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06"/>
  </p:notesMasterIdLst>
  <p:sldIdLst>
    <p:sldId id="256" r:id="rId3"/>
    <p:sldId id="259" r:id="rId4"/>
    <p:sldId id="257" r:id="rId5"/>
    <p:sldId id="589" r:id="rId6"/>
    <p:sldId id="590" r:id="rId7"/>
    <p:sldId id="730" r:id="rId8"/>
    <p:sldId id="718" r:id="rId9"/>
    <p:sldId id="688" r:id="rId10"/>
    <p:sldId id="719" r:id="rId11"/>
    <p:sldId id="720" r:id="rId12"/>
    <p:sldId id="689" r:id="rId13"/>
    <p:sldId id="690" r:id="rId14"/>
    <p:sldId id="691" r:id="rId15"/>
    <p:sldId id="721" r:id="rId16"/>
    <p:sldId id="722" r:id="rId17"/>
    <p:sldId id="692" r:id="rId18"/>
    <p:sldId id="723" r:id="rId19"/>
    <p:sldId id="693" r:id="rId20"/>
    <p:sldId id="694" r:id="rId21"/>
    <p:sldId id="725" r:id="rId22"/>
    <p:sldId id="724" r:id="rId23"/>
    <p:sldId id="695" r:id="rId24"/>
    <p:sldId id="696" r:id="rId25"/>
    <p:sldId id="731" r:id="rId26"/>
    <p:sldId id="732" r:id="rId27"/>
    <p:sldId id="726" r:id="rId28"/>
    <p:sldId id="697" r:id="rId29"/>
    <p:sldId id="733" r:id="rId30"/>
    <p:sldId id="698" r:id="rId31"/>
    <p:sldId id="734" r:id="rId32"/>
    <p:sldId id="727" r:id="rId33"/>
    <p:sldId id="699" r:id="rId34"/>
    <p:sldId id="735" r:id="rId35"/>
    <p:sldId id="700" r:id="rId36"/>
    <p:sldId id="736" r:id="rId37"/>
    <p:sldId id="701" r:id="rId38"/>
    <p:sldId id="728" r:id="rId39"/>
    <p:sldId id="702" r:id="rId40"/>
    <p:sldId id="737" r:id="rId41"/>
    <p:sldId id="703" r:id="rId42"/>
    <p:sldId id="738" r:id="rId43"/>
    <p:sldId id="729" r:id="rId44"/>
    <p:sldId id="704" r:id="rId45"/>
    <p:sldId id="739" r:id="rId46"/>
    <p:sldId id="705" r:id="rId47"/>
    <p:sldId id="742" r:id="rId48"/>
    <p:sldId id="740" r:id="rId49"/>
    <p:sldId id="706" r:id="rId50"/>
    <p:sldId id="743" r:id="rId51"/>
    <p:sldId id="707" r:id="rId52"/>
    <p:sldId id="708" r:id="rId53"/>
    <p:sldId id="744" r:id="rId54"/>
    <p:sldId id="709" r:id="rId55"/>
    <p:sldId id="745" r:id="rId56"/>
    <p:sldId id="710" r:id="rId57"/>
    <p:sldId id="711" r:id="rId58"/>
    <p:sldId id="746" r:id="rId59"/>
    <p:sldId id="712" r:id="rId60"/>
    <p:sldId id="747" r:id="rId61"/>
    <p:sldId id="748" r:id="rId62"/>
    <p:sldId id="741" r:id="rId63"/>
    <p:sldId id="713" r:id="rId64"/>
    <p:sldId id="749" r:id="rId65"/>
    <p:sldId id="714" r:id="rId66"/>
    <p:sldId id="715" r:id="rId67"/>
    <p:sldId id="716" r:id="rId68"/>
    <p:sldId id="750" r:id="rId69"/>
    <p:sldId id="717" r:id="rId70"/>
    <p:sldId id="751" r:id="rId71"/>
    <p:sldId id="667" r:id="rId72"/>
    <p:sldId id="645" r:id="rId73"/>
    <p:sldId id="676" r:id="rId74"/>
    <p:sldId id="646" r:id="rId75"/>
    <p:sldId id="677" r:id="rId76"/>
    <p:sldId id="647" r:id="rId77"/>
    <p:sldId id="648" r:id="rId78"/>
    <p:sldId id="678" r:id="rId79"/>
    <p:sldId id="649" r:id="rId80"/>
    <p:sldId id="650" r:id="rId81"/>
    <p:sldId id="651" r:id="rId82"/>
    <p:sldId id="679" r:id="rId83"/>
    <p:sldId id="652" r:id="rId84"/>
    <p:sldId id="653" r:id="rId85"/>
    <p:sldId id="680" r:id="rId86"/>
    <p:sldId id="654" r:id="rId87"/>
    <p:sldId id="682" r:id="rId88"/>
    <p:sldId id="655" r:id="rId89"/>
    <p:sldId id="683" r:id="rId90"/>
    <p:sldId id="656" r:id="rId91"/>
    <p:sldId id="666" r:id="rId92"/>
    <p:sldId id="657" r:id="rId93"/>
    <p:sldId id="658" r:id="rId94"/>
    <p:sldId id="659" r:id="rId95"/>
    <p:sldId id="660" r:id="rId96"/>
    <p:sldId id="661" r:id="rId97"/>
    <p:sldId id="684" r:id="rId98"/>
    <p:sldId id="662" r:id="rId99"/>
    <p:sldId id="685" r:id="rId100"/>
    <p:sldId id="663" r:id="rId101"/>
    <p:sldId id="686" r:id="rId102"/>
    <p:sldId id="664" r:id="rId103"/>
    <p:sldId id="665" r:id="rId104"/>
    <p:sldId id="354" r:id="rId10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9309" autoAdjust="0"/>
  </p:normalViewPr>
  <p:slideViewPr>
    <p:cSldViewPr>
      <p:cViewPr varScale="1">
        <p:scale>
          <a:sx n="88" d="100"/>
          <a:sy n="88" d="100"/>
        </p:scale>
        <p:origin x="-1296" y="-72"/>
      </p:cViewPr>
      <p:guideLst>
        <p:guide orient="horz" pos="3657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  <p:sld r:id="rId31" collapse="1"/>
      <p:sld r:id="rId32" collapse="1"/>
      <p:sld r:id="rId33" collapse="1"/>
      <p:sld r:id="rId34" collapse="1"/>
      <p:sld r:id="rId35" collapse="1"/>
      <p:sld r:id="rId36" collapse="1"/>
      <p:sld r:id="rId37" collapse="1"/>
      <p:sld r:id="rId38" collapse="1"/>
      <p:sld r:id="rId39" collapse="1"/>
      <p:sld r:id="rId40" collapse="1"/>
      <p:sld r:id="rId4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07" Type="http://schemas.openxmlformats.org/officeDocument/2006/relationships/commentAuthors" Target="commentAuthors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102" Type="http://schemas.openxmlformats.org/officeDocument/2006/relationships/slide" Target="slides/slide100.xml"/><Relationship Id="rId110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slide" Target="slides/slide101.xml"/><Relationship Id="rId108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1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viewProps" Target="viewProps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27.xml"/><Relationship Id="rId13" Type="http://schemas.openxmlformats.org/officeDocument/2006/relationships/slide" Target="slides/slide43.xml"/><Relationship Id="rId18" Type="http://schemas.openxmlformats.org/officeDocument/2006/relationships/slide" Target="slides/slide56.xml"/><Relationship Id="rId26" Type="http://schemas.openxmlformats.org/officeDocument/2006/relationships/slide" Target="slides/slide76.xml"/><Relationship Id="rId39" Type="http://schemas.openxmlformats.org/officeDocument/2006/relationships/slide" Target="slides/slide97.xml"/><Relationship Id="rId3" Type="http://schemas.openxmlformats.org/officeDocument/2006/relationships/slide" Target="slides/slide13.xml"/><Relationship Id="rId21" Type="http://schemas.openxmlformats.org/officeDocument/2006/relationships/slide" Target="slides/slide64.xml"/><Relationship Id="rId34" Type="http://schemas.openxmlformats.org/officeDocument/2006/relationships/slide" Target="slides/slide91.xml"/><Relationship Id="rId7" Type="http://schemas.openxmlformats.org/officeDocument/2006/relationships/slide" Target="slides/slide23.xml"/><Relationship Id="rId12" Type="http://schemas.openxmlformats.org/officeDocument/2006/relationships/slide" Target="slides/slide40.xml"/><Relationship Id="rId17" Type="http://schemas.openxmlformats.org/officeDocument/2006/relationships/slide" Target="slides/slide53.xml"/><Relationship Id="rId25" Type="http://schemas.openxmlformats.org/officeDocument/2006/relationships/slide" Target="slides/slide75.xml"/><Relationship Id="rId33" Type="http://schemas.openxmlformats.org/officeDocument/2006/relationships/slide" Target="slides/slide89.xml"/><Relationship Id="rId38" Type="http://schemas.openxmlformats.org/officeDocument/2006/relationships/slide" Target="slides/slide95.xml"/><Relationship Id="rId2" Type="http://schemas.openxmlformats.org/officeDocument/2006/relationships/slide" Target="slides/slide12.xml"/><Relationship Id="rId16" Type="http://schemas.openxmlformats.org/officeDocument/2006/relationships/slide" Target="slides/slide50.xml"/><Relationship Id="rId20" Type="http://schemas.openxmlformats.org/officeDocument/2006/relationships/slide" Target="slides/slide62.xml"/><Relationship Id="rId29" Type="http://schemas.openxmlformats.org/officeDocument/2006/relationships/slide" Target="slides/slide80.xml"/><Relationship Id="rId41" Type="http://schemas.openxmlformats.org/officeDocument/2006/relationships/slide" Target="slides/slide101.xml"/><Relationship Id="rId1" Type="http://schemas.openxmlformats.org/officeDocument/2006/relationships/slide" Target="slides/slide8.xml"/><Relationship Id="rId6" Type="http://schemas.openxmlformats.org/officeDocument/2006/relationships/slide" Target="slides/slide22.xml"/><Relationship Id="rId11" Type="http://schemas.openxmlformats.org/officeDocument/2006/relationships/slide" Target="slides/slide38.xml"/><Relationship Id="rId24" Type="http://schemas.openxmlformats.org/officeDocument/2006/relationships/slide" Target="slides/slide73.xml"/><Relationship Id="rId32" Type="http://schemas.openxmlformats.org/officeDocument/2006/relationships/slide" Target="slides/slide87.xml"/><Relationship Id="rId37" Type="http://schemas.openxmlformats.org/officeDocument/2006/relationships/slide" Target="slides/slide94.xml"/><Relationship Id="rId40" Type="http://schemas.openxmlformats.org/officeDocument/2006/relationships/slide" Target="slides/slide99.xml"/><Relationship Id="rId5" Type="http://schemas.openxmlformats.org/officeDocument/2006/relationships/slide" Target="slides/slide18.xml"/><Relationship Id="rId15" Type="http://schemas.openxmlformats.org/officeDocument/2006/relationships/slide" Target="slides/slide48.xml"/><Relationship Id="rId23" Type="http://schemas.openxmlformats.org/officeDocument/2006/relationships/slide" Target="slides/slide71.xml"/><Relationship Id="rId28" Type="http://schemas.openxmlformats.org/officeDocument/2006/relationships/slide" Target="slides/slide79.xml"/><Relationship Id="rId36" Type="http://schemas.openxmlformats.org/officeDocument/2006/relationships/slide" Target="slides/slide93.xml"/><Relationship Id="rId10" Type="http://schemas.openxmlformats.org/officeDocument/2006/relationships/slide" Target="slides/slide34.xml"/><Relationship Id="rId19" Type="http://schemas.openxmlformats.org/officeDocument/2006/relationships/slide" Target="slides/slide58.xml"/><Relationship Id="rId31" Type="http://schemas.openxmlformats.org/officeDocument/2006/relationships/slide" Target="slides/slide85.xml"/><Relationship Id="rId4" Type="http://schemas.openxmlformats.org/officeDocument/2006/relationships/slide" Target="slides/slide16.xml"/><Relationship Id="rId9" Type="http://schemas.openxmlformats.org/officeDocument/2006/relationships/slide" Target="slides/slide32.xml"/><Relationship Id="rId14" Type="http://schemas.openxmlformats.org/officeDocument/2006/relationships/slide" Target="slides/slide45.xml"/><Relationship Id="rId22" Type="http://schemas.openxmlformats.org/officeDocument/2006/relationships/slide" Target="slides/slide65.xml"/><Relationship Id="rId27" Type="http://schemas.openxmlformats.org/officeDocument/2006/relationships/slide" Target="slides/slide78.xml"/><Relationship Id="rId30" Type="http://schemas.openxmlformats.org/officeDocument/2006/relationships/slide" Target="slides/slide83.xml"/><Relationship Id="rId35" Type="http://schemas.openxmlformats.org/officeDocument/2006/relationships/slide" Target="slides/slide9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8/5/2015</a:t>
            </a:fld>
            <a:endParaRPr lang="el-GR" dirty="0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dirty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90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54976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418149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3568" y="2936925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83568" y="430507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Κατανεμημένα Συστήματα: Θεωρία και Προγραμματισμός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395536" y="3886200"/>
            <a:ext cx="8352928" cy="1752600"/>
          </a:xfrm>
        </p:spPr>
        <p:txBody>
          <a:bodyPr>
            <a:noAutofit/>
          </a:bodyPr>
          <a:lstStyle/>
          <a:p>
            <a:r>
              <a:rPr lang="el-GR" sz="2800" b="1" dirty="0"/>
              <a:t>Ενότητα </a:t>
            </a:r>
            <a:r>
              <a:rPr lang="en-US" sz="2800" b="1" dirty="0" smtClean="0"/>
              <a:t># 11</a:t>
            </a:r>
            <a:r>
              <a:rPr lang="el-GR" sz="2800" b="1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Κατανεμημένα συστήματα αποθήκευσης</a:t>
            </a:r>
            <a:endParaRPr lang="en-US" sz="2800" dirty="0" smtClean="0"/>
          </a:p>
          <a:p>
            <a:r>
              <a:rPr lang="el-GR" sz="2800" b="1" dirty="0" smtClean="0"/>
              <a:t>Διδάσκων: </a:t>
            </a:r>
            <a:r>
              <a:rPr lang="el-GR" sz="2800" dirty="0" smtClean="0"/>
              <a:t>Γεώργιος Ξυλωμένος</a:t>
            </a:r>
          </a:p>
          <a:p>
            <a:r>
              <a:rPr lang="el-GR" sz="2800" b="1" dirty="0" smtClean="0"/>
              <a:t>Τμήμα: </a:t>
            </a:r>
            <a:r>
              <a:rPr lang="el-GR" sz="2800" dirty="0" smtClean="0"/>
              <a:t>Πληροφορικής</a:t>
            </a:r>
          </a:p>
        </p:txBody>
      </p:sp>
      <p:pic>
        <p:nvPicPr>
          <p:cNvPr id="7" name="Picture 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Αρχεία και ευρετήρια </a:t>
            </a:r>
            <a:r>
              <a:rPr lang="el-GR" altLang="el-GR" dirty="0" smtClean="0"/>
              <a:t>(3 </a:t>
            </a:r>
            <a:r>
              <a:rPr lang="el-GR" altLang="el-GR" dirty="0"/>
              <a:t>από </a:t>
            </a:r>
            <a:r>
              <a:rPr lang="el-GR" altLang="el-GR" dirty="0" smtClean="0"/>
              <a:t>6)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Μοντέλο πελάτη-εξυπηρετητή</a:t>
            </a:r>
          </a:p>
          <a:p>
            <a:pPr lvl="1"/>
            <a:r>
              <a:rPr lang="el-GR" dirty="0" smtClean="0"/>
              <a:t>Περιορισμένο και σταθερό σύνολο εξυπηρετητών</a:t>
            </a:r>
          </a:p>
          <a:p>
            <a:pPr lvl="2"/>
            <a:r>
              <a:rPr lang="el-GR" dirty="0" smtClean="0"/>
              <a:t>Είτε ο πελάτης τους γνωρίζει όλους</a:t>
            </a:r>
          </a:p>
          <a:p>
            <a:pPr lvl="2"/>
            <a:r>
              <a:rPr lang="el-GR" dirty="0" smtClean="0"/>
              <a:t>Είτε οι εξυπηρετητές γνωρίζονται μεταξύ τους</a:t>
            </a:r>
          </a:p>
          <a:p>
            <a:r>
              <a:rPr lang="el-GR" dirty="0" smtClean="0"/>
              <a:t>Μοντέλο </a:t>
            </a:r>
            <a:r>
              <a:rPr lang="el-GR" dirty="0" err="1" smtClean="0"/>
              <a:t>ομοτίμων</a:t>
            </a:r>
            <a:endParaRPr lang="el-GR" dirty="0" smtClean="0"/>
          </a:p>
          <a:p>
            <a:pPr lvl="1"/>
            <a:r>
              <a:rPr lang="el-GR" dirty="0" smtClean="0"/>
              <a:t>Απεικόνιση αιτημάτων σε εξυπηρετητές</a:t>
            </a:r>
          </a:p>
          <a:p>
            <a:pPr lvl="2"/>
            <a:r>
              <a:rPr lang="el-GR" dirty="0" smtClean="0"/>
              <a:t>Με κατανεμημένους </a:t>
            </a:r>
            <a:r>
              <a:rPr lang="el-GR" dirty="0"/>
              <a:t>πίνακες κατακερματισμού</a:t>
            </a:r>
          </a:p>
          <a:p>
            <a:pPr lvl="2"/>
            <a:r>
              <a:rPr lang="el-GR" dirty="0" smtClean="0"/>
              <a:t>Μεγάλο και ασταθές σύνολο εξυπηρετητών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8831346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Αποθήκευση ομάδων </a:t>
            </a:r>
            <a:r>
              <a:rPr lang="el-GR" altLang="el-GR" dirty="0" smtClean="0"/>
              <a:t>(2 </a:t>
            </a:r>
            <a:r>
              <a:rPr lang="el-GR" altLang="el-GR" dirty="0"/>
              <a:t>από 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Τυχαία κατανομή των αντιγράφων</a:t>
            </a:r>
          </a:p>
          <a:p>
            <a:pPr lvl="1"/>
            <a:r>
              <a:rPr lang="el-GR" altLang="el-GR" dirty="0"/>
              <a:t>Οι </a:t>
            </a:r>
            <a:r>
              <a:rPr lang="en-US" altLang="el-GR" dirty="0">
                <a:latin typeface="Calibri" panose="020F0502020204030204" pitchFamily="34" charset="0"/>
                <a:cs typeface="Courier New" pitchFamily="49" charset="0"/>
              </a:rPr>
              <a:t>k</a:t>
            </a:r>
            <a:r>
              <a:rPr lang="en-US" altLang="el-GR" dirty="0"/>
              <a:t> </a:t>
            </a:r>
            <a:r>
              <a:rPr lang="el-GR" altLang="el-GR" dirty="0" smtClean="0"/>
              <a:t>κόμβοι είναι </a:t>
            </a:r>
            <a:r>
              <a:rPr lang="el-GR" altLang="el-GR" dirty="0"/>
              <a:t>διάσπαρτοι στο δίκτυο</a:t>
            </a:r>
          </a:p>
          <a:p>
            <a:pPr lvl="2"/>
            <a:r>
              <a:rPr lang="el-GR" altLang="el-GR" dirty="0"/>
              <a:t>Πολύ απίθανο να αποτύχουν ταυτόχρονα</a:t>
            </a:r>
            <a:endParaRPr lang="en-US" altLang="el-GR" dirty="0"/>
          </a:p>
          <a:p>
            <a:pPr lvl="1"/>
            <a:r>
              <a:rPr lang="el-GR" altLang="el-GR" dirty="0"/>
              <a:t>Στις ανακτήσεις ο διάδοχος επιστρέφει </a:t>
            </a:r>
            <a:r>
              <a:rPr lang="el-GR" altLang="el-GR" dirty="0" smtClean="0"/>
              <a:t>τους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k</a:t>
            </a:r>
            <a:endParaRPr lang="el-GR" altLang="el-GR" dirty="0"/>
          </a:p>
          <a:p>
            <a:pPr lvl="1"/>
            <a:r>
              <a:rPr lang="el-GR" altLang="el-GR" dirty="0"/>
              <a:t>Ο πελάτης επιλέγει τον </a:t>
            </a:r>
            <a:r>
              <a:rPr lang="el-GR" altLang="el-GR" dirty="0" err="1"/>
              <a:t>τοπολογικά</a:t>
            </a:r>
            <a:r>
              <a:rPr lang="el-GR" altLang="el-GR" dirty="0"/>
              <a:t> πλησιέστερο</a:t>
            </a:r>
          </a:p>
          <a:p>
            <a:pPr lvl="2"/>
            <a:r>
              <a:rPr lang="el-GR" altLang="el-GR" dirty="0"/>
              <a:t>Αρκετά πιθανό κάποιος από τους </a:t>
            </a:r>
            <a:r>
              <a:rPr lang="en-US" altLang="el-GR" dirty="0">
                <a:latin typeface="Calibri" panose="020F0502020204030204" pitchFamily="34" charset="0"/>
                <a:cs typeface="Courier New" pitchFamily="49" charset="0"/>
              </a:rPr>
              <a:t>k</a:t>
            </a:r>
            <a:r>
              <a:rPr lang="en-US" altLang="el-GR" dirty="0"/>
              <a:t> </a:t>
            </a:r>
            <a:r>
              <a:rPr lang="el-GR" altLang="el-GR" dirty="0"/>
              <a:t>να είναι </a:t>
            </a:r>
            <a:r>
              <a:rPr lang="el-GR" altLang="el-GR" dirty="0" smtClean="0"/>
              <a:t>κοντά</a:t>
            </a:r>
            <a:endParaRPr lang="el-GR" alt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58933790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Προσωρινή αποθήκευση</a:t>
            </a:r>
            <a:endParaRPr lang="en-US" altLang="el-GR" dirty="0" smtClean="0"/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eaLnBrk="1" hangingPunct="1"/>
            <a:r>
              <a:rPr lang="el-GR" altLang="el-GR" dirty="0" smtClean="0"/>
              <a:t>Προσωρινή αποθήκευση ομάδων</a:t>
            </a:r>
          </a:p>
          <a:p>
            <a:pPr lvl="1" eaLnBrk="1" hangingPunct="1"/>
            <a:r>
              <a:rPr lang="el-GR" altLang="el-GR" dirty="0" smtClean="0"/>
              <a:t>Όταν γίνεται αναζήτηση οι ενδιάμεσοι κόμβοι ερωτώνται</a:t>
            </a:r>
          </a:p>
          <a:p>
            <a:pPr lvl="2" eaLnBrk="1" hangingPunct="1"/>
            <a:r>
              <a:rPr lang="el-GR" altLang="el-GR" dirty="0" smtClean="0"/>
              <a:t>Αν περιέχουν την ομάδα, την επιστρέφουν άμεσα</a:t>
            </a:r>
          </a:p>
          <a:p>
            <a:pPr lvl="2" eaLnBrk="1" hangingPunct="1"/>
            <a:r>
              <a:rPr lang="el-GR" altLang="el-GR" dirty="0" smtClean="0"/>
              <a:t>Αλλιώς θα τη λάβουν από τον πελάτη όταν την ανακτήσει</a:t>
            </a:r>
          </a:p>
          <a:p>
            <a:pPr lvl="1" eaLnBrk="1" hangingPunct="1"/>
            <a:r>
              <a:rPr lang="el-GR" altLang="el-GR" dirty="0" smtClean="0"/>
              <a:t>Δεν απαιτείται έλεγχος εγκυρότητας των ομάδων</a:t>
            </a:r>
          </a:p>
          <a:p>
            <a:pPr lvl="2" eaLnBrk="1" hangingPunct="1"/>
            <a:r>
              <a:rPr lang="el-GR" altLang="el-GR" dirty="0" smtClean="0"/>
              <a:t>Το κλειδί τους πιστοποιεί αν είναι έγκυρες</a:t>
            </a:r>
          </a:p>
          <a:p>
            <a:pPr lvl="2" eaLnBrk="1" hangingPunct="1"/>
            <a:r>
              <a:rPr lang="el-GR" altLang="el-GR" dirty="0" smtClean="0"/>
              <a:t>Αν αλλάξουν, αλλάζει και το κλειδί τους</a:t>
            </a:r>
          </a:p>
          <a:p>
            <a:pPr lvl="1" eaLnBrk="1" hangingPunct="1"/>
            <a:r>
              <a:rPr lang="el-GR" altLang="el-GR" dirty="0" smtClean="0"/>
              <a:t>Εξαιρείται το ευρετήριο ρίζας</a:t>
            </a:r>
          </a:p>
          <a:p>
            <a:pPr lvl="2" eaLnBrk="1" hangingPunct="1"/>
            <a:r>
              <a:rPr lang="el-GR" altLang="el-GR" dirty="0" smtClean="0"/>
              <a:t>Το κλειδί του δεν αλλάζει όταν τροποποιείται</a:t>
            </a:r>
          </a:p>
          <a:p>
            <a:pPr lvl="2" eaLnBrk="1" hangingPunct="1"/>
            <a:r>
              <a:rPr lang="el-GR" altLang="el-GR" dirty="0" smtClean="0"/>
              <a:t>Πρέπει να εξετάζεται πόσο πρόσφατο είναι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7299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Ανανέωση αρχείων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 smtClean="0"/>
              <a:t>Περιοδική ανανέωση αρχείων</a:t>
            </a:r>
          </a:p>
          <a:p>
            <a:pPr lvl="1"/>
            <a:r>
              <a:rPr lang="el-GR" altLang="el-GR" dirty="0" smtClean="0"/>
              <a:t>Στο </a:t>
            </a:r>
            <a:r>
              <a:rPr lang="en-US" altLang="el-GR" dirty="0" smtClean="0"/>
              <a:t>CFS</a:t>
            </a:r>
            <a:r>
              <a:rPr lang="el-GR" altLang="el-GR" dirty="0" smtClean="0"/>
              <a:t> οι ομάδες δεν διαγράφονται ρητά</a:t>
            </a:r>
          </a:p>
          <a:p>
            <a:pPr lvl="2"/>
            <a:r>
              <a:rPr lang="el-GR" altLang="el-GR" dirty="0" smtClean="0"/>
              <a:t>Απλά διαγράφονται όταν παλιώσουν πολύ</a:t>
            </a:r>
          </a:p>
          <a:p>
            <a:pPr lvl="1"/>
            <a:r>
              <a:rPr lang="el-GR" altLang="el-GR" dirty="0" smtClean="0"/>
              <a:t>Το σύστημα αρχείων διασχίζεται περιοδικά</a:t>
            </a:r>
          </a:p>
          <a:p>
            <a:pPr lvl="2"/>
            <a:r>
              <a:rPr lang="el-GR" altLang="el-GR" dirty="0" smtClean="0"/>
              <a:t>Ξεκινάμε από τη ρίζα και φτάνουμε στα φύλλα</a:t>
            </a:r>
          </a:p>
          <a:p>
            <a:pPr lvl="2"/>
            <a:r>
              <a:rPr lang="el-GR" altLang="el-GR" dirty="0" smtClean="0"/>
              <a:t>Κάθε ομάδα που εντοπίζεται αποθηκεύεται ξανά</a:t>
            </a:r>
          </a:p>
          <a:p>
            <a:pPr lvl="2"/>
            <a:r>
              <a:rPr lang="el-GR" altLang="el-GR" dirty="0" smtClean="0"/>
              <a:t>Οι ομάδες που έχουν διαγραφεί δεν ανανεώνονται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6970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 </a:t>
            </a:r>
            <a:r>
              <a:rPr lang="el-GR" dirty="0" smtClean="0"/>
              <a:t># 11</a:t>
            </a:r>
            <a:endParaRPr lang="el-GR" dirty="0"/>
          </a:p>
        </p:txBody>
      </p:sp>
      <p:sp>
        <p:nvSpPr>
          <p:cNvPr id="23" name="Θέση κειμένου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b="1" dirty="0"/>
              <a:t>Μάθημα: </a:t>
            </a:r>
            <a:r>
              <a:rPr lang="el-GR" dirty="0" smtClean="0"/>
              <a:t>Κατανεμημένα Συστήματα: Θεωρία και Προγραμματισμός, </a:t>
            </a:r>
            <a:r>
              <a:rPr lang="el-GR" b="1" dirty="0"/>
              <a:t>Ενότητα </a:t>
            </a:r>
            <a:r>
              <a:rPr lang="en-US" b="1" dirty="0" smtClean="0"/>
              <a:t># 11</a:t>
            </a:r>
            <a:r>
              <a:rPr lang="el-GR" b="1" dirty="0" smtClean="0"/>
              <a:t>:</a:t>
            </a:r>
            <a:r>
              <a:rPr lang="en-US" b="1" dirty="0" smtClean="0"/>
              <a:t> </a:t>
            </a:r>
            <a:r>
              <a:rPr lang="el-GR" dirty="0" smtClean="0"/>
              <a:t>Κατανεμημένα συστήματα αποθήκευσης</a:t>
            </a:r>
            <a:endParaRPr lang="el-GR" dirty="0"/>
          </a:p>
          <a:p>
            <a:r>
              <a:rPr lang="el-GR" b="1" dirty="0"/>
              <a:t>Διδάσκων: </a:t>
            </a:r>
            <a:r>
              <a:rPr lang="el-GR" dirty="0"/>
              <a:t>Γιώργος Ξυλωμένος, </a:t>
            </a:r>
            <a:r>
              <a:rPr lang="el-GR" b="1" dirty="0"/>
              <a:t>Τμήμα: </a:t>
            </a:r>
            <a:r>
              <a:rPr lang="el-GR" dirty="0"/>
              <a:t>Πληροφορικής</a:t>
            </a:r>
          </a:p>
          <a:p>
            <a:endParaRPr lang="el-GR" dirty="0"/>
          </a:p>
          <a:p>
            <a:endParaRPr lang="el-GR" dirty="0"/>
          </a:p>
        </p:txBody>
      </p:sp>
      <p:pic>
        <p:nvPicPr>
          <p:cNvPr id="27" name="Picture 2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6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Αρχεία και ευρετήρια </a:t>
            </a:r>
            <a:r>
              <a:rPr lang="el-GR" altLang="el-GR" dirty="0" smtClean="0"/>
              <a:t>(4 </a:t>
            </a:r>
            <a:r>
              <a:rPr lang="el-GR" altLang="el-GR" dirty="0"/>
              <a:t>από </a:t>
            </a:r>
            <a:r>
              <a:rPr lang="el-GR" altLang="el-GR" dirty="0" smtClean="0"/>
              <a:t>6)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Λειτουργίες συστήματος αρχείων</a:t>
            </a:r>
          </a:p>
          <a:p>
            <a:pPr lvl="1" eaLnBrk="1" hangingPunct="1"/>
            <a:r>
              <a:rPr lang="el-GR" altLang="el-GR" dirty="0" smtClean="0"/>
              <a:t>Άνοιγμα, κλείσιμο, δημιουργία και διαγραφή</a:t>
            </a:r>
          </a:p>
          <a:p>
            <a:pPr lvl="1" eaLnBrk="1" hangingPunct="1"/>
            <a:r>
              <a:rPr lang="el-GR" altLang="el-GR" dirty="0" smtClean="0"/>
              <a:t>Ανάγνωση και εγγραφή στοιχείων, αναζήτηση</a:t>
            </a:r>
          </a:p>
          <a:p>
            <a:pPr lvl="1" eaLnBrk="1" hangingPunct="1"/>
            <a:r>
              <a:rPr lang="el-GR" altLang="el-GR" dirty="0" smtClean="0"/>
              <a:t>Ανάγνωση και εγγραφή ιδιοτήτων</a:t>
            </a:r>
          </a:p>
          <a:p>
            <a:r>
              <a:rPr lang="el-GR" altLang="el-GR" dirty="0" smtClean="0"/>
              <a:t>Υλοποίηση σε κατανεμημένο σύστημα</a:t>
            </a:r>
          </a:p>
          <a:p>
            <a:pPr lvl="1"/>
            <a:r>
              <a:rPr lang="el-GR" altLang="el-GR" dirty="0" smtClean="0"/>
              <a:t>Διάκριση υπηρεσίας αρχείων και ευρετηρίων</a:t>
            </a:r>
          </a:p>
          <a:p>
            <a:pPr lvl="2"/>
            <a:r>
              <a:rPr lang="el-GR" altLang="el-GR" dirty="0" smtClean="0"/>
              <a:t>Χρήση διαφορετικών εξυπηρετητών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823833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Αρχεία και ευρετήρια </a:t>
            </a:r>
            <a:r>
              <a:rPr lang="el-GR" altLang="el-GR" dirty="0" smtClean="0"/>
              <a:t>(5 </a:t>
            </a:r>
            <a:r>
              <a:rPr lang="el-GR" altLang="el-GR" dirty="0"/>
              <a:t>από </a:t>
            </a:r>
            <a:r>
              <a:rPr lang="el-GR" altLang="el-GR" dirty="0" smtClean="0"/>
              <a:t>6)</a:t>
            </a:r>
            <a:endParaRPr lang="en-GB" altLang="el-GR" dirty="0" smtClean="0"/>
          </a:p>
        </p:txBody>
      </p:sp>
      <p:pic>
        <p:nvPicPr>
          <p:cNvPr id="7173" name="Picture 7" descr="Διάγραμμα συστήματος  κατανεμημένης ανάκτησης  αρχείων με την χρήση υπηρεσίας ευρετηρίων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268760"/>
            <a:ext cx="3076575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4076700"/>
            <a:ext cx="8382000" cy="2324100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l-GR" altLang="el-GR" dirty="0" smtClean="0"/>
              <a:t>Συνδυασμός υπηρεσιών αρχείων και ευρετηρίων</a:t>
            </a:r>
          </a:p>
          <a:p>
            <a:pPr lvl="1" eaLnBrk="1" hangingPunct="1"/>
            <a:r>
              <a:rPr lang="el-GR" altLang="el-GR" dirty="0" smtClean="0"/>
              <a:t>Κάθε νέο αρχείο λαμβάνει ένα αναγνωριστικό</a:t>
            </a:r>
          </a:p>
          <a:p>
            <a:pPr lvl="1" eaLnBrk="1" hangingPunct="1"/>
            <a:r>
              <a:rPr lang="el-GR" altLang="el-GR" dirty="0" smtClean="0"/>
              <a:t>Καταχωρείται στο ευρετήριο μαζί με το όνομα</a:t>
            </a:r>
          </a:p>
          <a:p>
            <a:pPr lvl="1" eaLnBrk="1" hangingPunct="1"/>
            <a:r>
              <a:rPr lang="el-GR" altLang="el-GR" dirty="0" smtClean="0"/>
              <a:t>Όλες οι λειτουργίες γίνονται με το αναγνωριστικό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0051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Αρχεία και ευρετήρια </a:t>
            </a:r>
            <a:r>
              <a:rPr lang="el-GR" altLang="el-GR" dirty="0" smtClean="0"/>
              <a:t>(6 </a:t>
            </a:r>
            <a:r>
              <a:rPr lang="el-GR" altLang="el-GR" dirty="0"/>
              <a:t>από </a:t>
            </a:r>
            <a:r>
              <a:rPr lang="el-GR" altLang="el-GR" dirty="0" smtClean="0"/>
              <a:t>6)</a:t>
            </a:r>
            <a:endParaRPr lang="en-GB" altLang="el-GR" dirty="0" smtClean="0"/>
          </a:p>
        </p:txBody>
      </p:sp>
      <p:sp>
        <p:nvSpPr>
          <p:cNvPr id="8195" name="Rectangle 10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Υλοποίηση υπηρεσίας ευρετηρίων</a:t>
            </a:r>
          </a:p>
          <a:p>
            <a:pPr lvl="1"/>
            <a:r>
              <a:rPr lang="el-GR" altLang="el-GR" dirty="0" smtClean="0"/>
              <a:t>Τα ευρετήρια είναι αρχεία με ειδική δομή</a:t>
            </a:r>
          </a:p>
          <a:p>
            <a:pPr lvl="1"/>
            <a:r>
              <a:rPr lang="el-GR" altLang="el-GR" dirty="0" smtClean="0"/>
              <a:t>Η </a:t>
            </a:r>
            <a:r>
              <a:rPr lang="el-GR" altLang="el-GR" dirty="0"/>
              <a:t>υπηρεσία ευρετηρίων είναι και αυτή πελάτης</a:t>
            </a:r>
          </a:p>
          <a:p>
            <a:pPr eaLnBrk="1" hangingPunct="1"/>
            <a:r>
              <a:rPr lang="el-GR" altLang="el-GR" dirty="0" smtClean="0"/>
              <a:t>Λειτουργίες κώδικα </a:t>
            </a:r>
            <a:r>
              <a:rPr lang="el-GR" altLang="el-GR" dirty="0" err="1" smtClean="0"/>
              <a:t>διεπαφής</a:t>
            </a:r>
            <a:endParaRPr lang="el-GR" altLang="el-GR" dirty="0" smtClean="0"/>
          </a:p>
          <a:p>
            <a:pPr lvl="1" eaLnBrk="1" hangingPunct="1"/>
            <a:r>
              <a:rPr lang="el-GR" altLang="el-GR" dirty="0" smtClean="0"/>
              <a:t>Απόκρυψη απομακρυσμένων κλήσεων</a:t>
            </a:r>
          </a:p>
          <a:p>
            <a:pPr lvl="1" eaLnBrk="1" hangingPunct="1"/>
            <a:r>
              <a:rPr lang="el-GR" altLang="el-GR" dirty="0" smtClean="0"/>
              <a:t>Παροχή κατάλληλης </a:t>
            </a:r>
            <a:r>
              <a:rPr lang="el-GR" altLang="el-GR" dirty="0" err="1" smtClean="0"/>
              <a:t>διεπαφής</a:t>
            </a:r>
            <a:r>
              <a:rPr lang="el-GR" altLang="el-GR" dirty="0" smtClean="0"/>
              <a:t> για κάθε πελάτη</a:t>
            </a:r>
          </a:p>
          <a:p>
            <a:pPr lvl="2" eaLnBrk="1" hangingPunct="1"/>
            <a:r>
              <a:rPr lang="el-GR" altLang="el-GR" dirty="0" smtClean="0"/>
              <a:t>Επικοινωνία </a:t>
            </a:r>
            <a:r>
              <a:rPr lang="en-US" altLang="el-GR" dirty="0" smtClean="0"/>
              <a:t>Windows </a:t>
            </a:r>
            <a:r>
              <a:rPr lang="el-GR" altLang="el-GR" dirty="0" smtClean="0"/>
              <a:t>και </a:t>
            </a:r>
            <a:r>
              <a:rPr lang="en-US" altLang="el-GR" dirty="0" smtClean="0"/>
              <a:t>UNIX</a:t>
            </a:r>
            <a:endParaRPr lang="el-GR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2902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err="1"/>
              <a:t>Διεπαφή</a:t>
            </a:r>
            <a:r>
              <a:rPr lang="el-GR" altLang="el-GR" dirty="0"/>
              <a:t> </a:t>
            </a:r>
            <a:r>
              <a:rPr lang="el-GR" altLang="el-GR" dirty="0" smtClean="0"/>
              <a:t>αρχείων (1 από 4)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Αναγνωριστικά αρχείων</a:t>
            </a:r>
          </a:p>
          <a:p>
            <a:pPr lvl="1"/>
            <a:r>
              <a:rPr lang="el-GR" altLang="el-GR" dirty="0" smtClean="0"/>
              <a:t>Αντιστοιχίζονται στο όνομα μέσω ευρετηρίων</a:t>
            </a:r>
          </a:p>
          <a:p>
            <a:pPr lvl="1"/>
            <a:r>
              <a:rPr lang="el-GR" altLang="el-GR" dirty="0" smtClean="0"/>
              <a:t>Εξαρτώνται από το σύστημα</a:t>
            </a:r>
          </a:p>
          <a:p>
            <a:pPr lvl="2"/>
            <a:r>
              <a:rPr lang="el-GR" altLang="el-GR" dirty="0" smtClean="0"/>
              <a:t>Στο </a:t>
            </a:r>
            <a:r>
              <a:rPr lang="en-US" altLang="el-GR" dirty="0" smtClean="0"/>
              <a:t>UNIX</a:t>
            </a:r>
            <a:r>
              <a:rPr lang="el-GR" altLang="el-GR" dirty="0" smtClean="0"/>
              <a:t> είναι οι αριθμοί των </a:t>
            </a:r>
            <a:r>
              <a:rPr lang="en-US" altLang="el-GR" dirty="0" err="1" smtClean="0"/>
              <a:t>i</a:t>
            </a:r>
            <a:r>
              <a:rPr lang="en-US" altLang="el-GR" dirty="0" smtClean="0"/>
              <a:t>-node</a:t>
            </a:r>
            <a:endParaRPr lang="el-GR" altLang="el-GR" dirty="0" smtClean="0"/>
          </a:p>
          <a:p>
            <a:r>
              <a:rPr lang="el-GR" altLang="el-GR" dirty="0" smtClean="0"/>
              <a:t>Μορφή </a:t>
            </a:r>
            <a:r>
              <a:rPr lang="el-GR" altLang="el-GR" dirty="0"/>
              <a:t>κλήσεων ανάγνωσης και εγγραφής</a:t>
            </a:r>
          </a:p>
          <a:p>
            <a:pPr lvl="1"/>
            <a:r>
              <a:rPr lang="el-GR" altLang="el-GR" dirty="0"/>
              <a:t>Στο </a:t>
            </a:r>
            <a:r>
              <a:rPr lang="en-US" altLang="el-GR" dirty="0"/>
              <a:t>UNIX</a:t>
            </a:r>
            <a:r>
              <a:rPr lang="el-GR" altLang="el-GR" dirty="0"/>
              <a:t> κάθε κλήση συνεχίζει από </a:t>
            </a:r>
            <a:r>
              <a:rPr lang="el-GR" altLang="el-GR" dirty="0" smtClean="0"/>
              <a:t>προηγούμενη</a:t>
            </a:r>
            <a:endParaRPr lang="el-GR" altLang="el-GR" dirty="0"/>
          </a:p>
          <a:p>
            <a:pPr lvl="2"/>
            <a:r>
              <a:rPr lang="el-GR" altLang="el-GR" dirty="0"/>
              <a:t>Αποθηκεύεται η τρέχουσα θέση του αρχείου</a:t>
            </a:r>
          </a:p>
          <a:p>
            <a:pPr lvl="2"/>
            <a:r>
              <a:rPr lang="el-GR" altLang="el-GR" dirty="0"/>
              <a:t>Για να αλλάξει κάνουμε </a:t>
            </a:r>
            <a:r>
              <a:rPr lang="el-GR" altLang="el-GR" dirty="0" smtClean="0"/>
              <a:t>αναζήτηση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460287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Διεπαφή αρχείων </a:t>
            </a:r>
            <a:r>
              <a:rPr lang="el-GR" altLang="el-GR" dirty="0" smtClean="0"/>
              <a:t>(2 </a:t>
            </a:r>
            <a:r>
              <a:rPr lang="el-GR" altLang="el-GR" dirty="0"/>
              <a:t>από </a:t>
            </a:r>
            <a:r>
              <a:rPr lang="el-GR" altLang="el-GR" dirty="0" smtClean="0"/>
              <a:t>4)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Μορφή κλήσεων ανάγνωσης και εγγραφής</a:t>
            </a:r>
          </a:p>
          <a:p>
            <a:pPr lvl="1"/>
            <a:r>
              <a:rPr lang="el-GR" altLang="el-GR" dirty="0" smtClean="0"/>
              <a:t>Στο </a:t>
            </a:r>
            <a:r>
              <a:rPr lang="en-US" altLang="el-GR" dirty="0" smtClean="0"/>
              <a:t>NFS</a:t>
            </a:r>
            <a:r>
              <a:rPr lang="el-GR" altLang="el-GR" dirty="0" smtClean="0"/>
              <a:t> κάθε </a:t>
            </a:r>
            <a:r>
              <a:rPr lang="el-GR" altLang="el-GR" dirty="0"/>
              <a:t>αίτηση </a:t>
            </a:r>
            <a:r>
              <a:rPr lang="el-GR" altLang="el-GR" dirty="0" smtClean="0"/>
              <a:t>είναι αυτόνομη</a:t>
            </a:r>
            <a:endParaRPr lang="en-US" altLang="el-GR" dirty="0" smtClean="0"/>
          </a:p>
          <a:p>
            <a:pPr lvl="2"/>
            <a:r>
              <a:rPr lang="el-GR" altLang="el-GR" dirty="0" smtClean="0"/>
              <a:t>Περιέχει </a:t>
            </a:r>
            <a:r>
              <a:rPr lang="el-GR" altLang="el-GR" dirty="0"/>
              <a:t>τη θέση ανάγνωσης/εγγραφής</a:t>
            </a:r>
          </a:p>
          <a:p>
            <a:pPr lvl="1"/>
            <a:r>
              <a:rPr lang="el-GR" altLang="el-GR" dirty="0" smtClean="0"/>
              <a:t>Επιτρέπεται επανάληψη εντολών</a:t>
            </a:r>
          </a:p>
          <a:p>
            <a:pPr lvl="2"/>
            <a:r>
              <a:rPr lang="el-GR" altLang="el-GR" dirty="0" smtClean="0"/>
              <a:t>Δεν αλλάζει το τελικό αποτέλεσμα</a:t>
            </a:r>
          </a:p>
          <a:p>
            <a:pPr lvl="1"/>
            <a:r>
              <a:rPr lang="el-GR" altLang="el-GR" dirty="0" smtClean="0"/>
              <a:t>Ο </a:t>
            </a:r>
            <a:r>
              <a:rPr lang="el-GR" altLang="el-GR" dirty="0"/>
              <a:t>εξυπηρετητής </a:t>
            </a:r>
            <a:r>
              <a:rPr lang="el-GR" altLang="el-GR" dirty="0" smtClean="0"/>
              <a:t>δεν διατηρεί κατάσταση</a:t>
            </a:r>
            <a:endParaRPr lang="el-GR" altLang="el-GR" dirty="0"/>
          </a:p>
          <a:p>
            <a:pPr lvl="2"/>
            <a:r>
              <a:rPr lang="el-GR" altLang="el-GR" dirty="0" smtClean="0"/>
              <a:t>Δεν </a:t>
            </a:r>
            <a:r>
              <a:rPr lang="el-GR" altLang="el-GR" dirty="0"/>
              <a:t>χρειάζεται </a:t>
            </a:r>
            <a:r>
              <a:rPr lang="el-GR" altLang="el-GR" dirty="0" smtClean="0"/>
              <a:t>κλήσεις </a:t>
            </a:r>
            <a:r>
              <a:rPr lang="el-GR" altLang="el-GR" dirty="0"/>
              <a:t>ανοίγματος </a:t>
            </a:r>
            <a:r>
              <a:rPr lang="el-GR" altLang="el-GR" dirty="0" smtClean="0"/>
              <a:t>/ κλεισίματος</a:t>
            </a:r>
            <a:endParaRPr lang="el-GR" altLang="el-GR" dirty="0"/>
          </a:p>
          <a:p>
            <a:pPr lvl="2"/>
            <a:r>
              <a:rPr lang="el-GR" altLang="el-GR" dirty="0" smtClean="0"/>
              <a:t>Τρέχουσα </a:t>
            </a:r>
            <a:r>
              <a:rPr lang="el-GR" altLang="el-GR" dirty="0"/>
              <a:t>θέση </a:t>
            </a:r>
            <a:r>
              <a:rPr lang="el-GR" altLang="el-GR" dirty="0" smtClean="0"/>
              <a:t>στον </a:t>
            </a:r>
            <a:r>
              <a:rPr lang="el-GR" altLang="el-GR" dirty="0"/>
              <a:t>κώδικα </a:t>
            </a:r>
            <a:r>
              <a:rPr lang="el-GR" altLang="el-GR" dirty="0" err="1"/>
              <a:t>διεπαφής</a:t>
            </a:r>
            <a:endParaRPr lang="en-US" altLang="el-GR" dirty="0"/>
          </a:p>
          <a:p>
            <a:endParaRPr lang="el-GR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173831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Διεπαφή αρχείων </a:t>
            </a:r>
            <a:r>
              <a:rPr lang="el-GR" altLang="el-GR" dirty="0" smtClean="0"/>
              <a:t>(3 </a:t>
            </a:r>
            <a:r>
              <a:rPr lang="el-GR" altLang="el-GR" dirty="0"/>
              <a:t>από </a:t>
            </a:r>
            <a:r>
              <a:rPr lang="el-GR" altLang="el-GR" dirty="0" smtClean="0"/>
              <a:t>4)</a:t>
            </a:r>
            <a:endParaRPr lang="en-GB" altLang="el-GR" dirty="0" smtClean="0"/>
          </a:p>
        </p:txBody>
      </p:sp>
      <p:pic>
        <p:nvPicPr>
          <p:cNvPr id="9222" name="Picture 7" descr="Διάγραμμα μοντέλου απομακρυσμένης πρόσβασης NFS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356990"/>
            <a:ext cx="3254375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Rectangle 8"/>
          <p:cNvSpPr>
            <a:spLocks noGrp="1" noChangeArrowheads="1"/>
          </p:cNvSpPr>
          <p:nvPr>
            <p:ph idx="1"/>
          </p:nvPr>
        </p:nvSpPr>
        <p:spPr>
          <a:xfrm>
            <a:off x="457200" y="2636838"/>
            <a:ext cx="8229600" cy="3489325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Μοντέλο απομακρυσμένης πρόσβασης</a:t>
            </a:r>
          </a:p>
          <a:p>
            <a:pPr lvl="1" eaLnBrk="1" hangingPunct="1"/>
            <a:r>
              <a:rPr lang="el-GR" altLang="el-GR" dirty="0" smtClean="0"/>
              <a:t>Υλοποιείται από το </a:t>
            </a:r>
            <a:r>
              <a:rPr lang="en-US" altLang="el-GR" dirty="0" smtClean="0"/>
              <a:t>NFS</a:t>
            </a:r>
          </a:p>
          <a:p>
            <a:pPr lvl="1" eaLnBrk="1" hangingPunct="1"/>
            <a:r>
              <a:rPr lang="el-GR" altLang="el-GR" dirty="0" smtClean="0"/>
              <a:t>Ανάγνωση / εγγραφή στον εξυπηρετητή</a:t>
            </a:r>
          </a:p>
          <a:p>
            <a:pPr lvl="2"/>
            <a:r>
              <a:rPr lang="el-GR" altLang="el-GR" dirty="0" smtClean="0"/>
              <a:t>Απαιτούν επικοινωνία μέσω δικτύου</a:t>
            </a:r>
          </a:p>
          <a:p>
            <a:pPr lvl="1" eaLnBrk="1" hangingPunct="1"/>
            <a:r>
              <a:rPr lang="el-GR" altLang="el-GR" dirty="0" smtClean="0"/>
              <a:t>Κάθε αίτηση είναι αυτόνομη</a:t>
            </a:r>
          </a:p>
          <a:p>
            <a:pPr lvl="1" eaLnBrk="1" hangingPunct="1"/>
            <a:r>
              <a:rPr lang="el-GR" altLang="el-GR" dirty="0" smtClean="0"/>
              <a:t>Δεν υπάρχει άνοιγμα και κλείσιμο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6096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err="1"/>
              <a:t>Διεπαφή</a:t>
            </a:r>
            <a:r>
              <a:rPr lang="el-GR" altLang="el-GR" dirty="0"/>
              <a:t> αρχείων </a:t>
            </a:r>
            <a:r>
              <a:rPr lang="el-GR" altLang="el-GR" dirty="0" smtClean="0"/>
              <a:t>(4 </a:t>
            </a:r>
            <a:r>
              <a:rPr lang="el-GR" altLang="el-GR" dirty="0"/>
              <a:t>από </a:t>
            </a:r>
            <a:r>
              <a:rPr lang="el-GR" altLang="el-GR" dirty="0" smtClean="0"/>
              <a:t>4)</a:t>
            </a:r>
            <a:endParaRPr lang="el-GR" dirty="0"/>
          </a:p>
        </p:txBody>
      </p:sp>
      <p:pic>
        <p:nvPicPr>
          <p:cNvPr id="5" name="Picture 7" descr="Διάγραμμα μοντέλου ανεβάσματος-κατεβάσματος αρχείου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340768"/>
            <a:ext cx="39751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17118"/>
            <a:ext cx="8229600" cy="3509045"/>
          </a:xfrm>
        </p:spPr>
        <p:txBody>
          <a:bodyPr/>
          <a:lstStyle/>
          <a:p>
            <a:r>
              <a:rPr lang="el-GR" altLang="el-GR" dirty="0"/>
              <a:t>Μοντέλο ανεβάσματος - κατεβάσματος </a:t>
            </a:r>
          </a:p>
          <a:p>
            <a:pPr lvl="1"/>
            <a:r>
              <a:rPr lang="el-GR" altLang="el-GR" dirty="0"/>
              <a:t>Παρέχονται μόνο εντολές για ολόκληρα </a:t>
            </a:r>
            <a:r>
              <a:rPr lang="el-GR" altLang="el-GR" dirty="0" smtClean="0"/>
              <a:t>αρχεία</a:t>
            </a:r>
          </a:p>
          <a:p>
            <a:pPr lvl="1"/>
            <a:r>
              <a:rPr lang="el-GR" altLang="el-GR" dirty="0" smtClean="0"/>
              <a:t>Κατέβασμα αρχείου στο άνοιγμα</a:t>
            </a:r>
          </a:p>
          <a:p>
            <a:pPr lvl="1"/>
            <a:r>
              <a:rPr lang="el-GR" altLang="el-GR" dirty="0" smtClean="0"/>
              <a:t>Ανέβασμα αρχείου στο κλείσιμο</a:t>
            </a:r>
            <a:endParaRPr lang="el-GR" altLang="el-GR" dirty="0"/>
          </a:p>
          <a:p>
            <a:pPr lvl="1"/>
            <a:r>
              <a:rPr lang="el-GR" altLang="el-GR" dirty="0" smtClean="0"/>
              <a:t>Ανάγνωση/εγγραφή υλοποιούνται </a:t>
            </a:r>
            <a:r>
              <a:rPr lang="el-GR" altLang="el-GR" dirty="0"/>
              <a:t>τοπικά</a:t>
            </a:r>
          </a:p>
          <a:p>
            <a:pPr lvl="2"/>
            <a:r>
              <a:rPr lang="el-GR" altLang="el-GR" dirty="0" smtClean="0"/>
              <a:t>Χρήση δικτύου μόνο στην αρχή και στο τέλος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180841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err="1"/>
              <a:t>Διεπαφή</a:t>
            </a:r>
            <a:r>
              <a:rPr lang="el-GR" altLang="el-GR" dirty="0"/>
              <a:t> </a:t>
            </a:r>
            <a:r>
              <a:rPr lang="el-GR" altLang="el-GR" dirty="0" smtClean="0"/>
              <a:t>ευρετηρίων (1 </a:t>
            </a:r>
            <a:r>
              <a:rPr lang="el-GR" altLang="el-GR" dirty="0"/>
              <a:t>από </a:t>
            </a:r>
            <a:r>
              <a:rPr lang="en-US" altLang="el-GR" dirty="0" smtClean="0"/>
              <a:t>3</a:t>
            </a:r>
            <a:r>
              <a:rPr lang="el-GR" altLang="el-GR" dirty="0" smtClean="0"/>
              <a:t>)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Προσθήκες στην υπηρεσία αρχείων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Μετάφραση ονομάτων σε αναγνωριστικά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Οργάνωση αρχείων σε ευρετήρια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l-GR" dirty="0" smtClean="0"/>
              <a:t>T</a:t>
            </a:r>
            <a:r>
              <a:rPr lang="el-GR" altLang="el-GR" dirty="0" smtClean="0"/>
              <a:t>α στοιχεία αποθηκεύονται σε αρχεία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Λειτουργίες υπηρεσίας ευρετηρίων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Καταχώρηση νέου ονόματος - αναγνωριστικού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Διαγραφή ονόματος - αναγνωριστικού</a:t>
            </a:r>
          </a:p>
          <a:p>
            <a:pPr lvl="2" eaLnBrk="1" hangingPunct="1">
              <a:lnSpc>
                <a:spcPct val="90000"/>
              </a:lnSpc>
            </a:pPr>
            <a:r>
              <a:rPr lang="el-GR" altLang="el-GR" dirty="0" smtClean="0"/>
              <a:t>Χωριστή προσθήκη και διαγραφή του αρχείου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Αναζήτηση αναγνωριστικού αρχείου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5660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err="1"/>
              <a:t>Διεπαφή</a:t>
            </a:r>
            <a:r>
              <a:rPr lang="el-GR" altLang="el-GR" dirty="0"/>
              <a:t> ευρετηρίων </a:t>
            </a:r>
            <a:r>
              <a:rPr lang="el-GR" altLang="el-GR" dirty="0" smtClean="0"/>
              <a:t>(2 </a:t>
            </a:r>
            <a:r>
              <a:rPr lang="el-GR" altLang="el-GR" dirty="0"/>
              <a:t>από </a:t>
            </a:r>
            <a:r>
              <a:rPr lang="en-US" altLang="el-GR" dirty="0" smtClean="0"/>
              <a:t>3</a:t>
            </a:r>
            <a:r>
              <a:rPr lang="el-GR" altLang="el-GR" dirty="0" smtClean="0"/>
              <a:t>)</a:t>
            </a:r>
          </a:p>
        </p:txBody>
      </p:sp>
      <p:pic>
        <p:nvPicPr>
          <p:cNvPr id="11269" name="Picture 6" descr="Διάγραμμα δένδρου αναζήτησης αρχείων μέσω υπηρεσίας ευρετηρίων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838" y="1268760"/>
            <a:ext cx="361632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3140968"/>
            <a:ext cx="8229600" cy="2985195"/>
          </a:xfrm>
        </p:spPr>
        <p:txBody>
          <a:bodyPr>
            <a:normAutofit/>
          </a:bodyPr>
          <a:lstStyle/>
          <a:p>
            <a:r>
              <a:rPr lang="el-GR" altLang="el-GR" dirty="0" smtClean="0"/>
              <a:t>Αναζήτηση αρχείων</a:t>
            </a:r>
          </a:p>
          <a:p>
            <a:pPr lvl="1"/>
            <a:r>
              <a:rPr lang="el-GR" altLang="el-GR" dirty="0" smtClean="0"/>
              <a:t>Ξεκινάμε από κάποιο γνωστό σημείο</a:t>
            </a:r>
          </a:p>
          <a:p>
            <a:pPr lvl="2"/>
            <a:r>
              <a:rPr lang="el-GR" altLang="el-GR" dirty="0" smtClean="0"/>
              <a:t>Το αναγνωριστικό του ευρετηρίου της ρίζας</a:t>
            </a:r>
          </a:p>
          <a:p>
            <a:pPr lvl="1"/>
            <a:r>
              <a:rPr lang="el-GR" altLang="el-GR" dirty="0" smtClean="0"/>
              <a:t>Διαβάζουμε τα ευρετήρια με τη σειρά</a:t>
            </a:r>
          </a:p>
          <a:p>
            <a:pPr lvl="1"/>
            <a:r>
              <a:rPr lang="el-GR" altLang="el-GR" dirty="0" smtClean="0"/>
              <a:t>Ανάλυση ονομάτων επαναληπτικά ή αναδρομικά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82350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Οικονομικό Πανεπιστήμιο Αθηνών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5055064"/>
            <a:ext cx="6480048" cy="1542288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err="1"/>
              <a:t>Διεπαφή</a:t>
            </a:r>
            <a:r>
              <a:rPr lang="el-GR" altLang="el-GR" dirty="0"/>
              <a:t> ευρετηρίων </a:t>
            </a:r>
            <a:r>
              <a:rPr lang="el-GR" altLang="el-GR" dirty="0" smtClean="0"/>
              <a:t>(3 </a:t>
            </a:r>
            <a:r>
              <a:rPr lang="el-GR" altLang="el-GR" dirty="0"/>
              <a:t>από </a:t>
            </a:r>
            <a:r>
              <a:rPr lang="en-US" altLang="el-GR" dirty="0" smtClean="0"/>
              <a:t>3</a:t>
            </a:r>
            <a:r>
              <a:rPr lang="el-GR" altLang="el-GR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Παραγωγή αντιγράφων αρχείων</a:t>
            </a:r>
          </a:p>
          <a:p>
            <a:pPr lvl="1"/>
            <a:r>
              <a:rPr lang="el-GR" altLang="el-GR" dirty="0"/>
              <a:t>Αντιστοίχιση πολλών αναγνωριστικών </a:t>
            </a:r>
            <a:r>
              <a:rPr lang="el-GR" altLang="el-GR" dirty="0" smtClean="0"/>
              <a:t>σε όνομα</a:t>
            </a:r>
            <a:endParaRPr lang="el-GR" altLang="el-GR" dirty="0"/>
          </a:p>
          <a:p>
            <a:pPr lvl="1"/>
            <a:r>
              <a:rPr lang="el-GR" altLang="el-GR" dirty="0"/>
              <a:t>Επιλογή </a:t>
            </a:r>
            <a:r>
              <a:rPr lang="el-GR" altLang="el-GR" dirty="0" smtClean="0"/>
              <a:t>κατάλληλου </a:t>
            </a:r>
            <a:r>
              <a:rPr lang="el-GR" altLang="el-GR" dirty="0"/>
              <a:t>από </a:t>
            </a:r>
            <a:r>
              <a:rPr lang="el-GR" altLang="el-GR" dirty="0" smtClean="0"/>
              <a:t>σύστημα </a:t>
            </a:r>
            <a:r>
              <a:rPr lang="el-GR" altLang="el-GR" dirty="0"/>
              <a:t>ή </a:t>
            </a:r>
            <a:r>
              <a:rPr lang="el-GR" altLang="el-GR" dirty="0" smtClean="0"/>
              <a:t>πελάτη</a:t>
            </a:r>
            <a:endParaRPr lang="el-GR" altLang="el-GR" dirty="0"/>
          </a:p>
          <a:p>
            <a:pPr>
              <a:lnSpc>
                <a:spcPct val="90000"/>
              </a:lnSpc>
            </a:pPr>
            <a:r>
              <a:rPr lang="el-GR" altLang="el-GR" dirty="0"/>
              <a:t>Κώδικας </a:t>
            </a:r>
            <a:r>
              <a:rPr lang="el-GR" altLang="el-GR" dirty="0" err="1"/>
              <a:t>διεπαφής</a:t>
            </a:r>
            <a:r>
              <a:rPr lang="el-GR" altLang="el-GR" dirty="0"/>
              <a:t> πελάτη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Εμφανίζει υπηρεσίες παρόμοιες </a:t>
            </a:r>
            <a:r>
              <a:rPr lang="el-GR" altLang="el-GR" dirty="0"/>
              <a:t>με τις </a:t>
            </a:r>
            <a:r>
              <a:rPr lang="el-GR" altLang="el-GR" dirty="0" smtClean="0"/>
              <a:t>τοπικές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Μπορεί </a:t>
            </a:r>
            <a:r>
              <a:rPr lang="el-GR" altLang="el-GR" dirty="0"/>
              <a:t>να υποστηρίζει </a:t>
            </a:r>
            <a:r>
              <a:rPr lang="el-GR" altLang="el-GR" dirty="0" smtClean="0"/>
              <a:t>συνδέσμους</a:t>
            </a:r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Απλοί: πολλές εγγραφές του αναγνωριστικού</a:t>
            </a:r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Συμβολικοί: ειδικά αρχεία, διερμηνεία στον πελάτη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092315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Ονόματα και αναγνωριστικά αρχείων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Κατανεμημένα Συστήματα: Θεωρία και Προγραμματισμός, </a:t>
            </a:r>
            <a:r>
              <a:rPr lang="el-GR" b="1" dirty="0" smtClean="0"/>
              <a:t>Ενότητα </a:t>
            </a:r>
            <a:r>
              <a:rPr lang="en-US" b="1" dirty="0" smtClean="0"/>
              <a:t># 11</a:t>
            </a:r>
            <a:r>
              <a:rPr lang="el-GR" b="1" dirty="0" smtClean="0"/>
              <a:t>:</a:t>
            </a:r>
            <a:r>
              <a:rPr lang="en-US" b="1" dirty="0" smtClean="0"/>
              <a:t> </a:t>
            </a:r>
            <a:r>
              <a:rPr lang="el-GR" dirty="0" smtClean="0"/>
              <a:t>Κατανεμημένα συστήματα αποθήκευσης 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7225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l-GR" dirty="0" smtClean="0"/>
              <a:t>Ονόματα / αναγνωριστικά (1 από 4)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l-GR" altLang="el-GR" dirty="0" smtClean="0"/>
              <a:t>Ομάδα αρχείων (ή σύστημα αρχείων)</a:t>
            </a:r>
          </a:p>
          <a:p>
            <a:pPr lvl="1"/>
            <a:r>
              <a:rPr lang="el-GR" altLang="el-GR" dirty="0" smtClean="0"/>
              <a:t>Ενιαίο σύνολο αρχείων και ευρετηρίων</a:t>
            </a:r>
          </a:p>
          <a:p>
            <a:pPr lvl="2"/>
            <a:r>
              <a:rPr lang="el-GR" altLang="el-GR" dirty="0" smtClean="0"/>
              <a:t>Παράδειγμα: </a:t>
            </a:r>
            <a:r>
              <a:rPr lang="el-GR" altLang="el-GR" dirty="0" err="1" smtClean="0"/>
              <a:t>διαμέριση</a:t>
            </a:r>
            <a:r>
              <a:rPr lang="el-GR" altLang="el-GR" dirty="0" smtClean="0"/>
              <a:t> ενός δίσκου</a:t>
            </a:r>
          </a:p>
          <a:p>
            <a:pPr lvl="1"/>
            <a:r>
              <a:rPr lang="el-GR" altLang="el-GR" dirty="0" smtClean="0"/>
              <a:t>Ονόματα / αναγνωριστικά ως προς την ομάδα</a:t>
            </a:r>
          </a:p>
          <a:p>
            <a:pPr eaLnBrk="1" hangingPunct="1"/>
            <a:r>
              <a:rPr lang="el-GR" altLang="el-GR" dirty="0" smtClean="0"/>
              <a:t>Εξυπηρετητής + διαδρομή</a:t>
            </a:r>
          </a:p>
          <a:p>
            <a:pPr lvl="1" eaLnBrk="1" hangingPunct="1"/>
            <a:r>
              <a:rPr lang="el-GR" altLang="el-GR" dirty="0" smtClean="0"/>
              <a:t>Μπορεί να φαίνεται ως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/</a:t>
            </a:r>
            <a:r>
              <a:rPr lang="en-US" altLang="el-GR" dirty="0" err="1" smtClean="0">
                <a:latin typeface="Calibri" panose="020F0502020204030204" pitchFamily="34" charset="0"/>
                <a:cs typeface="Courier New" pitchFamily="49" charset="0"/>
              </a:rPr>
              <a:t>dias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/home/users</a:t>
            </a:r>
          </a:p>
          <a:p>
            <a:pPr lvl="2"/>
            <a:r>
              <a:rPr lang="el-GR" altLang="el-GR" dirty="0"/>
              <a:t>Δ</a:t>
            </a:r>
            <a:r>
              <a:rPr lang="el-GR" altLang="el-GR" dirty="0" smtClean="0"/>
              <a:t>ιαδρομή</a:t>
            </a:r>
            <a:r>
              <a:rPr lang="en-US" altLang="el-GR" dirty="0" smtClean="0"/>
              <a:t> </a:t>
            </a:r>
            <a:r>
              <a:rPr lang="en-US" altLang="el-GR" dirty="0">
                <a:latin typeface="Calibri" panose="020F0502020204030204" pitchFamily="34" charset="0"/>
                <a:cs typeface="Courier New" pitchFamily="49" charset="0"/>
              </a:rPr>
              <a:t>/home/users</a:t>
            </a:r>
            <a:r>
              <a:rPr lang="el-GR" altLang="el-GR" dirty="0"/>
              <a:t> </a:t>
            </a:r>
            <a:r>
              <a:rPr lang="el-GR" altLang="el-GR" dirty="0" smtClean="0"/>
              <a:t>του εξυπηρετητή </a:t>
            </a:r>
            <a:r>
              <a:rPr lang="en-US" altLang="el-GR" dirty="0">
                <a:latin typeface="Calibri" panose="020F0502020204030204" pitchFamily="34" charset="0"/>
                <a:cs typeface="Courier New" pitchFamily="49" charset="0"/>
              </a:rPr>
              <a:t>/</a:t>
            </a:r>
            <a:r>
              <a:rPr lang="en-US" altLang="el-GR" dirty="0" err="1">
                <a:latin typeface="Calibri" panose="020F0502020204030204" pitchFamily="34" charset="0"/>
                <a:cs typeface="Courier New" pitchFamily="49" charset="0"/>
              </a:rPr>
              <a:t>dias</a:t>
            </a:r>
            <a:r>
              <a:rPr lang="el-GR" altLang="el-GR" dirty="0"/>
              <a:t> </a:t>
            </a:r>
          </a:p>
          <a:p>
            <a:pPr lvl="1" eaLnBrk="1" hangingPunct="1"/>
            <a:r>
              <a:rPr lang="el-GR" altLang="el-GR" dirty="0" smtClean="0"/>
              <a:t>Διαφάνεια ονομασίας: παρόμοιο με τοπικό όνομα</a:t>
            </a:r>
          </a:p>
          <a:p>
            <a:pPr lvl="1" eaLnBrk="1" hangingPunct="1"/>
            <a:r>
              <a:rPr lang="el-GR" altLang="el-GR" dirty="0" smtClean="0"/>
              <a:t>Διαφάνεια τοποθεσίας: δε φαίνεται που είναι ο </a:t>
            </a:r>
            <a:r>
              <a:rPr lang="en-US" altLang="el-GR" dirty="0" err="1" smtClean="0">
                <a:latin typeface="Calibri" panose="020F0502020204030204" pitchFamily="34" charset="0"/>
                <a:cs typeface="Courier New" pitchFamily="49" charset="0"/>
              </a:rPr>
              <a:t>dias</a:t>
            </a:r>
            <a:endParaRPr lang="el-GR" altLang="el-GR" dirty="0" smtClean="0">
              <a:latin typeface="Calibri" panose="020F0502020204030204" pitchFamily="34" charset="0"/>
              <a:cs typeface="Courier New" pitchFamily="49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508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Ονόματα / αναγνωριστικά </a:t>
            </a:r>
            <a:r>
              <a:rPr lang="el-GR" altLang="el-GR" dirty="0" smtClean="0"/>
              <a:t>(2 </a:t>
            </a:r>
            <a:r>
              <a:rPr lang="el-GR" altLang="el-GR" dirty="0"/>
              <a:t>από </a:t>
            </a:r>
            <a:r>
              <a:rPr lang="el-GR" altLang="el-GR" dirty="0" smtClean="0"/>
              <a:t>4)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altLang="el-GR" dirty="0" smtClean="0"/>
              <a:t>Εγκατάσταση </a:t>
            </a:r>
            <a:r>
              <a:rPr lang="el-GR" altLang="el-GR" dirty="0"/>
              <a:t>ομάδων αρχείων</a:t>
            </a:r>
          </a:p>
          <a:p>
            <a:pPr lvl="1"/>
            <a:r>
              <a:rPr lang="el-GR" altLang="el-GR" dirty="0"/>
              <a:t>Ο εξυπηρετητής εξάγει </a:t>
            </a:r>
            <a:r>
              <a:rPr lang="el-GR" altLang="el-GR" dirty="0" smtClean="0"/>
              <a:t>το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/home/users</a:t>
            </a:r>
            <a:endParaRPr lang="en-US" altLang="el-GR" dirty="0">
              <a:latin typeface="Calibri" panose="020F0502020204030204" pitchFamily="34" charset="0"/>
              <a:cs typeface="Courier New" pitchFamily="49" charset="0"/>
            </a:endParaRPr>
          </a:p>
          <a:p>
            <a:pPr lvl="1"/>
            <a:r>
              <a:rPr lang="el-GR" altLang="el-GR" dirty="0"/>
              <a:t>Ο πελάτης </a:t>
            </a:r>
            <a:r>
              <a:rPr lang="el-GR" altLang="el-GR" dirty="0" smtClean="0"/>
              <a:t>το στο </a:t>
            </a:r>
            <a:r>
              <a:rPr lang="el-GR" altLang="el-GR" dirty="0"/>
              <a:t>ευρετήριο </a:t>
            </a:r>
            <a:r>
              <a:rPr lang="en-US" altLang="el-GR" dirty="0">
                <a:latin typeface="Calibri" panose="020F0502020204030204" pitchFamily="34" charset="0"/>
                <a:cs typeface="Courier New" pitchFamily="49" charset="0"/>
              </a:rPr>
              <a:t>/remote</a:t>
            </a:r>
          </a:p>
          <a:p>
            <a:pPr lvl="1"/>
            <a:r>
              <a:rPr lang="el-GR" altLang="el-GR" dirty="0"/>
              <a:t>Η διαδρομή γίνεται </a:t>
            </a:r>
            <a:r>
              <a:rPr lang="en-US" altLang="el-GR" dirty="0">
                <a:latin typeface="Calibri" panose="020F0502020204030204" pitchFamily="34" charset="0"/>
                <a:cs typeface="Courier New" pitchFamily="49" charset="0"/>
              </a:rPr>
              <a:t>/remote/home/users</a:t>
            </a:r>
          </a:p>
          <a:p>
            <a:pPr lvl="1"/>
            <a:r>
              <a:rPr lang="el-GR" altLang="el-GR" dirty="0"/>
              <a:t>Επιτρέπει τη μετακίνηση των ομάδων αρχείων</a:t>
            </a:r>
          </a:p>
          <a:p>
            <a:pPr lvl="1"/>
            <a:r>
              <a:rPr lang="el-GR" altLang="el-GR" dirty="0"/>
              <a:t>Κάθε μηχανή μπορεί να </a:t>
            </a:r>
            <a:r>
              <a:rPr lang="el-GR" altLang="el-GR" dirty="0" smtClean="0"/>
              <a:t>την εγκαθιστά αλλού</a:t>
            </a:r>
          </a:p>
          <a:p>
            <a:r>
              <a:rPr lang="el-GR" altLang="el-GR" dirty="0"/>
              <a:t>Επιθυμητή: ανεξαρτησία τοποθεσίας</a:t>
            </a:r>
          </a:p>
          <a:p>
            <a:pPr lvl="1"/>
            <a:r>
              <a:rPr lang="el-GR" altLang="el-GR" dirty="0"/>
              <a:t>Ανεξαρτησία </a:t>
            </a:r>
            <a:r>
              <a:rPr lang="el-GR" altLang="el-GR" dirty="0" smtClean="0"/>
              <a:t>από </a:t>
            </a:r>
            <a:r>
              <a:rPr lang="el-GR" altLang="el-GR" dirty="0"/>
              <a:t>θέση αρχείου και θέση χρήστη</a:t>
            </a:r>
          </a:p>
          <a:p>
            <a:pPr lvl="1"/>
            <a:r>
              <a:rPr lang="el-GR" altLang="el-GR" dirty="0" smtClean="0"/>
              <a:t>Λειτουργία εφαρμογών </a:t>
            </a:r>
            <a:r>
              <a:rPr lang="el-GR" altLang="el-GR" dirty="0"/>
              <a:t>παντού στο σύστημα</a:t>
            </a:r>
            <a:endParaRPr lang="en-US" altLang="el-G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145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Ονόματα / αναγνωριστικά </a:t>
            </a:r>
            <a:r>
              <a:rPr lang="el-GR" altLang="el-GR" dirty="0" smtClean="0"/>
              <a:t>(3 </a:t>
            </a:r>
            <a:r>
              <a:rPr lang="el-GR" altLang="el-GR" dirty="0"/>
              <a:t>από </a:t>
            </a:r>
            <a:r>
              <a:rPr lang="el-GR" altLang="el-GR" dirty="0" smtClean="0"/>
              <a:t>4)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l-GR" dirty="0" smtClean="0"/>
              <a:t>Αναγνωριστικό </a:t>
            </a:r>
            <a:r>
              <a:rPr lang="el-GR" altLang="el-GR" dirty="0"/>
              <a:t>και όνομα αρχείου</a:t>
            </a:r>
          </a:p>
          <a:p>
            <a:pPr lvl="1"/>
            <a:r>
              <a:rPr lang="el-GR" altLang="el-GR" dirty="0"/>
              <a:t>Οι χρήστες χρησιμοποιούν το όνομα</a:t>
            </a:r>
          </a:p>
          <a:p>
            <a:pPr lvl="1"/>
            <a:r>
              <a:rPr lang="el-GR" altLang="el-GR" dirty="0"/>
              <a:t>Το σύστημα χρησιμοποιεί το αναγνωριστικό</a:t>
            </a:r>
          </a:p>
          <a:p>
            <a:r>
              <a:rPr lang="el-GR" altLang="el-GR" dirty="0"/>
              <a:t>Αναγνωριστικά με βάση τη μηχανή</a:t>
            </a:r>
          </a:p>
          <a:p>
            <a:pPr lvl="1"/>
            <a:r>
              <a:rPr lang="en-US" altLang="el-GR" dirty="0" err="1"/>
              <a:t>i</a:t>
            </a:r>
            <a:r>
              <a:rPr lang="en-US" altLang="el-GR" dirty="0"/>
              <a:t>-</a:t>
            </a:r>
            <a:r>
              <a:rPr lang="el-GR" altLang="el-GR" dirty="0"/>
              <a:t>κόμβος: αναγνωριστικό μέσα σε </a:t>
            </a:r>
            <a:r>
              <a:rPr lang="el-GR" altLang="el-GR" dirty="0" smtClean="0"/>
              <a:t>ομάδα </a:t>
            </a:r>
            <a:r>
              <a:rPr lang="el-GR" altLang="el-GR" dirty="0"/>
              <a:t>αρχείων</a:t>
            </a:r>
          </a:p>
          <a:p>
            <a:pPr lvl="1"/>
            <a:r>
              <a:rPr lang="en-US" altLang="el-GR" dirty="0"/>
              <a:t>O</a:t>
            </a:r>
            <a:r>
              <a:rPr lang="el-GR" altLang="el-GR" dirty="0"/>
              <a:t>μάδα αρχείων: αναγνωριστικό μέσα σε </a:t>
            </a:r>
            <a:r>
              <a:rPr lang="el-GR" altLang="el-GR" dirty="0" smtClean="0"/>
              <a:t>μηχανή</a:t>
            </a:r>
            <a:endParaRPr lang="en-US" altLang="el-GR" dirty="0"/>
          </a:p>
          <a:p>
            <a:pPr lvl="1"/>
            <a:r>
              <a:rPr lang="el-GR" altLang="el-GR" dirty="0"/>
              <a:t>Μηχανή: αναγνωριστικό μέσα στο σύστημα</a:t>
            </a:r>
          </a:p>
          <a:p>
            <a:pPr lvl="1"/>
            <a:r>
              <a:rPr lang="el-GR" altLang="el-GR" dirty="0"/>
              <a:t>Δεν επιτρέπει μετακίνηση των </a:t>
            </a:r>
            <a:r>
              <a:rPr lang="el-GR" altLang="el-GR" dirty="0" smtClean="0"/>
              <a:t>ομάδων αρχείων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883670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Ονόματα / αναγνωριστικά </a:t>
            </a:r>
            <a:r>
              <a:rPr lang="el-GR" altLang="el-GR" dirty="0" smtClean="0"/>
              <a:t>(4 </a:t>
            </a:r>
            <a:r>
              <a:rPr lang="el-GR" altLang="el-GR" dirty="0"/>
              <a:t>από </a:t>
            </a:r>
            <a:r>
              <a:rPr lang="el-GR" altLang="el-GR" dirty="0" smtClean="0"/>
              <a:t>4)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l-GR" dirty="0"/>
              <a:t>Αναγνωριστικά με βάση την ομάδα αρχείων</a:t>
            </a:r>
          </a:p>
          <a:p>
            <a:pPr lvl="1"/>
            <a:r>
              <a:rPr lang="el-GR" altLang="el-GR" dirty="0"/>
              <a:t>Κάθε ομάδα </a:t>
            </a:r>
            <a:r>
              <a:rPr lang="el-GR" altLang="el-GR" dirty="0" smtClean="0"/>
              <a:t>έχει μοναδικό </a:t>
            </a:r>
            <a:r>
              <a:rPr lang="el-GR" altLang="el-GR" dirty="0"/>
              <a:t>αναγνωριστικό</a:t>
            </a:r>
          </a:p>
          <a:p>
            <a:pPr lvl="1"/>
            <a:r>
              <a:rPr lang="el-GR" altLang="el-GR" dirty="0"/>
              <a:t>Δίνεται ο </a:t>
            </a:r>
            <a:r>
              <a:rPr lang="en-US" altLang="el-GR" dirty="0" err="1"/>
              <a:t>i</a:t>
            </a:r>
            <a:r>
              <a:rPr lang="en-US" altLang="el-GR" dirty="0"/>
              <a:t>-</a:t>
            </a:r>
            <a:r>
              <a:rPr lang="el-GR" altLang="el-GR" dirty="0"/>
              <a:t>κόμβος μέσα στην ομάδα αρχείων</a:t>
            </a:r>
          </a:p>
          <a:p>
            <a:pPr lvl="1"/>
            <a:r>
              <a:rPr lang="el-GR" altLang="el-GR" dirty="0"/>
              <a:t>Η ομάδα αρχείων μπορεί να μετακινηθεί εύκολα</a:t>
            </a:r>
          </a:p>
          <a:p>
            <a:pPr lvl="1"/>
            <a:r>
              <a:rPr lang="el-GR" altLang="el-GR" dirty="0"/>
              <a:t>Χρειάζεται υπηρεσία εντοπισμού των </a:t>
            </a:r>
            <a:r>
              <a:rPr lang="el-GR" altLang="el-GR" dirty="0" smtClean="0"/>
              <a:t>ομάδων</a:t>
            </a:r>
          </a:p>
          <a:p>
            <a:r>
              <a:rPr lang="el-GR" altLang="el-GR" dirty="0" smtClean="0"/>
              <a:t>Αναγνωριστικά σε ομότιμα συστήματα</a:t>
            </a:r>
          </a:p>
          <a:p>
            <a:pPr lvl="1"/>
            <a:r>
              <a:rPr lang="el-GR" altLang="el-GR" dirty="0" smtClean="0"/>
              <a:t>Επίπεδα αναγνωριστικά (ακολουθίες </a:t>
            </a:r>
            <a:r>
              <a:rPr lang="en-US" altLang="el-GR" dirty="0" smtClean="0"/>
              <a:t>bit)</a:t>
            </a:r>
            <a:endParaRPr lang="el-GR" altLang="el-GR" dirty="0" smtClean="0"/>
          </a:p>
          <a:p>
            <a:pPr lvl="1"/>
            <a:r>
              <a:rPr lang="el-GR" dirty="0" smtClean="0"/>
              <a:t>Προαιρετικά χωριστή υπηρεσία ευρετηρίων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621089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Εξυπηρετητές αρχείων και ευρετηρίων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Κατανεμημένα Συστήματα: Θεωρία και Προγραμματισμός, </a:t>
            </a:r>
            <a:r>
              <a:rPr lang="el-GR" b="1" dirty="0" smtClean="0"/>
              <a:t>Ενότητα </a:t>
            </a:r>
            <a:r>
              <a:rPr lang="en-US" b="1" dirty="0" smtClean="0"/>
              <a:t># 11</a:t>
            </a:r>
            <a:r>
              <a:rPr lang="el-GR" b="1" dirty="0" smtClean="0"/>
              <a:t>:</a:t>
            </a:r>
            <a:r>
              <a:rPr lang="en-US" b="1" dirty="0" smtClean="0"/>
              <a:t> </a:t>
            </a:r>
            <a:r>
              <a:rPr lang="el-GR" dirty="0" smtClean="0"/>
              <a:t>Κατανεμημένα συστήματα αποθήκευσης 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8042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8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Εξυπηρετητές (1 από 4)</a:t>
            </a:r>
          </a:p>
        </p:txBody>
      </p:sp>
      <p:pic>
        <p:nvPicPr>
          <p:cNvPr id="14341" name="Picture 8" descr="Διάγραμμα επικοινωνίας  πελατών με εξυπηρετητές αρχείων μέσω εξυπηρετητή ευρετηρίου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481" y="1268760"/>
            <a:ext cx="3795713" cy="145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9"/>
          <p:cNvSpPr>
            <a:spLocks noGrp="1" noChangeArrowheads="1"/>
          </p:cNvSpPr>
          <p:nvPr>
            <p:ph idx="1"/>
          </p:nvPr>
        </p:nvSpPr>
        <p:spPr>
          <a:xfrm>
            <a:off x="457200" y="2724498"/>
            <a:ext cx="8229600" cy="3401665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l-GR" altLang="el-GR" dirty="0" smtClean="0"/>
              <a:t>Διάκριση υπηρεσίας αρχείων και ευρετηρίων</a:t>
            </a:r>
          </a:p>
          <a:p>
            <a:pPr lvl="1"/>
            <a:r>
              <a:rPr lang="el-GR" altLang="el-GR" dirty="0" smtClean="0"/>
              <a:t>Αρχικά μετάφραση ονόματος από ευρετήριο</a:t>
            </a:r>
          </a:p>
          <a:p>
            <a:pPr lvl="1"/>
            <a:r>
              <a:rPr lang="el-GR" altLang="el-GR" dirty="0" smtClean="0"/>
              <a:t>Στη συνέχεια προσπέλαση με αναγνωριστικό</a:t>
            </a:r>
          </a:p>
          <a:p>
            <a:pPr lvl="1" eaLnBrk="1" hangingPunct="1"/>
            <a:r>
              <a:rPr lang="el-GR" altLang="el-GR" dirty="0" smtClean="0"/>
              <a:t>Ίδια διεργασία: λιγότερα μηνύματα</a:t>
            </a:r>
          </a:p>
          <a:p>
            <a:pPr lvl="1" eaLnBrk="1" hangingPunct="1"/>
            <a:r>
              <a:rPr lang="el-GR" altLang="el-GR" dirty="0" smtClean="0"/>
              <a:t>Χωριστές διεργασίες: μεγαλύτερη ευελιξία</a:t>
            </a:r>
          </a:p>
          <a:p>
            <a:pPr lvl="2"/>
            <a:r>
              <a:rPr lang="el-GR" altLang="el-GR" dirty="0" smtClean="0"/>
              <a:t>Κρυφή μνήμη για αποφυγή μηνυμάτων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4512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Εξυπηρετητές </a:t>
            </a:r>
            <a:r>
              <a:rPr lang="el-GR" altLang="el-GR" dirty="0" smtClean="0"/>
              <a:t>(2 </a:t>
            </a:r>
            <a:r>
              <a:rPr lang="el-GR" altLang="el-GR" dirty="0"/>
              <a:t>από </a:t>
            </a:r>
            <a:r>
              <a:rPr lang="el-GR" altLang="el-GR" dirty="0" smtClean="0"/>
              <a:t>4)</a:t>
            </a:r>
            <a:endParaRPr lang="el-GR" dirty="0"/>
          </a:p>
        </p:txBody>
      </p:sp>
      <p:pic>
        <p:nvPicPr>
          <p:cNvPr id="5" name="Picture 9" descr="Διάγραμμα επικοινωνίας  εταιρόκλητων  πελατών με εξυπηρετητή αρχείων μέσω ειδικών εξυπηρετητών ευρετηρίου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340768"/>
            <a:ext cx="379412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52043"/>
            <a:ext cx="8229600" cy="3474120"/>
          </a:xfrm>
        </p:spPr>
        <p:txBody>
          <a:bodyPr/>
          <a:lstStyle/>
          <a:p>
            <a:pPr marL="342900" lvl="2" indent="-342900"/>
            <a:r>
              <a:rPr lang="el-GR" altLang="el-GR" sz="3200" dirty="0" smtClean="0"/>
              <a:t>Ένα ευρετήριο, πολλοί εξυπηρετητές</a:t>
            </a:r>
          </a:p>
          <a:p>
            <a:pPr marL="800100" lvl="3" indent="-342900"/>
            <a:r>
              <a:rPr lang="el-GR" altLang="el-GR" sz="2800" dirty="0" smtClean="0"/>
              <a:t>Κατανομή φόρτου διαφανώς προς του πελάτες</a:t>
            </a:r>
          </a:p>
          <a:p>
            <a:pPr marL="342900" lvl="2" indent="-342900"/>
            <a:r>
              <a:rPr lang="el-GR" altLang="el-GR" sz="3200" dirty="0" smtClean="0"/>
              <a:t>Ένας εξυπηρετητής, πολλά ευρετήρια</a:t>
            </a:r>
          </a:p>
          <a:p>
            <a:pPr lvl="1"/>
            <a:r>
              <a:rPr lang="el-GR" dirty="0" smtClean="0"/>
              <a:t>Διαφορετικές όψεις ευρετηρίου</a:t>
            </a:r>
          </a:p>
          <a:p>
            <a:pPr lvl="1"/>
            <a:r>
              <a:rPr lang="el-GR" dirty="0" smtClean="0"/>
              <a:t>Κατάλληλες για διαφορετικούς πελάτες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846865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Εξυπηρετητές </a:t>
            </a:r>
            <a:r>
              <a:rPr lang="el-GR" altLang="el-GR" dirty="0" smtClean="0"/>
              <a:t>(3 </a:t>
            </a:r>
            <a:r>
              <a:rPr lang="el-GR" altLang="el-GR" dirty="0"/>
              <a:t>από </a:t>
            </a:r>
            <a:r>
              <a:rPr lang="el-GR" altLang="el-GR" dirty="0" smtClean="0"/>
              <a:t>4)</a:t>
            </a:r>
            <a:endParaRPr lang="en-US" altLang="el-GR" dirty="0" smtClean="0"/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eaLnBrk="1" hangingPunct="1"/>
            <a:r>
              <a:rPr lang="el-GR" altLang="el-GR" dirty="0" smtClean="0"/>
              <a:t>Χωρίς κατάσταση: δεν υπάρχουν ανοιχτά αρχεία</a:t>
            </a:r>
          </a:p>
          <a:p>
            <a:pPr lvl="1" eaLnBrk="1" hangingPunct="1"/>
            <a:r>
              <a:rPr lang="el-GR" altLang="el-GR" dirty="0" smtClean="0"/>
              <a:t>Κάθε μήνυμα περιέχει όλες τις πληροφορίες</a:t>
            </a:r>
          </a:p>
          <a:p>
            <a:pPr lvl="1" eaLnBrk="1" hangingPunct="1"/>
            <a:r>
              <a:rPr lang="el-GR" altLang="el-GR" dirty="0" smtClean="0"/>
              <a:t>Ο εξυπηρετητής δεν τηρεί στοιχεία για τον πελάτη</a:t>
            </a:r>
          </a:p>
          <a:p>
            <a:pPr lvl="1" eaLnBrk="1" hangingPunct="1"/>
            <a:r>
              <a:rPr lang="el-GR" altLang="el-GR" dirty="0" smtClean="0"/>
              <a:t>Ανοχή στα σφάλματα γιατί δε χάνεται κατάσταση</a:t>
            </a:r>
          </a:p>
          <a:p>
            <a:pPr eaLnBrk="1" hangingPunct="1"/>
            <a:r>
              <a:rPr lang="el-GR" altLang="el-GR" dirty="0" smtClean="0"/>
              <a:t>Με κατάσταση: υπάρχουν ανοιχτά αρχεία</a:t>
            </a:r>
          </a:p>
          <a:p>
            <a:pPr lvl="1" eaLnBrk="1" hangingPunct="1"/>
            <a:r>
              <a:rPr lang="el-GR" altLang="el-GR" dirty="0" smtClean="0"/>
              <a:t>Χρήση σύντομου αναγνωριστικού σε κάθε κλήση</a:t>
            </a:r>
          </a:p>
          <a:p>
            <a:pPr lvl="1" eaLnBrk="1" hangingPunct="1"/>
            <a:r>
              <a:rPr lang="el-GR" altLang="el-GR" dirty="0" smtClean="0"/>
              <a:t>Μικρότερα μηνύματα ανάγνωσης και εγγραφής</a:t>
            </a:r>
          </a:p>
          <a:p>
            <a:pPr lvl="1" eaLnBrk="1" hangingPunct="1"/>
            <a:r>
              <a:rPr lang="el-GR" altLang="el-GR" dirty="0" smtClean="0"/>
              <a:t>Διευκολύνει προσωρινή αποθήκευση και κλείδωμα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7530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 </a:t>
            </a:r>
            <a:endParaRPr lang="el-GR" sz="2800" dirty="0" smtClean="0"/>
          </a:p>
          <a:p>
            <a:r>
              <a:rPr lang="el-GR" sz="2800" dirty="0" smtClean="0"/>
              <a:t>Οι εικόνες προέρχονται από το βιβλίο «Κατανεμημένα Συστήματα με </a:t>
            </a:r>
            <a:r>
              <a:rPr lang="en-US" sz="2800" dirty="0" smtClean="0"/>
              <a:t>Java</a:t>
            </a:r>
            <a:r>
              <a:rPr lang="el-GR" sz="2800" dirty="0" smtClean="0"/>
              <a:t>», Ι. Κάβουρας, Ι. Μήλης, Γ. Ξυλωμένος, Α. Ρουκουνάκη, 3</a:t>
            </a:r>
            <a:r>
              <a:rPr lang="el-GR" sz="2800" baseline="30000" dirty="0" smtClean="0"/>
              <a:t>η</a:t>
            </a:r>
            <a:r>
              <a:rPr lang="el-GR" sz="2800" dirty="0" smtClean="0"/>
              <a:t> έκδοση, 2011, Εκδόσεις Κλειδάριθμος.</a:t>
            </a:r>
          </a:p>
          <a:p>
            <a:pPr algn="l"/>
            <a:endParaRPr lang="en-US" sz="2800" dirty="0" smtClean="0"/>
          </a:p>
        </p:txBody>
      </p:sp>
      <p:pic>
        <p:nvPicPr>
          <p:cNvPr id="2" name="Picture 1" descr="Λογότυπο για Άδειες χρήσης Creative Commons BY-NC-N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570" y="5234900"/>
            <a:ext cx="3070860" cy="107442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Εξυπηρετητές </a:t>
            </a:r>
            <a:r>
              <a:rPr lang="el-GR" altLang="el-GR" dirty="0" smtClean="0"/>
              <a:t>(4 </a:t>
            </a:r>
            <a:r>
              <a:rPr lang="el-GR" altLang="el-GR" dirty="0"/>
              <a:t>από </a:t>
            </a:r>
            <a:r>
              <a:rPr lang="el-GR" altLang="el-GR" dirty="0" smtClean="0"/>
              <a:t>4)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Έλεγχος προσπέλασης</a:t>
            </a:r>
          </a:p>
          <a:p>
            <a:pPr lvl="1"/>
            <a:r>
              <a:rPr lang="el-GR" altLang="el-GR" dirty="0"/>
              <a:t>Με λίστες ελέγχου προσπέλασης ή ικανοτήτων</a:t>
            </a:r>
          </a:p>
          <a:p>
            <a:pPr lvl="1"/>
            <a:r>
              <a:rPr lang="el-GR" altLang="el-GR" dirty="0"/>
              <a:t>Έλεγχος ταυτότητας και έλεγχος προσπέλασης</a:t>
            </a:r>
          </a:p>
          <a:p>
            <a:pPr lvl="1"/>
            <a:r>
              <a:rPr lang="el-GR" altLang="el-GR" dirty="0"/>
              <a:t>Απαιτεί μηχανισμούς ελέγχου μέσω </a:t>
            </a:r>
            <a:r>
              <a:rPr lang="el-GR" altLang="el-GR" dirty="0" smtClean="0"/>
              <a:t>δικτύου</a:t>
            </a:r>
          </a:p>
          <a:p>
            <a:pPr lvl="2"/>
            <a:r>
              <a:rPr lang="el-GR" altLang="el-GR" dirty="0" smtClean="0"/>
              <a:t>Κατανεμημένη πιστοποίηση ταυτότητας</a:t>
            </a:r>
            <a:endParaRPr lang="el-GR" altLang="el-GR" dirty="0"/>
          </a:p>
          <a:p>
            <a:pPr lvl="1"/>
            <a:r>
              <a:rPr lang="el-GR" altLang="el-GR" dirty="0"/>
              <a:t>Χωρίς </a:t>
            </a:r>
            <a:r>
              <a:rPr lang="el-GR" altLang="el-GR" dirty="0" smtClean="0"/>
              <a:t>κατάσταση: συνεχείς έλεγχοι</a:t>
            </a:r>
          </a:p>
          <a:p>
            <a:pPr lvl="2"/>
            <a:r>
              <a:rPr lang="el-GR" altLang="el-GR" dirty="0" smtClean="0"/>
              <a:t>Εναλλακτικά: έκδοση κωδικοποιημένης ικανότητας</a:t>
            </a:r>
          </a:p>
          <a:p>
            <a:pPr lvl="2"/>
            <a:r>
              <a:rPr lang="el-GR" altLang="el-GR" dirty="0" smtClean="0"/>
              <a:t>Χρήση ικανότητας σε επόμενες προσπελάσεις</a:t>
            </a:r>
            <a:endParaRPr lang="en-US" altLang="el-GR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000642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Προσωρινή αποθήκευση αρχείων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Κατανεμημένα Συστήματα: Θεωρία και Προγραμματισμός, </a:t>
            </a:r>
            <a:r>
              <a:rPr lang="el-GR" b="1" dirty="0" smtClean="0"/>
              <a:t>Ενότητα </a:t>
            </a:r>
            <a:r>
              <a:rPr lang="en-US" b="1" dirty="0" smtClean="0"/>
              <a:t># 11</a:t>
            </a:r>
            <a:r>
              <a:rPr lang="el-GR" b="1" dirty="0" smtClean="0"/>
              <a:t>:</a:t>
            </a:r>
            <a:r>
              <a:rPr lang="en-US" b="1" dirty="0" smtClean="0"/>
              <a:t> </a:t>
            </a:r>
            <a:r>
              <a:rPr lang="el-GR" dirty="0" smtClean="0"/>
              <a:t>Κατανεμημένα συστήματα αποθήκευσης 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8042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sz="4000" dirty="0" smtClean="0"/>
              <a:t>Προσωρινή αποθήκευση (1 από </a:t>
            </a:r>
            <a:r>
              <a:rPr lang="en-US" altLang="el-GR" sz="4000" dirty="0" smtClean="0"/>
              <a:t>5</a:t>
            </a:r>
            <a:r>
              <a:rPr lang="el-GR" altLang="el-GR" sz="4000" dirty="0" smtClean="0"/>
              <a:t>)</a:t>
            </a:r>
          </a:p>
        </p:txBody>
      </p:sp>
      <p:pic>
        <p:nvPicPr>
          <p:cNvPr id="16389" name="Picture 7" descr="Διάγραμμα συστήματος προσωρινής αποθήκευσης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325" y="1268760"/>
            <a:ext cx="3435350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780928"/>
            <a:ext cx="8229600" cy="334523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Πιθανές θέσεις αποθήκευσης αρχείων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Μόνιμα: Δίσκος εξυπηρετητή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Προσωρινά (κρυφή μνήμη)</a:t>
            </a:r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Μνήμη εξυπηρετητή</a:t>
            </a:r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Μνήμη πελάτη</a:t>
            </a:r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Δίσκος πελάτη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0459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Προσωρινή αποθήκευση </a:t>
            </a:r>
            <a:r>
              <a:rPr lang="el-GR" altLang="el-GR" dirty="0" smtClean="0"/>
              <a:t>(2 </a:t>
            </a:r>
            <a:r>
              <a:rPr lang="el-GR" altLang="el-GR" dirty="0"/>
              <a:t>από </a:t>
            </a:r>
            <a:r>
              <a:rPr lang="en-US" altLang="el-GR" dirty="0" smtClean="0"/>
              <a:t>5</a:t>
            </a:r>
            <a:r>
              <a:rPr lang="el-GR" altLang="el-GR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l-GR" altLang="el-GR" dirty="0"/>
              <a:t>Μνήμη εξυπηρετητή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Δεν αποφεύγει την κίνηση στο δίκτυο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Γενικά </a:t>
            </a:r>
            <a:r>
              <a:rPr lang="el-GR" altLang="el-GR" dirty="0" smtClean="0"/>
              <a:t>διαφανής </a:t>
            </a:r>
            <a:r>
              <a:rPr lang="el-GR" altLang="el-GR" dirty="0"/>
              <a:t>προς τον πελάτη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Αποθήκευση τμημάτων </a:t>
            </a:r>
            <a:endParaRPr lang="el-GR" altLang="el-GR" dirty="0" smtClean="0"/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Αποθήκευση ολόκληρων </a:t>
            </a:r>
            <a:r>
              <a:rPr lang="el-GR" altLang="el-GR" dirty="0"/>
              <a:t>αρχείων</a:t>
            </a:r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Επιτρέπει </a:t>
            </a:r>
            <a:r>
              <a:rPr lang="el-GR" altLang="el-GR" dirty="0"/>
              <a:t>ακολουθιακή εγγραφή στο δίσκο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Χρήση </a:t>
            </a:r>
            <a:r>
              <a:rPr lang="el-GR" altLang="el-GR" dirty="0" smtClean="0"/>
              <a:t>πολύ </a:t>
            </a:r>
            <a:r>
              <a:rPr lang="el-GR" altLang="el-GR" dirty="0"/>
              <a:t>σύνθετων πολιτικών (όπως </a:t>
            </a:r>
            <a:r>
              <a:rPr lang="en-US" altLang="el-GR" dirty="0"/>
              <a:t>LRU)</a:t>
            </a:r>
            <a:endParaRPr lang="el-GR" altLang="el-GR" dirty="0"/>
          </a:p>
          <a:p>
            <a:pPr lvl="2">
              <a:lnSpc>
                <a:spcPct val="90000"/>
              </a:lnSpc>
            </a:pPr>
            <a:r>
              <a:rPr lang="el-GR" altLang="el-GR" dirty="0"/>
              <a:t>Οι εξυπηρετητές είναι πολύ ισχυρές </a:t>
            </a:r>
            <a:r>
              <a:rPr lang="el-GR" altLang="el-GR" dirty="0" smtClean="0"/>
              <a:t>μηχανές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2741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Προσωρινή αποθήκευση </a:t>
            </a:r>
            <a:r>
              <a:rPr lang="el-GR" altLang="el-GR" dirty="0" smtClean="0"/>
              <a:t>(3 </a:t>
            </a:r>
            <a:r>
              <a:rPr lang="el-GR" altLang="el-GR" dirty="0"/>
              <a:t>από </a:t>
            </a:r>
            <a:r>
              <a:rPr lang="en-US" altLang="el-GR" dirty="0" smtClean="0"/>
              <a:t>5</a:t>
            </a:r>
            <a:r>
              <a:rPr lang="el-GR" altLang="el-GR" dirty="0" smtClean="0"/>
              <a:t>)</a:t>
            </a:r>
            <a:endParaRPr lang="en-GB" altLang="el-GR" dirty="0" smtClean="0"/>
          </a:p>
        </p:txBody>
      </p:sp>
      <p:sp>
        <p:nvSpPr>
          <p:cNvPr id="17411" name="Rectangle 11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l-GR" altLang="el-GR" dirty="0" smtClean="0"/>
              <a:t>Προσωρινή αποθήκευση στον πελάτη</a:t>
            </a:r>
          </a:p>
          <a:p>
            <a:pPr lvl="1" eaLnBrk="1" hangingPunct="1"/>
            <a:r>
              <a:rPr lang="el-GR" altLang="el-GR" dirty="0" smtClean="0"/>
              <a:t>Αποφεύγει την ανταλλαγή μηνυμάτων μέσω δικτύου</a:t>
            </a:r>
          </a:p>
          <a:p>
            <a:pPr lvl="1" eaLnBrk="1" hangingPunct="1"/>
            <a:r>
              <a:rPr lang="el-GR" altLang="el-GR" dirty="0" smtClean="0"/>
              <a:t>Μνήμη πελάτη: για αποθήκευση τμημάτων</a:t>
            </a:r>
          </a:p>
          <a:p>
            <a:pPr lvl="2" eaLnBrk="1" hangingPunct="1"/>
            <a:r>
              <a:rPr lang="el-GR" altLang="el-GR" dirty="0" smtClean="0"/>
              <a:t>Συνηθίζεται στο μοντέλο απομακρυσμένης πρόσβασης</a:t>
            </a:r>
          </a:p>
          <a:p>
            <a:pPr lvl="1" eaLnBrk="1" hangingPunct="1"/>
            <a:r>
              <a:rPr lang="el-GR" altLang="el-GR" dirty="0" smtClean="0"/>
              <a:t>Δίσκος πελάτη: για αποθήκευση αρχείων</a:t>
            </a:r>
            <a:endParaRPr lang="en-US" altLang="el-GR" dirty="0" smtClean="0"/>
          </a:p>
          <a:p>
            <a:pPr lvl="2" eaLnBrk="1" hangingPunct="1"/>
            <a:r>
              <a:rPr lang="el-GR" altLang="el-GR" dirty="0" smtClean="0"/>
              <a:t>Συνηθίζεται στο μοντέλο ανεβάσματος – κατεβάσματος</a:t>
            </a:r>
          </a:p>
          <a:p>
            <a:pPr lvl="1" eaLnBrk="1" hangingPunct="1"/>
            <a:r>
              <a:rPr lang="el-GR" altLang="el-GR" dirty="0" smtClean="0"/>
              <a:t>Δημιουργεί όμως προβλήματα συνέπειας</a:t>
            </a:r>
          </a:p>
          <a:p>
            <a:pPr lvl="2" eaLnBrk="1" hangingPunct="1"/>
            <a:r>
              <a:rPr lang="el-GR" altLang="el-GR" dirty="0" smtClean="0"/>
              <a:t>Αν πολλοί πελάτες έχουν αποθηκευμένο το ίδιο αρχείο;</a:t>
            </a:r>
          </a:p>
          <a:p>
            <a:pPr lvl="2" eaLnBrk="1" hangingPunct="1"/>
            <a:r>
              <a:rPr lang="el-GR" altLang="el-GR" dirty="0" smtClean="0"/>
              <a:t>Πώς ενημερώνουν για τις αλλαγές τους άλλους πελάτες;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360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Προσωρινή αποθήκευση </a:t>
            </a:r>
            <a:r>
              <a:rPr lang="el-GR" altLang="el-GR" dirty="0" smtClean="0"/>
              <a:t>(4 </a:t>
            </a:r>
            <a:r>
              <a:rPr lang="el-GR" altLang="el-GR" dirty="0"/>
              <a:t>από </a:t>
            </a:r>
            <a:r>
              <a:rPr lang="en-US" altLang="el-GR" dirty="0" smtClean="0"/>
              <a:t>5</a:t>
            </a:r>
            <a:r>
              <a:rPr lang="el-GR" altLang="el-GR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Πού είναι η κρυφή μνήμη του πελάτη;</a:t>
            </a:r>
            <a:endParaRPr lang="el-GR" altLang="el-GR" dirty="0"/>
          </a:p>
          <a:p>
            <a:pPr lvl="1"/>
            <a:r>
              <a:rPr lang="el-GR" altLang="el-GR" dirty="0" smtClean="0"/>
              <a:t>Στο δίσκο: αρχεία διαθέσιμα </a:t>
            </a:r>
            <a:r>
              <a:rPr lang="el-GR" altLang="el-GR" dirty="0"/>
              <a:t>σε όλους</a:t>
            </a:r>
          </a:p>
          <a:p>
            <a:pPr lvl="1"/>
            <a:r>
              <a:rPr lang="el-GR" altLang="el-GR" dirty="0" smtClean="0"/>
              <a:t>Στη μνήμη </a:t>
            </a:r>
            <a:r>
              <a:rPr lang="el-GR" altLang="el-GR" dirty="0"/>
              <a:t>της διεργασίας</a:t>
            </a:r>
          </a:p>
          <a:p>
            <a:pPr lvl="2"/>
            <a:r>
              <a:rPr lang="el-GR" altLang="el-GR" dirty="0"/>
              <a:t>Γρήγορη υλοποίηση κλήσεων αρχείων</a:t>
            </a:r>
          </a:p>
          <a:p>
            <a:pPr lvl="2"/>
            <a:r>
              <a:rPr lang="el-GR" altLang="el-GR" dirty="0"/>
              <a:t>Αδυναμία καταμερισμού με άλλες </a:t>
            </a:r>
            <a:r>
              <a:rPr lang="el-GR" altLang="el-GR" dirty="0" smtClean="0"/>
              <a:t>διεργασίες</a:t>
            </a:r>
          </a:p>
          <a:p>
            <a:pPr lvl="1"/>
            <a:r>
              <a:rPr lang="el-GR" altLang="el-GR" dirty="0" smtClean="0"/>
              <a:t>Στον πυρήνα</a:t>
            </a:r>
          </a:p>
          <a:p>
            <a:pPr lvl="2"/>
            <a:r>
              <a:rPr lang="el-GR" altLang="el-GR" dirty="0" smtClean="0"/>
              <a:t>Μεγάλο </a:t>
            </a:r>
            <a:r>
              <a:rPr lang="el-GR" altLang="el-GR" dirty="0"/>
              <a:t>κόστος προσπέλασης</a:t>
            </a:r>
          </a:p>
          <a:p>
            <a:pPr lvl="2"/>
            <a:r>
              <a:rPr lang="el-GR" altLang="el-GR" dirty="0"/>
              <a:t>Δυναμική διαχείριση διαθέσιμης μνήμης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528057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Προσωρινή αποθήκευση </a:t>
            </a:r>
            <a:r>
              <a:rPr lang="el-GR" altLang="el-GR" dirty="0" smtClean="0"/>
              <a:t>(5 </a:t>
            </a:r>
            <a:r>
              <a:rPr lang="el-GR" altLang="el-GR" dirty="0"/>
              <a:t>από </a:t>
            </a:r>
            <a:r>
              <a:rPr lang="en-US" altLang="el-GR" dirty="0" smtClean="0"/>
              <a:t>5</a:t>
            </a:r>
            <a:r>
              <a:rPr lang="el-GR" altLang="el-GR" dirty="0" smtClean="0"/>
              <a:t>)</a:t>
            </a:r>
          </a:p>
        </p:txBody>
      </p:sp>
      <p:pic>
        <p:nvPicPr>
          <p:cNvPr id="18437" name="Picture 7" descr="Διάγραμμα κρυφής μνήμης πελάτη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838" y="1341438"/>
            <a:ext cx="3616325" cy="343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381000" y="4797425"/>
            <a:ext cx="8382000" cy="1603375"/>
          </a:xfrm>
        </p:spPr>
        <p:txBody>
          <a:bodyPr>
            <a:normAutofit lnSpcReduction="10000"/>
          </a:bodyPr>
          <a:lstStyle/>
          <a:p>
            <a:r>
              <a:rPr lang="el-GR" altLang="el-GR" dirty="0"/>
              <a:t>Πού είναι η κρυφή μνήμη του πελάτη;</a:t>
            </a:r>
          </a:p>
          <a:p>
            <a:pPr lvl="1" eaLnBrk="1" hangingPunct="1"/>
            <a:r>
              <a:rPr lang="el-GR" altLang="el-GR" dirty="0" smtClean="0"/>
              <a:t>Διαχειριστής κρυφής μνήμης</a:t>
            </a:r>
          </a:p>
          <a:p>
            <a:pPr lvl="2"/>
            <a:r>
              <a:rPr lang="el-GR" altLang="el-GR" dirty="0" smtClean="0"/>
              <a:t>Ενδιάμεση λύση, αν έχουμε κοινή μνήμη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205429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Σημασιολογία καταμερισμού αρχείων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Κατανεμημένα Συστήματα: Θεωρία και Προγραμματισμός, </a:t>
            </a:r>
            <a:r>
              <a:rPr lang="el-GR" b="1" dirty="0" smtClean="0"/>
              <a:t>Ενότητα </a:t>
            </a:r>
            <a:r>
              <a:rPr lang="en-US" b="1" dirty="0" smtClean="0"/>
              <a:t># 11</a:t>
            </a:r>
            <a:r>
              <a:rPr lang="el-GR" b="1" dirty="0" smtClean="0"/>
              <a:t>:</a:t>
            </a:r>
            <a:r>
              <a:rPr lang="en-US" b="1" dirty="0" smtClean="0"/>
              <a:t> </a:t>
            </a:r>
            <a:r>
              <a:rPr lang="el-GR" dirty="0" smtClean="0"/>
              <a:t>Κατανεμημένα συστήματα αποθήκευσης 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8042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Σημασιολογία (1 από 4)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l-GR" altLang="el-GR" dirty="0" smtClean="0"/>
              <a:t>Κλασική σημασιολογία</a:t>
            </a:r>
          </a:p>
          <a:p>
            <a:pPr lvl="1" eaLnBrk="1" hangingPunct="1"/>
            <a:r>
              <a:rPr lang="el-GR" altLang="el-GR" dirty="0" smtClean="0"/>
              <a:t>Παρέχεται στα συστήματα ενός επεξεργαστή</a:t>
            </a:r>
          </a:p>
          <a:p>
            <a:pPr lvl="1" eaLnBrk="1" hangingPunct="1"/>
            <a:r>
              <a:rPr lang="el-GR" altLang="el-GR" dirty="0" smtClean="0"/>
              <a:t>Η ανάγνωση επιστρέφει στοιχεία τελευταίας εγγραφής</a:t>
            </a:r>
          </a:p>
          <a:p>
            <a:pPr lvl="1" eaLnBrk="1" hangingPunct="1"/>
            <a:r>
              <a:rPr lang="el-GR" altLang="el-GR" dirty="0" smtClean="0"/>
              <a:t>Απαιτεί καθολική διάταξη όλων των γεγονότων</a:t>
            </a:r>
          </a:p>
          <a:p>
            <a:pPr eaLnBrk="1" hangingPunct="1"/>
            <a:r>
              <a:rPr lang="el-GR" altLang="el-GR" dirty="0" smtClean="0"/>
              <a:t>Κατανεμημένη κλασική σημασιολογία</a:t>
            </a:r>
          </a:p>
          <a:p>
            <a:pPr lvl="1" eaLnBrk="1" hangingPunct="1"/>
            <a:r>
              <a:rPr lang="el-GR" altLang="el-GR" dirty="0" smtClean="0"/>
              <a:t>Χρήση ενός μόνο εξυπηρετητή αρχείων</a:t>
            </a:r>
          </a:p>
          <a:p>
            <a:pPr lvl="1" eaLnBrk="1" hangingPunct="1"/>
            <a:r>
              <a:rPr lang="el-GR" altLang="el-GR" dirty="0" smtClean="0"/>
              <a:t>Κάθε πελάτης αριθμεί τις πράξεις που στέλνει</a:t>
            </a:r>
          </a:p>
          <a:p>
            <a:pPr lvl="1" eaLnBrk="1" hangingPunct="1"/>
            <a:r>
              <a:rPr lang="el-GR" altLang="el-GR" dirty="0" smtClean="0"/>
              <a:t>Ο εξυπηρετητής εκτελεί τις πράξεις με τη σειρά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3397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Σημασιολογία </a:t>
            </a:r>
            <a:r>
              <a:rPr lang="el-GR" altLang="el-GR" dirty="0" smtClean="0"/>
              <a:t>(2 </a:t>
            </a:r>
            <a:r>
              <a:rPr lang="el-GR" altLang="el-GR" dirty="0"/>
              <a:t>από </a:t>
            </a:r>
            <a:r>
              <a:rPr lang="el-GR" altLang="el-GR" dirty="0" smtClean="0"/>
              <a:t>4)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Προβλήματα κλασικής σημασιολογίας</a:t>
            </a:r>
          </a:p>
          <a:p>
            <a:pPr lvl="1"/>
            <a:r>
              <a:rPr lang="el-GR" altLang="el-GR" dirty="0"/>
              <a:t>Πολύ χαμηλή επίδοση </a:t>
            </a:r>
            <a:endParaRPr lang="en-US" altLang="el-GR" dirty="0" smtClean="0"/>
          </a:p>
          <a:p>
            <a:pPr lvl="2"/>
            <a:r>
              <a:rPr lang="el-GR" altLang="el-GR" dirty="0" smtClean="0"/>
              <a:t>Απαγορεύεται η προσωρινή αποθήκευση</a:t>
            </a:r>
          </a:p>
          <a:p>
            <a:pPr lvl="1"/>
            <a:r>
              <a:rPr lang="el-GR" altLang="el-GR" dirty="0" smtClean="0"/>
              <a:t>Δεν κλιμακώνεται</a:t>
            </a:r>
          </a:p>
          <a:p>
            <a:pPr lvl="2"/>
            <a:r>
              <a:rPr lang="el-GR" altLang="el-GR" dirty="0" smtClean="0"/>
              <a:t>Δεν μπορούμε να κατανείμουμε το φόρτο</a:t>
            </a:r>
            <a:endParaRPr lang="el-GR" altLang="el-GR" dirty="0"/>
          </a:p>
          <a:p>
            <a:pPr lvl="1"/>
            <a:r>
              <a:rPr lang="el-GR" altLang="el-GR" dirty="0" smtClean="0"/>
              <a:t>Μοναδικός εξυπηρετητής</a:t>
            </a:r>
          </a:p>
          <a:p>
            <a:pPr lvl="2"/>
            <a:r>
              <a:rPr lang="el-GR" altLang="el-GR" dirty="0" smtClean="0"/>
              <a:t>Μοναδικό σημείο </a:t>
            </a:r>
            <a:r>
              <a:rPr lang="el-GR" altLang="el-GR" dirty="0"/>
              <a:t>αποτυχίας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63645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altLang="el-GR" dirty="0" smtClean="0"/>
              <a:t>Εξοικείωση με τα βασικά συστατικά της κατανεμημένης αποθήκευσης (ονόματα, αναγνωριστικά, εξυπηρετητές, προσωρινή αποθήκευση, σημασιολογία και συνέπεια).</a:t>
            </a:r>
          </a:p>
          <a:p>
            <a:r>
              <a:rPr lang="el-GR" altLang="el-GR" dirty="0" smtClean="0"/>
              <a:t>Κατανόηση των προσεγγίσεων πελάτη-εξυπηρετητή στην κατανεμημένη αποθήκευση μέσω των συστημάτων</a:t>
            </a:r>
            <a:r>
              <a:rPr lang="en-US" altLang="el-GR" dirty="0" smtClean="0"/>
              <a:t> NFS</a:t>
            </a:r>
            <a:r>
              <a:rPr lang="el-GR" altLang="el-GR" dirty="0" smtClean="0"/>
              <a:t> και </a:t>
            </a:r>
            <a:r>
              <a:rPr lang="en-US" altLang="el-GR" dirty="0" smtClean="0"/>
              <a:t>AFS.</a:t>
            </a:r>
          </a:p>
          <a:p>
            <a:r>
              <a:rPr lang="el-GR" altLang="el-GR" dirty="0" smtClean="0"/>
              <a:t>Εισαγωγή στην κατανεμημένη αποθήκευση μέσω </a:t>
            </a:r>
            <a:r>
              <a:rPr lang="el-GR" altLang="el-GR" dirty="0" err="1" smtClean="0"/>
              <a:t>ομοτίμων</a:t>
            </a:r>
            <a:r>
              <a:rPr lang="el-GR" altLang="el-GR" dirty="0" smtClean="0"/>
              <a:t> στα συστήματα </a:t>
            </a:r>
            <a:r>
              <a:rPr lang="en-US" altLang="el-GR" dirty="0" smtClean="0"/>
              <a:t>PAST</a:t>
            </a:r>
            <a:r>
              <a:rPr lang="el-GR" altLang="el-GR" dirty="0" smtClean="0"/>
              <a:t> και </a:t>
            </a:r>
            <a:r>
              <a:rPr lang="en-US" altLang="el-GR" dirty="0" smtClean="0"/>
              <a:t>CFS.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2222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Σημασιολογία </a:t>
            </a:r>
            <a:r>
              <a:rPr lang="el-GR" altLang="el-GR" dirty="0" smtClean="0"/>
              <a:t>(3 </a:t>
            </a:r>
            <a:r>
              <a:rPr lang="el-GR" altLang="el-GR" dirty="0"/>
              <a:t>από </a:t>
            </a:r>
            <a:r>
              <a:rPr lang="el-GR" altLang="el-GR" dirty="0" smtClean="0"/>
              <a:t>4)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Σημασιολογία συνόδου 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Αλλαγές στα ανοικτά αρχεία μόνο τοπικά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Ενημέρωση εξυπηρετητή στο κλείσιμο αρχείου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Διάταξη πράξεων σε επίπεδο συνόδου</a:t>
            </a:r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Ανάγνωση: δίνει στοιχεία τελευταίας συνόδου</a:t>
            </a:r>
          </a:p>
          <a:p>
            <a:pPr lvl="2" eaLnBrk="1" hangingPunct="1">
              <a:lnSpc>
                <a:spcPct val="90000"/>
              </a:lnSpc>
            </a:pPr>
            <a:r>
              <a:rPr lang="el-GR" altLang="el-GR" dirty="0" smtClean="0"/>
              <a:t>Της τελευταίας που ολοκληρώθηκε!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Επαρκής όταν τα αρχεία καταμερίζονται σπάνια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0650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Σημασιολογία </a:t>
            </a:r>
            <a:r>
              <a:rPr lang="el-GR" altLang="el-GR" dirty="0" smtClean="0"/>
              <a:t>(4 </a:t>
            </a:r>
            <a:r>
              <a:rPr lang="el-GR" altLang="el-GR" dirty="0"/>
              <a:t>από </a:t>
            </a:r>
            <a:r>
              <a:rPr lang="el-GR" altLang="el-GR" dirty="0" smtClean="0"/>
              <a:t>4)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l-GR" altLang="el-GR" dirty="0"/>
              <a:t>Σημασιολογία ατομικών συναλλαγών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Ομάδες πράξεων </a:t>
            </a:r>
            <a:r>
              <a:rPr lang="el-GR" altLang="el-GR" dirty="0"/>
              <a:t>περικλείονται </a:t>
            </a:r>
            <a:r>
              <a:rPr lang="el-GR" altLang="el-GR" dirty="0" smtClean="0"/>
              <a:t>σε </a:t>
            </a:r>
            <a:r>
              <a:rPr lang="el-GR" altLang="el-GR" dirty="0"/>
              <a:t>συναλλαγές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Οι πράξεις εκτελούνται όλες με τη σειρά </a:t>
            </a:r>
            <a:endParaRPr lang="el-GR" altLang="el-GR" dirty="0" smtClean="0"/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Αλλιώς, δεν </a:t>
            </a:r>
            <a:r>
              <a:rPr lang="el-GR" altLang="el-GR" dirty="0"/>
              <a:t>εκτελείται καμία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Ατομική και ακολουθιακή εκτέλεση </a:t>
            </a:r>
            <a:r>
              <a:rPr lang="el-GR" altLang="el-GR" dirty="0" smtClean="0"/>
              <a:t>συναλλαγών</a:t>
            </a:r>
            <a:endParaRPr lang="el-GR" altLang="el-GR" dirty="0"/>
          </a:p>
          <a:p>
            <a:pPr lvl="1">
              <a:lnSpc>
                <a:spcPct val="90000"/>
              </a:lnSpc>
            </a:pPr>
            <a:r>
              <a:rPr lang="el-GR" altLang="el-GR" dirty="0"/>
              <a:t>Πολύ υψηλό κόστος για γενική χρήση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864715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Συνέπεια συστήματος αρχείων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Κατανεμημένα Συστήματα: Θεωρία και Προγραμματισμός, </a:t>
            </a:r>
            <a:r>
              <a:rPr lang="el-GR" b="1" dirty="0" smtClean="0"/>
              <a:t>Ενότητα </a:t>
            </a:r>
            <a:r>
              <a:rPr lang="en-US" b="1" dirty="0" smtClean="0"/>
              <a:t># 11</a:t>
            </a:r>
            <a:r>
              <a:rPr lang="el-GR" b="1" dirty="0" smtClean="0"/>
              <a:t>:</a:t>
            </a:r>
            <a:r>
              <a:rPr lang="en-US" b="1" dirty="0" smtClean="0"/>
              <a:t> </a:t>
            </a:r>
            <a:r>
              <a:rPr lang="el-GR" dirty="0" smtClean="0"/>
              <a:t>Κατανεμημένα συστήματα αποθήκευσης 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8042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Συνέπεια (1 από 4)</a:t>
            </a:r>
          </a:p>
        </p:txBody>
      </p:sp>
      <p:pic>
        <p:nvPicPr>
          <p:cNvPr id="21509" name="Picture 7" descr="Διάγραμμα ταυτόχρονης πρόσβασης αρχείου από δύο πελάτες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538" y="1268760"/>
            <a:ext cx="3082925" cy="16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Rectangle 7"/>
          <p:cNvSpPr>
            <a:spLocks noGrp="1" noChangeArrowheads="1"/>
          </p:cNvSpPr>
          <p:nvPr>
            <p:ph idx="1"/>
          </p:nvPr>
        </p:nvSpPr>
        <p:spPr>
          <a:xfrm>
            <a:off x="457200" y="2996952"/>
            <a:ext cx="8229600" cy="3129211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Προβλήματα ασυνέπειας</a:t>
            </a:r>
          </a:p>
          <a:p>
            <a:pPr lvl="1" eaLnBrk="1" hangingPunct="1"/>
            <a:r>
              <a:rPr lang="el-GR" altLang="el-GR" dirty="0"/>
              <a:t>Π</a:t>
            </a:r>
            <a:r>
              <a:rPr lang="el-GR" altLang="el-GR" dirty="0" smtClean="0"/>
              <a:t>ροσωρινή αποθήκευση: ασυνέπεια</a:t>
            </a:r>
          </a:p>
          <a:p>
            <a:pPr lvl="2" eaLnBrk="1" hangingPunct="1"/>
            <a:r>
              <a:rPr lang="el-GR" altLang="el-GR" dirty="0" smtClean="0"/>
              <a:t>Κάθε πελάτης έχει διαφορετική εικόνα</a:t>
            </a:r>
          </a:p>
          <a:p>
            <a:pPr lvl="2" eaLnBrk="1" hangingPunct="1"/>
            <a:r>
              <a:rPr lang="el-GR" altLang="el-GR" dirty="0" smtClean="0"/>
              <a:t>Οι πράξεις έχουν απρόβλεπτα αποτελέσματα</a:t>
            </a:r>
          </a:p>
          <a:p>
            <a:pPr lvl="1" eaLnBrk="1" hangingPunct="1"/>
            <a:r>
              <a:rPr lang="el-GR" altLang="el-GR" dirty="0" smtClean="0"/>
              <a:t>Πιθανές ασυνέπειες και στα ευρετήρια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8368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Συνέπεια </a:t>
            </a:r>
            <a:r>
              <a:rPr lang="el-GR" altLang="el-GR" dirty="0" smtClean="0"/>
              <a:t>(2 </a:t>
            </a:r>
            <a:r>
              <a:rPr lang="el-GR" altLang="el-GR" dirty="0"/>
              <a:t>από </a:t>
            </a:r>
            <a:r>
              <a:rPr lang="el-GR" altLang="el-GR" dirty="0" smtClean="0"/>
              <a:t>4)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Προσωρινή αποθήκευση με άμεση εγγραφή</a:t>
            </a:r>
          </a:p>
          <a:p>
            <a:pPr lvl="1"/>
            <a:r>
              <a:rPr lang="el-GR" altLang="el-GR" dirty="0"/>
              <a:t>Κάθε τροποποίηση στέλνεται στον εξυπηρετητή</a:t>
            </a:r>
          </a:p>
          <a:p>
            <a:pPr lvl="2"/>
            <a:r>
              <a:rPr lang="el-GR" altLang="el-GR" dirty="0"/>
              <a:t>Είτε ενημερώνονται και όλοι οι πελάτες</a:t>
            </a:r>
          </a:p>
          <a:p>
            <a:pPr lvl="2"/>
            <a:r>
              <a:rPr lang="el-GR" altLang="el-GR" dirty="0"/>
              <a:t>Είτε ο πελάτης ρωτάει τον </a:t>
            </a:r>
            <a:r>
              <a:rPr lang="el-GR" altLang="el-GR" dirty="0" smtClean="0"/>
              <a:t>εξυπηρετητή</a:t>
            </a:r>
            <a:endParaRPr lang="el-GR" altLang="el-GR" dirty="0"/>
          </a:p>
          <a:p>
            <a:pPr lvl="1"/>
            <a:r>
              <a:rPr lang="el-GR" altLang="el-GR" dirty="0"/>
              <a:t>Μεγάλη κυκλοφορία στο </a:t>
            </a:r>
            <a:r>
              <a:rPr lang="el-GR" altLang="el-GR" dirty="0" smtClean="0"/>
              <a:t>δίκτυο</a:t>
            </a:r>
          </a:p>
          <a:p>
            <a:pPr lvl="1"/>
            <a:r>
              <a:rPr lang="el-GR" altLang="el-GR" dirty="0" smtClean="0"/>
              <a:t>Αποφεύγεται με περιοδική ενημέρωση</a:t>
            </a:r>
          </a:p>
          <a:p>
            <a:pPr lvl="2"/>
            <a:r>
              <a:rPr lang="el-GR" altLang="el-GR" dirty="0" smtClean="0"/>
              <a:t>Λιγότερα μηνύματα σε πολλαπλές εγγραφές</a:t>
            </a:r>
          </a:p>
          <a:p>
            <a:pPr lvl="2"/>
            <a:r>
              <a:rPr lang="el-GR" altLang="el-GR" dirty="0" smtClean="0"/>
              <a:t>Εισάγει (μικρότερη) πιθανότητα ασυνέπειας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2877963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Συνέπεια </a:t>
            </a:r>
            <a:r>
              <a:rPr lang="el-GR" altLang="el-GR" dirty="0" smtClean="0"/>
              <a:t>(3 </a:t>
            </a:r>
            <a:r>
              <a:rPr lang="el-GR" altLang="el-GR" dirty="0"/>
              <a:t>από </a:t>
            </a:r>
            <a:r>
              <a:rPr lang="el-GR" altLang="el-GR" dirty="0" smtClean="0"/>
              <a:t>4)</a:t>
            </a:r>
            <a:endParaRPr lang="en-GB" altLang="el-GR" dirty="0" smtClean="0"/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Προσωρινή αποθήκευση με κλείδωμα</a:t>
            </a:r>
          </a:p>
          <a:p>
            <a:pPr lvl="1" eaLnBrk="1" hangingPunct="1"/>
            <a:r>
              <a:rPr lang="el-GR" altLang="el-GR" dirty="0" smtClean="0"/>
              <a:t>Χρήση συγκεντρωτικού αλγορίθμου</a:t>
            </a:r>
          </a:p>
          <a:p>
            <a:pPr lvl="1" eaLnBrk="1" hangingPunct="1"/>
            <a:r>
              <a:rPr lang="el-GR" altLang="el-GR" dirty="0" smtClean="0"/>
              <a:t>Ο εξυπηρετητής γνωρίζει ποιος διαβάζει ή γράφει</a:t>
            </a:r>
          </a:p>
          <a:p>
            <a:pPr lvl="2"/>
            <a:r>
              <a:rPr lang="el-GR" altLang="el-GR" dirty="0" smtClean="0"/>
              <a:t>Μπορούμε να έχουμε πολλούς αναγνώστες</a:t>
            </a:r>
          </a:p>
          <a:p>
            <a:pPr lvl="2"/>
            <a:r>
              <a:rPr lang="el-GR" altLang="el-GR" dirty="0" smtClean="0"/>
              <a:t>Μπορούμε να έχουμε ένα μόνο συγγραφέα</a:t>
            </a:r>
          </a:p>
          <a:p>
            <a:pPr lvl="1" eaLnBrk="1" hangingPunct="1"/>
            <a:r>
              <a:rPr lang="el-GR" altLang="el-GR" dirty="0" smtClean="0"/>
              <a:t>Κίνδυνος υποσιτισμού των συγγραφέων</a:t>
            </a:r>
          </a:p>
          <a:p>
            <a:pPr lvl="2" eaLnBrk="1" hangingPunct="1"/>
            <a:r>
              <a:rPr lang="el-GR" altLang="el-GR" dirty="0" smtClean="0"/>
              <a:t>Οι αναγνώστες μπορεί να είναι συνεχώς πολλοί</a:t>
            </a:r>
          </a:p>
          <a:p>
            <a:pPr lvl="2" eaLnBrk="1" hangingPunct="1"/>
            <a:r>
              <a:rPr lang="el-GR" altLang="el-GR" dirty="0" smtClean="0"/>
              <a:t>Οι συγγραφείς πρέπει κάποτε να έχουν προτεραιότητα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6296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Συνέπεια </a:t>
            </a:r>
            <a:r>
              <a:rPr lang="el-GR" altLang="el-GR" dirty="0" smtClean="0"/>
              <a:t>(4 </a:t>
            </a:r>
            <a:r>
              <a:rPr lang="el-GR" altLang="el-GR" dirty="0"/>
              <a:t>από </a:t>
            </a:r>
            <a:r>
              <a:rPr lang="el-GR" altLang="el-GR" dirty="0" smtClean="0"/>
              <a:t>4)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l-GR" dirty="0" smtClean="0"/>
              <a:t>Αποφυγή υποσιτισμού συγγραφέων</a:t>
            </a:r>
          </a:p>
          <a:p>
            <a:pPr lvl="1"/>
            <a:r>
              <a:rPr lang="el-GR" altLang="el-GR" dirty="0" smtClean="0"/>
              <a:t>Αποστολή μηνυμάτων σε αναγνώστες</a:t>
            </a:r>
          </a:p>
          <a:p>
            <a:pPr lvl="2"/>
            <a:r>
              <a:rPr lang="el-GR" altLang="el-GR" dirty="0" smtClean="0"/>
              <a:t>Απαγόρευση τοπικής αποθήκευσης</a:t>
            </a:r>
          </a:p>
          <a:p>
            <a:pPr lvl="2"/>
            <a:r>
              <a:rPr lang="el-GR" altLang="el-GR" dirty="0" smtClean="0"/>
              <a:t>Απαιτεί χειρισμό αυτόκλητων μηνυμάτων</a:t>
            </a:r>
          </a:p>
          <a:p>
            <a:r>
              <a:rPr lang="el-GR" altLang="el-GR" dirty="0" smtClean="0"/>
              <a:t>Προσωρινή </a:t>
            </a:r>
            <a:r>
              <a:rPr lang="el-GR" altLang="el-GR" dirty="0"/>
              <a:t>αποθήκευση </a:t>
            </a:r>
            <a:r>
              <a:rPr lang="el-GR" altLang="el-GR" dirty="0" smtClean="0"/>
              <a:t>συνόδου</a:t>
            </a:r>
            <a:endParaRPr lang="el-GR" altLang="el-GR" dirty="0"/>
          </a:p>
          <a:p>
            <a:pPr lvl="1"/>
            <a:r>
              <a:rPr lang="el-GR" altLang="el-GR" dirty="0" smtClean="0"/>
              <a:t>Αλλαγές </a:t>
            </a:r>
            <a:r>
              <a:rPr lang="el-GR" altLang="el-GR" dirty="0"/>
              <a:t>στέλνονται </a:t>
            </a:r>
            <a:r>
              <a:rPr lang="el-GR" altLang="el-GR" dirty="0" smtClean="0"/>
              <a:t>στο </a:t>
            </a:r>
            <a:r>
              <a:rPr lang="el-GR" altLang="el-GR" dirty="0"/>
              <a:t>τέλος της συνόδου</a:t>
            </a:r>
          </a:p>
          <a:p>
            <a:pPr lvl="1"/>
            <a:r>
              <a:rPr lang="el-GR" altLang="el-GR" dirty="0"/>
              <a:t>Ουσιαστικά επιτρέπουμε την ασυνέπεια</a:t>
            </a:r>
          </a:p>
          <a:p>
            <a:pPr lvl="1"/>
            <a:r>
              <a:rPr lang="el-GR" altLang="el-GR" dirty="0"/>
              <a:t>Λογική προσέγγιση </a:t>
            </a:r>
            <a:r>
              <a:rPr lang="el-GR" altLang="el-GR" dirty="0" smtClean="0"/>
              <a:t>με λίγα </a:t>
            </a:r>
            <a:r>
              <a:rPr lang="el-GR" altLang="el-GR" dirty="0"/>
              <a:t>κοινά </a:t>
            </a:r>
            <a:r>
              <a:rPr lang="el-GR" altLang="el-GR" dirty="0" smtClean="0"/>
              <a:t>αρχεία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0035295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 </a:t>
            </a:r>
            <a:r>
              <a:rPr lang="el-GR" dirty="0" smtClean="0"/>
              <a:t>σύστημα </a:t>
            </a:r>
            <a:r>
              <a:rPr lang="en-US" dirty="0" smtClean="0"/>
              <a:t>NFS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Κατανεμημένα Συστήματα: Θεωρία και Προγραμματισμός, </a:t>
            </a:r>
            <a:r>
              <a:rPr lang="el-GR" b="1" dirty="0" smtClean="0"/>
              <a:t>Ενότητα </a:t>
            </a:r>
            <a:r>
              <a:rPr lang="en-US" b="1" dirty="0" smtClean="0"/>
              <a:t># 11</a:t>
            </a:r>
            <a:r>
              <a:rPr lang="el-GR" b="1" dirty="0" smtClean="0"/>
              <a:t>:</a:t>
            </a:r>
            <a:r>
              <a:rPr lang="en-US" b="1" dirty="0" smtClean="0"/>
              <a:t> </a:t>
            </a:r>
            <a:r>
              <a:rPr lang="el-GR" dirty="0" smtClean="0"/>
              <a:t>Κατανεμημένα συστήματα αποθήκευσης 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6455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Υλοποίηση NFS (1 από 5)</a:t>
            </a:r>
          </a:p>
        </p:txBody>
      </p:sp>
      <p:sp>
        <p:nvSpPr>
          <p:cNvPr id="23556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eaLnBrk="1" hangingPunct="1"/>
            <a:r>
              <a:rPr lang="en-US" altLang="el-GR" dirty="0" smtClean="0"/>
              <a:t>NFS: Network File System</a:t>
            </a:r>
          </a:p>
          <a:p>
            <a:pPr lvl="1" eaLnBrk="1" hangingPunct="1"/>
            <a:r>
              <a:rPr lang="el-GR" altLang="el-GR" dirty="0" smtClean="0"/>
              <a:t>Δημιουργήθηκε από τη </a:t>
            </a:r>
            <a:r>
              <a:rPr lang="en-US" altLang="el-GR" dirty="0" smtClean="0"/>
              <a:t>Sun</a:t>
            </a:r>
            <a:r>
              <a:rPr lang="el-GR" altLang="el-GR" dirty="0" smtClean="0"/>
              <a:t> για το </a:t>
            </a:r>
            <a:r>
              <a:rPr lang="en-US" altLang="el-GR" dirty="0" smtClean="0"/>
              <a:t>UNIX</a:t>
            </a:r>
            <a:endParaRPr lang="el-GR" altLang="el-GR" dirty="0" smtClean="0"/>
          </a:p>
          <a:p>
            <a:pPr lvl="1" eaLnBrk="1" hangingPunct="1"/>
            <a:r>
              <a:rPr lang="el-GR" altLang="el-GR" dirty="0" smtClean="0"/>
              <a:t>Η μηχανή μπορεί να είναι πελάτης και εξυπηρετητής</a:t>
            </a:r>
          </a:p>
          <a:p>
            <a:pPr eaLnBrk="1" hangingPunct="1"/>
            <a:r>
              <a:rPr lang="el-GR" altLang="el-GR" dirty="0" smtClean="0"/>
              <a:t>Πρωτόκολλο </a:t>
            </a:r>
            <a:r>
              <a:rPr lang="en-US" altLang="el-GR" dirty="0" smtClean="0"/>
              <a:t>NFS</a:t>
            </a:r>
          </a:p>
          <a:p>
            <a:pPr lvl="1" eaLnBrk="1" hangingPunct="1"/>
            <a:r>
              <a:rPr lang="el-GR" altLang="el-GR" dirty="0" smtClean="0"/>
              <a:t>Απομακρυσμένες κλήσεις διαδικασιών </a:t>
            </a:r>
            <a:r>
              <a:rPr lang="en-US" altLang="el-GR" dirty="0" smtClean="0"/>
              <a:t>(RPC)</a:t>
            </a:r>
            <a:endParaRPr lang="el-GR" altLang="el-GR" dirty="0" smtClean="0"/>
          </a:p>
          <a:p>
            <a:pPr lvl="1" eaLnBrk="1" hangingPunct="1"/>
            <a:r>
              <a:rPr lang="el-GR" altLang="el-GR" dirty="0" err="1" smtClean="0"/>
              <a:t>Απεικονιστής</a:t>
            </a:r>
            <a:r>
              <a:rPr lang="el-GR" altLang="el-GR" dirty="0" smtClean="0"/>
              <a:t> θυρών </a:t>
            </a:r>
            <a:r>
              <a:rPr lang="en-US" altLang="el-GR" dirty="0" smtClean="0"/>
              <a:t>RPC </a:t>
            </a:r>
            <a:r>
              <a:rPr lang="el-GR" altLang="el-GR" dirty="0" smtClean="0"/>
              <a:t>σε γνωστή διεύθυνση</a:t>
            </a:r>
            <a:endParaRPr lang="en-US" altLang="el-GR" dirty="0" smtClean="0"/>
          </a:p>
          <a:p>
            <a:pPr lvl="1" eaLnBrk="1" hangingPunct="1"/>
            <a:r>
              <a:rPr lang="el-GR" altLang="el-GR" dirty="0" smtClean="0"/>
              <a:t>Χρήση </a:t>
            </a:r>
            <a:r>
              <a:rPr lang="en-US" altLang="el-GR" dirty="0" smtClean="0"/>
              <a:t>UDP</a:t>
            </a:r>
            <a:r>
              <a:rPr lang="el-GR" altLang="el-GR" dirty="0" smtClean="0"/>
              <a:t> σε </a:t>
            </a:r>
            <a:r>
              <a:rPr lang="en-US" altLang="el-GR" dirty="0" smtClean="0"/>
              <a:t>LAN </a:t>
            </a:r>
            <a:r>
              <a:rPr lang="el-GR" altLang="el-GR" dirty="0" smtClean="0"/>
              <a:t>ή </a:t>
            </a:r>
            <a:r>
              <a:rPr lang="en-US" altLang="el-GR" dirty="0" smtClean="0"/>
              <a:t>TCP</a:t>
            </a:r>
            <a:r>
              <a:rPr lang="el-GR" altLang="el-GR" dirty="0" smtClean="0"/>
              <a:t> σε </a:t>
            </a:r>
            <a:r>
              <a:rPr lang="en-US" altLang="el-GR" dirty="0" smtClean="0"/>
              <a:t>WAN</a:t>
            </a:r>
          </a:p>
          <a:p>
            <a:pPr lvl="1" eaLnBrk="1" hangingPunct="1"/>
            <a:r>
              <a:rPr lang="el-GR" altLang="el-GR" dirty="0" smtClean="0"/>
              <a:t>Μηνύματα ίσου μεγέθους με ομάδων αρχείων</a:t>
            </a:r>
            <a:endParaRPr lang="en-US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3061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Υλοποίηση NFS </a:t>
            </a:r>
            <a:r>
              <a:rPr lang="el-GR" altLang="el-GR" dirty="0" smtClean="0"/>
              <a:t>(2 </a:t>
            </a:r>
            <a:r>
              <a:rPr lang="el-GR" altLang="el-GR" dirty="0"/>
              <a:t>από </a:t>
            </a:r>
            <a:r>
              <a:rPr lang="el-GR" altLang="el-GR" dirty="0" smtClean="0"/>
              <a:t>5)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Χειριστήρια αρχείων </a:t>
            </a:r>
            <a:r>
              <a:rPr lang="en-US" altLang="el-GR" dirty="0"/>
              <a:t>NFS</a:t>
            </a:r>
          </a:p>
          <a:p>
            <a:pPr lvl="1"/>
            <a:r>
              <a:rPr lang="el-GR" altLang="el-GR" dirty="0"/>
              <a:t>Αναγνωριστικά των αρχείων σε </a:t>
            </a:r>
            <a:r>
              <a:rPr lang="el-GR" altLang="el-GR" dirty="0" smtClean="0"/>
              <a:t>εξυπηρετητή</a:t>
            </a:r>
            <a:endParaRPr lang="el-GR" altLang="el-GR" dirty="0"/>
          </a:p>
          <a:p>
            <a:pPr lvl="2"/>
            <a:r>
              <a:rPr lang="el-GR" altLang="el-GR" dirty="0" smtClean="0"/>
              <a:t>Αδιαφανή στον πελάτη</a:t>
            </a:r>
            <a:endParaRPr lang="en-US" altLang="el-GR" dirty="0" smtClean="0"/>
          </a:p>
          <a:p>
            <a:pPr lvl="1"/>
            <a:r>
              <a:rPr lang="el-GR" altLang="el-GR" dirty="0" smtClean="0"/>
              <a:t>Περιέχουν </a:t>
            </a:r>
            <a:r>
              <a:rPr lang="el-GR" altLang="el-GR" dirty="0"/>
              <a:t>πληροφορίες </a:t>
            </a:r>
            <a:r>
              <a:rPr lang="el-GR" altLang="el-GR" dirty="0" smtClean="0"/>
              <a:t>εντοπισμού</a:t>
            </a:r>
            <a:endParaRPr lang="el-GR" altLang="el-GR" dirty="0"/>
          </a:p>
          <a:p>
            <a:pPr lvl="1"/>
            <a:r>
              <a:rPr lang="en-US" altLang="el-GR" dirty="0" smtClean="0"/>
              <a:t>UNIX</a:t>
            </a:r>
            <a:r>
              <a:rPr lang="en-US" altLang="el-GR" dirty="0"/>
              <a:t>:</a:t>
            </a:r>
            <a:r>
              <a:rPr lang="el-GR" altLang="el-GR" dirty="0"/>
              <a:t> </a:t>
            </a:r>
            <a:r>
              <a:rPr lang="en-US" altLang="el-GR" dirty="0" err="1"/>
              <a:t>i</a:t>
            </a:r>
            <a:r>
              <a:rPr lang="en-US" altLang="el-GR" dirty="0"/>
              <a:t>-node, </a:t>
            </a:r>
            <a:r>
              <a:rPr lang="el-GR" altLang="el-GR" dirty="0"/>
              <a:t>ομάδα αρχείων, αριθμός γενιάς</a:t>
            </a:r>
          </a:p>
          <a:p>
            <a:pPr lvl="2"/>
            <a:r>
              <a:rPr lang="el-GR" altLang="el-GR" dirty="0" smtClean="0"/>
              <a:t>Η ομάδα αρχείων και το </a:t>
            </a:r>
            <a:r>
              <a:rPr lang="en-US" altLang="el-GR" dirty="0" err="1" smtClean="0"/>
              <a:t>i</a:t>
            </a:r>
            <a:r>
              <a:rPr lang="en-US" altLang="el-GR" dirty="0" smtClean="0"/>
              <a:t>-node</a:t>
            </a:r>
            <a:r>
              <a:rPr lang="el-GR" altLang="el-GR" dirty="0" smtClean="0"/>
              <a:t> ορίζουν το αρχείο</a:t>
            </a:r>
          </a:p>
          <a:p>
            <a:pPr lvl="2"/>
            <a:r>
              <a:rPr lang="el-GR" altLang="el-GR" dirty="0" smtClean="0"/>
              <a:t>Ο </a:t>
            </a:r>
            <a:r>
              <a:rPr lang="el-GR" altLang="el-GR" dirty="0"/>
              <a:t>αριθμός γενιάς κάνει τα αναγνωριστικά </a:t>
            </a:r>
            <a:r>
              <a:rPr lang="el-GR" altLang="el-GR" dirty="0" smtClean="0"/>
              <a:t>μοναδικά</a:t>
            </a:r>
          </a:p>
          <a:p>
            <a:pPr lvl="2"/>
            <a:r>
              <a:rPr lang="el-GR" altLang="el-GR" dirty="0" smtClean="0"/>
              <a:t>Επιτρέπει επαναχρησιμοποίηση </a:t>
            </a:r>
            <a:r>
              <a:rPr lang="en-US" altLang="el-GR" dirty="0" err="1" smtClean="0"/>
              <a:t>i</a:t>
            </a:r>
            <a:r>
              <a:rPr lang="en-US" altLang="el-GR" dirty="0" smtClean="0"/>
              <a:t>-node/</a:t>
            </a:r>
            <a:r>
              <a:rPr lang="el-GR" altLang="el-GR" dirty="0" smtClean="0"/>
              <a:t>ομάδας</a:t>
            </a:r>
            <a:endParaRPr lang="el-GR" altLang="el-GR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66313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 ενότητας (1 από 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err="1" smtClean="0"/>
              <a:t>Διεπαφές</a:t>
            </a:r>
            <a:r>
              <a:rPr lang="el-GR" altLang="el-GR" dirty="0" smtClean="0"/>
              <a:t> αρχείων και ευρετηρίων</a:t>
            </a:r>
            <a:endParaRPr lang="el-GR" altLang="el-GR" dirty="0"/>
          </a:p>
          <a:p>
            <a:r>
              <a:rPr lang="el-GR" altLang="el-GR" dirty="0"/>
              <a:t>Ονόματα και αναγνωριστικά αρχείων</a:t>
            </a:r>
          </a:p>
          <a:p>
            <a:r>
              <a:rPr lang="el-GR" altLang="el-GR" dirty="0"/>
              <a:t>Εξυπηρετητές αρχείων και ευρετηρίων</a:t>
            </a:r>
          </a:p>
          <a:p>
            <a:r>
              <a:rPr lang="el-GR" altLang="el-GR" dirty="0"/>
              <a:t>Προσωρινή </a:t>
            </a:r>
            <a:r>
              <a:rPr lang="el-GR" altLang="el-GR" dirty="0" smtClean="0"/>
              <a:t>αποθήκευση αρχείων</a:t>
            </a:r>
            <a:endParaRPr lang="el-GR" altLang="el-GR" dirty="0"/>
          </a:p>
          <a:p>
            <a:r>
              <a:rPr lang="el-GR" altLang="el-GR" dirty="0"/>
              <a:t>Σημασιολογία καταμερισμού</a:t>
            </a:r>
            <a:r>
              <a:rPr lang="en-US" altLang="el-GR" dirty="0"/>
              <a:t> </a:t>
            </a:r>
            <a:r>
              <a:rPr lang="el-GR" altLang="el-GR" dirty="0"/>
              <a:t>αρχείων</a:t>
            </a:r>
            <a:endParaRPr lang="en-US" altLang="el-GR" dirty="0"/>
          </a:p>
          <a:p>
            <a:r>
              <a:rPr lang="el-GR" altLang="el-GR" dirty="0"/>
              <a:t>Συνέπεια συστήματος </a:t>
            </a:r>
            <a:r>
              <a:rPr lang="el-GR" altLang="el-GR" dirty="0" smtClean="0"/>
              <a:t>αρχείων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4700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Υλοποίηση NFS </a:t>
            </a:r>
            <a:r>
              <a:rPr lang="el-GR" altLang="el-GR" dirty="0" smtClean="0"/>
              <a:t>(3 </a:t>
            </a:r>
            <a:r>
              <a:rPr lang="el-GR" altLang="el-GR" dirty="0"/>
              <a:t>από </a:t>
            </a:r>
            <a:r>
              <a:rPr lang="el-GR" altLang="el-GR" dirty="0" smtClean="0"/>
              <a:t>5)</a:t>
            </a:r>
          </a:p>
        </p:txBody>
      </p:sp>
      <p:pic>
        <p:nvPicPr>
          <p:cNvPr id="24581" name="Picture 7" descr="Διάγραμμα δομής  εικονικού συστήματος αρχείων - VFS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963" y="1196752"/>
            <a:ext cx="415607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730402"/>
            <a:ext cx="8382000" cy="2670398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l-GR" altLang="el-GR" dirty="0" smtClean="0"/>
              <a:t>Εικονικό σύστημα αρχείων (</a:t>
            </a:r>
            <a:r>
              <a:rPr lang="en-US" altLang="el-GR" dirty="0" smtClean="0"/>
              <a:t>VFS)</a:t>
            </a:r>
            <a:endParaRPr lang="el-GR" altLang="el-GR" dirty="0" smtClean="0"/>
          </a:p>
          <a:p>
            <a:pPr lvl="1" eaLnBrk="1" hangingPunct="1"/>
            <a:r>
              <a:rPr lang="el-GR" altLang="el-GR" dirty="0" smtClean="0"/>
              <a:t>Χρήση ίδιων κλήσεων για απομακρυσμένα αρχεία</a:t>
            </a:r>
          </a:p>
          <a:p>
            <a:pPr lvl="1" eaLnBrk="1" hangingPunct="1"/>
            <a:r>
              <a:rPr lang="el-GR" altLang="el-GR" dirty="0" smtClean="0"/>
              <a:t>Τα ευρετήρια εγκαθίστανται στον τοπικό χώρο</a:t>
            </a:r>
          </a:p>
          <a:p>
            <a:pPr lvl="2" eaLnBrk="1" hangingPunct="1"/>
            <a:r>
              <a:rPr lang="el-GR" altLang="el-GR" dirty="0" smtClean="0"/>
              <a:t>Κάθε ευρετήριο </a:t>
            </a:r>
            <a:r>
              <a:rPr lang="en-US" altLang="el-GR" dirty="0" smtClean="0"/>
              <a:t>/ </a:t>
            </a:r>
            <a:r>
              <a:rPr lang="el-GR" altLang="el-GR" dirty="0" smtClean="0"/>
              <a:t>αρχείο περιγράφεται από </a:t>
            </a:r>
            <a:r>
              <a:rPr lang="en-US" altLang="el-GR" dirty="0" smtClean="0"/>
              <a:t>v-node</a:t>
            </a:r>
          </a:p>
          <a:p>
            <a:pPr lvl="2" eaLnBrk="1" hangingPunct="1"/>
            <a:r>
              <a:rPr lang="el-GR" altLang="el-GR" dirty="0" smtClean="0"/>
              <a:t>Κλήση κατάλληλου κώδικα ανάλογα </a:t>
            </a:r>
            <a:r>
              <a:rPr lang="en-US" altLang="el-GR" dirty="0" smtClean="0"/>
              <a:t>v-node</a:t>
            </a:r>
            <a:endParaRPr lang="el-GR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3739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Υλοποίηση NFS </a:t>
            </a:r>
            <a:r>
              <a:rPr lang="el-GR" altLang="el-GR" dirty="0" smtClean="0"/>
              <a:t>(4 </a:t>
            </a:r>
            <a:r>
              <a:rPr lang="el-GR" altLang="el-GR" dirty="0"/>
              <a:t>από </a:t>
            </a:r>
            <a:r>
              <a:rPr lang="el-GR" altLang="el-GR" dirty="0" smtClean="0"/>
              <a:t>5)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l-GR" altLang="el-GR" dirty="0" smtClean="0"/>
              <a:t>Χρήση </a:t>
            </a:r>
            <a:r>
              <a:rPr lang="en-US" altLang="el-GR" dirty="0" smtClean="0"/>
              <a:t>RPC </a:t>
            </a:r>
            <a:r>
              <a:rPr lang="el-GR" altLang="el-GR" dirty="0" smtClean="0"/>
              <a:t>για επικοινωνία</a:t>
            </a:r>
          </a:p>
          <a:p>
            <a:pPr lvl="1"/>
            <a:r>
              <a:rPr lang="el-GR" altLang="el-GR" dirty="0" smtClean="0"/>
              <a:t>Όταν το </a:t>
            </a:r>
            <a:r>
              <a:rPr lang="en-US" altLang="el-GR" dirty="0" smtClean="0"/>
              <a:t>v-node</a:t>
            </a:r>
            <a:r>
              <a:rPr lang="el-GR" altLang="el-GR" dirty="0" smtClean="0"/>
              <a:t> αντιστοιχεί σε </a:t>
            </a:r>
            <a:r>
              <a:rPr lang="en-US" altLang="el-GR" dirty="0" smtClean="0"/>
              <a:t>NFS</a:t>
            </a:r>
          </a:p>
          <a:p>
            <a:pPr lvl="1"/>
            <a:r>
              <a:rPr lang="el-GR" altLang="el-GR" dirty="0" smtClean="0"/>
              <a:t>Η κλήση μεταφέρεται στον εξυπηρετητή</a:t>
            </a:r>
            <a:endParaRPr lang="en-US" altLang="el-GR" dirty="0" smtClean="0"/>
          </a:p>
          <a:p>
            <a:pPr eaLnBrk="1" hangingPunct="1"/>
            <a:r>
              <a:rPr lang="el-GR" altLang="el-GR" dirty="0" smtClean="0"/>
              <a:t>Υλοποίηση πελάτη </a:t>
            </a:r>
            <a:r>
              <a:rPr lang="en-US" altLang="el-GR" dirty="0" smtClean="0"/>
              <a:t>NFS </a:t>
            </a:r>
            <a:r>
              <a:rPr lang="el-GR" altLang="el-GR" dirty="0" smtClean="0"/>
              <a:t>στον πυρήνα</a:t>
            </a:r>
          </a:p>
          <a:p>
            <a:pPr lvl="1" eaLnBrk="1" hangingPunct="1"/>
            <a:r>
              <a:rPr lang="el-GR" altLang="el-GR" dirty="0" smtClean="0"/>
              <a:t>Ενσωμάτωση μέσω του </a:t>
            </a:r>
            <a:r>
              <a:rPr lang="en-US" altLang="el-GR" dirty="0" smtClean="0"/>
              <a:t>VFS</a:t>
            </a:r>
            <a:endParaRPr lang="el-GR" altLang="el-GR" dirty="0" smtClean="0"/>
          </a:p>
          <a:p>
            <a:pPr lvl="1" eaLnBrk="1" hangingPunct="1"/>
            <a:r>
              <a:rPr lang="el-GR" altLang="el-GR" dirty="0" smtClean="0"/>
              <a:t>Τοπικός καταμερισμός αρχείων</a:t>
            </a:r>
          </a:p>
          <a:p>
            <a:pPr lvl="2" eaLnBrk="1" hangingPunct="1"/>
            <a:r>
              <a:rPr lang="el-GR" altLang="el-GR" dirty="0" smtClean="0"/>
              <a:t>Ενιαίος χώρος προσωρινής αποθήκευσης</a:t>
            </a:r>
          </a:p>
          <a:p>
            <a:pPr lvl="1" eaLnBrk="1" hangingPunct="1"/>
            <a:r>
              <a:rPr lang="el-GR" altLang="el-GR" dirty="0" smtClean="0"/>
              <a:t>Πιστοποίηση ταυτότητας χρήστη από πυρήνα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2842113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Υλοποίηση NFS </a:t>
            </a:r>
            <a:r>
              <a:rPr lang="el-GR" altLang="el-GR" dirty="0" smtClean="0"/>
              <a:t>(5 </a:t>
            </a:r>
            <a:r>
              <a:rPr lang="el-GR" altLang="el-GR" dirty="0"/>
              <a:t>από </a:t>
            </a:r>
            <a:r>
              <a:rPr lang="el-GR" altLang="el-GR" dirty="0" smtClean="0"/>
              <a:t>5)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altLang="el-GR" dirty="0"/>
              <a:t>Υλοποίηση εξυπηρετητή </a:t>
            </a:r>
            <a:r>
              <a:rPr lang="en-US" altLang="el-GR" dirty="0"/>
              <a:t>NFS</a:t>
            </a:r>
          </a:p>
          <a:p>
            <a:pPr lvl="1"/>
            <a:r>
              <a:rPr lang="el-GR" altLang="el-GR" dirty="0"/>
              <a:t>Ο εξυπηρετητής δεν γνωρίζει τον πελάτη</a:t>
            </a:r>
          </a:p>
          <a:p>
            <a:pPr lvl="2"/>
            <a:r>
              <a:rPr lang="el-GR" altLang="el-GR" dirty="0"/>
              <a:t>Δεν έχει ελεγχθεί από τον δικό του πυρήνα</a:t>
            </a:r>
          </a:p>
          <a:p>
            <a:pPr lvl="1"/>
            <a:r>
              <a:rPr lang="el-GR" altLang="el-GR" dirty="0"/>
              <a:t>Η πιστοποίηση απαιτεί </a:t>
            </a:r>
            <a:r>
              <a:rPr lang="el-GR" altLang="el-GR" dirty="0" smtClean="0"/>
              <a:t>πρόσθετο </a:t>
            </a:r>
            <a:r>
              <a:rPr lang="el-GR" altLang="el-GR" dirty="0"/>
              <a:t>μηχανισμό</a:t>
            </a:r>
          </a:p>
          <a:p>
            <a:pPr lvl="2"/>
            <a:r>
              <a:rPr lang="el-GR" altLang="el-GR" dirty="0"/>
              <a:t>Το ίδιο το </a:t>
            </a:r>
            <a:r>
              <a:rPr lang="en-US" altLang="el-GR" dirty="0"/>
              <a:t>NFS</a:t>
            </a:r>
            <a:r>
              <a:rPr lang="el-GR" altLang="el-GR" dirty="0"/>
              <a:t> δεν παρέχει κάποιες ευκολίες</a:t>
            </a:r>
          </a:p>
          <a:p>
            <a:pPr lvl="1"/>
            <a:r>
              <a:rPr lang="el-GR" altLang="el-GR" dirty="0" smtClean="0"/>
              <a:t>Πρέπει </a:t>
            </a:r>
            <a:r>
              <a:rPr lang="el-GR" altLang="el-GR" dirty="0"/>
              <a:t>να πιστοποιεί κάθε φορά την </a:t>
            </a:r>
            <a:r>
              <a:rPr lang="el-GR" altLang="el-GR" dirty="0" smtClean="0"/>
              <a:t>ταυτότητα</a:t>
            </a:r>
            <a:endParaRPr lang="el-GR" altLang="el-GR" dirty="0"/>
          </a:p>
          <a:p>
            <a:pPr lvl="2"/>
            <a:r>
              <a:rPr lang="el-GR" altLang="el-GR" dirty="0"/>
              <a:t>Αφού δεν διατηρεί κατάσταση για τους πελάτες</a:t>
            </a:r>
          </a:p>
          <a:p>
            <a:pPr lvl="1"/>
            <a:r>
              <a:rPr lang="el-GR" altLang="el-GR" dirty="0"/>
              <a:t>Μπορεί να επιστρέφεται </a:t>
            </a:r>
            <a:r>
              <a:rPr lang="el-GR" altLang="el-GR" dirty="0" smtClean="0"/>
              <a:t>ικανότητα </a:t>
            </a:r>
            <a:r>
              <a:rPr lang="el-GR" altLang="el-GR" dirty="0"/>
              <a:t>στον πελάτη</a:t>
            </a:r>
          </a:p>
          <a:p>
            <a:pPr lvl="2"/>
            <a:r>
              <a:rPr lang="el-GR" altLang="el-GR" dirty="0"/>
              <a:t>Χρησιμοποιείται για να επιταχύνει </a:t>
            </a:r>
            <a:r>
              <a:rPr lang="el-GR" altLang="el-GR" dirty="0" smtClean="0"/>
              <a:t>επόμενες </a:t>
            </a:r>
            <a:r>
              <a:rPr lang="el-GR" altLang="el-GR" dirty="0"/>
              <a:t>αιτήσεις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7800735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err="1" smtClean="0"/>
              <a:t>Διεπαφή</a:t>
            </a:r>
            <a:r>
              <a:rPr lang="el-GR" altLang="el-GR" dirty="0" smtClean="0"/>
              <a:t> NFS (1 από 5)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l-GR" altLang="el-GR" dirty="0" err="1" smtClean="0"/>
              <a:t>Διεπαφή</a:t>
            </a:r>
            <a:r>
              <a:rPr lang="el-GR" altLang="el-GR" dirty="0" smtClean="0"/>
              <a:t> </a:t>
            </a:r>
            <a:r>
              <a:rPr lang="en-US" altLang="el-GR" dirty="0" smtClean="0"/>
              <a:t>NFS</a:t>
            </a:r>
            <a:r>
              <a:rPr lang="el-GR" altLang="el-GR" dirty="0" smtClean="0"/>
              <a:t> </a:t>
            </a:r>
            <a:r>
              <a:rPr lang="en-US" altLang="el-GR" dirty="0" smtClean="0"/>
              <a:t>version 3 </a:t>
            </a:r>
            <a:r>
              <a:rPr lang="el-GR" altLang="el-GR" dirty="0" smtClean="0"/>
              <a:t>(χωρίς κατάσταση)</a:t>
            </a:r>
            <a:endParaRPr lang="en-US" altLang="el-GR" dirty="0" smtClean="0"/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Κοινή </a:t>
            </a:r>
            <a:r>
              <a:rPr lang="el-GR" altLang="el-GR" dirty="0" err="1" smtClean="0"/>
              <a:t>διεπαφή</a:t>
            </a:r>
            <a:r>
              <a:rPr lang="el-GR" altLang="el-GR" dirty="0" smtClean="0"/>
              <a:t> αρχείων και ευρετηρίων</a:t>
            </a:r>
          </a:p>
          <a:p>
            <a:pPr lvl="2" eaLnBrk="1" hangingPunct="1">
              <a:lnSpc>
                <a:spcPct val="90000"/>
              </a:lnSpc>
            </a:pPr>
            <a:r>
              <a:rPr lang="el-GR" altLang="el-GR" dirty="0" smtClean="0"/>
              <a:t>Δημιουργία/διαγραφή αρχείων με μία κλήση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Επιτρέπεται τμηματική ανάγνωση ευρετηρίων</a:t>
            </a:r>
          </a:p>
          <a:p>
            <a:pPr lvl="2" eaLnBrk="1" hangingPunct="1">
              <a:lnSpc>
                <a:spcPct val="90000"/>
              </a:lnSpc>
            </a:pPr>
            <a:r>
              <a:rPr lang="el-GR" altLang="el-GR" dirty="0" smtClean="0"/>
              <a:t>Ο πελάτης παρακολουθεί τη θέση ανάγνωσης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Υπηρεσία εγκατάστασης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Χωριστή διεργασία στον εξυπηρετητή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Εξάγονται ευρετήρια, όχι ομάδες αρχείων</a:t>
            </a:r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Αρχείο διάρθρωσης με ευρετήρια και δικαιώματα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2314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err="1"/>
              <a:t>Διεπαφή</a:t>
            </a:r>
            <a:r>
              <a:rPr lang="el-GR" altLang="el-GR" dirty="0"/>
              <a:t> NFS </a:t>
            </a:r>
            <a:r>
              <a:rPr lang="el-GR" altLang="el-GR" dirty="0" smtClean="0"/>
              <a:t>(2 </a:t>
            </a:r>
            <a:r>
              <a:rPr lang="el-GR" altLang="el-GR" dirty="0"/>
              <a:t>από </a:t>
            </a:r>
            <a:r>
              <a:rPr lang="el-GR" altLang="el-GR" dirty="0" smtClean="0"/>
              <a:t>5)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l-GR" altLang="el-GR" dirty="0" smtClean="0"/>
              <a:t>Εγκατάσταση στον πελάτη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Κλήση </a:t>
            </a:r>
            <a:r>
              <a:rPr lang="en-US" altLang="el-GR" dirty="0" smtClean="0"/>
              <a:t>RPC</a:t>
            </a:r>
            <a:r>
              <a:rPr lang="el-GR" altLang="el-GR" dirty="0" smtClean="0"/>
              <a:t> προς τον εξυπηρετητή</a:t>
            </a:r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Επιστρέφει το χειριστήριο του ευρετηρίου</a:t>
            </a:r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Δημιουργία δομής με στοιχεία επικοινωνίας</a:t>
            </a:r>
          </a:p>
          <a:p>
            <a:pPr>
              <a:lnSpc>
                <a:spcPct val="90000"/>
              </a:lnSpc>
            </a:pPr>
            <a:r>
              <a:rPr lang="el-GR" altLang="el-GR" dirty="0" smtClean="0"/>
              <a:t>Αναζήτηση ονομάτων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Η </a:t>
            </a:r>
            <a:r>
              <a:rPr lang="el-GR" altLang="el-GR" dirty="0"/>
              <a:t>διαδρομή μπορεί να διασχίζει </a:t>
            </a:r>
            <a:r>
              <a:rPr lang="el-GR" altLang="el-GR" dirty="0" smtClean="0"/>
              <a:t>εξυπηρετητής</a:t>
            </a:r>
            <a:endParaRPr lang="el-GR" altLang="el-GR" dirty="0"/>
          </a:p>
          <a:p>
            <a:pPr lvl="1">
              <a:lnSpc>
                <a:spcPct val="90000"/>
              </a:lnSpc>
            </a:pPr>
            <a:r>
              <a:rPr lang="el-GR" altLang="el-GR" dirty="0"/>
              <a:t>Μόνο επαναληπτική ανάλυση ονομάτων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Προσωρινή </a:t>
            </a:r>
            <a:r>
              <a:rPr lang="el-GR" altLang="el-GR" dirty="0"/>
              <a:t>αποθήκευση </a:t>
            </a:r>
            <a:r>
              <a:rPr lang="el-GR" altLang="el-GR" dirty="0" smtClean="0"/>
              <a:t>χειριστηρίων</a:t>
            </a:r>
            <a:endParaRPr lang="el-GR" altLang="el-GR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5146834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err="1"/>
              <a:t>Διεπαφή</a:t>
            </a:r>
            <a:r>
              <a:rPr lang="el-GR" altLang="el-GR" dirty="0"/>
              <a:t> NFS </a:t>
            </a:r>
            <a:r>
              <a:rPr lang="el-GR" altLang="el-GR" dirty="0" smtClean="0"/>
              <a:t>(3 </a:t>
            </a:r>
            <a:r>
              <a:rPr lang="el-GR" altLang="el-GR" dirty="0"/>
              <a:t>από </a:t>
            </a:r>
            <a:r>
              <a:rPr lang="el-GR" altLang="el-GR" dirty="0" smtClean="0"/>
              <a:t>5)</a:t>
            </a:r>
          </a:p>
        </p:txBody>
      </p:sp>
      <p:pic>
        <p:nvPicPr>
          <p:cNvPr id="27653" name="Picture 6" descr="Διάγραμμα παραδείγματος διάσχυσης εξυπηρετητών κατά την αναζήτηση ονόματος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325" y="1268760"/>
            <a:ext cx="3435350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381000" y="4783485"/>
            <a:ext cx="8382000" cy="1617315"/>
          </a:xfrm>
        </p:spPr>
        <p:txBody>
          <a:bodyPr>
            <a:normAutofit fontScale="92500" lnSpcReduction="10000"/>
          </a:bodyPr>
          <a:lstStyle/>
          <a:p>
            <a:r>
              <a:rPr lang="el-GR" altLang="el-GR" dirty="0" err="1" smtClean="0"/>
              <a:t>Επανεξαγωγή</a:t>
            </a:r>
            <a:r>
              <a:rPr lang="el-GR" altLang="el-GR" dirty="0" smtClean="0"/>
              <a:t> ευρετηρίων</a:t>
            </a:r>
          </a:p>
          <a:p>
            <a:pPr lvl="1"/>
            <a:r>
              <a:rPr lang="el-GR" altLang="el-GR" dirty="0" smtClean="0"/>
              <a:t>Τα ευρετήρια αυτά δεν επανεξάγονται αυτόματα</a:t>
            </a:r>
          </a:p>
          <a:p>
            <a:pPr lvl="1"/>
            <a:r>
              <a:rPr lang="el-GR" altLang="el-GR" dirty="0" smtClean="0"/>
              <a:t>Πρέπει να τα εγκαταστήσει ρητά ο πελάτης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1936986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err="1"/>
              <a:t>Διεπαφή</a:t>
            </a:r>
            <a:r>
              <a:rPr lang="el-GR" altLang="el-GR" dirty="0"/>
              <a:t> NFS </a:t>
            </a:r>
            <a:r>
              <a:rPr lang="el-GR" altLang="el-GR" dirty="0" smtClean="0"/>
              <a:t>(4 </a:t>
            </a:r>
            <a:r>
              <a:rPr lang="el-GR" altLang="el-GR" dirty="0"/>
              <a:t>από </a:t>
            </a:r>
            <a:r>
              <a:rPr lang="el-GR" altLang="el-GR" dirty="0" smtClean="0"/>
              <a:t>5)</a:t>
            </a:r>
            <a:endParaRPr lang="en-GB" altLang="el-GR" dirty="0" smtClean="0"/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l-GR" altLang="el-GR" dirty="0" smtClean="0"/>
              <a:t>Εγκατάσταση ευρετηρίων</a:t>
            </a:r>
          </a:p>
          <a:p>
            <a:pPr lvl="1" eaLnBrk="1" hangingPunct="1"/>
            <a:r>
              <a:rPr lang="el-GR" altLang="el-GR" dirty="0" smtClean="0"/>
              <a:t>Εξαναγκασμένη: ο πελάτης περιμένει για πάντα</a:t>
            </a:r>
          </a:p>
          <a:p>
            <a:pPr lvl="1" eaLnBrk="1" hangingPunct="1"/>
            <a:r>
              <a:rPr lang="el-GR" altLang="el-GR" dirty="0" smtClean="0"/>
              <a:t>Προαιρετική: επιστρέφει σφάλμα αν αποτύχει</a:t>
            </a:r>
          </a:p>
          <a:p>
            <a:r>
              <a:rPr lang="el-GR" altLang="el-GR" dirty="0" smtClean="0"/>
              <a:t>Ενιαία εικόνα ευρετηρίων</a:t>
            </a:r>
          </a:p>
          <a:p>
            <a:pPr lvl="1"/>
            <a:r>
              <a:rPr lang="el-GR" altLang="el-GR" dirty="0" smtClean="0"/>
              <a:t>Κάθε πελάτης εγκαθιστά όπου θέλει τα ευρετήρια</a:t>
            </a:r>
          </a:p>
          <a:p>
            <a:pPr lvl="2"/>
            <a:r>
              <a:rPr lang="el-GR" altLang="el-GR" dirty="0" smtClean="0"/>
              <a:t>Μπορεί να έχει διαφορετική εικόνα</a:t>
            </a:r>
            <a:r>
              <a:rPr lang="en-US" altLang="el-GR" dirty="0" smtClean="0"/>
              <a:t> </a:t>
            </a:r>
            <a:r>
              <a:rPr lang="el-GR" altLang="el-GR" dirty="0" smtClean="0"/>
              <a:t>των αρχείων</a:t>
            </a:r>
          </a:p>
          <a:p>
            <a:pPr lvl="1"/>
            <a:r>
              <a:rPr lang="el-GR" altLang="el-GR" dirty="0" smtClean="0"/>
              <a:t>Συνήθως τυποποιημένη μορφή καταλόγων</a:t>
            </a:r>
          </a:p>
          <a:p>
            <a:pPr lvl="2"/>
            <a:r>
              <a:rPr lang="el-GR" altLang="el-GR" dirty="0" smtClean="0"/>
              <a:t>Είναι μία σύμβαση σε κάθε οργανισμό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4355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err="1"/>
              <a:t>Διεπαφή</a:t>
            </a:r>
            <a:r>
              <a:rPr lang="el-GR" altLang="el-GR" dirty="0"/>
              <a:t> NFS </a:t>
            </a:r>
            <a:r>
              <a:rPr lang="el-GR" altLang="el-GR" dirty="0" smtClean="0"/>
              <a:t>(5 </a:t>
            </a:r>
            <a:r>
              <a:rPr lang="el-GR" altLang="el-GR" dirty="0"/>
              <a:t>από </a:t>
            </a:r>
            <a:r>
              <a:rPr lang="el-GR" altLang="el-GR" dirty="0" smtClean="0"/>
              <a:t>5)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altLang="el-GR" dirty="0"/>
              <a:t>Αυτόματη εγκατάσταση ευρετηρίων</a:t>
            </a:r>
          </a:p>
          <a:p>
            <a:pPr lvl="1"/>
            <a:r>
              <a:rPr lang="el-GR" altLang="el-GR" dirty="0"/>
              <a:t>Διεργασία εγκατάστασης στον πελάτη</a:t>
            </a:r>
          </a:p>
          <a:p>
            <a:pPr lvl="1"/>
            <a:r>
              <a:rPr lang="el-GR" altLang="el-GR" dirty="0"/>
              <a:t>Αρχικά λειτουργεί σαν τοπικός </a:t>
            </a:r>
            <a:r>
              <a:rPr lang="el-GR" altLang="el-GR" dirty="0" smtClean="0"/>
              <a:t>εξυπηρετητής</a:t>
            </a:r>
            <a:endParaRPr lang="el-GR" altLang="el-GR" dirty="0"/>
          </a:p>
          <a:p>
            <a:pPr lvl="1"/>
            <a:r>
              <a:rPr lang="el-GR" altLang="el-GR" dirty="0" smtClean="0"/>
              <a:t>Πρώτη προσπέλαση: </a:t>
            </a:r>
            <a:r>
              <a:rPr lang="el-GR" altLang="el-GR" dirty="0"/>
              <a:t>εγκατάσταση </a:t>
            </a:r>
            <a:r>
              <a:rPr lang="el-GR" altLang="el-GR" dirty="0" smtClean="0"/>
              <a:t>ευρετηρίου</a:t>
            </a:r>
            <a:endParaRPr lang="el-GR" altLang="el-GR" dirty="0"/>
          </a:p>
          <a:p>
            <a:pPr lvl="2"/>
            <a:r>
              <a:rPr lang="el-GR" altLang="el-GR" dirty="0"/>
              <a:t>Σύνδεση </a:t>
            </a:r>
            <a:r>
              <a:rPr lang="el-GR" altLang="el-GR" dirty="0" smtClean="0"/>
              <a:t>σημείου εγκατάστασης </a:t>
            </a:r>
            <a:r>
              <a:rPr lang="el-GR" altLang="el-GR" dirty="0"/>
              <a:t>με συμβολικό σύνδεσμο</a:t>
            </a:r>
          </a:p>
          <a:p>
            <a:pPr lvl="2"/>
            <a:r>
              <a:rPr lang="el-GR" altLang="el-GR" dirty="0"/>
              <a:t>Οι επόμενες προσπελάσεις παρακάμπτουν τη διεργασία</a:t>
            </a:r>
          </a:p>
          <a:p>
            <a:r>
              <a:rPr lang="el-GR" altLang="el-GR" dirty="0"/>
              <a:t>Πολλοί εξυπηρετητές ανά ομάδα</a:t>
            </a:r>
          </a:p>
          <a:p>
            <a:pPr lvl="1"/>
            <a:r>
              <a:rPr lang="el-GR" altLang="el-GR" dirty="0"/>
              <a:t>Επιλέγεται όποιος </a:t>
            </a:r>
            <a:r>
              <a:rPr lang="el-GR" altLang="el-GR" dirty="0" smtClean="0"/>
              <a:t>απαντήσει </a:t>
            </a:r>
            <a:r>
              <a:rPr lang="el-GR" altLang="el-GR" dirty="0"/>
              <a:t>πρώτος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7509686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Αποθήκευση </a:t>
            </a:r>
            <a:r>
              <a:rPr lang="en-US" altLang="el-GR" dirty="0" smtClean="0"/>
              <a:t>NFS </a:t>
            </a:r>
            <a:r>
              <a:rPr lang="el-GR" altLang="el-GR" dirty="0" smtClean="0"/>
              <a:t>(1 από 3)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Προσωρινή αποθήκευση στον εξυπηρετητή</a:t>
            </a:r>
          </a:p>
          <a:p>
            <a:pPr lvl="1" eaLnBrk="1" hangingPunct="1"/>
            <a:r>
              <a:rPr lang="el-GR" altLang="el-GR" dirty="0" smtClean="0"/>
              <a:t>Δεν δημιουργεί προβλήματα διαφάνειας</a:t>
            </a:r>
            <a:endParaRPr lang="en-US" altLang="el-GR" dirty="0" smtClean="0"/>
          </a:p>
          <a:p>
            <a:pPr lvl="1" eaLnBrk="1" hangingPunct="1"/>
            <a:r>
              <a:rPr lang="el-GR" altLang="el-GR" dirty="0" smtClean="0"/>
              <a:t>Ο εξυπηρετητής γράφει περιοδικά τις αλλαγές</a:t>
            </a:r>
          </a:p>
          <a:p>
            <a:pPr lvl="2"/>
            <a:r>
              <a:rPr lang="el-GR" altLang="el-GR" dirty="0" smtClean="0"/>
              <a:t>Κάθε 30 </a:t>
            </a:r>
            <a:r>
              <a:rPr lang="en-US" altLang="el-GR" dirty="0" smtClean="0"/>
              <a:t>sec</a:t>
            </a:r>
            <a:r>
              <a:rPr lang="el-GR" altLang="el-GR" dirty="0" smtClean="0"/>
              <a:t> στο </a:t>
            </a:r>
            <a:r>
              <a:rPr lang="en-US" altLang="el-GR" dirty="0" smtClean="0"/>
              <a:t>UNIX</a:t>
            </a:r>
            <a:endParaRPr lang="el-GR" altLang="el-GR" dirty="0" smtClean="0"/>
          </a:p>
          <a:p>
            <a:pPr lvl="2"/>
            <a:r>
              <a:rPr lang="el-GR" altLang="el-GR" dirty="0" smtClean="0"/>
              <a:t>Αποφυγή απώλειας σε περίπτωση αποτυχίας</a:t>
            </a:r>
          </a:p>
          <a:p>
            <a:pPr lvl="1" eaLnBrk="1" hangingPunct="1"/>
            <a:r>
              <a:rPr lang="el-GR" altLang="el-GR" dirty="0" smtClean="0"/>
              <a:t>Προαιρετικά πιο γρήγορη εγγραφή</a:t>
            </a:r>
          </a:p>
          <a:p>
            <a:pPr lvl="2"/>
            <a:r>
              <a:rPr lang="el-GR" altLang="el-GR" dirty="0" smtClean="0"/>
              <a:t>Άμεση εγγραφή σε κάθε εντολή</a:t>
            </a:r>
          </a:p>
          <a:p>
            <a:pPr lvl="2"/>
            <a:r>
              <a:rPr lang="el-GR" altLang="el-GR" dirty="0" smtClean="0"/>
              <a:t>Ομαδική εγγραφή με χωριστή εντολή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0490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Αποθήκευση </a:t>
            </a:r>
            <a:r>
              <a:rPr lang="en-US" altLang="el-GR" dirty="0"/>
              <a:t>NFS </a:t>
            </a:r>
            <a:r>
              <a:rPr lang="el-GR" altLang="el-GR" dirty="0" smtClean="0"/>
              <a:t>(</a:t>
            </a:r>
            <a:r>
              <a:rPr lang="en-US" altLang="el-GR" dirty="0" smtClean="0"/>
              <a:t>2</a:t>
            </a:r>
            <a:r>
              <a:rPr lang="el-GR" altLang="el-GR" dirty="0" smtClean="0"/>
              <a:t> </a:t>
            </a:r>
            <a:r>
              <a:rPr lang="el-GR" altLang="el-GR" dirty="0"/>
              <a:t>από </a:t>
            </a:r>
            <a:r>
              <a:rPr lang="el-GR" altLang="el-GR" dirty="0" smtClean="0"/>
              <a:t>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altLang="el-GR" dirty="0"/>
              <a:t>Προσωρινή αποθήκευση στον πελάτη</a:t>
            </a:r>
          </a:p>
          <a:p>
            <a:pPr lvl="1"/>
            <a:r>
              <a:rPr lang="el-GR" altLang="el-GR" dirty="0" smtClean="0"/>
              <a:t>Τμήματα αρχείων </a:t>
            </a:r>
            <a:r>
              <a:rPr lang="el-GR" altLang="el-GR" dirty="0"/>
              <a:t>ή </a:t>
            </a:r>
            <a:r>
              <a:rPr lang="el-GR" altLang="el-GR" dirty="0" smtClean="0"/>
              <a:t>ευρετηρίων</a:t>
            </a:r>
          </a:p>
          <a:p>
            <a:pPr lvl="2"/>
            <a:r>
              <a:rPr lang="el-GR" altLang="el-GR" dirty="0" smtClean="0"/>
              <a:t>Τα χειριστήρια </a:t>
            </a:r>
            <a:r>
              <a:rPr lang="el-GR" altLang="el-GR" dirty="0"/>
              <a:t>δεν δημιουργούν πρόβλημα</a:t>
            </a:r>
            <a:endParaRPr lang="en-US" altLang="el-GR" dirty="0"/>
          </a:p>
          <a:p>
            <a:pPr lvl="1"/>
            <a:r>
              <a:rPr lang="el-GR" altLang="el-GR" dirty="0" smtClean="0"/>
              <a:t>Δύο </a:t>
            </a:r>
            <a:r>
              <a:rPr lang="el-GR" altLang="el-GR" dirty="0" err="1" smtClean="0"/>
              <a:t>χρονοσφραγίδες</a:t>
            </a:r>
            <a:r>
              <a:rPr lang="el-GR" altLang="el-GR" dirty="0" smtClean="0"/>
              <a:t> για κάθε ομάδα</a:t>
            </a:r>
          </a:p>
          <a:p>
            <a:pPr lvl="2"/>
            <a:r>
              <a:rPr lang="el-GR" altLang="el-GR" dirty="0" smtClean="0"/>
              <a:t>Χρόνος τελευταίου ελέγχου με εξυπηρετητή</a:t>
            </a:r>
          </a:p>
          <a:p>
            <a:pPr lvl="2"/>
            <a:r>
              <a:rPr lang="el-GR" altLang="el-GR" dirty="0" smtClean="0"/>
              <a:t>Χρόνος τελευταίας τροποποίησης σε εξυπηρετητή</a:t>
            </a:r>
          </a:p>
          <a:p>
            <a:pPr lvl="1"/>
            <a:r>
              <a:rPr lang="el-GR" altLang="el-GR" dirty="0" smtClean="0"/>
              <a:t>Περιοδικός </a:t>
            </a:r>
            <a:r>
              <a:rPr lang="el-GR" altLang="el-GR" dirty="0"/>
              <a:t>έλεγχος εγκυρότητας</a:t>
            </a:r>
          </a:p>
          <a:p>
            <a:pPr lvl="2"/>
            <a:r>
              <a:rPr lang="el-GR" altLang="el-GR" dirty="0"/>
              <a:t>Το διάστημα ελέγχου είναι ρυθμιζόμενο</a:t>
            </a:r>
          </a:p>
          <a:p>
            <a:pPr lvl="2"/>
            <a:r>
              <a:rPr lang="el-GR" altLang="el-GR" dirty="0"/>
              <a:t>Ελέγχεται ο χρόνος τροποποίησης του αρχείου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41079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Περιεχόμενα ενότητας </a:t>
            </a:r>
            <a:r>
              <a:rPr lang="el-GR" dirty="0" smtClean="0"/>
              <a:t>(2 </a:t>
            </a:r>
            <a:r>
              <a:rPr lang="el-GR" dirty="0"/>
              <a:t>από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Το σύστημα NFS</a:t>
            </a:r>
          </a:p>
          <a:p>
            <a:r>
              <a:rPr lang="el-GR" altLang="el-GR" dirty="0"/>
              <a:t>Το σύστημα AFS</a:t>
            </a:r>
          </a:p>
          <a:p>
            <a:r>
              <a:rPr lang="el-GR" altLang="el-GR" dirty="0"/>
              <a:t>Το σύστημα </a:t>
            </a:r>
            <a:r>
              <a:rPr lang="en-US" altLang="el-GR" dirty="0"/>
              <a:t>PAST</a:t>
            </a:r>
          </a:p>
          <a:p>
            <a:r>
              <a:rPr lang="el-GR" altLang="el-GR" dirty="0"/>
              <a:t>Το σύστημα </a:t>
            </a:r>
            <a:r>
              <a:rPr lang="en-US" altLang="el-GR" dirty="0"/>
              <a:t>CFS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012860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Αποθήκευση </a:t>
            </a:r>
            <a:r>
              <a:rPr lang="en-US" altLang="el-GR" dirty="0"/>
              <a:t>NFS </a:t>
            </a:r>
            <a:r>
              <a:rPr lang="el-GR" altLang="el-GR" dirty="0" smtClean="0"/>
              <a:t>(3 </a:t>
            </a:r>
            <a:r>
              <a:rPr lang="el-GR" altLang="el-GR" dirty="0"/>
              <a:t>από 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altLang="el-GR" dirty="0"/>
              <a:t>Προσωρινή αποθήκευση στον πελάτη</a:t>
            </a:r>
          </a:p>
          <a:p>
            <a:pPr lvl="1"/>
            <a:r>
              <a:rPr lang="el-GR" altLang="el-GR" dirty="0" smtClean="0"/>
              <a:t>Έλεγχος όλων των ομάδων αρχείου σε αλλαγή</a:t>
            </a:r>
          </a:p>
          <a:p>
            <a:pPr lvl="2"/>
            <a:r>
              <a:rPr lang="el-GR" altLang="el-GR" dirty="0" smtClean="0"/>
              <a:t>Πρέπει να ακυρωθούν όλες</a:t>
            </a:r>
          </a:p>
          <a:p>
            <a:pPr lvl="1"/>
            <a:r>
              <a:rPr lang="el-GR" altLang="el-GR" dirty="0" smtClean="0"/>
              <a:t>Επιστροφή χρόνου τροποποίησης σε κάθε κλήση</a:t>
            </a:r>
          </a:p>
          <a:p>
            <a:pPr lvl="2"/>
            <a:r>
              <a:rPr lang="el-GR" altLang="el-GR" dirty="0" smtClean="0"/>
              <a:t>Γλυτώνουμε χωριστά μηνύματα ελέγχου</a:t>
            </a:r>
          </a:p>
          <a:p>
            <a:r>
              <a:rPr lang="el-GR" altLang="el-GR" dirty="0" smtClean="0"/>
              <a:t>Αποστολή </a:t>
            </a:r>
            <a:r>
              <a:rPr lang="el-GR" altLang="el-GR" dirty="0"/>
              <a:t>αλλαγών στον εξυπηρετητή</a:t>
            </a:r>
          </a:p>
          <a:p>
            <a:pPr lvl="1"/>
            <a:r>
              <a:rPr lang="el-GR" altLang="el-GR" dirty="0"/>
              <a:t>Όταν κλείνει το </a:t>
            </a:r>
            <a:r>
              <a:rPr lang="el-GR" altLang="el-GR" dirty="0" smtClean="0"/>
              <a:t>αρχείο</a:t>
            </a:r>
          </a:p>
          <a:p>
            <a:pPr lvl="1"/>
            <a:r>
              <a:rPr lang="el-GR" altLang="el-GR" dirty="0" smtClean="0"/>
              <a:t>Όταν </a:t>
            </a:r>
            <a:r>
              <a:rPr lang="el-GR" altLang="el-GR" dirty="0"/>
              <a:t>το ζητάει </a:t>
            </a:r>
            <a:r>
              <a:rPr lang="el-GR" altLang="el-GR" dirty="0" smtClean="0"/>
              <a:t>ρητά ο </a:t>
            </a:r>
            <a:r>
              <a:rPr lang="el-GR" altLang="el-GR" dirty="0"/>
              <a:t>πελάτης</a:t>
            </a:r>
          </a:p>
          <a:p>
            <a:pPr lvl="1"/>
            <a:r>
              <a:rPr lang="el-GR" altLang="el-GR" dirty="0"/>
              <a:t>Ασύγχρονα μέσω πρόσθετης διεργασίας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1645535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Το σύστημα </a:t>
            </a:r>
            <a:r>
              <a:rPr lang="en-US" dirty="0" smtClean="0"/>
              <a:t>AFS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Κατανεμημένα Συστήματα: Θεωρία και Προγραμματισμός, </a:t>
            </a:r>
            <a:r>
              <a:rPr lang="el-GR" b="1" dirty="0" smtClean="0"/>
              <a:t>Ενότητα </a:t>
            </a:r>
            <a:r>
              <a:rPr lang="en-US" b="1" dirty="0" smtClean="0"/>
              <a:t># 11</a:t>
            </a:r>
            <a:r>
              <a:rPr lang="el-GR" b="1" dirty="0" smtClean="0"/>
              <a:t>:</a:t>
            </a:r>
            <a:r>
              <a:rPr lang="en-US" b="1" dirty="0" smtClean="0"/>
              <a:t> </a:t>
            </a:r>
            <a:r>
              <a:rPr lang="el-GR" dirty="0" smtClean="0"/>
              <a:t>Κατανεμημένα συστήματα αποθήκευσης 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6455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Υλοποίηση AFS (1 από 6)</a:t>
            </a:r>
          </a:p>
        </p:txBody>
      </p:sp>
      <p:sp>
        <p:nvSpPr>
          <p:cNvPr id="30724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AFS: </a:t>
            </a:r>
            <a:r>
              <a:rPr lang="en-US" altLang="el-GR" dirty="0" smtClean="0"/>
              <a:t>Andrew File System</a:t>
            </a:r>
            <a:endParaRPr lang="el-GR" altLang="el-GR" dirty="0" smtClean="0"/>
          </a:p>
          <a:p>
            <a:pPr lvl="1" eaLnBrk="1" hangingPunct="1"/>
            <a:r>
              <a:rPr lang="el-GR" altLang="el-GR" dirty="0" smtClean="0"/>
              <a:t>Δημιουργήθηκε στο </a:t>
            </a:r>
            <a:r>
              <a:rPr lang="en-US" altLang="el-GR" dirty="0" smtClean="0"/>
              <a:t>CMU</a:t>
            </a:r>
            <a:endParaRPr lang="el-GR" altLang="el-GR" dirty="0" smtClean="0"/>
          </a:p>
          <a:p>
            <a:pPr lvl="1" eaLnBrk="1" hangingPunct="1"/>
            <a:r>
              <a:rPr lang="el-GR" altLang="el-GR" dirty="0" smtClean="0"/>
              <a:t>Απευθύνεται σε πολύ μεγάλα συστήματα</a:t>
            </a:r>
          </a:p>
          <a:p>
            <a:pPr lvl="2"/>
            <a:r>
              <a:rPr lang="el-GR" altLang="el-GR" dirty="0" smtClean="0"/>
              <a:t>Πολλοί χρήστες και εξυπηρετητές</a:t>
            </a:r>
          </a:p>
          <a:p>
            <a:pPr lvl="1" eaLnBrk="1" hangingPunct="1"/>
            <a:r>
              <a:rPr lang="el-GR" altLang="el-GR" dirty="0" smtClean="0"/>
              <a:t>Χρησιμοποιεί το πρωτόκολλο του </a:t>
            </a:r>
            <a:r>
              <a:rPr lang="en-US" altLang="el-GR" dirty="0" smtClean="0"/>
              <a:t>NFS</a:t>
            </a:r>
            <a:endParaRPr lang="el-GR" altLang="el-GR" dirty="0" smtClean="0"/>
          </a:p>
          <a:p>
            <a:pPr lvl="1" eaLnBrk="1" hangingPunct="1"/>
            <a:r>
              <a:rPr lang="el-GR" altLang="el-GR" dirty="0" smtClean="0"/>
              <a:t>Όλα τα αρχεία χρησιμοποιούν χειριστήρια </a:t>
            </a:r>
            <a:r>
              <a:rPr lang="en-US" altLang="el-GR" dirty="0" smtClean="0"/>
              <a:t>NFS</a:t>
            </a:r>
            <a:endParaRPr lang="el-GR" altLang="el-GR" dirty="0" smtClean="0"/>
          </a:p>
          <a:p>
            <a:pPr lvl="2" eaLnBrk="1" hangingPunct="1"/>
            <a:r>
              <a:rPr lang="el-GR" altLang="el-GR" dirty="0" smtClean="0"/>
              <a:t>Ίδια όψη τοπικών / απομακρυσμένων αρχείων</a:t>
            </a:r>
          </a:p>
          <a:p>
            <a:pPr lvl="1"/>
            <a:r>
              <a:rPr lang="el-GR" altLang="el-GR" dirty="0" smtClean="0"/>
              <a:t>Μοντέλο ανεβάσματος / κατεβάσματος</a:t>
            </a:r>
            <a:endParaRPr lang="en-US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9611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Υλοποίηση AFS </a:t>
            </a:r>
            <a:r>
              <a:rPr lang="el-GR" altLang="el-GR" dirty="0" smtClean="0"/>
              <a:t>(2 </a:t>
            </a:r>
            <a:r>
              <a:rPr lang="el-GR" altLang="el-GR" dirty="0"/>
              <a:t>από </a:t>
            </a:r>
            <a:r>
              <a:rPr lang="el-GR" altLang="el-GR" dirty="0" smtClean="0"/>
              <a:t>6)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altLang="el-GR" dirty="0"/>
              <a:t>Προσωρινή αποθήκευση ολόκληρων αρχείων</a:t>
            </a:r>
          </a:p>
          <a:p>
            <a:pPr lvl="1"/>
            <a:r>
              <a:rPr lang="el-GR" altLang="el-GR" dirty="0"/>
              <a:t>Τα αρχεία αποθηκεύονται </a:t>
            </a:r>
            <a:r>
              <a:rPr lang="el-GR" altLang="el-GR" dirty="0" smtClean="0"/>
              <a:t>στο </a:t>
            </a:r>
            <a:r>
              <a:rPr lang="el-GR" altLang="el-GR" dirty="0"/>
              <a:t>δίσκο του πελάτη</a:t>
            </a:r>
          </a:p>
          <a:p>
            <a:pPr lvl="2"/>
            <a:r>
              <a:rPr lang="el-GR" altLang="el-GR" dirty="0"/>
              <a:t>Ο πελάτης σταδιακά κατεβάζει όλα τα αρχεία που θέλει</a:t>
            </a:r>
          </a:p>
          <a:p>
            <a:pPr lvl="1"/>
            <a:r>
              <a:rPr lang="el-GR" altLang="el-GR" dirty="0"/>
              <a:t>Όλες οι πράξεις εκτελούνται τοπικά</a:t>
            </a:r>
          </a:p>
          <a:p>
            <a:pPr lvl="2"/>
            <a:r>
              <a:rPr lang="el-GR" altLang="el-GR" dirty="0"/>
              <a:t>Μικρή κίνηση στο δίκτυο κατά τη λειτουργία</a:t>
            </a:r>
          </a:p>
          <a:p>
            <a:pPr lvl="2"/>
            <a:r>
              <a:rPr lang="el-GR" altLang="el-GR" dirty="0"/>
              <a:t>Το αρχείο επιστρέφεται όταν </a:t>
            </a:r>
            <a:r>
              <a:rPr lang="el-GR" altLang="el-GR" dirty="0" smtClean="0"/>
              <a:t>κλείσει</a:t>
            </a:r>
          </a:p>
          <a:p>
            <a:pPr lvl="1"/>
            <a:r>
              <a:rPr lang="el-GR" altLang="el-GR" dirty="0" smtClean="0"/>
              <a:t>Βελτιστοποίηση </a:t>
            </a:r>
            <a:r>
              <a:rPr lang="el-GR" altLang="el-GR" dirty="0"/>
              <a:t>για βιβλιοθήκες και αρχεία χρηστών</a:t>
            </a:r>
          </a:p>
          <a:p>
            <a:pPr lvl="2"/>
            <a:r>
              <a:rPr lang="el-GR" altLang="el-GR" dirty="0"/>
              <a:t>Είτε δεν αλλάζουν είτε δεν </a:t>
            </a:r>
            <a:r>
              <a:rPr lang="el-GR" altLang="el-GR" dirty="0" smtClean="0"/>
              <a:t>καταμερίζονται</a:t>
            </a:r>
          </a:p>
          <a:p>
            <a:pPr lvl="2"/>
            <a:r>
              <a:rPr lang="el-GR" altLang="el-GR" dirty="0" smtClean="0"/>
              <a:t>Δυνατότητα χρήσης ομάδων 64 </a:t>
            </a:r>
            <a:r>
              <a:rPr lang="en-US" altLang="el-GR" dirty="0" smtClean="0"/>
              <a:t>KB</a:t>
            </a:r>
            <a:r>
              <a:rPr lang="el-GR" altLang="el-GR" dirty="0" smtClean="0"/>
              <a:t> σε μεγάλα αρχεία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9774971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Υλοποίηση AFS </a:t>
            </a:r>
            <a:r>
              <a:rPr lang="el-GR" altLang="el-GR" dirty="0" smtClean="0"/>
              <a:t>(3 </a:t>
            </a:r>
            <a:r>
              <a:rPr lang="el-GR" altLang="el-GR" dirty="0"/>
              <a:t>από </a:t>
            </a:r>
            <a:r>
              <a:rPr lang="el-GR" altLang="el-GR" dirty="0" smtClean="0"/>
              <a:t>6)</a:t>
            </a:r>
          </a:p>
        </p:txBody>
      </p:sp>
      <p:pic>
        <p:nvPicPr>
          <p:cNvPr id="31749" name="Picture 7" descr="Διάγραμμα δομής συστήματος AFS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962" y="1196752"/>
            <a:ext cx="415607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81000" y="3789040"/>
            <a:ext cx="8382000" cy="2611760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l-GR" altLang="el-GR" dirty="0" smtClean="0"/>
              <a:t>Τροποποιήσεις στον πελάτη (διεργασία </a:t>
            </a:r>
            <a:r>
              <a:rPr lang="en-US" altLang="el-GR" dirty="0" smtClean="0"/>
              <a:t>Venus)</a:t>
            </a:r>
            <a:endParaRPr lang="el-GR" altLang="el-GR" dirty="0" smtClean="0"/>
          </a:p>
          <a:p>
            <a:pPr lvl="1" eaLnBrk="1" hangingPunct="1"/>
            <a:r>
              <a:rPr lang="el-GR" altLang="el-GR" dirty="0" smtClean="0"/>
              <a:t>Οι κλήσεις για άνοιγμα και κλείσιμο περνάνε στη </a:t>
            </a:r>
            <a:r>
              <a:rPr lang="en-US" altLang="el-GR" dirty="0" smtClean="0"/>
              <a:t>Venus</a:t>
            </a:r>
          </a:p>
          <a:p>
            <a:pPr lvl="1" eaLnBrk="1" hangingPunct="1"/>
            <a:r>
              <a:rPr lang="el-GR" altLang="el-GR" dirty="0" smtClean="0"/>
              <a:t>Αν ένα αρχείο δεν υπάρχει, προσκομίζεται τοπικά</a:t>
            </a:r>
          </a:p>
          <a:p>
            <a:pPr lvl="2" eaLnBrk="1" hangingPunct="1"/>
            <a:r>
              <a:rPr lang="el-GR" altLang="el-GR" dirty="0" smtClean="0"/>
              <a:t>Αποθηκεύεται σε χωριστή </a:t>
            </a:r>
            <a:r>
              <a:rPr lang="el-GR" altLang="el-GR" dirty="0" err="1" smtClean="0"/>
              <a:t>διαμέριση</a:t>
            </a:r>
            <a:r>
              <a:rPr lang="el-GR" altLang="el-GR" dirty="0" smtClean="0"/>
              <a:t> του δίσκου</a:t>
            </a:r>
          </a:p>
          <a:p>
            <a:pPr lvl="1" eaLnBrk="1" hangingPunct="1"/>
            <a:r>
              <a:rPr lang="el-GR" altLang="el-GR" dirty="0" smtClean="0"/>
              <a:t>Το λειτουργικό σύστημα ανοίγει το τοπικό αντίγραφο</a:t>
            </a:r>
          </a:p>
          <a:p>
            <a:pPr lvl="1" eaLnBrk="1" hangingPunct="1"/>
            <a:r>
              <a:rPr lang="el-GR" altLang="el-GR" dirty="0" smtClean="0"/>
              <a:t>Ενημέρωση </a:t>
            </a:r>
            <a:r>
              <a:rPr lang="en-US" altLang="el-GR" dirty="0" smtClean="0"/>
              <a:t>Venus</a:t>
            </a:r>
            <a:r>
              <a:rPr lang="el-GR" altLang="el-GR" dirty="0" smtClean="0"/>
              <a:t> με το κλείσιμο του αρχείου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968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Υλοποίηση AFS </a:t>
            </a:r>
            <a:r>
              <a:rPr lang="el-GR" altLang="el-GR" dirty="0" smtClean="0"/>
              <a:t>(4 </a:t>
            </a:r>
            <a:r>
              <a:rPr lang="el-GR" altLang="el-GR" dirty="0"/>
              <a:t>από </a:t>
            </a:r>
            <a:r>
              <a:rPr lang="el-GR" altLang="el-GR" dirty="0" smtClean="0"/>
              <a:t>6)</a:t>
            </a:r>
          </a:p>
        </p:txBody>
      </p:sp>
      <p:pic>
        <p:nvPicPr>
          <p:cNvPr id="32773" name="Picture 6" descr="Διάγραμμα δένδρου οργάνωσης ονομάτων στο  AFS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268859"/>
            <a:ext cx="289560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284984"/>
            <a:ext cx="8382000" cy="3115816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l-GR" altLang="el-GR" dirty="0" smtClean="0"/>
              <a:t>Τα ευρετήρια εγκαθίστανται στο /</a:t>
            </a:r>
            <a:r>
              <a:rPr lang="en-US" altLang="el-GR" dirty="0" err="1" smtClean="0"/>
              <a:t>cmu</a:t>
            </a:r>
            <a:endParaRPr lang="el-GR" altLang="el-GR" dirty="0" smtClean="0"/>
          </a:p>
          <a:p>
            <a:pPr lvl="1" eaLnBrk="1" hangingPunct="1"/>
            <a:r>
              <a:rPr lang="el-GR" altLang="el-GR" dirty="0" smtClean="0"/>
              <a:t>Συμβολικοί σύνδεσμοι από συνήθη ευρετήρια</a:t>
            </a:r>
          </a:p>
          <a:p>
            <a:pPr lvl="1" eaLnBrk="1" hangingPunct="1"/>
            <a:r>
              <a:rPr lang="el-GR" altLang="el-GR" dirty="0" smtClean="0"/>
              <a:t>Οι χρήστες βλέπουν τα ίδια σε όλες τις μηχανές</a:t>
            </a:r>
          </a:p>
          <a:p>
            <a:pPr lvl="2" eaLnBrk="1" hangingPunct="1"/>
            <a:r>
              <a:rPr lang="el-GR" altLang="el-GR" dirty="0" smtClean="0"/>
              <a:t>Όταν ανοίγει αρχείο στο </a:t>
            </a:r>
            <a:r>
              <a:rPr lang="en-US" altLang="el-GR" dirty="0" smtClean="0"/>
              <a:t>/</a:t>
            </a:r>
            <a:r>
              <a:rPr lang="en-US" altLang="el-GR" dirty="0" err="1" smtClean="0"/>
              <a:t>cmu</a:t>
            </a:r>
            <a:r>
              <a:rPr lang="el-GR" altLang="el-GR" dirty="0" smtClean="0"/>
              <a:t> ειδοποιείται η </a:t>
            </a:r>
            <a:r>
              <a:rPr lang="en-US" altLang="el-GR" dirty="0" smtClean="0"/>
              <a:t>Venus</a:t>
            </a:r>
          </a:p>
          <a:p>
            <a:pPr lvl="2" eaLnBrk="1" hangingPunct="1"/>
            <a:r>
              <a:rPr lang="el-GR" altLang="el-GR" dirty="0" smtClean="0"/>
              <a:t>Όταν κλείνει αρχείο στη διαμέριση ειδοποιείται η </a:t>
            </a:r>
            <a:r>
              <a:rPr lang="en-US" altLang="el-GR" dirty="0" smtClean="0"/>
              <a:t>Venus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Χρήση </a:t>
            </a:r>
            <a:r>
              <a:rPr lang="en-US" altLang="el-GR" dirty="0" smtClean="0"/>
              <a:t>LRU</a:t>
            </a:r>
            <a:r>
              <a:rPr lang="el-GR" altLang="el-GR" dirty="0" smtClean="0"/>
              <a:t> για διαχείριση της ειδικής διαμέρισης</a:t>
            </a:r>
            <a:endParaRPr lang="en-US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2935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Υλοποίηση AFS </a:t>
            </a:r>
            <a:r>
              <a:rPr lang="el-GR" altLang="el-GR" dirty="0" smtClean="0"/>
              <a:t>(5 </a:t>
            </a:r>
            <a:r>
              <a:rPr lang="el-GR" altLang="el-GR" dirty="0"/>
              <a:t>από </a:t>
            </a:r>
            <a:r>
              <a:rPr lang="el-GR" altLang="el-GR" dirty="0" smtClean="0"/>
              <a:t>6)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l-GR" dirty="0"/>
              <a:t>Τροποποιήσεις εξυπηρετητή</a:t>
            </a:r>
            <a:r>
              <a:rPr lang="en-US" altLang="el-GR" dirty="0"/>
              <a:t> (</a:t>
            </a:r>
            <a:r>
              <a:rPr lang="el-GR" altLang="el-GR" dirty="0"/>
              <a:t>διεργασία </a:t>
            </a:r>
            <a:r>
              <a:rPr lang="en-US" altLang="el-GR" dirty="0"/>
              <a:t>Vice)</a:t>
            </a:r>
            <a:endParaRPr lang="el-GR" altLang="el-GR" dirty="0"/>
          </a:p>
          <a:p>
            <a:pPr lvl="1"/>
            <a:r>
              <a:rPr lang="el-GR" altLang="el-GR" dirty="0"/>
              <a:t>Διαχείριση όλων των αρχείων με χειριστήρια</a:t>
            </a:r>
          </a:p>
          <a:p>
            <a:pPr eaLnBrk="1" hangingPunct="1"/>
            <a:r>
              <a:rPr lang="el-GR" altLang="el-GR" dirty="0" smtClean="0"/>
              <a:t>Ομαδοποίηση αρχείων σε τόμους</a:t>
            </a:r>
          </a:p>
          <a:p>
            <a:pPr lvl="1" eaLnBrk="1" hangingPunct="1"/>
            <a:r>
              <a:rPr lang="el-GR" altLang="el-GR" dirty="0" smtClean="0"/>
              <a:t>Αναγνωριστικά αρχείων ως προς τους τόμους</a:t>
            </a:r>
          </a:p>
          <a:p>
            <a:pPr lvl="1" eaLnBrk="1" hangingPunct="1"/>
            <a:r>
              <a:rPr lang="el-GR" altLang="el-GR" dirty="0" smtClean="0"/>
              <a:t>Αρχείο αντιστοίχισης τόμων με εξυπηρετητές</a:t>
            </a:r>
          </a:p>
          <a:p>
            <a:pPr lvl="1" eaLnBrk="1" hangingPunct="1"/>
            <a:r>
              <a:rPr lang="el-GR" altLang="el-GR" dirty="0" smtClean="0"/>
              <a:t>Υποστήριξη παραγωγής αντιγράφων τόμων</a:t>
            </a:r>
          </a:p>
          <a:p>
            <a:pPr lvl="2" eaLnBrk="1" hangingPunct="1"/>
            <a:r>
              <a:rPr lang="el-GR" altLang="el-GR" dirty="0" smtClean="0"/>
              <a:t>Η ενημέρωση γίνεται στον πρωτεύοντα εξυπηρετητή</a:t>
            </a:r>
          </a:p>
          <a:p>
            <a:pPr lvl="2" eaLnBrk="1" hangingPunct="1"/>
            <a:r>
              <a:rPr lang="el-GR" altLang="el-GR" dirty="0" smtClean="0"/>
              <a:t>Στη συνέχεια ενημερώνονται όλα τα αντίγραφα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0359385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Υλοποίηση AFS </a:t>
            </a:r>
            <a:r>
              <a:rPr lang="el-GR" altLang="el-GR" dirty="0" smtClean="0"/>
              <a:t>(</a:t>
            </a:r>
            <a:r>
              <a:rPr lang="en-US" altLang="el-GR" dirty="0" smtClean="0"/>
              <a:t>6</a:t>
            </a:r>
            <a:r>
              <a:rPr lang="el-GR" altLang="el-GR" dirty="0" smtClean="0"/>
              <a:t> </a:t>
            </a:r>
            <a:r>
              <a:rPr lang="el-GR" altLang="el-GR" dirty="0"/>
              <a:t>από </a:t>
            </a:r>
            <a:r>
              <a:rPr lang="el-GR" altLang="el-GR" dirty="0" smtClean="0"/>
              <a:t>6)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altLang="el-GR" dirty="0"/>
              <a:t>Αναγνωριστικά αρχείων στο </a:t>
            </a:r>
            <a:r>
              <a:rPr lang="en-US" altLang="el-GR" dirty="0"/>
              <a:t>AFS</a:t>
            </a:r>
          </a:p>
          <a:p>
            <a:pPr lvl="1"/>
            <a:r>
              <a:rPr lang="el-GR" altLang="el-GR" dirty="0"/>
              <a:t>Αριθμός τόμου</a:t>
            </a:r>
          </a:p>
          <a:p>
            <a:pPr lvl="1"/>
            <a:r>
              <a:rPr lang="el-GR" altLang="el-GR" dirty="0"/>
              <a:t>Αριθμός </a:t>
            </a:r>
            <a:r>
              <a:rPr lang="en-US" altLang="el-GR" dirty="0" err="1"/>
              <a:t>i</a:t>
            </a:r>
            <a:r>
              <a:rPr lang="en-US" altLang="el-GR" dirty="0"/>
              <a:t>-</a:t>
            </a:r>
            <a:r>
              <a:rPr lang="el-GR" altLang="el-GR" dirty="0"/>
              <a:t>κόμβου στον τόμο</a:t>
            </a:r>
          </a:p>
          <a:p>
            <a:pPr lvl="1"/>
            <a:r>
              <a:rPr lang="el-GR" altLang="el-GR" dirty="0"/>
              <a:t>Αριθμός σειράς (ανάλογος με αριθμό γενιάς </a:t>
            </a:r>
            <a:r>
              <a:rPr lang="en-US" altLang="el-GR" dirty="0" smtClean="0"/>
              <a:t>NFS</a:t>
            </a:r>
            <a:r>
              <a:rPr lang="en-US" altLang="el-GR" dirty="0"/>
              <a:t>)</a:t>
            </a:r>
          </a:p>
          <a:p>
            <a:pPr lvl="1"/>
            <a:r>
              <a:rPr lang="el-GR" altLang="el-GR" dirty="0"/>
              <a:t>Ο εξυπηρετητής δέχεται </a:t>
            </a:r>
            <a:r>
              <a:rPr lang="el-GR" altLang="el-GR" dirty="0" smtClean="0"/>
              <a:t>κλήσεις με αναγνωριστικά</a:t>
            </a:r>
            <a:endParaRPr lang="el-GR" altLang="el-GR" dirty="0"/>
          </a:p>
          <a:p>
            <a:pPr lvl="2"/>
            <a:r>
              <a:rPr lang="el-GR" altLang="el-GR" dirty="0"/>
              <a:t>Δεν δέχεται χωριστές κλήσεις ευρετηρίων</a:t>
            </a:r>
          </a:p>
          <a:p>
            <a:pPr lvl="2"/>
            <a:r>
              <a:rPr lang="el-GR" altLang="el-GR" dirty="0"/>
              <a:t>Τα ευρετήρια διαβάζοντας σαν απλά αρχεία από τη </a:t>
            </a:r>
            <a:r>
              <a:rPr lang="en-US" altLang="el-GR" dirty="0"/>
              <a:t>Vice</a:t>
            </a:r>
          </a:p>
          <a:p>
            <a:pPr lvl="2"/>
            <a:r>
              <a:rPr lang="el-GR" altLang="el-GR" dirty="0"/>
              <a:t>Η </a:t>
            </a:r>
            <a:r>
              <a:rPr lang="en-US" altLang="el-GR" dirty="0"/>
              <a:t>Venus</a:t>
            </a:r>
            <a:r>
              <a:rPr lang="el-GR" altLang="el-GR" dirty="0"/>
              <a:t> τα παρουσιάζει σαν ευρετήρια στον </a:t>
            </a:r>
            <a:r>
              <a:rPr lang="el-GR" altLang="el-GR" dirty="0" smtClean="0"/>
              <a:t>πελάτη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960730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Αποθήκευση </a:t>
            </a:r>
            <a:r>
              <a:rPr lang="en-US" altLang="el-GR" dirty="0" smtClean="0"/>
              <a:t>AFS (1 </a:t>
            </a:r>
            <a:r>
              <a:rPr lang="el-GR" altLang="el-GR" dirty="0" smtClean="0"/>
              <a:t>από 2)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l-GR" altLang="el-GR" dirty="0" smtClean="0"/>
              <a:t>Προσωρινή αποθήκευση στο </a:t>
            </a:r>
            <a:r>
              <a:rPr lang="en-US" altLang="el-GR" dirty="0" smtClean="0"/>
              <a:t>AFS</a:t>
            </a:r>
          </a:p>
          <a:p>
            <a:pPr lvl="1" eaLnBrk="1" hangingPunct="1"/>
            <a:r>
              <a:rPr lang="el-GR" altLang="el-GR" dirty="0" smtClean="0"/>
              <a:t>Τα περισσότερα αρχεία δεν καταμερίζονται</a:t>
            </a:r>
          </a:p>
          <a:p>
            <a:pPr lvl="1" eaLnBrk="1" hangingPunct="1"/>
            <a:r>
              <a:rPr lang="el-GR" altLang="el-GR" dirty="0" smtClean="0"/>
              <a:t>Οι πελάτες τα αποθηκεύουν πολύ καιρό</a:t>
            </a:r>
          </a:p>
          <a:p>
            <a:pPr lvl="1" eaLnBrk="1" hangingPunct="1"/>
            <a:r>
              <a:rPr lang="el-GR" altLang="el-GR" dirty="0" smtClean="0"/>
              <a:t>Δεν πρέπει να ρωτάνε συνεχώς</a:t>
            </a:r>
          </a:p>
          <a:p>
            <a:r>
              <a:rPr lang="el-GR" altLang="el-GR" dirty="0"/>
              <a:t>Υποσχέσεις επανάκλησης από εξυπηρετητή</a:t>
            </a:r>
          </a:p>
          <a:p>
            <a:pPr lvl="1"/>
            <a:r>
              <a:rPr lang="el-GR" altLang="el-GR" dirty="0"/>
              <a:t>Ο εξυπηρετητής γνωρίζει που </a:t>
            </a:r>
            <a:r>
              <a:rPr lang="el-GR" altLang="el-GR" dirty="0" smtClean="0"/>
              <a:t>έδωσε το </a:t>
            </a:r>
            <a:r>
              <a:rPr lang="el-GR" altLang="el-GR" dirty="0"/>
              <a:t>αρχείο</a:t>
            </a:r>
          </a:p>
          <a:p>
            <a:pPr lvl="2"/>
            <a:r>
              <a:rPr lang="el-GR" altLang="el-GR" dirty="0"/>
              <a:t>Άρα διατηρεί κατάσταση για τους πελάτες</a:t>
            </a:r>
          </a:p>
          <a:p>
            <a:pPr lvl="1"/>
            <a:r>
              <a:rPr lang="el-GR" altLang="el-GR" dirty="0"/>
              <a:t>Σε περίπτωση αλλαγών ενημερώνει τους πελάτες</a:t>
            </a:r>
          </a:p>
          <a:p>
            <a:pPr lvl="2"/>
            <a:r>
              <a:rPr lang="el-GR" altLang="el-GR" dirty="0"/>
              <a:t>Ακυρώνει την υπόσχεση </a:t>
            </a:r>
            <a:r>
              <a:rPr lang="el-GR" altLang="el-GR" dirty="0" smtClean="0"/>
              <a:t>επανάκλησης</a:t>
            </a:r>
          </a:p>
          <a:p>
            <a:pPr lvl="1" eaLnBrk="1" hangingPunct="1"/>
            <a:endParaRPr lang="el-GR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5404876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Αποθήκευση </a:t>
            </a:r>
            <a:r>
              <a:rPr lang="en-US" altLang="el-GR" dirty="0"/>
              <a:t>AFS </a:t>
            </a:r>
            <a:r>
              <a:rPr lang="en-US" altLang="el-GR" dirty="0" smtClean="0"/>
              <a:t>(</a:t>
            </a:r>
            <a:r>
              <a:rPr lang="el-GR" altLang="el-GR" dirty="0" smtClean="0"/>
              <a:t>2</a:t>
            </a:r>
            <a:r>
              <a:rPr lang="en-US" altLang="el-GR" dirty="0" smtClean="0"/>
              <a:t> </a:t>
            </a:r>
            <a:r>
              <a:rPr lang="el-GR" altLang="el-GR" dirty="0"/>
              <a:t>από 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l-GR" dirty="0"/>
              <a:t>Υποσχέσεις επανάκλησης από εξυπηρετητή</a:t>
            </a:r>
          </a:p>
          <a:p>
            <a:pPr lvl="1"/>
            <a:r>
              <a:rPr lang="el-GR" altLang="el-GR" dirty="0" smtClean="0"/>
              <a:t>Άνοιγμα: ελέγχουμε την υπόσχεση επανάκλησης</a:t>
            </a:r>
          </a:p>
          <a:p>
            <a:pPr lvl="2"/>
            <a:r>
              <a:rPr lang="el-GR" altLang="el-GR" dirty="0" smtClean="0"/>
              <a:t>Αν είναι άκυρη, φέρνουμε ξανά το αρχείο</a:t>
            </a:r>
          </a:p>
          <a:p>
            <a:pPr lvl="1"/>
            <a:r>
              <a:rPr lang="el-GR" altLang="el-GR" dirty="0" smtClean="0"/>
              <a:t>Αποτυχία: ελέγχουμε ξανά εγκυρότητα αρχείων</a:t>
            </a:r>
            <a:endParaRPr lang="el-GR" altLang="el-GR" dirty="0"/>
          </a:p>
          <a:p>
            <a:pPr lvl="2"/>
            <a:r>
              <a:rPr lang="el-GR" altLang="el-GR" dirty="0"/>
              <a:t>Μπορεί να </a:t>
            </a:r>
            <a:r>
              <a:rPr lang="el-GR" altLang="el-GR" dirty="0" smtClean="0"/>
              <a:t>έχουμε χάσει </a:t>
            </a:r>
            <a:r>
              <a:rPr lang="el-GR" altLang="el-GR" dirty="0"/>
              <a:t>κάποιες </a:t>
            </a:r>
            <a:r>
              <a:rPr lang="el-GR" altLang="el-GR" dirty="0" smtClean="0"/>
              <a:t>επανακλήσεις</a:t>
            </a:r>
            <a:endParaRPr lang="el-GR" altLang="el-GR" dirty="0"/>
          </a:p>
          <a:p>
            <a:pPr lvl="1"/>
            <a:r>
              <a:rPr lang="el-GR" altLang="el-GR" dirty="0"/>
              <a:t>Περιοδικός έλεγχος </a:t>
            </a:r>
            <a:r>
              <a:rPr lang="el-GR" altLang="el-GR" dirty="0" smtClean="0"/>
              <a:t>εγκυρότητας από πελάτη</a:t>
            </a:r>
            <a:endParaRPr lang="el-GR" altLang="el-GR" dirty="0"/>
          </a:p>
          <a:p>
            <a:r>
              <a:rPr lang="el-GR" altLang="el-GR" dirty="0" smtClean="0"/>
              <a:t>Γενικά παρέχεται σημασιολογία συνόδου</a:t>
            </a:r>
          </a:p>
          <a:p>
            <a:pPr lvl="1"/>
            <a:r>
              <a:rPr lang="el-GR" altLang="el-GR" dirty="0" smtClean="0"/>
              <a:t>Εκτός αν οι διεργασίες είναι στον ίδιο πελάτη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03633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err="1" smtClean="0"/>
              <a:t>Διεπαφές</a:t>
            </a:r>
            <a:r>
              <a:rPr lang="el-GR" dirty="0" smtClean="0"/>
              <a:t> αρχείων και ευρετηρίων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Κατανεμημένα Συστήματα: Θεωρία και Προγραμματισμός, </a:t>
            </a:r>
            <a:r>
              <a:rPr lang="el-GR" b="1" dirty="0" smtClean="0"/>
              <a:t>Ενότητα </a:t>
            </a:r>
            <a:r>
              <a:rPr lang="en-US" b="1" dirty="0" smtClean="0"/>
              <a:t># 11</a:t>
            </a:r>
            <a:r>
              <a:rPr lang="el-GR" b="1" dirty="0" smtClean="0"/>
              <a:t>:</a:t>
            </a:r>
            <a:r>
              <a:rPr lang="en-US" b="1" dirty="0" smtClean="0"/>
              <a:t> </a:t>
            </a:r>
            <a:r>
              <a:rPr lang="el-GR" dirty="0" smtClean="0"/>
              <a:t>Κατανεμημένα συστήματα αποθήκευσης 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6022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Το σύστημα </a:t>
            </a:r>
            <a:r>
              <a:rPr lang="en-US" dirty="0" smtClean="0"/>
              <a:t>PAST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Κατανεμημένα Συστήματα: Θεωρία και Προγραμματισμός, </a:t>
            </a:r>
            <a:r>
              <a:rPr lang="el-GR" b="1" dirty="0" smtClean="0"/>
              <a:t>Ενότητα </a:t>
            </a:r>
            <a:r>
              <a:rPr lang="en-US" b="1" dirty="0" smtClean="0"/>
              <a:t># 11</a:t>
            </a:r>
            <a:r>
              <a:rPr lang="el-GR" b="1" dirty="0" smtClean="0"/>
              <a:t>:</a:t>
            </a:r>
            <a:r>
              <a:rPr lang="en-US" b="1" dirty="0" smtClean="0"/>
              <a:t> </a:t>
            </a:r>
            <a:r>
              <a:rPr lang="el-GR" dirty="0" smtClean="0"/>
              <a:t>Κατανεμημένα συστήματα αποθήκευσης 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2940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Εισαγωγή στο </a:t>
            </a:r>
            <a:r>
              <a:rPr lang="en-US" altLang="el-GR" dirty="0" smtClean="0"/>
              <a:t>PAST</a:t>
            </a:r>
            <a:r>
              <a:rPr lang="el-GR" altLang="el-GR" dirty="0" smtClean="0"/>
              <a:t> (1 από 5)</a:t>
            </a:r>
            <a:endParaRPr lang="en-US" altLang="el-GR" dirty="0" smtClean="0"/>
          </a:p>
        </p:txBody>
      </p:sp>
      <p:sp>
        <p:nvSpPr>
          <p:cNvPr id="16387" name="Rectangle 7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l-GR" dirty="0" smtClean="0"/>
              <a:t>PAST</a:t>
            </a:r>
            <a:r>
              <a:rPr lang="el-GR" altLang="el-GR" dirty="0" smtClean="0"/>
              <a:t>: αποθήκευση αρχείων μέσω </a:t>
            </a:r>
            <a:r>
              <a:rPr lang="en-US" altLang="el-GR" dirty="0" smtClean="0"/>
              <a:t>Pastry</a:t>
            </a:r>
          </a:p>
          <a:p>
            <a:pPr lvl="1" eaLnBrk="1" hangingPunct="1"/>
            <a:r>
              <a:rPr lang="el-GR" altLang="el-GR" dirty="0" smtClean="0"/>
              <a:t>Αντιστοίχιση κάθε αρχείου σε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k</a:t>
            </a:r>
            <a:r>
              <a:rPr lang="en-US" altLang="el-GR" dirty="0" smtClean="0"/>
              <a:t> </a:t>
            </a:r>
            <a:r>
              <a:rPr lang="el-GR" altLang="el-GR" dirty="0" smtClean="0"/>
              <a:t>κόμβους</a:t>
            </a:r>
          </a:p>
          <a:p>
            <a:pPr lvl="2" eaLnBrk="1" hangingPunct="1"/>
            <a:r>
              <a:rPr lang="el-GR" altLang="el-GR" dirty="0" smtClean="0"/>
              <a:t>Αριθμητικά πλησιέστεροι στο κλειδί του αρχείου</a:t>
            </a:r>
          </a:p>
          <a:p>
            <a:pPr lvl="1" eaLnBrk="1" hangingPunct="1"/>
            <a:r>
              <a:rPr lang="el-GR" altLang="el-GR" dirty="0" smtClean="0"/>
              <a:t>Βαθμός αναπαραγωγής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k</a:t>
            </a:r>
            <a:endParaRPr lang="el-GR" altLang="el-GR" i="1" dirty="0" smtClean="0"/>
          </a:p>
          <a:p>
            <a:pPr lvl="2" eaLnBrk="1" hangingPunct="1"/>
            <a:r>
              <a:rPr lang="el-GR" altLang="el-GR" dirty="0" smtClean="0"/>
              <a:t>Αύξηση αξιοπιστίας και αποδοτικότητας</a:t>
            </a:r>
          </a:p>
          <a:p>
            <a:pPr lvl="1" eaLnBrk="1" hangingPunct="1"/>
            <a:r>
              <a:rPr lang="el-GR" altLang="el-GR" dirty="0" smtClean="0"/>
              <a:t>Δεν υποστηρίζει πλήρες σύστημα αρχείων</a:t>
            </a:r>
          </a:p>
          <a:p>
            <a:pPr lvl="2" eaLnBrk="1" hangingPunct="1"/>
            <a:r>
              <a:rPr lang="el-GR" altLang="el-GR" dirty="0" smtClean="0"/>
              <a:t>Απλά αποθηκεύει τα αρχεία αυτόνομα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5770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Εισαγωγή στο </a:t>
            </a:r>
            <a:r>
              <a:rPr lang="en-US" altLang="el-GR" dirty="0"/>
              <a:t>PAST</a:t>
            </a:r>
            <a:r>
              <a:rPr lang="el-GR" altLang="el-GR" dirty="0"/>
              <a:t> </a:t>
            </a:r>
            <a:r>
              <a:rPr lang="el-GR" altLang="el-GR" dirty="0" smtClean="0"/>
              <a:t>(2 </a:t>
            </a:r>
            <a:r>
              <a:rPr lang="el-GR" altLang="el-GR" dirty="0"/>
              <a:t>από </a:t>
            </a:r>
            <a:r>
              <a:rPr lang="el-GR" altLang="el-GR" dirty="0" smtClean="0"/>
              <a:t>5)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 err="1"/>
              <a:t>Διεπαφή</a:t>
            </a:r>
            <a:r>
              <a:rPr lang="el-GR" altLang="el-GR" dirty="0"/>
              <a:t> προσανατολισμένη σε αρχεία</a:t>
            </a:r>
          </a:p>
          <a:p>
            <a:pPr lvl="1"/>
            <a:r>
              <a:rPr lang="el-GR" altLang="el-GR" dirty="0" smtClean="0"/>
              <a:t>Βασίζεται σε σύστημα </a:t>
            </a:r>
            <a:r>
              <a:rPr lang="el-GR" altLang="el-GR" dirty="0"/>
              <a:t>δημόσιας </a:t>
            </a:r>
            <a:r>
              <a:rPr lang="el-GR" altLang="el-GR" dirty="0" smtClean="0"/>
              <a:t>κρυπτογραφίας</a:t>
            </a:r>
          </a:p>
          <a:p>
            <a:pPr lvl="2"/>
            <a:r>
              <a:rPr lang="el-GR" altLang="el-GR" dirty="0" smtClean="0"/>
              <a:t>Θεωρούμε ότι γνωρίζουμε τα δημόσια κλειδιά</a:t>
            </a:r>
            <a:endParaRPr lang="el-GR" altLang="el-GR" dirty="0"/>
          </a:p>
          <a:p>
            <a:pPr lvl="1"/>
            <a:r>
              <a:rPr lang="en-US" altLang="el-GR" dirty="0">
                <a:latin typeface="Calibri" panose="020F0502020204030204" pitchFamily="34" charset="0"/>
              </a:rPr>
              <a:t>key=insert(</a:t>
            </a:r>
            <a:r>
              <a:rPr lang="en-US" altLang="el-GR" dirty="0" err="1">
                <a:latin typeface="Calibri" panose="020F0502020204030204" pitchFamily="34" charset="0"/>
              </a:rPr>
              <a:t>name,k,file</a:t>
            </a:r>
            <a:r>
              <a:rPr lang="en-US" altLang="el-GR" dirty="0">
                <a:latin typeface="Calibri" panose="020F0502020204030204" pitchFamily="34" charset="0"/>
              </a:rPr>
              <a:t>)</a:t>
            </a:r>
            <a:endParaRPr lang="el-GR" altLang="el-GR" dirty="0">
              <a:latin typeface="Calibri" panose="020F0502020204030204" pitchFamily="34" charset="0"/>
            </a:endParaRPr>
          </a:p>
          <a:p>
            <a:pPr lvl="2"/>
            <a:r>
              <a:rPr lang="el-GR" altLang="el-GR" dirty="0"/>
              <a:t>Αποθήκευση </a:t>
            </a:r>
            <a:r>
              <a:rPr lang="en-US" altLang="el-GR" sz="2000" dirty="0" smtClean="0">
                <a:latin typeface="Calibri" panose="020F0502020204030204" pitchFamily="34" charset="0"/>
              </a:rPr>
              <a:t>file</a:t>
            </a:r>
            <a:r>
              <a:rPr lang="en-US" altLang="el-GR" dirty="0" smtClean="0"/>
              <a:t> </a:t>
            </a:r>
            <a:r>
              <a:rPr lang="el-GR" altLang="el-GR" dirty="0"/>
              <a:t>με όνομα </a:t>
            </a:r>
            <a:r>
              <a:rPr lang="en-US" altLang="el-GR" sz="2000" dirty="0">
                <a:latin typeface="Calibri" panose="020F0502020204030204" pitchFamily="34" charset="0"/>
              </a:rPr>
              <a:t>name</a:t>
            </a:r>
            <a:r>
              <a:rPr lang="el-GR" altLang="el-GR" dirty="0"/>
              <a:t> σε </a:t>
            </a:r>
            <a:r>
              <a:rPr lang="en-US" altLang="el-GR" sz="2000" dirty="0">
                <a:latin typeface="Calibri" panose="020F0502020204030204" pitchFamily="34" charset="0"/>
              </a:rPr>
              <a:t>k</a:t>
            </a:r>
            <a:r>
              <a:rPr lang="en-US" altLang="el-GR" dirty="0"/>
              <a:t> </a:t>
            </a:r>
            <a:r>
              <a:rPr lang="el-GR" altLang="el-GR" dirty="0"/>
              <a:t>κόμβους</a:t>
            </a:r>
            <a:endParaRPr lang="en-US" altLang="el-GR" dirty="0"/>
          </a:p>
          <a:p>
            <a:pPr lvl="2"/>
            <a:r>
              <a:rPr lang="el-GR" altLang="el-GR" dirty="0"/>
              <a:t>Το </a:t>
            </a:r>
            <a:r>
              <a:rPr lang="en-US" altLang="el-GR" sz="2000" dirty="0" smtClean="0">
                <a:latin typeface="Calibri" panose="020F0502020204030204" pitchFamily="34" charset="0"/>
              </a:rPr>
              <a:t>key</a:t>
            </a:r>
            <a:r>
              <a:rPr lang="en-US" altLang="el-GR" dirty="0" smtClean="0"/>
              <a:t> </a:t>
            </a:r>
            <a:r>
              <a:rPr lang="el-GR" altLang="el-GR" dirty="0"/>
              <a:t>παράγεται με κατακερματισμό των στοιχείων</a:t>
            </a:r>
          </a:p>
          <a:p>
            <a:pPr lvl="2"/>
            <a:r>
              <a:rPr lang="el-GR" altLang="el-GR" dirty="0" smtClean="0"/>
              <a:t>Όνομα, </a:t>
            </a:r>
            <a:r>
              <a:rPr lang="el-GR" altLang="el-GR" dirty="0"/>
              <a:t>δημόσιο κλειδί και τυχαία επιλεγμένη τιμή</a:t>
            </a:r>
            <a:endParaRPr lang="en-US" altLang="el-GR" dirty="0"/>
          </a:p>
          <a:p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5493844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Εισαγωγή στο </a:t>
            </a:r>
            <a:r>
              <a:rPr lang="en-US" altLang="el-GR" dirty="0"/>
              <a:t>PAST</a:t>
            </a:r>
            <a:r>
              <a:rPr lang="el-GR" altLang="el-GR" dirty="0"/>
              <a:t> </a:t>
            </a:r>
            <a:r>
              <a:rPr lang="el-GR" altLang="el-GR" dirty="0" smtClean="0"/>
              <a:t>(3 </a:t>
            </a:r>
            <a:r>
              <a:rPr lang="el-GR" altLang="el-GR" dirty="0"/>
              <a:t>από </a:t>
            </a:r>
            <a:r>
              <a:rPr lang="el-GR" altLang="el-GR" dirty="0" smtClean="0"/>
              <a:t>5)</a:t>
            </a:r>
            <a:endParaRPr lang="en-US" altLang="el-GR" dirty="0" smtClean="0"/>
          </a:p>
        </p:txBody>
      </p:sp>
      <p:sp>
        <p:nvSpPr>
          <p:cNvPr id="17412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err="1" smtClean="0"/>
              <a:t>Διεπαφή</a:t>
            </a:r>
            <a:r>
              <a:rPr lang="el-GR" altLang="el-GR" dirty="0" smtClean="0"/>
              <a:t> προσανατολισμένη σε αρχεία</a:t>
            </a:r>
          </a:p>
          <a:p>
            <a:pPr lvl="1" eaLnBrk="1" hangingPunct="1"/>
            <a:r>
              <a:rPr lang="en-US" altLang="el-GR" dirty="0" smtClean="0">
                <a:latin typeface="Calibri" panose="020F0502020204030204" pitchFamily="34" charset="0"/>
              </a:rPr>
              <a:t>file=lookup(key)</a:t>
            </a:r>
            <a:r>
              <a:rPr lang="el-GR" altLang="el-GR" dirty="0" smtClean="0"/>
              <a:t> </a:t>
            </a:r>
          </a:p>
          <a:p>
            <a:pPr lvl="2" eaLnBrk="1" hangingPunct="1"/>
            <a:r>
              <a:rPr lang="el-GR" altLang="el-GR" dirty="0" smtClean="0"/>
              <a:t>Ανάκτηση ενός αντιγράφου του αρχείου με κλειδί </a:t>
            </a:r>
            <a:r>
              <a:rPr lang="en-US" altLang="el-GR" sz="2000" dirty="0" smtClean="0">
                <a:latin typeface="Calibri" panose="020F0502020204030204" pitchFamily="34" charset="0"/>
              </a:rPr>
              <a:t>key</a:t>
            </a:r>
            <a:endParaRPr lang="el-GR" altLang="el-GR" sz="2000" dirty="0" smtClean="0">
              <a:latin typeface="Calibri" panose="020F0502020204030204" pitchFamily="34" charset="0"/>
            </a:endParaRPr>
          </a:p>
          <a:p>
            <a:pPr lvl="2" eaLnBrk="1" hangingPunct="1"/>
            <a:r>
              <a:rPr lang="el-GR" altLang="el-GR" dirty="0" smtClean="0"/>
              <a:t>Συνήθως από τον </a:t>
            </a:r>
            <a:r>
              <a:rPr lang="el-GR" altLang="el-GR" dirty="0" err="1" smtClean="0"/>
              <a:t>τοπολογικά</a:t>
            </a:r>
            <a:r>
              <a:rPr lang="el-GR" altLang="el-GR" dirty="0" smtClean="0"/>
              <a:t> πλησιέστερο κόμβο</a:t>
            </a:r>
          </a:p>
          <a:p>
            <a:pPr lvl="1" eaLnBrk="1" hangingPunct="1"/>
            <a:r>
              <a:rPr lang="en-US" altLang="el-GR" dirty="0" smtClean="0">
                <a:latin typeface="Calibri" panose="020F0502020204030204" pitchFamily="34" charset="0"/>
              </a:rPr>
              <a:t>reclaim(key)</a:t>
            </a:r>
            <a:endParaRPr lang="el-GR" altLang="el-GR" dirty="0" smtClean="0">
              <a:latin typeface="Calibri" panose="020F0502020204030204" pitchFamily="34" charset="0"/>
            </a:endParaRPr>
          </a:p>
          <a:p>
            <a:pPr lvl="2" eaLnBrk="1" hangingPunct="1"/>
            <a:r>
              <a:rPr lang="el-GR" altLang="el-GR" dirty="0" smtClean="0"/>
              <a:t>Απελευθέρωση του χώρου του αρχείου με κλειδί </a:t>
            </a:r>
            <a:r>
              <a:rPr lang="en-US" altLang="el-GR" sz="2000" dirty="0" smtClean="0">
                <a:latin typeface="Calibri" panose="020F0502020204030204" pitchFamily="34" charset="0"/>
              </a:rPr>
              <a:t>key</a:t>
            </a:r>
            <a:r>
              <a:rPr lang="en-US" altLang="el-GR" dirty="0" smtClean="0"/>
              <a:t> </a:t>
            </a:r>
          </a:p>
          <a:p>
            <a:pPr lvl="2" eaLnBrk="1" hangingPunct="1"/>
            <a:r>
              <a:rPr lang="el-GR" altLang="el-GR" dirty="0" smtClean="0"/>
              <a:t>Δεν εγγυάται ότι θα διαγραφούν όλα τα αντίγραφα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3307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Εισαγωγή στο </a:t>
            </a:r>
            <a:r>
              <a:rPr lang="en-US" altLang="el-GR" dirty="0"/>
              <a:t>PAST</a:t>
            </a:r>
            <a:r>
              <a:rPr lang="el-GR" altLang="el-GR" dirty="0"/>
              <a:t> </a:t>
            </a:r>
            <a:r>
              <a:rPr lang="el-GR" altLang="el-GR" dirty="0" smtClean="0"/>
              <a:t>(4 </a:t>
            </a:r>
            <a:r>
              <a:rPr lang="el-GR" altLang="el-GR" dirty="0"/>
              <a:t>από </a:t>
            </a:r>
            <a:r>
              <a:rPr lang="el-GR" altLang="el-GR" dirty="0" smtClean="0"/>
              <a:t>5)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altLang="el-GR" dirty="0"/>
              <a:t>Ιδιαιτερότητες της </a:t>
            </a:r>
            <a:r>
              <a:rPr lang="el-GR" altLang="el-GR" dirty="0" err="1"/>
              <a:t>διεπαφής</a:t>
            </a:r>
            <a:r>
              <a:rPr lang="el-GR" altLang="el-GR" dirty="0"/>
              <a:t> του </a:t>
            </a:r>
            <a:r>
              <a:rPr lang="en-US" altLang="el-GR" dirty="0"/>
              <a:t>PAST</a:t>
            </a:r>
            <a:endParaRPr lang="el-GR" altLang="el-GR" dirty="0"/>
          </a:p>
          <a:p>
            <a:pPr lvl="1"/>
            <a:r>
              <a:rPr lang="el-GR" altLang="el-GR" dirty="0"/>
              <a:t>Δεν επιτρέπει την τροποποίηση των αρχείων</a:t>
            </a:r>
          </a:p>
          <a:p>
            <a:pPr lvl="1"/>
            <a:r>
              <a:rPr lang="el-GR" altLang="el-GR" dirty="0"/>
              <a:t>Αν εισάγουμε ξανά το αρχείο θα </a:t>
            </a:r>
            <a:r>
              <a:rPr lang="el-GR" altLang="el-GR" dirty="0" smtClean="0"/>
              <a:t>αλλάξει κλειδί</a:t>
            </a:r>
            <a:endParaRPr lang="el-GR" altLang="el-GR" dirty="0"/>
          </a:p>
          <a:p>
            <a:pPr lvl="2"/>
            <a:r>
              <a:rPr lang="el-GR" altLang="el-GR" dirty="0"/>
              <a:t>Θα χρησιμοποιηθεί διαφορετική τυχαία τιμή</a:t>
            </a:r>
          </a:p>
          <a:p>
            <a:pPr lvl="2"/>
            <a:r>
              <a:rPr lang="el-GR" altLang="el-GR" dirty="0"/>
              <a:t>Τα αρχεία είναι </a:t>
            </a:r>
            <a:r>
              <a:rPr lang="el-GR" altLang="el-GR" dirty="0" smtClean="0"/>
              <a:t>αμετάβλητα </a:t>
            </a:r>
            <a:r>
              <a:rPr lang="en-US" altLang="el-GR" dirty="0" smtClean="0"/>
              <a:t>(immutable</a:t>
            </a:r>
            <a:r>
              <a:rPr lang="en-US" altLang="el-GR" dirty="0"/>
              <a:t>)</a:t>
            </a:r>
          </a:p>
          <a:p>
            <a:pPr lvl="1"/>
            <a:r>
              <a:rPr lang="el-GR" altLang="el-GR" dirty="0"/>
              <a:t>Μόνο ο ιδιοκτήτης γνωρίζει το κλειδί του αρχείου</a:t>
            </a:r>
          </a:p>
          <a:p>
            <a:pPr lvl="2"/>
            <a:r>
              <a:rPr lang="el-GR" altLang="el-GR" dirty="0"/>
              <a:t>Αυτός έχει την ευθύνη και για τη διανομή </a:t>
            </a:r>
            <a:r>
              <a:rPr lang="el-GR" altLang="el-GR" dirty="0" smtClean="0"/>
              <a:t>του</a:t>
            </a:r>
          </a:p>
          <a:p>
            <a:pPr lvl="1"/>
            <a:r>
              <a:rPr lang="el-GR" altLang="el-GR" dirty="0" smtClean="0"/>
              <a:t>Δεν γίνεται έλεγχος </a:t>
            </a:r>
            <a:r>
              <a:rPr lang="el-GR" altLang="el-GR" dirty="0"/>
              <a:t>πρόσβασης </a:t>
            </a:r>
            <a:r>
              <a:rPr lang="el-GR" altLang="el-GR" dirty="0" smtClean="0"/>
              <a:t>στα </a:t>
            </a:r>
            <a:r>
              <a:rPr lang="en-US" altLang="el-GR" dirty="0" smtClean="0"/>
              <a:t>lookup</a:t>
            </a:r>
            <a:endParaRPr lang="en-US" altLang="el-GR" dirty="0"/>
          </a:p>
          <a:p>
            <a:pPr lvl="2"/>
            <a:r>
              <a:rPr lang="el-GR" altLang="el-GR" dirty="0" smtClean="0"/>
              <a:t>Έλεγχος μόνο </a:t>
            </a:r>
            <a:r>
              <a:rPr lang="el-GR" altLang="el-GR" dirty="0"/>
              <a:t>στη διαγραφή των </a:t>
            </a:r>
            <a:r>
              <a:rPr lang="el-GR" altLang="el-GR" dirty="0" smtClean="0"/>
              <a:t>αρχείων</a:t>
            </a:r>
            <a:endParaRPr lang="en-US" alt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9990520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Εισαγωγή στο </a:t>
            </a:r>
            <a:r>
              <a:rPr lang="en-US" altLang="el-GR" dirty="0"/>
              <a:t>PAST</a:t>
            </a:r>
            <a:r>
              <a:rPr lang="el-GR" altLang="el-GR" dirty="0"/>
              <a:t> </a:t>
            </a:r>
            <a:r>
              <a:rPr lang="el-GR" altLang="el-GR" dirty="0" smtClean="0"/>
              <a:t>(5 </a:t>
            </a:r>
            <a:r>
              <a:rPr lang="el-GR" altLang="el-GR" dirty="0"/>
              <a:t>από </a:t>
            </a:r>
            <a:r>
              <a:rPr lang="el-GR" altLang="el-GR" dirty="0" smtClean="0"/>
              <a:t>5)</a:t>
            </a:r>
            <a:endParaRPr lang="en-US" altLang="el-GR" dirty="0" smtClean="0"/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1"/>
            <a:ext cx="8382000" cy="2201415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l-GR" altLang="el-GR" dirty="0" smtClean="0"/>
              <a:t>Μοντέλο ανεβάσματος-κατεβάσματος</a:t>
            </a:r>
          </a:p>
          <a:p>
            <a:pPr lvl="1" eaLnBrk="1" hangingPunct="1"/>
            <a:r>
              <a:rPr lang="el-GR" altLang="el-GR" dirty="0" smtClean="0"/>
              <a:t>Παρόμοιο με το </a:t>
            </a:r>
            <a:r>
              <a:rPr lang="en-US" altLang="el-GR" dirty="0" smtClean="0"/>
              <a:t>AFS</a:t>
            </a:r>
            <a:r>
              <a:rPr lang="el-GR" altLang="el-GR" dirty="0" smtClean="0"/>
              <a:t> αλλά χωρίς σύστημα αρχείων</a:t>
            </a:r>
          </a:p>
          <a:p>
            <a:pPr lvl="1" eaLnBrk="1" hangingPunct="1"/>
            <a:r>
              <a:rPr lang="el-GR" altLang="el-GR" dirty="0" smtClean="0"/>
              <a:t>Η εφαρμογή βλέπει τη </a:t>
            </a:r>
            <a:r>
              <a:rPr lang="el-GR" altLang="el-GR" dirty="0" err="1" smtClean="0"/>
              <a:t>διεπαφή</a:t>
            </a:r>
            <a:r>
              <a:rPr lang="el-GR" altLang="el-GR" dirty="0" smtClean="0"/>
              <a:t> του </a:t>
            </a:r>
            <a:r>
              <a:rPr lang="en-US" altLang="el-GR" dirty="0" smtClean="0"/>
              <a:t>PAST</a:t>
            </a:r>
            <a:endParaRPr lang="el-GR" altLang="el-GR" dirty="0" smtClean="0"/>
          </a:p>
          <a:p>
            <a:pPr lvl="1" eaLnBrk="1" hangingPunct="1"/>
            <a:r>
              <a:rPr lang="el-GR" altLang="el-GR" dirty="0" smtClean="0"/>
              <a:t>Η εφαρμογή δεν τρέχει σε όλους τους κόμβους</a:t>
            </a:r>
            <a:endParaRPr lang="en-US" altLang="el-GR" dirty="0" smtClean="0"/>
          </a:p>
        </p:txBody>
      </p:sp>
      <p:pic>
        <p:nvPicPr>
          <p:cNvPr id="18437" name="Picture 6" descr="Επικοινωνία πελατών και εξυπηρετητών στο σύστημα PAS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175" y="3645024"/>
            <a:ext cx="2533650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9039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Εισαγωγή αρχείων (1 από 3)</a:t>
            </a:r>
            <a:endParaRPr lang="en-US" altLang="el-GR" dirty="0" smtClean="0"/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Εισαγωγή αρχείων στο </a:t>
            </a:r>
            <a:r>
              <a:rPr lang="en-US" altLang="el-GR" dirty="0" smtClean="0"/>
              <a:t>PAST</a:t>
            </a:r>
          </a:p>
          <a:p>
            <a:pPr lvl="1" eaLnBrk="1" hangingPunct="1"/>
            <a:r>
              <a:rPr lang="el-GR" altLang="el-GR" dirty="0" smtClean="0"/>
              <a:t>Υπολογισμός κλειδιού με κατακερματισμό</a:t>
            </a:r>
          </a:p>
          <a:p>
            <a:pPr lvl="2" eaLnBrk="1" hangingPunct="1"/>
            <a:r>
              <a:rPr lang="el-GR" altLang="el-GR" dirty="0" smtClean="0"/>
              <a:t>Όνομα αρχείου, δημόσιο κλειδί, τυχαία τιμή</a:t>
            </a:r>
          </a:p>
          <a:p>
            <a:pPr lvl="1" eaLnBrk="1" hangingPunct="1"/>
            <a:r>
              <a:rPr lang="el-GR" altLang="el-GR" dirty="0" smtClean="0"/>
              <a:t>Δημιουργία πιστοποιητικού αρχείου</a:t>
            </a:r>
          </a:p>
          <a:p>
            <a:pPr lvl="2" eaLnBrk="1" hangingPunct="1"/>
            <a:r>
              <a:rPr lang="el-GR" altLang="el-GR" dirty="0" smtClean="0"/>
              <a:t>Κλειδί</a:t>
            </a:r>
            <a:r>
              <a:rPr lang="en-US" altLang="el-GR" dirty="0" smtClean="0"/>
              <a:t>, hash </a:t>
            </a:r>
            <a:r>
              <a:rPr lang="el-GR" altLang="el-GR" dirty="0" smtClean="0"/>
              <a:t>περιεχομένου</a:t>
            </a:r>
            <a:r>
              <a:rPr lang="en-US" altLang="el-GR" dirty="0" smtClean="0"/>
              <a:t>, </a:t>
            </a:r>
            <a:r>
              <a:rPr lang="el-GR" altLang="el-GR" dirty="0" smtClean="0"/>
              <a:t>τιμή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k</a:t>
            </a:r>
            <a:r>
              <a:rPr lang="en-US" altLang="el-GR" dirty="0" smtClean="0"/>
              <a:t>, </a:t>
            </a:r>
            <a:r>
              <a:rPr lang="el-GR" altLang="el-GR" dirty="0" smtClean="0"/>
              <a:t>τυχαία τιμή, ώρα</a:t>
            </a:r>
          </a:p>
          <a:p>
            <a:pPr lvl="2" eaLnBrk="1" hangingPunct="1"/>
            <a:r>
              <a:rPr lang="el-GR" altLang="el-GR" dirty="0" smtClean="0"/>
              <a:t>Δεν μεταβάλλεται αφού το αρχείο δεν αλλάζει</a:t>
            </a:r>
          </a:p>
          <a:p>
            <a:pPr lvl="2" eaLnBrk="1" hangingPunct="1"/>
            <a:r>
              <a:rPr lang="el-GR" altLang="el-GR" dirty="0" smtClean="0"/>
              <a:t>Υπογράφεται ψηφιακά από τον ιδιοκτήτη</a:t>
            </a:r>
          </a:p>
          <a:p>
            <a:pPr lvl="2" eaLnBrk="1" hangingPunct="1"/>
            <a:r>
              <a:rPr lang="el-GR" altLang="el-GR" dirty="0" smtClean="0"/>
              <a:t>Αποθηκεύεται μαζί με το αρχείο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8161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Εισαγωγή αρχείων </a:t>
            </a:r>
            <a:r>
              <a:rPr lang="el-GR" altLang="el-GR" dirty="0" smtClean="0"/>
              <a:t>(2 </a:t>
            </a:r>
            <a:r>
              <a:rPr lang="el-GR" altLang="el-GR" dirty="0"/>
              <a:t>από </a:t>
            </a:r>
            <a:r>
              <a:rPr lang="el-GR" altLang="el-GR" dirty="0" smtClean="0"/>
              <a:t>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Εισαγωγή αρχείων στο </a:t>
            </a:r>
            <a:r>
              <a:rPr lang="en-US" altLang="el-GR" dirty="0"/>
              <a:t>PAST</a:t>
            </a:r>
          </a:p>
          <a:p>
            <a:pPr lvl="1"/>
            <a:r>
              <a:rPr lang="el-GR" altLang="el-GR" dirty="0"/>
              <a:t>Α</a:t>
            </a:r>
            <a:r>
              <a:rPr lang="el-GR" altLang="el-GR" dirty="0" smtClean="0"/>
              <a:t>ρχείο </a:t>
            </a:r>
            <a:r>
              <a:rPr lang="el-GR" altLang="el-GR" dirty="0"/>
              <a:t>και </a:t>
            </a:r>
            <a:r>
              <a:rPr lang="el-GR" altLang="el-GR" dirty="0" smtClean="0"/>
              <a:t>πιστοποιητικό </a:t>
            </a:r>
            <a:r>
              <a:rPr lang="el-GR" altLang="el-GR" dirty="0"/>
              <a:t>δρομολογούνται</a:t>
            </a:r>
          </a:p>
          <a:p>
            <a:pPr lvl="1"/>
            <a:r>
              <a:rPr lang="el-GR" altLang="el-GR" dirty="0"/>
              <a:t>Όταν φτάσουν σε έναν από τους </a:t>
            </a:r>
            <a:r>
              <a:rPr lang="en-US" altLang="el-GR" dirty="0">
                <a:latin typeface="Calibri" panose="020F0502020204030204" pitchFamily="34" charset="0"/>
                <a:cs typeface="Courier New" pitchFamily="49" charset="0"/>
              </a:rPr>
              <a:t>k</a:t>
            </a:r>
            <a:r>
              <a:rPr lang="en-US" altLang="el-GR" dirty="0"/>
              <a:t> </a:t>
            </a:r>
            <a:r>
              <a:rPr lang="el-GR" altLang="el-GR" dirty="0"/>
              <a:t>κόμβους</a:t>
            </a:r>
          </a:p>
          <a:p>
            <a:pPr lvl="2"/>
            <a:r>
              <a:rPr lang="el-GR" altLang="el-GR" dirty="0"/>
              <a:t>Ελέγχεται η εγκυρότητα </a:t>
            </a:r>
            <a:r>
              <a:rPr lang="el-GR" altLang="el-GR" dirty="0" smtClean="0"/>
              <a:t>αρχείου </a:t>
            </a:r>
            <a:r>
              <a:rPr lang="el-GR" altLang="el-GR" dirty="0"/>
              <a:t>και </a:t>
            </a:r>
            <a:r>
              <a:rPr lang="el-GR" altLang="el-GR" dirty="0" smtClean="0"/>
              <a:t>πιστοποιητικού</a:t>
            </a:r>
            <a:endParaRPr lang="el-GR" altLang="el-GR" dirty="0"/>
          </a:p>
          <a:p>
            <a:pPr lvl="2"/>
            <a:r>
              <a:rPr lang="el-GR" altLang="el-GR" dirty="0"/>
              <a:t>Το αρχείο αποθηκεύεται </a:t>
            </a:r>
            <a:endParaRPr lang="el-GR" altLang="el-GR" dirty="0" smtClean="0"/>
          </a:p>
          <a:p>
            <a:pPr lvl="2"/>
            <a:r>
              <a:rPr lang="el-GR" altLang="el-GR" dirty="0" smtClean="0"/>
              <a:t>Το αρχείο στέλνεται στους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k</a:t>
            </a:r>
            <a:r>
              <a:rPr lang="el-GR" altLang="el-GR" dirty="0">
                <a:latin typeface="Calibri" panose="020F0502020204030204" pitchFamily="34" charset="0"/>
                <a:cs typeface="Courier New" pitchFamily="49" charset="0"/>
              </a:rPr>
              <a:t>-1</a:t>
            </a:r>
            <a:endParaRPr lang="el-GR" altLang="el-GR" dirty="0"/>
          </a:p>
          <a:p>
            <a:pPr lvl="2"/>
            <a:r>
              <a:rPr lang="el-GR" altLang="el-GR" dirty="0"/>
              <a:t>Κάθε παραλήπτης επιστρέφει </a:t>
            </a:r>
            <a:r>
              <a:rPr lang="el-GR" altLang="el-GR" dirty="0" smtClean="0"/>
              <a:t>απόδειξη </a:t>
            </a:r>
            <a:r>
              <a:rPr lang="el-GR" altLang="el-GR" dirty="0"/>
              <a:t>αποθήκευσης</a:t>
            </a:r>
          </a:p>
          <a:p>
            <a:pPr lvl="1"/>
            <a:r>
              <a:rPr lang="el-GR" altLang="el-GR" dirty="0"/>
              <a:t>Ο πελάτης </a:t>
            </a:r>
            <a:r>
              <a:rPr lang="el-GR" altLang="el-GR" dirty="0" smtClean="0"/>
              <a:t>θα λάβει </a:t>
            </a:r>
            <a:r>
              <a:rPr lang="en-US" altLang="el-GR" dirty="0">
                <a:latin typeface="Calibri" panose="020F0502020204030204" pitchFamily="34" charset="0"/>
                <a:cs typeface="Courier New" pitchFamily="49" charset="0"/>
              </a:rPr>
              <a:t>k</a:t>
            </a:r>
            <a:r>
              <a:rPr lang="el-GR" altLang="el-GR" dirty="0"/>
              <a:t> έγκυρες </a:t>
            </a:r>
            <a:r>
              <a:rPr lang="el-GR" altLang="el-GR" dirty="0" smtClean="0"/>
              <a:t>αποδείξεις</a:t>
            </a:r>
            <a:endParaRPr lang="el-GR" alt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0121477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Εισαγωγή αρχείων </a:t>
            </a:r>
            <a:r>
              <a:rPr lang="el-GR" altLang="el-GR" dirty="0" smtClean="0"/>
              <a:t>(3 </a:t>
            </a:r>
            <a:r>
              <a:rPr lang="el-GR" altLang="el-GR" dirty="0"/>
              <a:t>από </a:t>
            </a:r>
            <a:r>
              <a:rPr lang="el-GR" altLang="el-GR" dirty="0" smtClean="0"/>
              <a:t>3)</a:t>
            </a:r>
            <a:endParaRPr lang="en-US" altLang="el-GR" dirty="0" smtClean="0"/>
          </a:p>
        </p:txBody>
      </p:sp>
      <p:pic>
        <p:nvPicPr>
          <p:cNvPr id="20485" name="Picture 7" descr="Συσχέτιση των πλησιέστερων κόμβων με το σύνολο φύλλων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175" y="1268760"/>
            <a:ext cx="4565650" cy="110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349500"/>
            <a:ext cx="8382000" cy="40513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l-GR" altLang="el-GR" dirty="0" smtClean="0"/>
              <a:t>Εντοπισμός των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k</a:t>
            </a:r>
            <a:r>
              <a:rPr lang="el-GR" altLang="el-GR" dirty="0" smtClean="0"/>
              <a:t> πλησιέστερων κόμβων</a:t>
            </a:r>
          </a:p>
          <a:p>
            <a:pPr lvl="1" eaLnBrk="1" hangingPunct="1"/>
            <a:r>
              <a:rPr lang="el-GR" altLang="el-GR" dirty="0" smtClean="0"/>
              <a:t>Τα μηνύματα δρομολογούνται προς το κλειδί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f</a:t>
            </a:r>
            <a:endParaRPr lang="el-GR" altLang="el-GR" dirty="0" smtClean="0">
              <a:latin typeface="Calibri" panose="020F0502020204030204" pitchFamily="34" charset="0"/>
              <a:cs typeface="Courier New" pitchFamily="49" charset="0"/>
            </a:endParaRPr>
          </a:p>
          <a:p>
            <a:pPr lvl="1" eaLnBrk="1" hangingPunct="1"/>
            <a:r>
              <a:rPr lang="el-GR" altLang="el-GR" dirty="0" smtClean="0"/>
              <a:t>Κάθε κόμβος διατηρεί ένα σύνολο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l</a:t>
            </a:r>
            <a:r>
              <a:rPr lang="en-US" altLang="el-GR" dirty="0" smtClean="0"/>
              <a:t> </a:t>
            </a:r>
            <a:r>
              <a:rPr lang="el-GR" altLang="el-GR" dirty="0" smtClean="0"/>
              <a:t>φύλλων</a:t>
            </a:r>
          </a:p>
          <a:p>
            <a:pPr lvl="2" eaLnBrk="1" hangingPunct="1"/>
            <a:r>
              <a:rPr lang="el-GR" altLang="el-GR" dirty="0" smtClean="0"/>
              <a:t>Οι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l/2</a:t>
            </a:r>
            <a:r>
              <a:rPr lang="el-GR" altLang="el-GR" dirty="0" smtClean="0"/>
              <a:t> μικρότεροι και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l/2</a:t>
            </a:r>
            <a:r>
              <a:rPr lang="el-GR" altLang="el-GR" dirty="0" smtClean="0"/>
              <a:t> μεγαλύτεροι κόμβοι</a:t>
            </a:r>
          </a:p>
          <a:p>
            <a:pPr lvl="2"/>
            <a:r>
              <a:rPr lang="el-GR" altLang="el-GR" dirty="0" smtClean="0"/>
              <a:t>Απαιτούμε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l/2&gt;=k</a:t>
            </a:r>
            <a:endParaRPr lang="el-GR" altLang="el-GR" dirty="0" smtClean="0">
              <a:latin typeface="Calibri" panose="020F0502020204030204" pitchFamily="34" charset="0"/>
              <a:cs typeface="Courier New" pitchFamily="49" charset="0"/>
            </a:endParaRPr>
          </a:p>
          <a:p>
            <a:pPr lvl="1" eaLnBrk="1" hangingPunct="1"/>
            <a:r>
              <a:rPr lang="el-GR" altLang="el-GR" dirty="0" smtClean="0"/>
              <a:t>Έστω ότι το μήνυμα φτάνει στον ακραίο κόμβο</a:t>
            </a:r>
          </a:p>
          <a:p>
            <a:pPr lvl="1" eaLnBrk="1" hangingPunct="1"/>
            <a:r>
              <a:rPr lang="el-GR" altLang="el-GR" dirty="0" smtClean="0"/>
              <a:t>Οι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k-1</a:t>
            </a:r>
            <a:r>
              <a:rPr lang="en-US" altLang="el-GR" dirty="0" smtClean="0"/>
              <a:t> </a:t>
            </a:r>
            <a:r>
              <a:rPr lang="el-GR" altLang="el-GR" dirty="0" smtClean="0"/>
              <a:t>άλλοι κόμβοι βρίσκονται στο σύνολο φύλλων</a:t>
            </a:r>
          </a:p>
          <a:p>
            <a:pPr lvl="1" eaLnBrk="1" hangingPunct="1"/>
            <a:r>
              <a:rPr lang="el-GR" altLang="el-GR" dirty="0" smtClean="0"/>
              <a:t>Άρα ο πρώτος γνωρίζει πάντα τους άλλους</a:t>
            </a:r>
            <a:r>
              <a:rPr lang="en-US" altLang="el-GR" dirty="0" smtClean="0"/>
              <a:t>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k-1</a:t>
            </a:r>
            <a:endParaRPr lang="el-GR" altLang="el-GR" dirty="0" smtClean="0">
              <a:latin typeface="Calibri" panose="020F0502020204030204" pitchFamily="34" charset="0"/>
              <a:cs typeface="Courier New" pitchFamily="49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5205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Διαγραφή αρχείων</a:t>
            </a:r>
            <a:endParaRPr lang="en-US" altLang="el-GR" dirty="0" smtClean="0"/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Διαγραφή αρχείων στο </a:t>
            </a:r>
            <a:r>
              <a:rPr lang="en-US" altLang="el-GR" dirty="0" smtClean="0"/>
              <a:t>PAST</a:t>
            </a:r>
            <a:endParaRPr lang="el-GR" altLang="el-GR" dirty="0" smtClean="0"/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Δημιουργία πιστοποιητικού ανάκτησης</a:t>
            </a:r>
          </a:p>
          <a:p>
            <a:pPr lvl="2" eaLnBrk="1" hangingPunct="1">
              <a:lnSpc>
                <a:spcPct val="90000"/>
              </a:lnSpc>
            </a:pPr>
            <a:r>
              <a:rPr lang="el-GR" altLang="el-GR" dirty="0" smtClean="0"/>
              <a:t>Υπογράφεται ψηφιακά από τον ιδιοκτήτη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Η αίτηση και το πιστοποιητικό δρομολογούνται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Όταν φτάσουν σε έναν από τους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k</a:t>
            </a:r>
            <a:r>
              <a:rPr lang="en-US" altLang="el-GR" dirty="0" smtClean="0"/>
              <a:t> </a:t>
            </a:r>
            <a:r>
              <a:rPr lang="el-GR" altLang="el-GR" dirty="0" smtClean="0"/>
              <a:t>κόμβους</a:t>
            </a:r>
          </a:p>
          <a:p>
            <a:pPr lvl="2" eaLnBrk="1" hangingPunct="1">
              <a:lnSpc>
                <a:spcPct val="90000"/>
              </a:lnSpc>
            </a:pPr>
            <a:r>
              <a:rPr lang="el-GR" altLang="el-GR" dirty="0" smtClean="0"/>
              <a:t>Ελέγχεται η εγκυρότητα του πιστοποιητικού</a:t>
            </a:r>
          </a:p>
          <a:p>
            <a:pPr lvl="2" eaLnBrk="1" hangingPunct="1">
              <a:lnSpc>
                <a:spcPct val="90000"/>
              </a:lnSpc>
            </a:pPr>
            <a:r>
              <a:rPr lang="el-GR" altLang="el-GR" dirty="0" smtClean="0"/>
              <a:t>Το αρχείο διαγράφεται</a:t>
            </a:r>
          </a:p>
          <a:p>
            <a:pPr lvl="2" eaLnBrk="1" hangingPunct="1">
              <a:lnSpc>
                <a:spcPct val="90000"/>
              </a:lnSpc>
            </a:pPr>
            <a:r>
              <a:rPr lang="el-GR" altLang="el-GR" dirty="0" smtClean="0"/>
              <a:t>Η αίτηση δρομολογείται στους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k-1</a:t>
            </a:r>
            <a:endParaRPr lang="el-GR" altLang="el-GR" dirty="0" smtClean="0"/>
          </a:p>
          <a:p>
            <a:pPr lvl="2" eaLnBrk="1" hangingPunct="1">
              <a:lnSpc>
                <a:spcPct val="90000"/>
              </a:lnSpc>
            </a:pPr>
            <a:r>
              <a:rPr lang="el-GR" altLang="el-GR" dirty="0" smtClean="0"/>
              <a:t>Κάθε παραλήπτης επιστρέφει μια απόδειξη διαγραφής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Ο πελάτης θα λάβει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k</a:t>
            </a:r>
            <a:r>
              <a:rPr lang="el-GR" altLang="el-GR" dirty="0" smtClean="0"/>
              <a:t> έγκυρες αποδείξεις (ίσως!)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8139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Αρχεία και ευρετήρια (1 από 6)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Υπηρεσίες συστήματος αρχείων</a:t>
            </a:r>
          </a:p>
          <a:p>
            <a:pPr lvl="1" eaLnBrk="1" hangingPunct="1"/>
            <a:r>
              <a:rPr lang="el-GR" altLang="el-GR" dirty="0" smtClean="0"/>
              <a:t>Αποθήκευση και προσπέλαση λογικών αρχείων</a:t>
            </a:r>
          </a:p>
          <a:p>
            <a:pPr lvl="1" eaLnBrk="1" hangingPunct="1"/>
            <a:r>
              <a:rPr lang="el-GR" altLang="el-GR" dirty="0" smtClean="0"/>
              <a:t>Διαχείριση αρχείων και ιδιοτήτων τους</a:t>
            </a:r>
          </a:p>
          <a:p>
            <a:pPr eaLnBrk="1" hangingPunct="1"/>
            <a:r>
              <a:rPr lang="el-GR" altLang="el-GR" dirty="0" smtClean="0"/>
              <a:t>Οργάνωση αρχείων σε ευρετήρια</a:t>
            </a:r>
          </a:p>
          <a:p>
            <a:pPr lvl="1" eaLnBrk="1" hangingPunct="1"/>
            <a:r>
              <a:rPr lang="el-GR" altLang="el-GR" dirty="0" smtClean="0"/>
              <a:t>Τα ευρετήρια είναι αρχεία ειδικού τύπου</a:t>
            </a:r>
          </a:p>
          <a:p>
            <a:pPr lvl="1" eaLnBrk="1" hangingPunct="1"/>
            <a:r>
              <a:rPr lang="el-GR" altLang="el-GR" dirty="0" smtClean="0"/>
              <a:t>Αντιστοίχιση ονομάτων σε αναγνωριστικά</a:t>
            </a:r>
          </a:p>
          <a:p>
            <a:pPr lvl="1" eaLnBrk="1" hangingPunct="1"/>
            <a:r>
              <a:rPr lang="el-GR" altLang="el-GR" dirty="0" smtClean="0"/>
              <a:t>Ένα ευρετήριο μπορεί να περιέχει άλλα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4792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Ανάκτηση αρχείων</a:t>
            </a:r>
            <a:endParaRPr lang="en-US" altLang="el-GR" dirty="0" smtClean="0"/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l-GR" altLang="el-GR" dirty="0"/>
              <a:t>Ανάκτηση αρχείων στο </a:t>
            </a:r>
            <a:r>
              <a:rPr lang="en-US" altLang="el-GR" dirty="0"/>
              <a:t>PAST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Το μήνυμα αποστέλλεται μέσω του </a:t>
            </a:r>
            <a:r>
              <a:rPr lang="en-US" altLang="el-GR" dirty="0"/>
              <a:t>Pastry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Ο πρώτος από τους </a:t>
            </a:r>
            <a:r>
              <a:rPr lang="en-US" altLang="el-GR" dirty="0">
                <a:latin typeface="Calibri" panose="020F0502020204030204" pitchFamily="34" charset="0"/>
                <a:cs typeface="Courier New" pitchFamily="49" charset="0"/>
              </a:rPr>
              <a:t>k</a:t>
            </a:r>
            <a:r>
              <a:rPr lang="en-US" altLang="el-GR" dirty="0"/>
              <a:t> </a:t>
            </a:r>
            <a:r>
              <a:rPr lang="el-GR" altLang="el-GR" dirty="0"/>
              <a:t>κόμβους απαντά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Επιστρέφεται και το πιστοποιητικό αρχείου</a:t>
            </a:r>
          </a:p>
          <a:p>
            <a:pPr lvl="2">
              <a:lnSpc>
                <a:spcPct val="90000"/>
              </a:lnSpc>
            </a:pPr>
            <a:r>
              <a:rPr lang="el-GR" altLang="el-GR" dirty="0"/>
              <a:t>Ο πελάτης </a:t>
            </a:r>
            <a:r>
              <a:rPr lang="el-GR" altLang="el-GR" dirty="0" smtClean="0"/>
              <a:t>επιβεβαιώνει </a:t>
            </a:r>
            <a:r>
              <a:rPr lang="el-GR" altLang="el-GR" dirty="0"/>
              <a:t>την εγκυρότητα του αρχείου</a:t>
            </a:r>
            <a:endParaRPr lang="en-US" altLang="el-GR" dirty="0"/>
          </a:p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Χρήση πιστοποιητικών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Το </a:t>
            </a:r>
            <a:r>
              <a:rPr lang="en-US" altLang="el-GR" dirty="0" smtClean="0"/>
              <a:t>PAST</a:t>
            </a:r>
            <a:r>
              <a:rPr lang="el-GR" altLang="el-GR" dirty="0" smtClean="0"/>
              <a:t> δημιουργεί πιστοποιητικά</a:t>
            </a:r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Κατά την εισαγωγή και διαγραφή</a:t>
            </a:r>
            <a:r>
              <a:rPr lang="en-US" altLang="el-GR" dirty="0" smtClean="0"/>
              <a:t> </a:t>
            </a:r>
            <a:r>
              <a:rPr lang="el-GR" altLang="el-GR" dirty="0" smtClean="0"/>
              <a:t>αρχείων</a:t>
            </a:r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Στις άλλες λειτουργίες απλά τα επιβεβαιώνει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3161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Αποθήκευση σε πολλά σημεία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l-GR" altLang="el-GR" dirty="0"/>
              <a:t>Κάθε αρχείο αποθηκεύεται σε </a:t>
            </a:r>
            <a:r>
              <a:rPr lang="en-US" altLang="el-GR" dirty="0">
                <a:latin typeface="Calibri" panose="020F0502020204030204" pitchFamily="34" charset="0"/>
                <a:cs typeface="Courier New" pitchFamily="49" charset="0"/>
              </a:rPr>
              <a:t>k</a:t>
            </a:r>
            <a:r>
              <a:rPr lang="el-GR" altLang="el-GR" dirty="0"/>
              <a:t> </a:t>
            </a:r>
            <a:r>
              <a:rPr lang="el-GR" altLang="el-GR" dirty="0" smtClean="0"/>
              <a:t>κόμβους</a:t>
            </a:r>
            <a:endParaRPr lang="el-GR" altLang="el-GR" dirty="0"/>
          </a:p>
          <a:p>
            <a:pPr lvl="1">
              <a:lnSpc>
                <a:spcPct val="90000"/>
              </a:lnSpc>
            </a:pPr>
            <a:r>
              <a:rPr lang="el-GR" altLang="el-GR" dirty="0"/>
              <a:t>Οι κόμβοι </a:t>
            </a:r>
            <a:r>
              <a:rPr lang="el-GR" altLang="el-GR" dirty="0" smtClean="0"/>
              <a:t>είναι </a:t>
            </a:r>
            <a:r>
              <a:rPr lang="el-GR" altLang="el-GR" dirty="0"/>
              <a:t>διάσπαρτοι στο σύστημα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Μικρή πιθανότητα ταυτόχρονης αποτυχίας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Κάποιος </a:t>
            </a:r>
            <a:r>
              <a:rPr lang="el-GR" altLang="el-GR" dirty="0" smtClean="0"/>
              <a:t>μπορεί </a:t>
            </a:r>
            <a:r>
              <a:rPr lang="el-GR" altLang="el-GR" dirty="0"/>
              <a:t>να είναι κοντά στον πελάτη</a:t>
            </a:r>
          </a:p>
          <a:p>
            <a:r>
              <a:rPr lang="el-GR" altLang="el-GR" dirty="0" smtClean="0"/>
              <a:t>Προσωρινή </a:t>
            </a:r>
            <a:r>
              <a:rPr lang="el-GR" altLang="el-GR" dirty="0"/>
              <a:t>αποθήκευση αρχείων</a:t>
            </a:r>
          </a:p>
          <a:p>
            <a:pPr lvl="1"/>
            <a:r>
              <a:rPr lang="el-GR" altLang="el-GR" dirty="0"/>
              <a:t>Κάθε κόμβος αξιοποιεί </a:t>
            </a:r>
            <a:r>
              <a:rPr lang="el-GR" altLang="el-GR" dirty="0" smtClean="0"/>
              <a:t>τον </a:t>
            </a:r>
            <a:r>
              <a:rPr lang="el-GR" altLang="el-GR" dirty="0"/>
              <a:t>ελεύθερο χώρο του</a:t>
            </a:r>
          </a:p>
          <a:p>
            <a:pPr lvl="1"/>
            <a:r>
              <a:rPr lang="el-GR" altLang="el-GR" dirty="0"/>
              <a:t>Αποθηκεύει προσωρινά </a:t>
            </a:r>
            <a:r>
              <a:rPr lang="el-GR" altLang="el-GR" dirty="0" smtClean="0"/>
              <a:t>διερχόμενα αρχεία</a:t>
            </a:r>
            <a:endParaRPr lang="el-GR" altLang="el-GR" dirty="0"/>
          </a:p>
          <a:p>
            <a:pPr lvl="1"/>
            <a:r>
              <a:rPr lang="el-GR" altLang="el-GR" dirty="0"/>
              <a:t>Διαχείριση χώρου </a:t>
            </a:r>
            <a:r>
              <a:rPr lang="el-GR" altLang="el-GR" dirty="0" smtClean="0"/>
              <a:t>με </a:t>
            </a:r>
            <a:r>
              <a:rPr lang="el-GR" altLang="el-GR" dirty="0"/>
              <a:t>κάποια πολιτική</a:t>
            </a:r>
          </a:p>
          <a:p>
            <a:pPr lvl="1"/>
            <a:r>
              <a:rPr lang="el-GR" altLang="el-GR" dirty="0"/>
              <a:t>Προτεραιότητα έχουν </a:t>
            </a:r>
            <a:r>
              <a:rPr lang="el-GR" altLang="el-GR" dirty="0" smtClean="0"/>
              <a:t>τα </a:t>
            </a:r>
            <a:r>
              <a:rPr lang="el-GR" altLang="el-GR" dirty="0"/>
              <a:t>αντίγραφα </a:t>
            </a:r>
            <a:r>
              <a:rPr lang="el-GR" altLang="el-GR" dirty="0" smtClean="0"/>
              <a:t>αρχείων</a:t>
            </a:r>
            <a:endParaRPr lang="el-GR" alt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7251157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Κατανομή φόρτου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l-GR" altLang="el-GR" dirty="0" smtClean="0"/>
              <a:t>Βασίζεται στην τυχαία κατανομή αρχείων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Αυτό δεν οδηγεί σε ομοιόμορφη κατανομή</a:t>
            </a:r>
          </a:p>
          <a:p>
            <a:pPr>
              <a:lnSpc>
                <a:spcPct val="90000"/>
              </a:lnSpc>
            </a:pPr>
            <a:r>
              <a:rPr lang="el-GR" altLang="el-GR" dirty="0"/>
              <a:t>Ανομοιόμορφες δυνατότητες κόμβων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Ορισμένοι κόμβοι </a:t>
            </a:r>
            <a:r>
              <a:rPr lang="el-GR" altLang="el-GR" dirty="0" smtClean="0"/>
              <a:t>έχουν </a:t>
            </a:r>
            <a:r>
              <a:rPr lang="el-GR" altLang="el-GR" dirty="0"/>
              <a:t>πολύ διαθέσιμο χώρο</a:t>
            </a:r>
          </a:p>
          <a:p>
            <a:pPr lvl="2">
              <a:lnSpc>
                <a:spcPct val="90000"/>
              </a:lnSpc>
            </a:pPr>
            <a:r>
              <a:rPr lang="el-GR" altLang="el-GR" dirty="0"/>
              <a:t>Οι κόμβοι </a:t>
            </a:r>
            <a:r>
              <a:rPr lang="el-GR" altLang="el-GR" dirty="0" smtClean="0"/>
              <a:t>διασπώνται </a:t>
            </a:r>
            <a:r>
              <a:rPr lang="el-GR" altLang="el-GR" dirty="0"/>
              <a:t>σε εικονικούς κόμβους</a:t>
            </a:r>
          </a:p>
          <a:p>
            <a:pPr lvl="2">
              <a:lnSpc>
                <a:spcPct val="90000"/>
              </a:lnSpc>
            </a:pPr>
            <a:r>
              <a:rPr lang="el-GR" altLang="el-GR" dirty="0"/>
              <a:t>Μοιράζονται το φυσικό χώρο αποθήκευσης</a:t>
            </a:r>
          </a:p>
          <a:p>
            <a:pPr>
              <a:lnSpc>
                <a:spcPct val="90000"/>
              </a:lnSpc>
            </a:pPr>
            <a:r>
              <a:rPr lang="el-GR" altLang="el-GR" dirty="0" smtClean="0"/>
              <a:t>Ανομοιόμορφη </a:t>
            </a:r>
            <a:r>
              <a:rPr lang="el-GR" altLang="el-GR" dirty="0"/>
              <a:t>κατανομή αρχείων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Αρχεία </a:t>
            </a:r>
            <a:r>
              <a:rPr lang="el-GR" altLang="el-GR" dirty="0"/>
              <a:t>με πάρα πολύ μεγάλο </a:t>
            </a:r>
            <a:r>
              <a:rPr lang="el-GR" altLang="el-GR" dirty="0" smtClean="0"/>
              <a:t>μέγεθος</a:t>
            </a:r>
          </a:p>
          <a:p>
            <a:pPr lvl="2">
              <a:lnSpc>
                <a:spcPct val="90000"/>
              </a:lnSpc>
            </a:pPr>
            <a:r>
              <a:rPr lang="el-GR" altLang="el-GR" dirty="0"/>
              <a:t>Κάποιοι κόμβοι μπορεί να φορτωθούν </a:t>
            </a:r>
            <a:r>
              <a:rPr lang="el-GR" altLang="el-GR" dirty="0" smtClean="0"/>
              <a:t>περισσότερο</a:t>
            </a:r>
            <a:endParaRPr lang="el-GR" altLang="el-G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3011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Εκτροπή αντιγράφων (1 από 4)</a:t>
            </a:r>
            <a:endParaRPr lang="en-US" altLang="el-GR" dirty="0" smtClean="0"/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l-GR" altLang="el-GR" dirty="0" smtClean="0"/>
              <a:t>Εκτροπή αντιγράφων</a:t>
            </a:r>
          </a:p>
          <a:p>
            <a:pPr lvl="1" eaLnBrk="1" hangingPunct="1"/>
            <a:r>
              <a:rPr lang="el-GR" altLang="el-GR" dirty="0" smtClean="0"/>
              <a:t>Έστω ότι ο </a:t>
            </a:r>
            <a:r>
              <a:rPr lang="el-GR" altLang="el-GR" dirty="0" smtClean="0">
                <a:latin typeface="Calibri" panose="020F0502020204030204" pitchFamily="34" charset="0"/>
                <a:cs typeface="Courier New" pitchFamily="49" charset="0"/>
              </a:rPr>
              <a:t>Α</a:t>
            </a:r>
            <a:r>
              <a:rPr lang="el-GR" altLang="el-GR" dirty="0" smtClean="0"/>
              <a:t> λαμβάνει μία αίτηση εισαγωγής</a:t>
            </a:r>
          </a:p>
          <a:p>
            <a:pPr lvl="1" eaLnBrk="1" hangingPunct="1"/>
            <a:r>
              <a:rPr lang="el-GR" altLang="el-GR" dirty="0" smtClean="0"/>
              <a:t>Αν δεν μπορεί να την ικανοποιήσει;</a:t>
            </a:r>
          </a:p>
          <a:p>
            <a:pPr lvl="2" eaLnBrk="1" hangingPunct="1"/>
            <a:r>
              <a:rPr lang="el-GR" altLang="el-GR" dirty="0" smtClean="0"/>
              <a:t>Επιλέγει ένα από τα φύλλα του, τον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B</a:t>
            </a:r>
            <a:endParaRPr lang="el-GR" altLang="el-GR" dirty="0" smtClean="0">
              <a:latin typeface="Calibri" panose="020F0502020204030204" pitchFamily="34" charset="0"/>
              <a:cs typeface="Courier New" pitchFamily="49" charset="0"/>
            </a:endParaRPr>
          </a:p>
          <a:p>
            <a:pPr lvl="3" eaLnBrk="1" hangingPunct="1"/>
            <a:r>
              <a:rPr lang="el-GR" altLang="el-GR" dirty="0" smtClean="0"/>
              <a:t>Δεν πρέπει να είναι στους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k</a:t>
            </a:r>
            <a:r>
              <a:rPr lang="en-US" altLang="el-GR" dirty="0" smtClean="0"/>
              <a:t> </a:t>
            </a:r>
            <a:r>
              <a:rPr lang="el-GR" altLang="el-GR" dirty="0" smtClean="0"/>
              <a:t>πλησιέστερους</a:t>
            </a:r>
          </a:p>
          <a:p>
            <a:pPr lvl="3" eaLnBrk="1" hangingPunct="1"/>
            <a:r>
              <a:rPr lang="el-GR" altLang="el-GR" dirty="0" smtClean="0"/>
              <a:t>Δεν πρέπει να έχει δεχτεί ήδη άλλο αντίγραφο</a:t>
            </a:r>
          </a:p>
          <a:p>
            <a:pPr lvl="2" eaLnBrk="1" hangingPunct="1"/>
            <a:r>
              <a:rPr lang="el-GR" altLang="el-GR" dirty="0" smtClean="0"/>
              <a:t>Στέλνει το αρχείο στον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B</a:t>
            </a:r>
            <a:endParaRPr lang="el-GR" altLang="el-GR" dirty="0" smtClean="0">
              <a:latin typeface="Calibri" panose="020F0502020204030204" pitchFamily="34" charset="0"/>
              <a:cs typeface="Courier New" pitchFamily="49" charset="0"/>
            </a:endParaRPr>
          </a:p>
          <a:p>
            <a:pPr lvl="2" eaLnBrk="1" hangingPunct="1"/>
            <a:r>
              <a:rPr lang="el-GR" altLang="el-GR" dirty="0" smtClean="0"/>
              <a:t>Αποθηκεύει έναν δείκτη προς το αντίγραφο</a:t>
            </a:r>
          </a:p>
          <a:p>
            <a:pPr lvl="2" eaLnBrk="1" hangingPunct="1"/>
            <a:r>
              <a:rPr lang="el-GR" altLang="el-GR" dirty="0" smtClean="0"/>
              <a:t>Εκδίδει την απόδειξη αποθήκευσης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413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Εκτροπή αντιγράφων </a:t>
            </a:r>
            <a:r>
              <a:rPr lang="el-GR" altLang="el-GR" dirty="0" smtClean="0"/>
              <a:t>(2 </a:t>
            </a:r>
            <a:r>
              <a:rPr lang="el-GR" altLang="el-GR" dirty="0"/>
              <a:t>από 4)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Εκτροπή αντιγράφων</a:t>
            </a:r>
          </a:p>
          <a:p>
            <a:pPr lvl="1"/>
            <a:r>
              <a:rPr lang="el-GR" altLang="el-GR" dirty="0" smtClean="0"/>
              <a:t>Περιοδικά </a:t>
            </a:r>
            <a:r>
              <a:rPr lang="el-GR" altLang="el-GR" dirty="0"/>
              <a:t>οι δείκτες στέλνονται και αλλού</a:t>
            </a:r>
          </a:p>
          <a:p>
            <a:pPr lvl="2"/>
            <a:r>
              <a:rPr lang="el-GR" altLang="el-GR" dirty="0"/>
              <a:t>Για κάθε δείκτη εντοπίζεται ο </a:t>
            </a:r>
            <a:r>
              <a:rPr lang="en-US" altLang="el-GR" dirty="0">
                <a:latin typeface="Calibri" panose="020F0502020204030204" pitchFamily="34" charset="0"/>
                <a:cs typeface="Courier New" pitchFamily="49" charset="0"/>
              </a:rPr>
              <a:t>k+1</a:t>
            </a:r>
            <a:r>
              <a:rPr lang="el-GR" altLang="el-GR" dirty="0"/>
              <a:t> </a:t>
            </a:r>
            <a:r>
              <a:rPr lang="el-GR" altLang="el-GR" dirty="0" smtClean="0"/>
              <a:t>πλησιέστερος</a:t>
            </a:r>
          </a:p>
          <a:p>
            <a:pPr lvl="3"/>
            <a:r>
              <a:rPr lang="el-GR" altLang="el-GR" dirty="0" smtClean="0"/>
              <a:t>Έστω ότι είναι ο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C</a:t>
            </a:r>
            <a:endParaRPr lang="en-US" altLang="el-GR" dirty="0">
              <a:latin typeface="Calibri" panose="020F0502020204030204" pitchFamily="34" charset="0"/>
              <a:cs typeface="Courier New" pitchFamily="49" charset="0"/>
            </a:endParaRPr>
          </a:p>
          <a:p>
            <a:pPr lvl="2"/>
            <a:r>
              <a:rPr lang="el-GR" altLang="el-GR" dirty="0"/>
              <a:t>Ο δείκτης εκτροπής στέλνεται και στον </a:t>
            </a:r>
            <a:r>
              <a:rPr lang="en-US" altLang="el-GR" dirty="0">
                <a:latin typeface="Calibri" panose="020F0502020204030204" pitchFamily="34" charset="0"/>
                <a:cs typeface="Courier New" pitchFamily="49" charset="0"/>
              </a:rPr>
              <a:t>C</a:t>
            </a:r>
          </a:p>
          <a:p>
            <a:pPr lvl="2"/>
            <a:r>
              <a:rPr lang="el-GR" altLang="el-GR" dirty="0"/>
              <a:t>Αν αποτύχει ο </a:t>
            </a:r>
            <a:r>
              <a:rPr lang="en-US" altLang="el-GR" dirty="0">
                <a:latin typeface="Calibri" panose="020F0502020204030204" pitchFamily="34" charset="0"/>
                <a:cs typeface="Courier New" pitchFamily="49" charset="0"/>
              </a:rPr>
              <a:t>A</a:t>
            </a:r>
            <a:r>
              <a:rPr lang="el-GR" altLang="el-GR" dirty="0"/>
              <a:t>, </a:t>
            </a:r>
            <a:r>
              <a:rPr lang="el-GR" altLang="el-GR" dirty="0" smtClean="0"/>
              <a:t>ο </a:t>
            </a:r>
            <a:r>
              <a:rPr lang="en-US" altLang="el-GR" dirty="0">
                <a:latin typeface="Calibri" panose="020F0502020204030204" pitchFamily="34" charset="0"/>
                <a:cs typeface="Courier New" pitchFamily="49" charset="0"/>
              </a:rPr>
              <a:t>C</a:t>
            </a:r>
            <a:r>
              <a:rPr lang="el-GR" altLang="el-GR" dirty="0"/>
              <a:t> παίρνει αυτόματα τη θέση του</a:t>
            </a:r>
          </a:p>
          <a:p>
            <a:pPr lvl="2"/>
            <a:r>
              <a:rPr lang="el-GR" altLang="el-GR" dirty="0"/>
              <a:t>Αν αποτύχει ο </a:t>
            </a:r>
            <a:r>
              <a:rPr lang="en-US" altLang="el-GR" dirty="0">
                <a:latin typeface="Calibri" panose="020F0502020204030204" pitchFamily="34" charset="0"/>
                <a:cs typeface="Courier New" pitchFamily="49" charset="0"/>
              </a:rPr>
              <a:t>C</a:t>
            </a:r>
            <a:r>
              <a:rPr lang="el-GR" altLang="el-GR" dirty="0"/>
              <a:t>, </a:t>
            </a:r>
            <a:r>
              <a:rPr lang="el-GR" altLang="el-GR" dirty="0" smtClean="0"/>
              <a:t>ο </a:t>
            </a:r>
            <a:r>
              <a:rPr lang="en-US" altLang="el-GR" dirty="0">
                <a:latin typeface="Calibri" panose="020F0502020204030204" pitchFamily="34" charset="0"/>
                <a:cs typeface="Courier New" pitchFamily="49" charset="0"/>
              </a:rPr>
              <a:t>A</a:t>
            </a:r>
            <a:r>
              <a:rPr lang="el-GR" altLang="el-GR" dirty="0">
                <a:latin typeface="Calibri" panose="020F0502020204030204" pitchFamily="34" charset="0"/>
                <a:cs typeface="Courier New" pitchFamily="49" charset="0"/>
              </a:rPr>
              <a:t> </a:t>
            </a:r>
            <a:r>
              <a:rPr lang="el-GR" altLang="el-GR" dirty="0"/>
              <a:t>εντοπίζει κάποιον άλλο κόμβο</a:t>
            </a:r>
          </a:p>
          <a:p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130679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Εκτροπή αντιγράφων </a:t>
            </a:r>
            <a:r>
              <a:rPr lang="el-GR" altLang="el-GR" dirty="0" smtClean="0"/>
              <a:t>(3 </a:t>
            </a:r>
            <a:r>
              <a:rPr lang="el-GR" altLang="el-GR" dirty="0"/>
              <a:t>από 4)</a:t>
            </a:r>
            <a:endParaRPr lang="en-US" altLang="el-GR" dirty="0" smtClean="0"/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Κριτήρια εκτροπής αντιγράφων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Κάθε αίτηση εισαγωγής εξετάζεται χωριστά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Εκτρέπονται αρχεία που θέλουν πολύ χώρο</a:t>
            </a:r>
          </a:p>
          <a:p>
            <a:pPr lvl="2" eaLnBrk="1" hangingPunct="1">
              <a:lnSpc>
                <a:spcPct val="90000"/>
              </a:lnSpc>
            </a:pPr>
            <a:r>
              <a:rPr lang="el-GR" altLang="el-GR" dirty="0" smtClean="0"/>
              <a:t>Πάνω από κάποιο ποσοστό του διαθέσιμου χώρου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Δεν γίνεται από </a:t>
            </a:r>
            <a:r>
              <a:rPr lang="el-GR" altLang="el-GR" dirty="0" err="1" smtClean="0"/>
              <a:t>υποφορτωμένους</a:t>
            </a:r>
            <a:r>
              <a:rPr lang="el-GR" altLang="el-GR" dirty="0" smtClean="0"/>
              <a:t> κόμβους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Εκτρέπονται κυρίως μεγάλα αρχεία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890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Εκτροπή αντιγράφων </a:t>
            </a:r>
            <a:r>
              <a:rPr lang="el-GR" altLang="el-GR" dirty="0" smtClean="0"/>
              <a:t>(4 </a:t>
            </a:r>
            <a:r>
              <a:rPr lang="el-GR" altLang="el-GR" dirty="0"/>
              <a:t>από 4)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l-GR" altLang="el-GR" dirty="0"/>
              <a:t>Αν δεν δεχτεί κανένα φύλλο το αρχείο;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Μπορεί όλα τα φύλλα να είναι φορτωμένα</a:t>
            </a:r>
          </a:p>
          <a:p>
            <a:pPr lvl="2">
              <a:lnSpc>
                <a:spcPct val="90000"/>
              </a:lnSpc>
            </a:pPr>
            <a:r>
              <a:rPr lang="el-GR" altLang="el-GR" dirty="0"/>
              <a:t>Χρήση παρόμοιας πολιτικής με αυτή της εκτροπής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Αναγκαστικά γίνεται εκτροπή αρχείου</a:t>
            </a:r>
          </a:p>
          <a:p>
            <a:pPr lvl="2">
              <a:lnSpc>
                <a:spcPct val="90000"/>
              </a:lnSpc>
            </a:pPr>
            <a:r>
              <a:rPr lang="el-GR" altLang="el-GR" dirty="0"/>
              <a:t>Επιστροφή σφάλματος στον πελάτη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Ο πελάτης δημιουργεί νέο κλειδί για το αρχείο</a:t>
            </a:r>
          </a:p>
          <a:p>
            <a:pPr lvl="2">
              <a:lnSpc>
                <a:spcPct val="90000"/>
              </a:lnSpc>
            </a:pPr>
            <a:r>
              <a:rPr lang="el-GR" altLang="el-GR" dirty="0"/>
              <a:t>Απλά αλλάζει την τυχαία τιμή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Το αρχείο αποθηκεύεται με το νέο κλειδί</a:t>
            </a:r>
          </a:p>
          <a:p>
            <a:pPr lvl="2">
              <a:lnSpc>
                <a:spcPct val="90000"/>
              </a:lnSpc>
            </a:pPr>
            <a:r>
              <a:rPr lang="el-GR" altLang="el-GR" dirty="0"/>
              <a:t>Το παλιό κλειδί διαγράφεται</a:t>
            </a:r>
          </a:p>
          <a:p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3203854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Διαχείριση αλλαγών (1 από 3)</a:t>
            </a:r>
            <a:endParaRPr lang="en-US" altLang="el-GR" dirty="0" smtClean="0"/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Αποτυχία, αποχώρηση, προσχώρηση κόμβων</a:t>
            </a:r>
          </a:p>
          <a:p>
            <a:pPr lvl="1" eaLnBrk="1" hangingPunct="1"/>
            <a:r>
              <a:rPr lang="el-GR" altLang="el-GR" dirty="0" smtClean="0"/>
              <a:t>Αλλάζει το σύνολο φύλλων ορισμένων κόμβων</a:t>
            </a:r>
            <a:endParaRPr lang="en-US" altLang="el-GR" dirty="0" smtClean="0"/>
          </a:p>
          <a:p>
            <a:pPr lvl="1" eaLnBrk="1" hangingPunct="1"/>
            <a:r>
              <a:rPr lang="el-GR" altLang="el-GR" dirty="0" smtClean="0"/>
              <a:t>Αν αλλάξουν οι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k</a:t>
            </a:r>
            <a:r>
              <a:rPr lang="el-GR" altLang="el-GR" dirty="0" smtClean="0"/>
              <a:t> πλησιέστεροι ενός αρχείου;</a:t>
            </a:r>
          </a:p>
          <a:p>
            <a:pPr lvl="1" eaLnBrk="1" hangingPunct="1"/>
            <a:r>
              <a:rPr lang="el-GR" altLang="el-GR" dirty="0" smtClean="0"/>
              <a:t>Δημιουργία νέων αντιγράφων του αρχείου</a:t>
            </a:r>
          </a:p>
          <a:p>
            <a:pPr lvl="2" eaLnBrk="1" hangingPunct="1"/>
            <a:r>
              <a:rPr lang="el-GR" altLang="el-GR" dirty="0" smtClean="0"/>
              <a:t>Πρέπει να έχουμε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k</a:t>
            </a:r>
            <a:r>
              <a:rPr lang="en-US" altLang="el-GR" dirty="0" smtClean="0"/>
              <a:t> </a:t>
            </a:r>
            <a:r>
              <a:rPr lang="el-GR" altLang="el-GR" dirty="0" smtClean="0"/>
              <a:t>στους σωστούς κόμβους</a:t>
            </a:r>
          </a:p>
          <a:p>
            <a:pPr lvl="2" eaLnBrk="1" hangingPunct="1"/>
            <a:r>
              <a:rPr lang="el-GR" altLang="el-GR" dirty="0" smtClean="0"/>
              <a:t>Περιλαμβάνονται οι κόμβοι με εκτροπή αντιγράφων</a:t>
            </a:r>
          </a:p>
          <a:p>
            <a:pPr lvl="2" eaLnBrk="1" hangingPunct="1"/>
            <a:r>
              <a:rPr lang="el-GR" altLang="el-GR" dirty="0" smtClean="0"/>
              <a:t>Και αυτοί ανήκουν στο σύνολο φύλλων ενός εκ των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k</a:t>
            </a:r>
            <a:endParaRPr lang="el-GR" altLang="el-GR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1009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Διαχείριση αλλαγών </a:t>
            </a:r>
            <a:r>
              <a:rPr lang="el-GR" altLang="el-GR" dirty="0" smtClean="0"/>
              <a:t>(2 </a:t>
            </a:r>
            <a:r>
              <a:rPr lang="el-GR" altLang="el-GR" dirty="0"/>
              <a:t>από 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Αποτυχία ή αποχώρηση</a:t>
            </a:r>
          </a:p>
          <a:p>
            <a:pPr lvl="1"/>
            <a:r>
              <a:rPr lang="el-GR" altLang="el-GR" dirty="0" smtClean="0"/>
              <a:t>Ένα κόμβος </a:t>
            </a:r>
            <a:r>
              <a:rPr lang="el-GR" altLang="el-GR" dirty="0"/>
              <a:t>μπορεί να χρειάζεται </a:t>
            </a:r>
            <a:r>
              <a:rPr lang="el-GR" altLang="el-GR" dirty="0" smtClean="0"/>
              <a:t>αντίγραφα</a:t>
            </a:r>
            <a:endParaRPr lang="en-US" altLang="el-GR" dirty="0"/>
          </a:p>
          <a:p>
            <a:pPr lvl="1"/>
            <a:r>
              <a:rPr lang="el-GR" altLang="el-GR" dirty="0"/>
              <a:t>Οι </a:t>
            </a:r>
            <a:r>
              <a:rPr lang="en-US" altLang="el-GR" dirty="0">
                <a:latin typeface="Calibri" panose="020F0502020204030204" pitchFamily="34" charset="0"/>
                <a:cs typeface="Courier New" pitchFamily="49" charset="0"/>
              </a:rPr>
              <a:t>k</a:t>
            </a:r>
            <a:r>
              <a:rPr lang="el-GR" altLang="el-GR" dirty="0">
                <a:latin typeface="Calibri" panose="020F0502020204030204" pitchFamily="34" charset="0"/>
                <a:cs typeface="Courier New" pitchFamily="49" charset="0"/>
              </a:rPr>
              <a:t>-1</a:t>
            </a:r>
            <a:r>
              <a:rPr lang="en-US" altLang="el-GR" dirty="0"/>
              <a:t> </a:t>
            </a:r>
            <a:r>
              <a:rPr lang="el-GR" altLang="el-GR" dirty="0" smtClean="0"/>
              <a:t>θα </a:t>
            </a:r>
            <a:r>
              <a:rPr lang="el-GR" altLang="el-GR" dirty="0"/>
              <a:t>βρίσκονται στο σύνολο φύλλων του</a:t>
            </a:r>
            <a:endParaRPr lang="en-US" altLang="el-GR" dirty="0"/>
          </a:p>
          <a:p>
            <a:pPr lvl="2"/>
            <a:r>
              <a:rPr lang="el-GR" altLang="el-GR" dirty="0"/>
              <a:t>Αρκεί να ρωτήσει τα φύλλα του ποια αρχεία έχουν</a:t>
            </a:r>
          </a:p>
          <a:p>
            <a:pPr lvl="2"/>
            <a:r>
              <a:rPr lang="el-GR" altLang="el-GR" dirty="0"/>
              <a:t>Μετά αποφασίζει ποια αρχεία του αντιστοιχούν</a:t>
            </a:r>
          </a:p>
          <a:p>
            <a:pPr lvl="2"/>
            <a:r>
              <a:rPr lang="el-GR" altLang="el-GR" dirty="0"/>
              <a:t>Τέλος ζητάει τα αρχεία από αυτούς τους κόμβους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916899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Διαχείριση αλλαγών </a:t>
            </a:r>
            <a:r>
              <a:rPr lang="el-GR" altLang="el-GR" dirty="0" smtClean="0"/>
              <a:t>(3 </a:t>
            </a:r>
            <a:r>
              <a:rPr lang="el-GR" altLang="el-GR" dirty="0"/>
              <a:t>από 3)</a:t>
            </a:r>
            <a:endParaRPr lang="en-US" altLang="el-GR" dirty="0" smtClean="0"/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Προσχώρηση κόμβων</a:t>
            </a:r>
          </a:p>
          <a:p>
            <a:pPr lvl="1" eaLnBrk="1" hangingPunct="1"/>
            <a:r>
              <a:rPr lang="el-GR" altLang="el-GR" dirty="0" smtClean="0"/>
              <a:t>Το σύστημα περιέχει ήδη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k</a:t>
            </a:r>
            <a:r>
              <a:rPr lang="en-US" altLang="el-GR" dirty="0" smtClean="0"/>
              <a:t> </a:t>
            </a:r>
            <a:r>
              <a:rPr lang="el-GR" altLang="el-GR" dirty="0" smtClean="0"/>
              <a:t>αντίγραφα</a:t>
            </a:r>
          </a:p>
          <a:p>
            <a:pPr lvl="1" eaLnBrk="1" hangingPunct="1"/>
            <a:r>
              <a:rPr lang="el-GR" altLang="el-GR" dirty="0" smtClean="0"/>
              <a:t>Αρκεί ο νέος κόμβος να προσθέσει δείκτες</a:t>
            </a:r>
          </a:p>
          <a:p>
            <a:pPr lvl="2" eaLnBrk="1" hangingPunct="1"/>
            <a:r>
              <a:rPr lang="el-GR" altLang="el-GR" dirty="0" smtClean="0"/>
              <a:t>Αρχικά εντοπίζει τον κόμβο που έφυγε από τους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k</a:t>
            </a:r>
            <a:endParaRPr lang="en-US" altLang="el-GR" dirty="0" smtClean="0"/>
          </a:p>
          <a:p>
            <a:pPr lvl="2" eaLnBrk="1" hangingPunct="1"/>
            <a:r>
              <a:rPr lang="el-GR" altLang="el-GR" dirty="0" smtClean="0"/>
              <a:t>Στη συνέχεια αποθηκεύει δείκτες προς αυτόν</a:t>
            </a:r>
          </a:p>
          <a:p>
            <a:pPr lvl="1" eaLnBrk="1" hangingPunct="1"/>
            <a:r>
              <a:rPr lang="el-GR" altLang="el-GR" dirty="0" smtClean="0"/>
              <a:t>Σταδιακά τα αντίγραφα έρχονται στον κόμβο</a:t>
            </a:r>
          </a:p>
          <a:p>
            <a:pPr lvl="2" eaLnBrk="1" hangingPunct="1"/>
            <a:r>
              <a:rPr lang="el-GR" altLang="el-GR" dirty="0" smtClean="0"/>
              <a:t>Τα αντίγραφα μπορεί να απομακρυνθούν από τους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k</a:t>
            </a:r>
            <a:endParaRPr lang="el-GR" altLang="el-GR" dirty="0" smtClean="0">
              <a:latin typeface="Calibri" panose="020F0502020204030204" pitchFamily="34" charset="0"/>
              <a:cs typeface="Courier New" pitchFamily="49" charset="0"/>
            </a:endParaRPr>
          </a:p>
          <a:p>
            <a:pPr lvl="2" eaLnBrk="1" hangingPunct="1"/>
            <a:r>
              <a:rPr lang="el-GR" altLang="el-GR" dirty="0" smtClean="0">
                <a:cs typeface="Courier New" pitchFamily="49" charset="0"/>
              </a:rPr>
              <a:t>Αν έχουμε αποτυχίες θα μείνουν λιγότερα από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k</a:t>
            </a:r>
            <a:endParaRPr lang="el-GR" altLang="el-GR" dirty="0" smtClean="0">
              <a:latin typeface="Calibri" panose="020F0502020204030204" pitchFamily="34" charset="0"/>
              <a:cs typeface="Courier New" pitchFamily="49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703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Αρχεία και ευρετήρια </a:t>
            </a:r>
            <a:r>
              <a:rPr lang="el-GR" altLang="el-GR" dirty="0" smtClean="0"/>
              <a:t>(2 </a:t>
            </a:r>
            <a:r>
              <a:rPr lang="el-GR" altLang="el-GR" dirty="0"/>
              <a:t>από </a:t>
            </a:r>
            <a:r>
              <a:rPr lang="el-GR" altLang="el-GR" dirty="0" smtClean="0"/>
              <a:t>6)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Κατανεμημένη υπηρεσία αρχείων</a:t>
            </a:r>
          </a:p>
          <a:p>
            <a:pPr lvl="1"/>
            <a:r>
              <a:rPr lang="el-GR" altLang="el-GR" dirty="0"/>
              <a:t>Προσπέλαση σε απομακρυσμένα αρχεία</a:t>
            </a:r>
          </a:p>
          <a:p>
            <a:pPr lvl="1"/>
            <a:r>
              <a:rPr lang="el-GR" altLang="el-GR" dirty="0"/>
              <a:t>Ίδια </a:t>
            </a:r>
            <a:r>
              <a:rPr lang="el-GR" altLang="el-GR" dirty="0" err="1"/>
              <a:t>διεπαφή</a:t>
            </a:r>
            <a:r>
              <a:rPr lang="el-GR" altLang="el-GR" dirty="0"/>
              <a:t> με αυτή των τοπικών αρχείων</a:t>
            </a:r>
          </a:p>
          <a:p>
            <a:pPr lvl="1"/>
            <a:r>
              <a:rPr lang="el-GR" altLang="el-GR" dirty="0"/>
              <a:t>Οι χρήστες βλέπουν τα αρχεία τους παντού</a:t>
            </a:r>
          </a:p>
          <a:p>
            <a:pPr lvl="1"/>
            <a:r>
              <a:rPr lang="el-GR" altLang="el-GR" dirty="0"/>
              <a:t>Χρησιμοποιείται ως βάση για άλλες υπηρεσίες</a:t>
            </a:r>
          </a:p>
          <a:p>
            <a:pPr lvl="2"/>
            <a:r>
              <a:rPr lang="el-GR" altLang="el-GR" dirty="0"/>
              <a:t>Κατανεμημένες υπηρεσίες ονομασίας και ευρετηρίων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0151890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Το σύστημα </a:t>
            </a:r>
            <a:r>
              <a:rPr lang="en-US" dirty="0" smtClean="0"/>
              <a:t>CFS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Κατανεμημένα Συστήματα: Θεωρία και Προγραμματισμός, </a:t>
            </a:r>
            <a:r>
              <a:rPr lang="el-GR" b="1" dirty="0" smtClean="0"/>
              <a:t>Ενότητα </a:t>
            </a:r>
            <a:r>
              <a:rPr lang="en-US" b="1" dirty="0" smtClean="0"/>
              <a:t># 11</a:t>
            </a:r>
            <a:r>
              <a:rPr lang="el-GR" b="1" dirty="0" smtClean="0"/>
              <a:t>:</a:t>
            </a:r>
            <a:r>
              <a:rPr lang="en-US" b="1" dirty="0" smtClean="0"/>
              <a:t> </a:t>
            </a:r>
            <a:r>
              <a:rPr lang="el-GR" dirty="0" smtClean="0"/>
              <a:t>Κατανεμημένα συστήματα αποθήκευσης 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2940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Εισαγωγή στο </a:t>
            </a:r>
            <a:r>
              <a:rPr lang="en-US" altLang="el-GR" dirty="0" smtClean="0"/>
              <a:t>CFS</a:t>
            </a:r>
            <a:r>
              <a:rPr lang="el-GR" altLang="el-GR" dirty="0" smtClean="0"/>
              <a:t> (1 από 3)</a:t>
            </a:r>
            <a:endParaRPr lang="en-US" altLang="el-GR" dirty="0" smtClean="0"/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382000" cy="1912938"/>
          </a:xfrm>
        </p:spPr>
        <p:txBody>
          <a:bodyPr>
            <a:normAutofit fontScale="92500" lnSpcReduction="20000"/>
          </a:bodyPr>
          <a:lstStyle/>
          <a:p>
            <a:pPr marL="457200" indent="-457200" eaLnBrk="1" hangingPunct="1"/>
            <a:r>
              <a:rPr lang="en-US" altLang="el-GR" dirty="0" smtClean="0"/>
              <a:t>CFS: </a:t>
            </a:r>
            <a:r>
              <a:rPr lang="el-GR" altLang="el-GR" dirty="0" smtClean="0"/>
              <a:t>Αποθήκευση αρχείων μέσω </a:t>
            </a:r>
            <a:r>
              <a:rPr lang="en-US" altLang="el-GR" dirty="0" smtClean="0"/>
              <a:t>Chord</a:t>
            </a:r>
          </a:p>
          <a:p>
            <a:pPr marL="838200" lvl="1" indent="-381000" eaLnBrk="1" hangingPunct="1"/>
            <a:r>
              <a:rPr lang="el-GR" altLang="el-GR" dirty="0" smtClean="0"/>
              <a:t>Αντιστοίχιση ομάδας δεδομένων σε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k</a:t>
            </a:r>
            <a:r>
              <a:rPr lang="en-US" altLang="el-GR" dirty="0" smtClean="0"/>
              <a:t> </a:t>
            </a:r>
            <a:r>
              <a:rPr lang="el-GR" altLang="el-GR" dirty="0" smtClean="0"/>
              <a:t>κόμβους</a:t>
            </a:r>
          </a:p>
          <a:p>
            <a:pPr marL="838200" lvl="1" indent="-381000" eaLnBrk="1" hangingPunct="1"/>
            <a:r>
              <a:rPr lang="el-GR" altLang="el-GR" dirty="0" smtClean="0"/>
              <a:t>Βαθμός αναπαραγωγής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k</a:t>
            </a:r>
            <a:endParaRPr lang="el-GR" altLang="el-GR" dirty="0" smtClean="0">
              <a:latin typeface="Calibri" panose="020F0502020204030204" pitchFamily="34" charset="0"/>
              <a:cs typeface="Courier New" pitchFamily="49" charset="0"/>
            </a:endParaRPr>
          </a:p>
          <a:p>
            <a:pPr marL="838200" lvl="1" indent="-381000" eaLnBrk="1" hangingPunct="1"/>
            <a:r>
              <a:rPr lang="el-GR" altLang="el-GR" dirty="0" smtClean="0"/>
              <a:t>Υποστηρίζει πλήρες σύστημα αρχείων</a:t>
            </a:r>
          </a:p>
        </p:txBody>
      </p:sp>
      <p:pic>
        <p:nvPicPr>
          <p:cNvPr id="28677" name="Picture 7" descr="Επικοινωνία πελατών και εξυπηρετητών στο σύστημα CF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175" y="3306763"/>
            <a:ext cx="2533650" cy="307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1971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Εισαγωγή στο </a:t>
            </a:r>
            <a:r>
              <a:rPr lang="en-US" altLang="el-GR" dirty="0"/>
              <a:t>CFS</a:t>
            </a:r>
            <a:r>
              <a:rPr lang="el-GR" altLang="el-GR" dirty="0"/>
              <a:t> </a:t>
            </a:r>
            <a:r>
              <a:rPr lang="el-GR" altLang="el-GR" dirty="0" smtClean="0"/>
              <a:t>(2 </a:t>
            </a:r>
            <a:r>
              <a:rPr lang="el-GR" altLang="el-GR" dirty="0"/>
              <a:t>από </a:t>
            </a:r>
            <a:r>
              <a:rPr lang="el-GR" altLang="el-GR" dirty="0" smtClean="0"/>
              <a:t>3)</a:t>
            </a:r>
            <a:endParaRPr lang="en-US" altLang="el-GR" dirty="0" smtClean="0"/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Δομή του </a:t>
            </a:r>
            <a:r>
              <a:rPr lang="en-US" altLang="el-GR" dirty="0" smtClean="0"/>
              <a:t>CFS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Το </a:t>
            </a:r>
            <a:r>
              <a:rPr lang="en-US" altLang="el-GR" dirty="0" smtClean="0"/>
              <a:t>Chord </a:t>
            </a:r>
            <a:r>
              <a:rPr lang="el-GR" altLang="el-GR" dirty="0" smtClean="0"/>
              <a:t>απεικονίζει κλειδιά ομάδων σε κόμβους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Το </a:t>
            </a:r>
            <a:r>
              <a:rPr lang="en-US" altLang="el-GR" dirty="0" err="1" smtClean="0"/>
              <a:t>DHash</a:t>
            </a:r>
            <a:r>
              <a:rPr lang="el-GR" altLang="el-GR" dirty="0" smtClean="0"/>
              <a:t> διαχειρίζεται τις ομάδες των δεδομένων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Το σύστημα αρχείων συνθέτει αρχεία και ευρετήρια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Ομοιότητες με το </a:t>
            </a:r>
            <a:r>
              <a:rPr lang="en-US" altLang="el-GR" dirty="0" smtClean="0"/>
              <a:t>PAST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Εικονικοί κόμβοι για εξισορρόπηση φόρτου</a:t>
            </a:r>
            <a:endParaRPr lang="en-US" altLang="el-GR" dirty="0" smtClean="0"/>
          </a:p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Διαφορές με το </a:t>
            </a:r>
            <a:r>
              <a:rPr lang="en-US" altLang="el-GR" dirty="0" smtClean="0"/>
              <a:t>PAST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Λειτουργία σε επίπεδο ομάδων και όχι αρχείων</a:t>
            </a:r>
          </a:p>
          <a:p>
            <a:pPr lvl="2" eaLnBrk="1" hangingPunct="1">
              <a:lnSpc>
                <a:spcPct val="90000"/>
              </a:lnSpc>
            </a:pPr>
            <a:r>
              <a:rPr lang="el-GR" altLang="el-GR" dirty="0" smtClean="0"/>
              <a:t>Πιο ομοιόμορφη κατανομή δεδομένων</a:t>
            </a:r>
          </a:p>
          <a:p>
            <a:pPr lvl="2" eaLnBrk="1" hangingPunct="1">
              <a:lnSpc>
                <a:spcPct val="90000"/>
              </a:lnSpc>
            </a:pPr>
            <a:r>
              <a:rPr lang="el-GR" altLang="el-GR" dirty="0" smtClean="0"/>
              <a:t>Απλούστερη διαχείριση αντιγράφων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087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Εισαγωγή στο </a:t>
            </a:r>
            <a:r>
              <a:rPr lang="en-US" altLang="el-GR" dirty="0"/>
              <a:t>CFS</a:t>
            </a:r>
            <a:r>
              <a:rPr lang="el-GR" altLang="el-GR" dirty="0"/>
              <a:t> </a:t>
            </a:r>
            <a:r>
              <a:rPr lang="el-GR" altLang="el-GR" dirty="0" smtClean="0"/>
              <a:t>(3 </a:t>
            </a:r>
            <a:r>
              <a:rPr lang="el-GR" altLang="el-GR" dirty="0"/>
              <a:t>από </a:t>
            </a:r>
            <a:r>
              <a:rPr lang="el-GR" altLang="el-GR" dirty="0" smtClean="0"/>
              <a:t>3)</a:t>
            </a:r>
            <a:endParaRPr lang="en-US" altLang="el-GR" dirty="0" smtClean="0"/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l-GR" altLang="el-GR" dirty="0" err="1" smtClean="0"/>
              <a:t>Διεπαφή</a:t>
            </a:r>
            <a:r>
              <a:rPr lang="el-GR" altLang="el-GR" dirty="0" smtClean="0"/>
              <a:t> αρχείων του </a:t>
            </a:r>
            <a:r>
              <a:rPr lang="en-US" altLang="el-GR" dirty="0" smtClean="0"/>
              <a:t>CFS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Παρόμοια με αυτή του </a:t>
            </a:r>
            <a:r>
              <a:rPr lang="en-US" altLang="el-GR" dirty="0" smtClean="0"/>
              <a:t>UNIX</a:t>
            </a:r>
            <a:endParaRPr lang="el-GR" altLang="el-GR" dirty="0" smtClean="0"/>
          </a:p>
          <a:p>
            <a:pPr lvl="2" eaLnBrk="1" hangingPunct="1">
              <a:lnSpc>
                <a:spcPct val="90000"/>
              </a:lnSpc>
            </a:pPr>
            <a:r>
              <a:rPr lang="el-GR" altLang="el-GR" dirty="0" smtClean="0"/>
              <a:t>Υλοποιεί μοντέλο απομακρυσμένης πρόσβασης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Μόνο ο ιδιοκτήτης μπορεί να αλλάξει τα αρχεία</a:t>
            </a:r>
          </a:p>
          <a:p>
            <a:pPr lvl="2" eaLnBrk="1" hangingPunct="1">
              <a:lnSpc>
                <a:spcPct val="90000"/>
              </a:lnSpc>
            </a:pPr>
            <a:r>
              <a:rPr lang="el-GR" altLang="el-GR" dirty="0" smtClean="0"/>
              <a:t>Για τους πελάτες τα αρχεία είναι ανάγνωσης μόνο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Οι ομάδες αποθηκεύονται για περιορισμένο χρόνο</a:t>
            </a:r>
          </a:p>
          <a:p>
            <a:pPr lvl="2" eaLnBrk="1" hangingPunct="1">
              <a:lnSpc>
                <a:spcPct val="90000"/>
              </a:lnSpc>
            </a:pPr>
            <a:r>
              <a:rPr lang="el-GR" altLang="el-GR" dirty="0" smtClean="0"/>
              <a:t>Ο ιδιοκτήτης πρέπει να τις ανανεώνει</a:t>
            </a:r>
          </a:p>
          <a:p>
            <a:pPr lvl="2" eaLnBrk="1" hangingPunct="1">
              <a:lnSpc>
                <a:spcPct val="90000"/>
              </a:lnSpc>
            </a:pPr>
            <a:r>
              <a:rPr lang="el-GR" altLang="el-GR" dirty="0" smtClean="0"/>
              <a:t>Αλλιώς οι ομάδες διαγράφονται</a:t>
            </a:r>
          </a:p>
          <a:p>
            <a:pPr lvl="2" eaLnBrk="1" hangingPunct="1">
              <a:lnSpc>
                <a:spcPct val="90000"/>
              </a:lnSpc>
            </a:pPr>
            <a:r>
              <a:rPr lang="el-GR" altLang="el-GR" dirty="0" smtClean="0"/>
              <a:t>Δεν υπάρχει ρητή κλήση διαγραφής αρχείων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Υποθέτουμε σύστημα δημόσιας κρυπτογραφίας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3536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7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Σύστημα αρχείων (1 από 3)</a:t>
            </a:r>
            <a:endParaRPr lang="en-US" altLang="el-GR" dirty="0" smtClean="0"/>
          </a:p>
        </p:txBody>
      </p:sp>
      <p:sp>
        <p:nvSpPr>
          <p:cNvPr id="3174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altLang="el-GR" dirty="0" smtClean="0"/>
              <a:t>Ξεκινάμε με τις ομάδες δεδομένων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B1</a:t>
            </a:r>
            <a:r>
              <a:rPr lang="en-US" altLang="el-GR" dirty="0" smtClean="0"/>
              <a:t> </a:t>
            </a:r>
            <a:r>
              <a:rPr lang="el-GR" altLang="el-GR" dirty="0" smtClean="0"/>
              <a:t>και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B2</a:t>
            </a:r>
          </a:p>
          <a:p>
            <a:pPr lvl="1"/>
            <a:r>
              <a:rPr lang="el-GR" altLang="el-GR" dirty="0" smtClean="0"/>
              <a:t>Αποθηκεύονται με κλειδιά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h(B1)</a:t>
            </a:r>
            <a:r>
              <a:rPr lang="el-GR" altLang="el-GR" dirty="0" smtClean="0"/>
              <a:t> και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h(B2)</a:t>
            </a:r>
          </a:p>
          <a:p>
            <a:r>
              <a:rPr lang="el-GR" altLang="el-GR" dirty="0" smtClean="0"/>
              <a:t>Το αρχείο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F</a:t>
            </a:r>
            <a:r>
              <a:rPr lang="el-GR" altLang="el-GR" dirty="0" smtClean="0"/>
              <a:t> περιέχει τα κλειδιά των ομάδων</a:t>
            </a:r>
          </a:p>
          <a:p>
            <a:pPr lvl="1"/>
            <a:r>
              <a:rPr lang="el-GR" altLang="el-GR" dirty="0" smtClean="0"/>
              <a:t>Αντίστοιχο με το </a:t>
            </a:r>
            <a:r>
              <a:rPr lang="en-US" altLang="el-GR" dirty="0" err="1" smtClean="0"/>
              <a:t>i</a:t>
            </a:r>
            <a:r>
              <a:rPr lang="en-US" altLang="el-GR" dirty="0" smtClean="0"/>
              <a:t>-node </a:t>
            </a:r>
            <a:r>
              <a:rPr lang="el-GR" altLang="el-GR" dirty="0" smtClean="0"/>
              <a:t>στο </a:t>
            </a:r>
            <a:r>
              <a:rPr lang="en-US" altLang="el-GR" dirty="0" smtClean="0"/>
              <a:t>UNIX</a:t>
            </a:r>
          </a:p>
          <a:p>
            <a:pPr lvl="1"/>
            <a:r>
              <a:rPr lang="el-GR" altLang="el-GR" dirty="0" smtClean="0"/>
              <a:t>Αποθηκεύεται με κλειδί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h(F)</a:t>
            </a:r>
          </a:p>
          <a:p>
            <a:r>
              <a:rPr lang="el-GR" altLang="el-GR" dirty="0" smtClean="0"/>
              <a:t>Το ευρετήριο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D</a:t>
            </a:r>
            <a:r>
              <a:rPr lang="el-GR" altLang="el-GR" dirty="0" smtClean="0"/>
              <a:t> περιέχει τα κλειδιά των αρχείων</a:t>
            </a:r>
          </a:p>
          <a:p>
            <a:pPr lvl="1"/>
            <a:r>
              <a:rPr lang="el-GR" altLang="el-GR" dirty="0" smtClean="0"/>
              <a:t>Αποθηκεύεται με κλειδί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h(D)</a:t>
            </a:r>
          </a:p>
          <a:p>
            <a:r>
              <a:rPr lang="el-GR" altLang="el-GR" dirty="0" smtClean="0"/>
              <a:t>Το ευρετήριο ρίζας υπογράφεται από τον ιδιοκτήτη</a:t>
            </a:r>
            <a:endParaRPr lang="en-US" altLang="el-GR" dirty="0" smtClean="0"/>
          </a:p>
          <a:p>
            <a:pPr lvl="1"/>
            <a:r>
              <a:rPr lang="el-GR" altLang="el-GR" dirty="0" smtClean="0"/>
              <a:t>Αποθηκεύεται με κλειδί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h(K)</a:t>
            </a:r>
            <a:r>
              <a:rPr lang="el-GR" altLang="el-GR" dirty="0" smtClean="0"/>
              <a:t> </a:t>
            </a:r>
            <a:r>
              <a:rPr lang="en-US" altLang="el-GR" dirty="0" smtClean="0"/>
              <a:t>(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K</a:t>
            </a:r>
            <a:r>
              <a:rPr lang="el-GR" altLang="el-GR" dirty="0" smtClean="0"/>
              <a:t> είναι το δημόσιο κλειδί</a:t>
            </a:r>
            <a:r>
              <a:rPr lang="en-US" altLang="el-GR" dirty="0" smtClean="0"/>
              <a:t>)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Ένα σύστημα αρχείων ανά δημόσιο κλειδί</a:t>
            </a:r>
            <a:endParaRPr lang="en-US" altLang="el-GR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9511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Σύστημα αρχείων </a:t>
            </a:r>
            <a:r>
              <a:rPr lang="el-GR" altLang="el-GR" dirty="0" smtClean="0"/>
              <a:t>(2 </a:t>
            </a:r>
            <a:r>
              <a:rPr lang="el-GR" altLang="el-GR" dirty="0"/>
              <a:t>από 3)</a:t>
            </a:r>
            <a:endParaRPr lang="en-US" altLang="el-GR" dirty="0" smtClean="0"/>
          </a:p>
        </p:txBody>
      </p:sp>
      <p:pic>
        <p:nvPicPr>
          <p:cNvPr id="2" name="Picture 1" descr="Διάγραμμα δομής συστήματος αρχείων στο CFS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768" y="1268760"/>
            <a:ext cx="6307576" cy="1368152"/>
          </a:xfrm>
          <a:prstGeom prst="rect">
            <a:avLst/>
          </a:prstGeom>
        </p:spPr>
      </p:pic>
      <p:sp>
        <p:nvSpPr>
          <p:cNvPr id="32772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2676054"/>
            <a:ext cx="8229600" cy="3849290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Έλεγχος δεδομένων</a:t>
            </a:r>
          </a:p>
          <a:p>
            <a:pPr lvl="1" eaLnBrk="1" hangingPunct="1"/>
            <a:r>
              <a:rPr lang="el-GR" altLang="el-GR" dirty="0" smtClean="0"/>
              <a:t>Κάθε ομάδα ταιριάζει με το κλειδί της</a:t>
            </a:r>
          </a:p>
          <a:p>
            <a:pPr lvl="1" eaLnBrk="1" hangingPunct="1"/>
            <a:r>
              <a:rPr lang="en-US" altLang="el-GR" dirty="0" smtClean="0"/>
              <a:t>H </a:t>
            </a:r>
            <a:r>
              <a:rPr lang="el-GR" altLang="el-GR" dirty="0" smtClean="0"/>
              <a:t>ρίζα ελέγχεται με βάση την υπογραφή</a:t>
            </a:r>
          </a:p>
          <a:p>
            <a:pPr lvl="2" eaLnBrk="1" hangingPunct="1"/>
            <a:r>
              <a:rPr lang="el-GR" altLang="el-GR" dirty="0" smtClean="0"/>
              <a:t>Πρέπει να ταιριάζει με το κλειδί του ευρετηρίου</a:t>
            </a:r>
          </a:p>
          <a:p>
            <a:pPr lvl="1" eaLnBrk="1" hangingPunct="1"/>
            <a:r>
              <a:rPr lang="el-GR" altLang="el-GR" dirty="0" smtClean="0"/>
              <a:t>Οι ομάδας ελέγχονται με βάση το περιεχόμενο</a:t>
            </a:r>
          </a:p>
          <a:p>
            <a:pPr lvl="2" eaLnBrk="1" hangingPunct="1"/>
            <a:r>
              <a:rPr lang="el-GR" altLang="el-GR" dirty="0" smtClean="0"/>
              <a:t>Πρέπει να ταιριάζουν με τα κλειδιά τους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6848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Σύστημα αρχείων </a:t>
            </a:r>
            <a:r>
              <a:rPr lang="el-GR" altLang="el-GR" dirty="0" smtClean="0"/>
              <a:t>(</a:t>
            </a:r>
            <a:r>
              <a:rPr lang="en-US" altLang="el-GR" dirty="0" smtClean="0"/>
              <a:t>3</a:t>
            </a:r>
            <a:r>
              <a:rPr lang="el-GR" altLang="el-GR" dirty="0" smtClean="0"/>
              <a:t> </a:t>
            </a:r>
            <a:r>
              <a:rPr lang="el-GR" altLang="el-GR" dirty="0"/>
              <a:t>από 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Τροποποίηση αρχείων</a:t>
            </a:r>
          </a:p>
          <a:p>
            <a:pPr lvl="1"/>
            <a:r>
              <a:rPr lang="el-GR" altLang="el-GR" dirty="0"/>
              <a:t>Κάθε αλλαγή σε ομάδα αλλάζει το κλειδί της</a:t>
            </a:r>
          </a:p>
          <a:p>
            <a:pPr lvl="2"/>
            <a:r>
              <a:rPr lang="el-GR" altLang="el-GR" dirty="0" smtClean="0"/>
              <a:t>Προέρχεται </a:t>
            </a:r>
            <a:r>
              <a:rPr lang="el-GR" altLang="el-GR" dirty="0"/>
              <a:t>από κατακερματισμό της ομάδας</a:t>
            </a:r>
          </a:p>
          <a:p>
            <a:pPr lvl="1"/>
            <a:r>
              <a:rPr lang="el-GR" altLang="el-GR" dirty="0" smtClean="0"/>
              <a:t>Τελικά αυτό </a:t>
            </a:r>
            <a:r>
              <a:rPr lang="el-GR" altLang="el-GR" dirty="0"/>
              <a:t>απαιτεί αλλαγή </a:t>
            </a:r>
            <a:r>
              <a:rPr lang="el-GR" altLang="el-GR" dirty="0" smtClean="0"/>
              <a:t>της ρίζας</a:t>
            </a:r>
            <a:endParaRPr lang="el-GR" altLang="el-GR" dirty="0"/>
          </a:p>
          <a:p>
            <a:pPr lvl="2"/>
            <a:r>
              <a:rPr lang="el-GR" altLang="el-GR" dirty="0"/>
              <a:t>Το νέο κλειδί αλλάζει την ομάδα </a:t>
            </a:r>
            <a:r>
              <a:rPr lang="el-GR" altLang="el-GR" dirty="0" smtClean="0"/>
              <a:t>που καταχωρείται</a:t>
            </a:r>
            <a:endParaRPr lang="el-GR" altLang="el-GR" dirty="0"/>
          </a:p>
          <a:p>
            <a:pPr lvl="1"/>
            <a:r>
              <a:rPr lang="el-GR" altLang="el-GR" dirty="0" smtClean="0"/>
              <a:t>Μόνο </a:t>
            </a:r>
            <a:r>
              <a:rPr lang="el-GR" altLang="el-GR" dirty="0"/>
              <a:t>ο ιδιοκτήτης </a:t>
            </a:r>
            <a:r>
              <a:rPr lang="el-GR" altLang="el-GR" dirty="0" smtClean="0"/>
              <a:t>αλλάζει </a:t>
            </a:r>
            <a:r>
              <a:rPr lang="el-GR" altLang="el-GR" dirty="0"/>
              <a:t>τα δεδομένα</a:t>
            </a:r>
          </a:p>
          <a:p>
            <a:pPr lvl="2"/>
            <a:r>
              <a:rPr lang="el-GR" altLang="el-GR" dirty="0"/>
              <a:t>Καταχωρεί </a:t>
            </a:r>
            <a:r>
              <a:rPr lang="el-GR" altLang="el-GR" dirty="0" smtClean="0"/>
              <a:t>νέα ρίζα </a:t>
            </a:r>
            <a:r>
              <a:rPr lang="el-GR" altLang="el-GR" dirty="0"/>
              <a:t>και </a:t>
            </a:r>
            <a:r>
              <a:rPr lang="el-GR" altLang="el-GR" dirty="0" smtClean="0"/>
              <a:t>την υπογράφει </a:t>
            </a:r>
            <a:r>
              <a:rPr lang="el-GR" altLang="el-GR" dirty="0"/>
              <a:t>ψηφιακά</a:t>
            </a:r>
          </a:p>
          <a:p>
            <a:pPr lvl="2"/>
            <a:r>
              <a:rPr lang="el-GR" altLang="el-GR" dirty="0"/>
              <a:t>Πρέπει να χρησιμοποιήσει το ίδιο δημόσιο </a:t>
            </a:r>
            <a:r>
              <a:rPr lang="el-GR" altLang="el-GR" dirty="0" smtClean="0"/>
              <a:t>κλειδί</a:t>
            </a:r>
            <a:endParaRPr lang="el-GR" alt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51122751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err="1" smtClean="0"/>
              <a:t>Διεπαφή</a:t>
            </a:r>
            <a:r>
              <a:rPr lang="el-GR" altLang="el-GR" dirty="0" smtClean="0"/>
              <a:t> του </a:t>
            </a:r>
            <a:r>
              <a:rPr lang="en-US" altLang="el-GR" dirty="0" smtClean="0"/>
              <a:t>CFS</a:t>
            </a:r>
            <a:r>
              <a:rPr lang="el-GR" altLang="el-GR" dirty="0" smtClean="0"/>
              <a:t> (1 από </a:t>
            </a:r>
            <a:r>
              <a:rPr lang="en-US" altLang="el-GR" dirty="0" smtClean="0"/>
              <a:t>2</a:t>
            </a:r>
            <a:r>
              <a:rPr lang="el-GR" altLang="el-GR" dirty="0" smtClean="0"/>
              <a:t>)</a:t>
            </a:r>
            <a:endParaRPr lang="en-US" altLang="el-GR" dirty="0" smtClean="0"/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Η διαχείριση ομάδων γίνεται από το </a:t>
            </a:r>
            <a:r>
              <a:rPr lang="en-US" altLang="el-GR" dirty="0" err="1" smtClean="0"/>
              <a:t>DHash</a:t>
            </a:r>
            <a:endParaRPr lang="en-US" altLang="el-GR" dirty="0" smtClean="0"/>
          </a:p>
          <a:p>
            <a:pPr lvl="1" eaLnBrk="1" hangingPunct="1"/>
            <a:r>
              <a:rPr lang="en-US" altLang="el-GR" dirty="0" smtClean="0"/>
              <a:t>To Chord </a:t>
            </a:r>
            <a:r>
              <a:rPr lang="el-GR" altLang="el-GR" dirty="0" smtClean="0"/>
              <a:t>χρησιμοποιείται για τις αναζητήσεις</a:t>
            </a:r>
            <a:endParaRPr lang="en-US" altLang="el-GR" dirty="0" smtClean="0"/>
          </a:p>
          <a:p>
            <a:pPr lvl="1" eaLnBrk="1" hangingPunct="1"/>
            <a:r>
              <a:rPr lang="el-GR" altLang="el-GR" dirty="0" smtClean="0"/>
              <a:t>Το </a:t>
            </a:r>
            <a:r>
              <a:rPr lang="en-US" altLang="el-GR" dirty="0" err="1" smtClean="0"/>
              <a:t>DHash</a:t>
            </a:r>
            <a:r>
              <a:rPr lang="el-GR" altLang="el-GR" dirty="0" smtClean="0"/>
              <a:t> αξιοποιείται από το σύστημα αρχείων</a:t>
            </a:r>
          </a:p>
          <a:p>
            <a:r>
              <a:rPr lang="el-GR" altLang="el-GR" dirty="0" err="1"/>
              <a:t>Διεπαφή</a:t>
            </a:r>
            <a:r>
              <a:rPr lang="el-GR" altLang="el-GR" dirty="0"/>
              <a:t> του </a:t>
            </a:r>
            <a:r>
              <a:rPr lang="en-US" altLang="el-GR" dirty="0" err="1"/>
              <a:t>DHash</a:t>
            </a:r>
            <a:endParaRPr lang="el-GR" altLang="el-GR" dirty="0"/>
          </a:p>
          <a:p>
            <a:pPr lvl="1" eaLnBrk="1" hangingPunct="1"/>
            <a:r>
              <a:rPr lang="en-US" altLang="el-GR" dirty="0" err="1" smtClean="0">
                <a:latin typeface="Calibri" panose="020F0502020204030204" pitchFamily="34" charset="0"/>
              </a:rPr>
              <a:t>put_h</a:t>
            </a:r>
            <a:r>
              <a:rPr lang="en-US" altLang="el-GR" dirty="0" smtClean="0">
                <a:latin typeface="Calibri" panose="020F0502020204030204" pitchFamily="34" charset="0"/>
              </a:rPr>
              <a:t>(block)</a:t>
            </a:r>
            <a:endParaRPr lang="el-GR" altLang="el-GR" dirty="0" smtClean="0">
              <a:latin typeface="Calibri" panose="020F0502020204030204" pitchFamily="34" charset="0"/>
            </a:endParaRPr>
          </a:p>
          <a:p>
            <a:pPr lvl="2" eaLnBrk="1" hangingPunct="1"/>
            <a:r>
              <a:rPr lang="el-GR" altLang="el-GR" dirty="0" smtClean="0"/>
              <a:t>Υπολογίζει το κλειδί κατακερματίζοντας το </a:t>
            </a:r>
            <a:r>
              <a:rPr lang="en-US" altLang="el-GR" sz="2000" dirty="0" smtClean="0">
                <a:latin typeface="Calibri" panose="020F0502020204030204" pitchFamily="34" charset="0"/>
              </a:rPr>
              <a:t>block</a:t>
            </a:r>
          </a:p>
          <a:p>
            <a:pPr lvl="2" eaLnBrk="1" hangingPunct="1"/>
            <a:r>
              <a:rPr lang="el-GR" altLang="el-GR" dirty="0" smtClean="0"/>
              <a:t>Στέλνει την ομάδα για αποθήκευση σε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k</a:t>
            </a:r>
            <a:r>
              <a:rPr lang="en-US" altLang="el-GR" dirty="0" smtClean="0"/>
              <a:t> </a:t>
            </a:r>
            <a:r>
              <a:rPr lang="el-GR" altLang="el-GR" dirty="0" smtClean="0"/>
              <a:t>κόμβους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5925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err="1"/>
              <a:t>Διεπαφή</a:t>
            </a:r>
            <a:r>
              <a:rPr lang="el-GR" altLang="el-GR" dirty="0"/>
              <a:t> του </a:t>
            </a:r>
            <a:r>
              <a:rPr lang="en-US" altLang="el-GR" dirty="0"/>
              <a:t>CFS</a:t>
            </a:r>
            <a:r>
              <a:rPr lang="el-GR" altLang="el-GR" dirty="0"/>
              <a:t> </a:t>
            </a:r>
            <a:r>
              <a:rPr lang="el-GR" altLang="el-GR" dirty="0" smtClean="0"/>
              <a:t>(</a:t>
            </a:r>
            <a:r>
              <a:rPr lang="en-US" altLang="el-GR" dirty="0" smtClean="0"/>
              <a:t>2</a:t>
            </a:r>
            <a:r>
              <a:rPr lang="el-GR" altLang="el-GR" dirty="0" smtClean="0"/>
              <a:t> </a:t>
            </a:r>
            <a:r>
              <a:rPr lang="el-GR" altLang="el-GR" dirty="0"/>
              <a:t>από </a:t>
            </a:r>
            <a:r>
              <a:rPr lang="en-US" altLang="el-GR" dirty="0"/>
              <a:t>2</a:t>
            </a:r>
            <a:r>
              <a:rPr lang="el-GR" altLang="el-GR" dirty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l-GR" dirty="0" err="1"/>
              <a:t>Διεπαφή</a:t>
            </a:r>
            <a:r>
              <a:rPr lang="el-GR" altLang="el-GR" dirty="0"/>
              <a:t> του </a:t>
            </a:r>
            <a:r>
              <a:rPr lang="en-US" altLang="el-GR" dirty="0" err="1"/>
              <a:t>DHash</a:t>
            </a:r>
            <a:endParaRPr lang="el-GR" altLang="el-GR" dirty="0"/>
          </a:p>
          <a:p>
            <a:pPr lvl="1"/>
            <a:r>
              <a:rPr lang="en-US" altLang="el-GR" dirty="0" err="1" smtClean="0">
                <a:latin typeface="Calibri" panose="020F0502020204030204" pitchFamily="34" charset="0"/>
              </a:rPr>
              <a:t>put_s</a:t>
            </a:r>
            <a:r>
              <a:rPr lang="en-US" altLang="el-GR" dirty="0" smtClean="0">
                <a:latin typeface="Calibri" panose="020F0502020204030204" pitchFamily="34" charset="0"/>
              </a:rPr>
              <a:t>(</a:t>
            </a:r>
            <a:r>
              <a:rPr lang="en-US" altLang="el-GR" dirty="0" err="1" smtClean="0">
                <a:latin typeface="Calibri" panose="020F0502020204030204" pitchFamily="34" charset="0"/>
              </a:rPr>
              <a:t>block,pubkey</a:t>
            </a:r>
            <a:r>
              <a:rPr lang="en-US" altLang="el-GR" dirty="0">
                <a:latin typeface="Calibri" panose="020F0502020204030204" pitchFamily="34" charset="0"/>
              </a:rPr>
              <a:t>)</a:t>
            </a:r>
            <a:endParaRPr lang="el-GR" altLang="el-GR" dirty="0">
              <a:latin typeface="Calibri" panose="020F0502020204030204" pitchFamily="34" charset="0"/>
            </a:endParaRPr>
          </a:p>
          <a:p>
            <a:pPr lvl="2"/>
            <a:r>
              <a:rPr lang="el-GR" altLang="el-GR" dirty="0"/>
              <a:t>Επιβεβαιώνει ότι η </a:t>
            </a:r>
            <a:r>
              <a:rPr lang="en-US" altLang="el-GR" sz="2000" dirty="0" smtClean="0">
                <a:latin typeface="Calibri" panose="020F0502020204030204" pitchFamily="34" charset="0"/>
              </a:rPr>
              <a:t>block</a:t>
            </a:r>
            <a:r>
              <a:rPr lang="en-US" altLang="el-GR" dirty="0" smtClean="0"/>
              <a:t> </a:t>
            </a:r>
            <a:r>
              <a:rPr lang="el-GR" altLang="el-GR" dirty="0"/>
              <a:t>είναι έγκυρη</a:t>
            </a:r>
          </a:p>
          <a:p>
            <a:pPr lvl="3"/>
            <a:r>
              <a:rPr lang="el-GR" altLang="el-GR" dirty="0"/>
              <a:t>Πρέπει να είναι ψηφιακά υπογεγραμμένη με </a:t>
            </a:r>
            <a:r>
              <a:rPr lang="en-US" altLang="el-GR" sz="1800" dirty="0" err="1" smtClean="0">
                <a:latin typeface="Calibri" panose="020F0502020204030204" pitchFamily="34" charset="0"/>
              </a:rPr>
              <a:t>pubkey</a:t>
            </a:r>
            <a:endParaRPr lang="el-GR" altLang="el-GR" sz="1800" dirty="0">
              <a:latin typeface="Calibri" panose="020F0502020204030204" pitchFamily="34" charset="0"/>
            </a:endParaRPr>
          </a:p>
          <a:p>
            <a:pPr lvl="3"/>
            <a:r>
              <a:rPr lang="el-GR" altLang="el-GR" dirty="0"/>
              <a:t>Χρησιμοποιείται μόνο για το ριζικό ευρετήριο</a:t>
            </a:r>
            <a:endParaRPr lang="en-US" altLang="el-GR" dirty="0"/>
          </a:p>
          <a:p>
            <a:pPr lvl="2"/>
            <a:r>
              <a:rPr lang="el-GR" altLang="el-GR" dirty="0"/>
              <a:t>Υπολογίζει </a:t>
            </a:r>
            <a:r>
              <a:rPr lang="el-GR" altLang="el-GR" dirty="0" smtClean="0"/>
              <a:t>κλειδί </a:t>
            </a:r>
            <a:r>
              <a:rPr lang="el-GR" altLang="el-GR" dirty="0"/>
              <a:t>με κατακερματισμό του </a:t>
            </a:r>
            <a:r>
              <a:rPr lang="en-US" altLang="el-GR" sz="2000" dirty="0" err="1">
                <a:latin typeface="Calibri" panose="020F0502020204030204" pitchFamily="34" charset="0"/>
              </a:rPr>
              <a:t>pubkey</a:t>
            </a:r>
            <a:endParaRPr lang="el-GR" altLang="el-GR" sz="2000" dirty="0">
              <a:latin typeface="Calibri" panose="020F0502020204030204" pitchFamily="34" charset="0"/>
            </a:endParaRPr>
          </a:p>
          <a:p>
            <a:pPr lvl="2"/>
            <a:r>
              <a:rPr lang="el-GR" altLang="el-GR" dirty="0"/>
              <a:t>Στέλνει την ομάδα για αποθήκευση σε </a:t>
            </a:r>
            <a:r>
              <a:rPr lang="en-US" altLang="el-GR" dirty="0">
                <a:latin typeface="Calibri" panose="020F0502020204030204" pitchFamily="34" charset="0"/>
                <a:cs typeface="Courier New" pitchFamily="49" charset="0"/>
              </a:rPr>
              <a:t>k</a:t>
            </a:r>
            <a:r>
              <a:rPr lang="el-GR" altLang="el-GR" dirty="0"/>
              <a:t> κόμβους</a:t>
            </a:r>
            <a:endParaRPr lang="en-US" altLang="el-GR" dirty="0"/>
          </a:p>
          <a:p>
            <a:pPr lvl="1"/>
            <a:r>
              <a:rPr lang="en-US" altLang="el-GR" dirty="0">
                <a:latin typeface="Calibri" panose="020F0502020204030204" pitchFamily="34" charset="0"/>
              </a:rPr>
              <a:t>block=get(key)</a:t>
            </a:r>
            <a:endParaRPr lang="el-GR" altLang="el-GR" dirty="0">
              <a:latin typeface="Calibri" panose="020F0502020204030204" pitchFamily="34" charset="0"/>
            </a:endParaRPr>
          </a:p>
          <a:p>
            <a:pPr lvl="2"/>
            <a:r>
              <a:rPr lang="el-GR" altLang="el-GR" dirty="0"/>
              <a:t>Ανακτά την ομάδα που προσδιορίζεται από το </a:t>
            </a:r>
            <a:r>
              <a:rPr lang="en-US" altLang="el-GR" sz="2000" dirty="0" smtClean="0">
                <a:latin typeface="Calibri" panose="020F0502020204030204" pitchFamily="34" charset="0"/>
              </a:rPr>
              <a:t>key</a:t>
            </a:r>
            <a:endParaRPr lang="en-US" altLang="el-GR" sz="2000" dirty="0">
              <a:latin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10240460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Αποθήκευση ομάδων (1 από 2)</a:t>
            </a:r>
            <a:endParaRPr lang="en-US" altLang="el-GR" dirty="0" smtClean="0"/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Αποθήκευση ομάδων σε κόμβους</a:t>
            </a:r>
          </a:p>
          <a:p>
            <a:pPr lvl="1" eaLnBrk="1" hangingPunct="1"/>
            <a:r>
              <a:rPr lang="el-GR" altLang="el-GR" dirty="0" smtClean="0"/>
              <a:t>Το </a:t>
            </a:r>
            <a:r>
              <a:rPr lang="en-US" altLang="el-GR" dirty="0" err="1" smtClean="0"/>
              <a:t>DHash</a:t>
            </a:r>
            <a:r>
              <a:rPr lang="el-GR" altLang="el-GR" dirty="0" smtClean="0"/>
              <a:t> εντοπίζει το διάδοχο της ομάδας</a:t>
            </a:r>
            <a:endParaRPr lang="el-GR" altLang="el-GR" dirty="0" smtClean="0">
              <a:latin typeface="Calibri" panose="020F0502020204030204" pitchFamily="34" charset="0"/>
            </a:endParaRPr>
          </a:p>
          <a:p>
            <a:pPr lvl="1" eaLnBrk="1" hangingPunct="1"/>
            <a:r>
              <a:rPr lang="el-GR" altLang="el-GR" dirty="0" smtClean="0"/>
              <a:t>Ο κόμβος αποθηκεύει την ομάδα σε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k</a:t>
            </a:r>
            <a:r>
              <a:rPr lang="en-US" altLang="el-GR" dirty="0" smtClean="0"/>
              <a:t> </a:t>
            </a:r>
            <a:r>
              <a:rPr lang="el-GR" altLang="el-GR" dirty="0" smtClean="0"/>
              <a:t>διαδόχους</a:t>
            </a:r>
          </a:p>
          <a:p>
            <a:pPr lvl="1" eaLnBrk="1" hangingPunct="1"/>
            <a:r>
              <a:rPr lang="el-GR" altLang="el-GR" dirty="0" smtClean="0"/>
              <a:t>Οι διάδοχοι βρίσκονται στη λίστα διαδόχων</a:t>
            </a:r>
          </a:p>
          <a:p>
            <a:pPr lvl="2" eaLnBrk="1" hangingPunct="1"/>
            <a:r>
              <a:rPr lang="el-GR" altLang="el-GR" dirty="0" smtClean="0"/>
              <a:t>Η λίστα διαδόχων είναι μεγαλύτερη του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k</a:t>
            </a:r>
            <a:endParaRPr lang="en-US" altLang="el-GR" i="1" dirty="0" smtClean="0"/>
          </a:p>
          <a:p>
            <a:pPr lvl="1" eaLnBrk="1" hangingPunct="1"/>
            <a:r>
              <a:rPr lang="el-GR" altLang="el-GR" dirty="0" smtClean="0"/>
              <a:t>Αν αποτύχει αναλαμβάνει ο νέος διάδοχος</a:t>
            </a:r>
          </a:p>
          <a:p>
            <a:pPr lvl="2" eaLnBrk="1" hangingPunct="1"/>
            <a:r>
              <a:rPr lang="el-GR" altLang="el-GR" dirty="0" smtClean="0"/>
              <a:t>Έχει ήδη αποθηκευμένη την ομάδα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9369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D o c u m e n t S e t t i n g s   x m l n s : x s i = " h t t p : / / w w w . w 3 . o r g / 2 0 0 1 / X M L S c h e m a - i n s t a n c e "   x m l n s : x s d = " h t t p : / / w w w . w 3 . o r g / 2 0 0 1 / X M L S c h e m a "   x m l n s = " h t t p : / / w w w . z h a w . c h / A c c e s s i b i l i t y A d d I n " >  
     < C h e c k R e a d i n g O r d e r > t r u e < / C h e c k R e a d i n g O r d e r >  
     < C h e c k T a b l e H e a d e r > t r u e < / C h e c k T a b l e H e a d e r >  
     < C h e c k S l i d e T i t l e > t r u e < / C h e c k S l i d e T i t l e >  
     < C h e c k L a n g u a g e S e t t i n g > t r u e < / C h e c k L a n g u a g e S e t t i n g >  
     < C h e c k A l t T e x t > t r u e < / C h e c k A l t T e x t >  
     < C h e c k T e x t S i z e > f a l s e < / C h e c k T e x t S i z e >  
     < C h e c k S c r e e n T i p > f a l s e < / C h e c k S c r e e n T i p >  
     < S h o w S h a p e N a m e C o l u m n > f a l s e < / S h o w S h a p e N a m e C o l u m n >  
     < S h o w I s s u e D e s c r i p t i o n > t r u e < / S h o w I s s u e D e s c r i p t i o n >  
 < / D o c u m e n t S e t t i n g s > 
</file>

<file path=customXml/itemProps1.xml><?xml version="1.0" encoding="utf-8"?>
<ds:datastoreItem xmlns:ds="http://schemas.openxmlformats.org/officeDocument/2006/customXml" ds:itemID="{B2BFC495-3782-415F-BDC4-287E55AFF4AC}">
  <ds:schemaRefs>
    <ds:schemaRef ds:uri="http://www.w3.org/2001/XMLSchema"/>
    <ds:schemaRef ds:uri="http://www.zhaw.ch/AccessibilityAddI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2084</TotalTime>
  <Words>4729</Words>
  <Application>Microsoft Office PowerPoint</Application>
  <PresentationFormat>On-screen Show (4:3)</PresentationFormat>
  <Paragraphs>899</Paragraphs>
  <Slides>103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103</vt:i4>
      </vt:variant>
    </vt:vector>
  </HeadingPairs>
  <TitlesOfParts>
    <vt:vector size="104" baseType="lpstr">
      <vt:lpstr>Θέμα του Office</vt:lpstr>
      <vt:lpstr>Κατανεμημένα Συστήματα: Θεωρία και Προγραμματισμός</vt:lpstr>
      <vt:lpstr>Χρηματοδότηση</vt:lpstr>
      <vt:lpstr>Άδειες Χρήσης</vt:lpstr>
      <vt:lpstr>Σκοποί ενότητας</vt:lpstr>
      <vt:lpstr>Περιεχόμενα ενότητας (1 από 2)</vt:lpstr>
      <vt:lpstr>Περιεχόμενα ενότητας (2 από 2)</vt:lpstr>
      <vt:lpstr>Διεπαφές αρχείων και ευρετηρίων</vt:lpstr>
      <vt:lpstr>Αρχεία και ευρετήρια (1 από 6)</vt:lpstr>
      <vt:lpstr>Αρχεία και ευρετήρια (2 από 6)</vt:lpstr>
      <vt:lpstr>Αρχεία και ευρετήρια (3 από 6)</vt:lpstr>
      <vt:lpstr>Αρχεία και ευρετήρια (4 από 6)</vt:lpstr>
      <vt:lpstr>Αρχεία και ευρετήρια (5 από 6)</vt:lpstr>
      <vt:lpstr>Αρχεία και ευρετήρια (6 από 6)</vt:lpstr>
      <vt:lpstr>Διεπαφή αρχείων (1 από 4)</vt:lpstr>
      <vt:lpstr>Διεπαφή αρχείων (2 από 4)</vt:lpstr>
      <vt:lpstr>Διεπαφή αρχείων (3 από 4)</vt:lpstr>
      <vt:lpstr>Διεπαφή αρχείων (4 από 4)</vt:lpstr>
      <vt:lpstr>Διεπαφή ευρετηρίων (1 από 3)</vt:lpstr>
      <vt:lpstr>Διεπαφή ευρετηρίων (2 από 3)</vt:lpstr>
      <vt:lpstr>Διεπαφή ευρετηρίων (3 από 3)</vt:lpstr>
      <vt:lpstr>Ονόματα και αναγνωριστικά αρχείων</vt:lpstr>
      <vt:lpstr>Ονόματα / αναγνωριστικά (1 από 4)</vt:lpstr>
      <vt:lpstr>Ονόματα / αναγνωριστικά (2 από 4)</vt:lpstr>
      <vt:lpstr>Ονόματα / αναγνωριστικά (3 από 4)</vt:lpstr>
      <vt:lpstr>Ονόματα / αναγνωριστικά (4 από 4)</vt:lpstr>
      <vt:lpstr>Εξυπηρετητές αρχείων και ευρετηρίων</vt:lpstr>
      <vt:lpstr>Εξυπηρετητές (1 από 4)</vt:lpstr>
      <vt:lpstr>Εξυπηρετητές (2 από 4)</vt:lpstr>
      <vt:lpstr>Εξυπηρετητές (3 από 4)</vt:lpstr>
      <vt:lpstr>Εξυπηρετητές (4 από 4)</vt:lpstr>
      <vt:lpstr>Προσωρινή αποθήκευση αρχείων</vt:lpstr>
      <vt:lpstr>Προσωρινή αποθήκευση (1 από 5)</vt:lpstr>
      <vt:lpstr>Προσωρινή αποθήκευση (2 από 5)</vt:lpstr>
      <vt:lpstr>Προσωρινή αποθήκευση (3 από 5)</vt:lpstr>
      <vt:lpstr>Προσωρινή αποθήκευση (4 από 5)</vt:lpstr>
      <vt:lpstr>Προσωρινή αποθήκευση (5 από 5)</vt:lpstr>
      <vt:lpstr>Σημασιολογία καταμερισμού αρχείων</vt:lpstr>
      <vt:lpstr>Σημασιολογία (1 από 4)</vt:lpstr>
      <vt:lpstr>Σημασιολογία (2 από 4)</vt:lpstr>
      <vt:lpstr>Σημασιολογία (3 από 4)</vt:lpstr>
      <vt:lpstr>Σημασιολογία (4 από 4)</vt:lpstr>
      <vt:lpstr>Συνέπεια συστήματος αρχείων</vt:lpstr>
      <vt:lpstr>Συνέπεια (1 από 4)</vt:lpstr>
      <vt:lpstr>Συνέπεια (2 από 4)</vt:lpstr>
      <vt:lpstr>Συνέπεια (3 από 4)</vt:lpstr>
      <vt:lpstr>Συνέπεια (4 από 4)</vt:lpstr>
      <vt:lpstr>To σύστημα NFS</vt:lpstr>
      <vt:lpstr>Υλοποίηση NFS (1 από 5)</vt:lpstr>
      <vt:lpstr>Υλοποίηση NFS (2 από 5)</vt:lpstr>
      <vt:lpstr>Υλοποίηση NFS (3 από 5)</vt:lpstr>
      <vt:lpstr>Υλοποίηση NFS (4 από 5)</vt:lpstr>
      <vt:lpstr>Υλοποίηση NFS (5 από 5)</vt:lpstr>
      <vt:lpstr>Διεπαφή NFS (1 από 5)</vt:lpstr>
      <vt:lpstr>Διεπαφή NFS (2 από 5)</vt:lpstr>
      <vt:lpstr>Διεπαφή NFS (3 από 5)</vt:lpstr>
      <vt:lpstr>Διεπαφή NFS (4 από 5)</vt:lpstr>
      <vt:lpstr>Διεπαφή NFS (5 από 5)</vt:lpstr>
      <vt:lpstr>Αποθήκευση NFS (1 από 3)</vt:lpstr>
      <vt:lpstr>Αποθήκευση NFS (2 από 3)</vt:lpstr>
      <vt:lpstr>Αποθήκευση NFS (3 από 3)</vt:lpstr>
      <vt:lpstr>Το σύστημα AFS</vt:lpstr>
      <vt:lpstr>Υλοποίηση AFS (1 από 6)</vt:lpstr>
      <vt:lpstr>Υλοποίηση AFS (2 από 6)</vt:lpstr>
      <vt:lpstr>Υλοποίηση AFS (3 από 6)</vt:lpstr>
      <vt:lpstr>Υλοποίηση AFS (4 από 6)</vt:lpstr>
      <vt:lpstr>Υλοποίηση AFS (5 από 6)</vt:lpstr>
      <vt:lpstr>Υλοποίηση AFS (6 από 6)</vt:lpstr>
      <vt:lpstr>Αποθήκευση AFS (1 από 2)</vt:lpstr>
      <vt:lpstr>Αποθήκευση AFS (2 από 2)</vt:lpstr>
      <vt:lpstr>Το σύστημα PAST</vt:lpstr>
      <vt:lpstr>Εισαγωγή στο PAST (1 από 5)</vt:lpstr>
      <vt:lpstr>Εισαγωγή στο PAST (2 από 5)</vt:lpstr>
      <vt:lpstr>Εισαγωγή στο PAST (3 από 5)</vt:lpstr>
      <vt:lpstr>Εισαγωγή στο PAST (4 από 5)</vt:lpstr>
      <vt:lpstr>Εισαγωγή στο PAST (5 από 5)</vt:lpstr>
      <vt:lpstr>Εισαγωγή αρχείων (1 από 3)</vt:lpstr>
      <vt:lpstr>Εισαγωγή αρχείων (2 από 3)</vt:lpstr>
      <vt:lpstr>Εισαγωγή αρχείων (3 από 3)</vt:lpstr>
      <vt:lpstr>Διαγραφή αρχείων</vt:lpstr>
      <vt:lpstr>Ανάκτηση αρχείων</vt:lpstr>
      <vt:lpstr>Αποθήκευση σε πολλά σημεία</vt:lpstr>
      <vt:lpstr>Κατανομή φόρτου</vt:lpstr>
      <vt:lpstr>Εκτροπή αντιγράφων (1 από 4)</vt:lpstr>
      <vt:lpstr>Εκτροπή αντιγράφων (2 από 4)</vt:lpstr>
      <vt:lpstr>Εκτροπή αντιγράφων (3 από 4)</vt:lpstr>
      <vt:lpstr>Εκτροπή αντιγράφων (4 από 4)</vt:lpstr>
      <vt:lpstr>Διαχείριση αλλαγών (1 από 3)</vt:lpstr>
      <vt:lpstr>Διαχείριση αλλαγών (2 από 3)</vt:lpstr>
      <vt:lpstr>Διαχείριση αλλαγών (3 από 3)</vt:lpstr>
      <vt:lpstr>Το σύστημα CFS</vt:lpstr>
      <vt:lpstr>Εισαγωγή στο CFS (1 από 3)</vt:lpstr>
      <vt:lpstr>Εισαγωγή στο CFS (2 από 3)</vt:lpstr>
      <vt:lpstr>Εισαγωγή στο CFS (3 από 3)</vt:lpstr>
      <vt:lpstr>Σύστημα αρχείων (1 από 3)</vt:lpstr>
      <vt:lpstr>Σύστημα αρχείων (2 από 3)</vt:lpstr>
      <vt:lpstr>Σύστημα αρχείων (3 από 3)</vt:lpstr>
      <vt:lpstr>Διεπαφή του CFS (1 από 2)</vt:lpstr>
      <vt:lpstr>Διεπαφή του CFS (2 από 2)</vt:lpstr>
      <vt:lpstr>Αποθήκευση ομάδων (1 από 2)</vt:lpstr>
      <vt:lpstr>Αποθήκευση ομάδων (2 από 2)</vt:lpstr>
      <vt:lpstr>Προσωρινή αποθήκευση</vt:lpstr>
      <vt:lpstr>Ανανέωση αρχείων</vt:lpstr>
      <vt:lpstr>Τέλος Ενότητας # 11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Κατανεμημένα συστήματα αποθήκευσης</dc:title>
  <dc:subject>Κατανεμημένα Συστήματα</dc:subject>
  <dc:creator>Γεώργιος Ξυλωμένος</dc:creator>
  <cp:keywords>Αρχεία; ευρετήρια; προσωρινή αποθήκευση; συνέπεια; NFS; AFS; PAST; CFS</cp:keywords>
  <cp:lastModifiedBy>georgex</cp:lastModifiedBy>
  <cp:revision>323</cp:revision>
  <cp:lastPrinted>2014-02-16T13:16:25Z</cp:lastPrinted>
  <dcterms:created xsi:type="dcterms:W3CDTF">2012-09-06T09:03:05Z</dcterms:created>
  <dcterms:modified xsi:type="dcterms:W3CDTF">2015-05-08T08:34:30Z</dcterms:modified>
</cp:coreProperties>
</file>