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309" r:id="rId2"/>
    <p:sldId id="257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72" r:id="rId16"/>
    <p:sldId id="275" r:id="rId17"/>
    <p:sldId id="276" r:id="rId18"/>
    <p:sldId id="292" r:id="rId19"/>
    <p:sldId id="277" r:id="rId20"/>
    <p:sldId id="281" r:id="rId21"/>
    <p:sldId id="282" r:id="rId22"/>
    <p:sldId id="285" r:id="rId23"/>
    <p:sldId id="287" r:id="rId24"/>
    <p:sldId id="288" r:id="rId25"/>
    <p:sldId id="289" r:id="rId26"/>
    <p:sldId id="290" r:id="rId27"/>
    <p:sldId id="293" r:id="rId28"/>
    <p:sldId id="294" r:id="rId29"/>
    <p:sldId id="296" r:id="rId30"/>
    <p:sldId id="297" r:id="rId31"/>
    <p:sldId id="302" r:id="rId32"/>
  </p:sldIdLst>
  <p:sldSz cx="9144000" cy="6858000" type="screen4x3"/>
  <p:notesSz cx="7302500" cy="95885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1615" autoAdjust="0"/>
  </p:normalViewPr>
  <p:slideViewPr>
    <p:cSldViewPr>
      <p:cViewPr varScale="1">
        <p:scale>
          <a:sx n="80" d="100"/>
          <a:sy n="80" d="100"/>
        </p:scale>
        <p:origin x="133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03" tIns="48251" rIns="96503" bIns="48251" rtlCol="0"/>
          <a:lstStyle>
            <a:lvl1pPr algn="l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6503" tIns="48251" rIns="96503" bIns="48251" rtlCol="0"/>
          <a:lstStyle>
            <a:lvl1pPr algn="r">
              <a:defRPr sz="1300"/>
            </a:lvl1pPr>
          </a:lstStyle>
          <a:p>
            <a:pPr>
              <a:defRPr/>
            </a:pPr>
            <a:fld id="{944DB508-5861-45AA-ABB2-5DC6490721B9}" type="datetimeFigureOut">
              <a:rPr lang="en-US"/>
              <a:pPr>
                <a:defRPr/>
              </a:pPr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03" tIns="48251" rIns="96503" bIns="48251" rtlCol="0" anchor="b"/>
          <a:lstStyle>
            <a:lvl1pPr algn="l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03" tIns="48251" rIns="96503" bIns="4825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18A0B93-97B6-45D9-B9EC-D153D0DFD3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57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1" rIns="96503" bIns="482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1" rIns="96503" bIns="482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1" rIns="96503" bIns="482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1" rIns="96503" bIns="482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1" rIns="96503" bIns="482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9EA8FEAF-D767-446B-A0C0-6BC9D0FA36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3420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etirio.com/paragogi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etirio.com/oikonomika-agatha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388549-1A2E-4FAE-BCA1-3E9EB9A02A8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81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251748-E35F-4F53-B4CF-2D0B411CCC9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56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11548-05A8-44D3-9335-A6B5D9A845C8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Η καμπύλη παραγωγικών δυνατοτήτων (ΚΠΔ) δείχνει τους μέγιστους </a:t>
            </a:r>
            <a:r>
              <a:rPr lang="el-GR" sz="1200" b="0" i="0" kern="12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συνδυασμούς </a:t>
            </a:r>
            <a:r>
              <a:rPr lang="el-GR" sz="1200" b="0" i="0" kern="12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παραγωγής</a:t>
            </a:r>
            <a:r>
              <a:rPr lang="el-GR" sz="1200" b="0" i="0" kern="12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 δυο </a:t>
            </a:r>
            <a:r>
              <a:rPr lang="el-GR" sz="1200" b="0" i="0" kern="12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προϊόντων</a:t>
            </a:r>
            <a:r>
              <a:rPr lang="el-GR" sz="1200" b="0" i="0" kern="12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 σε μια οικονομία. Δείχνει δηλαδή το πόσο μπορεί να παραχθεί ένα προϊόν με δεδομένη ποσότητα του αλλού.</a:t>
            </a:r>
            <a:endParaRPr lang="en-US" altLang="en-US" sz="1200" b="0" i="0" kern="1200" dirty="0">
              <a:solidFill>
                <a:srgbClr val="444444"/>
              </a:solidFill>
              <a:effectLst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1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C90D01-3B98-4FAD-9062-7C608F73687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0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6030EA-8819-4621-8DFA-A0E8B1EEBAC5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972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667614-4BC2-4ADD-BCB7-386EA60B96D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24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DD064D-215E-40C0-BF19-23DB4A07779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984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11AAC9-042D-4796-A762-903271EC1E8F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93195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96684F-7BC0-4A50-BAC1-866BBFD966C7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Εκτός από το κριτήριο της αποτελεσματικότητας, η κρατική παρέμβαση δικαιολογείται και στη  βάση κριτηρίων δικαιοσύνης</a:t>
            </a:r>
            <a:r>
              <a:rPr lang="en-GB" sz="2800" dirty="0">
                <a:latin typeface="Book Antiqua" pitchFamily="18" charset="0"/>
              </a:rPr>
              <a:t>. </a:t>
            </a:r>
            <a:r>
              <a:rPr lang="el-GR" sz="2800" dirty="0">
                <a:latin typeface="Book Antiqua" pitchFamily="18" charset="0"/>
              </a:rPr>
              <a:t>Π.χ. </a:t>
            </a:r>
            <a:r>
              <a:rPr lang="el-GR" sz="2400" dirty="0">
                <a:latin typeface="Book Antiqua" pitchFamily="18" charset="0"/>
              </a:rPr>
              <a:t>Σύστημα προοδευτικής φορολογίας/μεταβιβάσεων αναδιανέμει εισόδημα από τους πλουσιότερους στους φτωχότερους</a:t>
            </a:r>
          </a:p>
        </p:txBody>
      </p:sp>
    </p:spTree>
    <p:extLst>
      <p:ext uri="{BB962C8B-B14F-4D97-AF65-F5344CB8AC3E}">
        <p14:creationId xmlns:p14="http://schemas.microsoft.com/office/powerpoint/2010/main" val="3500814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A941D7-4FA6-4E7B-B607-6AEBCEF8D45D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19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01C1C7-82FC-4788-8113-C4D66AC202DD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9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7D2F38-D151-4814-97C1-6BEA658883C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335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3D64F7-B400-455A-8B6D-F022515148D9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82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4FB085-17B1-46E8-AB5B-81E6E59E1311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487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6027FB-B7A0-4291-9346-939504EFFC0E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844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8B320B-D6F4-424A-939D-6E94A73A55DF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7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3E3F05-AAE6-40FB-82FF-1FAB6AA4DC27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0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86D7B5-F2BE-4E9D-89BD-804B46B98E94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309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8FFBEB-896B-4836-BE66-DDB8D5EA178C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02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977C79-41BC-47ED-B822-BB696E451993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538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B63590-1560-420D-8530-BDF6F7AA1AF1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779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633A12-29A2-47E8-B9D5-51FABD29A4AB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8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24F2AA-651F-4926-B3C5-8D8F1D1DCA4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24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49154A-0A20-4269-BF45-0D0900E4D261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987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878304-533A-4135-B436-D9FB074EF27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9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6BFA81-5C0E-4BD2-A127-24656597A41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dirty="0"/>
              <a:t>καμπύλες αδιαφορίας καταναλωτών (συνδυασμοί αγαθών που ο </a:t>
            </a:r>
            <a:r>
              <a:rPr lang="el-GR" altLang="en-US" dirty="0" err="1"/>
              <a:t>κατ</a:t>
            </a:r>
            <a:r>
              <a:rPr lang="el-GR" altLang="en-US" dirty="0"/>
              <a:t>/της θεωρεί ως εξίσου επιθυμητούς): εφάπτονται  =&gt; ανώτερη καμπύλη και για τους δύο </a:t>
            </a:r>
            <a:r>
              <a:rPr lang="el-GR" altLang="en-US" dirty="0" err="1"/>
              <a:t>κατ</a:t>
            </a:r>
            <a:r>
              <a:rPr lang="el-GR" altLang="en-US" dirty="0"/>
              <a:t>/τες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975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A6D68F-8BAA-42D3-89C3-78F8BC5E4F7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7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D113E2-C35F-4B7A-80B5-DB46EFF947D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7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BE7AE8-5206-42FC-8C24-ACEC210B8AA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dirty="0"/>
              <a:t>καμπύλες ίσου προϊόντος: </a:t>
            </a:r>
            <a:r>
              <a:rPr lang="el-GR" dirty="0"/>
              <a:t>δείχνουν τους συνδυασμούς ποσοτήτων κεφαλαίου (Κ) και εργασίας (L) που απαιτούνται για την παραγωγή ορισμένης ποσότητας του αγαθού Χ και αντίστοιχα του Υ. Με μια αναδιάταξη του κεφαλαίου και της εργασίας είναι δυνατό να αυξηθεί η ποσότητα του Χ χωρίς να μειωθεί η παραγωγή του Υ. </a:t>
            </a:r>
            <a:r>
              <a:rPr lang="el-GR" altLang="en-US" dirty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03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30DE62-2486-4D7C-B48D-DC313182A9D5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3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5E11D-22B5-4AC4-A228-94DA7941E6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67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82B2-AD9E-4DDA-B0EF-AFDDE83AED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78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3824-1423-4C5C-A9B8-6F970D7A46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637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2E62-A76D-4B56-86D8-1ED70D794B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65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85765-55AE-4E1A-A9FE-D0AD5B95E4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92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BD79-DC81-48D1-BE7B-D6CE2FED41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850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081C-D5BF-4F30-B4DE-CDAE019872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064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59A3-C1B6-4DD8-B77D-EC382D5049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06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3A60-ABBB-4AD1-AEBC-3C0D42C473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3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8A55-2906-4AFA-BDEE-FFD0D0AF37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24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52B0-C954-422B-B85A-B893FDE11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01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53B9-B78D-4C0F-9EF2-7574418D54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85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313F8B2-67FD-497D-BD4A-EA15100F1E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l-GR" sz="3200" noProof="1">
                <a:latin typeface="Book Antiqua" pitchFamily="18" charset="0"/>
              </a:rPr>
              <a:t>Εισαγωγή στη γενική ισορροπία </a:t>
            </a:r>
            <a:br>
              <a:rPr lang="el-GR" altLang="el-GR" sz="3200" noProof="1">
                <a:latin typeface="Book Antiqua" pitchFamily="18" charset="0"/>
              </a:rPr>
            </a:br>
            <a:r>
              <a:rPr lang="el-GR" altLang="el-GR" sz="3200" noProof="1">
                <a:latin typeface="Book Antiqua" pitchFamily="18" charset="0"/>
              </a:rPr>
              <a:t>και την οικονομική της ευημερίας</a:t>
            </a:r>
            <a:br>
              <a:rPr lang="el-GR" altLang="el-GR" sz="3200" noProof="1">
                <a:latin typeface="Book Antiqua" pitchFamily="18" charset="0"/>
              </a:rPr>
            </a:br>
            <a:endParaRPr lang="el-GR" altLang="el-GR" sz="3200" noProof="1">
              <a:latin typeface="Book Antiqu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512768" cy="1600200"/>
          </a:xfrm>
        </p:spPr>
        <p:txBody>
          <a:bodyPr/>
          <a:lstStyle/>
          <a:p>
            <a:pPr eaLnBrk="1" hangingPunct="1"/>
            <a:r>
              <a:rPr lang="el-GR" altLang="el-GR" sz="1800" b="1" noProof="1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  <a:t>Διάλεξη </a:t>
            </a:r>
            <a:r>
              <a:rPr lang="en-US" altLang="el-GR" sz="1800" b="1" noProof="1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  <a:t>4</a:t>
            </a:r>
          </a:p>
          <a:p>
            <a:pPr eaLnBrk="1" hangingPunct="1"/>
            <a:r>
              <a:rPr lang="el-GR" altLang="el-GR" sz="1800" b="1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  <a:t>Οικονομικά Κοινωνικής Πολιτικής</a:t>
            </a:r>
          </a:p>
        </p:txBody>
      </p:sp>
    </p:spTree>
    <p:extLst>
      <p:ext uri="{BB962C8B-B14F-4D97-AF65-F5344CB8AC3E}">
        <p14:creationId xmlns:p14="http://schemas.microsoft.com/office/powerpoint/2010/main" val="22877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Αποτελεσματικότητα στην παραγωγή 2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Μετά από διαρκείς μεταφορές παραγωγικών συντελεστών μεταξύ κλάδων παραγωγής</a:t>
            </a:r>
            <a:endParaRPr lang="en-GB" sz="2800" dirty="0">
              <a:latin typeface="Book Antiqua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791200" y="1844675"/>
            <a:ext cx="3352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>
                <a:latin typeface="Book Antiqua" panose="02040602050305030304" pitchFamily="18" charset="0"/>
              </a:rPr>
              <a:t>Κατανομή αποτελεσματική κατά </a:t>
            </a:r>
            <a:r>
              <a:rPr lang="en-US" altLang="en-US" sz="2800">
                <a:latin typeface="Book Antiqua" panose="02040602050305030304" pitchFamily="18" charset="0"/>
              </a:rPr>
              <a:t>Pareto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>
                <a:latin typeface="Book Antiqua" panose="02040602050305030304" pitchFamily="18" charset="0"/>
              </a:rPr>
              <a:t>Καμπύλη των συμβάσεων (</a:t>
            </a:r>
            <a:r>
              <a:rPr lang="en-US" altLang="en-US" sz="2800">
                <a:latin typeface="Book Antiqua" panose="02040602050305030304" pitchFamily="18" charset="0"/>
              </a:rPr>
              <a:t>contract curve):</a:t>
            </a:r>
            <a:r>
              <a:rPr lang="el-GR" altLang="en-US" sz="2800">
                <a:latin typeface="Book Antiqua" panose="02040602050305030304" pitchFamily="18" charset="0"/>
              </a:rPr>
              <a:t> Γεωμετρικός τόπος των αποτελεσματικών κατά </a:t>
            </a:r>
            <a:r>
              <a:rPr lang="en-US" altLang="en-US" sz="2800">
                <a:latin typeface="Book Antiqua" panose="02040602050305030304" pitchFamily="18" charset="0"/>
              </a:rPr>
              <a:t>Pareto </a:t>
            </a:r>
            <a:r>
              <a:rPr lang="el-GR" altLang="en-US" sz="2800">
                <a:latin typeface="Book Antiqua" panose="02040602050305030304" pitchFamily="18" charset="0"/>
              </a:rPr>
              <a:t>κατανομών (παραγωγή)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86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Αποτελεσματικότητα στην παραγωγή 3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Σε όλα τα σημεία της καμπύλης των συμβάσεων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3200" dirty="0">
                <a:latin typeface="Book Antiqua" pitchFamily="18" charset="0"/>
              </a:rPr>
              <a:t>	ΟΛΤΥ</a:t>
            </a:r>
            <a:r>
              <a:rPr lang="el-GR" sz="3200" baseline="30000" dirty="0">
                <a:latin typeface="Book Antiqua" pitchFamily="18" charset="0"/>
              </a:rPr>
              <a:t>Χ</a:t>
            </a:r>
            <a:r>
              <a:rPr lang="en-US" sz="3200" baseline="-25000" dirty="0">
                <a:latin typeface="Book Antiqua" pitchFamily="18" charset="0"/>
              </a:rPr>
              <a:t>KL</a:t>
            </a:r>
            <a:r>
              <a:rPr lang="el-GR" sz="3200" dirty="0">
                <a:latin typeface="Book Antiqua" pitchFamily="18" charset="0"/>
              </a:rPr>
              <a:t> = ΟΛΤΥ</a:t>
            </a:r>
            <a:r>
              <a:rPr lang="en-US" sz="3200" baseline="30000" dirty="0">
                <a:latin typeface="Book Antiqua" pitchFamily="18" charset="0"/>
              </a:rPr>
              <a:t>Y</a:t>
            </a:r>
            <a:r>
              <a:rPr lang="en-US" sz="3200" baseline="-25000" dirty="0">
                <a:latin typeface="Book Antiqua" pitchFamily="18" charset="0"/>
              </a:rPr>
              <a:t>KL</a:t>
            </a:r>
            <a:endParaRPr lang="el-GR" sz="3200" dirty="0">
              <a:latin typeface="Book Antiqua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3200" dirty="0">
                <a:latin typeface="Book Antiqua" pitchFamily="18" charset="0"/>
              </a:rPr>
              <a:t>	= Λόγος τιμών παραγωγικών συντελεστών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Ξεκινώντας από οποιαδήποτε αρχική κατανομή των παραγωγικών συντελεστών, μπορούμε να καταλήξουμε σε σημείο της καμπύλης των συμβάσεων, αν η αγορά λειτουργεί σε συνθήκες πλήρους ανταγωνισμού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Όμως, σε ποιό σημείο θα καταλήξουμε;</a:t>
            </a:r>
            <a:endParaRPr lang="en-GB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429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Καμπύλη παραγωγικών δυνατοτήτων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10600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Από την καμπύλη των συμβάσεων μπορούμε να εξάγουμε την  καμπύλη των παραγωγικών δυνατοτήτων της οικονομίας (</a:t>
            </a:r>
            <a:r>
              <a:rPr lang="en-US" sz="2800" dirty="0">
                <a:latin typeface="Book Antiqua" pitchFamily="18" charset="0"/>
              </a:rPr>
              <a:t>production possibility frontier)</a:t>
            </a:r>
            <a:endParaRPr lang="en-GB" sz="2800" dirty="0">
              <a:latin typeface="Book Antiqua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43434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4419600" y="2205038"/>
            <a:ext cx="45720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Καμπύλη παραγωγικών δυνατοτήτων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el-GR" altLang="en-US" sz="2800" dirty="0">
                <a:latin typeface="Book Antiqua" panose="02040602050305030304" pitchFamily="18" charset="0"/>
              </a:rPr>
              <a:t>κοίλη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Κόστος ευκαιρίας παραγωγής αγαθών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Α, Β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el-GR" altLang="en-US" sz="2800" dirty="0">
                <a:latin typeface="Book Antiqua" panose="02040602050305030304" pitchFamily="18" charset="0"/>
              </a:rPr>
              <a:t>Αποτελεσματική κατά </a:t>
            </a:r>
            <a:r>
              <a:rPr lang="en-US" altLang="en-US" sz="2800" dirty="0">
                <a:latin typeface="Book Antiqua" panose="02040602050305030304" pitchFamily="18" charset="0"/>
              </a:rPr>
              <a:t>Pareto </a:t>
            </a:r>
            <a:r>
              <a:rPr lang="el-GR" altLang="en-US" sz="2800" dirty="0">
                <a:latin typeface="Book Antiqua" panose="02040602050305030304" pitchFamily="18" charset="0"/>
              </a:rPr>
              <a:t>κατανομή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Γ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el-GR" altLang="en-US" sz="2800" dirty="0">
                <a:latin typeface="Book Antiqua" panose="02040602050305030304" pitchFamily="18" charset="0"/>
              </a:rPr>
              <a:t>Μη αποτελεσματική κατά </a:t>
            </a:r>
            <a:r>
              <a:rPr lang="en-US" altLang="en-US" sz="2800" dirty="0">
                <a:latin typeface="Book Antiqua" panose="02040602050305030304" pitchFamily="18" charset="0"/>
              </a:rPr>
              <a:t>Pareto </a:t>
            </a:r>
            <a:r>
              <a:rPr lang="el-GR" altLang="en-US" sz="2800" dirty="0">
                <a:latin typeface="Book Antiqua" panose="02040602050305030304" pitchFamily="18" charset="0"/>
              </a:rPr>
              <a:t>κατανομή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Έξω από την καμπύλη</a:t>
            </a:r>
            <a:r>
              <a:rPr lang="en-US" altLang="en-US" sz="2800" dirty="0">
                <a:latin typeface="Book Antiqua" panose="02040602050305030304" pitchFamily="18" charset="0"/>
              </a:rPr>
              <a:t>:</a:t>
            </a:r>
            <a:r>
              <a:rPr lang="el-GR" altLang="en-US" sz="2800" dirty="0">
                <a:latin typeface="Book Antiqua" panose="02040602050305030304" pitchFamily="18" charset="0"/>
              </a:rPr>
              <a:t> Μη εφικτοί συνδυασμοί</a:t>
            </a:r>
            <a:endParaRPr lang="en-GB" altLang="en-US" sz="2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Σε κάθε σημείο της καμπύλης παραγωγικών δυνατοτήτων αντιστοιχεί ένα κουτί </a:t>
            </a:r>
            <a:r>
              <a:rPr lang="en-US" sz="2800" dirty="0">
                <a:latin typeface="Book Antiqua" pitchFamily="18" charset="0"/>
              </a:rPr>
              <a:t>Edgeworth</a:t>
            </a:r>
            <a:r>
              <a:rPr lang="el-GR" sz="2800" dirty="0">
                <a:latin typeface="Book Antiqua" pitchFamily="18" charset="0"/>
              </a:rPr>
              <a:t> για την κατανάλωση και μία αντίστοιχη καμπύλη συμβάσεων</a:t>
            </a:r>
            <a:endParaRPr lang="en-GB" sz="2800" dirty="0">
              <a:latin typeface="Book Antiqua" pitchFamily="18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09813"/>
            <a:ext cx="7010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Στο σημείο που θα επιλεγεί, θα πρέπει ο λόγος τιμών των αγαθών στο κουτί του </a:t>
            </a:r>
            <a:r>
              <a:rPr lang="en-US" sz="2800" dirty="0">
                <a:latin typeface="Book Antiqua" pitchFamily="18" charset="0"/>
              </a:rPr>
              <a:t>Edgeworth </a:t>
            </a:r>
            <a:r>
              <a:rPr lang="el-GR" sz="2800" dirty="0">
                <a:latin typeface="Book Antiqua" pitchFamily="18" charset="0"/>
              </a:rPr>
              <a:t>να είναι ίσος με τον οριακό λόγο μετασχηματισμού της οικονομίας</a:t>
            </a:r>
            <a:endParaRPr lang="en-GB" sz="2800" dirty="0">
              <a:latin typeface="Book Antiqua" pitchFamily="18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75966"/>
            <a:ext cx="78486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25908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Όμως, ο συνδυασμός που θα προκύψει από την απρόσκοπτη λειτουργία της ανταγωνιστικής αγοράς μπορεί να είναι αποτελεσματικός κατά </a:t>
            </a:r>
            <a:r>
              <a:rPr lang="en-US" sz="2800" dirty="0">
                <a:latin typeface="Book Antiqua" pitchFamily="18" charset="0"/>
              </a:rPr>
              <a:t>Pareto</a:t>
            </a:r>
            <a:r>
              <a:rPr lang="el-GR" sz="2800" dirty="0">
                <a:latin typeface="Book Antiqua" pitchFamily="18" charset="0"/>
              </a:rPr>
              <a:t>, αλλά εξαιρετικά </a:t>
            </a:r>
            <a:r>
              <a:rPr lang="el-GR" sz="2800" u="sng" dirty="0">
                <a:latin typeface="Book Antiqua" pitchFamily="18" charset="0"/>
              </a:rPr>
              <a:t>άνισος</a:t>
            </a:r>
            <a:endParaRPr lang="el-GR" sz="2800" u="sng" dirty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5086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5508625" y="2852738"/>
            <a:ext cx="3635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Ακραία σημεία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</a:t>
            </a:r>
            <a:r>
              <a:rPr lang="el-GR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όλα τα αγαθά στον Β)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  <a:r>
              <a:rPr lang="el-GR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Β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όλα τα αγαθά στον Α)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Ρόλος αρχικών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αποθεμάτων!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l-G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136706" cy="6048077"/>
          </a:xfrm>
        </p:spPr>
        <p:txBody>
          <a:bodyPr/>
          <a:lstStyle/>
          <a:p>
            <a:pPr eaLnBrk="1" hangingPunct="1">
              <a:defRPr/>
            </a:pPr>
            <a:r>
              <a:rPr lang="el-GR" sz="3000" dirty="0">
                <a:latin typeface="Book Antiqua" pitchFamily="18" charset="0"/>
              </a:rPr>
              <a:t>Εφόσον σε μία ανταγωνιστική αγορά ξεκινώντας από οποιαδήποτε αρχική κατανομή αγαθών μπορούμε να καταλήξουμε σε σημείο της καμπύλης συμβάσεων, αν η κοινωνία επιδιώκει μία πιο ίση κατανομή των αγαθών, μπορεί να το πετύχει μέσω:  </a:t>
            </a:r>
          </a:p>
          <a:p>
            <a:pPr lvl="1" eaLnBrk="1" hangingPunct="1">
              <a:defRPr/>
            </a:pPr>
            <a:r>
              <a:rPr lang="el-GR" sz="3000" dirty="0">
                <a:latin typeface="Book Antiqua" pitchFamily="18" charset="0"/>
              </a:rPr>
              <a:t>ανακατανομής των αρχικών αποθεμάτων αγαθών των καταναλωτών</a:t>
            </a:r>
          </a:p>
          <a:p>
            <a:pPr lvl="1" eaLnBrk="1" hangingPunct="1">
              <a:defRPr/>
            </a:pPr>
            <a:r>
              <a:rPr lang="el-GR" sz="3000" dirty="0">
                <a:latin typeface="Book Antiqua" pitchFamily="18" charset="0"/>
              </a:rPr>
              <a:t>ανακατανομής της αρχικής τοποθέτησης παραγωγικών συντελεστών στους κλάδους παραγωγής</a:t>
            </a:r>
            <a:endParaRPr lang="el-GR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ΑΠΟΤΥΧΙΕΣ ΑΓΟΡΑΣ </a:t>
            </a:r>
            <a:br>
              <a:rPr lang="el-GR" sz="3200" dirty="0">
                <a:latin typeface="Book Antiqua" pitchFamily="18" charset="0"/>
              </a:rPr>
            </a:br>
            <a:r>
              <a:rPr lang="el-GR" sz="3200" dirty="0">
                <a:latin typeface="Book Antiqua" pitchFamily="18" charset="0"/>
              </a:rPr>
              <a:t>ΚΑΙ ΚΡΑΤΙΚΗ ΠΑΡΕΜΒΑΣΗ</a:t>
            </a:r>
            <a:endParaRPr lang="el-GR" sz="4800" dirty="0"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Μια ανταγωνιστική οικονομία είναι αποτελεσματική κατά </a:t>
            </a:r>
            <a:r>
              <a:rPr lang="en-US" sz="2800" dirty="0">
                <a:latin typeface="Book Antiqua" pitchFamily="18" charset="0"/>
              </a:rPr>
              <a:t>Pareto</a:t>
            </a:r>
            <a:endParaRPr lang="el-GR" sz="2800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Η ανταγωνιστική οικονομία λειτουργεί αποτελεσματικά όταν δεν υπάρχουν «στρεβλώσεις» (</a:t>
            </a:r>
            <a:r>
              <a:rPr lang="en-US" sz="2800" dirty="0">
                <a:latin typeface="Book Antiqua" pitchFamily="18" charset="0"/>
              </a:rPr>
              <a:t>distortion</a:t>
            </a:r>
            <a:r>
              <a:rPr lang="en-GB" sz="2800" dirty="0">
                <a:latin typeface="Book Antiqua" pitchFamily="18" charset="0"/>
              </a:rPr>
              <a:t>s</a:t>
            </a:r>
            <a:r>
              <a:rPr lang="en-US" sz="2800" dirty="0">
                <a:latin typeface="Book Antiqua" pitchFamily="18" charset="0"/>
              </a:rPr>
              <a:t>)</a:t>
            </a:r>
            <a:r>
              <a:rPr lang="el-GR" sz="2800" dirty="0">
                <a:latin typeface="Book Antiqua" pitchFamily="18" charset="0"/>
              </a:rPr>
              <a:t> </a:t>
            </a:r>
            <a:endParaRPr lang="en-US" sz="2800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Μια στρέβλωση υφίσταται όταν το κοινωνικό οριακό κόστος παραγωγής ενός αγαθού δεν ισούται με το κοινωνικό οριακό όφελος που αντλείται από την κατανάλωση του αγαθού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Πολλές στρεβλώσεις σε μια (πραγματική) οικονομία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11480" cy="6275784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Οι στρεβλώσεις οδηγούν σε αποτυχίες της αγοράς (</a:t>
            </a:r>
            <a:r>
              <a:rPr lang="en-US" sz="2800" dirty="0">
                <a:latin typeface="Book Antiqua" pitchFamily="18" charset="0"/>
              </a:rPr>
              <a:t>market failures)</a:t>
            </a:r>
            <a:endParaRPr lang="el-GR" sz="2800" dirty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Στην περίπτωση αυτή, η παρέμβαση του κράτους στην οικονομία μπορεί να δικαιολογηθεί στη βάση κριτηρίων αποτελεσματικότητας</a:t>
            </a:r>
            <a:r>
              <a:rPr lang="en-GB" sz="2800" dirty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(</a:t>
            </a:r>
            <a:r>
              <a:rPr lang="en-GB" sz="2800" dirty="0">
                <a:latin typeface="Book Antiqua" pitchFamily="18" charset="0"/>
              </a:rPr>
              <a:t>Pareto efficiency)</a:t>
            </a:r>
            <a:endParaRPr lang="el-GR" sz="3600" dirty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Διορθωτικές παρεμβάσεις στις αποτυχίες της αγοράς που βελτιώνουν την κατανομή των πόρων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Συχνή διορθωτική παρέμβαση: φορολογία 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l-GR" dirty="0">
                <a:latin typeface="Book Antiqua" pitchFamily="18" charset="0"/>
                <a:ea typeface="+mn-ea"/>
                <a:cs typeface="+mn-cs"/>
              </a:rPr>
              <a:t>Όμως, και η ίδια η φορολογία ενδέχεται να δημιουργήσει στρεβλώσεις</a:t>
            </a:r>
          </a:p>
          <a:p>
            <a:pPr eaLnBrk="1" hangingPunct="1"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Παράδειγμα</a:t>
            </a:r>
            <a:r>
              <a:rPr lang="en-US" sz="2800" dirty="0">
                <a:latin typeface="Book Antiqua" pitchFamily="18" charset="0"/>
              </a:rPr>
              <a:t>:</a:t>
            </a:r>
            <a:r>
              <a:rPr lang="el-GR" sz="2800" dirty="0">
                <a:latin typeface="Book Antiqua" pitchFamily="18" charset="0"/>
              </a:rPr>
              <a:t> Φορολογία ενός αγαθού Χ για άντληση πόρων για παροχή δημοσίων αγαθών</a:t>
            </a:r>
            <a:endParaRPr lang="en-GB" sz="2800" dirty="0">
              <a:latin typeface="Book Antiqua" pitchFamily="18" charset="0"/>
            </a:endParaRPr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0" y="48006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Πριν τη φορολογία, ισορροπία στο Ε. </a:t>
            </a:r>
            <a:br>
              <a:rPr lang="en-US" altLang="en-US" sz="2800" dirty="0">
                <a:latin typeface="Book Antiqua" panose="02040602050305030304" pitchFamily="18" charset="0"/>
              </a:rPr>
            </a:br>
            <a:endParaRPr lang="en-US" altLang="en-US" sz="8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Μετά τη φορολογία, ισορροπία στο Ε’. </a:t>
            </a:r>
            <a:br>
              <a:rPr lang="el-GR" altLang="en-US" sz="2800" dirty="0">
                <a:latin typeface="Book Antiqua" panose="02040602050305030304" pitchFamily="18" charset="0"/>
              </a:rPr>
            </a:br>
            <a:r>
              <a:rPr lang="el-GR" altLang="en-US" sz="2800" dirty="0">
                <a:latin typeface="Book Antiqua" panose="02040602050305030304" pitchFamily="18" charset="0"/>
              </a:rPr>
              <a:t>Δ</a:t>
            </a:r>
            <a:r>
              <a:rPr lang="en-US" altLang="en-US" sz="2800" dirty="0">
                <a:latin typeface="Book Antiqua" panose="02040602050305030304" pitchFamily="18" charset="0"/>
              </a:rPr>
              <a:t>W (deadweight loss)=EFE’</a:t>
            </a:r>
            <a:endParaRPr lang="en-GB" altLang="en-US" sz="2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360987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ΟΙΚΟΝΟΜΙΚΗ ΤΗΣ ΕΥΗΜΕΡΙΑΣ </a:t>
            </a:r>
            <a:br>
              <a:rPr lang="en-US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(</a:t>
            </a:r>
            <a:r>
              <a:rPr lang="en-US" sz="2800" dirty="0">
                <a:latin typeface="Book Antiqua" pitchFamily="18" charset="0"/>
              </a:rPr>
              <a:t>welfare economics): </a:t>
            </a:r>
            <a:r>
              <a:rPr lang="el-GR" sz="2800" dirty="0">
                <a:latin typeface="Book Antiqua" pitchFamily="18" charset="0"/>
              </a:rPr>
              <a:t>Ο κλάδος της οικονομικής επιστήμης που ασχολείται με κανονιστικά ζητήματα </a:t>
            </a:r>
            <a:endParaRPr lang="en-US" sz="2800" dirty="0">
              <a:latin typeface="Book Antiqua" pitchFamily="18" charset="0"/>
            </a:endParaRP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 όχι με το πως λειτουργεί η οικονομία</a:t>
            </a:r>
            <a:endParaRPr lang="en-US" dirty="0">
              <a:latin typeface="Book Antiqua" pitchFamily="18" charset="0"/>
            </a:endParaRP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αλλά με την αξιολόγηση του πόσο καλά λειτουργεί η οικονομία.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latin typeface="Book Antiqua" pitchFamily="18" charset="0"/>
              </a:rPr>
              <a:t>Βασικές πηγές στρεβλώσεων</a:t>
            </a:r>
            <a:r>
              <a:rPr lang="en-US" dirty="0">
                <a:latin typeface="Book Antiqua" pitchFamily="18" charset="0"/>
              </a:rPr>
              <a:t>:</a:t>
            </a:r>
            <a:endParaRPr lang="el-GR" dirty="0">
              <a:latin typeface="Book Antiqua" pitchFamily="18" charset="0"/>
            </a:endParaRPr>
          </a:p>
          <a:p>
            <a:pPr marL="0" indent="0" eaLnBrk="1" hangingPunct="1">
              <a:buNone/>
              <a:defRPr/>
            </a:pPr>
            <a:endParaRPr lang="el-GR" dirty="0">
              <a:latin typeface="Book Antiqua" pitchFamily="18" charset="0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l-GR" sz="3200" dirty="0">
                <a:latin typeface="Book Antiqua" pitchFamily="18" charset="0"/>
              </a:rPr>
              <a:t>Εξωτερικές επιδράσεις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l-GR" sz="3200" dirty="0">
                <a:latin typeface="Book Antiqua" pitchFamily="18" charset="0"/>
              </a:rPr>
              <a:t>Ανυπαρξία αγορών</a:t>
            </a:r>
            <a:endParaRPr lang="en-GB" sz="3200" dirty="0">
              <a:latin typeface="Book Antiqua" pitchFamily="18" charset="0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l-GR" sz="3200" dirty="0">
                <a:latin typeface="Book Antiqua" pitchFamily="18" charset="0"/>
              </a:rPr>
              <a:t>Ατελής πληροφόρηση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l-GR" sz="3200" dirty="0">
                <a:latin typeface="Book Antiqua" pitchFamily="18" charset="0"/>
              </a:rPr>
              <a:t>Δημόσια αγαθά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1. Εξωτερικές επιδράσεις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Εξωτερική επίδραση</a:t>
            </a:r>
            <a:r>
              <a:rPr lang="en-US" sz="2800" dirty="0">
                <a:latin typeface="Book Antiqua" pitchFamily="18" charset="0"/>
              </a:rPr>
              <a:t> (</a:t>
            </a:r>
            <a:r>
              <a:rPr lang="el-GR" sz="2800" dirty="0">
                <a:latin typeface="Book Antiqua" pitchFamily="18" charset="0"/>
              </a:rPr>
              <a:t>ή εξωτερικότητα – </a:t>
            </a:r>
            <a:r>
              <a:rPr lang="en-US" sz="2800" dirty="0">
                <a:latin typeface="Book Antiqua" pitchFamily="18" charset="0"/>
              </a:rPr>
              <a:t>externality) </a:t>
            </a:r>
            <a:r>
              <a:rPr lang="el-GR" sz="2800" dirty="0">
                <a:latin typeface="Book Antiqua" pitchFamily="18" charset="0"/>
              </a:rPr>
              <a:t>υφίσταται όταν οι αποφάσεις ενός ατόμου σχετικά με την παραγωγή ή την κατανάλωση επηρεάζουν αμέσως την παραγωγική δραστηριότητα ή την κατανάλωση άλλων ατόμων, όχι μέσω των αγοραίων τιμών αλλά μέσω άλλων τρόπων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Θετική ή αρνητική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Παραδείγματα</a:t>
            </a:r>
            <a:r>
              <a:rPr lang="en-US" sz="2800" dirty="0">
                <a:latin typeface="Book Antiqua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Χαλυβουργείο και ιχθυοτροφείο σε λίμνη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Μελισσοκομείο κοντά σε χωράφι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Καπνιστές και μη καπνιστές στο ίδιο εστιατόριο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Ωραία σπίτια σε άσχημη περιοχή</a:t>
            </a:r>
            <a:endParaRPr lang="en-GB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Τρεις λύσεις στο πρόβλημα των εξωτερικοτήτων</a:t>
            </a: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Διοικητικός προσδιορισμός επιπέδου παραγωγής ή κατανάλωσης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l-GR" dirty="0">
                <a:latin typeface="Book Antiqua" pitchFamily="18" charset="0"/>
              </a:rPr>
              <a:t>		(αλλά πληροφορίες για άριστο επίπεδο;)</a:t>
            </a: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Επιβολή φορολογίας ή παροχή επιδοτήσεων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(αλλά πληροφορίες για άριστο επίπεδο;)</a:t>
            </a: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Πολιτικές βασισμένες στην αγορά (π.χ. κατανομή δικαιωμάτων ιδιοκτησίας)</a:t>
            </a:r>
            <a:endParaRPr lang="el-GR" sz="2800" dirty="0">
              <a:latin typeface="Book Antiqua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Στόχος: «εσωτερίκευση» εξωτερικών επιδράσεων. 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>
                <a:latin typeface="Book Antiqua" pitchFamily="18" charset="0"/>
              </a:rPr>
              <a:t> Παράδειγμα: εμπορεύσιμες άδειες εκπομπών ρύπων </a:t>
            </a:r>
            <a:endParaRPr lang="en-GB" sz="20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467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Στην πράξη, δύσκολη η καθιέρωση μίας τέτοιας αγοράς</a:t>
            </a:r>
            <a:r>
              <a:rPr lang="en-US" sz="2800" dirty="0">
                <a:latin typeface="Book Antiqua" pitchFamily="18" charset="0"/>
              </a:rPr>
              <a:t> (</a:t>
            </a:r>
            <a:r>
              <a:rPr lang="el-GR" sz="2800" dirty="0">
                <a:latin typeface="Book Antiqua" pitchFamily="18" charset="0"/>
              </a:rPr>
              <a:t>κατανομή δικαιωμάτων ιδιοκτησίας) </a:t>
            </a:r>
            <a:br>
              <a:rPr lang="el-GR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Λόγοι</a:t>
            </a:r>
            <a:r>
              <a:rPr lang="en-US" sz="2800" dirty="0">
                <a:latin typeface="Book Antiqua" pitchFamily="18" charset="0"/>
              </a:rPr>
              <a:t>:</a:t>
            </a:r>
            <a:endParaRPr lang="el-GR" sz="2800" dirty="0">
              <a:latin typeface="Book Antiqua" pitchFamily="18" charset="0"/>
            </a:endParaRP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Υψηλό κόστος οργάνωσης όταν οι συμμετέχοντες είναι πολλοί</a:t>
            </a: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Πολλές εφαρμογές σε περιβαλλοντικά ζητήματα</a:t>
            </a:r>
            <a:endParaRPr lang="en-GB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2. Ανυπαρξία αγορών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Για να είναι αποτελεσματική η ανταγωνιστική οικονομία, πρέπει να υπάρχουν αγορές τόσο για όλα τα αγαθά για όλες τις μελλοντικές περιόδους όσο και για όλα τα ενδεχόμενα</a:t>
            </a:r>
            <a:r>
              <a:rPr lang="en-US" sz="2800" dirty="0">
                <a:latin typeface="Book Antiqua" pitchFamily="18" charset="0"/>
              </a:rPr>
              <a:t> </a:t>
            </a:r>
            <a:endParaRPr lang="el-GR" sz="2800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Λίγες προθεσμιακές αγορές – προϊόντα χαμηλής αβεβαιότητας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Επίσης, λίγες ασφαλιστικές αγορές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Ασφαλίσιμος και μη ασφαλίσιμος κίνδυνος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Προβλήματα ηθικού κινδύνου και δυσμενούς επιλογής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Ανάγκη κρατικής παρέμβασης</a:t>
            </a:r>
            <a:endParaRPr lang="en-GB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3. Ατελής πληροφόρηση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Η συλλογή πληροφοριών κοστίζει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Επιπτώσεις ατελούς πληροφόρησης για μη ασφαλές αγαθό</a:t>
            </a:r>
            <a:endParaRPr lang="en-GB" sz="2800" dirty="0">
              <a:latin typeface="Book Antiqua" pitchFamily="18" charset="0"/>
            </a:endParaRPr>
          </a:p>
        </p:txBody>
      </p:sp>
      <p:pic>
        <p:nvPicPr>
          <p:cNvPr id="70660" name="Picture 4" descr="FIG15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114800" y="20574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Book Antiqua" panose="02040602050305030304" pitchFamily="18" charset="0"/>
              </a:rPr>
              <a:t>Μη ασφαλές αγαθό, ατελής πληροφόρηση</a:t>
            </a:r>
            <a:endParaRPr lang="en-US" altLang="en-US" sz="2400">
              <a:latin typeface="Book Antiqua" panose="02040602050305030304" pitchFamily="18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Book Antiqua" panose="02040602050305030304" pitchFamily="18" charset="0"/>
              </a:rPr>
              <a:t>Ισορροπία ελεύθερης αγοράς στο Ε (</a:t>
            </a:r>
            <a:r>
              <a:rPr lang="en-US" altLang="en-US" sz="2400">
                <a:latin typeface="Book Antiqua" panose="02040602050305030304" pitchFamily="18" charset="0"/>
              </a:rPr>
              <a:t>P’, Q)</a:t>
            </a:r>
            <a:r>
              <a:rPr lang="el-GR" altLang="en-US" sz="2400">
                <a:latin typeface="Book Antiqua" panose="02040602050305030304" pitchFamily="18" charset="0"/>
              </a:rPr>
              <a:t>, μη αποτελεσματική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Book Antiqua" panose="02040602050305030304" pitchFamily="18" charset="0"/>
              </a:rPr>
              <a:t>Παροχή πληροφοριών από κυβερνητική υπηρεσία, μετατόπιση καμπύλης ζήτησης από </a:t>
            </a:r>
            <a:r>
              <a:rPr lang="en-US" altLang="en-US" sz="2400">
                <a:latin typeface="Book Antiqua" panose="02040602050305030304" pitchFamily="18" charset="0"/>
              </a:rPr>
              <a:t>DD </a:t>
            </a:r>
            <a:r>
              <a:rPr lang="el-GR" altLang="en-US" sz="2400">
                <a:latin typeface="Book Antiqua" panose="02040602050305030304" pitchFamily="18" charset="0"/>
              </a:rPr>
              <a:t>σε </a:t>
            </a:r>
            <a:r>
              <a:rPr lang="en-US" altLang="en-US" sz="2400">
                <a:latin typeface="Book Antiqua" panose="02040602050305030304" pitchFamily="18" charset="0"/>
              </a:rPr>
              <a:t>DD’</a:t>
            </a:r>
            <a:endParaRPr lang="el-GR" altLang="en-US" sz="2400">
              <a:latin typeface="Book Antiqua" panose="02040602050305030304" pitchFamily="18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Book Antiqua" panose="02040602050305030304" pitchFamily="18" charset="0"/>
              </a:rPr>
              <a:t>Νέο σημείο ισορροπίας το Ε’ </a:t>
            </a:r>
            <a:br>
              <a:rPr lang="el-GR" altLang="en-US" sz="2400">
                <a:latin typeface="Book Antiqua" panose="02040602050305030304" pitchFamily="18" charset="0"/>
              </a:rPr>
            </a:br>
            <a:r>
              <a:rPr lang="el-GR" altLang="en-US" sz="2400">
                <a:latin typeface="Book Antiqua" panose="02040602050305030304" pitchFamily="18" charset="0"/>
              </a:rPr>
              <a:t>(</a:t>
            </a:r>
            <a:r>
              <a:rPr lang="en-US" altLang="en-US" sz="2400">
                <a:latin typeface="Book Antiqua" panose="02040602050305030304" pitchFamily="18" charset="0"/>
              </a:rPr>
              <a:t>P, Q’</a:t>
            </a:r>
            <a:r>
              <a:rPr lang="el-GR" altLang="en-US" sz="2400">
                <a:latin typeface="Book Antiqua" panose="02040602050305030304" pitchFamily="18" charset="0"/>
              </a:rPr>
              <a:t>), αποτελεσματική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Book Antiqua" panose="02040602050305030304" pitchFamily="18" charset="0"/>
              </a:rPr>
              <a:t>Κοινωνικό «κέρδος»</a:t>
            </a:r>
            <a:r>
              <a:rPr lang="en-US" altLang="en-US" sz="2400">
                <a:latin typeface="Book Antiqua" panose="02040602050305030304" pitchFamily="18" charset="0"/>
              </a:rPr>
              <a:t>:</a:t>
            </a:r>
            <a:r>
              <a:rPr lang="el-GR" altLang="en-US" sz="2400">
                <a:latin typeface="Book Antiqua" panose="02040602050305030304" pitchFamily="18" charset="0"/>
              </a:rPr>
              <a:t> </a:t>
            </a:r>
            <a:r>
              <a:rPr lang="en-US" altLang="en-US" sz="2400">
                <a:latin typeface="Book Antiqua" panose="02040602050305030304" pitchFamily="18" charset="0"/>
              </a:rPr>
              <a:t>EE’F </a:t>
            </a:r>
            <a:r>
              <a:rPr lang="el-GR" altLang="en-US" sz="2400">
                <a:latin typeface="Book Antiqua" panose="02040602050305030304" pitchFamily="18" charset="0"/>
              </a:rPr>
              <a:t>μείον κόστος συλλογής πληροφοριών</a:t>
            </a:r>
            <a:endParaRPr lang="en-US" altLang="en-US" sz="2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Η πιστοποίηση της ασφάλειας ή της ποιότητας, μπορεί να γίνει και από ιδιωτική εταιρεία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Όμως, </a:t>
            </a:r>
            <a:br>
              <a:rPr lang="el-GR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	α) Πρόβλημα κινήτρων</a:t>
            </a:r>
            <a:br>
              <a:rPr lang="el-GR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	πιθανή δωροδοκία πιστοποιητών από 	ενδιαφερόμενες ιδιωτικές επιχειρήσεις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		β) Πρόβλημα προδιαγραφών</a:t>
            </a:r>
            <a:br>
              <a:rPr lang="el-GR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	ποιος θέτει τις προδιαγραφές ασφάλειας </a:t>
            </a:r>
            <a:br>
              <a:rPr lang="el-GR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	και ποιότητας;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Στην πράξη, ρυθμιστική παρέμβαση των κυβερνήσεων σε ζητήματα ποιότητας, υγείας και ασφάλειας (καθορισμός προδιαγραφών)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4. Δημόσια αγαθά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Κύρια αιτιολόγηση κυβερνητικών παρεμβάσεων</a:t>
            </a:r>
            <a:r>
              <a:rPr lang="en-US" sz="2800" dirty="0">
                <a:latin typeface="Book Antiqua" pitchFamily="18" charset="0"/>
              </a:rPr>
              <a:t>:</a:t>
            </a:r>
            <a:r>
              <a:rPr lang="el-GR" sz="2800" dirty="0">
                <a:latin typeface="Book Antiqua" pitchFamily="18" charset="0"/>
              </a:rPr>
              <a:t> ύπαρξη δημοσίων αγαθών</a:t>
            </a: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Ένα αγαθό που αν καταναλωθεί από ένα καταναλωτή δεν μπορεί να καταναλωθεί από κάποιον άλλο ονομάζεται ιδιωτικό αγαθό </a:t>
            </a: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Ένα αγαθό που αν καταναλωθεί από ένα καταναλωτή μπορεί να καταναλωθεί και από άλλους ονομάζεται δημόσιο αγαθό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924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Βασικά χαρακτηριστικά δημοσίων αγαθών</a:t>
            </a:r>
            <a:r>
              <a:rPr lang="en-US" sz="2800" dirty="0">
                <a:latin typeface="Book Antiqua" pitchFamily="18" charset="0"/>
              </a:rPr>
              <a:t>:</a:t>
            </a:r>
            <a:endParaRPr lang="el-GR" sz="2800" dirty="0">
              <a:latin typeface="Book Antiqu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	α) Είναι δυνατόν κάθε άτομο να τα καταναλώνει χωρίς να μειώνεται η ποσότητα που είναι διαθέσιμη για κάποιον άλλο</a:t>
            </a:r>
            <a:br>
              <a:rPr lang="el-GR" sz="2800" dirty="0">
                <a:latin typeface="Book Antiqua" pitchFamily="18" charset="0"/>
              </a:rPr>
            </a:br>
            <a:r>
              <a:rPr lang="el-GR" sz="2800" dirty="0">
                <a:latin typeface="Book Antiqua" pitchFamily="18" charset="0"/>
              </a:rPr>
              <a:t>(μη ανταγωνιστικά στην κατανάλωση)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	β) Αδυναμία αποκλεισμού από την κατανάλωση χωρίς απαγορευτικά υψηλό κόστος</a:t>
            </a: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Έντονο πρόβλημα «ελεύθερου χρήστη» (</a:t>
            </a:r>
            <a:r>
              <a:rPr lang="en-GB" sz="2800" dirty="0">
                <a:latin typeface="Book Antiqua" pitchFamily="18" charset="0"/>
              </a:rPr>
              <a:t>free riding) </a:t>
            </a:r>
            <a:r>
              <a:rPr lang="el-GR" sz="2800" dirty="0">
                <a:latin typeface="Book Antiqua" pitchFamily="18" charset="0"/>
              </a:rPr>
              <a:t>στα δημόσια αγαθά </a:t>
            </a:r>
            <a:endParaRPr lang="en-GB" sz="2800" dirty="0">
              <a:latin typeface="Book Antiqua" pitchFamily="18" charset="0"/>
            </a:endParaRPr>
          </a:p>
          <a:p>
            <a:pPr lvl="1" eaLnBrk="1" hangingPunct="1">
              <a:defRPr/>
            </a:pPr>
            <a:r>
              <a:rPr lang="el-GR" sz="2400" dirty="0">
                <a:latin typeface="Book Antiqua" pitchFamily="18" charset="0"/>
              </a:rPr>
              <a:t>Ισχυρές εξωτερικές επιδράσεις</a:t>
            </a: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476672"/>
            <a:ext cx="8763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Δύσκολη η αποκάλυψη των πραγματικών προτιμήσεων των καταναλωτών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Σε δημοκρατικές κοινωνίες, επίλυση μέσω εκλογών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Κρατική παραγωγή (όχι αναγκαστικά)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Εκτός των δημοσίων αγαθών, υπάρχουν και τα </a:t>
            </a:r>
            <a:r>
              <a:rPr lang="el-GR" sz="2800" u="sng" dirty="0">
                <a:latin typeface="Book Antiqua" pitchFamily="18" charset="0"/>
              </a:rPr>
              <a:t>αξιόλογα αγαθά </a:t>
            </a:r>
            <a:r>
              <a:rPr lang="el-GR" sz="2800" dirty="0">
                <a:latin typeface="Book Antiqua" pitchFamily="18" charset="0"/>
              </a:rPr>
              <a:t>(</a:t>
            </a:r>
            <a:r>
              <a:rPr lang="en-GB" sz="2800" dirty="0">
                <a:latin typeface="Book Antiqua" pitchFamily="18" charset="0"/>
              </a:rPr>
              <a:t>merit goods)</a:t>
            </a:r>
            <a:r>
              <a:rPr lang="el-GR" sz="2800" dirty="0">
                <a:latin typeface="Book Antiqua" pitchFamily="18" charset="0"/>
              </a:rPr>
              <a:t>, δηλαδή τα αγαθά τα οποία η κοινωνία πιστεύει ότι πρέπει όλοι να έχουν ανεξαρτήτως από το αν αυτά ζητούνται ή όχι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	π.χ. υποχρεωτική εκπαίδευση, εμβολιασμοί</a:t>
            </a:r>
            <a:r>
              <a:rPr lang="en-GB" sz="2800" dirty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κλπ.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>
                <a:latin typeface="Book Antiqua" pitchFamily="18" charset="0"/>
              </a:rPr>
              <a:t>Κρατική παρέμβαση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Book Antiqua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054"/>
          <p:cNvSpPr>
            <a:spLocks noChangeArrowheads="1"/>
          </p:cNvSpPr>
          <p:nvPr/>
        </p:nvSpPr>
        <p:spPr bwMode="auto">
          <a:xfrm>
            <a:off x="457200" y="228600"/>
            <a:ext cx="845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l-GR" alt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l-G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Μια κατανομή είναι ΑΠΟΤΕΛΕΣΜΑΤΙΚΗ ΚΑΤΑ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PARETO</a:t>
            </a:r>
            <a:r>
              <a:rPr lang="el-G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Pareto efficient) </a:t>
            </a:r>
            <a:r>
              <a:rPr lang="el-G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στην κατανάλωση όταν, για δεδομένο επίπεδο τεχνολογίας, δεδομένους πόρους και προτιμήσεις καταναλωτών, είναι αδύνατη η επιλογή άλλης κατανομής η οποία θα βελτίωνε τη θέση κάποιων, δίχως να χειροτερεύει τη θέση κάποιου άλλου</a:t>
            </a:r>
            <a:endParaRPr lang="en-GB" alt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3152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Χρηματοδότηση δημοσίων δαπανών μέσω φορολογίας</a:t>
            </a:r>
          </a:p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Είδη φόρων:</a:t>
            </a: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Άμεσοι φόροι </a:t>
            </a:r>
            <a:br>
              <a:rPr lang="el-GR" dirty="0">
                <a:latin typeface="Book Antiqua" pitchFamily="18" charset="0"/>
              </a:rPr>
            </a:br>
            <a:r>
              <a:rPr lang="el-GR" dirty="0">
                <a:latin typeface="Book Antiqua" pitchFamily="18" charset="0"/>
              </a:rPr>
              <a:t>	(+ εισφορές κοινωνικής ασφάλισης)</a:t>
            </a:r>
          </a:p>
          <a:p>
            <a:pPr lvl="2" eaLnBrk="1" hangingPunct="1">
              <a:defRPr/>
            </a:pPr>
            <a:r>
              <a:rPr lang="el-GR" dirty="0">
                <a:latin typeface="Book Antiqua" pitchFamily="18" charset="0"/>
              </a:rPr>
              <a:t>σε φυσικά πρόσωπα </a:t>
            </a:r>
          </a:p>
          <a:p>
            <a:pPr lvl="2" eaLnBrk="1" hangingPunct="1">
              <a:defRPr/>
            </a:pPr>
            <a:r>
              <a:rPr lang="el-GR" dirty="0">
                <a:latin typeface="Book Antiqua" pitchFamily="18" charset="0"/>
              </a:rPr>
              <a:t>σε νομικά πρόσωπα</a:t>
            </a: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Έμμεσοι φόροι</a:t>
            </a:r>
          </a:p>
          <a:p>
            <a:pPr lvl="1" eaLnBrk="1" hangingPunct="1">
              <a:defRPr/>
            </a:pPr>
            <a:r>
              <a:rPr lang="el-GR" dirty="0">
                <a:latin typeface="Book Antiqua" pitchFamily="18" charset="0"/>
              </a:rPr>
              <a:t>Φόροι περιουσίας</a:t>
            </a:r>
            <a:endParaRPr lang="en-GB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78092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800" dirty="0">
                <a:latin typeface="Book Antiqua" pitchFamily="18" charset="0"/>
              </a:rPr>
              <a:t>Το ποιος πληρώνει πραγματικά το φόρο (φορολογική επιβάρυνση – </a:t>
            </a:r>
            <a:r>
              <a:rPr lang="en-US" sz="2800" dirty="0">
                <a:latin typeface="Book Antiqua" pitchFamily="18" charset="0"/>
              </a:rPr>
              <a:t>tax incidence) </a:t>
            </a:r>
            <a:r>
              <a:rPr lang="el-GR" sz="2800" dirty="0">
                <a:latin typeface="Book Antiqua" pitchFamily="18" charset="0"/>
              </a:rPr>
              <a:t>καθορίζεται από τις ελαστικότητες προφοράς και ζήτησης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Book Antiqua" pitchFamily="18" charset="0"/>
              </a:rPr>
              <a:t>Ceteris paribus, </a:t>
            </a:r>
            <a:r>
              <a:rPr lang="el-GR" sz="2800" dirty="0">
                <a:latin typeface="Book Antiqua" pitchFamily="18" charset="0"/>
              </a:rPr>
              <a:t>όσο περισσότερο ανελαστική μία καμπύλη, τόσο μεγαλύτερη η σχετική επιβάρυνση</a:t>
            </a:r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228600" y="5562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l-GR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Το μέγεθος των </a:t>
            </a:r>
            <a:r>
              <a:rPr lang="el-GR" alt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ελαστικοτήτων</a:t>
            </a:r>
            <a:r>
              <a:rPr lang="el-GR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καθορίζει επίσης και το ύψος της στρέβλωσης που προκαλεί ο φόρος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611560" y="2636912"/>
            <a:ext cx="7992888" cy="29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24862" cy="5259387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latin typeface="Book Antiqua" pitchFamily="18" charset="0"/>
              </a:rPr>
              <a:t>Αντίστοιχος ορισμός στην περίπτωση της παραγωγής</a:t>
            </a:r>
            <a:r>
              <a:rPr lang="en-US" dirty="0">
                <a:latin typeface="Book Antiqua" pitchFamily="18" charset="0"/>
              </a:rPr>
              <a:t>:</a:t>
            </a:r>
            <a:r>
              <a:rPr lang="el-GR" dirty="0">
                <a:latin typeface="Book Antiqua" pitchFamily="18" charset="0"/>
              </a:rPr>
              <a:t> </a:t>
            </a:r>
            <a:br>
              <a:rPr lang="el-GR" dirty="0">
                <a:latin typeface="Book Antiqua" pitchFamily="18" charset="0"/>
              </a:rPr>
            </a:br>
            <a:r>
              <a:rPr lang="el-GR" dirty="0">
                <a:latin typeface="Book Antiqua" pitchFamily="18" charset="0"/>
              </a:rPr>
              <a:t>Μία παραγωγική διαδικασία είναι ΑΠΟΤΕΛΕΣΜΑΤΙΚΗ ΚΑΤΑ </a:t>
            </a:r>
            <a:r>
              <a:rPr lang="en-US" dirty="0">
                <a:latin typeface="Book Antiqua" pitchFamily="18" charset="0"/>
              </a:rPr>
              <a:t>PARETO </a:t>
            </a:r>
            <a:r>
              <a:rPr lang="el-GR" dirty="0">
                <a:latin typeface="Book Antiqua" pitchFamily="18" charset="0"/>
              </a:rPr>
              <a:t>όταν, για δεδομένο επίπεδο τεχνολογίας και δεδομένους παραγωγικούς πόρους, είναι αδύνατη η παραγωγή μεγαλύτερης ποσότητας ενός αγαθού χωρίς να μειωθεί η παραγωγή τουλάχιστον ενός άλλου αγαθού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Τέλειος ανταγωνισμός και αποτελεσματικότητα κατά </a:t>
            </a:r>
            <a:r>
              <a:rPr lang="en-US" sz="3200" dirty="0">
                <a:latin typeface="Book Antiqua" pitchFamily="18" charset="0"/>
              </a:rPr>
              <a:t>Pareto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Μπορεί η οικονομία αγοράς να οδηγηθεί από μόνη της σε αποτελεσματική κατά </a:t>
            </a:r>
            <a:r>
              <a:rPr lang="en-US" dirty="0">
                <a:latin typeface="Book Antiqua" pitchFamily="18" charset="0"/>
              </a:rPr>
              <a:t>Pareto </a:t>
            </a:r>
            <a:r>
              <a:rPr lang="el-GR" dirty="0">
                <a:latin typeface="Book Antiqua" pitchFamily="18" charset="0"/>
              </a:rPr>
              <a:t>κατανομή ή απαιτείται κυβερνητική παρέμβαση;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Απάντηση μέσω του «κουτιού του </a:t>
            </a:r>
            <a:r>
              <a:rPr lang="en-US" dirty="0">
                <a:latin typeface="Book Antiqua" pitchFamily="18" charset="0"/>
              </a:rPr>
              <a:t>Edgeworth” </a:t>
            </a:r>
            <a:r>
              <a:rPr lang="el-GR" dirty="0">
                <a:latin typeface="Book Antiqua" pitchFamily="18" charset="0"/>
              </a:rPr>
              <a:t>(</a:t>
            </a:r>
            <a:r>
              <a:rPr lang="en-US" dirty="0">
                <a:latin typeface="Book Antiqua" pitchFamily="18" charset="0"/>
              </a:rPr>
              <a:t>Edgeworth</a:t>
            </a:r>
            <a:r>
              <a:rPr lang="el-GR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box)</a:t>
            </a:r>
            <a:r>
              <a:rPr lang="el-GR" dirty="0">
                <a:latin typeface="Book Antiqua" pitchFamily="18" charset="0"/>
              </a:rPr>
              <a:t> και της καμπύλης παραγωγικών δυνατοτήτων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3200" dirty="0">
                <a:latin typeface="Book Antiqua" pitchFamily="18" charset="0"/>
              </a:rPr>
              <a:t>Απλουστευτική υπόθεση</a:t>
            </a:r>
            <a:r>
              <a:rPr lang="en-US" sz="3200" dirty="0">
                <a:latin typeface="Book Antiqua" pitchFamily="18" charset="0"/>
              </a:rPr>
              <a:t>:</a:t>
            </a:r>
            <a:br>
              <a:rPr lang="el-GR" sz="3200" dirty="0">
                <a:latin typeface="Book Antiqua" pitchFamily="18" charset="0"/>
              </a:rPr>
            </a:br>
            <a:r>
              <a:rPr lang="el-GR" sz="3200" dirty="0">
                <a:latin typeface="Book Antiqua" pitchFamily="18" charset="0"/>
              </a:rPr>
              <a:t>-	2 αγαθά (</a:t>
            </a:r>
            <a:r>
              <a:rPr lang="en-US" sz="3200" dirty="0">
                <a:latin typeface="Book Antiqua" pitchFamily="18" charset="0"/>
              </a:rPr>
              <a:t>x, y)</a:t>
            </a:r>
            <a:br>
              <a:rPr lang="en-US" sz="3200" dirty="0">
                <a:latin typeface="Book Antiqua" pitchFamily="18" charset="0"/>
              </a:rPr>
            </a:br>
            <a:r>
              <a:rPr lang="el-GR" sz="3200" dirty="0">
                <a:latin typeface="Book Antiqua" pitchFamily="18" charset="0"/>
              </a:rPr>
              <a:t>-	2 καταναλωτές</a:t>
            </a:r>
            <a:r>
              <a:rPr lang="en-US" sz="3200" dirty="0">
                <a:latin typeface="Book Antiqua" pitchFamily="18" charset="0"/>
              </a:rPr>
              <a:t> (A, B)</a:t>
            </a:r>
            <a:br>
              <a:rPr lang="en-US" sz="3200" dirty="0">
                <a:latin typeface="Book Antiqua" pitchFamily="18" charset="0"/>
              </a:rPr>
            </a:br>
            <a:r>
              <a:rPr lang="el-GR" sz="3200" dirty="0">
                <a:latin typeface="Book Antiqua" pitchFamily="18" charset="0"/>
              </a:rPr>
              <a:t>-	2 παραγωγικοί συντελεστές</a:t>
            </a:r>
            <a:r>
              <a:rPr lang="en-US" sz="3200" dirty="0">
                <a:latin typeface="Book Antiqua" pitchFamily="18" charset="0"/>
              </a:rPr>
              <a:t> (K, L)</a:t>
            </a:r>
            <a:endParaRPr lang="en-GB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496300" cy="5334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Αποτελεσματικότητα στην κατανάλωση 1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Με δεδομένες τις προτιμήσεις και τα αρχικά αποθέματα αγαθών των δύο καταναλωτών στο </a:t>
            </a:r>
            <a:r>
              <a:rPr lang="en-US" sz="2800" dirty="0">
                <a:latin typeface="Book Antiqua" pitchFamily="18" charset="0"/>
              </a:rPr>
              <a:t>W</a:t>
            </a:r>
            <a:r>
              <a:rPr lang="el-GR" sz="2800" dirty="0">
                <a:latin typeface="Book Antiqua" pitchFamily="18" charset="0"/>
              </a:rPr>
              <a:t> (</a:t>
            </a:r>
            <a:r>
              <a:rPr lang="en-US" sz="2800" dirty="0">
                <a:latin typeface="Book Antiqua" pitchFamily="18" charset="0"/>
              </a:rPr>
              <a:t>X</a:t>
            </a:r>
            <a:r>
              <a:rPr lang="en-US" sz="2800" baseline="-25000" dirty="0">
                <a:latin typeface="Book Antiqua" pitchFamily="18" charset="0"/>
              </a:rPr>
              <a:t>A</a:t>
            </a:r>
            <a:r>
              <a:rPr lang="en-US" sz="2800" dirty="0">
                <a:latin typeface="Book Antiqua" pitchFamily="18" charset="0"/>
              </a:rPr>
              <a:t>,Y</a:t>
            </a:r>
            <a:r>
              <a:rPr lang="en-US" sz="2800" baseline="-25000" dirty="0">
                <a:latin typeface="Book Antiqua" pitchFamily="18" charset="0"/>
              </a:rPr>
              <a:t>A</a:t>
            </a:r>
            <a:r>
              <a:rPr lang="en-US" sz="2800" dirty="0">
                <a:latin typeface="Book Antiqua" pitchFamily="18" charset="0"/>
              </a:rPr>
              <a:t>), (X</a:t>
            </a:r>
            <a:r>
              <a:rPr lang="en-US" sz="2800" baseline="-25000" dirty="0">
                <a:latin typeface="Book Antiqua" pitchFamily="18" charset="0"/>
              </a:rPr>
              <a:t>B</a:t>
            </a:r>
            <a:r>
              <a:rPr lang="en-US" sz="2800" dirty="0">
                <a:latin typeface="Book Antiqua" pitchFamily="18" charset="0"/>
              </a:rPr>
              <a:t>,Y</a:t>
            </a:r>
            <a:r>
              <a:rPr lang="en-US" sz="2800" baseline="-25000" dirty="0">
                <a:latin typeface="Book Antiqua" pitchFamily="18" charset="0"/>
              </a:rPr>
              <a:t>B</a:t>
            </a:r>
            <a:r>
              <a:rPr lang="en-US" sz="2800" dirty="0">
                <a:latin typeface="Book Antiqua" pitchFamily="18" charset="0"/>
              </a:rPr>
              <a:t>)</a:t>
            </a:r>
            <a:r>
              <a:rPr lang="el-GR" sz="2800" dirty="0">
                <a:latin typeface="Book Antiqua" pitchFamily="18" charset="0"/>
              </a:rPr>
              <a:t>, όπου </a:t>
            </a:r>
            <a:r>
              <a:rPr lang="en-US" sz="2800" dirty="0">
                <a:latin typeface="Book Antiqua" pitchFamily="18" charset="0"/>
              </a:rPr>
              <a:t>X</a:t>
            </a:r>
            <a:r>
              <a:rPr lang="en-US" sz="2800" baseline="-25000" dirty="0">
                <a:latin typeface="Book Antiqua" pitchFamily="18" charset="0"/>
              </a:rPr>
              <a:t>A</a:t>
            </a:r>
            <a:r>
              <a:rPr lang="el-GR" sz="2800" dirty="0">
                <a:latin typeface="Book Antiqua" pitchFamily="18" charset="0"/>
              </a:rPr>
              <a:t>+</a:t>
            </a:r>
            <a:r>
              <a:rPr lang="en-US" sz="2800" dirty="0">
                <a:latin typeface="Book Antiqua" pitchFamily="18" charset="0"/>
              </a:rPr>
              <a:t>X</a:t>
            </a:r>
            <a:r>
              <a:rPr lang="en-US" sz="2800" baseline="-25000" dirty="0">
                <a:latin typeface="Book Antiqua" pitchFamily="18" charset="0"/>
              </a:rPr>
              <a:t>B</a:t>
            </a:r>
            <a:r>
              <a:rPr lang="el-GR" sz="2800" dirty="0">
                <a:latin typeface="Book Antiqua" pitchFamily="18" charset="0"/>
              </a:rPr>
              <a:t>=Χ* και Υ</a:t>
            </a:r>
            <a:r>
              <a:rPr lang="en-US" sz="2800" baseline="-25000" dirty="0">
                <a:latin typeface="Book Antiqua" pitchFamily="18" charset="0"/>
              </a:rPr>
              <a:t>A</a:t>
            </a:r>
            <a:r>
              <a:rPr lang="el-GR" sz="2800" dirty="0">
                <a:latin typeface="Book Antiqua" pitchFamily="18" charset="0"/>
              </a:rPr>
              <a:t>+Υ</a:t>
            </a:r>
            <a:r>
              <a:rPr lang="en-US" sz="2800" baseline="-25000" dirty="0">
                <a:latin typeface="Book Antiqua" pitchFamily="18" charset="0"/>
              </a:rPr>
              <a:t>B</a:t>
            </a:r>
            <a:r>
              <a:rPr lang="el-GR" sz="2800" dirty="0">
                <a:latin typeface="Book Antiqua" pitchFamily="18" charset="0"/>
              </a:rPr>
              <a:t>=Υ* 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60658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096000" y="22860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>
                <a:latin typeface="Book Antiqua" panose="02040602050305030304" pitchFamily="18" charset="0"/>
              </a:rPr>
              <a:t>Υπάρχει δυνατότητα βελτίωσης της αποτελεσματι-κότητας κατά </a:t>
            </a:r>
            <a:r>
              <a:rPr lang="en-US" altLang="en-US" sz="2800">
                <a:latin typeface="Book Antiqua" panose="02040602050305030304" pitchFamily="18" charset="0"/>
              </a:rPr>
              <a:t>Pareto </a:t>
            </a:r>
            <a:r>
              <a:rPr lang="el-GR" altLang="en-US" sz="2800">
                <a:latin typeface="Book Antiqua" panose="02040602050305030304" pitchFamily="18" charset="0"/>
              </a:rPr>
              <a:t>μέσω ανταλλαγής αγαθών;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>
                <a:latin typeface="Book Antiqua" panose="02040602050305030304" pitchFamily="18" charset="0"/>
              </a:rPr>
              <a:t>Σκιασμένη περιοχή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l-GR" altLang="en-US">
                <a:latin typeface="Book Antiqua" panose="02040602050305030304" pitchFamily="18" charset="0"/>
              </a:rPr>
              <a:t>Π.χ. Μ</a:t>
            </a:r>
            <a:endParaRPr lang="en-GB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07375" cy="5334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Αποτελεσματικότητα στην κατανάλωση 2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Book Antiqua" pitchFamily="18" charset="0"/>
              </a:rPr>
              <a:t>Μετά από διαρκείς ανταλλαγές αγαθών μεταξύ των Α και Β</a:t>
            </a:r>
            <a:endParaRPr lang="en-GB" sz="2800" dirty="0">
              <a:latin typeface="Book Antiqua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791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91200" y="1916113"/>
            <a:ext cx="3352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>
                <a:latin typeface="Book Antiqua" panose="02040602050305030304" pitchFamily="18" charset="0"/>
              </a:rPr>
              <a:t>Κατανομή αποτελεσματική κατά </a:t>
            </a:r>
            <a:r>
              <a:rPr lang="en-US" altLang="en-US" sz="2800">
                <a:latin typeface="Book Antiqua" panose="02040602050305030304" pitchFamily="18" charset="0"/>
              </a:rPr>
              <a:t>Pareto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l-GR" altLang="en-US" sz="2800">
                <a:latin typeface="Book Antiqua" panose="02040602050305030304" pitchFamily="18" charset="0"/>
              </a:rPr>
              <a:t>Καμπύλη των συμβάσεων (</a:t>
            </a:r>
            <a:r>
              <a:rPr lang="en-US" altLang="en-US" sz="2800">
                <a:latin typeface="Book Antiqua" panose="02040602050305030304" pitchFamily="18" charset="0"/>
              </a:rPr>
              <a:t>contract curve):</a:t>
            </a:r>
            <a:r>
              <a:rPr lang="el-GR" altLang="en-US" sz="2800">
                <a:latin typeface="Book Antiqua" panose="02040602050305030304" pitchFamily="18" charset="0"/>
              </a:rPr>
              <a:t> Γεωμετρικός τόπος των αποτελεσματικών κατά </a:t>
            </a:r>
            <a:r>
              <a:rPr lang="en-US" altLang="en-US" sz="2800">
                <a:latin typeface="Book Antiqua" panose="02040602050305030304" pitchFamily="18" charset="0"/>
              </a:rPr>
              <a:t>Pareto </a:t>
            </a:r>
            <a:r>
              <a:rPr lang="el-GR" altLang="en-US" sz="2800">
                <a:latin typeface="Book Antiqua" panose="02040602050305030304" pitchFamily="18" charset="0"/>
              </a:rPr>
              <a:t>κατανομών (κατανάλωση)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280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Αποτελεσματικότητα στην κατανάλωση 3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Σε όλα τα σημεία της καμπύλης των συμβάσεων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3200" dirty="0">
                <a:latin typeface="Book Antiqua" pitchFamily="18" charset="0"/>
              </a:rPr>
              <a:t>	ΟΛΥ</a:t>
            </a:r>
            <a:r>
              <a:rPr lang="el-GR" sz="3200" baseline="30000" dirty="0">
                <a:latin typeface="Book Antiqua" pitchFamily="18" charset="0"/>
              </a:rPr>
              <a:t>Α</a:t>
            </a:r>
            <a:r>
              <a:rPr lang="el-GR" sz="3200" baseline="-25000" dirty="0">
                <a:latin typeface="Book Antiqua" pitchFamily="18" charset="0"/>
              </a:rPr>
              <a:t>ΧΥ</a:t>
            </a:r>
            <a:r>
              <a:rPr lang="el-GR" sz="3200" dirty="0">
                <a:latin typeface="Book Antiqua" pitchFamily="18" charset="0"/>
              </a:rPr>
              <a:t> = ΟΛΥ</a:t>
            </a:r>
            <a:r>
              <a:rPr lang="el-GR" sz="3200" baseline="30000" dirty="0">
                <a:latin typeface="Book Antiqua" pitchFamily="18" charset="0"/>
              </a:rPr>
              <a:t>Β</a:t>
            </a:r>
            <a:r>
              <a:rPr lang="el-GR" sz="3200" baseline="-25000" dirty="0">
                <a:latin typeface="Book Antiqua" pitchFamily="18" charset="0"/>
              </a:rPr>
              <a:t>ΧΥ</a:t>
            </a:r>
            <a:r>
              <a:rPr lang="el-GR" sz="3200" dirty="0">
                <a:latin typeface="Book Antiqu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3200" dirty="0">
                <a:latin typeface="Book Antiqua" pitchFamily="18" charset="0"/>
              </a:rPr>
              <a:t>	= Λόγος τιμών αγαθών </a:t>
            </a:r>
            <a:endParaRPr lang="en-GB" sz="3200" dirty="0">
              <a:latin typeface="Book Antiqua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3200" dirty="0">
                <a:latin typeface="Book Antiqua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latin typeface="Book Antiqua" pitchFamily="18" charset="0"/>
              </a:rPr>
              <a:t>Ξεκινώντας από οποιαδήποτε αρχική κατανομή των αγαθών, μπορούμε να καταλήξουμε σε σημείο της καμπύλης των συμβάσεων, αν η αγορά λειτουργεί σε συνθήκες πλήρους ανταγωνισμού</a:t>
            </a:r>
            <a:endParaRPr lang="en-GB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latin typeface="Book Antiqua" pitchFamily="18" charset="0"/>
              </a:rPr>
              <a:t>Αποτελεσματικότητα στην παραγωγή 1</a:t>
            </a:r>
            <a:endParaRPr lang="en-GB" sz="3200" dirty="0">
              <a:latin typeface="Book Antiqua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Book Antiqua" pitchFamily="18" charset="0"/>
              </a:rPr>
              <a:t>Με δεδομένα τα αποθέματα των παραγωγικών συντελεστών Κ και </a:t>
            </a:r>
            <a:r>
              <a:rPr lang="en-US" sz="2800" dirty="0">
                <a:latin typeface="Book Antiqua" pitchFamily="18" charset="0"/>
              </a:rPr>
              <a:t>L </a:t>
            </a:r>
            <a:r>
              <a:rPr lang="el-GR" sz="2800" dirty="0">
                <a:latin typeface="Book Antiqua" pitchFamily="18" charset="0"/>
              </a:rPr>
              <a:t>και την αρχική τοποθέτησή τους στους κλάδους παραγωγής των Χ και Υ στο Η, όπου </a:t>
            </a:r>
            <a:r>
              <a:rPr lang="en-US" sz="2800" dirty="0">
                <a:latin typeface="Book Antiqua" pitchFamily="18" charset="0"/>
              </a:rPr>
              <a:t>L</a:t>
            </a:r>
            <a:r>
              <a:rPr lang="en-US" sz="2800" baseline="-25000" dirty="0">
                <a:latin typeface="Book Antiqua" pitchFamily="18" charset="0"/>
              </a:rPr>
              <a:t>X</a:t>
            </a:r>
            <a:r>
              <a:rPr lang="en-US" sz="2800" dirty="0">
                <a:latin typeface="Book Antiqua" pitchFamily="18" charset="0"/>
              </a:rPr>
              <a:t>+L</a:t>
            </a:r>
            <a:r>
              <a:rPr lang="en-US" sz="2800" baseline="-25000" dirty="0">
                <a:latin typeface="Book Antiqua" pitchFamily="18" charset="0"/>
              </a:rPr>
              <a:t>Y</a:t>
            </a:r>
            <a:r>
              <a:rPr lang="en-US" sz="2800" dirty="0">
                <a:latin typeface="Book Antiqua" pitchFamily="18" charset="0"/>
              </a:rPr>
              <a:t>=L* </a:t>
            </a:r>
            <a:r>
              <a:rPr lang="el-GR" sz="2800" dirty="0">
                <a:latin typeface="Book Antiqua" pitchFamily="18" charset="0"/>
              </a:rPr>
              <a:t>και </a:t>
            </a:r>
            <a:r>
              <a:rPr lang="en-US" sz="2800" dirty="0">
                <a:latin typeface="Book Antiqua" pitchFamily="18" charset="0"/>
              </a:rPr>
              <a:t>K</a:t>
            </a:r>
            <a:r>
              <a:rPr lang="en-US" sz="2800" baseline="-25000" dirty="0">
                <a:latin typeface="Book Antiqua" pitchFamily="18" charset="0"/>
              </a:rPr>
              <a:t>X</a:t>
            </a:r>
            <a:r>
              <a:rPr lang="en-US" sz="2800" dirty="0">
                <a:latin typeface="Book Antiqua" pitchFamily="18" charset="0"/>
              </a:rPr>
              <a:t>+K</a:t>
            </a:r>
            <a:r>
              <a:rPr lang="en-US" sz="2800" baseline="-25000" dirty="0">
                <a:latin typeface="Book Antiqua" pitchFamily="18" charset="0"/>
              </a:rPr>
              <a:t>Y</a:t>
            </a:r>
            <a:r>
              <a:rPr lang="en-US" sz="2800" dirty="0">
                <a:latin typeface="Book Antiqua" pitchFamily="18" charset="0"/>
              </a:rPr>
              <a:t>=K* </a:t>
            </a:r>
            <a:endParaRPr lang="en-GB" sz="28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257800" y="2819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Υπάρχει δυνατότητα βελτίωσης της αποτελεσματικό-</a:t>
            </a:r>
            <a:r>
              <a:rPr lang="el-GR" altLang="en-US" sz="2800" dirty="0" err="1">
                <a:latin typeface="Book Antiqua" panose="02040602050305030304" pitchFamily="18" charset="0"/>
              </a:rPr>
              <a:t>τητας</a:t>
            </a:r>
            <a:r>
              <a:rPr lang="el-GR" altLang="en-US" sz="2800" dirty="0">
                <a:latin typeface="Book Antiqua" panose="02040602050305030304" pitchFamily="18" charset="0"/>
              </a:rPr>
              <a:t> κατά </a:t>
            </a:r>
            <a:r>
              <a:rPr lang="en-US" altLang="en-US" sz="2800" dirty="0">
                <a:latin typeface="Book Antiqua" panose="02040602050305030304" pitchFamily="18" charset="0"/>
              </a:rPr>
              <a:t>Pareto </a:t>
            </a:r>
            <a:r>
              <a:rPr lang="el-GR" altLang="en-US" sz="2800" dirty="0">
                <a:latin typeface="Book Antiqua" panose="02040602050305030304" pitchFamily="18" charset="0"/>
              </a:rPr>
              <a:t>μέσω μεταφοράς συντελεστών μεταξύ κλάδων παραγωγής;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l-GR" altLang="en-US" sz="2800" dirty="0">
                <a:latin typeface="Book Antiqua" panose="02040602050305030304" pitchFamily="18" charset="0"/>
              </a:rPr>
              <a:t>Σκιασμένη περιοχή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l-GR" altLang="en-US" dirty="0">
                <a:latin typeface="Book Antiqua" panose="02040602050305030304" pitchFamily="18" charset="0"/>
              </a:rPr>
              <a:t>	Π.χ. Θ</a:t>
            </a:r>
            <a:endParaRPr lang="en-GB" altLang="en-US" dirty="0">
              <a:latin typeface="Book Antiqua" panose="02040602050305030304" pitchFamily="18" charset="0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1691</Words>
  <Application>Microsoft Office PowerPoint</Application>
  <PresentationFormat>On-screen Show (4:3)</PresentationFormat>
  <Paragraphs>179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Book Antiqua</vt:lpstr>
      <vt:lpstr>open sans</vt:lpstr>
      <vt:lpstr>Times New Roman</vt:lpstr>
      <vt:lpstr>Wingdings</vt:lpstr>
      <vt:lpstr>Maple</vt:lpstr>
      <vt:lpstr>Εισαγωγή στη γενική ισορροπία  και την οικονομική της ευημερίας </vt:lpstr>
      <vt:lpstr>PowerPoint Presentation</vt:lpstr>
      <vt:lpstr>PowerPoint Presentation</vt:lpstr>
      <vt:lpstr>PowerPoint Presentation</vt:lpstr>
      <vt:lpstr>Τέλειος ανταγωνισμός και αποτελεσματικότητα κατά Pareto</vt:lpstr>
      <vt:lpstr>Αποτελεσματικότητα στην κατανάλωση 1</vt:lpstr>
      <vt:lpstr>Αποτελεσματικότητα στην κατανάλωση 2</vt:lpstr>
      <vt:lpstr>Αποτελεσματικότητα στην κατανάλωση 3</vt:lpstr>
      <vt:lpstr>Αποτελεσματικότητα στην παραγωγή 1</vt:lpstr>
      <vt:lpstr>Αποτελεσματικότητα στην παραγωγή 2</vt:lpstr>
      <vt:lpstr>Αποτελεσματικότητα στην παραγωγή 3</vt:lpstr>
      <vt:lpstr>Καμπύλη παραγωγικών δυνατοτήτων</vt:lpstr>
      <vt:lpstr>PowerPoint Presentation</vt:lpstr>
      <vt:lpstr>PowerPoint Presentation</vt:lpstr>
      <vt:lpstr>PowerPoint Presentation</vt:lpstr>
      <vt:lpstr>PowerPoint Presentation</vt:lpstr>
      <vt:lpstr>ΑΠΟΤΥΧΙΕΣ ΑΓΟΡΑΣ  ΚΑΙ ΚΡΑΤΙΚΗ ΠΑΡΕΜΒΑΣΗ</vt:lpstr>
      <vt:lpstr>PowerPoint Presentation</vt:lpstr>
      <vt:lpstr>PowerPoint Presentation</vt:lpstr>
      <vt:lpstr>PowerPoint Presentation</vt:lpstr>
      <vt:lpstr>1. Εξωτερικές επιδράσεις</vt:lpstr>
      <vt:lpstr>PowerPoint Presentation</vt:lpstr>
      <vt:lpstr>PowerPoint Presentation</vt:lpstr>
      <vt:lpstr>2. Ανυπαρξία αγορών</vt:lpstr>
      <vt:lpstr>3. Ατελής πληροφόρηση</vt:lpstr>
      <vt:lpstr>PowerPoint Presentation</vt:lpstr>
      <vt:lpstr>4. Δημόσια αγαθά</vt:lpstr>
      <vt:lpstr>PowerPoint Presentation</vt:lpstr>
      <vt:lpstr>PowerPoint Presentation</vt:lpstr>
      <vt:lpstr>PowerPoint Presentation</vt:lpstr>
      <vt:lpstr>PowerPoint Presentation</vt:lpstr>
    </vt:vector>
  </TitlesOfParts>
  <Company>Athens 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important questions</dc:title>
  <dc:creator>Panos Tsakloglou</dc:creator>
  <cp:lastModifiedBy>LEVENTI CHRYSOYLA;ΛΕΒΕΝΤΗ ΧΡΥΣΟΥΛΑ</cp:lastModifiedBy>
  <cp:revision>94</cp:revision>
  <dcterms:created xsi:type="dcterms:W3CDTF">2005-12-01T05:27:45Z</dcterms:created>
  <dcterms:modified xsi:type="dcterms:W3CDTF">2021-10-21T10:02:11Z</dcterms:modified>
</cp:coreProperties>
</file>