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82"/>
  </p:notesMasterIdLst>
  <p:sldIdLst>
    <p:sldId id="256" r:id="rId3"/>
    <p:sldId id="259" r:id="rId4"/>
    <p:sldId id="257" r:id="rId5"/>
    <p:sldId id="261" r:id="rId6"/>
    <p:sldId id="262" r:id="rId7"/>
    <p:sldId id="374" r:id="rId8"/>
    <p:sldId id="289" r:id="rId9"/>
    <p:sldId id="290" r:id="rId10"/>
    <p:sldId id="291" r:id="rId11"/>
    <p:sldId id="292" r:id="rId12"/>
    <p:sldId id="293" r:id="rId13"/>
    <p:sldId id="294" r:id="rId14"/>
    <p:sldId id="375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76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77" r:id="rId40"/>
    <p:sldId id="318" r:id="rId41"/>
    <p:sldId id="319" r:id="rId42"/>
    <p:sldId id="320" r:id="rId43"/>
    <p:sldId id="378" r:id="rId44"/>
    <p:sldId id="321" r:id="rId45"/>
    <p:sldId id="322" r:id="rId46"/>
    <p:sldId id="323" r:id="rId47"/>
    <p:sldId id="382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79" r:id="rId56"/>
    <p:sldId id="331" r:id="rId57"/>
    <p:sldId id="332" r:id="rId58"/>
    <p:sldId id="333" r:id="rId59"/>
    <p:sldId id="334" r:id="rId60"/>
    <p:sldId id="335" r:id="rId61"/>
    <p:sldId id="336" r:id="rId62"/>
    <p:sldId id="337" r:id="rId63"/>
    <p:sldId id="338" r:id="rId64"/>
    <p:sldId id="339" r:id="rId65"/>
    <p:sldId id="340" r:id="rId66"/>
    <p:sldId id="341" r:id="rId67"/>
    <p:sldId id="343" r:id="rId68"/>
    <p:sldId id="380" r:id="rId69"/>
    <p:sldId id="344" r:id="rId70"/>
    <p:sldId id="345" r:id="rId71"/>
    <p:sldId id="346" r:id="rId72"/>
    <p:sldId id="347" r:id="rId73"/>
    <p:sldId id="348" r:id="rId74"/>
    <p:sldId id="349" r:id="rId75"/>
    <p:sldId id="350" r:id="rId76"/>
    <p:sldId id="381" r:id="rId77"/>
    <p:sldId id="351" r:id="rId78"/>
    <p:sldId id="352" r:id="rId79"/>
    <p:sldId id="353" r:id="rId80"/>
    <p:sldId id="354" r:id="rId8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385" autoAdjust="0"/>
    <p:restoredTop sz="99309" autoAdjust="0"/>
  </p:normalViewPr>
  <p:slideViewPr>
    <p:cSldViewPr>
      <p:cViewPr varScale="1">
        <p:scale>
          <a:sx n="89" d="100"/>
          <a:sy n="89" d="100"/>
        </p:scale>
        <p:origin x="-1978" y="-67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3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24/3/2015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Λειτουργικά Συστήματα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 smtClean="0"/>
              <a:t>1:</a:t>
            </a:r>
            <a:r>
              <a:rPr lang="en-US" sz="2800" dirty="0" smtClean="0"/>
              <a:t> </a:t>
            </a:r>
            <a:r>
              <a:rPr lang="el-GR" sz="2800" dirty="0" smtClean="0"/>
              <a:t>Εισαγωγή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επεκτεταμένη μηχανή (1 από </a:t>
            </a:r>
            <a:r>
              <a:rPr lang="en-US" dirty="0" smtClean="0"/>
              <a:t>2</a:t>
            </a:r>
            <a:r>
              <a:rPr lang="el-GR" dirty="0" smtClean="0"/>
              <a:t>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2201863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Όψη του λειτουργικού συστήματος από πάνω</a:t>
            </a:r>
          </a:p>
          <a:p>
            <a:pPr lvl="1"/>
            <a:r>
              <a:rPr lang="el-GR" dirty="0" smtClean="0"/>
              <a:t>Μετατροπή μιας άσχημης εικόνας σε πιο όμορφη</a:t>
            </a:r>
          </a:p>
          <a:p>
            <a:r>
              <a:rPr lang="el-GR" dirty="0" smtClean="0"/>
              <a:t>Το υλικό των υπολογιστών είναι περίπλοκο</a:t>
            </a:r>
          </a:p>
          <a:p>
            <a:pPr lvl="1"/>
            <a:r>
              <a:rPr lang="el-GR" dirty="0" smtClean="0"/>
              <a:t>Κάθε συσκευή έχει τις δικές τις ιδιαιτερότητες</a:t>
            </a:r>
          </a:p>
        </p:txBody>
      </p:sp>
      <p:pic>
        <p:nvPicPr>
          <p:cNvPr id="18438" name="Picture 8" descr="01-02 Διασύνδεση μεταξύ εφαρμογών, λειτουργικού συστήματος και υλικού"/>
          <p:cNvPicPr>
            <a:picLocks noChangeAspect="1" noChangeArrowheads="1"/>
          </p:cNvPicPr>
          <p:nvPr/>
        </p:nvPicPr>
        <p:blipFill>
          <a:blip r:embed="rId2" cstate="print"/>
          <a:srcRect b="2457"/>
          <a:stretch>
            <a:fillRect/>
          </a:stretch>
        </p:blipFill>
        <p:spPr bwMode="auto">
          <a:xfrm>
            <a:off x="1692275" y="3505200"/>
            <a:ext cx="5040313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επεκτεταμένη μηχανή (2 από </a:t>
            </a:r>
            <a:r>
              <a:rPr lang="en-US" dirty="0" smtClean="0"/>
              <a:t>2</a:t>
            </a:r>
            <a:r>
              <a:rPr lang="el-GR" dirty="0" smtClean="0"/>
              <a:t>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Το λειτουργικό σύστημα παρέχει λογικές αφαιρέσεις</a:t>
            </a:r>
          </a:p>
          <a:p>
            <a:pPr lvl="1"/>
            <a:r>
              <a:rPr lang="el-GR" dirty="0" smtClean="0"/>
              <a:t>Κάθε είδος δίσκου είναι πολύ διαφορετικό</a:t>
            </a:r>
          </a:p>
          <a:p>
            <a:pPr lvl="1"/>
            <a:r>
              <a:rPr lang="el-GR" dirty="0" smtClean="0"/>
              <a:t>Το λειτουργικό σύστημα μας παρουσιάζει λογικά αρχεία</a:t>
            </a:r>
          </a:p>
          <a:p>
            <a:pPr lvl="1"/>
            <a:r>
              <a:rPr lang="el-GR" dirty="0" smtClean="0"/>
              <a:t>Μετατροπή εντολών αρχείων σε εντολές προς το δίσκο</a:t>
            </a:r>
          </a:p>
          <a:p>
            <a:r>
              <a:rPr lang="el-GR" dirty="0" smtClean="0"/>
              <a:t>Σε ποιον παρέχεται η λογική αφαίρεση;</a:t>
            </a:r>
          </a:p>
          <a:p>
            <a:pPr lvl="1"/>
            <a:r>
              <a:rPr lang="el-GR" dirty="0" smtClean="0"/>
              <a:t>Κυρίως στους προγραμματιστές των εφαρμογών</a:t>
            </a:r>
          </a:p>
          <a:p>
            <a:pPr lvl="2"/>
            <a:r>
              <a:rPr lang="el-GR" dirty="0" smtClean="0"/>
              <a:t>Πρόκειται για διεπαφή προγραμματισμού</a:t>
            </a:r>
          </a:p>
          <a:p>
            <a:pPr lvl="1"/>
            <a:r>
              <a:rPr lang="el-GR" dirty="0" smtClean="0"/>
              <a:t>Οι χρήστες συνήθως βλέπουν τη διεπαφή χρήστη</a:t>
            </a:r>
          </a:p>
          <a:p>
            <a:pPr lvl="2"/>
            <a:r>
              <a:rPr lang="el-GR" dirty="0" smtClean="0"/>
              <a:t>Πρόκειται για γραμμή εντολών ή γραφικό περιβάλλον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διαχειριστής πόρων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Όψη του λειτουργικού συστήματος από κάτω</a:t>
            </a:r>
          </a:p>
          <a:p>
            <a:pPr lvl="1"/>
            <a:r>
              <a:rPr lang="el-GR" dirty="0" smtClean="0"/>
              <a:t>Διαχείριση των διάφορων πόρων ενός συστήματος</a:t>
            </a:r>
            <a:endParaRPr lang="en-US" dirty="0" smtClean="0"/>
          </a:p>
          <a:p>
            <a:pPr lvl="1"/>
            <a:r>
              <a:rPr lang="el-GR" dirty="0" smtClean="0"/>
              <a:t>Μας ενδιαφέρει η αποδοτική διαχείριση των πόρων</a:t>
            </a:r>
          </a:p>
          <a:p>
            <a:r>
              <a:rPr lang="el-GR" dirty="0" smtClean="0"/>
              <a:t>Δυνατότητα ταυτόχρονης εκτέλεσης προγραμμάτων</a:t>
            </a:r>
          </a:p>
          <a:p>
            <a:pPr lvl="1"/>
            <a:r>
              <a:rPr lang="el-GR" dirty="0" smtClean="0"/>
              <a:t>Κάθε πρόγραμμα θεωρεί ότι έχει τη δική του μηχανή</a:t>
            </a:r>
          </a:p>
          <a:p>
            <a:r>
              <a:rPr lang="el-GR" dirty="0" smtClean="0"/>
              <a:t>Διαχείριση και προστασία μνήμης και συσκευών</a:t>
            </a:r>
          </a:p>
          <a:p>
            <a:r>
              <a:rPr lang="el-GR" dirty="0" smtClean="0"/>
              <a:t>Πολύπλεξη πόρων σε δύο άξονες</a:t>
            </a:r>
          </a:p>
          <a:p>
            <a:pPr lvl="1"/>
            <a:r>
              <a:rPr lang="el-GR" dirty="0" smtClean="0"/>
              <a:t>Χρόνος: διαδοχική χρήση ΚΜΕ από τα προγράμματα</a:t>
            </a:r>
          </a:p>
          <a:p>
            <a:pPr lvl="1"/>
            <a:r>
              <a:rPr lang="el-GR" dirty="0" smtClean="0"/>
              <a:t>Χώρος: συνύπαρξη προγραμμάτων στη μνήμη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1:</a:t>
            </a:r>
            <a:r>
              <a:rPr lang="en-US" b="1" dirty="0"/>
              <a:t> </a:t>
            </a:r>
            <a:r>
              <a:rPr lang="el-GR" dirty="0"/>
              <a:t>Εισαγωγή</a:t>
            </a:r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Ιστορία ΛΣ</a:t>
            </a:r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pic>
        <p:nvPicPr>
          <p:cNvPr id="11" name="Picture 10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Ιστορία ΛΣ (1 από </a:t>
            </a:r>
            <a:r>
              <a:rPr lang="en-US" dirty="0" smtClean="0"/>
              <a:t>10</a:t>
            </a:r>
            <a:r>
              <a:rPr lang="el-GR" dirty="0" smtClean="0"/>
              <a:t>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Πρώτη γενιά (1945-1955): λυχνίες κενού</a:t>
            </a:r>
          </a:p>
          <a:p>
            <a:pPr lvl="1"/>
            <a:r>
              <a:rPr lang="el-GR" dirty="0" smtClean="0"/>
              <a:t>Παράδειγμα:</a:t>
            </a:r>
            <a:r>
              <a:rPr lang="en-US" dirty="0" smtClean="0"/>
              <a:t> ENIAC</a:t>
            </a:r>
            <a:r>
              <a:rPr lang="el-GR" dirty="0" smtClean="0"/>
              <a:t>, </a:t>
            </a:r>
            <a:r>
              <a:rPr lang="en-US" dirty="0" smtClean="0"/>
              <a:t>UNIVAC</a:t>
            </a:r>
            <a:endParaRPr lang="el-GR" dirty="0" smtClean="0"/>
          </a:p>
          <a:p>
            <a:pPr lvl="1"/>
            <a:r>
              <a:rPr lang="el-GR" dirty="0" smtClean="0"/>
              <a:t>Προγραμματισμός από τους σχεδιαστές</a:t>
            </a:r>
          </a:p>
          <a:p>
            <a:pPr lvl="1"/>
            <a:r>
              <a:rPr lang="el-GR" dirty="0" smtClean="0"/>
              <a:t>Απόλυτη γλώσσα μηχανής ή πίνακες καλωδιώσεων</a:t>
            </a:r>
          </a:p>
          <a:p>
            <a:pPr lvl="1"/>
            <a:r>
              <a:rPr lang="el-GR" dirty="0" smtClean="0"/>
              <a:t>Σχετικά απλές μηχανές με απλές λειτουργίες</a:t>
            </a:r>
          </a:p>
          <a:p>
            <a:pPr lvl="1"/>
            <a:r>
              <a:rPr lang="el-GR" dirty="0" smtClean="0"/>
              <a:t>Δεν υπήρχε λειτουργικό σύστημα</a:t>
            </a:r>
          </a:p>
          <a:p>
            <a:r>
              <a:rPr lang="el-GR" dirty="0" smtClean="0"/>
              <a:t>Χρήση διάτρητων καρτών για προγραμματισμό</a:t>
            </a:r>
          </a:p>
          <a:p>
            <a:pPr lvl="1"/>
            <a:r>
              <a:rPr lang="el-GR" dirty="0" smtClean="0"/>
              <a:t>Αρχικά χρήση για είσοδο δεδομένων</a:t>
            </a:r>
          </a:p>
          <a:p>
            <a:pPr lvl="1"/>
            <a:r>
              <a:rPr lang="el-GR" dirty="0" smtClean="0"/>
              <a:t>Αντικατέστησε τους πίνακες καλωδιώσεων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Ιστορία ΛΣ (2 από </a:t>
            </a:r>
            <a:r>
              <a:rPr lang="en-US" dirty="0" smtClean="0"/>
              <a:t>10</a:t>
            </a:r>
            <a:r>
              <a:rPr lang="el-GR" dirty="0" smtClean="0"/>
              <a:t>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Δεύτερη γενιά (1955-1965): τρανζίστορ</a:t>
            </a:r>
          </a:p>
          <a:p>
            <a:pPr lvl="1"/>
            <a:r>
              <a:rPr lang="el-GR" dirty="0" smtClean="0"/>
              <a:t>Μηχανές αρκετά αξιόπιστες έτσι ώστε να πωλούνται</a:t>
            </a:r>
          </a:p>
          <a:p>
            <a:pPr lvl="1"/>
            <a:r>
              <a:rPr lang="el-GR" dirty="0" smtClean="0"/>
              <a:t>Οι προγραμματιστές δεν είναι πια οι σχεδιαστές</a:t>
            </a:r>
          </a:p>
          <a:p>
            <a:pPr lvl="1"/>
            <a:r>
              <a:rPr lang="el-GR" dirty="0" smtClean="0"/>
              <a:t>Μεγάλα υπολογιστικά συστήματα (</a:t>
            </a:r>
            <a:r>
              <a:rPr lang="en-US" dirty="0" smtClean="0"/>
              <a:t>mainframes)</a:t>
            </a:r>
            <a:endParaRPr lang="el-GR" dirty="0" smtClean="0"/>
          </a:p>
          <a:p>
            <a:r>
              <a:rPr lang="el-GR" dirty="0" smtClean="0"/>
              <a:t>Υποβολή και εκτέλεση εργασιών (</a:t>
            </a:r>
            <a:r>
              <a:rPr lang="en-US" dirty="0" smtClean="0"/>
              <a:t>jobs)</a:t>
            </a:r>
            <a:endParaRPr lang="el-GR" dirty="0" smtClean="0"/>
          </a:p>
          <a:p>
            <a:pPr lvl="1"/>
            <a:r>
              <a:rPr lang="el-GR" dirty="0" smtClean="0"/>
              <a:t>Κάθε εργασία αποτελείται από μια σειρά κάρτες</a:t>
            </a:r>
          </a:p>
          <a:p>
            <a:pPr lvl="1"/>
            <a:r>
              <a:rPr lang="el-GR" dirty="0" smtClean="0"/>
              <a:t>Ο προγραμματιστής δίνει τις κάρτες στο χειριστή</a:t>
            </a:r>
          </a:p>
          <a:p>
            <a:pPr lvl="1"/>
            <a:r>
              <a:rPr lang="el-GR" dirty="0" smtClean="0"/>
              <a:t>Ο χειριστής υποβάλει τις εργασίες με τη σειρά</a:t>
            </a:r>
          </a:p>
          <a:p>
            <a:pPr lvl="1"/>
            <a:r>
              <a:rPr lang="el-GR" dirty="0" smtClean="0"/>
              <a:t>Σημαντικός χρόνος αδράνειας του υπολογιστή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Ιστορία ΛΣ (3 από </a:t>
            </a:r>
            <a:r>
              <a:rPr lang="en-US" dirty="0" smtClean="0"/>
              <a:t>10</a:t>
            </a:r>
            <a:r>
              <a:rPr lang="el-GR" dirty="0" smtClean="0"/>
              <a:t>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Αυτοματοποίηση συστημάτων δέσμης</a:t>
            </a:r>
          </a:p>
          <a:p>
            <a:pPr lvl="1"/>
            <a:r>
              <a:rPr lang="el-GR" dirty="0" smtClean="0"/>
              <a:t>Αντιγραφή εργασιών σε ταινίες σε μικρό υπολογιστή</a:t>
            </a:r>
          </a:p>
          <a:p>
            <a:pPr lvl="1"/>
            <a:r>
              <a:rPr lang="el-GR" dirty="0" smtClean="0"/>
              <a:t>Υποβολή ταινίας με εργασίες στον μεγάλο υπολογιστή</a:t>
            </a:r>
          </a:p>
          <a:p>
            <a:pPr lvl="1"/>
            <a:r>
              <a:rPr lang="el-GR" dirty="0" smtClean="0"/>
              <a:t>Έξοδος αποτελεσμάτων σε άλλη ταινία</a:t>
            </a:r>
          </a:p>
          <a:p>
            <a:pPr lvl="1"/>
            <a:r>
              <a:rPr lang="el-GR" dirty="0" smtClean="0"/>
              <a:t>Εκτύπωση αποτελεσμάτων σε μικρό υπολογιστή</a:t>
            </a:r>
          </a:p>
        </p:txBody>
      </p:sp>
      <p:pic>
        <p:nvPicPr>
          <p:cNvPr id="23558" name="Picture 8" descr="Αυτοματοποίηση συστημάτων δέσμης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8" y="3956050"/>
            <a:ext cx="750887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Ιστορία ΛΣ (4 από </a:t>
            </a:r>
            <a:r>
              <a:rPr lang="en-US" dirty="0" smtClean="0"/>
              <a:t>10</a:t>
            </a:r>
            <a:r>
              <a:rPr lang="el-GR" dirty="0" smtClean="0"/>
              <a:t>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1336675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Λειτουργικά συστήματα δέσμης</a:t>
            </a:r>
          </a:p>
          <a:p>
            <a:pPr lvl="1"/>
            <a:r>
              <a:rPr lang="el-GR" dirty="0" smtClean="0"/>
              <a:t>Ειδικές κάρτες ελέγχου μιας εργασίας ($)</a:t>
            </a:r>
          </a:p>
          <a:p>
            <a:pPr lvl="1"/>
            <a:r>
              <a:rPr lang="el-GR" dirty="0" smtClean="0"/>
              <a:t>Κάρτες προγράμματος και δεδομένων</a:t>
            </a:r>
          </a:p>
        </p:txBody>
      </p:sp>
      <p:pic>
        <p:nvPicPr>
          <p:cNvPr id="24582" name="Picture 8" descr="Λειτουργικά συστήματα δέσμης. ειδικές κάρτες ελέγχου εργασίας, και κάρτες προγράμματος και δεδομένων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636838"/>
            <a:ext cx="6161087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Ιστορία ΛΣ (5 από </a:t>
            </a:r>
            <a:r>
              <a:rPr lang="en-US" dirty="0" smtClean="0"/>
              <a:t>10</a:t>
            </a:r>
            <a:r>
              <a:rPr lang="el-GR" dirty="0" smtClean="0"/>
              <a:t>)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Τρίτη γενιά (1965-1980): ολοκληρωμένα κυκλώματα</a:t>
            </a:r>
          </a:p>
          <a:p>
            <a:pPr lvl="1"/>
            <a:r>
              <a:rPr lang="el-GR" dirty="0" smtClean="0"/>
              <a:t>Αντικατάσταση τρανζίστορ με κυκλώματα </a:t>
            </a:r>
            <a:r>
              <a:rPr lang="en-US" dirty="0" smtClean="0"/>
              <a:t>SSI</a:t>
            </a:r>
            <a:endParaRPr lang="el-GR" dirty="0" smtClean="0"/>
          </a:p>
          <a:p>
            <a:pPr lvl="1"/>
            <a:r>
              <a:rPr lang="el-GR" dirty="0" smtClean="0"/>
              <a:t>Προσανατολισμός σε συγκεκριμένες εφαρμογές</a:t>
            </a:r>
          </a:p>
          <a:p>
            <a:r>
              <a:rPr lang="el-GR" dirty="0" smtClean="0"/>
              <a:t>Οικογένεια υπολογιστών</a:t>
            </a:r>
          </a:p>
          <a:p>
            <a:pPr lvl="1"/>
            <a:r>
              <a:rPr lang="el-GR" dirty="0" smtClean="0"/>
              <a:t>Ιδέα της </a:t>
            </a:r>
            <a:r>
              <a:rPr lang="en-US" dirty="0" smtClean="0"/>
              <a:t>IBM</a:t>
            </a:r>
            <a:r>
              <a:rPr lang="el-GR" dirty="0" smtClean="0"/>
              <a:t> με το </a:t>
            </a:r>
            <a:r>
              <a:rPr lang="en-US" dirty="0" smtClean="0"/>
              <a:t>System/360</a:t>
            </a:r>
          </a:p>
          <a:p>
            <a:pPr lvl="1"/>
            <a:r>
              <a:rPr lang="el-GR" dirty="0" smtClean="0"/>
              <a:t>Μηχανές με ίδια αρχιτεκτονική και σύνολο εντολών</a:t>
            </a:r>
          </a:p>
          <a:p>
            <a:pPr lvl="1"/>
            <a:r>
              <a:rPr lang="el-GR" dirty="0" smtClean="0"/>
              <a:t>Διαφορετικές δυνατότητες και κόστος</a:t>
            </a:r>
          </a:p>
          <a:p>
            <a:pPr lvl="1"/>
            <a:r>
              <a:rPr lang="el-GR" dirty="0" smtClean="0"/>
              <a:t>Ίδια προγράμματα (εντός λογικών πλαισίων)</a:t>
            </a:r>
          </a:p>
          <a:p>
            <a:pPr lvl="1"/>
            <a:r>
              <a:rPr lang="el-GR" dirty="0" smtClean="0"/>
              <a:t>Χρειάζεται και το ίδιο λειτουργικό σύστημα</a:t>
            </a:r>
          </a:p>
          <a:p>
            <a:pPr lvl="1"/>
            <a:r>
              <a:rPr lang="el-GR" dirty="0" smtClean="0"/>
              <a:t>Εξαιρετικά περίπλοκο λόγω των διαφορετικών μηχανών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Ιστορία ΛΣ (6 από </a:t>
            </a:r>
            <a:r>
              <a:rPr lang="en-US" dirty="0" smtClean="0"/>
              <a:t>10</a:t>
            </a:r>
            <a:r>
              <a:rPr lang="el-GR" dirty="0" smtClean="0"/>
              <a:t>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4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Πολυπρογραμματισμός</a:t>
            </a:r>
          </a:p>
          <a:p>
            <a:pPr lvl="1"/>
            <a:r>
              <a:rPr lang="el-GR" dirty="0" smtClean="0"/>
              <a:t>Ψευδοταυτόχρονη λειτουργία πολλών εργασιών</a:t>
            </a:r>
          </a:p>
          <a:p>
            <a:pPr lvl="1"/>
            <a:r>
              <a:rPr lang="el-GR" dirty="0" smtClean="0"/>
              <a:t>Κάθε εργασία βρίσκεται σε χωριστό μέρος τη μνήμης</a:t>
            </a:r>
          </a:p>
          <a:p>
            <a:pPr lvl="1"/>
            <a:r>
              <a:rPr lang="el-GR" dirty="0" smtClean="0"/>
              <a:t>Όταν μια εργασία περιμένει, εκτελείται κάποια άλλη</a:t>
            </a:r>
          </a:p>
          <a:p>
            <a:pPr lvl="1"/>
            <a:r>
              <a:rPr lang="el-GR" dirty="0" smtClean="0"/>
              <a:t>Ταυτόχρονη επεξεργασία και είσοδος/έξοδος (</a:t>
            </a:r>
            <a:r>
              <a:rPr lang="en-US" dirty="0" smtClean="0"/>
              <a:t>spooling)</a:t>
            </a:r>
            <a:endParaRPr lang="el-GR" dirty="0" smtClean="0"/>
          </a:p>
          <a:p>
            <a:pPr lvl="1"/>
            <a:r>
              <a:rPr lang="el-GR" dirty="0" smtClean="0"/>
              <a:t>Χρειάζεται ειδικό υλικό προστασίας των εργασιών</a:t>
            </a:r>
          </a:p>
        </p:txBody>
      </p:sp>
      <p:pic>
        <p:nvPicPr>
          <p:cNvPr id="26630" name="Picture 8" descr="01-05 Πολυπρογραμματισμός: Διαμέρισμα της μνήμης"/>
          <p:cNvPicPr>
            <a:picLocks noChangeAspect="1" noChangeArrowheads="1"/>
          </p:cNvPicPr>
          <p:nvPr/>
        </p:nvPicPr>
        <p:blipFill>
          <a:blip r:embed="rId2" cstate="print"/>
          <a:srcRect b="8849"/>
          <a:stretch>
            <a:fillRect/>
          </a:stretch>
        </p:blipFill>
        <p:spPr bwMode="auto">
          <a:xfrm>
            <a:off x="2700338" y="4267200"/>
            <a:ext cx="324008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Ιστορία ΛΣ (7 από </a:t>
            </a:r>
            <a:r>
              <a:rPr lang="en-US" dirty="0" smtClean="0"/>
              <a:t>10</a:t>
            </a:r>
            <a:r>
              <a:rPr lang="el-GR" dirty="0" smtClean="0"/>
              <a:t>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Χρονομερισμός</a:t>
            </a:r>
          </a:p>
          <a:p>
            <a:pPr lvl="1"/>
            <a:r>
              <a:rPr lang="el-GR" dirty="0" smtClean="0"/>
              <a:t>Βασίζεται στην πολυπρογραμματισμό</a:t>
            </a:r>
          </a:p>
          <a:p>
            <a:pPr lvl="1"/>
            <a:r>
              <a:rPr lang="el-GR" dirty="0" smtClean="0"/>
              <a:t>Κάθε χρήστης έχει το δικό του τερματικό</a:t>
            </a:r>
          </a:p>
          <a:p>
            <a:pPr lvl="1"/>
            <a:r>
              <a:rPr lang="el-GR" dirty="0" smtClean="0"/>
              <a:t>Το σύστημα εξυπηρετεί τους χρήστες ψευδοταυτόχρονα</a:t>
            </a:r>
          </a:p>
          <a:p>
            <a:r>
              <a:rPr lang="el-GR" dirty="0" smtClean="0"/>
              <a:t>Το σύστημα </a:t>
            </a:r>
            <a:r>
              <a:rPr lang="en-US" dirty="0" smtClean="0"/>
              <a:t>MULTICS</a:t>
            </a:r>
          </a:p>
          <a:p>
            <a:pPr lvl="1"/>
            <a:r>
              <a:rPr lang="el-GR" dirty="0" smtClean="0"/>
              <a:t>Παροχή υπολογιστικής ισχύος από κεντρικό υπολογιστή</a:t>
            </a:r>
          </a:p>
          <a:p>
            <a:pPr lvl="1"/>
            <a:r>
              <a:rPr lang="el-GR" dirty="0" smtClean="0"/>
              <a:t>Όπως το </a:t>
            </a:r>
            <a:r>
              <a:rPr lang="en-US" dirty="0" smtClean="0"/>
              <a:t>cloud computing</a:t>
            </a:r>
            <a:r>
              <a:rPr lang="el-GR" dirty="0" smtClean="0"/>
              <a:t> αλλά με έναν υπολογιστή!</a:t>
            </a:r>
          </a:p>
          <a:p>
            <a:r>
              <a:rPr lang="el-GR" dirty="0" smtClean="0"/>
              <a:t>Τα συστήματα </a:t>
            </a:r>
            <a:r>
              <a:rPr lang="en-US" dirty="0" smtClean="0"/>
              <a:t>DEC PDP</a:t>
            </a:r>
          </a:p>
          <a:p>
            <a:pPr lvl="1"/>
            <a:r>
              <a:rPr lang="el-GR" dirty="0" smtClean="0"/>
              <a:t>Μικροί και (σχετικά οικονομικοί) υπολογιστές</a:t>
            </a:r>
          </a:p>
          <a:p>
            <a:pPr lvl="1"/>
            <a:r>
              <a:rPr lang="el-GR" dirty="0" smtClean="0"/>
              <a:t>Μεγάλη εξάπλωση σε περισσότερους οργανισμούς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Ιστορία ΛΣ (8 από </a:t>
            </a:r>
            <a:r>
              <a:rPr lang="en-US" dirty="0" smtClean="0"/>
              <a:t>10</a:t>
            </a:r>
            <a:r>
              <a:rPr lang="el-GR" dirty="0" smtClean="0"/>
              <a:t>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MULTICS+PDP = UNIX</a:t>
            </a:r>
          </a:p>
          <a:p>
            <a:pPr lvl="1"/>
            <a:r>
              <a:rPr lang="el-GR" dirty="0" smtClean="0"/>
              <a:t>Επηρέασε όλα τα μεταγενέστερα συστήματα</a:t>
            </a:r>
            <a:endParaRPr lang="en-US" dirty="0" smtClean="0"/>
          </a:p>
          <a:p>
            <a:pPr lvl="1"/>
            <a:r>
              <a:rPr lang="el-GR" dirty="0" smtClean="0"/>
              <a:t>Το </a:t>
            </a:r>
            <a:r>
              <a:rPr lang="en-US" dirty="0" smtClean="0"/>
              <a:t>UNIX</a:t>
            </a:r>
            <a:r>
              <a:rPr lang="el-GR" dirty="0" smtClean="0"/>
              <a:t> εξελίχθηκε σε </a:t>
            </a:r>
            <a:r>
              <a:rPr lang="en-US" dirty="0" smtClean="0"/>
              <a:t>System V</a:t>
            </a:r>
            <a:r>
              <a:rPr lang="el-GR" dirty="0" smtClean="0"/>
              <a:t> και </a:t>
            </a:r>
            <a:r>
              <a:rPr lang="en-US" dirty="0" smtClean="0"/>
              <a:t>BSD</a:t>
            </a:r>
            <a:endParaRPr lang="el-GR" dirty="0" smtClean="0"/>
          </a:p>
          <a:p>
            <a:pPr lvl="1"/>
            <a:r>
              <a:rPr lang="el-GR" dirty="0" smtClean="0"/>
              <a:t>Το </a:t>
            </a:r>
            <a:r>
              <a:rPr lang="en-US" dirty="0" smtClean="0"/>
              <a:t>MINIX</a:t>
            </a:r>
            <a:r>
              <a:rPr lang="el-GR" dirty="0" smtClean="0"/>
              <a:t> γράφτηκε για εκπαιδευτικούς σκοπούς</a:t>
            </a:r>
          </a:p>
          <a:p>
            <a:pPr lvl="2"/>
            <a:r>
              <a:rPr lang="el-GR" dirty="0" smtClean="0"/>
              <a:t>Μικροπυρήνας και έμφαση στην απλότητα</a:t>
            </a:r>
          </a:p>
          <a:p>
            <a:pPr lvl="2"/>
            <a:r>
              <a:rPr lang="el-GR" dirty="0" smtClean="0"/>
              <a:t>Στόχος: ένα </a:t>
            </a:r>
            <a:r>
              <a:rPr lang="en-US" dirty="0" smtClean="0"/>
              <a:t>UNIX</a:t>
            </a:r>
            <a:r>
              <a:rPr lang="el-GR" dirty="0" smtClean="0"/>
              <a:t> που να το καταλαβαίνουν οι φοιτητές</a:t>
            </a:r>
          </a:p>
          <a:p>
            <a:pPr lvl="1"/>
            <a:r>
              <a:rPr lang="el-GR" dirty="0" smtClean="0"/>
              <a:t>Το </a:t>
            </a:r>
            <a:r>
              <a:rPr lang="en-US" dirty="0" smtClean="0"/>
              <a:t>Linux</a:t>
            </a:r>
            <a:r>
              <a:rPr lang="el-GR" dirty="0" smtClean="0"/>
              <a:t> γράφτηκε ως πρακτική έκδοση του </a:t>
            </a:r>
            <a:r>
              <a:rPr lang="en-US" dirty="0" smtClean="0"/>
              <a:t>MINIX</a:t>
            </a:r>
            <a:endParaRPr lang="el-GR" dirty="0" smtClean="0"/>
          </a:p>
          <a:p>
            <a:pPr lvl="2"/>
            <a:r>
              <a:rPr lang="el-GR" dirty="0" smtClean="0"/>
              <a:t>Μονολιθικός πυρήνας και έμφαση στη λειτουργικότητα</a:t>
            </a:r>
          </a:p>
          <a:p>
            <a:pPr lvl="2"/>
            <a:r>
              <a:rPr lang="el-GR" dirty="0" smtClean="0"/>
              <a:t>Στόχος: ένα </a:t>
            </a:r>
            <a:r>
              <a:rPr lang="en-US" dirty="0" smtClean="0"/>
              <a:t>UNIX</a:t>
            </a:r>
            <a:r>
              <a:rPr lang="el-GR" dirty="0" smtClean="0"/>
              <a:t> που να κάνει οποιαδήποτε δουλειά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Ιστορία ΛΣ (9 από </a:t>
            </a:r>
            <a:r>
              <a:rPr lang="en-US" dirty="0" smtClean="0"/>
              <a:t>10</a:t>
            </a:r>
            <a:r>
              <a:rPr lang="el-GR" dirty="0" smtClean="0"/>
              <a:t>)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Τέταρτη γενιά (1980-): προσωπικοί υπολογιστές</a:t>
            </a:r>
          </a:p>
          <a:p>
            <a:pPr lvl="1"/>
            <a:r>
              <a:rPr lang="el-GR" dirty="0" smtClean="0"/>
              <a:t>Χρήση κυκλωμάτων </a:t>
            </a:r>
            <a:r>
              <a:rPr lang="en-US" dirty="0" smtClean="0"/>
              <a:t>VLSI</a:t>
            </a:r>
            <a:r>
              <a:rPr lang="el-GR" dirty="0" smtClean="0"/>
              <a:t> με τεράστιες δυνατότητες</a:t>
            </a:r>
          </a:p>
          <a:p>
            <a:pPr lvl="1"/>
            <a:r>
              <a:rPr lang="el-GR" dirty="0" smtClean="0"/>
              <a:t>Δυνατότητα τοποθέτησης ΚΜΕ σε ένα κύκλωμα</a:t>
            </a:r>
          </a:p>
          <a:p>
            <a:pPr lvl="1"/>
            <a:r>
              <a:rPr lang="el-GR" dirty="0" smtClean="0"/>
              <a:t>Εμφάνιση προσωπικών υπολογιστών</a:t>
            </a:r>
          </a:p>
          <a:p>
            <a:r>
              <a:rPr lang="el-GR" dirty="0" smtClean="0"/>
              <a:t>ΛΣ προσωπικών υπολογιστών</a:t>
            </a:r>
          </a:p>
          <a:p>
            <a:pPr lvl="1"/>
            <a:r>
              <a:rPr lang="el-GR" dirty="0" smtClean="0"/>
              <a:t>Το </a:t>
            </a:r>
            <a:r>
              <a:rPr lang="en-US" dirty="0" smtClean="0"/>
              <a:t>CP/M</a:t>
            </a:r>
            <a:r>
              <a:rPr lang="el-GR" dirty="0" smtClean="0"/>
              <a:t> γράφτηκε για τον </a:t>
            </a:r>
            <a:r>
              <a:rPr lang="en-US" dirty="0" smtClean="0"/>
              <a:t>8080 </a:t>
            </a:r>
            <a:r>
              <a:rPr lang="el-GR" dirty="0" smtClean="0"/>
              <a:t>και μετά τον </a:t>
            </a:r>
            <a:r>
              <a:rPr lang="en-US" dirty="0" smtClean="0"/>
              <a:t>Z80</a:t>
            </a:r>
          </a:p>
          <a:p>
            <a:pPr lvl="1"/>
            <a:r>
              <a:rPr lang="el-GR" dirty="0" smtClean="0"/>
              <a:t>Το </a:t>
            </a:r>
            <a:r>
              <a:rPr lang="en-US" dirty="0" smtClean="0"/>
              <a:t>MS-DOS</a:t>
            </a:r>
            <a:r>
              <a:rPr lang="el-GR" dirty="0" smtClean="0"/>
              <a:t> γράφτηκε για τον </a:t>
            </a:r>
            <a:r>
              <a:rPr lang="en-US" dirty="0" smtClean="0"/>
              <a:t>8088/8086</a:t>
            </a:r>
          </a:p>
          <a:p>
            <a:pPr lvl="2"/>
            <a:r>
              <a:rPr lang="el-GR" dirty="0" smtClean="0"/>
              <a:t>Αρχικά σαν το </a:t>
            </a:r>
            <a:r>
              <a:rPr lang="en-US" dirty="0" smtClean="0"/>
              <a:t>CP/M</a:t>
            </a:r>
            <a:r>
              <a:rPr lang="el-GR" dirty="0" smtClean="0"/>
              <a:t>, μετά με ιδέες από το </a:t>
            </a:r>
            <a:r>
              <a:rPr lang="en-US" dirty="0" smtClean="0"/>
              <a:t>UNIX</a:t>
            </a:r>
          </a:p>
          <a:p>
            <a:pPr lvl="1"/>
            <a:r>
              <a:rPr lang="el-GR" dirty="0" smtClean="0"/>
              <a:t>Εμφάνιση υπολογιστών με γραφικές διεπαφές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Ιστορία ΛΣ (10 από </a:t>
            </a:r>
            <a:r>
              <a:rPr lang="en-US" dirty="0" smtClean="0"/>
              <a:t>10</a:t>
            </a:r>
            <a:r>
              <a:rPr lang="el-GR" dirty="0" smtClean="0"/>
              <a:t>)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Τα παλιά </a:t>
            </a:r>
            <a:r>
              <a:rPr lang="en-US" dirty="0" smtClean="0"/>
              <a:t>Microsoft Windows</a:t>
            </a:r>
          </a:p>
          <a:p>
            <a:pPr lvl="1"/>
            <a:r>
              <a:rPr lang="el-GR" dirty="0" smtClean="0"/>
              <a:t>Γραφική διεπαφή πάνω από το </a:t>
            </a:r>
            <a:r>
              <a:rPr lang="en-US" dirty="0" smtClean="0"/>
              <a:t>MS-DOS</a:t>
            </a:r>
            <a:endParaRPr lang="el-GR" dirty="0" smtClean="0"/>
          </a:p>
          <a:p>
            <a:pPr lvl="1"/>
            <a:r>
              <a:rPr lang="en-US" dirty="0" smtClean="0"/>
              <a:t>Windows 3, 95, 98, Me</a:t>
            </a:r>
          </a:p>
          <a:p>
            <a:r>
              <a:rPr lang="el-GR" dirty="0" smtClean="0"/>
              <a:t>Τα νέα </a:t>
            </a:r>
            <a:r>
              <a:rPr lang="en-US" dirty="0" smtClean="0"/>
              <a:t>Microsoft Windows</a:t>
            </a:r>
          </a:p>
          <a:p>
            <a:pPr lvl="1"/>
            <a:r>
              <a:rPr lang="el-GR" dirty="0" smtClean="0"/>
              <a:t>Υλοποίηση από την αρχή ξεκινώντας από τα </a:t>
            </a:r>
            <a:r>
              <a:rPr lang="en-US" dirty="0" smtClean="0"/>
              <a:t>Windows NT</a:t>
            </a:r>
          </a:p>
          <a:p>
            <a:pPr lvl="1"/>
            <a:r>
              <a:rPr lang="en-US" dirty="0" smtClean="0"/>
              <a:t>Windows 2000, XP, 7</a:t>
            </a:r>
          </a:p>
          <a:p>
            <a:r>
              <a:rPr lang="el-GR" dirty="0" smtClean="0"/>
              <a:t>Τα συστήματα </a:t>
            </a:r>
            <a:r>
              <a:rPr lang="en-US" dirty="0" smtClean="0"/>
              <a:t>UNIX</a:t>
            </a:r>
          </a:p>
          <a:p>
            <a:pPr lvl="1"/>
            <a:r>
              <a:rPr lang="el-GR" dirty="0" smtClean="0"/>
              <a:t>Προσθήκη γραφικής διεπαφής:</a:t>
            </a:r>
            <a:r>
              <a:rPr lang="en-US" dirty="0" smtClean="0"/>
              <a:t> X Window System</a:t>
            </a:r>
          </a:p>
          <a:p>
            <a:pPr lvl="1"/>
            <a:r>
              <a:rPr lang="el-GR" dirty="0" smtClean="0"/>
              <a:t>Πολύ μεγάλη εξάπλωση του </a:t>
            </a:r>
            <a:r>
              <a:rPr lang="en-US" dirty="0" smtClean="0"/>
              <a:t>Linux</a:t>
            </a:r>
            <a:endParaRPr lang="el-GR" dirty="0" smtClean="0"/>
          </a:p>
          <a:p>
            <a:pPr lvl="1"/>
            <a:r>
              <a:rPr lang="el-GR" dirty="0" smtClean="0"/>
              <a:t>Το </a:t>
            </a:r>
            <a:r>
              <a:rPr lang="en-US" dirty="0" smtClean="0"/>
              <a:t>UNIX (</a:t>
            </a:r>
            <a:r>
              <a:rPr lang="el-GR" dirty="0" smtClean="0"/>
              <a:t>τύπου </a:t>
            </a:r>
            <a:r>
              <a:rPr lang="en-US" dirty="0" smtClean="0"/>
              <a:t>BSD) </a:t>
            </a:r>
            <a:r>
              <a:rPr lang="el-GR" dirty="0" smtClean="0"/>
              <a:t>αντικατέστησε και το αρχικό </a:t>
            </a:r>
            <a:r>
              <a:rPr lang="en-US" dirty="0" smtClean="0"/>
              <a:t>Mac 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1:</a:t>
            </a:r>
            <a:r>
              <a:rPr lang="en-US" b="1" dirty="0"/>
              <a:t> </a:t>
            </a:r>
            <a:r>
              <a:rPr lang="el-GR" dirty="0"/>
              <a:t>Εισαγωγή</a:t>
            </a:r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Υλικό υπολογιστών</a:t>
            </a:r>
            <a:endParaRPr lang="el-GR" dirty="0"/>
          </a:p>
        </p:txBody>
      </p:sp>
      <p:pic>
        <p:nvPicPr>
          <p:cNvPr id="21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pic>
        <p:nvPicPr>
          <p:cNvPr id="22" name="Picture 21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ΛΣ και υλικό</a:t>
            </a:r>
          </a:p>
        </p:txBody>
      </p:sp>
      <p:pic>
        <p:nvPicPr>
          <p:cNvPr id="31750" name="Picture 8" descr="01-06 Βασική δομή υπολογιστικού συστήματος. Κεντρική μοναδα επεξεργασίας, μνήμη και ελεκτές περιφεριακών διασυνδεδεμένοι πάνω στο δίαυλο.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663" y="1268760"/>
            <a:ext cx="64865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81000" y="4076700"/>
            <a:ext cx="8382000" cy="2324100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Λειτουργικό σύστημα και υλικό</a:t>
            </a:r>
          </a:p>
          <a:p>
            <a:pPr lvl="1"/>
            <a:r>
              <a:rPr lang="el-GR" dirty="0" smtClean="0"/>
              <a:t>Το λειτουργικό σύστημα παρέχει εκτεταμένη μηχανή</a:t>
            </a:r>
          </a:p>
          <a:p>
            <a:pPr lvl="1"/>
            <a:r>
              <a:rPr lang="el-GR" dirty="0" smtClean="0"/>
              <a:t>Πρέπει όμως να κατανοεί την πραγματική μηχανή</a:t>
            </a:r>
          </a:p>
          <a:p>
            <a:pPr lvl="1"/>
            <a:r>
              <a:rPr lang="el-GR" dirty="0" smtClean="0"/>
              <a:t>Βασική δομή υπολογιστικού συστήματος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Επεξεργαστής (1 από </a:t>
            </a:r>
            <a:r>
              <a:rPr lang="en-US" dirty="0" smtClean="0"/>
              <a:t>4</a:t>
            </a:r>
            <a:r>
              <a:rPr lang="el-GR" dirty="0" smtClean="0"/>
              <a:t>)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Επεξεργαστής</a:t>
            </a:r>
          </a:p>
          <a:p>
            <a:pPr lvl="1"/>
            <a:r>
              <a:rPr lang="el-GR" dirty="0" smtClean="0"/>
              <a:t>Βασικός κύκλος λειτουργίας</a:t>
            </a:r>
          </a:p>
          <a:p>
            <a:pPr lvl="2"/>
            <a:r>
              <a:rPr lang="el-GR" dirty="0" smtClean="0"/>
              <a:t>Προσκόμιση, αποκωδικοποίηση, τελεστές, εκτέλεση</a:t>
            </a:r>
          </a:p>
          <a:p>
            <a:pPr lvl="1"/>
            <a:r>
              <a:rPr lang="el-GR" dirty="0" smtClean="0"/>
              <a:t>Καταχωρητές δεδομένων</a:t>
            </a:r>
            <a:endParaRPr lang="en-US" dirty="0" smtClean="0"/>
          </a:p>
          <a:p>
            <a:pPr lvl="2"/>
            <a:r>
              <a:rPr lang="el-GR" dirty="0" smtClean="0"/>
              <a:t>Αποθήκευση δεδομένων για γρήγορη πρόσβαση</a:t>
            </a:r>
          </a:p>
          <a:p>
            <a:pPr lvl="1"/>
            <a:r>
              <a:rPr lang="el-GR" dirty="0" smtClean="0"/>
              <a:t>Καταχωρητές ελέγχου</a:t>
            </a:r>
          </a:p>
          <a:p>
            <a:pPr lvl="2"/>
            <a:r>
              <a:rPr lang="el-GR" dirty="0" smtClean="0"/>
              <a:t>Μετρητής προγράμματος, δείκτης στοίβας, κατάσταση</a:t>
            </a:r>
          </a:p>
          <a:p>
            <a:pPr lvl="1"/>
            <a:r>
              <a:rPr lang="el-GR" dirty="0" smtClean="0"/>
              <a:t>Αποθήκευση καταχωρητών κατά την εναλλαγή </a:t>
            </a:r>
          </a:p>
          <a:p>
            <a:pPr lvl="2"/>
            <a:r>
              <a:rPr lang="el-GR" dirty="0" smtClean="0"/>
              <a:t>Λειτουργία με αρκετά μεγάλο κόστος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Επεξεργαστής (2 από </a:t>
            </a:r>
            <a:r>
              <a:rPr lang="en-US" dirty="0" smtClean="0"/>
              <a:t>4</a:t>
            </a:r>
            <a:r>
              <a:rPr lang="el-GR" dirty="0" smtClean="0"/>
              <a:t>)</a:t>
            </a:r>
          </a:p>
        </p:txBody>
      </p:sp>
      <p:pic>
        <p:nvPicPr>
          <p:cNvPr id="33798" name="Picture 8" descr="Σωλήνωση χωριστών σταδίων εκτέλεσης. Υπερβαθμωτοί επεξεργαστές.&#10;"/>
          <p:cNvPicPr>
            <a:picLocks noChangeAspect="1" noChangeArrowheads="1"/>
          </p:cNvPicPr>
          <p:nvPr/>
        </p:nvPicPr>
        <p:blipFill>
          <a:blip r:embed="rId2" cstate="print"/>
          <a:srcRect b="4617"/>
          <a:stretch>
            <a:fillRect/>
          </a:stretch>
        </p:blipFill>
        <p:spPr bwMode="auto">
          <a:xfrm>
            <a:off x="539750" y="1196752"/>
            <a:ext cx="83026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81000" y="3212976"/>
            <a:ext cx="8382000" cy="3187824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Σωλήνωση</a:t>
            </a:r>
          </a:p>
          <a:p>
            <a:pPr lvl="1"/>
            <a:r>
              <a:rPr lang="el-GR" dirty="0" smtClean="0"/>
              <a:t>Χωριστές μονάδες για κάθε στάδιο εκτέλεσης</a:t>
            </a:r>
          </a:p>
          <a:p>
            <a:pPr lvl="1"/>
            <a:r>
              <a:rPr lang="el-GR" dirty="0" smtClean="0"/>
              <a:t>Εκτέλεση διαφορετικής εντολής σε κάθε ομάδα</a:t>
            </a:r>
          </a:p>
          <a:p>
            <a:r>
              <a:rPr lang="el-GR" dirty="0" smtClean="0"/>
              <a:t>Υπερβαθμωτοί επεξεργαστές</a:t>
            </a:r>
          </a:p>
          <a:p>
            <a:pPr lvl="1"/>
            <a:r>
              <a:rPr lang="el-GR" dirty="0" smtClean="0"/>
              <a:t>Πολλαπλές μονάδες εκτέλεσης</a:t>
            </a:r>
          </a:p>
          <a:p>
            <a:pPr lvl="1"/>
            <a:r>
              <a:rPr lang="el-GR" dirty="0" smtClean="0"/>
              <a:t>Προσκόμιση και αποκωδικοποίηση πολλών εντολών</a:t>
            </a:r>
          </a:p>
          <a:p>
            <a:pPr lvl="1"/>
            <a:r>
              <a:rPr lang="el-GR" dirty="0" smtClean="0"/>
              <a:t>Εκτέλεση εντολών και εκτός σειράς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Επεξεργαστής (3 από </a:t>
            </a:r>
            <a:r>
              <a:rPr lang="en-US" dirty="0" smtClean="0"/>
              <a:t>4</a:t>
            </a:r>
            <a:r>
              <a:rPr lang="el-GR" dirty="0" smtClean="0"/>
              <a:t>)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Καταστάσεις λειτουργίας επεξεργαστή</a:t>
            </a:r>
          </a:p>
          <a:p>
            <a:pPr lvl="1"/>
            <a:r>
              <a:rPr lang="el-GR" dirty="0" smtClean="0"/>
              <a:t>Κατάσταση χρήστη και κατάσταση πυρήνα</a:t>
            </a:r>
          </a:p>
          <a:p>
            <a:pPr lvl="1"/>
            <a:r>
              <a:rPr lang="el-GR" dirty="0" smtClean="0"/>
              <a:t>Σε κατάσταση χρήστη επιτρέπεται υποσύνολο εντολών</a:t>
            </a:r>
          </a:p>
          <a:p>
            <a:r>
              <a:rPr lang="el-GR" dirty="0" smtClean="0"/>
              <a:t>Κλήσεις συστήματος</a:t>
            </a:r>
          </a:p>
          <a:p>
            <a:pPr lvl="1"/>
            <a:r>
              <a:rPr lang="el-GR" dirty="0" smtClean="0"/>
              <a:t>Εντολές που προκαλούν παγίδα υλικού</a:t>
            </a:r>
          </a:p>
          <a:p>
            <a:pPr lvl="1"/>
            <a:r>
              <a:rPr lang="el-GR" dirty="0" smtClean="0"/>
              <a:t>Μετάβαση σε κατάσταση πυρήνα με ελεγχόμενο τρόπο</a:t>
            </a:r>
          </a:p>
          <a:p>
            <a:r>
              <a:rPr lang="el-GR" dirty="0" smtClean="0"/>
              <a:t>Πολυνηματικοί και πολυπύρηνοι επεξεργαστές</a:t>
            </a:r>
          </a:p>
          <a:p>
            <a:pPr lvl="1"/>
            <a:r>
              <a:rPr lang="el-GR" dirty="0" smtClean="0"/>
              <a:t>Πολλοί τρόποι αξιοποίησης διαθέσιμων τρανζίστορ</a:t>
            </a:r>
          </a:p>
          <a:p>
            <a:pPr lvl="1"/>
            <a:r>
              <a:rPr lang="el-GR" dirty="0" smtClean="0"/>
              <a:t>Κρυφή μνήμη, πολλαπλές μονάδες εκτέλεσης</a:t>
            </a:r>
          </a:p>
          <a:p>
            <a:pPr lvl="1"/>
            <a:r>
              <a:rPr lang="el-GR" dirty="0" smtClean="0"/>
              <a:t>Γιατί όχι και πολλές μονάδες ελέγχου;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Επεξεργαστής (4 από </a:t>
            </a:r>
            <a:r>
              <a:rPr lang="en-US" dirty="0" smtClean="0"/>
              <a:t>4</a:t>
            </a:r>
            <a:r>
              <a:rPr lang="el-GR" dirty="0" smtClean="0"/>
              <a:t>)</a:t>
            </a:r>
          </a:p>
        </p:txBody>
      </p:sp>
      <p:pic>
        <p:nvPicPr>
          <p:cNvPr id="35846" name="Picture 8" descr="Πολυνηματικοί και πολυπύρηνοι επεξεργαστές"/>
          <p:cNvPicPr>
            <a:picLocks noChangeAspect="1" noChangeArrowheads="1"/>
          </p:cNvPicPr>
          <p:nvPr/>
        </p:nvPicPr>
        <p:blipFill>
          <a:blip r:embed="rId2" cstate="print"/>
          <a:srcRect b="4958"/>
          <a:stretch>
            <a:fillRect/>
          </a:stretch>
        </p:blipFill>
        <p:spPr bwMode="auto">
          <a:xfrm>
            <a:off x="2124075" y="1341438"/>
            <a:ext cx="4392613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81000" y="4005064"/>
            <a:ext cx="8382000" cy="2395736"/>
          </a:xfrm>
        </p:spPr>
        <p:txBody>
          <a:bodyPr>
            <a:normAutofit/>
          </a:bodyPr>
          <a:lstStyle/>
          <a:p>
            <a:r>
              <a:rPr lang="el-GR" dirty="0" smtClean="0"/>
              <a:t>Πολυνηματικοί και πολυπύρηνοι επεξεργαστές</a:t>
            </a:r>
          </a:p>
          <a:p>
            <a:pPr lvl="1"/>
            <a:r>
              <a:rPr lang="el-GR" dirty="0" smtClean="0"/>
              <a:t>Πολυνημάτωση: εκτέλεση πολλών νημάτων</a:t>
            </a:r>
          </a:p>
          <a:p>
            <a:pPr lvl="1"/>
            <a:r>
              <a:rPr lang="el-GR" dirty="0" smtClean="0"/>
              <a:t>Πολυπύρηνος επεξεργαστής: ανεξάρτητες </a:t>
            </a:r>
            <a:r>
              <a:rPr lang="en-US" dirty="0" smtClean="0"/>
              <a:t>CPU</a:t>
            </a:r>
            <a:endParaRPr lang="el-GR" dirty="0" smtClean="0"/>
          </a:p>
          <a:p>
            <a:pPr lvl="2"/>
            <a:r>
              <a:rPr lang="el-GR" dirty="0" smtClean="0"/>
              <a:t>Κανονική πολυεπεξεργασία σε ένα ολοκληρωμένο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l-GR" dirty="0"/>
              <a:t>Το παρόν εκπαιδευτικό υλικό υπόκειται σε</a:t>
            </a:r>
            <a:r>
              <a:rPr lang="en-US" dirty="0"/>
              <a:t> </a:t>
            </a:r>
            <a:r>
              <a:rPr lang="el-GR" dirty="0"/>
              <a:t>άδειες χρήσης </a:t>
            </a:r>
            <a:r>
              <a:rPr lang="en-US" dirty="0"/>
              <a:t>Creative Commons.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l-GR" dirty="0"/>
              <a:t>Οι εικόνες προέρχονται από το βιβλίο «</a:t>
            </a:r>
            <a:r>
              <a:rPr lang="el-GR" altLang="el-GR" dirty="0"/>
              <a:t>Σύγχρονα Λειτουργικά Συστήματα</a:t>
            </a:r>
            <a:r>
              <a:rPr lang="el-GR" dirty="0"/>
              <a:t>», </a:t>
            </a:r>
            <a:r>
              <a:rPr lang="en-US" altLang="el-GR" dirty="0"/>
              <a:t>A</a:t>
            </a:r>
            <a:r>
              <a:rPr lang="el-GR" altLang="el-GR" dirty="0"/>
              <a:t>.</a:t>
            </a:r>
            <a:r>
              <a:rPr lang="en-US" altLang="el-GR" dirty="0"/>
              <a:t>S</a:t>
            </a:r>
            <a:r>
              <a:rPr lang="el-GR" altLang="el-GR" dirty="0"/>
              <a:t>. </a:t>
            </a:r>
            <a:r>
              <a:rPr lang="en-US" altLang="el-GR" dirty="0" err="1"/>
              <a:t>Tanenbaum</a:t>
            </a:r>
            <a:r>
              <a:rPr lang="el-GR" dirty="0"/>
              <a:t>, 3</a:t>
            </a:r>
            <a:r>
              <a:rPr lang="el-GR" baseline="30000" dirty="0"/>
              <a:t>η</a:t>
            </a:r>
            <a:r>
              <a:rPr lang="el-GR" dirty="0"/>
              <a:t> έκδοση, 20</a:t>
            </a:r>
            <a:r>
              <a:rPr lang="en-US" dirty="0"/>
              <a:t>09</a:t>
            </a:r>
            <a:r>
              <a:rPr lang="el-GR" dirty="0"/>
              <a:t>, Εκδόσεις </a:t>
            </a:r>
            <a:r>
              <a:rPr lang="el-GR" dirty="0" smtClean="0"/>
              <a:t>Κλειδάριθμος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Μνήμη (1 από </a:t>
            </a:r>
            <a:r>
              <a:rPr lang="en-US" dirty="0" smtClean="0"/>
              <a:t>2</a:t>
            </a:r>
            <a:r>
              <a:rPr lang="el-GR" dirty="0" smtClean="0"/>
              <a:t>)</a:t>
            </a:r>
          </a:p>
        </p:txBody>
      </p:sp>
      <p:pic>
        <p:nvPicPr>
          <p:cNvPr id="36870" name="Picture 8" descr="Μνήμη και ιεραρχία μνήμης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8535988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81000" y="3860800"/>
            <a:ext cx="8382000" cy="2540000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Μνήμη και ιεραρχία μνήμης</a:t>
            </a:r>
          </a:p>
          <a:p>
            <a:pPr lvl="1"/>
            <a:r>
              <a:rPr lang="el-GR" dirty="0" smtClean="0"/>
              <a:t>Κάθε τύπος μνήμης παρέχει έναν συμβιβασμό</a:t>
            </a:r>
          </a:p>
          <a:p>
            <a:pPr lvl="1"/>
            <a:r>
              <a:rPr lang="el-GR" dirty="0" smtClean="0"/>
              <a:t>Ταχύτητα έναντι κόστους (άρα και μεγέθους)</a:t>
            </a:r>
          </a:p>
          <a:p>
            <a:pPr lvl="1"/>
            <a:r>
              <a:rPr lang="el-GR" dirty="0" smtClean="0"/>
              <a:t>Μνήμη </a:t>
            </a:r>
            <a:r>
              <a:rPr lang="en-US" dirty="0" smtClean="0"/>
              <a:t>ROM</a:t>
            </a:r>
            <a:r>
              <a:rPr lang="el-GR" dirty="0" smtClean="0"/>
              <a:t> (ή </a:t>
            </a:r>
            <a:r>
              <a:rPr lang="en-US" dirty="0" smtClean="0"/>
              <a:t>EEPROM </a:t>
            </a:r>
            <a:r>
              <a:rPr lang="el-GR" dirty="0" smtClean="0"/>
              <a:t>και </a:t>
            </a:r>
            <a:r>
              <a:rPr lang="en-US" dirty="0" smtClean="0"/>
              <a:t>Flash)</a:t>
            </a:r>
            <a:r>
              <a:rPr lang="el-GR" dirty="0" smtClean="0"/>
              <a:t> για βασικό λογισμικό</a:t>
            </a:r>
            <a:endParaRPr lang="en-US" dirty="0" smtClean="0"/>
          </a:p>
          <a:p>
            <a:pPr lvl="1"/>
            <a:r>
              <a:rPr lang="el-GR" dirty="0" smtClean="0"/>
              <a:t>Μνήμη </a:t>
            </a:r>
            <a:r>
              <a:rPr lang="en-US" dirty="0" smtClean="0"/>
              <a:t>CMOS</a:t>
            </a:r>
            <a:r>
              <a:rPr lang="el-GR" dirty="0" smtClean="0"/>
              <a:t> για διάρθρωση συστήματος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Μνήμη (2 από </a:t>
            </a:r>
            <a:r>
              <a:rPr lang="en-US" dirty="0" smtClean="0"/>
              <a:t>2</a:t>
            </a:r>
            <a:r>
              <a:rPr lang="el-GR" dirty="0" smtClean="0"/>
              <a:t>)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Κρυφές μνήμες</a:t>
            </a:r>
          </a:p>
          <a:p>
            <a:pPr lvl="1"/>
            <a:r>
              <a:rPr lang="el-GR" dirty="0" smtClean="0"/>
              <a:t>Οργανώνονται και αυτές ιεραρχικά</a:t>
            </a:r>
          </a:p>
          <a:p>
            <a:pPr lvl="1"/>
            <a:r>
              <a:rPr lang="el-GR" dirty="0" smtClean="0"/>
              <a:t>Γενικά θέματα οργάνωσης κρυφών μνημών</a:t>
            </a:r>
            <a:endParaRPr lang="en-US" dirty="0" smtClean="0"/>
          </a:p>
          <a:p>
            <a:pPr lvl="1"/>
            <a:r>
              <a:rPr lang="el-GR" dirty="0" smtClean="0"/>
              <a:t>Πολιτικές προσκόμισης, τοποθέτησης, αντικατάστασης</a:t>
            </a:r>
          </a:p>
          <a:p>
            <a:r>
              <a:rPr lang="el-GR" dirty="0" smtClean="0"/>
              <a:t>Κρυφή μνήμη επιπέδου 1 (</a:t>
            </a:r>
            <a:r>
              <a:rPr lang="en-US" dirty="0" smtClean="0"/>
              <a:t>L1)</a:t>
            </a:r>
            <a:endParaRPr lang="el-GR" dirty="0" smtClean="0"/>
          </a:p>
          <a:p>
            <a:pPr lvl="1"/>
            <a:r>
              <a:rPr lang="el-GR" dirty="0" smtClean="0"/>
              <a:t>Στο εσωτερικό του επεξεργαστή</a:t>
            </a:r>
          </a:p>
          <a:p>
            <a:pPr lvl="1"/>
            <a:r>
              <a:rPr lang="el-GR" dirty="0" smtClean="0"/>
              <a:t>Συνήθως χωριστή για εντολές και δεδομένα</a:t>
            </a:r>
          </a:p>
          <a:p>
            <a:r>
              <a:rPr lang="el-GR" dirty="0" smtClean="0"/>
              <a:t>Κρυφή μνήμη επιπέδου 2 (</a:t>
            </a:r>
            <a:r>
              <a:rPr lang="en-US" dirty="0" smtClean="0"/>
              <a:t>L</a:t>
            </a:r>
            <a:r>
              <a:rPr lang="el-GR" dirty="0" smtClean="0"/>
              <a:t>2</a:t>
            </a:r>
            <a:r>
              <a:rPr lang="en-US" dirty="0" smtClean="0"/>
              <a:t>)</a:t>
            </a:r>
            <a:endParaRPr lang="el-GR" dirty="0" smtClean="0"/>
          </a:p>
          <a:p>
            <a:pPr lvl="1"/>
            <a:r>
              <a:rPr lang="el-GR" dirty="0" smtClean="0"/>
              <a:t>Εντός ή εκτός επεξεργαστή</a:t>
            </a:r>
          </a:p>
          <a:p>
            <a:pPr lvl="1"/>
            <a:r>
              <a:rPr lang="el-GR" dirty="0" smtClean="0"/>
              <a:t>Κοινή ή καταμεριζόμενη ανάμεσα στους πυρήνες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Αποθήκευση</a:t>
            </a:r>
          </a:p>
        </p:txBody>
      </p:sp>
      <p:pic>
        <p:nvPicPr>
          <p:cNvPr id="38918" name="Picture 8" descr="Μαγνητικοί δίσκοι. Τροχιές/κύλινδροι, επιφάνειες, τομείς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341438"/>
            <a:ext cx="6551613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81000" y="4509120"/>
            <a:ext cx="8382000" cy="1891680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Μαγνητικοί δίσκοι</a:t>
            </a:r>
          </a:p>
          <a:p>
            <a:pPr lvl="1"/>
            <a:r>
              <a:rPr lang="el-GR" dirty="0" smtClean="0"/>
              <a:t>Τροχιές/κύλινδροι, επιφάνειες, τομείς</a:t>
            </a:r>
          </a:p>
          <a:p>
            <a:pPr lvl="1"/>
            <a:r>
              <a:rPr lang="el-GR" dirty="0" smtClean="0"/>
              <a:t>Αρκετός χρόνος μέχρι να βρεθεί το σωστό σημείο</a:t>
            </a:r>
          </a:p>
          <a:p>
            <a:pPr lvl="1"/>
            <a:r>
              <a:rPr lang="el-GR" dirty="0" smtClean="0"/>
              <a:t>Αποθήκευση δεδομένων και προγραμμάτων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Είσοδος / Έξοδος (1 από </a:t>
            </a:r>
            <a:r>
              <a:rPr lang="en-US" dirty="0" smtClean="0"/>
              <a:t>2</a:t>
            </a:r>
            <a:r>
              <a:rPr lang="el-GR" dirty="0" smtClean="0"/>
              <a:t>)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Συσκευές εισόδου/εξόδου</a:t>
            </a:r>
          </a:p>
          <a:p>
            <a:pPr lvl="1"/>
            <a:r>
              <a:rPr lang="el-GR" dirty="0" smtClean="0"/>
              <a:t>Ελεγκτής και πραγματική συσκευή</a:t>
            </a:r>
          </a:p>
          <a:p>
            <a:pPr lvl="1"/>
            <a:r>
              <a:rPr lang="el-GR" dirty="0" smtClean="0"/>
              <a:t>Ο ελεγκτής παρουσιάζει απλούστερη διεπαφή</a:t>
            </a:r>
          </a:p>
          <a:p>
            <a:pPr lvl="1"/>
            <a:r>
              <a:rPr lang="el-GR" dirty="0" smtClean="0"/>
              <a:t>Οδηγός συσκευής: λογισμικό για τον ελεγκτή</a:t>
            </a:r>
          </a:p>
          <a:p>
            <a:pPr lvl="1"/>
            <a:r>
              <a:rPr lang="el-GR" dirty="0" smtClean="0"/>
              <a:t>Επικοινωνία με τους ελεγκτές των συσκευών</a:t>
            </a:r>
          </a:p>
          <a:p>
            <a:pPr lvl="2"/>
            <a:r>
              <a:rPr lang="el-GR" dirty="0" smtClean="0"/>
              <a:t>Απεικόνιση καταχωρητών στη μνήμη</a:t>
            </a:r>
          </a:p>
          <a:p>
            <a:pPr lvl="2"/>
            <a:r>
              <a:rPr lang="el-GR" dirty="0" smtClean="0"/>
              <a:t>Χωριστές εντολές εισόδου/εξόδου</a:t>
            </a:r>
          </a:p>
          <a:p>
            <a:pPr lvl="1"/>
            <a:r>
              <a:rPr lang="el-GR" dirty="0" smtClean="0"/>
              <a:t>Έλεγχος συσκευών: </a:t>
            </a:r>
            <a:r>
              <a:rPr lang="en-US" dirty="0" smtClean="0"/>
              <a:t>polling, interrupts, DMA</a:t>
            </a:r>
            <a:endParaRPr 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Είσοδος / Έξοδος (2 από </a:t>
            </a:r>
            <a:r>
              <a:rPr lang="en-US" dirty="0" smtClean="0"/>
              <a:t>2</a:t>
            </a:r>
            <a:r>
              <a:rPr lang="el-GR" dirty="0" smtClean="0"/>
              <a:t>)</a:t>
            </a:r>
          </a:p>
        </p:txBody>
      </p:sp>
      <p:pic>
        <p:nvPicPr>
          <p:cNvPr id="40966" name="Picture 9" descr="Είσοδος/έξοδος με διακοπές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341438"/>
            <a:ext cx="5616575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81000" y="3933056"/>
            <a:ext cx="8382000" cy="2467744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Είσοδος/έξοδος με διακοπές</a:t>
            </a:r>
          </a:p>
          <a:p>
            <a:pPr lvl="1"/>
            <a:r>
              <a:rPr lang="el-GR" dirty="0" smtClean="0"/>
              <a:t>Ο ελεγκτής διακόπτει την </a:t>
            </a:r>
            <a:r>
              <a:rPr lang="en-US" dirty="0" smtClean="0"/>
              <a:t>CPU</a:t>
            </a:r>
            <a:r>
              <a:rPr lang="el-GR" dirty="0" smtClean="0"/>
              <a:t> όταν ολοκληρώσει</a:t>
            </a:r>
          </a:p>
          <a:p>
            <a:pPr lvl="1"/>
            <a:r>
              <a:rPr lang="el-GR" dirty="0" smtClean="0"/>
              <a:t>Μεταφορά ελέγχου στο κατάλληλο σημείο της μνήμης</a:t>
            </a:r>
          </a:p>
          <a:p>
            <a:r>
              <a:rPr lang="el-GR" dirty="0" smtClean="0"/>
              <a:t>Είσοδος/έξοδος με </a:t>
            </a:r>
            <a:r>
              <a:rPr lang="en-US" dirty="0" smtClean="0"/>
              <a:t>DMA</a:t>
            </a:r>
          </a:p>
          <a:p>
            <a:pPr lvl="1"/>
            <a:r>
              <a:rPr lang="el-GR" dirty="0" smtClean="0"/>
              <a:t>Ο ελεγκτής μεταφέρει ο ίδιος τα δεδομένα στη μνήμη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Δίαυλοι (1 από </a:t>
            </a:r>
            <a:r>
              <a:rPr lang="en-US" dirty="0" smtClean="0"/>
              <a:t>2</a:t>
            </a:r>
            <a:r>
              <a:rPr lang="el-GR" dirty="0" smtClean="0"/>
              <a:t>)</a:t>
            </a:r>
          </a:p>
        </p:txBody>
      </p:sp>
      <p:pic>
        <p:nvPicPr>
          <p:cNvPr id="41990" name="Picture 8" descr="Λεωφόροι (δίαυλοι) συστήματος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340768"/>
            <a:ext cx="6335712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81000" y="5732463"/>
            <a:ext cx="8382000" cy="668337"/>
          </a:xfrm>
        </p:spPr>
        <p:txBody>
          <a:bodyPr/>
          <a:lstStyle/>
          <a:p>
            <a:r>
              <a:rPr lang="el-GR" dirty="0" smtClean="0"/>
              <a:t>Λεωφόροι (δίαυλοι) συστήματος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Δίαυλοι (2 από </a:t>
            </a:r>
            <a:r>
              <a:rPr lang="en-US" dirty="0" smtClean="0"/>
              <a:t>2</a:t>
            </a:r>
            <a:r>
              <a:rPr lang="el-GR" dirty="0" smtClean="0"/>
              <a:t>)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Δίαυλοι συστήματος</a:t>
            </a:r>
          </a:p>
          <a:p>
            <a:pPr lvl="1"/>
            <a:r>
              <a:rPr lang="el-GR" dirty="0" smtClean="0"/>
              <a:t>Επικοινωνία με κρυφή μνήμη με ειδικό δίαυλο</a:t>
            </a:r>
          </a:p>
          <a:p>
            <a:pPr lvl="1"/>
            <a:r>
              <a:rPr lang="el-GR" dirty="0" smtClean="0"/>
              <a:t>Τοπικός δίαυλος για επικοινωνία με το σύστημα</a:t>
            </a:r>
          </a:p>
          <a:p>
            <a:pPr lvl="1"/>
            <a:r>
              <a:rPr lang="el-GR" dirty="0" smtClean="0"/>
              <a:t>Γέφυρα </a:t>
            </a:r>
            <a:r>
              <a:rPr lang="en-US" dirty="0" smtClean="0"/>
              <a:t>PCI </a:t>
            </a:r>
            <a:r>
              <a:rPr lang="el-GR" dirty="0" smtClean="0"/>
              <a:t>για επικοινωνία με μνήμη ή συσκευές</a:t>
            </a:r>
            <a:endParaRPr lang="en-US" dirty="0" smtClean="0"/>
          </a:p>
          <a:p>
            <a:pPr lvl="1"/>
            <a:r>
              <a:rPr lang="el-GR" dirty="0" smtClean="0"/>
              <a:t>Δίαυλος </a:t>
            </a:r>
            <a:r>
              <a:rPr lang="en-US" dirty="0" smtClean="0"/>
              <a:t>PCI/PCI Express</a:t>
            </a:r>
            <a:r>
              <a:rPr lang="el-GR" dirty="0" smtClean="0"/>
              <a:t> για τις περισσότερες συσκευές</a:t>
            </a:r>
          </a:p>
          <a:p>
            <a:pPr lvl="1"/>
            <a:r>
              <a:rPr lang="el-GR" dirty="0" smtClean="0"/>
              <a:t>Γέφυρα </a:t>
            </a:r>
            <a:r>
              <a:rPr lang="en-US" dirty="0" smtClean="0"/>
              <a:t>ISA</a:t>
            </a:r>
            <a:r>
              <a:rPr lang="el-GR" dirty="0" smtClean="0"/>
              <a:t> για χρήση διαύλου </a:t>
            </a:r>
            <a:r>
              <a:rPr lang="en-US" dirty="0" smtClean="0"/>
              <a:t>ISA</a:t>
            </a:r>
            <a:r>
              <a:rPr lang="el-GR" dirty="0" smtClean="0"/>
              <a:t> (παλιές συσκευές)</a:t>
            </a:r>
          </a:p>
          <a:p>
            <a:pPr lvl="1"/>
            <a:r>
              <a:rPr lang="el-GR" dirty="0" smtClean="0"/>
              <a:t>Δίαυλος </a:t>
            </a:r>
            <a:r>
              <a:rPr lang="en-US" dirty="0" smtClean="0"/>
              <a:t>USB</a:t>
            </a:r>
            <a:r>
              <a:rPr lang="el-GR" dirty="0" smtClean="0"/>
              <a:t> για (αργές) σειριακές συσκευές</a:t>
            </a:r>
          </a:p>
          <a:p>
            <a:pPr lvl="1"/>
            <a:r>
              <a:rPr lang="el-GR" dirty="0" smtClean="0"/>
              <a:t>Δίαυλος </a:t>
            </a:r>
            <a:r>
              <a:rPr lang="en-US" dirty="0" smtClean="0"/>
              <a:t>SCSI</a:t>
            </a:r>
            <a:r>
              <a:rPr lang="el-GR" dirty="0" smtClean="0"/>
              <a:t> για (γρήγορους) δίσκους</a:t>
            </a:r>
          </a:p>
          <a:p>
            <a:pPr lvl="1"/>
            <a:r>
              <a:rPr lang="el-GR" dirty="0" smtClean="0"/>
              <a:t>Δίαυλος </a:t>
            </a:r>
            <a:r>
              <a:rPr lang="en-US" dirty="0" smtClean="0"/>
              <a:t>SATA</a:t>
            </a:r>
            <a:r>
              <a:rPr lang="el-GR" dirty="0" smtClean="0"/>
              <a:t> για πιο οικονομικούς δίσκους</a:t>
            </a:r>
          </a:p>
          <a:p>
            <a:pPr lvl="1"/>
            <a:r>
              <a:rPr lang="el-GR" dirty="0" smtClean="0"/>
              <a:t>Τοποθέτηση και άμεση λειτουργία (</a:t>
            </a:r>
            <a:r>
              <a:rPr lang="en-US" dirty="0" smtClean="0"/>
              <a:t>plug and play)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Εκκίνηση ΛΣ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Βασικό λογισμικό συστήματος στο </a:t>
            </a:r>
            <a:r>
              <a:rPr lang="en-US" dirty="0" smtClean="0"/>
              <a:t>BIOS</a:t>
            </a:r>
            <a:endParaRPr lang="el-GR" dirty="0" smtClean="0"/>
          </a:p>
          <a:p>
            <a:pPr lvl="1"/>
            <a:r>
              <a:rPr lang="el-GR" dirty="0" smtClean="0"/>
              <a:t>Εξετάζει τις βασικές συσκευές σε γνωστές θέσεις</a:t>
            </a:r>
          </a:p>
          <a:p>
            <a:pPr lvl="1"/>
            <a:r>
              <a:rPr lang="el-GR" dirty="0" smtClean="0"/>
              <a:t>Εξετάζει τους διαύλους για πρόσθετες συσκευές</a:t>
            </a:r>
          </a:p>
          <a:p>
            <a:pPr lvl="1"/>
            <a:r>
              <a:rPr lang="el-GR" dirty="0" smtClean="0"/>
              <a:t>Καθορισμός συσκευής εκκίνησης μέσω μνήμης </a:t>
            </a:r>
            <a:r>
              <a:rPr lang="en-US" dirty="0" smtClean="0"/>
              <a:t>CMOS</a:t>
            </a:r>
          </a:p>
          <a:p>
            <a:pPr lvl="1"/>
            <a:r>
              <a:rPr lang="el-GR" dirty="0" smtClean="0"/>
              <a:t>Φόρτωση τομέα 0 από συσκευή εκκίνησης</a:t>
            </a:r>
          </a:p>
          <a:p>
            <a:pPr lvl="1"/>
            <a:r>
              <a:rPr lang="el-GR" dirty="0" smtClean="0"/>
              <a:t>Προσδιορισμός ενεργής διαμέρισης</a:t>
            </a:r>
          </a:p>
          <a:p>
            <a:pPr lvl="1"/>
            <a:r>
              <a:rPr lang="el-GR" dirty="0" smtClean="0"/>
              <a:t>Φόρτωση προγράμματος εκκίνησης από τη διαμέριση</a:t>
            </a:r>
          </a:p>
          <a:p>
            <a:pPr lvl="1"/>
            <a:r>
              <a:rPr lang="el-GR" dirty="0" smtClean="0"/>
              <a:t>Φόρτωση λειτουργικού συστήματος</a:t>
            </a:r>
          </a:p>
          <a:p>
            <a:pPr lvl="1"/>
            <a:r>
              <a:rPr lang="el-GR" dirty="0" smtClean="0"/>
              <a:t>Εξέταση συσκευών από </a:t>
            </a:r>
            <a:r>
              <a:rPr lang="en-US" dirty="0" smtClean="0"/>
              <a:t>BIOS</a:t>
            </a:r>
            <a:r>
              <a:rPr lang="el-GR" dirty="0" smtClean="0"/>
              <a:t> και φόρτωση οδηγών</a:t>
            </a:r>
          </a:p>
          <a:p>
            <a:pPr lvl="1"/>
            <a:r>
              <a:rPr lang="el-GR" dirty="0" smtClean="0"/>
              <a:t>Αρχικοποίηση δομών δεδομένων και φόρτωση φλοιού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1:</a:t>
            </a:r>
            <a:r>
              <a:rPr lang="en-US" b="1" dirty="0"/>
              <a:t> </a:t>
            </a:r>
            <a:r>
              <a:rPr lang="el-GR" dirty="0"/>
              <a:t>Εισαγωγή</a:t>
            </a:r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Είδη ΛΣ</a:t>
            </a:r>
            <a:endParaRPr lang="el-GR" dirty="0"/>
          </a:p>
        </p:txBody>
      </p:sp>
      <p:pic>
        <p:nvPicPr>
          <p:cNvPr id="21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pic>
        <p:nvPicPr>
          <p:cNvPr id="22" name="Picture 21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Είδη ΛΣ (1 από 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ΛΣ για μεγάλους υπολογιστές (</a:t>
            </a:r>
            <a:r>
              <a:rPr lang="en-US" dirty="0" smtClean="0"/>
              <a:t>mainframes)</a:t>
            </a:r>
          </a:p>
          <a:p>
            <a:pPr lvl="1"/>
            <a:r>
              <a:rPr lang="el-GR" dirty="0" smtClean="0"/>
              <a:t>Πολύ μεγάλες ικανότητες εισόδου/εξόδου</a:t>
            </a:r>
          </a:p>
          <a:p>
            <a:pPr lvl="1"/>
            <a:r>
              <a:rPr lang="el-GR" dirty="0" smtClean="0"/>
              <a:t>Επεξεργασία δέσμης, συναλλαγών και χρονομερισμός</a:t>
            </a:r>
            <a:endParaRPr lang="en-US" dirty="0" smtClean="0"/>
          </a:p>
          <a:p>
            <a:r>
              <a:rPr lang="el-GR" dirty="0" smtClean="0"/>
              <a:t>ΛΣ για διακομιστές (</a:t>
            </a:r>
            <a:r>
              <a:rPr lang="en-US" dirty="0" smtClean="0"/>
              <a:t>servers)</a:t>
            </a:r>
          </a:p>
          <a:p>
            <a:pPr lvl="1"/>
            <a:r>
              <a:rPr lang="el-GR" dirty="0" smtClean="0"/>
              <a:t>Διαχείριση αιτημάτων πάρα πολλών πελατών</a:t>
            </a:r>
          </a:p>
          <a:p>
            <a:pPr lvl="1"/>
            <a:r>
              <a:rPr lang="el-GR" dirty="0" smtClean="0"/>
              <a:t>Μεγάλοι υπολογιστές ή ισχυροί μικροϋπολογιστές</a:t>
            </a:r>
            <a:endParaRPr lang="en-US" dirty="0" smtClean="0"/>
          </a:p>
          <a:p>
            <a:r>
              <a:rPr lang="el-GR" dirty="0" smtClean="0"/>
              <a:t>ΛΣ για πολυεπεξεργαστές (</a:t>
            </a:r>
            <a:r>
              <a:rPr lang="en-US" dirty="0" smtClean="0"/>
              <a:t>multiprocessors)</a:t>
            </a:r>
          </a:p>
          <a:p>
            <a:pPr lvl="1"/>
            <a:r>
              <a:rPr lang="el-GR" dirty="0" smtClean="0"/>
              <a:t>Από παράλληλοι ως πολυπύρηνοι υπολογιστές</a:t>
            </a:r>
          </a:p>
          <a:p>
            <a:pPr lvl="1"/>
            <a:r>
              <a:rPr lang="el-GR" dirty="0" smtClean="0"/>
              <a:t>Συνήθως παραλλαγές των ΛΣ</a:t>
            </a:r>
            <a:r>
              <a:rPr lang="en-US" dirty="0" smtClean="0"/>
              <a:t> </a:t>
            </a:r>
            <a:r>
              <a:rPr lang="el-GR" dirty="0" smtClean="0"/>
              <a:t>για διακομιστές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Κατανόηση των στόχων και της ιστορικής εξέλιξης των λειτουργικών συστημάτων (ΛΣ)</a:t>
            </a:r>
          </a:p>
          <a:p>
            <a:r>
              <a:rPr lang="el-GR" dirty="0" smtClean="0"/>
              <a:t>Επισκόπηση του υλικού υπολογιστών</a:t>
            </a:r>
          </a:p>
          <a:p>
            <a:r>
              <a:rPr lang="el-GR" dirty="0" smtClean="0"/>
              <a:t>Κατανόηση των τύπων των ΛΣ</a:t>
            </a:r>
          </a:p>
          <a:p>
            <a:r>
              <a:rPr lang="el-GR" dirty="0" smtClean="0"/>
              <a:t>Παρουσίαση των βασικών εννοιών και των τυπικών κλήσεων των ΛΣ</a:t>
            </a:r>
          </a:p>
          <a:p>
            <a:r>
              <a:rPr lang="el-GR" dirty="0" smtClean="0"/>
              <a:t>Παρουσίαση των τρόπων δόμησης ΛΣ</a:t>
            </a:r>
          </a:p>
          <a:p>
            <a:r>
              <a:rPr lang="el-GR" dirty="0" smtClean="0"/>
              <a:t>Εισαγωγή στη γλώσσα </a:t>
            </a:r>
            <a:r>
              <a:rPr lang="en-US" dirty="0" smtClean="0"/>
              <a:t>C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Είδη ΛΣ (2 από 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ΛΣ προσωπικών υπολογιστών (</a:t>
            </a:r>
            <a:r>
              <a:rPr lang="en-US" dirty="0" smtClean="0"/>
              <a:t>personal computers)</a:t>
            </a:r>
          </a:p>
          <a:p>
            <a:pPr lvl="1"/>
            <a:r>
              <a:rPr lang="el-GR" dirty="0" smtClean="0"/>
              <a:t>Τα συνηθισμένα συστήματα ενός (κυρίως) χρήστη</a:t>
            </a:r>
          </a:p>
          <a:p>
            <a:r>
              <a:rPr lang="el-GR" dirty="0" smtClean="0"/>
              <a:t>ΛΣ για υπολογιστές χειρός (</a:t>
            </a:r>
            <a:r>
              <a:rPr lang="en-US" dirty="0" smtClean="0"/>
              <a:t>handhelds)</a:t>
            </a:r>
          </a:p>
          <a:p>
            <a:pPr lvl="1"/>
            <a:r>
              <a:rPr lang="el-GR" dirty="0" smtClean="0"/>
              <a:t>Μικρότερη δυνατότητα αποθήκευσης (χωρίς δίσκους)</a:t>
            </a:r>
          </a:p>
          <a:p>
            <a:r>
              <a:rPr lang="el-GR" dirty="0" smtClean="0"/>
              <a:t>Ενσωματωμένα ΛΣ (</a:t>
            </a:r>
            <a:r>
              <a:rPr lang="en-US" dirty="0" smtClean="0"/>
              <a:t>embedded)</a:t>
            </a:r>
          </a:p>
          <a:p>
            <a:pPr lvl="1"/>
            <a:r>
              <a:rPr lang="el-GR" dirty="0" smtClean="0"/>
              <a:t>Ελέγχουν συσκευές όπως </a:t>
            </a:r>
            <a:r>
              <a:rPr lang="en-US" dirty="0" smtClean="0"/>
              <a:t>DVD, </a:t>
            </a:r>
            <a:r>
              <a:rPr lang="el-GR" dirty="0" smtClean="0"/>
              <a:t>τηλέφωνα, </a:t>
            </a:r>
            <a:r>
              <a:rPr lang="en-US" dirty="0" smtClean="0"/>
              <a:t>media players</a:t>
            </a:r>
          </a:p>
          <a:p>
            <a:pPr lvl="1"/>
            <a:r>
              <a:rPr lang="el-GR" dirty="0" smtClean="0"/>
              <a:t>Εκτελούν μόνο προκαθορισμένα προγράμματα</a:t>
            </a:r>
            <a:endParaRPr lang="en-US" dirty="0" smtClean="0"/>
          </a:p>
          <a:p>
            <a:r>
              <a:rPr lang="el-GR" dirty="0" smtClean="0"/>
              <a:t>ΛΣ κόμβων αισθητήρων (</a:t>
            </a:r>
            <a:r>
              <a:rPr lang="en-US" dirty="0" smtClean="0"/>
              <a:t>sensors)</a:t>
            </a:r>
          </a:p>
          <a:p>
            <a:pPr lvl="1"/>
            <a:r>
              <a:rPr lang="el-GR" dirty="0" smtClean="0"/>
              <a:t>Πολύ απλά συστήματα οδηγούμενα από γεγονότα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Είδη ΛΣ (3 από 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ΛΣ πραγματικού χρόνου</a:t>
            </a:r>
          </a:p>
          <a:p>
            <a:pPr lvl="1"/>
            <a:r>
              <a:rPr lang="el-GR" dirty="0" smtClean="0"/>
              <a:t>Αυστηρά συστήματα πραγματικού χρόνου</a:t>
            </a:r>
          </a:p>
          <a:p>
            <a:pPr lvl="2"/>
            <a:r>
              <a:rPr lang="el-GR" dirty="0" smtClean="0"/>
              <a:t>Όλες οι εργασίες πρέπει να εκτελούνται πάντα εγκαίρως</a:t>
            </a:r>
          </a:p>
          <a:p>
            <a:pPr lvl="2"/>
            <a:r>
              <a:rPr lang="el-GR" dirty="0" smtClean="0"/>
              <a:t>Συστήματα ελέγχου, ηλεκτρονικά αεροσκαφών</a:t>
            </a:r>
          </a:p>
          <a:p>
            <a:pPr lvl="1"/>
            <a:r>
              <a:rPr lang="el-GR" dirty="0" smtClean="0"/>
              <a:t>Ήπια συστήματα πραγματικού χρόνου</a:t>
            </a:r>
          </a:p>
          <a:p>
            <a:pPr lvl="2"/>
            <a:r>
              <a:rPr lang="el-GR" dirty="0" smtClean="0"/>
              <a:t>Οι εργασίες πρέπει να εκτελούνται συνήθως εγκαίρως</a:t>
            </a:r>
          </a:p>
          <a:p>
            <a:pPr lvl="2"/>
            <a:r>
              <a:rPr lang="el-GR" dirty="0" smtClean="0"/>
              <a:t>Κινητά τηλέφωνα, </a:t>
            </a:r>
            <a:r>
              <a:rPr lang="en-US" dirty="0" smtClean="0"/>
              <a:t>media players</a:t>
            </a:r>
          </a:p>
          <a:p>
            <a:r>
              <a:rPr lang="el-GR" dirty="0" smtClean="0"/>
              <a:t>ΛΣ έξυπνων καρτών</a:t>
            </a:r>
          </a:p>
          <a:p>
            <a:pPr lvl="1"/>
            <a:r>
              <a:rPr lang="el-GR" dirty="0" smtClean="0"/>
              <a:t>Εκτελούνται σε έξυπνες κάρτες με ελάχιστους πόρους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1:</a:t>
            </a:r>
            <a:r>
              <a:rPr lang="en-US" b="1" dirty="0"/>
              <a:t> </a:t>
            </a:r>
            <a:r>
              <a:rPr lang="el-GR" dirty="0"/>
              <a:t>Εισαγωγή</a:t>
            </a:r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Έννοιες ΛΣ</a:t>
            </a:r>
            <a:endParaRPr lang="el-GR" dirty="0"/>
          </a:p>
        </p:txBody>
      </p:sp>
      <p:pic>
        <p:nvPicPr>
          <p:cNvPr id="21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pic>
        <p:nvPicPr>
          <p:cNvPr id="22" name="Picture 21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Διεργασίες (1 από </a:t>
            </a:r>
            <a:r>
              <a:rPr lang="en-US" dirty="0" smtClean="0"/>
              <a:t>2</a:t>
            </a:r>
            <a:r>
              <a:rPr lang="el-GR" dirty="0" smtClean="0"/>
              <a:t>)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Διεργασίες: προγράμματα που εκτελούνται</a:t>
            </a:r>
          </a:p>
          <a:p>
            <a:pPr lvl="1"/>
            <a:r>
              <a:rPr lang="el-GR" dirty="0" smtClean="0"/>
              <a:t>Χώρος διευθύνσεων: πρόγραμμα και δεδομένα</a:t>
            </a:r>
          </a:p>
          <a:p>
            <a:pPr lvl="1"/>
            <a:r>
              <a:rPr lang="el-GR" dirty="0" smtClean="0"/>
              <a:t>Πόροι: καταχωρητές, ανοιχτά αρχεία, σήματα</a:t>
            </a:r>
          </a:p>
          <a:p>
            <a:r>
              <a:rPr lang="el-GR" dirty="0" smtClean="0"/>
              <a:t>Προσωρινή αναστολή διεργασίας</a:t>
            </a:r>
          </a:p>
          <a:p>
            <a:pPr lvl="1"/>
            <a:r>
              <a:rPr lang="el-GR" dirty="0" smtClean="0"/>
              <a:t>Αποθήκευση πόρων στον πίνακα διεργασιών</a:t>
            </a:r>
          </a:p>
          <a:p>
            <a:pPr lvl="1"/>
            <a:r>
              <a:rPr lang="el-GR" dirty="0" smtClean="0"/>
              <a:t>Ο πίνακας διεργασιών είναι συνέχεια στη μνήμη</a:t>
            </a:r>
          </a:p>
          <a:p>
            <a:pPr lvl="1"/>
            <a:r>
              <a:rPr lang="el-GR" dirty="0" smtClean="0"/>
              <a:t>Ο χώρος διευθύνσεων μπορεί να είναι εν μέρει στη μνήμη</a:t>
            </a:r>
          </a:p>
          <a:p>
            <a:r>
              <a:rPr lang="el-GR" dirty="0" smtClean="0"/>
              <a:t>Κλήσεις διαχείρισης διεργασιών</a:t>
            </a:r>
          </a:p>
          <a:p>
            <a:pPr lvl="1"/>
            <a:r>
              <a:rPr lang="el-GR" dirty="0" smtClean="0"/>
              <a:t>Δημιουργία και τερματισμός διεργασιών</a:t>
            </a:r>
          </a:p>
          <a:p>
            <a:pPr lvl="1"/>
            <a:r>
              <a:rPr lang="el-GR" dirty="0" smtClean="0"/>
              <a:t>Επικοινωνία διεργασιών (όταν αυτό επιτρέπεται)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Διεργασίες (2 από </a:t>
            </a:r>
            <a:r>
              <a:rPr lang="en-US" dirty="0" smtClean="0"/>
              <a:t>2</a:t>
            </a:r>
            <a:r>
              <a:rPr lang="el-GR" dirty="0" smtClean="0"/>
              <a:t>)</a:t>
            </a:r>
          </a:p>
        </p:txBody>
      </p:sp>
      <p:pic>
        <p:nvPicPr>
          <p:cNvPr id="49158" name="Picture 8" descr="Δένδρα διεργασιών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8775" y="1341438"/>
            <a:ext cx="2465388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381000" y="3212976"/>
            <a:ext cx="8382000" cy="3187824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Δένδρα διεργασιών</a:t>
            </a:r>
          </a:p>
          <a:p>
            <a:r>
              <a:rPr lang="el-GR" dirty="0" smtClean="0"/>
              <a:t>Σήματα (</a:t>
            </a:r>
            <a:r>
              <a:rPr lang="en-US" dirty="0" smtClean="0"/>
              <a:t>signals)</a:t>
            </a:r>
          </a:p>
          <a:p>
            <a:pPr lvl="1"/>
            <a:r>
              <a:rPr lang="el-GR" dirty="0" smtClean="0"/>
              <a:t>Ειδοποιήσεις προς τη διεργασία για κάποιο γεγονός</a:t>
            </a:r>
            <a:endParaRPr lang="en-US" dirty="0" smtClean="0"/>
          </a:p>
          <a:p>
            <a:pPr lvl="1"/>
            <a:r>
              <a:rPr lang="el-GR" dirty="0" smtClean="0"/>
              <a:t>Παράδειγμα: εκπνοή χρονομέτρου (</a:t>
            </a:r>
            <a:r>
              <a:rPr lang="en-US" dirty="0" smtClean="0"/>
              <a:t>alarm)</a:t>
            </a:r>
          </a:p>
          <a:p>
            <a:r>
              <a:rPr lang="el-GR" dirty="0" smtClean="0"/>
              <a:t>Προνόμια διεργασίας</a:t>
            </a:r>
          </a:p>
          <a:p>
            <a:pPr lvl="1"/>
            <a:r>
              <a:rPr lang="el-GR" dirty="0" smtClean="0"/>
              <a:t>Κωδικός ταυτότητας χρήστη (</a:t>
            </a:r>
            <a:r>
              <a:rPr lang="en-US" dirty="0" smtClean="0"/>
              <a:t>UID)</a:t>
            </a:r>
          </a:p>
          <a:p>
            <a:pPr lvl="1"/>
            <a:r>
              <a:rPr lang="el-GR" dirty="0" smtClean="0"/>
              <a:t>Κωδικός ταυτότητας ομάδας </a:t>
            </a:r>
            <a:r>
              <a:rPr lang="en-US" dirty="0" smtClean="0"/>
              <a:t>(GID)</a:t>
            </a:r>
            <a:endParaRPr lang="el-GR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Χώροι διευθύνσεων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Χώροι διευθύνσεων</a:t>
            </a:r>
          </a:p>
          <a:p>
            <a:pPr lvl="1"/>
            <a:r>
              <a:rPr lang="el-GR" dirty="0" smtClean="0"/>
              <a:t>Τα ΛΣ γενικά υποστηρίζουν πολλές διεργασίες</a:t>
            </a:r>
          </a:p>
          <a:p>
            <a:pPr lvl="1"/>
            <a:r>
              <a:rPr lang="el-GR" dirty="0" smtClean="0"/>
              <a:t>Μηχανισμός προστασίας κάθε διεργασίας</a:t>
            </a:r>
          </a:p>
          <a:p>
            <a:pPr lvl="2"/>
            <a:r>
              <a:rPr lang="el-GR" dirty="0" smtClean="0"/>
              <a:t>Απομόνωση της μνήμης της</a:t>
            </a:r>
          </a:p>
          <a:p>
            <a:pPr lvl="1"/>
            <a:r>
              <a:rPr lang="el-GR" dirty="0" smtClean="0"/>
              <a:t>Εικονική μνήμη: μεγάλος χώρος διευθύνσεων</a:t>
            </a:r>
          </a:p>
          <a:p>
            <a:pPr lvl="2"/>
            <a:r>
              <a:rPr lang="el-GR" dirty="0" smtClean="0"/>
              <a:t>Δεν είναι όλος ταυτόχρονα στην κύρια μνήμη</a:t>
            </a:r>
          </a:p>
          <a:p>
            <a:pPr lvl="2"/>
            <a:r>
              <a:rPr lang="el-GR" dirty="0" smtClean="0"/>
              <a:t>Διευκολύνει τη συνύπαρξη διεργασιών στη μνήμη</a:t>
            </a:r>
          </a:p>
          <a:p>
            <a:pPr lvl="2"/>
            <a:r>
              <a:rPr lang="el-GR" dirty="0" smtClean="0"/>
              <a:t>Ό,τι δεν είναι στην κύρια μνήμη είναι στο δίσκο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Αρχεία (1 από </a:t>
            </a:r>
            <a:r>
              <a:rPr lang="en-US" dirty="0" smtClean="0"/>
              <a:t>4</a:t>
            </a:r>
            <a:r>
              <a:rPr lang="el-GR" dirty="0" smtClean="0"/>
              <a:t>)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Αρχεία</a:t>
            </a:r>
          </a:p>
          <a:p>
            <a:pPr lvl="1"/>
            <a:r>
              <a:rPr lang="el-GR" dirty="0" smtClean="0"/>
              <a:t>Λογική όψη συσκευών αποθήκευσης</a:t>
            </a:r>
          </a:p>
          <a:p>
            <a:pPr lvl="2"/>
            <a:r>
              <a:rPr lang="el-GR" dirty="0" smtClean="0"/>
              <a:t>Ενιαία μορφή αρχείων σε όλες τις συσκευές</a:t>
            </a:r>
          </a:p>
          <a:p>
            <a:pPr lvl="1"/>
            <a:r>
              <a:rPr lang="el-GR" dirty="0" smtClean="0"/>
              <a:t>Οργάνωση αρχείων σε καταλόγους</a:t>
            </a:r>
          </a:p>
          <a:p>
            <a:pPr lvl="1"/>
            <a:r>
              <a:rPr lang="el-GR" dirty="0" smtClean="0"/>
              <a:t>Περιγραφέας αρχείου: δείκτης σε ανοιχτό αρχείο</a:t>
            </a:r>
          </a:p>
          <a:p>
            <a:pPr lvl="2"/>
            <a:r>
              <a:rPr lang="el-GR" dirty="0" smtClean="0"/>
              <a:t>Χρησιμοποιείται από τις διεργασίες</a:t>
            </a:r>
          </a:p>
          <a:p>
            <a:pPr lvl="2"/>
            <a:r>
              <a:rPr lang="el-GR" dirty="0" smtClean="0"/>
              <a:t>Χειριστήριο για πράξεις στα αρχεία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Αρχεία (2 από </a:t>
            </a:r>
            <a:r>
              <a:rPr lang="en-US" dirty="0" smtClean="0"/>
              <a:t>4</a:t>
            </a:r>
            <a:r>
              <a:rPr lang="el-GR" dirty="0" smtClean="0"/>
              <a:t>)</a:t>
            </a:r>
          </a:p>
        </p:txBody>
      </p:sp>
      <p:pic>
        <p:nvPicPr>
          <p:cNvPr id="51206" name="Picture 8" descr="Παράδειγμα δενδρικής οργάνωσης αρχείων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392238"/>
            <a:ext cx="6481762" cy="44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381000" y="5876925"/>
            <a:ext cx="8382000" cy="523875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Παράδειγμα δενδρικής οργάνωσης αρχείων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Αρχεία (3 από </a:t>
            </a:r>
            <a:r>
              <a:rPr lang="en-US" dirty="0" smtClean="0"/>
              <a:t>4</a:t>
            </a:r>
            <a:r>
              <a:rPr lang="el-GR" dirty="0" smtClean="0"/>
              <a:t>)</a:t>
            </a:r>
          </a:p>
        </p:txBody>
      </p:sp>
      <p:pic>
        <p:nvPicPr>
          <p:cNvPr id="52230" name="Picture 8" descr="Όνομα διαδρομής αρχείου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341438"/>
            <a:ext cx="4824412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381000" y="3284984"/>
            <a:ext cx="8382000" cy="3115816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Όνομα διαδρομής αρχείου</a:t>
            </a:r>
          </a:p>
          <a:p>
            <a:pPr lvl="1"/>
            <a:r>
              <a:rPr lang="el-GR" dirty="0" smtClean="0"/>
              <a:t>Απόλυτο: ξεκινάει από τη ρίζα</a:t>
            </a:r>
          </a:p>
          <a:p>
            <a:pPr lvl="1"/>
            <a:r>
              <a:rPr lang="el-GR" dirty="0" smtClean="0"/>
              <a:t>Σχετικό: ξεκινάει από τον κατάλογο εργασίας</a:t>
            </a:r>
          </a:p>
          <a:p>
            <a:r>
              <a:rPr lang="el-GR" dirty="0" smtClean="0"/>
              <a:t>Ανάρτηση συστημάτων αρχείων</a:t>
            </a:r>
          </a:p>
          <a:p>
            <a:pPr lvl="1"/>
            <a:r>
              <a:rPr lang="el-GR" dirty="0" smtClean="0"/>
              <a:t>Εκκίνηση με το βασικό σύστημα αρχείων</a:t>
            </a:r>
          </a:p>
          <a:p>
            <a:pPr lvl="1"/>
            <a:r>
              <a:rPr lang="el-GR" dirty="0" smtClean="0"/>
              <a:t>Ανάρτηση πρόσθετων συστημάτων ανάλογα με τις ανάγκες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48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Αρχεία (4 από </a:t>
            </a:r>
            <a:r>
              <a:rPr lang="en-US" dirty="0" smtClean="0"/>
              <a:t>4</a:t>
            </a:r>
            <a:r>
              <a:rPr lang="el-GR" dirty="0" smtClean="0"/>
              <a:t>)</a:t>
            </a:r>
          </a:p>
        </p:txBody>
      </p:sp>
      <p:pic>
        <p:nvPicPr>
          <p:cNvPr id="53254" name="Picture 8" descr="Αγωγοί ή σωληνώσεις (pipes)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4319" y="1341438"/>
            <a:ext cx="26638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381000" y="2204864"/>
            <a:ext cx="8382000" cy="4195936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Ειδικά αρχεία</a:t>
            </a:r>
          </a:p>
          <a:p>
            <a:pPr lvl="1"/>
            <a:r>
              <a:rPr lang="el-GR" dirty="0" smtClean="0"/>
              <a:t>Απεικόνιση των συσκευών σε αρχεία</a:t>
            </a:r>
          </a:p>
          <a:p>
            <a:pPr lvl="1"/>
            <a:r>
              <a:rPr lang="el-GR" dirty="0" smtClean="0"/>
              <a:t>Ειδικά αρχεία μπλοκ ή ομάδων</a:t>
            </a:r>
          </a:p>
          <a:p>
            <a:pPr lvl="2"/>
            <a:r>
              <a:rPr lang="el-GR" dirty="0" smtClean="0"/>
              <a:t>Συσκευές με τυχαία προσπελάσιμα μπλοκ (π.χ. δίσκοι)</a:t>
            </a:r>
          </a:p>
          <a:p>
            <a:pPr lvl="1"/>
            <a:r>
              <a:rPr lang="el-GR" dirty="0" smtClean="0"/>
              <a:t>Ειδικά αρχεία χαρακτήρων</a:t>
            </a:r>
          </a:p>
          <a:p>
            <a:pPr lvl="2"/>
            <a:r>
              <a:rPr lang="el-GR" dirty="0" smtClean="0"/>
              <a:t>Συσκευές με ρεύματα χαρακτήρων (π.χ. πληκτρολόγια)</a:t>
            </a:r>
          </a:p>
          <a:p>
            <a:r>
              <a:rPr lang="el-GR" dirty="0" smtClean="0"/>
              <a:t>Αγωγοί ή σωληνώσεις (</a:t>
            </a:r>
            <a:r>
              <a:rPr lang="en-US" dirty="0" smtClean="0"/>
              <a:t>pipes)</a:t>
            </a:r>
          </a:p>
          <a:p>
            <a:pPr lvl="1"/>
            <a:r>
              <a:rPr lang="el-GR" dirty="0" smtClean="0"/>
              <a:t>Ψευδοαρχείο ανάμεσα σε δύο διεργασίες</a:t>
            </a:r>
          </a:p>
          <a:p>
            <a:pPr lvl="1"/>
            <a:r>
              <a:rPr lang="el-GR" dirty="0" smtClean="0"/>
              <a:t>Επιτρέπει την επικοινωνία των διεργασιών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</a:t>
            </a:r>
            <a:r>
              <a:rPr lang="el-GR" dirty="0" smtClean="0"/>
              <a:t>ι είναι το λειτουργικό σύστημα (ΛΣ);</a:t>
            </a:r>
          </a:p>
          <a:p>
            <a:r>
              <a:rPr lang="el-GR" dirty="0" smtClean="0"/>
              <a:t>Ιστορία ΛΣ</a:t>
            </a:r>
          </a:p>
          <a:p>
            <a:r>
              <a:rPr lang="el-GR" dirty="0" smtClean="0"/>
              <a:t>Υλικό υπολογιστών</a:t>
            </a:r>
          </a:p>
          <a:p>
            <a:r>
              <a:rPr lang="el-GR" dirty="0" smtClean="0"/>
              <a:t>Είδη ΛΣ</a:t>
            </a:r>
          </a:p>
          <a:p>
            <a:r>
              <a:rPr lang="el-GR" dirty="0" smtClean="0"/>
              <a:t>Έννοιες ΛΣ</a:t>
            </a:r>
          </a:p>
          <a:p>
            <a:r>
              <a:rPr lang="el-GR" dirty="0" smtClean="0"/>
              <a:t>Κλήσεις συστήματος</a:t>
            </a:r>
          </a:p>
          <a:p>
            <a:r>
              <a:rPr lang="el-GR" dirty="0" smtClean="0"/>
              <a:t>Δομή ΛΣ</a:t>
            </a:r>
          </a:p>
          <a:p>
            <a:r>
              <a:rPr lang="el-GR" dirty="0" smtClean="0"/>
              <a:t>Η γλώσσα </a:t>
            </a:r>
            <a:r>
              <a:rPr lang="en-US" dirty="0" smtClean="0"/>
              <a:t>C</a:t>
            </a:r>
            <a:endParaRPr lang="el-G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Άλλες έννοιες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Είσοδος/έξοδος</a:t>
            </a:r>
          </a:p>
          <a:p>
            <a:pPr lvl="1"/>
            <a:r>
              <a:rPr lang="el-GR" dirty="0" smtClean="0"/>
              <a:t>Υποσύστημα διαχείρισης συσκευών εισόδου/εξόδου</a:t>
            </a:r>
          </a:p>
          <a:p>
            <a:pPr lvl="1"/>
            <a:r>
              <a:rPr lang="el-GR" dirty="0" smtClean="0"/>
              <a:t>Οδηγοί συσκευών ανά κατηγορία συσκευής</a:t>
            </a:r>
          </a:p>
          <a:p>
            <a:r>
              <a:rPr lang="el-GR" dirty="0" smtClean="0"/>
              <a:t>Προστασία</a:t>
            </a:r>
          </a:p>
          <a:p>
            <a:pPr lvl="1"/>
            <a:r>
              <a:rPr lang="el-GR" dirty="0" smtClean="0"/>
              <a:t>Μηχανισμός που προστατεύει τα στοιχεία των διεργασιών</a:t>
            </a:r>
          </a:p>
          <a:p>
            <a:pPr lvl="1"/>
            <a:r>
              <a:rPr lang="el-GR" dirty="0" smtClean="0"/>
              <a:t>Παράδειγμα: </a:t>
            </a:r>
            <a:r>
              <a:rPr lang="en-US" dirty="0" smtClean="0"/>
              <a:t>bit</a:t>
            </a:r>
            <a:r>
              <a:rPr lang="el-GR" dirty="0" smtClean="0"/>
              <a:t> προστασίας στο </a:t>
            </a:r>
            <a:r>
              <a:rPr lang="en-US" dirty="0" smtClean="0"/>
              <a:t>UNIX</a:t>
            </a:r>
            <a:endParaRPr lang="el-GR" dirty="0" smtClean="0"/>
          </a:p>
          <a:p>
            <a:r>
              <a:rPr lang="el-GR" dirty="0" smtClean="0"/>
              <a:t>Κέλυφος</a:t>
            </a:r>
          </a:p>
          <a:p>
            <a:pPr lvl="1"/>
            <a:r>
              <a:rPr lang="el-GR" dirty="0" smtClean="0"/>
              <a:t>Δεν είναι μέρος του λειτουργικού (αλλάζει «εύκολα»)</a:t>
            </a:r>
          </a:p>
          <a:p>
            <a:pPr lvl="1"/>
            <a:r>
              <a:rPr lang="el-GR" dirty="0" smtClean="0"/>
              <a:t>Επιτρέπει στον χρήση να επικοινωνεί με το λειτουργικό</a:t>
            </a:r>
          </a:p>
          <a:p>
            <a:pPr lvl="1"/>
            <a:r>
              <a:rPr lang="el-GR" dirty="0" smtClean="0"/>
              <a:t>Γραμμή εντολών ή γραφική διεπαφή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50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Ανακύκλωση ιδεών (1 από 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Υπολογιστές και ΛΣ ανακυκλώνουν ιδέες</a:t>
            </a:r>
          </a:p>
          <a:p>
            <a:pPr lvl="1"/>
            <a:r>
              <a:rPr lang="el-GR" dirty="0" smtClean="0"/>
              <a:t>Οι αλλαγές στην τεχνολογία οδηγούν σε νέες ιδέες</a:t>
            </a:r>
          </a:p>
          <a:p>
            <a:pPr lvl="1"/>
            <a:r>
              <a:rPr lang="el-GR" dirty="0" smtClean="0"/>
              <a:t>Οι παλιές ιδέες επανέρχονται μετά από άλλες αλλαγές</a:t>
            </a:r>
          </a:p>
          <a:p>
            <a:pPr lvl="1"/>
            <a:r>
              <a:rPr lang="el-GR" dirty="0" smtClean="0"/>
              <a:t>Δεν υπάρχουν απαρχαιωμένες, μόνο μη επίκαιρες ιδέες</a:t>
            </a:r>
          </a:p>
          <a:p>
            <a:r>
              <a:rPr lang="el-GR" dirty="0" smtClean="0"/>
              <a:t>Υλοποίηση </a:t>
            </a:r>
            <a:r>
              <a:rPr lang="en-US" dirty="0" smtClean="0"/>
              <a:t>CPU</a:t>
            </a:r>
          </a:p>
          <a:p>
            <a:pPr lvl="1"/>
            <a:r>
              <a:rPr lang="el-GR" dirty="0" smtClean="0"/>
              <a:t>Αρχικά καλωδιωμένη (πιο απλή)</a:t>
            </a:r>
          </a:p>
          <a:p>
            <a:pPr lvl="1"/>
            <a:r>
              <a:rPr lang="el-GR" dirty="0" smtClean="0"/>
              <a:t>Στη συνέχεια μικροπρογραμματιζόμενη (πιο ευέλικτη)</a:t>
            </a:r>
          </a:p>
          <a:p>
            <a:pPr lvl="1"/>
            <a:r>
              <a:rPr lang="el-GR" dirty="0" smtClean="0"/>
              <a:t>Μετά πάλι καλωδιωμένη (πιο αποδοτική)</a:t>
            </a:r>
          </a:p>
          <a:p>
            <a:pPr lvl="1"/>
            <a:r>
              <a:rPr lang="el-GR" dirty="0" smtClean="0"/>
              <a:t>Η</a:t>
            </a:r>
            <a:r>
              <a:rPr lang="en-US" dirty="0" smtClean="0"/>
              <a:t> Java</a:t>
            </a:r>
            <a:r>
              <a:rPr lang="el-GR" dirty="0" smtClean="0"/>
              <a:t> μοιάζει με την μικροπρογραμματιζόμενη εκτέλεση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Ανακύκλωση ιδεών (2 από 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Μεγάλες μνήμες</a:t>
            </a:r>
          </a:p>
          <a:p>
            <a:pPr lvl="1"/>
            <a:r>
              <a:rPr lang="el-GR" dirty="0" smtClean="0"/>
              <a:t>Οι μεγάλοι υπολογιστές ξεκίνησαν με πολύ μικρές μνήμες</a:t>
            </a:r>
          </a:p>
          <a:p>
            <a:pPr lvl="1"/>
            <a:r>
              <a:rPr lang="el-GR" dirty="0" smtClean="0"/>
              <a:t>Όλα τα προγράμματα σε συμβολική γλώσσα</a:t>
            </a:r>
          </a:p>
          <a:p>
            <a:pPr lvl="1"/>
            <a:r>
              <a:rPr lang="el-GR" dirty="0" smtClean="0"/>
              <a:t>Η αύξηση μνήμης οδήγησε στους μεταγλωττιστές</a:t>
            </a:r>
          </a:p>
          <a:p>
            <a:pPr lvl="1"/>
            <a:r>
              <a:rPr lang="el-GR" dirty="0" smtClean="0"/>
              <a:t>Οι μίνι/</a:t>
            </a:r>
            <a:r>
              <a:rPr lang="el-GR" dirty="0" err="1" smtClean="0"/>
              <a:t>μίκρο</a:t>
            </a:r>
            <a:r>
              <a:rPr lang="el-GR" dirty="0" smtClean="0"/>
              <a:t>-υπολογιστές γύρισαν σε συμβολική γλώσσα</a:t>
            </a:r>
          </a:p>
          <a:p>
            <a:r>
              <a:rPr lang="el-GR" dirty="0" smtClean="0"/>
              <a:t>Υλικό προστασίας</a:t>
            </a:r>
          </a:p>
          <a:p>
            <a:pPr lvl="1"/>
            <a:r>
              <a:rPr lang="el-GR" dirty="0" smtClean="0"/>
              <a:t>Οι μεγάλοι υπολογιστές δεν είχαν υλικό προστασίας</a:t>
            </a:r>
          </a:p>
          <a:p>
            <a:pPr lvl="1"/>
            <a:r>
              <a:rPr lang="el-GR" dirty="0" smtClean="0"/>
              <a:t>Τα ΛΣ δεν είχαν </a:t>
            </a:r>
            <a:r>
              <a:rPr lang="el-GR" dirty="0" err="1" smtClean="0"/>
              <a:t>πολυπρογραμματισμό</a:t>
            </a:r>
            <a:endParaRPr lang="el-GR" dirty="0" smtClean="0"/>
          </a:p>
          <a:p>
            <a:pPr lvl="1"/>
            <a:r>
              <a:rPr lang="el-GR" dirty="0" smtClean="0"/>
              <a:t>Το υλικό προστασίας επέτρεψε </a:t>
            </a:r>
            <a:r>
              <a:rPr lang="el-GR" dirty="0" err="1" smtClean="0"/>
              <a:t>πολυπρογραμματισμό</a:t>
            </a:r>
            <a:endParaRPr lang="el-GR" dirty="0" smtClean="0"/>
          </a:p>
          <a:p>
            <a:pPr lvl="1"/>
            <a:r>
              <a:rPr lang="el-GR" dirty="0" smtClean="0"/>
              <a:t>Το ίδιο έγινε με μίνι/</a:t>
            </a:r>
            <a:r>
              <a:rPr lang="el-GR" dirty="0" err="1" smtClean="0"/>
              <a:t>μίκρο</a:t>
            </a:r>
            <a:r>
              <a:rPr lang="el-GR" dirty="0" smtClean="0"/>
              <a:t>-υπολογιστές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Ανακύκλωση ιδεών (3 από 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Δίσκοι</a:t>
            </a:r>
          </a:p>
          <a:p>
            <a:pPr lvl="1"/>
            <a:r>
              <a:rPr lang="el-GR" dirty="0" smtClean="0"/>
              <a:t>Οι δίσκοι έφεραν τα συστήματα αρχείων</a:t>
            </a:r>
          </a:p>
          <a:p>
            <a:pPr lvl="1"/>
            <a:r>
              <a:rPr lang="el-GR" dirty="0" smtClean="0"/>
              <a:t>Αρχικά ενιαίος κατάλογος για όλο το σύστημα</a:t>
            </a:r>
          </a:p>
          <a:p>
            <a:pPr lvl="1"/>
            <a:r>
              <a:rPr lang="el-GR" dirty="0" smtClean="0"/>
              <a:t>Στη συνέχεια ένας κατάλογος ανά χρήστη</a:t>
            </a:r>
          </a:p>
          <a:p>
            <a:pPr lvl="1"/>
            <a:r>
              <a:rPr lang="el-GR" dirty="0" smtClean="0"/>
              <a:t>Τελικά δενδρικές και άλλες δομές</a:t>
            </a:r>
          </a:p>
          <a:p>
            <a:pPr lvl="1"/>
            <a:r>
              <a:rPr lang="el-GR" dirty="0" smtClean="0"/>
              <a:t>Ίδια ακριβώς εξέλιξη σε μίνι/μίκρο-υπολογιστές</a:t>
            </a:r>
          </a:p>
          <a:p>
            <a:r>
              <a:rPr lang="el-GR" dirty="0" smtClean="0"/>
              <a:t>Εικονική μνήμη</a:t>
            </a:r>
          </a:p>
          <a:p>
            <a:pPr lvl="1"/>
            <a:r>
              <a:rPr lang="el-GR" dirty="0" smtClean="0"/>
              <a:t>Έγινε δυνατή με ειδικό υλικό απεικόνισης και προστασίας</a:t>
            </a:r>
          </a:p>
          <a:p>
            <a:pPr lvl="1"/>
            <a:r>
              <a:rPr lang="el-GR" dirty="0" smtClean="0"/>
              <a:t>Αρχικά μόνο σε μεγάλους υπολογιστές</a:t>
            </a:r>
          </a:p>
          <a:p>
            <a:pPr lvl="1"/>
            <a:r>
              <a:rPr lang="el-GR" dirty="0" smtClean="0"/>
              <a:t>Στη συνέχεια σε μίνι/μίκρο-υπολογιστές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1:</a:t>
            </a:r>
            <a:r>
              <a:rPr lang="en-US" b="1" dirty="0"/>
              <a:t> </a:t>
            </a:r>
            <a:r>
              <a:rPr lang="el-GR" dirty="0"/>
              <a:t>Εισαγωγή</a:t>
            </a:r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Κλήσεις συστήματος</a:t>
            </a:r>
            <a:endParaRPr lang="el-GR" dirty="0"/>
          </a:p>
        </p:txBody>
      </p:sp>
      <p:pic>
        <p:nvPicPr>
          <p:cNvPr id="21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pic>
        <p:nvPicPr>
          <p:cNvPr id="22" name="Picture 21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Κλήσεις συστήματος (1 από 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Οι δύο σκοποί των λειτουργικών συστημάτων</a:t>
            </a:r>
          </a:p>
          <a:p>
            <a:pPr lvl="1"/>
            <a:r>
              <a:rPr lang="el-GR" dirty="0" smtClean="0"/>
              <a:t>Διαχείριση πόρων: αόρατη στις διεργασίες</a:t>
            </a:r>
          </a:p>
          <a:p>
            <a:pPr lvl="1"/>
            <a:r>
              <a:rPr lang="el-GR" dirty="0" smtClean="0"/>
              <a:t>Παροχή αφαιρέσεων: (πολύ) ορατή στα προγράμματα</a:t>
            </a:r>
          </a:p>
          <a:p>
            <a:r>
              <a:rPr lang="el-GR" dirty="0" smtClean="0"/>
              <a:t>Διασύνδεση προγραμμάτων με το ΛΣ</a:t>
            </a:r>
          </a:p>
          <a:p>
            <a:pPr lvl="1"/>
            <a:r>
              <a:rPr lang="el-GR" dirty="0" smtClean="0"/>
              <a:t>Χρήση του </a:t>
            </a:r>
            <a:r>
              <a:rPr lang="en-US" dirty="0" smtClean="0"/>
              <a:t>POSIX (UNIX)</a:t>
            </a:r>
            <a:r>
              <a:rPr lang="el-GR" dirty="0" smtClean="0"/>
              <a:t> ως παράδειγμα</a:t>
            </a:r>
          </a:p>
          <a:p>
            <a:pPr lvl="1"/>
            <a:r>
              <a:rPr lang="el-GR" dirty="0" smtClean="0"/>
              <a:t>Περιγράφεται με μία σειρά κλήσεων βιβλιοθήκης</a:t>
            </a:r>
          </a:p>
          <a:p>
            <a:pPr lvl="2"/>
            <a:r>
              <a:rPr lang="el-GR" dirty="0" smtClean="0"/>
              <a:t>Τα δύο είδη κλήσεων δεν έχουν απόλυτη αντιστοιχία</a:t>
            </a:r>
          </a:p>
          <a:p>
            <a:pPr lvl="1"/>
            <a:r>
              <a:rPr lang="el-GR" dirty="0" smtClean="0"/>
              <a:t>Οι κλήσεις αυτές ενθυλακώνουν τις κλήσεις συστήματος</a:t>
            </a:r>
          </a:p>
          <a:p>
            <a:pPr lvl="2"/>
            <a:r>
              <a:rPr lang="el-GR" dirty="0" smtClean="0"/>
              <a:t>Μετάβαση από κατάσταση χρήστη σε κατάσταση συστήματος</a:t>
            </a:r>
          </a:p>
          <a:p>
            <a:pPr lvl="2"/>
            <a:r>
              <a:rPr lang="el-GR" dirty="0" smtClean="0"/>
              <a:t>Εκτέλεση εργασίας</a:t>
            </a:r>
            <a:r>
              <a:rPr lang="en-US" dirty="0" smtClean="0"/>
              <a:t> </a:t>
            </a:r>
            <a:r>
              <a:rPr lang="el-GR" dirty="0" smtClean="0"/>
              <a:t>και επιστροφή σε κατάσταση χρήστη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Κλήσεις συστήματος (2 από 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</a:p>
        </p:txBody>
      </p:sp>
      <p:pic>
        <p:nvPicPr>
          <p:cNvPr id="59398" name="Picture 8" descr="Παράδειγμα κλήσης συστήματος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379538"/>
            <a:ext cx="763270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381000" y="5661025"/>
            <a:ext cx="8382000" cy="739775"/>
          </a:xfrm>
        </p:spPr>
        <p:txBody>
          <a:bodyPr/>
          <a:lstStyle/>
          <a:p>
            <a:r>
              <a:rPr lang="el-GR" dirty="0" smtClean="0"/>
              <a:t>Παράδειγμα: </a:t>
            </a:r>
            <a:r>
              <a:rPr lang="en-US" dirty="0" smtClean="0"/>
              <a:t>count=read(fd,&amp;buffer,nbytes);</a:t>
            </a:r>
            <a:endParaRPr lang="el-GR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56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Κλήσεις συστήματος (3 από 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Βήματα 1-3: τοποθέτηση παραμέτρων στη στοίβα</a:t>
            </a:r>
            <a:endParaRPr lang="en-US" dirty="0" smtClean="0"/>
          </a:p>
          <a:p>
            <a:r>
              <a:rPr lang="el-GR" dirty="0" smtClean="0"/>
              <a:t>Βήμα 4: κλήση διαδικασίας </a:t>
            </a:r>
            <a:r>
              <a:rPr lang="en-US" dirty="0" smtClean="0"/>
              <a:t>read</a:t>
            </a:r>
            <a:endParaRPr lang="el-GR" dirty="0" smtClean="0"/>
          </a:p>
          <a:p>
            <a:r>
              <a:rPr lang="el-GR" dirty="0" smtClean="0"/>
              <a:t>Βήμα 5: προετοιμασία παραμέτρων κλήσης</a:t>
            </a:r>
          </a:p>
          <a:p>
            <a:r>
              <a:rPr lang="el-GR" dirty="0" smtClean="0"/>
              <a:t>Βήμα 6: χρήση εντολής </a:t>
            </a:r>
            <a:r>
              <a:rPr lang="en-US" dirty="0" smtClean="0"/>
              <a:t>TRAP</a:t>
            </a:r>
            <a:r>
              <a:rPr lang="el-GR" dirty="0" smtClean="0"/>
              <a:t> για την κλήση</a:t>
            </a:r>
          </a:p>
          <a:p>
            <a:r>
              <a:rPr lang="el-GR" dirty="0" smtClean="0"/>
              <a:t>Βήμα 7: μετάβαση σε χειριστή κλήσης</a:t>
            </a:r>
          </a:p>
          <a:p>
            <a:r>
              <a:rPr lang="el-GR" dirty="0" smtClean="0"/>
              <a:t>Βήμα 8: εκτέλεση ζητούμενης εργασίας</a:t>
            </a:r>
          </a:p>
          <a:p>
            <a:r>
              <a:rPr lang="el-GR" dirty="0" smtClean="0"/>
              <a:t>Βήμα 9: επιστροφή στην εντολή μετά την </a:t>
            </a:r>
            <a:r>
              <a:rPr lang="en-US" dirty="0" smtClean="0"/>
              <a:t>TRAP</a:t>
            </a:r>
            <a:endParaRPr lang="el-GR" dirty="0" smtClean="0"/>
          </a:p>
          <a:p>
            <a:r>
              <a:rPr lang="el-GR" dirty="0" smtClean="0"/>
              <a:t>Βήμα 10: επιστροφή στον καλούντα</a:t>
            </a:r>
          </a:p>
          <a:p>
            <a:r>
              <a:rPr lang="el-GR" dirty="0" smtClean="0"/>
              <a:t>Βήμα 11: καθάρισμα στοίβας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57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Διαχείριση διεργασιών (1 από 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</a:p>
        </p:txBody>
      </p:sp>
      <p:pic>
        <p:nvPicPr>
          <p:cNvPr id="61446" name="Picture 8" descr="Πίνακας κλήσεων διαχείρισης διεργασιών.&#10;"/>
          <p:cNvPicPr>
            <a:picLocks noChangeAspect="1" noChangeArrowheads="1"/>
          </p:cNvPicPr>
          <p:nvPr/>
        </p:nvPicPr>
        <p:blipFill>
          <a:blip r:embed="rId2" cstate="print"/>
          <a:srcRect t="15021"/>
          <a:stretch>
            <a:fillRect/>
          </a:stretch>
        </p:blipFill>
        <p:spPr bwMode="auto">
          <a:xfrm>
            <a:off x="1200150" y="1341438"/>
            <a:ext cx="71199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381000" y="3212976"/>
            <a:ext cx="8382000" cy="3187824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Κλήσεις διαχείρισης διεργασιών</a:t>
            </a:r>
          </a:p>
          <a:p>
            <a:pPr lvl="1"/>
            <a:r>
              <a:rPr lang="en-US" dirty="0" smtClean="0"/>
              <a:t>fork(): </a:t>
            </a:r>
            <a:r>
              <a:rPr lang="el-GR" dirty="0" smtClean="0"/>
              <a:t>δημιουργεί αντίγραφο της τρέχουσας διεργασίας</a:t>
            </a:r>
          </a:p>
          <a:p>
            <a:pPr lvl="2"/>
            <a:r>
              <a:rPr lang="el-GR" dirty="0" smtClean="0"/>
              <a:t>Επιστρέφει τον αριθμό του παιδιού στον πατέρα και 0 στο παιδί</a:t>
            </a:r>
          </a:p>
          <a:p>
            <a:pPr lvl="1"/>
            <a:r>
              <a:rPr lang="en-US" dirty="0" smtClean="0"/>
              <a:t>waitpid():</a:t>
            </a:r>
            <a:r>
              <a:rPr lang="el-GR" dirty="0" smtClean="0"/>
              <a:t> αναμονή μέχρι να τερματίσει ένα παιδί</a:t>
            </a:r>
          </a:p>
          <a:p>
            <a:pPr lvl="2"/>
            <a:r>
              <a:rPr lang="el-GR" dirty="0" smtClean="0"/>
              <a:t>Επιστρέφει αριθμό διεργασίας και κατάσταση εξόδου</a:t>
            </a:r>
          </a:p>
          <a:p>
            <a:pPr lvl="1"/>
            <a:r>
              <a:rPr lang="en-US" dirty="0" smtClean="0"/>
              <a:t>execve(): </a:t>
            </a:r>
            <a:r>
              <a:rPr lang="el-GR" dirty="0" smtClean="0"/>
              <a:t>αντικαθιστά τον κώδικα μιας διεργασίας</a:t>
            </a:r>
          </a:p>
          <a:p>
            <a:pPr lvl="1"/>
            <a:r>
              <a:rPr lang="en-US" dirty="0" smtClean="0"/>
              <a:t>exit (): </a:t>
            </a:r>
            <a:r>
              <a:rPr lang="el-GR" dirty="0" smtClean="0"/>
              <a:t>τερματισμός τρέχουσας διεργασίας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58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Διαχείριση διεργασιών (2 από 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</a:p>
        </p:txBody>
      </p:sp>
      <p:pic>
        <p:nvPicPr>
          <p:cNvPr id="62470" name="Picture 8" descr="Παράδειγμα κώδικα ένας απλού φλοιού (shell).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565275"/>
            <a:ext cx="7704137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381000" y="4941168"/>
            <a:ext cx="8382000" cy="1459632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Παράδειγμα: ένας απλός φλοιός (</a:t>
            </a:r>
            <a:r>
              <a:rPr lang="en-US" dirty="0" smtClean="0"/>
              <a:t>shell)</a:t>
            </a:r>
          </a:p>
          <a:p>
            <a:pPr lvl="1"/>
            <a:r>
              <a:rPr lang="el-GR" dirty="0" smtClean="0"/>
              <a:t>Ανάγνωση εντολής</a:t>
            </a:r>
            <a:r>
              <a:rPr lang="en-US" dirty="0" smtClean="0"/>
              <a:t>,</a:t>
            </a:r>
            <a:r>
              <a:rPr lang="el-GR" dirty="0" smtClean="0"/>
              <a:t> δημιουργία παιδιού για εκτέλεση</a:t>
            </a:r>
          </a:p>
          <a:p>
            <a:pPr lvl="1"/>
            <a:r>
              <a:rPr lang="el-GR" dirty="0" smtClean="0"/>
              <a:t>Ο πατέρας περιμένει το παιδί επαναλαμβάνει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Λειτουργικά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/>
              <a:t>1:</a:t>
            </a:r>
            <a:r>
              <a:rPr lang="en-US" b="1" dirty="0"/>
              <a:t> </a:t>
            </a:r>
            <a:r>
              <a:rPr lang="el-GR" dirty="0" smtClean="0"/>
              <a:t>Εισαγωγή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</a:t>
            </a:r>
            <a:r>
              <a:rPr lang="el-GR" dirty="0" err="1" smtClean="0"/>
              <a:t>Ξυλωμένος</a:t>
            </a:r>
            <a:r>
              <a:rPr lang="el-GR" dirty="0" smtClean="0"/>
              <a:t>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Τι είναι το λειτουργικό σύστημα;</a:t>
            </a:r>
            <a:endParaRPr lang="el-GR" dirty="0"/>
          </a:p>
        </p:txBody>
      </p:sp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Διαχείριση διεργασιών (3 από 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</a:p>
        </p:txBody>
      </p:sp>
      <p:pic>
        <p:nvPicPr>
          <p:cNvPr id="63494" name="Picture 8" descr="Χάρτης μνήμης διεργασίας στο UNIX.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1477963"/>
            <a:ext cx="33845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Content Placeholder 5"/>
          <p:cNvSpPr>
            <a:spLocks noGrp="1"/>
          </p:cNvSpPr>
          <p:nvPr>
            <p:ph idx="1"/>
          </p:nvPr>
        </p:nvSpPr>
        <p:spPr>
          <a:xfrm>
            <a:off x="381000" y="3860800"/>
            <a:ext cx="8382000" cy="2540000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Χάρτης μνήμης διεργασίας στο </a:t>
            </a:r>
            <a:r>
              <a:rPr lang="en-US" dirty="0" smtClean="0"/>
              <a:t>UNIX</a:t>
            </a:r>
          </a:p>
          <a:p>
            <a:pPr lvl="1"/>
            <a:r>
              <a:rPr lang="el-GR" dirty="0" smtClean="0"/>
              <a:t>Κώδικας, δεδομένα και στοίβα</a:t>
            </a:r>
          </a:p>
          <a:p>
            <a:r>
              <a:rPr lang="el-GR" dirty="0" smtClean="0"/>
              <a:t>Παράμετροι εκτέλεσης διεργασιών (</a:t>
            </a:r>
            <a:r>
              <a:rPr lang="en-US" dirty="0" smtClean="0"/>
              <a:t>argc, argv, envp)</a:t>
            </a:r>
            <a:endParaRPr lang="el-GR" dirty="0" smtClean="0"/>
          </a:p>
          <a:p>
            <a:pPr lvl="1"/>
            <a:r>
              <a:rPr lang="en-US" dirty="0" smtClean="0"/>
              <a:t>argc, argv:</a:t>
            </a:r>
            <a:r>
              <a:rPr lang="el-GR" dirty="0" smtClean="0"/>
              <a:t> πλήθος παραμέτρων και δείκτες σε αυτές</a:t>
            </a:r>
            <a:endParaRPr lang="en-US" dirty="0" smtClean="0"/>
          </a:p>
          <a:p>
            <a:pPr lvl="1"/>
            <a:r>
              <a:rPr lang="en-US" dirty="0" smtClean="0"/>
              <a:t>envp</a:t>
            </a:r>
            <a:r>
              <a:rPr lang="el-GR" dirty="0" smtClean="0"/>
              <a:t>: δείκτες σε μεταβλητές περιβάλλοντος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60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Διαχείριση αρχείων (1 από </a:t>
            </a:r>
            <a:r>
              <a:rPr lang="en-US" dirty="0" smtClean="0"/>
              <a:t>4</a:t>
            </a:r>
            <a:r>
              <a:rPr lang="el-GR" dirty="0" smtClean="0"/>
              <a:t>)</a:t>
            </a:r>
          </a:p>
        </p:txBody>
      </p:sp>
      <p:pic>
        <p:nvPicPr>
          <p:cNvPr id="64518" name="Picture 17" descr="Πίνακας κλήσεων διαχείρησης αρχείων."/>
          <p:cNvPicPr>
            <a:picLocks noChangeAspect="1" noChangeArrowheads="1"/>
          </p:cNvPicPr>
          <p:nvPr/>
        </p:nvPicPr>
        <p:blipFill>
          <a:blip r:embed="rId2" cstate="print"/>
          <a:srcRect t="10814"/>
          <a:stretch>
            <a:fillRect/>
          </a:stretch>
        </p:blipFill>
        <p:spPr bwMode="auto">
          <a:xfrm>
            <a:off x="900113" y="1412875"/>
            <a:ext cx="7596187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381000" y="3717032"/>
            <a:ext cx="8382000" cy="2683768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Κλήσεις διαχείρισης αρχείων</a:t>
            </a:r>
          </a:p>
          <a:p>
            <a:pPr lvl="1"/>
            <a:r>
              <a:rPr lang="en-US" dirty="0" smtClean="0"/>
              <a:t>open():</a:t>
            </a:r>
            <a:r>
              <a:rPr lang="el-GR" dirty="0" smtClean="0"/>
              <a:t> άνοιγμα ή δημιουργία αρχείου</a:t>
            </a:r>
          </a:p>
          <a:p>
            <a:pPr lvl="1"/>
            <a:r>
              <a:rPr lang="en-US" dirty="0" smtClean="0"/>
              <a:t>close()</a:t>
            </a:r>
            <a:r>
              <a:rPr lang="el-GR" dirty="0" smtClean="0"/>
              <a:t>: κλείσιμο αρχείου</a:t>
            </a:r>
            <a:endParaRPr lang="en-US" dirty="0" smtClean="0"/>
          </a:p>
          <a:p>
            <a:pPr lvl="1"/>
            <a:r>
              <a:rPr lang="en-US" dirty="0" smtClean="0"/>
              <a:t>read()/write():</a:t>
            </a:r>
            <a:r>
              <a:rPr lang="el-GR" dirty="0" smtClean="0"/>
              <a:t> ανάγνωση/εγγραφή αρχείου</a:t>
            </a:r>
            <a:endParaRPr lang="en-US" dirty="0" smtClean="0"/>
          </a:p>
          <a:p>
            <a:pPr lvl="1"/>
            <a:r>
              <a:rPr lang="en-US" dirty="0" smtClean="0"/>
              <a:t>lseek(</a:t>
            </a:r>
            <a:r>
              <a:rPr lang="el-GR" dirty="0" smtClean="0"/>
              <a:t>)</a:t>
            </a:r>
            <a:r>
              <a:rPr lang="en-US" dirty="0" smtClean="0"/>
              <a:t>: </a:t>
            </a:r>
            <a:r>
              <a:rPr lang="el-GR" dirty="0" smtClean="0"/>
              <a:t>μετακίνηση σημείου ανάγνωσης/εγγραφής</a:t>
            </a:r>
          </a:p>
          <a:p>
            <a:pPr lvl="1"/>
            <a:r>
              <a:rPr lang="en-US" dirty="0" smtClean="0"/>
              <a:t>stat()</a:t>
            </a:r>
            <a:r>
              <a:rPr lang="el-GR" dirty="0" smtClean="0"/>
              <a:t>: ανάγνωση μεταδεδομένων αρχείου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Διαχείριση αρχείων (2 από </a:t>
            </a:r>
            <a:r>
              <a:rPr lang="en-US" dirty="0" smtClean="0"/>
              <a:t>4</a:t>
            </a:r>
            <a:r>
              <a:rPr lang="el-GR" dirty="0" smtClean="0"/>
              <a:t>)</a:t>
            </a:r>
          </a:p>
        </p:txBody>
      </p:sp>
      <p:pic>
        <p:nvPicPr>
          <p:cNvPr id="65542" name="Picture 8" descr="Πίνακας εντολών διαχείρισης καταλόγων.&#10;"/>
          <p:cNvPicPr>
            <a:picLocks noChangeAspect="1" noChangeArrowheads="1"/>
          </p:cNvPicPr>
          <p:nvPr/>
        </p:nvPicPr>
        <p:blipFill>
          <a:blip r:embed="rId2" cstate="print"/>
          <a:srcRect t="10690"/>
          <a:stretch>
            <a:fillRect/>
          </a:stretch>
        </p:blipFill>
        <p:spPr bwMode="auto">
          <a:xfrm>
            <a:off x="395288" y="1412875"/>
            <a:ext cx="83105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381000" y="3717032"/>
            <a:ext cx="8382000" cy="2683768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Διαχείριση καταλόγων</a:t>
            </a:r>
          </a:p>
          <a:p>
            <a:pPr lvl="1"/>
            <a:r>
              <a:rPr lang="en-US" dirty="0" smtClean="0"/>
              <a:t>mkdir(): </a:t>
            </a:r>
            <a:r>
              <a:rPr lang="el-GR" dirty="0" smtClean="0"/>
              <a:t>δημιουργία νέου καταλόγου</a:t>
            </a:r>
            <a:endParaRPr lang="en-US" dirty="0" smtClean="0"/>
          </a:p>
          <a:p>
            <a:pPr lvl="1"/>
            <a:r>
              <a:rPr lang="en-US" dirty="0" smtClean="0"/>
              <a:t>rmdir</a:t>
            </a:r>
            <a:r>
              <a:rPr lang="en-US" dirty="0" smtClean="0">
                <a:sym typeface="Wingdings" pitchFamily="2" charset="2"/>
              </a:rPr>
              <a:t>():</a:t>
            </a:r>
            <a:r>
              <a:rPr lang="el-GR" dirty="0" smtClean="0">
                <a:sym typeface="Wingdings" pitchFamily="2" charset="2"/>
              </a:rPr>
              <a:t> διαγραφή καταλόγου (πρέπει να είναι κενός)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link():</a:t>
            </a:r>
            <a:r>
              <a:rPr lang="el-GR" dirty="0" smtClean="0">
                <a:sym typeface="Wingdings" pitchFamily="2" charset="2"/>
              </a:rPr>
              <a:t> δημιουργία συνδέσμου προς αρχείο/κατάλογο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unlink():</a:t>
            </a:r>
            <a:r>
              <a:rPr lang="el-GR" dirty="0" smtClean="0">
                <a:sym typeface="Wingdings" pitchFamily="2" charset="2"/>
              </a:rPr>
              <a:t> διαγραφή συνδέσμου ή αρχείου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l-GR" dirty="0" smtClean="0">
                <a:sym typeface="Wingdings" pitchFamily="2" charset="2"/>
              </a:rPr>
              <a:t>(</a:t>
            </a:r>
            <a:r>
              <a:rPr lang="en-US" dirty="0" smtClean="0">
                <a:sym typeface="Wingdings" pitchFamily="2" charset="2"/>
              </a:rPr>
              <a:t>u)mount():</a:t>
            </a:r>
            <a:r>
              <a:rPr lang="el-GR" dirty="0" smtClean="0">
                <a:sym typeface="Wingdings" pitchFamily="2" charset="2"/>
              </a:rPr>
              <a:t> ανάρτηση</a:t>
            </a:r>
            <a:r>
              <a:rPr lang="en-US" dirty="0" smtClean="0">
                <a:sym typeface="Wingdings" pitchFamily="2" charset="2"/>
              </a:rPr>
              <a:t>/</a:t>
            </a:r>
            <a:r>
              <a:rPr lang="el-GR" dirty="0" smtClean="0">
                <a:sym typeface="Wingdings" pitchFamily="2" charset="2"/>
              </a:rPr>
              <a:t>απομάκρυνση συστήματος αρχείων</a:t>
            </a:r>
            <a:endParaRPr lang="en-US" dirty="0" smtClean="0">
              <a:sym typeface="Wingdings" pitchFamily="2" charset="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Διαχείριση αρχείων (3 από </a:t>
            </a:r>
            <a:r>
              <a:rPr lang="en-US" dirty="0" smtClean="0"/>
              <a:t>4</a:t>
            </a:r>
            <a:r>
              <a:rPr lang="el-GR" dirty="0" smtClean="0"/>
              <a:t>)</a:t>
            </a:r>
          </a:p>
        </p:txBody>
      </p:sp>
      <p:pic>
        <p:nvPicPr>
          <p:cNvPr id="66566" name="Picture 8" descr="Παράδειγμα διαχείρισης αρχείων.&#10;"/>
          <p:cNvPicPr>
            <a:picLocks noChangeAspect="1" noChangeArrowheads="1"/>
          </p:cNvPicPr>
          <p:nvPr/>
        </p:nvPicPr>
        <p:blipFill>
          <a:blip r:embed="rId2" cstate="print"/>
          <a:srcRect b="6895"/>
          <a:stretch>
            <a:fillRect/>
          </a:stretch>
        </p:blipFill>
        <p:spPr bwMode="auto">
          <a:xfrm>
            <a:off x="995363" y="1341438"/>
            <a:ext cx="70326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Content Placeholder 10"/>
          <p:cNvSpPr>
            <a:spLocks noGrp="1"/>
          </p:cNvSpPr>
          <p:nvPr>
            <p:ph idx="1"/>
          </p:nvPr>
        </p:nvSpPr>
        <p:spPr>
          <a:xfrm>
            <a:off x="381000" y="3284984"/>
            <a:ext cx="8382000" cy="3115816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Λειτουργία των συνδέσεων</a:t>
            </a:r>
          </a:p>
          <a:p>
            <a:pPr lvl="1"/>
            <a:r>
              <a:rPr lang="el-GR" dirty="0" smtClean="0"/>
              <a:t>Παράδειγμα:</a:t>
            </a:r>
            <a:r>
              <a:rPr lang="en-US" dirty="0" smtClean="0"/>
              <a:t> link(“/usr/jim/memo”,“/usr/ast/note”);</a:t>
            </a:r>
          </a:p>
          <a:p>
            <a:pPr lvl="1"/>
            <a:r>
              <a:rPr lang="el-GR" dirty="0" smtClean="0"/>
              <a:t>Στον </a:t>
            </a:r>
            <a:r>
              <a:rPr lang="en-US" dirty="0" smtClean="0"/>
              <a:t>/usr/ast</a:t>
            </a:r>
            <a:r>
              <a:rPr lang="el-GR" dirty="0" smtClean="0"/>
              <a:t> εμφανίζεται το αρχείο </a:t>
            </a:r>
            <a:r>
              <a:rPr lang="en-US" dirty="0" smtClean="0"/>
              <a:t>/usr/jim/memo</a:t>
            </a:r>
          </a:p>
          <a:p>
            <a:pPr lvl="1"/>
            <a:r>
              <a:rPr lang="el-GR" dirty="0" smtClean="0"/>
              <a:t>Στο </a:t>
            </a:r>
            <a:r>
              <a:rPr lang="en-US" dirty="0" smtClean="0"/>
              <a:t>UNIX</a:t>
            </a:r>
            <a:r>
              <a:rPr lang="el-GR" dirty="0" smtClean="0"/>
              <a:t> κάθε αρχείο αντιπροσωπεύεται από έναν κόμβο </a:t>
            </a:r>
            <a:r>
              <a:rPr lang="en-US" dirty="0" smtClean="0"/>
              <a:t>i</a:t>
            </a:r>
          </a:p>
          <a:p>
            <a:pPr lvl="1"/>
            <a:r>
              <a:rPr lang="el-GR" dirty="0" smtClean="0"/>
              <a:t>Η </a:t>
            </a:r>
            <a:r>
              <a:rPr lang="en-US" dirty="0" smtClean="0"/>
              <a:t>link()</a:t>
            </a:r>
            <a:r>
              <a:rPr lang="el-GR" dirty="0" smtClean="0"/>
              <a:t> εισάγει δείκτη προς υπάρχοντα κόμβο </a:t>
            </a:r>
            <a:r>
              <a:rPr lang="en-US" dirty="0" smtClean="0"/>
              <a:t>i</a:t>
            </a:r>
            <a:endParaRPr lang="el-GR" dirty="0" smtClean="0"/>
          </a:p>
          <a:p>
            <a:pPr lvl="1"/>
            <a:r>
              <a:rPr lang="el-GR" dirty="0" smtClean="0"/>
              <a:t>Το αρχείο διαγράφεται όταν γίνει </a:t>
            </a:r>
            <a:r>
              <a:rPr lang="en-US" dirty="0" smtClean="0"/>
              <a:t>unlink() </a:t>
            </a:r>
            <a:r>
              <a:rPr lang="el-GR" dirty="0" smtClean="0"/>
              <a:t>από παντού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Διαχείριση αρχείων (4 από </a:t>
            </a:r>
            <a:r>
              <a:rPr lang="en-US" dirty="0" smtClean="0"/>
              <a:t>4</a:t>
            </a:r>
            <a:r>
              <a:rPr lang="el-GR" dirty="0" smtClean="0"/>
              <a:t>)</a:t>
            </a:r>
          </a:p>
        </p:txBody>
      </p:sp>
      <p:pic>
        <p:nvPicPr>
          <p:cNvPr id="67590" name="Picture 8" descr="Λειτουργία της ανάρτησης (mount)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362075"/>
            <a:ext cx="7345363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Content Placeholder 5"/>
          <p:cNvSpPr>
            <a:spLocks noGrp="1"/>
          </p:cNvSpPr>
          <p:nvPr>
            <p:ph idx="1"/>
          </p:nvPr>
        </p:nvSpPr>
        <p:spPr>
          <a:xfrm>
            <a:off x="381000" y="3356992"/>
            <a:ext cx="8382000" cy="3043808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Λειτουργία της ανάρτησης</a:t>
            </a:r>
          </a:p>
          <a:p>
            <a:pPr lvl="1"/>
            <a:r>
              <a:rPr lang="en-US" dirty="0" smtClean="0"/>
              <a:t>mount(“/dev/hda”,“/mnt”,0);</a:t>
            </a:r>
          </a:p>
          <a:p>
            <a:pPr lvl="1"/>
            <a:r>
              <a:rPr lang="el-GR" dirty="0" smtClean="0"/>
              <a:t>Ανάρτηση του σκληρού δίσκου </a:t>
            </a:r>
            <a:r>
              <a:rPr lang="en-US" dirty="0" smtClean="0"/>
              <a:t>/dev/hda</a:t>
            </a:r>
            <a:r>
              <a:rPr lang="el-GR" dirty="0" smtClean="0"/>
              <a:t> κάτω από το </a:t>
            </a:r>
            <a:r>
              <a:rPr lang="en-US" dirty="0" smtClean="0"/>
              <a:t>/mnt</a:t>
            </a:r>
          </a:p>
          <a:p>
            <a:pPr lvl="1"/>
            <a:r>
              <a:rPr lang="el-GR" dirty="0" smtClean="0"/>
              <a:t>Το σύστημα αρχείων του δίσκου είναι ορατό</a:t>
            </a:r>
          </a:p>
          <a:p>
            <a:pPr lvl="1"/>
            <a:r>
              <a:rPr lang="el-GR" dirty="0" smtClean="0"/>
              <a:t>Το σύστημα ξεκινάει με ένα ριζικό σύστημα αρχείων</a:t>
            </a:r>
          </a:p>
          <a:p>
            <a:pPr lvl="1"/>
            <a:r>
              <a:rPr lang="el-GR" dirty="0" smtClean="0"/>
              <a:t>Στη συνέχεια αναρτώνται πρόσθετα συστήματα αρχείων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Διάφορες κλήσεις</a:t>
            </a:r>
          </a:p>
        </p:txBody>
      </p:sp>
      <p:pic>
        <p:nvPicPr>
          <p:cNvPr id="68614" name="Picture 9" descr="Πίνακας διαφόρων κλήσεων.&#10;"/>
          <p:cNvPicPr>
            <a:picLocks noChangeAspect="1" noChangeArrowheads="1"/>
          </p:cNvPicPr>
          <p:nvPr/>
        </p:nvPicPr>
        <p:blipFill>
          <a:blip r:embed="rId2" cstate="print"/>
          <a:srcRect t="12457"/>
          <a:stretch>
            <a:fillRect/>
          </a:stretch>
        </p:blipFill>
        <p:spPr bwMode="auto">
          <a:xfrm>
            <a:off x="323850" y="1268760"/>
            <a:ext cx="8586788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381000" y="2854673"/>
            <a:ext cx="8382000" cy="3546127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chdir</a:t>
            </a:r>
            <a:r>
              <a:rPr lang="en-US" dirty="0" smtClean="0"/>
              <a:t>(): </a:t>
            </a:r>
            <a:r>
              <a:rPr lang="el-GR" dirty="0" smtClean="0"/>
              <a:t>αλλαγή καταλόγου εργασίας</a:t>
            </a:r>
            <a:endParaRPr lang="en-US" dirty="0" smtClean="0"/>
          </a:p>
          <a:p>
            <a:r>
              <a:rPr lang="en-US" dirty="0" smtClean="0"/>
              <a:t>chmod(): </a:t>
            </a:r>
            <a:r>
              <a:rPr lang="el-GR" dirty="0" smtClean="0"/>
              <a:t>αλλαγή προνομίων πρόσβασης</a:t>
            </a:r>
          </a:p>
          <a:p>
            <a:pPr lvl="1"/>
            <a:r>
              <a:rPr lang="en-US" dirty="0" smtClean="0"/>
              <a:t>Read/write/execute </a:t>
            </a:r>
            <a:r>
              <a:rPr lang="el-GR" dirty="0" smtClean="0"/>
              <a:t>για</a:t>
            </a:r>
            <a:r>
              <a:rPr lang="en-US" dirty="0" smtClean="0"/>
              <a:t> user/group/others</a:t>
            </a:r>
          </a:p>
          <a:p>
            <a:r>
              <a:rPr lang="en-US" dirty="0" smtClean="0"/>
              <a:t>kill():</a:t>
            </a:r>
            <a:r>
              <a:rPr lang="el-GR" dirty="0" smtClean="0"/>
              <a:t> αποστολή σήματος σε διεργασία</a:t>
            </a:r>
            <a:endParaRPr lang="en-US" dirty="0" smtClean="0"/>
          </a:p>
          <a:p>
            <a:pPr lvl="1"/>
            <a:r>
              <a:rPr lang="el-GR" dirty="0" smtClean="0"/>
              <a:t>Τα σήματα που δεν συλλαμβάνονται σκοτώνουν τον παραλήπτη</a:t>
            </a:r>
          </a:p>
          <a:p>
            <a:r>
              <a:rPr lang="en-US" dirty="0" smtClean="0"/>
              <a:t>time():</a:t>
            </a:r>
            <a:r>
              <a:rPr lang="el-GR" dirty="0" smtClean="0"/>
              <a:t> επιστρέφει την τρέχουσα ώρα</a:t>
            </a:r>
          </a:p>
          <a:p>
            <a:pPr lvl="1"/>
            <a:r>
              <a:rPr lang="el-GR" dirty="0" smtClean="0"/>
              <a:t>Χρονικό διάστημα από μια σταθερή χρονική στιγμή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</a:t>
            </a:r>
            <a:r>
              <a:rPr lang="el-GR" dirty="0" smtClean="0"/>
              <a:t> και </a:t>
            </a:r>
            <a:r>
              <a:rPr lang="en-US" dirty="0" smtClean="0"/>
              <a:t>UNIX</a:t>
            </a:r>
            <a:endParaRPr lang="el-GR" dirty="0" smtClean="0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Το μοντέλο προγραμματισμού </a:t>
            </a:r>
            <a:r>
              <a:rPr lang="en-US" dirty="0" smtClean="0"/>
              <a:t>Windows</a:t>
            </a:r>
            <a:r>
              <a:rPr lang="el-GR" dirty="0" smtClean="0"/>
              <a:t> διαφέρει</a:t>
            </a:r>
          </a:p>
          <a:p>
            <a:pPr lvl="1"/>
            <a:r>
              <a:rPr lang="el-GR" dirty="0" smtClean="0"/>
              <a:t>Επικεντρώνεται στα γεγονότα από το περιβάλλον</a:t>
            </a:r>
          </a:p>
          <a:p>
            <a:r>
              <a:rPr lang="el-GR" dirty="0" smtClean="0"/>
              <a:t>Η βασική διεπαφή είναι το </a:t>
            </a:r>
            <a:r>
              <a:rPr lang="en-US" dirty="0" smtClean="0"/>
              <a:t>Win32 API</a:t>
            </a:r>
            <a:endParaRPr lang="el-GR" dirty="0" smtClean="0"/>
          </a:p>
          <a:p>
            <a:pPr lvl="1"/>
            <a:r>
              <a:rPr lang="el-GR" dirty="0" smtClean="0"/>
              <a:t>Η </a:t>
            </a:r>
            <a:r>
              <a:rPr lang="el-GR" dirty="0" err="1" smtClean="0"/>
              <a:t>διεπαφή</a:t>
            </a:r>
            <a:r>
              <a:rPr lang="el-GR" dirty="0" smtClean="0"/>
              <a:t> χρησιμοποιείται σε πολλές εκδόσεις </a:t>
            </a:r>
            <a:r>
              <a:rPr lang="en-US" dirty="0" smtClean="0"/>
              <a:t>Windows</a:t>
            </a:r>
          </a:p>
          <a:p>
            <a:pPr lvl="1"/>
            <a:r>
              <a:rPr lang="el-GR" dirty="0" smtClean="0"/>
              <a:t>Η ανάγκη συμβατότητας κάνει τη </a:t>
            </a:r>
            <a:r>
              <a:rPr lang="el-GR" dirty="0" err="1" smtClean="0"/>
              <a:t>διεπαφή</a:t>
            </a:r>
            <a:r>
              <a:rPr lang="el-GR" dirty="0" smtClean="0"/>
              <a:t> ασυνεπή</a:t>
            </a:r>
            <a:endParaRPr lang="en-US" dirty="0" smtClean="0"/>
          </a:p>
          <a:p>
            <a:pPr lvl="1"/>
            <a:r>
              <a:rPr lang="el-GR" dirty="0" smtClean="0"/>
              <a:t>Τα </a:t>
            </a:r>
            <a:r>
              <a:rPr lang="en-US" dirty="0" smtClean="0"/>
              <a:t>Windows </a:t>
            </a:r>
            <a:r>
              <a:rPr lang="el-GR" dirty="0" smtClean="0"/>
              <a:t>έχουν πολλά </a:t>
            </a:r>
            <a:r>
              <a:rPr lang="en-US" dirty="0" smtClean="0"/>
              <a:t>API</a:t>
            </a:r>
            <a:r>
              <a:rPr lang="el-GR" dirty="0" smtClean="0"/>
              <a:t> και χιλιάδες κλήσεις</a:t>
            </a:r>
          </a:p>
          <a:p>
            <a:pPr lvl="2"/>
            <a:r>
              <a:rPr lang="el-GR" dirty="0" smtClean="0"/>
              <a:t>Πολλές κλήσεις δεν αντιστοιχούν σε κλήσεις συστήματος</a:t>
            </a:r>
          </a:p>
          <a:p>
            <a:r>
              <a:rPr lang="el-GR" dirty="0" smtClean="0"/>
              <a:t>Ορισμένες διαφορές των </a:t>
            </a:r>
            <a:r>
              <a:rPr lang="en-US" dirty="0" smtClean="0"/>
              <a:t>Windows</a:t>
            </a:r>
            <a:r>
              <a:rPr lang="el-GR" dirty="0" smtClean="0"/>
              <a:t> από το </a:t>
            </a:r>
            <a:r>
              <a:rPr lang="en-US" dirty="0" smtClean="0"/>
              <a:t>UNIX</a:t>
            </a:r>
            <a:endParaRPr lang="el-GR" dirty="0" smtClean="0"/>
          </a:p>
          <a:p>
            <a:pPr lvl="1"/>
            <a:r>
              <a:rPr lang="el-GR" dirty="0" smtClean="0"/>
              <a:t>Η δημιουργία νέας διεργασίας θέλει ένα μόνο βήμα</a:t>
            </a:r>
          </a:p>
          <a:p>
            <a:pPr lvl="1"/>
            <a:r>
              <a:rPr lang="el-GR" dirty="0" smtClean="0"/>
              <a:t>Παρέχεται μία κλήση για αναμονή πολλών συμβάντων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66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1:</a:t>
            </a:r>
            <a:r>
              <a:rPr lang="en-US" b="1" dirty="0"/>
              <a:t> </a:t>
            </a:r>
            <a:r>
              <a:rPr lang="el-GR" dirty="0"/>
              <a:t>Εισαγωγή</a:t>
            </a:r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Δομή ΛΣ</a:t>
            </a:r>
            <a:endParaRPr lang="el-GR" dirty="0"/>
          </a:p>
        </p:txBody>
      </p:sp>
      <p:pic>
        <p:nvPicPr>
          <p:cNvPr id="21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pic>
        <p:nvPicPr>
          <p:cNvPr id="22" name="Picture 21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 ΛΣ (1 από </a:t>
            </a:r>
            <a:r>
              <a:rPr lang="en-US" dirty="0" smtClean="0"/>
              <a:t>7</a:t>
            </a:r>
            <a:r>
              <a:rPr lang="el-GR" dirty="0" smtClean="0"/>
              <a:t>)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Μονολιθικά συστήματα</a:t>
            </a:r>
          </a:p>
          <a:p>
            <a:pPr lvl="1"/>
            <a:r>
              <a:rPr lang="el-GR" dirty="0" smtClean="0"/>
              <a:t>Όλο το ΛΣ είναι ένα τεράστιο πρόγραμμα</a:t>
            </a:r>
          </a:p>
          <a:p>
            <a:pPr lvl="1"/>
            <a:r>
              <a:rPr lang="el-GR" dirty="0" smtClean="0"/>
              <a:t>Το σύνολο του ΛΣ εκτελείται σε κατάσταση πυρήνα</a:t>
            </a:r>
          </a:p>
          <a:p>
            <a:pPr lvl="1"/>
            <a:r>
              <a:rPr lang="el-GR" dirty="0" smtClean="0"/>
              <a:t>Κάθε διαδικασία μπορεί να καλέσει κάθε άλλη</a:t>
            </a:r>
          </a:p>
          <a:p>
            <a:pPr lvl="2"/>
            <a:r>
              <a:rPr lang="el-GR" dirty="0" smtClean="0"/>
              <a:t>Τα πάντα είναι ορατά σε όλους (δομές, διαδικασίες)</a:t>
            </a:r>
          </a:p>
          <a:p>
            <a:pPr lvl="2"/>
            <a:r>
              <a:rPr lang="el-GR" dirty="0" smtClean="0"/>
              <a:t>Δυσκολία στη συντήρηση και στη διόρθωση σφαλμάτων</a:t>
            </a:r>
          </a:p>
          <a:p>
            <a:pPr lvl="1"/>
            <a:r>
              <a:rPr lang="el-GR" dirty="0" smtClean="0"/>
              <a:t>Στοιχειώδης οργάνωση του κώδικα</a:t>
            </a:r>
            <a:endParaRPr lang="en-US" dirty="0" smtClean="0"/>
          </a:p>
          <a:p>
            <a:pPr lvl="2"/>
            <a:r>
              <a:rPr lang="el-GR" dirty="0" smtClean="0"/>
              <a:t>Η είσοδος στο ΛΣ γίνεται με μια παγίδα</a:t>
            </a:r>
          </a:p>
          <a:p>
            <a:pPr lvl="2"/>
            <a:r>
              <a:rPr lang="el-GR" dirty="0" smtClean="0"/>
              <a:t>Κύριο πρόγραμμα που καλεί την αντίστοιχη διαδικασία</a:t>
            </a:r>
          </a:p>
          <a:p>
            <a:pPr lvl="2"/>
            <a:r>
              <a:rPr lang="el-GR" dirty="0" smtClean="0"/>
              <a:t>Διαδικασίες που εξυπηρετούν τις κλήσεις συστήματος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68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 ΛΣ (2 από </a:t>
            </a:r>
            <a:r>
              <a:rPr lang="en-US" dirty="0" smtClean="0"/>
              <a:t>7</a:t>
            </a:r>
            <a:r>
              <a:rPr lang="el-GR" dirty="0" smtClean="0"/>
              <a:t>)</a:t>
            </a:r>
          </a:p>
        </p:txBody>
      </p:sp>
      <p:pic>
        <p:nvPicPr>
          <p:cNvPr id="72710" name="Picture 8" descr="Επίπεδα σε ένα πολυεπίπεδο συστήματα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341438"/>
            <a:ext cx="60483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381000" y="3501008"/>
            <a:ext cx="8382000" cy="2899792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Πολυεπίπεδα συστήματα</a:t>
            </a:r>
          </a:p>
          <a:p>
            <a:pPr lvl="1"/>
            <a:r>
              <a:rPr lang="el-GR" dirty="0" smtClean="0"/>
              <a:t>Ιδέα του </a:t>
            </a:r>
            <a:r>
              <a:rPr lang="en-US" dirty="0" smtClean="0"/>
              <a:t>E.W. Dijkstra</a:t>
            </a:r>
            <a:r>
              <a:rPr lang="el-GR" dirty="0" smtClean="0"/>
              <a:t> που εφαρμόστηκε στο </a:t>
            </a:r>
            <a:r>
              <a:rPr lang="en-US" dirty="0" smtClean="0"/>
              <a:t>THE</a:t>
            </a:r>
          </a:p>
          <a:p>
            <a:pPr lvl="1"/>
            <a:r>
              <a:rPr lang="el-GR" dirty="0" smtClean="0"/>
              <a:t>Κάθε επίπεδο παρέχει υπηρεσίες στα παραπάνω επίπεδα</a:t>
            </a:r>
          </a:p>
          <a:p>
            <a:pPr lvl="1"/>
            <a:r>
              <a:rPr lang="el-GR" dirty="0" smtClean="0"/>
              <a:t>Γενικεύθηκε στο σύστημα </a:t>
            </a:r>
            <a:r>
              <a:rPr lang="en-US" dirty="0" smtClean="0"/>
              <a:t>MULTICS</a:t>
            </a:r>
          </a:p>
          <a:p>
            <a:pPr lvl="2"/>
            <a:r>
              <a:rPr lang="el-GR" dirty="0" smtClean="0"/>
              <a:t>Οργάνωση σε ομόκεντρους δακτυλίους</a:t>
            </a:r>
          </a:p>
          <a:p>
            <a:pPr lvl="2"/>
            <a:r>
              <a:rPr lang="el-GR" dirty="0" smtClean="0"/>
              <a:t>Συνδυασμός δόμησης σε επίπεδα και προστασίας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Τι είναι το ΛΣ (1 από </a:t>
            </a:r>
            <a:r>
              <a:rPr lang="en-US" dirty="0" smtClean="0"/>
              <a:t>3</a:t>
            </a:r>
            <a:r>
              <a:rPr lang="el-GR" dirty="0" smtClean="0"/>
              <a:t>);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/>
            <a:r>
              <a:rPr lang="el-GR" dirty="0" smtClean="0"/>
              <a:t>Ένας υπολογιστής έχει πολλούς πόρους</a:t>
            </a:r>
          </a:p>
          <a:p>
            <a:pPr marL="1009650" lvl="1" indent="-609600"/>
            <a:r>
              <a:rPr lang="el-GR" dirty="0" smtClean="0"/>
              <a:t>Επεξεργαστές, μνήμες, δίσκους, εκτυπωτές, …</a:t>
            </a:r>
          </a:p>
          <a:p>
            <a:pPr marL="609600" indent="-609600"/>
            <a:r>
              <a:rPr lang="el-GR" dirty="0" smtClean="0"/>
              <a:t>Λειτουργικό σύστημα (ΛΣ)</a:t>
            </a:r>
          </a:p>
          <a:p>
            <a:pPr marL="1009650" lvl="1" indent="-609600"/>
            <a:r>
              <a:rPr lang="el-GR" dirty="0" smtClean="0"/>
              <a:t>Διαχείριση των πόρων του υπολογιστή</a:t>
            </a:r>
          </a:p>
          <a:p>
            <a:pPr marL="1409700" lvl="2" indent="-609600"/>
            <a:r>
              <a:rPr lang="el-GR" dirty="0" smtClean="0"/>
              <a:t>Χρονοπρογραμματισμός, έλεγχος πρόσβασης, …</a:t>
            </a:r>
          </a:p>
          <a:p>
            <a:pPr marL="1009650" lvl="1" indent="-609600"/>
            <a:r>
              <a:rPr lang="el-GR" dirty="0" smtClean="0"/>
              <a:t>Παροχή διεπαφής προς τον προγραμματιστή</a:t>
            </a:r>
          </a:p>
          <a:p>
            <a:pPr marL="1409700" lvl="2" indent="-609600"/>
            <a:r>
              <a:rPr lang="el-GR" dirty="0" smtClean="0"/>
              <a:t>Όχι προς τον απλό χρήστη!</a:t>
            </a:r>
          </a:p>
          <a:p>
            <a:pPr marL="1009650" lvl="1" indent="-609600"/>
            <a:r>
              <a:rPr lang="el-GR" dirty="0" smtClean="0"/>
              <a:t>Το ίδιο ΛΣ μπορεί να έχει πολλές διεπαφές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 ΛΣ (3 από </a:t>
            </a:r>
            <a:r>
              <a:rPr lang="en-US" dirty="0" smtClean="0"/>
              <a:t>7</a:t>
            </a:r>
            <a:r>
              <a:rPr lang="el-GR" dirty="0" smtClean="0"/>
              <a:t>)</a:t>
            </a:r>
          </a:p>
        </p:txBody>
      </p:sp>
      <p:pic>
        <p:nvPicPr>
          <p:cNvPr id="73734" name="Picture 8" descr="Μικροπυρήνες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7670"/>
            <a:ext cx="611663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381000" y="3645024"/>
            <a:ext cx="8382000" cy="2755777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Μικροπυρήνες</a:t>
            </a:r>
          </a:p>
          <a:p>
            <a:pPr lvl="1"/>
            <a:r>
              <a:rPr lang="el-GR" dirty="0" smtClean="0"/>
              <a:t>Ελάχιστο σύνολο λειτουργιών σε κατάσταση επόπτη</a:t>
            </a:r>
          </a:p>
          <a:p>
            <a:pPr lvl="2"/>
            <a:r>
              <a:rPr lang="el-GR" dirty="0" smtClean="0"/>
              <a:t>Διακοπές, διεργασίες, χρονοπρογραμματισμός, </a:t>
            </a:r>
            <a:r>
              <a:rPr lang="en-US" dirty="0" smtClean="0"/>
              <a:t>IPC</a:t>
            </a:r>
          </a:p>
          <a:p>
            <a:pPr lvl="1"/>
            <a:r>
              <a:rPr lang="el-GR" dirty="0" smtClean="0"/>
              <a:t>Οι υπόλοιπες εκτελούνται σε κατάσταση χρήστη</a:t>
            </a:r>
          </a:p>
          <a:p>
            <a:pPr lvl="1"/>
            <a:r>
              <a:rPr lang="el-GR" dirty="0" smtClean="0"/>
              <a:t>Επικοινωνία μέσω μηνυμάτων ή </a:t>
            </a:r>
            <a:r>
              <a:rPr lang="en-US" dirty="0" smtClean="0"/>
              <a:t>IPC</a:t>
            </a:r>
          </a:p>
          <a:p>
            <a:pPr lvl="1"/>
            <a:r>
              <a:rPr lang="el-GR" dirty="0" smtClean="0"/>
              <a:t>Μείωση πιθανότητας κατάρρευσης λόγω σφαλμάτων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70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 ΛΣ (4 από </a:t>
            </a:r>
            <a:r>
              <a:rPr lang="en-US" dirty="0" smtClean="0"/>
              <a:t>7</a:t>
            </a:r>
            <a:r>
              <a:rPr lang="el-GR" dirty="0" smtClean="0"/>
              <a:t>)</a:t>
            </a:r>
          </a:p>
        </p:txBody>
      </p:sp>
      <p:pic>
        <p:nvPicPr>
          <p:cNvPr id="74758" name="Picture 8" descr="Μοντέλο πελάτη-εξυπηρετητή μέσω μεταβίβασης μηνυμάτων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377950"/>
            <a:ext cx="6481762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381000" y="3212976"/>
            <a:ext cx="8382000" cy="3187824"/>
          </a:xfrm>
        </p:spPr>
        <p:txBody>
          <a:bodyPr>
            <a:normAutofit/>
          </a:bodyPr>
          <a:lstStyle/>
          <a:p>
            <a:r>
              <a:rPr lang="el-GR" dirty="0" smtClean="0"/>
              <a:t>Μοντέλο πελάτη-εξυπηρετητή</a:t>
            </a:r>
          </a:p>
          <a:p>
            <a:pPr lvl="1"/>
            <a:r>
              <a:rPr lang="el-GR" dirty="0" smtClean="0"/>
              <a:t>Εξυπηρετητές: παρέχουν υπηρεσίες</a:t>
            </a:r>
          </a:p>
          <a:p>
            <a:pPr lvl="1"/>
            <a:r>
              <a:rPr lang="el-GR" dirty="0" smtClean="0"/>
              <a:t>Πελάτες: ζητούν υπηρεσίες από τους εξυπηρετητές</a:t>
            </a:r>
          </a:p>
          <a:p>
            <a:pPr lvl="1"/>
            <a:r>
              <a:rPr lang="el-GR" dirty="0" smtClean="0"/>
              <a:t>Επικοινωνία μέσω μεταβίβασης μηνυμάτων</a:t>
            </a:r>
          </a:p>
          <a:p>
            <a:pPr lvl="2"/>
            <a:r>
              <a:rPr lang="el-GR" dirty="0" smtClean="0"/>
              <a:t>Απλουστεύει την κατανομή υπηρεσιών σε δίκτυο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 ΛΣ (5 από </a:t>
            </a:r>
            <a:r>
              <a:rPr lang="en-US" dirty="0" smtClean="0"/>
              <a:t>7</a:t>
            </a:r>
            <a:r>
              <a:rPr lang="el-GR" dirty="0" smtClean="0"/>
              <a:t>)</a:t>
            </a:r>
          </a:p>
        </p:txBody>
      </p:sp>
      <p:pic>
        <p:nvPicPr>
          <p:cNvPr id="75782" name="Picture 8" descr="01-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938" y="1340768"/>
            <a:ext cx="5614987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Content Placeholder 2" descr="Λειτουργία εικονικής μηχανής.&#10;"/>
          <p:cNvSpPr>
            <a:spLocks noGrp="1"/>
          </p:cNvSpPr>
          <p:nvPr>
            <p:ph idx="1"/>
          </p:nvPr>
        </p:nvSpPr>
        <p:spPr>
          <a:xfrm>
            <a:off x="381000" y="2996952"/>
            <a:ext cx="8382000" cy="3403848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Εικονικές μηχανές</a:t>
            </a:r>
          </a:p>
          <a:p>
            <a:pPr lvl="1"/>
            <a:r>
              <a:rPr lang="el-GR" dirty="0" smtClean="0"/>
              <a:t>Ξεκίνησε με το </a:t>
            </a:r>
            <a:r>
              <a:rPr lang="en-US" dirty="0" smtClean="0"/>
              <a:t>VM/370 </a:t>
            </a:r>
            <a:r>
              <a:rPr lang="el-GR" dirty="0" smtClean="0"/>
              <a:t>και επιβιώνει στο </a:t>
            </a:r>
            <a:r>
              <a:rPr lang="en-US" dirty="0" smtClean="0"/>
              <a:t>z/VM</a:t>
            </a:r>
          </a:p>
          <a:p>
            <a:pPr lvl="1"/>
            <a:r>
              <a:rPr lang="el-GR" dirty="0" smtClean="0"/>
              <a:t>Βασικός πυρήνας που εκτελείται πάνω στο υλικό</a:t>
            </a:r>
          </a:p>
          <a:p>
            <a:pPr lvl="1"/>
            <a:r>
              <a:rPr lang="el-GR" dirty="0" smtClean="0"/>
              <a:t>Παρέχει την εικόνα πολλών πανομοιότυπων μηχανών</a:t>
            </a:r>
          </a:p>
          <a:p>
            <a:pPr lvl="2"/>
            <a:r>
              <a:rPr lang="el-GR" dirty="0" smtClean="0"/>
              <a:t>Παγίδευση και εκτέλεση όλων των προνομιούχων εντολών</a:t>
            </a:r>
          </a:p>
          <a:p>
            <a:pPr lvl="1"/>
            <a:r>
              <a:rPr lang="el-GR" dirty="0" smtClean="0"/>
              <a:t>Οι μηχανές είναι ακριβή αντίγραφα του υλικού</a:t>
            </a:r>
          </a:p>
          <a:p>
            <a:pPr lvl="2"/>
            <a:r>
              <a:rPr lang="el-GR" dirty="0" smtClean="0"/>
              <a:t>Αρχικά, συστήματα δέσμης ή διαλογικά συστήματα ενός χρήστη</a:t>
            </a:r>
          </a:p>
          <a:p>
            <a:pPr lvl="2"/>
            <a:r>
              <a:rPr lang="el-GR" dirty="0" smtClean="0"/>
              <a:t>Σήμερα, πλήρη λειτουργικά συστήματα όπως </a:t>
            </a:r>
            <a:r>
              <a:rPr lang="en-US" dirty="0" smtClean="0"/>
              <a:t>Linux</a:t>
            </a:r>
            <a:r>
              <a:rPr lang="el-GR" dirty="0" smtClean="0"/>
              <a:t> ή </a:t>
            </a:r>
            <a:r>
              <a:rPr lang="en-US" dirty="0" smtClean="0"/>
              <a:t>Windows</a:t>
            </a:r>
            <a:endParaRPr lang="el-GR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 ΛΣ (6 από </a:t>
            </a:r>
            <a:r>
              <a:rPr lang="en-US" dirty="0" smtClean="0"/>
              <a:t>7</a:t>
            </a:r>
            <a:r>
              <a:rPr lang="el-GR" dirty="0" smtClean="0"/>
              <a:t>)</a:t>
            </a:r>
          </a:p>
        </p:txBody>
      </p:sp>
      <p:pic>
        <p:nvPicPr>
          <p:cNvPr id="76806" name="Picture 8" descr="Εικονικοποίηση χωρίς ειδικό υλικό. Τύποι υπερεποπτών.&#10;"/>
          <p:cNvPicPr>
            <a:picLocks noChangeAspect="1" noChangeArrowheads="1"/>
          </p:cNvPicPr>
          <p:nvPr/>
        </p:nvPicPr>
        <p:blipFill>
          <a:blip r:embed="rId2" cstate="print"/>
          <a:srcRect t="4820" b="6003"/>
          <a:stretch>
            <a:fillRect/>
          </a:stretch>
        </p:blipFill>
        <p:spPr bwMode="auto">
          <a:xfrm>
            <a:off x="1979613" y="1341438"/>
            <a:ext cx="5400675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381000" y="3284538"/>
            <a:ext cx="8382000" cy="3116262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Η επιστροφή: εικονικοποίηση χωρίς ειδικό υλικό</a:t>
            </a:r>
            <a:endParaRPr lang="en-US" dirty="0" smtClean="0"/>
          </a:p>
          <a:p>
            <a:pPr lvl="1"/>
            <a:r>
              <a:rPr lang="en-US" dirty="0" smtClean="0"/>
              <a:t>VMware:</a:t>
            </a:r>
            <a:r>
              <a:rPr lang="el-GR" dirty="0" smtClean="0"/>
              <a:t> δυαδική μετάφραση κώδικα του λειτουργικού</a:t>
            </a:r>
          </a:p>
          <a:p>
            <a:pPr lvl="1"/>
            <a:r>
              <a:rPr lang="en-US" dirty="0" smtClean="0"/>
              <a:t>XEN: </a:t>
            </a:r>
            <a:r>
              <a:rPr lang="el-GR" dirty="0" smtClean="0"/>
              <a:t>τροποποίηση του κώδικα του λειτουργικού</a:t>
            </a:r>
          </a:p>
          <a:p>
            <a:r>
              <a:rPr lang="el-GR" dirty="0" smtClean="0"/>
              <a:t>Δύο τύποι υπερεπόπτη</a:t>
            </a:r>
          </a:p>
          <a:p>
            <a:pPr lvl="1"/>
            <a:r>
              <a:rPr lang="el-GR" dirty="0" smtClean="0"/>
              <a:t>Τύπου 1: εκτελείται απευθείας πάνω στο υλικό</a:t>
            </a:r>
          </a:p>
          <a:p>
            <a:pPr lvl="1"/>
            <a:r>
              <a:rPr lang="el-GR" dirty="0" smtClean="0"/>
              <a:t>Τύπου 2: εκτελείται μέσα σε ένα λειτουργικό σύστημα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 ΛΣ (7 από </a:t>
            </a:r>
            <a:r>
              <a:rPr lang="en-US" dirty="0" smtClean="0"/>
              <a:t>7</a:t>
            </a:r>
            <a:r>
              <a:rPr lang="el-GR" dirty="0" smtClean="0"/>
              <a:t>)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Εικονική μηχανή </a:t>
            </a:r>
            <a:r>
              <a:rPr lang="en-US" dirty="0" smtClean="0"/>
              <a:t>Java</a:t>
            </a:r>
          </a:p>
          <a:p>
            <a:pPr lvl="1"/>
            <a:r>
              <a:rPr lang="el-GR" dirty="0" smtClean="0"/>
              <a:t>Εικονικοποίηση σε επίπεδο λογισμικού</a:t>
            </a:r>
          </a:p>
          <a:p>
            <a:pPr lvl="1"/>
            <a:r>
              <a:rPr lang="el-GR" dirty="0" smtClean="0"/>
              <a:t>Ο κώδικας της </a:t>
            </a:r>
            <a:r>
              <a:rPr lang="en-US" dirty="0" smtClean="0"/>
              <a:t>Java </a:t>
            </a:r>
            <a:r>
              <a:rPr lang="el-GR" dirty="0" smtClean="0"/>
              <a:t>εκτελείται σε μια εικονική μηχανή</a:t>
            </a:r>
          </a:p>
          <a:p>
            <a:r>
              <a:rPr lang="el-GR" dirty="0" smtClean="0"/>
              <a:t>Εξωπυρήνες</a:t>
            </a:r>
          </a:p>
          <a:p>
            <a:pPr lvl="1"/>
            <a:r>
              <a:rPr lang="el-GR" dirty="0" smtClean="0"/>
              <a:t>Διαμέριση των πόρων ανάμεσα σε εικονικές μηχανές</a:t>
            </a:r>
          </a:p>
          <a:p>
            <a:pPr lvl="2"/>
            <a:r>
              <a:rPr lang="el-GR" dirty="0" smtClean="0"/>
              <a:t>Κάθε χρήστης παίρνει μέρος του δίσκου και της μνήμης</a:t>
            </a:r>
          </a:p>
          <a:p>
            <a:pPr lvl="1"/>
            <a:r>
              <a:rPr lang="el-GR" dirty="0" smtClean="0"/>
              <a:t>Κάθε εικονική μηχανή γνωρίζει ότι έχει μέρος των πόρων</a:t>
            </a:r>
          </a:p>
          <a:p>
            <a:pPr lvl="2"/>
            <a:r>
              <a:rPr lang="el-GR" dirty="0" smtClean="0"/>
              <a:t>Στην εικονικοποίηση νομίζει ότι έχει ολόκληρη τη μηχανή</a:t>
            </a:r>
          </a:p>
          <a:p>
            <a:pPr lvl="1"/>
            <a:r>
              <a:rPr lang="el-GR" dirty="0" smtClean="0"/>
              <a:t>Πολύ απλούστερη υλοποίηση του εξωπυρήνα</a:t>
            </a:r>
          </a:p>
          <a:p>
            <a:pPr lvl="2"/>
            <a:r>
              <a:rPr lang="el-GR" dirty="0" smtClean="0"/>
              <a:t>Δεν χρειάζεται μετάφραση εικονικών σε φυσικούς πόρους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1:</a:t>
            </a:r>
            <a:r>
              <a:rPr lang="en-US" b="1" dirty="0"/>
              <a:t> </a:t>
            </a:r>
            <a:r>
              <a:rPr lang="el-GR" dirty="0"/>
              <a:t>Εισαγωγή</a:t>
            </a:r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Η γλώσσα </a:t>
            </a:r>
            <a:r>
              <a:rPr lang="en-US" sz="4400" dirty="0" smtClean="0"/>
              <a:t>C</a:t>
            </a:r>
            <a:endParaRPr lang="el-GR" dirty="0"/>
          </a:p>
        </p:txBody>
      </p:sp>
      <p:pic>
        <p:nvPicPr>
          <p:cNvPr id="21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pic>
        <p:nvPicPr>
          <p:cNvPr id="22" name="Picture 21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γλώσσα </a:t>
            </a:r>
            <a:r>
              <a:rPr lang="en-US" dirty="0" smtClean="0"/>
              <a:t>C (1</a:t>
            </a:r>
            <a:r>
              <a:rPr lang="el-GR" dirty="0" smtClean="0"/>
              <a:t> από </a:t>
            </a:r>
            <a:r>
              <a:rPr lang="en-US" dirty="0" smtClean="0"/>
              <a:t>3)</a:t>
            </a:r>
            <a:endParaRPr lang="el-GR" dirty="0" smtClean="0"/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Από την </a:t>
            </a:r>
            <a:r>
              <a:rPr lang="en-US" dirty="0" smtClean="0"/>
              <a:t>Java </a:t>
            </a:r>
            <a:r>
              <a:rPr lang="el-GR" dirty="0" smtClean="0"/>
              <a:t>στην </a:t>
            </a:r>
            <a:r>
              <a:rPr lang="en-US" dirty="0" smtClean="0"/>
              <a:t>C</a:t>
            </a:r>
            <a:r>
              <a:rPr lang="el-GR" dirty="0" smtClean="0"/>
              <a:t> σε λίγα λεπτά</a:t>
            </a:r>
          </a:p>
          <a:p>
            <a:pPr lvl="1"/>
            <a:r>
              <a:rPr lang="el-GR" dirty="0" smtClean="0"/>
              <a:t>Η</a:t>
            </a:r>
            <a:r>
              <a:rPr lang="en-US" dirty="0" smtClean="0"/>
              <a:t> Java</a:t>
            </a:r>
            <a:r>
              <a:rPr lang="el-GR" dirty="0" smtClean="0"/>
              <a:t> μοιάζει αρκετά στη σύνταξη με τη </a:t>
            </a:r>
            <a:r>
              <a:rPr lang="en-US" dirty="0" smtClean="0"/>
              <a:t>C</a:t>
            </a:r>
            <a:endParaRPr lang="el-GR" dirty="0" smtClean="0"/>
          </a:p>
          <a:p>
            <a:pPr lvl="1"/>
            <a:r>
              <a:rPr lang="el-GR" dirty="0" smtClean="0"/>
              <a:t>Απλοί τύποι δεδομένων και δομές, πίνακες και ενώσεις</a:t>
            </a:r>
          </a:p>
          <a:p>
            <a:pPr lvl="1"/>
            <a:r>
              <a:rPr lang="el-GR" dirty="0" smtClean="0"/>
              <a:t>Συνηθισμένες εντολές ελέγχου</a:t>
            </a:r>
            <a:r>
              <a:rPr lang="en-US" dirty="0" smtClean="0"/>
              <a:t> (if, switch, for, while)</a:t>
            </a:r>
          </a:p>
          <a:p>
            <a:pPr lvl="1"/>
            <a:r>
              <a:rPr lang="el-GR" dirty="0" smtClean="0"/>
              <a:t>Δυνατότητα χρήσης δεικτών στη μνήμη</a:t>
            </a:r>
          </a:p>
          <a:p>
            <a:pPr lvl="1"/>
            <a:r>
              <a:rPr lang="el-GR" dirty="0" smtClean="0"/>
              <a:t>Οι δείκτες θεωρητικά έχουν τύπους (π.χ. σε ακέραιο)</a:t>
            </a:r>
          </a:p>
          <a:p>
            <a:pPr lvl="1"/>
            <a:r>
              <a:rPr lang="el-GR" dirty="0" smtClean="0"/>
              <a:t>Η </a:t>
            </a:r>
            <a:r>
              <a:rPr lang="en-US" dirty="0" smtClean="0"/>
              <a:t>C</a:t>
            </a:r>
            <a:r>
              <a:rPr lang="el-GR" dirty="0" smtClean="0"/>
              <a:t> δεν κάνει αυτόματη διαχείριση μνήμης</a:t>
            </a:r>
          </a:p>
          <a:p>
            <a:pPr lvl="2"/>
            <a:r>
              <a:rPr lang="el-GR" dirty="0" smtClean="0"/>
              <a:t>Απαιτείται ρητή δέσμευση και αποδέσμευση μνήμης</a:t>
            </a:r>
          </a:p>
          <a:p>
            <a:pPr lvl="2"/>
            <a:r>
              <a:rPr lang="el-GR" dirty="0" smtClean="0"/>
              <a:t>Η δυναμική μνήμη χρησιμοποιείται μέσω δεικτών</a:t>
            </a:r>
          </a:p>
          <a:p>
            <a:pPr lvl="1"/>
            <a:r>
              <a:rPr lang="el-GR" dirty="0" smtClean="0"/>
              <a:t>Η </a:t>
            </a:r>
            <a:r>
              <a:rPr lang="en-US" dirty="0" smtClean="0"/>
              <a:t>C</a:t>
            </a:r>
            <a:r>
              <a:rPr lang="el-GR" dirty="0" smtClean="0"/>
              <a:t> είναι πολύ ισχυρή, αλλά και πολύ επικίνδυνη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76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γλώσσα </a:t>
            </a:r>
            <a:r>
              <a:rPr lang="en-US" dirty="0" smtClean="0"/>
              <a:t>C (2</a:t>
            </a:r>
            <a:r>
              <a:rPr lang="el-GR" dirty="0" smtClean="0"/>
              <a:t> από </a:t>
            </a:r>
            <a:r>
              <a:rPr lang="en-US" dirty="0" smtClean="0"/>
              <a:t>3)</a:t>
            </a:r>
            <a:endParaRPr lang="el-GR" dirty="0" smtClean="0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Αρχεία κεφαλίδες</a:t>
            </a:r>
          </a:p>
          <a:p>
            <a:pPr lvl="1"/>
            <a:r>
              <a:rPr lang="el-GR" dirty="0" smtClean="0"/>
              <a:t>Περιέχουν δηλώσεις και ορισμούς τύπων / </a:t>
            </a:r>
            <a:r>
              <a:rPr lang="el-GR" dirty="0" err="1" smtClean="0"/>
              <a:t>μακροεντολών</a:t>
            </a:r>
            <a:endParaRPr lang="el-GR" dirty="0" smtClean="0"/>
          </a:p>
          <a:p>
            <a:pPr lvl="1"/>
            <a:r>
              <a:rPr lang="el-GR" dirty="0" smtClean="0"/>
              <a:t>Οι αντικαταστάσεις γίνονται από τον </a:t>
            </a:r>
            <a:r>
              <a:rPr lang="el-GR" dirty="0" err="1" smtClean="0"/>
              <a:t>προεπεξεργαστή</a:t>
            </a:r>
            <a:r>
              <a:rPr lang="el-GR" dirty="0" smtClean="0"/>
              <a:t> </a:t>
            </a:r>
            <a:r>
              <a:rPr lang="en-US" dirty="0" smtClean="0"/>
              <a:t>C</a:t>
            </a:r>
          </a:p>
          <a:p>
            <a:pPr lvl="2"/>
            <a:r>
              <a:rPr lang="el-GR" dirty="0" smtClean="0"/>
              <a:t>Αντικατάσταση κειμένου, μεταγλώττιση υπό συνθήκη</a:t>
            </a:r>
          </a:p>
          <a:p>
            <a:r>
              <a:rPr lang="el-GR" dirty="0" smtClean="0"/>
              <a:t>Μεταγλώττιση και σύνδεση</a:t>
            </a:r>
          </a:p>
          <a:p>
            <a:pPr lvl="1"/>
            <a:r>
              <a:rPr lang="el-GR" dirty="0" smtClean="0"/>
              <a:t>Ο μεταγλωττιστής καλεί πρώτα τον προεπεξεργαστή</a:t>
            </a:r>
          </a:p>
          <a:p>
            <a:pPr lvl="1"/>
            <a:r>
              <a:rPr lang="el-GR" dirty="0" smtClean="0"/>
              <a:t>Η έξοδος του μεταγλωττιστή είναι αντικειμενικό αρχείο</a:t>
            </a:r>
          </a:p>
          <a:p>
            <a:pPr lvl="1"/>
            <a:r>
              <a:rPr lang="el-GR" dirty="0" smtClean="0"/>
              <a:t>Τα αρχεία συνδέονται (στατικά ή δυναμικά) σε εκτελέσιμα</a:t>
            </a:r>
          </a:p>
          <a:p>
            <a:pPr lvl="1"/>
            <a:r>
              <a:rPr lang="el-GR" dirty="0" smtClean="0"/>
              <a:t>Χρήση </a:t>
            </a:r>
            <a:r>
              <a:rPr lang="en-US" dirty="0" smtClean="0"/>
              <a:t>make</a:t>
            </a:r>
            <a:r>
              <a:rPr lang="el-GR" dirty="0" smtClean="0"/>
              <a:t> για μερική μεταγλώττιση συστήματος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77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γλώσσα </a:t>
            </a:r>
            <a:r>
              <a:rPr lang="en-US" dirty="0" smtClean="0"/>
              <a:t>C (3</a:t>
            </a:r>
            <a:r>
              <a:rPr lang="el-GR" dirty="0" smtClean="0"/>
              <a:t> από </a:t>
            </a:r>
            <a:r>
              <a:rPr lang="en-US" dirty="0" smtClean="0"/>
              <a:t>3)</a:t>
            </a:r>
            <a:endParaRPr lang="el-GR" dirty="0" smtClean="0"/>
          </a:p>
        </p:txBody>
      </p:sp>
      <p:pic>
        <p:nvPicPr>
          <p:cNvPr id="80901" name="Picture 8" descr="Στάδια μεταγλώττισης ενός προγράμματος γραμμένου σε γλώσσα προγραμματισμού C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3175" y="1404938"/>
            <a:ext cx="4116388" cy="490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78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#1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1:</a:t>
            </a:r>
            <a:r>
              <a:rPr lang="en-US" b="1" dirty="0"/>
              <a:t> </a:t>
            </a:r>
            <a:r>
              <a:rPr lang="el-GR" dirty="0"/>
              <a:t>Εισαγωγή</a:t>
            </a:r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το ΛΣ (2 από </a:t>
            </a:r>
            <a:r>
              <a:rPr lang="en-US" dirty="0" smtClean="0"/>
              <a:t>3</a:t>
            </a:r>
            <a:r>
              <a:rPr lang="el-GR" dirty="0" smtClean="0"/>
              <a:t>);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4144616"/>
            <a:ext cx="8229600" cy="1981548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Καταστάσεις λειτουργίας υπολογιστή</a:t>
            </a:r>
          </a:p>
          <a:p>
            <a:pPr lvl="1"/>
            <a:r>
              <a:rPr lang="el-GR" dirty="0" smtClean="0"/>
              <a:t>Κατάσταση πυρήνα ή επόπτη: λειτουργικό σύστημα</a:t>
            </a:r>
          </a:p>
          <a:p>
            <a:pPr lvl="1"/>
            <a:r>
              <a:rPr lang="el-GR" dirty="0" smtClean="0"/>
              <a:t>Κατάσταση χρήστη: διεπαφή χρήστη και εφαρμογές</a:t>
            </a:r>
          </a:p>
          <a:p>
            <a:pPr lvl="2"/>
            <a:r>
              <a:rPr lang="el-GR" dirty="0" smtClean="0"/>
              <a:t>Δεν επιτρέπεται η εκτέλεση ορισμένων εντολών</a:t>
            </a:r>
          </a:p>
        </p:txBody>
      </p:sp>
      <p:pic>
        <p:nvPicPr>
          <p:cNvPr id="16390" name="Picture 8" descr="Καταστάσεις λειτουργίας υπολογιστή."/>
          <p:cNvPicPr>
            <a:picLocks noChangeAspect="1" noChangeArrowheads="1"/>
          </p:cNvPicPr>
          <p:nvPr/>
        </p:nvPicPr>
        <p:blipFill rotWithShape="1">
          <a:blip r:embed="rId2" cstate="print"/>
          <a:srcRect t="7628"/>
          <a:stretch/>
        </p:blipFill>
        <p:spPr bwMode="auto">
          <a:xfrm>
            <a:off x="1979613" y="1222049"/>
            <a:ext cx="5365750" cy="292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το ΛΣ (3 από </a:t>
            </a:r>
            <a:r>
              <a:rPr lang="en-US" dirty="0" smtClean="0"/>
              <a:t>3</a:t>
            </a:r>
            <a:r>
              <a:rPr lang="el-GR" dirty="0" smtClean="0"/>
              <a:t>);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Τι ακριβώς περιλαμβάνει το λειτουργικό σύστημα;</a:t>
            </a:r>
          </a:p>
          <a:p>
            <a:pPr lvl="1"/>
            <a:r>
              <a:rPr lang="el-GR" dirty="0" smtClean="0"/>
              <a:t>Βασικό λογισμικό που εκτελείται</a:t>
            </a:r>
            <a:r>
              <a:rPr lang="en-US" dirty="0" smtClean="0"/>
              <a:t> </a:t>
            </a:r>
            <a:r>
              <a:rPr lang="el-GR" dirty="0" smtClean="0"/>
              <a:t>σε κατάσταση πυρήνα</a:t>
            </a:r>
          </a:p>
          <a:p>
            <a:pPr lvl="1"/>
            <a:r>
              <a:rPr lang="el-GR" dirty="0" smtClean="0"/>
              <a:t>Πιθανόν και προνομιούχο λογισμικό επιπέδου χρήστη</a:t>
            </a:r>
          </a:p>
          <a:p>
            <a:r>
              <a:rPr lang="el-GR" dirty="0" smtClean="0"/>
              <a:t>Γιατί μελετάμε τα λειτουργικά συστήματα χωριστά;</a:t>
            </a:r>
          </a:p>
          <a:p>
            <a:pPr lvl="1"/>
            <a:r>
              <a:rPr lang="el-GR" dirty="0" smtClean="0"/>
              <a:t>Πολύ πιο περίπλοκα από τα προγράμματα εφαρμογών</a:t>
            </a:r>
          </a:p>
          <a:p>
            <a:pPr lvl="1"/>
            <a:r>
              <a:rPr lang="el-GR" dirty="0" smtClean="0"/>
              <a:t>Δύσκολο να γραφτούν νέα λόγω πολυπλοκότητας</a:t>
            </a:r>
          </a:p>
          <a:p>
            <a:r>
              <a:rPr lang="el-GR" dirty="0" smtClean="0"/>
              <a:t>Κύρια λειτουργικά συστήματα</a:t>
            </a:r>
          </a:p>
          <a:p>
            <a:pPr lvl="1"/>
            <a:r>
              <a:rPr lang="en-US" dirty="0" smtClean="0"/>
              <a:t>UNIX</a:t>
            </a:r>
            <a:r>
              <a:rPr lang="el-GR" dirty="0" smtClean="0"/>
              <a:t> και απόγονοι:</a:t>
            </a:r>
            <a:r>
              <a:rPr lang="en-US" dirty="0" smtClean="0"/>
              <a:t> Linux, xBSDy, OSX</a:t>
            </a:r>
          </a:p>
          <a:p>
            <a:pPr lvl="1"/>
            <a:r>
              <a:rPr lang="en-US" dirty="0" smtClean="0"/>
              <a:t>MS-DOS </a:t>
            </a:r>
            <a:r>
              <a:rPr lang="el-GR" dirty="0" smtClean="0"/>
              <a:t>και απόγονοι</a:t>
            </a:r>
            <a:r>
              <a:rPr lang="en-US" dirty="0" smtClean="0"/>
              <a:t> </a:t>
            </a:r>
            <a:r>
              <a:rPr lang="el-GR" dirty="0" smtClean="0"/>
              <a:t>έως </a:t>
            </a:r>
            <a:r>
              <a:rPr lang="en-US" dirty="0" smtClean="0"/>
              <a:t>Windows ME</a:t>
            </a:r>
          </a:p>
          <a:p>
            <a:pPr lvl="1"/>
            <a:r>
              <a:rPr lang="en-US" dirty="0" smtClean="0"/>
              <a:t>Windows NT </a:t>
            </a:r>
            <a:r>
              <a:rPr lang="el-GR" dirty="0" smtClean="0"/>
              <a:t>και απόγονοι έως </a:t>
            </a:r>
            <a:r>
              <a:rPr lang="en-US" dirty="0" smtClean="0"/>
              <a:t>Windows 8</a:t>
            </a:r>
            <a:endParaRPr 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982AE3E9-2F6A-48E1-BB30-9163673C9B12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3647</Words>
  <Application>Microsoft Office PowerPoint</Application>
  <PresentationFormat>On-screen Show (4:3)</PresentationFormat>
  <Paragraphs>673</Paragraphs>
  <Slides>79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Θέμα του Office</vt:lpstr>
      <vt:lpstr>Λειτουργικά Συστήματα</vt:lpstr>
      <vt:lpstr>Χρηματοδότηση</vt:lpstr>
      <vt:lpstr>Άδειες Χρήσης</vt:lpstr>
      <vt:lpstr>Σκοποί ενότητας</vt:lpstr>
      <vt:lpstr>Περιεχόμενα ενότητας</vt:lpstr>
      <vt:lpstr>Τι είναι το λειτουργικό σύστημα;</vt:lpstr>
      <vt:lpstr>Τι είναι το ΛΣ (1 από 3);</vt:lpstr>
      <vt:lpstr>Τι είναι το ΛΣ (2 από 3);</vt:lpstr>
      <vt:lpstr>Τι είναι το ΛΣ (3 από 3);</vt:lpstr>
      <vt:lpstr>Η επεκτεταμένη μηχανή (1 από 2)</vt:lpstr>
      <vt:lpstr>Η επεκτεταμένη μηχανή (2 από 2)</vt:lpstr>
      <vt:lpstr>Ο διαχειριστής πόρων</vt:lpstr>
      <vt:lpstr>Ιστορία ΛΣ</vt:lpstr>
      <vt:lpstr>Ιστορία ΛΣ (1 από 10)</vt:lpstr>
      <vt:lpstr>Ιστορία ΛΣ (2 από 10)</vt:lpstr>
      <vt:lpstr>Ιστορία ΛΣ (3 από 10)</vt:lpstr>
      <vt:lpstr>Ιστορία ΛΣ (4 από 10)</vt:lpstr>
      <vt:lpstr>Ιστορία ΛΣ (5 από 10)</vt:lpstr>
      <vt:lpstr>Ιστορία ΛΣ (6 από 10)</vt:lpstr>
      <vt:lpstr>Ιστορία ΛΣ (7 από 10)</vt:lpstr>
      <vt:lpstr>Ιστορία ΛΣ (8 από 10)</vt:lpstr>
      <vt:lpstr>Ιστορία ΛΣ (9 από 10)</vt:lpstr>
      <vt:lpstr>Ιστορία ΛΣ (10 από 10)</vt:lpstr>
      <vt:lpstr>Υλικό υπολογιστών</vt:lpstr>
      <vt:lpstr>ΛΣ και υλικό</vt:lpstr>
      <vt:lpstr>Επεξεργαστής (1 από 4)</vt:lpstr>
      <vt:lpstr>Επεξεργαστής (2 από 4)</vt:lpstr>
      <vt:lpstr>Επεξεργαστής (3 από 4)</vt:lpstr>
      <vt:lpstr>Επεξεργαστής (4 από 4)</vt:lpstr>
      <vt:lpstr>Μνήμη (1 από 2)</vt:lpstr>
      <vt:lpstr>Μνήμη (2 από 2)</vt:lpstr>
      <vt:lpstr>Αποθήκευση</vt:lpstr>
      <vt:lpstr>Είσοδος / Έξοδος (1 από 2)</vt:lpstr>
      <vt:lpstr>Είσοδος / Έξοδος (2 από 2)</vt:lpstr>
      <vt:lpstr>Δίαυλοι (1 από 2)</vt:lpstr>
      <vt:lpstr>Δίαυλοι (2 από 2)</vt:lpstr>
      <vt:lpstr>Εκκίνηση ΛΣ</vt:lpstr>
      <vt:lpstr>Είδη ΛΣ</vt:lpstr>
      <vt:lpstr>Είδη ΛΣ (1 από 3)</vt:lpstr>
      <vt:lpstr>Είδη ΛΣ (2 από 3)</vt:lpstr>
      <vt:lpstr>Είδη ΛΣ (3 από 3)</vt:lpstr>
      <vt:lpstr>Έννοιες ΛΣ</vt:lpstr>
      <vt:lpstr>Διεργασίες (1 από 2)</vt:lpstr>
      <vt:lpstr>Διεργασίες (2 από 2)</vt:lpstr>
      <vt:lpstr>Χώροι διευθύνσεων</vt:lpstr>
      <vt:lpstr>Αρχεία (1 από 4)</vt:lpstr>
      <vt:lpstr>Αρχεία (2 από 4)</vt:lpstr>
      <vt:lpstr>Αρχεία (3 από 4)</vt:lpstr>
      <vt:lpstr>Αρχεία (4 από 4)</vt:lpstr>
      <vt:lpstr>Άλλες έννοιες</vt:lpstr>
      <vt:lpstr>Ανακύκλωση ιδεών (1 από 3)</vt:lpstr>
      <vt:lpstr>Ανακύκλωση ιδεών (2 από 3)</vt:lpstr>
      <vt:lpstr>Ανακύκλωση ιδεών (3 από 3)</vt:lpstr>
      <vt:lpstr>Κλήσεις συστήματος</vt:lpstr>
      <vt:lpstr>Κλήσεις συστήματος (1 από 3)</vt:lpstr>
      <vt:lpstr>Κλήσεις συστήματος (2 από 3)</vt:lpstr>
      <vt:lpstr>Κλήσεις συστήματος (3 από 3)</vt:lpstr>
      <vt:lpstr>Διαχείριση διεργασιών (1 από 3)</vt:lpstr>
      <vt:lpstr>Διαχείριση διεργασιών (2 από 3)</vt:lpstr>
      <vt:lpstr>Διαχείριση διεργασιών (3 από 3)</vt:lpstr>
      <vt:lpstr>Διαχείριση αρχείων (1 από 4)</vt:lpstr>
      <vt:lpstr>Διαχείριση αρχείων (2 από 4)</vt:lpstr>
      <vt:lpstr>Διαχείριση αρχείων (3 από 4)</vt:lpstr>
      <vt:lpstr>Διαχείριση αρχείων (4 από 4)</vt:lpstr>
      <vt:lpstr>Διάφορες κλήσεις</vt:lpstr>
      <vt:lpstr>Windows και UNIX</vt:lpstr>
      <vt:lpstr>Δομή ΛΣ</vt:lpstr>
      <vt:lpstr>Δομή ΛΣ (1 από 7)</vt:lpstr>
      <vt:lpstr>Δομή ΛΣ (2 από 7)</vt:lpstr>
      <vt:lpstr>Δομή ΛΣ (3 από 7)</vt:lpstr>
      <vt:lpstr>Δομή ΛΣ (4 από 7)</vt:lpstr>
      <vt:lpstr>Δομή ΛΣ (5 από 7)</vt:lpstr>
      <vt:lpstr>Δομή ΛΣ (6 από 7)</vt:lpstr>
      <vt:lpstr>Δομή ΛΣ (7 από 7)</vt:lpstr>
      <vt:lpstr>Η γλώσσα C</vt:lpstr>
      <vt:lpstr>Η γλώσσα C (1 από 3)</vt:lpstr>
      <vt:lpstr>Η γλώσσα C (2 από 3)</vt:lpstr>
      <vt:lpstr>Η γλώσσα C (3 από 3)</vt:lpstr>
      <vt:lpstr>Τέλος Ενότητας #1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</dc:title>
  <dc:subject>Λειτουργικά Συστήματα</dc:subject>
  <dc:creator>Γεώργιος Ξυλωμένος</dc:creator>
  <cp:keywords>Πυρήνας, κλήσεις συστήματος</cp:keywords>
  <cp:lastModifiedBy>George Xylomenos</cp:lastModifiedBy>
  <cp:revision>201</cp:revision>
  <dcterms:created xsi:type="dcterms:W3CDTF">2012-09-06T09:03:05Z</dcterms:created>
  <dcterms:modified xsi:type="dcterms:W3CDTF">2015-03-24T21:06:34Z</dcterms:modified>
</cp:coreProperties>
</file>