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56" r:id="rId2"/>
    <p:sldId id="257" r:id="rId3"/>
    <p:sldId id="258" r:id="rId4"/>
    <p:sldId id="270" r:id="rId5"/>
    <p:sldId id="271" r:id="rId6"/>
    <p:sldId id="272" r:id="rId7"/>
    <p:sldId id="273" r:id="rId8"/>
    <p:sldId id="274" r:id="rId9"/>
    <p:sldId id="259" r:id="rId10"/>
    <p:sldId id="260" r:id="rId11"/>
    <p:sldId id="266" r:id="rId12"/>
    <p:sldId id="267" r:id="rId13"/>
    <p:sldId id="263" r:id="rId14"/>
    <p:sldId id="268" r:id="rId15"/>
    <p:sldId id="275" r:id="rId16"/>
    <p:sldId id="269"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4" d="100"/>
          <a:sy n="114" d="100"/>
        </p:scale>
        <p:origin x="30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AE27D-47DC-44A5-84CC-7DAF0715AEC2}" type="datetimeFigureOut">
              <a:rPr lang="en-US" smtClean="0"/>
              <a:t>2/22/2017</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E821E-200E-40FE-A2DD-378E70A120EC}" type="slidenum">
              <a:rPr lang="en-US" smtClean="0"/>
              <a:t>‹#›</a:t>
            </a:fld>
            <a:endParaRPr lang="en-US"/>
          </a:p>
        </p:txBody>
      </p:sp>
    </p:spTree>
    <p:extLst>
      <p:ext uri="{BB962C8B-B14F-4D97-AF65-F5344CB8AC3E}">
        <p14:creationId xmlns:p14="http://schemas.microsoft.com/office/powerpoint/2010/main" val="196543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p:cNvSpPr>
            <a:spLocks noGrp="1"/>
          </p:cNvSpPr>
          <p:nvPr>
            <p:ph type="dt" sz="half" idx="10"/>
          </p:nvPr>
        </p:nvSpPr>
        <p:spPr/>
        <p:txBody>
          <a:bodyPr/>
          <a:lstStyle/>
          <a:p>
            <a:fld id="{A2203F5F-BDAA-445B-8528-76E2D9323300}" type="datetime1">
              <a:rPr lang="en-US" smtClean="0"/>
              <a:t>2/22/2017</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00213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63B63DE2-50EF-4AF2-877C-B12D996AFBD9}" type="datetime1">
              <a:rPr lang="en-US" smtClean="0"/>
              <a:t>2/22/2017</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85187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9AE5FAC8-DA0B-46FD-B92F-49644480177A}" type="datetime1">
              <a:rPr lang="en-US" smtClean="0"/>
              <a:t>2/22/2017</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0235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5C7C96EA-B98D-4F60-94DF-0AC22ED993F3}" type="datetime1">
              <a:rPr lang="en-US" smtClean="0"/>
              <a:t>2/22/2017</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77849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08395F3B-5CDD-4502-BDE9-ACF5C9F8BC94}" type="datetime1">
              <a:rPr lang="en-US" smtClean="0"/>
              <a:t>2/22/2017</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94144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p>
            <a:fld id="{FED22688-827C-4FDB-AB29-EA0C3DE63B52}" type="datetime1">
              <a:rPr lang="en-US" smtClean="0"/>
              <a:t>2/22/2017</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79236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endParaRPr lang="en-US"/>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p>
            <a:fld id="{E572BC27-F3E5-4764-9994-30E985B90D83}" type="datetime1">
              <a:rPr lang="en-US" smtClean="0"/>
              <a:t>2/22/2017</a:t>
            </a:fld>
            <a:endParaRPr lang="en-US"/>
          </a:p>
        </p:txBody>
      </p:sp>
      <p:sp>
        <p:nvSpPr>
          <p:cNvPr id="8" name="Θέση υποσέλιδου 7"/>
          <p:cNvSpPr>
            <a:spLocks noGrp="1"/>
          </p:cNvSpPr>
          <p:nvPr>
            <p:ph type="ftr" sz="quarter" idx="11"/>
          </p:nvPr>
        </p:nvSpPr>
        <p:spPr/>
        <p:txBody>
          <a:bodyPr/>
          <a:lstStyle/>
          <a:p>
            <a:r>
              <a:rPr lang="en-US"/>
              <a:t>MacroFinance, Konstantinos Drakos</a:t>
            </a:r>
          </a:p>
        </p:txBody>
      </p:sp>
      <p:sp>
        <p:nvSpPr>
          <p:cNvPr id="9" name="Θέση αριθμού διαφάνειας 8"/>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515300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p>
            <a:fld id="{C7721F14-3745-47E1-8291-4D8AAF96CECE}" type="datetime1">
              <a:rPr lang="en-US" smtClean="0"/>
              <a:t>2/22/2017</a:t>
            </a:fld>
            <a:endParaRPr lang="en-US"/>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407333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6BF71BD-C5F4-4845-BF7C-7A164BD4CFAE}" type="datetime1">
              <a:rPr lang="en-US" smtClean="0"/>
              <a:t>2/22/2017</a:t>
            </a:fld>
            <a:endParaRPr lang="en-US"/>
          </a:p>
        </p:txBody>
      </p:sp>
      <p:sp>
        <p:nvSpPr>
          <p:cNvPr id="3" name="Θέση υποσέλιδου 2"/>
          <p:cNvSpPr>
            <a:spLocks noGrp="1"/>
          </p:cNvSpPr>
          <p:nvPr>
            <p:ph type="ftr" sz="quarter" idx="11"/>
          </p:nvPr>
        </p:nvSpPr>
        <p:spPr/>
        <p:txBody>
          <a:bodyPr/>
          <a:lstStyle/>
          <a:p>
            <a:r>
              <a:rPr lang="en-US"/>
              <a:t>MacroFinance, Konstantinos Drakos</a:t>
            </a:r>
          </a:p>
        </p:txBody>
      </p:sp>
      <p:sp>
        <p:nvSpPr>
          <p:cNvPr id="4" name="Θέση αριθμού διαφάνειας 3"/>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44791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64FAD460-46FD-4B5E-89FC-1D2777062E48}" type="datetime1">
              <a:rPr lang="en-US" smtClean="0"/>
              <a:t>2/22/2017</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594526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5B14DFB2-A327-4139-9588-F646FD76A943}" type="datetime1">
              <a:rPr lang="en-US" smtClean="0"/>
              <a:t>2/22/2017</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66023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87409-CDDF-43D0-A487-0B87C3B92816}" type="datetime1">
              <a:rPr lang="en-US" smtClean="0"/>
              <a:t>2/22/2017</a:t>
            </a:fld>
            <a:endParaRPr lang="en-US"/>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MacroFinance, Konstantinos Drakos</a:t>
            </a: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AE9A3-8753-4D32-AC8C-BC5ECBA70B71}" type="slidenum">
              <a:rPr lang="en-US" smtClean="0"/>
              <a:t>‹#›</a:t>
            </a:fld>
            <a:endParaRPr lang="en-US"/>
          </a:p>
        </p:txBody>
      </p:sp>
    </p:spTree>
    <p:extLst>
      <p:ext uri="{BB962C8B-B14F-4D97-AF65-F5344CB8AC3E}">
        <p14:creationId xmlns:p14="http://schemas.microsoft.com/office/powerpoint/2010/main" val="5233728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Uncertainty, Irreversibility, and</a:t>
            </a:r>
            <a:br>
              <a:rPr lang="en-US" dirty="0"/>
            </a:br>
            <a:r>
              <a:rPr lang="en-US" dirty="0"/>
              <a:t>Investment Dynamics</a:t>
            </a:r>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a:t>
            </a:fld>
            <a:endParaRPr lang="en-US"/>
          </a:p>
        </p:txBody>
      </p:sp>
    </p:spTree>
    <p:extLst>
      <p:ext uri="{BB962C8B-B14F-4D97-AF65-F5344CB8AC3E}">
        <p14:creationId xmlns:p14="http://schemas.microsoft.com/office/powerpoint/2010/main" val="215882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Caballero (1991) investigates the impact of uncertainty and irreversibility on investment, highlighting the role that different assumptions on the functional form of adjustment costs and on the degree of competition and returns to scale play in shaping the response of investment to uncertainty</a:t>
            </a:r>
          </a:p>
          <a:p>
            <a:pPr algn="just"/>
            <a:r>
              <a:rPr lang="en-US" dirty="0"/>
              <a:t>Interestingly, he shows that if we move away from the hypothesis of perfect competition and constant returns to scale towards one of imperfect competition or decreasing returns to scale, the response of investment to uncertainty becomes negative </a:t>
            </a:r>
          </a:p>
          <a:p>
            <a:pPr algn="just"/>
            <a:r>
              <a:rPr lang="en-US" dirty="0"/>
              <a:t>In this setting, Caballero also shows that </a:t>
            </a:r>
            <a:r>
              <a:rPr lang="en-US" b="1" dirty="0"/>
              <a:t>the more asymmetric the functional form of adjustment costs is</a:t>
            </a:r>
            <a:r>
              <a:rPr lang="en-US" dirty="0"/>
              <a:t>, </a:t>
            </a:r>
            <a:r>
              <a:rPr lang="en-US" b="1" dirty="0"/>
              <a:t>the more negative the relationship between investment and uncertainty becomes</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10</a:t>
            </a:fld>
            <a:endParaRPr lang="en-US"/>
          </a:p>
        </p:txBody>
      </p:sp>
    </p:spTree>
    <p:extLst>
      <p:ext uri="{BB962C8B-B14F-4D97-AF65-F5344CB8AC3E}">
        <p14:creationId xmlns:p14="http://schemas.microsoft.com/office/powerpoint/2010/main" val="28972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Investment Dynamics Under Irreversibility and Uncertainty</a:t>
            </a:r>
          </a:p>
        </p:txBody>
      </p:sp>
      <p:sp>
        <p:nvSpPr>
          <p:cNvPr id="3" name="Θέση περιεχομένου 2"/>
          <p:cNvSpPr>
            <a:spLocks noGrp="1"/>
          </p:cNvSpPr>
          <p:nvPr>
            <p:ph idx="1"/>
          </p:nvPr>
        </p:nvSpPr>
        <p:spPr/>
        <p:txBody>
          <a:bodyPr>
            <a:normAutofit fontScale="77500" lnSpcReduction="20000"/>
          </a:bodyPr>
          <a:lstStyle/>
          <a:p>
            <a:pPr algn="just"/>
            <a:r>
              <a:rPr lang="en-US" dirty="0"/>
              <a:t>Previous theoretical literature has established that </a:t>
            </a:r>
            <a:r>
              <a:rPr lang="en-US" b="1" dirty="0"/>
              <a:t>irreversibility of capital creates an embedded call option in investment decisions that leads to a modification of the standard net present value</a:t>
            </a:r>
            <a:r>
              <a:rPr lang="en-US" dirty="0"/>
              <a:t> (NPV) rule or the q-theory (McDonald and Siegel 1986; </a:t>
            </a:r>
            <a:r>
              <a:rPr lang="en-US" dirty="0" err="1"/>
              <a:t>Pindyck</a:t>
            </a:r>
            <a:r>
              <a:rPr lang="en-US" dirty="0"/>
              <a:t> 1988; Dixit and </a:t>
            </a:r>
            <a:r>
              <a:rPr lang="en-US" dirty="0" err="1"/>
              <a:t>Pindyck</a:t>
            </a:r>
            <a:r>
              <a:rPr lang="en-US" dirty="0"/>
              <a:t> 1994)</a:t>
            </a:r>
          </a:p>
          <a:p>
            <a:pPr algn="just"/>
            <a:r>
              <a:rPr lang="en-US" b="1" dirty="0"/>
              <a:t>In particular, in ambivalent environments, investment is triggered at a higher threshold compared to the simple NPV case</a:t>
            </a:r>
          </a:p>
          <a:p>
            <a:pPr algn="just"/>
            <a:r>
              <a:rPr lang="en-US" dirty="0" err="1"/>
              <a:t>Similalrly</a:t>
            </a:r>
            <a:r>
              <a:rPr lang="en-US" dirty="0"/>
              <a:t> </a:t>
            </a:r>
            <a:r>
              <a:rPr lang="en-US" b="1" dirty="0"/>
              <a:t>positive investment becomes optimal after exceeding a multiple of q, the size of which is known as irreversibility premium </a:t>
            </a:r>
            <a:r>
              <a:rPr lang="en-US" dirty="0"/>
              <a:t>(see </a:t>
            </a:r>
            <a:r>
              <a:rPr lang="en-US" dirty="0" err="1"/>
              <a:t>Chirinko</a:t>
            </a:r>
            <a:r>
              <a:rPr lang="en-US" dirty="0"/>
              <a:t> and Schaller 2002)</a:t>
            </a:r>
          </a:p>
          <a:p>
            <a:pPr algn="just"/>
            <a:r>
              <a:rPr lang="en-US" b="1" dirty="0"/>
              <a:t>Hence decision-makers may find inactivity as being optimal in certain situations until uncertainty is partly resolved (more information is revealed), known as a ‘wait-and-see’ strategy</a:t>
            </a:r>
            <a:r>
              <a:rPr lang="en-US" dirty="0"/>
              <a:t> </a:t>
            </a:r>
          </a:p>
          <a:p>
            <a:pPr algn="just"/>
            <a:r>
              <a:rPr lang="en-US" dirty="0"/>
              <a:t>Along similar lines, Abel and </a:t>
            </a:r>
            <a:r>
              <a:rPr lang="en-US" dirty="0" err="1"/>
              <a:t>Eberly</a:t>
            </a:r>
            <a:r>
              <a:rPr lang="en-US" dirty="0"/>
              <a:t> (1994, 1996) have shown that </a:t>
            </a:r>
            <a:r>
              <a:rPr lang="en-US" b="1" dirty="0"/>
              <a:t>irreversibility and fixed adjustment costs lead to a non-continuous investment policy that includes an inaction zone</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11</a:t>
            </a:fld>
            <a:endParaRPr lang="en-US"/>
          </a:p>
        </p:txBody>
      </p:sp>
    </p:spTree>
    <p:extLst>
      <p:ext uri="{BB962C8B-B14F-4D97-AF65-F5344CB8AC3E}">
        <p14:creationId xmlns:p14="http://schemas.microsoft.com/office/powerpoint/2010/main" val="2940546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Moreover, like in standard financial option contracts, the option of waiting becomes more valuable as uncertainty increases</a:t>
            </a:r>
          </a:p>
          <a:p>
            <a:pPr algn="just"/>
            <a:r>
              <a:rPr lang="en-US" dirty="0"/>
              <a:t>In the business fixed investment literature terminology, increased uncertainty raises the investment trigger threshold thereby extending the inaction zone</a:t>
            </a:r>
          </a:p>
          <a:p>
            <a:pPr algn="just"/>
            <a:r>
              <a:rPr lang="en-US" b="1" dirty="0"/>
              <a:t>Thus uncertainty has a negative impact on business fixed investment spending by discouraging or postponement of investment</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12</a:t>
            </a:fld>
            <a:endParaRPr lang="en-US"/>
          </a:p>
        </p:txBody>
      </p:sp>
    </p:spTree>
    <p:extLst>
      <p:ext uri="{BB962C8B-B14F-4D97-AF65-F5344CB8AC3E}">
        <p14:creationId xmlns:p14="http://schemas.microsoft.com/office/powerpoint/2010/main" val="2582033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Abel and </a:t>
            </a:r>
            <a:r>
              <a:rPr lang="en-US" dirty="0" err="1"/>
              <a:t>Eberly</a:t>
            </a:r>
            <a:r>
              <a:rPr lang="en-US" dirty="0"/>
              <a:t> (1999) and Bloom (2000) emphasize that, </a:t>
            </a:r>
            <a:r>
              <a:rPr lang="en-US" b="1" dirty="0"/>
              <a:t>with partial irreversibility</a:t>
            </a:r>
            <a:r>
              <a:rPr lang="en-US" dirty="0"/>
              <a:t>, a </a:t>
            </a:r>
            <a:r>
              <a:rPr lang="en-US" b="1" dirty="0"/>
              <a:t>higher level of uncertainty </a:t>
            </a:r>
            <a:r>
              <a:rPr lang="en-US" i="1" dirty="0"/>
              <a:t>implies both a higher threshold rate of return to justify positive investment, and a lower threshold required rate of return to justify disinvestment </a:t>
            </a:r>
          </a:p>
          <a:p>
            <a:pPr algn="just"/>
            <a:r>
              <a:rPr lang="en-US" i="1" dirty="0"/>
              <a:t>As the optimal investment policy is characterized by a wider threshold rule, these two factors unambiguously reduce the short-term response of investment to exogenous demand shocks</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13</a:t>
            </a:fld>
            <a:endParaRPr lang="en-US"/>
          </a:p>
        </p:txBody>
      </p:sp>
    </p:spTree>
    <p:extLst>
      <p:ext uri="{BB962C8B-B14F-4D97-AF65-F5344CB8AC3E}">
        <p14:creationId xmlns:p14="http://schemas.microsoft.com/office/powerpoint/2010/main" val="317740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lnSpcReduction="20000"/>
          </a:bodyPr>
          <a:lstStyle/>
          <a:p>
            <a:pPr algn="just"/>
            <a:r>
              <a:rPr lang="en-US" dirty="0"/>
              <a:t>The main body of the previous mentioned literature has dealt with a single capital good or treated multiple capital goods as homogeneous</a:t>
            </a:r>
          </a:p>
          <a:p>
            <a:pPr algn="just"/>
            <a:r>
              <a:rPr lang="en-US" dirty="0" err="1"/>
              <a:t>Eberly</a:t>
            </a:r>
            <a:r>
              <a:rPr lang="en-US" dirty="0"/>
              <a:t> (1997) spurred the literature studying the investment–uncertainty relationship with multiple (heterogeneous) capital goods</a:t>
            </a:r>
          </a:p>
          <a:p>
            <a:pPr algn="just"/>
            <a:r>
              <a:rPr lang="en-US" dirty="0"/>
              <a:t>Essentially, she showed that in the presence of multiple capital goods, a firm’s overall investment rate is decomposed into the extensive margins (the number of capital goods a firm invests in) and the intensive margins (the investment expenditure per type of capital good)</a:t>
            </a:r>
          </a:p>
          <a:p>
            <a:pPr algn="just"/>
            <a:r>
              <a:rPr lang="en-US" dirty="0" err="1"/>
              <a:t>Eberly</a:t>
            </a:r>
            <a:r>
              <a:rPr lang="en-US" dirty="0"/>
              <a:t> and van </a:t>
            </a:r>
            <a:r>
              <a:rPr lang="en-US" dirty="0" err="1"/>
              <a:t>Mieghem</a:t>
            </a:r>
            <a:r>
              <a:rPr lang="en-US" dirty="0"/>
              <a:t> (1997) revisited the case of multifactor investment, demonstrating that the optimal investment decisions would follow a multidimensional threshold policy. However, their intuitive analysis was restricted to constant level of uncertainty, thereby producing static cross-sectional conclusions.</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14</a:t>
            </a:fld>
            <a:endParaRPr lang="en-US"/>
          </a:p>
        </p:txBody>
      </p:sp>
    </p:spTree>
    <p:extLst>
      <p:ext uri="{BB962C8B-B14F-4D97-AF65-F5344CB8AC3E}">
        <p14:creationId xmlns:p14="http://schemas.microsoft.com/office/powerpoint/2010/main" val="1717303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Bloom et al. (2007), retaining the heterogeneous capital setup but allowing for time-varying uncertainty, illustrated that the response of investment to demand shocks tends to be convex, as larger (smaller) shocks induce firms to invest in more (fewer) types of capital and at more (fewer) production units. </a:t>
            </a:r>
          </a:p>
          <a:p>
            <a:pPr algn="just"/>
            <a:r>
              <a:rPr lang="en-US" dirty="0"/>
              <a:t>Among other conclusions, </a:t>
            </a:r>
            <a:r>
              <a:rPr lang="en-US" b="1" dirty="0"/>
              <a:t>they show that variations in uncertainty are mapped to variations in both the extensive and intensive margins</a:t>
            </a:r>
            <a:endParaRPr lang="en-US" dirty="0"/>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15</a:t>
            </a:fld>
            <a:endParaRPr lang="en-US"/>
          </a:p>
        </p:txBody>
      </p:sp>
    </p:spTree>
    <p:extLst>
      <p:ext uri="{BB962C8B-B14F-4D97-AF65-F5344CB8AC3E}">
        <p14:creationId xmlns:p14="http://schemas.microsoft.com/office/powerpoint/2010/main" val="28539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Thus the main prediction of </a:t>
            </a:r>
            <a:r>
              <a:rPr lang="en-US" dirty="0" err="1"/>
              <a:t>Eberly</a:t>
            </a:r>
            <a:r>
              <a:rPr lang="en-US" dirty="0"/>
              <a:t> and van </a:t>
            </a:r>
            <a:r>
              <a:rPr lang="en-US" dirty="0" err="1"/>
              <a:t>Mieghem</a:t>
            </a:r>
            <a:r>
              <a:rPr lang="en-US" dirty="0"/>
              <a:t> (1997) and Bloom et al. (2007) is that higher uncertainty reduces the extensive margin</a:t>
            </a:r>
          </a:p>
          <a:p>
            <a:pPr algn="just"/>
            <a:r>
              <a:rPr lang="en-US" dirty="0"/>
              <a:t>Let us provide some more intuition about the underlying mechanism. </a:t>
            </a:r>
          </a:p>
          <a:p>
            <a:pPr algn="just"/>
            <a:r>
              <a:rPr lang="en-US" dirty="0"/>
              <a:t>A core assumption is that capital goods are heterogeneous, at least in terms of their underlying degrees of irreversibility</a:t>
            </a:r>
          </a:p>
          <a:p>
            <a:pPr algn="just"/>
            <a:r>
              <a:rPr lang="en-US" dirty="0"/>
              <a:t>This gives rise to type-of-capital specific trigger thresholds above which positive investment is optimal for each type</a:t>
            </a:r>
          </a:p>
          <a:p>
            <a:pPr algn="just"/>
            <a:r>
              <a:rPr lang="en-US" dirty="0"/>
              <a:t>Then if one considers an ordering of the type-specific trigger thresholds, the number of capital types for which positive investment is optimal is given by the number of capital types exceeding their own trigger threshold</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16</a:t>
            </a:fld>
            <a:endParaRPr lang="en-US"/>
          </a:p>
        </p:txBody>
      </p:sp>
    </p:spTree>
    <p:extLst>
      <p:ext uri="{BB962C8B-B14F-4D97-AF65-F5344CB8AC3E}">
        <p14:creationId xmlns:p14="http://schemas.microsoft.com/office/powerpoint/2010/main" val="50737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For instance, one may consider extremely large levels of uncertainty (that make the option of waiting very valuable) resulting in no capital good exceeding its own trigger threshold</a:t>
            </a:r>
          </a:p>
          <a:p>
            <a:pPr algn="just"/>
            <a:r>
              <a:rPr lang="en-US" dirty="0"/>
              <a:t>The other extreme would be a situation where uncertainty is so low that the option value of waiting for every type of capital good is nullified, and consequently all capital goods exceed their own threshold</a:t>
            </a:r>
          </a:p>
          <a:p>
            <a:pPr algn="just"/>
            <a:r>
              <a:rPr lang="en-US" dirty="0"/>
              <a:t>Between these two extremes, it becomes apparent that as uncertainty increases (decreases), the likelihood of more capital types exceeding their own threshold decreases (increases), thus producing the negative impact of uncertainty on the extensive margin</a:t>
            </a:r>
          </a:p>
          <a:p>
            <a:endParaRPr lang="en-US" dirty="0"/>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17</a:t>
            </a:fld>
            <a:endParaRPr lang="en-US"/>
          </a:p>
        </p:txBody>
      </p:sp>
    </p:spTree>
    <p:extLst>
      <p:ext uri="{BB962C8B-B14F-4D97-AF65-F5344CB8AC3E}">
        <p14:creationId xmlns:p14="http://schemas.microsoft.com/office/powerpoint/2010/main" val="202670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References </a:t>
            </a:r>
          </a:p>
        </p:txBody>
      </p:sp>
      <p:sp>
        <p:nvSpPr>
          <p:cNvPr id="3" name="Θέση περιεχομένου 2"/>
          <p:cNvSpPr>
            <a:spLocks noGrp="1"/>
          </p:cNvSpPr>
          <p:nvPr>
            <p:ph idx="1"/>
          </p:nvPr>
        </p:nvSpPr>
        <p:spPr/>
        <p:txBody>
          <a:bodyPr>
            <a:normAutofit fontScale="92500" lnSpcReduction="10000"/>
          </a:bodyPr>
          <a:lstStyle/>
          <a:p>
            <a:r>
              <a:rPr lang="en-US" dirty="0"/>
              <a:t>Abel, A. and </a:t>
            </a:r>
            <a:r>
              <a:rPr lang="en-US" dirty="0" err="1"/>
              <a:t>Eberly</a:t>
            </a:r>
            <a:r>
              <a:rPr lang="en-US" dirty="0"/>
              <a:t>, J. (1996) ‘Optimal investment with costly reversibility’, </a:t>
            </a:r>
            <a:r>
              <a:rPr lang="en-US" i="1" dirty="0"/>
              <a:t>Review of Economic Studies</a:t>
            </a:r>
            <a:r>
              <a:rPr lang="en-US" dirty="0"/>
              <a:t>, Vol. 63, pp.581–594.</a:t>
            </a:r>
          </a:p>
          <a:p>
            <a:r>
              <a:rPr lang="en-US" dirty="0"/>
              <a:t>BLOOM, N., BOND, S. and VAN REENEN, J. (2007). Uncertainty and investment dynamics. Review of Economic Studies, 74(2), 391–415.</a:t>
            </a:r>
          </a:p>
          <a:p>
            <a:r>
              <a:rPr lang="en-US" dirty="0" err="1"/>
              <a:t>Chirinko</a:t>
            </a:r>
            <a:r>
              <a:rPr lang="en-US" dirty="0"/>
              <a:t>, R. and Schaller, H. (2002) </a:t>
            </a:r>
            <a:r>
              <a:rPr lang="en-US" i="1" dirty="0"/>
              <a:t>The Irreversibility Premium</a:t>
            </a:r>
            <a:r>
              <a:rPr lang="en-US" dirty="0"/>
              <a:t>, Carleton University, Working Paper.</a:t>
            </a:r>
          </a:p>
          <a:p>
            <a:r>
              <a:rPr lang="en-US" dirty="0"/>
              <a:t>Drakos, K. (2006) ‘A note on uncertainty and investment across the spectrum of irreversibility’, </a:t>
            </a:r>
            <a:r>
              <a:rPr lang="en-US" i="1" dirty="0"/>
              <a:t>Applied Economics Letters</a:t>
            </a:r>
            <a:r>
              <a:rPr lang="en-US" dirty="0"/>
              <a:t>, Vol. 13, No. 20,  pp.877–880.</a:t>
            </a:r>
          </a:p>
          <a:p>
            <a:pPr lvl="0"/>
            <a:r>
              <a:rPr lang="en-US" dirty="0"/>
              <a:t>Drakos, K. “Testing Uncertainty’s Effect in Real Options Theory with Multiple Capital    Goods”, </a:t>
            </a:r>
            <a:r>
              <a:rPr lang="en-US" dirty="0" err="1"/>
              <a:t>Economica</a:t>
            </a:r>
            <a:r>
              <a:rPr lang="en-US" dirty="0"/>
              <a:t>, 78, 330-346, 2011.</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18</a:t>
            </a:fld>
            <a:endParaRPr lang="en-US"/>
          </a:p>
        </p:txBody>
      </p:sp>
    </p:spTree>
    <p:extLst>
      <p:ext uri="{BB962C8B-B14F-4D97-AF65-F5344CB8AC3E}">
        <p14:creationId xmlns:p14="http://schemas.microsoft.com/office/powerpoint/2010/main" val="2984616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r>
              <a:rPr lang="en-US" dirty="0"/>
              <a:t>Driver, C., Temple, P. and </a:t>
            </a:r>
            <a:r>
              <a:rPr lang="en-US" dirty="0" err="1"/>
              <a:t>Urga</a:t>
            </a:r>
            <a:r>
              <a:rPr lang="en-US" dirty="0"/>
              <a:t>, G. (2006) ‘Contrasts between classes of assets in fixed investment equations as a way of testing real option theory’, </a:t>
            </a:r>
            <a:r>
              <a:rPr lang="en-US" i="1" dirty="0"/>
              <a:t>Journal of Business and Economic Statistics</a:t>
            </a:r>
            <a:r>
              <a:rPr lang="en-US" dirty="0"/>
              <a:t>, Vol. 24, No. 4, pp.432–443.</a:t>
            </a:r>
          </a:p>
          <a:p>
            <a:r>
              <a:rPr lang="en-US" dirty="0" err="1"/>
              <a:t>Kessides</a:t>
            </a:r>
            <a:r>
              <a:rPr lang="en-US" dirty="0"/>
              <a:t>, I. (1990) ‘Market concentration, contestability, and sunk costs’, </a:t>
            </a:r>
            <a:r>
              <a:rPr lang="en-US" i="1" dirty="0"/>
              <a:t>Review of Economics and Statistics</a:t>
            </a:r>
            <a:r>
              <a:rPr lang="en-US" dirty="0"/>
              <a:t>, Vol. 72, No. 4, pp.614–622.</a:t>
            </a:r>
          </a:p>
          <a:p>
            <a:r>
              <a:rPr lang="en-US" dirty="0"/>
              <a:t>Lee, J. and Shin, K. (2000) ‘The role of a variable input in the relationship between investment and uncertainty’, </a:t>
            </a:r>
            <a:r>
              <a:rPr lang="en-US" i="1" dirty="0"/>
              <a:t>American Economic Review</a:t>
            </a:r>
            <a:r>
              <a:rPr lang="en-US" dirty="0"/>
              <a:t>, Vol. 90, No. 3, pp.667–680.</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19</a:t>
            </a:fld>
            <a:endParaRPr lang="en-US"/>
          </a:p>
        </p:txBody>
      </p:sp>
    </p:spTree>
    <p:extLst>
      <p:ext uri="{BB962C8B-B14F-4D97-AF65-F5344CB8AC3E}">
        <p14:creationId xmlns:p14="http://schemas.microsoft.com/office/powerpoint/2010/main" val="9141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Aggregate investment spending is an important source of fluctuations over the business cycle </a:t>
            </a:r>
          </a:p>
          <a:p>
            <a:pPr algn="just"/>
            <a:r>
              <a:rPr lang="en-US" dirty="0"/>
              <a:t>A puzzling aspect of such fluctuations is that they sometimes occur in connection with relatively small shocks or policy impulses</a:t>
            </a:r>
          </a:p>
          <a:p>
            <a:pPr algn="just"/>
            <a:r>
              <a:rPr lang="en-US" dirty="0"/>
              <a:t>an alternative mechanism that may explain the observed large cyclical movements of investment with respect to the business cycle, based on the firms’ behavior under uncertainty</a:t>
            </a:r>
          </a:p>
          <a:p>
            <a:pPr algn="just"/>
            <a:r>
              <a:rPr lang="en-US" dirty="0"/>
              <a:t>In the last decade, research has focused on a class of models in which real options influence investment behavior, since firms may have an incentive to wait for the arrival of new information, thus postponing the implementation of their investment plans</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2</a:t>
            </a:fld>
            <a:endParaRPr lang="en-US"/>
          </a:p>
        </p:txBody>
      </p:sp>
    </p:spTree>
    <p:extLst>
      <p:ext uri="{BB962C8B-B14F-4D97-AF65-F5344CB8AC3E}">
        <p14:creationId xmlns:p14="http://schemas.microsoft.com/office/powerpoint/2010/main" val="387895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Early contributions have shown that uncertainty may increase the value of the marginal unit of capital, thus leading to more capital accumulation </a:t>
            </a:r>
          </a:p>
          <a:p>
            <a:pPr algn="just"/>
            <a:r>
              <a:rPr lang="en-US" dirty="0"/>
              <a:t>Hartman (1972) and Abel (1983) investigate the impact of uncertainty on capital accumulation by focusing on the investment behavior of a competitive firm with constant returns to scale and (symmetric) convex adjustment costs</a:t>
            </a:r>
          </a:p>
          <a:p>
            <a:pPr algn="just"/>
            <a:r>
              <a:rPr lang="en-US" dirty="0"/>
              <a:t>Under these assumptions the resulting profit function is convex in price and, therefore, a mean-preserving increase in price uncertainty raises the expected return on a marginal unit of capital under the Jensen’s inequality, therefore enhancing the attractiveness of additional investment</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3</a:t>
            </a:fld>
            <a:endParaRPr lang="en-US"/>
          </a:p>
        </p:txBody>
      </p:sp>
    </p:spTree>
    <p:extLst>
      <p:ext uri="{BB962C8B-B14F-4D97-AF65-F5344CB8AC3E}">
        <p14:creationId xmlns:p14="http://schemas.microsoft.com/office/powerpoint/2010/main" val="336436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How to define and measure irreversibility  </a:t>
            </a:r>
          </a:p>
        </p:txBody>
      </p:sp>
      <p:sp>
        <p:nvSpPr>
          <p:cNvPr id="3" name="Θέση περιεχομένου 2"/>
          <p:cNvSpPr>
            <a:spLocks noGrp="1"/>
          </p:cNvSpPr>
          <p:nvPr>
            <p:ph idx="1"/>
          </p:nvPr>
        </p:nvSpPr>
        <p:spPr/>
        <p:txBody>
          <a:bodyPr>
            <a:normAutofit fontScale="85000" lnSpcReduction="20000"/>
          </a:bodyPr>
          <a:lstStyle/>
          <a:p>
            <a:pPr algn="just"/>
            <a:r>
              <a:rPr lang="en-US" dirty="0"/>
              <a:t>A thorough study of the relevant theoretical and empirical literature reveals that there exist a multitude of irreversibility definitions</a:t>
            </a:r>
          </a:p>
          <a:p>
            <a:pPr algn="just"/>
            <a:r>
              <a:rPr lang="en-US" dirty="0"/>
              <a:t>Moreover, the degree of irreversibility of capital goods has confronted researchers with a rather thorny task when it comes to its empirical measurement</a:t>
            </a:r>
          </a:p>
          <a:p>
            <a:pPr algn="just"/>
            <a:r>
              <a:rPr lang="en-US" dirty="0"/>
              <a:t>Chronologically, the first definition of irreversibility was </a:t>
            </a:r>
            <a:r>
              <a:rPr lang="en-US" b="1" i="1" dirty="0"/>
              <a:t>technology-based</a:t>
            </a:r>
            <a:r>
              <a:rPr lang="en-US" b="1" dirty="0"/>
              <a:t>, </a:t>
            </a:r>
            <a:r>
              <a:rPr lang="en-US" dirty="0"/>
              <a:t>linking irreversibility to the ability of the decision-maker (firm, sector) to substitute between capital and </a:t>
            </a:r>
            <a:r>
              <a:rPr lang="en-US" dirty="0" err="1"/>
              <a:t>labour</a:t>
            </a:r>
            <a:r>
              <a:rPr lang="en-US" dirty="0"/>
              <a:t> (Hartman, 1972, 1976)</a:t>
            </a:r>
          </a:p>
          <a:p>
            <a:pPr algn="just"/>
            <a:r>
              <a:rPr lang="en-US" dirty="0"/>
              <a:t>This notion relates to the characteristics of the production technology employed and suggests that shocks rendering </a:t>
            </a:r>
            <a:r>
              <a:rPr lang="en-US" i="1" dirty="0"/>
              <a:t>a priori </a:t>
            </a:r>
            <a:r>
              <a:rPr lang="en-US" dirty="0"/>
              <a:t>choices of capital sub-optimal </a:t>
            </a:r>
            <a:r>
              <a:rPr lang="en-US" i="1" dirty="0"/>
              <a:t>ex post</a:t>
            </a:r>
            <a:r>
              <a:rPr lang="en-US" dirty="0"/>
              <a:t>, may be absorbed by appropriately adjusting </a:t>
            </a:r>
            <a:r>
              <a:rPr lang="en-US" dirty="0" err="1"/>
              <a:t>labour</a:t>
            </a:r>
            <a:r>
              <a:rPr lang="en-US" dirty="0"/>
              <a:t> (the variable production input)</a:t>
            </a:r>
          </a:p>
          <a:p>
            <a:pPr algn="just"/>
            <a:r>
              <a:rPr lang="en-US" dirty="0"/>
              <a:t>As is apparent, the adverse impact of a given shock is lessened as the degree of substitutability between </a:t>
            </a:r>
            <a:r>
              <a:rPr lang="en-US" dirty="0" err="1"/>
              <a:t>labour</a:t>
            </a:r>
            <a:r>
              <a:rPr lang="en-US" dirty="0"/>
              <a:t> and capital increases</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4</a:t>
            </a:fld>
            <a:endParaRPr lang="en-US"/>
          </a:p>
        </p:txBody>
      </p:sp>
    </p:spTree>
    <p:extLst>
      <p:ext uri="{BB962C8B-B14F-4D97-AF65-F5344CB8AC3E}">
        <p14:creationId xmlns:p14="http://schemas.microsoft.com/office/powerpoint/2010/main" val="3202006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A descendant of this view is the study of Lee and Shin (2000) who </a:t>
            </a:r>
            <a:r>
              <a:rPr lang="en-US" dirty="0" err="1"/>
              <a:t>emphasise</a:t>
            </a:r>
            <a:r>
              <a:rPr lang="en-US" dirty="0"/>
              <a:t> the share of </a:t>
            </a:r>
            <a:r>
              <a:rPr lang="en-US" dirty="0" err="1"/>
              <a:t>labour</a:t>
            </a:r>
            <a:r>
              <a:rPr lang="en-US" dirty="0"/>
              <a:t> in production as a further factor accentuating the negative effect of uncertainty under irreversibility</a:t>
            </a:r>
          </a:p>
          <a:p>
            <a:pPr algn="just"/>
            <a:r>
              <a:rPr lang="en-US" dirty="0"/>
              <a:t>The second definition of irreversibility is </a:t>
            </a:r>
            <a:r>
              <a:rPr lang="en-US" b="1" i="1" dirty="0"/>
              <a:t>transactions-based</a:t>
            </a:r>
            <a:r>
              <a:rPr lang="en-US" i="1" dirty="0"/>
              <a:t> </a:t>
            </a:r>
            <a:r>
              <a:rPr lang="en-US" dirty="0"/>
              <a:t>and views irreversibility as a friction affecting the decision-maker’s ability to undo capital commitments </a:t>
            </a:r>
            <a:r>
              <a:rPr lang="en-US" i="1" dirty="0"/>
              <a:t>per se </a:t>
            </a:r>
            <a:r>
              <a:rPr lang="en-US" dirty="0"/>
              <a:t>and takes the form of a price differential between buying ( </a:t>
            </a:r>
            <a:r>
              <a:rPr lang="en-US" i="1" dirty="0"/>
              <a:t>p</a:t>
            </a:r>
            <a:r>
              <a:rPr lang="en-US" dirty="0"/>
              <a:t>+) and selling ( </a:t>
            </a:r>
            <a:r>
              <a:rPr lang="en-US" i="1" dirty="0"/>
              <a:t>p</a:t>
            </a:r>
            <a:r>
              <a:rPr lang="en-US" dirty="0"/>
              <a:t>–) prices for capital (Abel and </a:t>
            </a:r>
            <a:r>
              <a:rPr lang="en-US" dirty="0" err="1"/>
              <a:t>Eberly</a:t>
            </a:r>
            <a:r>
              <a:rPr lang="en-US" dirty="0"/>
              <a:t>, 1996; </a:t>
            </a:r>
            <a:r>
              <a:rPr lang="en-US" dirty="0" err="1"/>
              <a:t>Chirinko</a:t>
            </a:r>
            <a:r>
              <a:rPr lang="en-US" dirty="0"/>
              <a:t> and Schaller, 2002)</a:t>
            </a:r>
          </a:p>
          <a:p>
            <a:pPr algn="just"/>
            <a:r>
              <a:rPr lang="en-US" dirty="0"/>
              <a:t>Basically, the degree of irreversibility (or </a:t>
            </a:r>
            <a:r>
              <a:rPr lang="en-US" dirty="0" err="1"/>
              <a:t>sunkness</a:t>
            </a:r>
            <a:r>
              <a:rPr lang="en-US" dirty="0"/>
              <a:t>) of capital is a function of the price ratio (or differential)</a:t>
            </a:r>
          </a:p>
          <a:p>
            <a:pPr algn="just"/>
            <a:endParaRPr lang="en-US" dirty="0"/>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5</a:t>
            </a:fld>
            <a:endParaRPr lang="en-US"/>
          </a:p>
        </p:txBody>
      </p:sp>
    </p:spTree>
    <p:extLst>
      <p:ext uri="{BB962C8B-B14F-4D97-AF65-F5344CB8AC3E}">
        <p14:creationId xmlns:p14="http://schemas.microsoft.com/office/powerpoint/2010/main" val="160159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However, although buying prices maybe observable in empirical applications, this is not generally true for selling prices. In order to overcome this </a:t>
            </a:r>
            <a:r>
              <a:rPr lang="en-US" dirty="0" err="1"/>
              <a:t>unobservability</a:t>
            </a:r>
            <a:r>
              <a:rPr lang="en-US" dirty="0"/>
              <a:t> the literature has devised various indirect observable indicators that may reflect the degree of irreversibility in terms of transactions-based friction</a:t>
            </a:r>
          </a:p>
          <a:p>
            <a:pPr algn="just"/>
            <a:r>
              <a:rPr lang="en-US" dirty="0"/>
              <a:t>For instance, the share of sunk outlays (‘</a:t>
            </a:r>
            <a:r>
              <a:rPr lang="en-US" dirty="0" err="1"/>
              <a:t>sunkness</a:t>
            </a:r>
            <a:r>
              <a:rPr lang="en-US" dirty="0"/>
              <a:t>’) is likely to be low in industries using capital that can be easily leased (</a:t>
            </a:r>
            <a:r>
              <a:rPr lang="en-US" dirty="0" err="1"/>
              <a:t>Kessides</a:t>
            </a:r>
            <a:r>
              <a:rPr lang="en-US" dirty="0"/>
              <a:t>, 1990), or using capital for which an active second-hand market exists (</a:t>
            </a:r>
            <a:r>
              <a:rPr lang="en-US" dirty="0" err="1"/>
              <a:t>Kessides</a:t>
            </a:r>
            <a:r>
              <a:rPr lang="en-US" dirty="0"/>
              <a:t>, 1990; Worthington, 1995)</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6</a:t>
            </a:fld>
            <a:endParaRPr lang="en-US"/>
          </a:p>
        </p:txBody>
      </p:sp>
    </p:spTree>
    <p:extLst>
      <p:ext uri="{BB962C8B-B14F-4D97-AF65-F5344CB8AC3E}">
        <p14:creationId xmlns:p14="http://schemas.microsoft.com/office/powerpoint/2010/main" val="227943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lnSpcReduction="20000"/>
          </a:bodyPr>
          <a:lstStyle/>
          <a:p>
            <a:pPr algn="just"/>
            <a:r>
              <a:rPr lang="en-US" dirty="0"/>
              <a:t>In other words, the intensities of the rental and resale markets in an industry could be viewed as proxies for the mobility and transferability of the capital employed in the industry</a:t>
            </a:r>
          </a:p>
          <a:p>
            <a:pPr algn="just"/>
            <a:r>
              <a:rPr lang="en-US" dirty="0" err="1"/>
              <a:t>Kessides</a:t>
            </a:r>
            <a:r>
              <a:rPr lang="en-US" dirty="0"/>
              <a:t> goes even further, stating that the intensity of the resale market may be viewed as an indicator of the capital’s specificity</a:t>
            </a:r>
          </a:p>
          <a:p>
            <a:pPr algn="just"/>
            <a:r>
              <a:rPr lang="en-US" dirty="0"/>
              <a:t>Capital that is industry, rather than firm-specific, may be sold by exiting enterprises to other firms in the industry, thus giving rise to an active second-hand market</a:t>
            </a:r>
          </a:p>
          <a:p>
            <a:pPr algn="just"/>
            <a:r>
              <a:rPr lang="en-US" dirty="0"/>
              <a:t>In contrast, capital that is expensive to convert into alternative uses once it has been relegated to a specific form, will not readily lend itself to resale</a:t>
            </a:r>
          </a:p>
          <a:p>
            <a:pPr algn="just"/>
            <a:r>
              <a:rPr lang="en-US" dirty="0"/>
              <a:t>Similarly, if the capital employed is mostly firm-specific, or very expensive to relocate, then it is unlikely that an active rental market will exist in the industry</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7</a:t>
            </a:fld>
            <a:endParaRPr lang="en-US"/>
          </a:p>
        </p:txBody>
      </p:sp>
    </p:spTree>
    <p:extLst>
      <p:ext uri="{BB962C8B-B14F-4D97-AF65-F5344CB8AC3E}">
        <p14:creationId xmlns:p14="http://schemas.microsoft.com/office/powerpoint/2010/main" val="1991905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85000" lnSpcReduction="10000"/>
          </a:bodyPr>
          <a:lstStyle/>
          <a:p>
            <a:pPr algn="just"/>
            <a:r>
              <a:rPr lang="en-US" dirty="0"/>
              <a:t>The empirical literature has also used another indirect measure for the degree of irreversibility in the transactions-based concept</a:t>
            </a:r>
          </a:p>
          <a:p>
            <a:pPr algn="just"/>
            <a:r>
              <a:rPr lang="en-US" dirty="0"/>
              <a:t>In particular, the ratio of disposals (selling capital) to acquisitions (capital purchases) is used as an indicator of the activity of second-hand markets and, consequently, of reversibility. </a:t>
            </a:r>
          </a:p>
          <a:p>
            <a:pPr algn="just"/>
            <a:r>
              <a:rPr lang="en-US" dirty="0"/>
              <a:t>Clearly, the ratio will be low, or approaching zero, if second hand markets were thin or non-existent (Driver et al., 2006)</a:t>
            </a:r>
          </a:p>
          <a:p>
            <a:pPr algn="just"/>
            <a:r>
              <a:rPr lang="en-US" dirty="0"/>
              <a:t>Finally, some researchers have proposed an indirect indicator for the degree of irreversibility by resorting to an </a:t>
            </a:r>
            <a:r>
              <a:rPr lang="en-US" i="1" dirty="0"/>
              <a:t>ad hoc </a:t>
            </a:r>
            <a:r>
              <a:rPr lang="en-US" dirty="0"/>
              <a:t>ordering of irreversibility, where the researcher a priori orders capital goods based on their underlying characteristics, and therefore, depending on the user’s exposure to each asset type, one may infer the degree of irreversibility (</a:t>
            </a:r>
            <a:r>
              <a:rPr lang="en-US" dirty="0" err="1"/>
              <a:t>Guiso</a:t>
            </a:r>
            <a:r>
              <a:rPr lang="en-US" dirty="0"/>
              <a:t> and </a:t>
            </a:r>
            <a:r>
              <a:rPr lang="en-US" dirty="0" err="1"/>
              <a:t>Parigi</a:t>
            </a:r>
            <a:r>
              <a:rPr lang="en-US" dirty="0"/>
              <a:t>, 1999; </a:t>
            </a:r>
            <a:r>
              <a:rPr lang="en-US" dirty="0" err="1"/>
              <a:t>Goel</a:t>
            </a:r>
            <a:r>
              <a:rPr lang="en-US" dirty="0"/>
              <a:t> and Ram, 1999, 2001; </a:t>
            </a:r>
            <a:r>
              <a:rPr lang="en-US" dirty="0" err="1"/>
              <a:t>Butzen</a:t>
            </a:r>
            <a:r>
              <a:rPr lang="en-US" dirty="0"/>
              <a:t> et al., 2002; </a:t>
            </a:r>
            <a:r>
              <a:rPr lang="da-DK" dirty="0"/>
              <a:t>Driver et al., 2006; Bulan, 2005; Drakos, 2006)</a:t>
            </a:r>
            <a:endParaRPr lang="en-US" dirty="0"/>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8</a:t>
            </a:fld>
            <a:endParaRPr lang="en-US"/>
          </a:p>
        </p:txBody>
      </p:sp>
    </p:spTree>
    <p:extLst>
      <p:ext uri="{BB962C8B-B14F-4D97-AF65-F5344CB8AC3E}">
        <p14:creationId xmlns:p14="http://schemas.microsoft.com/office/powerpoint/2010/main" val="22233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How investment behaves under irreversibility</a:t>
            </a:r>
          </a:p>
        </p:txBody>
      </p:sp>
      <p:sp>
        <p:nvSpPr>
          <p:cNvPr id="3" name="Θέση περιεχομένου 2"/>
          <p:cNvSpPr>
            <a:spLocks noGrp="1"/>
          </p:cNvSpPr>
          <p:nvPr>
            <p:ph idx="1"/>
          </p:nvPr>
        </p:nvSpPr>
        <p:spPr/>
        <p:txBody>
          <a:bodyPr>
            <a:normAutofit fontScale="77500" lnSpcReduction="20000"/>
          </a:bodyPr>
          <a:lstStyle/>
          <a:p>
            <a:pPr algn="just"/>
            <a:r>
              <a:rPr lang="en-US" dirty="0"/>
              <a:t>Importantly, the (symmetric) convexity of adjustment costs rules out the possibility that investment expenditures may exhibit some degree of irreversibility, a feature first emphasized by Arrow (1968) </a:t>
            </a:r>
          </a:p>
          <a:p>
            <a:pPr algn="just"/>
            <a:r>
              <a:rPr lang="en-US" dirty="0"/>
              <a:t>When investment is completely irreversible and future demand, cost conditions and other relevant market variables are uncertain, firms have an incentive to wait until more information becomes available</a:t>
            </a:r>
          </a:p>
          <a:p>
            <a:pPr algn="just"/>
            <a:r>
              <a:rPr lang="en-US" dirty="0"/>
              <a:t>On the contrary, when a firm does invest it gives up the possibility of waiting for new information to arrive that might affect the desirability or timing of the expenditure; it cannot disinvest should market conditions change adversely (Dixit and </a:t>
            </a:r>
            <a:r>
              <a:rPr lang="en-US" dirty="0" err="1"/>
              <a:t>Pyndick</a:t>
            </a:r>
            <a:r>
              <a:rPr lang="en-US" dirty="0"/>
              <a:t> 1994) </a:t>
            </a:r>
          </a:p>
          <a:p>
            <a:pPr algn="just"/>
            <a:r>
              <a:rPr lang="en-US" dirty="0"/>
              <a:t>In other words, the implementation of a given investment plan carries an opportunity cost equivalent to the exercise of a financial call option and the decision to exercise such an option is irreversible</a:t>
            </a:r>
          </a:p>
          <a:p>
            <a:pPr algn="just"/>
            <a:r>
              <a:rPr lang="en-US" dirty="0"/>
              <a:t>In fact, although the holder may sell the asset at a later stage, she will not be able to recover the money paid for exercising the option</a:t>
            </a:r>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9</a:t>
            </a:fld>
            <a:endParaRPr lang="en-US"/>
          </a:p>
        </p:txBody>
      </p:sp>
    </p:spTree>
    <p:extLst>
      <p:ext uri="{BB962C8B-B14F-4D97-AF65-F5344CB8AC3E}">
        <p14:creationId xmlns:p14="http://schemas.microsoft.com/office/powerpoint/2010/main" val="121986974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2282</Words>
  <Application>Microsoft Office PowerPoint</Application>
  <PresentationFormat>Ευρεία οθόνη</PresentationFormat>
  <Paragraphs>109</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Calibri Light</vt:lpstr>
      <vt:lpstr>Θέμα του Office</vt:lpstr>
      <vt:lpstr>Uncertainty, Irreversibility, and Investment Dynamics</vt:lpstr>
      <vt:lpstr>Παρουσίαση του PowerPoint</vt:lpstr>
      <vt:lpstr>Παρουσίαση του PowerPoint</vt:lpstr>
      <vt:lpstr>How to define and measure irreversibility  </vt:lpstr>
      <vt:lpstr>Παρουσίαση του PowerPoint</vt:lpstr>
      <vt:lpstr>Παρουσίαση του PowerPoint</vt:lpstr>
      <vt:lpstr>Παρουσίαση του PowerPoint</vt:lpstr>
      <vt:lpstr>Παρουσίαση του PowerPoint</vt:lpstr>
      <vt:lpstr>How investment behaves under irreversibility</vt:lpstr>
      <vt:lpstr>Παρουσίαση του PowerPoint</vt:lpstr>
      <vt:lpstr>Investment Dynamics Under Irreversibility and Uncertainty</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References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Uncertainty, Irreversibility, and Investment Dynamics</dc:title>
  <dc:creator>Kostas Drakos</dc:creator>
  <cp:lastModifiedBy>User</cp:lastModifiedBy>
  <cp:revision>11</cp:revision>
  <dcterms:created xsi:type="dcterms:W3CDTF">2016-04-06T08:19:00Z</dcterms:created>
  <dcterms:modified xsi:type="dcterms:W3CDTF">2017-02-22T09:36:50Z</dcterms:modified>
</cp:coreProperties>
</file>