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0" r:id="rId2"/>
    <p:sldId id="316" r:id="rId3"/>
    <p:sldId id="402" r:id="rId4"/>
    <p:sldId id="443" r:id="rId5"/>
    <p:sldId id="444" r:id="rId6"/>
    <p:sldId id="403" r:id="rId7"/>
    <p:sldId id="405" r:id="rId8"/>
    <p:sldId id="407" r:id="rId9"/>
    <p:sldId id="410" r:id="rId10"/>
    <p:sldId id="409" r:id="rId11"/>
    <p:sldId id="411" r:id="rId12"/>
    <p:sldId id="412" r:id="rId13"/>
    <p:sldId id="41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777">
          <p15:clr>
            <a:srgbClr val="A4A3A4"/>
          </p15:clr>
        </p15:guide>
        <p15:guide id="4" pos="3839">
          <p15:clr>
            <a:srgbClr val="A4A3A4"/>
          </p15:clr>
        </p15:guide>
        <p15:guide id="5" orient="horz" pos="2162">
          <p15:clr>
            <a:srgbClr val="A4A3A4"/>
          </p15:clr>
        </p15:guide>
        <p15:guide id="6" pos="3835">
          <p15:clr>
            <a:srgbClr val="A4A3A4"/>
          </p15:clr>
        </p15:guide>
        <p15:guide id="7" orient="horz" pos="215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94"/>
    <a:srgbClr val="FFC000"/>
    <a:srgbClr val="195989"/>
    <a:srgbClr val="1D679F"/>
    <a:srgbClr val="1F6DA6"/>
    <a:srgbClr val="1B5B87"/>
    <a:srgbClr val="227DC1"/>
    <a:srgbClr val="2178B9"/>
    <a:srgbClr val="2177B7"/>
    <a:srgbClr val="2175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87" d="100"/>
          <a:sy n="87" d="100"/>
        </p:scale>
        <p:origin x="533" y="46"/>
      </p:cViewPr>
      <p:guideLst>
        <p:guide orient="horz" pos="2092"/>
        <p:guide pos="3840"/>
        <p:guide orient="horz" pos="3777"/>
        <p:guide pos="3839"/>
        <p:guide orient="horz" pos="2162"/>
        <p:guide pos="3835"/>
        <p:guide orient="horz" pos="215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45" d="100"/>
          <a:sy n="145" d="100"/>
        </p:scale>
        <p:origin x="-2048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073101"/>
            <a:ext cx="12192000" cy="5784900"/>
          </a:xfrm>
          <a:prstGeom prst="rect">
            <a:avLst/>
          </a:prstGeom>
          <a:gradFill flip="none" rotWithShape="1">
            <a:gsLst>
              <a:gs pos="47000">
                <a:srgbClr val="0D6CB4"/>
              </a:gs>
              <a:gs pos="100000">
                <a:schemeClr val="accent2"/>
              </a:gs>
              <a:gs pos="77000">
                <a:srgbClr val="227DC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49" y="1992572"/>
            <a:ext cx="10290265" cy="2149523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0" y="4418049"/>
            <a:ext cx="10290265" cy="8977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6094413" y="5391726"/>
            <a:ext cx="5267202" cy="87745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spcAft>
                <a:spcPts val="800"/>
              </a:spcAft>
              <a:buFontTx/>
              <a:buNone/>
              <a:defRPr sz="2200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Speaker</a:t>
            </a:r>
            <a:br>
              <a:rPr lang="en-GB" noProof="0" dirty="0"/>
            </a:br>
            <a:r>
              <a:rPr lang="en-GB" noProof="0" dirty="0"/>
              <a:t>Venue and date</a:t>
            </a:r>
          </a:p>
        </p:txBody>
      </p:sp>
      <p:pic>
        <p:nvPicPr>
          <p:cNvPr id="8" name="Picture 7" descr="Foote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221" y="6390001"/>
            <a:ext cx="697559" cy="467999"/>
          </a:xfrm>
          <a:prstGeom prst="rect">
            <a:avLst/>
          </a:prstGeom>
        </p:spPr>
      </p:pic>
      <p:pic>
        <p:nvPicPr>
          <p:cNvPr id="13" name="Picture 12" descr="EC-JRC-logo_vertical_EN_pos_transparent-background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3" t="5040" r="4159" b="4382"/>
          <a:stretch/>
        </p:blipFill>
        <p:spPr>
          <a:xfrm>
            <a:off x="5373779" y="264907"/>
            <a:ext cx="1674947" cy="11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7615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048" y="1992572"/>
            <a:ext cx="8010798" cy="3616657"/>
          </a:xfrm>
          <a:prstGeom prst="rect">
            <a:avLst/>
          </a:prstGeo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2614" y="1825625"/>
            <a:ext cx="4583519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buClr>
                <a:schemeClr val="accent5"/>
              </a:buClr>
              <a:buFont typeface="Arial"/>
              <a:buChar char="•"/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662614" y="586765"/>
            <a:ext cx="4581771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-63280" y="-62165"/>
            <a:ext cx="12318560" cy="3468939"/>
          </a:xfrm>
          <a:prstGeom prst="rect">
            <a:avLst/>
          </a:prstGeom>
          <a:solidFill>
            <a:schemeClr val="bg2"/>
          </a:solidFill>
          <a:ln w="28575" cmpd="sng">
            <a:solidFill>
              <a:schemeClr val="accent5"/>
            </a:solidFill>
          </a:ln>
        </p:spPr>
        <p:txBody>
          <a:bodyPr/>
          <a:lstStyle>
            <a:lvl1pPr marL="0" indent="0">
              <a:buClr>
                <a:schemeClr val="accent2"/>
              </a:buClr>
              <a:buFont typeface="Arial"/>
              <a:buNone/>
              <a:defRPr/>
            </a:lvl1pPr>
          </a:lstStyle>
          <a:p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7385" y="2818576"/>
            <a:ext cx="10287000" cy="6283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lvl1pPr>
              <a:defRPr sz="38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957385" y="3630613"/>
            <a:ext cx="10287000" cy="2365375"/>
          </a:xfrm>
          <a:prstGeom prst="rect">
            <a:avLst/>
          </a:prstGeom>
        </p:spPr>
        <p:txBody>
          <a:bodyPr/>
          <a:lstStyle>
            <a:lvl1pPr marL="342900" indent="-342900" algn="l">
              <a:buClr>
                <a:schemeClr val="accent5"/>
              </a:buClr>
              <a:buFont typeface="Arial"/>
              <a:buChar char="•"/>
              <a:defRPr/>
            </a:lvl1pPr>
            <a:lvl2pPr marL="800100" indent="-342900">
              <a:buClr>
                <a:schemeClr val="accent5"/>
              </a:buClr>
              <a:buFont typeface="Arial"/>
              <a:buChar char="•"/>
              <a:defRPr/>
            </a:lvl2pPr>
            <a:lvl3pPr marL="1200150" indent="-285750">
              <a:buClr>
                <a:schemeClr val="accent5"/>
              </a:buClr>
              <a:buFont typeface="Arial"/>
              <a:buChar char="•"/>
              <a:defRPr/>
            </a:lvl3pPr>
            <a:lvl4pPr marL="1657350" indent="-285750">
              <a:buClr>
                <a:schemeClr val="accent5"/>
              </a:buClr>
              <a:buFont typeface="Arial"/>
              <a:buChar char="•"/>
              <a:defRPr/>
            </a:lvl4pPr>
            <a:lvl5pPr marL="2114550" indent="-285750">
              <a:buClr>
                <a:schemeClr val="accent5"/>
              </a:buClr>
              <a:buFont typeface="Arial"/>
              <a:buChar char="•"/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840157" y="2284667"/>
            <a:ext cx="3347997" cy="2090737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40525" y="2284668"/>
            <a:ext cx="3419998" cy="2090737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390340" y="2284667"/>
            <a:ext cx="3347998" cy="2090737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179376" y="4038684"/>
            <a:ext cx="2669558" cy="1524235"/>
          </a:xfrm>
          <a:prstGeom prst="rect">
            <a:avLst/>
          </a:prstGeo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729560" y="4041944"/>
            <a:ext cx="2669558" cy="1524235"/>
          </a:xfrm>
          <a:prstGeom prst="rect">
            <a:avLst/>
          </a:prstGeo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GB" noProof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315745" y="4037437"/>
            <a:ext cx="2669558" cy="1524235"/>
          </a:xfrm>
          <a:prstGeom prst="rect">
            <a:avLst/>
          </a:prstGeo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GB" noProof="0"/>
              <a:t>Edit Master text styles</a:t>
            </a:r>
          </a:p>
        </p:txBody>
      </p:sp>
      <p:sp>
        <p:nvSpPr>
          <p:cNvPr id="20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489177" y="2159957"/>
            <a:ext cx="2518900" cy="17280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489175" y="4076343"/>
            <a:ext cx="2520000" cy="17280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197546" y="2159956"/>
            <a:ext cx="2520000" cy="17280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887605" y="4076342"/>
            <a:ext cx="2483779" cy="1728000"/>
          </a:xfrm>
          <a:prstGeom prst="rect">
            <a:avLst/>
          </a:prstGeo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957385" y="2159957"/>
            <a:ext cx="2334846" cy="1728000"/>
          </a:xfrm>
          <a:prstGeom prst="rect">
            <a:avLst/>
          </a:prstGeo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197548" y="4076342"/>
            <a:ext cx="2520000" cy="17280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957385" y="4076343"/>
            <a:ext cx="2334846" cy="1728000"/>
          </a:xfrm>
          <a:prstGeom prst="rect">
            <a:avLst/>
          </a:prstGeo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19308" y="2159956"/>
            <a:ext cx="2452077" cy="1728000"/>
          </a:xfrm>
          <a:prstGeom prst="rect">
            <a:avLst/>
          </a:prstGeo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GB" noProof="0"/>
              <a:t>Edit Master text styles</a:t>
            </a:r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30587"/>
          </a:xfrm>
          <a:prstGeom prst="rect">
            <a:avLst/>
          </a:prstGeom>
          <a:gradFill flip="none" rotWithShape="1">
            <a:gsLst>
              <a:gs pos="47000">
                <a:srgbClr val="0D6CB4"/>
              </a:gs>
              <a:gs pos="100000">
                <a:schemeClr val="accent2"/>
              </a:gs>
              <a:gs pos="77000">
                <a:srgbClr val="227DC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020968" cy="124034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rgbClr val="F8CC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084385" y="3855676"/>
            <a:ext cx="10003692" cy="19252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100617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34321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020968" cy="124034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084385" y="3855676"/>
            <a:ext cx="10003692" cy="19252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305502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cover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 flip="none" rotWithShape="1">
            <a:gsLst>
              <a:gs pos="47000">
                <a:srgbClr val="0D6CB4"/>
              </a:gs>
              <a:gs pos="100000">
                <a:schemeClr val="accent2"/>
              </a:gs>
              <a:gs pos="77000">
                <a:srgbClr val="227DC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281657" cy="2387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6000">
                <a:solidFill>
                  <a:srgbClr val="FFD129"/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281657" cy="16557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478213"/>
          </a:xfrm>
          <a:prstGeom prst="line">
            <a:avLst/>
          </a:prstGeom>
          <a:ln w="28575">
            <a:solidFill>
              <a:srgbClr val="FFD1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45929" y="6193922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cover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284602" cy="23876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284602" cy="16557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478213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45929" y="6193922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7154" y="1825624"/>
            <a:ext cx="10267462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 typeface="Arial"/>
              <a:buChar char="•"/>
              <a:defRPr/>
            </a:lvl1pPr>
            <a:lvl2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2pPr>
            <a:lvl3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3pPr>
            <a:lvl4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4pPr>
            <a:lvl5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2525" y="1825625"/>
            <a:ext cx="5002090" cy="4170363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>
              <a:buClr>
                <a:schemeClr val="accent5"/>
              </a:buClr>
              <a:buFont typeface="Arial"/>
              <a:buNone/>
              <a:defRPr/>
            </a:lvl1pPr>
          </a:lstStyle>
          <a:p>
            <a:pPr lvl="0"/>
            <a:endParaRPr lang="en-GB" noProof="0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0"/>
          </p:nvPr>
        </p:nvSpPr>
        <p:spPr>
          <a:xfrm>
            <a:off x="967154" y="1825624"/>
            <a:ext cx="5004000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 typeface="Arial"/>
              <a:buChar char="•"/>
              <a:defRPr/>
            </a:lvl1pPr>
            <a:lvl2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2pPr>
            <a:lvl3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3pPr>
            <a:lvl4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4pPr>
            <a:lvl5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1"/>
          </p:nvPr>
        </p:nvSpPr>
        <p:spPr>
          <a:xfrm>
            <a:off x="6232524" y="1825624"/>
            <a:ext cx="5004000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 typeface="Arial"/>
              <a:buChar char="•"/>
              <a:defRPr strike="noStrike"/>
            </a:lvl1pPr>
            <a:lvl2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 strike="noStrike"/>
            </a:lvl2pPr>
            <a:lvl3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 strike="noStrike"/>
            </a:lvl3pPr>
            <a:lvl4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 strike="noStrike"/>
            </a:lvl4pPr>
            <a:lvl5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 strike="noStrike"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967154" y="1825624"/>
            <a:ext cx="5004000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 typeface="Arial"/>
              <a:buChar char="•"/>
              <a:defRPr/>
            </a:lvl1pPr>
            <a:lvl2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2pPr>
            <a:lvl3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3pPr>
            <a:lvl4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4pPr>
            <a:lvl5pPr>
              <a:lnSpc>
                <a:spcPct val="100000"/>
              </a:lnSpc>
              <a:spcAft>
                <a:spcPts val="1800"/>
              </a:spcAft>
              <a:buClr>
                <a:schemeClr val="accent5"/>
              </a:buCl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0722" y="1825625"/>
            <a:ext cx="3229533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buClr>
                <a:schemeClr val="accent5"/>
              </a:buClr>
              <a:buFont typeface="Arial"/>
              <a:buChar char="•"/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476002" y="1825624"/>
            <a:ext cx="3239996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buClr>
                <a:schemeClr val="accent5"/>
              </a:buClr>
              <a:buFont typeface="Arial"/>
              <a:buChar char="•"/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5"/>
          </p:nvPr>
        </p:nvSpPr>
        <p:spPr>
          <a:xfrm>
            <a:off x="7990763" y="1825624"/>
            <a:ext cx="3239998" cy="41703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>
              <a:buClr>
                <a:schemeClr val="accent5"/>
              </a:buClr>
              <a:buFont typeface="Arial"/>
              <a:buChar char="•"/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0722" y="1681163"/>
            <a:ext cx="5003999" cy="823912"/>
          </a:xfrm>
          <a:prstGeom prst="rect">
            <a:avLst/>
          </a:prstGeo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0722" y="2597727"/>
            <a:ext cx="5003999" cy="3398261"/>
          </a:xfrm>
          <a:prstGeom prst="rect">
            <a:avLst/>
          </a:prstGeom>
        </p:spPr>
        <p:txBody>
          <a:bodyPr wrap="square">
            <a:noAutofit/>
          </a:bodyPr>
          <a:lstStyle>
            <a:lvl1pPr marL="342900" indent="-342900">
              <a:buClr>
                <a:schemeClr val="accent5"/>
              </a:buClr>
              <a:buFont typeface="Arial"/>
              <a:buChar char="•"/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2768" y="1681163"/>
            <a:ext cx="5003999" cy="823912"/>
          </a:xfrm>
          <a:prstGeom prst="rect">
            <a:avLst/>
          </a:prstGeo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2768" y="2597727"/>
            <a:ext cx="5003999" cy="3398261"/>
          </a:xfrm>
          <a:prstGeom prst="rect">
            <a:avLst/>
          </a:prstGeom>
        </p:spPr>
        <p:txBody>
          <a:bodyPr wrap="square">
            <a:noAutofit/>
          </a:bodyPr>
          <a:lstStyle>
            <a:lvl1pPr marL="342900" indent="-342900">
              <a:buClr>
                <a:schemeClr val="accent5"/>
              </a:buClr>
              <a:buFont typeface="Arial"/>
              <a:buChar char="•"/>
              <a:defRPr/>
            </a:lvl1pPr>
            <a:lvl2pPr>
              <a:buClr>
                <a:schemeClr val="accent5"/>
              </a:buClr>
              <a:defRPr/>
            </a:lvl2pPr>
            <a:lvl3pPr>
              <a:buClr>
                <a:schemeClr val="accent5"/>
              </a:buClr>
              <a:defRPr/>
            </a:lvl3pPr>
            <a:lvl4pPr>
              <a:buClr>
                <a:schemeClr val="accent5"/>
              </a:buClr>
              <a:defRPr/>
            </a:lvl4pPr>
            <a:lvl5pPr>
              <a:buClr>
                <a:schemeClr val="accent5"/>
              </a:buClr>
              <a:defRPr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1750540"/>
            <a:ext cx="12192000" cy="4245448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noProof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575220"/>
            <a:ext cx="10263893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>
            <a:lvl1pPr>
              <a:defRPr sz="38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 flipH="1">
            <a:off x="838201" y="0"/>
            <a:ext cx="1" cy="136525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EC-JRC-logo_horizontal_EN_pos_transparent-background.png"/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2" t="10944" r="6669" b="9113"/>
          <a:stretch/>
        </p:blipFill>
        <p:spPr>
          <a:xfrm>
            <a:off x="9945929" y="6177847"/>
            <a:ext cx="1727997" cy="4672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38200" y="625429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15BF1-D259-0341-94F8-9E410F79F6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49" r:id="rId2"/>
    <p:sldLayoutId id="2147483651" r:id="rId3"/>
    <p:sldLayoutId id="2147483650" r:id="rId4"/>
    <p:sldLayoutId id="2147483660" r:id="rId5"/>
    <p:sldLayoutId id="2147483652" r:id="rId6"/>
    <p:sldLayoutId id="2147483661" r:id="rId7"/>
    <p:sldLayoutId id="2147483653" r:id="rId8"/>
    <p:sldLayoutId id="2147483654" r:id="rId9"/>
    <p:sldLayoutId id="2147483659" r:id="rId10"/>
    <p:sldLayoutId id="2147483658" r:id="rId11"/>
    <p:sldLayoutId id="2147483668" r:id="rId12"/>
    <p:sldLayoutId id="2147483666" r:id="rId13"/>
    <p:sldLayoutId id="2147483667" r:id="rId14"/>
    <p:sldLayoutId id="2147483655" r:id="rId15"/>
    <p:sldLayoutId id="2147483670" r:id="rId16"/>
    <p:sldLayoutId id="214748366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rgbClr val="2B91C5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rgbClr val="2B91C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rgbClr val="2B91C5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rgbClr val="2B91C5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rgbClr val="2B91C5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buClr>
                <a:schemeClr val="bg1"/>
              </a:buClr>
            </a:pPr>
            <a:r>
              <a:rPr lang="en-GB" sz="5400" dirty="0"/>
              <a:t>Measuring relative poverty</a:t>
            </a:r>
          </a:p>
        </p:txBody>
      </p:sp>
    </p:spTree>
    <p:extLst>
      <p:ext uri="{BB962C8B-B14F-4D97-AF65-F5344CB8AC3E}">
        <p14:creationId xmlns:p14="http://schemas.microsoft.com/office/powerpoint/2010/main" val="172080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At-risk-of-poverty rate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390" y="2756132"/>
            <a:ext cx="405393" cy="8829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103" y="2756132"/>
            <a:ext cx="405393" cy="8829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816" y="2756132"/>
            <a:ext cx="405393" cy="8829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529" y="2756132"/>
            <a:ext cx="405393" cy="8829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242" y="2756132"/>
            <a:ext cx="405393" cy="8829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955" y="2756132"/>
            <a:ext cx="405393" cy="88295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668" y="2756132"/>
            <a:ext cx="405393" cy="8829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81" y="2756132"/>
            <a:ext cx="405393" cy="88295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094" y="2756132"/>
            <a:ext cx="405393" cy="88295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807" y="2756132"/>
            <a:ext cx="405393" cy="88295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520" y="2756132"/>
            <a:ext cx="405393" cy="88295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233" y="2756132"/>
            <a:ext cx="405393" cy="88295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946" y="2756132"/>
            <a:ext cx="405393" cy="882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659" y="2756132"/>
            <a:ext cx="405393" cy="88295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372" y="2756132"/>
            <a:ext cx="405393" cy="88295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085" y="2756132"/>
            <a:ext cx="405393" cy="88295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798" y="2756132"/>
            <a:ext cx="405393" cy="88295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511" y="2756132"/>
            <a:ext cx="405393" cy="88295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224" y="2756132"/>
            <a:ext cx="405393" cy="88295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937" y="2756132"/>
            <a:ext cx="405393" cy="88295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650" y="2756132"/>
            <a:ext cx="405393" cy="88295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6363" y="2756132"/>
            <a:ext cx="405393" cy="88295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076" y="2756132"/>
            <a:ext cx="405393" cy="88295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7789" y="2756132"/>
            <a:ext cx="405393" cy="88295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513" y="2756132"/>
            <a:ext cx="405393" cy="88295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251774" y="2088305"/>
            <a:ext cx="36952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Equivalised</a:t>
            </a: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 </a:t>
            </a:r>
            <a:r>
              <a:rPr lang="es-ES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disposable</a:t>
            </a: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 </a:t>
            </a:r>
            <a:r>
              <a:rPr lang="es-ES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income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58538" y="1995972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3200" dirty="0">
                <a:solidFill>
                  <a:srgbClr val="1E4494"/>
                </a:solidFill>
                <a:sym typeface="Wingdings" panose="05000000000000000000" pitchFamily="2" charset="2"/>
              </a:rPr>
              <a:t>–</a:t>
            </a:r>
            <a:endParaRPr lang="en-GB" sz="32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027960" y="1995972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3200" dirty="0">
                <a:solidFill>
                  <a:srgbClr val="1E4494"/>
                </a:solidFill>
                <a:sym typeface="Wingdings" panose="05000000000000000000" pitchFamily="2" charset="2"/>
              </a:rPr>
              <a:t>+</a:t>
            </a:r>
            <a:endParaRPr lang="en-GB" sz="32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 flipV="1">
            <a:off x="5976594" y="3827283"/>
            <a:ext cx="1049" cy="527901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tangle 36"/>
          <p:cNvSpPr/>
          <p:nvPr/>
        </p:nvSpPr>
        <p:spPr>
          <a:xfrm>
            <a:off x="5048541" y="4440365"/>
            <a:ext cx="1909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solidFill>
                  <a:srgbClr val="1E4494"/>
                </a:solidFill>
                <a:sym typeface="Wingdings" panose="05000000000000000000" pitchFamily="2" charset="2"/>
              </a:rPr>
              <a:t>Median = 14,375</a:t>
            </a:r>
            <a:endParaRPr lang="en-GB" dirty="0"/>
          </a:p>
        </p:txBody>
      </p:sp>
      <p:cxnSp>
        <p:nvCxnSpPr>
          <p:cNvPr id="38" name="Straight Connector 37"/>
          <p:cNvCxnSpPr/>
          <p:nvPr/>
        </p:nvCxnSpPr>
        <p:spPr bwMode="auto">
          <a:xfrm flipV="1">
            <a:off x="3059211" y="3827283"/>
            <a:ext cx="1049" cy="527901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Rectangle 38"/>
          <p:cNvSpPr/>
          <p:nvPr/>
        </p:nvSpPr>
        <p:spPr>
          <a:xfrm>
            <a:off x="1932388" y="4440365"/>
            <a:ext cx="23070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solidFill>
                  <a:srgbClr val="1E4494"/>
                </a:solidFill>
                <a:sym typeface="Wingdings" panose="05000000000000000000" pitchFamily="2" charset="2"/>
              </a:rPr>
              <a:t>60% median = 8,625</a:t>
            </a:r>
          </a:p>
          <a:p>
            <a:pPr algn="ctr"/>
            <a:r>
              <a:rPr lang="es-ES" dirty="0">
                <a:solidFill>
                  <a:srgbClr val="1E4494"/>
                </a:solidFill>
                <a:sym typeface="Wingdings" panose="05000000000000000000" pitchFamily="2" charset="2"/>
              </a:rPr>
              <a:t>(</a:t>
            </a:r>
            <a:r>
              <a:rPr lang="es-ES" dirty="0" err="1">
                <a:solidFill>
                  <a:srgbClr val="1E4494"/>
                </a:solidFill>
                <a:sym typeface="Wingdings" panose="05000000000000000000" pitchFamily="2" charset="2"/>
              </a:rPr>
              <a:t>poverty</a:t>
            </a:r>
            <a:r>
              <a:rPr lang="es-ES" dirty="0">
                <a:solidFill>
                  <a:srgbClr val="1E4494"/>
                </a:solidFill>
                <a:sym typeface="Wingdings" panose="05000000000000000000" pitchFamily="2" charset="2"/>
              </a:rPr>
              <a:t> line)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8812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At-risk-of-poverty rate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390" y="2756132"/>
            <a:ext cx="405393" cy="8829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103" y="2756132"/>
            <a:ext cx="405393" cy="8829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816" y="2756132"/>
            <a:ext cx="405393" cy="8829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529" y="2756132"/>
            <a:ext cx="405393" cy="8829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242" y="2756132"/>
            <a:ext cx="405393" cy="8829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955" y="2756132"/>
            <a:ext cx="405393" cy="88295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668" y="2756132"/>
            <a:ext cx="405393" cy="8829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81" y="2756132"/>
            <a:ext cx="405393" cy="88295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094" y="2756132"/>
            <a:ext cx="405393" cy="88295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807" y="2756132"/>
            <a:ext cx="405393" cy="88295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520" y="2756132"/>
            <a:ext cx="405393" cy="88295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233" y="2756132"/>
            <a:ext cx="405393" cy="88295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946" y="2756132"/>
            <a:ext cx="405393" cy="882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659" y="2756132"/>
            <a:ext cx="405393" cy="88295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372" y="2756132"/>
            <a:ext cx="405393" cy="88295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085" y="2756132"/>
            <a:ext cx="405393" cy="88295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798" y="2756132"/>
            <a:ext cx="405393" cy="88295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511" y="2756132"/>
            <a:ext cx="405393" cy="88295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224" y="2756132"/>
            <a:ext cx="405393" cy="88295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937" y="2756132"/>
            <a:ext cx="405393" cy="88295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650" y="2756132"/>
            <a:ext cx="405393" cy="88295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6363" y="2756132"/>
            <a:ext cx="405393" cy="88295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076" y="2756132"/>
            <a:ext cx="405393" cy="88295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7789" y="2756132"/>
            <a:ext cx="405393" cy="88295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513" y="2756132"/>
            <a:ext cx="405393" cy="88295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251774" y="2088305"/>
            <a:ext cx="36952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Equivalised</a:t>
            </a: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 </a:t>
            </a:r>
            <a:r>
              <a:rPr lang="es-ES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disposable</a:t>
            </a: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 </a:t>
            </a:r>
            <a:r>
              <a:rPr lang="es-ES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income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58538" y="1995972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3200" dirty="0">
                <a:solidFill>
                  <a:srgbClr val="1E4494"/>
                </a:solidFill>
                <a:sym typeface="Wingdings" panose="05000000000000000000" pitchFamily="2" charset="2"/>
              </a:rPr>
              <a:t>–</a:t>
            </a:r>
            <a:endParaRPr lang="en-GB" sz="32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027960" y="1995972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3200" dirty="0">
                <a:solidFill>
                  <a:srgbClr val="1E4494"/>
                </a:solidFill>
                <a:sym typeface="Wingdings" panose="05000000000000000000" pitchFamily="2" charset="2"/>
              </a:rPr>
              <a:t>+</a:t>
            </a:r>
            <a:endParaRPr lang="en-GB" sz="32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 flipV="1">
            <a:off x="5976594" y="3827283"/>
            <a:ext cx="1049" cy="527901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tangle 36"/>
          <p:cNvSpPr/>
          <p:nvPr/>
        </p:nvSpPr>
        <p:spPr>
          <a:xfrm>
            <a:off x="5048541" y="4440365"/>
            <a:ext cx="1909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solidFill>
                  <a:srgbClr val="1E4494"/>
                </a:solidFill>
                <a:sym typeface="Wingdings" panose="05000000000000000000" pitchFamily="2" charset="2"/>
              </a:rPr>
              <a:t>Median = 14,375</a:t>
            </a:r>
            <a:endParaRPr lang="en-GB" dirty="0"/>
          </a:p>
        </p:txBody>
      </p:sp>
      <p:cxnSp>
        <p:nvCxnSpPr>
          <p:cNvPr id="38" name="Straight Connector 37"/>
          <p:cNvCxnSpPr/>
          <p:nvPr/>
        </p:nvCxnSpPr>
        <p:spPr bwMode="auto">
          <a:xfrm flipV="1">
            <a:off x="3059211" y="3827283"/>
            <a:ext cx="1049" cy="527901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Rectangle 38"/>
          <p:cNvSpPr/>
          <p:nvPr/>
        </p:nvSpPr>
        <p:spPr>
          <a:xfrm>
            <a:off x="1932391" y="4440365"/>
            <a:ext cx="23070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solidFill>
                  <a:srgbClr val="1E4494"/>
                </a:solidFill>
                <a:sym typeface="Wingdings" panose="05000000000000000000" pitchFamily="2" charset="2"/>
              </a:rPr>
              <a:t>60% median = 8,625</a:t>
            </a:r>
          </a:p>
          <a:p>
            <a:pPr algn="ctr"/>
            <a:r>
              <a:rPr lang="es-ES" dirty="0">
                <a:solidFill>
                  <a:srgbClr val="1E4494"/>
                </a:solidFill>
                <a:sym typeface="Wingdings" panose="05000000000000000000" pitchFamily="2" charset="2"/>
              </a:rPr>
              <a:t>(</a:t>
            </a:r>
            <a:r>
              <a:rPr lang="es-ES" dirty="0" err="1">
                <a:solidFill>
                  <a:srgbClr val="1E4494"/>
                </a:solidFill>
                <a:sym typeface="Wingdings" panose="05000000000000000000" pitchFamily="2" charset="2"/>
              </a:rPr>
              <a:t>poverty</a:t>
            </a:r>
            <a:r>
              <a:rPr lang="es-ES" dirty="0">
                <a:solidFill>
                  <a:srgbClr val="1E4494"/>
                </a:solidFill>
                <a:sym typeface="Wingdings" panose="05000000000000000000" pitchFamily="2" charset="2"/>
              </a:rPr>
              <a:t> line)</a:t>
            </a:r>
            <a:endParaRPr lang="en-GB" dirty="0"/>
          </a:p>
        </p:txBody>
      </p:sp>
      <p:sp>
        <p:nvSpPr>
          <p:cNvPr id="40" name="Rectangle 39"/>
          <p:cNvSpPr/>
          <p:nvPr/>
        </p:nvSpPr>
        <p:spPr>
          <a:xfrm>
            <a:off x="7703511" y="4809697"/>
            <a:ext cx="3010953" cy="400110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GB" sz="2000" dirty="0">
                <a:solidFill>
                  <a:srgbClr val="1E4494"/>
                </a:solidFill>
                <a:sym typeface="Wingdings" panose="05000000000000000000" pitchFamily="2" charset="2"/>
              </a:rPr>
              <a:t>AROP rate = 5/25 = 20%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50653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At-risk-of-poverty gap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430" y="1917147"/>
            <a:ext cx="405393" cy="8829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955" y="2756132"/>
            <a:ext cx="405393" cy="88295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668" y="2756132"/>
            <a:ext cx="405393" cy="8829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81" y="2756132"/>
            <a:ext cx="405393" cy="88295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094" y="2756132"/>
            <a:ext cx="405393" cy="88295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807" y="2756132"/>
            <a:ext cx="405393" cy="88295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520" y="2756132"/>
            <a:ext cx="405393" cy="88295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233" y="2756132"/>
            <a:ext cx="405393" cy="88295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946" y="2756132"/>
            <a:ext cx="405393" cy="882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659" y="2756132"/>
            <a:ext cx="405393" cy="88295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372" y="2756132"/>
            <a:ext cx="405393" cy="88295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085" y="2756132"/>
            <a:ext cx="405393" cy="88295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798" y="2756132"/>
            <a:ext cx="405393" cy="88295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511" y="2756132"/>
            <a:ext cx="405393" cy="88295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224" y="2756132"/>
            <a:ext cx="405393" cy="88295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937" y="2756132"/>
            <a:ext cx="405393" cy="88295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650" y="2756132"/>
            <a:ext cx="405393" cy="88295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6363" y="2756132"/>
            <a:ext cx="405393" cy="88295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076" y="2756132"/>
            <a:ext cx="405393" cy="88295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7789" y="2756132"/>
            <a:ext cx="405393" cy="88295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513" y="2756132"/>
            <a:ext cx="405393" cy="88295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251774" y="2088305"/>
            <a:ext cx="36952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Equivalised</a:t>
            </a: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 </a:t>
            </a:r>
            <a:r>
              <a:rPr lang="es-ES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disposable</a:t>
            </a: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 </a:t>
            </a:r>
            <a:r>
              <a:rPr lang="es-ES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income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58538" y="1995972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3200" dirty="0">
                <a:solidFill>
                  <a:srgbClr val="1E4494"/>
                </a:solidFill>
                <a:sym typeface="Wingdings" panose="05000000000000000000" pitchFamily="2" charset="2"/>
              </a:rPr>
              <a:t>–</a:t>
            </a:r>
            <a:endParaRPr lang="en-GB" sz="32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027960" y="1995972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3200" dirty="0">
                <a:solidFill>
                  <a:srgbClr val="1E4494"/>
                </a:solidFill>
                <a:sym typeface="Wingdings" panose="05000000000000000000" pitchFamily="2" charset="2"/>
              </a:rPr>
              <a:t>+</a:t>
            </a:r>
            <a:endParaRPr lang="en-GB" sz="32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676" y="2733528"/>
            <a:ext cx="405393" cy="882952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451" y="3549909"/>
            <a:ext cx="405393" cy="882952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649" y="4366290"/>
            <a:ext cx="405393" cy="88295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688" y="5182673"/>
            <a:ext cx="405393" cy="882952"/>
          </a:xfrm>
          <a:prstGeom prst="rect">
            <a:avLst/>
          </a:prstGeom>
        </p:spPr>
      </p:pic>
      <p:cxnSp>
        <p:nvCxnSpPr>
          <p:cNvPr id="34" name="Straight Arrow Connector 33"/>
          <p:cNvCxnSpPr/>
          <p:nvPr/>
        </p:nvCxnSpPr>
        <p:spPr>
          <a:xfrm>
            <a:off x="1451727" y="2341235"/>
            <a:ext cx="1566666" cy="604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1706252" y="3197608"/>
            <a:ext cx="1312141" cy="1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1938393" y="3964960"/>
            <a:ext cx="1080000" cy="1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2309566" y="5623764"/>
            <a:ext cx="708827" cy="2506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852529" y="1971903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1E4494"/>
                </a:solidFill>
                <a:sym typeface="Wingdings" panose="05000000000000000000" pitchFamily="2" charset="2"/>
              </a:rPr>
              <a:t>8,625</a:t>
            </a:r>
            <a:endParaRPr lang="en-GB" dirty="0"/>
          </a:p>
        </p:txBody>
      </p:sp>
      <p:sp>
        <p:nvSpPr>
          <p:cNvPr id="56" name="Rectangle 55"/>
          <p:cNvSpPr/>
          <p:nvPr/>
        </p:nvSpPr>
        <p:spPr>
          <a:xfrm>
            <a:off x="1847948" y="2828276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1E4494"/>
                </a:solidFill>
                <a:sym typeface="Wingdings" panose="05000000000000000000" pitchFamily="2" charset="2"/>
              </a:rPr>
              <a:t>7,000</a:t>
            </a:r>
            <a:endParaRPr lang="en-GB" dirty="0"/>
          </a:p>
        </p:txBody>
      </p:sp>
      <p:sp>
        <p:nvSpPr>
          <p:cNvPr id="57" name="Rectangle 56"/>
          <p:cNvSpPr/>
          <p:nvPr/>
        </p:nvSpPr>
        <p:spPr>
          <a:xfrm>
            <a:off x="2098312" y="3604337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1E4494"/>
                </a:solidFill>
                <a:sym typeface="Wingdings" panose="05000000000000000000" pitchFamily="2" charset="2"/>
              </a:rPr>
              <a:t>5,000</a:t>
            </a:r>
            <a:endParaRPr lang="en-GB" dirty="0"/>
          </a:p>
        </p:txBody>
      </p:sp>
      <p:sp>
        <p:nvSpPr>
          <p:cNvPr id="58" name="Rectangle 57"/>
          <p:cNvSpPr/>
          <p:nvPr/>
        </p:nvSpPr>
        <p:spPr>
          <a:xfrm>
            <a:off x="2291091" y="4432860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1E4494"/>
                </a:solidFill>
                <a:sym typeface="Wingdings" panose="05000000000000000000" pitchFamily="2" charset="2"/>
              </a:rPr>
              <a:t>2,500</a:t>
            </a:r>
            <a:endParaRPr lang="en-GB" dirty="0"/>
          </a:p>
        </p:txBody>
      </p:sp>
      <p:sp>
        <p:nvSpPr>
          <p:cNvPr id="59" name="Rectangle 58"/>
          <p:cNvSpPr/>
          <p:nvPr/>
        </p:nvSpPr>
        <p:spPr>
          <a:xfrm>
            <a:off x="2302326" y="5254432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1E4494"/>
                </a:solidFill>
                <a:sym typeface="Wingdings" panose="05000000000000000000" pitchFamily="2" charset="2"/>
              </a:rPr>
              <a:t>2,500</a:t>
            </a:r>
            <a:endParaRPr lang="en-GB" dirty="0"/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2311134" y="4786348"/>
            <a:ext cx="708827" cy="2506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50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At-risk-of-poverty gap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955" y="2756132"/>
            <a:ext cx="405393" cy="88295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668" y="2756132"/>
            <a:ext cx="405393" cy="8829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81" y="2756132"/>
            <a:ext cx="405393" cy="88295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094" y="2756132"/>
            <a:ext cx="405393" cy="88295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807" y="2756132"/>
            <a:ext cx="405393" cy="88295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520" y="2756132"/>
            <a:ext cx="405393" cy="88295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233" y="2756132"/>
            <a:ext cx="405393" cy="88295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946" y="2756132"/>
            <a:ext cx="405393" cy="882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659" y="2756132"/>
            <a:ext cx="405393" cy="88295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372" y="2756132"/>
            <a:ext cx="405393" cy="88295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085" y="2756132"/>
            <a:ext cx="405393" cy="88295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798" y="2756132"/>
            <a:ext cx="405393" cy="88295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511" y="2756132"/>
            <a:ext cx="405393" cy="88295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224" y="2756132"/>
            <a:ext cx="405393" cy="88295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937" y="2756132"/>
            <a:ext cx="405393" cy="88295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650" y="2756132"/>
            <a:ext cx="405393" cy="88295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6363" y="2756132"/>
            <a:ext cx="405393" cy="88295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076" y="2756132"/>
            <a:ext cx="405393" cy="88295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7789" y="2756132"/>
            <a:ext cx="405393" cy="88295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513" y="2756132"/>
            <a:ext cx="405393" cy="88295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251774" y="2088305"/>
            <a:ext cx="36952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Equivalised</a:t>
            </a: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 </a:t>
            </a:r>
            <a:r>
              <a:rPr lang="es-ES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disposable</a:t>
            </a: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 </a:t>
            </a:r>
            <a:r>
              <a:rPr lang="es-ES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income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58538" y="1995972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3200" dirty="0">
                <a:solidFill>
                  <a:srgbClr val="1E4494"/>
                </a:solidFill>
                <a:sym typeface="Wingdings" panose="05000000000000000000" pitchFamily="2" charset="2"/>
              </a:rPr>
              <a:t>–</a:t>
            </a:r>
            <a:endParaRPr lang="en-GB" sz="32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027960" y="1995972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3200" dirty="0">
                <a:solidFill>
                  <a:srgbClr val="1E4494"/>
                </a:solidFill>
                <a:sym typeface="Wingdings" panose="05000000000000000000" pitchFamily="2" charset="2"/>
              </a:rPr>
              <a:t>+</a:t>
            </a:r>
            <a:endParaRPr lang="en-GB" sz="32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3634661" y="4366290"/>
                <a:ext cx="8119787" cy="797334"/>
              </a:xfrm>
              <a:prstGeom prst="rect">
                <a:avLst/>
              </a:prstGeom>
              <a:ln>
                <a:solidFill>
                  <a:schemeClr val="tx2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1E4494"/>
                    </a:solidFill>
                    <a:sym typeface="Wingdings" panose="05000000000000000000" pitchFamily="2" charset="2"/>
                  </a:rPr>
                  <a:t>AROP gap </a:t>
                </a:r>
                <a:r>
                  <a:rPr lang="en-GB" sz="2400" dirty="0">
                    <a:solidFill>
                      <a:schemeClr val="tx2"/>
                    </a:solidFill>
                    <a:sym typeface="Wingdings" panose="05000000000000000000" pitchFamily="2" charset="2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GB" sz="24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sz="2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8,625</m:t>
                            </m:r>
                          </m:num>
                          <m:den>
                            <m:r>
                              <a:rPr lang="es-ES" sz="2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8,625</m:t>
                            </m:r>
                          </m:den>
                        </m:f>
                        <m:r>
                          <a:rPr lang="es-ES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GB" sz="24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sz="2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s-ES" sz="24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s-ES" sz="2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000</m:t>
                            </m:r>
                          </m:num>
                          <m:den>
                            <m:r>
                              <a:rPr lang="es-ES" sz="24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8,62</m:t>
                            </m:r>
                            <m:r>
                              <a:rPr lang="es-ES" sz="2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s-ES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GB" sz="24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sz="2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5,000</m:t>
                            </m:r>
                          </m:num>
                          <m:den>
                            <m:r>
                              <a:rPr lang="es-ES" sz="24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8,62</m:t>
                            </m:r>
                            <m:r>
                              <a:rPr lang="es-ES" sz="2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s-ES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GB" sz="24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sz="2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2,500</m:t>
                            </m:r>
                          </m:num>
                          <m:den>
                            <m:r>
                              <a:rPr lang="es-ES" sz="24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8,62</m:t>
                            </m:r>
                            <m:r>
                              <a:rPr lang="es-ES" sz="2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s-ES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GB" sz="24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sz="2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2,500</m:t>
                            </m:r>
                          </m:num>
                          <m:den>
                            <m:r>
                              <a:rPr lang="es-ES" sz="24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8,62</m:t>
                            </m:r>
                            <m:r>
                              <a:rPr lang="es-ES" sz="2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s-ES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GB" sz="24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sz="2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es-ES" sz="24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8,625</m:t>
                            </m:r>
                          </m:den>
                        </m:f>
                        <m:r>
                          <a:rPr lang="es-ES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+…</m:t>
                        </m:r>
                        <m:r>
                          <a:rPr lang="es-ES" sz="24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GB" sz="24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sz="24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es-ES" sz="2400" i="1" dirty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8,625</m:t>
                            </m:r>
                          </m:den>
                        </m:f>
                      </m:num>
                      <m:den>
                        <m:r>
                          <a:rPr lang="es-ES" sz="24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es-ES" sz="24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2400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11.88%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4661" y="4366290"/>
                <a:ext cx="8119787" cy="797334"/>
              </a:xfrm>
              <a:prstGeom prst="rect">
                <a:avLst/>
              </a:prstGeom>
              <a:blipFill>
                <a:blip r:embed="rId3"/>
                <a:stretch>
                  <a:fillRect l="-1049" b="-5263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5" name="Picture 44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430" y="1917147"/>
            <a:ext cx="405393" cy="882952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676" y="2733528"/>
            <a:ext cx="405393" cy="882952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451" y="3549909"/>
            <a:ext cx="405393" cy="882952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649" y="4366290"/>
            <a:ext cx="405393" cy="882952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688" y="5182673"/>
            <a:ext cx="405393" cy="882952"/>
          </a:xfrm>
          <a:prstGeom prst="rect">
            <a:avLst/>
          </a:prstGeom>
        </p:spPr>
      </p:pic>
      <p:cxnSp>
        <p:nvCxnSpPr>
          <p:cNvPr id="53" name="Straight Arrow Connector 52"/>
          <p:cNvCxnSpPr/>
          <p:nvPr/>
        </p:nvCxnSpPr>
        <p:spPr>
          <a:xfrm>
            <a:off x="1451727" y="2341235"/>
            <a:ext cx="1566666" cy="604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1706252" y="3197608"/>
            <a:ext cx="1312141" cy="1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1938393" y="3964960"/>
            <a:ext cx="1080000" cy="1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2309566" y="5623764"/>
            <a:ext cx="708827" cy="2506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1852529" y="1971903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1E4494"/>
                </a:solidFill>
                <a:sym typeface="Wingdings" panose="05000000000000000000" pitchFamily="2" charset="2"/>
              </a:rPr>
              <a:t>8,625</a:t>
            </a:r>
            <a:endParaRPr lang="en-GB" dirty="0"/>
          </a:p>
        </p:txBody>
      </p:sp>
      <p:sp>
        <p:nvSpPr>
          <p:cNvPr id="65" name="Rectangle 64"/>
          <p:cNvSpPr/>
          <p:nvPr/>
        </p:nvSpPr>
        <p:spPr>
          <a:xfrm>
            <a:off x="1847948" y="2828276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1E4494"/>
                </a:solidFill>
                <a:sym typeface="Wingdings" panose="05000000000000000000" pitchFamily="2" charset="2"/>
              </a:rPr>
              <a:t>7,000</a:t>
            </a:r>
            <a:endParaRPr lang="en-GB" dirty="0"/>
          </a:p>
        </p:txBody>
      </p:sp>
      <p:sp>
        <p:nvSpPr>
          <p:cNvPr id="66" name="Rectangle 65"/>
          <p:cNvSpPr/>
          <p:nvPr/>
        </p:nvSpPr>
        <p:spPr>
          <a:xfrm>
            <a:off x="2098312" y="3604337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1E4494"/>
                </a:solidFill>
                <a:sym typeface="Wingdings" panose="05000000000000000000" pitchFamily="2" charset="2"/>
              </a:rPr>
              <a:t>5,000</a:t>
            </a:r>
            <a:endParaRPr lang="en-GB" dirty="0"/>
          </a:p>
        </p:txBody>
      </p:sp>
      <p:sp>
        <p:nvSpPr>
          <p:cNvPr id="67" name="Rectangle 66"/>
          <p:cNvSpPr/>
          <p:nvPr/>
        </p:nvSpPr>
        <p:spPr>
          <a:xfrm>
            <a:off x="2291091" y="4432860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1E4494"/>
                </a:solidFill>
                <a:sym typeface="Wingdings" panose="05000000000000000000" pitchFamily="2" charset="2"/>
              </a:rPr>
              <a:t>2,500</a:t>
            </a:r>
            <a:endParaRPr lang="en-GB" dirty="0"/>
          </a:p>
        </p:txBody>
      </p:sp>
      <p:sp>
        <p:nvSpPr>
          <p:cNvPr id="68" name="Rectangle 67"/>
          <p:cNvSpPr/>
          <p:nvPr/>
        </p:nvSpPr>
        <p:spPr>
          <a:xfrm>
            <a:off x="2302326" y="5254432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1E4494"/>
                </a:solidFill>
                <a:sym typeface="Wingdings" panose="05000000000000000000" pitchFamily="2" charset="2"/>
              </a:rPr>
              <a:t>2,500</a:t>
            </a:r>
            <a:endParaRPr lang="en-GB" dirty="0"/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2311134" y="4786348"/>
            <a:ext cx="708827" cy="2506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614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Disposable</a:t>
            </a:r>
            <a:r>
              <a:rPr lang="es-ES" dirty="0"/>
              <a:t> </a:t>
            </a:r>
            <a:r>
              <a:rPr lang="es-ES" dirty="0" err="1"/>
              <a:t>income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130" y="1701972"/>
            <a:ext cx="1788036" cy="2058946"/>
          </a:xfrm>
          <a:prstGeom prst="rect">
            <a:avLst/>
          </a:prstGeom>
        </p:spPr>
      </p:pic>
      <p:sp>
        <p:nvSpPr>
          <p:cNvPr id="6" name="AutoShape 23"/>
          <p:cNvSpPr>
            <a:spLocks noChangeArrowheads="1"/>
          </p:cNvSpPr>
          <p:nvPr/>
        </p:nvSpPr>
        <p:spPr bwMode="gray">
          <a:xfrm rot="5400000">
            <a:off x="5872132" y="3460981"/>
            <a:ext cx="780959" cy="1799304"/>
          </a:xfrm>
          <a:prstGeom prst="chevron">
            <a:avLst>
              <a:gd name="adj" fmla="val 32606"/>
            </a:avLst>
          </a:prstGeom>
          <a:solidFill>
            <a:schemeClr val="tx2"/>
          </a:solidFill>
          <a:ln w="12700" cap="rnd" algn="ctr">
            <a:solidFill>
              <a:schemeClr val="bg1"/>
            </a:solidFill>
            <a:miter lim="800000"/>
            <a:headEnd/>
            <a:tailEnd/>
          </a:ln>
        </p:spPr>
        <p:txBody>
          <a:bodyPr vert="vert270" lIns="36000" tIns="36000" rIns="36000" bIns="36000" anchor="ctr"/>
          <a:lstStyle/>
          <a:p>
            <a:pPr algn="ctr">
              <a:lnSpc>
                <a:spcPct val="110000"/>
              </a:lnSpc>
              <a:defRPr/>
            </a:pPr>
            <a:r>
              <a:rPr 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Taxes and SIC</a:t>
            </a:r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gray">
          <a:xfrm flipH="1">
            <a:off x="7667617" y="1838118"/>
            <a:ext cx="2422259" cy="584200"/>
          </a:xfrm>
          <a:prstGeom prst="chevron">
            <a:avLst>
              <a:gd name="adj" fmla="val 37302"/>
            </a:avLst>
          </a:prstGeom>
          <a:solidFill>
            <a:schemeClr val="tx2"/>
          </a:solidFill>
          <a:ln w="12700" cap="rnd" algn="ctr">
            <a:solidFill>
              <a:schemeClr val="bg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/>
          <a:p>
            <a:pPr algn="ctr">
              <a:lnSpc>
                <a:spcPct val="110000"/>
              </a:lnSpc>
              <a:defRPr/>
            </a:pPr>
            <a:r>
              <a:rPr 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Social transfers</a:t>
            </a:r>
          </a:p>
        </p:txBody>
      </p:sp>
      <p:sp>
        <p:nvSpPr>
          <p:cNvPr id="8" name="AutoShape 23"/>
          <p:cNvSpPr>
            <a:spLocks noChangeArrowheads="1"/>
          </p:cNvSpPr>
          <p:nvPr/>
        </p:nvSpPr>
        <p:spPr bwMode="gray">
          <a:xfrm>
            <a:off x="2324886" y="1838118"/>
            <a:ext cx="2422259" cy="584200"/>
          </a:xfrm>
          <a:prstGeom prst="chevron">
            <a:avLst>
              <a:gd name="adj" fmla="val 32606"/>
            </a:avLst>
          </a:prstGeom>
          <a:solidFill>
            <a:schemeClr val="tx2"/>
          </a:solidFill>
          <a:ln w="12700" cap="rnd" algn="ctr">
            <a:solidFill>
              <a:schemeClr val="bg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/>
          <a:p>
            <a:pPr algn="ctr">
              <a:lnSpc>
                <a:spcPct val="110000"/>
              </a:lnSpc>
              <a:defRPr/>
            </a:pPr>
            <a:r>
              <a:rPr lang="en-US" b="1" dirty="0">
                <a:solidFill>
                  <a:schemeClr val="bg1"/>
                </a:solidFill>
                <a:latin typeface="Arial" charset="0"/>
                <a:cs typeface="Arial" charset="0"/>
              </a:rPr>
              <a:t>Market Income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7744411" y="2422318"/>
            <a:ext cx="2753727" cy="1430174"/>
          </a:xfrm>
        </p:spPr>
        <p:txBody>
          <a:bodyPr/>
          <a:lstStyle/>
          <a:p>
            <a:pPr marL="357188" lvl="1" indent="-357188">
              <a:spcBef>
                <a:spcPts val="0"/>
              </a:spcBef>
              <a:spcAft>
                <a:spcPts val="0"/>
              </a:spcAft>
            </a:pPr>
            <a:r>
              <a:rPr lang="es-ES" sz="1800" dirty="0" err="1">
                <a:solidFill>
                  <a:srgbClr val="1E4494"/>
                </a:solidFill>
              </a:rPr>
              <a:t>Pensions</a:t>
            </a:r>
            <a:endParaRPr lang="es-ES" sz="1800" dirty="0">
              <a:solidFill>
                <a:srgbClr val="1E4494"/>
              </a:solidFill>
            </a:endParaRPr>
          </a:p>
          <a:p>
            <a:pPr marL="357188" lvl="1" indent="-357188">
              <a:spcBef>
                <a:spcPts val="0"/>
              </a:spcBef>
              <a:spcAft>
                <a:spcPts val="0"/>
              </a:spcAft>
            </a:pPr>
            <a:r>
              <a:rPr lang="es-ES" sz="1800" dirty="0" err="1">
                <a:solidFill>
                  <a:srgbClr val="1E4494"/>
                </a:solidFill>
              </a:rPr>
              <a:t>Family</a:t>
            </a:r>
            <a:r>
              <a:rPr lang="es-ES" sz="1800" dirty="0">
                <a:solidFill>
                  <a:srgbClr val="1E4494"/>
                </a:solidFill>
              </a:rPr>
              <a:t> </a:t>
            </a:r>
            <a:r>
              <a:rPr lang="es-ES" sz="1800" dirty="0" err="1">
                <a:solidFill>
                  <a:srgbClr val="1E4494"/>
                </a:solidFill>
              </a:rPr>
              <a:t>benefits</a:t>
            </a:r>
            <a:endParaRPr lang="es-ES" sz="1800" dirty="0">
              <a:solidFill>
                <a:srgbClr val="1E4494"/>
              </a:solidFill>
            </a:endParaRPr>
          </a:p>
          <a:p>
            <a:pPr marL="357188" lvl="1" indent="-357188">
              <a:spcBef>
                <a:spcPts val="0"/>
              </a:spcBef>
              <a:spcAft>
                <a:spcPts val="0"/>
              </a:spcAft>
            </a:pPr>
            <a:r>
              <a:rPr lang="es-ES" sz="1800" dirty="0" err="1">
                <a:solidFill>
                  <a:srgbClr val="1E4494"/>
                </a:solidFill>
              </a:rPr>
              <a:t>Minimum</a:t>
            </a:r>
            <a:r>
              <a:rPr lang="es-ES" sz="1800" dirty="0">
                <a:solidFill>
                  <a:srgbClr val="1E4494"/>
                </a:solidFill>
              </a:rPr>
              <a:t> </a:t>
            </a:r>
            <a:r>
              <a:rPr lang="es-ES" sz="1800" dirty="0" err="1">
                <a:solidFill>
                  <a:srgbClr val="1E4494"/>
                </a:solidFill>
              </a:rPr>
              <a:t>Income</a:t>
            </a:r>
            <a:r>
              <a:rPr lang="es-ES" sz="1800" dirty="0">
                <a:solidFill>
                  <a:srgbClr val="1E4494"/>
                </a:solidFill>
              </a:rPr>
              <a:t> </a:t>
            </a:r>
            <a:r>
              <a:rPr lang="es-ES" sz="1800" dirty="0" err="1">
                <a:solidFill>
                  <a:srgbClr val="1E4494"/>
                </a:solidFill>
              </a:rPr>
              <a:t>Schemes</a:t>
            </a:r>
            <a:endParaRPr lang="es-ES" sz="1800" dirty="0">
              <a:solidFill>
                <a:srgbClr val="1E4494"/>
              </a:solidFill>
            </a:endParaRPr>
          </a:p>
          <a:p>
            <a:pPr marL="357188" lvl="1" indent="-357188">
              <a:spcBef>
                <a:spcPts val="0"/>
              </a:spcBef>
              <a:spcAft>
                <a:spcPts val="0"/>
              </a:spcAft>
            </a:pPr>
            <a:r>
              <a:rPr lang="es-ES" sz="1800" dirty="0">
                <a:solidFill>
                  <a:srgbClr val="1E4494"/>
                </a:solidFill>
              </a:rPr>
              <a:t>etc.</a:t>
            </a:r>
            <a:endParaRPr lang="en-GB" sz="1800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4835979" y="4954903"/>
            <a:ext cx="3325508" cy="116309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>
              <a:spcBef>
                <a:spcPts val="0"/>
              </a:spcBef>
              <a:spcAft>
                <a:spcPts val="0"/>
              </a:spcAft>
            </a:pPr>
            <a:r>
              <a:rPr lang="es-ES" sz="1800" dirty="0">
                <a:solidFill>
                  <a:srgbClr val="1E4494"/>
                </a:solidFill>
              </a:rPr>
              <a:t>Personal </a:t>
            </a:r>
            <a:r>
              <a:rPr lang="es-ES" sz="1800" dirty="0" err="1">
                <a:solidFill>
                  <a:srgbClr val="1E4494"/>
                </a:solidFill>
              </a:rPr>
              <a:t>Income</a:t>
            </a:r>
            <a:r>
              <a:rPr lang="es-ES" sz="1800" dirty="0">
                <a:solidFill>
                  <a:srgbClr val="1E4494"/>
                </a:solidFill>
              </a:rPr>
              <a:t> </a:t>
            </a:r>
            <a:r>
              <a:rPr lang="es-ES" sz="1800" dirty="0" err="1">
                <a:solidFill>
                  <a:srgbClr val="1E4494"/>
                </a:solidFill>
              </a:rPr>
              <a:t>Tax</a:t>
            </a:r>
            <a:endParaRPr lang="es-ES" sz="1800" dirty="0">
              <a:solidFill>
                <a:srgbClr val="1E4494"/>
              </a:solidFill>
            </a:endParaRPr>
          </a:p>
          <a:p>
            <a:pPr marL="357188" lvl="1" indent="-357188">
              <a:spcBef>
                <a:spcPts val="0"/>
              </a:spcBef>
              <a:spcAft>
                <a:spcPts val="0"/>
              </a:spcAft>
            </a:pPr>
            <a:r>
              <a:rPr lang="es-ES" sz="1800" dirty="0" err="1">
                <a:solidFill>
                  <a:srgbClr val="1E4494"/>
                </a:solidFill>
              </a:rPr>
              <a:t>Employee</a:t>
            </a:r>
            <a:r>
              <a:rPr lang="es-ES" sz="1800" dirty="0">
                <a:solidFill>
                  <a:srgbClr val="1E4494"/>
                </a:solidFill>
              </a:rPr>
              <a:t> Social </a:t>
            </a:r>
            <a:r>
              <a:rPr lang="es-ES" sz="1800" dirty="0" err="1">
                <a:solidFill>
                  <a:srgbClr val="1E4494"/>
                </a:solidFill>
              </a:rPr>
              <a:t>Insurance</a:t>
            </a:r>
            <a:r>
              <a:rPr lang="es-ES" sz="1800" dirty="0">
                <a:solidFill>
                  <a:srgbClr val="1E4494"/>
                </a:solidFill>
              </a:rPr>
              <a:t> </a:t>
            </a:r>
            <a:r>
              <a:rPr lang="es-ES" sz="1800" dirty="0" err="1">
                <a:solidFill>
                  <a:srgbClr val="1E4494"/>
                </a:solidFill>
              </a:rPr>
              <a:t>Contributions</a:t>
            </a:r>
            <a:endParaRPr lang="es-ES" sz="1800" dirty="0">
              <a:solidFill>
                <a:srgbClr val="1E4494"/>
              </a:solidFill>
            </a:endParaRPr>
          </a:p>
          <a:p>
            <a:pPr marL="357188" lvl="1" indent="-357188">
              <a:spcBef>
                <a:spcPts val="0"/>
              </a:spcBef>
              <a:spcAft>
                <a:spcPts val="0"/>
              </a:spcAft>
            </a:pPr>
            <a:r>
              <a:rPr lang="es-ES" sz="1800" dirty="0">
                <a:solidFill>
                  <a:srgbClr val="1E4494"/>
                </a:solidFill>
              </a:rPr>
              <a:t>etc.</a:t>
            </a:r>
            <a:endParaRPr lang="en-GB" sz="1800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1912378" y="2424757"/>
            <a:ext cx="3325508" cy="171454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>
              <a:spcBef>
                <a:spcPts val="0"/>
              </a:spcBef>
              <a:spcAft>
                <a:spcPts val="0"/>
              </a:spcAft>
            </a:pPr>
            <a:r>
              <a:rPr lang="es-ES" sz="1800" dirty="0">
                <a:solidFill>
                  <a:srgbClr val="1E4494"/>
                </a:solidFill>
              </a:rPr>
              <a:t>Salaries</a:t>
            </a:r>
          </a:p>
          <a:p>
            <a:pPr marL="357188" lvl="1" indent="-357188">
              <a:spcBef>
                <a:spcPts val="0"/>
              </a:spcBef>
              <a:spcAft>
                <a:spcPts val="0"/>
              </a:spcAft>
            </a:pPr>
            <a:r>
              <a:rPr lang="es-ES" sz="1800" dirty="0" err="1">
                <a:solidFill>
                  <a:srgbClr val="1E4494"/>
                </a:solidFill>
              </a:rPr>
              <a:t>Self-employment</a:t>
            </a:r>
            <a:r>
              <a:rPr lang="es-ES" sz="1800" dirty="0">
                <a:solidFill>
                  <a:srgbClr val="1E4494"/>
                </a:solidFill>
              </a:rPr>
              <a:t> </a:t>
            </a:r>
            <a:r>
              <a:rPr lang="es-ES" sz="1800" dirty="0" err="1">
                <a:solidFill>
                  <a:srgbClr val="1E4494"/>
                </a:solidFill>
              </a:rPr>
              <a:t>income</a:t>
            </a:r>
            <a:endParaRPr lang="es-ES" sz="1800" dirty="0">
              <a:solidFill>
                <a:srgbClr val="1E4494"/>
              </a:solidFill>
            </a:endParaRPr>
          </a:p>
          <a:p>
            <a:pPr marL="357188" lvl="1" indent="-357188">
              <a:spcBef>
                <a:spcPts val="0"/>
              </a:spcBef>
              <a:spcAft>
                <a:spcPts val="0"/>
              </a:spcAft>
            </a:pPr>
            <a:r>
              <a:rPr lang="es-ES" sz="1800" dirty="0" err="1">
                <a:solidFill>
                  <a:srgbClr val="1E4494"/>
                </a:solidFill>
              </a:rPr>
              <a:t>Investment</a:t>
            </a:r>
            <a:r>
              <a:rPr lang="es-ES" sz="1800" dirty="0">
                <a:solidFill>
                  <a:srgbClr val="1E4494"/>
                </a:solidFill>
              </a:rPr>
              <a:t> </a:t>
            </a:r>
            <a:r>
              <a:rPr lang="es-ES" sz="1800" dirty="0" err="1">
                <a:solidFill>
                  <a:srgbClr val="1E4494"/>
                </a:solidFill>
              </a:rPr>
              <a:t>income</a:t>
            </a:r>
            <a:endParaRPr lang="es-ES" sz="1800" dirty="0">
              <a:solidFill>
                <a:srgbClr val="1E4494"/>
              </a:solidFill>
            </a:endParaRPr>
          </a:p>
          <a:p>
            <a:pPr marL="357188" lvl="1" indent="-357188">
              <a:spcBef>
                <a:spcPts val="0"/>
              </a:spcBef>
              <a:spcAft>
                <a:spcPts val="0"/>
              </a:spcAft>
            </a:pPr>
            <a:r>
              <a:rPr lang="es-ES" sz="1800" dirty="0" err="1">
                <a:solidFill>
                  <a:srgbClr val="1E4494"/>
                </a:solidFill>
              </a:rPr>
              <a:t>Property</a:t>
            </a:r>
            <a:r>
              <a:rPr lang="es-ES" sz="1800" dirty="0">
                <a:solidFill>
                  <a:srgbClr val="1E4494"/>
                </a:solidFill>
              </a:rPr>
              <a:t> </a:t>
            </a:r>
            <a:r>
              <a:rPr lang="es-ES" sz="1800" dirty="0" err="1">
                <a:solidFill>
                  <a:srgbClr val="1E4494"/>
                </a:solidFill>
              </a:rPr>
              <a:t>income</a:t>
            </a:r>
            <a:endParaRPr lang="es-ES" sz="1800" dirty="0">
              <a:solidFill>
                <a:srgbClr val="1E4494"/>
              </a:solidFill>
            </a:endParaRPr>
          </a:p>
          <a:p>
            <a:pPr marL="357188" lvl="1" indent="-357188">
              <a:spcBef>
                <a:spcPts val="0"/>
              </a:spcBef>
              <a:spcAft>
                <a:spcPts val="0"/>
              </a:spcAft>
            </a:pPr>
            <a:r>
              <a:rPr lang="es-ES" sz="1800" dirty="0">
                <a:solidFill>
                  <a:srgbClr val="1E4494"/>
                </a:solidFill>
              </a:rPr>
              <a:t>etc.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625796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Equivalence</a:t>
            </a:r>
            <a:r>
              <a:rPr lang="es-ES" dirty="0"/>
              <a:t> </a:t>
            </a:r>
            <a:r>
              <a:rPr lang="es-ES" dirty="0" err="1"/>
              <a:t>scales</a:t>
            </a:r>
            <a:endParaRPr lang="en-GB" dirty="0"/>
          </a:p>
        </p:txBody>
      </p:sp>
      <p:sp>
        <p:nvSpPr>
          <p:cNvPr id="26" name="Content Placeholder 1"/>
          <p:cNvSpPr txBox="1">
            <a:spLocks/>
          </p:cNvSpPr>
          <p:nvPr/>
        </p:nvSpPr>
        <p:spPr>
          <a:xfrm>
            <a:off x="918453" y="1672300"/>
            <a:ext cx="10487980" cy="14793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>
              <a:spcBef>
                <a:spcPts val="0"/>
              </a:spcBef>
              <a:spcAft>
                <a:spcPts val="600"/>
              </a:spcAft>
            </a:pPr>
            <a:r>
              <a:rPr lang="en-GB" sz="2400" dirty="0">
                <a:solidFill>
                  <a:srgbClr val="1E4494"/>
                </a:solidFill>
              </a:rPr>
              <a:t>Larger household size </a:t>
            </a:r>
            <a:r>
              <a:rPr lang="en-GB" sz="2400" dirty="0">
                <a:solidFill>
                  <a:srgbClr val="1E4494"/>
                </a:solidFill>
                <a:sym typeface="Wingdings" panose="05000000000000000000" pitchFamily="2" charset="2"/>
              </a:rPr>
              <a:t> higher income needs</a:t>
            </a:r>
          </a:p>
          <a:p>
            <a:pPr marL="0" lvl="1" indent="358775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400" dirty="0">
                <a:solidFill>
                  <a:srgbClr val="1E4494"/>
                </a:solidFill>
                <a:sym typeface="Wingdings" panose="05000000000000000000" pitchFamily="2" charset="2"/>
              </a:rPr>
              <a:t>but</a:t>
            </a:r>
          </a:p>
          <a:p>
            <a:pPr marL="357188" lvl="1" indent="-357188">
              <a:spcBef>
                <a:spcPts val="0"/>
              </a:spcBef>
              <a:spcAft>
                <a:spcPts val="600"/>
              </a:spcAft>
            </a:pPr>
            <a:r>
              <a:rPr lang="en-GB" sz="2400" dirty="0">
                <a:solidFill>
                  <a:srgbClr val="1E4494"/>
                </a:solidFill>
                <a:sym typeface="Wingdings" panose="05000000000000000000" pitchFamily="2" charset="2"/>
              </a:rPr>
              <a:t>Sharing expenses and assets  needs do not double when size doubles</a:t>
            </a:r>
          </a:p>
        </p:txBody>
      </p:sp>
    </p:spTree>
    <p:extLst>
      <p:ext uri="{BB962C8B-B14F-4D97-AF65-F5344CB8AC3E}">
        <p14:creationId xmlns:p14="http://schemas.microsoft.com/office/powerpoint/2010/main" val="3206057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Equivalence</a:t>
            </a:r>
            <a:r>
              <a:rPr lang="es-ES" dirty="0"/>
              <a:t> </a:t>
            </a:r>
            <a:r>
              <a:rPr lang="es-ES" dirty="0" err="1"/>
              <a:t>scales</a:t>
            </a:r>
            <a:endParaRPr lang="en-GB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221" y="3747153"/>
            <a:ext cx="277971" cy="62834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352" y="3502568"/>
            <a:ext cx="456333" cy="88295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902" y="4758472"/>
            <a:ext cx="246942" cy="62834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363" y="4538418"/>
            <a:ext cx="456333" cy="88295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000" y="4503865"/>
            <a:ext cx="456333" cy="88295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509" y="4503864"/>
            <a:ext cx="405393" cy="88295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940" y="4758472"/>
            <a:ext cx="246942" cy="628344"/>
          </a:xfrm>
          <a:prstGeom prst="rect">
            <a:avLst/>
          </a:prstGeom>
        </p:spPr>
      </p:pic>
      <p:sp>
        <p:nvSpPr>
          <p:cNvPr id="26" name="Content Placeholder 1"/>
          <p:cNvSpPr txBox="1">
            <a:spLocks/>
          </p:cNvSpPr>
          <p:nvPr/>
        </p:nvSpPr>
        <p:spPr>
          <a:xfrm>
            <a:off x="918453" y="1672300"/>
            <a:ext cx="10487980" cy="14793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>
              <a:spcBef>
                <a:spcPts val="0"/>
              </a:spcBef>
              <a:spcAft>
                <a:spcPts val="600"/>
              </a:spcAft>
            </a:pPr>
            <a:r>
              <a:rPr lang="en-GB" sz="2400" dirty="0">
                <a:solidFill>
                  <a:srgbClr val="1E4494"/>
                </a:solidFill>
              </a:rPr>
              <a:t>Larger household size </a:t>
            </a:r>
            <a:r>
              <a:rPr lang="en-GB" sz="2400" dirty="0">
                <a:solidFill>
                  <a:srgbClr val="1E4494"/>
                </a:solidFill>
                <a:sym typeface="Wingdings" panose="05000000000000000000" pitchFamily="2" charset="2"/>
              </a:rPr>
              <a:t> higher income needs</a:t>
            </a:r>
          </a:p>
          <a:p>
            <a:pPr marL="0" lvl="1" indent="358775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400" dirty="0">
                <a:solidFill>
                  <a:srgbClr val="1E4494"/>
                </a:solidFill>
                <a:sym typeface="Wingdings" panose="05000000000000000000" pitchFamily="2" charset="2"/>
              </a:rPr>
              <a:t>but</a:t>
            </a:r>
          </a:p>
          <a:p>
            <a:pPr marL="357188" lvl="1" indent="-357188">
              <a:spcBef>
                <a:spcPts val="0"/>
              </a:spcBef>
              <a:spcAft>
                <a:spcPts val="600"/>
              </a:spcAft>
            </a:pPr>
            <a:r>
              <a:rPr lang="en-GB" sz="2400" dirty="0">
                <a:solidFill>
                  <a:srgbClr val="1E4494"/>
                </a:solidFill>
                <a:sym typeface="Wingdings" panose="05000000000000000000" pitchFamily="2" charset="2"/>
              </a:rPr>
              <a:t>Sharing expenses and assets  needs do not double when size doubles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550059" y="3713210"/>
            <a:ext cx="7398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0"/>
              </a:spcBef>
              <a:spcAft>
                <a:spcPts val="1200"/>
              </a:spcAft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= 1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550059" y="4836645"/>
            <a:ext cx="23235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0"/>
              </a:spcBef>
              <a:spcAft>
                <a:spcPts val="1200"/>
              </a:spcAft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= 1 + 0.5 = 1.5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3740" y="3502568"/>
            <a:ext cx="456333" cy="88295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169" y="3502567"/>
            <a:ext cx="456333" cy="882951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7140883" y="3730486"/>
            <a:ext cx="31552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0"/>
              </a:spcBef>
              <a:spcAft>
                <a:spcPts val="1200"/>
              </a:spcAft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= 1 + 0.5 + 0.3 = 1.8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812" y="4538417"/>
            <a:ext cx="405393" cy="882952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7137567" y="4770996"/>
            <a:ext cx="37126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0"/>
              </a:spcBef>
              <a:spcAft>
                <a:spcPts val="1200"/>
              </a:spcAft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= 1 + 0.5 + 0.3 + 0.3 = 2.1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834408" y="5688551"/>
            <a:ext cx="42482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1E4494"/>
                </a:solidFill>
                <a:sym typeface="Wingdings" panose="05000000000000000000" pitchFamily="2" charset="2"/>
              </a:rPr>
              <a:t>(OECD modified equivalence scale)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05419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Equivalised</a:t>
            </a:r>
            <a:r>
              <a:rPr lang="es-ES" dirty="0"/>
              <a:t> </a:t>
            </a:r>
            <a:r>
              <a:rPr lang="es-ES" dirty="0" err="1"/>
              <a:t>disposable</a:t>
            </a:r>
            <a:r>
              <a:rPr lang="es-ES" dirty="0"/>
              <a:t> </a:t>
            </a:r>
            <a:r>
              <a:rPr lang="es-ES" dirty="0" err="1"/>
              <a:t>income</a:t>
            </a:r>
            <a:endParaRPr lang="en-GB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164" y="1808312"/>
            <a:ext cx="277971" cy="62834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363" y="1555867"/>
            <a:ext cx="456333" cy="88295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902" y="3806357"/>
            <a:ext cx="246942" cy="62834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363" y="3586303"/>
            <a:ext cx="456333" cy="88295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000" y="3551750"/>
            <a:ext cx="456333" cy="88295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509" y="3551749"/>
            <a:ext cx="405393" cy="88295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940" y="3806357"/>
            <a:ext cx="246942" cy="628344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2529070" y="1766509"/>
            <a:ext cx="7398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0"/>
              </a:spcBef>
              <a:spcAft>
                <a:spcPts val="1200"/>
              </a:spcAft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= 1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550059" y="3884530"/>
            <a:ext cx="23235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0"/>
              </a:spcBef>
              <a:spcAft>
                <a:spcPts val="1200"/>
              </a:spcAft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= 1 + 0.5 = 1.5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306" y="1555868"/>
            <a:ext cx="456333" cy="88295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735" y="1555867"/>
            <a:ext cx="456333" cy="882951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7220449" y="1783786"/>
            <a:ext cx="31552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0"/>
              </a:spcBef>
              <a:spcAft>
                <a:spcPts val="1200"/>
              </a:spcAft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= 1 + 0.5 + 0.3 = 1.8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812" y="3586302"/>
            <a:ext cx="405393" cy="882952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7137567" y="3818881"/>
            <a:ext cx="37126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0"/>
              </a:spcBef>
              <a:spcAft>
                <a:spcPts val="1200"/>
              </a:spcAft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= 1 + 0.5 + 0.3 + 0.3 = 2.1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401040" y="2464795"/>
            <a:ext cx="35763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DI = 10,000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542000" y="2465241"/>
            <a:ext cx="39225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DI = 18,000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401040" y="4469254"/>
            <a:ext cx="39722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DI = 30,000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539526" y="4469254"/>
            <a:ext cx="39722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DI = 31,500</a:t>
            </a:r>
          </a:p>
        </p:txBody>
      </p:sp>
    </p:spTree>
    <p:extLst>
      <p:ext uri="{BB962C8B-B14F-4D97-AF65-F5344CB8AC3E}">
        <p14:creationId xmlns:p14="http://schemas.microsoft.com/office/powerpoint/2010/main" val="2965295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Equivalised</a:t>
            </a:r>
            <a:r>
              <a:rPr lang="es-ES" dirty="0"/>
              <a:t> </a:t>
            </a:r>
            <a:r>
              <a:rPr lang="es-ES" dirty="0" err="1"/>
              <a:t>disposable</a:t>
            </a:r>
            <a:r>
              <a:rPr lang="es-ES" dirty="0"/>
              <a:t> </a:t>
            </a:r>
            <a:r>
              <a:rPr lang="es-ES" dirty="0" err="1"/>
              <a:t>income</a:t>
            </a:r>
            <a:endParaRPr lang="en-GB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164" y="1808312"/>
            <a:ext cx="277971" cy="62834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363" y="1555867"/>
            <a:ext cx="456333" cy="88295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902" y="3806357"/>
            <a:ext cx="246942" cy="62834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363" y="3586303"/>
            <a:ext cx="456333" cy="88295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000" y="3551750"/>
            <a:ext cx="456333" cy="88295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509" y="3551749"/>
            <a:ext cx="405393" cy="88295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940" y="3806357"/>
            <a:ext cx="246942" cy="628344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2529070" y="1766509"/>
            <a:ext cx="7398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0"/>
              </a:spcBef>
              <a:spcAft>
                <a:spcPts val="1200"/>
              </a:spcAft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= 1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550059" y="3884530"/>
            <a:ext cx="23235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0"/>
              </a:spcBef>
              <a:spcAft>
                <a:spcPts val="1200"/>
              </a:spcAft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= 1 + 0.5 = 1.5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306" y="1555868"/>
            <a:ext cx="456333" cy="88295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735" y="1555867"/>
            <a:ext cx="456333" cy="882951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7220449" y="1783786"/>
            <a:ext cx="31552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0"/>
              </a:spcBef>
              <a:spcAft>
                <a:spcPts val="1200"/>
              </a:spcAft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= 1 + 0.5 + 0.3 = 1.8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812" y="3586302"/>
            <a:ext cx="405393" cy="882952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7137567" y="3818881"/>
            <a:ext cx="37126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0"/>
              </a:spcBef>
              <a:spcAft>
                <a:spcPts val="1200"/>
              </a:spcAft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= 1 + 0.5 + 0.3 + 0.3 = 2.1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401040" y="2464795"/>
            <a:ext cx="35763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DI = 10,000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542000" y="2465241"/>
            <a:ext cx="39225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DI = 18,000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401040" y="4469254"/>
            <a:ext cx="39722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DI = 30,000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539526" y="4469254"/>
            <a:ext cx="39722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DI = 31,500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401040" y="5550340"/>
            <a:ext cx="98335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1E4494"/>
                </a:solidFill>
                <a:sym typeface="Wingdings" panose="05000000000000000000" pitchFamily="2" charset="2"/>
              </a:rPr>
              <a:t>(</a:t>
            </a:r>
            <a:r>
              <a:rPr lang="en-GB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equivalised</a:t>
            </a:r>
            <a:r>
              <a:rPr lang="en-GB" sz="2000" dirty="0">
                <a:solidFill>
                  <a:srgbClr val="1E4494"/>
                </a:solidFill>
                <a:sym typeface="Wingdings" panose="05000000000000000000" pitchFamily="2" charset="2"/>
              </a:rPr>
              <a:t> disposable income is attributed to each member of the household)</a:t>
            </a:r>
            <a:endParaRPr lang="en-GB" sz="2000" dirty="0"/>
          </a:p>
        </p:txBody>
      </p:sp>
      <p:sp>
        <p:nvSpPr>
          <p:cNvPr id="2" name="Rectangle 1"/>
          <p:cNvSpPr/>
          <p:nvPr/>
        </p:nvSpPr>
        <p:spPr>
          <a:xfrm>
            <a:off x="1401040" y="2818746"/>
            <a:ext cx="29738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EDI = 10,000/1 = 10,000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39525" y="2816875"/>
            <a:ext cx="31870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EDI = 18,000/1.8 = 10,000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1040" y="4790745"/>
            <a:ext cx="31870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EDI = 30,000/1.5 = 20,000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39526" y="4790745"/>
            <a:ext cx="31870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EDI = 31,500/2.1 = 15,000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6544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At-risk-of-poverty rate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390" y="2756132"/>
            <a:ext cx="405393" cy="8829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103" y="2756132"/>
            <a:ext cx="405393" cy="8829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816" y="2756132"/>
            <a:ext cx="405393" cy="8829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529" y="2756132"/>
            <a:ext cx="405393" cy="8829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242" y="2756132"/>
            <a:ext cx="405393" cy="8829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955" y="2756132"/>
            <a:ext cx="405393" cy="88295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668" y="2756132"/>
            <a:ext cx="405393" cy="8829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81" y="2756132"/>
            <a:ext cx="405393" cy="88295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094" y="2756132"/>
            <a:ext cx="405393" cy="88295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807" y="2756132"/>
            <a:ext cx="405393" cy="88295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520" y="2756132"/>
            <a:ext cx="405393" cy="88295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233" y="2756132"/>
            <a:ext cx="405393" cy="88295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946" y="2756132"/>
            <a:ext cx="405393" cy="88295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659" y="2756132"/>
            <a:ext cx="405393" cy="88295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372" y="2756132"/>
            <a:ext cx="405393" cy="88295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085" y="2756132"/>
            <a:ext cx="405393" cy="88295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798" y="2756132"/>
            <a:ext cx="405393" cy="88295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511" y="2756132"/>
            <a:ext cx="405393" cy="88295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224" y="2756132"/>
            <a:ext cx="405393" cy="88295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937" y="2756132"/>
            <a:ext cx="405393" cy="88295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650" y="2756132"/>
            <a:ext cx="405393" cy="88295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6363" y="2756132"/>
            <a:ext cx="405393" cy="88295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076" y="2756132"/>
            <a:ext cx="405393" cy="88295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7789" y="2756132"/>
            <a:ext cx="405393" cy="88295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513" y="2756132"/>
            <a:ext cx="405393" cy="882952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4251774" y="2088305"/>
            <a:ext cx="36952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Equivalised</a:t>
            </a: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 </a:t>
            </a:r>
            <a:r>
              <a:rPr lang="es-ES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disposable</a:t>
            </a: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 </a:t>
            </a:r>
            <a:r>
              <a:rPr lang="es-ES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income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758538" y="1995972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3200" dirty="0">
                <a:solidFill>
                  <a:srgbClr val="1E4494"/>
                </a:solidFill>
                <a:sym typeface="Wingdings" panose="05000000000000000000" pitchFamily="2" charset="2"/>
              </a:rPr>
              <a:t>–</a:t>
            </a:r>
            <a:endParaRPr lang="en-GB" sz="32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027960" y="1995972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3200" dirty="0">
                <a:solidFill>
                  <a:srgbClr val="1E4494"/>
                </a:solidFill>
                <a:sym typeface="Wingdings" panose="05000000000000000000" pitchFamily="2" charset="2"/>
              </a:rPr>
              <a:t>+</a:t>
            </a:r>
            <a:endParaRPr lang="en-GB" sz="32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09927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At-risk-of-poverty rate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390" y="2756132"/>
            <a:ext cx="405393" cy="8829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103" y="2756132"/>
            <a:ext cx="405393" cy="8829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816" y="2756132"/>
            <a:ext cx="405393" cy="8829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529" y="2756132"/>
            <a:ext cx="405393" cy="8829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242" y="2756132"/>
            <a:ext cx="405393" cy="8829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955" y="2756132"/>
            <a:ext cx="405393" cy="88295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668" y="2756132"/>
            <a:ext cx="405393" cy="8829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81" y="2756132"/>
            <a:ext cx="405393" cy="88295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094" y="2756132"/>
            <a:ext cx="405393" cy="88295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807" y="2756132"/>
            <a:ext cx="405393" cy="88295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520" y="2756132"/>
            <a:ext cx="405393" cy="88295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233" y="2756132"/>
            <a:ext cx="405393" cy="88295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946" y="2756132"/>
            <a:ext cx="405393" cy="882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659" y="2756132"/>
            <a:ext cx="405393" cy="88295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372" y="2756132"/>
            <a:ext cx="405393" cy="88295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085" y="2756132"/>
            <a:ext cx="405393" cy="88295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798" y="2756132"/>
            <a:ext cx="405393" cy="88295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511" y="2756132"/>
            <a:ext cx="405393" cy="88295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224" y="2756132"/>
            <a:ext cx="405393" cy="88295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937" y="2756132"/>
            <a:ext cx="405393" cy="88295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650" y="2756132"/>
            <a:ext cx="405393" cy="88295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6363" y="2756132"/>
            <a:ext cx="405393" cy="88295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076" y="2756132"/>
            <a:ext cx="405393" cy="88295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7789" y="2756132"/>
            <a:ext cx="405393" cy="88295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513" y="2756132"/>
            <a:ext cx="405393" cy="88295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251774" y="2088305"/>
            <a:ext cx="36952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Equivalised</a:t>
            </a: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 </a:t>
            </a:r>
            <a:r>
              <a:rPr lang="es-ES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disposable</a:t>
            </a: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 </a:t>
            </a:r>
            <a:r>
              <a:rPr lang="es-ES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income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58538" y="1995972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3200" dirty="0">
                <a:solidFill>
                  <a:srgbClr val="1E4494"/>
                </a:solidFill>
                <a:sym typeface="Wingdings" panose="05000000000000000000" pitchFamily="2" charset="2"/>
              </a:rPr>
              <a:t>–</a:t>
            </a:r>
            <a:endParaRPr lang="en-GB" sz="32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027960" y="1995972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3200" dirty="0">
                <a:solidFill>
                  <a:srgbClr val="1E4494"/>
                </a:solidFill>
                <a:sym typeface="Wingdings" panose="05000000000000000000" pitchFamily="2" charset="2"/>
              </a:rPr>
              <a:t>+</a:t>
            </a:r>
            <a:endParaRPr lang="en-GB" sz="32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 flipV="1">
            <a:off x="5976594" y="3827283"/>
            <a:ext cx="1049" cy="527901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Rectangle 34"/>
          <p:cNvSpPr/>
          <p:nvPr/>
        </p:nvSpPr>
        <p:spPr>
          <a:xfrm>
            <a:off x="5048541" y="4440365"/>
            <a:ext cx="1909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solidFill>
                  <a:srgbClr val="1E4494"/>
                </a:solidFill>
                <a:sym typeface="Wingdings" panose="05000000000000000000" pitchFamily="2" charset="2"/>
              </a:rPr>
              <a:t>Median = 14,375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032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At-risk-of-poverty rate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390" y="2756132"/>
            <a:ext cx="405393" cy="8829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103" y="2756132"/>
            <a:ext cx="405393" cy="8829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816" y="2756132"/>
            <a:ext cx="405393" cy="8829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529" y="2756132"/>
            <a:ext cx="405393" cy="8829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242" y="2756132"/>
            <a:ext cx="405393" cy="8829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955" y="2756132"/>
            <a:ext cx="405393" cy="88295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668" y="2756132"/>
            <a:ext cx="405393" cy="8829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81" y="2756132"/>
            <a:ext cx="405393" cy="88295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094" y="2756132"/>
            <a:ext cx="405393" cy="88295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807" y="2756132"/>
            <a:ext cx="405393" cy="88295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520" y="2756132"/>
            <a:ext cx="405393" cy="88295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233" y="2756132"/>
            <a:ext cx="405393" cy="88295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946" y="2756132"/>
            <a:ext cx="405393" cy="882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659" y="2756132"/>
            <a:ext cx="405393" cy="88295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372" y="2756132"/>
            <a:ext cx="405393" cy="88295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085" y="2756132"/>
            <a:ext cx="405393" cy="88295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798" y="2756132"/>
            <a:ext cx="405393" cy="88295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511" y="2756132"/>
            <a:ext cx="405393" cy="88295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224" y="2756132"/>
            <a:ext cx="405393" cy="88295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937" y="2756132"/>
            <a:ext cx="405393" cy="88295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650" y="2756132"/>
            <a:ext cx="405393" cy="88295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6363" y="2756132"/>
            <a:ext cx="405393" cy="88295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076" y="2756132"/>
            <a:ext cx="405393" cy="88295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7789" y="2756132"/>
            <a:ext cx="405393" cy="88295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513" y="2756132"/>
            <a:ext cx="405393" cy="88295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251774" y="2088305"/>
            <a:ext cx="36952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Equivalised</a:t>
            </a: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 </a:t>
            </a:r>
            <a:r>
              <a:rPr lang="es-ES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disposable</a:t>
            </a:r>
            <a:r>
              <a:rPr lang="es-ES" sz="2000" dirty="0">
                <a:solidFill>
                  <a:srgbClr val="1E4494"/>
                </a:solidFill>
                <a:sym typeface="Wingdings" panose="05000000000000000000" pitchFamily="2" charset="2"/>
              </a:rPr>
              <a:t> </a:t>
            </a:r>
            <a:r>
              <a:rPr lang="es-ES" sz="2000" dirty="0" err="1">
                <a:solidFill>
                  <a:srgbClr val="1E4494"/>
                </a:solidFill>
                <a:sym typeface="Wingdings" panose="05000000000000000000" pitchFamily="2" charset="2"/>
              </a:rPr>
              <a:t>income</a:t>
            </a:r>
            <a:endParaRPr lang="en-GB" sz="20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58538" y="1995972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3200" dirty="0">
                <a:solidFill>
                  <a:srgbClr val="1E4494"/>
                </a:solidFill>
                <a:sym typeface="Wingdings" panose="05000000000000000000" pitchFamily="2" charset="2"/>
              </a:rPr>
              <a:t>–</a:t>
            </a:r>
            <a:endParaRPr lang="en-GB" sz="32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027960" y="1995972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7188" lvl="1" indent="-357188">
              <a:spcBef>
                <a:spcPts val="0"/>
              </a:spcBef>
            </a:pPr>
            <a:r>
              <a:rPr lang="es-ES" sz="3200" dirty="0">
                <a:solidFill>
                  <a:srgbClr val="1E4494"/>
                </a:solidFill>
                <a:sym typeface="Wingdings" panose="05000000000000000000" pitchFamily="2" charset="2"/>
              </a:rPr>
              <a:t>+</a:t>
            </a:r>
            <a:endParaRPr lang="en-GB" sz="3200" dirty="0">
              <a:solidFill>
                <a:srgbClr val="1E4494"/>
              </a:solidFill>
              <a:sym typeface="Wingdings" panose="05000000000000000000" pitchFamily="2" charset="2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 flipV="1">
            <a:off x="5976594" y="3827283"/>
            <a:ext cx="1049" cy="527901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tangle 36"/>
          <p:cNvSpPr/>
          <p:nvPr/>
        </p:nvSpPr>
        <p:spPr>
          <a:xfrm>
            <a:off x="5048541" y="4440365"/>
            <a:ext cx="1909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solidFill>
                  <a:srgbClr val="1E4494"/>
                </a:solidFill>
                <a:sym typeface="Wingdings" panose="05000000000000000000" pitchFamily="2" charset="2"/>
              </a:rPr>
              <a:t>Median = 14,375</a:t>
            </a:r>
            <a:endParaRPr lang="en-GB" dirty="0"/>
          </a:p>
        </p:txBody>
      </p:sp>
      <p:cxnSp>
        <p:nvCxnSpPr>
          <p:cNvPr id="38" name="Straight Connector 37"/>
          <p:cNvCxnSpPr/>
          <p:nvPr/>
        </p:nvCxnSpPr>
        <p:spPr bwMode="auto">
          <a:xfrm flipV="1">
            <a:off x="3059211" y="3827283"/>
            <a:ext cx="1049" cy="527901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Rectangle 38"/>
          <p:cNvSpPr/>
          <p:nvPr/>
        </p:nvSpPr>
        <p:spPr>
          <a:xfrm>
            <a:off x="1932388" y="4440365"/>
            <a:ext cx="2307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solidFill>
                  <a:srgbClr val="1E4494"/>
                </a:solidFill>
                <a:sym typeface="Wingdings" panose="05000000000000000000" pitchFamily="2" charset="2"/>
              </a:rPr>
              <a:t>60% median = 8,625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9028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JRC palette 1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6ACBF3"/>
      </a:accent1>
      <a:accent2>
        <a:srgbClr val="3E99DA"/>
      </a:accent2>
      <a:accent3>
        <a:srgbClr val="1EC08A"/>
      </a:accent3>
      <a:accent4>
        <a:srgbClr val="ED8D2F"/>
      </a:accent4>
      <a:accent5>
        <a:srgbClr val="F8CC29"/>
      </a:accent5>
      <a:accent6>
        <a:srgbClr val="E76C53"/>
      </a:accent6>
      <a:hlink>
        <a:srgbClr val="0563C1"/>
      </a:hlink>
      <a:folHlink>
        <a:srgbClr val="24337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285750" indent="-285750">
          <a:buClr>
            <a:schemeClr val="accent5"/>
          </a:buClr>
          <a:buFont typeface="Arial"/>
          <a:buChar char="•"/>
          <a:defRPr sz="2400" noProof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C_Presentation.pptx" id="{DF0E4C23-23CF-4CA0-B78D-4EE4E4812529}" vid="{A275074F-6DFA-4FBF-AA5C-38C3649C39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3387</TotalTime>
  <Words>337</Words>
  <Application>Microsoft Office PowerPoint</Application>
  <PresentationFormat>Widescreen</PresentationFormat>
  <Paragraphs>102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 Math</vt:lpstr>
      <vt:lpstr>Office Theme</vt:lpstr>
      <vt:lpstr>Measuring relative poverty</vt:lpstr>
      <vt:lpstr>Disposable income</vt:lpstr>
      <vt:lpstr>Equivalence scales</vt:lpstr>
      <vt:lpstr>Equivalence scales</vt:lpstr>
      <vt:lpstr>Equivalised disposable income</vt:lpstr>
      <vt:lpstr>Equivalised disposable income</vt:lpstr>
      <vt:lpstr>At-risk-of-poverty rate</vt:lpstr>
      <vt:lpstr>At-risk-of-poverty rate</vt:lpstr>
      <vt:lpstr>At-risk-of-poverty rate</vt:lpstr>
      <vt:lpstr>At-risk-of-poverty rate</vt:lpstr>
      <vt:lpstr>At-risk-of-poverty rate</vt:lpstr>
      <vt:lpstr>At-risk-of-poverty gap</vt:lpstr>
      <vt:lpstr>At-risk-of-poverty gap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Yvonne (COMM)</dc:creator>
  <cp:lastModifiedBy>LEVENTI CHRYSOYLA;ΛΕΒΕΝΤΗ ΧΡΥΣΟΥΛΑ</cp:lastModifiedBy>
  <cp:revision>466</cp:revision>
  <dcterms:created xsi:type="dcterms:W3CDTF">2019-08-09T12:06:42Z</dcterms:created>
  <dcterms:modified xsi:type="dcterms:W3CDTF">2021-10-26T11:05:35Z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UpdateToken">
    <vt:lpwstr>6</vt:lpwstr>
  </property>
  <property fmtid="{D5CDD505-2E9C-101B-9397-08002B2CF9AE}" pid="3" name="Offisync_ProviderInitializationData">
    <vt:lpwstr>https://webgate.ec.europa.eu/connected</vt:lpwstr>
  </property>
  <property fmtid="{D5CDD505-2E9C-101B-9397-08002B2CF9AE}" pid="4" name="Offisync_ServerID">
    <vt:lpwstr>0d3b22a6-6203-4efc-8e8e-b5279256493b</vt:lpwstr>
  </property>
  <property fmtid="{D5CDD505-2E9C-101B-9397-08002B2CF9AE}" pid="5" name="Jive_LatestUserAccountName">
    <vt:lpwstr>hernadr</vt:lpwstr>
  </property>
  <property fmtid="{D5CDD505-2E9C-101B-9397-08002B2CF9AE}" pid="6" name="Offisync_UniqueId">
    <vt:lpwstr>216256</vt:lpwstr>
  </property>
  <property fmtid="{D5CDD505-2E9C-101B-9397-08002B2CF9AE}" pid="7" name="Jive_VersionGuid">
    <vt:lpwstr>6a96f8cc-bed2-471f-a481-be7ca5d9669d</vt:lpwstr>
  </property>
</Properties>
</file>