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316" r:id="rId3"/>
    <p:sldId id="402" r:id="rId4"/>
    <p:sldId id="443" r:id="rId5"/>
    <p:sldId id="444" r:id="rId6"/>
    <p:sldId id="403" r:id="rId7"/>
    <p:sldId id="405" r:id="rId8"/>
    <p:sldId id="407" r:id="rId9"/>
    <p:sldId id="410" r:id="rId10"/>
    <p:sldId id="409" r:id="rId11"/>
    <p:sldId id="411" r:id="rId12"/>
    <p:sldId id="412" r:id="rId13"/>
    <p:sldId id="4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2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94"/>
    <a:srgbClr val="FFC000"/>
    <a:srgbClr val="195989"/>
    <a:srgbClr val="1D679F"/>
    <a:srgbClr val="1F6DA6"/>
    <a:srgbClr val="1B5B87"/>
    <a:srgbClr val="227DC1"/>
    <a:srgbClr val="2178B9"/>
    <a:srgbClr val="2177B7"/>
    <a:srgbClr val="217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21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45" d="100"/>
          <a:sy n="145" d="100"/>
        </p:scale>
        <p:origin x="-204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7" y="2284667"/>
            <a:ext cx="3347997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5" y="2284668"/>
            <a:ext cx="3419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7"/>
            <a:ext cx="3347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79376" y="403868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9560" y="404194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315745" y="4037437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7" y="2159957"/>
            <a:ext cx="25189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6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887605" y="4076342"/>
            <a:ext cx="2483779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5" y="2159957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97548" y="4076342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57385" y="4076343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19308" y="2159956"/>
            <a:ext cx="2452077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200" y="62542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GB" sz="5400" dirty="0"/>
              <a:t>Measuring relative poverty</a:t>
            </a:r>
          </a:p>
        </p:txBody>
      </p:sp>
    </p:spTree>
    <p:extLst>
      <p:ext uri="{BB962C8B-B14F-4D97-AF65-F5344CB8AC3E}">
        <p14:creationId xmlns:p14="http://schemas.microsoft.com/office/powerpoint/2010/main" val="17208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90" y="2756132"/>
            <a:ext cx="405393" cy="882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03" y="2756132"/>
            <a:ext cx="405393" cy="882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16" y="2756132"/>
            <a:ext cx="405393" cy="882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29" y="2756132"/>
            <a:ext cx="405393" cy="882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42" y="2756132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5976594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5048541" y="4440365"/>
            <a:ext cx="190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Median = 14,375</a:t>
            </a:r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3059211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1932388" y="4440365"/>
            <a:ext cx="2307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60% median = 8,625</a:t>
            </a:r>
          </a:p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(</a:t>
            </a:r>
            <a:r>
              <a:rPr lang="es-ES" dirty="0" err="1">
                <a:solidFill>
                  <a:srgbClr val="1E4494"/>
                </a:solidFill>
                <a:sym typeface="Wingdings" panose="05000000000000000000" pitchFamily="2" charset="2"/>
              </a:rPr>
              <a:t>poverty</a:t>
            </a:r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81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90" y="2756132"/>
            <a:ext cx="405393" cy="882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03" y="2756132"/>
            <a:ext cx="405393" cy="882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16" y="2756132"/>
            <a:ext cx="405393" cy="882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29" y="2756132"/>
            <a:ext cx="405393" cy="882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42" y="2756132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5976594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5048541" y="4440365"/>
            <a:ext cx="190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Median = 14,375</a:t>
            </a:r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3059211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1932391" y="4440365"/>
            <a:ext cx="2307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60% median = 8,625</a:t>
            </a:r>
          </a:p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(</a:t>
            </a:r>
            <a:r>
              <a:rPr lang="es-ES" dirty="0" err="1">
                <a:solidFill>
                  <a:srgbClr val="1E4494"/>
                </a:solidFill>
                <a:sym typeface="Wingdings" panose="05000000000000000000" pitchFamily="2" charset="2"/>
              </a:rPr>
              <a:t>poverty</a:t>
            </a:r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 line)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7703511" y="4809697"/>
            <a:ext cx="3010953" cy="4001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1E4494"/>
                </a:solidFill>
                <a:sym typeface="Wingdings" panose="05000000000000000000" pitchFamily="2" charset="2"/>
              </a:rPr>
              <a:t>AROP rate = 5/25 = 20%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0653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gap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30" y="1917147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76" y="2733528"/>
            <a:ext cx="405393" cy="88295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451" y="3549909"/>
            <a:ext cx="405393" cy="88295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49" y="4366290"/>
            <a:ext cx="405393" cy="88295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88" y="5182673"/>
            <a:ext cx="405393" cy="882952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>
            <a:off x="1451727" y="2341235"/>
            <a:ext cx="1566666" cy="604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706252" y="3197608"/>
            <a:ext cx="1312141" cy="1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938393" y="3964960"/>
            <a:ext cx="1080000" cy="1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309566" y="5623764"/>
            <a:ext cx="708827" cy="250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852529" y="197190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8,625</a:t>
            </a:r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1847948" y="282827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7,000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2098312" y="3604337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5,000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291091" y="443286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2,500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2302326" y="525443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2,500</a:t>
            </a:r>
            <a:endParaRPr lang="en-GB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2311134" y="4786348"/>
            <a:ext cx="708827" cy="250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50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gap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3634661" y="4366290"/>
                <a:ext cx="8119787" cy="797334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1E4494"/>
                    </a:solidFill>
                    <a:sym typeface="Wingdings" panose="05000000000000000000" pitchFamily="2" charset="2"/>
                  </a:rPr>
                  <a:t>AROP gap </a:t>
                </a:r>
                <a:r>
                  <a:rPr lang="en-GB" sz="2400" dirty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8,625</m:t>
                            </m:r>
                          </m:num>
                          <m:den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8,625</m:t>
                            </m:r>
                          </m:den>
                        </m:f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000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</m:t>
                            </m:r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5,000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</m:t>
                            </m:r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2,500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</m:t>
                            </m:r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2,500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</m:t>
                            </m:r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s-E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8,625</m:t>
                            </m:r>
                          </m:den>
                        </m:f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+…</m:t>
                        </m:r>
                        <m:r>
                          <a:rPr lang="es-E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s-ES" sz="2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8,625</m:t>
                            </m:r>
                          </m:den>
                        </m:f>
                      </m:num>
                      <m:den>
                        <m:r>
                          <a:rPr lang="es-E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s-ES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11.88%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661" y="4366290"/>
                <a:ext cx="8119787" cy="797334"/>
              </a:xfrm>
              <a:prstGeom prst="rect">
                <a:avLst/>
              </a:prstGeom>
              <a:blipFill>
                <a:blip r:embed="rId3"/>
                <a:stretch>
                  <a:fillRect l="-1049" b="-526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30" y="1917147"/>
            <a:ext cx="405393" cy="88295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76" y="2733528"/>
            <a:ext cx="405393" cy="88295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451" y="3549909"/>
            <a:ext cx="405393" cy="88295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49" y="4366290"/>
            <a:ext cx="405393" cy="88295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88" y="5182673"/>
            <a:ext cx="405393" cy="882952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1451727" y="2341235"/>
            <a:ext cx="1566666" cy="604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706252" y="3197608"/>
            <a:ext cx="1312141" cy="1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938393" y="3964960"/>
            <a:ext cx="1080000" cy="1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309566" y="5623764"/>
            <a:ext cx="708827" cy="250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852529" y="197190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8,625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1847948" y="282827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7,000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2098312" y="3604337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5,000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2291091" y="443286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2,500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2302326" y="525443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2,500</a:t>
            </a:r>
            <a:endParaRPr lang="en-GB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311134" y="4786348"/>
            <a:ext cx="708827" cy="250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61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Disposable</a:t>
            </a:r>
            <a:r>
              <a:rPr lang="es-ES" dirty="0"/>
              <a:t> </a:t>
            </a:r>
            <a:r>
              <a:rPr lang="es-ES" dirty="0" err="1"/>
              <a:t>income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130" y="1701972"/>
            <a:ext cx="1788036" cy="2058946"/>
          </a:xfrm>
          <a:prstGeom prst="rect">
            <a:avLst/>
          </a:prstGeom>
        </p:spPr>
      </p:pic>
      <p:sp>
        <p:nvSpPr>
          <p:cNvPr id="6" name="AutoShape 23"/>
          <p:cNvSpPr>
            <a:spLocks noChangeArrowheads="1"/>
          </p:cNvSpPr>
          <p:nvPr/>
        </p:nvSpPr>
        <p:spPr bwMode="gray">
          <a:xfrm rot="5400000">
            <a:off x="5872132" y="3460981"/>
            <a:ext cx="780959" cy="1799304"/>
          </a:xfrm>
          <a:prstGeom prst="chevron">
            <a:avLst>
              <a:gd name="adj" fmla="val 32606"/>
            </a:avLst>
          </a:prstGeom>
          <a:solidFill>
            <a:schemeClr val="tx2"/>
          </a:solidFill>
          <a:ln w="12700" cap="rnd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lIns="36000" tIns="36000" rIns="36000" bIns="36000" anchor="ctr"/>
          <a:lstStyle/>
          <a:p>
            <a:pPr algn="ctr">
              <a:lnSpc>
                <a:spcPct val="110000"/>
              </a:lnSpc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Taxes and SIC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gray">
          <a:xfrm flipH="1">
            <a:off x="7667617" y="1838118"/>
            <a:ext cx="2422259" cy="584200"/>
          </a:xfrm>
          <a:prstGeom prst="chevron">
            <a:avLst>
              <a:gd name="adj" fmla="val 37302"/>
            </a:avLst>
          </a:prstGeom>
          <a:solidFill>
            <a:schemeClr val="tx2"/>
          </a:solidFill>
          <a:ln w="12700" cap="rnd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110000"/>
              </a:lnSpc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Social transfers</a:t>
            </a: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gray">
          <a:xfrm>
            <a:off x="2324886" y="1838118"/>
            <a:ext cx="2422259" cy="584200"/>
          </a:xfrm>
          <a:prstGeom prst="chevron">
            <a:avLst>
              <a:gd name="adj" fmla="val 32606"/>
            </a:avLst>
          </a:prstGeom>
          <a:solidFill>
            <a:schemeClr val="tx2"/>
          </a:solidFill>
          <a:ln w="12700" cap="rnd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110000"/>
              </a:lnSpc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Market Income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7744411" y="2422318"/>
            <a:ext cx="2753727" cy="1430174"/>
          </a:xfrm>
        </p:spPr>
        <p:txBody>
          <a:bodyPr/>
          <a:lstStyle/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Pensions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Family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benefits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Minimum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Income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Schemes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rgbClr val="1E4494"/>
                </a:solidFill>
              </a:rPr>
              <a:t>etc.</a:t>
            </a:r>
            <a:endParaRPr lang="en-GB" sz="180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835979" y="4954903"/>
            <a:ext cx="3325508" cy="11630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rgbClr val="1E4494"/>
                </a:solidFill>
              </a:rPr>
              <a:t>Personal </a:t>
            </a:r>
            <a:r>
              <a:rPr lang="es-ES" sz="1800" dirty="0" err="1">
                <a:solidFill>
                  <a:srgbClr val="1E4494"/>
                </a:solidFill>
              </a:rPr>
              <a:t>Income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Tax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Employee</a:t>
            </a:r>
            <a:r>
              <a:rPr lang="es-ES" sz="1800" dirty="0">
                <a:solidFill>
                  <a:srgbClr val="1E4494"/>
                </a:solidFill>
              </a:rPr>
              <a:t> Social </a:t>
            </a:r>
            <a:r>
              <a:rPr lang="es-ES" sz="1800" dirty="0" err="1">
                <a:solidFill>
                  <a:srgbClr val="1E4494"/>
                </a:solidFill>
              </a:rPr>
              <a:t>Insurance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Contributions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rgbClr val="1E4494"/>
                </a:solidFill>
              </a:rPr>
              <a:t>etc.</a:t>
            </a:r>
            <a:endParaRPr lang="en-GB" sz="18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912378" y="2424757"/>
            <a:ext cx="3325508" cy="17145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rgbClr val="1E4494"/>
                </a:solidFill>
              </a:rPr>
              <a:t>Salaries</a:t>
            </a: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Self-employment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income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Investment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income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 err="1">
                <a:solidFill>
                  <a:srgbClr val="1E4494"/>
                </a:solidFill>
              </a:rPr>
              <a:t>Property</a:t>
            </a:r>
            <a:r>
              <a:rPr lang="es-ES" sz="1800" dirty="0">
                <a:solidFill>
                  <a:srgbClr val="1E4494"/>
                </a:solidFill>
              </a:rPr>
              <a:t> </a:t>
            </a:r>
            <a:r>
              <a:rPr lang="es-ES" sz="1800" dirty="0" err="1">
                <a:solidFill>
                  <a:srgbClr val="1E4494"/>
                </a:solidFill>
              </a:rPr>
              <a:t>income</a:t>
            </a:r>
            <a:endParaRPr lang="es-ES" sz="1800" dirty="0">
              <a:solidFill>
                <a:srgbClr val="1E4494"/>
              </a:solidFill>
            </a:endParaRPr>
          </a:p>
          <a:p>
            <a:pPr marL="357188" lvl="1" indent="-357188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rgbClr val="1E4494"/>
                </a:solidFill>
              </a:rPr>
              <a:t>etc.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2579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Equivalence</a:t>
            </a:r>
            <a:r>
              <a:rPr lang="es-ES" dirty="0"/>
              <a:t> </a:t>
            </a:r>
            <a:r>
              <a:rPr lang="es-ES" dirty="0" err="1"/>
              <a:t>scales</a:t>
            </a:r>
            <a:endParaRPr lang="en-GB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918453" y="1672300"/>
            <a:ext cx="10487980" cy="14793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1E4494"/>
                </a:solidFill>
              </a:rPr>
              <a:t>Larger household size </a:t>
            </a: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 higher income needs</a:t>
            </a:r>
          </a:p>
          <a:p>
            <a:pPr marL="0" lvl="1" indent="358775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but</a:t>
            </a:r>
          </a:p>
          <a:p>
            <a:pPr marL="357188" lvl="1" indent="-357188"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Sharing expenses and assets  needs do not double when size doubles</a:t>
            </a:r>
          </a:p>
        </p:txBody>
      </p:sp>
    </p:spTree>
    <p:extLst>
      <p:ext uri="{BB962C8B-B14F-4D97-AF65-F5344CB8AC3E}">
        <p14:creationId xmlns:p14="http://schemas.microsoft.com/office/powerpoint/2010/main" val="320605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Equivalence</a:t>
            </a:r>
            <a:r>
              <a:rPr lang="es-ES" dirty="0"/>
              <a:t> </a:t>
            </a:r>
            <a:r>
              <a:rPr lang="es-ES" dirty="0" err="1"/>
              <a:t>scales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221" y="3747153"/>
            <a:ext cx="277971" cy="6283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52" y="3502568"/>
            <a:ext cx="456333" cy="8829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02" y="4758472"/>
            <a:ext cx="246942" cy="62834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3" y="4538418"/>
            <a:ext cx="456333" cy="8829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000" y="4503865"/>
            <a:ext cx="456333" cy="8829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09" y="4503864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40" y="4758472"/>
            <a:ext cx="246942" cy="628344"/>
          </a:xfrm>
          <a:prstGeom prst="rect">
            <a:avLst/>
          </a:prstGeom>
        </p:spPr>
      </p:pic>
      <p:sp>
        <p:nvSpPr>
          <p:cNvPr id="26" name="Content Placeholder 1"/>
          <p:cNvSpPr txBox="1">
            <a:spLocks/>
          </p:cNvSpPr>
          <p:nvPr/>
        </p:nvSpPr>
        <p:spPr>
          <a:xfrm>
            <a:off x="918453" y="1672300"/>
            <a:ext cx="10487980" cy="14793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1E4494"/>
                </a:solidFill>
              </a:rPr>
              <a:t>Larger household size </a:t>
            </a: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 higher income needs</a:t>
            </a:r>
          </a:p>
          <a:p>
            <a:pPr marL="0" lvl="1" indent="358775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but</a:t>
            </a:r>
          </a:p>
          <a:p>
            <a:pPr marL="357188" lvl="1" indent="-357188"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1E4494"/>
                </a:solidFill>
                <a:sym typeface="Wingdings" panose="05000000000000000000" pitchFamily="2" charset="2"/>
              </a:rPr>
              <a:t>Sharing expenses and assets  needs do not double when size doubles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50059" y="3713210"/>
            <a:ext cx="7398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50059" y="4836645"/>
            <a:ext cx="23235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= 1.5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740" y="3502568"/>
            <a:ext cx="456333" cy="882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69" y="3502567"/>
            <a:ext cx="456333" cy="88295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7140883" y="3730486"/>
            <a:ext cx="3155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= 1.8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4538417"/>
            <a:ext cx="405393" cy="88295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7137567" y="4770996"/>
            <a:ext cx="3712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+ 0.3 = 2.1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34408" y="5688551"/>
            <a:ext cx="4248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1E4494"/>
                </a:solidFill>
                <a:sym typeface="Wingdings" panose="05000000000000000000" pitchFamily="2" charset="2"/>
              </a:rPr>
              <a:t>(OECD modified equivalence scale)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0541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Equivalised</a:t>
            </a:r>
            <a:r>
              <a:rPr lang="es-ES" dirty="0"/>
              <a:t> </a:t>
            </a:r>
            <a:r>
              <a:rPr lang="es-ES" dirty="0" err="1"/>
              <a:t>disposable</a:t>
            </a:r>
            <a:r>
              <a:rPr lang="es-ES" dirty="0"/>
              <a:t> </a:t>
            </a:r>
            <a:r>
              <a:rPr lang="es-ES" dirty="0" err="1"/>
              <a:t>income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164" y="1808312"/>
            <a:ext cx="277971" cy="6283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3" y="1555867"/>
            <a:ext cx="456333" cy="8829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02" y="3806357"/>
            <a:ext cx="246942" cy="62834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3" y="3586303"/>
            <a:ext cx="456333" cy="8829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000" y="3551750"/>
            <a:ext cx="456333" cy="8829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09" y="3551749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40" y="3806357"/>
            <a:ext cx="246942" cy="62834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529070" y="1766509"/>
            <a:ext cx="7398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50059" y="3884530"/>
            <a:ext cx="23235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= 1.5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06" y="1555868"/>
            <a:ext cx="456333" cy="882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735" y="1555867"/>
            <a:ext cx="456333" cy="88295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7220449" y="1783786"/>
            <a:ext cx="3155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= 1.8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3586302"/>
            <a:ext cx="405393" cy="88295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7137567" y="3818881"/>
            <a:ext cx="3712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+ 0.3 = 2.1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01040" y="2464795"/>
            <a:ext cx="3576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10,000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42000" y="2465241"/>
            <a:ext cx="39225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18,000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01040" y="4469254"/>
            <a:ext cx="3972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30,000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39526" y="4469254"/>
            <a:ext cx="3972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31,500</a:t>
            </a:r>
          </a:p>
        </p:txBody>
      </p:sp>
    </p:spTree>
    <p:extLst>
      <p:ext uri="{BB962C8B-B14F-4D97-AF65-F5344CB8AC3E}">
        <p14:creationId xmlns:p14="http://schemas.microsoft.com/office/powerpoint/2010/main" val="296529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Equivalised</a:t>
            </a:r>
            <a:r>
              <a:rPr lang="es-ES" dirty="0"/>
              <a:t> </a:t>
            </a:r>
            <a:r>
              <a:rPr lang="es-ES" dirty="0" err="1"/>
              <a:t>disposable</a:t>
            </a:r>
            <a:r>
              <a:rPr lang="es-ES" dirty="0"/>
              <a:t> </a:t>
            </a:r>
            <a:r>
              <a:rPr lang="es-ES" dirty="0" err="1"/>
              <a:t>income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164" y="1808312"/>
            <a:ext cx="277971" cy="6283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3" y="1555867"/>
            <a:ext cx="456333" cy="8829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02" y="3806357"/>
            <a:ext cx="246942" cy="62834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3" y="3586303"/>
            <a:ext cx="456333" cy="8829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000" y="3551750"/>
            <a:ext cx="456333" cy="8829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09" y="3551749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40" y="3806357"/>
            <a:ext cx="246942" cy="62834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529070" y="1766509"/>
            <a:ext cx="7398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50059" y="3884530"/>
            <a:ext cx="23235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= 1.5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06" y="1555868"/>
            <a:ext cx="456333" cy="882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735" y="1555867"/>
            <a:ext cx="456333" cy="88295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7220449" y="1783786"/>
            <a:ext cx="3155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= 1.8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3586302"/>
            <a:ext cx="405393" cy="88295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7137567" y="3818881"/>
            <a:ext cx="3712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= 1 + 0.5 + 0.3 + 0.3 = 2.1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01040" y="2464795"/>
            <a:ext cx="3576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10,000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42000" y="2465241"/>
            <a:ext cx="39225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18,000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01040" y="4469254"/>
            <a:ext cx="3972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30,000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39526" y="4469254"/>
            <a:ext cx="3972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DI = 31,500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01040" y="5550340"/>
            <a:ext cx="9833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1E4494"/>
                </a:solidFill>
                <a:sym typeface="Wingdings" panose="05000000000000000000" pitchFamily="2" charset="2"/>
              </a:rPr>
              <a:t>(</a:t>
            </a:r>
            <a:r>
              <a:rPr lang="en-GB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n-GB" sz="2000" dirty="0">
                <a:solidFill>
                  <a:srgbClr val="1E4494"/>
                </a:solidFill>
                <a:sym typeface="Wingdings" panose="05000000000000000000" pitchFamily="2" charset="2"/>
              </a:rPr>
              <a:t> disposable income is attributed to each member of the household)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01040" y="2818746"/>
            <a:ext cx="29738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EDI = 10,000/1 = 10,000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9525" y="2816875"/>
            <a:ext cx="3187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EDI = 18,000/1.8 = 10,000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1040" y="4790745"/>
            <a:ext cx="3187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EDI = 30,000/1.5 = 20,000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9526" y="4790745"/>
            <a:ext cx="31870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EDI = 31,500/2.1 = 15,000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544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90" y="2756132"/>
            <a:ext cx="405393" cy="882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03" y="2756132"/>
            <a:ext cx="405393" cy="882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16" y="2756132"/>
            <a:ext cx="405393" cy="882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29" y="2756132"/>
            <a:ext cx="405393" cy="882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42" y="2756132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992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90" y="2756132"/>
            <a:ext cx="405393" cy="882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03" y="2756132"/>
            <a:ext cx="405393" cy="882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16" y="2756132"/>
            <a:ext cx="405393" cy="882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29" y="2756132"/>
            <a:ext cx="405393" cy="882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42" y="2756132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976594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5048541" y="4440365"/>
            <a:ext cx="190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Median = 14,375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3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At-risk-of-poverty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90" y="2756132"/>
            <a:ext cx="405393" cy="882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03" y="2756132"/>
            <a:ext cx="405393" cy="882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16" y="2756132"/>
            <a:ext cx="405393" cy="882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29" y="2756132"/>
            <a:ext cx="405393" cy="882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42" y="2756132"/>
            <a:ext cx="405393" cy="882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55" y="2756132"/>
            <a:ext cx="405393" cy="882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68" y="2756132"/>
            <a:ext cx="405393" cy="882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81" y="2756132"/>
            <a:ext cx="405393" cy="882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94" y="2756132"/>
            <a:ext cx="405393" cy="88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7" y="2756132"/>
            <a:ext cx="405393" cy="882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0" y="2756132"/>
            <a:ext cx="405393" cy="882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3" y="2756132"/>
            <a:ext cx="405393" cy="882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46" y="2756132"/>
            <a:ext cx="405393" cy="88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59" y="2756132"/>
            <a:ext cx="405393" cy="882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372" y="2756132"/>
            <a:ext cx="405393" cy="88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2756132"/>
            <a:ext cx="405393" cy="882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98" y="2756132"/>
            <a:ext cx="405393" cy="8829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11" y="2756132"/>
            <a:ext cx="405393" cy="8829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4" y="2756132"/>
            <a:ext cx="405393" cy="8829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37" y="2756132"/>
            <a:ext cx="405393" cy="882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50" y="2756132"/>
            <a:ext cx="405393" cy="882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363" y="2756132"/>
            <a:ext cx="405393" cy="8829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76" y="2756132"/>
            <a:ext cx="405393" cy="8829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789" y="2756132"/>
            <a:ext cx="405393" cy="8829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13" y="2756132"/>
            <a:ext cx="405393" cy="882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1774" y="2088305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Equivalised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disposable</a:t>
            </a:r>
            <a:r>
              <a:rPr lang="es-ES" sz="2000" dirty="0">
                <a:solidFill>
                  <a:srgbClr val="1E4494"/>
                </a:solidFill>
                <a:sym typeface="Wingdings" panose="05000000000000000000" pitchFamily="2" charset="2"/>
              </a:rPr>
              <a:t> </a:t>
            </a:r>
            <a:r>
              <a:rPr lang="es-ES" sz="2000" dirty="0" err="1">
                <a:solidFill>
                  <a:srgbClr val="1E4494"/>
                </a:solidFill>
                <a:sym typeface="Wingdings" panose="05000000000000000000" pitchFamily="2" charset="2"/>
              </a:rPr>
              <a:t>income</a:t>
            </a:r>
            <a:endParaRPr lang="en-GB" sz="20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8538" y="1995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–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27960" y="199597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8" lvl="1" indent="-357188">
              <a:spcBef>
                <a:spcPts val="0"/>
              </a:spcBef>
            </a:pPr>
            <a:r>
              <a:rPr lang="es-ES" sz="3200" dirty="0">
                <a:solidFill>
                  <a:srgbClr val="1E4494"/>
                </a:solidFill>
                <a:sym typeface="Wingdings" panose="05000000000000000000" pitchFamily="2" charset="2"/>
              </a:rPr>
              <a:t>+</a:t>
            </a:r>
            <a:endParaRPr lang="en-GB" sz="3200" dirty="0">
              <a:solidFill>
                <a:srgbClr val="1E4494"/>
              </a:solidFill>
              <a:sym typeface="Wingdings" panose="05000000000000000000" pitchFamily="2" charset="2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5976594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5048541" y="4440365"/>
            <a:ext cx="1909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Median = 14,375</a:t>
            </a:r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3059211" y="3827283"/>
            <a:ext cx="1049" cy="52790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1932388" y="4440365"/>
            <a:ext cx="2307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1E4494"/>
                </a:solidFill>
                <a:sym typeface="Wingdings" panose="05000000000000000000" pitchFamily="2" charset="2"/>
              </a:rPr>
              <a:t>60% median = 8,625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02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337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Measuring relative poverty</vt:lpstr>
      <vt:lpstr>Disposable income</vt:lpstr>
      <vt:lpstr>Equivalence scales</vt:lpstr>
      <vt:lpstr>Equivalence scales</vt:lpstr>
      <vt:lpstr>Equivalised disposable income</vt:lpstr>
      <vt:lpstr>Equivalised disposable income</vt:lpstr>
      <vt:lpstr>At-risk-of-poverty rate</vt:lpstr>
      <vt:lpstr>At-risk-of-poverty rate</vt:lpstr>
      <vt:lpstr>At-risk-of-poverty rate</vt:lpstr>
      <vt:lpstr>At-risk-of-poverty rate</vt:lpstr>
      <vt:lpstr>At-risk-of-poverty rate</vt:lpstr>
      <vt:lpstr>At-risk-of-poverty gap</vt:lpstr>
      <vt:lpstr>At-risk-of-poverty gap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LEVENTI CHRYSOYLA;ΛΕΒΕΝΤΗ ΧΡΥΣΟΥΛΑ</cp:lastModifiedBy>
  <cp:revision>466</cp:revision>
  <dcterms:created xsi:type="dcterms:W3CDTF">2019-08-09T12:06:42Z</dcterms:created>
  <dcterms:modified xsi:type="dcterms:W3CDTF">2021-10-26T11:05:35Z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6</vt:lpwstr>
  </property>
  <property fmtid="{D5CDD505-2E9C-101B-9397-08002B2CF9AE}" pid="3" name="Offisync_ProviderInitializationData">
    <vt:lpwstr>https://webgate.ec.europa.eu/connected</vt:lpwstr>
  </property>
  <property fmtid="{D5CDD505-2E9C-101B-9397-08002B2CF9AE}" pid="4" name="Offisync_ServerID">
    <vt:lpwstr>0d3b22a6-6203-4efc-8e8e-b5279256493b</vt:lpwstr>
  </property>
  <property fmtid="{D5CDD505-2E9C-101B-9397-08002B2CF9AE}" pid="5" name="Jive_LatestUserAccountName">
    <vt:lpwstr>hernadr</vt:lpwstr>
  </property>
  <property fmtid="{D5CDD505-2E9C-101B-9397-08002B2CF9AE}" pid="6" name="Offisync_UniqueId">
    <vt:lpwstr>216256</vt:lpwstr>
  </property>
  <property fmtid="{D5CDD505-2E9C-101B-9397-08002B2CF9AE}" pid="7" name="Jive_VersionGuid">
    <vt:lpwstr>6a96f8cc-bed2-471f-a481-be7ca5d9669d</vt:lpwstr>
  </property>
</Properties>
</file>