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23" r:id="rId3"/>
  </p:sldMasterIdLst>
  <p:notesMasterIdLst>
    <p:notesMasterId r:id="rId35"/>
  </p:notesMasterIdLst>
  <p:handoutMasterIdLst>
    <p:handoutMasterId r:id="rId36"/>
  </p:handoutMasterIdLst>
  <p:sldIdLst>
    <p:sldId id="331" r:id="rId4"/>
    <p:sldId id="324" r:id="rId5"/>
    <p:sldId id="325" r:id="rId6"/>
    <p:sldId id="326" r:id="rId7"/>
    <p:sldId id="327" r:id="rId8"/>
    <p:sldId id="328" r:id="rId9"/>
    <p:sldId id="320" r:id="rId10"/>
    <p:sldId id="291" r:id="rId11"/>
    <p:sldId id="305" r:id="rId12"/>
    <p:sldId id="329" r:id="rId13"/>
    <p:sldId id="289" r:id="rId14"/>
    <p:sldId id="290" r:id="rId15"/>
    <p:sldId id="283" r:id="rId16"/>
    <p:sldId id="299" r:id="rId17"/>
    <p:sldId id="288" r:id="rId18"/>
    <p:sldId id="294" r:id="rId19"/>
    <p:sldId id="293" r:id="rId20"/>
    <p:sldId id="295" r:id="rId21"/>
    <p:sldId id="309" r:id="rId22"/>
    <p:sldId id="330" r:id="rId23"/>
    <p:sldId id="321" r:id="rId24"/>
    <p:sldId id="310" r:id="rId25"/>
    <p:sldId id="311" r:id="rId26"/>
    <p:sldId id="312" r:id="rId27"/>
    <p:sldId id="322" r:id="rId28"/>
    <p:sldId id="284" r:id="rId29"/>
    <p:sldId id="287" r:id="rId30"/>
    <p:sldId id="282" r:id="rId31"/>
    <p:sldId id="286" r:id="rId32"/>
    <p:sldId id="298" r:id="rId33"/>
    <p:sldId id="332" r:id="rId34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B32C4E4-FFFA-454E-A89D-1426F4FDF55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7617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DF52D-2745-4495-BB64-731F0BAA582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607D6-B9F7-44DA-A297-99288CD16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1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10"/>
          <p:cNvCxnSpPr>
            <a:cxnSpLocks noChangeShapeType="1"/>
          </p:cNvCxnSpPr>
          <p:nvPr userDrawn="1"/>
        </p:nvCxnSpPr>
        <p:spPr bwMode="auto">
          <a:xfrm>
            <a:off x="76200" y="1219200"/>
            <a:ext cx="87630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1"/>
          <p:cNvCxnSpPr>
            <a:cxnSpLocks noChangeShapeType="1"/>
          </p:cNvCxnSpPr>
          <p:nvPr userDrawn="1"/>
        </p:nvCxnSpPr>
        <p:spPr bwMode="auto">
          <a:xfrm>
            <a:off x="76200" y="6475413"/>
            <a:ext cx="87630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6D6F-439C-4143-8953-39EE264B96F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596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CA02C-1852-47BB-87B0-81EC2B28F2F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025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466C-4259-4634-BA5E-7A5C887B6CC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514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5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5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9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2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4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373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" y="1219200"/>
            <a:ext cx="87630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76200" y="6475413"/>
            <a:ext cx="87630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46A7-C8A7-4BD3-AC73-82FE5E161BB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2254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485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4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67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00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25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9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67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89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18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3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A6120-AA3B-49DD-AA94-6C34E89FC7C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4482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81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95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55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9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44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74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97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54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74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4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4B2D-70FF-4865-AC5F-866610B0E50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275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A67C-3FC1-422D-9011-4C0CC45EAB5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948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3EC34-A4B0-410C-983E-A1CCA76DF24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593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EFD0-89E4-4EA4-ABAB-214535B8E95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856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E4EE-C2B6-41CA-8BAC-F0755230675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133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C815-3734-4A73-B87F-E37B4541B83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868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1A1DE80-3D64-444C-A9A5-A772B8F04D8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8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9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5" name="Straight Connector 10"/>
          <p:cNvCxnSpPr>
            <a:cxnSpLocks noChangeShapeType="1"/>
          </p:cNvCxnSpPr>
          <p:nvPr userDrawn="1"/>
        </p:nvCxnSpPr>
        <p:spPr bwMode="auto">
          <a:xfrm>
            <a:off x="76200" y="1219200"/>
            <a:ext cx="87630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Straight Connector 11"/>
          <p:cNvCxnSpPr>
            <a:cxnSpLocks noChangeShapeType="1"/>
          </p:cNvCxnSpPr>
          <p:nvPr userDrawn="1"/>
        </p:nvCxnSpPr>
        <p:spPr bwMode="auto">
          <a:xfrm>
            <a:off x="76200" y="6475413"/>
            <a:ext cx="87630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2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23.wmf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11" Type="http://schemas.openxmlformats.org/officeDocument/2006/relationships/image" Target="../media/image22.wmf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Ασύρματα Δίκτυα 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2:</a:t>
            </a:r>
            <a:r>
              <a:rPr lang="en-US" sz="2800" dirty="0" smtClean="0"/>
              <a:t> </a:t>
            </a:r>
            <a:r>
              <a:rPr lang="el-GR" sz="2800" dirty="0" smtClean="0"/>
              <a:t>Επισκόπηση και Τάσεις</a:t>
            </a:r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0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Uplink versus downlink</a:t>
            </a:r>
            <a:endParaRPr lang="el-GR" altLang="en-US" smtClean="0"/>
          </a:p>
        </p:txBody>
      </p:sp>
      <p:pic>
        <p:nvPicPr>
          <p:cNvPr id="13316" name="Picture 4" descr="UPLINK VS. DOWN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620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Mobile network evolution</a:t>
            </a:r>
            <a:endParaRPr lang="el-GR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1</a:t>
            </a:r>
            <a:r>
              <a:rPr lang="en-US" altLang="en-US" sz="2800" baseline="30000" smtClean="0"/>
              <a:t>st</a:t>
            </a:r>
            <a:r>
              <a:rPr lang="en-US" altLang="en-US" sz="2800" smtClean="0"/>
              <a:t> 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Analogue mobile phone (e.g., AMPS, NMT)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Low quality speech, low speed data 2.4 kbps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2</a:t>
            </a:r>
            <a:r>
              <a:rPr lang="en-US" altLang="en-US" sz="2800" baseline="30000" smtClean="0"/>
              <a:t>nd</a:t>
            </a:r>
            <a:r>
              <a:rPr lang="en-US" altLang="en-US" sz="2800" smtClean="0"/>
              <a:t> Generation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Digital mobile (e.g., GSM)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Digital voice, low speed data (9.6 kbps)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Generation 2.5 [2.5G]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Packet switching data, Internet access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e.g.,</a:t>
            </a:r>
            <a:r>
              <a:rPr lang="el-GR" altLang="en-US" sz="2000" smtClean="0"/>
              <a:t> </a:t>
            </a:r>
            <a:r>
              <a:rPr lang="en-US" altLang="en-US" sz="2000" smtClean="0"/>
              <a:t>GPRS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higher data-rates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10…171.2 kbps, in theory, ~40 kbps in practice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Mobile network evolution (cont)</a:t>
            </a:r>
            <a:endParaRPr lang="el-GR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3</a:t>
            </a:r>
            <a:r>
              <a:rPr lang="en-US" altLang="en-US" sz="2800" baseline="30000" smtClean="0"/>
              <a:t>rd</a:t>
            </a:r>
            <a:r>
              <a:rPr lang="en-US" altLang="en-US" sz="2800" smtClean="0"/>
              <a:t> Generation [3G] </a:t>
            </a:r>
          </a:p>
          <a:p>
            <a:pPr lvl="2" eaLnBrk="1" hangingPunct="1"/>
            <a:r>
              <a:rPr lang="en-US" altLang="en-US" sz="2000" smtClean="0"/>
              <a:t>(digital) multimedia (e.g., UMTS)</a:t>
            </a:r>
          </a:p>
          <a:p>
            <a:pPr lvl="2" eaLnBrk="1" hangingPunct="1"/>
            <a:r>
              <a:rPr lang="en-US" altLang="en-US" sz="2000" smtClean="0"/>
              <a:t>Higher data-rate (144 kb/s … 2 Mb/s, in theory)</a:t>
            </a:r>
          </a:p>
          <a:p>
            <a:pPr lvl="2" eaLnBrk="1" hangingPunct="1"/>
            <a:r>
              <a:rPr lang="en-US" altLang="en-US" sz="2000" smtClean="0"/>
              <a:t>HSDPA, HSUPA, HSPA</a:t>
            </a:r>
          </a:p>
          <a:p>
            <a:pPr lvl="2" eaLnBrk="1" hangingPunct="1"/>
            <a:r>
              <a:rPr lang="en-US" altLang="en-US" sz="2000" smtClean="0"/>
              <a:t>Interoperation with 2G and national roaming</a:t>
            </a:r>
          </a:p>
          <a:p>
            <a:pPr eaLnBrk="1" hangingPunct="1"/>
            <a:r>
              <a:rPr lang="en-US" altLang="en-US" sz="2800" smtClean="0"/>
              <a:t>4</a:t>
            </a:r>
            <a:r>
              <a:rPr lang="en-US" altLang="en-US" sz="2800" baseline="30000" smtClean="0"/>
              <a:t>th</a:t>
            </a:r>
            <a:r>
              <a:rPr lang="en-US" altLang="en-US" sz="2800" smtClean="0"/>
              <a:t> Generation [4G]</a:t>
            </a:r>
          </a:p>
          <a:p>
            <a:pPr lvl="2" eaLnBrk="1" hangingPunct="1"/>
            <a:r>
              <a:rPr lang="en-US" altLang="en-US" sz="2000" smtClean="0"/>
              <a:t>Seamless High-speed wireless Internet access (e.g., LTE-Advanced, IEEE 802.11n, mobile WiMAX, 802.16e)</a:t>
            </a:r>
          </a:p>
          <a:p>
            <a:pPr lvl="3" eaLnBrk="1" hangingPunct="1"/>
            <a:r>
              <a:rPr lang="en-US" altLang="en-US" sz="1800" smtClean="0"/>
              <a:t>IP based communication (11 … 54 Mb/s)</a:t>
            </a:r>
          </a:p>
          <a:p>
            <a:pPr lvl="2" eaLnBrk="1" hangingPunct="1"/>
            <a:r>
              <a:rPr lang="en-US" altLang="en-US" sz="2000" smtClean="0"/>
              <a:t>Short range, high capacity Wireless Internet Access (1 Gb/s)</a:t>
            </a:r>
          </a:p>
          <a:p>
            <a:pPr lvl="2" eaLnBrk="1" hangingPunct="1"/>
            <a:r>
              <a:rPr lang="en-US" altLang="en-US" sz="2000" smtClean="0"/>
              <a:t>“virtual reality” connection to the Internet</a:t>
            </a:r>
          </a:p>
          <a:p>
            <a:pPr eaLnBrk="1" hangingPunct="1"/>
            <a:endParaRPr lang="el-G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Wireless Evolution</a:t>
            </a:r>
            <a:endParaRPr lang="el-GR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Unlicensed spectrum</a:t>
            </a:r>
            <a:endParaRPr lang="el-GR" altLang="en-US" smtClean="0"/>
          </a:p>
          <a:p>
            <a:pPr eaLnBrk="1" hangingPunct="1"/>
            <a:r>
              <a:rPr lang="en-US" altLang="en-US" smtClean="0"/>
              <a:t>WLANs 802.11: 802.11b, 802.11g/a, 802.11n (~150-300Mbps), 802.11ac (~300-900Mbps)</a:t>
            </a:r>
          </a:p>
          <a:p>
            <a:pPr eaLnBrk="1" hangingPunct="1"/>
            <a:r>
              <a:rPr lang="en-US" altLang="en-US" smtClean="0"/>
              <a:t>Metropolitan/community wireless networks, opportunistic device-to-device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Wired vs. wireless</a:t>
            </a:r>
            <a:endParaRPr lang="el-GR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wired: very low attenuation, no interference, low bit error probability, high deployment cost (digging)</a:t>
            </a:r>
          </a:p>
          <a:p>
            <a:pPr eaLnBrk="1" hangingPunct="1"/>
            <a:r>
              <a:rPr lang="en-US" altLang="en-US" smtClean="0"/>
              <a:t>wireless: high attenuation, interference, high bit error probability, low deployment cost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Packet-based future</a:t>
            </a:r>
            <a:endParaRPr lang="el-GR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5" descr="P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906588"/>
            <a:ext cx="82391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88900"/>
            <a:ext cx="83820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Service provision model trends</a:t>
            </a:r>
            <a:endParaRPr lang="el-GR" altLang="en-US" smtClean="0"/>
          </a:p>
        </p:txBody>
      </p:sp>
      <p:sp>
        <p:nvSpPr>
          <p:cNvPr id="19459" name="Oval 4" descr="2G"/>
          <p:cNvSpPr>
            <a:spLocks noChangeArrowheads="1"/>
          </p:cNvSpPr>
          <p:nvPr/>
        </p:nvSpPr>
        <p:spPr bwMode="auto">
          <a:xfrm>
            <a:off x="84138" y="2266950"/>
            <a:ext cx="1951037" cy="26670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800" tIns="3600" rIns="10800" bIns="3600" anchorCtr="1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>
              <a:latin typeface="Times New Roman Greek" charset="-95"/>
            </a:endParaRPr>
          </a:p>
        </p:txBody>
      </p:sp>
      <p:sp>
        <p:nvSpPr>
          <p:cNvPr id="55347" name="Text Box 51"/>
          <p:cNvSpPr txBox="1">
            <a:spLocks noChangeArrowheads="1"/>
          </p:cNvSpPr>
          <p:nvPr/>
        </p:nvSpPr>
        <p:spPr bwMode="gray">
          <a:xfrm>
            <a:off x="539750" y="1238250"/>
            <a:ext cx="1042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038" tIns="0" rIns="46038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Greek" charset="-95"/>
              </a:rPr>
              <a:t>2G</a:t>
            </a:r>
          </a:p>
        </p:txBody>
      </p:sp>
      <p:sp>
        <p:nvSpPr>
          <p:cNvPr id="55348" name="Text Box 52"/>
          <p:cNvSpPr txBox="1">
            <a:spLocks noChangeArrowheads="1"/>
          </p:cNvSpPr>
          <p:nvPr/>
        </p:nvSpPr>
        <p:spPr bwMode="gray">
          <a:xfrm>
            <a:off x="3487738" y="1238250"/>
            <a:ext cx="1044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038" tIns="0" rIns="46038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Greek" charset="-95"/>
              </a:rPr>
              <a:t>3G</a:t>
            </a:r>
          </a:p>
        </p:txBody>
      </p:sp>
      <p:sp>
        <p:nvSpPr>
          <p:cNvPr id="55349" name="Text Box 53"/>
          <p:cNvSpPr txBox="1">
            <a:spLocks noChangeArrowheads="1"/>
          </p:cNvSpPr>
          <p:nvPr/>
        </p:nvSpPr>
        <p:spPr bwMode="gray">
          <a:xfrm>
            <a:off x="6827838" y="1238250"/>
            <a:ext cx="10429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038" tIns="0" rIns="46038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Greek" charset="-95"/>
              </a:rPr>
              <a:t>4G</a:t>
            </a:r>
          </a:p>
        </p:txBody>
      </p:sp>
      <p:sp>
        <p:nvSpPr>
          <p:cNvPr id="55350" name="AutoShape 54" descr="2G"/>
          <p:cNvSpPr>
            <a:spLocks noChangeArrowheads="1"/>
          </p:cNvSpPr>
          <p:nvPr/>
        </p:nvSpPr>
        <p:spPr bwMode="auto">
          <a:xfrm>
            <a:off x="1620838" y="1290638"/>
            <a:ext cx="1841500" cy="268287"/>
          </a:xfrm>
          <a:custGeom>
            <a:avLst/>
            <a:gdLst>
              <a:gd name="G0" fmla="+- 14314 0 0"/>
              <a:gd name="G1" fmla="+- 4500 0 0"/>
              <a:gd name="G2" fmla="+- 21600 0 4500"/>
              <a:gd name="G3" fmla="+- 10800 0 4500"/>
              <a:gd name="G4" fmla="+- 21600 0 14314"/>
              <a:gd name="G5" fmla="*/ G4 G3 10800"/>
              <a:gd name="G6" fmla="+- 21600 0 G5"/>
              <a:gd name="T0" fmla="*/ 14314 w 21600"/>
              <a:gd name="T1" fmla="*/ 0 h 21600"/>
              <a:gd name="T2" fmla="*/ 0 w 21600"/>
              <a:gd name="T3" fmla="*/ 10800 h 21600"/>
              <a:gd name="T4" fmla="*/ 14314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4" y="0"/>
                </a:moveTo>
                <a:lnTo>
                  <a:pt x="14314" y="4500"/>
                </a:lnTo>
                <a:lnTo>
                  <a:pt x="3375" y="4500"/>
                </a:lnTo>
                <a:lnTo>
                  <a:pt x="3375" y="17100"/>
                </a:lnTo>
                <a:lnTo>
                  <a:pt x="14314" y="17100"/>
                </a:lnTo>
                <a:lnTo>
                  <a:pt x="1431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500"/>
                </a:moveTo>
                <a:lnTo>
                  <a:pt x="1350" y="17100"/>
                </a:lnTo>
                <a:lnTo>
                  <a:pt x="2700" y="17100"/>
                </a:lnTo>
                <a:lnTo>
                  <a:pt x="2700" y="4500"/>
                </a:lnTo>
                <a:close/>
              </a:path>
              <a:path w="21600" h="21600">
                <a:moveTo>
                  <a:pt x="0" y="4500"/>
                </a:moveTo>
                <a:lnTo>
                  <a:pt x="0" y="17100"/>
                </a:lnTo>
                <a:lnTo>
                  <a:pt x="675" y="17100"/>
                </a:lnTo>
                <a:lnTo>
                  <a:pt x="675" y="4500"/>
                </a:lnTo>
                <a:close/>
              </a:path>
            </a:pathLst>
          </a:cu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n-US" sz="1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Greek" charset="-95"/>
            </a:endParaRPr>
          </a:p>
        </p:txBody>
      </p:sp>
      <p:sp>
        <p:nvSpPr>
          <p:cNvPr id="55351" name="AutoShape 55" descr="3G"/>
          <p:cNvSpPr>
            <a:spLocks noChangeArrowheads="1"/>
          </p:cNvSpPr>
          <p:nvPr/>
        </p:nvSpPr>
        <p:spPr bwMode="auto">
          <a:xfrm>
            <a:off x="4743450" y="1290638"/>
            <a:ext cx="1843088" cy="268287"/>
          </a:xfrm>
          <a:custGeom>
            <a:avLst/>
            <a:gdLst>
              <a:gd name="G0" fmla="+- 14314 0 0"/>
              <a:gd name="G1" fmla="+- 4500 0 0"/>
              <a:gd name="G2" fmla="+- 21600 0 4500"/>
              <a:gd name="G3" fmla="+- 10800 0 4500"/>
              <a:gd name="G4" fmla="+- 21600 0 14314"/>
              <a:gd name="G5" fmla="*/ G4 G3 10800"/>
              <a:gd name="G6" fmla="+- 21600 0 G5"/>
              <a:gd name="T0" fmla="*/ 14314 w 21600"/>
              <a:gd name="T1" fmla="*/ 0 h 21600"/>
              <a:gd name="T2" fmla="*/ 0 w 21600"/>
              <a:gd name="T3" fmla="*/ 10800 h 21600"/>
              <a:gd name="T4" fmla="*/ 14314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4" y="0"/>
                </a:moveTo>
                <a:lnTo>
                  <a:pt x="14314" y="4500"/>
                </a:lnTo>
                <a:lnTo>
                  <a:pt x="3375" y="4500"/>
                </a:lnTo>
                <a:lnTo>
                  <a:pt x="3375" y="17100"/>
                </a:lnTo>
                <a:lnTo>
                  <a:pt x="14314" y="17100"/>
                </a:lnTo>
                <a:lnTo>
                  <a:pt x="1431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500"/>
                </a:moveTo>
                <a:lnTo>
                  <a:pt x="1350" y="17100"/>
                </a:lnTo>
                <a:lnTo>
                  <a:pt x="2700" y="17100"/>
                </a:lnTo>
                <a:lnTo>
                  <a:pt x="2700" y="4500"/>
                </a:lnTo>
                <a:close/>
              </a:path>
              <a:path w="21600" h="21600">
                <a:moveTo>
                  <a:pt x="0" y="4500"/>
                </a:moveTo>
                <a:lnTo>
                  <a:pt x="0" y="17100"/>
                </a:lnTo>
                <a:lnTo>
                  <a:pt x="675" y="17100"/>
                </a:lnTo>
                <a:lnTo>
                  <a:pt x="675" y="4500"/>
                </a:lnTo>
                <a:close/>
              </a:path>
            </a:pathLst>
          </a:cu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n-US" sz="1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Greek" charset="-95"/>
            </a:endParaRPr>
          </a:p>
        </p:txBody>
      </p:sp>
      <p:grpSp>
        <p:nvGrpSpPr>
          <p:cNvPr id="2" name="Group 1" descr="2G 3G 4G"/>
          <p:cNvGrpSpPr/>
          <p:nvPr/>
        </p:nvGrpSpPr>
        <p:grpSpPr>
          <a:xfrm>
            <a:off x="282575" y="1600200"/>
            <a:ext cx="8793163" cy="4457700"/>
            <a:chOff x="282575" y="1600200"/>
            <a:chExt cx="8793163" cy="4457700"/>
          </a:xfrm>
        </p:grpSpPr>
        <p:sp>
          <p:nvSpPr>
            <p:cNvPr id="19460" name="Oval 5"/>
            <p:cNvSpPr>
              <a:spLocks noChangeArrowheads="1"/>
            </p:cNvSpPr>
            <p:nvPr/>
          </p:nvSpPr>
          <p:spPr bwMode="auto">
            <a:xfrm>
              <a:off x="320675" y="2711450"/>
              <a:ext cx="1404938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Service provider</a:t>
              </a:r>
            </a:p>
          </p:txBody>
        </p:sp>
        <p:sp>
          <p:nvSpPr>
            <p:cNvPr id="19461" name="Oval 6"/>
            <p:cNvSpPr>
              <a:spLocks noChangeArrowheads="1"/>
            </p:cNvSpPr>
            <p:nvPr/>
          </p:nvSpPr>
          <p:spPr bwMode="auto">
            <a:xfrm>
              <a:off x="320675" y="3378200"/>
              <a:ext cx="1404938" cy="519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Transport provider</a:t>
              </a:r>
            </a:p>
          </p:txBody>
        </p:sp>
        <p:sp>
          <p:nvSpPr>
            <p:cNvPr id="19462" name="Oval 7"/>
            <p:cNvSpPr>
              <a:spLocks noChangeArrowheads="1"/>
            </p:cNvSpPr>
            <p:nvPr/>
          </p:nvSpPr>
          <p:spPr bwMode="auto">
            <a:xfrm>
              <a:off x="282575" y="5230813"/>
              <a:ext cx="1479550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Subscriber</a:t>
              </a:r>
            </a:p>
          </p:txBody>
        </p:sp>
        <p:sp>
          <p:nvSpPr>
            <p:cNvPr id="19463" name="Oval 8"/>
            <p:cNvSpPr>
              <a:spLocks noChangeArrowheads="1"/>
            </p:cNvSpPr>
            <p:nvPr/>
          </p:nvSpPr>
          <p:spPr bwMode="auto">
            <a:xfrm>
              <a:off x="320675" y="4044950"/>
              <a:ext cx="1404938" cy="519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Access provider</a:t>
              </a:r>
            </a:p>
          </p:txBody>
        </p:sp>
        <p:sp>
          <p:nvSpPr>
            <p:cNvPr id="19464" name="Text Box 9"/>
            <p:cNvSpPr txBox="1">
              <a:spLocks noChangeArrowheads="1"/>
            </p:cNvSpPr>
            <p:nvPr/>
          </p:nvSpPr>
          <p:spPr bwMode="auto">
            <a:xfrm>
              <a:off x="541338" y="2274888"/>
              <a:ext cx="10382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3600" rIns="10800" bIns="36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GSM Operator</a:t>
              </a:r>
            </a:p>
          </p:txBody>
        </p:sp>
        <p:cxnSp>
          <p:nvCxnSpPr>
            <p:cNvPr id="55306" name="AutoShape 10"/>
            <p:cNvCxnSpPr>
              <a:cxnSpLocks noChangeShapeType="1"/>
              <a:stCxn id="19511" idx="0"/>
              <a:endCxn id="19463" idx="4"/>
            </p:cNvCxnSpPr>
            <p:nvPr/>
          </p:nvCxnSpPr>
          <p:spPr bwMode="auto">
            <a:xfrm flipH="1" flipV="1">
              <a:off x="1106488" y="4564063"/>
              <a:ext cx="1587" cy="111125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6" name="Oval 11"/>
            <p:cNvSpPr>
              <a:spLocks noChangeArrowheads="1"/>
            </p:cNvSpPr>
            <p:nvPr/>
          </p:nvSpPr>
          <p:spPr bwMode="auto">
            <a:xfrm>
              <a:off x="3308350" y="1822450"/>
              <a:ext cx="1404938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Times New Roman Greek" charset="-95"/>
                </a:rPr>
                <a:t>Content provider</a:t>
              </a:r>
            </a:p>
          </p:txBody>
        </p:sp>
        <p:sp>
          <p:nvSpPr>
            <p:cNvPr id="19467" name="Oval 12"/>
            <p:cNvSpPr>
              <a:spLocks noChangeArrowheads="1"/>
            </p:cNvSpPr>
            <p:nvPr/>
          </p:nvSpPr>
          <p:spPr bwMode="auto">
            <a:xfrm>
              <a:off x="3035300" y="3006725"/>
              <a:ext cx="1952625" cy="1927225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0800" tIns="3600" rIns="10800" bIns="3600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>
                <a:latin typeface="Times New Roman Greek" charset="-95"/>
              </a:endParaRPr>
            </a:p>
          </p:txBody>
        </p:sp>
        <p:sp>
          <p:nvSpPr>
            <p:cNvPr id="19468" name="Oval 13"/>
            <p:cNvSpPr>
              <a:spLocks noChangeArrowheads="1"/>
            </p:cNvSpPr>
            <p:nvPr/>
          </p:nvSpPr>
          <p:spPr bwMode="auto">
            <a:xfrm>
              <a:off x="4321175" y="2489200"/>
              <a:ext cx="1462088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Times New Roman Greek" charset="-95"/>
                </a:rPr>
                <a:t>Content Aggregator</a:t>
              </a:r>
            </a:p>
          </p:txBody>
        </p:sp>
        <p:sp>
          <p:nvSpPr>
            <p:cNvPr id="19469" name="Oval 14"/>
            <p:cNvSpPr>
              <a:spLocks noChangeArrowheads="1"/>
            </p:cNvSpPr>
            <p:nvPr/>
          </p:nvSpPr>
          <p:spPr bwMode="auto">
            <a:xfrm>
              <a:off x="2235200" y="2489200"/>
              <a:ext cx="1458913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Times New Roman Greek" charset="-95"/>
                </a:rPr>
                <a:t>Service provider</a:t>
              </a:r>
            </a:p>
          </p:txBody>
        </p:sp>
        <p:sp>
          <p:nvSpPr>
            <p:cNvPr id="19470" name="Oval 15"/>
            <p:cNvSpPr>
              <a:spLocks noChangeArrowheads="1"/>
            </p:cNvSpPr>
            <p:nvPr/>
          </p:nvSpPr>
          <p:spPr bwMode="auto">
            <a:xfrm>
              <a:off x="3309938" y="3525838"/>
              <a:ext cx="1404937" cy="5191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Transport provider</a:t>
              </a:r>
            </a:p>
          </p:txBody>
        </p:sp>
        <p:sp>
          <p:nvSpPr>
            <p:cNvPr id="19471" name="Oval 16"/>
            <p:cNvSpPr>
              <a:spLocks noChangeArrowheads="1"/>
            </p:cNvSpPr>
            <p:nvPr/>
          </p:nvSpPr>
          <p:spPr bwMode="auto">
            <a:xfrm>
              <a:off x="3267075" y="5230813"/>
              <a:ext cx="1477963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Subscriber</a:t>
              </a:r>
            </a:p>
          </p:txBody>
        </p:sp>
        <p:sp>
          <p:nvSpPr>
            <p:cNvPr id="19472" name="Oval 17"/>
            <p:cNvSpPr>
              <a:spLocks noChangeArrowheads="1"/>
            </p:cNvSpPr>
            <p:nvPr/>
          </p:nvSpPr>
          <p:spPr bwMode="auto">
            <a:xfrm>
              <a:off x="3309938" y="4192588"/>
              <a:ext cx="1404937" cy="5191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Access provider</a:t>
              </a:r>
            </a:p>
          </p:txBody>
        </p:sp>
        <p:sp>
          <p:nvSpPr>
            <p:cNvPr id="19473" name="Text Box 18"/>
            <p:cNvSpPr txBox="1">
              <a:spLocks noChangeArrowheads="1"/>
            </p:cNvSpPr>
            <p:nvPr/>
          </p:nvSpPr>
          <p:spPr bwMode="auto">
            <a:xfrm>
              <a:off x="3492500" y="3090863"/>
              <a:ext cx="103981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3600" rIns="10800" bIns="36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UMTS Operator</a:t>
              </a:r>
            </a:p>
          </p:txBody>
        </p:sp>
        <p:cxnSp>
          <p:nvCxnSpPr>
            <p:cNvPr id="19474" name="AutoShape 19"/>
            <p:cNvCxnSpPr>
              <a:cxnSpLocks noChangeShapeType="1"/>
            </p:cNvCxnSpPr>
            <p:nvPr/>
          </p:nvCxnSpPr>
          <p:spPr bwMode="auto">
            <a:xfrm flipV="1">
              <a:off x="4038600" y="4648200"/>
              <a:ext cx="3175" cy="96361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5" name="AutoShape 20"/>
            <p:cNvCxnSpPr>
              <a:cxnSpLocks noChangeShapeType="1"/>
            </p:cNvCxnSpPr>
            <p:nvPr/>
          </p:nvCxnSpPr>
          <p:spPr bwMode="auto">
            <a:xfrm flipH="1" flipV="1">
              <a:off x="2908300" y="2943225"/>
              <a:ext cx="571500" cy="2936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AutoShape 21"/>
            <p:cNvCxnSpPr>
              <a:cxnSpLocks noChangeShapeType="1"/>
            </p:cNvCxnSpPr>
            <p:nvPr/>
          </p:nvCxnSpPr>
          <p:spPr bwMode="auto">
            <a:xfrm flipH="1">
              <a:off x="4606925" y="2943225"/>
              <a:ext cx="563563" cy="2936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AutoShape 22"/>
            <p:cNvCxnSpPr>
              <a:cxnSpLocks noChangeShapeType="1"/>
            </p:cNvCxnSpPr>
            <p:nvPr/>
          </p:nvCxnSpPr>
          <p:spPr bwMode="auto">
            <a:xfrm>
              <a:off x="4040188" y="2276475"/>
              <a:ext cx="3175" cy="7508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8" name="AutoShape 23"/>
            <p:cNvCxnSpPr>
              <a:cxnSpLocks noChangeShapeType="1"/>
            </p:cNvCxnSpPr>
            <p:nvPr/>
          </p:nvCxnSpPr>
          <p:spPr bwMode="auto">
            <a:xfrm flipH="1">
              <a:off x="3698875" y="2684463"/>
              <a:ext cx="677863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9" name="AutoShape 24"/>
            <p:cNvCxnSpPr>
              <a:cxnSpLocks noChangeShapeType="1"/>
            </p:cNvCxnSpPr>
            <p:nvPr/>
          </p:nvCxnSpPr>
          <p:spPr bwMode="auto">
            <a:xfrm flipH="1">
              <a:off x="2908300" y="2201863"/>
              <a:ext cx="593725" cy="22383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0" name="AutoShape 25"/>
            <p:cNvCxnSpPr>
              <a:cxnSpLocks noChangeShapeType="1"/>
            </p:cNvCxnSpPr>
            <p:nvPr/>
          </p:nvCxnSpPr>
          <p:spPr bwMode="auto">
            <a:xfrm>
              <a:off x="4578350" y="2201863"/>
              <a:ext cx="592138" cy="22383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1" name="Oval 26"/>
            <p:cNvSpPr>
              <a:spLocks noChangeArrowheads="1"/>
            </p:cNvSpPr>
            <p:nvPr/>
          </p:nvSpPr>
          <p:spPr bwMode="auto">
            <a:xfrm>
              <a:off x="6637338" y="2562225"/>
              <a:ext cx="1404937" cy="519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Content provider</a:t>
              </a:r>
            </a:p>
          </p:txBody>
        </p:sp>
        <p:sp>
          <p:nvSpPr>
            <p:cNvPr id="19482" name="Oval 27"/>
            <p:cNvSpPr>
              <a:spLocks noChangeArrowheads="1"/>
            </p:cNvSpPr>
            <p:nvPr/>
          </p:nvSpPr>
          <p:spPr bwMode="auto">
            <a:xfrm>
              <a:off x="7613650" y="3228975"/>
              <a:ext cx="1462088" cy="519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Content Aggregator</a:t>
              </a:r>
            </a:p>
          </p:txBody>
        </p:sp>
        <p:sp>
          <p:nvSpPr>
            <p:cNvPr id="19483" name="Oval 28"/>
            <p:cNvSpPr>
              <a:spLocks noChangeArrowheads="1"/>
            </p:cNvSpPr>
            <p:nvPr/>
          </p:nvSpPr>
          <p:spPr bwMode="auto">
            <a:xfrm>
              <a:off x="5622925" y="3228975"/>
              <a:ext cx="1462088" cy="519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Service provider</a:t>
              </a:r>
            </a:p>
          </p:txBody>
        </p:sp>
        <p:sp>
          <p:nvSpPr>
            <p:cNvPr id="19484" name="Oval 29"/>
            <p:cNvSpPr>
              <a:spLocks noChangeArrowheads="1"/>
            </p:cNvSpPr>
            <p:nvPr/>
          </p:nvSpPr>
          <p:spPr bwMode="auto">
            <a:xfrm>
              <a:off x="6650038" y="3822700"/>
              <a:ext cx="1404937" cy="519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Transport provider</a:t>
              </a:r>
            </a:p>
          </p:txBody>
        </p:sp>
        <p:sp>
          <p:nvSpPr>
            <p:cNvPr id="19485" name="Oval 30"/>
            <p:cNvSpPr>
              <a:spLocks noChangeArrowheads="1"/>
            </p:cNvSpPr>
            <p:nvPr/>
          </p:nvSpPr>
          <p:spPr bwMode="auto">
            <a:xfrm>
              <a:off x="5788025" y="4341813"/>
              <a:ext cx="1404938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Access provider</a:t>
              </a:r>
            </a:p>
          </p:txBody>
        </p:sp>
        <p:sp>
          <p:nvSpPr>
            <p:cNvPr id="19486" name="Oval 31"/>
            <p:cNvSpPr>
              <a:spLocks noChangeArrowheads="1"/>
            </p:cNvSpPr>
            <p:nvPr/>
          </p:nvSpPr>
          <p:spPr bwMode="auto">
            <a:xfrm>
              <a:off x="6570663" y="5230813"/>
              <a:ext cx="1477962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Subscriber</a:t>
              </a:r>
            </a:p>
          </p:txBody>
        </p:sp>
        <p:sp>
          <p:nvSpPr>
            <p:cNvPr id="19487" name="Oval 32"/>
            <p:cNvSpPr>
              <a:spLocks noChangeArrowheads="1"/>
            </p:cNvSpPr>
            <p:nvPr/>
          </p:nvSpPr>
          <p:spPr bwMode="auto">
            <a:xfrm>
              <a:off x="6553200" y="1600200"/>
              <a:ext cx="1573213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Times New Roman Greek" charset="-95"/>
                </a:rPr>
                <a:t>Application provider</a:t>
              </a:r>
            </a:p>
          </p:txBody>
        </p:sp>
        <p:sp>
          <p:nvSpPr>
            <p:cNvPr id="19488" name="Oval 33"/>
            <p:cNvSpPr>
              <a:spLocks noChangeArrowheads="1"/>
            </p:cNvSpPr>
            <p:nvPr/>
          </p:nvSpPr>
          <p:spPr bwMode="auto">
            <a:xfrm>
              <a:off x="7527925" y="4341813"/>
              <a:ext cx="1404938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Access provider</a:t>
              </a:r>
            </a:p>
          </p:txBody>
        </p:sp>
        <p:cxnSp>
          <p:nvCxnSpPr>
            <p:cNvPr id="19489" name="AutoShape 34"/>
            <p:cNvCxnSpPr>
              <a:cxnSpLocks noChangeShapeType="1"/>
            </p:cNvCxnSpPr>
            <p:nvPr/>
          </p:nvCxnSpPr>
          <p:spPr bwMode="auto">
            <a:xfrm flipH="1" flipV="1">
              <a:off x="6394450" y="4845050"/>
              <a:ext cx="887413" cy="81597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0" name="AutoShape 35"/>
            <p:cNvCxnSpPr>
              <a:cxnSpLocks noChangeShapeType="1"/>
            </p:cNvCxnSpPr>
            <p:nvPr/>
          </p:nvCxnSpPr>
          <p:spPr bwMode="auto">
            <a:xfrm flipV="1">
              <a:off x="7281863" y="4845050"/>
              <a:ext cx="998537" cy="81597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1" name="AutoShape 36"/>
            <p:cNvCxnSpPr>
              <a:cxnSpLocks noChangeShapeType="1"/>
            </p:cNvCxnSpPr>
            <p:nvPr/>
          </p:nvCxnSpPr>
          <p:spPr bwMode="auto">
            <a:xfrm>
              <a:off x="6807200" y="3659188"/>
              <a:ext cx="935038" cy="74295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2" name="AutoShape 37"/>
            <p:cNvCxnSpPr>
              <a:cxnSpLocks noChangeShapeType="1"/>
            </p:cNvCxnSpPr>
            <p:nvPr/>
          </p:nvCxnSpPr>
          <p:spPr bwMode="auto">
            <a:xfrm flipH="1">
              <a:off x="6932613" y="3659188"/>
              <a:ext cx="912812" cy="74295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3" name="AutoShape 38"/>
            <p:cNvCxnSpPr>
              <a:cxnSpLocks noChangeShapeType="1"/>
            </p:cNvCxnSpPr>
            <p:nvPr/>
          </p:nvCxnSpPr>
          <p:spPr bwMode="auto">
            <a:xfrm>
              <a:off x="7918450" y="2028825"/>
              <a:ext cx="487363" cy="118586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4" name="AutoShape 39"/>
            <p:cNvCxnSpPr>
              <a:cxnSpLocks noChangeShapeType="1"/>
            </p:cNvCxnSpPr>
            <p:nvPr/>
          </p:nvCxnSpPr>
          <p:spPr bwMode="auto">
            <a:xfrm flipH="1">
              <a:off x="6248400" y="2028825"/>
              <a:ext cx="465138" cy="118586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5" name="AutoShape 40"/>
            <p:cNvCxnSpPr>
              <a:cxnSpLocks noChangeShapeType="1"/>
            </p:cNvCxnSpPr>
            <p:nvPr/>
          </p:nvCxnSpPr>
          <p:spPr bwMode="auto">
            <a:xfrm>
              <a:off x="7316788" y="3067050"/>
              <a:ext cx="14287" cy="74136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6" name="AutoShape 41"/>
            <p:cNvCxnSpPr>
              <a:cxnSpLocks noChangeShapeType="1"/>
            </p:cNvCxnSpPr>
            <p:nvPr/>
          </p:nvCxnSpPr>
          <p:spPr bwMode="auto">
            <a:xfrm>
              <a:off x="7316788" y="2103438"/>
              <a:ext cx="0" cy="44450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7" name="AutoShape 42"/>
            <p:cNvCxnSpPr>
              <a:cxnSpLocks noChangeShapeType="1"/>
            </p:cNvCxnSpPr>
            <p:nvPr/>
          </p:nvCxnSpPr>
          <p:spPr bwMode="auto">
            <a:xfrm>
              <a:off x="6248400" y="3733800"/>
              <a:ext cx="146050" cy="59372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8" name="AutoShape 43"/>
            <p:cNvCxnSpPr>
              <a:cxnSpLocks noChangeShapeType="1"/>
            </p:cNvCxnSpPr>
            <p:nvPr/>
          </p:nvCxnSpPr>
          <p:spPr bwMode="auto">
            <a:xfrm flipH="1">
              <a:off x="8612188" y="3684588"/>
              <a:ext cx="125412" cy="59372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9" name="AutoShape 44"/>
            <p:cNvCxnSpPr>
              <a:cxnSpLocks noChangeShapeType="1"/>
              <a:stCxn id="19486" idx="0"/>
              <a:endCxn id="19485" idx="5"/>
            </p:cNvCxnSpPr>
            <p:nvPr/>
          </p:nvCxnSpPr>
          <p:spPr bwMode="auto">
            <a:xfrm flipH="1" flipV="1">
              <a:off x="7567613" y="4784725"/>
              <a:ext cx="349250" cy="4460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0" name="AutoShape 45"/>
            <p:cNvCxnSpPr>
              <a:cxnSpLocks noChangeShapeType="1"/>
            </p:cNvCxnSpPr>
            <p:nvPr/>
          </p:nvCxnSpPr>
          <p:spPr bwMode="auto">
            <a:xfrm flipV="1">
              <a:off x="7281863" y="4770438"/>
              <a:ext cx="460375" cy="44608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1" name="AutoShape 46"/>
            <p:cNvCxnSpPr>
              <a:cxnSpLocks noChangeShapeType="1"/>
            </p:cNvCxnSpPr>
            <p:nvPr/>
          </p:nvCxnSpPr>
          <p:spPr bwMode="auto">
            <a:xfrm flipV="1">
              <a:off x="6807200" y="3067050"/>
              <a:ext cx="509588" cy="22383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2" name="AutoShape 47"/>
            <p:cNvCxnSpPr>
              <a:cxnSpLocks noChangeShapeType="1"/>
            </p:cNvCxnSpPr>
            <p:nvPr/>
          </p:nvCxnSpPr>
          <p:spPr bwMode="auto">
            <a:xfrm flipH="1" flipV="1">
              <a:off x="7316788" y="3067050"/>
              <a:ext cx="528637" cy="22383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3" name="AutoShape 48"/>
            <p:cNvCxnSpPr>
              <a:cxnSpLocks noChangeShapeType="1"/>
            </p:cNvCxnSpPr>
            <p:nvPr/>
          </p:nvCxnSpPr>
          <p:spPr bwMode="auto">
            <a:xfrm>
              <a:off x="7040563" y="3475038"/>
              <a:ext cx="571500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04" name="AutoShape 49"/>
            <p:cNvSpPr>
              <a:spLocks noChangeArrowheads="1"/>
            </p:cNvSpPr>
            <p:nvPr/>
          </p:nvSpPr>
          <p:spPr bwMode="auto">
            <a:xfrm>
              <a:off x="6434138" y="4649788"/>
              <a:ext cx="1854200" cy="815975"/>
            </a:xfrm>
            <a:prstGeom prst="irregularSeal1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505" name="Rectangle 50"/>
            <p:cNvSpPr>
              <a:spLocks noChangeArrowheads="1"/>
            </p:cNvSpPr>
            <p:nvPr/>
          </p:nvSpPr>
          <p:spPr bwMode="auto">
            <a:xfrm>
              <a:off x="6845300" y="4865688"/>
              <a:ext cx="1031875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accent2"/>
                  </a:solidFill>
                  <a:latin typeface="Times New Roman Greek" charset="-95"/>
                </a:rPr>
                <a:t>Mediator</a:t>
              </a:r>
            </a:p>
          </p:txBody>
        </p:sp>
        <p:sp>
          <p:nvSpPr>
            <p:cNvPr id="19511" name="Oval 56"/>
            <p:cNvSpPr>
              <a:spLocks noChangeArrowheads="1"/>
            </p:cNvSpPr>
            <p:nvPr/>
          </p:nvSpPr>
          <p:spPr bwMode="auto">
            <a:xfrm>
              <a:off x="506413" y="5675313"/>
              <a:ext cx="1033462" cy="3825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User</a:t>
              </a:r>
            </a:p>
          </p:txBody>
        </p:sp>
        <p:sp>
          <p:nvSpPr>
            <p:cNvPr id="19512" name="Oval 57"/>
            <p:cNvSpPr>
              <a:spLocks noChangeArrowheads="1"/>
            </p:cNvSpPr>
            <p:nvPr/>
          </p:nvSpPr>
          <p:spPr bwMode="auto">
            <a:xfrm>
              <a:off x="3492500" y="5675313"/>
              <a:ext cx="1031875" cy="3825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User</a:t>
              </a:r>
            </a:p>
          </p:txBody>
        </p:sp>
        <p:sp>
          <p:nvSpPr>
            <p:cNvPr id="19513" name="Oval 58"/>
            <p:cNvSpPr>
              <a:spLocks noChangeArrowheads="1"/>
            </p:cNvSpPr>
            <p:nvPr/>
          </p:nvSpPr>
          <p:spPr bwMode="auto">
            <a:xfrm>
              <a:off x="6792913" y="5675313"/>
              <a:ext cx="1031875" cy="3825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User</a:t>
              </a:r>
            </a:p>
          </p:txBody>
        </p:sp>
        <p:sp>
          <p:nvSpPr>
            <p:cNvPr id="19514" name="Rectangle 59"/>
            <p:cNvSpPr>
              <a:spLocks noChangeArrowheads="1"/>
            </p:cNvSpPr>
            <p:nvPr/>
          </p:nvSpPr>
          <p:spPr bwMode="auto">
            <a:xfrm>
              <a:off x="1770063" y="4649788"/>
              <a:ext cx="1525587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n-US" sz="1200" b="1">
                  <a:solidFill>
                    <a:srgbClr val="000099"/>
                  </a:solidFill>
                  <a:latin typeface="Times New Roman Greek" charset="-95"/>
                </a:rPr>
                <a:t>Στατική σύνδεση πρόσβασης και υπηρεσίας</a:t>
              </a:r>
              <a:endParaRPr lang="en-US" altLang="en-US" sz="1200" b="1">
                <a:solidFill>
                  <a:srgbClr val="000099"/>
                </a:solidFill>
                <a:latin typeface="Times New Roman Greek" charset="-95"/>
              </a:endParaRPr>
            </a:p>
          </p:txBody>
        </p:sp>
        <p:sp>
          <p:nvSpPr>
            <p:cNvPr id="19515" name="Line 60"/>
            <p:cNvSpPr>
              <a:spLocks noChangeShapeType="1"/>
            </p:cNvSpPr>
            <p:nvPr/>
          </p:nvSpPr>
          <p:spPr bwMode="auto">
            <a:xfrm flipH="1" flipV="1">
              <a:off x="2051050" y="4186238"/>
              <a:ext cx="457200" cy="44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61"/>
            <p:cNvSpPr>
              <a:spLocks noChangeShapeType="1"/>
            </p:cNvSpPr>
            <p:nvPr/>
          </p:nvSpPr>
          <p:spPr bwMode="auto">
            <a:xfrm flipV="1">
              <a:off x="2557463" y="4222750"/>
              <a:ext cx="412750" cy="411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Rectangle 62"/>
            <p:cNvSpPr>
              <a:spLocks noChangeArrowheads="1"/>
            </p:cNvSpPr>
            <p:nvPr/>
          </p:nvSpPr>
          <p:spPr bwMode="auto">
            <a:xfrm>
              <a:off x="4502150" y="4640263"/>
              <a:ext cx="1525588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n-US" sz="1200" b="1">
                  <a:solidFill>
                    <a:srgbClr val="000099"/>
                  </a:solidFill>
                  <a:latin typeface="Times New Roman Greek" charset="-95"/>
                </a:rPr>
                <a:t>Νέος ρόλος για χρηστο-κεντρική</a:t>
              </a:r>
              <a:r>
                <a:rPr lang="en-US" altLang="en-US" sz="1200" b="1">
                  <a:solidFill>
                    <a:srgbClr val="000099"/>
                  </a:solidFill>
                  <a:latin typeface="Times New Roman Greek" charset="-95"/>
                </a:rPr>
                <a:t> </a:t>
              </a:r>
              <a:r>
                <a:rPr lang="el-GR" altLang="en-US" sz="1200" b="1">
                  <a:solidFill>
                    <a:srgbClr val="000099"/>
                  </a:solidFill>
                  <a:latin typeface="Times New Roman Greek" charset="-95"/>
                </a:rPr>
                <a:t>παροχή πρόσβασης και υπηρεσιών</a:t>
              </a:r>
              <a:endParaRPr lang="en-US" altLang="en-US" sz="1200" b="1">
                <a:solidFill>
                  <a:srgbClr val="000099"/>
                </a:solidFill>
                <a:latin typeface="Times New Roman Greek" charset="-95"/>
              </a:endParaRPr>
            </a:p>
          </p:txBody>
        </p:sp>
        <p:sp>
          <p:nvSpPr>
            <p:cNvPr id="19518" name="Line 63"/>
            <p:cNvSpPr>
              <a:spLocks noChangeShapeType="1"/>
            </p:cNvSpPr>
            <p:nvPr/>
          </p:nvSpPr>
          <p:spPr bwMode="auto">
            <a:xfrm>
              <a:off x="5984875" y="5094288"/>
              <a:ext cx="601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smtClean="0"/>
              <a:t>Εξέλιξη τερματικών και ασύρματων τεχνολογιών διεπαφής</a:t>
            </a:r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7907338" y="3556000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200" b="1">
                <a:latin typeface="Times New Roman Greek" charset="-95"/>
              </a:rPr>
              <a:t>Διαφοροποίηση</a:t>
            </a:r>
            <a:endParaRPr lang="en-GB" altLang="en-US" sz="1200" b="1">
              <a:latin typeface="Times New Roman Greek" charset="-95"/>
            </a:endParaRP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gray">
          <a:xfrm>
            <a:off x="508000" y="1371600"/>
            <a:ext cx="1042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038" tIns="0" rIns="46038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Greek" charset="-95"/>
              </a:rPr>
              <a:t>2G</a:t>
            </a: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gray">
          <a:xfrm>
            <a:off x="3455988" y="1371600"/>
            <a:ext cx="1044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038" tIns="0" rIns="46038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Greek" charset="-95"/>
              </a:rPr>
              <a:t>3G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gray">
          <a:xfrm>
            <a:off x="6796088" y="1371600"/>
            <a:ext cx="10429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038" tIns="0" rIns="46038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Greek" charset="-95"/>
              </a:rPr>
              <a:t>4G</a:t>
            </a:r>
          </a:p>
        </p:txBody>
      </p:sp>
      <p:grpSp>
        <p:nvGrpSpPr>
          <p:cNvPr id="2" name="Group 1" descr="2G 3G 4G"/>
          <p:cNvGrpSpPr/>
          <p:nvPr/>
        </p:nvGrpSpPr>
        <p:grpSpPr>
          <a:xfrm>
            <a:off x="468313" y="1423988"/>
            <a:ext cx="7807325" cy="4519612"/>
            <a:chOff x="468313" y="1423988"/>
            <a:chExt cx="7807325" cy="4519612"/>
          </a:xfrm>
        </p:grpSpPr>
        <p:sp>
          <p:nvSpPr>
            <p:cNvPr id="54277" name="AutoShape 5"/>
            <p:cNvSpPr>
              <a:spLocks noChangeArrowheads="1"/>
            </p:cNvSpPr>
            <p:nvPr/>
          </p:nvSpPr>
          <p:spPr bwMode="auto">
            <a:xfrm>
              <a:off x="679450" y="5410200"/>
              <a:ext cx="7596188" cy="533400"/>
            </a:xfrm>
            <a:prstGeom prst="rightArrow">
              <a:avLst>
                <a:gd name="adj1" fmla="val 100000"/>
                <a:gd name="adj2" fmla="val 189024"/>
              </a:avLst>
            </a:prstGeom>
            <a:gradFill rotWithShape="0">
              <a:gsLst>
                <a:gs pos="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en-US" sz="1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endParaRPr>
            </a:p>
          </p:txBody>
        </p:sp>
        <p:pic>
          <p:nvPicPr>
            <p:cNvPr id="20484" name="Picture 6" descr="2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01725" y="4191000"/>
              <a:ext cx="322263" cy="841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AutoShape 7" descr="IMG0010"/>
            <p:cNvSpPr>
              <a:spLocks noChangeAspect="1" noChangeArrowheads="1"/>
            </p:cNvSpPr>
            <p:nvPr/>
          </p:nvSpPr>
          <p:spPr bwMode="auto">
            <a:xfrm>
              <a:off x="2297113" y="4267200"/>
              <a:ext cx="844550" cy="744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53882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20486" name="Picture 8" descr="3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3562350"/>
              <a:ext cx="463550" cy="933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53882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9" descr="3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863" y="2057400"/>
              <a:ext cx="1336675" cy="690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53882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10" descr="3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075" y="3200400"/>
              <a:ext cx="914400" cy="746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20489" name="Group 11"/>
            <p:cNvGrpSpPr>
              <a:grpSpLocks/>
            </p:cNvGrpSpPr>
            <p:nvPr/>
          </p:nvGrpSpPr>
          <p:grpSpPr bwMode="auto">
            <a:xfrm>
              <a:off x="6235700" y="3019425"/>
              <a:ext cx="985838" cy="784225"/>
              <a:chOff x="4176" y="1392"/>
              <a:chExt cx="720" cy="529"/>
            </a:xfrm>
          </p:grpSpPr>
          <p:pic>
            <p:nvPicPr>
              <p:cNvPr id="20515" name="Picture 12" descr="3gphone"/>
              <p:cNvPicPr preferRelativeResize="0"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1392"/>
                <a:ext cx="720" cy="5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53882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6" name="Picture 13" descr="m_Personal1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" y="1514"/>
                <a:ext cx="408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53882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490" name="Freeform 14"/>
            <p:cNvSpPr>
              <a:spLocks/>
            </p:cNvSpPr>
            <p:nvPr/>
          </p:nvSpPr>
          <p:spPr bwMode="auto">
            <a:xfrm>
              <a:off x="890588" y="3498850"/>
              <a:ext cx="6611937" cy="1533525"/>
            </a:xfrm>
            <a:custGeom>
              <a:avLst/>
              <a:gdLst>
                <a:gd name="T0" fmla="*/ 0 w 4823"/>
                <a:gd name="T1" fmla="*/ 2147483647 h 966"/>
                <a:gd name="T2" fmla="*/ 2147483647 w 4823"/>
                <a:gd name="T3" fmla="*/ 2147483647 h 966"/>
                <a:gd name="T4" fmla="*/ 2147483647 w 4823"/>
                <a:gd name="T5" fmla="*/ 2147483647 h 966"/>
                <a:gd name="T6" fmla="*/ 2147483647 w 4823"/>
                <a:gd name="T7" fmla="*/ 0 h 9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23"/>
                <a:gd name="T13" fmla="*/ 0 h 966"/>
                <a:gd name="T14" fmla="*/ 4823 w 4823"/>
                <a:gd name="T15" fmla="*/ 966 h 9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23" h="966">
                  <a:moveTo>
                    <a:pt x="0" y="949"/>
                  </a:moveTo>
                  <a:cubicBezTo>
                    <a:pt x="316" y="941"/>
                    <a:pt x="1339" y="966"/>
                    <a:pt x="1895" y="912"/>
                  </a:cubicBezTo>
                  <a:cubicBezTo>
                    <a:pt x="2451" y="858"/>
                    <a:pt x="2847" y="776"/>
                    <a:pt x="3335" y="624"/>
                  </a:cubicBezTo>
                  <a:cubicBezTo>
                    <a:pt x="3823" y="472"/>
                    <a:pt x="4323" y="236"/>
                    <a:pt x="4823" y="0"/>
                  </a:cubicBezTo>
                </a:path>
              </a:pathLst>
            </a:custGeom>
            <a:noFill/>
            <a:ln w="38100" cap="flat">
              <a:solidFill>
                <a:srgbClr val="990000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491" name="Picture 15" descr="13_83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4165600"/>
              <a:ext cx="473075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53882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Freeform 16"/>
            <p:cNvSpPr>
              <a:spLocks/>
            </p:cNvSpPr>
            <p:nvPr/>
          </p:nvSpPr>
          <p:spPr bwMode="auto">
            <a:xfrm>
              <a:off x="2649538" y="2667000"/>
              <a:ext cx="4978400" cy="2328863"/>
            </a:xfrm>
            <a:custGeom>
              <a:avLst/>
              <a:gdLst>
                <a:gd name="T0" fmla="*/ 0 w 3398"/>
                <a:gd name="T1" fmla="*/ 2147483647 h 1467"/>
                <a:gd name="T2" fmla="*/ 2147483647 w 3398"/>
                <a:gd name="T3" fmla="*/ 2147483647 h 1467"/>
                <a:gd name="T4" fmla="*/ 2147483647 w 3398"/>
                <a:gd name="T5" fmla="*/ 2147483647 h 1467"/>
                <a:gd name="T6" fmla="*/ 2147483647 w 3398"/>
                <a:gd name="T7" fmla="*/ 0 h 14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98"/>
                <a:gd name="T13" fmla="*/ 0 h 1467"/>
                <a:gd name="T14" fmla="*/ 3398 w 3398"/>
                <a:gd name="T15" fmla="*/ 1467 h 1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98" h="1467">
                  <a:moveTo>
                    <a:pt x="0" y="1467"/>
                  </a:moveTo>
                  <a:cubicBezTo>
                    <a:pt x="194" y="1421"/>
                    <a:pt x="865" y="1374"/>
                    <a:pt x="1165" y="1192"/>
                  </a:cubicBezTo>
                  <a:cubicBezTo>
                    <a:pt x="1465" y="1010"/>
                    <a:pt x="1427" y="573"/>
                    <a:pt x="1799" y="374"/>
                  </a:cubicBezTo>
                  <a:cubicBezTo>
                    <a:pt x="2171" y="175"/>
                    <a:pt x="3065" y="78"/>
                    <a:pt x="3398" y="0"/>
                  </a:cubicBezTo>
                </a:path>
              </a:pathLst>
            </a:custGeom>
            <a:noFill/>
            <a:ln w="38100" cap="flat">
              <a:solidFill>
                <a:srgbClr val="990000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7" descr="2G 3G 4G "/>
            <p:cNvSpPr>
              <a:spLocks/>
            </p:cNvSpPr>
            <p:nvPr/>
          </p:nvSpPr>
          <p:spPr bwMode="auto">
            <a:xfrm>
              <a:off x="2168525" y="4991100"/>
              <a:ext cx="5561013" cy="244475"/>
            </a:xfrm>
            <a:custGeom>
              <a:avLst/>
              <a:gdLst>
                <a:gd name="T0" fmla="*/ 0 w 3339"/>
                <a:gd name="T1" fmla="*/ 0 h 173"/>
                <a:gd name="T2" fmla="*/ 2147483647 w 3339"/>
                <a:gd name="T3" fmla="*/ 2147483647 h 173"/>
                <a:gd name="T4" fmla="*/ 2147483647 w 3339"/>
                <a:gd name="T5" fmla="*/ 2147483647 h 173"/>
                <a:gd name="T6" fmla="*/ 0 60000 65536"/>
                <a:gd name="T7" fmla="*/ 0 60000 65536"/>
                <a:gd name="T8" fmla="*/ 0 60000 65536"/>
                <a:gd name="T9" fmla="*/ 0 w 3339"/>
                <a:gd name="T10" fmla="*/ 0 h 173"/>
                <a:gd name="T11" fmla="*/ 3339 w 3339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39" h="173">
                  <a:moveTo>
                    <a:pt x="0" y="0"/>
                  </a:moveTo>
                  <a:cubicBezTo>
                    <a:pt x="284" y="7"/>
                    <a:pt x="1147" y="11"/>
                    <a:pt x="1703" y="40"/>
                  </a:cubicBezTo>
                  <a:cubicBezTo>
                    <a:pt x="2259" y="69"/>
                    <a:pt x="2998" y="145"/>
                    <a:pt x="3339" y="173"/>
                  </a:cubicBezTo>
                </a:path>
              </a:pathLst>
            </a:custGeom>
            <a:noFill/>
            <a:ln w="38100" cap="flat">
              <a:solidFill>
                <a:srgbClr val="990000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Text Box 18"/>
            <p:cNvSpPr txBox="1">
              <a:spLocks noChangeArrowheads="1"/>
            </p:cNvSpPr>
            <p:nvPr/>
          </p:nvSpPr>
          <p:spPr bwMode="auto">
            <a:xfrm>
              <a:off x="468313" y="2209800"/>
              <a:ext cx="203993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292100" indent="-8890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</a:pPr>
              <a:r>
                <a:rPr lang="el-GR" altLang="en-US" sz="1400" b="1">
                  <a:solidFill>
                    <a:srgbClr val="A50021"/>
                  </a:solidFill>
                  <a:latin typeface="Times New Roman Greek" charset="-95"/>
                </a:rPr>
                <a:t>«Κάθετες» υπηρεσίες</a:t>
              </a:r>
              <a:endParaRPr lang="el-GR" altLang="en-US" sz="1400" b="1">
                <a:latin typeface="Times New Roman Greek" charset="-95"/>
              </a:endParaRPr>
            </a:p>
            <a:p>
              <a:pPr lvl="1" eaLnBrk="1" hangingPunct="1">
                <a:spcBef>
                  <a:spcPct val="0"/>
                </a:spcBef>
                <a:buClrTx/>
                <a:buFontTx/>
                <a:buChar char="•"/>
              </a:pPr>
              <a:r>
                <a:rPr lang="el-GR" altLang="en-US" sz="1200" b="1">
                  <a:latin typeface="Times New Roman Greek" charset="-95"/>
                </a:rPr>
                <a:t>Τηλεφωνία</a:t>
              </a:r>
            </a:p>
            <a:p>
              <a:pPr lvl="1" eaLnBrk="1" hangingPunct="1">
                <a:spcBef>
                  <a:spcPct val="0"/>
                </a:spcBef>
                <a:buClrTx/>
                <a:buFontTx/>
                <a:buChar char="•"/>
              </a:pPr>
              <a:r>
                <a:rPr lang="el-GR" altLang="en-US" sz="1200" b="1">
                  <a:latin typeface="Times New Roman Greek" charset="-95"/>
                </a:rPr>
                <a:t>Συμπληρωματικές υπηρεσίες</a:t>
              </a:r>
            </a:p>
            <a:p>
              <a:pPr lvl="1" eaLnBrk="1" hangingPunct="1">
                <a:spcBef>
                  <a:spcPct val="0"/>
                </a:spcBef>
                <a:buClrTx/>
                <a:buFontTx/>
                <a:buChar char="•"/>
              </a:pPr>
              <a:r>
                <a:rPr lang="el-GR" altLang="en-US" sz="1200" b="1">
                  <a:latin typeface="Times New Roman Greek" charset="-95"/>
                </a:rPr>
                <a:t>Φαξ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495" name="Text Box 19"/>
            <p:cNvSpPr txBox="1">
              <a:spLocks noChangeArrowheads="1"/>
            </p:cNvSpPr>
            <p:nvPr/>
          </p:nvSpPr>
          <p:spPr bwMode="auto">
            <a:xfrm>
              <a:off x="1998663" y="5486400"/>
              <a:ext cx="1547812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Direct Sequence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Frequency Hopping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496" name="Text Box 20"/>
            <p:cNvSpPr txBox="1">
              <a:spLocks noChangeArrowheads="1"/>
            </p:cNvSpPr>
            <p:nvPr/>
          </p:nvSpPr>
          <p:spPr bwMode="auto">
            <a:xfrm>
              <a:off x="3949700" y="5486400"/>
              <a:ext cx="914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WCDMA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TD-CDMA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497" name="Text Box 21"/>
            <p:cNvSpPr txBox="1">
              <a:spLocks noChangeArrowheads="1"/>
            </p:cNvSpPr>
            <p:nvPr/>
          </p:nvSpPr>
          <p:spPr bwMode="auto">
            <a:xfrm>
              <a:off x="679450" y="5486400"/>
              <a:ext cx="914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TDMA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FDD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498" name="Text Box 22"/>
            <p:cNvSpPr txBox="1">
              <a:spLocks noChangeArrowheads="1"/>
            </p:cNvSpPr>
            <p:nvPr/>
          </p:nvSpPr>
          <p:spPr bwMode="auto">
            <a:xfrm>
              <a:off x="6588125" y="5486400"/>
              <a:ext cx="914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OFDM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TDD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499" name="Text Box 23"/>
            <p:cNvSpPr txBox="1">
              <a:spLocks noChangeArrowheads="1"/>
            </p:cNvSpPr>
            <p:nvPr/>
          </p:nvSpPr>
          <p:spPr bwMode="auto">
            <a:xfrm>
              <a:off x="5268913" y="5486400"/>
              <a:ext cx="914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OFDM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500" name="Text Box 24"/>
            <p:cNvSpPr txBox="1">
              <a:spLocks noChangeArrowheads="1"/>
            </p:cNvSpPr>
            <p:nvPr/>
          </p:nvSpPr>
          <p:spPr bwMode="auto">
            <a:xfrm>
              <a:off x="4406900" y="2895600"/>
              <a:ext cx="1196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Java Standard Edition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501" name="Text Box 25"/>
            <p:cNvSpPr txBox="1">
              <a:spLocks noChangeArrowheads="1"/>
            </p:cNvSpPr>
            <p:nvPr/>
          </p:nvSpPr>
          <p:spPr bwMode="auto">
            <a:xfrm>
              <a:off x="5321300" y="32766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Personal Java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502" name="Text Box 26"/>
            <p:cNvSpPr txBox="1">
              <a:spLocks noChangeArrowheads="1"/>
            </p:cNvSpPr>
            <p:nvPr/>
          </p:nvSpPr>
          <p:spPr bwMode="auto">
            <a:xfrm>
              <a:off x="6638925" y="4324350"/>
              <a:ext cx="985838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Java Micro Edition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503" name="AutoShape 27"/>
            <p:cNvSpPr>
              <a:spLocks noChangeArrowheads="1"/>
            </p:cNvSpPr>
            <p:nvPr/>
          </p:nvSpPr>
          <p:spPr bwMode="auto">
            <a:xfrm>
              <a:off x="7689850" y="2222500"/>
              <a:ext cx="171450" cy="3200400"/>
            </a:xfrm>
            <a:prstGeom prst="upDownArrow">
              <a:avLst>
                <a:gd name="adj1" fmla="val 50000"/>
                <a:gd name="adj2" fmla="val 373333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4304" name="AutoShape 32"/>
            <p:cNvSpPr>
              <a:spLocks noChangeArrowheads="1"/>
            </p:cNvSpPr>
            <p:nvPr/>
          </p:nvSpPr>
          <p:spPr bwMode="auto">
            <a:xfrm>
              <a:off x="1589088" y="1423988"/>
              <a:ext cx="1841500" cy="268287"/>
            </a:xfrm>
            <a:custGeom>
              <a:avLst/>
              <a:gdLst>
                <a:gd name="G0" fmla="+- 14314 0 0"/>
                <a:gd name="G1" fmla="+- 4500 0 0"/>
                <a:gd name="G2" fmla="+- 21600 0 4500"/>
                <a:gd name="G3" fmla="+- 10800 0 4500"/>
                <a:gd name="G4" fmla="+- 21600 0 14314"/>
                <a:gd name="G5" fmla="*/ G4 G3 10800"/>
                <a:gd name="G6" fmla="+- 21600 0 G5"/>
                <a:gd name="T0" fmla="*/ 14314 w 21600"/>
                <a:gd name="T1" fmla="*/ 0 h 21600"/>
                <a:gd name="T2" fmla="*/ 0 w 21600"/>
                <a:gd name="T3" fmla="*/ 10800 h 21600"/>
                <a:gd name="T4" fmla="*/ 14314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4" y="0"/>
                  </a:moveTo>
                  <a:lnTo>
                    <a:pt x="14314" y="4500"/>
                  </a:lnTo>
                  <a:lnTo>
                    <a:pt x="3375" y="4500"/>
                  </a:lnTo>
                  <a:lnTo>
                    <a:pt x="3375" y="17100"/>
                  </a:lnTo>
                  <a:lnTo>
                    <a:pt x="14314" y="17100"/>
                  </a:lnTo>
                  <a:lnTo>
                    <a:pt x="1431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500"/>
                  </a:moveTo>
                  <a:lnTo>
                    <a:pt x="1350" y="17100"/>
                  </a:lnTo>
                  <a:lnTo>
                    <a:pt x="2700" y="17100"/>
                  </a:lnTo>
                  <a:lnTo>
                    <a:pt x="2700" y="4500"/>
                  </a:lnTo>
                  <a:close/>
                </a:path>
                <a:path w="21600" h="21600">
                  <a:moveTo>
                    <a:pt x="0" y="4500"/>
                  </a:moveTo>
                  <a:lnTo>
                    <a:pt x="0" y="17100"/>
                  </a:lnTo>
                  <a:lnTo>
                    <a:pt x="675" y="17100"/>
                  </a:lnTo>
                  <a:lnTo>
                    <a:pt x="675" y="4500"/>
                  </a:lnTo>
                  <a:close/>
                </a:path>
              </a:pathLst>
            </a:custGeom>
            <a:gradFill rotWithShape="0">
              <a:gsLst>
                <a:gs pos="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en-US" sz="1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endParaRPr>
            </a:p>
          </p:txBody>
        </p:sp>
        <p:sp>
          <p:nvSpPr>
            <p:cNvPr id="54305" name="AutoShape 33"/>
            <p:cNvSpPr>
              <a:spLocks noChangeArrowheads="1"/>
            </p:cNvSpPr>
            <p:nvPr/>
          </p:nvSpPr>
          <p:spPr bwMode="auto">
            <a:xfrm>
              <a:off x="4711700" y="1423988"/>
              <a:ext cx="1843088" cy="268287"/>
            </a:xfrm>
            <a:custGeom>
              <a:avLst/>
              <a:gdLst>
                <a:gd name="G0" fmla="+- 14314 0 0"/>
                <a:gd name="G1" fmla="+- 4500 0 0"/>
                <a:gd name="G2" fmla="+- 21600 0 4500"/>
                <a:gd name="G3" fmla="+- 10800 0 4500"/>
                <a:gd name="G4" fmla="+- 21600 0 14314"/>
                <a:gd name="G5" fmla="*/ G4 G3 10800"/>
                <a:gd name="G6" fmla="+- 21600 0 G5"/>
                <a:gd name="T0" fmla="*/ 14314 w 21600"/>
                <a:gd name="T1" fmla="*/ 0 h 21600"/>
                <a:gd name="T2" fmla="*/ 0 w 21600"/>
                <a:gd name="T3" fmla="*/ 10800 h 21600"/>
                <a:gd name="T4" fmla="*/ 14314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4" y="0"/>
                  </a:moveTo>
                  <a:lnTo>
                    <a:pt x="14314" y="4500"/>
                  </a:lnTo>
                  <a:lnTo>
                    <a:pt x="3375" y="4500"/>
                  </a:lnTo>
                  <a:lnTo>
                    <a:pt x="3375" y="17100"/>
                  </a:lnTo>
                  <a:lnTo>
                    <a:pt x="14314" y="17100"/>
                  </a:lnTo>
                  <a:lnTo>
                    <a:pt x="1431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500"/>
                  </a:moveTo>
                  <a:lnTo>
                    <a:pt x="1350" y="17100"/>
                  </a:lnTo>
                  <a:lnTo>
                    <a:pt x="2700" y="17100"/>
                  </a:lnTo>
                  <a:lnTo>
                    <a:pt x="2700" y="4500"/>
                  </a:lnTo>
                  <a:close/>
                </a:path>
                <a:path w="21600" h="21600">
                  <a:moveTo>
                    <a:pt x="0" y="4500"/>
                  </a:moveTo>
                  <a:lnTo>
                    <a:pt x="0" y="17100"/>
                  </a:lnTo>
                  <a:lnTo>
                    <a:pt x="675" y="17100"/>
                  </a:lnTo>
                  <a:lnTo>
                    <a:pt x="675" y="4500"/>
                  </a:lnTo>
                  <a:close/>
                </a:path>
              </a:pathLst>
            </a:custGeom>
            <a:gradFill rotWithShape="0">
              <a:gsLst>
                <a:gs pos="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en-US" sz="1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endParaRPr>
            </a:p>
          </p:txBody>
        </p:sp>
        <p:sp>
          <p:nvSpPr>
            <p:cNvPr id="20510" name="Text Box 34"/>
            <p:cNvSpPr txBox="1">
              <a:spLocks noChangeArrowheads="1"/>
            </p:cNvSpPr>
            <p:nvPr/>
          </p:nvSpPr>
          <p:spPr bwMode="auto">
            <a:xfrm>
              <a:off x="2366963" y="3810000"/>
              <a:ext cx="774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WAP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511" name="Text Box 35"/>
            <p:cNvSpPr txBox="1">
              <a:spLocks noChangeArrowheads="1"/>
            </p:cNvSpPr>
            <p:nvPr/>
          </p:nvSpPr>
          <p:spPr bwMode="auto">
            <a:xfrm>
              <a:off x="3352800" y="2209800"/>
              <a:ext cx="24622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292100" indent="-8890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</a:pPr>
              <a:r>
                <a:rPr lang="el-GR" altLang="en-US" sz="1400" b="1">
                  <a:solidFill>
                    <a:srgbClr val="A50021"/>
                  </a:solidFill>
                  <a:latin typeface="Times New Roman Greek" charset="-95"/>
                </a:rPr>
                <a:t>«Οριζόντιες» υπηρεσίες</a:t>
              </a:r>
              <a:endParaRPr lang="el-GR" altLang="en-US" sz="1200" b="1">
                <a:solidFill>
                  <a:srgbClr val="A50021"/>
                </a:solidFill>
                <a:latin typeface="Times New Roman Greek" charset="-95"/>
              </a:endParaRPr>
            </a:p>
            <a:p>
              <a:pPr lvl="1" eaLnBrk="1" hangingPunct="1">
                <a:spcBef>
                  <a:spcPct val="0"/>
                </a:spcBef>
                <a:spcAft>
                  <a:spcPct val="25000"/>
                </a:spcAft>
                <a:buClrTx/>
                <a:buFontTx/>
                <a:buChar char="•"/>
              </a:pPr>
              <a:r>
                <a:rPr lang="el-GR" altLang="en-US" sz="1200" b="1">
                  <a:latin typeface="Times New Roman Greek" charset="-95"/>
                </a:rPr>
                <a:t>Βασισμένες στο </a:t>
              </a:r>
              <a:r>
                <a:rPr lang="en-US" altLang="en-US" sz="1200" b="1">
                  <a:latin typeface="Times New Roman Greek" charset="-95"/>
                </a:rPr>
                <a:t>IP</a:t>
              </a:r>
            </a:p>
            <a:p>
              <a:pPr lvl="1" eaLnBrk="1" hangingPunct="1">
                <a:spcBef>
                  <a:spcPct val="0"/>
                </a:spcBef>
                <a:spcAft>
                  <a:spcPct val="25000"/>
                </a:spcAft>
                <a:buClrTx/>
                <a:buFontTx/>
                <a:buChar char="•"/>
              </a:pPr>
              <a:r>
                <a:rPr lang="en-US" altLang="en-US" sz="1200" b="1">
                  <a:latin typeface="Times New Roman Greek" charset="-95"/>
                </a:rPr>
                <a:t>Προστιθέμενη Αξία</a:t>
              </a:r>
              <a:endParaRPr lang="el-GR" altLang="en-US" sz="1200" b="1">
                <a:latin typeface="Times New Roman Greek" charset="-95"/>
              </a:endParaRPr>
            </a:p>
          </p:txBody>
        </p:sp>
        <p:sp>
          <p:nvSpPr>
            <p:cNvPr id="20512" name="Text Box 36"/>
            <p:cNvSpPr txBox="1">
              <a:spLocks noChangeArrowheads="1"/>
            </p:cNvSpPr>
            <p:nvPr/>
          </p:nvSpPr>
          <p:spPr bwMode="auto">
            <a:xfrm>
              <a:off x="468313" y="1828800"/>
              <a:ext cx="28130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</a:pPr>
              <a:r>
                <a:rPr lang="el-GR" altLang="en-US" sz="1400" b="1">
                  <a:solidFill>
                    <a:srgbClr val="A50021"/>
                  </a:solidFill>
                  <a:latin typeface="Times New Roman Greek" charset="-95"/>
                </a:rPr>
                <a:t>«Κλειστή» παροχή υπηρεσίας</a:t>
              </a:r>
            </a:p>
          </p:txBody>
        </p:sp>
        <p:sp>
          <p:nvSpPr>
            <p:cNvPr id="20513" name="Text Box 37"/>
            <p:cNvSpPr txBox="1">
              <a:spLocks noChangeArrowheads="1"/>
            </p:cNvSpPr>
            <p:nvPr/>
          </p:nvSpPr>
          <p:spPr bwMode="auto">
            <a:xfrm>
              <a:off x="3352800" y="1828800"/>
              <a:ext cx="2813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</a:pPr>
              <a:r>
                <a:rPr lang="el-GR" altLang="en-US" sz="1400" b="1">
                  <a:solidFill>
                    <a:srgbClr val="A50021"/>
                  </a:solidFill>
                  <a:latin typeface="Times New Roman Greek" charset="-95"/>
                </a:rPr>
                <a:t>«Ανοικτή» παροχή υπηρεσίας</a:t>
              </a:r>
              <a:endParaRPr lang="el-GR" altLang="en-US" sz="1200" b="1">
                <a:solidFill>
                  <a:srgbClr val="A50021"/>
                </a:solidFill>
                <a:latin typeface="Times New Roman Greek" charset="-95"/>
              </a:endParaRPr>
            </a:p>
          </p:txBody>
        </p:sp>
        <p:pic>
          <p:nvPicPr>
            <p:cNvPr id="20514" name="Picture 38" descr="IMG001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0" t="14168" r="15500" b="16632"/>
            <a:stretch>
              <a:fillRect/>
            </a:stretch>
          </p:blipFill>
          <p:spPr bwMode="auto">
            <a:xfrm>
              <a:off x="2227263" y="4114800"/>
              <a:ext cx="9779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</a:t>
            </a:r>
            <a:r>
              <a:rPr lang="en-US" altLang="en-US" b="1" smtClean="0">
                <a:solidFill>
                  <a:srgbClr val="FF0000"/>
                </a:solidFill>
              </a:rPr>
              <a:t>S</a:t>
            </a:r>
            <a:r>
              <a:rPr lang="en-US" altLang="en-US" smtClean="0"/>
              <a:t> of the future</a:t>
            </a:r>
            <a:endParaRPr lang="el-GR" altLang="en-US" smtClean="0"/>
          </a:p>
        </p:txBody>
      </p:sp>
      <p:grpSp>
        <p:nvGrpSpPr>
          <p:cNvPr id="21507" name="Group 4" descr="NETWORKS FUTURE"/>
          <p:cNvGrpSpPr>
            <a:grpSpLocks/>
          </p:cNvGrpSpPr>
          <p:nvPr/>
        </p:nvGrpSpPr>
        <p:grpSpPr bwMode="auto">
          <a:xfrm>
            <a:off x="0" y="1844675"/>
            <a:ext cx="9144000" cy="4038600"/>
            <a:chOff x="192" y="1200"/>
            <a:chExt cx="5808" cy="2064"/>
          </a:xfrm>
        </p:grpSpPr>
        <p:pic>
          <p:nvPicPr>
            <p:cNvPr id="21508" name="Picture 5" descr="LAPTOP_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" y="1293"/>
              <a:ext cx="86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6" descr="9000_comm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" y="2686"/>
              <a:ext cx="72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7" descr="ericsson_termina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221"/>
              <a:ext cx="186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Freeform 8" descr="Paper bag"/>
            <p:cNvSpPr>
              <a:spLocks/>
            </p:cNvSpPr>
            <p:nvPr/>
          </p:nvSpPr>
          <p:spPr bwMode="auto">
            <a:xfrm>
              <a:off x="828" y="1536"/>
              <a:ext cx="819" cy="711"/>
            </a:xfrm>
            <a:custGeom>
              <a:avLst/>
              <a:gdLst>
                <a:gd name="T0" fmla="*/ 0 w 773"/>
                <a:gd name="T1" fmla="*/ 382 h 736"/>
                <a:gd name="T2" fmla="*/ 361 w 773"/>
                <a:gd name="T3" fmla="*/ 199 h 736"/>
                <a:gd name="T4" fmla="*/ 924 w 773"/>
                <a:gd name="T5" fmla="*/ 257 h 736"/>
                <a:gd name="T6" fmla="*/ 1394 w 773"/>
                <a:gd name="T7" fmla="*/ 122 h 736"/>
                <a:gd name="T8" fmla="*/ 1601 w 773"/>
                <a:gd name="T9" fmla="*/ 199 h 736"/>
                <a:gd name="T10" fmla="*/ 2158 w 773"/>
                <a:gd name="T11" fmla="*/ 14 h 736"/>
                <a:gd name="T12" fmla="*/ 2318 w 773"/>
                <a:gd name="T13" fmla="*/ 271 h 7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3"/>
                <a:gd name="T22" fmla="*/ 0 h 736"/>
                <a:gd name="T23" fmla="*/ 773 w 773"/>
                <a:gd name="T24" fmla="*/ 736 h 7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3" h="736">
                  <a:moveTo>
                    <a:pt x="0" y="736"/>
                  </a:moveTo>
                  <a:cubicBezTo>
                    <a:pt x="34" y="580"/>
                    <a:pt x="69" y="424"/>
                    <a:pt x="120" y="384"/>
                  </a:cubicBezTo>
                  <a:cubicBezTo>
                    <a:pt x="171" y="344"/>
                    <a:pt x="250" y="521"/>
                    <a:pt x="308" y="496"/>
                  </a:cubicBezTo>
                  <a:cubicBezTo>
                    <a:pt x="366" y="471"/>
                    <a:pt x="428" y="253"/>
                    <a:pt x="465" y="234"/>
                  </a:cubicBezTo>
                  <a:cubicBezTo>
                    <a:pt x="502" y="215"/>
                    <a:pt x="490" y="419"/>
                    <a:pt x="533" y="384"/>
                  </a:cubicBezTo>
                  <a:cubicBezTo>
                    <a:pt x="576" y="349"/>
                    <a:pt x="680" y="0"/>
                    <a:pt x="720" y="24"/>
                  </a:cubicBezTo>
                  <a:cubicBezTo>
                    <a:pt x="760" y="48"/>
                    <a:pt x="766" y="442"/>
                    <a:pt x="773" y="526"/>
                  </a:cubicBezTo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scene3d>
              <a:camera prst="legacyObliqueTopLeft">
                <a:rot lat="20699966" lon="1200000" rev="0"/>
              </a:camera>
              <a:lightRig rig="legacyFlat4" dir="t"/>
            </a:scene3d>
            <a:sp3d extrusionH="887400" prstMaterial="legacyPlastic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21512" name="Group 9"/>
            <p:cNvGrpSpPr>
              <a:grpSpLocks/>
            </p:cNvGrpSpPr>
            <p:nvPr/>
          </p:nvGrpSpPr>
          <p:grpSpPr bwMode="auto">
            <a:xfrm>
              <a:off x="497" y="1229"/>
              <a:ext cx="5077" cy="1768"/>
              <a:chOff x="507" y="566"/>
              <a:chExt cx="4825" cy="1828"/>
            </a:xfrm>
          </p:grpSpPr>
          <p:sp>
            <p:nvSpPr>
              <p:cNvPr id="21903" name="Arc 10"/>
              <p:cNvSpPr>
                <a:spLocks/>
              </p:cNvSpPr>
              <p:nvPr/>
            </p:nvSpPr>
            <p:spPr bwMode="auto">
              <a:xfrm>
                <a:off x="509" y="566"/>
                <a:ext cx="4823" cy="1332"/>
              </a:xfrm>
              <a:custGeom>
                <a:avLst/>
                <a:gdLst>
                  <a:gd name="T0" fmla="*/ 0 w 43168"/>
                  <a:gd name="T1" fmla="*/ 0 h 21600"/>
                  <a:gd name="T2" fmla="*/ 0 w 43168"/>
                  <a:gd name="T3" fmla="*/ 0 h 21600"/>
                  <a:gd name="T4" fmla="*/ 0 w 4316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68"/>
                  <a:gd name="T10" fmla="*/ 0 h 21600"/>
                  <a:gd name="T11" fmla="*/ 43168 w 4316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68" h="21600" fill="none" extrusionOk="0">
                    <a:moveTo>
                      <a:pt x="-1" y="20724"/>
                    </a:moveTo>
                    <a:cubicBezTo>
                      <a:pt x="469" y="9145"/>
                      <a:pt x="9993" y="-1"/>
                      <a:pt x="21582" y="0"/>
                    </a:cubicBezTo>
                    <a:cubicBezTo>
                      <a:pt x="33205" y="0"/>
                      <a:pt x="42744" y="9197"/>
                      <a:pt x="43167" y="20813"/>
                    </a:cubicBezTo>
                  </a:path>
                  <a:path w="43168" h="21600" stroke="0" extrusionOk="0">
                    <a:moveTo>
                      <a:pt x="-1" y="20724"/>
                    </a:moveTo>
                    <a:cubicBezTo>
                      <a:pt x="469" y="9145"/>
                      <a:pt x="9993" y="-1"/>
                      <a:pt x="21582" y="0"/>
                    </a:cubicBezTo>
                    <a:cubicBezTo>
                      <a:pt x="33205" y="0"/>
                      <a:pt x="42744" y="9197"/>
                      <a:pt x="43167" y="20813"/>
                    </a:cubicBezTo>
                    <a:lnTo>
                      <a:pt x="21582" y="21600"/>
                    </a:lnTo>
                    <a:lnTo>
                      <a:pt x="-1" y="2072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04" name="Oval 11" descr="Water droplets"/>
              <p:cNvSpPr>
                <a:spLocks noChangeArrowheads="1"/>
              </p:cNvSpPr>
              <p:nvPr/>
            </p:nvSpPr>
            <p:spPr bwMode="auto">
              <a:xfrm>
                <a:off x="507" y="1309"/>
                <a:ext cx="4822" cy="1085"/>
              </a:xfrm>
              <a:prstGeom prst="ellipse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1513" name="Arc 12"/>
            <p:cNvSpPr>
              <a:spLocks/>
            </p:cNvSpPr>
            <p:nvPr/>
          </p:nvSpPr>
          <p:spPr bwMode="auto">
            <a:xfrm>
              <a:off x="1080" y="1591"/>
              <a:ext cx="4494" cy="847"/>
            </a:xfrm>
            <a:custGeom>
              <a:avLst/>
              <a:gdLst>
                <a:gd name="T0" fmla="*/ 0 w 43199"/>
                <a:gd name="T1" fmla="*/ 0 h 21600"/>
                <a:gd name="T2" fmla="*/ 0 w 43199"/>
                <a:gd name="T3" fmla="*/ 0 h 21600"/>
                <a:gd name="T4" fmla="*/ 0 w 43199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9"/>
                <a:gd name="T10" fmla="*/ 0 h 21600"/>
                <a:gd name="T11" fmla="*/ 43199 w 431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9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459" y="0"/>
                    <a:pt x="43101" y="9562"/>
                    <a:pt x="43199" y="21421"/>
                  </a:cubicBezTo>
                </a:path>
                <a:path w="43199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459" y="0"/>
                    <a:pt x="43101" y="9562"/>
                    <a:pt x="43199" y="21421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Oval 13" descr="Green marble"/>
            <p:cNvSpPr>
              <a:spLocks noChangeArrowheads="1"/>
            </p:cNvSpPr>
            <p:nvPr/>
          </p:nvSpPr>
          <p:spPr bwMode="auto">
            <a:xfrm>
              <a:off x="1085" y="2097"/>
              <a:ext cx="4489" cy="684"/>
            </a:xfrm>
            <a:prstGeom prst="ellipse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Tx/>
              </a:pPr>
              <a:endParaRPr lang="en-US" altLang="en-US" sz="2800">
                <a:solidFill>
                  <a:srgbClr val="003366"/>
                </a:solidFill>
                <a:latin typeface="Times New Roman Greek" charset="-95"/>
              </a:endParaRPr>
            </a:p>
          </p:txBody>
        </p:sp>
        <p:grpSp>
          <p:nvGrpSpPr>
            <p:cNvPr id="21515" name="Group 14"/>
            <p:cNvGrpSpPr>
              <a:grpSpLocks/>
            </p:cNvGrpSpPr>
            <p:nvPr/>
          </p:nvGrpSpPr>
          <p:grpSpPr bwMode="auto">
            <a:xfrm>
              <a:off x="2716" y="1749"/>
              <a:ext cx="2858" cy="970"/>
              <a:chOff x="1756" y="1104"/>
              <a:chExt cx="3576" cy="1002"/>
            </a:xfrm>
          </p:grpSpPr>
          <p:sp>
            <p:nvSpPr>
              <p:cNvPr id="21901" name="Arc 15"/>
              <p:cNvSpPr>
                <a:spLocks/>
              </p:cNvSpPr>
              <p:nvPr/>
            </p:nvSpPr>
            <p:spPr bwMode="auto">
              <a:xfrm>
                <a:off x="1760" y="1104"/>
                <a:ext cx="3572" cy="750"/>
              </a:xfrm>
              <a:custGeom>
                <a:avLst/>
                <a:gdLst>
                  <a:gd name="T0" fmla="*/ 0 w 43200"/>
                  <a:gd name="T1" fmla="*/ 0 h 22535"/>
                  <a:gd name="T2" fmla="*/ 0 w 43200"/>
                  <a:gd name="T3" fmla="*/ 0 h 22535"/>
                  <a:gd name="T4" fmla="*/ 0 w 43200"/>
                  <a:gd name="T5" fmla="*/ 0 h 2253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535"/>
                  <a:gd name="T11" fmla="*/ 43200 w 43200"/>
                  <a:gd name="T12" fmla="*/ 22535 h 225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535" fill="none" extrusionOk="0">
                    <a:moveTo>
                      <a:pt x="0" y="21533"/>
                    </a:moveTo>
                    <a:cubicBezTo>
                      <a:pt x="37" y="9629"/>
                      <a:pt x="9696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11"/>
                      <a:pt x="43193" y="22223"/>
                      <a:pt x="43179" y="22534"/>
                    </a:cubicBezTo>
                  </a:path>
                  <a:path w="43200" h="22535" stroke="0" extrusionOk="0">
                    <a:moveTo>
                      <a:pt x="0" y="21533"/>
                    </a:moveTo>
                    <a:cubicBezTo>
                      <a:pt x="37" y="9629"/>
                      <a:pt x="9696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11"/>
                      <a:pt x="43193" y="22223"/>
                      <a:pt x="43179" y="22534"/>
                    </a:cubicBezTo>
                    <a:lnTo>
                      <a:pt x="21600" y="21600"/>
                    </a:lnTo>
                    <a:lnTo>
                      <a:pt x="0" y="21533"/>
                    </a:ln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02" name="Oval 16"/>
              <p:cNvSpPr>
                <a:spLocks noChangeArrowheads="1"/>
              </p:cNvSpPr>
              <p:nvPr/>
            </p:nvSpPr>
            <p:spPr bwMode="auto">
              <a:xfrm>
                <a:off x="1756" y="1546"/>
                <a:ext cx="3576" cy="560"/>
              </a:xfrm>
              <a:prstGeom prst="ellipse">
                <a:avLst/>
              </a:prstGeom>
              <a:solidFill>
                <a:srgbClr val="F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Tx/>
                </a:pPr>
                <a:endParaRPr lang="en-US" altLang="en-US" sz="2800">
                  <a:solidFill>
                    <a:srgbClr val="003366"/>
                  </a:solidFill>
                  <a:latin typeface="Times New Roman Greek" charset="-95"/>
                </a:endParaRPr>
              </a:p>
            </p:txBody>
          </p:sp>
        </p:grpSp>
        <p:grpSp>
          <p:nvGrpSpPr>
            <p:cNvPr id="21516" name="Group 17"/>
            <p:cNvGrpSpPr>
              <a:grpSpLocks/>
            </p:cNvGrpSpPr>
            <p:nvPr/>
          </p:nvGrpSpPr>
          <p:grpSpPr bwMode="auto">
            <a:xfrm>
              <a:off x="3513" y="1860"/>
              <a:ext cx="2061" cy="824"/>
              <a:chOff x="2701" y="1218"/>
              <a:chExt cx="2631" cy="852"/>
            </a:xfrm>
          </p:grpSpPr>
          <p:sp>
            <p:nvSpPr>
              <p:cNvPr id="21899" name="Arc 18"/>
              <p:cNvSpPr>
                <a:spLocks/>
              </p:cNvSpPr>
              <p:nvPr/>
            </p:nvSpPr>
            <p:spPr bwMode="auto">
              <a:xfrm>
                <a:off x="2704" y="1218"/>
                <a:ext cx="2628" cy="630"/>
              </a:xfrm>
              <a:custGeom>
                <a:avLst/>
                <a:gdLst>
                  <a:gd name="T0" fmla="*/ 0 w 43200"/>
                  <a:gd name="T1" fmla="*/ 0 h 22535"/>
                  <a:gd name="T2" fmla="*/ 0 w 43200"/>
                  <a:gd name="T3" fmla="*/ 0 h 22535"/>
                  <a:gd name="T4" fmla="*/ 0 w 43200"/>
                  <a:gd name="T5" fmla="*/ 0 h 2253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535"/>
                  <a:gd name="T11" fmla="*/ 43200 w 43200"/>
                  <a:gd name="T12" fmla="*/ 22535 h 225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535" fill="none" extrusionOk="0">
                    <a:moveTo>
                      <a:pt x="0" y="21533"/>
                    </a:moveTo>
                    <a:cubicBezTo>
                      <a:pt x="37" y="9629"/>
                      <a:pt x="9696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11"/>
                      <a:pt x="43193" y="22223"/>
                      <a:pt x="43179" y="22534"/>
                    </a:cubicBezTo>
                  </a:path>
                  <a:path w="43200" h="22535" stroke="0" extrusionOk="0">
                    <a:moveTo>
                      <a:pt x="0" y="21533"/>
                    </a:moveTo>
                    <a:cubicBezTo>
                      <a:pt x="37" y="9629"/>
                      <a:pt x="9696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11"/>
                      <a:pt x="43193" y="22223"/>
                      <a:pt x="43179" y="22534"/>
                    </a:cubicBezTo>
                    <a:lnTo>
                      <a:pt x="21600" y="21600"/>
                    </a:lnTo>
                    <a:lnTo>
                      <a:pt x="0" y="21533"/>
                    </a:ln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00" name="Oval 19"/>
              <p:cNvSpPr>
                <a:spLocks noChangeArrowheads="1"/>
              </p:cNvSpPr>
              <p:nvPr/>
            </p:nvSpPr>
            <p:spPr bwMode="auto">
              <a:xfrm>
                <a:off x="2701" y="1622"/>
                <a:ext cx="2631" cy="448"/>
              </a:xfrm>
              <a:prstGeom prst="ellipse">
                <a:avLst/>
              </a:prstGeom>
              <a:solidFill>
                <a:srgbClr val="FCFEB9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Tx/>
                </a:pPr>
                <a:endParaRPr lang="en-US" altLang="en-US" sz="2800">
                  <a:solidFill>
                    <a:srgbClr val="003366"/>
                  </a:solidFill>
                  <a:latin typeface="Times New Roman Greek" charset="-95"/>
                </a:endParaRPr>
              </a:p>
            </p:txBody>
          </p:sp>
        </p:grpSp>
        <p:grpSp>
          <p:nvGrpSpPr>
            <p:cNvPr id="21517" name="Group 20"/>
            <p:cNvGrpSpPr>
              <a:grpSpLocks/>
            </p:cNvGrpSpPr>
            <p:nvPr/>
          </p:nvGrpSpPr>
          <p:grpSpPr bwMode="auto">
            <a:xfrm>
              <a:off x="4383" y="1993"/>
              <a:ext cx="1191" cy="613"/>
              <a:chOff x="3936" y="1356"/>
              <a:chExt cx="1396" cy="634"/>
            </a:xfrm>
          </p:grpSpPr>
          <p:sp>
            <p:nvSpPr>
              <p:cNvPr id="21897" name="Arc 21"/>
              <p:cNvSpPr>
                <a:spLocks/>
              </p:cNvSpPr>
              <p:nvPr/>
            </p:nvSpPr>
            <p:spPr bwMode="auto">
              <a:xfrm>
                <a:off x="3940" y="1356"/>
                <a:ext cx="1392" cy="465"/>
              </a:xfrm>
              <a:custGeom>
                <a:avLst/>
                <a:gdLst>
                  <a:gd name="T0" fmla="*/ 0 w 43169"/>
                  <a:gd name="T1" fmla="*/ 0 h 21600"/>
                  <a:gd name="T2" fmla="*/ 0 w 43169"/>
                  <a:gd name="T3" fmla="*/ 0 h 21600"/>
                  <a:gd name="T4" fmla="*/ 0 w 4316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69"/>
                  <a:gd name="T10" fmla="*/ 0 h 21600"/>
                  <a:gd name="T11" fmla="*/ 43169 w 4316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69" h="21600" fill="none" extrusionOk="0">
                    <a:moveTo>
                      <a:pt x="0" y="21512"/>
                    </a:moveTo>
                    <a:cubicBezTo>
                      <a:pt x="48" y="9617"/>
                      <a:pt x="9705" y="-1"/>
                      <a:pt x="21600" y="0"/>
                    </a:cubicBezTo>
                    <a:cubicBezTo>
                      <a:pt x="33083" y="0"/>
                      <a:pt x="42559" y="8984"/>
                      <a:pt x="43169" y="20451"/>
                    </a:cubicBezTo>
                  </a:path>
                  <a:path w="43169" h="21600" stroke="0" extrusionOk="0">
                    <a:moveTo>
                      <a:pt x="0" y="21512"/>
                    </a:moveTo>
                    <a:cubicBezTo>
                      <a:pt x="48" y="9617"/>
                      <a:pt x="9705" y="-1"/>
                      <a:pt x="21600" y="0"/>
                    </a:cubicBezTo>
                    <a:cubicBezTo>
                      <a:pt x="33083" y="0"/>
                      <a:pt x="42559" y="8984"/>
                      <a:pt x="43169" y="20451"/>
                    </a:cubicBezTo>
                    <a:lnTo>
                      <a:pt x="21600" y="21600"/>
                    </a:lnTo>
                    <a:lnTo>
                      <a:pt x="0" y="21512"/>
                    </a:ln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98" name="Oval 22"/>
              <p:cNvSpPr>
                <a:spLocks noChangeArrowheads="1"/>
              </p:cNvSpPr>
              <p:nvPr/>
            </p:nvSpPr>
            <p:spPr bwMode="auto">
              <a:xfrm>
                <a:off x="3936" y="1680"/>
                <a:ext cx="1396" cy="310"/>
              </a:xfrm>
              <a:prstGeom prst="ellipse">
                <a:avLst/>
              </a:prstGeom>
              <a:solidFill>
                <a:srgbClr val="7FFFF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pic>
          <p:nvPicPr>
            <p:cNvPr id="21518" name="Picture 23" descr="sa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1200"/>
              <a:ext cx="66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20" name="Group 25"/>
            <p:cNvGrpSpPr>
              <a:grpSpLocks/>
            </p:cNvGrpSpPr>
            <p:nvPr/>
          </p:nvGrpSpPr>
          <p:grpSpPr bwMode="auto">
            <a:xfrm>
              <a:off x="2903" y="2065"/>
              <a:ext cx="594" cy="414"/>
              <a:chOff x="2158" y="1406"/>
              <a:chExt cx="560" cy="428"/>
            </a:xfrm>
          </p:grpSpPr>
          <p:grpSp>
            <p:nvGrpSpPr>
              <p:cNvPr id="21711" name="Group 26"/>
              <p:cNvGrpSpPr>
                <a:grpSpLocks/>
              </p:cNvGrpSpPr>
              <p:nvPr/>
            </p:nvGrpSpPr>
            <p:grpSpPr bwMode="auto">
              <a:xfrm>
                <a:off x="2316" y="1406"/>
                <a:ext cx="402" cy="378"/>
                <a:chOff x="2316" y="1406"/>
                <a:chExt cx="402" cy="378"/>
              </a:xfrm>
            </p:grpSpPr>
            <p:grpSp>
              <p:nvGrpSpPr>
                <p:cNvPr id="21888" name="Group 27"/>
                <p:cNvGrpSpPr>
                  <a:grpSpLocks/>
                </p:cNvGrpSpPr>
                <p:nvPr/>
              </p:nvGrpSpPr>
              <p:grpSpPr bwMode="auto">
                <a:xfrm>
                  <a:off x="2588" y="1498"/>
                  <a:ext cx="130" cy="261"/>
                  <a:chOff x="2588" y="1498"/>
                  <a:chExt cx="130" cy="261"/>
                </a:xfrm>
              </p:grpSpPr>
              <p:sp>
                <p:nvSpPr>
                  <p:cNvPr id="21895" name="Freeform 28"/>
                  <p:cNvSpPr>
                    <a:spLocks/>
                  </p:cNvSpPr>
                  <p:nvPr/>
                </p:nvSpPr>
                <p:spPr bwMode="auto">
                  <a:xfrm>
                    <a:off x="2588" y="1498"/>
                    <a:ext cx="130" cy="261"/>
                  </a:xfrm>
                  <a:custGeom>
                    <a:avLst/>
                    <a:gdLst>
                      <a:gd name="T0" fmla="*/ 39 w 130"/>
                      <a:gd name="T1" fmla="*/ 11 h 261"/>
                      <a:gd name="T2" fmla="*/ 44 w 130"/>
                      <a:gd name="T3" fmla="*/ 7 h 261"/>
                      <a:gd name="T4" fmla="*/ 50 w 130"/>
                      <a:gd name="T5" fmla="*/ 4 h 261"/>
                      <a:gd name="T6" fmla="*/ 57 w 130"/>
                      <a:gd name="T7" fmla="*/ 1 h 261"/>
                      <a:gd name="T8" fmla="*/ 64 w 130"/>
                      <a:gd name="T9" fmla="*/ 0 h 261"/>
                      <a:gd name="T10" fmla="*/ 71 w 130"/>
                      <a:gd name="T11" fmla="*/ 0 h 261"/>
                      <a:gd name="T12" fmla="*/ 77 w 130"/>
                      <a:gd name="T13" fmla="*/ 1 h 261"/>
                      <a:gd name="T14" fmla="*/ 82 w 130"/>
                      <a:gd name="T15" fmla="*/ 2 h 261"/>
                      <a:gd name="T16" fmla="*/ 87 w 130"/>
                      <a:gd name="T17" fmla="*/ 5 h 261"/>
                      <a:gd name="T18" fmla="*/ 93 w 130"/>
                      <a:gd name="T19" fmla="*/ 9 h 261"/>
                      <a:gd name="T20" fmla="*/ 95 w 130"/>
                      <a:gd name="T21" fmla="*/ 12 h 261"/>
                      <a:gd name="T22" fmla="*/ 94 w 130"/>
                      <a:gd name="T23" fmla="*/ 27 h 261"/>
                      <a:gd name="T24" fmla="*/ 93 w 130"/>
                      <a:gd name="T25" fmla="*/ 42 h 261"/>
                      <a:gd name="T26" fmla="*/ 93 w 130"/>
                      <a:gd name="T27" fmla="*/ 56 h 261"/>
                      <a:gd name="T28" fmla="*/ 93 w 130"/>
                      <a:gd name="T29" fmla="*/ 67 h 261"/>
                      <a:gd name="T30" fmla="*/ 94 w 130"/>
                      <a:gd name="T31" fmla="*/ 78 h 261"/>
                      <a:gd name="T32" fmla="*/ 95 w 130"/>
                      <a:gd name="T33" fmla="*/ 87 h 261"/>
                      <a:gd name="T34" fmla="*/ 95 w 130"/>
                      <a:gd name="T35" fmla="*/ 94 h 261"/>
                      <a:gd name="T36" fmla="*/ 96 w 130"/>
                      <a:gd name="T37" fmla="*/ 101 h 261"/>
                      <a:gd name="T38" fmla="*/ 98 w 130"/>
                      <a:gd name="T39" fmla="*/ 109 h 261"/>
                      <a:gd name="T40" fmla="*/ 99 w 130"/>
                      <a:gd name="T41" fmla="*/ 115 h 261"/>
                      <a:gd name="T42" fmla="*/ 100 w 130"/>
                      <a:gd name="T43" fmla="*/ 121 h 261"/>
                      <a:gd name="T44" fmla="*/ 103 w 130"/>
                      <a:gd name="T45" fmla="*/ 132 h 261"/>
                      <a:gd name="T46" fmla="*/ 106 w 130"/>
                      <a:gd name="T47" fmla="*/ 145 h 261"/>
                      <a:gd name="T48" fmla="*/ 111 w 130"/>
                      <a:gd name="T49" fmla="*/ 162 h 261"/>
                      <a:gd name="T50" fmla="*/ 115 w 130"/>
                      <a:gd name="T51" fmla="*/ 178 h 261"/>
                      <a:gd name="T52" fmla="*/ 121 w 130"/>
                      <a:gd name="T53" fmla="*/ 195 h 261"/>
                      <a:gd name="T54" fmla="*/ 124 w 130"/>
                      <a:gd name="T55" fmla="*/ 205 h 261"/>
                      <a:gd name="T56" fmla="*/ 129 w 130"/>
                      <a:gd name="T57" fmla="*/ 215 h 261"/>
                      <a:gd name="T58" fmla="*/ 129 w 130"/>
                      <a:gd name="T59" fmla="*/ 248 h 261"/>
                      <a:gd name="T60" fmla="*/ 121 w 130"/>
                      <a:gd name="T61" fmla="*/ 252 h 261"/>
                      <a:gd name="T62" fmla="*/ 113 w 130"/>
                      <a:gd name="T63" fmla="*/ 254 h 261"/>
                      <a:gd name="T64" fmla="*/ 101 w 130"/>
                      <a:gd name="T65" fmla="*/ 257 h 261"/>
                      <a:gd name="T66" fmla="*/ 87 w 130"/>
                      <a:gd name="T67" fmla="*/ 259 h 261"/>
                      <a:gd name="T68" fmla="*/ 72 w 130"/>
                      <a:gd name="T69" fmla="*/ 260 h 261"/>
                      <a:gd name="T70" fmla="*/ 54 w 130"/>
                      <a:gd name="T71" fmla="*/ 260 h 261"/>
                      <a:gd name="T72" fmla="*/ 39 w 130"/>
                      <a:gd name="T73" fmla="*/ 258 h 261"/>
                      <a:gd name="T74" fmla="*/ 24 w 130"/>
                      <a:gd name="T75" fmla="*/ 256 h 261"/>
                      <a:gd name="T76" fmla="*/ 14 w 130"/>
                      <a:gd name="T77" fmla="*/ 253 h 261"/>
                      <a:gd name="T78" fmla="*/ 8 w 130"/>
                      <a:gd name="T79" fmla="*/ 252 h 261"/>
                      <a:gd name="T80" fmla="*/ 0 w 130"/>
                      <a:gd name="T81" fmla="*/ 247 h 261"/>
                      <a:gd name="T82" fmla="*/ 0 w 130"/>
                      <a:gd name="T83" fmla="*/ 215 h 261"/>
                      <a:gd name="T84" fmla="*/ 3 w 130"/>
                      <a:gd name="T85" fmla="*/ 209 h 261"/>
                      <a:gd name="T86" fmla="*/ 7 w 130"/>
                      <a:gd name="T87" fmla="*/ 199 h 261"/>
                      <a:gd name="T88" fmla="*/ 11 w 130"/>
                      <a:gd name="T89" fmla="*/ 191 h 261"/>
                      <a:gd name="T90" fmla="*/ 17 w 130"/>
                      <a:gd name="T91" fmla="*/ 175 h 261"/>
                      <a:gd name="T92" fmla="*/ 21 w 130"/>
                      <a:gd name="T93" fmla="*/ 162 h 261"/>
                      <a:gd name="T94" fmla="*/ 24 w 130"/>
                      <a:gd name="T95" fmla="*/ 150 h 261"/>
                      <a:gd name="T96" fmla="*/ 29 w 130"/>
                      <a:gd name="T97" fmla="*/ 137 h 261"/>
                      <a:gd name="T98" fmla="*/ 32 w 130"/>
                      <a:gd name="T99" fmla="*/ 123 h 261"/>
                      <a:gd name="T100" fmla="*/ 35 w 130"/>
                      <a:gd name="T101" fmla="*/ 105 h 261"/>
                      <a:gd name="T102" fmla="*/ 38 w 130"/>
                      <a:gd name="T103" fmla="*/ 91 h 261"/>
                      <a:gd name="T104" fmla="*/ 39 w 130"/>
                      <a:gd name="T105" fmla="*/ 77 h 261"/>
                      <a:gd name="T106" fmla="*/ 41 w 130"/>
                      <a:gd name="T107" fmla="*/ 64 h 261"/>
                      <a:gd name="T108" fmla="*/ 41 w 130"/>
                      <a:gd name="T109" fmla="*/ 49 h 261"/>
                      <a:gd name="T110" fmla="*/ 41 w 130"/>
                      <a:gd name="T111" fmla="*/ 35 h 261"/>
                      <a:gd name="T112" fmla="*/ 41 w 130"/>
                      <a:gd name="T113" fmla="*/ 24 h 261"/>
                      <a:gd name="T114" fmla="*/ 39 w 130"/>
                      <a:gd name="T115" fmla="*/ 11 h 26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30"/>
                      <a:gd name="T175" fmla="*/ 0 h 261"/>
                      <a:gd name="T176" fmla="*/ 130 w 130"/>
                      <a:gd name="T177" fmla="*/ 261 h 26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30" h="261">
                        <a:moveTo>
                          <a:pt x="39" y="11"/>
                        </a:moveTo>
                        <a:lnTo>
                          <a:pt x="44" y="7"/>
                        </a:lnTo>
                        <a:lnTo>
                          <a:pt x="50" y="4"/>
                        </a:lnTo>
                        <a:lnTo>
                          <a:pt x="57" y="1"/>
                        </a:lnTo>
                        <a:lnTo>
                          <a:pt x="64" y="0"/>
                        </a:lnTo>
                        <a:lnTo>
                          <a:pt x="71" y="0"/>
                        </a:lnTo>
                        <a:lnTo>
                          <a:pt x="77" y="1"/>
                        </a:lnTo>
                        <a:lnTo>
                          <a:pt x="82" y="2"/>
                        </a:lnTo>
                        <a:lnTo>
                          <a:pt x="87" y="5"/>
                        </a:lnTo>
                        <a:lnTo>
                          <a:pt x="93" y="9"/>
                        </a:lnTo>
                        <a:lnTo>
                          <a:pt x="95" y="12"/>
                        </a:lnTo>
                        <a:lnTo>
                          <a:pt x="94" y="27"/>
                        </a:lnTo>
                        <a:lnTo>
                          <a:pt x="93" y="42"/>
                        </a:lnTo>
                        <a:lnTo>
                          <a:pt x="93" y="56"/>
                        </a:lnTo>
                        <a:lnTo>
                          <a:pt x="93" y="67"/>
                        </a:lnTo>
                        <a:lnTo>
                          <a:pt x="94" y="78"/>
                        </a:lnTo>
                        <a:lnTo>
                          <a:pt x="95" y="87"/>
                        </a:lnTo>
                        <a:lnTo>
                          <a:pt x="95" y="94"/>
                        </a:lnTo>
                        <a:lnTo>
                          <a:pt x="96" y="101"/>
                        </a:lnTo>
                        <a:lnTo>
                          <a:pt x="98" y="109"/>
                        </a:lnTo>
                        <a:lnTo>
                          <a:pt x="99" y="115"/>
                        </a:lnTo>
                        <a:lnTo>
                          <a:pt x="100" y="121"/>
                        </a:lnTo>
                        <a:lnTo>
                          <a:pt x="103" y="132"/>
                        </a:lnTo>
                        <a:lnTo>
                          <a:pt x="106" y="145"/>
                        </a:lnTo>
                        <a:lnTo>
                          <a:pt x="111" y="162"/>
                        </a:lnTo>
                        <a:lnTo>
                          <a:pt x="115" y="178"/>
                        </a:lnTo>
                        <a:lnTo>
                          <a:pt x="121" y="195"/>
                        </a:lnTo>
                        <a:lnTo>
                          <a:pt x="124" y="205"/>
                        </a:lnTo>
                        <a:lnTo>
                          <a:pt x="129" y="215"/>
                        </a:lnTo>
                        <a:lnTo>
                          <a:pt x="129" y="248"/>
                        </a:lnTo>
                        <a:lnTo>
                          <a:pt x="121" y="252"/>
                        </a:lnTo>
                        <a:lnTo>
                          <a:pt x="113" y="254"/>
                        </a:lnTo>
                        <a:lnTo>
                          <a:pt x="101" y="257"/>
                        </a:lnTo>
                        <a:lnTo>
                          <a:pt x="87" y="259"/>
                        </a:lnTo>
                        <a:lnTo>
                          <a:pt x="72" y="260"/>
                        </a:lnTo>
                        <a:lnTo>
                          <a:pt x="54" y="260"/>
                        </a:lnTo>
                        <a:lnTo>
                          <a:pt x="39" y="258"/>
                        </a:lnTo>
                        <a:lnTo>
                          <a:pt x="24" y="256"/>
                        </a:lnTo>
                        <a:lnTo>
                          <a:pt x="14" y="253"/>
                        </a:lnTo>
                        <a:lnTo>
                          <a:pt x="8" y="252"/>
                        </a:lnTo>
                        <a:lnTo>
                          <a:pt x="0" y="247"/>
                        </a:lnTo>
                        <a:lnTo>
                          <a:pt x="0" y="215"/>
                        </a:lnTo>
                        <a:lnTo>
                          <a:pt x="3" y="209"/>
                        </a:lnTo>
                        <a:lnTo>
                          <a:pt x="7" y="199"/>
                        </a:lnTo>
                        <a:lnTo>
                          <a:pt x="11" y="191"/>
                        </a:lnTo>
                        <a:lnTo>
                          <a:pt x="17" y="175"/>
                        </a:lnTo>
                        <a:lnTo>
                          <a:pt x="21" y="162"/>
                        </a:lnTo>
                        <a:lnTo>
                          <a:pt x="24" y="150"/>
                        </a:lnTo>
                        <a:lnTo>
                          <a:pt x="29" y="137"/>
                        </a:lnTo>
                        <a:lnTo>
                          <a:pt x="32" y="123"/>
                        </a:lnTo>
                        <a:lnTo>
                          <a:pt x="35" y="105"/>
                        </a:lnTo>
                        <a:lnTo>
                          <a:pt x="38" y="91"/>
                        </a:lnTo>
                        <a:lnTo>
                          <a:pt x="39" y="77"/>
                        </a:lnTo>
                        <a:lnTo>
                          <a:pt x="41" y="64"/>
                        </a:lnTo>
                        <a:lnTo>
                          <a:pt x="41" y="49"/>
                        </a:lnTo>
                        <a:lnTo>
                          <a:pt x="41" y="35"/>
                        </a:lnTo>
                        <a:lnTo>
                          <a:pt x="41" y="24"/>
                        </a:lnTo>
                        <a:lnTo>
                          <a:pt x="39" y="11"/>
                        </a:lnTo>
                      </a:path>
                    </a:pathLst>
                  </a:custGeom>
                  <a:solidFill>
                    <a:srgbClr val="C0C0E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6" name="Freeform 29"/>
                  <p:cNvSpPr>
                    <a:spLocks/>
                  </p:cNvSpPr>
                  <p:nvPr/>
                </p:nvSpPr>
                <p:spPr bwMode="auto">
                  <a:xfrm>
                    <a:off x="2588" y="1498"/>
                    <a:ext cx="104" cy="261"/>
                  </a:xfrm>
                  <a:custGeom>
                    <a:avLst/>
                    <a:gdLst>
                      <a:gd name="T0" fmla="*/ 40 w 104"/>
                      <a:gd name="T1" fmla="*/ 11 h 261"/>
                      <a:gd name="T2" fmla="*/ 44 w 104"/>
                      <a:gd name="T3" fmla="*/ 7 h 261"/>
                      <a:gd name="T4" fmla="*/ 51 w 104"/>
                      <a:gd name="T5" fmla="*/ 4 h 261"/>
                      <a:gd name="T6" fmla="*/ 58 w 104"/>
                      <a:gd name="T7" fmla="*/ 1 h 261"/>
                      <a:gd name="T8" fmla="*/ 65 w 104"/>
                      <a:gd name="T9" fmla="*/ 0 h 261"/>
                      <a:gd name="T10" fmla="*/ 73 w 104"/>
                      <a:gd name="T11" fmla="*/ 0 h 261"/>
                      <a:gd name="T12" fmla="*/ 79 w 104"/>
                      <a:gd name="T13" fmla="*/ 1 h 261"/>
                      <a:gd name="T14" fmla="*/ 83 w 104"/>
                      <a:gd name="T15" fmla="*/ 2 h 261"/>
                      <a:gd name="T16" fmla="*/ 83 w 104"/>
                      <a:gd name="T17" fmla="*/ 15 h 261"/>
                      <a:gd name="T18" fmla="*/ 83 w 104"/>
                      <a:gd name="T19" fmla="*/ 26 h 261"/>
                      <a:gd name="T20" fmla="*/ 82 w 104"/>
                      <a:gd name="T21" fmla="*/ 40 h 261"/>
                      <a:gd name="T22" fmla="*/ 82 w 104"/>
                      <a:gd name="T23" fmla="*/ 55 h 261"/>
                      <a:gd name="T24" fmla="*/ 82 w 104"/>
                      <a:gd name="T25" fmla="*/ 68 h 261"/>
                      <a:gd name="T26" fmla="*/ 82 w 104"/>
                      <a:gd name="T27" fmla="*/ 82 h 261"/>
                      <a:gd name="T28" fmla="*/ 82 w 104"/>
                      <a:gd name="T29" fmla="*/ 95 h 261"/>
                      <a:gd name="T30" fmla="*/ 82 w 104"/>
                      <a:gd name="T31" fmla="*/ 106 h 261"/>
                      <a:gd name="T32" fmla="*/ 83 w 104"/>
                      <a:gd name="T33" fmla="*/ 118 h 261"/>
                      <a:gd name="T34" fmla="*/ 83 w 104"/>
                      <a:gd name="T35" fmla="*/ 128 h 261"/>
                      <a:gd name="T36" fmla="*/ 84 w 104"/>
                      <a:gd name="T37" fmla="*/ 137 h 261"/>
                      <a:gd name="T38" fmla="*/ 85 w 104"/>
                      <a:gd name="T39" fmla="*/ 147 h 261"/>
                      <a:gd name="T40" fmla="*/ 86 w 104"/>
                      <a:gd name="T41" fmla="*/ 156 h 261"/>
                      <a:gd name="T42" fmla="*/ 87 w 104"/>
                      <a:gd name="T43" fmla="*/ 166 h 261"/>
                      <a:gd name="T44" fmla="*/ 88 w 104"/>
                      <a:gd name="T45" fmla="*/ 176 h 261"/>
                      <a:gd name="T46" fmla="*/ 91 w 104"/>
                      <a:gd name="T47" fmla="*/ 184 h 261"/>
                      <a:gd name="T48" fmla="*/ 94 w 104"/>
                      <a:gd name="T49" fmla="*/ 198 h 261"/>
                      <a:gd name="T50" fmla="*/ 99 w 104"/>
                      <a:gd name="T51" fmla="*/ 216 h 261"/>
                      <a:gd name="T52" fmla="*/ 102 w 104"/>
                      <a:gd name="T53" fmla="*/ 225 h 261"/>
                      <a:gd name="T54" fmla="*/ 103 w 104"/>
                      <a:gd name="T55" fmla="*/ 233 h 261"/>
                      <a:gd name="T56" fmla="*/ 103 w 104"/>
                      <a:gd name="T57" fmla="*/ 257 h 261"/>
                      <a:gd name="T58" fmla="*/ 89 w 104"/>
                      <a:gd name="T59" fmla="*/ 259 h 261"/>
                      <a:gd name="T60" fmla="*/ 74 w 104"/>
                      <a:gd name="T61" fmla="*/ 260 h 261"/>
                      <a:gd name="T62" fmla="*/ 55 w 104"/>
                      <a:gd name="T63" fmla="*/ 260 h 261"/>
                      <a:gd name="T64" fmla="*/ 40 w 104"/>
                      <a:gd name="T65" fmla="*/ 258 h 261"/>
                      <a:gd name="T66" fmla="*/ 25 w 104"/>
                      <a:gd name="T67" fmla="*/ 256 h 261"/>
                      <a:gd name="T68" fmla="*/ 14 w 104"/>
                      <a:gd name="T69" fmla="*/ 253 h 261"/>
                      <a:gd name="T70" fmla="*/ 8 w 104"/>
                      <a:gd name="T71" fmla="*/ 252 h 261"/>
                      <a:gd name="T72" fmla="*/ 0 w 104"/>
                      <a:gd name="T73" fmla="*/ 247 h 261"/>
                      <a:gd name="T74" fmla="*/ 0 w 104"/>
                      <a:gd name="T75" fmla="*/ 215 h 261"/>
                      <a:gd name="T76" fmla="*/ 4 w 104"/>
                      <a:gd name="T77" fmla="*/ 209 h 261"/>
                      <a:gd name="T78" fmla="*/ 7 w 104"/>
                      <a:gd name="T79" fmla="*/ 199 h 261"/>
                      <a:gd name="T80" fmla="*/ 11 w 104"/>
                      <a:gd name="T81" fmla="*/ 191 h 261"/>
                      <a:gd name="T82" fmla="*/ 17 w 104"/>
                      <a:gd name="T83" fmla="*/ 175 h 261"/>
                      <a:gd name="T84" fmla="*/ 21 w 104"/>
                      <a:gd name="T85" fmla="*/ 162 h 261"/>
                      <a:gd name="T86" fmla="*/ 25 w 104"/>
                      <a:gd name="T87" fmla="*/ 150 h 261"/>
                      <a:gd name="T88" fmla="*/ 29 w 104"/>
                      <a:gd name="T89" fmla="*/ 137 h 261"/>
                      <a:gd name="T90" fmla="*/ 32 w 104"/>
                      <a:gd name="T91" fmla="*/ 123 h 261"/>
                      <a:gd name="T92" fmla="*/ 36 w 104"/>
                      <a:gd name="T93" fmla="*/ 105 h 261"/>
                      <a:gd name="T94" fmla="*/ 38 w 104"/>
                      <a:gd name="T95" fmla="*/ 91 h 261"/>
                      <a:gd name="T96" fmla="*/ 40 w 104"/>
                      <a:gd name="T97" fmla="*/ 77 h 261"/>
                      <a:gd name="T98" fmla="*/ 41 w 104"/>
                      <a:gd name="T99" fmla="*/ 64 h 261"/>
                      <a:gd name="T100" fmla="*/ 42 w 104"/>
                      <a:gd name="T101" fmla="*/ 49 h 261"/>
                      <a:gd name="T102" fmla="*/ 42 w 104"/>
                      <a:gd name="T103" fmla="*/ 35 h 261"/>
                      <a:gd name="T104" fmla="*/ 41 w 104"/>
                      <a:gd name="T105" fmla="*/ 24 h 261"/>
                      <a:gd name="T106" fmla="*/ 40 w 104"/>
                      <a:gd name="T107" fmla="*/ 11 h 26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04"/>
                      <a:gd name="T163" fmla="*/ 0 h 261"/>
                      <a:gd name="T164" fmla="*/ 104 w 104"/>
                      <a:gd name="T165" fmla="*/ 261 h 261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04" h="261">
                        <a:moveTo>
                          <a:pt x="40" y="11"/>
                        </a:moveTo>
                        <a:lnTo>
                          <a:pt x="44" y="7"/>
                        </a:lnTo>
                        <a:lnTo>
                          <a:pt x="51" y="4"/>
                        </a:lnTo>
                        <a:lnTo>
                          <a:pt x="58" y="1"/>
                        </a:lnTo>
                        <a:lnTo>
                          <a:pt x="65" y="0"/>
                        </a:lnTo>
                        <a:lnTo>
                          <a:pt x="73" y="0"/>
                        </a:lnTo>
                        <a:lnTo>
                          <a:pt x="79" y="1"/>
                        </a:lnTo>
                        <a:lnTo>
                          <a:pt x="83" y="2"/>
                        </a:lnTo>
                        <a:lnTo>
                          <a:pt x="83" y="15"/>
                        </a:lnTo>
                        <a:lnTo>
                          <a:pt x="83" y="26"/>
                        </a:lnTo>
                        <a:lnTo>
                          <a:pt x="82" y="40"/>
                        </a:lnTo>
                        <a:lnTo>
                          <a:pt x="82" y="55"/>
                        </a:lnTo>
                        <a:lnTo>
                          <a:pt x="82" y="68"/>
                        </a:lnTo>
                        <a:lnTo>
                          <a:pt x="82" y="82"/>
                        </a:lnTo>
                        <a:lnTo>
                          <a:pt x="82" y="95"/>
                        </a:lnTo>
                        <a:lnTo>
                          <a:pt x="82" y="106"/>
                        </a:lnTo>
                        <a:lnTo>
                          <a:pt x="83" y="118"/>
                        </a:lnTo>
                        <a:lnTo>
                          <a:pt x="83" y="128"/>
                        </a:lnTo>
                        <a:lnTo>
                          <a:pt x="84" y="137"/>
                        </a:lnTo>
                        <a:lnTo>
                          <a:pt x="85" y="147"/>
                        </a:lnTo>
                        <a:lnTo>
                          <a:pt x="86" y="156"/>
                        </a:lnTo>
                        <a:lnTo>
                          <a:pt x="87" y="166"/>
                        </a:lnTo>
                        <a:lnTo>
                          <a:pt x="88" y="176"/>
                        </a:lnTo>
                        <a:lnTo>
                          <a:pt x="91" y="184"/>
                        </a:lnTo>
                        <a:lnTo>
                          <a:pt x="94" y="198"/>
                        </a:lnTo>
                        <a:lnTo>
                          <a:pt x="99" y="216"/>
                        </a:lnTo>
                        <a:lnTo>
                          <a:pt x="102" y="225"/>
                        </a:lnTo>
                        <a:lnTo>
                          <a:pt x="103" y="233"/>
                        </a:lnTo>
                        <a:lnTo>
                          <a:pt x="103" y="257"/>
                        </a:lnTo>
                        <a:lnTo>
                          <a:pt x="89" y="259"/>
                        </a:lnTo>
                        <a:lnTo>
                          <a:pt x="74" y="260"/>
                        </a:lnTo>
                        <a:lnTo>
                          <a:pt x="55" y="260"/>
                        </a:lnTo>
                        <a:lnTo>
                          <a:pt x="40" y="258"/>
                        </a:lnTo>
                        <a:lnTo>
                          <a:pt x="25" y="256"/>
                        </a:lnTo>
                        <a:lnTo>
                          <a:pt x="14" y="253"/>
                        </a:lnTo>
                        <a:lnTo>
                          <a:pt x="8" y="252"/>
                        </a:lnTo>
                        <a:lnTo>
                          <a:pt x="0" y="247"/>
                        </a:lnTo>
                        <a:lnTo>
                          <a:pt x="0" y="215"/>
                        </a:lnTo>
                        <a:lnTo>
                          <a:pt x="4" y="209"/>
                        </a:lnTo>
                        <a:lnTo>
                          <a:pt x="7" y="199"/>
                        </a:lnTo>
                        <a:lnTo>
                          <a:pt x="11" y="191"/>
                        </a:lnTo>
                        <a:lnTo>
                          <a:pt x="17" y="175"/>
                        </a:lnTo>
                        <a:lnTo>
                          <a:pt x="21" y="162"/>
                        </a:lnTo>
                        <a:lnTo>
                          <a:pt x="25" y="150"/>
                        </a:lnTo>
                        <a:lnTo>
                          <a:pt x="29" y="137"/>
                        </a:lnTo>
                        <a:lnTo>
                          <a:pt x="32" y="123"/>
                        </a:lnTo>
                        <a:lnTo>
                          <a:pt x="36" y="105"/>
                        </a:lnTo>
                        <a:lnTo>
                          <a:pt x="38" y="91"/>
                        </a:lnTo>
                        <a:lnTo>
                          <a:pt x="40" y="77"/>
                        </a:lnTo>
                        <a:lnTo>
                          <a:pt x="41" y="64"/>
                        </a:lnTo>
                        <a:lnTo>
                          <a:pt x="42" y="49"/>
                        </a:lnTo>
                        <a:lnTo>
                          <a:pt x="42" y="35"/>
                        </a:lnTo>
                        <a:lnTo>
                          <a:pt x="41" y="24"/>
                        </a:lnTo>
                        <a:lnTo>
                          <a:pt x="40" y="11"/>
                        </a:lnTo>
                      </a:path>
                    </a:pathLst>
                  </a:custGeom>
                  <a:solidFill>
                    <a:srgbClr val="808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889" name="Group 30"/>
                <p:cNvGrpSpPr>
                  <a:grpSpLocks/>
                </p:cNvGrpSpPr>
                <p:nvPr/>
              </p:nvGrpSpPr>
              <p:grpSpPr bwMode="auto">
                <a:xfrm>
                  <a:off x="2471" y="1448"/>
                  <a:ext cx="164" cy="321"/>
                  <a:chOff x="2471" y="1448"/>
                  <a:chExt cx="164" cy="321"/>
                </a:xfrm>
              </p:grpSpPr>
              <p:sp>
                <p:nvSpPr>
                  <p:cNvPr id="21893" name="Freeform 31"/>
                  <p:cNvSpPr>
                    <a:spLocks/>
                  </p:cNvSpPr>
                  <p:nvPr/>
                </p:nvSpPr>
                <p:spPr bwMode="auto">
                  <a:xfrm>
                    <a:off x="2471" y="1448"/>
                    <a:ext cx="164" cy="321"/>
                  </a:xfrm>
                  <a:custGeom>
                    <a:avLst/>
                    <a:gdLst>
                      <a:gd name="T0" fmla="*/ 49 w 164"/>
                      <a:gd name="T1" fmla="*/ 14 h 321"/>
                      <a:gd name="T2" fmla="*/ 55 w 164"/>
                      <a:gd name="T3" fmla="*/ 9 h 321"/>
                      <a:gd name="T4" fmla="*/ 63 w 164"/>
                      <a:gd name="T5" fmla="*/ 5 h 321"/>
                      <a:gd name="T6" fmla="*/ 72 w 164"/>
                      <a:gd name="T7" fmla="*/ 1 h 321"/>
                      <a:gd name="T8" fmla="*/ 81 w 164"/>
                      <a:gd name="T9" fmla="*/ 0 h 321"/>
                      <a:gd name="T10" fmla="*/ 90 w 164"/>
                      <a:gd name="T11" fmla="*/ 0 h 321"/>
                      <a:gd name="T12" fmla="*/ 97 w 164"/>
                      <a:gd name="T13" fmla="*/ 1 h 321"/>
                      <a:gd name="T14" fmla="*/ 103 w 164"/>
                      <a:gd name="T15" fmla="*/ 3 h 321"/>
                      <a:gd name="T16" fmla="*/ 111 w 164"/>
                      <a:gd name="T17" fmla="*/ 7 h 321"/>
                      <a:gd name="T18" fmla="*/ 117 w 164"/>
                      <a:gd name="T19" fmla="*/ 11 h 321"/>
                      <a:gd name="T20" fmla="*/ 120 w 164"/>
                      <a:gd name="T21" fmla="*/ 15 h 321"/>
                      <a:gd name="T22" fmla="*/ 118 w 164"/>
                      <a:gd name="T23" fmla="*/ 34 h 321"/>
                      <a:gd name="T24" fmla="*/ 118 w 164"/>
                      <a:gd name="T25" fmla="*/ 52 h 321"/>
                      <a:gd name="T26" fmla="*/ 118 w 164"/>
                      <a:gd name="T27" fmla="*/ 69 h 321"/>
                      <a:gd name="T28" fmla="*/ 118 w 164"/>
                      <a:gd name="T29" fmla="*/ 83 h 321"/>
                      <a:gd name="T30" fmla="*/ 118 w 164"/>
                      <a:gd name="T31" fmla="*/ 96 h 321"/>
                      <a:gd name="T32" fmla="*/ 119 w 164"/>
                      <a:gd name="T33" fmla="*/ 107 h 321"/>
                      <a:gd name="T34" fmla="*/ 120 w 164"/>
                      <a:gd name="T35" fmla="*/ 116 h 321"/>
                      <a:gd name="T36" fmla="*/ 122 w 164"/>
                      <a:gd name="T37" fmla="*/ 124 h 321"/>
                      <a:gd name="T38" fmla="*/ 123 w 164"/>
                      <a:gd name="T39" fmla="*/ 133 h 321"/>
                      <a:gd name="T40" fmla="*/ 125 w 164"/>
                      <a:gd name="T41" fmla="*/ 142 h 321"/>
                      <a:gd name="T42" fmla="*/ 127 w 164"/>
                      <a:gd name="T43" fmla="*/ 149 h 321"/>
                      <a:gd name="T44" fmla="*/ 130 w 164"/>
                      <a:gd name="T45" fmla="*/ 163 h 321"/>
                      <a:gd name="T46" fmla="*/ 134 w 164"/>
                      <a:gd name="T47" fmla="*/ 179 h 321"/>
                      <a:gd name="T48" fmla="*/ 140 w 164"/>
                      <a:gd name="T49" fmla="*/ 199 h 321"/>
                      <a:gd name="T50" fmla="*/ 146 w 164"/>
                      <a:gd name="T51" fmla="*/ 219 h 321"/>
                      <a:gd name="T52" fmla="*/ 152 w 164"/>
                      <a:gd name="T53" fmla="*/ 240 h 321"/>
                      <a:gd name="T54" fmla="*/ 156 w 164"/>
                      <a:gd name="T55" fmla="*/ 252 h 321"/>
                      <a:gd name="T56" fmla="*/ 163 w 164"/>
                      <a:gd name="T57" fmla="*/ 265 h 321"/>
                      <a:gd name="T58" fmla="*/ 163 w 164"/>
                      <a:gd name="T59" fmla="*/ 304 h 321"/>
                      <a:gd name="T60" fmla="*/ 153 w 164"/>
                      <a:gd name="T61" fmla="*/ 310 h 321"/>
                      <a:gd name="T62" fmla="*/ 143 w 164"/>
                      <a:gd name="T63" fmla="*/ 312 h 321"/>
                      <a:gd name="T64" fmla="*/ 127 w 164"/>
                      <a:gd name="T65" fmla="*/ 316 h 321"/>
                      <a:gd name="T66" fmla="*/ 110 w 164"/>
                      <a:gd name="T67" fmla="*/ 319 h 321"/>
                      <a:gd name="T68" fmla="*/ 91 w 164"/>
                      <a:gd name="T69" fmla="*/ 320 h 321"/>
                      <a:gd name="T70" fmla="*/ 69 w 164"/>
                      <a:gd name="T71" fmla="*/ 320 h 321"/>
                      <a:gd name="T72" fmla="*/ 50 w 164"/>
                      <a:gd name="T73" fmla="*/ 317 h 321"/>
                      <a:gd name="T74" fmla="*/ 31 w 164"/>
                      <a:gd name="T75" fmla="*/ 315 h 321"/>
                      <a:gd name="T76" fmla="*/ 18 w 164"/>
                      <a:gd name="T77" fmla="*/ 311 h 321"/>
                      <a:gd name="T78" fmla="*/ 10 w 164"/>
                      <a:gd name="T79" fmla="*/ 309 h 321"/>
                      <a:gd name="T80" fmla="*/ 0 w 164"/>
                      <a:gd name="T81" fmla="*/ 303 h 321"/>
                      <a:gd name="T82" fmla="*/ 0 w 164"/>
                      <a:gd name="T83" fmla="*/ 265 h 321"/>
                      <a:gd name="T84" fmla="*/ 4 w 164"/>
                      <a:gd name="T85" fmla="*/ 257 h 321"/>
                      <a:gd name="T86" fmla="*/ 9 w 164"/>
                      <a:gd name="T87" fmla="*/ 245 h 321"/>
                      <a:gd name="T88" fmla="*/ 14 w 164"/>
                      <a:gd name="T89" fmla="*/ 235 h 321"/>
                      <a:gd name="T90" fmla="*/ 21 w 164"/>
                      <a:gd name="T91" fmla="*/ 216 h 321"/>
                      <a:gd name="T92" fmla="*/ 26 w 164"/>
                      <a:gd name="T93" fmla="*/ 200 h 321"/>
                      <a:gd name="T94" fmla="*/ 31 w 164"/>
                      <a:gd name="T95" fmla="*/ 185 h 321"/>
                      <a:gd name="T96" fmla="*/ 36 w 164"/>
                      <a:gd name="T97" fmla="*/ 169 h 321"/>
                      <a:gd name="T98" fmla="*/ 40 w 164"/>
                      <a:gd name="T99" fmla="*/ 152 h 321"/>
                      <a:gd name="T100" fmla="*/ 45 w 164"/>
                      <a:gd name="T101" fmla="*/ 130 h 321"/>
                      <a:gd name="T102" fmla="*/ 48 w 164"/>
                      <a:gd name="T103" fmla="*/ 111 h 321"/>
                      <a:gd name="T104" fmla="*/ 50 w 164"/>
                      <a:gd name="T105" fmla="*/ 95 h 321"/>
                      <a:gd name="T106" fmla="*/ 51 w 164"/>
                      <a:gd name="T107" fmla="*/ 79 h 321"/>
                      <a:gd name="T108" fmla="*/ 52 w 164"/>
                      <a:gd name="T109" fmla="*/ 61 h 321"/>
                      <a:gd name="T110" fmla="*/ 52 w 164"/>
                      <a:gd name="T111" fmla="*/ 44 h 321"/>
                      <a:gd name="T112" fmla="*/ 51 w 164"/>
                      <a:gd name="T113" fmla="*/ 30 h 321"/>
                      <a:gd name="T114" fmla="*/ 49 w 164"/>
                      <a:gd name="T115" fmla="*/ 14 h 32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64"/>
                      <a:gd name="T175" fmla="*/ 0 h 321"/>
                      <a:gd name="T176" fmla="*/ 164 w 164"/>
                      <a:gd name="T177" fmla="*/ 321 h 32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64" h="321">
                        <a:moveTo>
                          <a:pt x="49" y="14"/>
                        </a:moveTo>
                        <a:lnTo>
                          <a:pt x="55" y="9"/>
                        </a:lnTo>
                        <a:lnTo>
                          <a:pt x="63" y="5"/>
                        </a:lnTo>
                        <a:lnTo>
                          <a:pt x="72" y="1"/>
                        </a:lnTo>
                        <a:lnTo>
                          <a:pt x="81" y="0"/>
                        </a:lnTo>
                        <a:lnTo>
                          <a:pt x="90" y="0"/>
                        </a:lnTo>
                        <a:lnTo>
                          <a:pt x="97" y="1"/>
                        </a:lnTo>
                        <a:lnTo>
                          <a:pt x="103" y="3"/>
                        </a:lnTo>
                        <a:lnTo>
                          <a:pt x="111" y="7"/>
                        </a:lnTo>
                        <a:lnTo>
                          <a:pt x="117" y="11"/>
                        </a:lnTo>
                        <a:lnTo>
                          <a:pt x="120" y="15"/>
                        </a:lnTo>
                        <a:lnTo>
                          <a:pt x="118" y="34"/>
                        </a:lnTo>
                        <a:lnTo>
                          <a:pt x="118" y="52"/>
                        </a:lnTo>
                        <a:lnTo>
                          <a:pt x="118" y="69"/>
                        </a:lnTo>
                        <a:lnTo>
                          <a:pt x="118" y="83"/>
                        </a:lnTo>
                        <a:lnTo>
                          <a:pt x="118" y="96"/>
                        </a:lnTo>
                        <a:lnTo>
                          <a:pt x="119" y="107"/>
                        </a:lnTo>
                        <a:lnTo>
                          <a:pt x="120" y="116"/>
                        </a:lnTo>
                        <a:lnTo>
                          <a:pt x="122" y="124"/>
                        </a:lnTo>
                        <a:lnTo>
                          <a:pt x="123" y="133"/>
                        </a:lnTo>
                        <a:lnTo>
                          <a:pt x="125" y="142"/>
                        </a:lnTo>
                        <a:lnTo>
                          <a:pt x="127" y="149"/>
                        </a:lnTo>
                        <a:lnTo>
                          <a:pt x="130" y="163"/>
                        </a:lnTo>
                        <a:lnTo>
                          <a:pt x="134" y="179"/>
                        </a:lnTo>
                        <a:lnTo>
                          <a:pt x="140" y="199"/>
                        </a:lnTo>
                        <a:lnTo>
                          <a:pt x="146" y="219"/>
                        </a:lnTo>
                        <a:lnTo>
                          <a:pt x="152" y="240"/>
                        </a:lnTo>
                        <a:lnTo>
                          <a:pt x="156" y="252"/>
                        </a:lnTo>
                        <a:lnTo>
                          <a:pt x="163" y="265"/>
                        </a:lnTo>
                        <a:lnTo>
                          <a:pt x="163" y="304"/>
                        </a:lnTo>
                        <a:lnTo>
                          <a:pt x="153" y="310"/>
                        </a:lnTo>
                        <a:lnTo>
                          <a:pt x="143" y="312"/>
                        </a:lnTo>
                        <a:lnTo>
                          <a:pt x="127" y="316"/>
                        </a:lnTo>
                        <a:lnTo>
                          <a:pt x="110" y="319"/>
                        </a:lnTo>
                        <a:lnTo>
                          <a:pt x="91" y="320"/>
                        </a:lnTo>
                        <a:lnTo>
                          <a:pt x="69" y="320"/>
                        </a:lnTo>
                        <a:lnTo>
                          <a:pt x="50" y="317"/>
                        </a:lnTo>
                        <a:lnTo>
                          <a:pt x="31" y="315"/>
                        </a:lnTo>
                        <a:lnTo>
                          <a:pt x="18" y="311"/>
                        </a:lnTo>
                        <a:lnTo>
                          <a:pt x="10" y="309"/>
                        </a:lnTo>
                        <a:lnTo>
                          <a:pt x="0" y="303"/>
                        </a:lnTo>
                        <a:lnTo>
                          <a:pt x="0" y="265"/>
                        </a:lnTo>
                        <a:lnTo>
                          <a:pt x="4" y="257"/>
                        </a:lnTo>
                        <a:lnTo>
                          <a:pt x="9" y="245"/>
                        </a:lnTo>
                        <a:lnTo>
                          <a:pt x="14" y="235"/>
                        </a:lnTo>
                        <a:lnTo>
                          <a:pt x="21" y="216"/>
                        </a:lnTo>
                        <a:lnTo>
                          <a:pt x="26" y="200"/>
                        </a:lnTo>
                        <a:lnTo>
                          <a:pt x="31" y="185"/>
                        </a:lnTo>
                        <a:lnTo>
                          <a:pt x="36" y="169"/>
                        </a:lnTo>
                        <a:lnTo>
                          <a:pt x="40" y="152"/>
                        </a:lnTo>
                        <a:lnTo>
                          <a:pt x="45" y="130"/>
                        </a:lnTo>
                        <a:lnTo>
                          <a:pt x="48" y="111"/>
                        </a:lnTo>
                        <a:lnTo>
                          <a:pt x="50" y="95"/>
                        </a:lnTo>
                        <a:lnTo>
                          <a:pt x="51" y="79"/>
                        </a:lnTo>
                        <a:lnTo>
                          <a:pt x="52" y="61"/>
                        </a:lnTo>
                        <a:lnTo>
                          <a:pt x="52" y="44"/>
                        </a:lnTo>
                        <a:lnTo>
                          <a:pt x="51" y="30"/>
                        </a:lnTo>
                        <a:lnTo>
                          <a:pt x="49" y="14"/>
                        </a:lnTo>
                      </a:path>
                    </a:pathLst>
                  </a:custGeom>
                  <a:solidFill>
                    <a:srgbClr val="C0C0E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4" name="Freeform 32"/>
                  <p:cNvSpPr>
                    <a:spLocks/>
                  </p:cNvSpPr>
                  <p:nvPr/>
                </p:nvSpPr>
                <p:spPr bwMode="auto">
                  <a:xfrm>
                    <a:off x="2471" y="1448"/>
                    <a:ext cx="129" cy="321"/>
                  </a:xfrm>
                  <a:custGeom>
                    <a:avLst/>
                    <a:gdLst>
                      <a:gd name="T0" fmla="*/ 49 w 129"/>
                      <a:gd name="T1" fmla="*/ 14 h 321"/>
                      <a:gd name="T2" fmla="*/ 55 w 129"/>
                      <a:gd name="T3" fmla="*/ 9 h 321"/>
                      <a:gd name="T4" fmla="*/ 63 w 129"/>
                      <a:gd name="T5" fmla="*/ 5 h 321"/>
                      <a:gd name="T6" fmla="*/ 72 w 129"/>
                      <a:gd name="T7" fmla="*/ 1 h 321"/>
                      <a:gd name="T8" fmla="*/ 81 w 129"/>
                      <a:gd name="T9" fmla="*/ 0 h 321"/>
                      <a:gd name="T10" fmla="*/ 90 w 129"/>
                      <a:gd name="T11" fmla="*/ 0 h 321"/>
                      <a:gd name="T12" fmla="*/ 98 w 129"/>
                      <a:gd name="T13" fmla="*/ 1 h 321"/>
                      <a:gd name="T14" fmla="*/ 104 w 129"/>
                      <a:gd name="T15" fmla="*/ 3 h 321"/>
                      <a:gd name="T16" fmla="*/ 103 w 129"/>
                      <a:gd name="T17" fmla="*/ 18 h 321"/>
                      <a:gd name="T18" fmla="*/ 103 w 129"/>
                      <a:gd name="T19" fmla="*/ 33 h 321"/>
                      <a:gd name="T20" fmla="*/ 102 w 129"/>
                      <a:gd name="T21" fmla="*/ 50 h 321"/>
                      <a:gd name="T22" fmla="*/ 102 w 129"/>
                      <a:gd name="T23" fmla="*/ 68 h 321"/>
                      <a:gd name="T24" fmla="*/ 102 w 129"/>
                      <a:gd name="T25" fmla="*/ 84 h 321"/>
                      <a:gd name="T26" fmla="*/ 102 w 129"/>
                      <a:gd name="T27" fmla="*/ 101 h 321"/>
                      <a:gd name="T28" fmla="*/ 102 w 129"/>
                      <a:gd name="T29" fmla="*/ 117 h 321"/>
                      <a:gd name="T30" fmla="*/ 103 w 129"/>
                      <a:gd name="T31" fmla="*/ 130 h 321"/>
                      <a:gd name="T32" fmla="*/ 103 w 129"/>
                      <a:gd name="T33" fmla="*/ 145 h 321"/>
                      <a:gd name="T34" fmla="*/ 104 w 129"/>
                      <a:gd name="T35" fmla="*/ 158 h 321"/>
                      <a:gd name="T36" fmla="*/ 104 w 129"/>
                      <a:gd name="T37" fmla="*/ 169 h 321"/>
                      <a:gd name="T38" fmla="*/ 106 w 129"/>
                      <a:gd name="T39" fmla="*/ 182 h 321"/>
                      <a:gd name="T40" fmla="*/ 107 w 129"/>
                      <a:gd name="T41" fmla="*/ 193 h 321"/>
                      <a:gd name="T42" fmla="*/ 108 w 129"/>
                      <a:gd name="T43" fmla="*/ 204 h 321"/>
                      <a:gd name="T44" fmla="*/ 110 w 129"/>
                      <a:gd name="T45" fmla="*/ 216 h 321"/>
                      <a:gd name="T46" fmla="*/ 113 w 129"/>
                      <a:gd name="T47" fmla="*/ 227 h 321"/>
                      <a:gd name="T48" fmla="*/ 117 w 129"/>
                      <a:gd name="T49" fmla="*/ 244 h 321"/>
                      <a:gd name="T50" fmla="*/ 123 w 129"/>
                      <a:gd name="T51" fmla="*/ 265 h 321"/>
                      <a:gd name="T52" fmla="*/ 126 w 129"/>
                      <a:gd name="T53" fmla="*/ 277 h 321"/>
                      <a:gd name="T54" fmla="*/ 128 w 129"/>
                      <a:gd name="T55" fmla="*/ 286 h 321"/>
                      <a:gd name="T56" fmla="*/ 128 w 129"/>
                      <a:gd name="T57" fmla="*/ 316 h 321"/>
                      <a:gd name="T58" fmla="*/ 111 w 129"/>
                      <a:gd name="T59" fmla="*/ 319 h 321"/>
                      <a:gd name="T60" fmla="*/ 92 w 129"/>
                      <a:gd name="T61" fmla="*/ 320 h 321"/>
                      <a:gd name="T62" fmla="*/ 69 w 129"/>
                      <a:gd name="T63" fmla="*/ 320 h 321"/>
                      <a:gd name="T64" fmla="*/ 50 w 129"/>
                      <a:gd name="T65" fmla="*/ 317 h 321"/>
                      <a:gd name="T66" fmla="*/ 31 w 129"/>
                      <a:gd name="T67" fmla="*/ 315 h 321"/>
                      <a:gd name="T68" fmla="*/ 18 w 129"/>
                      <a:gd name="T69" fmla="*/ 311 h 321"/>
                      <a:gd name="T70" fmla="*/ 10 w 129"/>
                      <a:gd name="T71" fmla="*/ 309 h 321"/>
                      <a:gd name="T72" fmla="*/ 0 w 129"/>
                      <a:gd name="T73" fmla="*/ 303 h 321"/>
                      <a:gd name="T74" fmla="*/ 0 w 129"/>
                      <a:gd name="T75" fmla="*/ 265 h 321"/>
                      <a:gd name="T76" fmla="*/ 4 w 129"/>
                      <a:gd name="T77" fmla="*/ 257 h 321"/>
                      <a:gd name="T78" fmla="*/ 9 w 129"/>
                      <a:gd name="T79" fmla="*/ 245 h 321"/>
                      <a:gd name="T80" fmla="*/ 14 w 129"/>
                      <a:gd name="T81" fmla="*/ 235 h 321"/>
                      <a:gd name="T82" fmla="*/ 21 w 129"/>
                      <a:gd name="T83" fmla="*/ 216 h 321"/>
                      <a:gd name="T84" fmla="*/ 26 w 129"/>
                      <a:gd name="T85" fmla="*/ 200 h 321"/>
                      <a:gd name="T86" fmla="*/ 31 w 129"/>
                      <a:gd name="T87" fmla="*/ 185 h 321"/>
                      <a:gd name="T88" fmla="*/ 36 w 129"/>
                      <a:gd name="T89" fmla="*/ 169 h 321"/>
                      <a:gd name="T90" fmla="*/ 40 w 129"/>
                      <a:gd name="T91" fmla="*/ 152 h 321"/>
                      <a:gd name="T92" fmla="*/ 45 w 129"/>
                      <a:gd name="T93" fmla="*/ 130 h 321"/>
                      <a:gd name="T94" fmla="*/ 48 w 129"/>
                      <a:gd name="T95" fmla="*/ 111 h 321"/>
                      <a:gd name="T96" fmla="*/ 50 w 129"/>
                      <a:gd name="T97" fmla="*/ 95 h 321"/>
                      <a:gd name="T98" fmla="*/ 51 w 129"/>
                      <a:gd name="T99" fmla="*/ 79 h 321"/>
                      <a:gd name="T100" fmla="*/ 52 w 129"/>
                      <a:gd name="T101" fmla="*/ 61 h 321"/>
                      <a:gd name="T102" fmla="*/ 52 w 129"/>
                      <a:gd name="T103" fmla="*/ 44 h 321"/>
                      <a:gd name="T104" fmla="*/ 52 w 129"/>
                      <a:gd name="T105" fmla="*/ 30 h 321"/>
                      <a:gd name="T106" fmla="*/ 49 w 129"/>
                      <a:gd name="T107" fmla="*/ 14 h 32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29"/>
                      <a:gd name="T163" fmla="*/ 0 h 321"/>
                      <a:gd name="T164" fmla="*/ 129 w 129"/>
                      <a:gd name="T165" fmla="*/ 321 h 321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29" h="321">
                        <a:moveTo>
                          <a:pt x="49" y="14"/>
                        </a:moveTo>
                        <a:lnTo>
                          <a:pt x="55" y="9"/>
                        </a:lnTo>
                        <a:lnTo>
                          <a:pt x="63" y="5"/>
                        </a:lnTo>
                        <a:lnTo>
                          <a:pt x="72" y="1"/>
                        </a:lnTo>
                        <a:lnTo>
                          <a:pt x="81" y="0"/>
                        </a:lnTo>
                        <a:lnTo>
                          <a:pt x="90" y="0"/>
                        </a:lnTo>
                        <a:lnTo>
                          <a:pt x="98" y="1"/>
                        </a:lnTo>
                        <a:lnTo>
                          <a:pt x="104" y="3"/>
                        </a:lnTo>
                        <a:lnTo>
                          <a:pt x="103" y="18"/>
                        </a:lnTo>
                        <a:lnTo>
                          <a:pt x="103" y="33"/>
                        </a:lnTo>
                        <a:lnTo>
                          <a:pt x="102" y="50"/>
                        </a:lnTo>
                        <a:lnTo>
                          <a:pt x="102" y="68"/>
                        </a:lnTo>
                        <a:lnTo>
                          <a:pt x="102" y="84"/>
                        </a:lnTo>
                        <a:lnTo>
                          <a:pt x="102" y="101"/>
                        </a:lnTo>
                        <a:lnTo>
                          <a:pt x="102" y="117"/>
                        </a:lnTo>
                        <a:lnTo>
                          <a:pt x="103" y="130"/>
                        </a:lnTo>
                        <a:lnTo>
                          <a:pt x="103" y="145"/>
                        </a:lnTo>
                        <a:lnTo>
                          <a:pt x="104" y="158"/>
                        </a:lnTo>
                        <a:lnTo>
                          <a:pt x="104" y="169"/>
                        </a:lnTo>
                        <a:lnTo>
                          <a:pt x="106" y="182"/>
                        </a:lnTo>
                        <a:lnTo>
                          <a:pt x="107" y="193"/>
                        </a:lnTo>
                        <a:lnTo>
                          <a:pt x="108" y="204"/>
                        </a:lnTo>
                        <a:lnTo>
                          <a:pt x="110" y="216"/>
                        </a:lnTo>
                        <a:lnTo>
                          <a:pt x="113" y="227"/>
                        </a:lnTo>
                        <a:lnTo>
                          <a:pt x="117" y="244"/>
                        </a:lnTo>
                        <a:lnTo>
                          <a:pt x="123" y="265"/>
                        </a:lnTo>
                        <a:lnTo>
                          <a:pt x="126" y="277"/>
                        </a:lnTo>
                        <a:lnTo>
                          <a:pt x="128" y="286"/>
                        </a:lnTo>
                        <a:lnTo>
                          <a:pt x="128" y="316"/>
                        </a:lnTo>
                        <a:lnTo>
                          <a:pt x="111" y="319"/>
                        </a:lnTo>
                        <a:lnTo>
                          <a:pt x="92" y="320"/>
                        </a:lnTo>
                        <a:lnTo>
                          <a:pt x="69" y="320"/>
                        </a:lnTo>
                        <a:lnTo>
                          <a:pt x="50" y="317"/>
                        </a:lnTo>
                        <a:lnTo>
                          <a:pt x="31" y="315"/>
                        </a:lnTo>
                        <a:lnTo>
                          <a:pt x="18" y="311"/>
                        </a:lnTo>
                        <a:lnTo>
                          <a:pt x="10" y="309"/>
                        </a:lnTo>
                        <a:lnTo>
                          <a:pt x="0" y="303"/>
                        </a:lnTo>
                        <a:lnTo>
                          <a:pt x="0" y="265"/>
                        </a:lnTo>
                        <a:lnTo>
                          <a:pt x="4" y="257"/>
                        </a:lnTo>
                        <a:lnTo>
                          <a:pt x="9" y="245"/>
                        </a:lnTo>
                        <a:lnTo>
                          <a:pt x="14" y="235"/>
                        </a:lnTo>
                        <a:lnTo>
                          <a:pt x="21" y="216"/>
                        </a:lnTo>
                        <a:lnTo>
                          <a:pt x="26" y="200"/>
                        </a:lnTo>
                        <a:lnTo>
                          <a:pt x="31" y="185"/>
                        </a:lnTo>
                        <a:lnTo>
                          <a:pt x="36" y="169"/>
                        </a:lnTo>
                        <a:lnTo>
                          <a:pt x="40" y="152"/>
                        </a:lnTo>
                        <a:lnTo>
                          <a:pt x="45" y="130"/>
                        </a:lnTo>
                        <a:lnTo>
                          <a:pt x="48" y="111"/>
                        </a:lnTo>
                        <a:lnTo>
                          <a:pt x="50" y="95"/>
                        </a:lnTo>
                        <a:lnTo>
                          <a:pt x="51" y="79"/>
                        </a:lnTo>
                        <a:lnTo>
                          <a:pt x="52" y="61"/>
                        </a:lnTo>
                        <a:lnTo>
                          <a:pt x="52" y="44"/>
                        </a:lnTo>
                        <a:lnTo>
                          <a:pt x="52" y="30"/>
                        </a:lnTo>
                        <a:lnTo>
                          <a:pt x="49" y="14"/>
                        </a:lnTo>
                      </a:path>
                    </a:pathLst>
                  </a:custGeom>
                  <a:solidFill>
                    <a:srgbClr val="808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890" name="Group 33"/>
                <p:cNvGrpSpPr>
                  <a:grpSpLocks/>
                </p:cNvGrpSpPr>
                <p:nvPr/>
              </p:nvGrpSpPr>
              <p:grpSpPr bwMode="auto">
                <a:xfrm>
                  <a:off x="2316" y="1406"/>
                  <a:ext cx="196" cy="378"/>
                  <a:chOff x="2316" y="1406"/>
                  <a:chExt cx="196" cy="378"/>
                </a:xfrm>
              </p:grpSpPr>
              <p:sp>
                <p:nvSpPr>
                  <p:cNvPr id="21891" name="Freeform 34"/>
                  <p:cNvSpPr>
                    <a:spLocks/>
                  </p:cNvSpPr>
                  <p:nvPr/>
                </p:nvSpPr>
                <p:spPr bwMode="auto">
                  <a:xfrm>
                    <a:off x="2316" y="1406"/>
                    <a:ext cx="196" cy="378"/>
                  </a:xfrm>
                  <a:custGeom>
                    <a:avLst/>
                    <a:gdLst>
                      <a:gd name="T0" fmla="*/ 59 w 196"/>
                      <a:gd name="T1" fmla="*/ 17 h 378"/>
                      <a:gd name="T2" fmla="*/ 66 w 196"/>
                      <a:gd name="T3" fmla="*/ 11 h 378"/>
                      <a:gd name="T4" fmla="*/ 75 w 196"/>
                      <a:gd name="T5" fmla="*/ 6 h 378"/>
                      <a:gd name="T6" fmla="*/ 86 w 196"/>
                      <a:gd name="T7" fmla="*/ 2 h 378"/>
                      <a:gd name="T8" fmla="*/ 97 w 196"/>
                      <a:gd name="T9" fmla="*/ 0 h 378"/>
                      <a:gd name="T10" fmla="*/ 107 w 196"/>
                      <a:gd name="T11" fmla="*/ 0 h 378"/>
                      <a:gd name="T12" fmla="*/ 116 w 196"/>
                      <a:gd name="T13" fmla="*/ 1 h 378"/>
                      <a:gd name="T14" fmla="*/ 123 w 196"/>
                      <a:gd name="T15" fmla="*/ 4 h 378"/>
                      <a:gd name="T16" fmla="*/ 132 w 196"/>
                      <a:gd name="T17" fmla="*/ 8 h 378"/>
                      <a:gd name="T18" fmla="*/ 140 w 196"/>
                      <a:gd name="T19" fmla="*/ 14 h 378"/>
                      <a:gd name="T20" fmla="*/ 143 w 196"/>
                      <a:gd name="T21" fmla="*/ 18 h 378"/>
                      <a:gd name="T22" fmla="*/ 142 w 196"/>
                      <a:gd name="T23" fmla="*/ 40 h 378"/>
                      <a:gd name="T24" fmla="*/ 141 w 196"/>
                      <a:gd name="T25" fmla="*/ 61 h 378"/>
                      <a:gd name="T26" fmla="*/ 141 w 196"/>
                      <a:gd name="T27" fmla="*/ 82 h 378"/>
                      <a:gd name="T28" fmla="*/ 141 w 196"/>
                      <a:gd name="T29" fmla="*/ 98 h 378"/>
                      <a:gd name="T30" fmla="*/ 141 w 196"/>
                      <a:gd name="T31" fmla="*/ 114 h 378"/>
                      <a:gd name="T32" fmla="*/ 143 w 196"/>
                      <a:gd name="T33" fmla="*/ 126 h 378"/>
                      <a:gd name="T34" fmla="*/ 144 w 196"/>
                      <a:gd name="T35" fmla="*/ 137 h 378"/>
                      <a:gd name="T36" fmla="*/ 145 w 196"/>
                      <a:gd name="T37" fmla="*/ 146 h 378"/>
                      <a:gd name="T38" fmla="*/ 148 w 196"/>
                      <a:gd name="T39" fmla="*/ 157 h 378"/>
                      <a:gd name="T40" fmla="*/ 149 w 196"/>
                      <a:gd name="T41" fmla="*/ 167 h 378"/>
                      <a:gd name="T42" fmla="*/ 151 w 196"/>
                      <a:gd name="T43" fmla="*/ 175 h 378"/>
                      <a:gd name="T44" fmla="*/ 155 w 196"/>
                      <a:gd name="T45" fmla="*/ 192 h 378"/>
                      <a:gd name="T46" fmla="*/ 160 w 196"/>
                      <a:gd name="T47" fmla="*/ 210 h 378"/>
                      <a:gd name="T48" fmla="*/ 167 w 196"/>
                      <a:gd name="T49" fmla="*/ 234 h 378"/>
                      <a:gd name="T50" fmla="*/ 174 w 196"/>
                      <a:gd name="T51" fmla="*/ 259 h 378"/>
                      <a:gd name="T52" fmla="*/ 182 w 196"/>
                      <a:gd name="T53" fmla="*/ 283 h 378"/>
                      <a:gd name="T54" fmla="*/ 187 w 196"/>
                      <a:gd name="T55" fmla="*/ 297 h 378"/>
                      <a:gd name="T56" fmla="*/ 195 w 196"/>
                      <a:gd name="T57" fmla="*/ 312 h 378"/>
                      <a:gd name="T58" fmla="*/ 195 w 196"/>
                      <a:gd name="T59" fmla="*/ 359 h 378"/>
                      <a:gd name="T60" fmla="*/ 183 w 196"/>
                      <a:gd name="T61" fmla="*/ 365 h 378"/>
                      <a:gd name="T62" fmla="*/ 171 w 196"/>
                      <a:gd name="T63" fmla="*/ 368 h 378"/>
                      <a:gd name="T64" fmla="*/ 152 w 196"/>
                      <a:gd name="T65" fmla="*/ 373 h 378"/>
                      <a:gd name="T66" fmla="*/ 132 w 196"/>
                      <a:gd name="T67" fmla="*/ 376 h 378"/>
                      <a:gd name="T68" fmla="*/ 109 w 196"/>
                      <a:gd name="T69" fmla="*/ 377 h 378"/>
                      <a:gd name="T70" fmla="*/ 82 w 196"/>
                      <a:gd name="T71" fmla="*/ 377 h 378"/>
                      <a:gd name="T72" fmla="*/ 59 w 196"/>
                      <a:gd name="T73" fmla="*/ 374 h 378"/>
                      <a:gd name="T74" fmla="*/ 37 w 196"/>
                      <a:gd name="T75" fmla="*/ 371 h 378"/>
                      <a:gd name="T76" fmla="*/ 21 w 196"/>
                      <a:gd name="T77" fmla="*/ 367 h 378"/>
                      <a:gd name="T78" fmla="*/ 12 w 196"/>
                      <a:gd name="T79" fmla="*/ 365 h 378"/>
                      <a:gd name="T80" fmla="*/ 0 w 196"/>
                      <a:gd name="T81" fmla="*/ 357 h 378"/>
                      <a:gd name="T82" fmla="*/ 0 w 196"/>
                      <a:gd name="T83" fmla="*/ 312 h 378"/>
                      <a:gd name="T84" fmla="*/ 5 w 196"/>
                      <a:gd name="T85" fmla="*/ 303 h 378"/>
                      <a:gd name="T86" fmla="*/ 11 w 196"/>
                      <a:gd name="T87" fmla="*/ 289 h 378"/>
                      <a:gd name="T88" fmla="*/ 16 w 196"/>
                      <a:gd name="T89" fmla="*/ 277 h 378"/>
                      <a:gd name="T90" fmla="*/ 25 w 196"/>
                      <a:gd name="T91" fmla="*/ 254 h 378"/>
                      <a:gd name="T92" fmla="*/ 31 w 196"/>
                      <a:gd name="T93" fmla="*/ 236 h 378"/>
                      <a:gd name="T94" fmla="*/ 37 w 196"/>
                      <a:gd name="T95" fmla="*/ 218 h 378"/>
                      <a:gd name="T96" fmla="*/ 43 w 196"/>
                      <a:gd name="T97" fmla="*/ 198 h 378"/>
                      <a:gd name="T98" fmla="*/ 48 w 196"/>
                      <a:gd name="T99" fmla="*/ 179 h 378"/>
                      <a:gd name="T100" fmla="*/ 53 w 196"/>
                      <a:gd name="T101" fmla="*/ 153 h 378"/>
                      <a:gd name="T102" fmla="*/ 57 w 196"/>
                      <a:gd name="T103" fmla="*/ 131 h 378"/>
                      <a:gd name="T104" fmla="*/ 59 w 196"/>
                      <a:gd name="T105" fmla="*/ 112 h 378"/>
                      <a:gd name="T106" fmla="*/ 61 w 196"/>
                      <a:gd name="T107" fmla="*/ 93 h 378"/>
                      <a:gd name="T108" fmla="*/ 62 w 196"/>
                      <a:gd name="T109" fmla="*/ 72 h 378"/>
                      <a:gd name="T110" fmla="*/ 62 w 196"/>
                      <a:gd name="T111" fmla="*/ 52 h 378"/>
                      <a:gd name="T112" fmla="*/ 61 w 196"/>
                      <a:gd name="T113" fmla="*/ 35 h 378"/>
                      <a:gd name="T114" fmla="*/ 59 w 196"/>
                      <a:gd name="T115" fmla="*/ 17 h 378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96"/>
                      <a:gd name="T175" fmla="*/ 0 h 378"/>
                      <a:gd name="T176" fmla="*/ 196 w 196"/>
                      <a:gd name="T177" fmla="*/ 378 h 378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96" h="378">
                        <a:moveTo>
                          <a:pt x="59" y="17"/>
                        </a:moveTo>
                        <a:lnTo>
                          <a:pt x="66" y="11"/>
                        </a:lnTo>
                        <a:lnTo>
                          <a:pt x="75" y="6"/>
                        </a:lnTo>
                        <a:lnTo>
                          <a:pt x="86" y="2"/>
                        </a:lnTo>
                        <a:lnTo>
                          <a:pt x="97" y="0"/>
                        </a:ln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3" y="4"/>
                        </a:lnTo>
                        <a:lnTo>
                          <a:pt x="132" y="8"/>
                        </a:lnTo>
                        <a:lnTo>
                          <a:pt x="140" y="14"/>
                        </a:lnTo>
                        <a:lnTo>
                          <a:pt x="143" y="18"/>
                        </a:lnTo>
                        <a:lnTo>
                          <a:pt x="142" y="40"/>
                        </a:lnTo>
                        <a:lnTo>
                          <a:pt x="141" y="61"/>
                        </a:lnTo>
                        <a:lnTo>
                          <a:pt x="141" y="82"/>
                        </a:lnTo>
                        <a:lnTo>
                          <a:pt x="141" y="98"/>
                        </a:lnTo>
                        <a:lnTo>
                          <a:pt x="141" y="114"/>
                        </a:lnTo>
                        <a:lnTo>
                          <a:pt x="143" y="126"/>
                        </a:lnTo>
                        <a:lnTo>
                          <a:pt x="144" y="137"/>
                        </a:lnTo>
                        <a:lnTo>
                          <a:pt x="145" y="146"/>
                        </a:lnTo>
                        <a:lnTo>
                          <a:pt x="148" y="157"/>
                        </a:lnTo>
                        <a:lnTo>
                          <a:pt x="149" y="167"/>
                        </a:lnTo>
                        <a:lnTo>
                          <a:pt x="151" y="175"/>
                        </a:lnTo>
                        <a:lnTo>
                          <a:pt x="155" y="192"/>
                        </a:lnTo>
                        <a:lnTo>
                          <a:pt x="160" y="210"/>
                        </a:lnTo>
                        <a:lnTo>
                          <a:pt x="167" y="234"/>
                        </a:lnTo>
                        <a:lnTo>
                          <a:pt x="174" y="259"/>
                        </a:lnTo>
                        <a:lnTo>
                          <a:pt x="182" y="283"/>
                        </a:lnTo>
                        <a:lnTo>
                          <a:pt x="187" y="297"/>
                        </a:lnTo>
                        <a:lnTo>
                          <a:pt x="195" y="312"/>
                        </a:lnTo>
                        <a:lnTo>
                          <a:pt x="195" y="359"/>
                        </a:lnTo>
                        <a:lnTo>
                          <a:pt x="183" y="365"/>
                        </a:lnTo>
                        <a:lnTo>
                          <a:pt x="171" y="368"/>
                        </a:lnTo>
                        <a:lnTo>
                          <a:pt x="152" y="373"/>
                        </a:lnTo>
                        <a:lnTo>
                          <a:pt x="132" y="376"/>
                        </a:lnTo>
                        <a:lnTo>
                          <a:pt x="109" y="377"/>
                        </a:lnTo>
                        <a:lnTo>
                          <a:pt x="82" y="377"/>
                        </a:lnTo>
                        <a:lnTo>
                          <a:pt x="59" y="374"/>
                        </a:lnTo>
                        <a:lnTo>
                          <a:pt x="37" y="371"/>
                        </a:lnTo>
                        <a:lnTo>
                          <a:pt x="21" y="367"/>
                        </a:lnTo>
                        <a:lnTo>
                          <a:pt x="12" y="365"/>
                        </a:lnTo>
                        <a:lnTo>
                          <a:pt x="0" y="357"/>
                        </a:lnTo>
                        <a:lnTo>
                          <a:pt x="0" y="312"/>
                        </a:lnTo>
                        <a:lnTo>
                          <a:pt x="5" y="303"/>
                        </a:lnTo>
                        <a:lnTo>
                          <a:pt x="11" y="289"/>
                        </a:lnTo>
                        <a:lnTo>
                          <a:pt x="16" y="277"/>
                        </a:lnTo>
                        <a:lnTo>
                          <a:pt x="25" y="254"/>
                        </a:lnTo>
                        <a:lnTo>
                          <a:pt x="31" y="236"/>
                        </a:lnTo>
                        <a:lnTo>
                          <a:pt x="37" y="218"/>
                        </a:lnTo>
                        <a:lnTo>
                          <a:pt x="43" y="198"/>
                        </a:lnTo>
                        <a:lnTo>
                          <a:pt x="48" y="179"/>
                        </a:lnTo>
                        <a:lnTo>
                          <a:pt x="53" y="153"/>
                        </a:lnTo>
                        <a:lnTo>
                          <a:pt x="57" y="131"/>
                        </a:lnTo>
                        <a:lnTo>
                          <a:pt x="59" y="112"/>
                        </a:lnTo>
                        <a:lnTo>
                          <a:pt x="61" y="93"/>
                        </a:lnTo>
                        <a:lnTo>
                          <a:pt x="62" y="72"/>
                        </a:lnTo>
                        <a:lnTo>
                          <a:pt x="62" y="52"/>
                        </a:lnTo>
                        <a:lnTo>
                          <a:pt x="61" y="35"/>
                        </a:lnTo>
                        <a:lnTo>
                          <a:pt x="59" y="17"/>
                        </a:lnTo>
                      </a:path>
                    </a:pathLst>
                  </a:custGeom>
                  <a:solidFill>
                    <a:srgbClr val="C0C0E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2" name="Freeform 35"/>
                  <p:cNvSpPr>
                    <a:spLocks/>
                  </p:cNvSpPr>
                  <p:nvPr/>
                </p:nvSpPr>
                <p:spPr bwMode="auto">
                  <a:xfrm>
                    <a:off x="2316" y="1406"/>
                    <a:ext cx="154" cy="378"/>
                  </a:xfrm>
                  <a:custGeom>
                    <a:avLst/>
                    <a:gdLst>
                      <a:gd name="T0" fmla="*/ 59 w 154"/>
                      <a:gd name="T1" fmla="*/ 17 h 378"/>
                      <a:gd name="T2" fmla="*/ 66 w 154"/>
                      <a:gd name="T3" fmla="*/ 11 h 378"/>
                      <a:gd name="T4" fmla="*/ 75 w 154"/>
                      <a:gd name="T5" fmla="*/ 6 h 378"/>
                      <a:gd name="T6" fmla="*/ 86 w 154"/>
                      <a:gd name="T7" fmla="*/ 2 h 378"/>
                      <a:gd name="T8" fmla="*/ 97 w 154"/>
                      <a:gd name="T9" fmla="*/ 0 h 378"/>
                      <a:gd name="T10" fmla="*/ 108 w 154"/>
                      <a:gd name="T11" fmla="*/ 0 h 378"/>
                      <a:gd name="T12" fmla="*/ 117 w 154"/>
                      <a:gd name="T13" fmla="*/ 1 h 378"/>
                      <a:gd name="T14" fmla="*/ 124 w 154"/>
                      <a:gd name="T15" fmla="*/ 4 h 378"/>
                      <a:gd name="T16" fmla="*/ 123 w 154"/>
                      <a:gd name="T17" fmla="*/ 22 h 378"/>
                      <a:gd name="T18" fmla="*/ 123 w 154"/>
                      <a:gd name="T19" fmla="*/ 39 h 378"/>
                      <a:gd name="T20" fmla="*/ 122 w 154"/>
                      <a:gd name="T21" fmla="*/ 59 h 378"/>
                      <a:gd name="T22" fmla="*/ 122 w 154"/>
                      <a:gd name="T23" fmla="*/ 81 h 378"/>
                      <a:gd name="T24" fmla="*/ 121 w 154"/>
                      <a:gd name="T25" fmla="*/ 99 h 378"/>
                      <a:gd name="T26" fmla="*/ 121 w 154"/>
                      <a:gd name="T27" fmla="*/ 119 h 378"/>
                      <a:gd name="T28" fmla="*/ 121 w 154"/>
                      <a:gd name="T29" fmla="*/ 138 h 378"/>
                      <a:gd name="T30" fmla="*/ 122 w 154"/>
                      <a:gd name="T31" fmla="*/ 153 h 378"/>
                      <a:gd name="T32" fmla="*/ 123 w 154"/>
                      <a:gd name="T33" fmla="*/ 170 h 378"/>
                      <a:gd name="T34" fmla="*/ 124 w 154"/>
                      <a:gd name="T35" fmla="*/ 186 h 378"/>
                      <a:gd name="T36" fmla="*/ 125 w 154"/>
                      <a:gd name="T37" fmla="*/ 199 h 378"/>
                      <a:gd name="T38" fmla="*/ 126 w 154"/>
                      <a:gd name="T39" fmla="*/ 214 h 378"/>
                      <a:gd name="T40" fmla="*/ 128 w 154"/>
                      <a:gd name="T41" fmla="*/ 227 h 378"/>
                      <a:gd name="T42" fmla="*/ 129 w 154"/>
                      <a:gd name="T43" fmla="*/ 241 h 378"/>
                      <a:gd name="T44" fmla="*/ 132 w 154"/>
                      <a:gd name="T45" fmla="*/ 255 h 378"/>
                      <a:gd name="T46" fmla="*/ 135 w 154"/>
                      <a:gd name="T47" fmla="*/ 267 h 378"/>
                      <a:gd name="T48" fmla="*/ 140 w 154"/>
                      <a:gd name="T49" fmla="*/ 288 h 378"/>
                      <a:gd name="T50" fmla="*/ 146 w 154"/>
                      <a:gd name="T51" fmla="*/ 313 h 378"/>
                      <a:gd name="T52" fmla="*/ 151 w 154"/>
                      <a:gd name="T53" fmla="*/ 327 h 378"/>
                      <a:gd name="T54" fmla="*/ 153 w 154"/>
                      <a:gd name="T55" fmla="*/ 338 h 378"/>
                      <a:gd name="T56" fmla="*/ 153 w 154"/>
                      <a:gd name="T57" fmla="*/ 373 h 378"/>
                      <a:gd name="T58" fmla="*/ 132 w 154"/>
                      <a:gd name="T59" fmla="*/ 376 h 378"/>
                      <a:gd name="T60" fmla="*/ 110 w 154"/>
                      <a:gd name="T61" fmla="*/ 377 h 378"/>
                      <a:gd name="T62" fmla="*/ 82 w 154"/>
                      <a:gd name="T63" fmla="*/ 377 h 378"/>
                      <a:gd name="T64" fmla="*/ 60 w 154"/>
                      <a:gd name="T65" fmla="*/ 374 h 378"/>
                      <a:gd name="T66" fmla="*/ 37 w 154"/>
                      <a:gd name="T67" fmla="*/ 371 h 378"/>
                      <a:gd name="T68" fmla="*/ 22 w 154"/>
                      <a:gd name="T69" fmla="*/ 367 h 378"/>
                      <a:gd name="T70" fmla="*/ 12 w 154"/>
                      <a:gd name="T71" fmla="*/ 365 h 378"/>
                      <a:gd name="T72" fmla="*/ 0 w 154"/>
                      <a:gd name="T73" fmla="*/ 357 h 378"/>
                      <a:gd name="T74" fmla="*/ 0 w 154"/>
                      <a:gd name="T75" fmla="*/ 312 h 378"/>
                      <a:gd name="T76" fmla="*/ 5 w 154"/>
                      <a:gd name="T77" fmla="*/ 303 h 378"/>
                      <a:gd name="T78" fmla="*/ 11 w 154"/>
                      <a:gd name="T79" fmla="*/ 289 h 378"/>
                      <a:gd name="T80" fmla="*/ 16 w 154"/>
                      <a:gd name="T81" fmla="*/ 277 h 378"/>
                      <a:gd name="T82" fmla="*/ 25 w 154"/>
                      <a:gd name="T83" fmla="*/ 254 h 378"/>
                      <a:gd name="T84" fmla="*/ 31 w 154"/>
                      <a:gd name="T85" fmla="*/ 236 h 378"/>
                      <a:gd name="T86" fmla="*/ 37 w 154"/>
                      <a:gd name="T87" fmla="*/ 218 h 378"/>
                      <a:gd name="T88" fmla="*/ 43 w 154"/>
                      <a:gd name="T89" fmla="*/ 198 h 378"/>
                      <a:gd name="T90" fmla="*/ 48 w 154"/>
                      <a:gd name="T91" fmla="*/ 179 h 378"/>
                      <a:gd name="T92" fmla="*/ 53 w 154"/>
                      <a:gd name="T93" fmla="*/ 153 h 378"/>
                      <a:gd name="T94" fmla="*/ 57 w 154"/>
                      <a:gd name="T95" fmla="*/ 131 h 378"/>
                      <a:gd name="T96" fmla="*/ 59 w 154"/>
                      <a:gd name="T97" fmla="*/ 112 h 378"/>
                      <a:gd name="T98" fmla="*/ 61 w 154"/>
                      <a:gd name="T99" fmla="*/ 93 h 378"/>
                      <a:gd name="T100" fmla="*/ 62 w 154"/>
                      <a:gd name="T101" fmla="*/ 72 h 378"/>
                      <a:gd name="T102" fmla="*/ 62 w 154"/>
                      <a:gd name="T103" fmla="*/ 52 h 378"/>
                      <a:gd name="T104" fmla="*/ 62 w 154"/>
                      <a:gd name="T105" fmla="*/ 35 h 378"/>
                      <a:gd name="T106" fmla="*/ 59 w 154"/>
                      <a:gd name="T107" fmla="*/ 17 h 37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54"/>
                      <a:gd name="T163" fmla="*/ 0 h 378"/>
                      <a:gd name="T164" fmla="*/ 154 w 154"/>
                      <a:gd name="T165" fmla="*/ 378 h 37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54" h="378">
                        <a:moveTo>
                          <a:pt x="59" y="17"/>
                        </a:moveTo>
                        <a:lnTo>
                          <a:pt x="66" y="11"/>
                        </a:lnTo>
                        <a:lnTo>
                          <a:pt x="75" y="6"/>
                        </a:lnTo>
                        <a:lnTo>
                          <a:pt x="86" y="2"/>
                        </a:lnTo>
                        <a:lnTo>
                          <a:pt x="97" y="0"/>
                        </a:lnTo>
                        <a:lnTo>
                          <a:pt x="108" y="0"/>
                        </a:lnTo>
                        <a:lnTo>
                          <a:pt x="117" y="1"/>
                        </a:lnTo>
                        <a:lnTo>
                          <a:pt x="124" y="4"/>
                        </a:lnTo>
                        <a:lnTo>
                          <a:pt x="123" y="22"/>
                        </a:lnTo>
                        <a:lnTo>
                          <a:pt x="123" y="39"/>
                        </a:lnTo>
                        <a:lnTo>
                          <a:pt x="122" y="59"/>
                        </a:lnTo>
                        <a:lnTo>
                          <a:pt x="122" y="81"/>
                        </a:lnTo>
                        <a:lnTo>
                          <a:pt x="121" y="99"/>
                        </a:lnTo>
                        <a:lnTo>
                          <a:pt x="121" y="119"/>
                        </a:lnTo>
                        <a:lnTo>
                          <a:pt x="121" y="138"/>
                        </a:lnTo>
                        <a:lnTo>
                          <a:pt x="122" y="153"/>
                        </a:lnTo>
                        <a:lnTo>
                          <a:pt x="123" y="170"/>
                        </a:lnTo>
                        <a:lnTo>
                          <a:pt x="124" y="186"/>
                        </a:lnTo>
                        <a:lnTo>
                          <a:pt x="125" y="199"/>
                        </a:lnTo>
                        <a:lnTo>
                          <a:pt x="126" y="214"/>
                        </a:lnTo>
                        <a:lnTo>
                          <a:pt x="128" y="227"/>
                        </a:lnTo>
                        <a:lnTo>
                          <a:pt x="129" y="241"/>
                        </a:lnTo>
                        <a:lnTo>
                          <a:pt x="132" y="255"/>
                        </a:lnTo>
                        <a:lnTo>
                          <a:pt x="135" y="267"/>
                        </a:lnTo>
                        <a:lnTo>
                          <a:pt x="140" y="288"/>
                        </a:lnTo>
                        <a:lnTo>
                          <a:pt x="146" y="313"/>
                        </a:lnTo>
                        <a:lnTo>
                          <a:pt x="151" y="327"/>
                        </a:lnTo>
                        <a:lnTo>
                          <a:pt x="153" y="338"/>
                        </a:lnTo>
                        <a:lnTo>
                          <a:pt x="153" y="373"/>
                        </a:lnTo>
                        <a:lnTo>
                          <a:pt x="132" y="376"/>
                        </a:lnTo>
                        <a:lnTo>
                          <a:pt x="110" y="377"/>
                        </a:lnTo>
                        <a:lnTo>
                          <a:pt x="82" y="377"/>
                        </a:lnTo>
                        <a:lnTo>
                          <a:pt x="60" y="374"/>
                        </a:lnTo>
                        <a:lnTo>
                          <a:pt x="37" y="371"/>
                        </a:lnTo>
                        <a:lnTo>
                          <a:pt x="22" y="367"/>
                        </a:lnTo>
                        <a:lnTo>
                          <a:pt x="12" y="365"/>
                        </a:lnTo>
                        <a:lnTo>
                          <a:pt x="0" y="357"/>
                        </a:lnTo>
                        <a:lnTo>
                          <a:pt x="0" y="312"/>
                        </a:lnTo>
                        <a:lnTo>
                          <a:pt x="5" y="303"/>
                        </a:lnTo>
                        <a:lnTo>
                          <a:pt x="11" y="289"/>
                        </a:lnTo>
                        <a:lnTo>
                          <a:pt x="16" y="277"/>
                        </a:lnTo>
                        <a:lnTo>
                          <a:pt x="25" y="254"/>
                        </a:lnTo>
                        <a:lnTo>
                          <a:pt x="31" y="236"/>
                        </a:lnTo>
                        <a:lnTo>
                          <a:pt x="37" y="218"/>
                        </a:lnTo>
                        <a:lnTo>
                          <a:pt x="43" y="198"/>
                        </a:lnTo>
                        <a:lnTo>
                          <a:pt x="48" y="179"/>
                        </a:lnTo>
                        <a:lnTo>
                          <a:pt x="53" y="153"/>
                        </a:lnTo>
                        <a:lnTo>
                          <a:pt x="57" y="131"/>
                        </a:lnTo>
                        <a:lnTo>
                          <a:pt x="59" y="112"/>
                        </a:lnTo>
                        <a:lnTo>
                          <a:pt x="61" y="93"/>
                        </a:lnTo>
                        <a:lnTo>
                          <a:pt x="62" y="72"/>
                        </a:lnTo>
                        <a:lnTo>
                          <a:pt x="62" y="52"/>
                        </a:lnTo>
                        <a:lnTo>
                          <a:pt x="62" y="35"/>
                        </a:lnTo>
                        <a:lnTo>
                          <a:pt x="59" y="17"/>
                        </a:lnTo>
                      </a:path>
                    </a:pathLst>
                  </a:custGeom>
                  <a:solidFill>
                    <a:srgbClr val="808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712" name="Group 36"/>
              <p:cNvGrpSpPr>
                <a:grpSpLocks/>
              </p:cNvGrpSpPr>
              <p:nvPr/>
            </p:nvGrpSpPr>
            <p:grpSpPr bwMode="auto">
              <a:xfrm>
                <a:off x="2158" y="1493"/>
                <a:ext cx="542" cy="341"/>
                <a:chOff x="2158" y="1493"/>
                <a:chExt cx="542" cy="341"/>
              </a:xfrm>
            </p:grpSpPr>
            <p:sp>
              <p:nvSpPr>
                <p:cNvPr id="21713" name="Freeform 37"/>
                <p:cNvSpPr>
                  <a:spLocks/>
                </p:cNvSpPr>
                <p:nvPr/>
              </p:nvSpPr>
              <p:spPr bwMode="auto">
                <a:xfrm>
                  <a:off x="2158" y="1765"/>
                  <a:ext cx="26" cy="44"/>
                </a:xfrm>
                <a:custGeom>
                  <a:avLst/>
                  <a:gdLst>
                    <a:gd name="T0" fmla="*/ 25 w 26"/>
                    <a:gd name="T1" fmla="*/ 0 h 44"/>
                    <a:gd name="T2" fmla="*/ 0 w 26"/>
                    <a:gd name="T3" fmla="*/ 9 h 44"/>
                    <a:gd name="T4" fmla="*/ 0 w 26"/>
                    <a:gd name="T5" fmla="*/ 24 h 44"/>
                    <a:gd name="T6" fmla="*/ 4 w 26"/>
                    <a:gd name="T7" fmla="*/ 24 h 44"/>
                    <a:gd name="T8" fmla="*/ 4 w 26"/>
                    <a:gd name="T9" fmla="*/ 43 h 44"/>
                    <a:gd name="T10" fmla="*/ 10 w 26"/>
                    <a:gd name="T11" fmla="*/ 43 h 44"/>
                    <a:gd name="T12" fmla="*/ 10 w 26"/>
                    <a:gd name="T13" fmla="*/ 24 h 44"/>
                    <a:gd name="T14" fmla="*/ 24 w 26"/>
                    <a:gd name="T15" fmla="*/ 24 h 44"/>
                    <a:gd name="T16" fmla="*/ 25 w 26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44"/>
                    <a:gd name="T29" fmla="*/ 26 w 26"/>
                    <a:gd name="T30" fmla="*/ 44 h 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44">
                      <a:moveTo>
                        <a:pt x="25" y="0"/>
                      </a:moveTo>
                      <a:lnTo>
                        <a:pt x="0" y="9"/>
                      </a:lnTo>
                      <a:lnTo>
                        <a:pt x="0" y="24"/>
                      </a:lnTo>
                      <a:lnTo>
                        <a:pt x="4" y="24"/>
                      </a:lnTo>
                      <a:lnTo>
                        <a:pt x="4" y="43"/>
                      </a:lnTo>
                      <a:lnTo>
                        <a:pt x="10" y="43"/>
                      </a:lnTo>
                      <a:lnTo>
                        <a:pt x="10" y="24"/>
                      </a:lnTo>
                      <a:lnTo>
                        <a:pt x="24" y="24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006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714" name="Group 38"/>
                <p:cNvGrpSpPr>
                  <a:grpSpLocks/>
                </p:cNvGrpSpPr>
                <p:nvPr/>
              </p:nvGrpSpPr>
              <p:grpSpPr bwMode="auto">
                <a:xfrm>
                  <a:off x="2181" y="1502"/>
                  <a:ext cx="501" cy="324"/>
                  <a:chOff x="2181" y="1502"/>
                  <a:chExt cx="501" cy="324"/>
                </a:xfrm>
              </p:grpSpPr>
              <p:grpSp>
                <p:nvGrpSpPr>
                  <p:cNvPr id="2184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401" y="1563"/>
                    <a:ext cx="281" cy="260"/>
                    <a:chOff x="2401" y="1563"/>
                    <a:chExt cx="281" cy="260"/>
                  </a:xfrm>
                </p:grpSpPr>
                <p:sp>
                  <p:nvSpPr>
                    <p:cNvPr id="21860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2629" y="1746"/>
                      <a:ext cx="53" cy="54"/>
                    </a:xfrm>
                    <a:custGeom>
                      <a:avLst/>
                      <a:gdLst>
                        <a:gd name="T0" fmla="*/ 0 w 53"/>
                        <a:gd name="T1" fmla="*/ 13 h 54"/>
                        <a:gd name="T2" fmla="*/ 16 w 53"/>
                        <a:gd name="T3" fmla="*/ 13 h 54"/>
                        <a:gd name="T4" fmla="*/ 16 w 53"/>
                        <a:gd name="T5" fmla="*/ 2 h 54"/>
                        <a:gd name="T6" fmla="*/ 27 w 53"/>
                        <a:gd name="T7" fmla="*/ 0 h 54"/>
                        <a:gd name="T8" fmla="*/ 27 w 53"/>
                        <a:gd name="T9" fmla="*/ 13 h 54"/>
                        <a:gd name="T10" fmla="*/ 33 w 53"/>
                        <a:gd name="T11" fmla="*/ 16 h 54"/>
                        <a:gd name="T12" fmla="*/ 33 w 53"/>
                        <a:gd name="T13" fmla="*/ 6 h 54"/>
                        <a:gd name="T14" fmla="*/ 43 w 53"/>
                        <a:gd name="T15" fmla="*/ 6 h 54"/>
                        <a:gd name="T16" fmla="*/ 43 w 53"/>
                        <a:gd name="T17" fmla="*/ 18 h 54"/>
                        <a:gd name="T18" fmla="*/ 52 w 53"/>
                        <a:gd name="T19" fmla="*/ 23 h 54"/>
                        <a:gd name="T20" fmla="*/ 52 w 53"/>
                        <a:gd name="T21" fmla="*/ 53 h 54"/>
                        <a:gd name="T22" fmla="*/ 0 w 53"/>
                        <a:gd name="T23" fmla="*/ 53 h 54"/>
                        <a:gd name="T24" fmla="*/ 0 w 53"/>
                        <a:gd name="T25" fmla="*/ 13 h 5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53"/>
                        <a:gd name="T40" fmla="*/ 0 h 54"/>
                        <a:gd name="T41" fmla="*/ 53 w 53"/>
                        <a:gd name="T42" fmla="*/ 54 h 5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53" h="54">
                          <a:moveTo>
                            <a:pt x="0" y="13"/>
                          </a:moveTo>
                          <a:lnTo>
                            <a:pt x="16" y="13"/>
                          </a:lnTo>
                          <a:lnTo>
                            <a:pt x="16" y="2"/>
                          </a:lnTo>
                          <a:lnTo>
                            <a:pt x="27" y="0"/>
                          </a:lnTo>
                          <a:lnTo>
                            <a:pt x="27" y="13"/>
                          </a:lnTo>
                          <a:lnTo>
                            <a:pt x="33" y="16"/>
                          </a:lnTo>
                          <a:lnTo>
                            <a:pt x="33" y="6"/>
                          </a:lnTo>
                          <a:lnTo>
                            <a:pt x="43" y="6"/>
                          </a:lnTo>
                          <a:lnTo>
                            <a:pt x="43" y="18"/>
                          </a:lnTo>
                          <a:lnTo>
                            <a:pt x="52" y="23"/>
                          </a:lnTo>
                          <a:lnTo>
                            <a:pt x="52" y="53"/>
                          </a:lnTo>
                          <a:lnTo>
                            <a:pt x="0" y="53"/>
                          </a:lnTo>
                          <a:lnTo>
                            <a:pt x="0" y="13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861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1" y="1563"/>
                      <a:ext cx="236" cy="260"/>
                      <a:chOff x="2401" y="1563"/>
                      <a:chExt cx="236" cy="260"/>
                    </a:xfrm>
                  </p:grpSpPr>
                  <p:grpSp>
                    <p:nvGrpSpPr>
                      <p:cNvPr id="21862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2" y="1658"/>
                        <a:ext cx="45" cy="158"/>
                        <a:chOff x="2592" y="1658"/>
                        <a:chExt cx="45" cy="158"/>
                      </a:xfrm>
                    </p:grpSpPr>
                    <p:sp>
                      <p:nvSpPr>
                        <p:cNvPr id="21886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2" y="1658"/>
                          <a:ext cx="45" cy="158"/>
                        </a:xfrm>
                        <a:custGeom>
                          <a:avLst/>
                          <a:gdLst>
                            <a:gd name="T0" fmla="*/ 0 w 45"/>
                            <a:gd name="T1" fmla="*/ 0 h 158"/>
                            <a:gd name="T2" fmla="*/ 16 w 45"/>
                            <a:gd name="T3" fmla="*/ 11 h 158"/>
                            <a:gd name="T4" fmla="*/ 16 w 45"/>
                            <a:gd name="T5" fmla="*/ 31 h 158"/>
                            <a:gd name="T6" fmla="*/ 34 w 45"/>
                            <a:gd name="T7" fmla="*/ 40 h 158"/>
                            <a:gd name="T8" fmla="*/ 34 w 45"/>
                            <a:gd name="T9" fmla="*/ 29 h 158"/>
                            <a:gd name="T10" fmla="*/ 44 w 45"/>
                            <a:gd name="T11" fmla="*/ 34 h 158"/>
                            <a:gd name="T12" fmla="*/ 44 w 45"/>
                            <a:gd name="T13" fmla="*/ 143 h 158"/>
                            <a:gd name="T14" fmla="*/ 0 w 45"/>
                            <a:gd name="T15" fmla="*/ 157 h 158"/>
                            <a:gd name="T16" fmla="*/ 0 w 45"/>
                            <a:gd name="T17" fmla="*/ 0 h 158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45"/>
                            <a:gd name="T28" fmla="*/ 0 h 158"/>
                            <a:gd name="T29" fmla="*/ 45 w 45"/>
                            <a:gd name="T30" fmla="*/ 158 h 158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45" h="158">
                              <a:moveTo>
                                <a:pt x="0" y="0"/>
                              </a:moveTo>
                              <a:lnTo>
                                <a:pt x="16" y="11"/>
                              </a:lnTo>
                              <a:lnTo>
                                <a:pt x="16" y="31"/>
                              </a:lnTo>
                              <a:lnTo>
                                <a:pt x="34" y="40"/>
                              </a:lnTo>
                              <a:lnTo>
                                <a:pt x="34" y="29"/>
                              </a:lnTo>
                              <a:lnTo>
                                <a:pt x="44" y="34"/>
                              </a:lnTo>
                              <a:lnTo>
                                <a:pt x="44" y="143"/>
                              </a:lnTo>
                              <a:lnTo>
                                <a:pt x="0" y="157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FFF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87" name="Freeform 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2" y="1710"/>
                          <a:ext cx="23" cy="100"/>
                        </a:xfrm>
                        <a:custGeom>
                          <a:avLst/>
                          <a:gdLst>
                            <a:gd name="T0" fmla="*/ 0 w 23"/>
                            <a:gd name="T1" fmla="*/ 0 h 100"/>
                            <a:gd name="T2" fmla="*/ 22 w 23"/>
                            <a:gd name="T3" fmla="*/ 14 h 100"/>
                            <a:gd name="T4" fmla="*/ 22 w 23"/>
                            <a:gd name="T5" fmla="*/ 97 h 100"/>
                            <a:gd name="T6" fmla="*/ 15 w 23"/>
                            <a:gd name="T7" fmla="*/ 99 h 100"/>
                            <a:gd name="T8" fmla="*/ 15 w 23"/>
                            <a:gd name="T9" fmla="*/ 16 h 100"/>
                            <a:gd name="T10" fmla="*/ 0 w 23"/>
                            <a:gd name="T11" fmla="*/ 8 h 100"/>
                            <a:gd name="T12" fmla="*/ 0 w 23"/>
                            <a:gd name="T13" fmla="*/ 0 h 100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23"/>
                            <a:gd name="T22" fmla="*/ 0 h 100"/>
                            <a:gd name="T23" fmla="*/ 23 w 23"/>
                            <a:gd name="T24" fmla="*/ 100 h 100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23" h="100">
                              <a:moveTo>
                                <a:pt x="0" y="0"/>
                              </a:moveTo>
                              <a:lnTo>
                                <a:pt x="22" y="14"/>
                              </a:lnTo>
                              <a:lnTo>
                                <a:pt x="22" y="97"/>
                              </a:lnTo>
                              <a:lnTo>
                                <a:pt x="15" y="99"/>
                              </a:lnTo>
                              <a:lnTo>
                                <a:pt x="15" y="16"/>
                              </a:lnTo>
                              <a:lnTo>
                                <a:pt x="0" y="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606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863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1" y="1563"/>
                        <a:ext cx="210" cy="260"/>
                        <a:chOff x="2401" y="1563"/>
                        <a:chExt cx="210" cy="260"/>
                      </a:xfrm>
                    </p:grpSpPr>
                    <p:sp>
                      <p:nvSpPr>
                        <p:cNvPr id="21884" name="Freeform 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1" y="1563"/>
                          <a:ext cx="163" cy="260"/>
                        </a:xfrm>
                        <a:custGeom>
                          <a:avLst/>
                          <a:gdLst>
                            <a:gd name="T0" fmla="*/ 0 w 163"/>
                            <a:gd name="T1" fmla="*/ 56 h 260"/>
                            <a:gd name="T2" fmla="*/ 162 w 163"/>
                            <a:gd name="T3" fmla="*/ 0 h 260"/>
                            <a:gd name="T4" fmla="*/ 162 w 163"/>
                            <a:gd name="T5" fmla="*/ 259 h 260"/>
                            <a:gd name="T6" fmla="*/ 0 w 163"/>
                            <a:gd name="T7" fmla="*/ 259 h 260"/>
                            <a:gd name="T8" fmla="*/ 0 w 163"/>
                            <a:gd name="T9" fmla="*/ 56 h 26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63"/>
                            <a:gd name="T16" fmla="*/ 0 h 260"/>
                            <a:gd name="T17" fmla="*/ 163 w 163"/>
                            <a:gd name="T18" fmla="*/ 260 h 26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63" h="260">
                              <a:moveTo>
                                <a:pt x="0" y="56"/>
                              </a:moveTo>
                              <a:lnTo>
                                <a:pt x="162" y="0"/>
                              </a:lnTo>
                              <a:lnTo>
                                <a:pt x="162" y="259"/>
                              </a:lnTo>
                              <a:lnTo>
                                <a:pt x="0" y="259"/>
                              </a:lnTo>
                              <a:lnTo>
                                <a:pt x="0" y="56"/>
                              </a:lnTo>
                            </a:path>
                          </a:pathLst>
                        </a:custGeom>
                        <a:solidFill>
                          <a:srgbClr val="0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85" name="Freeform 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3" y="1563"/>
                          <a:ext cx="48" cy="258"/>
                        </a:xfrm>
                        <a:custGeom>
                          <a:avLst/>
                          <a:gdLst>
                            <a:gd name="T0" fmla="*/ 30 w 48"/>
                            <a:gd name="T1" fmla="*/ 1 h 258"/>
                            <a:gd name="T2" fmla="*/ 30 w 48"/>
                            <a:gd name="T3" fmla="*/ 12 h 258"/>
                            <a:gd name="T4" fmla="*/ 0 w 48"/>
                            <a:gd name="T5" fmla="*/ 0 h 258"/>
                            <a:gd name="T6" fmla="*/ 0 w 48"/>
                            <a:gd name="T7" fmla="*/ 257 h 258"/>
                            <a:gd name="T8" fmla="*/ 32 w 48"/>
                            <a:gd name="T9" fmla="*/ 250 h 258"/>
                            <a:gd name="T10" fmla="*/ 32 w 48"/>
                            <a:gd name="T11" fmla="*/ 55 h 258"/>
                            <a:gd name="T12" fmla="*/ 47 w 48"/>
                            <a:gd name="T13" fmla="*/ 59 h 258"/>
                            <a:gd name="T14" fmla="*/ 47 w 48"/>
                            <a:gd name="T15" fmla="*/ 8 h 258"/>
                            <a:gd name="T16" fmla="*/ 30 w 48"/>
                            <a:gd name="T17" fmla="*/ 1 h 258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48"/>
                            <a:gd name="T28" fmla="*/ 0 h 258"/>
                            <a:gd name="T29" fmla="*/ 48 w 48"/>
                            <a:gd name="T30" fmla="*/ 258 h 258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48" h="258">
                              <a:moveTo>
                                <a:pt x="30" y="1"/>
                              </a:moveTo>
                              <a:lnTo>
                                <a:pt x="30" y="12"/>
                              </a:lnTo>
                              <a:lnTo>
                                <a:pt x="0" y="0"/>
                              </a:lnTo>
                              <a:lnTo>
                                <a:pt x="0" y="257"/>
                              </a:lnTo>
                              <a:lnTo>
                                <a:pt x="32" y="250"/>
                              </a:lnTo>
                              <a:lnTo>
                                <a:pt x="32" y="55"/>
                              </a:lnTo>
                              <a:lnTo>
                                <a:pt x="47" y="59"/>
                              </a:lnTo>
                              <a:lnTo>
                                <a:pt x="47" y="8"/>
                              </a:lnTo>
                              <a:lnTo>
                                <a:pt x="30" y="1"/>
                              </a:lnTo>
                            </a:path>
                          </a:pathLst>
                        </a:custGeom>
                        <a:solidFill>
                          <a:srgbClr val="80FF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864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3" y="1581"/>
                        <a:ext cx="36" cy="187"/>
                        <a:chOff x="2473" y="1581"/>
                        <a:chExt cx="36" cy="187"/>
                      </a:xfrm>
                    </p:grpSpPr>
                    <p:sp>
                      <p:nvSpPr>
                        <p:cNvPr id="21881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73" y="1581"/>
                          <a:ext cx="25" cy="155"/>
                        </a:xfrm>
                        <a:custGeom>
                          <a:avLst/>
                          <a:gdLst>
                            <a:gd name="T0" fmla="*/ 24 w 25"/>
                            <a:gd name="T1" fmla="*/ 0 h 155"/>
                            <a:gd name="T2" fmla="*/ 24 w 25"/>
                            <a:gd name="T3" fmla="*/ 152 h 155"/>
                            <a:gd name="T4" fmla="*/ 0 w 25"/>
                            <a:gd name="T5" fmla="*/ 154 h 155"/>
                            <a:gd name="T6" fmla="*/ 0 w 25"/>
                            <a:gd name="T7" fmla="*/ 7 h 155"/>
                            <a:gd name="T8" fmla="*/ 24 w 25"/>
                            <a:gd name="T9" fmla="*/ 0 h 15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5"/>
                            <a:gd name="T16" fmla="*/ 0 h 155"/>
                            <a:gd name="T17" fmla="*/ 25 w 25"/>
                            <a:gd name="T18" fmla="*/ 155 h 15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5" h="155">
                              <a:moveTo>
                                <a:pt x="24" y="0"/>
                              </a:moveTo>
                              <a:lnTo>
                                <a:pt x="24" y="152"/>
                              </a:lnTo>
                              <a:lnTo>
                                <a:pt x="0" y="154"/>
                              </a:lnTo>
                              <a:lnTo>
                                <a:pt x="0" y="7"/>
                              </a:lnTo>
                              <a:lnTo>
                                <a:pt x="24" y="0"/>
                              </a:lnTo>
                            </a:path>
                          </a:pathLst>
                        </a:custGeom>
                        <a:solidFill>
                          <a:srgbClr val="00E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82" name="Freeform 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73" y="1735"/>
                          <a:ext cx="35" cy="32"/>
                        </a:xfrm>
                        <a:custGeom>
                          <a:avLst/>
                          <a:gdLst>
                            <a:gd name="T0" fmla="*/ 0 w 35"/>
                            <a:gd name="T1" fmla="*/ 2 h 32"/>
                            <a:gd name="T2" fmla="*/ 26 w 35"/>
                            <a:gd name="T3" fmla="*/ 0 h 32"/>
                            <a:gd name="T4" fmla="*/ 34 w 35"/>
                            <a:gd name="T5" fmla="*/ 30 h 32"/>
                            <a:gd name="T6" fmla="*/ 11 w 35"/>
                            <a:gd name="T7" fmla="*/ 31 h 32"/>
                            <a:gd name="T8" fmla="*/ 0 w 35"/>
                            <a:gd name="T9" fmla="*/ 2 h 3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5"/>
                            <a:gd name="T16" fmla="*/ 0 h 32"/>
                            <a:gd name="T17" fmla="*/ 35 w 35"/>
                            <a:gd name="T18" fmla="*/ 32 h 3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5" h="32">
                              <a:moveTo>
                                <a:pt x="0" y="2"/>
                              </a:moveTo>
                              <a:lnTo>
                                <a:pt x="26" y="0"/>
                              </a:lnTo>
                              <a:lnTo>
                                <a:pt x="34" y="30"/>
                              </a:lnTo>
                              <a:lnTo>
                                <a:pt x="11" y="31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solidFill>
                          <a:srgbClr val="0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83" name="Freeform 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97" y="1581"/>
                          <a:ext cx="12" cy="187"/>
                        </a:xfrm>
                        <a:custGeom>
                          <a:avLst/>
                          <a:gdLst>
                            <a:gd name="T0" fmla="*/ 0 w 12"/>
                            <a:gd name="T1" fmla="*/ 0 h 187"/>
                            <a:gd name="T2" fmla="*/ 11 w 12"/>
                            <a:gd name="T3" fmla="*/ 1 h 187"/>
                            <a:gd name="T4" fmla="*/ 11 w 12"/>
                            <a:gd name="T5" fmla="*/ 186 h 187"/>
                            <a:gd name="T6" fmla="*/ 0 w 12"/>
                            <a:gd name="T7" fmla="*/ 149 h 187"/>
                            <a:gd name="T8" fmla="*/ 0 w 12"/>
                            <a:gd name="T9" fmla="*/ 0 h 18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2"/>
                            <a:gd name="T16" fmla="*/ 0 h 187"/>
                            <a:gd name="T17" fmla="*/ 12 w 12"/>
                            <a:gd name="T18" fmla="*/ 187 h 18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2" h="187">
                              <a:moveTo>
                                <a:pt x="0" y="0"/>
                              </a:moveTo>
                              <a:lnTo>
                                <a:pt x="11" y="1"/>
                              </a:lnTo>
                              <a:lnTo>
                                <a:pt x="11" y="186"/>
                              </a:lnTo>
                              <a:lnTo>
                                <a:pt x="0" y="14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FF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865" name="Group 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5" y="1602"/>
                        <a:ext cx="43" cy="169"/>
                        <a:chOff x="2415" y="1602"/>
                        <a:chExt cx="43" cy="169"/>
                      </a:xfrm>
                    </p:grpSpPr>
                    <p:sp>
                      <p:nvSpPr>
                        <p:cNvPr id="21878" name="Freeform 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43" y="1602"/>
                          <a:ext cx="15" cy="169"/>
                        </a:xfrm>
                        <a:custGeom>
                          <a:avLst/>
                          <a:gdLst>
                            <a:gd name="T0" fmla="*/ 0 w 15"/>
                            <a:gd name="T1" fmla="*/ 0 h 169"/>
                            <a:gd name="T2" fmla="*/ 0 w 15"/>
                            <a:gd name="T3" fmla="*/ 133 h 169"/>
                            <a:gd name="T4" fmla="*/ 14 w 15"/>
                            <a:gd name="T5" fmla="*/ 168 h 169"/>
                            <a:gd name="T6" fmla="*/ 14 w 15"/>
                            <a:gd name="T7" fmla="*/ 1 h 169"/>
                            <a:gd name="T8" fmla="*/ 0 w 15"/>
                            <a:gd name="T9" fmla="*/ 0 h 16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5"/>
                            <a:gd name="T16" fmla="*/ 0 h 169"/>
                            <a:gd name="T17" fmla="*/ 15 w 15"/>
                            <a:gd name="T18" fmla="*/ 169 h 16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5" h="169">
                              <a:moveTo>
                                <a:pt x="0" y="0"/>
                              </a:moveTo>
                              <a:lnTo>
                                <a:pt x="0" y="133"/>
                              </a:lnTo>
                              <a:lnTo>
                                <a:pt x="14" y="168"/>
                              </a:lnTo>
                              <a:lnTo>
                                <a:pt x="14" y="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FF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79" name="Freeform 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6" y="1602"/>
                          <a:ext cx="28" cy="139"/>
                        </a:xfrm>
                        <a:custGeom>
                          <a:avLst/>
                          <a:gdLst>
                            <a:gd name="T0" fmla="*/ 0 w 28"/>
                            <a:gd name="T1" fmla="*/ 7 h 139"/>
                            <a:gd name="T2" fmla="*/ 27 w 28"/>
                            <a:gd name="T3" fmla="*/ 0 h 139"/>
                            <a:gd name="T4" fmla="*/ 27 w 28"/>
                            <a:gd name="T5" fmla="*/ 136 h 139"/>
                            <a:gd name="T6" fmla="*/ 0 w 28"/>
                            <a:gd name="T7" fmla="*/ 138 h 139"/>
                            <a:gd name="T8" fmla="*/ 0 w 28"/>
                            <a:gd name="T9" fmla="*/ 7 h 13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8"/>
                            <a:gd name="T16" fmla="*/ 0 h 139"/>
                            <a:gd name="T17" fmla="*/ 28 w 28"/>
                            <a:gd name="T18" fmla="*/ 139 h 13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8" h="139">
                              <a:moveTo>
                                <a:pt x="0" y="7"/>
                              </a:moveTo>
                              <a:lnTo>
                                <a:pt x="27" y="0"/>
                              </a:lnTo>
                              <a:lnTo>
                                <a:pt x="27" y="136"/>
                              </a:lnTo>
                              <a:lnTo>
                                <a:pt x="0" y="138"/>
                              </a:lnTo>
                              <a:lnTo>
                                <a:pt x="0" y="7"/>
                              </a:lnTo>
                            </a:path>
                          </a:pathLst>
                        </a:custGeom>
                        <a:solidFill>
                          <a:srgbClr val="00E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80" name="Freeform 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5" y="1736"/>
                          <a:ext cx="41" cy="35"/>
                        </a:xfrm>
                        <a:custGeom>
                          <a:avLst/>
                          <a:gdLst>
                            <a:gd name="T0" fmla="*/ 0 w 41"/>
                            <a:gd name="T1" fmla="*/ 2 h 35"/>
                            <a:gd name="T2" fmla="*/ 26 w 41"/>
                            <a:gd name="T3" fmla="*/ 0 h 35"/>
                            <a:gd name="T4" fmla="*/ 40 w 41"/>
                            <a:gd name="T5" fmla="*/ 34 h 35"/>
                            <a:gd name="T6" fmla="*/ 14 w 41"/>
                            <a:gd name="T7" fmla="*/ 34 h 35"/>
                            <a:gd name="T8" fmla="*/ 0 w 41"/>
                            <a:gd name="T9" fmla="*/ 2 h 3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1"/>
                            <a:gd name="T16" fmla="*/ 0 h 35"/>
                            <a:gd name="T17" fmla="*/ 41 w 41"/>
                            <a:gd name="T18" fmla="*/ 35 h 3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1" h="35">
                              <a:moveTo>
                                <a:pt x="0" y="2"/>
                              </a:moveTo>
                              <a:lnTo>
                                <a:pt x="26" y="0"/>
                              </a:lnTo>
                              <a:lnTo>
                                <a:pt x="40" y="34"/>
                              </a:lnTo>
                              <a:lnTo>
                                <a:pt x="14" y="34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solidFill>
                          <a:srgbClr val="0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866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5" y="1565"/>
                        <a:ext cx="39" cy="151"/>
                        <a:chOff x="2525" y="1565"/>
                        <a:chExt cx="39" cy="151"/>
                      </a:xfrm>
                    </p:grpSpPr>
                    <p:sp>
                      <p:nvSpPr>
                        <p:cNvPr id="21875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25" y="1666"/>
                          <a:ext cx="38" cy="50"/>
                        </a:xfrm>
                        <a:custGeom>
                          <a:avLst/>
                          <a:gdLst>
                            <a:gd name="T0" fmla="*/ 0 w 38"/>
                            <a:gd name="T1" fmla="*/ 1 h 50"/>
                            <a:gd name="T2" fmla="*/ 25 w 38"/>
                            <a:gd name="T3" fmla="*/ 0 h 50"/>
                            <a:gd name="T4" fmla="*/ 37 w 38"/>
                            <a:gd name="T5" fmla="*/ 49 h 50"/>
                            <a:gd name="T6" fmla="*/ 13 w 38"/>
                            <a:gd name="T7" fmla="*/ 49 h 50"/>
                            <a:gd name="T8" fmla="*/ 0 w 38"/>
                            <a:gd name="T9" fmla="*/ 1 h 5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8"/>
                            <a:gd name="T16" fmla="*/ 0 h 50"/>
                            <a:gd name="T17" fmla="*/ 38 w 38"/>
                            <a:gd name="T18" fmla="*/ 50 h 5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8" h="50">
                              <a:moveTo>
                                <a:pt x="0" y="1"/>
                              </a:moveTo>
                              <a:lnTo>
                                <a:pt x="25" y="0"/>
                              </a:lnTo>
                              <a:lnTo>
                                <a:pt x="37" y="49"/>
                              </a:lnTo>
                              <a:lnTo>
                                <a:pt x="13" y="49"/>
                              </a:lnTo>
                              <a:lnTo>
                                <a:pt x="0" y="1"/>
                              </a:lnTo>
                            </a:path>
                          </a:pathLst>
                        </a:custGeom>
                        <a:solidFill>
                          <a:srgbClr val="0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76" name="Freeform 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25" y="1565"/>
                          <a:ext cx="24" cy="104"/>
                        </a:xfrm>
                        <a:custGeom>
                          <a:avLst/>
                          <a:gdLst>
                            <a:gd name="T0" fmla="*/ 0 w 24"/>
                            <a:gd name="T1" fmla="*/ 103 h 104"/>
                            <a:gd name="T2" fmla="*/ 23 w 24"/>
                            <a:gd name="T3" fmla="*/ 98 h 104"/>
                            <a:gd name="T4" fmla="*/ 23 w 24"/>
                            <a:gd name="T5" fmla="*/ 0 h 104"/>
                            <a:gd name="T6" fmla="*/ 0 w 24"/>
                            <a:gd name="T7" fmla="*/ 6 h 104"/>
                            <a:gd name="T8" fmla="*/ 0 w 24"/>
                            <a:gd name="T9" fmla="*/ 103 h 10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4"/>
                            <a:gd name="T16" fmla="*/ 0 h 104"/>
                            <a:gd name="T17" fmla="*/ 24 w 24"/>
                            <a:gd name="T18" fmla="*/ 104 h 10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4" h="104">
                              <a:moveTo>
                                <a:pt x="0" y="103"/>
                              </a:moveTo>
                              <a:lnTo>
                                <a:pt x="23" y="98"/>
                              </a:lnTo>
                              <a:lnTo>
                                <a:pt x="23" y="0"/>
                              </a:lnTo>
                              <a:lnTo>
                                <a:pt x="0" y="6"/>
                              </a:lnTo>
                              <a:lnTo>
                                <a:pt x="0" y="103"/>
                              </a:lnTo>
                            </a:path>
                          </a:pathLst>
                        </a:custGeom>
                        <a:solidFill>
                          <a:srgbClr val="00E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77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48" y="1565"/>
                          <a:ext cx="16" cy="151"/>
                        </a:xfrm>
                        <a:custGeom>
                          <a:avLst/>
                          <a:gdLst>
                            <a:gd name="T0" fmla="*/ 0 w 16"/>
                            <a:gd name="T1" fmla="*/ 0 h 151"/>
                            <a:gd name="T2" fmla="*/ 0 w 16"/>
                            <a:gd name="T3" fmla="*/ 99 h 151"/>
                            <a:gd name="T4" fmla="*/ 15 w 16"/>
                            <a:gd name="T5" fmla="*/ 150 h 151"/>
                            <a:gd name="T6" fmla="*/ 15 w 16"/>
                            <a:gd name="T7" fmla="*/ 4 h 151"/>
                            <a:gd name="T8" fmla="*/ 0 w 16"/>
                            <a:gd name="T9" fmla="*/ 0 h 15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6"/>
                            <a:gd name="T16" fmla="*/ 0 h 151"/>
                            <a:gd name="T17" fmla="*/ 16 w 16"/>
                            <a:gd name="T18" fmla="*/ 151 h 15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6" h="151">
                              <a:moveTo>
                                <a:pt x="0" y="0"/>
                              </a:moveTo>
                              <a:lnTo>
                                <a:pt x="0" y="99"/>
                              </a:lnTo>
                              <a:lnTo>
                                <a:pt x="15" y="150"/>
                              </a:lnTo>
                              <a:lnTo>
                                <a:pt x="15" y="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FF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867" name="Group 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1592"/>
                        <a:ext cx="27" cy="129"/>
                        <a:chOff x="2469" y="1592"/>
                        <a:chExt cx="27" cy="129"/>
                      </a:xfrm>
                    </p:grpSpPr>
                    <p:sp>
                      <p:nvSpPr>
                        <p:cNvPr id="21872" name="Freeform 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69" y="1592"/>
                          <a:ext cx="16" cy="83"/>
                        </a:xfrm>
                        <a:custGeom>
                          <a:avLst/>
                          <a:gdLst>
                            <a:gd name="T0" fmla="*/ 0 w 16"/>
                            <a:gd name="T1" fmla="*/ 3 h 83"/>
                            <a:gd name="T2" fmla="*/ 15 w 16"/>
                            <a:gd name="T3" fmla="*/ 0 h 83"/>
                            <a:gd name="T4" fmla="*/ 15 w 16"/>
                            <a:gd name="T5" fmla="*/ 82 h 83"/>
                            <a:gd name="T6" fmla="*/ 0 w 16"/>
                            <a:gd name="T7" fmla="*/ 82 h 83"/>
                            <a:gd name="T8" fmla="*/ 0 w 16"/>
                            <a:gd name="T9" fmla="*/ 3 h 8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6"/>
                            <a:gd name="T16" fmla="*/ 0 h 83"/>
                            <a:gd name="T17" fmla="*/ 16 w 16"/>
                            <a:gd name="T18" fmla="*/ 83 h 8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6" h="83">
                              <a:moveTo>
                                <a:pt x="0" y="3"/>
                              </a:moveTo>
                              <a:lnTo>
                                <a:pt x="15" y="0"/>
                              </a:lnTo>
                              <a:lnTo>
                                <a:pt x="15" y="82"/>
                              </a:lnTo>
                              <a:lnTo>
                                <a:pt x="0" y="82"/>
                              </a:lnTo>
                              <a:lnTo>
                                <a:pt x="0" y="3"/>
                              </a:lnTo>
                            </a:path>
                          </a:pathLst>
                        </a:custGeom>
                        <a:solidFill>
                          <a:srgbClr val="00E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73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69" y="1674"/>
                          <a:ext cx="27" cy="47"/>
                        </a:xfrm>
                        <a:custGeom>
                          <a:avLst/>
                          <a:gdLst>
                            <a:gd name="T0" fmla="*/ 0 w 27"/>
                            <a:gd name="T1" fmla="*/ 0 h 47"/>
                            <a:gd name="T2" fmla="*/ 14 w 27"/>
                            <a:gd name="T3" fmla="*/ 0 h 47"/>
                            <a:gd name="T4" fmla="*/ 26 w 27"/>
                            <a:gd name="T5" fmla="*/ 46 h 47"/>
                            <a:gd name="T6" fmla="*/ 13 w 27"/>
                            <a:gd name="T7" fmla="*/ 46 h 47"/>
                            <a:gd name="T8" fmla="*/ 0 w 27"/>
                            <a:gd name="T9" fmla="*/ 0 h 4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7"/>
                            <a:gd name="T16" fmla="*/ 0 h 47"/>
                            <a:gd name="T17" fmla="*/ 27 w 27"/>
                            <a:gd name="T18" fmla="*/ 47 h 4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7" h="47">
                              <a:moveTo>
                                <a:pt x="0" y="0"/>
                              </a:moveTo>
                              <a:lnTo>
                                <a:pt x="14" y="0"/>
                              </a:lnTo>
                              <a:lnTo>
                                <a:pt x="26" y="46"/>
                              </a:lnTo>
                              <a:lnTo>
                                <a:pt x="13" y="4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74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84" y="1592"/>
                          <a:ext cx="12" cy="129"/>
                        </a:xfrm>
                        <a:custGeom>
                          <a:avLst/>
                          <a:gdLst>
                            <a:gd name="T0" fmla="*/ 11 w 12"/>
                            <a:gd name="T1" fmla="*/ 128 h 129"/>
                            <a:gd name="T2" fmla="*/ 11 w 12"/>
                            <a:gd name="T3" fmla="*/ 6 h 129"/>
                            <a:gd name="T4" fmla="*/ 0 w 12"/>
                            <a:gd name="T5" fmla="*/ 0 h 129"/>
                            <a:gd name="T6" fmla="*/ 0 w 12"/>
                            <a:gd name="T7" fmla="*/ 84 h 129"/>
                            <a:gd name="T8" fmla="*/ 11 w 12"/>
                            <a:gd name="T9" fmla="*/ 128 h 12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2"/>
                            <a:gd name="T16" fmla="*/ 0 h 129"/>
                            <a:gd name="T17" fmla="*/ 12 w 12"/>
                            <a:gd name="T18" fmla="*/ 129 h 12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2" h="129">
                              <a:moveTo>
                                <a:pt x="11" y="128"/>
                              </a:moveTo>
                              <a:lnTo>
                                <a:pt x="11" y="6"/>
                              </a:lnTo>
                              <a:lnTo>
                                <a:pt x="0" y="0"/>
                              </a:lnTo>
                              <a:lnTo>
                                <a:pt x="0" y="84"/>
                              </a:lnTo>
                              <a:lnTo>
                                <a:pt x="11" y="128"/>
                              </a:lnTo>
                            </a:path>
                          </a:pathLst>
                        </a:custGeom>
                        <a:solidFill>
                          <a:srgbClr val="80FF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868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3" y="1623"/>
                        <a:ext cx="28" cy="104"/>
                        <a:chOff x="2413" y="1623"/>
                        <a:chExt cx="28" cy="104"/>
                      </a:xfrm>
                    </p:grpSpPr>
                    <p:sp>
                      <p:nvSpPr>
                        <p:cNvPr id="21869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3" y="1681"/>
                          <a:ext cx="26" cy="42"/>
                        </a:xfrm>
                        <a:custGeom>
                          <a:avLst/>
                          <a:gdLst>
                            <a:gd name="T0" fmla="*/ 11 w 26"/>
                            <a:gd name="T1" fmla="*/ 41 h 42"/>
                            <a:gd name="T2" fmla="*/ 25 w 26"/>
                            <a:gd name="T3" fmla="*/ 41 h 42"/>
                            <a:gd name="T4" fmla="*/ 14 w 26"/>
                            <a:gd name="T5" fmla="*/ 0 h 42"/>
                            <a:gd name="T6" fmla="*/ 0 w 26"/>
                            <a:gd name="T7" fmla="*/ 0 h 42"/>
                            <a:gd name="T8" fmla="*/ 11 w 26"/>
                            <a:gd name="T9" fmla="*/ 41 h 4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"/>
                            <a:gd name="T16" fmla="*/ 0 h 42"/>
                            <a:gd name="T17" fmla="*/ 26 w 26"/>
                            <a:gd name="T18" fmla="*/ 42 h 4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" h="42">
                              <a:moveTo>
                                <a:pt x="11" y="41"/>
                              </a:moveTo>
                              <a:lnTo>
                                <a:pt x="25" y="41"/>
                              </a:lnTo>
                              <a:lnTo>
                                <a:pt x="14" y="0"/>
                              </a:lnTo>
                              <a:lnTo>
                                <a:pt x="0" y="0"/>
                              </a:lnTo>
                              <a:lnTo>
                                <a:pt x="11" y="41"/>
                              </a:lnTo>
                            </a:path>
                          </a:pathLst>
                        </a:custGeom>
                        <a:solidFill>
                          <a:srgbClr val="0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70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3" y="1623"/>
                          <a:ext cx="16" cy="59"/>
                        </a:xfrm>
                        <a:custGeom>
                          <a:avLst/>
                          <a:gdLst>
                            <a:gd name="T0" fmla="*/ 0 w 16"/>
                            <a:gd name="T1" fmla="*/ 58 h 59"/>
                            <a:gd name="T2" fmla="*/ 14 w 16"/>
                            <a:gd name="T3" fmla="*/ 58 h 59"/>
                            <a:gd name="T4" fmla="*/ 15 w 16"/>
                            <a:gd name="T5" fmla="*/ 0 h 59"/>
                            <a:gd name="T6" fmla="*/ 0 w 16"/>
                            <a:gd name="T7" fmla="*/ 4 h 59"/>
                            <a:gd name="T8" fmla="*/ 0 w 16"/>
                            <a:gd name="T9" fmla="*/ 58 h 5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6"/>
                            <a:gd name="T16" fmla="*/ 0 h 59"/>
                            <a:gd name="T17" fmla="*/ 16 w 16"/>
                            <a:gd name="T18" fmla="*/ 59 h 5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6" h="59">
                              <a:moveTo>
                                <a:pt x="0" y="58"/>
                              </a:moveTo>
                              <a:lnTo>
                                <a:pt x="14" y="58"/>
                              </a:lnTo>
                              <a:lnTo>
                                <a:pt x="15" y="0"/>
                              </a:lnTo>
                              <a:lnTo>
                                <a:pt x="0" y="4"/>
                              </a:lnTo>
                              <a:lnTo>
                                <a:pt x="0" y="58"/>
                              </a:lnTo>
                            </a:path>
                          </a:pathLst>
                        </a:custGeom>
                        <a:solidFill>
                          <a:srgbClr val="00E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71" name="Freeform 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8" y="1623"/>
                          <a:ext cx="13" cy="104"/>
                        </a:xfrm>
                        <a:custGeom>
                          <a:avLst/>
                          <a:gdLst>
                            <a:gd name="T0" fmla="*/ 0 w 13"/>
                            <a:gd name="T1" fmla="*/ 0 h 104"/>
                            <a:gd name="T2" fmla="*/ 0 w 13"/>
                            <a:gd name="T3" fmla="*/ 58 h 104"/>
                            <a:gd name="T4" fmla="*/ 12 w 13"/>
                            <a:gd name="T5" fmla="*/ 103 h 104"/>
                            <a:gd name="T6" fmla="*/ 11 w 13"/>
                            <a:gd name="T7" fmla="*/ 14 h 104"/>
                            <a:gd name="T8" fmla="*/ 0 w 13"/>
                            <a:gd name="T9" fmla="*/ 0 h 10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3"/>
                            <a:gd name="T16" fmla="*/ 0 h 104"/>
                            <a:gd name="T17" fmla="*/ 13 w 13"/>
                            <a:gd name="T18" fmla="*/ 104 h 10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3" h="104">
                              <a:moveTo>
                                <a:pt x="0" y="0"/>
                              </a:moveTo>
                              <a:lnTo>
                                <a:pt x="0" y="58"/>
                              </a:lnTo>
                              <a:lnTo>
                                <a:pt x="12" y="103"/>
                              </a:lnTo>
                              <a:lnTo>
                                <a:pt x="11" y="1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FFF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1842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2190" y="1502"/>
                    <a:ext cx="218" cy="324"/>
                    <a:chOff x="2190" y="1502"/>
                    <a:chExt cx="218" cy="324"/>
                  </a:xfrm>
                </p:grpSpPr>
                <p:grpSp>
                  <p:nvGrpSpPr>
                    <p:cNvPr id="21854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0" y="1502"/>
                      <a:ext cx="218" cy="324"/>
                      <a:chOff x="2190" y="1502"/>
                      <a:chExt cx="218" cy="324"/>
                    </a:xfrm>
                  </p:grpSpPr>
                  <p:sp>
                    <p:nvSpPr>
                      <p:cNvPr id="21856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4" y="1589"/>
                        <a:ext cx="44" cy="229"/>
                      </a:xfrm>
                      <a:custGeom>
                        <a:avLst/>
                        <a:gdLst>
                          <a:gd name="T0" fmla="*/ 12 w 44"/>
                          <a:gd name="T1" fmla="*/ 0 h 229"/>
                          <a:gd name="T2" fmla="*/ 12 w 44"/>
                          <a:gd name="T3" fmla="*/ 27 h 229"/>
                          <a:gd name="T4" fmla="*/ 0 w 44"/>
                          <a:gd name="T5" fmla="*/ 23 h 229"/>
                          <a:gd name="T6" fmla="*/ 0 w 44"/>
                          <a:gd name="T7" fmla="*/ 228 h 229"/>
                          <a:gd name="T8" fmla="*/ 43 w 44"/>
                          <a:gd name="T9" fmla="*/ 226 h 229"/>
                          <a:gd name="T10" fmla="*/ 43 w 44"/>
                          <a:gd name="T11" fmla="*/ 27 h 229"/>
                          <a:gd name="T12" fmla="*/ 12 w 44"/>
                          <a:gd name="T13" fmla="*/ 0 h 229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4"/>
                          <a:gd name="T22" fmla="*/ 0 h 229"/>
                          <a:gd name="T23" fmla="*/ 44 w 44"/>
                          <a:gd name="T24" fmla="*/ 229 h 229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4" h="229">
                            <a:moveTo>
                              <a:pt x="12" y="0"/>
                            </a:moveTo>
                            <a:lnTo>
                              <a:pt x="12" y="27"/>
                            </a:lnTo>
                            <a:lnTo>
                              <a:pt x="0" y="23"/>
                            </a:lnTo>
                            <a:lnTo>
                              <a:pt x="0" y="228"/>
                            </a:lnTo>
                            <a:lnTo>
                              <a:pt x="43" y="226"/>
                            </a:lnTo>
                            <a:lnTo>
                              <a:pt x="43" y="27"/>
                            </a:lnTo>
                            <a:lnTo>
                              <a:pt x="12" y="0"/>
                            </a:lnTo>
                          </a:path>
                        </a:pathLst>
                      </a:custGeom>
                      <a:solidFill>
                        <a:srgbClr val="00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57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6" y="1589"/>
                        <a:ext cx="20" cy="41"/>
                      </a:xfrm>
                      <a:custGeom>
                        <a:avLst/>
                        <a:gdLst>
                          <a:gd name="T0" fmla="*/ 19 w 20"/>
                          <a:gd name="T1" fmla="*/ 0 h 41"/>
                          <a:gd name="T2" fmla="*/ 0 w 20"/>
                          <a:gd name="T3" fmla="*/ 7 h 41"/>
                          <a:gd name="T4" fmla="*/ 0 w 20"/>
                          <a:gd name="T5" fmla="*/ 40 h 41"/>
                          <a:gd name="T6" fmla="*/ 19 w 20"/>
                          <a:gd name="T7" fmla="*/ 40 h 41"/>
                          <a:gd name="T8" fmla="*/ 19 w 20"/>
                          <a:gd name="T9" fmla="*/ 0 h 4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41"/>
                          <a:gd name="T17" fmla="*/ 20 w 20"/>
                          <a:gd name="T18" fmla="*/ 41 h 4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41">
                            <a:moveTo>
                              <a:pt x="19" y="0"/>
                            </a:moveTo>
                            <a:lnTo>
                              <a:pt x="0" y="7"/>
                            </a:lnTo>
                            <a:lnTo>
                              <a:pt x="0" y="40"/>
                            </a:lnTo>
                            <a:lnTo>
                              <a:pt x="19" y="40"/>
                            </a:lnTo>
                            <a:lnTo>
                              <a:pt x="19" y="0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58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0" y="1502"/>
                        <a:ext cx="119" cy="324"/>
                      </a:xfrm>
                      <a:custGeom>
                        <a:avLst/>
                        <a:gdLst>
                          <a:gd name="T0" fmla="*/ 0 w 119"/>
                          <a:gd name="T1" fmla="*/ 60 h 324"/>
                          <a:gd name="T2" fmla="*/ 118 w 119"/>
                          <a:gd name="T3" fmla="*/ 0 h 324"/>
                          <a:gd name="T4" fmla="*/ 118 w 119"/>
                          <a:gd name="T5" fmla="*/ 323 h 324"/>
                          <a:gd name="T6" fmla="*/ 0 w 119"/>
                          <a:gd name="T7" fmla="*/ 317 h 324"/>
                          <a:gd name="T8" fmla="*/ 0 w 119"/>
                          <a:gd name="T9" fmla="*/ 60 h 3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9"/>
                          <a:gd name="T16" fmla="*/ 0 h 324"/>
                          <a:gd name="T17" fmla="*/ 119 w 119"/>
                          <a:gd name="T18" fmla="*/ 324 h 3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9" h="324">
                            <a:moveTo>
                              <a:pt x="0" y="60"/>
                            </a:moveTo>
                            <a:lnTo>
                              <a:pt x="118" y="0"/>
                            </a:lnTo>
                            <a:lnTo>
                              <a:pt x="118" y="323"/>
                            </a:lnTo>
                            <a:lnTo>
                              <a:pt x="0" y="317"/>
                            </a:lnTo>
                            <a:lnTo>
                              <a:pt x="0" y="60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59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8" y="1506"/>
                        <a:ext cx="59" cy="320"/>
                      </a:xfrm>
                      <a:custGeom>
                        <a:avLst/>
                        <a:gdLst>
                          <a:gd name="T0" fmla="*/ 0 w 59"/>
                          <a:gd name="T1" fmla="*/ 0 h 320"/>
                          <a:gd name="T2" fmla="*/ 9 w 59"/>
                          <a:gd name="T3" fmla="*/ 5 h 320"/>
                          <a:gd name="T4" fmla="*/ 22 w 59"/>
                          <a:gd name="T5" fmla="*/ 2 h 320"/>
                          <a:gd name="T6" fmla="*/ 36 w 59"/>
                          <a:gd name="T7" fmla="*/ 7 h 320"/>
                          <a:gd name="T8" fmla="*/ 36 w 59"/>
                          <a:gd name="T9" fmla="*/ 18 h 320"/>
                          <a:gd name="T10" fmla="*/ 58 w 59"/>
                          <a:gd name="T11" fmla="*/ 32 h 320"/>
                          <a:gd name="T12" fmla="*/ 58 w 59"/>
                          <a:gd name="T13" fmla="*/ 308 h 320"/>
                          <a:gd name="T14" fmla="*/ 0 w 59"/>
                          <a:gd name="T15" fmla="*/ 319 h 320"/>
                          <a:gd name="T16" fmla="*/ 0 w 59"/>
                          <a:gd name="T17" fmla="*/ 0 h 320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59"/>
                          <a:gd name="T28" fmla="*/ 0 h 320"/>
                          <a:gd name="T29" fmla="*/ 59 w 59"/>
                          <a:gd name="T30" fmla="*/ 320 h 320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59" h="320">
                            <a:moveTo>
                              <a:pt x="0" y="0"/>
                            </a:moveTo>
                            <a:lnTo>
                              <a:pt x="9" y="5"/>
                            </a:lnTo>
                            <a:lnTo>
                              <a:pt x="22" y="2"/>
                            </a:lnTo>
                            <a:lnTo>
                              <a:pt x="36" y="7"/>
                            </a:lnTo>
                            <a:lnTo>
                              <a:pt x="36" y="18"/>
                            </a:lnTo>
                            <a:lnTo>
                              <a:pt x="58" y="32"/>
                            </a:lnTo>
                            <a:lnTo>
                              <a:pt x="58" y="308"/>
                            </a:lnTo>
                            <a:lnTo>
                              <a:pt x="0" y="3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1855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2381" y="1602"/>
                      <a:ext cx="22" cy="33"/>
                    </a:xfrm>
                    <a:custGeom>
                      <a:avLst/>
                      <a:gdLst>
                        <a:gd name="T0" fmla="*/ 0 w 22"/>
                        <a:gd name="T1" fmla="*/ 0 h 33"/>
                        <a:gd name="T2" fmla="*/ 0 w 22"/>
                        <a:gd name="T3" fmla="*/ 17 h 33"/>
                        <a:gd name="T4" fmla="*/ 21 w 22"/>
                        <a:gd name="T5" fmla="*/ 32 h 33"/>
                        <a:gd name="T6" fmla="*/ 21 w 22"/>
                        <a:gd name="T7" fmla="*/ 18 h 33"/>
                        <a:gd name="T8" fmla="*/ 0 w 22"/>
                        <a:gd name="T9" fmla="*/ 0 h 3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33"/>
                        <a:gd name="T17" fmla="*/ 22 w 22"/>
                        <a:gd name="T18" fmla="*/ 33 h 3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33">
                          <a:moveTo>
                            <a:pt x="0" y="0"/>
                          </a:moveTo>
                          <a:lnTo>
                            <a:pt x="0" y="17"/>
                          </a:lnTo>
                          <a:lnTo>
                            <a:pt x="21" y="32"/>
                          </a:lnTo>
                          <a:lnTo>
                            <a:pt x="21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843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2181" y="1609"/>
                    <a:ext cx="28" cy="209"/>
                    <a:chOff x="2181" y="1609"/>
                    <a:chExt cx="28" cy="209"/>
                  </a:xfrm>
                </p:grpSpPr>
                <p:grpSp>
                  <p:nvGrpSpPr>
                    <p:cNvPr id="21844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81" y="1609"/>
                      <a:ext cx="28" cy="209"/>
                      <a:chOff x="2181" y="1609"/>
                      <a:chExt cx="28" cy="209"/>
                    </a:xfrm>
                  </p:grpSpPr>
                  <p:sp>
                    <p:nvSpPr>
                      <p:cNvPr id="21852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81" y="1609"/>
                        <a:ext cx="15" cy="209"/>
                      </a:xfrm>
                      <a:custGeom>
                        <a:avLst/>
                        <a:gdLst>
                          <a:gd name="T0" fmla="*/ 0 w 15"/>
                          <a:gd name="T1" fmla="*/ 6 h 209"/>
                          <a:gd name="T2" fmla="*/ 14 w 15"/>
                          <a:gd name="T3" fmla="*/ 0 h 209"/>
                          <a:gd name="T4" fmla="*/ 14 w 15"/>
                          <a:gd name="T5" fmla="*/ 208 h 209"/>
                          <a:gd name="T6" fmla="*/ 0 w 15"/>
                          <a:gd name="T7" fmla="*/ 208 h 209"/>
                          <a:gd name="T8" fmla="*/ 0 w 15"/>
                          <a:gd name="T9" fmla="*/ 6 h 20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"/>
                          <a:gd name="T16" fmla="*/ 0 h 209"/>
                          <a:gd name="T17" fmla="*/ 15 w 15"/>
                          <a:gd name="T18" fmla="*/ 209 h 20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" h="209">
                            <a:moveTo>
                              <a:pt x="0" y="6"/>
                            </a:moveTo>
                            <a:lnTo>
                              <a:pt x="14" y="0"/>
                            </a:lnTo>
                            <a:lnTo>
                              <a:pt x="14" y="208"/>
                            </a:lnTo>
                            <a:lnTo>
                              <a:pt x="0" y="208"/>
                            </a:lnTo>
                            <a:lnTo>
                              <a:pt x="0" y="6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53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5" y="1609"/>
                        <a:ext cx="14" cy="209"/>
                      </a:xfrm>
                      <a:custGeom>
                        <a:avLst/>
                        <a:gdLst>
                          <a:gd name="T0" fmla="*/ 0 w 14"/>
                          <a:gd name="T1" fmla="*/ 0 h 209"/>
                          <a:gd name="T2" fmla="*/ 13 w 14"/>
                          <a:gd name="T3" fmla="*/ 0 h 209"/>
                          <a:gd name="T4" fmla="*/ 13 w 14"/>
                          <a:gd name="T5" fmla="*/ 208 h 209"/>
                          <a:gd name="T6" fmla="*/ 0 w 14"/>
                          <a:gd name="T7" fmla="*/ 208 h 209"/>
                          <a:gd name="T8" fmla="*/ 0 w 14"/>
                          <a:gd name="T9" fmla="*/ 0 h 20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"/>
                          <a:gd name="T16" fmla="*/ 0 h 209"/>
                          <a:gd name="T17" fmla="*/ 14 w 14"/>
                          <a:gd name="T18" fmla="*/ 209 h 20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" h="209">
                            <a:moveTo>
                              <a:pt x="0" y="0"/>
                            </a:moveTo>
                            <a:lnTo>
                              <a:pt x="13" y="0"/>
                            </a:lnTo>
                            <a:lnTo>
                              <a:pt x="13" y="208"/>
                            </a:lnTo>
                            <a:lnTo>
                              <a:pt x="0" y="20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45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9" y="1615"/>
                      <a:ext cx="3" cy="93"/>
                      <a:chOff x="2199" y="1615"/>
                      <a:chExt cx="3" cy="93"/>
                    </a:xfrm>
                  </p:grpSpPr>
                  <p:grpSp>
                    <p:nvGrpSpPr>
                      <p:cNvPr id="21846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99" y="1615"/>
                        <a:ext cx="3" cy="43"/>
                        <a:chOff x="2199" y="1615"/>
                        <a:chExt cx="3" cy="43"/>
                      </a:xfrm>
                    </p:grpSpPr>
                    <p:sp>
                      <p:nvSpPr>
                        <p:cNvPr id="21850" name="Freeform 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9" y="1615"/>
                          <a:ext cx="3" cy="20"/>
                        </a:xfrm>
                        <a:custGeom>
                          <a:avLst/>
                          <a:gdLst>
                            <a:gd name="T0" fmla="*/ 0 w 3"/>
                            <a:gd name="T1" fmla="*/ 0 h 20"/>
                            <a:gd name="T2" fmla="*/ 2 w 3"/>
                            <a:gd name="T3" fmla="*/ 0 h 20"/>
                            <a:gd name="T4" fmla="*/ 2 w 3"/>
                            <a:gd name="T5" fmla="*/ 19 h 20"/>
                            <a:gd name="T6" fmla="*/ 0 w 3"/>
                            <a:gd name="T7" fmla="*/ 19 h 20"/>
                            <a:gd name="T8" fmla="*/ 0 w 3"/>
                            <a:gd name="T9" fmla="*/ 0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"/>
                            <a:gd name="T16" fmla="*/ 0 h 20"/>
                            <a:gd name="T17" fmla="*/ 3 w 3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" h="20">
                              <a:moveTo>
                                <a:pt x="0" y="0"/>
                              </a:moveTo>
                              <a:lnTo>
                                <a:pt x="2" y="0"/>
                              </a:lnTo>
                              <a:lnTo>
                                <a:pt x="2" y="19"/>
                              </a:lnTo>
                              <a:lnTo>
                                <a:pt x="0" y="1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51" name="Freeform 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9" y="1640"/>
                          <a:ext cx="3" cy="18"/>
                        </a:xfrm>
                        <a:custGeom>
                          <a:avLst/>
                          <a:gdLst>
                            <a:gd name="T0" fmla="*/ 0 w 3"/>
                            <a:gd name="T1" fmla="*/ 0 h 18"/>
                            <a:gd name="T2" fmla="*/ 2 w 3"/>
                            <a:gd name="T3" fmla="*/ 0 h 18"/>
                            <a:gd name="T4" fmla="*/ 2 w 3"/>
                            <a:gd name="T5" fmla="*/ 17 h 18"/>
                            <a:gd name="T6" fmla="*/ 0 w 3"/>
                            <a:gd name="T7" fmla="*/ 17 h 18"/>
                            <a:gd name="T8" fmla="*/ 0 w 3"/>
                            <a:gd name="T9" fmla="*/ 0 h 1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"/>
                            <a:gd name="T16" fmla="*/ 0 h 18"/>
                            <a:gd name="T17" fmla="*/ 3 w 3"/>
                            <a:gd name="T18" fmla="*/ 18 h 1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" h="18">
                              <a:moveTo>
                                <a:pt x="0" y="0"/>
                              </a:moveTo>
                              <a:lnTo>
                                <a:pt x="2" y="0"/>
                              </a:lnTo>
                              <a:lnTo>
                                <a:pt x="2" y="17"/>
                              </a:lnTo>
                              <a:lnTo>
                                <a:pt x="0" y="17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847" name="Group 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99" y="1667"/>
                        <a:ext cx="3" cy="41"/>
                        <a:chOff x="2199" y="1667"/>
                        <a:chExt cx="3" cy="41"/>
                      </a:xfrm>
                    </p:grpSpPr>
                    <p:sp>
                      <p:nvSpPr>
                        <p:cNvPr id="21848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9" y="1667"/>
                          <a:ext cx="3" cy="16"/>
                        </a:xfrm>
                        <a:custGeom>
                          <a:avLst/>
                          <a:gdLst>
                            <a:gd name="T0" fmla="*/ 0 w 3"/>
                            <a:gd name="T1" fmla="*/ 0 h 16"/>
                            <a:gd name="T2" fmla="*/ 2 w 3"/>
                            <a:gd name="T3" fmla="*/ 0 h 16"/>
                            <a:gd name="T4" fmla="*/ 2 w 3"/>
                            <a:gd name="T5" fmla="*/ 15 h 16"/>
                            <a:gd name="T6" fmla="*/ 0 w 3"/>
                            <a:gd name="T7" fmla="*/ 15 h 16"/>
                            <a:gd name="T8" fmla="*/ 0 w 3"/>
                            <a:gd name="T9" fmla="*/ 0 h 1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"/>
                            <a:gd name="T16" fmla="*/ 0 h 16"/>
                            <a:gd name="T17" fmla="*/ 3 w 3"/>
                            <a:gd name="T18" fmla="*/ 16 h 1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" h="16">
                              <a:moveTo>
                                <a:pt x="0" y="0"/>
                              </a:moveTo>
                              <a:lnTo>
                                <a:pt x="2" y="0"/>
                              </a:lnTo>
                              <a:lnTo>
                                <a:pt x="2" y="15"/>
                              </a:lnTo>
                              <a:lnTo>
                                <a:pt x="0" y="1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49" name="Freeform 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9" y="1690"/>
                          <a:ext cx="3" cy="18"/>
                        </a:xfrm>
                        <a:custGeom>
                          <a:avLst/>
                          <a:gdLst>
                            <a:gd name="T0" fmla="*/ 0 w 3"/>
                            <a:gd name="T1" fmla="*/ 0 h 18"/>
                            <a:gd name="T2" fmla="*/ 2 w 3"/>
                            <a:gd name="T3" fmla="*/ 0 h 18"/>
                            <a:gd name="T4" fmla="*/ 2 w 3"/>
                            <a:gd name="T5" fmla="*/ 17 h 18"/>
                            <a:gd name="T6" fmla="*/ 0 w 3"/>
                            <a:gd name="T7" fmla="*/ 17 h 18"/>
                            <a:gd name="T8" fmla="*/ 0 w 3"/>
                            <a:gd name="T9" fmla="*/ 0 h 1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"/>
                            <a:gd name="T16" fmla="*/ 0 h 18"/>
                            <a:gd name="T17" fmla="*/ 3 w 3"/>
                            <a:gd name="T18" fmla="*/ 18 h 1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" h="18">
                              <a:moveTo>
                                <a:pt x="0" y="0"/>
                              </a:moveTo>
                              <a:lnTo>
                                <a:pt x="2" y="0"/>
                              </a:lnTo>
                              <a:lnTo>
                                <a:pt x="2" y="17"/>
                              </a:lnTo>
                              <a:lnTo>
                                <a:pt x="0" y="17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1715" name="Group 86"/>
                <p:cNvGrpSpPr>
                  <a:grpSpLocks/>
                </p:cNvGrpSpPr>
                <p:nvPr/>
              </p:nvGrpSpPr>
              <p:grpSpPr bwMode="auto">
                <a:xfrm>
                  <a:off x="2213" y="1493"/>
                  <a:ext cx="81" cy="59"/>
                  <a:chOff x="2213" y="1493"/>
                  <a:chExt cx="81" cy="59"/>
                </a:xfrm>
              </p:grpSpPr>
              <p:sp>
                <p:nvSpPr>
                  <p:cNvPr id="21837" name="Freeform 87"/>
                  <p:cNvSpPr>
                    <a:spLocks/>
                  </p:cNvSpPr>
                  <p:nvPr/>
                </p:nvSpPr>
                <p:spPr bwMode="auto">
                  <a:xfrm>
                    <a:off x="2213" y="1530"/>
                    <a:ext cx="7" cy="22"/>
                  </a:xfrm>
                  <a:custGeom>
                    <a:avLst/>
                    <a:gdLst>
                      <a:gd name="T0" fmla="*/ 0 w 7"/>
                      <a:gd name="T1" fmla="*/ 0 h 22"/>
                      <a:gd name="T2" fmla="*/ 0 w 7"/>
                      <a:gd name="T3" fmla="*/ 21 h 22"/>
                      <a:gd name="T4" fmla="*/ 6 w 7"/>
                      <a:gd name="T5" fmla="*/ 18 h 22"/>
                      <a:gd name="T6" fmla="*/ 6 w 7"/>
                      <a:gd name="T7" fmla="*/ 0 h 22"/>
                      <a:gd name="T8" fmla="*/ 0 w 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2"/>
                      <a:gd name="T17" fmla="*/ 7 w 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6" y="18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8" name="Freeform 88"/>
                  <p:cNvSpPr>
                    <a:spLocks/>
                  </p:cNvSpPr>
                  <p:nvPr/>
                </p:nvSpPr>
                <p:spPr bwMode="auto">
                  <a:xfrm>
                    <a:off x="2256" y="1507"/>
                    <a:ext cx="8" cy="24"/>
                  </a:xfrm>
                  <a:custGeom>
                    <a:avLst/>
                    <a:gdLst>
                      <a:gd name="T0" fmla="*/ 0 w 8"/>
                      <a:gd name="T1" fmla="*/ 0 h 24"/>
                      <a:gd name="T2" fmla="*/ 0 w 8"/>
                      <a:gd name="T3" fmla="*/ 23 h 24"/>
                      <a:gd name="T4" fmla="*/ 7 w 8"/>
                      <a:gd name="T5" fmla="*/ 19 h 24"/>
                      <a:gd name="T6" fmla="*/ 7 w 8"/>
                      <a:gd name="T7" fmla="*/ 0 h 24"/>
                      <a:gd name="T8" fmla="*/ 0 w 8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4"/>
                      <a:gd name="T17" fmla="*/ 8 w 8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4">
                        <a:moveTo>
                          <a:pt x="0" y="0"/>
                        </a:moveTo>
                        <a:lnTo>
                          <a:pt x="0" y="23"/>
                        </a:lnTo>
                        <a:lnTo>
                          <a:pt x="7" y="1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9" name="Freeform 89"/>
                  <p:cNvSpPr>
                    <a:spLocks/>
                  </p:cNvSpPr>
                  <p:nvPr/>
                </p:nvSpPr>
                <p:spPr bwMode="auto">
                  <a:xfrm>
                    <a:off x="2237" y="1516"/>
                    <a:ext cx="6" cy="24"/>
                  </a:xfrm>
                  <a:custGeom>
                    <a:avLst/>
                    <a:gdLst>
                      <a:gd name="T0" fmla="*/ 0 w 6"/>
                      <a:gd name="T1" fmla="*/ 0 h 24"/>
                      <a:gd name="T2" fmla="*/ 0 w 6"/>
                      <a:gd name="T3" fmla="*/ 23 h 24"/>
                      <a:gd name="T4" fmla="*/ 5 w 6"/>
                      <a:gd name="T5" fmla="*/ 19 h 24"/>
                      <a:gd name="T6" fmla="*/ 5 w 6"/>
                      <a:gd name="T7" fmla="*/ 0 h 24"/>
                      <a:gd name="T8" fmla="*/ 0 w 6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24"/>
                      <a:gd name="T17" fmla="*/ 6 w 6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24">
                        <a:moveTo>
                          <a:pt x="0" y="0"/>
                        </a:moveTo>
                        <a:lnTo>
                          <a:pt x="0" y="23"/>
                        </a:lnTo>
                        <a:lnTo>
                          <a:pt x="5" y="19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0" name="Freeform 90"/>
                  <p:cNvSpPr>
                    <a:spLocks/>
                  </p:cNvSpPr>
                  <p:nvPr/>
                </p:nvSpPr>
                <p:spPr bwMode="auto">
                  <a:xfrm>
                    <a:off x="2286" y="1493"/>
                    <a:ext cx="8" cy="23"/>
                  </a:xfrm>
                  <a:custGeom>
                    <a:avLst/>
                    <a:gdLst>
                      <a:gd name="T0" fmla="*/ 0 w 8"/>
                      <a:gd name="T1" fmla="*/ 0 h 23"/>
                      <a:gd name="T2" fmla="*/ 0 w 8"/>
                      <a:gd name="T3" fmla="*/ 22 h 23"/>
                      <a:gd name="T4" fmla="*/ 7 w 8"/>
                      <a:gd name="T5" fmla="*/ 18 h 23"/>
                      <a:gd name="T6" fmla="*/ 7 w 8"/>
                      <a:gd name="T7" fmla="*/ 0 h 23"/>
                      <a:gd name="T8" fmla="*/ 0 w 8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3"/>
                      <a:gd name="T17" fmla="*/ 8 w 8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3">
                        <a:moveTo>
                          <a:pt x="0" y="0"/>
                        </a:moveTo>
                        <a:lnTo>
                          <a:pt x="0" y="22"/>
                        </a:lnTo>
                        <a:lnTo>
                          <a:pt x="7" y="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16" name="Group 91"/>
                <p:cNvGrpSpPr>
                  <a:grpSpLocks/>
                </p:cNvGrpSpPr>
                <p:nvPr/>
              </p:nvGrpSpPr>
              <p:grpSpPr bwMode="auto">
                <a:xfrm>
                  <a:off x="2330" y="1595"/>
                  <a:ext cx="45" cy="231"/>
                  <a:chOff x="2330" y="1595"/>
                  <a:chExt cx="45" cy="231"/>
                </a:xfrm>
              </p:grpSpPr>
              <p:grpSp>
                <p:nvGrpSpPr>
                  <p:cNvPr id="21827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2330" y="1595"/>
                    <a:ext cx="45" cy="231"/>
                    <a:chOff x="2330" y="1595"/>
                    <a:chExt cx="45" cy="231"/>
                  </a:xfrm>
                </p:grpSpPr>
                <p:sp>
                  <p:nvSpPr>
                    <p:cNvPr id="21835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2344" y="1595"/>
                      <a:ext cx="31" cy="231"/>
                    </a:xfrm>
                    <a:custGeom>
                      <a:avLst/>
                      <a:gdLst>
                        <a:gd name="T0" fmla="*/ 0 w 31"/>
                        <a:gd name="T1" fmla="*/ 0 h 231"/>
                        <a:gd name="T2" fmla="*/ 30 w 31"/>
                        <a:gd name="T3" fmla="*/ 11 h 231"/>
                        <a:gd name="T4" fmla="*/ 30 w 31"/>
                        <a:gd name="T5" fmla="*/ 225 h 231"/>
                        <a:gd name="T6" fmla="*/ 0 w 31"/>
                        <a:gd name="T7" fmla="*/ 230 h 231"/>
                        <a:gd name="T8" fmla="*/ 0 w 31"/>
                        <a:gd name="T9" fmla="*/ 0 h 2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31"/>
                        <a:gd name="T17" fmla="*/ 31 w 31"/>
                        <a:gd name="T18" fmla="*/ 231 h 2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31">
                          <a:moveTo>
                            <a:pt x="0" y="0"/>
                          </a:moveTo>
                          <a:lnTo>
                            <a:pt x="30" y="11"/>
                          </a:lnTo>
                          <a:lnTo>
                            <a:pt x="30" y="225"/>
                          </a:lnTo>
                          <a:lnTo>
                            <a:pt x="0" y="23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36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2330" y="1595"/>
                      <a:ext cx="15" cy="231"/>
                    </a:xfrm>
                    <a:custGeom>
                      <a:avLst/>
                      <a:gdLst>
                        <a:gd name="T0" fmla="*/ 14 w 15"/>
                        <a:gd name="T1" fmla="*/ 0 h 231"/>
                        <a:gd name="T2" fmla="*/ 14 w 15"/>
                        <a:gd name="T3" fmla="*/ 230 h 231"/>
                        <a:gd name="T4" fmla="*/ 0 w 15"/>
                        <a:gd name="T5" fmla="*/ 226 h 231"/>
                        <a:gd name="T6" fmla="*/ 0 w 15"/>
                        <a:gd name="T7" fmla="*/ 5 h 231"/>
                        <a:gd name="T8" fmla="*/ 14 w 15"/>
                        <a:gd name="T9" fmla="*/ 0 h 2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231"/>
                        <a:gd name="T17" fmla="*/ 15 w 15"/>
                        <a:gd name="T18" fmla="*/ 231 h 2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231">
                          <a:moveTo>
                            <a:pt x="14" y="0"/>
                          </a:moveTo>
                          <a:lnTo>
                            <a:pt x="14" y="230"/>
                          </a:lnTo>
                          <a:lnTo>
                            <a:pt x="0" y="226"/>
                          </a:lnTo>
                          <a:lnTo>
                            <a:pt x="0" y="5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82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353" y="1631"/>
                    <a:ext cx="2" cy="88"/>
                    <a:chOff x="2353" y="1631"/>
                    <a:chExt cx="2" cy="88"/>
                  </a:xfrm>
                </p:grpSpPr>
                <p:grpSp>
                  <p:nvGrpSpPr>
                    <p:cNvPr id="21829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53" y="1631"/>
                      <a:ext cx="2" cy="38"/>
                      <a:chOff x="2353" y="1631"/>
                      <a:chExt cx="2" cy="38"/>
                    </a:xfrm>
                  </p:grpSpPr>
                  <p:sp>
                    <p:nvSpPr>
                      <p:cNvPr id="21833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3" y="1631"/>
                        <a:ext cx="2" cy="14"/>
                      </a:xfrm>
                      <a:custGeom>
                        <a:avLst/>
                        <a:gdLst>
                          <a:gd name="T0" fmla="*/ 0 w 2"/>
                          <a:gd name="T1" fmla="*/ 0 h 14"/>
                          <a:gd name="T2" fmla="*/ 1 w 2"/>
                          <a:gd name="T3" fmla="*/ 0 h 14"/>
                          <a:gd name="T4" fmla="*/ 1 w 2"/>
                          <a:gd name="T5" fmla="*/ 13 h 14"/>
                          <a:gd name="T6" fmla="*/ 0 w 2"/>
                          <a:gd name="T7" fmla="*/ 13 h 14"/>
                          <a:gd name="T8" fmla="*/ 0 w 2"/>
                          <a:gd name="T9" fmla="*/ 0 h 1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"/>
                          <a:gd name="T16" fmla="*/ 0 h 14"/>
                          <a:gd name="T17" fmla="*/ 2 w 2"/>
                          <a:gd name="T18" fmla="*/ 14 h 1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" h="14">
                            <a:moveTo>
                              <a:pt x="0" y="0"/>
                            </a:moveTo>
                            <a:lnTo>
                              <a:pt x="1" y="0"/>
                            </a:lnTo>
                            <a:lnTo>
                              <a:pt x="1" y="13"/>
                            </a:lnTo>
                            <a:lnTo>
                              <a:pt x="0" y="1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34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3" y="1652"/>
                        <a:ext cx="2" cy="17"/>
                      </a:xfrm>
                      <a:custGeom>
                        <a:avLst/>
                        <a:gdLst>
                          <a:gd name="T0" fmla="*/ 0 w 2"/>
                          <a:gd name="T1" fmla="*/ 0 h 17"/>
                          <a:gd name="T2" fmla="*/ 1 w 2"/>
                          <a:gd name="T3" fmla="*/ 0 h 17"/>
                          <a:gd name="T4" fmla="*/ 1 w 2"/>
                          <a:gd name="T5" fmla="*/ 16 h 17"/>
                          <a:gd name="T6" fmla="*/ 0 w 2"/>
                          <a:gd name="T7" fmla="*/ 16 h 17"/>
                          <a:gd name="T8" fmla="*/ 0 w 2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"/>
                          <a:gd name="T16" fmla="*/ 0 h 17"/>
                          <a:gd name="T17" fmla="*/ 2 w 2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" h="17">
                            <a:moveTo>
                              <a:pt x="0" y="0"/>
                            </a:moveTo>
                            <a:lnTo>
                              <a:pt x="1" y="0"/>
                            </a:lnTo>
                            <a:lnTo>
                              <a:pt x="1" y="16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30" name="Group 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53" y="1679"/>
                      <a:ext cx="2" cy="40"/>
                      <a:chOff x="2353" y="1679"/>
                      <a:chExt cx="2" cy="40"/>
                    </a:xfrm>
                  </p:grpSpPr>
                  <p:sp>
                    <p:nvSpPr>
                      <p:cNvPr id="21831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3" y="1679"/>
                        <a:ext cx="2" cy="17"/>
                      </a:xfrm>
                      <a:custGeom>
                        <a:avLst/>
                        <a:gdLst>
                          <a:gd name="T0" fmla="*/ 0 w 2"/>
                          <a:gd name="T1" fmla="*/ 0 h 17"/>
                          <a:gd name="T2" fmla="*/ 1 w 2"/>
                          <a:gd name="T3" fmla="*/ 0 h 17"/>
                          <a:gd name="T4" fmla="*/ 1 w 2"/>
                          <a:gd name="T5" fmla="*/ 16 h 17"/>
                          <a:gd name="T6" fmla="*/ 0 w 2"/>
                          <a:gd name="T7" fmla="*/ 16 h 17"/>
                          <a:gd name="T8" fmla="*/ 0 w 2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"/>
                          <a:gd name="T16" fmla="*/ 0 h 17"/>
                          <a:gd name="T17" fmla="*/ 2 w 2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" h="17">
                            <a:moveTo>
                              <a:pt x="0" y="0"/>
                            </a:moveTo>
                            <a:lnTo>
                              <a:pt x="1" y="0"/>
                            </a:lnTo>
                            <a:lnTo>
                              <a:pt x="1" y="16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32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3" y="1702"/>
                        <a:ext cx="2" cy="17"/>
                      </a:xfrm>
                      <a:custGeom>
                        <a:avLst/>
                        <a:gdLst>
                          <a:gd name="T0" fmla="*/ 0 w 2"/>
                          <a:gd name="T1" fmla="*/ 0 h 17"/>
                          <a:gd name="T2" fmla="*/ 1 w 2"/>
                          <a:gd name="T3" fmla="*/ 0 h 17"/>
                          <a:gd name="T4" fmla="*/ 1 w 2"/>
                          <a:gd name="T5" fmla="*/ 16 h 17"/>
                          <a:gd name="T6" fmla="*/ 0 w 2"/>
                          <a:gd name="T7" fmla="*/ 16 h 17"/>
                          <a:gd name="T8" fmla="*/ 0 w 2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"/>
                          <a:gd name="T16" fmla="*/ 0 h 17"/>
                          <a:gd name="T17" fmla="*/ 2 w 2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" h="17">
                            <a:moveTo>
                              <a:pt x="0" y="0"/>
                            </a:moveTo>
                            <a:lnTo>
                              <a:pt x="1" y="0"/>
                            </a:lnTo>
                            <a:lnTo>
                              <a:pt x="1" y="16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1717" name="Freeform 102"/>
                <p:cNvSpPr>
                  <a:spLocks/>
                </p:cNvSpPr>
                <p:nvPr/>
              </p:nvSpPr>
              <p:spPr bwMode="auto">
                <a:xfrm>
                  <a:off x="2364" y="1671"/>
                  <a:ext cx="69" cy="147"/>
                </a:xfrm>
                <a:custGeom>
                  <a:avLst/>
                  <a:gdLst>
                    <a:gd name="T0" fmla="*/ 0 w 69"/>
                    <a:gd name="T1" fmla="*/ 146 h 147"/>
                    <a:gd name="T2" fmla="*/ 68 w 69"/>
                    <a:gd name="T3" fmla="*/ 146 h 147"/>
                    <a:gd name="T4" fmla="*/ 68 w 69"/>
                    <a:gd name="T5" fmla="*/ 0 h 147"/>
                    <a:gd name="T6" fmla="*/ 26 w 69"/>
                    <a:gd name="T7" fmla="*/ 4 h 147"/>
                    <a:gd name="T8" fmla="*/ 26 w 69"/>
                    <a:gd name="T9" fmla="*/ 108 h 147"/>
                    <a:gd name="T10" fmla="*/ 0 w 69"/>
                    <a:gd name="T11" fmla="*/ 117 h 147"/>
                    <a:gd name="T12" fmla="*/ 0 w 69"/>
                    <a:gd name="T13" fmla="*/ 146 h 1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147"/>
                    <a:gd name="T23" fmla="*/ 69 w 69"/>
                    <a:gd name="T24" fmla="*/ 147 h 1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147">
                      <a:moveTo>
                        <a:pt x="0" y="146"/>
                      </a:moveTo>
                      <a:lnTo>
                        <a:pt x="68" y="146"/>
                      </a:lnTo>
                      <a:lnTo>
                        <a:pt x="68" y="0"/>
                      </a:lnTo>
                      <a:lnTo>
                        <a:pt x="26" y="4"/>
                      </a:lnTo>
                      <a:lnTo>
                        <a:pt x="26" y="108"/>
                      </a:lnTo>
                      <a:lnTo>
                        <a:pt x="0" y="117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rgbClr val="60402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8" name="Freeform 103"/>
                <p:cNvSpPr>
                  <a:spLocks/>
                </p:cNvSpPr>
                <p:nvPr/>
              </p:nvSpPr>
              <p:spPr bwMode="auto">
                <a:xfrm>
                  <a:off x="2655" y="1728"/>
                  <a:ext cx="15" cy="82"/>
                </a:xfrm>
                <a:custGeom>
                  <a:avLst/>
                  <a:gdLst>
                    <a:gd name="T0" fmla="*/ 0 w 15"/>
                    <a:gd name="T1" fmla="*/ 13 h 82"/>
                    <a:gd name="T2" fmla="*/ 0 w 15"/>
                    <a:gd name="T3" fmla="*/ 9 h 82"/>
                    <a:gd name="T4" fmla="*/ 1 w 15"/>
                    <a:gd name="T5" fmla="*/ 5 h 82"/>
                    <a:gd name="T6" fmla="*/ 3 w 15"/>
                    <a:gd name="T7" fmla="*/ 2 h 82"/>
                    <a:gd name="T8" fmla="*/ 6 w 15"/>
                    <a:gd name="T9" fmla="*/ 0 h 82"/>
                    <a:gd name="T10" fmla="*/ 8 w 15"/>
                    <a:gd name="T11" fmla="*/ 0 h 82"/>
                    <a:gd name="T12" fmla="*/ 10 w 15"/>
                    <a:gd name="T13" fmla="*/ 1 h 82"/>
                    <a:gd name="T14" fmla="*/ 12 w 15"/>
                    <a:gd name="T15" fmla="*/ 3 h 82"/>
                    <a:gd name="T16" fmla="*/ 13 w 15"/>
                    <a:gd name="T17" fmla="*/ 6 h 82"/>
                    <a:gd name="T18" fmla="*/ 14 w 15"/>
                    <a:gd name="T19" fmla="*/ 9 h 82"/>
                    <a:gd name="T20" fmla="*/ 14 w 15"/>
                    <a:gd name="T21" fmla="*/ 11 h 82"/>
                    <a:gd name="T22" fmla="*/ 14 w 15"/>
                    <a:gd name="T23" fmla="*/ 14 h 82"/>
                    <a:gd name="T24" fmla="*/ 12 w 15"/>
                    <a:gd name="T25" fmla="*/ 14 h 82"/>
                    <a:gd name="T26" fmla="*/ 12 w 15"/>
                    <a:gd name="T27" fmla="*/ 9 h 82"/>
                    <a:gd name="T28" fmla="*/ 10 w 15"/>
                    <a:gd name="T29" fmla="*/ 6 h 82"/>
                    <a:gd name="T30" fmla="*/ 9 w 15"/>
                    <a:gd name="T31" fmla="*/ 4 h 82"/>
                    <a:gd name="T32" fmla="*/ 7 w 15"/>
                    <a:gd name="T33" fmla="*/ 4 h 82"/>
                    <a:gd name="T34" fmla="*/ 5 w 15"/>
                    <a:gd name="T35" fmla="*/ 6 h 82"/>
                    <a:gd name="T36" fmla="*/ 3 w 15"/>
                    <a:gd name="T37" fmla="*/ 8 h 82"/>
                    <a:gd name="T38" fmla="*/ 3 w 15"/>
                    <a:gd name="T39" fmla="*/ 11 h 82"/>
                    <a:gd name="T40" fmla="*/ 3 w 15"/>
                    <a:gd name="T41" fmla="*/ 15 h 82"/>
                    <a:gd name="T42" fmla="*/ 3 w 15"/>
                    <a:gd name="T43" fmla="*/ 81 h 82"/>
                    <a:gd name="T44" fmla="*/ 0 w 15"/>
                    <a:gd name="T45" fmla="*/ 81 h 82"/>
                    <a:gd name="T46" fmla="*/ 0 w 15"/>
                    <a:gd name="T47" fmla="*/ 13 h 8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5"/>
                    <a:gd name="T73" fmla="*/ 0 h 82"/>
                    <a:gd name="T74" fmla="*/ 15 w 15"/>
                    <a:gd name="T75" fmla="*/ 82 h 8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5" h="82">
                      <a:moveTo>
                        <a:pt x="0" y="13"/>
                      </a:move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4" y="9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9"/>
                      </a:lnTo>
                      <a:lnTo>
                        <a:pt x="10" y="6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3" y="8"/>
                      </a:lnTo>
                      <a:lnTo>
                        <a:pt x="3" y="11"/>
                      </a:lnTo>
                      <a:lnTo>
                        <a:pt x="3" y="15"/>
                      </a:lnTo>
                      <a:lnTo>
                        <a:pt x="3" y="81"/>
                      </a:lnTo>
                      <a:lnTo>
                        <a:pt x="0" y="81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606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719" name="Group 104"/>
                <p:cNvGrpSpPr>
                  <a:grpSpLocks/>
                </p:cNvGrpSpPr>
                <p:nvPr/>
              </p:nvGrpSpPr>
              <p:grpSpPr bwMode="auto">
                <a:xfrm>
                  <a:off x="2397" y="1793"/>
                  <a:ext cx="159" cy="36"/>
                  <a:chOff x="2397" y="1793"/>
                  <a:chExt cx="159" cy="36"/>
                </a:xfrm>
              </p:grpSpPr>
              <p:grpSp>
                <p:nvGrpSpPr>
                  <p:cNvPr id="21793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2397" y="1793"/>
                    <a:ext cx="79" cy="36"/>
                    <a:chOff x="2397" y="1793"/>
                    <a:chExt cx="79" cy="36"/>
                  </a:xfrm>
                </p:grpSpPr>
                <p:grpSp>
                  <p:nvGrpSpPr>
                    <p:cNvPr id="21815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7" y="1793"/>
                      <a:ext cx="20" cy="36"/>
                      <a:chOff x="2397" y="1793"/>
                      <a:chExt cx="20" cy="36"/>
                    </a:xfrm>
                  </p:grpSpPr>
                  <p:sp>
                    <p:nvSpPr>
                      <p:cNvPr id="21825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97" y="1793"/>
                        <a:ext cx="20" cy="36"/>
                      </a:xfrm>
                      <a:custGeom>
                        <a:avLst/>
                        <a:gdLst>
                          <a:gd name="T0" fmla="*/ 0 w 20"/>
                          <a:gd name="T1" fmla="*/ 0 h 36"/>
                          <a:gd name="T2" fmla="*/ 19 w 20"/>
                          <a:gd name="T3" fmla="*/ 0 h 36"/>
                          <a:gd name="T4" fmla="*/ 19 w 20"/>
                          <a:gd name="T5" fmla="*/ 35 h 36"/>
                          <a:gd name="T6" fmla="*/ 0 w 20"/>
                          <a:gd name="T7" fmla="*/ 35 h 36"/>
                          <a:gd name="T8" fmla="*/ 0 w 20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36"/>
                          <a:gd name="T17" fmla="*/ 20 w 20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36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26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97" y="1793"/>
                        <a:ext cx="20" cy="36"/>
                      </a:xfrm>
                      <a:custGeom>
                        <a:avLst/>
                        <a:gdLst>
                          <a:gd name="T0" fmla="*/ 0 w 20"/>
                          <a:gd name="T1" fmla="*/ 0 h 36"/>
                          <a:gd name="T2" fmla="*/ 19 w 20"/>
                          <a:gd name="T3" fmla="*/ 35 h 36"/>
                          <a:gd name="T4" fmla="*/ 19 w 20"/>
                          <a:gd name="T5" fmla="*/ 0 h 36"/>
                          <a:gd name="T6" fmla="*/ 0 w 20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0"/>
                          <a:gd name="T13" fmla="*/ 0 h 36"/>
                          <a:gd name="T14" fmla="*/ 20 w 20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0" h="36">
                            <a:moveTo>
                              <a:pt x="0" y="0"/>
                            </a:moveTo>
                            <a:lnTo>
                              <a:pt x="19" y="35"/>
                            </a:lnTo>
                            <a:lnTo>
                              <a:pt x="19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16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16" y="1793"/>
                      <a:ext cx="22" cy="36"/>
                      <a:chOff x="2416" y="1793"/>
                      <a:chExt cx="22" cy="36"/>
                    </a:xfrm>
                  </p:grpSpPr>
                  <p:sp>
                    <p:nvSpPr>
                      <p:cNvPr id="21823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6" y="1793"/>
                        <a:ext cx="22" cy="36"/>
                      </a:xfrm>
                      <a:custGeom>
                        <a:avLst/>
                        <a:gdLst>
                          <a:gd name="T0" fmla="*/ 0 w 22"/>
                          <a:gd name="T1" fmla="*/ 0 h 36"/>
                          <a:gd name="T2" fmla="*/ 21 w 22"/>
                          <a:gd name="T3" fmla="*/ 0 h 36"/>
                          <a:gd name="T4" fmla="*/ 21 w 22"/>
                          <a:gd name="T5" fmla="*/ 35 h 36"/>
                          <a:gd name="T6" fmla="*/ 0 w 22"/>
                          <a:gd name="T7" fmla="*/ 35 h 36"/>
                          <a:gd name="T8" fmla="*/ 0 w 22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6"/>
                          <a:gd name="T17" fmla="*/ 22 w 22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6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24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6" y="1793"/>
                        <a:ext cx="22" cy="36"/>
                      </a:xfrm>
                      <a:custGeom>
                        <a:avLst/>
                        <a:gdLst>
                          <a:gd name="T0" fmla="*/ 0 w 22"/>
                          <a:gd name="T1" fmla="*/ 0 h 36"/>
                          <a:gd name="T2" fmla="*/ 21 w 22"/>
                          <a:gd name="T3" fmla="*/ 35 h 36"/>
                          <a:gd name="T4" fmla="*/ 21 w 22"/>
                          <a:gd name="T5" fmla="*/ 0 h 36"/>
                          <a:gd name="T6" fmla="*/ 0 w 22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2"/>
                          <a:gd name="T13" fmla="*/ 0 h 36"/>
                          <a:gd name="T14" fmla="*/ 22 w 22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2" h="36">
                            <a:moveTo>
                              <a:pt x="0" y="0"/>
                            </a:moveTo>
                            <a:lnTo>
                              <a:pt x="21" y="35"/>
                            </a:lnTo>
                            <a:lnTo>
                              <a:pt x="21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17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7" y="1793"/>
                      <a:ext cx="22" cy="36"/>
                      <a:chOff x="2437" y="1793"/>
                      <a:chExt cx="22" cy="36"/>
                    </a:xfrm>
                  </p:grpSpPr>
                  <p:sp>
                    <p:nvSpPr>
                      <p:cNvPr id="21821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37" y="1793"/>
                        <a:ext cx="22" cy="36"/>
                      </a:xfrm>
                      <a:custGeom>
                        <a:avLst/>
                        <a:gdLst>
                          <a:gd name="T0" fmla="*/ 0 w 22"/>
                          <a:gd name="T1" fmla="*/ 0 h 36"/>
                          <a:gd name="T2" fmla="*/ 21 w 22"/>
                          <a:gd name="T3" fmla="*/ 0 h 36"/>
                          <a:gd name="T4" fmla="*/ 21 w 22"/>
                          <a:gd name="T5" fmla="*/ 35 h 36"/>
                          <a:gd name="T6" fmla="*/ 0 w 22"/>
                          <a:gd name="T7" fmla="*/ 35 h 36"/>
                          <a:gd name="T8" fmla="*/ 0 w 22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6"/>
                          <a:gd name="T17" fmla="*/ 22 w 22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6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22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37" y="1793"/>
                        <a:ext cx="22" cy="36"/>
                      </a:xfrm>
                      <a:custGeom>
                        <a:avLst/>
                        <a:gdLst>
                          <a:gd name="T0" fmla="*/ 0 w 22"/>
                          <a:gd name="T1" fmla="*/ 0 h 36"/>
                          <a:gd name="T2" fmla="*/ 21 w 22"/>
                          <a:gd name="T3" fmla="*/ 35 h 36"/>
                          <a:gd name="T4" fmla="*/ 21 w 22"/>
                          <a:gd name="T5" fmla="*/ 0 h 36"/>
                          <a:gd name="T6" fmla="*/ 0 w 22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2"/>
                          <a:gd name="T13" fmla="*/ 0 h 36"/>
                          <a:gd name="T14" fmla="*/ 22 w 22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2" h="36">
                            <a:moveTo>
                              <a:pt x="0" y="0"/>
                            </a:moveTo>
                            <a:lnTo>
                              <a:pt x="21" y="35"/>
                            </a:lnTo>
                            <a:lnTo>
                              <a:pt x="21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18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58" y="1793"/>
                      <a:ext cx="18" cy="36"/>
                      <a:chOff x="2458" y="1793"/>
                      <a:chExt cx="18" cy="36"/>
                    </a:xfrm>
                  </p:grpSpPr>
                  <p:sp>
                    <p:nvSpPr>
                      <p:cNvPr id="21819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8" y="1793"/>
                        <a:ext cx="18" cy="36"/>
                      </a:xfrm>
                      <a:custGeom>
                        <a:avLst/>
                        <a:gdLst>
                          <a:gd name="T0" fmla="*/ 0 w 18"/>
                          <a:gd name="T1" fmla="*/ 0 h 36"/>
                          <a:gd name="T2" fmla="*/ 17 w 18"/>
                          <a:gd name="T3" fmla="*/ 0 h 36"/>
                          <a:gd name="T4" fmla="*/ 17 w 18"/>
                          <a:gd name="T5" fmla="*/ 35 h 36"/>
                          <a:gd name="T6" fmla="*/ 0 w 18"/>
                          <a:gd name="T7" fmla="*/ 35 h 36"/>
                          <a:gd name="T8" fmla="*/ 0 w 18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"/>
                          <a:gd name="T16" fmla="*/ 0 h 36"/>
                          <a:gd name="T17" fmla="*/ 18 w 18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" h="36">
                            <a:moveTo>
                              <a:pt x="0" y="0"/>
                            </a:moveTo>
                            <a:lnTo>
                              <a:pt x="17" y="0"/>
                            </a:lnTo>
                            <a:lnTo>
                              <a:pt x="17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20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8" y="1793"/>
                        <a:ext cx="18" cy="36"/>
                      </a:xfrm>
                      <a:custGeom>
                        <a:avLst/>
                        <a:gdLst>
                          <a:gd name="T0" fmla="*/ 0 w 18"/>
                          <a:gd name="T1" fmla="*/ 0 h 36"/>
                          <a:gd name="T2" fmla="*/ 17 w 18"/>
                          <a:gd name="T3" fmla="*/ 35 h 36"/>
                          <a:gd name="T4" fmla="*/ 17 w 18"/>
                          <a:gd name="T5" fmla="*/ 0 h 36"/>
                          <a:gd name="T6" fmla="*/ 0 w 18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8"/>
                          <a:gd name="T13" fmla="*/ 0 h 36"/>
                          <a:gd name="T14" fmla="*/ 18 w 18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8" h="36">
                            <a:moveTo>
                              <a:pt x="0" y="0"/>
                            </a:moveTo>
                            <a:lnTo>
                              <a:pt x="17" y="35"/>
                            </a:lnTo>
                            <a:lnTo>
                              <a:pt x="17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794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2475" y="1793"/>
                    <a:ext cx="81" cy="36"/>
                    <a:chOff x="2475" y="1793"/>
                    <a:chExt cx="81" cy="36"/>
                  </a:xfrm>
                </p:grpSpPr>
                <p:grpSp>
                  <p:nvGrpSpPr>
                    <p:cNvPr id="21803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5" y="1793"/>
                      <a:ext cx="21" cy="36"/>
                      <a:chOff x="2475" y="1793"/>
                      <a:chExt cx="21" cy="36"/>
                    </a:xfrm>
                  </p:grpSpPr>
                  <p:sp>
                    <p:nvSpPr>
                      <p:cNvPr id="21813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5" y="1793"/>
                        <a:ext cx="21" cy="36"/>
                      </a:xfrm>
                      <a:custGeom>
                        <a:avLst/>
                        <a:gdLst>
                          <a:gd name="T0" fmla="*/ 0 w 21"/>
                          <a:gd name="T1" fmla="*/ 0 h 36"/>
                          <a:gd name="T2" fmla="*/ 20 w 21"/>
                          <a:gd name="T3" fmla="*/ 0 h 36"/>
                          <a:gd name="T4" fmla="*/ 20 w 21"/>
                          <a:gd name="T5" fmla="*/ 35 h 36"/>
                          <a:gd name="T6" fmla="*/ 0 w 21"/>
                          <a:gd name="T7" fmla="*/ 35 h 36"/>
                          <a:gd name="T8" fmla="*/ 0 w 21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6"/>
                          <a:gd name="T17" fmla="*/ 21 w 21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6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14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5" y="1793"/>
                        <a:ext cx="21" cy="36"/>
                      </a:xfrm>
                      <a:custGeom>
                        <a:avLst/>
                        <a:gdLst>
                          <a:gd name="T0" fmla="*/ 0 w 21"/>
                          <a:gd name="T1" fmla="*/ 0 h 36"/>
                          <a:gd name="T2" fmla="*/ 20 w 21"/>
                          <a:gd name="T3" fmla="*/ 35 h 36"/>
                          <a:gd name="T4" fmla="*/ 20 w 21"/>
                          <a:gd name="T5" fmla="*/ 0 h 36"/>
                          <a:gd name="T6" fmla="*/ 0 w 21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1"/>
                          <a:gd name="T13" fmla="*/ 0 h 36"/>
                          <a:gd name="T14" fmla="*/ 21 w 21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" h="36">
                            <a:moveTo>
                              <a:pt x="0" y="0"/>
                            </a:moveTo>
                            <a:lnTo>
                              <a:pt x="20" y="35"/>
                            </a:lnTo>
                            <a:lnTo>
                              <a:pt x="20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04" name="Group 1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5" y="1793"/>
                      <a:ext cx="24" cy="36"/>
                      <a:chOff x="2495" y="1793"/>
                      <a:chExt cx="24" cy="36"/>
                    </a:xfrm>
                  </p:grpSpPr>
                  <p:sp>
                    <p:nvSpPr>
                      <p:cNvPr id="21811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5" y="1793"/>
                        <a:ext cx="24" cy="36"/>
                      </a:xfrm>
                      <a:custGeom>
                        <a:avLst/>
                        <a:gdLst>
                          <a:gd name="T0" fmla="*/ 0 w 24"/>
                          <a:gd name="T1" fmla="*/ 0 h 36"/>
                          <a:gd name="T2" fmla="*/ 23 w 24"/>
                          <a:gd name="T3" fmla="*/ 0 h 36"/>
                          <a:gd name="T4" fmla="*/ 23 w 24"/>
                          <a:gd name="T5" fmla="*/ 35 h 36"/>
                          <a:gd name="T6" fmla="*/ 0 w 24"/>
                          <a:gd name="T7" fmla="*/ 35 h 36"/>
                          <a:gd name="T8" fmla="*/ 0 w 24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36"/>
                          <a:gd name="T17" fmla="*/ 24 w 24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36">
                            <a:moveTo>
                              <a:pt x="0" y="0"/>
                            </a:moveTo>
                            <a:lnTo>
                              <a:pt x="23" y="0"/>
                            </a:lnTo>
                            <a:lnTo>
                              <a:pt x="23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12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5" y="1793"/>
                        <a:ext cx="24" cy="36"/>
                      </a:xfrm>
                      <a:custGeom>
                        <a:avLst/>
                        <a:gdLst>
                          <a:gd name="T0" fmla="*/ 0 w 24"/>
                          <a:gd name="T1" fmla="*/ 0 h 36"/>
                          <a:gd name="T2" fmla="*/ 23 w 24"/>
                          <a:gd name="T3" fmla="*/ 35 h 36"/>
                          <a:gd name="T4" fmla="*/ 23 w 24"/>
                          <a:gd name="T5" fmla="*/ 0 h 36"/>
                          <a:gd name="T6" fmla="*/ 0 w 24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4"/>
                          <a:gd name="T13" fmla="*/ 0 h 36"/>
                          <a:gd name="T14" fmla="*/ 24 w 24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4" h="36">
                            <a:moveTo>
                              <a:pt x="0" y="0"/>
                            </a:moveTo>
                            <a:lnTo>
                              <a:pt x="23" y="35"/>
                            </a:lnTo>
                            <a:lnTo>
                              <a:pt x="23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05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18" y="1793"/>
                      <a:ext cx="19" cy="36"/>
                      <a:chOff x="2518" y="1793"/>
                      <a:chExt cx="19" cy="36"/>
                    </a:xfrm>
                  </p:grpSpPr>
                  <p:sp>
                    <p:nvSpPr>
                      <p:cNvPr id="21809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8" y="1793"/>
                        <a:ext cx="19" cy="36"/>
                      </a:xfrm>
                      <a:custGeom>
                        <a:avLst/>
                        <a:gdLst>
                          <a:gd name="T0" fmla="*/ 0 w 19"/>
                          <a:gd name="T1" fmla="*/ 0 h 36"/>
                          <a:gd name="T2" fmla="*/ 18 w 19"/>
                          <a:gd name="T3" fmla="*/ 0 h 36"/>
                          <a:gd name="T4" fmla="*/ 18 w 19"/>
                          <a:gd name="T5" fmla="*/ 35 h 36"/>
                          <a:gd name="T6" fmla="*/ 0 w 19"/>
                          <a:gd name="T7" fmla="*/ 35 h 36"/>
                          <a:gd name="T8" fmla="*/ 0 w 19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"/>
                          <a:gd name="T16" fmla="*/ 0 h 36"/>
                          <a:gd name="T17" fmla="*/ 19 w 19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" h="36">
                            <a:moveTo>
                              <a:pt x="0" y="0"/>
                            </a:moveTo>
                            <a:lnTo>
                              <a:pt x="18" y="0"/>
                            </a:lnTo>
                            <a:lnTo>
                              <a:pt x="18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10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8" y="1793"/>
                        <a:ext cx="19" cy="36"/>
                      </a:xfrm>
                      <a:custGeom>
                        <a:avLst/>
                        <a:gdLst>
                          <a:gd name="T0" fmla="*/ 0 w 19"/>
                          <a:gd name="T1" fmla="*/ 0 h 36"/>
                          <a:gd name="T2" fmla="*/ 18 w 19"/>
                          <a:gd name="T3" fmla="*/ 35 h 36"/>
                          <a:gd name="T4" fmla="*/ 18 w 19"/>
                          <a:gd name="T5" fmla="*/ 0 h 36"/>
                          <a:gd name="T6" fmla="*/ 0 w 19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9"/>
                          <a:gd name="T13" fmla="*/ 0 h 36"/>
                          <a:gd name="T14" fmla="*/ 19 w 19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9" h="36">
                            <a:moveTo>
                              <a:pt x="0" y="0"/>
                            </a:moveTo>
                            <a:lnTo>
                              <a:pt x="18" y="35"/>
                            </a:lnTo>
                            <a:lnTo>
                              <a:pt x="18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06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6" y="1793"/>
                      <a:ext cx="20" cy="36"/>
                      <a:chOff x="2536" y="1793"/>
                      <a:chExt cx="20" cy="36"/>
                    </a:xfrm>
                  </p:grpSpPr>
                  <p:sp>
                    <p:nvSpPr>
                      <p:cNvPr id="21807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36" y="1793"/>
                        <a:ext cx="20" cy="36"/>
                      </a:xfrm>
                      <a:custGeom>
                        <a:avLst/>
                        <a:gdLst>
                          <a:gd name="T0" fmla="*/ 0 w 20"/>
                          <a:gd name="T1" fmla="*/ 0 h 36"/>
                          <a:gd name="T2" fmla="*/ 19 w 20"/>
                          <a:gd name="T3" fmla="*/ 0 h 36"/>
                          <a:gd name="T4" fmla="*/ 19 w 20"/>
                          <a:gd name="T5" fmla="*/ 35 h 36"/>
                          <a:gd name="T6" fmla="*/ 0 w 20"/>
                          <a:gd name="T7" fmla="*/ 35 h 36"/>
                          <a:gd name="T8" fmla="*/ 0 w 20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36"/>
                          <a:gd name="T17" fmla="*/ 20 w 20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36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08" name="Freeform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36" y="1793"/>
                        <a:ext cx="20" cy="36"/>
                      </a:xfrm>
                      <a:custGeom>
                        <a:avLst/>
                        <a:gdLst>
                          <a:gd name="T0" fmla="*/ 0 w 20"/>
                          <a:gd name="T1" fmla="*/ 0 h 36"/>
                          <a:gd name="T2" fmla="*/ 19 w 20"/>
                          <a:gd name="T3" fmla="*/ 35 h 36"/>
                          <a:gd name="T4" fmla="*/ 19 w 20"/>
                          <a:gd name="T5" fmla="*/ 0 h 36"/>
                          <a:gd name="T6" fmla="*/ 0 w 20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0"/>
                          <a:gd name="T13" fmla="*/ 0 h 36"/>
                          <a:gd name="T14" fmla="*/ 20 w 20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0" h="36">
                            <a:moveTo>
                              <a:pt x="0" y="0"/>
                            </a:moveTo>
                            <a:lnTo>
                              <a:pt x="19" y="35"/>
                            </a:lnTo>
                            <a:lnTo>
                              <a:pt x="19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1795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2447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96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2507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97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2468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98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2489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99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2427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00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2407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01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526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02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547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20" name="Freeform 139"/>
                <p:cNvSpPr>
                  <a:spLocks/>
                </p:cNvSpPr>
                <p:nvPr/>
              </p:nvSpPr>
              <p:spPr bwMode="auto">
                <a:xfrm>
                  <a:off x="2367" y="1776"/>
                  <a:ext cx="173" cy="18"/>
                </a:xfrm>
                <a:custGeom>
                  <a:avLst/>
                  <a:gdLst>
                    <a:gd name="T0" fmla="*/ 0 w 173"/>
                    <a:gd name="T1" fmla="*/ 14 h 18"/>
                    <a:gd name="T2" fmla="*/ 11 w 173"/>
                    <a:gd name="T3" fmla="*/ 0 h 18"/>
                    <a:gd name="T4" fmla="*/ 171 w 173"/>
                    <a:gd name="T5" fmla="*/ 0 h 18"/>
                    <a:gd name="T6" fmla="*/ 172 w 173"/>
                    <a:gd name="T7" fmla="*/ 17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18"/>
                    <a:gd name="T14" fmla="*/ 173 w 173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18">
                      <a:moveTo>
                        <a:pt x="0" y="14"/>
                      </a:moveTo>
                      <a:lnTo>
                        <a:pt x="11" y="0"/>
                      </a:lnTo>
                      <a:lnTo>
                        <a:pt x="171" y="0"/>
                      </a:lnTo>
                      <a:lnTo>
                        <a:pt x="172" y="1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1" name="Freeform 140"/>
                <p:cNvSpPr>
                  <a:spLocks/>
                </p:cNvSpPr>
                <p:nvPr/>
              </p:nvSpPr>
              <p:spPr bwMode="auto">
                <a:xfrm>
                  <a:off x="2621" y="1713"/>
                  <a:ext cx="17" cy="113"/>
                </a:xfrm>
                <a:custGeom>
                  <a:avLst/>
                  <a:gdLst>
                    <a:gd name="T0" fmla="*/ 0 w 17"/>
                    <a:gd name="T1" fmla="*/ 19 h 113"/>
                    <a:gd name="T2" fmla="*/ 0 w 17"/>
                    <a:gd name="T3" fmla="*/ 13 h 113"/>
                    <a:gd name="T4" fmla="*/ 1 w 17"/>
                    <a:gd name="T5" fmla="*/ 7 h 113"/>
                    <a:gd name="T6" fmla="*/ 3 w 17"/>
                    <a:gd name="T7" fmla="*/ 3 h 113"/>
                    <a:gd name="T8" fmla="*/ 6 w 17"/>
                    <a:gd name="T9" fmla="*/ 0 h 113"/>
                    <a:gd name="T10" fmla="*/ 9 w 17"/>
                    <a:gd name="T11" fmla="*/ 0 h 113"/>
                    <a:gd name="T12" fmla="*/ 12 w 17"/>
                    <a:gd name="T13" fmla="*/ 2 h 113"/>
                    <a:gd name="T14" fmla="*/ 14 w 17"/>
                    <a:gd name="T15" fmla="*/ 5 h 113"/>
                    <a:gd name="T16" fmla="*/ 15 w 17"/>
                    <a:gd name="T17" fmla="*/ 8 h 113"/>
                    <a:gd name="T18" fmla="*/ 16 w 17"/>
                    <a:gd name="T19" fmla="*/ 12 h 113"/>
                    <a:gd name="T20" fmla="*/ 16 w 17"/>
                    <a:gd name="T21" fmla="*/ 15 h 113"/>
                    <a:gd name="T22" fmla="*/ 16 w 17"/>
                    <a:gd name="T23" fmla="*/ 19 h 113"/>
                    <a:gd name="T24" fmla="*/ 13 w 17"/>
                    <a:gd name="T25" fmla="*/ 19 h 113"/>
                    <a:gd name="T26" fmla="*/ 13 w 17"/>
                    <a:gd name="T27" fmla="*/ 13 h 113"/>
                    <a:gd name="T28" fmla="*/ 12 w 17"/>
                    <a:gd name="T29" fmla="*/ 8 h 113"/>
                    <a:gd name="T30" fmla="*/ 10 w 17"/>
                    <a:gd name="T31" fmla="*/ 6 h 113"/>
                    <a:gd name="T32" fmla="*/ 7 w 17"/>
                    <a:gd name="T33" fmla="*/ 6 h 113"/>
                    <a:gd name="T34" fmla="*/ 6 w 17"/>
                    <a:gd name="T35" fmla="*/ 8 h 113"/>
                    <a:gd name="T36" fmla="*/ 4 w 17"/>
                    <a:gd name="T37" fmla="*/ 11 h 113"/>
                    <a:gd name="T38" fmla="*/ 3 w 17"/>
                    <a:gd name="T39" fmla="*/ 16 h 113"/>
                    <a:gd name="T40" fmla="*/ 3 w 17"/>
                    <a:gd name="T41" fmla="*/ 21 h 113"/>
                    <a:gd name="T42" fmla="*/ 3 w 17"/>
                    <a:gd name="T43" fmla="*/ 112 h 113"/>
                    <a:gd name="T44" fmla="*/ 0 w 17"/>
                    <a:gd name="T45" fmla="*/ 112 h 113"/>
                    <a:gd name="T46" fmla="*/ 0 w 17"/>
                    <a:gd name="T47" fmla="*/ 19 h 11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"/>
                    <a:gd name="T73" fmla="*/ 0 h 113"/>
                    <a:gd name="T74" fmla="*/ 17 w 17"/>
                    <a:gd name="T75" fmla="*/ 113 h 11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" h="113">
                      <a:moveTo>
                        <a:pt x="0" y="19"/>
                      </a:move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4" y="5"/>
                      </a:lnTo>
                      <a:lnTo>
                        <a:pt x="15" y="8"/>
                      </a:lnTo>
                      <a:lnTo>
                        <a:pt x="16" y="12"/>
                      </a:lnTo>
                      <a:lnTo>
                        <a:pt x="16" y="15"/>
                      </a:lnTo>
                      <a:lnTo>
                        <a:pt x="16" y="19"/>
                      </a:lnTo>
                      <a:lnTo>
                        <a:pt x="13" y="19"/>
                      </a:lnTo>
                      <a:lnTo>
                        <a:pt x="13" y="13"/>
                      </a:lnTo>
                      <a:lnTo>
                        <a:pt x="12" y="8"/>
                      </a:lnTo>
                      <a:lnTo>
                        <a:pt x="10" y="6"/>
                      </a:lnTo>
                      <a:lnTo>
                        <a:pt x="7" y="6"/>
                      </a:lnTo>
                      <a:lnTo>
                        <a:pt x="6" y="8"/>
                      </a:lnTo>
                      <a:lnTo>
                        <a:pt x="4" y="11"/>
                      </a:lnTo>
                      <a:lnTo>
                        <a:pt x="3" y="16"/>
                      </a:lnTo>
                      <a:lnTo>
                        <a:pt x="3" y="21"/>
                      </a:lnTo>
                      <a:lnTo>
                        <a:pt x="3" y="112"/>
                      </a:lnTo>
                      <a:lnTo>
                        <a:pt x="0" y="112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06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722" name="Group 141"/>
                <p:cNvGrpSpPr>
                  <a:grpSpLocks/>
                </p:cNvGrpSpPr>
                <p:nvPr/>
              </p:nvGrpSpPr>
              <p:grpSpPr bwMode="auto">
                <a:xfrm>
                  <a:off x="2583" y="1796"/>
                  <a:ext cx="33" cy="33"/>
                  <a:chOff x="2583" y="1796"/>
                  <a:chExt cx="33" cy="33"/>
                </a:xfrm>
              </p:grpSpPr>
              <p:sp>
                <p:nvSpPr>
                  <p:cNvPr id="21791" name="Freeform 142"/>
                  <p:cNvSpPr>
                    <a:spLocks/>
                  </p:cNvSpPr>
                  <p:nvPr/>
                </p:nvSpPr>
                <p:spPr bwMode="auto">
                  <a:xfrm>
                    <a:off x="2583" y="1796"/>
                    <a:ext cx="28" cy="33"/>
                  </a:xfrm>
                  <a:custGeom>
                    <a:avLst/>
                    <a:gdLst>
                      <a:gd name="T0" fmla="*/ 0 w 28"/>
                      <a:gd name="T1" fmla="*/ 32 h 33"/>
                      <a:gd name="T2" fmla="*/ 27 w 28"/>
                      <a:gd name="T3" fmla="*/ 32 h 33"/>
                      <a:gd name="T4" fmla="*/ 27 w 28"/>
                      <a:gd name="T5" fmla="*/ 0 h 33"/>
                      <a:gd name="T6" fmla="*/ 0 w 28"/>
                      <a:gd name="T7" fmla="*/ 0 h 33"/>
                      <a:gd name="T8" fmla="*/ 0 w 28"/>
                      <a:gd name="T9" fmla="*/ 32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33"/>
                      <a:gd name="T17" fmla="*/ 28 w 28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33">
                        <a:moveTo>
                          <a:pt x="0" y="32"/>
                        </a:moveTo>
                        <a:lnTo>
                          <a:pt x="27" y="32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32"/>
                        </a:lnTo>
                      </a:path>
                    </a:pathLst>
                  </a:custGeom>
                  <a:solidFill>
                    <a:srgbClr val="0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2" name="Freeform 143"/>
                  <p:cNvSpPr>
                    <a:spLocks/>
                  </p:cNvSpPr>
                  <p:nvPr/>
                </p:nvSpPr>
                <p:spPr bwMode="auto">
                  <a:xfrm>
                    <a:off x="2610" y="1796"/>
                    <a:ext cx="6" cy="33"/>
                  </a:xfrm>
                  <a:custGeom>
                    <a:avLst/>
                    <a:gdLst>
                      <a:gd name="T0" fmla="*/ 0 w 6"/>
                      <a:gd name="T1" fmla="*/ 0 h 33"/>
                      <a:gd name="T2" fmla="*/ 0 w 6"/>
                      <a:gd name="T3" fmla="*/ 32 h 33"/>
                      <a:gd name="T4" fmla="*/ 5 w 6"/>
                      <a:gd name="T5" fmla="*/ 31 h 33"/>
                      <a:gd name="T6" fmla="*/ 5 w 6"/>
                      <a:gd name="T7" fmla="*/ 3 h 33"/>
                      <a:gd name="T8" fmla="*/ 0 w 6"/>
                      <a:gd name="T9" fmla="*/ 0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3"/>
                      <a:gd name="T17" fmla="*/ 6 w 6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5" y="31"/>
                        </a:lnTo>
                        <a:lnTo>
                          <a:pt x="5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23" name="Freeform 144"/>
                <p:cNvSpPr>
                  <a:spLocks/>
                </p:cNvSpPr>
                <p:nvPr/>
              </p:nvSpPr>
              <p:spPr bwMode="auto">
                <a:xfrm>
                  <a:off x="2688" y="1742"/>
                  <a:ext cx="12" cy="59"/>
                </a:xfrm>
                <a:custGeom>
                  <a:avLst/>
                  <a:gdLst>
                    <a:gd name="T0" fmla="*/ 0 w 12"/>
                    <a:gd name="T1" fmla="*/ 10 h 59"/>
                    <a:gd name="T2" fmla="*/ 0 w 12"/>
                    <a:gd name="T3" fmla="*/ 7 h 59"/>
                    <a:gd name="T4" fmla="*/ 1 w 12"/>
                    <a:gd name="T5" fmla="*/ 4 h 59"/>
                    <a:gd name="T6" fmla="*/ 2 w 12"/>
                    <a:gd name="T7" fmla="*/ 1 h 59"/>
                    <a:gd name="T8" fmla="*/ 4 w 12"/>
                    <a:gd name="T9" fmla="*/ 0 h 59"/>
                    <a:gd name="T10" fmla="*/ 6 w 12"/>
                    <a:gd name="T11" fmla="*/ 0 h 59"/>
                    <a:gd name="T12" fmla="*/ 8 w 12"/>
                    <a:gd name="T13" fmla="*/ 1 h 59"/>
                    <a:gd name="T14" fmla="*/ 9 w 12"/>
                    <a:gd name="T15" fmla="*/ 2 h 59"/>
                    <a:gd name="T16" fmla="*/ 10 w 12"/>
                    <a:gd name="T17" fmla="*/ 4 h 59"/>
                    <a:gd name="T18" fmla="*/ 11 w 12"/>
                    <a:gd name="T19" fmla="*/ 6 h 59"/>
                    <a:gd name="T20" fmla="*/ 11 w 12"/>
                    <a:gd name="T21" fmla="*/ 8 h 59"/>
                    <a:gd name="T22" fmla="*/ 11 w 12"/>
                    <a:gd name="T23" fmla="*/ 10 h 59"/>
                    <a:gd name="T24" fmla="*/ 9 w 12"/>
                    <a:gd name="T25" fmla="*/ 10 h 59"/>
                    <a:gd name="T26" fmla="*/ 9 w 12"/>
                    <a:gd name="T27" fmla="*/ 7 h 59"/>
                    <a:gd name="T28" fmla="*/ 8 w 12"/>
                    <a:gd name="T29" fmla="*/ 4 h 59"/>
                    <a:gd name="T30" fmla="*/ 7 w 12"/>
                    <a:gd name="T31" fmla="*/ 3 h 59"/>
                    <a:gd name="T32" fmla="*/ 5 w 12"/>
                    <a:gd name="T33" fmla="*/ 3 h 59"/>
                    <a:gd name="T34" fmla="*/ 4 w 12"/>
                    <a:gd name="T35" fmla="*/ 4 h 59"/>
                    <a:gd name="T36" fmla="*/ 3 w 12"/>
                    <a:gd name="T37" fmla="*/ 6 h 59"/>
                    <a:gd name="T38" fmla="*/ 2 w 12"/>
                    <a:gd name="T39" fmla="*/ 8 h 59"/>
                    <a:gd name="T40" fmla="*/ 2 w 12"/>
                    <a:gd name="T41" fmla="*/ 11 h 59"/>
                    <a:gd name="T42" fmla="*/ 2 w 12"/>
                    <a:gd name="T43" fmla="*/ 58 h 59"/>
                    <a:gd name="T44" fmla="*/ 0 w 12"/>
                    <a:gd name="T45" fmla="*/ 58 h 59"/>
                    <a:gd name="T46" fmla="*/ 0 w 12"/>
                    <a:gd name="T47" fmla="*/ 10 h 5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"/>
                    <a:gd name="T73" fmla="*/ 0 h 59"/>
                    <a:gd name="T74" fmla="*/ 12 w 12"/>
                    <a:gd name="T75" fmla="*/ 59 h 5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" h="59">
                      <a:moveTo>
                        <a:pt x="0" y="10"/>
                      </a:move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9" y="2"/>
                      </a:lnTo>
                      <a:lnTo>
                        <a:pt x="10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7"/>
                      </a:lnTo>
                      <a:lnTo>
                        <a:pt x="8" y="4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2" y="58"/>
                      </a:lnTo>
                      <a:lnTo>
                        <a:pt x="0" y="58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606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724" name="Group 145"/>
                <p:cNvGrpSpPr>
                  <a:grpSpLocks/>
                </p:cNvGrpSpPr>
                <p:nvPr/>
              </p:nvGrpSpPr>
              <p:grpSpPr bwMode="auto">
                <a:xfrm>
                  <a:off x="2582" y="1715"/>
                  <a:ext cx="10" cy="111"/>
                  <a:chOff x="2582" y="1715"/>
                  <a:chExt cx="10" cy="111"/>
                </a:xfrm>
              </p:grpSpPr>
              <p:grpSp>
                <p:nvGrpSpPr>
                  <p:cNvPr id="21776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2582" y="1789"/>
                    <a:ext cx="10" cy="37"/>
                    <a:chOff x="2582" y="1789"/>
                    <a:chExt cx="10" cy="37"/>
                  </a:xfrm>
                </p:grpSpPr>
                <p:sp>
                  <p:nvSpPr>
                    <p:cNvPr id="21787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6" y="1811"/>
                      <a:ext cx="1" cy="1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1788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582" y="1807"/>
                      <a:ext cx="10" cy="19"/>
                    </a:xfrm>
                    <a:custGeom>
                      <a:avLst/>
                      <a:gdLst>
                        <a:gd name="T0" fmla="*/ 0 w 10"/>
                        <a:gd name="T1" fmla="*/ 0 h 19"/>
                        <a:gd name="T2" fmla="*/ 9 w 10"/>
                        <a:gd name="T3" fmla="*/ 18 h 19"/>
                        <a:gd name="T4" fmla="*/ 9 w 10"/>
                        <a:gd name="T5" fmla="*/ 0 h 19"/>
                        <a:gd name="T6" fmla="*/ 0 w 10"/>
                        <a:gd name="T7" fmla="*/ 18 h 1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"/>
                        <a:gd name="T13" fmla="*/ 0 h 19"/>
                        <a:gd name="T14" fmla="*/ 10 w 10"/>
                        <a:gd name="T15" fmla="*/ 19 h 1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" h="19">
                          <a:moveTo>
                            <a:pt x="0" y="0"/>
                          </a:moveTo>
                          <a:lnTo>
                            <a:pt x="9" y="18"/>
                          </a:lnTo>
                          <a:lnTo>
                            <a:pt x="9" y="0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9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582" y="1789"/>
                      <a:ext cx="10" cy="19"/>
                    </a:xfrm>
                    <a:custGeom>
                      <a:avLst/>
                      <a:gdLst>
                        <a:gd name="T0" fmla="*/ 0 w 10"/>
                        <a:gd name="T1" fmla="*/ 18 h 19"/>
                        <a:gd name="T2" fmla="*/ 9 w 10"/>
                        <a:gd name="T3" fmla="*/ 18 h 19"/>
                        <a:gd name="T4" fmla="*/ 9 w 10"/>
                        <a:gd name="T5" fmla="*/ 0 h 19"/>
                        <a:gd name="T6" fmla="*/ 0 w 10"/>
                        <a:gd name="T7" fmla="*/ 0 h 19"/>
                        <a:gd name="T8" fmla="*/ 0 w 10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"/>
                        <a:gd name="T16" fmla="*/ 0 h 19"/>
                        <a:gd name="T17" fmla="*/ 10 w 1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" h="19">
                          <a:moveTo>
                            <a:pt x="0" y="18"/>
                          </a:moveTo>
                          <a:lnTo>
                            <a:pt x="9" y="18"/>
                          </a:lnTo>
                          <a:lnTo>
                            <a:pt x="9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90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2582" y="1789"/>
                      <a:ext cx="10" cy="19"/>
                    </a:xfrm>
                    <a:custGeom>
                      <a:avLst/>
                      <a:gdLst>
                        <a:gd name="T0" fmla="*/ 0 w 10"/>
                        <a:gd name="T1" fmla="*/ 0 h 19"/>
                        <a:gd name="T2" fmla="*/ 9 w 10"/>
                        <a:gd name="T3" fmla="*/ 18 h 19"/>
                        <a:gd name="T4" fmla="*/ 9 w 10"/>
                        <a:gd name="T5" fmla="*/ 0 h 19"/>
                        <a:gd name="T6" fmla="*/ 0 w 10"/>
                        <a:gd name="T7" fmla="*/ 18 h 1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"/>
                        <a:gd name="T13" fmla="*/ 0 h 19"/>
                        <a:gd name="T14" fmla="*/ 10 w 10"/>
                        <a:gd name="T15" fmla="*/ 19 h 1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" h="19">
                          <a:moveTo>
                            <a:pt x="0" y="0"/>
                          </a:moveTo>
                          <a:lnTo>
                            <a:pt x="9" y="18"/>
                          </a:lnTo>
                          <a:lnTo>
                            <a:pt x="9" y="0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777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582" y="1751"/>
                    <a:ext cx="10" cy="39"/>
                    <a:chOff x="2582" y="1751"/>
                    <a:chExt cx="10" cy="39"/>
                  </a:xfrm>
                </p:grpSpPr>
                <p:sp>
                  <p:nvSpPr>
                    <p:cNvPr id="21783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4" y="1771"/>
                      <a:ext cx="3" cy="13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1784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2582" y="1768"/>
                      <a:ext cx="10" cy="22"/>
                    </a:xfrm>
                    <a:custGeom>
                      <a:avLst/>
                      <a:gdLst>
                        <a:gd name="T0" fmla="*/ 0 w 10"/>
                        <a:gd name="T1" fmla="*/ 0 h 22"/>
                        <a:gd name="T2" fmla="*/ 9 w 10"/>
                        <a:gd name="T3" fmla="*/ 21 h 22"/>
                        <a:gd name="T4" fmla="*/ 9 w 10"/>
                        <a:gd name="T5" fmla="*/ 0 h 22"/>
                        <a:gd name="T6" fmla="*/ 0 w 10"/>
                        <a:gd name="T7" fmla="*/ 21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"/>
                        <a:gd name="T13" fmla="*/ 0 h 22"/>
                        <a:gd name="T14" fmla="*/ 10 w 10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" h="22">
                          <a:moveTo>
                            <a:pt x="0" y="0"/>
                          </a:moveTo>
                          <a:lnTo>
                            <a:pt x="9" y="21"/>
                          </a:lnTo>
                          <a:lnTo>
                            <a:pt x="9" y="0"/>
                          </a:lnTo>
                          <a:lnTo>
                            <a:pt x="0" y="2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5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2582" y="1751"/>
                      <a:ext cx="10" cy="18"/>
                    </a:xfrm>
                    <a:custGeom>
                      <a:avLst/>
                      <a:gdLst>
                        <a:gd name="T0" fmla="*/ 0 w 10"/>
                        <a:gd name="T1" fmla="*/ 17 h 18"/>
                        <a:gd name="T2" fmla="*/ 9 w 10"/>
                        <a:gd name="T3" fmla="*/ 17 h 18"/>
                        <a:gd name="T4" fmla="*/ 9 w 10"/>
                        <a:gd name="T5" fmla="*/ 0 h 18"/>
                        <a:gd name="T6" fmla="*/ 0 w 10"/>
                        <a:gd name="T7" fmla="*/ 0 h 18"/>
                        <a:gd name="T8" fmla="*/ 0 w 10"/>
                        <a:gd name="T9" fmla="*/ 1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"/>
                        <a:gd name="T16" fmla="*/ 0 h 18"/>
                        <a:gd name="T17" fmla="*/ 10 w 1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" h="18">
                          <a:moveTo>
                            <a:pt x="0" y="17"/>
                          </a:moveTo>
                          <a:lnTo>
                            <a:pt x="9" y="17"/>
                          </a:lnTo>
                          <a:lnTo>
                            <a:pt x="9" y="0"/>
                          </a:lnTo>
                          <a:lnTo>
                            <a:pt x="0" y="0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6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2582" y="1751"/>
                      <a:ext cx="10" cy="18"/>
                    </a:xfrm>
                    <a:custGeom>
                      <a:avLst/>
                      <a:gdLst>
                        <a:gd name="T0" fmla="*/ 0 w 10"/>
                        <a:gd name="T1" fmla="*/ 0 h 18"/>
                        <a:gd name="T2" fmla="*/ 9 w 10"/>
                        <a:gd name="T3" fmla="*/ 17 h 18"/>
                        <a:gd name="T4" fmla="*/ 9 w 10"/>
                        <a:gd name="T5" fmla="*/ 0 h 18"/>
                        <a:gd name="T6" fmla="*/ 0 w 10"/>
                        <a:gd name="T7" fmla="*/ 17 h 1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"/>
                        <a:gd name="T13" fmla="*/ 0 h 18"/>
                        <a:gd name="T14" fmla="*/ 10 w 10"/>
                        <a:gd name="T15" fmla="*/ 18 h 1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" h="18">
                          <a:moveTo>
                            <a:pt x="0" y="0"/>
                          </a:moveTo>
                          <a:lnTo>
                            <a:pt x="9" y="17"/>
                          </a:lnTo>
                          <a:lnTo>
                            <a:pt x="9" y="0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778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2582" y="1715"/>
                    <a:ext cx="10" cy="37"/>
                    <a:chOff x="2582" y="1715"/>
                    <a:chExt cx="10" cy="37"/>
                  </a:xfrm>
                </p:grpSpPr>
                <p:sp>
                  <p:nvSpPr>
                    <p:cNvPr id="21779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4" y="1739"/>
                      <a:ext cx="3" cy="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1780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2582" y="1735"/>
                      <a:ext cx="10" cy="17"/>
                    </a:xfrm>
                    <a:custGeom>
                      <a:avLst/>
                      <a:gdLst>
                        <a:gd name="T0" fmla="*/ 0 w 10"/>
                        <a:gd name="T1" fmla="*/ 0 h 17"/>
                        <a:gd name="T2" fmla="*/ 9 w 10"/>
                        <a:gd name="T3" fmla="*/ 16 h 17"/>
                        <a:gd name="T4" fmla="*/ 9 w 10"/>
                        <a:gd name="T5" fmla="*/ 0 h 17"/>
                        <a:gd name="T6" fmla="*/ 0 w 10"/>
                        <a:gd name="T7" fmla="*/ 16 h 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"/>
                        <a:gd name="T13" fmla="*/ 0 h 17"/>
                        <a:gd name="T14" fmla="*/ 10 w 10"/>
                        <a:gd name="T15" fmla="*/ 17 h 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" h="17">
                          <a:moveTo>
                            <a:pt x="0" y="0"/>
                          </a:moveTo>
                          <a:lnTo>
                            <a:pt x="9" y="16"/>
                          </a:lnTo>
                          <a:lnTo>
                            <a:pt x="9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1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582" y="1715"/>
                      <a:ext cx="10" cy="21"/>
                    </a:xfrm>
                    <a:custGeom>
                      <a:avLst/>
                      <a:gdLst>
                        <a:gd name="T0" fmla="*/ 0 w 10"/>
                        <a:gd name="T1" fmla="*/ 20 h 21"/>
                        <a:gd name="T2" fmla="*/ 9 w 10"/>
                        <a:gd name="T3" fmla="*/ 20 h 21"/>
                        <a:gd name="T4" fmla="*/ 9 w 10"/>
                        <a:gd name="T5" fmla="*/ 0 h 21"/>
                        <a:gd name="T6" fmla="*/ 0 w 10"/>
                        <a:gd name="T7" fmla="*/ 0 h 21"/>
                        <a:gd name="T8" fmla="*/ 0 w 10"/>
                        <a:gd name="T9" fmla="*/ 20 h 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"/>
                        <a:gd name="T16" fmla="*/ 0 h 21"/>
                        <a:gd name="T17" fmla="*/ 10 w 10"/>
                        <a:gd name="T18" fmla="*/ 21 h 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" h="21">
                          <a:moveTo>
                            <a:pt x="0" y="20"/>
                          </a:moveTo>
                          <a:lnTo>
                            <a:pt x="9" y="20"/>
                          </a:lnTo>
                          <a:lnTo>
                            <a:pt x="9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2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582" y="1715"/>
                      <a:ext cx="10" cy="21"/>
                    </a:xfrm>
                    <a:custGeom>
                      <a:avLst/>
                      <a:gdLst>
                        <a:gd name="T0" fmla="*/ 0 w 10"/>
                        <a:gd name="T1" fmla="*/ 0 h 21"/>
                        <a:gd name="T2" fmla="*/ 9 w 10"/>
                        <a:gd name="T3" fmla="*/ 20 h 21"/>
                        <a:gd name="T4" fmla="*/ 9 w 10"/>
                        <a:gd name="T5" fmla="*/ 0 h 21"/>
                        <a:gd name="T6" fmla="*/ 0 w 10"/>
                        <a:gd name="T7" fmla="*/ 20 h 2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"/>
                        <a:gd name="T13" fmla="*/ 0 h 21"/>
                        <a:gd name="T14" fmla="*/ 10 w 10"/>
                        <a:gd name="T15" fmla="*/ 21 h 2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" h="21">
                          <a:moveTo>
                            <a:pt x="0" y="0"/>
                          </a:moveTo>
                          <a:lnTo>
                            <a:pt x="9" y="20"/>
                          </a:lnTo>
                          <a:lnTo>
                            <a:pt x="9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725" name="Freeform 161"/>
                <p:cNvSpPr>
                  <a:spLocks/>
                </p:cNvSpPr>
                <p:nvPr/>
              </p:nvSpPr>
              <p:spPr bwMode="auto">
                <a:xfrm>
                  <a:off x="2176" y="1637"/>
                  <a:ext cx="366" cy="131"/>
                </a:xfrm>
                <a:custGeom>
                  <a:avLst/>
                  <a:gdLst>
                    <a:gd name="T0" fmla="*/ 365 w 366"/>
                    <a:gd name="T1" fmla="*/ 0 h 131"/>
                    <a:gd name="T2" fmla="*/ 365 w 366"/>
                    <a:gd name="T3" fmla="*/ 24 h 131"/>
                    <a:gd name="T4" fmla="*/ 223 w 366"/>
                    <a:gd name="T5" fmla="*/ 44 h 131"/>
                    <a:gd name="T6" fmla="*/ 189 w 366"/>
                    <a:gd name="T7" fmla="*/ 123 h 131"/>
                    <a:gd name="T8" fmla="*/ 0 w 366"/>
                    <a:gd name="T9" fmla="*/ 130 h 131"/>
                    <a:gd name="T10" fmla="*/ 0 w 366"/>
                    <a:gd name="T11" fmla="*/ 115 h 131"/>
                    <a:gd name="T12" fmla="*/ 177 w 366"/>
                    <a:gd name="T13" fmla="*/ 103 h 131"/>
                    <a:gd name="T14" fmla="*/ 215 w 366"/>
                    <a:gd name="T15" fmla="*/ 22 h 131"/>
                    <a:gd name="T16" fmla="*/ 365 w 366"/>
                    <a:gd name="T17" fmla="*/ 0 h 1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6"/>
                    <a:gd name="T28" fmla="*/ 0 h 131"/>
                    <a:gd name="T29" fmla="*/ 366 w 366"/>
                    <a:gd name="T30" fmla="*/ 131 h 1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6" h="131">
                      <a:moveTo>
                        <a:pt x="365" y="0"/>
                      </a:moveTo>
                      <a:lnTo>
                        <a:pt x="365" y="24"/>
                      </a:lnTo>
                      <a:lnTo>
                        <a:pt x="223" y="44"/>
                      </a:lnTo>
                      <a:lnTo>
                        <a:pt x="189" y="123"/>
                      </a:lnTo>
                      <a:lnTo>
                        <a:pt x="0" y="130"/>
                      </a:lnTo>
                      <a:lnTo>
                        <a:pt x="0" y="115"/>
                      </a:lnTo>
                      <a:lnTo>
                        <a:pt x="177" y="103"/>
                      </a:lnTo>
                      <a:lnTo>
                        <a:pt x="215" y="22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rgbClr val="A08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726" name="Group 162"/>
                <p:cNvGrpSpPr>
                  <a:grpSpLocks/>
                </p:cNvGrpSpPr>
                <p:nvPr/>
              </p:nvGrpSpPr>
              <p:grpSpPr bwMode="auto">
                <a:xfrm>
                  <a:off x="2440" y="1589"/>
                  <a:ext cx="41" cy="78"/>
                  <a:chOff x="2440" y="1589"/>
                  <a:chExt cx="41" cy="78"/>
                </a:xfrm>
              </p:grpSpPr>
              <p:sp>
                <p:nvSpPr>
                  <p:cNvPr id="21774" name="Freeform 163"/>
                  <p:cNvSpPr>
                    <a:spLocks/>
                  </p:cNvSpPr>
                  <p:nvPr/>
                </p:nvSpPr>
                <p:spPr bwMode="auto">
                  <a:xfrm>
                    <a:off x="2453" y="1592"/>
                    <a:ext cx="28" cy="75"/>
                  </a:xfrm>
                  <a:custGeom>
                    <a:avLst/>
                    <a:gdLst>
                      <a:gd name="T0" fmla="*/ 14 w 28"/>
                      <a:gd name="T1" fmla="*/ 0 h 75"/>
                      <a:gd name="T2" fmla="*/ 27 w 28"/>
                      <a:gd name="T3" fmla="*/ 11 h 75"/>
                      <a:gd name="T4" fmla="*/ 27 w 28"/>
                      <a:gd name="T5" fmla="*/ 32 h 75"/>
                      <a:gd name="T6" fmla="*/ 15 w 28"/>
                      <a:gd name="T7" fmla="*/ 34 h 75"/>
                      <a:gd name="T8" fmla="*/ 9 w 28"/>
                      <a:gd name="T9" fmla="*/ 70 h 75"/>
                      <a:gd name="T10" fmla="*/ 0 w 28"/>
                      <a:gd name="T11" fmla="*/ 74 h 75"/>
                      <a:gd name="T12" fmla="*/ 14 w 28"/>
                      <a:gd name="T13" fmla="*/ 0 h 7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75"/>
                      <a:gd name="T23" fmla="*/ 28 w 28"/>
                      <a:gd name="T24" fmla="*/ 75 h 7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75">
                        <a:moveTo>
                          <a:pt x="14" y="0"/>
                        </a:moveTo>
                        <a:lnTo>
                          <a:pt x="27" y="11"/>
                        </a:lnTo>
                        <a:lnTo>
                          <a:pt x="27" y="32"/>
                        </a:lnTo>
                        <a:lnTo>
                          <a:pt x="15" y="34"/>
                        </a:lnTo>
                        <a:lnTo>
                          <a:pt x="9" y="70"/>
                        </a:lnTo>
                        <a:lnTo>
                          <a:pt x="0" y="7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80FFE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5" name="Freeform 164"/>
                  <p:cNvSpPr>
                    <a:spLocks/>
                  </p:cNvSpPr>
                  <p:nvPr/>
                </p:nvSpPr>
                <p:spPr bwMode="auto">
                  <a:xfrm>
                    <a:off x="2440" y="1589"/>
                    <a:ext cx="30" cy="78"/>
                  </a:xfrm>
                  <a:custGeom>
                    <a:avLst/>
                    <a:gdLst>
                      <a:gd name="T0" fmla="*/ 15 w 30"/>
                      <a:gd name="T1" fmla="*/ 7 h 78"/>
                      <a:gd name="T2" fmla="*/ 29 w 30"/>
                      <a:gd name="T3" fmla="*/ 0 h 78"/>
                      <a:gd name="T4" fmla="*/ 14 w 30"/>
                      <a:gd name="T5" fmla="*/ 75 h 78"/>
                      <a:gd name="T6" fmla="*/ 0 w 30"/>
                      <a:gd name="T7" fmla="*/ 77 h 78"/>
                      <a:gd name="T8" fmla="*/ 15 w 30"/>
                      <a:gd name="T9" fmla="*/ 7 h 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"/>
                      <a:gd name="T16" fmla="*/ 0 h 78"/>
                      <a:gd name="T17" fmla="*/ 30 w 30"/>
                      <a:gd name="T18" fmla="*/ 78 h 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" h="78">
                        <a:moveTo>
                          <a:pt x="15" y="7"/>
                        </a:moveTo>
                        <a:lnTo>
                          <a:pt x="29" y="0"/>
                        </a:lnTo>
                        <a:lnTo>
                          <a:pt x="14" y="75"/>
                        </a:lnTo>
                        <a:lnTo>
                          <a:pt x="0" y="77"/>
                        </a:lnTo>
                        <a:lnTo>
                          <a:pt x="15" y="7"/>
                        </a:lnTo>
                      </a:path>
                    </a:pathLst>
                  </a:custGeom>
                  <a:solidFill>
                    <a:srgbClr val="0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27" name="Group 165"/>
                <p:cNvGrpSpPr>
                  <a:grpSpLocks/>
                </p:cNvGrpSpPr>
                <p:nvPr/>
              </p:nvGrpSpPr>
              <p:grpSpPr bwMode="auto">
                <a:xfrm>
                  <a:off x="2497" y="1571"/>
                  <a:ext cx="49" cy="86"/>
                  <a:chOff x="2497" y="1571"/>
                  <a:chExt cx="49" cy="86"/>
                </a:xfrm>
              </p:grpSpPr>
              <p:sp>
                <p:nvSpPr>
                  <p:cNvPr id="21772" name="Freeform 166"/>
                  <p:cNvSpPr>
                    <a:spLocks/>
                  </p:cNvSpPr>
                  <p:nvPr/>
                </p:nvSpPr>
                <p:spPr bwMode="auto">
                  <a:xfrm>
                    <a:off x="2497" y="1571"/>
                    <a:ext cx="35" cy="86"/>
                  </a:xfrm>
                  <a:custGeom>
                    <a:avLst/>
                    <a:gdLst>
                      <a:gd name="T0" fmla="*/ 18 w 35"/>
                      <a:gd name="T1" fmla="*/ 5 h 86"/>
                      <a:gd name="T2" fmla="*/ 34 w 35"/>
                      <a:gd name="T3" fmla="*/ 0 h 86"/>
                      <a:gd name="T4" fmla="*/ 17 w 35"/>
                      <a:gd name="T5" fmla="*/ 83 h 86"/>
                      <a:gd name="T6" fmla="*/ 0 w 35"/>
                      <a:gd name="T7" fmla="*/ 85 h 86"/>
                      <a:gd name="T8" fmla="*/ 18 w 35"/>
                      <a:gd name="T9" fmla="*/ 5 h 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86"/>
                      <a:gd name="T17" fmla="*/ 35 w 35"/>
                      <a:gd name="T18" fmla="*/ 86 h 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86">
                        <a:moveTo>
                          <a:pt x="18" y="5"/>
                        </a:moveTo>
                        <a:lnTo>
                          <a:pt x="34" y="0"/>
                        </a:lnTo>
                        <a:lnTo>
                          <a:pt x="17" y="83"/>
                        </a:lnTo>
                        <a:lnTo>
                          <a:pt x="0" y="85"/>
                        </a:lnTo>
                        <a:lnTo>
                          <a:pt x="18" y="5"/>
                        </a:lnTo>
                      </a:path>
                    </a:pathLst>
                  </a:custGeom>
                  <a:solidFill>
                    <a:srgbClr val="0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3" name="Freeform 167"/>
                  <p:cNvSpPr>
                    <a:spLocks/>
                  </p:cNvSpPr>
                  <p:nvPr/>
                </p:nvSpPr>
                <p:spPr bwMode="auto">
                  <a:xfrm>
                    <a:off x="2516" y="1571"/>
                    <a:ext cx="30" cy="82"/>
                  </a:xfrm>
                  <a:custGeom>
                    <a:avLst/>
                    <a:gdLst>
                      <a:gd name="T0" fmla="*/ 16 w 30"/>
                      <a:gd name="T1" fmla="*/ 0 h 82"/>
                      <a:gd name="T2" fmla="*/ 0 w 30"/>
                      <a:gd name="T3" fmla="*/ 81 h 82"/>
                      <a:gd name="T4" fmla="*/ 10 w 30"/>
                      <a:gd name="T5" fmla="*/ 73 h 82"/>
                      <a:gd name="T6" fmla="*/ 16 w 30"/>
                      <a:gd name="T7" fmla="*/ 38 h 82"/>
                      <a:gd name="T8" fmla="*/ 29 w 30"/>
                      <a:gd name="T9" fmla="*/ 36 h 82"/>
                      <a:gd name="T10" fmla="*/ 29 w 30"/>
                      <a:gd name="T11" fmla="*/ 14 h 82"/>
                      <a:gd name="T12" fmla="*/ 16 w 30"/>
                      <a:gd name="T13" fmla="*/ 0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0"/>
                      <a:gd name="T22" fmla="*/ 0 h 82"/>
                      <a:gd name="T23" fmla="*/ 30 w 30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0" h="82">
                        <a:moveTo>
                          <a:pt x="16" y="0"/>
                        </a:moveTo>
                        <a:lnTo>
                          <a:pt x="0" y="81"/>
                        </a:lnTo>
                        <a:lnTo>
                          <a:pt x="10" y="73"/>
                        </a:lnTo>
                        <a:lnTo>
                          <a:pt x="16" y="38"/>
                        </a:lnTo>
                        <a:lnTo>
                          <a:pt x="29" y="36"/>
                        </a:lnTo>
                        <a:lnTo>
                          <a:pt x="29" y="14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80FFE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28" name="Group 168"/>
                <p:cNvGrpSpPr>
                  <a:grpSpLocks/>
                </p:cNvGrpSpPr>
                <p:nvPr/>
              </p:nvGrpSpPr>
              <p:grpSpPr bwMode="auto">
                <a:xfrm>
                  <a:off x="2544" y="1794"/>
                  <a:ext cx="43" cy="40"/>
                  <a:chOff x="2544" y="1794"/>
                  <a:chExt cx="43" cy="40"/>
                </a:xfrm>
              </p:grpSpPr>
              <p:sp>
                <p:nvSpPr>
                  <p:cNvPr id="21770" name="Freeform 169"/>
                  <p:cNvSpPr>
                    <a:spLocks/>
                  </p:cNvSpPr>
                  <p:nvPr/>
                </p:nvSpPr>
                <p:spPr bwMode="auto">
                  <a:xfrm>
                    <a:off x="2544" y="1794"/>
                    <a:ext cx="32" cy="40"/>
                  </a:xfrm>
                  <a:custGeom>
                    <a:avLst/>
                    <a:gdLst>
                      <a:gd name="T0" fmla="*/ 0 w 32"/>
                      <a:gd name="T1" fmla="*/ 39 h 40"/>
                      <a:gd name="T2" fmla="*/ 31 w 32"/>
                      <a:gd name="T3" fmla="*/ 39 h 40"/>
                      <a:gd name="T4" fmla="*/ 31 w 32"/>
                      <a:gd name="T5" fmla="*/ 0 h 40"/>
                      <a:gd name="T6" fmla="*/ 0 w 32"/>
                      <a:gd name="T7" fmla="*/ 0 h 40"/>
                      <a:gd name="T8" fmla="*/ 0 w 32"/>
                      <a:gd name="T9" fmla="*/ 39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"/>
                      <a:gd name="T16" fmla="*/ 0 h 40"/>
                      <a:gd name="T17" fmla="*/ 32 w 32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" h="40">
                        <a:moveTo>
                          <a:pt x="0" y="39"/>
                        </a:moveTo>
                        <a:lnTo>
                          <a:pt x="31" y="39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39"/>
                        </a:lnTo>
                      </a:path>
                    </a:pathLst>
                  </a:custGeom>
                  <a:solidFill>
                    <a:srgbClr val="0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1" name="Freeform 170"/>
                  <p:cNvSpPr>
                    <a:spLocks/>
                  </p:cNvSpPr>
                  <p:nvPr/>
                </p:nvSpPr>
                <p:spPr bwMode="auto">
                  <a:xfrm>
                    <a:off x="2575" y="1794"/>
                    <a:ext cx="12" cy="40"/>
                  </a:xfrm>
                  <a:custGeom>
                    <a:avLst/>
                    <a:gdLst>
                      <a:gd name="T0" fmla="*/ 0 w 12"/>
                      <a:gd name="T1" fmla="*/ 0 h 40"/>
                      <a:gd name="T2" fmla="*/ 0 w 12"/>
                      <a:gd name="T3" fmla="*/ 39 h 40"/>
                      <a:gd name="T4" fmla="*/ 11 w 12"/>
                      <a:gd name="T5" fmla="*/ 37 h 40"/>
                      <a:gd name="T6" fmla="*/ 11 w 12"/>
                      <a:gd name="T7" fmla="*/ 3 h 40"/>
                      <a:gd name="T8" fmla="*/ 0 w 12"/>
                      <a:gd name="T9" fmla="*/ 0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40"/>
                      <a:gd name="T17" fmla="*/ 12 w 12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40">
                        <a:moveTo>
                          <a:pt x="0" y="0"/>
                        </a:moveTo>
                        <a:lnTo>
                          <a:pt x="0" y="39"/>
                        </a:lnTo>
                        <a:lnTo>
                          <a:pt x="11" y="37"/>
                        </a:lnTo>
                        <a:lnTo>
                          <a:pt x="11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29" name="Group 171"/>
                <p:cNvGrpSpPr>
                  <a:grpSpLocks/>
                </p:cNvGrpSpPr>
                <p:nvPr/>
              </p:nvGrpSpPr>
              <p:grpSpPr bwMode="auto">
                <a:xfrm>
                  <a:off x="2397" y="1685"/>
                  <a:ext cx="115" cy="146"/>
                  <a:chOff x="2397" y="1685"/>
                  <a:chExt cx="115" cy="146"/>
                </a:xfrm>
              </p:grpSpPr>
              <p:sp>
                <p:nvSpPr>
                  <p:cNvPr id="21765" name="Freeform 172"/>
                  <p:cNvSpPr>
                    <a:spLocks/>
                  </p:cNvSpPr>
                  <p:nvPr/>
                </p:nvSpPr>
                <p:spPr bwMode="auto">
                  <a:xfrm>
                    <a:off x="2397" y="1690"/>
                    <a:ext cx="56" cy="11"/>
                  </a:xfrm>
                  <a:custGeom>
                    <a:avLst/>
                    <a:gdLst>
                      <a:gd name="T0" fmla="*/ 0 w 56"/>
                      <a:gd name="T1" fmla="*/ 5 h 11"/>
                      <a:gd name="T2" fmla="*/ 50 w 56"/>
                      <a:gd name="T3" fmla="*/ 0 h 11"/>
                      <a:gd name="T4" fmla="*/ 55 w 56"/>
                      <a:gd name="T5" fmla="*/ 8 h 11"/>
                      <a:gd name="T6" fmla="*/ 5 w 56"/>
                      <a:gd name="T7" fmla="*/ 10 h 11"/>
                      <a:gd name="T8" fmla="*/ 0 w 56"/>
                      <a:gd name="T9" fmla="*/ 5 h 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11"/>
                      <a:gd name="T17" fmla="*/ 56 w 56"/>
                      <a:gd name="T18" fmla="*/ 11 h 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11">
                        <a:moveTo>
                          <a:pt x="0" y="5"/>
                        </a:moveTo>
                        <a:lnTo>
                          <a:pt x="50" y="0"/>
                        </a:lnTo>
                        <a:lnTo>
                          <a:pt x="55" y="8"/>
                        </a:lnTo>
                        <a:lnTo>
                          <a:pt x="5" y="10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6" name="Freeform 173"/>
                  <p:cNvSpPr>
                    <a:spLocks/>
                  </p:cNvSpPr>
                  <p:nvPr/>
                </p:nvSpPr>
                <p:spPr bwMode="auto">
                  <a:xfrm>
                    <a:off x="2397" y="1695"/>
                    <a:ext cx="5" cy="134"/>
                  </a:xfrm>
                  <a:custGeom>
                    <a:avLst/>
                    <a:gdLst>
                      <a:gd name="T0" fmla="*/ 0 w 5"/>
                      <a:gd name="T1" fmla="*/ 133 h 134"/>
                      <a:gd name="T2" fmla="*/ 0 w 5"/>
                      <a:gd name="T3" fmla="*/ 0 h 134"/>
                      <a:gd name="T4" fmla="*/ 4 w 5"/>
                      <a:gd name="T5" fmla="*/ 7 h 134"/>
                      <a:gd name="T6" fmla="*/ 4 w 5"/>
                      <a:gd name="T7" fmla="*/ 133 h 134"/>
                      <a:gd name="T8" fmla="*/ 0 w 5"/>
                      <a:gd name="T9" fmla="*/ 133 h 1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134"/>
                      <a:gd name="T17" fmla="*/ 5 w 5"/>
                      <a:gd name="T18" fmla="*/ 134 h 1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134">
                        <a:moveTo>
                          <a:pt x="0" y="133"/>
                        </a:move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4" y="133"/>
                        </a:lnTo>
                        <a:lnTo>
                          <a:pt x="0" y="133"/>
                        </a:lnTo>
                      </a:path>
                    </a:pathLst>
                  </a:custGeom>
                  <a:solidFill>
                    <a:srgbClr val="00C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7" name="Freeform 174"/>
                  <p:cNvSpPr>
                    <a:spLocks/>
                  </p:cNvSpPr>
                  <p:nvPr/>
                </p:nvSpPr>
                <p:spPr bwMode="auto">
                  <a:xfrm>
                    <a:off x="2446" y="1690"/>
                    <a:ext cx="7" cy="141"/>
                  </a:xfrm>
                  <a:custGeom>
                    <a:avLst/>
                    <a:gdLst>
                      <a:gd name="T0" fmla="*/ 0 w 7"/>
                      <a:gd name="T1" fmla="*/ 140 h 141"/>
                      <a:gd name="T2" fmla="*/ 0 w 7"/>
                      <a:gd name="T3" fmla="*/ 0 h 141"/>
                      <a:gd name="T4" fmla="*/ 6 w 7"/>
                      <a:gd name="T5" fmla="*/ 8 h 141"/>
                      <a:gd name="T6" fmla="*/ 6 w 7"/>
                      <a:gd name="T7" fmla="*/ 140 h 141"/>
                      <a:gd name="T8" fmla="*/ 0 w 7"/>
                      <a:gd name="T9" fmla="*/ 140 h 1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41"/>
                      <a:gd name="T17" fmla="*/ 7 w 7"/>
                      <a:gd name="T18" fmla="*/ 141 h 1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41">
                        <a:moveTo>
                          <a:pt x="0" y="140"/>
                        </a:moveTo>
                        <a:lnTo>
                          <a:pt x="0" y="0"/>
                        </a:lnTo>
                        <a:lnTo>
                          <a:pt x="6" y="8"/>
                        </a:lnTo>
                        <a:lnTo>
                          <a:pt x="6" y="140"/>
                        </a:lnTo>
                        <a:lnTo>
                          <a:pt x="0" y="140"/>
                        </a:lnTo>
                      </a:path>
                    </a:pathLst>
                  </a:custGeom>
                  <a:solidFill>
                    <a:srgbClr val="00C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8" name="Freeform 175"/>
                  <p:cNvSpPr>
                    <a:spLocks/>
                  </p:cNvSpPr>
                  <p:nvPr/>
                </p:nvSpPr>
                <p:spPr bwMode="auto">
                  <a:xfrm>
                    <a:off x="2446" y="1685"/>
                    <a:ext cx="66" cy="13"/>
                  </a:xfrm>
                  <a:custGeom>
                    <a:avLst/>
                    <a:gdLst>
                      <a:gd name="T0" fmla="*/ 0 w 66"/>
                      <a:gd name="T1" fmla="*/ 4 h 13"/>
                      <a:gd name="T2" fmla="*/ 57 w 66"/>
                      <a:gd name="T3" fmla="*/ 0 h 13"/>
                      <a:gd name="T4" fmla="*/ 65 w 66"/>
                      <a:gd name="T5" fmla="*/ 8 h 13"/>
                      <a:gd name="T6" fmla="*/ 6 w 66"/>
                      <a:gd name="T7" fmla="*/ 12 h 13"/>
                      <a:gd name="T8" fmla="*/ 0 w 66"/>
                      <a:gd name="T9" fmla="*/ 4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13"/>
                      <a:gd name="T17" fmla="*/ 66 w 66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13">
                        <a:moveTo>
                          <a:pt x="0" y="4"/>
                        </a:moveTo>
                        <a:lnTo>
                          <a:pt x="57" y="0"/>
                        </a:lnTo>
                        <a:lnTo>
                          <a:pt x="65" y="8"/>
                        </a:lnTo>
                        <a:lnTo>
                          <a:pt x="6" y="1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9" name="Freeform 176"/>
                  <p:cNvSpPr>
                    <a:spLocks/>
                  </p:cNvSpPr>
                  <p:nvPr/>
                </p:nvSpPr>
                <p:spPr bwMode="auto">
                  <a:xfrm>
                    <a:off x="2506" y="1685"/>
                    <a:ext cx="6" cy="146"/>
                  </a:xfrm>
                  <a:custGeom>
                    <a:avLst/>
                    <a:gdLst>
                      <a:gd name="T0" fmla="*/ 0 w 6"/>
                      <a:gd name="T1" fmla="*/ 145 h 146"/>
                      <a:gd name="T2" fmla="*/ 0 w 6"/>
                      <a:gd name="T3" fmla="*/ 0 h 146"/>
                      <a:gd name="T4" fmla="*/ 5 w 6"/>
                      <a:gd name="T5" fmla="*/ 8 h 146"/>
                      <a:gd name="T6" fmla="*/ 5 w 6"/>
                      <a:gd name="T7" fmla="*/ 145 h 146"/>
                      <a:gd name="T8" fmla="*/ 0 w 6"/>
                      <a:gd name="T9" fmla="*/ 145 h 1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6"/>
                      <a:gd name="T17" fmla="*/ 6 w 6"/>
                      <a:gd name="T18" fmla="*/ 146 h 1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6">
                        <a:moveTo>
                          <a:pt x="0" y="145"/>
                        </a:moveTo>
                        <a:lnTo>
                          <a:pt x="0" y="0"/>
                        </a:lnTo>
                        <a:lnTo>
                          <a:pt x="5" y="8"/>
                        </a:lnTo>
                        <a:lnTo>
                          <a:pt x="5" y="145"/>
                        </a:lnTo>
                        <a:lnTo>
                          <a:pt x="0" y="145"/>
                        </a:lnTo>
                      </a:path>
                    </a:pathLst>
                  </a:custGeom>
                  <a:solidFill>
                    <a:srgbClr val="00C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30" name="Group 177"/>
                <p:cNvGrpSpPr>
                  <a:grpSpLocks/>
                </p:cNvGrpSpPr>
                <p:nvPr/>
              </p:nvGrpSpPr>
              <p:grpSpPr bwMode="auto">
                <a:xfrm>
                  <a:off x="2183" y="1793"/>
                  <a:ext cx="150" cy="33"/>
                  <a:chOff x="2183" y="1793"/>
                  <a:chExt cx="150" cy="33"/>
                </a:xfrm>
              </p:grpSpPr>
              <p:grpSp>
                <p:nvGrpSpPr>
                  <p:cNvPr id="21731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183" y="1793"/>
                    <a:ext cx="74" cy="33"/>
                    <a:chOff x="2183" y="1793"/>
                    <a:chExt cx="74" cy="33"/>
                  </a:xfrm>
                </p:grpSpPr>
                <p:grpSp>
                  <p:nvGrpSpPr>
                    <p:cNvPr id="21753" name="Group 1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83" y="1793"/>
                      <a:ext cx="17" cy="33"/>
                      <a:chOff x="2183" y="1793"/>
                      <a:chExt cx="17" cy="33"/>
                    </a:xfrm>
                  </p:grpSpPr>
                  <p:sp>
                    <p:nvSpPr>
                      <p:cNvPr id="21763" name="Freeform 1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83" y="1793"/>
                        <a:ext cx="17" cy="33"/>
                      </a:xfrm>
                      <a:custGeom>
                        <a:avLst/>
                        <a:gdLst>
                          <a:gd name="T0" fmla="*/ 0 w 17"/>
                          <a:gd name="T1" fmla="*/ 0 h 33"/>
                          <a:gd name="T2" fmla="*/ 16 w 17"/>
                          <a:gd name="T3" fmla="*/ 0 h 33"/>
                          <a:gd name="T4" fmla="*/ 16 w 17"/>
                          <a:gd name="T5" fmla="*/ 32 h 33"/>
                          <a:gd name="T6" fmla="*/ 0 w 17"/>
                          <a:gd name="T7" fmla="*/ 32 h 33"/>
                          <a:gd name="T8" fmla="*/ 0 w 17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33"/>
                          <a:gd name="T17" fmla="*/ 17 w 17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33">
                            <a:moveTo>
                              <a:pt x="0" y="0"/>
                            </a:moveTo>
                            <a:lnTo>
                              <a:pt x="16" y="0"/>
                            </a:lnTo>
                            <a:lnTo>
                              <a:pt x="16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64" name="Freeform 1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83" y="1793"/>
                        <a:ext cx="17" cy="33"/>
                      </a:xfrm>
                      <a:custGeom>
                        <a:avLst/>
                        <a:gdLst>
                          <a:gd name="T0" fmla="*/ 0 w 17"/>
                          <a:gd name="T1" fmla="*/ 0 h 33"/>
                          <a:gd name="T2" fmla="*/ 16 w 17"/>
                          <a:gd name="T3" fmla="*/ 32 h 33"/>
                          <a:gd name="T4" fmla="*/ 16 w 17"/>
                          <a:gd name="T5" fmla="*/ 0 h 33"/>
                          <a:gd name="T6" fmla="*/ 0 w 17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7"/>
                          <a:gd name="T13" fmla="*/ 0 h 33"/>
                          <a:gd name="T14" fmla="*/ 17 w 17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7" h="33">
                            <a:moveTo>
                              <a:pt x="0" y="0"/>
                            </a:moveTo>
                            <a:lnTo>
                              <a:pt x="16" y="32"/>
                            </a:lnTo>
                            <a:lnTo>
                              <a:pt x="16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54" name="Group 1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9" y="1793"/>
                      <a:ext cx="21" cy="33"/>
                      <a:chOff x="2199" y="1793"/>
                      <a:chExt cx="21" cy="33"/>
                    </a:xfrm>
                  </p:grpSpPr>
                  <p:sp>
                    <p:nvSpPr>
                      <p:cNvPr id="21761" name="Freeform 1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9" y="1793"/>
                        <a:ext cx="21" cy="33"/>
                      </a:xfrm>
                      <a:custGeom>
                        <a:avLst/>
                        <a:gdLst>
                          <a:gd name="T0" fmla="*/ 0 w 21"/>
                          <a:gd name="T1" fmla="*/ 0 h 33"/>
                          <a:gd name="T2" fmla="*/ 20 w 21"/>
                          <a:gd name="T3" fmla="*/ 0 h 33"/>
                          <a:gd name="T4" fmla="*/ 20 w 21"/>
                          <a:gd name="T5" fmla="*/ 32 h 33"/>
                          <a:gd name="T6" fmla="*/ 0 w 21"/>
                          <a:gd name="T7" fmla="*/ 32 h 33"/>
                          <a:gd name="T8" fmla="*/ 0 w 21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3"/>
                          <a:gd name="T17" fmla="*/ 21 w 21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3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62" name="Freeform 1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9" y="1793"/>
                        <a:ext cx="21" cy="33"/>
                      </a:xfrm>
                      <a:custGeom>
                        <a:avLst/>
                        <a:gdLst>
                          <a:gd name="T0" fmla="*/ 0 w 21"/>
                          <a:gd name="T1" fmla="*/ 0 h 33"/>
                          <a:gd name="T2" fmla="*/ 20 w 21"/>
                          <a:gd name="T3" fmla="*/ 32 h 33"/>
                          <a:gd name="T4" fmla="*/ 20 w 21"/>
                          <a:gd name="T5" fmla="*/ 0 h 33"/>
                          <a:gd name="T6" fmla="*/ 0 w 21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1"/>
                          <a:gd name="T13" fmla="*/ 0 h 33"/>
                          <a:gd name="T14" fmla="*/ 21 w 21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" h="33">
                            <a:moveTo>
                              <a:pt x="0" y="0"/>
                            </a:moveTo>
                            <a:lnTo>
                              <a:pt x="20" y="32"/>
                            </a:lnTo>
                            <a:lnTo>
                              <a:pt x="20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55" name="Group 1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19" y="1793"/>
                      <a:ext cx="21" cy="33"/>
                      <a:chOff x="2219" y="1793"/>
                      <a:chExt cx="21" cy="33"/>
                    </a:xfrm>
                  </p:grpSpPr>
                  <p:sp>
                    <p:nvSpPr>
                      <p:cNvPr id="21759" name="Freeform 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9" y="1793"/>
                        <a:ext cx="21" cy="33"/>
                      </a:xfrm>
                      <a:custGeom>
                        <a:avLst/>
                        <a:gdLst>
                          <a:gd name="T0" fmla="*/ 0 w 21"/>
                          <a:gd name="T1" fmla="*/ 0 h 33"/>
                          <a:gd name="T2" fmla="*/ 20 w 21"/>
                          <a:gd name="T3" fmla="*/ 0 h 33"/>
                          <a:gd name="T4" fmla="*/ 20 w 21"/>
                          <a:gd name="T5" fmla="*/ 32 h 33"/>
                          <a:gd name="T6" fmla="*/ 0 w 21"/>
                          <a:gd name="T7" fmla="*/ 32 h 33"/>
                          <a:gd name="T8" fmla="*/ 0 w 21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3"/>
                          <a:gd name="T17" fmla="*/ 21 w 21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3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60" name="Freeform 1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9" y="1793"/>
                        <a:ext cx="21" cy="33"/>
                      </a:xfrm>
                      <a:custGeom>
                        <a:avLst/>
                        <a:gdLst>
                          <a:gd name="T0" fmla="*/ 0 w 21"/>
                          <a:gd name="T1" fmla="*/ 0 h 33"/>
                          <a:gd name="T2" fmla="*/ 20 w 21"/>
                          <a:gd name="T3" fmla="*/ 32 h 33"/>
                          <a:gd name="T4" fmla="*/ 20 w 21"/>
                          <a:gd name="T5" fmla="*/ 0 h 33"/>
                          <a:gd name="T6" fmla="*/ 0 w 21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1"/>
                          <a:gd name="T13" fmla="*/ 0 h 33"/>
                          <a:gd name="T14" fmla="*/ 21 w 21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" h="33">
                            <a:moveTo>
                              <a:pt x="0" y="0"/>
                            </a:moveTo>
                            <a:lnTo>
                              <a:pt x="20" y="32"/>
                            </a:lnTo>
                            <a:lnTo>
                              <a:pt x="20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56" name="Group 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39" y="1793"/>
                      <a:ext cx="18" cy="33"/>
                      <a:chOff x="2239" y="1793"/>
                      <a:chExt cx="18" cy="33"/>
                    </a:xfrm>
                  </p:grpSpPr>
                  <p:sp>
                    <p:nvSpPr>
                      <p:cNvPr id="21757" name="Freeform 1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9" y="1793"/>
                        <a:ext cx="18" cy="33"/>
                      </a:xfrm>
                      <a:custGeom>
                        <a:avLst/>
                        <a:gdLst>
                          <a:gd name="T0" fmla="*/ 0 w 18"/>
                          <a:gd name="T1" fmla="*/ 0 h 33"/>
                          <a:gd name="T2" fmla="*/ 17 w 18"/>
                          <a:gd name="T3" fmla="*/ 0 h 33"/>
                          <a:gd name="T4" fmla="*/ 17 w 18"/>
                          <a:gd name="T5" fmla="*/ 32 h 33"/>
                          <a:gd name="T6" fmla="*/ 0 w 18"/>
                          <a:gd name="T7" fmla="*/ 32 h 33"/>
                          <a:gd name="T8" fmla="*/ 0 w 18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"/>
                          <a:gd name="T16" fmla="*/ 0 h 33"/>
                          <a:gd name="T17" fmla="*/ 18 w 18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" h="33">
                            <a:moveTo>
                              <a:pt x="0" y="0"/>
                            </a:moveTo>
                            <a:lnTo>
                              <a:pt x="17" y="0"/>
                            </a:lnTo>
                            <a:lnTo>
                              <a:pt x="17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58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9" y="1793"/>
                        <a:ext cx="18" cy="33"/>
                      </a:xfrm>
                      <a:custGeom>
                        <a:avLst/>
                        <a:gdLst>
                          <a:gd name="T0" fmla="*/ 0 w 18"/>
                          <a:gd name="T1" fmla="*/ 0 h 33"/>
                          <a:gd name="T2" fmla="*/ 17 w 18"/>
                          <a:gd name="T3" fmla="*/ 32 h 33"/>
                          <a:gd name="T4" fmla="*/ 17 w 18"/>
                          <a:gd name="T5" fmla="*/ 0 h 33"/>
                          <a:gd name="T6" fmla="*/ 0 w 18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8"/>
                          <a:gd name="T13" fmla="*/ 0 h 33"/>
                          <a:gd name="T14" fmla="*/ 18 w 18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8" h="33">
                            <a:moveTo>
                              <a:pt x="0" y="0"/>
                            </a:moveTo>
                            <a:lnTo>
                              <a:pt x="17" y="32"/>
                            </a:lnTo>
                            <a:lnTo>
                              <a:pt x="17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732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2256" y="1793"/>
                    <a:ext cx="77" cy="33"/>
                    <a:chOff x="2256" y="1793"/>
                    <a:chExt cx="77" cy="33"/>
                  </a:xfrm>
                </p:grpSpPr>
                <p:grpSp>
                  <p:nvGrpSpPr>
                    <p:cNvPr id="21741" name="Group 1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56" y="1793"/>
                      <a:ext cx="22" cy="33"/>
                      <a:chOff x="2256" y="1793"/>
                      <a:chExt cx="22" cy="33"/>
                    </a:xfrm>
                  </p:grpSpPr>
                  <p:sp>
                    <p:nvSpPr>
                      <p:cNvPr id="21751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6" y="1793"/>
                        <a:ext cx="22" cy="33"/>
                      </a:xfrm>
                      <a:custGeom>
                        <a:avLst/>
                        <a:gdLst>
                          <a:gd name="T0" fmla="*/ 0 w 22"/>
                          <a:gd name="T1" fmla="*/ 0 h 33"/>
                          <a:gd name="T2" fmla="*/ 21 w 22"/>
                          <a:gd name="T3" fmla="*/ 0 h 33"/>
                          <a:gd name="T4" fmla="*/ 21 w 22"/>
                          <a:gd name="T5" fmla="*/ 32 h 33"/>
                          <a:gd name="T6" fmla="*/ 0 w 22"/>
                          <a:gd name="T7" fmla="*/ 32 h 33"/>
                          <a:gd name="T8" fmla="*/ 0 w 22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3"/>
                          <a:gd name="T17" fmla="*/ 22 w 22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3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52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6" y="1793"/>
                        <a:ext cx="22" cy="33"/>
                      </a:xfrm>
                      <a:custGeom>
                        <a:avLst/>
                        <a:gdLst>
                          <a:gd name="T0" fmla="*/ 0 w 22"/>
                          <a:gd name="T1" fmla="*/ 0 h 33"/>
                          <a:gd name="T2" fmla="*/ 21 w 22"/>
                          <a:gd name="T3" fmla="*/ 32 h 33"/>
                          <a:gd name="T4" fmla="*/ 21 w 22"/>
                          <a:gd name="T5" fmla="*/ 0 h 33"/>
                          <a:gd name="T6" fmla="*/ 0 w 22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2"/>
                          <a:gd name="T13" fmla="*/ 0 h 33"/>
                          <a:gd name="T14" fmla="*/ 22 w 22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2" h="33">
                            <a:moveTo>
                              <a:pt x="0" y="0"/>
                            </a:moveTo>
                            <a:lnTo>
                              <a:pt x="21" y="32"/>
                            </a:lnTo>
                            <a:lnTo>
                              <a:pt x="21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42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77" y="1793"/>
                      <a:ext cx="19" cy="33"/>
                      <a:chOff x="2277" y="1793"/>
                      <a:chExt cx="19" cy="33"/>
                    </a:xfrm>
                  </p:grpSpPr>
                  <p:sp>
                    <p:nvSpPr>
                      <p:cNvPr id="21749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77" y="1793"/>
                        <a:ext cx="19" cy="33"/>
                      </a:xfrm>
                      <a:custGeom>
                        <a:avLst/>
                        <a:gdLst>
                          <a:gd name="T0" fmla="*/ 0 w 19"/>
                          <a:gd name="T1" fmla="*/ 0 h 33"/>
                          <a:gd name="T2" fmla="*/ 18 w 19"/>
                          <a:gd name="T3" fmla="*/ 0 h 33"/>
                          <a:gd name="T4" fmla="*/ 18 w 19"/>
                          <a:gd name="T5" fmla="*/ 32 h 33"/>
                          <a:gd name="T6" fmla="*/ 0 w 19"/>
                          <a:gd name="T7" fmla="*/ 32 h 33"/>
                          <a:gd name="T8" fmla="*/ 0 w 19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"/>
                          <a:gd name="T16" fmla="*/ 0 h 33"/>
                          <a:gd name="T17" fmla="*/ 19 w 19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" h="33">
                            <a:moveTo>
                              <a:pt x="0" y="0"/>
                            </a:moveTo>
                            <a:lnTo>
                              <a:pt x="18" y="0"/>
                            </a:lnTo>
                            <a:lnTo>
                              <a:pt x="18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50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77" y="1793"/>
                        <a:ext cx="19" cy="33"/>
                      </a:xfrm>
                      <a:custGeom>
                        <a:avLst/>
                        <a:gdLst>
                          <a:gd name="T0" fmla="*/ 0 w 19"/>
                          <a:gd name="T1" fmla="*/ 0 h 33"/>
                          <a:gd name="T2" fmla="*/ 18 w 19"/>
                          <a:gd name="T3" fmla="*/ 32 h 33"/>
                          <a:gd name="T4" fmla="*/ 18 w 19"/>
                          <a:gd name="T5" fmla="*/ 0 h 33"/>
                          <a:gd name="T6" fmla="*/ 0 w 19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9"/>
                          <a:gd name="T13" fmla="*/ 0 h 33"/>
                          <a:gd name="T14" fmla="*/ 19 w 19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9" h="33">
                            <a:moveTo>
                              <a:pt x="0" y="0"/>
                            </a:moveTo>
                            <a:lnTo>
                              <a:pt x="18" y="32"/>
                            </a:lnTo>
                            <a:lnTo>
                              <a:pt x="18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43" name="Group 1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5" y="1793"/>
                      <a:ext cx="20" cy="33"/>
                      <a:chOff x="2295" y="1793"/>
                      <a:chExt cx="20" cy="33"/>
                    </a:xfrm>
                  </p:grpSpPr>
                  <p:sp>
                    <p:nvSpPr>
                      <p:cNvPr id="21747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5" y="1793"/>
                        <a:ext cx="20" cy="33"/>
                      </a:xfrm>
                      <a:custGeom>
                        <a:avLst/>
                        <a:gdLst>
                          <a:gd name="T0" fmla="*/ 0 w 20"/>
                          <a:gd name="T1" fmla="*/ 0 h 33"/>
                          <a:gd name="T2" fmla="*/ 19 w 20"/>
                          <a:gd name="T3" fmla="*/ 0 h 33"/>
                          <a:gd name="T4" fmla="*/ 19 w 20"/>
                          <a:gd name="T5" fmla="*/ 32 h 33"/>
                          <a:gd name="T6" fmla="*/ 0 w 20"/>
                          <a:gd name="T7" fmla="*/ 32 h 33"/>
                          <a:gd name="T8" fmla="*/ 0 w 20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33"/>
                          <a:gd name="T17" fmla="*/ 20 w 20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33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48" name="Freeform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5" y="1793"/>
                        <a:ext cx="20" cy="33"/>
                      </a:xfrm>
                      <a:custGeom>
                        <a:avLst/>
                        <a:gdLst>
                          <a:gd name="T0" fmla="*/ 0 w 20"/>
                          <a:gd name="T1" fmla="*/ 0 h 33"/>
                          <a:gd name="T2" fmla="*/ 19 w 20"/>
                          <a:gd name="T3" fmla="*/ 32 h 33"/>
                          <a:gd name="T4" fmla="*/ 19 w 20"/>
                          <a:gd name="T5" fmla="*/ 0 h 33"/>
                          <a:gd name="T6" fmla="*/ 0 w 20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0"/>
                          <a:gd name="T13" fmla="*/ 0 h 33"/>
                          <a:gd name="T14" fmla="*/ 20 w 20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0" h="33">
                            <a:moveTo>
                              <a:pt x="0" y="0"/>
                            </a:moveTo>
                            <a:lnTo>
                              <a:pt x="19" y="32"/>
                            </a:lnTo>
                            <a:lnTo>
                              <a:pt x="19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44" name="Group 2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14" y="1793"/>
                      <a:ext cx="19" cy="33"/>
                      <a:chOff x="2314" y="1793"/>
                      <a:chExt cx="19" cy="33"/>
                    </a:xfrm>
                  </p:grpSpPr>
                  <p:sp>
                    <p:nvSpPr>
                      <p:cNvPr id="21745" name="Freeform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4" y="1793"/>
                        <a:ext cx="19" cy="33"/>
                      </a:xfrm>
                      <a:custGeom>
                        <a:avLst/>
                        <a:gdLst>
                          <a:gd name="T0" fmla="*/ 0 w 19"/>
                          <a:gd name="T1" fmla="*/ 0 h 33"/>
                          <a:gd name="T2" fmla="*/ 18 w 19"/>
                          <a:gd name="T3" fmla="*/ 0 h 33"/>
                          <a:gd name="T4" fmla="*/ 18 w 19"/>
                          <a:gd name="T5" fmla="*/ 32 h 33"/>
                          <a:gd name="T6" fmla="*/ 0 w 19"/>
                          <a:gd name="T7" fmla="*/ 32 h 33"/>
                          <a:gd name="T8" fmla="*/ 0 w 19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"/>
                          <a:gd name="T16" fmla="*/ 0 h 33"/>
                          <a:gd name="T17" fmla="*/ 19 w 19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" h="33">
                            <a:moveTo>
                              <a:pt x="0" y="0"/>
                            </a:moveTo>
                            <a:lnTo>
                              <a:pt x="18" y="0"/>
                            </a:lnTo>
                            <a:lnTo>
                              <a:pt x="18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46" name="Freeform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4" y="1793"/>
                        <a:ext cx="19" cy="33"/>
                      </a:xfrm>
                      <a:custGeom>
                        <a:avLst/>
                        <a:gdLst>
                          <a:gd name="T0" fmla="*/ 0 w 19"/>
                          <a:gd name="T1" fmla="*/ 0 h 33"/>
                          <a:gd name="T2" fmla="*/ 18 w 19"/>
                          <a:gd name="T3" fmla="*/ 32 h 33"/>
                          <a:gd name="T4" fmla="*/ 18 w 19"/>
                          <a:gd name="T5" fmla="*/ 0 h 33"/>
                          <a:gd name="T6" fmla="*/ 0 w 19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9"/>
                          <a:gd name="T13" fmla="*/ 0 h 33"/>
                          <a:gd name="T14" fmla="*/ 19 w 19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9" h="33">
                            <a:moveTo>
                              <a:pt x="0" y="0"/>
                            </a:moveTo>
                            <a:lnTo>
                              <a:pt x="18" y="32"/>
                            </a:lnTo>
                            <a:lnTo>
                              <a:pt x="18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1733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2230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34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2286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35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36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265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37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211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38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193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39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05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40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324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21521" name="Object 21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623" y="2060"/>
            <a:ext cx="739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9" r:id="rId10" imgW="1879512" imgH="1220256" progId="">
                    <p:embed/>
                  </p:oleObj>
                </mc:Choice>
                <mc:Fallback>
                  <p:oleObj r:id="rId10" imgW="1879512" imgH="1220256" progId="">
                    <p:embed/>
                    <p:pic>
                      <p:nvPicPr>
                        <p:cNvPr id="0" name="Object 2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3" y="2060"/>
                          <a:ext cx="739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50195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2" name="Rectangle 213"/>
            <p:cNvSpPr>
              <a:spLocks noChangeArrowheads="1"/>
            </p:cNvSpPr>
            <p:nvPr/>
          </p:nvSpPr>
          <p:spPr bwMode="auto">
            <a:xfrm>
              <a:off x="1675" y="1446"/>
              <a:ext cx="56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600" b="1">
                  <a:solidFill>
                    <a:srgbClr val="003366"/>
                  </a:solidFill>
                  <a:latin typeface="Times New Roman Greek" charset="-95"/>
                </a:rPr>
                <a:t>Satellite</a:t>
              </a:r>
            </a:p>
          </p:txBody>
        </p:sp>
        <p:sp>
          <p:nvSpPr>
            <p:cNvPr id="21523" name="Rectangle 214"/>
            <p:cNvSpPr>
              <a:spLocks noChangeArrowheads="1"/>
            </p:cNvSpPr>
            <p:nvPr/>
          </p:nvSpPr>
          <p:spPr bwMode="auto">
            <a:xfrm>
              <a:off x="3233" y="2529"/>
              <a:ext cx="56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rgbClr val="003366"/>
                  </a:solidFill>
                  <a:latin typeface="Times New Roman Greek" charset="-95"/>
                </a:rPr>
                <a:t>Micro-Cell</a:t>
              </a:r>
            </a:p>
          </p:txBody>
        </p:sp>
        <p:sp>
          <p:nvSpPr>
            <p:cNvPr id="21524" name="Rectangle 215"/>
            <p:cNvSpPr>
              <a:spLocks noChangeArrowheads="1"/>
            </p:cNvSpPr>
            <p:nvPr/>
          </p:nvSpPr>
          <p:spPr bwMode="auto">
            <a:xfrm>
              <a:off x="3326" y="1879"/>
              <a:ext cx="38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rgbClr val="003366"/>
                  </a:solidFill>
                  <a:latin typeface="Times New Roman Greek" charset="-95"/>
                </a:rPr>
                <a:t>Urban</a:t>
              </a:r>
            </a:p>
          </p:txBody>
        </p:sp>
        <p:sp>
          <p:nvSpPr>
            <p:cNvPr id="21525" name="Rectangle 216"/>
            <p:cNvSpPr>
              <a:spLocks noChangeArrowheads="1"/>
            </p:cNvSpPr>
            <p:nvPr/>
          </p:nvSpPr>
          <p:spPr bwMode="auto">
            <a:xfrm>
              <a:off x="4122" y="1893"/>
              <a:ext cx="59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rgbClr val="003366"/>
                  </a:solidFill>
                  <a:latin typeface="Times New Roman Greek" charset="-95"/>
                </a:rPr>
                <a:t>In-Building</a:t>
              </a:r>
            </a:p>
          </p:txBody>
        </p:sp>
        <p:sp>
          <p:nvSpPr>
            <p:cNvPr id="21526" name="Rectangle 217"/>
            <p:cNvSpPr>
              <a:spLocks noChangeArrowheads="1"/>
            </p:cNvSpPr>
            <p:nvPr/>
          </p:nvSpPr>
          <p:spPr bwMode="auto">
            <a:xfrm>
              <a:off x="3965" y="2483"/>
              <a:ext cx="49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rgbClr val="003366"/>
                  </a:solidFill>
                  <a:latin typeface="Times New Roman Greek" charset="-95"/>
                </a:rPr>
                <a:t>Pico-Cell</a:t>
              </a:r>
            </a:p>
          </p:txBody>
        </p:sp>
        <p:sp>
          <p:nvSpPr>
            <p:cNvPr id="21527" name="Rectangle 218"/>
            <p:cNvSpPr>
              <a:spLocks noChangeArrowheads="1"/>
            </p:cNvSpPr>
            <p:nvPr/>
          </p:nvSpPr>
          <p:spPr bwMode="auto">
            <a:xfrm>
              <a:off x="2691" y="1251"/>
              <a:ext cx="48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600" b="1">
                  <a:solidFill>
                    <a:srgbClr val="003366"/>
                  </a:solidFill>
                  <a:latin typeface="Times New Roman Greek" charset="-95"/>
                </a:rPr>
                <a:t>Global</a:t>
              </a:r>
            </a:p>
          </p:txBody>
        </p:sp>
        <p:sp>
          <p:nvSpPr>
            <p:cNvPr id="21528" name="Rectangle 219"/>
            <p:cNvSpPr>
              <a:spLocks noChangeArrowheads="1"/>
            </p:cNvSpPr>
            <p:nvPr/>
          </p:nvSpPr>
          <p:spPr bwMode="auto">
            <a:xfrm>
              <a:off x="2505" y="1642"/>
              <a:ext cx="5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b="1">
                  <a:solidFill>
                    <a:srgbClr val="003366"/>
                  </a:solidFill>
                  <a:latin typeface="Times New Roman Greek" charset="-95"/>
                </a:rPr>
                <a:t>Suburban</a:t>
              </a:r>
            </a:p>
          </p:txBody>
        </p:sp>
        <p:sp>
          <p:nvSpPr>
            <p:cNvPr id="21529" name="Rectangle 220"/>
            <p:cNvSpPr>
              <a:spLocks noChangeArrowheads="1"/>
            </p:cNvSpPr>
            <p:nvPr/>
          </p:nvSpPr>
          <p:spPr bwMode="auto">
            <a:xfrm>
              <a:off x="4661" y="2032"/>
              <a:ext cx="56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rgbClr val="003366"/>
                  </a:solidFill>
                  <a:latin typeface="Times New Roman Greek" charset="-95"/>
                </a:rPr>
                <a:t>Home-Cell</a:t>
              </a:r>
            </a:p>
          </p:txBody>
        </p:sp>
        <p:sp>
          <p:nvSpPr>
            <p:cNvPr id="21530" name="Rectangle 221"/>
            <p:cNvSpPr>
              <a:spLocks noChangeArrowheads="1"/>
            </p:cNvSpPr>
            <p:nvPr/>
          </p:nvSpPr>
          <p:spPr bwMode="auto">
            <a:xfrm>
              <a:off x="1777" y="2575"/>
              <a:ext cx="59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rgbClr val="003366"/>
                  </a:solidFill>
                  <a:latin typeface="Times New Roman Greek" charset="-95"/>
                </a:rPr>
                <a:t>Macro-Cell</a:t>
              </a:r>
            </a:p>
          </p:txBody>
        </p:sp>
        <p:graphicFrame>
          <p:nvGraphicFramePr>
            <p:cNvPr id="21531" name="Object 2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229" y="1993"/>
            <a:ext cx="466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20" name="Clip" r:id="rId12" imgW="1592263" imgH="2211388" progId="MS_ClipArt_Gallery.2">
                    <p:embed/>
                  </p:oleObj>
                </mc:Choice>
                <mc:Fallback>
                  <p:oleObj name="Clip" r:id="rId12" imgW="1592263" imgH="2211388" progId="MS_ClipArt_Gallery.2">
                    <p:embed/>
                    <p:pic>
                      <p:nvPicPr>
                        <p:cNvPr id="0" name="Object 22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9" y="1993"/>
                          <a:ext cx="466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50195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532" name="Picture 223" descr="22_05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33CCFF"/>
                </a:clrFrom>
                <a:clrTo>
                  <a:srgbClr val="33C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6" t="29962" r="56291" b="4619"/>
            <a:stretch>
              <a:fillRect/>
            </a:stretch>
          </p:blipFill>
          <p:spPr bwMode="auto">
            <a:xfrm>
              <a:off x="2077" y="1910"/>
              <a:ext cx="28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33" name="Group 224"/>
            <p:cNvGrpSpPr>
              <a:grpSpLocks/>
            </p:cNvGrpSpPr>
            <p:nvPr/>
          </p:nvGrpSpPr>
          <p:grpSpPr bwMode="auto">
            <a:xfrm>
              <a:off x="1548" y="2134"/>
              <a:ext cx="759" cy="450"/>
              <a:chOff x="1561" y="1502"/>
              <a:chExt cx="717" cy="465"/>
            </a:xfrm>
          </p:grpSpPr>
          <p:grpSp>
            <p:nvGrpSpPr>
              <p:cNvPr id="21539" name="Group 225"/>
              <p:cNvGrpSpPr>
                <a:grpSpLocks/>
              </p:cNvGrpSpPr>
              <p:nvPr/>
            </p:nvGrpSpPr>
            <p:grpSpPr bwMode="auto">
              <a:xfrm>
                <a:off x="1561" y="1502"/>
                <a:ext cx="646" cy="326"/>
                <a:chOff x="1561" y="1502"/>
                <a:chExt cx="646" cy="326"/>
              </a:xfrm>
            </p:grpSpPr>
            <p:grpSp>
              <p:nvGrpSpPr>
                <p:cNvPr id="21561" name="Group 226"/>
                <p:cNvGrpSpPr>
                  <a:grpSpLocks/>
                </p:cNvGrpSpPr>
                <p:nvPr/>
              </p:nvGrpSpPr>
              <p:grpSpPr bwMode="auto">
                <a:xfrm>
                  <a:off x="1561" y="1502"/>
                  <a:ext cx="646" cy="326"/>
                  <a:chOff x="1561" y="1502"/>
                  <a:chExt cx="646" cy="326"/>
                </a:xfrm>
              </p:grpSpPr>
              <p:grpSp>
                <p:nvGrpSpPr>
                  <p:cNvPr id="21691" name="Group 227"/>
                  <p:cNvGrpSpPr>
                    <a:grpSpLocks/>
                  </p:cNvGrpSpPr>
                  <p:nvPr/>
                </p:nvGrpSpPr>
                <p:grpSpPr bwMode="auto">
                  <a:xfrm>
                    <a:off x="1561" y="1520"/>
                    <a:ext cx="256" cy="308"/>
                    <a:chOff x="1561" y="1520"/>
                    <a:chExt cx="256" cy="308"/>
                  </a:xfrm>
                </p:grpSpPr>
                <p:grpSp>
                  <p:nvGrpSpPr>
                    <p:cNvPr id="21700" name="Group 2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1" y="1520"/>
                      <a:ext cx="240" cy="308"/>
                      <a:chOff x="1561" y="1520"/>
                      <a:chExt cx="240" cy="308"/>
                    </a:xfrm>
                  </p:grpSpPr>
                  <p:sp>
                    <p:nvSpPr>
                      <p:cNvPr id="21704" name="Freeform 2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2" y="1531"/>
                        <a:ext cx="219" cy="288"/>
                      </a:xfrm>
                      <a:custGeom>
                        <a:avLst/>
                        <a:gdLst>
                          <a:gd name="T0" fmla="*/ 0 w 219"/>
                          <a:gd name="T1" fmla="*/ 241 h 288"/>
                          <a:gd name="T2" fmla="*/ 219 w 219"/>
                          <a:gd name="T3" fmla="*/ 288 h 288"/>
                          <a:gd name="T4" fmla="*/ 219 w 219"/>
                          <a:gd name="T5" fmla="*/ 111 h 288"/>
                          <a:gd name="T6" fmla="*/ 80 w 219"/>
                          <a:gd name="T7" fmla="*/ 0 h 288"/>
                          <a:gd name="T8" fmla="*/ 0 w 219"/>
                          <a:gd name="T9" fmla="*/ 197 h 288"/>
                          <a:gd name="T10" fmla="*/ 0 w 219"/>
                          <a:gd name="T11" fmla="*/ 241 h 28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9"/>
                          <a:gd name="T19" fmla="*/ 0 h 288"/>
                          <a:gd name="T20" fmla="*/ 219 w 219"/>
                          <a:gd name="T21" fmla="*/ 288 h 28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9" h="288">
                            <a:moveTo>
                              <a:pt x="0" y="241"/>
                            </a:moveTo>
                            <a:lnTo>
                              <a:pt x="219" y="288"/>
                            </a:lnTo>
                            <a:lnTo>
                              <a:pt x="219" y="111"/>
                            </a:lnTo>
                            <a:lnTo>
                              <a:pt x="80" y="0"/>
                            </a:lnTo>
                            <a:lnTo>
                              <a:pt x="0" y="197"/>
                            </a:lnTo>
                            <a:lnTo>
                              <a:pt x="0" y="241"/>
                            </a:lnTo>
                            <a:close/>
                          </a:path>
                        </a:pathLst>
                      </a:custGeom>
                      <a:solidFill>
                        <a:srgbClr val="FFB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05" name="Freeform 2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15" y="1690"/>
                        <a:ext cx="33" cy="115"/>
                      </a:xfrm>
                      <a:custGeom>
                        <a:avLst/>
                        <a:gdLst>
                          <a:gd name="T0" fmla="*/ 0 w 33"/>
                          <a:gd name="T1" fmla="*/ 109 h 115"/>
                          <a:gd name="T2" fmla="*/ 33 w 33"/>
                          <a:gd name="T3" fmla="*/ 115 h 115"/>
                          <a:gd name="T4" fmla="*/ 24 w 33"/>
                          <a:gd name="T5" fmla="*/ 0 h 115"/>
                          <a:gd name="T6" fmla="*/ 0 w 33"/>
                          <a:gd name="T7" fmla="*/ 109 h 11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3"/>
                          <a:gd name="T13" fmla="*/ 0 h 115"/>
                          <a:gd name="T14" fmla="*/ 33 w 33"/>
                          <a:gd name="T15" fmla="*/ 115 h 115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3" h="115">
                            <a:moveTo>
                              <a:pt x="0" y="109"/>
                            </a:moveTo>
                            <a:lnTo>
                              <a:pt x="33" y="115"/>
                            </a:lnTo>
                            <a:lnTo>
                              <a:pt x="24" y="0"/>
                            </a:lnTo>
                            <a:lnTo>
                              <a:pt x="0" y="109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06" name="Freeform 2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4" y="1526"/>
                        <a:ext cx="94" cy="206"/>
                      </a:xfrm>
                      <a:custGeom>
                        <a:avLst/>
                        <a:gdLst>
                          <a:gd name="T0" fmla="*/ 0 w 94"/>
                          <a:gd name="T1" fmla="*/ 206 h 206"/>
                          <a:gd name="T2" fmla="*/ 20 w 94"/>
                          <a:gd name="T3" fmla="*/ 206 h 206"/>
                          <a:gd name="T4" fmla="*/ 94 w 94"/>
                          <a:gd name="T5" fmla="*/ 20 h 206"/>
                          <a:gd name="T6" fmla="*/ 75 w 94"/>
                          <a:gd name="T7" fmla="*/ 0 h 206"/>
                          <a:gd name="T8" fmla="*/ 0 w 94"/>
                          <a:gd name="T9" fmla="*/ 206 h 20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4"/>
                          <a:gd name="T16" fmla="*/ 0 h 206"/>
                          <a:gd name="T17" fmla="*/ 94 w 94"/>
                          <a:gd name="T18" fmla="*/ 206 h 20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4" h="206">
                            <a:moveTo>
                              <a:pt x="0" y="206"/>
                            </a:moveTo>
                            <a:lnTo>
                              <a:pt x="20" y="206"/>
                            </a:lnTo>
                            <a:lnTo>
                              <a:pt x="94" y="20"/>
                            </a:lnTo>
                            <a:lnTo>
                              <a:pt x="75" y="0"/>
                            </a:lnTo>
                            <a:lnTo>
                              <a:pt x="0" y="206"/>
                            </a:lnTo>
                            <a:close/>
                          </a:path>
                        </a:pathLst>
                      </a:custGeom>
                      <a:solidFill>
                        <a:srgbClr val="FFB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07" name="Freeform 2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2" y="1542"/>
                        <a:ext cx="219" cy="217"/>
                      </a:xfrm>
                      <a:custGeom>
                        <a:avLst/>
                        <a:gdLst>
                          <a:gd name="T0" fmla="*/ 0 w 219"/>
                          <a:gd name="T1" fmla="*/ 173 h 217"/>
                          <a:gd name="T2" fmla="*/ 70 w 219"/>
                          <a:gd name="T3" fmla="*/ 0 h 217"/>
                          <a:gd name="T4" fmla="*/ 219 w 219"/>
                          <a:gd name="T5" fmla="*/ 131 h 217"/>
                          <a:gd name="T6" fmla="*/ 219 w 219"/>
                          <a:gd name="T7" fmla="*/ 170 h 217"/>
                          <a:gd name="T8" fmla="*/ 180 w 219"/>
                          <a:gd name="T9" fmla="*/ 217 h 217"/>
                          <a:gd name="T10" fmla="*/ 180 w 219"/>
                          <a:gd name="T11" fmla="*/ 137 h 217"/>
                          <a:gd name="T12" fmla="*/ 166 w 219"/>
                          <a:gd name="T13" fmla="*/ 137 h 217"/>
                          <a:gd name="T14" fmla="*/ 156 w 219"/>
                          <a:gd name="T15" fmla="*/ 104 h 217"/>
                          <a:gd name="T16" fmla="*/ 73 w 219"/>
                          <a:gd name="T17" fmla="*/ 22 h 217"/>
                          <a:gd name="T18" fmla="*/ 73 w 219"/>
                          <a:gd name="T19" fmla="*/ 38 h 217"/>
                          <a:gd name="T20" fmla="*/ 63 w 219"/>
                          <a:gd name="T21" fmla="*/ 44 h 217"/>
                          <a:gd name="T22" fmla="*/ 62 w 219"/>
                          <a:gd name="T23" fmla="*/ 40 h 217"/>
                          <a:gd name="T24" fmla="*/ 0 w 219"/>
                          <a:gd name="T25" fmla="*/ 195 h 217"/>
                          <a:gd name="T26" fmla="*/ 0 w 219"/>
                          <a:gd name="T27" fmla="*/ 173 h 217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219"/>
                          <a:gd name="T43" fmla="*/ 0 h 217"/>
                          <a:gd name="T44" fmla="*/ 219 w 219"/>
                          <a:gd name="T45" fmla="*/ 217 h 217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219" h="217">
                            <a:moveTo>
                              <a:pt x="0" y="173"/>
                            </a:moveTo>
                            <a:lnTo>
                              <a:pt x="70" y="0"/>
                            </a:lnTo>
                            <a:lnTo>
                              <a:pt x="219" y="131"/>
                            </a:lnTo>
                            <a:lnTo>
                              <a:pt x="219" y="170"/>
                            </a:lnTo>
                            <a:lnTo>
                              <a:pt x="180" y="217"/>
                            </a:lnTo>
                            <a:lnTo>
                              <a:pt x="180" y="137"/>
                            </a:lnTo>
                            <a:lnTo>
                              <a:pt x="166" y="137"/>
                            </a:lnTo>
                            <a:lnTo>
                              <a:pt x="156" y="104"/>
                            </a:lnTo>
                            <a:lnTo>
                              <a:pt x="73" y="22"/>
                            </a:lnTo>
                            <a:lnTo>
                              <a:pt x="73" y="38"/>
                            </a:lnTo>
                            <a:lnTo>
                              <a:pt x="63" y="44"/>
                            </a:lnTo>
                            <a:lnTo>
                              <a:pt x="62" y="40"/>
                            </a:lnTo>
                            <a:lnTo>
                              <a:pt x="0" y="195"/>
                            </a:lnTo>
                            <a:lnTo>
                              <a:pt x="0" y="173"/>
                            </a:lnTo>
                            <a:close/>
                          </a:path>
                        </a:pathLst>
                      </a:custGeom>
                      <a:solidFill>
                        <a:srgbClr val="BF7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08" name="Freeform 2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1" y="1520"/>
                        <a:ext cx="201" cy="212"/>
                      </a:xfrm>
                      <a:custGeom>
                        <a:avLst/>
                        <a:gdLst>
                          <a:gd name="T0" fmla="*/ 3 w 201"/>
                          <a:gd name="T1" fmla="*/ 212 h 212"/>
                          <a:gd name="T2" fmla="*/ 79 w 201"/>
                          <a:gd name="T3" fmla="*/ 13 h 212"/>
                          <a:gd name="T4" fmla="*/ 188 w 201"/>
                          <a:gd name="T5" fmla="*/ 119 h 212"/>
                          <a:gd name="T6" fmla="*/ 201 w 201"/>
                          <a:gd name="T7" fmla="*/ 119 h 212"/>
                          <a:gd name="T8" fmla="*/ 78 w 201"/>
                          <a:gd name="T9" fmla="*/ 0 h 212"/>
                          <a:gd name="T10" fmla="*/ 0 w 201"/>
                          <a:gd name="T11" fmla="*/ 203 h 212"/>
                          <a:gd name="T12" fmla="*/ 3 w 201"/>
                          <a:gd name="T13" fmla="*/ 212 h 21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01"/>
                          <a:gd name="T22" fmla="*/ 0 h 212"/>
                          <a:gd name="T23" fmla="*/ 201 w 201"/>
                          <a:gd name="T24" fmla="*/ 212 h 21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01" h="212">
                            <a:moveTo>
                              <a:pt x="3" y="212"/>
                            </a:moveTo>
                            <a:lnTo>
                              <a:pt x="79" y="13"/>
                            </a:lnTo>
                            <a:lnTo>
                              <a:pt x="188" y="119"/>
                            </a:lnTo>
                            <a:lnTo>
                              <a:pt x="201" y="119"/>
                            </a:lnTo>
                            <a:lnTo>
                              <a:pt x="78" y="0"/>
                            </a:lnTo>
                            <a:lnTo>
                              <a:pt x="0" y="203"/>
                            </a:lnTo>
                            <a:lnTo>
                              <a:pt x="3" y="212"/>
                            </a:lnTo>
                            <a:close/>
                          </a:path>
                        </a:pathLst>
                      </a:custGeom>
                      <a:solidFill>
                        <a:srgbClr val="9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09" name="Rectangle 2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54" y="1675"/>
                        <a:ext cx="11" cy="153"/>
                      </a:xfrm>
                      <a:prstGeom prst="rect">
                        <a:avLst/>
                      </a:prstGeom>
                      <a:solidFill>
                        <a:srgbClr val="FFB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SzPct val="11000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Font typeface="Wingdings" pitchFamily="2" charset="2"/>
                          <a:buChar char="§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Font typeface="Symbol" pitchFamily="18" charset="2"/>
                          <a:buChar char="¨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21710" name="Freeform 2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8" y="1677"/>
                        <a:ext cx="16" cy="148"/>
                      </a:xfrm>
                      <a:custGeom>
                        <a:avLst/>
                        <a:gdLst>
                          <a:gd name="T0" fmla="*/ 16 w 16"/>
                          <a:gd name="T1" fmla="*/ 148 h 148"/>
                          <a:gd name="T2" fmla="*/ 0 w 16"/>
                          <a:gd name="T3" fmla="*/ 144 h 148"/>
                          <a:gd name="T4" fmla="*/ 0 w 16"/>
                          <a:gd name="T5" fmla="*/ 0 h 148"/>
                          <a:gd name="T6" fmla="*/ 16 w 16"/>
                          <a:gd name="T7" fmla="*/ 0 h 148"/>
                          <a:gd name="T8" fmla="*/ 16 w 16"/>
                          <a:gd name="T9" fmla="*/ 148 h 1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"/>
                          <a:gd name="T16" fmla="*/ 0 h 148"/>
                          <a:gd name="T17" fmla="*/ 16 w 16"/>
                          <a:gd name="T18" fmla="*/ 148 h 1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" h="148">
                            <a:moveTo>
                              <a:pt x="16" y="148"/>
                            </a:moveTo>
                            <a:lnTo>
                              <a:pt x="0" y="144"/>
                            </a:lnTo>
                            <a:lnTo>
                              <a:pt x="0" y="0"/>
                            </a:lnTo>
                            <a:lnTo>
                              <a:pt x="16" y="0"/>
                            </a:lnTo>
                            <a:lnTo>
                              <a:pt x="16" y="148"/>
                            </a:lnTo>
                            <a:close/>
                          </a:path>
                        </a:pathLst>
                      </a:custGeom>
                      <a:solidFill>
                        <a:srgbClr val="BF7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1701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717" y="1637"/>
                      <a:ext cx="29" cy="33"/>
                    </a:xfrm>
                    <a:custGeom>
                      <a:avLst/>
                      <a:gdLst>
                        <a:gd name="T0" fmla="*/ 0 w 29"/>
                        <a:gd name="T1" fmla="*/ 33 h 33"/>
                        <a:gd name="T2" fmla="*/ 27 w 29"/>
                        <a:gd name="T3" fmla="*/ 0 h 33"/>
                        <a:gd name="T4" fmla="*/ 29 w 29"/>
                        <a:gd name="T5" fmla="*/ 29 h 33"/>
                        <a:gd name="T6" fmla="*/ 0 w 29"/>
                        <a:gd name="T7" fmla="*/ 33 h 3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"/>
                        <a:gd name="T13" fmla="*/ 0 h 33"/>
                        <a:gd name="T14" fmla="*/ 29 w 29"/>
                        <a:gd name="T15" fmla="*/ 33 h 3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" h="33">
                          <a:moveTo>
                            <a:pt x="0" y="33"/>
                          </a:moveTo>
                          <a:lnTo>
                            <a:pt x="27" y="0"/>
                          </a:lnTo>
                          <a:lnTo>
                            <a:pt x="29" y="29"/>
                          </a:lnTo>
                          <a:lnTo>
                            <a:pt x="0" y="33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02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722" y="1677"/>
                      <a:ext cx="95" cy="7"/>
                    </a:xfrm>
                    <a:custGeom>
                      <a:avLst/>
                      <a:gdLst>
                        <a:gd name="T0" fmla="*/ 0 w 95"/>
                        <a:gd name="T1" fmla="*/ 4 h 7"/>
                        <a:gd name="T2" fmla="*/ 27 w 95"/>
                        <a:gd name="T3" fmla="*/ 0 h 7"/>
                        <a:gd name="T4" fmla="*/ 95 w 95"/>
                        <a:gd name="T5" fmla="*/ 2 h 7"/>
                        <a:gd name="T6" fmla="*/ 27 w 95"/>
                        <a:gd name="T7" fmla="*/ 7 h 7"/>
                        <a:gd name="T8" fmla="*/ 0 w 95"/>
                        <a:gd name="T9" fmla="*/ 4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5"/>
                        <a:gd name="T16" fmla="*/ 0 h 7"/>
                        <a:gd name="T17" fmla="*/ 95 w 95"/>
                        <a:gd name="T18" fmla="*/ 7 h 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5" h="7">
                          <a:moveTo>
                            <a:pt x="0" y="4"/>
                          </a:moveTo>
                          <a:lnTo>
                            <a:pt x="27" y="0"/>
                          </a:lnTo>
                          <a:lnTo>
                            <a:pt x="95" y="2"/>
                          </a:lnTo>
                          <a:lnTo>
                            <a:pt x="27" y="7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03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717" y="1666"/>
                      <a:ext cx="34" cy="15"/>
                    </a:xfrm>
                    <a:custGeom>
                      <a:avLst/>
                      <a:gdLst>
                        <a:gd name="T0" fmla="*/ 0 w 34"/>
                        <a:gd name="T1" fmla="*/ 4 h 15"/>
                        <a:gd name="T2" fmla="*/ 29 w 34"/>
                        <a:gd name="T3" fmla="*/ 0 h 15"/>
                        <a:gd name="T4" fmla="*/ 34 w 34"/>
                        <a:gd name="T5" fmla="*/ 13 h 15"/>
                        <a:gd name="T6" fmla="*/ 3 w 34"/>
                        <a:gd name="T7" fmla="*/ 15 h 15"/>
                        <a:gd name="T8" fmla="*/ 0 w 34"/>
                        <a:gd name="T9" fmla="*/ 4 h 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"/>
                        <a:gd name="T16" fmla="*/ 0 h 15"/>
                        <a:gd name="T17" fmla="*/ 34 w 34"/>
                        <a:gd name="T18" fmla="*/ 15 h 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" h="15">
                          <a:moveTo>
                            <a:pt x="0" y="4"/>
                          </a:moveTo>
                          <a:lnTo>
                            <a:pt x="29" y="0"/>
                          </a:lnTo>
                          <a:lnTo>
                            <a:pt x="34" y="13"/>
                          </a:lnTo>
                          <a:lnTo>
                            <a:pt x="3" y="15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92" name="Freeform 239"/>
                  <p:cNvSpPr>
                    <a:spLocks/>
                  </p:cNvSpPr>
                  <p:nvPr/>
                </p:nvSpPr>
                <p:spPr bwMode="auto">
                  <a:xfrm>
                    <a:off x="1801" y="1553"/>
                    <a:ext cx="360" cy="266"/>
                  </a:xfrm>
                  <a:custGeom>
                    <a:avLst/>
                    <a:gdLst>
                      <a:gd name="T0" fmla="*/ 0 w 360"/>
                      <a:gd name="T1" fmla="*/ 266 h 266"/>
                      <a:gd name="T2" fmla="*/ 360 w 360"/>
                      <a:gd name="T3" fmla="*/ 226 h 266"/>
                      <a:gd name="T4" fmla="*/ 360 w 360"/>
                      <a:gd name="T5" fmla="*/ 126 h 266"/>
                      <a:gd name="T6" fmla="*/ 180 w 360"/>
                      <a:gd name="T7" fmla="*/ 24 h 266"/>
                      <a:gd name="T8" fmla="*/ 0 w 360"/>
                      <a:gd name="T9" fmla="*/ 0 h 266"/>
                      <a:gd name="T10" fmla="*/ 0 w 360"/>
                      <a:gd name="T11" fmla="*/ 266 h 26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0"/>
                      <a:gd name="T19" fmla="*/ 0 h 266"/>
                      <a:gd name="T20" fmla="*/ 360 w 360"/>
                      <a:gd name="T21" fmla="*/ 266 h 26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0" h="266">
                        <a:moveTo>
                          <a:pt x="0" y="266"/>
                        </a:moveTo>
                        <a:lnTo>
                          <a:pt x="360" y="226"/>
                        </a:lnTo>
                        <a:lnTo>
                          <a:pt x="360" y="126"/>
                        </a:lnTo>
                        <a:lnTo>
                          <a:pt x="180" y="24"/>
                        </a:lnTo>
                        <a:lnTo>
                          <a:pt x="0" y="0"/>
                        </a:lnTo>
                        <a:lnTo>
                          <a:pt x="0" y="266"/>
                        </a:lnTo>
                        <a:close/>
                      </a:path>
                    </a:pathLst>
                  </a:custGeom>
                  <a:solidFill>
                    <a:srgbClr val="FFB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3" name="Freeform 240"/>
                  <p:cNvSpPr>
                    <a:spLocks/>
                  </p:cNvSpPr>
                  <p:nvPr/>
                </p:nvSpPr>
                <p:spPr bwMode="auto">
                  <a:xfrm>
                    <a:off x="1639" y="1520"/>
                    <a:ext cx="568" cy="164"/>
                  </a:xfrm>
                  <a:custGeom>
                    <a:avLst/>
                    <a:gdLst>
                      <a:gd name="T0" fmla="*/ 0 w 568"/>
                      <a:gd name="T1" fmla="*/ 0 h 164"/>
                      <a:gd name="T2" fmla="*/ 339 w 568"/>
                      <a:gd name="T3" fmla="*/ 53 h 164"/>
                      <a:gd name="T4" fmla="*/ 568 w 568"/>
                      <a:gd name="T5" fmla="*/ 164 h 164"/>
                      <a:gd name="T6" fmla="*/ 107 w 568"/>
                      <a:gd name="T7" fmla="*/ 146 h 164"/>
                      <a:gd name="T8" fmla="*/ 104 w 568"/>
                      <a:gd name="T9" fmla="*/ 117 h 164"/>
                      <a:gd name="T10" fmla="*/ 118 w 568"/>
                      <a:gd name="T11" fmla="*/ 117 h 164"/>
                      <a:gd name="T12" fmla="*/ 0 w 568"/>
                      <a:gd name="T13" fmla="*/ 0 h 1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68"/>
                      <a:gd name="T22" fmla="*/ 0 h 164"/>
                      <a:gd name="T23" fmla="*/ 568 w 568"/>
                      <a:gd name="T24" fmla="*/ 164 h 1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68" h="164">
                        <a:moveTo>
                          <a:pt x="0" y="0"/>
                        </a:moveTo>
                        <a:lnTo>
                          <a:pt x="339" y="53"/>
                        </a:lnTo>
                        <a:lnTo>
                          <a:pt x="568" y="164"/>
                        </a:lnTo>
                        <a:lnTo>
                          <a:pt x="107" y="146"/>
                        </a:lnTo>
                        <a:lnTo>
                          <a:pt x="104" y="117"/>
                        </a:lnTo>
                        <a:lnTo>
                          <a:pt x="118" y="1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4" name="Freeform 241"/>
                  <p:cNvSpPr>
                    <a:spLocks/>
                  </p:cNvSpPr>
                  <p:nvPr/>
                </p:nvSpPr>
                <p:spPr bwMode="auto">
                  <a:xfrm>
                    <a:off x="1801" y="1546"/>
                    <a:ext cx="190" cy="166"/>
                  </a:xfrm>
                  <a:custGeom>
                    <a:avLst/>
                    <a:gdLst>
                      <a:gd name="T0" fmla="*/ 0 w 190"/>
                      <a:gd name="T1" fmla="*/ 127 h 166"/>
                      <a:gd name="T2" fmla="*/ 0 w 190"/>
                      <a:gd name="T3" fmla="*/ 166 h 166"/>
                      <a:gd name="T4" fmla="*/ 24 w 190"/>
                      <a:gd name="T5" fmla="*/ 166 h 166"/>
                      <a:gd name="T6" fmla="*/ 42 w 190"/>
                      <a:gd name="T7" fmla="*/ 129 h 166"/>
                      <a:gd name="T8" fmla="*/ 144 w 190"/>
                      <a:gd name="T9" fmla="*/ 129 h 166"/>
                      <a:gd name="T10" fmla="*/ 144 w 190"/>
                      <a:gd name="T11" fmla="*/ 146 h 166"/>
                      <a:gd name="T12" fmla="*/ 190 w 190"/>
                      <a:gd name="T13" fmla="*/ 146 h 166"/>
                      <a:gd name="T14" fmla="*/ 128 w 190"/>
                      <a:gd name="T15" fmla="*/ 7 h 166"/>
                      <a:gd name="T16" fmla="*/ 63 w 190"/>
                      <a:gd name="T17" fmla="*/ 0 h 166"/>
                      <a:gd name="T18" fmla="*/ 13 w 190"/>
                      <a:gd name="T19" fmla="*/ 129 h 166"/>
                      <a:gd name="T20" fmla="*/ 0 w 190"/>
                      <a:gd name="T21" fmla="*/ 127 h 16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90"/>
                      <a:gd name="T34" fmla="*/ 0 h 166"/>
                      <a:gd name="T35" fmla="*/ 190 w 190"/>
                      <a:gd name="T36" fmla="*/ 166 h 16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90" h="166">
                        <a:moveTo>
                          <a:pt x="0" y="127"/>
                        </a:moveTo>
                        <a:lnTo>
                          <a:pt x="0" y="166"/>
                        </a:lnTo>
                        <a:lnTo>
                          <a:pt x="24" y="166"/>
                        </a:lnTo>
                        <a:lnTo>
                          <a:pt x="42" y="129"/>
                        </a:lnTo>
                        <a:lnTo>
                          <a:pt x="144" y="129"/>
                        </a:lnTo>
                        <a:lnTo>
                          <a:pt x="144" y="146"/>
                        </a:lnTo>
                        <a:lnTo>
                          <a:pt x="190" y="146"/>
                        </a:lnTo>
                        <a:lnTo>
                          <a:pt x="128" y="7"/>
                        </a:lnTo>
                        <a:lnTo>
                          <a:pt x="63" y="0"/>
                        </a:lnTo>
                        <a:lnTo>
                          <a:pt x="13" y="129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FF9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5" name="Freeform 242"/>
                  <p:cNvSpPr>
                    <a:spLocks/>
                  </p:cNvSpPr>
                  <p:nvPr/>
                </p:nvSpPr>
                <p:spPr bwMode="auto">
                  <a:xfrm>
                    <a:off x="1874" y="1502"/>
                    <a:ext cx="62" cy="55"/>
                  </a:xfrm>
                  <a:custGeom>
                    <a:avLst/>
                    <a:gdLst>
                      <a:gd name="T0" fmla="*/ 13 w 62"/>
                      <a:gd name="T1" fmla="*/ 0 h 55"/>
                      <a:gd name="T2" fmla="*/ 0 w 62"/>
                      <a:gd name="T3" fmla="*/ 44 h 55"/>
                      <a:gd name="T4" fmla="*/ 62 w 62"/>
                      <a:gd name="T5" fmla="*/ 55 h 55"/>
                      <a:gd name="T6" fmla="*/ 13 w 62"/>
                      <a:gd name="T7" fmla="*/ 0 h 5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"/>
                      <a:gd name="T13" fmla="*/ 0 h 55"/>
                      <a:gd name="T14" fmla="*/ 62 w 62"/>
                      <a:gd name="T15" fmla="*/ 55 h 5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" h="55">
                        <a:moveTo>
                          <a:pt x="13" y="0"/>
                        </a:moveTo>
                        <a:lnTo>
                          <a:pt x="0" y="44"/>
                        </a:lnTo>
                        <a:lnTo>
                          <a:pt x="62" y="5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6" name="Freeform 243"/>
                  <p:cNvSpPr>
                    <a:spLocks/>
                  </p:cNvSpPr>
                  <p:nvPr/>
                </p:nvSpPr>
                <p:spPr bwMode="auto">
                  <a:xfrm>
                    <a:off x="1785" y="1502"/>
                    <a:ext cx="102" cy="164"/>
                  </a:xfrm>
                  <a:custGeom>
                    <a:avLst/>
                    <a:gdLst>
                      <a:gd name="T0" fmla="*/ 102 w 102"/>
                      <a:gd name="T1" fmla="*/ 0 h 164"/>
                      <a:gd name="T2" fmla="*/ 91 w 102"/>
                      <a:gd name="T3" fmla="*/ 44 h 164"/>
                      <a:gd name="T4" fmla="*/ 29 w 102"/>
                      <a:gd name="T5" fmla="*/ 164 h 164"/>
                      <a:gd name="T6" fmla="*/ 0 w 102"/>
                      <a:gd name="T7" fmla="*/ 51 h 164"/>
                      <a:gd name="T8" fmla="*/ 102 w 102"/>
                      <a:gd name="T9" fmla="*/ 0 h 1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2"/>
                      <a:gd name="T16" fmla="*/ 0 h 164"/>
                      <a:gd name="T17" fmla="*/ 102 w 102"/>
                      <a:gd name="T18" fmla="*/ 164 h 1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2" h="164">
                        <a:moveTo>
                          <a:pt x="102" y="0"/>
                        </a:moveTo>
                        <a:lnTo>
                          <a:pt x="91" y="44"/>
                        </a:lnTo>
                        <a:lnTo>
                          <a:pt x="29" y="164"/>
                        </a:lnTo>
                        <a:lnTo>
                          <a:pt x="0" y="51"/>
                        </a:lnTo>
                        <a:lnTo>
                          <a:pt x="102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7" name="Freeform 244"/>
                  <p:cNvSpPr>
                    <a:spLocks/>
                  </p:cNvSpPr>
                  <p:nvPr/>
                </p:nvSpPr>
                <p:spPr bwMode="auto">
                  <a:xfrm>
                    <a:off x="1916" y="1566"/>
                    <a:ext cx="73" cy="120"/>
                  </a:xfrm>
                  <a:custGeom>
                    <a:avLst/>
                    <a:gdLst>
                      <a:gd name="T0" fmla="*/ 20 w 73"/>
                      <a:gd name="T1" fmla="*/ 0 h 120"/>
                      <a:gd name="T2" fmla="*/ 0 w 73"/>
                      <a:gd name="T3" fmla="*/ 9 h 120"/>
                      <a:gd name="T4" fmla="*/ 47 w 73"/>
                      <a:gd name="T5" fmla="*/ 120 h 120"/>
                      <a:gd name="T6" fmla="*/ 73 w 73"/>
                      <a:gd name="T7" fmla="*/ 120 h 120"/>
                      <a:gd name="T8" fmla="*/ 20 w 73"/>
                      <a:gd name="T9" fmla="*/ 0 h 1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120"/>
                      <a:gd name="T17" fmla="*/ 73 w 73"/>
                      <a:gd name="T18" fmla="*/ 120 h 1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120">
                        <a:moveTo>
                          <a:pt x="20" y="0"/>
                        </a:moveTo>
                        <a:lnTo>
                          <a:pt x="0" y="9"/>
                        </a:lnTo>
                        <a:lnTo>
                          <a:pt x="47" y="120"/>
                        </a:lnTo>
                        <a:lnTo>
                          <a:pt x="73" y="12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8" name="Freeform 245"/>
                  <p:cNvSpPr>
                    <a:spLocks/>
                  </p:cNvSpPr>
                  <p:nvPr/>
                </p:nvSpPr>
                <p:spPr bwMode="auto">
                  <a:xfrm>
                    <a:off x="1871" y="1553"/>
                    <a:ext cx="63" cy="22"/>
                  </a:xfrm>
                  <a:custGeom>
                    <a:avLst/>
                    <a:gdLst>
                      <a:gd name="T0" fmla="*/ 63 w 63"/>
                      <a:gd name="T1" fmla="*/ 13 h 22"/>
                      <a:gd name="T2" fmla="*/ 45 w 63"/>
                      <a:gd name="T3" fmla="*/ 22 h 22"/>
                      <a:gd name="T4" fmla="*/ 0 w 63"/>
                      <a:gd name="T5" fmla="*/ 18 h 22"/>
                      <a:gd name="T6" fmla="*/ 8 w 63"/>
                      <a:gd name="T7" fmla="*/ 0 h 22"/>
                      <a:gd name="T8" fmla="*/ 63 w 63"/>
                      <a:gd name="T9" fmla="*/ 13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2"/>
                      <a:gd name="T17" fmla="*/ 63 w 63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2">
                        <a:moveTo>
                          <a:pt x="63" y="13"/>
                        </a:moveTo>
                        <a:lnTo>
                          <a:pt x="45" y="22"/>
                        </a:lnTo>
                        <a:lnTo>
                          <a:pt x="0" y="18"/>
                        </a:lnTo>
                        <a:lnTo>
                          <a:pt x="8" y="0"/>
                        </a:lnTo>
                        <a:lnTo>
                          <a:pt x="63" y="13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9" name="Freeform 246"/>
                  <p:cNvSpPr>
                    <a:spLocks/>
                  </p:cNvSpPr>
                  <p:nvPr/>
                </p:nvSpPr>
                <p:spPr bwMode="auto">
                  <a:xfrm>
                    <a:off x="1746" y="1546"/>
                    <a:ext cx="461" cy="146"/>
                  </a:xfrm>
                  <a:custGeom>
                    <a:avLst/>
                    <a:gdLst>
                      <a:gd name="T0" fmla="*/ 0 w 461"/>
                      <a:gd name="T1" fmla="*/ 120 h 146"/>
                      <a:gd name="T2" fmla="*/ 3 w 461"/>
                      <a:gd name="T3" fmla="*/ 133 h 146"/>
                      <a:gd name="T4" fmla="*/ 71 w 461"/>
                      <a:gd name="T5" fmla="*/ 133 h 146"/>
                      <a:gd name="T6" fmla="*/ 133 w 461"/>
                      <a:gd name="T7" fmla="*/ 11 h 146"/>
                      <a:gd name="T8" fmla="*/ 185 w 461"/>
                      <a:gd name="T9" fmla="*/ 22 h 146"/>
                      <a:gd name="T10" fmla="*/ 238 w 461"/>
                      <a:gd name="T11" fmla="*/ 140 h 146"/>
                      <a:gd name="T12" fmla="*/ 457 w 461"/>
                      <a:gd name="T13" fmla="*/ 146 h 146"/>
                      <a:gd name="T14" fmla="*/ 461 w 461"/>
                      <a:gd name="T15" fmla="*/ 138 h 146"/>
                      <a:gd name="T16" fmla="*/ 243 w 461"/>
                      <a:gd name="T17" fmla="*/ 129 h 146"/>
                      <a:gd name="T18" fmla="*/ 190 w 461"/>
                      <a:gd name="T19" fmla="*/ 11 h 146"/>
                      <a:gd name="T20" fmla="*/ 130 w 461"/>
                      <a:gd name="T21" fmla="*/ 0 h 146"/>
                      <a:gd name="T22" fmla="*/ 68 w 461"/>
                      <a:gd name="T23" fmla="*/ 120 h 146"/>
                      <a:gd name="T24" fmla="*/ 0 w 461"/>
                      <a:gd name="T25" fmla="*/ 120 h 14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61"/>
                      <a:gd name="T40" fmla="*/ 0 h 146"/>
                      <a:gd name="T41" fmla="*/ 461 w 461"/>
                      <a:gd name="T42" fmla="*/ 146 h 14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61" h="146">
                        <a:moveTo>
                          <a:pt x="0" y="120"/>
                        </a:moveTo>
                        <a:lnTo>
                          <a:pt x="3" y="133"/>
                        </a:lnTo>
                        <a:lnTo>
                          <a:pt x="71" y="133"/>
                        </a:lnTo>
                        <a:lnTo>
                          <a:pt x="133" y="11"/>
                        </a:lnTo>
                        <a:lnTo>
                          <a:pt x="185" y="22"/>
                        </a:lnTo>
                        <a:lnTo>
                          <a:pt x="238" y="140"/>
                        </a:lnTo>
                        <a:lnTo>
                          <a:pt x="457" y="146"/>
                        </a:lnTo>
                        <a:lnTo>
                          <a:pt x="461" y="138"/>
                        </a:lnTo>
                        <a:lnTo>
                          <a:pt x="243" y="129"/>
                        </a:lnTo>
                        <a:lnTo>
                          <a:pt x="190" y="11"/>
                        </a:lnTo>
                        <a:lnTo>
                          <a:pt x="130" y="0"/>
                        </a:lnTo>
                        <a:lnTo>
                          <a:pt x="68" y="120"/>
                        </a:lnTo>
                        <a:lnTo>
                          <a:pt x="0" y="120"/>
                        </a:lnTo>
                        <a:close/>
                      </a:path>
                    </a:pathLst>
                  </a:custGeom>
                  <a:solidFill>
                    <a:srgbClr val="9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62" name="Group 247"/>
                <p:cNvGrpSpPr>
                  <a:grpSpLocks/>
                </p:cNvGrpSpPr>
                <p:nvPr/>
              </p:nvGrpSpPr>
              <p:grpSpPr bwMode="auto">
                <a:xfrm>
                  <a:off x="1593" y="1668"/>
                  <a:ext cx="112" cy="120"/>
                  <a:chOff x="1593" y="1668"/>
                  <a:chExt cx="112" cy="120"/>
                </a:xfrm>
              </p:grpSpPr>
              <p:grpSp>
                <p:nvGrpSpPr>
                  <p:cNvPr id="21655" name="Group 248"/>
                  <p:cNvGrpSpPr>
                    <a:grpSpLocks/>
                  </p:cNvGrpSpPr>
                  <p:nvPr/>
                </p:nvGrpSpPr>
                <p:grpSpPr bwMode="auto">
                  <a:xfrm>
                    <a:off x="1624" y="1668"/>
                    <a:ext cx="55" cy="120"/>
                    <a:chOff x="1624" y="1668"/>
                    <a:chExt cx="55" cy="120"/>
                  </a:xfrm>
                </p:grpSpPr>
                <p:grpSp>
                  <p:nvGrpSpPr>
                    <p:cNvPr id="21667" name="Group 2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4" y="1668"/>
                      <a:ext cx="55" cy="60"/>
                      <a:chOff x="1624" y="1668"/>
                      <a:chExt cx="55" cy="60"/>
                    </a:xfrm>
                  </p:grpSpPr>
                  <p:sp>
                    <p:nvSpPr>
                      <p:cNvPr id="21688" name="Freeform 2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24" y="1668"/>
                        <a:ext cx="54" cy="29"/>
                      </a:xfrm>
                      <a:custGeom>
                        <a:avLst/>
                        <a:gdLst>
                          <a:gd name="T0" fmla="*/ 0 w 54"/>
                          <a:gd name="T1" fmla="*/ 29 h 29"/>
                          <a:gd name="T2" fmla="*/ 33 w 54"/>
                          <a:gd name="T3" fmla="*/ 0 h 29"/>
                          <a:gd name="T4" fmla="*/ 54 w 54"/>
                          <a:gd name="T5" fmla="*/ 29 h 29"/>
                          <a:gd name="T6" fmla="*/ 0 w 54"/>
                          <a:gd name="T7" fmla="*/ 29 h 29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54"/>
                          <a:gd name="T13" fmla="*/ 0 h 29"/>
                          <a:gd name="T14" fmla="*/ 54 w 54"/>
                          <a:gd name="T15" fmla="*/ 29 h 29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54" h="29">
                            <a:moveTo>
                              <a:pt x="0" y="29"/>
                            </a:moveTo>
                            <a:lnTo>
                              <a:pt x="33" y="0"/>
                            </a:lnTo>
                            <a:lnTo>
                              <a:pt x="54" y="29"/>
                            </a:lnTo>
                            <a:lnTo>
                              <a:pt x="0" y="29"/>
                            </a:lnTo>
                            <a:close/>
                          </a:path>
                        </a:pathLst>
                      </a:custGeom>
                      <a:solidFill>
                        <a:srgbClr val="9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89" name="Freeform 2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8" y="1699"/>
                        <a:ext cx="21" cy="29"/>
                      </a:xfrm>
                      <a:custGeom>
                        <a:avLst/>
                        <a:gdLst>
                          <a:gd name="T0" fmla="*/ 0 w 21"/>
                          <a:gd name="T1" fmla="*/ 0 h 29"/>
                          <a:gd name="T2" fmla="*/ 0 w 21"/>
                          <a:gd name="T3" fmla="*/ 29 h 29"/>
                          <a:gd name="T4" fmla="*/ 21 w 21"/>
                          <a:gd name="T5" fmla="*/ 2 h 29"/>
                          <a:gd name="T6" fmla="*/ 0 w 21"/>
                          <a:gd name="T7" fmla="*/ 0 h 29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1"/>
                          <a:gd name="T13" fmla="*/ 0 h 29"/>
                          <a:gd name="T14" fmla="*/ 21 w 21"/>
                          <a:gd name="T15" fmla="*/ 29 h 29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" h="29">
                            <a:moveTo>
                              <a:pt x="0" y="0"/>
                            </a:moveTo>
                            <a:lnTo>
                              <a:pt x="0" y="29"/>
                            </a:lnTo>
                            <a:lnTo>
                              <a:pt x="21" y="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9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90" name="Freeform 2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24" y="1697"/>
                        <a:ext cx="55" cy="4"/>
                      </a:xfrm>
                      <a:custGeom>
                        <a:avLst/>
                        <a:gdLst>
                          <a:gd name="T0" fmla="*/ 0 w 55"/>
                          <a:gd name="T1" fmla="*/ 0 h 4"/>
                          <a:gd name="T2" fmla="*/ 54 w 55"/>
                          <a:gd name="T3" fmla="*/ 0 h 4"/>
                          <a:gd name="T4" fmla="*/ 55 w 55"/>
                          <a:gd name="T5" fmla="*/ 4 h 4"/>
                          <a:gd name="T6" fmla="*/ 4 w 55"/>
                          <a:gd name="T7" fmla="*/ 4 h 4"/>
                          <a:gd name="T8" fmla="*/ 0 w 55"/>
                          <a:gd name="T9" fmla="*/ 0 h 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4"/>
                          <a:gd name="T17" fmla="*/ 55 w 55"/>
                          <a:gd name="T18" fmla="*/ 4 h 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4">
                            <a:moveTo>
                              <a:pt x="0" y="0"/>
                            </a:moveTo>
                            <a:lnTo>
                              <a:pt x="54" y="0"/>
                            </a:lnTo>
                            <a:lnTo>
                              <a:pt x="55" y="4"/>
                            </a:lnTo>
                            <a:lnTo>
                              <a:pt x="4" y="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68" name="Group 2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8" y="1701"/>
                      <a:ext cx="30" cy="87"/>
                      <a:chOff x="1628" y="1701"/>
                      <a:chExt cx="30" cy="87"/>
                    </a:xfrm>
                  </p:grpSpPr>
                  <p:grpSp>
                    <p:nvGrpSpPr>
                      <p:cNvPr id="21669" name="Group 2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28" y="1701"/>
                        <a:ext cx="30" cy="87"/>
                        <a:chOff x="1628" y="1701"/>
                        <a:chExt cx="30" cy="87"/>
                      </a:xfrm>
                    </p:grpSpPr>
                    <p:sp>
                      <p:nvSpPr>
                        <p:cNvPr id="21685" name="Freeform 2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28" y="1701"/>
                          <a:ext cx="30" cy="87"/>
                        </a:xfrm>
                        <a:custGeom>
                          <a:avLst/>
                          <a:gdLst>
                            <a:gd name="T0" fmla="*/ 0 w 30"/>
                            <a:gd name="T1" fmla="*/ 0 h 87"/>
                            <a:gd name="T2" fmla="*/ 30 w 30"/>
                            <a:gd name="T3" fmla="*/ 0 h 87"/>
                            <a:gd name="T4" fmla="*/ 30 w 30"/>
                            <a:gd name="T5" fmla="*/ 87 h 87"/>
                            <a:gd name="T6" fmla="*/ 0 w 30"/>
                            <a:gd name="T7" fmla="*/ 80 h 87"/>
                            <a:gd name="T8" fmla="*/ 0 w 30"/>
                            <a:gd name="T9" fmla="*/ 0 h 8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0"/>
                            <a:gd name="T16" fmla="*/ 0 h 87"/>
                            <a:gd name="T17" fmla="*/ 30 w 30"/>
                            <a:gd name="T18" fmla="*/ 87 h 8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0" h="87">
                              <a:moveTo>
                                <a:pt x="0" y="0"/>
                              </a:moveTo>
                              <a:lnTo>
                                <a:pt x="30" y="0"/>
                              </a:lnTo>
                              <a:lnTo>
                                <a:pt x="30" y="87"/>
                              </a:lnTo>
                              <a:lnTo>
                                <a:pt x="0" y="8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7F5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86" name="Rectangle 2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8" y="1701"/>
                          <a:ext cx="30" cy="27"/>
                        </a:xfrm>
                        <a:prstGeom prst="rect">
                          <a:avLst/>
                        </a:prstGeom>
                        <a:solidFill>
                          <a:srgbClr val="7F5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lr>
                              <a:srgbClr val="C00000"/>
                            </a:buClr>
                            <a:buSzPct val="11000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lr>
                              <a:srgbClr val="C00000"/>
                            </a:buClr>
                            <a:buFont typeface="Wingdings" pitchFamily="2" charset="2"/>
                            <a:buChar char="§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lr>
                              <a:srgbClr val="C00000"/>
                            </a:buClr>
                            <a:buFont typeface="Symbol" pitchFamily="18" charset="2"/>
                            <a:buChar char="¨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SzTx/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21687" name="Freeform 2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29" y="1706"/>
                          <a:ext cx="28" cy="82"/>
                        </a:xfrm>
                        <a:custGeom>
                          <a:avLst/>
                          <a:gdLst>
                            <a:gd name="T0" fmla="*/ 0 w 28"/>
                            <a:gd name="T1" fmla="*/ 75 h 82"/>
                            <a:gd name="T2" fmla="*/ 0 w 28"/>
                            <a:gd name="T3" fmla="*/ 0 h 82"/>
                            <a:gd name="T4" fmla="*/ 28 w 28"/>
                            <a:gd name="T5" fmla="*/ 0 h 82"/>
                            <a:gd name="T6" fmla="*/ 28 w 28"/>
                            <a:gd name="T7" fmla="*/ 82 h 8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8"/>
                            <a:gd name="T13" fmla="*/ 0 h 82"/>
                            <a:gd name="T14" fmla="*/ 28 w 28"/>
                            <a:gd name="T15" fmla="*/ 82 h 82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8" h="82">
                              <a:moveTo>
                                <a:pt x="0" y="75"/>
                              </a:moveTo>
                              <a:lnTo>
                                <a:pt x="0" y="0"/>
                              </a:lnTo>
                              <a:lnTo>
                                <a:pt x="28" y="0"/>
                              </a:lnTo>
                              <a:lnTo>
                                <a:pt x="28" y="82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70" name="Group 2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32" y="1710"/>
                        <a:ext cx="21" cy="44"/>
                        <a:chOff x="1632" y="1710"/>
                        <a:chExt cx="21" cy="44"/>
                      </a:xfrm>
                    </p:grpSpPr>
                    <p:grpSp>
                      <p:nvGrpSpPr>
                        <p:cNvPr id="21671" name="Group 2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2" y="1710"/>
                          <a:ext cx="21" cy="20"/>
                          <a:chOff x="1632" y="1710"/>
                          <a:chExt cx="21" cy="20"/>
                        </a:xfrm>
                      </p:grpSpPr>
                      <p:grpSp>
                        <p:nvGrpSpPr>
                          <p:cNvPr id="21679" name="Group 26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32" y="1710"/>
                            <a:ext cx="10" cy="20"/>
                            <a:chOff x="1632" y="1710"/>
                            <a:chExt cx="10" cy="20"/>
                          </a:xfrm>
                        </p:grpSpPr>
                        <p:sp>
                          <p:nvSpPr>
                            <p:cNvPr id="21683" name="Freeform 26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32" y="1710"/>
                              <a:ext cx="8" cy="20"/>
                            </a:xfrm>
                            <a:custGeom>
                              <a:avLst/>
                              <a:gdLst>
                                <a:gd name="T0" fmla="*/ 0 w 8"/>
                                <a:gd name="T1" fmla="*/ 0 h 20"/>
                                <a:gd name="T2" fmla="*/ 0 w 8"/>
                                <a:gd name="T3" fmla="*/ 20 h 20"/>
                                <a:gd name="T4" fmla="*/ 8 w 8"/>
                                <a:gd name="T5" fmla="*/ 20 h 2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8"/>
                                <a:gd name="T10" fmla="*/ 0 h 20"/>
                                <a:gd name="T11" fmla="*/ 8 w 8"/>
                                <a:gd name="T12" fmla="*/ 20 h 2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8" h="20">
                                  <a:moveTo>
                                    <a:pt x="0" y="0"/>
                                  </a:moveTo>
                                  <a:lnTo>
                                    <a:pt x="0" y="20"/>
                                  </a:lnTo>
                                  <a:lnTo>
                                    <a:pt x="8" y="20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BF7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684" name="Freeform 26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32" y="1710"/>
                              <a:ext cx="10" cy="20"/>
                            </a:xfrm>
                            <a:custGeom>
                              <a:avLst/>
                              <a:gdLst>
                                <a:gd name="T0" fmla="*/ 0 w 10"/>
                                <a:gd name="T1" fmla="*/ 0 h 20"/>
                                <a:gd name="T2" fmla="*/ 0 w 10"/>
                                <a:gd name="T3" fmla="*/ 20 h 20"/>
                                <a:gd name="T4" fmla="*/ 10 w 10"/>
                                <a:gd name="T5" fmla="*/ 20 h 2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0"/>
                                <a:gd name="T10" fmla="*/ 0 h 20"/>
                                <a:gd name="T11" fmla="*/ 10 w 10"/>
                                <a:gd name="T12" fmla="*/ 20 h 2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0" h="20">
                                  <a:moveTo>
                                    <a:pt x="0" y="0"/>
                                  </a:moveTo>
                                  <a:lnTo>
                                    <a:pt x="0" y="20"/>
                                  </a:lnTo>
                                  <a:lnTo>
                                    <a:pt x="10" y="20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5F3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21680" name="Group 2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44" y="1710"/>
                            <a:ext cx="9" cy="20"/>
                            <a:chOff x="1644" y="1710"/>
                            <a:chExt cx="9" cy="20"/>
                          </a:xfrm>
                        </p:grpSpPr>
                        <p:sp>
                          <p:nvSpPr>
                            <p:cNvPr id="21681" name="Freeform 26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44" y="1710"/>
                              <a:ext cx="9" cy="20"/>
                            </a:xfrm>
                            <a:custGeom>
                              <a:avLst/>
                              <a:gdLst>
                                <a:gd name="T0" fmla="*/ 0 w 9"/>
                                <a:gd name="T1" fmla="*/ 0 h 20"/>
                                <a:gd name="T2" fmla="*/ 0 w 9"/>
                                <a:gd name="T3" fmla="*/ 20 h 20"/>
                                <a:gd name="T4" fmla="*/ 9 w 9"/>
                                <a:gd name="T5" fmla="*/ 20 h 2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9"/>
                                <a:gd name="T10" fmla="*/ 0 h 20"/>
                                <a:gd name="T11" fmla="*/ 9 w 9"/>
                                <a:gd name="T12" fmla="*/ 20 h 2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9" h="20">
                                  <a:moveTo>
                                    <a:pt x="0" y="0"/>
                                  </a:moveTo>
                                  <a:lnTo>
                                    <a:pt x="0" y="20"/>
                                  </a:lnTo>
                                  <a:lnTo>
                                    <a:pt x="9" y="20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BF7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682" name="Freeform 26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44" y="1710"/>
                              <a:ext cx="9" cy="20"/>
                            </a:xfrm>
                            <a:custGeom>
                              <a:avLst/>
                              <a:gdLst>
                                <a:gd name="T0" fmla="*/ 0 w 9"/>
                                <a:gd name="T1" fmla="*/ 0 h 20"/>
                                <a:gd name="T2" fmla="*/ 0 w 9"/>
                                <a:gd name="T3" fmla="*/ 20 h 20"/>
                                <a:gd name="T4" fmla="*/ 9 w 9"/>
                                <a:gd name="T5" fmla="*/ 20 h 2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9"/>
                                <a:gd name="T10" fmla="*/ 0 h 20"/>
                                <a:gd name="T11" fmla="*/ 9 w 9"/>
                                <a:gd name="T12" fmla="*/ 20 h 2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9" h="20">
                                  <a:moveTo>
                                    <a:pt x="0" y="0"/>
                                  </a:moveTo>
                                  <a:lnTo>
                                    <a:pt x="0" y="20"/>
                                  </a:lnTo>
                                  <a:lnTo>
                                    <a:pt x="9" y="20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5F3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21672" name="Group 2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2" y="1735"/>
                          <a:ext cx="21" cy="19"/>
                          <a:chOff x="1632" y="1735"/>
                          <a:chExt cx="21" cy="19"/>
                        </a:xfrm>
                      </p:grpSpPr>
                      <p:grpSp>
                        <p:nvGrpSpPr>
                          <p:cNvPr id="21673" name="Group 2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32" y="1735"/>
                            <a:ext cx="10" cy="19"/>
                            <a:chOff x="1632" y="1735"/>
                            <a:chExt cx="10" cy="19"/>
                          </a:xfrm>
                        </p:grpSpPr>
                        <p:sp>
                          <p:nvSpPr>
                            <p:cNvPr id="21677" name="Freeform 26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32" y="1735"/>
                              <a:ext cx="8" cy="19"/>
                            </a:xfrm>
                            <a:custGeom>
                              <a:avLst/>
                              <a:gdLst>
                                <a:gd name="T0" fmla="*/ 0 w 8"/>
                                <a:gd name="T1" fmla="*/ 0 h 19"/>
                                <a:gd name="T2" fmla="*/ 0 w 8"/>
                                <a:gd name="T3" fmla="*/ 19 h 19"/>
                                <a:gd name="T4" fmla="*/ 8 w 8"/>
                                <a:gd name="T5" fmla="*/ 19 h 19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8"/>
                                <a:gd name="T10" fmla="*/ 0 h 19"/>
                                <a:gd name="T11" fmla="*/ 8 w 8"/>
                                <a:gd name="T12" fmla="*/ 19 h 19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8" h="19">
                                  <a:moveTo>
                                    <a:pt x="0" y="0"/>
                                  </a:moveTo>
                                  <a:lnTo>
                                    <a:pt x="0" y="19"/>
                                  </a:lnTo>
                                  <a:lnTo>
                                    <a:pt x="8" y="19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BF7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678" name="Freeform 26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32" y="1735"/>
                              <a:ext cx="10" cy="19"/>
                            </a:xfrm>
                            <a:custGeom>
                              <a:avLst/>
                              <a:gdLst>
                                <a:gd name="T0" fmla="*/ 0 w 10"/>
                                <a:gd name="T1" fmla="*/ 0 h 19"/>
                                <a:gd name="T2" fmla="*/ 0 w 10"/>
                                <a:gd name="T3" fmla="*/ 19 h 19"/>
                                <a:gd name="T4" fmla="*/ 10 w 10"/>
                                <a:gd name="T5" fmla="*/ 19 h 19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0"/>
                                <a:gd name="T10" fmla="*/ 0 h 19"/>
                                <a:gd name="T11" fmla="*/ 10 w 10"/>
                                <a:gd name="T12" fmla="*/ 19 h 19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0" h="19">
                                  <a:moveTo>
                                    <a:pt x="0" y="0"/>
                                  </a:moveTo>
                                  <a:lnTo>
                                    <a:pt x="0" y="19"/>
                                  </a:lnTo>
                                  <a:lnTo>
                                    <a:pt x="10" y="19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5F3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21674" name="Group 27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44" y="1735"/>
                            <a:ext cx="9" cy="19"/>
                            <a:chOff x="1644" y="1735"/>
                            <a:chExt cx="9" cy="19"/>
                          </a:xfrm>
                        </p:grpSpPr>
                        <p:sp>
                          <p:nvSpPr>
                            <p:cNvPr id="21675" name="Freeform 27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44" y="1735"/>
                              <a:ext cx="9" cy="19"/>
                            </a:xfrm>
                            <a:custGeom>
                              <a:avLst/>
                              <a:gdLst>
                                <a:gd name="T0" fmla="*/ 0 w 9"/>
                                <a:gd name="T1" fmla="*/ 0 h 19"/>
                                <a:gd name="T2" fmla="*/ 0 w 9"/>
                                <a:gd name="T3" fmla="*/ 19 h 19"/>
                                <a:gd name="T4" fmla="*/ 9 w 9"/>
                                <a:gd name="T5" fmla="*/ 19 h 19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9"/>
                                <a:gd name="T10" fmla="*/ 0 h 19"/>
                                <a:gd name="T11" fmla="*/ 9 w 9"/>
                                <a:gd name="T12" fmla="*/ 19 h 19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9" h="19">
                                  <a:moveTo>
                                    <a:pt x="0" y="0"/>
                                  </a:moveTo>
                                  <a:lnTo>
                                    <a:pt x="0" y="19"/>
                                  </a:lnTo>
                                  <a:lnTo>
                                    <a:pt x="9" y="19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BF7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676" name="Freeform 27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44" y="1735"/>
                              <a:ext cx="9" cy="19"/>
                            </a:xfrm>
                            <a:custGeom>
                              <a:avLst/>
                              <a:gdLst>
                                <a:gd name="T0" fmla="*/ 0 w 9"/>
                                <a:gd name="T1" fmla="*/ 0 h 19"/>
                                <a:gd name="T2" fmla="*/ 0 w 9"/>
                                <a:gd name="T3" fmla="*/ 19 h 19"/>
                                <a:gd name="T4" fmla="*/ 9 w 9"/>
                                <a:gd name="T5" fmla="*/ 19 h 19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9"/>
                                <a:gd name="T10" fmla="*/ 0 h 19"/>
                                <a:gd name="T11" fmla="*/ 9 w 9"/>
                                <a:gd name="T12" fmla="*/ 19 h 19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9" h="19">
                                  <a:moveTo>
                                    <a:pt x="0" y="0"/>
                                  </a:moveTo>
                                  <a:lnTo>
                                    <a:pt x="0" y="19"/>
                                  </a:lnTo>
                                  <a:lnTo>
                                    <a:pt x="9" y="19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5F3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21656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1593" y="1719"/>
                    <a:ext cx="112" cy="53"/>
                    <a:chOff x="1593" y="1719"/>
                    <a:chExt cx="112" cy="53"/>
                  </a:xfrm>
                </p:grpSpPr>
                <p:grpSp>
                  <p:nvGrpSpPr>
                    <p:cNvPr id="21657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3" y="1719"/>
                      <a:ext cx="15" cy="47"/>
                      <a:chOff x="1593" y="1719"/>
                      <a:chExt cx="15" cy="47"/>
                    </a:xfrm>
                  </p:grpSpPr>
                  <p:sp>
                    <p:nvSpPr>
                      <p:cNvPr id="21664" name="Freeform 2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3" y="1719"/>
                        <a:ext cx="15" cy="47"/>
                      </a:xfrm>
                      <a:custGeom>
                        <a:avLst/>
                        <a:gdLst>
                          <a:gd name="T0" fmla="*/ 0 w 15"/>
                          <a:gd name="T1" fmla="*/ 2 h 47"/>
                          <a:gd name="T2" fmla="*/ 15 w 15"/>
                          <a:gd name="T3" fmla="*/ 0 h 47"/>
                          <a:gd name="T4" fmla="*/ 15 w 15"/>
                          <a:gd name="T5" fmla="*/ 47 h 47"/>
                          <a:gd name="T6" fmla="*/ 0 w 15"/>
                          <a:gd name="T7" fmla="*/ 44 h 47"/>
                          <a:gd name="T8" fmla="*/ 0 w 15"/>
                          <a:gd name="T9" fmla="*/ 2 h 4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"/>
                          <a:gd name="T16" fmla="*/ 0 h 47"/>
                          <a:gd name="T17" fmla="*/ 15 w 15"/>
                          <a:gd name="T18" fmla="*/ 47 h 4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" h="47">
                            <a:moveTo>
                              <a:pt x="0" y="2"/>
                            </a:moveTo>
                            <a:lnTo>
                              <a:pt x="15" y="0"/>
                            </a:lnTo>
                            <a:lnTo>
                              <a:pt x="15" y="47"/>
                            </a:lnTo>
                            <a:lnTo>
                              <a:pt x="0" y="44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65" name="Freeform 2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5" y="1721"/>
                        <a:ext cx="11" cy="20"/>
                      </a:xfrm>
                      <a:custGeom>
                        <a:avLst/>
                        <a:gdLst>
                          <a:gd name="T0" fmla="*/ 0 w 11"/>
                          <a:gd name="T1" fmla="*/ 2 h 20"/>
                          <a:gd name="T2" fmla="*/ 0 w 11"/>
                          <a:gd name="T3" fmla="*/ 20 h 20"/>
                          <a:gd name="T4" fmla="*/ 11 w 11"/>
                          <a:gd name="T5" fmla="*/ 20 h 20"/>
                          <a:gd name="T6" fmla="*/ 11 w 11"/>
                          <a:gd name="T7" fmla="*/ 0 h 20"/>
                          <a:gd name="T8" fmla="*/ 0 w 11"/>
                          <a:gd name="T9" fmla="*/ 2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"/>
                          <a:gd name="T16" fmla="*/ 0 h 20"/>
                          <a:gd name="T17" fmla="*/ 11 w 11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" h="20">
                            <a:moveTo>
                              <a:pt x="0" y="2"/>
                            </a:moveTo>
                            <a:lnTo>
                              <a:pt x="0" y="20"/>
                            </a:lnTo>
                            <a:lnTo>
                              <a:pt x="11" y="20"/>
                            </a:lnTo>
                            <a:lnTo>
                              <a:pt x="11" y="0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rgbClr val="00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66" name="Freeform 2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5" y="1743"/>
                        <a:ext cx="11" cy="20"/>
                      </a:xfrm>
                      <a:custGeom>
                        <a:avLst/>
                        <a:gdLst>
                          <a:gd name="T0" fmla="*/ 0 w 11"/>
                          <a:gd name="T1" fmla="*/ 0 h 20"/>
                          <a:gd name="T2" fmla="*/ 11 w 11"/>
                          <a:gd name="T3" fmla="*/ 0 h 20"/>
                          <a:gd name="T4" fmla="*/ 11 w 11"/>
                          <a:gd name="T5" fmla="*/ 20 h 20"/>
                          <a:gd name="T6" fmla="*/ 0 w 11"/>
                          <a:gd name="T7" fmla="*/ 18 h 20"/>
                          <a:gd name="T8" fmla="*/ 0 w 11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"/>
                          <a:gd name="T16" fmla="*/ 0 h 20"/>
                          <a:gd name="T17" fmla="*/ 11 w 11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" h="20">
                            <a:moveTo>
                              <a:pt x="0" y="0"/>
                            </a:moveTo>
                            <a:lnTo>
                              <a:pt x="11" y="0"/>
                            </a:lnTo>
                            <a:lnTo>
                              <a:pt x="11" y="20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58" name="Group 2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73" y="1726"/>
                      <a:ext cx="32" cy="46"/>
                      <a:chOff x="1673" y="1726"/>
                      <a:chExt cx="32" cy="46"/>
                    </a:xfrm>
                  </p:grpSpPr>
                  <p:sp>
                    <p:nvSpPr>
                      <p:cNvPr id="21659" name="Freeform 2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73" y="1726"/>
                        <a:ext cx="32" cy="46"/>
                      </a:xfrm>
                      <a:custGeom>
                        <a:avLst/>
                        <a:gdLst>
                          <a:gd name="T0" fmla="*/ 0 w 32"/>
                          <a:gd name="T1" fmla="*/ 0 h 46"/>
                          <a:gd name="T2" fmla="*/ 32 w 32"/>
                          <a:gd name="T3" fmla="*/ 0 h 46"/>
                          <a:gd name="T4" fmla="*/ 32 w 32"/>
                          <a:gd name="T5" fmla="*/ 46 h 46"/>
                          <a:gd name="T6" fmla="*/ 0 w 32"/>
                          <a:gd name="T7" fmla="*/ 42 h 46"/>
                          <a:gd name="T8" fmla="*/ 0 w 32"/>
                          <a:gd name="T9" fmla="*/ 0 h 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46"/>
                          <a:gd name="T17" fmla="*/ 32 w 32"/>
                          <a:gd name="T18" fmla="*/ 46 h 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46">
                            <a:moveTo>
                              <a:pt x="0" y="0"/>
                            </a:moveTo>
                            <a:lnTo>
                              <a:pt x="32" y="0"/>
                            </a:lnTo>
                            <a:lnTo>
                              <a:pt x="32" y="46"/>
                            </a:lnTo>
                            <a:lnTo>
                              <a:pt x="0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60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76" y="1728"/>
                        <a:ext cx="12" cy="18"/>
                      </a:xfrm>
                      <a:prstGeom prst="rect">
                        <a:avLst/>
                      </a:prstGeom>
                      <a:solidFill>
                        <a:srgbClr val="00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SzPct val="11000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Font typeface="Wingdings" pitchFamily="2" charset="2"/>
                          <a:buChar char="§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Font typeface="Symbol" pitchFamily="18" charset="2"/>
                          <a:buChar char="¨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21661" name="Freeform 2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76" y="1748"/>
                        <a:ext cx="12" cy="20"/>
                      </a:xfrm>
                      <a:custGeom>
                        <a:avLst/>
                        <a:gdLst>
                          <a:gd name="T0" fmla="*/ 0 w 12"/>
                          <a:gd name="T1" fmla="*/ 0 h 20"/>
                          <a:gd name="T2" fmla="*/ 12 w 12"/>
                          <a:gd name="T3" fmla="*/ 0 h 20"/>
                          <a:gd name="T4" fmla="*/ 12 w 12"/>
                          <a:gd name="T5" fmla="*/ 20 h 20"/>
                          <a:gd name="T6" fmla="*/ 0 w 12"/>
                          <a:gd name="T7" fmla="*/ 18 h 20"/>
                          <a:gd name="T8" fmla="*/ 0 w 12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"/>
                          <a:gd name="T16" fmla="*/ 0 h 20"/>
                          <a:gd name="T17" fmla="*/ 12 w 12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" h="20">
                            <a:moveTo>
                              <a:pt x="0" y="0"/>
                            </a:moveTo>
                            <a:lnTo>
                              <a:pt x="12" y="0"/>
                            </a:lnTo>
                            <a:lnTo>
                              <a:pt x="12" y="20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62" name="Rectangle 2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91" y="1728"/>
                        <a:ext cx="13" cy="18"/>
                      </a:xfrm>
                      <a:prstGeom prst="rect">
                        <a:avLst/>
                      </a:prstGeom>
                      <a:solidFill>
                        <a:srgbClr val="00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SzPct val="11000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Font typeface="Wingdings" pitchFamily="2" charset="2"/>
                          <a:buChar char="§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Font typeface="Symbol" pitchFamily="18" charset="2"/>
                          <a:buChar char="¨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21663" name="Freeform 2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1" y="1750"/>
                        <a:ext cx="13" cy="20"/>
                      </a:xfrm>
                      <a:custGeom>
                        <a:avLst/>
                        <a:gdLst>
                          <a:gd name="T0" fmla="*/ 0 w 13"/>
                          <a:gd name="T1" fmla="*/ 0 h 20"/>
                          <a:gd name="T2" fmla="*/ 13 w 13"/>
                          <a:gd name="T3" fmla="*/ 0 h 20"/>
                          <a:gd name="T4" fmla="*/ 13 w 13"/>
                          <a:gd name="T5" fmla="*/ 20 h 20"/>
                          <a:gd name="T6" fmla="*/ 0 w 13"/>
                          <a:gd name="T7" fmla="*/ 18 h 20"/>
                          <a:gd name="T8" fmla="*/ 0 w 13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"/>
                          <a:gd name="T16" fmla="*/ 0 h 20"/>
                          <a:gd name="T17" fmla="*/ 13 w 13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" h="20">
                            <a:moveTo>
                              <a:pt x="0" y="0"/>
                            </a:moveTo>
                            <a:lnTo>
                              <a:pt x="13" y="0"/>
                            </a:lnTo>
                            <a:lnTo>
                              <a:pt x="13" y="20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1563" name="Group 284"/>
                <p:cNvGrpSpPr>
                  <a:grpSpLocks/>
                </p:cNvGrpSpPr>
                <p:nvPr/>
              </p:nvGrpSpPr>
              <p:grpSpPr bwMode="auto">
                <a:xfrm>
                  <a:off x="1983" y="1677"/>
                  <a:ext cx="178" cy="115"/>
                  <a:chOff x="1983" y="1677"/>
                  <a:chExt cx="178" cy="115"/>
                </a:xfrm>
              </p:grpSpPr>
              <p:grpSp>
                <p:nvGrpSpPr>
                  <p:cNvPr id="21631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1983" y="1677"/>
                    <a:ext cx="178" cy="115"/>
                    <a:chOff x="1983" y="1677"/>
                    <a:chExt cx="178" cy="115"/>
                  </a:xfrm>
                </p:grpSpPr>
                <p:sp>
                  <p:nvSpPr>
                    <p:cNvPr id="21636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1984" y="1681"/>
                      <a:ext cx="161" cy="109"/>
                    </a:xfrm>
                    <a:custGeom>
                      <a:avLst/>
                      <a:gdLst>
                        <a:gd name="T0" fmla="*/ 0 w 161"/>
                        <a:gd name="T1" fmla="*/ 0 h 109"/>
                        <a:gd name="T2" fmla="*/ 0 w 161"/>
                        <a:gd name="T3" fmla="*/ 109 h 109"/>
                        <a:gd name="T4" fmla="*/ 161 w 161"/>
                        <a:gd name="T5" fmla="*/ 91 h 109"/>
                        <a:gd name="T6" fmla="*/ 161 w 161"/>
                        <a:gd name="T7" fmla="*/ 5 h 109"/>
                        <a:gd name="T8" fmla="*/ 0 w 161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109"/>
                        <a:gd name="T17" fmla="*/ 161 w 161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109">
                          <a:moveTo>
                            <a:pt x="0" y="0"/>
                          </a:moveTo>
                          <a:lnTo>
                            <a:pt x="0" y="109"/>
                          </a:lnTo>
                          <a:lnTo>
                            <a:pt x="161" y="91"/>
                          </a:lnTo>
                          <a:lnTo>
                            <a:pt x="161" y="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7" name="Rectangl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1686"/>
                      <a:ext cx="16" cy="15"/>
                    </a:xfrm>
                    <a:prstGeom prst="rect">
                      <a:avLst/>
                    </a:prstGeom>
                    <a:solidFill>
                      <a:srgbClr val="FF9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1638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1984" y="1677"/>
                      <a:ext cx="161" cy="29"/>
                    </a:xfrm>
                    <a:custGeom>
                      <a:avLst/>
                      <a:gdLst>
                        <a:gd name="T0" fmla="*/ 0 w 161"/>
                        <a:gd name="T1" fmla="*/ 0 h 29"/>
                        <a:gd name="T2" fmla="*/ 161 w 161"/>
                        <a:gd name="T3" fmla="*/ 7 h 29"/>
                        <a:gd name="T4" fmla="*/ 161 w 161"/>
                        <a:gd name="T5" fmla="*/ 22 h 29"/>
                        <a:gd name="T6" fmla="*/ 0 w 161"/>
                        <a:gd name="T7" fmla="*/ 29 h 29"/>
                        <a:gd name="T8" fmla="*/ 0 w 161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29"/>
                        <a:gd name="T17" fmla="*/ 161 w 161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29">
                          <a:moveTo>
                            <a:pt x="0" y="0"/>
                          </a:moveTo>
                          <a:lnTo>
                            <a:pt x="161" y="7"/>
                          </a:lnTo>
                          <a:lnTo>
                            <a:pt x="161" y="22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F5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639" name="Group 2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84" y="1704"/>
                      <a:ext cx="163" cy="57"/>
                      <a:chOff x="1984" y="1704"/>
                      <a:chExt cx="163" cy="57"/>
                    </a:xfrm>
                  </p:grpSpPr>
                  <p:grpSp>
                    <p:nvGrpSpPr>
                      <p:cNvPr id="21643" name="Group 2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4" y="1706"/>
                        <a:ext cx="161" cy="55"/>
                        <a:chOff x="1984" y="1706"/>
                        <a:chExt cx="161" cy="55"/>
                      </a:xfrm>
                    </p:grpSpPr>
                    <p:sp>
                      <p:nvSpPr>
                        <p:cNvPr id="21652" name="Line 2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4" y="1706"/>
                          <a:ext cx="161" cy="4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53" name="Line 2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4" y="1726"/>
                          <a:ext cx="161" cy="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54" name="Line 2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4" y="1748"/>
                          <a:ext cx="161" cy="13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44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4" y="1704"/>
                        <a:ext cx="161" cy="55"/>
                        <a:chOff x="1984" y="1704"/>
                        <a:chExt cx="161" cy="55"/>
                      </a:xfrm>
                    </p:grpSpPr>
                    <p:sp>
                      <p:nvSpPr>
                        <p:cNvPr id="21649" name="Line 2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4" y="1704"/>
                          <a:ext cx="161" cy="4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FFB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50" name="Line 2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4" y="1723"/>
                          <a:ext cx="161" cy="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FFB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51" name="Line 2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4" y="1746"/>
                          <a:ext cx="161" cy="13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FFB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45" name="Group 2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4" y="1704"/>
                        <a:ext cx="163" cy="55"/>
                        <a:chOff x="1984" y="1704"/>
                        <a:chExt cx="163" cy="55"/>
                      </a:xfrm>
                    </p:grpSpPr>
                    <p:sp>
                      <p:nvSpPr>
                        <p:cNvPr id="21646" name="Line 2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6" y="1704"/>
                          <a:ext cx="159" cy="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BF7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47" name="Line 3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4" y="1723"/>
                          <a:ext cx="163" cy="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BF7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48" name="Line 3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6" y="1746"/>
                          <a:ext cx="159" cy="13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BF7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1640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1983" y="1681"/>
                      <a:ext cx="3" cy="111"/>
                    </a:xfrm>
                    <a:custGeom>
                      <a:avLst/>
                      <a:gdLst>
                        <a:gd name="T0" fmla="*/ 3 w 3"/>
                        <a:gd name="T1" fmla="*/ 3 h 111"/>
                        <a:gd name="T2" fmla="*/ 3 w 3"/>
                        <a:gd name="T3" fmla="*/ 109 h 111"/>
                        <a:gd name="T4" fmla="*/ 0 w 3"/>
                        <a:gd name="T5" fmla="*/ 111 h 111"/>
                        <a:gd name="T6" fmla="*/ 0 w 3"/>
                        <a:gd name="T7" fmla="*/ 0 h 111"/>
                        <a:gd name="T8" fmla="*/ 3 w 3"/>
                        <a:gd name="T9" fmla="*/ 3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"/>
                        <a:gd name="T16" fmla="*/ 0 h 111"/>
                        <a:gd name="T17" fmla="*/ 3 w 3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" h="111">
                          <a:moveTo>
                            <a:pt x="3" y="3"/>
                          </a:moveTo>
                          <a:lnTo>
                            <a:pt x="3" y="109"/>
                          </a:lnTo>
                          <a:lnTo>
                            <a:pt x="0" y="111"/>
                          </a:lnTo>
                          <a:lnTo>
                            <a:pt x="0" y="0"/>
                          </a:lnTo>
                          <a:lnTo>
                            <a:pt x="3" y="3"/>
                          </a:lnTo>
                          <a:close/>
                        </a:path>
                      </a:pathLst>
                    </a:custGeom>
                    <a:solidFill>
                      <a:srgbClr val="BF7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1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2145" y="1699"/>
                      <a:ext cx="2" cy="75"/>
                    </a:xfrm>
                    <a:custGeom>
                      <a:avLst/>
                      <a:gdLst>
                        <a:gd name="T0" fmla="*/ 0 w 2"/>
                        <a:gd name="T1" fmla="*/ 73 h 75"/>
                        <a:gd name="T2" fmla="*/ 2 w 2"/>
                        <a:gd name="T3" fmla="*/ 75 h 75"/>
                        <a:gd name="T4" fmla="*/ 2 w 2"/>
                        <a:gd name="T5" fmla="*/ 0 h 75"/>
                        <a:gd name="T6" fmla="*/ 0 w 2"/>
                        <a:gd name="T7" fmla="*/ 0 h 75"/>
                        <a:gd name="T8" fmla="*/ 0 w 2"/>
                        <a:gd name="T9" fmla="*/ 73 h 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"/>
                        <a:gd name="T16" fmla="*/ 0 h 75"/>
                        <a:gd name="T17" fmla="*/ 2 w 2"/>
                        <a:gd name="T18" fmla="*/ 75 h 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" h="75">
                          <a:moveTo>
                            <a:pt x="0" y="73"/>
                          </a:moveTo>
                          <a:lnTo>
                            <a:pt x="2" y="75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0" y="73"/>
                          </a:lnTo>
                          <a:close/>
                        </a:path>
                      </a:pathLst>
                    </a:custGeom>
                    <a:solidFill>
                      <a:srgbClr val="FF9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2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1688"/>
                      <a:ext cx="2" cy="13"/>
                    </a:xfrm>
                    <a:prstGeom prst="rect">
                      <a:avLst/>
                    </a:pr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</p:grpSp>
              <p:grpSp>
                <p:nvGrpSpPr>
                  <p:cNvPr id="21632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2059" y="1774"/>
                    <a:ext cx="13" cy="5"/>
                    <a:chOff x="2059" y="1774"/>
                    <a:chExt cx="13" cy="5"/>
                  </a:xfrm>
                </p:grpSpPr>
                <p:sp>
                  <p:nvSpPr>
                    <p:cNvPr id="21634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2059" y="1774"/>
                      <a:ext cx="13" cy="5"/>
                    </a:xfrm>
                    <a:custGeom>
                      <a:avLst/>
                      <a:gdLst>
                        <a:gd name="T0" fmla="*/ 0 w 13"/>
                        <a:gd name="T1" fmla="*/ 0 h 5"/>
                        <a:gd name="T2" fmla="*/ 3 w 13"/>
                        <a:gd name="T3" fmla="*/ 5 h 5"/>
                        <a:gd name="T4" fmla="*/ 11 w 13"/>
                        <a:gd name="T5" fmla="*/ 3 h 5"/>
                        <a:gd name="T6" fmla="*/ 13 w 13"/>
                        <a:gd name="T7" fmla="*/ 0 h 5"/>
                        <a:gd name="T8" fmla="*/ 11 w 13"/>
                        <a:gd name="T9" fmla="*/ 0 h 5"/>
                        <a:gd name="T10" fmla="*/ 10 w 13"/>
                        <a:gd name="T11" fmla="*/ 3 h 5"/>
                        <a:gd name="T12" fmla="*/ 5 w 13"/>
                        <a:gd name="T13" fmla="*/ 3 h 5"/>
                        <a:gd name="T14" fmla="*/ 3 w 13"/>
                        <a:gd name="T15" fmla="*/ 0 h 5"/>
                        <a:gd name="T16" fmla="*/ 0 w 13"/>
                        <a:gd name="T17" fmla="*/ 0 h 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"/>
                        <a:gd name="T28" fmla="*/ 0 h 5"/>
                        <a:gd name="T29" fmla="*/ 13 w 13"/>
                        <a:gd name="T30" fmla="*/ 5 h 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" h="5">
                          <a:moveTo>
                            <a:pt x="0" y="0"/>
                          </a:moveTo>
                          <a:lnTo>
                            <a:pt x="3" y="5"/>
                          </a:lnTo>
                          <a:lnTo>
                            <a:pt x="11" y="3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0" y="3"/>
                          </a:lnTo>
                          <a:lnTo>
                            <a:pt x="5" y="3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5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2059" y="1774"/>
                      <a:ext cx="13" cy="3"/>
                    </a:xfrm>
                    <a:custGeom>
                      <a:avLst/>
                      <a:gdLst>
                        <a:gd name="T0" fmla="*/ 0 w 13"/>
                        <a:gd name="T1" fmla="*/ 0 h 3"/>
                        <a:gd name="T2" fmla="*/ 3 w 13"/>
                        <a:gd name="T3" fmla="*/ 3 h 3"/>
                        <a:gd name="T4" fmla="*/ 11 w 13"/>
                        <a:gd name="T5" fmla="*/ 3 h 3"/>
                        <a:gd name="T6" fmla="*/ 13 w 13"/>
                        <a:gd name="T7" fmla="*/ 0 h 3"/>
                        <a:gd name="T8" fmla="*/ 11 w 13"/>
                        <a:gd name="T9" fmla="*/ 0 h 3"/>
                        <a:gd name="T10" fmla="*/ 10 w 13"/>
                        <a:gd name="T11" fmla="*/ 0 h 3"/>
                        <a:gd name="T12" fmla="*/ 5 w 13"/>
                        <a:gd name="T13" fmla="*/ 3 h 3"/>
                        <a:gd name="T14" fmla="*/ 3 w 13"/>
                        <a:gd name="T15" fmla="*/ 0 h 3"/>
                        <a:gd name="T16" fmla="*/ 0 w 13"/>
                        <a:gd name="T17" fmla="*/ 0 h 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"/>
                        <a:gd name="T28" fmla="*/ 0 h 3"/>
                        <a:gd name="T29" fmla="*/ 13 w 13"/>
                        <a:gd name="T30" fmla="*/ 3 h 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" h="3">
                          <a:moveTo>
                            <a:pt x="0" y="0"/>
                          </a:moveTo>
                          <a:lnTo>
                            <a:pt x="3" y="3"/>
                          </a:lnTo>
                          <a:lnTo>
                            <a:pt x="11" y="3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5" y="3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33" name="Freeform 308"/>
                  <p:cNvSpPr>
                    <a:spLocks/>
                  </p:cNvSpPr>
                  <p:nvPr/>
                </p:nvSpPr>
                <p:spPr bwMode="auto">
                  <a:xfrm>
                    <a:off x="1983" y="1772"/>
                    <a:ext cx="164" cy="20"/>
                  </a:xfrm>
                  <a:custGeom>
                    <a:avLst/>
                    <a:gdLst>
                      <a:gd name="T0" fmla="*/ 1 w 164"/>
                      <a:gd name="T1" fmla="*/ 18 h 20"/>
                      <a:gd name="T2" fmla="*/ 162 w 164"/>
                      <a:gd name="T3" fmla="*/ 0 h 20"/>
                      <a:gd name="T4" fmla="*/ 164 w 164"/>
                      <a:gd name="T5" fmla="*/ 2 h 20"/>
                      <a:gd name="T6" fmla="*/ 0 w 164"/>
                      <a:gd name="T7" fmla="*/ 20 h 20"/>
                      <a:gd name="T8" fmla="*/ 1 w 164"/>
                      <a:gd name="T9" fmla="*/ 18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4"/>
                      <a:gd name="T16" fmla="*/ 0 h 20"/>
                      <a:gd name="T17" fmla="*/ 164 w 164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4" h="20">
                        <a:moveTo>
                          <a:pt x="1" y="18"/>
                        </a:moveTo>
                        <a:lnTo>
                          <a:pt x="162" y="0"/>
                        </a:lnTo>
                        <a:lnTo>
                          <a:pt x="164" y="2"/>
                        </a:lnTo>
                        <a:lnTo>
                          <a:pt x="0" y="20"/>
                        </a:lnTo>
                        <a:lnTo>
                          <a:pt x="1" y="18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64" name="Group 309"/>
                <p:cNvGrpSpPr>
                  <a:grpSpLocks/>
                </p:cNvGrpSpPr>
                <p:nvPr/>
              </p:nvGrpSpPr>
              <p:grpSpPr bwMode="auto">
                <a:xfrm>
                  <a:off x="1830" y="1599"/>
                  <a:ext cx="119" cy="178"/>
                  <a:chOff x="1830" y="1599"/>
                  <a:chExt cx="119" cy="178"/>
                </a:xfrm>
              </p:grpSpPr>
              <p:grpSp>
                <p:nvGrpSpPr>
                  <p:cNvPr id="21565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1842" y="1599"/>
                    <a:ext cx="95" cy="131"/>
                    <a:chOff x="1842" y="1599"/>
                    <a:chExt cx="95" cy="131"/>
                  </a:xfrm>
                </p:grpSpPr>
                <p:sp>
                  <p:nvSpPr>
                    <p:cNvPr id="21615" name="Oval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2" y="1599"/>
                      <a:ext cx="92" cy="129"/>
                    </a:xfrm>
                    <a:prstGeom prst="ellipse">
                      <a:avLst/>
                    </a:pr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1616" name="Oval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5" y="1599"/>
                      <a:ext cx="92" cy="131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1617" name="Oval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3" y="1611"/>
                      <a:ext cx="78" cy="108"/>
                    </a:xfrm>
                    <a:prstGeom prst="ellipse">
                      <a:avLst/>
                    </a:pr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1618" name="Oval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1" y="1611"/>
                      <a:ext cx="77" cy="108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grpSp>
                  <p:nvGrpSpPr>
                    <p:cNvPr id="21619" name="Group 3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58" y="1611"/>
                      <a:ext cx="64" cy="73"/>
                      <a:chOff x="1858" y="1611"/>
                      <a:chExt cx="64" cy="73"/>
                    </a:xfrm>
                  </p:grpSpPr>
                  <p:sp>
                    <p:nvSpPr>
                      <p:cNvPr id="21621" name="Line 3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89" y="1611"/>
                        <a:ext cx="1" cy="62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B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1622" name="Group 3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8" y="1611"/>
                        <a:ext cx="25" cy="73"/>
                        <a:chOff x="1858" y="1611"/>
                        <a:chExt cx="25" cy="73"/>
                      </a:xfrm>
                    </p:grpSpPr>
                    <p:sp>
                      <p:nvSpPr>
                        <p:cNvPr id="21627" name="Line 3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82" y="1611"/>
                          <a:ext cx="1" cy="62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28" name="Line 3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74" y="1615"/>
                          <a:ext cx="1" cy="62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29" name="Line 3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66" y="1622"/>
                          <a:ext cx="1" cy="62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30" name="Line 3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58" y="1635"/>
                          <a:ext cx="1" cy="4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1623" name="Line 3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97" y="1611"/>
                        <a:ext cx="1" cy="62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B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24" name="Line 3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05" y="1613"/>
                        <a:ext cx="1" cy="62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B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25" name="Line 3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13" y="1622"/>
                        <a:ext cx="1" cy="5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B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26" name="Line 3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1" y="1630"/>
                        <a:ext cx="1" cy="51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B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1620" name="Arc 326"/>
                    <p:cNvSpPr>
                      <a:spLocks/>
                    </p:cNvSpPr>
                    <p:nvPr/>
                  </p:nvSpPr>
                  <p:spPr bwMode="auto">
                    <a:xfrm>
                      <a:off x="1852" y="1609"/>
                      <a:ext cx="76" cy="57"/>
                    </a:xfrm>
                    <a:custGeom>
                      <a:avLst/>
                      <a:gdLst>
                        <a:gd name="T0" fmla="*/ 0 w 43200"/>
                        <a:gd name="T1" fmla="*/ 0 h 22090"/>
                        <a:gd name="T2" fmla="*/ 0 w 43200"/>
                        <a:gd name="T3" fmla="*/ 0 h 22090"/>
                        <a:gd name="T4" fmla="*/ 0 w 43200"/>
                        <a:gd name="T5" fmla="*/ 0 h 22090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2090"/>
                        <a:gd name="T11" fmla="*/ 43200 w 43200"/>
                        <a:gd name="T12" fmla="*/ 22090 h 2209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2090" fill="none" extrusionOk="0">
                          <a:moveTo>
                            <a:pt x="5" y="22090"/>
                          </a:moveTo>
                          <a:cubicBezTo>
                            <a:pt x="1" y="21926"/>
                            <a:pt x="0" y="2176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491" y="-1"/>
                            <a:pt x="43145" y="9611"/>
                            <a:pt x="43199" y="21502"/>
                          </a:cubicBezTo>
                        </a:path>
                        <a:path w="43200" h="22090" stroke="0" extrusionOk="0">
                          <a:moveTo>
                            <a:pt x="5" y="22090"/>
                          </a:moveTo>
                          <a:cubicBezTo>
                            <a:pt x="1" y="21926"/>
                            <a:pt x="0" y="2176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491" y="-1"/>
                            <a:pt x="43145" y="9611"/>
                            <a:pt x="43199" y="21502"/>
                          </a:cubicBezTo>
                          <a:lnTo>
                            <a:pt x="21600" y="21600"/>
                          </a:lnTo>
                          <a:lnTo>
                            <a:pt x="5" y="2209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3175">
                      <a:solidFill>
                        <a:srgbClr val="BF7F3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66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1830" y="1666"/>
                    <a:ext cx="119" cy="111"/>
                    <a:chOff x="1830" y="1666"/>
                    <a:chExt cx="119" cy="111"/>
                  </a:xfrm>
                </p:grpSpPr>
                <p:grpSp>
                  <p:nvGrpSpPr>
                    <p:cNvPr id="21567" name="Group 3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30" y="1666"/>
                      <a:ext cx="119" cy="111"/>
                      <a:chOff x="1830" y="1666"/>
                      <a:chExt cx="119" cy="111"/>
                    </a:xfrm>
                  </p:grpSpPr>
                  <p:grpSp>
                    <p:nvGrpSpPr>
                      <p:cNvPr id="21588" name="Group 3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30" y="1666"/>
                        <a:ext cx="119" cy="111"/>
                        <a:chOff x="1830" y="1666"/>
                        <a:chExt cx="119" cy="111"/>
                      </a:xfrm>
                    </p:grpSpPr>
                    <p:sp>
                      <p:nvSpPr>
                        <p:cNvPr id="21613" name="Freeform 3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30" y="1668"/>
                          <a:ext cx="117" cy="109"/>
                        </a:xfrm>
                        <a:custGeom>
                          <a:avLst/>
                          <a:gdLst>
                            <a:gd name="T0" fmla="*/ 0 w 117"/>
                            <a:gd name="T1" fmla="*/ 0 h 109"/>
                            <a:gd name="T2" fmla="*/ 117 w 117"/>
                            <a:gd name="T3" fmla="*/ 0 h 109"/>
                            <a:gd name="T4" fmla="*/ 117 w 117"/>
                            <a:gd name="T5" fmla="*/ 9 h 109"/>
                            <a:gd name="T6" fmla="*/ 111 w 117"/>
                            <a:gd name="T7" fmla="*/ 9 h 109"/>
                            <a:gd name="T8" fmla="*/ 111 w 117"/>
                            <a:gd name="T9" fmla="*/ 95 h 109"/>
                            <a:gd name="T10" fmla="*/ 117 w 117"/>
                            <a:gd name="T11" fmla="*/ 95 h 109"/>
                            <a:gd name="T12" fmla="*/ 117 w 117"/>
                            <a:gd name="T13" fmla="*/ 104 h 109"/>
                            <a:gd name="T14" fmla="*/ 0 w 117"/>
                            <a:gd name="T15" fmla="*/ 109 h 109"/>
                            <a:gd name="T16" fmla="*/ 0 w 117"/>
                            <a:gd name="T17" fmla="*/ 100 h 109"/>
                            <a:gd name="T18" fmla="*/ 7 w 117"/>
                            <a:gd name="T19" fmla="*/ 100 h 109"/>
                            <a:gd name="T20" fmla="*/ 7 w 117"/>
                            <a:gd name="T21" fmla="*/ 11 h 109"/>
                            <a:gd name="T22" fmla="*/ 0 w 117"/>
                            <a:gd name="T23" fmla="*/ 11 h 109"/>
                            <a:gd name="T24" fmla="*/ 0 w 117"/>
                            <a:gd name="T25" fmla="*/ 0 h 109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117"/>
                            <a:gd name="T40" fmla="*/ 0 h 109"/>
                            <a:gd name="T41" fmla="*/ 117 w 117"/>
                            <a:gd name="T42" fmla="*/ 109 h 109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117" h="109">
                              <a:moveTo>
                                <a:pt x="0" y="0"/>
                              </a:moveTo>
                              <a:lnTo>
                                <a:pt x="117" y="0"/>
                              </a:lnTo>
                              <a:lnTo>
                                <a:pt x="117" y="9"/>
                              </a:lnTo>
                              <a:lnTo>
                                <a:pt x="111" y="9"/>
                              </a:lnTo>
                              <a:lnTo>
                                <a:pt x="111" y="95"/>
                              </a:lnTo>
                              <a:lnTo>
                                <a:pt x="117" y="95"/>
                              </a:lnTo>
                              <a:lnTo>
                                <a:pt x="117" y="104"/>
                              </a:lnTo>
                              <a:lnTo>
                                <a:pt x="0" y="109"/>
                              </a:lnTo>
                              <a:lnTo>
                                <a:pt x="0" y="100"/>
                              </a:lnTo>
                              <a:lnTo>
                                <a:pt x="7" y="100"/>
                              </a:lnTo>
                              <a:lnTo>
                                <a:pt x="7" y="11"/>
                              </a:lnTo>
                              <a:lnTo>
                                <a:pt x="0" y="1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1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14" name="Freeform 3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32" y="1666"/>
                          <a:ext cx="117" cy="108"/>
                        </a:xfrm>
                        <a:custGeom>
                          <a:avLst/>
                          <a:gdLst>
                            <a:gd name="T0" fmla="*/ 0 w 117"/>
                            <a:gd name="T1" fmla="*/ 0 h 108"/>
                            <a:gd name="T2" fmla="*/ 117 w 117"/>
                            <a:gd name="T3" fmla="*/ 0 h 108"/>
                            <a:gd name="T4" fmla="*/ 117 w 117"/>
                            <a:gd name="T5" fmla="*/ 9 h 108"/>
                            <a:gd name="T6" fmla="*/ 110 w 117"/>
                            <a:gd name="T7" fmla="*/ 9 h 108"/>
                            <a:gd name="T8" fmla="*/ 110 w 117"/>
                            <a:gd name="T9" fmla="*/ 95 h 108"/>
                            <a:gd name="T10" fmla="*/ 117 w 117"/>
                            <a:gd name="T11" fmla="*/ 95 h 108"/>
                            <a:gd name="T12" fmla="*/ 117 w 117"/>
                            <a:gd name="T13" fmla="*/ 104 h 108"/>
                            <a:gd name="T14" fmla="*/ 0 w 117"/>
                            <a:gd name="T15" fmla="*/ 108 h 108"/>
                            <a:gd name="T16" fmla="*/ 0 w 117"/>
                            <a:gd name="T17" fmla="*/ 100 h 108"/>
                            <a:gd name="T18" fmla="*/ 8 w 117"/>
                            <a:gd name="T19" fmla="*/ 100 h 108"/>
                            <a:gd name="T20" fmla="*/ 8 w 117"/>
                            <a:gd name="T21" fmla="*/ 11 h 108"/>
                            <a:gd name="T22" fmla="*/ 0 w 117"/>
                            <a:gd name="T23" fmla="*/ 11 h 108"/>
                            <a:gd name="T24" fmla="*/ 0 w 117"/>
                            <a:gd name="T25" fmla="*/ 0 h 108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117"/>
                            <a:gd name="T40" fmla="*/ 0 h 108"/>
                            <a:gd name="T41" fmla="*/ 117 w 117"/>
                            <a:gd name="T42" fmla="*/ 108 h 108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117" h="108">
                              <a:moveTo>
                                <a:pt x="0" y="0"/>
                              </a:moveTo>
                              <a:lnTo>
                                <a:pt x="117" y="0"/>
                              </a:lnTo>
                              <a:lnTo>
                                <a:pt x="117" y="9"/>
                              </a:lnTo>
                              <a:lnTo>
                                <a:pt x="110" y="9"/>
                              </a:lnTo>
                              <a:lnTo>
                                <a:pt x="110" y="95"/>
                              </a:lnTo>
                              <a:lnTo>
                                <a:pt x="117" y="95"/>
                              </a:lnTo>
                              <a:lnTo>
                                <a:pt x="117" y="104"/>
                              </a:lnTo>
                              <a:lnTo>
                                <a:pt x="0" y="108"/>
                              </a:lnTo>
                              <a:lnTo>
                                <a:pt x="0" y="100"/>
                              </a:lnTo>
                              <a:lnTo>
                                <a:pt x="8" y="100"/>
                              </a:lnTo>
                              <a:lnTo>
                                <a:pt x="8" y="11"/>
                              </a:lnTo>
                              <a:lnTo>
                                <a:pt x="0" y="1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B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589" name="Group 3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3" y="1677"/>
                        <a:ext cx="81" cy="86"/>
                        <a:chOff x="1853" y="1677"/>
                        <a:chExt cx="81" cy="86"/>
                      </a:xfrm>
                    </p:grpSpPr>
                    <p:grpSp>
                      <p:nvGrpSpPr>
                        <p:cNvPr id="21590" name="Group 3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3" y="1677"/>
                          <a:ext cx="78" cy="86"/>
                          <a:chOff x="1853" y="1677"/>
                          <a:chExt cx="78" cy="86"/>
                        </a:xfrm>
                      </p:grpSpPr>
                      <p:sp>
                        <p:nvSpPr>
                          <p:cNvPr id="21609" name="Freeform 3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55" y="1677"/>
                            <a:ext cx="35" cy="86"/>
                          </a:xfrm>
                          <a:custGeom>
                            <a:avLst/>
                            <a:gdLst>
                              <a:gd name="T0" fmla="*/ 0 w 35"/>
                              <a:gd name="T1" fmla="*/ 2 h 86"/>
                              <a:gd name="T2" fmla="*/ 35 w 35"/>
                              <a:gd name="T3" fmla="*/ 0 h 86"/>
                              <a:gd name="T4" fmla="*/ 35 w 35"/>
                              <a:gd name="T5" fmla="*/ 84 h 86"/>
                              <a:gd name="T6" fmla="*/ 0 w 35"/>
                              <a:gd name="T7" fmla="*/ 86 h 86"/>
                              <a:gd name="T8" fmla="*/ 0 w 35"/>
                              <a:gd name="T9" fmla="*/ 2 h 8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35"/>
                              <a:gd name="T16" fmla="*/ 0 h 86"/>
                              <a:gd name="T17" fmla="*/ 35 w 35"/>
                              <a:gd name="T18" fmla="*/ 86 h 8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35" h="86">
                                <a:moveTo>
                                  <a:pt x="0" y="2"/>
                                </a:moveTo>
                                <a:lnTo>
                                  <a:pt x="35" y="0"/>
                                </a:lnTo>
                                <a:lnTo>
                                  <a:pt x="35" y="84"/>
                                </a:lnTo>
                                <a:lnTo>
                                  <a:pt x="0" y="86"/>
                                </a:lnTo>
                                <a:lnTo>
                                  <a:pt x="0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3F1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610" name="Rectangle 3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53" y="1684"/>
                            <a:ext cx="32" cy="77"/>
                          </a:xfrm>
                          <a:prstGeom prst="rect">
                            <a:avLst/>
                          </a:prstGeom>
                          <a:solidFill>
                            <a:srgbClr val="BFBFD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lr>
                                <a:srgbClr val="C00000"/>
                              </a:buClr>
                              <a:buSzPct val="11000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lr>
                                <a:srgbClr val="C00000"/>
                              </a:buClr>
                              <a:buFont typeface="Wingdings" pitchFamily="2" charset="2"/>
                              <a:buChar char="§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lr>
                                <a:srgbClr val="C00000"/>
                              </a:buClr>
                              <a:buFont typeface="Symbol" pitchFamily="18" charset="2"/>
                              <a:buChar char="¨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21611" name="Rectangl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95" y="1677"/>
                            <a:ext cx="36" cy="84"/>
                          </a:xfrm>
                          <a:prstGeom prst="rect">
                            <a:avLst/>
                          </a:prstGeom>
                          <a:solidFill>
                            <a:srgbClr val="5F3F1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lr>
                                <a:srgbClr val="C00000"/>
                              </a:buClr>
                              <a:buSzPct val="11000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lr>
                                <a:srgbClr val="C00000"/>
                              </a:buClr>
                              <a:buFont typeface="Wingdings" pitchFamily="2" charset="2"/>
                              <a:buChar char="§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lr>
                                <a:srgbClr val="C00000"/>
                              </a:buClr>
                              <a:buFont typeface="Symbol" pitchFamily="18" charset="2"/>
                              <a:buChar char="¨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21612" name="Freeform 3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94" y="1681"/>
                            <a:ext cx="32" cy="80"/>
                          </a:xfrm>
                          <a:custGeom>
                            <a:avLst/>
                            <a:gdLst>
                              <a:gd name="T0" fmla="*/ 0 w 32"/>
                              <a:gd name="T1" fmla="*/ 0 h 80"/>
                              <a:gd name="T2" fmla="*/ 32 w 32"/>
                              <a:gd name="T3" fmla="*/ 0 h 80"/>
                              <a:gd name="T4" fmla="*/ 32 w 32"/>
                              <a:gd name="T5" fmla="*/ 78 h 80"/>
                              <a:gd name="T6" fmla="*/ 0 w 32"/>
                              <a:gd name="T7" fmla="*/ 80 h 80"/>
                              <a:gd name="T8" fmla="*/ 0 w 32"/>
                              <a:gd name="T9" fmla="*/ 0 h 8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32"/>
                              <a:gd name="T16" fmla="*/ 0 h 80"/>
                              <a:gd name="T17" fmla="*/ 32 w 32"/>
                              <a:gd name="T18" fmla="*/ 80 h 8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32" h="80">
                                <a:moveTo>
                                  <a:pt x="0" y="0"/>
                                </a:moveTo>
                                <a:lnTo>
                                  <a:pt x="32" y="0"/>
                                </a:lnTo>
                                <a:lnTo>
                                  <a:pt x="32" y="78"/>
                                </a:lnTo>
                                <a:lnTo>
                                  <a:pt x="0" y="8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FBFD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1591" name="Group 3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3" y="1677"/>
                          <a:ext cx="81" cy="86"/>
                          <a:chOff x="1853" y="1677"/>
                          <a:chExt cx="81" cy="86"/>
                        </a:xfrm>
                      </p:grpSpPr>
                      <p:grpSp>
                        <p:nvGrpSpPr>
                          <p:cNvPr id="21592" name="Group 3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53" y="1677"/>
                            <a:ext cx="79" cy="86"/>
                            <a:chOff x="1853" y="1677"/>
                            <a:chExt cx="79" cy="86"/>
                          </a:xfrm>
                        </p:grpSpPr>
                        <p:sp>
                          <p:nvSpPr>
                            <p:cNvPr id="21601" name="Line 3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853" y="1739"/>
                              <a:ext cx="79" cy="2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21602" name="Group 3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55" y="1677"/>
                              <a:ext cx="77" cy="86"/>
                              <a:chOff x="1855" y="1677"/>
                              <a:chExt cx="77" cy="86"/>
                            </a:xfrm>
                          </p:grpSpPr>
                          <p:sp>
                            <p:nvSpPr>
                              <p:cNvPr id="21603" name="Line 3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855" y="1695"/>
                                <a:ext cx="76" cy="1"/>
                              </a:xfrm>
                              <a:prstGeom prst="line">
                                <a:avLst/>
                              </a:prstGeom>
                              <a:noFill/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1604" name="Line 3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855" y="1717"/>
                                <a:ext cx="77" cy="1"/>
                              </a:xfrm>
                              <a:prstGeom prst="line">
                                <a:avLst/>
                              </a:prstGeom>
                              <a:noFill/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1605" name="Line 3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866" y="1679"/>
                                <a:ext cx="1" cy="84"/>
                              </a:xfrm>
                              <a:prstGeom prst="line">
                                <a:avLst/>
                              </a:prstGeom>
                              <a:noFill/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1606" name="Line 3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877" y="1679"/>
                                <a:ext cx="1" cy="84"/>
                              </a:xfrm>
                              <a:prstGeom prst="line">
                                <a:avLst/>
                              </a:prstGeom>
                              <a:noFill/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1607" name="Line 3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905" y="1677"/>
                                <a:ext cx="1" cy="86"/>
                              </a:xfrm>
                              <a:prstGeom prst="line">
                                <a:avLst/>
                              </a:prstGeom>
                              <a:noFill/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1608" name="Line 3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918" y="1677"/>
                                <a:ext cx="1" cy="86"/>
                              </a:xfrm>
                              <a:prstGeom prst="line">
                                <a:avLst/>
                              </a:prstGeom>
                              <a:noFill/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1593" name="Group 3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55" y="1677"/>
                            <a:ext cx="79" cy="86"/>
                            <a:chOff x="1855" y="1677"/>
                            <a:chExt cx="79" cy="86"/>
                          </a:xfrm>
                        </p:grpSpPr>
                        <p:sp>
                          <p:nvSpPr>
                            <p:cNvPr id="21594" name="Line 3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855" y="1692"/>
                              <a:ext cx="77" cy="1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BF7F3F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595" name="Line 3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855" y="1717"/>
                              <a:ext cx="77" cy="1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BF7F3F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596" name="Line 3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855" y="1739"/>
                              <a:ext cx="79" cy="1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BF7F3F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597" name="Line 3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866" y="1679"/>
                              <a:ext cx="1" cy="84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BF7F3F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598" name="Line 3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879" y="1679"/>
                              <a:ext cx="1" cy="84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BF7F3F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599" name="Line 3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907" y="1677"/>
                              <a:ext cx="1" cy="84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BF7F3F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600" name="Line 3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918" y="1677"/>
                              <a:ext cx="1" cy="84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BF7F3F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21568" name="Group 3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38" y="1675"/>
                      <a:ext cx="109" cy="91"/>
                      <a:chOff x="1838" y="1675"/>
                      <a:chExt cx="109" cy="91"/>
                    </a:xfrm>
                  </p:grpSpPr>
                  <p:grpSp>
                    <p:nvGrpSpPr>
                      <p:cNvPr id="21569" name="Group 3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38" y="1675"/>
                        <a:ext cx="109" cy="91"/>
                        <a:chOff x="1838" y="1675"/>
                        <a:chExt cx="109" cy="91"/>
                      </a:xfrm>
                    </p:grpSpPr>
                    <p:sp>
                      <p:nvSpPr>
                        <p:cNvPr id="21586" name="Freeform 3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38" y="1675"/>
                          <a:ext cx="107" cy="91"/>
                        </a:xfrm>
                        <a:custGeom>
                          <a:avLst/>
                          <a:gdLst>
                            <a:gd name="T0" fmla="*/ 0 w 107"/>
                            <a:gd name="T1" fmla="*/ 2 h 91"/>
                            <a:gd name="T2" fmla="*/ 15 w 107"/>
                            <a:gd name="T3" fmla="*/ 2 h 91"/>
                            <a:gd name="T4" fmla="*/ 15 w 107"/>
                            <a:gd name="T5" fmla="*/ 88 h 91"/>
                            <a:gd name="T6" fmla="*/ 51 w 107"/>
                            <a:gd name="T7" fmla="*/ 88 h 91"/>
                            <a:gd name="T8" fmla="*/ 51 w 107"/>
                            <a:gd name="T9" fmla="*/ 0 h 91"/>
                            <a:gd name="T10" fmla="*/ 57 w 107"/>
                            <a:gd name="T11" fmla="*/ 0 h 91"/>
                            <a:gd name="T12" fmla="*/ 57 w 107"/>
                            <a:gd name="T13" fmla="*/ 86 h 91"/>
                            <a:gd name="T14" fmla="*/ 91 w 107"/>
                            <a:gd name="T15" fmla="*/ 86 h 91"/>
                            <a:gd name="T16" fmla="*/ 91 w 107"/>
                            <a:gd name="T17" fmla="*/ 0 h 91"/>
                            <a:gd name="T18" fmla="*/ 107 w 107"/>
                            <a:gd name="T19" fmla="*/ 0 h 91"/>
                            <a:gd name="T20" fmla="*/ 107 w 107"/>
                            <a:gd name="T21" fmla="*/ 88 h 91"/>
                            <a:gd name="T22" fmla="*/ 0 w 107"/>
                            <a:gd name="T23" fmla="*/ 91 h 91"/>
                            <a:gd name="T24" fmla="*/ 0 w 107"/>
                            <a:gd name="T25" fmla="*/ 2 h 91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107"/>
                            <a:gd name="T40" fmla="*/ 0 h 91"/>
                            <a:gd name="T41" fmla="*/ 107 w 107"/>
                            <a:gd name="T42" fmla="*/ 91 h 91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107" h="91">
                              <a:moveTo>
                                <a:pt x="0" y="2"/>
                              </a:moveTo>
                              <a:lnTo>
                                <a:pt x="15" y="2"/>
                              </a:lnTo>
                              <a:lnTo>
                                <a:pt x="15" y="88"/>
                              </a:lnTo>
                              <a:lnTo>
                                <a:pt x="51" y="88"/>
                              </a:lnTo>
                              <a:lnTo>
                                <a:pt x="51" y="0"/>
                              </a:lnTo>
                              <a:lnTo>
                                <a:pt x="57" y="0"/>
                              </a:lnTo>
                              <a:lnTo>
                                <a:pt x="57" y="86"/>
                              </a:lnTo>
                              <a:lnTo>
                                <a:pt x="91" y="86"/>
                              </a:lnTo>
                              <a:lnTo>
                                <a:pt x="91" y="0"/>
                              </a:lnTo>
                              <a:lnTo>
                                <a:pt x="107" y="0"/>
                              </a:lnTo>
                              <a:lnTo>
                                <a:pt x="107" y="88"/>
                              </a:lnTo>
                              <a:lnTo>
                                <a:pt x="0" y="91"/>
                              </a:lnTo>
                              <a:lnTo>
                                <a:pt x="0" y="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3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7" name="Freeform 3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38" y="1675"/>
                          <a:ext cx="109" cy="91"/>
                        </a:xfrm>
                        <a:custGeom>
                          <a:avLst/>
                          <a:gdLst>
                            <a:gd name="T0" fmla="*/ 0 w 109"/>
                            <a:gd name="T1" fmla="*/ 0 h 91"/>
                            <a:gd name="T2" fmla="*/ 17 w 109"/>
                            <a:gd name="T3" fmla="*/ 0 h 91"/>
                            <a:gd name="T4" fmla="*/ 17 w 109"/>
                            <a:gd name="T5" fmla="*/ 88 h 91"/>
                            <a:gd name="T6" fmla="*/ 52 w 109"/>
                            <a:gd name="T7" fmla="*/ 86 h 91"/>
                            <a:gd name="T8" fmla="*/ 52 w 109"/>
                            <a:gd name="T9" fmla="*/ 0 h 91"/>
                            <a:gd name="T10" fmla="*/ 59 w 109"/>
                            <a:gd name="T11" fmla="*/ 0 h 91"/>
                            <a:gd name="T12" fmla="*/ 59 w 109"/>
                            <a:gd name="T13" fmla="*/ 86 h 91"/>
                            <a:gd name="T14" fmla="*/ 91 w 109"/>
                            <a:gd name="T15" fmla="*/ 86 h 91"/>
                            <a:gd name="T16" fmla="*/ 91 w 109"/>
                            <a:gd name="T17" fmla="*/ 0 h 91"/>
                            <a:gd name="T18" fmla="*/ 109 w 109"/>
                            <a:gd name="T19" fmla="*/ 0 h 91"/>
                            <a:gd name="T20" fmla="*/ 109 w 109"/>
                            <a:gd name="T21" fmla="*/ 88 h 91"/>
                            <a:gd name="T22" fmla="*/ 0 w 109"/>
                            <a:gd name="T23" fmla="*/ 91 h 91"/>
                            <a:gd name="T24" fmla="*/ 0 w 109"/>
                            <a:gd name="T25" fmla="*/ 0 h 91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109"/>
                            <a:gd name="T40" fmla="*/ 0 h 91"/>
                            <a:gd name="T41" fmla="*/ 109 w 109"/>
                            <a:gd name="T42" fmla="*/ 91 h 91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109" h="91">
                              <a:moveTo>
                                <a:pt x="0" y="0"/>
                              </a:moveTo>
                              <a:lnTo>
                                <a:pt x="17" y="0"/>
                              </a:lnTo>
                              <a:lnTo>
                                <a:pt x="17" y="88"/>
                              </a:lnTo>
                              <a:lnTo>
                                <a:pt x="52" y="86"/>
                              </a:lnTo>
                              <a:lnTo>
                                <a:pt x="52" y="0"/>
                              </a:lnTo>
                              <a:lnTo>
                                <a:pt x="59" y="0"/>
                              </a:lnTo>
                              <a:lnTo>
                                <a:pt x="59" y="86"/>
                              </a:lnTo>
                              <a:lnTo>
                                <a:pt x="91" y="86"/>
                              </a:lnTo>
                              <a:lnTo>
                                <a:pt x="91" y="0"/>
                              </a:lnTo>
                              <a:lnTo>
                                <a:pt x="109" y="0"/>
                              </a:lnTo>
                              <a:lnTo>
                                <a:pt x="109" y="88"/>
                              </a:lnTo>
                              <a:lnTo>
                                <a:pt x="0" y="9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570" name="Group 3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43" y="1681"/>
                        <a:ext cx="9" cy="80"/>
                        <a:chOff x="1843" y="1681"/>
                        <a:chExt cx="9" cy="80"/>
                      </a:xfrm>
                    </p:grpSpPr>
                    <p:sp>
                      <p:nvSpPr>
                        <p:cNvPr id="21581" name="Line 3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43" y="1681"/>
                          <a:ext cx="1" cy="2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2" name="Line 3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50" y="1701"/>
                          <a:ext cx="1" cy="1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3" name="Line 3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47" y="1728"/>
                          <a:ext cx="1" cy="11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4" name="Line 3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51" y="1739"/>
                          <a:ext cx="1" cy="20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5" name="Line 3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43" y="1754"/>
                          <a:ext cx="1" cy="7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571" name="Group 3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34" y="1679"/>
                        <a:ext cx="9" cy="80"/>
                        <a:chOff x="1934" y="1679"/>
                        <a:chExt cx="9" cy="80"/>
                      </a:xfrm>
                    </p:grpSpPr>
                    <p:sp>
                      <p:nvSpPr>
                        <p:cNvPr id="21576" name="Line 3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34" y="1730"/>
                          <a:ext cx="1" cy="2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77" name="Line 3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41" y="1721"/>
                          <a:ext cx="1" cy="18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78" name="Line 3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37" y="1699"/>
                          <a:ext cx="1" cy="13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79" name="Line 3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42" y="1679"/>
                          <a:ext cx="1" cy="22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0" name="Line 3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34" y="1679"/>
                          <a:ext cx="1" cy="5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572" name="Group 3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92" y="1681"/>
                        <a:ext cx="4" cy="67"/>
                        <a:chOff x="1892" y="1681"/>
                        <a:chExt cx="4" cy="67"/>
                      </a:xfrm>
                    </p:grpSpPr>
                    <p:sp>
                      <p:nvSpPr>
                        <p:cNvPr id="21573" name="Line 3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92" y="1681"/>
                          <a:ext cx="1" cy="25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74" name="Line 3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95" y="1721"/>
                          <a:ext cx="1" cy="11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75" name="Line 3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92" y="1741"/>
                          <a:ext cx="1" cy="7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1540" name="Group 376"/>
              <p:cNvGrpSpPr>
                <a:grpSpLocks/>
              </p:cNvGrpSpPr>
              <p:nvPr/>
            </p:nvGrpSpPr>
            <p:grpSpPr bwMode="auto">
              <a:xfrm>
                <a:off x="1600" y="1721"/>
                <a:ext cx="667" cy="102"/>
                <a:chOff x="1600" y="1721"/>
                <a:chExt cx="667" cy="102"/>
              </a:xfrm>
            </p:grpSpPr>
            <p:grpSp>
              <p:nvGrpSpPr>
                <p:cNvPr id="21548" name="Group 377"/>
                <p:cNvGrpSpPr>
                  <a:grpSpLocks/>
                </p:cNvGrpSpPr>
                <p:nvPr/>
              </p:nvGrpSpPr>
              <p:grpSpPr bwMode="auto">
                <a:xfrm>
                  <a:off x="2155" y="1721"/>
                  <a:ext cx="112" cy="73"/>
                  <a:chOff x="2155" y="1721"/>
                  <a:chExt cx="112" cy="73"/>
                </a:xfrm>
              </p:grpSpPr>
              <p:sp>
                <p:nvSpPr>
                  <p:cNvPr id="21557" name="Freeform 378"/>
                  <p:cNvSpPr>
                    <a:spLocks/>
                  </p:cNvSpPr>
                  <p:nvPr/>
                </p:nvSpPr>
                <p:spPr bwMode="auto">
                  <a:xfrm>
                    <a:off x="2158" y="1721"/>
                    <a:ext cx="109" cy="67"/>
                  </a:xfrm>
                  <a:custGeom>
                    <a:avLst/>
                    <a:gdLst>
                      <a:gd name="T0" fmla="*/ 3 w 109"/>
                      <a:gd name="T1" fmla="*/ 5 h 67"/>
                      <a:gd name="T2" fmla="*/ 6 w 109"/>
                      <a:gd name="T3" fmla="*/ 2 h 67"/>
                      <a:gd name="T4" fmla="*/ 13 w 109"/>
                      <a:gd name="T5" fmla="*/ 0 h 67"/>
                      <a:gd name="T6" fmla="*/ 16 w 109"/>
                      <a:gd name="T7" fmla="*/ 2 h 67"/>
                      <a:gd name="T8" fmla="*/ 21 w 109"/>
                      <a:gd name="T9" fmla="*/ 5 h 67"/>
                      <a:gd name="T10" fmla="*/ 26 w 109"/>
                      <a:gd name="T11" fmla="*/ 7 h 67"/>
                      <a:gd name="T12" fmla="*/ 31 w 109"/>
                      <a:gd name="T13" fmla="*/ 7 h 67"/>
                      <a:gd name="T14" fmla="*/ 34 w 109"/>
                      <a:gd name="T15" fmla="*/ 7 h 67"/>
                      <a:gd name="T16" fmla="*/ 39 w 109"/>
                      <a:gd name="T17" fmla="*/ 9 h 67"/>
                      <a:gd name="T18" fmla="*/ 42 w 109"/>
                      <a:gd name="T19" fmla="*/ 14 h 67"/>
                      <a:gd name="T20" fmla="*/ 42 w 109"/>
                      <a:gd name="T21" fmla="*/ 18 h 67"/>
                      <a:gd name="T22" fmla="*/ 42 w 109"/>
                      <a:gd name="T23" fmla="*/ 20 h 67"/>
                      <a:gd name="T24" fmla="*/ 45 w 109"/>
                      <a:gd name="T25" fmla="*/ 18 h 67"/>
                      <a:gd name="T26" fmla="*/ 49 w 109"/>
                      <a:gd name="T27" fmla="*/ 16 h 67"/>
                      <a:gd name="T28" fmla="*/ 52 w 109"/>
                      <a:gd name="T29" fmla="*/ 16 h 67"/>
                      <a:gd name="T30" fmla="*/ 55 w 109"/>
                      <a:gd name="T31" fmla="*/ 18 h 67"/>
                      <a:gd name="T32" fmla="*/ 60 w 109"/>
                      <a:gd name="T33" fmla="*/ 20 h 67"/>
                      <a:gd name="T34" fmla="*/ 60 w 109"/>
                      <a:gd name="T35" fmla="*/ 25 h 67"/>
                      <a:gd name="T36" fmla="*/ 60 w 109"/>
                      <a:gd name="T37" fmla="*/ 27 h 67"/>
                      <a:gd name="T38" fmla="*/ 63 w 109"/>
                      <a:gd name="T39" fmla="*/ 25 h 67"/>
                      <a:gd name="T40" fmla="*/ 65 w 109"/>
                      <a:gd name="T41" fmla="*/ 22 h 67"/>
                      <a:gd name="T42" fmla="*/ 68 w 109"/>
                      <a:gd name="T43" fmla="*/ 25 h 67"/>
                      <a:gd name="T44" fmla="*/ 71 w 109"/>
                      <a:gd name="T45" fmla="*/ 27 h 67"/>
                      <a:gd name="T46" fmla="*/ 75 w 109"/>
                      <a:gd name="T47" fmla="*/ 27 h 67"/>
                      <a:gd name="T48" fmla="*/ 78 w 109"/>
                      <a:gd name="T49" fmla="*/ 31 h 67"/>
                      <a:gd name="T50" fmla="*/ 78 w 109"/>
                      <a:gd name="T51" fmla="*/ 27 h 67"/>
                      <a:gd name="T52" fmla="*/ 78 w 109"/>
                      <a:gd name="T53" fmla="*/ 25 h 67"/>
                      <a:gd name="T54" fmla="*/ 81 w 109"/>
                      <a:gd name="T55" fmla="*/ 22 h 67"/>
                      <a:gd name="T56" fmla="*/ 84 w 109"/>
                      <a:gd name="T57" fmla="*/ 22 h 67"/>
                      <a:gd name="T58" fmla="*/ 86 w 109"/>
                      <a:gd name="T59" fmla="*/ 22 h 67"/>
                      <a:gd name="T60" fmla="*/ 88 w 109"/>
                      <a:gd name="T61" fmla="*/ 22 h 67"/>
                      <a:gd name="T62" fmla="*/ 92 w 109"/>
                      <a:gd name="T63" fmla="*/ 25 h 67"/>
                      <a:gd name="T64" fmla="*/ 94 w 109"/>
                      <a:gd name="T65" fmla="*/ 27 h 67"/>
                      <a:gd name="T66" fmla="*/ 96 w 109"/>
                      <a:gd name="T67" fmla="*/ 29 h 67"/>
                      <a:gd name="T68" fmla="*/ 99 w 109"/>
                      <a:gd name="T69" fmla="*/ 33 h 67"/>
                      <a:gd name="T70" fmla="*/ 104 w 109"/>
                      <a:gd name="T71" fmla="*/ 40 h 67"/>
                      <a:gd name="T72" fmla="*/ 107 w 109"/>
                      <a:gd name="T73" fmla="*/ 47 h 67"/>
                      <a:gd name="T74" fmla="*/ 109 w 109"/>
                      <a:gd name="T75" fmla="*/ 53 h 67"/>
                      <a:gd name="T76" fmla="*/ 109 w 109"/>
                      <a:gd name="T77" fmla="*/ 58 h 67"/>
                      <a:gd name="T78" fmla="*/ 107 w 109"/>
                      <a:gd name="T79" fmla="*/ 62 h 67"/>
                      <a:gd name="T80" fmla="*/ 102 w 109"/>
                      <a:gd name="T81" fmla="*/ 67 h 67"/>
                      <a:gd name="T82" fmla="*/ 96 w 109"/>
                      <a:gd name="T83" fmla="*/ 64 h 67"/>
                      <a:gd name="T84" fmla="*/ 88 w 109"/>
                      <a:gd name="T85" fmla="*/ 64 h 67"/>
                      <a:gd name="T86" fmla="*/ 79 w 109"/>
                      <a:gd name="T87" fmla="*/ 64 h 67"/>
                      <a:gd name="T88" fmla="*/ 68 w 109"/>
                      <a:gd name="T89" fmla="*/ 64 h 67"/>
                      <a:gd name="T90" fmla="*/ 58 w 109"/>
                      <a:gd name="T91" fmla="*/ 64 h 67"/>
                      <a:gd name="T92" fmla="*/ 47 w 109"/>
                      <a:gd name="T93" fmla="*/ 62 h 67"/>
                      <a:gd name="T94" fmla="*/ 41 w 109"/>
                      <a:gd name="T95" fmla="*/ 62 h 67"/>
                      <a:gd name="T96" fmla="*/ 29 w 109"/>
                      <a:gd name="T97" fmla="*/ 62 h 67"/>
                      <a:gd name="T98" fmla="*/ 23 w 109"/>
                      <a:gd name="T99" fmla="*/ 64 h 67"/>
                      <a:gd name="T100" fmla="*/ 13 w 109"/>
                      <a:gd name="T101" fmla="*/ 64 h 67"/>
                      <a:gd name="T102" fmla="*/ 8 w 109"/>
                      <a:gd name="T103" fmla="*/ 62 h 67"/>
                      <a:gd name="T104" fmla="*/ 5 w 109"/>
                      <a:gd name="T105" fmla="*/ 62 h 67"/>
                      <a:gd name="T106" fmla="*/ 2 w 109"/>
                      <a:gd name="T107" fmla="*/ 58 h 67"/>
                      <a:gd name="T108" fmla="*/ 3 w 109"/>
                      <a:gd name="T109" fmla="*/ 53 h 67"/>
                      <a:gd name="T110" fmla="*/ 5 w 109"/>
                      <a:gd name="T111" fmla="*/ 47 h 67"/>
                      <a:gd name="T112" fmla="*/ 5 w 109"/>
                      <a:gd name="T113" fmla="*/ 40 h 67"/>
                      <a:gd name="T114" fmla="*/ 3 w 109"/>
                      <a:gd name="T115" fmla="*/ 36 h 67"/>
                      <a:gd name="T116" fmla="*/ 2 w 109"/>
                      <a:gd name="T117" fmla="*/ 29 h 67"/>
                      <a:gd name="T118" fmla="*/ 2 w 109"/>
                      <a:gd name="T119" fmla="*/ 22 h 67"/>
                      <a:gd name="T120" fmla="*/ 0 w 109"/>
                      <a:gd name="T121" fmla="*/ 14 h 67"/>
                      <a:gd name="T122" fmla="*/ 3 w 109"/>
                      <a:gd name="T123" fmla="*/ 5 h 67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09"/>
                      <a:gd name="T187" fmla="*/ 0 h 67"/>
                      <a:gd name="T188" fmla="*/ 109 w 109"/>
                      <a:gd name="T189" fmla="*/ 67 h 67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09" h="67">
                        <a:moveTo>
                          <a:pt x="3" y="5"/>
                        </a:moveTo>
                        <a:lnTo>
                          <a:pt x="6" y="2"/>
                        </a:lnTo>
                        <a:lnTo>
                          <a:pt x="13" y="0"/>
                        </a:lnTo>
                        <a:lnTo>
                          <a:pt x="16" y="2"/>
                        </a:lnTo>
                        <a:lnTo>
                          <a:pt x="21" y="5"/>
                        </a:lnTo>
                        <a:lnTo>
                          <a:pt x="26" y="7"/>
                        </a:lnTo>
                        <a:lnTo>
                          <a:pt x="31" y="7"/>
                        </a:lnTo>
                        <a:lnTo>
                          <a:pt x="34" y="7"/>
                        </a:lnTo>
                        <a:lnTo>
                          <a:pt x="39" y="9"/>
                        </a:lnTo>
                        <a:lnTo>
                          <a:pt x="42" y="14"/>
                        </a:lnTo>
                        <a:lnTo>
                          <a:pt x="42" y="18"/>
                        </a:lnTo>
                        <a:lnTo>
                          <a:pt x="42" y="20"/>
                        </a:lnTo>
                        <a:lnTo>
                          <a:pt x="45" y="18"/>
                        </a:lnTo>
                        <a:lnTo>
                          <a:pt x="49" y="16"/>
                        </a:lnTo>
                        <a:lnTo>
                          <a:pt x="52" y="16"/>
                        </a:lnTo>
                        <a:lnTo>
                          <a:pt x="55" y="18"/>
                        </a:lnTo>
                        <a:lnTo>
                          <a:pt x="60" y="20"/>
                        </a:lnTo>
                        <a:lnTo>
                          <a:pt x="60" y="25"/>
                        </a:lnTo>
                        <a:lnTo>
                          <a:pt x="60" y="27"/>
                        </a:lnTo>
                        <a:lnTo>
                          <a:pt x="63" y="25"/>
                        </a:lnTo>
                        <a:lnTo>
                          <a:pt x="65" y="22"/>
                        </a:lnTo>
                        <a:lnTo>
                          <a:pt x="68" y="25"/>
                        </a:lnTo>
                        <a:lnTo>
                          <a:pt x="71" y="27"/>
                        </a:lnTo>
                        <a:lnTo>
                          <a:pt x="75" y="27"/>
                        </a:lnTo>
                        <a:lnTo>
                          <a:pt x="78" y="31"/>
                        </a:lnTo>
                        <a:lnTo>
                          <a:pt x="78" y="27"/>
                        </a:lnTo>
                        <a:lnTo>
                          <a:pt x="78" y="25"/>
                        </a:lnTo>
                        <a:lnTo>
                          <a:pt x="81" y="22"/>
                        </a:lnTo>
                        <a:lnTo>
                          <a:pt x="84" y="22"/>
                        </a:lnTo>
                        <a:lnTo>
                          <a:pt x="86" y="22"/>
                        </a:lnTo>
                        <a:lnTo>
                          <a:pt x="88" y="22"/>
                        </a:lnTo>
                        <a:lnTo>
                          <a:pt x="92" y="25"/>
                        </a:lnTo>
                        <a:lnTo>
                          <a:pt x="94" y="27"/>
                        </a:lnTo>
                        <a:lnTo>
                          <a:pt x="96" y="29"/>
                        </a:lnTo>
                        <a:lnTo>
                          <a:pt x="99" y="33"/>
                        </a:lnTo>
                        <a:lnTo>
                          <a:pt x="104" y="40"/>
                        </a:lnTo>
                        <a:lnTo>
                          <a:pt x="107" y="47"/>
                        </a:lnTo>
                        <a:lnTo>
                          <a:pt x="109" y="53"/>
                        </a:lnTo>
                        <a:lnTo>
                          <a:pt x="109" y="58"/>
                        </a:lnTo>
                        <a:lnTo>
                          <a:pt x="107" y="62"/>
                        </a:lnTo>
                        <a:lnTo>
                          <a:pt x="102" y="67"/>
                        </a:lnTo>
                        <a:lnTo>
                          <a:pt x="96" y="64"/>
                        </a:lnTo>
                        <a:lnTo>
                          <a:pt x="88" y="64"/>
                        </a:lnTo>
                        <a:lnTo>
                          <a:pt x="79" y="64"/>
                        </a:lnTo>
                        <a:lnTo>
                          <a:pt x="68" y="64"/>
                        </a:lnTo>
                        <a:lnTo>
                          <a:pt x="58" y="64"/>
                        </a:lnTo>
                        <a:lnTo>
                          <a:pt x="47" y="62"/>
                        </a:lnTo>
                        <a:lnTo>
                          <a:pt x="41" y="62"/>
                        </a:lnTo>
                        <a:lnTo>
                          <a:pt x="29" y="62"/>
                        </a:lnTo>
                        <a:lnTo>
                          <a:pt x="23" y="64"/>
                        </a:lnTo>
                        <a:lnTo>
                          <a:pt x="13" y="64"/>
                        </a:lnTo>
                        <a:lnTo>
                          <a:pt x="8" y="62"/>
                        </a:lnTo>
                        <a:lnTo>
                          <a:pt x="5" y="62"/>
                        </a:lnTo>
                        <a:lnTo>
                          <a:pt x="2" y="58"/>
                        </a:lnTo>
                        <a:lnTo>
                          <a:pt x="3" y="53"/>
                        </a:lnTo>
                        <a:lnTo>
                          <a:pt x="5" y="47"/>
                        </a:lnTo>
                        <a:lnTo>
                          <a:pt x="5" y="40"/>
                        </a:lnTo>
                        <a:lnTo>
                          <a:pt x="3" y="36"/>
                        </a:lnTo>
                        <a:lnTo>
                          <a:pt x="2" y="29"/>
                        </a:lnTo>
                        <a:lnTo>
                          <a:pt x="2" y="22"/>
                        </a:lnTo>
                        <a:lnTo>
                          <a:pt x="0" y="14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8" name="Freeform 379"/>
                  <p:cNvSpPr>
                    <a:spLocks/>
                  </p:cNvSpPr>
                  <p:nvPr/>
                </p:nvSpPr>
                <p:spPr bwMode="auto">
                  <a:xfrm>
                    <a:off x="2155" y="1723"/>
                    <a:ext cx="108" cy="67"/>
                  </a:xfrm>
                  <a:custGeom>
                    <a:avLst/>
                    <a:gdLst>
                      <a:gd name="T0" fmla="*/ 1 w 108"/>
                      <a:gd name="T1" fmla="*/ 3 h 67"/>
                      <a:gd name="T2" fmla="*/ 6 w 108"/>
                      <a:gd name="T3" fmla="*/ 0 h 67"/>
                      <a:gd name="T4" fmla="*/ 11 w 108"/>
                      <a:gd name="T5" fmla="*/ 0 h 67"/>
                      <a:gd name="T6" fmla="*/ 16 w 108"/>
                      <a:gd name="T7" fmla="*/ 3 h 67"/>
                      <a:gd name="T8" fmla="*/ 21 w 108"/>
                      <a:gd name="T9" fmla="*/ 5 h 67"/>
                      <a:gd name="T10" fmla="*/ 26 w 108"/>
                      <a:gd name="T11" fmla="*/ 7 h 67"/>
                      <a:gd name="T12" fmla="*/ 29 w 108"/>
                      <a:gd name="T13" fmla="*/ 7 h 67"/>
                      <a:gd name="T14" fmla="*/ 34 w 108"/>
                      <a:gd name="T15" fmla="*/ 7 h 67"/>
                      <a:gd name="T16" fmla="*/ 39 w 108"/>
                      <a:gd name="T17" fmla="*/ 9 h 67"/>
                      <a:gd name="T18" fmla="*/ 40 w 108"/>
                      <a:gd name="T19" fmla="*/ 12 h 67"/>
                      <a:gd name="T20" fmla="*/ 42 w 108"/>
                      <a:gd name="T21" fmla="*/ 18 h 67"/>
                      <a:gd name="T22" fmla="*/ 42 w 108"/>
                      <a:gd name="T23" fmla="*/ 20 h 67"/>
                      <a:gd name="T24" fmla="*/ 45 w 108"/>
                      <a:gd name="T25" fmla="*/ 18 h 67"/>
                      <a:gd name="T26" fmla="*/ 48 w 108"/>
                      <a:gd name="T27" fmla="*/ 16 h 67"/>
                      <a:gd name="T28" fmla="*/ 52 w 108"/>
                      <a:gd name="T29" fmla="*/ 16 h 67"/>
                      <a:gd name="T30" fmla="*/ 55 w 108"/>
                      <a:gd name="T31" fmla="*/ 18 h 67"/>
                      <a:gd name="T32" fmla="*/ 58 w 108"/>
                      <a:gd name="T33" fmla="*/ 20 h 67"/>
                      <a:gd name="T34" fmla="*/ 60 w 108"/>
                      <a:gd name="T35" fmla="*/ 25 h 67"/>
                      <a:gd name="T36" fmla="*/ 60 w 108"/>
                      <a:gd name="T37" fmla="*/ 25 h 67"/>
                      <a:gd name="T38" fmla="*/ 61 w 108"/>
                      <a:gd name="T39" fmla="*/ 23 h 67"/>
                      <a:gd name="T40" fmla="*/ 65 w 108"/>
                      <a:gd name="T41" fmla="*/ 23 h 67"/>
                      <a:gd name="T42" fmla="*/ 68 w 108"/>
                      <a:gd name="T43" fmla="*/ 23 h 67"/>
                      <a:gd name="T44" fmla="*/ 71 w 108"/>
                      <a:gd name="T45" fmla="*/ 25 h 67"/>
                      <a:gd name="T46" fmla="*/ 74 w 108"/>
                      <a:gd name="T47" fmla="*/ 27 h 67"/>
                      <a:gd name="T48" fmla="*/ 76 w 108"/>
                      <a:gd name="T49" fmla="*/ 31 h 67"/>
                      <a:gd name="T50" fmla="*/ 78 w 108"/>
                      <a:gd name="T51" fmla="*/ 27 h 67"/>
                      <a:gd name="T52" fmla="*/ 78 w 108"/>
                      <a:gd name="T53" fmla="*/ 23 h 67"/>
                      <a:gd name="T54" fmla="*/ 81 w 108"/>
                      <a:gd name="T55" fmla="*/ 20 h 67"/>
                      <a:gd name="T56" fmla="*/ 84 w 108"/>
                      <a:gd name="T57" fmla="*/ 23 h 67"/>
                      <a:gd name="T58" fmla="*/ 86 w 108"/>
                      <a:gd name="T59" fmla="*/ 23 h 67"/>
                      <a:gd name="T60" fmla="*/ 87 w 108"/>
                      <a:gd name="T61" fmla="*/ 20 h 67"/>
                      <a:gd name="T62" fmla="*/ 91 w 108"/>
                      <a:gd name="T63" fmla="*/ 23 h 67"/>
                      <a:gd name="T64" fmla="*/ 94 w 108"/>
                      <a:gd name="T65" fmla="*/ 27 h 67"/>
                      <a:gd name="T66" fmla="*/ 95 w 108"/>
                      <a:gd name="T67" fmla="*/ 29 h 67"/>
                      <a:gd name="T68" fmla="*/ 99 w 108"/>
                      <a:gd name="T69" fmla="*/ 34 h 67"/>
                      <a:gd name="T70" fmla="*/ 104 w 108"/>
                      <a:gd name="T71" fmla="*/ 40 h 67"/>
                      <a:gd name="T72" fmla="*/ 107 w 108"/>
                      <a:gd name="T73" fmla="*/ 47 h 67"/>
                      <a:gd name="T74" fmla="*/ 108 w 108"/>
                      <a:gd name="T75" fmla="*/ 54 h 67"/>
                      <a:gd name="T76" fmla="*/ 108 w 108"/>
                      <a:gd name="T77" fmla="*/ 58 h 67"/>
                      <a:gd name="T78" fmla="*/ 107 w 108"/>
                      <a:gd name="T79" fmla="*/ 62 h 67"/>
                      <a:gd name="T80" fmla="*/ 102 w 108"/>
                      <a:gd name="T81" fmla="*/ 67 h 67"/>
                      <a:gd name="T82" fmla="*/ 95 w 108"/>
                      <a:gd name="T83" fmla="*/ 65 h 67"/>
                      <a:gd name="T84" fmla="*/ 87 w 108"/>
                      <a:gd name="T85" fmla="*/ 62 h 67"/>
                      <a:gd name="T86" fmla="*/ 78 w 108"/>
                      <a:gd name="T87" fmla="*/ 65 h 67"/>
                      <a:gd name="T88" fmla="*/ 68 w 108"/>
                      <a:gd name="T89" fmla="*/ 65 h 67"/>
                      <a:gd name="T90" fmla="*/ 58 w 108"/>
                      <a:gd name="T91" fmla="*/ 65 h 67"/>
                      <a:gd name="T92" fmla="*/ 47 w 108"/>
                      <a:gd name="T93" fmla="*/ 62 h 67"/>
                      <a:gd name="T94" fmla="*/ 39 w 108"/>
                      <a:gd name="T95" fmla="*/ 62 h 67"/>
                      <a:gd name="T96" fmla="*/ 29 w 108"/>
                      <a:gd name="T97" fmla="*/ 62 h 67"/>
                      <a:gd name="T98" fmla="*/ 22 w 108"/>
                      <a:gd name="T99" fmla="*/ 62 h 67"/>
                      <a:gd name="T100" fmla="*/ 13 w 108"/>
                      <a:gd name="T101" fmla="*/ 65 h 67"/>
                      <a:gd name="T102" fmla="*/ 8 w 108"/>
                      <a:gd name="T103" fmla="*/ 62 h 67"/>
                      <a:gd name="T104" fmla="*/ 5 w 108"/>
                      <a:gd name="T105" fmla="*/ 60 h 67"/>
                      <a:gd name="T106" fmla="*/ 1 w 108"/>
                      <a:gd name="T107" fmla="*/ 58 h 67"/>
                      <a:gd name="T108" fmla="*/ 3 w 108"/>
                      <a:gd name="T109" fmla="*/ 51 h 67"/>
                      <a:gd name="T110" fmla="*/ 5 w 108"/>
                      <a:gd name="T111" fmla="*/ 47 h 67"/>
                      <a:gd name="T112" fmla="*/ 5 w 108"/>
                      <a:gd name="T113" fmla="*/ 40 h 67"/>
                      <a:gd name="T114" fmla="*/ 3 w 108"/>
                      <a:gd name="T115" fmla="*/ 36 h 67"/>
                      <a:gd name="T116" fmla="*/ 1 w 108"/>
                      <a:gd name="T117" fmla="*/ 29 h 67"/>
                      <a:gd name="T118" fmla="*/ 0 w 108"/>
                      <a:gd name="T119" fmla="*/ 23 h 67"/>
                      <a:gd name="T120" fmla="*/ 0 w 108"/>
                      <a:gd name="T121" fmla="*/ 14 h 67"/>
                      <a:gd name="T122" fmla="*/ 1 w 108"/>
                      <a:gd name="T123" fmla="*/ 3 h 67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08"/>
                      <a:gd name="T187" fmla="*/ 0 h 67"/>
                      <a:gd name="T188" fmla="*/ 108 w 108"/>
                      <a:gd name="T189" fmla="*/ 67 h 67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08" h="67">
                        <a:moveTo>
                          <a:pt x="1" y="3"/>
                        </a:moveTo>
                        <a:lnTo>
                          <a:pt x="6" y="0"/>
                        </a:lnTo>
                        <a:lnTo>
                          <a:pt x="11" y="0"/>
                        </a:lnTo>
                        <a:lnTo>
                          <a:pt x="16" y="3"/>
                        </a:lnTo>
                        <a:lnTo>
                          <a:pt x="21" y="5"/>
                        </a:lnTo>
                        <a:lnTo>
                          <a:pt x="26" y="7"/>
                        </a:lnTo>
                        <a:lnTo>
                          <a:pt x="29" y="7"/>
                        </a:lnTo>
                        <a:lnTo>
                          <a:pt x="34" y="7"/>
                        </a:lnTo>
                        <a:lnTo>
                          <a:pt x="39" y="9"/>
                        </a:lnTo>
                        <a:lnTo>
                          <a:pt x="40" y="12"/>
                        </a:lnTo>
                        <a:lnTo>
                          <a:pt x="42" y="18"/>
                        </a:lnTo>
                        <a:lnTo>
                          <a:pt x="42" y="20"/>
                        </a:lnTo>
                        <a:lnTo>
                          <a:pt x="45" y="18"/>
                        </a:lnTo>
                        <a:lnTo>
                          <a:pt x="48" y="16"/>
                        </a:lnTo>
                        <a:lnTo>
                          <a:pt x="52" y="16"/>
                        </a:lnTo>
                        <a:lnTo>
                          <a:pt x="55" y="18"/>
                        </a:lnTo>
                        <a:lnTo>
                          <a:pt x="58" y="20"/>
                        </a:lnTo>
                        <a:lnTo>
                          <a:pt x="60" y="25"/>
                        </a:lnTo>
                        <a:lnTo>
                          <a:pt x="61" y="23"/>
                        </a:lnTo>
                        <a:lnTo>
                          <a:pt x="65" y="23"/>
                        </a:lnTo>
                        <a:lnTo>
                          <a:pt x="68" y="23"/>
                        </a:lnTo>
                        <a:lnTo>
                          <a:pt x="71" y="25"/>
                        </a:lnTo>
                        <a:lnTo>
                          <a:pt x="74" y="27"/>
                        </a:lnTo>
                        <a:lnTo>
                          <a:pt x="76" y="31"/>
                        </a:lnTo>
                        <a:lnTo>
                          <a:pt x="78" y="27"/>
                        </a:lnTo>
                        <a:lnTo>
                          <a:pt x="78" y="23"/>
                        </a:lnTo>
                        <a:lnTo>
                          <a:pt x="81" y="20"/>
                        </a:lnTo>
                        <a:lnTo>
                          <a:pt x="84" y="23"/>
                        </a:lnTo>
                        <a:lnTo>
                          <a:pt x="86" y="23"/>
                        </a:lnTo>
                        <a:lnTo>
                          <a:pt x="87" y="20"/>
                        </a:lnTo>
                        <a:lnTo>
                          <a:pt x="91" y="23"/>
                        </a:lnTo>
                        <a:lnTo>
                          <a:pt x="94" y="27"/>
                        </a:lnTo>
                        <a:lnTo>
                          <a:pt x="95" y="29"/>
                        </a:lnTo>
                        <a:lnTo>
                          <a:pt x="99" y="34"/>
                        </a:lnTo>
                        <a:lnTo>
                          <a:pt x="104" y="40"/>
                        </a:lnTo>
                        <a:lnTo>
                          <a:pt x="107" y="47"/>
                        </a:lnTo>
                        <a:lnTo>
                          <a:pt x="108" y="54"/>
                        </a:lnTo>
                        <a:lnTo>
                          <a:pt x="108" y="58"/>
                        </a:lnTo>
                        <a:lnTo>
                          <a:pt x="107" y="62"/>
                        </a:lnTo>
                        <a:lnTo>
                          <a:pt x="102" y="67"/>
                        </a:lnTo>
                        <a:lnTo>
                          <a:pt x="95" y="65"/>
                        </a:lnTo>
                        <a:lnTo>
                          <a:pt x="87" y="62"/>
                        </a:lnTo>
                        <a:lnTo>
                          <a:pt x="78" y="65"/>
                        </a:lnTo>
                        <a:lnTo>
                          <a:pt x="68" y="65"/>
                        </a:lnTo>
                        <a:lnTo>
                          <a:pt x="58" y="65"/>
                        </a:lnTo>
                        <a:lnTo>
                          <a:pt x="47" y="62"/>
                        </a:lnTo>
                        <a:lnTo>
                          <a:pt x="39" y="62"/>
                        </a:lnTo>
                        <a:lnTo>
                          <a:pt x="29" y="62"/>
                        </a:lnTo>
                        <a:lnTo>
                          <a:pt x="22" y="62"/>
                        </a:lnTo>
                        <a:lnTo>
                          <a:pt x="13" y="65"/>
                        </a:lnTo>
                        <a:lnTo>
                          <a:pt x="8" y="62"/>
                        </a:lnTo>
                        <a:lnTo>
                          <a:pt x="5" y="60"/>
                        </a:lnTo>
                        <a:lnTo>
                          <a:pt x="1" y="58"/>
                        </a:lnTo>
                        <a:lnTo>
                          <a:pt x="3" y="51"/>
                        </a:lnTo>
                        <a:lnTo>
                          <a:pt x="5" y="47"/>
                        </a:lnTo>
                        <a:lnTo>
                          <a:pt x="5" y="40"/>
                        </a:lnTo>
                        <a:lnTo>
                          <a:pt x="3" y="36"/>
                        </a:lnTo>
                        <a:lnTo>
                          <a:pt x="1" y="29"/>
                        </a:lnTo>
                        <a:lnTo>
                          <a:pt x="0" y="23"/>
                        </a:lnTo>
                        <a:lnTo>
                          <a:pt x="0" y="14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5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9" name="Freeform 380"/>
                  <p:cNvSpPr>
                    <a:spLocks/>
                  </p:cNvSpPr>
                  <p:nvPr/>
                </p:nvSpPr>
                <p:spPr bwMode="auto">
                  <a:xfrm>
                    <a:off x="2199" y="1743"/>
                    <a:ext cx="56" cy="51"/>
                  </a:xfrm>
                  <a:custGeom>
                    <a:avLst/>
                    <a:gdLst>
                      <a:gd name="T0" fmla="*/ 1 w 56"/>
                      <a:gd name="T1" fmla="*/ 3 h 51"/>
                      <a:gd name="T2" fmla="*/ 3 w 56"/>
                      <a:gd name="T3" fmla="*/ 0 h 51"/>
                      <a:gd name="T4" fmla="*/ 6 w 56"/>
                      <a:gd name="T5" fmla="*/ 0 h 51"/>
                      <a:gd name="T6" fmla="*/ 8 w 56"/>
                      <a:gd name="T7" fmla="*/ 0 h 51"/>
                      <a:gd name="T8" fmla="*/ 11 w 56"/>
                      <a:gd name="T9" fmla="*/ 3 h 51"/>
                      <a:gd name="T10" fmla="*/ 12 w 56"/>
                      <a:gd name="T11" fmla="*/ 5 h 51"/>
                      <a:gd name="T12" fmla="*/ 16 w 56"/>
                      <a:gd name="T13" fmla="*/ 3 h 51"/>
                      <a:gd name="T14" fmla="*/ 17 w 56"/>
                      <a:gd name="T15" fmla="*/ 5 h 51"/>
                      <a:gd name="T16" fmla="*/ 21 w 56"/>
                      <a:gd name="T17" fmla="*/ 7 h 51"/>
                      <a:gd name="T18" fmla="*/ 21 w 56"/>
                      <a:gd name="T19" fmla="*/ 9 h 51"/>
                      <a:gd name="T20" fmla="*/ 22 w 56"/>
                      <a:gd name="T21" fmla="*/ 11 h 51"/>
                      <a:gd name="T22" fmla="*/ 22 w 56"/>
                      <a:gd name="T23" fmla="*/ 14 h 51"/>
                      <a:gd name="T24" fmla="*/ 24 w 56"/>
                      <a:gd name="T25" fmla="*/ 11 h 51"/>
                      <a:gd name="T26" fmla="*/ 25 w 56"/>
                      <a:gd name="T27" fmla="*/ 11 h 51"/>
                      <a:gd name="T28" fmla="*/ 27 w 56"/>
                      <a:gd name="T29" fmla="*/ 11 h 51"/>
                      <a:gd name="T30" fmla="*/ 29 w 56"/>
                      <a:gd name="T31" fmla="*/ 11 h 51"/>
                      <a:gd name="T32" fmla="*/ 30 w 56"/>
                      <a:gd name="T33" fmla="*/ 16 h 51"/>
                      <a:gd name="T34" fmla="*/ 32 w 56"/>
                      <a:gd name="T35" fmla="*/ 18 h 51"/>
                      <a:gd name="T36" fmla="*/ 32 w 56"/>
                      <a:gd name="T37" fmla="*/ 20 h 51"/>
                      <a:gd name="T38" fmla="*/ 32 w 56"/>
                      <a:gd name="T39" fmla="*/ 18 h 51"/>
                      <a:gd name="T40" fmla="*/ 34 w 56"/>
                      <a:gd name="T41" fmla="*/ 16 h 51"/>
                      <a:gd name="T42" fmla="*/ 35 w 56"/>
                      <a:gd name="T43" fmla="*/ 18 h 51"/>
                      <a:gd name="T44" fmla="*/ 37 w 56"/>
                      <a:gd name="T45" fmla="*/ 18 h 51"/>
                      <a:gd name="T46" fmla="*/ 40 w 56"/>
                      <a:gd name="T47" fmla="*/ 20 h 51"/>
                      <a:gd name="T48" fmla="*/ 40 w 56"/>
                      <a:gd name="T49" fmla="*/ 23 h 51"/>
                      <a:gd name="T50" fmla="*/ 40 w 56"/>
                      <a:gd name="T51" fmla="*/ 20 h 51"/>
                      <a:gd name="T52" fmla="*/ 42 w 56"/>
                      <a:gd name="T53" fmla="*/ 18 h 51"/>
                      <a:gd name="T54" fmla="*/ 43 w 56"/>
                      <a:gd name="T55" fmla="*/ 16 h 51"/>
                      <a:gd name="T56" fmla="*/ 45 w 56"/>
                      <a:gd name="T57" fmla="*/ 16 h 51"/>
                      <a:gd name="T58" fmla="*/ 45 w 56"/>
                      <a:gd name="T59" fmla="*/ 16 h 51"/>
                      <a:gd name="T60" fmla="*/ 47 w 56"/>
                      <a:gd name="T61" fmla="*/ 16 h 51"/>
                      <a:gd name="T62" fmla="*/ 48 w 56"/>
                      <a:gd name="T63" fmla="*/ 18 h 51"/>
                      <a:gd name="T64" fmla="*/ 50 w 56"/>
                      <a:gd name="T65" fmla="*/ 20 h 51"/>
                      <a:gd name="T66" fmla="*/ 51 w 56"/>
                      <a:gd name="T67" fmla="*/ 23 h 51"/>
                      <a:gd name="T68" fmla="*/ 51 w 56"/>
                      <a:gd name="T69" fmla="*/ 25 h 51"/>
                      <a:gd name="T70" fmla="*/ 55 w 56"/>
                      <a:gd name="T71" fmla="*/ 29 h 51"/>
                      <a:gd name="T72" fmla="*/ 56 w 56"/>
                      <a:gd name="T73" fmla="*/ 36 h 51"/>
                      <a:gd name="T74" fmla="*/ 56 w 56"/>
                      <a:gd name="T75" fmla="*/ 40 h 51"/>
                      <a:gd name="T76" fmla="*/ 56 w 56"/>
                      <a:gd name="T77" fmla="*/ 45 h 51"/>
                      <a:gd name="T78" fmla="*/ 56 w 56"/>
                      <a:gd name="T79" fmla="*/ 47 h 51"/>
                      <a:gd name="T80" fmla="*/ 55 w 56"/>
                      <a:gd name="T81" fmla="*/ 51 h 51"/>
                      <a:gd name="T82" fmla="*/ 50 w 56"/>
                      <a:gd name="T83" fmla="*/ 49 h 51"/>
                      <a:gd name="T84" fmla="*/ 47 w 56"/>
                      <a:gd name="T85" fmla="*/ 49 h 51"/>
                      <a:gd name="T86" fmla="*/ 42 w 56"/>
                      <a:gd name="T87" fmla="*/ 49 h 51"/>
                      <a:gd name="T88" fmla="*/ 35 w 56"/>
                      <a:gd name="T89" fmla="*/ 49 h 51"/>
                      <a:gd name="T90" fmla="*/ 30 w 56"/>
                      <a:gd name="T91" fmla="*/ 49 h 51"/>
                      <a:gd name="T92" fmla="*/ 24 w 56"/>
                      <a:gd name="T93" fmla="*/ 47 h 51"/>
                      <a:gd name="T94" fmla="*/ 21 w 56"/>
                      <a:gd name="T95" fmla="*/ 47 h 51"/>
                      <a:gd name="T96" fmla="*/ 16 w 56"/>
                      <a:gd name="T97" fmla="*/ 47 h 51"/>
                      <a:gd name="T98" fmla="*/ 11 w 56"/>
                      <a:gd name="T99" fmla="*/ 49 h 51"/>
                      <a:gd name="T100" fmla="*/ 6 w 56"/>
                      <a:gd name="T101" fmla="*/ 49 h 51"/>
                      <a:gd name="T102" fmla="*/ 4 w 56"/>
                      <a:gd name="T103" fmla="*/ 49 h 51"/>
                      <a:gd name="T104" fmla="*/ 1 w 56"/>
                      <a:gd name="T105" fmla="*/ 47 h 51"/>
                      <a:gd name="T106" fmla="*/ 0 w 56"/>
                      <a:gd name="T107" fmla="*/ 45 h 51"/>
                      <a:gd name="T108" fmla="*/ 1 w 56"/>
                      <a:gd name="T109" fmla="*/ 40 h 51"/>
                      <a:gd name="T110" fmla="*/ 3 w 56"/>
                      <a:gd name="T111" fmla="*/ 36 h 51"/>
                      <a:gd name="T112" fmla="*/ 1 w 56"/>
                      <a:gd name="T113" fmla="*/ 29 h 51"/>
                      <a:gd name="T114" fmla="*/ 1 w 56"/>
                      <a:gd name="T115" fmla="*/ 27 h 51"/>
                      <a:gd name="T116" fmla="*/ 0 w 56"/>
                      <a:gd name="T117" fmla="*/ 23 h 51"/>
                      <a:gd name="T118" fmla="*/ 0 w 56"/>
                      <a:gd name="T119" fmla="*/ 16 h 51"/>
                      <a:gd name="T120" fmla="*/ 0 w 56"/>
                      <a:gd name="T121" fmla="*/ 9 h 51"/>
                      <a:gd name="T122" fmla="*/ 1 w 56"/>
                      <a:gd name="T123" fmla="*/ 3 h 51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56"/>
                      <a:gd name="T187" fmla="*/ 0 h 51"/>
                      <a:gd name="T188" fmla="*/ 56 w 56"/>
                      <a:gd name="T189" fmla="*/ 51 h 51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56" h="51">
                        <a:moveTo>
                          <a:pt x="1" y="3"/>
                        </a:moveTo>
                        <a:lnTo>
                          <a:pt x="3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1" y="3"/>
                        </a:lnTo>
                        <a:lnTo>
                          <a:pt x="12" y="5"/>
                        </a:lnTo>
                        <a:lnTo>
                          <a:pt x="16" y="3"/>
                        </a:lnTo>
                        <a:lnTo>
                          <a:pt x="17" y="5"/>
                        </a:lnTo>
                        <a:lnTo>
                          <a:pt x="21" y="7"/>
                        </a:lnTo>
                        <a:lnTo>
                          <a:pt x="21" y="9"/>
                        </a:lnTo>
                        <a:lnTo>
                          <a:pt x="22" y="11"/>
                        </a:lnTo>
                        <a:lnTo>
                          <a:pt x="22" y="14"/>
                        </a:lnTo>
                        <a:lnTo>
                          <a:pt x="24" y="11"/>
                        </a:lnTo>
                        <a:lnTo>
                          <a:pt x="25" y="11"/>
                        </a:lnTo>
                        <a:lnTo>
                          <a:pt x="27" y="11"/>
                        </a:lnTo>
                        <a:lnTo>
                          <a:pt x="29" y="11"/>
                        </a:lnTo>
                        <a:lnTo>
                          <a:pt x="30" y="16"/>
                        </a:lnTo>
                        <a:lnTo>
                          <a:pt x="32" y="18"/>
                        </a:lnTo>
                        <a:lnTo>
                          <a:pt x="32" y="20"/>
                        </a:lnTo>
                        <a:lnTo>
                          <a:pt x="32" y="18"/>
                        </a:lnTo>
                        <a:lnTo>
                          <a:pt x="34" y="16"/>
                        </a:lnTo>
                        <a:lnTo>
                          <a:pt x="35" y="18"/>
                        </a:lnTo>
                        <a:lnTo>
                          <a:pt x="37" y="18"/>
                        </a:lnTo>
                        <a:lnTo>
                          <a:pt x="40" y="20"/>
                        </a:lnTo>
                        <a:lnTo>
                          <a:pt x="40" y="23"/>
                        </a:lnTo>
                        <a:lnTo>
                          <a:pt x="40" y="20"/>
                        </a:lnTo>
                        <a:lnTo>
                          <a:pt x="42" y="18"/>
                        </a:lnTo>
                        <a:lnTo>
                          <a:pt x="43" y="16"/>
                        </a:lnTo>
                        <a:lnTo>
                          <a:pt x="45" y="16"/>
                        </a:lnTo>
                        <a:lnTo>
                          <a:pt x="47" y="16"/>
                        </a:lnTo>
                        <a:lnTo>
                          <a:pt x="48" y="18"/>
                        </a:lnTo>
                        <a:lnTo>
                          <a:pt x="50" y="20"/>
                        </a:lnTo>
                        <a:lnTo>
                          <a:pt x="51" y="23"/>
                        </a:lnTo>
                        <a:lnTo>
                          <a:pt x="51" y="25"/>
                        </a:lnTo>
                        <a:lnTo>
                          <a:pt x="55" y="29"/>
                        </a:lnTo>
                        <a:lnTo>
                          <a:pt x="56" y="36"/>
                        </a:lnTo>
                        <a:lnTo>
                          <a:pt x="56" y="40"/>
                        </a:lnTo>
                        <a:lnTo>
                          <a:pt x="56" y="45"/>
                        </a:lnTo>
                        <a:lnTo>
                          <a:pt x="56" y="47"/>
                        </a:lnTo>
                        <a:lnTo>
                          <a:pt x="55" y="51"/>
                        </a:lnTo>
                        <a:lnTo>
                          <a:pt x="50" y="49"/>
                        </a:lnTo>
                        <a:lnTo>
                          <a:pt x="47" y="49"/>
                        </a:lnTo>
                        <a:lnTo>
                          <a:pt x="42" y="49"/>
                        </a:lnTo>
                        <a:lnTo>
                          <a:pt x="35" y="49"/>
                        </a:lnTo>
                        <a:lnTo>
                          <a:pt x="30" y="49"/>
                        </a:lnTo>
                        <a:lnTo>
                          <a:pt x="24" y="47"/>
                        </a:lnTo>
                        <a:lnTo>
                          <a:pt x="21" y="47"/>
                        </a:lnTo>
                        <a:lnTo>
                          <a:pt x="16" y="47"/>
                        </a:lnTo>
                        <a:lnTo>
                          <a:pt x="11" y="49"/>
                        </a:lnTo>
                        <a:lnTo>
                          <a:pt x="6" y="49"/>
                        </a:lnTo>
                        <a:lnTo>
                          <a:pt x="4" y="49"/>
                        </a:lnTo>
                        <a:lnTo>
                          <a:pt x="1" y="47"/>
                        </a:lnTo>
                        <a:lnTo>
                          <a:pt x="0" y="45"/>
                        </a:lnTo>
                        <a:lnTo>
                          <a:pt x="1" y="40"/>
                        </a:lnTo>
                        <a:lnTo>
                          <a:pt x="3" y="36"/>
                        </a:lnTo>
                        <a:lnTo>
                          <a:pt x="1" y="29"/>
                        </a:lnTo>
                        <a:lnTo>
                          <a:pt x="1" y="27"/>
                        </a:lnTo>
                        <a:lnTo>
                          <a:pt x="0" y="23"/>
                        </a:lnTo>
                        <a:lnTo>
                          <a:pt x="0" y="16"/>
                        </a:lnTo>
                        <a:lnTo>
                          <a:pt x="0" y="9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0" name="Freeform 381"/>
                  <p:cNvSpPr>
                    <a:spLocks/>
                  </p:cNvSpPr>
                  <p:nvPr/>
                </p:nvSpPr>
                <p:spPr bwMode="auto">
                  <a:xfrm>
                    <a:off x="2164" y="1741"/>
                    <a:ext cx="57" cy="51"/>
                  </a:xfrm>
                  <a:custGeom>
                    <a:avLst/>
                    <a:gdLst>
                      <a:gd name="T0" fmla="*/ 56 w 57"/>
                      <a:gd name="T1" fmla="*/ 2 h 51"/>
                      <a:gd name="T2" fmla="*/ 54 w 57"/>
                      <a:gd name="T3" fmla="*/ 0 h 51"/>
                      <a:gd name="T4" fmla="*/ 51 w 57"/>
                      <a:gd name="T5" fmla="*/ 0 h 51"/>
                      <a:gd name="T6" fmla="*/ 49 w 57"/>
                      <a:gd name="T7" fmla="*/ 0 h 51"/>
                      <a:gd name="T8" fmla="*/ 46 w 57"/>
                      <a:gd name="T9" fmla="*/ 2 h 51"/>
                      <a:gd name="T10" fmla="*/ 44 w 57"/>
                      <a:gd name="T11" fmla="*/ 5 h 51"/>
                      <a:gd name="T12" fmla="*/ 41 w 57"/>
                      <a:gd name="T13" fmla="*/ 5 h 51"/>
                      <a:gd name="T14" fmla="*/ 39 w 57"/>
                      <a:gd name="T15" fmla="*/ 5 h 51"/>
                      <a:gd name="T16" fmla="*/ 36 w 57"/>
                      <a:gd name="T17" fmla="*/ 7 h 51"/>
                      <a:gd name="T18" fmla="*/ 36 w 57"/>
                      <a:gd name="T19" fmla="*/ 9 h 51"/>
                      <a:gd name="T20" fmla="*/ 35 w 57"/>
                      <a:gd name="T21" fmla="*/ 13 h 51"/>
                      <a:gd name="T22" fmla="*/ 35 w 57"/>
                      <a:gd name="T23" fmla="*/ 16 h 51"/>
                      <a:gd name="T24" fmla="*/ 33 w 57"/>
                      <a:gd name="T25" fmla="*/ 13 h 51"/>
                      <a:gd name="T26" fmla="*/ 31 w 57"/>
                      <a:gd name="T27" fmla="*/ 11 h 51"/>
                      <a:gd name="T28" fmla="*/ 30 w 57"/>
                      <a:gd name="T29" fmla="*/ 11 h 51"/>
                      <a:gd name="T30" fmla="*/ 28 w 57"/>
                      <a:gd name="T31" fmla="*/ 13 h 51"/>
                      <a:gd name="T32" fmla="*/ 26 w 57"/>
                      <a:gd name="T33" fmla="*/ 16 h 51"/>
                      <a:gd name="T34" fmla="*/ 25 w 57"/>
                      <a:gd name="T35" fmla="*/ 18 h 51"/>
                      <a:gd name="T36" fmla="*/ 25 w 57"/>
                      <a:gd name="T37" fmla="*/ 20 h 51"/>
                      <a:gd name="T38" fmla="*/ 25 w 57"/>
                      <a:gd name="T39" fmla="*/ 18 h 51"/>
                      <a:gd name="T40" fmla="*/ 23 w 57"/>
                      <a:gd name="T41" fmla="*/ 18 h 51"/>
                      <a:gd name="T42" fmla="*/ 22 w 57"/>
                      <a:gd name="T43" fmla="*/ 18 h 51"/>
                      <a:gd name="T44" fmla="*/ 18 w 57"/>
                      <a:gd name="T45" fmla="*/ 20 h 51"/>
                      <a:gd name="T46" fmla="*/ 17 w 57"/>
                      <a:gd name="T47" fmla="*/ 20 h 51"/>
                      <a:gd name="T48" fmla="*/ 17 w 57"/>
                      <a:gd name="T49" fmla="*/ 25 h 51"/>
                      <a:gd name="T50" fmla="*/ 17 w 57"/>
                      <a:gd name="T51" fmla="*/ 20 h 51"/>
                      <a:gd name="T52" fmla="*/ 15 w 57"/>
                      <a:gd name="T53" fmla="*/ 18 h 51"/>
                      <a:gd name="T54" fmla="*/ 15 w 57"/>
                      <a:gd name="T55" fmla="*/ 16 h 51"/>
                      <a:gd name="T56" fmla="*/ 12 w 57"/>
                      <a:gd name="T57" fmla="*/ 18 h 51"/>
                      <a:gd name="T58" fmla="*/ 12 w 57"/>
                      <a:gd name="T59" fmla="*/ 16 h 51"/>
                      <a:gd name="T60" fmla="*/ 10 w 57"/>
                      <a:gd name="T61" fmla="*/ 16 h 51"/>
                      <a:gd name="T62" fmla="*/ 9 w 57"/>
                      <a:gd name="T63" fmla="*/ 18 h 51"/>
                      <a:gd name="T64" fmla="*/ 7 w 57"/>
                      <a:gd name="T65" fmla="*/ 20 h 51"/>
                      <a:gd name="T66" fmla="*/ 5 w 57"/>
                      <a:gd name="T67" fmla="*/ 22 h 51"/>
                      <a:gd name="T68" fmla="*/ 5 w 57"/>
                      <a:gd name="T69" fmla="*/ 25 h 51"/>
                      <a:gd name="T70" fmla="*/ 2 w 57"/>
                      <a:gd name="T71" fmla="*/ 31 h 51"/>
                      <a:gd name="T72" fmla="*/ 0 w 57"/>
                      <a:gd name="T73" fmla="*/ 36 h 51"/>
                      <a:gd name="T74" fmla="*/ 0 w 57"/>
                      <a:gd name="T75" fmla="*/ 40 h 51"/>
                      <a:gd name="T76" fmla="*/ 0 w 57"/>
                      <a:gd name="T77" fmla="*/ 44 h 51"/>
                      <a:gd name="T78" fmla="*/ 0 w 57"/>
                      <a:gd name="T79" fmla="*/ 49 h 51"/>
                      <a:gd name="T80" fmla="*/ 2 w 57"/>
                      <a:gd name="T81" fmla="*/ 51 h 51"/>
                      <a:gd name="T82" fmla="*/ 7 w 57"/>
                      <a:gd name="T83" fmla="*/ 51 h 51"/>
                      <a:gd name="T84" fmla="*/ 12 w 57"/>
                      <a:gd name="T85" fmla="*/ 49 h 51"/>
                      <a:gd name="T86" fmla="*/ 15 w 57"/>
                      <a:gd name="T87" fmla="*/ 49 h 51"/>
                      <a:gd name="T88" fmla="*/ 22 w 57"/>
                      <a:gd name="T89" fmla="*/ 51 h 51"/>
                      <a:gd name="T90" fmla="*/ 26 w 57"/>
                      <a:gd name="T91" fmla="*/ 49 h 51"/>
                      <a:gd name="T92" fmla="*/ 33 w 57"/>
                      <a:gd name="T93" fmla="*/ 49 h 51"/>
                      <a:gd name="T94" fmla="*/ 36 w 57"/>
                      <a:gd name="T95" fmla="*/ 47 h 51"/>
                      <a:gd name="T96" fmla="*/ 43 w 57"/>
                      <a:gd name="T97" fmla="*/ 49 h 51"/>
                      <a:gd name="T98" fmla="*/ 46 w 57"/>
                      <a:gd name="T99" fmla="*/ 49 h 51"/>
                      <a:gd name="T100" fmla="*/ 51 w 57"/>
                      <a:gd name="T101" fmla="*/ 49 h 51"/>
                      <a:gd name="T102" fmla="*/ 52 w 57"/>
                      <a:gd name="T103" fmla="*/ 49 h 51"/>
                      <a:gd name="T104" fmla="*/ 56 w 57"/>
                      <a:gd name="T105" fmla="*/ 47 h 51"/>
                      <a:gd name="T106" fmla="*/ 57 w 57"/>
                      <a:gd name="T107" fmla="*/ 44 h 51"/>
                      <a:gd name="T108" fmla="*/ 56 w 57"/>
                      <a:gd name="T109" fmla="*/ 40 h 51"/>
                      <a:gd name="T110" fmla="*/ 56 w 57"/>
                      <a:gd name="T111" fmla="*/ 36 h 51"/>
                      <a:gd name="T112" fmla="*/ 56 w 57"/>
                      <a:gd name="T113" fmla="*/ 31 h 51"/>
                      <a:gd name="T114" fmla="*/ 56 w 57"/>
                      <a:gd name="T115" fmla="*/ 27 h 51"/>
                      <a:gd name="T116" fmla="*/ 57 w 57"/>
                      <a:gd name="T117" fmla="*/ 22 h 51"/>
                      <a:gd name="T118" fmla="*/ 57 w 57"/>
                      <a:gd name="T119" fmla="*/ 16 h 51"/>
                      <a:gd name="T120" fmla="*/ 57 w 57"/>
                      <a:gd name="T121" fmla="*/ 11 h 51"/>
                      <a:gd name="T122" fmla="*/ 56 w 57"/>
                      <a:gd name="T123" fmla="*/ 2 h 51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57"/>
                      <a:gd name="T187" fmla="*/ 0 h 51"/>
                      <a:gd name="T188" fmla="*/ 57 w 57"/>
                      <a:gd name="T189" fmla="*/ 51 h 51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57" h="51">
                        <a:moveTo>
                          <a:pt x="56" y="2"/>
                        </a:moveTo>
                        <a:lnTo>
                          <a:pt x="54" y="0"/>
                        </a:lnTo>
                        <a:lnTo>
                          <a:pt x="51" y="0"/>
                        </a:lnTo>
                        <a:lnTo>
                          <a:pt x="49" y="0"/>
                        </a:lnTo>
                        <a:lnTo>
                          <a:pt x="46" y="2"/>
                        </a:lnTo>
                        <a:lnTo>
                          <a:pt x="44" y="5"/>
                        </a:lnTo>
                        <a:lnTo>
                          <a:pt x="41" y="5"/>
                        </a:lnTo>
                        <a:lnTo>
                          <a:pt x="39" y="5"/>
                        </a:lnTo>
                        <a:lnTo>
                          <a:pt x="36" y="7"/>
                        </a:lnTo>
                        <a:lnTo>
                          <a:pt x="36" y="9"/>
                        </a:lnTo>
                        <a:lnTo>
                          <a:pt x="35" y="13"/>
                        </a:lnTo>
                        <a:lnTo>
                          <a:pt x="35" y="16"/>
                        </a:lnTo>
                        <a:lnTo>
                          <a:pt x="33" y="13"/>
                        </a:lnTo>
                        <a:lnTo>
                          <a:pt x="31" y="11"/>
                        </a:lnTo>
                        <a:lnTo>
                          <a:pt x="30" y="11"/>
                        </a:lnTo>
                        <a:lnTo>
                          <a:pt x="28" y="13"/>
                        </a:lnTo>
                        <a:lnTo>
                          <a:pt x="26" y="16"/>
                        </a:lnTo>
                        <a:lnTo>
                          <a:pt x="25" y="18"/>
                        </a:lnTo>
                        <a:lnTo>
                          <a:pt x="25" y="20"/>
                        </a:lnTo>
                        <a:lnTo>
                          <a:pt x="25" y="18"/>
                        </a:lnTo>
                        <a:lnTo>
                          <a:pt x="23" y="18"/>
                        </a:lnTo>
                        <a:lnTo>
                          <a:pt x="22" y="18"/>
                        </a:lnTo>
                        <a:lnTo>
                          <a:pt x="18" y="20"/>
                        </a:lnTo>
                        <a:lnTo>
                          <a:pt x="17" y="20"/>
                        </a:lnTo>
                        <a:lnTo>
                          <a:pt x="17" y="25"/>
                        </a:lnTo>
                        <a:lnTo>
                          <a:pt x="17" y="20"/>
                        </a:lnTo>
                        <a:lnTo>
                          <a:pt x="15" y="18"/>
                        </a:lnTo>
                        <a:lnTo>
                          <a:pt x="15" y="16"/>
                        </a:lnTo>
                        <a:lnTo>
                          <a:pt x="12" y="18"/>
                        </a:lnTo>
                        <a:lnTo>
                          <a:pt x="12" y="16"/>
                        </a:lnTo>
                        <a:lnTo>
                          <a:pt x="10" y="16"/>
                        </a:lnTo>
                        <a:lnTo>
                          <a:pt x="9" y="18"/>
                        </a:lnTo>
                        <a:lnTo>
                          <a:pt x="7" y="20"/>
                        </a:lnTo>
                        <a:lnTo>
                          <a:pt x="5" y="22"/>
                        </a:lnTo>
                        <a:lnTo>
                          <a:pt x="5" y="25"/>
                        </a:lnTo>
                        <a:lnTo>
                          <a:pt x="2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0" y="49"/>
                        </a:lnTo>
                        <a:lnTo>
                          <a:pt x="2" y="51"/>
                        </a:lnTo>
                        <a:lnTo>
                          <a:pt x="7" y="51"/>
                        </a:lnTo>
                        <a:lnTo>
                          <a:pt x="12" y="49"/>
                        </a:lnTo>
                        <a:lnTo>
                          <a:pt x="15" y="49"/>
                        </a:lnTo>
                        <a:lnTo>
                          <a:pt x="22" y="51"/>
                        </a:lnTo>
                        <a:lnTo>
                          <a:pt x="26" y="49"/>
                        </a:lnTo>
                        <a:lnTo>
                          <a:pt x="33" y="49"/>
                        </a:lnTo>
                        <a:lnTo>
                          <a:pt x="36" y="47"/>
                        </a:lnTo>
                        <a:lnTo>
                          <a:pt x="43" y="49"/>
                        </a:lnTo>
                        <a:lnTo>
                          <a:pt x="46" y="49"/>
                        </a:lnTo>
                        <a:lnTo>
                          <a:pt x="51" y="49"/>
                        </a:lnTo>
                        <a:lnTo>
                          <a:pt x="52" y="49"/>
                        </a:lnTo>
                        <a:lnTo>
                          <a:pt x="56" y="47"/>
                        </a:lnTo>
                        <a:lnTo>
                          <a:pt x="57" y="44"/>
                        </a:lnTo>
                        <a:lnTo>
                          <a:pt x="56" y="40"/>
                        </a:lnTo>
                        <a:lnTo>
                          <a:pt x="56" y="36"/>
                        </a:lnTo>
                        <a:lnTo>
                          <a:pt x="56" y="31"/>
                        </a:lnTo>
                        <a:lnTo>
                          <a:pt x="56" y="27"/>
                        </a:lnTo>
                        <a:lnTo>
                          <a:pt x="57" y="22"/>
                        </a:lnTo>
                        <a:lnTo>
                          <a:pt x="57" y="16"/>
                        </a:lnTo>
                        <a:lnTo>
                          <a:pt x="57" y="11"/>
                        </a:lnTo>
                        <a:lnTo>
                          <a:pt x="56" y="2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49" name="Group 382"/>
                <p:cNvGrpSpPr>
                  <a:grpSpLocks/>
                </p:cNvGrpSpPr>
                <p:nvPr/>
              </p:nvGrpSpPr>
              <p:grpSpPr bwMode="auto">
                <a:xfrm>
                  <a:off x="1600" y="1759"/>
                  <a:ext cx="88" cy="35"/>
                  <a:chOff x="1600" y="1759"/>
                  <a:chExt cx="88" cy="35"/>
                </a:xfrm>
              </p:grpSpPr>
              <p:sp>
                <p:nvSpPr>
                  <p:cNvPr id="21555" name="Freeform 383"/>
                  <p:cNvSpPr>
                    <a:spLocks/>
                  </p:cNvSpPr>
                  <p:nvPr/>
                </p:nvSpPr>
                <p:spPr bwMode="auto">
                  <a:xfrm>
                    <a:off x="1600" y="1759"/>
                    <a:ext cx="31" cy="24"/>
                  </a:xfrm>
                  <a:custGeom>
                    <a:avLst/>
                    <a:gdLst>
                      <a:gd name="T0" fmla="*/ 29 w 31"/>
                      <a:gd name="T1" fmla="*/ 0 h 24"/>
                      <a:gd name="T2" fmla="*/ 28 w 31"/>
                      <a:gd name="T3" fmla="*/ 0 h 24"/>
                      <a:gd name="T4" fmla="*/ 28 w 31"/>
                      <a:gd name="T5" fmla="*/ 0 h 24"/>
                      <a:gd name="T6" fmla="*/ 26 w 31"/>
                      <a:gd name="T7" fmla="*/ 0 h 24"/>
                      <a:gd name="T8" fmla="*/ 24 w 31"/>
                      <a:gd name="T9" fmla="*/ 0 h 24"/>
                      <a:gd name="T10" fmla="*/ 23 w 31"/>
                      <a:gd name="T11" fmla="*/ 2 h 24"/>
                      <a:gd name="T12" fmla="*/ 21 w 31"/>
                      <a:gd name="T13" fmla="*/ 2 h 24"/>
                      <a:gd name="T14" fmla="*/ 21 w 31"/>
                      <a:gd name="T15" fmla="*/ 2 h 24"/>
                      <a:gd name="T16" fmla="*/ 19 w 31"/>
                      <a:gd name="T17" fmla="*/ 2 h 24"/>
                      <a:gd name="T18" fmla="*/ 18 w 31"/>
                      <a:gd name="T19" fmla="*/ 4 h 24"/>
                      <a:gd name="T20" fmla="*/ 18 w 31"/>
                      <a:gd name="T21" fmla="*/ 7 h 24"/>
                      <a:gd name="T22" fmla="*/ 18 w 31"/>
                      <a:gd name="T23" fmla="*/ 7 h 24"/>
                      <a:gd name="T24" fmla="*/ 18 w 31"/>
                      <a:gd name="T25" fmla="*/ 7 h 24"/>
                      <a:gd name="T26" fmla="*/ 16 w 31"/>
                      <a:gd name="T27" fmla="*/ 4 h 24"/>
                      <a:gd name="T28" fmla="*/ 16 w 31"/>
                      <a:gd name="T29" fmla="*/ 4 h 24"/>
                      <a:gd name="T30" fmla="*/ 15 w 31"/>
                      <a:gd name="T31" fmla="*/ 7 h 24"/>
                      <a:gd name="T32" fmla="*/ 13 w 31"/>
                      <a:gd name="T33" fmla="*/ 7 h 24"/>
                      <a:gd name="T34" fmla="*/ 13 w 31"/>
                      <a:gd name="T35" fmla="*/ 9 h 24"/>
                      <a:gd name="T36" fmla="*/ 13 w 31"/>
                      <a:gd name="T37" fmla="*/ 9 h 24"/>
                      <a:gd name="T38" fmla="*/ 13 w 31"/>
                      <a:gd name="T39" fmla="*/ 9 h 24"/>
                      <a:gd name="T40" fmla="*/ 11 w 31"/>
                      <a:gd name="T41" fmla="*/ 9 h 24"/>
                      <a:gd name="T42" fmla="*/ 10 w 31"/>
                      <a:gd name="T43" fmla="*/ 9 h 24"/>
                      <a:gd name="T44" fmla="*/ 10 w 31"/>
                      <a:gd name="T45" fmla="*/ 9 h 24"/>
                      <a:gd name="T46" fmla="*/ 8 w 31"/>
                      <a:gd name="T47" fmla="*/ 11 h 24"/>
                      <a:gd name="T48" fmla="*/ 8 w 31"/>
                      <a:gd name="T49" fmla="*/ 11 h 24"/>
                      <a:gd name="T50" fmla="*/ 8 w 31"/>
                      <a:gd name="T51" fmla="*/ 11 h 24"/>
                      <a:gd name="T52" fmla="*/ 8 w 31"/>
                      <a:gd name="T53" fmla="*/ 9 h 24"/>
                      <a:gd name="T54" fmla="*/ 6 w 31"/>
                      <a:gd name="T55" fmla="*/ 7 h 24"/>
                      <a:gd name="T56" fmla="*/ 6 w 31"/>
                      <a:gd name="T57" fmla="*/ 9 h 24"/>
                      <a:gd name="T58" fmla="*/ 6 w 31"/>
                      <a:gd name="T59" fmla="*/ 7 h 24"/>
                      <a:gd name="T60" fmla="*/ 5 w 31"/>
                      <a:gd name="T61" fmla="*/ 7 h 24"/>
                      <a:gd name="T62" fmla="*/ 3 w 31"/>
                      <a:gd name="T63" fmla="*/ 9 h 24"/>
                      <a:gd name="T64" fmla="*/ 3 w 31"/>
                      <a:gd name="T65" fmla="*/ 9 h 24"/>
                      <a:gd name="T66" fmla="*/ 3 w 31"/>
                      <a:gd name="T67" fmla="*/ 11 h 24"/>
                      <a:gd name="T68" fmla="*/ 2 w 31"/>
                      <a:gd name="T69" fmla="*/ 13 h 24"/>
                      <a:gd name="T70" fmla="*/ 0 w 31"/>
                      <a:gd name="T71" fmla="*/ 15 h 24"/>
                      <a:gd name="T72" fmla="*/ 0 w 31"/>
                      <a:gd name="T73" fmla="*/ 18 h 24"/>
                      <a:gd name="T74" fmla="*/ 3 w 31"/>
                      <a:gd name="T75" fmla="*/ 20 h 24"/>
                      <a:gd name="T76" fmla="*/ 6 w 31"/>
                      <a:gd name="T77" fmla="*/ 20 h 24"/>
                      <a:gd name="T78" fmla="*/ 13 w 31"/>
                      <a:gd name="T79" fmla="*/ 20 h 24"/>
                      <a:gd name="T80" fmla="*/ 16 w 31"/>
                      <a:gd name="T81" fmla="*/ 22 h 24"/>
                      <a:gd name="T82" fmla="*/ 21 w 31"/>
                      <a:gd name="T83" fmla="*/ 22 h 24"/>
                      <a:gd name="T84" fmla="*/ 26 w 31"/>
                      <a:gd name="T85" fmla="*/ 24 h 24"/>
                      <a:gd name="T86" fmla="*/ 28 w 31"/>
                      <a:gd name="T87" fmla="*/ 24 h 24"/>
                      <a:gd name="T88" fmla="*/ 29 w 31"/>
                      <a:gd name="T89" fmla="*/ 24 h 24"/>
                      <a:gd name="T90" fmla="*/ 29 w 31"/>
                      <a:gd name="T91" fmla="*/ 22 h 24"/>
                      <a:gd name="T92" fmla="*/ 29 w 31"/>
                      <a:gd name="T93" fmla="*/ 20 h 24"/>
                      <a:gd name="T94" fmla="*/ 29 w 31"/>
                      <a:gd name="T95" fmla="*/ 18 h 24"/>
                      <a:gd name="T96" fmla="*/ 29 w 31"/>
                      <a:gd name="T97" fmla="*/ 15 h 24"/>
                      <a:gd name="T98" fmla="*/ 29 w 31"/>
                      <a:gd name="T99" fmla="*/ 13 h 24"/>
                      <a:gd name="T100" fmla="*/ 29 w 31"/>
                      <a:gd name="T101" fmla="*/ 11 h 24"/>
                      <a:gd name="T102" fmla="*/ 31 w 31"/>
                      <a:gd name="T103" fmla="*/ 7 h 24"/>
                      <a:gd name="T104" fmla="*/ 31 w 31"/>
                      <a:gd name="T105" fmla="*/ 4 h 24"/>
                      <a:gd name="T106" fmla="*/ 29 w 31"/>
                      <a:gd name="T107" fmla="*/ 0 h 2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1"/>
                      <a:gd name="T163" fmla="*/ 0 h 24"/>
                      <a:gd name="T164" fmla="*/ 31 w 31"/>
                      <a:gd name="T165" fmla="*/ 24 h 24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1" h="24">
                        <a:moveTo>
                          <a:pt x="29" y="0"/>
                        </a:moveTo>
                        <a:lnTo>
                          <a:pt x="28" y="0"/>
                        </a:lnTo>
                        <a:lnTo>
                          <a:pt x="26" y="0"/>
                        </a:lnTo>
                        <a:lnTo>
                          <a:pt x="24" y="0"/>
                        </a:lnTo>
                        <a:lnTo>
                          <a:pt x="23" y="2"/>
                        </a:lnTo>
                        <a:lnTo>
                          <a:pt x="21" y="2"/>
                        </a:lnTo>
                        <a:lnTo>
                          <a:pt x="19" y="2"/>
                        </a:lnTo>
                        <a:lnTo>
                          <a:pt x="18" y="4"/>
                        </a:lnTo>
                        <a:lnTo>
                          <a:pt x="18" y="7"/>
                        </a:lnTo>
                        <a:lnTo>
                          <a:pt x="16" y="4"/>
                        </a:lnTo>
                        <a:lnTo>
                          <a:pt x="15" y="7"/>
                        </a:lnTo>
                        <a:lnTo>
                          <a:pt x="13" y="7"/>
                        </a:lnTo>
                        <a:lnTo>
                          <a:pt x="13" y="9"/>
                        </a:lnTo>
                        <a:lnTo>
                          <a:pt x="11" y="9"/>
                        </a:lnTo>
                        <a:lnTo>
                          <a:pt x="10" y="9"/>
                        </a:lnTo>
                        <a:lnTo>
                          <a:pt x="8" y="11"/>
                        </a:lnTo>
                        <a:lnTo>
                          <a:pt x="8" y="9"/>
                        </a:lnTo>
                        <a:lnTo>
                          <a:pt x="6" y="7"/>
                        </a:lnTo>
                        <a:lnTo>
                          <a:pt x="6" y="9"/>
                        </a:lnTo>
                        <a:lnTo>
                          <a:pt x="6" y="7"/>
                        </a:lnTo>
                        <a:lnTo>
                          <a:pt x="5" y="7"/>
                        </a:lnTo>
                        <a:lnTo>
                          <a:pt x="3" y="9"/>
                        </a:lnTo>
                        <a:lnTo>
                          <a:pt x="3" y="11"/>
                        </a:lnTo>
                        <a:lnTo>
                          <a:pt x="2" y="13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3" y="20"/>
                        </a:lnTo>
                        <a:lnTo>
                          <a:pt x="6" y="20"/>
                        </a:lnTo>
                        <a:lnTo>
                          <a:pt x="13" y="20"/>
                        </a:lnTo>
                        <a:lnTo>
                          <a:pt x="16" y="22"/>
                        </a:lnTo>
                        <a:lnTo>
                          <a:pt x="21" y="22"/>
                        </a:lnTo>
                        <a:lnTo>
                          <a:pt x="26" y="24"/>
                        </a:lnTo>
                        <a:lnTo>
                          <a:pt x="28" y="24"/>
                        </a:lnTo>
                        <a:lnTo>
                          <a:pt x="29" y="24"/>
                        </a:lnTo>
                        <a:lnTo>
                          <a:pt x="29" y="22"/>
                        </a:lnTo>
                        <a:lnTo>
                          <a:pt x="29" y="20"/>
                        </a:lnTo>
                        <a:lnTo>
                          <a:pt x="29" y="18"/>
                        </a:lnTo>
                        <a:lnTo>
                          <a:pt x="29" y="15"/>
                        </a:lnTo>
                        <a:lnTo>
                          <a:pt x="29" y="13"/>
                        </a:lnTo>
                        <a:lnTo>
                          <a:pt x="29" y="11"/>
                        </a:lnTo>
                        <a:lnTo>
                          <a:pt x="31" y="7"/>
                        </a:lnTo>
                        <a:lnTo>
                          <a:pt x="31" y="4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6" name="Freeform 384"/>
                  <p:cNvSpPr>
                    <a:spLocks/>
                  </p:cNvSpPr>
                  <p:nvPr/>
                </p:nvSpPr>
                <p:spPr bwMode="auto">
                  <a:xfrm>
                    <a:off x="1657" y="1759"/>
                    <a:ext cx="31" cy="35"/>
                  </a:xfrm>
                  <a:custGeom>
                    <a:avLst/>
                    <a:gdLst>
                      <a:gd name="T0" fmla="*/ 0 w 31"/>
                      <a:gd name="T1" fmla="*/ 2 h 35"/>
                      <a:gd name="T2" fmla="*/ 1 w 31"/>
                      <a:gd name="T3" fmla="*/ 0 h 35"/>
                      <a:gd name="T4" fmla="*/ 3 w 31"/>
                      <a:gd name="T5" fmla="*/ 0 h 35"/>
                      <a:gd name="T6" fmla="*/ 3 w 31"/>
                      <a:gd name="T7" fmla="*/ 0 h 35"/>
                      <a:gd name="T8" fmla="*/ 5 w 31"/>
                      <a:gd name="T9" fmla="*/ 2 h 35"/>
                      <a:gd name="T10" fmla="*/ 6 w 31"/>
                      <a:gd name="T11" fmla="*/ 4 h 35"/>
                      <a:gd name="T12" fmla="*/ 8 w 31"/>
                      <a:gd name="T13" fmla="*/ 2 h 35"/>
                      <a:gd name="T14" fmla="*/ 9 w 31"/>
                      <a:gd name="T15" fmla="*/ 4 h 35"/>
                      <a:gd name="T16" fmla="*/ 9 w 31"/>
                      <a:gd name="T17" fmla="*/ 4 h 35"/>
                      <a:gd name="T18" fmla="*/ 11 w 31"/>
                      <a:gd name="T19" fmla="*/ 7 h 35"/>
                      <a:gd name="T20" fmla="*/ 11 w 31"/>
                      <a:gd name="T21" fmla="*/ 9 h 35"/>
                      <a:gd name="T22" fmla="*/ 11 w 31"/>
                      <a:gd name="T23" fmla="*/ 11 h 35"/>
                      <a:gd name="T24" fmla="*/ 13 w 31"/>
                      <a:gd name="T25" fmla="*/ 9 h 35"/>
                      <a:gd name="T26" fmla="*/ 13 w 31"/>
                      <a:gd name="T27" fmla="*/ 9 h 35"/>
                      <a:gd name="T28" fmla="*/ 14 w 31"/>
                      <a:gd name="T29" fmla="*/ 9 h 35"/>
                      <a:gd name="T30" fmla="*/ 14 w 31"/>
                      <a:gd name="T31" fmla="*/ 9 h 35"/>
                      <a:gd name="T32" fmla="*/ 16 w 31"/>
                      <a:gd name="T33" fmla="*/ 11 h 35"/>
                      <a:gd name="T34" fmla="*/ 16 w 31"/>
                      <a:gd name="T35" fmla="*/ 13 h 35"/>
                      <a:gd name="T36" fmla="*/ 16 w 31"/>
                      <a:gd name="T37" fmla="*/ 13 h 35"/>
                      <a:gd name="T38" fmla="*/ 18 w 31"/>
                      <a:gd name="T39" fmla="*/ 13 h 35"/>
                      <a:gd name="T40" fmla="*/ 18 w 31"/>
                      <a:gd name="T41" fmla="*/ 13 h 35"/>
                      <a:gd name="T42" fmla="*/ 19 w 31"/>
                      <a:gd name="T43" fmla="*/ 13 h 35"/>
                      <a:gd name="T44" fmla="*/ 19 w 31"/>
                      <a:gd name="T45" fmla="*/ 13 h 35"/>
                      <a:gd name="T46" fmla="*/ 21 w 31"/>
                      <a:gd name="T47" fmla="*/ 15 h 35"/>
                      <a:gd name="T48" fmla="*/ 21 w 31"/>
                      <a:gd name="T49" fmla="*/ 18 h 35"/>
                      <a:gd name="T50" fmla="*/ 21 w 31"/>
                      <a:gd name="T51" fmla="*/ 15 h 35"/>
                      <a:gd name="T52" fmla="*/ 22 w 31"/>
                      <a:gd name="T53" fmla="*/ 13 h 35"/>
                      <a:gd name="T54" fmla="*/ 22 w 31"/>
                      <a:gd name="T55" fmla="*/ 11 h 35"/>
                      <a:gd name="T56" fmla="*/ 24 w 31"/>
                      <a:gd name="T57" fmla="*/ 13 h 35"/>
                      <a:gd name="T58" fmla="*/ 24 w 31"/>
                      <a:gd name="T59" fmla="*/ 11 h 35"/>
                      <a:gd name="T60" fmla="*/ 24 w 31"/>
                      <a:gd name="T61" fmla="*/ 11 h 35"/>
                      <a:gd name="T62" fmla="*/ 26 w 31"/>
                      <a:gd name="T63" fmla="*/ 13 h 35"/>
                      <a:gd name="T64" fmla="*/ 26 w 31"/>
                      <a:gd name="T65" fmla="*/ 15 h 35"/>
                      <a:gd name="T66" fmla="*/ 27 w 31"/>
                      <a:gd name="T67" fmla="*/ 15 h 35"/>
                      <a:gd name="T68" fmla="*/ 27 w 31"/>
                      <a:gd name="T69" fmla="*/ 18 h 35"/>
                      <a:gd name="T70" fmla="*/ 29 w 31"/>
                      <a:gd name="T71" fmla="*/ 22 h 35"/>
                      <a:gd name="T72" fmla="*/ 31 w 31"/>
                      <a:gd name="T73" fmla="*/ 26 h 35"/>
                      <a:gd name="T74" fmla="*/ 31 w 31"/>
                      <a:gd name="T75" fmla="*/ 29 h 35"/>
                      <a:gd name="T76" fmla="*/ 31 w 31"/>
                      <a:gd name="T77" fmla="*/ 33 h 35"/>
                      <a:gd name="T78" fmla="*/ 31 w 31"/>
                      <a:gd name="T79" fmla="*/ 35 h 35"/>
                      <a:gd name="T80" fmla="*/ 26 w 31"/>
                      <a:gd name="T81" fmla="*/ 35 h 35"/>
                      <a:gd name="T82" fmla="*/ 16 w 31"/>
                      <a:gd name="T83" fmla="*/ 33 h 35"/>
                      <a:gd name="T84" fmla="*/ 11 w 31"/>
                      <a:gd name="T85" fmla="*/ 33 h 35"/>
                      <a:gd name="T86" fmla="*/ 9 w 31"/>
                      <a:gd name="T87" fmla="*/ 33 h 35"/>
                      <a:gd name="T88" fmla="*/ 6 w 31"/>
                      <a:gd name="T89" fmla="*/ 31 h 35"/>
                      <a:gd name="T90" fmla="*/ 1 w 31"/>
                      <a:gd name="T91" fmla="*/ 31 h 35"/>
                      <a:gd name="T92" fmla="*/ 0 w 31"/>
                      <a:gd name="T93" fmla="*/ 29 h 35"/>
                      <a:gd name="T94" fmla="*/ 0 w 31"/>
                      <a:gd name="T95" fmla="*/ 26 h 35"/>
                      <a:gd name="T96" fmla="*/ 0 w 31"/>
                      <a:gd name="T97" fmla="*/ 22 h 35"/>
                      <a:gd name="T98" fmla="*/ 0 w 31"/>
                      <a:gd name="T99" fmla="*/ 20 h 35"/>
                      <a:gd name="T100" fmla="*/ 0 w 31"/>
                      <a:gd name="T101" fmla="*/ 15 h 35"/>
                      <a:gd name="T102" fmla="*/ 0 w 31"/>
                      <a:gd name="T103" fmla="*/ 11 h 35"/>
                      <a:gd name="T104" fmla="*/ 0 w 31"/>
                      <a:gd name="T105" fmla="*/ 7 h 35"/>
                      <a:gd name="T106" fmla="*/ 0 w 31"/>
                      <a:gd name="T107" fmla="*/ 2 h 35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1"/>
                      <a:gd name="T163" fmla="*/ 0 h 35"/>
                      <a:gd name="T164" fmla="*/ 31 w 31"/>
                      <a:gd name="T165" fmla="*/ 35 h 35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1" h="35">
                        <a:moveTo>
                          <a:pt x="0" y="2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5" y="2"/>
                        </a:lnTo>
                        <a:lnTo>
                          <a:pt x="6" y="4"/>
                        </a:lnTo>
                        <a:lnTo>
                          <a:pt x="8" y="2"/>
                        </a:lnTo>
                        <a:lnTo>
                          <a:pt x="9" y="4"/>
                        </a:lnTo>
                        <a:lnTo>
                          <a:pt x="11" y="7"/>
                        </a:lnTo>
                        <a:lnTo>
                          <a:pt x="11" y="9"/>
                        </a:lnTo>
                        <a:lnTo>
                          <a:pt x="11" y="11"/>
                        </a:lnTo>
                        <a:lnTo>
                          <a:pt x="13" y="9"/>
                        </a:lnTo>
                        <a:lnTo>
                          <a:pt x="14" y="9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8" y="13"/>
                        </a:lnTo>
                        <a:lnTo>
                          <a:pt x="19" y="13"/>
                        </a:lnTo>
                        <a:lnTo>
                          <a:pt x="21" y="15"/>
                        </a:lnTo>
                        <a:lnTo>
                          <a:pt x="21" y="18"/>
                        </a:lnTo>
                        <a:lnTo>
                          <a:pt x="21" y="15"/>
                        </a:lnTo>
                        <a:lnTo>
                          <a:pt x="22" y="13"/>
                        </a:lnTo>
                        <a:lnTo>
                          <a:pt x="22" y="11"/>
                        </a:lnTo>
                        <a:lnTo>
                          <a:pt x="24" y="13"/>
                        </a:lnTo>
                        <a:lnTo>
                          <a:pt x="24" y="11"/>
                        </a:lnTo>
                        <a:lnTo>
                          <a:pt x="26" y="13"/>
                        </a:lnTo>
                        <a:lnTo>
                          <a:pt x="26" y="15"/>
                        </a:lnTo>
                        <a:lnTo>
                          <a:pt x="27" y="15"/>
                        </a:lnTo>
                        <a:lnTo>
                          <a:pt x="27" y="18"/>
                        </a:lnTo>
                        <a:lnTo>
                          <a:pt x="29" y="22"/>
                        </a:lnTo>
                        <a:lnTo>
                          <a:pt x="31" y="26"/>
                        </a:lnTo>
                        <a:lnTo>
                          <a:pt x="31" y="29"/>
                        </a:lnTo>
                        <a:lnTo>
                          <a:pt x="31" y="33"/>
                        </a:lnTo>
                        <a:lnTo>
                          <a:pt x="31" y="35"/>
                        </a:lnTo>
                        <a:lnTo>
                          <a:pt x="26" y="35"/>
                        </a:lnTo>
                        <a:lnTo>
                          <a:pt x="16" y="33"/>
                        </a:lnTo>
                        <a:lnTo>
                          <a:pt x="11" y="33"/>
                        </a:lnTo>
                        <a:lnTo>
                          <a:pt x="9" y="33"/>
                        </a:lnTo>
                        <a:lnTo>
                          <a:pt x="6" y="31"/>
                        </a:lnTo>
                        <a:lnTo>
                          <a:pt x="1" y="31"/>
                        </a:lnTo>
                        <a:lnTo>
                          <a:pt x="0" y="29"/>
                        </a:lnTo>
                        <a:lnTo>
                          <a:pt x="0" y="26"/>
                        </a:lnTo>
                        <a:lnTo>
                          <a:pt x="0" y="22"/>
                        </a:lnTo>
                        <a:lnTo>
                          <a:pt x="0" y="20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0" y="7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50" name="Group 385"/>
                <p:cNvGrpSpPr>
                  <a:grpSpLocks/>
                </p:cNvGrpSpPr>
                <p:nvPr/>
              </p:nvGrpSpPr>
              <p:grpSpPr bwMode="auto">
                <a:xfrm>
                  <a:off x="1811" y="1766"/>
                  <a:ext cx="169" cy="57"/>
                  <a:chOff x="1811" y="1766"/>
                  <a:chExt cx="169" cy="57"/>
                </a:xfrm>
              </p:grpSpPr>
              <p:sp>
                <p:nvSpPr>
                  <p:cNvPr id="21551" name="Freeform 386"/>
                  <p:cNvSpPr>
                    <a:spLocks/>
                  </p:cNvSpPr>
                  <p:nvPr/>
                </p:nvSpPr>
                <p:spPr bwMode="auto">
                  <a:xfrm>
                    <a:off x="1921" y="1766"/>
                    <a:ext cx="59" cy="50"/>
                  </a:xfrm>
                  <a:custGeom>
                    <a:avLst/>
                    <a:gdLst>
                      <a:gd name="T0" fmla="*/ 2 w 59"/>
                      <a:gd name="T1" fmla="*/ 2 h 50"/>
                      <a:gd name="T2" fmla="*/ 5 w 59"/>
                      <a:gd name="T3" fmla="*/ 0 h 50"/>
                      <a:gd name="T4" fmla="*/ 7 w 59"/>
                      <a:gd name="T5" fmla="*/ 0 h 50"/>
                      <a:gd name="T6" fmla="*/ 10 w 59"/>
                      <a:gd name="T7" fmla="*/ 0 h 50"/>
                      <a:gd name="T8" fmla="*/ 11 w 59"/>
                      <a:gd name="T9" fmla="*/ 2 h 50"/>
                      <a:gd name="T10" fmla="*/ 15 w 59"/>
                      <a:gd name="T11" fmla="*/ 4 h 50"/>
                      <a:gd name="T12" fmla="*/ 16 w 59"/>
                      <a:gd name="T13" fmla="*/ 2 h 50"/>
                      <a:gd name="T14" fmla="*/ 20 w 59"/>
                      <a:gd name="T15" fmla="*/ 4 h 50"/>
                      <a:gd name="T16" fmla="*/ 21 w 59"/>
                      <a:gd name="T17" fmla="*/ 4 h 50"/>
                      <a:gd name="T18" fmla="*/ 23 w 59"/>
                      <a:gd name="T19" fmla="*/ 8 h 50"/>
                      <a:gd name="T20" fmla="*/ 23 w 59"/>
                      <a:gd name="T21" fmla="*/ 11 h 50"/>
                      <a:gd name="T22" fmla="*/ 23 w 59"/>
                      <a:gd name="T23" fmla="*/ 13 h 50"/>
                      <a:gd name="T24" fmla="*/ 24 w 59"/>
                      <a:gd name="T25" fmla="*/ 11 h 50"/>
                      <a:gd name="T26" fmla="*/ 26 w 59"/>
                      <a:gd name="T27" fmla="*/ 11 h 50"/>
                      <a:gd name="T28" fmla="*/ 28 w 59"/>
                      <a:gd name="T29" fmla="*/ 11 h 50"/>
                      <a:gd name="T30" fmla="*/ 29 w 59"/>
                      <a:gd name="T31" fmla="*/ 11 h 50"/>
                      <a:gd name="T32" fmla="*/ 33 w 59"/>
                      <a:gd name="T33" fmla="*/ 13 h 50"/>
                      <a:gd name="T34" fmla="*/ 33 w 59"/>
                      <a:gd name="T35" fmla="*/ 17 h 50"/>
                      <a:gd name="T36" fmla="*/ 33 w 59"/>
                      <a:gd name="T37" fmla="*/ 17 h 50"/>
                      <a:gd name="T38" fmla="*/ 34 w 59"/>
                      <a:gd name="T39" fmla="*/ 17 h 50"/>
                      <a:gd name="T40" fmla="*/ 36 w 59"/>
                      <a:gd name="T41" fmla="*/ 15 h 50"/>
                      <a:gd name="T42" fmla="*/ 37 w 59"/>
                      <a:gd name="T43" fmla="*/ 17 h 50"/>
                      <a:gd name="T44" fmla="*/ 39 w 59"/>
                      <a:gd name="T45" fmla="*/ 17 h 50"/>
                      <a:gd name="T46" fmla="*/ 41 w 59"/>
                      <a:gd name="T47" fmla="*/ 19 h 50"/>
                      <a:gd name="T48" fmla="*/ 42 w 59"/>
                      <a:gd name="T49" fmla="*/ 22 h 50"/>
                      <a:gd name="T50" fmla="*/ 42 w 59"/>
                      <a:gd name="T51" fmla="*/ 19 h 50"/>
                      <a:gd name="T52" fmla="*/ 42 w 59"/>
                      <a:gd name="T53" fmla="*/ 17 h 50"/>
                      <a:gd name="T54" fmla="*/ 44 w 59"/>
                      <a:gd name="T55" fmla="*/ 15 h 50"/>
                      <a:gd name="T56" fmla="*/ 46 w 59"/>
                      <a:gd name="T57" fmla="*/ 15 h 50"/>
                      <a:gd name="T58" fmla="*/ 46 w 59"/>
                      <a:gd name="T59" fmla="*/ 15 h 50"/>
                      <a:gd name="T60" fmla="*/ 47 w 59"/>
                      <a:gd name="T61" fmla="*/ 15 h 50"/>
                      <a:gd name="T62" fmla="*/ 49 w 59"/>
                      <a:gd name="T63" fmla="*/ 15 h 50"/>
                      <a:gd name="T64" fmla="*/ 50 w 59"/>
                      <a:gd name="T65" fmla="*/ 17 h 50"/>
                      <a:gd name="T66" fmla="*/ 52 w 59"/>
                      <a:gd name="T67" fmla="*/ 19 h 50"/>
                      <a:gd name="T68" fmla="*/ 54 w 59"/>
                      <a:gd name="T69" fmla="*/ 24 h 50"/>
                      <a:gd name="T70" fmla="*/ 55 w 59"/>
                      <a:gd name="T71" fmla="*/ 28 h 50"/>
                      <a:gd name="T72" fmla="*/ 57 w 59"/>
                      <a:gd name="T73" fmla="*/ 35 h 50"/>
                      <a:gd name="T74" fmla="*/ 59 w 59"/>
                      <a:gd name="T75" fmla="*/ 39 h 50"/>
                      <a:gd name="T76" fmla="*/ 59 w 59"/>
                      <a:gd name="T77" fmla="*/ 44 h 50"/>
                      <a:gd name="T78" fmla="*/ 57 w 59"/>
                      <a:gd name="T79" fmla="*/ 46 h 50"/>
                      <a:gd name="T80" fmla="*/ 55 w 59"/>
                      <a:gd name="T81" fmla="*/ 50 h 50"/>
                      <a:gd name="T82" fmla="*/ 52 w 59"/>
                      <a:gd name="T83" fmla="*/ 48 h 50"/>
                      <a:gd name="T84" fmla="*/ 47 w 59"/>
                      <a:gd name="T85" fmla="*/ 48 h 50"/>
                      <a:gd name="T86" fmla="*/ 42 w 59"/>
                      <a:gd name="T87" fmla="*/ 48 h 50"/>
                      <a:gd name="T88" fmla="*/ 37 w 59"/>
                      <a:gd name="T89" fmla="*/ 48 h 50"/>
                      <a:gd name="T90" fmla="*/ 31 w 59"/>
                      <a:gd name="T91" fmla="*/ 48 h 50"/>
                      <a:gd name="T92" fmla="*/ 26 w 59"/>
                      <a:gd name="T93" fmla="*/ 46 h 50"/>
                      <a:gd name="T94" fmla="*/ 21 w 59"/>
                      <a:gd name="T95" fmla="*/ 46 h 50"/>
                      <a:gd name="T96" fmla="*/ 16 w 59"/>
                      <a:gd name="T97" fmla="*/ 46 h 50"/>
                      <a:gd name="T98" fmla="*/ 13 w 59"/>
                      <a:gd name="T99" fmla="*/ 48 h 50"/>
                      <a:gd name="T100" fmla="*/ 8 w 59"/>
                      <a:gd name="T101" fmla="*/ 48 h 50"/>
                      <a:gd name="T102" fmla="*/ 5 w 59"/>
                      <a:gd name="T103" fmla="*/ 48 h 50"/>
                      <a:gd name="T104" fmla="*/ 3 w 59"/>
                      <a:gd name="T105" fmla="*/ 46 h 50"/>
                      <a:gd name="T106" fmla="*/ 2 w 59"/>
                      <a:gd name="T107" fmla="*/ 44 h 50"/>
                      <a:gd name="T108" fmla="*/ 2 w 59"/>
                      <a:gd name="T109" fmla="*/ 39 h 50"/>
                      <a:gd name="T110" fmla="*/ 3 w 59"/>
                      <a:gd name="T111" fmla="*/ 35 h 50"/>
                      <a:gd name="T112" fmla="*/ 3 w 59"/>
                      <a:gd name="T113" fmla="*/ 28 h 50"/>
                      <a:gd name="T114" fmla="*/ 2 w 59"/>
                      <a:gd name="T115" fmla="*/ 26 h 50"/>
                      <a:gd name="T116" fmla="*/ 2 w 59"/>
                      <a:gd name="T117" fmla="*/ 19 h 50"/>
                      <a:gd name="T118" fmla="*/ 0 w 59"/>
                      <a:gd name="T119" fmla="*/ 15 h 50"/>
                      <a:gd name="T120" fmla="*/ 0 w 59"/>
                      <a:gd name="T121" fmla="*/ 8 h 50"/>
                      <a:gd name="T122" fmla="*/ 2 w 59"/>
                      <a:gd name="T123" fmla="*/ 2 h 5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59"/>
                      <a:gd name="T187" fmla="*/ 0 h 50"/>
                      <a:gd name="T188" fmla="*/ 59 w 59"/>
                      <a:gd name="T189" fmla="*/ 50 h 5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59" h="50">
                        <a:moveTo>
                          <a:pt x="2" y="2"/>
                        </a:move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0" y="0"/>
                        </a:lnTo>
                        <a:lnTo>
                          <a:pt x="11" y="2"/>
                        </a:lnTo>
                        <a:lnTo>
                          <a:pt x="15" y="4"/>
                        </a:lnTo>
                        <a:lnTo>
                          <a:pt x="16" y="2"/>
                        </a:lnTo>
                        <a:lnTo>
                          <a:pt x="20" y="4"/>
                        </a:lnTo>
                        <a:lnTo>
                          <a:pt x="21" y="4"/>
                        </a:lnTo>
                        <a:lnTo>
                          <a:pt x="23" y="8"/>
                        </a:lnTo>
                        <a:lnTo>
                          <a:pt x="23" y="11"/>
                        </a:lnTo>
                        <a:lnTo>
                          <a:pt x="23" y="13"/>
                        </a:lnTo>
                        <a:lnTo>
                          <a:pt x="24" y="11"/>
                        </a:lnTo>
                        <a:lnTo>
                          <a:pt x="26" y="11"/>
                        </a:lnTo>
                        <a:lnTo>
                          <a:pt x="28" y="11"/>
                        </a:lnTo>
                        <a:lnTo>
                          <a:pt x="29" y="11"/>
                        </a:lnTo>
                        <a:lnTo>
                          <a:pt x="33" y="13"/>
                        </a:lnTo>
                        <a:lnTo>
                          <a:pt x="33" y="17"/>
                        </a:lnTo>
                        <a:lnTo>
                          <a:pt x="34" y="17"/>
                        </a:lnTo>
                        <a:lnTo>
                          <a:pt x="36" y="15"/>
                        </a:lnTo>
                        <a:lnTo>
                          <a:pt x="37" y="17"/>
                        </a:lnTo>
                        <a:lnTo>
                          <a:pt x="39" y="17"/>
                        </a:lnTo>
                        <a:lnTo>
                          <a:pt x="41" y="19"/>
                        </a:lnTo>
                        <a:lnTo>
                          <a:pt x="42" y="22"/>
                        </a:lnTo>
                        <a:lnTo>
                          <a:pt x="42" y="19"/>
                        </a:lnTo>
                        <a:lnTo>
                          <a:pt x="42" y="17"/>
                        </a:lnTo>
                        <a:lnTo>
                          <a:pt x="44" y="15"/>
                        </a:lnTo>
                        <a:lnTo>
                          <a:pt x="46" y="15"/>
                        </a:lnTo>
                        <a:lnTo>
                          <a:pt x="47" y="15"/>
                        </a:lnTo>
                        <a:lnTo>
                          <a:pt x="49" y="15"/>
                        </a:lnTo>
                        <a:lnTo>
                          <a:pt x="50" y="17"/>
                        </a:lnTo>
                        <a:lnTo>
                          <a:pt x="52" y="19"/>
                        </a:lnTo>
                        <a:lnTo>
                          <a:pt x="54" y="24"/>
                        </a:lnTo>
                        <a:lnTo>
                          <a:pt x="55" y="28"/>
                        </a:lnTo>
                        <a:lnTo>
                          <a:pt x="57" y="35"/>
                        </a:lnTo>
                        <a:lnTo>
                          <a:pt x="59" y="39"/>
                        </a:lnTo>
                        <a:lnTo>
                          <a:pt x="59" y="44"/>
                        </a:lnTo>
                        <a:lnTo>
                          <a:pt x="57" y="46"/>
                        </a:lnTo>
                        <a:lnTo>
                          <a:pt x="55" y="50"/>
                        </a:lnTo>
                        <a:lnTo>
                          <a:pt x="52" y="48"/>
                        </a:lnTo>
                        <a:lnTo>
                          <a:pt x="47" y="48"/>
                        </a:lnTo>
                        <a:lnTo>
                          <a:pt x="42" y="48"/>
                        </a:lnTo>
                        <a:lnTo>
                          <a:pt x="37" y="48"/>
                        </a:lnTo>
                        <a:lnTo>
                          <a:pt x="31" y="48"/>
                        </a:lnTo>
                        <a:lnTo>
                          <a:pt x="26" y="46"/>
                        </a:lnTo>
                        <a:lnTo>
                          <a:pt x="21" y="46"/>
                        </a:lnTo>
                        <a:lnTo>
                          <a:pt x="16" y="46"/>
                        </a:lnTo>
                        <a:lnTo>
                          <a:pt x="13" y="48"/>
                        </a:lnTo>
                        <a:lnTo>
                          <a:pt x="8" y="48"/>
                        </a:lnTo>
                        <a:lnTo>
                          <a:pt x="5" y="48"/>
                        </a:lnTo>
                        <a:lnTo>
                          <a:pt x="3" y="46"/>
                        </a:lnTo>
                        <a:lnTo>
                          <a:pt x="2" y="44"/>
                        </a:lnTo>
                        <a:lnTo>
                          <a:pt x="2" y="39"/>
                        </a:lnTo>
                        <a:lnTo>
                          <a:pt x="3" y="35"/>
                        </a:lnTo>
                        <a:lnTo>
                          <a:pt x="3" y="28"/>
                        </a:lnTo>
                        <a:lnTo>
                          <a:pt x="2" y="26"/>
                        </a:lnTo>
                        <a:lnTo>
                          <a:pt x="2" y="19"/>
                        </a:lnTo>
                        <a:lnTo>
                          <a:pt x="0" y="15"/>
                        </a:lnTo>
                        <a:lnTo>
                          <a:pt x="0" y="8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2" name="Freeform 387"/>
                  <p:cNvSpPr>
                    <a:spLocks/>
                  </p:cNvSpPr>
                  <p:nvPr/>
                </p:nvSpPr>
                <p:spPr bwMode="auto">
                  <a:xfrm>
                    <a:off x="1811" y="1772"/>
                    <a:ext cx="57" cy="51"/>
                  </a:xfrm>
                  <a:custGeom>
                    <a:avLst/>
                    <a:gdLst>
                      <a:gd name="T0" fmla="*/ 55 w 57"/>
                      <a:gd name="T1" fmla="*/ 2 h 51"/>
                      <a:gd name="T2" fmla="*/ 53 w 57"/>
                      <a:gd name="T3" fmla="*/ 0 h 51"/>
                      <a:gd name="T4" fmla="*/ 50 w 57"/>
                      <a:gd name="T5" fmla="*/ 0 h 51"/>
                      <a:gd name="T6" fmla="*/ 48 w 57"/>
                      <a:gd name="T7" fmla="*/ 0 h 51"/>
                      <a:gd name="T8" fmla="*/ 45 w 57"/>
                      <a:gd name="T9" fmla="*/ 2 h 51"/>
                      <a:gd name="T10" fmla="*/ 44 w 57"/>
                      <a:gd name="T11" fmla="*/ 5 h 51"/>
                      <a:gd name="T12" fmla="*/ 40 w 57"/>
                      <a:gd name="T13" fmla="*/ 5 h 51"/>
                      <a:gd name="T14" fmla="*/ 39 w 57"/>
                      <a:gd name="T15" fmla="*/ 5 h 51"/>
                      <a:gd name="T16" fmla="*/ 36 w 57"/>
                      <a:gd name="T17" fmla="*/ 7 h 51"/>
                      <a:gd name="T18" fmla="*/ 36 w 57"/>
                      <a:gd name="T19" fmla="*/ 9 h 51"/>
                      <a:gd name="T20" fmla="*/ 36 w 57"/>
                      <a:gd name="T21" fmla="*/ 13 h 51"/>
                      <a:gd name="T22" fmla="*/ 34 w 57"/>
                      <a:gd name="T23" fmla="*/ 16 h 51"/>
                      <a:gd name="T24" fmla="*/ 32 w 57"/>
                      <a:gd name="T25" fmla="*/ 13 h 51"/>
                      <a:gd name="T26" fmla="*/ 31 w 57"/>
                      <a:gd name="T27" fmla="*/ 11 h 51"/>
                      <a:gd name="T28" fmla="*/ 29 w 57"/>
                      <a:gd name="T29" fmla="*/ 11 h 51"/>
                      <a:gd name="T30" fmla="*/ 27 w 57"/>
                      <a:gd name="T31" fmla="*/ 13 h 51"/>
                      <a:gd name="T32" fmla="*/ 26 w 57"/>
                      <a:gd name="T33" fmla="*/ 16 h 51"/>
                      <a:gd name="T34" fmla="*/ 26 w 57"/>
                      <a:gd name="T35" fmla="*/ 20 h 51"/>
                      <a:gd name="T36" fmla="*/ 24 w 57"/>
                      <a:gd name="T37" fmla="*/ 20 h 51"/>
                      <a:gd name="T38" fmla="*/ 24 w 57"/>
                      <a:gd name="T39" fmla="*/ 18 h 51"/>
                      <a:gd name="T40" fmla="*/ 23 w 57"/>
                      <a:gd name="T41" fmla="*/ 18 h 51"/>
                      <a:gd name="T42" fmla="*/ 21 w 57"/>
                      <a:gd name="T43" fmla="*/ 18 h 51"/>
                      <a:gd name="T44" fmla="*/ 19 w 57"/>
                      <a:gd name="T45" fmla="*/ 20 h 51"/>
                      <a:gd name="T46" fmla="*/ 18 w 57"/>
                      <a:gd name="T47" fmla="*/ 20 h 51"/>
                      <a:gd name="T48" fmla="*/ 16 w 57"/>
                      <a:gd name="T49" fmla="*/ 25 h 51"/>
                      <a:gd name="T50" fmla="*/ 16 w 57"/>
                      <a:gd name="T51" fmla="*/ 20 h 51"/>
                      <a:gd name="T52" fmla="*/ 16 w 57"/>
                      <a:gd name="T53" fmla="*/ 18 h 51"/>
                      <a:gd name="T54" fmla="*/ 14 w 57"/>
                      <a:gd name="T55" fmla="*/ 16 h 51"/>
                      <a:gd name="T56" fmla="*/ 13 w 57"/>
                      <a:gd name="T57" fmla="*/ 18 h 51"/>
                      <a:gd name="T58" fmla="*/ 11 w 57"/>
                      <a:gd name="T59" fmla="*/ 16 h 51"/>
                      <a:gd name="T60" fmla="*/ 10 w 57"/>
                      <a:gd name="T61" fmla="*/ 16 h 51"/>
                      <a:gd name="T62" fmla="*/ 8 w 57"/>
                      <a:gd name="T63" fmla="*/ 18 h 51"/>
                      <a:gd name="T64" fmla="*/ 8 w 57"/>
                      <a:gd name="T65" fmla="*/ 20 h 51"/>
                      <a:gd name="T66" fmla="*/ 6 w 57"/>
                      <a:gd name="T67" fmla="*/ 22 h 51"/>
                      <a:gd name="T68" fmla="*/ 5 w 57"/>
                      <a:gd name="T69" fmla="*/ 25 h 51"/>
                      <a:gd name="T70" fmla="*/ 1 w 57"/>
                      <a:gd name="T71" fmla="*/ 31 h 51"/>
                      <a:gd name="T72" fmla="*/ 0 w 57"/>
                      <a:gd name="T73" fmla="*/ 36 h 51"/>
                      <a:gd name="T74" fmla="*/ 0 w 57"/>
                      <a:gd name="T75" fmla="*/ 40 h 51"/>
                      <a:gd name="T76" fmla="*/ 0 w 57"/>
                      <a:gd name="T77" fmla="*/ 44 h 51"/>
                      <a:gd name="T78" fmla="*/ 0 w 57"/>
                      <a:gd name="T79" fmla="*/ 49 h 51"/>
                      <a:gd name="T80" fmla="*/ 3 w 57"/>
                      <a:gd name="T81" fmla="*/ 51 h 51"/>
                      <a:gd name="T82" fmla="*/ 6 w 57"/>
                      <a:gd name="T83" fmla="*/ 51 h 51"/>
                      <a:gd name="T84" fmla="*/ 11 w 57"/>
                      <a:gd name="T85" fmla="*/ 49 h 51"/>
                      <a:gd name="T86" fmla="*/ 14 w 57"/>
                      <a:gd name="T87" fmla="*/ 49 h 51"/>
                      <a:gd name="T88" fmla="*/ 21 w 57"/>
                      <a:gd name="T89" fmla="*/ 51 h 51"/>
                      <a:gd name="T90" fmla="*/ 26 w 57"/>
                      <a:gd name="T91" fmla="*/ 49 h 51"/>
                      <a:gd name="T92" fmla="*/ 32 w 57"/>
                      <a:gd name="T93" fmla="*/ 49 h 51"/>
                      <a:gd name="T94" fmla="*/ 36 w 57"/>
                      <a:gd name="T95" fmla="*/ 49 h 51"/>
                      <a:gd name="T96" fmla="*/ 42 w 57"/>
                      <a:gd name="T97" fmla="*/ 49 h 51"/>
                      <a:gd name="T98" fmla="*/ 45 w 57"/>
                      <a:gd name="T99" fmla="*/ 49 h 51"/>
                      <a:gd name="T100" fmla="*/ 50 w 57"/>
                      <a:gd name="T101" fmla="*/ 49 h 51"/>
                      <a:gd name="T102" fmla="*/ 53 w 57"/>
                      <a:gd name="T103" fmla="*/ 49 h 51"/>
                      <a:gd name="T104" fmla="*/ 55 w 57"/>
                      <a:gd name="T105" fmla="*/ 47 h 51"/>
                      <a:gd name="T106" fmla="*/ 57 w 57"/>
                      <a:gd name="T107" fmla="*/ 47 h 51"/>
                      <a:gd name="T108" fmla="*/ 55 w 57"/>
                      <a:gd name="T109" fmla="*/ 40 h 51"/>
                      <a:gd name="T110" fmla="*/ 55 w 57"/>
                      <a:gd name="T111" fmla="*/ 36 h 51"/>
                      <a:gd name="T112" fmla="*/ 55 w 57"/>
                      <a:gd name="T113" fmla="*/ 31 h 51"/>
                      <a:gd name="T114" fmla="*/ 55 w 57"/>
                      <a:gd name="T115" fmla="*/ 27 h 51"/>
                      <a:gd name="T116" fmla="*/ 57 w 57"/>
                      <a:gd name="T117" fmla="*/ 22 h 51"/>
                      <a:gd name="T118" fmla="*/ 57 w 57"/>
                      <a:gd name="T119" fmla="*/ 16 h 51"/>
                      <a:gd name="T120" fmla="*/ 57 w 57"/>
                      <a:gd name="T121" fmla="*/ 11 h 51"/>
                      <a:gd name="T122" fmla="*/ 55 w 57"/>
                      <a:gd name="T123" fmla="*/ 2 h 51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57"/>
                      <a:gd name="T187" fmla="*/ 0 h 51"/>
                      <a:gd name="T188" fmla="*/ 57 w 57"/>
                      <a:gd name="T189" fmla="*/ 51 h 51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57" h="51">
                        <a:moveTo>
                          <a:pt x="55" y="2"/>
                        </a:moveTo>
                        <a:lnTo>
                          <a:pt x="53" y="0"/>
                        </a:lnTo>
                        <a:lnTo>
                          <a:pt x="50" y="0"/>
                        </a:lnTo>
                        <a:lnTo>
                          <a:pt x="48" y="0"/>
                        </a:lnTo>
                        <a:lnTo>
                          <a:pt x="45" y="2"/>
                        </a:lnTo>
                        <a:lnTo>
                          <a:pt x="44" y="5"/>
                        </a:lnTo>
                        <a:lnTo>
                          <a:pt x="40" y="5"/>
                        </a:lnTo>
                        <a:lnTo>
                          <a:pt x="39" y="5"/>
                        </a:lnTo>
                        <a:lnTo>
                          <a:pt x="36" y="7"/>
                        </a:lnTo>
                        <a:lnTo>
                          <a:pt x="36" y="9"/>
                        </a:lnTo>
                        <a:lnTo>
                          <a:pt x="36" y="13"/>
                        </a:lnTo>
                        <a:lnTo>
                          <a:pt x="34" y="16"/>
                        </a:lnTo>
                        <a:lnTo>
                          <a:pt x="32" y="13"/>
                        </a:lnTo>
                        <a:lnTo>
                          <a:pt x="31" y="11"/>
                        </a:lnTo>
                        <a:lnTo>
                          <a:pt x="29" y="11"/>
                        </a:lnTo>
                        <a:lnTo>
                          <a:pt x="27" y="13"/>
                        </a:lnTo>
                        <a:lnTo>
                          <a:pt x="26" y="16"/>
                        </a:lnTo>
                        <a:lnTo>
                          <a:pt x="26" y="20"/>
                        </a:lnTo>
                        <a:lnTo>
                          <a:pt x="24" y="20"/>
                        </a:lnTo>
                        <a:lnTo>
                          <a:pt x="24" y="18"/>
                        </a:lnTo>
                        <a:lnTo>
                          <a:pt x="23" y="18"/>
                        </a:lnTo>
                        <a:lnTo>
                          <a:pt x="21" y="18"/>
                        </a:lnTo>
                        <a:lnTo>
                          <a:pt x="19" y="20"/>
                        </a:lnTo>
                        <a:lnTo>
                          <a:pt x="18" y="20"/>
                        </a:lnTo>
                        <a:lnTo>
                          <a:pt x="16" y="25"/>
                        </a:lnTo>
                        <a:lnTo>
                          <a:pt x="16" y="20"/>
                        </a:lnTo>
                        <a:lnTo>
                          <a:pt x="16" y="18"/>
                        </a:lnTo>
                        <a:lnTo>
                          <a:pt x="14" y="16"/>
                        </a:lnTo>
                        <a:lnTo>
                          <a:pt x="13" y="18"/>
                        </a:lnTo>
                        <a:lnTo>
                          <a:pt x="11" y="16"/>
                        </a:lnTo>
                        <a:lnTo>
                          <a:pt x="10" y="16"/>
                        </a:lnTo>
                        <a:lnTo>
                          <a:pt x="8" y="18"/>
                        </a:lnTo>
                        <a:lnTo>
                          <a:pt x="8" y="20"/>
                        </a:lnTo>
                        <a:lnTo>
                          <a:pt x="6" y="22"/>
                        </a:lnTo>
                        <a:lnTo>
                          <a:pt x="5" y="25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0" y="49"/>
                        </a:lnTo>
                        <a:lnTo>
                          <a:pt x="3" y="51"/>
                        </a:lnTo>
                        <a:lnTo>
                          <a:pt x="6" y="51"/>
                        </a:lnTo>
                        <a:lnTo>
                          <a:pt x="11" y="49"/>
                        </a:lnTo>
                        <a:lnTo>
                          <a:pt x="14" y="49"/>
                        </a:lnTo>
                        <a:lnTo>
                          <a:pt x="21" y="51"/>
                        </a:lnTo>
                        <a:lnTo>
                          <a:pt x="26" y="49"/>
                        </a:lnTo>
                        <a:lnTo>
                          <a:pt x="32" y="49"/>
                        </a:lnTo>
                        <a:lnTo>
                          <a:pt x="36" y="49"/>
                        </a:lnTo>
                        <a:lnTo>
                          <a:pt x="42" y="49"/>
                        </a:lnTo>
                        <a:lnTo>
                          <a:pt x="45" y="49"/>
                        </a:lnTo>
                        <a:lnTo>
                          <a:pt x="50" y="49"/>
                        </a:lnTo>
                        <a:lnTo>
                          <a:pt x="53" y="49"/>
                        </a:lnTo>
                        <a:lnTo>
                          <a:pt x="55" y="47"/>
                        </a:lnTo>
                        <a:lnTo>
                          <a:pt x="57" y="47"/>
                        </a:lnTo>
                        <a:lnTo>
                          <a:pt x="55" y="40"/>
                        </a:lnTo>
                        <a:lnTo>
                          <a:pt x="55" y="36"/>
                        </a:lnTo>
                        <a:lnTo>
                          <a:pt x="55" y="31"/>
                        </a:lnTo>
                        <a:lnTo>
                          <a:pt x="55" y="27"/>
                        </a:lnTo>
                        <a:lnTo>
                          <a:pt x="57" y="22"/>
                        </a:lnTo>
                        <a:lnTo>
                          <a:pt x="57" y="16"/>
                        </a:lnTo>
                        <a:lnTo>
                          <a:pt x="57" y="11"/>
                        </a:lnTo>
                        <a:lnTo>
                          <a:pt x="55" y="2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3" name="Freeform 388"/>
                  <p:cNvSpPr>
                    <a:spLocks/>
                  </p:cNvSpPr>
                  <p:nvPr/>
                </p:nvSpPr>
                <p:spPr bwMode="auto">
                  <a:xfrm>
                    <a:off x="1858" y="1768"/>
                    <a:ext cx="44" cy="48"/>
                  </a:xfrm>
                  <a:custGeom>
                    <a:avLst/>
                    <a:gdLst>
                      <a:gd name="T0" fmla="*/ 42 w 44"/>
                      <a:gd name="T1" fmla="*/ 2 h 48"/>
                      <a:gd name="T2" fmla="*/ 40 w 44"/>
                      <a:gd name="T3" fmla="*/ 0 h 48"/>
                      <a:gd name="T4" fmla="*/ 39 w 44"/>
                      <a:gd name="T5" fmla="*/ 0 h 48"/>
                      <a:gd name="T6" fmla="*/ 37 w 44"/>
                      <a:gd name="T7" fmla="*/ 0 h 48"/>
                      <a:gd name="T8" fmla="*/ 36 w 44"/>
                      <a:gd name="T9" fmla="*/ 2 h 48"/>
                      <a:gd name="T10" fmla="*/ 34 w 44"/>
                      <a:gd name="T11" fmla="*/ 4 h 48"/>
                      <a:gd name="T12" fmla="*/ 31 w 44"/>
                      <a:gd name="T13" fmla="*/ 4 h 48"/>
                      <a:gd name="T14" fmla="*/ 29 w 44"/>
                      <a:gd name="T15" fmla="*/ 4 h 48"/>
                      <a:gd name="T16" fmla="*/ 27 w 44"/>
                      <a:gd name="T17" fmla="*/ 6 h 48"/>
                      <a:gd name="T18" fmla="*/ 27 w 44"/>
                      <a:gd name="T19" fmla="*/ 9 h 48"/>
                      <a:gd name="T20" fmla="*/ 27 w 44"/>
                      <a:gd name="T21" fmla="*/ 13 h 48"/>
                      <a:gd name="T22" fmla="*/ 26 w 44"/>
                      <a:gd name="T23" fmla="*/ 13 h 48"/>
                      <a:gd name="T24" fmla="*/ 26 w 44"/>
                      <a:gd name="T25" fmla="*/ 13 h 48"/>
                      <a:gd name="T26" fmla="*/ 24 w 44"/>
                      <a:gd name="T27" fmla="*/ 11 h 48"/>
                      <a:gd name="T28" fmla="*/ 23 w 44"/>
                      <a:gd name="T29" fmla="*/ 11 h 48"/>
                      <a:gd name="T30" fmla="*/ 21 w 44"/>
                      <a:gd name="T31" fmla="*/ 13 h 48"/>
                      <a:gd name="T32" fmla="*/ 19 w 44"/>
                      <a:gd name="T33" fmla="*/ 15 h 48"/>
                      <a:gd name="T34" fmla="*/ 19 w 44"/>
                      <a:gd name="T35" fmla="*/ 17 h 48"/>
                      <a:gd name="T36" fmla="*/ 19 w 44"/>
                      <a:gd name="T37" fmla="*/ 17 h 48"/>
                      <a:gd name="T38" fmla="*/ 19 w 44"/>
                      <a:gd name="T39" fmla="*/ 17 h 48"/>
                      <a:gd name="T40" fmla="*/ 18 w 44"/>
                      <a:gd name="T41" fmla="*/ 15 h 48"/>
                      <a:gd name="T42" fmla="*/ 16 w 44"/>
                      <a:gd name="T43" fmla="*/ 17 h 48"/>
                      <a:gd name="T44" fmla="*/ 14 w 44"/>
                      <a:gd name="T45" fmla="*/ 17 h 48"/>
                      <a:gd name="T46" fmla="*/ 13 w 44"/>
                      <a:gd name="T47" fmla="*/ 20 h 48"/>
                      <a:gd name="T48" fmla="*/ 13 w 44"/>
                      <a:gd name="T49" fmla="*/ 22 h 48"/>
                      <a:gd name="T50" fmla="*/ 13 w 44"/>
                      <a:gd name="T51" fmla="*/ 20 h 48"/>
                      <a:gd name="T52" fmla="*/ 13 w 44"/>
                      <a:gd name="T53" fmla="*/ 17 h 48"/>
                      <a:gd name="T54" fmla="*/ 11 w 44"/>
                      <a:gd name="T55" fmla="*/ 15 h 48"/>
                      <a:gd name="T56" fmla="*/ 10 w 44"/>
                      <a:gd name="T57" fmla="*/ 15 h 48"/>
                      <a:gd name="T58" fmla="*/ 10 w 44"/>
                      <a:gd name="T59" fmla="*/ 15 h 48"/>
                      <a:gd name="T60" fmla="*/ 8 w 44"/>
                      <a:gd name="T61" fmla="*/ 15 h 48"/>
                      <a:gd name="T62" fmla="*/ 6 w 44"/>
                      <a:gd name="T63" fmla="*/ 17 h 48"/>
                      <a:gd name="T64" fmla="*/ 6 w 44"/>
                      <a:gd name="T65" fmla="*/ 20 h 48"/>
                      <a:gd name="T66" fmla="*/ 5 w 44"/>
                      <a:gd name="T67" fmla="*/ 22 h 48"/>
                      <a:gd name="T68" fmla="*/ 5 w 44"/>
                      <a:gd name="T69" fmla="*/ 24 h 48"/>
                      <a:gd name="T70" fmla="*/ 1 w 44"/>
                      <a:gd name="T71" fmla="*/ 29 h 48"/>
                      <a:gd name="T72" fmla="*/ 1 w 44"/>
                      <a:gd name="T73" fmla="*/ 35 h 48"/>
                      <a:gd name="T74" fmla="*/ 0 w 44"/>
                      <a:gd name="T75" fmla="*/ 40 h 48"/>
                      <a:gd name="T76" fmla="*/ 0 w 44"/>
                      <a:gd name="T77" fmla="*/ 42 h 48"/>
                      <a:gd name="T78" fmla="*/ 1 w 44"/>
                      <a:gd name="T79" fmla="*/ 46 h 48"/>
                      <a:gd name="T80" fmla="*/ 3 w 44"/>
                      <a:gd name="T81" fmla="*/ 48 h 48"/>
                      <a:gd name="T82" fmla="*/ 6 w 44"/>
                      <a:gd name="T83" fmla="*/ 48 h 48"/>
                      <a:gd name="T84" fmla="*/ 10 w 44"/>
                      <a:gd name="T85" fmla="*/ 46 h 48"/>
                      <a:gd name="T86" fmla="*/ 13 w 44"/>
                      <a:gd name="T87" fmla="*/ 48 h 48"/>
                      <a:gd name="T88" fmla="*/ 16 w 44"/>
                      <a:gd name="T89" fmla="*/ 48 h 48"/>
                      <a:gd name="T90" fmla="*/ 21 w 44"/>
                      <a:gd name="T91" fmla="*/ 48 h 48"/>
                      <a:gd name="T92" fmla="*/ 24 w 44"/>
                      <a:gd name="T93" fmla="*/ 46 h 48"/>
                      <a:gd name="T94" fmla="*/ 27 w 44"/>
                      <a:gd name="T95" fmla="*/ 46 h 48"/>
                      <a:gd name="T96" fmla="*/ 32 w 44"/>
                      <a:gd name="T97" fmla="*/ 46 h 48"/>
                      <a:gd name="T98" fmla="*/ 34 w 44"/>
                      <a:gd name="T99" fmla="*/ 46 h 48"/>
                      <a:gd name="T100" fmla="*/ 39 w 44"/>
                      <a:gd name="T101" fmla="*/ 48 h 48"/>
                      <a:gd name="T102" fmla="*/ 40 w 44"/>
                      <a:gd name="T103" fmla="*/ 46 h 48"/>
                      <a:gd name="T104" fmla="*/ 42 w 44"/>
                      <a:gd name="T105" fmla="*/ 46 h 48"/>
                      <a:gd name="T106" fmla="*/ 42 w 44"/>
                      <a:gd name="T107" fmla="*/ 44 h 48"/>
                      <a:gd name="T108" fmla="*/ 42 w 44"/>
                      <a:gd name="T109" fmla="*/ 40 h 48"/>
                      <a:gd name="T110" fmla="*/ 42 w 44"/>
                      <a:gd name="T111" fmla="*/ 35 h 48"/>
                      <a:gd name="T112" fmla="*/ 42 w 44"/>
                      <a:gd name="T113" fmla="*/ 29 h 48"/>
                      <a:gd name="T114" fmla="*/ 42 w 44"/>
                      <a:gd name="T115" fmla="*/ 26 h 48"/>
                      <a:gd name="T116" fmla="*/ 42 w 44"/>
                      <a:gd name="T117" fmla="*/ 22 h 48"/>
                      <a:gd name="T118" fmla="*/ 44 w 44"/>
                      <a:gd name="T119" fmla="*/ 15 h 48"/>
                      <a:gd name="T120" fmla="*/ 44 w 44"/>
                      <a:gd name="T121" fmla="*/ 9 h 48"/>
                      <a:gd name="T122" fmla="*/ 42 w 44"/>
                      <a:gd name="T123" fmla="*/ 2 h 48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44"/>
                      <a:gd name="T187" fmla="*/ 0 h 48"/>
                      <a:gd name="T188" fmla="*/ 44 w 44"/>
                      <a:gd name="T189" fmla="*/ 48 h 48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44" h="48">
                        <a:moveTo>
                          <a:pt x="42" y="2"/>
                        </a:moveTo>
                        <a:lnTo>
                          <a:pt x="40" y="0"/>
                        </a:lnTo>
                        <a:lnTo>
                          <a:pt x="39" y="0"/>
                        </a:lnTo>
                        <a:lnTo>
                          <a:pt x="37" y="0"/>
                        </a:lnTo>
                        <a:lnTo>
                          <a:pt x="36" y="2"/>
                        </a:lnTo>
                        <a:lnTo>
                          <a:pt x="34" y="4"/>
                        </a:lnTo>
                        <a:lnTo>
                          <a:pt x="31" y="4"/>
                        </a:lnTo>
                        <a:lnTo>
                          <a:pt x="29" y="4"/>
                        </a:lnTo>
                        <a:lnTo>
                          <a:pt x="27" y="6"/>
                        </a:lnTo>
                        <a:lnTo>
                          <a:pt x="27" y="9"/>
                        </a:lnTo>
                        <a:lnTo>
                          <a:pt x="27" y="13"/>
                        </a:lnTo>
                        <a:lnTo>
                          <a:pt x="26" y="13"/>
                        </a:lnTo>
                        <a:lnTo>
                          <a:pt x="24" y="11"/>
                        </a:lnTo>
                        <a:lnTo>
                          <a:pt x="23" y="11"/>
                        </a:lnTo>
                        <a:lnTo>
                          <a:pt x="21" y="13"/>
                        </a:lnTo>
                        <a:lnTo>
                          <a:pt x="19" y="15"/>
                        </a:lnTo>
                        <a:lnTo>
                          <a:pt x="19" y="17"/>
                        </a:lnTo>
                        <a:lnTo>
                          <a:pt x="18" y="15"/>
                        </a:lnTo>
                        <a:lnTo>
                          <a:pt x="16" y="17"/>
                        </a:lnTo>
                        <a:lnTo>
                          <a:pt x="14" y="17"/>
                        </a:lnTo>
                        <a:lnTo>
                          <a:pt x="13" y="20"/>
                        </a:lnTo>
                        <a:lnTo>
                          <a:pt x="13" y="22"/>
                        </a:lnTo>
                        <a:lnTo>
                          <a:pt x="13" y="20"/>
                        </a:lnTo>
                        <a:lnTo>
                          <a:pt x="13" y="17"/>
                        </a:lnTo>
                        <a:lnTo>
                          <a:pt x="11" y="15"/>
                        </a:lnTo>
                        <a:lnTo>
                          <a:pt x="10" y="15"/>
                        </a:lnTo>
                        <a:lnTo>
                          <a:pt x="8" y="15"/>
                        </a:lnTo>
                        <a:lnTo>
                          <a:pt x="6" y="17"/>
                        </a:lnTo>
                        <a:lnTo>
                          <a:pt x="6" y="20"/>
                        </a:lnTo>
                        <a:lnTo>
                          <a:pt x="5" y="22"/>
                        </a:lnTo>
                        <a:lnTo>
                          <a:pt x="5" y="24"/>
                        </a:lnTo>
                        <a:lnTo>
                          <a:pt x="1" y="29"/>
                        </a:lnTo>
                        <a:lnTo>
                          <a:pt x="1" y="35"/>
                        </a:lnTo>
                        <a:lnTo>
                          <a:pt x="0" y="40"/>
                        </a:lnTo>
                        <a:lnTo>
                          <a:pt x="0" y="42"/>
                        </a:lnTo>
                        <a:lnTo>
                          <a:pt x="1" y="46"/>
                        </a:lnTo>
                        <a:lnTo>
                          <a:pt x="3" y="48"/>
                        </a:lnTo>
                        <a:lnTo>
                          <a:pt x="6" y="48"/>
                        </a:lnTo>
                        <a:lnTo>
                          <a:pt x="10" y="46"/>
                        </a:lnTo>
                        <a:lnTo>
                          <a:pt x="13" y="48"/>
                        </a:lnTo>
                        <a:lnTo>
                          <a:pt x="16" y="48"/>
                        </a:lnTo>
                        <a:lnTo>
                          <a:pt x="21" y="48"/>
                        </a:lnTo>
                        <a:lnTo>
                          <a:pt x="24" y="46"/>
                        </a:lnTo>
                        <a:lnTo>
                          <a:pt x="27" y="46"/>
                        </a:lnTo>
                        <a:lnTo>
                          <a:pt x="32" y="46"/>
                        </a:lnTo>
                        <a:lnTo>
                          <a:pt x="34" y="46"/>
                        </a:lnTo>
                        <a:lnTo>
                          <a:pt x="39" y="48"/>
                        </a:lnTo>
                        <a:lnTo>
                          <a:pt x="40" y="46"/>
                        </a:lnTo>
                        <a:lnTo>
                          <a:pt x="42" y="46"/>
                        </a:lnTo>
                        <a:lnTo>
                          <a:pt x="42" y="44"/>
                        </a:lnTo>
                        <a:lnTo>
                          <a:pt x="42" y="40"/>
                        </a:lnTo>
                        <a:lnTo>
                          <a:pt x="42" y="35"/>
                        </a:lnTo>
                        <a:lnTo>
                          <a:pt x="42" y="29"/>
                        </a:lnTo>
                        <a:lnTo>
                          <a:pt x="42" y="26"/>
                        </a:lnTo>
                        <a:lnTo>
                          <a:pt x="42" y="22"/>
                        </a:lnTo>
                        <a:lnTo>
                          <a:pt x="44" y="15"/>
                        </a:lnTo>
                        <a:lnTo>
                          <a:pt x="44" y="9"/>
                        </a:lnTo>
                        <a:lnTo>
                          <a:pt x="42" y="2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4" name="Freeform 389"/>
                  <p:cNvSpPr>
                    <a:spLocks/>
                  </p:cNvSpPr>
                  <p:nvPr/>
                </p:nvSpPr>
                <p:spPr bwMode="auto">
                  <a:xfrm>
                    <a:off x="1890" y="1768"/>
                    <a:ext cx="42" cy="48"/>
                  </a:xfrm>
                  <a:custGeom>
                    <a:avLst/>
                    <a:gdLst>
                      <a:gd name="T0" fmla="*/ 2 w 42"/>
                      <a:gd name="T1" fmla="*/ 2 h 48"/>
                      <a:gd name="T2" fmla="*/ 4 w 42"/>
                      <a:gd name="T3" fmla="*/ 0 h 48"/>
                      <a:gd name="T4" fmla="*/ 5 w 42"/>
                      <a:gd name="T5" fmla="*/ 0 h 48"/>
                      <a:gd name="T6" fmla="*/ 7 w 42"/>
                      <a:gd name="T7" fmla="*/ 0 h 48"/>
                      <a:gd name="T8" fmla="*/ 8 w 42"/>
                      <a:gd name="T9" fmla="*/ 2 h 48"/>
                      <a:gd name="T10" fmla="*/ 10 w 42"/>
                      <a:gd name="T11" fmla="*/ 4 h 48"/>
                      <a:gd name="T12" fmla="*/ 12 w 42"/>
                      <a:gd name="T13" fmla="*/ 4 h 48"/>
                      <a:gd name="T14" fmla="*/ 15 w 42"/>
                      <a:gd name="T15" fmla="*/ 4 h 48"/>
                      <a:gd name="T16" fmla="*/ 17 w 42"/>
                      <a:gd name="T17" fmla="*/ 6 h 48"/>
                      <a:gd name="T18" fmla="*/ 17 w 42"/>
                      <a:gd name="T19" fmla="*/ 9 h 48"/>
                      <a:gd name="T20" fmla="*/ 17 w 42"/>
                      <a:gd name="T21" fmla="*/ 11 h 48"/>
                      <a:gd name="T22" fmla="*/ 17 w 42"/>
                      <a:gd name="T23" fmla="*/ 13 h 48"/>
                      <a:gd name="T24" fmla="*/ 18 w 42"/>
                      <a:gd name="T25" fmla="*/ 11 h 48"/>
                      <a:gd name="T26" fmla="*/ 20 w 42"/>
                      <a:gd name="T27" fmla="*/ 11 h 48"/>
                      <a:gd name="T28" fmla="*/ 21 w 42"/>
                      <a:gd name="T29" fmla="*/ 11 h 48"/>
                      <a:gd name="T30" fmla="*/ 23 w 42"/>
                      <a:gd name="T31" fmla="*/ 11 h 48"/>
                      <a:gd name="T32" fmla="*/ 23 w 42"/>
                      <a:gd name="T33" fmla="*/ 15 h 48"/>
                      <a:gd name="T34" fmla="*/ 25 w 42"/>
                      <a:gd name="T35" fmla="*/ 17 h 48"/>
                      <a:gd name="T36" fmla="*/ 25 w 42"/>
                      <a:gd name="T37" fmla="*/ 17 h 48"/>
                      <a:gd name="T38" fmla="*/ 25 w 42"/>
                      <a:gd name="T39" fmla="*/ 17 h 48"/>
                      <a:gd name="T40" fmla="*/ 26 w 42"/>
                      <a:gd name="T41" fmla="*/ 15 h 48"/>
                      <a:gd name="T42" fmla="*/ 28 w 42"/>
                      <a:gd name="T43" fmla="*/ 17 h 48"/>
                      <a:gd name="T44" fmla="*/ 30 w 42"/>
                      <a:gd name="T45" fmla="*/ 17 h 48"/>
                      <a:gd name="T46" fmla="*/ 30 w 42"/>
                      <a:gd name="T47" fmla="*/ 20 h 48"/>
                      <a:gd name="T48" fmla="*/ 31 w 42"/>
                      <a:gd name="T49" fmla="*/ 22 h 48"/>
                      <a:gd name="T50" fmla="*/ 31 w 42"/>
                      <a:gd name="T51" fmla="*/ 20 h 48"/>
                      <a:gd name="T52" fmla="*/ 31 w 42"/>
                      <a:gd name="T53" fmla="*/ 17 h 48"/>
                      <a:gd name="T54" fmla="*/ 33 w 42"/>
                      <a:gd name="T55" fmla="*/ 15 h 48"/>
                      <a:gd name="T56" fmla="*/ 33 w 42"/>
                      <a:gd name="T57" fmla="*/ 15 h 48"/>
                      <a:gd name="T58" fmla="*/ 34 w 42"/>
                      <a:gd name="T59" fmla="*/ 15 h 48"/>
                      <a:gd name="T60" fmla="*/ 34 w 42"/>
                      <a:gd name="T61" fmla="*/ 15 h 48"/>
                      <a:gd name="T62" fmla="*/ 36 w 42"/>
                      <a:gd name="T63" fmla="*/ 15 h 48"/>
                      <a:gd name="T64" fmla="*/ 38 w 42"/>
                      <a:gd name="T65" fmla="*/ 20 h 48"/>
                      <a:gd name="T66" fmla="*/ 38 w 42"/>
                      <a:gd name="T67" fmla="*/ 20 h 48"/>
                      <a:gd name="T68" fmla="*/ 39 w 42"/>
                      <a:gd name="T69" fmla="*/ 24 h 48"/>
                      <a:gd name="T70" fmla="*/ 41 w 42"/>
                      <a:gd name="T71" fmla="*/ 29 h 48"/>
                      <a:gd name="T72" fmla="*/ 42 w 42"/>
                      <a:gd name="T73" fmla="*/ 35 h 48"/>
                      <a:gd name="T74" fmla="*/ 42 w 42"/>
                      <a:gd name="T75" fmla="*/ 40 h 48"/>
                      <a:gd name="T76" fmla="*/ 42 w 42"/>
                      <a:gd name="T77" fmla="*/ 42 h 48"/>
                      <a:gd name="T78" fmla="*/ 42 w 42"/>
                      <a:gd name="T79" fmla="*/ 46 h 48"/>
                      <a:gd name="T80" fmla="*/ 41 w 42"/>
                      <a:gd name="T81" fmla="*/ 48 h 48"/>
                      <a:gd name="T82" fmla="*/ 38 w 42"/>
                      <a:gd name="T83" fmla="*/ 48 h 48"/>
                      <a:gd name="T84" fmla="*/ 34 w 42"/>
                      <a:gd name="T85" fmla="*/ 46 h 48"/>
                      <a:gd name="T86" fmla="*/ 31 w 42"/>
                      <a:gd name="T87" fmla="*/ 48 h 48"/>
                      <a:gd name="T88" fmla="*/ 28 w 42"/>
                      <a:gd name="T89" fmla="*/ 48 h 48"/>
                      <a:gd name="T90" fmla="*/ 23 w 42"/>
                      <a:gd name="T91" fmla="*/ 48 h 48"/>
                      <a:gd name="T92" fmla="*/ 20 w 42"/>
                      <a:gd name="T93" fmla="*/ 46 h 48"/>
                      <a:gd name="T94" fmla="*/ 17 w 42"/>
                      <a:gd name="T95" fmla="*/ 46 h 48"/>
                      <a:gd name="T96" fmla="*/ 12 w 42"/>
                      <a:gd name="T97" fmla="*/ 46 h 48"/>
                      <a:gd name="T98" fmla="*/ 10 w 42"/>
                      <a:gd name="T99" fmla="*/ 46 h 48"/>
                      <a:gd name="T100" fmla="*/ 5 w 42"/>
                      <a:gd name="T101" fmla="*/ 46 h 48"/>
                      <a:gd name="T102" fmla="*/ 4 w 42"/>
                      <a:gd name="T103" fmla="*/ 46 h 48"/>
                      <a:gd name="T104" fmla="*/ 2 w 42"/>
                      <a:gd name="T105" fmla="*/ 46 h 48"/>
                      <a:gd name="T106" fmla="*/ 0 w 42"/>
                      <a:gd name="T107" fmla="*/ 44 h 48"/>
                      <a:gd name="T108" fmla="*/ 2 w 42"/>
                      <a:gd name="T109" fmla="*/ 37 h 48"/>
                      <a:gd name="T110" fmla="*/ 2 w 42"/>
                      <a:gd name="T111" fmla="*/ 35 h 48"/>
                      <a:gd name="T112" fmla="*/ 2 w 42"/>
                      <a:gd name="T113" fmla="*/ 29 h 48"/>
                      <a:gd name="T114" fmla="*/ 2 w 42"/>
                      <a:gd name="T115" fmla="*/ 26 h 48"/>
                      <a:gd name="T116" fmla="*/ 0 w 42"/>
                      <a:gd name="T117" fmla="*/ 20 h 48"/>
                      <a:gd name="T118" fmla="*/ 0 w 42"/>
                      <a:gd name="T119" fmla="*/ 15 h 48"/>
                      <a:gd name="T120" fmla="*/ 0 w 42"/>
                      <a:gd name="T121" fmla="*/ 9 h 48"/>
                      <a:gd name="T122" fmla="*/ 2 w 42"/>
                      <a:gd name="T123" fmla="*/ 2 h 48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42"/>
                      <a:gd name="T187" fmla="*/ 0 h 48"/>
                      <a:gd name="T188" fmla="*/ 42 w 42"/>
                      <a:gd name="T189" fmla="*/ 48 h 48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42" h="48">
                        <a:moveTo>
                          <a:pt x="2" y="2"/>
                        </a:move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8" y="2"/>
                        </a:lnTo>
                        <a:lnTo>
                          <a:pt x="10" y="4"/>
                        </a:lnTo>
                        <a:lnTo>
                          <a:pt x="12" y="4"/>
                        </a:lnTo>
                        <a:lnTo>
                          <a:pt x="15" y="4"/>
                        </a:lnTo>
                        <a:lnTo>
                          <a:pt x="17" y="6"/>
                        </a:lnTo>
                        <a:lnTo>
                          <a:pt x="17" y="9"/>
                        </a:lnTo>
                        <a:lnTo>
                          <a:pt x="17" y="11"/>
                        </a:lnTo>
                        <a:lnTo>
                          <a:pt x="17" y="13"/>
                        </a:lnTo>
                        <a:lnTo>
                          <a:pt x="18" y="11"/>
                        </a:lnTo>
                        <a:lnTo>
                          <a:pt x="20" y="11"/>
                        </a:lnTo>
                        <a:lnTo>
                          <a:pt x="21" y="11"/>
                        </a:lnTo>
                        <a:lnTo>
                          <a:pt x="23" y="11"/>
                        </a:lnTo>
                        <a:lnTo>
                          <a:pt x="23" y="15"/>
                        </a:lnTo>
                        <a:lnTo>
                          <a:pt x="25" y="17"/>
                        </a:lnTo>
                        <a:lnTo>
                          <a:pt x="26" y="15"/>
                        </a:lnTo>
                        <a:lnTo>
                          <a:pt x="28" y="17"/>
                        </a:lnTo>
                        <a:lnTo>
                          <a:pt x="30" y="17"/>
                        </a:lnTo>
                        <a:lnTo>
                          <a:pt x="30" y="20"/>
                        </a:lnTo>
                        <a:lnTo>
                          <a:pt x="31" y="22"/>
                        </a:lnTo>
                        <a:lnTo>
                          <a:pt x="31" y="20"/>
                        </a:lnTo>
                        <a:lnTo>
                          <a:pt x="31" y="17"/>
                        </a:lnTo>
                        <a:lnTo>
                          <a:pt x="33" y="15"/>
                        </a:lnTo>
                        <a:lnTo>
                          <a:pt x="34" y="15"/>
                        </a:lnTo>
                        <a:lnTo>
                          <a:pt x="36" y="15"/>
                        </a:lnTo>
                        <a:lnTo>
                          <a:pt x="38" y="20"/>
                        </a:lnTo>
                        <a:lnTo>
                          <a:pt x="39" y="24"/>
                        </a:lnTo>
                        <a:lnTo>
                          <a:pt x="41" y="29"/>
                        </a:lnTo>
                        <a:lnTo>
                          <a:pt x="42" y="35"/>
                        </a:lnTo>
                        <a:lnTo>
                          <a:pt x="42" y="40"/>
                        </a:lnTo>
                        <a:lnTo>
                          <a:pt x="42" y="42"/>
                        </a:lnTo>
                        <a:lnTo>
                          <a:pt x="42" y="46"/>
                        </a:lnTo>
                        <a:lnTo>
                          <a:pt x="41" y="48"/>
                        </a:lnTo>
                        <a:lnTo>
                          <a:pt x="38" y="48"/>
                        </a:lnTo>
                        <a:lnTo>
                          <a:pt x="34" y="46"/>
                        </a:lnTo>
                        <a:lnTo>
                          <a:pt x="31" y="48"/>
                        </a:lnTo>
                        <a:lnTo>
                          <a:pt x="28" y="48"/>
                        </a:lnTo>
                        <a:lnTo>
                          <a:pt x="23" y="48"/>
                        </a:lnTo>
                        <a:lnTo>
                          <a:pt x="20" y="46"/>
                        </a:lnTo>
                        <a:lnTo>
                          <a:pt x="17" y="46"/>
                        </a:lnTo>
                        <a:lnTo>
                          <a:pt x="12" y="46"/>
                        </a:lnTo>
                        <a:lnTo>
                          <a:pt x="10" y="46"/>
                        </a:lnTo>
                        <a:lnTo>
                          <a:pt x="5" y="46"/>
                        </a:lnTo>
                        <a:lnTo>
                          <a:pt x="4" y="46"/>
                        </a:lnTo>
                        <a:lnTo>
                          <a:pt x="2" y="46"/>
                        </a:lnTo>
                        <a:lnTo>
                          <a:pt x="0" y="44"/>
                        </a:lnTo>
                        <a:lnTo>
                          <a:pt x="2" y="37"/>
                        </a:lnTo>
                        <a:lnTo>
                          <a:pt x="2" y="35"/>
                        </a:lnTo>
                        <a:lnTo>
                          <a:pt x="2" y="29"/>
                        </a:lnTo>
                        <a:lnTo>
                          <a:pt x="2" y="26"/>
                        </a:lnTo>
                        <a:lnTo>
                          <a:pt x="0" y="20"/>
                        </a:lnTo>
                        <a:lnTo>
                          <a:pt x="0" y="15"/>
                        </a:lnTo>
                        <a:lnTo>
                          <a:pt x="0" y="9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541" name="Group 390"/>
              <p:cNvGrpSpPr>
                <a:grpSpLocks/>
              </p:cNvGrpSpPr>
              <p:nvPr/>
            </p:nvGrpSpPr>
            <p:grpSpPr bwMode="auto">
              <a:xfrm>
                <a:off x="1624" y="1779"/>
                <a:ext cx="654" cy="188"/>
                <a:chOff x="1624" y="1779"/>
                <a:chExt cx="654" cy="188"/>
              </a:xfrm>
            </p:grpSpPr>
            <p:sp>
              <p:nvSpPr>
                <p:cNvPr id="21542" name="Freeform 391"/>
                <p:cNvSpPr>
                  <a:spLocks/>
                </p:cNvSpPr>
                <p:nvPr/>
              </p:nvSpPr>
              <p:spPr bwMode="auto">
                <a:xfrm>
                  <a:off x="1774" y="1779"/>
                  <a:ext cx="504" cy="188"/>
                </a:xfrm>
                <a:custGeom>
                  <a:avLst/>
                  <a:gdLst>
                    <a:gd name="T0" fmla="*/ 0 w 504"/>
                    <a:gd name="T1" fmla="*/ 77 h 188"/>
                    <a:gd name="T2" fmla="*/ 238 w 504"/>
                    <a:gd name="T3" fmla="*/ 44 h 188"/>
                    <a:gd name="T4" fmla="*/ 210 w 504"/>
                    <a:gd name="T5" fmla="*/ 18 h 188"/>
                    <a:gd name="T6" fmla="*/ 373 w 504"/>
                    <a:gd name="T7" fmla="*/ 0 h 188"/>
                    <a:gd name="T8" fmla="*/ 504 w 504"/>
                    <a:gd name="T9" fmla="*/ 117 h 188"/>
                    <a:gd name="T10" fmla="*/ 504 w 504"/>
                    <a:gd name="T11" fmla="*/ 188 h 188"/>
                    <a:gd name="T12" fmla="*/ 374 w 504"/>
                    <a:gd name="T13" fmla="*/ 188 h 188"/>
                    <a:gd name="T14" fmla="*/ 264 w 504"/>
                    <a:gd name="T15" fmla="*/ 73 h 188"/>
                    <a:gd name="T16" fmla="*/ 53 w 504"/>
                    <a:gd name="T17" fmla="*/ 102 h 188"/>
                    <a:gd name="T18" fmla="*/ 0 w 504"/>
                    <a:gd name="T19" fmla="*/ 77 h 1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4"/>
                    <a:gd name="T31" fmla="*/ 0 h 188"/>
                    <a:gd name="T32" fmla="*/ 504 w 504"/>
                    <a:gd name="T33" fmla="*/ 188 h 1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4" h="188">
                      <a:moveTo>
                        <a:pt x="0" y="77"/>
                      </a:moveTo>
                      <a:lnTo>
                        <a:pt x="238" y="44"/>
                      </a:lnTo>
                      <a:lnTo>
                        <a:pt x="210" y="18"/>
                      </a:lnTo>
                      <a:lnTo>
                        <a:pt x="373" y="0"/>
                      </a:lnTo>
                      <a:lnTo>
                        <a:pt x="504" y="117"/>
                      </a:lnTo>
                      <a:lnTo>
                        <a:pt x="504" y="188"/>
                      </a:lnTo>
                      <a:lnTo>
                        <a:pt x="374" y="188"/>
                      </a:lnTo>
                      <a:lnTo>
                        <a:pt x="264" y="73"/>
                      </a:lnTo>
                      <a:lnTo>
                        <a:pt x="53" y="10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3" name="Freeform 392"/>
                <p:cNvSpPr>
                  <a:spLocks/>
                </p:cNvSpPr>
                <p:nvPr/>
              </p:nvSpPr>
              <p:spPr bwMode="auto">
                <a:xfrm>
                  <a:off x="1629" y="1781"/>
                  <a:ext cx="146" cy="75"/>
                </a:xfrm>
                <a:custGeom>
                  <a:avLst/>
                  <a:gdLst>
                    <a:gd name="T0" fmla="*/ 0 w 146"/>
                    <a:gd name="T1" fmla="*/ 0 h 75"/>
                    <a:gd name="T2" fmla="*/ 146 w 146"/>
                    <a:gd name="T3" fmla="*/ 75 h 75"/>
                    <a:gd name="T4" fmla="*/ 146 w 146"/>
                    <a:gd name="T5" fmla="*/ 64 h 75"/>
                    <a:gd name="T6" fmla="*/ 76 w 146"/>
                    <a:gd name="T7" fmla="*/ 22 h 75"/>
                    <a:gd name="T8" fmla="*/ 0 w 146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6"/>
                    <a:gd name="T16" fmla="*/ 0 h 75"/>
                    <a:gd name="T17" fmla="*/ 146 w 146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6" h="75">
                      <a:moveTo>
                        <a:pt x="0" y="0"/>
                      </a:moveTo>
                      <a:lnTo>
                        <a:pt x="146" y="75"/>
                      </a:lnTo>
                      <a:lnTo>
                        <a:pt x="146" y="64"/>
                      </a:lnTo>
                      <a:lnTo>
                        <a:pt x="76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4" name="Freeform 393"/>
                <p:cNvSpPr>
                  <a:spLocks/>
                </p:cNvSpPr>
                <p:nvPr/>
              </p:nvSpPr>
              <p:spPr bwMode="auto">
                <a:xfrm>
                  <a:off x="1624" y="1779"/>
                  <a:ext cx="221" cy="77"/>
                </a:xfrm>
                <a:custGeom>
                  <a:avLst/>
                  <a:gdLst>
                    <a:gd name="T0" fmla="*/ 0 w 221"/>
                    <a:gd name="T1" fmla="*/ 0 h 77"/>
                    <a:gd name="T2" fmla="*/ 177 w 221"/>
                    <a:gd name="T3" fmla="*/ 37 h 77"/>
                    <a:gd name="T4" fmla="*/ 187 w 221"/>
                    <a:gd name="T5" fmla="*/ 42 h 77"/>
                    <a:gd name="T6" fmla="*/ 187 w 221"/>
                    <a:gd name="T7" fmla="*/ 46 h 77"/>
                    <a:gd name="T8" fmla="*/ 203 w 221"/>
                    <a:gd name="T9" fmla="*/ 49 h 77"/>
                    <a:gd name="T10" fmla="*/ 203 w 221"/>
                    <a:gd name="T11" fmla="*/ 55 h 77"/>
                    <a:gd name="T12" fmla="*/ 221 w 221"/>
                    <a:gd name="T13" fmla="*/ 60 h 77"/>
                    <a:gd name="T14" fmla="*/ 221 w 221"/>
                    <a:gd name="T15" fmla="*/ 66 h 77"/>
                    <a:gd name="T16" fmla="*/ 151 w 221"/>
                    <a:gd name="T17" fmla="*/ 77 h 77"/>
                    <a:gd name="T18" fmla="*/ 151 w 221"/>
                    <a:gd name="T19" fmla="*/ 71 h 77"/>
                    <a:gd name="T20" fmla="*/ 130 w 221"/>
                    <a:gd name="T21" fmla="*/ 66 h 77"/>
                    <a:gd name="T22" fmla="*/ 130 w 221"/>
                    <a:gd name="T23" fmla="*/ 60 h 77"/>
                    <a:gd name="T24" fmla="*/ 107 w 221"/>
                    <a:gd name="T25" fmla="*/ 55 h 77"/>
                    <a:gd name="T26" fmla="*/ 107 w 221"/>
                    <a:gd name="T27" fmla="*/ 51 h 77"/>
                    <a:gd name="T28" fmla="*/ 0 w 221"/>
                    <a:gd name="T29" fmla="*/ 0 h 7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21"/>
                    <a:gd name="T46" fmla="*/ 0 h 77"/>
                    <a:gd name="T47" fmla="*/ 221 w 221"/>
                    <a:gd name="T48" fmla="*/ 77 h 7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21" h="77">
                      <a:moveTo>
                        <a:pt x="0" y="0"/>
                      </a:moveTo>
                      <a:lnTo>
                        <a:pt x="177" y="37"/>
                      </a:lnTo>
                      <a:lnTo>
                        <a:pt x="187" y="42"/>
                      </a:lnTo>
                      <a:lnTo>
                        <a:pt x="187" y="46"/>
                      </a:lnTo>
                      <a:lnTo>
                        <a:pt x="203" y="49"/>
                      </a:lnTo>
                      <a:lnTo>
                        <a:pt x="203" y="55"/>
                      </a:lnTo>
                      <a:lnTo>
                        <a:pt x="221" y="60"/>
                      </a:lnTo>
                      <a:lnTo>
                        <a:pt x="221" y="66"/>
                      </a:lnTo>
                      <a:lnTo>
                        <a:pt x="151" y="77"/>
                      </a:lnTo>
                      <a:lnTo>
                        <a:pt x="151" y="71"/>
                      </a:lnTo>
                      <a:lnTo>
                        <a:pt x="130" y="66"/>
                      </a:lnTo>
                      <a:lnTo>
                        <a:pt x="130" y="60"/>
                      </a:lnTo>
                      <a:lnTo>
                        <a:pt x="107" y="55"/>
                      </a:lnTo>
                      <a:lnTo>
                        <a:pt x="107" y="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5" name="Freeform 394"/>
                <p:cNvSpPr>
                  <a:spLocks/>
                </p:cNvSpPr>
                <p:nvPr/>
              </p:nvSpPr>
              <p:spPr bwMode="auto">
                <a:xfrm>
                  <a:off x="1731" y="1821"/>
                  <a:ext cx="80" cy="13"/>
                </a:xfrm>
                <a:custGeom>
                  <a:avLst/>
                  <a:gdLst>
                    <a:gd name="T0" fmla="*/ 0 w 80"/>
                    <a:gd name="T1" fmla="*/ 9 h 13"/>
                    <a:gd name="T2" fmla="*/ 80 w 80"/>
                    <a:gd name="T3" fmla="*/ 0 h 13"/>
                    <a:gd name="T4" fmla="*/ 80 w 80"/>
                    <a:gd name="T5" fmla="*/ 4 h 13"/>
                    <a:gd name="T6" fmla="*/ 0 w 80"/>
                    <a:gd name="T7" fmla="*/ 13 h 13"/>
                    <a:gd name="T8" fmla="*/ 0 w 80"/>
                    <a:gd name="T9" fmla="*/ 9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13"/>
                    <a:gd name="T17" fmla="*/ 80 w 80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13">
                      <a:moveTo>
                        <a:pt x="0" y="9"/>
                      </a:moveTo>
                      <a:lnTo>
                        <a:pt x="80" y="0"/>
                      </a:lnTo>
                      <a:lnTo>
                        <a:pt x="80" y="4"/>
                      </a:lnTo>
                      <a:lnTo>
                        <a:pt x="0" y="1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6" name="Freeform 395"/>
                <p:cNvSpPr>
                  <a:spLocks/>
                </p:cNvSpPr>
                <p:nvPr/>
              </p:nvSpPr>
              <p:spPr bwMode="auto">
                <a:xfrm>
                  <a:off x="1754" y="1828"/>
                  <a:ext cx="73" cy="17"/>
                </a:xfrm>
                <a:custGeom>
                  <a:avLst/>
                  <a:gdLst>
                    <a:gd name="T0" fmla="*/ 0 w 73"/>
                    <a:gd name="T1" fmla="*/ 11 h 17"/>
                    <a:gd name="T2" fmla="*/ 73 w 73"/>
                    <a:gd name="T3" fmla="*/ 0 h 17"/>
                    <a:gd name="T4" fmla="*/ 73 w 73"/>
                    <a:gd name="T5" fmla="*/ 6 h 17"/>
                    <a:gd name="T6" fmla="*/ 0 w 73"/>
                    <a:gd name="T7" fmla="*/ 17 h 17"/>
                    <a:gd name="T8" fmla="*/ 0 w 73"/>
                    <a:gd name="T9" fmla="*/ 1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7"/>
                    <a:gd name="T17" fmla="*/ 73 w 7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7">
                      <a:moveTo>
                        <a:pt x="0" y="11"/>
                      </a:moveTo>
                      <a:lnTo>
                        <a:pt x="73" y="0"/>
                      </a:lnTo>
                      <a:lnTo>
                        <a:pt x="73" y="6"/>
                      </a:lnTo>
                      <a:lnTo>
                        <a:pt x="0" y="17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7" name="Freeform 396"/>
                <p:cNvSpPr>
                  <a:spLocks/>
                </p:cNvSpPr>
                <p:nvPr/>
              </p:nvSpPr>
              <p:spPr bwMode="auto">
                <a:xfrm>
                  <a:off x="1775" y="1839"/>
                  <a:ext cx="70" cy="17"/>
                </a:xfrm>
                <a:custGeom>
                  <a:avLst/>
                  <a:gdLst>
                    <a:gd name="T0" fmla="*/ 0 w 70"/>
                    <a:gd name="T1" fmla="*/ 11 h 17"/>
                    <a:gd name="T2" fmla="*/ 70 w 70"/>
                    <a:gd name="T3" fmla="*/ 0 h 17"/>
                    <a:gd name="T4" fmla="*/ 70 w 70"/>
                    <a:gd name="T5" fmla="*/ 6 h 17"/>
                    <a:gd name="T6" fmla="*/ 0 w 70"/>
                    <a:gd name="T7" fmla="*/ 17 h 17"/>
                    <a:gd name="T8" fmla="*/ 0 w 70"/>
                    <a:gd name="T9" fmla="*/ 1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17"/>
                    <a:gd name="T17" fmla="*/ 70 w 7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17">
                      <a:moveTo>
                        <a:pt x="0" y="11"/>
                      </a:moveTo>
                      <a:lnTo>
                        <a:pt x="70" y="0"/>
                      </a:lnTo>
                      <a:lnTo>
                        <a:pt x="70" y="6"/>
                      </a:lnTo>
                      <a:lnTo>
                        <a:pt x="0" y="17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1534" name="Picture 397" descr="22_05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33CCFF"/>
                </a:clrFrom>
                <a:clrTo>
                  <a:srgbClr val="33C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6" t="29962" r="56291" b="4619"/>
            <a:stretch>
              <a:fillRect/>
            </a:stretch>
          </p:blipFill>
          <p:spPr bwMode="auto">
            <a:xfrm>
              <a:off x="1541" y="2242"/>
              <a:ext cx="304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35" name="Group 398"/>
            <p:cNvGrpSpPr>
              <a:grpSpLocks/>
            </p:cNvGrpSpPr>
            <p:nvPr/>
          </p:nvGrpSpPr>
          <p:grpSpPr bwMode="auto">
            <a:xfrm>
              <a:off x="4544" y="2639"/>
              <a:ext cx="375" cy="237"/>
              <a:chOff x="4368" y="2046"/>
              <a:chExt cx="432" cy="245"/>
            </a:xfrm>
          </p:grpSpPr>
          <p:pic>
            <p:nvPicPr>
              <p:cNvPr id="21537" name="Picture 399" descr="triiris_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445"/>
              <a:stretch>
                <a:fillRect/>
              </a:stretch>
            </p:blipFill>
            <p:spPr bwMode="auto">
              <a:xfrm>
                <a:off x="4368" y="2055"/>
                <a:ext cx="432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38" name="Rectangle 400"/>
              <p:cNvSpPr>
                <a:spLocks noChangeArrowheads="1"/>
              </p:cNvSpPr>
              <p:nvPr/>
            </p:nvSpPr>
            <p:spPr bwMode="auto">
              <a:xfrm>
                <a:off x="4459" y="2046"/>
                <a:ext cx="25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000">
                    <a:solidFill>
                      <a:srgbClr val="003366"/>
                    </a:solidFill>
                    <a:latin typeface="Brush Script MT" pitchFamily="66" charset="0"/>
                  </a:rPr>
                  <a:t>dik</a:t>
                </a:r>
                <a:endParaRPr lang="en-GB" altLang="en-US" sz="1000" baseline="30000">
                  <a:solidFill>
                    <a:srgbClr val="003366"/>
                  </a:solidFill>
                  <a:latin typeface="Brush Script MT" pitchFamily="66" charset="0"/>
                </a:endParaRPr>
              </a:p>
            </p:txBody>
          </p:sp>
        </p:grpSp>
        <p:pic>
          <p:nvPicPr>
            <p:cNvPr id="21536" name="Picture 401" descr="train_1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021"/>
            <a:stretch>
              <a:fillRect/>
            </a:stretch>
          </p:blipFill>
          <p:spPr bwMode="auto">
            <a:xfrm>
              <a:off x="2371" y="2352"/>
              <a:ext cx="84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Interconnection at multiple layers</a:t>
            </a:r>
            <a:endParaRPr lang="el-GR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2" name="Picture 2" descr="INTERCONN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931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Fixed versus mobile broadband</a:t>
            </a:r>
          </a:p>
        </p:txBody>
      </p:sp>
      <p:pic>
        <p:nvPicPr>
          <p:cNvPr id="5123" name="Picture 2" descr="BRODAB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47800"/>
            <a:ext cx="71755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NETWORKS OF THE 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19160" cy="622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8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traffic offloading</a:t>
            </a:r>
          </a:p>
        </p:txBody>
      </p:sp>
      <p:pic>
        <p:nvPicPr>
          <p:cNvPr id="25603" name="Picture 2" descr="OFFLO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532688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Mobile communications and the Internet</a:t>
            </a:r>
            <a:endParaRPr lang="el-GR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Internet targets</a:t>
            </a:r>
          </a:p>
          <a:p>
            <a:pPr eaLnBrk="1" hangingPunct="1"/>
            <a:r>
              <a:rPr lang="en-US" altLang="en-US" smtClean="0"/>
              <a:t>Will be available everywhere </a:t>
            </a:r>
          </a:p>
          <a:p>
            <a:pPr eaLnBrk="1" hangingPunct="1"/>
            <a:r>
              <a:rPr lang="en-US" altLang="en-US" smtClean="0"/>
              <a:t>Will be available all the time</a:t>
            </a:r>
          </a:p>
          <a:p>
            <a:pPr eaLnBrk="1" hangingPunct="1"/>
            <a:r>
              <a:rPr lang="en-US" altLang="en-US" smtClean="0"/>
              <a:t>Will be open</a:t>
            </a:r>
          </a:p>
          <a:p>
            <a:pPr eaLnBrk="1" hangingPunct="1"/>
            <a:r>
              <a:rPr lang="en-US" altLang="en-US" smtClean="0"/>
              <a:t>Will be possible to access it from any device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Mobile communications and the Internet</a:t>
            </a:r>
            <a:endParaRPr lang="el-GR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Key assumption that Internet got wrong: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The end-user, his access terminal, and his network address</a:t>
            </a:r>
          </a:p>
          <a:p>
            <a:pPr lvl="1" eaLnBrk="1" hangingPunct="1"/>
            <a:r>
              <a:rPr lang="en-US" altLang="en-US" smtClean="0"/>
              <a:t>are all bound</a:t>
            </a:r>
          </a:p>
          <a:p>
            <a:pPr lvl="1" eaLnBrk="1" hangingPunct="1"/>
            <a:r>
              <a:rPr lang="en-US" altLang="en-US" smtClean="0"/>
              <a:t>and remain in the same position 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high-level trend</a:t>
            </a:r>
            <a:endParaRPr lang="el-GR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4064000" cy="7080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/>
              <a:t>Mobile telephony</a:t>
            </a:r>
            <a:endParaRPr lang="el-GR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048000"/>
            <a:ext cx="5319713" cy="7080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/>
              <a:t>Mobile Internet access</a:t>
            </a: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4648200"/>
            <a:ext cx="6858000" cy="708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/>
              <a:t>Seamless information access</a:t>
            </a:r>
            <a:endParaRPr lang="el-GR" sz="4000" dirty="0"/>
          </a:p>
        </p:txBody>
      </p:sp>
      <p:sp>
        <p:nvSpPr>
          <p:cNvPr id="7" name="Down Arrow 6" descr="TREND"/>
          <p:cNvSpPr/>
          <p:nvPr/>
        </p:nvSpPr>
        <p:spPr>
          <a:xfrm rot="19552024">
            <a:off x="3048000" y="235585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Down Arrow 7" descr="TREND"/>
          <p:cNvSpPr/>
          <p:nvPr/>
        </p:nvSpPr>
        <p:spPr>
          <a:xfrm rot="19552024">
            <a:off x="4267200" y="387985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networking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Music/video streaming</a:t>
            </a:r>
          </a:p>
          <a:p>
            <a:pPr>
              <a:defRPr/>
            </a:pPr>
            <a:r>
              <a:rPr lang="en-US" dirty="0" smtClean="0"/>
              <a:t>Social networks</a:t>
            </a:r>
          </a:p>
          <a:p>
            <a:pPr>
              <a:defRPr/>
            </a:pPr>
            <a:r>
              <a:rPr lang="en-US" dirty="0" smtClean="0"/>
              <a:t>Content downloading</a:t>
            </a:r>
          </a:p>
          <a:p>
            <a:pPr>
              <a:defRPr/>
            </a:pPr>
            <a:r>
              <a:rPr lang="en-US" dirty="0" smtClean="0"/>
              <a:t>Web browsing </a:t>
            </a:r>
          </a:p>
          <a:p>
            <a:pPr>
              <a:defRPr/>
            </a:pPr>
            <a:r>
              <a:rPr lang="en-US" dirty="0" smtClean="0"/>
              <a:t>Cloud services</a:t>
            </a:r>
          </a:p>
          <a:p>
            <a:pPr lvl="1">
              <a:defRPr/>
            </a:pPr>
            <a:r>
              <a:rPr lang="en-US" dirty="0" smtClean="0"/>
              <a:t>Synchronization and backup</a:t>
            </a:r>
          </a:p>
          <a:p>
            <a:pPr lvl="1">
              <a:defRPr/>
            </a:pPr>
            <a:r>
              <a:rPr lang="en-US" dirty="0" smtClean="0"/>
              <a:t>Cloud-hosted apps</a:t>
            </a:r>
          </a:p>
          <a:p>
            <a:pPr lvl="1">
              <a:defRPr/>
            </a:pPr>
            <a:r>
              <a:rPr lang="en-US" dirty="0" smtClean="0"/>
              <a:t>Music/video streaming</a:t>
            </a:r>
          </a:p>
          <a:p>
            <a:pPr lvl="1">
              <a:defRPr/>
            </a:pPr>
            <a:r>
              <a:rPr lang="en-US" dirty="0" smtClean="0"/>
              <a:t>Machine-to-machine</a:t>
            </a:r>
          </a:p>
          <a:p>
            <a:pPr lvl="1">
              <a:defRPr/>
            </a:pPr>
            <a:r>
              <a:rPr lang="en-US" dirty="0" smtClean="0"/>
              <a:t>Mobile commerce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Trends</a:t>
            </a:r>
            <a:endParaRPr lang="el-GR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Ubiquitous wireless access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access in different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wireless embedded in devices/sensors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heterogeneous air interfaces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unlicensed spectrum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Fixed-Mobile convergence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4-play and n-play bundles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Wireless technologies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MIMO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OFDMA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Wireless Architectures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cross-layer network stack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All-IP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pico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Mesh/Ad Hoc</a:t>
            </a:r>
          </a:p>
          <a:p>
            <a:pPr lvl="1" eaLnBrk="1" hangingPunct="1">
              <a:lnSpc>
                <a:spcPct val="80000"/>
              </a:lnSpc>
            </a:pPr>
            <a:endParaRPr lang="el-GR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Trends (cont)</a:t>
            </a:r>
            <a:endParaRPr lang="el-GR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Open-everything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Open-access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Open-spectrum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Open mobile phone OS (e.g. Android)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Open network device OS (e.g. Openflow)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Web-Cloud services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thing clients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mobile-web convergence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Mobile social networks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Location/presence-based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searching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Challenges</a:t>
            </a:r>
            <a:endParaRPr lang="el-GR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Wireless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limited bandwidth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variable and asymmetric link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easier to snoop and malicious attacks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heterogeneous air interfaces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varying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varying connectivity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varying speed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easier to spoof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limited resources (battery, processing, storage)</a:t>
            </a:r>
          </a:p>
          <a:p>
            <a:pPr lvl="1" eaLnBrk="1" hangingPunct="1">
              <a:lnSpc>
                <a:spcPct val="90000"/>
              </a:lnSpc>
            </a:pPr>
            <a:endParaRPr lang="el-GR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Challenges: technical</a:t>
            </a:r>
            <a:endParaRPr lang="el-GR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open/dynamic spectrum</a:t>
            </a:r>
          </a:p>
          <a:p>
            <a:pPr eaLnBrk="1" hangingPunct="1"/>
            <a:r>
              <a:rPr lang="en-US" altLang="en-US" sz="2800" smtClean="0"/>
              <a:t>adaptability</a:t>
            </a:r>
          </a:p>
          <a:p>
            <a:pPr lvl="1" eaLnBrk="1" hangingPunct="1"/>
            <a:r>
              <a:rPr lang="en-US" altLang="en-US" sz="2400" smtClean="0"/>
              <a:t>to connectivity, location, spectrum availability, etc</a:t>
            </a:r>
          </a:p>
          <a:p>
            <a:pPr lvl="1" eaLnBrk="1" hangingPunct="1"/>
            <a:r>
              <a:rPr lang="en-US" altLang="en-US" sz="2400" smtClean="0"/>
              <a:t>of both network and end-user devices</a:t>
            </a:r>
          </a:p>
          <a:p>
            <a:pPr lvl="1" eaLnBrk="1" hangingPunct="1"/>
            <a:r>
              <a:rPr lang="en-US" altLang="en-US" sz="2400" smtClean="0"/>
              <a:t>software defined radio (SDR)</a:t>
            </a:r>
          </a:p>
          <a:p>
            <a:pPr eaLnBrk="1" hangingPunct="1"/>
            <a:r>
              <a:rPr lang="en-US" altLang="en-US" sz="2800" smtClean="0"/>
              <a:t>cross-layer and cross-mechanism optimization</a:t>
            </a:r>
          </a:p>
          <a:p>
            <a:pPr eaLnBrk="1" hangingPunct="1"/>
            <a:r>
              <a:rPr lang="en-US" altLang="en-US" sz="2800" smtClean="0"/>
              <a:t>opportunistic forwarding/routing</a:t>
            </a:r>
          </a:p>
          <a:p>
            <a:pPr eaLnBrk="1" hangingPunct="1"/>
            <a:r>
              <a:rPr lang="en-US" altLang="en-US" sz="2800" smtClean="0"/>
              <a:t>multipath and network coding</a:t>
            </a:r>
            <a:endParaRPr lang="el-G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219200"/>
          </a:xfrm>
        </p:spPr>
        <p:txBody>
          <a:bodyPr/>
          <a:lstStyle/>
          <a:p>
            <a:r>
              <a:rPr lang="en-US" altLang="en-US" sz="4000" smtClean="0"/>
              <a:t>Mobile traffic volume</a:t>
            </a:r>
          </a:p>
        </p:txBody>
      </p:sp>
      <p:pic>
        <p:nvPicPr>
          <p:cNvPr id="6147" name="Picture 2" descr="TRAFFIC VOLU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2578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Wireless architectures</a:t>
            </a:r>
            <a:endParaRPr lang="el-GR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Cellular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hierarchical RAN (Radio Access Network)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moving towards flat, peer-to-peer, mesh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local connectivity (until now)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dense deployments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Wireless multihop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Ad Hoc: infrastructure-less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Wireless Mesh Networks: GateWays connecting to fixed network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Sensor networks</a:t>
            </a:r>
            <a:endParaRPr lang="el-G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2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Ασύρματα Δίκτυα και Κινητές Επικοινωνίες</a:t>
            </a:r>
            <a:endParaRPr lang="el-GR" sz="2800" b="1" dirty="0" smtClean="0"/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Επισκόπηση και Τάσεις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Βασίλειος Σύρης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25244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Traffic volume and devices</a:t>
            </a:r>
          </a:p>
        </p:txBody>
      </p:sp>
      <p:pic>
        <p:nvPicPr>
          <p:cNvPr id="7171" name="Picture 2" descr="TRAFFIC VOLU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08988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Number of devices</a:t>
            </a:r>
          </a:p>
        </p:txBody>
      </p:sp>
      <p:pic>
        <p:nvPicPr>
          <p:cNvPr id="8195" name="Picture 2" descr="# DE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4947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Traffic type</a:t>
            </a:r>
          </a:p>
        </p:txBody>
      </p:sp>
      <p:pic>
        <p:nvPicPr>
          <p:cNvPr id="9219" name="Picture 2" descr="TRAFFIC 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5183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Cellular technologies</a:t>
            </a:r>
          </a:p>
        </p:txBody>
      </p:sp>
      <p:pic>
        <p:nvPicPr>
          <p:cNvPr id="10243" name="Picture 4" descr="CELL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447800"/>
            <a:ext cx="7218362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Evolution</a:t>
            </a:r>
            <a:endParaRPr lang="el-GR" altLang="en-US" smtClean="0"/>
          </a:p>
        </p:txBody>
      </p:sp>
      <p:pic>
        <p:nvPicPr>
          <p:cNvPr id="11267" name="Picture 4" descr="coverage_ran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6962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Wired versus wireless</a:t>
            </a:r>
            <a:endParaRPr lang="el-GR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4" descr="WIRED VS WIREL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534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553200" y="5867400"/>
            <a:ext cx="175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source: Huawei</a:t>
            </a:r>
            <a:endParaRPr lang="el-GR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25389</TotalTime>
  <Words>732</Words>
  <Application>Microsoft Office PowerPoint</Application>
  <PresentationFormat>On-screen Show (4:3)</PresentationFormat>
  <Paragraphs>210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Default Design</vt:lpstr>
      <vt:lpstr>Θέμα του Office</vt:lpstr>
      <vt:lpstr>1_Default Design</vt:lpstr>
      <vt:lpstr>Clip</vt:lpstr>
      <vt:lpstr>Ασύρματα Δίκτυα και Κινητές Επικοινωνίες</vt:lpstr>
      <vt:lpstr>Fixed versus mobile broadband</vt:lpstr>
      <vt:lpstr>Mobile traffic volume</vt:lpstr>
      <vt:lpstr>Traffic volume and devices</vt:lpstr>
      <vt:lpstr>Number of devices</vt:lpstr>
      <vt:lpstr>Traffic type</vt:lpstr>
      <vt:lpstr>Cellular technologies</vt:lpstr>
      <vt:lpstr>Evolution</vt:lpstr>
      <vt:lpstr>Wired versus wireless</vt:lpstr>
      <vt:lpstr>Uplink versus downlink</vt:lpstr>
      <vt:lpstr>Mobile network evolution</vt:lpstr>
      <vt:lpstr>Mobile network evolution (cont)</vt:lpstr>
      <vt:lpstr>Wireless Evolution</vt:lpstr>
      <vt:lpstr>Wired vs. wireless</vt:lpstr>
      <vt:lpstr>Packet-based future</vt:lpstr>
      <vt:lpstr>Service provision model trends</vt:lpstr>
      <vt:lpstr>Εξέλιξη τερματικών και ασύρματων τεχνολογιών διεπαφής</vt:lpstr>
      <vt:lpstr>NetworkS of the future</vt:lpstr>
      <vt:lpstr>Interconnection at multiple layers</vt:lpstr>
      <vt:lpstr> </vt:lpstr>
      <vt:lpstr>Mobile traffic offloading</vt:lpstr>
      <vt:lpstr>Mobile communications and the Internet</vt:lpstr>
      <vt:lpstr>Mobile communications and the Internet</vt:lpstr>
      <vt:lpstr>Key high-level trend</vt:lpstr>
      <vt:lpstr>Mobile networking applications</vt:lpstr>
      <vt:lpstr>Trends</vt:lpstr>
      <vt:lpstr>Trends (cont)</vt:lpstr>
      <vt:lpstr>Challenges</vt:lpstr>
      <vt:lpstr>Challenges: technical</vt:lpstr>
      <vt:lpstr>Wireless architectures</vt:lpstr>
      <vt:lpstr>Τέλος Ενότητας #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vsiris</dc:creator>
  <cp:lastModifiedBy>vaggelisdouros</cp:lastModifiedBy>
  <cp:revision>116</cp:revision>
  <cp:lastPrinted>2015-11-07T17:33:05Z</cp:lastPrinted>
  <dcterms:created xsi:type="dcterms:W3CDTF">1601-01-01T00:00:00Z</dcterms:created>
  <dcterms:modified xsi:type="dcterms:W3CDTF">2015-11-26T21:38:32Z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