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2" r:id="rId4"/>
    <p:sldId id="309" r:id="rId5"/>
    <p:sldId id="263" r:id="rId6"/>
    <p:sldId id="266" r:id="rId7"/>
    <p:sldId id="264" r:id="rId8"/>
    <p:sldId id="295" r:id="rId9"/>
    <p:sldId id="310" r:id="rId10"/>
    <p:sldId id="296" r:id="rId11"/>
    <p:sldId id="299" r:id="rId12"/>
    <p:sldId id="300" r:id="rId13"/>
    <p:sldId id="297" r:id="rId14"/>
    <p:sldId id="311" r:id="rId15"/>
    <p:sldId id="308" r:id="rId16"/>
    <p:sldId id="285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4490" autoAdjust="0"/>
  </p:normalViewPr>
  <p:slideViewPr>
    <p:cSldViewPr snapToGrid="0">
      <p:cViewPr varScale="1">
        <p:scale>
          <a:sx n="107" d="100"/>
          <a:sy n="107" d="100"/>
        </p:scale>
        <p:origin x="1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E465E-77D9-428E-8899-EF2858C9FC1A}" type="datetimeFigureOut">
              <a:rPr lang="el-GR" smtClean="0"/>
              <a:t>26/2/24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5EDA-22D5-4413-8098-8EABA4FAB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469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g/gnp.as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π</a:t>
            </a:r>
            <a:r>
              <a:rPr lang="en-GB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οσοτικ</a:t>
            </a:r>
            <a:r>
              <a:rPr lang="el-GR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ή μελέτη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των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σχέσε</a:t>
            </a:r>
            <a:r>
              <a:rPr lang="el-GR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ων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μετ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αξύ οικονομικών μεταβλητών</a:t>
            </a:r>
          </a:p>
          <a:p>
            <a:endParaRPr lang="en-GB" dirty="0">
              <a:solidFill>
                <a:srgbClr val="000000"/>
              </a:solidFill>
              <a:effectLst/>
              <a:cs typeface="Tahoma" panose="020B0604030504040204" pitchFamily="34" charset="0"/>
            </a:endParaRPr>
          </a:p>
          <a:p>
            <a:r>
              <a:rPr lang="en-GB" dirty="0"/>
              <a:t>One version of Okun’s law has stated very simply that when unemployment falls by 1%, </a:t>
            </a:r>
            <a:r>
              <a:rPr lang="en-GB" dirty="0">
                <a:hlinkClick r:id="rId3"/>
              </a:rPr>
              <a:t>gross national product (GNP)</a:t>
            </a:r>
            <a:r>
              <a:rPr lang="en-GB" dirty="0"/>
              <a:t> rises by 3%. Another version of Okun’s law focuses on a relationship between unemployment and GDP, whereby a percentage increase in unemployment causes a 2% fall in GDP.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5EDA-22D5-4413-8098-8EABA4FAB7E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718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800" b="0" i="0" u="none" strike="noStrike" baseline="0" dirty="0">
                <a:latin typeface="TimesNewRomanPS"/>
              </a:rPr>
              <a:t>Economic theory makes statements or hypotheses that are mostly qualitative in nature.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For example, microeconomic theory states that, other things remaining the same, a reduction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in the price of a commodity is expected to increase the quantity demanded of that commodity.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Thus, economic theory postulates a negative or inverse relationship between the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price and quantity demanded of a commodity. But the theory itself does not provide any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numerical measure of the relationship between the two; that is, it does not tell by how much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the quantity will go up or down as a result of a certain change in the price of the commodity.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It is the job of the econometrician to provide such numerical estimates. Stated differently,</a:t>
            </a:r>
          </a:p>
          <a:p>
            <a:pPr algn="l"/>
            <a:r>
              <a:rPr lang="en-GB" sz="1800" b="0" i="0" u="none" strike="noStrike" baseline="0" dirty="0">
                <a:latin typeface="TimesNewRomanPS"/>
              </a:rPr>
              <a:t>econometrics gives empirical content to most economic theory.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5EDA-22D5-4413-8098-8EABA4FAB7E5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967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solidFill>
                  <a:srgbClr val="3333B3"/>
                </a:solidFill>
                <a:latin typeface="GFSNeohellenic-Regular"/>
              </a:rPr>
              <a:t>(a)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ton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èlegqo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oikonomik¸n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jewri¸n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AntapokrÐnontai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ta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dedomèna</a:t>
            </a:r>
            <a:endParaRPr lang="en-US" sz="1800" b="0" i="0" u="none" strike="noStrike" baseline="0" dirty="0">
              <a:solidFill>
                <a:srgbClr val="000000"/>
              </a:solidFill>
              <a:latin typeface="GFSNeohellenic-Regular"/>
            </a:endParaRP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sth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jewrÐa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; 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ìqi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qrei.zetai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anajewr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 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soume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  m 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pwc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ta</a:t>
            </a: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diajèsima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dedomèna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kai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ereunhtik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.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ergaleÐa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eÐnai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proc to</a:t>
            </a: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parìn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periorismèna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;</a:t>
            </a:r>
          </a:p>
          <a:p>
            <a:pPr algn="l"/>
            <a:r>
              <a:rPr lang="en-US" sz="1800" b="0" i="0" u="none" strike="noStrike" baseline="0" dirty="0">
                <a:solidFill>
                  <a:srgbClr val="3333B3"/>
                </a:solidFill>
                <a:latin typeface="GFSNeohellenic-Regular"/>
              </a:rPr>
              <a:t>(b)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thn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posotikopoÐhsh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/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mètrhsh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sqèsewn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metaxÔ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oikonomik¸n</a:t>
            </a:r>
            <a:endParaRPr lang="en-US" sz="1800" b="0" i="0" u="none" strike="noStrike" baseline="0" dirty="0">
              <a:solidFill>
                <a:srgbClr val="000000"/>
              </a:solidFill>
              <a:latin typeface="GFSNeohellenic-Regular"/>
            </a:endParaRP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metablht¸n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. An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up.rqei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sqèsh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,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tìte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èntashc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eÐnai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;</a:t>
            </a:r>
          </a:p>
          <a:p>
            <a:pPr algn="l"/>
            <a:r>
              <a:rPr lang="en-US" sz="1800" b="0" i="0" u="none" strike="noStrike" baseline="0" dirty="0">
                <a:solidFill>
                  <a:srgbClr val="3333B3"/>
                </a:solidFill>
                <a:latin typeface="GFSNeohellenic-Regular"/>
              </a:rPr>
              <a:t>(g)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thn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prìbleyh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orismènwn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metablht¸n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. H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prìbleyh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sun 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jwc</a:t>
            </a:r>
            <a:endParaRPr lang="en-US" sz="1800" b="0" i="0" u="none" strike="noStrike" baseline="0" dirty="0">
              <a:solidFill>
                <a:srgbClr val="000000"/>
              </a:solidFill>
              <a:latin typeface="GFSNeohellenic-Regular"/>
            </a:endParaRP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periorÐzetai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sth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diatÔpwsh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enìc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eÔrouc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pijan¸n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tim¸n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pou</a:t>
            </a:r>
            <a:endParaRPr lang="en-US" sz="1800" b="0" i="0" u="none" strike="noStrike" baseline="0" dirty="0">
              <a:solidFill>
                <a:srgbClr val="000000"/>
              </a:solidFill>
              <a:latin typeface="GFSNeohellenic-Regular"/>
            </a:endParaRP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mporeÐ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na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l.bei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h proc «ex 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ghsh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»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metablht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  se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mellontikèc</a:t>
            </a:r>
            <a:endParaRPr lang="en-US" sz="1800" b="0" i="0" u="none" strike="noStrike" baseline="0" dirty="0">
              <a:solidFill>
                <a:srgbClr val="000000"/>
              </a:solidFill>
              <a:latin typeface="GFSNeohellenic-Regular"/>
            </a:endParaRP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qronikèc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periìdouc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solidFill>
                  <a:srgbClr val="3333B3"/>
                </a:solidFill>
                <a:latin typeface="GFSNeohellenic-Regular"/>
              </a:rPr>
              <a:t>(d)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thn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.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skhsh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sugkekrimènhc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oikonomik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 c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politik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 c  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thn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ek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twn</a:t>
            </a:r>
            <a:endParaRPr lang="en-US" sz="1800" b="0" i="0" u="none" strike="noStrike" baseline="0" dirty="0">
              <a:solidFill>
                <a:srgbClr val="000000"/>
              </a:solidFill>
              <a:latin typeface="GFSNeohellenic-Regular"/>
            </a:endParaRPr>
          </a:p>
          <a:p>
            <a:pPr algn="l"/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ustèrwn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an.lush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epipt¸sewn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«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oikonomik¸n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GFSNeohellenic-Regular"/>
              </a:rPr>
              <a:t>politik¸n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GFSNeohellenic-Regular"/>
              </a:rPr>
              <a:t>».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GFSNeohellenic-Regular"/>
            </a:endParaRPr>
          </a:p>
          <a:p>
            <a:pPr algn="l"/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Έλεγχος της θεωρίας</a:t>
            </a:r>
          </a:p>
          <a:p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Η ορθότητα μιας θεωρίας, δηλαδή η ικανότητα μιας θεωρίας να εξηγεί ένα οικονομικό φαινόμενο, ελέγχεται μόνο με αναφορά σε πραγματικά δεδομένα.</a:t>
            </a: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1" i="0" u="none" strike="noStrike" baseline="0" dirty="0">
                <a:solidFill>
                  <a:srgbClr val="2E5496"/>
                </a:solidFill>
                <a:latin typeface="Calibri" panose="020F0502020204030204" pitchFamily="34" charset="0"/>
              </a:rPr>
              <a:t>2.Άσκηση οικονομικής πολιτικής</a:t>
            </a:r>
            <a:endParaRPr lang="el-GR" sz="1800" b="0" i="0" u="none" strike="noStrike" baseline="0" dirty="0">
              <a:solidFill>
                <a:srgbClr val="2E5496"/>
              </a:solidFill>
              <a:latin typeface="Calibri" panose="020F0502020204030204" pitchFamily="34" charset="0"/>
            </a:endParaRPr>
          </a:p>
          <a:p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Γίνεται εκτίμηση των συντελεστών των οικονομετρικών σχέσεων για την άσκηση οικονομικής πολιτικής.</a:t>
            </a: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1800" b="1" i="0" u="none" strike="noStrike" baseline="0" dirty="0">
                <a:solidFill>
                  <a:srgbClr val="2E5496"/>
                </a:solidFill>
                <a:latin typeface="Calibri" panose="020F0502020204030204" pitchFamily="34" charset="0"/>
              </a:rPr>
              <a:t>3.Πρόβλεψη των μελλοντικών τιμών των οικονομικών μεταβλητών</a:t>
            </a:r>
            <a:endParaRPr lang="el-GR" sz="1800" b="0" i="0" u="none" strike="noStrike" baseline="0" dirty="0">
              <a:solidFill>
                <a:srgbClr val="2E5496"/>
              </a:solidFill>
              <a:latin typeface="Calibri" panose="020F0502020204030204" pitchFamily="34" charset="0"/>
            </a:endParaRPr>
          </a:p>
          <a:p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Η βάση ενός ορθολογικού προγραμματισμού και λήψης αποφάσεων σε </a:t>
            </a:r>
            <a:r>
              <a:rPr lang="el-GR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μίκρο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-(επιχείρηση) και </a:t>
            </a:r>
            <a:r>
              <a:rPr lang="el-GR" sz="18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μάκρο</a:t>
            </a:r>
            <a:r>
              <a:rPr lang="el-G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-οικονομικό (κράτος) επίπεδο. </a:t>
            </a: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C5EDA-22D5-4413-8098-8EABA4FAB7E5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48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527C-FE80-4A27-80FC-96056041A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659B0-064E-44F5-9CCF-E57C2BA8F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95A6D-EF70-4634-A262-9F0487636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F6602-9CC6-4F47-BDCF-94219C5D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650C8-DDBC-4ADE-92A5-83F2C5A3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52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D55D-30A3-4EEA-A45B-B711A281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C71CD2-CCCA-44D5-A892-CEBE1E502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ECE6C-AF82-49C4-B57F-39A10D39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FFFA3-5E15-4697-9DD0-4E0DAC63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4D240-A4D8-43E8-ABC4-B76B049C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228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5E9E99-8024-4871-A34F-F478F7F15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ABCC7-A5A0-48CC-92C2-2A89CBE50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960E6-1417-4E1E-AD38-FC36F456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CBAB0-F983-4BEA-8071-0A19F87BE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10099-1136-4C5B-A2FE-40D3B7A03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055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9607-2558-4808-8343-59A7BE09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6BBD-862C-410C-9815-04FEC314F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C5722-CED1-4B2C-A42D-43B8957A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D2E11-1C64-4FBE-9A20-9395F79D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684E-07FB-4B8E-97B4-15CFFD805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97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FA36-3EAA-40E1-8BAB-6D0E4399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77B0F-3D31-4E1C-8D2E-65A35B4A7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45AFC-F201-43F5-81D1-5B6578140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C7D0C-2078-48EC-A485-BC55F241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048B1-8FA8-40CA-8A46-F7B1820E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67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E49F-34A2-4635-A26E-61F69D00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14CA9-8D86-4059-8590-11456460F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84E98-FE49-49AD-89AD-9FB525940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C397D-784C-4009-A285-EE468CF4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247F6-9A2A-4B40-A8BC-358B438BD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1B2E4-8190-43A8-9D9A-8FA4598B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989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E0E1-ACC2-4A9C-BF16-B8DDBCE43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4E03-A17D-4033-B3E6-8087D314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D69B4-116C-4A98-91D6-4B9E99EE6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ABEB8-4CDA-417C-8623-D51F74C2A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D09806-7D5C-430B-B0D4-D4DD94462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12058-366D-48C7-89CE-0C7400E44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7F7A1-9C39-4C59-9999-B4FAF0F3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AB0EA-7696-41D9-9A0E-8A4BE081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25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45A7-28AA-448E-9C35-82965786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6594B-93A9-4C1F-9AF9-D7D114B2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20809-5A76-40DB-BABB-EC9002E7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3C76E-C4CB-4B11-A498-63AFBFA5F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11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649E2-0C72-47CF-8868-A723976CD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1BFA9-17FA-4C16-ADEE-9CC854940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D341E-7FB0-4D86-A0A6-E712657B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056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2E2A-36DF-4026-9F36-C0BC3D9E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19F3E-7507-47B2-A208-91DBD05FB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40B9BB-7153-4F6E-9D36-A558C2A6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B7FFE-A8F3-44AB-BA1B-0833BCB1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3C1B8-1280-4705-86E4-3A1ADDE8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D2431-BA29-4E06-8C6C-5082F2C6B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995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92C9-C1D7-4E79-AE95-98658D103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5E9D4B-743D-4DA7-8E21-17EC1460E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FFDB6-356B-493E-931D-BE5376EBA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BAA07-CB7E-4588-AE57-FC113939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C970D-350D-48EB-96B0-FBB9DA7D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7E75-A90A-4D00-9671-DB246634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38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E086F2-9F90-4DDF-B429-AB950CFD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FDB69-7805-4D1A-B348-22DBC9AE4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7D125-CCCE-4EE7-A7C4-F60C36420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4241-9404-4116-8404-4EC314AD8680}" type="datetimeFigureOut">
              <a:rPr lang="el-GR" smtClean="0"/>
              <a:t>26/2/24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85B7A-A5AF-4151-B232-FFFA7704E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5C353-15C5-4E94-923B-B2B004CA3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B3B4-D5B6-4C63-9BDF-350A40BDC7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637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A200C-CCA7-47F5-80F3-5429FD397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2527"/>
            <a:ext cx="9144000" cy="2387600"/>
          </a:xfrm>
        </p:spPr>
        <p:txBody>
          <a:bodyPr anchor="ctr">
            <a:normAutofit/>
          </a:bodyPr>
          <a:lstStyle/>
          <a:p>
            <a:r>
              <a:rPr lang="el-GR" sz="5400" b="1" dirty="0">
                <a:solidFill>
                  <a:schemeClr val="accent3">
                    <a:lumMod val="75000"/>
                  </a:schemeClr>
                </a:solidFill>
                <a:latin typeface="Garamond" panose="02020404030301010803" pitchFamily="18" charset="0"/>
              </a:rPr>
              <a:t>Εισαγωγή στην οικονομετρία (1404)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659AA-BEFF-4997-9933-3FB8B1D54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56384"/>
            <a:ext cx="9144000" cy="20014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3600" dirty="0">
                <a:latin typeface="Garamond" panose="02020404030301010803" pitchFamily="18" charset="0"/>
              </a:rPr>
              <a:t>Διάλεξη 1</a:t>
            </a:r>
          </a:p>
          <a:p>
            <a:pPr>
              <a:lnSpc>
                <a:spcPct val="100000"/>
              </a:lnSpc>
            </a:pPr>
            <a:r>
              <a:rPr lang="el-GR" sz="3600" dirty="0">
                <a:latin typeface="Garamond" panose="02020404030301010803" pitchFamily="18" charset="0"/>
              </a:rPr>
              <a:t>27/02/2024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CF17F-8B1B-4890-9A83-1116CDB724E2}"/>
              </a:ext>
            </a:extLst>
          </p:cNvPr>
          <p:cNvSpPr txBox="1"/>
          <p:nvPr/>
        </p:nvSpPr>
        <p:spPr>
          <a:xfrm>
            <a:off x="111961" y="5047859"/>
            <a:ext cx="59156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Garamond" panose="02020404030301010803" pitchFamily="18" charset="0"/>
              </a:rPr>
              <a:t>Άγγελος Αλεξόπουλος</a:t>
            </a:r>
          </a:p>
          <a:p>
            <a:r>
              <a:rPr lang="el-GR" sz="2800" dirty="0">
                <a:latin typeface="Garamond" panose="02020404030301010803" pitchFamily="18" charset="0"/>
              </a:rPr>
              <a:t>Οικονομικό Πανεπιστήμιο Αθηνών - Τμήμα Οικονομικής Επιστήμης</a:t>
            </a:r>
          </a:p>
          <a:p>
            <a:r>
              <a:rPr lang="en-GB" sz="2800" dirty="0">
                <a:latin typeface="Garamond" panose="02020404030301010803" pitchFamily="18" charset="0"/>
              </a:rPr>
              <a:t>angelos@aueb.gr</a:t>
            </a:r>
            <a:endParaRPr lang="el-G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44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D4F2-862C-4409-8A35-B1729131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249"/>
            <a:ext cx="10515600" cy="5675971"/>
          </a:xfrm>
        </p:spPr>
        <p:txBody>
          <a:bodyPr anchor="ctr">
            <a:normAutofit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 startAt="4"/>
            </a:pPr>
            <a:r>
              <a:rPr lang="el-GR" dirty="0"/>
              <a:t>Δεδομένα</a:t>
            </a:r>
            <a:endParaRPr lang="en-US" dirty="0"/>
          </a:p>
          <a:p>
            <a:pPr marL="971550" lvl="1" indent="-514350" algn="just">
              <a:lnSpc>
                <a:spcPct val="120000"/>
              </a:lnSpc>
              <a:buFont typeface="+mj-lt"/>
              <a:buAutoNum type="alphaLcPeriod"/>
            </a:pPr>
            <a:r>
              <a:rPr lang="el-GR" sz="2800" dirty="0" err="1"/>
              <a:t>Διαστρωματικά</a:t>
            </a:r>
            <a:r>
              <a:rPr lang="el-GR" sz="2800" dirty="0"/>
              <a:t> δεδομένα</a:t>
            </a:r>
            <a:r>
              <a:rPr lang="en-US" sz="2800" dirty="0"/>
              <a:t> (</a:t>
            </a:r>
            <a:r>
              <a:rPr lang="en-GB" sz="2800" dirty="0"/>
              <a:t>cross sectional data</a:t>
            </a:r>
            <a:r>
              <a:rPr lang="en-US" sz="2800" dirty="0"/>
              <a:t>)</a:t>
            </a:r>
          </a:p>
          <a:p>
            <a:pPr lvl="2" algn="just">
              <a:lnSpc>
                <a:spcPct val="120000"/>
              </a:lnSpc>
            </a:pPr>
            <a:r>
              <a:rPr lang="el-GR" sz="2800" dirty="0"/>
              <a:t>Παρατηρήσεις τυχαίων μεταβλητών για διάφορες οικονομικές μονάδες</a:t>
            </a:r>
          </a:p>
          <a:p>
            <a:pPr lvl="2" algn="just">
              <a:lnSpc>
                <a:spcPct val="120000"/>
              </a:lnSpc>
            </a:pPr>
            <a:r>
              <a:rPr lang="el-GR" sz="2800" dirty="0" err="1"/>
              <a:t>Υποδείκτη</a:t>
            </a:r>
            <a:r>
              <a:rPr lang="el-GR" sz="2800" dirty="0"/>
              <a:t> </a:t>
            </a:r>
            <a:r>
              <a:rPr lang="en-US" sz="2800" dirty="0"/>
              <a:t>“</a:t>
            </a:r>
            <a:r>
              <a:rPr lang="en-US" sz="2800" dirty="0" err="1"/>
              <a:t>i</a:t>
            </a:r>
            <a:r>
              <a:rPr lang="en-US" sz="2800" dirty="0"/>
              <a:t>”</a:t>
            </a:r>
            <a:endParaRPr lang="el-GR" sz="2800" dirty="0"/>
          </a:p>
          <a:p>
            <a:pPr lvl="2" algn="just">
              <a:lnSpc>
                <a:spcPct val="120000"/>
              </a:lnSpc>
            </a:pPr>
            <a:r>
              <a:rPr lang="el-GR" sz="2800" dirty="0"/>
              <a:t>νοικοκυριά, επιχειρήσεις, γεωγραφικές περιφέρειες κτλ.</a:t>
            </a:r>
          </a:p>
          <a:p>
            <a:pPr lvl="2" algn="just">
              <a:lnSpc>
                <a:spcPct val="120000"/>
              </a:lnSpc>
            </a:pPr>
            <a:r>
              <a:rPr lang="el-GR" sz="2800" dirty="0"/>
              <a:t>π.χ. εισόδημα νοικοκυριών της Ελληνικής οικονομίας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D54A8-63D4-4B50-A2E1-1ABBE402FAF5}"/>
              </a:ext>
            </a:extLst>
          </p:cNvPr>
          <p:cNvSpPr txBox="1"/>
          <p:nvPr/>
        </p:nvSpPr>
        <p:spPr>
          <a:xfrm>
            <a:off x="11240429" y="26650"/>
            <a:ext cx="960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IV/VIII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027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D4F2-862C-4409-8A35-B1729131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249"/>
            <a:ext cx="10515600" cy="5586761"/>
          </a:xfrm>
        </p:spPr>
        <p:txBody>
          <a:bodyPr anchor="ctr">
            <a:normAutofit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 startAt="4"/>
            </a:pPr>
            <a:r>
              <a:rPr lang="el-GR" dirty="0"/>
              <a:t>Δεδομένα (συνέχεια)</a:t>
            </a:r>
          </a:p>
          <a:p>
            <a:pPr marL="971550" lvl="1" indent="-514350" algn="just">
              <a:lnSpc>
                <a:spcPct val="120000"/>
              </a:lnSpc>
              <a:buFont typeface="+mj-lt"/>
              <a:buAutoNum type="alphaLcPeriod" startAt="2"/>
            </a:pPr>
            <a:r>
              <a:rPr lang="el-GR" sz="2800" dirty="0"/>
              <a:t>Δεδομένα </a:t>
            </a:r>
            <a:r>
              <a:rPr lang="el-GR" sz="2800" dirty="0" err="1"/>
              <a:t>χρονοσειρών</a:t>
            </a:r>
            <a:r>
              <a:rPr lang="en-GB" sz="2800" dirty="0"/>
              <a:t> (time series data)</a:t>
            </a:r>
          </a:p>
          <a:p>
            <a:pPr lvl="2" algn="just">
              <a:lnSpc>
                <a:spcPct val="120000"/>
              </a:lnSpc>
            </a:pPr>
            <a:r>
              <a:rPr lang="el-GR" sz="2800" dirty="0"/>
              <a:t>Εξέλιξη οικονομικών μεταβλητών στο χρόνο</a:t>
            </a:r>
          </a:p>
          <a:p>
            <a:pPr lvl="2" algn="just">
              <a:lnSpc>
                <a:spcPct val="120000"/>
              </a:lnSpc>
            </a:pPr>
            <a:r>
              <a:rPr lang="el-GR" sz="2800" dirty="0" err="1"/>
              <a:t>Υποδείκτη</a:t>
            </a:r>
            <a:r>
              <a:rPr lang="el-GR" sz="2800" dirty="0"/>
              <a:t> </a:t>
            </a:r>
            <a:r>
              <a:rPr lang="en-US" sz="2800" dirty="0"/>
              <a:t>“t”</a:t>
            </a:r>
            <a:endParaRPr lang="el-GR" sz="2800" dirty="0"/>
          </a:p>
          <a:p>
            <a:pPr lvl="2" algn="just">
              <a:lnSpc>
                <a:spcPct val="120000"/>
              </a:lnSpc>
            </a:pPr>
            <a:r>
              <a:rPr lang="el-GR" sz="2800" dirty="0"/>
              <a:t>ημερήσια, εβδομαδιαία, μηνιαία δεδομένα</a:t>
            </a:r>
          </a:p>
          <a:p>
            <a:pPr lvl="2" algn="just">
              <a:lnSpc>
                <a:spcPct val="120000"/>
              </a:lnSpc>
            </a:pPr>
            <a:r>
              <a:rPr lang="el-GR" sz="2800" dirty="0"/>
              <a:t>π.χ. ακαθάριστο εγχώριο προϊόν της Ελληνικής οικονομίας από το 1980 ως το 2020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D6E35-716F-4EA3-A255-EC5C6B7C1782}"/>
              </a:ext>
            </a:extLst>
          </p:cNvPr>
          <p:cNvSpPr txBox="1"/>
          <p:nvPr/>
        </p:nvSpPr>
        <p:spPr>
          <a:xfrm>
            <a:off x="11298045" y="26650"/>
            <a:ext cx="903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V/VIII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156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03249"/>
                <a:ext cx="10515600" cy="5464097"/>
              </a:xfrm>
            </p:spPr>
            <p:txBody>
              <a:bodyPr anchor="ctr"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 startAt="4"/>
                </a:pPr>
                <a:r>
                  <a:rPr lang="el-GR" dirty="0"/>
                  <a:t>Δεδομένα (συνέχεια)</a:t>
                </a:r>
                <a:endParaRPr lang="en-GB" dirty="0"/>
              </a:p>
              <a:p>
                <a:pPr marL="971550" lvl="1" indent="-514350" algn="just">
                  <a:lnSpc>
                    <a:spcPct val="120000"/>
                  </a:lnSpc>
                  <a:buFont typeface="+mj-lt"/>
                  <a:buAutoNum type="alphaLcPeriod" startAt="3"/>
                </a:pPr>
                <a:r>
                  <a:rPr lang="el-GR" sz="2800" dirty="0"/>
                  <a:t>Δεδομένα τύπου </a:t>
                </a:r>
                <a:r>
                  <a:rPr lang="en-GB" sz="2800" dirty="0"/>
                  <a:t>panel</a:t>
                </a:r>
                <a:r>
                  <a:rPr lang="el-GR" sz="2800" dirty="0"/>
                  <a:t> </a:t>
                </a:r>
                <a:r>
                  <a:rPr lang="en-GB" sz="2800" dirty="0"/>
                  <a:t>(panel data)</a:t>
                </a:r>
              </a:p>
              <a:p>
                <a:pPr lvl="1" algn="just">
                  <a:lnSpc>
                    <a:spcPct val="120000"/>
                  </a:lnSpc>
                </a:pPr>
                <a:r>
                  <a:rPr lang="el-GR" sz="2800" i="0" u="none" strike="noStrike" baseline="0" dirty="0">
                    <a:solidFill>
                      <a:srgbClr val="000000"/>
                    </a:solidFill>
                  </a:rPr>
                  <a:t>Συνδυασμός χρονολογικών σειρών και των </a:t>
                </a:r>
                <a:r>
                  <a:rPr lang="el-GR" sz="2800" i="0" u="none" strike="noStrike" baseline="0" dirty="0" err="1">
                    <a:solidFill>
                      <a:srgbClr val="000000"/>
                    </a:solidFill>
                  </a:rPr>
                  <a:t>διαστρωματικών</a:t>
                </a:r>
                <a:r>
                  <a:rPr lang="el-GR" sz="2800" i="0" u="none" strike="noStrike" baseline="0" dirty="0">
                    <a:solidFill>
                      <a:srgbClr val="000000"/>
                    </a:solidFill>
                  </a:rPr>
                  <a:t> δεδομένων.</a:t>
                </a:r>
              </a:p>
              <a:p>
                <a:pPr lvl="1" algn="just">
                  <a:lnSpc>
                    <a:spcPct val="120000"/>
                  </a:lnSpc>
                </a:pPr>
                <a:r>
                  <a:rPr lang="el-GR" sz="2800" dirty="0" err="1"/>
                  <a:t>Υποδείκτη</a:t>
                </a:r>
                <a:r>
                  <a:rPr lang="el-GR" sz="2800" dirty="0"/>
                  <a:t> </a:t>
                </a:r>
                <a:r>
                  <a:rPr lang="en-US" sz="2800" dirty="0"/>
                  <a:t>“it”</a:t>
                </a:r>
                <a:endParaRPr lang="el-GR" sz="2800" dirty="0"/>
              </a:p>
              <a:p>
                <a:pPr lvl="1" algn="just">
                  <a:lnSpc>
                    <a:spcPct val="120000"/>
                  </a:lnSpc>
                </a:pPr>
                <a:r>
                  <a:rPr lang="el-GR" sz="2800" dirty="0"/>
                  <a:t>π.χ. εισόδημα ενός δείγματος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800" dirty="0"/>
                  <a:t> </a:t>
                </a:r>
                <a:r>
                  <a:rPr lang="el-GR" sz="2800" dirty="0"/>
                  <a:t>νοικοκυριών για κάποια έτη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2000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001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2010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03249"/>
                <a:ext cx="10515600" cy="5464097"/>
              </a:xfrm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6F3B60-D7F6-447C-B62B-23F2301AD0D1}"/>
              </a:ext>
            </a:extLst>
          </p:cNvPr>
          <p:cNvSpPr txBox="1"/>
          <p:nvPr/>
        </p:nvSpPr>
        <p:spPr>
          <a:xfrm>
            <a:off x="11218127" y="26650"/>
            <a:ext cx="98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VI/VIII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452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47854"/>
                <a:ext cx="10515600" cy="5687121"/>
              </a:xfrm>
            </p:spPr>
            <p:txBody>
              <a:bodyPr anchor="ctr">
                <a:normAutofit/>
              </a:bodyPr>
              <a:lstStyle/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5"/>
                </a:pPr>
                <a:r>
                  <a:rPr lang="el-GR" dirty="0"/>
                  <a:t>Εκτίμηση υποδείγματος – Οικονομετρική μέθοδος</a:t>
                </a:r>
                <a:endParaRPr lang="en-US" dirty="0"/>
              </a:p>
              <a:p>
                <a:pPr lvl="1" algn="just">
                  <a:lnSpc>
                    <a:spcPct val="100000"/>
                  </a:lnSpc>
                </a:pPr>
                <a:r>
                  <a:rPr lang="el-GR" sz="2800" dirty="0"/>
                  <a:t>Εκτίμηση των παραμέτρων του υποδείγματος</a:t>
                </a:r>
                <a:r>
                  <a:rPr lang="en-US" sz="2800" dirty="0"/>
                  <a:t> </a:t>
                </a:r>
                <a:endParaRPr lang="el-GR" sz="2800" dirty="0"/>
              </a:p>
              <a:p>
                <a:pPr lvl="1" algn="just">
                  <a:lnSpc>
                    <a:spcPct val="100000"/>
                  </a:lnSpc>
                </a:pPr>
                <a:r>
                  <a:rPr lang="el-GR" sz="2800" dirty="0"/>
                  <a:t>Μέθοδοι εκτίμησης ανάλογα με τις υποθέσεις για τις μεταβλητές κα το </a:t>
                </a:r>
                <a:r>
                  <a:rPr lang="el-GR" sz="2800" dirty="0" err="1"/>
                  <a:t>διαταρακτικό</a:t>
                </a:r>
                <a:r>
                  <a:rPr lang="el-GR" sz="2800" dirty="0"/>
                  <a:t> όρο του υποδείγματος, π.χ. ελάχιστα τετράγωνα</a:t>
                </a:r>
                <a:endParaRPr lang="en-US" sz="2800" dirty="0"/>
              </a:p>
              <a:p>
                <a:pPr lvl="1"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800" b="0" dirty="0">
                    <a:ea typeface="Cambria Math" panose="02040503050406030204" pitchFamily="18" charset="0"/>
                  </a:rPr>
                  <a:t> &amp;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800" b="0" dirty="0"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𝑏𝑌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47854"/>
                <a:ext cx="10515600" cy="5687121"/>
              </a:xfrm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FFE7519-951B-4E6B-B631-8E378A58A8C9}"/>
              </a:ext>
            </a:extLst>
          </p:cNvPr>
          <p:cNvSpPr txBox="1"/>
          <p:nvPr/>
        </p:nvSpPr>
        <p:spPr>
          <a:xfrm>
            <a:off x="11162371" y="26650"/>
            <a:ext cx="103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VII/VIII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7596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D4F2-862C-4409-8A35-B1729131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7854"/>
            <a:ext cx="10515600" cy="5687121"/>
          </a:xfrm>
        </p:spPr>
        <p:txBody>
          <a:bodyPr anchor="ctr">
            <a:normAutofit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 startAt="6"/>
            </a:pPr>
            <a:r>
              <a:rPr lang="el-GR" dirty="0"/>
              <a:t>Έλεγχος υποδείγματος/υποθέσεων</a:t>
            </a:r>
          </a:p>
          <a:p>
            <a:pPr lvl="1" algn="just">
              <a:lnSpc>
                <a:spcPct val="100000"/>
              </a:lnSpc>
            </a:pPr>
            <a:r>
              <a:rPr lang="el-GR" sz="2800" dirty="0"/>
              <a:t>Έλεγχοι στατιστικών υποθέσεων π.χ. σημαντικότητα των παραμέτρων</a:t>
            </a:r>
          </a:p>
          <a:p>
            <a:pPr lvl="1" algn="just">
              <a:lnSpc>
                <a:spcPct val="100000"/>
              </a:lnSpc>
            </a:pPr>
            <a:r>
              <a:rPr lang="el-GR" sz="2800" dirty="0"/>
              <a:t>Διαγνωστικός έλεγχος υποδείγματος-σωστή εξειδίκευση του υποδείγματος</a:t>
            </a:r>
          </a:p>
          <a:p>
            <a:pPr lvl="2" algn="just">
              <a:lnSpc>
                <a:spcPct val="100000"/>
              </a:lnSpc>
            </a:pPr>
            <a:r>
              <a:rPr lang="el-GR" sz="2800" dirty="0"/>
              <a:t>π.χ. παράληψη σημαντικών μεταβλητών, γραμμική </a:t>
            </a:r>
            <a:r>
              <a:rPr lang="en-US" sz="2800" dirty="0"/>
              <a:t>vs. </a:t>
            </a:r>
            <a:r>
              <a:rPr lang="el-GR" sz="2800" dirty="0"/>
              <a:t>μη γραμμικής   συναρτησιακής σχέσης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 startAt="6"/>
            </a:pPr>
            <a:r>
              <a:rPr lang="el-GR" dirty="0"/>
              <a:t>Χρήση υποδείγματος</a:t>
            </a:r>
          </a:p>
          <a:p>
            <a:pPr lvl="1" algn="just">
              <a:lnSpc>
                <a:spcPct val="100000"/>
              </a:lnSpc>
            </a:pPr>
            <a:r>
              <a:rPr lang="el-GR" sz="2800" dirty="0"/>
              <a:t>Άσκηση οικονομικής πολιτικής</a:t>
            </a:r>
          </a:p>
          <a:p>
            <a:pPr lvl="1" algn="just">
              <a:lnSpc>
                <a:spcPct val="100000"/>
              </a:lnSpc>
            </a:pPr>
            <a:r>
              <a:rPr lang="el-GR" sz="2800" dirty="0"/>
              <a:t>Πρόβλεψη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FE7519-951B-4E6B-B631-8E378A58A8C9}"/>
              </a:ext>
            </a:extLst>
          </p:cNvPr>
          <p:cNvSpPr txBox="1"/>
          <p:nvPr/>
        </p:nvSpPr>
        <p:spPr>
          <a:xfrm>
            <a:off x="11062011" y="26650"/>
            <a:ext cx="113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VIII/VIII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156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E4EB9-C827-41A1-B3B0-D8F8E44B1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Επόμενες Διαλέξεις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E2C55-E880-4263-8DFA-882D7885D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0517"/>
            <a:ext cx="10515600" cy="5430644"/>
          </a:xfrm>
        </p:spPr>
        <p:txBody>
          <a:bodyPr anchor="ctr">
            <a:noAutofit/>
          </a:bodyPr>
          <a:lstStyle/>
          <a:p>
            <a:pPr lvl="1">
              <a:lnSpc>
                <a:spcPct val="100000"/>
              </a:lnSpc>
            </a:pPr>
            <a:r>
              <a:rPr lang="el-GR" sz="2800" dirty="0"/>
              <a:t>Βασικές Έννοιες Στατιστικής</a:t>
            </a:r>
          </a:p>
          <a:p>
            <a:pPr lvl="2" algn="just">
              <a:lnSpc>
                <a:spcPct val="100000"/>
              </a:lnSpc>
            </a:pPr>
            <a:r>
              <a:rPr lang="el-GR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Τυχαίες μεταβλητές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l-GR" sz="2800" dirty="0">
                <a:ea typeface="Calibri" panose="020F0502020204030204" pitchFamily="34" charset="0"/>
                <a:cs typeface="Arial" panose="020B0604020202020204" pitchFamily="34" charset="0"/>
              </a:rPr>
              <a:t>Κατανομή τυχαίας μεταβλητής; </a:t>
            </a:r>
            <a:r>
              <a:rPr lang="el-GR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Πολυμεταβλητή</a:t>
            </a:r>
            <a:r>
              <a:rPr lang="el-GR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κατανομή</a:t>
            </a:r>
            <a:r>
              <a:rPr lang="en-US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l-GR" sz="2800" dirty="0">
                <a:ea typeface="Calibri" panose="020F0502020204030204" pitchFamily="34" charset="0"/>
                <a:cs typeface="Arial" panose="020B0604020202020204" pitchFamily="34" charset="0"/>
              </a:rPr>
              <a:t>Υπό συνθήκη κατανομή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l-GR" sz="2800" dirty="0">
                <a:ea typeface="Calibri" panose="020F0502020204030204" pitchFamily="34" charset="0"/>
                <a:cs typeface="Arial" panose="020B0604020202020204" pitchFamily="34" charset="0"/>
              </a:rPr>
              <a:t>Ανεξαρτησία</a:t>
            </a:r>
            <a:endParaRPr lang="el-GR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el-GR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Μέση Τιμή; Διακύμανση; </a:t>
            </a:r>
            <a:r>
              <a:rPr lang="el-GR" sz="2800" dirty="0">
                <a:ea typeface="Calibri" panose="020F0502020204030204" pitchFamily="34" charset="0"/>
                <a:cs typeface="Arial" panose="020B0604020202020204" pitchFamily="34" charset="0"/>
              </a:rPr>
              <a:t>Υπό συνθήκη μέσος και διακύμανση</a:t>
            </a:r>
            <a:endParaRPr lang="el-GR" sz="2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</a:pPr>
            <a:r>
              <a:rPr lang="el-GR" sz="2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Συνδιακύμανση</a:t>
            </a:r>
            <a:r>
              <a:rPr lang="el-GR" sz="2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Συντελεστής συσχέτισης</a:t>
            </a:r>
          </a:p>
          <a:p>
            <a:pPr lvl="1">
              <a:lnSpc>
                <a:spcPct val="100000"/>
              </a:lnSpc>
            </a:pPr>
            <a:r>
              <a:rPr lang="el-GR" sz="2800" dirty="0"/>
              <a:t>Στατιστική Επαγωγή</a:t>
            </a:r>
          </a:p>
          <a:p>
            <a:pPr lvl="2" algn="just">
              <a:lnSpc>
                <a:spcPct val="100000"/>
              </a:lnSpc>
            </a:pPr>
            <a:r>
              <a:rPr lang="el-GR" sz="2800" dirty="0"/>
              <a:t>Τυχαία δειγματοληψία</a:t>
            </a:r>
          </a:p>
          <a:p>
            <a:pPr lvl="2" algn="just">
              <a:lnSpc>
                <a:spcPct val="100000"/>
              </a:lnSpc>
            </a:pPr>
            <a:r>
              <a:rPr lang="el-GR" sz="2800" dirty="0"/>
              <a:t>Εκτιμητής </a:t>
            </a:r>
          </a:p>
          <a:p>
            <a:pPr lvl="2" algn="just">
              <a:lnSpc>
                <a:spcPct val="100000"/>
              </a:lnSpc>
            </a:pPr>
            <a:r>
              <a:rPr lang="el-GR" sz="2800" dirty="0"/>
              <a:t>Ιδιότητες εκτιμητών</a:t>
            </a:r>
          </a:p>
          <a:p>
            <a:pPr lvl="2" algn="just">
              <a:lnSpc>
                <a:spcPct val="100000"/>
              </a:lnSpc>
            </a:pPr>
            <a:r>
              <a:rPr lang="el-GR" sz="2800" dirty="0"/>
              <a:t>Διάστημα εμπιστοσύνης</a:t>
            </a:r>
          </a:p>
          <a:p>
            <a:pPr lvl="2" algn="just">
              <a:lnSpc>
                <a:spcPct val="100000"/>
              </a:lnSpc>
            </a:pPr>
            <a:r>
              <a:rPr lang="el-GR" sz="2800" dirty="0"/>
              <a:t>Έλεγχος υποθέσεων</a:t>
            </a:r>
          </a:p>
        </p:txBody>
      </p:sp>
    </p:spTree>
    <p:extLst>
      <p:ext uri="{BB962C8B-B14F-4D97-AF65-F5344CB8AC3E}">
        <p14:creationId xmlns:p14="http://schemas.microsoft.com/office/powerpoint/2010/main" val="95741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EBDA77-ED8F-4970-A060-C7D9E456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634231"/>
          </a:xfrm>
        </p:spPr>
        <p:txBody>
          <a:bodyPr/>
          <a:lstStyle/>
          <a:p>
            <a:pPr marL="0" indent="0" algn="ctr"/>
            <a:r>
              <a:rPr lang="el-GR" sz="4400" b="1" dirty="0">
                <a:solidFill>
                  <a:schemeClr val="accent3">
                    <a:lumMod val="75000"/>
                  </a:schemeClr>
                </a:solidFill>
              </a:rPr>
              <a:t>Ευχαριστώ!</a:t>
            </a:r>
            <a:br>
              <a:rPr lang="el-GR" sz="4400" b="1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l-GR" sz="4400" b="1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l-GR" sz="44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4400" b="1" dirty="0">
                <a:solidFill>
                  <a:schemeClr val="accent3">
                    <a:lumMod val="75000"/>
                  </a:schemeClr>
                </a:solidFill>
              </a:rPr>
              <a:t>Ερωτήσεις?</a:t>
            </a:r>
            <a:br>
              <a:rPr lang="el-GR" sz="44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178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E7F38-F009-4B9B-BFC5-C773DF2A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93"/>
            <a:ext cx="10515600" cy="1039925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Σκοπός μαθήματος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4F782-016E-4BEB-9B0C-DDAA82F5C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9796"/>
            <a:ext cx="10515600" cy="5756894"/>
          </a:xfrm>
        </p:spPr>
        <p:txBody>
          <a:bodyPr anchor="ctr"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b="1" i="0" u="none" strike="noStrike" baseline="0" dirty="0">
                <a:solidFill>
                  <a:srgbClr val="000000"/>
                </a:solidFill>
              </a:rPr>
              <a:t>Η απόκτηση βασικών θεωρητικών και εμπειρικ</a:t>
            </a:r>
            <a:r>
              <a:rPr lang="el-GR" b="1" dirty="0">
                <a:solidFill>
                  <a:srgbClr val="000000"/>
                </a:solidFill>
              </a:rPr>
              <a:t>ών</a:t>
            </a:r>
            <a:r>
              <a:rPr lang="el-GR" b="1" i="0" u="none" strike="noStrike" baseline="0" dirty="0">
                <a:solidFill>
                  <a:srgbClr val="000000"/>
                </a:solidFill>
              </a:rPr>
              <a:t> γνώσεων για την εφαρμογή των θεμελιωδών αρχών της Οικονομετρικής </a:t>
            </a:r>
            <a:r>
              <a:rPr lang="el-GR" b="1" i="0" u="none" strike="noStrike" baseline="0" dirty="0" err="1">
                <a:solidFill>
                  <a:srgbClr val="000000"/>
                </a:solidFill>
              </a:rPr>
              <a:t>μοντελοποίησης</a:t>
            </a:r>
            <a:endParaRPr lang="el-GR" b="1" i="0" u="none" strike="noStrike" baseline="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l-GR" sz="800" b="1" dirty="0">
              <a:solidFill>
                <a:srgbClr val="000000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Κατασκευή οικονομετρικών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υποδειγμάτων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2800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Ε</a:t>
            </a: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κτίμηση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γραμμικών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υποδειγμάτων</a:t>
            </a:r>
          </a:p>
          <a:p>
            <a:pPr lvl="2" algn="just"/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Ερμηνεία συντελεστών</a:t>
            </a:r>
          </a:p>
          <a:p>
            <a:pPr lvl="2" algn="just"/>
            <a:r>
              <a:rPr lang="el-GR" sz="2800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Δι</a:t>
            </a: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άστημα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εμπιστοσύνης </a:t>
            </a:r>
            <a:endParaRPr lang="el-GR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2" algn="just"/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Στατιστικοί έλεγχοι</a:t>
            </a:r>
            <a:endParaRPr lang="el-GR" sz="2800" dirty="0">
              <a:solidFill>
                <a:srgbClr val="000000"/>
              </a:solidFill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Αναγνώριση και αντιμετώπιση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προβλημάτων που</a:t>
            </a: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παρουσιάζονται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όταν παραβιάζεται κάποια από τις </a:t>
            </a:r>
            <a:r>
              <a:rPr lang="en-GB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κλ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α</a:t>
            </a:r>
            <a:r>
              <a:rPr lang="en-GB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σικές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υ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π</a:t>
            </a:r>
            <a:r>
              <a:rPr lang="en-GB" sz="2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οθέσεις</a:t>
            </a:r>
            <a:endParaRPr lang="el-GR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l-GR" sz="2800" dirty="0">
                <a:solidFill>
                  <a:srgbClr val="000000"/>
                </a:solidFill>
                <a:ea typeface="Calibri" panose="020F0502020204030204" pitchFamily="34" charset="0"/>
                <a:cs typeface="Tahoma" panose="020B0604030504040204" pitchFamily="34" charset="0"/>
              </a:rPr>
              <a:t>Πρόβλεψη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οικονομικών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μεγεθών</a:t>
            </a:r>
            <a:r>
              <a:rPr lang="en-GB" sz="2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lang="el-GR" sz="2800" dirty="0">
              <a:solidFill>
                <a:srgbClr val="000000"/>
              </a:solidFill>
              <a:effectLst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lvl="1" indent="0" algn="just">
              <a:buNone/>
            </a:pPr>
            <a:endParaRPr lang="el-GR" sz="2800" b="1" i="0" u="none" strike="noStrike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2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A81F-421C-4D83-B7D9-8E9B16D9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Ζητήματα προς εξέταση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8E70-E05A-4254-9BD0-C0C1AFA1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514"/>
            <a:ext cx="10515600" cy="5365102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Ανασκόπηση Στατιστικής και Πιθανοτήτων</a:t>
            </a:r>
          </a:p>
          <a:p>
            <a:pPr lvl="1"/>
            <a:r>
              <a:rPr lang="el-GR" sz="2800" dirty="0"/>
              <a:t>Βασικές Έννοιες Στατιστικής και Πιθανοτήτων</a:t>
            </a:r>
          </a:p>
          <a:p>
            <a:pPr lvl="1" algn="just"/>
            <a:r>
              <a:rPr lang="el-GR" sz="2800" dirty="0"/>
              <a:t>Στατιστική επαγωγή</a:t>
            </a:r>
          </a:p>
          <a:p>
            <a:pPr marL="457200" lvl="1" indent="0" algn="just">
              <a:buNone/>
            </a:pPr>
            <a:endParaRPr lang="el-GR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Απλό γραμμικό υπόδειγμα παλινδρόμησης</a:t>
            </a:r>
          </a:p>
          <a:p>
            <a:pPr lvl="1" algn="just"/>
            <a:r>
              <a:rPr lang="el-GR" sz="2800" dirty="0"/>
              <a:t>Μέθοδος Ελαχίστων τετραγώνων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l-GR" sz="2800" dirty="0"/>
              <a:t>Υποθέσεις</a:t>
            </a:r>
            <a:r>
              <a:rPr lang="en-US" sz="2800" dirty="0"/>
              <a:t>; </a:t>
            </a:r>
            <a:r>
              <a:rPr lang="el-GR" sz="2800" dirty="0"/>
              <a:t>Ιδιότητες εκτιμητή</a:t>
            </a:r>
            <a:r>
              <a:rPr lang="en-US" sz="2800" dirty="0"/>
              <a:t>; </a:t>
            </a:r>
            <a:r>
              <a:rPr lang="el-GR" sz="2800" dirty="0"/>
              <a:t>Στατιστική επαγωγή</a:t>
            </a:r>
            <a:r>
              <a:rPr lang="en-US" sz="2800" dirty="0"/>
              <a:t>;</a:t>
            </a:r>
            <a:r>
              <a:rPr lang="el-GR" sz="2800" dirty="0"/>
              <a:t> Μη γραμμικές συναρτήσεις </a:t>
            </a:r>
          </a:p>
          <a:p>
            <a:pPr lvl="1" algn="just"/>
            <a:r>
              <a:rPr lang="el-GR" sz="2800" dirty="0"/>
              <a:t>Μέθοδος Μεγίστης </a:t>
            </a:r>
            <a:r>
              <a:rPr lang="el-GR" sz="2800" dirty="0" err="1"/>
              <a:t>Πιθανοφάνειας</a:t>
            </a:r>
            <a:endParaRPr lang="el-GR" sz="28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l-GR" sz="2800" dirty="0"/>
              <a:t>Εισαγωγή στην μέθοδο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l-GR" sz="2800" dirty="0"/>
              <a:t>Εκτίμηση απλού γραμμικού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23523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A81F-421C-4D83-B7D9-8E9B16D92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29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Ζητήματα προς εξέταση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8E70-E05A-4254-9BD0-C0C1AFA11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5365102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Πολλαπλό γραμμικό υπόδειγμα</a:t>
            </a:r>
          </a:p>
          <a:p>
            <a:pPr lvl="1" algn="just"/>
            <a:r>
              <a:rPr lang="el-GR" sz="2800" dirty="0"/>
              <a:t>Μέθοδος Ελαχίστων τετραγώνων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l-GR" sz="2800" dirty="0"/>
              <a:t>Υποθέσεις</a:t>
            </a:r>
            <a:r>
              <a:rPr lang="en-US" sz="2800" dirty="0"/>
              <a:t>; </a:t>
            </a:r>
            <a:r>
              <a:rPr lang="el-GR" sz="2800" dirty="0"/>
              <a:t>Ιδιότητες εκτιμητή</a:t>
            </a:r>
            <a:r>
              <a:rPr lang="en-US" sz="2800" dirty="0"/>
              <a:t>; </a:t>
            </a:r>
            <a:r>
              <a:rPr lang="el-GR" sz="2800" dirty="0"/>
              <a:t>Στατιστική επαγωγή</a:t>
            </a:r>
            <a:r>
              <a:rPr lang="en-US" sz="2800" dirty="0"/>
              <a:t>;</a:t>
            </a:r>
            <a:r>
              <a:rPr lang="el-GR" sz="2800" dirty="0"/>
              <a:t> Μη γραμμικές συναρτήσεις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l-GR" sz="2800" dirty="0"/>
              <a:t>Εξειδίκευση του υποδείγματος - </a:t>
            </a:r>
            <a:r>
              <a:rPr lang="el-G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Παράλειψη σχετικών με το υπόδειγμα μεταβλητών; Εισαγωγή περιττών μεταβλητών; </a:t>
            </a:r>
            <a:r>
              <a:rPr lang="el-G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Πολυσυγγραμμικότητα</a:t>
            </a:r>
            <a:r>
              <a:rPr lang="el-G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l-G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Ψευδομεταβλητές</a:t>
            </a:r>
            <a:r>
              <a:rPr lang="el-G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Μη γραμμικές συναρτήσεις;</a:t>
            </a:r>
          </a:p>
          <a:p>
            <a:pPr marL="914400" lvl="2" indent="0" algn="just">
              <a:buNone/>
            </a:pPr>
            <a:endParaRPr lang="el-G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err="1"/>
              <a:t>Ετεροσκεδαστικότητα</a:t>
            </a:r>
            <a:endParaRPr lang="el-GR" dirty="0"/>
          </a:p>
          <a:p>
            <a:pPr lvl="1" algn="just"/>
            <a:r>
              <a:rPr lang="el-G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Συνέπειες </a:t>
            </a:r>
            <a:r>
              <a:rPr lang="el-G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Ετεροσκεδαστικότητας</a:t>
            </a:r>
            <a:r>
              <a:rPr lang="el-G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Διαγνωστικοί έλεγχοι; Μέθοδος Γενικευμένων Ελαχίστων Τετραγώνων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4707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6826-E273-422D-99A1-A63A0D9A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988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Εισαγωγή στην Οικονομετρία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A24BD-72E0-4298-BF99-084CFB54E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146"/>
            <a:ext cx="10515600" cy="5084955"/>
          </a:xfrm>
        </p:spPr>
        <p:txBody>
          <a:bodyPr anchor="ctr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Ορισμός Οικονομετρίας</a:t>
            </a:r>
          </a:p>
          <a:p>
            <a:pPr marL="0" indent="0" algn="just">
              <a:buNone/>
            </a:pPr>
            <a:r>
              <a:rPr lang="en-GB" b="0" i="0" u="none" strike="noStrike" baseline="0" dirty="0"/>
              <a:t>“</a:t>
            </a:r>
            <a:r>
              <a:rPr lang="en-GB" b="0" i="1" u="none" strike="noStrike" baseline="0" dirty="0"/>
              <a:t>Econometrics may be defined as the social science in which the tools of economic theory, mathematics, and statistical inference are applied to the analysis of economic phenomena</a:t>
            </a:r>
            <a:r>
              <a:rPr lang="en-GB" b="0" i="0" u="none" strike="noStrike" baseline="0" dirty="0"/>
              <a:t>”</a:t>
            </a:r>
            <a:endParaRPr lang="en-US" b="0" i="0" u="none" strike="noStrike" baseline="0" dirty="0"/>
          </a:p>
          <a:p>
            <a:pPr marL="0" indent="0" algn="r">
              <a:buNone/>
            </a:pPr>
            <a:r>
              <a:rPr lang="en-GB" b="0" i="0" u="none" strike="noStrike" baseline="0" dirty="0"/>
              <a:t>Arthur S. Goldberger, </a:t>
            </a:r>
            <a:r>
              <a:rPr lang="en-GB" b="0" i="1" u="none" strike="noStrike" baseline="0" dirty="0"/>
              <a:t>Econometric Theory, </a:t>
            </a:r>
            <a:r>
              <a:rPr lang="en-GB" b="0" i="0" u="none" strike="noStrike" baseline="0" dirty="0"/>
              <a:t>John Wiley &amp; Sons, New York, 1964, p. 1</a:t>
            </a:r>
            <a:endParaRPr lang="en-US" dirty="0"/>
          </a:p>
          <a:p>
            <a:pPr marL="0" indent="0" algn="just">
              <a:buNone/>
            </a:pPr>
            <a:endParaRPr lang="el-GR" sz="1000" b="0" i="0" u="none" strike="noStrike" baseline="0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b="0" i="0" u="none" strike="noStrike" baseline="0" dirty="0"/>
              <a:t>Συνδυασμός (1) των μαθηματικών (2) της στατιστικής και (3) της οικονομικής θεωρίας</a:t>
            </a:r>
            <a:endParaRPr lang="en-US" b="0" i="0" u="none" strike="noStrike" baseline="0" dirty="0"/>
          </a:p>
          <a:p>
            <a:pPr lvl="1" algn="just"/>
            <a:r>
              <a:rPr lang="el-GR" sz="2800" dirty="0"/>
              <a:t>Ανάλυση οικονομικών δεδομένων (στοιχείων) ώστε να λάβουμε αριθμητικές/ποσοτικές απαντήσεις σε ερωτήματα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7018B5-EC23-4B91-A03E-EC70C9F49C93}"/>
              </a:ext>
            </a:extLst>
          </p:cNvPr>
          <p:cNvSpPr txBox="1"/>
          <p:nvPr/>
        </p:nvSpPr>
        <p:spPr>
          <a:xfrm>
            <a:off x="11353800" y="177282"/>
            <a:ext cx="710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Ι/ΙΙ</a:t>
            </a:r>
          </a:p>
        </p:txBody>
      </p:sp>
    </p:spTree>
    <p:extLst>
      <p:ext uri="{BB962C8B-B14F-4D97-AF65-F5344CB8AC3E}">
        <p14:creationId xmlns:p14="http://schemas.microsoft.com/office/powerpoint/2010/main" val="236259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6826-E273-422D-99A1-A63A0D9A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988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Εισαγωγή στην Οικονομετρία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A24BD-72E0-4298-BF99-084CFB54E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551"/>
            <a:ext cx="10515600" cy="4637412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3200" dirty="0"/>
              <a:t>Σκοπός Οικονομετρίας</a:t>
            </a:r>
            <a:endParaRPr lang="en-US" sz="3200" dirty="0"/>
          </a:p>
          <a:p>
            <a:pPr marL="0" indent="0" algn="just">
              <a:lnSpc>
                <a:spcPct val="150000"/>
              </a:lnSpc>
              <a:buNone/>
            </a:pPr>
            <a:endParaRPr lang="el-GR" sz="1200" dirty="0"/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l-GR" dirty="0"/>
              <a:t>Εμπειρικός έλεγχος οικονομικών θεωριών ή υποθέσεων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l-GR" dirty="0"/>
              <a:t>Εκτίμηση οικονομικών σχέσεων</a:t>
            </a:r>
            <a:r>
              <a:rPr lang="en-US" dirty="0"/>
              <a:t> (</a:t>
            </a:r>
            <a:r>
              <a:rPr lang="el-GR" dirty="0"/>
              <a:t>ποσοτικοποίηση</a:t>
            </a:r>
            <a:r>
              <a:rPr lang="en-US" dirty="0"/>
              <a:t>)</a:t>
            </a:r>
            <a:endParaRPr lang="el-GR" dirty="0"/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l-GR" dirty="0"/>
              <a:t>Άσκηση οικονομικής πολιτικής</a:t>
            </a:r>
          </a:p>
          <a:p>
            <a:pPr marL="400050" indent="-400050" algn="just">
              <a:lnSpc>
                <a:spcPct val="150000"/>
              </a:lnSpc>
              <a:buFont typeface="+mj-lt"/>
              <a:buAutoNum type="romanLcPeriod"/>
            </a:pPr>
            <a:r>
              <a:rPr lang="el-GR" dirty="0"/>
              <a:t>Πρόβλεψη οικονομικών μεταβλητών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7018B5-EC23-4B91-A03E-EC70C9F49C93}"/>
              </a:ext>
            </a:extLst>
          </p:cNvPr>
          <p:cNvSpPr txBox="1"/>
          <p:nvPr/>
        </p:nvSpPr>
        <p:spPr>
          <a:xfrm>
            <a:off x="11353800" y="177282"/>
            <a:ext cx="710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ΙΙ/ΙΙ</a:t>
            </a:r>
          </a:p>
        </p:txBody>
      </p:sp>
    </p:spTree>
    <p:extLst>
      <p:ext uri="{BB962C8B-B14F-4D97-AF65-F5344CB8AC3E}">
        <p14:creationId xmlns:p14="http://schemas.microsoft.com/office/powerpoint/2010/main" val="427752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407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D4F2-862C-4409-8A35-B1729131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879"/>
            <a:ext cx="10515600" cy="552271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Οικονομική θεωρία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Οικονομικό υπόδειγμα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Οικονομετρικό υπόδειγμα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Δεδομένα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Εκτίμηση υποδείγματος – Οικονομετρική μέθοδος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Έλεγχος υποδείγματος/υποθέσεων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Χρήση υποδείγματος</a:t>
            </a:r>
          </a:p>
          <a:p>
            <a:pPr lvl="1"/>
            <a:r>
              <a:rPr lang="el-GR" sz="2800" dirty="0"/>
              <a:t>Έλεγχος θεωρίας</a:t>
            </a:r>
          </a:p>
          <a:p>
            <a:pPr lvl="1"/>
            <a:r>
              <a:rPr lang="el-GR" sz="2800" dirty="0"/>
              <a:t>Άσκηση οικονομικής πολιτικής</a:t>
            </a:r>
          </a:p>
          <a:p>
            <a:pPr lvl="1"/>
            <a:r>
              <a:rPr lang="el-GR" sz="2800" dirty="0"/>
              <a:t>Πρόβλεψη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C5356-073A-47DB-81AE-2D3FF7CDF438}"/>
              </a:ext>
            </a:extLst>
          </p:cNvPr>
          <p:cNvSpPr txBox="1"/>
          <p:nvPr/>
        </p:nvSpPr>
        <p:spPr>
          <a:xfrm>
            <a:off x="11298045" y="-29106"/>
            <a:ext cx="903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I/V</a:t>
            </a:r>
            <a:r>
              <a:rPr lang="el-GR" dirty="0"/>
              <a:t>Ι</a:t>
            </a:r>
            <a:r>
              <a:rPr lang="en-US" dirty="0"/>
              <a:t>II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431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03249"/>
                <a:ext cx="10515600" cy="5954751"/>
              </a:xfrm>
            </p:spPr>
            <p:txBody>
              <a:bodyPr anchor="ctr">
                <a:normAutofit/>
              </a:bodyPr>
              <a:lstStyle/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l-GR" dirty="0"/>
                  <a:t>Οικονομική θεωρία</a:t>
                </a:r>
                <a:endParaRPr lang="en-US" dirty="0"/>
              </a:p>
              <a:p>
                <a:pPr lvl="1" algn="just">
                  <a:lnSpc>
                    <a:spcPct val="100000"/>
                  </a:lnSpc>
                </a:pPr>
                <a:r>
                  <a:rPr lang="el-GR" sz="2800" dirty="0"/>
                  <a:t>Τι προβλέπει η θεωρία για τη συναρτησιακή σχέση μεταξύ των μεταβλητών?</a:t>
                </a:r>
              </a:p>
              <a:p>
                <a:pPr lvl="1" algn="just">
                  <a:lnSpc>
                    <a:spcPct val="100000"/>
                  </a:lnSpc>
                </a:pPr>
                <a:r>
                  <a:rPr lang="el-GR" sz="2800" dirty="0"/>
                  <a:t>π.χ. κατανάλωση και εισόδημα νοικοκυριών</a:t>
                </a:r>
              </a:p>
              <a:p>
                <a:pPr lvl="1"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, </a:t>
                </a:r>
                <a:r>
                  <a:rPr lang="el-GR" sz="2800" dirty="0"/>
                  <a:t>όπου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l-GR" sz="2800" dirty="0"/>
                  <a:t> η κατανάλωση και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l-GR" sz="2800" dirty="0"/>
                  <a:t> το εισόδημα των νοικοκυριών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l-GR" dirty="0"/>
              </a:p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2"/>
                </a:pPr>
                <a:r>
                  <a:rPr lang="el-GR" dirty="0"/>
                  <a:t>Οικονομικό υπόδειγμα</a:t>
                </a:r>
              </a:p>
              <a:p>
                <a:pPr lvl="1" algn="just">
                  <a:lnSpc>
                    <a:spcPct val="100000"/>
                  </a:lnSpc>
                </a:pPr>
                <a:r>
                  <a:rPr lang="el-GR" sz="2800" dirty="0"/>
                  <a:t>Γραμμική σχέση</a:t>
                </a:r>
                <a:endParaRPr lang="en-US" sz="2800" b="0" dirty="0"/>
              </a:p>
              <a:p>
                <a:pPr lvl="1"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𝑏𝑌</m:t>
                    </m:r>
                  </m:oMath>
                </a14:m>
                <a:endParaRPr lang="el-GR" sz="28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03249"/>
                <a:ext cx="10515600" cy="5954751"/>
              </a:xfrm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487CB5F-2DAC-4D8C-AB5E-8200249239B4}"/>
              </a:ext>
            </a:extLst>
          </p:cNvPr>
          <p:cNvSpPr txBox="1"/>
          <p:nvPr/>
        </p:nvSpPr>
        <p:spPr>
          <a:xfrm>
            <a:off x="11298045" y="26650"/>
            <a:ext cx="903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II/V</a:t>
            </a:r>
            <a:r>
              <a:rPr lang="el-GR" dirty="0"/>
              <a:t>Ι</a:t>
            </a:r>
            <a:r>
              <a:rPr lang="en-US" dirty="0"/>
              <a:t>II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692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1135-CE78-4459-B893-214CEB09E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Οικονομετρική ανάλυση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3434"/>
                <a:ext cx="10515600" cy="5505787"/>
              </a:xfrm>
            </p:spPr>
            <p:txBody>
              <a:bodyPr anchor="ctr">
                <a:normAutofit/>
              </a:bodyPr>
              <a:lstStyle/>
              <a:p>
                <a:pPr marL="514350" indent="-514350" algn="just">
                  <a:lnSpc>
                    <a:spcPct val="100000"/>
                  </a:lnSpc>
                  <a:buFont typeface="+mj-lt"/>
                  <a:buAutoNum type="arabicPeriod" startAt="3"/>
                </a:pPr>
                <a:r>
                  <a:rPr lang="el-GR" dirty="0"/>
                  <a:t>Οικονομετρικό υπόδειγμα</a:t>
                </a:r>
                <a:endParaRPr lang="en-US" dirty="0"/>
              </a:p>
              <a:p>
                <a:pPr lvl="1" algn="just">
                  <a:lnSpc>
                    <a:spcPct val="100000"/>
                  </a:lnSpc>
                </a:pPr>
                <a:r>
                  <a:rPr lang="el-GR" sz="2800" dirty="0"/>
                  <a:t>Οικονομετρική εξειδίκευση του οικονομικού υποδείγματος</a:t>
                </a:r>
              </a:p>
              <a:p>
                <a:pPr lvl="1" algn="just">
                  <a:lnSpc>
                    <a:spcPct val="100000"/>
                  </a:lnSpc>
                </a:pPr>
                <a:r>
                  <a:rPr lang="el-GR" sz="2800" dirty="0"/>
                  <a:t>Προσθήκη ενός τυχαίου όρου που επιτρέπει την εφαρμογή στατιστικών μεθόδων για την εκτίμηση του υποδείγματος</a:t>
                </a:r>
              </a:p>
              <a:p>
                <a:pPr lvl="2" algn="just">
                  <a:lnSpc>
                    <a:spcPct val="100000"/>
                  </a:lnSpc>
                </a:pPr>
                <a:r>
                  <a:rPr lang="el-GR" sz="2800" b="1" dirty="0" err="1"/>
                  <a:t>Διαταρακτικός</a:t>
                </a:r>
                <a:r>
                  <a:rPr lang="el-GR" sz="2800" b="1" dirty="0"/>
                  <a:t> όρος</a:t>
                </a:r>
                <a:r>
                  <a:rPr lang="en-US" sz="2800" dirty="0"/>
                  <a:t>,</a:t>
                </a:r>
                <a:r>
                  <a:rPr lang="el-GR" sz="2800" dirty="0"/>
                  <a:t>  ε ή </a:t>
                </a:r>
                <a:r>
                  <a:rPr lang="en-US" sz="2800" dirty="0"/>
                  <a:t>u</a:t>
                </a:r>
              </a:p>
              <a:p>
                <a:pPr lvl="2" algn="just">
                  <a:lnSpc>
                    <a:spcPct val="100000"/>
                  </a:lnSpc>
                </a:pPr>
                <a:r>
                  <a:rPr lang="el-GR" sz="2800" dirty="0"/>
                  <a:t>Περικλείει  τυχαίους μη συστηματικούς παράγοντες</a:t>
                </a:r>
              </a:p>
              <a:p>
                <a:pPr lvl="1" algn="just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𝑏𝑌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D2D4F2-862C-4409-8A35-B1729131C1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3434"/>
                <a:ext cx="10515600" cy="5505787"/>
              </a:xfrm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487CB5F-2DAC-4D8C-AB5E-8200249239B4}"/>
              </a:ext>
            </a:extLst>
          </p:cNvPr>
          <p:cNvSpPr txBox="1"/>
          <p:nvPr/>
        </p:nvSpPr>
        <p:spPr>
          <a:xfrm>
            <a:off x="11195825" y="26650"/>
            <a:ext cx="1005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l-GR" dirty="0"/>
              <a:t>Ι</a:t>
            </a:r>
            <a:r>
              <a:rPr lang="en-US" dirty="0"/>
              <a:t>I/VII</a:t>
            </a:r>
            <a:r>
              <a:rPr lang="el-GR" dirty="0"/>
              <a:t>Ι</a:t>
            </a:r>
          </a:p>
        </p:txBody>
      </p:sp>
    </p:spTree>
    <p:extLst>
      <p:ext uri="{BB962C8B-B14F-4D97-AF65-F5344CB8AC3E}">
        <p14:creationId xmlns:p14="http://schemas.microsoft.com/office/powerpoint/2010/main" val="200140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1127</Words>
  <Application>Microsoft Macintosh PowerPoint</Application>
  <PresentationFormat>Widescreen</PresentationFormat>
  <Paragraphs>166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Garamond</vt:lpstr>
      <vt:lpstr>GFSNeohellenic-Regular</vt:lpstr>
      <vt:lpstr>Tahoma</vt:lpstr>
      <vt:lpstr>TimesNewRomanPS</vt:lpstr>
      <vt:lpstr>Wingdings</vt:lpstr>
      <vt:lpstr>Office Theme</vt:lpstr>
      <vt:lpstr>Εισαγωγή στην οικονομετρία (1404)</vt:lpstr>
      <vt:lpstr>Σκοπός μαθήματος</vt:lpstr>
      <vt:lpstr>Ζητήματα προς εξέταση (1)</vt:lpstr>
      <vt:lpstr>Ζητήματα προς εξέταση (2)</vt:lpstr>
      <vt:lpstr>Εισαγωγή στην Οικονομετρία</vt:lpstr>
      <vt:lpstr>Εισαγωγή στην Οικονομετρία</vt:lpstr>
      <vt:lpstr>Οικονομετρική ανάλυση</vt:lpstr>
      <vt:lpstr>Οικονομετρική ανάλυση</vt:lpstr>
      <vt:lpstr>Οικονομετρική ανάλυση</vt:lpstr>
      <vt:lpstr>Οικονομετρική ανάλυση</vt:lpstr>
      <vt:lpstr>Οικονομετρική ανάλυση</vt:lpstr>
      <vt:lpstr>Οικονομετρική ανάλυση</vt:lpstr>
      <vt:lpstr>Οικονομετρική ανάλυση</vt:lpstr>
      <vt:lpstr>Οικονομετρική ανάλυση</vt:lpstr>
      <vt:lpstr>Επόμενες Διαλέξεις</vt:lpstr>
      <vt:lpstr>Ευχαριστώ!   Ερωτήσεις?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οικονομετρία (1404)</dc:title>
  <dc:creator>CHATZIKONSTANTI VASILIKI;ΧΑΤΖΗΚΩΝΣΤΑΝΤΗ ΒΑΣΙΛΙΚΗ</dc:creator>
  <cp:lastModifiedBy>Alexopoulos, Angelos</cp:lastModifiedBy>
  <cp:revision>112</cp:revision>
  <dcterms:created xsi:type="dcterms:W3CDTF">2021-10-09T16:50:22Z</dcterms:created>
  <dcterms:modified xsi:type="dcterms:W3CDTF">2024-02-26T19:23:26Z</dcterms:modified>
</cp:coreProperties>
</file>