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62"/>
  </p:notesMasterIdLst>
  <p:sldIdLst>
    <p:sldId id="375" r:id="rId3"/>
    <p:sldId id="376" r:id="rId4"/>
    <p:sldId id="377" r:id="rId5"/>
    <p:sldId id="378" r:id="rId6"/>
    <p:sldId id="379" r:id="rId7"/>
    <p:sldId id="380" r:id="rId8"/>
    <p:sldId id="381" r:id="rId9"/>
    <p:sldId id="382" r:id="rId10"/>
    <p:sldId id="383" r:id="rId11"/>
    <p:sldId id="384" r:id="rId12"/>
    <p:sldId id="385" r:id="rId13"/>
    <p:sldId id="386" r:id="rId14"/>
    <p:sldId id="387" r:id="rId15"/>
    <p:sldId id="388" r:id="rId16"/>
    <p:sldId id="389" r:id="rId17"/>
    <p:sldId id="390" r:id="rId18"/>
    <p:sldId id="394" r:id="rId19"/>
    <p:sldId id="395" r:id="rId20"/>
    <p:sldId id="396" r:id="rId21"/>
    <p:sldId id="397" r:id="rId22"/>
    <p:sldId id="398" r:id="rId23"/>
    <p:sldId id="399" r:id="rId24"/>
    <p:sldId id="400" r:id="rId25"/>
    <p:sldId id="401" r:id="rId26"/>
    <p:sldId id="402" r:id="rId27"/>
    <p:sldId id="403" r:id="rId28"/>
    <p:sldId id="404" r:id="rId29"/>
    <p:sldId id="405" r:id="rId30"/>
    <p:sldId id="406" r:id="rId31"/>
    <p:sldId id="407" r:id="rId32"/>
    <p:sldId id="408" r:id="rId33"/>
    <p:sldId id="409" r:id="rId34"/>
    <p:sldId id="410" r:id="rId35"/>
    <p:sldId id="411" r:id="rId36"/>
    <p:sldId id="417" r:id="rId37"/>
    <p:sldId id="418" r:id="rId38"/>
    <p:sldId id="419" r:id="rId39"/>
    <p:sldId id="441" r:id="rId40"/>
    <p:sldId id="420" r:id="rId41"/>
    <p:sldId id="421" r:id="rId42"/>
    <p:sldId id="422" r:id="rId43"/>
    <p:sldId id="423" r:id="rId44"/>
    <p:sldId id="424" r:id="rId45"/>
    <p:sldId id="425" r:id="rId46"/>
    <p:sldId id="426" r:id="rId47"/>
    <p:sldId id="427" r:id="rId48"/>
    <p:sldId id="428" r:id="rId49"/>
    <p:sldId id="429" r:id="rId50"/>
    <p:sldId id="430" r:id="rId51"/>
    <p:sldId id="431" r:id="rId52"/>
    <p:sldId id="432" r:id="rId53"/>
    <p:sldId id="433" r:id="rId54"/>
    <p:sldId id="434" r:id="rId55"/>
    <p:sldId id="435" r:id="rId56"/>
    <p:sldId id="436" r:id="rId57"/>
    <p:sldId id="437" r:id="rId58"/>
    <p:sldId id="438" r:id="rId59"/>
    <p:sldId id="439" r:id="rId60"/>
    <p:sldId id="440" r:id="rId6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657">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5" autoAdjust="0"/>
    <p:restoredTop sz="99309" autoAdjust="0"/>
  </p:normalViewPr>
  <p:slideViewPr>
    <p:cSldViewPr>
      <p:cViewPr>
        <p:scale>
          <a:sx n="124" d="100"/>
          <a:sy n="124" d="100"/>
        </p:scale>
        <p:origin x="-1254" y="216"/>
      </p:cViewPr>
      <p:guideLst>
        <p:guide orient="horz" pos="3657"/>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commentAuthors" Target="commentAuthor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23/7/2015</a:t>
            </a:fld>
            <a:endParaRPr lang="el-GR" dirty="0"/>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dirty="0"/>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Θέση εικόνας διαφάνειας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US" altLang="en-US" smtClean="0">
              <a:solidFill>
                <a:srgbClr val="FF0000"/>
              </a:solidFill>
            </a:endParaRPr>
          </a:p>
        </p:txBody>
      </p:sp>
      <p:sp>
        <p:nvSpPr>
          <p:cNvPr id="15363"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0DA246F5-28CA-4066-BEB6-866D57D21544}" type="slidenum">
              <a:rPr lang="el-GR" altLang="en-US"/>
              <a:pPr/>
              <a:t>1</a:t>
            </a:fld>
            <a:endParaRPr lang="el-GR" altLang="en-US"/>
          </a:p>
        </p:txBody>
      </p:sp>
    </p:spTree>
    <p:extLst>
      <p:ext uri="{BB962C8B-B14F-4D97-AF65-F5344CB8AC3E}">
        <p14:creationId xmlns:p14="http://schemas.microsoft.com/office/powerpoint/2010/main" val="1762755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Θέση εικόνας διαφάνειας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US" altLang="en-US" smtClean="0"/>
          </a:p>
        </p:txBody>
      </p:sp>
      <p:sp>
        <p:nvSpPr>
          <p:cNvPr id="17411"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0CDF20FA-AC69-4E9B-9380-BD50F8E73479}" type="slidenum">
              <a:rPr lang="el-GR" altLang="en-US"/>
              <a:pPr/>
              <a:t>2</a:t>
            </a:fld>
            <a:endParaRPr lang="el-GR" altLang="en-US"/>
          </a:p>
        </p:txBody>
      </p:sp>
    </p:spTree>
    <p:extLst>
      <p:ext uri="{BB962C8B-B14F-4D97-AF65-F5344CB8AC3E}">
        <p14:creationId xmlns:p14="http://schemas.microsoft.com/office/powerpoint/2010/main" val="3394129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Θέση εικόνας διαφάνειας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9459"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80AA8805-A758-4290-8C8A-32A5297C5C29}" type="slidenum">
              <a:rPr lang="el-GR" altLang="en-US"/>
              <a:pPr/>
              <a:t>3</a:t>
            </a:fld>
            <a:endParaRPr lang="el-GR" altLang="en-US"/>
          </a:p>
        </p:txBody>
      </p:sp>
    </p:spTree>
    <p:extLst>
      <p:ext uri="{BB962C8B-B14F-4D97-AF65-F5344CB8AC3E}">
        <p14:creationId xmlns:p14="http://schemas.microsoft.com/office/powerpoint/2010/main" val="2867635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Θέση εικόνας διαφάνειας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1507"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0C923F39-B145-47C4-AEB0-4134686EAF14}" type="slidenum">
              <a:rPr lang="el-GR" altLang="en-US"/>
              <a:pPr/>
              <a:t>4</a:t>
            </a:fld>
            <a:endParaRPr lang="el-GR" altLang="en-US"/>
          </a:p>
        </p:txBody>
      </p:sp>
    </p:spTree>
    <p:extLst>
      <p:ext uri="{BB962C8B-B14F-4D97-AF65-F5344CB8AC3E}">
        <p14:creationId xmlns:p14="http://schemas.microsoft.com/office/powerpoint/2010/main" val="399506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Θέση εικόνας διαφάνειας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3555"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B7B522F2-44F3-46E4-B5C2-3D55BAE26F53}" type="slidenum">
              <a:rPr lang="el-GR" altLang="en-US"/>
              <a:pPr/>
              <a:t>5</a:t>
            </a:fld>
            <a:endParaRPr lang="el-GR" altLang="en-US"/>
          </a:p>
        </p:txBody>
      </p:sp>
    </p:spTree>
    <p:extLst>
      <p:ext uri="{BB962C8B-B14F-4D97-AF65-F5344CB8AC3E}">
        <p14:creationId xmlns:p14="http://schemas.microsoft.com/office/powerpoint/2010/main" val="2473876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20836" name="Θέση αριθμού διαφάνειας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33025298-1E3E-4FE6-A81D-06D963CBD4E2}" type="slidenum">
              <a:rPr lang="el-GR" altLang="en-US" sz="1200"/>
              <a:pPr algn="r"/>
              <a:t>6</a:t>
            </a:fld>
            <a:endParaRPr lang="el-GR" altLang="en-US" sz="1200"/>
          </a:p>
        </p:txBody>
      </p:sp>
    </p:spTree>
    <p:extLst>
      <p:ext uri="{BB962C8B-B14F-4D97-AF65-F5344CB8AC3E}">
        <p14:creationId xmlns:p14="http://schemas.microsoft.com/office/powerpoint/2010/main" val="319931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53604" name="Θέση αριθμού διαφάνειας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D9E0700C-C9DE-460B-8CEF-5212BBD286B3}" type="slidenum">
              <a:rPr lang="el-GR" altLang="en-US" sz="1200"/>
              <a:pPr algn="r"/>
              <a:t>23</a:t>
            </a:fld>
            <a:endParaRPr lang="el-GR" altLang="en-US" sz="1200"/>
          </a:p>
        </p:txBody>
      </p:sp>
    </p:spTree>
    <p:extLst>
      <p:ext uri="{BB962C8B-B14F-4D97-AF65-F5344CB8AC3E}">
        <p14:creationId xmlns:p14="http://schemas.microsoft.com/office/powerpoint/2010/main" val="403919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43"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63844" name="Θέση αριθμού διαφάνειας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76BA6832-6C57-495A-B06B-777A8644D90B}" type="slidenum">
              <a:rPr lang="el-GR" altLang="en-US" sz="1200"/>
              <a:pPr algn="r"/>
              <a:t>30</a:t>
            </a:fld>
            <a:endParaRPr lang="el-GR" altLang="en-US" sz="1200"/>
          </a:p>
        </p:txBody>
      </p:sp>
    </p:spTree>
    <p:extLst>
      <p:ext uri="{BB962C8B-B14F-4D97-AF65-F5344CB8AC3E}">
        <p14:creationId xmlns:p14="http://schemas.microsoft.com/office/powerpoint/2010/main" val="2675875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Θέση εικόνας διαφάνειας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7651"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1212C81-6383-4BD4-8F24-9C308D66D59A}" type="slidenum">
              <a:rPr lang="el-GR" altLang="en-US"/>
              <a:pPr/>
              <a:t>59</a:t>
            </a:fld>
            <a:endParaRPr lang="el-GR" altLang="en-US"/>
          </a:p>
        </p:txBody>
      </p:sp>
    </p:spTree>
    <p:extLst>
      <p:ext uri="{BB962C8B-B14F-4D97-AF65-F5344CB8AC3E}">
        <p14:creationId xmlns:p14="http://schemas.microsoft.com/office/powerpoint/2010/main" val="20556496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n-US" smtClean="0"/>
              <a:t>Click to edit Master title style</a:t>
            </a:r>
            <a:endParaRPr lang="el-GR" dirty="0"/>
          </a:p>
        </p:txBody>
      </p:sp>
      <p:sp>
        <p:nvSpPr>
          <p:cNvPr id="3" name="Υπότιτλος 2"/>
          <p:cNvSpPr>
            <a:spLocks noGrp="1"/>
          </p:cNvSpPr>
          <p:nvPr>
            <p:ph type="subTitle" idx="1"/>
          </p:nvPr>
        </p:nvSpPr>
        <p:spPr>
          <a:xfrm>
            <a:off x="683568" y="3886200"/>
            <a:ext cx="7776864" cy="1752600"/>
          </a:xfrm>
        </p:spPr>
        <p:txBody>
          <a:bodyPr>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dirty="0"/>
          </a:p>
        </p:txBody>
      </p:sp>
      <p:pic>
        <p:nvPicPr>
          <p:cNvPr id="4" name="Picture 3" descr="Λογότυπο Οικονομικού Πανεπιστημίου Αθηνών"/>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592" y="260648"/>
            <a:ext cx="7309104" cy="1908048"/>
          </a:xfrm>
          <a:prstGeom prst="rect">
            <a:avLst/>
          </a:prstGeom>
        </p:spPr>
      </p:pic>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smtClean="0"/>
              <a:t>Click to edit Master title style</a:t>
            </a:r>
            <a:endParaRPr lang="el-GR" dirty="0"/>
          </a:p>
        </p:txBody>
      </p:sp>
      <p:sp>
        <p:nvSpPr>
          <p:cNvPr id="3" name="Θέση κατακόρυφου κειμένου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Θέση αριθμού διαφάνειας 5"/>
          <p:cNvSpPr>
            <a:spLocks noGrp="1"/>
          </p:cNvSpPr>
          <p:nvPr>
            <p:ph type="sldNum" sz="quarter" idx="12"/>
          </p:nvPr>
        </p:nvSpPr>
        <p:spPr/>
        <p:txBody>
          <a:bodyPr/>
          <a:lstStyle/>
          <a:p>
            <a:fld id="{53C4726A-630D-4CB4-B088-BAB00F4188E9}" type="slidenum">
              <a:rPr lang="el-GR" smtClean="0"/>
              <a:pPr/>
              <a:t>‹#›</a:t>
            </a:fld>
            <a:endParaRPr lang="el-GR" dirty="0"/>
          </a:p>
        </p:txBody>
      </p:sp>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Θέση αριθμού διαφάνειας 5"/>
          <p:cNvSpPr>
            <a:spLocks noGrp="1"/>
          </p:cNvSpPr>
          <p:nvPr>
            <p:ph type="sldNum" sz="quarter" idx="12"/>
          </p:nvPr>
        </p:nvSpPr>
        <p:spPr/>
        <p:txBody>
          <a:bodyPr/>
          <a:lstStyle/>
          <a:p>
            <a:fld id="{53C4726A-630D-4CB4-B088-BAB00F4188E9}" type="slidenum">
              <a:rPr lang="el-GR" smtClean="0"/>
              <a:pPr/>
              <a:t>‹#›</a:t>
            </a:fld>
            <a:endParaRPr lang="el-GR" dirty="0"/>
          </a:p>
        </p:txBody>
      </p:sp>
    </p:spTree>
    <p:extLst>
      <p:ext uri="{BB962C8B-B14F-4D97-AF65-F5344CB8AC3E}">
        <p14:creationId xmlns:p14="http://schemas.microsoft.com/office/powerpoint/2010/main" val="4238612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6553200" y="6356350"/>
            <a:ext cx="2133600" cy="365125"/>
          </a:xfrm>
        </p:spPr>
        <p:txBody>
          <a:bodyPr/>
          <a:lstStyle>
            <a:lvl1pPr>
              <a:defRPr/>
            </a:lvl1pPr>
          </a:lstStyle>
          <a:p>
            <a:fld id="{B6CE84CC-7170-4E96-8D5B-F29A9A024FAF}" type="slidenum">
              <a:rPr lang="el-GR" altLang="en-US"/>
              <a:pPr/>
              <a:t>‹#›</a:t>
            </a:fld>
            <a:endParaRPr lang="el-GR" altLang="en-US"/>
          </a:p>
        </p:txBody>
      </p:sp>
    </p:spTree>
    <p:extLst>
      <p:ext uri="{BB962C8B-B14F-4D97-AF65-F5344CB8AC3E}">
        <p14:creationId xmlns:p14="http://schemas.microsoft.com/office/powerpoint/2010/main" val="224400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Slide Number Placeholder 3"/>
          <p:cNvSpPr>
            <a:spLocks noGrp="1"/>
          </p:cNvSpPr>
          <p:nvPr>
            <p:ph type="sldNum" sz="quarter" idx="10"/>
          </p:nvPr>
        </p:nvSpPr>
        <p:spPr>
          <a:xfrm>
            <a:off x="6553200" y="6356350"/>
            <a:ext cx="2133600" cy="365125"/>
          </a:xfrm>
        </p:spPr>
        <p:txBody>
          <a:bodyPr/>
          <a:lstStyle>
            <a:lvl1pPr>
              <a:defRPr/>
            </a:lvl1pPr>
          </a:lstStyle>
          <a:p>
            <a:fld id="{328D2929-5754-4009-A953-FCF825EA811F}" type="slidenum">
              <a:rPr lang="el-GR" altLang="en-US"/>
              <a:pPr/>
              <a:t>‹#›</a:t>
            </a:fld>
            <a:endParaRPr lang="el-GR" altLang="en-US"/>
          </a:p>
        </p:txBody>
      </p:sp>
    </p:spTree>
    <p:extLst>
      <p:ext uri="{BB962C8B-B14F-4D97-AF65-F5344CB8AC3E}">
        <p14:creationId xmlns:p14="http://schemas.microsoft.com/office/powerpoint/2010/main" val="3933768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smtClean="0"/>
              <a:t>Click to edit Master title style</a:t>
            </a:r>
            <a:endParaRPr lang="el-GR"/>
          </a:p>
        </p:txBody>
      </p:sp>
      <p:sp>
        <p:nvSpPr>
          <p:cNvPr id="3" name="Θέση περιεχομένου 2"/>
          <p:cNvSpPr>
            <a:spLocks noGrp="1"/>
          </p:cNvSpPr>
          <p:nvPr>
            <p:ph idx="1"/>
          </p:nvPr>
        </p:nvSpPr>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6" name="Θέση αριθμού διαφάνειας 5"/>
          <p:cNvSpPr>
            <a:spLocks noGrp="1"/>
          </p:cNvSpPr>
          <p:nvPr>
            <p:ph type="sldNum" sz="quarter" idx="12"/>
          </p:nvPr>
        </p:nvSpPr>
        <p:spPr/>
        <p:txBody>
          <a:bodyPr/>
          <a:lstStyle/>
          <a:p>
            <a:fld id="{53C4726A-630D-4CB4-B088-BAB00F4188E9}" type="slidenum">
              <a:rPr lang="el-GR" smtClean="0"/>
              <a:pPr/>
              <a:t>‹#›</a:t>
            </a:fld>
            <a:endParaRPr lang="el-GR" dirty="0"/>
          </a:p>
        </p:txBody>
      </p:sp>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936925"/>
            <a:ext cx="7772400" cy="1362075"/>
          </a:xfrm>
        </p:spPr>
        <p:txBody>
          <a:bodyPr anchor="t"/>
          <a:lstStyle>
            <a:lvl1pPr algn="l">
              <a:defRPr sz="4000" b="1" cap="none" baseline="0"/>
            </a:lvl1pPr>
          </a:lstStyle>
          <a:p>
            <a:r>
              <a:rPr lang="en-US" smtClean="0"/>
              <a:t>Click to edit Master title style</a:t>
            </a:r>
            <a:endParaRPr lang="el-GR" dirty="0"/>
          </a:p>
        </p:txBody>
      </p:sp>
      <p:sp>
        <p:nvSpPr>
          <p:cNvPr id="3" name="Θέση κειμένου 2"/>
          <p:cNvSpPr>
            <a:spLocks noGrp="1"/>
          </p:cNvSpPr>
          <p:nvPr>
            <p:ph type="body" idx="1"/>
          </p:nvPr>
        </p:nvSpPr>
        <p:spPr>
          <a:xfrm>
            <a:off x="683568" y="4305077"/>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4" name="Picture 3" descr="Λογότυπο Οικονομικού Πανεπιστημίου Αθηνών"/>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592" y="260648"/>
            <a:ext cx="7309104" cy="1908048"/>
          </a:xfrm>
          <a:prstGeom prst="rect">
            <a:avLst/>
          </a:prstGeom>
        </p:spPr>
      </p:pic>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smtClean="0"/>
              <a:t>Click to edit Master title style</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Θέση αριθμού διαφάνειας 6"/>
          <p:cNvSpPr>
            <a:spLocks noGrp="1"/>
          </p:cNvSpPr>
          <p:nvPr>
            <p:ph type="sldNum" sz="quarter" idx="12"/>
          </p:nvPr>
        </p:nvSpPr>
        <p:spPr/>
        <p:txBody>
          <a:bodyPr/>
          <a:lstStyle/>
          <a:p>
            <a:fld id="{53C4726A-630D-4CB4-B088-BAB00F4188E9}" type="slidenum">
              <a:rPr lang="el-GR" smtClean="0"/>
              <a:pPr/>
              <a:t>‹#›</a:t>
            </a:fld>
            <a:endParaRPr lang="el-GR" dirty="0"/>
          </a:p>
        </p:txBody>
      </p:sp>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n-US" smtClean="0"/>
              <a:t>Click to edit Master title style</a:t>
            </a:r>
            <a:endParaRPr lang="el-G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9" name="Θέση αριθμού διαφάνειας 8"/>
          <p:cNvSpPr>
            <a:spLocks noGrp="1"/>
          </p:cNvSpPr>
          <p:nvPr>
            <p:ph type="sldNum" sz="quarter" idx="12"/>
          </p:nvPr>
        </p:nvSpPr>
        <p:spPr/>
        <p:txBody>
          <a:bodyPr/>
          <a:lstStyle/>
          <a:p>
            <a:fld id="{53C4726A-630D-4CB4-B088-BAB00F4188E9}" type="slidenum">
              <a:rPr lang="el-GR" smtClean="0"/>
              <a:pPr/>
              <a:t>‹#›</a:t>
            </a:fld>
            <a:endParaRPr lang="el-GR" dirty="0"/>
          </a:p>
        </p:txBody>
      </p:sp>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smtClean="0"/>
              <a:t>Click to edit Master title style</a:t>
            </a:r>
            <a:endParaRPr lang="el-GR" dirty="0"/>
          </a:p>
        </p:txBody>
      </p:sp>
      <p:sp>
        <p:nvSpPr>
          <p:cNvPr id="5" name="Θέση αριθμού διαφάνειας 4"/>
          <p:cNvSpPr>
            <a:spLocks noGrp="1"/>
          </p:cNvSpPr>
          <p:nvPr>
            <p:ph type="sldNum" sz="quarter" idx="12"/>
          </p:nvPr>
        </p:nvSpPr>
        <p:spPr/>
        <p:txBody>
          <a:bodyPr/>
          <a:lstStyle/>
          <a:p>
            <a:fld id="{53C4726A-630D-4CB4-B088-BAB00F4188E9}" type="slidenum">
              <a:rPr lang="el-GR" smtClean="0"/>
              <a:pPr/>
              <a:t>‹#›</a:t>
            </a:fld>
            <a:endParaRPr lang="el-GR" dirty="0"/>
          </a:p>
        </p:txBody>
      </p:sp>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53C4726A-630D-4CB4-B088-BAB00F4188E9}" type="slidenum">
              <a:rPr lang="el-GR" smtClean="0"/>
              <a:pPr/>
              <a:t>‹#›</a:t>
            </a:fld>
            <a:endParaRPr lang="el-GR" dirty="0"/>
          </a:p>
        </p:txBody>
      </p:sp>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Θέση αριθμού διαφάνειας 6"/>
          <p:cNvSpPr>
            <a:spLocks noGrp="1"/>
          </p:cNvSpPr>
          <p:nvPr>
            <p:ph type="sldNum" sz="quarter" idx="12"/>
          </p:nvPr>
        </p:nvSpPr>
        <p:spPr/>
        <p:txBody>
          <a:bodyPr/>
          <a:lstStyle/>
          <a:p>
            <a:fld id="{53C4726A-630D-4CB4-B088-BAB00F4188E9}" type="slidenum">
              <a:rPr lang="el-GR" smtClean="0"/>
              <a:pPr/>
              <a:t>‹#›</a:t>
            </a:fld>
            <a:endParaRPr lang="el-GR" dirty="0"/>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n-US" smtClean="0"/>
              <a:t>Click to edit Master title style</a:t>
            </a:r>
            <a:endParaRPr lang="el-GR"/>
          </a:p>
        </p:txBody>
      </p:sp>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Θέση αριθμού διαφάνειας 6"/>
          <p:cNvSpPr>
            <a:spLocks noGrp="1"/>
          </p:cNvSpPr>
          <p:nvPr>
            <p:ph type="sldNum" sz="quarter" idx="12"/>
          </p:nvPr>
        </p:nvSpPr>
        <p:spPr/>
        <p:txBody>
          <a:bodyPr/>
          <a:lstStyle/>
          <a:p>
            <a:fld id="{53C4726A-630D-4CB4-B088-BAB00F4188E9}" type="slidenum">
              <a:rPr lang="el-GR" smtClean="0"/>
              <a:pPr/>
              <a:t>‹#›</a:t>
            </a:fld>
            <a:endParaRPr lang="el-GR" dirty="0"/>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n-US" smtClean="0"/>
              <a:t>Click to edit Master title style</a:t>
            </a:r>
            <a:endParaRPr lang="el-GR"/>
          </a:p>
        </p:txBody>
      </p:sp>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solidFill>
              </a:defRPr>
            </a:lvl1pPr>
          </a:lstStyle>
          <a:p>
            <a:fld id="{53C4726A-630D-4CB4-B088-BAB00F4188E9}" type="slidenum">
              <a:rPr lang="el-GR" smtClean="0"/>
              <a:pPr/>
              <a:t>‹#›</a:t>
            </a:fld>
            <a:endParaRPr lang="el-GR" dirty="0"/>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 id="2147483662" r:id="rId12"/>
    <p:sldLayoutId id="2147483663" r:id="rId13"/>
  </p:sldLayoutIdLst>
  <p:timing>
    <p:tnLst>
      <p:par>
        <p:cTn id="1" dur="indefinite" restart="never" nodeType="tmRoot"/>
      </p:par>
    </p:tnLst>
  </p:timing>
  <p:hf hdr="0" ftr="0" dt="0"/>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Microsoft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Microsoft_Excel_97-2003_Worksheet3.xls"/><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Τίτλος 1"/>
          <p:cNvSpPr>
            <a:spLocks noGrp="1"/>
          </p:cNvSpPr>
          <p:nvPr>
            <p:ph type="ctrTitle"/>
          </p:nvPr>
        </p:nvSpPr>
        <p:spPr/>
        <p:txBody>
          <a:bodyPr/>
          <a:lstStyle/>
          <a:p>
            <a:r>
              <a:rPr lang="el-GR" altLang="en-US" smtClean="0"/>
              <a:t>Τίτλος Μαθήματος</a:t>
            </a:r>
          </a:p>
        </p:txBody>
      </p:sp>
      <p:sp>
        <p:nvSpPr>
          <p:cNvPr id="14338" name="Υπότιτλος 2"/>
          <p:cNvSpPr>
            <a:spLocks noGrp="1"/>
          </p:cNvSpPr>
          <p:nvPr>
            <p:ph type="subTitle" idx="1"/>
          </p:nvPr>
        </p:nvSpPr>
        <p:spPr>
          <a:xfrm>
            <a:off x="684213" y="3886200"/>
            <a:ext cx="7775575" cy="1752600"/>
          </a:xfrm>
        </p:spPr>
        <p:txBody>
          <a:bodyPr/>
          <a:lstStyle/>
          <a:p>
            <a:r>
              <a:rPr lang="el-GR" altLang="en-US" sz="2800" b="1" smtClean="0"/>
              <a:t>Ενότητα </a:t>
            </a:r>
            <a:r>
              <a:rPr lang="en-US" altLang="en-US" sz="2800" b="1" smtClean="0"/>
              <a:t># 2</a:t>
            </a:r>
            <a:r>
              <a:rPr lang="el-GR" altLang="en-US" sz="2800" b="1" smtClean="0"/>
              <a:t>:</a:t>
            </a:r>
            <a:r>
              <a:rPr lang="en-US" altLang="en-US" sz="2800" smtClean="0"/>
              <a:t> </a:t>
            </a:r>
            <a:r>
              <a:rPr lang="el-GR" altLang="en-US" sz="2800" smtClean="0"/>
              <a:t>Βασικές</a:t>
            </a:r>
            <a:r>
              <a:rPr lang="el-GR" altLang="en-US" sz="2800" smtClean="0">
                <a:latin typeface="Arial" panose="020B0604020202020204" pitchFamily="34" charset="0"/>
              </a:rPr>
              <a:t> </a:t>
            </a:r>
            <a:r>
              <a:rPr lang="el-GR" altLang="en-US" sz="2800" smtClean="0"/>
              <a:t>έννοιες</a:t>
            </a:r>
            <a:r>
              <a:rPr lang="el-GR" altLang="en-US" sz="2800" smtClean="0">
                <a:latin typeface="Arial" panose="020B0604020202020204" pitchFamily="34" charset="0"/>
              </a:rPr>
              <a:t> </a:t>
            </a:r>
            <a:r>
              <a:rPr lang="el-GR" altLang="en-US" sz="2800" smtClean="0"/>
              <a:t>κοστολόγησης</a:t>
            </a:r>
            <a:endParaRPr lang="en-US" altLang="en-US" sz="2800" smtClean="0"/>
          </a:p>
          <a:p>
            <a:r>
              <a:rPr lang="el-GR" altLang="en-US" sz="2800" b="1" smtClean="0"/>
              <a:t>Διδάσκουσα: </a:t>
            </a:r>
            <a:r>
              <a:rPr lang="el-GR" altLang="en-US" sz="2800" smtClean="0"/>
              <a:t>Σάνδρα Κοέν</a:t>
            </a:r>
          </a:p>
          <a:p>
            <a:r>
              <a:rPr lang="el-GR" altLang="en-US" sz="2800" b="1" smtClean="0"/>
              <a:t>Τμήμα: </a:t>
            </a:r>
            <a:r>
              <a:rPr lang="el-GR" altLang="en-US" sz="2800" smtClean="0"/>
              <a:t>Οργάνωση και Διοίκηση Επιχειρήσεων</a:t>
            </a:r>
          </a:p>
        </p:txBody>
      </p:sp>
      <p:pic>
        <p:nvPicPr>
          <p:cNvPr id="14339" name="Picture 3" descr="Λογότυπο Επιχειρησιακού Προγράμματος Εκπαίδευση και Δια βίου Μάθηση του Υπουργείου Παιδείας ΕΣΠΑ 2007-2013 με τη σημαία της Ευρωπαϊκής Ένωσης, το οποίο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4213" y="5591175"/>
            <a:ext cx="4310062"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3"/>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5826125"/>
            <a:ext cx="1535113"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4737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p:cNvSpPr>
          <p:nvPr>
            <p:ph type="title"/>
          </p:nvPr>
        </p:nvSpPr>
        <p:spPr/>
        <p:txBody>
          <a:bodyPr/>
          <a:lstStyle/>
          <a:p>
            <a:r>
              <a:rPr lang="el-GR" altLang="en-US" dirty="0" smtClean="0"/>
              <a:t>Γενικά Βιομηχανικά Έξοδα</a:t>
            </a:r>
          </a:p>
        </p:txBody>
      </p:sp>
      <p:sp>
        <p:nvSpPr>
          <p:cNvPr id="124931" name="Rectangle 3"/>
          <p:cNvSpPr>
            <a:spLocks noGrp="1"/>
          </p:cNvSpPr>
          <p:nvPr>
            <p:ph type="body" idx="1"/>
          </p:nvPr>
        </p:nvSpPr>
        <p:spPr/>
        <p:txBody>
          <a:bodyPr/>
          <a:lstStyle/>
          <a:p>
            <a:pPr>
              <a:lnSpc>
                <a:spcPct val="110000"/>
              </a:lnSpc>
              <a:spcBef>
                <a:spcPct val="20000"/>
              </a:spcBef>
            </a:pPr>
            <a:r>
              <a:rPr lang="el-GR" altLang="en-US" sz="2800" dirty="0" smtClean="0"/>
              <a:t>Γενικά βιομηχανικά έξοδα (ΓΒΕ) είναι όλα τα έξοδα που δημιουργούνται από την έναρξη της παραγωγής μέχρι του σημείου όπου τα προϊόντα είναι έτοιμα να μπουν στην αποθήκη των ετοίμων προϊόντων: </a:t>
            </a:r>
          </a:p>
          <a:p>
            <a:pPr lvl="1">
              <a:lnSpc>
                <a:spcPct val="110000"/>
              </a:lnSpc>
              <a:spcBef>
                <a:spcPct val="20000"/>
              </a:spcBef>
            </a:pPr>
            <a:r>
              <a:rPr lang="el-GR" altLang="en-US" sz="2400" dirty="0" smtClean="0"/>
              <a:t>Τα ενοίκια και τα ασφάλιστρα που πληρώνονται για το εργοστάσιο.</a:t>
            </a:r>
          </a:p>
          <a:p>
            <a:pPr lvl="1">
              <a:lnSpc>
                <a:spcPct val="110000"/>
              </a:lnSpc>
              <a:spcBef>
                <a:spcPct val="20000"/>
              </a:spcBef>
            </a:pPr>
            <a:r>
              <a:rPr lang="el-GR" altLang="en-US" sz="2400" dirty="0" smtClean="0"/>
              <a:t>Αποσβέσεις.</a:t>
            </a:r>
          </a:p>
          <a:p>
            <a:pPr lvl="1">
              <a:lnSpc>
                <a:spcPct val="110000"/>
              </a:lnSpc>
              <a:spcBef>
                <a:spcPct val="20000"/>
              </a:spcBef>
            </a:pPr>
            <a:r>
              <a:rPr lang="el-GR" altLang="en-US" sz="2400" dirty="0" smtClean="0"/>
              <a:t>Η έμμεση εργασία.</a:t>
            </a:r>
          </a:p>
          <a:p>
            <a:pPr lvl="1">
              <a:lnSpc>
                <a:spcPct val="110000"/>
              </a:lnSpc>
              <a:spcBef>
                <a:spcPct val="20000"/>
              </a:spcBef>
            </a:pPr>
            <a:r>
              <a:rPr lang="el-GR" altLang="en-US" sz="2400" dirty="0" smtClean="0"/>
              <a:t>Τα διάφορα αναλώσιμα υλικά.</a:t>
            </a:r>
          </a:p>
        </p:txBody>
      </p:sp>
      <p:sp>
        <p:nvSpPr>
          <p:cNvPr id="2" name="Slide Number Placeholder 1"/>
          <p:cNvSpPr>
            <a:spLocks noGrp="1"/>
          </p:cNvSpPr>
          <p:nvPr>
            <p:ph type="sldNum" sz="quarter" idx="12"/>
          </p:nvPr>
        </p:nvSpPr>
        <p:spPr/>
        <p:txBody>
          <a:bodyPr/>
          <a:lstStyle/>
          <a:p>
            <a:fld id="{53C4726A-630D-4CB4-B088-BAB00F4188E9}" type="slidenum">
              <a:rPr lang="el-GR" smtClean="0"/>
              <a:pPr/>
              <a:t>10</a:t>
            </a:fld>
            <a:endParaRPr lang="el-GR" dirty="0"/>
          </a:p>
        </p:txBody>
      </p:sp>
    </p:spTree>
    <p:extLst>
      <p:ext uri="{BB962C8B-B14F-4D97-AF65-F5344CB8AC3E}">
        <p14:creationId xmlns:p14="http://schemas.microsoft.com/office/powerpoint/2010/main" val="3269095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p:cNvSpPr>
          <p:nvPr>
            <p:ph type="title"/>
          </p:nvPr>
        </p:nvSpPr>
        <p:spPr/>
        <p:txBody>
          <a:bodyPr/>
          <a:lstStyle/>
          <a:p>
            <a:r>
              <a:rPr lang="el-GR" altLang="en-US" smtClean="0"/>
              <a:t>Παράδειγμα</a:t>
            </a:r>
          </a:p>
        </p:txBody>
      </p:sp>
      <p:sp>
        <p:nvSpPr>
          <p:cNvPr id="125955" name="Rectangle 3"/>
          <p:cNvSpPr>
            <a:spLocks noGrp="1"/>
          </p:cNvSpPr>
          <p:nvPr>
            <p:ph type="body" idx="1"/>
          </p:nvPr>
        </p:nvSpPr>
        <p:spPr/>
        <p:txBody>
          <a:bodyPr/>
          <a:lstStyle/>
          <a:p>
            <a:pPr>
              <a:lnSpc>
                <a:spcPct val="80000"/>
              </a:lnSpc>
              <a:spcBef>
                <a:spcPct val="20000"/>
              </a:spcBef>
            </a:pPr>
            <a:r>
              <a:rPr lang="el-GR" altLang="en-US" sz="2400" dirty="0" smtClean="0"/>
              <a:t>Βιομηχανική επιχείρηση παράγει ένα προϊόν. Το σύνολο της παραγωγής της περιόδου πωλήθηκε και δεν υπήρχαν αρχικά αποθέματα, δηλαδή αρχικά αποθέματα = τελικά αποθέματα = μηδέν. </a:t>
            </a:r>
          </a:p>
          <a:p>
            <a:pPr>
              <a:lnSpc>
                <a:spcPct val="80000"/>
              </a:lnSpc>
              <a:spcBef>
                <a:spcPct val="20000"/>
              </a:spcBef>
            </a:pPr>
            <a:r>
              <a:rPr lang="el-GR" altLang="en-US" sz="2400" dirty="0" smtClean="0"/>
              <a:t>Αναλώσεις υλικών € 400.000 (70% ά ύλες).</a:t>
            </a:r>
          </a:p>
          <a:p>
            <a:pPr>
              <a:lnSpc>
                <a:spcPct val="80000"/>
              </a:lnSpc>
              <a:spcBef>
                <a:spcPct val="20000"/>
              </a:spcBef>
            </a:pPr>
            <a:r>
              <a:rPr lang="el-GR" altLang="en-US" sz="2400" dirty="0" smtClean="0"/>
              <a:t>Εργατικά € 250.000 (80% άμεση εργασία).</a:t>
            </a:r>
          </a:p>
          <a:p>
            <a:pPr>
              <a:lnSpc>
                <a:spcPct val="80000"/>
              </a:lnSpc>
              <a:spcBef>
                <a:spcPct val="20000"/>
              </a:spcBef>
            </a:pPr>
            <a:r>
              <a:rPr lang="el-GR" altLang="en-US" sz="2400" dirty="0" smtClean="0"/>
              <a:t>Λοιπά</a:t>
            </a:r>
            <a:r>
              <a:rPr lang="el-GR" altLang="en-US" sz="2400" b="1" i="1" dirty="0" smtClean="0"/>
              <a:t> </a:t>
            </a:r>
            <a:r>
              <a:rPr lang="el-GR" altLang="en-US" sz="2400" dirty="0" smtClean="0"/>
              <a:t>ΓΒΕ €150.000.</a:t>
            </a:r>
          </a:p>
          <a:p>
            <a:pPr>
              <a:lnSpc>
                <a:spcPct val="80000"/>
              </a:lnSpc>
              <a:spcBef>
                <a:spcPct val="20000"/>
              </a:spcBef>
            </a:pPr>
            <a:r>
              <a:rPr lang="el-GR" altLang="en-US" sz="2400" dirty="0" smtClean="0"/>
              <a:t>Έξοδα πωλήσεων € 380.000.</a:t>
            </a:r>
          </a:p>
          <a:p>
            <a:pPr>
              <a:lnSpc>
                <a:spcPct val="80000"/>
              </a:lnSpc>
              <a:spcBef>
                <a:spcPct val="20000"/>
              </a:spcBef>
            </a:pPr>
            <a:r>
              <a:rPr lang="el-GR" altLang="en-US" sz="2400" dirty="0" smtClean="0"/>
              <a:t>Έξοδα διοίκησης € 420.000.</a:t>
            </a:r>
          </a:p>
          <a:p>
            <a:pPr>
              <a:lnSpc>
                <a:spcPct val="80000"/>
              </a:lnSpc>
              <a:spcBef>
                <a:spcPct val="20000"/>
              </a:spcBef>
              <a:buFont typeface="Arial" panose="020B0604020202020204" pitchFamily="34" charset="0"/>
              <a:buNone/>
            </a:pPr>
            <a:r>
              <a:rPr lang="el-GR" altLang="en-US" sz="2400" dirty="0" smtClean="0"/>
              <a:t>Ζητείται: </a:t>
            </a:r>
          </a:p>
          <a:p>
            <a:pPr>
              <a:lnSpc>
                <a:spcPct val="80000"/>
              </a:lnSpc>
              <a:spcBef>
                <a:spcPct val="20000"/>
              </a:spcBef>
              <a:buFont typeface="Arial" panose="020B0604020202020204" pitchFamily="34" charset="0"/>
              <a:buNone/>
            </a:pPr>
            <a:r>
              <a:rPr lang="el-GR" altLang="en-US" sz="2400" dirty="0" smtClean="0"/>
              <a:t>α) Κόστος παραχθέντων και,</a:t>
            </a:r>
          </a:p>
          <a:p>
            <a:pPr>
              <a:lnSpc>
                <a:spcPct val="80000"/>
              </a:lnSpc>
              <a:spcBef>
                <a:spcPct val="20000"/>
              </a:spcBef>
              <a:buFont typeface="Arial" panose="020B0604020202020204" pitchFamily="34" charset="0"/>
              <a:buNone/>
            </a:pPr>
            <a:r>
              <a:rPr lang="el-GR" altLang="en-US" sz="2400" dirty="0" smtClean="0"/>
              <a:t>β) Συνολικό λειτουργικό κόστος της επιχείρησης.</a:t>
            </a:r>
          </a:p>
        </p:txBody>
      </p:sp>
      <p:sp>
        <p:nvSpPr>
          <p:cNvPr id="2" name="Slide Number Placeholder 1"/>
          <p:cNvSpPr>
            <a:spLocks noGrp="1"/>
          </p:cNvSpPr>
          <p:nvPr>
            <p:ph type="sldNum" sz="quarter" idx="12"/>
          </p:nvPr>
        </p:nvSpPr>
        <p:spPr/>
        <p:txBody>
          <a:bodyPr/>
          <a:lstStyle/>
          <a:p>
            <a:fld id="{53C4726A-630D-4CB4-B088-BAB00F4188E9}" type="slidenum">
              <a:rPr lang="el-GR" smtClean="0"/>
              <a:pPr/>
              <a:t>11</a:t>
            </a:fld>
            <a:endParaRPr lang="el-GR" dirty="0"/>
          </a:p>
        </p:txBody>
      </p:sp>
    </p:spTree>
    <p:extLst>
      <p:ext uri="{BB962C8B-B14F-4D97-AF65-F5344CB8AC3E}">
        <p14:creationId xmlns:p14="http://schemas.microsoft.com/office/powerpoint/2010/main" val="4082787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p:cNvSpPr>
          <p:nvPr>
            <p:ph type="title"/>
          </p:nvPr>
        </p:nvSpPr>
        <p:spPr/>
        <p:txBody>
          <a:bodyPr/>
          <a:lstStyle/>
          <a:p>
            <a:r>
              <a:rPr lang="el-GR" altLang="en-US" smtClean="0"/>
              <a:t>Ερώτημα α</a:t>
            </a:r>
          </a:p>
        </p:txBody>
      </p:sp>
      <p:sp>
        <p:nvSpPr>
          <p:cNvPr id="126979" name="Rectangle 3"/>
          <p:cNvSpPr>
            <a:spLocks noGrp="1"/>
          </p:cNvSpPr>
          <p:nvPr>
            <p:ph type="body" idx="1"/>
          </p:nvPr>
        </p:nvSpPr>
        <p:spPr/>
        <p:txBody>
          <a:bodyPr/>
          <a:lstStyle/>
          <a:p>
            <a:pPr eaLnBrk="0" hangingPunct="0">
              <a:spcBef>
                <a:spcPct val="0"/>
              </a:spcBef>
              <a:buFontTx/>
              <a:buChar char="•"/>
            </a:pPr>
            <a:r>
              <a:rPr lang="el-GR" altLang="en-US" dirty="0" smtClean="0"/>
              <a:t>Κόστος παραχθέντων: € 800.000.</a:t>
            </a:r>
          </a:p>
          <a:p>
            <a:pPr eaLnBrk="0" hangingPunct="0">
              <a:spcBef>
                <a:spcPct val="0"/>
              </a:spcBef>
              <a:buFontTx/>
              <a:buChar char="•"/>
            </a:pPr>
            <a:r>
              <a:rPr lang="el-GR" altLang="en-US" dirty="0" smtClean="0"/>
              <a:t>Ά ύλες: € 280.000 (70% </a:t>
            </a:r>
            <a:r>
              <a:rPr lang="en-US" altLang="en-US" dirty="0" smtClean="0"/>
              <a:t>x</a:t>
            </a:r>
            <a:r>
              <a:rPr lang="el-GR" altLang="en-US" dirty="0" smtClean="0"/>
              <a:t> 400.000).</a:t>
            </a:r>
          </a:p>
          <a:p>
            <a:pPr eaLnBrk="0" hangingPunct="0">
              <a:spcBef>
                <a:spcPct val="0"/>
              </a:spcBef>
              <a:buFontTx/>
              <a:buChar char="•"/>
            </a:pPr>
            <a:r>
              <a:rPr lang="el-GR" altLang="en-US" dirty="0" smtClean="0"/>
              <a:t>Άμεση Ε: € 200.000 (80% </a:t>
            </a:r>
            <a:r>
              <a:rPr lang="en-US" altLang="en-US" dirty="0" smtClean="0"/>
              <a:t>x</a:t>
            </a:r>
            <a:r>
              <a:rPr lang="el-GR" altLang="en-US" dirty="0" smtClean="0"/>
              <a:t> 250.000).</a:t>
            </a:r>
          </a:p>
          <a:p>
            <a:pPr eaLnBrk="0" hangingPunct="0">
              <a:spcBef>
                <a:spcPct val="0"/>
              </a:spcBef>
              <a:buFontTx/>
              <a:buChar char="•"/>
            </a:pPr>
            <a:r>
              <a:rPr lang="el-GR" altLang="en-US" dirty="0" smtClean="0"/>
              <a:t>ΓΒΕ: € 320.000: </a:t>
            </a:r>
          </a:p>
          <a:p>
            <a:pPr lvl="1">
              <a:spcBef>
                <a:spcPct val="20000"/>
              </a:spcBef>
            </a:pPr>
            <a:r>
              <a:rPr lang="el-GR" altLang="en-US" dirty="0" smtClean="0"/>
              <a:t>Έμμεσα υλικά €120.000 (30% </a:t>
            </a:r>
            <a:r>
              <a:rPr lang="en-US" altLang="en-US" dirty="0" smtClean="0"/>
              <a:t>x</a:t>
            </a:r>
            <a:r>
              <a:rPr lang="el-GR" altLang="en-US" dirty="0" smtClean="0"/>
              <a:t> 400.000).</a:t>
            </a:r>
          </a:p>
          <a:p>
            <a:pPr lvl="1">
              <a:spcBef>
                <a:spcPct val="20000"/>
              </a:spcBef>
            </a:pPr>
            <a:r>
              <a:rPr lang="el-GR" altLang="en-US" dirty="0" smtClean="0"/>
              <a:t>Έμμεση εργασία €50.000 (20% </a:t>
            </a:r>
            <a:r>
              <a:rPr lang="en-US" altLang="en-US" dirty="0" smtClean="0"/>
              <a:t>x</a:t>
            </a:r>
            <a:r>
              <a:rPr lang="el-GR" altLang="en-US" dirty="0" smtClean="0"/>
              <a:t> 250.000).</a:t>
            </a:r>
          </a:p>
          <a:p>
            <a:pPr lvl="1">
              <a:spcBef>
                <a:spcPct val="20000"/>
              </a:spcBef>
            </a:pPr>
            <a:r>
              <a:rPr lang="el-GR" altLang="en-US" dirty="0" smtClean="0"/>
              <a:t>Λοιπά ΓΒΕ €150.000 (δίνεται).</a:t>
            </a:r>
          </a:p>
        </p:txBody>
      </p:sp>
      <p:sp>
        <p:nvSpPr>
          <p:cNvPr id="2" name="Slide Number Placeholder 1"/>
          <p:cNvSpPr>
            <a:spLocks noGrp="1"/>
          </p:cNvSpPr>
          <p:nvPr>
            <p:ph type="sldNum" sz="quarter" idx="12"/>
          </p:nvPr>
        </p:nvSpPr>
        <p:spPr/>
        <p:txBody>
          <a:bodyPr/>
          <a:lstStyle/>
          <a:p>
            <a:fld id="{53C4726A-630D-4CB4-B088-BAB00F4188E9}" type="slidenum">
              <a:rPr lang="el-GR" smtClean="0"/>
              <a:pPr/>
              <a:t>12</a:t>
            </a:fld>
            <a:endParaRPr lang="el-GR" dirty="0"/>
          </a:p>
        </p:txBody>
      </p:sp>
    </p:spTree>
    <p:extLst>
      <p:ext uri="{BB962C8B-B14F-4D97-AF65-F5344CB8AC3E}">
        <p14:creationId xmlns:p14="http://schemas.microsoft.com/office/powerpoint/2010/main" val="1243183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p:cNvSpPr>
          <p:nvPr>
            <p:ph type="title"/>
          </p:nvPr>
        </p:nvSpPr>
        <p:spPr/>
        <p:txBody>
          <a:bodyPr/>
          <a:lstStyle/>
          <a:p>
            <a:r>
              <a:rPr lang="el-GR" altLang="en-US" smtClean="0"/>
              <a:t>Ερώτημα β</a:t>
            </a:r>
          </a:p>
        </p:txBody>
      </p:sp>
      <p:sp>
        <p:nvSpPr>
          <p:cNvPr id="128003" name="Rectangle 3"/>
          <p:cNvSpPr>
            <a:spLocks noGrp="1"/>
          </p:cNvSpPr>
          <p:nvPr>
            <p:ph type="body" idx="1"/>
          </p:nvPr>
        </p:nvSpPr>
        <p:spPr/>
        <p:txBody>
          <a:bodyPr/>
          <a:lstStyle/>
          <a:p>
            <a:pPr>
              <a:spcBef>
                <a:spcPct val="20000"/>
              </a:spcBef>
            </a:pPr>
            <a:r>
              <a:rPr lang="el-GR" altLang="en-US" dirty="0" smtClean="0"/>
              <a:t>Κόστος λειτουργίας</a:t>
            </a:r>
            <a:r>
              <a:rPr lang="el-GR" altLang="en-US" b="1" dirty="0" smtClean="0"/>
              <a:t>: </a:t>
            </a:r>
            <a:r>
              <a:rPr lang="el-GR" altLang="en-US" dirty="0" smtClean="0"/>
              <a:t>€1.600.000.</a:t>
            </a:r>
          </a:p>
          <a:p>
            <a:pPr>
              <a:spcBef>
                <a:spcPct val="20000"/>
              </a:spcBef>
            </a:pPr>
            <a:r>
              <a:rPr lang="el-GR" altLang="en-US" dirty="0" smtClean="0"/>
              <a:t>Έξοδα πωλήσεων: € 380.000.</a:t>
            </a:r>
          </a:p>
          <a:p>
            <a:pPr>
              <a:spcBef>
                <a:spcPct val="20000"/>
              </a:spcBef>
            </a:pPr>
            <a:r>
              <a:rPr lang="el-GR" altLang="en-US" dirty="0" smtClean="0"/>
              <a:t>Έξοδα διοίκησης: € 420.000.</a:t>
            </a:r>
          </a:p>
          <a:p>
            <a:pPr>
              <a:spcBef>
                <a:spcPct val="20000"/>
              </a:spcBef>
            </a:pPr>
            <a:r>
              <a:rPr lang="el-GR" altLang="en-US" dirty="0" smtClean="0"/>
              <a:t>Κόστος πωληθέντων € 800.000.</a:t>
            </a:r>
          </a:p>
          <a:p>
            <a:pPr>
              <a:spcBef>
                <a:spcPct val="20000"/>
              </a:spcBef>
            </a:pPr>
            <a:r>
              <a:rPr lang="el-GR" altLang="en-US" dirty="0" smtClean="0"/>
              <a:t>Κόστος παραχθέντων € 800.000.</a:t>
            </a:r>
          </a:p>
        </p:txBody>
      </p:sp>
      <p:sp>
        <p:nvSpPr>
          <p:cNvPr id="2" name="Slide Number Placeholder 1"/>
          <p:cNvSpPr>
            <a:spLocks noGrp="1"/>
          </p:cNvSpPr>
          <p:nvPr>
            <p:ph type="sldNum" sz="quarter" idx="12"/>
          </p:nvPr>
        </p:nvSpPr>
        <p:spPr/>
        <p:txBody>
          <a:bodyPr/>
          <a:lstStyle/>
          <a:p>
            <a:fld id="{53C4726A-630D-4CB4-B088-BAB00F4188E9}" type="slidenum">
              <a:rPr lang="el-GR" smtClean="0"/>
              <a:pPr/>
              <a:t>13</a:t>
            </a:fld>
            <a:endParaRPr lang="el-GR" dirty="0"/>
          </a:p>
        </p:txBody>
      </p:sp>
    </p:spTree>
    <p:extLst>
      <p:ext uri="{BB962C8B-B14F-4D97-AF65-F5344CB8AC3E}">
        <p14:creationId xmlns:p14="http://schemas.microsoft.com/office/powerpoint/2010/main" val="3812319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p:cNvSpPr>
          <p:nvPr>
            <p:ph type="title"/>
          </p:nvPr>
        </p:nvSpPr>
        <p:spPr/>
        <p:txBody>
          <a:bodyPr>
            <a:normAutofit fontScale="90000"/>
          </a:bodyPr>
          <a:lstStyle/>
          <a:p>
            <a:r>
              <a:rPr lang="el-GR" altLang="en-US" sz="4000" smtClean="0"/>
              <a:t>Κατηγοριοποιήσεις κόστους παραγωγής</a:t>
            </a:r>
          </a:p>
        </p:txBody>
      </p:sp>
      <p:sp>
        <p:nvSpPr>
          <p:cNvPr id="129027" name="Rectangle 3"/>
          <p:cNvSpPr>
            <a:spLocks noGrp="1"/>
          </p:cNvSpPr>
          <p:nvPr>
            <p:ph type="body" idx="1"/>
          </p:nvPr>
        </p:nvSpPr>
        <p:spPr/>
        <p:txBody>
          <a:bodyPr/>
          <a:lstStyle/>
          <a:p>
            <a:pPr>
              <a:spcBef>
                <a:spcPct val="20000"/>
              </a:spcBef>
            </a:pPr>
            <a:r>
              <a:rPr lang="el-GR" altLang="en-US" dirty="0" smtClean="0"/>
              <a:t>Πρωταρχικό Κόστος:</a:t>
            </a:r>
          </a:p>
          <a:p>
            <a:pPr lvl="1">
              <a:spcBef>
                <a:spcPct val="20000"/>
              </a:spcBef>
            </a:pPr>
            <a:r>
              <a:rPr lang="el-GR" altLang="en-US" dirty="0" smtClean="0"/>
              <a:t>Α’ Ύλες.</a:t>
            </a:r>
          </a:p>
          <a:p>
            <a:pPr lvl="1">
              <a:spcBef>
                <a:spcPct val="20000"/>
              </a:spcBef>
            </a:pPr>
            <a:r>
              <a:rPr lang="el-GR" altLang="en-US" dirty="0" smtClean="0"/>
              <a:t>Άμεση Εργασία.</a:t>
            </a:r>
          </a:p>
          <a:p>
            <a:pPr>
              <a:spcBef>
                <a:spcPct val="20000"/>
              </a:spcBef>
            </a:pPr>
            <a:r>
              <a:rPr lang="el-GR" altLang="en-US" dirty="0" smtClean="0"/>
              <a:t>Κόστος Μετατροπής:</a:t>
            </a:r>
          </a:p>
          <a:p>
            <a:pPr lvl="1">
              <a:spcBef>
                <a:spcPct val="20000"/>
              </a:spcBef>
            </a:pPr>
            <a:r>
              <a:rPr lang="el-GR" altLang="en-US" dirty="0" smtClean="0"/>
              <a:t>Άμεση Εργασία.</a:t>
            </a:r>
          </a:p>
          <a:p>
            <a:pPr lvl="1">
              <a:spcBef>
                <a:spcPct val="20000"/>
              </a:spcBef>
            </a:pPr>
            <a:r>
              <a:rPr lang="el-GR" altLang="en-US" dirty="0" smtClean="0"/>
              <a:t>ΓΒΕ.</a:t>
            </a:r>
          </a:p>
        </p:txBody>
      </p:sp>
      <p:sp>
        <p:nvSpPr>
          <p:cNvPr id="2" name="Slide Number Placeholder 1"/>
          <p:cNvSpPr>
            <a:spLocks noGrp="1"/>
          </p:cNvSpPr>
          <p:nvPr>
            <p:ph type="sldNum" sz="quarter" idx="12"/>
          </p:nvPr>
        </p:nvSpPr>
        <p:spPr/>
        <p:txBody>
          <a:bodyPr/>
          <a:lstStyle/>
          <a:p>
            <a:fld id="{53C4726A-630D-4CB4-B088-BAB00F4188E9}" type="slidenum">
              <a:rPr lang="el-GR" smtClean="0"/>
              <a:pPr/>
              <a:t>14</a:t>
            </a:fld>
            <a:endParaRPr lang="el-GR" dirty="0"/>
          </a:p>
        </p:txBody>
      </p:sp>
    </p:spTree>
    <p:extLst>
      <p:ext uri="{BB962C8B-B14F-4D97-AF65-F5344CB8AC3E}">
        <p14:creationId xmlns:p14="http://schemas.microsoft.com/office/powerpoint/2010/main" val="156240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p:cNvSpPr>
          <p:nvPr>
            <p:ph type="title"/>
          </p:nvPr>
        </p:nvSpPr>
        <p:spPr/>
        <p:txBody>
          <a:bodyPr/>
          <a:lstStyle/>
          <a:p>
            <a:r>
              <a:rPr lang="el-GR" altLang="en-US" smtClean="0"/>
              <a:t>Κόστος</a:t>
            </a:r>
            <a:r>
              <a:rPr lang="el-GR" altLang="en-US" smtClean="0">
                <a:latin typeface="Arial Unicode MS" panose="020B0604020202020204" pitchFamily="34" charset="-128"/>
              </a:rPr>
              <a:t> </a:t>
            </a:r>
            <a:r>
              <a:rPr lang="el-GR" altLang="en-US" smtClean="0"/>
              <a:t>παραχθέντων</a:t>
            </a:r>
          </a:p>
        </p:txBody>
      </p:sp>
      <p:sp>
        <p:nvSpPr>
          <p:cNvPr id="134147" name="Rectangle 3"/>
          <p:cNvSpPr>
            <a:spLocks noGrp="1"/>
          </p:cNvSpPr>
          <p:nvPr>
            <p:ph type="body" idx="1"/>
          </p:nvPr>
        </p:nvSpPr>
        <p:spPr/>
        <p:txBody>
          <a:bodyPr/>
          <a:lstStyle/>
          <a:p>
            <a:pPr>
              <a:lnSpc>
                <a:spcPct val="130000"/>
              </a:lnSpc>
              <a:spcBef>
                <a:spcPct val="20000"/>
              </a:spcBef>
              <a:buFont typeface="Arial" panose="020B0604020202020204" pitchFamily="34" charset="0"/>
              <a:buNone/>
            </a:pPr>
            <a:r>
              <a:rPr lang="el-GR" altLang="en-US" dirty="0" smtClean="0"/>
              <a:t>Αρχικό απόθεμα ημικατεργασμένων </a:t>
            </a:r>
          </a:p>
          <a:p>
            <a:pPr>
              <a:lnSpc>
                <a:spcPct val="130000"/>
              </a:lnSpc>
              <a:spcBef>
                <a:spcPct val="20000"/>
              </a:spcBef>
              <a:buFont typeface="Arial" panose="020B0604020202020204" pitchFamily="34" charset="0"/>
              <a:buNone/>
            </a:pPr>
            <a:r>
              <a:rPr lang="el-GR" altLang="en-US" dirty="0" smtClean="0"/>
              <a:t>+ Αναλώσεις πρώτων υλών </a:t>
            </a:r>
          </a:p>
          <a:p>
            <a:pPr>
              <a:lnSpc>
                <a:spcPct val="130000"/>
              </a:lnSpc>
              <a:spcBef>
                <a:spcPct val="20000"/>
              </a:spcBef>
              <a:buFont typeface="Arial" panose="020B0604020202020204" pitchFamily="34" charset="0"/>
              <a:buNone/>
            </a:pPr>
            <a:r>
              <a:rPr lang="el-GR" altLang="en-US" dirty="0" smtClean="0"/>
              <a:t>+ Άμεση εργασία </a:t>
            </a:r>
          </a:p>
          <a:p>
            <a:pPr>
              <a:lnSpc>
                <a:spcPct val="130000"/>
              </a:lnSpc>
              <a:spcBef>
                <a:spcPct val="20000"/>
              </a:spcBef>
              <a:buFont typeface="Arial" panose="020B0604020202020204" pitchFamily="34" charset="0"/>
              <a:buNone/>
            </a:pPr>
            <a:r>
              <a:rPr lang="el-GR" altLang="en-US" dirty="0" smtClean="0"/>
              <a:t>+ ΓΒΕ </a:t>
            </a:r>
          </a:p>
          <a:p>
            <a:pPr>
              <a:lnSpc>
                <a:spcPct val="130000"/>
              </a:lnSpc>
              <a:spcBef>
                <a:spcPct val="20000"/>
              </a:spcBef>
              <a:buFont typeface="Arial" panose="020B0604020202020204" pitchFamily="34" charset="0"/>
              <a:buNone/>
            </a:pPr>
            <a:r>
              <a:rPr lang="el-GR" altLang="en-US" dirty="0" smtClean="0"/>
              <a:t>- Τελικό απόθεμα ημικατεργασμένων </a:t>
            </a:r>
          </a:p>
          <a:p>
            <a:pPr>
              <a:lnSpc>
                <a:spcPct val="130000"/>
              </a:lnSpc>
              <a:spcBef>
                <a:spcPct val="20000"/>
              </a:spcBef>
              <a:buFont typeface="Arial" panose="020B0604020202020204" pitchFamily="34" charset="0"/>
              <a:buNone/>
            </a:pPr>
            <a:r>
              <a:rPr lang="el-GR" altLang="en-US" dirty="0" smtClean="0"/>
              <a:t>= Κόστος παραχθέντων.</a:t>
            </a:r>
          </a:p>
        </p:txBody>
      </p:sp>
      <p:sp>
        <p:nvSpPr>
          <p:cNvPr id="2" name="Slide Number Placeholder 1"/>
          <p:cNvSpPr>
            <a:spLocks noGrp="1"/>
          </p:cNvSpPr>
          <p:nvPr>
            <p:ph type="sldNum" sz="quarter" idx="12"/>
          </p:nvPr>
        </p:nvSpPr>
        <p:spPr/>
        <p:txBody>
          <a:bodyPr/>
          <a:lstStyle/>
          <a:p>
            <a:fld id="{53C4726A-630D-4CB4-B088-BAB00F4188E9}" type="slidenum">
              <a:rPr lang="el-GR" smtClean="0"/>
              <a:pPr/>
              <a:t>15</a:t>
            </a:fld>
            <a:endParaRPr lang="el-GR" dirty="0"/>
          </a:p>
        </p:txBody>
      </p:sp>
    </p:spTree>
    <p:extLst>
      <p:ext uri="{BB962C8B-B14F-4D97-AF65-F5344CB8AC3E}">
        <p14:creationId xmlns:p14="http://schemas.microsoft.com/office/powerpoint/2010/main" val="3638966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p:cNvSpPr>
          <p:nvPr>
            <p:ph type="title"/>
          </p:nvPr>
        </p:nvSpPr>
        <p:spPr/>
        <p:txBody>
          <a:bodyPr/>
          <a:lstStyle/>
          <a:p>
            <a:r>
              <a:rPr lang="el-GR" altLang="en-US" smtClean="0"/>
              <a:t>Κόστος πωληθέντων</a:t>
            </a:r>
          </a:p>
        </p:txBody>
      </p:sp>
      <p:sp>
        <p:nvSpPr>
          <p:cNvPr id="135171" name="Rectangle 3"/>
          <p:cNvSpPr>
            <a:spLocks noGrp="1"/>
          </p:cNvSpPr>
          <p:nvPr>
            <p:ph type="body" idx="1"/>
          </p:nvPr>
        </p:nvSpPr>
        <p:spPr/>
        <p:txBody>
          <a:bodyPr/>
          <a:lstStyle/>
          <a:p>
            <a:pPr>
              <a:spcBef>
                <a:spcPct val="20000"/>
              </a:spcBef>
              <a:buFont typeface="Arial" panose="020B0604020202020204" pitchFamily="34" charset="0"/>
              <a:buNone/>
            </a:pPr>
            <a:r>
              <a:rPr lang="el-GR" altLang="en-US" dirty="0" smtClean="0"/>
              <a:t>Αρχικό απόθεμα προϊόντων </a:t>
            </a:r>
          </a:p>
          <a:p>
            <a:pPr>
              <a:spcBef>
                <a:spcPct val="20000"/>
              </a:spcBef>
              <a:buFont typeface="Arial" panose="020B0604020202020204" pitchFamily="34" charset="0"/>
              <a:buNone/>
            </a:pPr>
            <a:r>
              <a:rPr lang="el-GR" altLang="en-US" dirty="0" smtClean="0"/>
              <a:t>+ Κόστος παραγωγής </a:t>
            </a:r>
          </a:p>
          <a:p>
            <a:pPr>
              <a:spcBef>
                <a:spcPct val="20000"/>
              </a:spcBef>
              <a:buFont typeface="Arial" panose="020B0604020202020204" pitchFamily="34" charset="0"/>
              <a:buNone/>
            </a:pPr>
            <a:r>
              <a:rPr lang="el-GR" altLang="en-US" dirty="0" smtClean="0"/>
              <a:t>- Τελικό απόθεμα προϊόντων </a:t>
            </a:r>
          </a:p>
          <a:p>
            <a:pPr>
              <a:spcBef>
                <a:spcPct val="20000"/>
              </a:spcBef>
              <a:buFont typeface="Arial" panose="020B0604020202020204" pitchFamily="34" charset="0"/>
              <a:buNone/>
            </a:pPr>
            <a:r>
              <a:rPr lang="el-GR" altLang="en-US" dirty="0" smtClean="0"/>
              <a:t>= Κόστος πωληθέντων.</a:t>
            </a:r>
          </a:p>
        </p:txBody>
      </p:sp>
      <p:sp>
        <p:nvSpPr>
          <p:cNvPr id="2" name="Slide Number Placeholder 1"/>
          <p:cNvSpPr>
            <a:spLocks noGrp="1"/>
          </p:cNvSpPr>
          <p:nvPr>
            <p:ph type="sldNum" sz="quarter" idx="12"/>
          </p:nvPr>
        </p:nvSpPr>
        <p:spPr/>
        <p:txBody>
          <a:bodyPr/>
          <a:lstStyle/>
          <a:p>
            <a:fld id="{53C4726A-630D-4CB4-B088-BAB00F4188E9}" type="slidenum">
              <a:rPr lang="el-GR" smtClean="0"/>
              <a:pPr/>
              <a:t>16</a:t>
            </a:fld>
            <a:endParaRPr lang="el-GR" dirty="0"/>
          </a:p>
        </p:txBody>
      </p:sp>
    </p:spTree>
    <p:extLst>
      <p:ext uri="{BB962C8B-B14F-4D97-AF65-F5344CB8AC3E}">
        <p14:creationId xmlns:p14="http://schemas.microsoft.com/office/powerpoint/2010/main" val="23854027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p:cNvSpPr>
          <p:nvPr>
            <p:ph type="title"/>
          </p:nvPr>
        </p:nvSpPr>
        <p:spPr/>
        <p:txBody>
          <a:bodyPr>
            <a:normAutofit fontScale="90000"/>
          </a:bodyPr>
          <a:lstStyle/>
          <a:p>
            <a:r>
              <a:rPr lang="el-GR" altLang="en-US" sz="4000" smtClean="0"/>
              <a:t>Κόστος παραγωγής </a:t>
            </a:r>
            <a:r>
              <a:rPr lang="en-US" altLang="en-US" sz="4000" smtClean="0"/>
              <a:t>vs. </a:t>
            </a:r>
            <a:r>
              <a:rPr lang="el-GR" altLang="en-US" sz="4000" smtClean="0"/>
              <a:t>κόστος πωληθέντων (1 από 2)</a:t>
            </a:r>
          </a:p>
        </p:txBody>
      </p:sp>
      <p:sp>
        <p:nvSpPr>
          <p:cNvPr id="142339" name="Rectangle 3"/>
          <p:cNvSpPr>
            <a:spLocks noGrp="1"/>
          </p:cNvSpPr>
          <p:nvPr>
            <p:ph type="body" idx="1"/>
          </p:nvPr>
        </p:nvSpPr>
        <p:spPr/>
        <p:txBody>
          <a:bodyPr/>
          <a:lstStyle/>
          <a:p>
            <a:pPr>
              <a:spcBef>
                <a:spcPct val="20000"/>
              </a:spcBef>
            </a:pPr>
            <a:r>
              <a:rPr lang="el-GR" altLang="en-US" dirty="0" smtClean="0"/>
              <a:t>Το κόστος παραγωγής των προϊόντων που δεν πωλήθηκαν αποθεματοποιείται και παρουσιάζεται στον Ισολογισμό.</a:t>
            </a:r>
          </a:p>
          <a:p>
            <a:pPr>
              <a:spcBef>
                <a:spcPct val="20000"/>
              </a:spcBef>
            </a:pPr>
            <a:r>
              <a:rPr lang="el-GR" altLang="en-US" dirty="0" smtClean="0"/>
              <a:t>Το κόστος πωληθέντων είναι έξοδο (το κόστος των προϊόντων που πωλήθηκαν) και εμφανίζεται στην ΚΑΧ.</a:t>
            </a:r>
          </a:p>
        </p:txBody>
      </p:sp>
      <p:sp>
        <p:nvSpPr>
          <p:cNvPr id="2" name="Slide Number Placeholder 1"/>
          <p:cNvSpPr>
            <a:spLocks noGrp="1"/>
          </p:cNvSpPr>
          <p:nvPr>
            <p:ph type="sldNum" sz="quarter" idx="12"/>
          </p:nvPr>
        </p:nvSpPr>
        <p:spPr/>
        <p:txBody>
          <a:bodyPr/>
          <a:lstStyle/>
          <a:p>
            <a:fld id="{53C4726A-630D-4CB4-B088-BAB00F4188E9}" type="slidenum">
              <a:rPr lang="el-GR" smtClean="0"/>
              <a:pPr/>
              <a:t>17</a:t>
            </a:fld>
            <a:endParaRPr lang="el-GR" dirty="0"/>
          </a:p>
        </p:txBody>
      </p:sp>
    </p:spTree>
    <p:extLst>
      <p:ext uri="{BB962C8B-B14F-4D97-AF65-F5344CB8AC3E}">
        <p14:creationId xmlns:p14="http://schemas.microsoft.com/office/powerpoint/2010/main" val="2633586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p:cNvSpPr>
          <p:nvPr>
            <p:ph type="title"/>
          </p:nvPr>
        </p:nvSpPr>
        <p:spPr/>
        <p:txBody>
          <a:bodyPr>
            <a:normAutofit fontScale="90000"/>
          </a:bodyPr>
          <a:lstStyle/>
          <a:p>
            <a:r>
              <a:rPr lang="el-GR" altLang="en-US" sz="4000" smtClean="0"/>
              <a:t>Κόστος παραγωγής </a:t>
            </a:r>
            <a:r>
              <a:rPr lang="en-US" altLang="en-US" sz="4000" smtClean="0"/>
              <a:t>vs. </a:t>
            </a:r>
            <a:r>
              <a:rPr lang="el-GR" altLang="en-US" sz="4000" smtClean="0"/>
              <a:t>κόστος πωληθέντων (2 από 2)</a:t>
            </a:r>
          </a:p>
        </p:txBody>
      </p:sp>
      <p:sp>
        <p:nvSpPr>
          <p:cNvPr id="144387" name="Rectangle 3"/>
          <p:cNvSpPr>
            <a:spLocks noGrp="1"/>
          </p:cNvSpPr>
          <p:nvPr>
            <p:ph type="body" idx="1"/>
          </p:nvPr>
        </p:nvSpPr>
        <p:spPr/>
        <p:txBody>
          <a:bodyPr/>
          <a:lstStyle/>
          <a:p>
            <a:pPr>
              <a:spcBef>
                <a:spcPct val="20000"/>
              </a:spcBef>
            </a:pPr>
            <a:r>
              <a:rPr lang="el-GR" altLang="en-US" dirty="0" smtClean="0"/>
              <a:t>Οι υπηρεσίες από τη φύση τους δεν αποθεματοποιούνται.</a:t>
            </a:r>
          </a:p>
          <a:p>
            <a:pPr>
              <a:spcBef>
                <a:spcPct val="20000"/>
              </a:spcBef>
            </a:pPr>
            <a:r>
              <a:rPr lang="el-GR" altLang="en-US" dirty="0" smtClean="0"/>
              <a:t>Το κόστος παροχής των υπηρεσιών (εφόσον παρέχονται αυτόματα με τη δημιουργία τους) είναι έξοδο και εμφανίζεται στην ΚΑΧ.</a:t>
            </a:r>
          </a:p>
        </p:txBody>
      </p:sp>
      <p:sp>
        <p:nvSpPr>
          <p:cNvPr id="2" name="Slide Number Placeholder 1"/>
          <p:cNvSpPr>
            <a:spLocks noGrp="1"/>
          </p:cNvSpPr>
          <p:nvPr>
            <p:ph type="sldNum" sz="quarter" idx="12"/>
          </p:nvPr>
        </p:nvSpPr>
        <p:spPr/>
        <p:txBody>
          <a:bodyPr/>
          <a:lstStyle/>
          <a:p>
            <a:fld id="{53C4726A-630D-4CB4-B088-BAB00F4188E9}" type="slidenum">
              <a:rPr lang="el-GR" smtClean="0"/>
              <a:pPr/>
              <a:t>18</a:t>
            </a:fld>
            <a:endParaRPr lang="el-GR" dirty="0"/>
          </a:p>
        </p:txBody>
      </p:sp>
    </p:spTree>
    <p:extLst>
      <p:ext uri="{BB962C8B-B14F-4D97-AF65-F5344CB8AC3E}">
        <p14:creationId xmlns:p14="http://schemas.microsoft.com/office/powerpoint/2010/main" val="3735690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p:cNvSpPr>
          <p:nvPr>
            <p:ph type="title"/>
          </p:nvPr>
        </p:nvSpPr>
        <p:spPr/>
        <p:txBody>
          <a:bodyPr/>
          <a:lstStyle/>
          <a:p>
            <a:r>
              <a:rPr lang="el-GR" altLang="en-US" smtClean="0"/>
              <a:t>Είδη αποθεμάτων</a:t>
            </a:r>
          </a:p>
        </p:txBody>
      </p:sp>
      <p:sp>
        <p:nvSpPr>
          <p:cNvPr id="145411" name="Rectangle 3"/>
          <p:cNvSpPr>
            <a:spLocks noGrp="1"/>
          </p:cNvSpPr>
          <p:nvPr>
            <p:ph type="body" idx="1"/>
          </p:nvPr>
        </p:nvSpPr>
        <p:spPr/>
        <p:txBody>
          <a:bodyPr/>
          <a:lstStyle/>
          <a:p>
            <a:pPr>
              <a:spcBef>
                <a:spcPct val="20000"/>
              </a:spcBef>
            </a:pPr>
            <a:r>
              <a:rPr lang="el-GR" altLang="en-US" dirty="0" smtClean="0"/>
              <a:t>Παραγωγική επιχείρηση:</a:t>
            </a:r>
          </a:p>
          <a:p>
            <a:pPr lvl="1">
              <a:spcBef>
                <a:spcPct val="20000"/>
              </a:spcBef>
            </a:pPr>
            <a:r>
              <a:rPr lang="el-GR" altLang="en-US" dirty="0" smtClean="0"/>
              <a:t>Αποθέματα πρώτων υλών </a:t>
            </a:r>
          </a:p>
          <a:p>
            <a:pPr lvl="1">
              <a:spcBef>
                <a:spcPct val="20000"/>
              </a:spcBef>
            </a:pPr>
            <a:r>
              <a:rPr lang="el-GR" altLang="en-US" dirty="0" smtClean="0"/>
              <a:t>Αποθέματα ημικατεργασμένων προϊόντων </a:t>
            </a:r>
          </a:p>
          <a:p>
            <a:pPr lvl="1">
              <a:spcBef>
                <a:spcPct val="20000"/>
              </a:spcBef>
            </a:pPr>
            <a:r>
              <a:rPr lang="el-GR" altLang="en-US" dirty="0" smtClean="0"/>
              <a:t>Αποθέματα ετοίμων προϊόντων. </a:t>
            </a:r>
          </a:p>
          <a:p>
            <a:pPr>
              <a:spcBef>
                <a:spcPct val="20000"/>
              </a:spcBef>
            </a:pPr>
            <a:r>
              <a:rPr lang="el-GR" altLang="en-US" dirty="0" smtClean="0"/>
              <a:t>Εμπορική επιχείρηση: </a:t>
            </a:r>
          </a:p>
          <a:p>
            <a:pPr lvl="1">
              <a:spcBef>
                <a:spcPct val="20000"/>
              </a:spcBef>
            </a:pPr>
            <a:r>
              <a:rPr lang="el-GR" altLang="en-US" dirty="0" smtClean="0"/>
              <a:t>Αποθέματα εμπορευμάτων	</a:t>
            </a:r>
          </a:p>
          <a:p>
            <a:pPr>
              <a:spcBef>
                <a:spcPct val="20000"/>
              </a:spcBef>
            </a:pPr>
            <a:r>
              <a:rPr lang="el-GR" altLang="en-US" dirty="0" smtClean="0"/>
              <a:t>Επιχείρηση παροχής υπηρεσιών:</a:t>
            </a:r>
          </a:p>
          <a:p>
            <a:pPr lvl="1">
              <a:spcBef>
                <a:spcPct val="20000"/>
              </a:spcBef>
            </a:pPr>
            <a:r>
              <a:rPr lang="el-GR" altLang="en-US" dirty="0" smtClean="0"/>
              <a:t>….</a:t>
            </a:r>
          </a:p>
        </p:txBody>
      </p:sp>
      <p:sp>
        <p:nvSpPr>
          <p:cNvPr id="2" name="Slide Number Placeholder 1"/>
          <p:cNvSpPr>
            <a:spLocks noGrp="1"/>
          </p:cNvSpPr>
          <p:nvPr>
            <p:ph type="sldNum" sz="quarter" idx="12"/>
          </p:nvPr>
        </p:nvSpPr>
        <p:spPr/>
        <p:txBody>
          <a:bodyPr/>
          <a:lstStyle/>
          <a:p>
            <a:fld id="{53C4726A-630D-4CB4-B088-BAB00F4188E9}" type="slidenum">
              <a:rPr lang="el-GR" smtClean="0"/>
              <a:pPr/>
              <a:t>19</a:t>
            </a:fld>
            <a:endParaRPr lang="el-GR" dirty="0"/>
          </a:p>
        </p:txBody>
      </p:sp>
    </p:spTree>
    <p:extLst>
      <p:ext uri="{BB962C8B-B14F-4D97-AF65-F5344CB8AC3E}">
        <p14:creationId xmlns:p14="http://schemas.microsoft.com/office/powerpoint/2010/main" val="584856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l-GR" altLang="en-US" smtClean="0"/>
              <a:t>Χρηματοδότηση</a:t>
            </a:r>
          </a:p>
        </p:txBody>
      </p:sp>
      <p:sp>
        <p:nvSpPr>
          <p:cNvPr id="16386" name="Content Placeholder 2"/>
          <p:cNvSpPr>
            <a:spLocks noGrp="1"/>
          </p:cNvSpPr>
          <p:nvPr>
            <p:ph idx="1"/>
          </p:nvPr>
        </p:nvSpPr>
        <p:spPr>
          <a:xfrm>
            <a:off x="457200" y="1341438"/>
            <a:ext cx="8229600" cy="4525962"/>
          </a:xfrm>
        </p:spPr>
        <p:txBody>
          <a:bodyPr/>
          <a:lstStyle/>
          <a:p>
            <a:r>
              <a:rPr lang="el-GR" altLang="en-US" sz="2400" smtClean="0"/>
              <a:t>Το παρόν εκπαιδευτικό υλικό έχει αναπτυχθεί στα πλαίσια του εκπαιδευτικού έργου του διδάσκοντα.</a:t>
            </a:r>
            <a:endParaRPr lang="en-US" altLang="en-US" sz="2400" smtClean="0"/>
          </a:p>
          <a:p>
            <a:r>
              <a:rPr lang="el-GR" altLang="en-US" sz="2400" smtClean="0"/>
              <a:t>Το έργο «</a:t>
            </a:r>
            <a:r>
              <a:rPr lang="el-GR" altLang="en-US" sz="2400" b="1" smtClean="0"/>
              <a:t>Ανοικτά Ακαδημαϊκά Μαθήματα στο Οικονομικό Πανεπιστήμιο Αθηνών</a:t>
            </a:r>
            <a:r>
              <a:rPr lang="el-GR" altLang="en-US" sz="2400" smtClean="0"/>
              <a:t>» έχει χρηματοδοτήσει μόνο τη αναδιαμόρφωση του εκπαιδευτικού υλικού. </a:t>
            </a:r>
          </a:p>
          <a:p>
            <a:r>
              <a:rPr lang="el-GR" altLang="en-US" sz="240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16387" name="Picture 3" descr="Λογότυπο Επιχειρησιακού Προγράμματος Εκπαίδευση και Δια βίου Μάθηση"/>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1913" y="5054600"/>
            <a:ext cx="648017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Slide Number Placeholder 3"/>
          <p:cNvSpPr>
            <a:spLocks noGrp="1"/>
          </p:cNvSpPr>
          <p:nvPr>
            <p:ph type="sldNum" sz="quarter" idx="4294967295"/>
          </p:nvPr>
        </p:nvSpPr>
        <p:spPr bwMode="auto">
          <a:xfrm>
            <a:off x="65532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3A4FA4FE-9F72-46B3-829E-6EAAD7A34256}" type="slidenum">
              <a:rPr lang="el-GR" altLang="en-US"/>
              <a:pPr/>
              <a:t>2</a:t>
            </a:fld>
            <a:endParaRPr lang="el-GR" altLang="en-US"/>
          </a:p>
        </p:txBody>
      </p:sp>
    </p:spTree>
    <p:extLst>
      <p:ext uri="{BB962C8B-B14F-4D97-AF65-F5344CB8AC3E}">
        <p14:creationId xmlns:p14="http://schemas.microsoft.com/office/powerpoint/2010/main" val="12607017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p:cNvSpPr>
          <p:nvPr>
            <p:ph type="title"/>
          </p:nvPr>
        </p:nvSpPr>
        <p:spPr/>
        <p:txBody>
          <a:bodyPr/>
          <a:lstStyle/>
          <a:p>
            <a:r>
              <a:rPr lang="el-GR" altLang="en-US" smtClean="0"/>
              <a:t>Τελικά αποθέματα</a:t>
            </a:r>
          </a:p>
        </p:txBody>
      </p:sp>
      <p:sp>
        <p:nvSpPr>
          <p:cNvPr id="146435" name="Rectangle 3"/>
          <p:cNvSpPr>
            <a:spLocks noGrp="1"/>
          </p:cNvSpPr>
          <p:nvPr>
            <p:ph type="body" idx="1"/>
          </p:nvPr>
        </p:nvSpPr>
        <p:spPr/>
        <p:txBody>
          <a:bodyPr/>
          <a:lstStyle/>
          <a:p>
            <a:pPr>
              <a:lnSpc>
                <a:spcPct val="90000"/>
              </a:lnSpc>
              <a:spcBef>
                <a:spcPct val="20000"/>
              </a:spcBef>
            </a:pPr>
            <a:r>
              <a:rPr lang="el-GR" altLang="en-US" sz="2800" dirty="0" smtClean="0"/>
              <a:t>Πρώτες ύλες:</a:t>
            </a:r>
          </a:p>
          <a:p>
            <a:pPr lvl="1">
              <a:lnSpc>
                <a:spcPct val="90000"/>
              </a:lnSpc>
              <a:spcBef>
                <a:spcPct val="20000"/>
              </a:spcBef>
            </a:pPr>
            <a:r>
              <a:rPr lang="el-GR" altLang="en-US" sz="2400" dirty="0" smtClean="0"/>
              <a:t>ΑΑ+Αγορές – Αναλώσεις = Τελικό απόθεμα.</a:t>
            </a:r>
          </a:p>
          <a:p>
            <a:pPr lvl="1">
              <a:lnSpc>
                <a:spcPct val="90000"/>
              </a:lnSpc>
              <a:spcBef>
                <a:spcPct val="20000"/>
              </a:spcBef>
            </a:pPr>
            <a:r>
              <a:rPr lang="el-GR" altLang="en-US" sz="2400" dirty="0" smtClean="0"/>
              <a:t>18.000+45.000-53.500 = € 9.500.</a:t>
            </a:r>
          </a:p>
          <a:p>
            <a:pPr>
              <a:lnSpc>
                <a:spcPct val="90000"/>
              </a:lnSpc>
              <a:spcBef>
                <a:spcPct val="20000"/>
              </a:spcBef>
            </a:pPr>
            <a:r>
              <a:rPr lang="el-GR" altLang="en-US" sz="2800" dirty="0" smtClean="0"/>
              <a:t>Ημικατεργασμένα:</a:t>
            </a:r>
          </a:p>
          <a:p>
            <a:pPr lvl="1">
              <a:lnSpc>
                <a:spcPct val="90000"/>
              </a:lnSpc>
              <a:spcBef>
                <a:spcPct val="20000"/>
              </a:spcBef>
            </a:pPr>
            <a:r>
              <a:rPr lang="el-GR" altLang="en-US" sz="2400" dirty="0" smtClean="0"/>
              <a:t>ΑΑ+(ΑΥ+ΑΕ+ΓΒΕ) – Κόστος παραχθέντων = Τελικό απόθεμα.</a:t>
            </a:r>
          </a:p>
          <a:p>
            <a:pPr lvl="1">
              <a:lnSpc>
                <a:spcPct val="90000"/>
              </a:lnSpc>
              <a:spcBef>
                <a:spcPct val="20000"/>
              </a:spcBef>
            </a:pPr>
            <a:r>
              <a:rPr lang="el-GR" altLang="en-US" sz="2400" dirty="0" smtClean="0"/>
              <a:t>22.500 + (53.500+215.000+220.000-334.000) = € 177.000.</a:t>
            </a:r>
          </a:p>
          <a:p>
            <a:pPr>
              <a:lnSpc>
                <a:spcPct val="90000"/>
              </a:lnSpc>
              <a:spcBef>
                <a:spcPct val="20000"/>
              </a:spcBef>
            </a:pPr>
            <a:r>
              <a:rPr lang="el-GR" altLang="en-US" sz="2800" dirty="0" smtClean="0"/>
              <a:t>Έτοιμα προϊόντα:</a:t>
            </a:r>
          </a:p>
          <a:p>
            <a:pPr lvl="1">
              <a:lnSpc>
                <a:spcPct val="90000"/>
              </a:lnSpc>
              <a:spcBef>
                <a:spcPct val="20000"/>
              </a:spcBef>
            </a:pPr>
            <a:r>
              <a:rPr lang="el-GR" altLang="en-US" sz="2400" dirty="0" smtClean="0"/>
              <a:t>ΑΑ+ Κόστος παραχθέντων – Κόστος πωληθέντων = ΤΑ.</a:t>
            </a:r>
          </a:p>
          <a:p>
            <a:pPr lvl="1">
              <a:lnSpc>
                <a:spcPct val="90000"/>
              </a:lnSpc>
              <a:spcBef>
                <a:spcPct val="20000"/>
              </a:spcBef>
            </a:pPr>
            <a:r>
              <a:rPr lang="el-GR" altLang="en-US" sz="2400" dirty="0" smtClean="0"/>
              <a:t>10.500 + 334.000 – 330.000 = € 14.500.</a:t>
            </a:r>
          </a:p>
        </p:txBody>
      </p:sp>
      <p:sp>
        <p:nvSpPr>
          <p:cNvPr id="2" name="Slide Number Placeholder 1"/>
          <p:cNvSpPr>
            <a:spLocks noGrp="1"/>
          </p:cNvSpPr>
          <p:nvPr>
            <p:ph type="sldNum" sz="quarter" idx="12"/>
          </p:nvPr>
        </p:nvSpPr>
        <p:spPr/>
        <p:txBody>
          <a:bodyPr/>
          <a:lstStyle/>
          <a:p>
            <a:fld id="{53C4726A-630D-4CB4-B088-BAB00F4188E9}" type="slidenum">
              <a:rPr lang="el-GR" smtClean="0"/>
              <a:pPr/>
              <a:t>20</a:t>
            </a:fld>
            <a:endParaRPr lang="el-GR" dirty="0"/>
          </a:p>
        </p:txBody>
      </p:sp>
    </p:spTree>
    <p:extLst>
      <p:ext uri="{BB962C8B-B14F-4D97-AF65-F5344CB8AC3E}">
        <p14:creationId xmlns:p14="http://schemas.microsoft.com/office/powerpoint/2010/main" val="1307318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p:cNvSpPr>
          <p:nvPr>
            <p:ph type="title"/>
          </p:nvPr>
        </p:nvSpPr>
        <p:spPr/>
        <p:txBody>
          <a:bodyPr/>
          <a:lstStyle/>
          <a:p>
            <a:r>
              <a:rPr lang="el-GR" altLang="en-US" smtClean="0"/>
              <a:t>Έκθεση κόστους παραγωγής</a:t>
            </a:r>
          </a:p>
        </p:txBody>
      </p:sp>
      <p:graphicFrame>
        <p:nvGraphicFramePr>
          <p:cNvPr id="147460" name="Object 3" descr="Εικόνα Βιομηχανική αρτιότητα ΑΕ. Έκθεση κόστους παραχθέντων προϊόντων. Ιανουάριος 2002. Πρώτες ύλες. Αρχικό απόθεμα. Συν αγορές. Κόστος διαθέσιμων πρώτων υλών. Μείον τελικό απόθεμα. Κόστος χρησιμοποιημένων πρώτων υλών. Άμεση εργασία. ΓΒΕ. Συνολικό κόστος βιομηχανοποίησης. Ημικατεργασμένα. Αρχικό απόθεμα. Μείον τελικό απόθεμα. Κόστος παραχθέντων."/>
          <p:cNvGraphicFramePr>
            <a:graphicFrameLocks noGrp="1" noChangeAspect="1"/>
          </p:cNvGraphicFramePr>
          <p:nvPr>
            <p:ph idx="1"/>
            <p:extLst>
              <p:ext uri="{D42A27DB-BD31-4B8C-83A1-F6EECF244321}">
                <p14:modId xmlns:p14="http://schemas.microsoft.com/office/powerpoint/2010/main" val="1783684903"/>
              </p:ext>
            </p:extLst>
          </p:nvPr>
        </p:nvGraphicFramePr>
        <p:xfrm>
          <a:off x="1119188" y="1560513"/>
          <a:ext cx="7313612" cy="5068887"/>
        </p:xfrm>
        <a:graphic>
          <a:graphicData uri="http://schemas.openxmlformats.org/presentationml/2006/ole">
            <mc:AlternateContent xmlns:mc="http://schemas.openxmlformats.org/markup-compatibility/2006">
              <mc:Choice xmlns:v="urn:schemas-microsoft-com:vml" Requires="v">
                <p:oleObj spid="_x0000_s1039" name="Document" r:id="rId3" imgW="5641234" imgH="4344198" progId="Word.Document.8">
                  <p:embed/>
                </p:oleObj>
              </mc:Choice>
              <mc:Fallback>
                <p:oleObj name="Document" r:id="rId3" imgW="5641234" imgH="4344198" progId="Word.Document.8">
                  <p:embed/>
                  <p:pic>
                    <p:nvPicPr>
                      <p:cNvPr id="0" name=""/>
                      <p:cNvPicPr>
                        <a:picLocks noChangeAspect="1" noChangeArrowheads="1"/>
                      </p:cNvPicPr>
                      <p:nvPr/>
                    </p:nvPicPr>
                    <p:blipFill>
                      <a:blip r:embed="rId4"/>
                      <a:srcRect/>
                      <a:stretch>
                        <a:fillRect/>
                      </a:stretch>
                    </p:blipFill>
                    <p:spPr bwMode="auto">
                      <a:xfrm>
                        <a:off x="1119188" y="1560513"/>
                        <a:ext cx="7313612" cy="5068887"/>
                      </a:xfrm>
                      <a:prstGeom prst="rect">
                        <a:avLst/>
                      </a:prstGeom>
                      <a:noFill/>
                      <a:ln>
                        <a:noFill/>
                      </a:ln>
                      <a:effectLst/>
                      <a:extLst/>
                    </p:spPr>
                  </p:pic>
                </p:oleObj>
              </mc:Fallback>
            </mc:AlternateContent>
          </a:graphicData>
        </a:graphic>
      </p:graphicFrame>
      <p:sp>
        <p:nvSpPr>
          <p:cNvPr id="2" name="Slide Number Placeholder 1"/>
          <p:cNvSpPr>
            <a:spLocks noGrp="1"/>
          </p:cNvSpPr>
          <p:nvPr>
            <p:ph type="sldNum" sz="quarter" idx="12"/>
          </p:nvPr>
        </p:nvSpPr>
        <p:spPr/>
        <p:txBody>
          <a:bodyPr/>
          <a:lstStyle/>
          <a:p>
            <a:fld id="{53C4726A-630D-4CB4-B088-BAB00F4188E9}" type="slidenum">
              <a:rPr lang="el-GR" smtClean="0"/>
              <a:pPr/>
              <a:t>21</a:t>
            </a:fld>
            <a:endParaRPr lang="el-GR" dirty="0"/>
          </a:p>
        </p:txBody>
      </p:sp>
    </p:spTree>
    <p:extLst>
      <p:ext uri="{BB962C8B-B14F-4D97-AF65-F5344CB8AC3E}">
        <p14:creationId xmlns:p14="http://schemas.microsoft.com/office/powerpoint/2010/main" val="730379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p:cNvSpPr>
          <p:nvPr>
            <p:ph type="title"/>
          </p:nvPr>
        </p:nvSpPr>
        <p:spPr/>
        <p:txBody>
          <a:bodyPr/>
          <a:lstStyle/>
          <a:p>
            <a:r>
              <a:rPr lang="el-GR" altLang="en-US" sz="4000" smtClean="0"/>
              <a:t>Κατάσταση αποτελεσμάτων χρήσης</a:t>
            </a:r>
          </a:p>
        </p:txBody>
      </p:sp>
      <p:graphicFrame>
        <p:nvGraphicFramePr>
          <p:cNvPr id="148484" name="Object 3" descr="Εικόνα Βιομηχανική αρτιότητα ΑΕ. Κατάσταση αποτελεσμάτων χρήσης. Ιανουάριος 2012. Πωλήσεις. Κόστος πωληθέντων. Μικτό κέρδος. Έξοδα πωλήσεων. Έξοδα διοίκησης. Κέρδη χρήσης προ φόρων."/>
          <p:cNvGraphicFramePr>
            <a:graphicFrameLocks noGrp="1" noChangeAspect="1"/>
          </p:cNvGraphicFramePr>
          <p:nvPr>
            <p:ph idx="1"/>
            <p:extLst>
              <p:ext uri="{D42A27DB-BD31-4B8C-83A1-F6EECF244321}">
                <p14:modId xmlns:p14="http://schemas.microsoft.com/office/powerpoint/2010/main" val="1615095390"/>
              </p:ext>
            </p:extLst>
          </p:nvPr>
        </p:nvGraphicFramePr>
        <p:xfrm>
          <a:off x="976313" y="1628775"/>
          <a:ext cx="7397750" cy="3365500"/>
        </p:xfrm>
        <a:graphic>
          <a:graphicData uri="http://schemas.openxmlformats.org/presentationml/2006/ole">
            <mc:AlternateContent xmlns:mc="http://schemas.openxmlformats.org/markup-compatibility/2006">
              <mc:Choice xmlns:v="urn:schemas-microsoft-com:vml" Requires="v">
                <p:oleObj spid="_x0000_s2063" name="Document" r:id="rId3" imgW="5641234" imgH="2566206" progId="Word.Document.8">
                  <p:embed/>
                </p:oleObj>
              </mc:Choice>
              <mc:Fallback>
                <p:oleObj name="Document" r:id="rId3" imgW="5641234" imgH="2566206" progId="Word.Document.8">
                  <p:embed/>
                  <p:pic>
                    <p:nvPicPr>
                      <p:cNvPr id="0" name=""/>
                      <p:cNvPicPr>
                        <a:picLocks noChangeAspect="1" noChangeArrowheads="1"/>
                      </p:cNvPicPr>
                      <p:nvPr/>
                    </p:nvPicPr>
                    <p:blipFill>
                      <a:blip r:embed="rId4"/>
                      <a:srcRect/>
                      <a:stretch>
                        <a:fillRect/>
                      </a:stretch>
                    </p:blipFill>
                    <p:spPr bwMode="auto">
                      <a:xfrm>
                        <a:off x="976313" y="1628775"/>
                        <a:ext cx="7397750" cy="336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8486" name="Line 5" descr="Εικόνα Κόστος πωληθέντων. Ίσον. Αρχικό απόθεμα ετοίμων. Συν κόστος παραχθέντων. Σύνολο διαθέσιμων προϊόντων. Μείον τελικό απόθεμα ετοίμων."/>
          <p:cNvSpPr>
            <a:spLocks noChangeShapeType="1"/>
          </p:cNvSpPr>
          <p:nvPr/>
        </p:nvSpPr>
        <p:spPr bwMode="auto">
          <a:xfrm>
            <a:off x="3124200" y="3276600"/>
            <a:ext cx="1447800" cy="2133600"/>
          </a:xfrm>
          <a:prstGeom prst="line">
            <a:avLst/>
          </a:prstGeom>
          <a:noFill/>
          <a:ln w="5715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8487" name="Rectangle 6" descr="Εικόνα Κόστος πωληθέντων. Ίσον. Αρχικό απόθεμα ετοίμων. Συν κόστος παραχθέντων. Σύνολο διαθέσιμων προϊόντων. Μείον τελικό απόθεμα ετοίμων."/>
          <p:cNvSpPr>
            <a:spLocks noChangeArrowheads="1"/>
          </p:cNvSpPr>
          <p:nvPr/>
        </p:nvSpPr>
        <p:spPr bwMode="auto">
          <a:xfrm>
            <a:off x="1295400" y="5410200"/>
            <a:ext cx="5638800" cy="11430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EAD5"/>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l-GR" altLang="en-US" dirty="0">
                <a:latin typeface="Arial" panose="020B0604020202020204" pitchFamily="34" charset="0"/>
              </a:rPr>
              <a:t>Αρχικό απόθεμα ετοίμων: 		  10.500</a:t>
            </a:r>
          </a:p>
          <a:p>
            <a:pPr eaLnBrk="0" hangingPunct="0"/>
            <a:r>
              <a:rPr lang="el-GR" altLang="en-US" dirty="0">
                <a:latin typeface="Arial" panose="020B0604020202020204" pitchFamily="34" charset="0"/>
              </a:rPr>
              <a:t>+ Κόστος παραχθέντων: 		334.000</a:t>
            </a:r>
          </a:p>
          <a:p>
            <a:pPr eaLnBrk="0" hangingPunct="0"/>
            <a:r>
              <a:rPr lang="el-GR" altLang="en-US" dirty="0">
                <a:latin typeface="Arial" panose="020B0604020202020204" pitchFamily="34" charset="0"/>
              </a:rPr>
              <a:t>Σύνολο διαθέσιμων προϊόντων: 	344.500</a:t>
            </a:r>
          </a:p>
          <a:p>
            <a:pPr eaLnBrk="0" hangingPunct="0"/>
            <a:r>
              <a:rPr lang="el-GR" altLang="en-US" dirty="0">
                <a:latin typeface="Arial" panose="020B0604020202020204" pitchFamily="34" charset="0"/>
              </a:rPr>
              <a:t>-Τελικό απόθεμα ετοίμων:		  14.500	</a:t>
            </a:r>
          </a:p>
        </p:txBody>
      </p:sp>
      <p:sp>
        <p:nvSpPr>
          <p:cNvPr id="2" name="Slide Number Placeholder 1"/>
          <p:cNvSpPr>
            <a:spLocks noGrp="1"/>
          </p:cNvSpPr>
          <p:nvPr>
            <p:ph type="sldNum" sz="quarter" idx="12"/>
          </p:nvPr>
        </p:nvSpPr>
        <p:spPr/>
        <p:txBody>
          <a:bodyPr/>
          <a:lstStyle/>
          <a:p>
            <a:fld id="{53C4726A-630D-4CB4-B088-BAB00F4188E9}" type="slidenum">
              <a:rPr lang="el-GR" smtClean="0"/>
              <a:pPr/>
              <a:t>22</a:t>
            </a:fld>
            <a:endParaRPr lang="el-GR" dirty="0"/>
          </a:p>
        </p:txBody>
      </p:sp>
    </p:spTree>
    <p:extLst>
      <p:ext uri="{BB962C8B-B14F-4D97-AF65-F5344CB8AC3E}">
        <p14:creationId xmlns:p14="http://schemas.microsoft.com/office/powerpoint/2010/main" val="1099778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Τίτλος 4"/>
          <p:cNvSpPr>
            <a:spLocks noGrp="1"/>
          </p:cNvSpPr>
          <p:nvPr>
            <p:ph type="title" idx="4294967295"/>
          </p:nvPr>
        </p:nvSpPr>
        <p:spPr>
          <a:xfrm>
            <a:off x="684213" y="2936875"/>
            <a:ext cx="7772400" cy="1362075"/>
          </a:xfrm>
        </p:spPr>
        <p:txBody>
          <a:bodyPr anchor="t"/>
          <a:lstStyle/>
          <a:p>
            <a:pPr algn="l"/>
            <a:r>
              <a:rPr lang="el-GR" altLang="en-US" sz="4000" smtClean="0"/>
              <a:t>Βασικές</a:t>
            </a:r>
            <a:r>
              <a:rPr lang="el-GR" altLang="en-US" smtClean="0">
                <a:latin typeface="Arial" panose="020B0604020202020204" pitchFamily="34" charset="0"/>
              </a:rPr>
              <a:t> </a:t>
            </a:r>
            <a:r>
              <a:rPr lang="el-GR" altLang="en-US" sz="4000" smtClean="0"/>
              <a:t>έννοιες κοστολόγησης</a:t>
            </a:r>
          </a:p>
        </p:txBody>
      </p:sp>
      <p:sp>
        <p:nvSpPr>
          <p:cNvPr id="152579" name="Θέση κειμένου 5"/>
          <p:cNvSpPr>
            <a:spLocks noGrp="1"/>
          </p:cNvSpPr>
          <p:nvPr>
            <p:ph type="body" idx="4294967295"/>
          </p:nvPr>
        </p:nvSpPr>
        <p:spPr>
          <a:xfrm>
            <a:off x="684213" y="4305300"/>
            <a:ext cx="7772400" cy="1500188"/>
          </a:xfrm>
        </p:spPr>
        <p:txBody>
          <a:bodyPr anchor="b"/>
          <a:lstStyle/>
          <a:p>
            <a:pPr marL="0" indent="0">
              <a:buFont typeface="Arial" panose="020B0604020202020204" pitchFamily="34" charset="0"/>
              <a:buNone/>
            </a:pPr>
            <a:r>
              <a:rPr lang="el-GR" altLang="en-US" sz="2000" b="1" smtClean="0"/>
              <a:t>Μάθημα: </a:t>
            </a:r>
            <a:r>
              <a:rPr lang="el-GR" altLang="en-US" sz="2000" smtClean="0"/>
              <a:t>Διοικητική Λογιστική, </a:t>
            </a:r>
            <a:r>
              <a:rPr lang="el-GR" altLang="en-US" sz="2000" b="1" smtClean="0"/>
              <a:t>Ενότητα </a:t>
            </a:r>
            <a:r>
              <a:rPr lang="en-US" altLang="en-US" sz="2000" b="1" smtClean="0"/>
              <a:t># </a:t>
            </a:r>
            <a:r>
              <a:rPr lang="el-GR" altLang="en-US" sz="2000" b="1" smtClean="0">
                <a:latin typeface="Arial" panose="020B0604020202020204" pitchFamily="34" charset="0"/>
              </a:rPr>
              <a:t>2</a:t>
            </a:r>
            <a:r>
              <a:rPr lang="el-GR" altLang="en-US" sz="2000" b="1" smtClean="0"/>
              <a:t>:</a:t>
            </a:r>
            <a:r>
              <a:rPr lang="en-US" altLang="en-US" sz="2000" b="1" smtClean="0"/>
              <a:t> </a:t>
            </a:r>
            <a:r>
              <a:rPr lang="el-GR" altLang="en-US" sz="2000" smtClean="0"/>
              <a:t>Βασικές έννοιες κοστολόγησης</a:t>
            </a:r>
          </a:p>
          <a:p>
            <a:pPr marL="0" indent="0">
              <a:buFont typeface="Arial" panose="020B0604020202020204" pitchFamily="34" charset="0"/>
              <a:buNone/>
            </a:pPr>
            <a:r>
              <a:rPr lang="el-GR" altLang="en-US" sz="2000" b="1" smtClean="0"/>
              <a:t>Διδάσκουσα: </a:t>
            </a:r>
            <a:r>
              <a:rPr lang="el-GR" altLang="en-US" sz="2000" smtClean="0"/>
              <a:t>Σάνδρα Κοέν, </a:t>
            </a:r>
            <a:r>
              <a:rPr lang="el-GR" altLang="en-US" sz="2000" b="1" smtClean="0"/>
              <a:t>Τμήμα: </a:t>
            </a:r>
            <a:r>
              <a:rPr lang="el-GR" altLang="en-US" sz="2000" smtClean="0"/>
              <a:t>Οργάνωση και Διοίκηση Επιχειρήσεων</a:t>
            </a:r>
          </a:p>
          <a:p>
            <a:pPr marL="0" indent="0">
              <a:buFont typeface="Arial" panose="020B0604020202020204" pitchFamily="34" charset="0"/>
              <a:buNone/>
            </a:pPr>
            <a:endParaRPr lang="el-GR" altLang="en-US" sz="2000" smtClean="0"/>
          </a:p>
        </p:txBody>
      </p:sp>
      <p:pic>
        <p:nvPicPr>
          <p:cNvPr id="152580" name="Picture 3" descr="Λογότυπο Επιχειρησιακού Προγράμματος Εκπαίδευση και Δια βίου Μάθηση του Υπουργείου Παιδείας ΕΣΠΑ 2007-2013 με τη σημαία της Ευρωπαϊκής Ένωσης, το οποίο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4213" y="5591175"/>
            <a:ext cx="4310062"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2581" name="Picture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5826125"/>
            <a:ext cx="1535113"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2582" name="Picture 3" descr="Λογότυπο Οικονομικού Πανεπιστημίου Αθηνών"/>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00113" y="260350"/>
            <a:ext cx="7308850"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53C4726A-630D-4CB4-B088-BAB00F4188E9}" type="slidenum">
              <a:rPr lang="el-GR" smtClean="0"/>
              <a:pPr/>
              <a:t>23</a:t>
            </a:fld>
            <a:endParaRPr lang="el-GR" dirty="0"/>
          </a:p>
        </p:txBody>
      </p:sp>
    </p:spTree>
    <p:extLst>
      <p:ext uri="{BB962C8B-B14F-4D97-AF65-F5344CB8AC3E}">
        <p14:creationId xmlns:p14="http://schemas.microsoft.com/office/powerpoint/2010/main" val="1782407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p:cNvSpPr>
          <p:nvPr>
            <p:ph type="title"/>
          </p:nvPr>
        </p:nvSpPr>
        <p:spPr/>
        <p:txBody>
          <a:bodyPr/>
          <a:lstStyle/>
          <a:p>
            <a:r>
              <a:rPr lang="el-GR" altLang="en-US" smtClean="0"/>
              <a:t>Κοστολόγηση</a:t>
            </a:r>
          </a:p>
        </p:txBody>
      </p:sp>
      <p:sp>
        <p:nvSpPr>
          <p:cNvPr id="154627" name="Rectangle 3"/>
          <p:cNvSpPr>
            <a:spLocks noGrp="1"/>
          </p:cNvSpPr>
          <p:nvPr>
            <p:ph type="body" idx="1"/>
          </p:nvPr>
        </p:nvSpPr>
        <p:spPr/>
        <p:txBody>
          <a:bodyPr/>
          <a:lstStyle/>
          <a:p>
            <a:pPr>
              <a:spcBef>
                <a:spcPct val="20000"/>
              </a:spcBef>
            </a:pPr>
            <a:r>
              <a:rPr lang="el-GR" altLang="en-US" dirty="0" smtClean="0"/>
              <a:t>Είναι το σύνολο των συστηματικών εργασιών που αποβλέπουν στο να συγκεντρώσουν, να κατατάξουν, να καταγράψουν και να επιμερίσουν κατάλληλα τις δαπάνες, έτσι ώστε να προσδιοριστεί το κόστος των προϊόντων, των υπηρεσιών, των διαδικασιών, κτλ. μίας επιχείρησης.</a:t>
            </a:r>
          </a:p>
        </p:txBody>
      </p:sp>
      <p:sp>
        <p:nvSpPr>
          <p:cNvPr id="2" name="Slide Number Placeholder 1"/>
          <p:cNvSpPr>
            <a:spLocks noGrp="1"/>
          </p:cNvSpPr>
          <p:nvPr>
            <p:ph type="sldNum" sz="quarter" idx="12"/>
          </p:nvPr>
        </p:nvSpPr>
        <p:spPr/>
        <p:txBody>
          <a:bodyPr/>
          <a:lstStyle/>
          <a:p>
            <a:fld id="{53C4726A-630D-4CB4-B088-BAB00F4188E9}" type="slidenum">
              <a:rPr lang="el-GR" smtClean="0"/>
              <a:pPr/>
              <a:t>24</a:t>
            </a:fld>
            <a:endParaRPr lang="el-GR" dirty="0"/>
          </a:p>
        </p:txBody>
      </p:sp>
    </p:spTree>
    <p:extLst>
      <p:ext uri="{BB962C8B-B14F-4D97-AF65-F5344CB8AC3E}">
        <p14:creationId xmlns:p14="http://schemas.microsoft.com/office/powerpoint/2010/main" val="2672004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p:cNvSpPr>
          <p:nvPr>
            <p:ph type="title"/>
          </p:nvPr>
        </p:nvSpPr>
        <p:spPr/>
        <p:txBody>
          <a:bodyPr>
            <a:normAutofit fontScale="90000"/>
          </a:bodyPr>
          <a:lstStyle/>
          <a:p>
            <a:r>
              <a:rPr lang="el-GR" altLang="en-US" sz="4000" smtClean="0"/>
              <a:t>Συστατικά ενός συστήματος κοστολόγησης</a:t>
            </a:r>
            <a:r>
              <a:rPr lang="el-GR" altLang="en-US" sz="4000" smtClean="0">
                <a:latin typeface="Arial" panose="020B0604020202020204" pitchFamily="34" charset="0"/>
              </a:rPr>
              <a:t> </a:t>
            </a:r>
            <a:r>
              <a:rPr lang="el-GR" altLang="en-US" sz="4000" smtClean="0"/>
              <a:t>(1 από 2)</a:t>
            </a:r>
          </a:p>
        </p:txBody>
      </p:sp>
      <p:sp>
        <p:nvSpPr>
          <p:cNvPr id="155651" name="Rectangle 3"/>
          <p:cNvSpPr>
            <a:spLocks noGrp="1"/>
          </p:cNvSpPr>
          <p:nvPr>
            <p:ph type="body" idx="1"/>
          </p:nvPr>
        </p:nvSpPr>
        <p:spPr/>
        <p:txBody>
          <a:bodyPr/>
          <a:lstStyle/>
          <a:p>
            <a:pPr>
              <a:spcBef>
                <a:spcPct val="20000"/>
              </a:spcBef>
            </a:pPr>
            <a:r>
              <a:rPr lang="el-GR" altLang="en-US" sz="3600" dirty="0" smtClean="0"/>
              <a:t>Κοστολογικά αντικείμενα - φορείς κόστους.</a:t>
            </a:r>
            <a:r>
              <a:rPr lang="el-GR" altLang="en-US" dirty="0" smtClean="0"/>
              <a:t> </a:t>
            </a:r>
          </a:p>
        </p:txBody>
      </p:sp>
      <p:sp>
        <p:nvSpPr>
          <p:cNvPr id="2" name="Slide Number Placeholder 1"/>
          <p:cNvSpPr>
            <a:spLocks noGrp="1"/>
          </p:cNvSpPr>
          <p:nvPr>
            <p:ph type="sldNum" sz="quarter" idx="12"/>
          </p:nvPr>
        </p:nvSpPr>
        <p:spPr/>
        <p:txBody>
          <a:bodyPr/>
          <a:lstStyle/>
          <a:p>
            <a:fld id="{53C4726A-630D-4CB4-B088-BAB00F4188E9}" type="slidenum">
              <a:rPr lang="el-GR" smtClean="0"/>
              <a:pPr/>
              <a:t>25</a:t>
            </a:fld>
            <a:endParaRPr lang="el-GR" dirty="0"/>
          </a:p>
        </p:txBody>
      </p:sp>
    </p:spTree>
    <p:extLst>
      <p:ext uri="{BB962C8B-B14F-4D97-AF65-F5344CB8AC3E}">
        <p14:creationId xmlns:p14="http://schemas.microsoft.com/office/powerpoint/2010/main" val="41153896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p:cNvSpPr>
          <p:nvPr>
            <p:ph type="title"/>
          </p:nvPr>
        </p:nvSpPr>
        <p:spPr/>
        <p:txBody>
          <a:bodyPr>
            <a:normAutofit fontScale="90000"/>
          </a:bodyPr>
          <a:lstStyle/>
          <a:p>
            <a:r>
              <a:rPr lang="el-GR" altLang="en-US" sz="4000" smtClean="0"/>
              <a:t>Συστατικά ενός συστήματος κοστολόγησης (2 από 2)</a:t>
            </a:r>
          </a:p>
        </p:txBody>
      </p:sp>
      <p:sp>
        <p:nvSpPr>
          <p:cNvPr id="158723" name="Rectangle 3"/>
          <p:cNvSpPr>
            <a:spLocks noGrp="1"/>
          </p:cNvSpPr>
          <p:nvPr>
            <p:ph type="body" idx="1"/>
          </p:nvPr>
        </p:nvSpPr>
        <p:spPr/>
        <p:txBody>
          <a:bodyPr/>
          <a:lstStyle/>
          <a:p>
            <a:pPr>
              <a:spcBef>
                <a:spcPct val="20000"/>
              </a:spcBef>
            </a:pPr>
            <a:r>
              <a:rPr lang="el-GR" altLang="en-US" sz="3600" dirty="0" smtClean="0"/>
              <a:t>Εσωτερικές σχέσεις: </a:t>
            </a:r>
          </a:p>
          <a:p>
            <a:pPr lvl="1">
              <a:spcBef>
                <a:spcPct val="20000"/>
              </a:spcBef>
            </a:pPr>
            <a:r>
              <a:rPr lang="el-GR" altLang="en-US" dirty="0" smtClean="0"/>
              <a:t>Σαφείς και αντικειμενικές αρχές κοστολόγησης που ακολουθούνται με συνέπεια. </a:t>
            </a:r>
          </a:p>
          <a:p>
            <a:pPr lvl="2">
              <a:spcBef>
                <a:spcPct val="20000"/>
              </a:spcBef>
            </a:pPr>
            <a:r>
              <a:rPr lang="el-GR" altLang="en-US" dirty="0" smtClean="0"/>
              <a:t>Άμεσοι καταλογισμοί  - κλείδες μερισμού – υποθέσεις.</a:t>
            </a:r>
            <a:endParaRPr lang="el-GR" altLang="en-US" dirty="0" smtClean="0">
              <a:latin typeface="Arial" panose="020B0604020202020204" pitchFamily="34" charset="0"/>
            </a:endParaRPr>
          </a:p>
          <a:p>
            <a:pPr lvl="1">
              <a:spcBef>
                <a:spcPct val="20000"/>
              </a:spcBef>
            </a:pPr>
            <a:r>
              <a:rPr lang="el-GR" altLang="en-US" dirty="0" smtClean="0"/>
              <a:t>Στοιχεία εισόδου. 	</a:t>
            </a:r>
          </a:p>
          <a:p>
            <a:pPr lvl="2">
              <a:spcBef>
                <a:spcPct val="20000"/>
              </a:spcBef>
            </a:pPr>
            <a:r>
              <a:rPr lang="el-GR" altLang="en-US" dirty="0" smtClean="0"/>
              <a:t>Πρωτογενής συλλογή στοιχείων.</a:t>
            </a:r>
          </a:p>
          <a:p>
            <a:pPr lvl="2">
              <a:spcBef>
                <a:spcPct val="20000"/>
              </a:spcBef>
            </a:pPr>
            <a:r>
              <a:rPr lang="el-GR" altLang="en-US" dirty="0" smtClean="0"/>
              <a:t>Σύνδεση με  πληροφορικά συστήματα της επιχείρησης.</a:t>
            </a:r>
          </a:p>
          <a:p>
            <a:pPr lvl="1">
              <a:spcBef>
                <a:spcPct val="20000"/>
              </a:spcBef>
            </a:pPr>
            <a:r>
              <a:rPr lang="el-GR" altLang="en-US" dirty="0" smtClean="0"/>
              <a:t>Συχνότητα συλλογής στοιχείων και εξαγωγής κοστολογικών πληροφοριών.</a:t>
            </a:r>
          </a:p>
        </p:txBody>
      </p:sp>
      <p:sp>
        <p:nvSpPr>
          <p:cNvPr id="2" name="Slide Number Placeholder 1"/>
          <p:cNvSpPr>
            <a:spLocks noGrp="1"/>
          </p:cNvSpPr>
          <p:nvPr>
            <p:ph type="sldNum" sz="quarter" idx="12"/>
          </p:nvPr>
        </p:nvSpPr>
        <p:spPr/>
        <p:txBody>
          <a:bodyPr/>
          <a:lstStyle/>
          <a:p>
            <a:fld id="{53C4726A-630D-4CB4-B088-BAB00F4188E9}" type="slidenum">
              <a:rPr lang="el-GR" smtClean="0"/>
              <a:pPr/>
              <a:t>26</a:t>
            </a:fld>
            <a:endParaRPr lang="el-GR" dirty="0"/>
          </a:p>
        </p:txBody>
      </p:sp>
    </p:spTree>
    <p:extLst>
      <p:ext uri="{BB962C8B-B14F-4D97-AF65-F5344CB8AC3E}">
        <p14:creationId xmlns:p14="http://schemas.microsoft.com/office/powerpoint/2010/main" val="1413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p:cNvSpPr>
          <p:nvPr>
            <p:ph type="title"/>
          </p:nvPr>
        </p:nvSpPr>
        <p:spPr/>
        <p:txBody>
          <a:bodyPr>
            <a:normAutofit fontScale="90000"/>
          </a:bodyPr>
          <a:lstStyle/>
          <a:p>
            <a:r>
              <a:rPr lang="el-GR" altLang="en-US" sz="4000" smtClean="0"/>
              <a:t>Προϋποθέσεις ενός αποδοτικού συστήματος κοστολόγησης</a:t>
            </a:r>
          </a:p>
        </p:txBody>
      </p:sp>
      <p:sp>
        <p:nvSpPr>
          <p:cNvPr id="156675" name="Rectangle 3"/>
          <p:cNvSpPr>
            <a:spLocks noGrp="1"/>
          </p:cNvSpPr>
          <p:nvPr>
            <p:ph type="body" idx="1"/>
          </p:nvPr>
        </p:nvSpPr>
        <p:spPr/>
        <p:txBody>
          <a:bodyPr/>
          <a:lstStyle/>
          <a:p>
            <a:pPr>
              <a:lnSpc>
                <a:spcPct val="110000"/>
              </a:lnSpc>
              <a:spcBef>
                <a:spcPct val="20000"/>
              </a:spcBef>
            </a:pPr>
            <a:r>
              <a:rPr lang="el-GR" altLang="en-US" sz="2800" dirty="0" smtClean="0"/>
              <a:t>Ένα σύστημα κοστολόγησης είναι αποτελεσματικό, εάν:</a:t>
            </a:r>
          </a:p>
          <a:p>
            <a:pPr lvl="1">
              <a:lnSpc>
                <a:spcPct val="110000"/>
              </a:lnSpc>
              <a:spcBef>
                <a:spcPct val="20000"/>
              </a:spcBef>
            </a:pPr>
            <a:r>
              <a:rPr lang="el-GR" altLang="en-US" sz="2400" dirty="0" smtClean="0"/>
              <a:t>Είναι συμβατό με τη δομή της επιχείρησης. </a:t>
            </a:r>
          </a:p>
          <a:p>
            <a:pPr lvl="1">
              <a:lnSpc>
                <a:spcPct val="110000"/>
              </a:lnSpc>
              <a:spcBef>
                <a:spcPct val="20000"/>
              </a:spcBef>
            </a:pPr>
            <a:r>
              <a:rPr lang="el-GR" altLang="en-US" sz="2400" dirty="0" smtClean="0"/>
              <a:t>Ικανοποιεί τις ανάγκες της διοίκησης σε κοστολογικές πληροφορίες: </a:t>
            </a:r>
          </a:p>
          <a:p>
            <a:pPr lvl="2">
              <a:lnSpc>
                <a:spcPct val="110000"/>
              </a:lnSpc>
              <a:spcBef>
                <a:spcPct val="20000"/>
              </a:spcBef>
            </a:pPr>
            <a:r>
              <a:rPr lang="el-GR" altLang="en-US" dirty="0" smtClean="0"/>
              <a:t>Είναι επαρκώς αναλυτικό – λεπτομερειακό.</a:t>
            </a:r>
          </a:p>
          <a:p>
            <a:pPr lvl="2">
              <a:lnSpc>
                <a:spcPct val="110000"/>
              </a:lnSpc>
              <a:spcBef>
                <a:spcPct val="20000"/>
              </a:spcBef>
            </a:pPr>
            <a:r>
              <a:rPr lang="el-GR" altLang="en-US" dirty="0" smtClean="0"/>
              <a:t>Βασίζεται στην αρχή του κόστους – οφέλους.</a:t>
            </a:r>
            <a:r>
              <a:rPr lang="el-GR" altLang="en-US" sz="2000" dirty="0" smtClean="0"/>
              <a:t> </a:t>
            </a:r>
          </a:p>
          <a:p>
            <a:pPr lvl="1">
              <a:lnSpc>
                <a:spcPct val="110000"/>
              </a:lnSpc>
              <a:spcBef>
                <a:spcPct val="20000"/>
              </a:spcBef>
            </a:pPr>
            <a:r>
              <a:rPr lang="el-GR" altLang="en-US" sz="2400" dirty="0" smtClean="0"/>
              <a:t>Είναι φιλικό προς αυτούς που το τροφοδοτούν και το χειρίζονται.</a:t>
            </a:r>
          </a:p>
        </p:txBody>
      </p:sp>
      <p:sp>
        <p:nvSpPr>
          <p:cNvPr id="2" name="Slide Number Placeholder 1"/>
          <p:cNvSpPr>
            <a:spLocks noGrp="1"/>
          </p:cNvSpPr>
          <p:nvPr>
            <p:ph type="sldNum" sz="quarter" idx="12"/>
          </p:nvPr>
        </p:nvSpPr>
        <p:spPr/>
        <p:txBody>
          <a:bodyPr/>
          <a:lstStyle/>
          <a:p>
            <a:fld id="{53C4726A-630D-4CB4-B088-BAB00F4188E9}" type="slidenum">
              <a:rPr lang="el-GR" smtClean="0"/>
              <a:pPr/>
              <a:t>27</a:t>
            </a:fld>
            <a:endParaRPr lang="el-GR" dirty="0"/>
          </a:p>
        </p:txBody>
      </p:sp>
    </p:spTree>
    <p:extLst>
      <p:ext uri="{BB962C8B-B14F-4D97-AF65-F5344CB8AC3E}">
        <p14:creationId xmlns:p14="http://schemas.microsoft.com/office/powerpoint/2010/main" val="6828010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p:cNvSpPr>
          <p:nvPr>
            <p:ph type="title"/>
          </p:nvPr>
        </p:nvSpPr>
        <p:spPr/>
        <p:txBody>
          <a:bodyPr>
            <a:normAutofit fontScale="90000"/>
          </a:bodyPr>
          <a:lstStyle/>
          <a:p>
            <a:r>
              <a:rPr lang="el-GR" altLang="en-US" sz="4000" smtClean="0"/>
              <a:t>Βασικές αρχές κοστολόγησης (1 από 2)</a:t>
            </a:r>
          </a:p>
        </p:txBody>
      </p:sp>
      <p:sp>
        <p:nvSpPr>
          <p:cNvPr id="157699" name="Rectangle 3"/>
          <p:cNvSpPr>
            <a:spLocks noGrp="1"/>
          </p:cNvSpPr>
          <p:nvPr>
            <p:ph type="body" idx="1"/>
          </p:nvPr>
        </p:nvSpPr>
        <p:spPr/>
        <p:txBody>
          <a:bodyPr/>
          <a:lstStyle/>
          <a:p>
            <a:pPr>
              <a:lnSpc>
                <a:spcPct val="90000"/>
              </a:lnSpc>
              <a:spcBef>
                <a:spcPct val="20000"/>
              </a:spcBef>
            </a:pPr>
            <a:r>
              <a:rPr lang="el-GR" altLang="en-US" dirty="0" smtClean="0"/>
              <a:t>Το κόστος πρέπει να σχετίζεται όσο το δυνατόν περισσότερο με τις αιτίες που το δημιουργούν:</a:t>
            </a:r>
            <a:endParaRPr lang="en-US" altLang="en-US" dirty="0" smtClean="0"/>
          </a:p>
          <a:p>
            <a:pPr lvl="1">
              <a:lnSpc>
                <a:spcPct val="90000"/>
              </a:lnSpc>
              <a:spcBef>
                <a:spcPct val="20000"/>
              </a:spcBef>
            </a:pPr>
            <a:r>
              <a:rPr lang="en-US" altLang="en-US" dirty="0" smtClean="0"/>
              <a:t>A</a:t>
            </a:r>
            <a:r>
              <a:rPr lang="el-GR" altLang="en-US" dirty="0" smtClean="0"/>
              <a:t>ρχή της πρόκλησης του κόστους. </a:t>
            </a:r>
          </a:p>
          <a:p>
            <a:pPr>
              <a:lnSpc>
                <a:spcPct val="90000"/>
              </a:lnSpc>
              <a:spcBef>
                <a:spcPct val="20000"/>
              </a:spcBef>
            </a:pPr>
            <a:r>
              <a:rPr lang="el-GR" altLang="en-US" dirty="0" smtClean="0"/>
              <a:t>Μια δαπάνη θα πρέπει να καταλογίζεται μόνο αφού έχει συμβεί.</a:t>
            </a:r>
          </a:p>
          <a:p>
            <a:pPr lvl="1">
              <a:lnSpc>
                <a:spcPct val="90000"/>
              </a:lnSpc>
              <a:spcBef>
                <a:spcPct val="20000"/>
              </a:spcBef>
            </a:pPr>
            <a:r>
              <a:rPr lang="el-GR" altLang="en-US" dirty="0" smtClean="0"/>
              <a:t>Εξαίρεση: περιοδική εξομάλυνση του κόστους.</a:t>
            </a:r>
          </a:p>
          <a:p>
            <a:pPr>
              <a:lnSpc>
                <a:spcPct val="90000"/>
              </a:lnSpc>
              <a:spcBef>
                <a:spcPct val="20000"/>
              </a:spcBef>
            </a:pPr>
            <a:r>
              <a:rPr lang="el-GR" altLang="en-US" dirty="0" smtClean="0"/>
              <a:t>Όλα τα κόστη ανεξάρτητα από το μέγεθος τους πρέπει να λαμβάνονται  υπόψη.</a:t>
            </a:r>
          </a:p>
        </p:txBody>
      </p:sp>
      <p:sp>
        <p:nvSpPr>
          <p:cNvPr id="2" name="Slide Number Placeholder 1"/>
          <p:cNvSpPr>
            <a:spLocks noGrp="1"/>
          </p:cNvSpPr>
          <p:nvPr>
            <p:ph type="sldNum" sz="quarter" idx="12"/>
          </p:nvPr>
        </p:nvSpPr>
        <p:spPr/>
        <p:txBody>
          <a:bodyPr/>
          <a:lstStyle/>
          <a:p>
            <a:fld id="{53C4726A-630D-4CB4-B088-BAB00F4188E9}" type="slidenum">
              <a:rPr lang="el-GR" smtClean="0"/>
              <a:pPr/>
              <a:t>28</a:t>
            </a:fld>
            <a:endParaRPr lang="el-GR" dirty="0"/>
          </a:p>
        </p:txBody>
      </p:sp>
    </p:spTree>
    <p:extLst>
      <p:ext uri="{BB962C8B-B14F-4D97-AF65-F5344CB8AC3E}">
        <p14:creationId xmlns:p14="http://schemas.microsoft.com/office/powerpoint/2010/main" val="8609908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p:cNvSpPr>
          <p:nvPr>
            <p:ph type="title"/>
          </p:nvPr>
        </p:nvSpPr>
        <p:spPr/>
        <p:txBody>
          <a:bodyPr>
            <a:normAutofit fontScale="90000"/>
          </a:bodyPr>
          <a:lstStyle/>
          <a:p>
            <a:r>
              <a:rPr lang="el-GR" altLang="en-US" sz="4000" smtClean="0"/>
              <a:t>Βασικές αρχές κοστολόγησης (2 από 2)</a:t>
            </a:r>
          </a:p>
        </p:txBody>
      </p:sp>
      <p:sp>
        <p:nvSpPr>
          <p:cNvPr id="159747" name="Rectangle 3"/>
          <p:cNvSpPr>
            <a:spLocks noGrp="1"/>
          </p:cNvSpPr>
          <p:nvPr>
            <p:ph type="body" idx="1"/>
          </p:nvPr>
        </p:nvSpPr>
        <p:spPr/>
        <p:txBody>
          <a:bodyPr/>
          <a:lstStyle/>
          <a:p>
            <a:pPr>
              <a:lnSpc>
                <a:spcPct val="90000"/>
              </a:lnSpc>
              <a:spcBef>
                <a:spcPct val="20000"/>
              </a:spcBef>
            </a:pPr>
            <a:r>
              <a:rPr lang="el-GR" altLang="en-US" dirty="0" smtClean="0"/>
              <a:t>Το έκτακτο ή μη κανονικό κόστος δεν πρέπει να συμπεριλαμβάνεται στη κοστολόγηση.</a:t>
            </a:r>
          </a:p>
          <a:p>
            <a:pPr lvl="1">
              <a:lnSpc>
                <a:spcPct val="90000"/>
              </a:lnSpc>
              <a:spcBef>
                <a:spcPct val="20000"/>
              </a:spcBef>
            </a:pPr>
            <a:r>
              <a:rPr lang="el-GR" altLang="en-US" dirty="0" smtClean="0"/>
              <a:t>Δεν αποτελεί κόστος είναι ζημιά</a:t>
            </a:r>
            <a:r>
              <a:rPr lang="el-GR" altLang="en-US" b="1" dirty="0" smtClean="0"/>
              <a:t>!</a:t>
            </a:r>
            <a:r>
              <a:rPr lang="el-GR" altLang="en-US" b="1" dirty="0" smtClean="0">
                <a:solidFill>
                  <a:schemeClr val="accent2"/>
                </a:solidFill>
              </a:rPr>
              <a:t> </a:t>
            </a:r>
          </a:p>
          <a:p>
            <a:pPr>
              <a:lnSpc>
                <a:spcPct val="90000"/>
              </a:lnSpc>
              <a:spcBef>
                <a:spcPct val="20000"/>
              </a:spcBef>
            </a:pPr>
            <a:r>
              <a:rPr lang="el-GR" altLang="en-US" dirty="0" smtClean="0"/>
              <a:t>Ένα παρελθόν κόστος δεν πρέπει να επιβαρύνει ποτέ μία μελλοντική περίοδο.</a:t>
            </a:r>
          </a:p>
          <a:p>
            <a:pPr lvl="1">
              <a:lnSpc>
                <a:spcPct val="90000"/>
              </a:lnSpc>
              <a:spcBef>
                <a:spcPct val="20000"/>
              </a:spcBef>
            </a:pPr>
            <a:r>
              <a:rPr lang="el-GR" altLang="en-US" dirty="0" smtClean="0"/>
              <a:t>Αλλοιώνει</a:t>
            </a:r>
            <a:r>
              <a:rPr lang="el-GR" altLang="en-US" dirty="0" smtClean="0">
                <a:solidFill>
                  <a:srgbClr val="3B49CB"/>
                </a:solidFill>
              </a:rPr>
              <a:t> </a:t>
            </a:r>
            <a:r>
              <a:rPr lang="el-GR" altLang="en-US" dirty="0" smtClean="0"/>
              <a:t>την πραγματική εικόνα. </a:t>
            </a:r>
          </a:p>
          <a:p>
            <a:pPr>
              <a:lnSpc>
                <a:spcPct val="90000"/>
              </a:lnSpc>
              <a:spcBef>
                <a:spcPct val="20000"/>
              </a:spcBef>
            </a:pPr>
            <a:r>
              <a:rPr lang="el-GR" altLang="en-US" dirty="0" smtClean="0"/>
              <a:t>H μέθοδος κοστολόγησης πρέπει να ακολουθεί τη μορφή της παραγωγής διαδικασίας</a:t>
            </a:r>
            <a:r>
              <a:rPr lang="el-GR" altLang="en-US" b="1" dirty="0" smtClean="0">
                <a:solidFill>
                  <a:srgbClr val="008000"/>
                </a:solidFill>
              </a:rPr>
              <a:t> </a:t>
            </a:r>
            <a:r>
              <a:rPr lang="el-GR" altLang="en-US" dirty="0" smtClean="0"/>
              <a:t>της επιχείρησης.</a:t>
            </a:r>
          </a:p>
        </p:txBody>
      </p:sp>
      <p:sp>
        <p:nvSpPr>
          <p:cNvPr id="2" name="Slide Number Placeholder 1"/>
          <p:cNvSpPr>
            <a:spLocks noGrp="1"/>
          </p:cNvSpPr>
          <p:nvPr>
            <p:ph type="sldNum" sz="quarter" idx="12"/>
          </p:nvPr>
        </p:nvSpPr>
        <p:spPr/>
        <p:txBody>
          <a:bodyPr/>
          <a:lstStyle/>
          <a:p>
            <a:fld id="{53C4726A-630D-4CB4-B088-BAB00F4188E9}" type="slidenum">
              <a:rPr lang="el-GR" smtClean="0"/>
              <a:pPr/>
              <a:t>29</a:t>
            </a:fld>
            <a:endParaRPr lang="el-GR" dirty="0"/>
          </a:p>
        </p:txBody>
      </p:sp>
    </p:spTree>
    <p:extLst>
      <p:ext uri="{BB962C8B-B14F-4D97-AF65-F5344CB8AC3E}">
        <p14:creationId xmlns:p14="http://schemas.microsoft.com/office/powerpoint/2010/main" val="1025415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7"/>
          <p:cNvSpPr>
            <a:spLocks noGrp="1"/>
          </p:cNvSpPr>
          <p:nvPr>
            <p:ph type="title"/>
          </p:nvPr>
        </p:nvSpPr>
        <p:spPr/>
        <p:txBody>
          <a:bodyPr/>
          <a:lstStyle/>
          <a:p>
            <a:r>
              <a:rPr lang="el-GR" altLang="en-US" smtClean="0"/>
              <a:t>Άδειες Χρήσης</a:t>
            </a:r>
          </a:p>
        </p:txBody>
      </p:sp>
      <p:sp>
        <p:nvSpPr>
          <p:cNvPr id="18434" name="Subtitle 8"/>
          <p:cNvSpPr>
            <a:spLocks noGrp="1"/>
          </p:cNvSpPr>
          <p:nvPr>
            <p:ph idx="1"/>
          </p:nvPr>
        </p:nvSpPr>
        <p:spPr/>
        <p:txBody>
          <a:bodyPr/>
          <a:lstStyle/>
          <a:p>
            <a:r>
              <a:rPr lang="el-GR" altLang="en-US" sz="2800" smtClean="0"/>
              <a:t>Το παρόν εκπαιδευτικό υλικό υπόκειται σε</a:t>
            </a:r>
            <a:r>
              <a:rPr lang="en-US" altLang="en-US" sz="2800" smtClean="0"/>
              <a:t> </a:t>
            </a:r>
            <a:r>
              <a:rPr lang="el-GR" altLang="en-US" sz="2800" smtClean="0"/>
              <a:t>άδειες χρήσης </a:t>
            </a:r>
            <a:r>
              <a:rPr lang="en-US" altLang="en-US" sz="2800" smtClean="0"/>
              <a:t>Creative Commons. </a:t>
            </a:r>
            <a:endParaRPr lang="el-GR" altLang="en-US" sz="2800" smtClean="0"/>
          </a:p>
          <a:p>
            <a:pPr>
              <a:buFont typeface="Arial" panose="020B0604020202020204" pitchFamily="34" charset="0"/>
              <a:buNone/>
            </a:pPr>
            <a:endParaRPr lang="en-US" altLang="en-US" sz="2800" smtClean="0"/>
          </a:p>
        </p:txBody>
      </p:sp>
      <p:sp>
        <p:nvSpPr>
          <p:cNvPr id="18435" name="Slide Number Placeholder 2"/>
          <p:cNvSpPr>
            <a:spLocks noGrp="1"/>
          </p:cNvSpPr>
          <p:nvPr>
            <p:ph type="sldNum" sz="quarter" idx="4294967295"/>
          </p:nvPr>
        </p:nvSpPr>
        <p:spPr bwMode="auto">
          <a:xfrm>
            <a:off x="65532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7CE27148-EFD7-4B87-824A-EAEBC97B8772}" type="slidenum">
              <a:rPr lang="el-GR" altLang="en-US"/>
              <a:pPr/>
              <a:t>3</a:t>
            </a:fld>
            <a:endParaRPr lang="el-GR" altLang="en-US"/>
          </a:p>
        </p:txBody>
      </p:sp>
      <p:pic>
        <p:nvPicPr>
          <p:cNvPr id="1843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13075" y="5235575"/>
            <a:ext cx="3071813"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58876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Τίτλος 4"/>
          <p:cNvSpPr>
            <a:spLocks noGrp="1"/>
          </p:cNvSpPr>
          <p:nvPr>
            <p:ph type="title" idx="4294967295"/>
          </p:nvPr>
        </p:nvSpPr>
        <p:spPr>
          <a:xfrm>
            <a:off x="684213" y="2936875"/>
            <a:ext cx="7772400" cy="1362075"/>
          </a:xfrm>
        </p:spPr>
        <p:txBody>
          <a:bodyPr anchor="t"/>
          <a:lstStyle/>
          <a:p>
            <a:pPr algn="l"/>
            <a:r>
              <a:rPr lang="el-GR" altLang="en-US" sz="4000" smtClean="0"/>
              <a:t>Πρωτογενή στοιχεία</a:t>
            </a:r>
            <a:r>
              <a:rPr lang="el-GR" altLang="en-US" sz="4000" smtClean="0">
                <a:latin typeface="Arial" panose="020B0604020202020204" pitchFamily="34" charset="0"/>
              </a:rPr>
              <a:t> </a:t>
            </a:r>
            <a:r>
              <a:rPr lang="el-GR" altLang="en-US" sz="4000" smtClean="0"/>
              <a:t>κοστολόγησης</a:t>
            </a:r>
          </a:p>
        </p:txBody>
      </p:sp>
      <p:sp>
        <p:nvSpPr>
          <p:cNvPr id="162819" name="Θέση κειμένου 5"/>
          <p:cNvSpPr>
            <a:spLocks noGrp="1"/>
          </p:cNvSpPr>
          <p:nvPr>
            <p:ph type="body" idx="4294967295"/>
          </p:nvPr>
        </p:nvSpPr>
        <p:spPr>
          <a:xfrm>
            <a:off x="684213" y="4305300"/>
            <a:ext cx="7772400" cy="1500188"/>
          </a:xfrm>
        </p:spPr>
        <p:txBody>
          <a:bodyPr anchor="b"/>
          <a:lstStyle/>
          <a:p>
            <a:pPr marL="0" indent="0">
              <a:buFont typeface="Arial" panose="020B0604020202020204" pitchFamily="34" charset="0"/>
              <a:buNone/>
            </a:pPr>
            <a:r>
              <a:rPr lang="el-GR" altLang="en-US" sz="2000" b="1" smtClean="0"/>
              <a:t>Μάθημα: </a:t>
            </a:r>
            <a:r>
              <a:rPr lang="el-GR" altLang="en-US" sz="2000" smtClean="0"/>
              <a:t>Διοικητική Λογιστική, </a:t>
            </a:r>
            <a:r>
              <a:rPr lang="el-GR" altLang="en-US" sz="2000" b="1" smtClean="0"/>
              <a:t>Ενότητα </a:t>
            </a:r>
            <a:r>
              <a:rPr lang="en-US" altLang="en-US" sz="2000" b="1" smtClean="0"/>
              <a:t># </a:t>
            </a:r>
            <a:r>
              <a:rPr lang="el-GR" altLang="en-US" sz="2000" b="1" smtClean="0">
                <a:latin typeface="Arial" panose="020B0604020202020204" pitchFamily="34" charset="0"/>
              </a:rPr>
              <a:t>2</a:t>
            </a:r>
            <a:r>
              <a:rPr lang="el-GR" altLang="en-US" sz="2000" b="1" smtClean="0"/>
              <a:t>:</a:t>
            </a:r>
            <a:r>
              <a:rPr lang="en-US" altLang="en-US" sz="2000" b="1" smtClean="0"/>
              <a:t> </a:t>
            </a:r>
            <a:r>
              <a:rPr lang="el-GR" altLang="en-US" sz="2000" smtClean="0"/>
              <a:t>Βασικές έννοιες κοστολόγησης</a:t>
            </a:r>
          </a:p>
          <a:p>
            <a:pPr marL="0" indent="0">
              <a:buFont typeface="Arial" panose="020B0604020202020204" pitchFamily="34" charset="0"/>
              <a:buNone/>
            </a:pPr>
            <a:r>
              <a:rPr lang="el-GR" altLang="en-US" sz="2000" b="1" smtClean="0"/>
              <a:t>Διδάσκουσα: </a:t>
            </a:r>
            <a:r>
              <a:rPr lang="el-GR" altLang="en-US" sz="2000" smtClean="0"/>
              <a:t>Σάνδρα Κοέν, </a:t>
            </a:r>
            <a:r>
              <a:rPr lang="el-GR" altLang="en-US" sz="2000" b="1" smtClean="0"/>
              <a:t>Τμήμα: </a:t>
            </a:r>
            <a:r>
              <a:rPr lang="el-GR" altLang="en-US" sz="2000" smtClean="0"/>
              <a:t>Οργάνωση και Διοίκηση Επιχειρήσεων</a:t>
            </a:r>
          </a:p>
          <a:p>
            <a:pPr marL="0" indent="0">
              <a:buFont typeface="Arial" panose="020B0604020202020204" pitchFamily="34" charset="0"/>
              <a:buNone/>
            </a:pPr>
            <a:endParaRPr lang="el-GR" altLang="en-US" sz="2000" smtClean="0"/>
          </a:p>
        </p:txBody>
      </p:sp>
      <p:pic>
        <p:nvPicPr>
          <p:cNvPr id="162820" name="Picture 3" descr="Λογότυπο Επιχειρησιακού Προγράμματος Εκπαίδευση και Δια βίου Μάθηση του Υπουργείου Παιδείας ΕΣΠΑ 2007-2013 με τη σημαία της Ευρωπαϊκής Ένωσης, το οποίο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4213" y="5591175"/>
            <a:ext cx="4310062"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821" name="Picture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5826125"/>
            <a:ext cx="1535113"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822" name="Picture 3" descr="Λογότυπο Οικονομικού Πανεπιστημίου Αθηνών"/>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00113" y="260350"/>
            <a:ext cx="7308850"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53C4726A-630D-4CB4-B088-BAB00F4188E9}" type="slidenum">
              <a:rPr lang="el-GR" smtClean="0"/>
              <a:pPr/>
              <a:t>30</a:t>
            </a:fld>
            <a:endParaRPr lang="el-GR" dirty="0"/>
          </a:p>
        </p:txBody>
      </p:sp>
    </p:spTree>
    <p:extLst>
      <p:ext uri="{BB962C8B-B14F-4D97-AF65-F5344CB8AC3E}">
        <p14:creationId xmlns:p14="http://schemas.microsoft.com/office/powerpoint/2010/main" val="14346741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p:cNvSpPr>
          <p:nvPr>
            <p:ph type="title"/>
          </p:nvPr>
        </p:nvSpPr>
        <p:spPr/>
        <p:txBody>
          <a:bodyPr/>
          <a:lstStyle/>
          <a:p>
            <a:r>
              <a:rPr lang="el-GR" altLang="en-US" smtClean="0"/>
              <a:t>Πρώτες ύλες (1 από 2)</a:t>
            </a:r>
          </a:p>
        </p:txBody>
      </p:sp>
      <p:sp>
        <p:nvSpPr>
          <p:cNvPr id="160771" name="Rectangle 3"/>
          <p:cNvSpPr>
            <a:spLocks noGrp="1"/>
          </p:cNvSpPr>
          <p:nvPr>
            <p:ph type="body" idx="1"/>
          </p:nvPr>
        </p:nvSpPr>
        <p:spPr/>
        <p:txBody>
          <a:bodyPr/>
          <a:lstStyle/>
          <a:p>
            <a:pPr>
              <a:spcBef>
                <a:spcPct val="20000"/>
              </a:spcBef>
            </a:pPr>
            <a:r>
              <a:rPr lang="el-GR" altLang="en-US" smtClean="0"/>
              <a:t>Πρώτες ύλες είναι όλα τα κύρια υλικά τα οποία ενσωματώνονται στο παραγόμενο προϊόν. </a:t>
            </a:r>
          </a:p>
          <a:p>
            <a:pPr>
              <a:spcBef>
                <a:spcPct val="20000"/>
              </a:spcBef>
            </a:pPr>
            <a:r>
              <a:rPr lang="el-GR" altLang="en-US" smtClean="0"/>
              <a:t>Αποτελούν τμήμα του άμεσου κόστους διότι επιβαρύνουν απευθείας το παραγόμενο προϊόν. </a:t>
            </a:r>
          </a:p>
        </p:txBody>
      </p:sp>
      <p:sp>
        <p:nvSpPr>
          <p:cNvPr id="2" name="Slide Number Placeholder 1"/>
          <p:cNvSpPr>
            <a:spLocks noGrp="1"/>
          </p:cNvSpPr>
          <p:nvPr>
            <p:ph type="sldNum" sz="quarter" idx="12"/>
          </p:nvPr>
        </p:nvSpPr>
        <p:spPr/>
        <p:txBody>
          <a:bodyPr/>
          <a:lstStyle/>
          <a:p>
            <a:fld id="{53C4726A-630D-4CB4-B088-BAB00F4188E9}" type="slidenum">
              <a:rPr lang="el-GR" smtClean="0"/>
              <a:pPr/>
              <a:t>31</a:t>
            </a:fld>
            <a:endParaRPr lang="el-GR" dirty="0"/>
          </a:p>
        </p:txBody>
      </p:sp>
    </p:spTree>
    <p:extLst>
      <p:ext uri="{BB962C8B-B14F-4D97-AF65-F5344CB8AC3E}">
        <p14:creationId xmlns:p14="http://schemas.microsoft.com/office/powerpoint/2010/main" val="29158386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p:cNvSpPr>
          <p:nvPr>
            <p:ph type="title"/>
          </p:nvPr>
        </p:nvSpPr>
        <p:spPr/>
        <p:txBody>
          <a:bodyPr/>
          <a:lstStyle/>
          <a:p>
            <a:r>
              <a:rPr lang="el-GR" altLang="en-US" smtClean="0"/>
              <a:t>Πρώτες ύλες (2 από 2)</a:t>
            </a:r>
          </a:p>
        </p:txBody>
      </p:sp>
      <p:sp>
        <p:nvSpPr>
          <p:cNvPr id="167939" name="Rectangle 3"/>
          <p:cNvSpPr>
            <a:spLocks noGrp="1"/>
          </p:cNvSpPr>
          <p:nvPr>
            <p:ph type="body" idx="1"/>
          </p:nvPr>
        </p:nvSpPr>
        <p:spPr/>
        <p:txBody>
          <a:bodyPr/>
          <a:lstStyle/>
          <a:p>
            <a:pPr>
              <a:spcBef>
                <a:spcPct val="20000"/>
              </a:spcBef>
            </a:pPr>
            <a:r>
              <a:rPr lang="el-GR" altLang="en-US" sz="2800" dirty="0" smtClean="0"/>
              <a:t>Πρώτες ύλες θεωρούνται:</a:t>
            </a:r>
          </a:p>
          <a:p>
            <a:pPr lvl="1">
              <a:spcBef>
                <a:spcPct val="20000"/>
              </a:spcBef>
            </a:pPr>
            <a:r>
              <a:rPr lang="el-GR" altLang="en-US" sz="2400" dirty="0" smtClean="0"/>
              <a:t>Τα υλικά που αγοράζονται ειδικά για την παραγωγή των προϊόντων της επιχείρησης και τα οποία αποθηκεύονται στην αποθήκη πρώτων υλών για να εξαχθούν από αυτήν όταν πρέπει να χρησιμοποιηθούν.</a:t>
            </a:r>
          </a:p>
          <a:p>
            <a:pPr lvl="1">
              <a:spcBef>
                <a:spcPct val="20000"/>
              </a:spcBef>
            </a:pPr>
            <a:r>
              <a:rPr lang="el-GR" altLang="en-US" sz="2400" dirty="0" smtClean="0"/>
              <a:t>Τα προϊόντα που έχουν ήδη παραχθεί αλλά ξαναχρησιμοποιούνται για την παραγωγή άλλων προϊόντων και τα οποία παραλαμβάνονται από την αποθήκη ετοίμων προϊόντων.</a:t>
            </a:r>
          </a:p>
          <a:p>
            <a:pPr>
              <a:spcBef>
                <a:spcPct val="20000"/>
              </a:spcBef>
            </a:pPr>
            <a:r>
              <a:rPr lang="el-GR" altLang="en-US" sz="2800" dirty="0" smtClean="0"/>
              <a:t>Αίτηση χορήγησης υλικών.</a:t>
            </a:r>
          </a:p>
        </p:txBody>
      </p:sp>
      <p:sp>
        <p:nvSpPr>
          <p:cNvPr id="2" name="Slide Number Placeholder 1"/>
          <p:cNvSpPr>
            <a:spLocks noGrp="1"/>
          </p:cNvSpPr>
          <p:nvPr>
            <p:ph type="sldNum" sz="quarter" idx="12"/>
          </p:nvPr>
        </p:nvSpPr>
        <p:spPr/>
        <p:txBody>
          <a:bodyPr/>
          <a:lstStyle/>
          <a:p>
            <a:fld id="{53C4726A-630D-4CB4-B088-BAB00F4188E9}" type="slidenum">
              <a:rPr lang="el-GR" smtClean="0"/>
              <a:pPr/>
              <a:t>32</a:t>
            </a:fld>
            <a:endParaRPr lang="el-GR" dirty="0"/>
          </a:p>
        </p:txBody>
      </p:sp>
    </p:spTree>
    <p:extLst>
      <p:ext uri="{BB962C8B-B14F-4D97-AF65-F5344CB8AC3E}">
        <p14:creationId xmlns:p14="http://schemas.microsoft.com/office/powerpoint/2010/main" val="35571028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p:cNvSpPr>
          <p:nvPr>
            <p:ph type="title"/>
          </p:nvPr>
        </p:nvSpPr>
        <p:spPr/>
        <p:txBody>
          <a:bodyPr/>
          <a:lstStyle/>
          <a:p>
            <a:r>
              <a:rPr lang="el-GR" altLang="en-US" smtClean="0"/>
              <a:t>Αποτίμηση πρώτων υλών</a:t>
            </a:r>
          </a:p>
        </p:txBody>
      </p:sp>
      <p:sp>
        <p:nvSpPr>
          <p:cNvPr id="165891" name="Rectangle 3"/>
          <p:cNvSpPr>
            <a:spLocks noGrp="1"/>
          </p:cNvSpPr>
          <p:nvPr>
            <p:ph type="body" sz="half" idx="1"/>
          </p:nvPr>
        </p:nvSpPr>
        <p:spPr>
          <a:xfrm>
            <a:off x="457200" y="1600201"/>
            <a:ext cx="8075613" cy="2476872"/>
          </a:xfrm>
        </p:spPr>
        <p:txBody>
          <a:bodyPr/>
          <a:lstStyle/>
          <a:p>
            <a:r>
              <a:rPr lang="el-GR" altLang="en-US" sz="2800" dirty="0" smtClean="0"/>
              <a:t>Ποια είναι η αξία των πρώτων υλών που αναλώνονται</a:t>
            </a:r>
            <a:r>
              <a:rPr lang="el-GR" altLang="en-US" sz="2800" dirty="0" smtClean="0">
                <a:latin typeface="Arial" panose="020B0604020202020204" pitchFamily="34" charset="0"/>
              </a:rPr>
              <a:t>;</a:t>
            </a:r>
          </a:p>
          <a:p>
            <a:pPr lvl="1"/>
            <a:r>
              <a:rPr lang="el-GR" altLang="en-US" sz="2400" dirty="0" smtClean="0"/>
              <a:t>Διαφορετικές τιμές αγοράς.</a:t>
            </a:r>
          </a:p>
          <a:p>
            <a:pPr lvl="1"/>
            <a:r>
              <a:rPr lang="el-GR" altLang="en-US" sz="2400" dirty="0" smtClean="0"/>
              <a:t>Καρτέλα αποθήκης.</a:t>
            </a:r>
          </a:p>
        </p:txBody>
      </p:sp>
      <p:graphicFrame>
        <p:nvGraphicFramePr>
          <p:cNvPr id="165902" name="Object 4" descr="Εικόνα Καρτέλα αποθήκης. Παραλαβή. Χορήγηση. Υπόλοιπο. Ποσότητες, Αξία."/>
          <p:cNvGraphicFramePr>
            <a:graphicFrameLocks noGrp="1" noChangeAspect="1"/>
          </p:cNvGraphicFramePr>
          <p:nvPr>
            <p:ph sz="half" idx="2"/>
          </p:nvPr>
        </p:nvGraphicFramePr>
        <p:xfrm>
          <a:off x="684213" y="4221163"/>
          <a:ext cx="7704137" cy="1223962"/>
        </p:xfrm>
        <a:graphic>
          <a:graphicData uri="http://schemas.openxmlformats.org/presentationml/2006/ole">
            <mc:AlternateContent xmlns:mc="http://schemas.openxmlformats.org/markup-compatibility/2006">
              <mc:Choice xmlns:v="urn:schemas-microsoft-com:vml" Requires="v">
                <p:oleObj spid="_x0000_s3087" name="Φύλλο εργασίας" r:id="rId3" imgW="6162120" imgH="616320" progId="Excel.Sheet.8">
                  <p:embed/>
                </p:oleObj>
              </mc:Choice>
              <mc:Fallback>
                <p:oleObj name="Φύλλο εργασίας" r:id="rId3" imgW="6162120" imgH="61632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4221163"/>
                        <a:ext cx="7704137" cy="1223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Slide Number Placeholder 1"/>
          <p:cNvSpPr>
            <a:spLocks noGrp="1"/>
          </p:cNvSpPr>
          <p:nvPr>
            <p:ph type="sldNum" sz="quarter" idx="10"/>
          </p:nvPr>
        </p:nvSpPr>
        <p:spPr/>
        <p:txBody>
          <a:bodyPr/>
          <a:lstStyle/>
          <a:p>
            <a:fld id="{B6CE84CC-7170-4E96-8D5B-F29A9A024FAF}" type="slidenum">
              <a:rPr lang="el-GR" altLang="en-US" smtClean="0"/>
              <a:pPr/>
              <a:t>33</a:t>
            </a:fld>
            <a:endParaRPr lang="el-GR" altLang="en-US"/>
          </a:p>
        </p:txBody>
      </p:sp>
    </p:spTree>
    <p:extLst>
      <p:ext uri="{BB962C8B-B14F-4D97-AF65-F5344CB8AC3E}">
        <p14:creationId xmlns:p14="http://schemas.microsoft.com/office/powerpoint/2010/main" val="29108301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p:cNvSpPr>
          <p:nvPr>
            <p:ph type="title"/>
          </p:nvPr>
        </p:nvSpPr>
        <p:spPr/>
        <p:txBody>
          <a:bodyPr/>
          <a:lstStyle/>
          <a:p>
            <a:r>
              <a:rPr lang="el-GR" altLang="en-US" smtClean="0"/>
              <a:t>Παράδειγμα (υλικό Χ)</a:t>
            </a:r>
          </a:p>
        </p:txBody>
      </p:sp>
      <p:sp>
        <p:nvSpPr>
          <p:cNvPr id="173059" name="Rectangle 3"/>
          <p:cNvSpPr>
            <a:spLocks noGrp="1"/>
          </p:cNvSpPr>
          <p:nvPr>
            <p:ph type="body" idx="1"/>
          </p:nvPr>
        </p:nvSpPr>
        <p:spPr/>
        <p:txBody>
          <a:bodyPr>
            <a:normAutofit lnSpcReduction="10000"/>
          </a:bodyPr>
          <a:lstStyle/>
          <a:p>
            <a:pPr>
              <a:lnSpc>
                <a:spcPct val="90000"/>
              </a:lnSpc>
              <a:spcBef>
                <a:spcPct val="20000"/>
              </a:spcBef>
              <a:buFont typeface="Arial" panose="020B0604020202020204" pitchFamily="34" charset="0"/>
              <a:buNone/>
            </a:pPr>
            <a:r>
              <a:rPr lang="el-GR" altLang="en-US" dirty="0" smtClean="0"/>
              <a:t>Εισαγωγή: 12/2/ΧΧ  100 μονάδες, € 10/μονάδα </a:t>
            </a:r>
          </a:p>
          <a:p>
            <a:pPr>
              <a:lnSpc>
                <a:spcPct val="90000"/>
              </a:lnSpc>
              <a:spcBef>
                <a:spcPct val="20000"/>
              </a:spcBef>
              <a:buFont typeface="Arial" panose="020B0604020202020204" pitchFamily="34" charset="0"/>
              <a:buNone/>
            </a:pPr>
            <a:r>
              <a:rPr lang="el-GR" altLang="en-US" dirty="0" smtClean="0"/>
              <a:t>Εισαγωγή: 14/2/ΧΧ  70 μονάδες, € 12/μονάδα</a:t>
            </a:r>
          </a:p>
          <a:p>
            <a:pPr>
              <a:lnSpc>
                <a:spcPct val="90000"/>
              </a:lnSpc>
              <a:spcBef>
                <a:spcPct val="20000"/>
              </a:spcBef>
              <a:buFont typeface="Arial" panose="020B0604020202020204" pitchFamily="34" charset="0"/>
              <a:buNone/>
            </a:pPr>
            <a:r>
              <a:rPr lang="el-GR" altLang="en-US" dirty="0" smtClean="0"/>
              <a:t>Εξαγωγή: 15/2/ΧΧ  80 μονάδες</a:t>
            </a:r>
            <a:r>
              <a:rPr lang="el-GR" altLang="en-US" dirty="0" smtClean="0">
                <a:latin typeface="Arial" panose="020B0604020202020204" pitchFamily="34" charset="0"/>
              </a:rPr>
              <a:t>,</a:t>
            </a:r>
            <a:r>
              <a:rPr lang="el-GR" altLang="en-US" dirty="0" smtClean="0"/>
              <a:t> € ;</a:t>
            </a:r>
          </a:p>
          <a:p>
            <a:pPr>
              <a:lnSpc>
                <a:spcPct val="90000"/>
              </a:lnSpc>
              <a:spcBef>
                <a:spcPct val="20000"/>
              </a:spcBef>
              <a:buFont typeface="Arial" panose="020B0604020202020204" pitchFamily="34" charset="0"/>
              <a:buNone/>
            </a:pPr>
            <a:endParaRPr lang="el-GR" altLang="en-US" b="1" dirty="0" smtClean="0">
              <a:latin typeface="Arial" panose="020B0604020202020204" pitchFamily="34" charset="0"/>
            </a:endParaRPr>
          </a:p>
          <a:p>
            <a:pPr>
              <a:lnSpc>
                <a:spcPct val="90000"/>
              </a:lnSpc>
              <a:spcBef>
                <a:spcPct val="20000"/>
              </a:spcBef>
              <a:buFont typeface="Arial" panose="020B0604020202020204" pitchFamily="34" charset="0"/>
              <a:buNone/>
            </a:pPr>
            <a:r>
              <a:rPr lang="el-GR" altLang="en-US" b="1" dirty="0" smtClean="0"/>
              <a:t>Ζητείται:</a:t>
            </a:r>
            <a:r>
              <a:rPr lang="el-GR" altLang="en-US" b="1" dirty="0" smtClean="0">
                <a:latin typeface="Arial" panose="020B0604020202020204" pitchFamily="34" charset="0"/>
              </a:rPr>
              <a:t> </a:t>
            </a:r>
            <a:r>
              <a:rPr lang="el-GR" altLang="en-US" dirty="0" smtClean="0"/>
              <a:t>Να υπολογιστεί η αξία των 80 μονάδων που αναλώθηκαν και η αξία του τελικού αποθέματος με βάση τη μέθοδο</a:t>
            </a:r>
            <a:r>
              <a:rPr lang="el-GR" altLang="en-US" dirty="0" smtClean="0">
                <a:latin typeface="Arial" panose="020B0604020202020204" pitchFamily="34" charset="0"/>
              </a:rPr>
              <a:t>:</a:t>
            </a:r>
            <a:r>
              <a:rPr lang="el-GR" altLang="en-US" sz="2800" dirty="0" smtClean="0"/>
              <a:t> </a:t>
            </a:r>
            <a:endParaRPr lang="en-US" altLang="en-US" sz="2800" dirty="0" smtClean="0"/>
          </a:p>
          <a:p>
            <a:pPr lvl="1">
              <a:lnSpc>
                <a:spcPct val="90000"/>
              </a:lnSpc>
              <a:spcBef>
                <a:spcPct val="20000"/>
              </a:spcBef>
            </a:pPr>
            <a:r>
              <a:rPr lang="en-US" altLang="en-US" dirty="0" smtClean="0"/>
              <a:t>FIFO</a:t>
            </a:r>
            <a:r>
              <a:rPr lang="el-GR" altLang="en-US" dirty="0" smtClean="0"/>
              <a:t>.</a:t>
            </a:r>
            <a:endParaRPr lang="en-US" altLang="en-US" dirty="0" smtClean="0"/>
          </a:p>
          <a:p>
            <a:pPr lvl="1">
              <a:lnSpc>
                <a:spcPct val="90000"/>
              </a:lnSpc>
              <a:spcBef>
                <a:spcPct val="20000"/>
              </a:spcBef>
            </a:pPr>
            <a:r>
              <a:rPr lang="en-US" altLang="en-US" dirty="0" smtClean="0"/>
              <a:t>LIFO</a:t>
            </a:r>
            <a:r>
              <a:rPr lang="el-GR" altLang="en-US" dirty="0" smtClean="0"/>
              <a:t>.</a:t>
            </a:r>
            <a:endParaRPr lang="en-US" altLang="en-US" dirty="0" smtClean="0"/>
          </a:p>
          <a:p>
            <a:pPr lvl="1">
              <a:lnSpc>
                <a:spcPct val="90000"/>
              </a:lnSpc>
              <a:spcBef>
                <a:spcPct val="20000"/>
              </a:spcBef>
            </a:pPr>
            <a:r>
              <a:rPr lang="en-US" altLang="en-US" dirty="0" smtClean="0"/>
              <a:t>M</a:t>
            </a:r>
            <a:r>
              <a:rPr lang="el-GR" altLang="en-US" dirty="0" smtClean="0"/>
              <a:t>ΣΟ.</a:t>
            </a:r>
          </a:p>
        </p:txBody>
      </p:sp>
      <p:sp>
        <p:nvSpPr>
          <p:cNvPr id="2" name="Slide Number Placeholder 1"/>
          <p:cNvSpPr>
            <a:spLocks noGrp="1"/>
          </p:cNvSpPr>
          <p:nvPr>
            <p:ph type="sldNum" sz="quarter" idx="12"/>
          </p:nvPr>
        </p:nvSpPr>
        <p:spPr/>
        <p:txBody>
          <a:bodyPr/>
          <a:lstStyle/>
          <a:p>
            <a:fld id="{53C4726A-630D-4CB4-B088-BAB00F4188E9}" type="slidenum">
              <a:rPr lang="el-GR" smtClean="0"/>
              <a:pPr/>
              <a:t>34</a:t>
            </a:fld>
            <a:endParaRPr lang="el-GR" dirty="0"/>
          </a:p>
        </p:txBody>
      </p:sp>
    </p:spTree>
    <p:extLst>
      <p:ext uri="{BB962C8B-B14F-4D97-AF65-F5344CB8AC3E}">
        <p14:creationId xmlns:p14="http://schemas.microsoft.com/office/powerpoint/2010/main" val="19198187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p:cNvSpPr>
          <p:nvPr>
            <p:ph type="title"/>
          </p:nvPr>
        </p:nvSpPr>
        <p:spPr/>
        <p:txBody>
          <a:bodyPr>
            <a:normAutofit fontScale="90000"/>
          </a:bodyPr>
          <a:lstStyle/>
          <a:p>
            <a:r>
              <a:rPr lang="el-GR" altLang="en-US" sz="4000" dirty="0" smtClean="0"/>
              <a:t>Μέθοδοι αποτίμησης αποθεμάτων (1 από 4)</a:t>
            </a:r>
          </a:p>
        </p:txBody>
      </p:sp>
      <p:sp>
        <p:nvSpPr>
          <p:cNvPr id="178179" name="Rectangle 3"/>
          <p:cNvSpPr>
            <a:spLocks noGrp="1"/>
          </p:cNvSpPr>
          <p:nvPr>
            <p:ph type="body" idx="1"/>
          </p:nvPr>
        </p:nvSpPr>
        <p:spPr/>
        <p:txBody>
          <a:bodyPr/>
          <a:lstStyle/>
          <a:p>
            <a:pPr>
              <a:spcBef>
                <a:spcPct val="20000"/>
              </a:spcBef>
            </a:pPr>
            <a:r>
              <a:rPr lang="en-US" altLang="en-US" sz="4000" dirty="0" smtClean="0"/>
              <a:t>FIFO (First In,  First out)</a:t>
            </a:r>
            <a:r>
              <a:rPr lang="el-GR" altLang="en-US" sz="4000" dirty="0" smtClean="0"/>
              <a:t>.</a:t>
            </a:r>
          </a:p>
          <a:p>
            <a:pPr lvl="1">
              <a:spcBef>
                <a:spcPct val="20000"/>
              </a:spcBef>
            </a:pPr>
            <a:r>
              <a:rPr lang="el-GR" altLang="en-US" sz="3600" dirty="0" smtClean="0"/>
              <a:t>Θεωρείται ότι αυτό που μπαίνει πρώτα βγαίνει και πρώτα. </a:t>
            </a:r>
          </a:p>
          <a:p>
            <a:pPr lvl="1">
              <a:spcBef>
                <a:spcPct val="20000"/>
              </a:spcBef>
            </a:pPr>
            <a:r>
              <a:rPr lang="el-GR" altLang="en-US" sz="3600" dirty="0" smtClean="0"/>
              <a:t>Οι 80 μονάδες είναι από την εισαγωγή της 12/2, δηλαδή € 10 ανά μονάδα = 80 </a:t>
            </a:r>
            <a:r>
              <a:rPr lang="en-US" altLang="en-US" sz="3600" dirty="0" smtClean="0"/>
              <a:t>x</a:t>
            </a:r>
            <a:r>
              <a:rPr lang="el-GR" altLang="en-US" sz="3600" dirty="0" smtClean="0"/>
              <a:t> 10 =  € 800.</a:t>
            </a:r>
          </a:p>
        </p:txBody>
      </p:sp>
      <p:sp>
        <p:nvSpPr>
          <p:cNvPr id="2" name="Slide Number Placeholder 1"/>
          <p:cNvSpPr>
            <a:spLocks noGrp="1"/>
          </p:cNvSpPr>
          <p:nvPr>
            <p:ph type="sldNum" sz="quarter" idx="12"/>
          </p:nvPr>
        </p:nvSpPr>
        <p:spPr/>
        <p:txBody>
          <a:bodyPr/>
          <a:lstStyle/>
          <a:p>
            <a:fld id="{53C4726A-630D-4CB4-B088-BAB00F4188E9}" type="slidenum">
              <a:rPr lang="el-GR" smtClean="0"/>
              <a:pPr/>
              <a:t>35</a:t>
            </a:fld>
            <a:endParaRPr lang="el-GR" dirty="0"/>
          </a:p>
        </p:txBody>
      </p:sp>
    </p:spTree>
    <p:extLst>
      <p:ext uri="{BB962C8B-B14F-4D97-AF65-F5344CB8AC3E}">
        <p14:creationId xmlns:p14="http://schemas.microsoft.com/office/powerpoint/2010/main" val="24738828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p:cNvSpPr>
          <p:nvPr>
            <p:ph type="title"/>
          </p:nvPr>
        </p:nvSpPr>
        <p:spPr/>
        <p:txBody>
          <a:bodyPr>
            <a:normAutofit fontScale="90000"/>
          </a:bodyPr>
          <a:lstStyle/>
          <a:p>
            <a:r>
              <a:rPr lang="el-GR" altLang="en-US" sz="4000" dirty="0" smtClean="0"/>
              <a:t>Μέθοδοι αποτίμησης αποθεμάτων (2 από 4)</a:t>
            </a:r>
          </a:p>
        </p:txBody>
      </p:sp>
      <p:sp>
        <p:nvSpPr>
          <p:cNvPr id="183299" name="Rectangle 3"/>
          <p:cNvSpPr>
            <a:spLocks noGrp="1"/>
          </p:cNvSpPr>
          <p:nvPr>
            <p:ph type="body" idx="1"/>
          </p:nvPr>
        </p:nvSpPr>
        <p:spPr/>
        <p:txBody>
          <a:bodyPr/>
          <a:lstStyle/>
          <a:p>
            <a:pPr>
              <a:spcBef>
                <a:spcPct val="20000"/>
              </a:spcBef>
            </a:pPr>
            <a:r>
              <a:rPr lang="en-US" altLang="en-US" sz="3600" dirty="0" smtClean="0"/>
              <a:t>LIFO (Last In,  First out)</a:t>
            </a:r>
            <a:r>
              <a:rPr lang="el-GR" altLang="en-US" sz="3600" dirty="0" smtClean="0"/>
              <a:t>.</a:t>
            </a:r>
          </a:p>
          <a:p>
            <a:pPr lvl="1">
              <a:spcBef>
                <a:spcPct val="20000"/>
              </a:spcBef>
            </a:pPr>
            <a:r>
              <a:rPr lang="el-GR" altLang="en-US" sz="3200" dirty="0" smtClean="0"/>
              <a:t>Θεωρείται ότι αυτό που μπαίνει τελευταίο βγαίνει πρώτα. </a:t>
            </a:r>
          </a:p>
          <a:p>
            <a:pPr lvl="1">
              <a:spcBef>
                <a:spcPct val="20000"/>
              </a:spcBef>
            </a:pPr>
            <a:r>
              <a:rPr lang="el-GR" altLang="en-US" sz="3200" dirty="0" smtClean="0"/>
              <a:t>Οι 80 μονάδες είναι: α) οι 70 από την εισαγωγή της 14/2, δηλαδή € 12 ανά μονάδα</a:t>
            </a:r>
            <a:r>
              <a:rPr lang="en-US" altLang="en-US" sz="3200" dirty="0" smtClean="0"/>
              <a:t> </a:t>
            </a:r>
            <a:r>
              <a:rPr lang="el-GR" altLang="en-US" sz="3200" dirty="0" smtClean="0"/>
              <a:t>και β) οι 10 από την εισαγωγή της 12/2, δηλαδή € 10 ανά μονάδα.</a:t>
            </a:r>
            <a:r>
              <a:rPr lang="en-US" altLang="en-US" sz="3200" dirty="0" smtClean="0"/>
              <a:t> </a:t>
            </a:r>
            <a:r>
              <a:rPr lang="el-GR" altLang="en-US" sz="3200" dirty="0" smtClean="0"/>
              <a:t> </a:t>
            </a:r>
          </a:p>
          <a:p>
            <a:pPr lvl="1">
              <a:spcBef>
                <a:spcPct val="20000"/>
              </a:spcBef>
            </a:pPr>
            <a:r>
              <a:rPr lang="el-GR" altLang="en-US" sz="3200" dirty="0" smtClean="0"/>
              <a:t>70 </a:t>
            </a:r>
            <a:r>
              <a:rPr lang="en-US" altLang="en-US" sz="3200" dirty="0" smtClean="0"/>
              <a:t>x</a:t>
            </a:r>
            <a:r>
              <a:rPr lang="el-GR" altLang="en-US" sz="3200" dirty="0" smtClean="0"/>
              <a:t>12 + 10 </a:t>
            </a:r>
            <a:r>
              <a:rPr lang="en-US" altLang="en-US" sz="3200" dirty="0" smtClean="0"/>
              <a:t>x</a:t>
            </a:r>
            <a:r>
              <a:rPr lang="el-GR" altLang="en-US" sz="3200" dirty="0" smtClean="0"/>
              <a:t>10 = € 940.</a:t>
            </a:r>
          </a:p>
        </p:txBody>
      </p:sp>
      <p:sp>
        <p:nvSpPr>
          <p:cNvPr id="2" name="Slide Number Placeholder 1"/>
          <p:cNvSpPr>
            <a:spLocks noGrp="1"/>
          </p:cNvSpPr>
          <p:nvPr>
            <p:ph type="sldNum" sz="quarter" idx="12"/>
          </p:nvPr>
        </p:nvSpPr>
        <p:spPr/>
        <p:txBody>
          <a:bodyPr/>
          <a:lstStyle/>
          <a:p>
            <a:fld id="{53C4726A-630D-4CB4-B088-BAB00F4188E9}" type="slidenum">
              <a:rPr lang="el-GR" smtClean="0"/>
              <a:pPr/>
              <a:t>36</a:t>
            </a:fld>
            <a:endParaRPr lang="el-GR" dirty="0"/>
          </a:p>
        </p:txBody>
      </p:sp>
    </p:spTree>
    <p:extLst>
      <p:ext uri="{BB962C8B-B14F-4D97-AF65-F5344CB8AC3E}">
        <p14:creationId xmlns:p14="http://schemas.microsoft.com/office/powerpoint/2010/main" val="161073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p:cNvSpPr>
          <p:nvPr>
            <p:ph type="title"/>
          </p:nvPr>
        </p:nvSpPr>
        <p:spPr/>
        <p:txBody>
          <a:bodyPr>
            <a:normAutofit fontScale="90000"/>
          </a:bodyPr>
          <a:lstStyle/>
          <a:p>
            <a:r>
              <a:rPr lang="el-GR" altLang="en-US" sz="4000" dirty="0" smtClean="0"/>
              <a:t>Μέθοδοι αποτίμησης αποθεμάτων (3 από 4)</a:t>
            </a:r>
          </a:p>
        </p:txBody>
      </p:sp>
      <p:sp>
        <p:nvSpPr>
          <p:cNvPr id="182275" name="Rectangle 3"/>
          <p:cNvSpPr>
            <a:spLocks noGrp="1"/>
          </p:cNvSpPr>
          <p:nvPr>
            <p:ph type="body" idx="1"/>
          </p:nvPr>
        </p:nvSpPr>
        <p:spPr/>
        <p:txBody>
          <a:bodyPr/>
          <a:lstStyle/>
          <a:p>
            <a:pPr>
              <a:spcBef>
                <a:spcPct val="20000"/>
              </a:spcBef>
            </a:pPr>
            <a:r>
              <a:rPr lang="el-GR" altLang="en-US" sz="3600" dirty="0" smtClean="0"/>
              <a:t>Μέσος σταθμικός όρος.</a:t>
            </a:r>
          </a:p>
          <a:p>
            <a:pPr lvl="1">
              <a:spcBef>
                <a:spcPct val="20000"/>
              </a:spcBef>
            </a:pPr>
            <a:r>
              <a:rPr lang="el-GR" altLang="en-US" sz="3200" dirty="0" smtClean="0"/>
              <a:t>Σταθμίζονται οι τιμές αγοράς με τις ποσότητες και υπολογίζεται ένας μέσος όρος.</a:t>
            </a:r>
          </a:p>
          <a:p>
            <a:pPr lvl="1">
              <a:spcBef>
                <a:spcPct val="20000"/>
              </a:spcBef>
            </a:pPr>
            <a:r>
              <a:rPr lang="el-GR" altLang="en-US" sz="3200" dirty="0" smtClean="0"/>
              <a:t>(100 </a:t>
            </a:r>
            <a:r>
              <a:rPr lang="en-US" altLang="en-US" sz="3200" dirty="0" smtClean="0"/>
              <a:t>x</a:t>
            </a:r>
            <a:r>
              <a:rPr lang="el-GR" altLang="en-US" sz="3200" dirty="0" smtClean="0"/>
              <a:t> 10 +  70 </a:t>
            </a:r>
            <a:r>
              <a:rPr lang="en-US" altLang="en-US" sz="3200" dirty="0" smtClean="0"/>
              <a:t>x</a:t>
            </a:r>
            <a:r>
              <a:rPr lang="el-GR" altLang="en-US" sz="3200" dirty="0" smtClean="0"/>
              <a:t> 12) / 100 + 70 = € 10,82.</a:t>
            </a:r>
          </a:p>
          <a:p>
            <a:pPr lvl="1">
              <a:spcBef>
                <a:spcPct val="20000"/>
              </a:spcBef>
            </a:pPr>
            <a:r>
              <a:rPr lang="el-GR" altLang="en-US" sz="3200" dirty="0" smtClean="0"/>
              <a:t>Οι 80 μονάδες είναι: 80 </a:t>
            </a:r>
            <a:r>
              <a:rPr lang="en-US" altLang="en-US" sz="3200" dirty="0" smtClean="0"/>
              <a:t>x </a:t>
            </a:r>
            <a:r>
              <a:rPr lang="el-GR" altLang="en-US" sz="3200" dirty="0" smtClean="0"/>
              <a:t>10,82 = € 865,6. </a:t>
            </a:r>
          </a:p>
        </p:txBody>
      </p:sp>
      <p:sp>
        <p:nvSpPr>
          <p:cNvPr id="2" name="Slide Number Placeholder 1"/>
          <p:cNvSpPr>
            <a:spLocks noGrp="1"/>
          </p:cNvSpPr>
          <p:nvPr>
            <p:ph type="sldNum" sz="quarter" idx="12"/>
          </p:nvPr>
        </p:nvSpPr>
        <p:spPr/>
        <p:txBody>
          <a:bodyPr/>
          <a:lstStyle/>
          <a:p>
            <a:fld id="{53C4726A-630D-4CB4-B088-BAB00F4188E9}" type="slidenum">
              <a:rPr lang="el-GR" smtClean="0"/>
              <a:pPr/>
              <a:t>37</a:t>
            </a:fld>
            <a:endParaRPr lang="el-GR" dirty="0"/>
          </a:p>
        </p:txBody>
      </p:sp>
    </p:spTree>
    <p:extLst>
      <p:ext uri="{BB962C8B-B14F-4D97-AF65-F5344CB8AC3E}">
        <p14:creationId xmlns:p14="http://schemas.microsoft.com/office/powerpoint/2010/main" val="24892153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p:cNvSpPr>
          <p:nvPr>
            <p:ph type="title"/>
          </p:nvPr>
        </p:nvSpPr>
        <p:spPr/>
        <p:txBody>
          <a:bodyPr>
            <a:normAutofit fontScale="90000"/>
          </a:bodyPr>
          <a:lstStyle/>
          <a:p>
            <a:r>
              <a:rPr lang="el-GR" altLang="en-US" sz="4000" dirty="0" smtClean="0"/>
              <a:t>Μέθοδοι αποτίμησης αποθεμάτων (4 από </a:t>
            </a:r>
            <a:r>
              <a:rPr lang="el-GR" altLang="en-US" sz="4000" dirty="0"/>
              <a:t>4</a:t>
            </a:r>
            <a:r>
              <a:rPr lang="el-GR" altLang="en-US" sz="4000" dirty="0" smtClean="0"/>
              <a:t>)</a:t>
            </a:r>
          </a:p>
        </p:txBody>
      </p:sp>
      <p:graphicFrame>
        <p:nvGraphicFramePr>
          <p:cNvPr id="181251" name="Group 3" descr="Πίνακας Κόστος αναλωθεισών υλών. Αξία τελικού αποθέματος. FIFO, ΜΣΟ, LIFO."/>
          <p:cNvGraphicFramePr>
            <a:graphicFrameLocks noGrp="1"/>
          </p:cNvGraphicFramePr>
          <p:nvPr>
            <p:ph idx="1"/>
            <p:extLst>
              <p:ext uri="{D42A27DB-BD31-4B8C-83A1-F6EECF244321}">
                <p14:modId xmlns:p14="http://schemas.microsoft.com/office/powerpoint/2010/main" val="2389903360"/>
              </p:ext>
            </p:extLst>
          </p:nvPr>
        </p:nvGraphicFramePr>
        <p:xfrm>
          <a:off x="457200" y="1600200"/>
          <a:ext cx="8229600" cy="4525963"/>
        </p:xfrm>
        <a:graphic>
          <a:graphicData uri="http://schemas.openxmlformats.org/drawingml/2006/table">
            <a:tbl>
              <a:tblPr firstRow="1"/>
              <a:tblGrid>
                <a:gridCol w="2314575"/>
                <a:gridCol w="1944688"/>
                <a:gridCol w="2016125"/>
                <a:gridCol w="1954212"/>
              </a:tblGrid>
              <a:tr h="150812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800" b="0" i="0" u="none" strike="noStrike" cap="none" normalizeH="0" baseline="0" smtClean="0">
                        <a:ln>
                          <a:noFill/>
                        </a:ln>
                        <a:solidFill>
                          <a:schemeClr val="tx1"/>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n-US" altLang="en-US" sz="3200" b="0" i="0" u="none" strike="noStrike" cap="none" normalizeH="0" baseline="0" smtClean="0">
                          <a:ln>
                            <a:noFill/>
                          </a:ln>
                          <a:solidFill>
                            <a:schemeClr val="tx1"/>
                          </a:solidFill>
                          <a:effectLst/>
                          <a:latin typeface="Calibri" panose="020F0502020204030204" pitchFamily="34" charset="0"/>
                        </a:rPr>
                        <a:t>FIFO</a:t>
                      </a:r>
                      <a:endParaRPr kumimoji="0" lang="el-GR" altLang="en-US" sz="3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3200" b="0" i="0" u="none" strike="noStrike" cap="none" normalizeH="0" baseline="0" smtClean="0">
                          <a:ln>
                            <a:noFill/>
                          </a:ln>
                          <a:solidFill>
                            <a:schemeClr val="tx1"/>
                          </a:solidFill>
                          <a:effectLst/>
                          <a:latin typeface="Calibri" panose="020F0502020204030204" pitchFamily="34" charset="0"/>
                        </a:rPr>
                        <a:t>ΜΣΟ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n-US" altLang="en-US" sz="3200" b="0" i="0" u="none" strike="noStrike" cap="none" normalizeH="0" baseline="0" smtClean="0">
                          <a:ln>
                            <a:noFill/>
                          </a:ln>
                          <a:solidFill>
                            <a:schemeClr val="tx1"/>
                          </a:solidFill>
                          <a:effectLst/>
                          <a:latin typeface="Calibri" panose="020F0502020204030204" pitchFamily="34" charset="0"/>
                        </a:rPr>
                        <a:t>LIFO</a:t>
                      </a:r>
                      <a:endParaRPr kumimoji="0" lang="el-GR" altLang="en-US" sz="3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971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800" b="0" i="0" u="none" strike="noStrike" cap="none" normalizeH="0" baseline="0" smtClean="0">
                          <a:ln>
                            <a:noFill/>
                          </a:ln>
                          <a:solidFill>
                            <a:schemeClr val="tx1"/>
                          </a:solidFill>
                          <a:effectLst/>
                          <a:latin typeface="Calibri" panose="020F0502020204030204" pitchFamily="34" charset="0"/>
                        </a:rPr>
                        <a:t>Κόστος αναλωθεισών υλών</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800" b="0" i="0" u="none" strike="noStrike" cap="none" normalizeH="0" baseline="0" smtClean="0">
                          <a:ln>
                            <a:noFill/>
                          </a:ln>
                          <a:solidFill>
                            <a:schemeClr val="tx1"/>
                          </a:solidFill>
                          <a:effectLst/>
                          <a:latin typeface="Calibri" panose="020F0502020204030204" pitchFamily="34" charset="0"/>
                        </a:rPr>
                        <a:t>80 Χ 10 = 800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800" b="0" i="0" u="none" strike="noStrike" cap="none" normalizeH="0" baseline="0" smtClean="0">
                          <a:ln>
                            <a:noFill/>
                          </a:ln>
                          <a:solidFill>
                            <a:schemeClr val="tx1"/>
                          </a:solidFill>
                          <a:effectLst/>
                          <a:latin typeface="Calibri" panose="020F0502020204030204" pitchFamily="34" charset="0"/>
                        </a:rPr>
                        <a:t>80 Χ 10,82 = 865,61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800" b="0" i="0" u="none" strike="noStrike" cap="none" normalizeH="0" baseline="0" smtClean="0">
                          <a:ln>
                            <a:noFill/>
                          </a:ln>
                          <a:solidFill>
                            <a:schemeClr val="tx1"/>
                          </a:solidFill>
                          <a:effectLst/>
                          <a:latin typeface="Calibri" panose="020F0502020204030204" pitchFamily="34" charset="0"/>
                        </a:rPr>
                        <a:t>(72 Χ 12) + (10 Χ 10) = 940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2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800" b="0" i="0" u="none" strike="noStrike" cap="none" normalizeH="0" baseline="0" smtClean="0">
                          <a:ln>
                            <a:noFill/>
                          </a:ln>
                          <a:solidFill>
                            <a:schemeClr val="tx1"/>
                          </a:solidFill>
                          <a:effectLst/>
                          <a:latin typeface="Calibri" panose="020F0502020204030204" pitchFamily="34" charset="0"/>
                        </a:rPr>
                        <a:t>Αξία τελικού αποθέματος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800" b="0" i="0" u="none" strike="noStrike" cap="none" normalizeH="0" baseline="0" smtClean="0">
                          <a:ln>
                            <a:noFill/>
                          </a:ln>
                          <a:solidFill>
                            <a:schemeClr val="tx1"/>
                          </a:solidFill>
                          <a:effectLst/>
                          <a:latin typeface="Calibri" panose="020F0502020204030204" pitchFamily="34" charset="0"/>
                        </a:rPr>
                        <a:t>(20 Χ 10) + (70 Χ 12) = 1.040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800" b="0" i="0" u="none" strike="noStrike" cap="none" normalizeH="0" baseline="0" smtClean="0">
                          <a:ln>
                            <a:noFill/>
                          </a:ln>
                          <a:solidFill>
                            <a:schemeClr val="tx1"/>
                          </a:solidFill>
                          <a:effectLst/>
                          <a:latin typeface="Calibri" panose="020F0502020204030204" pitchFamily="34" charset="0"/>
                        </a:rPr>
                        <a:t>90 Χ 10,82 = 973,80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800" b="0" i="0" u="none" strike="noStrike" cap="none" normalizeH="0" baseline="0" dirty="0" smtClean="0">
                          <a:ln>
                            <a:noFill/>
                          </a:ln>
                          <a:solidFill>
                            <a:schemeClr val="tx1"/>
                          </a:solidFill>
                          <a:effectLst/>
                          <a:latin typeface="Calibri" panose="020F0502020204030204" pitchFamily="34" charset="0"/>
                        </a:rPr>
                        <a:t>90 Χ 10 = 900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Slide Number Placeholder 1"/>
          <p:cNvSpPr>
            <a:spLocks noGrp="1"/>
          </p:cNvSpPr>
          <p:nvPr>
            <p:ph type="sldNum" sz="quarter" idx="12"/>
          </p:nvPr>
        </p:nvSpPr>
        <p:spPr/>
        <p:txBody>
          <a:bodyPr/>
          <a:lstStyle/>
          <a:p>
            <a:fld id="{53C4726A-630D-4CB4-B088-BAB00F4188E9}" type="slidenum">
              <a:rPr lang="el-GR" smtClean="0"/>
              <a:pPr/>
              <a:t>38</a:t>
            </a:fld>
            <a:endParaRPr lang="el-GR" dirty="0"/>
          </a:p>
        </p:txBody>
      </p:sp>
    </p:spTree>
    <p:extLst>
      <p:ext uri="{BB962C8B-B14F-4D97-AF65-F5344CB8AC3E}">
        <p14:creationId xmlns:p14="http://schemas.microsoft.com/office/powerpoint/2010/main" val="35928899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p:cNvSpPr>
          <p:nvPr>
            <p:ph type="title"/>
          </p:nvPr>
        </p:nvSpPr>
        <p:spPr/>
        <p:txBody>
          <a:bodyPr/>
          <a:lstStyle/>
          <a:p>
            <a:r>
              <a:rPr lang="el-GR" altLang="en-US" sz="4000" smtClean="0"/>
              <a:t>Άμεση Εργασία</a:t>
            </a:r>
          </a:p>
        </p:txBody>
      </p:sp>
      <p:sp>
        <p:nvSpPr>
          <p:cNvPr id="184323" name="Rectangle 3"/>
          <p:cNvSpPr>
            <a:spLocks noGrp="1"/>
          </p:cNvSpPr>
          <p:nvPr>
            <p:ph type="body" idx="1"/>
          </p:nvPr>
        </p:nvSpPr>
        <p:spPr/>
        <p:txBody>
          <a:bodyPr/>
          <a:lstStyle/>
          <a:p>
            <a:pPr>
              <a:spcBef>
                <a:spcPct val="20000"/>
              </a:spcBef>
            </a:pPr>
            <a:r>
              <a:rPr lang="el-GR" altLang="en-US" dirty="0" smtClean="0"/>
              <a:t>Άμεση εργασία είναι η εργασία την οποία προσφέρουν οι εργαζόμενοι οι οποίοι ασχολούνται άμεσα με την επεξεργασία των πρώτων υλών. </a:t>
            </a:r>
          </a:p>
          <a:p>
            <a:pPr>
              <a:spcBef>
                <a:spcPct val="20000"/>
              </a:spcBef>
            </a:pPr>
            <a:r>
              <a:rPr lang="el-GR" altLang="en-US" sz="3600" dirty="0" smtClean="0"/>
              <a:t>Φύλλα ανάλυσης χρόνου. </a:t>
            </a:r>
          </a:p>
          <a:p>
            <a:pPr lvl="1">
              <a:spcBef>
                <a:spcPct val="20000"/>
              </a:spcBef>
            </a:pPr>
            <a:r>
              <a:rPr lang="el-GR" altLang="en-US" sz="2400" dirty="0" smtClean="0"/>
              <a:t>Συμπληρώνεται από τον Εργαζόμενο ή τον προϊστάμενο.</a:t>
            </a:r>
          </a:p>
          <a:p>
            <a:pPr lvl="1">
              <a:spcBef>
                <a:spcPct val="20000"/>
              </a:spcBef>
            </a:pPr>
            <a:r>
              <a:rPr lang="el-GR" altLang="en-US" sz="2400" dirty="0" smtClean="0"/>
              <a:t>Ημερήσια ή εβδομαδιαία.</a:t>
            </a:r>
          </a:p>
          <a:p>
            <a:pPr>
              <a:spcBef>
                <a:spcPct val="20000"/>
              </a:spcBef>
            </a:pPr>
            <a:r>
              <a:rPr lang="el-GR" altLang="en-US" sz="3600" dirty="0" smtClean="0"/>
              <a:t>Κάρτας εργασίας.</a:t>
            </a:r>
          </a:p>
        </p:txBody>
      </p:sp>
      <p:sp>
        <p:nvSpPr>
          <p:cNvPr id="2" name="Slide Number Placeholder 1"/>
          <p:cNvSpPr>
            <a:spLocks noGrp="1"/>
          </p:cNvSpPr>
          <p:nvPr>
            <p:ph type="sldNum" sz="quarter" idx="12"/>
          </p:nvPr>
        </p:nvSpPr>
        <p:spPr/>
        <p:txBody>
          <a:bodyPr/>
          <a:lstStyle/>
          <a:p>
            <a:fld id="{53C4726A-630D-4CB4-B088-BAB00F4188E9}" type="slidenum">
              <a:rPr lang="el-GR" smtClean="0"/>
              <a:pPr/>
              <a:t>39</a:t>
            </a:fld>
            <a:endParaRPr lang="el-GR" dirty="0"/>
          </a:p>
        </p:txBody>
      </p:sp>
    </p:spTree>
    <p:extLst>
      <p:ext uri="{BB962C8B-B14F-4D97-AF65-F5344CB8AC3E}">
        <p14:creationId xmlns:p14="http://schemas.microsoft.com/office/powerpoint/2010/main" val="4252342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l-GR" altLang="en-US" smtClean="0"/>
              <a:t>Σκοποί ενότητας</a:t>
            </a:r>
          </a:p>
        </p:txBody>
      </p:sp>
      <p:sp>
        <p:nvSpPr>
          <p:cNvPr id="20482" name="Content Placeholder 2"/>
          <p:cNvSpPr>
            <a:spLocks noGrp="1"/>
          </p:cNvSpPr>
          <p:nvPr>
            <p:ph idx="1"/>
          </p:nvPr>
        </p:nvSpPr>
        <p:spPr/>
        <p:txBody>
          <a:bodyPr/>
          <a:lstStyle/>
          <a:p>
            <a:r>
              <a:rPr lang="el-GR" altLang="en-US" dirty="0" smtClean="0"/>
              <a:t>Κατανόηση των εννοιών κόστος παραχθέντων και κόστος πωληθέντων</a:t>
            </a:r>
            <a:r>
              <a:rPr lang="en-US" altLang="en-US" dirty="0" smtClean="0"/>
              <a:t>.</a:t>
            </a:r>
            <a:endParaRPr lang="el-GR" altLang="en-US" dirty="0" smtClean="0"/>
          </a:p>
          <a:p>
            <a:r>
              <a:rPr lang="el-GR" altLang="en-US" dirty="0" smtClean="0"/>
              <a:t>Εξοικείωση με την έκθεση κόστους παραγωγής</a:t>
            </a:r>
            <a:r>
              <a:rPr lang="en-US" altLang="en-US" dirty="0" smtClean="0"/>
              <a:t>.</a:t>
            </a:r>
            <a:endParaRPr lang="el-GR" altLang="en-US" dirty="0" smtClean="0"/>
          </a:p>
          <a:p>
            <a:r>
              <a:rPr lang="el-GR" altLang="en-US" dirty="0" smtClean="0"/>
              <a:t>Κατανόηση των συστατικών ενός συστήματος κοστολόγησης</a:t>
            </a:r>
            <a:r>
              <a:rPr lang="en-US" altLang="en-US" dirty="0" smtClean="0"/>
              <a:t>.</a:t>
            </a:r>
            <a:endParaRPr lang="el-GR" altLang="en-US" dirty="0" smtClean="0"/>
          </a:p>
          <a:p>
            <a:r>
              <a:rPr lang="el-GR" altLang="en-US" dirty="0" smtClean="0"/>
              <a:t>Εξοικείωση με πρωτογενή στοιχεία κοστολόγησης</a:t>
            </a:r>
            <a:r>
              <a:rPr lang="en-US" altLang="en-US" dirty="0" smtClean="0"/>
              <a:t>.</a:t>
            </a:r>
            <a:endParaRPr lang="el-GR" altLang="en-US" dirty="0" smtClean="0"/>
          </a:p>
        </p:txBody>
      </p:sp>
      <p:sp>
        <p:nvSpPr>
          <p:cNvPr id="20483" name="Slide Number Placeholder 3"/>
          <p:cNvSpPr>
            <a:spLocks noGrp="1"/>
          </p:cNvSpPr>
          <p:nvPr>
            <p:ph type="sldNum" sz="quarter" idx="4294967295"/>
          </p:nvPr>
        </p:nvSpPr>
        <p:spPr bwMode="auto">
          <a:xfrm>
            <a:off x="65532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92E39C89-5815-4A07-ACDE-A51F4F40460B}" type="slidenum">
              <a:rPr lang="el-GR" altLang="en-US"/>
              <a:pPr/>
              <a:t>4</a:t>
            </a:fld>
            <a:endParaRPr lang="el-GR" altLang="en-US"/>
          </a:p>
        </p:txBody>
      </p:sp>
    </p:spTree>
    <p:extLst>
      <p:ext uri="{BB962C8B-B14F-4D97-AF65-F5344CB8AC3E}">
        <p14:creationId xmlns:p14="http://schemas.microsoft.com/office/powerpoint/2010/main" val="19920860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p:cNvSpPr>
          <p:nvPr>
            <p:ph type="title"/>
          </p:nvPr>
        </p:nvSpPr>
        <p:spPr/>
        <p:txBody>
          <a:bodyPr/>
          <a:lstStyle/>
          <a:p>
            <a:r>
              <a:rPr lang="el-GR" altLang="en-US" dirty="0"/>
              <a:t>Τα</a:t>
            </a:r>
            <a:r>
              <a:rPr lang="el-GR" altLang="en-US" dirty="0" smtClean="0"/>
              <a:t> Γενικά Βιομηχανικά Έξοδα</a:t>
            </a:r>
          </a:p>
        </p:txBody>
      </p:sp>
      <p:sp>
        <p:nvSpPr>
          <p:cNvPr id="185347" name="Rectangle 3"/>
          <p:cNvSpPr>
            <a:spLocks noGrp="1"/>
          </p:cNvSpPr>
          <p:nvPr>
            <p:ph type="body" idx="1"/>
          </p:nvPr>
        </p:nvSpPr>
        <p:spPr/>
        <p:txBody>
          <a:bodyPr/>
          <a:lstStyle/>
          <a:p>
            <a:pPr>
              <a:spcBef>
                <a:spcPct val="20000"/>
              </a:spcBef>
            </a:pPr>
            <a:r>
              <a:rPr lang="el-GR" altLang="en-US" dirty="0" smtClean="0"/>
              <a:t>Οι πρώτες ύλες και η άμεση εργασία μπορούν να αντιστοιχιστούν άμεσα με το προϊόν.</a:t>
            </a:r>
          </a:p>
          <a:p>
            <a:pPr>
              <a:spcBef>
                <a:spcPct val="20000"/>
              </a:spcBef>
            </a:pPr>
            <a:r>
              <a:rPr lang="el-GR" altLang="en-US" b="1" dirty="0" smtClean="0"/>
              <a:t>Τα ΓΒΕ όμως όχι!</a:t>
            </a:r>
            <a:r>
              <a:rPr lang="el-GR" altLang="en-US" b="1" dirty="0" smtClean="0">
                <a:solidFill>
                  <a:srgbClr val="008000"/>
                </a:solidFill>
              </a:rPr>
              <a:t>	</a:t>
            </a:r>
          </a:p>
          <a:p>
            <a:pPr lvl="1">
              <a:spcBef>
                <a:spcPct val="20000"/>
              </a:spcBef>
            </a:pPr>
            <a:r>
              <a:rPr lang="el-GR" altLang="en-US" dirty="0" smtClean="0"/>
              <a:t>Αποσβέσεις, Ασφάλιστρα, Έξοδα κίνησης μηχανημάτων, Έμμεση εργασία, Έμμεσα υλικά.</a:t>
            </a:r>
          </a:p>
          <a:p>
            <a:pPr>
              <a:spcBef>
                <a:spcPct val="20000"/>
              </a:spcBef>
            </a:pPr>
            <a:r>
              <a:rPr lang="el-GR" altLang="en-US" dirty="0" smtClean="0"/>
              <a:t>Καταλογισμός ΓΒΕ: </a:t>
            </a:r>
          </a:p>
          <a:p>
            <a:pPr lvl="1">
              <a:spcBef>
                <a:spcPct val="20000"/>
              </a:spcBef>
            </a:pPr>
            <a:r>
              <a:rPr lang="el-GR" altLang="en-US" dirty="0" smtClean="0"/>
              <a:t>Επιλογή ενός λογικού τρόπου συσχέτισής τους με τα προϊόντα.</a:t>
            </a:r>
          </a:p>
        </p:txBody>
      </p:sp>
      <p:sp>
        <p:nvSpPr>
          <p:cNvPr id="2" name="Slide Number Placeholder 1"/>
          <p:cNvSpPr>
            <a:spLocks noGrp="1"/>
          </p:cNvSpPr>
          <p:nvPr>
            <p:ph type="sldNum" sz="quarter" idx="12"/>
          </p:nvPr>
        </p:nvSpPr>
        <p:spPr/>
        <p:txBody>
          <a:bodyPr/>
          <a:lstStyle/>
          <a:p>
            <a:fld id="{53C4726A-630D-4CB4-B088-BAB00F4188E9}" type="slidenum">
              <a:rPr lang="el-GR" smtClean="0"/>
              <a:pPr/>
              <a:t>40</a:t>
            </a:fld>
            <a:endParaRPr lang="el-GR" dirty="0"/>
          </a:p>
        </p:txBody>
      </p:sp>
    </p:spTree>
    <p:extLst>
      <p:ext uri="{BB962C8B-B14F-4D97-AF65-F5344CB8AC3E}">
        <p14:creationId xmlns:p14="http://schemas.microsoft.com/office/powerpoint/2010/main" val="31261529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p:cNvSpPr>
          <p:nvPr>
            <p:ph type="title"/>
          </p:nvPr>
        </p:nvSpPr>
        <p:spPr/>
        <p:txBody>
          <a:bodyPr/>
          <a:lstStyle/>
          <a:p>
            <a:r>
              <a:rPr lang="el-GR" altLang="en-US" smtClean="0"/>
              <a:t>Καταλογισμός ΓΒΕ</a:t>
            </a:r>
          </a:p>
        </p:txBody>
      </p:sp>
      <p:sp>
        <p:nvSpPr>
          <p:cNvPr id="186371" name="Rectangle 3"/>
          <p:cNvSpPr>
            <a:spLocks noGrp="1"/>
          </p:cNvSpPr>
          <p:nvPr>
            <p:ph type="body" idx="1"/>
          </p:nvPr>
        </p:nvSpPr>
        <p:spPr/>
        <p:txBody>
          <a:bodyPr/>
          <a:lstStyle/>
          <a:p>
            <a:pPr>
              <a:lnSpc>
                <a:spcPct val="130000"/>
              </a:lnSpc>
              <a:spcBef>
                <a:spcPct val="20000"/>
              </a:spcBef>
            </a:pPr>
            <a:r>
              <a:rPr lang="el-GR" altLang="en-US" sz="2800" dirty="0" smtClean="0"/>
              <a:t>Συντελεστές καταλογισμού ΓΒΕ = Προϋπολογισμένα ΓΒΕ (για μια περίοδο) προς Προϋπολογισμένο μέγεθος βάσης καταλογισμού.</a:t>
            </a:r>
          </a:p>
          <a:p>
            <a:pPr>
              <a:lnSpc>
                <a:spcPct val="130000"/>
              </a:lnSpc>
              <a:spcBef>
                <a:spcPct val="20000"/>
              </a:spcBef>
            </a:pPr>
            <a:r>
              <a:rPr lang="el-GR" altLang="en-US" sz="2800" dirty="0" smtClean="0"/>
              <a:t>Η βάση καταλογισμού επιλέγεται από την επιχείρηση:</a:t>
            </a:r>
            <a:r>
              <a:rPr lang="el-GR" altLang="en-US" sz="2400" dirty="0" smtClean="0"/>
              <a:t> </a:t>
            </a:r>
          </a:p>
          <a:p>
            <a:pPr lvl="1">
              <a:lnSpc>
                <a:spcPct val="130000"/>
              </a:lnSpc>
              <a:spcBef>
                <a:spcPct val="20000"/>
              </a:spcBef>
            </a:pPr>
            <a:r>
              <a:rPr lang="el-GR" altLang="en-US" sz="2600" dirty="0" smtClean="0"/>
              <a:t>π.χ. Ώρες Άμεσης Εργασίας, Ώρες λειτουργίας μηχανημάτων, Αξία πρώτων υλών, Αριθμός μονάδων.</a:t>
            </a:r>
          </a:p>
        </p:txBody>
      </p:sp>
      <p:sp>
        <p:nvSpPr>
          <p:cNvPr id="2" name="Slide Number Placeholder 1"/>
          <p:cNvSpPr>
            <a:spLocks noGrp="1"/>
          </p:cNvSpPr>
          <p:nvPr>
            <p:ph type="sldNum" sz="quarter" idx="12"/>
          </p:nvPr>
        </p:nvSpPr>
        <p:spPr/>
        <p:txBody>
          <a:bodyPr/>
          <a:lstStyle/>
          <a:p>
            <a:fld id="{53C4726A-630D-4CB4-B088-BAB00F4188E9}" type="slidenum">
              <a:rPr lang="el-GR" smtClean="0"/>
              <a:pPr/>
              <a:t>41</a:t>
            </a:fld>
            <a:endParaRPr lang="el-GR" dirty="0"/>
          </a:p>
        </p:txBody>
      </p:sp>
    </p:spTree>
    <p:extLst>
      <p:ext uri="{BB962C8B-B14F-4D97-AF65-F5344CB8AC3E}">
        <p14:creationId xmlns:p14="http://schemas.microsoft.com/office/powerpoint/2010/main" val="31602253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p:cNvSpPr>
          <p:nvPr>
            <p:ph type="title"/>
          </p:nvPr>
        </p:nvSpPr>
        <p:spPr/>
        <p:txBody>
          <a:bodyPr/>
          <a:lstStyle/>
          <a:p>
            <a:r>
              <a:rPr lang="el-GR" altLang="en-US" sz="4000" smtClean="0"/>
              <a:t>Προϋπολογισμός των ΓΒΕ (1 από 2)</a:t>
            </a:r>
          </a:p>
        </p:txBody>
      </p:sp>
      <p:graphicFrame>
        <p:nvGraphicFramePr>
          <p:cNvPr id="187459" name="Group 67" descr="Πίνακας Τμήμα Α. Τμήμα Β. Σύνολο. Μεταβλητές δαπάνες. Έμμεσα υλικά. Φωτισμός. Συντήρηση μηχανημάτων. Σταθερές δαπάνες. Ενοίκιο. Ασφάλιστρα. Αποσβέσεις. Σύνολο."/>
          <p:cNvGraphicFramePr>
            <a:graphicFrameLocks noGrp="1"/>
          </p:cNvGraphicFramePr>
          <p:nvPr>
            <p:ph idx="1"/>
            <p:extLst>
              <p:ext uri="{D42A27DB-BD31-4B8C-83A1-F6EECF244321}">
                <p14:modId xmlns:p14="http://schemas.microsoft.com/office/powerpoint/2010/main" val="3835308912"/>
              </p:ext>
            </p:extLst>
          </p:nvPr>
        </p:nvGraphicFramePr>
        <p:xfrm>
          <a:off x="457200" y="1600200"/>
          <a:ext cx="8229600" cy="4693920"/>
        </p:xfrm>
        <a:graphic>
          <a:graphicData uri="http://schemas.openxmlformats.org/drawingml/2006/table">
            <a:tbl>
              <a:tblPr firstRow="1"/>
              <a:tblGrid>
                <a:gridCol w="4546600"/>
                <a:gridCol w="1296988"/>
                <a:gridCol w="1295400"/>
                <a:gridCol w="1090612"/>
              </a:tblGrid>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smtClean="0">
                        <a:ln>
                          <a:noFill/>
                        </a:ln>
                        <a:solidFill>
                          <a:schemeClr val="tx1"/>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Τμήμα 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Τμήμα 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Σύνολο</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Μεταβλητές δαπάνες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dirty="0" smtClean="0">
                          <a:ln>
                            <a:noFill/>
                          </a:ln>
                          <a:solidFill>
                            <a:schemeClr val="tx1"/>
                          </a:solidFill>
                          <a:effectLst/>
                          <a:latin typeface="Calibri" panose="020F0502020204030204" pitchFamily="34" charset="0"/>
                        </a:rPr>
                        <a:t>Έμμεσα υλικά</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2.500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1.700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4.200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dirty="0" smtClean="0">
                          <a:ln>
                            <a:noFill/>
                          </a:ln>
                          <a:solidFill>
                            <a:schemeClr val="tx1"/>
                          </a:solidFill>
                          <a:effectLst/>
                          <a:latin typeface="Calibri" panose="020F0502020204030204" pitchFamily="34" charset="0"/>
                        </a:rPr>
                        <a:t>Φωτισμός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12.000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7.000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19.000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dirty="0" smtClean="0">
                          <a:ln>
                            <a:noFill/>
                          </a:ln>
                          <a:solidFill>
                            <a:schemeClr val="tx1"/>
                          </a:solidFill>
                          <a:effectLst/>
                          <a:latin typeface="Calibri" panose="020F0502020204030204" pitchFamily="34" charset="0"/>
                        </a:rPr>
                        <a:t>Συντήρηση μηχανημάτων</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3.450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850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4.300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dirty="0" smtClean="0">
                          <a:ln>
                            <a:noFill/>
                          </a:ln>
                          <a:solidFill>
                            <a:schemeClr val="tx1"/>
                          </a:solidFill>
                          <a:effectLst/>
                          <a:latin typeface="Calibri" panose="020F0502020204030204" pitchFamily="34" charset="0"/>
                        </a:rPr>
                        <a:t>Σταθερές δαπάνες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dirty="0" smtClean="0">
                          <a:ln>
                            <a:noFill/>
                          </a:ln>
                          <a:solidFill>
                            <a:schemeClr val="tx1"/>
                          </a:solidFill>
                          <a:effectLst/>
                          <a:latin typeface="Calibri" panose="020F0502020204030204" pitchFamily="34" charset="0"/>
                        </a:rPr>
                        <a:t>Ενοίκιο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8.000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12.000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20.000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Ασφάλιστρα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5.400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5.400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10.800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Αποσβέσεις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5.000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7.000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Σύνολο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33.350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31.950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65.300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Ώρες άμεσης εργασίας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750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dirty="0" smtClean="0">
                          <a:ln>
                            <a:noFill/>
                          </a:ln>
                          <a:solidFill>
                            <a:schemeClr val="tx1"/>
                          </a:solidFill>
                          <a:effectLst/>
                          <a:latin typeface="Calibri" panose="020F0502020204030204" pitchFamily="34" charset="0"/>
                        </a:rPr>
                        <a:t>2.750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Slide Number Placeholder 1"/>
          <p:cNvSpPr>
            <a:spLocks noGrp="1"/>
          </p:cNvSpPr>
          <p:nvPr>
            <p:ph type="sldNum" sz="quarter" idx="10"/>
          </p:nvPr>
        </p:nvSpPr>
        <p:spPr/>
        <p:txBody>
          <a:bodyPr/>
          <a:lstStyle/>
          <a:p>
            <a:fld id="{328D2929-5754-4009-A953-FCF825EA811F}" type="slidenum">
              <a:rPr lang="el-GR" altLang="en-US" smtClean="0"/>
              <a:pPr/>
              <a:t>42</a:t>
            </a:fld>
            <a:endParaRPr lang="el-GR" altLang="en-US"/>
          </a:p>
        </p:txBody>
      </p:sp>
    </p:spTree>
    <p:extLst>
      <p:ext uri="{BB962C8B-B14F-4D97-AF65-F5344CB8AC3E}">
        <p14:creationId xmlns:p14="http://schemas.microsoft.com/office/powerpoint/2010/main" val="22559884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p:cNvSpPr>
          <p:nvPr>
            <p:ph type="title"/>
          </p:nvPr>
        </p:nvSpPr>
        <p:spPr/>
        <p:txBody>
          <a:bodyPr/>
          <a:lstStyle/>
          <a:p>
            <a:r>
              <a:rPr lang="el-GR" altLang="en-US" sz="4000" smtClean="0"/>
              <a:t>Προϋπολογισμός των ΓΒΕ (2 από 2)</a:t>
            </a:r>
          </a:p>
        </p:txBody>
      </p:sp>
      <p:graphicFrame>
        <p:nvGraphicFramePr>
          <p:cNvPr id="220247" name="Group 87" descr="Πίνακας Τμήμα Α. Τμήμα Β. Σύνολο. Μεταβλητές δαπάνες. Έμμεσα υλικά. Φωτισμός. Συντήρηση μηχανημάτων. Σταθερές δαπάνες. Ενοίκιο. Ασφάλιστρα. Αποσβέσεις. Σύνολο. Ώρες άμεσης εργασίας. Συντελεστής καταλογισμού."/>
          <p:cNvGraphicFramePr>
            <a:graphicFrameLocks noGrp="1"/>
          </p:cNvGraphicFramePr>
          <p:nvPr>
            <p:ph idx="1"/>
            <p:extLst>
              <p:ext uri="{D42A27DB-BD31-4B8C-83A1-F6EECF244321}">
                <p14:modId xmlns:p14="http://schemas.microsoft.com/office/powerpoint/2010/main" val="3488803438"/>
              </p:ext>
            </p:extLst>
          </p:nvPr>
        </p:nvGraphicFramePr>
        <p:xfrm>
          <a:off x="457200" y="1600200"/>
          <a:ext cx="8229600" cy="4779333"/>
        </p:xfrm>
        <a:graphic>
          <a:graphicData uri="http://schemas.openxmlformats.org/drawingml/2006/table">
            <a:tbl>
              <a:tblPr firstRow="1"/>
              <a:tblGrid>
                <a:gridCol w="4546600"/>
                <a:gridCol w="1296988"/>
                <a:gridCol w="1295400"/>
                <a:gridCol w="1090612"/>
              </a:tblGrid>
              <a:tr h="3984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000" b="0" i="0" u="none" strike="noStrike" cap="none" normalizeH="0" baseline="0" smtClean="0">
                        <a:ln>
                          <a:noFill/>
                        </a:ln>
                        <a:solidFill>
                          <a:schemeClr val="tx1"/>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Τμήμα 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Τμήμα 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Σύνολο</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Μεταβλητές δαπάνες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0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0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0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Έμμεσα υλικά</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2.500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1.700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4.200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Φωτισμός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12.000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7.000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19.000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Συντήρηση μηχανημάτων</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3.450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850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4.300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Σταθερές δαπάνες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0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0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0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Ενοίκιο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8.000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12.000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20.000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Ασφάλιστρα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5.400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5.400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10.800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Αποσβέσεις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5.000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7.000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Σύνολο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33.350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31.950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65.300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Ώρες άμεσης εργασίας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750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2.750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smtClean="0">
                          <a:ln>
                            <a:noFill/>
                          </a:ln>
                          <a:solidFill>
                            <a:schemeClr val="tx1"/>
                          </a:solidFill>
                          <a:effectLst/>
                          <a:latin typeface="Calibri" panose="020F0502020204030204" pitchFamily="34" charset="0"/>
                        </a:rPr>
                        <a:t>Συντελεστής καταλογισμού € / ΩΑΕ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0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0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000" b="0" i="0" u="none" strike="noStrike" cap="none" normalizeH="0" baseline="0" dirty="0" smtClean="0">
                          <a:ln>
                            <a:noFill/>
                          </a:ln>
                          <a:solidFill>
                            <a:schemeClr val="tx1"/>
                          </a:solidFill>
                          <a:effectLst/>
                          <a:latin typeface="Calibri" panose="020F0502020204030204" pitchFamily="34" charset="0"/>
                        </a:rPr>
                        <a:t>23,75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Slide Number Placeholder 1"/>
          <p:cNvSpPr>
            <a:spLocks noGrp="1"/>
          </p:cNvSpPr>
          <p:nvPr>
            <p:ph type="sldNum" sz="quarter" idx="10"/>
          </p:nvPr>
        </p:nvSpPr>
        <p:spPr/>
        <p:txBody>
          <a:bodyPr/>
          <a:lstStyle/>
          <a:p>
            <a:fld id="{328D2929-5754-4009-A953-FCF825EA811F}" type="slidenum">
              <a:rPr lang="el-GR" altLang="en-US" smtClean="0"/>
              <a:pPr/>
              <a:t>43</a:t>
            </a:fld>
            <a:endParaRPr lang="el-GR" altLang="en-US"/>
          </a:p>
        </p:txBody>
      </p:sp>
    </p:spTree>
    <p:extLst>
      <p:ext uri="{BB962C8B-B14F-4D97-AF65-F5344CB8AC3E}">
        <p14:creationId xmlns:p14="http://schemas.microsoft.com/office/powerpoint/2010/main" val="2553609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p:cNvSpPr>
          <p:nvPr>
            <p:ph type="title"/>
          </p:nvPr>
        </p:nvSpPr>
        <p:spPr/>
        <p:txBody>
          <a:bodyPr/>
          <a:lstStyle/>
          <a:p>
            <a:r>
              <a:rPr lang="el-GR" altLang="en-US" smtClean="0"/>
              <a:t>Παράδειγμα (1 από 2)</a:t>
            </a:r>
          </a:p>
        </p:txBody>
      </p:sp>
      <p:sp>
        <p:nvSpPr>
          <p:cNvPr id="192515" name="Rectangle 3"/>
          <p:cNvSpPr>
            <a:spLocks noGrp="1"/>
          </p:cNvSpPr>
          <p:nvPr>
            <p:ph type="body" idx="1"/>
          </p:nvPr>
        </p:nvSpPr>
        <p:spPr/>
        <p:txBody>
          <a:bodyPr/>
          <a:lstStyle/>
          <a:p>
            <a:pPr algn="just">
              <a:spcBef>
                <a:spcPts val="600"/>
              </a:spcBef>
              <a:spcAft>
                <a:spcPts val="600"/>
              </a:spcAft>
            </a:pPr>
            <a:r>
              <a:rPr lang="el-GR" altLang="en-US" sz="2800" dirty="0" smtClean="0"/>
              <a:t>Τα παρακάτω στοιχεία αφορούν την εταιρία “ΕΠΙΠΛΑ ΑΕ” για την περίοδο Ιανουαρίου – Ιουνίου 2002</a:t>
            </a:r>
            <a:r>
              <a:rPr lang="en-US" altLang="en-US" sz="2800" dirty="0" smtClean="0"/>
              <a:t>. </a:t>
            </a:r>
            <a:r>
              <a:rPr lang="el-GR" altLang="en-US" sz="2800" dirty="0" smtClean="0"/>
              <a:t>Όλα τα στοιχεία είναι </a:t>
            </a:r>
            <a:r>
              <a:rPr lang="el-GR" altLang="en-US" sz="2800" b="1" dirty="0" smtClean="0"/>
              <a:t>προϋπολογιστικά: </a:t>
            </a:r>
          </a:p>
          <a:p>
            <a:pPr lvl="1">
              <a:spcBef>
                <a:spcPct val="20000"/>
              </a:spcBef>
            </a:pPr>
            <a:r>
              <a:rPr lang="el-GR" altLang="en-US" sz="2400" dirty="0" smtClean="0"/>
              <a:t>ΓΒΕ	                                       		€ </a:t>
            </a:r>
            <a:r>
              <a:rPr lang="el-GR" altLang="en-US" sz="2400" b="1" dirty="0" smtClean="0"/>
              <a:t>100.000</a:t>
            </a:r>
            <a:r>
              <a:rPr lang="el-GR" altLang="en-US" sz="2400" dirty="0" smtClean="0"/>
              <a:t>	</a:t>
            </a:r>
            <a:endParaRPr lang="el-GR" altLang="en-US" sz="2400" b="1" dirty="0" smtClean="0"/>
          </a:p>
          <a:p>
            <a:pPr lvl="1">
              <a:spcBef>
                <a:spcPct val="20000"/>
              </a:spcBef>
            </a:pPr>
            <a:r>
              <a:rPr lang="el-GR" altLang="en-US" sz="2400" dirty="0" smtClean="0"/>
              <a:t>Παραχθείσες μονάδες			50.000		</a:t>
            </a:r>
            <a:endParaRPr lang="el-GR" altLang="en-US" sz="2400" b="1" dirty="0" smtClean="0"/>
          </a:p>
          <a:p>
            <a:pPr lvl="1">
              <a:spcBef>
                <a:spcPct val="20000"/>
              </a:spcBef>
            </a:pPr>
            <a:r>
              <a:rPr lang="el-GR" altLang="en-US" sz="2400" dirty="0" smtClean="0"/>
              <a:t>Κόστος άμεσων υλικών			€ 200.000	</a:t>
            </a:r>
            <a:endParaRPr lang="el-GR" altLang="en-US" sz="2400" b="1" dirty="0" smtClean="0"/>
          </a:p>
          <a:p>
            <a:pPr lvl="1">
              <a:spcBef>
                <a:spcPct val="20000"/>
              </a:spcBef>
            </a:pPr>
            <a:r>
              <a:rPr lang="el-GR" altLang="en-US" sz="2400" dirty="0" smtClean="0"/>
              <a:t>Κόστος άμεσης εργασίας		€ 250.000	</a:t>
            </a:r>
            <a:endParaRPr lang="el-GR" altLang="en-US" sz="2400" b="1" dirty="0" smtClean="0"/>
          </a:p>
          <a:p>
            <a:pPr lvl="1">
              <a:spcBef>
                <a:spcPct val="20000"/>
              </a:spcBef>
            </a:pPr>
            <a:r>
              <a:rPr lang="el-GR" altLang="en-US" sz="2400" dirty="0" smtClean="0"/>
              <a:t>Ώρες άμεσης εργασίας			150.000	</a:t>
            </a:r>
            <a:endParaRPr lang="el-GR" altLang="en-US" sz="2400" b="1" dirty="0" smtClean="0"/>
          </a:p>
          <a:p>
            <a:pPr lvl="1">
              <a:spcBef>
                <a:spcPct val="20000"/>
              </a:spcBef>
            </a:pPr>
            <a:r>
              <a:rPr lang="el-GR" altLang="en-US" sz="2400" dirty="0" smtClean="0"/>
              <a:t>Ώρες λειτουργίας μηχανημάτων	20.000.</a:t>
            </a:r>
          </a:p>
        </p:txBody>
      </p:sp>
      <p:sp>
        <p:nvSpPr>
          <p:cNvPr id="2" name="Slide Number Placeholder 1"/>
          <p:cNvSpPr>
            <a:spLocks noGrp="1"/>
          </p:cNvSpPr>
          <p:nvPr>
            <p:ph type="sldNum" sz="quarter" idx="12"/>
          </p:nvPr>
        </p:nvSpPr>
        <p:spPr/>
        <p:txBody>
          <a:bodyPr/>
          <a:lstStyle/>
          <a:p>
            <a:fld id="{53C4726A-630D-4CB4-B088-BAB00F4188E9}" type="slidenum">
              <a:rPr lang="el-GR" smtClean="0"/>
              <a:pPr/>
              <a:t>44</a:t>
            </a:fld>
            <a:endParaRPr lang="el-GR" dirty="0"/>
          </a:p>
        </p:txBody>
      </p:sp>
    </p:spTree>
    <p:extLst>
      <p:ext uri="{BB962C8B-B14F-4D97-AF65-F5344CB8AC3E}">
        <p14:creationId xmlns:p14="http://schemas.microsoft.com/office/powerpoint/2010/main" val="5834391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p:cNvSpPr>
          <p:nvPr>
            <p:ph type="title"/>
          </p:nvPr>
        </p:nvSpPr>
        <p:spPr/>
        <p:txBody>
          <a:bodyPr/>
          <a:lstStyle/>
          <a:p>
            <a:r>
              <a:rPr lang="el-GR" altLang="en-US" smtClean="0"/>
              <a:t>Παράδειγμα (2 από 2)</a:t>
            </a:r>
          </a:p>
        </p:txBody>
      </p:sp>
      <p:sp>
        <p:nvSpPr>
          <p:cNvPr id="193539" name="Rectangle 3"/>
          <p:cNvSpPr>
            <a:spLocks noGrp="1"/>
          </p:cNvSpPr>
          <p:nvPr>
            <p:ph type="body" idx="1"/>
          </p:nvPr>
        </p:nvSpPr>
        <p:spPr/>
        <p:txBody>
          <a:bodyPr/>
          <a:lstStyle/>
          <a:p>
            <a:pPr algn="just">
              <a:lnSpc>
                <a:spcPct val="90000"/>
              </a:lnSpc>
              <a:spcBef>
                <a:spcPts val="600"/>
              </a:spcBef>
              <a:spcAft>
                <a:spcPts val="600"/>
              </a:spcAft>
              <a:buFont typeface="Arial" panose="020B0604020202020204" pitchFamily="34" charset="0"/>
              <a:buNone/>
            </a:pPr>
            <a:r>
              <a:rPr lang="el-GR" altLang="en-US" b="1" smtClean="0"/>
              <a:t>Ζητείται:</a:t>
            </a:r>
            <a:r>
              <a:rPr lang="el-GR" altLang="en-US" sz="2800" b="1" smtClean="0"/>
              <a:t> </a:t>
            </a:r>
          </a:p>
          <a:p>
            <a:pPr algn="just">
              <a:lnSpc>
                <a:spcPct val="90000"/>
              </a:lnSpc>
              <a:spcBef>
                <a:spcPts val="600"/>
              </a:spcBef>
              <a:spcAft>
                <a:spcPts val="600"/>
              </a:spcAft>
            </a:pPr>
            <a:r>
              <a:rPr lang="el-GR" altLang="en-US" sz="2800" smtClean="0"/>
              <a:t>Να υπολογίσετε το συντελεστή καταλογισμού των Γ.Β.Ε. για την “ΕΠΙΠΛΑ ΑΕ” χρησιμοποιώντας τις παρακάτω βάσεις: α) Μονάδες παραγωγής, β) Κόστος άμεσων υλικών, γ) Κόστος άμεσης εργασίας, δ) Ώρες άμεσης εργασίας, ε) Ώρες λειτουργίας μηχανημάτων.</a:t>
            </a:r>
          </a:p>
          <a:p>
            <a:pPr>
              <a:lnSpc>
                <a:spcPct val="90000"/>
              </a:lnSpc>
              <a:spcBef>
                <a:spcPct val="20000"/>
              </a:spcBef>
            </a:pPr>
            <a:r>
              <a:rPr lang="el-GR" altLang="en-US" sz="2800" smtClean="0"/>
              <a:t>Ποιο είναι το </a:t>
            </a:r>
            <a:r>
              <a:rPr lang="el-GR" altLang="en-US" sz="2800" b="1" smtClean="0"/>
              <a:t>συνολικό κόστος</a:t>
            </a:r>
            <a:r>
              <a:rPr lang="el-GR" altLang="en-US" sz="2800" smtClean="0"/>
              <a:t> ενός προϊόντος  Α που απαιτεί ΑΥ αξίας €10, ΑΕ αξία €5, 5 ΩΑΕ και 1 ΩΛΜ;</a:t>
            </a:r>
          </a:p>
        </p:txBody>
      </p:sp>
      <p:sp>
        <p:nvSpPr>
          <p:cNvPr id="2" name="Slide Number Placeholder 1"/>
          <p:cNvSpPr>
            <a:spLocks noGrp="1"/>
          </p:cNvSpPr>
          <p:nvPr>
            <p:ph type="sldNum" sz="quarter" idx="12"/>
          </p:nvPr>
        </p:nvSpPr>
        <p:spPr/>
        <p:txBody>
          <a:bodyPr/>
          <a:lstStyle/>
          <a:p>
            <a:fld id="{53C4726A-630D-4CB4-B088-BAB00F4188E9}" type="slidenum">
              <a:rPr lang="el-GR" smtClean="0"/>
              <a:pPr/>
              <a:t>45</a:t>
            </a:fld>
            <a:endParaRPr lang="el-GR" dirty="0"/>
          </a:p>
        </p:txBody>
      </p:sp>
    </p:spTree>
    <p:extLst>
      <p:ext uri="{BB962C8B-B14F-4D97-AF65-F5344CB8AC3E}">
        <p14:creationId xmlns:p14="http://schemas.microsoft.com/office/powerpoint/2010/main" val="6731624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p:cNvSpPr>
          <p:nvPr>
            <p:ph type="title"/>
          </p:nvPr>
        </p:nvSpPr>
        <p:spPr/>
        <p:txBody>
          <a:bodyPr/>
          <a:lstStyle/>
          <a:p>
            <a:r>
              <a:rPr lang="el-GR" altLang="en-US" smtClean="0"/>
              <a:t>Λύση (1 από 5) </a:t>
            </a:r>
          </a:p>
        </p:txBody>
      </p:sp>
      <p:sp>
        <p:nvSpPr>
          <p:cNvPr id="194563" name="Rectangle 3"/>
          <p:cNvSpPr>
            <a:spLocks noGrp="1"/>
          </p:cNvSpPr>
          <p:nvPr>
            <p:ph type="body" idx="1"/>
          </p:nvPr>
        </p:nvSpPr>
        <p:spPr/>
        <p:txBody>
          <a:bodyPr/>
          <a:lstStyle/>
          <a:p>
            <a:pPr>
              <a:spcBef>
                <a:spcPts val="600"/>
              </a:spcBef>
              <a:spcAft>
                <a:spcPts val="600"/>
              </a:spcAft>
            </a:pPr>
            <a:r>
              <a:rPr lang="el-GR" altLang="en-US" sz="3600" b="1" dirty="0" smtClean="0"/>
              <a:t>(α) </a:t>
            </a:r>
            <a:r>
              <a:rPr lang="el-GR" altLang="en-US" sz="3600" dirty="0" smtClean="0"/>
              <a:t>Μονάδες παραγωγής: </a:t>
            </a:r>
          </a:p>
          <a:p>
            <a:pPr>
              <a:spcBef>
                <a:spcPts val="600"/>
              </a:spcBef>
              <a:spcAft>
                <a:spcPts val="600"/>
              </a:spcAft>
              <a:buFont typeface="Arial" panose="020B0604020202020204" pitchFamily="34" charset="0"/>
              <a:buNone/>
            </a:pPr>
            <a:r>
              <a:rPr lang="el-GR" altLang="en-US" sz="3600" dirty="0" smtClean="0"/>
              <a:t>€ 100.000 / 50.000 μονάδες = € 2 ανά μονάδα.</a:t>
            </a:r>
          </a:p>
          <a:p>
            <a:pPr>
              <a:spcBef>
                <a:spcPct val="20000"/>
              </a:spcBef>
            </a:pPr>
            <a:r>
              <a:rPr lang="el-GR" altLang="en-US" dirty="0" smtClean="0"/>
              <a:t>Α.Υ.                   		       € 10 </a:t>
            </a:r>
          </a:p>
          <a:p>
            <a:pPr>
              <a:spcBef>
                <a:spcPct val="20000"/>
              </a:spcBef>
            </a:pPr>
            <a:r>
              <a:rPr lang="el-GR" altLang="en-US" dirty="0" smtClean="0"/>
              <a:t>Α.Ε.  		                 €   5</a:t>
            </a:r>
          </a:p>
          <a:p>
            <a:pPr>
              <a:spcBef>
                <a:spcPct val="20000"/>
              </a:spcBef>
            </a:pPr>
            <a:r>
              <a:rPr lang="el-GR" altLang="en-US" dirty="0" smtClean="0"/>
              <a:t>ΓΒΕ (καταλογισμένα)      €   2</a:t>
            </a:r>
          </a:p>
          <a:p>
            <a:pPr>
              <a:spcBef>
                <a:spcPct val="20000"/>
              </a:spcBef>
            </a:pPr>
            <a:r>
              <a:rPr lang="el-GR" altLang="en-US" b="1" dirty="0" smtClean="0"/>
              <a:t>Συνολικό κόστος            €  17.</a:t>
            </a:r>
            <a:r>
              <a:rPr lang="el-GR" altLang="en-US" dirty="0" smtClean="0"/>
              <a:t> </a:t>
            </a:r>
          </a:p>
        </p:txBody>
      </p:sp>
      <p:sp>
        <p:nvSpPr>
          <p:cNvPr id="2" name="Slide Number Placeholder 1"/>
          <p:cNvSpPr>
            <a:spLocks noGrp="1"/>
          </p:cNvSpPr>
          <p:nvPr>
            <p:ph type="sldNum" sz="quarter" idx="12"/>
          </p:nvPr>
        </p:nvSpPr>
        <p:spPr/>
        <p:txBody>
          <a:bodyPr/>
          <a:lstStyle/>
          <a:p>
            <a:fld id="{53C4726A-630D-4CB4-B088-BAB00F4188E9}" type="slidenum">
              <a:rPr lang="el-GR" smtClean="0"/>
              <a:pPr/>
              <a:t>46</a:t>
            </a:fld>
            <a:endParaRPr lang="el-GR" dirty="0"/>
          </a:p>
        </p:txBody>
      </p:sp>
    </p:spTree>
    <p:extLst>
      <p:ext uri="{BB962C8B-B14F-4D97-AF65-F5344CB8AC3E}">
        <p14:creationId xmlns:p14="http://schemas.microsoft.com/office/powerpoint/2010/main" val="1615672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p:cNvSpPr>
          <p:nvPr>
            <p:ph type="title"/>
          </p:nvPr>
        </p:nvSpPr>
        <p:spPr/>
        <p:txBody>
          <a:bodyPr/>
          <a:lstStyle/>
          <a:p>
            <a:r>
              <a:rPr lang="el-GR" altLang="en-US" smtClean="0"/>
              <a:t>Λύση (2 από 5)</a:t>
            </a:r>
          </a:p>
        </p:txBody>
      </p:sp>
      <p:sp>
        <p:nvSpPr>
          <p:cNvPr id="195587" name="Rectangle 3"/>
          <p:cNvSpPr>
            <a:spLocks noGrp="1"/>
          </p:cNvSpPr>
          <p:nvPr>
            <p:ph type="body" idx="1"/>
          </p:nvPr>
        </p:nvSpPr>
        <p:spPr/>
        <p:txBody>
          <a:bodyPr/>
          <a:lstStyle/>
          <a:p>
            <a:pPr>
              <a:spcBef>
                <a:spcPts val="600"/>
              </a:spcBef>
              <a:spcAft>
                <a:spcPts val="600"/>
              </a:spcAft>
            </a:pPr>
            <a:r>
              <a:rPr lang="el-GR" altLang="en-US" b="1" dirty="0" smtClean="0"/>
              <a:t>(β) 	</a:t>
            </a:r>
            <a:r>
              <a:rPr lang="el-GR" altLang="en-US" dirty="0" smtClean="0"/>
              <a:t>Κόστος πρώτων υλών:   </a:t>
            </a:r>
          </a:p>
          <a:p>
            <a:pPr>
              <a:spcBef>
                <a:spcPts val="600"/>
              </a:spcBef>
              <a:spcAft>
                <a:spcPts val="600"/>
              </a:spcAft>
              <a:buFont typeface="Arial" panose="020B0604020202020204" pitchFamily="34" charset="0"/>
              <a:buNone/>
            </a:pPr>
            <a:r>
              <a:rPr lang="el-GR" altLang="en-US" dirty="0" smtClean="0"/>
              <a:t>€ 100.000/ € 200.000 	= 50,0% του κόστους των πρώτων υλών</a:t>
            </a:r>
          </a:p>
          <a:p>
            <a:pPr>
              <a:spcBef>
                <a:spcPct val="20000"/>
              </a:spcBef>
            </a:pPr>
            <a:r>
              <a:rPr lang="el-GR" altLang="en-US" dirty="0" smtClean="0"/>
              <a:t>Α.Υ                                      € 10 </a:t>
            </a:r>
          </a:p>
          <a:p>
            <a:pPr>
              <a:spcBef>
                <a:spcPct val="20000"/>
              </a:spcBef>
            </a:pPr>
            <a:r>
              <a:rPr lang="el-GR" altLang="en-US" dirty="0" smtClean="0"/>
              <a:t>Α.Ε                                      €   5</a:t>
            </a:r>
          </a:p>
          <a:p>
            <a:pPr>
              <a:spcBef>
                <a:spcPct val="20000"/>
              </a:spcBef>
            </a:pPr>
            <a:r>
              <a:rPr lang="el-GR" altLang="en-US" dirty="0" smtClean="0"/>
              <a:t>ΓΒΕ (καταλογισμένα)      €   5  (50% </a:t>
            </a:r>
            <a:r>
              <a:rPr lang="en-US" altLang="en-US" dirty="0" smtClean="0"/>
              <a:t>x</a:t>
            </a:r>
            <a:r>
              <a:rPr lang="el-GR" altLang="en-US" dirty="0" smtClean="0"/>
              <a:t> 10)</a:t>
            </a:r>
          </a:p>
          <a:p>
            <a:pPr>
              <a:spcBef>
                <a:spcPct val="20000"/>
              </a:spcBef>
            </a:pPr>
            <a:r>
              <a:rPr lang="el-GR" altLang="en-US" b="1" dirty="0" smtClean="0"/>
              <a:t>Συνολικό κόστος            €  20.</a:t>
            </a:r>
            <a:endParaRPr lang="el-GR" altLang="en-US" dirty="0" smtClean="0"/>
          </a:p>
        </p:txBody>
      </p:sp>
      <p:sp>
        <p:nvSpPr>
          <p:cNvPr id="2" name="Slide Number Placeholder 1"/>
          <p:cNvSpPr>
            <a:spLocks noGrp="1"/>
          </p:cNvSpPr>
          <p:nvPr>
            <p:ph type="sldNum" sz="quarter" idx="12"/>
          </p:nvPr>
        </p:nvSpPr>
        <p:spPr/>
        <p:txBody>
          <a:bodyPr/>
          <a:lstStyle/>
          <a:p>
            <a:fld id="{53C4726A-630D-4CB4-B088-BAB00F4188E9}" type="slidenum">
              <a:rPr lang="el-GR" smtClean="0"/>
              <a:pPr/>
              <a:t>47</a:t>
            </a:fld>
            <a:endParaRPr lang="el-GR" dirty="0"/>
          </a:p>
        </p:txBody>
      </p:sp>
    </p:spTree>
    <p:extLst>
      <p:ext uri="{BB962C8B-B14F-4D97-AF65-F5344CB8AC3E}">
        <p14:creationId xmlns:p14="http://schemas.microsoft.com/office/powerpoint/2010/main" val="22632911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p:cNvSpPr>
          <p:nvPr>
            <p:ph type="title"/>
          </p:nvPr>
        </p:nvSpPr>
        <p:spPr/>
        <p:txBody>
          <a:bodyPr/>
          <a:lstStyle/>
          <a:p>
            <a:r>
              <a:rPr lang="el-GR" altLang="en-US" smtClean="0"/>
              <a:t>Λύση (3 από 5)</a:t>
            </a:r>
          </a:p>
        </p:txBody>
      </p:sp>
      <p:sp>
        <p:nvSpPr>
          <p:cNvPr id="196611" name="Rectangle 3"/>
          <p:cNvSpPr>
            <a:spLocks noGrp="1"/>
          </p:cNvSpPr>
          <p:nvPr>
            <p:ph type="body" idx="1"/>
          </p:nvPr>
        </p:nvSpPr>
        <p:spPr/>
        <p:txBody>
          <a:bodyPr/>
          <a:lstStyle/>
          <a:p>
            <a:pPr>
              <a:spcBef>
                <a:spcPct val="20000"/>
              </a:spcBef>
            </a:pPr>
            <a:r>
              <a:rPr lang="el-GR" altLang="en-US" sz="3600" b="1" dirty="0" smtClean="0"/>
              <a:t>(γ) </a:t>
            </a:r>
            <a:r>
              <a:rPr lang="el-GR" altLang="en-US" sz="3600" dirty="0" smtClean="0"/>
              <a:t>Κόστος άμεσης εργασίας: </a:t>
            </a:r>
          </a:p>
          <a:p>
            <a:pPr>
              <a:spcBef>
                <a:spcPct val="20000"/>
              </a:spcBef>
              <a:buFont typeface="Arial" panose="020B0604020202020204" pitchFamily="34" charset="0"/>
              <a:buNone/>
            </a:pPr>
            <a:r>
              <a:rPr lang="el-GR" altLang="en-US" sz="3600" dirty="0" smtClean="0"/>
              <a:t>€</a:t>
            </a:r>
            <a:r>
              <a:rPr lang="el-GR" altLang="en-US" sz="3600" noProof="1" smtClean="0"/>
              <a:t>100.000</a:t>
            </a:r>
            <a:r>
              <a:rPr lang="el-GR" altLang="en-US" sz="3600" dirty="0" smtClean="0"/>
              <a:t> / € 250.000 = 40,0% του κόστους άμεσης εργασίας</a:t>
            </a:r>
          </a:p>
          <a:p>
            <a:pPr>
              <a:spcBef>
                <a:spcPct val="20000"/>
              </a:spcBef>
            </a:pPr>
            <a:r>
              <a:rPr lang="el-GR" altLang="en-US" dirty="0" smtClean="0"/>
              <a:t>Α.Υ                                      € 10 </a:t>
            </a:r>
          </a:p>
          <a:p>
            <a:pPr>
              <a:spcBef>
                <a:spcPct val="20000"/>
              </a:spcBef>
            </a:pPr>
            <a:r>
              <a:rPr lang="el-GR" altLang="en-US" dirty="0" smtClean="0"/>
              <a:t>Α.Ε                                      €   5</a:t>
            </a:r>
          </a:p>
          <a:p>
            <a:pPr>
              <a:spcBef>
                <a:spcPct val="20000"/>
              </a:spcBef>
            </a:pPr>
            <a:r>
              <a:rPr lang="el-GR" altLang="en-US" dirty="0" smtClean="0"/>
              <a:t>ΓΒΕ (καταλογισμένα)      €   2  (40% </a:t>
            </a:r>
            <a:r>
              <a:rPr lang="en-US" altLang="en-US" dirty="0" smtClean="0"/>
              <a:t>x</a:t>
            </a:r>
            <a:r>
              <a:rPr lang="el-GR" altLang="en-US" dirty="0" smtClean="0"/>
              <a:t> 5)</a:t>
            </a:r>
          </a:p>
          <a:p>
            <a:pPr>
              <a:spcBef>
                <a:spcPct val="20000"/>
              </a:spcBef>
            </a:pPr>
            <a:r>
              <a:rPr lang="el-GR" altLang="en-US" b="1" dirty="0" smtClean="0"/>
              <a:t>Συνολικό κόστος              €  17.</a:t>
            </a:r>
            <a:endParaRPr lang="el-GR" altLang="en-US" sz="3600" dirty="0" smtClean="0"/>
          </a:p>
        </p:txBody>
      </p:sp>
      <p:sp>
        <p:nvSpPr>
          <p:cNvPr id="2" name="Slide Number Placeholder 1"/>
          <p:cNvSpPr>
            <a:spLocks noGrp="1"/>
          </p:cNvSpPr>
          <p:nvPr>
            <p:ph type="sldNum" sz="quarter" idx="12"/>
          </p:nvPr>
        </p:nvSpPr>
        <p:spPr/>
        <p:txBody>
          <a:bodyPr/>
          <a:lstStyle/>
          <a:p>
            <a:fld id="{53C4726A-630D-4CB4-B088-BAB00F4188E9}" type="slidenum">
              <a:rPr lang="el-GR" smtClean="0"/>
              <a:pPr/>
              <a:t>48</a:t>
            </a:fld>
            <a:endParaRPr lang="el-GR" dirty="0"/>
          </a:p>
        </p:txBody>
      </p:sp>
    </p:spTree>
    <p:extLst>
      <p:ext uri="{BB962C8B-B14F-4D97-AF65-F5344CB8AC3E}">
        <p14:creationId xmlns:p14="http://schemas.microsoft.com/office/powerpoint/2010/main" val="29765783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p:cNvSpPr>
          <p:nvPr>
            <p:ph type="title"/>
          </p:nvPr>
        </p:nvSpPr>
        <p:spPr/>
        <p:txBody>
          <a:bodyPr/>
          <a:lstStyle/>
          <a:p>
            <a:r>
              <a:rPr lang="el-GR" altLang="en-US" smtClean="0"/>
              <a:t>Λύση (4 από 5)</a:t>
            </a:r>
          </a:p>
        </p:txBody>
      </p:sp>
      <p:sp>
        <p:nvSpPr>
          <p:cNvPr id="197635" name="Rectangle 3"/>
          <p:cNvSpPr>
            <a:spLocks noGrp="1"/>
          </p:cNvSpPr>
          <p:nvPr>
            <p:ph type="body" idx="1"/>
          </p:nvPr>
        </p:nvSpPr>
        <p:spPr/>
        <p:txBody>
          <a:bodyPr/>
          <a:lstStyle/>
          <a:p>
            <a:pPr>
              <a:spcBef>
                <a:spcPts val="600"/>
              </a:spcBef>
              <a:spcAft>
                <a:spcPts val="600"/>
              </a:spcAft>
            </a:pPr>
            <a:r>
              <a:rPr lang="el-GR" altLang="en-US" b="1" dirty="0" smtClean="0"/>
              <a:t>(δ)</a:t>
            </a:r>
            <a:r>
              <a:rPr lang="el-GR" altLang="en-US" dirty="0" smtClean="0"/>
              <a:t> 	Ώρες άμεσης εργασίας:	</a:t>
            </a:r>
          </a:p>
          <a:p>
            <a:pPr>
              <a:spcBef>
                <a:spcPts val="600"/>
              </a:spcBef>
              <a:spcAft>
                <a:spcPts val="600"/>
              </a:spcAft>
              <a:buFont typeface="Arial" panose="020B0604020202020204" pitchFamily="34" charset="0"/>
              <a:buNone/>
            </a:pPr>
            <a:r>
              <a:rPr lang="el-GR" altLang="en-US" dirty="0" smtClean="0"/>
              <a:t>€ 100.000 / 150.000 ω.α.ε.= 0,67 € ανά ω.α.ε.</a:t>
            </a:r>
          </a:p>
          <a:p>
            <a:pPr>
              <a:spcBef>
                <a:spcPct val="20000"/>
              </a:spcBef>
            </a:pPr>
            <a:r>
              <a:rPr lang="el-GR" altLang="en-US" dirty="0" smtClean="0"/>
              <a:t>Α.Υ                                     € 10 </a:t>
            </a:r>
          </a:p>
          <a:p>
            <a:pPr>
              <a:spcBef>
                <a:spcPct val="20000"/>
              </a:spcBef>
            </a:pPr>
            <a:r>
              <a:rPr lang="el-GR" altLang="en-US" dirty="0" smtClean="0"/>
              <a:t>Α.Ε                                     €   5</a:t>
            </a:r>
          </a:p>
          <a:p>
            <a:pPr>
              <a:spcBef>
                <a:spcPct val="20000"/>
              </a:spcBef>
            </a:pPr>
            <a:r>
              <a:rPr lang="el-GR" altLang="en-US" dirty="0" smtClean="0"/>
              <a:t>ΓΒΕ (καταλογισμένα)      €   3,35 (5 ΩΑΕ </a:t>
            </a:r>
            <a:r>
              <a:rPr lang="en-US" altLang="en-US" dirty="0" smtClean="0"/>
              <a:t>x</a:t>
            </a:r>
            <a:r>
              <a:rPr lang="el-GR" altLang="en-US" dirty="0" smtClean="0"/>
              <a:t> 0,67)</a:t>
            </a:r>
          </a:p>
          <a:p>
            <a:pPr>
              <a:spcBef>
                <a:spcPct val="20000"/>
              </a:spcBef>
            </a:pPr>
            <a:r>
              <a:rPr lang="el-GR" altLang="en-US" b="1" dirty="0" smtClean="0"/>
              <a:t>Συνολικό κόστος             €  18,35.</a:t>
            </a:r>
          </a:p>
        </p:txBody>
      </p:sp>
      <p:sp>
        <p:nvSpPr>
          <p:cNvPr id="2" name="Slide Number Placeholder 1"/>
          <p:cNvSpPr>
            <a:spLocks noGrp="1"/>
          </p:cNvSpPr>
          <p:nvPr>
            <p:ph type="sldNum" sz="quarter" idx="12"/>
          </p:nvPr>
        </p:nvSpPr>
        <p:spPr/>
        <p:txBody>
          <a:bodyPr/>
          <a:lstStyle/>
          <a:p>
            <a:fld id="{53C4726A-630D-4CB4-B088-BAB00F4188E9}" type="slidenum">
              <a:rPr lang="el-GR" smtClean="0"/>
              <a:pPr/>
              <a:t>49</a:t>
            </a:fld>
            <a:endParaRPr lang="el-GR" dirty="0"/>
          </a:p>
        </p:txBody>
      </p:sp>
    </p:spTree>
    <p:extLst>
      <p:ext uri="{BB962C8B-B14F-4D97-AF65-F5344CB8AC3E}">
        <p14:creationId xmlns:p14="http://schemas.microsoft.com/office/powerpoint/2010/main" val="3907290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l-GR" altLang="en-US" smtClean="0"/>
              <a:t>Περιεχόμενα ενότητας</a:t>
            </a:r>
          </a:p>
        </p:txBody>
      </p:sp>
      <p:sp>
        <p:nvSpPr>
          <p:cNvPr id="22530" name="Content Placeholder 2"/>
          <p:cNvSpPr>
            <a:spLocks noGrp="1"/>
          </p:cNvSpPr>
          <p:nvPr>
            <p:ph idx="1"/>
          </p:nvPr>
        </p:nvSpPr>
        <p:spPr/>
        <p:txBody>
          <a:bodyPr/>
          <a:lstStyle/>
          <a:p>
            <a:r>
              <a:rPr lang="el-GR" altLang="en-US" dirty="0" smtClean="0"/>
              <a:t>Κόστος παραχθέντων - Κόστος πωληθέντων - Έκθεση κόστους παραγωγής</a:t>
            </a:r>
            <a:r>
              <a:rPr lang="en-US" altLang="en-US" dirty="0" smtClean="0"/>
              <a:t>.</a:t>
            </a:r>
            <a:endParaRPr lang="el-GR" altLang="en-US" dirty="0" smtClean="0"/>
          </a:p>
          <a:p>
            <a:r>
              <a:rPr lang="el-GR" altLang="el-GR" dirty="0" smtClean="0"/>
              <a:t>Βασικές έννοιες κοστολόγησης</a:t>
            </a:r>
            <a:r>
              <a:rPr lang="en-US" altLang="el-GR" dirty="0" smtClean="0"/>
              <a:t>.</a:t>
            </a:r>
            <a:endParaRPr lang="el-GR" altLang="el-GR" dirty="0" smtClean="0">
              <a:latin typeface="Arial" panose="020B0604020202020204" pitchFamily="34" charset="0"/>
            </a:endParaRPr>
          </a:p>
          <a:p>
            <a:r>
              <a:rPr lang="el-GR" altLang="en-US" dirty="0" smtClean="0"/>
              <a:t>Πρωτογενή στοιχεία</a:t>
            </a:r>
            <a:r>
              <a:rPr lang="el-GR" altLang="en-US" dirty="0" smtClean="0">
                <a:latin typeface="Arial" panose="020B0604020202020204" pitchFamily="34" charset="0"/>
              </a:rPr>
              <a:t> </a:t>
            </a:r>
            <a:r>
              <a:rPr lang="el-GR" altLang="en-US" dirty="0" smtClean="0"/>
              <a:t>κοστολόγησης</a:t>
            </a:r>
            <a:r>
              <a:rPr lang="en-US" altLang="en-US" dirty="0" smtClean="0"/>
              <a:t>.</a:t>
            </a:r>
            <a:endParaRPr lang="el-GR" altLang="el-GR" dirty="0" smtClean="0"/>
          </a:p>
        </p:txBody>
      </p:sp>
      <p:sp>
        <p:nvSpPr>
          <p:cNvPr id="22531" name="Slide Number Placeholder 3"/>
          <p:cNvSpPr>
            <a:spLocks noGrp="1"/>
          </p:cNvSpPr>
          <p:nvPr>
            <p:ph type="sldNum" sz="quarter" idx="4294967295"/>
          </p:nvPr>
        </p:nvSpPr>
        <p:spPr bwMode="auto">
          <a:xfrm>
            <a:off x="65532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B43546EF-6560-479B-9455-A20FBB893FD3}" type="slidenum">
              <a:rPr lang="el-GR" altLang="en-US"/>
              <a:pPr/>
              <a:t>5</a:t>
            </a:fld>
            <a:endParaRPr lang="el-GR" altLang="en-US"/>
          </a:p>
        </p:txBody>
      </p:sp>
    </p:spTree>
    <p:extLst>
      <p:ext uri="{BB962C8B-B14F-4D97-AF65-F5344CB8AC3E}">
        <p14:creationId xmlns:p14="http://schemas.microsoft.com/office/powerpoint/2010/main" val="10838995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p:cNvSpPr>
          <p:nvPr>
            <p:ph type="title"/>
          </p:nvPr>
        </p:nvSpPr>
        <p:spPr/>
        <p:txBody>
          <a:bodyPr/>
          <a:lstStyle/>
          <a:p>
            <a:r>
              <a:rPr lang="el-GR" altLang="en-US" smtClean="0"/>
              <a:t>Λύση (5 από 5)</a:t>
            </a:r>
          </a:p>
        </p:txBody>
      </p:sp>
      <p:sp>
        <p:nvSpPr>
          <p:cNvPr id="198659" name="Rectangle 3"/>
          <p:cNvSpPr>
            <a:spLocks noGrp="1"/>
          </p:cNvSpPr>
          <p:nvPr>
            <p:ph type="body" idx="1"/>
          </p:nvPr>
        </p:nvSpPr>
        <p:spPr/>
        <p:txBody>
          <a:bodyPr/>
          <a:lstStyle/>
          <a:p>
            <a:pPr>
              <a:spcBef>
                <a:spcPts val="600"/>
              </a:spcBef>
              <a:spcAft>
                <a:spcPts val="600"/>
              </a:spcAft>
            </a:pPr>
            <a:r>
              <a:rPr lang="el-GR" altLang="en-US" b="1" dirty="0" smtClean="0"/>
              <a:t>(ε)</a:t>
            </a:r>
            <a:r>
              <a:rPr lang="el-GR" altLang="en-US" dirty="0" smtClean="0"/>
              <a:t> 	Ώρες λειτουργίας μηχανημάτων:</a:t>
            </a:r>
            <a:r>
              <a:rPr lang="el-GR" altLang="en-US" noProof="1" smtClean="0"/>
              <a:t> </a:t>
            </a:r>
            <a:endParaRPr lang="el-GR" altLang="en-US" dirty="0" smtClean="0"/>
          </a:p>
          <a:p>
            <a:pPr>
              <a:spcBef>
                <a:spcPts val="600"/>
              </a:spcBef>
              <a:spcAft>
                <a:spcPts val="600"/>
              </a:spcAft>
              <a:buFont typeface="Arial" panose="020B0604020202020204" pitchFamily="34" charset="0"/>
              <a:buNone/>
            </a:pPr>
            <a:r>
              <a:rPr lang="el-GR" altLang="en-US" dirty="0" smtClean="0"/>
              <a:t>€ </a:t>
            </a:r>
            <a:r>
              <a:rPr lang="el-GR" altLang="en-US" noProof="1" smtClean="0"/>
              <a:t>100.000</a:t>
            </a:r>
            <a:r>
              <a:rPr lang="el-GR" altLang="en-US" dirty="0" smtClean="0"/>
              <a:t> / 20.000 ω.λ.μ. = 5,00 € ανά ω.λ.μ.</a:t>
            </a:r>
          </a:p>
          <a:p>
            <a:pPr>
              <a:spcBef>
                <a:spcPct val="20000"/>
              </a:spcBef>
            </a:pPr>
            <a:r>
              <a:rPr lang="el-GR" altLang="en-US" dirty="0" smtClean="0"/>
              <a:t>Α.Υ                                      € 10 </a:t>
            </a:r>
          </a:p>
          <a:p>
            <a:pPr>
              <a:spcBef>
                <a:spcPct val="20000"/>
              </a:spcBef>
            </a:pPr>
            <a:r>
              <a:rPr lang="el-GR" altLang="en-US" dirty="0" smtClean="0"/>
              <a:t>Α.Ε                                      €  5</a:t>
            </a:r>
          </a:p>
          <a:p>
            <a:pPr>
              <a:spcBef>
                <a:spcPct val="20000"/>
              </a:spcBef>
            </a:pPr>
            <a:r>
              <a:rPr lang="el-GR" altLang="en-US" dirty="0" smtClean="0"/>
              <a:t>ΓΒΕ (καταλογισμένα)      €  5  (1 ΩΛΜ </a:t>
            </a:r>
            <a:r>
              <a:rPr lang="en-US" altLang="en-US" dirty="0" smtClean="0"/>
              <a:t>x</a:t>
            </a:r>
            <a:r>
              <a:rPr lang="el-GR" altLang="en-US" dirty="0" smtClean="0"/>
              <a:t> 5)</a:t>
            </a:r>
          </a:p>
          <a:p>
            <a:pPr>
              <a:spcBef>
                <a:spcPct val="20000"/>
              </a:spcBef>
            </a:pPr>
            <a:r>
              <a:rPr lang="el-GR" altLang="en-US" b="1" dirty="0" smtClean="0"/>
              <a:t>Συνολικό κόστος             €  20.</a:t>
            </a:r>
          </a:p>
        </p:txBody>
      </p:sp>
      <p:sp>
        <p:nvSpPr>
          <p:cNvPr id="2" name="Slide Number Placeholder 1"/>
          <p:cNvSpPr>
            <a:spLocks noGrp="1"/>
          </p:cNvSpPr>
          <p:nvPr>
            <p:ph type="sldNum" sz="quarter" idx="12"/>
          </p:nvPr>
        </p:nvSpPr>
        <p:spPr/>
        <p:txBody>
          <a:bodyPr/>
          <a:lstStyle/>
          <a:p>
            <a:fld id="{53C4726A-630D-4CB4-B088-BAB00F4188E9}" type="slidenum">
              <a:rPr lang="el-GR" smtClean="0"/>
              <a:pPr/>
              <a:t>50</a:t>
            </a:fld>
            <a:endParaRPr lang="el-GR" dirty="0"/>
          </a:p>
        </p:txBody>
      </p:sp>
    </p:spTree>
    <p:extLst>
      <p:ext uri="{BB962C8B-B14F-4D97-AF65-F5344CB8AC3E}">
        <p14:creationId xmlns:p14="http://schemas.microsoft.com/office/powerpoint/2010/main" val="3254051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p:cNvSpPr>
          <p:nvPr>
            <p:ph type="title"/>
          </p:nvPr>
        </p:nvSpPr>
        <p:spPr/>
        <p:txBody>
          <a:bodyPr/>
          <a:lstStyle/>
          <a:p>
            <a:r>
              <a:rPr lang="el-GR" altLang="en-US" sz="4000" smtClean="0"/>
              <a:t>Προϋπολογισμένο Μέγεθος Βάσης</a:t>
            </a:r>
          </a:p>
        </p:txBody>
      </p:sp>
      <p:sp>
        <p:nvSpPr>
          <p:cNvPr id="199683" name="Rectangle 3"/>
          <p:cNvSpPr>
            <a:spLocks noGrp="1"/>
          </p:cNvSpPr>
          <p:nvPr>
            <p:ph type="body" idx="1"/>
          </p:nvPr>
        </p:nvSpPr>
        <p:spPr/>
        <p:txBody>
          <a:bodyPr/>
          <a:lstStyle/>
          <a:p>
            <a:pPr>
              <a:lnSpc>
                <a:spcPct val="90000"/>
              </a:lnSpc>
              <a:spcBef>
                <a:spcPct val="20000"/>
              </a:spcBef>
            </a:pPr>
            <a:r>
              <a:rPr lang="el-GR" altLang="en-US" dirty="0" smtClean="0"/>
              <a:t>Θεωρητική δυναμικότητα:</a:t>
            </a:r>
            <a:r>
              <a:rPr lang="el-GR" altLang="en-US" b="1" dirty="0" smtClean="0">
                <a:solidFill>
                  <a:srgbClr val="FF8F1F"/>
                </a:solidFill>
              </a:rPr>
              <a:t> </a:t>
            </a:r>
          </a:p>
          <a:p>
            <a:pPr lvl="1">
              <a:lnSpc>
                <a:spcPct val="90000"/>
              </a:lnSpc>
              <a:spcBef>
                <a:spcPct val="20000"/>
              </a:spcBef>
            </a:pPr>
            <a:r>
              <a:rPr lang="el-GR" altLang="en-US" dirty="0" smtClean="0"/>
              <a:t>Αποτελεί τη μέγιστη δυναμικότητα της διαδικασίας όταν δεν υπάρχουν απώλειες και η διαδικασία χρησιμοποιηθεί πλήρως. </a:t>
            </a:r>
          </a:p>
          <a:p>
            <a:pPr>
              <a:lnSpc>
                <a:spcPct val="90000"/>
              </a:lnSpc>
              <a:spcBef>
                <a:spcPct val="20000"/>
              </a:spcBef>
            </a:pPr>
            <a:r>
              <a:rPr lang="el-GR" altLang="en-US" dirty="0" smtClean="0"/>
              <a:t>Κανονική δυναμικότητα:</a:t>
            </a:r>
            <a:r>
              <a:rPr lang="el-GR" altLang="en-US" b="1" dirty="0" smtClean="0"/>
              <a:t> </a:t>
            </a:r>
          </a:p>
          <a:p>
            <a:pPr lvl="1">
              <a:lnSpc>
                <a:spcPct val="90000"/>
              </a:lnSpc>
              <a:spcBef>
                <a:spcPct val="20000"/>
              </a:spcBef>
            </a:pPr>
            <a:r>
              <a:rPr lang="el-GR" altLang="en-US" dirty="0" smtClean="0"/>
              <a:t>Αποτελεί τη διαφορά μεταξύ της θεωρητικής δυναμικότητας και προγραμματισμένων και αναπόφευκτων διακοπών στη διενέργεια της παραγωγικής διαδικασίας για επανεκκινήσεις μηχανών, κτλ.</a:t>
            </a:r>
          </a:p>
        </p:txBody>
      </p:sp>
      <p:sp>
        <p:nvSpPr>
          <p:cNvPr id="2" name="Slide Number Placeholder 1"/>
          <p:cNvSpPr>
            <a:spLocks noGrp="1"/>
          </p:cNvSpPr>
          <p:nvPr>
            <p:ph type="sldNum" sz="quarter" idx="12"/>
          </p:nvPr>
        </p:nvSpPr>
        <p:spPr/>
        <p:txBody>
          <a:bodyPr/>
          <a:lstStyle/>
          <a:p>
            <a:fld id="{53C4726A-630D-4CB4-B088-BAB00F4188E9}" type="slidenum">
              <a:rPr lang="el-GR" smtClean="0"/>
              <a:pPr/>
              <a:t>51</a:t>
            </a:fld>
            <a:endParaRPr lang="el-GR" dirty="0"/>
          </a:p>
        </p:txBody>
      </p:sp>
    </p:spTree>
    <p:extLst>
      <p:ext uri="{BB962C8B-B14F-4D97-AF65-F5344CB8AC3E}">
        <p14:creationId xmlns:p14="http://schemas.microsoft.com/office/powerpoint/2010/main" val="4502508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p:cNvSpPr>
          <p:nvPr>
            <p:ph type="title"/>
          </p:nvPr>
        </p:nvSpPr>
        <p:spPr/>
        <p:txBody>
          <a:bodyPr/>
          <a:lstStyle/>
          <a:p>
            <a:r>
              <a:rPr lang="el-GR" altLang="en-US" smtClean="0"/>
              <a:t>Συντελεστής καταλογισμού ΓΒΕ</a:t>
            </a:r>
          </a:p>
        </p:txBody>
      </p:sp>
      <p:sp>
        <p:nvSpPr>
          <p:cNvPr id="200707" name="Rectangle 3"/>
          <p:cNvSpPr>
            <a:spLocks noGrp="1"/>
          </p:cNvSpPr>
          <p:nvPr>
            <p:ph type="body" idx="1"/>
          </p:nvPr>
        </p:nvSpPr>
        <p:spPr/>
        <p:txBody>
          <a:bodyPr/>
          <a:lstStyle/>
          <a:p>
            <a:pPr>
              <a:lnSpc>
                <a:spcPct val="80000"/>
              </a:lnSpc>
              <a:spcBef>
                <a:spcPct val="20000"/>
              </a:spcBef>
            </a:pPr>
            <a:r>
              <a:rPr lang="el-GR" altLang="en-US" sz="2800" dirty="0" smtClean="0"/>
              <a:t>Παραμένει σταθερός για μεγάλες χρονικές περιόδους: </a:t>
            </a:r>
            <a:endParaRPr lang="el-GR" altLang="en-US" sz="2400" dirty="0" smtClean="0"/>
          </a:p>
          <a:p>
            <a:pPr lvl="1">
              <a:lnSpc>
                <a:spcPct val="80000"/>
              </a:lnSpc>
              <a:spcBef>
                <a:spcPct val="20000"/>
              </a:spcBef>
            </a:pPr>
            <a:r>
              <a:rPr lang="el-GR" altLang="en-US" sz="2400" dirty="0" smtClean="0"/>
              <a:t>Επιτρέπει ευκολία στη διαχείριση. </a:t>
            </a:r>
          </a:p>
          <a:p>
            <a:pPr lvl="1">
              <a:lnSpc>
                <a:spcPct val="80000"/>
              </a:lnSpc>
              <a:spcBef>
                <a:spcPct val="20000"/>
              </a:spcBef>
            </a:pPr>
            <a:r>
              <a:rPr lang="el-GR" altLang="en-US" sz="2400" dirty="0" smtClean="0"/>
              <a:t>Αναγκαία η τακτοποίηση των αποκλίσεων περιοδικά.</a:t>
            </a:r>
          </a:p>
          <a:p>
            <a:pPr>
              <a:lnSpc>
                <a:spcPct val="80000"/>
              </a:lnSpc>
              <a:spcBef>
                <a:spcPct val="20000"/>
              </a:spcBef>
            </a:pPr>
            <a:r>
              <a:rPr lang="el-GR" altLang="en-US" sz="2800" dirty="0" smtClean="0"/>
              <a:t>Επικαιροποιείται όταν υπάρχουν σημαντικές αποκλίσεις στον τρόπο διαμόρφωσης των ΓΒΕ και τον όγκο της βάσης επιμερισμού. </a:t>
            </a:r>
          </a:p>
          <a:p>
            <a:pPr>
              <a:lnSpc>
                <a:spcPct val="80000"/>
              </a:lnSpc>
              <a:spcBef>
                <a:spcPct val="20000"/>
              </a:spcBef>
            </a:pPr>
            <a:r>
              <a:rPr lang="el-GR" altLang="en-US" sz="2800" dirty="0" smtClean="0"/>
              <a:t>Δυνατότητα εφαρμογής τμηματικών  συντελεστών καταλογισμού ΓΒΕ</a:t>
            </a:r>
            <a:r>
              <a:rPr lang="el-GR" altLang="en-US" sz="2800" b="1" dirty="0" smtClean="0">
                <a:solidFill>
                  <a:srgbClr val="3B49CB"/>
                </a:solidFill>
              </a:rPr>
              <a:t> </a:t>
            </a:r>
            <a:r>
              <a:rPr lang="el-GR" altLang="en-US" sz="2800" dirty="0" smtClean="0"/>
              <a:t>ή συνολικού συντελεστή καταλογισμού ΓΒΕ.</a:t>
            </a:r>
            <a:r>
              <a:rPr lang="el-GR" altLang="en-US" sz="2600" dirty="0" smtClean="0"/>
              <a:t> </a:t>
            </a:r>
          </a:p>
          <a:p>
            <a:pPr lvl="1">
              <a:lnSpc>
                <a:spcPct val="80000"/>
              </a:lnSpc>
              <a:spcBef>
                <a:spcPct val="20000"/>
              </a:spcBef>
            </a:pPr>
            <a:r>
              <a:rPr lang="el-GR" altLang="en-US" sz="2400" dirty="0" smtClean="0"/>
              <a:t>Ξεχωριστός συντελεστής ανά τμήμα.</a:t>
            </a:r>
          </a:p>
        </p:txBody>
      </p:sp>
      <p:sp>
        <p:nvSpPr>
          <p:cNvPr id="2" name="Slide Number Placeholder 1"/>
          <p:cNvSpPr>
            <a:spLocks noGrp="1"/>
          </p:cNvSpPr>
          <p:nvPr>
            <p:ph type="sldNum" sz="quarter" idx="12"/>
          </p:nvPr>
        </p:nvSpPr>
        <p:spPr/>
        <p:txBody>
          <a:bodyPr/>
          <a:lstStyle/>
          <a:p>
            <a:fld id="{53C4726A-630D-4CB4-B088-BAB00F4188E9}" type="slidenum">
              <a:rPr lang="el-GR" smtClean="0"/>
              <a:pPr/>
              <a:t>52</a:t>
            </a:fld>
            <a:endParaRPr lang="el-GR" dirty="0"/>
          </a:p>
        </p:txBody>
      </p:sp>
    </p:spTree>
    <p:extLst>
      <p:ext uri="{BB962C8B-B14F-4D97-AF65-F5344CB8AC3E}">
        <p14:creationId xmlns:p14="http://schemas.microsoft.com/office/powerpoint/2010/main" val="12495153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p:cNvSpPr>
          <p:nvPr>
            <p:ph type="title"/>
          </p:nvPr>
        </p:nvSpPr>
        <p:spPr/>
        <p:txBody>
          <a:bodyPr/>
          <a:lstStyle/>
          <a:p>
            <a:r>
              <a:rPr lang="el-GR" altLang="en-US" smtClean="0"/>
              <a:t>Προϋπολογισμός ΓΒΕ (1 από 2)</a:t>
            </a:r>
          </a:p>
        </p:txBody>
      </p:sp>
      <p:graphicFrame>
        <p:nvGraphicFramePr>
          <p:cNvPr id="201810" name="Group 82" descr="Πίνακας Τμήμα Α. Τμήμα Β. Σύνολο. Μεταβλητές δαπάνες. Έμμεσα υλικά. Φωτισμός. Συντήρηση μηχανημάτων. Σταθερές δαπάνες. Ενοίκιο. Ασφάλιστρα. Αποσβέσεις. Σύνολο. Ώρες άμεσης εργασίας."/>
          <p:cNvGraphicFramePr>
            <a:graphicFrameLocks noGrp="1"/>
          </p:cNvGraphicFramePr>
          <p:nvPr>
            <p:ph idx="1"/>
            <p:extLst>
              <p:ext uri="{D42A27DB-BD31-4B8C-83A1-F6EECF244321}">
                <p14:modId xmlns:p14="http://schemas.microsoft.com/office/powerpoint/2010/main" val="1774887954"/>
              </p:ext>
            </p:extLst>
          </p:nvPr>
        </p:nvGraphicFramePr>
        <p:xfrm>
          <a:off x="457200" y="1600200"/>
          <a:ext cx="8229600" cy="4693920"/>
        </p:xfrm>
        <a:graphic>
          <a:graphicData uri="http://schemas.openxmlformats.org/drawingml/2006/table">
            <a:tbl>
              <a:tblPr firstRow="1"/>
              <a:tblGrid>
                <a:gridCol w="4546600"/>
                <a:gridCol w="1296988"/>
                <a:gridCol w="1295400"/>
                <a:gridCol w="1090612"/>
              </a:tblGrid>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dirty="0" smtClean="0">
                        <a:ln>
                          <a:noFill/>
                        </a:ln>
                        <a:solidFill>
                          <a:schemeClr val="tx1"/>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Τμήμα 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Τμήμα 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Σύνολο</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Μεταβλητές δαπάνες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Έμμεσα υλικά</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2.500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1.700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4.200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Φωτισμός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12.000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7.000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19.000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Συντήρηση μηχανημάτων</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3.450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850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4.300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Σταθερές δαπάνες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200" b="0" i="0" u="none" strike="noStrike" cap="none" normalizeH="0" baseline="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Ενοίκιο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8.000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12.000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20.000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Ασφάλιστρα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5.400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5.400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10.800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Αποσβέσεις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5.000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7.000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Σύνολο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33.350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31.950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65.300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dirty="0" smtClean="0">
                          <a:ln>
                            <a:noFill/>
                          </a:ln>
                          <a:solidFill>
                            <a:schemeClr val="tx1"/>
                          </a:solidFill>
                          <a:effectLst/>
                          <a:latin typeface="Calibri" panose="020F0502020204030204" pitchFamily="34" charset="0"/>
                        </a:rPr>
                        <a:t>Ώρες άμεσης εργασίας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smtClean="0">
                          <a:ln>
                            <a:noFill/>
                          </a:ln>
                          <a:solidFill>
                            <a:schemeClr val="tx1"/>
                          </a:solidFill>
                          <a:effectLst/>
                          <a:latin typeface="Calibri" panose="020F0502020204030204" pitchFamily="34" charset="0"/>
                        </a:rPr>
                        <a:t>750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el-GR" altLang="en-US" sz="2200" b="0" i="0" u="none" strike="noStrike" cap="none" normalizeH="0" baseline="0" dirty="0" smtClean="0">
                          <a:ln>
                            <a:noFill/>
                          </a:ln>
                          <a:solidFill>
                            <a:schemeClr val="tx1"/>
                          </a:solidFill>
                          <a:effectLst/>
                          <a:latin typeface="Calibri" panose="020F0502020204030204" pitchFamily="34" charset="0"/>
                        </a:rPr>
                        <a:t>2.750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Slide Number Placeholder 1"/>
          <p:cNvSpPr>
            <a:spLocks noGrp="1"/>
          </p:cNvSpPr>
          <p:nvPr>
            <p:ph type="sldNum" sz="quarter" idx="12"/>
          </p:nvPr>
        </p:nvSpPr>
        <p:spPr/>
        <p:txBody>
          <a:bodyPr/>
          <a:lstStyle/>
          <a:p>
            <a:fld id="{53C4726A-630D-4CB4-B088-BAB00F4188E9}" type="slidenum">
              <a:rPr lang="el-GR" smtClean="0"/>
              <a:pPr/>
              <a:t>53</a:t>
            </a:fld>
            <a:endParaRPr lang="el-GR" dirty="0"/>
          </a:p>
        </p:txBody>
      </p:sp>
    </p:spTree>
    <p:extLst>
      <p:ext uri="{BB962C8B-B14F-4D97-AF65-F5344CB8AC3E}">
        <p14:creationId xmlns:p14="http://schemas.microsoft.com/office/powerpoint/2010/main" val="20601569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p:cNvSpPr>
          <p:nvPr>
            <p:ph type="title"/>
          </p:nvPr>
        </p:nvSpPr>
        <p:spPr/>
        <p:txBody>
          <a:bodyPr/>
          <a:lstStyle/>
          <a:p>
            <a:r>
              <a:rPr lang="el-GR" altLang="en-US" smtClean="0"/>
              <a:t>Προϋπολογισμός ΓΒΕ (2 από 2)</a:t>
            </a:r>
          </a:p>
        </p:txBody>
      </p:sp>
      <p:sp>
        <p:nvSpPr>
          <p:cNvPr id="208899" name="Rectangle 3"/>
          <p:cNvSpPr>
            <a:spLocks noGrp="1"/>
          </p:cNvSpPr>
          <p:nvPr>
            <p:ph type="body" idx="1"/>
          </p:nvPr>
        </p:nvSpPr>
        <p:spPr/>
        <p:txBody>
          <a:bodyPr/>
          <a:lstStyle/>
          <a:p>
            <a:pPr>
              <a:spcBef>
                <a:spcPct val="20000"/>
              </a:spcBef>
            </a:pPr>
            <a:r>
              <a:rPr lang="el-GR" altLang="en-US" dirty="0" smtClean="0">
                <a:latin typeface="Arial" panose="020B0604020202020204" pitchFamily="34" charset="0"/>
              </a:rPr>
              <a:t>Τμήμα Α: </a:t>
            </a:r>
          </a:p>
          <a:p>
            <a:pPr lvl="1">
              <a:spcBef>
                <a:spcPct val="20000"/>
              </a:spcBef>
            </a:pPr>
            <a:r>
              <a:rPr lang="el-GR" altLang="en-US" dirty="0" smtClean="0">
                <a:latin typeface="Arial" panose="020B0604020202020204" pitchFamily="34" charset="0"/>
              </a:rPr>
              <a:t>Συντελεστής = 33.350 / 2.000 = € 16,68 /ΩΑΕ</a:t>
            </a:r>
          </a:p>
          <a:p>
            <a:pPr>
              <a:spcBef>
                <a:spcPct val="20000"/>
              </a:spcBef>
            </a:pPr>
            <a:r>
              <a:rPr lang="el-GR" altLang="en-US" dirty="0" smtClean="0">
                <a:latin typeface="Arial" panose="020B0604020202020204" pitchFamily="34" charset="0"/>
              </a:rPr>
              <a:t>Τμήμα Β: </a:t>
            </a:r>
          </a:p>
          <a:p>
            <a:pPr lvl="1">
              <a:spcBef>
                <a:spcPct val="20000"/>
              </a:spcBef>
            </a:pPr>
            <a:r>
              <a:rPr lang="el-GR" altLang="en-US" dirty="0" smtClean="0">
                <a:latin typeface="Arial" panose="020B0604020202020204" pitchFamily="34" charset="0"/>
              </a:rPr>
              <a:t>Συντελεστής = 31.950/ 750 = € 42,60/ΩΑΕ</a:t>
            </a:r>
          </a:p>
          <a:p>
            <a:pPr>
              <a:spcBef>
                <a:spcPct val="20000"/>
              </a:spcBef>
            </a:pPr>
            <a:r>
              <a:rPr lang="el-GR" altLang="en-US" dirty="0" smtClean="0">
                <a:latin typeface="Arial" panose="020B0604020202020204" pitchFamily="34" charset="0"/>
              </a:rPr>
              <a:t>Συγκεντρωτικός Συντελεστής = 65.300 / 2.750 = € 23,75 /ΩΑΕ.</a:t>
            </a:r>
          </a:p>
        </p:txBody>
      </p:sp>
      <p:sp>
        <p:nvSpPr>
          <p:cNvPr id="2" name="Slide Number Placeholder 1"/>
          <p:cNvSpPr>
            <a:spLocks noGrp="1"/>
          </p:cNvSpPr>
          <p:nvPr>
            <p:ph type="sldNum" sz="quarter" idx="12"/>
          </p:nvPr>
        </p:nvSpPr>
        <p:spPr/>
        <p:txBody>
          <a:bodyPr/>
          <a:lstStyle/>
          <a:p>
            <a:fld id="{53C4726A-630D-4CB4-B088-BAB00F4188E9}" type="slidenum">
              <a:rPr lang="el-GR" smtClean="0"/>
              <a:pPr/>
              <a:t>54</a:t>
            </a:fld>
            <a:endParaRPr lang="el-GR" dirty="0"/>
          </a:p>
        </p:txBody>
      </p:sp>
    </p:spTree>
    <p:extLst>
      <p:ext uri="{BB962C8B-B14F-4D97-AF65-F5344CB8AC3E}">
        <p14:creationId xmlns:p14="http://schemas.microsoft.com/office/powerpoint/2010/main" val="15678168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p:cNvSpPr>
          <p:nvPr>
            <p:ph type="title"/>
          </p:nvPr>
        </p:nvSpPr>
        <p:spPr/>
        <p:txBody>
          <a:bodyPr/>
          <a:lstStyle/>
          <a:p>
            <a:r>
              <a:rPr lang="el-GR" altLang="en-US" dirty="0" smtClean="0"/>
              <a:t>Παράδειγμα προϋπολογισμού ΓΒΕ</a:t>
            </a:r>
          </a:p>
        </p:txBody>
      </p:sp>
      <p:sp>
        <p:nvSpPr>
          <p:cNvPr id="204803" name="Rectangle 3"/>
          <p:cNvSpPr>
            <a:spLocks noGrp="1"/>
          </p:cNvSpPr>
          <p:nvPr>
            <p:ph type="body" idx="1"/>
          </p:nvPr>
        </p:nvSpPr>
        <p:spPr/>
        <p:txBody>
          <a:bodyPr/>
          <a:lstStyle/>
          <a:p>
            <a:pPr>
              <a:lnSpc>
                <a:spcPct val="80000"/>
              </a:lnSpc>
              <a:spcBef>
                <a:spcPct val="20000"/>
              </a:spcBef>
            </a:pPr>
            <a:r>
              <a:rPr lang="el-GR" altLang="en-US" dirty="0" smtClean="0"/>
              <a:t>Προϊόν α:</a:t>
            </a:r>
          </a:p>
          <a:p>
            <a:pPr lvl="1">
              <a:lnSpc>
                <a:spcPct val="80000"/>
              </a:lnSpc>
              <a:spcBef>
                <a:spcPct val="20000"/>
              </a:spcBef>
            </a:pPr>
            <a:r>
              <a:rPr lang="el-GR" altLang="en-US" sz="3200" dirty="0" smtClean="0"/>
              <a:t>1 ωαε στο Τμήμα Α και 3 ωαε στο Β.</a:t>
            </a:r>
          </a:p>
          <a:p>
            <a:pPr>
              <a:lnSpc>
                <a:spcPct val="80000"/>
              </a:lnSpc>
              <a:spcBef>
                <a:spcPct val="20000"/>
              </a:spcBef>
            </a:pPr>
            <a:r>
              <a:rPr lang="el-GR" altLang="en-US" dirty="0" smtClean="0"/>
              <a:t>Προϊόν β:</a:t>
            </a:r>
          </a:p>
          <a:p>
            <a:pPr lvl="1">
              <a:lnSpc>
                <a:spcPct val="80000"/>
              </a:lnSpc>
              <a:spcBef>
                <a:spcPct val="20000"/>
              </a:spcBef>
            </a:pPr>
            <a:r>
              <a:rPr lang="el-GR" altLang="en-US" sz="3200" dirty="0" smtClean="0"/>
              <a:t> 3 ωαε στο Τμήμα Α και 1 ωαε στο Β.</a:t>
            </a:r>
          </a:p>
          <a:p>
            <a:pPr>
              <a:lnSpc>
                <a:spcPct val="80000"/>
              </a:lnSpc>
              <a:spcBef>
                <a:spcPct val="20000"/>
              </a:spcBef>
              <a:buFont typeface="Arial" panose="020B0604020202020204" pitchFamily="34" charset="0"/>
              <a:buNone/>
            </a:pPr>
            <a:r>
              <a:rPr lang="el-GR" altLang="en-US" b="1" dirty="0" smtClean="0"/>
              <a:t>Ζητείται</a:t>
            </a:r>
            <a:r>
              <a:rPr lang="el-GR" altLang="en-US" dirty="0" smtClean="0"/>
              <a:t>:</a:t>
            </a:r>
          </a:p>
          <a:p>
            <a:pPr>
              <a:lnSpc>
                <a:spcPct val="80000"/>
              </a:lnSpc>
              <a:spcBef>
                <a:spcPct val="20000"/>
              </a:spcBef>
            </a:pPr>
            <a:r>
              <a:rPr lang="el-GR" altLang="en-US" sz="2800" dirty="0" smtClean="0"/>
              <a:t>Να υπολογίσετε τα ΓΒΕ που καταλογίζονται ανά μονάδα προϊόντος λαμβάνοντας υπόψη τους συντελεστές που έχουν ήδη υπολογιστεί. </a:t>
            </a:r>
          </a:p>
          <a:p>
            <a:pPr lvl="1">
              <a:lnSpc>
                <a:spcPct val="80000"/>
              </a:lnSpc>
              <a:spcBef>
                <a:spcPct val="20000"/>
              </a:spcBef>
            </a:pPr>
            <a:r>
              <a:rPr lang="el-GR" altLang="en-US" sz="2400" dirty="0" smtClean="0"/>
              <a:t>Συγκεντρωτικό συντελεστή καταλογισμού ΓΒΕ.</a:t>
            </a:r>
          </a:p>
          <a:p>
            <a:pPr lvl="1">
              <a:lnSpc>
                <a:spcPct val="80000"/>
              </a:lnSpc>
              <a:spcBef>
                <a:spcPct val="20000"/>
              </a:spcBef>
            </a:pPr>
            <a:r>
              <a:rPr lang="el-GR" altLang="en-US" sz="2400" dirty="0" smtClean="0"/>
              <a:t>Τμηματικούς συντελεστές καταλογισμού ΓΒΕ.</a:t>
            </a:r>
          </a:p>
        </p:txBody>
      </p:sp>
      <p:sp>
        <p:nvSpPr>
          <p:cNvPr id="2" name="Slide Number Placeholder 1"/>
          <p:cNvSpPr>
            <a:spLocks noGrp="1"/>
          </p:cNvSpPr>
          <p:nvPr>
            <p:ph type="sldNum" sz="quarter" idx="12"/>
          </p:nvPr>
        </p:nvSpPr>
        <p:spPr/>
        <p:txBody>
          <a:bodyPr/>
          <a:lstStyle/>
          <a:p>
            <a:fld id="{53C4726A-630D-4CB4-B088-BAB00F4188E9}" type="slidenum">
              <a:rPr lang="el-GR" smtClean="0"/>
              <a:pPr/>
              <a:t>55</a:t>
            </a:fld>
            <a:endParaRPr lang="el-GR" dirty="0"/>
          </a:p>
        </p:txBody>
      </p:sp>
    </p:spTree>
    <p:extLst>
      <p:ext uri="{BB962C8B-B14F-4D97-AF65-F5344CB8AC3E}">
        <p14:creationId xmlns:p14="http://schemas.microsoft.com/office/powerpoint/2010/main" val="30137556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p:cNvSpPr>
          <p:nvPr>
            <p:ph type="title"/>
          </p:nvPr>
        </p:nvSpPr>
        <p:spPr/>
        <p:txBody>
          <a:bodyPr/>
          <a:lstStyle/>
          <a:p>
            <a:r>
              <a:rPr lang="el-GR" altLang="en-US" smtClean="0"/>
              <a:t>Απάντηση (1 από 2)</a:t>
            </a:r>
          </a:p>
        </p:txBody>
      </p:sp>
      <p:sp>
        <p:nvSpPr>
          <p:cNvPr id="205827" name="Rectangle 3"/>
          <p:cNvSpPr>
            <a:spLocks noGrp="1"/>
          </p:cNvSpPr>
          <p:nvPr>
            <p:ph type="body" idx="1"/>
          </p:nvPr>
        </p:nvSpPr>
        <p:spPr/>
        <p:txBody>
          <a:bodyPr/>
          <a:lstStyle/>
          <a:p>
            <a:pPr>
              <a:spcBef>
                <a:spcPct val="20000"/>
              </a:spcBef>
            </a:pPr>
            <a:r>
              <a:rPr lang="el-GR" altLang="en-US" dirty="0" smtClean="0"/>
              <a:t>Καταλογισμένα ΓΒΕ με βάση τον συγκεντρωτικό συντελεστή ΓΒΕ.</a:t>
            </a:r>
          </a:p>
          <a:p>
            <a:pPr lvl="1">
              <a:spcBef>
                <a:spcPct val="20000"/>
              </a:spcBef>
            </a:pPr>
            <a:r>
              <a:rPr lang="el-GR" altLang="en-US" dirty="0" smtClean="0"/>
              <a:t>Προϊόν α = 4 </a:t>
            </a:r>
            <a:r>
              <a:rPr lang="en-US" altLang="en-US" dirty="0" smtClean="0"/>
              <a:t>x</a:t>
            </a:r>
            <a:r>
              <a:rPr lang="el-GR" altLang="en-US" dirty="0" smtClean="0"/>
              <a:t> 23,75 = €95.</a:t>
            </a:r>
          </a:p>
          <a:p>
            <a:pPr lvl="1">
              <a:spcBef>
                <a:spcPct val="20000"/>
              </a:spcBef>
            </a:pPr>
            <a:r>
              <a:rPr lang="el-GR" altLang="en-US" dirty="0" smtClean="0"/>
              <a:t>Προϊόν β = 4 </a:t>
            </a:r>
            <a:r>
              <a:rPr lang="en-US" altLang="en-US" dirty="0" smtClean="0"/>
              <a:t>x</a:t>
            </a:r>
            <a:r>
              <a:rPr lang="el-GR" altLang="en-US" dirty="0" smtClean="0"/>
              <a:t> 23,75 = €95.</a:t>
            </a:r>
          </a:p>
        </p:txBody>
      </p:sp>
      <p:sp>
        <p:nvSpPr>
          <p:cNvPr id="2" name="Slide Number Placeholder 1"/>
          <p:cNvSpPr>
            <a:spLocks noGrp="1"/>
          </p:cNvSpPr>
          <p:nvPr>
            <p:ph type="sldNum" sz="quarter" idx="12"/>
          </p:nvPr>
        </p:nvSpPr>
        <p:spPr/>
        <p:txBody>
          <a:bodyPr/>
          <a:lstStyle/>
          <a:p>
            <a:fld id="{53C4726A-630D-4CB4-B088-BAB00F4188E9}" type="slidenum">
              <a:rPr lang="el-GR" smtClean="0"/>
              <a:pPr/>
              <a:t>56</a:t>
            </a:fld>
            <a:endParaRPr lang="el-GR" dirty="0"/>
          </a:p>
        </p:txBody>
      </p:sp>
    </p:spTree>
    <p:extLst>
      <p:ext uri="{BB962C8B-B14F-4D97-AF65-F5344CB8AC3E}">
        <p14:creationId xmlns:p14="http://schemas.microsoft.com/office/powerpoint/2010/main" val="9092752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p:cNvSpPr>
          <p:nvPr>
            <p:ph type="title"/>
          </p:nvPr>
        </p:nvSpPr>
        <p:spPr/>
        <p:txBody>
          <a:bodyPr/>
          <a:lstStyle/>
          <a:p>
            <a:r>
              <a:rPr lang="el-GR" altLang="en-US" smtClean="0"/>
              <a:t>Απάντηση (2 από 2)</a:t>
            </a:r>
          </a:p>
        </p:txBody>
      </p:sp>
      <p:sp>
        <p:nvSpPr>
          <p:cNvPr id="206851" name="Rectangle 3"/>
          <p:cNvSpPr>
            <a:spLocks noGrp="1"/>
          </p:cNvSpPr>
          <p:nvPr>
            <p:ph type="body" idx="1"/>
          </p:nvPr>
        </p:nvSpPr>
        <p:spPr/>
        <p:txBody>
          <a:bodyPr/>
          <a:lstStyle/>
          <a:p>
            <a:pPr>
              <a:spcBef>
                <a:spcPct val="20000"/>
              </a:spcBef>
            </a:pPr>
            <a:r>
              <a:rPr lang="el-GR" altLang="en-US" dirty="0" smtClean="0"/>
              <a:t>Καταλογισμένα ΓΒΕ με βάση τους τμηματικούς συντελεστές.</a:t>
            </a:r>
          </a:p>
          <a:p>
            <a:pPr lvl="1">
              <a:spcBef>
                <a:spcPct val="20000"/>
              </a:spcBef>
            </a:pPr>
            <a:r>
              <a:rPr lang="el-GR" altLang="en-US" dirty="0" smtClean="0"/>
              <a:t>α = 1 </a:t>
            </a:r>
            <a:r>
              <a:rPr lang="en-US" altLang="en-US" dirty="0" smtClean="0"/>
              <a:t>x</a:t>
            </a:r>
            <a:r>
              <a:rPr lang="el-GR" altLang="en-US" dirty="0" smtClean="0"/>
              <a:t> 16,68 + 3 </a:t>
            </a:r>
            <a:r>
              <a:rPr lang="en-US" altLang="en-US" dirty="0" smtClean="0"/>
              <a:t>x</a:t>
            </a:r>
            <a:r>
              <a:rPr lang="el-GR" altLang="en-US" dirty="0" smtClean="0"/>
              <a:t> 42,60 = 16,68 + 127,8 = €144,48.</a:t>
            </a:r>
          </a:p>
          <a:p>
            <a:pPr lvl="1">
              <a:spcBef>
                <a:spcPct val="20000"/>
              </a:spcBef>
            </a:pPr>
            <a:r>
              <a:rPr lang="el-GR" altLang="en-US" dirty="0" smtClean="0"/>
              <a:t>β = 3 </a:t>
            </a:r>
            <a:r>
              <a:rPr lang="en-US" altLang="en-US" dirty="0" smtClean="0"/>
              <a:t>x</a:t>
            </a:r>
            <a:r>
              <a:rPr lang="el-GR" altLang="en-US" dirty="0" smtClean="0"/>
              <a:t> 16,68 + 1 </a:t>
            </a:r>
            <a:r>
              <a:rPr lang="en-US" altLang="en-US" dirty="0" smtClean="0"/>
              <a:t>x</a:t>
            </a:r>
            <a:r>
              <a:rPr lang="el-GR" altLang="en-US" dirty="0" smtClean="0"/>
              <a:t> 42,60 = 50,04 + 42,60 = €92,64.</a:t>
            </a:r>
          </a:p>
        </p:txBody>
      </p:sp>
      <p:sp>
        <p:nvSpPr>
          <p:cNvPr id="2" name="Slide Number Placeholder 1"/>
          <p:cNvSpPr>
            <a:spLocks noGrp="1"/>
          </p:cNvSpPr>
          <p:nvPr>
            <p:ph type="sldNum" sz="quarter" idx="12"/>
          </p:nvPr>
        </p:nvSpPr>
        <p:spPr/>
        <p:txBody>
          <a:bodyPr/>
          <a:lstStyle/>
          <a:p>
            <a:fld id="{53C4726A-630D-4CB4-B088-BAB00F4188E9}" type="slidenum">
              <a:rPr lang="el-GR" smtClean="0"/>
              <a:pPr/>
              <a:t>57</a:t>
            </a:fld>
            <a:endParaRPr lang="el-GR" dirty="0"/>
          </a:p>
        </p:txBody>
      </p:sp>
    </p:spTree>
    <p:extLst>
      <p:ext uri="{BB962C8B-B14F-4D97-AF65-F5344CB8AC3E}">
        <p14:creationId xmlns:p14="http://schemas.microsoft.com/office/powerpoint/2010/main" val="24956590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p:cNvSpPr>
          <p:nvPr>
            <p:ph type="title"/>
          </p:nvPr>
        </p:nvSpPr>
        <p:spPr/>
        <p:txBody>
          <a:bodyPr>
            <a:normAutofit fontScale="90000"/>
          </a:bodyPr>
          <a:lstStyle/>
          <a:p>
            <a:r>
              <a:rPr lang="el-GR" altLang="en-US" sz="4000" smtClean="0"/>
              <a:t>Πλεονεκτήματα συντελεστή καταλογισμού ΓΒΕ</a:t>
            </a:r>
          </a:p>
        </p:txBody>
      </p:sp>
      <p:sp>
        <p:nvSpPr>
          <p:cNvPr id="207875" name="Rectangle 3"/>
          <p:cNvSpPr>
            <a:spLocks noGrp="1"/>
          </p:cNvSpPr>
          <p:nvPr>
            <p:ph type="body" idx="1"/>
          </p:nvPr>
        </p:nvSpPr>
        <p:spPr/>
        <p:txBody>
          <a:bodyPr/>
          <a:lstStyle/>
          <a:p>
            <a:pPr>
              <a:spcBef>
                <a:spcPct val="20000"/>
              </a:spcBef>
            </a:pPr>
            <a:r>
              <a:rPr lang="el-GR" altLang="en-US" dirty="0" smtClean="0"/>
              <a:t>Άμεσος υπολογισμός συνολικού κόστους παραγγελίας με την ολοκλήρωσή της. </a:t>
            </a:r>
          </a:p>
          <a:p>
            <a:pPr>
              <a:spcBef>
                <a:spcPct val="20000"/>
              </a:spcBef>
            </a:pPr>
            <a:r>
              <a:rPr lang="el-GR" altLang="en-US" dirty="0" smtClean="0"/>
              <a:t>Αποφυγή αλλοιώσεων στο κόστος λόγω απότομων βραχυχρόνιων αλλαγών:</a:t>
            </a:r>
          </a:p>
          <a:p>
            <a:pPr lvl="1">
              <a:spcBef>
                <a:spcPct val="20000"/>
              </a:spcBef>
            </a:pPr>
            <a:r>
              <a:rPr lang="el-GR" altLang="en-US" dirty="0" smtClean="0"/>
              <a:t>Στην απασχόληση του προσωπικού. </a:t>
            </a:r>
          </a:p>
          <a:p>
            <a:pPr lvl="1">
              <a:spcBef>
                <a:spcPct val="20000"/>
              </a:spcBef>
            </a:pPr>
            <a:r>
              <a:rPr lang="el-GR" altLang="en-US" dirty="0" smtClean="0"/>
              <a:t>Στον όγκο παραγωγής.</a:t>
            </a:r>
          </a:p>
        </p:txBody>
      </p:sp>
      <p:sp>
        <p:nvSpPr>
          <p:cNvPr id="2" name="Slide Number Placeholder 1"/>
          <p:cNvSpPr>
            <a:spLocks noGrp="1"/>
          </p:cNvSpPr>
          <p:nvPr>
            <p:ph type="sldNum" sz="quarter" idx="12"/>
          </p:nvPr>
        </p:nvSpPr>
        <p:spPr/>
        <p:txBody>
          <a:bodyPr/>
          <a:lstStyle/>
          <a:p>
            <a:fld id="{53C4726A-630D-4CB4-B088-BAB00F4188E9}" type="slidenum">
              <a:rPr lang="el-GR" smtClean="0"/>
              <a:pPr/>
              <a:t>58</a:t>
            </a:fld>
            <a:endParaRPr lang="el-GR" dirty="0"/>
          </a:p>
        </p:txBody>
      </p:sp>
    </p:spTree>
    <p:extLst>
      <p:ext uri="{BB962C8B-B14F-4D97-AF65-F5344CB8AC3E}">
        <p14:creationId xmlns:p14="http://schemas.microsoft.com/office/powerpoint/2010/main" val="35966292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Τίτλος 6"/>
          <p:cNvSpPr>
            <a:spLocks noGrp="1"/>
          </p:cNvSpPr>
          <p:nvPr>
            <p:ph type="ctrTitle"/>
          </p:nvPr>
        </p:nvSpPr>
        <p:spPr/>
        <p:txBody>
          <a:bodyPr/>
          <a:lstStyle/>
          <a:p>
            <a:r>
              <a:rPr lang="el-GR" altLang="en-US" smtClean="0"/>
              <a:t>Τέλος Ενότητας #</a:t>
            </a:r>
            <a:r>
              <a:rPr lang="en-US" altLang="en-US" smtClean="0"/>
              <a:t> </a:t>
            </a:r>
            <a:r>
              <a:rPr lang="el-GR" altLang="en-US" smtClean="0"/>
              <a:t>2</a:t>
            </a:r>
          </a:p>
        </p:txBody>
      </p:sp>
      <p:sp>
        <p:nvSpPr>
          <p:cNvPr id="26626" name="Θέση κειμένου 5"/>
          <p:cNvSpPr>
            <a:spLocks noGrp="1"/>
          </p:cNvSpPr>
          <p:nvPr>
            <p:ph type="subTitle" idx="1"/>
          </p:nvPr>
        </p:nvSpPr>
        <p:spPr>
          <a:xfrm>
            <a:off x="684213" y="3886200"/>
            <a:ext cx="7775575" cy="1752600"/>
          </a:xfrm>
        </p:spPr>
        <p:txBody>
          <a:bodyPr/>
          <a:lstStyle/>
          <a:p>
            <a:pPr algn="l"/>
            <a:r>
              <a:rPr lang="el-GR" altLang="en-US" b="1" smtClean="0"/>
              <a:t>Μάθημα: </a:t>
            </a:r>
            <a:r>
              <a:rPr lang="el-GR" altLang="en-US" smtClean="0"/>
              <a:t>Διοικητικής Λογιστικής, </a:t>
            </a:r>
            <a:r>
              <a:rPr lang="el-GR" altLang="en-US" b="1" smtClean="0"/>
              <a:t>Ενότητα </a:t>
            </a:r>
            <a:r>
              <a:rPr lang="en-US" altLang="en-US" b="1" smtClean="0"/>
              <a:t># </a:t>
            </a:r>
            <a:r>
              <a:rPr lang="el-GR" altLang="en-US" b="1" smtClean="0"/>
              <a:t>2:</a:t>
            </a:r>
            <a:r>
              <a:rPr lang="en-US" altLang="en-US" b="1" smtClean="0"/>
              <a:t> </a:t>
            </a:r>
            <a:r>
              <a:rPr lang="el-GR" altLang="en-US" smtClean="0"/>
              <a:t>Βασικές έννοιες κοστολόγησης</a:t>
            </a:r>
          </a:p>
          <a:p>
            <a:pPr algn="l"/>
            <a:r>
              <a:rPr lang="el-GR" altLang="en-US" b="1" smtClean="0"/>
              <a:t>Διδάσκουσα: </a:t>
            </a:r>
            <a:r>
              <a:rPr lang="el-GR" altLang="en-US" smtClean="0"/>
              <a:t>Σάνδρα Κοέν, </a:t>
            </a:r>
            <a:r>
              <a:rPr lang="el-GR" altLang="en-US" b="1" smtClean="0"/>
              <a:t>Τμήμα: </a:t>
            </a:r>
            <a:r>
              <a:rPr lang="el-GR" altLang="en-US" smtClean="0"/>
              <a:t>Οργάνωση και Διοίκηση Επιχειρήσεων</a:t>
            </a:r>
          </a:p>
          <a:p>
            <a:endParaRPr lang="el-GR" altLang="en-US" smtClean="0"/>
          </a:p>
          <a:p>
            <a:endParaRPr lang="el-GR" altLang="en-US" smtClean="0"/>
          </a:p>
        </p:txBody>
      </p:sp>
      <p:pic>
        <p:nvPicPr>
          <p:cNvPr id="26627" name="Picture 3" descr="Λογότυπο Επιχειρησιακού Προγράμματος Εκπαίδευση και Δια βίου Μάθηση του Υπουργείου Παιδείας ΕΣΠΑ 2007-2013 με τη σημαία της Ευρωπαϊκής Ένωσης, το οποίο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4213" y="5591175"/>
            <a:ext cx="4310062"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8" name="Picture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5826125"/>
            <a:ext cx="1535113"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2348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Τίτλος 4"/>
          <p:cNvSpPr>
            <a:spLocks noGrp="1"/>
          </p:cNvSpPr>
          <p:nvPr>
            <p:ph type="title" idx="4294967295"/>
          </p:nvPr>
        </p:nvSpPr>
        <p:spPr>
          <a:xfrm>
            <a:off x="684213" y="2936875"/>
            <a:ext cx="7772400" cy="1362075"/>
          </a:xfrm>
        </p:spPr>
        <p:txBody>
          <a:bodyPr anchor="t"/>
          <a:lstStyle/>
          <a:p>
            <a:pPr algn="l"/>
            <a:r>
              <a:rPr lang="el-GR" altLang="el-GR" sz="4000" smtClean="0"/>
              <a:t>Κόστος παραχθέντων-πωληθέντων - Έκθεση κόστους παραγωγής</a:t>
            </a:r>
            <a:endParaRPr lang="el-GR" altLang="en-US" sz="4000" smtClean="0"/>
          </a:p>
        </p:txBody>
      </p:sp>
      <p:sp>
        <p:nvSpPr>
          <p:cNvPr id="119811" name="Θέση κειμένου 5"/>
          <p:cNvSpPr>
            <a:spLocks noGrp="1"/>
          </p:cNvSpPr>
          <p:nvPr>
            <p:ph type="body" idx="4294967295"/>
          </p:nvPr>
        </p:nvSpPr>
        <p:spPr>
          <a:xfrm>
            <a:off x="684213" y="4449763"/>
            <a:ext cx="7772400" cy="1500187"/>
          </a:xfrm>
        </p:spPr>
        <p:txBody>
          <a:bodyPr anchor="b"/>
          <a:lstStyle/>
          <a:p>
            <a:pPr marL="0" indent="0">
              <a:buFont typeface="Arial" panose="020B0604020202020204" pitchFamily="34" charset="0"/>
              <a:buNone/>
            </a:pPr>
            <a:r>
              <a:rPr lang="el-GR" altLang="en-US" sz="2000" b="1" smtClean="0"/>
              <a:t>Μάθημα: </a:t>
            </a:r>
            <a:r>
              <a:rPr lang="el-GR" altLang="en-US" sz="2000" smtClean="0"/>
              <a:t>Διοικητική Λογιστική, </a:t>
            </a:r>
            <a:r>
              <a:rPr lang="el-GR" altLang="en-US" sz="2000" b="1" smtClean="0"/>
              <a:t>Ενότητα </a:t>
            </a:r>
            <a:r>
              <a:rPr lang="en-US" altLang="en-US" sz="2000" b="1" smtClean="0"/>
              <a:t># </a:t>
            </a:r>
            <a:r>
              <a:rPr lang="el-GR" altLang="en-US" sz="2000" b="1" smtClean="0">
                <a:latin typeface="Arial" panose="020B0604020202020204" pitchFamily="34" charset="0"/>
              </a:rPr>
              <a:t>2</a:t>
            </a:r>
            <a:r>
              <a:rPr lang="el-GR" altLang="en-US" sz="2000" b="1" smtClean="0"/>
              <a:t>:</a:t>
            </a:r>
            <a:r>
              <a:rPr lang="en-US" altLang="en-US" sz="2000" b="1" smtClean="0"/>
              <a:t> </a:t>
            </a:r>
            <a:r>
              <a:rPr lang="el-GR" altLang="en-US" sz="2000" smtClean="0"/>
              <a:t>Βασικές έννοιες κοστολόγησης</a:t>
            </a:r>
          </a:p>
          <a:p>
            <a:pPr marL="0" indent="0">
              <a:buFont typeface="Arial" panose="020B0604020202020204" pitchFamily="34" charset="0"/>
              <a:buNone/>
            </a:pPr>
            <a:r>
              <a:rPr lang="el-GR" altLang="en-US" sz="2000" b="1" smtClean="0"/>
              <a:t>Διδάσκουσα: </a:t>
            </a:r>
            <a:r>
              <a:rPr lang="el-GR" altLang="en-US" sz="2000" smtClean="0"/>
              <a:t>Σάνδρα Κοέν, </a:t>
            </a:r>
            <a:r>
              <a:rPr lang="el-GR" altLang="en-US" sz="2000" b="1" smtClean="0"/>
              <a:t>Τμήμα: </a:t>
            </a:r>
            <a:r>
              <a:rPr lang="el-GR" altLang="en-US" sz="2000" smtClean="0"/>
              <a:t>Οργάνωση και Διοίκηση Επιχειρήσεων</a:t>
            </a:r>
          </a:p>
          <a:p>
            <a:pPr marL="0" indent="0">
              <a:buFont typeface="Arial" panose="020B0604020202020204" pitchFamily="34" charset="0"/>
              <a:buNone/>
            </a:pPr>
            <a:endParaRPr lang="el-GR" altLang="en-US" sz="2000" smtClean="0"/>
          </a:p>
        </p:txBody>
      </p:sp>
      <p:pic>
        <p:nvPicPr>
          <p:cNvPr id="119812" name="Picture 3" descr="Λογότυπο Επιχειρησιακού Προγράμματος Εκπαίδευση και Δια βίου Μάθηση του Υπουργείου Παιδείας ΕΣΠΑ 2007-2013 με τη σημαία της Ευρωπαϊκής Ένωσης, το οποίο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4213" y="5591175"/>
            <a:ext cx="4310062"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9813" name="Picture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5826125"/>
            <a:ext cx="1535113"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9814" name="Picture 3" descr="Λογότυπο Οικονομικού Πανεπιστημίου Αθηνών"/>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00113" y="260350"/>
            <a:ext cx="7308850"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53C4726A-630D-4CB4-B088-BAB00F4188E9}" type="slidenum">
              <a:rPr lang="el-GR" smtClean="0"/>
              <a:pPr/>
              <a:t>6</a:t>
            </a:fld>
            <a:endParaRPr lang="el-GR" dirty="0"/>
          </a:p>
        </p:txBody>
      </p:sp>
    </p:spTree>
    <p:extLst>
      <p:ext uri="{BB962C8B-B14F-4D97-AF65-F5344CB8AC3E}">
        <p14:creationId xmlns:p14="http://schemas.microsoft.com/office/powerpoint/2010/main" val="2277209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p:cNvSpPr>
          <p:nvPr>
            <p:ph type="title"/>
          </p:nvPr>
        </p:nvSpPr>
        <p:spPr/>
        <p:txBody>
          <a:bodyPr/>
          <a:lstStyle/>
          <a:p>
            <a:r>
              <a:rPr lang="el-GR" altLang="en-US" sz="3800" smtClean="0"/>
              <a:t>Στοιχεία Κόστους Παραγωγής</a:t>
            </a:r>
            <a:r>
              <a:rPr lang="el-GR" altLang="en-US" sz="3800" smtClean="0">
                <a:latin typeface="Arial" panose="020B0604020202020204" pitchFamily="34" charset="0"/>
              </a:rPr>
              <a:t> </a:t>
            </a:r>
            <a:r>
              <a:rPr lang="el-GR" altLang="en-US" sz="3800" smtClean="0"/>
              <a:t>(1 από 2)</a:t>
            </a:r>
          </a:p>
        </p:txBody>
      </p:sp>
      <p:sp>
        <p:nvSpPr>
          <p:cNvPr id="121859" name="Rectangle 3"/>
          <p:cNvSpPr>
            <a:spLocks noGrp="1"/>
          </p:cNvSpPr>
          <p:nvPr>
            <p:ph type="body" idx="1"/>
          </p:nvPr>
        </p:nvSpPr>
        <p:spPr/>
        <p:txBody>
          <a:bodyPr/>
          <a:lstStyle/>
          <a:p>
            <a:pPr>
              <a:lnSpc>
                <a:spcPct val="130000"/>
              </a:lnSpc>
              <a:spcBef>
                <a:spcPct val="20000"/>
              </a:spcBef>
            </a:pPr>
            <a:r>
              <a:rPr lang="el-GR" altLang="en-US" sz="2800" dirty="0" smtClean="0"/>
              <a:t>Πρώτες ύλες</a:t>
            </a:r>
            <a:r>
              <a:rPr lang="en-US" altLang="en-US" sz="2800" dirty="0" smtClean="0"/>
              <a:t>.</a:t>
            </a:r>
            <a:r>
              <a:rPr lang="el-GR" altLang="en-US" sz="2800" dirty="0" smtClean="0"/>
              <a:t> </a:t>
            </a:r>
          </a:p>
          <a:p>
            <a:pPr>
              <a:lnSpc>
                <a:spcPct val="130000"/>
              </a:lnSpc>
              <a:spcBef>
                <a:spcPct val="20000"/>
              </a:spcBef>
            </a:pPr>
            <a:r>
              <a:rPr lang="el-GR" altLang="en-US" sz="2800" dirty="0" smtClean="0"/>
              <a:t>Άμεση εργασία</a:t>
            </a:r>
            <a:r>
              <a:rPr lang="en-US" altLang="en-US" sz="2800" dirty="0" smtClean="0"/>
              <a:t>.</a:t>
            </a:r>
          </a:p>
          <a:p>
            <a:pPr>
              <a:lnSpc>
                <a:spcPct val="130000"/>
              </a:lnSpc>
              <a:spcBef>
                <a:spcPct val="20000"/>
              </a:spcBef>
            </a:pPr>
            <a:r>
              <a:rPr lang="el-GR" altLang="en-US" sz="2800" dirty="0" smtClean="0"/>
              <a:t>Ειδικό ή Άμεσο βιομηχανικό κόστος</a:t>
            </a:r>
            <a:r>
              <a:rPr lang="en-US" altLang="en-US" sz="2800" dirty="0" smtClean="0"/>
              <a:t>.</a:t>
            </a:r>
            <a:endParaRPr lang="el-GR" altLang="en-US" sz="2800" dirty="0" smtClean="0"/>
          </a:p>
          <a:p>
            <a:pPr>
              <a:lnSpc>
                <a:spcPct val="130000"/>
              </a:lnSpc>
              <a:spcBef>
                <a:spcPct val="20000"/>
              </a:spcBef>
            </a:pPr>
            <a:r>
              <a:rPr lang="el-GR" altLang="en-US" sz="2800" dirty="0" smtClean="0"/>
              <a:t>Γενικά Βιομηχανικά Έξοδα (ΓΒΕ)</a:t>
            </a:r>
            <a:r>
              <a:rPr lang="el-GR" altLang="en-US" sz="2800" dirty="0"/>
              <a:t>:</a:t>
            </a:r>
            <a:endParaRPr lang="el-GR" altLang="en-US" sz="2800" dirty="0" smtClean="0"/>
          </a:p>
          <a:p>
            <a:pPr lvl="1">
              <a:lnSpc>
                <a:spcPct val="130000"/>
              </a:lnSpc>
              <a:spcBef>
                <a:spcPct val="20000"/>
              </a:spcBef>
            </a:pPr>
            <a:r>
              <a:rPr lang="el-GR" altLang="en-US" sz="2600" dirty="0" smtClean="0"/>
              <a:t>Έμμεσα υλικά. </a:t>
            </a:r>
          </a:p>
          <a:p>
            <a:pPr lvl="1">
              <a:lnSpc>
                <a:spcPct val="130000"/>
              </a:lnSpc>
              <a:spcBef>
                <a:spcPct val="20000"/>
              </a:spcBef>
            </a:pPr>
            <a:r>
              <a:rPr lang="el-GR" altLang="en-US" sz="2600" dirty="0" smtClean="0"/>
              <a:t>Έμμεση εργασία. </a:t>
            </a:r>
          </a:p>
          <a:p>
            <a:pPr lvl="1">
              <a:lnSpc>
                <a:spcPct val="130000"/>
              </a:lnSpc>
              <a:spcBef>
                <a:spcPct val="20000"/>
              </a:spcBef>
            </a:pPr>
            <a:r>
              <a:rPr lang="el-GR" altLang="en-US" sz="2600" dirty="0" smtClean="0"/>
              <a:t>Λοιπά κόστη παραγωγής.</a:t>
            </a:r>
          </a:p>
        </p:txBody>
      </p:sp>
      <p:sp>
        <p:nvSpPr>
          <p:cNvPr id="2" name="Slide Number Placeholder 1"/>
          <p:cNvSpPr>
            <a:spLocks noGrp="1"/>
          </p:cNvSpPr>
          <p:nvPr>
            <p:ph type="sldNum" sz="quarter" idx="12"/>
          </p:nvPr>
        </p:nvSpPr>
        <p:spPr/>
        <p:txBody>
          <a:bodyPr/>
          <a:lstStyle/>
          <a:p>
            <a:fld id="{53C4726A-630D-4CB4-B088-BAB00F4188E9}" type="slidenum">
              <a:rPr lang="el-GR" smtClean="0"/>
              <a:pPr/>
              <a:t>7</a:t>
            </a:fld>
            <a:endParaRPr lang="el-GR" dirty="0"/>
          </a:p>
        </p:txBody>
      </p:sp>
    </p:spTree>
    <p:extLst>
      <p:ext uri="{BB962C8B-B14F-4D97-AF65-F5344CB8AC3E}">
        <p14:creationId xmlns:p14="http://schemas.microsoft.com/office/powerpoint/2010/main" val="3103916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p:cNvSpPr>
          <p:nvPr>
            <p:ph type="title"/>
          </p:nvPr>
        </p:nvSpPr>
        <p:spPr/>
        <p:txBody>
          <a:bodyPr/>
          <a:lstStyle/>
          <a:p>
            <a:r>
              <a:rPr lang="el-GR" altLang="en-US" sz="3800" smtClean="0"/>
              <a:t>Στοιχεία Κόστους Παραγωγής</a:t>
            </a:r>
            <a:r>
              <a:rPr lang="el-GR" altLang="en-US" sz="3800" smtClean="0">
                <a:latin typeface="Arial" panose="020B0604020202020204" pitchFamily="34" charset="0"/>
              </a:rPr>
              <a:t> </a:t>
            </a:r>
            <a:r>
              <a:rPr lang="el-GR" altLang="en-US" sz="3800" smtClean="0"/>
              <a:t>(2 από 2)</a:t>
            </a:r>
          </a:p>
        </p:txBody>
      </p:sp>
      <p:sp>
        <p:nvSpPr>
          <p:cNvPr id="122883" name="Rectangle 3"/>
          <p:cNvSpPr>
            <a:spLocks noGrp="1"/>
          </p:cNvSpPr>
          <p:nvPr>
            <p:ph type="body" idx="1"/>
          </p:nvPr>
        </p:nvSpPr>
        <p:spPr/>
        <p:txBody>
          <a:bodyPr/>
          <a:lstStyle/>
          <a:p>
            <a:pPr>
              <a:spcBef>
                <a:spcPct val="20000"/>
              </a:spcBef>
            </a:pPr>
            <a:r>
              <a:rPr lang="el-GR" altLang="en-US" dirty="0" smtClean="0"/>
              <a:t>Πρώτες ύλες:</a:t>
            </a:r>
          </a:p>
          <a:p>
            <a:pPr lvl="1">
              <a:spcBef>
                <a:spcPct val="20000"/>
              </a:spcBef>
            </a:pPr>
            <a:r>
              <a:rPr lang="el-GR" altLang="en-US" dirty="0" smtClean="0"/>
              <a:t>Είναι όλα τα κύρια υλικά τα οποία ενσωματώνονται στο παραγόμενο προϊόν. </a:t>
            </a:r>
          </a:p>
          <a:p>
            <a:pPr lvl="1">
              <a:spcBef>
                <a:spcPct val="20000"/>
              </a:spcBef>
            </a:pPr>
            <a:r>
              <a:rPr lang="el-GR" altLang="en-US" dirty="0" smtClean="0"/>
              <a:t>Αποτελούν τμήμα του άμεσου κόστους διότι επιβαρύνουν απευθείας το παραγόμενο προϊόν.</a:t>
            </a:r>
          </a:p>
          <a:p>
            <a:pPr>
              <a:spcBef>
                <a:spcPct val="20000"/>
              </a:spcBef>
            </a:pPr>
            <a:r>
              <a:rPr lang="el-GR" altLang="en-US" dirty="0" smtClean="0"/>
              <a:t>Άμεση εργασία:</a:t>
            </a:r>
          </a:p>
          <a:p>
            <a:pPr lvl="1">
              <a:spcBef>
                <a:spcPct val="20000"/>
              </a:spcBef>
            </a:pPr>
            <a:r>
              <a:rPr lang="el-GR" altLang="en-US" dirty="0" smtClean="0"/>
              <a:t>Είναι η εργασία την οποία προσφέρουν οι εργαζόμενοι οι οποίοι ασχολούνται άμεσα με την επεξεργασία των πρώτων υλών.</a:t>
            </a:r>
          </a:p>
        </p:txBody>
      </p:sp>
      <p:sp>
        <p:nvSpPr>
          <p:cNvPr id="2" name="Slide Number Placeholder 1"/>
          <p:cNvSpPr>
            <a:spLocks noGrp="1"/>
          </p:cNvSpPr>
          <p:nvPr>
            <p:ph type="sldNum" sz="quarter" idx="12"/>
          </p:nvPr>
        </p:nvSpPr>
        <p:spPr/>
        <p:txBody>
          <a:bodyPr/>
          <a:lstStyle/>
          <a:p>
            <a:fld id="{53C4726A-630D-4CB4-B088-BAB00F4188E9}" type="slidenum">
              <a:rPr lang="el-GR" smtClean="0"/>
              <a:pPr/>
              <a:t>8</a:t>
            </a:fld>
            <a:endParaRPr lang="el-GR" dirty="0"/>
          </a:p>
        </p:txBody>
      </p:sp>
    </p:spTree>
    <p:extLst>
      <p:ext uri="{BB962C8B-B14F-4D97-AF65-F5344CB8AC3E}">
        <p14:creationId xmlns:p14="http://schemas.microsoft.com/office/powerpoint/2010/main" val="2140781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p:cNvSpPr>
          <p:nvPr>
            <p:ph type="title"/>
          </p:nvPr>
        </p:nvSpPr>
        <p:spPr/>
        <p:txBody>
          <a:bodyPr/>
          <a:lstStyle/>
          <a:p>
            <a:r>
              <a:rPr lang="el-GR" altLang="en-US" smtClean="0"/>
              <a:t>Άμεσο Βιομηχανικό Κόστος</a:t>
            </a:r>
          </a:p>
        </p:txBody>
      </p:sp>
      <p:sp>
        <p:nvSpPr>
          <p:cNvPr id="123907" name="Rectangle 3"/>
          <p:cNvSpPr>
            <a:spLocks noGrp="1"/>
          </p:cNvSpPr>
          <p:nvPr>
            <p:ph type="body" idx="1"/>
          </p:nvPr>
        </p:nvSpPr>
        <p:spPr/>
        <p:txBody>
          <a:bodyPr/>
          <a:lstStyle/>
          <a:p>
            <a:pPr>
              <a:lnSpc>
                <a:spcPct val="140000"/>
              </a:lnSpc>
              <a:spcBef>
                <a:spcPct val="20000"/>
              </a:spcBef>
            </a:pPr>
            <a:r>
              <a:rPr lang="el-GR" altLang="en-US" sz="2800" dirty="0" smtClean="0"/>
              <a:t>Άμεσο βιομηχανικό κόστος</a:t>
            </a:r>
            <a:r>
              <a:rPr lang="el-GR" altLang="en-US" sz="2800" b="1" dirty="0" smtClean="0"/>
              <a:t> </a:t>
            </a:r>
            <a:r>
              <a:rPr lang="el-GR" altLang="en-US" sz="2800" dirty="0" smtClean="0"/>
              <a:t>είναι το κόστος  το οποίο αφορά αποκλειστικά ένα συγκεκριμένο φορέα κόστους: </a:t>
            </a:r>
          </a:p>
          <a:p>
            <a:pPr lvl="1">
              <a:lnSpc>
                <a:spcPct val="140000"/>
              </a:lnSpc>
              <a:spcBef>
                <a:spcPct val="20000"/>
              </a:spcBef>
            </a:pPr>
            <a:r>
              <a:rPr lang="el-GR" altLang="en-US" sz="2400" dirty="0" smtClean="0"/>
              <a:t>Το ενοίκιο μιας μηχανής που χρησιμοποιείται για την παραγωγή ενός συγκεκριμένου μόνο </a:t>
            </a:r>
            <a:r>
              <a:rPr lang="el-GR" altLang="en-US" sz="2400" dirty="0" smtClean="0"/>
              <a:t>προϊόντος</a:t>
            </a:r>
            <a:r>
              <a:rPr lang="en-US" altLang="en-US" sz="2400" dirty="0" smtClean="0"/>
              <a:t>.</a:t>
            </a:r>
            <a:endParaRPr lang="el-GR" altLang="en-US" sz="2400" dirty="0" smtClean="0"/>
          </a:p>
          <a:p>
            <a:pPr lvl="1">
              <a:lnSpc>
                <a:spcPct val="140000"/>
              </a:lnSpc>
              <a:spcBef>
                <a:spcPct val="20000"/>
              </a:spcBef>
            </a:pPr>
            <a:r>
              <a:rPr lang="el-GR" altLang="en-US" sz="2400" dirty="0" smtClean="0"/>
              <a:t>Τα έξοδα που αφορούν τη συντήρηση ενός τέτοιου μηχανήματος.</a:t>
            </a:r>
          </a:p>
        </p:txBody>
      </p:sp>
      <p:sp>
        <p:nvSpPr>
          <p:cNvPr id="2" name="Slide Number Placeholder 1"/>
          <p:cNvSpPr>
            <a:spLocks noGrp="1"/>
          </p:cNvSpPr>
          <p:nvPr>
            <p:ph type="sldNum" sz="quarter" idx="12"/>
          </p:nvPr>
        </p:nvSpPr>
        <p:spPr/>
        <p:txBody>
          <a:bodyPr/>
          <a:lstStyle/>
          <a:p>
            <a:fld id="{53C4726A-630D-4CB4-B088-BAB00F4188E9}" type="slidenum">
              <a:rPr lang="el-GR" smtClean="0"/>
              <a:pPr/>
              <a:t>9</a:t>
            </a:fld>
            <a:endParaRPr lang="el-GR" dirty="0"/>
          </a:p>
        </p:txBody>
      </p:sp>
    </p:spTree>
    <p:extLst>
      <p:ext uri="{BB962C8B-B14F-4D97-AF65-F5344CB8AC3E}">
        <p14:creationId xmlns:p14="http://schemas.microsoft.com/office/powerpoint/2010/main" val="336368560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3B098E1A-2F85-46DA-9BF7-2850C075DFDB}">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Template_CC_BY_NC_ND_0</Template>
  <TotalTime>0</TotalTime>
  <Words>2420</Words>
  <Application>Microsoft Office PowerPoint</Application>
  <PresentationFormat>On-screen Show (4:3)</PresentationFormat>
  <Paragraphs>492</Paragraphs>
  <Slides>59</Slides>
  <Notes>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59</vt:i4>
      </vt:variant>
    </vt:vector>
  </HeadingPairs>
  <TitlesOfParts>
    <vt:vector size="62" baseType="lpstr">
      <vt:lpstr>Θέμα του Office</vt:lpstr>
      <vt:lpstr>Document</vt:lpstr>
      <vt:lpstr>Φύλλο εργασίας</vt:lpstr>
      <vt:lpstr>Τίτλος Μαθήματος</vt:lpstr>
      <vt:lpstr>Χρηματοδότηση</vt:lpstr>
      <vt:lpstr>Άδειες Χρήσης</vt:lpstr>
      <vt:lpstr>Σκοποί ενότητας</vt:lpstr>
      <vt:lpstr>Περιεχόμενα ενότητας</vt:lpstr>
      <vt:lpstr>Κόστος παραχθέντων-πωληθέντων - Έκθεση κόστους παραγωγής</vt:lpstr>
      <vt:lpstr>Στοιχεία Κόστους Παραγωγής (1 από 2)</vt:lpstr>
      <vt:lpstr>Στοιχεία Κόστους Παραγωγής (2 από 2)</vt:lpstr>
      <vt:lpstr>Άμεσο Βιομηχανικό Κόστος</vt:lpstr>
      <vt:lpstr>Γενικά Βιομηχανικά Έξοδα</vt:lpstr>
      <vt:lpstr>Παράδειγμα</vt:lpstr>
      <vt:lpstr>Ερώτημα α</vt:lpstr>
      <vt:lpstr>Ερώτημα β</vt:lpstr>
      <vt:lpstr>Κατηγοριοποιήσεις κόστους παραγωγής</vt:lpstr>
      <vt:lpstr>Κόστος παραχθέντων</vt:lpstr>
      <vt:lpstr>Κόστος πωληθέντων</vt:lpstr>
      <vt:lpstr>Κόστος παραγωγής vs. κόστος πωληθέντων (1 από 2)</vt:lpstr>
      <vt:lpstr>Κόστος παραγωγής vs. κόστος πωληθέντων (2 από 2)</vt:lpstr>
      <vt:lpstr>Είδη αποθεμάτων</vt:lpstr>
      <vt:lpstr>Τελικά αποθέματα</vt:lpstr>
      <vt:lpstr>Έκθεση κόστους παραγωγής</vt:lpstr>
      <vt:lpstr>Κατάσταση αποτελεσμάτων χρήσης</vt:lpstr>
      <vt:lpstr>Βασικές έννοιες κοστολόγησης</vt:lpstr>
      <vt:lpstr>Κοστολόγηση</vt:lpstr>
      <vt:lpstr>Συστατικά ενός συστήματος κοστολόγησης (1 από 2)</vt:lpstr>
      <vt:lpstr>Συστατικά ενός συστήματος κοστολόγησης (2 από 2)</vt:lpstr>
      <vt:lpstr>Προϋποθέσεις ενός αποδοτικού συστήματος κοστολόγησης</vt:lpstr>
      <vt:lpstr>Βασικές αρχές κοστολόγησης (1 από 2)</vt:lpstr>
      <vt:lpstr>Βασικές αρχές κοστολόγησης (2 από 2)</vt:lpstr>
      <vt:lpstr>Πρωτογενή στοιχεία κοστολόγησης</vt:lpstr>
      <vt:lpstr>Πρώτες ύλες (1 από 2)</vt:lpstr>
      <vt:lpstr>Πρώτες ύλες (2 από 2)</vt:lpstr>
      <vt:lpstr>Αποτίμηση πρώτων υλών</vt:lpstr>
      <vt:lpstr>Παράδειγμα (υλικό Χ)</vt:lpstr>
      <vt:lpstr>Μέθοδοι αποτίμησης αποθεμάτων (1 από 4)</vt:lpstr>
      <vt:lpstr>Μέθοδοι αποτίμησης αποθεμάτων (2 από 4)</vt:lpstr>
      <vt:lpstr>Μέθοδοι αποτίμησης αποθεμάτων (3 από 4)</vt:lpstr>
      <vt:lpstr>Μέθοδοι αποτίμησης αποθεμάτων (4 από 4)</vt:lpstr>
      <vt:lpstr>Άμεση Εργασία</vt:lpstr>
      <vt:lpstr>Τα Γενικά Βιομηχανικά Έξοδα</vt:lpstr>
      <vt:lpstr>Καταλογισμός ΓΒΕ</vt:lpstr>
      <vt:lpstr>Προϋπολογισμός των ΓΒΕ (1 από 2)</vt:lpstr>
      <vt:lpstr>Προϋπολογισμός των ΓΒΕ (2 από 2)</vt:lpstr>
      <vt:lpstr>Παράδειγμα (1 από 2)</vt:lpstr>
      <vt:lpstr>Παράδειγμα (2 από 2)</vt:lpstr>
      <vt:lpstr>Λύση (1 από 5) </vt:lpstr>
      <vt:lpstr>Λύση (2 από 5)</vt:lpstr>
      <vt:lpstr>Λύση (3 από 5)</vt:lpstr>
      <vt:lpstr>Λύση (4 από 5)</vt:lpstr>
      <vt:lpstr>Λύση (5 από 5)</vt:lpstr>
      <vt:lpstr>Προϋπολογισμένο Μέγεθος Βάσης</vt:lpstr>
      <vt:lpstr>Συντελεστής καταλογισμού ΓΒΕ</vt:lpstr>
      <vt:lpstr>Προϋπολογισμός ΓΒΕ (1 από 2)</vt:lpstr>
      <vt:lpstr>Προϋπολογισμός ΓΒΕ (2 από 2)</vt:lpstr>
      <vt:lpstr>Παράδειγμα προϋπολογισμού ΓΒΕ</vt:lpstr>
      <vt:lpstr>Απάντηση (1 από 2)</vt:lpstr>
      <vt:lpstr>Απάντηση (2 από 2)</vt:lpstr>
      <vt:lpstr>Πλεονεκτήματα συντελεστή καταλογισμού ΓΒΕ</vt:lpstr>
      <vt:lpstr>Τέλος Ενότητας #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2015-05-23T08:00:42Z</dcterms:created>
  <dcterms:modified xsi:type="dcterms:W3CDTF">2015-07-23T11:42:23Z</dcterms:modified>
</cp:coreProperties>
</file>