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17"/>
  </p:notesMasterIdLst>
  <p:sldIdLst>
    <p:sldId id="268" r:id="rId4"/>
    <p:sldId id="257" r:id="rId5"/>
    <p:sldId id="258" r:id="rId6"/>
    <p:sldId id="259" r:id="rId7"/>
    <p:sldId id="263" r:id="rId8"/>
    <p:sldId id="260" r:id="rId9"/>
    <p:sldId id="261" r:id="rId10"/>
    <p:sldId id="262" r:id="rId11"/>
    <p:sldId id="265" r:id="rId12"/>
    <p:sldId id="266" r:id="rId13"/>
    <p:sldId id="264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Φωτεινό στυλ 1 - Έμφαση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Φωτεινό στυλ 2 - Έμφαση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Φωτεινό στυλ 3 - Έμφαση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Φωτεινό στυλ 3 - Έμφαση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Φωτεινό στυλ 3 - Έμφαση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Σκούρο στυλ 1 - Έμφαση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658" autoAdjust="0"/>
  </p:normalViewPr>
  <p:slideViewPr>
    <p:cSldViewPr snapToGrid="0">
      <p:cViewPr>
        <p:scale>
          <a:sx n="79" d="100"/>
          <a:sy n="79" d="100"/>
        </p:scale>
        <p:origin x="-8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3110B-1009-458B-A2B3-C87F61AC3A20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A7A98-7948-4D97-8E0B-EFD80E600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0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6306" indent="-16630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9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90150" y="1792288"/>
            <a:ext cx="990600" cy="304800"/>
          </a:xfrm>
        </p:spPr>
        <p:txBody>
          <a:bodyPr/>
          <a:lstStyle>
            <a:lvl1pPr algn="l">
              <a:defRPr b="0" i="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69FB0B-645A-45A4-BDC7-BB851AC6E778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60644" y="3226594"/>
            <a:ext cx="3859212" cy="304800"/>
          </a:xfrm>
        </p:spPr>
        <p:txBody>
          <a:bodyPr/>
          <a:lstStyle>
            <a:lvl1pPr>
              <a:defRPr b="0" i="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0500" y="292100"/>
            <a:ext cx="838200" cy="768350"/>
          </a:xfrm>
        </p:spPr>
        <p:txBody>
          <a:bodyPr/>
          <a:lstStyle>
            <a:lvl1pPr>
              <a:defRPr/>
            </a:lvl1pPr>
          </a:lstStyle>
          <a:p>
            <a:fld id="{8DDB99DE-3AFE-48B4-A289-45F34F950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29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856 h 2856"/>
                <a:gd name="T4" fmla="*/ 7104 w 7104"/>
                <a:gd name="T5" fmla="*/ 2856 h 2856"/>
                <a:gd name="T6" fmla="*/ 7104 w 7104"/>
                <a:gd name="T7" fmla="*/ 1 h 2856"/>
                <a:gd name="T8" fmla="*/ 7104 w 7104"/>
                <a:gd name="T9" fmla="*/ 1 h 2856"/>
                <a:gd name="T10" fmla="*/ 6943 w 7104"/>
                <a:gd name="T11" fmla="*/ 26 h 2856"/>
                <a:gd name="T12" fmla="*/ 6782 w 7104"/>
                <a:gd name="T13" fmla="*/ 50 h 2856"/>
                <a:gd name="T14" fmla="*/ 6621 w 7104"/>
                <a:gd name="T15" fmla="*/ 73 h 2856"/>
                <a:gd name="T16" fmla="*/ 6459 w 7104"/>
                <a:gd name="T17" fmla="*/ 93 h 2856"/>
                <a:gd name="T18" fmla="*/ 6298 w 7104"/>
                <a:gd name="T19" fmla="*/ 113 h 2856"/>
                <a:gd name="T20" fmla="*/ 6136 w 7104"/>
                <a:gd name="T21" fmla="*/ 132 h 2856"/>
                <a:gd name="T22" fmla="*/ 5976 w 7104"/>
                <a:gd name="T23" fmla="*/ 148 h 2856"/>
                <a:gd name="T24" fmla="*/ 5814 w 7104"/>
                <a:gd name="T25" fmla="*/ 163 h 2856"/>
                <a:gd name="T26" fmla="*/ 5653 w 7104"/>
                <a:gd name="T27" fmla="*/ 177 h 2856"/>
                <a:gd name="T28" fmla="*/ 5494 w 7104"/>
                <a:gd name="T29" fmla="*/ 189 h 2856"/>
                <a:gd name="T30" fmla="*/ 5334 w 7104"/>
                <a:gd name="T31" fmla="*/ 201 h 2856"/>
                <a:gd name="T32" fmla="*/ 5175 w 7104"/>
                <a:gd name="T33" fmla="*/ 211 h 2856"/>
                <a:gd name="T34" fmla="*/ 5017 w 7104"/>
                <a:gd name="T35" fmla="*/ 219 h 2856"/>
                <a:gd name="T36" fmla="*/ 4859 w 7104"/>
                <a:gd name="T37" fmla="*/ 227 h 2856"/>
                <a:gd name="T38" fmla="*/ 4703 w 7104"/>
                <a:gd name="T39" fmla="*/ 234 h 2856"/>
                <a:gd name="T40" fmla="*/ 4548 w 7104"/>
                <a:gd name="T41" fmla="*/ 239 h 2856"/>
                <a:gd name="T42" fmla="*/ 4393 w 7104"/>
                <a:gd name="T43" fmla="*/ 243 h 2856"/>
                <a:gd name="T44" fmla="*/ 4240 w 7104"/>
                <a:gd name="T45" fmla="*/ 247 h 2856"/>
                <a:gd name="T46" fmla="*/ 4088 w 7104"/>
                <a:gd name="T47" fmla="*/ 249 h 2856"/>
                <a:gd name="T48" fmla="*/ 3937 w 7104"/>
                <a:gd name="T49" fmla="*/ 251 h 2856"/>
                <a:gd name="T50" fmla="*/ 3788 w 7104"/>
                <a:gd name="T51" fmla="*/ 252 h 2856"/>
                <a:gd name="T52" fmla="*/ 3640 w 7104"/>
                <a:gd name="T53" fmla="*/ 251 h 2856"/>
                <a:gd name="T54" fmla="*/ 3494 w 7104"/>
                <a:gd name="T55" fmla="*/ 251 h 2856"/>
                <a:gd name="T56" fmla="*/ 3349 w 7104"/>
                <a:gd name="T57" fmla="*/ 249 h 2856"/>
                <a:gd name="T58" fmla="*/ 3207 w 7104"/>
                <a:gd name="T59" fmla="*/ 246 h 2856"/>
                <a:gd name="T60" fmla="*/ 3066 w 7104"/>
                <a:gd name="T61" fmla="*/ 243 h 2856"/>
                <a:gd name="T62" fmla="*/ 2928 w 7104"/>
                <a:gd name="T63" fmla="*/ 240 h 2856"/>
                <a:gd name="T64" fmla="*/ 2791 w 7104"/>
                <a:gd name="T65" fmla="*/ 235 h 2856"/>
                <a:gd name="T66" fmla="*/ 2656 w 7104"/>
                <a:gd name="T67" fmla="*/ 230 h 2856"/>
                <a:gd name="T68" fmla="*/ 2524 w 7104"/>
                <a:gd name="T69" fmla="*/ 225 h 2856"/>
                <a:gd name="T70" fmla="*/ 2266 w 7104"/>
                <a:gd name="T71" fmla="*/ 212 h 2856"/>
                <a:gd name="T72" fmla="*/ 2019 w 7104"/>
                <a:gd name="T73" fmla="*/ 198 h 2856"/>
                <a:gd name="T74" fmla="*/ 1782 w 7104"/>
                <a:gd name="T75" fmla="*/ 183 h 2856"/>
                <a:gd name="T76" fmla="*/ 1557 w 7104"/>
                <a:gd name="T77" fmla="*/ 167 h 2856"/>
                <a:gd name="T78" fmla="*/ 1343 w 7104"/>
                <a:gd name="T79" fmla="*/ 150 h 2856"/>
                <a:gd name="T80" fmla="*/ 1144 w 7104"/>
                <a:gd name="T81" fmla="*/ 132 h 2856"/>
                <a:gd name="T82" fmla="*/ 957 w 7104"/>
                <a:gd name="T83" fmla="*/ 114 h 2856"/>
                <a:gd name="T84" fmla="*/ 785 w 7104"/>
                <a:gd name="T85" fmla="*/ 96 h 2856"/>
                <a:gd name="T86" fmla="*/ 627 w 7104"/>
                <a:gd name="T87" fmla="*/ 79 h 2856"/>
                <a:gd name="T88" fmla="*/ 487 w 7104"/>
                <a:gd name="T89" fmla="*/ 63 h 2856"/>
                <a:gd name="T90" fmla="*/ 361 w 7104"/>
                <a:gd name="T91" fmla="*/ 48 h 2856"/>
                <a:gd name="T92" fmla="*/ 254 w 7104"/>
                <a:gd name="T93" fmla="*/ 35 h 2856"/>
                <a:gd name="T94" fmla="*/ 165 w 7104"/>
                <a:gd name="T95" fmla="*/ 23 h 2856"/>
                <a:gd name="T96" fmla="*/ 42 w 7104"/>
                <a:gd name="T97" fmla="*/ 6 h 2856"/>
                <a:gd name="T98" fmla="*/ 0 w 7104"/>
                <a:gd name="T99" fmla="*/ 0 h 2856"/>
                <a:gd name="T100" fmla="*/ 0 w 7104"/>
                <a:gd name="T101" fmla="*/ 0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FA46E-C2B6-494D-937C-6C5574C5C5D5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2BB5E-1765-4036-B96A-95737F558D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95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>
                <a:gd name="T0" fmla="*/ 0 w 10000"/>
                <a:gd name="T1" fmla="*/ 0 h 7946"/>
                <a:gd name="T2" fmla="*/ 0 w 10000"/>
                <a:gd name="T3" fmla="*/ 7945 h 7946"/>
                <a:gd name="T4" fmla="*/ 10000 w 10000"/>
                <a:gd name="T5" fmla="*/ 7946 h 7946"/>
                <a:gd name="T6" fmla="*/ 10000 w 10000"/>
                <a:gd name="T7" fmla="*/ 4 h 7946"/>
                <a:gd name="T8" fmla="*/ 10000 w 10000"/>
                <a:gd name="T9" fmla="*/ 4 h 7946"/>
                <a:gd name="T10" fmla="*/ 9773 w 10000"/>
                <a:gd name="T11" fmla="*/ 91 h 7946"/>
                <a:gd name="T12" fmla="*/ 9547 w 10000"/>
                <a:gd name="T13" fmla="*/ 175 h 7946"/>
                <a:gd name="T14" fmla="*/ 9320 w 10000"/>
                <a:gd name="T15" fmla="*/ 256 h 7946"/>
                <a:gd name="T16" fmla="*/ 9092 w 10000"/>
                <a:gd name="T17" fmla="*/ 326 h 7946"/>
                <a:gd name="T18" fmla="*/ 8865 w 10000"/>
                <a:gd name="T19" fmla="*/ 396 h 7946"/>
                <a:gd name="T20" fmla="*/ 8637 w 10000"/>
                <a:gd name="T21" fmla="*/ 462 h 7946"/>
                <a:gd name="T22" fmla="*/ 8412 w 10000"/>
                <a:gd name="T23" fmla="*/ 518 h 7946"/>
                <a:gd name="T24" fmla="*/ 8184 w 10000"/>
                <a:gd name="T25" fmla="*/ 571 h 7946"/>
                <a:gd name="T26" fmla="*/ 7957 w 10000"/>
                <a:gd name="T27" fmla="*/ 620 h 7946"/>
                <a:gd name="T28" fmla="*/ 7734 w 10000"/>
                <a:gd name="T29" fmla="*/ 662 h 7946"/>
                <a:gd name="T30" fmla="*/ 7508 w 10000"/>
                <a:gd name="T31" fmla="*/ 704 h 7946"/>
                <a:gd name="T32" fmla="*/ 7285 w 10000"/>
                <a:gd name="T33" fmla="*/ 739 h 7946"/>
                <a:gd name="T34" fmla="*/ 7062 w 10000"/>
                <a:gd name="T35" fmla="*/ 767 h 7946"/>
                <a:gd name="T36" fmla="*/ 6840 w 10000"/>
                <a:gd name="T37" fmla="*/ 795 h 7946"/>
                <a:gd name="T38" fmla="*/ 6620 w 10000"/>
                <a:gd name="T39" fmla="*/ 819 h 7946"/>
                <a:gd name="T40" fmla="*/ 6402 w 10000"/>
                <a:gd name="T41" fmla="*/ 837 h 7946"/>
                <a:gd name="T42" fmla="*/ 6184 w 10000"/>
                <a:gd name="T43" fmla="*/ 851 h 7946"/>
                <a:gd name="T44" fmla="*/ 5968 w 10000"/>
                <a:gd name="T45" fmla="*/ 865 h 7946"/>
                <a:gd name="T46" fmla="*/ 5755 w 10000"/>
                <a:gd name="T47" fmla="*/ 872 h 7946"/>
                <a:gd name="T48" fmla="*/ 5542 w 10000"/>
                <a:gd name="T49" fmla="*/ 879 h 7946"/>
                <a:gd name="T50" fmla="*/ 5332 w 10000"/>
                <a:gd name="T51" fmla="*/ 882 h 7946"/>
                <a:gd name="T52" fmla="*/ 5124 w 10000"/>
                <a:gd name="T53" fmla="*/ 879 h 7946"/>
                <a:gd name="T54" fmla="*/ 4918 w 10000"/>
                <a:gd name="T55" fmla="*/ 879 h 7946"/>
                <a:gd name="T56" fmla="*/ 4714 w 10000"/>
                <a:gd name="T57" fmla="*/ 872 h 7946"/>
                <a:gd name="T58" fmla="*/ 4514 w 10000"/>
                <a:gd name="T59" fmla="*/ 861 h 7946"/>
                <a:gd name="T60" fmla="*/ 4316 w 10000"/>
                <a:gd name="T61" fmla="*/ 851 h 7946"/>
                <a:gd name="T62" fmla="*/ 4122 w 10000"/>
                <a:gd name="T63" fmla="*/ 840 h 7946"/>
                <a:gd name="T64" fmla="*/ 3929 w 10000"/>
                <a:gd name="T65" fmla="*/ 823 h 7946"/>
                <a:gd name="T66" fmla="*/ 3739 w 10000"/>
                <a:gd name="T67" fmla="*/ 805 h 7946"/>
                <a:gd name="T68" fmla="*/ 3553 w 10000"/>
                <a:gd name="T69" fmla="*/ 788 h 7946"/>
                <a:gd name="T70" fmla="*/ 3190 w 10000"/>
                <a:gd name="T71" fmla="*/ 742 h 7946"/>
                <a:gd name="T72" fmla="*/ 2842 w 10000"/>
                <a:gd name="T73" fmla="*/ 693 h 7946"/>
                <a:gd name="T74" fmla="*/ 2508 w 10000"/>
                <a:gd name="T75" fmla="*/ 641 h 7946"/>
                <a:gd name="T76" fmla="*/ 2192 w 10000"/>
                <a:gd name="T77" fmla="*/ 585 h 7946"/>
                <a:gd name="T78" fmla="*/ 1890 w 10000"/>
                <a:gd name="T79" fmla="*/ 525 h 7946"/>
                <a:gd name="T80" fmla="*/ 1610 w 10000"/>
                <a:gd name="T81" fmla="*/ 462 h 7946"/>
                <a:gd name="T82" fmla="*/ 1347 w 10000"/>
                <a:gd name="T83" fmla="*/ 399 h 7946"/>
                <a:gd name="T84" fmla="*/ 1105 w 10000"/>
                <a:gd name="T85" fmla="*/ 336 h 7946"/>
                <a:gd name="T86" fmla="*/ 883 w 10000"/>
                <a:gd name="T87" fmla="*/ 277 h 7946"/>
                <a:gd name="T88" fmla="*/ 686 w 10000"/>
                <a:gd name="T89" fmla="*/ 221 h 7946"/>
                <a:gd name="T90" fmla="*/ 508 w 10000"/>
                <a:gd name="T91" fmla="*/ 168 h 7946"/>
                <a:gd name="T92" fmla="*/ 358 w 10000"/>
                <a:gd name="T93" fmla="*/ 123 h 7946"/>
                <a:gd name="T94" fmla="*/ 232 w 10000"/>
                <a:gd name="T95" fmla="*/ 81 h 7946"/>
                <a:gd name="T96" fmla="*/ 59 w 10000"/>
                <a:gd name="T97" fmla="*/ 21 h 7946"/>
                <a:gd name="T98" fmla="*/ 0 w 10000"/>
                <a:gd name="T99" fmla="*/ 0 h 7946"/>
                <a:gd name="T100" fmla="*/ 0 w 10000"/>
                <a:gd name="T101" fmla="*/ 0 h 7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25C67-D6F8-4B7F-AEEF-3C36921B35F4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AE939-6062-4ABA-9061-12D720BDA2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73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718675" y="2632075"/>
            <a:ext cx="803275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525" y="590550"/>
            <a:ext cx="801688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/>
              <a:t>“</a:t>
            </a:r>
          </a:p>
        </p:txBody>
      </p:sp>
      <p:sp>
        <p:nvSpPr>
          <p:cNvPr id="19" name="Rectangle 3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BB39F-16B9-4A75-9C35-50B8D0BF3053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5AAB828-8F03-43EC-8B63-69924108E4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145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A4BAC-C53E-4187-8E48-732B12F3C7AE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2E371-6CBC-4658-BC5C-452D98604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971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21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2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E9A38-42EE-4FE7-8A30-BA93439517C3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A5E9CB0-2548-4227-B647-0754B25D56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015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6"/>
          <p:cNvCxnSpPr/>
          <p:nvPr/>
        </p:nvCxnSpPr>
        <p:spPr>
          <a:xfrm>
            <a:off x="4387850" y="2603500"/>
            <a:ext cx="0" cy="35179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7802563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D7E7-F48F-4701-AEF5-75FAADB6DE18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B4DED082-E72A-4DA0-B3D4-119B6E73F5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276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5CEA0-58CE-43BA-B3CD-76D3118856C1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AD09C-1AE8-4777-99F6-D8FF7E5FD5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367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7"/>
            <p:cNvSpPr/>
            <p:nvPr/>
          </p:nvSpPr>
          <p:spPr>
            <a:xfrm>
              <a:off x="414338" y="402504"/>
              <a:ext cx="65119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D58A0-35B4-41B6-878A-45DBCA56A612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1BC6A-6173-4329-B693-6096F0EAAC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453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1036915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260648"/>
            <a:ext cx="9745472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3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B1EEF-B370-4D6D-AF1F-148AC268FE11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EAA2D-4A7B-4202-AF3A-76E5670D3F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754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1424" y="2936926"/>
            <a:ext cx="103632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11424" y="430507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260648"/>
            <a:ext cx="9745472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6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97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7425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214016"/>
            <a:ext cx="5386917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7425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214016"/>
            <a:ext cx="5389033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8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7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06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1556792"/>
            <a:ext cx="6815667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556792"/>
            <a:ext cx="4011084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700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1556792"/>
            <a:ext cx="73152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157192"/>
            <a:ext cx="73152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0189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7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25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4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>
            <a:xfrm>
              <a:off x="7289800" y="402504"/>
              <a:ext cx="44783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27F1-35E1-4A1B-BA4D-8C2350C32E22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96FAC-1990-4DF1-8083-7381A7DB8A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607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84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56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3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40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06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14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99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90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930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4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3F0F6-D2DB-4C6E-8CF3-C2BCF6E7CFEF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622FD-60D9-42B6-AAF0-35C5F862F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24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03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172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620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80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58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1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7F949-F877-4BA5-9D8E-C3D0A2918DFE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4C19E-4268-4E08-A23B-152F36B627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75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DC83F-FA7F-4226-BE83-FDB2EC0FA55A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8F3A8-9872-44AB-969A-D13B66AC21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34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E8971-4CF9-464E-BE4A-04783FF20666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0BD40-5E83-42E2-B326-163EB2748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00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7"/>
            <p:cNvSpPr/>
            <p:nvPr/>
          </p:nvSpPr>
          <p:spPr>
            <a:xfrm>
              <a:off x="5713413" y="402504"/>
              <a:ext cx="6054725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4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92B98-4360-41FD-BD55-A5975C51A551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DE92B-67D9-49A8-9DD2-F7E2437873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5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6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7"/>
            <p:cNvSpPr/>
            <p:nvPr/>
          </p:nvSpPr>
          <p:spPr>
            <a:xfrm>
              <a:off x="6172200" y="402504"/>
              <a:ext cx="5595938" cy="6054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0 w 10000"/>
                <a:gd name="T3" fmla="*/ 7970 h 8000"/>
                <a:gd name="T4" fmla="*/ 10000 w 10000"/>
                <a:gd name="T5" fmla="*/ 8000 h 8000"/>
                <a:gd name="T6" fmla="*/ 10000 w 10000"/>
                <a:gd name="T7" fmla="*/ 7 h 8000"/>
                <a:gd name="T8" fmla="*/ 10000 w 10000"/>
                <a:gd name="T9" fmla="*/ 7 h 8000"/>
                <a:gd name="T10" fmla="*/ 9773 w 10000"/>
                <a:gd name="T11" fmla="*/ 156 h 8000"/>
                <a:gd name="T12" fmla="*/ 9547 w 10000"/>
                <a:gd name="T13" fmla="*/ 298 h 8000"/>
                <a:gd name="T14" fmla="*/ 9320 w 10000"/>
                <a:gd name="T15" fmla="*/ 437 h 8000"/>
                <a:gd name="T16" fmla="*/ 9092 w 10000"/>
                <a:gd name="T17" fmla="*/ 556 h 8000"/>
                <a:gd name="T18" fmla="*/ 8865 w 10000"/>
                <a:gd name="T19" fmla="*/ 676 h 8000"/>
                <a:gd name="T20" fmla="*/ 8637 w 10000"/>
                <a:gd name="T21" fmla="*/ 788 h 8000"/>
                <a:gd name="T22" fmla="*/ 8412 w 10000"/>
                <a:gd name="T23" fmla="*/ 884 h 8000"/>
                <a:gd name="T24" fmla="*/ 8184 w 10000"/>
                <a:gd name="T25" fmla="*/ 975 h 8000"/>
                <a:gd name="T26" fmla="*/ 7957 w 10000"/>
                <a:gd name="T27" fmla="*/ 1058 h 8000"/>
                <a:gd name="T28" fmla="*/ 7734 w 10000"/>
                <a:gd name="T29" fmla="*/ 1130 h 8000"/>
                <a:gd name="T30" fmla="*/ 7508 w 10000"/>
                <a:gd name="T31" fmla="*/ 1202 h 8000"/>
                <a:gd name="T32" fmla="*/ 7285 w 10000"/>
                <a:gd name="T33" fmla="*/ 1262 h 8000"/>
                <a:gd name="T34" fmla="*/ 7062 w 10000"/>
                <a:gd name="T35" fmla="*/ 1309 h 8000"/>
                <a:gd name="T36" fmla="*/ 6840 w 10000"/>
                <a:gd name="T37" fmla="*/ 1358 h 8000"/>
                <a:gd name="T38" fmla="*/ 6620 w 10000"/>
                <a:gd name="T39" fmla="*/ 1399 h 8000"/>
                <a:gd name="T40" fmla="*/ 6402 w 10000"/>
                <a:gd name="T41" fmla="*/ 1428 h 8000"/>
                <a:gd name="T42" fmla="*/ 6184 w 10000"/>
                <a:gd name="T43" fmla="*/ 1453 h 8000"/>
                <a:gd name="T44" fmla="*/ 5968 w 10000"/>
                <a:gd name="T45" fmla="*/ 1477 h 8000"/>
                <a:gd name="T46" fmla="*/ 5755 w 10000"/>
                <a:gd name="T47" fmla="*/ 1488 h 8000"/>
                <a:gd name="T48" fmla="*/ 5542 w 10000"/>
                <a:gd name="T49" fmla="*/ 1500 h 8000"/>
                <a:gd name="T50" fmla="*/ 5332 w 10000"/>
                <a:gd name="T51" fmla="*/ 1506 h 8000"/>
                <a:gd name="T52" fmla="*/ 5124 w 10000"/>
                <a:gd name="T53" fmla="*/ 1500 h 8000"/>
                <a:gd name="T54" fmla="*/ 4918 w 10000"/>
                <a:gd name="T55" fmla="*/ 1500 h 8000"/>
                <a:gd name="T56" fmla="*/ 4714 w 10000"/>
                <a:gd name="T57" fmla="*/ 1488 h 8000"/>
                <a:gd name="T58" fmla="*/ 4514 w 10000"/>
                <a:gd name="T59" fmla="*/ 1470 h 8000"/>
                <a:gd name="T60" fmla="*/ 4316 w 10000"/>
                <a:gd name="T61" fmla="*/ 1453 h 8000"/>
                <a:gd name="T62" fmla="*/ 4122 w 10000"/>
                <a:gd name="T63" fmla="*/ 1434 h 8000"/>
                <a:gd name="T64" fmla="*/ 3929 w 10000"/>
                <a:gd name="T65" fmla="*/ 1405 h 8000"/>
                <a:gd name="T66" fmla="*/ 3739 w 10000"/>
                <a:gd name="T67" fmla="*/ 1374 h 8000"/>
                <a:gd name="T68" fmla="*/ 3553 w 10000"/>
                <a:gd name="T69" fmla="*/ 1346 h 8000"/>
                <a:gd name="T70" fmla="*/ 3190 w 10000"/>
                <a:gd name="T71" fmla="*/ 1267 h 8000"/>
                <a:gd name="T72" fmla="*/ 2842 w 10000"/>
                <a:gd name="T73" fmla="*/ 1183 h 8000"/>
                <a:gd name="T74" fmla="*/ 2508 w 10000"/>
                <a:gd name="T75" fmla="*/ 1095 h 8000"/>
                <a:gd name="T76" fmla="*/ 2192 w 10000"/>
                <a:gd name="T77" fmla="*/ 998 h 8000"/>
                <a:gd name="T78" fmla="*/ 1890 w 10000"/>
                <a:gd name="T79" fmla="*/ 897 h 8000"/>
                <a:gd name="T80" fmla="*/ 1610 w 10000"/>
                <a:gd name="T81" fmla="*/ 788 h 8000"/>
                <a:gd name="T82" fmla="*/ 1347 w 10000"/>
                <a:gd name="T83" fmla="*/ 681 h 8000"/>
                <a:gd name="T84" fmla="*/ 1105 w 10000"/>
                <a:gd name="T85" fmla="*/ 574 h 8000"/>
                <a:gd name="T86" fmla="*/ 883 w 10000"/>
                <a:gd name="T87" fmla="*/ 473 h 8000"/>
                <a:gd name="T88" fmla="*/ 686 w 10000"/>
                <a:gd name="T89" fmla="*/ 377 h 8000"/>
                <a:gd name="T90" fmla="*/ 508 w 10000"/>
                <a:gd name="T91" fmla="*/ 286 h 8000"/>
                <a:gd name="T92" fmla="*/ 358 w 10000"/>
                <a:gd name="T93" fmla="*/ 210 h 8000"/>
                <a:gd name="T94" fmla="*/ 232 w 10000"/>
                <a:gd name="T95" fmla="*/ 138 h 8000"/>
                <a:gd name="T96" fmla="*/ 59 w 10000"/>
                <a:gd name="T97" fmla="*/ 35 h 8000"/>
                <a:gd name="T98" fmla="*/ 0 w 10000"/>
                <a:gd name="T99" fmla="*/ 0 h 8000"/>
                <a:gd name="T100" fmla="*/ 0 w 10000"/>
                <a:gd name="T101" fmla="*/ 0 h 8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B60DB-BF1F-4848-BEF2-23FEBEC14437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AD995-1A65-46D4-8943-04EC36B2AB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18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"/>
          <p:cNvGrpSpPr>
            <a:grpSpLocks/>
          </p:cNvGrpSpPr>
          <p:nvPr/>
        </p:nvGrpSpPr>
        <p:grpSpPr bwMode="auto">
          <a:xfrm>
            <a:off x="0" y="-1588"/>
            <a:ext cx="12192000" cy="6865938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85 w 10000"/>
                <a:gd name="T1" fmla="*/ 2532 h 5291"/>
                <a:gd name="T2" fmla="*/ 9958 w 10000"/>
                <a:gd name="T3" fmla="*/ 5291 h 5291"/>
                <a:gd name="T4" fmla="*/ 10000 w 10000"/>
                <a:gd name="T5" fmla="*/ 0 h 5291"/>
                <a:gd name="T6" fmla="*/ 10000 w 10000"/>
                <a:gd name="T7" fmla="*/ 0 h 5291"/>
                <a:gd name="T8" fmla="*/ 9667 w 10000"/>
                <a:gd name="T9" fmla="*/ 204 h 5291"/>
                <a:gd name="T10" fmla="*/ 9334 w 10000"/>
                <a:gd name="T11" fmla="*/ 400 h 5291"/>
                <a:gd name="T12" fmla="*/ 9001 w 10000"/>
                <a:gd name="T13" fmla="*/ 590 h 5291"/>
                <a:gd name="T14" fmla="*/ 8667 w 10000"/>
                <a:gd name="T15" fmla="*/ 753 h 5291"/>
                <a:gd name="T16" fmla="*/ 8333 w 10000"/>
                <a:gd name="T17" fmla="*/ 917 h 5291"/>
                <a:gd name="T18" fmla="*/ 7999 w 10000"/>
                <a:gd name="T19" fmla="*/ 1071 h 5291"/>
                <a:gd name="T20" fmla="*/ 7669 w 10000"/>
                <a:gd name="T21" fmla="*/ 1202 h 5291"/>
                <a:gd name="T22" fmla="*/ 7333 w 10000"/>
                <a:gd name="T23" fmla="*/ 1325 h 5291"/>
                <a:gd name="T24" fmla="*/ 7000 w 10000"/>
                <a:gd name="T25" fmla="*/ 1440 h 5291"/>
                <a:gd name="T26" fmla="*/ 6673 w 10000"/>
                <a:gd name="T27" fmla="*/ 1538 h 5291"/>
                <a:gd name="T28" fmla="*/ 6340 w 10000"/>
                <a:gd name="T29" fmla="*/ 1636 h 5291"/>
                <a:gd name="T30" fmla="*/ 6013 w 10000"/>
                <a:gd name="T31" fmla="*/ 1719 h 5291"/>
                <a:gd name="T32" fmla="*/ 5686 w 10000"/>
                <a:gd name="T33" fmla="*/ 1784 h 5291"/>
                <a:gd name="T34" fmla="*/ 5359 w 10000"/>
                <a:gd name="T35" fmla="*/ 1850 h 5291"/>
                <a:gd name="T36" fmla="*/ 5036 w 10000"/>
                <a:gd name="T37" fmla="*/ 1906 h 5291"/>
                <a:gd name="T38" fmla="*/ 4717 w 10000"/>
                <a:gd name="T39" fmla="*/ 1948 h 5291"/>
                <a:gd name="T40" fmla="*/ 4396 w 10000"/>
                <a:gd name="T41" fmla="*/ 1980 h 5291"/>
                <a:gd name="T42" fmla="*/ 4079 w 10000"/>
                <a:gd name="T43" fmla="*/ 2013 h 5291"/>
                <a:gd name="T44" fmla="*/ 3766 w 10000"/>
                <a:gd name="T45" fmla="*/ 2029 h 5291"/>
                <a:gd name="T46" fmla="*/ 3454 w 10000"/>
                <a:gd name="T47" fmla="*/ 2046 h 5291"/>
                <a:gd name="T48" fmla="*/ 3145 w 10000"/>
                <a:gd name="T49" fmla="*/ 2053 h 5291"/>
                <a:gd name="T50" fmla="*/ 2839 w 10000"/>
                <a:gd name="T51" fmla="*/ 2046 h 5291"/>
                <a:gd name="T52" fmla="*/ 2537 w 10000"/>
                <a:gd name="T53" fmla="*/ 2046 h 5291"/>
                <a:gd name="T54" fmla="*/ 2238 w 10000"/>
                <a:gd name="T55" fmla="*/ 2029 h 5291"/>
                <a:gd name="T56" fmla="*/ 1943 w 10000"/>
                <a:gd name="T57" fmla="*/ 2004 h 5291"/>
                <a:gd name="T58" fmla="*/ 1653 w 10000"/>
                <a:gd name="T59" fmla="*/ 1980 h 5291"/>
                <a:gd name="T60" fmla="*/ 1368 w 10000"/>
                <a:gd name="T61" fmla="*/ 1955 h 5291"/>
                <a:gd name="T62" fmla="*/ 1085 w 10000"/>
                <a:gd name="T63" fmla="*/ 1915 h 5291"/>
                <a:gd name="T64" fmla="*/ 806 w 10000"/>
                <a:gd name="T65" fmla="*/ 1873 h 5291"/>
                <a:gd name="T66" fmla="*/ 533 w 10000"/>
                <a:gd name="T67" fmla="*/ 1833 h 5291"/>
                <a:gd name="T68" fmla="*/ 0 w 10000"/>
                <a:gd name="T69" fmla="*/ 1726 h 5291"/>
                <a:gd name="T70" fmla="*/ 85 w 10000"/>
                <a:gd name="T71" fmla="*/ 2532 h 5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5"/>
            <p:cNvSpPr>
              <a:spLocks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0 w 7104"/>
                <a:gd name="T3" fmla="*/ 2856 h 2856"/>
                <a:gd name="T4" fmla="*/ 7104 w 7104"/>
                <a:gd name="T5" fmla="*/ 2856 h 2856"/>
                <a:gd name="T6" fmla="*/ 7104 w 7104"/>
                <a:gd name="T7" fmla="*/ 1 h 2856"/>
                <a:gd name="T8" fmla="*/ 7104 w 7104"/>
                <a:gd name="T9" fmla="*/ 1 h 2856"/>
                <a:gd name="T10" fmla="*/ 6943 w 7104"/>
                <a:gd name="T11" fmla="*/ 26 h 2856"/>
                <a:gd name="T12" fmla="*/ 6782 w 7104"/>
                <a:gd name="T13" fmla="*/ 50 h 2856"/>
                <a:gd name="T14" fmla="*/ 6621 w 7104"/>
                <a:gd name="T15" fmla="*/ 73 h 2856"/>
                <a:gd name="T16" fmla="*/ 6459 w 7104"/>
                <a:gd name="T17" fmla="*/ 93 h 2856"/>
                <a:gd name="T18" fmla="*/ 6298 w 7104"/>
                <a:gd name="T19" fmla="*/ 113 h 2856"/>
                <a:gd name="T20" fmla="*/ 6136 w 7104"/>
                <a:gd name="T21" fmla="*/ 132 h 2856"/>
                <a:gd name="T22" fmla="*/ 5976 w 7104"/>
                <a:gd name="T23" fmla="*/ 148 h 2856"/>
                <a:gd name="T24" fmla="*/ 5814 w 7104"/>
                <a:gd name="T25" fmla="*/ 163 h 2856"/>
                <a:gd name="T26" fmla="*/ 5653 w 7104"/>
                <a:gd name="T27" fmla="*/ 177 h 2856"/>
                <a:gd name="T28" fmla="*/ 5494 w 7104"/>
                <a:gd name="T29" fmla="*/ 189 h 2856"/>
                <a:gd name="T30" fmla="*/ 5334 w 7104"/>
                <a:gd name="T31" fmla="*/ 201 h 2856"/>
                <a:gd name="T32" fmla="*/ 5175 w 7104"/>
                <a:gd name="T33" fmla="*/ 211 h 2856"/>
                <a:gd name="T34" fmla="*/ 5017 w 7104"/>
                <a:gd name="T35" fmla="*/ 219 h 2856"/>
                <a:gd name="T36" fmla="*/ 4859 w 7104"/>
                <a:gd name="T37" fmla="*/ 227 h 2856"/>
                <a:gd name="T38" fmla="*/ 4703 w 7104"/>
                <a:gd name="T39" fmla="*/ 234 h 2856"/>
                <a:gd name="T40" fmla="*/ 4548 w 7104"/>
                <a:gd name="T41" fmla="*/ 239 h 2856"/>
                <a:gd name="T42" fmla="*/ 4393 w 7104"/>
                <a:gd name="T43" fmla="*/ 243 h 2856"/>
                <a:gd name="T44" fmla="*/ 4240 w 7104"/>
                <a:gd name="T45" fmla="*/ 247 h 2856"/>
                <a:gd name="T46" fmla="*/ 4088 w 7104"/>
                <a:gd name="T47" fmla="*/ 249 h 2856"/>
                <a:gd name="T48" fmla="*/ 3937 w 7104"/>
                <a:gd name="T49" fmla="*/ 251 h 2856"/>
                <a:gd name="T50" fmla="*/ 3788 w 7104"/>
                <a:gd name="T51" fmla="*/ 252 h 2856"/>
                <a:gd name="T52" fmla="*/ 3640 w 7104"/>
                <a:gd name="T53" fmla="*/ 251 h 2856"/>
                <a:gd name="T54" fmla="*/ 3494 w 7104"/>
                <a:gd name="T55" fmla="*/ 251 h 2856"/>
                <a:gd name="T56" fmla="*/ 3349 w 7104"/>
                <a:gd name="T57" fmla="*/ 249 h 2856"/>
                <a:gd name="T58" fmla="*/ 3207 w 7104"/>
                <a:gd name="T59" fmla="*/ 246 h 2856"/>
                <a:gd name="T60" fmla="*/ 3066 w 7104"/>
                <a:gd name="T61" fmla="*/ 243 h 2856"/>
                <a:gd name="T62" fmla="*/ 2928 w 7104"/>
                <a:gd name="T63" fmla="*/ 240 h 2856"/>
                <a:gd name="T64" fmla="*/ 2791 w 7104"/>
                <a:gd name="T65" fmla="*/ 235 h 2856"/>
                <a:gd name="T66" fmla="*/ 2656 w 7104"/>
                <a:gd name="T67" fmla="*/ 230 h 2856"/>
                <a:gd name="T68" fmla="*/ 2524 w 7104"/>
                <a:gd name="T69" fmla="*/ 225 h 2856"/>
                <a:gd name="T70" fmla="*/ 2266 w 7104"/>
                <a:gd name="T71" fmla="*/ 212 h 2856"/>
                <a:gd name="T72" fmla="*/ 2019 w 7104"/>
                <a:gd name="T73" fmla="*/ 198 h 2856"/>
                <a:gd name="T74" fmla="*/ 1782 w 7104"/>
                <a:gd name="T75" fmla="*/ 183 h 2856"/>
                <a:gd name="T76" fmla="*/ 1557 w 7104"/>
                <a:gd name="T77" fmla="*/ 167 h 2856"/>
                <a:gd name="T78" fmla="*/ 1343 w 7104"/>
                <a:gd name="T79" fmla="*/ 150 h 2856"/>
                <a:gd name="T80" fmla="*/ 1144 w 7104"/>
                <a:gd name="T81" fmla="*/ 132 h 2856"/>
                <a:gd name="T82" fmla="*/ 957 w 7104"/>
                <a:gd name="T83" fmla="*/ 114 h 2856"/>
                <a:gd name="T84" fmla="*/ 785 w 7104"/>
                <a:gd name="T85" fmla="*/ 96 h 2856"/>
                <a:gd name="T86" fmla="*/ 627 w 7104"/>
                <a:gd name="T87" fmla="*/ 79 h 2856"/>
                <a:gd name="T88" fmla="*/ 487 w 7104"/>
                <a:gd name="T89" fmla="*/ 63 h 2856"/>
                <a:gd name="T90" fmla="*/ 361 w 7104"/>
                <a:gd name="T91" fmla="*/ 48 h 2856"/>
                <a:gd name="T92" fmla="*/ 254 w 7104"/>
                <a:gd name="T93" fmla="*/ 35 h 2856"/>
                <a:gd name="T94" fmla="*/ 165 w 7104"/>
                <a:gd name="T95" fmla="*/ 23 h 2856"/>
                <a:gd name="T96" fmla="*/ 42 w 7104"/>
                <a:gd name="T97" fmla="*/ 6 h 2856"/>
                <a:gd name="T98" fmla="*/ 0 w 7104"/>
                <a:gd name="T99" fmla="*/ 0 h 2856"/>
                <a:gd name="T100" fmla="*/ 0 w 7104"/>
                <a:gd name="T101" fmla="*/ 0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0 w 15356"/>
                <a:gd name="T3" fmla="*/ 8638 h 8638"/>
                <a:gd name="T4" fmla="*/ 15356 w 15356"/>
                <a:gd name="T5" fmla="*/ 8638 h 8638"/>
                <a:gd name="T6" fmla="*/ 15356 w 15356"/>
                <a:gd name="T7" fmla="*/ 0 h 8638"/>
                <a:gd name="T8" fmla="*/ 0 w 15356"/>
                <a:gd name="T9" fmla="*/ 0 h 8638"/>
                <a:gd name="T10" fmla="*/ 14748 w 15356"/>
                <a:gd name="T11" fmla="*/ 8038 h 8638"/>
                <a:gd name="T12" fmla="*/ 600 w 15356"/>
                <a:gd name="T13" fmla="*/ 8038 h 8638"/>
                <a:gd name="T14" fmla="*/ 600 w 15356"/>
                <a:gd name="T15" fmla="*/ 592 h 8638"/>
                <a:gd name="T16" fmla="*/ 14748 w 15356"/>
                <a:gd name="T17" fmla="*/ 592 h 8638"/>
                <a:gd name="T18" fmla="*/ 14748 w 15356"/>
                <a:gd name="T19" fmla="*/ 8038 h 8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Στυλ κύριου τίτλου</a:t>
            </a:r>
            <a:endParaRPr lang="en-US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Στυλ υποδείγματος κειμένου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538" y="639445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1" i="0" dirty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D8F04C2C-3564-47D0-8D78-27BFA5D4AC61}" type="datetimeFigureOut">
              <a:rPr lang="en-US"/>
              <a:pPr>
                <a:defRPr/>
              </a:pPr>
              <a:t>11/26/2015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638" y="6391275"/>
            <a:ext cx="3859212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1" i="0" dirty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chemeClr val="bg1"/>
                </a:solidFill>
              </a:defRPr>
            </a:lvl1pPr>
          </a:lstStyle>
          <a:p>
            <a:fld id="{432B48E8-92AE-4FAE-9F3F-58F1ECE848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3" r:id="rId2"/>
    <p:sldLayoutId id="2147483689" r:id="rId3"/>
    <p:sldLayoutId id="2147483684" r:id="rId4"/>
    <p:sldLayoutId id="2147483685" r:id="rId5"/>
    <p:sldLayoutId id="2147483686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87" r:id="rId16"/>
    <p:sldLayoutId id="2147483699" r:id="rId17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6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400" eaLnBrk="1" hangingPunct="1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400" eaLnBrk="1" hangingPunct="1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eaLnBrk="1" hangingPunct="1"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defTabSz="914400"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3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Αρχιτεκτονική Υπολογιστών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5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 smtClean="0"/>
              <a:t>DEMO</a:t>
            </a:r>
            <a:endParaRPr lang="en-US" sz="2800" b="1" dirty="0"/>
          </a:p>
          <a:p>
            <a:r>
              <a:rPr lang="el-GR" sz="2800" b="1" dirty="0"/>
              <a:t>Διδάσκων: </a:t>
            </a:r>
            <a:r>
              <a:rPr lang="el-GR" sz="2800" dirty="0"/>
              <a:t>Γεώργιος Κ. Πολύζος</a:t>
            </a:r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63" y="5836025"/>
            <a:ext cx="204724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8307" y="5591697"/>
            <a:ext cx="5747052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26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User Interface (2/2)</a:t>
            </a:r>
            <a:endParaRPr lang="el-GR" altLang="en-US" smtClean="0"/>
          </a:p>
        </p:txBody>
      </p:sp>
      <p:sp>
        <p:nvSpPr>
          <p:cNvPr id="23555" name="Rectangle 21" descr="INTERFACE"/>
          <p:cNvSpPr>
            <a:spLocks noChangeArrowheads="1"/>
          </p:cNvSpPr>
          <p:nvPr/>
        </p:nvSpPr>
        <p:spPr bwMode="auto">
          <a:xfrm>
            <a:off x="1714500" y="2870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endParaRPr lang="el-GR" altLang="en-US"/>
          </a:p>
        </p:txBody>
      </p:sp>
      <p:grpSp>
        <p:nvGrpSpPr>
          <p:cNvPr id="23556" name="Ομάδα 16" descr="INTERFACE"/>
          <p:cNvGrpSpPr>
            <a:grpSpLocks/>
          </p:cNvGrpSpPr>
          <p:nvPr/>
        </p:nvGrpSpPr>
        <p:grpSpPr bwMode="auto">
          <a:xfrm>
            <a:off x="1249363" y="2252663"/>
            <a:ext cx="8572500" cy="4160837"/>
            <a:chOff x="1054100" y="2958541"/>
            <a:chExt cx="5476875" cy="2658034"/>
          </a:xfrm>
        </p:grpSpPr>
        <p:pic>
          <p:nvPicPr>
            <p:cNvPr id="23559" name="Picture 1" descr="keyboar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885" y="3767137"/>
              <a:ext cx="5267325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Text Box 10"/>
            <p:cNvSpPr txBox="1">
              <a:spLocks noChangeArrowheads="1"/>
            </p:cNvSpPr>
            <p:nvPr/>
          </p:nvSpPr>
          <p:spPr bwMode="auto">
            <a:xfrm>
              <a:off x="1214313" y="3017042"/>
              <a:ext cx="738188" cy="53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defTabSz="914400"/>
              <a:r>
                <a:rPr lang="el-GR" altLang="en-US" sz="2000">
                  <a:latin typeface="Arial" charset="0"/>
                  <a:ea typeface="Calibri" pitchFamily="34" charset="0"/>
                  <a:cs typeface="Times New Roman" pitchFamily="18" charset="0"/>
                </a:rPr>
                <a:t>Ρολόι</a:t>
              </a:r>
            </a:p>
          </p:txBody>
        </p:sp>
        <p:sp>
          <p:nvSpPr>
            <p:cNvPr id="23561" name="Text Box 8"/>
            <p:cNvSpPr txBox="1">
              <a:spLocks noChangeArrowheads="1"/>
            </p:cNvSpPr>
            <p:nvPr/>
          </p:nvSpPr>
          <p:spPr bwMode="auto">
            <a:xfrm>
              <a:off x="2201884" y="3034419"/>
              <a:ext cx="1651000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r" defTabSz="914400"/>
              <a:r>
                <a:rPr lang="el-GR" altLang="en-US" sz="2000">
                  <a:latin typeface="Arial" charset="0"/>
                  <a:ea typeface="Calibri" pitchFamily="34" charset="0"/>
                  <a:cs typeface="Times New Roman" pitchFamily="18" charset="0"/>
                </a:rPr>
                <a:t>Επιλογή καταχωρητή</a:t>
              </a:r>
            </a:p>
          </p:txBody>
        </p:sp>
        <p:sp>
          <p:nvSpPr>
            <p:cNvPr id="23562" name="Text Box 9"/>
            <p:cNvSpPr txBox="1">
              <a:spLocks noChangeArrowheads="1"/>
            </p:cNvSpPr>
            <p:nvPr/>
          </p:nvSpPr>
          <p:spPr bwMode="auto">
            <a:xfrm>
              <a:off x="4553743" y="2958541"/>
              <a:ext cx="1627188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defTabSz="914400"/>
              <a:endParaRPr lang="el-GR" altLang="en-US" sz="2000">
                <a:latin typeface="Arial" charset="0"/>
                <a:ea typeface="Calibri" pitchFamily="34" charset="0"/>
                <a:cs typeface="Times New Roman" pitchFamily="18" charset="0"/>
              </a:endParaRPr>
            </a:p>
            <a:p>
              <a:pPr algn="r" defTabSz="914400"/>
              <a:r>
                <a:rPr lang="el-GR" altLang="en-US" sz="2000">
                  <a:latin typeface="Arial" charset="0"/>
                  <a:ea typeface="Calibri" pitchFamily="34" charset="0"/>
                  <a:cs typeface="Times New Roman" pitchFamily="18" charset="0"/>
                </a:rPr>
                <a:t>Εισαγωγή Ψηφίου</a:t>
              </a:r>
            </a:p>
          </p:txBody>
        </p:sp>
        <p:sp>
          <p:nvSpPr>
            <p:cNvPr id="23563" name="Oval 7"/>
            <p:cNvSpPr>
              <a:spLocks noChangeArrowheads="1"/>
            </p:cNvSpPr>
            <p:nvPr/>
          </p:nvSpPr>
          <p:spPr bwMode="auto">
            <a:xfrm rot="5400000">
              <a:off x="1045369" y="3607594"/>
              <a:ext cx="560387" cy="542925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endParaRPr lang="el-GR" altLang="en-US" sz="2000"/>
            </a:p>
          </p:txBody>
        </p:sp>
        <p:cxnSp>
          <p:nvCxnSpPr>
            <p:cNvPr id="23564" name="AutoShape 6"/>
            <p:cNvCxnSpPr>
              <a:cxnSpLocks noChangeShapeType="1"/>
            </p:cNvCxnSpPr>
            <p:nvPr/>
          </p:nvCxnSpPr>
          <p:spPr bwMode="auto">
            <a:xfrm flipV="1">
              <a:off x="1409700" y="3332163"/>
              <a:ext cx="73025" cy="300037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sp>
          <p:nvSpPr>
            <p:cNvPr id="23565" name="AutoShape 5"/>
            <p:cNvSpPr>
              <a:spLocks noChangeArrowheads="1"/>
            </p:cNvSpPr>
            <p:nvPr/>
          </p:nvSpPr>
          <p:spPr bwMode="auto">
            <a:xfrm rot="5400000">
              <a:off x="2156619" y="3199606"/>
              <a:ext cx="908050" cy="2903538"/>
            </a:xfrm>
            <a:prstGeom prst="roundRect">
              <a:avLst>
                <a:gd name="adj" fmla="val 16667"/>
              </a:avLst>
            </a:prstGeom>
            <a:noFill/>
            <a:ln w="31750">
              <a:solidFill>
                <a:srgbClr val="4BACC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endParaRPr lang="el-GR" altLang="en-US" sz="2000"/>
            </a:p>
          </p:txBody>
        </p:sp>
        <p:cxnSp>
          <p:nvCxnSpPr>
            <p:cNvPr id="23566" name="AutoShape 4"/>
            <p:cNvCxnSpPr>
              <a:cxnSpLocks noChangeShapeType="1"/>
            </p:cNvCxnSpPr>
            <p:nvPr/>
          </p:nvCxnSpPr>
          <p:spPr bwMode="auto">
            <a:xfrm rot="5400000" flipH="1" flipV="1">
              <a:off x="2312196" y="3667918"/>
              <a:ext cx="882650" cy="195263"/>
            </a:xfrm>
            <a:prstGeom prst="straightConnector1">
              <a:avLst/>
            </a:prstGeom>
            <a:noFill/>
            <a:ln w="31750">
              <a:solidFill>
                <a:srgbClr val="4BACC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sp>
          <p:nvSpPr>
            <p:cNvPr id="23567" name="AutoShape 3"/>
            <p:cNvSpPr>
              <a:spLocks noChangeArrowheads="1"/>
            </p:cNvSpPr>
            <p:nvPr/>
          </p:nvSpPr>
          <p:spPr bwMode="auto">
            <a:xfrm rot="5400000">
              <a:off x="4743450" y="3829050"/>
              <a:ext cx="1247775" cy="2327275"/>
            </a:xfrm>
            <a:prstGeom prst="roundRect">
              <a:avLst>
                <a:gd name="adj" fmla="val 16667"/>
              </a:avLst>
            </a:prstGeom>
            <a:noFill/>
            <a:ln w="31750">
              <a:solidFill>
                <a:srgbClr val="9BBB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endParaRPr lang="el-GR" altLang="en-US" sz="2000"/>
            </a:p>
          </p:txBody>
        </p:sp>
        <p:cxnSp>
          <p:nvCxnSpPr>
            <p:cNvPr id="23568" name="AutoShape 2"/>
            <p:cNvCxnSpPr>
              <a:cxnSpLocks noChangeShapeType="1"/>
            </p:cNvCxnSpPr>
            <p:nvPr/>
          </p:nvCxnSpPr>
          <p:spPr bwMode="auto">
            <a:xfrm flipH="1">
              <a:off x="5316537" y="3487562"/>
              <a:ext cx="265590" cy="879651"/>
            </a:xfrm>
            <a:prstGeom prst="straightConnector1">
              <a:avLst/>
            </a:prstGeom>
            <a:noFill/>
            <a:ln w="31750">
              <a:solidFill>
                <a:srgbClr val="9BBB5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Παράδειγμα σε </a:t>
            </a:r>
            <a:r>
              <a:rPr lang="en-US" altLang="en-US" smtClean="0"/>
              <a:t>emulator</a:t>
            </a:r>
            <a:endParaRPr lang="el-GR" altLang="en-US" smtClean="0"/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914400" y="2590800"/>
            <a:ext cx="993933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l-GR" altLang="en-US"/>
              <a:t>.text</a:t>
            </a:r>
          </a:p>
          <a:p>
            <a:pPr eaLnBrk="1" hangingPunct="1"/>
            <a:r>
              <a:rPr lang="el-GR" altLang="en-US"/>
              <a:t>.</a:t>
            </a:r>
            <a:r>
              <a:rPr lang="en-US" altLang="en-US"/>
              <a:t>globl main</a:t>
            </a:r>
            <a:endParaRPr lang="el-GR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main</a:t>
            </a:r>
            <a:r>
              <a:rPr lang="el-GR" altLang="en-US"/>
              <a:t>:</a:t>
            </a:r>
          </a:p>
          <a:p>
            <a:pPr eaLnBrk="1" hangingPunct="1"/>
            <a:r>
              <a:rPr lang="en-US" altLang="en-US"/>
              <a:t>lw</a:t>
            </a:r>
            <a:r>
              <a:rPr lang="el-GR" altLang="en-US"/>
              <a:t>  $</a:t>
            </a:r>
            <a:r>
              <a:rPr lang="en-US" altLang="en-US"/>
              <a:t>sp</a:t>
            </a:r>
            <a:r>
              <a:rPr lang="el-GR" altLang="en-US"/>
              <a:t>,0($0)</a:t>
            </a:r>
          </a:p>
          <a:p>
            <a:pPr eaLnBrk="1" hangingPunct="1"/>
            <a:r>
              <a:rPr lang="en-US" altLang="en-US"/>
              <a:t>mfpc $6</a:t>
            </a:r>
            <a:endParaRPr lang="el-GR" altLang="en-US"/>
          </a:p>
          <a:p>
            <a:pPr eaLnBrk="1" hangingPunct="1"/>
            <a:r>
              <a:rPr lang="en-US" altLang="en-US"/>
              <a:t>li  $5,2</a:t>
            </a:r>
            <a:endParaRPr lang="el-GR" altLang="en-US"/>
          </a:p>
          <a:p>
            <a:pPr eaLnBrk="1" hangingPunct="1"/>
            <a:r>
              <a:rPr lang="en-US" altLang="en-US"/>
              <a:t>li  $6,0</a:t>
            </a:r>
            <a:endParaRPr lang="el-GR" altLang="en-US"/>
          </a:p>
          <a:p>
            <a:pPr eaLnBrk="1" hangingPunct="1"/>
            <a:r>
              <a:rPr lang="en-US" altLang="en-US"/>
              <a:t>add $4,$5,$6</a:t>
            </a:r>
            <a:endParaRPr lang="el-GR" altLang="en-US"/>
          </a:p>
          <a:p>
            <a:pPr eaLnBrk="1" hangingPunct="1"/>
            <a:r>
              <a:rPr lang="en-US" altLang="en-US"/>
              <a:t>mul $4,$4,$4</a:t>
            </a:r>
            <a:endParaRPr lang="el-GR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l-GR" altLang="en-US"/>
              <a:t>.data</a:t>
            </a:r>
          </a:p>
          <a:p>
            <a:pPr eaLnBrk="1" hangingPunct="1"/>
            <a:r>
              <a:rPr lang="el-GR" altLang="en-US"/>
              <a:t>stoiva: .word 32766 #</a:t>
            </a:r>
            <a:r>
              <a:rPr lang="en-US" altLang="en-US"/>
              <a:t> = 0x7FFE</a:t>
            </a:r>
            <a:endParaRPr lang="el-GR" altLang="en-US"/>
          </a:p>
        </p:txBody>
      </p:sp>
      <p:pic>
        <p:nvPicPr>
          <p:cNvPr id="24580" name="Picture 2" descr="wave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2463800"/>
            <a:ext cx="9037638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Τίτλος 1"/>
          <p:cNvSpPr>
            <a:spLocks noGrp="1"/>
          </p:cNvSpPr>
          <p:nvPr>
            <p:ph type="title"/>
          </p:nvPr>
        </p:nvSpPr>
        <p:spPr>
          <a:xfrm>
            <a:off x="1154113" y="1693863"/>
            <a:ext cx="3860800" cy="1735137"/>
          </a:xfrm>
        </p:spPr>
        <p:txBody>
          <a:bodyPr/>
          <a:lstStyle/>
          <a:p>
            <a:r>
              <a:rPr lang="el-GR" altLang="en-US" smtClean="0"/>
              <a:t>Υλοποίηση σε πλακέτα </a:t>
            </a:r>
            <a:r>
              <a:rPr lang="en-US" altLang="en-US" smtClean="0"/>
              <a:t>DE II</a:t>
            </a:r>
            <a:endParaRPr lang="el-GR" altLang="en-US" smtClean="0"/>
          </a:p>
        </p:txBody>
      </p:sp>
      <p:sp>
        <p:nvSpPr>
          <p:cNvPr id="25603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55700" y="3657600"/>
            <a:ext cx="3859213" cy="1371600"/>
          </a:xfrm>
        </p:spPr>
        <p:txBody>
          <a:bodyPr/>
          <a:lstStyle/>
          <a:p>
            <a:r>
              <a:rPr lang="en-US" altLang="en-US" smtClean="0"/>
              <a:t>Video Demos</a:t>
            </a:r>
            <a:endParaRPr lang="el-GR" altLang="en-US" smtClean="0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8940800" y="3657600"/>
            <a:ext cx="2209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altLang="en-US" sz="9600"/>
              <a:t>…</a:t>
            </a:r>
            <a:endParaRPr lang="el-GR" altLang="en-US" sz="9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fr-FR" dirty="0"/>
              <a:t>5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63" y="5836025"/>
            <a:ext cx="204724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8307" y="5591697"/>
            <a:ext cx="5747052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828800" y="3633528"/>
            <a:ext cx="8534400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Μάθημα: Αρχιτεκτονική Υπολογιστών</a:t>
            </a:r>
          </a:p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</a:t>
            </a:r>
            <a:r>
              <a:rPr lang="en-US" sz="2800" b="1" dirty="0"/>
              <a:t>5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 smtClean="0"/>
              <a:t>DEMO</a:t>
            </a:r>
            <a:endParaRPr lang="en-US" sz="2800" b="1" dirty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Κ. Πολύζος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21389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Τι θέλουμε να κατασκευάσουμε;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5700" y="2755900"/>
            <a:ext cx="9939338" cy="3138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16</a:t>
            </a:r>
            <a:r>
              <a:rPr lang="en-US" dirty="0">
                <a:latin typeface="+mn-lt"/>
              </a:rPr>
              <a:t>-bit </a:t>
            </a:r>
            <a:r>
              <a:rPr lang="en-US" b="1" dirty="0">
                <a:latin typeface="+mn-lt"/>
              </a:rPr>
              <a:t>RISC</a:t>
            </a:r>
            <a:r>
              <a:rPr lang="en-US" dirty="0">
                <a:latin typeface="+mn-lt"/>
              </a:rPr>
              <a:t> pipelined </a:t>
            </a:r>
            <a:r>
              <a:rPr lang="en-US" b="1" dirty="0">
                <a:latin typeface="+mn-lt"/>
              </a:rPr>
              <a:t>CPU</a:t>
            </a:r>
            <a:r>
              <a:rPr lang="en-US" dirty="0">
                <a:latin typeface="+mn-lt"/>
              </a:rPr>
              <a:t> (Central Processing Unit)</a:t>
            </a:r>
            <a:r>
              <a:rPr lang="el-GR" dirty="0">
                <a:latin typeface="+mn-lt"/>
              </a:rPr>
              <a:t> [</a:t>
            </a:r>
            <a:r>
              <a:rPr lang="en-US" dirty="0">
                <a:latin typeface="+mn-lt"/>
              </a:rPr>
              <a:t>MIPS like CPU</a:t>
            </a:r>
            <a:r>
              <a:rPr lang="el-GR" dirty="0">
                <a:latin typeface="+mn-lt"/>
              </a:rPr>
              <a:t>]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Χρήση </a:t>
            </a:r>
            <a:r>
              <a:rPr lang="en-US" dirty="0">
                <a:latin typeface="+mn-lt"/>
              </a:rPr>
              <a:t>VHDL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Altera </a:t>
            </a:r>
            <a:r>
              <a:rPr lang="en-US" dirty="0" err="1">
                <a:latin typeface="+mn-lt"/>
              </a:rPr>
              <a:t>Quartus</a:t>
            </a:r>
            <a:r>
              <a:rPr lang="en-US" dirty="0">
                <a:latin typeface="+mn-lt"/>
              </a:rPr>
              <a:t> IDE</a:t>
            </a:r>
            <a:r>
              <a:rPr lang="el-GR" dirty="0">
                <a:latin typeface="+mn-lt"/>
              </a:rPr>
              <a:t> (έκδοση εργαστηρίου</a:t>
            </a:r>
            <a:r>
              <a:rPr lang="en-US" dirty="0">
                <a:latin typeface="+mn-lt"/>
              </a:rPr>
              <a:t>-simulator</a:t>
            </a:r>
            <a:r>
              <a:rPr lang="el-GR" dirty="0">
                <a:latin typeface="+mn-lt"/>
              </a:rPr>
              <a:t>, </a:t>
            </a:r>
            <a:r>
              <a:rPr lang="en-US" dirty="0">
                <a:latin typeface="+mn-lt"/>
              </a:rPr>
              <a:t>win</a:t>
            </a:r>
            <a:r>
              <a:rPr lang="el-GR" dirty="0">
                <a:latin typeface="+mn-lt"/>
              </a:rPr>
              <a:t>64 </a:t>
            </a:r>
            <a:r>
              <a:rPr lang="en-US" dirty="0">
                <a:latin typeface="+mn-lt"/>
              </a:rPr>
              <a:t>driver </a:t>
            </a:r>
            <a:r>
              <a:rPr lang="el-GR" dirty="0">
                <a:latin typeface="+mn-lt"/>
              </a:rPr>
              <a:t>πρόβλημα)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>
                <a:latin typeface="+mn-lt"/>
              </a:rPr>
              <a:t>Simulation: </a:t>
            </a:r>
            <a:r>
              <a:rPr lang="en-US" dirty="0" err="1">
                <a:latin typeface="+mn-lt"/>
              </a:rPr>
              <a:t>ModelSim</a:t>
            </a:r>
            <a:r>
              <a:rPr lang="en-US" dirty="0">
                <a:latin typeface="+mn-lt"/>
              </a:rPr>
              <a:t> Altera</a:t>
            </a:r>
            <a:endParaRPr lang="el-GR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Χρήση </a:t>
            </a:r>
            <a:r>
              <a:rPr lang="en-US" dirty="0">
                <a:latin typeface="+mn-lt"/>
              </a:rPr>
              <a:t>FPGA ( Field-programmable gate array 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Υλοποίηση σε πλακέτα </a:t>
            </a:r>
            <a:r>
              <a:rPr lang="en-US" dirty="0">
                <a:latin typeface="+mn-lt"/>
              </a:rPr>
              <a:t>(Altera DE II)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10194925" cy="708025"/>
          </a:xfrm>
        </p:spPr>
        <p:txBody>
          <a:bodyPr/>
          <a:lstStyle/>
          <a:p>
            <a:r>
              <a:rPr lang="el-GR" altLang="en-US" smtClean="0"/>
              <a:t>Τι ΙΟ της πλακέτας θα χρησιμοποιήσουμε;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2638" y="2333625"/>
            <a:ext cx="450215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</a:rPr>
              <a:t>Το </a:t>
            </a:r>
            <a:r>
              <a:rPr lang="en-US" dirty="0">
                <a:latin typeface="+mn-lt"/>
              </a:rPr>
              <a:t>FPGA</a:t>
            </a:r>
            <a:r>
              <a:rPr lang="el-GR" dirty="0">
                <a:latin typeface="+mn-lt"/>
              </a:rPr>
              <a:t>(πυρήνας) επικοινωνεί με: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+mn-lt"/>
              </a:rPr>
              <a:t>Inputs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Διακόπτες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Πληκτρολόγιο</a:t>
            </a:r>
            <a:r>
              <a:rPr lang="en-US" dirty="0">
                <a:latin typeface="+mn-lt"/>
              </a:rPr>
              <a:t> PS2</a:t>
            </a:r>
            <a:endParaRPr lang="el-GR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Υπέρυθρες (</a:t>
            </a:r>
            <a:r>
              <a:rPr lang="en-US" dirty="0">
                <a:latin typeface="+mn-lt"/>
              </a:rPr>
              <a:t>IrDA</a:t>
            </a:r>
            <a:r>
              <a:rPr lang="el-GR" dirty="0">
                <a:latin typeface="+mn-lt"/>
              </a:rPr>
              <a:t>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Ρολόι</a:t>
            </a:r>
            <a:r>
              <a:rPr lang="en-US" dirty="0">
                <a:latin typeface="+mn-lt"/>
              </a:rPr>
              <a:t> (Y1)</a:t>
            </a:r>
            <a:endParaRPr lang="el-GR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+mn-lt"/>
              </a:rPr>
              <a:t>Outputs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LEDs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LED </a:t>
            </a:r>
            <a:r>
              <a:rPr lang="el-GR" dirty="0">
                <a:latin typeface="+mn-lt"/>
              </a:rPr>
              <a:t>οθόνη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LCD </a:t>
            </a:r>
            <a:r>
              <a:rPr lang="el-GR" dirty="0">
                <a:latin typeface="+mn-lt"/>
              </a:rPr>
              <a:t>οθόνη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Υπέρυθρες</a:t>
            </a:r>
            <a:endParaRPr lang="en-US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>
              <a:latin typeface="+mn-lt"/>
            </a:endParaRPr>
          </a:p>
        </p:txBody>
      </p:sp>
      <p:pic>
        <p:nvPicPr>
          <p:cNvPr id="16388" name="Picture 2" descr="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2333625"/>
            <a:ext cx="5278438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 descr="LC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3898900"/>
            <a:ext cx="4922838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Interface </a:t>
            </a:r>
            <a:r>
              <a:rPr lang="el-GR" altLang="en-US" smtClean="0"/>
              <a:t>του </a:t>
            </a:r>
            <a:r>
              <a:rPr lang="en-US" altLang="en-US" smtClean="0"/>
              <a:t>CPU</a:t>
            </a:r>
            <a:endParaRPr lang="el-GR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1155700" y="2755900"/>
            <a:ext cx="9939338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>
                <a:latin typeface="+mn-lt"/>
              </a:rPr>
              <a:t>Quartus</a:t>
            </a:r>
            <a:r>
              <a:rPr lang="en-US" dirty="0">
                <a:latin typeface="+mn-lt"/>
              </a:rPr>
              <a:t> Project </a:t>
            </a:r>
            <a:r>
              <a:rPr lang="el-GR" dirty="0">
                <a:latin typeface="+mn-lt"/>
              </a:rPr>
              <a:t>που δίνεται</a:t>
            </a:r>
            <a:endParaRPr lang="en-US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Γιατί </a:t>
            </a:r>
            <a:r>
              <a:rPr lang="en-US" dirty="0">
                <a:latin typeface="+mn-lt"/>
              </a:rPr>
              <a:t>interface;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Παροχή </a:t>
            </a:r>
            <a:r>
              <a:rPr lang="en-US" dirty="0">
                <a:latin typeface="+mn-lt"/>
              </a:rPr>
              <a:t>Controllers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Παροχή Μνήμης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Pin Assignment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l-GR" dirty="0">
                <a:latin typeface="+mn-lt"/>
              </a:rPr>
              <a:t>Άλλες ρυθμίσεις (</a:t>
            </a:r>
            <a:r>
              <a:rPr lang="en-US" dirty="0">
                <a:latin typeface="+mn-lt"/>
              </a:rPr>
              <a:t>IR problem</a:t>
            </a:r>
            <a:r>
              <a:rPr lang="el-GR" dirty="0">
                <a:latin typeface="+mn-lt"/>
              </a:rPr>
              <a:t>)</a:t>
            </a:r>
            <a:endParaRPr lang="en-US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grpSp>
        <p:nvGrpSpPr>
          <p:cNvPr id="17412" name="Ομάδα 18" descr="CPU"/>
          <p:cNvGrpSpPr>
            <a:grpSpLocks/>
          </p:cNvGrpSpPr>
          <p:nvPr/>
        </p:nvGrpSpPr>
        <p:grpSpPr bwMode="auto">
          <a:xfrm>
            <a:off x="4672013" y="2755900"/>
            <a:ext cx="7027862" cy="3403600"/>
            <a:chOff x="5530850" y="3162300"/>
            <a:chExt cx="4687888" cy="2270125"/>
          </a:xfrm>
        </p:grpSpPr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7007000" y="3162300"/>
              <a:ext cx="1590515" cy="2270125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400">
                <a:defRPr/>
              </a:pPr>
              <a:endParaRPr lang="el-GR" sz="3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defTabSz="914400">
                <a:defRPr/>
              </a:pPr>
              <a:endParaRPr lang="el-GR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defTabSz="914400">
                <a:defRPr/>
              </a:pP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CPU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5826291" y="3219477"/>
              <a:ext cx="1247421" cy="628943"/>
            </a:xfrm>
            <a:prstGeom prst="rightArrow">
              <a:avLst>
                <a:gd name="adj1" fmla="val 50000"/>
                <a:gd name="adj2" fmla="val 49621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400">
                <a:defRPr/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Clocks</a:t>
              </a:r>
              <a:endParaRPr lang="en-US" sz="14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5568972" y="4767482"/>
              <a:ext cx="1561923" cy="419295"/>
            </a:xfrm>
            <a:prstGeom prst="leftRightArrow">
              <a:avLst>
                <a:gd name="adj1" fmla="val 50000"/>
                <a:gd name="adj2" fmla="val 74545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400">
                <a:defRPr/>
              </a:pPr>
              <a:r>
                <a:rPr lang="en-US" sz="14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Instruction Memory</a:t>
              </a:r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8349725" y="4767482"/>
              <a:ext cx="1562982" cy="419295"/>
            </a:xfrm>
            <a:prstGeom prst="leftRightArrow">
              <a:avLst>
                <a:gd name="adj1" fmla="val 50000"/>
                <a:gd name="adj2" fmla="val 74545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400">
                <a:defRPr/>
              </a:pPr>
              <a:r>
                <a:rPr lang="en-US" sz="14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Data Memory</a:t>
              </a:r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8425968" y="3162300"/>
              <a:ext cx="1792770" cy="628943"/>
            </a:xfrm>
            <a:prstGeom prst="rightArrow">
              <a:avLst>
                <a:gd name="adj1" fmla="val 50000"/>
                <a:gd name="adj2" fmla="val 71275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defTabSz="914400">
                <a:defRPr/>
              </a:pPr>
              <a:r>
                <a:rPr lang="en-US" sz="14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Display Registers</a:t>
              </a:r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5568972" y="3838891"/>
              <a:ext cx="1561923" cy="419295"/>
            </a:xfrm>
            <a:prstGeom prst="leftRightArrow">
              <a:avLst>
                <a:gd name="adj1" fmla="val 50000"/>
                <a:gd name="adj2" fmla="val 74545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400">
                <a:defRPr/>
              </a:pPr>
              <a:r>
                <a:rPr lang="en-US" sz="14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Keyboard</a:t>
              </a:r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>
              <a:off x="8435498" y="3819832"/>
              <a:ext cx="1715469" cy="601414"/>
            </a:xfrm>
            <a:prstGeom prst="rightArrow">
              <a:avLst>
                <a:gd name="adj1" fmla="val 50000"/>
                <a:gd name="adj2" fmla="val 7124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defTabSz="914400">
                <a:defRPr/>
              </a:pPr>
              <a:r>
                <a:rPr lang="en-US" sz="14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LCD monitor</a:t>
              </a:r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5530850" y="4346069"/>
              <a:ext cx="1561923" cy="419295"/>
            </a:xfrm>
            <a:prstGeom prst="leftRightArrow">
              <a:avLst>
                <a:gd name="adj1" fmla="val 50000"/>
                <a:gd name="adj2" fmla="val 74545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400">
                <a:defRPr/>
              </a:pPr>
              <a:r>
                <a:rPr lang="en-US" sz="14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IrDA input</a:t>
              </a:r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AutoShape 2"/>
            <p:cNvSpPr>
              <a:spLocks noChangeArrowheads="1"/>
            </p:cNvSpPr>
            <p:nvPr/>
          </p:nvSpPr>
          <p:spPr bwMode="auto">
            <a:xfrm>
              <a:off x="8368786" y="4365127"/>
              <a:ext cx="1562982" cy="419295"/>
            </a:xfrm>
            <a:prstGeom prst="leftRightArrow">
              <a:avLst>
                <a:gd name="adj1" fmla="val 50000"/>
                <a:gd name="adj2" fmla="val 74545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400">
                <a:defRPr/>
              </a:pPr>
              <a:r>
                <a:rPr lang="en-US" sz="14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IrDA output</a:t>
              </a:r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10194925" cy="708025"/>
          </a:xfrm>
        </p:spPr>
        <p:txBody>
          <a:bodyPr/>
          <a:lstStyle/>
          <a:p>
            <a:r>
              <a:rPr lang="el-GR" altLang="en-US" smtClean="0"/>
              <a:t>Η συνολική εικόνα του </a:t>
            </a:r>
            <a:r>
              <a:rPr lang="en-US" altLang="en-US" smtClean="0"/>
              <a:t>FPGA</a:t>
            </a:r>
            <a:endParaRPr lang="el-GR" altLang="en-US" smtClean="0"/>
          </a:p>
        </p:txBody>
      </p:sp>
      <p:grpSp>
        <p:nvGrpSpPr>
          <p:cNvPr id="18435" name="Ομάδα 29" descr="CPU"/>
          <p:cNvGrpSpPr>
            <a:grpSpLocks/>
          </p:cNvGrpSpPr>
          <p:nvPr/>
        </p:nvGrpSpPr>
        <p:grpSpPr bwMode="auto">
          <a:xfrm>
            <a:off x="1317625" y="2400300"/>
            <a:ext cx="8793163" cy="4335463"/>
            <a:chOff x="1886598" y="2675585"/>
            <a:chExt cx="6403816" cy="3566193"/>
          </a:xfrm>
        </p:grpSpPr>
        <p:sp>
          <p:nvSpPr>
            <p:cNvPr id="6" name="AutoShape 22"/>
            <p:cNvSpPr>
              <a:spLocks noChangeArrowheads="1"/>
            </p:cNvSpPr>
            <p:nvPr/>
          </p:nvSpPr>
          <p:spPr bwMode="auto">
            <a:xfrm>
              <a:off x="2524783" y="2675585"/>
              <a:ext cx="5076576" cy="3566193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defTabSz="914400"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FPGA</a:t>
              </a:r>
              <a:endParaRPr lang="en-US" sz="12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" name="AutoShape 24"/>
            <p:cNvSpPr>
              <a:spLocks noChangeArrowheads="1"/>
            </p:cNvSpPr>
            <p:nvPr/>
          </p:nvSpPr>
          <p:spPr bwMode="auto">
            <a:xfrm>
              <a:off x="2872779" y="3387257"/>
              <a:ext cx="754954" cy="565419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400"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Clocks Generator</a:t>
              </a: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defTabSz="914400">
                <a:defRPr/>
              </a:pP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AutoShape 23"/>
            <p:cNvSpPr>
              <a:spLocks noChangeArrowheads="1"/>
            </p:cNvSpPr>
            <p:nvPr/>
          </p:nvSpPr>
          <p:spPr bwMode="auto">
            <a:xfrm>
              <a:off x="4085561" y="2845342"/>
              <a:ext cx="1371173" cy="32985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400">
                <a:defRPr/>
              </a:pPr>
              <a:endParaRPr lang="el-GR" sz="3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defTabSz="914400">
                <a:defRPr/>
              </a:pPr>
              <a:endParaRPr lang="el-GR" sz="3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defTabSz="914400">
                <a:defRPr/>
              </a:pPr>
              <a:endParaRPr lang="el-GR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defTabSz="914400">
                <a:defRPr/>
              </a:pP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CPU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AutoShape 20"/>
            <p:cNvSpPr>
              <a:spLocks noChangeArrowheads="1"/>
            </p:cNvSpPr>
            <p:nvPr/>
          </p:nvSpPr>
          <p:spPr bwMode="auto">
            <a:xfrm>
              <a:off x="6499565" y="3436878"/>
              <a:ext cx="664776" cy="6059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400"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LED Monitor Card</a:t>
              </a:r>
              <a:endParaRPr lang="en-US" sz="12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AutoShape 19"/>
            <p:cNvSpPr>
              <a:spLocks noChangeArrowheads="1"/>
            </p:cNvSpPr>
            <p:nvPr/>
          </p:nvSpPr>
          <p:spPr bwMode="auto">
            <a:xfrm>
              <a:off x="2619586" y="5547082"/>
              <a:ext cx="787326" cy="507963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400"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Instruction Memory</a:t>
              </a:r>
              <a:endParaRPr lang="en-US" sz="120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defTabSz="914400">
                <a:defRPr/>
              </a:pPr>
              <a:endParaRPr lang="en-US" sz="12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AutoShape 18"/>
            <p:cNvSpPr>
              <a:spLocks noChangeArrowheads="1"/>
            </p:cNvSpPr>
            <p:nvPr/>
          </p:nvSpPr>
          <p:spPr bwMode="auto">
            <a:xfrm>
              <a:off x="7100754" y="3511309"/>
              <a:ext cx="1189660" cy="442673"/>
            </a:xfrm>
            <a:prstGeom prst="rightArrow">
              <a:avLst>
                <a:gd name="adj1" fmla="val 50000"/>
                <a:gd name="adj2" fmla="val 51165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defTabSz="914400"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LED screen</a:t>
              </a: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3264707" y="5668523"/>
              <a:ext cx="1018553" cy="361712"/>
            </a:xfrm>
            <a:prstGeom prst="leftRightArrow">
              <a:avLst>
                <a:gd name="adj1" fmla="val 50000"/>
                <a:gd name="adj2" fmla="val 56316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sz="1200"/>
            </a:p>
          </p:txBody>
        </p:sp>
        <p:sp>
          <p:nvSpPr>
            <p:cNvPr id="12" name="AutoShape 16"/>
            <p:cNvSpPr>
              <a:spLocks noChangeArrowheads="1"/>
            </p:cNvSpPr>
            <p:nvPr/>
          </p:nvSpPr>
          <p:spPr bwMode="auto">
            <a:xfrm>
              <a:off x="6240591" y="5583645"/>
              <a:ext cx="704085" cy="526245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400"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Data Memory</a:t>
              </a:r>
              <a:endParaRPr lang="en-US" sz="120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defTabSz="914400">
                <a:defRPr/>
              </a:pPr>
              <a:endParaRPr lang="en-US" sz="12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>
              <a:off x="5261348" y="5595397"/>
              <a:ext cx="1053236" cy="318620"/>
            </a:xfrm>
            <a:prstGeom prst="leftRightArrow">
              <a:avLst>
                <a:gd name="adj1" fmla="val 50000"/>
                <a:gd name="adj2" fmla="val 6597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sz="1200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3116723" y="4034943"/>
              <a:ext cx="702928" cy="625487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400"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PS/2</a:t>
              </a:r>
              <a:endParaRPr lang="en-US" sz="120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algn="ctr" defTabSz="914400"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Controller</a:t>
              </a:r>
              <a:endParaRPr lang="en-US" sz="120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defTabSz="914400">
                <a:defRPr/>
              </a:pPr>
              <a:endParaRPr lang="en-US" sz="12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2260029" y="4034943"/>
              <a:ext cx="923749" cy="445284"/>
            </a:xfrm>
            <a:prstGeom prst="rightArrow">
              <a:avLst>
                <a:gd name="adj1" fmla="val 54454"/>
                <a:gd name="adj2" fmla="val 3391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defTabSz="914400"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Keyboard</a:t>
              </a: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6094919" y="4298719"/>
              <a:ext cx="664776" cy="6059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400"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LCD Monitor Card</a:t>
              </a:r>
              <a:endParaRPr lang="en-US" sz="12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AutoShape 11"/>
            <p:cNvSpPr>
              <a:spLocks noChangeArrowheads="1"/>
            </p:cNvSpPr>
            <p:nvPr/>
          </p:nvSpPr>
          <p:spPr bwMode="auto">
            <a:xfrm>
              <a:off x="5252099" y="4373150"/>
              <a:ext cx="902939" cy="335596"/>
            </a:xfrm>
            <a:prstGeom prst="rightArrow">
              <a:avLst>
                <a:gd name="adj1" fmla="val 50000"/>
                <a:gd name="adj2" fmla="val 92689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sz="1200"/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6714606" y="4373150"/>
              <a:ext cx="1483318" cy="416557"/>
            </a:xfrm>
            <a:prstGeom prst="rightArrow">
              <a:avLst>
                <a:gd name="adj1" fmla="val 50000"/>
                <a:gd name="adj2" fmla="val 58844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defTabSz="914400"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LCD screen</a:t>
              </a:r>
              <a:endParaRPr lang="en-US" sz="12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AutoShape 9"/>
            <p:cNvSpPr>
              <a:spLocks noChangeArrowheads="1"/>
            </p:cNvSpPr>
            <p:nvPr/>
          </p:nvSpPr>
          <p:spPr bwMode="auto">
            <a:xfrm>
              <a:off x="2158289" y="3468218"/>
              <a:ext cx="739925" cy="372158"/>
            </a:xfrm>
            <a:prstGeom prst="rightArrow">
              <a:avLst>
                <a:gd name="adj1" fmla="val 54454"/>
                <a:gd name="adj2" fmla="val 37801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defTabSz="914400"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Clock</a:t>
              </a: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AutoShape 8"/>
            <p:cNvSpPr>
              <a:spLocks noChangeArrowheads="1"/>
            </p:cNvSpPr>
            <p:nvPr/>
          </p:nvSpPr>
          <p:spPr bwMode="auto">
            <a:xfrm>
              <a:off x="3587269" y="3532202"/>
              <a:ext cx="714490" cy="400887"/>
            </a:xfrm>
            <a:prstGeom prst="rightArrow">
              <a:avLst>
                <a:gd name="adj1" fmla="val 54454"/>
                <a:gd name="adj2" fmla="val 33896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defTabSz="914400"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Clocks</a:t>
              </a:r>
              <a:endParaRPr lang="en-US" sz="12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auto">
            <a:xfrm>
              <a:off x="3713287" y="4132879"/>
              <a:ext cx="569973" cy="361712"/>
            </a:xfrm>
            <a:prstGeom prst="leftRightArrow">
              <a:avLst>
                <a:gd name="adj1" fmla="val 50000"/>
                <a:gd name="adj2" fmla="val 31491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sz="1200"/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2599932" y="4802765"/>
              <a:ext cx="787326" cy="488376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400"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IrDA input controller</a:t>
              </a:r>
              <a:endParaRPr lang="en-US" sz="120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defTabSz="914400">
                <a:defRPr/>
              </a:pPr>
              <a:endParaRPr lang="en-US" sz="12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AutoShape 5"/>
            <p:cNvSpPr>
              <a:spLocks noChangeArrowheads="1"/>
            </p:cNvSpPr>
            <p:nvPr/>
          </p:nvSpPr>
          <p:spPr bwMode="auto">
            <a:xfrm>
              <a:off x="3243897" y="4751838"/>
              <a:ext cx="1019709" cy="361712"/>
            </a:xfrm>
            <a:prstGeom prst="leftRightArrow">
              <a:avLst>
                <a:gd name="adj1" fmla="val 50000"/>
                <a:gd name="adj2" fmla="val 56316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sz="1200"/>
            </a:p>
          </p:txBody>
        </p:sp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>
              <a:off x="6222093" y="5014308"/>
              <a:ext cx="787326" cy="488376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 defTabSz="914400"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IrDA output controller</a:t>
              </a:r>
              <a:endParaRPr lang="en-US" sz="1200">
                <a:solidFill>
                  <a:schemeClr val="tx1"/>
                </a:solidFill>
                <a:latin typeface="Arial" panose="020B0604020202020204" pitchFamily="34" charset="0"/>
              </a:endParaRPr>
            </a:p>
            <a:p>
              <a:pPr defTabSz="914400">
                <a:defRPr/>
              </a:pPr>
              <a:endParaRPr lang="en-US" sz="12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AutoShape 3"/>
            <p:cNvSpPr>
              <a:spLocks noChangeArrowheads="1"/>
            </p:cNvSpPr>
            <p:nvPr/>
          </p:nvSpPr>
          <p:spPr bwMode="auto">
            <a:xfrm>
              <a:off x="5299500" y="5113550"/>
              <a:ext cx="1053237" cy="319925"/>
            </a:xfrm>
            <a:prstGeom prst="leftRightArrow">
              <a:avLst>
                <a:gd name="adj1" fmla="val 50000"/>
                <a:gd name="adj2" fmla="val 6597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sz="1200"/>
            </a:p>
          </p:txBody>
        </p:sp>
        <p:sp>
          <p:nvSpPr>
            <p:cNvPr id="26" name="AutoShape 2"/>
            <p:cNvSpPr>
              <a:spLocks noChangeArrowheads="1"/>
            </p:cNvSpPr>
            <p:nvPr/>
          </p:nvSpPr>
          <p:spPr bwMode="auto">
            <a:xfrm>
              <a:off x="6963174" y="5066541"/>
              <a:ext cx="1203533" cy="383911"/>
            </a:xfrm>
            <a:prstGeom prst="rightArrow">
              <a:avLst>
                <a:gd name="adj1" fmla="val 50000"/>
                <a:gd name="adj2" fmla="val 5155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defTabSz="914400"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IrDA </a:t>
              </a:r>
              <a:endParaRPr lang="en-US" sz="12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AutoShape 1"/>
            <p:cNvSpPr>
              <a:spLocks noChangeArrowheads="1"/>
            </p:cNvSpPr>
            <p:nvPr/>
          </p:nvSpPr>
          <p:spPr bwMode="auto">
            <a:xfrm>
              <a:off x="1886598" y="4875891"/>
              <a:ext cx="791951" cy="383911"/>
            </a:xfrm>
            <a:prstGeom prst="rightArrow">
              <a:avLst>
                <a:gd name="adj1" fmla="val 50000"/>
                <a:gd name="adj2" fmla="val 51550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defTabSz="914400">
                <a:defRPr/>
              </a:pPr>
              <a:r>
                <a:rPr lang="en-US" sz="120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IrDA </a:t>
              </a:r>
              <a:endParaRPr lang="en-US" sz="12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AutoShape 21"/>
            <p:cNvSpPr>
              <a:spLocks noChangeArrowheads="1"/>
            </p:cNvSpPr>
            <p:nvPr/>
          </p:nvSpPr>
          <p:spPr bwMode="auto">
            <a:xfrm>
              <a:off x="5400084" y="3542649"/>
              <a:ext cx="1238217" cy="390440"/>
            </a:xfrm>
            <a:prstGeom prst="rightArrow">
              <a:avLst>
                <a:gd name="adj1" fmla="val 50000"/>
                <a:gd name="adj2" fmla="val 84146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defTabSz="914400"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Display Registers</a:t>
              </a: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Μορφότυπα εντολών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4663" y="2317750"/>
            <a:ext cx="9940925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R-type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I-type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</a:rPr>
              <a:t>J-type</a:t>
            </a:r>
          </a:p>
        </p:txBody>
      </p:sp>
      <p:graphicFrame>
        <p:nvGraphicFramePr>
          <p:cNvPr id="5" name="Πίνακας 4" descr="R-TYP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401683"/>
              </p:ext>
            </p:extLst>
          </p:nvPr>
        </p:nvGraphicFramePr>
        <p:xfrm>
          <a:off x="563563" y="2722563"/>
          <a:ext cx="8128000" cy="74136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681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15            </a:t>
                      </a:r>
                      <a:r>
                        <a:rPr lang="en-US" sz="1800" b="0" baseline="0" dirty="0" smtClean="0"/>
                        <a:t>  </a:t>
                      </a:r>
                      <a:r>
                        <a:rPr lang="en-US" sz="1800" b="0" dirty="0" smtClean="0"/>
                        <a:t>12</a:t>
                      </a:r>
                      <a:endParaRPr lang="el-GR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11                9</a:t>
                      </a:r>
                      <a:endParaRPr lang="el-GR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8                  6</a:t>
                      </a:r>
                      <a:endParaRPr lang="el-GR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5                  3</a:t>
                      </a:r>
                      <a:endParaRPr lang="el-GR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2                  0</a:t>
                      </a:r>
                      <a:endParaRPr lang="el-GR" sz="1800" b="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op</a:t>
                      </a:r>
                      <a:endParaRPr lang="el-GR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/>
                        <a:t>rd</a:t>
                      </a:r>
                      <a:endParaRPr lang="el-GR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/>
                        <a:t>rs</a:t>
                      </a:r>
                      <a:endParaRPr lang="el-GR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/>
                        <a:t>rt</a:t>
                      </a:r>
                      <a:endParaRPr lang="el-GR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function</a:t>
                      </a:r>
                      <a:endParaRPr lang="el-GR" sz="1800" b="0" dirty="0"/>
                    </a:p>
                  </a:txBody>
                  <a:tcPr marT="45700" marB="45700"/>
                </a:tc>
              </a:tr>
            </a:tbl>
          </a:graphicData>
        </a:graphic>
      </p:graphicFrame>
      <p:graphicFrame>
        <p:nvGraphicFramePr>
          <p:cNvPr id="6" name="Πίνακας 5" descr="I-TYP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340268"/>
              </p:ext>
            </p:extLst>
          </p:nvPr>
        </p:nvGraphicFramePr>
        <p:xfrm>
          <a:off x="563563" y="4057650"/>
          <a:ext cx="8128000" cy="74136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25600"/>
                <a:gridCol w="1625600"/>
                <a:gridCol w="1625600"/>
                <a:gridCol w="3251200"/>
              </a:tblGrid>
              <a:tr h="370682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15            </a:t>
                      </a:r>
                      <a:r>
                        <a:rPr lang="en-US" sz="1800" b="0" baseline="0" dirty="0" smtClean="0"/>
                        <a:t>  </a:t>
                      </a:r>
                      <a:r>
                        <a:rPr lang="en-US" sz="1800" b="0" dirty="0" smtClean="0"/>
                        <a:t>12</a:t>
                      </a:r>
                      <a:endParaRPr lang="el-GR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11                9</a:t>
                      </a:r>
                      <a:endParaRPr lang="el-GR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8                  6</a:t>
                      </a:r>
                      <a:endParaRPr lang="el-GR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5                                            0</a:t>
                      </a:r>
                      <a:endParaRPr lang="el-GR" sz="1800" b="0" dirty="0"/>
                    </a:p>
                  </a:txBody>
                  <a:tcPr marT="45700" marB="45700"/>
                </a:tc>
              </a:tr>
              <a:tr h="37068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</a:t>
                      </a:r>
                      <a:endParaRPr lang="el-GR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rd</a:t>
                      </a:r>
                      <a:endParaRPr lang="el-GR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rs</a:t>
                      </a:r>
                      <a:endParaRPr lang="el-GR" sz="1800" b="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immediate</a:t>
                      </a:r>
                      <a:endParaRPr lang="el-GR" sz="1800" b="0" dirty="0"/>
                    </a:p>
                  </a:txBody>
                  <a:tcPr marT="45700" marB="45700"/>
                </a:tc>
              </a:tr>
            </a:tbl>
          </a:graphicData>
        </a:graphic>
      </p:graphicFrame>
      <p:graphicFrame>
        <p:nvGraphicFramePr>
          <p:cNvPr id="7" name="Πίνακας 6" descr="J-TYP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327909"/>
              </p:ext>
            </p:extLst>
          </p:nvPr>
        </p:nvGraphicFramePr>
        <p:xfrm>
          <a:off x="563563" y="5257800"/>
          <a:ext cx="8128000" cy="74295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25600"/>
                <a:gridCol w="6502400"/>
              </a:tblGrid>
              <a:tr h="371475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/>
                        <a:t>15            </a:t>
                      </a:r>
                      <a:r>
                        <a:rPr lang="en-US" sz="1800" b="0" baseline="0" dirty="0" smtClean="0"/>
                        <a:t>  </a:t>
                      </a:r>
                      <a:r>
                        <a:rPr lang="en-US" sz="1800" b="0" dirty="0" smtClean="0"/>
                        <a:t>12</a:t>
                      </a:r>
                      <a:endParaRPr lang="el-GR" sz="1800" b="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11                                                                                             0</a:t>
                      </a:r>
                      <a:endParaRPr lang="el-GR" sz="1800" b="0" dirty="0"/>
                    </a:p>
                  </a:txBody>
                  <a:tcPr marT="45798" marB="45798"/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op</a:t>
                      </a:r>
                      <a:endParaRPr lang="el-GR" sz="1800" b="0" dirty="0"/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jumpAddr</a:t>
                      </a:r>
                      <a:endParaRPr lang="el-GR" sz="1800" b="0" dirty="0"/>
                    </a:p>
                  </a:txBody>
                  <a:tcPr marT="45798" marB="45798"/>
                </a:tc>
              </a:tr>
            </a:tbl>
          </a:graphicData>
        </a:graphic>
      </p:graphicFrame>
      <p:sp>
        <p:nvSpPr>
          <p:cNvPr id="19508" name="Ορθογώνιο 7"/>
          <p:cNvSpPr>
            <a:spLocks noChangeArrowheads="1"/>
          </p:cNvSpPr>
          <p:nvPr/>
        </p:nvSpPr>
        <p:spPr bwMode="auto">
          <a:xfrm>
            <a:off x="8929688" y="2787650"/>
            <a:ext cx="3262312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Courier New" pitchFamily="49" charset="0"/>
                <a:cs typeface="Times New Roman" pitchFamily="18" charset="0"/>
              </a:rPr>
              <a:t>&gt; op</a:t>
            </a:r>
            <a:r>
              <a:rPr lang="el-GR" altLang="en-US" sz="14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altLang="en-US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n-US" sz="1400">
                <a:latin typeface="Calibri" pitchFamily="34" charset="0"/>
                <a:cs typeface="Times New Roman" pitchFamily="18" charset="0"/>
              </a:rPr>
              <a:t>Κωδικός της εντολής (4 </a:t>
            </a:r>
            <a:r>
              <a:rPr lang="en-US" altLang="en-US" sz="1400">
                <a:latin typeface="Calibri" pitchFamily="34" charset="0"/>
                <a:cs typeface="Times New Roman" pitchFamily="18" charset="0"/>
              </a:rPr>
              <a:t>bits</a:t>
            </a:r>
            <a:r>
              <a:rPr lang="el-GR" altLang="en-US" sz="1400">
                <a:latin typeface="Calibri" pitchFamily="34" charset="0"/>
                <a:cs typeface="Times New Roman" pitchFamily="18" charset="0"/>
              </a:rPr>
              <a:t>)</a:t>
            </a:r>
            <a:endParaRPr lang="el-GR" altLang="en-US" sz="1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1400" b="1">
                <a:latin typeface="Courier New" pitchFamily="49" charset="0"/>
                <a:cs typeface="Times New Roman" pitchFamily="18" charset="0"/>
              </a:rPr>
              <a:t>&gt; rd</a:t>
            </a:r>
            <a:r>
              <a:rPr lang="el-GR" altLang="en-US" sz="1400" b="1">
                <a:latin typeface="Courier New" pitchFamily="49" charset="0"/>
                <a:cs typeface="Times New Roman" pitchFamily="18" charset="0"/>
              </a:rPr>
              <a:t>:</a:t>
            </a:r>
            <a:r>
              <a:rPr lang="el-GR" altLang="en-US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en-US" sz="1400">
                <a:latin typeface="Calibri" pitchFamily="34" charset="0"/>
                <a:cs typeface="Times New Roman" pitchFamily="18" charset="0"/>
              </a:rPr>
              <a:t>Διεύθυνση του</a:t>
            </a:r>
            <a:endParaRPr lang="en-US" altLang="en-US" sz="140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el-GR" altLang="en-US" sz="1400">
                <a:latin typeface="Calibri" pitchFamily="34" charset="0"/>
                <a:cs typeface="Times New Roman" pitchFamily="18" charset="0"/>
              </a:rPr>
              <a:t>καταχωρητή-προορισμού (3 </a:t>
            </a:r>
            <a:r>
              <a:rPr lang="en-US" altLang="en-US" sz="1400">
                <a:latin typeface="Calibri" pitchFamily="34" charset="0"/>
                <a:cs typeface="Times New Roman" pitchFamily="18" charset="0"/>
              </a:rPr>
              <a:t>bits</a:t>
            </a:r>
            <a:r>
              <a:rPr lang="el-GR" altLang="en-US" sz="1400">
                <a:latin typeface="Calibri" pitchFamily="34" charset="0"/>
                <a:cs typeface="Times New Roman" pitchFamily="18" charset="0"/>
              </a:rPr>
              <a:t>)</a:t>
            </a:r>
            <a:endParaRPr lang="el-GR" altLang="en-US" sz="1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1400" b="1">
                <a:latin typeface="Courier New" pitchFamily="49" charset="0"/>
                <a:cs typeface="Times New Roman" pitchFamily="18" charset="0"/>
              </a:rPr>
              <a:t>&gt; rs</a:t>
            </a:r>
            <a:r>
              <a:rPr lang="el-GR" altLang="en-US" sz="1400" b="1">
                <a:latin typeface="Courier New" pitchFamily="49" charset="0"/>
                <a:cs typeface="Times New Roman" pitchFamily="18" charset="0"/>
              </a:rPr>
              <a:t>:</a:t>
            </a:r>
            <a:r>
              <a:rPr lang="el-GR" altLang="en-US" sz="1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en-US" sz="1400">
                <a:latin typeface="Calibri" pitchFamily="34" charset="0"/>
                <a:cs typeface="Times New Roman" pitchFamily="18" charset="0"/>
              </a:rPr>
              <a:t>Διεύθυνση του πρώτου</a:t>
            </a:r>
            <a:endParaRPr lang="en-US" altLang="en-US" sz="140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el-GR" altLang="en-US" sz="1400">
                <a:latin typeface="Calibri" pitchFamily="34" charset="0"/>
                <a:cs typeface="Times New Roman" pitchFamily="18" charset="0"/>
              </a:rPr>
              <a:t>καταχωρητή δεδομένων (3 </a:t>
            </a:r>
            <a:r>
              <a:rPr lang="en-US" altLang="en-US" sz="1400">
                <a:latin typeface="Calibri" pitchFamily="34" charset="0"/>
                <a:cs typeface="Times New Roman" pitchFamily="18" charset="0"/>
              </a:rPr>
              <a:t>bits</a:t>
            </a:r>
            <a:r>
              <a:rPr lang="el-GR" altLang="en-US" sz="1400">
                <a:latin typeface="Calibri" pitchFamily="34" charset="0"/>
                <a:cs typeface="Times New Roman" pitchFamily="18" charset="0"/>
              </a:rPr>
              <a:t>)</a:t>
            </a:r>
            <a:endParaRPr lang="el-GR" altLang="en-US" sz="1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1400" b="1">
                <a:latin typeface="Courier New" pitchFamily="49" charset="0"/>
                <a:cs typeface="Times New Roman" pitchFamily="18" charset="0"/>
              </a:rPr>
              <a:t>&gt; rt</a:t>
            </a:r>
            <a:r>
              <a:rPr lang="el-GR" altLang="en-US" sz="1400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l-GR" altLang="en-US" sz="14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el-GR" altLang="en-US" sz="1400">
                <a:latin typeface="Calibri" pitchFamily="34" charset="0"/>
                <a:cs typeface="Times New Roman" pitchFamily="18" charset="0"/>
              </a:rPr>
              <a:t>Διεύθυνση του δεύτερου</a:t>
            </a:r>
            <a:endParaRPr lang="en-US" altLang="en-US" sz="140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el-GR" altLang="en-US" sz="1400">
                <a:latin typeface="Calibri" pitchFamily="34" charset="0"/>
                <a:cs typeface="Times New Roman" pitchFamily="18" charset="0"/>
              </a:rPr>
              <a:t>καταχωρητή δεδομένων (3 </a:t>
            </a:r>
            <a:r>
              <a:rPr lang="en-US" altLang="en-US" sz="1400">
                <a:latin typeface="Calibri" pitchFamily="34" charset="0"/>
                <a:cs typeface="Times New Roman" pitchFamily="18" charset="0"/>
              </a:rPr>
              <a:t>bits</a:t>
            </a:r>
            <a:r>
              <a:rPr lang="el-GR" altLang="en-US" sz="1400">
                <a:latin typeface="Calibri" pitchFamily="34" charset="0"/>
                <a:cs typeface="Times New Roman" pitchFamily="18" charset="0"/>
              </a:rPr>
              <a:t>)</a:t>
            </a:r>
            <a:endParaRPr lang="el-GR" altLang="en-US" sz="1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1400" b="1">
                <a:latin typeface="Courier New" pitchFamily="49" charset="0"/>
                <a:cs typeface="Times New Roman" pitchFamily="18" charset="0"/>
              </a:rPr>
              <a:t>&gt; function</a:t>
            </a:r>
            <a:r>
              <a:rPr lang="el-GR" altLang="en-US" sz="14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altLang="en-US" sz="1400">
                <a:latin typeface="Calibri" pitchFamily="34" charset="0"/>
                <a:cs typeface="Times New Roman" pitchFamily="18" charset="0"/>
              </a:rPr>
              <a:t>Πεδίο που καθορίζει την</a:t>
            </a:r>
            <a:endParaRPr lang="en-US" altLang="en-US" sz="140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el-GR" altLang="en-US" sz="1400">
                <a:latin typeface="Calibri" pitchFamily="34" charset="0"/>
                <a:cs typeface="Times New Roman" pitchFamily="18" charset="0"/>
              </a:rPr>
              <a:t>Λειτουργία</a:t>
            </a:r>
            <a:r>
              <a:rPr lang="en-US" altLang="en-US" sz="1400">
                <a:latin typeface="Calibri" pitchFamily="34" charset="0"/>
                <a:cs typeface="Times New Roman" pitchFamily="18" charset="0"/>
              </a:rPr>
              <a:t> </a:t>
            </a:r>
            <a:r>
              <a:rPr lang="el-GR" altLang="en-US" sz="1400">
                <a:latin typeface="Calibri" pitchFamily="34" charset="0"/>
                <a:cs typeface="Times New Roman" pitchFamily="18" charset="0"/>
              </a:rPr>
              <a:t>της εντολής (3 </a:t>
            </a:r>
            <a:r>
              <a:rPr lang="en-US" altLang="en-US" sz="1400">
                <a:latin typeface="Calibri" pitchFamily="34" charset="0"/>
                <a:cs typeface="Times New Roman" pitchFamily="18" charset="0"/>
              </a:rPr>
              <a:t>bits</a:t>
            </a:r>
            <a:r>
              <a:rPr lang="el-GR" altLang="en-US" sz="1400">
                <a:latin typeface="Calibri" pitchFamily="34" charset="0"/>
                <a:cs typeface="Times New Roman" pitchFamily="18" charset="0"/>
              </a:rPr>
              <a:t>)</a:t>
            </a:r>
            <a:endParaRPr lang="el-GR" altLang="en-US" sz="1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1400" b="1">
                <a:latin typeface="Courier New" pitchFamily="49" charset="0"/>
                <a:cs typeface="Times New Roman" pitchFamily="18" charset="0"/>
              </a:rPr>
              <a:t>&gt; immediate</a:t>
            </a:r>
            <a:r>
              <a:rPr lang="el-GR" altLang="en-US" sz="14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altLang="en-US" sz="1400">
                <a:latin typeface="Calibri" pitchFamily="34" charset="0"/>
                <a:cs typeface="Times New Roman" pitchFamily="18" charset="0"/>
              </a:rPr>
              <a:t>Πεδίο άμεσων</a:t>
            </a:r>
            <a:endParaRPr lang="en-US" altLang="en-US" sz="1400">
              <a:latin typeface="Calibri" pitchFamily="34" charset="0"/>
              <a:cs typeface="Times New Roman" pitchFamily="18" charset="0"/>
            </a:endParaRPr>
          </a:p>
          <a:p>
            <a:pPr eaLnBrk="1" hangingPunct="1"/>
            <a:r>
              <a:rPr lang="el-GR" altLang="en-US" sz="1400">
                <a:latin typeface="Calibri" pitchFamily="34" charset="0"/>
                <a:cs typeface="Times New Roman" pitchFamily="18" charset="0"/>
              </a:rPr>
              <a:t>δεδομένων (6 </a:t>
            </a:r>
            <a:r>
              <a:rPr lang="en-US" altLang="en-US" sz="1400">
                <a:latin typeface="Calibri" pitchFamily="34" charset="0"/>
                <a:cs typeface="Times New Roman" pitchFamily="18" charset="0"/>
              </a:rPr>
              <a:t>bits</a:t>
            </a:r>
            <a:r>
              <a:rPr lang="el-GR" altLang="en-US" sz="1400">
                <a:latin typeface="Calibri" pitchFamily="34" charset="0"/>
                <a:cs typeface="Times New Roman" pitchFamily="18" charset="0"/>
              </a:rPr>
              <a:t>)</a:t>
            </a:r>
            <a:endParaRPr lang="el-GR" altLang="en-US" sz="1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en-US" altLang="en-US" sz="1400" b="1">
                <a:latin typeface="Courier New" pitchFamily="49" charset="0"/>
                <a:ea typeface="Calibri" pitchFamily="34" charset="0"/>
                <a:cs typeface="Calibri" pitchFamily="34" charset="0"/>
              </a:rPr>
              <a:t>&gt; jumpAddr</a:t>
            </a:r>
            <a:r>
              <a:rPr lang="el-GR" altLang="en-US" sz="1400" b="1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el-GR" altLang="en-US" sz="1400">
                <a:latin typeface="Calibri" pitchFamily="34" charset="0"/>
                <a:ea typeface="Calibri" pitchFamily="34" charset="0"/>
                <a:cs typeface="Calibri" pitchFamily="34" charset="0"/>
              </a:rPr>
              <a:t>Πεδίο απόστασης</a:t>
            </a:r>
            <a:endParaRPr lang="en-US" altLang="en-US" sz="14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el-GR" altLang="en-US" sz="1400">
                <a:latin typeface="Calibri" pitchFamily="34" charset="0"/>
                <a:ea typeface="Calibri" pitchFamily="34" charset="0"/>
                <a:cs typeface="Calibri" pitchFamily="34" charset="0"/>
              </a:rPr>
              <a:t>διεύθυνσης (12 </a:t>
            </a:r>
            <a:r>
              <a:rPr lang="en-US" altLang="en-US" sz="1400">
                <a:latin typeface="Calibri" pitchFamily="34" charset="0"/>
                <a:ea typeface="Calibri" pitchFamily="34" charset="0"/>
                <a:cs typeface="Calibri" pitchFamily="34" charset="0"/>
              </a:rPr>
              <a:t>bits)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Assembly Intructions</a:t>
            </a:r>
            <a:endParaRPr lang="el-GR" altLang="en-US" smtClean="0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565150" y="2159000"/>
            <a:ext cx="5721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l-GR" altLang="en-US"/>
              <a:t>Διαφέρουν από τις υλοποιήσιμες εντολές</a:t>
            </a:r>
            <a:endParaRPr lang="en-US" altLang="en-US"/>
          </a:p>
          <a:p>
            <a:pPr eaLnBrk="1" hangingPunct="1">
              <a:buFont typeface="Arial" charset="0"/>
              <a:buChar char="•"/>
            </a:pPr>
            <a:r>
              <a:rPr lang="el-GR" altLang="en-US"/>
              <a:t>Θα δωθεί </a:t>
            </a:r>
            <a:r>
              <a:rPr lang="en-US" altLang="en-US"/>
              <a:t>API</a:t>
            </a:r>
          </a:p>
        </p:txBody>
      </p:sp>
      <p:graphicFrame>
        <p:nvGraphicFramePr>
          <p:cNvPr id="3" name="Πίνακας 2" descr="INSTRUCTION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204262"/>
              </p:ext>
            </p:extLst>
          </p:nvPr>
        </p:nvGraphicFramePr>
        <p:xfrm>
          <a:off x="6324600" y="568325"/>
          <a:ext cx="5316538" cy="6162671"/>
        </p:xfrm>
        <a:graphic>
          <a:graphicData uri="http://schemas.openxmlformats.org/drawingml/2006/table">
            <a:tbl>
              <a:tblPr firstRow="1" firstCol="1" bandRow="1">
                <a:tableStyleId>{E929F9F4-4A8F-4326-A1B4-22849713DDAB}</a:tableStyleId>
              </a:tblPr>
              <a:tblGrid>
                <a:gridCol w="2665481"/>
                <a:gridCol w="841822"/>
                <a:gridCol w="1809235"/>
              </a:tblGrid>
              <a:tr h="323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Περιγραφή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Όνομα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Πράξη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 anchor="b"/>
                </a:tc>
              </a:tr>
              <a:tr h="3235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Add Immediate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ADDI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rd=rs+imm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</a:tr>
              <a:tr h="6520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Branch Equal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BEQ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PC+=( rs == 0)?imm:0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</a:tr>
              <a:tr h="3235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 Operation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NOP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---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</a:tr>
              <a:tr h="3235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Διάβασε Χαρακτήρα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RDG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rd=keyb.input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</a:tr>
              <a:tr h="3235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Τύπωσε Χαρακτήρα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PDT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LCD+=rd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</a:tr>
              <a:tr h="65185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Τύπωσε καινούργια γραμμή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PNL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LCD+=new line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</a:tr>
              <a:tr h="3235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IrDA input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IRI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IR+= rd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</a:tr>
              <a:tr h="3235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IrDA output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IRO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rd= IR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</a:tr>
              <a:tr h="3235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Shift Left Logical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SLL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rd=rs&lt;&lt;imm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</a:tr>
              <a:tr h="3235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Shift Right Logical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SRL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rd=rs&gt;&gt;&gt;imm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</a:tr>
              <a:tr h="3235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Random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RDM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rd = random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</a:tr>
              <a:tr h="3235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Time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TIME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rd = time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</a:tr>
              <a:tr h="3235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Πολλαπλασιασμός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MULI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rd= (rs*imm)</a:t>
                      </a:r>
                      <a:r>
                        <a:rPr lang="en-US" sz="1400" baseline="-25000">
                          <a:effectLst/>
                        </a:rPr>
                        <a:t>16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</a:tr>
              <a:tr h="3235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Jump Register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JR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PC=rs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</a:tr>
              <a:tr h="6520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Jump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</a:t>
                      </a:r>
                      <a:r>
                        <a:rPr lang="el-GR" sz="1400" dirty="0">
                          <a:effectLst/>
                        </a:rPr>
                        <a:t>, </a:t>
                      </a:r>
                      <a:r>
                        <a:rPr lang="en-US" sz="1400" dirty="0">
                          <a:effectLst/>
                        </a:rPr>
                        <a:t>JUMP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PC+= </a:t>
                      </a:r>
                      <a:r>
                        <a:rPr lang="en-US" sz="1400" dirty="0" err="1">
                          <a:effectLst/>
                        </a:rPr>
                        <a:t>jumpAddr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4" marR="41904" marT="0" marB="0"/>
                </a:tc>
              </a:tr>
            </a:tbl>
          </a:graphicData>
        </a:graphic>
      </p:graphicFrame>
      <p:graphicFrame>
        <p:nvGraphicFramePr>
          <p:cNvPr id="7" name="Πίνακας 6" descr="INSTRUCTION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181941"/>
              </p:ext>
            </p:extLst>
          </p:nvPr>
        </p:nvGraphicFramePr>
        <p:xfrm>
          <a:off x="646113" y="2768600"/>
          <a:ext cx="4889500" cy="3886202"/>
        </p:xfrm>
        <a:graphic>
          <a:graphicData uri="http://schemas.openxmlformats.org/drawingml/2006/table">
            <a:tbl>
              <a:tblPr firstRow="1" firstCol="1" bandRow="1">
                <a:tableStyleId>{E929F9F4-4A8F-4326-A1B4-22849713DDAB}</a:tableStyleId>
              </a:tblPr>
              <a:tblGrid>
                <a:gridCol w="2451383"/>
                <a:gridCol w="774204"/>
                <a:gridCol w="1663913"/>
              </a:tblGrid>
              <a:tr h="285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Περιγραφή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Όνομα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Πράξη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 anchor="b"/>
                </a:tc>
              </a:tr>
              <a:tr h="2855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Φόρτωσε άμεσα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rd=imm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 anchor="b"/>
                </a:tc>
              </a:tr>
              <a:tr h="2855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Λογικό</a:t>
                      </a:r>
                      <a:r>
                        <a:rPr lang="en-US" sz="1400">
                          <a:effectLst/>
                        </a:rPr>
                        <a:t> AND (bit </a:t>
                      </a:r>
                      <a:r>
                        <a:rPr lang="el-GR" sz="1400">
                          <a:effectLst/>
                        </a:rPr>
                        <a:t>προς</a:t>
                      </a:r>
                      <a:r>
                        <a:rPr lang="en-US" sz="1400">
                          <a:effectLst/>
                        </a:rPr>
                        <a:t> bit)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AND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rd</a:t>
                      </a:r>
                      <a:r>
                        <a:rPr lang="en-US" sz="1400" dirty="0">
                          <a:effectLst/>
                        </a:rPr>
                        <a:t>=</a:t>
                      </a:r>
                      <a:r>
                        <a:rPr lang="en-US" sz="1400" dirty="0" err="1">
                          <a:effectLst/>
                        </a:rPr>
                        <a:t>rs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l-GR" sz="1400" dirty="0">
                          <a:effectLst/>
                        </a:rPr>
                        <a:t>&amp;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rt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</a:tr>
              <a:tr h="2855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Λογικό</a:t>
                      </a:r>
                      <a:r>
                        <a:rPr lang="en-US" sz="1400">
                          <a:effectLst/>
                        </a:rPr>
                        <a:t> OR(bit </a:t>
                      </a:r>
                      <a:r>
                        <a:rPr lang="el-GR" sz="1400">
                          <a:effectLst/>
                        </a:rPr>
                        <a:t>προς</a:t>
                      </a:r>
                      <a:r>
                        <a:rPr lang="en-US" sz="1400">
                          <a:effectLst/>
                        </a:rPr>
                        <a:t> bit)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OR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rd=rs </a:t>
                      </a:r>
                      <a:r>
                        <a:rPr lang="el-GR" sz="1400">
                          <a:effectLst/>
                        </a:rPr>
                        <a:t>| </a:t>
                      </a:r>
                      <a:r>
                        <a:rPr lang="en-US" sz="1400">
                          <a:effectLst/>
                        </a:rPr>
                        <a:t>rt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</a:tr>
              <a:tr h="2855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Πρόσθεση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ADD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rd=rs+rt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</a:tr>
              <a:tr h="2855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Αφαίρεση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SUB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rd</a:t>
                      </a:r>
                      <a:r>
                        <a:rPr lang="en-US" sz="1400" dirty="0">
                          <a:effectLst/>
                        </a:rPr>
                        <a:t>=</a:t>
                      </a:r>
                      <a:r>
                        <a:rPr lang="en-US" sz="1400" dirty="0" err="1">
                          <a:effectLst/>
                        </a:rPr>
                        <a:t>rs-rt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</a:tr>
              <a:tr h="2855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Πολλαπλασιασμός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MUL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rd</a:t>
                      </a:r>
                      <a:r>
                        <a:rPr lang="en-US" sz="1400" dirty="0">
                          <a:effectLst/>
                        </a:rPr>
                        <a:t>= (</a:t>
                      </a:r>
                      <a:r>
                        <a:rPr lang="en-US" sz="1400" dirty="0" err="1">
                          <a:effectLst/>
                        </a:rPr>
                        <a:t>rs</a:t>
                      </a:r>
                      <a:r>
                        <a:rPr lang="en-US" sz="1400" dirty="0">
                          <a:effectLst/>
                        </a:rPr>
                        <a:t>*</a:t>
                      </a:r>
                      <a:r>
                        <a:rPr lang="en-US" sz="1400" dirty="0" err="1">
                          <a:effectLst/>
                        </a:rPr>
                        <a:t>rt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r>
                        <a:rPr lang="en-US" sz="1400" baseline="-25000" dirty="0">
                          <a:effectLst/>
                        </a:rPr>
                        <a:t>16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</a:tr>
              <a:tr h="5710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Μεγαλύτερο- Ίσο(</a:t>
                      </a:r>
                      <a:r>
                        <a:rPr lang="en-US" sz="1400">
                          <a:effectLst/>
                        </a:rPr>
                        <a:t>Greater Equal</a:t>
                      </a:r>
                      <a:r>
                        <a:rPr lang="el-GR" sz="1400">
                          <a:effectLst/>
                        </a:rPr>
                        <a:t>)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GEQ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rd</a:t>
                      </a:r>
                      <a:r>
                        <a:rPr lang="en-US" sz="1400" dirty="0">
                          <a:effectLst/>
                        </a:rPr>
                        <a:t>=(</a:t>
                      </a:r>
                      <a:r>
                        <a:rPr lang="en-US" sz="1400" dirty="0" err="1">
                          <a:effectLst/>
                        </a:rPr>
                        <a:t>rs</a:t>
                      </a:r>
                      <a:r>
                        <a:rPr lang="en-US" sz="1400" dirty="0">
                          <a:effectLst/>
                        </a:rPr>
                        <a:t> ≥ 0)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</a:tr>
              <a:tr h="2855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Not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NOT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rd</a:t>
                      </a:r>
                      <a:r>
                        <a:rPr lang="en-US" sz="1400" dirty="0">
                          <a:effectLst/>
                        </a:rPr>
                        <a:t>= (</a:t>
                      </a:r>
                      <a:r>
                        <a:rPr lang="en-US" sz="1400" dirty="0" err="1">
                          <a:effectLst/>
                        </a:rPr>
                        <a:t>rs</a:t>
                      </a:r>
                      <a:r>
                        <a:rPr lang="en-US" sz="1400" dirty="0">
                          <a:effectLst/>
                        </a:rPr>
                        <a:t>==0)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</a:tr>
              <a:tr h="2855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Αντέγραψε από</a:t>
                      </a:r>
                      <a:r>
                        <a:rPr lang="en-US" sz="1400">
                          <a:effectLst/>
                        </a:rPr>
                        <a:t> PC 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MFPC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rd</a:t>
                      </a:r>
                      <a:r>
                        <a:rPr lang="en-US" sz="1400" dirty="0">
                          <a:effectLst/>
                        </a:rPr>
                        <a:t>=PC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</a:tr>
              <a:tr h="45981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Load Word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LW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rd</a:t>
                      </a:r>
                      <a:r>
                        <a:rPr lang="en-US" sz="1400" dirty="0">
                          <a:effectLst/>
                        </a:rPr>
                        <a:t>= MEM(</a:t>
                      </a:r>
                      <a:r>
                        <a:rPr lang="en-US" sz="1400" dirty="0" err="1">
                          <a:effectLst/>
                        </a:rPr>
                        <a:t>rs+imm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</a:tr>
              <a:tr h="2855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Save Word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SW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MEM(</a:t>
                      </a:r>
                      <a:r>
                        <a:rPr lang="en-US" sz="1400" dirty="0" err="1">
                          <a:effectLst/>
                        </a:rPr>
                        <a:t>rs+imm</a:t>
                      </a:r>
                      <a:r>
                        <a:rPr lang="en-US" sz="1400" dirty="0">
                          <a:effectLst/>
                        </a:rPr>
                        <a:t>)=</a:t>
                      </a:r>
                      <a:r>
                        <a:rPr lang="en-US" sz="1400" dirty="0" err="1">
                          <a:effectLst/>
                        </a:rPr>
                        <a:t>rd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06" marR="41906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Workflow (</a:t>
            </a:r>
            <a:r>
              <a:rPr lang="el-GR" altLang="en-US" smtClean="0"/>
              <a:t>από το κώδικα στη πλακέτα</a:t>
            </a:r>
            <a:r>
              <a:rPr lang="en-US" altLang="en-US" smtClean="0"/>
              <a:t>)</a:t>
            </a:r>
            <a:endParaRPr lang="el-GR" altLang="en-US" smtClean="0"/>
          </a:p>
        </p:txBody>
      </p:sp>
      <p:grpSp>
        <p:nvGrpSpPr>
          <p:cNvPr id="21507" name="Ομάδα 15" descr="WORKFLOW"/>
          <p:cNvGrpSpPr>
            <a:grpSpLocks/>
          </p:cNvGrpSpPr>
          <p:nvPr/>
        </p:nvGrpSpPr>
        <p:grpSpPr bwMode="auto">
          <a:xfrm>
            <a:off x="1370013" y="2913063"/>
            <a:ext cx="9539287" cy="3106737"/>
            <a:chOff x="1370012" y="2913063"/>
            <a:chExt cx="5824538" cy="1897062"/>
          </a:xfrm>
        </p:grpSpPr>
        <p:sp>
          <p:nvSpPr>
            <p:cNvPr id="21510" name="Rectangle 10"/>
            <p:cNvSpPr>
              <a:spLocks noChangeArrowheads="1"/>
            </p:cNvSpPr>
            <p:nvPr/>
          </p:nvSpPr>
          <p:spPr bwMode="auto">
            <a:xfrm>
              <a:off x="1370012" y="2924175"/>
              <a:ext cx="819151" cy="584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defTabSz="914400"/>
              <a:endParaRPr lang="en-US" altLang="en-US" sz="1600">
                <a:latin typeface="Arial" charset="0"/>
                <a:ea typeface="Calibri" pitchFamily="34" charset="0"/>
                <a:cs typeface="Times New Roman" pitchFamily="18" charset="0"/>
              </a:endParaRPr>
            </a:p>
            <a:p>
              <a:pPr algn="ctr" defTabSz="914400"/>
              <a:r>
                <a:rPr lang="en-US" altLang="en-US" sz="1600">
                  <a:latin typeface="Arial" charset="0"/>
                  <a:ea typeface="Calibri" pitchFamily="34" charset="0"/>
                  <a:cs typeface="Times New Roman" pitchFamily="18" charset="0"/>
                </a:rPr>
                <a:t>Assembly</a:t>
              </a:r>
            </a:p>
          </p:txBody>
        </p:sp>
        <p:sp>
          <p:nvSpPr>
            <p:cNvPr id="21511" name="Rectangle 9"/>
            <p:cNvSpPr>
              <a:spLocks noChangeArrowheads="1"/>
            </p:cNvSpPr>
            <p:nvPr/>
          </p:nvSpPr>
          <p:spPr bwMode="auto">
            <a:xfrm>
              <a:off x="3389313" y="3425825"/>
              <a:ext cx="81915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defTabSz="914400"/>
              <a:r>
                <a:rPr lang="en-US" altLang="en-US" sz="1600">
                  <a:latin typeface="Arial" charset="0"/>
                  <a:ea typeface="Calibri" pitchFamily="34" charset="0"/>
                  <a:cs typeface="Times New Roman" pitchFamily="18" charset="0"/>
                </a:rPr>
                <a:t>EXE</a:t>
              </a:r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3389313" y="2913063"/>
              <a:ext cx="819150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defTabSz="914400"/>
              <a:r>
                <a:rPr lang="en-US" altLang="en-US" sz="1600">
                  <a:latin typeface="Arial" charset="0"/>
                  <a:ea typeface="Calibri" pitchFamily="34" charset="0"/>
                  <a:cs typeface="Times New Roman" pitchFamily="18" charset="0"/>
                </a:rPr>
                <a:t>Quartus project</a:t>
              </a:r>
            </a:p>
          </p:txBody>
        </p:sp>
        <p:sp>
          <p:nvSpPr>
            <p:cNvPr id="21513" name="Rectangle 5"/>
            <p:cNvSpPr>
              <a:spLocks noChangeArrowheads="1"/>
            </p:cNvSpPr>
            <p:nvPr/>
          </p:nvSpPr>
          <p:spPr bwMode="auto">
            <a:xfrm>
              <a:off x="5175250" y="3425825"/>
              <a:ext cx="638175" cy="457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defTabSz="914400"/>
              <a:r>
                <a:rPr lang="en-US" altLang="en-US" sz="1600">
                  <a:latin typeface="Arial" charset="0"/>
                  <a:ea typeface="Calibri" pitchFamily="34" charset="0"/>
                  <a:cs typeface="Times New Roman" pitchFamily="18" charset="0"/>
                </a:rPr>
                <a:t>SOF</a:t>
              </a:r>
            </a:p>
            <a:p>
              <a:pPr algn="ctr" defTabSz="914400"/>
              <a:r>
                <a:rPr lang="en-US" altLang="en-US" sz="1600">
                  <a:latin typeface="Arial" charset="0"/>
                  <a:ea typeface="Calibri" pitchFamily="34" charset="0"/>
                  <a:cs typeface="Times New Roman" pitchFamily="18" charset="0"/>
                </a:rPr>
                <a:t>POF</a:t>
              </a:r>
            </a:p>
          </p:txBody>
        </p:sp>
        <p:sp>
          <p:nvSpPr>
            <p:cNvPr id="21514" name="Oval 1"/>
            <p:cNvSpPr>
              <a:spLocks noChangeArrowheads="1"/>
            </p:cNvSpPr>
            <p:nvPr/>
          </p:nvSpPr>
          <p:spPr bwMode="auto">
            <a:xfrm>
              <a:off x="1422400" y="3575050"/>
              <a:ext cx="765175" cy="7651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defTabSz="914400"/>
              <a:r>
                <a:rPr lang="en-US" altLang="en-US" sz="1600">
                  <a:latin typeface="Arial" charset="0"/>
                  <a:ea typeface="Calibri" pitchFamily="34" charset="0"/>
                  <a:cs typeface="Times New Roman" pitchFamily="18" charset="0"/>
                </a:rPr>
                <a:t>CASM</a:t>
              </a:r>
            </a:p>
          </p:txBody>
        </p:sp>
        <p:sp>
          <p:nvSpPr>
            <p:cNvPr id="21515" name="AutoShape 7"/>
            <p:cNvSpPr>
              <a:spLocks noChangeArrowheads="1"/>
            </p:cNvSpPr>
            <p:nvPr/>
          </p:nvSpPr>
          <p:spPr bwMode="auto">
            <a:xfrm>
              <a:off x="2314575" y="3425825"/>
              <a:ext cx="1074738" cy="468313"/>
            </a:xfrm>
            <a:prstGeom prst="rightArrow">
              <a:avLst>
                <a:gd name="adj1" fmla="val 50065"/>
                <a:gd name="adj2" fmla="val 5737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defTabSz="914400"/>
              <a:r>
                <a:rPr lang="en-US" altLang="en-US" sz="1600">
                  <a:latin typeface="Arial" charset="0"/>
                  <a:ea typeface="Calibri" pitchFamily="34" charset="0"/>
                  <a:cs typeface="Times New Roman" pitchFamily="18" charset="0"/>
                </a:rPr>
                <a:t>Assembling</a:t>
              </a:r>
            </a:p>
          </p:txBody>
        </p:sp>
        <p:sp>
          <p:nvSpPr>
            <p:cNvPr id="21516" name="Oval 6"/>
            <p:cNvSpPr>
              <a:spLocks noChangeArrowheads="1"/>
            </p:cNvSpPr>
            <p:nvPr/>
          </p:nvSpPr>
          <p:spPr bwMode="auto">
            <a:xfrm>
              <a:off x="3314700" y="3917950"/>
              <a:ext cx="892175" cy="8921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defTabSz="914400"/>
              <a:r>
                <a:rPr lang="en-US" altLang="en-US" sz="1600">
                  <a:latin typeface="Arial" charset="0"/>
                  <a:ea typeface="Calibri" pitchFamily="34" charset="0"/>
                  <a:cs typeface="Times New Roman" pitchFamily="18" charset="0"/>
                </a:rPr>
                <a:t>Quartus IDE</a:t>
              </a:r>
            </a:p>
          </p:txBody>
        </p:sp>
        <p:sp>
          <p:nvSpPr>
            <p:cNvPr id="21517" name="AutoShape 4"/>
            <p:cNvSpPr>
              <a:spLocks noChangeArrowheads="1"/>
            </p:cNvSpPr>
            <p:nvPr/>
          </p:nvSpPr>
          <p:spPr bwMode="auto">
            <a:xfrm>
              <a:off x="4318000" y="3414713"/>
              <a:ext cx="857250" cy="468312"/>
            </a:xfrm>
            <a:prstGeom prst="rightArrow">
              <a:avLst>
                <a:gd name="adj1" fmla="val 50065"/>
                <a:gd name="adj2" fmla="val 4576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defTabSz="914400"/>
              <a:r>
                <a:rPr lang="en-US" altLang="en-US" sz="1600">
                  <a:latin typeface="Arial" charset="0"/>
                  <a:ea typeface="Calibri" pitchFamily="34" charset="0"/>
                  <a:cs typeface="Times New Roman" pitchFamily="18" charset="0"/>
                </a:rPr>
                <a:t>Compiling</a:t>
              </a:r>
            </a:p>
          </p:txBody>
        </p:sp>
        <p:sp>
          <p:nvSpPr>
            <p:cNvPr id="21518" name="AutoShape 3"/>
            <p:cNvSpPr>
              <a:spLocks noChangeArrowheads="1"/>
            </p:cNvSpPr>
            <p:nvPr/>
          </p:nvSpPr>
          <p:spPr bwMode="auto">
            <a:xfrm>
              <a:off x="5813425" y="3414713"/>
              <a:ext cx="488950" cy="468312"/>
            </a:xfrm>
            <a:prstGeom prst="rightArrow">
              <a:avLst>
                <a:gd name="adj1" fmla="val 50065"/>
                <a:gd name="adj2" fmla="val 2603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endParaRPr lang="el-GR" altLang="en-US" sz="1600"/>
            </a:p>
          </p:txBody>
        </p:sp>
        <p:sp>
          <p:nvSpPr>
            <p:cNvPr id="21519" name="Oval 2"/>
            <p:cNvSpPr>
              <a:spLocks noChangeArrowheads="1"/>
            </p:cNvSpPr>
            <p:nvPr/>
          </p:nvSpPr>
          <p:spPr bwMode="auto">
            <a:xfrm>
              <a:off x="6302375" y="3173413"/>
              <a:ext cx="892175" cy="8921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entury Gothic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</a:defRPr>
              </a:lvl9pPr>
            </a:lstStyle>
            <a:p>
              <a:pPr algn="ctr" defTabSz="914400"/>
              <a:r>
                <a:rPr lang="en-US" altLang="en-US" sz="1600">
                  <a:latin typeface="Arial" charset="0"/>
                  <a:ea typeface="Calibri" pitchFamily="34" charset="0"/>
                  <a:cs typeface="Times New Roman" pitchFamily="18" charset="0"/>
                </a:rPr>
                <a:t>FPGA</a:t>
              </a:r>
            </a:p>
          </p:txBody>
        </p:sp>
      </p:grpSp>
      <p:sp>
        <p:nvSpPr>
          <p:cNvPr id="21508" name="Rectangle 21" descr="WORKFLOW"/>
          <p:cNvSpPr>
            <a:spLocks noChangeArrowheads="1"/>
          </p:cNvSpPr>
          <p:nvPr/>
        </p:nvSpPr>
        <p:spPr bwMode="auto">
          <a:xfrm>
            <a:off x="1714500" y="2870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endParaRPr lang="el-GR" altLang="en-US"/>
          </a:p>
        </p:txBody>
      </p:sp>
      <p:sp>
        <p:nvSpPr>
          <p:cNvPr id="21509" name="TextBox 16"/>
          <p:cNvSpPr txBox="1">
            <a:spLocks noChangeArrowheads="1"/>
          </p:cNvSpPr>
          <p:nvPr/>
        </p:nvSpPr>
        <p:spPr bwMode="auto">
          <a:xfrm>
            <a:off x="7454900" y="4965700"/>
            <a:ext cx="4203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/>
              <a:t>Programmer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/>
              <a:t>USB blaster</a:t>
            </a:r>
            <a:endParaRPr lang="el-G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User Interface (1/2)</a:t>
            </a:r>
            <a:endParaRPr lang="el-GR" altLang="en-US" smtClean="0"/>
          </a:p>
        </p:txBody>
      </p:sp>
      <p:pic>
        <p:nvPicPr>
          <p:cNvPr id="22532" name="Picture 1" descr="plak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2247900"/>
            <a:ext cx="74549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216</TotalTime>
  <Words>596</Words>
  <Application>Microsoft Office PowerPoint</Application>
  <PresentationFormat>Custom</PresentationFormat>
  <Paragraphs>249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Αίθουσα συσκέψεων "Ιόν"</vt:lpstr>
      <vt:lpstr>Θέμα του Office</vt:lpstr>
      <vt:lpstr>Default Design</vt:lpstr>
      <vt:lpstr>Αρχιτεκτονική Υπολογιστών</vt:lpstr>
      <vt:lpstr>Τι θέλουμε να κατασκευάσουμε;</vt:lpstr>
      <vt:lpstr>Τι ΙΟ της πλακέτας θα χρησιμοποιήσουμε;</vt:lpstr>
      <vt:lpstr>Interface του CPU</vt:lpstr>
      <vt:lpstr>Η συνολική εικόνα του FPGA</vt:lpstr>
      <vt:lpstr>Μορφότυπα εντολών</vt:lpstr>
      <vt:lpstr>Assembly Intructions</vt:lpstr>
      <vt:lpstr>Workflow (από το κώδικα στη πλακέτα)</vt:lpstr>
      <vt:lpstr>User Interface (1/2)</vt:lpstr>
      <vt:lpstr>User Interface (2/2)</vt:lpstr>
      <vt:lpstr>Παράδειγμα σε emulator</vt:lpstr>
      <vt:lpstr>Υλοποίηση σε πλακέτα DE II</vt:lpstr>
      <vt:lpstr>Τέλος Ενότητας #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root</dc:creator>
  <cp:lastModifiedBy>vaggelisdouros</cp:lastModifiedBy>
  <cp:revision>25</cp:revision>
  <dcterms:created xsi:type="dcterms:W3CDTF">2014-10-15T08:43:57Z</dcterms:created>
  <dcterms:modified xsi:type="dcterms:W3CDTF">2015-11-26T00:14:47Z</dcterms:modified>
</cp:coreProperties>
</file>