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  <p:sldMasterId id="2147483713" r:id="rId2"/>
    <p:sldMasterId id="2147483725" r:id="rId3"/>
  </p:sldMasterIdLst>
  <p:notesMasterIdLst>
    <p:notesMasterId r:id="rId44"/>
  </p:notesMasterIdLst>
  <p:handoutMasterIdLst>
    <p:handoutMasterId r:id="rId45"/>
  </p:handoutMasterIdLst>
  <p:sldIdLst>
    <p:sldId id="307" r:id="rId4"/>
    <p:sldId id="259" r:id="rId5"/>
    <p:sldId id="270" r:id="rId6"/>
    <p:sldId id="271" r:id="rId7"/>
    <p:sldId id="272" r:id="rId8"/>
    <p:sldId id="273" r:id="rId9"/>
    <p:sldId id="277" r:id="rId10"/>
    <p:sldId id="276" r:id="rId11"/>
    <p:sldId id="278" r:id="rId12"/>
    <p:sldId id="274" r:id="rId13"/>
    <p:sldId id="281" r:id="rId14"/>
    <p:sldId id="275" r:id="rId15"/>
    <p:sldId id="279" r:id="rId16"/>
    <p:sldId id="280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8" r:id="rId43"/>
  </p:sldIdLst>
  <p:sldSz cx="9144000" cy="6858000" type="screen4x3"/>
  <p:notesSz cx="6797675" cy="987425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EF7C2"/>
    <a:srgbClr val="FFDBB7"/>
    <a:srgbClr val="C9CFB5"/>
    <a:srgbClr val="000000"/>
    <a:srgbClr val="772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C07C6-CDB4-1F4A-8098-826AB2A21ECB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03DA8-1728-E74C-A840-A1CBE448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020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675BB-4EF7-498A-B19F-65DBDB95DF4D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23AFB-225A-4F1E-8FBE-B804C43BAF6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021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sz="1200" b="1" baseline="0" dirty="0" smtClean="0">
                <a:solidFill>
                  <a:srgbClr val="000000"/>
                </a:solidFill>
              </a:rPr>
              <a:t>Ξεχώρισε</a:t>
            </a:r>
            <a:r>
              <a:rPr lang="el-GR" sz="1200" baseline="0" dirty="0" smtClean="0">
                <a:solidFill>
                  <a:srgbClr val="000000"/>
                </a:solidFill>
              </a:rPr>
              <a:t> τη διεύθυνση προορισμού(ΔΠ)από το </a:t>
            </a:r>
            <a:r>
              <a:rPr lang="en-US" sz="1200" baseline="0" dirty="0" smtClean="0">
                <a:solidFill>
                  <a:srgbClr val="000000"/>
                </a:solidFill>
              </a:rPr>
              <a:t>datagram</a:t>
            </a:r>
          </a:p>
          <a:p>
            <a:r>
              <a:rPr lang="en-GB" sz="1200" b="1" baseline="0" dirty="0" err="1" smtClean="0">
                <a:solidFill>
                  <a:srgbClr val="000000"/>
                </a:solidFill>
              </a:rPr>
              <a:t>Υπολόγισε</a:t>
            </a:r>
            <a:r>
              <a:rPr lang="en-GB" sz="1200" baseline="0" dirty="0" smtClean="0">
                <a:solidFill>
                  <a:srgbClr val="000000"/>
                </a:solidFill>
              </a:rPr>
              <a:t> </a:t>
            </a:r>
            <a:r>
              <a:rPr lang="en-GB" sz="1200" baseline="0" dirty="0" err="1" smtClean="0">
                <a:solidFill>
                  <a:srgbClr val="000000"/>
                </a:solidFill>
              </a:rPr>
              <a:t>τη</a:t>
            </a:r>
            <a:r>
              <a:rPr lang="en-GB" sz="1200" baseline="0" dirty="0" smtClean="0">
                <a:solidFill>
                  <a:srgbClr val="000000"/>
                </a:solidFill>
              </a:rPr>
              <a:t> </a:t>
            </a:r>
            <a:r>
              <a:rPr lang="en-GB" sz="1200" baseline="0" dirty="0" err="1" smtClean="0">
                <a:solidFill>
                  <a:srgbClr val="000000"/>
                </a:solidFill>
              </a:rPr>
              <a:t>διεύθυνση</a:t>
            </a:r>
            <a:r>
              <a:rPr lang="en-GB" sz="1200" baseline="0" dirty="0" smtClean="0">
                <a:solidFill>
                  <a:srgbClr val="000000"/>
                </a:solidFill>
              </a:rPr>
              <a:t> </a:t>
            </a:r>
            <a:r>
              <a:rPr lang="en-GB" sz="1200" baseline="0" dirty="0" err="1" smtClean="0">
                <a:solidFill>
                  <a:srgbClr val="000000"/>
                </a:solidFill>
              </a:rPr>
              <a:t>δικτύου</a:t>
            </a:r>
            <a:r>
              <a:rPr lang="en-GB" sz="1200" baseline="0" dirty="0" smtClean="0">
                <a:solidFill>
                  <a:srgbClr val="000000"/>
                </a:solidFill>
              </a:rPr>
              <a:t> </a:t>
            </a:r>
            <a:r>
              <a:rPr lang="en-GB" sz="1200" baseline="0" dirty="0" err="1" smtClean="0">
                <a:solidFill>
                  <a:srgbClr val="000000"/>
                </a:solidFill>
              </a:rPr>
              <a:t>προορισμού</a:t>
            </a:r>
            <a:r>
              <a:rPr lang="en-GB" sz="1200" baseline="0" dirty="0" smtClean="0">
                <a:solidFill>
                  <a:srgbClr val="000000"/>
                </a:solidFill>
              </a:rPr>
              <a:t> (ΔΔΠ) </a:t>
            </a:r>
            <a:r>
              <a:rPr lang="en-GB" sz="1200" baseline="0" dirty="0" err="1" smtClean="0">
                <a:solidFill>
                  <a:srgbClr val="000000"/>
                </a:solidFill>
              </a:rPr>
              <a:t>από</a:t>
            </a:r>
            <a:r>
              <a:rPr lang="en-GB" sz="1200" baseline="0" dirty="0" smtClean="0">
                <a:solidFill>
                  <a:srgbClr val="000000"/>
                </a:solidFill>
              </a:rPr>
              <a:t> </a:t>
            </a:r>
            <a:r>
              <a:rPr lang="en-GB" sz="1200" baseline="0" dirty="0" err="1" smtClean="0">
                <a:solidFill>
                  <a:srgbClr val="000000"/>
                </a:solidFill>
              </a:rPr>
              <a:t>τη</a:t>
            </a:r>
            <a:r>
              <a:rPr lang="en-GB" sz="1200" baseline="0" dirty="0" smtClean="0">
                <a:solidFill>
                  <a:srgbClr val="000000"/>
                </a:solidFill>
              </a:rPr>
              <a:t> ΔΠ</a:t>
            </a:r>
          </a:p>
          <a:p>
            <a:r>
              <a:rPr lang="en-US" sz="1200" b="1" baseline="0" dirty="0" smtClean="0">
                <a:solidFill>
                  <a:srgbClr val="000000"/>
                </a:solidFill>
              </a:rPr>
              <a:t>If</a:t>
            </a:r>
            <a:r>
              <a:rPr lang="en-US" sz="1200" baseline="0" dirty="0" smtClean="0">
                <a:solidFill>
                  <a:srgbClr val="000000"/>
                </a:solidFill>
              </a:rPr>
              <a:t> </a:t>
            </a:r>
            <a:r>
              <a:rPr lang="el-GR" sz="1000" b="1" u="sng" baseline="0" dirty="0" smtClean="0">
                <a:solidFill>
                  <a:srgbClr val="000000"/>
                </a:solidFill>
              </a:rPr>
              <a:t>η ΔΔΠ είναι διεύθυνση δικτύου με την οποία είναι άμεσα συνδεδεμένος ο δρομολογητής</a:t>
            </a:r>
            <a:r>
              <a:rPr lang="el-GR" sz="1200" baseline="0" dirty="0" smtClean="0">
                <a:solidFill>
                  <a:srgbClr val="000000"/>
                </a:solidFill>
              </a:rPr>
              <a:t> </a:t>
            </a:r>
            <a:r>
              <a:rPr lang="en-US" sz="1200" b="1" baseline="0" dirty="0" smtClean="0">
                <a:solidFill>
                  <a:srgbClr val="000000"/>
                </a:solidFill>
              </a:rPr>
              <a:t>then</a:t>
            </a:r>
          </a:p>
          <a:p>
            <a:r>
              <a:rPr lang="en-US" sz="1200" b="1" baseline="0" dirty="0" smtClean="0">
                <a:solidFill>
                  <a:srgbClr val="000000"/>
                </a:solidFill>
              </a:rPr>
              <a:t>   </a:t>
            </a:r>
            <a:r>
              <a:rPr lang="en-US" sz="1200" b="1" baseline="0" dirty="0" err="1" smtClean="0">
                <a:solidFill>
                  <a:srgbClr val="000000"/>
                </a:solidFill>
              </a:rPr>
              <a:t>προώθησε</a:t>
            </a:r>
            <a:r>
              <a:rPr lang="en-US" sz="1200" b="1" baseline="0" dirty="0" smtClean="0">
                <a:solidFill>
                  <a:srgbClr val="000000"/>
                </a:solidFill>
              </a:rPr>
              <a:t>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το</a:t>
            </a:r>
            <a:r>
              <a:rPr lang="en-US" sz="1200" baseline="0" dirty="0" smtClean="0">
                <a:solidFill>
                  <a:srgbClr val="000000"/>
                </a:solidFill>
              </a:rPr>
              <a:t> datagram </a:t>
            </a:r>
            <a:r>
              <a:rPr lang="el-GR" sz="1200" baseline="0" dirty="0" smtClean="0">
                <a:solidFill>
                  <a:srgbClr val="000000"/>
                </a:solidFill>
              </a:rPr>
              <a:t>προς τον προορισμό του από το δίκτυο </a:t>
            </a:r>
          </a:p>
          <a:p>
            <a:r>
              <a:rPr lang="el-GR" sz="1200" baseline="0" dirty="0" smtClean="0">
                <a:solidFill>
                  <a:srgbClr val="000000"/>
                </a:solidFill>
              </a:rPr>
              <a:t>   με διεύθυνση ΔΔΠ</a:t>
            </a:r>
          </a:p>
          <a:p>
            <a:r>
              <a:rPr lang="en-US" sz="1200" b="1" baseline="0" dirty="0" smtClean="0">
                <a:solidFill>
                  <a:srgbClr val="000000"/>
                </a:solidFill>
              </a:rPr>
              <a:t>else </a:t>
            </a:r>
          </a:p>
          <a:p>
            <a:r>
              <a:rPr lang="en-US" sz="1000" b="1" baseline="0" dirty="0" smtClean="0">
                <a:solidFill>
                  <a:srgbClr val="000000"/>
                </a:solidFill>
              </a:rPr>
              <a:t>if</a:t>
            </a:r>
            <a:r>
              <a:rPr lang="en-US" sz="1000" baseline="0" dirty="0" smtClean="0">
                <a:solidFill>
                  <a:srgbClr val="000000"/>
                </a:solidFill>
              </a:rPr>
              <a:t> </a:t>
            </a:r>
            <a:r>
              <a:rPr lang="el-GR" sz="1000" b="1" u="sng" baseline="0" dirty="0" smtClean="0">
                <a:solidFill>
                  <a:srgbClr val="000000"/>
                </a:solidFill>
              </a:rPr>
              <a:t>η ΔΠ υπάρχει στον πίνακα δρομολόγηαης με βάση τον υπολογιστή προορισμού</a:t>
            </a:r>
            <a:r>
              <a:rPr lang="el-GR" sz="1200" baseline="0" dirty="0" smtClean="0">
                <a:solidFill>
                  <a:srgbClr val="000000"/>
                </a:solidFill>
                <a:sym typeface="UB-BonatiCond" pitchFamily="2" charset="0"/>
              </a:rPr>
              <a:t> </a:t>
            </a:r>
            <a:r>
              <a:rPr lang="en-US" sz="1200" b="1" baseline="0" dirty="0" smtClean="0">
                <a:solidFill>
                  <a:srgbClr val="000000"/>
                </a:solidFill>
              </a:rPr>
              <a:t>then </a:t>
            </a:r>
          </a:p>
          <a:p>
            <a:r>
              <a:rPr lang="el-GR" sz="1200" b="1" baseline="0" dirty="0" smtClean="0">
                <a:solidFill>
                  <a:srgbClr val="000000"/>
                </a:solidFill>
              </a:rPr>
              <a:t>   δρομολόγησε</a:t>
            </a:r>
            <a:r>
              <a:rPr lang="el-GR" sz="1200" baseline="0" dirty="0" smtClean="0">
                <a:solidFill>
                  <a:srgbClr val="000000"/>
                </a:solidFill>
              </a:rPr>
              <a:t> το </a:t>
            </a:r>
            <a:r>
              <a:rPr lang="en-US" sz="1200" baseline="0" dirty="0" smtClean="0">
                <a:solidFill>
                  <a:srgbClr val="000000"/>
                </a:solidFill>
              </a:rPr>
              <a:t>datagram </a:t>
            </a:r>
            <a:r>
              <a:rPr lang="el-GR" sz="1200" baseline="0" dirty="0" smtClean="0">
                <a:solidFill>
                  <a:srgbClr val="000000"/>
                </a:solidFill>
              </a:rPr>
              <a:t>όπως ορίζεται στον πίνακα</a:t>
            </a:r>
          </a:p>
          <a:p>
            <a:r>
              <a:rPr lang="en-US" sz="1200" b="1" baseline="0" dirty="0" smtClean="0">
                <a:solidFill>
                  <a:srgbClr val="000000"/>
                </a:solidFill>
              </a:rPr>
              <a:t>else </a:t>
            </a:r>
          </a:p>
          <a:p>
            <a:r>
              <a:rPr lang="en-US" sz="1200" b="1" baseline="0" dirty="0" smtClean="0">
                <a:solidFill>
                  <a:srgbClr val="000000"/>
                </a:solidFill>
              </a:rPr>
              <a:t>if </a:t>
            </a:r>
            <a:r>
              <a:rPr lang="el-GR" sz="1000" b="1" u="sng" baseline="0" dirty="0" smtClean="0">
                <a:solidFill>
                  <a:srgbClr val="000000"/>
                </a:solidFill>
              </a:rPr>
              <a:t>η ΔΠΠ υπάρχει στον πίνακα δρομολόγησης</a:t>
            </a:r>
            <a:r>
              <a:rPr lang="el-GR" sz="1200" baseline="0" dirty="0" smtClean="0">
                <a:solidFill>
                  <a:srgbClr val="000000"/>
                </a:solidFill>
                <a:sym typeface="UB-BonatiCond" pitchFamily="2" charset="0"/>
              </a:rPr>
              <a:t> </a:t>
            </a:r>
            <a:r>
              <a:rPr lang="en-US" sz="1200" b="1" baseline="0" dirty="0" smtClean="0">
                <a:solidFill>
                  <a:srgbClr val="000000"/>
                </a:solidFill>
              </a:rPr>
              <a:t>then </a:t>
            </a:r>
          </a:p>
          <a:p>
            <a:r>
              <a:rPr lang="en-US" sz="1200" b="1" baseline="0" dirty="0" smtClean="0">
                <a:solidFill>
                  <a:srgbClr val="000000"/>
                </a:solidFill>
              </a:rPr>
              <a:t>   </a:t>
            </a:r>
            <a:r>
              <a:rPr lang="el-GR" sz="1200" b="1" baseline="0" dirty="0" smtClean="0">
                <a:solidFill>
                  <a:srgbClr val="000000"/>
                </a:solidFill>
              </a:rPr>
              <a:t>δρομολόγησε</a:t>
            </a:r>
            <a:r>
              <a:rPr lang="el-GR" sz="1200" baseline="0" dirty="0" smtClean="0">
                <a:solidFill>
                  <a:srgbClr val="000000"/>
                </a:solidFill>
              </a:rPr>
              <a:t> το </a:t>
            </a:r>
            <a:r>
              <a:rPr lang="en-US" sz="1200" baseline="0" dirty="0" smtClean="0">
                <a:solidFill>
                  <a:srgbClr val="000000"/>
                </a:solidFill>
              </a:rPr>
              <a:t>datagram </a:t>
            </a:r>
            <a:r>
              <a:rPr lang="el-GR" sz="1200" baseline="0" dirty="0" smtClean="0">
                <a:solidFill>
                  <a:srgbClr val="000000"/>
                </a:solidFill>
              </a:rPr>
              <a:t>όπως ορίζεται στον πίνακα</a:t>
            </a:r>
          </a:p>
          <a:p>
            <a:r>
              <a:rPr lang="en-US" sz="1200" b="1" baseline="0" dirty="0" smtClean="0">
                <a:solidFill>
                  <a:srgbClr val="000000"/>
                </a:solidFill>
              </a:rPr>
              <a:t>else </a:t>
            </a:r>
          </a:p>
          <a:p>
            <a:r>
              <a:rPr lang="en-US" sz="1200" b="1" baseline="0" dirty="0" smtClean="0">
                <a:solidFill>
                  <a:srgbClr val="000000"/>
                </a:solidFill>
              </a:rPr>
              <a:t>if</a:t>
            </a:r>
            <a:r>
              <a:rPr lang="en-US" sz="1200" baseline="0" dirty="0" smtClean="0">
                <a:solidFill>
                  <a:srgbClr val="000000"/>
                </a:solidFill>
              </a:rPr>
              <a:t> </a:t>
            </a:r>
            <a:r>
              <a:rPr lang="el-GR" sz="1000" b="1" u="sng" baseline="0" dirty="0" smtClean="0">
                <a:solidFill>
                  <a:srgbClr val="000000"/>
                </a:solidFill>
              </a:rPr>
              <a:t>έχει προσδιοριστεί πρότυπη διαδρομή (</a:t>
            </a:r>
            <a:r>
              <a:rPr lang="en-US" sz="1000" b="1" u="sng" baseline="0" dirty="0" smtClean="0">
                <a:solidFill>
                  <a:srgbClr val="000000"/>
                </a:solidFill>
              </a:rPr>
              <a:t>default route</a:t>
            </a:r>
            <a:r>
              <a:rPr lang="en-US" sz="1000" b="1" baseline="0" dirty="0" smtClean="0">
                <a:solidFill>
                  <a:srgbClr val="000000"/>
                </a:solidFill>
              </a:rPr>
              <a:t>)</a:t>
            </a:r>
            <a:r>
              <a:rPr lang="el-GR" sz="1200" b="1" baseline="0" dirty="0" smtClean="0">
                <a:solidFill>
                  <a:srgbClr val="000000"/>
                </a:solidFill>
              </a:rPr>
              <a:t>then </a:t>
            </a:r>
          </a:p>
          <a:p>
            <a:r>
              <a:rPr lang="el-GR" sz="1200" b="1" baseline="0" dirty="0" smtClean="0">
                <a:solidFill>
                  <a:srgbClr val="000000"/>
                </a:solidFill>
              </a:rPr>
              <a:t>   δρομολόγησε</a:t>
            </a:r>
            <a:r>
              <a:rPr lang="el-GR" sz="1200" baseline="0" dirty="0" smtClean="0">
                <a:solidFill>
                  <a:srgbClr val="000000"/>
                </a:solidFill>
              </a:rPr>
              <a:t> το </a:t>
            </a:r>
            <a:r>
              <a:rPr lang="en-US" sz="1200" baseline="0" dirty="0" smtClean="0">
                <a:solidFill>
                  <a:srgbClr val="000000"/>
                </a:solidFill>
              </a:rPr>
              <a:t>datagram </a:t>
            </a:r>
            <a:r>
              <a:rPr lang="el-GR" sz="1200" baseline="0" dirty="0" smtClean="0">
                <a:solidFill>
                  <a:srgbClr val="000000"/>
                </a:solidFill>
              </a:rPr>
              <a:t>προς τον υπεύθυνο δρομολογητη </a:t>
            </a:r>
          </a:p>
          <a:p>
            <a:r>
              <a:rPr lang="el-GR" sz="1200" baseline="0" dirty="0" smtClean="0">
                <a:solidFill>
                  <a:srgbClr val="000000"/>
                </a:solidFill>
              </a:rPr>
              <a:t>   (</a:t>
            </a:r>
            <a:r>
              <a:rPr lang="en-US" sz="1200" baseline="0" dirty="0" smtClean="0">
                <a:solidFill>
                  <a:srgbClr val="000000"/>
                </a:solidFill>
              </a:rPr>
              <a:t>default gateway)</a:t>
            </a:r>
          </a:p>
          <a:p>
            <a:r>
              <a:rPr lang="en-US" sz="1200" b="1" baseline="0" dirty="0" smtClean="0">
                <a:solidFill>
                  <a:srgbClr val="000000"/>
                </a:solidFill>
              </a:rPr>
              <a:t>else </a:t>
            </a:r>
          </a:p>
          <a:p>
            <a:r>
              <a:rPr lang="en-US" sz="1200" b="1" baseline="0" dirty="0" smtClean="0">
                <a:solidFill>
                  <a:srgbClr val="000000"/>
                </a:solidFill>
              </a:rPr>
              <a:t>   </a:t>
            </a:r>
            <a:r>
              <a:rPr lang="el-GR" sz="1200" b="1" baseline="0" dirty="0" smtClean="0">
                <a:solidFill>
                  <a:srgbClr val="000000"/>
                </a:solidFill>
              </a:rPr>
              <a:t>σημείωσε</a:t>
            </a:r>
            <a:r>
              <a:rPr lang="el-GR" sz="1200" baseline="0" dirty="0" smtClean="0">
                <a:solidFill>
                  <a:srgbClr val="000000"/>
                </a:solidFill>
              </a:rPr>
              <a:t> σημείωσε λάθος δρομόλογηση</a:t>
            </a:r>
            <a:endParaRPr lang="en-US" sz="1200" baseline="0" dirty="0" smtClean="0">
              <a:solidFill>
                <a:srgbClr val="000000"/>
              </a:solidFill>
            </a:endParaRPr>
          </a:p>
          <a:p>
            <a:r>
              <a:rPr lang="en-US" sz="1200" baseline="0" dirty="0" smtClean="0">
                <a:solidFill>
                  <a:srgbClr val="000000"/>
                </a:solidFill>
              </a:rPr>
              <a:t>   </a:t>
            </a:r>
            <a:endParaRPr lang="en-GB" sz="1200" baseline="0" dirty="0" smtClean="0">
              <a:solidFill>
                <a:srgbClr val="000000"/>
              </a:solidFill>
            </a:endParaRPr>
          </a:p>
          <a:p>
            <a:endParaRPr lang="en-US" sz="1200" baseline="0" dirty="0" smtClean="0">
              <a:solidFill>
                <a:srgbClr val="000000"/>
              </a:solidFill>
            </a:endParaRPr>
          </a:p>
          <a:p>
            <a:r>
              <a:rPr lang="en-US" sz="1200" baseline="0" dirty="0" smtClean="0">
                <a:solidFill>
                  <a:srgbClr val="000000"/>
                </a:solidFill>
              </a:rPr>
              <a:t>   </a:t>
            </a:r>
            <a:endParaRPr lang="en-GB" sz="1200" baseline="0" dirty="0" smtClean="0">
              <a:solidFill>
                <a:srgbClr val="000000"/>
              </a:solidFill>
            </a:endParaRPr>
          </a:p>
          <a:p>
            <a:endParaRPr lang="en-GB" sz="1200" baseline="0" dirty="0" smtClean="0">
              <a:solidFill>
                <a:srgbClr val="000000"/>
              </a:solidFill>
            </a:endParaRPr>
          </a:p>
          <a:p>
            <a:endParaRPr lang="en-GB" sz="1200" baseline="0" dirty="0" smtClean="0">
              <a:solidFill>
                <a:srgbClr val="000000"/>
              </a:solidFill>
            </a:endParaRPr>
          </a:p>
          <a:p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23AFB-225A-4F1E-8FBE-B804C43BAF6A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l-GR" altLang="el-GR" noProof="0" dirty="0" smtClean="0"/>
              <a:t>Κάντε κλικ για επεξεργασία του τίτλου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l-GR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CA54-203B-4326-AB96-7C2D9C725F4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8894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124C9-AA8E-4D16-90E8-952A9F3FE4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2462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9D73D-A80B-40EC-A87A-9AC863969C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89495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11521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4784"/>
            <a:ext cx="4038600" cy="45350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5350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BB05-A5CD-4CB8-BBCF-BCD884400E6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28009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92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5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6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22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5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26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142195"/>
            <a:ext cx="7937574" cy="1126565"/>
          </a:xfrm>
        </p:spPr>
        <p:txBody>
          <a:bodyPr/>
          <a:lstStyle>
            <a:lvl1pPr>
              <a:defRPr sz="4000"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5CC8-CBD6-42AC-87E1-F4A36674987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28618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406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7953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86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96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97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8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77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07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2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77212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DCDE4-A2CB-4978-B505-1724DFF9556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44306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4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22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9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31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45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35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035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21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031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3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B76-FACC-4CEF-9D12-5579EAB5F2A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995286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6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42B3C-6ABD-4878-BEB5-62C131ABAC5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1868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B13A8-45B5-431E-994D-1697EFF057B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3009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06C72-7C26-4369-BBDA-6DBE7A4984A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5173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481337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B2BC6-4DF5-40F3-A922-E86F2DAD3D7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9330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62FA1-2732-4078-BE45-C03CD50F781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4179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2700" y="-19050"/>
            <a:ext cx="9156700" cy="1359818"/>
          </a:xfrm>
          <a:prstGeom prst="rect">
            <a:avLst/>
          </a:prstGeom>
          <a:solidFill>
            <a:srgbClr val="7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776"/>
            <a:ext cx="836327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dirty="0" smtClean="0"/>
              <a:t>Δεύτερου επιπέδου</a:t>
            </a:r>
          </a:p>
          <a:p>
            <a:pPr lvl="2"/>
            <a:r>
              <a:rPr lang="el-GR" altLang="el-GR" dirty="0" smtClean="0"/>
              <a:t>Τρίτου επιπέδου</a:t>
            </a:r>
          </a:p>
          <a:p>
            <a:pPr lvl="3"/>
            <a:r>
              <a:rPr lang="el-GR" altLang="el-GR" dirty="0" smtClean="0"/>
              <a:t>Τέταρτου επιπέδου</a:t>
            </a:r>
          </a:p>
          <a:p>
            <a:pPr lvl="4"/>
            <a:r>
              <a:rPr lang="el-GR" altLang="el-GR" dirty="0" smtClean="0"/>
              <a:t>Πέμπτου επιπέδου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l-GR" altLang="el-GR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61EF33-CBB9-4625-A526-46E2E46C8D62}" type="slidenum">
              <a:rPr lang="el-GR" altLang="el-GR" smtClean="0"/>
              <a:pPr>
                <a:defRPr/>
              </a:pPr>
              <a:t>‹#›</a:t>
            </a:fld>
            <a:endParaRPr lang="el-GR" altLang="el-GR" dirty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1030"/>
            <a:ext cx="7931224" cy="116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Κάντε κλικ για επεξεργασία του τίτλου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245" y="246058"/>
            <a:ext cx="575567" cy="104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rgbClr val="161616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rgbClr val="161616"/>
          </a:solidFill>
          <a:latin typeface="Calibri" panose="020F050202020403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rgbClr val="161616"/>
          </a:solidFill>
          <a:latin typeface="Calibri" panose="020F050202020403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rgbClr val="161616"/>
          </a:solidFill>
          <a:latin typeface="Calibri" panose="020F050202020403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rgbClr val="161616"/>
          </a:solidFill>
          <a:latin typeface="Calibri" panose="020F0502020204030204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41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5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Δίκτυα Επικοινωνιών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l-GR" sz="2800" b="1" dirty="0"/>
              <a:t>5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Επίπεδο Δικτύου</a:t>
            </a:r>
            <a:endParaRPr lang="en-US" sz="2800" b="1" dirty="0"/>
          </a:p>
          <a:p>
            <a:r>
              <a:rPr lang="el-GR" sz="2800" b="1" dirty="0"/>
              <a:t>Διδάσκων: </a:t>
            </a:r>
            <a:r>
              <a:rPr lang="el-GR" sz="2800" dirty="0" smtClean="0"/>
              <a:t>Θεόδωρος Αποστολόπουλος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53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Κλάσεις </a:t>
            </a:r>
            <a:r>
              <a:rPr lang="en-US" dirty="0" smtClean="0"/>
              <a:t>IP </a:t>
            </a:r>
            <a:r>
              <a:rPr lang="el-GR" dirty="0" smtClean="0"/>
              <a:t>διευθύνσεων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</a:t>
            </a:fld>
            <a:endParaRPr lang="el-GR" altLang="el-GR"/>
          </a:p>
        </p:txBody>
      </p:sp>
      <p:pic>
        <p:nvPicPr>
          <p:cNvPr id="5122" name="Picture 2" descr="κλάσεις ip διευθύνσεω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95896"/>
            <a:ext cx="85344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Κλάσεις </a:t>
            </a:r>
            <a:r>
              <a:rPr lang="en-US" dirty="0" smtClean="0"/>
              <a:t>IP </a:t>
            </a:r>
            <a:r>
              <a:rPr lang="el-GR" dirty="0" smtClean="0"/>
              <a:t>διευθύνσεων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11</a:t>
            </a:fld>
            <a:endParaRPr lang="el-GR" altLang="el-GR"/>
          </a:p>
        </p:txBody>
      </p:sp>
      <p:pic>
        <p:nvPicPr>
          <p:cNvPr id="7170" name="Picture 2" descr="κλασεις ip διευθύνσεω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208912" cy="213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Ειδικές </a:t>
            </a:r>
            <a:r>
              <a:rPr lang="en-US" dirty="0" smtClean="0"/>
              <a:t>IP </a:t>
            </a:r>
            <a:r>
              <a:rPr lang="el-GR" dirty="0" smtClean="0"/>
              <a:t>διευθύνσεις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Subnet IP </a:t>
            </a:r>
            <a:r>
              <a:rPr lang="el-GR" dirty="0" smtClean="0"/>
              <a:t>διεύθυνση (διεύθυνση δικτύου)</a:t>
            </a:r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  <a:p>
            <a:r>
              <a:rPr lang="en-US" dirty="0" smtClean="0"/>
              <a:t>Broadcast IP </a:t>
            </a:r>
            <a:r>
              <a:rPr lang="el-GR" dirty="0" smtClean="0"/>
              <a:t>διεύθυνση</a:t>
            </a:r>
            <a:endParaRPr lang="en-US" dirty="0" smtClean="0"/>
          </a:p>
          <a:p>
            <a:endParaRPr lang="el-GR" dirty="0" smtClean="0"/>
          </a:p>
          <a:p>
            <a:endParaRPr lang="en-US" dirty="0" smtClean="0"/>
          </a:p>
          <a:p>
            <a:r>
              <a:rPr lang="en-US" dirty="0" smtClean="0"/>
              <a:t>Default route</a:t>
            </a:r>
          </a:p>
          <a:p>
            <a:pPr lvl="1"/>
            <a:r>
              <a:rPr lang="en-US" dirty="0" smtClean="0"/>
              <a:t>0.0.0.0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12</a:t>
            </a:fld>
            <a:endParaRPr lang="el-GR" altLang="el-GR"/>
          </a:p>
        </p:txBody>
      </p:sp>
      <p:pic>
        <p:nvPicPr>
          <p:cNvPr id="6" name="Picture 2" descr="κλασεις ip διευθύνσεω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4576186" cy="70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broadca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89040"/>
            <a:ext cx="4530136" cy="69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Ειδικές </a:t>
            </a:r>
            <a:r>
              <a:rPr lang="en-US" dirty="0" smtClean="0"/>
              <a:t>IP </a:t>
            </a:r>
            <a:r>
              <a:rPr lang="el-GR" dirty="0" smtClean="0"/>
              <a:t>διευθύνσεις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752528"/>
          </a:xfrm>
        </p:spPr>
        <p:txBody>
          <a:bodyPr/>
          <a:lstStyle/>
          <a:p>
            <a:r>
              <a:rPr lang="el-GR" dirty="0" smtClean="0"/>
              <a:t>Διεπαφή </a:t>
            </a:r>
            <a:r>
              <a:rPr lang="en-US" dirty="0" smtClean="0"/>
              <a:t>Loopback</a:t>
            </a:r>
            <a:endParaRPr lang="el-GR" dirty="0" smtClean="0"/>
          </a:p>
          <a:p>
            <a:pPr lvl="1"/>
            <a:r>
              <a:rPr lang="el-GR" dirty="0" smtClean="0"/>
              <a:t>Εικονική διεπαφή που υλοποιείται από το λειτουργικό</a:t>
            </a:r>
          </a:p>
          <a:p>
            <a:pPr lvl="1"/>
            <a:r>
              <a:rPr lang="el-GR" dirty="0" smtClean="0"/>
              <a:t>Για δοκιμές και έλεγχο</a:t>
            </a:r>
          </a:p>
          <a:p>
            <a:pPr lvl="1"/>
            <a:r>
              <a:rPr lang="el-GR" dirty="0" smtClean="0"/>
              <a:t>Η κίνηση που στέλνεται στη </a:t>
            </a:r>
            <a:r>
              <a:rPr lang="en-US" dirty="0" smtClean="0"/>
              <a:t>loopback </a:t>
            </a:r>
            <a:r>
              <a:rPr lang="el-GR" dirty="0" smtClean="0"/>
              <a:t>διεπαφή λαμβάνεται άμεσα από την ίδια διεπαφή</a:t>
            </a:r>
          </a:p>
          <a:p>
            <a:pPr lvl="1"/>
            <a:r>
              <a:rPr lang="el-GR" dirty="0" smtClean="0"/>
              <a:t>Όλες οι διευθύνσεις 127.0.0.0/8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13</a:t>
            </a:fld>
            <a:endParaRPr lang="el-GR" alt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Διευθυνσιοδότηση με βάση τις κλάσεις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Περιορισμοί</a:t>
            </a:r>
          </a:p>
          <a:p>
            <a:pPr lvl="1"/>
            <a:r>
              <a:rPr lang="el-GR" dirty="0" smtClean="0"/>
              <a:t>Τελειώνουν οι 2</a:t>
            </a:r>
            <a:r>
              <a:rPr lang="el-GR" baseline="30000" dirty="0" smtClean="0"/>
              <a:t>32</a:t>
            </a:r>
            <a:r>
              <a:rPr lang="el-GR" dirty="0" smtClean="0"/>
              <a:t> = 4.294.967.296 διευθύνσεις</a:t>
            </a:r>
          </a:p>
          <a:p>
            <a:pPr lvl="1"/>
            <a:r>
              <a:rPr lang="el-GR" dirty="0" smtClean="0"/>
              <a:t>Μη αποδοτική εκχώρηση διευθύνσεων</a:t>
            </a:r>
          </a:p>
          <a:p>
            <a:pPr lvl="1"/>
            <a:r>
              <a:rPr lang="el-GR" dirty="0" smtClean="0"/>
              <a:t>Έλλειψη διευθύνσεων για την υποστήριξη δικτύων μέσου μεγέθους</a:t>
            </a:r>
          </a:p>
          <a:p>
            <a:pPr lvl="2"/>
            <a:r>
              <a:rPr lang="en-US" dirty="0" smtClean="0"/>
              <a:t>Class A </a:t>
            </a:r>
            <a:r>
              <a:rPr lang="el-GR" dirty="0" smtClean="0"/>
              <a:t>και </a:t>
            </a:r>
            <a:r>
              <a:rPr lang="en-US" dirty="0" smtClean="0"/>
              <a:t>B: </a:t>
            </a:r>
            <a:r>
              <a:rPr lang="el-GR" dirty="0" smtClean="0"/>
              <a:t>τεράστιος αριθμός κόμβος/δίκτυο</a:t>
            </a:r>
          </a:p>
          <a:p>
            <a:pPr lvl="2"/>
            <a:r>
              <a:rPr lang="en-US" dirty="0" smtClean="0"/>
              <a:t>Class C: </a:t>
            </a:r>
            <a:r>
              <a:rPr lang="el-GR" dirty="0" smtClean="0"/>
              <a:t>μικρός αριθμός κόμβων/δίκτυο, η χρήση περισσότερων </a:t>
            </a:r>
            <a:r>
              <a:rPr lang="en-US" dirty="0" smtClean="0"/>
              <a:t>class C </a:t>
            </a:r>
            <a:r>
              <a:rPr lang="el-GR" dirty="0" smtClean="0"/>
              <a:t>διευθύνσεων αυξάνει το μέγεθος του πίνακα δρομολόγησης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14</a:t>
            </a:fld>
            <a:endParaRPr lang="el-GR" alt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Υποδικτύωση (</a:t>
            </a:r>
            <a:r>
              <a:rPr lang="en-US" dirty="0" err="1" smtClean="0"/>
              <a:t>subnetting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Υποδικτύωση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Subnet mask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15</a:t>
            </a:fld>
            <a:endParaRPr lang="el-GR" altLang="el-GR"/>
          </a:p>
        </p:txBody>
      </p:sp>
      <p:pic>
        <p:nvPicPr>
          <p:cNvPr id="6" name="Picture 4" descr="υποδικτύω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5256584" cy="168864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7" name="Picture 3" descr="υποδικτύω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365104"/>
            <a:ext cx="6258184" cy="174570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Ιεραρχική οργάνωση </a:t>
            </a:r>
            <a:r>
              <a:rPr lang="en-US" dirty="0" smtClean="0"/>
              <a:t>IP </a:t>
            </a:r>
            <a:r>
              <a:rPr lang="el-GR" dirty="0" smtClean="0"/>
              <a:t>διευθύνσεων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16</a:t>
            </a:fld>
            <a:endParaRPr lang="el-GR" altLang="el-GR"/>
          </a:p>
        </p:txBody>
      </p:sp>
      <p:pic>
        <p:nvPicPr>
          <p:cNvPr id="8194" name="Picture 2" descr="ιεραρχική οργάνωση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682" y="1974850"/>
            <a:ext cx="8586806" cy="260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ιεραρχικής οργάνωσης </a:t>
            </a:r>
            <a:r>
              <a:rPr lang="en-US" dirty="0" smtClean="0"/>
              <a:t>IP </a:t>
            </a:r>
            <a:r>
              <a:rPr lang="el-GR" dirty="0" smtClean="0"/>
              <a:t>διευθύνσεων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17</a:t>
            </a:fld>
            <a:endParaRPr lang="el-GR" altLang="el-GR"/>
          </a:p>
        </p:txBody>
      </p:sp>
      <p:pic>
        <p:nvPicPr>
          <p:cNvPr id="9218" name="Picture 2" descr="ιεαραρχική οργάνω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44439"/>
            <a:ext cx="8940102" cy="476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Φυσικά και λογικά δίκτυα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18</a:t>
            </a:fld>
            <a:endParaRPr lang="el-GR" altLang="el-GR"/>
          </a:p>
        </p:txBody>
      </p:sp>
      <p:pic>
        <p:nvPicPr>
          <p:cNvPr id="10242" name="Picture 2" descr="φυσικό και λογικό δίκτυ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3814"/>
            <a:ext cx="8802037" cy="446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Δικτυακές ρυθμίσεις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76064"/>
          </a:xfrm>
        </p:spPr>
        <p:txBody>
          <a:bodyPr/>
          <a:lstStyle/>
          <a:p>
            <a:r>
              <a:rPr lang="el-GR" dirty="0" smtClean="0"/>
              <a:t>Δικτυακές ρυθμίσεις συσκευής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19</a:t>
            </a:fld>
            <a:endParaRPr lang="el-GR" altLang="el-GR"/>
          </a:p>
        </p:txBody>
      </p:sp>
      <p:pic>
        <p:nvPicPr>
          <p:cNvPr id="11266" name="Picture 2" descr="δικτυακές ρυθμίσει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47689"/>
            <a:ext cx="8438957" cy="336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ΕΠΙΠΕΔΟ ΔΙΚΤΥΟΥ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DCDE4-A2CB-4978-B505-1724DFF9556C}" type="slidenum">
              <a:rPr lang="el-GR" altLang="el-GR" smtClean="0"/>
              <a:pPr>
                <a:defRPr/>
              </a:pPr>
              <a:t>2</a:t>
            </a:fld>
            <a:endParaRPr lang="el-GR" alt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δικτυακών ρυθμίσεων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20</a:t>
            </a:fld>
            <a:endParaRPr lang="el-GR" altLang="el-GR"/>
          </a:p>
        </p:txBody>
      </p:sp>
      <p:pic>
        <p:nvPicPr>
          <p:cNvPr id="12291" name="Picture 3" descr="δικτυακές ρυθμίσει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17842"/>
            <a:ext cx="4536504" cy="505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Μεταβλητή μάσκα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21</a:t>
            </a:fld>
            <a:endParaRPr lang="el-GR" altLang="el-GR" dirty="0"/>
          </a:p>
        </p:txBody>
      </p:sp>
      <p:pic>
        <p:nvPicPr>
          <p:cNvPr id="13314" name="Picture 2" descr="μεταβλητή μάσκ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881" y="1514524"/>
            <a:ext cx="8247583" cy="436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Supernetting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22</a:t>
            </a:fld>
            <a:endParaRPr lang="el-GR" altLang="el-GR"/>
          </a:p>
        </p:txBody>
      </p:sp>
      <p:pic>
        <p:nvPicPr>
          <p:cNvPr id="14338" name="Picture 2" descr="supernet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99" y="1561331"/>
            <a:ext cx="8802097" cy="431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Απαιτήσεις </a:t>
            </a:r>
            <a:r>
              <a:rPr lang="en-US" dirty="0" smtClean="0"/>
              <a:t>IP </a:t>
            </a:r>
            <a:r>
              <a:rPr lang="el-GR" dirty="0" smtClean="0"/>
              <a:t>από τα άλλα επίπεδα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23</a:t>
            </a:fld>
            <a:endParaRPr lang="el-GR" altLang="el-GR"/>
          </a:p>
        </p:txBody>
      </p:sp>
      <p:pic>
        <p:nvPicPr>
          <p:cNvPr id="15362" name="Picture 2" descr="απαιτήσεις ip από τα άλλα επίπεδ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11" y="1696145"/>
            <a:ext cx="8810977" cy="38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του </a:t>
            </a:r>
            <a:r>
              <a:rPr lang="en-US" dirty="0" smtClean="0"/>
              <a:t>IP datagram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24</a:t>
            </a:fld>
            <a:endParaRPr lang="el-GR" altLang="el-GR"/>
          </a:p>
        </p:txBody>
      </p:sp>
      <p:pic>
        <p:nvPicPr>
          <p:cNvPr id="16386" name="Picture 2" descr="ip dat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1478433"/>
            <a:ext cx="8461375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Πεδία </a:t>
            </a:r>
            <a:r>
              <a:rPr lang="en-US" dirty="0" smtClean="0"/>
              <a:t>IP </a:t>
            </a:r>
            <a:r>
              <a:rPr lang="el-GR" dirty="0" smtClean="0"/>
              <a:t>επικεφαλίδας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25</a:t>
            </a:fld>
            <a:endParaRPr lang="el-GR" altLang="el-GR" dirty="0"/>
          </a:p>
        </p:txBody>
      </p:sp>
      <p:pic>
        <p:nvPicPr>
          <p:cNvPr id="17410" name="Picture 2" descr="ip επικεφαλίδ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385" y="1581398"/>
            <a:ext cx="8627087" cy="415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Πεδία </a:t>
            </a:r>
            <a:r>
              <a:rPr lang="en-US" dirty="0" smtClean="0"/>
              <a:t>IP </a:t>
            </a:r>
            <a:r>
              <a:rPr lang="el-GR" dirty="0" smtClean="0"/>
              <a:t>επικεφαλίδας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26</a:t>
            </a:fld>
            <a:endParaRPr lang="el-GR" altLang="el-GR" dirty="0"/>
          </a:p>
        </p:txBody>
      </p:sp>
      <p:pic>
        <p:nvPicPr>
          <p:cNvPr id="18434" name="Picture 2" descr="ip επικεφαλίδ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1595338"/>
            <a:ext cx="8809037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Πεδία </a:t>
            </a:r>
            <a:r>
              <a:rPr lang="en-US" dirty="0" smtClean="0"/>
              <a:t>IP </a:t>
            </a:r>
            <a:r>
              <a:rPr lang="el-GR" dirty="0" smtClean="0"/>
              <a:t>επικεφαλίδας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27</a:t>
            </a:fld>
            <a:endParaRPr lang="el-GR" altLang="el-GR" dirty="0"/>
          </a:p>
        </p:txBody>
      </p:sp>
      <p:pic>
        <p:nvPicPr>
          <p:cNvPr id="19458" name="Picture 2" descr="ip επικεφαλίδ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413" y="1653406"/>
            <a:ext cx="8868083" cy="429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πεδίου «επιλογές»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28</a:t>
            </a:fld>
            <a:endParaRPr lang="el-GR" altLang="el-GR" dirty="0"/>
          </a:p>
        </p:txBody>
      </p:sp>
      <p:pic>
        <p:nvPicPr>
          <p:cNvPr id="20482" name="Picture 2" descr="πεδίο &quot;επιλογές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328" y="1709450"/>
            <a:ext cx="8446144" cy="409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29</a:t>
            </a:fld>
            <a:endParaRPr lang="el-GR" altLang="el-GR"/>
          </a:p>
        </p:txBody>
      </p:sp>
      <p:pic>
        <p:nvPicPr>
          <p:cNvPr id="21507" name="Picture 3" descr="π.χ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543999" cy="425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Οικογένεια πρωτοκόλλων </a:t>
            </a:r>
            <a:r>
              <a:rPr lang="en-US" dirty="0" smtClean="0"/>
              <a:t>TCP/IP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</a:t>
            </a:fld>
            <a:endParaRPr lang="el-GR" altLang="el-GR"/>
          </a:p>
        </p:txBody>
      </p:sp>
      <p:pic>
        <p:nvPicPr>
          <p:cNvPr id="1026" name="Picture 2" descr="tcp/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9" y="1449636"/>
            <a:ext cx="9093955" cy="449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30</a:t>
            </a:fld>
            <a:endParaRPr lang="el-GR" altLang="el-GR"/>
          </a:p>
        </p:txBody>
      </p:sp>
      <p:pic>
        <p:nvPicPr>
          <p:cNvPr id="22530" name="Picture 2" descr="timestam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02015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Δρομολόγηση στο </a:t>
            </a:r>
            <a:r>
              <a:rPr lang="en-US" dirty="0" smtClean="0"/>
              <a:t>Internet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76064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Ποιος παίρνει απόφαση δρομολόγησης;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31</a:t>
            </a:fld>
            <a:endParaRPr lang="el-GR" altLang="el-GR"/>
          </a:p>
        </p:txBody>
      </p:sp>
      <p:grpSp>
        <p:nvGrpSpPr>
          <p:cNvPr id="26" name="Group 25" descr="Hosts"/>
          <p:cNvGrpSpPr/>
          <p:nvPr/>
        </p:nvGrpSpPr>
        <p:grpSpPr>
          <a:xfrm>
            <a:off x="251521" y="1772816"/>
            <a:ext cx="4032802" cy="4608512"/>
            <a:chOff x="251521" y="1772816"/>
            <a:chExt cx="4032802" cy="4608512"/>
          </a:xfrm>
        </p:grpSpPr>
        <p:sp>
          <p:nvSpPr>
            <p:cNvPr id="6" name="AutoShape 4" descr="δρομολόγηση "/>
            <p:cNvSpPr>
              <a:spLocks noChangeArrowheads="1"/>
            </p:cNvSpPr>
            <p:nvPr/>
          </p:nvSpPr>
          <p:spPr bwMode="auto">
            <a:xfrm>
              <a:off x="256282" y="1777579"/>
              <a:ext cx="4028041" cy="31750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en-US" sz="2800" dirty="0" smtClean="0">
                  <a:latin typeface="Calibri" pitchFamily="34" charset="0"/>
                  <a:cs typeface="Calibri" pitchFamily="34" charset="0"/>
                </a:rPr>
                <a:t>Hosts</a:t>
              </a:r>
              <a:endParaRPr lang="el-GR" sz="2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AutoShape 11"/>
            <p:cNvSpPr>
              <a:spLocks noChangeArrowheads="1"/>
            </p:cNvSpPr>
            <p:nvPr/>
          </p:nvSpPr>
          <p:spPr bwMode="auto">
            <a:xfrm>
              <a:off x="251521" y="1772816"/>
              <a:ext cx="4032448" cy="4608512"/>
            </a:xfrm>
            <a:prstGeom prst="roundRect">
              <a:avLst>
                <a:gd name="adj" fmla="val 4204"/>
              </a:avLst>
            </a:prstGeom>
            <a:noFill/>
            <a:ln w="9525">
              <a:solidFill>
                <a:srgbClr val="847E4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 b="1" dirty="0"/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251521" y="2151138"/>
              <a:ext cx="3960440" cy="146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9875" indent="-269875">
                <a:spcBef>
                  <a:spcPts val="600"/>
                </a:spcBef>
                <a:buClr>
                  <a:schemeClr val="bg1">
                    <a:lumMod val="40000"/>
                    <a:lumOff val="60000"/>
                  </a:schemeClr>
                </a:buClr>
                <a:buFont typeface="Arial" pitchFamily="34" charset="0"/>
                <a:buChar char="•"/>
              </a:pPr>
              <a:r>
                <a:rPr lang="el-GR" sz="28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Στέλνουν και δέχονται </a:t>
              </a:r>
              <a:r>
                <a:rPr lang="en-US" sz="2800" dirty="0" err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datagrams</a:t>
              </a:r>
              <a:endParaRPr lang="el-GR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269875" indent="-269875">
                <a:spcBef>
                  <a:spcPts val="600"/>
                </a:spcBef>
                <a:buClr>
                  <a:schemeClr val="bg1">
                    <a:lumMod val="40000"/>
                    <a:lumOff val="60000"/>
                  </a:schemeClr>
                </a:buClr>
                <a:buFont typeface="Arial" pitchFamily="34" charset="0"/>
                <a:buChar char="•"/>
              </a:pPr>
              <a:r>
                <a:rPr lang="el-GR" sz="28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Δεν προωθούν πακέτα</a:t>
              </a:r>
            </a:p>
          </p:txBody>
        </p:sp>
        <p:graphicFrame>
          <p:nvGraphicFramePr>
            <p:cNvPr id="1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5411189"/>
                </p:ext>
              </p:extLst>
            </p:nvPr>
          </p:nvGraphicFramePr>
          <p:xfrm>
            <a:off x="467544" y="4524722"/>
            <a:ext cx="496887" cy="1066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VISIO" r:id="rId3" imgW="1525320" imgH="3277080" progId="Visio.Drawing.11">
                    <p:embed/>
                  </p:oleObj>
                </mc:Choice>
                <mc:Fallback>
                  <p:oleObj name="VISIO" r:id="rId3" imgW="1525320" imgH="327708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544" y="4524722"/>
                          <a:ext cx="496887" cy="1066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5" name="Group 24"/>
            <p:cNvGrpSpPr/>
            <p:nvPr/>
          </p:nvGrpSpPr>
          <p:grpSpPr>
            <a:xfrm>
              <a:off x="1031106" y="4149080"/>
              <a:ext cx="3086274" cy="1695450"/>
              <a:chOff x="1031106" y="4149080"/>
              <a:chExt cx="3086274" cy="1695450"/>
            </a:xfrm>
          </p:grpSpPr>
          <p:sp>
            <p:nvSpPr>
              <p:cNvPr id="13" name="AutoShape 14"/>
              <p:cNvSpPr>
                <a:spLocks noChangeArrowheads="1"/>
              </p:cNvSpPr>
              <p:nvPr/>
            </p:nvSpPr>
            <p:spPr bwMode="auto">
              <a:xfrm>
                <a:off x="1691680" y="4149080"/>
                <a:ext cx="2425700" cy="1695450"/>
              </a:xfrm>
              <a:prstGeom prst="cloudCallout">
                <a:avLst>
                  <a:gd name="adj1" fmla="val -12954"/>
                  <a:gd name="adj2" fmla="val 40672"/>
                </a:avLst>
              </a:prstGeom>
              <a:gradFill rotWithShape="0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 w="9525">
                <a:solidFill>
                  <a:srgbClr val="3064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l-GR"/>
              </a:p>
            </p:txBody>
          </p: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>
                <a:off x="1031106" y="4793009"/>
                <a:ext cx="661988" cy="0"/>
              </a:xfrm>
              <a:prstGeom prst="line">
                <a:avLst/>
              </a:prstGeom>
              <a:noFill/>
              <a:ln w="9525">
                <a:solidFill>
                  <a:srgbClr val="F96A09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>
                <a:off x="1031106" y="5189884"/>
                <a:ext cx="661988" cy="0"/>
              </a:xfrm>
              <a:prstGeom prst="line">
                <a:avLst/>
              </a:prstGeom>
              <a:noFill/>
              <a:ln w="9525">
                <a:solidFill>
                  <a:srgbClr val="F96A09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>
                <a:off x="1907704" y="4653136"/>
                <a:ext cx="2088232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l-GR" sz="2400" i="1" dirty="0">
                    <a:solidFill>
                      <a:srgbClr val="772123"/>
                    </a:solidFill>
                    <a:latin typeface="Calibri" pitchFamily="34" charset="0"/>
                    <a:cs typeface="Calibri" pitchFamily="34" charset="0"/>
                  </a:rPr>
                  <a:t>Επικοινωνιακό Υποδίκτυο</a:t>
                </a:r>
              </a:p>
            </p:txBody>
          </p:sp>
        </p:grpSp>
      </p:grpSp>
      <p:grpSp>
        <p:nvGrpSpPr>
          <p:cNvPr id="27" name="Group 26" descr="Gateway/Routers"/>
          <p:cNvGrpSpPr/>
          <p:nvPr/>
        </p:nvGrpSpPr>
        <p:grpSpPr>
          <a:xfrm>
            <a:off x="4572000" y="1772816"/>
            <a:ext cx="4280917" cy="4924251"/>
            <a:chOff x="4572000" y="1772816"/>
            <a:chExt cx="4280917" cy="4924251"/>
          </a:xfrm>
        </p:grpSpPr>
        <p:sp>
          <p:nvSpPr>
            <p:cNvPr id="8" name="AutoShape 4" descr="Gate"/>
            <p:cNvSpPr>
              <a:spLocks noChangeArrowheads="1"/>
            </p:cNvSpPr>
            <p:nvPr/>
          </p:nvSpPr>
          <p:spPr bwMode="auto">
            <a:xfrm>
              <a:off x="4576678" y="1777579"/>
              <a:ext cx="4276239" cy="31750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en-US" sz="2800" dirty="0" smtClean="0">
                  <a:latin typeface="Calibri" pitchFamily="34" charset="0"/>
                  <a:cs typeface="Calibri" pitchFamily="34" charset="0"/>
                </a:rPr>
                <a:t>Gateways/Routers</a:t>
              </a:r>
              <a:endParaRPr lang="el-GR" sz="2800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AutoShape 20"/>
            <p:cNvSpPr>
              <a:spLocks noChangeArrowheads="1"/>
            </p:cNvSpPr>
            <p:nvPr/>
          </p:nvSpPr>
          <p:spPr bwMode="auto">
            <a:xfrm>
              <a:off x="5436096" y="5157192"/>
              <a:ext cx="2319338" cy="1485900"/>
            </a:xfrm>
            <a:prstGeom prst="cloudCallout">
              <a:avLst>
                <a:gd name="adj1" fmla="val -42531"/>
                <a:gd name="adj2" fmla="val -20733"/>
              </a:avLst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9525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l-GR"/>
            </a:p>
          </p:txBody>
        </p:sp>
        <p:graphicFrame>
          <p:nvGraphicFramePr>
            <p:cNvPr id="18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9934559"/>
                </p:ext>
              </p:extLst>
            </p:nvPr>
          </p:nvGraphicFramePr>
          <p:xfrm>
            <a:off x="5880596" y="5696942"/>
            <a:ext cx="227013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VISIO" r:id="rId5" imgW="1525320" imgH="3277080" progId="Visio.Drawing.11">
                    <p:embed/>
                  </p:oleObj>
                </mc:Choice>
                <mc:Fallback>
                  <p:oleObj name="VISIO" r:id="rId5" imgW="1525320" imgH="327708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0596" y="5696942"/>
                          <a:ext cx="227013" cy="487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54622"/>
                </p:ext>
              </p:extLst>
            </p:nvPr>
          </p:nvGraphicFramePr>
          <p:xfrm>
            <a:off x="6604496" y="5354042"/>
            <a:ext cx="227013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VISIO" r:id="rId6" imgW="1525320" imgH="3277080" progId="Visio.Drawing.11">
                    <p:embed/>
                  </p:oleObj>
                </mc:Choice>
                <mc:Fallback>
                  <p:oleObj name="VISIO" r:id="rId6" imgW="1525320" imgH="327708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4496" y="5354042"/>
                          <a:ext cx="227013" cy="487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9082026"/>
                </p:ext>
              </p:extLst>
            </p:nvPr>
          </p:nvGraphicFramePr>
          <p:xfrm>
            <a:off x="7002959" y="5868392"/>
            <a:ext cx="227012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VISIO" r:id="rId7" imgW="1525320" imgH="3277080" progId="Visio.Drawing.11">
                    <p:embed/>
                  </p:oleObj>
                </mc:Choice>
                <mc:Fallback>
                  <p:oleObj name="VISIO" r:id="rId7" imgW="1525320" imgH="327708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2959" y="5868392"/>
                          <a:ext cx="227012" cy="487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5078909" y="5903317"/>
              <a:ext cx="714375" cy="0"/>
            </a:xfrm>
            <a:prstGeom prst="line">
              <a:avLst/>
            </a:prstGeom>
            <a:noFill/>
            <a:ln w="9525">
              <a:solidFill>
                <a:srgbClr val="F96A0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6164759" y="5928717"/>
              <a:ext cx="741362" cy="131762"/>
            </a:xfrm>
            <a:prstGeom prst="line">
              <a:avLst/>
            </a:prstGeom>
            <a:noFill/>
            <a:ln w="9525">
              <a:solidFill>
                <a:srgbClr val="F96A0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 flipV="1">
              <a:off x="6137771" y="5584229"/>
              <a:ext cx="369888" cy="265113"/>
            </a:xfrm>
            <a:prstGeom prst="line">
              <a:avLst/>
            </a:prstGeom>
            <a:noFill/>
            <a:ln w="9525">
              <a:solidFill>
                <a:srgbClr val="F96A0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5993309" y="6208117"/>
              <a:ext cx="0" cy="488950"/>
            </a:xfrm>
            <a:prstGeom prst="line">
              <a:avLst/>
            </a:prstGeom>
            <a:noFill/>
            <a:ln w="9525">
              <a:solidFill>
                <a:srgbClr val="F96A0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4572000" y="1772816"/>
              <a:ext cx="4280917" cy="4608512"/>
            </a:xfrm>
            <a:prstGeom prst="roundRect">
              <a:avLst>
                <a:gd name="adj" fmla="val 4204"/>
              </a:avLst>
            </a:prstGeom>
            <a:noFill/>
            <a:ln w="9525">
              <a:solidFill>
                <a:srgbClr val="847E4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4572000" y="2062575"/>
              <a:ext cx="4248472" cy="3339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9875" indent="-269875">
                <a:spcBef>
                  <a:spcPts val="600"/>
                </a:spcBef>
                <a:buClr>
                  <a:schemeClr val="bg1">
                    <a:lumMod val="40000"/>
                    <a:lumOff val="60000"/>
                  </a:schemeClr>
                </a:buClr>
                <a:buFont typeface="Arial" pitchFamily="34" charset="0"/>
                <a:buChar char="•"/>
              </a:pPr>
              <a:r>
                <a:rPr lang="el-GR" sz="2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Δέχονται και προωθούν </a:t>
              </a:r>
              <a:r>
                <a:rPr lang="en-US" sz="2800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datagrams</a:t>
              </a:r>
              <a:endParaRPr lang="el-GR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269875" indent="-269875">
                <a:spcBef>
                  <a:spcPts val="600"/>
                </a:spcBef>
                <a:buClr>
                  <a:schemeClr val="bg1">
                    <a:lumMod val="40000"/>
                    <a:lumOff val="60000"/>
                  </a:schemeClr>
                </a:buClr>
                <a:buFont typeface="Arial" pitchFamily="34" charset="0"/>
                <a:buChar char="•"/>
              </a:pPr>
              <a:r>
                <a:rPr lang="el-GR" sz="2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Συνήθως δεν έχουν προορισμό τον δρομολογητή, παρά όταν:</a:t>
              </a:r>
            </a:p>
            <a:p>
              <a:pPr marL="727075" lvl="1" indent="-269875">
                <a:spcBef>
                  <a:spcPts val="600"/>
                </a:spcBef>
                <a:buClr>
                  <a:schemeClr val="bg1">
                    <a:lumMod val="40000"/>
                    <a:lumOff val="60000"/>
                  </a:schemeClr>
                </a:buClr>
                <a:buFont typeface="Courier New" pitchFamily="49" charset="0"/>
                <a:buChar char="o"/>
              </a:pPr>
              <a:r>
                <a:rPr lang="en-US" sz="2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Router </a:t>
              </a:r>
              <a:r>
                <a:rPr lang="el-GR" sz="2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και </a:t>
              </a:r>
              <a:r>
                <a:rPr lang="en-US" sz="2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host </a:t>
              </a:r>
              <a:r>
                <a:rPr lang="el-GR" sz="2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μαζί</a:t>
              </a:r>
            </a:p>
            <a:p>
              <a:pPr marL="727075" lvl="1" indent="-269875">
                <a:spcBef>
                  <a:spcPts val="600"/>
                </a:spcBef>
                <a:buClr>
                  <a:schemeClr val="bg1">
                    <a:lumMod val="40000"/>
                    <a:lumOff val="60000"/>
                  </a:schemeClr>
                </a:buClr>
                <a:buFont typeface="Courier New" pitchFamily="49" charset="0"/>
                <a:buChar char="o"/>
              </a:pPr>
              <a:r>
                <a:rPr lang="el-GR" sz="2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Διάρθρωση </a:t>
              </a:r>
              <a:r>
                <a:rPr lang="en-US" sz="28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router</a:t>
              </a:r>
              <a:endParaRPr lang="el-GR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6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Δρομολόγησης </a:t>
            </a:r>
            <a:r>
              <a:rPr lang="en-US" dirty="0" smtClean="0"/>
              <a:t>IP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32</a:t>
            </a:fld>
            <a:endParaRPr lang="el-GR" altLang="el-GR"/>
          </a:p>
        </p:txBody>
      </p:sp>
      <p:sp>
        <p:nvSpPr>
          <p:cNvPr id="6" name="AutoShape 4" descr="δρομολόγηση IP"/>
          <p:cNvSpPr>
            <a:spLocks noChangeArrowheads="1"/>
          </p:cNvSpPr>
          <p:nvPr/>
        </p:nvSpPr>
        <p:spPr bwMode="auto">
          <a:xfrm>
            <a:off x="-36512" y="1823368"/>
            <a:ext cx="1392238" cy="928687"/>
          </a:xfrm>
          <a:prstGeom prst="cloudCallout">
            <a:avLst>
              <a:gd name="adj1" fmla="val 35919"/>
              <a:gd name="adj2" fmla="val 25189"/>
            </a:avLst>
          </a:prstGeom>
          <a:solidFill>
            <a:schemeClr val="accent4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l-GR" sz="20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1438" y="2094830"/>
            <a:ext cx="1087438" cy="40011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50.0.0.0</a:t>
            </a:r>
            <a:endParaRPr lang="el-GR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9" descr="δρομολόγηση IP"/>
          <p:cNvSpPr>
            <a:spLocks noChangeArrowheads="1"/>
          </p:cNvSpPr>
          <p:nvPr/>
        </p:nvSpPr>
        <p:spPr bwMode="auto">
          <a:xfrm>
            <a:off x="7713663" y="1823368"/>
            <a:ext cx="1392238" cy="928687"/>
          </a:xfrm>
          <a:prstGeom prst="cloudCallout">
            <a:avLst>
              <a:gd name="adj1" fmla="val 24818"/>
              <a:gd name="adj2" fmla="val 30736"/>
            </a:avLst>
          </a:prstGeom>
          <a:solidFill>
            <a:schemeClr val="accent4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l-GR" sz="20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1804988" y="1340768"/>
            <a:ext cx="1071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60.0.0.5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4395788" y="1340768"/>
            <a:ext cx="1071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70.0.0.6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6999288" y="1340768"/>
            <a:ext cx="1071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80.0.0.7</a:t>
            </a:r>
          </a:p>
        </p:txBody>
      </p:sp>
      <p:grpSp>
        <p:nvGrpSpPr>
          <p:cNvPr id="3" name="Group 2" descr="δρομολόγηση IP"/>
          <p:cNvGrpSpPr/>
          <p:nvPr/>
        </p:nvGrpSpPr>
        <p:grpSpPr>
          <a:xfrm>
            <a:off x="1009651" y="1658268"/>
            <a:ext cx="7899400" cy="1654235"/>
            <a:chOff x="1009651" y="1658268"/>
            <a:chExt cx="7899400" cy="1654235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2543176" y="1823368"/>
              <a:ext cx="1392237" cy="928687"/>
            </a:xfrm>
            <a:prstGeom prst="cloudCallout">
              <a:avLst>
                <a:gd name="adj1" fmla="val 22043"/>
                <a:gd name="adj2" fmla="val 41831"/>
              </a:avLst>
            </a:prstGeom>
            <a:solidFill>
              <a:schemeClr val="accent4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651126" y="2094830"/>
              <a:ext cx="1087437" cy="400110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60.0.0.0</a:t>
              </a:r>
              <a:endParaRPr lang="el-G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5122863" y="1823368"/>
              <a:ext cx="1392238" cy="928687"/>
            </a:xfrm>
            <a:prstGeom prst="cloudCallout">
              <a:avLst>
                <a:gd name="adj1" fmla="val 26669"/>
                <a:gd name="adj2" fmla="val 33510"/>
              </a:avLst>
            </a:prstGeom>
            <a:solidFill>
              <a:schemeClr val="accent4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5230813" y="2094830"/>
              <a:ext cx="1087438" cy="400110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70.0.0.0</a:t>
              </a:r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7821613" y="2094830"/>
              <a:ext cx="1087438" cy="400110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80.0.0.0</a:t>
              </a:r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4" name="AutoShape 11"/>
            <p:cNvCxnSpPr>
              <a:cxnSpLocks noChangeShapeType="1"/>
              <a:stCxn id="6" idx="2"/>
              <a:endCxn id="16" idx="2"/>
            </p:cNvCxnSpPr>
            <p:nvPr/>
          </p:nvCxnSpPr>
          <p:spPr bwMode="auto">
            <a:xfrm>
              <a:off x="1354566" y="2287712"/>
              <a:ext cx="374222" cy="71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5" name="AutoShape 12"/>
            <p:cNvCxnSpPr>
              <a:cxnSpLocks noChangeShapeType="1"/>
              <a:stCxn id="8" idx="2"/>
              <a:endCxn id="19" idx="2"/>
            </p:cNvCxnSpPr>
            <p:nvPr/>
          </p:nvCxnSpPr>
          <p:spPr bwMode="auto">
            <a:xfrm>
              <a:off x="3934253" y="2287712"/>
              <a:ext cx="390098" cy="55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1728788" y="2069430"/>
              <a:ext cx="450850" cy="45085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795463" y="2109118"/>
              <a:ext cx="344488" cy="400110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8" name="AutoShape 15"/>
            <p:cNvCxnSpPr>
              <a:cxnSpLocks noChangeShapeType="1"/>
              <a:stCxn id="16" idx="6"/>
              <a:endCxn id="8" idx="0"/>
            </p:cNvCxnSpPr>
            <p:nvPr/>
          </p:nvCxnSpPr>
          <p:spPr bwMode="auto">
            <a:xfrm flipV="1">
              <a:off x="2179638" y="2287712"/>
              <a:ext cx="367857" cy="71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4324351" y="2067843"/>
              <a:ext cx="450850" cy="45085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4391026" y="2107530"/>
              <a:ext cx="344487" cy="400110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Β</a:t>
              </a: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6918326" y="2069430"/>
              <a:ext cx="450850" cy="45085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6985001" y="2109118"/>
              <a:ext cx="344487" cy="400110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Γ</a:t>
              </a:r>
            </a:p>
          </p:txBody>
        </p:sp>
        <p:cxnSp>
          <p:nvCxnSpPr>
            <p:cNvPr id="23" name="AutoShape 20"/>
            <p:cNvCxnSpPr>
              <a:cxnSpLocks noChangeShapeType="1"/>
              <a:stCxn id="10" idx="2"/>
              <a:endCxn id="21" idx="2"/>
            </p:cNvCxnSpPr>
            <p:nvPr/>
          </p:nvCxnSpPr>
          <p:spPr bwMode="auto">
            <a:xfrm>
              <a:off x="6513941" y="2287712"/>
              <a:ext cx="404385" cy="71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24" name="AutoShape 21"/>
            <p:cNvCxnSpPr>
              <a:cxnSpLocks noChangeShapeType="1"/>
              <a:stCxn id="21" idx="6"/>
              <a:endCxn id="12" idx="0"/>
            </p:cNvCxnSpPr>
            <p:nvPr/>
          </p:nvCxnSpPr>
          <p:spPr bwMode="auto">
            <a:xfrm flipV="1">
              <a:off x="7369176" y="2287712"/>
              <a:ext cx="348806" cy="71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25" name="AutoShape 22"/>
            <p:cNvCxnSpPr>
              <a:cxnSpLocks noChangeShapeType="1"/>
              <a:stCxn id="19" idx="6"/>
              <a:endCxn id="10" idx="0"/>
            </p:cNvCxnSpPr>
            <p:nvPr/>
          </p:nvCxnSpPr>
          <p:spPr bwMode="auto">
            <a:xfrm flipV="1">
              <a:off x="4775201" y="2287712"/>
              <a:ext cx="351981" cy="55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1009651" y="2912393"/>
              <a:ext cx="107156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50.0.0.5</a:t>
              </a: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1555751" y="2353593"/>
              <a:ext cx="0" cy="5572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3587751" y="2912393"/>
              <a:ext cx="107156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60.0.0.6</a:t>
              </a:r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V="1">
              <a:off x="4133851" y="2353593"/>
              <a:ext cx="0" cy="5572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6167438" y="2912393"/>
              <a:ext cx="107156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70.0.0.7</a:t>
              </a: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6713538" y="2353593"/>
              <a:ext cx="0" cy="5572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V="1">
              <a:off x="2351088" y="1658268"/>
              <a:ext cx="0" cy="5572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V="1">
              <a:off x="4941888" y="1658268"/>
              <a:ext cx="0" cy="5572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V="1">
              <a:off x="7545388" y="1658268"/>
              <a:ext cx="0" cy="5572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l-GR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7" name="Line 212" descr="δρομολόγηση IP"/>
          <p:cNvSpPr>
            <a:spLocks noChangeShapeType="1"/>
          </p:cNvSpPr>
          <p:nvPr/>
        </p:nvSpPr>
        <p:spPr bwMode="auto">
          <a:xfrm flipV="1">
            <a:off x="1" y="3501008"/>
            <a:ext cx="9144000" cy="1270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graphicFrame>
        <p:nvGraphicFramePr>
          <p:cNvPr id="48" name="Table 47" descr="δρομολόγηση IP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472913"/>
              </p:ext>
            </p:extLst>
          </p:nvPr>
        </p:nvGraphicFramePr>
        <p:xfrm>
          <a:off x="1691681" y="3717032"/>
          <a:ext cx="7218039" cy="2651760"/>
        </p:xfrm>
        <a:graphic>
          <a:graphicData uri="http://schemas.openxmlformats.org/drawingml/2006/table">
            <a:tbl>
              <a:tblPr firstRow="1"/>
              <a:tblGrid>
                <a:gridCol w="2406013"/>
                <a:gridCol w="2406013"/>
                <a:gridCol w="2406013"/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Δίκτυο Προορισμού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F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Επόμενο Βήμα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F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IP 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Διεύθυνση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Interface 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Εξόδου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FC4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50.0.0.0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60.0.0.5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60.0.0.6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60.0.0.0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Άμεση Παράδοση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60.0.0.6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70.0.0.0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Άμεση Παράδοση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70.0.0.6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80.0.0.0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70.0.0.7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3D8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70.0.0.6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" name="Text Box 75"/>
          <p:cNvSpPr txBox="1">
            <a:spLocks noChangeArrowheads="1"/>
          </p:cNvSpPr>
          <p:nvPr/>
        </p:nvSpPr>
        <p:spPr bwMode="auto">
          <a:xfrm>
            <a:off x="0" y="4221088"/>
            <a:ext cx="17081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dirty="0">
                <a:solidFill>
                  <a:srgbClr val="772123"/>
                </a:solidFill>
              </a:rPr>
              <a:t>Πίνακας Δρομολόγησης του Β</a:t>
            </a:r>
          </a:p>
        </p:txBody>
      </p:sp>
    </p:spTree>
    <p:extLst>
      <p:ext uri="{BB962C8B-B14F-4D97-AF65-F5344CB8AC3E}">
        <p14:creationId xmlns:p14="http://schemas.microsoft.com/office/powerpoint/2010/main" val="24651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δρομολόγησης (2)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832" y="6237312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33</a:t>
            </a:fld>
            <a:endParaRPr lang="el-GR" altLang="el-GR" dirty="0"/>
          </a:p>
        </p:txBody>
      </p:sp>
      <p:grpSp>
        <p:nvGrpSpPr>
          <p:cNvPr id="3" name="Group 90" descr="δρομολόγηση IP"/>
          <p:cNvGrpSpPr/>
          <p:nvPr/>
        </p:nvGrpSpPr>
        <p:grpSpPr>
          <a:xfrm>
            <a:off x="761672" y="980728"/>
            <a:ext cx="7410728" cy="4176464"/>
            <a:chOff x="683568" y="1124744"/>
            <a:chExt cx="7410728" cy="4176464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912168" y="1781200"/>
              <a:ext cx="4191000" cy="2590800"/>
            </a:xfrm>
            <a:prstGeom prst="ellipse">
              <a:avLst/>
            </a:prstGeom>
            <a:gradFill rotWithShape="0">
              <a:gsLst>
                <a:gs pos="0">
                  <a:srgbClr val="C2EAB4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7922568" y="2467000"/>
              <a:ext cx="0" cy="1143000"/>
            </a:xfrm>
            <a:prstGeom prst="line">
              <a:avLst/>
            </a:prstGeom>
            <a:noFill/>
            <a:ln w="9525">
              <a:solidFill>
                <a:srgbClr val="772123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1597968" y="3305200"/>
              <a:ext cx="990600" cy="152400"/>
            </a:xfrm>
            <a:prstGeom prst="line">
              <a:avLst/>
            </a:prstGeom>
            <a:noFill/>
            <a:ln w="28575">
              <a:solidFill>
                <a:srgbClr val="772123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rot="5400000" flipV="1">
              <a:off x="2131368" y="2467000"/>
              <a:ext cx="304800" cy="609600"/>
            </a:xfrm>
            <a:prstGeom prst="line">
              <a:avLst/>
            </a:prstGeom>
            <a:noFill/>
            <a:ln w="28575">
              <a:solidFill>
                <a:srgbClr val="772123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445568" y="2238400"/>
              <a:ext cx="6000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600" baseline="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</a:t>
              </a:r>
              <a:endParaRPr lang="en-GB" sz="3600" baseline="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064568" y="3152800"/>
              <a:ext cx="6000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600" baseline="0">
                  <a:solidFill>
                    <a:srgbClr val="FF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</a:t>
              </a:r>
              <a:endParaRPr lang="en-GB" sz="3600" baseline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140768" y="2390800"/>
              <a:ext cx="3206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600" baseline="0" dirty="0">
                  <a:solidFill>
                    <a:srgbClr val="772123"/>
                  </a:solidFill>
                </a:rPr>
                <a:t>Η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835968" y="3305200"/>
              <a:ext cx="3206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600" baseline="0" dirty="0">
                  <a:solidFill>
                    <a:srgbClr val="772123"/>
                  </a:solidFill>
                </a:rPr>
                <a:t>Η</a:t>
              </a: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2588568" y="3533800"/>
              <a:ext cx="457200" cy="457200"/>
            </a:xfrm>
            <a:prstGeom prst="line">
              <a:avLst/>
            </a:prstGeom>
            <a:noFill/>
            <a:ln w="28575">
              <a:solidFill>
                <a:srgbClr val="772123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2131368" y="3838600"/>
              <a:ext cx="6000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600" baseline="0">
                  <a:solidFill>
                    <a:srgbClr val="FF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</a:t>
              </a:r>
              <a:endParaRPr lang="en-GB" sz="3600" baseline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902768" y="4143400"/>
              <a:ext cx="3206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600" baseline="0" dirty="0">
                  <a:solidFill>
                    <a:srgbClr val="772123"/>
                  </a:solidFill>
                </a:rPr>
                <a:t>Η</a:t>
              </a: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3807768" y="3152800"/>
              <a:ext cx="838200" cy="0"/>
            </a:xfrm>
            <a:prstGeom prst="line">
              <a:avLst/>
            </a:prstGeom>
            <a:noFill/>
            <a:ln w="9525">
              <a:solidFill>
                <a:srgbClr val="772123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4569768" y="2924200"/>
              <a:ext cx="381000" cy="381000"/>
            </a:xfrm>
            <a:prstGeom prst="ellipse">
              <a:avLst/>
            </a:prstGeom>
            <a:solidFill>
              <a:srgbClr val="FECD98"/>
            </a:solidFill>
            <a:ln w="2857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4630093" y="2903563"/>
              <a:ext cx="338138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aseline="0" dirty="0">
                  <a:solidFill>
                    <a:srgbClr val="772123"/>
                  </a:solidFill>
                  <a:latin typeface="Calibri" pitchFamily="34" charset="0"/>
                  <a:cs typeface="Calibri" pitchFamily="34" charset="0"/>
                </a:rPr>
                <a:t>R</a:t>
              </a:r>
              <a:endParaRPr lang="en-GB" sz="2000" baseline="0" dirty="0">
                <a:solidFill>
                  <a:srgbClr val="772123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4950768" y="3152800"/>
              <a:ext cx="609600" cy="0"/>
            </a:xfrm>
            <a:prstGeom prst="line">
              <a:avLst/>
            </a:prstGeom>
            <a:noFill/>
            <a:ln w="9525">
              <a:solidFill>
                <a:srgbClr val="772123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23" name="Line 32"/>
            <p:cNvSpPr>
              <a:spLocks noChangeShapeType="1"/>
            </p:cNvSpPr>
            <p:nvPr/>
          </p:nvSpPr>
          <p:spPr bwMode="auto">
            <a:xfrm>
              <a:off x="6931968" y="3076600"/>
              <a:ext cx="838200" cy="0"/>
            </a:xfrm>
            <a:prstGeom prst="line">
              <a:avLst/>
            </a:prstGeom>
            <a:noFill/>
            <a:ln w="9525">
              <a:solidFill>
                <a:srgbClr val="772123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24" name="Oval 33"/>
            <p:cNvSpPr>
              <a:spLocks noChangeArrowheads="1"/>
            </p:cNvSpPr>
            <p:nvPr/>
          </p:nvSpPr>
          <p:spPr bwMode="auto">
            <a:xfrm>
              <a:off x="7693968" y="2795335"/>
              <a:ext cx="381000" cy="519351"/>
            </a:xfrm>
            <a:prstGeom prst="ellipse">
              <a:avLst/>
            </a:prstGeom>
            <a:solidFill>
              <a:srgbClr val="FEDEBA"/>
            </a:solidFill>
            <a:ln w="28575">
              <a:noFill/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l-GR"/>
            </a:p>
          </p:txBody>
        </p:sp>
        <p:sp>
          <p:nvSpPr>
            <p:cNvPr id="25" name="Text Box 34"/>
            <p:cNvSpPr txBox="1">
              <a:spLocks noChangeArrowheads="1"/>
            </p:cNvSpPr>
            <p:nvPr/>
          </p:nvSpPr>
          <p:spPr bwMode="auto">
            <a:xfrm>
              <a:off x="7770168" y="2848000"/>
              <a:ext cx="324128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772123"/>
                  </a:solidFill>
                  <a:latin typeface="Calibri" pitchFamily="34" charset="0"/>
                  <a:cs typeface="Calibri" pitchFamily="34" charset="0"/>
                </a:rPr>
                <a:t>R</a:t>
              </a:r>
              <a:endParaRPr lang="en-GB" sz="2000" dirty="0">
                <a:solidFill>
                  <a:srgbClr val="772123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Text Box 35"/>
            <p:cNvSpPr txBox="1">
              <a:spLocks noChangeArrowheads="1"/>
            </p:cNvSpPr>
            <p:nvPr/>
          </p:nvSpPr>
          <p:spPr bwMode="auto">
            <a:xfrm>
              <a:off x="683568" y="3914799"/>
              <a:ext cx="11528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2000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195.4.*.*</a:t>
              </a:r>
            </a:p>
          </p:txBody>
        </p:sp>
        <p:sp>
          <p:nvSpPr>
            <p:cNvPr id="28" name="Text Box 49"/>
            <p:cNvSpPr txBox="1">
              <a:spLocks noChangeArrowheads="1"/>
            </p:cNvSpPr>
            <p:nvPr/>
          </p:nvSpPr>
          <p:spPr bwMode="auto">
            <a:xfrm>
              <a:off x="2843808" y="2708919"/>
              <a:ext cx="8899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0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Δίκτυο</a:t>
              </a:r>
              <a:endPara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Text Box 50"/>
            <p:cNvSpPr txBox="1">
              <a:spLocks noChangeArrowheads="1"/>
            </p:cNvSpPr>
            <p:nvPr/>
          </p:nvSpPr>
          <p:spPr bwMode="auto">
            <a:xfrm>
              <a:off x="3807768" y="1781199"/>
              <a:ext cx="11560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2000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195.4.1.7</a:t>
              </a:r>
            </a:p>
          </p:txBody>
        </p:sp>
        <p:sp>
          <p:nvSpPr>
            <p:cNvPr id="30" name="Line 51"/>
            <p:cNvSpPr>
              <a:spLocks noChangeShapeType="1"/>
            </p:cNvSpPr>
            <p:nvPr/>
          </p:nvSpPr>
          <p:spPr bwMode="auto">
            <a:xfrm flipV="1">
              <a:off x="4341168" y="2086000"/>
              <a:ext cx="0" cy="1066800"/>
            </a:xfrm>
            <a:prstGeom prst="line">
              <a:avLst/>
            </a:prstGeom>
            <a:noFill/>
            <a:ln w="9525">
              <a:solidFill>
                <a:srgbClr val="772123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31" name="Line 52"/>
            <p:cNvSpPr>
              <a:spLocks noChangeShapeType="1"/>
            </p:cNvSpPr>
            <p:nvPr/>
          </p:nvSpPr>
          <p:spPr bwMode="auto">
            <a:xfrm flipV="1">
              <a:off x="4798368" y="1857400"/>
              <a:ext cx="533400" cy="1066800"/>
            </a:xfrm>
            <a:prstGeom prst="line">
              <a:avLst/>
            </a:prstGeom>
            <a:noFill/>
            <a:ln w="9525">
              <a:solidFill>
                <a:srgbClr val="772123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32" name="Line 53"/>
            <p:cNvSpPr>
              <a:spLocks noChangeShapeType="1"/>
            </p:cNvSpPr>
            <p:nvPr/>
          </p:nvSpPr>
          <p:spPr bwMode="auto">
            <a:xfrm>
              <a:off x="4722168" y="3305200"/>
              <a:ext cx="152400" cy="1295400"/>
            </a:xfrm>
            <a:prstGeom prst="line">
              <a:avLst/>
            </a:prstGeom>
            <a:noFill/>
            <a:ln w="9525">
              <a:solidFill>
                <a:srgbClr val="772123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35" name="Line 80"/>
            <p:cNvSpPr>
              <a:spLocks noChangeShapeType="1"/>
            </p:cNvSpPr>
            <p:nvPr/>
          </p:nvSpPr>
          <p:spPr bwMode="auto">
            <a:xfrm flipV="1">
              <a:off x="4950768" y="2009800"/>
              <a:ext cx="990600" cy="609600"/>
            </a:xfrm>
            <a:prstGeom prst="line">
              <a:avLst/>
            </a:prstGeom>
            <a:noFill/>
            <a:ln w="9525">
              <a:solidFill>
                <a:srgbClr val="772123"/>
              </a:solidFill>
              <a:prstDash val="sysDot"/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36" name="Text Box 81"/>
            <p:cNvSpPr txBox="1">
              <a:spLocks noChangeArrowheads="1"/>
            </p:cNvSpPr>
            <p:nvPr/>
          </p:nvSpPr>
          <p:spPr bwMode="auto">
            <a:xfrm>
              <a:off x="5788968" y="1704999"/>
              <a:ext cx="128592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2000" baseline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201.34.6.1</a:t>
              </a:r>
            </a:p>
          </p:txBody>
        </p:sp>
        <p:sp>
          <p:nvSpPr>
            <p:cNvPr id="37" name="Line 82"/>
            <p:cNvSpPr>
              <a:spLocks noChangeShapeType="1"/>
            </p:cNvSpPr>
            <p:nvPr/>
          </p:nvSpPr>
          <p:spPr bwMode="auto">
            <a:xfrm>
              <a:off x="4798368" y="3838600"/>
              <a:ext cx="533400" cy="76200"/>
            </a:xfrm>
            <a:prstGeom prst="line">
              <a:avLst/>
            </a:prstGeom>
            <a:noFill/>
            <a:ln w="9525">
              <a:solidFill>
                <a:srgbClr val="772123"/>
              </a:solidFill>
              <a:prstDash val="sysDot"/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38" name="Text Box 83"/>
            <p:cNvSpPr txBox="1">
              <a:spLocks noChangeArrowheads="1"/>
            </p:cNvSpPr>
            <p:nvPr/>
          </p:nvSpPr>
          <p:spPr bwMode="auto">
            <a:xfrm>
              <a:off x="4925944" y="3933056"/>
              <a:ext cx="180530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2000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144.234.100.23</a:t>
              </a:r>
            </a:p>
          </p:txBody>
        </p:sp>
        <p:sp>
          <p:nvSpPr>
            <p:cNvPr id="87" name="Cloud 86"/>
            <p:cNvSpPr/>
            <p:nvPr/>
          </p:nvSpPr>
          <p:spPr>
            <a:xfrm>
              <a:off x="4355976" y="4437112"/>
              <a:ext cx="1080120" cy="864096"/>
            </a:xfrm>
            <a:prstGeom prst="cloud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8" name="Cloud 87"/>
            <p:cNvSpPr/>
            <p:nvPr/>
          </p:nvSpPr>
          <p:spPr>
            <a:xfrm>
              <a:off x="2636168" y="2645296"/>
              <a:ext cx="1584176" cy="1296144"/>
            </a:xfrm>
            <a:prstGeom prst="cloud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9" name="Cloud 88"/>
            <p:cNvSpPr/>
            <p:nvPr/>
          </p:nvSpPr>
          <p:spPr>
            <a:xfrm>
              <a:off x="4932040" y="1124744"/>
              <a:ext cx="1080120" cy="864096"/>
            </a:xfrm>
            <a:prstGeom prst="cloud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0" name="Cloud 89"/>
            <p:cNvSpPr/>
            <p:nvPr/>
          </p:nvSpPr>
          <p:spPr>
            <a:xfrm>
              <a:off x="5580112" y="2492896"/>
              <a:ext cx="1368152" cy="1080120"/>
            </a:xfrm>
            <a:prstGeom prst="cloud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92" name="Folded Corner 91"/>
          <p:cNvSpPr/>
          <p:nvPr/>
        </p:nvSpPr>
        <p:spPr>
          <a:xfrm>
            <a:off x="6804248" y="3429000"/>
            <a:ext cx="2232248" cy="1728192"/>
          </a:xfrm>
          <a:prstGeom prst="foldedCorner">
            <a:avLst/>
          </a:prstGeom>
          <a:solidFill>
            <a:schemeClr val="accent3"/>
          </a:solidFill>
          <a:ln>
            <a:solidFill>
              <a:srgbClr val="772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Ο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router </a:t>
            </a:r>
            <a:r>
              <a:rPr lang="el-GR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μπορεί να στείλει μόνο σε μηχανές που ανήκουν στο ίδιο υποδίκτυο με αυτόν.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90" descr="δρομολόγηση IP"/>
          <p:cNvGrpSpPr>
            <a:grpSpLocks/>
          </p:cNvGrpSpPr>
          <p:nvPr/>
        </p:nvGrpSpPr>
        <p:grpSpPr bwMode="auto">
          <a:xfrm>
            <a:off x="179512" y="4941166"/>
            <a:ext cx="2514600" cy="1343025"/>
            <a:chOff x="624" y="2736"/>
            <a:chExt cx="1584" cy="846"/>
          </a:xfrm>
        </p:grpSpPr>
        <p:sp>
          <p:nvSpPr>
            <p:cNvPr id="94" name="Text Box 91"/>
            <p:cNvSpPr txBox="1">
              <a:spLocks noChangeArrowheads="1"/>
            </p:cNvSpPr>
            <p:nvPr/>
          </p:nvSpPr>
          <p:spPr bwMode="auto">
            <a:xfrm>
              <a:off x="1104" y="3408"/>
              <a:ext cx="1104" cy="174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baseline="0">
                  <a:solidFill>
                    <a:srgbClr val="772123"/>
                  </a:solidFill>
                </a:rPr>
                <a:t>Data</a:t>
              </a:r>
              <a:endParaRPr lang="en-GB" sz="1200" b="1" baseline="0">
                <a:solidFill>
                  <a:srgbClr val="772123"/>
                </a:solidFill>
              </a:endParaRPr>
            </a:p>
          </p:txBody>
        </p:sp>
        <p:sp>
          <p:nvSpPr>
            <p:cNvPr id="95" name="Text Box 92"/>
            <p:cNvSpPr txBox="1">
              <a:spLocks noChangeArrowheads="1"/>
            </p:cNvSpPr>
            <p:nvPr/>
          </p:nvSpPr>
          <p:spPr bwMode="auto">
            <a:xfrm>
              <a:off x="864" y="3408"/>
              <a:ext cx="250" cy="174"/>
            </a:xfrm>
            <a:prstGeom prst="rect">
              <a:avLst/>
            </a:prstGeom>
            <a:noFill/>
            <a:ln w="28575">
              <a:solidFill>
                <a:srgbClr val="FF33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baseline="0">
                  <a:solidFill>
                    <a:srgbClr val="772123"/>
                  </a:solidFill>
                </a:rPr>
                <a:t>D’</a:t>
              </a:r>
              <a:endParaRPr lang="en-GB" sz="1200" b="1" baseline="0">
                <a:solidFill>
                  <a:srgbClr val="772123"/>
                </a:solidFill>
              </a:endParaRPr>
            </a:p>
          </p:txBody>
        </p:sp>
        <p:sp>
          <p:nvSpPr>
            <p:cNvPr id="96" name="Text Box 93"/>
            <p:cNvSpPr txBox="1">
              <a:spLocks noChangeArrowheads="1"/>
            </p:cNvSpPr>
            <p:nvPr/>
          </p:nvSpPr>
          <p:spPr bwMode="auto">
            <a:xfrm>
              <a:off x="624" y="3408"/>
              <a:ext cx="250" cy="17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baseline="0">
                  <a:solidFill>
                    <a:srgbClr val="772123"/>
                  </a:solidFill>
                </a:rPr>
                <a:t>S’</a:t>
              </a:r>
              <a:endParaRPr lang="en-GB" sz="1200" b="1" baseline="0">
                <a:solidFill>
                  <a:srgbClr val="772123"/>
                </a:solidFill>
              </a:endParaRPr>
            </a:p>
          </p:txBody>
        </p:sp>
        <p:grpSp>
          <p:nvGrpSpPr>
            <p:cNvPr id="22" name="Group 94"/>
            <p:cNvGrpSpPr>
              <a:grpSpLocks/>
            </p:cNvGrpSpPr>
            <p:nvPr/>
          </p:nvGrpSpPr>
          <p:grpSpPr bwMode="auto">
            <a:xfrm>
              <a:off x="1104" y="2736"/>
              <a:ext cx="1104" cy="174"/>
              <a:chOff x="672" y="2592"/>
              <a:chExt cx="1104" cy="174"/>
            </a:xfrm>
          </p:grpSpPr>
          <p:sp>
            <p:nvSpPr>
              <p:cNvPr id="100" name="Text Box 95"/>
              <p:cNvSpPr txBox="1">
                <a:spLocks noChangeArrowheads="1"/>
              </p:cNvSpPr>
              <p:nvPr/>
            </p:nvSpPr>
            <p:spPr bwMode="auto">
              <a:xfrm>
                <a:off x="1152" y="2592"/>
                <a:ext cx="624" cy="174"/>
              </a:xfrm>
              <a:prstGeom prst="rect">
                <a:avLst/>
              </a:prstGeom>
              <a:noFill/>
              <a:ln w="2857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 baseline="0">
                    <a:solidFill>
                      <a:srgbClr val="772123"/>
                    </a:solidFill>
                  </a:rPr>
                  <a:t>IP</a:t>
                </a:r>
                <a:endParaRPr lang="en-GB" sz="1200" b="1" baseline="0">
                  <a:solidFill>
                    <a:srgbClr val="772123"/>
                  </a:solidFill>
                </a:endParaRPr>
              </a:p>
            </p:txBody>
          </p:sp>
          <p:sp>
            <p:nvSpPr>
              <p:cNvPr id="101" name="Text Box 96"/>
              <p:cNvSpPr txBox="1">
                <a:spLocks noChangeArrowheads="1"/>
              </p:cNvSpPr>
              <p:nvPr/>
            </p:nvSpPr>
            <p:spPr bwMode="auto">
              <a:xfrm>
                <a:off x="912" y="2592"/>
                <a:ext cx="250" cy="174"/>
              </a:xfrm>
              <a:prstGeom prst="rect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 baseline="0">
                    <a:solidFill>
                      <a:srgbClr val="772123"/>
                    </a:solidFill>
                  </a:rPr>
                  <a:t>D</a:t>
                </a:r>
                <a:endParaRPr lang="en-GB" sz="1200" b="1" baseline="0">
                  <a:solidFill>
                    <a:srgbClr val="772123"/>
                  </a:solidFill>
                </a:endParaRPr>
              </a:p>
            </p:txBody>
          </p:sp>
          <p:sp>
            <p:nvSpPr>
              <p:cNvPr id="102" name="Text Box 97"/>
              <p:cNvSpPr txBox="1">
                <a:spLocks noChangeArrowheads="1"/>
              </p:cNvSpPr>
              <p:nvPr/>
            </p:nvSpPr>
            <p:spPr bwMode="auto">
              <a:xfrm>
                <a:off x="672" y="2592"/>
                <a:ext cx="250" cy="17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 baseline="0">
                    <a:solidFill>
                      <a:srgbClr val="772123"/>
                    </a:solidFill>
                  </a:rPr>
                  <a:t>S</a:t>
                </a:r>
                <a:endParaRPr lang="en-GB" sz="1200" b="1" baseline="0">
                  <a:solidFill>
                    <a:srgbClr val="772123"/>
                  </a:solidFill>
                </a:endParaRPr>
              </a:p>
            </p:txBody>
          </p:sp>
        </p:grpSp>
        <p:sp>
          <p:nvSpPr>
            <p:cNvPr id="98" name="Line 98"/>
            <p:cNvSpPr>
              <a:spLocks noChangeShapeType="1"/>
            </p:cNvSpPr>
            <p:nvPr/>
          </p:nvSpPr>
          <p:spPr bwMode="auto">
            <a:xfrm>
              <a:off x="1104" y="2928"/>
              <a:ext cx="0" cy="480"/>
            </a:xfrm>
            <a:prstGeom prst="line">
              <a:avLst/>
            </a:prstGeom>
            <a:noFill/>
            <a:ln w="9525" cap="rnd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l-GR">
                <a:solidFill>
                  <a:srgbClr val="772123"/>
                </a:solidFill>
              </a:endParaRPr>
            </a:p>
          </p:txBody>
        </p:sp>
        <p:sp>
          <p:nvSpPr>
            <p:cNvPr id="99" name="Line 99"/>
            <p:cNvSpPr>
              <a:spLocks noChangeShapeType="1"/>
            </p:cNvSpPr>
            <p:nvPr/>
          </p:nvSpPr>
          <p:spPr bwMode="auto">
            <a:xfrm>
              <a:off x="2208" y="2928"/>
              <a:ext cx="0" cy="480"/>
            </a:xfrm>
            <a:prstGeom prst="line">
              <a:avLst/>
            </a:prstGeom>
            <a:noFill/>
            <a:ln w="9525" cap="rnd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l-GR">
                <a:solidFill>
                  <a:srgbClr val="772123"/>
                </a:solidFill>
              </a:endParaRPr>
            </a:p>
          </p:txBody>
        </p:sp>
      </p:grpSp>
      <p:grpSp>
        <p:nvGrpSpPr>
          <p:cNvPr id="27" name="Group 100" descr="δρομολόγηση IP"/>
          <p:cNvGrpSpPr>
            <a:grpSpLocks/>
          </p:cNvGrpSpPr>
          <p:nvPr/>
        </p:nvGrpSpPr>
        <p:grpSpPr bwMode="auto">
          <a:xfrm>
            <a:off x="2922712" y="4941166"/>
            <a:ext cx="1219200" cy="1343025"/>
            <a:chOff x="2400" y="2736"/>
            <a:chExt cx="768" cy="846"/>
          </a:xfrm>
        </p:grpSpPr>
        <p:sp>
          <p:nvSpPr>
            <p:cNvPr id="104" name="Text Box 101"/>
            <p:cNvSpPr txBox="1">
              <a:spLocks noChangeArrowheads="1"/>
            </p:cNvSpPr>
            <p:nvPr/>
          </p:nvSpPr>
          <p:spPr bwMode="auto">
            <a:xfrm>
              <a:off x="2400" y="2736"/>
              <a:ext cx="768" cy="174"/>
            </a:xfrm>
            <a:prstGeom prst="rect">
              <a:avLst/>
            </a:prstGeom>
            <a:noFill/>
            <a:ln w="28575">
              <a:solidFill>
                <a:srgbClr val="99CC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1200" b="1" baseline="0">
                  <a:solidFill>
                    <a:srgbClr val="772123"/>
                  </a:solidFill>
                </a:rPr>
                <a:t>Επίπεδο </a:t>
              </a:r>
              <a:r>
                <a:rPr lang="en-US" sz="1200" b="1" baseline="0">
                  <a:solidFill>
                    <a:srgbClr val="772123"/>
                  </a:solidFill>
                </a:rPr>
                <a:t>IP</a:t>
              </a:r>
              <a:endParaRPr lang="en-GB" sz="1200" b="1" baseline="0">
                <a:solidFill>
                  <a:srgbClr val="772123"/>
                </a:solidFill>
              </a:endParaRPr>
            </a:p>
          </p:txBody>
        </p:sp>
        <p:sp>
          <p:nvSpPr>
            <p:cNvPr id="105" name="Text Box 102"/>
            <p:cNvSpPr txBox="1">
              <a:spLocks noChangeArrowheads="1"/>
            </p:cNvSpPr>
            <p:nvPr/>
          </p:nvSpPr>
          <p:spPr bwMode="auto">
            <a:xfrm>
              <a:off x="2400" y="3408"/>
              <a:ext cx="768" cy="17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baseline="0">
                  <a:solidFill>
                    <a:srgbClr val="772123"/>
                  </a:solidFill>
                </a:rPr>
                <a:t>Επίπεδο MAC</a:t>
              </a:r>
              <a:endParaRPr lang="en-GB" sz="1200" b="1" baseline="0">
                <a:solidFill>
                  <a:srgbClr val="772123"/>
                </a:solidFill>
              </a:endParaRPr>
            </a:p>
          </p:txBody>
        </p:sp>
        <p:sp>
          <p:nvSpPr>
            <p:cNvPr id="106" name="Line 103"/>
            <p:cNvSpPr>
              <a:spLocks noChangeShapeType="1"/>
            </p:cNvSpPr>
            <p:nvPr/>
          </p:nvSpPr>
          <p:spPr bwMode="auto">
            <a:xfrm>
              <a:off x="2784" y="2928"/>
              <a:ext cx="0" cy="480"/>
            </a:xfrm>
            <a:prstGeom prst="line">
              <a:avLst/>
            </a:prstGeom>
            <a:noFill/>
            <a:ln w="9525" cap="rnd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l-GR">
                <a:solidFill>
                  <a:srgbClr val="772123"/>
                </a:solidFill>
              </a:endParaRPr>
            </a:p>
          </p:txBody>
        </p:sp>
      </p:grpSp>
      <p:sp>
        <p:nvSpPr>
          <p:cNvPr id="107" name="Flowchart: Alternate Process 106"/>
          <p:cNvSpPr/>
          <p:nvPr/>
        </p:nvSpPr>
        <p:spPr>
          <a:xfrm>
            <a:off x="4427984" y="5301208"/>
            <a:ext cx="4464496" cy="1152128"/>
          </a:xfrm>
          <a:prstGeom prst="flowChartAlternateProcess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772123"/>
                </a:solidFill>
              </a:rPr>
              <a:t>S: </a:t>
            </a:r>
            <a:r>
              <a:rPr lang="en-US" dirty="0" smtClean="0">
                <a:solidFill>
                  <a:srgbClr val="000000"/>
                </a:solidFill>
              </a:rPr>
              <a:t>Source </a:t>
            </a:r>
            <a:r>
              <a:rPr lang="el-GR" dirty="0" smtClean="0">
                <a:solidFill>
                  <a:srgbClr val="000000"/>
                </a:solidFill>
              </a:rPr>
              <a:t>(πηγή)</a:t>
            </a:r>
          </a:p>
          <a:p>
            <a:r>
              <a:rPr lang="en-US" dirty="0" smtClean="0">
                <a:solidFill>
                  <a:srgbClr val="772123"/>
                </a:solidFill>
              </a:rPr>
              <a:t>D: </a:t>
            </a:r>
            <a:r>
              <a:rPr lang="en-US" dirty="0" smtClean="0">
                <a:solidFill>
                  <a:srgbClr val="000000"/>
                </a:solidFill>
              </a:rPr>
              <a:t>Destination </a:t>
            </a:r>
            <a:r>
              <a:rPr lang="el-GR" dirty="0" smtClean="0">
                <a:solidFill>
                  <a:srgbClr val="000000"/>
                </a:solidFill>
              </a:rPr>
              <a:t>(τελικός προορισμός)</a:t>
            </a:r>
          </a:p>
          <a:p>
            <a:r>
              <a:rPr lang="en-US" dirty="0" smtClean="0">
                <a:solidFill>
                  <a:srgbClr val="772123"/>
                </a:solidFill>
              </a:rPr>
              <a:t>S’: </a:t>
            </a:r>
            <a:r>
              <a:rPr lang="en-US" dirty="0" smtClean="0">
                <a:solidFill>
                  <a:srgbClr val="000000"/>
                </a:solidFill>
              </a:rPr>
              <a:t>MAC </a:t>
            </a:r>
            <a:r>
              <a:rPr lang="el-GR" dirty="0" smtClean="0">
                <a:solidFill>
                  <a:srgbClr val="000000"/>
                </a:solidFill>
              </a:rPr>
              <a:t>προηγούμενου βήματος</a:t>
            </a:r>
          </a:p>
          <a:p>
            <a:r>
              <a:rPr lang="en-US" dirty="0" smtClean="0">
                <a:solidFill>
                  <a:srgbClr val="772123"/>
                </a:solidFill>
              </a:rPr>
              <a:t>D’: </a:t>
            </a:r>
            <a:r>
              <a:rPr lang="en-US" dirty="0" smtClean="0">
                <a:solidFill>
                  <a:srgbClr val="000000"/>
                </a:solidFill>
              </a:rPr>
              <a:t>MAC </a:t>
            </a:r>
            <a:r>
              <a:rPr lang="el-GR" dirty="0" smtClean="0">
                <a:solidFill>
                  <a:srgbClr val="000000"/>
                </a:solidFill>
              </a:rPr>
              <a:t>επόμενου βήματος (</a:t>
            </a:r>
            <a:r>
              <a:rPr lang="en-US" dirty="0" smtClean="0">
                <a:solidFill>
                  <a:srgbClr val="000000"/>
                </a:solidFill>
              </a:rPr>
              <a:t>next hop)</a:t>
            </a:r>
            <a:endParaRPr 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Αντιστοίχιση </a:t>
            </a:r>
            <a:r>
              <a:rPr lang="en-US" dirty="0" smtClean="0"/>
              <a:t>IP </a:t>
            </a:r>
            <a:r>
              <a:rPr lang="el-GR" dirty="0" smtClean="0"/>
              <a:t>και </a:t>
            </a:r>
            <a:r>
              <a:rPr lang="en-US" dirty="0" smtClean="0"/>
              <a:t>MAC </a:t>
            </a:r>
            <a:r>
              <a:rPr lang="el-GR" dirty="0" smtClean="0"/>
              <a:t>διευθύνσεων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648072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Πού βρίσκεται η πληροφορία «επόμενο βήμα»;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34</a:t>
            </a:fld>
            <a:endParaRPr lang="el-GR" altLang="el-GR"/>
          </a:p>
        </p:txBody>
      </p:sp>
      <p:grpSp>
        <p:nvGrpSpPr>
          <p:cNvPr id="50" name="Group 49" descr="Αντιστοίχηση IP-MAC"/>
          <p:cNvGrpSpPr/>
          <p:nvPr/>
        </p:nvGrpSpPr>
        <p:grpSpPr>
          <a:xfrm>
            <a:off x="414338" y="1838324"/>
            <a:ext cx="8584982" cy="4326979"/>
            <a:chOff x="414338" y="1838324"/>
            <a:chExt cx="8584982" cy="4326979"/>
          </a:xfrm>
        </p:grpSpPr>
        <p:sp>
          <p:nvSpPr>
            <p:cNvPr id="6" name="Rectangle 50" descr="Αντιστοίχηση IP-MAC"/>
            <p:cNvSpPr>
              <a:spLocks noChangeArrowheads="1"/>
            </p:cNvSpPr>
            <p:nvPr/>
          </p:nvSpPr>
          <p:spPr bwMode="auto">
            <a:xfrm>
              <a:off x="1540210" y="1865316"/>
              <a:ext cx="7262117" cy="21404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7" name="Rectangle 51"/>
            <p:cNvSpPr>
              <a:spLocks noChangeArrowheads="1"/>
            </p:cNvSpPr>
            <p:nvPr/>
          </p:nvSpPr>
          <p:spPr bwMode="auto">
            <a:xfrm>
              <a:off x="1547664" y="4003674"/>
              <a:ext cx="7262117" cy="216162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" name="Rectangle 52"/>
            <p:cNvSpPr>
              <a:spLocks noChangeArrowheads="1"/>
            </p:cNvSpPr>
            <p:nvPr/>
          </p:nvSpPr>
          <p:spPr bwMode="auto">
            <a:xfrm>
              <a:off x="8532440" y="3933056"/>
              <a:ext cx="106088" cy="2477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4499992" y="2763838"/>
              <a:ext cx="1584175" cy="6621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3059832" y="2780928"/>
              <a:ext cx="1443823" cy="6621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831975" y="1963738"/>
              <a:ext cx="716734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solidFill>
                    <a:srgbClr val="000000"/>
                  </a:solidFill>
                </a:rPr>
                <a:t>Όχι στο </a:t>
              </a:r>
              <a:r>
                <a:rPr lang="en-US">
                  <a:solidFill>
                    <a:srgbClr val="000000"/>
                  </a:solidFill>
                </a:rPr>
                <a:t>IP – datagram, </a:t>
              </a:r>
              <a:r>
                <a:rPr lang="el-GR">
                  <a:solidFill>
                    <a:srgbClr val="000000"/>
                  </a:solidFill>
                </a:rPr>
                <a:t>αφού δεν υπάρχει εκεί χώρος για αυτό</a:t>
              </a: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847851" y="4127500"/>
              <a:ext cx="65322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solidFill>
                    <a:srgbClr val="000000"/>
                  </a:solidFill>
                </a:rPr>
                <a:t>Αλλά στο </a:t>
              </a:r>
              <a:r>
                <a:rPr lang="en-US">
                  <a:solidFill>
                    <a:srgbClr val="000000"/>
                  </a:solidFill>
                </a:rPr>
                <a:t>MAC – </a:t>
              </a:r>
              <a:r>
                <a:rPr lang="el-GR">
                  <a:solidFill>
                    <a:srgbClr val="000000"/>
                  </a:solidFill>
                </a:rPr>
                <a:t>πλαίσιο, στο οποίο ενσωματώνεται το </a:t>
              </a:r>
              <a:r>
                <a:rPr lang="en-US">
                  <a:solidFill>
                    <a:srgbClr val="000000"/>
                  </a:solidFill>
                </a:rPr>
                <a:t>IP - datagram</a:t>
              </a: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414338" y="1838324"/>
              <a:ext cx="1121709" cy="2252453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438948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/>
              </a:r>
              <a:br>
                <a:rPr 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IP</a:t>
              </a:r>
            </a:p>
            <a:p>
              <a:pPr algn="ctr">
                <a:spcBef>
                  <a:spcPct val="50000"/>
                </a:spcBef>
              </a:pPr>
              <a:r>
                <a:rPr lang="el-GR">
                  <a:solidFill>
                    <a:srgbClr val="000000"/>
                  </a:solidFill>
                </a:rPr>
                <a:t>Επίπεδο 3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414338" y="4003674"/>
              <a:ext cx="1121709" cy="2161629"/>
            </a:xfrm>
            <a:prstGeom prst="rect">
              <a:avLst/>
            </a:prstGeom>
            <a:gradFill rotWithShape="0">
              <a:gsLst>
                <a:gs pos="0">
                  <a:srgbClr val="E2DFC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/>
              </a:r>
              <a:br>
                <a:rPr lang="en-US" sz="20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 sz="200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MAC</a:t>
              </a:r>
            </a:p>
            <a:p>
              <a:pPr algn="ctr">
                <a:spcBef>
                  <a:spcPct val="50000"/>
                </a:spcBef>
              </a:pPr>
              <a:r>
                <a:rPr lang="el-GR">
                  <a:solidFill>
                    <a:srgbClr val="000099"/>
                  </a:solidFill>
                </a:rPr>
                <a:t>Επίπεδο </a:t>
              </a:r>
              <a:r>
                <a:rPr lang="en-US">
                  <a:solidFill>
                    <a:srgbClr val="000099"/>
                  </a:solidFill>
                </a:rPr>
                <a:t>2</a:t>
              </a:r>
              <a:endParaRPr lang="el-GR">
                <a:solidFill>
                  <a:srgbClr val="000099"/>
                </a:solidFill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3059832" y="2781300"/>
              <a:ext cx="140588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dirty="0">
                  <a:solidFill>
                    <a:srgbClr val="000000"/>
                  </a:solidFill>
                </a:rPr>
                <a:t>Διεύθυνση Αποστολέα</a:t>
              </a: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4499992" y="2781300"/>
              <a:ext cx="144072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dirty="0">
                  <a:solidFill>
                    <a:srgbClr val="000000"/>
                  </a:solidFill>
                </a:rPr>
                <a:t>Διεύθυνση Παραλήπτη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633663" y="2873375"/>
              <a:ext cx="55449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solidFill>
                    <a:srgbClr val="000000"/>
                  </a:solidFill>
                </a:rPr>
                <a:t>……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6100763" y="2873375"/>
              <a:ext cx="55449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solidFill>
                    <a:srgbClr val="000000"/>
                  </a:solidFill>
                </a:rPr>
                <a:t>……</a:t>
              </a: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6626225" y="2486024"/>
              <a:ext cx="0" cy="951183"/>
            </a:xfrm>
            <a:prstGeom prst="line">
              <a:avLst/>
            </a:prstGeom>
            <a:noFill/>
            <a:ln w="19050">
              <a:solidFill>
                <a:srgbClr val="3064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7053263" y="2922588"/>
              <a:ext cx="13351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dirty="0">
                  <a:solidFill>
                    <a:srgbClr val="000000"/>
                  </a:solidFill>
                </a:rPr>
                <a:t>Δεδομένα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4784725" y="3576638"/>
              <a:ext cx="20195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00"/>
                  </a:solidFill>
                </a:rPr>
                <a:t>IP - datagram</a:t>
              </a:r>
              <a:endParaRPr lang="el-GR" dirty="0">
                <a:solidFill>
                  <a:srgbClr val="000000"/>
                </a:solidFill>
              </a:endParaRPr>
            </a:p>
          </p:txBody>
        </p:sp>
        <p:sp>
          <p:nvSpPr>
            <p:cNvPr id="22" name="AutoShape 19"/>
            <p:cNvSpPr>
              <a:spLocks/>
            </p:cNvSpPr>
            <p:nvPr/>
          </p:nvSpPr>
          <p:spPr bwMode="auto">
            <a:xfrm rot="5400000">
              <a:off x="5190549" y="799090"/>
              <a:ext cx="92478" cy="5406274"/>
            </a:xfrm>
            <a:prstGeom prst="rightBrace">
              <a:avLst>
                <a:gd name="adj1" fmla="val 76781"/>
                <a:gd name="adj2" fmla="val 50023"/>
              </a:avLst>
            </a:prstGeom>
            <a:noFill/>
            <a:ln w="9525">
              <a:solidFill>
                <a:srgbClr val="43894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2051720" y="2763838"/>
              <a:ext cx="6336704" cy="662194"/>
            </a:xfrm>
            <a:prstGeom prst="rect">
              <a:avLst/>
            </a:prstGeom>
            <a:noFill/>
            <a:ln w="9525">
              <a:solidFill>
                <a:srgbClr val="43894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4899025" y="2449513"/>
              <a:ext cx="1239115" cy="333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500" i="1">
                  <a:solidFill>
                    <a:srgbClr val="000000"/>
                  </a:solidFill>
                </a:rPr>
                <a:t>Επικεφαλίδα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7032625" y="2436813"/>
              <a:ext cx="1086347" cy="333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500" i="1">
                  <a:solidFill>
                    <a:srgbClr val="000000"/>
                  </a:solidFill>
                </a:rPr>
                <a:t>Δεδομένα</a:t>
              </a:r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>
              <a:off x="6654800" y="2609850"/>
              <a:ext cx="316851" cy="0"/>
            </a:xfrm>
            <a:prstGeom prst="line">
              <a:avLst/>
            </a:prstGeom>
            <a:noFill/>
            <a:ln w="9525">
              <a:solidFill>
                <a:srgbClr val="438948"/>
              </a:solidFill>
              <a:round/>
              <a:headEnd type="triangle" w="sm" len="sm"/>
              <a:tailEnd/>
            </a:ln>
            <a:effectLst/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6229350" y="2609850"/>
              <a:ext cx="316851" cy="0"/>
            </a:xfrm>
            <a:prstGeom prst="line">
              <a:avLst/>
            </a:prstGeom>
            <a:noFill/>
            <a:ln w="9525">
              <a:solidFill>
                <a:srgbClr val="438948"/>
              </a:solidFill>
              <a:round/>
              <a:headEnd type="triangle" w="sm" len="sm"/>
              <a:tailEnd/>
            </a:ln>
            <a:effectLst/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4499993" y="4884738"/>
              <a:ext cx="1353782" cy="662194"/>
            </a:xfrm>
            <a:prstGeom prst="rect">
              <a:avLst/>
            </a:prstGeom>
            <a:solidFill>
              <a:srgbClr val="E2DFC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131840" y="4884738"/>
              <a:ext cx="1348747" cy="662194"/>
            </a:xfrm>
            <a:prstGeom prst="rect">
              <a:avLst/>
            </a:prstGeom>
            <a:solidFill>
              <a:srgbClr val="E2DFC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3131840" y="4902200"/>
              <a:ext cx="133387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dirty="0">
                  <a:solidFill>
                    <a:srgbClr val="000000"/>
                  </a:solidFill>
                </a:rPr>
                <a:t>Διεύθυνση </a:t>
              </a:r>
              <a:r>
                <a:rPr lang="en-US" dirty="0">
                  <a:solidFill>
                    <a:srgbClr val="000000"/>
                  </a:solidFill>
                </a:rPr>
                <a:t>Router</a:t>
              </a:r>
              <a:endParaRPr lang="el-GR" dirty="0">
                <a:solidFill>
                  <a:srgbClr val="000000"/>
                </a:solidFill>
              </a:endParaRP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4499992" y="4902200"/>
              <a:ext cx="133732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dirty="0">
                  <a:solidFill>
                    <a:srgbClr val="000000"/>
                  </a:solidFill>
                </a:rPr>
                <a:t>Διεύθυνση </a:t>
              </a:r>
              <a:r>
                <a:rPr lang="en-US" dirty="0">
                  <a:solidFill>
                    <a:srgbClr val="000000"/>
                  </a:solidFill>
                </a:rPr>
                <a:t>Next Hop</a:t>
              </a:r>
              <a:endParaRPr lang="el-GR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2633663" y="4994275"/>
              <a:ext cx="55449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solidFill>
                    <a:srgbClr val="000000"/>
                  </a:solidFill>
                </a:rPr>
                <a:t>……</a:t>
              </a:r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6100763" y="4994275"/>
              <a:ext cx="55449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solidFill>
                    <a:srgbClr val="000000"/>
                  </a:solidFill>
                </a:rPr>
                <a:t>……</a:t>
              </a:r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6626225" y="4606924"/>
              <a:ext cx="0" cy="951183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6732240" y="4941168"/>
              <a:ext cx="15841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00"/>
                  </a:solidFill>
                </a:rPr>
                <a:t>IP - datagram</a:t>
              </a:r>
              <a:endParaRPr lang="el-GR" dirty="0">
                <a:solidFill>
                  <a:srgbClr val="000000"/>
                </a:solidFill>
              </a:endParaRPr>
            </a:p>
          </p:txBody>
        </p: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4784725" y="5697538"/>
              <a:ext cx="21635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99"/>
                  </a:solidFill>
                </a:rPr>
                <a:t>MAC - </a:t>
              </a:r>
              <a:r>
                <a:rPr lang="el-GR" dirty="0">
                  <a:solidFill>
                    <a:srgbClr val="000099"/>
                  </a:solidFill>
                </a:rPr>
                <a:t>πλαίσιο</a:t>
              </a:r>
            </a:p>
          </p:txBody>
        </p:sp>
        <p:sp>
          <p:nvSpPr>
            <p:cNvPr id="37" name="AutoShape 34"/>
            <p:cNvSpPr>
              <a:spLocks/>
            </p:cNvSpPr>
            <p:nvPr/>
          </p:nvSpPr>
          <p:spPr bwMode="auto">
            <a:xfrm rot="5400000">
              <a:off x="5190549" y="2919990"/>
              <a:ext cx="92478" cy="5406274"/>
            </a:xfrm>
            <a:prstGeom prst="rightBrace">
              <a:avLst>
                <a:gd name="adj1" fmla="val 76781"/>
                <a:gd name="adj2" fmla="val 50023"/>
              </a:avLst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2195736" y="4884738"/>
              <a:ext cx="6120680" cy="662194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39" name="Text Box 36"/>
            <p:cNvSpPr txBox="1">
              <a:spLocks noChangeArrowheads="1"/>
            </p:cNvSpPr>
            <p:nvPr/>
          </p:nvSpPr>
          <p:spPr bwMode="auto">
            <a:xfrm>
              <a:off x="4899025" y="4570413"/>
              <a:ext cx="1239115" cy="333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500" i="1">
                  <a:solidFill>
                    <a:srgbClr val="000000"/>
                  </a:solidFill>
                </a:rPr>
                <a:t>Επικεφαλίδα</a:t>
              </a:r>
            </a:p>
          </p:txBody>
        </p:sp>
        <p:sp>
          <p:nvSpPr>
            <p:cNvPr id="40" name="Text Box 37"/>
            <p:cNvSpPr txBox="1">
              <a:spLocks noChangeArrowheads="1"/>
            </p:cNvSpPr>
            <p:nvPr/>
          </p:nvSpPr>
          <p:spPr bwMode="auto">
            <a:xfrm>
              <a:off x="7032625" y="4557713"/>
              <a:ext cx="1086347" cy="333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500" i="1">
                  <a:solidFill>
                    <a:srgbClr val="000000"/>
                  </a:solidFill>
                </a:rPr>
                <a:t>Δεδομένα</a:t>
              </a:r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 flipH="1">
              <a:off x="6654800" y="4730750"/>
              <a:ext cx="316851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 type="triangle" w="sm" len="sm"/>
              <a:tailEnd/>
            </a:ln>
            <a:effectLst/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6229350" y="4730750"/>
              <a:ext cx="316851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 type="triangle" w="sm" len="sm"/>
              <a:tailEnd/>
            </a:ln>
            <a:effectLst/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3" name="Text Box 40"/>
            <p:cNvSpPr txBox="1">
              <a:spLocks noChangeArrowheads="1"/>
            </p:cNvSpPr>
            <p:nvPr/>
          </p:nvSpPr>
          <p:spPr bwMode="auto">
            <a:xfrm>
              <a:off x="1822450" y="3598863"/>
              <a:ext cx="2715868" cy="333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i="1">
                  <a:solidFill>
                    <a:srgbClr val="000000"/>
                  </a:solidFill>
                </a:rPr>
                <a:t>IP – </a:t>
              </a:r>
              <a:r>
                <a:rPr lang="el-GR" sz="1500" i="1">
                  <a:solidFill>
                    <a:srgbClr val="000000"/>
                  </a:solidFill>
                </a:rPr>
                <a:t>Διευθύνσεις (32 </a:t>
              </a:r>
              <a:r>
                <a:rPr lang="en-US" sz="1500" i="1">
                  <a:solidFill>
                    <a:srgbClr val="000000"/>
                  </a:solidFill>
                </a:rPr>
                <a:t>bits)</a:t>
              </a:r>
              <a:endParaRPr lang="el-GR" sz="1500" i="1">
                <a:solidFill>
                  <a:srgbClr val="000000"/>
                </a:solidFill>
              </a:endParaRPr>
            </a:p>
          </p:txBody>
        </p:sp>
        <p:sp>
          <p:nvSpPr>
            <p:cNvPr id="44" name="Text Box 41"/>
            <p:cNvSpPr txBox="1">
              <a:spLocks noChangeArrowheads="1"/>
            </p:cNvSpPr>
            <p:nvPr/>
          </p:nvSpPr>
          <p:spPr bwMode="auto">
            <a:xfrm>
              <a:off x="1822450" y="5707063"/>
              <a:ext cx="2715868" cy="333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i="1">
                  <a:solidFill>
                    <a:srgbClr val="000000"/>
                  </a:solidFill>
                </a:rPr>
                <a:t>MAC – </a:t>
              </a:r>
              <a:r>
                <a:rPr lang="el-GR" sz="1500" i="1">
                  <a:solidFill>
                    <a:srgbClr val="000000"/>
                  </a:solidFill>
                </a:rPr>
                <a:t>Διευθύνσεις (</a:t>
              </a:r>
              <a:r>
                <a:rPr lang="en-US" sz="1500" i="1">
                  <a:solidFill>
                    <a:srgbClr val="000000"/>
                  </a:solidFill>
                </a:rPr>
                <a:t>48</a:t>
              </a:r>
              <a:r>
                <a:rPr lang="el-GR" sz="1500" i="1">
                  <a:solidFill>
                    <a:srgbClr val="000000"/>
                  </a:solidFill>
                </a:rPr>
                <a:t> </a:t>
              </a:r>
              <a:r>
                <a:rPr lang="en-US" sz="1500" i="1">
                  <a:solidFill>
                    <a:srgbClr val="000000"/>
                  </a:solidFill>
                </a:rPr>
                <a:t>bits)</a:t>
              </a:r>
              <a:endParaRPr lang="el-GR" sz="1500" i="1">
                <a:solidFill>
                  <a:srgbClr val="000000"/>
                </a:solidFill>
              </a:endParaRPr>
            </a:p>
          </p:txBody>
        </p:sp>
        <p:sp>
          <p:nvSpPr>
            <p:cNvPr id="45" name="Arc 43"/>
            <p:cNvSpPr>
              <a:spLocks/>
            </p:cNvSpPr>
            <p:nvPr/>
          </p:nvSpPr>
          <p:spPr bwMode="auto">
            <a:xfrm>
              <a:off x="8244408" y="2996952"/>
              <a:ext cx="660579" cy="2249150"/>
            </a:xfrm>
            <a:custGeom>
              <a:avLst/>
              <a:gdLst>
                <a:gd name="G0" fmla="+- 334 0 0"/>
                <a:gd name="G1" fmla="+- 21600 0 0"/>
                <a:gd name="G2" fmla="+- 21600 0 0"/>
                <a:gd name="T0" fmla="*/ 334 w 21934"/>
                <a:gd name="T1" fmla="*/ 0 h 43200"/>
                <a:gd name="T2" fmla="*/ 0 w 21934"/>
                <a:gd name="T3" fmla="*/ 43197 h 43200"/>
                <a:gd name="T4" fmla="*/ 334 w 2193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34" h="43200" fill="none" extrusionOk="0">
                  <a:moveTo>
                    <a:pt x="333" y="0"/>
                  </a:moveTo>
                  <a:cubicBezTo>
                    <a:pt x="12263" y="0"/>
                    <a:pt x="21934" y="9670"/>
                    <a:pt x="21934" y="21600"/>
                  </a:cubicBezTo>
                  <a:cubicBezTo>
                    <a:pt x="21934" y="33529"/>
                    <a:pt x="12263" y="43200"/>
                    <a:pt x="334" y="43200"/>
                  </a:cubicBezTo>
                  <a:cubicBezTo>
                    <a:pt x="222" y="43200"/>
                    <a:pt x="111" y="43199"/>
                    <a:pt x="-1" y="43197"/>
                  </a:cubicBezTo>
                </a:path>
                <a:path w="21934" h="43200" stroke="0" extrusionOk="0">
                  <a:moveTo>
                    <a:pt x="333" y="0"/>
                  </a:moveTo>
                  <a:cubicBezTo>
                    <a:pt x="12263" y="0"/>
                    <a:pt x="21934" y="9670"/>
                    <a:pt x="21934" y="21600"/>
                  </a:cubicBezTo>
                  <a:cubicBezTo>
                    <a:pt x="21934" y="33529"/>
                    <a:pt x="12263" y="43200"/>
                    <a:pt x="334" y="43200"/>
                  </a:cubicBezTo>
                  <a:cubicBezTo>
                    <a:pt x="222" y="43200"/>
                    <a:pt x="111" y="43199"/>
                    <a:pt x="-1" y="43197"/>
                  </a:cubicBezTo>
                  <a:lnTo>
                    <a:pt x="334" y="21600"/>
                  </a:lnTo>
                  <a:close/>
                </a:path>
              </a:pathLst>
            </a:custGeom>
            <a:noFill/>
            <a:ln w="9525">
              <a:solidFill>
                <a:srgbClr val="438948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cxnSp>
          <p:nvCxnSpPr>
            <p:cNvPr id="46" name="AutoShape 46"/>
            <p:cNvCxnSpPr>
              <a:cxnSpLocks noChangeShapeType="1"/>
              <a:endCxn id="10" idx="2"/>
            </p:cNvCxnSpPr>
            <p:nvPr/>
          </p:nvCxnSpPr>
          <p:spPr bwMode="auto">
            <a:xfrm rot="16200000" flipV="1">
              <a:off x="3715881" y="3508985"/>
              <a:ext cx="201904" cy="7017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  <p:cxnSp>
          <p:nvCxnSpPr>
            <p:cNvPr id="47" name="AutoShape 47"/>
            <p:cNvCxnSpPr>
              <a:cxnSpLocks noChangeShapeType="1"/>
            </p:cNvCxnSpPr>
            <p:nvPr/>
          </p:nvCxnSpPr>
          <p:spPr bwMode="auto">
            <a:xfrm flipV="1">
              <a:off x="2771802" y="3501008"/>
              <a:ext cx="2471735" cy="14401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  <p:cxnSp>
          <p:nvCxnSpPr>
            <p:cNvPr id="48" name="AutoShape 48"/>
            <p:cNvCxnSpPr>
              <a:cxnSpLocks noChangeShapeType="1"/>
              <a:stCxn id="44" idx="0"/>
              <a:endCxn id="28" idx="2"/>
            </p:cNvCxnSpPr>
            <p:nvPr/>
          </p:nvCxnSpPr>
          <p:spPr bwMode="auto">
            <a:xfrm rot="5400000" flipH="1" flipV="1">
              <a:off x="4098569" y="4628748"/>
              <a:ext cx="160131" cy="19965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49" name="AutoShape 49"/>
            <p:cNvCxnSpPr>
              <a:cxnSpLocks noChangeShapeType="1"/>
              <a:stCxn id="44" idx="0"/>
              <a:endCxn id="29" idx="2"/>
            </p:cNvCxnSpPr>
            <p:nvPr/>
          </p:nvCxnSpPr>
          <p:spPr bwMode="auto">
            <a:xfrm rot="5400000" flipH="1" flipV="1">
              <a:off x="3413234" y="5314083"/>
              <a:ext cx="160131" cy="62583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96398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Κατακερματισμός (</a:t>
            </a:r>
            <a:r>
              <a:rPr lang="en-US" dirty="0" smtClean="0"/>
              <a:t>fragmentation)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2" cy="4392488"/>
          </a:xfrm>
        </p:spPr>
        <p:txBody>
          <a:bodyPr/>
          <a:lstStyle/>
          <a:p>
            <a:r>
              <a:rPr lang="en-US" dirty="0" smtClean="0"/>
              <a:t>IP datagram &lt;= 64KBytes (65536 bytes)</a:t>
            </a:r>
          </a:p>
          <a:p>
            <a:r>
              <a:rPr lang="el-GR" dirty="0" smtClean="0"/>
              <a:t>Τα δύο κατώτερα επίπεδα </a:t>
            </a:r>
            <a:r>
              <a:rPr lang="en-US" dirty="0" smtClean="0"/>
              <a:t>OSI: </a:t>
            </a:r>
            <a:r>
              <a:rPr lang="el-GR" dirty="0" smtClean="0"/>
              <a:t>μέγιστη μονάδα μεταφοράς (</a:t>
            </a:r>
            <a:r>
              <a:rPr lang="en-US" dirty="0" smtClean="0">
                <a:solidFill>
                  <a:srgbClr val="772123"/>
                </a:solidFill>
              </a:rPr>
              <a:t>Maximum Transfer Unit, MTU</a:t>
            </a:r>
            <a:r>
              <a:rPr lang="en-US" dirty="0" smtClean="0"/>
              <a:t>)</a:t>
            </a:r>
          </a:p>
          <a:p>
            <a:r>
              <a:rPr lang="el-GR" dirty="0" smtClean="0"/>
              <a:t>Κάθε δίκτυο χαρακτηρίζεται από διαφορετικό </a:t>
            </a:r>
            <a:r>
              <a:rPr lang="en-US" dirty="0" smtClean="0"/>
              <a:t>MTU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35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73540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Κατακερματισμός (</a:t>
            </a:r>
            <a:r>
              <a:rPr lang="en-US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680520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solidFill>
                  <a:srgbClr val="0070C0"/>
                </a:solidFill>
              </a:rPr>
              <a:t>Παρατηρήσεις:</a:t>
            </a:r>
          </a:p>
          <a:p>
            <a:r>
              <a:rPr lang="el-GR" dirty="0" smtClean="0"/>
              <a:t>Τεμαχισμός στον πρώτο δρομολογητή που διαπιστώνεται ότι το </a:t>
            </a:r>
            <a:r>
              <a:rPr lang="en-US" dirty="0" smtClean="0"/>
              <a:t>MTU </a:t>
            </a:r>
            <a:r>
              <a:rPr lang="el-GR" dirty="0" smtClean="0"/>
              <a:t>του δικτύου προώθησης είναι μικρότερο από το </a:t>
            </a:r>
            <a:r>
              <a:rPr lang="en-US" dirty="0" smtClean="0"/>
              <a:t>datagram</a:t>
            </a:r>
            <a:endParaRPr lang="el-GR" dirty="0" smtClean="0"/>
          </a:p>
          <a:p>
            <a:r>
              <a:rPr lang="el-GR" dirty="0" smtClean="0"/>
              <a:t>Κάθε τμήμα </a:t>
            </a:r>
            <a:r>
              <a:rPr lang="el-GR" dirty="0" smtClean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l-GR" dirty="0" smtClean="0">
                <a:sym typeface="Wingdings" pitchFamily="2" charset="2"/>
              </a:rPr>
              <a:t> αυτόνομο </a:t>
            </a:r>
            <a:r>
              <a:rPr lang="en-US" dirty="0" smtClean="0">
                <a:sym typeface="Wingdings" pitchFamily="2" charset="2"/>
              </a:rPr>
              <a:t>datagram (</a:t>
            </a:r>
            <a:r>
              <a:rPr lang="el-GR" dirty="0" smtClean="0">
                <a:sym typeface="Wingdings" pitchFamily="2" charset="2"/>
              </a:rPr>
              <a:t>δική του διαδρομή)</a:t>
            </a:r>
          </a:p>
          <a:p>
            <a:r>
              <a:rPr lang="el-GR" dirty="0" smtClean="0">
                <a:sym typeface="Wingdings" pitchFamily="2" charset="2"/>
              </a:rPr>
              <a:t>Τελική ανασύνθεση στον προορισμό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36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43051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338" name="1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D38F2D-7511-4E94-BFBF-08387D5C6D8D}" type="slidenum">
              <a:rPr lang="el-GR" smtClean="0"/>
              <a:pPr/>
              <a:t>37</a:t>
            </a:fld>
            <a:endParaRPr lang="el-GR" smtClean="0"/>
          </a:p>
        </p:txBody>
      </p:sp>
      <p:pic>
        <p:nvPicPr>
          <p:cNvPr id="91138" name="Picture 2" descr="τεμαχισμό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00199"/>
            <a:ext cx="4853054" cy="518963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0850" y="142195"/>
            <a:ext cx="7937574" cy="11265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l-G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Τεμαχισμός (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fragmentation)</a:t>
            </a:r>
            <a:endParaRPr kumimoji="0" lang="el-GR" sz="4000" b="0" i="0" u="none" strike="noStrike" kern="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5999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06C72-7C26-4369-BBDA-6DBE7A4984A4}" type="slidenum">
              <a:rPr lang="el-GR" altLang="el-GR" smtClean="0"/>
              <a:pPr>
                <a:defRPr/>
              </a:pPr>
              <a:t>38</a:t>
            </a:fld>
            <a:endParaRPr lang="el-GR" altLang="el-GR"/>
          </a:p>
        </p:txBody>
      </p:sp>
      <p:pic>
        <p:nvPicPr>
          <p:cNvPr id="222210" name="Picture 2" descr="τεμαχισμό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25" y="2339009"/>
            <a:ext cx="8987579" cy="397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0850" y="142195"/>
            <a:ext cx="7937574" cy="11265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Τεμαχισμός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- </a:t>
            </a:r>
            <a:r>
              <a:rPr kumimoji="0" lang="el-G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</a:t>
            </a:r>
            <a:endParaRPr kumimoji="0" lang="el-GR" sz="4000" b="0" i="0" u="none" strike="noStrike" kern="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1412776"/>
            <a:ext cx="8964488" cy="10801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tabLst/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Για μεταφορά μέσα από δίκτυο με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MTU = 620 bytes</a:t>
            </a: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50566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Τεμαχισμός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39</a:t>
            </a:fld>
            <a:endParaRPr lang="el-GR" altLang="el-GR"/>
          </a:p>
        </p:txBody>
      </p:sp>
      <p:graphicFrame>
        <p:nvGraphicFramePr>
          <p:cNvPr id="6" name="Table 5" descr="τεμαχισμό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164151"/>
              </p:ext>
            </p:extLst>
          </p:nvPr>
        </p:nvGraphicFramePr>
        <p:xfrm>
          <a:off x="251520" y="1412776"/>
          <a:ext cx="8712968" cy="155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5400600"/>
              </a:tblGrid>
              <a:tr h="1512168">
                <a:tc>
                  <a:txBody>
                    <a:bodyPr/>
                    <a:lstStyle/>
                    <a:p>
                      <a:pPr marL="347472" indent="-347472" algn="l" rtl="0" eaLnBrk="0" fontAlgn="base" hangingPunct="0"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el-GR" sz="3000" b="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Μέγεθος τμήματος</a:t>
                      </a:r>
                      <a:r>
                        <a:rPr lang="en-US" sz="3000" b="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:</a:t>
                      </a:r>
                      <a:endParaRPr lang="el-GR" sz="3000" b="0" kern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347472" indent="-347472" algn="l" rtl="0" eaLnBrk="0" fontAlgn="base" hangingPunct="0"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el-GR" sz="3000" b="0" kern="1200" dirty="0" smtClean="0">
                          <a:solidFill>
                            <a:srgbClr val="16161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Πολλαπλάσιο </a:t>
                      </a:r>
                      <a:br>
                        <a:rPr lang="el-GR" sz="3000" b="0" kern="1200" dirty="0" smtClean="0">
                          <a:solidFill>
                            <a:srgbClr val="16161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l-GR" sz="3000" b="0" kern="1200" dirty="0" smtClean="0">
                          <a:solidFill>
                            <a:srgbClr val="16161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των 8 </a:t>
                      </a:r>
                      <a:r>
                        <a:rPr lang="en-US" sz="3000" b="0" kern="1200" dirty="0" smtClean="0">
                          <a:solidFill>
                            <a:srgbClr val="16161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bytes</a:t>
                      </a:r>
                      <a:endParaRPr lang="el-G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000" b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Δείκτης Εντοπισμού Τμήματος: </a:t>
                      </a:r>
                      <a:r>
                        <a:rPr lang="el-GR" sz="3000" b="0" dirty="0" smtClean="0">
                          <a:solidFill>
                            <a:srgbClr val="16161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σειρά του 1</a:t>
                      </a:r>
                      <a:r>
                        <a:rPr lang="el-GR" sz="3000" b="0" baseline="30000" dirty="0" smtClean="0">
                          <a:solidFill>
                            <a:srgbClr val="16161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ου</a:t>
                      </a:r>
                      <a:r>
                        <a:rPr lang="el-GR" sz="3000" b="0" dirty="0" smtClean="0">
                          <a:solidFill>
                            <a:srgbClr val="16161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b="0" dirty="0" smtClean="0">
                          <a:solidFill>
                            <a:srgbClr val="16161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byte </a:t>
                      </a:r>
                      <a:r>
                        <a:rPr lang="el-GR" sz="3000" b="0" dirty="0" smtClean="0">
                          <a:solidFill>
                            <a:srgbClr val="16161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του τμήματος στο αρχικό </a:t>
                      </a:r>
                      <a:r>
                        <a:rPr lang="en-US" sz="3000" b="0" dirty="0" smtClean="0">
                          <a:solidFill>
                            <a:srgbClr val="16161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datagram/8</a:t>
                      </a:r>
                      <a:endParaRPr lang="el-G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223234" name="Picture 2" descr="τεμαχισμό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645024"/>
            <a:ext cx="213995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236" name="Picture 4" descr="τεμαχισμό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941168"/>
            <a:ext cx="2640013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vaggelisdouros\Pictures\Picture1.png επιλογή 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5" y="2924944"/>
            <a:ext cx="8575675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ggelisdouros\Pictures\Picture2.png μέγιστο πλήθος τμημάτω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7" y="4597473"/>
            <a:ext cx="8716963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303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</a:t>
            </a:fld>
            <a:endParaRPr lang="el-GR" altLang="el-GR"/>
          </a:p>
        </p:txBody>
      </p:sp>
      <p:pic>
        <p:nvPicPr>
          <p:cNvPr id="2050" name="Picture 2" descr="tcp/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19" y="1585145"/>
            <a:ext cx="8940177" cy="45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/>
              <a:t>5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475656" y="3068960"/>
            <a:ext cx="6400800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Μάθημα</a:t>
            </a:r>
            <a:r>
              <a:rPr lang="el-GR" sz="2800" b="1" dirty="0"/>
              <a:t>: </a:t>
            </a:r>
            <a:r>
              <a:rPr lang="el-GR" sz="2800" dirty="0" smtClean="0"/>
              <a:t>Δίκτυα Επικοινωνιών</a:t>
            </a:r>
          </a:p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l-GR" sz="2800" b="1" dirty="0"/>
              <a:t>5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b="1" smtClean="0"/>
              <a:t>Επίπεδο Δικτύου</a:t>
            </a:r>
            <a:endParaRPr lang="en-US" sz="2800" b="1" dirty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Θεόδωρος Αποστολόπουλος</a:t>
            </a:r>
            <a:endParaRPr lang="el-GR" sz="2800" dirty="0" smtClean="0"/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16463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Όνομα, διεύθυνση, δρομολόγηση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</a:t>
            </a:fld>
            <a:endParaRPr lang="el-GR" altLang="el-GR"/>
          </a:p>
        </p:txBody>
      </p:sp>
      <p:pic>
        <p:nvPicPr>
          <p:cNvPr id="3074" name="Picture 2" descr="όνομα, διεύθυν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26" y="1581969"/>
            <a:ext cx="8757362" cy="443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δρομολόγ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8427988" cy="312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Όνομα, διεύθυνση, δρομολόγηση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30243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Σχέση </a:t>
            </a:r>
            <a:r>
              <a:rPr lang="el-GR" dirty="0" smtClean="0">
                <a:solidFill>
                  <a:srgbClr val="FF6600"/>
                </a:solidFill>
              </a:rPr>
              <a:t>ονόματος – διεύθυνσης</a:t>
            </a:r>
            <a:r>
              <a:rPr lang="el-GR" dirty="0" smtClean="0"/>
              <a:t>: καμία! (όταν αλλάζεις όνομα, δεν χρειάζεται να αλλάξεις διεύθυνση και το αντίστροφο)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Σχέση </a:t>
            </a:r>
            <a:r>
              <a:rPr lang="el-GR" dirty="0" smtClean="0">
                <a:solidFill>
                  <a:srgbClr val="FF6600"/>
                </a:solidFill>
              </a:rPr>
              <a:t>διεύθυνσης – δρομολόγησης</a:t>
            </a:r>
            <a:r>
              <a:rPr lang="el-GR" dirty="0" smtClean="0"/>
              <a:t>: για ευκολότερη δρομολόγηση, οι διευθύνσεις δομούνται ιεραρχικά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</a:t>
            </a:fld>
            <a:endParaRPr lang="el-GR" alt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Δικτυακή διεπαφή (</a:t>
            </a:r>
            <a:r>
              <a:rPr lang="en-US" dirty="0" smtClean="0"/>
              <a:t>interface)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968552"/>
          </a:xfrm>
        </p:spPr>
        <p:txBody>
          <a:bodyPr/>
          <a:lstStyle/>
          <a:p>
            <a:r>
              <a:rPr lang="el-GR" dirty="0" smtClean="0"/>
              <a:t>Δικτυακή διεπαφή</a:t>
            </a:r>
          </a:p>
          <a:p>
            <a:pPr lvl="1"/>
            <a:r>
              <a:rPr lang="el-GR" dirty="0" smtClean="0"/>
              <a:t>Το υλικό ανάμεσα στον κόμβο και στο μέσο μετάδοσης</a:t>
            </a:r>
          </a:p>
          <a:p>
            <a:pPr lvl="2"/>
            <a:r>
              <a:rPr lang="en-US" dirty="0" smtClean="0"/>
              <a:t>Ethernet </a:t>
            </a:r>
            <a:r>
              <a:rPr lang="el-GR" dirty="0" smtClean="0"/>
              <a:t>κάρτα</a:t>
            </a:r>
            <a:endParaRPr lang="en-US" dirty="0" smtClean="0"/>
          </a:p>
          <a:p>
            <a:pPr lvl="2"/>
            <a:r>
              <a:rPr lang="el-GR" dirty="0" smtClean="0"/>
              <a:t>Ασύρματη κάρτα τοπικού δικτύου</a:t>
            </a:r>
          </a:p>
          <a:p>
            <a:r>
              <a:rPr lang="el-GR" dirty="0" smtClean="0"/>
              <a:t>Πόσες διεπαφές μπορεί να έχει ένας κόμβος;</a:t>
            </a:r>
          </a:p>
          <a:p>
            <a:pPr lvl="1"/>
            <a:r>
              <a:rPr lang="el-GR" dirty="0" smtClean="0"/>
              <a:t>Όσες και οι φυσικές συνδέσεις που διαθέτει (π.χ. </a:t>
            </a:r>
            <a:r>
              <a:rPr lang="en-US" dirty="0" smtClean="0"/>
              <a:t>Laptop </a:t>
            </a:r>
            <a:r>
              <a:rPr lang="el-GR" dirty="0" smtClean="0"/>
              <a:t>μπορεί να έχει </a:t>
            </a:r>
            <a:r>
              <a:rPr lang="en-US" dirty="0" err="1" smtClean="0"/>
              <a:t>ethernet</a:t>
            </a:r>
            <a:r>
              <a:rPr lang="en-US" dirty="0" smtClean="0"/>
              <a:t> </a:t>
            </a:r>
            <a:r>
              <a:rPr lang="el-GR" dirty="0" smtClean="0"/>
              <a:t>κάρτα και ασύρματη)</a:t>
            </a:r>
          </a:p>
          <a:p>
            <a:r>
              <a:rPr lang="el-GR" dirty="0" smtClean="0"/>
              <a:t>Πόσες </a:t>
            </a:r>
            <a:r>
              <a:rPr lang="en-US" dirty="0" smtClean="0"/>
              <a:t>IP </a:t>
            </a:r>
            <a:r>
              <a:rPr lang="el-GR" dirty="0" smtClean="0"/>
              <a:t>διευθύνσεις μπορεί να έχει κάθε διεπαφή;</a:t>
            </a:r>
          </a:p>
          <a:p>
            <a:pPr lvl="1"/>
            <a:r>
              <a:rPr lang="el-GR" dirty="0" smtClean="0"/>
              <a:t>πολλές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</a:t>
            </a:fld>
            <a:endParaRPr lang="el-GR" alt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Διευθύνσεις στο </a:t>
            </a:r>
            <a:r>
              <a:rPr lang="en-US" dirty="0" smtClean="0"/>
              <a:t>Internet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1584176"/>
          </a:xfrm>
        </p:spPr>
        <p:txBody>
          <a:bodyPr/>
          <a:lstStyle/>
          <a:p>
            <a:r>
              <a:rPr lang="en-US" dirty="0" smtClean="0"/>
              <a:t>Internet Protocol </a:t>
            </a:r>
            <a:r>
              <a:rPr lang="el-GR" dirty="0" smtClean="0"/>
              <a:t>(</a:t>
            </a:r>
            <a:r>
              <a:rPr lang="en-US" dirty="0" smtClean="0"/>
              <a:t>IP) </a:t>
            </a:r>
            <a:r>
              <a:rPr lang="el-GR" dirty="0" smtClean="0"/>
              <a:t>Διεύθυνση: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32bit </a:t>
            </a:r>
            <a:r>
              <a:rPr lang="el-GR" dirty="0" smtClean="0"/>
              <a:t>αριθμός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l-GR" dirty="0" smtClean="0"/>
              <a:t> προσδιορίζει μοναδικά ένα κόμβο στο </a:t>
            </a:r>
            <a:r>
              <a:rPr lang="en-US" dirty="0" smtClean="0"/>
              <a:t>Internet!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</a:t>
            </a:fld>
            <a:endParaRPr lang="el-GR" altLang="el-GR"/>
          </a:p>
        </p:txBody>
      </p:sp>
      <p:pic>
        <p:nvPicPr>
          <p:cNvPr id="6146" name="Picture 2" descr="διευθύνσεις inter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110" y="3480668"/>
            <a:ext cx="8569362" cy="261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</a:t>
            </a:r>
            <a:r>
              <a:rPr lang="el-GR" dirty="0" smtClean="0"/>
              <a:t>διευθύνσεις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number – Host number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</a:t>
            </a:fld>
            <a:endParaRPr lang="el-GR" altLang="el-GR"/>
          </a:p>
        </p:txBody>
      </p:sp>
      <p:pic>
        <p:nvPicPr>
          <p:cNvPr id="6" name="Picture 10" descr="ip διευθύνσει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7526332" cy="208823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Ωκεανός">
  <a:themeElements>
    <a:clrScheme name="Ωκεανός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Ωκεανός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3851</TotalTime>
  <Words>907</Words>
  <Application>Microsoft Office PowerPoint</Application>
  <PresentationFormat>On-screen Show (4:3)</PresentationFormat>
  <Paragraphs>285</Paragraphs>
  <Slides>40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Ωκεανός</vt:lpstr>
      <vt:lpstr>Θέμα του Office</vt:lpstr>
      <vt:lpstr>Default Design</vt:lpstr>
      <vt:lpstr>VISIO</vt:lpstr>
      <vt:lpstr>Δίκτυα Επικοινωνιών</vt:lpstr>
      <vt:lpstr>ΕΠΙΠΕΔΟ ΔΙΚΤΥΟΥ</vt:lpstr>
      <vt:lpstr>Οικογένεια πρωτοκόλλων TCP/IP</vt:lpstr>
      <vt:lpstr>TCP/IP</vt:lpstr>
      <vt:lpstr>Όνομα, διεύθυνση, δρομολόγηση</vt:lpstr>
      <vt:lpstr>Όνομα, διεύθυνση, δρομολόγηση</vt:lpstr>
      <vt:lpstr>Δικτυακή διεπαφή (interface)</vt:lpstr>
      <vt:lpstr>Διευθύνσεις στο Internet</vt:lpstr>
      <vt:lpstr>IP διευθύνσεις</vt:lpstr>
      <vt:lpstr>Κλάσεις IP διευθύνσεων</vt:lpstr>
      <vt:lpstr>Κλάσεις IP διευθύνσεων</vt:lpstr>
      <vt:lpstr>Ειδικές IP διευθύνσεις</vt:lpstr>
      <vt:lpstr>Ειδικές IP διευθύνσεις</vt:lpstr>
      <vt:lpstr>Διευθυνσιοδότηση με βάση τις κλάσεις</vt:lpstr>
      <vt:lpstr>Υποδικτύωση (subnetting)</vt:lpstr>
      <vt:lpstr>Ιεραρχική οργάνωση IP διευθύνσεων</vt:lpstr>
      <vt:lpstr>Παράδειγμα ιεραρχικής οργάνωσης IP διευθύνσεων</vt:lpstr>
      <vt:lpstr>Φυσικά και λογικά δίκτυα</vt:lpstr>
      <vt:lpstr>Δικτυακές ρυθμίσεις</vt:lpstr>
      <vt:lpstr>Παράδειγμα δικτυακών ρυθμίσεων</vt:lpstr>
      <vt:lpstr>Μεταβλητή μάσκα</vt:lpstr>
      <vt:lpstr>Supernetting</vt:lpstr>
      <vt:lpstr>Απαιτήσεις IP από τα άλλα επίπεδα</vt:lpstr>
      <vt:lpstr>Δομή του IP datagram</vt:lpstr>
      <vt:lpstr>Πεδία IP επικεφαλίδας</vt:lpstr>
      <vt:lpstr>Πεδία IP επικεφαλίδας</vt:lpstr>
      <vt:lpstr>Πεδία IP επικεφαλίδας</vt:lpstr>
      <vt:lpstr>Δομή πεδίου «επιλογές»</vt:lpstr>
      <vt:lpstr>Παράδειγμα </vt:lpstr>
      <vt:lpstr>Παράδειγμα </vt:lpstr>
      <vt:lpstr>Δρομολόγηση στο Internet</vt:lpstr>
      <vt:lpstr>Παράδειγμα Δρομολόγησης IP</vt:lpstr>
      <vt:lpstr>Παράδειγμα δρομολόγησης (2)</vt:lpstr>
      <vt:lpstr>Αντιστοίχιση IP και MAC διευθύνσεων</vt:lpstr>
      <vt:lpstr>Κατακερματισμός (fragmentation)</vt:lpstr>
      <vt:lpstr>Κατακερματισμός (2)</vt:lpstr>
      <vt:lpstr> </vt:lpstr>
      <vt:lpstr> </vt:lpstr>
      <vt:lpstr>Τεμαχισμός</vt:lpstr>
      <vt:lpstr>Τέλος Ενότητας # 5</vt:lpstr>
    </vt:vector>
  </TitlesOfParts>
  <Company>Οικονομικό Πανεπιστήμιο Αθηνών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Athens University of Economics and Business</dc:title>
  <dc:creator>me-ss</dc:creator>
  <cp:lastModifiedBy>vaggelisdouros</cp:lastModifiedBy>
  <cp:revision>415</cp:revision>
  <dcterms:created xsi:type="dcterms:W3CDTF">2013-04-17T07:05:36Z</dcterms:created>
  <dcterms:modified xsi:type="dcterms:W3CDTF">2015-11-26T00:10:36Z</dcterms:modified>
</cp:coreProperties>
</file>