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816" r:id="rId2"/>
    <p:sldId id="257" r:id="rId3"/>
    <p:sldId id="258" r:id="rId4"/>
    <p:sldId id="259" r:id="rId5"/>
    <p:sldId id="817" r:id="rId6"/>
    <p:sldId id="818" r:id="rId7"/>
    <p:sldId id="819" r:id="rId8"/>
    <p:sldId id="820" r:id="rId9"/>
    <p:sldId id="821" r:id="rId10"/>
    <p:sldId id="822" r:id="rId11"/>
    <p:sldId id="840" r:id="rId12"/>
    <p:sldId id="841" r:id="rId13"/>
    <p:sldId id="842" r:id="rId14"/>
    <p:sldId id="823" r:id="rId15"/>
    <p:sldId id="824" r:id="rId16"/>
    <p:sldId id="272" r:id="rId17"/>
    <p:sldId id="825" r:id="rId18"/>
    <p:sldId id="826" r:id="rId19"/>
    <p:sldId id="827" r:id="rId20"/>
    <p:sldId id="828" r:id="rId21"/>
    <p:sldId id="829" r:id="rId22"/>
    <p:sldId id="830" r:id="rId23"/>
    <p:sldId id="831" r:id="rId24"/>
    <p:sldId id="832" r:id="rId25"/>
    <p:sldId id="833" r:id="rId26"/>
    <p:sldId id="844" r:id="rId27"/>
    <p:sldId id="834" r:id="rId28"/>
    <p:sldId id="835" r:id="rId29"/>
    <p:sldId id="836" r:id="rId30"/>
    <p:sldId id="837" r:id="rId31"/>
    <p:sldId id="838" r:id="rId32"/>
    <p:sldId id="839" r:id="rId33"/>
    <p:sldId id="845" r:id="rId34"/>
    <p:sldId id="846" r:id="rId35"/>
    <p:sldId id="847" r:id="rId36"/>
    <p:sldId id="856" r:id="rId37"/>
    <p:sldId id="857" r:id="rId38"/>
    <p:sldId id="848" r:id="rId39"/>
    <p:sldId id="849" r:id="rId40"/>
    <p:sldId id="850" r:id="rId41"/>
    <p:sldId id="851" r:id="rId42"/>
    <p:sldId id="858" r:id="rId43"/>
    <p:sldId id="852" r:id="rId44"/>
    <p:sldId id="853" r:id="rId45"/>
    <p:sldId id="854" r:id="rId46"/>
    <p:sldId id="855" r:id="rId47"/>
    <p:sldId id="860" r:id="rId48"/>
    <p:sldId id="861"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67CA2A-8A71-EE2D-6391-0372D5C31CB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GB"/>
          </a:p>
        </p:txBody>
      </p:sp>
      <p:sp>
        <p:nvSpPr>
          <p:cNvPr id="3" name="Υπότιτλος 2">
            <a:extLst>
              <a:ext uri="{FF2B5EF4-FFF2-40B4-BE49-F238E27FC236}">
                <a16:creationId xmlns:a16="http://schemas.microsoft.com/office/drawing/2014/main" id="{B10C696B-B01A-AE80-B5CB-1A65A15545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GB"/>
          </a:p>
        </p:txBody>
      </p:sp>
      <p:sp>
        <p:nvSpPr>
          <p:cNvPr id="4" name="Θέση ημερομηνίας 3">
            <a:extLst>
              <a:ext uri="{FF2B5EF4-FFF2-40B4-BE49-F238E27FC236}">
                <a16:creationId xmlns:a16="http://schemas.microsoft.com/office/drawing/2014/main" id="{EF9C4687-D60A-2052-AD0F-75C60EEB60AC}"/>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5" name="Θέση υποσέλιδου 4">
            <a:extLst>
              <a:ext uri="{FF2B5EF4-FFF2-40B4-BE49-F238E27FC236}">
                <a16:creationId xmlns:a16="http://schemas.microsoft.com/office/drawing/2014/main" id="{8C024CD9-7303-9C89-3558-6ACBDFA7767A}"/>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E2B17361-A8F1-7173-1588-9333A41BCB67}"/>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443699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B827F7-5269-F6B9-DC18-9F4027BBD77C}"/>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CFFDB4F8-2C20-123F-0ED8-A1EBD4BA47B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E279FAD9-4858-66BE-6EE7-1B2F73AFA691}"/>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5" name="Θέση υποσέλιδου 4">
            <a:extLst>
              <a:ext uri="{FF2B5EF4-FFF2-40B4-BE49-F238E27FC236}">
                <a16:creationId xmlns:a16="http://schemas.microsoft.com/office/drawing/2014/main" id="{83FE11DA-B9F4-F5BE-1A4B-55B870C4A953}"/>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182AE2A6-6E16-F81A-B3B9-3CDD1BFEF761}"/>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698165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74CE495-77A9-86E8-4318-1697F43A6E5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1A70B3C3-CC1B-847E-D610-B005D4CEB42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E7C3FCF8-8B44-0CD7-BA8B-C0784B3A7347}"/>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5" name="Θέση υποσέλιδου 4">
            <a:extLst>
              <a:ext uri="{FF2B5EF4-FFF2-40B4-BE49-F238E27FC236}">
                <a16:creationId xmlns:a16="http://schemas.microsoft.com/office/drawing/2014/main" id="{D100FC2D-982B-4D24-3F59-452525D9C940}"/>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165A2984-EF8C-203D-2BD5-AAE856DE44E6}"/>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2654434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FBBB5B-0D27-045F-FAD4-9CD2F8C2E8FB}"/>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C52BACF1-85BE-AFCF-831A-4EE5A0F07D5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B1F56BBC-A96D-C166-B1F0-B0CE17049B78}"/>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5" name="Θέση υποσέλιδου 4">
            <a:extLst>
              <a:ext uri="{FF2B5EF4-FFF2-40B4-BE49-F238E27FC236}">
                <a16:creationId xmlns:a16="http://schemas.microsoft.com/office/drawing/2014/main" id="{9A21E5EF-58E1-02F2-5BF1-AB3A345A503A}"/>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E00B78B9-10AC-50C1-A5AA-F28DCA21FEE5}"/>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4074828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02563A-ADC4-3E69-DBB2-58B876CD67E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33F71325-9369-75D5-5EBA-E98DDDC748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8E9DCC6-F89C-71F3-BDB6-4B6DBC9AF549}"/>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5" name="Θέση υποσέλιδου 4">
            <a:extLst>
              <a:ext uri="{FF2B5EF4-FFF2-40B4-BE49-F238E27FC236}">
                <a16:creationId xmlns:a16="http://schemas.microsoft.com/office/drawing/2014/main" id="{4A8EFD44-FFBF-327C-FC29-70CCFE4F2489}"/>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83F441E8-DC9A-7E8B-8301-2FD527AF37E8}"/>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2155320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5C56DF-CCFC-477D-7921-63DD8CB0B146}"/>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16FA035B-B5B1-B71F-A202-638DE914930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περιεχομένου 3">
            <a:extLst>
              <a:ext uri="{FF2B5EF4-FFF2-40B4-BE49-F238E27FC236}">
                <a16:creationId xmlns:a16="http://schemas.microsoft.com/office/drawing/2014/main" id="{90595641-E05F-66C4-A5D0-25C3DE8961B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5" name="Θέση ημερομηνίας 4">
            <a:extLst>
              <a:ext uri="{FF2B5EF4-FFF2-40B4-BE49-F238E27FC236}">
                <a16:creationId xmlns:a16="http://schemas.microsoft.com/office/drawing/2014/main" id="{64B0B2CB-5764-E289-23B8-9C0B5F91825C}"/>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6" name="Θέση υποσέλιδου 5">
            <a:extLst>
              <a:ext uri="{FF2B5EF4-FFF2-40B4-BE49-F238E27FC236}">
                <a16:creationId xmlns:a16="http://schemas.microsoft.com/office/drawing/2014/main" id="{F0B8D55C-1CB1-3920-19D6-B31C1DEC478A}"/>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18F0EA6A-353F-9B9E-C5E0-2FCE923572C6}"/>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3546352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682D96-6107-CD40-62ED-DD0803BF070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06E50084-20BC-BC08-EAA4-39AF0DD3DC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9E49837-BAE6-99B7-D357-B27FEE0E22F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5" name="Θέση κειμένου 4">
            <a:extLst>
              <a:ext uri="{FF2B5EF4-FFF2-40B4-BE49-F238E27FC236}">
                <a16:creationId xmlns:a16="http://schemas.microsoft.com/office/drawing/2014/main" id="{907CA6DD-E7CE-FD68-D696-C4B581646A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55761FD-45B1-B03D-F0ED-3C658661884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7" name="Θέση ημερομηνίας 6">
            <a:extLst>
              <a:ext uri="{FF2B5EF4-FFF2-40B4-BE49-F238E27FC236}">
                <a16:creationId xmlns:a16="http://schemas.microsoft.com/office/drawing/2014/main" id="{F0FFC6E6-FFBE-24DC-7A10-44DC2C3C33B7}"/>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8" name="Θέση υποσέλιδου 7">
            <a:extLst>
              <a:ext uri="{FF2B5EF4-FFF2-40B4-BE49-F238E27FC236}">
                <a16:creationId xmlns:a16="http://schemas.microsoft.com/office/drawing/2014/main" id="{4BF9D422-4D94-4725-ACB4-BEF89D136ABA}"/>
              </a:ext>
            </a:extLst>
          </p:cNvPr>
          <p:cNvSpPr>
            <a:spLocks noGrp="1"/>
          </p:cNvSpPr>
          <p:nvPr>
            <p:ph type="ftr" sz="quarter" idx="11"/>
          </p:nvPr>
        </p:nvSpPr>
        <p:spPr/>
        <p:txBody>
          <a:bodyPr/>
          <a:lstStyle/>
          <a:p>
            <a:endParaRPr lang="en-GB"/>
          </a:p>
        </p:txBody>
      </p:sp>
      <p:sp>
        <p:nvSpPr>
          <p:cNvPr id="9" name="Θέση αριθμού διαφάνειας 8">
            <a:extLst>
              <a:ext uri="{FF2B5EF4-FFF2-40B4-BE49-F238E27FC236}">
                <a16:creationId xmlns:a16="http://schemas.microsoft.com/office/drawing/2014/main" id="{4CDAC2EC-1678-A18A-903E-304A73BD50BD}"/>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2951638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DDAE3F-1FF7-A853-782D-232185465F76}"/>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ημερομηνίας 2">
            <a:extLst>
              <a:ext uri="{FF2B5EF4-FFF2-40B4-BE49-F238E27FC236}">
                <a16:creationId xmlns:a16="http://schemas.microsoft.com/office/drawing/2014/main" id="{181DCB8E-57CB-6517-7864-FBE300453CF2}"/>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4" name="Θέση υποσέλιδου 3">
            <a:extLst>
              <a:ext uri="{FF2B5EF4-FFF2-40B4-BE49-F238E27FC236}">
                <a16:creationId xmlns:a16="http://schemas.microsoft.com/office/drawing/2014/main" id="{F2E42AFE-6CF4-9AF0-CF29-E98D49E190A2}"/>
              </a:ext>
            </a:extLst>
          </p:cNvPr>
          <p:cNvSpPr>
            <a:spLocks noGrp="1"/>
          </p:cNvSpPr>
          <p:nvPr>
            <p:ph type="ftr" sz="quarter" idx="11"/>
          </p:nvPr>
        </p:nvSpPr>
        <p:spPr/>
        <p:txBody>
          <a:bodyPr/>
          <a:lstStyle/>
          <a:p>
            <a:endParaRPr lang="en-GB"/>
          </a:p>
        </p:txBody>
      </p:sp>
      <p:sp>
        <p:nvSpPr>
          <p:cNvPr id="5" name="Θέση αριθμού διαφάνειας 4">
            <a:extLst>
              <a:ext uri="{FF2B5EF4-FFF2-40B4-BE49-F238E27FC236}">
                <a16:creationId xmlns:a16="http://schemas.microsoft.com/office/drawing/2014/main" id="{F49B20AF-C0F4-ECF5-D9A5-05DBA69BDE77}"/>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3926043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4601AFA-CC4B-847C-2770-B31B92CCCFA5}"/>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3" name="Θέση υποσέλιδου 2">
            <a:extLst>
              <a:ext uri="{FF2B5EF4-FFF2-40B4-BE49-F238E27FC236}">
                <a16:creationId xmlns:a16="http://schemas.microsoft.com/office/drawing/2014/main" id="{6E8CC813-F718-8628-5501-E4BFF19375A4}"/>
              </a:ext>
            </a:extLst>
          </p:cNvPr>
          <p:cNvSpPr>
            <a:spLocks noGrp="1"/>
          </p:cNvSpPr>
          <p:nvPr>
            <p:ph type="ftr" sz="quarter" idx="11"/>
          </p:nvPr>
        </p:nvSpPr>
        <p:spPr/>
        <p:txBody>
          <a:bodyPr/>
          <a:lstStyle/>
          <a:p>
            <a:endParaRPr lang="en-GB"/>
          </a:p>
        </p:txBody>
      </p:sp>
      <p:sp>
        <p:nvSpPr>
          <p:cNvPr id="4" name="Θέση αριθμού διαφάνειας 3">
            <a:extLst>
              <a:ext uri="{FF2B5EF4-FFF2-40B4-BE49-F238E27FC236}">
                <a16:creationId xmlns:a16="http://schemas.microsoft.com/office/drawing/2014/main" id="{21021466-A899-8C14-BF82-4F147D595BA7}"/>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89254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3B2628-5B9C-1EAE-B9C7-0F343C8BFAF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CB603CC2-4170-04E2-439C-03517BEC7E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κειμένου 3">
            <a:extLst>
              <a:ext uri="{FF2B5EF4-FFF2-40B4-BE49-F238E27FC236}">
                <a16:creationId xmlns:a16="http://schemas.microsoft.com/office/drawing/2014/main" id="{088ACCDE-58BD-0698-E725-E8C5E3C44D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B59E543-29E9-E962-05AE-49AFCBF0A860}"/>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6" name="Θέση υποσέλιδου 5">
            <a:extLst>
              <a:ext uri="{FF2B5EF4-FFF2-40B4-BE49-F238E27FC236}">
                <a16:creationId xmlns:a16="http://schemas.microsoft.com/office/drawing/2014/main" id="{7DFDCD12-EC7D-4B5F-0804-A34F04CF3292}"/>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C5E58CFA-9AA2-72BE-318F-0BD63A90F4D2}"/>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35200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98AE9F-8601-CCFA-173F-71EE7A10A79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εικόνας 2">
            <a:extLst>
              <a:ext uri="{FF2B5EF4-FFF2-40B4-BE49-F238E27FC236}">
                <a16:creationId xmlns:a16="http://schemas.microsoft.com/office/drawing/2014/main" id="{81212C35-CCEE-2F2B-BB77-045A04452C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Θέση κειμένου 3">
            <a:extLst>
              <a:ext uri="{FF2B5EF4-FFF2-40B4-BE49-F238E27FC236}">
                <a16:creationId xmlns:a16="http://schemas.microsoft.com/office/drawing/2014/main" id="{B9BC4E00-91DC-3ADD-8085-42D98254C1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C677507-134B-7EE6-16DA-1320BB0B11EB}"/>
              </a:ext>
            </a:extLst>
          </p:cNvPr>
          <p:cNvSpPr>
            <a:spLocks noGrp="1"/>
          </p:cNvSpPr>
          <p:nvPr>
            <p:ph type="dt" sz="half" idx="10"/>
          </p:nvPr>
        </p:nvSpPr>
        <p:spPr/>
        <p:txBody>
          <a:bodyPr/>
          <a:lstStyle/>
          <a:p>
            <a:fld id="{1E49F233-27E5-4AE7-A5AB-918C3EF7C809}" type="datetimeFigureOut">
              <a:rPr lang="en-GB" smtClean="0"/>
              <a:t>12/06/2022</a:t>
            </a:fld>
            <a:endParaRPr lang="en-GB"/>
          </a:p>
        </p:txBody>
      </p:sp>
      <p:sp>
        <p:nvSpPr>
          <p:cNvPr id="6" name="Θέση υποσέλιδου 5">
            <a:extLst>
              <a:ext uri="{FF2B5EF4-FFF2-40B4-BE49-F238E27FC236}">
                <a16:creationId xmlns:a16="http://schemas.microsoft.com/office/drawing/2014/main" id="{CEAB124D-7604-549E-553B-294D270C5D8E}"/>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FB2B395F-6155-ADE8-5DF2-3AEC0930FEDA}"/>
              </a:ext>
            </a:extLst>
          </p:cNvPr>
          <p:cNvSpPr>
            <a:spLocks noGrp="1"/>
          </p:cNvSpPr>
          <p:nvPr>
            <p:ph type="sldNum" sz="quarter" idx="12"/>
          </p:nvPr>
        </p:nvSpPr>
        <p:spPr/>
        <p:txBody>
          <a:bodyPr/>
          <a:lstStyle/>
          <a:p>
            <a:fld id="{DDF50D69-CA36-495D-BAF2-863DAA8AEEA6}" type="slidenum">
              <a:rPr lang="en-GB" smtClean="0"/>
              <a:t>‹#›</a:t>
            </a:fld>
            <a:endParaRPr lang="en-GB"/>
          </a:p>
        </p:txBody>
      </p:sp>
    </p:spTree>
    <p:extLst>
      <p:ext uri="{BB962C8B-B14F-4D97-AF65-F5344CB8AC3E}">
        <p14:creationId xmlns:p14="http://schemas.microsoft.com/office/powerpoint/2010/main" val="4163926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1907166-AA74-CAF0-3A4C-089B9DAC61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9F32319B-A0A4-2BBE-AABA-9758FA36A6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4" name="Θέση ημερομηνίας 3">
            <a:extLst>
              <a:ext uri="{FF2B5EF4-FFF2-40B4-BE49-F238E27FC236}">
                <a16:creationId xmlns:a16="http://schemas.microsoft.com/office/drawing/2014/main" id="{619F18DF-EC84-A8EC-3671-BC487025A1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9F233-27E5-4AE7-A5AB-918C3EF7C809}" type="datetimeFigureOut">
              <a:rPr lang="en-GB" smtClean="0"/>
              <a:t>12/06/2022</a:t>
            </a:fld>
            <a:endParaRPr lang="en-GB"/>
          </a:p>
        </p:txBody>
      </p:sp>
      <p:sp>
        <p:nvSpPr>
          <p:cNvPr id="5" name="Θέση υποσέλιδου 4">
            <a:extLst>
              <a:ext uri="{FF2B5EF4-FFF2-40B4-BE49-F238E27FC236}">
                <a16:creationId xmlns:a16="http://schemas.microsoft.com/office/drawing/2014/main" id="{8CFCE298-DA6A-98F6-1C34-0B0ECE86BE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Θέση αριθμού διαφάνειας 5">
            <a:extLst>
              <a:ext uri="{FF2B5EF4-FFF2-40B4-BE49-F238E27FC236}">
                <a16:creationId xmlns:a16="http://schemas.microsoft.com/office/drawing/2014/main" id="{1224D37E-5714-0B57-7756-6DD392DCA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50D69-CA36-495D-BAF2-863DAA8AEEA6}" type="slidenum">
              <a:rPr lang="en-GB" smtClean="0"/>
              <a:t>‹#›</a:t>
            </a:fld>
            <a:endParaRPr lang="en-GB"/>
          </a:p>
        </p:txBody>
      </p:sp>
    </p:spTree>
    <p:extLst>
      <p:ext uri="{BB962C8B-B14F-4D97-AF65-F5344CB8AC3E}">
        <p14:creationId xmlns:p14="http://schemas.microsoft.com/office/powerpoint/2010/main" val="732563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ifma.org/" TargetMode="External"/><Relationship Id="rId2" Type="http://schemas.openxmlformats.org/officeDocument/2006/relationships/hyperlink" Target="https://www.icmagroup.org/" TargetMode="External"/><Relationship Id="rId1" Type="http://schemas.openxmlformats.org/officeDocument/2006/relationships/slideLayout" Target="../slideLayouts/slideLayout2.xml"/><Relationship Id="rId4" Type="http://schemas.openxmlformats.org/officeDocument/2006/relationships/hyperlink" Target="https://www.bankofgreece.gr/kiries-leitourgies/agores/hlektronikh-deyterogenhs-agora/statistika-stoixeia"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Τίτλος 1">
            <a:extLst>
              <a:ext uri="{FF2B5EF4-FFF2-40B4-BE49-F238E27FC236}">
                <a16:creationId xmlns:a16="http://schemas.microsoft.com/office/drawing/2014/main" id="{7724122F-1F55-45C5-B751-64A2DFBA4BD8}"/>
              </a:ext>
            </a:extLst>
          </p:cNvPr>
          <p:cNvSpPr>
            <a:spLocks noGrp="1"/>
          </p:cNvSpPr>
          <p:nvPr>
            <p:ph type="ctrTitle"/>
          </p:nvPr>
        </p:nvSpPr>
        <p:spPr>
          <a:xfrm>
            <a:off x="914400" y="1341438"/>
            <a:ext cx="10363200" cy="4464050"/>
          </a:xfrm>
        </p:spPr>
        <p:txBody>
          <a:bodyPr/>
          <a:lstStyle/>
          <a:p>
            <a:r>
              <a:rPr lang="el-GR" altLang="en-US" sz="3600" b="1" dirty="0"/>
              <a:t>Αγορές Ομολόγων  </a:t>
            </a:r>
            <a:br>
              <a:rPr lang="el-GR" altLang="en-US" sz="3600" b="1" dirty="0"/>
            </a:br>
            <a:br>
              <a:rPr lang="el-GR" altLang="en-US" sz="3600" b="1" dirty="0"/>
            </a:br>
            <a:r>
              <a:rPr lang="el-GR" altLang="en-US" sz="3600" b="1" dirty="0"/>
              <a:t>Εισαγωγή </a:t>
            </a:r>
            <a:br>
              <a:rPr lang="el-GR" altLang="en-US" sz="3600" b="1" dirty="0"/>
            </a:br>
            <a:br>
              <a:rPr lang="el-GR" altLang="en-US" sz="3600" b="1" dirty="0"/>
            </a:br>
            <a:br>
              <a:rPr lang="el-GR" altLang="en-US" sz="3600" b="1" dirty="0"/>
            </a:br>
            <a:r>
              <a:rPr lang="el-GR" altLang="en-US" sz="2400" i="1" dirty="0"/>
              <a:t>Πηγές και ενδεικτική βιβλιογραφία: Δες τελευταία σελίδα</a:t>
            </a:r>
            <a:endParaRPr lang="en-GB" alt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3855A14-2A79-46CA-9171-0397FC60209F}"/>
              </a:ext>
            </a:extLst>
          </p:cNvPr>
          <p:cNvSpPr>
            <a:spLocks noGrp="1"/>
          </p:cNvSpPr>
          <p:nvPr>
            <p:ph idx="1"/>
          </p:nvPr>
        </p:nvSpPr>
        <p:spPr>
          <a:xfrm>
            <a:off x="838200" y="1434517"/>
            <a:ext cx="10515600" cy="4857226"/>
          </a:xfrm>
        </p:spPr>
        <p:txBody>
          <a:bodyPr>
            <a:noAutofit/>
          </a:bodyPr>
          <a:lstStyle/>
          <a:p>
            <a:pPr algn="just"/>
            <a:r>
              <a:rPr lang="el-GR" sz="2000" dirty="0"/>
              <a:t>Το </a:t>
            </a:r>
            <a:r>
              <a:rPr lang="el-GR" sz="2000" dirty="0" err="1"/>
              <a:t>Libor</a:t>
            </a:r>
            <a:r>
              <a:rPr lang="el-GR" sz="2000" dirty="0"/>
              <a:t> είναι ένα </a:t>
            </a:r>
            <a:r>
              <a:rPr lang="el-GR" sz="2000" dirty="0">
                <a:solidFill>
                  <a:srgbClr val="FF0000"/>
                </a:solidFill>
              </a:rPr>
              <a:t>κυμαινόμενο επιτόκιο </a:t>
            </a:r>
            <a:r>
              <a:rPr lang="el-GR" sz="2000" dirty="0"/>
              <a:t>και </a:t>
            </a:r>
            <a:r>
              <a:rPr lang="el-GR" sz="2000" dirty="0">
                <a:solidFill>
                  <a:srgbClr val="FF0000"/>
                </a:solidFill>
              </a:rPr>
              <a:t>μεταβάλλεται καθημερινά </a:t>
            </a:r>
            <a:r>
              <a:rPr lang="el-GR" sz="2000" dirty="0"/>
              <a:t>ανάλογα με τις συνθήκες που επικρατούν στην αγορά. Πλέον το LIBOR υπολογίζεται από το </a:t>
            </a:r>
            <a:r>
              <a:rPr lang="el-GR" sz="2000" dirty="0" err="1"/>
              <a:t>Intercontinental</a:t>
            </a:r>
            <a:r>
              <a:rPr lang="el-GR" sz="2000" dirty="0"/>
              <a:t> Exchange (ICE)</a:t>
            </a:r>
          </a:p>
          <a:p>
            <a:pPr algn="just"/>
            <a:r>
              <a:rPr lang="el-GR" sz="2000" dirty="0">
                <a:solidFill>
                  <a:srgbClr val="FF0000"/>
                </a:solidFill>
              </a:rPr>
              <a:t>Νομίσματα: </a:t>
            </a:r>
          </a:p>
          <a:p>
            <a:pPr algn="just"/>
            <a:r>
              <a:rPr lang="el-GR" sz="2000" dirty="0"/>
              <a:t>Δολάριο Η.Π.Α.</a:t>
            </a:r>
          </a:p>
          <a:p>
            <a:pPr algn="just"/>
            <a:r>
              <a:rPr lang="el-GR" sz="2000" dirty="0"/>
              <a:t>Γιέν</a:t>
            </a:r>
          </a:p>
          <a:p>
            <a:pPr algn="just"/>
            <a:r>
              <a:rPr lang="el-GR" sz="2000" dirty="0"/>
              <a:t>Ευρώ</a:t>
            </a:r>
          </a:p>
          <a:p>
            <a:pPr algn="just"/>
            <a:r>
              <a:rPr lang="el-GR" sz="2000" dirty="0"/>
              <a:t>Ελβετικό Φράγκο</a:t>
            </a:r>
          </a:p>
          <a:p>
            <a:pPr algn="just"/>
            <a:r>
              <a:rPr lang="el-GR" sz="2000" dirty="0"/>
              <a:t>Λίρα Αγγλίας</a:t>
            </a:r>
          </a:p>
          <a:p>
            <a:pPr algn="just"/>
            <a:r>
              <a:rPr lang="el-GR" sz="2000" dirty="0">
                <a:solidFill>
                  <a:srgbClr val="FF0000"/>
                </a:solidFill>
              </a:rPr>
              <a:t>Λήξεις: </a:t>
            </a:r>
          </a:p>
          <a:p>
            <a:pPr algn="just"/>
            <a:r>
              <a:rPr lang="el-GR" sz="2000" dirty="0" err="1"/>
              <a:t>Overnight</a:t>
            </a:r>
            <a:r>
              <a:rPr lang="el-GR" sz="2000" dirty="0"/>
              <a:t> (1 ημέρα)</a:t>
            </a:r>
          </a:p>
          <a:p>
            <a:pPr algn="just"/>
            <a:r>
              <a:rPr lang="el-GR" sz="2000" dirty="0"/>
              <a:t>1 εβδομάδα, </a:t>
            </a:r>
          </a:p>
          <a:p>
            <a:pPr algn="just"/>
            <a:r>
              <a:rPr lang="el-GR" sz="2000" dirty="0"/>
              <a:t>1, 2, 3, 6, 12 μήνες. </a:t>
            </a:r>
            <a:endParaRPr lang="en-GB" sz="2000" dirty="0"/>
          </a:p>
        </p:txBody>
      </p:sp>
      <p:sp>
        <p:nvSpPr>
          <p:cNvPr id="4" name="Τίτλος 1">
            <a:extLst>
              <a:ext uri="{FF2B5EF4-FFF2-40B4-BE49-F238E27FC236}">
                <a16:creationId xmlns:a16="http://schemas.microsoft.com/office/drawing/2014/main" id="{F13EDCA7-2968-4F49-97DC-DC02A6404F91}"/>
              </a:ext>
            </a:extLst>
          </p:cNvPr>
          <p:cNvSpPr>
            <a:spLocks noGrp="1"/>
          </p:cNvSpPr>
          <p:nvPr>
            <p:ph type="title"/>
          </p:nvPr>
        </p:nvSpPr>
        <p:spPr>
          <a:xfrm>
            <a:off x="838200" y="365125"/>
            <a:ext cx="10515600" cy="868057"/>
          </a:xfrm>
        </p:spPr>
        <p:txBody>
          <a:bodyPr>
            <a:normAutofit/>
          </a:bodyPr>
          <a:lstStyle/>
          <a:p>
            <a:r>
              <a:rPr lang="en-GB" sz="3600" b="1" dirty="0"/>
              <a:t>Libor (London Inter Bank Offer Rate)</a:t>
            </a:r>
          </a:p>
        </p:txBody>
      </p:sp>
    </p:spTree>
    <p:extLst>
      <p:ext uri="{BB962C8B-B14F-4D97-AF65-F5344CB8AC3E}">
        <p14:creationId xmlns:p14="http://schemas.microsoft.com/office/powerpoint/2010/main" val="1337226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5E91C4-E743-4CBF-B5E5-69E6740B5325}"/>
              </a:ext>
            </a:extLst>
          </p:cNvPr>
          <p:cNvSpPr>
            <a:spLocks noGrp="1"/>
          </p:cNvSpPr>
          <p:nvPr>
            <p:ph type="title"/>
          </p:nvPr>
        </p:nvSpPr>
        <p:spPr>
          <a:xfrm>
            <a:off x="838200" y="365126"/>
            <a:ext cx="10515600" cy="658332"/>
          </a:xfrm>
        </p:spPr>
        <p:txBody>
          <a:bodyPr>
            <a:normAutofit fontScale="90000"/>
          </a:bodyPr>
          <a:lstStyle/>
          <a:p>
            <a:br>
              <a:rPr lang="el-GR" sz="3600" b="1" dirty="0"/>
            </a:br>
            <a:r>
              <a:rPr lang="el-GR" sz="4000" b="1" dirty="0"/>
              <a:t>Συχνότητα Τοκομεριδίου (</a:t>
            </a:r>
            <a:r>
              <a:rPr lang="el-GR" sz="4000" b="1" dirty="0" err="1"/>
              <a:t>Coupon</a:t>
            </a:r>
            <a:r>
              <a:rPr lang="el-GR" sz="4000" b="1" dirty="0"/>
              <a:t> </a:t>
            </a:r>
            <a:r>
              <a:rPr lang="el-GR" sz="4000" b="1" dirty="0" err="1"/>
              <a:t>Frequency</a:t>
            </a:r>
            <a:r>
              <a:rPr lang="el-GR" sz="4000" b="1" dirty="0"/>
              <a:t>)</a:t>
            </a:r>
            <a:br>
              <a:rPr lang="el-GR" sz="3600" b="1" dirty="0"/>
            </a:br>
            <a:endParaRPr lang="en-GB" sz="3600" b="1" dirty="0"/>
          </a:p>
        </p:txBody>
      </p:sp>
      <p:sp>
        <p:nvSpPr>
          <p:cNvPr id="3" name="Θέση περιεχομένου 2">
            <a:extLst>
              <a:ext uri="{FF2B5EF4-FFF2-40B4-BE49-F238E27FC236}">
                <a16:creationId xmlns:a16="http://schemas.microsoft.com/office/drawing/2014/main" id="{CDF5CAD3-B9BC-4982-AFA6-C78D184174DA}"/>
              </a:ext>
            </a:extLst>
          </p:cNvPr>
          <p:cNvSpPr>
            <a:spLocks noGrp="1"/>
          </p:cNvSpPr>
          <p:nvPr>
            <p:ph idx="1"/>
          </p:nvPr>
        </p:nvSpPr>
        <p:spPr>
          <a:xfrm>
            <a:off x="838200" y="1442906"/>
            <a:ext cx="10515600" cy="4734057"/>
          </a:xfrm>
        </p:spPr>
        <p:txBody>
          <a:bodyPr/>
          <a:lstStyle/>
          <a:p>
            <a:pPr algn="just"/>
            <a:endParaRPr lang="el-GR" sz="2400" dirty="0"/>
          </a:p>
          <a:p>
            <a:pPr algn="just"/>
            <a:endParaRPr lang="el-GR" sz="2400" dirty="0"/>
          </a:p>
          <a:p>
            <a:pPr algn="just"/>
            <a:r>
              <a:rPr lang="el-GR" sz="2400" dirty="0"/>
              <a:t>Τα τοκομερίδια καθορίζονται από το επιτόκιο έκδοσης και η συχνότητα πληρωμής τους διαφέρει από έκδοση σε έκδοση. </a:t>
            </a:r>
          </a:p>
          <a:p>
            <a:pPr algn="just"/>
            <a:endParaRPr lang="el-GR" sz="2400" dirty="0"/>
          </a:p>
          <a:p>
            <a:pPr algn="just"/>
            <a:r>
              <a:rPr lang="el-GR" sz="2400" dirty="0"/>
              <a:t>Π.χ. κάποια ομόλογα συνήθως πληρώνουν </a:t>
            </a:r>
            <a:r>
              <a:rPr lang="el-GR" sz="2400" dirty="0">
                <a:solidFill>
                  <a:srgbClr val="FF0000"/>
                </a:solidFill>
              </a:rPr>
              <a:t>μία φορά τον χρόνο </a:t>
            </a:r>
            <a:r>
              <a:rPr lang="el-GR" sz="2400" dirty="0"/>
              <a:t>(ετήσια πληρωμή), ενώ σε κάποια άλλα η πληρωμή γίνεται </a:t>
            </a:r>
            <a:r>
              <a:rPr lang="el-GR" sz="2400" dirty="0">
                <a:solidFill>
                  <a:srgbClr val="FF0000"/>
                </a:solidFill>
              </a:rPr>
              <a:t>δύο φορές τον χρόνο </a:t>
            </a:r>
            <a:r>
              <a:rPr lang="el-GR" sz="2400" dirty="0"/>
              <a:t>(εξαμηνιαία). </a:t>
            </a:r>
          </a:p>
          <a:p>
            <a:endParaRPr lang="en-GB" dirty="0"/>
          </a:p>
        </p:txBody>
      </p:sp>
    </p:spTree>
    <p:extLst>
      <p:ext uri="{BB962C8B-B14F-4D97-AF65-F5344CB8AC3E}">
        <p14:creationId xmlns:p14="http://schemas.microsoft.com/office/powerpoint/2010/main" val="2705349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253AB1-EFE9-4D20-9025-DE965FA79FC5}"/>
              </a:ext>
            </a:extLst>
          </p:cNvPr>
          <p:cNvSpPr>
            <a:spLocks noGrp="1"/>
          </p:cNvSpPr>
          <p:nvPr>
            <p:ph type="title"/>
          </p:nvPr>
        </p:nvSpPr>
        <p:spPr>
          <a:xfrm>
            <a:off x="838200" y="365126"/>
            <a:ext cx="10515600" cy="574442"/>
          </a:xfrm>
        </p:spPr>
        <p:txBody>
          <a:bodyPr>
            <a:normAutofit fontScale="90000"/>
          </a:bodyPr>
          <a:lstStyle/>
          <a:p>
            <a:br>
              <a:rPr lang="el-GR" sz="3600" b="1" dirty="0"/>
            </a:br>
            <a:r>
              <a:rPr lang="el-GR" sz="4000" b="1" dirty="0"/>
              <a:t>Ωρίμανση (</a:t>
            </a:r>
            <a:r>
              <a:rPr lang="el-GR" sz="4000" b="1" dirty="0" err="1"/>
              <a:t>Maturity</a:t>
            </a:r>
            <a:r>
              <a:rPr lang="el-GR" sz="4000" b="1" dirty="0"/>
              <a:t>)</a:t>
            </a:r>
            <a:br>
              <a:rPr lang="el-GR" sz="4000" b="1" dirty="0"/>
            </a:br>
            <a:endParaRPr lang="en-GB" sz="4000" b="1" dirty="0"/>
          </a:p>
        </p:txBody>
      </p:sp>
      <p:sp>
        <p:nvSpPr>
          <p:cNvPr id="3" name="Θέση περιεχομένου 2">
            <a:extLst>
              <a:ext uri="{FF2B5EF4-FFF2-40B4-BE49-F238E27FC236}">
                <a16:creationId xmlns:a16="http://schemas.microsoft.com/office/drawing/2014/main" id="{54DD8C03-D8CF-468C-81AA-7AE9042EE321}"/>
              </a:ext>
            </a:extLst>
          </p:cNvPr>
          <p:cNvSpPr>
            <a:spLocks noGrp="1"/>
          </p:cNvSpPr>
          <p:nvPr>
            <p:ph idx="1"/>
          </p:nvPr>
        </p:nvSpPr>
        <p:spPr>
          <a:xfrm>
            <a:off x="838200" y="1308683"/>
            <a:ext cx="10914776" cy="5318620"/>
          </a:xfrm>
        </p:spPr>
        <p:txBody>
          <a:bodyPr>
            <a:normAutofit fontScale="70000" lnSpcReduction="20000"/>
          </a:bodyPr>
          <a:lstStyle/>
          <a:p>
            <a:pPr algn="just"/>
            <a:r>
              <a:rPr lang="el-GR" dirty="0"/>
              <a:t>Η διάρκεια μέχρι την λήξη ή η ωρίμανση της ομολογίας θα είναι δεδομένη (συνήθως 1-30 χρόνια). Η ωρίμανση είναι </a:t>
            </a:r>
            <a:r>
              <a:rPr lang="el-GR" dirty="0">
                <a:solidFill>
                  <a:srgbClr val="FF0000"/>
                </a:solidFill>
              </a:rPr>
              <a:t>η ημερομηνία στην οποία θα εξοφληθεί η ομολογία</a:t>
            </a:r>
            <a:r>
              <a:rPr lang="el-GR" dirty="0"/>
              <a:t>, δηλαδή η ημερομηνία στην οποία ο επενδυτής θα εισπράξει την ονομαστική αξία. </a:t>
            </a:r>
          </a:p>
          <a:p>
            <a:pPr algn="just"/>
            <a:endParaRPr lang="el-GR" dirty="0"/>
          </a:p>
          <a:p>
            <a:pPr algn="just"/>
            <a:r>
              <a:rPr lang="el-GR" dirty="0"/>
              <a:t>Για παράδειγμα, μία 10-ετής ομολογία που εκδόθηκε πριν από 4 χρόνια θα έχει διάρκεια μέχρι την λήξη 6 χρόνια. </a:t>
            </a:r>
          </a:p>
          <a:p>
            <a:pPr algn="just"/>
            <a:endParaRPr lang="el-GR" dirty="0"/>
          </a:p>
          <a:p>
            <a:pPr algn="just"/>
            <a:r>
              <a:rPr lang="el-GR" dirty="0"/>
              <a:t>Υπάρχουν όμως και ομολογίες που </a:t>
            </a:r>
            <a:r>
              <a:rPr lang="el-GR" dirty="0">
                <a:solidFill>
                  <a:srgbClr val="FF0000"/>
                </a:solidFill>
              </a:rPr>
              <a:t>δεν έχουν ημερομηνία ωρίμανσης </a:t>
            </a:r>
            <a:r>
              <a:rPr lang="el-GR" dirty="0"/>
              <a:t>(</a:t>
            </a:r>
            <a:r>
              <a:rPr lang="el-GR" dirty="0" err="1"/>
              <a:t>perpetual</a:t>
            </a:r>
            <a:r>
              <a:rPr lang="el-GR" dirty="0"/>
              <a:t> </a:t>
            </a:r>
            <a:r>
              <a:rPr lang="el-GR" dirty="0" err="1"/>
              <a:t>maturity</a:t>
            </a:r>
            <a:r>
              <a:rPr lang="el-GR" dirty="0"/>
              <a:t>, </a:t>
            </a:r>
            <a:r>
              <a:rPr lang="el-GR" dirty="0" err="1"/>
              <a:t>Perpetual</a:t>
            </a:r>
            <a:r>
              <a:rPr lang="el-GR" dirty="0"/>
              <a:t> </a:t>
            </a:r>
            <a:r>
              <a:rPr lang="el-GR" dirty="0" err="1"/>
              <a:t>Notes</a:t>
            </a:r>
            <a:r>
              <a:rPr lang="el-GR" dirty="0"/>
              <a:t>), ρευστοποιούνται οποτεδήποτε επιθυμεί ο επενδυτής στην τρέχουσα στην αγορά τιμή και μέχρι την τυχόν ρευστοποίησή τους έχουν δίνουν διαρκώς τοκομερίδια. </a:t>
            </a:r>
          </a:p>
          <a:p>
            <a:pPr algn="just"/>
            <a:endParaRPr lang="el-GR" dirty="0"/>
          </a:p>
          <a:p>
            <a:pPr algn="just"/>
            <a:r>
              <a:rPr lang="el-GR" dirty="0"/>
              <a:t>Υπάρχουν και ομολογίες που δίνουν το δικαίωμα στον εκδότη τους να </a:t>
            </a:r>
            <a:r>
              <a:rPr lang="el-GR" dirty="0">
                <a:solidFill>
                  <a:srgbClr val="FF0000"/>
                </a:solidFill>
              </a:rPr>
              <a:t>αναβάλει την ωρίμανση </a:t>
            </a:r>
            <a:r>
              <a:rPr lang="el-GR" dirty="0"/>
              <a:t>(</a:t>
            </a:r>
            <a:r>
              <a:rPr lang="el-GR" dirty="0" err="1"/>
              <a:t>extendible</a:t>
            </a:r>
            <a:r>
              <a:rPr lang="el-GR" dirty="0"/>
              <a:t> </a:t>
            </a:r>
            <a:r>
              <a:rPr lang="el-GR" dirty="0" err="1"/>
              <a:t>maturity</a:t>
            </a:r>
            <a:r>
              <a:rPr lang="el-GR" dirty="0"/>
              <a:t>). </a:t>
            </a:r>
          </a:p>
          <a:p>
            <a:pPr algn="just"/>
            <a:endParaRPr lang="el-GR" dirty="0"/>
          </a:p>
          <a:p>
            <a:pPr algn="just"/>
            <a:r>
              <a:rPr lang="el-GR" dirty="0"/>
              <a:t>Σε γενικές γραμμές μπορούμε να πούμε ότι η αγορά ομολόγων διαιρείται σε </a:t>
            </a:r>
            <a:r>
              <a:rPr lang="el-GR" dirty="0">
                <a:solidFill>
                  <a:srgbClr val="FF0000"/>
                </a:solidFill>
              </a:rPr>
              <a:t>3 κατηγορίες</a:t>
            </a:r>
            <a:r>
              <a:rPr lang="el-GR" dirty="0"/>
              <a:t>. Τα </a:t>
            </a:r>
            <a:r>
              <a:rPr lang="el-GR" dirty="0">
                <a:solidFill>
                  <a:srgbClr val="FF0000"/>
                </a:solidFill>
              </a:rPr>
              <a:t>βραχυπρόθεσμα χρεόγραφα </a:t>
            </a:r>
            <a:r>
              <a:rPr lang="el-GR" dirty="0"/>
              <a:t>(</a:t>
            </a:r>
            <a:r>
              <a:rPr lang="el-GR" dirty="0" err="1"/>
              <a:t>short</a:t>
            </a:r>
            <a:r>
              <a:rPr lang="el-GR" dirty="0"/>
              <a:t> </a:t>
            </a:r>
            <a:r>
              <a:rPr lang="el-GR" dirty="0" err="1"/>
              <a:t>term</a:t>
            </a:r>
            <a:r>
              <a:rPr lang="el-GR" dirty="0"/>
              <a:t>) με διάρκεια κάτω του έτους, τα </a:t>
            </a:r>
            <a:r>
              <a:rPr lang="el-GR" dirty="0">
                <a:solidFill>
                  <a:srgbClr val="FF0000"/>
                </a:solidFill>
              </a:rPr>
              <a:t>μεσοπρόθεσμα ομόλογα </a:t>
            </a:r>
            <a:r>
              <a:rPr lang="el-GR" dirty="0"/>
              <a:t>(</a:t>
            </a:r>
            <a:r>
              <a:rPr lang="el-GR" dirty="0" err="1"/>
              <a:t>intermediate</a:t>
            </a:r>
            <a:r>
              <a:rPr lang="el-GR" dirty="0"/>
              <a:t> </a:t>
            </a:r>
            <a:r>
              <a:rPr lang="el-GR" dirty="0" err="1"/>
              <a:t>term</a:t>
            </a:r>
            <a:r>
              <a:rPr lang="el-GR" dirty="0"/>
              <a:t>, </a:t>
            </a:r>
            <a:r>
              <a:rPr lang="el-GR" dirty="0" err="1"/>
              <a:t>Notes</a:t>
            </a:r>
            <a:r>
              <a:rPr lang="el-GR" dirty="0"/>
              <a:t>) με διάρκεια μεταξύ 1-10 ετών, και τα </a:t>
            </a:r>
            <a:r>
              <a:rPr lang="el-GR" dirty="0">
                <a:solidFill>
                  <a:srgbClr val="FF0000"/>
                </a:solidFill>
              </a:rPr>
              <a:t>μακροπρόθεσμα ομόλογα </a:t>
            </a:r>
            <a:r>
              <a:rPr lang="el-GR" dirty="0"/>
              <a:t>με διάρκεια άνω των 10 ετών (</a:t>
            </a:r>
            <a:r>
              <a:rPr lang="el-GR" dirty="0" err="1"/>
              <a:t>long</a:t>
            </a:r>
            <a:r>
              <a:rPr lang="el-GR" dirty="0"/>
              <a:t> </a:t>
            </a:r>
            <a:r>
              <a:rPr lang="el-GR" dirty="0" err="1"/>
              <a:t>term</a:t>
            </a:r>
            <a:r>
              <a:rPr lang="el-GR" dirty="0"/>
              <a:t>, </a:t>
            </a:r>
            <a:r>
              <a:rPr lang="el-GR" dirty="0" err="1"/>
              <a:t>Bonds</a:t>
            </a:r>
            <a:r>
              <a:rPr lang="el-GR" dirty="0"/>
              <a:t>). </a:t>
            </a:r>
          </a:p>
          <a:p>
            <a:pPr algn="just"/>
            <a:endParaRPr lang="el-GR" dirty="0"/>
          </a:p>
          <a:p>
            <a:endParaRPr lang="en-GB" dirty="0"/>
          </a:p>
        </p:txBody>
      </p:sp>
    </p:spTree>
    <p:extLst>
      <p:ext uri="{BB962C8B-B14F-4D97-AF65-F5344CB8AC3E}">
        <p14:creationId xmlns:p14="http://schemas.microsoft.com/office/powerpoint/2010/main" val="2855148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C31E76-C999-45D0-80CE-B5DF553A026E}"/>
              </a:ext>
            </a:extLst>
          </p:cNvPr>
          <p:cNvSpPr>
            <a:spLocks noGrp="1"/>
          </p:cNvSpPr>
          <p:nvPr>
            <p:ph type="title"/>
          </p:nvPr>
        </p:nvSpPr>
        <p:spPr>
          <a:xfrm>
            <a:off x="838200" y="256068"/>
            <a:ext cx="10515600" cy="951947"/>
          </a:xfrm>
        </p:spPr>
        <p:txBody>
          <a:bodyPr>
            <a:normAutofit/>
          </a:bodyPr>
          <a:lstStyle/>
          <a:p>
            <a:r>
              <a:rPr lang="el-GR" sz="3600" b="1" dirty="0"/>
              <a:t>Τιμή Διαπραγμάτευσης (Market </a:t>
            </a:r>
            <a:r>
              <a:rPr lang="el-GR" sz="3600" b="1" dirty="0" err="1"/>
              <a:t>Price</a:t>
            </a:r>
            <a:r>
              <a:rPr lang="el-GR" sz="3600" b="1" dirty="0"/>
              <a:t>)</a:t>
            </a:r>
            <a:endParaRPr lang="en-GB" sz="3600" b="1" dirty="0"/>
          </a:p>
        </p:txBody>
      </p:sp>
      <p:sp>
        <p:nvSpPr>
          <p:cNvPr id="3" name="Θέση περιεχομένου 2">
            <a:extLst>
              <a:ext uri="{FF2B5EF4-FFF2-40B4-BE49-F238E27FC236}">
                <a16:creationId xmlns:a16="http://schemas.microsoft.com/office/drawing/2014/main" id="{BF0C7C0E-EE39-4B7E-8E23-68AFB16053BE}"/>
              </a:ext>
            </a:extLst>
          </p:cNvPr>
          <p:cNvSpPr>
            <a:spLocks noGrp="1"/>
          </p:cNvSpPr>
          <p:nvPr>
            <p:ph idx="1"/>
          </p:nvPr>
        </p:nvSpPr>
        <p:spPr>
          <a:xfrm>
            <a:off x="838199" y="1317072"/>
            <a:ext cx="10889609" cy="5360565"/>
          </a:xfrm>
        </p:spPr>
        <p:txBody>
          <a:bodyPr>
            <a:normAutofit fontScale="85000" lnSpcReduction="20000"/>
          </a:bodyPr>
          <a:lstStyle/>
          <a:p>
            <a:pPr algn="just"/>
            <a:r>
              <a:rPr lang="el-GR" sz="2400" dirty="0"/>
              <a:t>Μετά την αρχική έκδοση μιας ομολογίας, η ομολογία θα διαπραγματεύεται συνήθως στη </a:t>
            </a:r>
            <a:r>
              <a:rPr lang="el-GR" sz="2400" dirty="0">
                <a:solidFill>
                  <a:srgbClr val="FF0000"/>
                </a:solidFill>
              </a:rPr>
              <a:t>δευτερογενή αγορά και η </a:t>
            </a:r>
            <a:r>
              <a:rPr lang="el-GR" sz="2400" dirty="0"/>
              <a:t>τιμή διαπραγμάτευσης μπορεί να είναι </a:t>
            </a:r>
            <a:r>
              <a:rPr lang="el-GR" sz="2400" dirty="0">
                <a:solidFill>
                  <a:srgbClr val="FF0000"/>
                </a:solidFill>
              </a:rPr>
              <a:t>μεγαλύτερη</a:t>
            </a:r>
            <a:r>
              <a:rPr lang="el-GR" sz="2400" dirty="0"/>
              <a:t> (υπέρ το άρτιο, με </a:t>
            </a:r>
            <a:r>
              <a:rPr lang="el-GR" sz="2400" dirty="0" err="1"/>
              <a:t>premium</a:t>
            </a:r>
            <a:r>
              <a:rPr lang="el-GR" sz="2400" dirty="0"/>
              <a:t>) ή και </a:t>
            </a:r>
            <a:r>
              <a:rPr lang="el-GR" sz="2400" dirty="0">
                <a:solidFill>
                  <a:srgbClr val="FF0000"/>
                </a:solidFill>
              </a:rPr>
              <a:t>μικρότερη</a:t>
            </a:r>
            <a:r>
              <a:rPr lang="el-GR" sz="2400" dirty="0"/>
              <a:t> (υπό το άρτιο, με </a:t>
            </a:r>
            <a:r>
              <a:rPr lang="el-GR" sz="2400" dirty="0" err="1"/>
              <a:t>discount</a:t>
            </a:r>
            <a:r>
              <a:rPr lang="el-GR" sz="2400" dirty="0"/>
              <a:t>) </a:t>
            </a:r>
            <a:r>
              <a:rPr lang="el-GR" sz="2400" dirty="0">
                <a:solidFill>
                  <a:srgbClr val="FF0000"/>
                </a:solidFill>
              </a:rPr>
              <a:t>από την ονομαστική αξία </a:t>
            </a:r>
            <a:r>
              <a:rPr lang="el-GR" sz="2400" dirty="0"/>
              <a:t>της ομολογίας, ανάλογα με την πορεία των επιτοκίων. </a:t>
            </a:r>
          </a:p>
          <a:p>
            <a:pPr algn="just"/>
            <a:endParaRPr lang="el-GR" sz="2400" dirty="0"/>
          </a:p>
          <a:p>
            <a:pPr algn="just"/>
            <a:r>
              <a:rPr lang="el-GR" sz="2400" dirty="0"/>
              <a:t>Π.χ. ομολογία Χ που εκδόθηκε για πρώτη φορά πέρυσι με επιτόκιο 5% και ονομαστική αξία 100. </a:t>
            </a:r>
          </a:p>
          <a:p>
            <a:pPr algn="just"/>
            <a:endParaRPr lang="el-GR" sz="2400" dirty="0"/>
          </a:p>
          <a:p>
            <a:pPr algn="just"/>
            <a:r>
              <a:rPr lang="el-GR" sz="2400" dirty="0"/>
              <a:t>Φέτος ομολογίες με τα ίδια χαρακτηριστικά με την Χ (π.χ. από τον ίδιο οργανισμό, ίδιας διάρκειας, ιδίου κινδύνου, κ.λπ.) έχουν επιτόκιο 10% λόγω </a:t>
            </a:r>
            <a:r>
              <a:rPr lang="el-GR" sz="2400" dirty="0">
                <a:solidFill>
                  <a:srgbClr val="FF0000"/>
                </a:solidFill>
              </a:rPr>
              <a:t>αύξησης των επιτοκίων στην αγορά</a:t>
            </a:r>
            <a:r>
              <a:rPr lang="el-GR" sz="2400" dirty="0"/>
              <a:t>. </a:t>
            </a:r>
          </a:p>
          <a:p>
            <a:pPr algn="just"/>
            <a:endParaRPr lang="el-GR" sz="2400" dirty="0"/>
          </a:p>
          <a:p>
            <a:pPr algn="just"/>
            <a:r>
              <a:rPr lang="el-GR" sz="2400" dirty="0"/>
              <a:t>Ένας επενδυτής στην δευτερογενή αγορά θα αγοράσει την ομολογία Χ </a:t>
            </a:r>
            <a:r>
              <a:rPr lang="el-GR" sz="2400" dirty="0">
                <a:solidFill>
                  <a:srgbClr val="FF0000"/>
                </a:solidFill>
              </a:rPr>
              <a:t>μόνον εάν η τιμή της έχει πέσει έτσι ώστε να προσφέρει την ίδια απόδοση με τις καινούριες ομολογίες</a:t>
            </a:r>
            <a:r>
              <a:rPr lang="el-GR" sz="2400" dirty="0"/>
              <a:t>. </a:t>
            </a:r>
          </a:p>
          <a:p>
            <a:pPr algn="just"/>
            <a:endParaRPr lang="el-GR" sz="2400" dirty="0"/>
          </a:p>
          <a:p>
            <a:pPr algn="just"/>
            <a:r>
              <a:rPr lang="el-GR" sz="2400" dirty="0"/>
              <a:t>Έτσι η Χ θα πωλείται με </a:t>
            </a:r>
            <a:r>
              <a:rPr lang="el-GR" sz="2400" dirty="0" err="1">
                <a:solidFill>
                  <a:srgbClr val="FF0000"/>
                </a:solidFill>
              </a:rPr>
              <a:t>discount</a:t>
            </a:r>
            <a:r>
              <a:rPr lang="el-GR" sz="2400" dirty="0">
                <a:solidFill>
                  <a:srgbClr val="FF0000"/>
                </a:solidFill>
              </a:rPr>
              <a:t>, </a:t>
            </a:r>
            <a:r>
              <a:rPr lang="el-GR" sz="2400" dirty="0"/>
              <a:t>π.χ. 96. </a:t>
            </a:r>
          </a:p>
          <a:p>
            <a:pPr algn="just"/>
            <a:endParaRPr lang="el-GR" sz="2400" dirty="0"/>
          </a:p>
          <a:p>
            <a:pPr algn="just"/>
            <a:r>
              <a:rPr lang="el-GR" sz="2400" dirty="0"/>
              <a:t>Το αντίστροφο μπορεί να συμβεί με εάν τα επιτόκια στην αγορά έχουν μειωθεί και η Χ θα πωλείται </a:t>
            </a:r>
            <a:r>
              <a:rPr lang="el-GR" sz="2400" dirty="0">
                <a:solidFill>
                  <a:srgbClr val="FF0000"/>
                </a:solidFill>
              </a:rPr>
              <a:t>με </a:t>
            </a:r>
            <a:r>
              <a:rPr lang="el-GR" sz="2400" dirty="0" err="1">
                <a:solidFill>
                  <a:srgbClr val="FF0000"/>
                </a:solidFill>
              </a:rPr>
              <a:t>premium</a:t>
            </a:r>
            <a:r>
              <a:rPr lang="el-GR" sz="2400" dirty="0"/>
              <a:t>, π.χ. στα 103. </a:t>
            </a:r>
          </a:p>
          <a:p>
            <a:endParaRPr lang="el-GR" dirty="0"/>
          </a:p>
          <a:p>
            <a:endParaRPr lang="en-GB" dirty="0"/>
          </a:p>
        </p:txBody>
      </p:sp>
    </p:spTree>
    <p:extLst>
      <p:ext uri="{BB962C8B-B14F-4D97-AF65-F5344CB8AC3E}">
        <p14:creationId xmlns:p14="http://schemas.microsoft.com/office/powerpoint/2010/main" val="665299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4C1E60-E2E2-4940-8112-1619168AEA7D}"/>
              </a:ext>
            </a:extLst>
          </p:cNvPr>
          <p:cNvSpPr>
            <a:spLocks noGrp="1"/>
          </p:cNvSpPr>
          <p:nvPr>
            <p:ph type="title"/>
          </p:nvPr>
        </p:nvSpPr>
        <p:spPr>
          <a:xfrm>
            <a:off x="838200" y="365125"/>
            <a:ext cx="10515600" cy="918391"/>
          </a:xfrm>
        </p:spPr>
        <p:txBody>
          <a:bodyPr>
            <a:normAutofit/>
          </a:bodyPr>
          <a:lstStyle/>
          <a:p>
            <a:r>
              <a:rPr lang="el-GR" sz="3600" b="1" dirty="0"/>
              <a:t>Ενυπόθηκη Ομολογία (</a:t>
            </a:r>
            <a:r>
              <a:rPr lang="el-GR" sz="3600" b="1" dirty="0" err="1"/>
              <a:t>Mortgage</a:t>
            </a:r>
            <a:r>
              <a:rPr lang="el-GR" sz="3600" b="1" dirty="0"/>
              <a:t> </a:t>
            </a:r>
            <a:r>
              <a:rPr lang="el-GR" sz="3600" b="1" dirty="0" err="1"/>
              <a:t>Bond</a:t>
            </a:r>
            <a:r>
              <a:rPr lang="el-GR" sz="3600" b="1" dirty="0"/>
              <a:t>)</a:t>
            </a:r>
            <a:endParaRPr lang="en-GB" sz="3600" b="1" dirty="0"/>
          </a:p>
        </p:txBody>
      </p:sp>
      <p:sp>
        <p:nvSpPr>
          <p:cNvPr id="3" name="Θέση περιεχομένου 2">
            <a:extLst>
              <a:ext uri="{FF2B5EF4-FFF2-40B4-BE49-F238E27FC236}">
                <a16:creationId xmlns:a16="http://schemas.microsoft.com/office/drawing/2014/main" id="{EE731F76-68DF-4FFD-A202-21C4FAF150E1}"/>
              </a:ext>
            </a:extLst>
          </p:cNvPr>
          <p:cNvSpPr>
            <a:spLocks noGrp="1"/>
          </p:cNvSpPr>
          <p:nvPr>
            <p:ph idx="1"/>
          </p:nvPr>
        </p:nvSpPr>
        <p:spPr>
          <a:xfrm>
            <a:off x="838200" y="1543574"/>
            <a:ext cx="10515600" cy="4633389"/>
          </a:xfrm>
        </p:spPr>
        <p:txBody>
          <a:bodyPr>
            <a:normAutofit fontScale="85000" lnSpcReduction="10000"/>
          </a:bodyPr>
          <a:lstStyle/>
          <a:p>
            <a:pPr algn="just"/>
            <a:r>
              <a:rPr lang="el-GR" sz="2600" dirty="0"/>
              <a:t>Μία επιχείρηση ή οργανισμός που εκδίδει μία ομολογία μπορεί να προβλέπει και </a:t>
            </a:r>
            <a:r>
              <a:rPr lang="el-GR" sz="2600" dirty="0">
                <a:solidFill>
                  <a:srgbClr val="FF0000"/>
                </a:solidFill>
              </a:rPr>
              <a:t>μία εγγύηση</a:t>
            </a:r>
            <a:r>
              <a:rPr lang="el-GR" sz="2600" dirty="0"/>
              <a:t> με ορισμένα ακίνητα περιουσιακά στοιχεία (π.χ. ακίνητα, οικόπεδα, κ.λπ.) ως ασφάλεια ή εγγύηση της ομολογίας. </a:t>
            </a:r>
          </a:p>
          <a:p>
            <a:pPr algn="just"/>
            <a:endParaRPr lang="el-GR" sz="2600" dirty="0"/>
          </a:p>
          <a:p>
            <a:pPr algn="just"/>
            <a:r>
              <a:rPr lang="el-GR" sz="2600" dirty="0"/>
              <a:t>Με τον τρόπο αυτό εξασφαλίζει την πληρωμή (ή μέρος της πληρωμής) του κατόχου της ομολογίας στην λήξη της, καθιστώντας έτσι την ομολογία λιγότερο «επικίνδυνη» και </a:t>
            </a:r>
            <a:r>
              <a:rPr lang="el-GR" sz="2600" dirty="0">
                <a:solidFill>
                  <a:srgbClr val="FF0000"/>
                </a:solidFill>
              </a:rPr>
              <a:t>μειώνει την αβεβαιότητα </a:t>
            </a:r>
            <a:r>
              <a:rPr lang="el-GR" sz="2600" dirty="0"/>
              <a:t>και τον κίνδυνο μη πληρωμής λόγω πτώχευσης. </a:t>
            </a:r>
          </a:p>
          <a:p>
            <a:pPr algn="just"/>
            <a:endParaRPr lang="el-GR" sz="2600" dirty="0"/>
          </a:p>
          <a:p>
            <a:pPr algn="just"/>
            <a:r>
              <a:rPr lang="el-GR" sz="2600" dirty="0"/>
              <a:t>Σε αυτήν την περίπτωση μιλάμε για μία </a:t>
            </a:r>
            <a:r>
              <a:rPr lang="el-GR" sz="2600" dirty="0">
                <a:solidFill>
                  <a:srgbClr val="FF0000"/>
                </a:solidFill>
              </a:rPr>
              <a:t>ενυπόθηκη ομολογία </a:t>
            </a:r>
            <a:r>
              <a:rPr lang="el-GR" sz="2600" dirty="0"/>
              <a:t>(</a:t>
            </a:r>
            <a:r>
              <a:rPr lang="el-GR" sz="2600" dirty="0" err="1"/>
              <a:t>mortgage</a:t>
            </a:r>
            <a:r>
              <a:rPr lang="el-GR" sz="2600" dirty="0"/>
              <a:t> </a:t>
            </a:r>
            <a:r>
              <a:rPr lang="el-GR" sz="2600" dirty="0" err="1"/>
              <a:t>bond</a:t>
            </a:r>
            <a:r>
              <a:rPr lang="el-GR" sz="2600" dirty="0"/>
              <a:t>).</a:t>
            </a:r>
          </a:p>
          <a:p>
            <a:pPr algn="just"/>
            <a:endParaRPr lang="el-GR" sz="2600" dirty="0"/>
          </a:p>
          <a:p>
            <a:pPr algn="just"/>
            <a:r>
              <a:rPr lang="el-GR" sz="2600" dirty="0">
                <a:solidFill>
                  <a:srgbClr val="FF0000"/>
                </a:solidFill>
              </a:rPr>
              <a:t>Ομολογία χωρίς εξασφαλίσεις (</a:t>
            </a:r>
            <a:r>
              <a:rPr lang="el-GR" sz="2600" dirty="0" err="1">
                <a:solidFill>
                  <a:srgbClr val="FF0000"/>
                </a:solidFill>
              </a:rPr>
              <a:t>Debenture</a:t>
            </a:r>
            <a:r>
              <a:rPr lang="el-GR" sz="2600" dirty="0">
                <a:solidFill>
                  <a:srgbClr val="FF0000"/>
                </a:solidFill>
              </a:rPr>
              <a:t>): </a:t>
            </a:r>
            <a:r>
              <a:rPr lang="el-GR" sz="2600" dirty="0"/>
              <a:t>Όταν η επιχείρηση που εκδίδει το χρεόγραφο </a:t>
            </a:r>
            <a:r>
              <a:rPr lang="el-GR" sz="2600" dirty="0">
                <a:solidFill>
                  <a:srgbClr val="FF0000"/>
                </a:solidFill>
              </a:rPr>
              <a:t>δεν προβλέπει κάποιου είδους εγγύηση ή εξασφάλιση </a:t>
            </a:r>
            <a:r>
              <a:rPr lang="el-GR" sz="2600" dirty="0"/>
              <a:t>τότε μιλάμε για μία ομολογία χωρίς εξασφαλίσεις, η οποία είναι σαν μία γενική απαίτηση των πιστωτών της επιχείρησης. </a:t>
            </a:r>
          </a:p>
          <a:p>
            <a:pPr algn="just"/>
            <a:endParaRPr lang="el-GR" sz="2600" dirty="0"/>
          </a:p>
          <a:p>
            <a:endParaRPr lang="en-GB" dirty="0"/>
          </a:p>
        </p:txBody>
      </p:sp>
    </p:spTree>
    <p:extLst>
      <p:ext uri="{BB962C8B-B14F-4D97-AF65-F5344CB8AC3E}">
        <p14:creationId xmlns:p14="http://schemas.microsoft.com/office/powerpoint/2010/main" val="1178142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29276C-5828-4238-94C7-71D7A6F47B67}"/>
              </a:ext>
            </a:extLst>
          </p:cNvPr>
          <p:cNvSpPr>
            <a:spLocks noGrp="1"/>
          </p:cNvSpPr>
          <p:nvPr>
            <p:ph type="title"/>
          </p:nvPr>
        </p:nvSpPr>
        <p:spPr>
          <a:xfrm>
            <a:off x="838200" y="365125"/>
            <a:ext cx="10515600" cy="784167"/>
          </a:xfrm>
        </p:spPr>
        <p:txBody>
          <a:bodyPr>
            <a:normAutofit/>
          </a:bodyPr>
          <a:lstStyle/>
          <a:p>
            <a:r>
              <a:rPr lang="el-GR" sz="3600" b="1" dirty="0"/>
              <a:t>Ρήτρα Ανάκλησης (</a:t>
            </a:r>
            <a:r>
              <a:rPr lang="el-GR" sz="3600" b="1" dirty="0" err="1"/>
              <a:t>Call</a:t>
            </a:r>
            <a:r>
              <a:rPr lang="el-GR" sz="3600" b="1" dirty="0"/>
              <a:t> </a:t>
            </a:r>
            <a:r>
              <a:rPr lang="el-GR" sz="3600" b="1" dirty="0" err="1"/>
              <a:t>Provision</a:t>
            </a:r>
            <a:r>
              <a:rPr lang="el-GR" sz="3600" b="1" dirty="0"/>
              <a:t>, </a:t>
            </a:r>
            <a:r>
              <a:rPr lang="el-GR" sz="3600" b="1" dirty="0" err="1"/>
              <a:t>Callable</a:t>
            </a:r>
            <a:r>
              <a:rPr lang="el-GR" sz="3600" b="1" dirty="0"/>
              <a:t> </a:t>
            </a:r>
            <a:r>
              <a:rPr lang="el-GR" sz="3600" b="1" dirty="0" err="1"/>
              <a:t>Bonds</a:t>
            </a:r>
            <a:r>
              <a:rPr lang="el-GR" sz="3600" b="1" dirty="0"/>
              <a:t>)</a:t>
            </a:r>
            <a:endParaRPr lang="en-GB" sz="3600" b="1" dirty="0"/>
          </a:p>
        </p:txBody>
      </p:sp>
      <p:sp>
        <p:nvSpPr>
          <p:cNvPr id="3" name="Θέση περιεχομένου 2">
            <a:extLst>
              <a:ext uri="{FF2B5EF4-FFF2-40B4-BE49-F238E27FC236}">
                <a16:creationId xmlns:a16="http://schemas.microsoft.com/office/drawing/2014/main" id="{5F079B88-E65B-4398-B029-8927DEEAB604}"/>
              </a:ext>
            </a:extLst>
          </p:cNvPr>
          <p:cNvSpPr>
            <a:spLocks noGrp="1"/>
          </p:cNvSpPr>
          <p:nvPr>
            <p:ph idx="1"/>
          </p:nvPr>
        </p:nvSpPr>
        <p:spPr>
          <a:xfrm>
            <a:off x="838200" y="1367406"/>
            <a:ext cx="10515600" cy="5125469"/>
          </a:xfrm>
        </p:spPr>
        <p:txBody>
          <a:bodyPr>
            <a:normAutofit fontScale="77500" lnSpcReduction="20000"/>
          </a:bodyPr>
          <a:lstStyle/>
          <a:p>
            <a:pPr algn="just"/>
            <a:r>
              <a:rPr lang="el-GR" dirty="0"/>
              <a:t>Οι ομολογίες επίσης μπορεί να έχουν προβλέψεις ή ρήτρες για </a:t>
            </a:r>
            <a:r>
              <a:rPr lang="el-GR" dirty="0">
                <a:solidFill>
                  <a:srgbClr val="FF0000"/>
                </a:solidFill>
              </a:rPr>
              <a:t>προνόμια ανάκλησης. </a:t>
            </a:r>
          </a:p>
          <a:p>
            <a:pPr algn="just"/>
            <a:endParaRPr lang="el-GR" dirty="0"/>
          </a:p>
          <a:p>
            <a:pPr algn="just"/>
            <a:r>
              <a:rPr lang="el-GR" dirty="0"/>
              <a:t>Εάν μία ομολογία έχει προνόμιο ανάκλησης </a:t>
            </a:r>
            <a:r>
              <a:rPr lang="el-GR" dirty="0">
                <a:solidFill>
                  <a:srgbClr val="FF0000"/>
                </a:solidFill>
              </a:rPr>
              <a:t>ο εκδότης έχει το δικαίωμα να ανακαλέσει την ομολογία για εξόφληση πριν την λήξη της </a:t>
            </a:r>
            <a:r>
              <a:rPr lang="el-GR" dirty="0"/>
              <a:t>συνήθως πληρώνοντας ένα πριμ </a:t>
            </a:r>
            <a:r>
              <a:rPr lang="el-GR" dirty="0">
                <a:solidFill>
                  <a:srgbClr val="FF0000"/>
                </a:solidFill>
              </a:rPr>
              <a:t>ανάκλησης </a:t>
            </a:r>
            <a:r>
              <a:rPr lang="el-GR" dirty="0"/>
              <a:t>(</a:t>
            </a:r>
            <a:r>
              <a:rPr lang="el-GR" dirty="0" err="1"/>
              <a:t>call</a:t>
            </a:r>
            <a:r>
              <a:rPr lang="el-GR" dirty="0"/>
              <a:t> </a:t>
            </a:r>
            <a:r>
              <a:rPr lang="el-GR" dirty="0" err="1"/>
              <a:t>premium</a:t>
            </a:r>
            <a:r>
              <a:rPr lang="el-GR" dirty="0"/>
              <a:t>). </a:t>
            </a:r>
          </a:p>
          <a:p>
            <a:pPr algn="just"/>
            <a:endParaRPr lang="el-GR" dirty="0"/>
          </a:p>
          <a:p>
            <a:pPr algn="just"/>
            <a:r>
              <a:rPr lang="el-GR" dirty="0"/>
              <a:t>Με άλλα λόγια ο εκδότης έχει το δικαίωμα να ξεπληρώσει το κεφάλαιο που δανείστηκε με την ομολογία σε μία ημερομηνία πριν την ημερομηνία λήξης. </a:t>
            </a:r>
          </a:p>
          <a:p>
            <a:pPr algn="just"/>
            <a:endParaRPr lang="el-GR" dirty="0"/>
          </a:p>
          <a:p>
            <a:pPr algn="just"/>
            <a:r>
              <a:rPr lang="el-GR" dirty="0"/>
              <a:t>«</a:t>
            </a:r>
            <a:r>
              <a:rPr lang="el-GR" i="1" dirty="0"/>
              <a:t>ομολογία επιτοκίου έκδοσης 3%, έκδοσης το 2003, που λήγει στις 28 Ιουνίου 2023, και </a:t>
            </a:r>
            <a:r>
              <a:rPr lang="el-GR" i="1" dirty="0" err="1"/>
              <a:t>ανακλητέα</a:t>
            </a:r>
            <a:r>
              <a:rPr lang="el-GR" i="1" dirty="0"/>
              <a:t> σε κάθε ημερομηνία πληρωμής τοκομεριδίου από την 28η Ιουνίου 2018 στην ονομαστική της αξία</a:t>
            </a:r>
            <a:r>
              <a:rPr lang="el-GR" dirty="0"/>
              <a:t>». </a:t>
            </a:r>
          </a:p>
          <a:p>
            <a:pPr algn="just"/>
            <a:endParaRPr lang="el-GR" dirty="0"/>
          </a:p>
          <a:p>
            <a:pPr algn="just"/>
            <a:r>
              <a:rPr lang="el-GR" dirty="0"/>
              <a:t>Σε αυτή την περίπτωση, οι επενδυτές θα είχαν </a:t>
            </a:r>
            <a:r>
              <a:rPr lang="el-GR" dirty="0">
                <a:solidFill>
                  <a:srgbClr val="FF0000"/>
                </a:solidFill>
              </a:rPr>
              <a:t>μία περίοδο «προστασίας» </a:t>
            </a:r>
            <a:r>
              <a:rPr lang="el-GR" dirty="0"/>
              <a:t>15 ετών (</a:t>
            </a:r>
            <a:r>
              <a:rPr lang="el-GR" dirty="0" err="1"/>
              <a:t>call</a:t>
            </a:r>
            <a:r>
              <a:rPr lang="el-GR" dirty="0"/>
              <a:t> </a:t>
            </a:r>
            <a:r>
              <a:rPr lang="el-GR" dirty="0" err="1"/>
              <a:t>protection</a:t>
            </a:r>
            <a:r>
              <a:rPr lang="el-GR" dirty="0"/>
              <a:t>). </a:t>
            </a:r>
          </a:p>
          <a:p>
            <a:endParaRPr lang="en-GB" dirty="0"/>
          </a:p>
        </p:txBody>
      </p:sp>
    </p:spTree>
    <p:extLst>
      <p:ext uri="{BB962C8B-B14F-4D97-AF65-F5344CB8AC3E}">
        <p14:creationId xmlns:p14="http://schemas.microsoft.com/office/powerpoint/2010/main" val="2108370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00149"/>
          </a:xfrm>
        </p:spPr>
        <p:txBody>
          <a:bodyPr>
            <a:normAutofit/>
          </a:bodyPr>
          <a:lstStyle/>
          <a:p>
            <a:r>
              <a:rPr lang="en-US" sz="4000" b="1" dirty="0"/>
              <a:t> </a:t>
            </a:r>
            <a:endParaRPr lang="el-GR" sz="4000" dirty="0"/>
          </a:p>
        </p:txBody>
      </p:sp>
      <p:sp>
        <p:nvSpPr>
          <p:cNvPr id="3" name="Θέση περιεχομένου 2"/>
          <p:cNvSpPr>
            <a:spLocks noGrp="1"/>
          </p:cNvSpPr>
          <p:nvPr>
            <p:ph idx="1"/>
          </p:nvPr>
        </p:nvSpPr>
        <p:spPr>
          <a:xfrm>
            <a:off x="838200" y="1350335"/>
            <a:ext cx="10515600" cy="4826628"/>
          </a:xfrm>
        </p:spPr>
        <p:txBody>
          <a:bodyPr>
            <a:noAutofit/>
          </a:bodyPr>
          <a:lstStyle/>
          <a:p>
            <a:pPr algn="just"/>
            <a:r>
              <a:rPr lang="el-GR" altLang="el-GR" sz="2400" b="1" dirty="0"/>
              <a:t>Ομολογία με ονομαστική αξία </a:t>
            </a:r>
            <a:r>
              <a:rPr lang="en-US" altLang="el-GR" sz="2400" dirty="0"/>
              <a:t>100 </a:t>
            </a:r>
            <a:r>
              <a:rPr lang="el-GR" altLang="el-GR" sz="2400" dirty="0"/>
              <a:t>Ευρώ και επιτόκιο έκδοσης </a:t>
            </a:r>
            <a:r>
              <a:rPr lang="en-GB" altLang="el-GR" sz="2400" dirty="0"/>
              <a:t>3%</a:t>
            </a:r>
            <a:r>
              <a:rPr lang="en-US" altLang="el-GR" sz="2400" dirty="0"/>
              <a:t>,</a:t>
            </a:r>
            <a:r>
              <a:rPr lang="el-GR" altLang="el-GR" sz="2400" dirty="0"/>
              <a:t> που λήγει στις </a:t>
            </a:r>
            <a:r>
              <a:rPr lang="en-US" altLang="el-GR" sz="2400" dirty="0"/>
              <a:t>28</a:t>
            </a:r>
            <a:r>
              <a:rPr lang="el-GR" altLang="el-GR" sz="2400" dirty="0"/>
              <a:t> Ιουνίου </a:t>
            </a:r>
            <a:r>
              <a:rPr lang="en-US" altLang="el-GR" sz="2400" dirty="0"/>
              <a:t>2025, </a:t>
            </a:r>
            <a:r>
              <a:rPr lang="el-GR" altLang="el-GR" sz="2400" dirty="0"/>
              <a:t>και είναι </a:t>
            </a:r>
            <a:r>
              <a:rPr lang="el-GR" altLang="el-GR" sz="2400" dirty="0" err="1"/>
              <a:t>ανακλητέα</a:t>
            </a:r>
            <a:r>
              <a:rPr lang="el-GR" altLang="el-GR" sz="2400" dirty="0"/>
              <a:t> σε κάθε ημερομηνία πληρωμής τοκομεριδίου μεταξύ 2017 και 2021 σύμφωνα με το ακόλουθο πρόγραμμα ανάκλησης </a:t>
            </a:r>
            <a:r>
              <a:rPr lang="en-US" altLang="el-GR" sz="2400" dirty="0"/>
              <a:t>(schedule): </a:t>
            </a:r>
            <a:endParaRPr lang="en-US" sz="2200" dirty="0"/>
          </a:p>
        </p:txBody>
      </p:sp>
      <p:sp>
        <p:nvSpPr>
          <p:cNvPr id="4" name="Τίτλος 1">
            <a:extLst>
              <a:ext uri="{FF2B5EF4-FFF2-40B4-BE49-F238E27FC236}">
                <a16:creationId xmlns:a16="http://schemas.microsoft.com/office/drawing/2014/main" id="{E6D7BF4F-33C7-4FE2-941D-E2DB957D71F2}"/>
              </a:ext>
            </a:extLst>
          </p:cNvPr>
          <p:cNvSpPr txBox="1">
            <a:spLocks/>
          </p:cNvSpPr>
          <p:nvPr/>
        </p:nvSpPr>
        <p:spPr>
          <a:xfrm>
            <a:off x="838200" y="365126"/>
            <a:ext cx="10515600" cy="64155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 </a:t>
            </a:r>
            <a:endParaRPr lang="el-GR" sz="4000" dirty="0"/>
          </a:p>
        </p:txBody>
      </p:sp>
      <p:pic>
        <p:nvPicPr>
          <p:cNvPr id="8" name="Εικόνα 7">
            <a:extLst>
              <a:ext uri="{FF2B5EF4-FFF2-40B4-BE49-F238E27FC236}">
                <a16:creationId xmlns:a16="http://schemas.microsoft.com/office/drawing/2014/main" id="{CEFD8D3C-9A9D-4AF7-9D6B-5E0E6F3FF675}"/>
              </a:ext>
            </a:extLst>
          </p:cNvPr>
          <p:cNvPicPr>
            <a:picLocks noChangeAspect="1"/>
          </p:cNvPicPr>
          <p:nvPr/>
        </p:nvPicPr>
        <p:blipFill>
          <a:blip r:embed="rId2"/>
          <a:stretch>
            <a:fillRect/>
          </a:stretch>
        </p:blipFill>
        <p:spPr>
          <a:xfrm>
            <a:off x="4341091" y="2885394"/>
            <a:ext cx="3020291" cy="2813442"/>
          </a:xfrm>
          <a:prstGeom prst="rect">
            <a:avLst/>
          </a:prstGeom>
        </p:spPr>
      </p:pic>
      <p:sp>
        <p:nvSpPr>
          <p:cNvPr id="7" name="Τίτλος 1">
            <a:extLst>
              <a:ext uri="{FF2B5EF4-FFF2-40B4-BE49-F238E27FC236}">
                <a16:creationId xmlns:a16="http://schemas.microsoft.com/office/drawing/2014/main" id="{362F15B0-DBA2-481C-AC0B-D5D562956A85}"/>
              </a:ext>
            </a:extLst>
          </p:cNvPr>
          <p:cNvSpPr txBox="1">
            <a:spLocks/>
          </p:cNvSpPr>
          <p:nvPr/>
        </p:nvSpPr>
        <p:spPr>
          <a:xfrm>
            <a:off x="838200" y="365125"/>
            <a:ext cx="10515600" cy="7841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600" b="1" dirty="0"/>
              <a:t>Ρήτρα Ανάκλησης (</a:t>
            </a:r>
            <a:r>
              <a:rPr lang="el-GR" sz="3600" b="1" dirty="0" err="1"/>
              <a:t>Call</a:t>
            </a:r>
            <a:r>
              <a:rPr lang="el-GR" sz="3600" b="1" dirty="0"/>
              <a:t> </a:t>
            </a:r>
            <a:r>
              <a:rPr lang="el-GR" sz="3600" b="1" dirty="0" err="1"/>
              <a:t>Provision</a:t>
            </a:r>
            <a:r>
              <a:rPr lang="el-GR" sz="3600" b="1" dirty="0"/>
              <a:t>, </a:t>
            </a:r>
            <a:r>
              <a:rPr lang="el-GR" sz="3600" b="1" dirty="0" err="1"/>
              <a:t>Callable</a:t>
            </a:r>
            <a:r>
              <a:rPr lang="el-GR" sz="3600" b="1" dirty="0"/>
              <a:t> </a:t>
            </a:r>
            <a:r>
              <a:rPr lang="el-GR" sz="3600" b="1" dirty="0" err="1"/>
              <a:t>Bonds</a:t>
            </a:r>
            <a:r>
              <a:rPr lang="el-GR" sz="3600" b="1" dirty="0"/>
              <a:t>)</a:t>
            </a:r>
            <a:endParaRPr lang="en-GB" sz="3600" b="1" dirty="0"/>
          </a:p>
        </p:txBody>
      </p:sp>
    </p:spTree>
    <p:extLst>
      <p:ext uri="{BB962C8B-B14F-4D97-AF65-F5344CB8AC3E}">
        <p14:creationId xmlns:p14="http://schemas.microsoft.com/office/powerpoint/2010/main" val="2048315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4C34D1B-4C4D-4D37-AC2E-F53983128E8B}"/>
              </a:ext>
            </a:extLst>
          </p:cNvPr>
          <p:cNvSpPr>
            <a:spLocks noGrp="1"/>
          </p:cNvSpPr>
          <p:nvPr>
            <p:ph idx="1"/>
          </p:nvPr>
        </p:nvSpPr>
        <p:spPr>
          <a:xfrm>
            <a:off x="838200" y="1375793"/>
            <a:ext cx="11082556" cy="5251509"/>
          </a:xfrm>
        </p:spPr>
        <p:txBody>
          <a:bodyPr>
            <a:normAutofit fontScale="70000" lnSpcReduction="20000"/>
          </a:bodyPr>
          <a:lstStyle/>
          <a:p>
            <a:pPr algn="just"/>
            <a:r>
              <a:rPr lang="el-GR" dirty="0"/>
              <a:t>Την ανάκληση ενδέχεται να την ενεργοποιήσει ο εκδότης όταν </a:t>
            </a:r>
            <a:r>
              <a:rPr lang="el-GR" dirty="0">
                <a:solidFill>
                  <a:srgbClr val="FF0000"/>
                </a:solidFill>
              </a:rPr>
              <a:t>τα επιτόκια στην αγορά είναι πλέον πολύ χαμηλότερα από το επιτόκιο έκδοσης του χρεογράφου </a:t>
            </a:r>
            <a:r>
              <a:rPr lang="el-GR" dirty="0"/>
              <a:t>(και αντισταθμίζουν τα έξοδα αντικατάστασης του χρεογράφου), και ουσιαστικά δίνει το δικαίωμα αντικατάστασης ομολογιών υψηλού επιτοκίου με ομολογίες χαμηλού επιτοκίου. </a:t>
            </a:r>
          </a:p>
          <a:p>
            <a:pPr algn="just"/>
            <a:endParaRPr lang="el-GR" dirty="0"/>
          </a:p>
          <a:p>
            <a:pPr algn="just"/>
            <a:r>
              <a:rPr lang="el-GR" dirty="0"/>
              <a:t>Επίσης μπορεί να υπάρχουν εκδότες με μετρητά και </a:t>
            </a:r>
            <a:r>
              <a:rPr lang="el-GR" dirty="0">
                <a:solidFill>
                  <a:srgbClr val="FF0000"/>
                </a:solidFill>
              </a:rPr>
              <a:t>ο πιο αποδοτικός τρόπος επένδυσής </a:t>
            </a:r>
            <a:r>
              <a:rPr lang="el-GR" dirty="0"/>
              <a:t>τους είναι η εξαγορά υπαρχόντων δανείων (ειδικά εάν τα επιτόκια έχουν μειωθεί αισθητά από την έκδοση της ομολογίας). </a:t>
            </a:r>
          </a:p>
          <a:p>
            <a:pPr algn="just"/>
            <a:endParaRPr lang="el-GR" dirty="0"/>
          </a:p>
          <a:p>
            <a:pPr algn="just"/>
            <a:r>
              <a:rPr lang="el-GR" dirty="0"/>
              <a:t>Επειδή οι επενδυτές που κατέχουν μία ομολογία με προνόμιο ανάκλησης θα βρίσκονται σε μειονεκτική θέση σε σχέση με τους επενδυτές που κατέχουν μία παρόμοια ομολογία χωρίς προνόμιο ανάκλησης, </a:t>
            </a:r>
            <a:r>
              <a:rPr lang="el-GR" dirty="0">
                <a:solidFill>
                  <a:srgbClr val="FF0000"/>
                </a:solidFill>
              </a:rPr>
              <a:t>θα απαιτήσουν να αποζημιωθούν μέσω μίας υψηλότερης απόδοσης. </a:t>
            </a:r>
          </a:p>
          <a:p>
            <a:pPr algn="just"/>
            <a:endParaRPr lang="el-GR" dirty="0"/>
          </a:p>
          <a:p>
            <a:pPr algn="just"/>
            <a:r>
              <a:rPr lang="el-GR" dirty="0"/>
              <a:t>Επίσης υπάρχουν και ομόλογα με δικαίωμα </a:t>
            </a:r>
            <a:r>
              <a:rPr lang="el-GR" dirty="0">
                <a:solidFill>
                  <a:srgbClr val="FF0000"/>
                </a:solidFill>
              </a:rPr>
              <a:t>πρόωρης αποπληρωμής/πώλησης από τον επενδυτή (</a:t>
            </a:r>
            <a:r>
              <a:rPr lang="el-GR" dirty="0" err="1">
                <a:solidFill>
                  <a:srgbClr val="FF0000"/>
                </a:solidFill>
              </a:rPr>
              <a:t>Putable</a:t>
            </a:r>
            <a:r>
              <a:rPr lang="el-GR" dirty="0">
                <a:solidFill>
                  <a:srgbClr val="FF0000"/>
                </a:solidFill>
              </a:rPr>
              <a:t> </a:t>
            </a:r>
            <a:r>
              <a:rPr lang="el-GR" dirty="0" err="1">
                <a:solidFill>
                  <a:srgbClr val="FF0000"/>
                </a:solidFill>
              </a:rPr>
              <a:t>Bonds</a:t>
            </a:r>
            <a:r>
              <a:rPr lang="el-GR" dirty="0">
                <a:solidFill>
                  <a:srgbClr val="FF0000"/>
                </a:solidFill>
              </a:rPr>
              <a:t>). </a:t>
            </a:r>
          </a:p>
          <a:p>
            <a:pPr algn="just"/>
            <a:endParaRPr lang="el-GR" dirty="0">
              <a:solidFill>
                <a:srgbClr val="FF0000"/>
              </a:solidFill>
            </a:endParaRPr>
          </a:p>
          <a:p>
            <a:pPr algn="just"/>
            <a:r>
              <a:rPr lang="el-GR" dirty="0"/>
              <a:t>Αυτά είναι ομόλογα στους όρους έκδοσης των οποίων ορίζεται ότι ο επενδυτής έχει </a:t>
            </a:r>
            <a:r>
              <a:rPr lang="el-GR" dirty="0">
                <a:solidFill>
                  <a:srgbClr val="FF0000"/>
                </a:solidFill>
              </a:rPr>
              <a:t>δικαίωμα να απαιτήσει από τον εκδότη την πρόωρη αποπληρωμή </a:t>
            </a:r>
            <a:r>
              <a:rPr lang="el-GR" dirty="0"/>
              <a:t>τους σε συγκεκριμένες μελλοντικές ημερομηνίες και προκαθορισμένες τιμές, πριν τη λήξη τους. </a:t>
            </a:r>
          </a:p>
          <a:p>
            <a:endParaRPr lang="el-GR" dirty="0"/>
          </a:p>
          <a:p>
            <a:endParaRPr lang="en-GB" dirty="0"/>
          </a:p>
        </p:txBody>
      </p:sp>
      <p:sp>
        <p:nvSpPr>
          <p:cNvPr id="4" name="Τίτλος 1">
            <a:extLst>
              <a:ext uri="{FF2B5EF4-FFF2-40B4-BE49-F238E27FC236}">
                <a16:creationId xmlns:a16="http://schemas.microsoft.com/office/drawing/2014/main" id="{ED41E92D-71BC-4F93-B36A-CC2D84DCDF5D}"/>
              </a:ext>
            </a:extLst>
          </p:cNvPr>
          <p:cNvSpPr txBox="1">
            <a:spLocks noGrp="1"/>
          </p:cNvSpPr>
          <p:nvPr>
            <p:ph type="title"/>
          </p:nvPr>
        </p:nvSpPr>
        <p:spPr>
          <a:xfrm>
            <a:off x="838200" y="365126"/>
            <a:ext cx="10515600" cy="9435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600" b="1" dirty="0"/>
              <a:t>Ρήτρα Ανάκλησης (</a:t>
            </a:r>
            <a:r>
              <a:rPr lang="el-GR" sz="3600" b="1" dirty="0" err="1"/>
              <a:t>Call</a:t>
            </a:r>
            <a:r>
              <a:rPr lang="el-GR" sz="3600" b="1" dirty="0"/>
              <a:t> </a:t>
            </a:r>
            <a:r>
              <a:rPr lang="el-GR" sz="3600" b="1" dirty="0" err="1"/>
              <a:t>Provision</a:t>
            </a:r>
            <a:r>
              <a:rPr lang="el-GR" sz="3600" b="1" dirty="0"/>
              <a:t>, </a:t>
            </a:r>
            <a:r>
              <a:rPr lang="el-GR" sz="3600" b="1" dirty="0" err="1"/>
              <a:t>Callable</a:t>
            </a:r>
            <a:r>
              <a:rPr lang="el-GR" sz="3600" b="1" dirty="0"/>
              <a:t> </a:t>
            </a:r>
            <a:r>
              <a:rPr lang="el-GR" sz="3600" b="1" dirty="0" err="1"/>
              <a:t>Bonds</a:t>
            </a:r>
            <a:r>
              <a:rPr lang="el-GR" sz="3600" b="1" dirty="0"/>
              <a:t>)</a:t>
            </a:r>
            <a:endParaRPr lang="en-GB" sz="3600" b="1" dirty="0"/>
          </a:p>
        </p:txBody>
      </p:sp>
    </p:spTree>
    <p:extLst>
      <p:ext uri="{BB962C8B-B14F-4D97-AF65-F5344CB8AC3E}">
        <p14:creationId xmlns:p14="http://schemas.microsoft.com/office/powerpoint/2010/main" val="1114828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050E05-88AC-4D01-B3A7-9E387CA532AD}"/>
              </a:ext>
            </a:extLst>
          </p:cNvPr>
          <p:cNvSpPr>
            <a:spLocks noGrp="1"/>
          </p:cNvSpPr>
          <p:nvPr>
            <p:ph type="title"/>
          </p:nvPr>
        </p:nvSpPr>
        <p:spPr>
          <a:xfrm>
            <a:off x="838200" y="365125"/>
            <a:ext cx="10515600" cy="1128115"/>
          </a:xfrm>
        </p:spPr>
        <p:txBody>
          <a:bodyPr>
            <a:noAutofit/>
          </a:bodyPr>
          <a:lstStyle/>
          <a:p>
            <a:br>
              <a:rPr lang="el-GR" sz="3600" b="1" dirty="0"/>
            </a:br>
            <a:r>
              <a:rPr lang="el-GR" sz="3600" b="1" dirty="0"/>
              <a:t>Πρόβλεψη για Τοκοχρεωλυτικό Κεφάλαιο </a:t>
            </a:r>
            <a:br>
              <a:rPr lang="el-GR" sz="3600" b="1" dirty="0"/>
            </a:br>
            <a:r>
              <a:rPr lang="el-GR" sz="3600" b="1" dirty="0"/>
              <a:t>(</a:t>
            </a:r>
            <a:r>
              <a:rPr lang="el-GR" sz="3600" b="1" dirty="0" err="1"/>
              <a:t>Sinking</a:t>
            </a:r>
            <a:r>
              <a:rPr lang="el-GR" sz="3600" b="1" dirty="0"/>
              <a:t> Fund </a:t>
            </a:r>
            <a:r>
              <a:rPr lang="el-GR" sz="3600" b="1" dirty="0" err="1"/>
              <a:t>Provision</a:t>
            </a:r>
            <a:r>
              <a:rPr lang="el-GR" sz="3600" b="1" dirty="0"/>
              <a:t>) </a:t>
            </a:r>
            <a:br>
              <a:rPr lang="el-GR" sz="3600" b="1" dirty="0"/>
            </a:br>
            <a:endParaRPr lang="en-GB" sz="3600" b="1" dirty="0"/>
          </a:p>
        </p:txBody>
      </p:sp>
      <p:sp>
        <p:nvSpPr>
          <p:cNvPr id="3" name="Θέση περιεχομένου 2">
            <a:extLst>
              <a:ext uri="{FF2B5EF4-FFF2-40B4-BE49-F238E27FC236}">
                <a16:creationId xmlns:a16="http://schemas.microsoft.com/office/drawing/2014/main" id="{DCA59676-DC1B-46F1-BFB1-3F7F75E630F5}"/>
              </a:ext>
            </a:extLst>
          </p:cNvPr>
          <p:cNvSpPr>
            <a:spLocks noGrp="1"/>
          </p:cNvSpPr>
          <p:nvPr>
            <p:ph idx="1"/>
          </p:nvPr>
        </p:nvSpPr>
        <p:spPr>
          <a:xfrm>
            <a:off x="838199" y="1778466"/>
            <a:ext cx="10872831" cy="4597167"/>
          </a:xfrm>
        </p:spPr>
        <p:txBody>
          <a:bodyPr>
            <a:normAutofit fontScale="77500" lnSpcReduction="20000"/>
          </a:bodyPr>
          <a:lstStyle/>
          <a:p>
            <a:pPr algn="just"/>
            <a:r>
              <a:rPr lang="el-GR" sz="2600" dirty="0"/>
              <a:t>Επίσης μία ομολογία μπορεί να έχει πρόβλεψη ή ρήτρα για τοκοχρεωλυτικό κεφάλαιο μέσω του οποίου ο εκδότης θα </a:t>
            </a:r>
            <a:r>
              <a:rPr lang="el-GR" sz="2600" dirty="0">
                <a:solidFill>
                  <a:srgbClr val="FF0000"/>
                </a:solidFill>
              </a:rPr>
              <a:t>αποσύρει συστηματικά </a:t>
            </a:r>
            <a:r>
              <a:rPr lang="el-GR" sz="2600" dirty="0"/>
              <a:t>τον ομολογία. </a:t>
            </a:r>
          </a:p>
          <a:p>
            <a:pPr algn="just"/>
            <a:endParaRPr lang="el-GR" sz="2600" dirty="0"/>
          </a:p>
          <a:p>
            <a:pPr algn="just"/>
            <a:r>
              <a:rPr lang="el-GR" sz="2600" dirty="0"/>
              <a:t>Η πρόβλεψη αυτή απαιτεί από τον εκδότη να αγοράζει κάθε χρόνο ένα δεδομένο μέρος της έκδοσης. </a:t>
            </a:r>
          </a:p>
          <a:p>
            <a:pPr algn="just"/>
            <a:endParaRPr lang="el-GR" sz="2600" dirty="0"/>
          </a:p>
          <a:p>
            <a:pPr algn="just"/>
            <a:r>
              <a:rPr lang="el-GR" sz="2600" dirty="0"/>
              <a:t>Π.χ. μία επιχείρηση μπορεί να εκδώσει ομολογία ονομαστικής αξίας 10.000.000 Ευρώ, επιτοκίου 3%, με ωρίμανση σε 10 έτη και τοκοχρεωλυτικό κεφάλαιο 25% μεταξύ των ετών 7 και 10. </a:t>
            </a:r>
          </a:p>
          <a:p>
            <a:pPr algn="just"/>
            <a:endParaRPr lang="el-GR" sz="2600" dirty="0"/>
          </a:p>
          <a:p>
            <a:pPr algn="just"/>
            <a:r>
              <a:rPr lang="el-GR" sz="2600" dirty="0"/>
              <a:t>Με άλλα λόγια σε κάθε ένα από τα 4 αυτά χρόνια ο εκδότης είναι υποχρεωμένος να αποσύρει 2.500.000 Ευρώ (25% από 10.000.000 Ευρώ). </a:t>
            </a:r>
          </a:p>
          <a:p>
            <a:pPr algn="just"/>
            <a:endParaRPr lang="el-GR" sz="2600" dirty="0"/>
          </a:p>
          <a:p>
            <a:pPr algn="just"/>
            <a:r>
              <a:rPr lang="el-GR" sz="2600" dirty="0"/>
              <a:t>Το πλεονέκτημα για έναν επενδυτή σε αυτές τις ομολογίες είναι ότι μειώνουν την πιθανότητα να μην εκπληρώσει μία επιχείρηση τις υποχρεώσεις της, εφ’ όσον αποσύρει συστηματικά το χρέος της και δεν έχει μία μεγάλη πληρωμή στο τέλος. </a:t>
            </a:r>
            <a:endParaRPr lang="en-GB" dirty="0"/>
          </a:p>
        </p:txBody>
      </p:sp>
    </p:spTree>
    <p:extLst>
      <p:ext uri="{BB962C8B-B14F-4D97-AF65-F5344CB8AC3E}">
        <p14:creationId xmlns:p14="http://schemas.microsoft.com/office/powerpoint/2010/main" val="958153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4EF318-DCA9-4961-822F-226598C4702B}"/>
              </a:ext>
            </a:extLst>
          </p:cNvPr>
          <p:cNvSpPr>
            <a:spLocks noGrp="1"/>
          </p:cNvSpPr>
          <p:nvPr>
            <p:ph type="title"/>
          </p:nvPr>
        </p:nvSpPr>
        <p:spPr>
          <a:xfrm>
            <a:off x="838200" y="365125"/>
            <a:ext cx="10515600" cy="901613"/>
          </a:xfrm>
        </p:spPr>
        <p:txBody>
          <a:bodyPr>
            <a:normAutofit/>
          </a:bodyPr>
          <a:lstStyle/>
          <a:p>
            <a:r>
              <a:rPr lang="el-GR" sz="3600" b="1" dirty="0"/>
              <a:t>Πρόβλεψη για Μετατρεψιμότητα (</a:t>
            </a:r>
            <a:r>
              <a:rPr lang="el-GR" sz="3600" b="1" dirty="0" err="1"/>
              <a:t>Conversion</a:t>
            </a:r>
            <a:r>
              <a:rPr lang="el-GR" sz="3600" b="1" dirty="0"/>
              <a:t> </a:t>
            </a:r>
            <a:r>
              <a:rPr lang="el-GR" sz="3600" b="1" dirty="0" err="1"/>
              <a:t>Feature</a:t>
            </a:r>
            <a:endParaRPr lang="en-GB" sz="3600" b="1" dirty="0"/>
          </a:p>
        </p:txBody>
      </p:sp>
      <p:sp>
        <p:nvSpPr>
          <p:cNvPr id="3" name="Θέση περιεχομένου 2">
            <a:extLst>
              <a:ext uri="{FF2B5EF4-FFF2-40B4-BE49-F238E27FC236}">
                <a16:creationId xmlns:a16="http://schemas.microsoft.com/office/drawing/2014/main" id="{10EABCAA-5600-4715-B9F0-B8F8F7FD7623}"/>
              </a:ext>
            </a:extLst>
          </p:cNvPr>
          <p:cNvSpPr>
            <a:spLocks noGrp="1"/>
          </p:cNvSpPr>
          <p:nvPr>
            <p:ph idx="1"/>
          </p:nvPr>
        </p:nvSpPr>
        <p:spPr>
          <a:xfrm>
            <a:off x="838199" y="1690688"/>
            <a:ext cx="10889609" cy="4592666"/>
          </a:xfrm>
        </p:spPr>
        <p:txBody>
          <a:bodyPr>
            <a:normAutofit fontScale="77500" lnSpcReduction="20000"/>
          </a:bodyPr>
          <a:lstStyle/>
          <a:p>
            <a:pPr algn="just"/>
            <a:r>
              <a:rPr lang="el-GR" dirty="0"/>
              <a:t>Μία άλλη ρήτρα που μπορεί να έχει μία ομολογία είναι αυτή της </a:t>
            </a:r>
            <a:r>
              <a:rPr lang="el-GR" dirty="0">
                <a:solidFill>
                  <a:srgbClr val="FF0000"/>
                </a:solidFill>
              </a:rPr>
              <a:t>μετατρεψιμότητας</a:t>
            </a:r>
            <a:r>
              <a:rPr lang="el-GR" dirty="0"/>
              <a:t> (</a:t>
            </a:r>
            <a:r>
              <a:rPr lang="el-GR" dirty="0" err="1"/>
              <a:t>conversion</a:t>
            </a:r>
            <a:r>
              <a:rPr lang="el-GR" dirty="0"/>
              <a:t> </a:t>
            </a:r>
            <a:r>
              <a:rPr lang="el-GR" dirty="0" err="1"/>
              <a:t>feature</a:t>
            </a:r>
            <a:r>
              <a:rPr lang="el-GR" dirty="0"/>
              <a:t>) όπου ο επενδυτής έχει το δικαίωμα (κάτω από συγκεκριμένους όρους) </a:t>
            </a:r>
            <a:r>
              <a:rPr lang="el-GR" dirty="0">
                <a:solidFill>
                  <a:srgbClr val="FF0000"/>
                </a:solidFill>
              </a:rPr>
              <a:t>να ανταλλάξει τα ομόλογα για κοινές μετοχές της επιχείρησης. </a:t>
            </a:r>
          </a:p>
          <a:p>
            <a:pPr algn="just"/>
            <a:endParaRPr lang="el-GR" dirty="0"/>
          </a:p>
          <a:p>
            <a:pPr algn="just"/>
            <a:r>
              <a:rPr lang="el-GR" dirty="0"/>
              <a:t>Συχνά αυτό θα συμβεί πριν την ωρίμανση της ομολογίας. </a:t>
            </a:r>
          </a:p>
          <a:p>
            <a:pPr algn="just"/>
            <a:endParaRPr lang="el-GR" dirty="0"/>
          </a:p>
          <a:p>
            <a:pPr algn="just"/>
            <a:r>
              <a:rPr lang="el-GR" dirty="0"/>
              <a:t>Ο αριθμός των μετοχών που θα πάρει ο επενδυτής από την μετατροπή καθορίζεται από τον </a:t>
            </a:r>
            <a:r>
              <a:rPr lang="el-GR" dirty="0">
                <a:solidFill>
                  <a:srgbClr val="FF0000"/>
                </a:solidFill>
              </a:rPr>
              <a:t>Λόγο Μετατροπής</a:t>
            </a:r>
            <a:r>
              <a:rPr lang="el-GR" dirty="0"/>
              <a:t> (</a:t>
            </a:r>
            <a:r>
              <a:rPr lang="el-GR" dirty="0" err="1"/>
              <a:t>conversion</a:t>
            </a:r>
            <a:r>
              <a:rPr lang="el-GR" dirty="0"/>
              <a:t> </a:t>
            </a:r>
            <a:r>
              <a:rPr lang="el-GR" dirty="0" err="1"/>
              <a:t>ratio</a:t>
            </a:r>
            <a:r>
              <a:rPr lang="el-GR" dirty="0"/>
              <a:t>)</a:t>
            </a:r>
          </a:p>
          <a:p>
            <a:pPr algn="just"/>
            <a:endParaRPr lang="el-GR" dirty="0"/>
          </a:p>
          <a:p>
            <a:pPr algn="just"/>
            <a:r>
              <a:rPr lang="el-GR" dirty="0"/>
              <a:t>Π.χ. εάν μία ομολογία έχει ονομαστική αξία 100 Ευρώ και λόγο μετατροπής 10, τότε ο κάτοχος της ομολογίας θα μετατρέψει κάθε 100 Ευρώ δανείου σε 10 μετοχές. </a:t>
            </a:r>
          </a:p>
          <a:p>
            <a:pPr algn="just"/>
            <a:endParaRPr lang="el-GR" dirty="0"/>
          </a:p>
          <a:p>
            <a:pPr algn="just"/>
            <a:r>
              <a:rPr lang="el-GR" dirty="0"/>
              <a:t>Σε περίπτωση εκκαθάρισης ή πτώχευσης οι ομολογίες αυτές είναι υποδεέστερες άλλων ομολογιών και για αυτόν τον λόγο οι επενδυτές απαιτούν υψηλότερη απόδοση. </a:t>
            </a:r>
            <a:endParaRPr lang="en-GB" dirty="0"/>
          </a:p>
        </p:txBody>
      </p:sp>
    </p:spTree>
    <p:extLst>
      <p:ext uri="{BB962C8B-B14F-4D97-AF65-F5344CB8AC3E}">
        <p14:creationId xmlns:p14="http://schemas.microsoft.com/office/powerpoint/2010/main" val="1430241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BFF7F6-6A23-40B5-ABA3-538B64AC34C2}"/>
              </a:ext>
            </a:extLst>
          </p:cNvPr>
          <p:cNvSpPr>
            <a:spLocks noGrp="1"/>
          </p:cNvSpPr>
          <p:nvPr>
            <p:ph type="title"/>
          </p:nvPr>
        </p:nvSpPr>
        <p:spPr>
          <a:xfrm>
            <a:off x="838200" y="365126"/>
            <a:ext cx="10515600" cy="1102948"/>
          </a:xfrm>
        </p:spPr>
        <p:txBody>
          <a:bodyPr>
            <a:normAutofit/>
          </a:bodyPr>
          <a:lstStyle/>
          <a:p>
            <a:r>
              <a:rPr lang="el-GR" sz="3600" b="1" dirty="0"/>
              <a:t>Εισαγωγή και Ορισμοί</a:t>
            </a:r>
            <a:endParaRPr lang="en-GB" sz="3600" b="1" dirty="0"/>
          </a:p>
        </p:txBody>
      </p:sp>
      <p:sp>
        <p:nvSpPr>
          <p:cNvPr id="3" name="Θέση περιεχομένου 2">
            <a:extLst>
              <a:ext uri="{FF2B5EF4-FFF2-40B4-BE49-F238E27FC236}">
                <a16:creationId xmlns:a16="http://schemas.microsoft.com/office/drawing/2014/main" id="{1F882473-D43B-4FF2-A14E-BA3E70A6DBC4}"/>
              </a:ext>
            </a:extLst>
          </p:cNvPr>
          <p:cNvSpPr>
            <a:spLocks noGrp="1"/>
          </p:cNvSpPr>
          <p:nvPr>
            <p:ph idx="1"/>
          </p:nvPr>
        </p:nvSpPr>
        <p:spPr>
          <a:xfrm>
            <a:off x="838199" y="1468074"/>
            <a:ext cx="10939943" cy="4924337"/>
          </a:xfrm>
        </p:spPr>
        <p:txBody>
          <a:bodyPr>
            <a:normAutofit lnSpcReduction="10000"/>
          </a:bodyPr>
          <a:lstStyle/>
          <a:p>
            <a:pPr algn="just"/>
            <a:r>
              <a:rPr lang="el-GR" sz="2200" dirty="0">
                <a:effectLst/>
                <a:ea typeface="Times New Roman" panose="02020603050405020304" pitchFamily="18" charset="0"/>
                <a:cs typeface="Times New Roman" panose="02020603050405020304" pitchFamily="18" charset="0"/>
              </a:rPr>
              <a:t>Οι ομολογίες (</a:t>
            </a:r>
            <a:r>
              <a:rPr lang="en-US" sz="2200" dirty="0">
                <a:effectLst/>
                <a:ea typeface="Times New Roman" panose="02020603050405020304" pitchFamily="18" charset="0"/>
                <a:cs typeface="Times New Roman" panose="02020603050405020304" pitchFamily="18" charset="0"/>
              </a:rPr>
              <a:t>bonds</a:t>
            </a:r>
            <a:r>
              <a:rPr lang="el-GR" sz="2200" dirty="0">
                <a:effectLst/>
                <a:ea typeface="Times New Roman" panose="02020603050405020304" pitchFamily="18" charset="0"/>
                <a:cs typeface="Times New Roman" panose="02020603050405020304" pitchFamily="18" charset="0"/>
              </a:rPr>
              <a:t>) είναι μακροπρόθεσμα χρεόγραφα που εκδίδονται είτε από το Δημόσιο και Δημοσίους οργανισμούς, είτε από ιδιωτικούς οργανισμούς όπως μεγάλες τράπεζες, ανώνυμες εταιρείες, βιομηχανίες, από </a:t>
            </a:r>
            <a:r>
              <a:rPr lang="el-GR" sz="2200" dirty="0" err="1">
                <a:effectLst/>
                <a:ea typeface="Times New Roman" panose="02020603050405020304" pitchFamily="18" charset="0"/>
                <a:cs typeface="Times New Roman" panose="02020603050405020304" pitchFamily="18" charset="0"/>
              </a:rPr>
              <a:t>ημι</a:t>
            </a:r>
            <a:r>
              <a:rPr lang="el-GR" sz="2200" dirty="0">
                <a:effectLst/>
                <a:ea typeface="Times New Roman" panose="02020603050405020304" pitchFamily="18" charset="0"/>
                <a:cs typeface="Times New Roman" panose="02020603050405020304" pitchFamily="18" charset="0"/>
              </a:rPr>
              <a:t>-κρατικούς οργανισμούς, διεθνείς οργανισμούς, κ.λπ.. </a:t>
            </a:r>
          </a:p>
          <a:p>
            <a:pPr algn="just"/>
            <a:endParaRPr lang="el-GR" sz="2200" dirty="0">
              <a:ea typeface="Times New Roman" panose="02020603050405020304" pitchFamily="18" charset="0"/>
              <a:cs typeface="Times New Roman" panose="02020603050405020304" pitchFamily="18" charset="0"/>
            </a:endParaRPr>
          </a:p>
          <a:p>
            <a:pPr algn="just"/>
            <a:r>
              <a:rPr lang="el-GR" sz="2200" dirty="0">
                <a:effectLst/>
                <a:ea typeface="Times New Roman" panose="02020603050405020304" pitchFamily="18" charset="0"/>
                <a:cs typeface="Times New Roman" panose="02020603050405020304" pitchFamily="18" charset="0"/>
              </a:rPr>
              <a:t>Ουσιαστικά αποτελούν μία </a:t>
            </a:r>
            <a:r>
              <a:rPr lang="el-GR" sz="2200" dirty="0">
                <a:solidFill>
                  <a:srgbClr val="FF0000"/>
                </a:solidFill>
                <a:effectLst/>
                <a:ea typeface="Times New Roman" panose="02020603050405020304" pitchFamily="18" charset="0"/>
                <a:cs typeface="Times New Roman" panose="02020603050405020304" pitchFamily="18" charset="0"/>
              </a:rPr>
              <a:t>μορφή χρηματοδότησης του εκδότη</a:t>
            </a:r>
            <a:r>
              <a:rPr lang="el-GR" sz="2200" dirty="0">
                <a:effectLst/>
                <a:ea typeface="Times New Roman" panose="02020603050405020304" pitchFamily="18" charset="0"/>
                <a:cs typeface="Times New Roman" panose="02020603050405020304" pitchFamily="18" charset="0"/>
              </a:rPr>
              <a:t>. </a:t>
            </a:r>
          </a:p>
          <a:p>
            <a:pPr algn="just"/>
            <a:endParaRPr lang="el-GR" sz="2200" dirty="0">
              <a:ea typeface="Times New Roman" panose="02020603050405020304" pitchFamily="18" charset="0"/>
              <a:cs typeface="Times New Roman" panose="02020603050405020304" pitchFamily="18" charset="0"/>
            </a:endParaRPr>
          </a:p>
          <a:p>
            <a:pPr algn="just"/>
            <a:r>
              <a:rPr lang="el-GR" sz="2200" dirty="0">
                <a:effectLst/>
                <a:ea typeface="Times New Roman" panose="02020603050405020304" pitchFamily="18" charset="0"/>
                <a:cs typeface="Times New Roman" panose="02020603050405020304" pitchFamily="18" charset="0"/>
              </a:rPr>
              <a:t>Οι εκδότες με την έκδοση των ομολογιών </a:t>
            </a:r>
            <a:r>
              <a:rPr lang="el-GR" sz="2200" dirty="0">
                <a:solidFill>
                  <a:srgbClr val="FF0000"/>
                </a:solidFill>
                <a:effectLst/>
                <a:ea typeface="Times New Roman" panose="02020603050405020304" pitchFamily="18" charset="0"/>
                <a:cs typeface="Times New Roman" panose="02020603050405020304" pitchFamily="18" charset="0"/>
              </a:rPr>
              <a:t>δανείζονται κεφάλαια από το επενδυτικό κοινό</a:t>
            </a:r>
            <a:r>
              <a:rPr lang="el-GR" sz="2200" dirty="0">
                <a:effectLst/>
                <a:ea typeface="Times New Roman" panose="02020603050405020304" pitchFamily="18" charset="0"/>
                <a:cs typeface="Times New Roman" panose="02020603050405020304" pitchFamily="18" charset="0"/>
              </a:rPr>
              <a:t>, τα ομόλογα δηλαδή είναι ουσιαστικά απαιτήσεις είτε σταθερού είτε κυμαινόμενου επιτοκίου. </a:t>
            </a:r>
          </a:p>
          <a:p>
            <a:pPr algn="just"/>
            <a:endParaRPr lang="el-GR" sz="2200" dirty="0">
              <a:ea typeface="Times New Roman" panose="02020603050405020304" pitchFamily="18" charset="0"/>
              <a:cs typeface="Times New Roman" panose="02020603050405020304" pitchFamily="18" charset="0"/>
            </a:endParaRPr>
          </a:p>
          <a:p>
            <a:pPr algn="just"/>
            <a:r>
              <a:rPr lang="el-GR" sz="2200" dirty="0">
                <a:effectLst/>
                <a:ea typeface="Times New Roman" panose="02020603050405020304" pitchFamily="18" charset="0"/>
                <a:cs typeface="Times New Roman" panose="02020603050405020304" pitchFamily="18" charset="0"/>
              </a:rPr>
              <a:t>Ο εκδότης </a:t>
            </a:r>
            <a:r>
              <a:rPr lang="el-GR" sz="2200" dirty="0">
                <a:solidFill>
                  <a:srgbClr val="FF0000"/>
                </a:solidFill>
                <a:effectLst/>
                <a:ea typeface="Times New Roman" panose="02020603050405020304" pitchFamily="18" charset="0"/>
                <a:cs typeface="Times New Roman" panose="02020603050405020304" pitchFamily="18" charset="0"/>
              </a:rPr>
              <a:t>αναλαμβάνει την υποχρέωση</a:t>
            </a:r>
            <a:r>
              <a:rPr lang="el-GR" sz="2200" dirty="0">
                <a:effectLst/>
                <a:ea typeface="Times New Roman" panose="02020603050405020304" pitchFamily="18" charset="0"/>
                <a:cs typeface="Times New Roman" panose="02020603050405020304" pitchFamily="18" charset="0"/>
              </a:rPr>
              <a:t> να καταβάλει στο τέλος κάθε περιόδου (π.χ. έτους) συγκεκριμένο χρηματικό ποσό (</a:t>
            </a:r>
            <a:r>
              <a:rPr lang="el-GR" sz="2200" dirty="0">
                <a:solidFill>
                  <a:srgbClr val="FF0000"/>
                </a:solidFill>
                <a:effectLst/>
                <a:ea typeface="Times New Roman" panose="02020603050405020304" pitchFamily="18" charset="0"/>
                <a:cs typeface="Times New Roman" panose="02020603050405020304" pitchFamily="18" charset="0"/>
              </a:rPr>
              <a:t>τοκομερίδιο</a:t>
            </a:r>
            <a:r>
              <a:rPr lang="el-GR" sz="2200" dirty="0">
                <a:effectLst/>
                <a:ea typeface="Times New Roman" panose="02020603050405020304" pitchFamily="18" charset="0"/>
                <a:cs typeface="Times New Roman" panose="02020603050405020304" pitchFamily="18" charset="0"/>
              </a:rPr>
              <a:t>) και στην λήξη του ομολόγου να καταβάλλει το </a:t>
            </a:r>
            <a:r>
              <a:rPr lang="el-GR" sz="2200" dirty="0">
                <a:solidFill>
                  <a:srgbClr val="FF0000"/>
                </a:solidFill>
                <a:effectLst/>
                <a:ea typeface="Times New Roman" panose="02020603050405020304" pitchFamily="18" charset="0"/>
                <a:cs typeface="Times New Roman" panose="02020603050405020304" pitchFamily="18" charset="0"/>
              </a:rPr>
              <a:t>αρχικό κεφάλαιο</a:t>
            </a:r>
            <a:r>
              <a:rPr lang="el-GR" sz="2200" dirty="0">
                <a:effectLst/>
                <a:ea typeface="Times New Roman" panose="02020603050405020304" pitchFamily="18" charset="0"/>
                <a:cs typeface="Times New Roman" panose="02020603050405020304" pitchFamily="18" charset="0"/>
              </a:rPr>
              <a:t>. </a:t>
            </a:r>
            <a:endParaRPr lang="en-GB" sz="2200" dirty="0">
              <a:effectLst/>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962525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99F95F-A363-452D-AAF2-80BA89C82415}"/>
              </a:ext>
            </a:extLst>
          </p:cNvPr>
          <p:cNvSpPr>
            <a:spLocks noGrp="1"/>
          </p:cNvSpPr>
          <p:nvPr>
            <p:ph type="title"/>
          </p:nvPr>
        </p:nvSpPr>
        <p:spPr>
          <a:xfrm>
            <a:off x="838199" y="365125"/>
            <a:ext cx="10872831" cy="834501"/>
          </a:xfrm>
        </p:spPr>
        <p:txBody>
          <a:bodyPr>
            <a:noAutofit/>
          </a:bodyPr>
          <a:lstStyle/>
          <a:p>
            <a:br>
              <a:rPr lang="el-GR" sz="3600" b="1" dirty="0"/>
            </a:br>
            <a:r>
              <a:rPr lang="el-GR" sz="3600" b="1" dirty="0"/>
              <a:t>Ομολογίες Μηδενικού Τοκομεριδίου </a:t>
            </a:r>
            <a:br>
              <a:rPr lang="el-GR" sz="3600" b="1" dirty="0"/>
            </a:br>
            <a:r>
              <a:rPr lang="el-GR" sz="3600" b="1" dirty="0"/>
              <a:t>(</a:t>
            </a:r>
            <a:r>
              <a:rPr lang="el-GR" sz="3600" b="1" dirty="0" err="1"/>
              <a:t>Zero-Coupon</a:t>
            </a:r>
            <a:r>
              <a:rPr lang="el-GR" sz="3600" b="1" dirty="0"/>
              <a:t> </a:t>
            </a:r>
            <a:r>
              <a:rPr lang="el-GR" sz="3600" b="1" dirty="0" err="1"/>
              <a:t>Bonds</a:t>
            </a:r>
            <a:r>
              <a:rPr lang="el-GR" sz="3600" b="1" dirty="0"/>
              <a:t>, </a:t>
            </a:r>
            <a:r>
              <a:rPr lang="el-GR" sz="3600" b="1" dirty="0" err="1"/>
              <a:t>Zeros</a:t>
            </a:r>
            <a:r>
              <a:rPr lang="el-GR" sz="3600" b="1" dirty="0"/>
              <a:t>)</a:t>
            </a:r>
            <a:br>
              <a:rPr lang="el-GR" sz="3600" dirty="0"/>
            </a:br>
            <a:endParaRPr lang="en-GB" sz="3600" dirty="0"/>
          </a:p>
        </p:txBody>
      </p:sp>
      <p:sp>
        <p:nvSpPr>
          <p:cNvPr id="3" name="Θέση περιεχομένου 2">
            <a:extLst>
              <a:ext uri="{FF2B5EF4-FFF2-40B4-BE49-F238E27FC236}">
                <a16:creationId xmlns:a16="http://schemas.microsoft.com/office/drawing/2014/main" id="{A263C86F-C54D-49C8-828E-0D22B367DA99}"/>
              </a:ext>
            </a:extLst>
          </p:cNvPr>
          <p:cNvSpPr>
            <a:spLocks noGrp="1"/>
          </p:cNvSpPr>
          <p:nvPr>
            <p:ph idx="1"/>
          </p:nvPr>
        </p:nvSpPr>
        <p:spPr>
          <a:xfrm>
            <a:off x="838200" y="1551963"/>
            <a:ext cx="10872830" cy="4940912"/>
          </a:xfrm>
        </p:spPr>
        <p:txBody>
          <a:bodyPr>
            <a:normAutofit fontScale="85000" lnSpcReduction="20000"/>
          </a:bodyPr>
          <a:lstStyle/>
          <a:p>
            <a:pPr algn="just"/>
            <a:r>
              <a:rPr lang="el-GR" dirty="0"/>
              <a:t>Μία άλλη σημαντική κατηγορία ομολογιών είναι και αυτή των ομολογιών </a:t>
            </a:r>
            <a:r>
              <a:rPr lang="el-GR" dirty="0">
                <a:solidFill>
                  <a:srgbClr val="FF0000"/>
                </a:solidFill>
              </a:rPr>
              <a:t>μηδενικού τοκομεριδίου </a:t>
            </a:r>
            <a:r>
              <a:rPr lang="el-GR" dirty="0"/>
              <a:t>(</a:t>
            </a:r>
            <a:r>
              <a:rPr lang="el-GR" dirty="0" err="1"/>
              <a:t>zero-coupon</a:t>
            </a:r>
            <a:r>
              <a:rPr lang="el-GR" dirty="0"/>
              <a:t> </a:t>
            </a:r>
            <a:r>
              <a:rPr lang="el-GR" dirty="0" err="1"/>
              <a:t>bonds</a:t>
            </a:r>
            <a:r>
              <a:rPr lang="el-GR" dirty="0"/>
              <a:t>, </a:t>
            </a:r>
            <a:r>
              <a:rPr lang="el-GR" dirty="0" err="1"/>
              <a:t>zeros</a:t>
            </a:r>
            <a:r>
              <a:rPr lang="el-GR" dirty="0"/>
              <a:t>). </a:t>
            </a:r>
          </a:p>
          <a:p>
            <a:pPr algn="just"/>
            <a:endParaRPr lang="el-GR" dirty="0"/>
          </a:p>
          <a:p>
            <a:pPr algn="just"/>
            <a:r>
              <a:rPr lang="el-GR" dirty="0"/>
              <a:t>Ουσιαστικά πρόκειται για ομολογίες που </a:t>
            </a:r>
            <a:r>
              <a:rPr lang="el-GR" dirty="0">
                <a:solidFill>
                  <a:srgbClr val="FF0000"/>
                </a:solidFill>
              </a:rPr>
              <a:t>δεν δίνουν τοκομερίδιο αλλά η τιμή έκδοσης είναι πολύ χαμηλότερη από τον ονομαστική αξία</a:t>
            </a:r>
            <a:r>
              <a:rPr lang="el-GR" dirty="0"/>
              <a:t>, και η απόδοση για τον κάτοχο προκύπτει από την διαφορά μεταξύ της τιμής αγοράς και της ονομαστικής αξίας. </a:t>
            </a:r>
          </a:p>
          <a:p>
            <a:pPr algn="just"/>
            <a:endParaRPr lang="el-GR" dirty="0"/>
          </a:p>
          <a:p>
            <a:pPr algn="just"/>
            <a:r>
              <a:rPr lang="el-GR" dirty="0"/>
              <a:t>Π.χ. η επιχείρηση Α εκδίδει ομολογία μηδενικού τοκομεριδίου με τιμή αγοράς 800 Ευρώ και ονομαστική αξία (δηλαδή τιμή εξόφλησης) 1000 Ευρώ σε 2 χρόνια. </a:t>
            </a:r>
          </a:p>
          <a:p>
            <a:pPr algn="just"/>
            <a:endParaRPr lang="el-GR" dirty="0"/>
          </a:p>
          <a:p>
            <a:pPr algn="just"/>
            <a:r>
              <a:rPr lang="el-GR" dirty="0"/>
              <a:t>Οι ομολογίες αυτές, έχουν πολλά πλεονεκτήματα: ταιριάζουν απόλυτα σε συγκεκριμένους χρονικούς ορίζοντες επενδυτών και μπορούν να χρησιμοποιηθούν για κερδοσκοπία επειδή η τιμή τους στην δευτερογενή αγορά είναι πολύ ευαίσθητη στις μεταβολές των επιτοκίων. </a:t>
            </a:r>
          </a:p>
          <a:p>
            <a:endParaRPr lang="en-GB" dirty="0"/>
          </a:p>
        </p:txBody>
      </p:sp>
    </p:spTree>
    <p:extLst>
      <p:ext uri="{BB962C8B-B14F-4D97-AF65-F5344CB8AC3E}">
        <p14:creationId xmlns:p14="http://schemas.microsoft.com/office/powerpoint/2010/main" val="1196855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97CED3-9844-4D64-A803-EB1CB8337BED}"/>
              </a:ext>
            </a:extLst>
          </p:cNvPr>
          <p:cNvSpPr>
            <a:spLocks noGrp="1"/>
          </p:cNvSpPr>
          <p:nvPr>
            <p:ph type="title"/>
          </p:nvPr>
        </p:nvSpPr>
        <p:spPr>
          <a:xfrm>
            <a:off x="838200" y="365126"/>
            <a:ext cx="10515600" cy="809334"/>
          </a:xfrm>
        </p:spPr>
        <p:txBody>
          <a:bodyPr>
            <a:normAutofit/>
          </a:bodyPr>
          <a:lstStyle/>
          <a:p>
            <a:r>
              <a:rPr lang="el-GR" sz="3600" b="1" dirty="0"/>
              <a:t>Εταιρικά Ομόλογα (</a:t>
            </a:r>
            <a:r>
              <a:rPr lang="el-GR" sz="3600" b="1" dirty="0" err="1"/>
              <a:t>Corporate</a:t>
            </a:r>
            <a:r>
              <a:rPr lang="el-GR" sz="3600" b="1" dirty="0"/>
              <a:t> </a:t>
            </a:r>
            <a:r>
              <a:rPr lang="el-GR" sz="3600" b="1" dirty="0" err="1"/>
              <a:t>Bonds</a:t>
            </a:r>
            <a:r>
              <a:rPr lang="el-GR" sz="3600" b="1" dirty="0"/>
              <a:t>)</a:t>
            </a:r>
            <a:endParaRPr lang="en-GB" sz="3600" b="1" dirty="0"/>
          </a:p>
        </p:txBody>
      </p:sp>
      <p:sp>
        <p:nvSpPr>
          <p:cNvPr id="3" name="Θέση περιεχομένου 2">
            <a:extLst>
              <a:ext uri="{FF2B5EF4-FFF2-40B4-BE49-F238E27FC236}">
                <a16:creationId xmlns:a16="http://schemas.microsoft.com/office/drawing/2014/main" id="{7CBB2B08-5474-44DA-AFCA-AD23C906DB1E}"/>
              </a:ext>
            </a:extLst>
          </p:cNvPr>
          <p:cNvSpPr>
            <a:spLocks noGrp="1"/>
          </p:cNvSpPr>
          <p:nvPr>
            <p:ph idx="1"/>
          </p:nvPr>
        </p:nvSpPr>
        <p:spPr>
          <a:xfrm>
            <a:off x="838200" y="1560352"/>
            <a:ext cx="10914776" cy="4999839"/>
          </a:xfrm>
        </p:spPr>
        <p:txBody>
          <a:bodyPr>
            <a:normAutofit fontScale="70000" lnSpcReduction="20000"/>
          </a:bodyPr>
          <a:lstStyle/>
          <a:p>
            <a:pPr algn="just"/>
            <a:r>
              <a:rPr lang="el-GR" dirty="0"/>
              <a:t>Τα ομόλογα αυτά εκδίδονται από ιδιωτικούς οργανισμούς, επιχειρήσεις, τράπεζες, ανώνυμες εταιρείες, βιομηχανίες, κ.λπ., και αποτελούν </a:t>
            </a:r>
            <a:r>
              <a:rPr lang="el-GR" dirty="0">
                <a:solidFill>
                  <a:srgbClr val="FF0000"/>
                </a:solidFill>
              </a:rPr>
              <a:t>μορφή χρηματοδότησης του εκδότη. </a:t>
            </a:r>
          </a:p>
          <a:p>
            <a:pPr algn="just"/>
            <a:endParaRPr lang="el-GR" dirty="0"/>
          </a:p>
          <a:p>
            <a:pPr algn="just"/>
            <a:r>
              <a:rPr lang="el-GR" dirty="0"/>
              <a:t>Γενικά, τα ομόλογα αυτά προσφέρουν συνήθως υψηλότερες αποδόσεις από τα αντίστοιχα του Δημοσίου (κάτι που αντανακλά τον υψηλότερο κίνδυνο). </a:t>
            </a:r>
          </a:p>
          <a:p>
            <a:pPr algn="just"/>
            <a:endParaRPr lang="el-GR" dirty="0"/>
          </a:p>
          <a:p>
            <a:pPr algn="just"/>
            <a:r>
              <a:rPr lang="el-GR" dirty="0"/>
              <a:t>Η αγορά εταιρικών ομολόγων είναι πολύ ανεπτυγμένη διεθνώς και εμφανίζει σημαντική άνοδο τα τελευταία χρόνια και προσφέρει </a:t>
            </a:r>
            <a:r>
              <a:rPr lang="el-GR" dirty="0">
                <a:solidFill>
                  <a:srgbClr val="FF0000"/>
                </a:solidFill>
              </a:rPr>
              <a:t>σημαντικά πλεονεκτήματα στους εκδότε</a:t>
            </a:r>
            <a:r>
              <a:rPr lang="el-GR" dirty="0"/>
              <a:t>ς όπως, μεταξύ άλλων, άντληση κεφαλαίων χωρίς την έκδοση νέων μετοχών. </a:t>
            </a:r>
          </a:p>
          <a:p>
            <a:pPr algn="just"/>
            <a:endParaRPr lang="el-GR" dirty="0"/>
          </a:p>
          <a:p>
            <a:pPr algn="just"/>
            <a:r>
              <a:rPr lang="el-GR" dirty="0"/>
              <a:t>Στην Ελλάδα, ένα ομόλογο μπορεί να εισαχθεί για διαπραγμάτευση στην Κύρια Αγορά του Χρηματιστηρίου Αθηνών (ΧΑ) ή στην “Εναλλακτική Αγορά», ανάλογα με κάποιες προϋποθέσεις. </a:t>
            </a:r>
          </a:p>
          <a:p>
            <a:pPr algn="just"/>
            <a:endParaRPr lang="el-GR" dirty="0"/>
          </a:p>
          <a:p>
            <a:pPr algn="just"/>
            <a:r>
              <a:rPr lang="el-GR" dirty="0"/>
              <a:t>Επίσης, στην Ελλάδα ο εκδότης ή το ίδιο το ομόλογο δεν χρειάζεται να έχει πιστοληπτική διαβάθμιση και ο εκδότης δεν είναι υποχρεωτικό να είναι ήδη εισηγμένη εταιρία ούτε είναι υποχρεωτικό να εισαχθεί στο ΧΑ. </a:t>
            </a:r>
            <a:endParaRPr lang="en-GB" dirty="0"/>
          </a:p>
        </p:txBody>
      </p:sp>
    </p:spTree>
    <p:extLst>
      <p:ext uri="{BB962C8B-B14F-4D97-AF65-F5344CB8AC3E}">
        <p14:creationId xmlns:p14="http://schemas.microsoft.com/office/powerpoint/2010/main" val="4157534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E96BDF-A298-482F-9C1D-ACA989A7E169}"/>
              </a:ext>
            </a:extLst>
          </p:cNvPr>
          <p:cNvSpPr>
            <a:spLocks noGrp="1"/>
          </p:cNvSpPr>
          <p:nvPr>
            <p:ph type="title"/>
          </p:nvPr>
        </p:nvSpPr>
        <p:spPr>
          <a:xfrm>
            <a:off x="838200" y="365125"/>
            <a:ext cx="10515600" cy="834501"/>
          </a:xfrm>
        </p:spPr>
        <p:txBody>
          <a:bodyPr>
            <a:normAutofit/>
          </a:bodyPr>
          <a:lstStyle/>
          <a:p>
            <a:r>
              <a:rPr lang="el-GR" sz="3600" b="1" dirty="0" err="1"/>
              <a:t>Τιτλοποίηση</a:t>
            </a:r>
            <a:r>
              <a:rPr lang="el-GR" sz="3600" b="1" dirty="0"/>
              <a:t> Απαιτήσεων (</a:t>
            </a:r>
            <a:r>
              <a:rPr lang="en-GB" sz="3600" b="1" dirty="0"/>
              <a:t>Securitization) </a:t>
            </a:r>
          </a:p>
        </p:txBody>
      </p:sp>
      <p:sp>
        <p:nvSpPr>
          <p:cNvPr id="3" name="Θέση περιεχομένου 2">
            <a:extLst>
              <a:ext uri="{FF2B5EF4-FFF2-40B4-BE49-F238E27FC236}">
                <a16:creationId xmlns:a16="http://schemas.microsoft.com/office/drawing/2014/main" id="{3778056C-A760-42EC-9EF9-9E7E098A1408}"/>
              </a:ext>
            </a:extLst>
          </p:cNvPr>
          <p:cNvSpPr>
            <a:spLocks noGrp="1"/>
          </p:cNvSpPr>
          <p:nvPr>
            <p:ph idx="1"/>
          </p:nvPr>
        </p:nvSpPr>
        <p:spPr>
          <a:xfrm>
            <a:off x="838200" y="1451295"/>
            <a:ext cx="10515600" cy="5041580"/>
          </a:xfrm>
        </p:spPr>
        <p:txBody>
          <a:bodyPr>
            <a:normAutofit fontScale="85000" lnSpcReduction="20000"/>
          </a:bodyPr>
          <a:lstStyle/>
          <a:p>
            <a:pPr algn="just"/>
            <a:r>
              <a:rPr lang="el-GR" dirty="0"/>
              <a:t>Η </a:t>
            </a:r>
            <a:r>
              <a:rPr lang="el-GR" dirty="0" err="1"/>
              <a:t>τιτλοποίηση</a:t>
            </a:r>
            <a:r>
              <a:rPr lang="el-GR" dirty="0"/>
              <a:t> απαιτήσεων από τις εμπορικές τράπεζες (αλλά και εταιρείες) ουσία είναι μία </a:t>
            </a:r>
            <a:r>
              <a:rPr lang="el-GR" dirty="0">
                <a:solidFill>
                  <a:srgbClr val="FF0000"/>
                </a:solidFill>
              </a:rPr>
              <a:t>προεξόφληση μελλοντικών απαιτήσεων</a:t>
            </a:r>
            <a:r>
              <a:rPr lang="el-GR" dirty="0"/>
              <a:t>, με άλλα λόγια η </a:t>
            </a:r>
            <a:r>
              <a:rPr lang="el-GR" dirty="0">
                <a:solidFill>
                  <a:srgbClr val="FF0000"/>
                </a:solidFill>
              </a:rPr>
              <a:t>πώληση απαιτήσεων</a:t>
            </a:r>
            <a:r>
              <a:rPr lang="el-GR" dirty="0"/>
              <a:t>. </a:t>
            </a:r>
          </a:p>
          <a:p>
            <a:pPr algn="just"/>
            <a:endParaRPr lang="el-GR" dirty="0"/>
          </a:p>
          <a:p>
            <a:pPr algn="just"/>
            <a:r>
              <a:rPr lang="el-GR" dirty="0"/>
              <a:t>Η λογική είναι πολύ απλή: η τράπεζα συγκεντρώνει τα χαρτοφυλάκια των δανείων πελατών της ή άλλες πιστωτικές απαιτήσεις της (ή απαιτήσεις εάν πρόκειται για επιχείρηση) και τα πουλά σε θεσμικούς επενδυτές για να αυξήσει τη ρευστότητα της. </a:t>
            </a:r>
          </a:p>
          <a:p>
            <a:pPr algn="just"/>
            <a:endParaRPr lang="el-GR" dirty="0"/>
          </a:p>
          <a:p>
            <a:pPr algn="just"/>
            <a:r>
              <a:rPr lang="el-GR" dirty="0"/>
              <a:t>Δηλαδή, </a:t>
            </a:r>
            <a:r>
              <a:rPr lang="el-GR" dirty="0">
                <a:solidFill>
                  <a:srgbClr val="FF0000"/>
                </a:solidFill>
              </a:rPr>
              <a:t>μεταβιβάζει σε θεσμικούς επενδυτές τον πιστωτικό κίνδυνο </a:t>
            </a:r>
            <a:r>
              <a:rPr lang="el-GR" dirty="0"/>
              <a:t>που ενυπάρχει στο χαρτοφυλάκιο με τα δάνεια αυτά. </a:t>
            </a:r>
          </a:p>
          <a:p>
            <a:pPr algn="just"/>
            <a:endParaRPr lang="el-GR" dirty="0"/>
          </a:p>
          <a:p>
            <a:pPr algn="just"/>
            <a:r>
              <a:rPr lang="el-GR" dirty="0"/>
              <a:t>Η αγορά αυτή ξεκίνησε από τις ΗΠΑ την δεκαετία του 1980 πέρασε στην Μ. Βρετανία και αναπτύχθηκε ραγδαία σε πολλές χώρες. Π.χ. το 1999 οι </a:t>
            </a:r>
            <a:r>
              <a:rPr lang="el-GR" dirty="0" err="1"/>
              <a:t>τιτλοποιήσεις</a:t>
            </a:r>
            <a:r>
              <a:rPr lang="el-GR" dirty="0"/>
              <a:t> απαιτήσεων στην Ευρώπη ανήλθαν στα 51 δις. Ευρώ ενώ το 2003 οι εκδόσεις ανέβηκαν στα 193 δις. Ευρώ (πηγή: </a:t>
            </a:r>
            <a:r>
              <a:rPr lang="el-GR" dirty="0" err="1"/>
              <a:t>Eurostat</a:t>
            </a:r>
            <a:r>
              <a:rPr lang="el-GR" dirty="0"/>
              <a:t> &amp; </a:t>
            </a:r>
            <a:r>
              <a:rPr lang="el-GR" dirty="0" err="1"/>
              <a:t>Bloomberg</a:t>
            </a:r>
            <a:r>
              <a:rPr lang="el-GR" dirty="0"/>
              <a:t>).  </a:t>
            </a:r>
          </a:p>
          <a:p>
            <a:pPr algn="just"/>
            <a:endParaRPr lang="el-GR" dirty="0"/>
          </a:p>
          <a:p>
            <a:endParaRPr lang="en-GB" dirty="0"/>
          </a:p>
        </p:txBody>
      </p:sp>
    </p:spTree>
    <p:extLst>
      <p:ext uri="{BB962C8B-B14F-4D97-AF65-F5344CB8AC3E}">
        <p14:creationId xmlns:p14="http://schemas.microsoft.com/office/powerpoint/2010/main" val="2277816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FA821DA4-93CA-4F95-8BE8-40556CA08049}"/>
              </a:ext>
            </a:extLst>
          </p:cNvPr>
          <p:cNvSpPr>
            <a:spLocks noGrp="1"/>
          </p:cNvSpPr>
          <p:nvPr>
            <p:ph type="title"/>
          </p:nvPr>
        </p:nvSpPr>
        <p:spPr>
          <a:xfrm>
            <a:off x="838200" y="365125"/>
            <a:ext cx="10515600" cy="1061003"/>
          </a:xfrm>
        </p:spPr>
        <p:txBody>
          <a:bodyPr>
            <a:normAutofit/>
          </a:bodyPr>
          <a:lstStyle/>
          <a:p>
            <a:r>
              <a:rPr lang="el-GR" sz="3600" b="1" dirty="0" err="1"/>
              <a:t>Τιτλοποίηση</a:t>
            </a:r>
            <a:r>
              <a:rPr lang="el-GR" sz="3600" b="1" dirty="0"/>
              <a:t> Απαιτήσεων (</a:t>
            </a:r>
            <a:r>
              <a:rPr lang="en-GB" sz="3600" b="1" dirty="0"/>
              <a:t>Securitization) </a:t>
            </a:r>
          </a:p>
        </p:txBody>
      </p:sp>
      <p:pic>
        <p:nvPicPr>
          <p:cNvPr id="5" name="Θέση περιεχομένου 4">
            <a:extLst>
              <a:ext uri="{FF2B5EF4-FFF2-40B4-BE49-F238E27FC236}">
                <a16:creationId xmlns:a16="http://schemas.microsoft.com/office/drawing/2014/main" id="{5D485015-C088-440A-9530-ECA4A034325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80931" y="1825625"/>
            <a:ext cx="9694506" cy="4351338"/>
          </a:xfrm>
          <a:prstGeom prst="rect">
            <a:avLst/>
          </a:prstGeom>
          <a:noFill/>
          <a:ln>
            <a:noFill/>
          </a:ln>
        </p:spPr>
      </p:pic>
    </p:spTree>
    <p:extLst>
      <p:ext uri="{BB962C8B-B14F-4D97-AF65-F5344CB8AC3E}">
        <p14:creationId xmlns:p14="http://schemas.microsoft.com/office/powerpoint/2010/main" val="597040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3A374AF-AFC3-4D2C-A39A-1DF94B1D71EB}"/>
              </a:ext>
            </a:extLst>
          </p:cNvPr>
          <p:cNvSpPr>
            <a:spLocks noGrp="1"/>
          </p:cNvSpPr>
          <p:nvPr>
            <p:ph idx="1"/>
          </p:nvPr>
        </p:nvSpPr>
        <p:spPr>
          <a:xfrm>
            <a:off x="838200" y="1661020"/>
            <a:ext cx="10515600" cy="4515943"/>
          </a:xfrm>
        </p:spPr>
        <p:txBody>
          <a:bodyPr>
            <a:normAutofit fontScale="85000" lnSpcReduction="20000"/>
          </a:bodyPr>
          <a:lstStyle/>
          <a:p>
            <a:pPr algn="just"/>
            <a:r>
              <a:rPr lang="el-GR" dirty="0"/>
              <a:t>Η </a:t>
            </a:r>
            <a:r>
              <a:rPr lang="el-GR" dirty="0" err="1"/>
              <a:t>τιτλοποίηση</a:t>
            </a:r>
            <a:r>
              <a:rPr lang="el-GR" dirty="0"/>
              <a:t> απαιτήσεων, σε γενικές γραμμές, μπορεί να έχει </a:t>
            </a:r>
            <a:r>
              <a:rPr lang="el-GR" dirty="0">
                <a:solidFill>
                  <a:srgbClr val="FF0000"/>
                </a:solidFill>
              </a:rPr>
              <a:t>σημαντικά οφέλη για τους εκδότες. </a:t>
            </a:r>
          </a:p>
          <a:p>
            <a:pPr algn="just"/>
            <a:endParaRPr lang="el-GR" dirty="0"/>
          </a:p>
          <a:p>
            <a:pPr algn="just"/>
            <a:r>
              <a:rPr lang="el-GR" dirty="0"/>
              <a:t>Για παράδειγμα, μπορεί να </a:t>
            </a:r>
            <a:r>
              <a:rPr lang="el-GR" dirty="0">
                <a:solidFill>
                  <a:srgbClr val="FF0000"/>
                </a:solidFill>
              </a:rPr>
              <a:t>μειώσει τα κόστη χρηματοδότησης </a:t>
            </a:r>
            <a:r>
              <a:rPr lang="el-GR" dirty="0"/>
              <a:t>σε σύγκριση με την έκδοση ομολόγων ή την έκδοση μετοχών (λόγω του χαρτοφυλακίου αναφοράς που λειτουργεί ως εγγύηση). </a:t>
            </a:r>
          </a:p>
          <a:p>
            <a:pPr algn="just"/>
            <a:endParaRPr lang="el-GR" dirty="0"/>
          </a:p>
          <a:p>
            <a:pPr algn="just"/>
            <a:r>
              <a:rPr lang="el-GR" dirty="0"/>
              <a:t>Επίσης, μία εταιρεία μπορεί </a:t>
            </a:r>
            <a:r>
              <a:rPr lang="el-GR" dirty="0" err="1"/>
              <a:t>τιτλοποιήσει</a:t>
            </a:r>
            <a:r>
              <a:rPr lang="el-GR" dirty="0"/>
              <a:t> απαιτήσεις υψηλής φερεγγυότητας και έτσι να </a:t>
            </a:r>
            <a:r>
              <a:rPr lang="el-GR" dirty="0">
                <a:solidFill>
                  <a:srgbClr val="FF0000"/>
                </a:solidFill>
              </a:rPr>
              <a:t>πετύχει καλύτερο επιτόκιο, ή/και να </a:t>
            </a:r>
            <a:r>
              <a:rPr lang="el-GR" dirty="0" err="1">
                <a:solidFill>
                  <a:srgbClr val="FF0000"/>
                </a:solidFill>
              </a:rPr>
              <a:t>διμιουργήσει</a:t>
            </a:r>
            <a:r>
              <a:rPr lang="el-GR" dirty="0">
                <a:solidFill>
                  <a:srgbClr val="FF0000"/>
                </a:solidFill>
              </a:rPr>
              <a:t> ρευστότητα. </a:t>
            </a:r>
          </a:p>
          <a:p>
            <a:pPr algn="just"/>
            <a:endParaRPr lang="el-GR" dirty="0"/>
          </a:p>
          <a:p>
            <a:pPr algn="just"/>
            <a:r>
              <a:rPr lang="el-GR" dirty="0"/>
              <a:t>Από την άλλη πλευρά, τα </a:t>
            </a:r>
            <a:r>
              <a:rPr lang="el-GR" dirty="0">
                <a:solidFill>
                  <a:srgbClr val="FF0000"/>
                </a:solidFill>
              </a:rPr>
              <a:t>μειονεκτήματα </a:t>
            </a:r>
            <a:r>
              <a:rPr lang="el-GR" dirty="0"/>
              <a:t>είναι ότι η διαδικασία είναι ακριβή με </a:t>
            </a:r>
            <a:r>
              <a:rPr lang="el-GR" dirty="0">
                <a:solidFill>
                  <a:srgbClr val="FF0000"/>
                </a:solidFill>
              </a:rPr>
              <a:t>μεγάλα κόστη συναλλαγών </a:t>
            </a:r>
            <a:r>
              <a:rPr lang="el-GR" dirty="0"/>
              <a:t>και διαχείρισης και δεν είναι κατάλληλη για μικρές συναλλαγές. </a:t>
            </a:r>
            <a:endParaRPr lang="en-GB" dirty="0"/>
          </a:p>
        </p:txBody>
      </p:sp>
      <p:sp>
        <p:nvSpPr>
          <p:cNvPr id="4" name="Τίτλος 1">
            <a:extLst>
              <a:ext uri="{FF2B5EF4-FFF2-40B4-BE49-F238E27FC236}">
                <a16:creationId xmlns:a16="http://schemas.microsoft.com/office/drawing/2014/main" id="{6C5E78D8-21F8-41BB-8783-A52DA27834EE}"/>
              </a:ext>
            </a:extLst>
          </p:cNvPr>
          <p:cNvSpPr>
            <a:spLocks noGrp="1"/>
          </p:cNvSpPr>
          <p:nvPr>
            <p:ph type="title"/>
          </p:nvPr>
        </p:nvSpPr>
        <p:spPr>
          <a:xfrm>
            <a:off x="838200" y="365125"/>
            <a:ext cx="10515600" cy="951947"/>
          </a:xfrm>
        </p:spPr>
        <p:txBody>
          <a:bodyPr>
            <a:normAutofit/>
          </a:bodyPr>
          <a:lstStyle/>
          <a:p>
            <a:r>
              <a:rPr lang="el-GR" sz="3600" b="1" dirty="0" err="1"/>
              <a:t>Τιτλοποίηση</a:t>
            </a:r>
            <a:r>
              <a:rPr lang="el-GR" sz="3600" b="1" dirty="0"/>
              <a:t> Απαιτήσεων (</a:t>
            </a:r>
            <a:r>
              <a:rPr lang="en-GB" sz="3600" b="1" dirty="0"/>
              <a:t>Securitization) </a:t>
            </a:r>
          </a:p>
        </p:txBody>
      </p:sp>
    </p:spTree>
    <p:extLst>
      <p:ext uri="{BB962C8B-B14F-4D97-AF65-F5344CB8AC3E}">
        <p14:creationId xmlns:p14="http://schemas.microsoft.com/office/powerpoint/2010/main" val="3737101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FB5064-B806-4FB3-BAC1-D4D80AD6C3FA}"/>
              </a:ext>
            </a:extLst>
          </p:cNvPr>
          <p:cNvSpPr>
            <a:spLocks noGrp="1"/>
          </p:cNvSpPr>
          <p:nvPr>
            <p:ph type="title"/>
          </p:nvPr>
        </p:nvSpPr>
        <p:spPr>
          <a:xfrm>
            <a:off x="838199" y="365125"/>
            <a:ext cx="10738607" cy="868057"/>
          </a:xfrm>
        </p:spPr>
        <p:txBody>
          <a:bodyPr>
            <a:normAutofit/>
          </a:bodyPr>
          <a:lstStyle/>
          <a:p>
            <a:r>
              <a:rPr lang="el-GR" sz="3600" b="1" dirty="0"/>
              <a:t>Ομόλογα Καταστροφής (</a:t>
            </a:r>
            <a:r>
              <a:rPr lang="en-GB" sz="3600" b="1" dirty="0"/>
              <a:t>Catastrophe Bonds </a:t>
            </a:r>
            <a:r>
              <a:rPr lang="el-GR" sz="3600" b="1" dirty="0"/>
              <a:t>ή </a:t>
            </a:r>
            <a:r>
              <a:rPr lang="en-GB" sz="3600" b="1" dirty="0"/>
              <a:t>Cat Bonds)</a:t>
            </a:r>
          </a:p>
        </p:txBody>
      </p:sp>
      <p:sp>
        <p:nvSpPr>
          <p:cNvPr id="3" name="Θέση περιεχομένου 2">
            <a:extLst>
              <a:ext uri="{FF2B5EF4-FFF2-40B4-BE49-F238E27FC236}">
                <a16:creationId xmlns:a16="http://schemas.microsoft.com/office/drawing/2014/main" id="{44A193CA-2D53-429C-ABDB-037A398B54BD}"/>
              </a:ext>
            </a:extLst>
          </p:cNvPr>
          <p:cNvSpPr>
            <a:spLocks noGrp="1"/>
          </p:cNvSpPr>
          <p:nvPr>
            <p:ph idx="1"/>
          </p:nvPr>
        </p:nvSpPr>
        <p:spPr>
          <a:xfrm>
            <a:off x="838200" y="1476462"/>
            <a:ext cx="10830886" cy="4700501"/>
          </a:xfrm>
        </p:spPr>
        <p:txBody>
          <a:bodyPr>
            <a:noAutofit/>
          </a:bodyPr>
          <a:lstStyle/>
          <a:p>
            <a:pPr algn="just"/>
            <a:r>
              <a:rPr lang="el-GR" sz="2000" dirty="0"/>
              <a:t>Τα τελευταία χρόνια έχει παρατηρηθεί μια όλο και πιο εντεινόμενη προσπάθεια </a:t>
            </a:r>
            <a:r>
              <a:rPr lang="el-GR" sz="2000" dirty="0">
                <a:solidFill>
                  <a:srgbClr val="FF0000"/>
                </a:solidFill>
              </a:rPr>
              <a:t>να συγκλίνει η κεφαλαιαγορά με την ασφαλιστική αγορά</a:t>
            </a:r>
            <a:r>
              <a:rPr lang="el-GR" sz="2000" dirty="0"/>
              <a:t>, μέσω της </a:t>
            </a:r>
            <a:r>
              <a:rPr lang="el-GR" sz="2000" dirty="0">
                <a:solidFill>
                  <a:srgbClr val="FF0000"/>
                </a:solidFill>
              </a:rPr>
              <a:t>μεταφοράς του ασφαλιστικού κινδύνου </a:t>
            </a:r>
            <a:r>
              <a:rPr lang="el-GR" sz="2000" dirty="0"/>
              <a:t>στις κεφαλαιαγορές. </a:t>
            </a:r>
          </a:p>
          <a:p>
            <a:pPr algn="just"/>
            <a:endParaRPr lang="el-GR" sz="2000" dirty="0"/>
          </a:p>
          <a:p>
            <a:pPr algn="just"/>
            <a:r>
              <a:rPr lang="el-GR" sz="2000" dirty="0"/>
              <a:t>Ο μηχανισμός μεταφοράς χρησιμοποιεί την </a:t>
            </a:r>
            <a:r>
              <a:rPr lang="el-GR" sz="2000" dirty="0" err="1"/>
              <a:t>τιτλοποίηση</a:t>
            </a:r>
            <a:r>
              <a:rPr lang="el-GR" sz="2000" dirty="0"/>
              <a:t>, δηλαδή οι μελλοντικοί ασφαλιστικοί κίνδυνοι μετατρέπονται σε χρεόγραφα και στην συνέχεια πωλούνται στους επενδυτές στην κεφαλαιαγορά. </a:t>
            </a:r>
          </a:p>
          <a:p>
            <a:pPr algn="just"/>
            <a:endParaRPr lang="el-GR" sz="2000" dirty="0"/>
          </a:p>
          <a:p>
            <a:pPr algn="just"/>
            <a:r>
              <a:rPr lang="el-GR" sz="2000" dirty="0"/>
              <a:t>Πιο συγκεκριμένα, από τις ΕΕΣ </a:t>
            </a:r>
            <a:r>
              <a:rPr lang="el-GR" sz="2000" dirty="0">
                <a:solidFill>
                  <a:srgbClr val="FF0000"/>
                </a:solidFill>
              </a:rPr>
              <a:t>εκδίδονται ομόλογα (Ομόλογα Καταστροφής) </a:t>
            </a:r>
            <a:r>
              <a:rPr lang="el-GR" sz="2000" dirty="0"/>
              <a:t>τα οποία παρέχουν στους επενδυτές μία απόδοση η οποία </a:t>
            </a:r>
            <a:r>
              <a:rPr lang="el-GR" sz="2000" dirty="0">
                <a:solidFill>
                  <a:srgbClr val="FF0000"/>
                </a:solidFill>
              </a:rPr>
              <a:t>εξαρτάται από την πραγματοποίηση ενός ορισμένου ασφαλιστικού γεγονότος </a:t>
            </a:r>
            <a:r>
              <a:rPr lang="el-GR" sz="2000" dirty="0"/>
              <a:t>και, ανάλογα του πως έχει σχεδιαστεί το ομόλογο, ενδέχεται να υπάρχει κίνδυνος οι επενδυτές να χάσουν μέρος των τόκων ή/και του κεφαλαίου. </a:t>
            </a:r>
          </a:p>
          <a:p>
            <a:pPr algn="just"/>
            <a:endParaRPr lang="el-GR" sz="2000" dirty="0"/>
          </a:p>
          <a:p>
            <a:pPr algn="just"/>
            <a:r>
              <a:rPr lang="el-GR" sz="2000" dirty="0"/>
              <a:t>Είναι δηλαδή ομόλογα με χαρακτηριστικά της ασφαλιστικής αγοράς. </a:t>
            </a:r>
          </a:p>
          <a:p>
            <a:pPr algn="just"/>
            <a:endParaRPr lang="el-GR" sz="2000" dirty="0"/>
          </a:p>
        </p:txBody>
      </p:sp>
    </p:spTree>
    <p:extLst>
      <p:ext uri="{BB962C8B-B14F-4D97-AF65-F5344CB8AC3E}">
        <p14:creationId xmlns:p14="http://schemas.microsoft.com/office/powerpoint/2010/main" val="38870120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1BF7721-6B31-4AF4-A9C6-30CC91414868}"/>
              </a:ext>
            </a:extLst>
          </p:cNvPr>
          <p:cNvSpPr>
            <a:spLocks noGrp="1"/>
          </p:cNvSpPr>
          <p:nvPr>
            <p:ph idx="1"/>
          </p:nvPr>
        </p:nvSpPr>
        <p:spPr>
          <a:xfrm>
            <a:off x="838199" y="1644242"/>
            <a:ext cx="10906387" cy="4848632"/>
          </a:xfrm>
        </p:spPr>
        <p:txBody>
          <a:bodyPr>
            <a:normAutofit fontScale="70000" lnSpcReduction="20000"/>
          </a:bodyPr>
          <a:lstStyle/>
          <a:p>
            <a:pPr algn="just"/>
            <a:r>
              <a:rPr lang="el-GR" dirty="0"/>
              <a:t>Έστω, για παράδειγμα, μία υποθετική ασφαλιστική εταιρεία που έχει ένα μεγάλο χαρτοφυλάκιο με </a:t>
            </a:r>
            <a:r>
              <a:rPr lang="el-GR" dirty="0">
                <a:solidFill>
                  <a:srgbClr val="FF0000"/>
                </a:solidFill>
              </a:rPr>
              <a:t>κινδύνους από ασφαλίσεις ακινήτων σε μία γεωγραφικά σεισμογενή περιοχή. </a:t>
            </a:r>
          </a:p>
          <a:p>
            <a:pPr algn="just"/>
            <a:endParaRPr lang="el-GR" dirty="0"/>
          </a:p>
          <a:p>
            <a:pPr algn="just"/>
            <a:r>
              <a:rPr lang="el-GR" dirty="0"/>
              <a:t>Αντί να αντασφαλιστούν σε άλλη ασφαλιστική (και να παραμείνει ο κίνδυνος στην ασφαλιστική αγορά) μπορούν </a:t>
            </a:r>
            <a:r>
              <a:rPr lang="el-GR" dirty="0">
                <a:solidFill>
                  <a:srgbClr val="FF0000"/>
                </a:solidFill>
              </a:rPr>
              <a:t>να δημιουργήσουν μία ΕΕΣ με μία επενδυτική τράπεζα που θα εκδώσει ένα 3-ετές ομόλογο καταστροφής. </a:t>
            </a:r>
          </a:p>
          <a:p>
            <a:pPr algn="just"/>
            <a:endParaRPr lang="el-GR" dirty="0"/>
          </a:p>
          <a:p>
            <a:pPr algn="just"/>
            <a:r>
              <a:rPr lang="el-GR" dirty="0"/>
              <a:t>Οι επενδυτές που θα αγόραζαν το ομόλογο θα είχαν μία απόδοση με βάση ένα κυμαινόμενο επιτόκιο όπως, π.χ., LIBOR+Χ%. </a:t>
            </a:r>
          </a:p>
          <a:p>
            <a:pPr algn="just"/>
            <a:endParaRPr lang="el-GR" dirty="0"/>
          </a:p>
          <a:p>
            <a:pPr algn="just"/>
            <a:r>
              <a:rPr lang="el-GR" dirty="0"/>
              <a:t>Εάν </a:t>
            </a:r>
            <a:r>
              <a:rPr lang="el-GR" dirty="0">
                <a:solidFill>
                  <a:srgbClr val="FF0000"/>
                </a:solidFill>
              </a:rPr>
              <a:t>δεν συμβεί καταστροφικός σεισμός </a:t>
            </a:r>
            <a:r>
              <a:rPr lang="el-GR" dirty="0"/>
              <a:t>τότε οι επενδυτές θα έχουν μία πολύ καλή απόδοση ενώ εάν </a:t>
            </a:r>
            <a:r>
              <a:rPr lang="el-GR" dirty="0">
                <a:solidFill>
                  <a:srgbClr val="FF0000"/>
                </a:solidFill>
              </a:rPr>
              <a:t>γίνει σεισμός </a:t>
            </a:r>
            <a:r>
              <a:rPr lang="el-GR" dirty="0"/>
              <a:t>το αρχικό κεφάλαιο θα χαθεί και θα χρησιμοποιηθεί από τους εκδότες του ομολόγου (ασφαλιστικό οργανισμό) για να καλύψει τις πληρωμές στους ασφαλισμένους. </a:t>
            </a:r>
          </a:p>
          <a:p>
            <a:pPr algn="just"/>
            <a:endParaRPr lang="el-GR" dirty="0"/>
          </a:p>
          <a:p>
            <a:pPr algn="just"/>
            <a:r>
              <a:rPr lang="el-GR" dirty="0"/>
              <a:t>Τα ομόλογα καταστροφής αξιολογούνται και κατατάσσονται και από διεθνείς οργανισμούς. </a:t>
            </a:r>
            <a:endParaRPr lang="en-GB" dirty="0"/>
          </a:p>
        </p:txBody>
      </p:sp>
      <p:sp>
        <p:nvSpPr>
          <p:cNvPr id="4" name="Τίτλος 1">
            <a:extLst>
              <a:ext uri="{FF2B5EF4-FFF2-40B4-BE49-F238E27FC236}">
                <a16:creationId xmlns:a16="http://schemas.microsoft.com/office/drawing/2014/main" id="{8D61348F-F3CC-435E-A376-8990AA2CC2B1}"/>
              </a:ext>
            </a:extLst>
          </p:cNvPr>
          <p:cNvSpPr>
            <a:spLocks noGrp="1"/>
          </p:cNvSpPr>
          <p:nvPr>
            <p:ph type="title"/>
          </p:nvPr>
        </p:nvSpPr>
        <p:spPr>
          <a:xfrm>
            <a:off x="838200" y="365126"/>
            <a:ext cx="10515600" cy="977114"/>
          </a:xfrm>
        </p:spPr>
        <p:txBody>
          <a:bodyPr>
            <a:normAutofit/>
          </a:bodyPr>
          <a:lstStyle/>
          <a:p>
            <a:r>
              <a:rPr lang="el-GR" sz="3600" b="1" dirty="0"/>
              <a:t>Ομόλογα Καταστροφής (</a:t>
            </a:r>
            <a:r>
              <a:rPr lang="en-GB" sz="3600" b="1" dirty="0"/>
              <a:t>Catastrophe Bonds </a:t>
            </a:r>
            <a:r>
              <a:rPr lang="el-GR" sz="3600" b="1" dirty="0"/>
              <a:t>ή </a:t>
            </a:r>
            <a:r>
              <a:rPr lang="en-GB" sz="3600" b="1" dirty="0"/>
              <a:t>Cat Bonds)</a:t>
            </a:r>
          </a:p>
        </p:txBody>
      </p:sp>
    </p:spTree>
    <p:extLst>
      <p:ext uri="{BB962C8B-B14F-4D97-AF65-F5344CB8AC3E}">
        <p14:creationId xmlns:p14="http://schemas.microsoft.com/office/powerpoint/2010/main" val="3374507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DE9BD55-6A97-4CC4-9416-FCCC7DAB28D3}"/>
              </a:ext>
            </a:extLst>
          </p:cNvPr>
          <p:cNvSpPr>
            <a:spLocks noGrp="1"/>
          </p:cNvSpPr>
          <p:nvPr>
            <p:ph idx="1"/>
          </p:nvPr>
        </p:nvSpPr>
        <p:spPr/>
        <p:txBody>
          <a:bodyPr>
            <a:normAutofit/>
          </a:bodyPr>
          <a:lstStyle/>
          <a:p>
            <a:pPr algn="just"/>
            <a:r>
              <a:rPr lang="el-GR" sz="2400" dirty="0"/>
              <a:t>Τα ομόλογα αυτά συνήθως </a:t>
            </a:r>
            <a:r>
              <a:rPr lang="el-GR" sz="2400" dirty="0">
                <a:solidFill>
                  <a:srgbClr val="FF0000"/>
                </a:solidFill>
              </a:rPr>
              <a:t>παρέχουν σχετικά υψηλές αναμενόμενες αποδόσεις προκειμένου</a:t>
            </a:r>
            <a:r>
              <a:rPr lang="el-GR" sz="2400" dirty="0"/>
              <a:t> να προσελκύσουν τους επενδυτές λόγω του μεγαλύτερου κινδύνου. </a:t>
            </a:r>
          </a:p>
          <a:p>
            <a:pPr algn="just"/>
            <a:endParaRPr lang="el-GR" sz="2400" dirty="0"/>
          </a:p>
          <a:p>
            <a:pPr algn="just"/>
            <a:r>
              <a:rPr lang="el-GR" sz="2400" dirty="0"/>
              <a:t>Επίσης επειδή έχουν πολύ </a:t>
            </a:r>
            <a:r>
              <a:rPr lang="el-GR" sz="2400" dirty="0">
                <a:solidFill>
                  <a:srgbClr val="FF0000"/>
                </a:solidFill>
              </a:rPr>
              <a:t>χαμηλή συσχέτιση με την οικονομική δραστηριότητα </a:t>
            </a:r>
            <a:r>
              <a:rPr lang="el-GR" sz="2400" dirty="0"/>
              <a:t>αλλά και κάθε άλλη επενδυτική κατηγορία, προσελκύουν επενδυτές που θέλουν να </a:t>
            </a:r>
            <a:r>
              <a:rPr lang="el-GR" sz="2400" dirty="0">
                <a:solidFill>
                  <a:srgbClr val="FF0000"/>
                </a:solidFill>
              </a:rPr>
              <a:t>διαφοροποιήσουν το χαρτοφυλάκιο τους </a:t>
            </a:r>
          </a:p>
          <a:p>
            <a:pPr algn="just"/>
            <a:endParaRPr lang="el-GR" sz="2400" dirty="0"/>
          </a:p>
          <a:p>
            <a:pPr algn="just"/>
            <a:r>
              <a:rPr lang="el-GR" sz="2400" dirty="0"/>
              <a:t>(όπως θα δούμε αργότερα, ο κίνδυνος ενός χαρτοφυλακίου μειώνεται όσο συμπεριλαμβάνουμε στο χαρτοφυλάκιο αξιόγραφα με μηδενική ή χαμηλή συσχέτιση).</a:t>
            </a:r>
          </a:p>
          <a:p>
            <a:pPr marL="0" indent="0" algn="just">
              <a:buNone/>
            </a:pPr>
            <a:endParaRPr lang="el-GR" sz="2600" dirty="0"/>
          </a:p>
          <a:p>
            <a:endParaRPr lang="en-GB" dirty="0"/>
          </a:p>
        </p:txBody>
      </p:sp>
      <p:sp>
        <p:nvSpPr>
          <p:cNvPr id="4" name="Τίτλος 1">
            <a:extLst>
              <a:ext uri="{FF2B5EF4-FFF2-40B4-BE49-F238E27FC236}">
                <a16:creationId xmlns:a16="http://schemas.microsoft.com/office/drawing/2014/main" id="{68E07D98-33C3-48BB-848F-7855E722047D}"/>
              </a:ext>
            </a:extLst>
          </p:cNvPr>
          <p:cNvSpPr>
            <a:spLocks noGrp="1"/>
          </p:cNvSpPr>
          <p:nvPr>
            <p:ph type="title"/>
          </p:nvPr>
        </p:nvSpPr>
        <p:spPr>
          <a:xfrm>
            <a:off x="838200" y="365126"/>
            <a:ext cx="10515600" cy="1069392"/>
          </a:xfrm>
        </p:spPr>
        <p:txBody>
          <a:bodyPr>
            <a:normAutofit/>
          </a:bodyPr>
          <a:lstStyle/>
          <a:p>
            <a:r>
              <a:rPr lang="el-GR" sz="3600" b="1" dirty="0"/>
              <a:t>Ομόλογα Καταστροφής (</a:t>
            </a:r>
            <a:r>
              <a:rPr lang="en-GB" sz="3600" b="1" dirty="0"/>
              <a:t>Catastrophe Bonds </a:t>
            </a:r>
            <a:r>
              <a:rPr lang="el-GR" sz="3600" b="1" dirty="0"/>
              <a:t>ή </a:t>
            </a:r>
            <a:r>
              <a:rPr lang="en-GB" sz="3600" b="1" dirty="0"/>
              <a:t>Cat Bonds)</a:t>
            </a:r>
          </a:p>
        </p:txBody>
      </p:sp>
    </p:spTree>
    <p:extLst>
      <p:ext uri="{BB962C8B-B14F-4D97-AF65-F5344CB8AC3E}">
        <p14:creationId xmlns:p14="http://schemas.microsoft.com/office/powerpoint/2010/main" val="3670853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238C53-819D-4C03-8673-39488C146CBE}"/>
              </a:ext>
            </a:extLst>
          </p:cNvPr>
          <p:cNvSpPr>
            <a:spLocks noGrp="1"/>
          </p:cNvSpPr>
          <p:nvPr>
            <p:ph type="title"/>
          </p:nvPr>
        </p:nvSpPr>
        <p:spPr>
          <a:xfrm>
            <a:off x="838200" y="365125"/>
            <a:ext cx="10515600" cy="767389"/>
          </a:xfrm>
        </p:spPr>
        <p:txBody>
          <a:bodyPr>
            <a:noAutofit/>
          </a:bodyPr>
          <a:lstStyle/>
          <a:p>
            <a:r>
              <a:rPr lang="el-GR" sz="3600" b="1" dirty="0"/>
              <a:t>Δομημένα Ομόλογα (</a:t>
            </a:r>
            <a:r>
              <a:rPr lang="el-GR" sz="3600" b="1" dirty="0" err="1"/>
              <a:t>Structured</a:t>
            </a:r>
            <a:r>
              <a:rPr lang="el-GR" sz="3600" b="1" dirty="0"/>
              <a:t> </a:t>
            </a:r>
            <a:r>
              <a:rPr lang="el-GR" sz="3600" b="1" dirty="0" err="1"/>
              <a:t>Bonds</a:t>
            </a:r>
            <a:r>
              <a:rPr lang="el-GR" sz="3600" b="1" dirty="0"/>
              <a:t>) </a:t>
            </a:r>
            <a:endParaRPr lang="en-GB" sz="3600" b="1" dirty="0"/>
          </a:p>
        </p:txBody>
      </p:sp>
      <p:sp>
        <p:nvSpPr>
          <p:cNvPr id="3" name="Θέση περιεχομένου 2">
            <a:extLst>
              <a:ext uri="{FF2B5EF4-FFF2-40B4-BE49-F238E27FC236}">
                <a16:creationId xmlns:a16="http://schemas.microsoft.com/office/drawing/2014/main" id="{2D0537BE-378D-4CF0-9D7B-858B1CCCA4CB}"/>
              </a:ext>
            </a:extLst>
          </p:cNvPr>
          <p:cNvSpPr>
            <a:spLocks noGrp="1"/>
          </p:cNvSpPr>
          <p:nvPr>
            <p:ph idx="1"/>
          </p:nvPr>
        </p:nvSpPr>
        <p:spPr>
          <a:xfrm>
            <a:off x="838200" y="1191236"/>
            <a:ext cx="10515600" cy="5511567"/>
          </a:xfrm>
        </p:spPr>
        <p:txBody>
          <a:bodyPr>
            <a:normAutofit fontScale="77500" lnSpcReduction="20000"/>
          </a:bodyPr>
          <a:lstStyle/>
          <a:p>
            <a:pPr algn="just"/>
            <a:r>
              <a:rPr lang="el-GR" dirty="0"/>
              <a:t>Είναι </a:t>
            </a:r>
            <a:r>
              <a:rPr lang="el-GR" dirty="0">
                <a:solidFill>
                  <a:srgbClr val="FF0000"/>
                </a:solidFill>
              </a:rPr>
              <a:t>υβριδικά χρηματοοικονομικά προϊόντα</a:t>
            </a:r>
            <a:r>
              <a:rPr lang="el-GR" dirty="0"/>
              <a:t>, και είναι κατασκευασμένα –δομημένα έτσι ώστε οι κάτοχοί τους να μειώνουν τον κίνδυνο, με το κεφάλαιο να είναι εγγυημένο στην λήξη τους. </a:t>
            </a:r>
          </a:p>
          <a:p>
            <a:pPr algn="just"/>
            <a:endParaRPr lang="el-GR" dirty="0"/>
          </a:p>
          <a:p>
            <a:pPr algn="just"/>
            <a:r>
              <a:rPr lang="el-GR" dirty="0"/>
              <a:t>Μόνο οι αποδόσεις τους, οι τόκοι, είναι κυμαινόμενες και εξαρτώνται από την αγορά και την συγκεκριμένη δομή κάθε τέτοιου ομολόγου, και συνδυάζουν στοιχεία </a:t>
            </a:r>
            <a:r>
              <a:rPr lang="el-GR" dirty="0">
                <a:solidFill>
                  <a:srgbClr val="FF0000"/>
                </a:solidFill>
              </a:rPr>
              <a:t>ομολόγων και στοιχεία «παραγώγων χρηματοοικονομικών προϊόντων» </a:t>
            </a:r>
            <a:r>
              <a:rPr lang="el-GR" dirty="0"/>
              <a:t>(δικαιώματα προαίρεσης). </a:t>
            </a:r>
          </a:p>
          <a:p>
            <a:pPr algn="just"/>
            <a:endParaRPr lang="el-GR" dirty="0"/>
          </a:p>
          <a:p>
            <a:pPr algn="just"/>
            <a:r>
              <a:rPr lang="el-GR" dirty="0"/>
              <a:t>Για παράδειγμα, ένα </a:t>
            </a:r>
            <a:r>
              <a:rPr lang="el-GR" dirty="0">
                <a:solidFill>
                  <a:srgbClr val="FF0000"/>
                </a:solidFill>
              </a:rPr>
              <a:t>δομημένο ομόλογο </a:t>
            </a:r>
            <a:r>
              <a:rPr lang="el-GR" dirty="0"/>
              <a:t>με τα εξής χαρακτηριστικά: </a:t>
            </a:r>
          </a:p>
          <a:p>
            <a:pPr algn="just"/>
            <a:endParaRPr lang="el-GR" dirty="0"/>
          </a:p>
          <a:p>
            <a:pPr algn="just"/>
            <a:r>
              <a:rPr lang="el-GR" dirty="0"/>
              <a:t>Ονομαστική αξία: €100,000,000.00</a:t>
            </a:r>
          </a:p>
          <a:p>
            <a:pPr algn="just"/>
            <a:r>
              <a:rPr lang="el-GR" dirty="0"/>
              <a:t>Ημερομηνία έκδοσης: 1/7/2007, Ημερομηνία λήξης: 1/7/2017, </a:t>
            </a:r>
          </a:p>
          <a:p>
            <a:pPr algn="just"/>
            <a:r>
              <a:rPr lang="el-GR" dirty="0"/>
              <a:t>Επιτόκιο: 	</a:t>
            </a:r>
          </a:p>
          <a:p>
            <a:pPr algn="just"/>
            <a:r>
              <a:rPr lang="el-GR" dirty="0"/>
              <a:t>Για τα πρώτα 2 έτη (1/7/2008 και 1/7/2009) </a:t>
            </a:r>
            <a:r>
              <a:rPr lang="el-GR" dirty="0">
                <a:solidFill>
                  <a:srgbClr val="FF0000"/>
                </a:solidFill>
              </a:rPr>
              <a:t>8%</a:t>
            </a:r>
            <a:r>
              <a:rPr lang="el-GR" dirty="0"/>
              <a:t> </a:t>
            </a:r>
          </a:p>
          <a:p>
            <a:pPr algn="just"/>
            <a:r>
              <a:rPr lang="el-GR" dirty="0"/>
              <a:t>Για τα επόμενα 8 έτη	</a:t>
            </a:r>
            <a:r>
              <a:rPr lang="el-GR" dirty="0">
                <a:latin typeface="Arial" panose="020B0604020202020204" pitchFamily="34" charset="0"/>
                <a:cs typeface="Arial" panose="020B0604020202020204" pitchFamily="34" charset="0"/>
              </a:rPr>
              <a:t>→</a:t>
            </a:r>
            <a:r>
              <a:rPr lang="el-GR" dirty="0"/>
              <a:t> 	</a:t>
            </a:r>
            <a:r>
              <a:rPr lang="el-GR" dirty="0">
                <a:solidFill>
                  <a:srgbClr val="FF0000"/>
                </a:solidFill>
              </a:rPr>
              <a:t>5%</a:t>
            </a:r>
            <a:r>
              <a:rPr lang="el-GR" dirty="0"/>
              <a:t> αν ο δείκτης FTSE/ASE 20 παρουσιάσει ετήσια μείωση, </a:t>
            </a:r>
          </a:p>
          <a:p>
            <a:pPr marL="0" indent="0" algn="just">
              <a:buNone/>
            </a:pPr>
            <a:r>
              <a:rPr lang="el-GR" dirty="0"/>
              <a:t>			</a:t>
            </a:r>
            <a:r>
              <a:rPr lang="el-GR" dirty="0">
                <a:latin typeface="Arial" panose="020B0604020202020204" pitchFamily="34" charset="0"/>
                <a:cs typeface="Arial" panose="020B0604020202020204" pitchFamily="34" charset="0"/>
              </a:rPr>
              <a:t>→	</a:t>
            </a:r>
            <a:r>
              <a:rPr lang="el-GR" dirty="0">
                <a:solidFill>
                  <a:srgbClr val="FF0000"/>
                </a:solidFill>
              </a:rPr>
              <a:t>1%</a:t>
            </a:r>
            <a:r>
              <a:rPr lang="el-GR" dirty="0"/>
              <a:t> σε κάθε άλλη περίπτωση. </a:t>
            </a:r>
            <a:endParaRPr lang="en-GB" dirty="0"/>
          </a:p>
        </p:txBody>
      </p:sp>
    </p:spTree>
    <p:extLst>
      <p:ext uri="{BB962C8B-B14F-4D97-AF65-F5344CB8AC3E}">
        <p14:creationId xmlns:p14="http://schemas.microsoft.com/office/powerpoint/2010/main" val="2719188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642D53-9E07-439A-B1F9-BB77D594A938}"/>
              </a:ext>
            </a:extLst>
          </p:cNvPr>
          <p:cNvSpPr>
            <a:spLocks noGrp="1"/>
          </p:cNvSpPr>
          <p:nvPr>
            <p:ph type="title"/>
          </p:nvPr>
        </p:nvSpPr>
        <p:spPr>
          <a:xfrm>
            <a:off x="838200" y="365125"/>
            <a:ext cx="10515600" cy="851279"/>
          </a:xfrm>
        </p:spPr>
        <p:txBody>
          <a:bodyPr>
            <a:normAutofit/>
          </a:bodyPr>
          <a:lstStyle/>
          <a:p>
            <a:r>
              <a:rPr lang="el-GR" sz="3600" b="1" dirty="0"/>
              <a:t>Εγχώριες Αγορές (</a:t>
            </a:r>
            <a:r>
              <a:rPr lang="el-GR" sz="3600" b="1" dirty="0" err="1"/>
              <a:t>Domestic</a:t>
            </a:r>
            <a:r>
              <a:rPr lang="el-GR" sz="3600" b="1" dirty="0"/>
              <a:t> </a:t>
            </a:r>
            <a:r>
              <a:rPr lang="el-GR" sz="3600" b="1" dirty="0" err="1"/>
              <a:t>Markets</a:t>
            </a:r>
            <a:r>
              <a:rPr lang="el-GR" sz="3600" b="1" dirty="0"/>
              <a:t>)</a:t>
            </a:r>
            <a:endParaRPr lang="en-GB" sz="3600" b="1" dirty="0"/>
          </a:p>
        </p:txBody>
      </p:sp>
      <p:sp>
        <p:nvSpPr>
          <p:cNvPr id="3" name="Θέση περιεχομένου 2">
            <a:extLst>
              <a:ext uri="{FF2B5EF4-FFF2-40B4-BE49-F238E27FC236}">
                <a16:creationId xmlns:a16="http://schemas.microsoft.com/office/drawing/2014/main" id="{CE0D6E01-AFDC-4A58-8620-A6559F1BF9B4}"/>
              </a:ext>
            </a:extLst>
          </p:cNvPr>
          <p:cNvSpPr>
            <a:spLocks noGrp="1"/>
          </p:cNvSpPr>
          <p:nvPr>
            <p:ph idx="1"/>
          </p:nvPr>
        </p:nvSpPr>
        <p:spPr>
          <a:xfrm>
            <a:off x="838199" y="1359017"/>
            <a:ext cx="10805719" cy="5268286"/>
          </a:xfrm>
        </p:spPr>
        <p:txBody>
          <a:bodyPr>
            <a:normAutofit fontScale="70000" lnSpcReduction="20000"/>
          </a:bodyPr>
          <a:lstStyle/>
          <a:p>
            <a:pPr algn="just"/>
            <a:r>
              <a:rPr lang="el-GR" dirty="0"/>
              <a:t>Ένας οργανισμός μπορεί να απευθυνθεί στην </a:t>
            </a:r>
            <a:r>
              <a:rPr lang="el-GR" dirty="0">
                <a:solidFill>
                  <a:srgbClr val="FF0000"/>
                </a:solidFill>
              </a:rPr>
              <a:t>εγχώρια αγορά</a:t>
            </a:r>
            <a:r>
              <a:rPr lang="el-GR" dirty="0"/>
              <a:t>, δηλαδή στην χώρα προέλευσης ή την χώρα στην οποία εδρεύει ο δημόσιος ή ιδιωτικός οργανισμός που εκδίδει την ομολογία. </a:t>
            </a:r>
          </a:p>
          <a:p>
            <a:pPr algn="just"/>
            <a:endParaRPr lang="el-GR" dirty="0"/>
          </a:p>
          <a:p>
            <a:pPr algn="just"/>
            <a:r>
              <a:rPr lang="el-GR" dirty="0"/>
              <a:t>Η έκδοση θα είναι εκφρασμένη στο νόμισμα της εγχώριας αγοράς και μπορεί να είναι είτε δημόσια (</a:t>
            </a:r>
            <a:r>
              <a:rPr lang="el-GR" dirty="0" err="1"/>
              <a:t>public</a:t>
            </a:r>
            <a:r>
              <a:rPr lang="el-GR" dirty="0"/>
              <a:t> </a:t>
            </a:r>
            <a:r>
              <a:rPr lang="el-GR" dirty="0" err="1"/>
              <a:t>placement</a:t>
            </a:r>
            <a:r>
              <a:rPr lang="el-GR" dirty="0"/>
              <a:t>) είτε ιδιωτική (</a:t>
            </a:r>
            <a:r>
              <a:rPr lang="el-GR" dirty="0" err="1"/>
              <a:t>private</a:t>
            </a:r>
            <a:r>
              <a:rPr lang="el-GR" dirty="0"/>
              <a:t> </a:t>
            </a:r>
            <a:r>
              <a:rPr lang="el-GR" dirty="0" err="1"/>
              <a:t>placement</a:t>
            </a:r>
            <a:r>
              <a:rPr lang="el-GR" dirty="0"/>
              <a:t>). Π.χ. εάν μία Αμερικάνικη επιχείρηση εκδώσει ένα ομόλογο στις ΗΠΑ σε δολάρια θα έχει απευθυνθεί στην εγχώρια αγορά. </a:t>
            </a:r>
          </a:p>
          <a:p>
            <a:pPr algn="just"/>
            <a:endParaRPr lang="el-GR" dirty="0"/>
          </a:p>
          <a:p>
            <a:pPr algn="just"/>
            <a:r>
              <a:rPr lang="el-GR" dirty="0"/>
              <a:t>Οι επιχειρήσεις που θα δανειστούν στις εγχώριες αγορές θα το κάνουν συνήθως γιατί θα θέλουν να </a:t>
            </a:r>
            <a:r>
              <a:rPr lang="el-GR" dirty="0">
                <a:solidFill>
                  <a:srgbClr val="FF0000"/>
                </a:solidFill>
              </a:rPr>
              <a:t>εκμεταλλευθούν κάποια συγκριτικά πλεονεκτήματα</a:t>
            </a:r>
            <a:r>
              <a:rPr lang="el-GR" dirty="0"/>
              <a:t>. </a:t>
            </a:r>
          </a:p>
          <a:p>
            <a:pPr algn="just"/>
            <a:endParaRPr lang="el-GR" dirty="0"/>
          </a:p>
          <a:p>
            <a:pPr algn="just"/>
            <a:r>
              <a:rPr lang="el-GR" dirty="0"/>
              <a:t>Για παράδειγμα, μία πολύ μεγάλη Ελληνική επιχείρηση η οποία είναι πολύ γνωστή και τα προϊόντα της, είναι άμεσα αναγνωρίσιμα στην Ελληνική αγορά, και έχει μακρόχρονες σχέσεις με τις εγχώριες τράπεζες, αλλά σχετικά άγνωστη στις διεθνείς αγορές, ενδεχομένως να πετύχει καλύτερους όρους δανεισμού από εγχώριους δανειοδότες. </a:t>
            </a:r>
          </a:p>
          <a:p>
            <a:pPr algn="just"/>
            <a:endParaRPr lang="el-GR" dirty="0"/>
          </a:p>
          <a:p>
            <a:pPr algn="just"/>
            <a:r>
              <a:rPr lang="el-GR" dirty="0"/>
              <a:t>Από την άλλη πλευρά όμως πολλές μικρότερες αγορές πιθανόν </a:t>
            </a:r>
            <a:r>
              <a:rPr lang="el-GR" dirty="0">
                <a:solidFill>
                  <a:srgbClr val="FF0000"/>
                </a:solidFill>
              </a:rPr>
              <a:t>να μην προσφέρουν αρκετή ρευστότητα, να μην έχουν καλά οργανωμένες δευτερογενείς αγορές, ή να μην μπορούν να απορροφήσουν μεγάλα δάνεια. </a:t>
            </a:r>
          </a:p>
          <a:p>
            <a:endParaRPr lang="en-GB" dirty="0"/>
          </a:p>
        </p:txBody>
      </p:sp>
    </p:spTree>
    <p:extLst>
      <p:ext uri="{BB962C8B-B14F-4D97-AF65-F5344CB8AC3E}">
        <p14:creationId xmlns:p14="http://schemas.microsoft.com/office/powerpoint/2010/main" val="4292708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93D84D9-A6A1-45D1-864F-1C35A79395F8}"/>
              </a:ext>
            </a:extLst>
          </p:cNvPr>
          <p:cNvSpPr>
            <a:spLocks noGrp="1"/>
          </p:cNvSpPr>
          <p:nvPr>
            <p:ph idx="1"/>
          </p:nvPr>
        </p:nvSpPr>
        <p:spPr>
          <a:xfrm>
            <a:off x="838200" y="1577130"/>
            <a:ext cx="10515600" cy="4840447"/>
          </a:xfrm>
        </p:spPr>
        <p:txBody>
          <a:bodyPr>
            <a:normAutofit fontScale="77500" lnSpcReduction="20000"/>
          </a:bodyPr>
          <a:lstStyle/>
          <a:p>
            <a:pPr algn="just"/>
            <a:r>
              <a:rPr lang="el-GR" dirty="0"/>
              <a:t>Στις περισσότερες χώρες του κόσμου υπάρχουν </a:t>
            </a:r>
            <a:r>
              <a:rPr lang="el-GR" dirty="0">
                <a:solidFill>
                  <a:srgbClr val="FF0000"/>
                </a:solidFill>
              </a:rPr>
              <a:t>καλά οργανωμένες δευτερογενείς αγορές</a:t>
            </a:r>
            <a:r>
              <a:rPr lang="el-GR" dirty="0"/>
              <a:t> για τα χρεόγραφα αυτά, γεγονός που προσθέτει </a:t>
            </a:r>
            <a:r>
              <a:rPr lang="el-GR" dirty="0">
                <a:solidFill>
                  <a:srgbClr val="FF0000"/>
                </a:solidFill>
              </a:rPr>
              <a:t>σημαντική ρευστότητα</a:t>
            </a:r>
            <a:endParaRPr lang="el-GR" dirty="0"/>
          </a:p>
          <a:p>
            <a:pPr algn="just"/>
            <a:endParaRPr lang="el-GR" dirty="0"/>
          </a:p>
          <a:p>
            <a:pPr algn="just"/>
            <a:r>
              <a:rPr lang="el-GR" dirty="0"/>
              <a:t>Τα ομόλογα που εκδίδουν εταιρείες ονομάζονται </a:t>
            </a:r>
            <a:r>
              <a:rPr lang="el-GR" dirty="0">
                <a:solidFill>
                  <a:srgbClr val="FF0000"/>
                </a:solidFill>
              </a:rPr>
              <a:t>εταιρικά</a:t>
            </a:r>
            <a:r>
              <a:rPr lang="el-GR" dirty="0"/>
              <a:t> και συνήθως προσφέρουν </a:t>
            </a:r>
            <a:r>
              <a:rPr lang="el-GR" dirty="0">
                <a:solidFill>
                  <a:srgbClr val="FF0000"/>
                </a:solidFill>
              </a:rPr>
              <a:t>μεγαλύτερες αποδόσεις από τα αντίστοιχα κρατικά </a:t>
            </a:r>
            <a:r>
              <a:rPr lang="el-GR" dirty="0"/>
              <a:t>επειδή έχουν μεγαλύτερο κίνδυνο ο εκδότης να μην εκπληρώσει την συμβατική υποχρέωση που έχει αναλάβει. </a:t>
            </a:r>
          </a:p>
          <a:p>
            <a:pPr algn="just"/>
            <a:endParaRPr lang="el-GR" dirty="0"/>
          </a:p>
          <a:p>
            <a:pPr algn="just"/>
            <a:r>
              <a:rPr lang="el-GR" dirty="0"/>
              <a:t>Μέχρι πρόσφατα η αποτίμηση τους ήταν σχετικά εύκολη και θεωρούνταν επενδύσεις χαμηλού κινδύνου και απόδοσης, επειδή η διάρκεια ζωής τους ήταν δεδομένη και επειδή συνήθως ήταν σταθερού επιτοκίου. </a:t>
            </a:r>
          </a:p>
          <a:p>
            <a:pPr algn="just"/>
            <a:endParaRPr lang="el-GR" dirty="0"/>
          </a:p>
          <a:p>
            <a:pPr algn="just"/>
            <a:r>
              <a:rPr lang="el-GR" dirty="0"/>
              <a:t>Όμως τα τελευταία χρόνια δημιουργήθηκαν νέα </a:t>
            </a:r>
            <a:r>
              <a:rPr lang="el-GR" dirty="0">
                <a:solidFill>
                  <a:srgbClr val="FF0000"/>
                </a:solidFill>
              </a:rPr>
              <a:t>πολύπλοκα επενδυτικά προϊόντα βασισμένα στα ομόλογα </a:t>
            </a:r>
            <a:r>
              <a:rPr lang="el-GR" dirty="0"/>
              <a:t>και επίσης τα επιτόκια ενέχουν μεγαλύτερη αβεβαιότητα και είναι πολύ πιο μεταβλητά από ότι παλαιότερα, κάνοντας και την αποτίμηση των ομολογιών ακόμα πιο δύσκολη υπόθεση. </a:t>
            </a:r>
            <a:endParaRPr lang="en-GB" dirty="0"/>
          </a:p>
        </p:txBody>
      </p:sp>
      <p:sp>
        <p:nvSpPr>
          <p:cNvPr id="4" name="Τίτλος 1">
            <a:extLst>
              <a:ext uri="{FF2B5EF4-FFF2-40B4-BE49-F238E27FC236}">
                <a16:creationId xmlns:a16="http://schemas.microsoft.com/office/drawing/2014/main" id="{A4BB7748-9C9D-49B9-BED0-284995A08B1E}"/>
              </a:ext>
            </a:extLst>
          </p:cNvPr>
          <p:cNvSpPr>
            <a:spLocks noGrp="1"/>
          </p:cNvSpPr>
          <p:nvPr>
            <p:ph type="title"/>
          </p:nvPr>
        </p:nvSpPr>
        <p:spPr>
          <a:xfrm>
            <a:off x="838200" y="365126"/>
            <a:ext cx="10515600" cy="868056"/>
          </a:xfrm>
        </p:spPr>
        <p:txBody>
          <a:bodyPr>
            <a:normAutofit/>
          </a:bodyPr>
          <a:lstStyle/>
          <a:p>
            <a:r>
              <a:rPr lang="el-GR" sz="3600" b="1" dirty="0"/>
              <a:t>Εισαγωγή και Ορισμοί</a:t>
            </a:r>
            <a:endParaRPr lang="en-GB" sz="3600" b="1" dirty="0"/>
          </a:p>
        </p:txBody>
      </p:sp>
    </p:spTree>
    <p:extLst>
      <p:ext uri="{BB962C8B-B14F-4D97-AF65-F5344CB8AC3E}">
        <p14:creationId xmlns:p14="http://schemas.microsoft.com/office/powerpoint/2010/main" val="30411621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67D396-068F-4170-ADC4-F396548005C6}"/>
              </a:ext>
            </a:extLst>
          </p:cNvPr>
          <p:cNvSpPr>
            <a:spLocks noGrp="1"/>
          </p:cNvSpPr>
          <p:nvPr>
            <p:ph type="title"/>
          </p:nvPr>
        </p:nvSpPr>
        <p:spPr>
          <a:xfrm>
            <a:off x="838200" y="365126"/>
            <a:ext cx="10515600" cy="792556"/>
          </a:xfrm>
        </p:spPr>
        <p:txBody>
          <a:bodyPr>
            <a:noAutofit/>
          </a:bodyPr>
          <a:lstStyle/>
          <a:p>
            <a:r>
              <a:rPr lang="el-GR" sz="3600" b="1" dirty="0"/>
              <a:t>Διεθνείς Αγορές (International </a:t>
            </a:r>
            <a:r>
              <a:rPr lang="el-GR" sz="3600" b="1" dirty="0" err="1"/>
              <a:t>Markets</a:t>
            </a:r>
            <a:r>
              <a:rPr lang="el-GR" sz="3600" b="1" dirty="0"/>
              <a:t>)</a:t>
            </a:r>
            <a:endParaRPr lang="en-GB" sz="3600" b="1" dirty="0"/>
          </a:p>
        </p:txBody>
      </p:sp>
      <p:sp>
        <p:nvSpPr>
          <p:cNvPr id="3" name="Θέση περιεχομένου 2">
            <a:extLst>
              <a:ext uri="{FF2B5EF4-FFF2-40B4-BE49-F238E27FC236}">
                <a16:creationId xmlns:a16="http://schemas.microsoft.com/office/drawing/2014/main" id="{33E788FB-F882-4D98-8D59-B48AF509CED8}"/>
              </a:ext>
            </a:extLst>
          </p:cNvPr>
          <p:cNvSpPr>
            <a:spLocks noGrp="1"/>
          </p:cNvSpPr>
          <p:nvPr>
            <p:ph idx="1"/>
          </p:nvPr>
        </p:nvSpPr>
        <p:spPr>
          <a:xfrm>
            <a:off x="838200" y="1417738"/>
            <a:ext cx="10830886" cy="5075135"/>
          </a:xfrm>
        </p:spPr>
        <p:txBody>
          <a:bodyPr>
            <a:normAutofit fontScale="77500" lnSpcReduction="20000"/>
          </a:bodyPr>
          <a:lstStyle/>
          <a:p>
            <a:pPr algn="just"/>
            <a:r>
              <a:rPr lang="el-GR" dirty="0"/>
              <a:t>Ένας οργανισμός μπορεί να απευθυνθεί στις διεθνείς αγορές, δηλαδή να εκδώσει την ομολογία </a:t>
            </a:r>
            <a:r>
              <a:rPr lang="el-GR" dirty="0">
                <a:solidFill>
                  <a:srgbClr val="FF0000"/>
                </a:solidFill>
              </a:rPr>
              <a:t>σε χώρα άλλη από την χώρα προέλευσης </a:t>
            </a:r>
            <a:r>
              <a:rPr lang="el-GR" dirty="0"/>
              <a:t>ή την χώρα στην οποία εδρεύει ο οργανισμός. </a:t>
            </a:r>
          </a:p>
          <a:p>
            <a:pPr algn="just"/>
            <a:endParaRPr lang="el-GR" dirty="0"/>
          </a:p>
          <a:p>
            <a:pPr algn="just"/>
            <a:r>
              <a:rPr lang="el-GR" dirty="0"/>
              <a:t>Η έκδοση θα είναι </a:t>
            </a:r>
            <a:r>
              <a:rPr lang="el-GR" dirty="0">
                <a:solidFill>
                  <a:srgbClr val="FF0000"/>
                </a:solidFill>
              </a:rPr>
              <a:t>εκφρασμένη στο νόμισμα της χώρας στην οποία εκδίδεται η ομολογία. </a:t>
            </a:r>
          </a:p>
          <a:p>
            <a:pPr algn="just"/>
            <a:endParaRPr lang="el-GR" dirty="0"/>
          </a:p>
          <a:p>
            <a:pPr algn="just"/>
            <a:r>
              <a:rPr lang="el-GR" dirty="0"/>
              <a:t>Για παράδειγμα, εάν μία Αμερικάνικη επιχείρηση απευθυνθεί στους Ιάπωνες επενδυτές και εκδώσει ένα δάνειο στην Ιαπωνία και εκφρασμένο σε Γιέν (π.χ. προκειμένου να χρηματοδοτήσει μία επένδυση στην χώρα αυτή), θα έχει εκδώσει ένα διεθνές ομόλογο. </a:t>
            </a:r>
          </a:p>
          <a:p>
            <a:pPr algn="just"/>
            <a:endParaRPr lang="el-GR" dirty="0"/>
          </a:p>
          <a:p>
            <a:pPr algn="just"/>
            <a:r>
              <a:rPr lang="el-GR" dirty="0"/>
              <a:t>Οι ομολογίες αυτές είναι </a:t>
            </a:r>
            <a:r>
              <a:rPr lang="el-GR" dirty="0">
                <a:solidFill>
                  <a:srgbClr val="FF0000"/>
                </a:solidFill>
              </a:rPr>
              <a:t>υποκείμενες στο ρυθμιστικό πλαίσιο των χωρών στις οποίες εκδίδονται. </a:t>
            </a:r>
          </a:p>
          <a:p>
            <a:pPr algn="just"/>
            <a:endParaRPr lang="el-GR" dirty="0"/>
          </a:p>
          <a:p>
            <a:pPr algn="just"/>
            <a:r>
              <a:rPr lang="el-GR" dirty="0"/>
              <a:t>Ας σημειωθεί επίσης ότι η συντριπτική πλειοψηφία των δανειστών στις διεθνείς αγορές προέρχονται από ανεπτυγμένες οικονομικά χώρες. </a:t>
            </a:r>
            <a:endParaRPr lang="en-GB" dirty="0"/>
          </a:p>
        </p:txBody>
      </p:sp>
    </p:spTree>
    <p:extLst>
      <p:ext uri="{BB962C8B-B14F-4D97-AF65-F5344CB8AC3E}">
        <p14:creationId xmlns:p14="http://schemas.microsoft.com/office/powerpoint/2010/main" val="1079289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5BD514-65C2-4447-9999-5E37E5D13376}"/>
              </a:ext>
            </a:extLst>
          </p:cNvPr>
          <p:cNvSpPr>
            <a:spLocks noGrp="1"/>
          </p:cNvSpPr>
          <p:nvPr>
            <p:ph type="title"/>
          </p:nvPr>
        </p:nvSpPr>
        <p:spPr>
          <a:xfrm>
            <a:off x="838200" y="365126"/>
            <a:ext cx="10515600" cy="842890"/>
          </a:xfrm>
        </p:spPr>
        <p:txBody>
          <a:bodyPr>
            <a:noAutofit/>
          </a:bodyPr>
          <a:lstStyle/>
          <a:p>
            <a:r>
              <a:rPr lang="el-GR" sz="3600" b="1" dirty="0"/>
              <a:t>Αγορές Ευρωομολόγων (</a:t>
            </a:r>
            <a:r>
              <a:rPr lang="el-GR" sz="3600" b="1" dirty="0" err="1"/>
              <a:t>Eurobond</a:t>
            </a:r>
            <a:r>
              <a:rPr lang="el-GR" sz="3600" b="1" dirty="0"/>
              <a:t> </a:t>
            </a:r>
            <a:r>
              <a:rPr lang="el-GR" sz="3600" b="1" dirty="0" err="1"/>
              <a:t>Markets</a:t>
            </a:r>
            <a:r>
              <a:rPr lang="el-GR" sz="3600" b="1" dirty="0"/>
              <a:t>)</a:t>
            </a:r>
            <a:endParaRPr lang="en-GB" sz="3600" b="1" dirty="0"/>
          </a:p>
        </p:txBody>
      </p:sp>
      <p:sp>
        <p:nvSpPr>
          <p:cNvPr id="3" name="Θέση περιεχομένου 2">
            <a:extLst>
              <a:ext uri="{FF2B5EF4-FFF2-40B4-BE49-F238E27FC236}">
                <a16:creationId xmlns:a16="http://schemas.microsoft.com/office/drawing/2014/main" id="{83A458D7-383F-4BCA-B368-1E870DD5EC3B}"/>
              </a:ext>
            </a:extLst>
          </p:cNvPr>
          <p:cNvSpPr>
            <a:spLocks noGrp="1"/>
          </p:cNvSpPr>
          <p:nvPr>
            <p:ph idx="1"/>
          </p:nvPr>
        </p:nvSpPr>
        <p:spPr>
          <a:xfrm>
            <a:off x="838199" y="1350628"/>
            <a:ext cx="10923165" cy="5285064"/>
          </a:xfrm>
        </p:spPr>
        <p:txBody>
          <a:bodyPr>
            <a:normAutofit fontScale="62500" lnSpcReduction="20000"/>
          </a:bodyPr>
          <a:lstStyle/>
          <a:p>
            <a:pPr algn="just"/>
            <a:r>
              <a:rPr lang="el-GR" dirty="0"/>
              <a:t>Μία επιχείρηση ή οργανισμός μπορεί να εκδώσει ένα Ευρωομόλογο (</a:t>
            </a:r>
            <a:r>
              <a:rPr lang="el-GR" dirty="0" err="1"/>
              <a:t>Eurobond</a:t>
            </a:r>
            <a:r>
              <a:rPr lang="el-GR" dirty="0"/>
              <a:t>), δηλαδή ένα ομολογιακό δάνειο που </a:t>
            </a:r>
            <a:r>
              <a:rPr lang="el-GR" dirty="0">
                <a:solidFill>
                  <a:srgbClr val="FF0000"/>
                </a:solidFill>
              </a:rPr>
              <a:t>απευθύνεται ταυτόχρονα σε πολλές διεθνείς αγορές </a:t>
            </a:r>
            <a:r>
              <a:rPr lang="el-GR" dirty="0"/>
              <a:t>(όχι στην εγχώρια) μέσω ενός  διεθνούς συνδικάτου αναδόχων. </a:t>
            </a:r>
          </a:p>
          <a:p>
            <a:pPr algn="just"/>
            <a:endParaRPr lang="el-GR" dirty="0"/>
          </a:p>
          <a:p>
            <a:pPr algn="just"/>
            <a:r>
              <a:rPr lang="el-GR" dirty="0"/>
              <a:t>Επίσης το νόμισμα στο οποίο είναι εκφρασμένο το δάνειο μπορεί να είναι οποιοδήποτε (κυρίως Δολάριο, αλλά και Ευρώ, Στερλίνα, Γιέν, κλπ.). </a:t>
            </a:r>
          </a:p>
          <a:p>
            <a:pPr algn="just"/>
            <a:endParaRPr lang="el-GR" dirty="0"/>
          </a:p>
          <a:p>
            <a:pPr algn="just"/>
            <a:r>
              <a:rPr lang="el-GR" dirty="0"/>
              <a:t>Βασικά χαρακτηριστικά της αγοράς αυτής είναι ότι είναι αυτορρυθμιζόμενη και ευέλικτη αγορά με </a:t>
            </a:r>
            <a:r>
              <a:rPr lang="el-GR" dirty="0">
                <a:solidFill>
                  <a:srgbClr val="FF0000"/>
                </a:solidFill>
              </a:rPr>
              <a:t>μεγάλη ρευστότητα, ενώ τα ομόλογα μπορεί να είναι και ανώνυμα</a:t>
            </a:r>
            <a:r>
              <a:rPr lang="el-GR" dirty="0"/>
              <a:t>. Οι εκδόσεις δεν υπόκεινται σε συγκεκριμένο ρυθμιστικό και φορολογικό πλαίσιο. </a:t>
            </a:r>
          </a:p>
          <a:p>
            <a:pPr algn="just"/>
            <a:endParaRPr lang="el-GR" dirty="0"/>
          </a:p>
          <a:p>
            <a:pPr algn="just"/>
            <a:r>
              <a:rPr lang="el-GR" dirty="0"/>
              <a:t>Επίσης οι εκδότες ομολογιών σε αυτήν την αγορά αποκτούν </a:t>
            </a:r>
            <a:r>
              <a:rPr lang="el-GR" dirty="0">
                <a:solidFill>
                  <a:srgbClr val="FF0000"/>
                </a:solidFill>
              </a:rPr>
              <a:t>πρόσβαση σε διεθνείς επενδυτές με διαφοροποιημένα χαρτοφυλάκια,</a:t>
            </a:r>
            <a:r>
              <a:rPr lang="el-GR" dirty="0"/>
              <a:t> και οι </a:t>
            </a:r>
            <a:r>
              <a:rPr lang="el-GR" dirty="0">
                <a:solidFill>
                  <a:srgbClr val="FF0000"/>
                </a:solidFill>
              </a:rPr>
              <a:t>εκδόσεις δεν είναι καθόλου χρονοβόρες, </a:t>
            </a:r>
            <a:r>
              <a:rPr lang="el-GR" dirty="0"/>
              <a:t>σε σχέση με εκδόσεις στις διεθνείς αγορές που απαιτούν σημαντική  προετοιμασία. </a:t>
            </a:r>
          </a:p>
          <a:p>
            <a:pPr algn="just"/>
            <a:endParaRPr lang="el-GR" dirty="0"/>
          </a:p>
          <a:p>
            <a:pPr algn="just"/>
            <a:r>
              <a:rPr lang="el-GR" dirty="0"/>
              <a:t>Τα πλεονεκτήματα για τον επενδυτή είναι ότι αποκτούν επενδυτικές επιλογές σε μία ευρεία κλίμακα χρεογράφων με διαφορετικές περιόδους ωρίμανσης, συναλλάγματος, και διάρθρωσης. </a:t>
            </a:r>
          </a:p>
          <a:p>
            <a:pPr algn="just"/>
            <a:endParaRPr lang="el-GR" dirty="0"/>
          </a:p>
          <a:p>
            <a:pPr algn="just"/>
            <a:r>
              <a:rPr lang="el-GR" dirty="0"/>
              <a:t>Οι συμμετέχοντες εκδότες στην αγορά αυτή είναι υπερεθνικοί οργανισμοί, εθνικές κυβερνήσεις, τράπεζες, μεγάλες επιχειρήσεις, κ.λπ.. </a:t>
            </a:r>
            <a:endParaRPr lang="en-GB" dirty="0"/>
          </a:p>
        </p:txBody>
      </p:sp>
    </p:spTree>
    <p:extLst>
      <p:ext uri="{BB962C8B-B14F-4D97-AF65-F5344CB8AC3E}">
        <p14:creationId xmlns:p14="http://schemas.microsoft.com/office/powerpoint/2010/main" val="20439045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88073E-DEDA-4FE5-A9B8-347285C7AAF5}"/>
              </a:ext>
            </a:extLst>
          </p:cNvPr>
          <p:cNvSpPr>
            <a:spLocks noGrp="1"/>
          </p:cNvSpPr>
          <p:nvPr>
            <p:ph type="title"/>
          </p:nvPr>
        </p:nvSpPr>
        <p:spPr>
          <a:xfrm>
            <a:off x="838200" y="365125"/>
            <a:ext cx="10847664" cy="566053"/>
          </a:xfrm>
        </p:spPr>
        <p:txBody>
          <a:bodyPr>
            <a:normAutofit fontScale="90000"/>
          </a:bodyPr>
          <a:lstStyle/>
          <a:p>
            <a:br>
              <a:rPr lang="el-GR" sz="3600" b="1" dirty="0"/>
            </a:br>
            <a:r>
              <a:rPr lang="el-GR" sz="4000" b="1" dirty="0"/>
              <a:t>Αξιολόγηση Πιστοληπτικής Ικανότητας (</a:t>
            </a:r>
            <a:r>
              <a:rPr lang="el-GR" sz="4000" b="1" dirty="0" err="1"/>
              <a:t>Credit</a:t>
            </a:r>
            <a:r>
              <a:rPr lang="el-GR" sz="4000" b="1" dirty="0"/>
              <a:t> </a:t>
            </a:r>
            <a:r>
              <a:rPr lang="el-GR" sz="4000" b="1" dirty="0" err="1"/>
              <a:t>Rating</a:t>
            </a:r>
            <a:r>
              <a:rPr lang="el-GR" sz="4000" b="1" dirty="0"/>
              <a:t>)</a:t>
            </a:r>
            <a:br>
              <a:rPr lang="el-GR" sz="4000" b="1" dirty="0"/>
            </a:br>
            <a:endParaRPr lang="en-GB" sz="4000" b="1" dirty="0"/>
          </a:p>
        </p:txBody>
      </p:sp>
      <p:sp>
        <p:nvSpPr>
          <p:cNvPr id="3" name="Θέση περιεχομένου 2">
            <a:extLst>
              <a:ext uri="{FF2B5EF4-FFF2-40B4-BE49-F238E27FC236}">
                <a16:creationId xmlns:a16="http://schemas.microsoft.com/office/drawing/2014/main" id="{8A4684C3-2E2B-4B56-AC1B-F2425A0454E6}"/>
              </a:ext>
            </a:extLst>
          </p:cNvPr>
          <p:cNvSpPr>
            <a:spLocks noGrp="1"/>
          </p:cNvSpPr>
          <p:nvPr>
            <p:ph idx="1"/>
          </p:nvPr>
        </p:nvSpPr>
        <p:spPr>
          <a:xfrm>
            <a:off x="838200" y="1208015"/>
            <a:ext cx="10515600" cy="4968948"/>
          </a:xfrm>
        </p:spPr>
        <p:txBody>
          <a:bodyPr>
            <a:normAutofit fontScale="70000" lnSpcReduction="20000"/>
          </a:bodyPr>
          <a:lstStyle/>
          <a:p>
            <a:endParaRPr lang="el-GR" dirty="0"/>
          </a:p>
          <a:p>
            <a:pPr algn="just"/>
            <a:r>
              <a:rPr lang="el-GR" sz="3100" dirty="0"/>
              <a:t>Μία </a:t>
            </a:r>
            <a:r>
              <a:rPr lang="el-GR" sz="3100" dirty="0">
                <a:solidFill>
                  <a:srgbClr val="FF0000"/>
                </a:solidFill>
              </a:rPr>
              <a:t>σημαντική πηγή κινδύνου για τον επενδυτή είναι και η πιθανότητα πτώχευσης </a:t>
            </a:r>
            <a:r>
              <a:rPr lang="el-GR" sz="3100" dirty="0"/>
              <a:t>του εκδότη μίας ομολογίας, ή </a:t>
            </a:r>
            <a:r>
              <a:rPr lang="el-GR" sz="3100" dirty="0">
                <a:solidFill>
                  <a:srgbClr val="FF0000"/>
                </a:solidFill>
              </a:rPr>
              <a:t>η μη-δυνατότητα καταβολής από μέρους του εκδότη μέρους ή όλου του ποσού των συμφωνηθέντων τοκομεριδίων και της τιμής εξόφλησης</a:t>
            </a:r>
            <a:r>
              <a:rPr lang="el-GR" sz="3100" dirty="0"/>
              <a:t>. </a:t>
            </a:r>
          </a:p>
          <a:p>
            <a:pPr algn="just"/>
            <a:endParaRPr lang="el-GR" sz="3100" dirty="0"/>
          </a:p>
          <a:p>
            <a:pPr algn="just"/>
            <a:r>
              <a:rPr lang="el-GR" sz="3100" dirty="0"/>
              <a:t>Φυσικά, όπως γίνεται εύκολα αντιληπτό, </a:t>
            </a:r>
            <a:r>
              <a:rPr lang="el-GR" sz="3100" dirty="0">
                <a:solidFill>
                  <a:srgbClr val="FF0000"/>
                </a:solidFill>
              </a:rPr>
              <a:t>δεν έχουν όλοι οι εκδότες την ίδια πιθανότητα πτώχευσης</a:t>
            </a:r>
            <a:r>
              <a:rPr lang="el-GR" sz="3100" dirty="0"/>
              <a:t> ή μη-εκπλήρωσης των ομολογιακών υποχρεώσεων τους. </a:t>
            </a:r>
          </a:p>
          <a:p>
            <a:pPr algn="just"/>
            <a:endParaRPr lang="el-GR" sz="3100" dirty="0"/>
          </a:p>
          <a:p>
            <a:pPr algn="just"/>
            <a:r>
              <a:rPr lang="el-GR" sz="3100" dirty="0"/>
              <a:t>Τα εταιρικά ομόλογα θεωρούνται σε γενικές γραμμές πιο επικίνδυνα (δεν είναι λίγες οι περιπτώσεις όπου ακόμα και επιχειρηματικοί ή τραπεζικοί κολοσσοί δεν μπορούσαν να εκπληρώσουν τις υποχρεώσεις τους ή/και πτώχευσαν) και συχνά έχουν μεγάλες  διακυμάνσεις στην τιμή τους, κάτι που αντανακλά αυξημένη αβεβαιότητα. </a:t>
            </a:r>
          </a:p>
          <a:p>
            <a:pPr algn="just"/>
            <a:endParaRPr lang="el-GR" sz="3100" dirty="0"/>
          </a:p>
          <a:p>
            <a:pPr algn="just"/>
            <a:r>
              <a:rPr lang="el-GR" sz="3100" dirty="0"/>
              <a:t>Σε διεθνές επίπεδο ένα χαρακτηριστικό παράδειγμα είναι τα ομόλογα της ΑΒΒ η οποία την περίοδο 2001-2003 αντιμετώπισε σημαντικά προβλήματα και η τιμή των ομολόγων της είχε πέσει περίπου στο 50%, ή η κρίση με τα </a:t>
            </a:r>
            <a:r>
              <a:rPr lang="el-GR" sz="3100" dirty="0" err="1"/>
              <a:t>τιτλοποιημένα</a:t>
            </a:r>
            <a:r>
              <a:rPr lang="el-GR" sz="3100" dirty="0"/>
              <a:t> ομόλογα στις ΗΠΑ και αλλού την περίοδο 2007-2009. </a:t>
            </a:r>
          </a:p>
          <a:p>
            <a:endParaRPr lang="en-GB" dirty="0"/>
          </a:p>
        </p:txBody>
      </p:sp>
    </p:spTree>
    <p:extLst>
      <p:ext uri="{BB962C8B-B14F-4D97-AF65-F5344CB8AC3E}">
        <p14:creationId xmlns:p14="http://schemas.microsoft.com/office/powerpoint/2010/main" val="22662995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AA18887-83A1-4321-9791-8A8A1C7CCFB8}"/>
              </a:ext>
            </a:extLst>
          </p:cNvPr>
          <p:cNvSpPr>
            <a:spLocks noGrp="1"/>
          </p:cNvSpPr>
          <p:nvPr>
            <p:ph idx="1"/>
          </p:nvPr>
        </p:nvSpPr>
        <p:spPr>
          <a:xfrm>
            <a:off x="838200" y="1426128"/>
            <a:ext cx="10847664" cy="4991450"/>
          </a:xfrm>
        </p:spPr>
        <p:txBody>
          <a:bodyPr>
            <a:normAutofit fontScale="70000" lnSpcReduction="20000"/>
          </a:bodyPr>
          <a:lstStyle/>
          <a:p>
            <a:pPr algn="just"/>
            <a:r>
              <a:rPr lang="el-GR" dirty="0"/>
              <a:t>Τα κρατικά ομόλογα δεν έχουν όλα τον ίδιο κίνδυνο και αβεβαιότητα. </a:t>
            </a:r>
          </a:p>
          <a:p>
            <a:pPr algn="just"/>
            <a:endParaRPr lang="el-GR" dirty="0"/>
          </a:p>
          <a:p>
            <a:pPr algn="just"/>
            <a:r>
              <a:rPr lang="el-GR" dirty="0"/>
              <a:t>Π.χ. τα ομόλογα που εκδίδει η Ομοσπονδιακή Τράπεζα των ΗΠΑ για λογαριασμό του Αμερικάνικου Υπουργείου Οικονομικών θα έχουν μικρότερη αβεβαιότητα από τα ομόλογα που εκδίδει μία ασταθής πολιτικά και υπερχρεωμένη κυβέρνηση κάποιας λιγότερο (οικονομικά) ανεπτυγμένης χώρας. </a:t>
            </a:r>
          </a:p>
          <a:p>
            <a:pPr algn="just"/>
            <a:endParaRPr lang="el-GR" dirty="0"/>
          </a:p>
          <a:p>
            <a:pPr algn="just"/>
            <a:r>
              <a:rPr lang="el-GR" dirty="0"/>
              <a:t>Π.χ. το 2002 η Αργεντινή ανέστειλε την αποπληρωμή του χρέους της ή η Ελλάδα το 2010-2012 αδυνατούσε μόνη της να αποπληρώσει τα δάνειά της. </a:t>
            </a:r>
          </a:p>
          <a:p>
            <a:pPr algn="just"/>
            <a:endParaRPr lang="el-GR" dirty="0"/>
          </a:p>
          <a:p>
            <a:pPr algn="just"/>
            <a:r>
              <a:rPr lang="el-GR" dirty="0"/>
              <a:t>Η φερεγγυότητα του εκδότη και η δημοσιονομική κατάσταση (εφόσον μιλάμε για χώρες) θα αντικατοπτρίζεται φυσικά και στο </a:t>
            </a:r>
            <a:r>
              <a:rPr lang="el-GR" dirty="0">
                <a:solidFill>
                  <a:srgbClr val="FF0000"/>
                </a:solidFill>
              </a:rPr>
              <a:t>κόστος δανεισμού κάθε χώρας</a:t>
            </a:r>
            <a:r>
              <a:rPr lang="el-GR" dirty="0"/>
              <a:t>: τον Απρίλιο του 2004 η απόδοση του δεκαετούς ομολόγου του Ελληνικού Δημοσίου ήταν 0,22% πάνω από αυτήν του αντίστοιχου Γερμανικού ενώ το 2011, στην κορύφωση της κρίσης, είχε φτάσει το 25%. </a:t>
            </a:r>
          </a:p>
          <a:p>
            <a:pPr algn="just"/>
            <a:endParaRPr lang="el-GR" dirty="0"/>
          </a:p>
          <a:p>
            <a:pPr algn="just"/>
            <a:r>
              <a:rPr lang="el-GR" dirty="0"/>
              <a:t>Η διαφορά αυτή στις αποδόσεις των ομολόγων των δύο χωρών </a:t>
            </a:r>
            <a:r>
              <a:rPr lang="el-GR" dirty="0">
                <a:solidFill>
                  <a:srgbClr val="FF0000"/>
                </a:solidFill>
              </a:rPr>
              <a:t>αντιπροσωπεύει τον μεγαλύτερο κίνδυνο </a:t>
            </a:r>
            <a:r>
              <a:rPr lang="el-GR" dirty="0"/>
              <a:t>που αναλαμβάνουν οι επενδυτές για να επενδύσουν σε ομόλογα του Ελληνικού Δημοσίου σε σχέση με τα αντίστοιχα του Γερμανικού Δημοσίου. </a:t>
            </a:r>
          </a:p>
          <a:p>
            <a:pPr algn="just"/>
            <a:endParaRPr lang="el-GR" dirty="0"/>
          </a:p>
          <a:p>
            <a:endParaRPr lang="en-GB" dirty="0"/>
          </a:p>
        </p:txBody>
      </p:sp>
      <p:sp>
        <p:nvSpPr>
          <p:cNvPr id="4" name="Τίτλος 1">
            <a:extLst>
              <a:ext uri="{FF2B5EF4-FFF2-40B4-BE49-F238E27FC236}">
                <a16:creationId xmlns:a16="http://schemas.microsoft.com/office/drawing/2014/main" id="{88448308-F30D-40B1-90B6-BF6C7C09D6E7}"/>
              </a:ext>
            </a:extLst>
          </p:cNvPr>
          <p:cNvSpPr>
            <a:spLocks noGrp="1"/>
          </p:cNvSpPr>
          <p:nvPr>
            <p:ph type="title"/>
          </p:nvPr>
        </p:nvSpPr>
        <p:spPr>
          <a:xfrm>
            <a:off x="838200" y="365125"/>
            <a:ext cx="10515600" cy="767389"/>
          </a:xfrm>
        </p:spPr>
        <p:txBody>
          <a:bodyPr>
            <a:normAutofit fontScale="90000"/>
          </a:bodyPr>
          <a:lstStyle/>
          <a:p>
            <a:br>
              <a:rPr lang="el-GR" sz="3600" b="1" dirty="0"/>
            </a:br>
            <a:r>
              <a:rPr lang="el-GR" sz="4000" b="1" dirty="0"/>
              <a:t>Αξιολόγηση Πιστοληπτικής Ικανότητας (</a:t>
            </a:r>
            <a:r>
              <a:rPr lang="el-GR" sz="4000" b="1" dirty="0" err="1"/>
              <a:t>Credit</a:t>
            </a:r>
            <a:r>
              <a:rPr lang="el-GR" sz="4000" b="1" dirty="0"/>
              <a:t> </a:t>
            </a:r>
            <a:r>
              <a:rPr lang="el-GR" sz="4000" b="1" dirty="0" err="1"/>
              <a:t>Rating</a:t>
            </a:r>
            <a:r>
              <a:rPr lang="el-GR" sz="4000" b="1" dirty="0"/>
              <a:t>)</a:t>
            </a:r>
            <a:br>
              <a:rPr lang="el-GR" sz="4000" b="1" dirty="0"/>
            </a:br>
            <a:endParaRPr lang="en-GB" sz="4000" b="1" dirty="0"/>
          </a:p>
        </p:txBody>
      </p:sp>
    </p:spTree>
    <p:extLst>
      <p:ext uri="{BB962C8B-B14F-4D97-AF65-F5344CB8AC3E}">
        <p14:creationId xmlns:p14="http://schemas.microsoft.com/office/powerpoint/2010/main" val="2534828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18680FE-1079-44C4-832F-E50E301C8A26}"/>
              </a:ext>
            </a:extLst>
          </p:cNvPr>
          <p:cNvSpPr>
            <a:spLocks noGrp="1"/>
          </p:cNvSpPr>
          <p:nvPr>
            <p:ph idx="1"/>
          </p:nvPr>
        </p:nvSpPr>
        <p:spPr>
          <a:xfrm>
            <a:off x="838200" y="1350628"/>
            <a:ext cx="10515600" cy="4826335"/>
          </a:xfrm>
        </p:spPr>
        <p:txBody>
          <a:bodyPr>
            <a:normAutofit fontScale="85000" lnSpcReduction="20000"/>
          </a:bodyPr>
          <a:lstStyle/>
          <a:p>
            <a:pPr algn="just"/>
            <a:r>
              <a:rPr lang="el-GR" dirty="0"/>
              <a:t>Γεννάται λοιπόν το ερώτημα, του πως </a:t>
            </a:r>
            <a:r>
              <a:rPr lang="el-GR" dirty="0">
                <a:solidFill>
                  <a:srgbClr val="FF0000"/>
                </a:solidFill>
              </a:rPr>
              <a:t>μπορεί ο επενδυτής να αξιολογήσει την πιστοληπτική ικανότητα και τον κίνδυνο κάθε εκδότη</a:t>
            </a:r>
            <a:r>
              <a:rPr lang="el-GR" dirty="0"/>
              <a:t>, δεδομένου ότι υπάρχει μία πληθώρα εκδοτών στην αγορά ομολόγων. </a:t>
            </a:r>
          </a:p>
          <a:p>
            <a:pPr algn="just"/>
            <a:endParaRPr lang="el-GR" dirty="0"/>
          </a:p>
          <a:p>
            <a:pPr algn="just"/>
            <a:r>
              <a:rPr lang="el-GR" dirty="0"/>
              <a:t>Η αξιολόγηση είναι μία χρονοβόρα διαδικασία που απαιτεί υψηλού επιπέδου τεχνογνωσία αλλά και πρόσβαση σε πολλές πηγές πληροφόρησης, κάτι που την κάνει ασύμφορη για τον ιδιώτη επενδυτή. </a:t>
            </a:r>
          </a:p>
          <a:p>
            <a:pPr algn="just"/>
            <a:endParaRPr lang="el-GR" dirty="0"/>
          </a:p>
          <a:p>
            <a:pPr algn="just"/>
            <a:r>
              <a:rPr lang="el-GR" dirty="0"/>
              <a:t>Ο επενδυτής μπορεί όμως να χρησιμοποιήσει τις </a:t>
            </a:r>
            <a:r>
              <a:rPr lang="el-GR" dirty="0">
                <a:solidFill>
                  <a:srgbClr val="FF0000"/>
                </a:solidFill>
              </a:rPr>
              <a:t>υπηρεσίες κάποιων ανεξάρτητων και έγκυρων διεθνών γραφείων αξιολόγησης </a:t>
            </a:r>
            <a:r>
              <a:rPr lang="el-GR" dirty="0"/>
              <a:t>της πιστοληπτικής ικανότητας εκδοτών, τα οποία </a:t>
            </a:r>
            <a:r>
              <a:rPr lang="el-GR" dirty="0">
                <a:solidFill>
                  <a:srgbClr val="FF0000"/>
                </a:solidFill>
              </a:rPr>
              <a:t>κατατάσσουν τις εκδόσεις ανάλογα με την αβεβαιότητα τους. </a:t>
            </a:r>
          </a:p>
          <a:p>
            <a:pPr algn="just"/>
            <a:endParaRPr lang="el-GR" dirty="0"/>
          </a:p>
          <a:p>
            <a:pPr algn="just"/>
            <a:r>
              <a:rPr lang="el-GR" dirty="0"/>
              <a:t>Τα γνωστότερα διεθνώς γραφεία αξιολόγησης (</a:t>
            </a:r>
            <a:r>
              <a:rPr lang="el-GR" dirty="0" err="1"/>
              <a:t>credit</a:t>
            </a:r>
            <a:r>
              <a:rPr lang="el-GR" dirty="0"/>
              <a:t> </a:t>
            </a:r>
            <a:r>
              <a:rPr lang="el-GR" dirty="0" err="1"/>
              <a:t>rating</a:t>
            </a:r>
            <a:r>
              <a:rPr lang="el-GR" dirty="0"/>
              <a:t> </a:t>
            </a:r>
            <a:r>
              <a:rPr lang="el-GR" dirty="0" err="1"/>
              <a:t>agencies</a:t>
            </a:r>
            <a:r>
              <a:rPr lang="el-GR" dirty="0"/>
              <a:t>) είναι τρία: Standard &amp; </a:t>
            </a:r>
            <a:r>
              <a:rPr lang="el-GR" dirty="0" err="1"/>
              <a:t>Poor’s</a:t>
            </a:r>
            <a:r>
              <a:rPr lang="el-GR" dirty="0"/>
              <a:t>, </a:t>
            </a:r>
            <a:r>
              <a:rPr lang="el-GR" dirty="0" err="1"/>
              <a:t>Moody’s</a:t>
            </a:r>
            <a:r>
              <a:rPr lang="el-GR" dirty="0"/>
              <a:t>, και </a:t>
            </a:r>
            <a:r>
              <a:rPr lang="el-GR" dirty="0" err="1"/>
              <a:t>Fitch</a:t>
            </a:r>
            <a:r>
              <a:rPr lang="el-GR" dirty="0"/>
              <a:t>. </a:t>
            </a:r>
            <a:endParaRPr lang="en-GB" dirty="0"/>
          </a:p>
        </p:txBody>
      </p:sp>
      <p:sp>
        <p:nvSpPr>
          <p:cNvPr id="4" name="Τίτλος 1">
            <a:extLst>
              <a:ext uri="{FF2B5EF4-FFF2-40B4-BE49-F238E27FC236}">
                <a16:creationId xmlns:a16="http://schemas.microsoft.com/office/drawing/2014/main" id="{5097182B-FBBA-44A8-BAA8-4DF016992E33}"/>
              </a:ext>
            </a:extLst>
          </p:cNvPr>
          <p:cNvSpPr>
            <a:spLocks noGrp="1"/>
          </p:cNvSpPr>
          <p:nvPr>
            <p:ph type="title"/>
          </p:nvPr>
        </p:nvSpPr>
        <p:spPr>
          <a:xfrm>
            <a:off x="838200" y="365125"/>
            <a:ext cx="10515600" cy="767389"/>
          </a:xfrm>
        </p:spPr>
        <p:txBody>
          <a:bodyPr>
            <a:normAutofit fontScale="90000"/>
          </a:bodyPr>
          <a:lstStyle/>
          <a:p>
            <a:br>
              <a:rPr lang="el-GR" sz="3600" b="1" dirty="0"/>
            </a:br>
            <a:r>
              <a:rPr lang="el-GR" sz="4000" b="1" dirty="0"/>
              <a:t>Αξιολόγηση Πιστοληπτικής Ικανότητας (</a:t>
            </a:r>
            <a:r>
              <a:rPr lang="el-GR" sz="4000" b="1" dirty="0" err="1"/>
              <a:t>Credit</a:t>
            </a:r>
            <a:r>
              <a:rPr lang="el-GR" sz="4000" b="1" dirty="0"/>
              <a:t> </a:t>
            </a:r>
            <a:r>
              <a:rPr lang="el-GR" sz="4000" b="1" dirty="0" err="1"/>
              <a:t>Rating</a:t>
            </a:r>
            <a:r>
              <a:rPr lang="el-GR" sz="4000" b="1" dirty="0"/>
              <a:t>)</a:t>
            </a:r>
            <a:br>
              <a:rPr lang="el-GR" sz="4000" b="1" dirty="0"/>
            </a:br>
            <a:endParaRPr lang="en-GB" sz="4000" b="1" dirty="0"/>
          </a:p>
        </p:txBody>
      </p:sp>
    </p:spTree>
    <p:extLst>
      <p:ext uri="{BB962C8B-B14F-4D97-AF65-F5344CB8AC3E}">
        <p14:creationId xmlns:p14="http://schemas.microsoft.com/office/powerpoint/2010/main" val="10253064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7CC5AB9-0663-433C-AD46-D97C9AC5A92C}"/>
              </a:ext>
            </a:extLst>
          </p:cNvPr>
          <p:cNvSpPr>
            <a:spLocks noGrp="1"/>
          </p:cNvSpPr>
          <p:nvPr>
            <p:ph idx="1"/>
          </p:nvPr>
        </p:nvSpPr>
        <p:spPr>
          <a:xfrm>
            <a:off x="838199" y="1442906"/>
            <a:ext cx="10923165" cy="5049969"/>
          </a:xfrm>
        </p:spPr>
        <p:txBody>
          <a:bodyPr>
            <a:normAutofit fontScale="70000" lnSpcReduction="20000"/>
          </a:bodyPr>
          <a:lstStyle/>
          <a:p>
            <a:pPr algn="just"/>
            <a:r>
              <a:rPr lang="el-GR" dirty="0"/>
              <a:t>Η ζήτηση για αυτού του είδους τις υπηρεσίες είναι τόσο μεγάλη που οι οίκοι αυτοί αξιολογούν πλέον, παγκοσμίως, </a:t>
            </a:r>
            <a:r>
              <a:rPr lang="el-GR" dirty="0">
                <a:solidFill>
                  <a:srgbClr val="FF0000"/>
                </a:solidFill>
              </a:rPr>
              <a:t>χιλιάδες διαφορετικές εκδόσεις από κράτη, τράπεζες επιχειρήσεις, κλπ. </a:t>
            </a:r>
          </a:p>
          <a:p>
            <a:pPr algn="just"/>
            <a:endParaRPr lang="el-GR" dirty="0"/>
          </a:p>
          <a:p>
            <a:pPr algn="just"/>
            <a:r>
              <a:rPr lang="el-GR" dirty="0"/>
              <a:t>Τα γραφεία αυτά εκτιμούν και προσφέρουν στους ενδιαφερόμενους μία </a:t>
            </a:r>
            <a:r>
              <a:rPr lang="el-GR" dirty="0">
                <a:solidFill>
                  <a:srgbClr val="FF0000"/>
                </a:solidFill>
              </a:rPr>
              <a:t>πιστωτική κατάταξη </a:t>
            </a:r>
            <a:r>
              <a:rPr lang="el-GR" dirty="0"/>
              <a:t>(</a:t>
            </a:r>
            <a:r>
              <a:rPr lang="el-GR" dirty="0" err="1"/>
              <a:t>bond</a:t>
            </a:r>
            <a:r>
              <a:rPr lang="el-GR" dirty="0"/>
              <a:t> </a:t>
            </a:r>
            <a:r>
              <a:rPr lang="el-GR" dirty="0" err="1"/>
              <a:t>rating</a:t>
            </a:r>
            <a:r>
              <a:rPr lang="el-GR" dirty="0"/>
              <a:t>), δηλαδή μία </a:t>
            </a:r>
            <a:r>
              <a:rPr lang="el-GR" dirty="0">
                <a:solidFill>
                  <a:srgbClr val="FF0000"/>
                </a:solidFill>
              </a:rPr>
              <a:t>τρέχουσα και αντικειμενική γνώμη </a:t>
            </a:r>
            <a:r>
              <a:rPr lang="el-GR" dirty="0"/>
              <a:t>σχετικά με την ποιότητα των μεγαλύτερων δανείων. </a:t>
            </a:r>
          </a:p>
          <a:p>
            <a:pPr algn="just"/>
            <a:endParaRPr lang="el-GR" dirty="0"/>
          </a:p>
          <a:p>
            <a:pPr algn="just"/>
            <a:r>
              <a:rPr lang="el-GR" dirty="0"/>
              <a:t>Αυτό το επιτυγχάνουν κάνοντας μία </a:t>
            </a:r>
            <a:r>
              <a:rPr lang="el-GR" dirty="0">
                <a:solidFill>
                  <a:srgbClr val="FF0000"/>
                </a:solidFill>
              </a:rPr>
              <a:t>λεπτομερειακή πιστωτική ανάλυση </a:t>
            </a:r>
            <a:r>
              <a:rPr lang="el-GR" dirty="0"/>
              <a:t>(</a:t>
            </a:r>
            <a:r>
              <a:rPr lang="el-GR" dirty="0" err="1"/>
              <a:t>credit</a:t>
            </a:r>
            <a:r>
              <a:rPr lang="el-GR" dirty="0"/>
              <a:t> </a:t>
            </a:r>
            <a:r>
              <a:rPr lang="el-GR" dirty="0" err="1"/>
              <a:t>analysis</a:t>
            </a:r>
            <a:r>
              <a:rPr lang="el-GR" dirty="0"/>
              <a:t>) και </a:t>
            </a:r>
            <a:r>
              <a:rPr lang="el-GR" dirty="0">
                <a:solidFill>
                  <a:srgbClr val="FF0000"/>
                </a:solidFill>
              </a:rPr>
              <a:t>ανάλυση της τρέχουσας και αναμενόμενης χρηματοοικονομικής κατάστασης</a:t>
            </a:r>
            <a:r>
              <a:rPr lang="el-GR" dirty="0"/>
              <a:t> του εκδότη</a:t>
            </a:r>
          </a:p>
          <a:p>
            <a:pPr algn="just"/>
            <a:endParaRPr lang="el-GR" dirty="0"/>
          </a:p>
          <a:p>
            <a:pPr algn="just"/>
            <a:r>
              <a:rPr lang="el-GR" dirty="0"/>
              <a:t>Συνήθως η γνώμη αυτή έχει να κάνει με μία συγκεκριμένη έκδοση και όχι με τον εκδότη, και ουσιαστικά είναι η </a:t>
            </a:r>
            <a:r>
              <a:rPr lang="el-GR" dirty="0">
                <a:solidFill>
                  <a:srgbClr val="FF0000"/>
                </a:solidFill>
              </a:rPr>
              <a:t>εκτίμηση του γραφείου </a:t>
            </a:r>
            <a:r>
              <a:rPr lang="el-GR" dirty="0"/>
              <a:t>σχετικά με την </a:t>
            </a:r>
            <a:r>
              <a:rPr lang="el-GR" dirty="0">
                <a:solidFill>
                  <a:srgbClr val="FF0000"/>
                </a:solidFill>
              </a:rPr>
              <a:t>ικανότητα και πρόθεση του εκδότη να εκπληρώσει τις συμφωνημένες υποχρεώσεις. </a:t>
            </a:r>
          </a:p>
          <a:p>
            <a:pPr algn="just"/>
            <a:endParaRPr lang="el-GR" dirty="0"/>
          </a:p>
          <a:p>
            <a:pPr algn="just"/>
            <a:r>
              <a:rPr lang="el-GR" dirty="0"/>
              <a:t>Σε περίπτωση κρατικών ομολόγων τα γραφεία αυτά θα αναλύσουν την οικονομική κατάσταση της χώρας, τον ρυθμό ανάπτυξης, το δημόσιο χρέος ως ποσοστό του Ακαθάριστου Εθνικού Εισοδήματος, αναμενόμενες μακροοικονομικές εξελίξεις, κ.λπ..  </a:t>
            </a:r>
          </a:p>
          <a:p>
            <a:endParaRPr lang="el-GR" dirty="0"/>
          </a:p>
          <a:p>
            <a:endParaRPr lang="en-GB" dirty="0"/>
          </a:p>
        </p:txBody>
      </p:sp>
      <p:sp>
        <p:nvSpPr>
          <p:cNvPr id="4" name="Τίτλος 1">
            <a:extLst>
              <a:ext uri="{FF2B5EF4-FFF2-40B4-BE49-F238E27FC236}">
                <a16:creationId xmlns:a16="http://schemas.microsoft.com/office/drawing/2014/main" id="{EC85EA45-66EA-40E0-9F08-8B9B1528F3AF}"/>
              </a:ext>
            </a:extLst>
          </p:cNvPr>
          <p:cNvSpPr>
            <a:spLocks noGrp="1"/>
          </p:cNvSpPr>
          <p:nvPr>
            <p:ph type="title"/>
          </p:nvPr>
        </p:nvSpPr>
        <p:spPr>
          <a:xfrm>
            <a:off x="838200" y="365125"/>
            <a:ext cx="10515600" cy="800945"/>
          </a:xfrm>
        </p:spPr>
        <p:txBody>
          <a:bodyPr>
            <a:normAutofit fontScale="90000"/>
          </a:bodyPr>
          <a:lstStyle/>
          <a:p>
            <a:br>
              <a:rPr lang="el-GR" sz="3600" b="1" dirty="0"/>
            </a:br>
            <a:r>
              <a:rPr lang="el-GR" sz="4000" b="1" dirty="0"/>
              <a:t>Αξιολόγηση Πιστοληπτικής Ικανότητας (</a:t>
            </a:r>
            <a:r>
              <a:rPr lang="el-GR" sz="4000" b="1" dirty="0" err="1"/>
              <a:t>Credit</a:t>
            </a:r>
            <a:r>
              <a:rPr lang="el-GR" sz="4000" b="1" dirty="0"/>
              <a:t> </a:t>
            </a:r>
            <a:r>
              <a:rPr lang="el-GR" sz="4000" b="1" dirty="0" err="1"/>
              <a:t>Rating</a:t>
            </a:r>
            <a:r>
              <a:rPr lang="el-GR" sz="4000" b="1" dirty="0"/>
              <a:t>)</a:t>
            </a:r>
            <a:br>
              <a:rPr lang="el-GR" sz="4000" b="1" dirty="0"/>
            </a:br>
            <a:endParaRPr lang="en-GB" sz="4000" b="1" dirty="0"/>
          </a:p>
        </p:txBody>
      </p:sp>
    </p:spTree>
    <p:extLst>
      <p:ext uri="{BB962C8B-B14F-4D97-AF65-F5344CB8AC3E}">
        <p14:creationId xmlns:p14="http://schemas.microsoft.com/office/powerpoint/2010/main" val="879781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8FC3E6-5DA9-4CC2-BFA9-55E9BFE1EFB7}"/>
              </a:ext>
            </a:extLst>
          </p:cNvPr>
          <p:cNvSpPr>
            <a:spLocks noGrp="1"/>
          </p:cNvSpPr>
          <p:nvPr>
            <p:ph idx="1"/>
          </p:nvPr>
        </p:nvSpPr>
        <p:spPr>
          <a:xfrm>
            <a:off x="838200" y="1275127"/>
            <a:ext cx="10515600" cy="4901836"/>
          </a:xfrm>
        </p:spPr>
        <p:txBody>
          <a:bodyPr>
            <a:normAutofit fontScale="77500" lnSpcReduction="20000"/>
          </a:bodyPr>
          <a:lstStyle/>
          <a:p>
            <a:pPr algn="just"/>
            <a:r>
              <a:rPr lang="el-GR" dirty="0"/>
              <a:t>Κάθε γραφείο έχει το δικό του σύστημα αξιολόγησης και κατάταξης</a:t>
            </a:r>
          </a:p>
          <a:p>
            <a:pPr algn="just"/>
            <a:endParaRPr lang="el-GR" dirty="0"/>
          </a:p>
          <a:p>
            <a:pPr algn="just"/>
            <a:r>
              <a:rPr lang="el-GR" dirty="0"/>
              <a:t>Π.χ. οι αξιολογήσεις-κατατάξεις της Standard &amp; </a:t>
            </a:r>
            <a:r>
              <a:rPr lang="el-GR" dirty="0" err="1"/>
              <a:t>Poor’s</a:t>
            </a:r>
            <a:r>
              <a:rPr lang="el-GR" dirty="0"/>
              <a:t> αποτελούνται από γράμματα: ΑΑΑ, ΑΑ, Α, ΒΒΒ, ΒΒ, Β, CCC, CC, C, C1, D. </a:t>
            </a:r>
          </a:p>
          <a:p>
            <a:pPr algn="just"/>
            <a:endParaRPr lang="el-GR" dirty="0"/>
          </a:p>
          <a:p>
            <a:pPr algn="just"/>
            <a:r>
              <a:rPr lang="el-GR" dirty="0"/>
              <a:t>Τα άλλα γραφεία χρησιμοποιούν παρόμοιους τρόπους κατάταξης (π.χ. η </a:t>
            </a:r>
            <a:r>
              <a:rPr lang="el-GR" dirty="0" err="1"/>
              <a:t>Moody’s</a:t>
            </a:r>
            <a:r>
              <a:rPr lang="el-GR" dirty="0"/>
              <a:t> χρησιμοποιεί βαθμούς </a:t>
            </a:r>
            <a:r>
              <a:rPr lang="el-GR" dirty="0" err="1"/>
              <a:t>Aaa</a:t>
            </a:r>
            <a:r>
              <a:rPr lang="el-GR" dirty="0"/>
              <a:t>, </a:t>
            </a:r>
            <a:r>
              <a:rPr lang="el-GR" dirty="0" err="1"/>
              <a:t>Aa</a:t>
            </a:r>
            <a:r>
              <a:rPr lang="el-GR" dirty="0"/>
              <a:t>,…Α, </a:t>
            </a:r>
            <a:r>
              <a:rPr lang="el-GR" dirty="0" err="1"/>
              <a:t>Baa</a:t>
            </a:r>
            <a:r>
              <a:rPr lang="el-GR" dirty="0"/>
              <a:t>, ….D, αλλά και αριθμούς για μεγαλύτερη λεπτομέρεια π.χ. Αα1, Αα2). </a:t>
            </a:r>
          </a:p>
          <a:p>
            <a:pPr algn="just"/>
            <a:endParaRPr lang="el-GR" dirty="0"/>
          </a:p>
          <a:p>
            <a:pPr algn="just"/>
            <a:r>
              <a:rPr lang="el-GR" dirty="0"/>
              <a:t>Στον Πίνακα βλέπουμε πιο αναλυτικά τις αιτιολογήσεις των μεγάλων οίκων σχετικά με τις κατατάξεις (ενδεικτικά), </a:t>
            </a:r>
          </a:p>
          <a:p>
            <a:pPr algn="just"/>
            <a:endParaRPr lang="el-GR" dirty="0"/>
          </a:p>
          <a:p>
            <a:pPr algn="just"/>
            <a:r>
              <a:rPr lang="el-GR" dirty="0"/>
              <a:t>Όσον αφορά τις εκδόσεις που επιτυγχάνουν βαθμολογία κάτω από Βα1 (</a:t>
            </a:r>
            <a:r>
              <a:rPr lang="el-GR" dirty="0" err="1"/>
              <a:t>Moody’s</a:t>
            </a:r>
            <a:r>
              <a:rPr lang="el-GR" dirty="0"/>
              <a:t>) και ΒΒ+ (Standard &amp; </a:t>
            </a:r>
            <a:r>
              <a:rPr lang="el-GR" dirty="0" err="1"/>
              <a:t>Poor’s</a:t>
            </a:r>
            <a:r>
              <a:rPr lang="el-GR" dirty="0"/>
              <a:t>) θεωρούνται επικίνδυνες και συχνά αποκαλούνται </a:t>
            </a:r>
            <a:r>
              <a:rPr lang="el-GR" dirty="0" err="1"/>
              <a:t>Speculative</a:t>
            </a:r>
            <a:r>
              <a:rPr lang="el-GR" dirty="0"/>
              <a:t> </a:t>
            </a:r>
            <a:r>
              <a:rPr lang="el-GR" dirty="0" err="1"/>
              <a:t>Grade</a:t>
            </a:r>
            <a:r>
              <a:rPr lang="el-GR" dirty="0"/>
              <a:t> ή Non-Investment </a:t>
            </a:r>
            <a:r>
              <a:rPr lang="el-GR" dirty="0" err="1"/>
              <a:t>Grade</a:t>
            </a:r>
            <a:r>
              <a:rPr lang="el-GR" dirty="0"/>
              <a:t>.</a:t>
            </a:r>
          </a:p>
        </p:txBody>
      </p:sp>
      <p:sp>
        <p:nvSpPr>
          <p:cNvPr id="4" name="Τίτλος 1">
            <a:extLst>
              <a:ext uri="{FF2B5EF4-FFF2-40B4-BE49-F238E27FC236}">
                <a16:creationId xmlns:a16="http://schemas.microsoft.com/office/drawing/2014/main" id="{54565C68-D3B1-4E77-B15A-4315CD528F13}"/>
              </a:ext>
            </a:extLst>
          </p:cNvPr>
          <p:cNvSpPr>
            <a:spLocks noGrp="1"/>
          </p:cNvSpPr>
          <p:nvPr>
            <p:ph type="title"/>
          </p:nvPr>
        </p:nvSpPr>
        <p:spPr>
          <a:xfrm>
            <a:off x="838200" y="365125"/>
            <a:ext cx="10515600" cy="784167"/>
          </a:xfrm>
        </p:spPr>
        <p:txBody>
          <a:bodyPr>
            <a:normAutofit fontScale="90000"/>
          </a:bodyPr>
          <a:lstStyle/>
          <a:p>
            <a:br>
              <a:rPr lang="el-GR" sz="3600" b="1" dirty="0"/>
            </a:br>
            <a:r>
              <a:rPr lang="el-GR" sz="4000" b="1" dirty="0"/>
              <a:t>Αξιολόγηση Πιστοληπτικής Ικανότητας (</a:t>
            </a:r>
            <a:r>
              <a:rPr lang="el-GR" sz="4000" b="1" dirty="0" err="1"/>
              <a:t>Credit</a:t>
            </a:r>
            <a:r>
              <a:rPr lang="el-GR" sz="4000" b="1" dirty="0"/>
              <a:t> </a:t>
            </a:r>
            <a:r>
              <a:rPr lang="el-GR" sz="4000" b="1" dirty="0" err="1"/>
              <a:t>Rating</a:t>
            </a:r>
            <a:r>
              <a:rPr lang="el-GR" sz="4000" b="1" dirty="0"/>
              <a:t>)</a:t>
            </a:r>
            <a:br>
              <a:rPr lang="el-GR" sz="4000" b="1" dirty="0"/>
            </a:br>
            <a:endParaRPr lang="en-GB" sz="4000" b="1" dirty="0"/>
          </a:p>
        </p:txBody>
      </p:sp>
    </p:spTree>
    <p:extLst>
      <p:ext uri="{BB962C8B-B14F-4D97-AF65-F5344CB8AC3E}">
        <p14:creationId xmlns:p14="http://schemas.microsoft.com/office/powerpoint/2010/main" val="3528402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B932075A-90AA-4F21-A9A9-19DA30D51188}"/>
              </a:ext>
            </a:extLst>
          </p:cNvPr>
          <p:cNvPicPr>
            <a:picLocks noGrp="1" noChangeAspect="1"/>
          </p:cNvPicPr>
          <p:nvPr>
            <p:ph idx="1"/>
          </p:nvPr>
        </p:nvPicPr>
        <p:blipFill>
          <a:blip r:embed="rId2"/>
          <a:stretch>
            <a:fillRect/>
          </a:stretch>
        </p:blipFill>
        <p:spPr>
          <a:xfrm>
            <a:off x="1055065" y="1199626"/>
            <a:ext cx="6054861" cy="5163852"/>
          </a:xfrm>
        </p:spPr>
      </p:pic>
      <p:sp>
        <p:nvSpPr>
          <p:cNvPr id="6" name="Τίτλος 1">
            <a:extLst>
              <a:ext uri="{FF2B5EF4-FFF2-40B4-BE49-F238E27FC236}">
                <a16:creationId xmlns:a16="http://schemas.microsoft.com/office/drawing/2014/main" id="{6EB19709-2D16-4B3A-94AF-FBF29943E399}"/>
              </a:ext>
            </a:extLst>
          </p:cNvPr>
          <p:cNvSpPr>
            <a:spLocks noGrp="1"/>
          </p:cNvSpPr>
          <p:nvPr>
            <p:ph type="title"/>
          </p:nvPr>
        </p:nvSpPr>
        <p:spPr>
          <a:xfrm>
            <a:off x="838200" y="365125"/>
            <a:ext cx="10515600" cy="834501"/>
          </a:xfrm>
        </p:spPr>
        <p:txBody>
          <a:bodyPr>
            <a:normAutofit fontScale="90000"/>
          </a:bodyPr>
          <a:lstStyle/>
          <a:p>
            <a:br>
              <a:rPr lang="el-GR" sz="3600" b="1" dirty="0"/>
            </a:br>
            <a:r>
              <a:rPr lang="el-GR" sz="4000" b="1" dirty="0"/>
              <a:t>Αξιολόγηση Πιστοληπτικής Ικανότητας (</a:t>
            </a:r>
            <a:r>
              <a:rPr lang="el-GR" sz="4000" b="1" dirty="0" err="1"/>
              <a:t>Credit</a:t>
            </a:r>
            <a:r>
              <a:rPr lang="el-GR" sz="4000" b="1" dirty="0"/>
              <a:t> </a:t>
            </a:r>
            <a:r>
              <a:rPr lang="el-GR" sz="4000" b="1" dirty="0" err="1"/>
              <a:t>Rating</a:t>
            </a:r>
            <a:r>
              <a:rPr lang="el-GR" sz="4000" b="1" dirty="0"/>
              <a:t>)</a:t>
            </a:r>
            <a:br>
              <a:rPr lang="el-GR" sz="4000" b="1" dirty="0"/>
            </a:br>
            <a:endParaRPr lang="en-GB" sz="4000" b="1" dirty="0"/>
          </a:p>
        </p:txBody>
      </p:sp>
      <p:pic>
        <p:nvPicPr>
          <p:cNvPr id="8" name="Εικόνα 7">
            <a:extLst>
              <a:ext uri="{FF2B5EF4-FFF2-40B4-BE49-F238E27FC236}">
                <a16:creationId xmlns:a16="http://schemas.microsoft.com/office/drawing/2014/main" id="{708C1CA0-1E77-4A83-ABD9-E8B919A105DA}"/>
              </a:ext>
            </a:extLst>
          </p:cNvPr>
          <p:cNvPicPr>
            <a:picLocks noChangeAspect="1"/>
          </p:cNvPicPr>
          <p:nvPr/>
        </p:nvPicPr>
        <p:blipFill>
          <a:blip r:embed="rId3"/>
          <a:stretch>
            <a:fillRect/>
          </a:stretch>
        </p:blipFill>
        <p:spPr>
          <a:xfrm>
            <a:off x="8105775" y="1607511"/>
            <a:ext cx="3248025" cy="3873125"/>
          </a:xfrm>
          <a:prstGeom prst="rect">
            <a:avLst/>
          </a:prstGeom>
        </p:spPr>
      </p:pic>
    </p:spTree>
    <p:extLst>
      <p:ext uri="{BB962C8B-B14F-4D97-AF65-F5344CB8AC3E}">
        <p14:creationId xmlns:p14="http://schemas.microsoft.com/office/powerpoint/2010/main" val="725215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4F67099-0BEC-405F-A14A-5BE0075AB9F5}"/>
              </a:ext>
            </a:extLst>
          </p:cNvPr>
          <p:cNvSpPr>
            <a:spLocks noGrp="1"/>
          </p:cNvSpPr>
          <p:nvPr>
            <p:ph idx="1"/>
          </p:nvPr>
        </p:nvSpPr>
        <p:spPr>
          <a:xfrm>
            <a:off x="838200" y="1400961"/>
            <a:ext cx="10515600" cy="4776002"/>
          </a:xfrm>
        </p:spPr>
        <p:txBody>
          <a:bodyPr>
            <a:normAutofit fontScale="77500" lnSpcReduction="20000"/>
          </a:bodyPr>
          <a:lstStyle/>
          <a:p>
            <a:pPr algn="just"/>
            <a:r>
              <a:rPr lang="el-GR" dirty="0"/>
              <a:t>Γίνεται εύκολα κατανοητό ότι η πιστωτική κατάταξη των εκδόσεων θα έχει άμεση σχέση με τις αποδόσεις των ομολογιών</a:t>
            </a:r>
          </a:p>
          <a:p>
            <a:pPr algn="just"/>
            <a:endParaRPr lang="el-GR" dirty="0"/>
          </a:p>
          <a:p>
            <a:pPr algn="just"/>
            <a:r>
              <a:rPr lang="el-GR" dirty="0"/>
              <a:t>Οι επενδυτές σε χρεόγραφα χαμηλής πιστωτικής κατάταξης θα απαιτούν και </a:t>
            </a:r>
            <a:r>
              <a:rPr lang="el-GR" dirty="0">
                <a:solidFill>
                  <a:srgbClr val="FF0000"/>
                </a:solidFill>
              </a:rPr>
              <a:t>μεγαλύτερες αποδόσεις </a:t>
            </a:r>
            <a:r>
              <a:rPr lang="el-GR" dirty="0"/>
              <a:t>προκειμένου να αντισταθμίσουν τον επιπλέον κίνδυνο που αναλαμβάνουν, σε σχέση με επενδυτές χρεογράφων υψηλής πιστωτικής κατάταξης. </a:t>
            </a:r>
          </a:p>
          <a:p>
            <a:pPr algn="just"/>
            <a:endParaRPr lang="el-GR" dirty="0"/>
          </a:p>
          <a:p>
            <a:pPr algn="just"/>
            <a:r>
              <a:rPr lang="el-GR" dirty="0"/>
              <a:t>Για παράδειγμα, στις 4 Νοεμβρίου του 2002 η </a:t>
            </a:r>
            <a:r>
              <a:rPr lang="el-GR" dirty="0" err="1"/>
              <a:t>Moody’s</a:t>
            </a:r>
            <a:r>
              <a:rPr lang="el-GR" dirty="0"/>
              <a:t> αποφάσισε να </a:t>
            </a:r>
            <a:r>
              <a:rPr lang="el-GR" dirty="0">
                <a:solidFill>
                  <a:srgbClr val="FF0000"/>
                </a:solidFill>
              </a:rPr>
              <a:t>αναβαθμίσει την Ελλάδα αποδίδοντας της δείκτη πιστοληπτικής ικανότητας Α1 από Α2 </a:t>
            </a:r>
            <a:r>
              <a:rPr lang="el-GR" dirty="0"/>
              <a:t>που ήταν μέχρι τότε (προηγούμενες αναβαθμίσεις: από Βαα1 σε Α2 στις 19 Ιουλίου 1999, από Βαα3 σε Βαα1 στις 23 Δεκεμβρίου 1996, αρχική αξιολόγηση Βαα3 στις 24 Μαΐου 1994). </a:t>
            </a:r>
          </a:p>
          <a:p>
            <a:pPr algn="just"/>
            <a:endParaRPr lang="el-GR" dirty="0"/>
          </a:p>
          <a:p>
            <a:pPr algn="just"/>
            <a:r>
              <a:rPr lang="el-GR" dirty="0"/>
              <a:t>Ο τότε αρμόδιος υπουργός κ. Χριστοδουλάκης είχε δηλώσει τότε (μεταξύ άλλων) ότι «….. </a:t>
            </a:r>
            <a:r>
              <a:rPr lang="el-GR" i="1" dirty="0"/>
              <a:t>πρακτικά η αναβάθμιση σημαίνει ότι </a:t>
            </a:r>
            <a:r>
              <a:rPr lang="el-GR" i="1" dirty="0">
                <a:solidFill>
                  <a:srgbClr val="FF0000"/>
                </a:solidFill>
              </a:rPr>
              <a:t>μειώνεται το κόστος δανεισμού </a:t>
            </a:r>
            <a:r>
              <a:rPr lang="el-GR" i="1" dirty="0"/>
              <a:t>του Ελληνικού Δημοσίου κατά περίπου 0,3%». </a:t>
            </a:r>
            <a:endParaRPr lang="en-GB" i="1" dirty="0"/>
          </a:p>
        </p:txBody>
      </p:sp>
      <p:sp>
        <p:nvSpPr>
          <p:cNvPr id="4" name="Τίτλος 1">
            <a:extLst>
              <a:ext uri="{FF2B5EF4-FFF2-40B4-BE49-F238E27FC236}">
                <a16:creationId xmlns:a16="http://schemas.microsoft.com/office/drawing/2014/main" id="{B9F809F1-21BF-4EAC-B5FB-8AB9E7533E00}"/>
              </a:ext>
            </a:extLst>
          </p:cNvPr>
          <p:cNvSpPr>
            <a:spLocks noGrp="1"/>
          </p:cNvSpPr>
          <p:nvPr>
            <p:ph type="title"/>
          </p:nvPr>
        </p:nvSpPr>
        <p:spPr>
          <a:xfrm>
            <a:off x="838200" y="365125"/>
            <a:ext cx="10515600" cy="733833"/>
          </a:xfrm>
        </p:spPr>
        <p:txBody>
          <a:bodyPr>
            <a:normAutofit fontScale="90000"/>
          </a:bodyPr>
          <a:lstStyle/>
          <a:p>
            <a:br>
              <a:rPr lang="el-GR" sz="3600" b="1" dirty="0"/>
            </a:br>
            <a:r>
              <a:rPr lang="el-GR" sz="4000" b="1" dirty="0"/>
              <a:t>Αξιολόγηση Πιστοληπτικής Ικανότητας (</a:t>
            </a:r>
            <a:r>
              <a:rPr lang="el-GR" sz="4000" b="1" dirty="0" err="1"/>
              <a:t>Credit</a:t>
            </a:r>
            <a:r>
              <a:rPr lang="el-GR" sz="4000" b="1" dirty="0"/>
              <a:t> </a:t>
            </a:r>
            <a:r>
              <a:rPr lang="el-GR" sz="4000" b="1" dirty="0" err="1"/>
              <a:t>Rating</a:t>
            </a:r>
            <a:r>
              <a:rPr lang="el-GR" sz="4000" b="1" dirty="0"/>
              <a:t>)</a:t>
            </a:r>
            <a:br>
              <a:rPr lang="el-GR" sz="4000" b="1" dirty="0"/>
            </a:br>
            <a:endParaRPr lang="en-GB" sz="4000" b="1" dirty="0"/>
          </a:p>
        </p:txBody>
      </p:sp>
    </p:spTree>
    <p:extLst>
      <p:ext uri="{BB962C8B-B14F-4D97-AF65-F5344CB8AC3E}">
        <p14:creationId xmlns:p14="http://schemas.microsoft.com/office/powerpoint/2010/main" val="1483803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9C20A19-9918-4A5B-9BC1-E661E2CE59BB}"/>
              </a:ext>
            </a:extLst>
          </p:cNvPr>
          <p:cNvSpPr>
            <a:spLocks noGrp="1"/>
          </p:cNvSpPr>
          <p:nvPr>
            <p:ph idx="1"/>
          </p:nvPr>
        </p:nvSpPr>
        <p:spPr>
          <a:xfrm>
            <a:off x="838200" y="1283516"/>
            <a:ext cx="10948332" cy="5209359"/>
          </a:xfrm>
        </p:spPr>
        <p:txBody>
          <a:bodyPr>
            <a:normAutofit fontScale="55000" lnSpcReduction="20000"/>
          </a:bodyPr>
          <a:lstStyle/>
          <a:p>
            <a:pPr algn="just"/>
            <a:r>
              <a:rPr lang="el-GR" sz="3200" dirty="0"/>
              <a:t>Στην ανάλυση της τότε η </a:t>
            </a:r>
            <a:r>
              <a:rPr lang="el-GR" sz="3200" dirty="0" err="1"/>
              <a:t>Moody’s</a:t>
            </a:r>
            <a:r>
              <a:rPr lang="el-GR" sz="3200" dirty="0"/>
              <a:t> σημείωσε (μεταξύ άλλων) ότι οι μεταξύ των λόγων της  αναβάθμισης ήταν η αύξηση του ρυθμού ανάπτυξης πάνω από 3% συνεχώς από το 1995, και η μείωση των δημοσίων ελλειμμάτων. </a:t>
            </a:r>
          </a:p>
          <a:p>
            <a:pPr algn="just"/>
            <a:endParaRPr lang="el-GR" sz="3200" dirty="0"/>
          </a:p>
          <a:p>
            <a:pPr algn="just"/>
            <a:r>
              <a:rPr lang="el-GR" sz="3200" dirty="0"/>
              <a:t>Ταυτόχρονα όμως ο διεθνής οίκος είχε προειδοποιήσει για τις επιπτώσεις μίας ύφεσης στα δημοσιονομικά και είχε εκφράσει προβληματισμούς για την αναπτυξιακή πολιτική μετά το 2004. </a:t>
            </a:r>
          </a:p>
          <a:p>
            <a:pPr algn="just"/>
            <a:endParaRPr lang="el-GR" sz="3200" dirty="0"/>
          </a:p>
          <a:p>
            <a:pPr algn="just"/>
            <a:r>
              <a:rPr lang="el-GR" sz="3200" dirty="0"/>
              <a:t>Τον Σεπτέμβριο του 2004 ο οίκος Standard &amp; </a:t>
            </a:r>
            <a:r>
              <a:rPr lang="el-GR" sz="3200" dirty="0" err="1"/>
              <a:t>Poor’s</a:t>
            </a:r>
            <a:r>
              <a:rPr lang="el-GR" sz="3200" dirty="0"/>
              <a:t> </a:t>
            </a:r>
            <a:r>
              <a:rPr lang="el-GR" sz="3200" dirty="0">
                <a:solidFill>
                  <a:srgbClr val="FF0000"/>
                </a:solidFill>
              </a:rPr>
              <a:t>μετέτρεψε σε αρνητικές από σταθερές τις προοπτικές της Ελλάδας </a:t>
            </a:r>
            <a:r>
              <a:rPr lang="el-GR" sz="3200" dirty="0"/>
              <a:t>(επιδείνωση δημοσιονομικών μεγεθών) μια κίνηση στην οποία αναμενόταν να ακολουθήσει και η  </a:t>
            </a:r>
            <a:r>
              <a:rPr lang="el-GR" sz="3200" dirty="0" err="1"/>
              <a:t>Moody’s</a:t>
            </a:r>
            <a:r>
              <a:rPr lang="el-GR" sz="3200" dirty="0"/>
              <a:t>.  </a:t>
            </a:r>
          </a:p>
          <a:p>
            <a:pPr algn="just"/>
            <a:endParaRPr lang="el-GR" sz="3200" dirty="0"/>
          </a:p>
          <a:p>
            <a:pPr algn="just"/>
            <a:r>
              <a:rPr lang="el-GR" sz="3200" dirty="0"/>
              <a:t>Συγκεκριμένα, η Standard &amp; </a:t>
            </a:r>
            <a:r>
              <a:rPr lang="el-GR" sz="3200" dirty="0" err="1"/>
              <a:t>Poor’s</a:t>
            </a:r>
            <a:r>
              <a:rPr lang="el-GR" sz="3200" dirty="0"/>
              <a:t> στις 13 Σεπτεμβρίου 2004 εξέδωσε την πρώτη προειδοποίηση για την υποβάθμιση της πιστοληπτικής ικανότητας της Ελλάδας. </a:t>
            </a:r>
          </a:p>
          <a:p>
            <a:pPr algn="just"/>
            <a:endParaRPr lang="el-GR" sz="3200" dirty="0"/>
          </a:p>
          <a:p>
            <a:pPr algn="just"/>
            <a:r>
              <a:rPr lang="el-GR" sz="3200" dirty="0"/>
              <a:t>Το πόσο προφητικοί ήταν οι οίκοι αξιολόγησης στις προβλέψεις τους φάνηκε ξεκάθαρα στην κρίση της περιόδου 2009-2012 και την ουσιαστική κατάρρευση της ικανότητας του Ελληνικού Δημοσίου να πληρώσει μόνη της τους δανειστές της. </a:t>
            </a:r>
          </a:p>
          <a:p>
            <a:pPr algn="just"/>
            <a:endParaRPr lang="el-GR" sz="3200" dirty="0"/>
          </a:p>
          <a:p>
            <a:pPr algn="just"/>
            <a:r>
              <a:rPr lang="el-GR" sz="3200" dirty="0"/>
              <a:t>Από την βαθμολογία Α1 του 2002, η  </a:t>
            </a:r>
            <a:r>
              <a:rPr lang="el-GR" sz="3200" dirty="0" err="1"/>
              <a:t>Moody’s</a:t>
            </a:r>
            <a:r>
              <a:rPr lang="el-GR" sz="3200" dirty="0"/>
              <a:t> τελικά υποβάθμισε την Ελλάδα στο Α2 τον Δεκέμβριο του 2009, στο Α3 τον Απρίλιο του 2010, στο Βα1 τον Νοέμβριο του 2010, και ακόμα κατώτερα αργότερα.    </a:t>
            </a:r>
          </a:p>
          <a:p>
            <a:endParaRPr lang="el-GR" dirty="0"/>
          </a:p>
          <a:p>
            <a:endParaRPr lang="en-GB" dirty="0"/>
          </a:p>
        </p:txBody>
      </p:sp>
      <p:sp>
        <p:nvSpPr>
          <p:cNvPr id="4" name="Τίτλος 1">
            <a:extLst>
              <a:ext uri="{FF2B5EF4-FFF2-40B4-BE49-F238E27FC236}">
                <a16:creationId xmlns:a16="http://schemas.microsoft.com/office/drawing/2014/main" id="{CD6374A9-4B65-4215-AC87-AB3363CAAE1B}"/>
              </a:ext>
            </a:extLst>
          </p:cNvPr>
          <p:cNvSpPr>
            <a:spLocks noGrp="1"/>
          </p:cNvSpPr>
          <p:nvPr>
            <p:ph type="title"/>
          </p:nvPr>
        </p:nvSpPr>
        <p:spPr>
          <a:xfrm>
            <a:off x="838200" y="365125"/>
            <a:ext cx="10515600" cy="700277"/>
          </a:xfrm>
        </p:spPr>
        <p:txBody>
          <a:bodyPr>
            <a:normAutofit fontScale="90000"/>
          </a:bodyPr>
          <a:lstStyle/>
          <a:p>
            <a:br>
              <a:rPr lang="el-GR" sz="3600" b="1" dirty="0"/>
            </a:br>
            <a:r>
              <a:rPr lang="el-GR" sz="4000" b="1" dirty="0"/>
              <a:t>Αξιολόγηση Πιστοληπτικής Ικανότητας (</a:t>
            </a:r>
            <a:r>
              <a:rPr lang="el-GR" sz="4000" b="1" dirty="0" err="1"/>
              <a:t>Credit</a:t>
            </a:r>
            <a:r>
              <a:rPr lang="el-GR" sz="4000" b="1" dirty="0"/>
              <a:t> </a:t>
            </a:r>
            <a:r>
              <a:rPr lang="el-GR" sz="4000" b="1" dirty="0" err="1"/>
              <a:t>Rating</a:t>
            </a:r>
            <a:r>
              <a:rPr lang="el-GR" sz="4000" b="1" dirty="0"/>
              <a:t>)</a:t>
            </a:r>
            <a:br>
              <a:rPr lang="el-GR" sz="4000" b="1" dirty="0"/>
            </a:br>
            <a:endParaRPr lang="en-GB" sz="4000" b="1" dirty="0"/>
          </a:p>
        </p:txBody>
      </p:sp>
    </p:spTree>
    <p:extLst>
      <p:ext uri="{BB962C8B-B14F-4D97-AF65-F5344CB8AC3E}">
        <p14:creationId xmlns:p14="http://schemas.microsoft.com/office/powerpoint/2010/main" val="1975928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5F0AB60-58C2-463D-99A3-733BA9184DF5}"/>
              </a:ext>
            </a:extLst>
          </p:cNvPr>
          <p:cNvSpPr>
            <a:spLocks noGrp="1"/>
          </p:cNvSpPr>
          <p:nvPr>
            <p:ph idx="1"/>
          </p:nvPr>
        </p:nvSpPr>
        <p:spPr>
          <a:xfrm>
            <a:off x="838200" y="1266533"/>
            <a:ext cx="10973499" cy="5226341"/>
          </a:xfrm>
        </p:spPr>
        <p:txBody>
          <a:bodyPr>
            <a:normAutofit fontScale="70000" lnSpcReduction="20000"/>
          </a:bodyPr>
          <a:lstStyle/>
          <a:p>
            <a:pPr algn="just"/>
            <a:r>
              <a:rPr lang="el-GR" dirty="0"/>
              <a:t>Οι ομολογίες είναι πολύ </a:t>
            </a:r>
            <a:r>
              <a:rPr lang="el-GR" dirty="0">
                <a:solidFill>
                  <a:srgbClr val="FF0000"/>
                </a:solidFill>
              </a:rPr>
              <a:t>σημαντικά προϊόντα της κεφαλαιαγοράς </a:t>
            </a:r>
            <a:r>
              <a:rPr lang="el-GR" dirty="0"/>
              <a:t>τα οποία όχι μόνον συναγωνίζονται αλλά και συχνά ξεπερνούν τις μετοχές όσον αφορά την κεφαλαιοποίηση. </a:t>
            </a:r>
          </a:p>
          <a:p>
            <a:pPr algn="just"/>
            <a:endParaRPr lang="el-GR" dirty="0"/>
          </a:p>
          <a:p>
            <a:pPr algn="just"/>
            <a:r>
              <a:rPr lang="el-GR" dirty="0"/>
              <a:t>Το 2020 η συνολική κεφαλαιοποίηση (αξία) των ομολόγων στις διεθνείς αγορές ήταν περίπου </a:t>
            </a:r>
            <a:r>
              <a:rPr lang="el-GR" dirty="0">
                <a:solidFill>
                  <a:srgbClr val="FF0000"/>
                </a:solidFill>
              </a:rPr>
              <a:t>128,3 τρις δολάρια</a:t>
            </a:r>
            <a:r>
              <a:rPr lang="el-GR" dirty="0"/>
              <a:t> με το 32% περίπου εταιρικά ομόλογα και το υπόλοιπο κρατικά, υπερεθνικά, κλπ. </a:t>
            </a:r>
          </a:p>
          <a:p>
            <a:pPr algn="just"/>
            <a:endParaRPr lang="el-GR" dirty="0"/>
          </a:p>
          <a:p>
            <a:pPr algn="just"/>
            <a:r>
              <a:rPr lang="el-GR" dirty="0"/>
              <a:t>Η συνολική κεφαλαιοποίηση (αξία) των αγορών μετοχών ήταν περίπου </a:t>
            </a:r>
            <a:r>
              <a:rPr lang="el-GR" dirty="0">
                <a:solidFill>
                  <a:srgbClr val="FF0000"/>
                </a:solidFill>
              </a:rPr>
              <a:t>105,8 τρις δολάρια. </a:t>
            </a:r>
          </a:p>
          <a:p>
            <a:pPr algn="just"/>
            <a:endParaRPr lang="el-GR" dirty="0"/>
          </a:p>
          <a:p>
            <a:pPr algn="just"/>
            <a:r>
              <a:rPr lang="el-GR" dirty="0"/>
              <a:t>(</a:t>
            </a:r>
            <a:r>
              <a:rPr lang="el-GR" i="1" dirty="0"/>
              <a:t>πηγές</a:t>
            </a:r>
            <a:r>
              <a:rPr lang="el-GR" dirty="0"/>
              <a:t>: </a:t>
            </a:r>
            <a:r>
              <a:rPr lang="en-GB" dirty="0"/>
              <a:t>International Capital Market Association (ICMA) </a:t>
            </a:r>
            <a:r>
              <a:rPr lang="en-GB" dirty="0">
                <a:hlinkClick r:id="rId2"/>
              </a:rPr>
              <a:t>https://www.icmagroup.org</a:t>
            </a:r>
            <a:r>
              <a:rPr lang="en-GB" dirty="0"/>
              <a:t>,</a:t>
            </a:r>
            <a:r>
              <a:rPr lang="el-GR" dirty="0"/>
              <a:t> </a:t>
            </a:r>
            <a:r>
              <a:rPr lang="en-GB" dirty="0"/>
              <a:t>Securities Industry and Financial Markets Association (SIFMA), </a:t>
            </a:r>
            <a:r>
              <a:rPr lang="en-GB" dirty="0">
                <a:hlinkClick r:id="rId3"/>
              </a:rPr>
              <a:t>https://www.sifma.org</a:t>
            </a:r>
            <a:r>
              <a:rPr lang="en-GB" dirty="0"/>
              <a:t>.</a:t>
            </a:r>
            <a:r>
              <a:rPr lang="el-GR" dirty="0"/>
              <a:t>) </a:t>
            </a:r>
          </a:p>
          <a:p>
            <a:pPr algn="just"/>
            <a:endParaRPr lang="el-GR" dirty="0"/>
          </a:p>
          <a:p>
            <a:pPr algn="just"/>
            <a:r>
              <a:rPr lang="el-GR" dirty="0"/>
              <a:t>Στην Ελληνική αγορά τον Ιούνιο του 2021 η </a:t>
            </a:r>
            <a:r>
              <a:rPr lang="el-GR" dirty="0">
                <a:solidFill>
                  <a:srgbClr val="FF0000"/>
                </a:solidFill>
              </a:rPr>
              <a:t>μέση ημερήσια ονομαστική αξία συναλλαγών </a:t>
            </a:r>
            <a:r>
              <a:rPr lang="el-GR" dirty="0"/>
              <a:t>των ομολόγων του Ελληνικού Δημοσίου ήταν </a:t>
            </a:r>
            <a:r>
              <a:rPr lang="el-GR" dirty="0">
                <a:solidFill>
                  <a:srgbClr val="FF0000"/>
                </a:solidFill>
              </a:rPr>
              <a:t>154 εκατ. Ευρώ</a:t>
            </a:r>
            <a:r>
              <a:rPr lang="el-GR" dirty="0"/>
              <a:t>, σύμφωνα με την Τράπεζα της Ελλάδος (</a:t>
            </a:r>
            <a:r>
              <a:rPr lang="el-GR" dirty="0" err="1"/>
              <a:t>ΤτΕ</a:t>
            </a:r>
            <a:r>
              <a:rPr lang="el-GR" dirty="0"/>
              <a:t>). (Πηγή: </a:t>
            </a:r>
            <a:r>
              <a:rPr lang="el-GR" dirty="0">
                <a:hlinkClick r:id="rId4"/>
              </a:rPr>
              <a:t>https://www.bankofgreece.gr/kiries-leitourgies/agores/hlektronikh-deyterogenhs-agora/statistika-stoixeia</a:t>
            </a:r>
            <a:r>
              <a:rPr lang="el-GR" dirty="0"/>
              <a:t>.)</a:t>
            </a:r>
          </a:p>
          <a:p>
            <a:pPr marL="0" indent="0" algn="just">
              <a:buNone/>
            </a:pPr>
            <a:r>
              <a:rPr lang="el-GR" dirty="0"/>
              <a:t> </a:t>
            </a:r>
          </a:p>
          <a:p>
            <a:pPr algn="just"/>
            <a:r>
              <a:rPr lang="el-GR" dirty="0"/>
              <a:t>Τα κρατικά ομόλογα διαπραγματεύονται στην Ηλεκτρονική Δευτερογενή Αγορά Τίτλων (ΗΔΑΤ) της </a:t>
            </a:r>
            <a:r>
              <a:rPr lang="el-GR" dirty="0" err="1"/>
              <a:t>ΤτΕ</a:t>
            </a:r>
            <a:r>
              <a:rPr lang="el-GR" dirty="0"/>
              <a:t>.</a:t>
            </a:r>
          </a:p>
          <a:p>
            <a:endParaRPr lang="en-GB" dirty="0"/>
          </a:p>
        </p:txBody>
      </p:sp>
      <p:sp>
        <p:nvSpPr>
          <p:cNvPr id="4" name="Τίτλος 1">
            <a:extLst>
              <a:ext uri="{FF2B5EF4-FFF2-40B4-BE49-F238E27FC236}">
                <a16:creationId xmlns:a16="http://schemas.microsoft.com/office/drawing/2014/main" id="{ED7A704F-0A5F-43A8-9790-AEA72613057E}"/>
              </a:ext>
            </a:extLst>
          </p:cNvPr>
          <p:cNvSpPr>
            <a:spLocks noGrp="1"/>
          </p:cNvSpPr>
          <p:nvPr>
            <p:ph type="title"/>
          </p:nvPr>
        </p:nvSpPr>
        <p:spPr>
          <a:xfrm>
            <a:off x="838200" y="365126"/>
            <a:ext cx="10515600" cy="607997"/>
          </a:xfrm>
        </p:spPr>
        <p:txBody>
          <a:bodyPr>
            <a:normAutofit/>
          </a:bodyPr>
          <a:lstStyle/>
          <a:p>
            <a:r>
              <a:rPr lang="el-GR" sz="3600" b="1" dirty="0"/>
              <a:t>Εισαγωγή και Ορισμοί</a:t>
            </a:r>
            <a:endParaRPr lang="en-GB" sz="3600" b="1" dirty="0"/>
          </a:p>
        </p:txBody>
      </p:sp>
    </p:spTree>
    <p:extLst>
      <p:ext uri="{BB962C8B-B14F-4D97-AF65-F5344CB8AC3E}">
        <p14:creationId xmlns:p14="http://schemas.microsoft.com/office/powerpoint/2010/main" val="7700965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FEACF3-F681-43FC-9C94-A4C4D330CAD9}"/>
              </a:ext>
            </a:extLst>
          </p:cNvPr>
          <p:cNvSpPr>
            <a:spLocks noGrp="1"/>
          </p:cNvSpPr>
          <p:nvPr>
            <p:ph type="title"/>
          </p:nvPr>
        </p:nvSpPr>
        <p:spPr>
          <a:xfrm>
            <a:off x="838200" y="365125"/>
            <a:ext cx="10515600" cy="398273"/>
          </a:xfrm>
        </p:spPr>
        <p:txBody>
          <a:bodyPr>
            <a:normAutofit fontScale="90000"/>
          </a:bodyPr>
          <a:lstStyle/>
          <a:p>
            <a:br>
              <a:rPr lang="el-GR" sz="3600" b="1" dirty="0"/>
            </a:br>
            <a:r>
              <a:rPr lang="el-GR" sz="4000" b="1" dirty="0" err="1"/>
              <a:t>Junk</a:t>
            </a:r>
            <a:r>
              <a:rPr lang="el-GR" sz="4000" b="1" dirty="0"/>
              <a:t> </a:t>
            </a:r>
            <a:r>
              <a:rPr lang="el-GR" sz="4000" b="1" dirty="0" err="1"/>
              <a:t>Bonds</a:t>
            </a:r>
            <a:br>
              <a:rPr lang="el-GR" sz="3600" b="1" dirty="0"/>
            </a:br>
            <a:endParaRPr lang="en-GB" sz="3600" b="1" dirty="0"/>
          </a:p>
        </p:txBody>
      </p:sp>
      <p:sp>
        <p:nvSpPr>
          <p:cNvPr id="3" name="Θέση περιεχομένου 2">
            <a:extLst>
              <a:ext uri="{FF2B5EF4-FFF2-40B4-BE49-F238E27FC236}">
                <a16:creationId xmlns:a16="http://schemas.microsoft.com/office/drawing/2014/main" id="{161A461C-DDAD-4299-980F-C274549FF144}"/>
              </a:ext>
            </a:extLst>
          </p:cNvPr>
          <p:cNvSpPr>
            <a:spLocks noGrp="1"/>
          </p:cNvSpPr>
          <p:nvPr>
            <p:ph idx="1"/>
          </p:nvPr>
        </p:nvSpPr>
        <p:spPr>
          <a:xfrm>
            <a:off x="838200" y="1426128"/>
            <a:ext cx="10515600" cy="5159229"/>
          </a:xfrm>
        </p:spPr>
        <p:txBody>
          <a:bodyPr>
            <a:normAutofit fontScale="70000" lnSpcReduction="20000"/>
          </a:bodyPr>
          <a:lstStyle/>
          <a:p>
            <a:pPr algn="just"/>
            <a:r>
              <a:rPr lang="el-GR" dirty="0"/>
              <a:t>Χρεόγραφα με </a:t>
            </a:r>
            <a:r>
              <a:rPr lang="el-GR" dirty="0">
                <a:solidFill>
                  <a:srgbClr val="FF0000"/>
                </a:solidFill>
              </a:rPr>
              <a:t>βαθμό κάτω από το BB από την Standard &amp; </a:t>
            </a:r>
            <a:r>
              <a:rPr lang="el-GR" dirty="0" err="1">
                <a:solidFill>
                  <a:srgbClr val="FF0000"/>
                </a:solidFill>
              </a:rPr>
              <a:t>Poor’s</a:t>
            </a:r>
            <a:r>
              <a:rPr lang="el-GR" dirty="0">
                <a:solidFill>
                  <a:srgbClr val="FF0000"/>
                </a:solidFill>
              </a:rPr>
              <a:t> και κάτω από το </a:t>
            </a:r>
            <a:r>
              <a:rPr lang="el-GR" dirty="0" err="1">
                <a:solidFill>
                  <a:srgbClr val="FF0000"/>
                </a:solidFill>
              </a:rPr>
              <a:t>Ba</a:t>
            </a:r>
            <a:r>
              <a:rPr lang="el-GR" dirty="0">
                <a:solidFill>
                  <a:srgbClr val="FF0000"/>
                </a:solidFill>
              </a:rPr>
              <a:t> </a:t>
            </a:r>
            <a:r>
              <a:rPr lang="el-GR" dirty="0"/>
              <a:t>από την </a:t>
            </a:r>
            <a:r>
              <a:rPr lang="el-GR" dirty="0" err="1"/>
              <a:t>Moody’s</a:t>
            </a:r>
            <a:r>
              <a:rPr lang="el-GR" dirty="0"/>
              <a:t> συχνά αποκαλούνται ομολογίες υψηλής απόδοσης (</a:t>
            </a:r>
            <a:r>
              <a:rPr lang="el-GR" dirty="0" err="1">
                <a:solidFill>
                  <a:srgbClr val="FF0000"/>
                </a:solidFill>
              </a:rPr>
              <a:t>high</a:t>
            </a:r>
            <a:r>
              <a:rPr lang="el-GR" dirty="0">
                <a:solidFill>
                  <a:srgbClr val="FF0000"/>
                </a:solidFill>
              </a:rPr>
              <a:t> </a:t>
            </a:r>
            <a:r>
              <a:rPr lang="el-GR" dirty="0" err="1">
                <a:solidFill>
                  <a:srgbClr val="FF0000"/>
                </a:solidFill>
              </a:rPr>
              <a:t>yield</a:t>
            </a:r>
            <a:r>
              <a:rPr lang="el-GR" dirty="0">
                <a:solidFill>
                  <a:srgbClr val="FF0000"/>
                </a:solidFill>
              </a:rPr>
              <a:t> </a:t>
            </a:r>
            <a:r>
              <a:rPr lang="el-GR" dirty="0" err="1">
                <a:solidFill>
                  <a:srgbClr val="FF0000"/>
                </a:solidFill>
              </a:rPr>
              <a:t>bonds</a:t>
            </a:r>
            <a:r>
              <a:rPr lang="el-GR" dirty="0">
                <a:solidFill>
                  <a:srgbClr val="FF0000"/>
                </a:solidFill>
              </a:rPr>
              <a:t>) ή </a:t>
            </a:r>
            <a:r>
              <a:rPr lang="el-GR" dirty="0" err="1">
                <a:solidFill>
                  <a:srgbClr val="FF0000"/>
                </a:solidFill>
              </a:rPr>
              <a:t>junk</a:t>
            </a:r>
            <a:r>
              <a:rPr lang="el-GR" dirty="0">
                <a:solidFill>
                  <a:srgbClr val="FF0000"/>
                </a:solidFill>
              </a:rPr>
              <a:t> </a:t>
            </a:r>
            <a:r>
              <a:rPr lang="el-GR" dirty="0" err="1">
                <a:solidFill>
                  <a:srgbClr val="FF0000"/>
                </a:solidFill>
              </a:rPr>
              <a:t>bonds</a:t>
            </a:r>
            <a:r>
              <a:rPr lang="el-GR" dirty="0"/>
              <a:t>. </a:t>
            </a:r>
          </a:p>
          <a:p>
            <a:pPr algn="just"/>
            <a:endParaRPr lang="el-GR" dirty="0"/>
          </a:p>
          <a:p>
            <a:pPr algn="just"/>
            <a:r>
              <a:rPr lang="el-GR" dirty="0"/>
              <a:t>Η αγορά για αυτά τα χρεόγραφα έχει επικρατήσει να ονομάζεται και «</a:t>
            </a:r>
            <a:r>
              <a:rPr lang="el-GR" dirty="0" err="1">
                <a:solidFill>
                  <a:srgbClr val="FF0000"/>
                </a:solidFill>
              </a:rPr>
              <a:t>below</a:t>
            </a:r>
            <a:r>
              <a:rPr lang="el-GR" dirty="0">
                <a:solidFill>
                  <a:srgbClr val="FF0000"/>
                </a:solidFill>
              </a:rPr>
              <a:t> </a:t>
            </a:r>
            <a:r>
              <a:rPr lang="el-GR" dirty="0" err="1">
                <a:solidFill>
                  <a:srgbClr val="FF0000"/>
                </a:solidFill>
              </a:rPr>
              <a:t>investment</a:t>
            </a:r>
            <a:r>
              <a:rPr lang="el-GR" dirty="0">
                <a:solidFill>
                  <a:srgbClr val="FF0000"/>
                </a:solidFill>
              </a:rPr>
              <a:t> </a:t>
            </a:r>
            <a:r>
              <a:rPr lang="el-GR" dirty="0" err="1">
                <a:solidFill>
                  <a:srgbClr val="FF0000"/>
                </a:solidFill>
              </a:rPr>
              <a:t>grade</a:t>
            </a:r>
            <a:r>
              <a:rPr lang="el-GR" dirty="0">
                <a:solidFill>
                  <a:srgbClr val="FF0000"/>
                </a:solidFill>
              </a:rPr>
              <a:t> </a:t>
            </a:r>
            <a:r>
              <a:rPr lang="el-GR" dirty="0" err="1">
                <a:solidFill>
                  <a:srgbClr val="FF0000"/>
                </a:solidFill>
              </a:rPr>
              <a:t>market</a:t>
            </a:r>
            <a:r>
              <a:rPr lang="el-GR" dirty="0">
                <a:solidFill>
                  <a:srgbClr val="FF0000"/>
                </a:solidFill>
              </a:rPr>
              <a:t>». </a:t>
            </a:r>
          </a:p>
          <a:p>
            <a:pPr algn="just"/>
            <a:endParaRPr lang="el-GR" dirty="0"/>
          </a:p>
          <a:p>
            <a:pPr algn="just"/>
            <a:r>
              <a:rPr lang="el-GR" dirty="0"/>
              <a:t>Η αγορά αυτή έχει τα δικά της χαρακτηριστικά και ιδιαιτερότητες. </a:t>
            </a:r>
          </a:p>
          <a:p>
            <a:pPr algn="just"/>
            <a:endParaRPr lang="el-GR" dirty="0"/>
          </a:p>
          <a:p>
            <a:pPr algn="just"/>
            <a:r>
              <a:rPr lang="el-GR" dirty="0"/>
              <a:t>Τα ομόλογα αυτά αναπτύχθηκαν ιδιαίτερα την δεκαετία του 1980 για να χρηματοδοτήσουν </a:t>
            </a:r>
            <a:r>
              <a:rPr lang="el-GR" dirty="0" err="1"/>
              <a:t>Leveraged</a:t>
            </a:r>
            <a:r>
              <a:rPr lang="el-GR" dirty="0"/>
              <a:t> </a:t>
            </a:r>
            <a:r>
              <a:rPr lang="el-GR" dirty="0" err="1"/>
              <a:t>Buy</a:t>
            </a:r>
            <a:r>
              <a:rPr lang="el-GR" dirty="0"/>
              <a:t> </a:t>
            </a:r>
            <a:r>
              <a:rPr lang="el-GR" dirty="0" err="1"/>
              <a:t>Outs</a:t>
            </a:r>
            <a:r>
              <a:rPr lang="el-GR" dirty="0"/>
              <a:t> (</a:t>
            </a:r>
            <a:r>
              <a:rPr lang="el-GR" dirty="0" err="1"/>
              <a:t>LBOs</a:t>
            </a:r>
            <a:r>
              <a:rPr lang="el-GR" dirty="0"/>
              <a:t>), συγχωνεύσεις, ή προβληματικές επιχειρήσεις. </a:t>
            </a:r>
          </a:p>
          <a:p>
            <a:pPr algn="just"/>
            <a:endParaRPr lang="el-GR" dirty="0"/>
          </a:p>
          <a:p>
            <a:pPr algn="just"/>
            <a:r>
              <a:rPr lang="el-GR" dirty="0"/>
              <a:t>Ένα LBO μπορεί να ορισθεί ως η εξαγορά επιχείρησης με κεφάλαια που προέρχονται από δάνεια που έχουν εγγυήσεις μέσα στις οποίες συνήθως βρίσκονται περιουσιακά στοιχεία της υπό εξαγορά επιχείρησης. </a:t>
            </a:r>
          </a:p>
          <a:p>
            <a:pPr algn="just"/>
            <a:endParaRPr lang="el-GR" dirty="0"/>
          </a:p>
          <a:p>
            <a:pPr algn="just"/>
            <a:r>
              <a:rPr lang="el-GR" dirty="0"/>
              <a:t>Επειδή οι εταιρίες που πραγματοποιούν την εξαγορά δεν έχουν επαρκείς εγγυήσεις εκδίδουν χαμηλής ποιότητας ομολογίες. </a:t>
            </a:r>
          </a:p>
          <a:p>
            <a:endParaRPr lang="en-GB" dirty="0"/>
          </a:p>
        </p:txBody>
      </p:sp>
    </p:spTree>
    <p:extLst>
      <p:ext uri="{BB962C8B-B14F-4D97-AF65-F5344CB8AC3E}">
        <p14:creationId xmlns:p14="http://schemas.microsoft.com/office/powerpoint/2010/main" val="33335653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43D950-2CB6-4871-B2D2-77EE7A3214F6}"/>
              </a:ext>
            </a:extLst>
          </p:cNvPr>
          <p:cNvSpPr>
            <a:spLocks noGrp="1"/>
          </p:cNvSpPr>
          <p:nvPr>
            <p:ph type="title"/>
          </p:nvPr>
        </p:nvSpPr>
        <p:spPr>
          <a:xfrm>
            <a:off x="838200" y="365126"/>
            <a:ext cx="10515600" cy="826112"/>
          </a:xfrm>
        </p:spPr>
        <p:txBody>
          <a:bodyPr>
            <a:normAutofit/>
          </a:bodyPr>
          <a:lstStyle/>
          <a:p>
            <a:r>
              <a:rPr lang="el-GR" sz="3600" b="1" dirty="0" err="1"/>
              <a:t>Credit</a:t>
            </a:r>
            <a:r>
              <a:rPr lang="el-GR" sz="3600" b="1" dirty="0"/>
              <a:t> </a:t>
            </a:r>
            <a:r>
              <a:rPr lang="el-GR" sz="3600" b="1" dirty="0" err="1"/>
              <a:t>Default</a:t>
            </a:r>
            <a:r>
              <a:rPr lang="el-GR" sz="3600" b="1" dirty="0"/>
              <a:t> </a:t>
            </a:r>
            <a:r>
              <a:rPr lang="el-GR" sz="3600" b="1" dirty="0" err="1"/>
              <a:t>Swap</a:t>
            </a:r>
            <a:r>
              <a:rPr lang="el-GR" sz="3600" b="1" dirty="0"/>
              <a:t> (CDS) </a:t>
            </a:r>
            <a:endParaRPr lang="en-GB" sz="3600" b="1" dirty="0"/>
          </a:p>
        </p:txBody>
      </p:sp>
      <p:sp>
        <p:nvSpPr>
          <p:cNvPr id="3" name="Θέση περιεχομένου 2">
            <a:extLst>
              <a:ext uri="{FF2B5EF4-FFF2-40B4-BE49-F238E27FC236}">
                <a16:creationId xmlns:a16="http://schemas.microsoft.com/office/drawing/2014/main" id="{C8F4D5FA-ED6C-44ED-A453-B588C171A477}"/>
              </a:ext>
            </a:extLst>
          </p:cNvPr>
          <p:cNvSpPr>
            <a:spLocks noGrp="1"/>
          </p:cNvSpPr>
          <p:nvPr>
            <p:ph idx="1"/>
          </p:nvPr>
        </p:nvSpPr>
        <p:spPr>
          <a:xfrm>
            <a:off x="838200" y="1342239"/>
            <a:ext cx="10515600" cy="4834724"/>
          </a:xfrm>
        </p:spPr>
        <p:txBody>
          <a:bodyPr>
            <a:noAutofit/>
          </a:bodyPr>
          <a:lstStyle/>
          <a:p>
            <a:pPr algn="just"/>
            <a:r>
              <a:rPr lang="el-GR" sz="2200" dirty="0"/>
              <a:t>Το </a:t>
            </a:r>
            <a:r>
              <a:rPr lang="el-GR" sz="2200" dirty="0" err="1">
                <a:solidFill>
                  <a:srgbClr val="FF0000"/>
                </a:solidFill>
              </a:rPr>
              <a:t>credit</a:t>
            </a:r>
            <a:r>
              <a:rPr lang="el-GR" sz="2200" dirty="0">
                <a:solidFill>
                  <a:srgbClr val="FF0000"/>
                </a:solidFill>
              </a:rPr>
              <a:t> </a:t>
            </a:r>
            <a:r>
              <a:rPr lang="el-GR" sz="2200" dirty="0" err="1">
                <a:solidFill>
                  <a:srgbClr val="FF0000"/>
                </a:solidFill>
              </a:rPr>
              <a:t>default</a:t>
            </a:r>
            <a:r>
              <a:rPr lang="el-GR" sz="2200" dirty="0">
                <a:solidFill>
                  <a:srgbClr val="FF0000"/>
                </a:solidFill>
              </a:rPr>
              <a:t> </a:t>
            </a:r>
            <a:r>
              <a:rPr lang="el-GR" sz="2200" dirty="0" err="1">
                <a:solidFill>
                  <a:srgbClr val="FF0000"/>
                </a:solidFill>
              </a:rPr>
              <a:t>swap</a:t>
            </a:r>
            <a:r>
              <a:rPr lang="el-GR" sz="2200" dirty="0">
                <a:solidFill>
                  <a:srgbClr val="FF0000"/>
                </a:solidFill>
              </a:rPr>
              <a:t> (CDS) </a:t>
            </a:r>
            <a:r>
              <a:rPr lang="el-GR" sz="2200" dirty="0"/>
              <a:t>είναι ένα παράγωγο συμβόλαιο στο οποίο ο αγοραστής συμφωνεί να κάνει μία σειρά από πληρωμές στον πωλητή και σε αντάλλαγμα λαμβάνει μία αποζημίωση σε περίπτωση που συμβεί ένα πιστωτικό γεγονός (</a:t>
            </a:r>
            <a:r>
              <a:rPr lang="el-GR" sz="2200" dirty="0" err="1"/>
              <a:t>credit</a:t>
            </a:r>
            <a:r>
              <a:rPr lang="el-GR" sz="2200" dirty="0"/>
              <a:t> </a:t>
            </a:r>
            <a:r>
              <a:rPr lang="el-GR" sz="2200" dirty="0" err="1"/>
              <a:t>event</a:t>
            </a:r>
            <a:r>
              <a:rPr lang="el-GR" sz="2200" dirty="0"/>
              <a:t>). </a:t>
            </a:r>
          </a:p>
          <a:p>
            <a:pPr algn="just"/>
            <a:endParaRPr lang="el-GR" sz="2200" dirty="0"/>
          </a:p>
          <a:p>
            <a:pPr algn="just"/>
            <a:r>
              <a:rPr lang="el-GR" sz="2200" dirty="0"/>
              <a:t>Με τον όρο </a:t>
            </a:r>
            <a:r>
              <a:rPr lang="el-GR" sz="2200" dirty="0">
                <a:solidFill>
                  <a:srgbClr val="FF0000"/>
                </a:solidFill>
              </a:rPr>
              <a:t>πιστωτικό γεγονός </a:t>
            </a:r>
            <a:r>
              <a:rPr lang="el-GR" sz="2200" dirty="0"/>
              <a:t>εννοείται συνήθως ότι ο υποκείμενος τίτλος (συνήθως ένα ομόλογο ή ένα δάνειο) δεν αποπληρώσει τις υποχρεώσεις του (π.χ. πτωχεύσει, </a:t>
            </a:r>
            <a:r>
              <a:rPr lang="el-GR" sz="2200" dirty="0" err="1"/>
              <a:t>default</a:t>
            </a:r>
            <a:r>
              <a:rPr lang="el-GR" sz="2200" dirty="0"/>
              <a:t>) ή αμελήσει κάποια πληρωμή τοκομεριδίου. </a:t>
            </a:r>
          </a:p>
          <a:p>
            <a:pPr algn="just"/>
            <a:endParaRPr lang="el-GR" sz="2200" dirty="0"/>
          </a:p>
          <a:p>
            <a:pPr algn="just"/>
            <a:r>
              <a:rPr lang="el-GR" sz="2200" dirty="0"/>
              <a:t>Με την έλευση του πιστωτικού γεγονότος το συμβόλαιο λήγει. </a:t>
            </a:r>
          </a:p>
          <a:p>
            <a:pPr algn="just"/>
            <a:endParaRPr lang="el-GR" sz="2200" dirty="0"/>
          </a:p>
          <a:p>
            <a:pPr algn="just"/>
            <a:r>
              <a:rPr lang="el-GR" sz="2200" dirty="0"/>
              <a:t>Σε κάποιες περιπτώσεις, το γεγονός μπορεί να είναι και η περίπτωση όπου μία επιχείρηση προβεί σε </a:t>
            </a:r>
            <a:r>
              <a:rPr lang="el-GR" sz="2200" dirty="0">
                <a:solidFill>
                  <a:srgbClr val="FF0000"/>
                </a:solidFill>
              </a:rPr>
              <a:t>αναδιοργάνωση των χρεών (</a:t>
            </a:r>
            <a:r>
              <a:rPr lang="el-GR" sz="2200" dirty="0" err="1">
                <a:solidFill>
                  <a:srgbClr val="FF0000"/>
                </a:solidFill>
              </a:rPr>
              <a:t>restructuring</a:t>
            </a:r>
            <a:r>
              <a:rPr lang="el-GR" sz="2200" dirty="0">
                <a:solidFill>
                  <a:srgbClr val="FF0000"/>
                </a:solidFill>
              </a:rPr>
              <a:t>) ή υποβαθμιστεί η πιστοληπτική αξιολόγηση της επιχείρησης. </a:t>
            </a:r>
            <a:endParaRPr lang="en-GB" sz="2200" dirty="0">
              <a:solidFill>
                <a:srgbClr val="FF0000"/>
              </a:solidFill>
            </a:endParaRPr>
          </a:p>
        </p:txBody>
      </p:sp>
    </p:spTree>
    <p:extLst>
      <p:ext uri="{BB962C8B-B14F-4D97-AF65-F5344CB8AC3E}">
        <p14:creationId xmlns:p14="http://schemas.microsoft.com/office/powerpoint/2010/main" val="16992343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1879EC41-D1E9-43FB-894D-518AD2FB070D}"/>
              </a:ext>
            </a:extLst>
          </p:cNvPr>
          <p:cNvPicPr>
            <a:picLocks noGrp="1" noChangeAspect="1"/>
          </p:cNvPicPr>
          <p:nvPr>
            <p:ph idx="1"/>
          </p:nvPr>
        </p:nvPicPr>
        <p:blipFill>
          <a:blip r:embed="rId2"/>
          <a:stretch>
            <a:fillRect/>
          </a:stretch>
        </p:blipFill>
        <p:spPr>
          <a:xfrm>
            <a:off x="1862356" y="1400962"/>
            <a:ext cx="7835317" cy="4859891"/>
          </a:xfrm>
        </p:spPr>
      </p:pic>
      <p:sp>
        <p:nvSpPr>
          <p:cNvPr id="6" name="Τίτλος 1">
            <a:extLst>
              <a:ext uri="{FF2B5EF4-FFF2-40B4-BE49-F238E27FC236}">
                <a16:creationId xmlns:a16="http://schemas.microsoft.com/office/drawing/2014/main" id="{28133A51-E146-4E41-BDED-6C071904ECD6}"/>
              </a:ext>
            </a:extLst>
          </p:cNvPr>
          <p:cNvSpPr>
            <a:spLocks noGrp="1"/>
          </p:cNvSpPr>
          <p:nvPr>
            <p:ph type="title"/>
          </p:nvPr>
        </p:nvSpPr>
        <p:spPr>
          <a:xfrm>
            <a:off x="838200" y="365125"/>
            <a:ext cx="10515600" cy="817723"/>
          </a:xfrm>
        </p:spPr>
        <p:txBody>
          <a:bodyPr>
            <a:normAutofit/>
          </a:bodyPr>
          <a:lstStyle/>
          <a:p>
            <a:r>
              <a:rPr lang="el-GR" sz="3600" b="1" dirty="0" err="1"/>
              <a:t>Credit</a:t>
            </a:r>
            <a:r>
              <a:rPr lang="el-GR" sz="3600" b="1" dirty="0"/>
              <a:t> </a:t>
            </a:r>
            <a:r>
              <a:rPr lang="el-GR" sz="3600" b="1" dirty="0" err="1"/>
              <a:t>Default</a:t>
            </a:r>
            <a:r>
              <a:rPr lang="el-GR" sz="3600" b="1" dirty="0"/>
              <a:t> </a:t>
            </a:r>
            <a:r>
              <a:rPr lang="el-GR" sz="3600" b="1" dirty="0" err="1"/>
              <a:t>Swap</a:t>
            </a:r>
            <a:r>
              <a:rPr lang="el-GR" sz="3600" b="1" dirty="0"/>
              <a:t> (CDS) </a:t>
            </a:r>
            <a:endParaRPr lang="en-GB" sz="3600" b="1" dirty="0"/>
          </a:p>
        </p:txBody>
      </p:sp>
    </p:spTree>
    <p:extLst>
      <p:ext uri="{BB962C8B-B14F-4D97-AF65-F5344CB8AC3E}">
        <p14:creationId xmlns:p14="http://schemas.microsoft.com/office/powerpoint/2010/main" val="30596954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688B935-21F7-4B7A-A203-68CCB908B224}"/>
              </a:ext>
            </a:extLst>
          </p:cNvPr>
          <p:cNvSpPr>
            <a:spLocks noGrp="1"/>
          </p:cNvSpPr>
          <p:nvPr>
            <p:ph idx="1"/>
          </p:nvPr>
        </p:nvSpPr>
        <p:spPr>
          <a:xfrm>
            <a:off x="838200" y="1468073"/>
            <a:ext cx="10515600" cy="4708890"/>
          </a:xfrm>
        </p:spPr>
        <p:txBody>
          <a:bodyPr>
            <a:normAutofit/>
          </a:bodyPr>
          <a:lstStyle/>
          <a:p>
            <a:pPr algn="just"/>
            <a:r>
              <a:rPr lang="el-GR" sz="2400" dirty="0"/>
              <a:t>Σε περίπτωση που συμβεί το γεγονός, π.χ. στην πτώχευση μίας επιχείρησης που εξέδωσε ένα ομόλογο, ο αγοραστής μπορεί, αναλόγως της συμφωνίας, </a:t>
            </a:r>
          </a:p>
          <a:p>
            <a:pPr algn="just"/>
            <a:endParaRPr lang="el-GR" sz="2400" dirty="0"/>
          </a:p>
          <a:p>
            <a:pPr algn="just"/>
            <a:r>
              <a:rPr lang="el-GR" sz="2400" dirty="0"/>
              <a:t>(α) 	να παραδώσει στον πωλητή το ομόλογο και να πάρει την ονομαστική αξία 	του ομολόγου, ή </a:t>
            </a:r>
          </a:p>
          <a:p>
            <a:pPr algn="just"/>
            <a:endParaRPr lang="el-GR" sz="2400" dirty="0"/>
          </a:p>
          <a:p>
            <a:pPr algn="just"/>
            <a:r>
              <a:rPr lang="el-GR" sz="2400" dirty="0"/>
              <a:t>(β) 	ο αγοραστής να λάβει από τον πωλητή την διαφορά μεταξύ της 	ονομαστικής αξίας του ομολόγου και της τρέχουσας αγοραίας τιμής του 	ομολόγου, η οποία μπορεί να είναι πολύ χαμηλή αλλά σε πολλές 	περιπτώσεις υπάρχει. </a:t>
            </a:r>
            <a:endParaRPr lang="en-GB" sz="2400" dirty="0"/>
          </a:p>
        </p:txBody>
      </p:sp>
      <p:sp>
        <p:nvSpPr>
          <p:cNvPr id="4" name="Τίτλος 1">
            <a:extLst>
              <a:ext uri="{FF2B5EF4-FFF2-40B4-BE49-F238E27FC236}">
                <a16:creationId xmlns:a16="http://schemas.microsoft.com/office/drawing/2014/main" id="{C3D8A455-2AEA-47BF-8F50-6387C798C83D}"/>
              </a:ext>
            </a:extLst>
          </p:cNvPr>
          <p:cNvSpPr>
            <a:spLocks noGrp="1"/>
          </p:cNvSpPr>
          <p:nvPr>
            <p:ph type="title"/>
          </p:nvPr>
        </p:nvSpPr>
        <p:spPr>
          <a:xfrm>
            <a:off x="838200" y="365126"/>
            <a:ext cx="10515600" cy="926780"/>
          </a:xfrm>
        </p:spPr>
        <p:txBody>
          <a:bodyPr>
            <a:normAutofit/>
          </a:bodyPr>
          <a:lstStyle/>
          <a:p>
            <a:r>
              <a:rPr lang="el-GR" sz="3600" b="1" dirty="0" err="1"/>
              <a:t>Credit</a:t>
            </a:r>
            <a:r>
              <a:rPr lang="el-GR" sz="3600" b="1" dirty="0"/>
              <a:t> </a:t>
            </a:r>
            <a:r>
              <a:rPr lang="el-GR" sz="3600" b="1" dirty="0" err="1"/>
              <a:t>Default</a:t>
            </a:r>
            <a:r>
              <a:rPr lang="el-GR" sz="3600" b="1" dirty="0"/>
              <a:t> </a:t>
            </a:r>
            <a:r>
              <a:rPr lang="el-GR" sz="3600" b="1" dirty="0" err="1"/>
              <a:t>Swap</a:t>
            </a:r>
            <a:r>
              <a:rPr lang="el-GR" sz="3600" b="1" dirty="0"/>
              <a:t> (CDS) </a:t>
            </a:r>
            <a:endParaRPr lang="en-GB" sz="3600" b="1" dirty="0"/>
          </a:p>
        </p:txBody>
      </p:sp>
    </p:spTree>
    <p:extLst>
      <p:ext uri="{BB962C8B-B14F-4D97-AF65-F5344CB8AC3E}">
        <p14:creationId xmlns:p14="http://schemas.microsoft.com/office/powerpoint/2010/main" val="6176241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2D9EE61-490F-4E8C-A297-C143C8D2E17D}"/>
              </a:ext>
            </a:extLst>
          </p:cNvPr>
          <p:cNvSpPr>
            <a:spLocks noGrp="1"/>
          </p:cNvSpPr>
          <p:nvPr>
            <p:ph idx="1"/>
          </p:nvPr>
        </p:nvSpPr>
        <p:spPr>
          <a:xfrm>
            <a:off x="838200" y="1417739"/>
            <a:ext cx="10515600" cy="5176008"/>
          </a:xfrm>
        </p:spPr>
        <p:txBody>
          <a:bodyPr>
            <a:normAutofit fontScale="70000" lnSpcReduction="20000"/>
          </a:bodyPr>
          <a:lstStyle/>
          <a:p>
            <a:pPr algn="just"/>
            <a:r>
              <a:rPr lang="el-GR" dirty="0"/>
              <a:t>Τα προϊόντα αυτά είναι μία </a:t>
            </a:r>
            <a:r>
              <a:rPr lang="el-GR" dirty="0">
                <a:solidFill>
                  <a:srgbClr val="FF0000"/>
                </a:solidFill>
              </a:rPr>
              <a:t>μορφή ασφαλιστήριων συμβολαίων </a:t>
            </a:r>
            <a:r>
              <a:rPr lang="el-GR" dirty="0"/>
              <a:t>υπό την έννοια ότι ο αγοραστής πληρώνει ένα περιοδικό ασφάλιστρο και σε αντάλλαγμα λαμβάνει μία χρηματική αποζημίωση εάν ένα από τα γεγονότα που περιγράφονται στο συμβόλαιο συμβεί. </a:t>
            </a:r>
          </a:p>
          <a:p>
            <a:pPr algn="just"/>
            <a:endParaRPr lang="el-GR" dirty="0"/>
          </a:p>
          <a:p>
            <a:pPr algn="just"/>
            <a:r>
              <a:rPr lang="el-GR" dirty="0"/>
              <a:t>Μια σημαντική διαφορά όμως με τα ασφαλιστήρια συμβόλαια είναι ότι ο αγοραστής μπορεί απλά να αγοράσει ένα CDS που αναφέρεται σε συγκεκριμένο ομόλογο με σκοπό να κερδοσκοπήσει, </a:t>
            </a:r>
            <a:r>
              <a:rPr lang="el-GR" dirty="0">
                <a:solidFill>
                  <a:srgbClr val="FF0000"/>
                </a:solidFill>
              </a:rPr>
              <a:t>αναμένοντας για παράδειγμα την πτώχευση της εταιρείας που εξέδωσε το ομόλογο.  </a:t>
            </a:r>
          </a:p>
          <a:p>
            <a:pPr algn="just"/>
            <a:endParaRPr lang="el-GR" dirty="0"/>
          </a:p>
          <a:p>
            <a:pPr algn="just"/>
            <a:r>
              <a:rPr lang="el-GR" dirty="0"/>
              <a:t>Η τιμή που πληρώνει ο αγοραστής αναφέρεται σε ένα </a:t>
            </a:r>
            <a:r>
              <a:rPr lang="el-GR" dirty="0">
                <a:solidFill>
                  <a:srgbClr val="FF0000"/>
                </a:solidFill>
              </a:rPr>
              <a:t>περιθώριο (</a:t>
            </a:r>
            <a:r>
              <a:rPr lang="el-GR" dirty="0" err="1">
                <a:solidFill>
                  <a:srgbClr val="FF0000"/>
                </a:solidFill>
              </a:rPr>
              <a:t>spread</a:t>
            </a:r>
            <a:r>
              <a:rPr lang="el-GR" dirty="0">
                <a:solidFill>
                  <a:srgbClr val="FF0000"/>
                </a:solidFill>
              </a:rPr>
              <a:t>) </a:t>
            </a:r>
            <a:r>
              <a:rPr lang="el-GR" dirty="0"/>
              <a:t>και είναι η ετησία περιοδική πληρωμή που κάνει στον πωλητή. </a:t>
            </a:r>
          </a:p>
          <a:p>
            <a:pPr algn="just"/>
            <a:endParaRPr lang="el-GR" dirty="0"/>
          </a:p>
          <a:p>
            <a:pPr algn="just"/>
            <a:r>
              <a:rPr lang="el-GR" dirty="0"/>
              <a:t>Για παράδειγμα, ο επενδυτής Α αγοράζει από την τράπεζα Β ένα συμβόλαιο CDS το οποίο αναφέρεται στο ομόλογο της επιχείρησης Γ. </a:t>
            </a:r>
          </a:p>
          <a:p>
            <a:pPr algn="just"/>
            <a:endParaRPr lang="el-GR" dirty="0"/>
          </a:p>
          <a:p>
            <a:pPr algn="just"/>
            <a:r>
              <a:rPr lang="el-GR" dirty="0"/>
              <a:t>Εάν ο επενδυτής αγοράζει προστασία για ένα ποσό ίσο με $1.000.000 και το </a:t>
            </a:r>
            <a:r>
              <a:rPr lang="el-GR" dirty="0" err="1"/>
              <a:t>spread</a:t>
            </a:r>
            <a:r>
              <a:rPr lang="el-GR" dirty="0"/>
              <a:t> του συγκεκριμένου CDS είναι 0,7%, τότε θα πληρώνει κάθε χρόνο στην τράπεζα $7.000. </a:t>
            </a:r>
          </a:p>
          <a:p>
            <a:endParaRPr lang="en-GB" dirty="0"/>
          </a:p>
        </p:txBody>
      </p:sp>
      <p:sp>
        <p:nvSpPr>
          <p:cNvPr id="4" name="Τίτλος 1">
            <a:extLst>
              <a:ext uri="{FF2B5EF4-FFF2-40B4-BE49-F238E27FC236}">
                <a16:creationId xmlns:a16="http://schemas.microsoft.com/office/drawing/2014/main" id="{C6AF67EE-DDD0-4EF8-92B3-D656E3DEC78D}"/>
              </a:ext>
            </a:extLst>
          </p:cNvPr>
          <p:cNvSpPr>
            <a:spLocks noGrp="1"/>
          </p:cNvSpPr>
          <p:nvPr>
            <p:ph type="title"/>
          </p:nvPr>
        </p:nvSpPr>
        <p:spPr>
          <a:xfrm>
            <a:off x="838200" y="365126"/>
            <a:ext cx="10515600" cy="876446"/>
          </a:xfrm>
        </p:spPr>
        <p:txBody>
          <a:bodyPr>
            <a:normAutofit/>
          </a:bodyPr>
          <a:lstStyle/>
          <a:p>
            <a:r>
              <a:rPr lang="el-GR" sz="3600" b="1" dirty="0" err="1"/>
              <a:t>Credit</a:t>
            </a:r>
            <a:r>
              <a:rPr lang="el-GR" sz="3600" b="1" dirty="0"/>
              <a:t> </a:t>
            </a:r>
            <a:r>
              <a:rPr lang="el-GR" sz="3600" b="1" dirty="0" err="1"/>
              <a:t>Default</a:t>
            </a:r>
            <a:r>
              <a:rPr lang="el-GR" sz="3600" b="1" dirty="0"/>
              <a:t> </a:t>
            </a:r>
            <a:r>
              <a:rPr lang="el-GR" sz="3600" b="1" dirty="0" err="1"/>
              <a:t>Swap</a:t>
            </a:r>
            <a:r>
              <a:rPr lang="el-GR" sz="3600" b="1" dirty="0"/>
              <a:t> (CDS) </a:t>
            </a:r>
            <a:endParaRPr lang="en-GB" sz="3600" b="1" dirty="0"/>
          </a:p>
        </p:txBody>
      </p:sp>
    </p:spTree>
    <p:extLst>
      <p:ext uri="{BB962C8B-B14F-4D97-AF65-F5344CB8AC3E}">
        <p14:creationId xmlns:p14="http://schemas.microsoft.com/office/powerpoint/2010/main" val="537108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37426-8EB0-4526-8C93-D6384F606D99}"/>
              </a:ext>
            </a:extLst>
          </p:cNvPr>
          <p:cNvSpPr>
            <a:spLocks noGrp="1"/>
          </p:cNvSpPr>
          <p:nvPr>
            <p:ph idx="1"/>
          </p:nvPr>
        </p:nvSpPr>
        <p:spPr>
          <a:xfrm>
            <a:off x="838200" y="1501629"/>
            <a:ext cx="10515600" cy="4675334"/>
          </a:xfrm>
        </p:spPr>
        <p:txBody>
          <a:bodyPr>
            <a:normAutofit fontScale="85000" lnSpcReduction="20000"/>
          </a:bodyPr>
          <a:lstStyle/>
          <a:p>
            <a:pPr algn="just"/>
            <a:r>
              <a:rPr lang="el-GR" dirty="0"/>
              <a:t>Στην πράξη οι τιμές θα αναφέρονται σε </a:t>
            </a:r>
            <a:r>
              <a:rPr lang="el-GR" dirty="0">
                <a:solidFill>
                  <a:srgbClr val="FF0000"/>
                </a:solidFill>
              </a:rPr>
              <a:t>μονάδες βάσης </a:t>
            </a:r>
            <a:r>
              <a:rPr lang="el-GR" dirty="0"/>
              <a:t>δηλαδή </a:t>
            </a:r>
            <a:r>
              <a:rPr lang="el-GR" dirty="0" err="1"/>
              <a:t>bp</a:t>
            </a:r>
            <a:r>
              <a:rPr lang="el-GR" dirty="0"/>
              <a:t> (</a:t>
            </a:r>
            <a:r>
              <a:rPr lang="el-GR" dirty="0" err="1"/>
              <a:t>basis</a:t>
            </a:r>
            <a:r>
              <a:rPr lang="el-GR" dirty="0"/>
              <a:t> </a:t>
            </a:r>
            <a:r>
              <a:rPr lang="el-GR" dirty="0" err="1"/>
              <a:t>points</a:t>
            </a:r>
            <a:r>
              <a:rPr lang="el-GR" dirty="0"/>
              <a:t>, το ένα </a:t>
            </a:r>
            <a:r>
              <a:rPr lang="el-GR" dirty="0" err="1"/>
              <a:t>bp</a:t>
            </a:r>
            <a:r>
              <a:rPr lang="el-GR" dirty="0"/>
              <a:t> είναι ίσο με 0,01%), και άρα η τιμή θα ήταν 70 μονάδες βάσης. </a:t>
            </a:r>
          </a:p>
          <a:p>
            <a:pPr algn="just"/>
            <a:endParaRPr lang="el-GR" dirty="0"/>
          </a:p>
          <a:p>
            <a:pPr algn="just"/>
            <a:r>
              <a:rPr lang="el-GR" dirty="0"/>
              <a:t>Οι πληρωμές θα συνεχιστούν μέχρι την λήξη του συμβολαίου εκτός και εάν συμβεί το γεγονός νωρίτερα (π.χ. πτωχεύσει η επιχείρηση Γ) οπότε θα αποζημιωθεί ο επενδυτής. </a:t>
            </a:r>
          </a:p>
          <a:p>
            <a:pPr algn="just"/>
            <a:endParaRPr lang="el-GR" dirty="0"/>
          </a:p>
          <a:p>
            <a:pPr algn="just"/>
            <a:r>
              <a:rPr lang="el-GR" dirty="0"/>
              <a:t>Σε γενικές γραμμές, μπορούμε να πούμε ότι το </a:t>
            </a:r>
            <a:r>
              <a:rPr lang="el-GR" dirty="0">
                <a:solidFill>
                  <a:srgbClr val="FF0000"/>
                </a:solidFill>
              </a:rPr>
              <a:t>ύψος του </a:t>
            </a:r>
            <a:r>
              <a:rPr lang="el-GR" dirty="0" err="1">
                <a:solidFill>
                  <a:srgbClr val="FF0000"/>
                </a:solidFill>
              </a:rPr>
              <a:t>spread</a:t>
            </a:r>
            <a:r>
              <a:rPr lang="el-GR" dirty="0">
                <a:solidFill>
                  <a:srgbClr val="FF0000"/>
                </a:solidFill>
              </a:rPr>
              <a:t> </a:t>
            </a:r>
            <a:r>
              <a:rPr lang="el-GR" dirty="0"/>
              <a:t>μας δίνει μία ένδειξη σχετικά με τις </a:t>
            </a:r>
            <a:r>
              <a:rPr lang="el-GR" dirty="0">
                <a:solidFill>
                  <a:srgbClr val="FF0000"/>
                </a:solidFill>
              </a:rPr>
              <a:t>πιθανότητες</a:t>
            </a:r>
            <a:r>
              <a:rPr lang="el-GR" dirty="0"/>
              <a:t> που δίνει η αγορά σε μία επιχείρηση να πτωχεύσει. </a:t>
            </a:r>
          </a:p>
          <a:p>
            <a:pPr algn="just"/>
            <a:endParaRPr lang="el-GR" dirty="0"/>
          </a:p>
          <a:p>
            <a:pPr algn="just"/>
            <a:r>
              <a:rPr lang="el-GR" dirty="0"/>
              <a:t>Π.χ. εάν η διάρκεια αλλά και η ρευστότητα δύο CDS πάνω σε δύο διαφορετικές επιχειρήσεις είναι η ίδια, τότε η επιχείρηση με την μεγαλύτερη πιθανότητα πτώχευσης είναι αυτή η οποία έχει το CDS με το μεγαλύτερο </a:t>
            </a:r>
            <a:r>
              <a:rPr lang="el-GR" dirty="0" err="1"/>
              <a:t>spread</a:t>
            </a:r>
            <a:r>
              <a:rPr lang="el-GR" dirty="0"/>
              <a:t>. </a:t>
            </a:r>
          </a:p>
          <a:p>
            <a:endParaRPr lang="en-GB" dirty="0"/>
          </a:p>
        </p:txBody>
      </p:sp>
      <p:sp>
        <p:nvSpPr>
          <p:cNvPr id="4" name="Τίτλος 1">
            <a:extLst>
              <a:ext uri="{FF2B5EF4-FFF2-40B4-BE49-F238E27FC236}">
                <a16:creationId xmlns:a16="http://schemas.microsoft.com/office/drawing/2014/main" id="{47E6A410-8031-4BC5-9925-15FF30A23A61}"/>
              </a:ext>
            </a:extLst>
          </p:cNvPr>
          <p:cNvSpPr>
            <a:spLocks noGrp="1"/>
          </p:cNvSpPr>
          <p:nvPr>
            <p:ph type="title"/>
          </p:nvPr>
        </p:nvSpPr>
        <p:spPr>
          <a:xfrm>
            <a:off x="838200" y="365126"/>
            <a:ext cx="10515600" cy="675110"/>
          </a:xfrm>
        </p:spPr>
        <p:txBody>
          <a:bodyPr>
            <a:normAutofit/>
          </a:bodyPr>
          <a:lstStyle/>
          <a:p>
            <a:r>
              <a:rPr lang="el-GR" sz="3600" b="1" dirty="0" err="1"/>
              <a:t>Credit</a:t>
            </a:r>
            <a:r>
              <a:rPr lang="el-GR" sz="3600" b="1" dirty="0"/>
              <a:t> </a:t>
            </a:r>
            <a:r>
              <a:rPr lang="el-GR" sz="3600" b="1" dirty="0" err="1"/>
              <a:t>Default</a:t>
            </a:r>
            <a:r>
              <a:rPr lang="el-GR" sz="3600" b="1" dirty="0"/>
              <a:t> </a:t>
            </a:r>
            <a:r>
              <a:rPr lang="el-GR" sz="3600" b="1" dirty="0" err="1"/>
              <a:t>Swap</a:t>
            </a:r>
            <a:r>
              <a:rPr lang="el-GR" sz="3600" b="1" dirty="0"/>
              <a:t> (CDS) </a:t>
            </a:r>
            <a:endParaRPr lang="en-GB" sz="3600" b="1" dirty="0"/>
          </a:p>
        </p:txBody>
      </p:sp>
    </p:spTree>
    <p:extLst>
      <p:ext uri="{BB962C8B-B14F-4D97-AF65-F5344CB8AC3E}">
        <p14:creationId xmlns:p14="http://schemas.microsoft.com/office/powerpoint/2010/main" val="4003202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FCD697C-E42D-4128-9404-9D5ADB91DF34}"/>
              </a:ext>
            </a:extLst>
          </p:cNvPr>
          <p:cNvSpPr>
            <a:spLocks noGrp="1"/>
          </p:cNvSpPr>
          <p:nvPr>
            <p:ph idx="1"/>
          </p:nvPr>
        </p:nvSpPr>
        <p:spPr>
          <a:xfrm>
            <a:off x="838200" y="1417738"/>
            <a:ext cx="10515600" cy="5075135"/>
          </a:xfrm>
        </p:spPr>
        <p:txBody>
          <a:bodyPr>
            <a:normAutofit fontScale="70000" lnSpcReduction="20000"/>
          </a:bodyPr>
          <a:lstStyle/>
          <a:p>
            <a:pPr algn="just"/>
            <a:r>
              <a:rPr lang="el-GR" dirty="0"/>
              <a:t>Όπως είπαμε τα CDS μπορούν να χρησιμοποιηθούν και για </a:t>
            </a:r>
            <a:r>
              <a:rPr lang="el-GR" dirty="0">
                <a:solidFill>
                  <a:srgbClr val="FF0000"/>
                </a:solidFill>
              </a:rPr>
              <a:t>κερδοσκοπικούς σκοπούς. </a:t>
            </a:r>
          </a:p>
          <a:p>
            <a:pPr algn="just"/>
            <a:endParaRPr lang="el-GR" dirty="0"/>
          </a:p>
          <a:p>
            <a:pPr algn="just"/>
            <a:r>
              <a:rPr lang="el-GR" dirty="0"/>
              <a:t>Φανταστείτε τον επενδυτή Α (π.χ. ένα </a:t>
            </a:r>
            <a:r>
              <a:rPr lang="el-GR" dirty="0" err="1"/>
              <a:t>hedge</a:t>
            </a:r>
            <a:r>
              <a:rPr lang="el-GR" dirty="0"/>
              <a:t> </a:t>
            </a:r>
            <a:r>
              <a:rPr lang="el-GR" dirty="0" err="1"/>
              <a:t>fund</a:t>
            </a:r>
            <a:r>
              <a:rPr lang="el-GR" dirty="0"/>
              <a:t>) ο οποίος πιστεύει ότι η επιχείρηση Γ θα πτωχεύσει. </a:t>
            </a:r>
          </a:p>
          <a:p>
            <a:pPr algn="just"/>
            <a:endParaRPr lang="el-GR" dirty="0"/>
          </a:p>
          <a:p>
            <a:pPr algn="just"/>
            <a:r>
              <a:rPr lang="el-GR" dirty="0"/>
              <a:t>Αγοράζει λοιπόν CDS με αναφορά στην επιχείρηση Γ αξίας δέκα εκατομμυρίων δολαρίων από την τράπεζα Β με ένα περιθώριο 600 μονάδων βάσης (6%), και διάρκεια 3 χρόνια. </a:t>
            </a:r>
          </a:p>
          <a:p>
            <a:pPr algn="just"/>
            <a:endParaRPr lang="el-GR" dirty="0"/>
          </a:p>
          <a:p>
            <a:pPr algn="just"/>
            <a:r>
              <a:rPr lang="el-GR" dirty="0"/>
              <a:t>Εάν η επιχείρηση Γ πτωχεύσει σε έναν χρόνο ο επενδυτής Α θα έχει πληρώσει στην τράπεζα Β $600.000 αλλά θα εισπράξει $10.000.000. </a:t>
            </a:r>
          </a:p>
          <a:p>
            <a:pPr algn="just"/>
            <a:endParaRPr lang="el-GR" dirty="0"/>
          </a:p>
          <a:p>
            <a:pPr algn="just"/>
            <a:r>
              <a:rPr lang="el-GR" dirty="0"/>
              <a:t>Η τράπεζα Β θα χάσει $9.400.000 (εκτός και εάν έχει αντισταθμίσει και αυτή με την σειρά της την συμφωνία με άλλα προϊόντα). </a:t>
            </a:r>
          </a:p>
          <a:p>
            <a:pPr algn="just"/>
            <a:endParaRPr lang="el-GR" dirty="0"/>
          </a:p>
          <a:p>
            <a:pPr algn="just"/>
            <a:r>
              <a:rPr lang="el-GR" dirty="0"/>
              <a:t>Εάν η επιχείρηση Γ δεν πτωχεύσει μέσα σε τρία χρόνια που είναι η διάρκεια του συμβολαίου, ο επενδυτής Α θα έχει πληρώσει στην τράπεζα $1.800.000 χωρίς να πάρει τίποτε πίσω. </a:t>
            </a:r>
            <a:endParaRPr lang="en-GB" dirty="0"/>
          </a:p>
        </p:txBody>
      </p:sp>
      <p:sp>
        <p:nvSpPr>
          <p:cNvPr id="4" name="Τίτλος 1">
            <a:extLst>
              <a:ext uri="{FF2B5EF4-FFF2-40B4-BE49-F238E27FC236}">
                <a16:creationId xmlns:a16="http://schemas.microsoft.com/office/drawing/2014/main" id="{BC8D1E7E-5802-4DD7-8360-7171EB83EB18}"/>
              </a:ext>
            </a:extLst>
          </p:cNvPr>
          <p:cNvSpPr>
            <a:spLocks noGrp="1"/>
          </p:cNvSpPr>
          <p:nvPr>
            <p:ph type="title"/>
          </p:nvPr>
        </p:nvSpPr>
        <p:spPr>
          <a:xfrm>
            <a:off x="838200" y="365126"/>
            <a:ext cx="10515600" cy="809334"/>
          </a:xfrm>
        </p:spPr>
        <p:txBody>
          <a:bodyPr>
            <a:normAutofit/>
          </a:bodyPr>
          <a:lstStyle/>
          <a:p>
            <a:r>
              <a:rPr lang="el-GR" sz="3600" b="1" dirty="0" err="1"/>
              <a:t>Credit</a:t>
            </a:r>
            <a:r>
              <a:rPr lang="el-GR" sz="3600" b="1" dirty="0"/>
              <a:t> </a:t>
            </a:r>
            <a:r>
              <a:rPr lang="el-GR" sz="3600" b="1" dirty="0" err="1"/>
              <a:t>Default</a:t>
            </a:r>
            <a:r>
              <a:rPr lang="el-GR" sz="3600" b="1" dirty="0"/>
              <a:t> </a:t>
            </a:r>
            <a:r>
              <a:rPr lang="el-GR" sz="3600" b="1" dirty="0" err="1"/>
              <a:t>Swap</a:t>
            </a:r>
            <a:r>
              <a:rPr lang="el-GR" sz="3600" b="1" dirty="0"/>
              <a:t> (CDS) </a:t>
            </a:r>
            <a:endParaRPr lang="en-GB" sz="3600" b="1" dirty="0"/>
          </a:p>
        </p:txBody>
      </p:sp>
    </p:spTree>
    <p:extLst>
      <p:ext uri="{BB962C8B-B14F-4D97-AF65-F5344CB8AC3E}">
        <p14:creationId xmlns:p14="http://schemas.microsoft.com/office/powerpoint/2010/main" val="3163328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D262E00-545A-4207-8D9F-AA50DA025D29}"/>
              </a:ext>
            </a:extLst>
          </p:cNvPr>
          <p:cNvSpPr>
            <a:spLocks noGrp="1"/>
          </p:cNvSpPr>
          <p:nvPr>
            <p:ph idx="1"/>
          </p:nvPr>
        </p:nvSpPr>
        <p:spPr>
          <a:xfrm>
            <a:off x="838199" y="1208014"/>
            <a:ext cx="10738607" cy="5410899"/>
          </a:xfrm>
        </p:spPr>
        <p:txBody>
          <a:bodyPr>
            <a:normAutofit fontScale="70000" lnSpcReduction="20000"/>
          </a:bodyPr>
          <a:lstStyle/>
          <a:p>
            <a:pPr algn="just"/>
            <a:r>
              <a:rPr lang="el-GR" dirty="0"/>
              <a:t>Τα CDS διαπραγματεύονται OTC και </a:t>
            </a:r>
            <a:r>
              <a:rPr lang="el-GR" dirty="0">
                <a:solidFill>
                  <a:srgbClr val="FF0000"/>
                </a:solidFill>
              </a:rPr>
              <a:t>τα </a:t>
            </a:r>
            <a:r>
              <a:rPr lang="el-GR" dirty="0" err="1">
                <a:solidFill>
                  <a:srgbClr val="FF0000"/>
                </a:solidFill>
              </a:rPr>
              <a:t>spread</a:t>
            </a:r>
            <a:r>
              <a:rPr lang="el-GR" dirty="0">
                <a:solidFill>
                  <a:srgbClr val="FF0000"/>
                </a:solidFill>
              </a:rPr>
              <a:t> αντανακλούν τις συνεχώς μεταβαλλόμενες συνθήκες στην αγορά. </a:t>
            </a:r>
          </a:p>
          <a:p>
            <a:pPr algn="just"/>
            <a:endParaRPr lang="el-GR" dirty="0"/>
          </a:p>
          <a:p>
            <a:pPr algn="just"/>
            <a:r>
              <a:rPr lang="el-GR" dirty="0"/>
              <a:t>Για παράδειγμα, έστω ότι μετά από έναν χρόνο στο ανωτέρω συμβόλαιο η αγορά πιστεύει ότι οι </a:t>
            </a:r>
            <a:r>
              <a:rPr lang="el-GR" dirty="0">
                <a:solidFill>
                  <a:srgbClr val="FF0000"/>
                </a:solidFill>
              </a:rPr>
              <a:t>πιθανότητες πτώχευσης της επιχείρησης Γ είναι πλέον πολύ αυξημένες. </a:t>
            </a:r>
          </a:p>
          <a:p>
            <a:pPr algn="just"/>
            <a:endParaRPr lang="el-GR" dirty="0"/>
          </a:p>
          <a:p>
            <a:pPr algn="just"/>
            <a:r>
              <a:rPr lang="el-GR" dirty="0"/>
              <a:t>Τα  CDS της επιχείρησης Γ θα διαπραγματεύονται με πολύ </a:t>
            </a:r>
            <a:r>
              <a:rPr lang="el-GR" dirty="0">
                <a:solidFill>
                  <a:srgbClr val="FF0000"/>
                </a:solidFill>
              </a:rPr>
              <a:t>αυξημένο </a:t>
            </a:r>
            <a:r>
              <a:rPr lang="el-GR" dirty="0" err="1">
                <a:solidFill>
                  <a:srgbClr val="FF0000"/>
                </a:solidFill>
              </a:rPr>
              <a:t>spread</a:t>
            </a:r>
            <a:r>
              <a:rPr lang="el-GR" dirty="0">
                <a:solidFill>
                  <a:srgbClr val="FF0000"/>
                </a:solidFill>
              </a:rPr>
              <a:t> </a:t>
            </a:r>
            <a:r>
              <a:rPr lang="el-GR" dirty="0"/>
              <a:t>που θα αντανακλά την μεγαλύτερη πιθανότητα πτώχευσης, π.χ. με ένα </a:t>
            </a:r>
            <a:r>
              <a:rPr lang="el-GR" dirty="0" err="1"/>
              <a:t>spread</a:t>
            </a:r>
            <a:r>
              <a:rPr lang="el-GR" dirty="0"/>
              <a:t> ίσο με 10% (1.000 μονάδες βάσης). </a:t>
            </a:r>
          </a:p>
          <a:p>
            <a:pPr algn="just"/>
            <a:endParaRPr lang="el-GR" dirty="0"/>
          </a:p>
          <a:p>
            <a:pPr algn="just"/>
            <a:r>
              <a:rPr lang="el-GR" dirty="0"/>
              <a:t>Ο επενδυτής Α μπορεί λοιπόν να πουλήσει το συμβόλαιο (να μεταβιβάσει σε άλλον το δικαίωμα) που έχει σε τιμή ίση με 10%, το οποίο, για ονομαστική αξία $10.000.000 ισούται με $1.000.000. </a:t>
            </a:r>
          </a:p>
          <a:p>
            <a:pPr algn="just"/>
            <a:endParaRPr lang="el-GR" dirty="0"/>
          </a:p>
          <a:p>
            <a:pPr algn="just"/>
            <a:r>
              <a:rPr lang="el-GR" dirty="0"/>
              <a:t>Με άλλα λόγια θα έχει πληρώσει στην τράπεζα Β $600.000 αλλά θα εισπράξει από την πώληση $1.000.000, δηλαδή θα έχει ένα κέρδος ίσο με $400.000. </a:t>
            </a:r>
          </a:p>
          <a:p>
            <a:pPr algn="just"/>
            <a:endParaRPr lang="el-GR" dirty="0"/>
          </a:p>
          <a:p>
            <a:pPr algn="just"/>
            <a:r>
              <a:rPr lang="el-GR" dirty="0"/>
              <a:t>Φυσικά σε περίπτωση μείωσης των πιθανοτήτων πτώχευσης την επιχείρησης Γ θα γινόταν  το αντίστροφο. </a:t>
            </a:r>
            <a:endParaRPr lang="en-GB" dirty="0"/>
          </a:p>
        </p:txBody>
      </p:sp>
      <p:sp>
        <p:nvSpPr>
          <p:cNvPr id="4" name="Τίτλος 1">
            <a:extLst>
              <a:ext uri="{FF2B5EF4-FFF2-40B4-BE49-F238E27FC236}">
                <a16:creationId xmlns:a16="http://schemas.microsoft.com/office/drawing/2014/main" id="{1CB71430-5615-432C-80B6-7FEF5C403A1C}"/>
              </a:ext>
            </a:extLst>
          </p:cNvPr>
          <p:cNvSpPr>
            <a:spLocks noGrp="1"/>
          </p:cNvSpPr>
          <p:nvPr>
            <p:ph type="title"/>
          </p:nvPr>
        </p:nvSpPr>
        <p:spPr>
          <a:xfrm>
            <a:off x="838200" y="365126"/>
            <a:ext cx="10515600" cy="759000"/>
          </a:xfrm>
        </p:spPr>
        <p:txBody>
          <a:bodyPr>
            <a:normAutofit/>
          </a:bodyPr>
          <a:lstStyle/>
          <a:p>
            <a:r>
              <a:rPr lang="el-GR" sz="3600" b="1" dirty="0" err="1"/>
              <a:t>Credit</a:t>
            </a:r>
            <a:r>
              <a:rPr lang="el-GR" sz="3600" b="1" dirty="0"/>
              <a:t> </a:t>
            </a:r>
            <a:r>
              <a:rPr lang="el-GR" sz="3600" b="1" dirty="0" err="1"/>
              <a:t>Default</a:t>
            </a:r>
            <a:r>
              <a:rPr lang="el-GR" sz="3600" b="1" dirty="0"/>
              <a:t> </a:t>
            </a:r>
            <a:r>
              <a:rPr lang="el-GR" sz="3600" b="1" dirty="0" err="1"/>
              <a:t>Swap</a:t>
            </a:r>
            <a:r>
              <a:rPr lang="el-GR" sz="3600" b="1" dirty="0"/>
              <a:t> (CDS) </a:t>
            </a:r>
            <a:endParaRPr lang="en-GB" sz="3600" b="1" dirty="0"/>
          </a:p>
        </p:txBody>
      </p:sp>
    </p:spTree>
    <p:extLst>
      <p:ext uri="{BB962C8B-B14F-4D97-AF65-F5344CB8AC3E}">
        <p14:creationId xmlns:p14="http://schemas.microsoft.com/office/powerpoint/2010/main" val="3381082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4951DA9-E906-44E2-8D4C-6141E7892470}"/>
              </a:ext>
            </a:extLst>
          </p:cNvPr>
          <p:cNvSpPr>
            <a:spLocks noGrp="1"/>
          </p:cNvSpPr>
          <p:nvPr>
            <p:ph idx="1"/>
          </p:nvPr>
        </p:nvSpPr>
        <p:spPr>
          <a:xfrm>
            <a:off x="838200" y="1459684"/>
            <a:ext cx="10515600" cy="4717279"/>
          </a:xfrm>
        </p:spPr>
        <p:txBody>
          <a:bodyPr>
            <a:noAutofit/>
          </a:bodyPr>
          <a:lstStyle/>
          <a:p>
            <a:pPr algn="just"/>
            <a:r>
              <a:rPr lang="el-GR" sz="2400" dirty="0"/>
              <a:t>Το μέγεθος της αγοράς ήταν περίπου 45 τρισεκατομμύρια δολάρια την περίοδο 2007-2008, σε ονομαστικούς όρους (δηλαδή η ονομαστική αξία). </a:t>
            </a:r>
          </a:p>
          <a:p>
            <a:pPr algn="just"/>
            <a:endParaRPr lang="el-GR" sz="2400" dirty="0"/>
          </a:p>
          <a:p>
            <a:pPr algn="just"/>
            <a:r>
              <a:rPr lang="el-GR" sz="2400" dirty="0"/>
              <a:t>Κατά την διάρκεια της </a:t>
            </a:r>
            <a:r>
              <a:rPr lang="el-GR" sz="2400" dirty="0">
                <a:solidFill>
                  <a:srgbClr val="FF0000"/>
                </a:solidFill>
              </a:rPr>
              <a:t>δημοσιονομικής κρίσης στης Ελλάδα (2010-2013) </a:t>
            </a:r>
            <a:r>
              <a:rPr lang="el-GR" sz="2400" dirty="0"/>
              <a:t>τα ασφάλιστρα κινδύνου τα οποία πλήρωναν οι επενδυτές προκειμένου να ασφαλιστούν από πιθανή περίπτωση χρεοκοπίας, δηλαδή αδυναμίας της Ελληνικής Δημοκρατίας να αποπληρώσει τις ομολογιακές υποχρεώσεις της, </a:t>
            </a:r>
            <a:r>
              <a:rPr lang="el-GR" sz="2400" dirty="0">
                <a:solidFill>
                  <a:srgbClr val="FF0000"/>
                </a:solidFill>
              </a:rPr>
              <a:t>εκτινάχθηκαν σε πρωτοφανή επίπεδα. </a:t>
            </a:r>
          </a:p>
          <a:p>
            <a:pPr algn="just"/>
            <a:endParaRPr lang="el-GR" sz="2400" dirty="0"/>
          </a:p>
          <a:p>
            <a:pPr algn="just"/>
            <a:r>
              <a:rPr lang="el-GR" sz="2400" dirty="0"/>
              <a:t>Για παράδειγμα, όπως βλέπουμε και από το Διάγραμμα η τιμή που πλήρωνε ο αγοραστής ενός CDS επί των Ελληνικών τίτλων (το </a:t>
            </a:r>
            <a:r>
              <a:rPr lang="el-GR" sz="2400" dirty="0" err="1"/>
              <a:t>spread</a:t>
            </a:r>
            <a:r>
              <a:rPr lang="el-GR" sz="2400" dirty="0"/>
              <a:t>) ανέβηκε από τα επίπεδα των 200-300 μονάδων βάσης (2%-3%) στα επίπεδα των 5400 μονάδων βάσης (54%). </a:t>
            </a:r>
            <a:endParaRPr lang="en-GB" sz="2400" dirty="0"/>
          </a:p>
        </p:txBody>
      </p:sp>
      <p:sp>
        <p:nvSpPr>
          <p:cNvPr id="4" name="Τίτλος 1">
            <a:extLst>
              <a:ext uri="{FF2B5EF4-FFF2-40B4-BE49-F238E27FC236}">
                <a16:creationId xmlns:a16="http://schemas.microsoft.com/office/drawing/2014/main" id="{C91C2FB3-E42F-46E9-A546-11F52C468E9B}"/>
              </a:ext>
            </a:extLst>
          </p:cNvPr>
          <p:cNvSpPr>
            <a:spLocks noGrp="1"/>
          </p:cNvSpPr>
          <p:nvPr>
            <p:ph type="title"/>
          </p:nvPr>
        </p:nvSpPr>
        <p:spPr>
          <a:xfrm>
            <a:off x="838200" y="365125"/>
            <a:ext cx="10515600" cy="834501"/>
          </a:xfrm>
        </p:spPr>
        <p:txBody>
          <a:bodyPr>
            <a:normAutofit/>
          </a:bodyPr>
          <a:lstStyle/>
          <a:p>
            <a:r>
              <a:rPr lang="el-GR" sz="3600" b="1" dirty="0" err="1"/>
              <a:t>Credit</a:t>
            </a:r>
            <a:r>
              <a:rPr lang="el-GR" sz="3600" b="1" dirty="0"/>
              <a:t> </a:t>
            </a:r>
            <a:r>
              <a:rPr lang="el-GR" sz="3600" b="1" dirty="0" err="1"/>
              <a:t>Default</a:t>
            </a:r>
            <a:r>
              <a:rPr lang="el-GR" sz="3600" b="1" dirty="0"/>
              <a:t> </a:t>
            </a:r>
            <a:r>
              <a:rPr lang="el-GR" sz="3600" b="1" dirty="0" err="1"/>
              <a:t>Swap</a:t>
            </a:r>
            <a:r>
              <a:rPr lang="el-GR" sz="3600" b="1" dirty="0"/>
              <a:t> (CDS) </a:t>
            </a:r>
            <a:endParaRPr lang="en-GB" sz="3600" b="1" dirty="0"/>
          </a:p>
        </p:txBody>
      </p:sp>
    </p:spTree>
    <p:extLst>
      <p:ext uri="{BB962C8B-B14F-4D97-AF65-F5344CB8AC3E}">
        <p14:creationId xmlns:p14="http://schemas.microsoft.com/office/powerpoint/2010/main" val="254490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393CDDB-7B81-4089-A178-2E66A3A49370}"/>
              </a:ext>
            </a:extLst>
          </p:cNvPr>
          <p:cNvSpPr>
            <a:spLocks noGrp="1"/>
          </p:cNvSpPr>
          <p:nvPr>
            <p:ph idx="1"/>
          </p:nvPr>
        </p:nvSpPr>
        <p:spPr>
          <a:xfrm>
            <a:off x="838200" y="1476461"/>
            <a:ext cx="10515600" cy="4700501"/>
          </a:xfrm>
        </p:spPr>
        <p:txBody>
          <a:bodyPr>
            <a:normAutofit/>
          </a:bodyPr>
          <a:lstStyle/>
          <a:p>
            <a:pPr algn="just"/>
            <a:r>
              <a:rPr lang="el-GR" sz="2400" dirty="0"/>
              <a:t>Οι ομολογίες δίνουν την ευκαιρία σε έναν επενδυτή να κερδίσει </a:t>
            </a:r>
            <a:r>
              <a:rPr lang="el-GR" sz="2400" dirty="0">
                <a:solidFill>
                  <a:srgbClr val="FF0000"/>
                </a:solidFill>
              </a:rPr>
              <a:t>σταθερές αποδόσεις με σχετικά μικρό ή μηδενικό κίνδυνο</a:t>
            </a:r>
            <a:r>
              <a:rPr lang="el-GR" sz="2400" dirty="0"/>
              <a:t> απώλειας του αρχικού κεφαλαίου, αλλά και την δυνατότητα πολύ υψηλών αποδόσεων για αυτούς που είναι διατεθειμένοι να κερδοσκοπήσουν πάνω στην μεταβολή των επιτοκίων. </a:t>
            </a:r>
          </a:p>
          <a:p>
            <a:pPr algn="just"/>
            <a:endParaRPr lang="el-GR" sz="2400" dirty="0"/>
          </a:p>
          <a:p>
            <a:pPr algn="just"/>
            <a:r>
              <a:rPr lang="el-GR" sz="2400" dirty="0"/>
              <a:t>Για παράδειγμα, τα τοκομερίδια μίας ομολογίας μπορεί να είναι </a:t>
            </a:r>
            <a:r>
              <a:rPr lang="el-GR" sz="2400" dirty="0">
                <a:solidFill>
                  <a:srgbClr val="FF0000"/>
                </a:solidFill>
              </a:rPr>
              <a:t>υψηλότερα από τα μερίσματα μίας μετοχής</a:t>
            </a:r>
            <a:r>
              <a:rPr lang="el-GR" sz="2400" dirty="0"/>
              <a:t> </a:t>
            </a:r>
          </a:p>
          <a:p>
            <a:pPr algn="just"/>
            <a:endParaRPr lang="el-GR" sz="2400" dirty="0"/>
          </a:p>
          <a:p>
            <a:pPr algn="just"/>
            <a:r>
              <a:rPr lang="el-GR" sz="2400" dirty="0"/>
              <a:t>Επίσης, εάν τα επιτόκια πέσουν μετά από την αγορά μίας ομολογίας δίνεται η δυνατότητα στον επενδυτή να πραγματοποιήσει </a:t>
            </a:r>
            <a:r>
              <a:rPr lang="el-GR" sz="2400" dirty="0">
                <a:solidFill>
                  <a:srgbClr val="FF0000"/>
                </a:solidFill>
              </a:rPr>
              <a:t>σημαντικά κεφαλαιακά κέρδη </a:t>
            </a:r>
            <a:r>
              <a:rPr lang="el-GR" sz="2400" dirty="0"/>
              <a:t>(επειδή όπως θα δούμε αργότερα οι τιμές των ομολογιών στην δευτερογενή αγορά έχουν αντίστροφη σχέση με τα επιτόκια). </a:t>
            </a:r>
            <a:endParaRPr lang="en-GB" sz="2400" dirty="0"/>
          </a:p>
        </p:txBody>
      </p:sp>
      <p:sp>
        <p:nvSpPr>
          <p:cNvPr id="4" name="Τίτλος 1">
            <a:extLst>
              <a:ext uri="{FF2B5EF4-FFF2-40B4-BE49-F238E27FC236}">
                <a16:creationId xmlns:a16="http://schemas.microsoft.com/office/drawing/2014/main" id="{F15E3358-77E8-4523-BC89-D03579B11BF4}"/>
              </a:ext>
            </a:extLst>
          </p:cNvPr>
          <p:cNvSpPr>
            <a:spLocks noGrp="1"/>
          </p:cNvSpPr>
          <p:nvPr>
            <p:ph type="title"/>
          </p:nvPr>
        </p:nvSpPr>
        <p:spPr>
          <a:xfrm>
            <a:off x="838200" y="365126"/>
            <a:ext cx="10515600" cy="826112"/>
          </a:xfrm>
        </p:spPr>
        <p:txBody>
          <a:bodyPr>
            <a:normAutofit/>
          </a:bodyPr>
          <a:lstStyle/>
          <a:p>
            <a:r>
              <a:rPr lang="el-GR" sz="3600" b="1" dirty="0"/>
              <a:t>Εισαγωγή και Ορισμοί</a:t>
            </a:r>
            <a:endParaRPr lang="en-GB" sz="3600" b="1" dirty="0"/>
          </a:p>
        </p:txBody>
      </p:sp>
    </p:spTree>
    <p:extLst>
      <p:ext uri="{BB962C8B-B14F-4D97-AF65-F5344CB8AC3E}">
        <p14:creationId xmlns:p14="http://schemas.microsoft.com/office/powerpoint/2010/main" val="1759188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8AF99-3D2E-4886-9658-6D56BA835F58}"/>
              </a:ext>
            </a:extLst>
          </p:cNvPr>
          <p:cNvSpPr>
            <a:spLocks noGrp="1"/>
          </p:cNvSpPr>
          <p:nvPr>
            <p:ph type="title"/>
          </p:nvPr>
        </p:nvSpPr>
        <p:spPr>
          <a:xfrm>
            <a:off x="838200" y="365126"/>
            <a:ext cx="10515600" cy="960336"/>
          </a:xfrm>
        </p:spPr>
        <p:txBody>
          <a:bodyPr>
            <a:normAutofit/>
          </a:bodyPr>
          <a:lstStyle/>
          <a:p>
            <a:r>
              <a:rPr lang="el-GR" sz="3600" b="1" dirty="0"/>
              <a:t>Ονομαστική Αξία (</a:t>
            </a:r>
            <a:r>
              <a:rPr lang="el-GR" sz="3600" b="1" dirty="0" err="1"/>
              <a:t>Par</a:t>
            </a:r>
            <a:r>
              <a:rPr lang="el-GR" sz="3600" b="1" dirty="0"/>
              <a:t> ή </a:t>
            </a:r>
            <a:r>
              <a:rPr lang="el-GR" sz="3600" b="1" dirty="0" err="1"/>
              <a:t>Face</a:t>
            </a:r>
            <a:r>
              <a:rPr lang="el-GR" sz="3600" b="1" dirty="0"/>
              <a:t> </a:t>
            </a:r>
            <a:r>
              <a:rPr lang="el-GR" sz="3600" b="1" dirty="0" err="1"/>
              <a:t>Value</a:t>
            </a:r>
            <a:r>
              <a:rPr lang="el-GR" sz="3600" b="1" dirty="0"/>
              <a:t>)</a:t>
            </a:r>
            <a:endParaRPr lang="en-GB" sz="3600" b="1" dirty="0"/>
          </a:p>
        </p:txBody>
      </p:sp>
      <p:sp>
        <p:nvSpPr>
          <p:cNvPr id="3" name="Θέση περιεχομένου 2">
            <a:extLst>
              <a:ext uri="{FF2B5EF4-FFF2-40B4-BE49-F238E27FC236}">
                <a16:creationId xmlns:a16="http://schemas.microsoft.com/office/drawing/2014/main" id="{2C0EB3AE-80E9-494C-8D91-6C39163815C1}"/>
              </a:ext>
            </a:extLst>
          </p:cNvPr>
          <p:cNvSpPr>
            <a:spLocks noGrp="1"/>
          </p:cNvSpPr>
          <p:nvPr>
            <p:ph idx="1"/>
          </p:nvPr>
        </p:nvSpPr>
        <p:spPr>
          <a:xfrm>
            <a:off x="838199" y="1610686"/>
            <a:ext cx="11007055" cy="4882187"/>
          </a:xfrm>
        </p:spPr>
        <p:txBody>
          <a:bodyPr>
            <a:normAutofit/>
          </a:bodyPr>
          <a:lstStyle/>
          <a:p>
            <a:pPr algn="just"/>
            <a:r>
              <a:rPr lang="el-GR" sz="2200" dirty="0"/>
              <a:t>Κάθε ομολογία θα έχει μία </a:t>
            </a:r>
            <a:r>
              <a:rPr lang="el-GR" sz="2200" dirty="0">
                <a:solidFill>
                  <a:srgbClr val="FF0000"/>
                </a:solidFill>
              </a:rPr>
              <a:t>Ονομαστική Αξία (</a:t>
            </a:r>
            <a:r>
              <a:rPr lang="el-GR" sz="2200" dirty="0" err="1">
                <a:solidFill>
                  <a:srgbClr val="FF0000"/>
                </a:solidFill>
              </a:rPr>
              <a:t>Par</a:t>
            </a:r>
            <a:r>
              <a:rPr lang="el-GR" sz="2200" dirty="0">
                <a:solidFill>
                  <a:srgbClr val="FF0000"/>
                </a:solidFill>
              </a:rPr>
              <a:t> </a:t>
            </a:r>
            <a:r>
              <a:rPr lang="el-GR" sz="2200" dirty="0" err="1">
                <a:solidFill>
                  <a:srgbClr val="FF0000"/>
                </a:solidFill>
              </a:rPr>
              <a:t>Value</a:t>
            </a:r>
            <a:r>
              <a:rPr lang="el-GR" sz="2200" dirty="0">
                <a:solidFill>
                  <a:srgbClr val="FF0000"/>
                </a:solidFill>
              </a:rPr>
              <a:t>, </a:t>
            </a:r>
            <a:r>
              <a:rPr lang="el-GR" sz="2200" dirty="0" err="1">
                <a:solidFill>
                  <a:srgbClr val="FF0000"/>
                </a:solidFill>
              </a:rPr>
              <a:t>Nominal</a:t>
            </a:r>
            <a:r>
              <a:rPr lang="el-GR" sz="2200" dirty="0">
                <a:solidFill>
                  <a:srgbClr val="FF0000"/>
                </a:solidFill>
              </a:rPr>
              <a:t> </a:t>
            </a:r>
            <a:r>
              <a:rPr lang="el-GR" sz="2200" dirty="0" err="1">
                <a:solidFill>
                  <a:srgbClr val="FF0000"/>
                </a:solidFill>
              </a:rPr>
              <a:t>Value</a:t>
            </a:r>
            <a:r>
              <a:rPr lang="el-GR" sz="2200" dirty="0">
                <a:solidFill>
                  <a:srgbClr val="FF0000"/>
                </a:solidFill>
              </a:rPr>
              <a:t>) </a:t>
            </a:r>
          </a:p>
          <a:p>
            <a:pPr algn="just"/>
            <a:endParaRPr lang="el-GR" sz="2200" dirty="0">
              <a:solidFill>
                <a:srgbClr val="FF0000"/>
              </a:solidFill>
            </a:endParaRPr>
          </a:p>
          <a:p>
            <a:pPr algn="just"/>
            <a:r>
              <a:rPr lang="el-GR" sz="2200" dirty="0"/>
              <a:t>Συνήθως είναι η </a:t>
            </a:r>
            <a:r>
              <a:rPr lang="el-GR" sz="2200" dirty="0">
                <a:solidFill>
                  <a:srgbClr val="FF0000"/>
                </a:solidFill>
              </a:rPr>
              <a:t>τιμή εξόφλησης</a:t>
            </a:r>
            <a:r>
              <a:rPr lang="el-GR" sz="2200" dirty="0"/>
              <a:t>, δηλαδή το χρηματικό ποσό που θα πάρει ο επενδυτής στην λήξη της ομολογίας. </a:t>
            </a:r>
          </a:p>
          <a:p>
            <a:pPr algn="just"/>
            <a:endParaRPr lang="el-GR" sz="2200" dirty="0"/>
          </a:p>
          <a:p>
            <a:pPr algn="just"/>
            <a:r>
              <a:rPr lang="el-GR" sz="2200" dirty="0"/>
              <a:t>Εάν εξαιρέσουμε τις ομολογίες που εκδίδονται υπό ή υπέρ το άρτιο (με πριμ ή έκπτωση, δες παρακάτω) η ονομαστική αξία είναι </a:t>
            </a:r>
            <a:r>
              <a:rPr lang="el-GR" sz="2200" dirty="0">
                <a:solidFill>
                  <a:srgbClr val="FF0000"/>
                </a:solidFill>
              </a:rPr>
              <a:t>το ποσό που δανείζεται </a:t>
            </a:r>
            <a:r>
              <a:rPr lang="el-GR" sz="2200" dirty="0"/>
              <a:t>ο εκδότης και επιστρέφεται στην λήξη. </a:t>
            </a:r>
          </a:p>
          <a:p>
            <a:pPr algn="just"/>
            <a:endParaRPr lang="el-GR" sz="2200" dirty="0"/>
          </a:p>
          <a:p>
            <a:pPr algn="just"/>
            <a:r>
              <a:rPr lang="el-GR" sz="2200" dirty="0"/>
              <a:t>Με βάση αυτό το ποσό υπολογίζονται και τα περιοδικά τοκομερίδια. </a:t>
            </a:r>
          </a:p>
          <a:p>
            <a:pPr algn="just"/>
            <a:endParaRPr lang="el-GR" sz="2200" dirty="0"/>
          </a:p>
          <a:p>
            <a:pPr algn="just"/>
            <a:r>
              <a:rPr lang="el-GR" sz="2200" dirty="0"/>
              <a:t>Συνήθως το ποσό αυτό είναι 100 ή 1000 νομισματικές μονάδες (π.χ. 100 Ευρώ, ή $100). </a:t>
            </a:r>
            <a:endParaRPr lang="en-GB" sz="2200" dirty="0"/>
          </a:p>
        </p:txBody>
      </p:sp>
    </p:spTree>
    <p:extLst>
      <p:ext uri="{BB962C8B-B14F-4D97-AF65-F5344CB8AC3E}">
        <p14:creationId xmlns:p14="http://schemas.microsoft.com/office/powerpoint/2010/main" val="1923168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3AEE65-E7A1-4236-8AD2-153CD3B0B86E}"/>
              </a:ext>
            </a:extLst>
          </p:cNvPr>
          <p:cNvSpPr>
            <a:spLocks noGrp="1"/>
          </p:cNvSpPr>
          <p:nvPr>
            <p:ph type="title"/>
          </p:nvPr>
        </p:nvSpPr>
        <p:spPr>
          <a:xfrm>
            <a:off x="838200" y="365126"/>
            <a:ext cx="10515600" cy="658332"/>
          </a:xfrm>
        </p:spPr>
        <p:txBody>
          <a:bodyPr>
            <a:normAutofit fontScale="90000"/>
          </a:bodyPr>
          <a:lstStyle/>
          <a:p>
            <a:br>
              <a:rPr lang="el-GR" sz="3600" b="1" dirty="0"/>
            </a:br>
            <a:r>
              <a:rPr lang="el-GR" sz="4000" b="1" dirty="0"/>
              <a:t>Επιτόκιο Έκδοσης (</a:t>
            </a:r>
            <a:r>
              <a:rPr lang="el-GR" sz="4000" b="1" dirty="0" err="1"/>
              <a:t>Coupon</a:t>
            </a:r>
            <a:r>
              <a:rPr lang="el-GR" sz="4000" b="1" dirty="0"/>
              <a:t> </a:t>
            </a:r>
            <a:r>
              <a:rPr lang="el-GR" sz="4000" b="1" dirty="0" err="1"/>
              <a:t>Rate</a:t>
            </a:r>
            <a:r>
              <a:rPr lang="el-GR" sz="4000" b="1" dirty="0"/>
              <a:t>) </a:t>
            </a:r>
            <a:br>
              <a:rPr lang="el-GR" sz="3600" b="1" dirty="0"/>
            </a:br>
            <a:endParaRPr lang="en-GB" sz="3600" b="1" dirty="0"/>
          </a:p>
        </p:txBody>
      </p:sp>
      <p:sp>
        <p:nvSpPr>
          <p:cNvPr id="3" name="Θέση περιεχομένου 2">
            <a:extLst>
              <a:ext uri="{FF2B5EF4-FFF2-40B4-BE49-F238E27FC236}">
                <a16:creationId xmlns:a16="http://schemas.microsoft.com/office/drawing/2014/main" id="{080DC407-7BAF-43BC-9A6F-5F11F95C0CD8}"/>
              </a:ext>
            </a:extLst>
          </p:cNvPr>
          <p:cNvSpPr>
            <a:spLocks noGrp="1"/>
          </p:cNvSpPr>
          <p:nvPr>
            <p:ph idx="1"/>
          </p:nvPr>
        </p:nvSpPr>
        <p:spPr>
          <a:xfrm>
            <a:off x="838199" y="1400961"/>
            <a:ext cx="10621161" cy="5176008"/>
          </a:xfrm>
        </p:spPr>
        <p:txBody>
          <a:bodyPr>
            <a:normAutofit fontScale="77500" lnSpcReduction="20000"/>
          </a:bodyPr>
          <a:lstStyle/>
          <a:p>
            <a:pPr algn="just"/>
            <a:r>
              <a:rPr lang="el-GR" dirty="0"/>
              <a:t>Κάθε ομολογία θα έχει ένα </a:t>
            </a:r>
            <a:r>
              <a:rPr lang="el-GR" dirty="0">
                <a:solidFill>
                  <a:srgbClr val="FF0000"/>
                </a:solidFill>
              </a:rPr>
              <a:t>Επιτόκιο Έκδοσης (</a:t>
            </a:r>
            <a:r>
              <a:rPr lang="el-GR" dirty="0" err="1">
                <a:solidFill>
                  <a:srgbClr val="FF0000"/>
                </a:solidFill>
              </a:rPr>
              <a:t>Coupon</a:t>
            </a:r>
            <a:r>
              <a:rPr lang="el-GR" dirty="0">
                <a:solidFill>
                  <a:srgbClr val="FF0000"/>
                </a:solidFill>
              </a:rPr>
              <a:t> </a:t>
            </a:r>
            <a:r>
              <a:rPr lang="el-GR" dirty="0" err="1">
                <a:solidFill>
                  <a:srgbClr val="FF0000"/>
                </a:solidFill>
              </a:rPr>
              <a:t>Rate</a:t>
            </a:r>
            <a:r>
              <a:rPr lang="el-GR" dirty="0">
                <a:solidFill>
                  <a:srgbClr val="FF0000"/>
                </a:solidFill>
              </a:rPr>
              <a:t>) </a:t>
            </a:r>
            <a:r>
              <a:rPr lang="el-GR" dirty="0"/>
              <a:t>δηλαδή το επιτόκιο του δανείου με βάση το οποίο </a:t>
            </a:r>
            <a:r>
              <a:rPr lang="el-GR" dirty="0">
                <a:solidFill>
                  <a:srgbClr val="FF0000"/>
                </a:solidFill>
              </a:rPr>
              <a:t>καθορίζεται και το τοκομερίδιο</a:t>
            </a:r>
            <a:r>
              <a:rPr lang="el-GR" dirty="0"/>
              <a:t>. </a:t>
            </a:r>
          </a:p>
          <a:p>
            <a:pPr algn="just"/>
            <a:endParaRPr lang="el-GR" dirty="0"/>
          </a:p>
          <a:p>
            <a:pPr algn="just"/>
            <a:r>
              <a:rPr lang="el-GR" dirty="0"/>
              <a:t>Το τοκομερίδιο της ομολογίας είναι η </a:t>
            </a:r>
            <a:r>
              <a:rPr lang="el-GR" dirty="0">
                <a:solidFill>
                  <a:srgbClr val="FF0000"/>
                </a:solidFill>
              </a:rPr>
              <a:t>περιοδική πληρωμή </a:t>
            </a:r>
            <a:r>
              <a:rPr lang="el-GR" dirty="0"/>
              <a:t>που εισπράττει ο επενδυτής-κάτοχος της ομολογίας (συνήθως πληρώνεται ανά εξάμηνο, αλλά ενδεχομένως να πληρώνεται και μία φορά τον χρόνο ή και περισσότερες από δύο φορές, π.χ. ανά τρίμηνο). </a:t>
            </a:r>
          </a:p>
          <a:p>
            <a:pPr algn="just"/>
            <a:endParaRPr lang="el-GR" dirty="0"/>
          </a:p>
          <a:p>
            <a:pPr algn="just"/>
            <a:r>
              <a:rPr lang="el-GR" dirty="0"/>
              <a:t>Για παράδειγμα, μία 10-ετής ομολογία ονομαστικής αξίας 1000 Ευρώ και επιτοκίου έκδοσης 7% που πληρώνει τοκομερίδια μία φορά τον χρόνο, </a:t>
            </a:r>
            <a:r>
              <a:rPr lang="el-GR" dirty="0">
                <a:solidFill>
                  <a:srgbClr val="FF0000"/>
                </a:solidFill>
              </a:rPr>
              <a:t>θα αποδίδει στον κάτοχο της 7% (70 Ευρώ) </a:t>
            </a:r>
            <a:r>
              <a:rPr lang="el-GR" dirty="0"/>
              <a:t>κάθε χρόνο για 10 χρόνια. </a:t>
            </a:r>
          </a:p>
          <a:p>
            <a:pPr algn="just"/>
            <a:endParaRPr lang="el-GR" dirty="0"/>
          </a:p>
          <a:p>
            <a:pPr algn="just"/>
            <a:r>
              <a:rPr lang="el-GR" dirty="0"/>
              <a:t>Στο τέλος της δεκαετίας ο κάτοχος αυτής της ομολογίας θα εισπράξει και την ονομαστική αξία των 1000 Ευρώ. </a:t>
            </a:r>
          </a:p>
          <a:p>
            <a:pPr algn="just"/>
            <a:endParaRPr lang="el-GR" dirty="0"/>
          </a:p>
          <a:p>
            <a:pPr algn="just"/>
            <a:r>
              <a:rPr lang="el-GR" dirty="0"/>
              <a:t>Εάν η ίδια ομολογία </a:t>
            </a:r>
            <a:r>
              <a:rPr lang="el-GR" dirty="0">
                <a:solidFill>
                  <a:srgbClr val="FF0000"/>
                </a:solidFill>
              </a:rPr>
              <a:t>πλήρωνε τοκομερίδια 2 φορές </a:t>
            </a:r>
            <a:r>
              <a:rPr lang="el-GR" dirty="0"/>
              <a:t>τον χρόνο (κάθε εξάμηνο) θα απέδιδε στον κάτοχο της 3,5% (35 Ευρώ) κάθε εξάμηνο για 10 χρόνια. </a:t>
            </a:r>
          </a:p>
          <a:p>
            <a:endParaRPr lang="en-GB" dirty="0"/>
          </a:p>
        </p:txBody>
      </p:sp>
    </p:spTree>
    <p:extLst>
      <p:ext uri="{BB962C8B-B14F-4D97-AF65-F5344CB8AC3E}">
        <p14:creationId xmlns:p14="http://schemas.microsoft.com/office/powerpoint/2010/main" val="4244347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02B5AA9-8605-4490-9536-C018C4161A52}"/>
              </a:ext>
            </a:extLst>
          </p:cNvPr>
          <p:cNvSpPr>
            <a:spLocks noGrp="1"/>
          </p:cNvSpPr>
          <p:nvPr>
            <p:ph idx="1"/>
          </p:nvPr>
        </p:nvSpPr>
        <p:spPr>
          <a:xfrm>
            <a:off x="838200" y="1392572"/>
            <a:ext cx="10515600" cy="5002505"/>
          </a:xfrm>
        </p:spPr>
        <p:txBody>
          <a:bodyPr>
            <a:normAutofit fontScale="85000" lnSpcReduction="20000"/>
          </a:bodyPr>
          <a:lstStyle/>
          <a:p>
            <a:pPr algn="just"/>
            <a:r>
              <a:rPr lang="el-GR" dirty="0"/>
              <a:t>Ομολογίες </a:t>
            </a:r>
            <a:r>
              <a:rPr lang="el-GR" dirty="0">
                <a:solidFill>
                  <a:srgbClr val="FF0000"/>
                </a:solidFill>
              </a:rPr>
              <a:t>σταθερού επιτοκίου </a:t>
            </a:r>
            <a:r>
              <a:rPr lang="el-GR" dirty="0"/>
              <a:t>(</a:t>
            </a:r>
            <a:r>
              <a:rPr lang="el-GR" dirty="0" err="1"/>
              <a:t>fixed</a:t>
            </a:r>
            <a:r>
              <a:rPr lang="el-GR" dirty="0"/>
              <a:t> </a:t>
            </a:r>
            <a:r>
              <a:rPr lang="el-GR" dirty="0" err="1"/>
              <a:t>rate</a:t>
            </a:r>
            <a:r>
              <a:rPr lang="el-GR" dirty="0"/>
              <a:t> </a:t>
            </a:r>
            <a:r>
              <a:rPr lang="el-GR" dirty="0" err="1"/>
              <a:t>bond</a:t>
            </a:r>
            <a:r>
              <a:rPr lang="el-GR" dirty="0"/>
              <a:t>), δηλαδή ομολογίες που πληρώνουν το ίδιο τοκομερίδιο σε όλη την διάρκεια της ζωής της ομολογίας, </a:t>
            </a:r>
          </a:p>
          <a:p>
            <a:pPr algn="just"/>
            <a:endParaRPr lang="el-GR" dirty="0"/>
          </a:p>
          <a:p>
            <a:pPr algn="just"/>
            <a:r>
              <a:rPr lang="el-GR" dirty="0"/>
              <a:t>Ομολογίες </a:t>
            </a:r>
            <a:r>
              <a:rPr lang="el-GR" dirty="0">
                <a:solidFill>
                  <a:srgbClr val="FF0000"/>
                </a:solidFill>
              </a:rPr>
              <a:t>μεταβλητού ή κυμαινόμενου επιτοκίου </a:t>
            </a:r>
            <a:r>
              <a:rPr lang="el-GR" dirty="0"/>
              <a:t>(</a:t>
            </a:r>
            <a:r>
              <a:rPr lang="el-GR" dirty="0" err="1"/>
              <a:t>floating</a:t>
            </a:r>
            <a:r>
              <a:rPr lang="el-GR" dirty="0"/>
              <a:t>, </a:t>
            </a:r>
            <a:r>
              <a:rPr lang="el-GR" dirty="0" err="1"/>
              <a:t>variable</a:t>
            </a:r>
            <a:r>
              <a:rPr lang="el-GR" dirty="0"/>
              <a:t> </a:t>
            </a:r>
            <a:r>
              <a:rPr lang="el-GR" dirty="0" err="1"/>
              <a:t>rate</a:t>
            </a:r>
            <a:r>
              <a:rPr lang="el-GR" dirty="0"/>
              <a:t> </a:t>
            </a:r>
            <a:r>
              <a:rPr lang="el-GR" dirty="0" err="1"/>
              <a:t>bond</a:t>
            </a:r>
            <a:r>
              <a:rPr lang="el-GR" dirty="0"/>
              <a:t>), δηλαδή ομολογίες των οποίων το επιτόκιο μεταβάλλεται κατά την διάρκεια της ζωής τους σύμφωνα με κάποιο άλλο βασικό επιτόκιο της αγοράς. </a:t>
            </a:r>
          </a:p>
          <a:p>
            <a:pPr algn="just"/>
            <a:endParaRPr lang="el-GR" dirty="0"/>
          </a:p>
          <a:p>
            <a:pPr algn="just"/>
            <a:r>
              <a:rPr lang="el-GR" dirty="0"/>
              <a:t>Το ποσό του τοκομεριδίου θα είναι συνδεδεμένο με ένα </a:t>
            </a:r>
            <a:r>
              <a:rPr lang="el-GR" dirty="0">
                <a:solidFill>
                  <a:srgbClr val="FF0000"/>
                </a:solidFill>
              </a:rPr>
              <a:t>Επιτόκιο Αναφοράς </a:t>
            </a:r>
            <a:r>
              <a:rPr lang="el-GR" dirty="0"/>
              <a:t>(</a:t>
            </a:r>
            <a:r>
              <a:rPr lang="el-GR" dirty="0" err="1"/>
              <a:t>Reference</a:t>
            </a:r>
            <a:r>
              <a:rPr lang="el-GR" dirty="0"/>
              <a:t> </a:t>
            </a:r>
            <a:r>
              <a:rPr lang="el-GR" dirty="0" err="1"/>
              <a:t>Rate</a:t>
            </a:r>
            <a:r>
              <a:rPr lang="el-GR" dirty="0"/>
              <a:t>) δηλαδή ένα βραχυπρόθεσμο επιτόκιο της αγοράς. </a:t>
            </a:r>
          </a:p>
          <a:p>
            <a:pPr algn="just"/>
            <a:endParaRPr lang="el-GR" dirty="0"/>
          </a:p>
          <a:p>
            <a:pPr algn="just"/>
            <a:r>
              <a:rPr lang="el-GR" dirty="0"/>
              <a:t>Παραδείγματος χάριν, ένα συνηθισμένο Επιτόκιο Αναφοράς είναι το </a:t>
            </a:r>
            <a:r>
              <a:rPr lang="el-GR" dirty="0">
                <a:solidFill>
                  <a:srgbClr val="FF0000"/>
                </a:solidFill>
              </a:rPr>
              <a:t>LIBOR</a:t>
            </a:r>
            <a:r>
              <a:rPr lang="el-GR" dirty="0"/>
              <a:t>: ένα ομόλογο μπορεί να εκδοθεί με επιτόκιο </a:t>
            </a:r>
            <a:r>
              <a:rPr lang="el-GR" dirty="0">
                <a:solidFill>
                  <a:srgbClr val="FF0000"/>
                </a:solidFill>
              </a:rPr>
              <a:t>LIBOR+0,3%.</a:t>
            </a:r>
          </a:p>
          <a:p>
            <a:pPr algn="just"/>
            <a:endParaRPr lang="el-GR" dirty="0"/>
          </a:p>
          <a:p>
            <a:pPr algn="just"/>
            <a:r>
              <a:rPr lang="el-GR" dirty="0"/>
              <a:t> Αυτό σημαίνει ότι ο εκδότης θα πληρώνει στον κάτοχο τοκομερίδια 0,3% πάνω από το εκάστοτε επιτόκιο LIBOR. </a:t>
            </a:r>
            <a:endParaRPr lang="en-GB" dirty="0"/>
          </a:p>
        </p:txBody>
      </p:sp>
      <p:sp>
        <p:nvSpPr>
          <p:cNvPr id="4" name="Τίτλος 1">
            <a:extLst>
              <a:ext uri="{FF2B5EF4-FFF2-40B4-BE49-F238E27FC236}">
                <a16:creationId xmlns:a16="http://schemas.microsoft.com/office/drawing/2014/main" id="{A40AE07D-938A-4F6C-A32A-69014432A294}"/>
              </a:ext>
            </a:extLst>
          </p:cNvPr>
          <p:cNvSpPr>
            <a:spLocks noGrp="1"/>
          </p:cNvSpPr>
          <p:nvPr>
            <p:ph type="title"/>
          </p:nvPr>
        </p:nvSpPr>
        <p:spPr>
          <a:xfrm>
            <a:off x="838200" y="365126"/>
            <a:ext cx="10515600" cy="910002"/>
          </a:xfrm>
        </p:spPr>
        <p:txBody>
          <a:bodyPr>
            <a:normAutofit fontScale="90000"/>
          </a:bodyPr>
          <a:lstStyle/>
          <a:p>
            <a:br>
              <a:rPr lang="el-GR" sz="3600" b="1" dirty="0"/>
            </a:br>
            <a:r>
              <a:rPr lang="el-GR" sz="4000" b="1" dirty="0"/>
              <a:t>Επιτόκιο Έκδοσης (</a:t>
            </a:r>
            <a:r>
              <a:rPr lang="el-GR" sz="4000" b="1" dirty="0" err="1"/>
              <a:t>Coupon</a:t>
            </a:r>
            <a:r>
              <a:rPr lang="el-GR" sz="4000" b="1" dirty="0"/>
              <a:t> </a:t>
            </a:r>
            <a:r>
              <a:rPr lang="el-GR" sz="4000" b="1" dirty="0" err="1"/>
              <a:t>Rate</a:t>
            </a:r>
            <a:r>
              <a:rPr lang="el-GR" sz="4000" b="1" dirty="0"/>
              <a:t>) </a:t>
            </a:r>
            <a:br>
              <a:rPr lang="el-GR" sz="3600" b="1" dirty="0"/>
            </a:br>
            <a:endParaRPr lang="en-GB" sz="3600" b="1" dirty="0"/>
          </a:p>
        </p:txBody>
      </p:sp>
    </p:spTree>
    <p:extLst>
      <p:ext uri="{BB962C8B-B14F-4D97-AF65-F5344CB8AC3E}">
        <p14:creationId xmlns:p14="http://schemas.microsoft.com/office/powerpoint/2010/main" val="3265614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B6B06F-774C-48B1-AB28-9B867C765D8B}"/>
              </a:ext>
            </a:extLst>
          </p:cNvPr>
          <p:cNvSpPr>
            <a:spLocks noGrp="1"/>
          </p:cNvSpPr>
          <p:nvPr>
            <p:ph type="title"/>
          </p:nvPr>
        </p:nvSpPr>
        <p:spPr>
          <a:xfrm>
            <a:off x="838200" y="365126"/>
            <a:ext cx="10515600" cy="993892"/>
          </a:xfrm>
        </p:spPr>
        <p:txBody>
          <a:bodyPr>
            <a:normAutofit/>
          </a:bodyPr>
          <a:lstStyle/>
          <a:p>
            <a:r>
              <a:rPr lang="en-GB" sz="3600" b="1" dirty="0"/>
              <a:t>Libor (London Inter Bank Offer Rate)</a:t>
            </a:r>
          </a:p>
        </p:txBody>
      </p:sp>
      <p:sp>
        <p:nvSpPr>
          <p:cNvPr id="3" name="Θέση περιεχομένου 2">
            <a:extLst>
              <a:ext uri="{FF2B5EF4-FFF2-40B4-BE49-F238E27FC236}">
                <a16:creationId xmlns:a16="http://schemas.microsoft.com/office/drawing/2014/main" id="{3F53B8C2-FC09-43BA-A575-6943FECBD0E9}"/>
              </a:ext>
            </a:extLst>
          </p:cNvPr>
          <p:cNvSpPr>
            <a:spLocks noGrp="1"/>
          </p:cNvSpPr>
          <p:nvPr>
            <p:ph idx="1"/>
          </p:nvPr>
        </p:nvSpPr>
        <p:spPr>
          <a:xfrm>
            <a:off x="838200" y="1476462"/>
            <a:ext cx="10515600" cy="4932727"/>
          </a:xfrm>
        </p:spPr>
        <p:txBody>
          <a:bodyPr>
            <a:normAutofit fontScale="70000" lnSpcReduction="20000"/>
          </a:bodyPr>
          <a:lstStyle/>
          <a:p>
            <a:pPr algn="just"/>
            <a:r>
              <a:rPr lang="el-GR" dirty="0"/>
              <a:t>Το είναι το επιτόκιο προσφοράς στο οποίο οι μεγάλες διεθνείς τράπεζες στο Λονδίνο </a:t>
            </a:r>
            <a:r>
              <a:rPr lang="el-GR" dirty="0">
                <a:solidFill>
                  <a:srgbClr val="FF0000"/>
                </a:solidFill>
              </a:rPr>
              <a:t>δανείζονται κεφάλαια μεταξύ τους</a:t>
            </a:r>
            <a:r>
              <a:rPr lang="el-GR" dirty="0"/>
              <a:t>, χρησιμοποιείται δε σαν </a:t>
            </a:r>
            <a:r>
              <a:rPr lang="el-GR" dirty="0">
                <a:solidFill>
                  <a:srgbClr val="FF0000"/>
                </a:solidFill>
              </a:rPr>
              <a:t>βασικό επιτόκιο για τον καθορισμό πολλών άλλων κυμαινόμενων </a:t>
            </a:r>
            <a:r>
              <a:rPr lang="el-GR" dirty="0"/>
              <a:t>επιτοκίων σε πολλές άλλες αγορές του κόσμου. </a:t>
            </a:r>
          </a:p>
          <a:p>
            <a:pPr algn="just"/>
            <a:endParaRPr lang="el-GR" dirty="0"/>
          </a:p>
          <a:p>
            <a:pPr algn="just"/>
            <a:r>
              <a:rPr lang="el-GR" dirty="0"/>
              <a:t>Είναι με άλλα λόγια ένα </a:t>
            </a:r>
            <a:r>
              <a:rPr lang="el-GR" dirty="0">
                <a:solidFill>
                  <a:srgbClr val="FF0000"/>
                </a:solidFill>
              </a:rPr>
              <a:t>δια-τραπεζικό επιτόκιο. </a:t>
            </a:r>
          </a:p>
          <a:p>
            <a:pPr algn="just"/>
            <a:endParaRPr lang="el-GR" dirty="0"/>
          </a:p>
          <a:p>
            <a:pPr algn="just"/>
            <a:r>
              <a:rPr lang="el-GR" dirty="0"/>
              <a:t>Το </a:t>
            </a:r>
            <a:r>
              <a:rPr lang="el-GR" dirty="0" err="1"/>
              <a:t>Libor</a:t>
            </a:r>
            <a:r>
              <a:rPr lang="el-GR" dirty="0"/>
              <a:t>, σαν διατραπεζικό επιτόκιο, είναι εξαιρετικά σημαντικό γιατί δίνει μία εκτίμηση στις τράπεζες του </a:t>
            </a:r>
            <a:r>
              <a:rPr lang="el-GR" dirty="0">
                <a:solidFill>
                  <a:srgbClr val="FF0000"/>
                </a:solidFill>
              </a:rPr>
              <a:t>οριακού κόστους άντλησης νέων κεφαλαίων. </a:t>
            </a:r>
          </a:p>
          <a:p>
            <a:pPr algn="just"/>
            <a:endParaRPr lang="el-GR" dirty="0"/>
          </a:p>
          <a:p>
            <a:pPr algn="just"/>
            <a:r>
              <a:rPr lang="el-GR" dirty="0"/>
              <a:t>Η δια-τραπεζική αγορά δίνει την δυνατότητα στις τράπεζες να </a:t>
            </a:r>
            <a:r>
              <a:rPr lang="el-GR" dirty="0">
                <a:solidFill>
                  <a:srgbClr val="FF0000"/>
                </a:solidFill>
              </a:rPr>
              <a:t>ισορροπήσουν την εισροή καταθέσεων με την ζήτηση για δάνεια.</a:t>
            </a:r>
            <a:r>
              <a:rPr lang="el-GR" dirty="0"/>
              <a:t> </a:t>
            </a:r>
          </a:p>
          <a:p>
            <a:pPr algn="just"/>
            <a:endParaRPr lang="el-GR" dirty="0"/>
          </a:p>
          <a:p>
            <a:pPr algn="just"/>
            <a:r>
              <a:rPr lang="el-GR" dirty="0"/>
              <a:t>Παραδείγματος χάριν, μία τράπεζα με νέες καταθέσεις και καμία άμεση ζήτηση για δάνεια μπορεί να κάνει μία κατάθεση στην δια-τραπεζική αγορά και να έχει μία απόδοση στα κεφάλαια της, ή μία τράπεζα με άμεση ζήτηση για δάνεια και χωρίς νέες καταθέσεις μπορεί να αντλήσει προσωρινά κεφάλαια. </a:t>
            </a:r>
            <a:endParaRPr lang="en-GB" dirty="0"/>
          </a:p>
        </p:txBody>
      </p:sp>
    </p:spTree>
    <p:extLst>
      <p:ext uri="{BB962C8B-B14F-4D97-AF65-F5344CB8AC3E}">
        <p14:creationId xmlns:p14="http://schemas.microsoft.com/office/powerpoint/2010/main" val="72952122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6173</Words>
  <Application>Microsoft Office PowerPoint</Application>
  <PresentationFormat>Ευρεία οθόνη</PresentationFormat>
  <Paragraphs>414</Paragraphs>
  <Slides>48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48</vt:i4>
      </vt:variant>
    </vt:vector>
  </HeadingPairs>
  <TitlesOfParts>
    <vt:vector size="52" baseType="lpstr">
      <vt:lpstr>Arial</vt:lpstr>
      <vt:lpstr>Calibri</vt:lpstr>
      <vt:lpstr>Calibri Light</vt:lpstr>
      <vt:lpstr>Θέμα του Office</vt:lpstr>
      <vt:lpstr>Αγορές Ομολόγων    Εισαγωγή    Πηγές και ενδεικτική βιβλιογραφία: Δες τελευταία σελίδα</vt:lpstr>
      <vt:lpstr>Εισαγωγή και Ορισμοί</vt:lpstr>
      <vt:lpstr>Εισαγωγή και Ορισμοί</vt:lpstr>
      <vt:lpstr>Εισαγωγή και Ορισμοί</vt:lpstr>
      <vt:lpstr>Εισαγωγή και Ορισμοί</vt:lpstr>
      <vt:lpstr>Ονομαστική Αξία (Par ή Face Value)</vt:lpstr>
      <vt:lpstr> Επιτόκιο Έκδοσης (Coupon Rate)  </vt:lpstr>
      <vt:lpstr> Επιτόκιο Έκδοσης (Coupon Rate)  </vt:lpstr>
      <vt:lpstr>Libor (London Inter Bank Offer Rate)</vt:lpstr>
      <vt:lpstr>Libor (London Inter Bank Offer Rate)</vt:lpstr>
      <vt:lpstr> Συχνότητα Τοκομεριδίου (Coupon Frequency) </vt:lpstr>
      <vt:lpstr> Ωρίμανση (Maturity) </vt:lpstr>
      <vt:lpstr>Τιμή Διαπραγμάτευσης (Market Price)</vt:lpstr>
      <vt:lpstr>Ενυπόθηκη Ομολογία (Mortgage Bond)</vt:lpstr>
      <vt:lpstr>Ρήτρα Ανάκλησης (Call Provision, Callable Bonds)</vt:lpstr>
      <vt:lpstr> </vt:lpstr>
      <vt:lpstr>Ρήτρα Ανάκλησης (Call Provision, Callable Bonds)</vt:lpstr>
      <vt:lpstr> Πρόβλεψη για Τοκοχρεωλυτικό Κεφάλαιο  (Sinking Fund Provision)  </vt:lpstr>
      <vt:lpstr>Πρόβλεψη για Μετατρεψιμότητα (Conversion Feature</vt:lpstr>
      <vt:lpstr> Ομολογίες Μηδενικού Τοκομεριδίου  (Zero-Coupon Bonds, Zeros) </vt:lpstr>
      <vt:lpstr>Εταιρικά Ομόλογα (Corporate Bonds)</vt:lpstr>
      <vt:lpstr>Τιτλοποίηση Απαιτήσεων (Securitization) </vt:lpstr>
      <vt:lpstr>Τιτλοποίηση Απαιτήσεων (Securitization) </vt:lpstr>
      <vt:lpstr>Τιτλοποίηση Απαιτήσεων (Securitization) </vt:lpstr>
      <vt:lpstr>Ομόλογα Καταστροφής (Catastrophe Bonds ή Cat Bonds)</vt:lpstr>
      <vt:lpstr>Ομόλογα Καταστροφής (Catastrophe Bonds ή Cat Bonds)</vt:lpstr>
      <vt:lpstr>Ομόλογα Καταστροφής (Catastrophe Bonds ή Cat Bonds)</vt:lpstr>
      <vt:lpstr>Δομημένα Ομόλογα (Structured Bonds) </vt:lpstr>
      <vt:lpstr>Εγχώριες Αγορές (Domestic Markets)</vt:lpstr>
      <vt:lpstr>Διεθνείς Αγορές (International Markets)</vt:lpstr>
      <vt:lpstr>Αγορές Ευρωομολόγων (Eurobond Markets)</vt:lpstr>
      <vt:lpstr> Αξιολόγηση Πιστοληπτικής Ικανότητας (Credit Rating) </vt:lpstr>
      <vt:lpstr> Αξιολόγηση Πιστοληπτικής Ικανότητας (Credit Rating) </vt:lpstr>
      <vt:lpstr> Αξιολόγηση Πιστοληπτικής Ικανότητας (Credit Rating) </vt:lpstr>
      <vt:lpstr> Αξιολόγηση Πιστοληπτικής Ικανότητας (Credit Rating) </vt:lpstr>
      <vt:lpstr> Αξιολόγηση Πιστοληπτικής Ικανότητας (Credit Rating) </vt:lpstr>
      <vt:lpstr> Αξιολόγηση Πιστοληπτικής Ικανότητας (Credit Rating) </vt:lpstr>
      <vt:lpstr> Αξιολόγηση Πιστοληπτικής Ικανότητας (Credit Rating) </vt:lpstr>
      <vt:lpstr> Αξιολόγηση Πιστοληπτικής Ικανότητας (Credit Rating) </vt:lpstr>
      <vt:lpstr> Junk Bonds </vt:lpstr>
      <vt:lpstr>Credit Default Swap (CDS) </vt:lpstr>
      <vt:lpstr>Credit Default Swap (CDS) </vt:lpstr>
      <vt:lpstr>Credit Default Swap (CDS) </vt:lpstr>
      <vt:lpstr>Credit Default Swap (CDS) </vt:lpstr>
      <vt:lpstr>Credit Default Swap (CDS) </vt:lpstr>
      <vt:lpstr>Credit Default Swap (CDS) </vt:lpstr>
      <vt:lpstr>Credit Default Swap (CDS) </vt:lpstr>
      <vt:lpstr>Credit Default Swap (CDS)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Αγορές Ομολόγων    Εισαγωγή    Πηγές και ενδεικτική βιβλιογραφία: Δες τελευταία σελίδα</dc:title>
  <dc:creator>Spyros Spyrou</dc:creator>
  <cp:lastModifiedBy>Spyros Spyrou</cp:lastModifiedBy>
  <cp:revision>1</cp:revision>
  <dcterms:created xsi:type="dcterms:W3CDTF">2022-06-12T15:56:30Z</dcterms:created>
  <dcterms:modified xsi:type="dcterms:W3CDTF">2022-06-12T15:56:44Z</dcterms:modified>
</cp:coreProperties>
</file>