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27"/>
  </p:notesMasterIdLst>
  <p:sldIdLst>
    <p:sldId id="494" r:id="rId3"/>
    <p:sldId id="618" r:id="rId4"/>
    <p:sldId id="619" r:id="rId5"/>
    <p:sldId id="497" r:id="rId6"/>
    <p:sldId id="498" r:id="rId7"/>
    <p:sldId id="499" r:id="rId8"/>
    <p:sldId id="500" r:id="rId9"/>
    <p:sldId id="501" r:id="rId10"/>
    <p:sldId id="502" r:id="rId11"/>
    <p:sldId id="503" r:id="rId12"/>
    <p:sldId id="504" r:id="rId13"/>
    <p:sldId id="505" r:id="rId14"/>
    <p:sldId id="506" r:id="rId15"/>
    <p:sldId id="507" r:id="rId16"/>
    <p:sldId id="508" r:id="rId17"/>
    <p:sldId id="509" r:id="rId18"/>
    <p:sldId id="510" r:id="rId19"/>
    <p:sldId id="511" r:id="rId20"/>
    <p:sldId id="512" r:id="rId21"/>
    <p:sldId id="513" r:id="rId22"/>
    <p:sldId id="514" r:id="rId23"/>
    <p:sldId id="515" r:id="rId24"/>
    <p:sldId id="516" r:id="rId25"/>
    <p:sldId id="517" r:id="rId26"/>
    <p:sldId id="518" r:id="rId27"/>
    <p:sldId id="519" r:id="rId28"/>
    <p:sldId id="520" r:id="rId29"/>
    <p:sldId id="521" r:id="rId30"/>
    <p:sldId id="522" r:id="rId31"/>
    <p:sldId id="523" r:id="rId32"/>
    <p:sldId id="524" r:id="rId33"/>
    <p:sldId id="525" r:id="rId34"/>
    <p:sldId id="526" r:id="rId35"/>
    <p:sldId id="527" r:id="rId36"/>
    <p:sldId id="528" r:id="rId37"/>
    <p:sldId id="529" r:id="rId38"/>
    <p:sldId id="530" r:id="rId39"/>
    <p:sldId id="531" r:id="rId40"/>
    <p:sldId id="532" r:id="rId41"/>
    <p:sldId id="533" r:id="rId42"/>
    <p:sldId id="534" r:id="rId43"/>
    <p:sldId id="535" r:id="rId44"/>
    <p:sldId id="536" r:id="rId45"/>
    <p:sldId id="537" r:id="rId46"/>
    <p:sldId id="538" r:id="rId47"/>
    <p:sldId id="539" r:id="rId48"/>
    <p:sldId id="540" r:id="rId49"/>
    <p:sldId id="541" r:id="rId50"/>
    <p:sldId id="542" r:id="rId51"/>
    <p:sldId id="543" r:id="rId52"/>
    <p:sldId id="544" r:id="rId53"/>
    <p:sldId id="545" r:id="rId54"/>
    <p:sldId id="546" r:id="rId55"/>
    <p:sldId id="547" r:id="rId56"/>
    <p:sldId id="548" r:id="rId57"/>
    <p:sldId id="549" r:id="rId58"/>
    <p:sldId id="550" r:id="rId59"/>
    <p:sldId id="551" r:id="rId60"/>
    <p:sldId id="552" r:id="rId61"/>
    <p:sldId id="553" r:id="rId62"/>
    <p:sldId id="554" r:id="rId63"/>
    <p:sldId id="555" r:id="rId64"/>
    <p:sldId id="556" r:id="rId65"/>
    <p:sldId id="557" r:id="rId66"/>
    <p:sldId id="558" r:id="rId67"/>
    <p:sldId id="559" r:id="rId68"/>
    <p:sldId id="560" r:id="rId69"/>
    <p:sldId id="561" r:id="rId70"/>
    <p:sldId id="562" r:id="rId71"/>
    <p:sldId id="563" r:id="rId72"/>
    <p:sldId id="564" r:id="rId73"/>
    <p:sldId id="565" r:id="rId74"/>
    <p:sldId id="566" r:id="rId75"/>
    <p:sldId id="567" r:id="rId76"/>
    <p:sldId id="568" r:id="rId77"/>
    <p:sldId id="569" r:id="rId78"/>
    <p:sldId id="570" r:id="rId79"/>
    <p:sldId id="571" r:id="rId80"/>
    <p:sldId id="572" r:id="rId81"/>
    <p:sldId id="573" r:id="rId82"/>
    <p:sldId id="574" r:id="rId83"/>
    <p:sldId id="575" r:id="rId84"/>
    <p:sldId id="576" r:id="rId85"/>
    <p:sldId id="577" r:id="rId86"/>
    <p:sldId id="578" r:id="rId87"/>
    <p:sldId id="579" r:id="rId88"/>
    <p:sldId id="580" r:id="rId89"/>
    <p:sldId id="581" r:id="rId90"/>
    <p:sldId id="582" r:id="rId91"/>
    <p:sldId id="583" r:id="rId92"/>
    <p:sldId id="584" r:id="rId93"/>
    <p:sldId id="585" r:id="rId94"/>
    <p:sldId id="586" r:id="rId95"/>
    <p:sldId id="587" r:id="rId96"/>
    <p:sldId id="588" r:id="rId97"/>
    <p:sldId id="589" r:id="rId98"/>
    <p:sldId id="590" r:id="rId99"/>
    <p:sldId id="591" r:id="rId100"/>
    <p:sldId id="592" r:id="rId101"/>
    <p:sldId id="593" r:id="rId102"/>
    <p:sldId id="594" r:id="rId103"/>
    <p:sldId id="595" r:id="rId104"/>
    <p:sldId id="596" r:id="rId105"/>
    <p:sldId id="597" r:id="rId106"/>
    <p:sldId id="598" r:id="rId107"/>
    <p:sldId id="599" r:id="rId108"/>
    <p:sldId id="600" r:id="rId109"/>
    <p:sldId id="601" r:id="rId110"/>
    <p:sldId id="602" r:id="rId111"/>
    <p:sldId id="603" r:id="rId112"/>
    <p:sldId id="604" r:id="rId113"/>
    <p:sldId id="605" r:id="rId114"/>
    <p:sldId id="606" r:id="rId115"/>
    <p:sldId id="607" r:id="rId116"/>
    <p:sldId id="608" r:id="rId117"/>
    <p:sldId id="609" r:id="rId118"/>
    <p:sldId id="610" r:id="rId119"/>
    <p:sldId id="611" r:id="rId120"/>
    <p:sldId id="612" r:id="rId121"/>
    <p:sldId id="613" r:id="rId122"/>
    <p:sldId id="614" r:id="rId123"/>
    <p:sldId id="615" r:id="rId124"/>
    <p:sldId id="616" r:id="rId125"/>
    <p:sldId id="617" r:id="rId1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385" autoAdjust="0"/>
    <p:restoredTop sz="99309" autoAdjust="0"/>
  </p:normalViewPr>
  <p:slideViewPr>
    <p:cSldViewPr>
      <p:cViewPr varScale="1">
        <p:scale>
          <a:sx n="89" d="100"/>
          <a:sy n="89" d="100"/>
        </p:scale>
        <p:origin x="-1978" y="-67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commentAuthors" Target="commentAuthor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24/3/2015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2866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Λειτουργικά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3:</a:t>
            </a:r>
            <a:r>
              <a:rPr lang="en-US" sz="2800" dirty="0" smtClean="0"/>
              <a:t> </a:t>
            </a:r>
            <a:r>
              <a:rPr lang="el-GR" sz="2800" dirty="0" smtClean="0"/>
              <a:t>Διαχείριση Μνήμης</a:t>
            </a:r>
            <a:endParaRPr lang="en-US" sz="2800" dirty="0" smtClean="0"/>
          </a:p>
          <a:p>
            <a:r>
              <a:rPr lang="el-GR" sz="2800" b="1" dirty="0"/>
              <a:t>Διδάσκων: </a:t>
            </a:r>
            <a:r>
              <a:rPr lang="el-GR" sz="2800" dirty="0"/>
              <a:t>Γεώργιος </a:t>
            </a:r>
            <a:r>
              <a:rPr lang="el-GR" sz="2800" dirty="0" err="1"/>
              <a:t>Ξυλωμένος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8" name="Picture 7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7" name="Picture 6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979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Χωρίς αφαίρεση μνήμης </a:t>
            </a:r>
            <a:r>
              <a:rPr lang="el-GR" smtClean="0"/>
              <a:t>(</a:t>
            </a:r>
            <a:r>
              <a:rPr lang="el-GR"/>
              <a:t>1 από 5)</a:t>
            </a:r>
            <a:endParaRPr lang="el-GR" dirty="0" smtClean="0"/>
          </a:p>
        </p:txBody>
      </p:sp>
      <p:pic>
        <p:nvPicPr>
          <p:cNvPr id="6150" name="Picture 8" descr="Παράδειγμα στιγμιότυπου μνήμη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409700"/>
            <a:ext cx="5688012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49091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Όλοι βλέπουν απευθείας τη μνήμη</a:t>
            </a:r>
          </a:p>
          <a:p>
            <a:pPr lvl="1"/>
            <a:r>
              <a:rPr lang="el-GR" dirty="0" smtClean="0"/>
              <a:t>Σύνολο διευθύνσεων από 0 έως </a:t>
            </a:r>
            <a:r>
              <a:rPr lang="en-US" dirty="0" smtClean="0"/>
              <a:t>n</a:t>
            </a:r>
            <a:endParaRPr lang="el-GR" dirty="0" smtClean="0"/>
          </a:p>
          <a:p>
            <a:pPr lvl="1"/>
            <a:r>
              <a:rPr lang="el-GR" dirty="0" smtClean="0"/>
              <a:t>Ένα μόνο πρόγραμμα σε κάθε στιγμή</a:t>
            </a:r>
          </a:p>
          <a:p>
            <a:pPr lvl="1"/>
            <a:r>
              <a:rPr lang="el-GR" dirty="0" smtClean="0"/>
              <a:t>Λειτουργικό σύστημα σε </a:t>
            </a:r>
            <a:r>
              <a:rPr lang="en-US" dirty="0" smtClean="0"/>
              <a:t>RAM</a:t>
            </a:r>
            <a:r>
              <a:rPr lang="el-GR" dirty="0" smtClean="0"/>
              <a:t> ή </a:t>
            </a:r>
            <a:r>
              <a:rPr lang="en-US" dirty="0" smtClean="0"/>
              <a:t>ROM</a:t>
            </a:r>
            <a:endParaRPr lang="el-GR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32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Δευτερεύουσα μνήμη (</a:t>
            </a:r>
            <a:r>
              <a:rPr lang="en-US" dirty="0" smtClean="0"/>
              <a:t>4</a:t>
            </a:r>
            <a:r>
              <a:rPr lang="el-GR" dirty="0"/>
              <a:t> από </a:t>
            </a:r>
            <a:r>
              <a:rPr lang="el-GR" dirty="0" smtClean="0"/>
              <a:t>4)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Χρήση αρχείων ως περιοχών ανταλλαγής</a:t>
            </a:r>
          </a:p>
          <a:p>
            <a:pPr lvl="1"/>
            <a:r>
              <a:rPr lang="el-GR" dirty="0" smtClean="0"/>
              <a:t>Χρησιμοποιούνται στα </a:t>
            </a:r>
            <a:r>
              <a:rPr lang="en-US" dirty="0" smtClean="0"/>
              <a:t>Windows</a:t>
            </a:r>
            <a:endParaRPr lang="el-GR" dirty="0" smtClean="0"/>
          </a:p>
          <a:p>
            <a:pPr lvl="2"/>
            <a:r>
              <a:rPr lang="el-GR" dirty="0" smtClean="0"/>
              <a:t>Επιτρέπονται και διαμερίσεις</a:t>
            </a:r>
          </a:p>
          <a:p>
            <a:pPr lvl="1"/>
            <a:r>
              <a:rPr lang="el-GR" dirty="0" smtClean="0"/>
              <a:t>Πιο ευέλικτη διαχείριση χώρου</a:t>
            </a:r>
          </a:p>
          <a:p>
            <a:pPr lvl="1"/>
            <a:r>
              <a:rPr lang="el-GR" dirty="0" smtClean="0"/>
              <a:t>Πιο αργή αντιστοίχιση</a:t>
            </a:r>
          </a:p>
          <a:p>
            <a:pPr lvl="2"/>
            <a:r>
              <a:rPr lang="el-GR" dirty="0" smtClean="0"/>
              <a:t>Δεν παρακάμπτεται το σύστημα αρχείων</a:t>
            </a:r>
          </a:p>
          <a:p>
            <a:pPr lvl="1"/>
            <a:r>
              <a:rPr lang="el-GR" dirty="0" smtClean="0"/>
              <a:t>Χρήση αρχείου προγράμματος για τον κώδικα</a:t>
            </a:r>
          </a:p>
          <a:p>
            <a:pPr lvl="2"/>
            <a:r>
              <a:rPr lang="el-GR" dirty="0" smtClean="0"/>
              <a:t>Βρίσκεται ήδη αποθηκευμένο στο δίσκο</a:t>
            </a:r>
          </a:p>
          <a:p>
            <a:pPr lvl="2"/>
            <a:r>
              <a:rPr lang="el-GR" dirty="0" smtClean="0"/>
              <a:t>Αυτό επιτρέπεται και με διαμερίσεις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19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Πολιτική και μηχανισμός </a:t>
            </a:r>
            <a:r>
              <a:rPr lang="el-GR" smtClean="0"/>
              <a:t>(</a:t>
            </a:r>
            <a:r>
              <a:rPr lang="el-GR"/>
              <a:t>1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Διαχωρισμός πολιτικής και μηχανισμού</a:t>
            </a:r>
          </a:p>
          <a:p>
            <a:pPr lvl="1"/>
            <a:r>
              <a:rPr lang="el-GR" dirty="0" smtClean="0"/>
              <a:t>Εκτέλεση διαχειριστή μνήμης σε επίπεδο χρήστη</a:t>
            </a:r>
          </a:p>
          <a:p>
            <a:pPr lvl="2"/>
            <a:r>
              <a:rPr lang="el-GR" dirty="0" smtClean="0"/>
              <a:t>Ο πυρήνας παρέχει το μηχανισμό</a:t>
            </a:r>
          </a:p>
          <a:p>
            <a:pPr lvl="2"/>
            <a:r>
              <a:rPr lang="el-GR" dirty="0" smtClean="0"/>
              <a:t>Ο διαχειριστής παρέχει την πολιτική</a:t>
            </a:r>
          </a:p>
          <a:p>
            <a:pPr lvl="2"/>
            <a:r>
              <a:rPr lang="el-GR" dirty="0" smtClean="0"/>
              <a:t>Χρησιμοποιήθηκε στο σύστημα </a:t>
            </a:r>
            <a:r>
              <a:rPr lang="en-US" dirty="0" smtClean="0"/>
              <a:t>Mach</a:t>
            </a:r>
          </a:p>
          <a:p>
            <a:pPr lvl="1"/>
            <a:r>
              <a:rPr lang="el-GR" dirty="0" smtClean="0"/>
              <a:t>Χειριστής χαμηλού επιπέδου της </a:t>
            </a:r>
            <a:r>
              <a:rPr lang="en-US" dirty="0" smtClean="0"/>
              <a:t>MMU</a:t>
            </a:r>
            <a:r>
              <a:rPr lang="el-GR" dirty="0" smtClean="0"/>
              <a:t> (πυρήνας)</a:t>
            </a:r>
          </a:p>
          <a:p>
            <a:pPr lvl="2"/>
            <a:r>
              <a:rPr lang="el-GR" dirty="0" smtClean="0"/>
              <a:t>Γράφεται σε </a:t>
            </a:r>
            <a:r>
              <a:rPr lang="en-US" dirty="0" smtClean="0"/>
              <a:t>assembly</a:t>
            </a:r>
            <a:r>
              <a:rPr lang="el-GR" dirty="0" smtClean="0"/>
              <a:t> ανάλογα με τη μηχανή</a:t>
            </a:r>
            <a:endParaRPr lang="en-US" dirty="0" smtClean="0"/>
          </a:p>
          <a:p>
            <a:pPr lvl="1"/>
            <a:r>
              <a:rPr lang="el-GR" dirty="0" smtClean="0"/>
              <a:t>Χειριστής σφαλμάτων σελίδας (πυρήνας)</a:t>
            </a:r>
            <a:endParaRPr lang="en-US" dirty="0" smtClean="0"/>
          </a:p>
          <a:p>
            <a:pPr lvl="2"/>
            <a:r>
              <a:rPr lang="el-GR" dirty="0" smtClean="0"/>
              <a:t>Γράφεται σε </a:t>
            </a:r>
            <a:r>
              <a:rPr lang="en-US" dirty="0" smtClean="0"/>
              <a:t>C</a:t>
            </a:r>
            <a:r>
              <a:rPr lang="el-GR" dirty="0" smtClean="0"/>
              <a:t> ανάλογα με το λειτουργικό σύστημα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13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Πολιτική και μηχανισμός (</a:t>
            </a:r>
            <a:r>
              <a:rPr lang="el-GR" dirty="0"/>
              <a:t>2 από 3)</a:t>
            </a:r>
            <a:endParaRPr lang="el-GR" dirty="0" smtClean="0"/>
          </a:p>
        </p:txBody>
      </p:sp>
      <p:pic>
        <p:nvPicPr>
          <p:cNvPr id="81926" name="Picture 8" descr="Εξωτερικός σελιδοποιητή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6628" y="1196752"/>
            <a:ext cx="4319588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381000" y="3573016"/>
            <a:ext cx="8382000" cy="2827784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Εξωτερικός σελιδοποιητής (επίπεδο χρήστη)</a:t>
            </a:r>
          </a:p>
          <a:p>
            <a:pPr lvl="1"/>
            <a:r>
              <a:rPr lang="el-GR" dirty="0" smtClean="0"/>
              <a:t>Δημιουργεί τον πίνακα σελίδων και δεσμεύει χώρο</a:t>
            </a:r>
          </a:p>
          <a:p>
            <a:pPr lvl="1"/>
            <a:r>
              <a:rPr lang="el-GR" dirty="0" smtClean="0"/>
              <a:t>Ενημερώνεται από τον χειριστή σφαλμάτων σελίδας</a:t>
            </a:r>
          </a:p>
          <a:p>
            <a:pPr lvl="1"/>
            <a:r>
              <a:rPr lang="el-GR" dirty="0" smtClean="0"/>
              <a:t>Διαβάζει τις σελίδες από το δίσκο στη μνήμη του</a:t>
            </a:r>
          </a:p>
          <a:p>
            <a:pPr lvl="1"/>
            <a:r>
              <a:rPr lang="el-GR" dirty="0" smtClean="0"/>
              <a:t>Ενημερώνει χειριστή </a:t>
            </a:r>
            <a:r>
              <a:rPr lang="en-US" dirty="0" smtClean="0"/>
              <a:t>MMU</a:t>
            </a:r>
            <a:r>
              <a:rPr lang="el-GR" dirty="0" smtClean="0"/>
              <a:t> όταν ολοκληρωθεί η φόρτωση</a:t>
            </a:r>
          </a:p>
          <a:p>
            <a:pPr lvl="1"/>
            <a:r>
              <a:rPr lang="el-GR" dirty="0" smtClean="0"/>
              <a:t>Ο χειριστής </a:t>
            </a:r>
            <a:r>
              <a:rPr lang="en-US" dirty="0" smtClean="0"/>
              <a:t>MMU</a:t>
            </a:r>
            <a:r>
              <a:rPr lang="el-GR" dirty="0" smtClean="0"/>
              <a:t> απεικονίζει τις σελίδες στην διεργασία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17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Πολιτική και μηχανισμός (</a:t>
            </a:r>
            <a:r>
              <a:rPr lang="el-GR" dirty="0"/>
              <a:t>3 από </a:t>
            </a:r>
            <a:r>
              <a:rPr lang="el-GR" dirty="0" smtClean="0"/>
              <a:t>3)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Πού βρίσκεται ο αλγόριθμος αντικατάστασης;</a:t>
            </a:r>
          </a:p>
          <a:p>
            <a:pPr lvl="1"/>
            <a:r>
              <a:rPr lang="el-GR" dirty="0" smtClean="0"/>
              <a:t>Στον εξωτερικό σελιδοποιητή</a:t>
            </a:r>
          </a:p>
          <a:p>
            <a:pPr lvl="2"/>
            <a:r>
              <a:rPr lang="el-GR" dirty="0" smtClean="0"/>
              <a:t>Πρέπει να του μεταφέρονται τα </a:t>
            </a:r>
            <a:r>
              <a:rPr lang="en-US" dirty="0" smtClean="0"/>
              <a:t>bit </a:t>
            </a:r>
            <a:r>
              <a:rPr lang="el-GR" dirty="0" smtClean="0"/>
              <a:t>Α και Τ με κάποιο τρόπο</a:t>
            </a:r>
          </a:p>
          <a:p>
            <a:pPr lvl="1"/>
            <a:r>
              <a:rPr lang="el-GR" dirty="0" smtClean="0"/>
              <a:t>Στον πυρήνα</a:t>
            </a:r>
          </a:p>
          <a:p>
            <a:pPr lvl="2"/>
            <a:r>
              <a:rPr lang="el-GR" dirty="0" smtClean="0"/>
              <a:t>Επιλέγει τη σελίδα προς αντικατάσταση</a:t>
            </a:r>
          </a:p>
          <a:p>
            <a:pPr lvl="2"/>
            <a:r>
              <a:rPr lang="el-GR" dirty="0" smtClean="0"/>
              <a:t>Απεικονίζει τη σελίδα στο χώρο του σελιδοποιητή</a:t>
            </a:r>
          </a:p>
          <a:p>
            <a:pPr lvl="2"/>
            <a:r>
              <a:rPr lang="el-GR" dirty="0" smtClean="0"/>
              <a:t>Ο σελιδοποιητής γράφει τη σελίδα στο δίσκο (αν χρειάζεται)</a:t>
            </a:r>
          </a:p>
          <a:p>
            <a:pPr lvl="2"/>
            <a:r>
              <a:rPr lang="el-GR" dirty="0" smtClean="0"/>
              <a:t>Ο σελιδοποιητής διαβάζει τη ζητούμενη σελίδα</a:t>
            </a:r>
          </a:p>
          <a:p>
            <a:r>
              <a:rPr lang="el-GR" dirty="0" smtClean="0"/>
              <a:t>Ο εξωτερικός σελιδοποιητής παρέχει μεγάλη ευελιξία</a:t>
            </a:r>
          </a:p>
          <a:p>
            <a:pPr lvl="1"/>
            <a:r>
              <a:rPr lang="el-GR" dirty="0" smtClean="0"/>
              <a:t>Μπορεί να εκτελεί αλγόριθμους ανάλογα με τη διεργασία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6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Τμηματοποίηση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3:</a:t>
            </a:r>
            <a:r>
              <a:rPr lang="en-US" b="1" dirty="0"/>
              <a:t> </a:t>
            </a:r>
            <a:r>
              <a:rPr lang="el-GR" dirty="0"/>
              <a:t>Διαχείριση Μνήμης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2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Τμηματοποίηση (</a:t>
            </a:r>
            <a:r>
              <a:rPr lang="el-GR" dirty="0"/>
              <a:t>1 από 4)</a:t>
            </a:r>
            <a:endParaRPr lang="el-GR" dirty="0" smtClean="0"/>
          </a:p>
        </p:txBody>
      </p:sp>
      <p:pic>
        <p:nvPicPr>
          <p:cNvPr id="83974" name="Picture 8" descr="Παράδειγμα μεταγλωττιστή με πολλούς εικονικούς χώρους διευθύνσεω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340768"/>
            <a:ext cx="46926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381000" y="4581525"/>
            <a:ext cx="8382000" cy="1819275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Πολλοί εικονικοί χώροι διευθύνσεων</a:t>
            </a:r>
          </a:p>
          <a:p>
            <a:pPr lvl="1"/>
            <a:r>
              <a:rPr lang="el-GR" dirty="0" smtClean="0"/>
              <a:t>Παράδειγμα: μεταγλωττιστής</a:t>
            </a:r>
          </a:p>
          <a:p>
            <a:pPr lvl="2"/>
            <a:r>
              <a:rPr lang="el-GR" dirty="0" smtClean="0"/>
              <a:t>Περιέχει πολλούς δυναμικούς πίνακες</a:t>
            </a:r>
          </a:p>
          <a:p>
            <a:pPr lvl="2"/>
            <a:r>
              <a:rPr lang="el-GR" dirty="0" smtClean="0"/>
              <a:t>Κάποιοι πίνακες μπορεί να γεμίσουν ενώ άλλοι όχι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781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Τμηματοποίηση (</a:t>
            </a:r>
            <a:r>
              <a:rPr lang="el-GR" dirty="0"/>
              <a:t>2 από 4)</a:t>
            </a:r>
            <a:endParaRPr lang="el-GR" dirty="0" smtClean="0"/>
          </a:p>
        </p:txBody>
      </p:sp>
      <p:pic>
        <p:nvPicPr>
          <p:cNvPr id="84998" name="Picture 8" descr="Παράδειγμα τμηματοποίηση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398" y="1268760"/>
            <a:ext cx="48958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381000" y="3860800"/>
            <a:ext cx="8382000" cy="2540000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Τμηματοποίηση (</a:t>
            </a:r>
            <a:r>
              <a:rPr lang="en-US" dirty="0" smtClean="0"/>
              <a:t>segmentation)</a:t>
            </a:r>
          </a:p>
          <a:p>
            <a:pPr lvl="1"/>
            <a:r>
              <a:rPr lang="el-GR" dirty="0" smtClean="0"/>
              <a:t>Κάθε διεργασία αποτελείται από τμήματα (</a:t>
            </a:r>
            <a:r>
              <a:rPr lang="en-US" dirty="0" smtClean="0"/>
              <a:t>segments)</a:t>
            </a:r>
          </a:p>
          <a:p>
            <a:pPr lvl="1"/>
            <a:r>
              <a:rPr lang="el-GR" dirty="0" smtClean="0"/>
              <a:t>Κάθε τμήμα είναι μια γραμμική ακολουθία διευθύνσεων</a:t>
            </a:r>
          </a:p>
          <a:p>
            <a:pPr lvl="1"/>
            <a:r>
              <a:rPr lang="el-GR" dirty="0" smtClean="0"/>
              <a:t>Τα τμήματα έχουν διαφορετικό και μεταβλητό μέγεθος</a:t>
            </a:r>
          </a:p>
          <a:p>
            <a:pPr lvl="1"/>
            <a:r>
              <a:rPr lang="el-GR" dirty="0" smtClean="0"/>
              <a:t>Λογικός καταμερισμός της μνήμης σε τμήματα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768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l-GR" dirty="0" smtClean="0"/>
              <a:t>Τμηματοποίηση (</a:t>
            </a:r>
            <a:r>
              <a:rPr lang="el-GR" dirty="0"/>
              <a:t>3 από 4)</a:t>
            </a:r>
            <a:endParaRPr lang="el-GR" dirty="0" smtClean="0"/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Πλεονεκτήματα τμηματοποίησης</a:t>
            </a:r>
          </a:p>
          <a:p>
            <a:pPr lvl="1"/>
            <a:r>
              <a:rPr lang="el-GR" dirty="0" smtClean="0"/>
              <a:t>Απλούστερη σύνδεση διαδικασιών</a:t>
            </a:r>
          </a:p>
          <a:p>
            <a:pPr lvl="2"/>
            <a:r>
              <a:rPr lang="el-GR" dirty="0" smtClean="0"/>
              <a:t>Κάθε διαδικασία είναι διαφορετικό τμήμα</a:t>
            </a:r>
            <a:endParaRPr lang="en-US" dirty="0" smtClean="0"/>
          </a:p>
          <a:p>
            <a:pPr lvl="2"/>
            <a:r>
              <a:rPr lang="el-GR" dirty="0" smtClean="0"/>
              <a:t>Δεν χρειάζεται επανατοποθέτηση κώδικα κατά τη σύνδεση</a:t>
            </a:r>
          </a:p>
          <a:p>
            <a:pPr lvl="1"/>
            <a:r>
              <a:rPr lang="el-GR" dirty="0" smtClean="0"/>
              <a:t>Διευκόλυνση κοινής χρήσης βιβλιοθηκών</a:t>
            </a:r>
          </a:p>
          <a:p>
            <a:pPr lvl="2"/>
            <a:r>
              <a:rPr lang="el-GR" dirty="0" smtClean="0"/>
              <a:t>Κάθε βιβλιοθήκη είναι διαφορετικό τμήμα</a:t>
            </a:r>
          </a:p>
          <a:p>
            <a:pPr lvl="2"/>
            <a:r>
              <a:rPr lang="el-GR" dirty="0" smtClean="0"/>
              <a:t>Όλες οι διεργασίες τη βλέπουν με τον ίδιο τρόπο</a:t>
            </a:r>
          </a:p>
          <a:p>
            <a:pPr lvl="1"/>
            <a:r>
              <a:rPr lang="el-GR" dirty="0" smtClean="0"/>
              <a:t>Προστασία μνήμης σε επίπεδο τμήματος</a:t>
            </a:r>
          </a:p>
          <a:p>
            <a:pPr lvl="2"/>
            <a:r>
              <a:rPr lang="el-GR" dirty="0" smtClean="0"/>
              <a:t>Τα τμήματα είναι λογικές οντότητες (όχι όπως οι σελίδες)</a:t>
            </a:r>
          </a:p>
          <a:p>
            <a:pPr lvl="2"/>
            <a:r>
              <a:rPr lang="el-GR" dirty="0" smtClean="0"/>
              <a:t>Μπορούν να προστατεύονται ανάλογα με τη φύση τους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6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Τμηματοποίηση (</a:t>
            </a:r>
            <a:r>
              <a:rPr lang="el-GR" dirty="0"/>
              <a:t>4 από </a:t>
            </a:r>
            <a:r>
              <a:rPr lang="el-GR" dirty="0" smtClean="0"/>
              <a:t>4)</a:t>
            </a:r>
          </a:p>
        </p:txBody>
      </p:sp>
      <p:pic>
        <p:nvPicPr>
          <p:cNvPr id="8" name="Picture 8" descr="Πίνακας σύγκριση σελιδοποίησης και τμηματοποίησης.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/>
          <a:srcRect t="6832" b="262"/>
          <a:stretch/>
        </p:blipFill>
        <p:spPr bwMode="auto">
          <a:xfrm>
            <a:off x="1792288" y="1144367"/>
            <a:ext cx="5486400" cy="48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115616" y="5949280"/>
            <a:ext cx="6984776" cy="504056"/>
          </a:xfrm>
        </p:spPr>
        <p:txBody>
          <a:bodyPr>
            <a:normAutofit lnSpcReduction="10000"/>
          </a:bodyPr>
          <a:lstStyle/>
          <a:p>
            <a:pPr algn="ctr"/>
            <a:r>
              <a:rPr lang="el-GR" sz="2800" dirty="0" smtClean="0"/>
              <a:t>Σύγκριση σελιδοποίησης και τμηματοποίησης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039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Υλοποίηση τμηματοποίησης</a:t>
            </a:r>
          </a:p>
        </p:txBody>
      </p:sp>
      <p:pic>
        <p:nvPicPr>
          <p:cNvPr id="88070" name="Picture 8" descr="Υλοποίηση αμιγούς τμηματοποίηση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379538"/>
            <a:ext cx="5472113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381000" y="4221088"/>
            <a:ext cx="8382000" cy="2179712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Υλοποίηση αμιγούς τμηματοποίησης</a:t>
            </a:r>
          </a:p>
          <a:p>
            <a:pPr lvl="1"/>
            <a:r>
              <a:rPr lang="el-GR" dirty="0" smtClean="0"/>
              <a:t>Τα τμήματα έχουν μεταβλητό μέγεθος</a:t>
            </a:r>
          </a:p>
          <a:p>
            <a:pPr lvl="1"/>
            <a:r>
              <a:rPr lang="el-GR" dirty="0" smtClean="0"/>
              <a:t>Η φόρτωση / αφαίρεση τμημάτων αφήνει κενά στη μνήμη</a:t>
            </a:r>
          </a:p>
          <a:p>
            <a:pPr lvl="2"/>
            <a:r>
              <a:rPr lang="el-GR" dirty="0" smtClean="0"/>
              <a:t>Εξωτερική κατάτμηση: κενά ανάμεσα στα τμήματα μνήμης</a:t>
            </a:r>
          </a:p>
          <a:p>
            <a:pPr lvl="1"/>
            <a:r>
              <a:rPr lang="el-GR" dirty="0" smtClean="0"/>
              <a:t>Ίδια προβλήματα όπως με τους καταχωρητές βάσης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680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Χωρίς αφαίρεση μνήμης (</a:t>
            </a:r>
            <a:r>
              <a:rPr lang="el-GR" dirty="0"/>
              <a:t>2 από 5)</a:t>
            </a:r>
            <a:endParaRPr lang="el-GR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Λειτουργία συστημάτων με μία διεργασία</a:t>
            </a:r>
          </a:p>
          <a:p>
            <a:pPr lvl="1"/>
            <a:r>
              <a:rPr lang="el-GR" dirty="0" smtClean="0"/>
              <a:t>Το λειτουργικό δίνει προτροπή (</a:t>
            </a:r>
            <a:r>
              <a:rPr lang="en-US" dirty="0" smtClean="0"/>
              <a:t>prompt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στο χρήστη</a:t>
            </a:r>
          </a:p>
          <a:p>
            <a:pPr lvl="1"/>
            <a:r>
              <a:rPr lang="el-GR" dirty="0" smtClean="0"/>
              <a:t>Ο χρήστης πληκτρολογεί το όνομα του προγράμματος</a:t>
            </a:r>
          </a:p>
          <a:p>
            <a:pPr lvl="1"/>
            <a:r>
              <a:rPr lang="el-GR" dirty="0" smtClean="0"/>
              <a:t>Το πρόγραμμα φορτώνεται στη μνήμη και εκτελείται</a:t>
            </a:r>
          </a:p>
          <a:p>
            <a:pPr lvl="1"/>
            <a:r>
              <a:rPr lang="el-GR" dirty="0" smtClean="0"/>
              <a:t>Στο τέλος επιστρέφουμε στο λειτουργικό</a:t>
            </a:r>
          </a:p>
          <a:p>
            <a:pPr lvl="1"/>
            <a:r>
              <a:rPr lang="el-GR" dirty="0" smtClean="0"/>
              <a:t>Χρήση σε πρωτόλεια ή πολύ απλά συστήματα</a:t>
            </a:r>
          </a:p>
          <a:p>
            <a:pPr lvl="1"/>
            <a:r>
              <a:rPr lang="el-GR" dirty="0" smtClean="0"/>
              <a:t>Δυνατότητα χρήσης πολλών νημάτων</a:t>
            </a:r>
          </a:p>
          <a:p>
            <a:pPr lvl="1"/>
            <a:r>
              <a:rPr lang="el-GR" dirty="0" smtClean="0"/>
              <a:t>Πολυπρογραμματισμός με εναλλαγή</a:t>
            </a:r>
          </a:p>
          <a:p>
            <a:pPr lvl="2"/>
            <a:r>
              <a:rPr lang="el-GR" dirty="0" smtClean="0"/>
              <a:t>Φόρτωση και αποθήκευση ολόκληρων διεργασιών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842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Υλοποίηση: </a:t>
            </a:r>
            <a:r>
              <a:rPr lang="en-US" dirty="0" smtClean="0"/>
              <a:t>MULTICS </a:t>
            </a:r>
            <a:r>
              <a:rPr lang="el-GR" dirty="0" smtClean="0"/>
              <a:t>(</a:t>
            </a:r>
            <a:r>
              <a:rPr lang="el-GR" dirty="0"/>
              <a:t>1 από 6)</a:t>
            </a:r>
            <a:endParaRPr lang="en-US" dirty="0" smtClean="0"/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Τμηματοποίηση με σελιδοποίηση: </a:t>
            </a:r>
            <a:r>
              <a:rPr lang="en-US" dirty="0" smtClean="0"/>
              <a:t>MULTICS</a:t>
            </a:r>
          </a:p>
          <a:p>
            <a:pPr lvl="1"/>
            <a:r>
              <a:rPr lang="el-GR" dirty="0" smtClean="0"/>
              <a:t>Κάθε τμήμα μπορεί να σελιδοποιείται</a:t>
            </a:r>
          </a:p>
          <a:p>
            <a:pPr lvl="2"/>
            <a:r>
              <a:rPr lang="el-GR" dirty="0" smtClean="0"/>
              <a:t>Φόρτωση μέρους μεγάλων τμημάτων στη μνήμη</a:t>
            </a:r>
          </a:p>
          <a:p>
            <a:pPr lvl="2"/>
            <a:r>
              <a:rPr lang="el-GR" dirty="0" smtClean="0"/>
              <a:t>Απλούστευση της διαχείρισης μνήμης με τις σελίδες</a:t>
            </a:r>
          </a:p>
          <a:p>
            <a:pPr lvl="1"/>
            <a:r>
              <a:rPr lang="el-GR" dirty="0" smtClean="0"/>
              <a:t>Το </a:t>
            </a:r>
            <a:r>
              <a:rPr lang="en-US" dirty="0" smtClean="0"/>
              <a:t>MULTICS</a:t>
            </a:r>
            <a:r>
              <a:rPr lang="el-GR" dirty="0" smtClean="0"/>
              <a:t> σχεδιάστηκε στα</a:t>
            </a:r>
            <a:r>
              <a:rPr lang="en-US" dirty="0" smtClean="0"/>
              <a:t> Honeywell 6000</a:t>
            </a:r>
          </a:p>
          <a:p>
            <a:pPr lvl="2"/>
            <a:r>
              <a:rPr lang="el-GR" dirty="0" smtClean="0"/>
              <a:t>2</a:t>
            </a:r>
            <a:r>
              <a:rPr lang="el-GR" baseline="30000" dirty="0" smtClean="0"/>
              <a:t>18</a:t>
            </a:r>
            <a:r>
              <a:rPr lang="el-GR" dirty="0" smtClean="0"/>
              <a:t> τμήματα με 2</a:t>
            </a:r>
            <a:r>
              <a:rPr lang="el-GR" baseline="30000" dirty="0" smtClean="0"/>
              <a:t>16</a:t>
            </a:r>
            <a:r>
              <a:rPr lang="el-GR" dirty="0" smtClean="0"/>
              <a:t> λέξεις των 36 </a:t>
            </a:r>
            <a:r>
              <a:rPr lang="en-US" dirty="0" smtClean="0"/>
              <a:t>bit </a:t>
            </a:r>
            <a:r>
              <a:rPr lang="el-GR" dirty="0" smtClean="0"/>
              <a:t>ανά διεργασία</a:t>
            </a:r>
            <a:endParaRPr lang="en-US" dirty="0" smtClean="0"/>
          </a:p>
          <a:p>
            <a:pPr lvl="1"/>
            <a:r>
              <a:rPr lang="el-GR" dirty="0" smtClean="0"/>
              <a:t>Κάθε διεργασία διαθέτει πίνακα τμημάτων</a:t>
            </a:r>
          </a:p>
          <a:p>
            <a:pPr lvl="2"/>
            <a:r>
              <a:rPr lang="el-GR" dirty="0" smtClean="0"/>
              <a:t>Ένας περιγραφέας (</a:t>
            </a:r>
            <a:r>
              <a:rPr lang="en-US" dirty="0" smtClean="0"/>
              <a:t>descriptor)</a:t>
            </a:r>
            <a:r>
              <a:rPr lang="el-GR" dirty="0" smtClean="0"/>
              <a:t> ανά τμήμα</a:t>
            </a:r>
          </a:p>
          <a:p>
            <a:pPr lvl="2"/>
            <a:r>
              <a:rPr lang="el-GR" dirty="0" smtClean="0"/>
              <a:t>Ο πίνακας είναι κι αυτός τμήμα που σελιδοποιείται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36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Υλοποίηση: </a:t>
            </a:r>
            <a:r>
              <a:rPr lang="en-US" dirty="0" smtClean="0"/>
              <a:t>MULTICS </a:t>
            </a:r>
            <a:r>
              <a:rPr lang="el-GR" dirty="0" smtClean="0"/>
              <a:t>(</a:t>
            </a:r>
            <a:r>
              <a:rPr lang="en-US" dirty="0" smtClean="0"/>
              <a:t>2</a:t>
            </a:r>
            <a:r>
              <a:rPr lang="el-GR" dirty="0"/>
              <a:t> από 6)</a:t>
            </a:r>
            <a:endParaRPr lang="el-GR" dirty="0" smtClean="0"/>
          </a:p>
        </p:txBody>
      </p:sp>
      <p:pic>
        <p:nvPicPr>
          <p:cNvPr id="90118" name="Picture 8" descr="Τμηματοποίηση με σελιδοποίηση στο MULTICS."/>
          <p:cNvPicPr>
            <a:picLocks noChangeAspect="1" noChangeArrowheads="1"/>
          </p:cNvPicPr>
          <p:nvPr/>
        </p:nvPicPr>
        <p:blipFill>
          <a:blip r:embed="rId2" cstate="print"/>
          <a:srcRect b="39241"/>
          <a:stretch>
            <a:fillRect/>
          </a:stretch>
        </p:blipFill>
        <p:spPr bwMode="auto">
          <a:xfrm>
            <a:off x="2483768" y="1268760"/>
            <a:ext cx="3744416" cy="29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381000" y="4077073"/>
            <a:ext cx="8382000" cy="2323728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Τμηματοποίηση με σελιδοποίηση: </a:t>
            </a:r>
            <a:r>
              <a:rPr lang="en-US" dirty="0" smtClean="0"/>
              <a:t>MULTICS</a:t>
            </a:r>
          </a:p>
          <a:p>
            <a:pPr lvl="1"/>
            <a:r>
              <a:rPr lang="el-GR" dirty="0" smtClean="0"/>
              <a:t>Ο περιγραφέας δείχνει στον πίνακα σελίδων τμήματος</a:t>
            </a:r>
          </a:p>
          <a:p>
            <a:pPr lvl="2"/>
            <a:r>
              <a:rPr lang="el-GR" dirty="0" smtClean="0"/>
              <a:t>Ο δείκτης έχει μέγεθος 18 </a:t>
            </a:r>
            <a:r>
              <a:rPr lang="en-US" dirty="0" smtClean="0"/>
              <a:t>bit</a:t>
            </a:r>
            <a:r>
              <a:rPr lang="el-GR" dirty="0" smtClean="0"/>
              <a:t> ενώ οι διευθύνσεις 24 </a:t>
            </a:r>
            <a:r>
              <a:rPr lang="en-US" dirty="0" smtClean="0"/>
              <a:t>bit</a:t>
            </a:r>
            <a:endParaRPr lang="el-GR" dirty="0" smtClean="0"/>
          </a:p>
          <a:p>
            <a:pPr lvl="2"/>
            <a:r>
              <a:rPr lang="el-GR" dirty="0" smtClean="0"/>
              <a:t>Στο τέλος του δείκτη προστίθεται το </a:t>
            </a:r>
            <a:r>
              <a:rPr lang="en-US" dirty="0" smtClean="0"/>
              <a:t>000000</a:t>
            </a:r>
          </a:p>
          <a:p>
            <a:pPr lvl="2"/>
            <a:r>
              <a:rPr lang="el-GR" dirty="0" smtClean="0"/>
              <a:t>Ουσιαστικά οι σελίδες ευθυγραμμίζονται ανά 64 </a:t>
            </a:r>
            <a:r>
              <a:rPr lang="en-US" dirty="0" smtClean="0"/>
              <a:t>byte</a:t>
            </a:r>
            <a:endParaRPr lang="el-GR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73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Υλοποίηση: </a:t>
            </a:r>
            <a:r>
              <a:rPr lang="en-US" dirty="0" smtClean="0"/>
              <a:t>MULTICS </a:t>
            </a:r>
            <a:r>
              <a:rPr lang="el-GR" dirty="0" smtClean="0"/>
              <a:t>(</a:t>
            </a:r>
            <a:r>
              <a:rPr lang="en-US" dirty="0" smtClean="0"/>
              <a:t>3</a:t>
            </a:r>
            <a:r>
              <a:rPr lang="el-GR" dirty="0"/>
              <a:t> από 6)</a:t>
            </a:r>
            <a:endParaRPr lang="el-GR" dirty="0" smtClean="0"/>
          </a:p>
        </p:txBody>
      </p:sp>
      <p:pic>
        <p:nvPicPr>
          <p:cNvPr id="90119" name="Picture 8" descr="Τμηματοποίηση με σελιδοποίηση στο MULTICS."/>
          <p:cNvPicPr>
            <a:picLocks noChangeAspect="1" noChangeArrowheads="1"/>
          </p:cNvPicPr>
          <p:nvPr/>
        </p:nvPicPr>
        <p:blipFill>
          <a:blip r:embed="rId3" cstate="print"/>
          <a:srcRect t="59853"/>
          <a:stretch>
            <a:fillRect/>
          </a:stretch>
        </p:blipFill>
        <p:spPr bwMode="auto">
          <a:xfrm>
            <a:off x="2339752" y="1196752"/>
            <a:ext cx="3573462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381000" y="3140969"/>
            <a:ext cx="8382000" cy="3259832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Τμηματοποίηση με σελιδοποίηση: </a:t>
            </a:r>
            <a:r>
              <a:rPr lang="en-US" dirty="0" smtClean="0"/>
              <a:t>MULTICS</a:t>
            </a:r>
            <a:endParaRPr lang="el-GR" dirty="0" smtClean="0"/>
          </a:p>
          <a:p>
            <a:pPr lvl="1"/>
            <a:r>
              <a:rPr lang="el-GR" dirty="0" smtClean="0"/>
              <a:t>Μέγεθος σελίδας: 1024 ή 64 λέξεις (μικρά τμήματα)</a:t>
            </a:r>
          </a:p>
          <a:p>
            <a:pPr lvl="1"/>
            <a:r>
              <a:rPr lang="el-GR" dirty="0" smtClean="0"/>
              <a:t>Σελιδοποίηση ή όχι (ορισμένα τμήματα του </a:t>
            </a:r>
            <a:r>
              <a:rPr lang="en-US" dirty="0" smtClean="0"/>
              <a:t>MULTICS</a:t>
            </a:r>
            <a:r>
              <a:rPr lang="el-GR" dirty="0" smtClean="0"/>
              <a:t>)</a:t>
            </a:r>
          </a:p>
          <a:p>
            <a:pPr lvl="1"/>
            <a:r>
              <a:rPr lang="en-US" dirty="0" smtClean="0"/>
              <a:t>Bit</a:t>
            </a:r>
            <a:r>
              <a:rPr lang="el-GR" dirty="0" smtClean="0"/>
              <a:t> προστασίας τμήματος</a:t>
            </a:r>
          </a:p>
          <a:p>
            <a:pPr lvl="1"/>
            <a:r>
              <a:rPr lang="el-GR" dirty="0" smtClean="0"/>
              <a:t>Η διεύθυνση στη δευτερεύουσα μνήμη δεν περιέχεται</a:t>
            </a:r>
          </a:p>
          <a:p>
            <a:pPr lvl="2"/>
            <a:r>
              <a:rPr lang="el-GR" dirty="0" smtClean="0"/>
              <a:t>Βρίσκεται σε πίνακα του χειριστή σφαλμάτων τμήματος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005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Υλοποίηση: </a:t>
            </a:r>
            <a:r>
              <a:rPr lang="en-US" dirty="0" smtClean="0"/>
              <a:t>MULTICS </a:t>
            </a:r>
            <a:r>
              <a:rPr lang="el-GR" dirty="0" smtClean="0"/>
              <a:t>(</a:t>
            </a:r>
            <a:r>
              <a:rPr lang="en-US" dirty="0" smtClean="0"/>
              <a:t>4</a:t>
            </a:r>
            <a:r>
              <a:rPr lang="el-GR" dirty="0"/>
              <a:t> από 6)</a:t>
            </a:r>
            <a:endParaRPr lang="el-GR" dirty="0" smtClean="0"/>
          </a:p>
        </p:txBody>
      </p:sp>
      <p:pic>
        <p:nvPicPr>
          <p:cNvPr id="91142" name="Picture 8" descr="Τμηματοποίηση με σελιδοποίηση στο MULTICS: Μετάφραση εικονικής σε φυσική διευθυνση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196752"/>
            <a:ext cx="5184775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381000" y="2420938"/>
            <a:ext cx="8382000" cy="3979862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Τμηματοποίηση με σελιδοποίηση: </a:t>
            </a:r>
            <a:r>
              <a:rPr lang="en-US" dirty="0" smtClean="0"/>
              <a:t>MULTICS</a:t>
            </a:r>
            <a:endParaRPr lang="el-GR" dirty="0" smtClean="0"/>
          </a:p>
          <a:p>
            <a:pPr lvl="1"/>
            <a:r>
              <a:rPr lang="el-GR" dirty="0" smtClean="0"/>
              <a:t>Οι διευθύνσεις αποτελούνται από δύο μέρη</a:t>
            </a:r>
          </a:p>
          <a:p>
            <a:pPr lvl="1"/>
            <a:r>
              <a:rPr lang="el-GR" dirty="0" smtClean="0"/>
              <a:t>Η απόσταση χωρίζεται και αυτή σε δύο μέρη</a:t>
            </a:r>
          </a:p>
          <a:p>
            <a:pPr lvl="1"/>
            <a:r>
              <a:rPr lang="el-GR" dirty="0" smtClean="0"/>
              <a:t>Μετάφραση εικονικών σε φυσικές διευθύνσεις</a:t>
            </a:r>
          </a:p>
          <a:p>
            <a:pPr lvl="2"/>
            <a:r>
              <a:rPr lang="el-GR" dirty="0" smtClean="0"/>
              <a:t>Εντοπισμός περιγραφέα τμήματος από τον αριθμό του</a:t>
            </a:r>
          </a:p>
          <a:p>
            <a:pPr lvl="2"/>
            <a:r>
              <a:rPr lang="el-GR" dirty="0" smtClean="0"/>
              <a:t>Έλεγχος πρόσβασης και παρουσίας τμήματος στη μνήμη</a:t>
            </a:r>
          </a:p>
          <a:p>
            <a:pPr lvl="2"/>
            <a:r>
              <a:rPr lang="el-GR" dirty="0" smtClean="0"/>
              <a:t>Έλεγχος αν η σελίδα βρίσκεται στη μνήμη</a:t>
            </a:r>
          </a:p>
          <a:p>
            <a:pPr lvl="2"/>
            <a:r>
              <a:rPr lang="el-GR" dirty="0" smtClean="0"/>
              <a:t>Πρόσθεση απόστασης στην αρχή της σελίδας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29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Υλοποίηση: </a:t>
            </a:r>
            <a:r>
              <a:rPr lang="en-US" dirty="0" smtClean="0"/>
              <a:t>MULTICS </a:t>
            </a:r>
            <a:r>
              <a:rPr lang="el-GR" dirty="0" smtClean="0"/>
              <a:t>(</a:t>
            </a:r>
            <a:r>
              <a:rPr lang="en-US" dirty="0" smtClean="0"/>
              <a:t>5</a:t>
            </a:r>
            <a:r>
              <a:rPr lang="el-GR" dirty="0"/>
              <a:t> από 6)</a:t>
            </a:r>
            <a:endParaRPr lang="el-GR" dirty="0" smtClean="0"/>
          </a:p>
        </p:txBody>
      </p:sp>
      <p:pic>
        <p:nvPicPr>
          <p:cNvPr id="92166" name="Picture 8" descr="Τμηματοποίηση με σελιδοποίηση στο MULTIC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5006" y="1196752"/>
            <a:ext cx="4921250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381000" y="4284439"/>
            <a:ext cx="8382000" cy="2116361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Τμηματοποίηση με σελιδοποίηση: </a:t>
            </a:r>
            <a:r>
              <a:rPr lang="en-US" dirty="0" smtClean="0"/>
              <a:t>MULTICS</a:t>
            </a:r>
            <a:endParaRPr lang="el-GR" dirty="0" smtClean="0"/>
          </a:p>
          <a:p>
            <a:pPr lvl="1"/>
            <a:r>
              <a:rPr lang="el-GR" dirty="0" smtClean="0"/>
              <a:t>Και ο πίνακας τμημάτων είναι σελιδοποιημένος</a:t>
            </a:r>
          </a:p>
          <a:p>
            <a:pPr lvl="2"/>
            <a:r>
              <a:rPr lang="el-GR" dirty="0" smtClean="0"/>
              <a:t>Ένας καταχωρητής δείχνει στην αρχή του</a:t>
            </a:r>
          </a:p>
          <a:p>
            <a:pPr lvl="1"/>
            <a:r>
              <a:rPr lang="el-GR" dirty="0" smtClean="0"/>
              <a:t>Στη διεργασία μπορούν να συμβούν διάφορα σφάλματα</a:t>
            </a:r>
          </a:p>
          <a:p>
            <a:pPr lvl="2"/>
            <a:r>
              <a:rPr lang="el-GR" dirty="0" smtClean="0"/>
              <a:t>Προστασίας, τμήματος ή σελίδας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69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Υλοποίηση: </a:t>
            </a:r>
            <a:r>
              <a:rPr lang="en-US" dirty="0" smtClean="0"/>
              <a:t>MULTICS </a:t>
            </a:r>
            <a:r>
              <a:rPr lang="el-GR" dirty="0" smtClean="0"/>
              <a:t>(</a:t>
            </a:r>
            <a:r>
              <a:rPr lang="en-US" dirty="0" smtClean="0"/>
              <a:t>6</a:t>
            </a:r>
            <a:r>
              <a:rPr lang="el-GR" dirty="0"/>
              <a:t> από </a:t>
            </a:r>
            <a:r>
              <a:rPr lang="el-GR" dirty="0" smtClean="0"/>
              <a:t>6)</a:t>
            </a:r>
          </a:p>
        </p:txBody>
      </p:sp>
      <p:pic>
        <p:nvPicPr>
          <p:cNvPr id="93190" name="Picture 8" descr="Τμηματοποίηση με σελιδοποίηση στο MULTICS: Πίνακας μεταφράσεων με TLB 16 λέξει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42" y="1170682"/>
            <a:ext cx="360045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381000" y="3717033"/>
            <a:ext cx="8382000" cy="2683768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Τμηματοποίηση με σελιδοποίηση: </a:t>
            </a:r>
            <a:r>
              <a:rPr lang="en-US" dirty="0" smtClean="0"/>
              <a:t>MULTICS</a:t>
            </a:r>
            <a:endParaRPr lang="el-GR" dirty="0" smtClean="0"/>
          </a:p>
          <a:p>
            <a:pPr lvl="1"/>
            <a:r>
              <a:rPr lang="el-GR" dirty="0" smtClean="0"/>
              <a:t>Χρήση </a:t>
            </a:r>
            <a:r>
              <a:rPr lang="en-US" dirty="0" smtClean="0"/>
              <a:t>TLB 16 </a:t>
            </a:r>
            <a:r>
              <a:rPr lang="el-GR" dirty="0" smtClean="0"/>
              <a:t>λέξεων για επιτάχυνση των μεταφράσεων</a:t>
            </a:r>
          </a:p>
          <a:p>
            <a:pPr lvl="1"/>
            <a:r>
              <a:rPr lang="el-GR" dirty="0" smtClean="0"/>
              <a:t>Αν βρεθεί το τμήμα/σελίδα πάμε απευθείας στη μνήμη</a:t>
            </a:r>
          </a:p>
          <a:p>
            <a:pPr lvl="1"/>
            <a:r>
              <a:rPr lang="el-GR" dirty="0" smtClean="0"/>
              <a:t>Αν δεν βρεθεί η καταχώριση, καταφεύγουμε στους πίνακες</a:t>
            </a:r>
          </a:p>
          <a:p>
            <a:pPr lvl="2"/>
            <a:r>
              <a:rPr lang="el-GR" dirty="0" smtClean="0"/>
              <a:t>Η καταχώριση φορτώνεται στο </a:t>
            </a:r>
            <a:r>
              <a:rPr lang="en-US" dirty="0" smtClean="0"/>
              <a:t>TLB</a:t>
            </a:r>
            <a:r>
              <a:rPr lang="el-GR" dirty="0" smtClean="0"/>
              <a:t> στη θέση της παλιότερης</a:t>
            </a:r>
          </a:p>
          <a:p>
            <a:pPr lvl="2"/>
            <a:r>
              <a:rPr lang="el-GR" dirty="0" smtClean="0"/>
              <a:t>Πεδίο ηλικίας που δείχνει πόσο παλιά είναι κάθε καταχώριση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34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Υλοποίηση: </a:t>
            </a:r>
            <a:r>
              <a:rPr lang="en-US" dirty="0" smtClean="0"/>
              <a:t>Pentium </a:t>
            </a:r>
            <a:r>
              <a:rPr lang="el-GR" dirty="0" smtClean="0"/>
              <a:t>(</a:t>
            </a:r>
            <a:r>
              <a:rPr lang="el-GR" dirty="0"/>
              <a:t>1 από 8)</a:t>
            </a:r>
            <a:endParaRPr lang="el-GR" dirty="0" smtClean="0"/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Τμηματοποίηση με σελιδοποίηση: </a:t>
            </a:r>
            <a:r>
              <a:rPr lang="en-US" dirty="0" smtClean="0"/>
              <a:t>Intel Pentium</a:t>
            </a:r>
          </a:p>
          <a:p>
            <a:pPr lvl="1"/>
            <a:r>
              <a:rPr lang="el-GR" dirty="0" smtClean="0"/>
              <a:t>Λιγότερα τμήματα (2</a:t>
            </a:r>
            <a:r>
              <a:rPr lang="el-GR" baseline="30000" dirty="0" smtClean="0"/>
              <a:t>14</a:t>
            </a:r>
            <a:r>
              <a:rPr lang="el-GR" dirty="0" smtClean="0"/>
              <a:t>), μεγαλύτερο μέγεθος (2</a:t>
            </a:r>
            <a:r>
              <a:rPr lang="el-GR" baseline="30000" dirty="0" smtClean="0"/>
              <a:t>20</a:t>
            </a:r>
            <a:r>
              <a:rPr lang="el-GR" dirty="0" smtClean="0"/>
              <a:t> ή 2</a:t>
            </a:r>
            <a:r>
              <a:rPr lang="el-GR" baseline="30000" dirty="0" smtClean="0"/>
              <a:t>32</a:t>
            </a:r>
            <a:r>
              <a:rPr lang="el-GR" dirty="0" smtClean="0"/>
              <a:t>)</a:t>
            </a:r>
          </a:p>
          <a:p>
            <a:pPr lvl="1"/>
            <a:r>
              <a:rPr lang="el-GR" dirty="0" smtClean="0"/>
              <a:t>Κάθε διεργασία βλέπει δύο πίνακες τμημάτων</a:t>
            </a:r>
          </a:p>
          <a:p>
            <a:pPr lvl="2"/>
            <a:r>
              <a:rPr lang="el-GR" dirty="0" smtClean="0"/>
              <a:t>Πίνακας τοπικών περιγραφέων (</a:t>
            </a:r>
            <a:r>
              <a:rPr lang="en-US" dirty="0" smtClean="0"/>
              <a:t>LDT)</a:t>
            </a:r>
            <a:r>
              <a:rPr lang="el-GR" dirty="0" smtClean="0"/>
              <a:t> ανά διεργασία</a:t>
            </a:r>
          </a:p>
          <a:p>
            <a:pPr lvl="2"/>
            <a:r>
              <a:rPr lang="el-GR" dirty="0" smtClean="0"/>
              <a:t>Περιέχει τον κώδικα και τα δεδομένα της διεργασίας</a:t>
            </a:r>
          </a:p>
          <a:p>
            <a:pPr lvl="2"/>
            <a:r>
              <a:rPr lang="el-GR" dirty="0" smtClean="0"/>
              <a:t>Πίνακας καθολικών περιγραφέων (</a:t>
            </a:r>
            <a:r>
              <a:rPr lang="en-US" dirty="0" smtClean="0"/>
              <a:t>GDT)</a:t>
            </a:r>
            <a:r>
              <a:rPr lang="el-GR" dirty="0" smtClean="0"/>
              <a:t> για όλες τις διεργασίες</a:t>
            </a:r>
          </a:p>
          <a:p>
            <a:pPr lvl="2"/>
            <a:r>
              <a:rPr lang="el-GR" dirty="0" smtClean="0"/>
              <a:t>Περιέχει το λειτουργικό και τη μνήμη του συστήματος</a:t>
            </a:r>
          </a:p>
          <a:p>
            <a:pPr lvl="1"/>
            <a:r>
              <a:rPr lang="el-GR" dirty="0" smtClean="0"/>
              <a:t>Ο </a:t>
            </a:r>
            <a:r>
              <a:rPr lang="en-US" dirty="0" smtClean="0"/>
              <a:t>Pentium </a:t>
            </a:r>
            <a:r>
              <a:rPr lang="el-GR" dirty="0" smtClean="0"/>
              <a:t>διαθέτει έξι καταχωρητές τμημάτων</a:t>
            </a:r>
          </a:p>
          <a:p>
            <a:pPr lvl="2"/>
            <a:r>
              <a:rPr lang="en-US" dirty="0" smtClean="0"/>
              <a:t>CS:</a:t>
            </a:r>
            <a:r>
              <a:rPr lang="el-GR" dirty="0" smtClean="0"/>
              <a:t> τμήμα κώδικα, </a:t>
            </a:r>
            <a:r>
              <a:rPr lang="en-US" dirty="0" smtClean="0"/>
              <a:t>DS</a:t>
            </a:r>
            <a:r>
              <a:rPr lang="el-GR" dirty="0" smtClean="0"/>
              <a:t>: τμήμα δεδομένων, </a:t>
            </a:r>
            <a:r>
              <a:rPr lang="en-US" dirty="0" smtClean="0"/>
              <a:t>SS:</a:t>
            </a:r>
            <a:r>
              <a:rPr lang="el-GR" dirty="0" smtClean="0"/>
              <a:t> τμήμα στοίβας</a:t>
            </a:r>
          </a:p>
          <a:p>
            <a:pPr lvl="2"/>
            <a:r>
              <a:rPr lang="el-GR" dirty="0" smtClean="0"/>
              <a:t>Φορτώνονται με επιλογείς (</a:t>
            </a:r>
            <a:r>
              <a:rPr lang="en-US" dirty="0" smtClean="0"/>
              <a:t>selectors)</a:t>
            </a:r>
            <a:r>
              <a:rPr lang="el-GR" dirty="0" smtClean="0"/>
              <a:t> τμημάτων</a:t>
            </a:r>
            <a:r>
              <a:rPr lang="en-US" dirty="0" smtClean="0"/>
              <a:t> </a:t>
            </a:r>
            <a:r>
              <a:rPr lang="el-GR" dirty="0" smtClean="0"/>
              <a:t>των 16 </a:t>
            </a:r>
            <a:r>
              <a:rPr lang="en-US" dirty="0" smtClean="0"/>
              <a:t>bit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69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Υλοποίηση: </a:t>
            </a:r>
            <a:r>
              <a:rPr lang="en-US" dirty="0" smtClean="0"/>
              <a:t>Pentium </a:t>
            </a:r>
            <a:r>
              <a:rPr lang="el-GR" dirty="0" smtClean="0"/>
              <a:t>(</a:t>
            </a:r>
            <a:r>
              <a:rPr lang="en-US" dirty="0" smtClean="0"/>
              <a:t>2</a:t>
            </a:r>
            <a:r>
              <a:rPr lang="el-GR" dirty="0"/>
              <a:t> από 8)</a:t>
            </a:r>
            <a:endParaRPr lang="el-GR" dirty="0" smtClean="0"/>
          </a:p>
        </p:txBody>
      </p:sp>
      <p:pic>
        <p:nvPicPr>
          <p:cNvPr id="95238" name="Picture 8" descr="03-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96752"/>
            <a:ext cx="446405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381000" y="2348880"/>
            <a:ext cx="8382000" cy="4051920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Τμηματοποίηση με σελιδοποίηση: </a:t>
            </a:r>
            <a:r>
              <a:rPr lang="en-US" dirty="0" smtClean="0"/>
              <a:t>Intel Pentium</a:t>
            </a:r>
          </a:p>
          <a:p>
            <a:pPr lvl="1"/>
            <a:r>
              <a:rPr lang="el-GR" dirty="0" smtClean="0"/>
              <a:t>Περιεχόμενα επιλογέα τμήματος</a:t>
            </a:r>
          </a:p>
          <a:p>
            <a:pPr lvl="2"/>
            <a:r>
              <a:rPr lang="el-GR" dirty="0" smtClean="0"/>
              <a:t>Τοπικό ή καθολικό τμήμα (δηλαδή, </a:t>
            </a:r>
            <a:r>
              <a:rPr lang="en-US" dirty="0" smtClean="0"/>
              <a:t>LDT</a:t>
            </a:r>
            <a:r>
              <a:rPr lang="el-GR" dirty="0" smtClean="0"/>
              <a:t> ή </a:t>
            </a:r>
            <a:r>
              <a:rPr lang="en-US" dirty="0" smtClean="0"/>
              <a:t>GDT)</a:t>
            </a:r>
          </a:p>
          <a:p>
            <a:pPr lvl="2"/>
            <a:r>
              <a:rPr lang="el-GR" dirty="0" smtClean="0"/>
              <a:t>Θέση στον πίνακα (13</a:t>
            </a:r>
            <a:r>
              <a:rPr lang="en-US" dirty="0" smtClean="0"/>
              <a:t> bit, </a:t>
            </a:r>
            <a:r>
              <a:rPr lang="el-GR" dirty="0" smtClean="0"/>
              <a:t>άρα 2</a:t>
            </a:r>
            <a:r>
              <a:rPr lang="el-GR" baseline="30000" dirty="0" smtClean="0"/>
              <a:t>13</a:t>
            </a:r>
            <a:r>
              <a:rPr lang="el-GR" dirty="0" smtClean="0"/>
              <a:t> τμήματα ανά πίνακα)</a:t>
            </a:r>
          </a:p>
          <a:p>
            <a:pPr lvl="1"/>
            <a:r>
              <a:rPr lang="el-GR" dirty="0" smtClean="0"/>
              <a:t>Μαζί με τον επιλογέα φορτώνεται και ο περιγραφέας</a:t>
            </a:r>
          </a:p>
          <a:p>
            <a:pPr lvl="2"/>
            <a:r>
              <a:rPr lang="el-GR" dirty="0" smtClean="0"/>
              <a:t>Αποθηκεύεται σε έναν εσωτερικό καταχωρητή</a:t>
            </a:r>
          </a:p>
          <a:p>
            <a:pPr lvl="2"/>
            <a:r>
              <a:rPr lang="el-GR" dirty="0" smtClean="0"/>
              <a:t>Οι περιγραφείς έχουν μήκος 8 </a:t>
            </a:r>
            <a:r>
              <a:rPr lang="en-US" dirty="0" smtClean="0"/>
              <a:t>byte </a:t>
            </a:r>
            <a:r>
              <a:rPr lang="el-GR" dirty="0" smtClean="0"/>
              <a:t>ο καθένας</a:t>
            </a:r>
            <a:endParaRPr lang="en-US" dirty="0" smtClean="0"/>
          </a:p>
          <a:p>
            <a:pPr lvl="2"/>
            <a:r>
              <a:rPr lang="el-GR" dirty="0" smtClean="0"/>
              <a:t>Αντιγράφεται από τον </a:t>
            </a:r>
            <a:r>
              <a:rPr lang="en-US" dirty="0" smtClean="0"/>
              <a:t>LDT</a:t>
            </a:r>
            <a:r>
              <a:rPr lang="el-GR" dirty="0" smtClean="0"/>
              <a:t> ή τον </a:t>
            </a:r>
            <a:r>
              <a:rPr lang="en-US" dirty="0" smtClean="0"/>
              <a:t>GDT</a:t>
            </a:r>
            <a:endParaRPr lang="el-GR" dirty="0" smtClean="0"/>
          </a:p>
          <a:p>
            <a:pPr lvl="2"/>
            <a:r>
              <a:rPr lang="el-GR" dirty="0" smtClean="0"/>
              <a:t>Χρήση του επιλογέα με μηδενισμένα τα 3 τελευταία </a:t>
            </a:r>
            <a:r>
              <a:rPr lang="en-US" dirty="0" smtClean="0"/>
              <a:t>bit</a:t>
            </a:r>
            <a:endParaRPr lang="el-GR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97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Υλοποίηση: </a:t>
            </a:r>
            <a:r>
              <a:rPr lang="en-US" dirty="0" smtClean="0"/>
              <a:t>Pentium </a:t>
            </a:r>
            <a:r>
              <a:rPr lang="el-GR" dirty="0" smtClean="0"/>
              <a:t>(</a:t>
            </a:r>
            <a:r>
              <a:rPr lang="en-US" dirty="0" smtClean="0"/>
              <a:t>3</a:t>
            </a:r>
            <a:r>
              <a:rPr lang="el-GR" dirty="0"/>
              <a:t> από 8)</a:t>
            </a:r>
            <a:endParaRPr lang="el-GR" dirty="0" smtClean="0"/>
          </a:p>
        </p:txBody>
      </p:sp>
      <p:pic>
        <p:nvPicPr>
          <p:cNvPr id="96262" name="Picture 9" descr="Τμηματοποίηση με σελιδοποίηση στον Intel Pentium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597693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381000" y="3356992"/>
            <a:ext cx="8382000" cy="3043808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Τμηματοποίηση με σελιδοποίηση: </a:t>
            </a:r>
            <a:r>
              <a:rPr lang="en-US" dirty="0" smtClean="0"/>
              <a:t>Intel Pentium</a:t>
            </a:r>
            <a:endParaRPr lang="el-GR" dirty="0" smtClean="0"/>
          </a:p>
          <a:p>
            <a:pPr lvl="1"/>
            <a:r>
              <a:rPr lang="el-GR" dirty="0" smtClean="0"/>
              <a:t>Ο περιγραφέας είναι περίεργος για λόγους συμβατότητας</a:t>
            </a:r>
          </a:p>
          <a:p>
            <a:pPr lvl="2"/>
            <a:r>
              <a:rPr lang="el-GR" dirty="0" smtClean="0"/>
              <a:t>Τα τμήματα μπορεί να αρχίζουν οπουδήποτε στη μνήμη</a:t>
            </a:r>
          </a:p>
          <a:p>
            <a:pPr lvl="1"/>
            <a:r>
              <a:rPr lang="el-GR" dirty="0" smtClean="0"/>
              <a:t>Το όριο ερμηνεύεται διαφορετικά ανάλογα με το πεδίο </a:t>
            </a:r>
            <a:r>
              <a:rPr lang="en-US" dirty="0" smtClean="0"/>
              <a:t>G</a:t>
            </a:r>
          </a:p>
          <a:p>
            <a:pPr lvl="1"/>
            <a:r>
              <a:rPr lang="el-GR" dirty="0" smtClean="0"/>
              <a:t>Το πεδίο </a:t>
            </a:r>
            <a:r>
              <a:rPr lang="en-US" dirty="0" smtClean="0"/>
              <a:t>P</a:t>
            </a:r>
            <a:r>
              <a:rPr lang="el-GR" dirty="0" smtClean="0"/>
              <a:t> δείχνει αν το τμήμα είναι στο μνήμη</a:t>
            </a:r>
          </a:p>
          <a:p>
            <a:pPr lvl="1"/>
            <a:r>
              <a:rPr lang="el-GR" dirty="0" smtClean="0"/>
              <a:t>Το πεδίο </a:t>
            </a:r>
            <a:r>
              <a:rPr lang="en-US" dirty="0" smtClean="0"/>
              <a:t>S</a:t>
            </a:r>
            <a:r>
              <a:rPr lang="el-GR" dirty="0" smtClean="0"/>
              <a:t> δείχνει αν το τμήμα ανήκει στο σύστημα</a:t>
            </a:r>
          </a:p>
          <a:p>
            <a:pPr lvl="1"/>
            <a:r>
              <a:rPr lang="el-GR" dirty="0" smtClean="0"/>
              <a:t>Το πεδίο </a:t>
            </a:r>
            <a:r>
              <a:rPr lang="en-US" dirty="0" smtClean="0"/>
              <a:t>DPL</a:t>
            </a:r>
            <a:r>
              <a:rPr lang="el-GR" dirty="0" smtClean="0"/>
              <a:t> περιέχει το πεδίο προστασίας τμήματος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69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Υλοποίηση: </a:t>
            </a:r>
            <a:r>
              <a:rPr lang="en-US" dirty="0" smtClean="0"/>
              <a:t>Pentium </a:t>
            </a:r>
            <a:r>
              <a:rPr lang="el-GR" dirty="0" smtClean="0"/>
              <a:t>(</a:t>
            </a:r>
            <a:r>
              <a:rPr lang="en-US" dirty="0" smtClean="0"/>
              <a:t>4</a:t>
            </a:r>
            <a:r>
              <a:rPr lang="el-GR" dirty="0"/>
              <a:t> από 8)</a:t>
            </a:r>
            <a:endParaRPr lang="el-GR" dirty="0" smtClean="0"/>
          </a:p>
        </p:txBody>
      </p:sp>
      <p:pic>
        <p:nvPicPr>
          <p:cNvPr id="97286" name="Picture 8" descr="Μετάφραση λογικής διεύθυνσης σε φυσική στον Intel Pentium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268760"/>
            <a:ext cx="37274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381000" y="3284538"/>
            <a:ext cx="8382000" cy="3116262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Μετάφραση λογικής διεύθυνσης σε φυσική</a:t>
            </a:r>
          </a:p>
          <a:p>
            <a:pPr lvl="1"/>
            <a:r>
              <a:rPr lang="el-GR" dirty="0" smtClean="0"/>
              <a:t>Επιλογή περιγραφέα με βάση τον καταχωρητή τμήματος</a:t>
            </a:r>
          </a:p>
          <a:p>
            <a:pPr lvl="1"/>
            <a:r>
              <a:rPr lang="el-GR" dirty="0" smtClean="0"/>
              <a:t>Σφάλμα τμήματος αν το τμήμα δεν είναι στη μνήμη</a:t>
            </a:r>
          </a:p>
          <a:p>
            <a:pPr lvl="1"/>
            <a:r>
              <a:rPr lang="el-GR" dirty="0" smtClean="0"/>
              <a:t>Σύγκριση απόστασης με όριο τμήματος</a:t>
            </a:r>
          </a:p>
          <a:p>
            <a:pPr lvl="1"/>
            <a:r>
              <a:rPr lang="el-GR" dirty="0" smtClean="0"/>
              <a:t>Πρόσθεση απόστασης στη βάση του τμήματος</a:t>
            </a:r>
          </a:p>
          <a:p>
            <a:pPr lvl="1"/>
            <a:r>
              <a:rPr lang="el-GR" dirty="0" smtClean="0"/>
              <a:t>Προκύπτει μια γραμμική (</a:t>
            </a:r>
            <a:r>
              <a:rPr lang="en-US" dirty="0" smtClean="0"/>
              <a:t>linear) </a:t>
            </a:r>
            <a:r>
              <a:rPr lang="el-GR" dirty="0" smtClean="0"/>
              <a:t>διεύθυνση των 32 </a:t>
            </a:r>
            <a:r>
              <a:rPr lang="en-US" dirty="0" smtClean="0"/>
              <a:t>bit</a:t>
            </a:r>
            <a:endParaRPr lang="el-GR" dirty="0" smtClean="0"/>
          </a:p>
          <a:p>
            <a:pPr lvl="2"/>
            <a:r>
              <a:rPr lang="el-GR" dirty="0" smtClean="0"/>
              <a:t>Μπορεί να είναι σελιδοποιημένη ή όχι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1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Χωρίς αφαίρεση μνήμης (</a:t>
            </a:r>
            <a:r>
              <a:rPr lang="el-GR" dirty="0"/>
              <a:t>3 από 5)</a:t>
            </a:r>
            <a:endParaRPr lang="el-GR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Πολυπρογραμματισμός χωρίς αφαίρεση μνήμης</a:t>
            </a:r>
          </a:p>
          <a:p>
            <a:pPr lvl="1"/>
            <a:r>
              <a:rPr lang="el-GR" dirty="0" smtClean="0"/>
              <a:t>Η συνύπαρξη στη μνήμη απαιτεί πρόσθετο υλικό</a:t>
            </a:r>
          </a:p>
          <a:p>
            <a:pPr lvl="1"/>
            <a:r>
              <a:rPr lang="el-GR" dirty="0" smtClean="0"/>
              <a:t>Παράδειγμα: ΙΒΜ 360</a:t>
            </a:r>
            <a:r>
              <a:rPr lang="en-US" dirty="0" smtClean="0"/>
              <a:t> </a:t>
            </a:r>
            <a:r>
              <a:rPr lang="el-GR" dirty="0" smtClean="0"/>
              <a:t>με κλειδιά προστασίας</a:t>
            </a:r>
          </a:p>
          <a:p>
            <a:pPr lvl="2"/>
            <a:r>
              <a:rPr lang="el-GR" dirty="0" smtClean="0"/>
              <a:t>Κάθε μπλοκ μνήμης των 2 </a:t>
            </a:r>
            <a:r>
              <a:rPr lang="en-US" dirty="0" smtClean="0"/>
              <a:t>KB</a:t>
            </a:r>
            <a:r>
              <a:rPr lang="el-GR" dirty="0" smtClean="0"/>
              <a:t> έχει ένα κλειδί προστασίας</a:t>
            </a:r>
          </a:p>
          <a:p>
            <a:pPr lvl="2"/>
            <a:r>
              <a:rPr lang="el-GR" dirty="0" smtClean="0"/>
              <a:t>Το εκτελούμενο πρόγραμμα έχει ένα κλειδί προστασίας</a:t>
            </a:r>
          </a:p>
          <a:p>
            <a:pPr lvl="1"/>
            <a:r>
              <a:rPr lang="el-GR" dirty="0" smtClean="0"/>
              <a:t>Η ανάγκη της επανατοποθέτησης (</a:t>
            </a:r>
            <a:r>
              <a:rPr lang="en-US" dirty="0" smtClean="0"/>
              <a:t>relocation)</a:t>
            </a:r>
          </a:p>
          <a:p>
            <a:pPr lvl="2"/>
            <a:r>
              <a:rPr lang="el-GR" dirty="0" smtClean="0"/>
              <a:t>Έστω ότι έχουμε δύο προγράμματα που χωράνε στη μνήμη</a:t>
            </a:r>
          </a:p>
          <a:p>
            <a:pPr lvl="2"/>
            <a:r>
              <a:rPr lang="el-GR" dirty="0" smtClean="0"/>
              <a:t>Τα προγράμματα δεν ξέρουν πού θα τοποθετηθούν</a:t>
            </a:r>
          </a:p>
          <a:p>
            <a:pPr lvl="1"/>
            <a:r>
              <a:rPr lang="el-GR" dirty="0" smtClean="0"/>
              <a:t>Στατική επανατοποθέτηση στον </a:t>
            </a:r>
            <a:r>
              <a:rPr lang="en-US" dirty="0" smtClean="0"/>
              <a:t>IBM 360</a:t>
            </a:r>
          </a:p>
          <a:p>
            <a:pPr lvl="2"/>
            <a:r>
              <a:rPr lang="el-GR" dirty="0" smtClean="0"/>
              <a:t>Οι αναφορές σε διευθύνσεις αλλάζουν κατά τη φόρτωση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5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Υλοποίηση: </a:t>
            </a:r>
            <a:r>
              <a:rPr lang="en-US" dirty="0" smtClean="0"/>
              <a:t>Pentium </a:t>
            </a:r>
            <a:r>
              <a:rPr lang="el-GR" dirty="0" smtClean="0"/>
              <a:t>(</a:t>
            </a:r>
            <a:r>
              <a:rPr lang="en-US" dirty="0" smtClean="0"/>
              <a:t>5</a:t>
            </a:r>
            <a:r>
              <a:rPr lang="el-GR" dirty="0"/>
              <a:t> από 8)</a:t>
            </a:r>
            <a:endParaRPr lang="el-GR" dirty="0" smtClean="0"/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Τμηματοποίηση με σελιδοποίηση: </a:t>
            </a:r>
            <a:r>
              <a:rPr lang="en-US" dirty="0" smtClean="0"/>
              <a:t>Intel Pentium</a:t>
            </a:r>
          </a:p>
          <a:p>
            <a:pPr lvl="1"/>
            <a:r>
              <a:rPr lang="el-GR" dirty="0" smtClean="0"/>
              <a:t>Πόσο μεγάλα είναι τα τμήματα;</a:t>
            </a:r>
          </a:p>
          <a:p>
            <a:pPr lvl="2"/>
            <a:r>
              <a:rPr lang="el-GR" dirty="0" smtClean="0"/>
              <a:t>Εξαρτάται από το πεδίο </a:t>
            </a:r>
            <a:r>
              <a:rPr lang="en-US" dirty="0" smtClean="0"/>
              <a:t>G</a:t>
            </a:r>
            <a:r>
              <a:rPr lang="el-GR" dirty="0" smtClean="0"/>
              <a:t> του περιγραφέα</a:t>
            </a:r>
          </a:p>
          <a:p>
            <a:pPr lvl="2"/>
            <a:r>
              <a:rPr lang="el-GR" dirty="0" smtClean="0"/>
              <a:t>Είτε 2</a:t>
            </a:r>
            <a:r>
              <a:rPr lang="el-GR" baseline="30000" dirty="0" smtClean="0"/>
              <a:t>20</a:t>
            </a:r>
            <a:r>
              <a:rPr lang="el-GR" dirty="0" smtClean="0"/>
              <a:t> </a:t>
            </a:r>
            <a:r>
              <a:rPr lang="en-US" dirty="0" smtClean="0"/>
              <a:t>byte</a:t>
            </a:r>
            <a:r>
              <a:rPr lang="el-GR" dirty="0" smtClean="0"/>
              <a:t> (όπως στον </a:t>
            </a:r>
            <a:r>
              <a:rPr lang="en-US" dirty="0" smtClean="0"/>
              <a:t>8086/8088) </a:t>
            </a:r>
            <a:r>
              <a:rPr lang="el-GR" dirty="0" smtClean="0"/>
              <a:t>είτε 2</a:t>
            </a:r>
            <a:r>
              <a:rPr lang="el-GR" baseline="30000" dirty="0" smtClean="0"/>
              <a:t>20</a:t>
            </a:r>
            <a:r>
              <a:rPr lang="el-GR" dirty="0" smtClean="0"/>
              <a:t> σελίδες</a:t>
            </a:r>
            <a:endParaRPr lang="en-US" dirty="0" smtClean="0"/>
          </a:p>
          <a:p>
            <a:pPr lvl="1"/>
            <a:r>
              <a:rPr lang="el-GR" dirty="0" smtClean="0"/>
              <a:t>Οι πίνακες σελίδων είναι δύο επιπέδων</a:t>
            </a:r>
          </a:p>
          <a:p>
            <a:pPr lvl="1"/>
            <a:r>
              <a:rPr lang="el-GR" dirty="0" smtClean="0"/>
              <a:t>Κάθε διεργασία έχει έναν κατάλογο σελίδων</a:t>
            </a:r>
          </a:p>
          <a:p>
            <a:pPr lvl="2"/>
            <a:r>
              <a:rPr lang="el-GR" dirty="0" smtClean="0"/>
              <a:t>Κάθε θέση του δείχνει σε πίνακα δεύτερου επιπέδου</a:t>
            </a:r>
          </a:p>
          <a:p>
            <a:pPr lvl="2"/>
            <a:r>
              <a:rPr lang="el-GR" dirty="0" smtClean="0"/>
              <a:t>Κάθε πίνακας είναι μία σελίδα με 2</a:t>
            </a:r>
            <a:r>
              <a:rPr lang="el-GR" baseline="30000" dirty="0" smtClean="0"/>
              <a:t>10</a:t>
            </a:r>
            <a:r>
              <a:rPr lang="el-GR" dirty="0" smtClean="0"/>
              <a:t> καταχωρήσεις των 32 </a:t>
            </a:r>
            <a:r>
              <a:rPr lang="en-US" dirty="0" smtClean="0"/>
              <a:t>bit</a:t>
            </a:r>
            <a:endParaRPr lang="el-GR" dirty="0" smtClean="0"/>
          </a:p>
          <a:p>
            <a:pPr lvl="1"/>
            <a:r>
              <a:rPr lang="el-GR" dirty="0" smtClean="0"/>
              <a:t>Τα 20 </a:t>
            </a:r>
            <a:r>
              <a:rPr lang="en-US" dirty="0" smtClean="0"/>
              <a:t>bit </a:t>
            </a:r>
            <a:r>
              <a:rPr lang="el-GR" dirty="0" smtClean="0"/>
              <a:t>κάθε καταχώρισης δείχνουν ένα πλαίσιο σελίδας</a:t>
            </a:r>
          </a:p>
          <a:p>
            <a:pPr lvl="2"/>
            <a:r>
              <a:rPr lang="el-GR" dirty="0" smtClean="0"/>
              <a:t>Τα υπόλοιπα </a:t>
            </a:r>
            <a:r>
              <a:rPr lang="en-US" dirty="0" smtClean="0"/>
              <a:t>bit</a:t>
            </a:r>
            <a:r>
              <a:rPr lang="el-GR" dirty="0" smtClean="0"/>
              <a:t> δείχνουν την κατάσταση της σελίδας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Υλοποίηση: </a:t>
            </a:r>
            <a:r>
              <a:rPr lang="en-US" dirty="0" smtClean="0"/>
              <a:t>Pentium </a:t>
            </a:r>
            <a:r>
              <a:rPr lang="el-GR" dirty="0" smtClean="0"/>
              <a:t>(</a:t>
            </a:r>
            <a:r>
              <a:rPr lang="en-US" dirty="0" smtClean="0"/>
              <a:t>6</a:t>
            </a:r>
            <a:r>
              <a:rPr lang="el-GR" dirty="0"/>
              <a:t> από 8)</a:t>
            </a:r>
            <a:endParaRPr lang="el-GR" dirty="0" smtClean="0"/>
          </a:p>
        </p:txBody>
      </p:sp>
      <p:pic>
        <p:nvPicPr>
          <p:cNvPr id="99334" name="Picture 8" descr="Οι γραμμικές διευθύνσεις, χωριζόμενες σε τρία μέρη στον Intel Pentium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8188" y="1196752"/>
            <a:ext cx="5626100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Content Placeholder 2"/>
          <p:cNvSpPr>
            <a:spLocks noGrp="1"/>
          </p:cNvSpPr>
          <p:nvPr>
            <p:ph idx="1"/>
          </p:nvPr>
        </p:nvSpPr>
        <p:spPr>
          <a:xfrm>
            <a:off x="381000" y="4437063"/>
            <a:ext cx="8382000" cy="1963737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Οι γραμμικές διευθύνσεις χωρίζονται σε τρία μέρη</a:t>
            </a:r>
          </a:p>
          <a:p>
            <a:pPr lvl="1"/>
            <a:r>
              <a:rPr lang="el-GR" dirty="0" smtClean="0"/>
              <a:t>Δείκτης στον κατάλογο σελίδων(10 </a:t>
            </a:r>
            <a:r>
              <a:rPr lang="en-US" dirty="0" smtClean="0"/>
              <a:t>bit)</a:t>
            </a:r>
            <a:endParaRPr lang="el-GR" dirty="0" smtClean="0"/>
          </a:p>
          <a:p>
            <a:pPr lvl="1"/>
            <a:r>
              <a:rPr lang="el-GR" dirty="0" smtClean="0"/>
              <a:t>Δείκτης στον πίνακα σελίδων δεύτερου επιπέδου (10 </a:t>
            </a:r>
            <a:r>
              <a:rPr lang="en-US" dirty="0" smtClean="0"/>
              <a:t>bit)</a:t>
            </a:r>
            <a:endParaRPr lang="el-GR" dirty="0" smtClean="0"/>
          </a:p>
          <a:p>
            <a:pPr lvl="1"/>
            <a:r>
              <a:rPr lang="el-GR" dirty="0" smtClean="0"/>
              <a:t>Απόσταση μέσα στη σελίδα (12 </a:t>
            </a:r>
            <a:r>
              <a:rPr lang="en-US" dirty="0" smtClean="0"/>
              <a:t>bit</a:t>
            </a:r>
            <a:r>
              <a:rPr lang="el-GR" dirty="0" smtClean="0"/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52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Υλοποίηση: </a:t>
            </a:r>
            <a:r>
              <a:rPr lang="en-US" dirty="0" smtClean="0"/>
              <a:t>Pentium </a:t>
            </a:r>
            <a:r>
              <a:rPr lang="el-GR" dirty="0" smtClean="0"/>
              <a:t>(</a:t>
            </a:r>
            <a:r>
              <a:rPr lang="en-US" dirty="0" smtClean="0"/>
              <a:t>7</a:t>
            </a:r>
            <a:r>
              <a:rPr lang="el-GR" dirty="0"/>
              <a:t> από 8)</a:t>
            </a:r>
            <a:endParaRPr lang="el-GR" dirty="0" smtClean="0"/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Τμηματοποίηση με σελιδοποίηση: </a:t>
            </a:r>
            <a:r>
              <a:rPr lang="en-US" dirty="0" smtClean="0"/>
              <a:t>Intel Pentium</a:t>
            </a:r>
          </a:p>
          <a:p>
            <a:pPr lvl="1"/>
            <a:r>
              <a:rPr lang="el-GR" dirty="0" smtClean="0"/>
              <a:t>Χρήση </a:t>
            </a:r>
            <a:r>
              <a:rPr lang="en-US" dirty="0" smtClean="0"/>
              <a:t>TLB</a:t>
            </a:r>
            <a:r>
              <a:rPr lang="el-GR" dirty="0" smtClean="0"/>
              <a:t> για παράκαμψη των πινάκων σελίδων</a:t>
            </a:r>
          </a:p>
          <a:p>
            <a:pPr lvl="1"/>
            <a:r>
              <a:rPr lang="el-GR" dirty="0" smtClean="0"/>
              <a:t>Η τμηματοποίηση μπορεί να απενεργοποιηθεί</a:t>
            </a:r>
          </a:p>
          <a:p>
            <a:pPr lvl="2"/>
            <a:r>
              <a:rPr lang="el-GR" dirty="0" smtClean="0"/>
              <a:t>Όλοι οι καταχωρητές τμημάτων ορίζονται ίδιοι</a:t>
            </a:r>
          </a:p>
          <a:p>
            <a:r>
              <a:rPr lang="el-GR" dirty="0" smtClean="0"/>
              <a:t>Μηχανισμός προστασίας του </a:t>
            </a:r>
            <a:r>
              <a:rPr lang="en-US" dirty="0" smtClean="0"/>
              <a:t>Pentium</a:t>
            </a:r>
            <a:endParaRPr lang="el-GR" dirty="0" smtClean="0"/>
          </a:p>
          <a:p>
            <a:pPr lvl="1"/>
            <a:r>
              <a:rPr lang="el-GR" dirty="0" smtClean="0"/>
              <a:t>Τέσσερα επίπεδα προνομίων, το 0 είναι πιο προνομιούχο</a:t>
            </a:r>
          </a:p>
          <a:p>
            <a:pPr lvl="1"/>
            <a:r>
              <a:rPr lang="el-GR" dirty="0" smtClean="0"/>
              <a:t>Κάθε τμήμα μνήμης ανήκει σε ένα επίπεδο</a:t>
            </a:r>
          </a:p>
          <a:p>
            <a:pPr lvl="2"/>
            <a:r>
              <a:rPr lang="el-GR" dirty="0" smtClean="0"/>
              <a:t>Σύμφωνα με επιλογέα και περιγραφέα</a:t>
            </a:r>
          </a:p>
          <a:p>
            <a:pPr lvl="1"/>
            <a:r>
              <a:rPr lang="el-GR" dirty="0" smtClean="0"/>
              <a:t>Η εκτελούμενη διεργασία ανήκει και αυτή σε ένα επίπεδο</a:t>
            </a:r>
            <a:endParaRPr lang="en-US" dirty="0" smtClean="0"/>
          </a:p>
          <a:p>
            <a:pPr lvl="2"/>
            <a:r>
              <a:rPr lang="el-GR" dirty="0" smtClean="0"/>
              <a:t>Ειδικό πεδίο στον καταχωρητή κατάστασης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943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Υλοποίηση: </a:t>
            </a:r>
            <a:r>
              <a:rPr lang="en-US" dirty="0" smtClean="0"/>
              <a:t>Pentium </a:t>
            </a:r>
            <a:r>
              <a:rPr lang="el-GR" dirty="0" smtClean="0"/>
              <a:t>(</a:t>
            </a:r>
            <a:r>
              <a:rPr lang="en-US" dirty="0" smtClean="0"/>
              <a:t>8</a:t>
            </a:r>
            <a:r>
              <a:rPr lang="el-GR" dirty="0"/>
              <a:t> από </a:t>
            </a:r>
            <a:r>
              <a:rPr lang="el-GR" dirty="0" smtClean="0"/>
              <a:t>8)</a:t>
            </a:r>
          </a:p>
        </p:txBody>
      </p:sp>
      <p:pic>
        <p:nvPicPr>
          <p:cNvPr id="101382" name="Picture 8" descr="Μηχανισμός προστασίας του Intel Pentium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72270"/>
            <a:ext cx="2936875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Content Placeholder 2"/>
          <p:cNvSpPr>
            <a:spLocks noGrp="1"/>
          </p:cNvSpPr>
          <p:nvPr>
            <p:ph idx="1"/>
          </p:nvPr>
        </p:nvSpPr>
        <p:spPr>
          <a:xfrm>
            <a:off x="381000" y="3789363"/>
            <a:ext cx="8382000" cy="2611437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Μηχανισμός προστασίας του </a:t>
            </a:r>
            <a:r>
              <a:rPr lang="en-US" dirty="0" smtClean="0"/>
              <a:t>Pentium</a:t>
            </a:r>
            <a:endParaRPr lang="el-GR" dirty="0" smtClean="0"/>
          </a:p>
          <a:p>
            <a:pPr lvl="1"/>
            <a:r>
              <a:rPr lang="el-GR" dirty="0" smtClean="0"/>
              <a:t>Ελεγχόμενη πρόσβαση σε κώδικα χαμηλότερου επιπέδου</a:t>
            </a:r>
          </a:p>
          <a:p>
            <a:pPr lvl="2"/>
            <a:r>
              <a:rPr lang="el-GR" dirty="0" smtClean="0"/>
              <a:t>Οι εντολές κλήσης αναφέρονται σε επιλογέα/περιγραφέα</a:t>
            </a:r>
          </a:p>
          <a:p>
            <a:pPr lvl="2"/>
            <a:r>
              <a:rPr lang="el-GR" dirty="0" smtClean="0"/>
              <a:t>Επιτρέπεται να μεταβούμε μόνο σε πύλες κλήσης (</a:t>
            </a:r>
            <a:r>
              <a:rPr lang="en-US" dirty="0" smtClean="0"/>
              <a:t>call gates)</a:t>
            </a:r>
            <a:endParaRPr lang="el-GR" dirty="0" smtClean="0"/>
          </a:p>
          <a:p>
            <a:pPr lvl="2"/>
            <a:r>
              <a:rPr lang="el-GR" dirty="0" smtClean="0"/>
              <a:t>Οι πύλες κλήσης επιλέγονται από το κατώτερο επίπεδο</a:t>
            </a:r>
            <a:endParaRPr lang="en-US" dirty="0" smtClean="0"/>
          </a:p>
          <a:p>
            <a:pPr lvl="1"/>
            <a:r>
              <a:rPr lang="el-GR" dirty="0" smtClean="0"/>
              <a:t>Ίδιος μηχανισμός και για παγίδες και διακοπές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742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Λειτουργικά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3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Διαχείριση Μνήμης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</a:t>
            </a:r>
            <a:r>
              <a:rPr lang="el-GR" dirty="0" err="1" smtClean="0"/>
              <a:t>Ξυλωμένος</a:t>
            </a:r>
            <a:r>
              <a:rPr lang="el-GR" dirty="0" smtClean="0"/>
              <a:t>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11" name="Picture 10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6" name="Picture 5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150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Χωρίς αφαίρεση μνήμης (</a:t>
            </a:r>
            <a:r>
              <a:rPr lang="el-GR" dirty="0"/>
              <a:t>4 από 5)</a:t>
            </a:r>
            <a:endParaRPr lang="el-GR" dirty="0" smtClean="0"/>
          </a:p>
        </p:txBody>
      </p:sp>
      <p:pic>
        <p:nvPicPr>
          <p:cNvPr id="9222" name="Picture 8" descr="Παράδειγμα: δύο προγράμματα στη μνήμη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340768"/>
            <a:ext cx="4044950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5157193"/>
            <a:ext cx="8382000" cy="1243608"/>
          </a:xfrm>
        </p:spPr>
        <p:txBody>
          <a:bodyPr>
            <a:normAutofit/>
          </a:bodyPr>
          <a:lstStyle/>
          <a:p>
            <a:r>
              <a:rPr lang="el-GR" dirty="0" smtClean="0"/>
              <a:t>Παράδειγμα: δύο προγράμματα στη μνήμη</a:t>
            </a:r>
          </a:p>
          <a:p>
            <a:pPr lvl="1"/>
            <a:r>
              <a:rPr lang="el-GR" dirty="0" smtClean="0"/>
              <a:t>Θα πρέπει το ένα να επανατοποθετηθεί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80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Χωρίς αφαίρεση μνήμης (</a:t>
            </a:r>
            <a:r>
              <a:rPr lang="el-GR" dirty="0"/>
              <a:t>5 από 5</a:t>
            </a:r>
            <a:r>
              <a:rPr lang="el-GR" dirty="0" smtClean="0"/>
              <a:t>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Υλοποίηση της επανατοποθέτησης</a:t>
            </a:r>
          </a:p>
          <a:p>
            <a:pPr lvl="1"/>
            <a:r>
              <a:rPr lang="el-GR" dirty="0" smtClean="0"/>
              <a:t>Η επανατοποθέτηση επηρεάζει ορισμένες εντολές</a:t>
            </a:r>
          </a:p>
          <a:p>
            <a:pPr lvl="2"/>
            <a:r>
              <a:rPr lang="el-GR" dirty="0" smtClean="0"/>
              <a:t>Όσες αναφέρονται σε απόλυτες διευθύνσεις μνήμης</a:t>
            </a:r>
          </a:p>
          <a:p>
            <a:pPr lvl="1"/>
            <a:r>
              <a:rPr lang="el-GR" dirty="0" smtClean="0"/>
              <a:t>Ο φορτωτής πρέπει να διακρίνει αυτές τις εντολές</a:t>
            </a:r>
          </a:p>
          <a:p>
            <a:pPr lvl="2"/>
            <a:r>
              <a:rPr lang="el-GR" dirty="0" smtClean="0"/>
              <a:t>Είτε θα ελέγχει το πρόγραμμα κατά τη φόρτωση</a:t>
            </a:r>
          </a:p>
          <a:p>
            <a:pPr lvl="2"/>
            <a:r>
              <a:rPr lang="el-GR" dirty="0" smtClean="0"/>
              <a:t>Είτε το πρόγραμμα θα περιέχει αυτές τις πληροφορίες</a:t>
            </a:r>
          </a:p>
          <a:p>
            <a:pPr lvl="1"/>
            <a:r>
              <a:rPr lang="el-GR" dirty="0" smtClean="0"/>
              <a:t>Εναλλακτικά, μεταγλώττιση στις σωστές θέσεις</a:t>
            </a:r>
          </a:p>
          <a:p>
            <a:pPr lvl="2"/>
            <a:r>
              <a:rPr lang="el-GR" dirty="0" smtClean="0"/>
              <a:t>Εφικτό μόνο σε ενσωματωμένα συστήματα</a:t>
            </a:r>
          </a:p>
          <a:p>
            <a:pPr lvl="1"/>
            <a:r>
              <a:rPr lang="el-GR" dirty="0" smtClean="0"/>
              <a:t>Γενικότερες λύσεις απαιτούν πρόσθετο υλικό</a:t>
            </a:r>
          </a:p>
          <a:p>
            <a:pPr lvl="2"/>
            <a:r>
              <a:rPr lang="el-GR" dirty="0" smtClean="0"/>
              <a:t>Δυνατότητα δυναμικής επανατοποθέτησης προγραμμάτων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76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Χώροι διευθύνσεων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3:</a:t>
            </a:r>
            <a:r>
              <a:rPr lang="en-US" b="1" dirty="0" smtClean="0"/>
              <a:t> </a:t>
            </a:r>
            <a:r>
              <a:rPr lang="el-GR" dirty="0"/>
              <a:t>Διαχείριση Μνήμης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749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Χώροι διευθύνσεων </a:t>
            </a:r>
            <a:r>
              <a:rPr lang="el-GR" smtClean="0"/>
              <a:t>(</a:t>
            </a:r>
            <a:r>
              <a:rPr lang="el-GR"/>
              <a:t>1 από 3)</a:t>
            </a:r>
            <a:endParaRPr lang="el-GR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Γιατί τα προγράμματα να μην βλέπουν τη μνήμη;</a:t>
            </a:r>
          </a:p>
          <a:p>
            <a:pPr lvl="1"/>
            <a:r>
              <a:rPr lang="el-GR" dirty="0" smtClean="0"/>
              <a:t>Μπορούν να διαγράψουν ακόμη και το λειτουργικό</a:t>
            </a:r>
          </a:p>
          <a:p>
            <a:pPr lvl="1"/>
            <a:r>
              <a:rPr lang="el-GR" dirty="0" smtClean="0"/>
              <a:t>Είναι δύσκολο να έχουμε πολλά ταυτόχρονα</a:t>
            </a:r>
          </a:p>
          <a:p>
            <a:r>
              <a:rPr lang="el-GR" dirty="0" smtClean="0"/>
              <a:t>Χώροι διευθύνσεων</a:t>
            </a:r>
          </a:p>
          <a:p>
            <a:pPr lvl="1"/>
            <a:r>
              <a:rPr lang="el-GR" dirty="0" smtClean="0"/>
              <a:t>Λογική αφαίρεση της μνήμης μιας διεργασίας</a:t>
            </a:r>
          </a:p>
          <a:p>
            <a:pPr lvl="1"/>
            <a:r>
              <a:rPr lang="el-GR" dirty="0" smtClean="0"/>
              <a:t>Αποτελείται από το σύνολο των διευθύνσεών της</a:t>
            </a:r>
          </a:p>
          <a:p>
            <a:pPr lvl="1"/>
            <a:r>
              <a:rPr lang="el-GR" dirty="0" smtClean="0"/>
              <a:t>Διάφοροι τρόποι υλοποίησης χώρων διευθύνσεων</a:t>
            </a:r>
          </a:p>
          <a:p>
            <a:r>
              <a:rPr lang="el-GR" dirty="0" smtClean="0"/>
              <a:t>Καταχωρητές βάσης και ορίου</a:t>
            </a:r>
          </a:p>
          <a:p>
            <a:pPr lvl="1"/>
            <a:r>
              <a:rPr lang="el-GR" dirty="0" smtClean="0"/>
              <a:t>Μορφή δυναμικής επανατοποθέτησης</a:t>
            </a:r>
          </a:p>
          <a:p>
            <a:pPr lvl="1"/>
            <a:r>
              <a:rPr lang="el-GR" dirty="0" smtClean="0"/>
              <a:t>Αρχικά σε </a:t>
            </a:r>
            <a:r>
              <a:rPr lang="en-US" dirty="0" smtClean="0"/>
              <a:t>CDC 6600</a:t>
            </a:r>
            <a:r>
              <a:rPr lang="el-GR" dirty="0" smtClean="0"/>
              <a:t>, παραλλαγή σε </a:t>
            </a:r>
            <a:r>
              <a:rPr lang="en-US" dirty="0" smtClean="0"/>
              <a:t>8088/8086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085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Χώροι διευθύνσεων </a:t>
            </a:r>
            <a:r>
              <a:rPr lang="el-GR" smtClean="0"/>
              <a:t>(</a:t>
            </a:r>
            <a:r>
              <a:rPr lang="el-GR"/>
              <a:t>2 από 3)</a:t>
            </a:r>
            <a:endParaRPr lang="el-GR" dirty="0" smtClean="0"/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381000" y="1628775"/>
            <a:ext cx="8382000" cy="4772025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Καταχωρητές βάσης και ορίου</a:t>
            </a:r>
          </a:p>
          <a:p>
            <a:pPr lvl="1"/>
            <a:r>
              <a:rPr lang="el-GR" dirty="0" smtClean="0"/>
              <a:t>Φόρτωση προγράμματος σε διαδοχικές θέσεις</a:t>
            </a:r>
          </a:p>
          <a:p>
            <a:pPr lvl="1"/>
            <a:r>
              <a:rPr lang="el-GR" dirty="0" smtClean="0"/>
              <a:t>Αρχική διεύθυνση: καταχωρητής βάσης</a:t>
            </a:r>
          </a:p>
          <a:p>
            <a:pPr lvl="1"/>
            <a:r>
              <a:rPr lang="el-GR" dirty="0" smtClean="0"/>
              <a:t>Μέγιστη διεύθυνση: καταχωρητής ορίου</a:t>
            </a:r>
          </a:p>
          <a:p>
            <a:pPr lvl="1"/>
            <a:r>
              <a:rPr lang="el-GR" dirty="0" smtClean="0"/>
              <a:t>Η διεύθυνση δεν πρέπει να περνά το όριο</a:t>
            </a:r>
          </a:p>
          <a:p>
            <a:pPr lvl="2"/>
            <a:r>
              <a:rPr lang="el-GR" dirty="0" smtClean="0"/>
              <a:t>Προστασία μνήμης</a:t>
            </a:r>
          </a:p>
          <a:p>
            <a:pPr lvl="1"/>
            <a:r>
              <a:rPr lang="el-GR" dirty="0" smtClean="0"/>
              <a:t>Η διεύθυνση προστίθεται στη βάση</a:t>
            </a:r>
          </a:p>
          <a:p>
            <a:pPr lvl="2"/>
            <a:r>
              <a:rPr lang="el-GR" dirty="0" smtClean="0"/>
              <a:t>Δυναμική επανατοποθέτηση</a:t>
            </a:r>
          </a:p>
          <a:p>
            <a:r>
              <a:rPr lang="el-GR" dirty="0" smtClean="0"/>
              <a:t>Κόστος πράξεων σε κάθε προσπέλαση</a:t>
            </a:r>
          </a:p>
          <a:p>
            <a:pPr lvl="1"/>
            <a:r>
              <a:rPr lang="el-GR" dirty="0" smtClean="0"/>
              <a:t>Σύγκριση και πρόσθεση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57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Χώροι διευθύνσεων (</a:t>
            </a:r>
            <a:r>
              <a:rPr lang="el-GR" dirty="0"/>
              <a:t>3 από </a:t>
            </a:r>
            <a:r>
              <a:rPr 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Παράδειγμα με δύο διεργασίες</a:t>
            </a:r>
          </a:p>
          <a:p>
            <a:pPr lvl="1"/>
            <a:r>
              <a:rPr lang="el-GR" dirty="0" smtClean="0"/>
              <a:t>Οι καταχωρητές αλλάζουν μαζί με τη διεργασία</a:t>
            </a:r>
          </a:p>
        </p:txBody>
      </p:sp>
      <p:pic>
        <p:nvPicPr>
          <p:cNvPr id="5" name="Picture 8" descr="Παράδειγμα: Δύο διεργασίε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268760"/>
            <a:ext cx="2963863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309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Εναλλαγή (</a:t>
            </a:r>
            <a:r>
              <a:rPr lang="el-GR" dirty="0"/>
              <a:t>1 από </a:t>
            </a:r>
            <a:r>
              <a:rPr lang="el-GR" dirty="0" smtClean="0"/>
              <a:t>4)</a:t>
            </a:r>
          </a:p>
        </p:txBody>
      </p:sp>
      <p:pic>
        <p:nvPicPr>
          <p:cNvPr id="13318" name="Picture 8" descr="Εναλλαγή διεργασιώ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340768"/>
            <a:ext cx="7058025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4437063"/>
            <a:ext cx="8382000" cy="1963737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Εναλλαγή διεργασιών</a:t>
            </a:r>
          </a:p>
          <a:p>
            <a:pPr lvl="1"/>
            <a:r>
              <a:rPr lang="en-US" dirty="0" smtClean="0"/>
              <a:t>A</a:t>
            </a:r>
            <a:r>
              <a:rPr lang="el-GR" dirty="0" smtClean="0"/>
              <a:t>ν δεν χωράνε όλα τα προγράμματα στη μνήμη;</a:t>
            </a:r>
          </a:p>
          <a:p>
            <a:pPr lvl="1"/>
            <a:r>
              <a:rPr lang="el-GR" dirty="0" smtClean="0"/>
              <a:t>Χρήση δίσκου για αποθήκευση αδρανών διεργασιών</a:t>
            </a:r>
          </a:p>
          <a:p>
            <a:pPr lvl="1"/>
            <a:r>
              <a:rPr lang="el-GR" dirty="0" smtClean="0"/>
              <a:t>Εναλλαγή (</a:t>
            </a:r>
            <a:r>
              <a:rPr lang="en-US" dirty="0" smtClean="0"/>
              <a:t>swapping)</a:t>
            </a:r>
            <a:r>
              <a:rPr lang="el-GR" dirty="0" smtClean="0"/>
              <a:t> των διεργασιών στη μνήμη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04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427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Εναλλαγή </a:t>
            </a:r>
            <a:r>
              <a:rPr lang="el-GR" smtClean="0"/>
              <a:t>(</a:t>
            </a:r>
            <a:r>
              <a:rPr lang="el-GR"/>
              <a:t>2 από 4)</a:t>
            </a:r>
            <a:endParaRPr lang="el-GR" dirty="0" smtClean="0"/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εναλλαγή δημιουργεί «τρύπες» στη μνήμη</a:t>
            </a:r>
          </a:p>
          <a:p>
            <a:pPr lvl="1"/>
            <a:r>
              <a:rPr lang="el-GR" dirty="0" smtClean="0"/>
              <a:t>Μία διεργασία που φεύγει αφήνει ένα κενό</a:t>
            </a:r>
          </a:p>
          <a:p>
            <a:pPr lvl="1"/>
            <a:r>
              <a:rPr lang="el-GR" dirty="0" smtClean="0"/>
              <a:t>Στη θέση της μπαίνει ίση ή μικρότερη διεργασία</a:t>
            </a:r>
          </a:p>
          <a:p>
            <a:pPr lvl="1"/>
            <a:r>
              <a:rPr lang="el-GR" dirty="0" smtClean="0"/>
              <a:t>Αν είναι μικρότερη, δημιουργείται «τρύπα»</a:t>
            </a:r>
          </a:p>
          <a:p>
            <a:r>
              <a:rPr lang="el-GR" dirty="0" smtClean="0"/>
              <a:t>Περιοδικά χρειάζεται σύμπτυξη μνήμης</a:t>
            </a:r>
          </a:p>
          <a:p>
            <a:pPr lvl="1"/>
            <a:r>
              <a:rPr lang="el-GR" dirty="0" smtClean="0"/>
              <a:t>Μεταφορά διεργασιών για να μην έχουμε κενά</a:t>
            </a:r>
          </a:p>
          <a:p>
            <a:pPr lvl="1"/>
            <a:r>
              <a:rPr lang="el-GR" dirty="0" smtClean="0"/>
              <a:t>Μεγάλο κόστος για την αντιγραφή της μνήμης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187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Εναλλαγή </a:t>
            </a:r>
            <a:r>
              <a:rPr lang="el-GR" smtClean="0"/>
              <a:t>(</a:t>
            </a:r>
            <a:r>
              <a:rPr lang="en-US" dirty="0" smtClean="0"/>
              <a:t>3</a:t>
            </a:r>
            <a:r>
              <a:rPr lang="el-GR" dirty="0"/>
              <a:t> 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Διεργασίες με δυναμικό μέγεθος</a:t>
            </a:r>
          </a:p>
          <a:p>
            <a:pPr lvl="1"/>
            <a:r>
              <a:rPr lang="el-GR" dirty="0" smtClean="0"/>
              <a:t>Οι στοίβες και οι σωροί επεκτείνονται δυναμικά</a:t>
            </a:r>
          </a:p>
          <a:p>
            <a:pPr lvl="1"/>
            <a:r>
              <a:rPr lang="el-GR" dirty="0" smtClean="0"/>
              <a:t>Αν περάσουμε την αρχική κατανομή;</a:t>
            </a:r>
          </a:p>
          <a:p>
            <a:pPr lvl="1"/>
            <a:r>
              <a:rPr lang="el-GR" dirty="0" smtClean="0"/>
              <a:t>Θα πρέπει αναγκαστικά να επεκταθούμε</a:t>
            </a:r>
          </a:p>
          <a:p>
            <a:pPr lvl="1"/>
            <a:r>
              <a:rPr lang="el-GR" dirty="0" smtClean="0"/>
              <a:t>Αν η γειτονική περιοχή είναι κενή, ΟΚ</a:t>
            </a:r>
          </a:p>
          <a:p>
            <a:pPr lvl="1"/>
            <a:r>
              <a:rPr lang="el-GR" dirty="0" smtClean="0"/>
              <a:t>Αλλιώς πρέπει να μεταφερθούμε αλλού</a:t>
            </a:r>
          </a:p>
          <a:p>
            <a:pPr lvl="1"/>
            <a:r>
              <a:rPr lang="el-GR" dirty="0" smtClean="0"/>
              <a:t>Γενικά κατανέμουμε χώρο από την αρχή</a:t>
            </a:r>
            <a:endParaRPr lang="en-US" dirty="0" smtClean="0"/>
          </a:p>
          <a:p>
            <a:pPr lvl="2"/>
            <a:r>
              <a:rPr lang="el-GR" dirty="0" smtClean="0"/>
              <a:t>Ο χώρος μπορεί να μείνει αναξιοποίητος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38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Εναλλαγή </a:t>
            </a:r>
            <a:r>
              <a:rPr lang="el-GR" smtClean="0"/>
              <a:t>(</a:t>
            </a:r>
            <a:r>
              <a:rPr lang="en-US" dirty="0" smtClean="0"/>
              <a:t>4</a:t>
            </a:r>
            <a:r>
              <a:rPr lang="el-GR" dirty="0"/>
              <a:t> από 4)</a:t>
            </a:r>
            <a:endParaRPr lang="el-GR" dirty="0" smtClean="0"/>
          </a:p>
        </p:txBody>
      </p:sp>
      <p:pic>
        <p:nvPicPr>
          <p:cNvPr id="15366" name="Picture 8" descr="Εκχώρηση μνήμης για αύξηση μεγέθου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513" y="1365250"/>
            <a:ext cx="576580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5157788"/>
            <a:ext cx="8382000" cy="1243012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Εκχώρηση μνήμης για αύξηση μεγέθους</a:t>
            </a:r>
          </a:p>
          <a:p>
            <a:pPr lvl="1"/>
            <a:r>
              <a:rPr lang="el-GR" dirty="0" smtClean="0"/>
              <a:t>Τα κενά τμήματα δεν μεταφέρονται από/προς το δίσκο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21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Διαχείριση ελεύθερης μνήμης (</a:t>
            </a:r>
            <a:r>
              <a:rPr lang="el-GR" sz="3600" dirty="0"/>
              <a:t>1 από </a:t>
            </a:r>
            <a:r>
              <a:rPr lang="el-GR" sz="3600" dirty="0" smtClean="0"/>
              <a:t>7)</a:t>
            </a:r>
          </a:p>
        </p:txBody>
      </p:sp>
      <p:pic>
        <p:nvPicPr>
          <p:cNvPr id="16390" name="Picture 8" descr="Διαχείριση μνήμης με χάρτες bi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588" y="1390650"/>
            <a:ext cx="710882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Content Placeholder 5"/>
          <p:cNvSpPr>
            <a:spLocks noGrp="1"/>
          </p:cNvSpPr>
          <p:nvPr>
            <p:ph idx="1"/>
          </p:nvPr>
        </p:nvSpPr>
        <p:spPr>
          <a:xfrm>
            <a:off x="381000" y="4221163"/>
            <a:ext cx="8382000" cy="2179637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Το σύστημα παρακολουθεί τη διαθέσιμη μνήμη</a:t>
            </a:r>
          </a:p>
          <a:p>
            <a:r>
              <a:rPr lang="el-GR" dirty="0" smtClean="0"/>
              <a:t>Διαχείριση μνήμης με χάρτες </a:t>
            </a:r>
            <a:r>
              <a:rPr lang="en-US" dirty="0" smtClean="0"/>
              <a:t>bit</a:t>
            </a:r>
          </a:p>
          <a:p>
            <a:pPr lvl="1"/>
            <a:r>
              <a:rPr lang="el-GR" dirty="0" smtClean="0"/>
              <a:t>Διαίρεση της μνήμης σε ισομεγέθη τμήματα</a:t>
            </a:r>
          </a:p>
          <a:p>
            <a:pPr lvl="1"/>
            <a:r>
              <a:rPr lang="el-GR" dirty="0" smtClean="0"/>
              <a:t>Ένα </a:t>
            </a:r>
            <a:r>
              <a:rPr lang="en-US" dirty="0" smtClean="0"/>
              <a:t>bit</a:t>
            </a:r>
            <a:r>
              <a:rPr lang="el-GR" dirty="0" smtClean="0"/>
              <a:t> ανά τμήμα δείχνει αν είναι διαθέσιμο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62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Διαχείριση ελεύθερης μνήμης (</a:t>
            </a:r>
            <a:r>
              <a:rPr lang="el-GR" sz="3600" dirty="0"/>
              <a:t>2 από 7)</a:t>
            </a:r>
            <a:endParaRPr lang="el-GR" sz="3600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Διαχείριση μνήμης με χάρτες </a:t>
            </a:r>
            <a:r>
              <a:rPr lang="en-US" dirty="0" smtClean="0"/>
              <a:t>bit</a:t>
            </a:r>
          </a:p>
          <a:p>
            <a:pPr lvl="1"/>
            <a:r>
              <a:rPr lang="el-GR" dirty="0" smtClean="0"/>
              <a:t>Το μέγεθος της μονάδας κατανομής έχει σημασία</a:t>
            </a:r>
          </a:p>
          <a:p>
            <a:pPr lvl="1"/>
            <a:r>
              <a:rPr lang="el-GR" dirty="0" smtClean="0"/>
              <a:t>Μεγάλη-&gt;μικρός χάρτης/μεγάλη σπατάλη</a:t>
            </a:r>
          </a:p>
          <a:p>
            <a:pPr lvl="2"/>
            <a:r>
              <a:rPr lang="el-GR" dirty="0" smtClean="0"/>
              <a:t>Μέρος της τελευταίας μονάδας μπορεί να είναι κενό</a:t>
            </a:r>
          </a:p>
          <a:p>
            <a:pPr lvl="1"/>
            <a:r>
              <a:rPr lang="el-GR" dirty="0" smtClean="0"/>
              <a:t>Μικρή-&gt;μεγάλος χάρτης</a:t>
            </a:r>
            <a:r>
              <a:rPr lang="en-US" dirty="0" smtClean="0"/>
              <a:t>/</a:t>
            </a:r>
            <a:r>
              <a:rPr lang="el-GR" dirty="0" smtClean="0"/>
              <a:t>μικρή σπατάλη</a:t>
            </a:r>
          </a:p>
          <a:p>
            <a:pPr lvl="1"/>
            <a:r>
              <a:rPr lang="el-GR" dirty="0" smtClean="0"/>
              <a:t>Χρονοβόρα αναζήτηση στο χάρτη </a:t>
            </a:r>
            <a:r>
              <a:rPr lang="en-US" dirty="0" smtClean="0"/>
              <a:t>bit</a:t>
            </a:r>
          </a:p>
          <a:p>
            <a:pPr lvl="2"/>
            <a:r>
              <a:rPr lang="el-GR" dirty="0" smtClean="0"/>
              <a:t>Έστω ότι θέλουμε μια περιοχή </a:t>
            </a:r>
            <a:r>
              <a:rPr lang="en-US" dirty="0" smtClean="0"/>
              <a:t>k </a:t>
            </a:r>
            <a:r>
              <a:rPr lang="el-GR" dirty="0" smtClean="0"/>
              <a:t>τμημάτων</a:t>
            </a:r>
          </a:p>
          <a:p>
            <a:pPr lvl="2"/>
            <a:r>
              <a:rPr lang="el-GR" dirty="0" smtClean="0"/>
              <a:t>Πρέπει να ψάξουμε σειριακά το χάρτη </a:t>
            </a:r>
            <a:r>
              <a:rPr lang="en-US" dirty="0" smtClean="0"/>
              <a:t>bit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35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Διαχείριση ελεύθερης μνήμης (</a:t>
            </a:r>
            <a:r>
              <a:rPr lang="el-GR" sz="3600" dirty="0"/>
              <a:t>3 από 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Διαχείριση μνήμης με συνδεδεμένες λίστες</a:t>
            </a:r>
          </a:p>
          <a:p>
            <a:pPr lvl="1"/>
            <a:r>
              <a:rPr lang="el-GR" dirty="0" smtClean="0"/>
              <a:t>Λίστα με στοιχεία για κάθε τμήμα μνήμης</a:t>
            </a:r>
          </a:p>
          <a:p>
            <a:pPr lvl="2"/>
            <a:r>
              <a:rPr lang="el-GR" dirty="0" smtClean="0"/>
              <a:t>Τύπος, αρχική διεύθυνση, μήκος</a:t>
            </a:r>
          </a:p>
          <a:p>
            <a:pPr lvl="2"/>
            <a:r>
              <a:rPr lang="el-GR" dirty="0" smtClean="0"/>
              <a:t>Ο τύπος μπορεί να είναι διεργασία ή οπή</a:t>
            </a:r>
          </a:p>
          <a:p>
            <a:r>
              <a:rPr lang="el-GR" dirty="0" smtClean="0"/>
              <a:t>Ταξινόμηση λίστας με διάφορους τρόπους</a:t>
            </a:r>
          </a:p>
          <a:p>
            <a:pPr lvl="1"/>
            <a:r>
              <a:rPr lang="el-GR" dirty="0" smtClean="0"/>
              <a:t>Ταξινόμηση σύμφωνα με τις διευθύνσεις</a:t>
            </a:r>
          </a:p>
          <a:p>
            <a:pPr lvl="2"/>
            <a:r>
              <a:rPr lang="el-GR" dirty="0" smtClean="0"/>
              <a:t>Εύκολη ενημέρωση όταν ελευθερώνεται η μνήμη</a:t>
            </a:r>
          </a:p>
          <a:p>
            <a:pPr lvl="2"/>
            <a:r>
              <a:rPr lang="el-GR" dirty="0" smtClean="0"/>
              <a:t>Γενικά συγχωνεύονται τα γειτονικά στοιχεία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76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Διαχείριση ελεύθερης μνήμης (</a:t>
            </a:r>
            <a:r>
              <a:rPr lang="el-GR" sz="3600" dirty="0"/>
              <a:t>4 από 7)</a:t>
            </a:r>
            <a:endParaRPr lang="el-GR" sz="3600" dirty="0" smtClean="0"/>
          </a:p>
        </p:txBody>
      </p:sp>
      <p:pic>
        <p:nvPicPr>
          <p:cNvPr id="18438" name="Picture 8" descr="Διαχείριση μνήμης με συνδεδεμένες λίστε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341438"/>
            <a:ext cx="50419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Content Placeholder 5"/>
          <p:cNvSpPr>
            <a:spLocks noGrp="1"/>
          </p:cNvSpPr>
          <p:nvPr>
            <p:ph idx="1"/>
          </p:nvPr>
        </p:nvSpPr>
        <p:spPr>
          <a:xfrm>
            <a:off x="381000" y="3356992"/>
            <a:ext cx="8382000" cy="3043808"/>
          </a:xfrm>
        </p:spPr>
        <p:txBody>
          <a:bodyPr>
            <a:normAutofit/>
          </a:bodyPr>
          <a:lstStyle/>
          <a:p>
            <a:r>
              <a:rPr lang="el-GR" dirty="0" smtClean="0"/>
              <a:t>Διαχείριση μνήμης με συνδεδεμένες λίστες</a:t>
            </a:r>
          </a:p>
          <a:p>
            <a:pPr lvl="1"/>
            <a:r>
              <a:rPr lang="el-GR" dirty="0" smtClean="0"/>
              <a:t>Συνήθως η λίστα είναι διπλά συνδεδεμένη</a:t>
            </a:r>
          </a:p>
          <a:p>
            <a:pPr lvl="2"/>
            <a:r>
              <a:rPr lang="el-GR" dirty="0" smtClean="0"/>
              <a:t>Ενημέρωσή της ξεκινώντας από το τμήμα</a:t>
            </a:r>
          </a:p>
          <a:p>
            <a:pPr lvl="2"/>
            <a:r>
              <a:rPr lang="el-GR" dirty="0" smtClean="0"/>
              <a:t>Η θέση του τμήματος φαίνεται στον πίνακα διεργασιών</a:t>
            </a:r>
          </a:p>
          <a:p>
            <a:pPr lvl="1"/>
            <a:r>
              <a:rPr lang="el-GR" dirty="0" smtClean="0"/>
              <a:t>Διάφορες τεχνικές επιλογής τμήματος προς χρήση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27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Διαχείριση ελεύθερης μνήμης (</a:t>
            </a:r>
            <a:r>
              <a:rPr lang="el-GR" sz="3600" dirty="0"/>
              <a:t>5 από 7)</a:t>
            </a:r>
            <a:endParaRPr lang="el-GR" sz="3600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Επιλογή τμήματος με συνδεδεμένες λίστες</a:t>
            </a:r>
          </a:p>
          <a:p>
            <a:pPr lvl="1"/>
            <a:r>
              <a:rPr lang="el-GR" dirty="0" smtClean="0"/>
              <a:t>Πρώτη προσαρμογή (</a:t>
            </a:r>
            <a:r>
              <a:rPr lang="en-US" dirty="0" smtClean="0"/>
              <a:t>first fit</a:t>
            </a:r>
            <a:r>
              <a:rPr lang="el-GR" dirty="0" smtClean="0"/>
              <a:t>)</a:t>
            </a:r>
            <a:endParaRPr lang="en-US" dirty="0" smtClean="0"/>
          </a:p>
          <a:p>
            <a:pPr lvl="2"/>
            <a:r>
              <a:rPr lang="el-GR" dirty="0" smtClean="0"/>
              <a:t>Χρησιμοποιείται η πρώτη οπή που ταιριάζει</a:t>
            </a:r>
          </a:p>
          <a:p>
            <a:pPr lvl="1"/>
            <a:r>
              <a:rPr lang="el-GR" dirty="0" smtClean="0"/>
              <a:t>Επόμενη προσαρμογή (</a:t>
            </a:r>
            <a:r>
              <a:rPr lang="en-US" dirty="0" smtClean="0"/>
              <a:t>next fit)</a:t>
            </a:r>
          </a:p>
          <a:p>
            <a:pPr lvl="2"/>
            <a:r>
              <a:rPr lang="el-GR" dirty="0" smtClean="0"/>
              <a:t>Όπως παραπάνω αλλά συνεχίζει από το τελευταίο σημείο</a:t>
            </a:r>
          </a:p>
          <a:p>
            <a:pPr lvl="1"/>
            <a:r>
              <a:rPr lang="el-GR" dirty="0" smtClean="0"/>
              <a:t>Βέλτιστη προσαρμογή (</a:t>
            </a:r>
            <a:r>
              <a:rPr lang="en-US" dirty="0" smtClean="0"/>
              <a:t>best fit)</a:t>
            </a:r>
          </a:p>
          <a:p>
            <a:pPr lvl="2"/>
            <a:r>
              <a:rPr lang="el-GR" dirty="0" smtClean="0"/>
              <a:t>Ψάχνουμε όλη τη λίστα για την μικρότερη δυνατή οπή</a:t>
            </a:r>
          </a:p>
          <a:p>
            <a:pPr lvl="1"/>
            <a:r>
              <a:rPr lang="el-GR" dirty="0" smtClean="0"/>
              <a:t>Χειρότερη προσαρμογή (</a:t>
            </a:r>
            <a:r>
              <a:rPr lang="en-US" dirty="0" smtClean="0"/>
              <a:t>worst fit)</a:t>
            </a:r>
            <a:endParaRPr lang="el-GR" dirty="0" smtClean="0"/>
          </a:p>
          <a:p>
            <a:pPr lvl="2"/>
            <a:r>
              <a:rPr lang="el-GR" dirty="0" smtClean="0"/>
              <a:t>Ψάχνουμε όλη τη λίστα για την μεγαλύτερη δυνατή οπή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723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Διαχείριση ελεύθερης μνήμης (</a:t>
            </a:r>
            <a:r>
              <a:rPr lang="el-GR" sz="3600" dirty="0"/>
              <a:t>6 από 7)</a:t>
            </a:r>
            <a:endParaRPr lang="el-GR" sz="3600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Επιλογή τμήματος με συνδεδεμένες λίστες</a:t>
            </a:r>
          </a:p>
          <a:p>
            <a:pPr lvl="1"/>
            <a:r>
              <a:rPr lang="el-GR" dirty="0" smtClean="0"/>
              <a:t>Χρήση χωριστών λιστών για οπές και διεργασίες</a:t>
            </a:r>
          </a:p>
          <a:p>
            <a:pPr lvl="2"/>
            <a:r>
              <a:rPr lang="el-GR" dirty="0" smtClean="0"/>
              <a:t>Πιο γρήγορη αναζήτηση στη λίστα οπών</a:t>
            </a:r>
          </a:p>
          <a:p>
            <a:pPr lvl="1"/>
            <a:r>
              <a:rPr lang="el-GR" dirty="0" smtClean="0"/>
              <a:t>Η λίστα οπών ταξινομείται με το μέγεθος</a:t>
            </a:r>
          </a:p>
          <a:p>
            <a:pPr lvl="2"/>
            <a:r>
              <a:rPr lang="el-GR" dirty="0" smtClean="0"/>
              <a:t>Πιο γρήγορη αναζήτηση της κατάλληλης οπής</a:t>
            </a:r>
          </a:p>
          <a:p>
            <a:pPr lvl="2"/>
            <a:r>
              <a:rPr lang="el-GR" dirty="0" smtClean="0"/>
              <a:t>Βέλτιστη προσαρμογή = πρώτη προσαρμογή</a:t>
            </a:r>
          </a:p>
          <a:p>
            <a:pPr lvl="1"/>
            <a:r>
              <a:rPr lang="el-GR" dirty="0" smtClean="0"/>
              <a:t>Δεν χρειάζεται εξωτερική λίστα οπών</a:t>
            </a:r>
          </a:p>
          <a:p>
            <a:pPr lvl="2"/>
            <a:r>
              <a:rPr lang="el-GR" dirty="0" smtClean="0"/>
              <a:t>Οι δείκτες αποθηκεύονται στις ίδιες τις οπές</a:t>
            </a:r>
          </a:p>
          <a:p>
            <a:pPr lvl="1"/>
            <a:r>
              <a:rPr lang="el-GR" dirty="0" smtClean="0"/>
              <a:t>Πιο δύσκολη ενημέρωση στην αποδέσμευση</a:t>
            </a:r>
            <a:endParaRPr lang="en-US" dirty="0" smtClean="0"/>
          </a:p>
          <a:p>
            <a:pPr lvl="2"/>
            <a:r>
              <a:rPr lang="el-GR" dirty="0" smtClean="0"/>
              <a:t>Πρέπει να δούμε πού θα μπει η διαθέσιμη μνήμη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52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Διαχείριση ελεύθερης μνήμης (</a:t>
            </a:r>
            <a:r>
              <a:rPr lang="en-US" sz="3600" dirty="0" smtClean="0"/>
              <a:t>7</a:t>
            </a:r>
            <a:r>
              <a:rPr lang="el-GR" sz="3600" dirty="0" smtClean="0"/>
              <a:t> από 7)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Γρήγορη προσαρμογή (</a:t>
            </a:r>
            <a:r>
              <a:rPr lang="en-US" dirty="0" smtClean="0"/>
              <a:t>quick fit)</a:t>
            </a:r>
          </a:p>
          <a:p>
            <a:pPr lvl="1"/>
            <a:r>
              <a:rPr lang="el-GR" dirty="0" smtClean="0"/>
              <a:t>Διατήρηση λιστών οπών με διάφορα μεγέθη</a:t>
            </a:r>
          </a:p>
          <a:p>
            <a:pPr lvl="1"/>
            <a:r>
              <a:rPr lang="el-GR" dirty="0" smtClean="0"/>
              <a:t>Πολύ γρήγορος εντοπισμός κατάλληλης οπής</a:t>
            </a:r>
          </a:p>
          <a:p>
            <a:pPr lvl="1"/>
            <a:r>
              <a:rPr lang="el-GR" dirty="0" smtClean="0"/>
              <a:t>Πιο δύσκολη ενημέρωση στην αποδέσμευση</a:t>
            </a:r>
          </a:p>
          <a:p>
            <a:pPr lvl="2"/>
            <a:r>
              <a:rPr lang="el-GR" dirty="0" smtClean="0"/>
              <a:t>Πρέπει να ψάξουμε για γειτονικές οπές</a:t>
            </a:r>
          </a:p>
          <a:p>
            <a:pPr lvl="2"/>
            <a:r>
              <a:rPr lang="el-GR" dirty="0" smtClean="0"/>
              <a:t>Δεν ξέρουμε όπως σε ποιες λίστες είναι!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76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Το παρόν εκπαιδευτικό υλικό υπόκειται σε</a:t>
            </a:r>
            <a:r>
              <a:rPr lang="en-US" dirty="0"/>
              <a:t> </a:t>
            </a:r>
            <a:r>
              <a:rPr lang="el-GR" dirty="0"/>
              <a:t>άδειες χρήσης </a:t>
            </a:r>
            <a:r>
              <a:rPr lang="en-US" dirty="0"/>
              <a:t>Creative Commons.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Οι εικόνες προέρχονται από το βιβλίο «</a:t>
            </a:r>
            <a:r>
              <a:rPr lang="el-GR" altLang="el-GR" dirty="0"/>
              <a:t>Σύγχρονα Λειτουργικά Συστήματα</a:t>
            </a:r>
            <a:r>
              <a:rPr lang="el-GR" dirty="0"/>
              <a:t>», </a:t>
            </a:r>
            <a:r>
              <a:rPr lang="en-US" altLang="el-GR" dirty="0"/>
              <a:t>A</a:t>
            </a:r>
            <a:r>
              <a:rPr lang="el-GR" altLang="el-GR" dirty="0"/>
              <a:t>.</a:t>
            </a:r>
            <a:r>
              <a:rPr lang="en-US" altLang="el-GR" dirty="0"/>
              <a:t>S</a:t>
            </a:r>
            <a:r>
              <a:rPr lang="el-GR" altLang="el-GR" dirty="0"/>
              <a:t>. </a:t>
            </a:r>
            <a:r>
              <a:rPr lang="en-US" altLang="el-GR" dirty="0" err="1"/>
              <a:t>Tanenbaum</a:t>
            </a:r>
            <a:r>
              <a:rPr lang="el-GR" dirty="0"/>
              <a:t>, 3</a:t>
            </a:r>
            <a:r>
              <a:rPr lang="el-GR" baseline="30000" dirty="0"/>
              <a:t>η</a:t>
            </a:r>
            <a:r>
              <a:rPr lang="el-GR" dirty="0"/>
              <a:t> έκδοση, 20</a:t>
            </a:r>
            <a:r>
              <a:rPr lang="en-US" dirty="0"/>
              <a:t>09</a:t>
            </a:r>
            <a:r>
              <a:rPr lang="el-GR"/>
              <a:t>, Εκδόσεις Κλειδάριθμος</a:t>
            </a:r>
            <a:r>
              <a:rPr lang="el-GR" smtClean="0"/>
              <a:t>.</a:t>
            </a:r>
            <a:endParaRPr lang="el-GR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601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Εικονική μνήμη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3:</a:t>
            </a:r>
            <a:r>
              <a:rPr lang="en-US" b="1" dirty="0"/>
              <a:t> </a:t>
            </a:r>
            <a:r>
              <a:rPr lang="el-GR" dirty="0"/>
              <a:t>Διαχείριση Μνήμης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188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Εικονική μνήμη </a:t>
            </a:r>
            <a:r>
              <a:rPr lang="el-GR" smtClean="0"/>
              <a:t>(</a:t>
            </a:r>
            <a:r>
              <a:rPr lang="el-GR"/>
              <a:t>1 από 2)</a:t>
            </a:r>
            <a:endParaRPr lang="el-GR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Γιατί χρειάζεται η εικονική μνήμη;</a:t>
            </a:r>
          </a:p>
          <a:p>
            <a:pPr lvl="1"/>
            <a:r>
              <a:rPr lang="el-GR" dirty="0" smtClean="0"/>
              <a:t>Εκτέλεση τεράστιων προγραμμάτων</a:t>
            </a:r>
          </a:p>
          <a:p>
            <a:pPr lvl="1"/>
            <a:r>
              <a:rPr lang="el-GR" dirty="0" smtClean="0"/>
              <a:t>Εκτέλεση πολλών προγραμμάτων ταυτόχρονα</a:t>
            </a:r>
          </a:p>
          <a:p>
            <a:pPr lvl="1"/>
            <a:r>
              <a:rPr lang="el-GR" dirty="0" smtClean="0"/>
              <a:t>Η εναλλαγή είναι πολύ ακριβή λύση</a:t>
            </a:r>
          </a:p>
          <a:p>
            <a:r>
              <a:rPr lang="el-GR" dirty="0" smtClean="0"/>
              <a:t>Υπερθέματα (</a:t>
            </a:r>
            <a:r>
              <a:rPr lang="en-US" dirty="0" smtClean="0"/>
              <a:t>overlays)</a:t>
            </a:r>
          </a:p>
          <a:p>
            <a:pPr lvl="1"/>
            <a:r>
              <a:rPr lang="el-GR" dirty="0" smtClean="0"/>
              <a:t>Επιτρέπει εκτέλεση μεγάλων προγραμμάτων</a:t>
            </a:r>
          </a:p>
          <a:p>
            <a:pPr lvl="1"/>
            <a:r>
              <a:rPr lang="el-GR" dirty="0" smtClean="0"/>
              <a:t>Κάθε πρόγραμμα χωρίζεται σε υπερθέματα</a:t>
            </a:r>
          </a:p>
          <a:p>
            <a:pPr lvl="2"/>
            <a:r>
              <a:rPr lang="el-GR" dirty="0" smtClean="0"/>
              <a:t>Αρχικά φορτώνεται ο διαχειριστής υπερθεμάτων</a:t>
            </a:r>
          </a:p>
          <a:p>
            <a:pPr lvl="2"/>
            <a:r>
              <a:rPr lang="el-GR" dirty="0" smtClean="0"/>
              <a:t>Ο διαχειριστής φορτώνει το αρχικό υπέρθεμα</a:t>
            </a:r>
          </a:p>
          <a:p>
            <a:pPr lvl="2"/>
            <a:r>
              <a:rPr lang="el-GR" dirty="0" smtClean="0"/>
              <a:t>Τα άλλα υπερθέματα φορτώνονται όταν χρειάζονται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610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l-GR" dirty="0" smtClean="0"/>
              <a:t>Εικονική μνήμη (</a:t>
            </a:r>
            <a:r>
              <a:rPr lang="el-GR" dirty="0"/>
              <a:t>2 από </a:t>
            </a:r>
            <a:r>
              <a:rPr lang="el-GR" dirty="0" smtClean="0"/>
              <a:t>2)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Εικονική μνήμη (</a:t>
            </a:r>
            <a:r>
              <a:rPr lang="en-US" dirty="0" smtClean="0"/>
              <a:t>virtual memory)</a:t>
            </a:r>
          </a:p>
          <a:p>
            <a:pPr lvl="1"/>
            <a:r>
              <a:rPr lang="el-GR" dirty="0" smtClean="0"/>
              <a:t>Κάθε πρόγραμμα έχει δικό του χώρο διευθύνσεων</a:t>
            </a:r>
          </a:p>
          <a:p>
            <a:pPr lvl="1"/>
            <a:r>
              <a:rPr lang="el-GR" dirty="0" smtClean="0"/>
              <a:t>Ο χώρος διαιρείται σε σελίδες σταθερού μεγέθους</a:t>
            </a:r>
          </a:p>
          <a:p>
            <a:pPr lvl="1"/>
            <a:r>
              <a:rPr lang="el-GR" dirty="0" smtClean="0"/>
              <a:t>Ορισμένες σελίδες βρίσκονται στη μνήμη</a:t>
            </a:r>
          </a:p>
          <a:p>
            <a:pPr lvl="2"/>
            <a:r>
              <a:rPr lang="el-GR" dirty="0" smtClean="0"/>
              <a:t>Οι υπόλοιπες βρίσκονται στο δίσκο</a:t>
            </a:r>
          </a:p>
          <a:p>
            <a:pPr lvl="1"/>
            <a:r>
              <a:rPr lang="el-GR" dirty="0" smtClean="0"/>
              <a:t>Το υλικό μεταφράζει αυτόματα τις αναφορές μνήμης</a:t>
            </a:r>
          </a:p>
          <a:p>
            <a:pPr lvl="2"/>
            <a:r>
              <a:rPr lang="el-GR" dirty="0" smtClean="0"/>
              <a:t>Χρησιμοποιεί έναν πίνακα μετάφρασης</a:t>
            </a:r>
          </a:p>
          <a:p>
            <a:pPr lvl="1"/>
            <a:r>
              <a:rPr lang="el-GR" dirty="0" smtClean="0"/>
              <a:t>Οι αναφορές σε μη διαθέσιμες σελίδες παγιδεύονται</a:t>
            </a:r>
          </a:p>
          <a:p>
            <a:pPr lvl="2"/>
            <a:r>
              <a:rPr lang="el-GR" dirty="0" smtClean="0"/>
              <a:t>Το λειτουργικό φορτώνει την αντίστοιχη σελίδα στη μνήμη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40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Σελιδοποίηση (</a:t>
            </a:r>
            <a:r>
              <a:rPr lang="el-GR" dirty="0"/>
              <a:t>1 από 5)</a:t>
            </a:r>
            <a:endParaRPr lang="el-GR" dirty="0" smtClean="0"/>
          </a:p>
        </p:txBody>
      </p:sp>
      <p:pic>
        <p:nvPicPr>
          <p:cNvPr id="23558" name="Picture 8" descr="Εικονικές και φυσικές διευθύνσεις."/>
          <p:cNvPicPr>
            <a:picLocks noChangeAspect="1" noChangeArrowheads="1"/>
          </p:cNvPicPr>
          <p:nvPr/>
        </p:nvPicPr>
        <p:blipFill>
          <a:blip r:embed="rId2" cstate="print"/>
          <a:srcRect t="4272"/>
          <a:stretch>
            <a:fillRect/>
          </a:stretch>
        </p:blipFill>
        <p:spPr bwMode="auto">
          <a:xfrm>
            <a:off x="1828800" y="1196752"/>
            <a:ext cx="51911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81000" y="4076700"/>
            <a:ext cx="8382000" cy="2324100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Σελιδοποίηση (</a:t>
            </a:r>
            <a:r>
              <a:rPr lang="en-US" dirty="0" smtClean="0"/>
              <a:t>paging)</a:t>
            </a:r>
          </a:p>
          <a:p>
            <a:pPr lvl="1"/>
            <a:r>
              <a:rPr lang="el-GR" dirty="0" smtClean="0"/>
              <a:t>Κάθε πρόγραμμα έχει έναν εικονικό χώρο διευθύνσεων</a:t>
            </a:r>
          </a:p>
          <a:p>
            <a:pPr lvl="1"/>
            <a:r>
              <a:rPr lang="el-GR" dirty="0" smtClean="0"/>
              <a:t>Οι εντολές του αναφέρονται σε εικονικές διευθύνσεις</a:t>
            </a:r>
          </a:p>
          <a:p>
            <a:pPr lvl="1"/>
            <a:r>
              <a:rPr lang="el-GR" dirty="0" smtClean="0"/>
              <a:t>Η μονάδα διαχείρισης μνήμης τις μετατρέπει σε φυσικές</a:t>
            </a:r>
          </a:p>
          <a:p>
            <a:pPr lvl="1"/>
            <a:r>
              <a:rPr lang="el-GR" dirty="0" smtClean="0"/>
              <a:t>Οι φυσικές διευθύνσεις τοποθετούνται στο δίαυλο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00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Σελιδοποίηση (</a:t>
            </a:r>
            <a:r>
              <a:rPr lang="el-GR" dirty="0"/>
              <a:t>2 από 5)</a:t>
            </a:r>
            <a:endParaRPr 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740351" cy="4525963"/>
          </a:xfrm>
        </p:spPr>
        <p:txBody>
          <a:bodyPr>
            <a:normAutofit fontScale="92500" lnSpcReduction="20000"/>
          </a:bodyPr>
          <a:lstStyle/>
          <a:p>
            <a:r>
              <a:rPr lang="el-GR" sz="3000" dirty="0"/>
              <a:t>Παράδειγμα</a:t>
            </a:r>
          </a:p>
          <a:p>
            <a:pPr lvl="1"/>
            <a:r>
              <a:rPr lang="el-GR" sz="2600" dirty="0"/>
              <a:t>Εικονικός χώρος </a:t>
            </a:r>
            <a:r>
              <a:rPr lang="en-US" sz="2600" dirty="0"/>
              <a:t>64 K</a:t>
            </a:r>
            <a:endParaRPr lang="el-GR" sz="2600" dirty="0"/>
          </a:p>
          <a:p>
            <a:pPr lvl="2"/>
            <a:r>
              <a:rPr lang="el-GR" sz="2200" dirty="0"/>
              <a:t>Διαιρείται σε σελίδες</a:t>
            </a:r>
          </a:p>
          <a:p>
            <a:pPr lvl="1"/>
            <a:r>
              <a:rPr lang="el-GR" sz="2600" dirty="0"/>
              <a:t>Φυσική μνήμη 32 </a:t>
            </a:r>
            <a:r>
              <a:rPr lang="en-US" sz="2600" dirty="0"/>
              <a:t>K</a:t>
            </a:r>
          </a:p>
          <a:p>
            <a:pPr lvl="2"/>
            <a:r>
              <a:rPr lang="el-GR" sz="2200" dirty="0"/>
              <a:t>Διαιρείται σε πλαίσια</a:t>
            </a:r>
          </a:p>
          <a:p>
            <a:pPr lvl="1"/>
            <a:r>
              <a:rPr lang="el-GR" sz="2600" dirty="0"/>
              <a:t>Σελίδες - πλαίσια </a:t>
            </a:r>
            <a:r>
              <a:rPr lang="en-US" sz="2600" dirty="0"/>
              <a:t>4 K</a:t>
            </a:r>
          </a:p>
          <a:p>
            <a:pPr lvl="2"/>
            <a:r>
              <a:rPr lang="en-US" sz="2200" dirty="0"/>
              <a:t>16 </a:t>
            </a:r>
            <a:r>
              <a:rPr lang="el-GR" sz="2200" dirty="0"/>
              <a:t>σελίδες - 8 πλαίσια</a:t>
            </a:r>
          </a:p>
          <a:p>
            <a:pPr lvl="1"/>
            <a:r>
              <a:rPr lang="el-GR" sz="2600" dirty="0"/>
              <a:t>Ορισμένες λείπουν (Χ)</a:t>
            </a:r>
          </a:p>
          <a:p>
            <a:pPr lvl="2"/>
            <a:r>
              <a:rPr lang="el-GR" sz="2200" dirty="0"/>
              <a:t>Σφάλμα αν προσπελαστούν </a:t>
            </a:r>
          </a:p>
          <a:p>
            <a:pPr lvl="2"/>
            <a:r>
              <a:rPr lang="el-GR" sz="2200" dirty="0"/>
              <a:t>Το ΛΣ ελευθερώνει πλαίσιο και φέρνει τη </a:t>
            </a:r>
            <a:r>
              <a:rPr lang="el-GR" sz="2200" dirty="0" smtClean="0"/>
              <a:t>σελίδα</a:t>
            </a:r>
            <a:endParaRPr lang="el-GR" sz="2200" dirty="0"/>
          </a:p>
        </p:txBody>
      </p:sp>
      <p:pic>
        <p:nvPicPr>
          <p:cNvPr id="9" name="Picture 17" descr="Παράδειγμα σελιδοποίησης.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97551" y="1484784"/>
            <a:ext cx="3694929" cy="444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96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Σελιδοποίηση (</a:t>
            </a:r>
            <a:r>
              <a:rPr lang="el-GR" dirty="0"/>
              <a:t>3 από 5)</a:t>
            </a:r>
            <a:endParaRPr lang="el-GR" dirty="0" smtClean="0"/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Λειτουργία </a:t>
            </a:r>
            <a:r>
              <a:rPr lang="en-US" dirty="0" smtClean="0"/>
              <a:t>MMU</a:t>
            </a:r>
          </a:p>
          <a:p>
            <a:pPr lvl="1"/>
            <a:r>
              <a:rPr lang="el-GR" dirty="0" smtClean="0"/>
              <a:t>Σπάσιμο διεύθυνσης</a:t>
            </a:r>
          </a:p>
          <a:p>
            <a:pPr lvl="2"/>
            <a:r>
              <a:rPr lang="el-GR" dirty="0" smtClean="0"/>
              <a:t>4 </a:t>
            </a:r>
            <a:r>
              <a:rPr lang="en-US" dirty="0" smtClean="0"/>
              <a:t>bit</a:t>
            </a:r>
            <a:r>
              <a:rPr lang="el-GR" dirty="0" smtClean="0"/>
              <a:t> σελίδα+12 </a:t>
            </a:r>
            <a:r>
              <a:rPr lang="en-US" dirty="0" smtClean="0"/>
              <a:t>bit</a:t>
            </a:r>
            <a:r>
              <a:rPr lang="el-GR" dirty="0" smtClean="0"/>
              <a:t> απόσταση</a:t>
            </a:r>
          </a:p>
          <a:p>
            <a:pPr lvl="1"/>
            <a:r>
              <a:rPr lang="el-GR" dirty="0" smtClean="0"/>
              <a:t>Πίνακας χαρτογράφησης</a:t>
            </a:r>
          </a:p>
          <a:p>
            <a:pPr lvl="2"/>
            <a:r>
              <a:rPr lang="el-GR" dirty="0" smtClean="0"/>
              <a:t>Έχει 2</a:t>
            </a:r>
            <a:r>
              <a:rPr lang="el-GR" baseline="30000" dirty="0" smtClean="0"/>
              <a:t>4</a:t>
            </a:r>
            <a:r>
              <a:rPr lang="el-GR" dirty="0" smtClean="0"/>
              <a:t>=16 θέσεις</a:t>
            </a:r>
          </a:p>
          <a:p>
            <a:pPr lvl="2"/>
            <a:r>
              <a:rPr lang="el-GR" dirty="0" smtClean="0"/>
              <a:t>Περιέχει </a:t>
            </a:r>
            <a:r>
              <a:rPr lang="en-US" dirty="0" smtClean="0"/>
              <a:t>bit</a:t>
            </a:r>
            <a:r>
              <a:rPr lang="el-GR" dirty="0" smtClean="0"/>
              <a:t> παρουσίας</a:t>
            </a:r>
          </a:p>
          <a:p>
            <a:pPr lvl="2"/>
            <a:r>
              <a:rPr lang="el-GR" dirty="0" smtClean="0"/>
              <a:t>Δίνει 3 </a:t>
            </a:r>
            <a:r>
              <a:rPr lang="en-US" dirty="0" smtClean="0"/>
              <a:t>bit</a:t>
            </a:r>
            <a:r>
              <a:rPr lang="el-GR" dirty="0" smtClean="0"/>
              <a:t> για το πλαίσιο</a:t>
            </a:r>
          </a:p>
          <a:p>
            <a:pPr lvl="1"/>
            <a:r>
              <a:rPr lang="el-GR" dirty="0" smtClean="0"/>
              <a:t>Έλεγχος</a:t>
            </a:r>
            <a:r>
              <a:rPr lang="en-US" dirty="0" smtClean="0"/>
              <a:t> bit</a:t>
            </a:r>
            <a:r>
              <a:rPr lang="el-GR" dirty="0" smtClean="0"/>
              <a:t> παρουσίας</a:t>
            </a:r>
          </a:p>
          <a:p>
            <a:pPr lvl="2"/>
            <a:r>
              <a:rPr lang="el-GR" dirty="0" smtClean="0"/>
              <a:t>Αν είναι 0, σφάλμα σελίδας</a:t>
            </a:r>
          </a:p>
          <a:p>
            <a:pPr lvl="2"/>
            <a:r>
              <a:rPr lang="el-GR" dirty="0" smtClean="0"/>
              <a:t>Αν είναι 1, διαβάζουμε </a:t>
            </a:r>
            <a:r>
              <a:rPr lang="en-US" dirty="0" smtClean="0"/>
              <a:t>3 bit</a:t>
            </a:r>
          </a:p>
        </p:txBody>
      </p:sp>
      <p:pic>
        <p:nvPicPr>
          <p:cNvPr id="25602" name="Picture 8" descr="Λειτουργία MMU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820863"/>
            <a:ext cx="4230688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835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Σελιδοποίηση (</a:t>
            </a:r>
            <a:r>
              <a:rPr lang="el-GR" dirty="0"/>
              <a:t>4 από 5)</a:t>
            </a:r>
            <a:endParaRPr lang="el-GR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Πίνακες σελίδων</a:t>
            </a:r>
          </a:p>
          <a:p>
            <a:pPr lvl="1"/>
            <a:r>
              <a:rPr lang="el-GR" dirty="0" smtClean="0"/>
              <a:t>Κάθε διεύθυνση αποτελείται από 2 μέρη</a:t>
            </a:r>
          </a:p>
          <a:p>
            <a:pPr lvl="2"/>
            <a:r>
              <a:rPr lang="el-GR" dirty="0" smtClean="0"/>
              <a:t>Αριθμός εικονικής σελίδας: περισσότερο σημαντικά </a:t>
            </a:r>
            <a:r>
              <a:rPr lang="en-US" dirty="0" smtClean="0"/>
              <a:t>bit</a:t>
            </a:r>
          </a:p>
          <a:p>
            <a:pPr lvl="2"/>
            <a:r>
              <a:rPr lang="el-GR" dirty="0" smtClean="0"/>
              <a:t>Απόσταση μέσα στη σελίδα: λιγότερο σημαντικά </a:t>
            </a:r>
            <a:r>
              <a:rPr lang="en-US" dirty="0" smtClean="0"/>
              <a:t>bit</a:t>
            </a:r>
          </a:p>
          <a:p>
            <a:pPr lvl="1"/>
            <a:r>
              <a:rPr lang="el-GR" dirty="0" smtClean="0"/>
              <a:t>Η διαίρεση καθορίζει το μέγεθος και πλήθος των σελίδων</a:t>
            </a:r>
          </a:p>
          <a:p>
            <a:pPr lvl="1"/>
            <a:r>
              <a:rPr lang="el-GR" dirty="0" smtClean="0"/>
              <a:t>Ο αριθμός εικονικής σελίδας χρησιμοποιείται ως δείκτης</a:t>
            </a:r>
          </a:p>
          <a:p>
            <a:pPr lvl="2"/>
            <a:r>
              <a:rPr lang="el-GR" dirty="0" smtClean="0"/>
              <a:t>Επιλέγει μία καταχώριση από τον πίνακα σελίδων</a:t>
            </a:r>
          </a:p>
          <a:p>
            <a:pPr lvl="2"/>
            <a:r>
              <a:rPr lang="el-GR" dirty="0" smtClean="0"/>
              <a:t>Αν υπάρχει η σελίδα στη μνήμη, διαβάζουμε αριθμό πλαισίου</a:t>
            </a:r>
          </a:p>
          <a:p>
            <a:pPr lvl="2"/>
            <a:r>
              <a:rPr lang="el-GR" dirty="0" smtClean="0"/>
              <a:t>Ο αριθμός πλαισίου επισυνάπτεται στην απόσταση</a:t>
            </a:r>
          </a:p>
          <a:p>
            <a:pPr lvl="1"/>
            <a:r>
              <a:rPr lang="el-GR" dirty="0" smtClean="0"/>
              <a:t>Το αποτέλεσμα στέλνεται στο δίαυλο της μνήμης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26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Σελιδοποίηση (</a:t>
            </a:r>
            <a:r>
              <a:rPr lang="el-GR" dirty="0"/>
              <a:t>5 από </a:t>
            </a:r>
            <a:r>
              <a:rPr lang="el-GR" dirty="0" smtClean="0"/>
              <a:t>5)</a:t>
            </a:r>
          </a:p>
        </p:txBody>
      </p:sp>
      <p:pic>
        <p:nvPicPr>
          <p:cNvPr id="27654" name="Picture 8" descr="Δομή καταχώρισης πίνακα σελίδω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5904954" cy="149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81000" y="2708920"/>
            <a:ext cx="8382000" cy="3691880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Δομή καταχώρισης πίνακα σελίδων</a:t>
            </a:r>
          </a:p>
          <a:p>
            <a:pPr lvl="1"/>
            <a:r>
              <a:rPr lang="el-GR" dirty="0" smtClean="0"/>
              <a:t>Η ακριβής μορφή εξαρτάται από τη μηχανή</a:t>
            </a:r>
          </a:p>
          <a:p>
            <a:pPr lvl="1"/>
            <a:r>
              <a:rPr lang="en-US" dirty="0" smtClean="0"/>
              <a:t>Bit </a:t>
            </a:r>
            <a:r>
              <a:rPr lang="el-GR" dirty="0" smtClean="0"/>
              <a:t>προστασίας: τι είδους πρόσβαση επιτρέπεται</a:t>
            </a:r>
          </a:p>
          <a:p>
            <a:pPr lvl="2"/>
            <a:r>
              <a:rPr lang="el-GR" dirty="0" smtClean="0"/>
              <a:t>Μπορεί να είναι </a:t>
            </a:r>
            <a:r>
              <a:rPr lang="en-US" dirty="0" smtClean="0"/>
              <a:t>RO/RW</a:t>
            </a:r>
            <a:r>
              <a:rPr lang="el-GR" dirty="0" smtClean="0"/>
              <a:t> ή </a:t>
            </a:r>
            <a:r>
              <a:rPr lang="en-US" dirty="0" smtClean="0"/>
              <a:t>R/W/X</a:t>
            </a:r>
          </a:p>
          <a:p>
            <a:pPr lvl="1"/>
            <a:r>
              <a:rPr lang="en-US" dirty="0" smtClean="0"/>
              <a:t>Bit </a:t>
            </a:r>
            <a:r>
              <a:rPr lang="el-GR" dirty="0" smtClean="0"/>
              <a:t>τροποποίησης: η σελίδα έχει τροποποιηθεί πρόσφατα</a:t>
            </a:r>
          </a:p>
          <a:p>
            <a:pPr lvl="2"/>
            <a:r>
              <a:rPr lang="el-GR" dirty="0" smtClean="0"/>
              <a:t>Πρέπει να γραφτεί στη μνήμη πριν απομακρυνθεί</a:t>
            </a:r>
          </a:p>
          <a:p>
            <a:pPr lvl="1"/>
            <a:r>
              <a:rPr lang="en-US" dirty="0" smtClean="0"/>
              <a:t>Bit </a:t>
            </a:r>
            <a:r>
              <a:rPr lang="el-GR" dirty="0" smtClean="0"/>
              <a:t>αναφοράς: η σελίδα έχει χρησιμοποιηθεί πρόσφατα</a:t>
            </a:r>
          </a:p>
          <a:p>
            <a:pPr lvl="1"/>
            <a:r>
              <a:rPr lang="en-US" dirty="0" smtClean="0"/>
              <a:t>Bit </a:t>
            </a:r>
            <a:r>
              <a:rPr lang="el-GR" dirty="0" smtClean="0"/>
              <a:t>κρυφής μνήμης: όχι αποθήκευση στην κρυφή μνήμη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43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Επιτάχυνση σελιδοποίησης (</a:t>
            </a:r>
            <a:r>
              <a:rPr lang="el-GR" dirty="0"/>
              <a:t>1 από 4)</a:t>
            </a:r>
            <a:endParaRPr lang="el-GR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Η χαρτογράφηση πρέπει να είναι πολύ γρήγορη</a:t>
            </a:r>
          </a:p>
          <a:p>
            <a:pPr lvl="1"/>
            <a:r>
              <a:rPr lang="el-GR" dirty="0" smtClean="0"/>
              <a:t>Κάθε αναφορά στη μνήμη απαιτεί χαρτογράφηση</a:t>
            </a:r>
          </a:p>
          <a:p>
            <a:pPr lvl="1"/>
            <a:r>
              <a:rPr lang="el-GR" dirty="0" smtClean="0"/>
              <a:t>Μία εντολή μπορεί να περιέχει πολλές αναφορές</a:t>
            </a:r>
          </a:p>
          <a:p>
            <a:r>
              <a:rPr lang="el-GR" dirty="0" smtClean="0"/>
              <a:t>Ο πίνακας σελίδων μπορεί να είναι πολύ μεγάλος</a:t>
            </a:r>
            <a:endParaRPr lang="en-US" dirty="0" smtClean="0"/>
          </a:p>
          <a:p>
            <a:pPr lvl="1"/>
            <a:r>
              <a:rPr lang="el-GR" dirty="0" smtClean="0"/>
              <a:t>Εξαρτάται από μέγεθος μνήμης και σελίδας</a:t>
            </a:r>
          </a:p>
          <a:p>
            <a:r>
              <a:rPr lang="el-GR" dirty="0" smtClean="0"/>
              <a:t>Πού βρίσκεται ο πίνακας σελίδων;</a:t>
            </a:r>
          </a:p>
          <a:p>
            <a:pPr lvl="1"/>
            <a:r>
              <a:rPr lang="el-GR" dirty="0" smtClean="0"/>
              <a:t>Σε καταχωρητές: γρήγορη χαρτογράφηση</a:t>
            </a:r>
          </a:p>
          <a:p>
            <a:pPr lvl="2"/>
            <a:r>
              <a:rPr lang="el-GR" dirty="0" smtClean="0"/>
              <a:t>Μεγάλος χρόνος μεταγωγής και πολύ μεγάλο κόστος</a:t>
            </a:r>
          </a:p>
          <a:p>
            <a:pPr lvl="1"/>
            <a:r>
              <a:rPr lang="el-GR" dirty="0" smtClean="0"/>
              <a:t>Στη μνήμη: γρήγορη μεταγωγή (αλλαγή </a:t>
            </a:r>
            <a:r>
              <a:rPr lang="el-GR" dirty="0" err="1" smtClean="0"/>
              <a:t>καταχωρητή</a:t>
            </a:r>
            <a:r>
              <a:rPr lang="el-GR" dirty="0" smtClean="0"/>
              <a:t>)</a:t>
            </a:r>
          </a:p>
          <a:p>
            <a:pPr lvl="2"/>
            <a:r>
              <a:rPr lang="el-GR" dirty="0" smtClean="0"/>
              <a:t>Πολύ χαμηλή επίδοση λόγω αναφορών στη μνήμη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09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Επιτάχυνση σελιδοποίησης (</a:t>
            </a:r>
            <a:r>
              <a:rPr lang="el-GR" dirty="0"/>
              <a:t>2 από 4)</a:t>
            </a:r>
            <a:endParaRPr lang="el-GR" dirty="0" smtClean="0"/>
          </a:p>
        </p:txBody>
      </p:sp>
      <p:pic>
        <p:nvPicPr>
          <p:cNvPr id="29702" name="Picture 8" descr="Κρυφή μνήμη αναζήτησης μετάφρασης (TLB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059" y="1268760"/>
            <a:ext cx="5256213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8382000" cy="2971800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Κρυφή μνήμη αναζήτησης μετάφρασης (</a:t>
            </a:r>
            <a:r>
              <a:rPr lang="en-US" dirty="0" smtClean="0"/>
              <a:t>TLB)</a:t>
            </a:r>
          </a:p>
          <a:p>
            <a:pPr lvl="1"/>
            <a:r>
              <a:rPr lang="el-GR" dirty="0" smtClean="0"/>
              <a:t>Όλοι οι πίνακες σελίδων αρχικά βρίσκονται στη μνήμη</a:t>
            </a:r>
          </a:p>
          <a:p>
            <a:pPr lvl="2"/>
            <a:r>
              <a:rPr lang="el-GR" dirty="0" smtClean="0"/>
              <a:t>Είναι ανέφικτο να έχουμε όλο τον πίνακα σε καταχωρητές</a:t>
            </a:r>
          </a:p>
          <a:p>
            <a:pPr lvl="2"/>
            <a:r>
              <a:rPr lang="el-GR" dirty="0" smtClean="0"/>
              <a:t>Τα προγράμματα χρησιμοποιούν λίγες σελίδες σε κάθε περίοδο</a:t>
            </a:r>
          </a:p>
          <a:p>
            <a:pPr lvl="1"/>
            <a:r>
              <a:rPr lang="el-GR" dirty="0" smtClean="0"/>
              <a:t>Αποθήκευση των μεταφράσεων σε κρυφή μνήμη</a:t>
            </a:r>
          </a:p>
          <a:p>
            <a:pPr lvl="2"/>
            <a:r>
              <a:rPr lang="el-GR" dirty="0" smtClean="0"/>
              <a:t>Ονομάζεται και συνειρμική </a:t>
            </a:r>
            <a:r>
              <a:rPr lang="en-US" dirty="0" smtClean="0"/>
              <a:t>(associative) </a:t>
            </a:r>
            <a:r>
              <a:rPr lang="el-GR" dirty="0" smtClean="0"/>
              <a:t>μνήμη</a:t>
            </a:r>
            <a:endParaRPr lang="en-US" dirty="0" smtClean="0"/>
          </a:p>
          <a:p>
            <a:pPr lvl="2"/>
            <a:r>
              <a:rPr lang="el-GR" dirty="0" smtClean="0"/>
              <a:t>Αποτελείται από λίγους καταχωρητές μέσα στην </a:t>
            </a:r>
            <a:r>
              <a:rPr lang="en-US" dirty="0" smtClean="0"/>
              <a:t>MMU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13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Κατανόηση της ανάγκης αφαίρεσης μνήμης</a:t>
            </a:r>
          </a:p>
          <a:p>
            <a:r>
              <a:rPr lang="el-GR" dirty="0" smtClean="0"/>
              <a:t>Εξοικείωση με τις βασικές τεχνικές οργάνωσης της εικονικής μνήμης: σελιδοποίηση και τμηματοποίηση</a:t>
            </a:r>
          </a:p>
          <a:p>
            <a:r>
              <a:rPr lang="el-GR" dirty="0" smtClean="0"/>
              <a:t>Κατανόηση των βασικών αλγορίθμων αντικατάστασης σελίδων</a:t>
            </a:r>
          </a:p>
          <a:p>
            <a:r>
              <a:rPr lang="el-GR" dirty="0" smtClean="0"/>
              <a:t>Εξοικείωση με τα βασικά ζητήματα σχεδιασμού και υλοποίησης εικονικής μνήμης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175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Επιτάχυνση σελιδοποίησης (</a:t>
            </a:r>
            <a:r>
              <a:rPr lang="el-GR" dirty="0"/>
              <a:t>3 από 4)</a:t>
            </a:r>
            <a:endParaRPr lang="el-GR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Έστω ότι μια εικονική διεύθυνση στέλνεται στην </a:t>
            </a:r>
            <a:r>
              <a:rPr lang="en-US" dirty="0" smtClean="0"/>
              <a:t>MMU</a:t>
            </a:r>
          </a:p>
          <a:p>
            <a:pPr lvl="1"/>
            <a:r>
              <a:rPr lang="el-GR" dirty="0" smtClean="0"/>
              <a:t>Η </a:t>
            </a:r>
            <a:r>
              <a:rPr lang="en-US" dirty="0" smtClean="0"/>
              <a:t>MMU</a:t>
            </a:r>
            <a:r>
              <a:rPr lang="el-GR" dirty="0" smtClean="0"/>
              <a:t> συγκρίνει τον αριθμό σελίδας με την </a:t>
            </a:r>
            <a:r>
              <a:rPr lang="en-US" dirty="0" smtClean="0"/>
              <a:t>TLB</a:t>
            </a:r>
          </a:p>
          <a:p>
            <a:pPr lvl="2"/>
            <a:r>
              <a:rPr lang="el-GR" dirty="0" smtClean="0"/>
              <a:t>Οι συγκρίσεις γίνονται παράλληλα με όλους τους καταχωρητές</a:t>
            </a:r>
          </a:p>
          <a:p>
            <a:pPr lvl="2"/>
            <a:r>
              <a:rPr lang="el-GR" dirty="0" smtClean="0"/>
              <a:t>Προφανώς αυτό ανεβάζει σημαντικά το κόστος της </a:t>
            </a:r>
            <a:r>
              <a:rPr lang="en-US" dirty="0" smtClean="0"/>
              <a:t>TLB</a:t>
            </a:r>
          </a:p>
          <a:p>
            <a:pPr lvl="1"/>
            <a:r>
              <a:rPr lang="el-GR" dirty="0" smtClean="0"/>
              <a:t>Αν η σελίδα βρεθεί σχηματίζεται η φυσική διεύθυνση</a:t>
            </a:r>
          </a:p>
          <a:p>
            <a:pPr lvl="2"/>
            <a:r>
              <a:rPr lang="el-GR" dirty="0" smtClean="0"/>
              <a:t>Εκτός αν υπάρχει σφάλμα προστασίας</a:t>
            </a:r>
          </a:p>
          <a:p>
            <a:pPr lvl="1"/>
            <a:r>
              <a:rPr lang="el-GR" dirty="0" smtClean="0"/>
              <a:t>Αν η σελίδα δεν βρεθεί καταφεύγουμε σε πίνακα σελίδων</a:t>
            </a:r>
          </a:p>
          <a:p>
            <a:pPr lvl="2"/>
            <a:r>
              <a:rPr lang="el-GR" dirty="0" smtClean="0"/>
              <a:t>Αντικαθιστά μια από τις υπάρχουσες καταχωρίσεις</a:t>
            </a:r>
          </a:p>
          <a:p>
            <a:pPr lvl="1"/>
            <a:r>
              <a:rPr lang="el-GR" dirty="0" smtClean="0"/>
              <a:t>Όλη η διαδικασία γίνεται μέσω του υλικού της </a:t>
            </a:r>
            <a:r>
              <a:rPr lang="en-US" dirty="0" smtClean="0"/>
              <a:t>MMU</a:t>
            </a:r>
          </a:p>
          <a:p>
            <a:pPr lvl="2"/>
            <a:r>
              <a:rPr lang="el-GR" dirty="0" smtClean="0"/>
              <a:t>Σε ορισμένα συστήματα </a:t>
            </a:r>
            <a:r>
              <a:rPr lang="en-US" dirty="0" smtClean="0"/>
              <a:t>(RISC) </a:t>
            </a:r>
            <a:r>
              <a:rPr lang="el-GR" dirty="0" smtClean="0"/>
              <a:t>εμπλέκεται και το λογισμικό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7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Επιτάχυνση σελιδοποίησης (</a:t>
            </a:r>
            <a:r>
              <a:rPr lang="el-GR" dirty="0"/>
              <a:t>4 από </a:t>
            </a:r>
            <a:r>
              <a:rPr lang="el-GR" dirty="0" smtClean="0"/>
              <a:t>4)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Διαχείριση αστοχιών </a:t>
            </a:r>
            <a:r>
              <a:rPr lang="en-US" dirty="0" smtClean="0"/>
              <a:t>TLB</a:t>
            </a:r>
            <a:r>
              <a:rPr lang="el-GR" dirty="0" smtClean="0"/>
              <a:t> με λογισμικό</a:t>
            </a:r>
          </a:p>
          <a:p>
            <a:pPr lvl="1"/>
            <a:r>
              <a:rPr lang="el-GR" dirty="0" smtClean="0"/>
              <a:t>Το λειτουργικό σύστημα αντιμετωπίζει την αστοχία</a:t>
            </a:r>
          </a:p>
          <a:p>
            <a:pPr lvl="2"/>
            <a:r>
              <a:rPr lang="el-GR" dirty="0" smtClean="0"/>
              <a:t>Διαβάζει πίνακα σελίδων και δημιουργεί νέα καταχώριση</a:t>
            </a:r>
          </a:p>
          <a:p>
            <a:pPr lvl="2"/>
            <a:r>
              <a:rPr lang="el-GR" dirty="0" smtClean="0"/>
              <a:t>Επιλέγει την καταχώριση που θα αντικατασταθεί</a:t>
            </a:r>
          </a:p>
          <a:p>
            <a:pPr lvl="1"/>
            <a:r>
              <a:rPr lang="el-GR" dirty="0" smtClean="0"/>
              <a:t>Σημαντική απλοποίηση της </a:t>
            </a:r>
            <a:r>
              <a:rPr lang="en-US" dirty="0" smtClean="0"/>
              <a:t>MMU</a:t>
            </a:r>
          </a:p>
          <a:p>
            <a:pPr lvl="1"/>
            <a:r>
              <a:rPr lang="el-GR" dirty="0" smtClean="0"/>
              <a:t>Επιτρέπει στο λειτουργικό ορισμένες βελτιστοποιήσεις</a:t>
            </a:r>
          </a:p>
          <a:p>
            <a:pPr lvl="2"/>
            <a:r>
              <a:rPr lang="el-GR" dirty="0" smtClean="0"/>
              <a:t>Φόρτωση καταχωρίσεων πριν χρειαστούν οι σελίδες</a:t>
            </a:r>
          </a:p>
          <a:p>
            <a:pPr lvl="1"/>
            <a:r>
              <a:rPr lang="el-GR" dirty="0" smtClean="0"/>
              <a:t>Δύο είδη αστοχιών σελίδων στη διαχείριση με λογισμικό</a:t>
            </a:r>
          </a:p>
          <a:p>
            <a:pPr lvl="2"/>
            <a:r>
              <a:rPr lang="el-GR" dirty="0" smtClean="0"/>
              <a:t>Ήπια αστοχία: η σελίδα είναι στη μνήμη αλλά όχι στην </a:t>
            </a:r>
            <a:r>
              <a:rPr lang="en-US" dirty="0" smtClean="0"/>
              <a:t>TLB</a:t>
            </a:r>
            <a:endParaRPr lang="el-GR" dirty="0" smtClean="0"/>
          </a:p>
          <a:p>
            <a:pPr lvl="2"/>
            <a:r>
              <a:rPr lang="el-GR" dirty="0" smtClean="0"/>
              <a:t>Αυστηρή αστοχία: η σελίδα δεν υπάρχει ούτε στη μνήμη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550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Πολύ μεγάλες μνήμες (</a:t>
            </a:r>
            <a:r>
              <a:rPr lang="el-GR" dirty="0"/>
              <a:t>1 από 4)</a:t>
            </a:r>
            <a:endParaRPr lang="el-GR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Πίνακες σελίδων για μεγάλες μνήμες</a:t>
            </a:r>
          </a:p>
          <a:p>
            <a:pPr lvl="1"/>
            <a:r>
              <a:rPr lang="el-GR" dirty="0" smtClean="0"/>
              <a:t>Παράδειγμα: εικονικές διευθύνσεις 32</a:t>
            </a:r>
            <a:r>
              <a:rPr lang="en-US" dirty="0" smtClean="0"/>
              <a:t> bit</a:t>
            </a:r>
            <a:r>
              <a:rPr lang="el-GR" dirty="0" smtClean="0"/>
              <a:t> και σελίδες </a:t>
            </a:r>
            <a:r>
              <a:rPr lang="en-US" dirty="0" smtClean="0"/>
              <a:t>4 K</a:t>
            </a:r>
            <a:endParaRPr lang="el-GR" dirty="0" smtClean="0"/>
          </a:p>
          <a:p>
            <a:pPr lvl="1"/>
            <a:r>
              <a:rPr lang="el-GR" dirty="0" smtClean="0"/>
              <a:t>Ο πίνακας σελίδων έχει 1 εκατομμύριο καταχωρίσεις!</a:t>
            </a:r>
          </a:p>
          <a:p>
            <a:r>
              <a:rPr lang="el-GR" dirty="0" smtClean="0"/>
              <a:t>Πολυεπίπεδοι πίνακες σελίδων</a:t>
            </a:r>
          </a:p>
          <a:p>
            <a:pPr lvl="1"/>
            <a:r>
              <a:rPr lang="el-GR" dirty="0" smtClean="0"/>
              <a:t>Παράδειγμα: εικονικές διευθύνσεις 32</a:t>
            </a:r>
            <a:r>
              <a:rPr lang="en-US" dirty="0" smtClean="0"/>
              <a:t> bit</a:t>
            </a:r>
            <a:r>
              <a:rPr lang="el-GR" dirty="0" smtClean="0"/>
              <a:t> και σελίδες </a:t>
            </a:r>
            <a:r>
              <a:rPr lang="en-US" dirty="0" smtClean="0"/>
              <a:t>4 K</a:t>
            </a:r>
            <a:endParaRPr lang="el-GR" dirty="0" smtClean="0"/>
          </a:p>
          <a:p>
            <a:pPr lvl="2"/>
            <a:r>
              <a:rPr lang="el-GR" dirty="0" smtClean="0"/>
              <a:t>Τα πρώτα 10 </a:t>
            </a:r>
            <a:r>
              <a:rPr lang="en-US" dirty="0" smtClean="0"/>
              <a:t>bit</a:t>
            </a:r>
            <a:r>
              <a:rPr lang="el-GR" dirty="0" smtClean="0"/>
              <a:t> αναφέρονται στον πίνακα πρώτου επιπέδου</a:t>
            </a:r>
          </a:p>
          <a:p>
            <a:pPr lvl="2"/>
            <a:r>
              <a:rPr lang="el-GR" dirty="0" smtClean="0"/>
              <a:t>Ο πίνακας χωράει ακριβώς σε μία σελίδα των 4 </a:t>
            </a:r>
            <a:r>
              <a:rPr lang="en-US" dirty="0" smtClean="0"/>
              <a:t>K</a:t>
            </a:r>
            <a:endParaRPr lang="el-GR" dirty="0" smtClean="0"/>
          </a:p>
          <a:p>
            <a:pPr lvl="2"/>
            <a:r>
              <a:rPr lang="el-GR" dirty="0" smtClean="0"/>
              <a:t>Τα επόμενα 10 </a:t>
            </a:r>
            <a:r>
              <a:rPr lang="en-US" dirty="0" smtClean="0"/>
              <a:t>bit</a:t>
            </a:r>
            <a:r>
              <a:rPr lang="el-GR" dirty="0" smtClean="0"/>
              <a:t> αναφέρονται στον δεύτερο πίνακα</a:t>
            </a:r>
          </a:p>
          <a:p>
            <a:pPr lvl="2"/>
            <a:r>
              <a:rPr lang="el-GR" dirty="0" smtClean="0"/>
              <a:t>Και αυτός ο πίνακας χωράει σε μία σελίδα των 4 </a:t>
            </a:r>
            <a:r>
              <a:rPr lang="en-US" dirty="0" smtClean="0"/>
              <a:t>K</a:t>
            </a:r>
            <a:endParaRPr lang="el-GR" dirty="0" smtClean="0"/>
          </a:p>
          <a:p>
            <a:pPr lvl="2"/>
            <a:r>
              <a:rPr lang="el-GR" dirty="0" smtClean="0"/>
              <a:t>Η απόσταση επισυνάπτεται για να βγει η τελική διεύθυνση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56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Πολύ μεγάλες μνήμες (</a:t>
            </a:r>
            <a:r>
              <a:rPr lang="el-GR" dirty="0"/>
              <a:t>2 από 4)</a:t>
            </a:r>
            <a:endParaRPr lang="el-GR" dirty="0" smtClean="0"/>
          </a:p>
        </p:txBody>
      </p:sp>
      <p:pic>
        <p:nvPicPr>
          <p:cNvPr id="8" name="Picture 8" descr="Παράδειγμα πίνακα δύο επιπέδων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4000" b="14000"/>
          <a:stretch>
            <a:fillRect/>
          </a:stretch>
        </p:blipFill>
        <p:spPr bwMode="auto">
          <a:xfrm>
            <a:off x="1475656" y="1357317"/>
            <a:ext cx="6717432" cy="423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792288" y="5877272"/>
            <a:ext cx="5486400" cy="792088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Παράδειγμα πίνακα δύο επιπέδων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843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Πολύ μεγάλες μνήμες (</a:t>
            </a:r>
            <a:r>
              <a:rPr lang="el-GR" dirty="0"/>
              <a:t>3 από 4)</a:t>
            </a:r>
            <a:endParaRPr lang="el-GR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Πολυεπίπεδοι πίνακες σελίδων</a:t>
            </a:r>
          </a:p>
          <a:p>
            <a:pPr lvl="1"/>
            <a:r>
              <a:rPr lang="el-GR" dirty="0" smtClean="0"/>
              <a:t>Τα περισσότερα προγράμματα θέλουν λίγη μνήμη</a:t>
            </a:r>
          </a:p>
          <a:p>
            <a:pPr lvl="1"/>
            <a:r>
              <a:rPr lang="el-GR" dirty="0" smtClean="0"/>
              <a:t>Αρκούν λίγοι πίνακες σελίδων στη μνήμη</a:t>
            </a:r>
          </a:p>
          <a:p>
            <a:pPr lvl="2"/>
            <a:r>
              <a:rPr lang="el-GR" dirty="0" smtClean="0"/>
              <a:t>Πίνακες που δείχνουν σε στοίβα, σωρό και κώδικα</a:t>
            </a:r>
          </a:p>
          <a:p>
            <a:r>
              <a:rPr lang="el-GR" dirty="0" smtClean="0"/>
              <a:t>Ανεστραμμένοι πίνακες σελίδων</a:t>
            </a:r>
          </a:p>
          <a:p>
            <a:pPr lvl="1"/>
            <a:r>
              <a:rPr lang="el-GR" dirty="0" smtClean="0"/>
              <a:t>Οι </a:t>
            </a:r>
            <a:r>
              <a:rPr lang="el-GR" dirty="0" err="1" smtClean="0"/>
              <a:t>πολυεπίπεδοι</a:t>
            </a:r>
            <a:r>
              <a:rPr lang="el-GR" dirty="0" smtClean="0"/>
              <a:t> δεν φτάνουν για διευθύνσεις </a:t>
            </a:r>
            <a:r>
              <a:rPr lang="en-US" dirty="0" smtClean="0"/>
              <a:t>64 bit</a:t>
            </a:r>
          </a:p>
          <a:p>
            <a:pPr lvl="1"/>
            <a:r>
              <a:rPr lang="el-GR" dirty="0" smtClean="0"/>
              <a:t>Αντί για πίνακα σελίδων, έχουμε πίνακα πλαισίων</a:t>
            </a:r>
          </a:p>
          <a:p>
            <a:pPr lvl="2"/>
            <a:r>
              <a:rPr lang="el-GR" dirty="0" smtClean="0"/>
              <a:t>Δείχνει ποια διεργασία / σελίδα είναι σε κάθε πλαίσιο</a:t>
            </a:r>
          </a:p>
          <a:p>
            <a:pPr lvl="2"/>
            <a:r>
              <a:rPr lang="el-GR" dirty="0" smtClean="0"/>
              <a:t>Ανάλογος με το μέγεθος της φυσικής μνήμης</a:t>
            </a:r>
          </a:p>
          <a:p>
            <a:pPr lvl="2"/>
            <a:r>
              <a:rPr lang="el-GR" dirty="0" smtClean="0"/>
              <a:t>Ανεξάρτητος από το πλήθος των διεργασιών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243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Πολύ μεγάλες μνήμες (4 από 4)</a:t>
            </a:r>
          </a:p>
        </p:txBody>
      </p:sp>
      <p:pic>
        <p:nvPicPr>
          <p:cNvPr id="35846" name="Picture 8" descr="Ανεστραμμένοι πίνακες σελίδω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341438"/>
            <a:ext cx="66913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81000" y="4581129"/>
            <a:ext cx="8382000" cy="1819672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Ανεστραμμένοι πίνακες σελίδων</a:t>
            </a:r>
          </a:p>
          <a:p>
            <a:pPr lvl="1"/>
            <a:r>
              <a:rPr lang="el-GR" dirty="0" smtClean="0"/>
              <a:t>Χρήση </a:t>
            </a:r>
            <a:r>
              <a:rPr lang="en-US" dirty="0" smtClean="0"/>
              <a:t>TLB</a:t>
            </a:r>
            <a:r>
              <a:rPr lang="el-GR" dirty="0" smtClean="0"/>
              <a:t> για τις συχνά χρησιμοποιούμενες σελίδες</a:t>
            </a:r>
          </a:p>
          <a:p>
            <a:pPr lvl="1"/>
            <a:r>
              <a:rPr lang="el-GR" dirty="0" smtClean="0"/>
              <a:t>Χρήση πίνακα κατακερματισμού</a:t>
            </a:r>
          </a:p>
          <a:p>
            <a:pPr lvl="2"/>
            <a:r>
              <a:rPr lang="el-GR" dirty="0" smtClean="0"/>
              <a:t>Κατακερματίζουμε την εικονική διεύθυνση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26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Αλγόριθμοι αντικατάστασης σελίδων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3:</a:t>
            </a:r>
            <a:r>
              <a:rPr lang="en-US" b="1" dirty="0"/>
              <a:t> </a:t>
            </a:r>
            <a:r>
              <a:rPr lang="el-GR" dirty="0"/>
              <a:t>Διαχείριση Μνήμης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17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Αλγόριθμοι αντικατάστασης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Αντικατάσταση σελίδας στη μνήμη</a:t>
            </a:r>
          </a:p>
          <a:p>
            <a:pPr lvl="1"/>
            <a:r>
              <a:rPr lang="el-GR" dirty="0" smtClean="0"/>
              <a:t>Απαιτείται μετά από σφάλμα σελίδας</a:t>
            </a:r>
          </a:p>
          <a:p>
            <a:pPr lvl="1"/>
            <a:r>
              <a:rPr lang="el-GR" dirty="0" smtClean="0"/>
              <a:t>Επιλέγεται μία σελίδα προς απομάκρυνση από τη μνήμη</a:t>
            </a:r>
          </a:p>
          <a:p>
            <a:pPr lvl="1"/>
            <a:r>
              <a:rPr lang="el-GR" dirty="0" smtClean="0"/>
              <a:t>Αν έχει τροποποιηθεί, γράφεται στο δίσκο</a:t>
            </a:r>
          </a:p>
          <a:p>
            <a:pPr lvl="1"/>
            <a:r>
              <a:rPr lang="el-GR" dirty="0" smtClean="0"/>
              <a:t>Στη συνέχεια φορτώνεται στη θέση της η νέα σελίδα</a:t>
            </a:r>
          </a:p>
          <a:p>
            <a:r>
              <a:rPr lang="el-GR" dirty="0" smtClean="0"/>
              <a:t>Αλγόριθμοι αντικατάστασης σελίδων</a:t>
            </a:r>
          </a:p>
          <a:p>
            <a:pPr lvl="1"/>
            <a:r>
              <a:rPr lang="el-GR" dirty="0" smtClean="0"/>
              <a:t>Στόχος: απομάκρυνση μιας «αχρησιμοποίητης» σελίδας</a:t>
            </a:r>
          </a:p>
          <a:p>
            <a:pPr lvl="1"/>
            <a:r>
              <a:rPr lang="el-GR" dirty="0" smtClean="0"/>
              <a:t>Παρόμοιοι αλγόριθμοι με άλλα είδη αντικατάστασης</a:t>
            </a:r>
          </a:p>
          <a:p>
            <a:pPr lvl="1"/>
            <a:r>
              <a:rPr lang="el-GR" dirty="0" smtClean="0"/>
              <a:t>Η χρονική κλίμακα είναι σχετικά μεγάλη</a:t>
            </a:r>
          </a:p>
          <a:p>
            <a:pPr lvl="2"/>
            <a:r>
              <a:rPr lang="el-GR" dirty="0" smtClean="0"/>
              <a:t>Η νέα σελίδα πρέπει να φορτωθεί από το δίσκο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81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βέλτιστος αλγόριθμος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Βέλτιστος αλγόριθμος αντικατάστασης (</a:t>
            </a:r>
            <a:r>
              <a:rPr lang="en-US" dirty="0" smtClean="0"/>
              <a:t>OPT)</a:t>
            </a:r>
          </a:p>
          <a:p>
            <a:pPr lvl="1"/>
            <a:r>
              <a:rPr lang="el-GR" dirty="0" smtClean="0"/>
              <a:t>Επιλέγεται η σελίδα που θα χρησιμοποιηθεί πιο αργά</a:t>
            </a:r>
          </a:p>
          <a:p>
            <a:pPr lvl="1"/>
            <a:r>
              <a:rPr lang="el-GR" dirty="0" smtClean="0"/>
              <a:t>Ο αλγόριθμος είναι ο θεωρητικά βέλτιστος</a:t>
            </a:r>
          </a:p>
          <a:p>
            <a:pPr lvl="1"/>
            <a:r>
              <a:rPr lang="el-GR" dirty="0" smtClean="0"/>
              <a:t>Δεν ξέρουμε πότε θα ξαναχρησιμοποιηθεί κάθε σελίδα</a:t>
            </a:r>
          </a:p>
          <a:p>
            <a:pPr lvl="1"/>
            <a:r>
              <a:rPr lang="el-GR" dirty="0" smtClean="0"/>
              <a:t>Μπορούμε να τον δοκιμάσουμε με ένα πρόγραμμα</a:t>
            </a:r>
          </a:p>
          <a:p>
            <a:pPr lvl="2"/>
            <a:r>
              <a:rPr lang="el-GR" dirty="0" smtClean="0"/>
              <a:t>Σημειώνουμε όλες τις αναφορές σε σελίδες</a:t>
            </a:r>
          </a:p>
          <a:p>
            <a:pPr lvl="2"/>
            <a:r>
              <a:rPr lang="el-GR" dirty="0" smtClean="0"/>
              <a:t>Προσομοιώνουμε τον βέλτιστο αλγόριθμο</a:t>
            </a:r>
          </a:p>
          <a:p>
            <a:pPr lvl="2"/>
            <a:r>
              <a:rPr lang="el-GR" dirty="0" smtClean="0"/>
              <a:t>Χρησιμοποιούμε τα αποτελέσματα ως μέτρο σύγκρισης</a:t>
            </a:r>
          </a:p>
          <a:p>
            <a:pPr lvl="2"/>
            <a:r>
              <a:rPr lang="el-GR" dirty="0" smtClean="0"/>
              <a:t>Ένας αλγόριθμος 1% χειρότερος είναι αρκετά καλός</a:t>
            </a:r>
          </a:p>
          <a:p>
            <a:pPr lvl="2"/>
            <a:r>
              <a:rPr lang="el-GR" dirty="0" smtClean="0"/>
              <a:t>Τα αποτελέσματα ισχύουν για τη συγκεκριμένη εκτέλεση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21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Αλγόριθμος </a:t>
            </a:r>
            <a:r>
              <a:rPr lang="en-US" dirty="0" smtClean="0"/>
              <a:t>NRU (1</a:t>
            </a:r>
            <a:r>
              <a:rPr lang="el-GR" dirty="0"/>
              <a:t> από 3</a:t>
            </a:r>
            <a:r>
              <a:rPr lang="en-US" dirty="0" smtClean="0"/>
              <a:t>)</a:t>
            </a:r>
            <a:endParaRPr lang="el-GR" dirty="0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Αλγόριθμος </a:t>
            </a:r>
            <a:r>
              <a:rPr lang="en-US" dirty="0" smtClean="0"/>
              <a:t>NRU</a:t>
            </a:r>
            <a:endParaRPr lang="el-GR" dirty="0" smtClean="0"/>
          </a:p>
          <a:p>
            <a:pPr lvl="1"/>
            <a:r>
              <a:rPr lang="el-GR" dirty="0" smtClean="0"/>
              <a:t>Αξιοποίηση </a:t>
            </a:r>
            <a:r>
              <a:rPr lang="en-US" dirty="0" smtClean="0"/>
              <a:t>bit </a:t>
            </a:r>
            <a:r>
              <a:rPr lang="el-GR" dirty="0" smtClean="0"/>
              <a:t>κατάστασης</a:t>
            </a:r>
            <a:r>
              <a:rPr lang="en-US" dirty="0" smtClean="0"/>
              <a:t> </a:t>
            </a:r>
            <a:r>
              <a:rPr lang="el-GR" dirty="0" smtClean="0"/>
              <a:t>Α και Τ</a:t>
            </a:r>
          </a:p>
          <a:p>
            <a:pPr lvl="2"/>
            <a:r>
              <a:rPr lang="el-GR" dirty="0" smtClean="0"/>
              <a:t>Συνήθως το υλικό ενημερώνει αυτόματα αυτά τα </a:t>
            </a:r>
            <a:r>
              <a:rPr lang="en-US" dirty="0" smtClean="0"/>
              <a:t>bit</a:t>
            </a:r>
            <a:endParaRPr lang="el-GR" dirty="0" smtClean="0"/>
          </a:p>
          <a:p>
            <a:pPr lvl="1"/>
            <a:r>
              <a:rPr lang="el-GR" dirty="0" smtClean="0"/>
              <a:t>Προσομοίωση με λογισμικό</a:t>
            </a:r>
            <a:endParaRPr lang="en-US" dirty="0" smtClean="0"/>
          </a:p>
          <a:p>
            <a:pPr lvl="2"/>
            <a:r>
              <a:rPr lang="el-GR" dirty="0" smtClean="0"/>
              <a:t>Αρχικά όλες οι σελίδες σημειώνονται ως απούσες</a:t>
            </a:r>
          </a:p>
          <a:p>
            <a:pPr lvl="2"/>
            <a:r>
              <a:rPr lang="el-GR" dirty="0" smtClean="0"/>
              <a:t>Όταν γίνει αναφορά σε σελίδα έχουμε σφάλμα σελίδας</a:t>
            </a:r>
          </a:p>
          <a:p>
            <a:pPr lvl="2"/>
            <a:r>
              <a:rPr lang="el-GR" dirty="0" smtClean="0"/>
              <a:t>Το λειτουργικό σύστημα θέτει το </a:t>
            </a:r>
            <a:r>
              <a:rPr lang="en-US" dirty="0" smtClean="0"/>
              <a:t>bit </a:t>
            </a:r>
            <a:r>
              <a:rPr lang="el-GR" dirty="0" smtClean="0"/>
              <a:t>Α</a:t>
            </a:r>
          </a:p>
          <a:p>
            <a:pPr lvl="2"/>
            <a:r>
              <a:rPr lang="el-GR" dirty="0" smtClean="0"/>
              <a:t>Η σελίδα σημειώνεται ως ανάγνωσης μόνο</a:t>
            </a:r>
          </a:p>
          <a:p>
            <a:pPr lvl="2"/>
            <a:r>
              <a:rPr lang="el-GR" dirty="0" smtClean="0"/>
              <a:t>Όταν γίνει εγγραφή στη σελίδα έχουμε σφάλμα σελίδας</a:t>
            </a:r>
          </a:p>
          <a:p>
            <a:pPr lvl="2"/>
            <a:r>
              <a:rPr lang="el-GR" dirty="0" smtClean="0"/>
              <a:t>Το λειτουργικό σύστημα θέτει το </a:t>
            </a:r>
            <a:r>
              <a:rPr lang="en-US" dirty="0" smtClean="0"/>
              <a:t>bit</a:t>
            </a:r>
            <a:r>
              <a:rPr lang="el-GR" dirty="0" smtClean="0"/>
              <a:t> Τ</a:t>
            </a:r>
          </a:p>
          <a:p>
            <a:pPr lvl="2"/>
            <a:r>
              <a:rPr lang="el-GR" dirty="0" smtClean="0"/>
              <a:t>Η σελίδα σημειώνεται ως ανάγνωσης/εγγραφής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90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Χωρίς αφαίρεση μνήμης</a:t>
            </a:r>
          </a:p>
          <a:p>
            <a:r>
              <a:rPr lang="el-GR" dirty="0" smtClean="0"/>
              <a:t>Χώροι διευθύνσεων</a:t>
            </a:r>
          </a:p>
          <a:p>
            <a:r>
              <a:rPr lang="el-GR" dirty="0" smtClean="0"/>
              <a:t>Εικονική μνήμη</a:t>
            </a:r>
          </a:p>
          <a:p>
            <a:r>
              <a:rPr lang="el-GR" dirty="0" smtClean="0"/>
              <a:t>Αλγόριθμοι αντικατάστασης σελίδων</a:t>
            </a:r>
          </a:p>
          <a:p>
            <a:r>
              <a:rPr lang="el-GR" dirty="0" smtClean="0"/>
              <a:t>Θέματα σχεδιασμού</a:t>
            </a:r>
          </a:p>
          <a:p>
            <a:r>
              <a:rPr lang="el-GR" dirty="0" smtClean="0"/>
              <a:t>Ζητήματα υλοποίησης</a:t>
            </a:r>
          </a:p>
          <a:p>
            <a:r>
              <a:rPr lang="el-GR" dirty="0" smtClean="0"/>
              <a:t>Τμηματοποίηση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62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Αλγόριθμος </a:t>
            </a:r>
            <a:r>
              <a:rPr lang="en-US" dirty="0" smtClean="0"/>
              <a:t>NRU (</a:t>
            </a:r>
            <a:r>
              <a:rPr lang="el-GR" dirty="0"/>
              <a:t>2 από 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Αλγόριθμος </a:t>
            </a:r>
            <a:r>
              <a:rPr lang="en-US" dirty="0" smtClean="0"/>
              <a:t>NRU</a:t>
            </a:r>
            <a:endParaRPr lang="el-GR" dirty="0" smtClean="0"/>
          </a:p>
          <a:p>
            <a:pPr lvl="1"/>
            <a:r>
              <a:rPr lang="el-GR" dirty="0" smtClean="0"/>
              <a:t>Κατανομή σελίδων σε 4 κατηγορίες</a:t>
            </a:r>
          </a:p>
          <a:p>
            <a:pPr lvl="2"/>
            <a:r>
              <a:rPr lang="el-GR" dirty="0" smtClean="0"/>
              <a:t>0: δεν έγινε αναφορά, δεν τροποποιήθηκε</a:t>
            </a:r>
          </a:p>
          <a:p>
            <a:pPr lvl="2"/>
            <a:r>
              <a:rPr lang="el-GR" dirty="0" smtClean="0"/>
              <a:t>1: δεν έγινε αναφορά, τροποποιήθηκε</a:t>
            </a:r>
          </a:p>
          <a:p>
            <a:pPr lvl="2"/>
            <a:r>
              <a:rPr lang="el-GR" dirty="0" smtClean="0"/>
              <a:t>2: έγινε αναφορά, δεν τροποποιήθηκε</a:t>
            </a:r>
          </a:p>
          <a:p>
            <a:pPr lvl="2"/>
            <a:r>
              <a:rPr lang="el-GR" dirty="0" smtClean="0"/>
              <a:t>4: έγινε αναφορά, τροποποιήθηκε</a:t>
            </a:r>
          </a:p>
          <a:p>
            <a:pPr lvl="1"/>
            <a:r>
              <a:rPr lang="el-GR" dirty="0" smtClean="0"/>
              <a:t>Ο </a:t>
            </a:r>
            <a:r>
              <a:rPr lang="en-US" dirty="0" smtClean="0"/>
              <a:t>NRU</a:t>
            </a:r>
            <a:r>
              <a:rPr lang="el-GR" dirty="0" smtClean="0"/>
              <a:t> επιλέγει σελίδα από τη χαμηλότερη</a:t>
            </a:r>
            <a:endParaRPr lang="en-US" dirty="0" smtClean="0"/>
          </a:p>
          <a:p>
            <a:pPr lvl="2"/>
            <a:r>
              <a:rPr lang="el-GR" dirty="0" smtClean="0"/>
              <a:t>Προτεραιότητα σε παλιές σελίδες</a:t>
            </a:r>
          </a:p>
          <a:p>
            <a:pPr lvl="2"/>
            <a:r>
              <a:rPr lang="el-GR" dirty="0" smtClean="0"/>
              <a:t>Δευτερευόντως σε «καθαρές» σελίδες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18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Αλγόριθμος </a:t>
            </a:r>
            <a:r>
              <a:rPr lang="en-US" dirty="0" smtClean="0"/>
              <a:t>NRU (</a:t>
            </a:r>
            <a:r>
              <a:rPr lang="el-GR" dirty="0"/>
              <a:t>3 από 3</a:t>
            </a:r>
            <a:r>
              <a:rPr lang="en-US" dirty="0" smtClean="0"/>
              <a:t>)</a:t>
            </a:r>
            <a:endParaRPr lang="el-GR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Αλγόριθμος </a:t>
            </a:r>
            <a:r>
              <a:rPr lang="en-US" dirty="0" smtClean="0"/>
              <a:t>NRU</a:t>
            </a:r>
          </a:p>
          <a:p>
            <a:pPr lvl="1"/>
            <a:r>
              <a:rPr lang="el-GR" dirty="0" smtClean="0"/>
              <a:t>Πώς μπορεί να υπάρχει η κατηγορία 1;</a:t>
            </a:r>
          </a:p>
          <a:p>
            <a:pPr lvl="2"/>
            <a:r>
              <a:rPr lang="el-GR" dirty="0" smtClean="0"/>
              <a:t>1: δεν έγινε αναφορά, τροποποιήθηκε</a:t>
            </a:r>
          </a:p>
          <a:p>
            <a:pPr lvl="1"/>
            <a:r>
              <a:rPr lang="el-GR" dirty="0" smtClean="0"/>
              <a:t>Το λειτουργικό περιοδικά μηδενίζει τα </a:t>
            </a:r>
            <a:r>
              <a:rPr lang="en-US" dirty="0" smtClean="0"/>
              <a:t>bit </a:t>
            </a:r>
            <a:r>
              <a:rPr lang="el-GR" dirty="0" smtClean="0"/>
              <a:t>Α</a:t>
            </a:r>
          </a:p>
          <a:p>
            <a:pPr lvl="2"/>
            <a:r>
              <a:rPr lang="el-GR" dirty="0" smtClean="0"/>
              <a:t>Μας ενδιαφέρουν μόνο οι πρόσφατες αναφορές</a:t>
            </a:r>
          </a:p>
          <a:p>
            <a:pPr lvl="1"/>
            <a:r>
              <a:rPr lang="el-GR" dirty="0" smtClean="0"/>
              <a:t>Τα </a:t>
            </a:r>
            <a:r>
              <a:rPr lang="en-US" dirty="0" smtClean="0"/>
              <a:t>bit </a:t>
            </a:r>
            <a:r>
              <a:rPr lang="el-GR" dirty="0" smtClean="0"/>
              <a:t>Τ μηδενίζονται αν γραφτεί η σελίδα</a:t>
            </a:r>
          </a:p>
          <a:p>
            <a:pPr lvl="2"/>
            <a:r>
              <a:rPr lang="el-GR" dirty="0" smtClean="0"/>
              <a:t>Αυτό μπορεί να γίνει στο παρασκήνιο</a:t>
            </a:r>
          </a:p>
          <a:p>
            <a:pPr lvl="2"/>
            <a:r>
              <a:rPr lang="el-GR" dirty="0" smtClean="0"/>
              <a:t>Μία σελίδα μπορεί έτσι να γίνει καθαρή</a:t>
            </a:r>
          </a:p>
          <a:p>
            <a:pPr lvl="1"/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489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Αλγόριθμος </a:t>
            </a:r>
            <a:r>
              <a:rPr lang="en-US" dirty="0" smtClean="0"/>
              <a:t>FIFO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Αλγόριθμος </a:t>
            </a:r>
            <a:r>
              <a:rPr lang="en-US" dirty="0" smtClean="0"/>
              <a:t>FIFO</a:t>
            </a:r>
          </a:p>
          <a:p>
            <a:pPr lvl="1"/>
            <a:r>
              <a:rPr lang="el-GR" dirty="0" smtClean="0"/>
              <a:t>Ταξινόμηση σελίδων με τη σειρά φόρτωσης</a:t>
            </a:r>
          </a:p>
          <a:p>
            <a:pPr lvl="2"/>
            <a:r>
              <a:rPr lang="el-GR" dirty="0" smtClean="0"/>
              <a:t>Αρκεί μια γραμμική λίστα των σελίδων</a:t>
            </a:r>
          </a:p>
          <a:p>
            <a:pPr lvl="2"/>
            <a:r>
              <a:rPr lang="el-GR" dirty="0" smtClean="0"/>
              <a:t>Κάθε νέα σελίδα μπαίνει στο τέλος</a:t>
            </a:r>
          </a:p>
          <a:p>
            <a:pPr lvl="2"/>
            <a:r>
              <a:rPr lang="el-GR" dirty="0" smtClean="0"/>
              <a:t>Η παλιότερη σελίδα βρίσκεται στην αρχή</a:t>
            </a:r>
          </a:p>
          <a:p>
            <a:pPr lvl="1"/>
            <a:r>
              <a:rPr lang="el-GR" dirty="0" smtClean="0"/>
              <a:t>Επιλέγεται η σελίδα που φορτώθηκε πρώτη</a:t>
            </a:r>
          </a:p>
          <a:p>
            <a:pPr lvl="2"/>
            <a:r>
              <a:rPr lang="el-GR" dirty="0" smtClean="0"/>
              <a:t>Η σελίδα που είναι περισσότερη στη μνήμη</a:t>
            </a:r>
          </a:p>
          <a:p>
            <a:pPr lvl="2"/>
            <a:r>
              <a:rPr lang="el-GR" dirty="0" smtClean="0"/>
              <a:t>Η σελίδα αυτή μπορεί να χρησιμοποιείται πολύ!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42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Αλγόριθμος δεύτερης ευκαιρίας</a:t>
            </a:r>
          </a:p>
        </p:txBody>
      </p:sp>
      <p:pic>
        <p:nvPicPr>
          <p:cNvPr id="40966" name="Picture 8" descr="Παράδειγμα αλγόριθμου δεύτερης ευκαιρία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95337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8382000" cy="2971800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Αλγόριθμος δεύτερης ευκαιρίας</a:t>
            </a:r>
          </a:p>
          <a:p>
            <a:pPr lvl="1"/>
            <a:r>
              <a:rPr lang="el-GR" dirty="0" smtClean="0"/>
              <a:t>Αρχικά επιλέγει την παλιότερη σελίδα (όπως ο</a:t>
            </a:r>
            <a:r>
              <a:rPr lang="en-US" dirty="0" smtClean="0"/>
              <a:t> FIFO)</a:t>
            </a:r>
          </a:p>
          <a:p>
            <a:pPr lvl="1"/>
            <a:r>
              <a:rPr lang="el-GR" dirty="0" smtClean="0"/>
              <a:t>Αν το </a:t>
            </a:r>
            <a:r>
              <a:rPr lang="en-US" dirty="0" smtClean="0"/>
              <a:t>bit A</a:t>
            </a:r>
            <a:r>
              <a:rPr lang="el-GR" dirty="0" smtClean="0"/>
              <a:t> είναι 1, μηδενίζουμε και την βάζουμε στο τέλος</a:t>
            </a:r>
          </a:p>
          <a:p>
            <a:pPr lvl="1"/>
            <a:r>
              <a:rPr lang="el-GR" dirty="0" smtClean="0"/>
              <a:t>Αλλιώς η σελίδα επιλέγεται για αντικατάσταση</a:t>
            </a:r>
          </a:p>
          <a:p>
            <a:pPr lvl="1"/>
            <a:r>
              <a:rPr lang="el-GR" dirty="0" smtClean="0"/>
              <a:t>Ψάχνει για μια παλιά και αχρησιμοποίητη σελίδα</a:t>
            </a:r>
          </a:p>
          <a:p>
            <a:pPr lvl="1"/>
            <a:r>
              <a:rPr lang="el-GR" dirty="0" smtClean="0"/>
              <a:t>Αν όλες έχουν χρησιμοποιηθεί, εκφυλίζεται σε </a:t>
            </a:r>
            <a:r>
              <a:rPr lang="en-US" dirty="0" smtClean="0"/>
              <a:t>FIFO</a:t>
            </a:r>
            <a:endParaRPr lang="el-GR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5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Αλγόριθμος του ρολογιού</a:t>
            </a:r>
          </a:p>
        </p:txBody>
      </p:sp>
      <p:pic>
        <p:nvPicPr>
          <p:cNvPr id="41990" name="Picture 8" descr="Αλγόριθμος του ρολογιού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341438"/>
            <a:ext cx="5675312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81000" y="4292600"/>
            <a:ext cx="8382000" cy="2108200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Αλγόριθμος του ρολογιού</a:t>
            </a:r>
          </a:p>
          <a:p>
            <a:pPr lvl="1"/>
            <a:r>
              <a:rPr lang="el-GR" dirty="0" smtClean="0"/>
              <a:t>Δεύτερη ευκαιρία με κυκλική λίστα</a:t>
            </a:r>
          </a:p>
          <a:p>
            <a:pPr lvl="1"/>
            <a:r>
              <a:rPr lang="el-GR" dirty="0" smtClean="0"/>
              <a:t>Σε κάθε σφάλμα ελέγχουμε τη σελίδα του δείκτη</a:t>
            </a:r>
          </a:p>
          <a:p>
            <a:pPr lvl="2"/>
            <a:r>
              <a:rPr lang="el-GR" dirty="0" smtClean="0"/>
              <a:t>Αν έχει χρησιμοποιηθεί, μηδενίζουμε το </a:t>
            </a:r>
            <a:r>
              <a:rPr lang="en-US" dirty="0" smtClean="0"/>
              <a:t>bit </a:t>
            </a:r>
            <a:r>
              <a:rPr lang="el-GR" dirty="0" smtClean="0"/>
              <a:t>Α</a:t>
            </a:r>
            <a:r>
              <a:rPr lang="en-US" dirty="0" smtClean="0"/>
              <a:t> </a:t>
            </a:r>
            <a:r>
              <a:rPr lang="el-GR" dirty="0" smtClean="0"/>
              <a:t>και προχωράμε</a:t>
            </a:r>
          </a:p>
          <a:p>
            <a:pPr lvl="2"/>
            <a:r>
              <a:rPr lang="el-GR" dirty="0" smtClean="0"/>
              <a:t>Αν όχι, η σελίδα επιλέγεται για αντικατάσταση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35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Αλγόριθμος </a:t>
            </a:r>
            <a:r>
              <a:rPr lang="en-US" dirty="0" smtClean="0"/>
              <a:t>LRU (1</a:t>
            </a:r>
            <a:r>
              <a:rPr lang="el-GR" dirty="0"/>
              <a:t> από </a:t>
            </a:r>
            <a:r>
              <a:rPr lang="el-GR" dirty="0" smtClean="0"/>
              <a:t>2</a:t>
            </a:r>
            <a:r>
              <a:rPr lang="en-US" dirty="0" smtClean="0"/>
              <a:t>)</a:t>
            </a:r>
            <a:endParaRPr lang="el-GR" dirty="0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Αλγόριθμος </a:t>
            </a:r>
            <a:r>
              <a:rPr lang="en-US" dirty="0" smtClean="0"/>
              <a:t>LRU</a:t>
            </a:r>
          </a:p>
          <a:p>
            <a:pPr lvl="1"/>
            <a:r>
              <a:rPr lang="el-GR" dirty="0" smtClean="0"/>
              <a:t>Επιλογή της σελίδας που προσπελάστηκε παλιότερα</a:t>
            </a:r>
          </a:p>
          <a:p>
            <a:pPr lvl="1"/>
            <a:r>
              <a:rPr lang="el-GR" dirty="0" smtClean="0"/>
              <a:t>Η ακριβής υλοποίηση έχει απαγορευτικό κόστος</a:t>
            </a:r>
          </a:p>
          <a:p>
            <a:pPr lvl="2"/>
            <a:r>
              <a:rPr lang="el-GR" dirty="0" smtClean="0"/>
              <a:t>Απαιτεί συνεχή ενημέρωση μιας λίστας</a:t>
            </a:r>
          </a:p>
          <a:p>
            <a:r>
              <a:rPr lang="el-GR" dirty="0" smtClean="0"/>
              <a:t>Προσεγγιστικές υλοποιήσεις του </a:t>
            </a:r>
            <a:r>
              <a:rPr lang="en-US" dirty="0" smtClean="0"/>
              <a:t>LRU</a:t>
            </a:r>
          </a:p>
          <a:p>
            <a:pPr lvl="1"/>
            <a:r>
              <a:rPr lang="el-GR" dirty="0" smtClean="0"/>
              <a:t>Το υλικό έχει έναν μετρητή των 64 </a:t>
            </a:r>
            <a:r>
              <a:rPr lang="en-US" dirty="0" smtClean="0"/>
              <a:t>bit</a:t>
            </a:r>
          </a:p>
          <a:p>
            <a:pPr lvl="1"/>
            <a:r>
              <a:rPr lang="el-GR" dirty="0" smtClean="0"/>
              <a:t>Ο μετρητής αυξάνεται κατά 1 μετά από κάθε εντολή</a:t>
            </a:r>
          </a:p>
          <a:p>
            <a:pPr lvl="1"/>
            <a:r>
              <a:rPr lang="el-GR" dirty="0" smtClean="0"/>
              <a:t>Σε κάθε αναφορά στη μνήμη ο μετρητής αποθηκεύεται</a:t>
            </a:r>
          </a:p>
          <a:p>
            <a:pPr lvl="2"/>
            <a:r>
              <a:rPr lang="el-GR" dirty="0" smtClean="0"/>
              <a:t>Στην καταχώριση στον πίνακα σελίδων</a:t>
            </a:r>
          </a:p>
          <a:p>
            <a:pPr lvl="2"/>
            <a:r>
              <a:rPr lang="el-GR" dirty="0" smtClean="0"/>
              <a:t>Για λογικό κόστος, θα πρέπει να γίνεται στο </a:t>
            </a:r>
            <a:r>
              <a:rPr lang="en-US" dirty="0" smtClean="0"/>
              <a:t>TLB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822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Αλγόριθμος </a:t>
            </a:r>
            <a:r>
              <a:rPr lang="en-US" dirty="0" smtClean="0"/>
              <a:t>LRU (2</a:t>
            </a:r>
            <a:r>
              <a:rPr lang="el-GR" dirty="0"/>
              <a:t> από </a:t>
            </a:r>
            <a:r>
              <a:rPr lang="el-GR" dirty="0" smtClean="0"/>
              <a:t>2</a:t>
            </a:r>
            <a:r>
              <a:rPr lang="en-US" dirty="0" smtClean="0"/>
              <a:t>)</a:t>
            </a:r>
            <a:endParaRPr lang="el-GR" dirty="0" smtClean="0"/>
          </a:p>
        </p:txBody>
      </p:sp>
      <p:pic>
        <p:nvPicPr>
          <p:cNvPr id="44038" name="Picture 8" descr="Παράδειγμα αλγόριθμου LRU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268760"/>
            <a:ext cx="597693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81000" y="4508500"/>
            <a:ext cx="8382000" cy="1892300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Προσεγγιστικές υλοποιήσεις του </a:t>
            </a:r>
            <a:r>
              <a:rPr lang="en-US" dirty="0" smtClean="0"/>
              <a:t>LRU</a:t>
            </a:r>
          </a:p>
          <a:p>
            <a:pPr lvl="1"/>
            <a:r>
              <a:rPr lang="el-GR" dirty="0" smtClean="0"/>
              <a:t>Για </a:t>
            </a:r>
            <a:r>
              <a:rPr lang="en-US" dirty="0" smtClean="0"/>
              <a:t>n </a:t>
            </a:r>
            <a:r>
              <a:rPr lang="el-GR" dirty="0" smtClean="0"/>
              <a:t>σελίδες έχουμε πίνακα </a:t>
            </a:r>
            <a:r>
              <a:rPr lang="en-US" dirty="0" smtClean="0"/>
              <a:t>n x n bit</a:t>
            </a:r>
            <a:r>
              <a:rPr lang="el-GR" dirty="0" smtClean="0"/>
              <a:t>, αρχικά μηδενισμένο</a:t>
            </a:r>
          </a:p>
          <a:p>
            <a:pPr lvl="1"/>
            <a:r>
              <a:rPr lang="el-GR" dirty="0" smtClean="0"/>
              <a:t>Αναφορά στην </a:t>
            </a:r>
            <a:r>
              <a:rPr lang="en-US" dirty="0" smtClean="0"/>
              <a:t>k</a:t>
            </a:r>
            <a:r>
              <a:rPr lang="el-GR" dirty="0" smtClean="0"/>
              <a:t>: γραμμή </a:t>
            </a:r>
            <a:r>
              <a:rPr lang="en-US" dirty="0" smtClean="0"/>
              <a:t>k </a:t>
            </a:r>
            <a:r>
              <a:rPr lang="el-GR" dirty="0" smtClean="0"/>
              <a:t>γίνεται 1 και στήλη </a:t>
            </a:r>
            <a:r>
              <a:rPr lang="en-US" dirty="0" smtClean="0"/>
              <a:t>k</a:t>
            </a:r>
            <a:r>
              <a:rPr lang="el-GR" dirty="0" smtClean="0"/>
              <a:t> γίνεται 0</a:t>
            </a:r>
          </a:p>
          <a:p>
            <a:pPr lvl="1"/>
            <a:r>
              <a:rPr lang="el-GR" dirty="0" smtClean="0"/>
              <a:t>Η στήλη με τα πιο πολλά 1 χρησιμοποιήθηκε πιο παλιά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77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Προσομοίωση </a:t>
            </a:r>
            <a:r>
              <a:rPr lang="en-US" dirty="0" smtClean="0"/>
              <a:t>LRU (1</a:t>
            </a:r>
            <a:r>
              <a:rPr lang="el-GR" dirty="0"/>
              <a:t> από 3</a:t>
            </a:r>
            <a:r>
              <a:rPr lang="en-US" dirty="0" smtClean="0"/>
              <a:t>)</a:t>
            </a:r>
            <a:endParaRPr lang="el-GR" dirty="0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Προσομοίωση του αλγόριθμου </a:t>
            </a:r>
            <a:r>
              <a:rPr lang="en-US" dirty="0" smtClean="0"/>
              <a:t>LRU</a:t>
            </a:r>
            <a:r>
              <a:rPr lang="el-GR" dirty="0" smtClean="0"/>
              <a:t> με λογισμικό</a:t>
            </a:r>
          </a:p>
          <a:p>
            <a:pPr lvl="1"/>
            <a:r>
              <a:rPr lang="el-GR" dirty="0" smtClean="0"/>
              <a:t>Οι υπολογιστές δεν διαθέτουν υλικό για τον </a:t>
            </a:r>
            <a:r>
              <a:rPr lang="en-US" dirty="0" smtClean="0"/>
              <a:t>LRU</a:t>
            </a:r>
            <a:endParaRPr lang="el-GR" dirty="0" smtClean="0"/>
          </a:p>
          <a:p>
            <a:r>
              <a:rPr lang="el-GR" dirty="0" smtClean="0"/>
              <a:t>Αλγόριθμος </a:t>
            </a:r>
            <a:r>
              <a:rPr lang="en-US" dirty="0" smtClean="0"/>
              <a:t>NFU</a:t>
            </a:r>
          </a:p>
          <a:p>
            <a:pPr lvl="1"/>
            <a:r>
              <a:rPr lang="el-GR" dirty="0" smtClean="0"/>
              <a:t>Κάθε σελίδα έχει έναν μετρητή, αρχικά μηδενισμένο</a:t>
            </a:r>
          </a:p>
          <a:p>
            <a:pPr lvl="1"/>
            <a:r>
              <a:rPr lang="el-GR" dirty="0" smtClean="0"/>
              <a:t>Σε κάθε διακοπή του ρολογιού σαρώνονται οι σελίδες</a:t>
            </a:r>
          </a:p>
          <a:p>
            <a:pPr lvl="2"/>
            <a:r>
              <a:rPr lang="el-GR" dirty="0" smtClean="0"/>
              <a:t>Το </a:t>
            </a:r>
            <a:r>
              <a:rPr lang="en-US" dirty="0" smtClean="0"/>
              <a:t>bit </a:t>
            </a:r>
            <a:r>
              <a:rPr lang="el-GR" dirty="0" smtClean="0"/>
              <a:t>Α προστίθεται στον μετρητή και μηδενίζεται</a:t>
            </a:r>
          </a:p>
          <a:p>
            <a:pPr lvl="1"/>
            <a:r>
              <a:rPr lang="el-GR" dirty="0" smtClean="0"/>
              <a:t>Αρκετά καλή προσέγγιση του </a:t>
            </a:r>
            <a:r>
              <a:rPr lang="en-US" dirty="0" smtClean="0"/>
              <a:t>LRU</a:t>
            </a:r>
            <a:endParaRPr lang="el-GR" dirty="0" smtClean="0"/>
          </a:p>
          <a:p>
            <a:pPr lvl="1"/>
            <a:r>
              <a:rPr lang="el-GR" dirty="0" smtClean="0"/>
              <a:t>Το πρόβλημα είναι ότι ο </a:t>
            </a:r>
            <a:r>
              <a:rPr lang="en-US" dirty="0" smtClean="0"/>
              <a:t>NFU</a:t>
            </a:r>
            <a:r>
              <a:rPr lang="el-GR" dirty="0" smtClean="0"/>
              <a:t> δεν ξεχνάει τίποτα!</a:t>
            </a:r>
          </a:p>
          <a:p>
            <a:pPr lvl="2"/>
            <a:r>
              <a:rPr lang="el-GR" dirty="0" smtClean="0"/>
              <a:t>Οι μετρητές δεν μειώνονται με το χρόνο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80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Προσομοίωση </a:t>
            </a:r>
            <a:r>
              <a:rPr lang="en-US" dirty="0" smtClean="0"/>
              <a:t>LRU (2</a:t>
            </a:r>
            <a:r>
              <a:rPr lang="el-GR" dirty="0"/>
              <a:t> από 3</a:t>
            </a:r>
            <a:r>
              <a:rPr lang="en-US" dirty="0" smtClean="0"/>
              <a:t>)</a:t>
            </a:r>
            <a:endParaRPr lang="el-GR" dirty="0" smtClean="0"/>
          </a:p>
        </p:txBody>
      </p:sp>
      <p:pic>
        <p:nvPicPr>
          <p:cNvPr id="46086" name="Picture 8" descr="Γήρανση (aging) των μετρητώ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96752"/>
            <a:ext cx="5976938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81000" y="4869160"/>
            <a:ext cx="8382000" cy="1531640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Γήρανση (</a:t>
            </a:r>
            <a:r>
              <a:rPr lang="en-US" dirty="0" smtClean="0"/>
              <a:t>aging)</a:t>
            </a:r>
            <a:r>
              <a:rPr lang="el-GR" dirty="0" smtClean="0"/>
              <a:t> των μετρητών</a:t>
            </a:r>
          </a:p>
          <a:p>
            <a:pPr lvl="1"/>
            <a:r>
              <a:rPr lang="el-GR" dirty="0" smtClean="0"/>
              <a:t>Οι μετρητές ολισθαίνουν δεξιά πριν από κάθε πρόσθεση</a:t>
            </a:r>
          </a:p>
          <a:p>
            <a:pPr lvl="1"/>
            <a:r>
              <a:rPr lang="el-GR" dirty="0" smtClean="0"/>
              <a:t>Το </a:t>
            </a:r>
            <a:r>
              <a:rPr lang="en-US" dirty="0" smtClean="0"/>
              <a:t>bit </a:t>
            </a:r>
            <a:r>
              <a:rPr lang="el-GR" dirty="0" smtClean="0"/>
              <a:t>Α</a:t>
            </a:r>
            <a:r>
              <a:rPr lang="en-US" dirty="0" smtClean="0"/>
              <a:t> </a:t>
            </a:r>
            <a:r>
              <a:rPr lang="el-GR" dirty="0" smtClean="0"/>
              <a:t>προστίθεται στο αριστερό και όχι στο δεξί άκρο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597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Προσομοίωση </a:t>
            </a:r>
            <a:r>
              <a:rPr lang="en-US" dirty="0" smtClean="0"/>
              <a:t>LRU (3</a:t>
            </a:r>
            <a:r>
              <a:rPr lang="el-GR" dirty="0"/>
              <a:t> από 3</a:t>
            </a:r>
            <a:r>
              <a:rPr lang="en-US" dirty="0" smtClean="0"/>
              <a:t>)</a:t>
            </a:r>
            <a:endParaRPr lang="el-GR" dirty="0" smtClean="0"/>
          </a:p>
        </p:txBody>
      </p:sp>
      <p:sp>
        <p:nvSpPr>
          <p:cNvPr id="4710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Αλγόριθμος </a:t>
            </a:r>
            <a:r>
              <a:rPr lang="en-US" dirty="0" smtClean="0"/>
              <a:t>NFU</a:t>
            </a:r>
          </a:p>
          <a:p>
            <a:pPr lvl="1"/>
            <a:r>
              <a:rPr lang="el-GR" dirty="0" smtClean="0"/>
              <a:t>Με την γήρανση οι μετρητές σταδιακά μηδενίζονται</a:t>
            </a:r>
          </a:p>
          <a:p>
            <a:pPr lvl="1"/>
            <a:r>
              <a:rPr lang="el-GR" dirty="0" smtClean="0"/>
              <a:t>Η τελευταία τιμή έχει πολύ μεγαλύτερο βάρος</a:t>
            </a:r>
          </a:p>
          <a:p>
            <a:r>
              <a:rPr lang="el-GR" dirty="0" smtClean="0"/>
              <a:t>Αποκλίσεις </a:t>
            </a:r>
            <a:r>
              <a:rPr lang="en-US" dirty="0" smtClean="0"/>
              <a:t>NFU</a:t>
            </a:r>
            <a:r>
              <a:rPr lang="el-GR" dirty="0" smtClean="0"/>
              <a:t> από </a:t>
            </a:r>
            <a:r>
              <a:rPr lang="en-US" dirty="0" smtClean="0"/>
              <a:t>LRU</a:t>
            </a:r>
          </a:p>
          <a:p>
            <a:pPr lvl="1"/>
            <a:r>
              <a:rPr lang="el-GR" dirty="0" smtClean="0"/>
              <a:t>Οι μετρητές είναι προσεγγιστικοί</a:t>
            </a:r>
          </a:p>
          <a:p>
            <a:pPr lvl="2"/>
            <a:r>
              <a:rPr lang="el-GR" dirty="0" smtClean="0"/>
              <a:t>Έστω δύο σελίδες που χρησιμοποιήθηκαν στο ίδιο διάστημα</a:t>
            </a:r>
          </a:p>
          <a:p>
            <a:pPr lvl="2"/>
            <a:r>
              <a:rPr lang="el-GR" dirty="0" smtClean="0"/>
              <a:t>Δεν φαίνεται ποια χρησιμοποιήθηκε πιο πρόσφατα</a:t>
            </a:r>
          </a:p>
          <a:p>
            <a:pPr lvl="1"/>
            <a:r>
              <a:rPr lang="el-GR" dirty="0" smtClean="0"/>
              <a:t>Οι μετρητές έχουν περιορισμένη μνήμη</a:t>
            </a:r>
          </a:p>
          <a:p>
            <a:pPr lvl="2"/>
            <a:r>
              <a:rPr lang="el-GR" dirty="0" smtClean="0"/>
              <a:t>Μετά από λίγη ώρα μηδενίζονται όλοι</a:t>
            </a:r>
          </a:p>
          <a:p>
            <a:pPr lvl="1"/>
            <a:r>
              <a:rPr lang="el-GR" dirty="0" smtClean="0"/>
              <a:t>Συνήθως αυτά δεν έχουν μεγάλη σημασία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71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3:</a:t>
            </a:r>
            <a:r>
              <a:rPr lang="en-US" b="1" dirty="0" smtClean="0"/>
              <a:t> </a:t>
            </a:r>
            <a:r>
              <a:rPr lang="el-GR" dirty="0" smtClean="0"/>
              <a:t>Διαχείριση Μνήμης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Σύνολο εργασίας (</a:t>
            </a:r>
            <a:r>
              <a:rPr lang="el-GR" dirty="0"/>
              <a:t>1 από </a:t>
            </a:r>
            <a:r>
              <a:rPr lang="el-GR" dirty="0" smtClean="0"/>
              <a:t>4)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Σελιδοποίηση </a:t>
            </a:r>
            <a:r>
              <a:rPr lang="el-GR" dirty="0" err="1" smtClean="0"/>
              <a:t>κατ’απαίτηση</a:t>
            </a:r>
            <a:endParaRPr lang="el-GR" dirty="0" smtClean="0"/>
          </a:p>
          <a:p>
            <a:pPr lvl="1"/>
            <a:r>
              <a:rPr lang="el-GR" dirty="0" smtClean="0"/>
              <a:t>Όταν ξεκινά η διεργασία, δεν έχει καμία σελίδα στη μνήμη</a:t>
            </a:r>
          </a:p>
          <a:p>
            <a:pPr lvl="1"/>
            <a:r>
              <a:rPr lang="el-GR" dirty="0" smtClean="0"/>
              <a:t>Οι σελίδες φορτώνονται όταν συμβεί σφάλμα σελίδας</a:t>
            </a:r>
          </a:p>
          <a:p>
            <a:r>
              <a:rPr lang="el-GR" dirty="0" smtClean="0"/>
              <a:t>Σύνολο εργασίας διεργασίας</a:t>
            </a:r>
          </a:p>
          <a:p>
            <a:pPr lvl="1"/>
            <a:r>
              <a:rPr lang="el-GR" dirty="0" smtClean="0"/>
              <a:t>Οι σελίδες που χρησιμοποιεί την τρέχουσα περίοδο</a:t>
            </a:r>
          </a:p>
          <a:p>
            <a:pPr lvl="1"/>
            <a:r>
              <a:rPr lang="el-GR" dirty="0" smtClean="0"/>
              <a:t>Περιορισμένο λόγω της τοπικότητας των αναφορών</a:t>
            </a:r>
          </a:p>
          <a:p>
            <a:pPr lvl="2"/>
            <a:r>
              <a:rPr lang="el-GR" dirty="0" smtClean="0"/>
              <a:t>Σε κάθε φάση της μια διεργασία χρησιμοποιεί λίγες σελίδες</a:t>
            </a:r>
          </a:p>
          <a:p>
            <a:pPr lvl="1"/>
            <a:r>
              <a:rPr lang="el-GR" dirty="0" smtClean="0"/>
              <a:t>Αρκεί το σύνολο εργασίας να είναι στη μνήμη</a:t>
            </a:r>
          </a:p>
          <a:p>
            <a:pPr lvl="1"/>
            <a:r>
              <a:rPr lang="el-GR" dirty="0" smtClean="0"/>
              <a:t>Αλλιώς θα έχει συνεχώς σφάλματα σελίδες</a:t>
            </a:r>
          </a:p>
          <a:p>
            <a:pPr lvl="2"/>
            <a:r>
              <a:rPr lang="el-GR" dirty="0" smtClean="0"/>
              <a:t>Σε αυτή την περίπτωση λέμε ότι η διαδικασία «αλωνίζει»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275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Σύνολο εργασίας (</a:t>
            </a:r>
            <a:r>
              <a:rPr lang="el-GR" dirty="0"/>
              <a:t>2 από </a:t>
            </a:r>
            <a:r>
              <a:rPr lang="el-GR" dirty="0" smtClean="0"/>
              <a:t>4)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Οι διεργασίες πρέπει ενίοτε να πηγαίνουν στο δίσκο</a:t>
            </a:r>
          </a:p>
          <a:p>
            <a:pPr lvl="1"/>
            <a:r>
              <a:rPr lang="el-GR" dirty="0"/>
              <a:t>Ώ</a:t>
            </a:r>
            <a:r>
              <a:rPr lang="el-GR" dirty="0" smtClean="0"/>
              <a:t>στε να υπάρχει αρκετός χώρος για άλλες διεργασίες</a:t>
            </a:r>
          </a:p>
          <a:p>
            <a:r>
              <a:rPr lang="el-GR" dirty="0" smtClean="0"/>
              <a:t>Τι θα γίνει όταν επανέλθει μια διεργασία στη μνήμη;</a:t>
            </a:r>
          </a:p>
          <a:p>
            <a:pPr lvl="1"/>
            <a:r>
              <a:rPr lang="el-GR" dirty="0" smtClean="0"/>
              <a:t>Η απλούστερη λύση είναι να μην γίνει τίποτα</a:t>
            </a:r>
          </a:p>
          <a:p>
            <a:pPr lvl="2"/>
            <a:r>
              <a:rPr lang="el-GR" dirty="0" smtClean="0"/>
              <a:t>Η διεργασία σταδιακά θα φορτώσει το σύνολο εργασίας της</a:t>
            </a:r>
          </a:p>
          <a:p>
            <a:pPr lvl="2"/>
            <a:r>
              <a:rPr lang="el-GR" dirty="0" smtClean="0"/>
              <a:t>Αυτό όμως θα έχει ως κόστος πολλά σφάλματα σελίδων</a:t>
            </a:r>
          </a:p>
          <a:p>
            <a:pPr lvl="1"/>
            <a:r>
              <a:rPr lang="el-GR" dirty="0" smtClean="0"/>
              <a:t>Σε μερικά ΛΣ παρακολουθείται το σύνολο εργασίας</a:t>
            </a:r>
          </a:p>
          <a:p>
            <a:pPr lvl="1"/>
            <a:r>
              <a:rPr lang="el-GR" dirty="0" smtClean="0"/>
              <a:t>Προσελιδοποίηση: φόρτωση του συνόλου εργασίας</a:t>
            </a:r>
          </a:p>
          <a:p>
            <a:pPr lvl="2"/>
            <a:r>
              <a:rPr lang="el-GR" dirty="0" smtClean="0"/>
              <a:t>Όταν επανέρχεται στη μνήμη η διεργασία</a:t>
            </a:r>
          </a:p>
          <a:p>
            <a:pPr lvl="2"/>
            <a:r>
              <a:rPr lang="el-GR" dirty="0" smtClean="0"/>
              <a:t>Αποφυγή των υπερβολικών σφαλμάτων σελίδων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27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Σύνολο εργασίας (</a:t>
            </a:r>
            <a:r>
              <a:rPr lang="el-GR" dirty="0"/>
              <a:t>3 από </a:t>
            </a:r>
            <a:r>
              <a:rPr lang="el-GR" dirty="0" smtClean="0"/>
              <a:t>4)</a:t>
            </a:r>
          </a:p>
        </p:txBody>
      </p:sp>
      <p:pic>
        <p:nvPicPr>
          <p:cNvPr id="50182" name="Picture 8" descr="Καμπύλη συνόλου εργασίας ως προς το χρόνο.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2"/>
            <a:ext cx="4465364" cy="188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81000" y="3078965"/>
            <a:ext cx="8382000" cy="3321836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Μοντελοποίηση συνόλου εργασίας</a:t>
            </a:r>
          </a:p>
          <a:p>
            <a:pPr lvl="1"/>
            <a:r>
              <a:rPr lang="el-GR" dirty="0" smtClean="0"/>
              <a:t>Ορίζουμε το σύνολο εργασίας τη στιγμή </a:t>
            </a:r>
            <a:r>
              <a:rPr lang="en-US" dirty="0" smtClean="0"/>
              <a:t>t </a:t>
            </a:r>
            <a:r>
              <a:rPr lang="el-GR" dirty="0" smtClean="0"/>
              <a:t>ως</a:t>
            </a:r>
            <a:r>
              <a:rPr lang="en-US" dirty="0" smtClean="0"/>
              <a:t> w(k,t)</a:t>
            </a:r>
            <a:endParaRPr lang="el-GR" dirty="0" smtClean="0"/>
          </a:p>
          <a:p>
            <a:pPr lvl="2"/>
            <a:r>
              <a:rPr lang="el-GR" dirty="0" smtClean="0"/>
              <a:t>Περιλαμβάνει τις σελίδες των τελευταίων</a:t>
            </a:r>
            <a:r>
              <a:rPr lang="en-US" dirty="0" smtClean="0"/>
              <a:t> k</a:t>
            </a:r>
            <a:r>
              <a:rPr lang="el-GR" dirty="0" smtClean="0"/>
              <a:t> αναφορών</a:t>
            </a:r>
          </a:p>
          <a:p>
            <a:pPr lvl="2"/>
            <a:r>
              <a:rPr lang="el-GR" dirty="0" smtClean="0"/>
              <a:t>Μη φθίνουσα συνάρτηση του </a:t>
            </a:r>
            <a:r>
              <a:rPr lang="en-US" dirty="0" smtClean="0"/>
              <a:t>k</a:t>
            </a:r>
            <a:r>
              <a:rPr lang="el-GR" dirty="0" smtClean="0"/>
              <a:t>, τείνει προς μέγεθος διεργασίας</a:t>
            </a:r>
          </a:p>
          <a:p>
            <a:pPr lvl="2"/>
            <a:r>
              <a:rPr lang="el-GR" dirty="0" smtClean="0"/>
              <a:t>Μικρότερο αν δεν χρησιμοποιούνται όλες οι σελίδες</a:t>
            </a:r>
          </a:p>
          <a:p>
            <a:pPr lvl="1"/>
            <a:r>
              <a:rPr lang="el-GR" dirty="0" smtClean="0"/>
              <a:t>Η καμπύλη αυξάνεται απότομα και μετά ομαλοποιείται</a:t>
            </a:r>
          </a:p>
          <a:p>
            <a:pPr lvl="2"/>
            <a:r>
              <a:rPr lang="el-GR" dirty="0" smtClean="0"/>
              <a:t>Οι διεργασίες αναφέρονται σε λίγες σελίδες κάθε στιγμή</a:t>
            </a:r>
          </a:p>
          <a:p>
            <a:pPr lvl="2"/>
            <a:r>
              <a:rPr lang="el-GR" dirty="0" smtClean="0"/>
              <a:t>Οι σελίδες αλλάζουν αργά με την πρόοδο του προγράμματος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013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Σύνολο εργασίας (</a:t>
            </a:r>
            <a:r>
              <a:rPr lang="el-GR" dirty="0"/>
              <a:t>4 από </a:t>
            </a:r>
            <a:r>
              <a:rPr lang="el-GR" dirty="0" smtClean="0"/>
              <a:t>4)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Συμπέρασμα: το σύνολο εργασίας βοηθάει</a:t>
            </a:r>
          </a:p>
          <a:p>
            <a:pPr lvl="1"/>
            <a:r>
              <a:rPr lang="el-GR" dirty="0" err="1" smtClean="0"/>
              <a:t>Προσελιδοποίηση</a:t>
            </a:r>
            <a:r>
              <a:rPr lang="el-GR" dirty="0" smtClean="0"/>
              <a:t> σελίδων που είναι στο σύνολο εργασίας</a:t>
            </a:r>
          </a:p>
          <a:p>
            <a:pPr lvl="1"/>
            <a:r>
              <a:rPr lang="el-GR" dirty="0" smtClean="0"/>
              <a:t>Επιλογή σελίδων εκτός συνόλου για αντικατάσταση</a:t>
            </a:r>
          </a:p>
          <a:p>
            <a:r>
              <a:rPr lang="el-GR" dirty="0" smtClean="0"/>
              <a:t>Παρακολούθηση συνόλου εργασίας</a:t>
            </a:r>
          </a:p>
          <a:p>
            <a:pPr lvl="1"/>
            <a:r>
              <a:rPr lang="el-GR" dirty="0" smtClean="0"/>
              <a:t>Παρακολούθηση των τελευταίων </a:t>
            </a:r>
            <a:r>
              <a:rPr lang="en-US" dirty="0" smtClean="0"/>
              <a:t>k</a:t>
            </a:r>
            <a:r>
              <a:rPr lang="el-GR" dirty="0" smtClean="0"/>
              <a:t> αναφορών</a:t>
            </a:r>
          </a:p>
          <a:p>
            <a:pPr lvl="1"/>
            <a:r>
              <a:rPr lang="el-GR" dirty="0" smtClean="0"/>
              <a:t>Η ακριβής παρακολούθηση έχει απαγορευτικό κόστος</a:t>
            </a:r>
          </a:p>
          <a:p>
            <a:pPr lvl="1"/>
            <a:r>
              <a:rPr lang="el-GR" dirty="0" smtClean="0"/>
              <a:t>Συνήθως χρησιμοποιούμε κάποια προσέγγιση</a:t>
            </a:r>
          </a:p>
          <a:p>
            <a:r>
              <a:rPr lang="el-GR" dirty="0" smtClean="0"/>
              <a:t>Παράδειγμα: αναφορές στα τελευταία 100</a:t>
            </a:r>
            <a:r>
              <a:rPr lang="en-US" dirty="0" smtClean="0"/>
              <a:t> ms</a:t>
            </a:r>
            <a:endParaRPr lang="el-GR" dirty="0" smtClean="0"/>
          </a:p>
          <a:p>
            <a:pPr lvl="1"/>
            <a:r>
              <a:rPr lang="el-GR" dirty="0" smtClean="0"/>
              <a:t>Μιλάμε πάντα για εικονικό και όχι πραγματικό χρόνο</a:t>
            </a:r>
          </a:p>
          <a:p>
            <a:pPr lvl="2"/>
            <a:r>
              <a:rPr lang="el-GR" dirty="0" smtClean="0"/>
              <a:t>Δηλαδή τον χρόνο πραγματικής εκτέλεσης της διεργασίας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420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Αλγόριθμος συνόλου εργασίας </a:t>
            </a:r>
            <a:r>
              <a:rPr lang="en-US" sz="3600" dirty="0" smtClean="0"/>
              <a:t>(1</a:t>
            </a:r>
            <a:r>
              <a:rPr lang="el-GR" sz="3600" dirty="0"/>
              <a:t> από </a:t>
            </a:r>
            <a:r>
              <a:rPr lang="el-GR" sz="3600" dirty="0" smtClean="0"/>
              <a:t>2</a:t>
            </a:r>
            <a:r>
              <a:rPr lang="en-US" sz="3600" dirty="0" smtClean="0"/>
              <a:t>)</a:t>
            </a:r>
            <a:endParaRPr lang="el-GR" sz="3600" dirty="0" smtClean="0"/>
          </a:p>
        </p:txBody>
      </p:sp>
      <p:pic>
        <p:nvPicPr>
          <p:cNvPr id="52230" name="Picture 8" descr="Παράδειγμα αλγορίθμου αντικατάστασης συνόλου εργασία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56196"/>
            <a:ext cx="5711825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81000" y="4293097"/>
            <a:ext cx="8382000" cy="1956892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Αλγόριθμος αντικατάστασης συνόλου εργασίας</a:t>
            </a:r>
          </a:p>
          <a:p>
            <a:pPr lvl="1"/>
            <a:r>
              <a:rPr lang="el-GR" dirty="0" smtClean="0"/>
              <a:t>Δύο πεδία: </a:t>
            </a:r>
            <a:r>
              <a:rPr lang="en-US" dirty="0" smtClean="0"/>
              <a:t>bit A </a:t>
            </a:r>
            <a:r>
              <a:rPr lang="el-GR" dirty="0" smtClean="0"/>
              <a:t>και τελευταία προσπέλαση</a:t>
            </a:r>
          </a:p>
          <a:p>
            <a:pPr lvl="2"/>
            <a:r>
              <a:rPr lang="en-US" dirty="0" smtClean="0"/>
              <a:t>A</a:t>
            </a:r>
            <a:r>
              <a:rPr lang="el-GR" dirty="0" smtClean="0"/>
              <a:t>ν Α</a:t>
            </a:r>
            <a:r>
              <a:rPr lang="en-US" dirty="0" smtClean="0"/>
              <a:t> </a:t>
            </a:r>
            <a:r>
              <a:rPr lang="el-GR" dirty="0" smtClean="0"/>
              <a:t>== 1</a:t>
            </a:r>
            <a:r>
              <a:rPr lang="en-US" dirty="0" smtClean="0"/>
              <a:t> </a:t>
            </a:r>
            <a:r>
              <a:rPr lang="el-GR" dirty="0" smtClean="0"/>
              <a:t>σημειώνουμε τον τρέχοντα εικονικό χρόνο</a:t>
            </a:r>
          </a:p>
          <a:p>
            <a:pPr lvl="2"/>
            <a:r>
              <a:rPr lang="el-GR" dirty="0" smtClean="0"/>
              <a:t>Αν </a:t>
            </a:r>
            <a:r>
              <a:rPr lang="en-US" dirty="0" smtClean="0"/>
              <a:t>A == 0 </a:t>
            </a:r>
            <a:r>
              <a:rPr lang="el-GR" dirty="0" smtClean="0"/>
              <a:t> τότε δεν έχει γίνει αναφορά στο τελευταίο διάστημα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97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Αλγόριθμος συνόλου εργασίας </a:t>
            </a:r>
            <a:r>
              <a:rPr lang="en-US" sz="3600" dirty="0" smtClean="0"/>
              <a:t>(</a:t>
            </a:r>
            <a:r>
              <a:rPr lang="el-GR" sz="3600" dirty="0"/>
              <a:t>2 από </a:t>
            </a:r>
            <a:r>
              <a:rPr lang="el-GR" sz="3600" dirty="0" smtClean="0"/>
              <a:t>2</a:t>
            </a:r>
            <a:r>
              <a:rPr lang="en-US" sz="3600" dirty="0" smtClean="0"/>
              <a:t>)</a:t>
            </a:r>
            <a:endParaRPr lang="el-GR" sz="3600" dirty="0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Αλγόριθμος αντικατάστασης συνόλου εργασίας</a:t>
            </a:r>
          </a:p>
          <a:p>
            <a:pPr lvl="1"/>
            <a:r>
              <a:rPr lang="el-GR" dirty="0" smtClean="0"/>
              <a:t>Υπολογίζουμε την ηλικία της σελίδας</a:t>
            </a:r>
          </a:p>
          <a:p>
            <a:pPr lvl="2"/>
            <a:r>
              <a:rPr lang="el-GR" dirty="0" smtClean="0"/>
              <a:t>Τρέχων χρόνος μείον χρόνος τελευταίας προσπέλασης</a:t>
            </a:r>
          </a:p>
          <a:p>
            <a:pPr lvl="1"/>
            <a:r>
              <a:rPr lang="el-GR" dirty="0" smtClean="0"/>
              <a:t>Αν η ηλικία είναι πάνω από </a:t>
            </a:r>
            <a:r>
              <a:rPr lang="en-US" dirty="0" smtClean="0"/>
              <a:t>t</a:t>
            </a:r>
            <a:r>
              <a:rPr lang="el-GR" dirty="0" smtClean="0"/>
              <a:t> τότε αντικαθίσταται</a:t>
            </a:r>
          </a:p>
          <a:p>
            <a:pPr lvl="2"/>
            <a:r>
              <a:rPr lang="el-GR" dirty="0" smtClean="0"/>
              <a:t>Συνεχίζουμε μέχρι να αντικαταστήσουμε όλες τις σελίδες</a:t>
            </a:r>
          </a:p>
          <a:p>
            <a:pPr lvl="1"/>
            <a:r>
              <a:rPr lang="el-GR" dirty="0" smtClean="0"/>
              <a:t>Αν η ηλικία είναι κάτω από </a:t>
            </a:r>
            <a:r>
              <a:rPr lang="en-US" dirty="0" smtClean="0"/>
              <a:t>t</a:t>
            </a:r>
            <a:r>
              <a:rPr lang="el-GR" dirty="0" smtClean="0"/>
              <a:t> τότε</a:t>
            </a:r>
          </a:p>
          <a:p>
            <a:pPr lvl="2"/>
            <a:r>
              <a:rPr lang="el-GR" dirty="0" smtClean="0"/>
              <a:t>Σημειώνουμε την παλιότερη τέτοια σελίδα</a:t>
            </a:r>
          </a:p>
          <a:p>
            <a:pPr lvl="2"/>
            <a:r>
              <a:rPr lang="el-GR" dirty="0" smtClean="0"/>
              <a:t>Αν δεν αντικατασταθεί άλλη, τότε αντικαθίσταται αυτή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92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Αλγόριθμος </a:t>
            </a:r>
            <a:r>
              <a:rPr lang="en-US" dirty="0" smtClean="0"/>
              <a:t>WSClock (</a:t>
            </a:r>
            <a:r>
              <a:rPr lang="el-GR" dirty="0"/>
              <a:t>1 από </a:t>
            </a:r>
            <a:r>
              <a:rPr lang="el-GR" dirty="0" smtClean="0"/>
              <a:t>2</a:t>
            </a:r>
            <a:r>
              <a:rPr lang="en-US" dirty="0" smtClean="0"/>
              <a:t>)</a:t>
            </a:r>
            <a:endParaRPr lang="el-GR" dirty="0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Αλγόριθμος </a:t>
            </a:r>
            <a:r>
              <a:rPr lang="en-US" dirty="0" smtClean="0"/>
              <a:t>WSClock</a:t>
            </a:r>
          </a:p>
          <a:p>
            <a:pPr lvl="1"/>
            <a:r>
              <a:rPr lang="el-GR" dirty="0" smtClean="0"/>
              <a:t>Οι σελίδες οργανώνονται σε κυκλική λίστα</a:t>
            </a:r>
          </a:p>
          <a:p>
            <a:pPr lvl="1"/>
            <a:r>
              <a:rPr lang="el-GR" dirty="0" smtClean="0"/>
              <a:t>Σε κάθε σφάλμα ξεκινάμε από εκεί που είχαμε μείνει</a:t>
            </a:r>
          </a:p>
          <a:p>
            <a:pPr lvl="1"/>
            <a:r>
              <a:rPr lang="el-GR" dirty="0" smtClean="0"/>
              <a:t>Αν η σελίδα έχει Α == 1 μηδενίζουμε και προχωράμε</a:t>
            </a:r>
          </a:p>
          <a:p>
            <a:pPr lvl="1"/>
            <a:r>
              <a:rPr lang="el-GR" dirty="0" smtClean="0"/>
              <a:t>Αν έχει Α == 0 τότε συγκρίνουμε την ηλικία με το </a:t>
            </a:r>
            <a:r>
              <a:rPr lang="en-US" dirty="0" smtClean="0"/>
              <a:t>t</a:t>
            </a:r>
            <a:endParaRPr lang="el-GR" dirty="0" smtClean="0"/>
          </a:p>
          <a:p>
            <a:pPr lvl="2"/>
            <a:r>
              <a:rPr lang="el-GR" dirty="0" smtClean="0"/>
              <a:t>Αν είναι μεγαλύτερη από </a:t>
            </a:r>
            <a:r>
              <a:rPr lang="en-US" dirty="0" smtClean="0"/>
              <a:t>t</a:t>
            </a:r>
            <a:r>
              <a:rPr lang="el-GR" dirty="0" smtClean="0"/>
              <a:t> τότε η σελίδα επιλέγεται</a:t>
            </a:r>
          </a:p>
          <a:p>
            <a:pPr lvl="1"/>
            <a:r>
              <a:rPr lang="el-GR" dirty="0" smtClean="0"/>
              <a:t>Αν είναι καθαρή, επιλέγεται και αντικαθίσταται</a:t>
            </a:r>
          </a:p>
          <a:p>
            <a:pPr lvl="2"/>
            <a:r>
              <a:rPr lang="el-GR" dirty="0" smtClean="0"/>
              <a:t>Αν δεν είναι καθαρή, προγραμματίζεται για εγγραφή</a:t>
            </a:r>
          </a:p>
          <a:p>
            <a:pPr lvl="2"/>
            <a:r>
              <a:rPr lang="el-GR" dirty="0" smtClean="0"/>
              <a:t>Προχωράμε στην επόμενη αφού η εγγραφή θα αργήσει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81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Αλγόριθμος </a:t>
            </a:r>
            <a:r>
              <a:rPr lang="en-US" dirty="0" smtClean="0"/>
              <a:t>WSClock (</a:t>
            </a:r>
            <a:r>
              <a:rPr lang="el-GR" dirty="0"/>
              <a:t>2 από </a:t>
            </a:r>
            <a:r>
              <a:rPr lang="el-GR" dirty="0" smtClean="0"/>
              <a:t>2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Αλγόριθμος </a:t>
            </a:r>
            <a:r>
              <a:rPr lang="en-US" dirty="0" smtClean="0"/>
              <a:t>WSClock</a:t>
            </a:r>
          </a:p>
          <a:p>
            <a:pPr lvl="1"/>
            <a:r>
              <a:rPr lang="el-GR" dirty="0" smtClean="0"/>
              <a:t>Αν σταλθούν </a:t>
            </a:r>
            <a:r>
              <a:rPr lang="en-US" dirty="0" smtClean="0"/>
              <a:t>n</a:t>
            </a:r>
            <a:r>
              <a:rPr lang="el-GR" dirty="0" smtClean="0"/>
              <a:t> σελίδες στο δίσκο, σταματάμε</a:t>
            </a:r>
          </a:p>
          <a:p>
            <a:pPr lvl="2"/>
            <a:r>
              <a:rPr lang="el-GR" dirty="0" smtClean="0"/>
              <a:t>Δεν θέλουμε να καλείται συνέχεια ο αλγόριθμος</a:t>
            </a:r>
          </a:p>
          <a:p>
            <a:pPr lvl="2"/>
            <a:r>
              <a:rPr lang="el-GR" dirty="0" smtClean="0"/>
              <a:t>Αλλά δεν θέλουμε και να αδειάσουμε τη μνήμη</a:t>
            </a:r>
          </a:p>
          <a:p>
            <a:pPr lvl="1"/>
            <a:r>
              <a:rPr lang="el-GR" dirty="0" smtClean="0"/>
              <a:t>Αν δεν έχει βρεθεί σελίδα σε έναν κύκλο</a:t>
            </a:r>
          </a:p>
          <a:p>
            <a:pPr lvl="2"/>
            <a:r>
              <a:rPr lang="el-GR" dirty="0" smtClean="0"/>
              <a:t>Αν έχουν σταλθεί σελίδες στο δίσκο συνεχίζουμε</a:t>
            </a:r>
          </a:p>
          <a:p>
            <a:pPr lvl="3"/>
            <a:r>
              <a:rPr lang="el-GR" dirty="0" smtClean="0"/>
              <a:t>Τελικά κάποια θα αδειάσει και θα αντικατασταθεί</a:t>
            </a:r>
          </a:p>
          <a:p>
            <a:pPr lvl="2"/>
            <a:r>
              <a:rPr lang="el-GR" dirty="0" smtClean="0"/>
              <a:t>Αν δεν έχουν σταλθεί σελίδες στο δίσκο</a:t>
            </a:r>
          </a:p>
          <a:p>
            <a:pPr lvl="3"/>
            <a:r>
              <a:rPr lang="el-GR" dirty="0" smtClean="0"/>
              <a:t>Επιλέγουμε μία καθαρή σελίδα στην τύχη!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70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Αλγόριθμος </a:t>
            </a:r>
            <a:r>
              <a:rPr lang="en-US" dirty="0" smtClean="0"/>
              <a:t>WSClock (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 smtClean="0"/>
          </a:p>
        </p:txBody>
      </p:sp>
      <p:pic>
        <p:nvPicPr>
          <p:cNvPr id="55302" name="Picture 8" descr="Παράδειγμα αλγόριθμου WSClock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7138" y="1381125"/>
            <a:ext cx="41497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81000" y="5786438"/>
            <a:ext cx="8382000" cy="614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dirty="0" smtClean="0"/>
              <a:t>Παράδειγμα αλγόριθμου </a:t>
            </a:r>
            <a:r>
              <a:rPr lang="en-US" sz="2800" dirty="0" smtClean="0"/>
              <a:t>WSClock</a:t>
            </a:r>
            <a:endParaRPr lang="el-GR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72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Σύνοψη αλγορίθμων</a:t>
            </a:r>
          </a:p>
        </p:txBody>
      </p:sp>
      <p:pic>
        <p:nvPicPr>
          <p:cNvPr id="56326" name="Picture 8" descr="Πίνακας σύνοψης αλγορίθμω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379538"/>
            <a:ext cx="6335713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81000" y="4500563"/>
            <a:ext cx="8382000" cy="1900237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Κόστος υλοποίησης και αποτελεσματικότητα</a:t>
            </a:r>
          </a:p>
          <a:p>
            <a:pPr lvl="1"/>
            <a:r>
              <a:rPr lang="el-GR" dirty="0" smtClean="0"/>
              <a:t>Ορισμένοι απαιτούν ειδικό υλικό </a:t>
            </a:r>
            <a:r>
              <a:rPr lang="en-US" dirty="0" smtClean="0"/>
              <a:t>(</a:t>
            </a:r>
            <a:r>
              <a:rPr lang="el-GR" dirty="0" smtClean="0"/>
              <a:t>π.χ. </a:t>
            </a:r>
            <a:r>
              <a:rPr lang="en-US" dirty="0" smtClean="0"/>
              <a:t>LRU)</a:t>
            </a:r>
          </a:p>
          <a:p>
            <a:pPr lvl="1"/>
            <a:r>
              <a:rPr lang="el-GR" dirty="0" smtClean="0"/>
              <a:t>Οι αλγόριθμοι γήρανσης και </a:t>
            </a:r>
            <a:r>
              <a:rPr lang="en-US" dirty="0" smtClean="0"/>
              <a:t>WSClock </a:t>
            </a:r>
            <a:r>
              <a:rPr lang="el-GR" dirty="0" smtClean="0"/>
              <a:t>είναι πιο πρακτικοί</a:t>
            </a:r>
            <a:endParaRPr lang="en-US" dirty="0" smtClean="0"/>
          </a:p>
          <a:p>
            <a:pPr lvl="2"/>
            <a:r>
              <a:rPr lang="el-GR" dirty="0" smtClean="0"/>
              <a:t>Προσεγγίσεις </a:t>
            </a:r>
            <a:r>
              <a:rPr lang="en-US" dirty="0" smtClean="0"/>
              <a:t>LRU</a:t>
            </a:r>
            <a:r>
              <a:rPr lang="el-GR" dirty="0" smtClean="0"/>
              <a:t> και συνόλου εργασίας, αντίστοιχα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973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(</a:t>
            </a:r>
            <a:r>
              <a:rPr lang="el-GR" dirty="0"/>
              <a:t>1 από 2)</a:t>
            </a:r>
            <a:endParaRPr lang="el-GR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μνήμη είναι μόνιμα κρίσιμος πόρος</a:t>
            </a:r>
          </a:p>
          <a:p>
            <a:pPr lvl="1"/>
            <a:r>
              <a:rPr lang="el-GR" dirty="0" smtClean="0"/>
              <a:t>Η διαθέσιμη μνήμη αυξάνεται συνεχώς</a:t>
            </a:r>
          </a:p>
          <a:p>
            <a:pPr lvl="1"/>
            <a:r>
              <a:rPr lang="el-GR" dirty="0" smtClean="0"/>
              <a:t>Δυστυχώς μεγαλώνουν και τα προγράμματα!</a:t>
            </a:r>
          </a:p>
          <a:p>
            <a:pPr lvl="1"/>
            <a:r>
              <a:rPr lang="el-GR" dirty="0" smtClean="0"/>
              <a:t>Ιδανικά: μόνιμη, γρήγορη, άπειρη, φτηνή μνήμη</a:t>
            </a:r>
          </a:p>
          <a:p>
            <a:r>
              <a:rPr lang="el-GR" dirty="0" smtClean="0"/>
              <a:t>Ιεραρχία μνήμης</a:t>
            </a:r>
          </a:p>
          <a:p>
            <a:pPr lvl="1"/>
            <a:r>
              <a:rPr lang="el-GR" dirty="0" smtClean="0"/>
              <a:t>Από την κρυφή μνήμη του επεξεργαστή </a:t>
            </a:r>
          </a:p>
          <a:p>
            <a:pPr lvl="1"/>
            <a:r>
              <a:rPr lang="el-GR" dirty="0" smtClean="0"/>
              <a:t>Μέχρι τους μαγνητικούς δίσκους </a:t>
            </a:r>
          </a:p>
          <a:p>
            <a:pPr lvl="1"/>
            <a:r>
              <a:rPr lang="el-GR" dirty="0" smtClean="0"/>
              <a:t>Διαφορετικοί συμβιβασμοί ταχύτητας / κόστους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60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Θέματα σχεδιασμού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3:</a:t>
            </a:r>
            <a:r>
              <a:rPr lang="en-US" b="1" dirty="0"/>
              <a:t> </a:t>
            </a:r>
            <a:r>
              <a:rPr lang="el-GR" dirty="0"/>
              <a:t>Διαχείριση Μνήμης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Τοπικές και καθολικές πολιτικές (</a:t>
            </a:r>
            <a:r>
              <a:rPr lang="el-GR" sz="3600" dirty="0"/>
              <a:t>1 από 3)</a:t>
            </a:r>
            <a:endParaRPr lang="el-GR" sz="3600" dirty="0" smtClean="0"/>
          </a:p>
        </p:txBody>
      </p:sp>
      <p:pic>
        <p:nvPicPr>
          <p:cNvPr id="57350" name="Picture 8" descr="Παράδειγμα τοπικών και καθολικών πολιτικώ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5047" y="1268760"/>
            <a:ext cx="49752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381000" y="4357688"/>
            <a:ext cx="8382000" cy="2043112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Πώς πρέπει να κατανέμεται η μνήμη στις διεργασίες;</a:t>
            </a:r>
          </a:p>
          <a:p>
            <a:pPr lvl="1"/>
            <a:r>
              <a:rPr lang="el-GR" dirty="0" smtClean="0"/>
              <a:t>Τοπικά: αντικατάσταση σελίδων της ίδιας διεργασίας</a:t>
            </a:r>
          </a:p>
          <a:p>
            <a:pPr lvl="1"/>
            <a:r>
              <a:rPr lang="el-GR" dirty="0" smtClean="0"/>
              <a:t>Καθολικά: αντικατάσταση οποιονδήποτε σελίδων</a:t>
            </a:r>
          </a:p>
          <a:p>
            <a:pPr lvl="1"/>
            <a:r>
              <a:rPr lang="el-GR" dirty="0" smtClean="0"/>
              <a:t>Η καθολική πολιτική κατανέμει τη μνήμη δυναμικά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66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Τοπικές και καθολικές πολιτικές </a:t>
            </a:r>
            <a:r>
              <a:rPr lang="el-GR" sz="3600" smtClean="0"/>
              <a:t>(</a:t>
            </a:r>
            <a:r>
              <a:rPr lang="el-GR" sz="3600"/>
              <a:t>2 από 3)</a:t>
            </a:r>
            <a:endParaRPr lang="el-GR" sz="3600" dirty="0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Γενικά οι καθολικές πολιτικές λειτουργούν καλύτερα</a:t>
            </a:r>
          </a:p>
          <a:p>
            <a:pPr lvl="1"/>
            <a:r>
              <a:rPr lang="el-GR" dirty="0" smtClean="0"/>
              <a:t>Έστω ότι η διεργασία αλλάζει μέγεθος συνόλου εργασίας</a:t>
            </a:r>
          </a:p>
          <a:p>
            <a:pPr lvl="1"/>
            <a:r>
              <a:rPr lang="el-GR" dirty="0" smtClean="0"/>
              <a:t>Αν μεγαλώσει, η τοπική θα οδηγήσει σε αλώνισμα</a:t>
            </a:r>
          </a:p>
          <a:p>
            <a:pPr lvl="1"/>
            <a:r>
              <a:rPr lang="el-GR" dirty="0" smtClean="0"/>
              <a:t>Αν μικρύνει, η τοπική πολιτική θα σπαταλά μνήμη</a:t>
            </a:r>
          </a:p>
          <a:p>
            <a:r>
              <a:rPr lang="el-GR" dirty="0" smtClean="0"/>
              <a:t>Πώς όμως θα κατανείμουμε τη μνήμη;</a:t>
            </a:r>
          </a:p>
          <a:p>
            <a:pPr lvl="1"/>
            <a:r>
              <a:rPr lang="el-GR" dirty="0" smtClean="0"/>
              <a:t>Καταμερισμός διαθέσιμων πλαισίων στα ίσα</a:t>
            </a:r>
          </a:p>
          <a:p>
            <a:pPr lvl="2"/>
            <a:r>
              <a:rPr lang="el-GR" dirty="0" smtClean="0"/>
              <a:t>Η κατανομή αλλάζει με το πλήθος των διεργασιών</a:t>
            </a:r>
          </a:p>
          <a:p>
            <a:pPr lvl="1"/>
            <a:r>
              <a:rPr lang="el-GR" dirty="0" smtClean="0"/>
              <a:t>Καταμερισμός διαθέσιμων πλαισίων αναλόγως μεγέθους</a:t>
            </a:r>
          </a:p>
          <a:p>
            <a:pPr lvl="2"/>
            <a:r>
              <a:rPr lang="el-GR" dirty="0" smtClean="0"/>
              <a:t>Πρέπει να δίνεται όμως ένας ελάχιστος αριθμός σε όλες</a:t>
            </a:r>
          </a:p>
          <a:p>
            <a:pPr lvl="1"/>
            <a:r>
              <a:rPr lang="el-GR" dirty="0" smtClean="0"/>
              <a:t>Αρχική κατανομή και μετά δυναμική προσαρμογή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396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Τοπικές και καθολικές πολιτικές </a:t>
            </a:r>
            <a:r>
              <a:rPr lang="el-GR" sz="3600" smtClean="0"/>
              <a:t>(</a:t>
            </a:r>
            <a:r>
              <a:rPr lang="el-GR" sz="3600"/>
              <a:t>3 από 3)</a:t>
            </a:r>
            <a:endParaRPr lang="el-GR" sz="3600" dirty="0" smtClean="0"/>
          </a:p>
        </p:txBody>
      </p:sp>
      <p:pic>
        <p:nvPicPr>
          <p:cNvPr id="59398" name="Picture 8" descr="Διάγραμμα αλγορίθμου Συχνότητας Σφαλμάτων Σελίδας (PFF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473" y="1196752"/>
            <a:ext cx="46767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381000" y="3717032"/>
            <a:ext cx="8382000" cy="2683768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Αλγόριθμος Συχνότητας Σφαλμάτων Σελίδας (</a:t>
            </a:r>
            <a:r>
              <a:rPr lang="en-US" dirty="0" smtClean="0"/>
              <a:t>PFF</a:t>
            </a:r>
            <a:r>
              <a:rPr lang="el-GR" dirty="0" smtClean="0"/>
              <a:t>)</a:t>
            </a:r>
          </a:p>
          <a:p>
            <a:pPr lvl="1"/>
            <a:r>
              <a:rPr lang="el-GR" dirty="0" smtClean="0"/>
              <a:t>Συνήθως το </a:t>
            </a:r>
            <a:r>
              <a:rPr lang="en-US" dirty="0" smtClean="0"/>
              <a:t>PFF </a:t>
            </a:r>
            <a:r>
              <a:rPr lang="el-GR" dirty="0" smtClean="0"/>
              <a:t>μειώνεται με πρόσθετη μνήμη</a:t>
            </a:r>
          </a:p>
          <a:p>
            <a:pPr lvl="1"/>
            <a:r>
              <a:rPr lang="el-GR" dirty="0" smtClean="0"/>
              <a:t>Παρακολούθηση συχνότητας σφαλμάτων ανά διεργασία</a:t>
            </a:r>
          </a:p>
          <a:p>
            <a:pPr lvl="2"/>
            <a:r>
              <a:rPr lang="el-GR" dirty="0" smtClean="0"/>
              <a:t>Μπορεί να χρησιμοποιεί σταθμισμένους μέσους</a:t>
            </a:r>
          </a:p>
          <a:p>
            <a:pPr lvl="1"/>
            <a:r>
              <a:rPr lang="el-GR" dirty="0" smtClean="0"/>
              <a:t>Αν ανέβει πολύ θέλουμε περισσότερη μνήμη</a:t>
            </a:r>
          </a:p>
          <a:p>
            <a:pPr lvl="1"/>
            <a:r>
              <a:rPr lang="el-GR" dirty="0" smtClean="0"/>
              <a:t>Αν πέσει πολύ μπορούμε να παραχωρήσουμε μνήμη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458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Έλεγχος φορτίου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Αν δεν χωράνε όλα τα σύνολα εργασίας;</a:t>
            </a:r>
          </a:p>
          <a:p>
            <a:pPr lvl="1"/>
            <a:r>
              <a:rPr lang="el-GR" dirty="0" smtClean="0"/>
              <a:t>Τότε έχουμε αλώνισμα (συνεχή αλλαγή σελίδων)</a:t>
            </a:r>
          </a:p>
          <a:p>
            <a:pPr lvl="1"/>
            <a:r>
              <a:rPr lang="el-GR" dirty="0" smtClean="0"/>
              <a:t>Ο </a:t>
            </a:r>
            <a:r>
              <a:rPr lang="en-US" dirty="0" smtClean="0"/>
              <a:t>PFF </a:t>
            </a:r>
            <a:r>
              <a:rPr lang="el-GR" dirty="0" smtClean="0"/>
              <a:t>δείχνει ότι όλες οι διεργασίες θέλουν μνήμη</a:t>
            </a:r>
          </a:p>
          <a:p>
            <a:r>
              <a:rPr lang="el-GR" dirty="0" smtClean="0"/>
              <a:t>Πρέπει να εξαλειφθούν μερικές διεργασίες</a:t>
            </a:r>
          </a:p>
          <a:p>
            <a:pPr lvl="1"/>
            <a:r>
              <a:rPr lang="el-GR" dirty="0" smtClean="0"/>
              <a:t>Μεταφέρονται στο δίσκο οι σελίδες τους</a:t>
            </a:r>
          </a:p>
          <a:p>
            <a:r>
              <a:rPr lang="el-GR" dirty="0" smtClean="0"/>
              <a:t>Χρονοπρογραμματισμός σε δύο επίπεδα</a:t>
            </a:r>
          </a:p>
          <a:p>
            <a:pPr lvl="1"/>
            <a:r>
              <a:rPr lang="el-GR" dirty="0" smtClean="0"/>
              <a:t>Έλεγχος φορτίου με μεταφορά στο δίσκο</a:t>
            </a:r>
          </a:p>
          <a:p>
            <a:pPr lvl="1"/>
            <a:r>
              <a:rPr lang="el-GR" dirty="0" smtClean="0"/>
              <a:t>Καταμερισμός μνήμης με σελιδοποίηση</a:t>
            </a:r>
          </a:p>
          <a:p>
            <a:pPr lvl="1"/>
            <a:r>
              <a:rPr lang="el-GR" dirty="0" smtClean="0"/>
              <a:t>Πρέπει να φροντίζουμε να έχουμε αρκετές στη μνήμη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30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Μέγεθος σελίδας (</a:t>
            </a:r>
            <a:r>
              <a:rPr lang="el-GR" dirty="0"/>
              <a:t>1 από </a:t>
            </a:r>
            <a:r>
              <a:rPr lang="el-GR" dirty="0" smtClean="0"/>
              <a:t>2)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Το υλικό παρέχει κάποιο βασικό μέγεθος σελίδας</a:t>
            </a:r>
          </a:p>
          <a:p>
            <a:pPr lvl="1"/>
            <a:r>
              <a:rPr lang="el-GR" dirty="0" smtClean="0"/>
              <a:t>Το λογισμικό μπορεί να λειτουργεί με πολλαπλάσια</a:t>
            </a:r>
          </a:p>
          <a:p>
            <a:r>
              <a:rPr lang="el-GR" dirty="0" smtClean="0"/>
              <a:t>Το μέγεθος σελίδας αποτελεί συμβιβασμό</a:t>
            </a:r>
          </a:p>
          <a:p>
            <a:pPr lvl="1"/>
            <a:r>
              <a:rPr lang="el-GR" dirty="0" smtClean="0"/>
              <a:t>Οι μεγάλες σελίδες αυξάνουν την εσωτερική κατάτμηση</a:t>
            </a:r>
          </a:p>
          <a:p>
            <a:pPr lvl="2"/>
            <a:r>
              <a:rPr lang="el-GR" dirty="0" smtClean="0"/>
              <a:t>Ένα τμήμα δεν θα χωράει ακριβώς σε σελίδες</a:t>
            </a:r>
          </a:p>
          <a:p>
            <a:pPr lvl="2"/>
            <a:r>
              <a:rPr lang="el-GR" dirty="0" smtClean="0"/>
              <a:t>Η τελευταία σελίδα θα είναι κατά μέσο όρο μισογεμάτη</a:t>
            </a:r>
          </a:p>
          <a:p>
            <a:pPr lvl="1"/>
            <a:r>
              <a:rPr lang="el-GR" dirty="0" smtClean="0"/>
              <a:t>Οι μικρές σελίδες απαιτούν μεγάλο πίνακα σελίδων</a:t>
            </a:r>
          </a:p>
          <a:p>
            <a:pPr lvl="2"/>
            <a:r>
              <a:rPr lang="el-GR" dirty="0" smtClean="0"/>
              <a:t>Περισσότερος χρόνος κατά την αλλαγή διεργασίας</a:t>
            </a:r>
          </a:p>
          <a:p>
            <a:pPr lvl="2"/>
            <a:r>
              <a:rPr lang="el-GR" dirty="0" smtClean="0"/>
              <a:t>Το κόστος μεταφοράς ανά σελίδα είναι σταθερό</a:t>
            </a:r>
          </a:p>
          <a:p>
            <a:pPr lvl="2"/>
            <a:r>
              <a:rPr lang="el-GR" dirty="0" smtClean="0"/>
              <a:t>Συμφέρει να μεταφέρουμε λίγες μεγάλες σελίδες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70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Μέγεθος σελίδας (</a:t>
            </a:r>
            <a:r>
              <a:rPr lang="el-GR" dirty="0"/>
              <a:t>2 από </a:t>
            </a:r>
            <a:r>
              <a:rPr lang="el-GR" dirty="0" smtClean="0"/>
              <a:t>2)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Μοντελοποίηση της επιβάρυνσης</a:t>
            </a:r>
          </a:p>
          <a:p>
            <a:pPr lvl="1"/>
            <a:r>
              <a:rPr lang="el-GR" dirty="0" smtClean="0"/>
              <a:t>μ </a:t>
            </a:r>
            <a:r>
              <a:rPr lang="en-US" dirty="0" smtClean="0"/>
              <a:t>byte</a:t>
            </a:r>
            <a:r>
              <a:rPr lang="el-GR" dirty="0" smtClean="0"/>
              <a:t> ανά διεργασία </a:t>
            </a:r>
            <a:endParaRPr lang="en-US" dirty="0" smtClean="0"/>
          </a:p>
          <a:p>
            <a:pPr lvl="1"/>
            <a:r>
              <a:rPr lang="el-GR" dirty="0" smtClean="0"/>
              <a:t>σ</a:t>
            </a:r>
            <a:r>
              <a:rPr lang="en-US" dirty="0" smtClean="0"/>
              <a:t> byte</a:t>
            </a:r>
            <a:r>
              <a:rPr lang="el-GR" dirty="0" smtClean="0"/>
              <a:t> ανά σελίδα</a:t>
            </a:r>
          </a:p>
          <a:p>
            <a:pPr lvl="1"/>
            <a:r>
              <a:rPr lang="el-GR" dirty="0" smtClean="0"/>
              <a:t>κ </a:t>
            </a:r>
            <a:r>
              <a:rPr lang="en-US" dirty="0" smtClean="0"/>
              <a:t>byte </a:t>
            </a:r>
            <a:r>
              <a:rPr lang="el-GR" dirty="0" smtClean="0"/>
              <a:t>ανά καταχώριση στον πίνακα σελίδων</a:t>
            </a:r>
            <a:endParaRPr lang="en-US" dirty="0" smtClean="0"/>
          </a:p>
          <a:p>
            <a:pPr lvl="1"/>
            <a:r>
              <a:rPr lang="el-GR" dirty="0" smtClean="0"/>
              <a:t>Κάθε σελίδα απαιτεί μ/σ σελίδες</a:t>
            </a:r>
          </a:p>
          <a:p>
            <a:pPr lvl="1"/>
            <a:r>
              <a:rPr lang="el-GR" dirty="0" smtClean="0"/>
              <a:t>Άρα ο πίνακας σελίδων έχει μέγεθος μκ/σ</a:t>
            </a:r>
          </a:p>
          <a:p>
            <a:pPr lvl="1"/>
            <a:r>
              <a:rPr lang="el-GR" dirty="0" smtClean="0"/>
              <a:t>Η εσωτερική κατάτμηση είναι σ/2</a:t>
            </a:r>
          </a:p>
          <a:p>
            <a:pPr lvl="1"/>
            <a:r>
              <a:rPr lang="el-GR" dirty="0" smtClean="0"/>
              <a:t>Η επιβάρυνση ανά διεργασία είναι μκ/σ+σ/2</a:t>
            </a:r>
          </a:p>
          <a:p>
            <a:pPr lvl="1"/>
            <a:r>
              <a:rPr lang="el-GR" dirty="0" smtClean="0"/>
              <a:t>Η βέλτιστη τιμή του σ είναι ρίζα του 2μκ</a:t>
            </a:r>
          </a:p>
          <a:p>
            <a:pPr lvl="1"/>
            <a:r>
              <a:rPr lang="el-GR" dirty="0" smtClean="0"/>
              <a:t>Παράδειγμα: μ = 1 </a:t>
            </a:r>
            <a:r>
              <a:rPr lang="en-US" dirty="0" smtClean="0"/>
              <a:t>MB</a:t>
            </a:r>
            <a:r>
              <a:rPr lang="el-GR" dirty="0" smtClean="0"/>
              <a:t> και κ = 8 </a:t>
            </a:r>
            <a:r>
              <a:rPr lang="en-US" dirty="0" smtClean="0"/>
              <a:t>byte</a:t>
            </a:r>
            <a:r>
              <a:rPr lang="el-GR" dirty="0" smtClean="0"/>
              <a:t>, βέλτιστο σ = 4 </a:t>
            </a:r>
            <a:r>
              <a:rPr lang="en-US" dirty="0" smtClean="0"/>
              <a:t>KB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79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Εντολές και δεδομένα</a:t>
            </a:r>
          </a:p>
        </p:txBody>
      </p:sp>
      <p:pic>
        <p:nvPicPr>
          <p:cNvPr id="63494" name="Picture 8" descr="Διαχωρισμός χώρων εντολών και δεδομένω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268760"/>
            <a:ext cx="6553200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381000" y="3571875"/>
            <a:ext cx="8382000" cy="2828925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Διαχωρισμός χώρων εντολών και δεδομένων</a:t>
            </a:r>
          </a:p>
          <a:p>
            <a:pPr lvl="1"/>
            <a:r>
              <a:rPr lang="el-GR" dirty="0" smtClean="0"/>
              <a:t>Συνήθως δεδομένα και εντολές είναι σε ενιαίο χώρο</a:t>
            </a:r>
          </a:p>
          <a:p>
            <a:pPr lvl="1"/>
            <a:r>
              <a:rPr lang="el-GR" dirty="0" smtClean="0"/>
              <a:t>Σε ορισμένα συστήματα διαχωρίζονται</a:t>
            </a:r>
          </a:p>
          <a:p>
            <a:pPr lvl="2"/>
            <a:r>
              <a:rPr lang="el-GR" dirty="0" smtClean="0"/>
              <a:t>Οι εντολές αναφέρονται σε άλλη μνήμη από τα δεδομένα</a:t>
            </a:r>
          </a:p>
          <a:p>
            <a:pPr lvl="1"/>
            <a:r>
              <a:rPr lang="el-GR" dirty="0" smtClean="0"/>
              <a:t>Δύο ανεξάρτητες εικονικές μνήμες</a:t>
            </a:r>
          </a:p>
          <a:p>
            <a:pPr lvl="2"/>
            <a:r>
              <a:rPr lang="el-GR" dirty="0" smtClean="0"/>
              <a:t>Χρησιμοποιήθηκε στο </a:t>
            </a:r>
            <a:r>
              <a:rPr lang="en-US" dirty="0" smtClean="0"/>
              <a:t>PDP-11</a:t>
            </a:r>
            <a:r>
              <a:rPr lang="el-GR" dirty="0" smtClean="0"/>
              <a:t> για μεγάλα προγράμματα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73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Κοινόχρηστες σελίδες (</a:t>
            </a:r>
            <a:r>
              <a:rPr lang="el-GR" dirty="0"/>
              <a:t>1 από 3)</a:t>
            </a:r>
            <a:endParaRPr lang="el-GR" dirty="0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Κοινόχρηστες σελίδες</a:t>
            </a:r>
          </a:p>
          <a:p>
            <a:pPr lvl="1"/>
            <a:r>
              <a:rPr lang="el-GR" dirty="0" smtClean="0"/>
              <a:t>Το πρόγραμμα μπορεί να εκτελείται σε πολλές διεργασίες</a:t>
            </a:r>
          </a:p>
          <a:p>
            <a:pPr lvl="1"/>
            <a:r>
              <a:rPr lang="el-GR" dirty="0" smtClean="0"/>
              <a:t>Θα μπορούσαν οι σχετικές σελίδες να καταμερίζονται</a:t>
            </a:r>
          </a:p>
          <a:p>
            <a:pPr lvl="2"/>
            <a:r>
              <a:rPr lang="el-GR" dirty="0" smtClean="0"/>
              <a:t>Επιτρέπεται στις σελίδες ανάγνωσης μόνο</a:t>
            </a:r>
          </a:p>
          <a:p>
            <a:pPr lvl="2"/>
            <a:r>
              <a:rPr lang="el-GR" dirty="0" smtClean="0"/>
              <a:t>Στην πράξη, είναι οι σελίδες κώδικα</a:t>
            </a:r>
          </a:p>
          <a:p>
            <a:pPr lvl="1"/>
            <a:r>
              <a:rPr lang="el-GR" dirty="0" smtClean="0"/>
              <a:t>Υλοποίηση με χωριστούς χώρους διευθύνσεων</a:t>
            </a:r>
          </a:p>
          <a:p>
            <a:pPr lvl="2"/>
            <a:r>
              <a:rPr lang="el-GR" dirty="0" smtClean="0"/>
              <a:t>Πίνακας σελίδων δεδομένων και κώδικα ανά διεργασία</a:t>
            </a:r>
          </a:p>
          <a:p>
            <a:pPr lvl="2"/>
            <a:r>
              <a:rPr lang="el-GR" dirty="0" smtClean="0"/>
              <a:t>Ο πίνακας σελίδων κώδικα μπορεί να καταμερίζεται</a:t>
            </a:r>
          </a:p>
          <a:p>
            <a:pPr lvl="1"/>
            <a:r>
              <a:rPr lang="el-GR" dirty="0" smtClean="0"/>
              <a:t>Λίγο πιο περίπλοκη με ενιαίο χώρο διευθύνσεων</a:t>
            </a:r>
          </a:p>
          <a:p>
            <a:pPr lvl="1"/>
            <a:r>
              <a:rPr lang="el-GR" dirty="0" smtClean="0"/>
              <a:t>Τι γίνεται αν μία από τις διεργασίες φύγει από τη μνήμη;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04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Κοινόχρηστες σελίδες (</a:t>
            </a:r>
            <a:r>
              <a:rPr lang="el-GR" dirty="0"/>
              <a:t>2 από 3)</a:t>
            </a:r>
            <a:endParaRPr lang="el-GR" dirty="0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01019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Παράδειγμα καταμερισμού σελίδων</a:t>
            </a:r>
          </a:p>
          <a:p>
            <a:pPr lvl="1"/>
            <a:r>
              <a:rPr lang="el-GR" dirty="0" smtClean="0"/>
              <a:t>Δύο διεργασίες έχουν τον ίδιο κώδικα</a:t>
            </a:r>
          </a:p>
          <a:p>
            <a:pPr lvl="1"/>
            <a:r>
              <a:rPr lang="el-GR" dirty="0" smtClean="0"/>
              <a:t>Τα δεδομένα όμως διαφοροποιούνται</a:t>
            </a:r>
          </a:p>
        </p:txBody>
      </p:sp>
      <p:pic>
        <p:nvPicPr>
          <p:cNvPr id="5" name="Picture 8" descr="Παράδειγμα καταμερισμού σελίδω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340768"/>
            <a:ext cx="4391025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78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(2</a:t>
            </a:r>
            <a:r>
              <a:rPr lang="el-GR" dirty="0"/>
              <a:t> από </a:t>
            </a:r>
            <a:r>
              <a:rPr 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Διαχειριστής μνήμης</a:t>
            </a:r>
          </a:p>
          <a:p>
            <a:pPr lvl="1"/>
            <a:r>
              <a:rPr lang="el-GR" dirty="0" smtClean="0"/>
              <a:t>Διαχειρίζεται την ιεραρχία μνήμης</a:t>
            </a:r>
          </a:p>
          <a:p>
            <a:pPr lvl="1"/>
            <a:r>
              <a:rPr lang="el-GR" dirty="0" smtClean="0"/>
              <a:t>Ποια τμήματα της μνήμης χρησιμοποιούνται;</a:t>
            </a:r>
          </a:p>
          <a:p>
            <a:pPr lvl="1"/>
            <a:r>
              <a:rPr lang="el-GR" dirty="0" smtClean="0"/>
              <a:t>Πόση μνήμη παραχωρείται σε κάθε διεργασία;</a:t>
            </a:r>
          </a:p>
          <a:p>
            <a:pPr lvl="1"/>
            <a:r>
              <a:rPr lang="el-GR" dirty="0" smtClean="0"/>
              <a:t>Ποια μνήμη έχει κάθε διεργασία;</a:t>
            </a:r>
          </a:p>
          <a:p>
            <a:pPr lvl="1"/>
            <a:r>
              <a:rPr lang="el-GR" dirty="0" smtClean="0"/>
              <a:t>Λογισμικό που αξιοποιεί εξειδικευμένο υλικό</a:t>
            </a:r>
            <a:endParaRPr lang="el-GR" dirty="0"/>
          </a:p>
          <a:p>
            <a:pPr lvl="2"/>
            <a:r>
              <a:rPr lang="el-GR" dirty="0" smtClean="0"/>
              <a:t>Υλικό που παρακολουθεί τις προσπελάσεις</a:t>
            </a:r>
          </a:p>
          <a:p>
            <a:pPr lvl="2"/>
            <a:r>
              <a:rPr lang="el-GR" dirty="0" smtClean="0"/>
              <a:t>Υλικό που επιβάλλει κανόνες προστασίας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62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Κοινόχρηστες σελίδες (</a:t>
            </a:r>
            <a:r>
              <a:rPr lang="el-GR" dirty="0"/>
              <a:t>3 από 3)</a:t>
            </a:r>
            <a:endParaRPr lang="el-GR" dirty="0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Αντιγραφή κατά την εγγραφή</a:t>
            </a:r>
          </a:p>
          <a:p>
            <a:pPr lvl="1"/>
            <a:r>
              <a:rPr lang="en-US" dirty="0" smtClean="0"/>
              <a:t>UNIX</a:t>
            </a:r>
            <a:r>
              <a:rPr lang="el-GR" dirty="0"/>
              <a:t>:</a:t>
            </a:r>
            <a:r>
              <a:rPr lang="el-GR" dirty="0" smtClean="0"/>
              <a:t> μετά το </a:t>
            </a:r>
            <a:r>
              <a:rPr lang="en-US" dirty="0" smtClean="0"/>
              <a:t>fork</a:t>
            </a:r>
            <a:r>
              <a:rPr lang="el-GR" dirty="0" smtClean="0"/>
              <a:t> οι διεργασίες μοιράζονται δεδομένα</a:t>
            </a:r>
          </a:p>
          <a:p>
            <a:pPr lvl="1"/>
            <a:r>
              <a:rPr lang="el-GR" dirty="0" smtClean="0"/>
              <a:t>Κάθε διεργασία έχει άλλο πίνακα αλλά τις ίδιες σελίδες</a:t>
            </a:r>
          </a:p>
          <a:p>
            <a:pPr lvl="1"/>
            <a:r>
              <a:rPr lang="el-GR" dirty="0" smtClean="0"/>
              <a:t>Οι σελίδες όμως σημειώνονται ως μόνο ανάγνωσης</a:t>
            </a:r>
            <a:endParaRPr lang="en-US" dirty="0" smtClean="0"/>
          </a:p>
          <a:p>
            <a:pPr lvl="1"/>
            <a:r>
              <a:rPr lang="el-GR" dirty="0" smtClean="0"/>
              <a:t>Όταν τροποποιηθεί μία σελίδα έχουμε παγίδα</a:t>
            </a:r>
          </a:p>
          <a:p>
            <a:pPr lvl="1"/>
            <a:r>
              <a:rPr lang="el-GR" dirty="0" smtClean="0"/>
              <a:t>Το λειτουργικό δημιουργεί αντίγραφο της σελίδας</a:t>
            </a:r>
          </a:p>
          <a:p>
            <a:pPr lvl="2"/>
            <a:r>
              <a:rPr lang="el-GR" dirty="0" smtClean="0"/>
              <a:t>Κάθε διεργασία διαθέτει τώρα το δικό της αντίγραφο</a:t>
            </a:r>
          </a:p>
          <a:p>
            <a:pPr lvl="1"/>
            <a:r>
              <a:rPr lang="el-GR" dirty="0" smtClean="0"/>
              <a:t>Τα αντίγραφα γίνονται ανάγνωσης/εγγραφής</a:t>
            </a:r>
          </a:p>
          <a:p>
            <a:pPr lvl="1"/>
            <a:r>
              <a:rPr lang="el-GR" dirty="0" smtClean="0"/>
              <a:t>Όποιες σελίδες δεν τροποποιηθούν δεν θα αντιγραφούν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19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Κοινόχρηστες βιβλιοθήκες (</a:t>
            </a:r>
            <a:r>
              <a:rPr lang="el-GR" dirty="0"/>
              <a:t>1 από 3)</a:t>
            </a:r>
            <a:endParaRPr lang="el-GR" dirty="0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Κοινόχρηστες βιβλιοθήκες</a:t>
            </a:r>
          </a:p>
          <a:p>
            <a:pPr lvl="1"/>
            <a:r>
              <a:rPr lang="el-GR" dirty="0" smtClean="0"/>
              <a:t>Οι διεργασίες συχνά χρησιμοποιούν μεγάλες βιβλιοθήκες</a:t>
            </a:r>
          </a:p>
          <a:p>
            <a:pPr lvl="2"/>
            <a:r>
              <a:rPr lang="el-GR" dirty="0" smtClean="0"/>
              <a:t>Για παράδειγμα, τις βιβλιοθήκες γραφικών του </a:t>
            </a:r>
            <a:r>
              <a:rPr lang="en-US" dirty="0" smtClean="0"/>
              <a:t>GUI</a:t>
            </a:r>
          </a:p>
          <a:p>
            <a:pPr lvl="1"/>
            <a:r>
              <a:rPr lang="el-GR" dirty="0" smtClean="0"/>
              <a:t>Με στατική σύνδεση είναι δύσκολο να τις μοιραστούμε</a:t>
            </a:r>
          </a:p>
          <a:p>
            <a:pPr lvl="2"/>
            <a:r>
              <a:rPr lang="el-GR" dirty="0" smtClean="0"/>
              <a:t>Κάθε διεργασία έχει διαφορετικά τμήμα σε διαφορετικά μέρη</a:t>
            </a:r>
          </a:p>
          <a:p>
            <a:pPr lvl="1"/>
            <a:r>
              <a:rPr lang="el-GR" dirty="0" smtClean="0"/>
              <a:t>Συμφέρει να έχουμε δυναμική σύνδεση</a:t>
            </a:r>
          </a:p>
          <a:p>
            <a:pPr lvl="1"/>
            <a:r>
              <a:rPr lang="en-US" dirty="0" smtClean="0"/>
              <a:t>Windows: Dynamic Link Libraries (DLL)</a:t>
            </a:r>
          </a:p>
          <a:p>
            <a:pPr lvl="2"/>
            <a:r>
              <a:rPr lang="el-GR" dirty="0" smtClean="0"/>
              <a:t>Το πρόγραμμα συνδέεται με ρουτίνες στελέχους</a:t>
            </a:r>
          </a:p>
          <a:p>
            <a:pPr lvl="2"/>
            <a:r>
              <a:rPr lang="el-GR" dirty="0" smtClean="0"/>
              <a:t>Αυτές δεσμεύονται με τη βιβλιοθήκη στο χρόνο εκτέλεσης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17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Κοινόχρηστες βιβλιοθήκες (</a:t>
            </a:r>
            <a:r>
              <a:rPr lang="el-GR" dirty="0"/>
              <a:t>2 από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Λειτουργία </a:t>
            </a:r>
            <a:r>
              <a:rPr lang="en-US" dirty="0" smtClean="0"/>
              <a:t>DLL</a:t>
            </a:r>
            <a:r>
              <a:rPr lang="el-GR" dirty="0" smtClean="0"/>
              <a:t> στα </a:t>
            </a:r>
            <a:r>
              <a:rPr lang="en-US" dirty="0" smtClean="0"/>
              <a:t>Windows</a:t>
            </a:r>
          </a:p>
          <a:p>
            <a:pPr lvl="1"/>
            <a:r>
              <a:rPr lang="el-GR" dirty="0" smtClean="0"/>
              <a:t>Οι </a:t>
            </a:r>
            <a:r>
              <a:rPr lang="en-US" dirty="0" smtClean="0"/>
              <a:t>DLL </a:t>
            </a:r>
            <a:r>
              <a:rPr lang="el-GR" dirty="0" smtClean="0"/>
              <a:t>φορτώνονται ολόκληρες στη μνήμη</a:t>
            </a:r>
          </a:p>
          <a:p>
            <a:pPr lvl="2"/>
            <a:r>
              <a:rPr lang="el-GR" dirty="0" smtClean="0"/>
              <a:t>Δεν φορτώνονται μόνο οι συναρτήσεις που χρησιμοποιούνται</a:t>
            </a:r>
          </a:p>
          <a:p>
            <a:pPr lvl="2"/>
            <a:r>
              <a:rPr lang="el-GR" dirty="0" smtClean="0"/>
              <a:t>Στην πραγματικότητα σελιδοποιούνται και αυτές</a:t>
            </a:r>
          </a:p>
          <a:p>
            <a:pPr lvl="2"/>
            <a:r>
              <a:rPr lang="el-GR" dirty="0" smtClean="0"/>
              <a:t>Φόρτωση είτε με το πρόγραμμα είτε με την πρώτη κλήση</a:t>
            </a:r>
          </a:p>
          <a:p>
            <a:pPr lvl="1"/>
            <a:r>
              <a:rPr lang="el-GR" dirty="0" smtClean="0"/>
              <a:t>Όλα τα προγράμματα έχουν πρόσβαση στις </a:t>
            </a:r>
            <a:r>
              <a:rPr lang="en-US" dirty="0" smtClean="0"/>
              <a:t>DLL</a:t>
            </a:r>
            <a:endParaRPr lang="el-GR" dirty="0" smtClean="0"/>
          </a:p>
          <a:p>
            <a:pPr lvl="1"/>
            <a:r>
              <a:rPr lang="el-GR" dirty="0" smtClean="0"/>
              <a:t>Τα </a:t>
            </a:r>
            <a:r>
              <a:rPr lang="en-US" dirty="0" smtClean="0"/>
              <a:t>DLL </a:t>
            </a:r>
            <a:r>
              <a:rPr lang="el-GR" dirty="0" smtClean="0"/>
              <a:t>επιτρέπουν τη διόρθωση σφαλμάτων</a:t>
            </a:r>
          </a:p>
          <a:p>
            <a:pPr lvl="2"/>
            <a:r>
              <a:rPr lang="el-GR" dirty="0" smtClean="0"/>
              <a:t>Έστω ότι βρέθηκε κάποιο πρόγραμμα ασφάλειας σε ένα </a:t>
            </a:r>
            <a:r>
              <a:rPr lang="en-US" dirty="0" smtClean="0"/>
              <a:t>DLL</a:t>
            </a:r>
          </a:p>
          <a:p>
            <a:pPr lvl="2"/>
            <a:r>
              <a:rPr lang="el-GR" dirty="0" smtClean="0"/>
              <a:t>Μπορεί να αντικατασταθεί με νέα έκδοση</a:t>
            </a:r>
          </a:p>
          <a:p>
            <a:pPr lvl="2"/>
            <a:r>
              <a:rPr lang="el-GR" dirty="0" smtClean="0"/>
              <a:t>Οι διεργασίες βλέπουν τις ίδιες ακριβώς κλήσεις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53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Κοινόχρηστες βιβλιοθήκες (</a:t>
            </a:r>
            <a:r>
              <a:rPr lang="el-GR" dirty="0"/>
              <a:t>3 από 3)</a:t>
            </a:r>
            <a:endParaRPr lang="el-GR" dirty="0" smtClean="0"/>
          </a:p>
        </p:txBody>
      </p:sp>
      <p:pic>
        <p:nvPicPr>
          <p:cNvPr id="68614" name="Picture 8" descr="Παράδειγμα κοινόχρηστης βιβλιοθήκης στη μνήμη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268760"/>
            <a:ext cx="504190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381000" y="4071938"/>
            <a:ext cx="8382000" cy="2328862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Κοινόχρηστες βιβλιοθήκες</a:t>
            </a:r>
          </a:p>
          <a:p>
            <a:pPr lvl="1"/>
            <a:r>
              <a:rPr lang="el-GR" dirty="0" smtClean="0"/>
              <a:t>Κάθε διεργασία φορτώνει τη βιβλιοθήκη αλλού</a:t>
            </a:r>
          </a:p>
          <a:p>
            <a:pPr lvl="1"/>
            <a:r>
              <a:rPr lang="el-GR" dirty="0" smtClean="0"/>
              <a:t>Η βιβλιοθήκη πρέπει να είναι ανεξάρτητη θέσης</a:t>
            </a:r>
          </a:p>
          <a:p>
            <a:pPr lvl="2"/>
            <a:r>
              <a:rPr lang="el-GR" dirty="0" smtClean="0"/>
              <a:t>Να εκτελείται οπουδήποτε στη μνήμη</a:t>
            </a:r>
          </a:p>
          <a:p>
            <a:pPr lvl="2"/>
            <a:r>
              <a:rPr lang="el-GR" dirty="0" smtClean="0"/>
              <a:t>Άρα να χρησιμοποιεί μόνο σχετικά άλματα και αναφορές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04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Χαρτογραφημένα αρχεία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Χαρτογραφημένα αρχεία στη μνήμη</a:t>
            </a:r>
          </a:p>
          <a:p>
            <a:pPr lvl="1"/>
            <a:r>
              <a:rPr lang="el-GR" dirty="0" smtClean="0"/>
              <a:t>Παρέχονται σε ορισμένα συστήματα</a:t>
            </a:r>
          </a:p>
          <a:p>
            <a:pPr lvl="1"/>
            <a:r>
              <a:rPr lang="el-GR" dirty="0" smtClean="0"/>
              <a:t>Αρχείο που φαίνεται να έχει φορτωθεί στη μνήμη</a:t>
            </a:r>
          </a:p>
          <a:p>
            <a:pPr lvl="2"/>
            <a:r>
              <a:rPr lang="el-GR" dirty="0" smtClean="0"/>
              <a:t>Χρήση με λειτουργίες μνήμης αντί εισόδου/εξόδου</a:t>
            </a:r>
          </a:p>
          <a:p>
            <a:pPr lvl="2"/>
            <a:r>
              <a:rPr lang="el-GR" dirty="0" smtClean="0"/>
              <a:t>Το αρχείο μπορεί να σελιδοποιείται όπως όλη η μνήμη</a:t>
            </a:r>
          </a:p>
          <a:p>
            <a:pPr lvl="2"/>
            <a:r>
              <a:rPr lang="el-GR" dirty="0" smtClean="0"/>
              <a:t>Έτσι μπορούν να φορτώνονται και τα </a:t>
            </a:r>
            <a:r>
              <a:rPr lang="en-US" dirty="0" smtClean="0"/>
              <a:t>DLL</a:t>
            </a:r>
            <a:endParaRPr lang="el-GR" dirty="0" smtClean="0"/>
          </a:p>
          <a:p>
            <a:pPr lvl="1"/>
            <a:r>
              <a:rPr lang="el-GR" dirty="0" smtClean="0"/>
              <a:t>Επιτρέπει και επικοινωνία διεργασιών</a:t>
            </a:r>
          </a:p>
          <a:p>
            <a:pPr lvl="2"/>
            <a:r>
              <a:rPr lang="el-GR" dirty="0" smtClean="0"/>
              <a:t>Πολλές διεργασίες χαρτογραφούν το ίδιο αρχείο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879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Πολιτική καθαρισμού (</a:t>
            </a:r>
            <a:r>
              <a:rPr lang="el-GR" dirty="0"/>
              <a:t>1 από </a:t>
            </a:r>
            <a:r>
              <a:rPr lang="el-GR" dirty="0" smtClean="0"/>
              <a:t>2)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Πολιτική καθαρισμού</a:t>
            </a:r>
          </a:p>
          <a:p>
            <a:pPr lvl="1"/>
            <a:r>
              <a:rPr lang="el-GR" dirty="0" smtClean="0"/>
              <a:t>Οι τροποποιημένες σελίδες δεν είναι διαθέσιμες</a:t>
            </a:r>
          </a:p>
          <a:p>
            <a:pPr lvl="2"/>
            <a:r>
              <a:rPr lang="el-GR" dirty="0" smtClean="0"/>
              <a:t>Πρέπει να περιμένουμε να γραφτούν στο δίσκο</a:t>
            </a:r>
          </a:p>
          <a:p>
            <a:pPr lvl="2"/>
            <a:r>
              <a:rPr lang="el-GR" dirty="0" smtClean="0"/>
              <a:t>Καθυστέρηση όταν θέλουμε να φορτώσουμε νέες σελίδες</a:t>
            </a:r>
          </a:p>
          <a:p>
            <a:pPr lvl="1"/>
            <a:r>
              <a:rPr lang="el-GR" dirty="0" smtClean="0"/>
              <a:t>Δαίμονας σελιδοποίησης</a:t>
            </a:r>
          </a:p>
          <a:p>
            <a:pPr lvl="2"/>
            <a:r>
              <a:rPr lang="el-GR" dirty="0" smtClean="0"/>
              <a:t>Φροντίζει να υπάρχουν πάντα διαθέσιμες σελίδες</a:t>
            </a:r>
          </a:p>
          <a:p>
            <a:pPr lvl="1"/>
            <a:r>
              <a:rPr lang="el-GR" dirty="0" smtClean="0"/>
              <a:t>Ο δαίμονας ξυπνάει περιοδικά</a:t>
            </a:r>
          </a:p>
          <a:p>
            <a:pPr lvl="2"/>
            <a:r>
              <a:rPr lang="el-GR" dirty="0" smtClean="0"/>
              <a:t>Αν έχουμε λίγες διαθέσιμες επιλέγει μερικές για αφαίρεση</a:t>
            </a:r>
          </a:p>
          <a:p>
            <a:pPr lvl="2"/>
            <a:r>
              <a:rPr lang="el-GR" dirty="0" smtClean="0"/>
              <a:t>Αν είναι τροποποιημένες τις στέλνει και για εγγραφή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18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Πολιτική καθαρισμού (</a:t>
            </a:r>
            <a:r>
              <a:rPr lang="el-GR" dirty="0"/>
              <a:t>2 από </a:t>
            </a:r>
            <a:r>
              <a:rPr 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Πολιτική καθαρισμού</a:t>
            </a:r>
          </a:p>
          <a:p>
            <a:pPr lvl="1"/>
            <a:r>
              <a:rPr lang="el-GR" dirty="0" smtClean="0"/>
              <a:t>Ο δαίμονας δεν διώχνει τις σελίδες που επιλέγει</a:t>
            </a:r>
          </a:p>
          <a:p>
            <a:pPr lvl="2"/>
            <a:r>
              <a:rPr lang="el-GR" dirty="0" smtClean="0"/>
              <a:t>Αν ζητηθούν ξανά, είναι ακόμα διαθέσιμες</a:t>
            </a:r>
          </a:p>
          <a:p>
            <a:pPr lvl="2"/>
            <a:r>
              <a:rPr lang="el-GR" dirty="0" smtClean="0"/>
              <a:t>Τώρα όμως θα είναι και καθαρές</a:t>
            </a:r>
          </a:p>
          <a:p>
            <a:pPr lvl="2"/>
            <a:r>
              <a:rPr lang="el-GR" dirty="0" smtClean="0"/>
              <a:t>Άρα μπορούν να χρησιμοποιηθούν άμεσα</a:t>
            </a:r>
            <a:endParaRPr lang="en-US" dirty="0" smtClean="0"/>
          </a:p>
          <a:p>
            <a:r>
              <a:rPr lang="el-GR" dirty="0" smtClean="0"/>
              <a:t>Πολιτική ρολογιού με δύο δείκτες</a:t>
            </a:r>
          </a:p>
          <a:p>
            <a:pPr lvl="1"/>
            <a:r>
              <a:rPr lang="el-GR" dirty="0" smtClean="0"/>
              <a:t>Ο εμπρός δείκτης επιλέγει σελίδες για εγγραφή</a:t>
            </a:r>
          </a:p>
          <a:p>
            <a:pPr lvl="1"/>
            <a:r>
              <a:rPr lang="el-GR" dirty="0" smtClean="0"/>
              <a:t>Φροντίζει να υπάρχουν διαθέσιμες σελίδες αν χρειαστούν</a:t>
            </a:r>
          </a:p>
          <a:p>
            <a:pPr lvl="1"/>
            <a:r>
              <a:rPr lang="el-GR" dirty="0" smtClean="0"/>
              <a:t>Ο πίσω δείκτης επιλέγει σελίδες προς αντικατάσταση</a:t>
            </a:r>
          </a:p>
          <a:p>
            <a:pPr lvl="1"/>
            <a:r>
              <a:rPr lang="el-GR" dirty="0" smtClean="0"/>
              <a:t>Χρησιμοποιεί τις διαθέσιμες σελίδες για φόρτωση νέων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38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Διασύνδεση εικονικής μνήμης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Η κλασική διασύνδεση είναι αυτή που περιγράψαμε</a:t>
            </a:r>
          </a:p>
          <a:p>
            <a:pPr lvl="1"/>
            <a:r>
              <a:rPr lang="el-GR" dirty="0" smtClean="0"/>
              <a:t>Μπορεί όμως να επιτρέπονται και αποκλίσεις</a:t>
            </a:r>
          </a:p>
          <a:p>
            <a:r>
              <a:rPr lang="el-GR" dirty="0" smtClean="0"/>
              <a:t>Παράδειγμα: κοινή μνήμη</a:t>
            </a:r>
          </a:p>
          <a:p>
            <a:pPr lvl="1"/>
            <a:r>
              <a:rPr lang="el-GR" dirty="0" smtClean="0"/>
              <a:t>Απόδοση ονόματος σε ορισμένες περιοχές</a:t>
            </a:r>
          </a:p>
          <a:p>
            <a:pPr lvl="1"/>
            <a:r>
              <a:rPr lang="el-GR" dirty="0" smtClean="0"/>
              <a:t>Χρήση ονόματος για σύνδεση με διαφορετικές διεργασίες</a:t>
            </a:r>
          </a:p>
          <a:p>
            <a:pPr lvl="1"/>
            <a:r>
              <a:rPr lang="el-GR" dirty="0" smtClean="0"/>
              <a:t>Η κοινή μνήμη επιτρέπει γρήγορη επικοινωνία διεργασιών</a:t>
            </a:r>
          </a:p>
          <a:p>
            <a:r>
              <a:rPr lang="el-GR" dirty="0" smtClean="0"/>
              <a:t>Παράδειγμα: κατανεμημένη κοινόχρηστη μνήμη</a:t>
            </a:r>
          </a:p>
          <a:p>
            <a:pPr lvl="1"/>
            <a:r>
              <a:rPr lang="el-GR" dirty="0" smtClean="0"/>
              <a:t>Κοινός χώρος διευθύνσεων σε χωριστές μηχανές</a:t>
            </a:r>
          </a:p>
          <a:p>
            <a:pPr lvl="1"/>
            <a:r>
              <a:rPr lang="el-GR" dirty="0" smtClean="0"/>
              <a:t>Σφάλμα σελίδας όταν μια μηχανή δεν έχει τη σελίδα</a:t>
            </a:r>
          </a:p>
          <a:p>
            <a:pPr lvl="1"/>
            <a:r>
              <a:rPr lang="el-GR" dirty="0" smtClean="0"/>
              <a:t>Οι σελίδες στέλνονται από μηχάνημα σε μηχάνημα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85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Ζητήματα υλοποίησης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3:</a:t>
            </a:r>
            <a:r>
              <a:rPr lang="en-US" b="1" dirty="0"/>
              <a:t> </a:t>
            </a:r>
            <a:r>
              <a:rPr lang="el-GR" dirty="0"/>
              <a:t>Διαχείριση Μνήμης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74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Ρόλος του ΛΣ (</a:t>
            </a:r>
            <a:r>
              <a:rPr lang="el-GR" dirty="0"/>
              <a:t>1 </a:t>
            </a:r>
            <a:r>
              <a:rPr lang="el-GR"/>
              <a:t>από </a:t>
            </a:r>
            <a:r>
              <a:rPr lang="el-GR" dirty="0"/>
              <a:t>2</a:t>
            </a:r>
            <a:r>
              <a:rPr lang="el-GR" smtClean="0"/>
              <a:t>)</a:t>
            </a:r>
            <a:endParaRPr lang="el-GR" dirty="0" smtClean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Λειτουργικό σύστημα και σελιδοποίηση</a:t>
            </a:r>
          </a:p>
          <a:p>
            <a:pPr lvl="1"/>
            <a:r>
              <a:rPr lang="el-GR" dirty="0" smtClean="0"/>
              <a:t>Δημιουργία νέας διεργασίας</a:t>
            </a:r>
          </a:p>
          <a:p>
            <a:pPr lvl="2"/>
            <a:r>
              <a:rPr lang="el-GR" dirty="0" smtClean="0"/>
              <a:t>Εκτίμηση μεγέθους προγράμματος και δεδομένων</a:t>
            </a:r>
          </a:p>
          <a:p>
            <a:pPr lvl="2"/>
            <a:r>
              <a:rPr lang="el-GR" dirty="0" smtClean="0"/>
              <a:t>Δημιουργία και αρχικοποίηση πίνακα σελίδων</a:t>
            </a:r>
          </a:p>
          <a:p>
            <a:pPr lvl="2"/>
            <a:r>
              <a:rPr lang="el-GR" dirty="0" smtClean="0"/>
              <a:t>Δέσμευση χώρου στην περιοχή εναλλαγής</a:t>
            </a:r>
          </a:p>
          <a:p>
            <a:pPr lvl="2"/>
            <a:r>
              <a:rPr lang="el-GR" dirty="0" smtClean="0"/>
              <a:t>Ενημέρωση πίνακα διεργασιών</a:t>
            </a:r>
          </a:p>
          <a:p>
            <a:pPr lvl="1"/>
            <a:r>
              <a:rPr lang="el-GR" dirty="0" smtClean="0"/>
              <a:t>Χρονοπρογραμματισμός διεργασίας</a:t>
            </a:r>
          </a:p>
          <a:p>
            <a:pPr lvl="2"/>
            <a:r>
              <a:rPr lang="el-GR" dirty="0" smtClean="0"/>
              <a:t>Καθαρισμός </a:t>
            </a:r>
            <a:r>
              <a:rPr lang="en-US" dirty="0" smtClean="0"/>
              <a:t>MMU</a:t>
            </a:r>
            <a:r>
              <a:rPr lang="el-GR" dirty="0" smtClean="0"/>
              <a:t> και </a:t>
            </a:r>
            <a:r>
              <a:rPr lang="en-US" dirty="0" smtClean="0"/>
              <a:t>TLB</a:t>
            </a:r>
          </a:p>
          <a:p>
            <a:pPr lvl="2"/>
            <a:r>
              <a:rPr lang="el-GR" dirty="0" smtClean="0"/>
              <a:t>Αλλαγή πίνακα σελίδων</a:t>
            </a:r>
            <a:endParaRPr lang="en-US" dirty="0" smtClean="0"/>
          </a:p>
          <a:p>
            <a:pPr lvl="2"/>
            <a:r>
              <a:rPr lang="el-GR" dirty="0" smtClean="0"/>
              <a:t>Προαιρετικά φόρτωση ορισμένων σελίδων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70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Χωρίς αφαίρεση μνήμης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3:</a:t>
            </a:r>
            <a:r>
              <a:rPr lang="en-US" b="1" dirty="0" smtClean="0"/>
              <a:t> </a:t>
            </a:r>
            <a:r>
              <a:rPr lang="el-GR" dirty="0"/>
              <a:t>Διαχείριση Μνήμης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43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Ρόλος του ΛΣ (2 </a:t>
            </a:r>
            <a:r>
              <a:rPr lang="el-GR" dirty="0"/>
              <a:t>από </a:t>
            </a:r>
            <a:r>
              <a:rPr lang="el-GR" dirty="0" smtClean="0"/>
              <a:t>2)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Λειτουργικό σύστημα και σελιδοποίηση</a:t>
            </a:r>
          </a:p>
          <a:p>
            <a:pPr lvl="1"/>
            <a:r>
              <a:rPr lang="el-GR" dirty="0" smtClean="0"/>
              <a:t>Σφάλμα σελίδας</a:t>
            </a:r>
          </a:p>
          <a:p>
            <a:pPr lvl="2"/>
            <a:r>
              <a:rPr lang="el-GR" dirty="0" smtClean="0"/>
              <a:t>Εντοπισμός ζητούμενης σελίδας στο δίσκο</a:t>
            </a:r>
          </a:p>
          <a:p>
            <a:pPr lvl="2"/>
            <a:r>
              <a:rPr lang="el-GR" dirty="0" smtClean="0"/>
              <a:t>Φόρτωση σελίδας σε διαθέσιμο πλαίσιο</a:t>
            </a:r>
          </a:p>
          <a:p>
            <a:pPr lvl="2"/>
            <a:r>
              <a:rPr lang="el-GR" dirty="0" smtClean="0"/>
              <a:t>Επαναφορά μετρητή προγράμματος και επανεκτέλεση</a:t>
            </a:r>
          </a:p>
          <a:p>
            <a:pPr lvl="1"/>
            <a:r>
              <a:rPr lang="el-GR" dirty="0" smtClean="0"/>
              <a:t>Τερματισμός διεργασίας</a:t>
            </a:r>
          </a:p>
          <a:p>
            <a:pPr lvl="2"/>
            <a:r>
              <a:rPr lang="el-GR" dirty="0" smtClean="0"/>
              <a:t>Αποδέσμευση πίνακα σελίδων</a:t>
            </a:r>
          </a:p>
          <a:p>
            <a:pPr lvl="2"/>
            <a:r>
              <a:rPr lang="el-GR" dirty="0" smtClean="0"/>
              <a:t>Αποδέσμευση χώρου στην περιοχή εναλλαγής</a:t>
            </a:r>
          </a:p>
          <a:p>
            <a:pPr lvl="2"/>
            <a:r>
              <a:rPr lang="el-GR" dirty="0" smtClean="0"/>
              <a:t>Αποδέσμευση μη καταμεριζόμενων σελίδων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318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Χειρισμός σφαλμάτων σελίδας (</a:t>
            </a:r>
            <a:r>
              <a:rPr lang="el-GR" sz="3600" dirty="0"/>
              <a:t>1 από 3)</a:t>
            </a:r>
            <a:endParaRPr lang="el-GR" sz="3600" dirty="0" smtClean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Χειρισμός σφαλμάτων σελίδας</a:t>
            </a:r>
          </a:p>
          <a:p>
            <a:pPr lvl="1"/>
            <a:r>
              <a:rPr lang="el-GR" dirty="0" smtClean="0"/>
              <a:t>Το υλικό προκαλεί παγίδα στον πυρήνα</a:t>
            </a:r>
          </a:p>
          <a:p>
            <a:pPr lvl="2"/>
            <a:r>
              <a:rPr lang="el-GR" dirty="0" smtClean="0"/>
              <a:t>Ο μετρητής προγράμματος αποθηκεύεται στη στοίβα</a:t>
            </a:r>
          </a:p>
          <a:p>
            <a:pPr lvl="1"/>
            <a:r>
              <a:rPr lang="el-GR" dirty="0" smtClean="0"/>
              <a:t>Εκτέλεση βασικού χειριστή διακοπής</a:t>
            </a:r>
          </a:p>
          <a:p>
            <a:pPr lvl="2"/>
            <a:r>
              <a:rPr lang="el-GR" dirty="0" smtClean="0"/>
              <a:t>Αποθήκευση υπόλοιπων καταχωρητών στη στοίβα</a:t>
            </a:r>
          </a:p>
          <a:p>
            <a:pPr lvl="2"/>
            <a:r>
              <a:rPr lang="el-GR" dirty="0" smtClean="0"/>
              <a:t>Κλήση του χειριστή σφαλμάτων σελίδας</a:t>
            </a:r>
          </a:p>
          <a:p>
            <a:pPr lvl="1"/>
            <a:r>
              <a:rPr lang="el-GR" dirty="0" smtClean="0"/>
              <a:t>Χειριστής σφαλμάτων σελίδας</a:t>
            </a:r>
          </a:p>
          <a:p>
            <a:pPr lvl="2"/>
            <a:r>
              <a:rPr lang="el-GR" dirty="0" smtClean="0"/>
              <a:t>Καθορισμός ζητούμενης σελίδας</a:t>
            </a:r>
          </a:p>
          <a:p>
            <a:pPr lvl="2"/>
            <a:r>
              <a:rPr lang="el-GR" dirty="0" smtClean="0"/>
              <a:t>Μπορεί να απαιτεί ανάλυση της εντολής που διακόπηκε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5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Χειρισμός σφαλμάτων σελίδας (</a:t>
            </a:r>
            <a:r>
              <a:rPr lang="el-GR" sz="3600" dirty="0"/>
              <a:t>2 από 3)</a:t>
            </a:r>
            <a:endParaRPr lang="el-GR" sz="3600" dirty="0" smtClean="0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Χειρισμός σφαλμάτων σελίδας</a:t>
            </a:r>
          </a:p>
          <a:p>
            <a:pPr lvl="1"/>
            <a:r>
              <a:rPr lang="el-GR" dirty="0" smtClean="0"/>
              <a:t>Έλεγχος εγκυρότητας και πρόσβασης</a:t>
            </a:r>
          </a:p>
          <a:p>
            <a:pPr lvl="2"/>
            <a:r>
              <a:rPr lang="el-GR" dirty="0" smtClean="0"/>
              <a:t>Αν υπάρχει πρόβλημα στέλνεται μήνυμα στη διεργασία</a:t>
            </a:r>
          </a:p>
          <a:p>
            <a:pPr lvl="2"/>
            <a:r>
              <a:rPr lang="el-GR" dirty="0" smtClean="0"/>
              <a:t>Επιλέγεται ένα ελεύθερο πλαίσιο ή εκτελείται η αντικατάσταση</a:t>
            </a:r>
          </a:p>
          <a:p>
            <a:pPr lvl="1"/>
            <a:r>
              <a:rPr lang="el-GR" dirty="0" smtClean="0"/>
              <a:t>Καθαρισμός πλαισίου σελίδας (αν είναι «βρώμικο»)</a:t>
            </a:r>
          </a:p>
          <a:p>
            <a:pPr lvl="2"/>
            <a:r>
              <a:rPr lang="el-GR" dirty="0" smtClean="0"/>
              <a:t>Χρονοπρογραμματίζεται η εγγραφή της σελίδας στο δίσκο</a:t>
            </a:r>
          </a:p>
          <a:p>
            <a:pPr lvl="2"/>
            <a:r>
              <a:rPr lang="el-GR" dirty="0" smtClean="0"/>
              <a:t>Η διεργασία αναστέλλεται</a:t>
            </a:r>
          </a:p>
          <a:p>
            <a:pPr lvl="1"/>
            <a:r>
              <a:rPr lang="el-GR" dirty="0" smtClean="0"/>
              <a:t>Φόρτωση της σελίδας στη μνήμη</a:t>
            </a:r>
          </a:p>
          <a:p>
            <a:pPr lvl="2"/>
            <a:r>
              <a:rPr lang="el-GR" dirty="0" smtClean="0"/>
              <a:t>Χρονοπρογραμματίζεται η ανάγνωση της σελίδας από το δίσκο</a:t>
            </a:r>
          </a:p>
          <a:p>
            <a:pPr lvl="2"/>
            <a:r>
              <a:rPr lang="el-GR" dirty="0" smtClean="0"/>
              <a:t>Η διεργασία αναστέλλεται (αν δεν είναι ήδη σε αναστολή)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160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Χειρισμός σφαλμάτων σελίδας (</a:t>
            </a:r>
            <a:r>
              <a:rPr lang="el-GR" sz="3600" dirty="0"/>
              <a:t>3 από </a:t>
            </a:r>
            <a:r>
              <a:rPr lang="el-GR" sz="3600" dirty="0" smtClean="0"/>
              <a:t>3)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Χειρισμός σφαλμάτων σελίδας</a:t>
            </a:r>
          </a:p>
          <a:p>
            <a:pPr lvl="1"/>
            <a:r>
              <a:rPr lang="el-GR" dirty="0" smtClean="0"/>
              <a:t>Ενημέρωση πίνακα σελίδων</a:t>
            </a:r>
          </a:p>
          <a:p>
            <a:pPr lvl="2"/>
            <a:r>
              <a:rPr lang="el-GR" dirty="0" smtClean="0"/>
              <a:t>Μόλις ολοκληρωθεί η μεταφορά της σελίδας</a:t>
            </a:r>
          </a:p>
          <a:p>
            <a:pPr lvl="1"/>
            <a:r>
              <a:rPr lang="el-GR" dirty="0" smtClean="0"/>
              <a:t>Επαναφορά μετρητή στην εντολή που διακόπηκε</a:t>
            </a:r>
          </a:p>
          <a:p>
            <a:pPr lvl="1"/>
            <a:r>
              <a:rPr lang="el-GR" dirty="0" smtClean="0"/>
              <a:t>Χρονοπρογραμματισμός της διεργασίας</a:t>
            </a:r>
          </a:p>
          <a:p>
            <a:pPr lvl="2"/>
            <a:r>
              <a:rPr lang="el-GR" dirty="0" smtClean="0"/>
              <a:t>Θα ξεκινήσει με την εντολή που διακόπηκε</a:t>
            </a:r>
          </a:p>
          <a:p>
            <a:pPr lvl="1"/>
            <a:r>
              <a:rPr lang="el-GR" dirty="0" smtClean="0"/>
              <a:t>Επαναφορά των καταχωρητών</a:t>
            </a:r>
          </a:p>
          <a:p>
            <a:pPr lvl="2"/>
            <a:r>
              <a:rPr lang="el-GR" dirty="0" smtClean="0"/>
              <a:t>Στην κατάσταση που ήταν πριν τη διακοπή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86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Αντίγραφα ασφαλείας εντολών (1 από 2)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381000" y="1371601"/>
            <a:ext cx="8382000" cy="3569568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Αντίγραφα ασφαλείας εντολών</a:t>
            </a:r>
          </a:p>
          <a:p>
            <a:pPr lvl="1"/>
            <a:r>
              <a:rPr lang="el-GR" dirty="0" smtClean="0"/>
              <a:t>Η επανεκτέλεση της εντολής δεν είναι πάντα απλή</a:t>
            </a:r>
          </a:p>
          <a:p>
            <a:pPr lvl="1"/>
            <a:r>
              <a:rPr lang="el-GR" dirty="0" smtClean="0"/>
              <a:t>Παράδειγμα:</a:t>
            </a:r>
            <a:r>
              <a:rPr lang="en-US" dirty="0" smtClean="0"/>
              <a:t> MOVE.L #6(A1),2(A0) </a:t>
            </a:r>
            <a:r>
              <a:rPr lang="el-GR" dirty="0" smtClean="0"/>
              <a:t>[</a:t>
            </a:r>
            <a:r>
              <a:rPr lang="en-US" dirty="0" smtClean="0"/>
              <a:t>Motorola 68K]</a:t>
            </a:r>
          </a:p>
          <a:p>
            <a:pPr lvl="1"/>
            <a:r>
              <a:rPr lang="el-GR" dirty="0" smtClean="0"/>
              <a:t>Εντολή 6 </a:t>
            </a:r>
            <a:r>
              <a:rPr lang="en-US" dirty="0" smtClean="0"/>
              <a:t>byte</a:t>
            </a:r>
            <a:r>
              <a:rPr lang="el-GR" dirty="0" smtClean="0"/>
              <a:t> με 2 σχετικές διευθύνσεις</a:t>
            </a:r>
          </a:p>
          <a:p>
            <a:pPr lvl="1"/>
            <a:r>
              <a:rPr lang="el-GR" dirty="0" smtClean="0"/>
              <a:t>Η αιτία του σφάλματος σελίδας δεν είναι προφανής</a:t>
            </a:r>
          </a:p>
          <a:p>
            <a:pPr lvl="2"/>
            <a:r>
              <a:rPr lang="el-GR" dirty="0" smtClean="0"/>
              <a:t>Το σφάλμα μπορεί να συμβεί κατά τις τρεις προσκομίσεις</a:t>
            </a:r>
          </a:p>
          <a:p>
            <a:pPr lvl="2"/>
            <a:r>
              <a:rPr lang="el-GR" dirty="0" smtClean="0"/>
              <a:t>Επιπλέον μπορεί να συμβεί στις δύο αναφορές στη μνήμη</a:t>
            </a:r>
          </a:p>
        </p:txBody>
      </p:sp>
      <p:pic>
        <p:nvPicPr>
          <p:cNvPr id="76806" name="Picture 8" descr="Αντίγραφα ασφαλείας εντολώ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6019" y="4868863"/>
            <a:ext cx="44402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839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Αντίγραφα ασφαλείας εντολών (2 από 2)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Χρήση ειδικών καταχωρητών στον επεξεργαστή</a:t>
            </a:r>
          </a:p>
          <a:p>
            <a:pPr lvl="1"/>
            <a:r>
              <a:rPr lang="el-GR" dirty="0" smtClean="0"/>
              <a:t>Καταχωρητής αρχικής διεύθυνσης τρέχουσας εντολής</a:t>
            </a:r>
          </a:p>
          <a:p>
            <a:pPr lvl="2"/>
            <a:r>
              <a:rPr lang="el-GR" dirty="0" smtClean="0"/>
              <a:t>Χρήσιμος αν έχουμε εντολές με διάφορα μεγέθη</a:t>
            </a:r>
          </a:p>
          <a:p>
            <a:pPr lvl="1"/>
            <a:r>
              <a:rPr lang="el-GR" dirty="0" smtClean="0"/>
              <a:t>Καταχωρητής αλλαγών σε καταχωρητές</a:t>
            </a:r>
          </a:p>
          <a:p>
            <a:pPr lvl="1"/>
            <a:r>
              <a:rPr lang="el-GR" dirty="0" smtClean="0"/>
              <a:t>Βοηθούν στον εντοπισμό της αιτίας του σφάλματος</a:t>
            </a:r>
          </a:p>
          <a:p>
            <a:pPr lvl="1"/>
            <a:r>
              <a:rPr lang="el-GR" dirty="0" smtClean="0"/>
              <a:t>Χρησιμοποιούνται για αναίρεση όλων των αλλαγών</a:t>
            </a:r>
          </a:p>
          <a:p>
            <a:pPr lvl="1"/>
            <a:r>
              <a:rPr lang="el-GR" dirty="0" smtClean="0"/>
              <a:t>Η εντολή μπορεί να ξεκινήσει από την αρχή</a:t>
            </a:r>
          </a:p>
          <a:p>
            <a:pPr lvl="2"/>
            <a:r>
              <a:rPr lang="el-GR" dirty="0" smtClean="0"/>
              <a:t>Με τις ίδιες συνθήκες όπως στην αρχική εκτέλεση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37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Κλείδωμα σελίδων στη μνήμη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Κλείδωμα σελίδων στη μνήμη</a:t>
            </a:r>
          </a:p>
          <a:p>
            <a:pPr lvl="1"/>
            <a:r>
              <a:rPr lang="el-GR" dirty="0" smtClean="0"/>
              <a:t>Έστω ότι μια διεργασία ξεκινά ανάγνωση του δίσκου</a:t>
            </a:r>
          </a:p>
          <a:p>
            <a:pPr lvl="2"/>
            <a:r>
              <a:rPr lang="el-GR" dirty="0" smtClean="0"/>
              <a:t>Η διεργασία μπλοκάρεται περιμένοντας τα δεδομένα</a:t>
            </a:r>
          </a:p>
          <a:p>
            <a:pPr lvl="1"/>
            <a:r>
              <a:rPr lang="el-GR" dirty="0" smtClean="0"/>
              <a:t>Τι θα γίνει αν η σελίδα δεδομένων αντικατασταθεί;</a:t>
            </a:r>
          </a:p>
          <a:p>
            <a:pPr lvl="2"/>
            <a:r>
              <a:rPr lang="el-GR" dirty="0" smtClean="0"/>
              <a:t>Αν χρησιμοποιούμε </a:t>
            </a:r>
            <a:r>
              <a:rPr lang="en-US" dirty="0" smtClean="0"/>
              <a:t>DMA</a:t>
            </a:r>
            <a:r>
              <a:rPr lang="el-GR" dirty="0" smtClean="0"/>
              <a:t> θα γράψουμε στο λάθος σημείο!</a:t>
            </a:r>
          </a:p>
          <a:p>
            <a:pPr lvl="1"/>
            <a:r>
              <a:rPr lang="el-GR" dirty="0" smtClean="0"/>
              <a:t>Οι σελίδες για είσοδο-έξοδο κλειδώνονται</a:t>
            </a:r>
          </a:p>
          <a:p>
            <a:pPr lvl="2"/>
            <a:r>
              <a:rPr lang="el-GR" dirty="0" smtClean="0"/>
              <a:t>Καρφίτσωμα (</a:t>
            </a:r>
            <a:r>
              <a:rPr lang="en-US" dirty="0" smtClean="0"/>
              <a:t>pinning)</a:t>
            </a:r>
            <a:r>
              <a:rPr lang="el-GR" dirty="0" smtClean="0"/>
              <a:t> σελίδων στη μνήμη</a:t>
            </a:r>
          </a:p>
          <a:p>
            <a:pPr lvl="1"/>
            <a:r>
              <a:rPr lang="el-GR" dirty="0" smtClean="0"/>
              <a:t>Εναλλακτικά είσοδος-έξοδος μόνο μέσω πυρήνα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648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Δευτερεύουσα μνήμη (</a:t>
            </a:r>
            <a:r>
              <a:rPr lang="el-GR" dirty="0"/>
              <a:t>1 από 4)</a:t>
            </a:r>
            <a:endParaRPr lang="el-GR" dirty="0" smtClean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Διαμέριση ή δίσκος εναλλαγής (</a:t>
            </a:r>
            <a:r>
              <a:rPr lang="en-US" dirty="0" smtClean="0"/>
              <a:t>swap)</a:t>
            </a:r>
          </a:p>
          <a:p>
            <a:pPr lvl="1"/>
            <a:r>
              <a:rPr lang="el-GR" dirty="0" smtClean="0"/>
              <a:t>Ο δίσκος</a:t>
            </a:r>
            <a:r>
              <a:rPr lang="en-US" dirty="0" smtClean="0"/>
              <a:t> </a:t>
            </a:r>
            <a:r>
              <a:rPr lang="el-GR" dirty="0" smtClean="0"/>
              <a:t>έχει μεγαλύτερη ταχύτητα προσπέλασης</a:t>
            </a:r>
          </a:p>
          <a:p>
            <a:pPr lvl="1"/>
            <a:r>
              <a:rPr lang="el-GR" dirty="0" smtClean="0"/>
              <a:t>Η περιοχή εναλλαγής δεν περιέχει σύστημα αρχείων</a:t>
            </a:r>
          </a:p>
          <a:p>
            <a:pPr lvl="2"/>
            <a:r>
              <a:rPr lang="el-GR" dirty="0" smtClean="0"/>
              <a:t>Το ΛΣ αναφέρεται απευθείας στα μπλοκ στο δίσκο</a:t>
            </a:r>
          </a:p>
          <a:p>
            <a:pPr lvl="1"/>
            <a:r>
              <a:rPr lang="el-GR" dirty="0" smtClean="0"/>
              <a:t>Κατά την εκκίνηση η περιοχή είναι κενή</a:t>
            </a:r>
          </a:p>
          <a:p>
            <a:pPr lvl="1"/>
            <a:r>
              <a:rPr lang="el-GR" dirty="0" smtClean="0"/>
              <a:t>Σε κάθε διεργασία εκχωρείται μέρος της περιοχής </a:t>
            </a:r>
            <a:endParaRPr lang="en-US" dirty="0" smtClean="0"/>
          </a:p>
          <a:p>
            <a:pPr lvl="1"/>
            <a:r>
              <a:rPr lang="el-GR" dirty="0" smtClean="0"/>
              <a:t>Συνεχόμενη περιοχή ανάλογα με μέγεθος διεργασίας</a:t>
            </a:r>
          </a:p>
          <a:p>
            <a:pPr lvl="2"/>
            <a:r>
              <a:rPr lang="el-GR" dirty="0" smtClean="0"/>
              <a:t>Απαιτεί διαχείριση ελεύθερων περιοχών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Δευτερεύουσα μνήμη (</a:t>
            </a:r>
            <a:r>
              <a:rPr lang="en-US" dirty="0" smtClean="0"/>
              <a:t>2</a:t>
            </a:r>
            <a:r>
              <a:rPr lang="el-GR" dirty="0"/>
              <a:t> 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Διαμέριση ή δίσκος εναλλαγής (</a:t>
            </a:r>
            <a:r>
              <a:rPr lang="en-US" dirty="0" smtClean="0"/>
              <a:t>swap)</a:t>
            </a:r>
          </a:p>
          <a:p>
            <a:pPr lvl="1"/>
            <a:r>
              <a:rPr lang="el-GR" dirty="0" smtClean="0"/>
              <a:t>Για κάθε διεργασία θυμόμαστε πού ξεκινά η περιοχή της</a:t>
            </a:r>
          </a:p>
          <a:p>
            <a:pPr lvl="2"/>
            <a:r>
              <a:rPr lang="el-GR" dirty="0" smtClean="0"/>
              <a:t>Αποθήκευση στην καταχώριση του πίνακα διεργασιών</a:t>
            </a:r>
          </a:p>
          <a:p>
            <a:pPr lvl="2"/>
            <a:r>
              <a:rPr lang="el-GR" dirty="0" smtClean="0"/>
              <a:t>Εύκολη αντιστοίχιση σελίδων σε μπλοκ του δίσκου</a:t>
            </a:r>
          </a:p>
          <a:p>
            <a:pPr lvl="1"/>
            <a:r>
              <a:rPr lang="el-GR" dirty="0" smtClean="0"/>
              <a:t>Αρχικοποίηση της περιοχής ανταλλαγής</a:t>
            </a:r>
          </a:p>
          <a:p>
            <a:pPr lvl="2"/>
            <a:r>
              <a:rPr lang="el-GR" dirty="0" smtClean="0"/>
              <a:t>Είτε αντιγραφή της εικόνας στην περιοχή πρώτα</a:t>
            </a:r>
          </a:p>
          <a:p>
            <a:pPr lvl="2"/>
            <a:r>
              <a:rPr lang="el-GR" dirty="0" smtClean="0"/>
              <a:t>Είτε αντιγραφή της εικόνας στη μνήμη πρώτα</a:t>
            </a:r>
          </a:p>
          <a:p>
            <a:pPr lvl="1"/>
            <a:r>
              <a:rPr lang="el-GR" dirty="0" smtClean="0"/>
              <a:t>Τι γίνεται αν η διεργασία μεγαλώσει;</a:t>
            </a:r>
          </a:p>
          <a:p>
            <a:pPr lvl="2"/>
            <a:r>
              <a:rPr lang="el-GR" dirty="0" smtClean="0"/>
              <a:t>Δέσμευση ξεχωριστών περιοχών για κώδικα και δεδομένα</a:t>
            </a:r>
          </a:p>
          <a:p>
            <a:pPr lvl="2"/>
            <a:r>
              <a:rPr lang="el-GR" dirty="0" smtClean="0"/>
              <a:t>Δέσμευση πολλών τμημάτων για τα δεδομένα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08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Δευτερεύουσα μνήμη (</a:t>
            </a:r>
            <a:r>
              <a:rPr lang="en-US" dirty="0" smtClean="0"/>
              <a:t>3</a:t>
            </a:r>
            <a:r>
              <a:rPr lang="el-GR" dirty="0"/>
              <a:t> από 4)</a:t>
            </a:r>
            <a:endParaRPr lang="el-GR" dirty="0" smtClean="0"/>
          </a:p>
        </p:txBody>
      </p:sp>
      <p:pic>
        <p:nvPicPr>
          <p:cNvPr id="79878" name="Picture 10" descr="Απευθείας επικοινωνία Κυριας και Δευτερεύουσα μνήμης."/>
          <p:cNvPicPr>
            <a:picLocks noChangeAspect="1" noChangeArrowheads="1"/>
          </p:cNvPicPr>
          <p:nvPr/>
        </p:nvPicPr>
        <p:blipFill>
          <a:blip r:embed="rId2" cstate="print"/>
          <a:srcRect r="51369"/>
          <a:stretch>
            <a:fillRect/>
          </a:stretch>
        </p:blipFill>
        <p:spPr bwMode="auto">
          <a:xfrm>
            <a:off x="1187450" y="1268760"/>
            <a:ext cx="2952750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9" descr="Επικοινωνία Κυριας και Δευτερεύουσα μνήμης με χρήση Χάρτη Δίσκου."/>
          <p:cNvPicPr>
            <a:picLocks noChangeAspect="1" noChangeArrowheads="1"/>
          </p:cNvPicPr>
          <p:nvPr/>
        </p:nvPicPr>
        <p:blipFill>
          <a:blip r:embed="rId2" cstate="print"/>
          <a:srcRect l="55791"/>
          <a:stretch>
            <a:fillRect/>
          </a:stretch>
        </p:blipFill>
        <p:spPr bwMode="auto">
          <a:xfrm>
            <a:off x="4643438" y="1271935"/>
            <a:ext cx="2681287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381000" y="4149080"/>
            <a:ext cx="8382000" cy="2251720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Εναλλακτικά, δυναμική δέσμευση χώρου</a:t>
            </a:r>
          </a:p>
          <a:p>
            <a:pPr lvl="1"/>
            <a:r>
              <a:rPr lang="el-GR" dirty="0" smtClean="0"/>
              <a:t>Χρησιμοποιούμε χώρο μόνο όταν μια σελίδα εκτοπίζεται</a:t>
            </a:r>
          </a:p>
          <a:p>
            <a:pPr lvl="1"/>
            <a:r>
              <a:rPr lang="el-GR" dirty="0" smtClean="0"/>
              <a:t>Απαιτεί πίνακα με διευθύνσεις σελίδων στη μνήμη</a:t>
            </a:r>
          </a:p>
          <a:p>
            <a:pPr lvl="1"/>
            <a:r>
              <a:rPr lang="el-GR" dirty="0" smtClean="0"/>
              <a:t>Πιο οικονομική και ευέλικτη από τη σταθερή περιοχή</a:t>
            </a:r>
          </a:p>
          <a:p>
            <a:pPr lvl="1"/>
            <a:r>
              <a:rPr lang="el-GR" dirty="0" smtClean="0"/>
              <a:t>Απαιτεί διαχείριση του πίνακα διευθύνσεων στο δίσκο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896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0CC24921-4BFD-4F48-BE8E-CF25D197E29C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6573</Words>
  <Application>Microsoft Office PowerPoint</Application>
  <PresentationFormat>On-screen Show (4:3)</PresentationFormat>
  <Paragraphs>1125</Paragraphs>
  <Slides>124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25" baseType="lpstr">
      <vt:lpstr>Θέμα του Office</vt:lpstr>
      <vt:lpstr>Λειτουργικά Συστήματα</vt:lpstr>
      <vt:lpstr>Χρηματοδότηση</vt:lpstr>
      <vt:lpstr>Άδειες Χρήσης</vt:lpstr>
      <vt:lpstr>Σκοποί  ενότητας</vt:lpstr>
      <vt:lpstr>Περιεχόμενα ενότητας</vt:lpstr>
      <vt:lpstr>Εισαγωγή</vt:lpstr>
      <vt:lpstr>Εισαγωγή (1 από 2)</vt:lpstr>
      <vt:lpstr>Εισαγωγή (2 από 2)</vt:lpstr>
      <vt:lpstr>Χωρίς αφαίρεση μνήμης</vt:lpstr>
      <vt:lpstr>Χωρίς αφαίρεση μνήμης (1 από 5)</vt:lpstr>
      <vt:lpstr>Χωρίς αφαίρεση μνήμης (2 από 5)</vt:lpstr>
      <vt:lpstr>Χωρίς αφαίρεση μνήμης (3 από 5)</vt:lpstr>
      <vt:lpstr>Χωρίς αφαίρεση μνήμης (4 από 5)</vt:lpstr>
      <vt:lpstr>Χωρίς αφαίρεση μνήμης (5 από 5)</vt:lpstr>
      <vt:lpstr>Χώροι διευθύνσεων</vt:lpstr>
      <vt:lpstr>Χώροι διευθύνσεων (1 από 3)</vt:lpstr>
      <vt:lpstr>Χώροι διευθύνσεων (2 από 3)</vt:lpstr>
      <vt:lpstr>Χώροι διευθύνσεων (3 από 3)</vt:lpstr>
      <vt:lpstr>Εναλλαγή (1 από 4)</vt:lpstr>
      <vt:lpstr>Εναλλαγή (2 από 4)</vt:lpstr>
      <vt:lpstr>Εναλλαγή (3 από 4)</vt:lpstr>
      <vt:lpstr>Εναλλαγή (4 από 4)</vt:lpstr>
      <vt:lpstr>Διαχείριση ελεύθερης μνήμης (1 από 7)</vt:lpstr>
      <vt:lpstr>Διαχείριση ελεύθερης μνήμης (2 από 7)</vt:lpstr>
      <vt:lpstr>Διαχείριση ελεύθερης μνήμης (3 από 7)</vt:lpstr>
      <vt:lpstr>Διαχείριση ελεύθερης μνήμης (4 από 7)</vt:lpstr>
      <vt:lpstr>Διαχείριση ελεύθερης μνήμης (5 από 7)</vt:lpstr>
      <vt:lpstr>Διαχείριση ελεύθερης μνήμης (6 από 7)</vt:lpstr>
      <vt:lpstr>Διαχείριση ελεύθερης μνήμης (7 από 7)</vt:lpstr>
      <vt:lpstr>Εικονική μνήμη</vt:lpstr>
      <vt:lpstr>Εικονική μνήμη (1 από 2)</vt:lpstr>
      <vt:lpstr>Εικονική μνήμη (2 από 2)</vt:lpstr>
      <vt:lpstr>Σελιδοποίηση (1 από 5)</vt:lpstr>
      <vt:lpstr>Σελιδοποίηση (2 από 5)</vt:lpstr>
      <vt:lpstr>Σελιδοποίηση (3 από 5)</vt:lpstr>
      <vt:lpstr>Σελιδοποίηση (4 από 5)</vt:lpstr>
      <vt:lpstr>Σελιδοποίηση (5 από 5)</vt:lpstr>
      <vt:lpstr>Επιτάχυνση σελιδοποίησης (1 από 4)</vt:lpstr>
      <vt:lpstr>Επιτάχυνση σελιδοποίησης (2 από 4)</vt:lpstr>
      <vt:lpstr>Επιτάχυνση σελιδοποίησης (3 από 4)</vt:lpstr>
      <vt:lpstr>Επιτάχυνση σελιδοποίησης (4 από 4)</vt:lpstr>
      <vt:lpstr>Πολύ μεγάλες μνήμες (1 από 4)</vt:lpstr>
      <vt:lpstr>Πολύ μεγάλες μνήμες (2 από 4)</vt:lpstr>
      <vt:lpstr>Πολύ μεγάλες μνήμες (3 από 4)</vt:lpstr>
      <vt:lpstr>Πολύ μεγάλες μνήμες (4 από 4)</vt:lpstr>
      <vt:lpstr>Αλγόριθμοι αντικατάστασης σελίδων</vt:lpstr>
      <vt:lpstr>Αλγόριθμοι αντικατάστασης</vt:lpstr>
      <vt:lpstr>Ο βέλτιστος αλγόριθμος</vt:lpstr>
      <vt:lpstr>Αλγόριθμος NRU (1 από 3)</vt:lpstr>
      <vt:lpstr>Αλγόριθμος NRU (2 από 3)</vt:lpstr>
      <vt:lpstr>Αλγόριθμος NRU (3 από 3)</vt:lpstr>
      <vt:lpstr>Αλγόριθμος FIFO</vt:lpstr>
      <vt:lpstr>Αλγόριθμος δεύτερης ευκαιρίας</vt:lpstr>
      <vt:lpstr>Αλγόριθμος του ρολογιού</vt:lpstr>
      <vt:lpstr>Αλγόριθμος LRU (1 από 2)</vt:lpstr>
      <vt:lpstr>Αλγόριθμος LRU (2 από 2)</vt:lpstr>
      <vt:lpstr>Προσομοίωση LRU (1 από 3)</vt:lpstr>
      <vt:lpstr>Προσομοίωση LRU (2 από 3)</vt:lpstr>
      <vt:lpstr>Προσομοίωση LRU (3 από 3)</vt:lpstr>
      <vt:lpstr>Σύνολο εργασίας (1 από 4)</vt:lpstr>
      <vt:lpstr>Σύνολο εργασίας (2 από 4)</vt:lpstr>
      <vt:lpstr>Σύνολο εργασίας (3 από 4)</vt:lpstr>
      <vt:lpstr>Σύνολο εργασίας (4 από 4)</vt:lpstr>
      <vt:lpstr>Αλγόριθμος συνόλου εργασίας (1 από 2)</vt:lpstr>
      <vt:lpstr>Αλγόριθμος συνόλου εργασίας (2 από 2)</vt:lpstr>
      <vt:lpstr>Αλγόριθμος WSClock (1 από 2)</vt:lpstr>
      <vt:lpstr>Αλγόριθμος WSClock (2 από 2)</vt:lpstr>
      <vt:lpstr>Αλγόριθμος WSClock (3)</vt:lpstr>
      <vt:lpstr>Σύνοψη αλγορίθμων</vt:lpstr>
      <vt:lpstr>Θέματα σχεδιασμού</vt:lpstr>
      <vt:lpstr>Τοπικές και καθολικές πολιτικές (1 από 3)</vt:lpstr>
      <vt:lpstr>Τοπικές και καθολικές πολιτικές (2 από 3)</vt:lpstr>
      <vt:lpstr>Τοπικές και καθολικές πολιτικές (3 από 3)</vt:lpstr>
      <vt:lpstr>Έλεγχος φορτίου</vt:lpstr>
      <vt:lpstr>Μέγεθος σελίδας (1 από 2)</vt:lpstr>
      <vt:lpstr>Μέγεθος σελίδας (2 από 2)</vt:lpstr>
      <vt:lpstr>Εντολές και δεδομένα</vt:lpstr>
      <vt:lpstr>Κοινόχρηστες σελίδες (1 από 3)</vt:lpstr>
      <vt:lpstr>Κοινόχρηστες σελίδες (2 από 3)</vt:lpstr>
      <vt:lpstr>Κοινόχρηστες σελίδες (3 από 3)</vt:lpstr>
      <vt:lpstr>Κοινόχρηστες βιβλιοθήκες (1 από 3)</vt:lpstr>
      <vt:lpstr>Κοινόχρηστες βιβλιοθήκες (2 από 3)</vt:lpstr>
      <vt:lpstr>Κοινόχρηστες βιβλιοθήκες (3 από 3)</vt:lpstr>
      <vt:lpstr>Χαρτογραφημένα αρχεία</vt:lpstr>
      <vt:lpstr>Πολιτική καθαρισμού (1 από 2)</vt:lpstr>
      <vt:lpstr>Πολιτική καθαρισμού (2 από 2)</vt:lpstr>
      <vt:lpstr>Διασύνδεση εικονικής μνήμης</vt:lpstr>
      <vt:lpstr>Ζητήματα υλοποίησης</vt:lpstr>
      <vt:lpstr>Ρόλος του ΛΣ (1 από 2)</vt:lpstr>
      <vt:lpstr>Ρόλος του ΛΣ (2 από 2)</vt:lpstr>
      <vt:lpstr>Χειρισμός σφαλμάτων σελίδας (1 από 3)</vt:lpstr>
      <vt:lpstr>Χειρισμός σφαλμάτων σελίδας (2 από 3)</vt:lpstr>
      <vt:lpstr>Χειρισμός σφαλμάτων σελίδας (3 από 3)</vt:lpstr>
      <vt:lpstr>Αντίγραφα ασφαλείας εντολών (1 από 2)</vt:lpstr>
      <vt:lpstr>Αντίγραφα ασφαλείας εντολών (2 από 2)</vt:lpstr>
      <vt:lpstr>Κλείδωμα σελίδων στη μνήμη</vt:lpstr>
      <vt:lpstr>Δευτερεύουσα μνήμη (1 από 4)</vt:lpstr>
      <vt:lpstr>Δευτερεύουσα μνήμη (2 από 4)</vt:lpstr>
      <vt:lpstr>Δευτερεύουσα μνήμη (3 από 4)</vt:lpstr>
      <vt:lpstr>Δευτερεύουσα μνήμη (4 από 4)</vt:lpstr>
      <vt:lpstr>Πολιτική και μηχανισμός (1 από 3)</vt:lpstr>
      <vt:lpstr>Πολιτική και μηχανισμός (2 από 3)</vt:lpstr>
      <vt:lpstr>Πολιτική και μηχανισμός (3 από 3)</vt:lpstr>
      <vt:lpstr>Τμηματοποίηση</vt:lpstr>
      <vt:lpstr>Τμηματοποίηση (1 από 4)</vt:lpstr>
      <vt:lpstr>Τμηματοποίηση (2 από 4)</vt:lpstr>
      <vt:lpstr>Τμηματοποίηση (3 από 4)</vt:lpstr>
      <vt:lpstr>Τμηματοποίηση (4 από 4)</vt:lpstr>
      <vt:lpstr>Υλοποίηση τμηματοποίησης</vt:lpstr>
      <vt:lpstr>Υλοποίηση: MULTICS (1 από 6)</vt:lpstr>
      <vt:lpstr>Υλοποίηση: MULTICS (2 από 6)</vt:lpstr>
      <vt:lpstr>Υλοποίηση: MULTICS (3 από 6)</vt:lpstr>
      <vt:lpstr>Υλοποίηση: MULTICS (4 από 6)</vt:lpstr>
      <vt:lpstr>Υλοποίηση: MULTICS (5 από 6)</vt:lpstr>
      <vt:lpstr>Υλοποίηση: MULTICS (6 από 6)</vt:lpstr>
      <vt:lpstr>Υλοποίηση: Pentium (1 από 8)</vt:lpstr>
      <vt:lpstr>Υλοποίηση: Pentium (2 από 8)</vt:lpstr>
      <vt:lpstr>Υλοποίηση: Pentium (3 από 8)</vt:lpstr>
      <vt:lpstr>Υλοποίηση: Pentium (4 από 8)</vt:lpstr>
      <vt:lpstr>Υλοποίηση: Pentium (5 από 8)</vt:lpstr>
      <vt:lpstr>Υλοποίηση: Pentium (6 από 8)</vt:lpstr>
      <vt:lpstr>Υλοποίηση: Pentium (7 από 8)</vt:lpstr>
      <vt:lpstr>Υλοποίηση: Pentium (8 από 8)</vt:lpstr>
      <vt:lpstr>Τέλος Ενότητας #3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Διαχείριση Μνήμης</dc:title>
  <dc:subject>Λειτουργικά Συστήματα</dc:subject>
  <dc:creator>Γεώργιος Ξυλωμένος</dc:creator>
  <cp:keywords>Εικονική μνήμη, σελιδοποίηση, τμηματοποίηση</cp:keywords>
  <cp:lastModifiedBy>George Xylomenos</cp:lastModifiedBy>
  <cp:revision>254</cp:revision>
  <dcterms:created xsi:type="dcterms:W3CDTF">2012-09-06T09:03:05Z</dcterms:created>
  <dcterms:modified xsi:type="dcterms:W3CDTF">2015-03-24T21:07:58Z</dcterms:modified>
</cp:coreProperties>
</file>