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61" r:id="rId5"/>
    <p:sldId id="262" r:id="rId6"/>
    <p:sldId id="410" r:id="rId7"/>
    <p:sldId id="375" r:id="rId8"/>
    <p:sldId id="376" r:id="rId9"/>
    <p:sldId id="447" r:id="rId10"/>
    <p:sldId id="448" r:id="rId11"/>
    <p:sldId id="449" r:id="rId12"/>
    <p:sldId id="354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8B567-3155-4C6B-8DDA-9E71AC77E0EF}" type="datetimeFigureOut">
              <a:rPr lang="el-GR" altLang="en-US"/>
              <a:pPr/>
              <a:t>22/11/2015</a:t>
            </a:fld>
            <a:endParaRPr lang="el-GR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D138B7-97DB-4EF9-A932-72693FFF8AC7}" type="slidenum">
              <a:rPr lang="el-GR" altLang="en-US"/>
              <a:pPr/>
              <a:t>0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B6F157-68D5-4EB3-9182-95CC084E1933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AC0E336-243B-4062-B278-D06726311248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22111A-A176-4E1A-8547-73C13D5F72CB}" type="slidenum">
              <a:rPr lang="el-GR" altLang="en-US"/>
              <a:pPr/>
              <a:t>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D5C820-C978-4871-8BDD-F60C68169434}" type="slidenum">
              <a:rPr lang="el-GR" altLang="en-US"/>
              <a:pPr/>
              <a:t>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BC0DD2-7336-475E-B93D-8CF77B32BC17}" type="slidenum">
              <a:rPr lang="el-GR" altLang="en-US"/>
              <a:pPr/>
              <a:t>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833FE9-2668-498F-8BED-1AA0D07D1E16}" type="slidenum">
              <a:rPr lang="el-GR" altLang="en-US"/>
              <a:pPr/>
              <a:t>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AED892-9B32-4B54-A0CD-0412B08D5665}" type="slidenum">
              <a:rPr lang="el-GR" altLang="en-US"/>
              <a:pPr/>
              <a:t>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489D260-3241-408A-B830-B0EAAE8444D0}" type="slidenum">
              <a:rPr lang="el-GR" altLang="en-US" sz="1200"/>
              <a:pPr algn="r"/>
              <a:t>6</a:t>
            </a:fld>
            <a:endParaRPr lang="el-G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5114D9-5F32-48A6-B147-A2B3B278899C}" type="slidenum">
              <a:rPr lang="el-GR" altLang="en-US"/>
              <a:pPr/>
              <a:t>12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6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2C9DC-3FB7-4C23-A545-76005F4FA01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1814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62D73-B2E6-4F44-99EC-5132C4F5D7E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5254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76EC45-190C-4759-9192-3685021BA16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928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F4DFA-F8D0-41B4-9E75-8783231D911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2745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D5EF4-83F6-4EFE-ABA6-569546B0A99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627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2AD21F-2F0F-4E82-99B7-D335734A9B7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095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36CEF-325F-4946-B367-B293DAD26FC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921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305D85-2A2E-4C22-88BE-E0FAD28202A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383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6B544F-C3C0-4A2C-8D5E-A0FE815F45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168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υποδείγματος κειμένου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4495AE91-14EB-4AE8-BF35-9936B2BF4AF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en-US" sz="2800" b="1" smtClean="0"/>
              <a:t>Ενότητα </a:t>
            </a:r>
            <a:r>
              <a:rPr lang="en-US" altLang="en-US" sz="2800" b="1" smtClean="0"/>
              <a:t># </a:t>
            </a:r>
            <a:r>
              <a:rPr lang="el-GR" altLang="en-US" sz="2800" b="1" smtClean="0"/>
              <a:t>1:</a:t>
            </a:r>
            <a:r>
              <a:rPr lang="en-US" altLang="en-US" sz="2800" smtClean="0"/>
              <a:t> </a:t>
            </a:r>
            <a:r>
              <a:rPr lang="el-GR" altLang="en-US" sz="2800" smtClean="0"/>
              <a:t>Εισαγωγή</a:t>
            </a:r>
            <a:endParaRPr lang="en-US" altLang="en-US" sz="2800" smtClean="0"/>
          </a:p>
          <a:p>
            <a:r>
              <a:rPr lang="el-GR" altLang="en-US" sz="2800" b="1" smtClean="0"/>
              <a:t>Διδάσκουσα: </a:t>
            </a:r>
            <a:r>
              <a:rPr lang="el-GR" altLang="en-US" sz="2800" smtClean="0"/>
              <a:t>Σάνδρα Κοέν</a:t>
            </a:r>
          </a:p>
          <a:p>
            <a:r>
              <a:rPr lang="el-GR" altLang="en-US" sz="2800" b="1" smtClean="0"/>
              <a:t>Τμήμα: </a:t>
            </a:r>
            <a:r>
              <a:rPr lang="el-GR" altLang="en-US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06DA3-0B47-42B7-8AE9-95D2D0D6DF61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155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Διαφορές Χρηματοοικονομικής και Διοικητικής Λογιστικής</a:t>
            </a:r>
            <a:r>
              <a:rPr lang="el-GR" altLang="en-US" sz="4000" smtClean="0">
                <a:latin typeface="Arial" panose="020B0604020202020204" pitchFamily="34" charset="0"/>
              </a:rPr>
              <a:t> </a:t>
            </a:r>
            <a:r>
              <a:rPr lang="el-GR" altLang="en-US" sz="4000" smtClean="0"/>
              <a:t>(1 από 2)</a:t>
            </a:r>
          </a:p>
        </p:txBody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Χρηματοοικονομική Λογιστική: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Αποδέκτες: Κυρίως εκτός της επιχείρησης.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Αρχές και Πρότυπα: Γενικά Παραδεκτές Λογιστικές Αρχές.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Έμφαση: Στο σύνολο της επιχείρησης.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 Συχνότητα αναφορών: Σε τακτά χρονικά διαστήματα.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Υποχρέωση εφαρμογής: Υποχρεωτική.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Σχέση με άλλες επιστήμες: Κυρίως με το εμπορικό και φορολογικό δίκαιο.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Ορίζοντας: Έμφαση στα ιστορικά-απολογιστικά στοιχεία.</a:t>
            </a:r>
            <a:endParaRPr lang="el-GR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E9A25-B998-4A57-9B0F-4B60EC3ECB9B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156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Διαφορές Χρηματοοικονομικής και Διοικητικής Λογιστικής (2 από 2)</a:t>
            </a:r>
          </a:p>
        </p:txBody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Διοικητική Λογιστική: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Αποδέκτες: Εντός της επιχείρησης.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Αρχές και Πρότυπα: Ευελιξία ανάλογα με το στόχο.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Έμφαση: Στα τμήματα και τις διαδικασίες της επιχείρησης.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 Συχνότητα αναφορών: Ανάλογα με τις ανάγκες της επιχείρησης.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Υποχρέωση εφαρμογής: Προαιρετική.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Σχέση με άλλες επιστήμες: Σημαντική ποικιλία (χρηματοοικονομικά, επιχειρησιακή έρευνα, στατιστική).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Ορίζοντας: Έμφαση στα μελλοντικά-προϋπολογιστικά στοιχεία.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Τέλος Ενότητας #</a:t>
            </a:r>
            <a:r>
              <a:rPr lang="en-US" altLang="en-US" smtClean="0"/>
              <a:t> </a:t>
            </a:r>
            <a:r>
              <a:rPr lang="el-GR" altLang="en-US" smtClean="0"/>
              <a:t>1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/>
            <a:r>
              <a:rPr lang="el-GR" altLang="en-US" sz="2400" b="1" smtClean="0"/>
              <a:t>Μάθημα: </a:t>
            </a:r>
            <a:r>
              <a:rPr lang="el-GR" altLang="en-US" sz="2400" smtClean="0"/>
              <a:t>Λογιστική Κόστους, </a:t>
            </a:r>
            <a:r>
              <a:rPr lang="el-GR" altLang="en-US" sz="2400" b="1" smtClean="0"/>
              <a:t>Ενότητα </a:t>
            </a:r>
            <a:r>
              <a:rPr lang="en-US" altLang="en-US" sz="2400" b="1" smtClean="0"/>
              <a:t># </a:t>
            </a:r>
            <a:r>
              <a:rPr lang="el-GR" altLang="en-US" sz="2400" b="1" smtClean="0"/>
              <a:t>1:</a:t>
            </a:r>
            <a:r>
              <a:rPr lang="en-US" altLang="en-US" sz="2400" b="1" smtClean="0"/>
              <a:t> </a:t>
            </a:r>
            <a:r>
              <a:rPr lang="el-GR" altLang="en-US" sz="2400" smtClean="0"/>
              <a:t>Εισαγωγή</a:t>
            </a:r>
          </a:p>
          <a:p>
            <a:pPr algn="l"/>
            <a:r>
              <a:rPr lang="el-GR" altLang="en-US" sz="2400" b="1" smtClean="0"/>
              <a:t>Διδάσκουσα: </a:t>
            </a:r>
            <a:r>
              <a:rPr lang="el-GR" altLang="en-US" sz="2400" smtClean="0"/>
              <a:t>Σάνδρα Κοέν, </a:t>
            </a:r>
            <a:r>
              <a:rPr lang="el-GR" altLang="en-US" sz="2400" b="1" smtClean="0"/>
              <a:t>Τμήμα: </a:t>
            </a:r>
            <a:r>
              <a:rPr lang="el-GR" altLang="en-US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7614-D197-47F8-B957-35573458F4BB}" type="slidenum">
              <a:rPr lang="el-GR" altLang="en-US"/>
              <a:pPr/>
              <a:t>2</a:t>
            </a:fld>
            <a:endParaRPr lang="el-GR" alt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n-US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smtClean="0"/>
          </a:p>
          <a:p>
            <a:r>
              <a:rPr lang="el-GR" altLang="en-US" sz="2400" smtClean="0"/>
              <a:t>Το έργο «</a:t>
            </a:r>
            <a:r>
              <a:rPr lang="el-GR" altLang="en-US" sz="2400" b="1" smtClean="0"/>
              <a:t>Ανοικτά Ακαδημαϊκά Μαθήματα στο Οικονομικό Πανεπιστήμιο Αθηνών</a:t>
            </a:r>
            <a:r>
              <a:rPr lang="el-GR" altLang="en-US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en-US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06A3D65-FFDC-4622-9B31-24F96C4E7795}" type="slidenum">
              <a:rPr lang="el-GR" altLang="en-US" sz="1400"/>
              <a:pPr algn="r"/>
              <a:t>2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0F1A5-3316-48C3-8358-3E647FD19543}" type="slidenum">
              <a:rPr lang="el-GR" altLang="en-US"/>
              <a:pPr/>
              <a:t>3</a:t>
            </a:fld>
            <a:endParaRPr lang="el-GR" altLang="en-US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smtClean="0"/>
              <a:t>Το παρόν εκπαιδευτικό υλικό υπόκειται σε</a:t>
            </a:r>
            <a:r>
              <a:rPr lang="en-US" altLang="en-US" sz="2800" smtClean="0"/>
              <a:t> </a:t>
            </a:r>
            <a:r>
              <a:rPr lang="el-GR" altLang="en-US" sz="2800" smtClean="0"/>
              <a:t>άδειες χρήσης </a:t>
            </a:r>
            <a:r>
              <a:rPr lang="en-US" altLang="en-US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C3E2189-D8B1-4CD7-8FD9-B00C476F1F9C}" type="slidenum">
              <a:rPr lang="el-GR" altLang="en-US" sz="1400"/>
              <a:pPr algn="r"/>
              <a:t>3</a:t>
            </a:fld>
            <a:endParaRPr lang="el-GR" altLang="en-US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1215-E415-442E-B87F-844ED3AEDF4C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Εισαγωγή στη Λογιστική Κόστους.</a:t>
            </a:r>
            <a:endParaRPr lang="en-US" altLang="en-US" smtClean="0"/>
          </a:p>
          <a:p>
            <a:r>
              <a:rPr lang="el-GR" altLang="en-US" smtClean="0"/>
              <a:t>Κατανόηση διαφορών Χρηματοοικονομικής και</a:t>
            </a:r>
            <a:r>
              <a:rPr lang="en-US" altLang="en-US" smtClean="0"/>
              <a:t> </a:t>
            </a:r>
            <a:r>
              <a:rPr lang="el-GR" altLang="en-US" smtClean="0"/>
              <a:t>Διοικητικής Λογιστικής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702F3C5-9A83-43ED-B7F3-B0A8DF0D6C17}" type="slidenum">
              <a:rPr lang="el-GR" altLang="en-US" sz="1400"/>
              <a:pPr algn="r"/>
              <a:t>4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B69B-4505-4C38-B313-42300E6915A5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Εισαγωγή.</a:t>
            </a:r>
            <a:endParaRPr lang="en-US" alt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E210108-2546-413A-95D3-1225AAB32D70}" type="slidenum">
              <a:rPr lang="el-GR" altLang="en-US" sz="1400"/>
              <a:pPr algn="r"/>
              <a:t>5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7B7DB-8DFF-4A17-ABBE-0305584AA83B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en-US" smtClean="0"/>
              <a:t>Εισαγωγή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400" b="1" smtClean="0"/>
              <a:t>Μάθημα: </a:t>
            </a:r>
            <a:r>
              <a:rPr lang="el-GR" altLang="en-US" sz="2400" smtClean="0"/>
              <a:t>Λογιστική Κόστους, </a:t>
            </a:r>
            <a:r>
              <a:rPr lang="el-GR" altLang="en-US" sz="2400" b="1" smtClean="0"/>
              <a:t>Ενότητα </a:t>
            </a:r>
            <a:r>
              <a:rPr lang="en-US" altLang="en-US" sz="2400" b="1" smtClean="0"/>
              <a:t># </a:t>
            </a:r>
            <a:r>
              <a:rPr lang="el-GR" altLang="en-US" sz="2400" b="1" smtClean="0"/>
              <a:t>1:</a:t>
            </a:r>
            <a:r>
              <a:rPr lang="en-US" altLang="en-US" sz="2400" b="1" smtClean="0"/>
              <a:t> </a:t>
            </a:r>
            <a:r>
              <a:rPr lang="el-GR" altLang="en-US" sz="2400" smtClean="0"/>
              <a:t>Εισαγωγή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400" b="1" smtClean="0"/>
              <a:t>Διδάσκουσα: </a:t>
            </a:r>
            <a:r>
              <a:rPr lang="el-GR" altLang="en-US" sz="2400" smtClean="0"/>
              <a:t>Σάνδρα Κοέν, </a:t>
            </a:r>
            <a:r>
              <a:rPr lang="el-GR" altLang="en-US" sz="2400" b="1" smtClean="0"/>
              <a:t>Τμήμα: </a:t>
            </a:r>
            <a:r>
              <a:rPr lang="el-GR" altLang="en-US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3E1E-8F6E-4805-8BC4-0DF76AE5FA75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είναι η Λογιστική; (</a:t>
            </a:r>
            <a:r>
              <a:rPr lang="en-US" altLang="en-US" smtClean="0"/>
              <a:t>1 </a:t>
            </a:r>
            <a:r>
              <a:rPr lang="el-GR" altLang="en-US" smtClean="0"/>
              <a:t>από 2)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Mέσο παροχής οικονομικών πληροφοριών προς διάφορες ομάδες ενδιαφερομένων για την πορεία μιας επιχείρησης που στόχο έχει τη διευκόλυνση της λήψης οικονομικών αποφάσεων</a:t>
            </a:r>
            <a:r>
              <a:rPr lang="en-US" altLang="en-US" smtClean="0"/>
              <a:t>.</a:t>
            </a:r>
            <a:endParaRPr lang="el-GR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AF14-F61E-49D6-80F7-E7E2D77835CE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είναι η Λογιστική; (2</a:t>
            </a:r>
            <a:r>
              <a:rPr lang="en-US" altLang="en-US" smtClean="0"/>
              <a:t> </a:t>
            </a:r>
            <a:r>
              <a:rPr lang="el-GR" altLang="en-US" smtClean="0"/>
              <a:t>από 2)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Ομάδες ενδιαφερομένων είναι οι Μέτοχοι, Προμηθευτές, Πελάτες, Στελέχη, Κράτος, Τράπεζες, Αναλυτές, Συνδικάτα – εργαζόμενοι, Εποπτικές – Ρυθμιστικές αρχές</a:t>
            </a:r>
            <a:r>
              <a:rPr lang="el-GR" altLang="en-US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Η λήψη οικονομικών αποφάσεων αφορά στην Τιμολόγηση, Αγορά μετοχών, Σύναψη δανείου, Φορολόγηση, Κατάργηση προϊόντος, Πρόβλεψη κερδών</a:t>
            </a:r>
            <a:r>
              <a:rPr lang="el-GR" altLang="en-US" smtClean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43A-BAB0-49C1-AB28-0883A0132B8D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154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Κλάδοι της Λογιστικής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Χρηματοοικονομική Λογιστική.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Κοστολόγηση.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Διοικητική Λογιστική.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Λογιστική Δημοσίου Τομέα.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Διεθνής Λογιστική.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Ελεγκτική.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Φορολογική Λογιστική.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227</TotalTime>
  <Words>332</Words>
  <Application>Microsoft Office PowerPoint</Application>
  <PresentationFormat>On-screen Show (4:3)</PresentationFormat>
  <Paragraphs>63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είναι η Λογιστική; (1 από 2)</vt:lpstr>
      <vt:lpstr>Τι είναι η Λογιστική; (2 από 2)</vt:lpstr>
      <vt:lpstr>Κλάδοι της Λογιστικής</vt:lpstr>
      <vt:lpstr>Διαφορές Χρηματοοικονομικής και Διοικητικής Λογιστικής (1 από 2)</vt:lpstr>
      <vt:lpstr>Διαφορές Χρηματοοικονομικής και Διοικητικής Λογιστικής (2 από 2)</vt:lpstr>
      <vt:lpstr>Τέλος Ενότητας # 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24</cp:revision>
  <dcterms:created xsi:type="dcterms:W3CDTF">2015-05-11T15:26:45Z</dcterms:created>
  <dcterms:modified xsi:type="dcterms:W3CDTF">2015-11-22T08:12:53Z</dcterms:modified>
</cp:coreProperties>
</file>