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2" r:id="rId4"/>
    <p:sldId id="259" r:id="rId5"/>
    <p:sldId id="415" r:id="rId6"/>
    <p:sldId id="260" r:id="rId7"/>
    <p:sldId id="401" r:id="rId8"/>
    <p:sldId id="264" r:id="rId9"/>
    <p:sldId id="327" r:id="rId10"/>
    <p:sldId id="402" r:id="rId11"/>
    <p:sldId id="330" r:id="rId12"/>
    <p:sldId id="341" r:id="rId13"/>
    <p:sldId id="263" r:id="rId14"/>
    <p:sldId id="403" r:id="rId15"/>
    <p:sldId id="416" r:id="rId16"/>
    <p:sldId id="329" r:id="rId17"/>
    <p:sldId id="404" r:id="rId18"/>
    <p:sldId id="407" r:id="rId19"/>
    <p:sldId id="406" r:id="rId20"/>
    <p:sldId id="405" r:id="rId21"/>
    <p:sldId id="331" r:id="rId22"/>
    <p:sldId id="335" r:id="rId23"/>
    <p:sldId id="408" r:id="rId24"/>
    <p:sldId id="346" r:id="rId25"/>
    <p:sldId id="410" r:id="rId26"/>
    <p:sldId id="411" r:id="rId27"/>
    <p:sldId id="412" r:id="rId28"/>
    <p:sldId id="409" r:id="rId29"/>
    <p:sldId id="352" r:id="rId30"/>
    <p:sldId id="417" r:id="rId31"/>
    <p:sldId id="356" r:id="rId32"/>
    <p:sldId id="357" r:id="rId33"/>
    <p:sldId id="358" r:id="rId34"/>
    <p:sldId id="413" r:id="rId35"/>
    <p:sldId id="362" r:id="rId36"/>
    <p:sldId id="418" r:id="rId37"/>
    <p:sldId id="419" r:id="rId38"/>
    <p:sldId id="414" r:id="rId39"/>
    <p:sldId id="339" r:id="rId4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22"/>
    <p:restoredTop sz="95687"/>
  </p:normalViewPr>
  <p:slideViewPr>
    <p:cSldViewPr snapToGrid="0">
      <p:cViewPr varScale="1">
        <p:scale>
          <a:sx n="68" d="100"/>
          <a:sy n="68" d="100"/>
        </p:scale>
        <p:origin x="224"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EA73A1C-A31E-F54B-B4D5-B2646DD60883}" type="datetimeFigureOut">
              <a:rPr lang="en-GR" smtClean="0"/>
              <a:t>7/6/23</a:t>
            </a:fld>
            <a:endParaRPr lang="en-GR"/>
          </a:p>
        </p:txBody>
      </p:sp>
      <p:sp>
        <p:nvSpPr>
          <p:cNvPr id="5" name="Footer Placeholder 4"/>
          <p:cNvSpPr>
            <a:spLocks noGrp="1"/>
          </p:cNvSpPr>
          <p:nvPr>
            <p:ph type="ftr" sz="quarter" idx="11"/>
          </p:nvPr>
        </p:nvSpPr>
        <p:spPr/>
        <p:txBody>
          <a:bodyPr/>
          <a:lstStyle/>
          <a:p>
            <a:endParaRPr lang="en-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174787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EA73A1C-A31E-F54B-B4D5-B2646DD60883}" type="datetimeFigureOut">
              <a:rPr lang="en-GR" smtClean="0"/>
              <a:t>7/6/23</a:t>
            </a:fld>
            <a:endParaRPr lang="en-GR"/>
          </a:p>
        </p:txBody>
      </p:sp>
      <p:sp>
        <p:nvSpPr>
          <p:cNvPr id="5" name="Footer Placeholder 4"/>
          <p:cNvSpPr>
            <a:spLocks noGrp="1"/>
          </p:cNvSpPr>
          <p:nvPr>
            <p:ph type="ftr" sz="quarter" idx="11"/>
          </p:nvPr>
        </p:nvSpPr>
        <p:spPr/>
        <p:txBody>
          <a:bodyPr/>
          <a:lstStyle/>
          <a:p>
            <a:endParaRPr lang="en-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299368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EA73A1C-A31E-F54B-B4D5-B2646DD60883}" type="datetimeFigureOut">
              <a:rPr lang="en-GR" smtClean="0"/>
              <a:t>7/6/23</a:t>
            </a:fld>
            <a:endParaRPr lang="en-GR"/>
          </a:p>
        </p:txBody>
      </p:sp>
      <p:sp>
        <p:nvSpPr>
          <p:cNvPr id="5" name="Footer Placeholder 4"/>
          <p:cNvSpPr>
            <a:spLocks noGrp="1"/>
          </p:cNvSpPr>
          <p:nvPr>
            <p:ph type="ftr" sz="quarter" idx="11"/>
          </p:nvPr>
        </p:nvSpPr>
        <p:spPr/>
        <p:txBody>
          <a:bodyPr/>
          <a:lstStyle/>
          <a:p>
            <a:endParaRPr lang="en-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EE4BB5-4383-2944-8C15-204EA8B37A22}" type="slidenum">
              <a:rPr lang="en-GR" smtClean="0"/>
              <a:t>‹#›</a:t>
            </a:fld>
            <a:endParaRPr lang="en-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6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7EA73A1C-A31E-F54B-B4D5-B2646DD60883}" type="datetimeFigureOut">
              <a:rPr lang="en-GR" smtClean="0"/>
              <a:t>7/6/23</a:t>
            </a:fld>
            <a:endParaRPr lang="en-GR"/>
          </a:p>
        </p:txBody>
      </p:sp>
      <p:sp>
        <p:nvSpPr>
          <p:cNvPr id="6" name="Footer Placeholder 5"/>
          <p:cNvSpPr>
            <a:spLocks noGrp="1"/>
          </p:cNvSpPr>
          <p:nvPr>
            <p:ph type="ftr" sz="quarter" idx="11"/>
          </p:nvPr>
        </p:nvSpPr>
        <p:spPr/>
        <p:txBody>
          <a:bodyPr/>
          <a:lstStyle/>
          <a:p>
            <a:endParaRPr lang="en-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424547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7EA73A1C-A31E-F54B-B4D5-B2646DD60883}" type="datetimeFigureOut">
              <a:rPr lang="en-GR" smtClean="0"/>
              <a:t>7/6/23</a:t>
            </a:fld>
            <a:endParaRPr lang="en-GR"/>
          </a:p>
        </p:txBody>
      </p:sp>
      <p:sp>
        <p:nvSpPr>
          <p:cNvPr id="6" name="Footer Placeholder 5"/>
          <p:cNvSpPr>
            <a:spLocks noGrp="1"/>
          </p:cNvSpPr>
          <p:nvPr>
            <p:ph type="ftr" sz="quarter" idx="11"/>
          </p:nvPr>
        </p:nvSpPr>
        <p:spPr/>
        <p:txBody>
          <a:bodyPr/>
          <a:lstStyle/>
          <a:p>
            <a:endParaRPr lang="en-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EE4BB5-4383-2944-8C15-204EA8B37A22}" type="slidenum">
              <a:rPr lang="en-GR" smtClean="0"/>
              <a:t>‹#›</a:t>
            </a:fld>
            <a:endParaRPr lang="en-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021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7EA73A1C-A31E-F54B-B4D5-B2646DD60883}" type="datetimeFigureOut">
              <a:rPr lang="en-GR" smtClean="0"/>
              <a:t>7/6/23</a:t>
            </a:fld>
            <a:endParaRPr lang="en-GR"/>
          </a:p>
        </p:txBody>
      </p:sp>
      <p:sp>
        <p:nvSpPr>
          <p:cNvPr id="6" name="Footer Placeholder 5"/>
          <p:cNvSpPr>
            <a:spLocks noGrp="1"/>
          </p:cNvSpPr>
          <p:nvPr>
            <p:ph type="ftr" sz="quarter" idx="11"/>
          </p:nvPr>
        </p:nvSpPr>
        <p:spPr/>
        <p:txBody>
          <a:bodyPr/>
          <a:lstStyle/>
          <a:p>
            <a:endParaRPr lang="en-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418442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EA73A1C-A31E-F54B-B4D5-B2646DD60883}" type="datetimeFigureOut">
              <a:rPr lang="en-GR" smtClean="0"/>
              <a:t>7/6/23</a:t>
            </a:fld>
            <a:endParaRPr lang="en-GR"/>
          </a:p>
        </p:txBody>
      </p:sp>
      <p:sp>
        <p:nvSpPr>
          <p:cNvPr id="5" name="Footer Placeholder 4"/>
          <p:cNvSpPr>
            <a:spLocks noGrp="1"/>
          </p:cNvSpPr>
          <p:nvPr>
            <p:ph type="ftr" sz="quarter" idx="11"/>
          </p:nvPr>
        </p:nvSpPr>
        <p:spPr/>
        <p:txBody>
          <a:bodyPr/>
          <a:lstStyle/>
          <a:p>
            <a:endParaRPr lang="en-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3711879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EA73A1C-A31E-F54B-B4D5-B2646DD60883}" type="datetimeFigureOut">
              <a:rPr lang="en-GR" smtClean="0"/>
              <a:t>7/6/23</a:t>
            </a:fld>
            <a:endParaRPr lang="en-GR"/>
          </a:p>
        </p:txBody>
      </p:sp>
      <p:sp>
        <p:nvSpPr>
          <p:cNvPr id="5" name="Footer Placeholder 4"/>
          <p:cNvSpPr>
            <a:spLocks noGrp="1"/>
          </p:cNvSpPr>
          <p:nvPr>
            <p:ph type="ftr" sz="quarter" idx="11"/>
          </p:nvPr>
        </p:nvSpPr>
        <p:spPr/>
        <p:txBody>
          <a:bodyPr/>
          <a:lstStyle/>
          <a:p>
            <a:endParaRPr lang="en-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155971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EA73A1C-A31E-F54B-B4D5-B2646DD60883}" type="datetimeFigureOut">
              <a:rPr lang="en-GR" smtClean="0"/>
              <a:t>7/6/23</a:t>
            </a:fld>
            <a:endParaRPr lang="en-GR"/>
          </a:p>
        </p:txBody>
      </p:sp>
      <p:sp>
        <p:nvSpPr>
          <p:cNvPr id="5" name="Footer Placeholder 4"/>
          <p:cNvSpPr>
            <a:spLocks noGrp="1"/>
          </p:cNvSpPr>
          <p:nvPr>
            <p:ph type="ftr" sz="quarter" idx="11"/>
          </p:nvPr>
        </p:nvSpPr>
        <p:spPr/>
        <p:txBody>
          <a:bodyPr/>
          <a:lstStyle/>
          <a:p>
            <a:endParaRPr lang="en-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338027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EA73A1C-A31E-F54B-B4D5-B2646DD60883}" type="datetimeFigureOut">
              <a:rPr lang="en-GR" smtClean="0"/>
              <a:t>7/6/23</a:t>
            </a:fld>
            <a:endParaRPr lang="en-GR"/>
          </a:p>
        </p:txBody>
      </p:sp>
      <p:sp>
        <p:nvSpPr>
          <p:cNvPr id="5" name="Footer Placeholder 4"/>
          <p:cNvSpPr>
            <a:spLocks noGrp="1"/>
          </p:cNvSpPr>
          <p:nvPr>
            <p:ph type="ftr" sz="quarter" idx="11"/>
          </p:nvPr>
        </p:nvSpPr>
        <p:spPr/>
        <p:txBody>
          <a:bodyPr/>
          <a:lstStyle/>
          <a:p>
            <a:endParaRPr lang="en-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323094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EA73A1C-A31E-F54B-B4D5-B2646DD60883}" type="datetimeFigureOut">
              <a:rPr lang="en-GR" smtClean="0"/>
              <a:t>7/6/23</a:t>
            </a:fld>
            <a:endParaRPr lang="en-GR"/>
          </a:p>
        </p:txBody>
      </p:sp>
      <p:sp>
        <p:nvSpPr>
          <p:cNvPr id="6" name="Footer Placeholder 5"/>
          <p:cNvSpPr>
            <a:spLocks noGrp="1"/>
          </p:cNvSpPr>
          <p:nvPr>
            <p:ph type="ftr" sz="quarter" idx="11"/>
          </p:nvPr>
        </p:nvSpPr>
        <p:spPr/>
        <p:txBody>
          <a:bodyPr/>
          <a:lstStyle/>
          <a:p>
            <a:endParaRPr lang="en-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384145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EA73A1C-A31E-F54B-B4D5-B2646DD60883}" type="datetimeFigureOut">
              <a:rPr lang="en-GR" smtClean="0"/>
              <a:t>7/6/23</a:t>
            </a:fld>
            <a:endParaRPr lang="en-GR"/>
          </a:p>
        </p:txBody>
      </p:sp>
      <p:sp>
        <p:nvSpPr>
          <p:cNvPr id="8" name="Footer Placeholder 7"/>
          <p:cNvSpPr>
            <a:spLocks noGrp="1"/>
          </p:cNvSpPr>
          <p:nvPr>
            <p:ph type="ftr" sz="quarter" idx="11"/>
          </p:nvPr>
        </p:nvSpPr>
        <p:spPr/>
        <p:txBody>
          <a:bodyPr/>
          <a:lstStyle/>
          <a:p>
            <a:endParaRPr lang="en-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329168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EA73A1C-A31E-F54B-B4D5-B2646DD60883}" type="datetimeFigureOut">
              <a:rPr lang="en-GR" smtClean="0"/>
              <a:t>7/6/23</a:t>
            </a:fld>
            <a:endParaRPr lang="en-GR"/>
          </a:p>
        </p:txBody>
      </p:sp>
      <p:sp>
        <p:nvSpPr>
          <p:cNvPr id="4" name="Footer Placeholder 3"/>
          <p:cNvSpPr>
            <a:spLocks noGrp="1"/>
          </p:cNvSpPr>
          <p:nvPr>
            <p:ph type="ftr" sz="quarter" idx="11"/>
          </p:nvPr>
        </p:nvSpPr>
        <p:spPr/>
        <p:txBody>
          <a:bodyPr/>
          <a:lstStyle/>
          <a:p>
            <a:endParaRPr lang="en-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263507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73A1C-A31E-F54B-B4D5-B2646DD60883}" type="datetimeFigureOut">
              <a:rPr lang="en-GR" smtClean="0"/>
              <a:t>7/6/23</a:t>
            </a:fld>
            <a:endParaRPr lang="en-GR"/>
          </a:p>
        </p:txBody>
      </p:sp>
      <p:sp>
        <p:nvSpPr>
          <p:cNvPr id="3" name="Footer Placeholder 2"/>
          <p:cNvSpPr>
            <a:spLocks noGrp="1"/>
          </p:cNvSpPr>
          <p:nvPr>
            <p:ph type="ftr" sz="quarter" idx="11"/>
          </p:nvPr>
        </p:nvSpPr>
        <p:spPr/>
        <p:txBody>
          <a:bodyPr/>
          <a:lstStyle/>
          <a:p>
            <a:endParaRPr lang="en-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169023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A73A1C-A31E-F54B-B4D5-B2646DD60883}" type="datetimeFigureOut">
              <a:rPr lang="en-GR" smtClean="0"/>
              <a:t>7/6/23</a:t>
            </a:fld>
            <a:endParaRPr lang="en-GR"/>
          </a:p>
        </p:txBody>
      </p:sp>
      <p:sp>
        <p:nvSpPr>
          <p:cNvPr id="6" name="Footer Placeholder 5"/>
          <p:cNvSpPr>
            <a:spLocks noGrp="1"/>
          </p:cNvSpPr>
          <p:nvPr>
            <p:ph type="ftr" sz="quarter" idx="11"/>
          </p:nvPr>
        </p:nvSpPr>
        <p:spPr/>
        <p:txBody>
          <a:bodyPr/>
          <a:lstStyle/>
          <a:p>
            <a:endParaRPr lang="en-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309165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A73A1C-A31E-F54B-B4D5-B2646DD60883}" type="datetimeFigureOut">
              <a:rPr lang="en-GR" smtClean="0"/>
              <a:t>7/6/23</a:t>
            </a:fld>
            <a:endParaRPr lang="en-GR"/>
          </a:p>
        </p:txBody>
      </p:sp>
      <p:sp>
        <p:nvSpPr>
          <p:cNvPr id="6" name="Footer Placeholder 5"/>
          <p:cNvSpPr>
            <a:spLocks noGrp="1"/>
          </p:cNvSpPr>
          <p:nvPr>
            <p:ph type="ftr" sz="quarter" idx="11"/>
          </p:nvPr>
        </p:nvSpPr>
        <p:spPr/>
        <p:txBody>
          <a:bodyPr/>
          <a:lstStyle/>
          <a:p>
            <a:endParaRPr lang="en-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EE4BB5-4383-2944-8C15-204EA8B37A22}" type="slidenum">
              <a:rPr lang="en-GR" smtClean="0"/>
              <a:t>‹#›</a:t>
            </a:fld>
            <a:endParaRPr lang="en-GR"/>
          </a:p>
        </p:txBody>
      </p:sp>
    </p:spTree>
    <p:extLst>
      <p:ext uri="{BB962C8B-B14F-4D97-AF65-F5344CB8AC3E}">
        <p14:creationId xmlns:p14="http://schemas.microsoft.com/office/powerpoint/2010/main" val="26815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A73A1C-A31E-F54B-B4D5-B2646DD60883}" type="datetimeFigureOut">
              <a:rPr lang="en-GR" smtClean="0"/>
              <a:t>7/6/23</a:t>
            </a:fld>
            <a:endParaRPr lang="en-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0EE4BB5-4383-2944-8C15-204EA8B37A22}" type="slidenum">
              <a:rPr lang="en-GR" smtClean="0"/>
              <a:t>‹#›</a:t>
            </a:fld>
            <a:endParaRPr lang="en-GR"/>
          </a:p>
        </p:txBody>
      </p:sp>
    </p:spTree>
    <p:extLst>
      <p:ext uri="{BB962C8B-B14F-4D97-AF65-F5344CB8AC3E}">
        <p14:creationId xmlns:p14="http://schemas.microsoft.com/office/powerpoint/2010/main" val="1012009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8741-158A-2C25-D7F9-9A9827A3CC37}"/>
              </a:ext>
            </a:extLst>
          </p:cNvPr>
          <p:cNvSpPr>
            <a:spLocks noGrp="1"/>
          </p:cNvSpPr>
          <p:nvPr>
            <p:ph type="ctrTitle"/>
          </p:nvPr>
        </p:nvSpPr>
        <p:spPr/>
        <p:txBody>
          <a:bodyPr>
            <a:normAutofit fontScale="90000"/>
          </a:bodyPr>
          <a:lstStyle/>
          <a:p>
            <a:pPr algn="ctr"/>
            <a:r>
              <a:rPr lang="el-GR" dirty="0"/>
              <a:t>Σημαντικές αποφάσεις της Επιτροπής Ανταγωνισμού στο πεδίο της ενέργειας</a:t>
            </a:r>
            <a:endParaRPr lang="en-GR" dirty="0"/>
          </a:p>
        </p:txBody>
      </p:sp>
      <p:sp>
        <p:nvSpPr>
          <p:cNvPr id="3" name="Subtitle 2">
            <a:extLst>
              <a:ext uri="{FF2B5EF4-FFF2-40B4-BE49-F238E27FC236}">
                <a16:creationId xmlns:a16="http://schemas.microsoft.com/office/drawing/2014/main" id="{2817B1B4-FF56-F72C-D90E-4DD5C6B04984}"/>
              </a:ext>
            </a:extLst>
          </p:cNvPr>
          <p:cNvSpPr>
            <a:spLocks noGrp="1"/>
          </p:cNvSpPr>
          <p:nvPr>
            <p:ph type="subTitle" idx="1"/>
          </p:nvPr>
        </p:nvSpPr>
        <p:spPr/>
        <p:txBody>
          <a:bodyPr>
            <a:normAutofit fontScale="70000" lnSpcReduction="20000"/>
          </a:bodyPr>
          <a:lstStyle/>
          <a:p>
            <a:pPr algn="ctr"/>
            <a:endParaRPr lang="el-GR" dirty="0"/>
          </a:p>
          <a:p>
            <a:pPr algn="ctr"/>
            <a:r>
              <a:rPr lang="el-GR" dirty="0"/>
              <a:t>Δρ. Χαρίκλεια Βλάχου</a:t>
            </a:r>
          </a:p>
          <a:p>
            <a:pPr algn="ctr"/>
            <a:r>
              <a:rPr lang="el-GR" dirty="0"/>
              <a:t>Τακτικό μέλος, Εισηγητής</a:t>
            </a:r>
          </a:p>
          <a:p>
            <a:pPr algn="ctr"/>
            <a:r>
              <a:rPr lang="el-GR" dirty="0"/>
              <a:t>Επιτροπή Ανταγωνισμού</a:t>
            </a:r>
            <a:endParaRPr lang="en-GR" dirty="0"/>
          </a:p>
        </p:txBody>
      </p:sp>
    </p:spTree>
    <p:extLst>
      <p:ext uri="{BB962C8B-B14F-4D97-AF65-F5344CB8AC3E}">
        <p14:creationId xmlns:p14="http://schemas.microsoft.com/office/powerpoint/2010/main" val="5671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2B89-9686-E877-6F2D-5DFB08FAE6D6}"/>
              </a:ext>
            </a:extLst>
          </p:cNvPr>
          <p:cNvSpPr>
            <a:spLocks noGrp="1"/>
          </p:cNvSpPr>
          <p:nvPr>
            <p:ph type="title"/>
          </p:nvPr>
        </p:nvSpPr>
        <p:spPr/>
        <p:txBody>
          <a:bodyPr/>
          <a:lstStyle/>
          <a:p>
            <a:r>
              <a:rPr lang="el-GR" dirty="0"/>
              <a:t>Πραγματικά περιστατικά (Αλουμίνιον) </a:t>
            </a:r>
            <a:endParaRPr lang="en-US" dirty="0"/>
          </a:p>
        </p:txBody>
      </p:sp>
      <p:sp>
        <p:nvSpPr>
          <p:cNvPr id="3" name="Content Placeholder 2">
            <a:extLst>
              <a:ext uri="{FF2B5EF4-FFF2-40B4-BE49-F238E27FC236}">
                <a16:creationId xmlns:a16="http://schemas.microsoft.com/office/drawing/2014/main" id="{66C9356E-DD75-F9EC-9305-90F2F2FC5E7C}"/>
              </a:ext>
            </a:extLst>
          </p:cNvPr>
          <p:cNvSpPr>
            <a:spLocks noGrp="1"/>
          </p:cNvSpPr>
          <p:nvPr>
            <p:ph idx="1"/>
          </p:nvPr>
        </p:nvSpPr>
        <p:spPr/>
        <p:txBody>
          <a:bodyPr>
            <a:normAutofit fontScale="92500"/>
          </a:bodyPr>
          <a:lstStyle/>
          <a:p>
            <a:pPr algn="just"/>
            <a:r>
              <a:rPr lang="el-GR" sz="1800" b="0" i="0" dirty="0">
                <a:solidFill>
                  <a:srgbClr val="404040"/>
                </a:solidFill>
                <a:effectLst/>
                <a:latin typeface="Century Gothic" panose="020B0502020202020204" pitchFamily="34" charset="0"/>
              </a:rPr>
              <a:t>Ενημέρωσε το ΔΕΣΦΑ ότι σκόπευε να συνάψει </a:t>
            </a:r>
            <a:r>
              <a:rPr lang="el-GR" sz="1800" b="1" i="0" dirty="0">
                <a:solidFill>
                  <a:srgbClr val="404040"/>
                </a:solidFill>
                <a:effectLst/>
                <a:latin typeface="Century Gothic" panose="020B0502020202020204" pitchFamily="34" charset="0"/>
              </a:rPr>
              <a:t>σύμβαση με αλλοδαπό προμηθευτή για προμήθεια ΥΦΑ</a:t>
            </a:r>
            <a:r>
              <a:rPr lang="el-GR" sz="1800" b="0" i="0" dirty="0">
                <a:solidFill>
                  <a:srgbClr val="404040"/>
                </a:solidFill>
                <a:effectLst/>
                <a:latin typeface="Century Gothic" panose="020B0502020202020204" pitchFamily="34" charset="0"/>
              </a:rPr>
              <a:t> από την Αλγερία με ημερομηνία παραλαβής μεταξύ 29.11-02.12.2009</a:t>
            </a:r>
            <a:endParaRPr lang="el-GR" b="0" i="0" dirty="0">
              <a:solidFill>
                <a:srgbClr val="000000"/>
              </a:solidFill>
              <a:effectLst/>
              <a:latin typeface="Calibri" panose="020F0502020204030204" pitchFamily="34" charset="0"/>
            </a:endParaRPr>
          </a:p>
          <a:p>
            <a:pPr marL="740664" indent="-283464" algn="just" fontAlgn="base">
              <a:spcBef>
                <a:spcPts val="1000"/>
              </a:spcBef>
              <a:spcAft>
                <a:spcPts val="0"/>
              </a:spcAft>
            </a:pPr>
            <a:r>
              <a:rPr lang="el-GR" sz="1800" b="0" i="0" dirty="0">
                <a:solidFill>
                  <a:srgbClr val="404040"/>
                </a:solidFill>
                <a:effectLst/>
                <a:latin typeface="Century Gothic" panose="020B0502020202020204" pitchFamily="34" charset="0"/>
              </a:rPr>
              <a:t>Προϋπόθεση </a:t>
            </a:r>
            <a:r>
              <a:rPr lang="el-GR" sz="1800" b="1" i="0" dirty="0">
                <a:solidFill>
                  <a:srgbClr val="404040"/>
                </a:solidFill>
                <a:effectLst/>
                <a:latin typeface="Century Gothic" panose="020B0502020202020204" pitchFamily="34" charset="0"/>
              </a:rPr>
              <a:t>η διασφάλιση της δυνατότητας παραλαβής του συγκεκριμένου φορτίου </a:t>
            </a:r>
            <a:r>
              <a:rPr lang="el-GR" sz="1800" b="0" i="0" dirty="0">
                <a:solidFill>
                  <a:srgbClr val="404040"/>
                </a:solidFill>
                <a:effectLst/>
                <a:latin typeface="Century Gothic" panose="020B0502020202020204" pitchFamily="34" charset="0"/>
              </a:rPr>
              <a:t>από την εγκατάσταση ΥΦΑ της </a:t>
            </a:r>
            <a:r>
              <a:rPr lang="el-GR" sz="1800" b="0" i="0" dirty="0" err="1">
                <a:solidFill>
                  <a:srgbClr val="404040"/>
                </a:solidFill>
                <a:effectLst/>
                <a:latin typeface="Century Gothic" panose="020B0502020202020204" pitchFamily="34" charset="0"/>
              </a:rPr>
              <a:t>Ρεβυθούσας</a:t>
            </a:r>
            <a:r>
              <a:rPr lang="el-GR" sz="1800" b="0" i="0" dirty="0">
                <a:solidFill>
                  <a:srgbClr val="404040"/>
                </a:solidFill>
                <a:effectLst/>
                <a:latin typeface="Century Gothic" panose="020B0502020202020204" pitchFamily="34" charset="0"/>
              </a:rPr>
              <a:t> και η μεταφορά του στο Σημείο Εξόδου </a:t>
            </a:r>
            <a:r>
              <a:rPr lang="el-GR" sz="1800" b="0" i="0" dirty="0" err="1">
                <a:solidFill>
                  <a:srgbClr val="404040"/>
                </a:solidFill>
                <a:effectLst/>
                <a:latin typeface="Century Gothic" panose="020B0502020202020204" pitchFamily="34" charset="0"/>
              </a:rPr>
              <a:t>AdG</a:t>
            </a:r>
            <a:r>
              <a:rPr lang="el-GR" sz="1800" b="0" i="0" dirty="0">
                <a:solidFill>
                  <a:srgbClr val="404040"/>
                </a:solidFill>
                <a:effectLst/>
                <a:latin typeface="Century Gothic" panose="020B0502020202020204" pitchFamily="34" charset="0"/>
              </a:rPr>
              <a:t>, το οποίο εξυπηρετεί την Αλουμίνιον</a:t>
            </a:r>
            <a:endParaRPr lang="el-GR" b="0" i="0" dirty="0">
              <a:solidFill>
                <a:srgbClr val="000000"/>
              </a:solidFill>
              <a:effectLst/>
              <a:latin typeface="Calibri" panose="020F0502020204030204" pitchFamily="34" charset="0"/>
            </a:endParaRPr>
          </a:p>
          <a:p>
            <a:pPr marL="740664" indent="-283464" algn="just" fontAlgn="base">
              <a:spcBef>
                <a:spcPts val="1000"/>
              </a:spcBef>
              <a:spcAft>
                <a:spcPts val="0"/>
              </a:spcAft>
            </a:pPr>
            <a:r>
              <a:rPr lang="el-GR" sz="1800" b="0" i="0" dirty="0">
                <a:solidFill>
                  <a:srgbClr val="404040"/>
                </a:solidFill>
                <a:effectLst/>
                <a:latin typeface="Century Gothic" panose="020B0502020202020204" pitchFamily="34" charset="0"/>
              </a:rPr>
              <a:t>Ζήτησε από το ΔΕΣΦΑ την </a:t>
            </a:r>
            <a:r>
              <a:rPr lang="el-GR" sz="1800" b="1" i="0" dirty="0">
                <a:solidFill>
                  <a:srgbClr val="404040"/>
                </a:solidFill>
                <a:effectLst/>
                <a:latin typeface="Century Gothic" panose="020B0502020202020204" pitchFamily="34" charset="0"/>
              </a:rPr>
              <a:t>παροχή πρόσβασης </a:t>
            </a:r>
            <a:r>
              <a:rPr lang="el-GR" sz="1800" b="0" i="0" dirty="0">
                <a:solidFill>
                  <a:srgbClr val="404040"/>
                </a:solidFill>
                <a:effectLst/>
                <a:latin typeface="Century Gothic" panose="020B0502020202020204" pitchFamily="34" charset="0"/>
              </a:rPr>
              <a:t>στην εγκατάσταση ΥΦΑ με τους ίδιους όρους που ο ΔΕΣΦΑ παρείχε πρόσβαση σε αυτή σε άλλους ενδιαφερόμενους για να μπορέσει να παραλάβει</a:t>
            </a:r>
            <a:endParaRPr lang="el-GR" b="0" i="0" dirty="0">
              <a:solidFill>
                <a:srgbClr val="000000"/>
              </a:solidFill>
              <a:effectLst/>
              <a:latin typeface="Calibri" panose="020F0502020204030204" pitchFamily="34" charset="0"/>
            </a:endParaRPr>
          </a:p>
          <a:p>
            <a:pPr marL="740664" indent="-283464" algn="just" fontAlgn="base">
              <a:spcBef>
                <a:spcPts val="1000"/>
              </a:spcBef>
              <a:spcAft>
                <a:spcPts val="0"/>
              </a:spcAft>
            </a:pPr>
            <a:r>
              <a:rPr lang="el-GR" sz="1800" b="0" i="0" dirty="0">
                <a:solidFill>
                  <a:srgbClr val="404040"/>
                </a:solidFill>
                <a:effectLst/>
                <a:latin typeface="Century Gothic" panose="020B0502020202020204" pitchFamily="34" charset="0"/>
              </a:rPr>
              <a:t>Ζήτησε από το ΔΕΣΦΑ την κατάρτιση </a:t>
            </a:r>
          </a:p>
          <a:p>
            <a:pPr marL="1140714" lvl="1" indent="-283464" algn="just" fontAlgn="base"/>
            <a:r>
              <a:rPr lang="el-GR" b="0" i="0" dirty="0">
                <a:solidFill>
                  <a:srgbClr val="404040"/>
                </a:solidFill>
                <a:effectLst/>
                <a:latin typeface="Century Gothic" panose="020B0502020202020204" pitchFamily="34" charset="0"/>
              </a:rPr>
              <a:t>α) </a:t>
            </a:r>
            <a:r>
              <a:rPr lang="el-GR" b="1" i="0" dirty="0">
                <a:solidFill>
                  <a:srgbClr val="404040"/>
                </a:solidFill>
                <a:effectLst/>
                <a:latin typeface="Century Gothic" panose="020B0502020202020204" pitchFamily="34" charset="0"/>
              </a:rPr>
              <a:t>σύμβασης μεταφοράς ΦΑ </a:t>
            </a:r>
            <a:r>
              <a:rPr lang="el-GR" b="0" i="0" dirty="0">
                <a:solidFill>
                  <a:srgbClr val="404040"/>
                </a:solidFill>
                <a:effectLst/>
                <a:latin typeface="Century Gothic" panose="020B0502020202020204" pitchFamily="34" charset="0"/>
              </a:rPr>
              <a:t>και </a:t>
            </a:r>
          </a:p>
          <a:p>
            <a:pPr marL="1140714" lvl="1" indent="-283464" algn="just" fontAlgn="base"/>
            <a:r>
              <a:rPr lang="el-GR" i="0" dirty="0">
                <a:solidFill>
                  <a:srgbClr val="404040"/>
                </a:solidFill>
                <a:effectLst/>
                <a:latin typeface="Century Gothic" panose="020B0502020202020204" pitchFamily="34" charset="0"/>
              </a:rPr>
              <a:t>Β) </a:t>
            </a:r>
            <a:r>
              <a:rPr lang="el-GR" b="1" i="0" dirty="0">
                <a:solidFill>
                  <a:srgbClr val="404040"/>
                </a:solidFill>
                <a:effectLst/>
                <a:latin typeface="Century Gothic" panose="020B0502020202020204" pitchFamily="34" charset="0"/>
              </a:rPr>
              <a:t>σύμβασης χρήσης εγκατάστασης ΥΦΑ</a:t>
            </a:r>
            <a:endParaRPr lang="el-GR" b="1" i="0" dirty="0">
              <a:solidFill>
                <a:srgbClr val="000000"/>
              </a:solidFill>
              <a:effectLst/>
              <a:latin typeface="Calibri" panose="020F0502020204030204" pitchFamily="34" charset="0"/>
            </a:endParaRPr>
          </a:p>
          <a:p>
            <a:pPr lvl="1"/>
            <a:endParaRPr lang="en-US" dirty="0"/>
          </a:p>
        </p:txBody>
      </p:sp>
    </p:spTree>
    <p:extLst>
      <p:ext uri="{BB962C8B-B14F-4D97-AF65-F5344CB8AC3E}">
        <p14:creationId xmlns:p14="http://schemas.microsoft.com/office/powerpoint/2010/main" val="67884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E1D5-0213-91F7-5C5C-B156EDA5B678}"/>
              </a:ext>
            </a:extLst>
          </p:cNvPr>
          <p:cNvSpPr>
            <a:spLocks noGrp="1"/>
          </p:cNvSpPr>
          <p:nvPr>
            <p:ph type="title"/>
          </p:nvPr>
        </p:nvSpPr>
        <p:spPr/>
        <p:txBody>
          <a:bodyPr/>
          <a:lstStyle/>
          <a:p>
            <a:r>
              <a:rPr lang="el-GR" dirty="0"/>
              <a:t>Πραγματικά περιστατικά (ΔΕΣΦΑ)</a:t>
            </a:r>
            <a:endParaRPr lang="en-GR" dirty="0"/>
          </a:p>
        </p:txBody>
      </p:sp>
      <p:sp>
        <p:nvSpPr>
          <p:cNvPr id="3" name="Content Placeholder 2">
            <a:extLst>
              <a:ext uri="{FF2B5EF4-FFF2-40B4-BE49-F238E27FC236}">
                <a16:creationId xmlns:a16="http://schemas.microsoft.com/office/drawing/2014/main" id="{916A167F-6028-548C-F15A-B7DE9FEF60D6}"/>
              </a:ext>
            </a:extLst>
          </p:cNvPr>
          <p:cNvSpPr>
            <a:spLocks noGrp="1"/>
          </p:cNvSpPr>
          <p:nvPr>
            <p:ph idx="1"/>
          </p:nvPr>
        </p:nvSpPr>
        <p:spPr/>
        <p:txBody>
          <a:bodyPr>
            <a:normAutofit/>
          </a:bodyPr>
          <a:lstStyle/>
          <a:p>
            <a:pPr algn="just"/>
            <a:r>
              <a:rPr lang="el-GR" dirty="0">
                <a:cs typeface="Times New Roman" panose="02020603050405020304" pitchFamily="18" charset="0"/>
              </a:rPr>
              <a:t>ΔΕΣΦΑ</a:t>
            </a:r>
          </a:p>
          <a:p>
            <a:pPr lvl="1" algn="just"/>
            <a:r>
              <a:rPr lang="el-GR" b="1" dirty="0" err="1">
                <a:cs typeface="Times New Roman" panose="02020603050405020304" pitchFamily="18" charset="0"/>
              </a:rPr>
              <a:t>Κωλυσιέργησε</a:t>
            </a:r>
            <a:r>
              <a:rPr lang="el-GR" dirty="0">
                <a:cs typeface="Times New Roman" panose="02020603050405020304" pitchFamily="18" charset="0"/>
              </a:rPr>
              <a:t> </a:t>
            </a:r>
            <a:r>
              <a:rPr lang="el-GR" dirty="0" err="1">
                <a:cs typeface="Times New Roman" panose="02020603050405020304" pitchFamily="18" charset="0"/>
              </a:rPr>
              <a:t>σημαντικα</a:t>
            </a:r>
            <a:r>
              <a:rPr lang="el-GR" dirty="0">
                <a:cs typeface="Times New Roman" panose="02020603050405020304" pitchFamily="18" charset="0"/>
              </a:rPr>
              <a:t>́ στην </a:t>
            </a:r>
            <a:r>
              <a:rPr lang="el-GR" dirty="0" err="1">
                <a:cs typeface="Times New Roman" panose="02020603050405020304" pitchFamily="18" charset="0"/>
              </a:rPr>
              <a:t>αποδέσμευση</a:t>
            </a:r>
            <a:r>
              <a:rPr lang="el-GR" dirty="0">
                <a:cs typeface="Times New Roman" panose="02020603050405020304" pitchFamily="18" charset="0"/>
              </a:rPr>
              <a:t>, </a:t>
            </a:r>
            <a:r>
              <a:rPr lang="el-GR" dirty="0" err="1">
                <a:cs typeface="Times New Roman" panose="02020603050405020304" pitchFamily="18" charset="0"/>
              </a:rPr>
              <a:t>υπέρ</a:t>
            </a:r>
            <a:r>
              <a:rPr lang="el-GR" dirty="0">
                <a:cs typeface="Times New Roman" panose="02020603050405020304" pitchFamily="18" charset="0"/>
              </a:rPr>
              <a:t> της Αλουμίνιον, της </a:t>
            </a:r>
            <a:r>
              <a:rPr lang="el-GR" dirty="0" err="1">
                <a:cs typeface="Times New Roman" panose="02020603050405020304" pitchFamily="18" charset="0"/>
              </a:rPr>
              <a:t>δεσμευμένης</a:t>
            </a:r>
            <a:r>
              <a:rPr lang="el-GR" dirty="0">
                <a:cs typeface="Times New Roman" panose="02020603050405020304" pitchFamily="18" charset="0"/>
              </a:rPr>
              <a:t> (</a:t>
            </a:r>
            <a:r>
              <a:rPr lang="el-GR" dirty="0" err="1">
                <a:cs typeface="Times New Roman" panose="02020603050405020304" pitchFamily="18" charset="0"/>
              </a:rPr>
              <a:t>απο</a:t>
            </a:r>
            <a:r>
              <a:rPr lang="el-GR" dirty="0">
                <a:cs typeface="Times New Roman" panose="02020603050405020304" pitchFamily="18" charset="0"/>
              </a:rPr>
              <a:t>́ την ΔΕΠΑ) μεταφορικής </a:t>
            </a:r>
            <a:r>
              <a:rPr lang="el-GR" dirty="0" err="1">
                <a:cs typeface="Times New Roman" panose="02020603050405020304" pitchFamily="18" charset="0"/>
              </a:rPr>
              <a:t>δυναμικότητας</a:t>
            </a:r>
            <a:r>
              <a:rPr lang="el-GR" dirty="0">
                <a:cs typeface="Times New Roman" panose="02020603050405020304" pitchFamily="18" charset="0"/>
              </a:rPr>
              <a:t> στο </a:t>
            </a:r>
            <a:r>
              <a:rPr lang="el-GR" dirty="0" err="1">
                <a:cs typeface="Times New Roman" panose="02020603050405020304" pitchFamily="18" charset="0"/>
              </a:rPr>
              <a:t>σημείο</a:t>
            </a:r>
            <a:r>
              <a:rPr lang="el-GR" dirty="0">
                <a:cs typeface="Times New Roman" panose="02020603050405020304" pitchFamily="18" charset="0"/>
              </a:rPr>
              <a:t> </a:t>
            </a:r>
            <a:r>
              <a:rPr lang="el-GR" dirty="0" err="1">
                <a:cs typeface="Times New Roman" panose="02020603050405020304" pitchFamily="18" charset="0"/>
              </a:rPr>
              <a:t>εξόδου</a:t>
            </a:r>
            <a:r>
              <a:rPr lang="el-GR" dirty="0">
                <a:cs typeface="Times New Roman" panose="02020603050405020304" pitchFamily="18" charset="0"/>
              </a:rPr>
              <a:t> «</a:t>
            </a:r>
            <a:r>
              <a:rPr lang="en-GB" dirty="0" err="1">
                <a:cs typeface="Times New Roman" panose="02020603050405020304" pitchFamily="18" charset="0"/>
              </a:rPr>
              <a:t>AdG</a:t>
            </a:r>
            <a:r>
              <a:rPr lang="en-GB" dirty="0">
                <a:cs typeface="Times New Roman" panose="02020603050405020304" pitchFamily="18" charset="0"/>
              </a:rPr>
              <a:t>», </a:t>
            </a:r>
            <a:r>
              <a:rPr lang="el-GR" dirty="0">
                <a:cs typeface="Times New Roman" panose="02020603050405020304" pitchFamily="18" charset="0"/>
              </a:rPr>
              <a:t>καθώς </a:t>
            </a:r>
            <a:r>
              <a:rPr lang="el-GR" dirty="0" err="1">
                <a:cs typeface="Times New Roman" panose="02020603050405020304" pitchFamily="18" charset="0"/>
              </a:rPr>
              <a:t>αρχικα</a:t>
            </a:r>
            <a:r>
              <a:rPr lang="el-GR" dirty="0">
                <a:cs typeface="Times New Roman" panose="02020603050405020304" pitchFamily="18" charset="0"/>
              </a:rPr>
              <a:t>́ (ο ΔΕΣΦΑ) </a:t>
            </a:r>
            <a:r>
              <a:rPr lang="el-GR" dirty="0" err="1">
                <a:cs typeface="Times New Roman" panose="02020603050405020304" pitchFamily="18" charset="0"/>
              </a:rPr>
              <a:t>υποστήριξε</a:t>
            </a:r>
            <a:r>
              <a:rPr lang="el-GR" dirty="0">
                <a:cs typeface="Times New Roman" panose="02020603050405020304" pitchFamily="18" charset="0"/>
              </a:rPr>
              <a:t> ότι </a:t>
            </a:r>
            <a:r>
              <a:rPr lang="el-GR" dirty="0" err="1">
                <a:cs typeface="Times New Roman" panose="02020603050405020304" pitchFamily="18" charset="0"/>
              </a:rPr>
              <a:t>είναι</a:t>
            </a:r>
            <a:r>
              <a:rPr lang="el-GR" dirty="0">
                <a:cs typeface="Times New Roman" panose="02020603050405020304" pitchFamily="18" charset="0"/>
              </a:rPr>
              <a:t> </a:t>
            </a:r>
            <a:r>
              <a:rPr lang="el-GR" dirty="0" err="1">
                <a:cs typeface="Times New Roman" panose="02020603050405020304" pitchFamily="18" charset="0"/>
              </a:rPr>
              <a:t>απαραίτητη</a:t>
            </a:r>
            <a:r>
              <a:rPr lang="el-GR" dirty="0">
                <a:cs typeface="Times New Roman" panose="02020603050405020304" pitchFamily="18" charset="0"/>
              </a:rPr>
              <a:t> η </a:t>
            </a:r>
            <a:r>
              <a:rPr lang="el-GR" b="1" dirty="0" err="1">
                <a:cs typeface="Times New Roman" panose="02020603050405020304" pitchFamily="18" charset="0"/>
              </a:rPr>
              <a:t>συναίνεση</a:t>
            </a:r>
            <a:r>
              <a:rPr lang="el-GR" b="1" dirty="0">
                <a:cs typeface="Times New Roman" panose="02020603050405020304" pitchFamily="18" charset="0"/>
              </a:rPr>
              <a:t> της ΔΕΠΑ </a:t>
            </a:r>
            <a:r>
              <a:rPr lang="el-GR" dirty="0">
                <a:cs typeface="Times New Roman" panose="02020603050405020304" pitchFamily="18" charset="0"/>
              </a:rPr>
              <a:t>για την </a:t>
            </a:r>
            <a:r>
              <a:rPr lang="el-GR" dirty="0" err="1">
                <a:cs typeface="Times New Roman" panose="02020603050405020304" pitchFamily="18" charset="0"/>
              </a:rPr>
              <a:t>αποδέσμευση</a:t>
            </a:r>
            <a:r>
              <a:rPr lang="el-GR" dirty="0">
                <a:cs typeface="Times New Roman" panose="02020603050405020304" pitchFamily="18" charset="0"/>
              </a:rPr>
              <a:t> </a:t>
            </a:r>
            <a:r>
              <a:rPr lang="el-GR" dirty="0" err="1">
                <a:cs typeface="Times New Roman" panose="02020603050405020304" pitchFamily="18" charset="0"/>
              </a:rPr>
              <a:t>αυτη</a:t>
            </a:r>
            <a:r>
              <a:rPr lang="el-GR" dirty="0">
                <a:cs typeface="Times New Roman" panose="02020603050405020304" pitchFamily="18" charset="0"/>
              </a:rPr>
              <a:t>́. </a:t>
            </a:r>
          </a:p>
          <a:p>
            <a:pPr lvl="1" algn="just"/>
            <a:r>
              <a:rPr lang="el-GR" b="1" dirty="0" err="1">
                <a:cs typeface="Times New Roman" panose="02020603050405020304" pitchFamily="18" charset="0"/>
              </a:rPr>
              <a:t>Παρέλειψε</a:t>
            </a:r>
            <a:r>
              <a:rPr lang="el-GR" dirty="0">
                <a:cs typeface="Times New Roman" panose="02020603050405020304" pitchFamily="18" charset="0"/>
              </a:rPr>
              <a:t> να </a:t>
            </a:r>
            <a:r>
              <a:rPr lang="el-GR" dirty="0" err="1">
                <a:cs typeface="Times New Roman" panose="02020603050405020304" pitchFamily="18" charset="0"/>
              </a:rPr>
              <a:t>προβει</a:t>
            </a:r>
            <a:r>
              <a:rPr lang="el-GR" dirty="0">
                <a:cs typeface="Times New Roman" panose="02020603050405020304" pitchFamily="18" charset="0"/>
              </a:rPr>
              <a:t>́ στην </a:t>
            </a:r>
            <a:r>
              <a:rPr lang="el-GR" b="1" dirty="0" err="1">
                <a:cs typeface="Times New Roman" panose="02020603050405020304" pitchFamily="18" charset="0"/>
              </a:rPr>
              <a:t>άμεση</a:t>
            </a:r>
            <a:r>
              <a:rPr lang="el-GR" b="1" dirty="0">
                <a:cs typeface="Times New Roman" panose="02020603050405020304" pitchFamily="18" charset="0"/>
              </a:rPr>
              <a:t> </a:t>
            </a:r>
            <a:r>
              <a:rPr lang="el-GR" b="1" dirty="0" err="1">
                <a:cs typeface="Times New Roman" panose="02020603050405020304" pitchFamily="18" charset="0"/>
              </a:rPr>
              <a:t>υπογραφη</a:t>
            </a:r>
            <a:r>
              <a:rPr lang="el-GR" b="1" dirty="0">
                <a:cs typeface="Times New Roman" panose="02020603050405020304" pitchFamily="18" charset="0"/>
              </a:rPr>
              <a:t>́ των </a:t>
            </a:r>
            <a:r>
              <a:rPr lang="el-GR" b="1" dirty="0" err="1">
                <a:cs typeface="Times New Roman" panose="02020603050405020304" pitchFamily="18" charset="0"/>
              </a:rPr>
              <a:t>απαραίτητων</a:t>
            </a:r>
            <a:r>
              <a:rPr lang="el-GR" b="1" dirty="0">
                <a:cs typeface="Times New Roman" panose="02020603050405020304" pitchFamily="18" charset="0"/>
              </a:rPr>
              <a:t> </a:t>
            </a:r>
            <a:r>
              <a:rPr lang="el-GR" b="1" dirty="0" err="1">
                <a:cs typeface="Times New Roman" panose="02020603050405020304" pitchFamily="18" charset="0"/>
              </a:rPr>
              <a:t>συμβάσεων</a:t>
            </a:r>
            <a:r>
              <a:rPr lang="el-GR" b="1" dirty="0">
                <a:cs typeface="Times New Roman" panose="02020603050405020304" pitchFamily="18" charset="0"/>
              </a:rPr>
              <a:t>, </a:t>
            </a:r>
            <a:r>
              <a:rPr lang="el-GR" dirty="0">
                <a:cs typeface="Times New Roman" panose="02020603050405020304" pitchFamily="18" charset="0"/>
              </a:rPr>
              <a:t>με </a:t>
            </a:r>
            <a:r>
              <a:rPr lang="el-GR" dirty="0" err="1">
                <a:cs typeface="Times New Roman" panose="02020603050405020304" pitchFamily="18" charset="0"/>
              </a:rPr>
              <a:t>αποτέλεσμα</a:t>
            </a:r>
            <a:r>
              <a:rPr lang="el-GR" dirty="0">
                <a:cs typeface="Times New Roman" panose="02020603050405020304" pitchFamily="18" charset="0"/>
              </a:rPr>
              <a:t> να </a:t>
            </a:r>
            <a:r>
              <a:rPr lang="el-GR" dirty="0" err="1">
                <a:cs typeface="Times New Roman" panose="02020603050405020304" pitchFamily="18" charset="0"/>
              </a:rPr>
              <a:t>εκπνεύσει</a:t>
            </a:r>
            <a:r>
              <a:rPr lang="el-GR" dirty="0">
                <a:cs typeface="Times New Roman" panose="02020603050405020304" pitchFamily="18" charset="0"/>
              </a:rPr>
              <a:t> η </a:t>
            </a:r>
            <a:r>
              <a:rPr lang="el-GR" dirty="0" err="1">
                <a:cs typeface="Times New Roman" panose="02020603050405020304" pitchFamily="18" charset="0"/>
              </a:rPr>
              <a:t>προθεσμία</a:t>
            </a:r>
            <a:r>
              <a:rPr lang="el-GR" dirty="0">
                <a:cs typeface="Times New Roman" panose="02020603050405020304" pitchFamily="18" charset="0"/>
              </a:rPr>
              <a:t> </a:t>
            </a:r>
            <a:r>
              <a:rPr lang="el-GR" dirty="0" err="1">
                <a:cs typeface="Times New Roman" panose="02020603050405020304" pitchFamily="18" charset="0"/>
              </a:rPr>
              <a:t>εκφόρτωσης</a:t>
            </a:r>
            <a:r>
              <a:rPr lang="el-GR" dirty="0">
                <a:cs typeface="Times New Roman" panose="02020603050405020304" pitchFamily="18" charset="0"/>
              </a:rPr>
              <a:t> στη </a:t>
            </a:r>
            <a:r>
              <a:rPr lang="el-GR" dirty="0" err="1">
                <a:cs typeface="Times New Roman" panose="02020603050405020304" pitchFamily="18" charset="0"/>
              </a:rPr>
              <a:t>Ρεβυθούσα</a:t>
            </a:r>
            <a:r>
              <a:rPr lang="el-GR" dirty="0">
                <a:cs typeface="Times New Roman" panose="02020603050405020304" pitchFamily="18" charset="0"/>
              </a:rPr>
              <a:t> </a:t>
            </a:r>
            <a:r>
              <a:rPr lang="el-GR" dirty="0" err="1">
                <a:cs typeface="Times New Roman" panose="02020603050405020304" pitchFamily="18" charset="0"/>
              </a:rPr>
              <a:t>ενός</a:t>
            </a:r>
            <a:r>
              <a:rPr lang="el-GR" dirty="0">
                <a:cs typeface="Times New Roman" panose="02020603050405020304" pitchFamily="18" charset="0"/>
              </a:rPr>
              <a:t> </a:t>
            </a:r>
            <a:r>
              <a:rPr lang="el-GR" dirty="0" err="1">
                <a:cs typeface="Times New Roman" panose="02020603050405020304" pitchFamily="18" charset="0"/>
              </a:rPr>
              <a:t>σημαντικου</a:t>
            </a:r>
            <a:r>
              <a:rPr lang="el-GR" dirty="0">
                <a:cs typeface="Times New Roman" panose="02020603050405020304" pitchFamily="18" charset="0"/>
              </a:rPr>
              <a:t>́ </a:t>
            </a:r>
            <a:r>
              <a:rPr lang="el-GR" dirty="0" err="1">
                <a:cs typeface="Times New Roman" panose="02020603050405020304" pitchFamily="18" charset="0"/>
              </a:rPr>
              <a:t>φορτίου</a:t>
            </a:r>
            <a:r>
              <a:rPr lang="el-GR" dirty="0">
                <a:cs typeface="Times New Roman" panose="02020603050405020304" pitchFamily="18" charset="0"/>
              </a:rPr>
              <a:t> </a:t>
            </a:r>
            <a:r>
              <a:rPr lang="en-GB" dirty="0">
                <a:cs typeface="Times New Roman" panose="02020603050405020304" pitchFamily="18" charset="0"/>
              </a:rPr>
              <a:t>LNG </a:t>
            </a:r>
            <a:r>
              <a:rPr lang="el-GR" dirty="0">
                <a:cs typeface="Times New Roman" panose="02020603050405020304" pitchFamily="18" charset="0"/>
              </a:rPr>
              <a:t>για την </a:t>
            </a:r>
            <a:r>
              <a:rPr lang="el-GR" dirty="0" err="1">
                <a:cs typeface="Times New Roman" panose="02020603050405020304" pitchFamily="18" charset="0"/>
              </a:rPr>
              <a:t>ανταγωνίστρια</a:t>
            </a:r>
            <a:r>
              <a:rPr lang="el-GR" dirty="0">
                <a:cs typeface="Times New Roman" panose="02020603050405020304" pitchFamily="18" charset="0"/>
              </a:rPr>
              <a:t> της </a:t>
            </a:r>
            <a:r>
              <a:rPr lang="el-GR" dirty="0" err="1">
                <a:cs typeface="Times New Roman" panose="02020603050405020304" pitchFamily="18" charset="0"/>
              </a:rPr>
              <a:t>μητρικής</a:t>
            </a:r>
            <a:r>
              <a:rPr lang="el-GR" dirty="0">
                <a:cs typeface="Times New Roman" panose="02020603050405020304" pitchFamily="18" charset="0"/>
              </a:rPr>
              <a:t> της (ΔΕΠΑ) </a:t>
            </a:r>
            <a:r>
              <a:rPr lang="el-GR" dirty="0" err="1">
                <a:cs typeface="Times New Roman" panose="02020603050405020304" pitchFamily="18" charset="0"/>
              </a:rPr>
              <a:t>εταιρίας</a:t>
            </a:r>
            <a:r>
              <a:rPr lang="el-GR" dirty="0">
                <a:cs typeface="Times New Roman" panose="02020603050405020304" pitchFamily="18" charset="0"/>
              </a:rPr>
              <a:t>, Αλουμίνιον. </a:t>
            </a:r>
          </a:p>
          <a:p>
            <a:pPr lvl="1" algn="just"/>
            <a:r>
              <a:rPr lang="el-GR" b="1" dirty="0" err="1">
                <a:cs typeface="Times New Roman" panose="02020603050405020304" pitchFamily="18" charset="0"/>
              </a:rPr>
              <a:t>Αρνήθηκε</a:t>
            </a:r>
            <a:r>
              <a:rPr lang="el-GR" b="1" dirty="0">
                <a:cs typeface="Times New Roman" panose="02020603050405020304" pitchFamily="18" charset="0"/>
              </a:rPr>
              <a:t> πρόσβαση </a:t>
            </a:r>
            <a:r>
              <a:rPr lang="el-GR" dirty="0" err="1">
                <a:cs typeface="Times New Roman" panose="02020603050405020304" pitchFamily="18" charset="0"/>
              </a:rPr>
              <a:t>υπο</a:t>
            </a:r>
            <a:r>
              <a:rPr lang="el-GR" dirty="0">
                <a:cs typeface="Times New Roman" panose="02020603050405020304" pitchFamily="18" charset="0"/>
              </a:rPr>
              <a:t>́ </a:t>
            </a:r>
            <a:r>
              <a:rPr lang="el-GR" dirty="0" err="1">
                <a:cs typeface="Times New Roman" panose="02020603050405020304" pitchFamily="18" charset="0"/>
              </a:rPr>
              <a:t>εύλογους</a:t>
            </a:r>
            <a:r>
              <a:rPr lang="el-GR" dirty="0">
                <a:cs typeface="Times New Roman" panose="02020603050405020304" pitchFamily="18" charset="0"/>
              </a:rPr>
              <a:t> </a:t>
            </a:r>
            <a:r>
              <a:rPr lang="el-GR" dirty="0" err="1">
                <a:cs typeface="Times New Roman" panose="02020603050405020304" pitchFamily="18" charset="0"/>
              </a:rPr>
              <a:t>όρους</a:t>
            </a:r>
            <a:r>
              <a:rPr lang="el-GR" dirty="0">
                <a:cs typeface="Times New Roman" panose="02020603050405020304" pitchFamily="18" charset="0"/>
              </a:rPr>
              <a:t>, σε μια </a:t>
            </a:r>
            <a:r>
              <a:rPr lang="el-GR" dirty="0" err="1">
                <a:cs typeface="Times New Roman" panose="02020603050405020304" pitchFamily="18" charset="0"/>
              </a:rPr>
              <a:t>ανταγωνίστρια</a:t>
            </a:r>
            <a:r>
              <a:rPr lang="el-GR" dirty="0">
                <a:cs typeface="Times New Roman" panose="02020603050405020304" pitchFamily="18" charset="0"/>
              </a:rPr>
              <a:t> της </a:t>
            </a:r>
            <a:r>
              <a:rPr lang="el-GR" dirty="0" err="1">
                <a:cs typeface="Times New Roman" panose="02020603050405020304" pitchFamily="18" charset="0"/>
              </a:rPr>
              <a:t>μητρικής</a:t>
            </a:r>
            <a:r>
              <a:rPr lang="el-GR" dirty="0">
                <a:cs typeface="Times New Roman" panose="02020603050405020304" pitchFamily="18" charset="0"/>
              </a:rPr>
              <a:t> της, σε μια</a:t>
            </a:r>
            <a:r>
              <a:rPr lang="el-GR" b="1" dirty="0">
                <a:cs typeface="Times New Roman" panose="02020603050405020304" pitchFamily="18" charset="0"/>
              </a:rPr>
              <a:t> «</a:t>
            </a:r>
            <a:r>
              <a:rPr lang="el-GR" b="1" dirty="0" err="1">
                <a:cs typeface="Times New Roman" panose="02020603050405020304" pitchFamily="18" charset="0"/>
              </a:rPr>
              <a:t>ουσιώδη</a:t>
            </a:r>
            <a:r>
              <a:rPr lang="el-GR" b="1" dirty="0">
                <a:cs typeface="Times New Roman" panose="02020603050405020304" pitchFamily="18" charset="0"/>
              </a:rPr>
              <a:t> </a:t>
            </a:r>
            <a:r>
              <a:rPr lang="el-GR" b="1" dirty="0" err="1">
                <a:cs typeface="Times New Roman" panose="02020603050405020304" pitchFamily="18" charset="0"/>
              </a:rPr>
              <a:t>ευκολία</a:t>
            </a:r>
            <a:r>
              <a:rPr lang="el-GR" b="1" dirty="0">
                <a:cs typeface="Times New Roman" panose="02020603050405020304" pitchFamily="18" charset="0"/>
              </a:rPr>
              <a:t>» (</a:t>
            </a:r>
            <a:r>
              <a:rPr lang="en-GB" b="1" dirty="0">
                <a:cs typeface="Times New Roman" panose="02020603050405020304" pitchFamily="18" charset="0"/>
              </a:rPr>
              <a:t>essential facility)</a:t>
            </a:r>
            <a:r>
              <a:rPr lang="en-GB" dirty="0">
                <a:cs typeface="Times New Roman" panose="02020603050405020304" pitchFamily="18" charset="0"/>
              </a:rPr>
              <a:t>. </a:t>
            </a:r>
          </a:p>
          <a:p>
            <a:pPr algn="just"/>
            <a:endParaRPr lang="el-GR" dirty="0"/>
          </a:p>
          <a:p>
            <a:endParaRPr lang="en-GR" dirty="0"/>
          </a:p>
        </p:txBody>
      </p:sp>
    </p:spTree>
    <p:extLst>
      <p:ext uri="{BB962C8B-B14F-4D97-AF65-F5344CB8AC3E}">
        <p14:creationId xmlns:p14="http://schemas.microsoft.com/office/powerpoint/2010/main" val="225761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3DC5-EDF3-EF6A-9545-EB6EA77C61F0}"/>
              </a:ext>
            </a:extLst>
          </p:cNvPr>
          <p:cNvSpPr>
            <a:spLocks noGrp="1"/>
          </p:cNvSpPr>
          <p:nvPr>
            <p:ph type="title"/>
          </p:nvPr>
        </p:nvSpPr>
        <p:spPr/>
        <p:txBody>
          <a:bodyPr/>
          <a:lstStyle/>
          <a:p>
            <a:r>
              <a:rPr lang="el-GR" dirty="0"/>
              <a:t>Πραγματικά περιστατικά (ΔΕΠΑ)</a:t>
            </a:r>
            <a:endParaRPr lang="en-GR" dirty="0"/>
          </a:p>
        </p:txBody>
      </p:sp>
      <p:sp>
        <p:nvSpPr>
          <p:cNvPr id="3" name="Content Placeholder 2">
            <a:extLst>
              <a:ext uri="{FF2B5EF4-FFF2-40B4-BE49-F238E27FC236}">
                <a16:creationId xmlns:a16="http://schemas.microsoft.com/office/drawing/2014/main" id="{4A2C4D29-B042-65A0-692C-61BAEC04488C}"/>
              </a:ext>
            </a:extLst>
          </p:cNvPr>
          <p:cNvSpPr>
            <a:spLocks noGrp="1"/>
          </p:cNvSpPr>
          <p:nvPr>
            <p:ph idx="1"/>
          </p:nvPr>
        </p:nvSpPr>
        <p:spPr/>
        <p:txBody>
          <a:bodyPr>
            <a:normAutofit/>
          </a:bodyPr>
          <a:lstStyle/>
          <a:p>
            <a:pPr algn="just"/>
            <a:r>
              <a:rPr lang="el-GR" dirty="0">
                <a:cs typeface="Times New Roman" panose="02020603050405020304" pitchFamily="18" charset="0"/>
              </a:rPr>
              <a:t>Πραγματικά περιστατικά (2009)</a:t>
            </a:r>
          </a:p>
          <a:p>
            <a:pPr lvl="1" algn="just"/>
            <a:r>
              <a:rPr lang="el-GR" dirty="0">
                <a:cs typeface="Times New Roman" panose="02020603050405020304" pitchFamily="18" charset="0"/>
              </a:rPr>
              <a:t>Η ∆ΕΠΑ </a:t>
            </a:r>
            <a:r>
              <a:rPr lang="el-GR" dirty="0" err="1">
                <a:cs typeface="Times New Roman" panose="02020603050405020304" pitchFamily="18" charset="0"/>
              </a:rPr>
              <a:t>απέρριψε</a:t>
            </a:r>
            <a:r>
              <a:rPr lang="el-GR" dirty="0">
                <a:cs typeface="Times New Roman" panose="02020603050405020304" pitchFamily="18" charset="0"/>
              </a:rPr>
              <a:t> το </a:t>
            </a:r>
            <a:r>
              <a:rPr lang="el-GR" dirty="0" err="1">
                <a:cs typeface="Times New Roman" panose="02020603050405020304" pitchFamily="18" charset="0"/>
              </a:rPr>
              <a:t>αίτημα</a:t>
            </a:r>
            <a:r>
              <a:rPr lang="el-GR" dirty="0">
                <a:cs typeface="Times New Roman" panose="02020603050405020304" pitchFamily="18" charset="0"/>
              </a:rPr>
              <a:t> της Αλουμίνιον </a:t>
            </a:r>
            <a:r>
              <a:rPr lang="el-GR" b="1" dirty="0" err="1">
                <a:cs typeface="Times New Roman" panose="02020603050405020304" pitchFamily="18" charset="0"/>
              </a:rPr>
              <a:t>περι</a:t>
            </a:r>
            <a:r>
              <a:rPr lang="el-GR" b="1" dirty="0">
                <a:cs typeface="Times New Roman" panose="02020603050405020304" pitchFamily="18" charset="0"/>
              </a:rPr>
              <a:t>́ </a:t>
            </a:r>
            <a:r>
              <a:rPr lang="el-GR" b="1" dirty="0" err="1">
                <a:cs typeface="Times New Roman" panose="02020603050405020304" pitchFamily="18" charset="0"/>
              </a:rPr>
              <a:t>αποδέσμευσης</a:t>
            </a:r>
            <a:r>
              <a:rPr lang="el-GR" b="1" dirty="0">
                <a:cs typeface="Times New Roman" panose="02020603050405020304" pitchFamily="18" charset="0"/>
              </a:rPr>
              <a:t> της μεταφορικής </a:t>
            </a:r>
            <a:r>
              <a:rPr lang="el-GR" b="1" dirty="0" err="1">
                <a:cs typeface="Times New Roman" panose="02020603050405020304" pitchFamily="18" charset="0"/>
              </a:rPr>
              <a:t>ικανότητας</a:t>
            </a:r>
            <a:r>
              <a:rPr lang="el-GR" dirty="0">
                <a:cs typeface="Times New Roman" panose="02020603050405020304" pitchFamily="18" charset="0"/>
              </a:rPr>
              <a:t>, </a:t>
            </a:r>
            <a:r>
              <a:rPr lang="el-GR" dirty="0" err="1">
                <a:cs typeface="Times New Roman" panose="02020603050405020304" pitchFamily="18" charset="0"/>
              </a:rPr>
              <a:t>υποστηρίζοντας</a:t>
            </a:r>
            <a:r>
              <a:rPr lang="el-GR" dirty="0">
                <a:cs typeface="Times New Roman" panose="02020603050405020304" pitchFamily="18" charset="0"/>
              </a:rPr>
              <a:t>, </a:t>
            </a:r>
            <a:r>
              <a:rPr lang="el-GR" dirty="0" err="1">
                <a:cs typeface="Times New Roman" panose="02020603050405020304" pitchFamily="18" charset="0"/>
              </a:rPr>
              <a:t>μεταξυ</a:t>
            </a:r>
            <a:r>
              <a:rPr lang="el-GR" dirty="0">
                <a:cs typeface="Times New Roman" panose="02020603050405020304" pitchFamily="18" charset="0"/>
              </a:rPr>
              <a:t>́ </a:t>
            </a:r>
            <a:r>
              <a:rPr lang="el-GR" dirty="0" err="1">
                <a:cs typeface="Times New Roman" panose="02020603050405020304" pitchFamily="18" charset="0"/>
              </a:rPr>
              <a:t>άλλων</a:t>
            </a:r>
            <a:r>
              <a:rPr lang="el-GR" dirty="0">
                <a:cs typeface="Times New Roman" panose="02020603050405020304" pitchFamily="18" charset="0"/>
              </a:rPr>
              <a:t>, ότι </a:t>
            </a:r>
            <a:r>
              <a:rPr lang="el-GR" dirty="0" err="1">
                <a:cs typeface="Times New Roman" panose="02020603050405020304" pitchFamily="18" charset="0"/>
              </a:rPr>
              <a:t>κάτι</a:t>
            </a:r>
            <a:r>
              <a:rPr lang="el-GR" dirty="0">
                <a:cs typeface="Times New Roman" panose="02020603050405020304" pitchFamily="18" charset="0"/>
              </a:rPr>
              <a:t> </a:t>
            </a:r>
            <a:r>
              <a:rPr lang="el-GR" dirty="0" err="1">
                <a:cs typeface="Times New Roman" panose="02020603050405020304" pitchFamily="18" charset="0"/>
              </a:rPr>
              <a:t>τέτοιο</a:t>
            </a:r>
            <a:r>
              <a:rPr lang="el-GR" dirty="0">
                <a:cs typeface="Times New Roman" panose="02020603050405020304" pitchFamily="18" charset="0"/>
              </a:rPr>
              <a:t> </a:t>
            </a:r>
            <a:r>
              <a:rPr lang="el-GR" b="1" dirty="0" err="1">
                <a:cs typeface="Times New Roman" panose="02020603050405020304" pitchFamily="18" charset="0"/>
              </a:rPr>
              <a:t>ήταν</a:t>
            </a:r>
            <a:r>
              <a:rPr lang="el-GR" b="1" dirty="0">
                <a:cs typeface="Times New Roman" panose="02020603050405020304" pitchFamily="18" charset="0"/>
              </a:rPr>
              <a:t> </a:t>
            </a:r>
            <a:r>
              <a:rPr lang="el-GR" b="1" dirty="0" err="1">
                <a:cs typeface="Times New Roman" panose="02020603050405020304" pitchFamily="18" charset="0"/>
              </a:rPr>
              <a:t>αντίθετο</a:t>
            </a:r>
            <a:r>
              <a:rPr lang="el-GR" b="1" dirty="0">
                <a:cs typeface="Times New Roman" panose="02020603050405020304" pitchFamily="18" charset="0"/>
              </a:rPr>
              <a:t> με τη </a:t>
            </a:r>
            <a:r>
              <a:rPr lang="el-GR" b="1" dirty="0" err="1">
                <a:cs typeface="Times New Roman" panose="02020603050405020304" pitchFamily="18" charset="0"/>
              </a:rPr>
              <a:t>μεταξυ</a:t>
            </a:r>
            <a:r>
              <a:rPr lang="el-GR" b="1" dirty="0">
                <a:cs typeface="Times New Roman" panose="02020603050405020304" pitchFamily="18" charset="0"/>
              </a:rPr>
              <a:t>́ τους </a:t>
            </a:r>
            <a:r>
              <a:rPr lang="el-GR" b="1" dirty="0" err="1">
                <a:cs typeface="Times New Roman" panose="02020603050405020304" pitchFamily="18" charset="0"/>
              </a:rPr>
              <a:t>Σύμβαση</a:t>
            </a:r>
            <a:endParaRPr lang="el-GR" b="1" dirty="0">
              <a:cs typeface="Times New Roman" panose="02020603050405020304" pitchFamily="18" charset="0"/>
            </a:endParaRPr>
          </a:p>
          <a:p>
            <a:pPr algn="just"/>
            <a:r>
              <a:rPr lang="el-GR" dirty="0">
                <a:cs typeface="Times New Roman" panose="02020603050405020304" pitchFamily="18" charset="0"/>
              </a:rPr>
              <a:t>Πραγματικά περιστατικά (2010)</a:t>
            </a:r>
          </a:p>
          <a:p>
            <a:pPr lvl="1" algn="just"/>
            <a:r>
              <a:rPr lang="el-GR" b="1" dirty="0">
                <a:cs typeface="Times New Roman" panose="02020603050405020304" pitchFamily="18" charset="0"/>
              </a:rPr>
              <a:t>Αίτημα Αλουμίνιον για προμήθεια φυσικού αερίου</a:t>
            </a:r>
            <a:r>
              <a:rPr lang="el-GR" dirty="0">
                <a:cs typeface="Times New Roman" panose="02020603050405020304" pitchFamily="18" charset="0"/>
              </a:rPr>
              <a:t> για το διάστημα από 20-26.07.2010 από τη ΔΕΠΑ (καθυστέρηση, επαχθείς όροι)</a:t>
            </a:r>
          </a:p>
          <a:p>
            <a:pPr lvl="1" algn="just"/>
            <a:r>
              <a:rPr lang="el-GR" dirty="0">
                <a:cs typeface="Times New Roman" panose="02020603050405020304" pitchFamily="18" charset="0"/>
              </a:rPr>
              <a:t>2</a:t>
            </a:r>
            <a:r>
              <a:rPr lang="el-GR" baseline="30000" dirty="0">
                <a:cs typeface="Times New Roman" panose="02020603050405020304" pitchFamily="18" charset="0"/>
              </a:rPr>
              <a:t>η</a:t>
            </a:r>
            <a:r>
              <a:rPr lang="el-GR" dirty="0">
                <a:cs typeface="Times New Roman" panose="02020603050405020304" pitchFamily="18" charset="0"/>
              </a:rPr>
              <a:t> Καταγγελία :</a:t>
            </a:r>
            <a:r>
              <a:rPr lang="el-GR" b="1" dirty="0">
                <a:cs typeface="Times New Roman" panose="02020603050405020304" pitchFamily="18" charset="0"/>
              </a:rPr>
              <a:t> </a:t>
            </a:r>
            <a:r>
              <a:rPr lang="el-GR" b="1" dirty="0" err="1">
                <a:cs typeface="Times New Roman" panose="02020603050405020304" pitchFamily="18" charset="0"/>
              </a:rPr>
              <a:t>αποκλειστικότητα</a:t>
            </a:r>
            <a:r>
              <a:rPr lang="el-GR" b="1" dirty="0">
                <a:cs typeface="Times New Roman" panose="02020603050405020304" pitchFamily="18" charset="0"/>
              </a:rPr>
              <a:t>, </a:t>
            </a:r>
            <a:r>
              <a:rPr lang="el-GR" b="1" dirty="0" err="1">
                <a:cs typeface="Times New Roman" panose="02020603050405020304" pitchFamily="18" charset="0"/>
              </a:rPr>
              <a:t>σύζευξη</a:t>
            </a:r>
            <a:r>
              <a:rPr lang="el-GR" b="1" dirty="0">
                <a:cs typeface="Times New Roman" panose="02020603050405020304" pitchFamily="18" charset="0"/>
              </a:rPr>
              <a:t> των </a:t>
            </a:r>
            <a:r>
              <a:rPr lang="el-GR" b="1" dirty="0" err="1">
                <a:cs typeface="Times New Roman" panose="02020603050405020304" pitchFamily="18" charset="0"/>
              </a:rPr>
              <a:t>υπηρεσιών</a:t>
            </a:r>
            <a:r>
              <a:rPr lang="el-GR" b="1" dirty="0">
                <a:cs typeface="Times New Roman" panose="02020603050405020304" pitchFamily="18" charset="0"/>
              </a:rPr>
              <a:t> </a:t>
            </a:r>
            <a:r>
              <a:rPr lang="el-GR" b="1" dirty="0" err="1">
                <a:cs typeface="Times New Roman" panose="02020603050405020304" pitchFamily="18" charset="0"/>
              </a:rPr>
              <a:t>μεταφοράς</a:t>
            </a:r>
            <a:r>
              <a:rPr lang="el-GR" b="1" dirty="0">
                <a:cs typeface="Times New Roman" panose="02020603050405020304" pitchFamily="18" charset="0"/>
              </a:rPr>
              <a:t> </a:t>
            </a:r>
            <a:r>
              <a:rPr lang="el-GR" b="1" dirty="0" err="1">
                <a:cs typeface="Times New Roman" panose="02020603050405020304" pitchFamily="18" charset="0"/>
              </a:rPr>
              <a:t>φυσικου</a:t>
            </a:r>
            <a:r>
              <a:rPr lang="el-GR" b="1" dirty="0">
                <a:cs typeface="Times New Roman" panose="02020603050405020304" pitchFamily="18" charset="0"/>
              </a:rPr>
              <a:t>́ </a:t>
            </a:r>
            <a:r>
              <a:rPr lang="el-GR" b="1" dirty="0" err="1">
                <a:cs typeface="Times New Roman" panose="02020603050405020304" pitchFamily="18" charset="0"/>
              </a:rPr>
              <a:t>αερίου</a:t>
            </a:r>
            <a:r>
              <a:rPr lang="el-GR" b="1" dirty="0">
                <a:cs typeface="Times New Roman" panose="02020603050405020304" pitchFamily="18" charset="0"/>
              </a:rPr>
              <a:t> και της </a:t>
            </a:r>
            <a:r>
              <a:rPr lang="el-GR" b="1" dirty="0" err="1">
                <a:cs typeface="Times New Roman" panose="02020603050405020304" pitchFamily="18" charset="0"/>
              </a:rPr>
              <a:t>προμήθειας</a:t>
            </a:r>
            <a:r>
              <a:rPr lang="el-GR" b="1" dirty="0">
                <a:cs typeface="Times New Roman" panose="02020603050405020304" pitchFamily="18" charset="0"/>
              </a:rPr>
              <a:t> του </a:t>
            </a:r>
            <a:r>
              <a:rPr lang="el-GR" b="1" dirty="0" err="1">
                <a:cs typeface="Times New Roman" panose="02020603050405020304" pitchFamily="18" charset="0"/>
              </a:rPr>
              <a:t>προϊόντος</a:t>
            </a:r>
            <a:r>
              <a:rPr lang="el-GR" b="1" dirty="0">
                <a:cs typeface="Times New Roman" panose="02020603050405020304" pitchFamily="18" charset="0"/>
              </a:rPr>
              <a:t>. </a:t>
            </a:r>
            <a:br>
              <a:rPr lang="el-GR" b="1" dirty="0">
                <a:cs typeface="Times New Roman" panose="02020603050405020304" pitchFamily="18" charset="0"/>
              </a:rPr>
            </a:br>
            <a:endParaRPr lang="en-GR" b="1" dirty="0">
              <a:cs typeface="Times New Roman" panose="02020603050405020304" pitchFamily="18" charset="0"/>
            </a:endParaRPr>
          </a:p>
        </p:txBody>
      </p:sp>
    </p:spTree>
    <p:extLst>
      <p:ext uri="{BB962C8B-B14F-4D97-AF65-F5344CB8AC3E}">
        <p14:creationId xmlns:p14="http://schemas.microsoft.com/office/powerpoint/2010/main" val="276171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9888-82A0-B0DC-CED2-48B10D8AFAA6}"/>
              </a:ext>
            </a:extLst>
          </p:cNvPr>
          <p:cNvSpPr>
            <a:spLocks noGrp="1"/>
          </p:cNvSpPr>
          <p:nvPr>
            <p:ph type="title"/>
          </p:nvPr>
        </p:nvSpPr>
        <p:spPr/>
        <p:txBody>
          <a:bodyPr/>
          <a:lstStyle/>
          <a:p>
            <a:r>
              <a:rPr lang="el-GR" dirty="0"/>
              <a:t>Καταγγελία ενώπιον ΡΑΕ</a:t>
            </a:r>
            <a:endParaRPr lang="en-GR" dirty="0"/>
          </a:p>
        </p:txBody>
      </p:sp>
      <p:sp>
        <p:nvSpPr>
          <p:cNvPr id="3" name="Content Placeholder 2">
            <a:extLst>
              <a:ext uri="{FF2B5EF4-FFF2-40B4-BE49-F238E27FC236}">
                <a16:creationId xmlns:a16="http://schemas.microsoft.com/office/drawing/2014/main" id="{277A21AB-C93D-8CB9-368B-4EAABD216C9A}"/>
              </a:ext>
            </a:extLst>
          </p:cNvPr>
          <p:cNvSpPr>
            <a:spLocks noGrp="1"/>
          </p:cNvSpPr>
          <p:nvPr>
            <p:ph idx="1"/>
          </p:nvPr>
        </p:nvSpPr>
        <p:spPr/>
        <p:txBody>
          <a:bodyPr>
            <a:normAutofit fontScale="85000" lnSpcReduction="20000"/>
          </a:bodyPr>
          <a:lstStyle/>
          <a:p>
            <a:pPr algn="just"/>
            <a:r>
              <a:rPr lang="el-GR" b="1" dirty="0"/>
              <a:t>ΡΑΕ</a:t>
            </a:r>
          </a:p>
          <a:p>
            <a:pPr lvl="1" algn="just"/>
            <a:r>
              <a:rPr lang="el-GR" dirty="0"/>
              <a:t>Παράβαση </a:t>
            </a:r>
            <a:r>
              <a:rPr lang="el-GR" b="1" dirty="0"/>
              <a:t>σαφών και ρητών υποχρεώσεων ΔΕΣΦΑ ως διαχειριστή του ΕΣΦΑ </a:t>
            </a:r>
            <a:r>
              <a:rPr lang="el-GR" dirty="0"/>
              <a:t>(</a:t>
            </a:r>
            <a:r>
              <a:rPr lang="el-GR" dirty="0" err="1"/>
              <a:t>ιση</a:t>
            </a:r>
            <a:r>
              <a:rPr lang="el-GR" dirty="0"/>
              <a:t> μεταχείριση, προαγωγή ελεύθερου ανταγωνισμού, παροχή στους χρήστες πρόσβασης στο ΕΣΦΑ) και επιβολή προστίμου 250.000 ευρώ </a:t>
            </a:r>
          </a:p>
          <a:p>
            <a:pPr lvl="1"/>
            <a:r>
              <a:rPr lang="el-GR" b="1" dirty="0"/>
              <a:t>Αποστολή φακέλου υπόθεσης στην ΕπΑντ </a:t>
            </a:r>
            <a:r>
              <a:rPr lang="el-GR" dirty="0"/>
              <a:t>με το ερώτημα:</a:t>
            </a:r>
          </a:p>
          <a:p>
            <a:pPr lvl="2" algn="just"/>
            <a:r>
              <a:rPr lang="el-GR" dirty="0"/>
              <a:t>« Η </a:t>
            </a:r>
            <a:r>
              <a:rPr lang="el-GR" dirty="0" err="1"/>
              <a:t>συμπεριφορα</a:t>
            </a:r>
            <a:r>
              <a:rPr lang="el-GR" dirty="0"/>
              <a:t>́ της ΔΕΠΑ, </a:t>
            </a:r>
            <a:r>
              <a:rPr lang="el-GR" dirty="0" err="1"/>
              <a:t>ιδίως</a:t>
            </a:r>
            <a:r>
              <a:rPr lang="el-GR" dirty="0"/>
              <a:t> </a:t>
            </a:r>
            <a:r>
              <a:rPr lang="el-GR" b="1" dirty="0"/>
              <a:t>η </a:t>
            </a:r>
            <a:r>
              <a:rPr lang="el-GR" b="1" dirty="0" err="1"/>
              <a:t>άρνηση</a:t>
            </a:r>
            <a:r>
              <a:rPr lang="el-GR" b="1" dirty="0"/>
              <a:t> της ΔΕΠΑ να </a:t>
            </a:r>
            <a:r>
              <a:rPr lang="el-GR" b="1" dirty="0" err="1"/>
              <a:t>παραχωρήσει</a:t>
            </a:r>
            <a:r>
              <a:rPr lang="el-GR" b="1" dirty="0"/>
              <a:t> τη </a:t>
            </a:r>
            <a:r>
              <a:rPr lang="el-GR" b="1" dirty="0" err="1"/>
              <a:t>χρήση</a:t>
            </a:r>
            <a:r>
              <a:rPr lang="el-GR" b="1" dirty="0"/>
              <a:t> της </a:t>
            </a:r>
            <a:r>
              <a:rPr lang="el-GR" b="1" dirty="0" err="1"/>
              <a:t>δεσμευμένης</a:t>
            </a:r>
            <a:r>
              <a:rPr lang="el-GR" b="1" dirty="0"/>
              <a:t> </a:t>
            </a:r>
            <a:r>
              <a:rPr lang="el-GR" b="1" dirty="0" err="1"/>
              <a:t>μεταφορικής</a:t>
            </a:r>
            <a:r>
              <a:rPr lang="el-GR" b="1" dirty="0"/>
              <a:t> </a:t>
            </a:r>
            <a:r>
              <a:rPr lang="el-GR" b="1" dirty="0" err="1"/>
              <a:t>ικανότητας</a:t>
            </a:r>
            <a:r>
              <a:rPr lang="el-GR" b="1" dirty="0"/>
              <a:t>, με </a:t>
            </a:r>
            <a:r>
              <a:rPr lang="el-GR" b="1" dirty="0" err="1"/>
              <a:t>συνέπεια</a:t>
            </a:r>
            <a:r>
              <a:rPr lang="el-GR" b="1" dirty="0"/>
              <a:t> η </a:t>
            </a:r>
            <a:r>
              <a:rPr lang="el-GR" b="1" dirty="0" err="1"/>
              <a:t>καταγγέλλουσα</a:t>
            </a:r>
            <a:r>
              <a:rPr lang="el-GR" b="1" dirty="0"/>
              <a:t> </a:t>
            </a:r>
            <a:r>
              <a:rPr lang="el-GR" b="1" dirty="0" err="1"/>
              <a:t>εταιρεία-επιλέγων</a:t>
            </a:r>
            <a:r>
              <a:rPr lang="el-GR" b="1" dirty="0"/>
              <a:t> </a:t>
            </a:r>
            <a:r>
              <a:rPr lang="el-GR" b="1" dirty="0" err="1"/>
              <a:t>πελάτης</a:t>
            </a:r>
            <a:r>
              <a:rPr lang="el-GR" b="1" dirty="0"/>
              <a:t> (</a:t>
            </a:r>
            <a:r>
              <a:rPr lang="el-GR" b="1" dirty="0" err="1"/>
              <a:t>ΑτΕ</a:t>
            </a:r>
            <a:r>
              <a:rPr lang="el-GR" b="1" dirty="0"/>
              <a:t>) να μην </a:t>
            </a:r>
            <a:r>
              <a:rPr lang="el-GR" b="1" dirty="0" err="1"/>
              <a:t>μπορέσει</a:t>
            </a:r>
            <a:r>
              <a:rPr lang="el-GR" b="1" dirty="0"/>
              <a:t> να </a:t>
            </a:r>
            <a:r>
              <a:rPr lang="el-GR" b="1" dirty="0" err="1"/>
              <a:t>προμηθευτει</a:t>
            </a:r>
            <a:r>
              <a:rPr lang="el-GR" b="1" dirty="0"/>
              <a:t>́ </a:t>
            </a:r>
            <a:r>
              <a:rPr lang="el-GR" b="1" dirty="0" err="1"/>
              <a:t>φυσικο</a:t>
            </a:r>
            <a:r>
              <a:rPr lang="el-GR" b="1" dirty="0"/>
              <a:t>́ </a:t>
            </a:r>
            <a:r>
              <a:rPr lang="el-GR" b="1" dirty="0" err="1"/>
              <a:t>αέριο</a:t>
            </a:r>
            <a:r>
              <a:rPr lang="el-GR" b="1" dirty="0"/>
              <a:t> </a:t>
            </a:r>
            <a:r>
              <a:rPr lang="el-GR" b="1" dirty="0" err="1"/>
              <a:t>απο</a:t>
            </a:r>
            <a:r>
              <a:rPr lang="el-GR" b="1" dirty="0"/>
              <a:t>́ </a:t>
            </a:r>
            <a:r>
              <a:rPr lang="el-GR" b="1" dirty="0" err="1"/>
              <a:t>άλλο</a:t>
            </a:r>
            <a:r>
              <a:rPr lang="el-GR" b="1" dirty="0"/>
              <a:t> </a:t>
            </a:r>
            <a:r>
              <a:rPr lang="el-GR" b="1" dirty="0" err="1"/>
              <a:t>προμηθευτη</a:t>
            </a:r>
            <a:r>
              <a:rPr lang="el-GR" b="1" dirty="0"/>
              <a:t>́ της </a:t>
            </a:r>
            <a:r>
              <a:rPr lang="el-GR" b="1" dirty="0" err="1"/>
              <a:t>επιλογής</a:t>
            </a:r>
            <a:r>
              <a:rPr lang="el-GR" b="1" dirty="0"/>
              <a:t> της</a:t>
            </a:r>
            <a:r>
              <a:rPr lang="el-GR" dirty="0"/>
              <a:t>, </a:t>
            </a:r>
            <a:r>
              <a:rPr lang="el-GR" dirty="0" err="1"/>
              <a:t>ιδωμένη</a:t>
            </a:r>
            <a:r>
              <a:rPr lang="el-GR" dirty="0"/>
              <a:t> </a:t>
            </a:r>
            <a:r>
              <a:rPr lang="el-GR" dirty="0" err="1"/>
              <a:t>είτε</a:t>
            </a:r>
            <a:r>
              <a:rPr lang="el-GR" dirty="0"/>
              <a:t> </a:t>
            </a:r>
            <a:r>
              <a:rPr lang="el-GR" dirty="0" err="1"/>
              <a:t>αυτοτελώς</a:t>
            </a:r>
            <a:r>
              <a:rPr lang="el-GR" dirty="0"/>
              <a:t> </a:t>
            </a:r>
            <a:r>
              <a:rPr lang="el-GR" dirty="0" err="1"/>
              <a:t>είτε</a:t>
            </a:r>
            <a:r>
              <a:rPr lang="el-GR" dirty="0"/>
              <a:t> σε </a:t>
            </a:r>
            <a:r>
              <a:rPr lang="el-GR" dirty="0" err="1"/>
              <a:t>συνδυασμο</a:t>
            </a:r>
            <a:r>
              <a:rPr lang="el-GR" dirty="0"/>
              <a:t>́ με τη </a:t>
            </a:r>
            <a:r>
              <a:rPr lang="el-GR" dirty="0" err="1"/>
              <a:t>συμπεριφορα</a:t>
            </a:r>
            <a:r>
              <a:rPr lang="el-GR" dirty="0"/>
              <a:t>́ του ΔΕΣΦΑ, </a:t>
            </a:r>
            <a:r>
              <a:rPr lang="el-GR" dirty="0" err="1"/>
              <a:t>συνιστα</a:t>
            </a:r>
            <a:r>
              <a:rPr lang="el-GR" dirty="0"/>
              <a:t>́ </a:t>
            </a:r>
            <a:r>
              <a:rPr lang="el-GR" dirty="0" err="1"/>
              <a:t>παράβαση</a:t>
            </a:r>
            <a:r>
              <a:rPr lang="el-GR" dirty="0"/>
              <a:t> των </a:t>
            </a:r>
            <a:r>
              <a:rPr lang="el-GR" dirty="0" err="1"/>
              <a:t>διατάξεων</a:t>
            </a:r>
            <a:r>
              <a:rPr lang="el-GR" dirty="0"/>
              <a:t> των </a:t>
            </a:r>
            <a:r>
              <a:rPr lang="el-GR" dirty="0" err="1"/>
              <a:t>άρθρων</a:t>
            </a:r>
            <a:r>
              <a:rPr lang="el-GR" dirty="0"/>
              <a:t> 102 ΣΛΕΕ και 2 του Ν. 703/1977(ΦΕΚ Α ́ 278) </a:t>
            </a:r>
            <a:r>
              <a:rPr lang="el-GR" dirty="0" err="1"/>
              <a:t>όπως</a:t>
            </a:r>
            <a:r>
              <a:rPr lang="el-GR" dirty="0"/>
              <a:t> </a:t>
            </a:r>
            <a:r>
              <a:rPr lang="el-GR" dirty="0" err="1"/>
              <a:t>ισχύουν</a:t>
            </a:r>
            <a:r>
              <a:rPr lang="el-GR" dirty="0"/>
              <a:t>, </a:t>
            </a:r>
            <a:r>
              <a:rPr lang="el-GR" b="1" dirty="0"/>
              <a:t>οι </a:t>
            </a:r>
            <a:r>
              <a:rPr lang="el-GR" b="1" dirty="0" err="1"/>
              <a:t>οποίες</a:t>
            </a:r>
            <a:r>
              <a:rPr lang="el-GR" b="1" dirty="0"/>
              <a:t> </a:t>
            </a:r>
            <a:r>
              <a:rPr lang="el-GR" b="1" dirty="0" err="1"/>
              <a:t>απαγορεύουν</a:t>
            </a:r>
            <a:r>
              <a:rPr lang="el-GR" b="1" dirty="0"/>
              <a:t> την </a:t>
            </a:r>
            <a:r>
              <a:rPr lang="el-GR" b="1" dirty="0" err="1"/>
              <a:t>καταχρηστικη</a:t>
            </a:r>
            <a:r>
              <a:rPr lang="el-GR" b="1" dirty="0"/>
              <a:t>́ </a:t>
            </a:r>
            <a:r>
              <a:rPr lang="el-GR" b="1" dirty="0" err="1"/>
              <a:t>εκμετάλλευση</a:t>
            </a:r>
            <a:r>
              <a:rPr lang="el-GR" b="1" dirty="0"/>
              <a:t> </a:t>
            </a:r>
            <a:r>
              <a:rPr lang="el-GR" b="1" dirty="0" err="1"/>
              <a:t>απο</a:t>
            </a:r>
            <a:r>
              <a:rPr lang="el-GR" b="1" dirty="0"/>
              <a:t>́ </a:t>
            </a:r>
            <a:r>
              <a:rPr lang="el-GR" b="1" dirty="0" err="1"/>
              <a:t>μία</a:t>
            </a:r>
            <a:r>
              <a:rPr lang="el-GR" b="1" dirty="0"/>
              <a:t> ή </a:t>
            </a:r>
            <a:r>
              <a:rPr lang="el-GR" b="1" dirty="0" err="1"/>
              <a:t>περισσότερες</a:t>
            </a:r>
            <a:r>
              <a:rPr lang="el-GR" b="1" dirty="0"/>
              <a:t> </a:t>
            </a:r>
            <a:r>
              <a:rPr lang="el-GR" b="1" dirty="0" err="1"/>
              <a:t>επιχειρήσεις</a:t>
            </a:r>
            <a:r>
              <a:rPr lang="el-GR" b="1" dirty="0"/>
              <a:t> της </a:t>
            </a:r>
            <a:r>
              <a:rPr lang="el-GR" b="1" dirty="0" err="1"/>
              <a:t>δεσπόζουσας</a:t>
            </a:r>
            <a:r>
              <a:rPr lang="el-GR" b="1" dirty="0"/>
              <a:t> </a:t>
            </a:r>
            <a:r>
              <a:rPr lang="el-GR" b="1" dirty="0" err="1"/>
              <a:t>θέσης</a:t>
            </a:r>
            <a:r>
              <a:rPr lang="el-GR" b="1" dirty="0"/>
              <a:t> τους </a:t>
            </a:r>
            <a:r>
              <a:rPr lang="el-GR" b="1" dirty="0" err="1"/>
              <a:t>επι</a:t>
            </a:r>
            <a:r>
              <a:rPr lang="el-GR" b="1" dirty="0"/>
              <a:t>́ του </a:t>
            </a:r>
            <a:r>
              <a:rPr lang="el-GR" b="1" dirty="0" err="1"/>
              <a:t>συνόλου</a:t>
            </a:r>
            <a:r>
              <a:rPr lang="el-GR" b="1" dirty="0"/>
              <a:t> ή </a:t>
            </a:r>
            <a:r>
              <a:rPr lang="el-GR" b="1" dirty="0" err="1"/>
              <a:t>μέρους</a:t>
            </a:r>
            <a:r>
              <a:rPr lang="el-GR" b="1" dirty="0"/>
              <a:t> της </a:t>
            </a:r>
            <a:r>
              <a:rPr lang="el-GR" b="1" dirty="0" err="1"/>
              <a:t>σχετικής</a:t>
            </a:r>
            <a:r>
              <a:rPr lang="el-GR" b="1" dirty="0"/>
              <a:t> </a:t>
            </a:r>
            <a:r>
              <a:rPr lang="el-GR" b="1" dirty="0" err="1"/>
              <a:t>αγοράς</a:t>
            </a:r>
            <a:r>
              <a:rPr lang="el-GR" dirty="0"/>
              <a:t>;»</a:t>
            </a:r>
          </a:p>
          <a:p>
            <a:pPr lvl="2" algn="just"/>
            <a:r>
              <a:rPr lang="el-GR" dirty="0"/>
              <a:t>Καταγγελία ενώπιον της ΕΑ της εταιρίας Αλουμίνιον κατά της ΔΕΠΑ για διερεύνηση παραβάσεων των άρθρων 101, 102 ΣΛΕΕ και 1, 2 ν. 3959/2011</a:t>
            </a:r>
          </a:p>
          <a:p>
            <a:pPr algn="just"/>
            <a:r>
              <a:rPr lang="el-GR" b="1" dirty="0"/>
              <a:t>ΕπΑντ - Διαχωρισμός εκδίκασης των αιτιάσεων</a:t>
            </a:r>
          </a:p>
          <a:p>
            <a:pPr lvl="1" algn="just"/>
            <a:r>
              <a:rPr lang="el-GR" dirty="0"/>
              <a:t>Απόφαση </a:t>
            </a:r>
            <a:r>
              <a:rPr lang="el-GR" dirty="0" err="1"/>
              <a:t>Αρ</a:t>
            </a:r>
            <a:r>
              <a:rPr lang="el-GR" dirty="0"/>
              <a:t>. 555</a:t>
            </a:r>
            <a:r>
              <a:rPr lang="en-US" dirty="0"/>
              <a:t>/VII</a:t>
            </a:r>
            <a:r>
              <a:rPr lang="el-GR" dirty="0"/>
              <a:t>/2012 - ΔΕΣΦΑ (διαπίστωση παραβίασης, πρόστιμο)</a:t>
            </a:r>
          </a:p>
          <a:p>
            <a:pPr lvl="1" algn="just"/>
            <a:r>
              <a:rPr lang="el-GR" dirty="0"/>
              <a:t>Απόφαση </a:t>
            </a:r>
            <a:r>
              <a:rPr lang="el-GR" dirty="0" err="1"/>
              <a:t>Αρ</a:t>
            </a:r>
            <a:r>
              <a:rPr lang="el-GR" dirty="0"/>
              <a:t>. 551/</a:t>
            </a:r>
            <a:r>
              <a:rPr lang="en-US" dirty="0"/>
              <a:t>VII</a:t>
            </a:r>
            <a:r>
              <a:rPr lang="el-GR" dirty="0"/>
              <a:t>/2012 - ΔΕΠΑ (ανάληψη δεσμεύσεων)</a:t>
            </a:r>
            <a:endParaRPr lang="en-GR" dirty="0"/>
          </a:p>
          <a:p>
            <a:pPr lvl="1" algn="just"/>
            <a:endParaRPr lang="el-GR" dirty="0"/>
          </a:p>
          <a:p>
            <a:pPr algn="just"/>
            <a:endParaRPr lang="el-GR" dirty="0"/>
          </a:p>
          <a:p>
            <a:pPr lvl="1"/>
            <a:endParaRPr lang="el-GR" dirty="0"/>
          </a:p>
          <a:p>
            <a:pPr lvl="1"/>
            <a:endParaRPr lang="en-GR" dirty="0"/>
          </a:p>
        </p:txBody>
      </p:sp>
    </p:spTree>
    <p:extLst>
      <p:ext uri="{BB962C8B-B14F-4D97-AF65-F5344CB8AC3E}">
        <p14:creationId xmlns:p14="http://schemas.microsoft.com/office/powerpoint/2010/main" val="410909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E71C-93EA-5F8B-3695-1B571950B8BB}"/>
              </a:ext>
            </a:extLst>
          </p:cNvPr>
          <p:cNvSpPr>
            <a:spLocks noGrp="1"/>
          </p:cNvSpPr>
          <p:nvPr>
            <p:ph type="title"/>
          </p:nvPr>
        </p:nvSpPr>
        <p:spPr>
          <a:xfrm>
            <a:off x="1897620" y="763810"/>
            <a:ext cx="8911687" cy="1280890"/>
          </a:xfrm>
        </p:spPr>
        <p:txBody>
          <a:bodyPr/>
          <a:lstStyle/>
          <a:p>
            <a:r>
              <a:rPr lang="el-GR" dirty="0"/>
              <a:t>Καθορισμός σχετικών αγορών (προϊόντων και υπηρεσιών)</a:t>
            </a:r>
            <a:endParaRPr lang="en-US" dirty="0"/>
          </a:p>
        </p:txBody>
      </p:sp>
      <p:sp>
        <p:nvSpPr>
          <p:cNvPr id="3" name="Content Placeholder 2">
            <a:extLst>
              <a:ext uri="{FF2B5EF4-FFF2-40B4-BE49-F238E27FC236}">
                <a16:creationId xmlns:a16="http://schemas.microsoft.com/office/drawing/2014/main" id="{BB616D10-F6FA-C74A-08B3-E7F5623935C7}"/>
              </a:ext>
            </a:extLst>
          </p:cNvPr>
          <p:cNvSpPr>
            <a:spLocks noGrp="1"/>
          </p:cNvSpPr>
          <p:nvPr>
            <p:ph idx="1"/>
          </p:nvPr>
        </p:nvSpPr>
        <p:spPr>
          <a:xfrm>
            <a:off x="1971695" y="2456268"/>
            <a:ext cx="8915400" cy="3777622"/>
          </a:xfrm>
        </p:spPr>
        <p:txBody>
          <a:bodyPr>
            <a:normAutofit fontScale="77500" lnSpcReduction="20000"/>
          </a:bodyPr>
          <a:lstStyle/>
          <a:p>
            <a:pPr algn="just"/>
            <a:r>
              <a:rPr lang="el-GR" b="1" dirty="0"/>
              <a:t>Αγορά πρόσβασης στο δίκτυο (υπηρεσίες μεταφοράς)</a:t>
            </a:r>
          </a:p>
          <a:p>
            <a:pPr lvl="1" algn="just"/>
            <a:r>
              <a:rPr lang="el-GR" dirty="0"/>
              <a:t>Διαίρεση σε 2 </a:t>
            </a:r>
            <a:r>
              <a:rPr lang="el-GR" b="1" dirty="0"/>
              <a:t>επιμέρους</a:t>
            </a:r>
            <a:r>
              <a:rPr lang="el-GR" dirty="0"/>
              <a:t> αγορές με βάση την </a:t>
            </a:r>
            <a:r>
              <a:rPr lang="el-GR" b="1" dirty="0"/>
              <a:t>προσφορά</a:t>
            </a:r>
          </a:p>
          <a:p>
            <a:pPr lvl="2" algn="just"/>
            <a:r>
              <a:rPr lang="el-GR" b="1" dirty="0"/>
              <a:t>Πρωτογενής</a:t>
            </a:r>
            <a:r>
              <a:rPr lang="el-GR" dirty="0"/>
              <a:t> αγορά πρόσβασης </a:t>
            </a:r>
          </a:p>
          <a:p>
            <a:pPr lvl="3" algn="just"/>
            <a:r>
              <a:rPr lang="el-GR" dirty="0"/>
              <a:t>Δραστηριοποιείται εκ του νόμου ένας μόνο </a:t>
            </a:r>
            <a:r>
              <a:rPr lang="el-GR" dirty="0" err="1"/>
              <a:t>πάροχος</a:t>
            </a:r>
            <a:r>
              <a:rPr lang="el-GR" dirty="0"/>
              <a:t>, ο ΔΕΣΦΑ, </a:t>
            </a:r>
          </a:p>
          <a:p>
            <a:pPr lvl="2" algn="just"/>
            <a:r>
              <a:rPr lang="el-GR" b="1" dirty="0"/>
              <a:t>Δευτερογενής</a:t>
            </a:r>
            <a:r>
              <a:rPr lang="el-GR" dirty="0"/>
              <a:t> αγορά </a:t>
            </a:r>
          </a:p>
          <a:p>
            <a:pPr lvl="3" algn="just"/>
            <a:r>
              <a:rPr lang="el-GR" dirty="0"/>
              <a:t>Αφορά δεσμευμένη μεταφορική ικανότητα, όχι όλη ανεξαιρέτως τη δυναμικότητα του δικτύου</a:t>
            </a:r>
          </a:p>
          <a:p>
            <a:pPr lvl="3" algn="just"/>
            <a:r>
              <a:rPr lang="el-GR" dirty="0"/>
              <a:t>Αρχικός χρήστης έχει τη δυνατότητα εκχώρησης δεσμευμένης αλλά μη χρησιμοποιούμενης μεταφορικής ικανότητας σε νέο χρήστη </a:t>
            </a:r>
          </a:p>
          <a:p>
            <a:pPr lvl="3" algn="just"/>
            <a:r>
              <a:rPr lang="el-GR" dirty="0"/>
              <a:t>Τιμές πρόσβασης στην πρωτογενή αγορά είναι ρυθμισμένες </a:t>
            </a:r>
            <a:r>
              <a:rPr lang="en-US" dirty="0"/>
              <a:t>ex ante</a:t>
            </a:r>
            <a:r>
              <a:rPr lang="el-GR" dirty="0"/>
              <a:t> από το ρυθμιστή ενώ στη δευτερογενή όχι, διαμορφώνονται από τις εκάστοτε </a:t>
            </a:r>
            <a:r>
              <a:rPr lang="el-GR" dirty="0" err="1"/>
              <a:t>συνθηκες</a:t>
            </a:r>
            <a:r>
              <a:rPr lang="el-GR" dirty="0"/>
              <a:t> προσφορά και ζήτησης δυναμικότητας </a:t>
            </a:r>
          </a:p>
          <a:p>
            <a:pPr lvl="3" algn="just"/>
            <a:r>
              <a:rPr lang="el-GR" dirty="0"/>
              <a:t>Μπορούν να δραστηριοποιηθούν όσες επιχειρήσεις συνάπτουν συμβάσεις για τη χρήση του δικτύου, προμηθευτές, </a:t>
            </a:r>
            <a:r>
              <a:rPr lang="el-GR" dirty="0" err="1"/>
              <a:t>επιλέγοντες</a:t>
            </a:r>
            <a:r>
              <a:rPr lang="el-GR" dirty="0"/>
              <a:t> πελάτες κοκ.</a:t>
            </a:r>
          </a:p>
          <a:p>
            <a:pPr lvl="3" algn="just"/>
            <a:r>
              <a:rPr lang="el-GR" dirty="0"/>
              <a:t>Την περίοδο της υπόθεσης μόνο η ∆ΕΠΑ </a:t>
            </a:r>
            <a:r>
              <a:rPr lang="el-GR" dirty="0" err="1"/>
              <a:t>μπορούσε</a:t>
            </a:r>
            <a:r>
              <a:rPr lang="el-GR" dirty="0"/>
              <a:t> να </a:t>
            </a:r>
            <a:r>
              <a:rPr lang="el-GR" dirty="0" err="1"/>
              <a:t>δραστηριοποιηθει</a:t>
            </a:r>
            <a:r>
              <a:rPr lang="el-GR" dirty="0"/>
              <a:t>́ στη </a:t>
            </a:r>
            <a:r>
              <a:rPr lang="el-GR" dirty="0" err="1"/>
              <a:t>δευτερογενη</a:t>
            </a:r>
            <a:r>
              <a:rPr lang="el-GR" dirty="0"/>
              <a:t>́ </a:t>
            </a:r>
            <a:r>
              <a:rPr lang="el-GR" dirty="0" err="1"/>
              <a:t>αγορα</a:t>
            </a:r>
            <a:r>
              <a:rPr lang="el-GR" dirty="0"/>
              <a:t>́ </a:t>
            </a:r>
            <a:r>
              <a:rPr lang="el-GR" dirty="0" err="1"/>
              <a:t>παροχής</a:t>
            </a:r>
            <a:r>
              <a:rPr lang="el-GR" dirty="0"/>
              <a:t> πρόσβασης (</a:t>
            </a:r>
            <a:r>
              <a:rPr lang="el-GR" dirty="0" err="1"/>
              <a:t>απο</a:t>
            </a:r>
            <a:r>
              <a:rPr lang="el-GR" dirty="0"/>
              <a:t>́ τα </a:t>
            </a:r>
            <a:r>
              <a:rPr lang="el-GR" dirty="0" err="1"/>
              <a:t>διαθέσιμα</a:t>
            </a:r>
            <a:r>
              <a:rPr lang="el-GR" dirty="0"/>
              <a:t> </a:t>
            </a:r>
            <a:r>
              <a:rPr lang="el-GR" dirty="0" err="1"/>
              <a:t>στοιχεία</a:t>
            </a:r>
            <a:r>
              <a:rPr lang="el-GR" dirty="0"/>
              <a:t> </a:t>
            </a:r>
            <a:r>
              <a:rPr lang="el-GR" dirty="0" err="1"/>
              <a:t>πιθανολογείται</a:t>
            </a:r>
            <a:r>
              <a:rPr lang="el-GR" dirty="0"/>
              <a:t>, ότι η </a:t>
            </a:r>
            <a:r>
              <a:rPr lang="el-GR" dirty="0" err="1"/>
              <a:t>δέσμευση</a:t>
            </a:r>
            <a:r>
              <a:rPr lang="el-GR" dirty="0"/>
              <a:t> </a:t>
            </a:r>
            <a:r>
              <a:rPr lang="el-GR" dirty="0" err="1"/>
              <a:t>δυναμικότητας</a:t>
            </a:r>
            <a:r>
              <a:rPr lang="el-GR" dirty="0"/>
              <a:t> </a:t>
            </a:r>
            <a:r>
              <a:rPr lang="el-GR" dirty="0" err="1"/>
              <a:t>ειδικα</a:t>
            </a:r>
            <a:r>
              <a:rPr lang="el-GR" dirty="0"/>
              <a:t>́ στο </a:t>
            </a:r>
            <a:r>
              <a:rPr lang="el-GR" dirty="0" err="1"/>
              <a:t>Σημείο</a:t>
            </a:r>
            <a:r>
              <a:rPr lang="el-GR" dirty="0"/>
              <a:t> </a:t>
            </a:r>
            <a:r>
              <a:rPr lang="el-GR" dirty="0" err="1"/>
              <a:t>Εξόδου</a:t>
            </a:r>
            <a:r>
              <a:rPr lang="el-GR" dirty="0"/>
              <a:t> </a:t>
            </a:r>
            <a:r>
              <a:rPr lang="en-GB" dirty="0" err="1"/>
              <a:t>AdG</a:t>
            </a:r>
            <a:r>
              <a:rPr lang="en-GB" dirty="0"/>
              <a:t> </a:t>
            </a:r>
            <a:r>
              <a:rPr lang="el-GR" dirty="0" err="1"/>
              <a:t>ανέρχονταν</a:t>
            </a:r>
            <a:r>
              <a:rPr lang="el-GR" dirty="0"/>
              <a:t> σε </a:t>
            </a:r>
            <a:r>
              <a:rPr lang="el-GR" dirty="0" err="1"/>
              <a:t>ποσοστο</a:t>
            </a:r>
            <a:r>
              <a:rPr lang="el-GR" dirty="0"/>
              <a:t>́ 80% της </a:t>
            </a:r>
            <a:r>
              <a:rPr lang="el-GR" dirty="0" err="1"/>
              <a:t>συνολικα</a:t>
            </a:r>
            <a:r>
              <a:rPr lang="el-GR" dirty="0"/>
              <a:t>́ </a:t>
            </a:r>
            <a:r>
              <a:rPr lang="el-GR" dirty="0" err="1"/>
              <a:t>διαθέσιμης</a:t>
            </a:r>
            <a:r>
              <a:rPr lang="el-GR" dirty="0"/>
              <a:t> </a:t>
            </a:r>
            <a:r>
              <a:rPr lang="el-GR" dirty="0" err="1"/>
              <a:t>δυναμικότητας</a:t>
            </a:r>
            <a:r>
              <a:rPr lang="el-GR" dirty="0"/>
              <a:t> στο </a:t>
            </a:r>
            <a:r>
              <a:rPr lang="el-GR" dirty="0" err="1"/>
              <a:t>σημείο</a:t>
            </a:r>
            <a:r>
              <a:rPr lang="el-GR" dirty="0"/>
              <a:t> </a:t>
            </a:r>
            <a:r>
              <a:rPr lang="el-GR" dirty="0" err="1"/>
              <a:t>αυτο</a:t>
            </a:r>
            <a:r>
              <a:rPr lang="el-GR" dirty="0"/>
              <a:t>́)</a:t>
            </a:r>
          </a:p>
          <a:p>
            <a:pPr lvl="1" algn="just"/>
            <a:r>
              <a:rPr lang="el-GR" b="1" dirty="0"/>
              <a:t>Αγορά προμήθειας</a:t>
            </a:r>
          </a:p>
          <a:p>
            <a:pPr lvl="2" algn="just"/>
            <a:r>
              <a:rPr lang="el-GR" dirty="0"/>
              <a:t>Ελάχιστα ρυθμισμένη (υπό την προϋπόθεση άδειας προμήθειας)</a:t>
            </a:r>
          </a:p>
          <a:p>
            <a:pPr lvl="3" algn="just"/>
            <a:endParaRPr lang="el-GR" dirty="0"/>
          </a:p>
          <a:p>
            <a:endParaRPr lang="en-US" dirty="0"/>
          </a:p>
        </p:txBody>
      </p:sp>
    </p:spTree>
    <p:extLst>
      <p:ext uri="{BB962C8B-B14F-4D97-AF65-F5344CB8AC3E}">
        <p14:creationId xmlns:p14="http://schemas.microsoft.com/office/powerpoint/2010/main" val="235846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737A-5313-DEC7-7CE0-E750090F8E85}"/>
              </a:ext>
            </a:extLst>
          </p:cNvPr>
          <p:cNvSpPr>
            <a:spLocks noGrp="1"/>
          </p:cNvSpPr>
          <p:nvPr>
            <p:ph type="title"/>
          </p:nvPr>
        </p:nvSpPr>
        <p:spPr/>
        <p:txBody>
          <a:bodyPr/>
          <a:lstStyle/>
          <a:p>
            <a:r>
              <a:rPr lang="el-GR" dirty="0"/>
              <a:t>Καθορισμός σχετικών αγορών (προϊόντων και υπηρεσιών)</a:t>
            </a:r>
            <a:endParaRPr lang="en-GR" dirty="0"/>
          </a:p>
        </p:txBody>
      </p:sp>
      <p:sp>
        <p:nvSpPr>
          <p:cNvPr id="3" name="Content Placeholder 2">
            <a:extLst>
              <a:ext uri="{FF2B5EF4-FFF2-40B4-BE49-F238E27FC236}">
                <a16:creationId xmlns:a16="http://schemas.microsoft.com/office/drawing/2014/main" id="{DAE74DDB-E37B-54E4-D5DA-F80AAD0DC576}"/>
              </a:ext>
            </a:extLst>
          </p:cNvPr>
          <p:cNvSpPr>
            <a:spLocks noGrp="1"/>
          </p:cNvSpPr>
          <p:nvPr>
            <p:ph idx="1"/>
          </p:nvPr>
        </p:nvSpPr>
        <p:spPr/>
        <p:txBody>
          <a:bodyPr/>
          <a:lstStyle/>
          <a:p>
            <a:pPr algn="just"/>
            <a:r>
              <a:rPr lang="el-GR" b="1" dirty="0"/>
              <a:t>Διακριτές αλλά « γειτνιάζουσες » </a:t>
            </a:r>
            <a:r>
              <a:rPr lang="el-GR" dirty="0"/>
              <a:t>αγορές</a:t>
            </a:r>
          </a:p>
          <a:p>
            <a:pPr lvl="1" algn="just"/>
            <a:r>
              <a:rPr lang="el-GR" dirty="0"/>
              <a:t>Η (</a:t>
            </a:r>
            <a:r>
              <a:rPr lang="el-GR" dirty="0" err="1"/>
              <a:t>ανταγωνιστικη</a:t>
            </a:r>
            <a:r>
              <a:rPr lang="el-GR" dirty="0"/>
              <a:t>́) </a:t>
            </a:r>
            <a:r>
              <a:rPr lang="el-GR" dirty="0" err="1"/>
              <a:t>λειτουργία</a:t>
            </a:r>
            <a:r>
              <a:rPr lang="el-GR" dirty="0"/>
              <a:t> της </a:t>
            </a:r>
            <a:r>
              <a:rPr lang="el-GR" dirty="0" err="1"/>
              <a:t>αγοράς</a:t>
            </a:r>
            <a:r>
              <a:rPr lang="el-GR" dirty="0"/>
              <a:t> </a:t>
            </a:r>
            <a:r>
              <a:rPr lang="el-GR" b="1" dirty="0" err="1"/>
              <a:t>προμήθειας</a:t>
            </a:r>
            <a:r>
              <a:rPr lang="el-GR" dirty="0"/>
              <a:t> </a:t>
            </a:r>
            <a:r>
              <a:rPr lang="el-GR" dirty="0" err="1"/>
              <a:t>εξαρτάται</a:t>
            </a:r>
            <a:r>
              <a:rPr lang="el-GR" dirty="0"/>
              <a:t> </a:t>
            </a:r>
            <a:r>
              <a:rPr lang="el-GR" dirty="0" err="1"/>
              <a:t>απο</a:t>
            </a:r>
            <a:r>
              <a:rPr lang="el-GR" dirty="0"/>
              <a:t>́ τον </a:t>
            </a:r>
            <a:r>
              <a:rPr lang="el-GR" dirty="0" err="1"/>
              <a:t>τρόπο</a:t>
            </a:r>
            <a:r>
              <a:rPr lang="el-GR" dirty="0"/>
              <a:t> </a:t>
            </a:r>
            <a:r>
              <a:rPr lang="el-GR" dirty="0" err="1"/>
              <a:t>λειτουργίας</a:t>
            </a:r>
            <a:r>
              <a:rPr lang="el-GR" dirty="0"/>
              <a:t> της </a:t>
            </a:r>
            <a:r>
              <a:rPr lang="el-GR" b="1" dirty="0" err="1"/>
              <a:t>πρωτογενούς</a:t>
            </a:r>
            <a:r>
              <a:rPr lang="el-GR" b="1" dirty="0"/>
              <a:t> και </a:t>
            </a:r>
            <a:r>
              <a:rPr lang="el-GR" b="1" dirty="0" err="1"/>
              <a:t>δευτερογενούς</a:t>
            </a:r>
            <a:r>
              <a:rPr lang="el-GR" b="1" dirty="0"/>
              <a:t> </a:t>
            </a:r>
            <a:r>
              <a:rPr lang="el-GR" b="1" dirty="0" err="1"/>
              <a:t>αγοράς</a:t>
            </a:r>
            <a:r>
              <a:rPr lang="el-GR" b="1" dirty="0"/>
              <a:t> πρόσβασης στο </a:t>
            </a:r>
            <a:r>
              <a:rPr lang="el-GR" b="1" dirty="0" err="1"/>
              <a:t>δίκτυο</a:t>
            </a:r>
            <a:r>
              <a:rPr lang="el-GR" dirty="0"/>
              <a:t>, </a:t>
            </a:r>
            <a:r>
              <a:rPr lang="el-GR" dirty="0" err="1"/>
              <a:t>έτσι</a:t>
            </a:r>
            <a:r>
              <a:rPr lang="el-GR" dirty="0"/>
              <a:t> </a:t>
            </a:r>
            <a:r>
              <a:rPr lang="el-GR" dirty="0" err="1"/>
              <a:t>ώστε</a:t>
            </a:r>
            <a:r>
              <a:rPr lang="el-GR" dirty="0"/>
              <a:t> οι </a:t>
            </a:r>
            <a:r>
              <a:rPr lang="el-GR" dirty="0" err="1"/>
              <a:t>τελευταίες</a:t>
            </a:r>
            <a:r>
              <a:rPr lang="el-GR" dirty="0"/>
              <a:t> να </a:t>
            </a:r>
            <a:r>
              <a:rPr lang="el-GR" dirty="0" err="1"/>
              <a:t>μπορούν</a:t>
            </a:r>
            <a:r>
              <a:rPr lang="el-GR" dirty="0"/>
              <a:t> να </a:t>
            </a:r>
            <a:r>
              <a:rPr lang="el-GR" dirty="0" err="1"/>
              <a:t>θεωρηθούν</a:t>
            </a:r>
            <a:r>
              <a:rPr lang="el-GR" dirty="0"/>
              <a:t> ως «</a:t>
            </a:r>
            <a:r>
              <a:rPr lang="el-GR" b="1" dirty="0" err="1"/>
              <a:t>προηγούμενες</a:t>
            </a:r>
            <a:r>
              <a:rPr lang="el-GR" b="1" dirty="0"/>
              <a:t>» </a:t>
            </a:r>
            <a:r>
              <a:rPr lang="el-GR" b="1" dirty="0" err="1"/>
              <a:t>αγορές</a:t>
            </a:r>
            <a:r>
              <a:rPr lang="el-GR" b="1" dirty="0"/>
              <a:t> </a:t>
            </a:r>
            <a:r>
              <a:rPr lang="el-GR" dirty="0"/>
              <a:t>σε </a:t>
            </a:r>
            <a:r>
              <a:rPr lang="el-GR" dirty="0" err="1"/>
              <a:t>σχέση</a:t>
            </a:r>
            <a:r>
              <a:rPr lang="el-GR" dirty="0"/>
              <a:t> με την προμήθεια.</a:t>
            </a:r>
          </a:p>
          <a:p>
            <a:pPr lvl="2"/>
            <a:r>
              <a:rPr lang="el-GR" dirty="0"/>
              <a:t>τυχόν </a:t>
            </a:r>
            <a:r>
              <a:rPr lang="el-GR" dirty="0" err="1"/>
              <a:t>παρεμποδιστικές</a:t>
            </a:r>
            <a:r>
              <a:rPr lang="el-GR" dirty="0"/>
              <a:t> </a:t>
            </a:r>
            <a:r>
              <a:rPr lang="el-GR" dirty="0" err="1"/>
              <a:t>πρακτικές</a:t>
            </a:r>
            <a:r>
              <a:rPr lang="el-GR" dirty="0"/>
              <a:t> στην </a:t>
            </a:r>
            <a:r>
              <a:rPr lang="el-GR" b="1" dirty="0"/>
              <a:t>(</a:t>
            </a:r>
            <a:r>
              <a:rPr lang="el-GR" b="1" dirty="0" err="1"/>
              <a:t>πρωτογενη</a:t>
            </a:r>
            <a:r>
              <a:rPr lang="el-GR" b="1" dirty="0"/>
              <a:t>́) </a:t>
            </a:r>
            <a:r>
              <a:rPr lang="el-GR" b="1" dirty="0" err="1"/>
              <a:t>αγορα</a:t>
            </a:r>
            <a:r>
              <a:rPr lang="el-GR" b="1" dirty="0"/>
              <a:t>́ πρόσβασης </a:t>
            </a:r>
            <a:r>
              <a:rPr lang="el-GR" dirty="0" err="1"/>
              <a:t>μπορούν</a:t>
            </a:r>
            <a:r>
              <a:rPr lang="el-GR" dirty="0"/>
              <a:t> να </a:t>
            </a:r>
            <a:r>
              <a:rPr lang="el-GR" dirty="0" err="1"/>
              <a:t>οδηγήσουν</a:t>
            </a:r>
            <a:r>
              <a:rPr lang="el-GR" dirty="0"/>
              <a:t> σε </a:t>
            </a:r>
            <a:r>
              <a:rPr lang="el-GR" dirty="0" err="1"/>
              <a:t>εξάλειψη</a:t>
            </a:r>
            <a:r>
              <a:rPr lang="el-GR" dirty="0"/>
              <a:t> ή περιορισμό του ανταγωνισμού στην </a:t>
            </a:r>
            <a:r>
              <a:rPr lang="el-GR" b="1" dirty="0" err="1"/>
              <a:t>αγορα</a:t>
            </a:r>
            <a:r>
              <a:rPr lang="el-GR" b="1" dirty="0"/>
              <a:t>́ </a:t>
            </a:r>
            <a:r>
              <a:rPr lang="el-GR" b="1" dirty="0" err="1"/>
              <a:t>επόμενου</a:t>
            </a:r>
            <a:r>
              <a:rPr lang="el-GR" b="1" dirty="0"/>
              <a:t> </a:t>
            </a:r>
            <a:r>
              <a:rPr lang="el-GR" b="1" dirty="0" err="1"/>
              <a:t>σταδίου</a:t>
            </a:r>
            <a:r>
              <a:rPr lang="el-GR" b="1" dirty="0"/>
              <a:t> (προμήθεια </a:t>
            </a:r>
            <a:r>
              <a:rPr lang="el-GR" b="1" dirty="0" err="1"/>
              <a:t>φυσικου</a:t>
            </a:r>
            <a:r>
              <a:rPr lang="el-GR" b="1" dirty="0"/>
              <a:t>́ </a:t>
            </a:r>
            <a:r>
              <a:rPr lang="el-GR" b="1" dirty="0" err="1"/>
              <a:t>αερίου</a:t>
            </a:r>
            <a:r>
              <a:rPr lang="el-GR" b="1" dirty="0"/>
              <a:t>). </a:t>
            </a:r>
          </a:p>
          <a:p>
            <a:pPr lvl="2"/>
            <a:r>
              <a:rPr lang="el-GR" dirty="0"/>
              <a:t>η </a:t>
            </a:r>
            <a:r>
              <a:rPr lang="el-GR" dirty="0" err="1"/>
              <a:t>δυσλειτουργία</a:t>
            </a:r>
            <a:r>
              <a:rPr lang="el-GR" dirty="0"/>
              <a:t> της </a:t>
            </a:r>
            <a:r>
              <a:rPr lang="el-GR" b="1" dirty="0" err="1"/>
              <a:t>δευτερογενούς</a:t>
            </a:r>
            <a:r>
              <a:rPr lang="el-GR" b="1" dirty="0"/>
              <a:t> </a:t>
            </a:r>
            <a:r>
              <a:rPr lang="el-GR" b="1" dirty="0" err="1"/>
              <a:t>διάθεσης</a:t>
            </a:r>
            <a:r>
              <a:rPr lang="el-GR" b="1" dirty="0"/>
              <a:t> </a:t>
            </a:r>
            <a:r>
              <a:rPr lang="el-GR" b="1" dirty="0" err="1"/>
              <a:t>δυναμικότητας</a:t>
            </a:r>
            <a:r>
              <a:rPr lang="el-GR" dirty="0"/>
              <a:t> </a:t>
            </a:r>
            <a:r>
              <a:rPr lang="el-GR" dirty="0" err="1"/>
              <a:t>εμποδίζει</a:t>
            </a:r>
            <a:r>
              <a:rPr lang="el-GR" dirty="0"/>
              <a:t> τη δυνατότητα </a:t>
            </a:r>
            <a:r>
              <a:rPr lang="el-GR" dirty="0" err="1"/>
              <a:t>ανάπτυξης</a:t>
            </a:r>
            <a:r>
              <a:rPr lang="el-GR" dirty="0"/>
              <a:t> συνθηκών ανταγωνισμού στην </a:t>
            </a:r>
            <a:r>
              <a:rPr lang="el-GR" b="1" dirty="0" err="1"/>
              <a:t>αγορα</a:t>
            </a:r>
            <a:r>
              <a:rPr lang="el-GR" b="1" dirty="0"/>
              <a:t>́ </a:t>
            </a:r>
            <a:r>
              <a:rPr lang="el-GR" b="1" dirty="0" err="1"/>
              <a:t>προμήθειας</a:t>
            </a:r>
            <a:r>
              <a:rPr lang="el-GR" b="1" dirty="0"/>
              <a:t>.</a:t>
            </a:r>
            <a:endParaRPr lang="en-GR" b="1" dirty="0"/>
          </a:p>
        </p:txBody>
      </p:sp>
    </p:spTree>
    <p:extLst>
      <p:ext uri="{BB962C8B-B14F-4D97-AF65-F5344CB8AC3E}">
        <p14:creationId xmlns:p14="http://schemas.microsoft.com/office/powerpoint/2010/main" val="388221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0A02-E459-FF8C-C676-AA0232D2322B}"/>
              </a:ext>
            </a:extLst>
          </p:cNvPr>
          <p:cNvSpPr>
            <a:spLocks noGrp="1"/>
          </p:cNvSpPr>
          <p:nvPr>
            <p:ph type="title"/>
          </p:nvPr>
        </p:nvSpPr>
        <p:spPr/>
        <p:txBody>
          <a:bodyPr/>
          <a:lstStyle/>
          <a:p>
            <a:r>
              <a:rPr lang="el-GR" dirty="0"/>
              <a:t>Καθορισμός σχετικών αγορών (γεωγραφική αγορά)</a:t>
            </a:r>
            <a:endParaRPr lang="en-GR" dirty="0"/>
          </a:p>
        </p:txBody>
      </p:sp>
      <p:sp>
        <p:nvSpPr>
          <p:cNvPr id="3" name="Content Placeholder 2">
            <a:extLst>
              <a:ext uri="{FF2B5EF4-FFF2-40B4-BE49-F238E27FC236}">
                <a16:creationId xmlns:a16="http://schemas.microsoft.com/office/drawing/2014/main" id="{10169503-3E6F-267F-AFD5-F41BFE31F5E8}"/>
              </a:ext>
            </a:extLst>
          </p:cNvPr>
          <p:cNvSpPr>
            <a:spLocks noGrp="1"/>
          </p:cNvSpPr>
          <p:nvPr>
            <p:ph idx="1"/>
          </p:nvPr>
        </p:nvSpPr>
        <p:spPr/>
        <p:txBody>
          <a:bodyPr>
            <a:normAutofit fontScale="92500" lnSpcReduction="20000"/>
          </a:bodyPr>
          <a:lstStyle/>
          <a:p>
            <a:pPr algn="just"/>
            <a:r>
              <a:rPr lang="el-GR" b="1" dirty="0"/>
              <a:t>Πρωτογενής </a:t>
            </a:r>
            <a:r>
              <a:rPr lang="el-GR" dirty="0"/>
              <a:t>αγορά πρόσβασης</a:t>
            </a:r>
          </a:p>
          <a:p>
            <a:pPr lvl="1" algn="just"/>
            <a:r>
              <a:rPr lang="el-GR" b="1" dirty="0"/>
              <a:t>Εθνική επικράτεια </a:t>
            </a:r>
          </a:p>
          <a:p>
            <a:pPr algn="just"/>
            <a:r>
              <a:rPr lang="el-GR" b="1" dirty="0"/>
              <a:t>Δευτερογενής </a:t>
            </a:r>
            <a:r>
              <a:rPr lang="el-GR" dirty="0"/>
              <a:t>αγορά πρόσβασης</a:t>
            </a:r>
          </a:p>
          <a:p>
            <a:pPr lvl="1" algn="just"/>
            <a:r>
              <a:rPr lang="el-GR" dirty="0"/>
              <a:t>Στενότερος ορισμός ενόψει του ότι αναφέρεται σε δεσμευμένη μεταφορική ικανότητα και όχι στη συνολική δυναμικότητα του δικτύου</a:t>
            </a:r>
          </a:p>
          <a:p>
            <a:pPr lvl="1" algn="just"/>
            <a:r>
              <a:rPr lang="el-GR" dirty="0"/>
              <a:t>Κάθε σημείο εξόδου ΦΑ από το </a:t>
            </a:r>
            <a:r>
              <a:rPr lang="el-GR" dirty="0" err="1"/>
              <a:t>δίκτου</a:t>
            </a:r>
            <a:r>
              <a:rPr lang="el-GR" dirty="0"/>
              <a:t> αποτελεί σημείο από το οποίο είναι δυνατό να προμηθευτεί μόνο ένας πελάτης – καταναλωτής ΦΑ</a:t>
            </a:r>
          </a:p>
          <a:p>
            <a:pPr lvl="1" algn="just"/>
            <a:r>
              <a:rPr lang="el-GR" dirty="0"/>
              <a:t>Γεωγραφική αγορά: </a:t>
            </a:r>
            <a:r>
              <a:rPr lang="el-GR" b="1" dirty="0"/>
              <a:t>Σημείο Εξόδου </a:t>
            </a:r>
            <a:r>
              <a:rPr lang="en-US" b="1" dirty="0" err="1"/>
              <a:t>AdG</a:t>
            </a:r>
            <a:endParaRPr lang="el-GR" b="1" dirty="0"/>
          </a:p>
          <a:p>
            <a:pPr algn="just"/>
            <a:r>
              <a:rPr lang="el-GR" b="1" dirty="0"/>
              <a:t>Αγορά προμήθειας</a:t>
            </a:r>
          </a:p>
          <a:p>
            <a:pPr lvl="1" algn="just"/>
            <a:r>
              <a:rPr lang="el-GR" b="1" dirty="0"/>
              <a:t>Εθνική επικράτεια </a:t>
            </a:r>
          </a:p>
          <a:p>
            <a:pPr lvl="1" algn="just"/>
            <a:r>
              <a:rPr lang="el-GR" dirty="0"/>
              <a:t>Δεν </a:t>
            </a:r>
            <a:r>
              <a:rPr lang="el-GR" dirty="0" err="1"/>
              <a:t>υφίστανται</a:t>
            </a:r>
            <a:r>
              <a:rPr lang="el-GR" dirty="0"/>
              <a:t> </a:t>
            </a:r>
            <a:r>
              <a:rPr lang="el-GR" dirty="0" err="1"/>
              <a:t>γεωγραφικές</a:t>
            </a:r>
            <a:r>
              <a:rPr lang="el-GR" dirty="0"/>
              <a:t> </a:t>
            </a:r>
            <a:r>
              <a:rPr lang="el-GR" dirty="0" err="1"/>
              <a:t>διαφοροποιήσεις</a:t>
            </a:r>
            <a:r>
              <a:rPr lang="el-GR" dirty="0"/>
              <a:t> εντός της </a:t>
            </a:r>
            <a:r>
              <a:rPr lang="el-GR" dirty="0" err="1"/>
              <a:t>χώρας</a:t>
            </a:r>
            <a:r>
              <a:rPr lang="el-GR" dirty="0"/>
              <a:t> στην </a:t>
            </a:r>
            <a:r>
              <a:rPr lang="el-GR" dirty="0" err="1"/>
              <a:t>τιμη</a:t>
            </a:r>
            <a:r>
              <a:rPr lang="el-GR" dirty="0"/>
              <a:t>́ και στην </a:t>
            </a:r>
            <a:r>
              <a:rPr lang="el-GR" dirty="0" err="1"/>
              <a:t>ποιότητα</a:t>
            </a:r>
            <a:r>
              <a:rPr lang="el-GR" dirty="0"/>
              <a:t>, με το ΕΣΦΑ το ΦΑ </a:t>
            </a:r>
            <a:r>
              <a:rPr lang="el-GR" dirty="0" err="1"/>
              <a:t>είναι</a:t>
            </a:r>
            <a:r>
              <a:rPr lang="el-GR" dirty="0"/>
              <a:t> </a:t>
            </a:r>
            <a:r>
              <a:rPr lang="el-GR" dirty="0" err="1"/>
              <a:t>δυνατο</a:t>
            </a:r>
            <a:r>
              <a:rPr lang="el-GR" dirty="0"/>
              <a:t>́ να </a:t>
            </a:r>
            <a:r>
              <a:rPr lang="el-GR" dirty="0" err="1"/>
              <a:t>καταναλωθει</a:t>
            </a:r>
            <a:r>
              <a:rPr lang="el-GR" dirty="0"/>
              <a:t>́ σε </a:t>
            </a:r>
            <a:r>
              <a:rPr lang="el-GR" dirty="0" err="1"/>
              <a:t>εθνικη</a:t>
            </a:r>
            <a:r>
              <a:rPr lang="el-GR" dirty="0"/>
              <a:t>́ </a:t>
            </a:r>
            <a:r>
              <a:rPr lang="el-GR" dirty="0" err="1"/>
              <a:t>εμβέλεια</a:t>
            </a:r>
            <a:r>
              <a:rPr lang="el-GR" dirty="0"/>
              <a:t> και οι </a:t>
            </a:r>
            <a:r>
              <a:rPr lang="el-GR" dirty="0" err="1"/>
              <a:t>συνθήκες</a:t>
            </a:r>
            <a:r>
              <a:rPr lang="el-GR" dirty="0"/>
              <a:t> ανταγωνισμού </a:t>
            </a:r>
            <a:r>
              <a:rPr lang="el-GR" dirty="0" err="1"/>
              <a:t>είναι</a:t>
            </a:r>
            <a:r>
              <a:rPr lang="el-GR" dirty="0"/>
              <a:t> </a:t>
            </a:r>
            <a:r>
              <a:rPr lang="el-GR" dirty="0" err="1"/>
              <a:t>κοινές</a:t>
            </a:r>
            <a:r>
              <a:rPr lang="el-GR" dirty="0"/>
              <a:t> σε </a:t>
            </a:r>
            <a:r>
              <a:rPr lang="el-GR" dirty="0" err="1"/>
              <a:t>όλη</a:t>
            </a:r>
            <a:r>
              <a:rPr lang="el-GR" dirty="0"/>
              <a:t> την </a:t>
            </a:r>
            <a:r>
              <a:rPr lang="el-GR" dirty="0" err="1"/>
              <a:t>επικράτεια</a:t>
            </a:r>
            <a:r>
              <a:rPr lang="el-GR" dirty="0"/>
              <a:t>. </a:t>
            </a:r>
          </a:p>
          <a:p>
            <a:pPr lvl="1" algn="just"/>
            <a:endParaRPr lang="en-GR" dirty="0"/>
          </a:p>
        </p:txBody>
      </p:sp>
    </p:spTree>
    <p:extLst>
      <p:ext uri="{BB962C8B-B14F-4D97-AF65-F5344CB8AC3E}">
        <p14:creationId xmlns:p14="http://schemas.microsoft.com/office/powerpoint/2010/main" val="314473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363D-A462-F56A-71F3-C437E67E9028}"/>
              </a:ext>
            </a:extLst>
          </p:cNvPr>
          <p:cNvSpPr>
            <a:spLocks noGrp="1"/>
          </p:cNvSpPr>
          <p:nvPr>
            <p:ph type="title"/>
          </p:nvPr>
        </p:nvSpPr>
        <p:spPr/>
        <p:txBody>
          <a:bodyPr/>
          <a:lstStyle/>
          <a:p>
            <a:r>
              <a:rPr lang="el-GR" dirty="0"/>
              <a:t>Άρθρο 102 ΣΛΕΕ</a:t>
            </a:r>
            <a:endParaRPr lang="en-GR" dirty="0"/>
          </a:p>
        </p:txBody>
      </p:sp>
      <p:sp>
        <p:nvSpPr>
          <p:cNvPr id="3" name="Content Placeholder 2">
            <a:extLst>
              <a:ext uri="{FF2B5EF4-FFF2-40B4-BE49-F238E27FC236}">
                <a16:creationId xmlns:a16="http://schemas.microsoft.com/office/drawing/2014/main" id="{723A4DDF-E789-EEE0-87EE-4DF1A0146B45}"/>
              </a:ext>
            </a:extLst>
          </p:cNvPr>
          <p:cNvSpPr>
            <a:spLocks noGrp="1"/>
          </p:cNvSpPr>
          <p:nvPr>
            <p:ph idx="1"/>
          </p:nvPr>
        </p:nvSpPr>
        <p:spPr/>
        <p:txBody>
          <a:bodyPr>
            <a:normAutofit fontScale="92500" lnSpcReduction="20000"/>
          </a:bodyPr>
          <a:lstStyle/>
          <a:p>
            <a:pPr algn="just"/>
            <a:r>
              <a:rPr lang="el-GR" dirty="0"/>
              <a:t>Άρθρο 102 ΣΛΕΕ</a:t>
            </a:r>
          </a:p>
          <a:p>
            <a:pPr lvl="1" algn="just"/>
            <a:r>
              <a:rPr lang="el-GR" dirty="0"/>
              <a:t>Είναι ασυμβίβαστη με την εσωτερική αγορά και απαγορεύεται, </a:t>
            </a:r>
            <a:r>
              <a:rPr lang="el-GR" b="1" dirty="0"/>
              <a:t>κατά το μέτρο που δύναται να επηρεάσει το εμπόριο μεταξύ κρατών μελών</a:t>
            </a:r>
            <a:r>
              <a:rPr lang="el-GR" dirty="0"/>
              <a:t>, η </a:t>
            </a:r>
            <a:r>
              <a:rPr lang="el-GR" b="1" dirty="0"/>
              <a:t>καταχρηστική εκμετάλλευση </a:t>
            </a:r>
            <a:r>
              <a:rPr lang="el-GR" dirty="0"/>
              <a:t>από μία ή περισσότερες </a:t>
            </a:r>
            <a:r>
              <a:rPr lang="el-GR" b="1" dirty="0"/>
              <a:t>επιχειρήσεις της δεσπόζουσας θέσης τους </a:t>
            </a:r>
            <a:r>
              <a:rPr lang="el-GR" dirty="0"/>
              <a:t>εντός της εσωτερικής αγοράς ή σημαντικού τμήματός της. </a:t>
            </a:r>
          </a:p>
          <a:p>
            <a:pPr lvl="1" algn="just"/>
            <a:r>
              <a:rPr lang="el-GR" dirty="0"/>
              <a:t>Η κατάχρηση αυτή δύναται να συνίσταται ιδίως: </a:t>
            </a:r>
          </a:p>
          <a:p>
            <a:pPr lvl="2" algn="just"/>
            <a:r>
              <a:rPr lang="el-GR" dirty="0"/>
              <a:t>α) στην άμεση ή έμμεση επιβολή μη δικαίων τιμών αγοράς ή πωλήσεως ή άλλων όρων συναλλαγής, </a:t>
            </a:r>
          </a:p>
          <a:p>
            <a:pPr lvl="2" algn="just"/>
            <a:r>
              <a:rPr lang="el-GR" dirty="0"/>
              <a:t>β) στον περιορισμό της παραγωγής, της διαθέσεως ή της τεχνολογικής αναπτύξεως επί ζημία των καταναλωτών, </a:t>
            </a:r>
          </a:p>
          <a:p>
            <a:pPr lvl="2" algn="just"/>
            <a:r>
              <a:rPr lang="el-GR" dirty="0"/>
              <a:t>γ) στην εφαρμογή </a:t>
            </a:r>
            <a:r>
              <a:rPr lang="el-GR" dirty="0" err="1"/>
              <a:t>ανίσων</a:t>
            </a:r>
            <a:r>
              <a:rPr lang="el-GR" dirty="0"/>
              <a:t> όρων επί ισοδυνάμων παροχών έναντι των εμπορικώς </a:t>
            </a:r>
            <a:r>
              <a:rPr lang="el-GR" dirty="0" err="1"/>
              <a:t>συναλλασσομένων</a:t>
            </a:r>
            <a:r>
              <a:rPr lang="el-GR" dirty="0"/>
              <a:t>, με αποτέλεσμα να περιέρχονται αυτοί σε μειονεκτική θέση στον ανταγωνισμό, </a:t>
            </a:r>
          </a:p>
          <a:p>
            <a:pPr lvl="2" algn="just"/>
            <a:r>
              <a:rPr lang="el-GR" dirty="0"/>
              <a:t>δ) στην εξάρτηση της συνάψεως συμβάσεων από την αποδοχή, εκ μέρους των </a:t>
            </a:r>
            <a:r>
              <a:rPr lang="el-GR" dirty="0" err="1"/>
              <a:t>συναλλασσομένων</a:t>
            </a:r>
            <a:r>
              <a:rPr lang="el-GR" dirty="0"/>
              <a:t>, προσθέτων παροχών που εκ φύσεως ή σύμφωνα με τις εμπορικές συνήθειες δεν έχουν σχέση με το αντικείμενο των συμβάσεων αυτών. </a:t>
            </a:r>
            <a:endParaRPr lang="en-GR" dirty="0"/>
          </a:p>
        </p:txBody>
      </p:sp>
    </p:spTree>
    <p:extLst>
      <p:ext uri="{BB962C8B-B14F-4D97-AF65-F5344CB8AC3E}">
        <p14:creationId xmlns:p14="http://schemas.microsoft.com/office/powerpoint/2010/main" val="40540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4445-0DC6-CAFE-7C16-8C0C256C5ACB}"/>
              </a:ext>
            </a:extLst>
          </p:cNvPr>
          <p:cNvSpPr>
            <a:spLocks noGrp="1"/>
          </p:cNvSpPr>
          <p:nvPr>
            <p:ph type="title"/>
          </p:nvPr>
        </p:nvSpPr>
        <p:spPr/>
        <p:txBody>
          <a:bodyPr/>
          <a:lstStyle/>
          <a:p>
            <a:r>
              <a:rPr lang="en-GR" dirty="0"/>
              <a:t>Ά</a:t>
            </a:r>
            <a:r>
              <a:rPr lang="el-GR" dirty="0" err="1"/>
              <a:t>ρθρο</a:t>
            </a:r>
            <a:r>
              <a:rPr lang="el-GR" dirty="0"/>
              <a:t> 102 ΣΛΕΕ</a:t>
            </a:r>
            <a:endParaRPr lang="en-GR" dirty="0"/>
          </a:p>
        </p:txBody>
      </p:sp>
      <p:sp>
        <p:nvSpPr>
          <p:cNvPr id="3" name="Content Placeholder 2">
            <a:extLst>
              <a:ext uri="{FF2B5EF4-FFF2-40B4-BE49-F238E27FC236}">
                <a16:creationId xmlns:a16="http://schemas.microsoft.com/office/drawing/2014/main" id="{CA1CE0D3-6D6B-4EFD-4195-44ACA0FE24E3}"/>
              </a:ext>
            </a:extLst>
          </p:cNvPr>
          <p:cNvSpPr>
            <a:spLocks noGrp="1"/>
          </p:cNvSpPr>
          <p:nvPr>
            <p:ph idx="1"/>
          </p:nvPr>
        </p:nvSpPr>
        <p:spPr/>
        <p:txBody>
          <a:bodyPr/>
          <a:lstStyle/>
          <a:p>
            <a:pPr algn="just"/>
            <a:r>
              <a:rPr lang="el-GR" dirty="0"/>
              <a:t>« Ενδοκοινοτικό εμπόριο »</a:t>
            </a:r>
          </a:p>
          <a:p>
            <a:pPr lvl="1" algn="just"/>
            <a:r>
              <a:rPr lang="el-GR" b="1" dirty="0"/>
              <a:t>Αυτόνομο</a:t>
            </a:r>
            <a:r>
              <a:rPr lang="el-GR" dirty="0"/>
              <a:t> κριτήριο </a:t>
            </a:r>
            <a:r>
              <a:rPr lang="el-GR" dirty="0" err="1"/>
              <a:t>ενωσιακής</a:t>
            </a:r>
            <a:r>
              <a:rPr lang="el-GR" dirty="0"/>
              <a:t> νομοθεσίας (« άμεση ή έμμεση, πραγματική ή δυνητική επίδραση στα εμπορικά ρεύματα μεταξύ </a:t>
            </a:r>
            <a:r>
              <a:rPr lang="el-GR" dirty="0" err="1"/>
              <a:t>Κμ</a:t>
            </a:r>
            <a:r>
              <a:rPr lang="el-GR" dirty="0"/>
              <a:t> κατά τρόπο που να προκαλείται φόβος ότι θα μπορούσε να εμποδίσει την πραγματοποίηση της ενιαίας αγοράς μεταξύ </a:t>
            </a:r>
            <a:r>
              <a:rPr lang="el-GR" dirty="0" err="1"/>
              <a:t>Κμ</a:t>
            </a:r>
            <a:r>
              <a:rPr lang="el-GR" dirty="0"/>
              <a:t> »)</a:t>
            </a:r>
          </a:p>
          <a:p>
            <a:pPr algn="just"/>
            <a:r>
              <a:rPr lang="el-GR" dirty="0"/>
              <a:t>« Επιχείρηση »</a:t>
            </a:r>
          </a:p>
          <a:p>
            <a:pPr lvl="1" algn="just"/>
            <a:r>
              <a:rPr lang="el-GR" dirty="0"/>
              <a:t>« κάθε </a:t>
            </a:r>
            <a:r>
              <a:rPr lang="el-GR" dirty="0" err="1"/>
              <a:t>φυσικο</a:t>
            </a:r>
            <a:r>
              <a:rPr lang="el-GR" dirty="0"/>
              <a:t>́ </a:t>
            </a:r>
            <a:r>
              <a:rPr lang="el-GR" dirty="0" err="1"/>
              <a:t>πρόσωπο</a:t>
            </a:r>
            <a:r>
              <a:rPr lang="el-GR" dirty="0"/>
              <a:t> ή </a:t>
            </a:r>
            <a:r>
              <a:rPr lang="el-GR" dirty="0" err="1"/>
              <a:t>οικονομικη</a:t>
            </a:r>
            <a:r>
              <a:rPr lang="el-GR" dirty="0"/>
              <a:t>́ </a:t>
            </a:r>
            <a:r>
              <a:rPr lang="el-GR" dirty="0" err="1"/>
              <a:t>ενότητα</a:t>
            </a:r>
            <a:r>
              <a:rPr lang="el-GR" dirty="0"/>
              <a:t> που </a:t>
            </a:r>
            <a:r>
              <a:rPr lang="el-GR" dirty="0" err="1"/>
              <a:t>ασκει</a:t>
            </a:r>
            <a:r>
              <a:rPr lang="el-GR" dirty="0"/>
              <a:t>́ </a:t>
            </a:r>
            <a:r>
              <a:rPr lang="el-GR" dirty="0" err="1"/>
              <a:t>εμπορικη</a:t>
            </a:r>
            <a:r>
              <a:rPr lang="el-GR" dirty="0"/>
              <a:t>́ ή </a:t>
            </a:r>
            <a:r>
              <a:rPr lang="el-GR" dirty="0" err="1"/>
              <a:t>άλλη</a:t>
            </a:r>
            <a:r>
              <a:rPr lang="el-GR" dirty="0"/>
              <a:t> </a:t>
            </a:r>
            <a:r>
              <a:rPr lang="el-GR" dirty="0" err="1"/>
              <a:t>οικονομικη</a:t>
            </a:r>
            <a:r>
              <a:rPr lang="el-GR" dirty="0"/>
              <a:t>́ </a:t>
            </a:r>
            <a:r>
              <a:rPr lang="el-GR" dirty="0" err="1"/>
              <a:t>δραστηριότητα</a:t>
            </a:r>
            <a:r>
              <a:rPr lang="el-GR" dirty="0"/>
              <a:t>, </a:t>
            </a:r>
            <a:r>
              <a:rPr lang="el-GR" dirty="0" err="1"/>
              <a:t>ανεξάρτητα</a:t>
            </a:r>
            <a:r>
              <a:rPr lang="el-GR" dirty="0"/>
              <a:t> </a:t>
            </a:r>
            <a:r>
              <a:rPr lang="el-GR" dirty="0" err="1"/>
              <a:t>απο</a:t>
            </a:r>
            <a:r>
              <a:rPr lang="el-GR" dirty="0"/>
              <a:t>́ το </a:t>
            </a:r>
            <a:r>
              <a:rPr lang="el-GR" dirty="0" err="1"/>
              <a:t>νομικο</a:t>
            </a:r>
            <a:r>
              <a:rPr lang="el-GR" dirty="0"/>
              <a:t>́ </a:t>
            </a:r>
            <a:r>
              <a:rPr lang="el-GR" dirty="0" err="1"/>
              <a:t>καθεστώς</a:t>
            </a:r>
            <a:r>
              <a:rPr lang="el-GR" dirty="0"/>
              <a:t> του, την </a:t>
            </a:r>
            <a:r>
              <a:rPr lang="el-GR" dirty="0" err="1"/>
              <a:t>επιδίωξη</a:t>
            </a:r>
            <a:r>
              <a:rPr lang="el-GR" dirty="0"/>
              <a:t> </a:t>
            </a:r>
            <a:r>
              <a:rPr lang="el-GR" dirty="0" err="1"/>
              <a:t>κέρδους</a:t>
            </a:r>
            <a:r>
              <a:rPr lang="el-GR" dirty="0"/>
              <a:t> και </a:t>
            </a:r>
            <a:r>
              <a:rPr lang="el-GR" dirty="0" err="1"/>
              <a:t>απο</a:t>
            </a:r>
            <a:r>
              <a:rPr lang="el-GR" dirty="0"/>
              <a:t>́ τον </a:t>
            </a:r>
            <a:r>
              <a:rPr lang="el-GR" dirty="0" err="1"/>
              <a:t>τρόπο</a:t>
            </a:r>
            <a:r>
              <a:rPr lang="el-GR" dirty="0"/>
              <a:t> </a:t>
            </a:r>
            <a:r>
              <a:rPr lang="el-GR" dirty="0" err="1"/>
              <a:t>χρηματοδότησής</a:t>
            </a:r>
            <a:r>
              <a:rPr lang="el-GR" dirty="0"/>
              <a:t> του »</a:t>
            </a:r>
          </a:p>
          <a:p>
            <a:pPr lvl="1" algn="just"/>
            <a:r>
              <a:rPr lang="el-GR" dirty="0"/>
              <a:t>Άρθρο 106 ΣΛΕΕ</a:t>
            </a:r>
          </a:p>
          <a:p>
            <a:endParaRPr lang="en-GR" dirty="0"/>
          </a:p>
        </p:txBody>
      </p:sp>
    </p:spTree>
    <p:extLst>
      <p:ext uri="{BB962C8B-B14F-4D97-AF65-F5344CB8AC3E}">
        <p14:creationId xmlns:p14="http://schemas.microsoft.com/office/powerpoint/2010/main" val="216332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F0C4-9A26-E70B-0EAD-E67A674DF88B}"/>
              </a:ext>
            </a:extLst>
          </p:cNvPr>
          <p:cNvSpPr>
            <a:spLocks noGrp="1"/>
          </p:cNvSpPr>
          <p:nvPr>
            <p:ph type="title"/>
          </p:nvPr>
        </p:nvSpPr>
        <p:spPr/>
        <p:txBody>
          <a:bodyPr/>
          <a:lstStyle/>
          <a:p>
            <a:r>
              <a:rPr lang="el-GR" dirty="0"/>
              <a:t>Κατάχρηση δεσπόζουσας θέσης</a:t>
            </a:r>
            <a:endParaRPr lang="en-GR" dirty="0"/>
          </a:p>
        </p:txBody>
      </p:sp>
      <p:sp>
        <p:nvSpPr>
          <p:cNvPr id="3" name="Content Placeholder 2">
            <a:extLst>
              <a:ext uri="{FF2B5EF4-FFF2-40B4-BE49-F238E27FC236}">
                <a16:creationId xmlns:a16="http://schemas.microsoft.com/office/drawing/2014/main" id="{28ED5697-DA4D-DF38-8646-BDE97A08DFA6}"/>
              </a:ext>
            </a:extLst>
          </p:cNvPr>
          <p:cNvSpPr>
            <a:spLocks noGrp="1"/>
          </p:cNvSpPr>
          <p:nvPr>
            <p:ph idx="1"/>
          </p:nvPr>
        </p:nvSpPr>
        <p:spPr/>
        <p:txBody>
          <a:bodyPr>
            <a:normAutofit lnSpcReduction="10000"/>
          </a:bodyPr>
          <a:lstStyle/>
          <a:p>
            <a:pPr algn="just"/>
            <a:r>
              <a:rPr lang="el-GR" dirty="0"/>
              <a:t>Δεσπόζουσα θέση </a:t>
            </a:r>
          </a:p>
          <a:p>
            <a:pPr lvl="1" algn="just"/>
            <a:r>
              <a:rPr lang="el-GR" dirty="0" err="1"/>
              <a:t>όταν</a:t>
            </a:r>
            <a:r>
              <a:rPr lang="el-GR" dirty="0"/>
              <a:t> η επιχείρηση </a:t>
            </a:r>
            <a:r>
              <a:rPr lang="el-GR" dirty="0" err="1"/>
              <a:t>κατέχει</a:t>
            </a:r>
            <a:r>
              <a:rPr lang="el-GR" dirty="0"/>
              <a:t> </a:t>
            </a:r>
            <a:r>
              <a:rPr lang="el-GR" b="1" dirty="0" err="1"/>
              <a:t>θέση</a:t>
            </a:r>
            <a:r>
              <a:rPr lang="el-GR" b="1" dirty="0"/>
              <a:t> </a:t>
            </a:r>
            <a:r>
              <a:rPr lang="el-GR" b="1" dirty="0" err="1"/>
              <a:t>οικονομικής</a:t>
            </a:r>
            <a:r>
              <a:rPr lang="el-GR" b="1" dirty="0"/>
              <a:t> </a:t>
            </a:r>
            <a:r>
              <a:rPr lang="el-GR" b="1" dirty="0" err="1"/>
              <a:t>ισχύος</a:t>
            </a:r>
            <a:r>
              <a:rPr lang="el-GR" b="1" dirty="0"/>
              <a:t> </a:t>
            </a:r>
            <a:r>
              <a:rPr lang="el-GR" dirty="0"/>
              <a:t>που της </a:t>
            </a:r>
            <a:r>
              <a:rPr lang="el-GR" dirty="0" err="1"/>
              <a:t>επιτρέπει</a:t>
            </a:r>
            <a:r>
              <a:rPr lang="el-GR" dirty="0"/>
              <a:t> να </a:t>
            </a:r>
            <a:r>
              <a:rPr lang="el-GR" dirty="0" err="1"/>
              <a:t>εμποδίσει</a:t>
            </a:r>
            <a:r>
              <a:rPr lang="el-GR" dirty="0"/>
              <a:t> τη </a:t>
            </a:r>
            <a:r>
              <a:rPr lang="el-GR" dirty="0" err="1"/>
              <a:t>διατήρηση</a:t>
            </a:r>
            <a:r>
              <a:rPr lang="el-GR" dirty="0"/>
              <a:t> </a:t>
            </a:r>
            <a:r>
              <a:rPr lang="el-GR" dirty="0" err="1"/>
              <a:t>αποτελεσματικου</a:t>
            </a:r>
            <a:r>
              <a:rPr lang="el-GR" dirty="0"/>
              <a:t>́ ανταγωνισμού στην </a:t>
            </a:r>
            <a:r>
              <a:rPr lang="el-GR" dirty="0" err="1"/>
              <a:t>οικεία</a:t>
            </a:r>
            <a:r>
              <a:rPr lang="el-GR" dirty="0"/>
              <a:t> </a:t>
            </a:r>
            <a:r>
              <a:rPr lang="el-GR" dirty="0" err="1"/>
              <a:t>αγορα</a:t>
            </a:r>
            <a:r>
              <a:rPr lang="el-GR" dirty="0"/>
              <a:t>́ και της </a:t>
            </a:r>
            <a:r>
              <a:rPr lang="el-GR" dirty="0" err="1"/>
              <a:t>επιτρέπει</a:t>
            </a:r>
            <a:r>
              <a:rPr lang="el-GR" dirty="0"/>
              <a:t> να </a:t>
            </a:r>
            <a:r>
              <a:rPr lang="el-GR" b="1" dirty="0" err="1"/>
              <a:t>συμπεριφέρεται</a:t>
            </a:r>
            <a:r>
              <a:rPr lang="el-GR" b="1" dirty="0"/>
              <a:t> σε </a:t>
            </a:r>
            <a:r>
              <a:rPr lang="el-GR" b="1" dirty="0" err="1"/>
              <a:t>σημαντικο</a:t>
            </a:r>
            <a:r>
              <a:rPr lang="el-GR" b="1" dirty="0"/>
              <a:t>́ </a:t>
            </a:r>
            <a:r>
              <a:rPr lang="el-GR" b="1" dirty="0" err="1"/>
              <a:t>βαθμο</a:t>
            </a:r>
            <a:r>
              <a:rPr lang="el-GR" b="1" dirty="0"/>
              <a:t>́ </a:t>
            </a:r>
            <a:r>
              <a:rPr lang="el-GR" b="1" dirty="0" err="1"/>
              <a:t>ανεξάρτητα</a:t>
            </a:r>
            <a:r>
              <a:rPr lang="el-GR" b="1" dirty="0"/>
              <a:t> </a:t>
            </a:r>
            <a:r>
              <a:rPr lang="el-GR" b="1" dirty="0" err="1"/>
              <a:t>απο</a:t>
            </a:r>
            <a:r>
              <a:rPr lang="el-GR" b="1" dirty="0"/>
              <a:t>́ τους </a:t>
            </a:r>
            <a:r>
              <a:rPr lang="el-GR" b="1" dirty="0" err="1"/>
              <a:t>ανταγωνιστές</a:t>
            </a:r>
            <a:r>
              <a:rPr lang="el-GR" b="1" dirty="0"/>
              <a:t>, τους </a:t>
            </a:r>
            <a:r>
              <a:rPr lang="el-GR" b="1" dirty="0" err="1"/>
              <a:t>πελάτες</a:t>
            </a:r>
            <a:r>
              <a:rPr lang="el-GR" b="1" dirty="0"/>
              <a:t> της και </a:t>
            </a:r>
            <a:r>
              <a:rPr lang="el-GR" b="1" dirty="0" err="1"/>
              <a:t>τελικα</a:t>
            </a:r>
            <a:r>
              <a:rPr lang="el-GR" b="1" dirty="0"/>
              <a:t>́ τους </a:t>
            </a:r>
            <a:r>
              <a:rPr lang="el-GR" b="1" dirty="0" err="1"/>
              <a:t>καταναλωτές</a:t>
            </a:r>
            <a:endParaRPr lang="el-GR" b="1" dirty="0"/>
          </a:p>
          <a:p>
            <a:pPr lvl="1" algn="just"/>
            <a:r>
              <a:rPr lang="el-GR" dirty="0" err="1"/>
              <a:t>Βασικα</a:t>
            </a:r>
            <a:r>
              <a:rPr lang="el-GR" dirty="0"/>
              <a:t>́ </a:t>
            </a:r>
            <a:r>
              <a:rPr lang="el-GR" dirty="0" err="1"/>
              <a:t>στοιχεία</a:t>
            </a:r>
            <a:r>
              <a:rPr lang="el-GR" dirty="0"/>
              <a:t>: </a:t>
            </a:r>
            <a:r>
              <a:rPr lang="el-GR" b="1" dirty="0" err="1"/>
              <a:t>μερίδιο</a:t>
            </a:r>
            <a:r>
              <a:rPr lang="el-GR" b="1" dirty="0"/>
              <a:t> </a:t>
            </a:r>
            <a:r>
              <a:rPr lang="el-GR" b="1" dirty="0" err="1"/>
              <a:t>αγοράς</a:t>
            </a:r>
            <a:r>
              <a:rPr lang="el-GR" b="1" dirty="0"/>
              <a:t> της </a:t>
            </a:r>
            <a:r>
              <a:rPr lang="el-GR" b="1" dirty="0" err="1"/>
              <a:t>εξεταζόμενης</a:t>
            </a:r>
            <a:r>
              <a:rPr lang="el-GR" b="1" dirty="0"/>
              <a:t> </a:t>
            </a:r>
            <a:r>
              <a:rPr lang="el-GR" b="1" dirty="0" err="1"/>
              <a:t>επιχείρησης</a:t>
            </a:r>
            <a:r>
              <a:rPr lang="el-GR" b="1" dirty="0"/>
              <a:t>, η </a:t>
            </a:r>
            <a:r>
              <a:rPr lang="el-GR" b="1" dirty="0" err="1"/>
              <a:t>θέση</a:t>
            </a:r>
            <a:r>
              <a:rPr lang="el-GR" b="1" dirty="0"/>
              <a:t> των </a:t>
            </a:r>
            <a:r>
              <a:rPr lang="el-GR" b="1" dirty="0" err="1"/>
              <a:t>ανταγωνιστών</a:t>
            </a:r>
            <a:r>
              <a:rPr lang="el-GR" b="1" dirty="0"/>
              <a:t> της, τα </a:t>
            </a:r>
            <a:r>
              <a:rPr lang="el-GR" b="1" dirty="0" err="1"/>
              <a:t>νομικα</a:t>
            </a:r>
            <a:r>
              <a:rPr lang="el-GR" b="1" dirty="0"/>
              <a:t>́ ή </a:t>
            </a:r>
            <a:r>
              <a:rPr lang="el-GR" b="1" dirty="0" err="1"/>
              <a:t>πραγματικα</a:t>
            </a:r>
            <a:r>
              <a:rPr lang="el-GR" b="1" dirty="0"/>
              <a:t>́ </a:t>
            </a:r>
            <a:r>
              <a:rPr lang="el-GR" b="1" dirty="0" err="1"/>
              <a:t>εμπόδια</a:t>
            </a:r>
            <a:r>
              <a:rPr lang="el-GR" b="1" dirty="0"/>
              <a:t> </a:t>
            </a:r>
            <a:r>
              <a:rPr lang="el-GR" b="1" dirty="0" err="1"/>
              <a:t>εισόδου</a:t>
            </a:r>
            <a:r>
              <a:rPr lang="el-GR" b="1" dirty="0"/>
              <a:t> </a:t>
            </a:r>
            <a:r>
              <a:rPr lang="el-GR" b="1" dirty="0" err="1"/>
              <a:t>άλλων</a:t>
            </a:r>
            <a:r>
              <a:rPr lang="el-GR" b="1" dirty="0"/>
              <a:t> </a:t>
            </a:r>
            <a:r>
              <a:rPr lang="el-GR" b="1" dirty="0" err="1"/>
              <a:t>ανταγωνιστών</a:t>
            </a:r>
            <a:r>
              <a:rPr lang="el-GR" b="1" dirty="0"/>
              <a:t> στη </a:t>
            </a:r>
            <a:r>
              <a:rPr lang="el-GR" b="1" dirty="0" err="1"/>
              <a:t>σχετικη</a:t>
            </a:r>
            <a:r>
              <a:rPr lang="el-GR" b="1" dirty="0"/>
              <a:t>́ </a:t>
            </a:r>
            <a:r>
              <a:rPr lang="el-GR" b="1" dirty="0" err="1"/>
              <a:t>αγορα</a:t>
            </a:r>
            <a:r>
              <a:rPr lang="el-GR" b="1" dirty="0"/>
              <a:t>́, καθώς και η </a:t>
            </a:r>
            <a:r>
              <a:rPr lang="el-GR" b="1" dirty="0" err="1"/>
              <a:t>διαπραγματευτικη</a:t>
            </a:r>
            <a:r>
              <a:rPr lang="el-GR" b="1" dirty="0"/>
              <a:t>́ </a:t>
            </a:r>
            <a:r>
              <a:rPr lang="el-GR" b="1" dirty="0" err="1"/>
              <a:t>ισχύς</a:t>
            </a:r>
            <a:r>
              <a:rPr lang="el-GR" b="1" dirty="0"/>
              <a:t> των </a:t>
            </a:r>
            <a:r>
              <a:rPr lang="el-GR" b="1" dirty="0" err="1"/>
              <a:t>πελατών</a:t>
            </a:r>
            <a:r>
              <a:rPr lang="el-GR" b="1" dirty="0"/>
              <a:t> της </a:t>
            </a:r>
            <a:r>
              <a:rPr lang="el-GR" b="1" dirty="0" err="1"/>
              <a:t>εξεταζόμενης</a:t>
            </a:r>
            <a:r>
              <a:rPr lang="el-GR" b="1" dirty="0"/>
              <a:t> </a:t>
            </a:r>
            <a:r>
              <a:rPr lang="el-GR" b="1" dirty="0" err="1"/>
              <a:t>επιχείρησης</a:t>
            </a:r>
            <a:r>
              <a:rPr lang="el-GR" dirty="0"/>
              <a:t>. </a:t>
            </a:r>
          </a:p>
          <a:p>
            <a:pPr algn="just"/>
            <a:r>
              <a:rPr lang="el-GR" dirty="0"/>
              <a:t>Κατάχρηση </a:t>
            </a:r>
          </a:p>
          <a:p>
            <a:pPr lvl="1" algn="just"/>
            <a:r>
              <a:rPr lang="el-GR" b="1" dirty="0"/>
              <a:t>Αντικειμενική έννοια</a:t>
            </a:r>
            <a:r>
              <a:rPr lang="el-GR" dirty="0"/>
              <a:t>, δεν </a:t>
            </a:r>
            <a:r>
              <a:rPr lang="el-GR" dirty="0" err="1"/>
              <a:t>είναι</a:t>
            </a:r>
            <a:r>
              <a:rPr lang="el-GR" dirty="0"/>
              <a:t> </a:t>
            </a:r>
            <a:r>
              <a:rPr lang="el-GR" dirty="0" err="1"/>
              <a:t>απαραίτητο</a:t>
            </a:r>
            <a:r>
              <a:rPr lang="el-GR" dirty="0"/>
              <a:t> να </a:t>
            </a:r>
            <a:r>
              <a:rPr lang="el-GR" dirty="0" err="1"/>
              <a:t>αποδειχθει</a:t>
            </a:r>
            <a:r>
              <a:rPr lang="el-GR" dirty="0"/>
              <a:t>́ «</a:t>
            </a:r>
            <a:r>
              <a:rPr lang="el-GR" dirty="0" err="1"/>
              <a:t>πρόθεση</a:t>
            </a:r>
            <a:r>
              <a:rPr lang="el-GR" dirty="0"/>
              <a:t>» </a:t>
            </a:r>
            <a:r>
              <a:rPr lang="el-GR" dirty="0" err="1"/>
              <a:t>ούτε</a:t>
            </a:r>
            <a:r>
              <a:rPr lang="el-GR" dirty="0"/>
              <a:t> </a:t>
            </a:r>
            <a:r>
              <a:rPr lang="el-GR" dirty="0" err="1"/>
              <a:t>πραγματικη</a:t>
            </a:r>
            <a:r>
              <a:rPr lang="el-GR" dirty="0"/>
              <a:t>́ </a:t>
            </a:r>
            <a:r>
              <a:rPr lang="el-GR" dirty="0" err="1"/>
              <a:t>παρακώλυση</a:t>
            </a:r>
            <a:r>
              <a:rPr lang="el-GR" dirty="0"/>
              <a:t> του ανταγωνισμού, </a:t>
            </a:r>
            <a:r>
              <a:rPr lang="el-GR" dirty="0" err="1"/>
              <a:t>αλλα</a:t>
            </a:r>
            <a:r>
              <a:rPr lang="el-GR" dirty="0"/>
              <a:t>́ η </a:t>
            </a:r>
            <a:r>
              <a:rPr lang="el-GR" dirty="0" err="1"/>
              <a:t>αντικειμενικη</a:t>
            </a:r>
            <a:r>
              <a:rPr lang="el-GR" dirty="0"/>
              <a:t>́ δυνατότητα </a:t>
            </a:r>
            <a:r>
              <a:rPr lang="el-GR" dirty="0" err="1"/>
              <a:t>μίας</a:t>
            </a:r>
            <a:r>
              <a:rPr lang="el-GR" dirty="0"/>
              <a:t> </a:t>
            </a:r>
            <a:r>
              <a:rPr lang="el-GR" dirty="0" err="1"/>
              <a:t>τέτοιας</a:t>
            </a:r>
            <a:r>
              <a:rPr lang="el-GR" dirty="0"/>
              <a:t> </a:t>
            </a:r>
            <a:r>
              <a:rPr lang="el-GR" dirty="0" err="1"/>
              <a:t>παρακώλυσης</a:t>
            </a:r>
            <a:endParaRPr lang="el-GR" dirty="0"/>
          </a:p>
        </p:txBody>
      </p:sp>
    </p:spTree>
    <p:extLst>
      <p:ext uri="{BB962C8B-B14F-4D97-AF65-F5344CB8AC3E}">
        <p14:creationId xmlns:p14="http://schemas.microsoft.com/office/powerpoint/2010/main" val="47546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4A7C-D511-0F60-698E-A54C80253E3C}"/>
              </a:ext>
            </a:extLst>
          </p:cNvPr>
          <p:cNvSpPr>
            <a:spLocks noGrp="1"/>
          </p:cNvSpPr>
          <p:nvPr>
            <p:ph type="title"/>
          </p:nvPr>
        </p:nvSpPr>
        <p:spPr/>
        <p:txBody>
          <a:bodyPr/>
          <a:lstStyle/>
          <a:p>
            <a:r>
              <a:rPr lang="el-GR" dirty="0"/>
              <a:t>Εισαγωγή</a:t>
            </a:r>
            <a:endParaRPr lang="en-GR" dirty="0"/>
          </a:p>
        </p:txBody>
      </p:sp>
      <p:sp>
        <p:nvSpPr>
          <p:cNvPr id="3" name="Content Placeholder 2">
            <a:extLst>
              <a:ext uri="{FF2B5EF4-FFF2-40B4-BE49-F238E27FC236}">
                <a16:creationId xmlns:a16="http://schemas.microsoft.com/office/drawing/2014/main" id="{E186C334-4864-A581-1612-B426D5A186BB}"/>
              </a:ext>
            </a:extLst>
          </p:cNvPr>
          <p:cNvSpPr>
            <a:spLocks noGrp="1"/>
          </p:cNvSpPr>
          <p:nvPr>
            <p:ph idx="1"/>
          </p:nvPr>
        </p:nvSpPr>
        <p:spPr/>
        <p:txBody>
          <a:bodyPr>
            <a:normAutofit/>
          </a:bodyPr>
          <a:lstStyle/>
          <a:p>
            <a:pPr algn="just"/>
            <a:r>
              <a:rPr lang="el-GR" dirty="0"/>
              <a:t>Επιτροπή Ανταγωνισμού</a:t>
            </a:r>
          </a:p>
          <a:p>
            <a:pPr lvl="1" algn="just"/>
            <a:r>
              <a:rPr lang="el-GR" dirty="0"/>
              <a:t>Ανεξάρτητη διοικητική αρχή με οικονομική και διοικητική αυτοτέλεια</a:t>
            </a:r>
          </a:p>
          <a:p>
            <a:pPr lvl="1" algn="just"/>
            <a:r>
              <a:rPr lang="el-GR" dirty="0" err="1"/>
              <a:t>Συνεργασ</a:t>
            </a:r>
            <a:r>
              <a:rPr lang="en-US" dirty="0" err="1"/>
              <a:t>ί</a:t>
            </a:r>
            <a:r>
              <a:rPr lang="el-GR" dirty="0"/>
              <a:t>α με εθνικές ρυθμιστικές αρχές</a:t>
            </a:r>
          </a:p>
          <a:p>
            <a:pPr lvl="2" algn="just"/>
            <a:r>
              <a:rPr lang="el-GR" dirty="0"/>
              <a:t>Μνημόνιο Συνεργασίας ΕπΑντ – ΡΑΕ (Σεπτέμβριος 2020)</a:t>
            </a:r>
          </a:p>
          <a:p>
            <a:pPr lvl="1" algn="just"/>
            <a:r>
              <a:rPr lang="el-GR" dirty="0"/>
              <a:t>Μέλος του </a:t>
            </a:r>
            <a:r>
              <a:rPr lang="en-US" dirty="0"/>
              <a:t>European Competition Network</a:t>
            </a:r>
          </a:p>
          <a:p>
            <a:pPr algn="just"/>
            <a:r>
              <a:rPr lang="el-GR" dirty="0" err="1"/>
              <a:t>Στοχοθεσία</a:t>
            </a:r>
            <a:r>
              <a:rPr lang="el-GR" dirty="0"/>
              <a:t>:</a:t>
            </a:r>
          </a:p>
          <a:p>
            <a:pPr lvl="1" algn="just"/>
            <a:r>
              <a:rPr lang="el-GR" dirty="0"/>
              <a:t>Διατήρηση/αποκατάσταση υγιούς ανταγωνιστικής δομής της αγοράς</a:t>
            </a:r>
          </a:p>
          <a:p>
            <a:pPr lvl="1" algn="just"/>
            <a:r>
              <a:rPr lang="el-GR" dirty="0"/>
              <a:t>Προστασία των συμφερόντων του καταναλωτή</a:t>
            </a:r>
          </a:p>
          <a:p>
            <a:pPr lvl="1" algn="just"/>
            <a:r>
              <a:rPr lang="el-GR" dirty="0"/>
              <a:t>Οικονομική ανάπτυξη</a:t>
            </a:r>
          </a:p>
        </p:txBody>
      </p:sp>
    </p:spTree>
    <p:extLst>
      <p:ext uri="{BB962C8B-B14F-4D97-AF65-F5344CB8AC3E}">
        <p14:creationId xmlns:p14="http://schemas.microsoft.com/office/powerpoint/2010/main" val="62536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C285-7878-B1B3-83A1-1F327CF3A355}"/>
              </a:ext>
            </a:extLst>
          </p:cNvPr>
          <p:cNvSpPr>
            <a:spLocks noGrp="1"/>
          </p:cNvSpPr>
          <p:nvPr>
            <p:ph type="title"/>
          </p:nvPr>
        </p:nvSpPr>
        <p:spPr/>
        <p:txBody>
          <a:bodyPr/>
          <a:lstStyle/>
          <a:p>
            <a:r>
              <a:rPr lang="el-GR" dirty="0"/>
              <a:t>Άρνηση πρόσβασης σε βασική διευκόλυνση (ΔΕΣΦΑ)</a:t>
            </a:r>
            <a:endParaRPr lang="en-GR" dirty="0"/>
          </a:p>
        </p:txBody>
      </p:sp>
      <p:sp>
        <p:nvSpPr>
          <p:cNvPr id="3" name="Content Placeholder 2">
            <a:extLst>
              <a:ext uri="{FF2B5EF4-FFF2-40B4-BE49-F238E27FC236}">
                <a16:creationId xmlns:a16="http://schemas.microsoft.com/office/drawing/2014/main" id="{C39DCD2A-4F80-82D4-64CB-1E56B9377B54}"/>
              </a:ext>
            </a:extLst>
          </p:cNvPr>
          <p:cNvSpPr>
            <a:spLocks noGrp="1"/>
          </p:cNvSpPr>
          <p:nvPr>
            <p:ph idx="1"/>
          </p:nvPr>
        </p:nvSpPr>
        <p:spPr/>
        <p:txBody>
          <a:bodyPr>
            <a:normAutofit fontScale="85000" lnSpcReduction="20000"/>
          </a:bodyPr>
          <a:lstStyle/>
          <a:p>
            <a:pPr algn="just"/>
            <a:r>
              <a:rPr lang="el-GR" dirty="0"/>
              <a:t>Η </a:t>
            </a:r>
            <a:r>
              <a:rPr lang="el-GR" b="1" dirty="0" err="1"/>
              <a:t>άρνηση</a:t>
            </a:r>
            <a:r>
              <a:rPr lang="el-GR" b="1" dirty="0"/>
              <a:t> </a:t>
            </a:r>
            <a:r>
              <a:rPr lang="el-GR" b="1" dirty="0" err="1"/>
              <a:t>πώλησης</a:t>
            </a:r>
            <a:r>
              <a:rPr lang="el-GR" b="1" dirty="0"/>
              <a:t> </a:t>
            </a:r>
            <a:r>
              <a:rPr lang="el-GR" b="1" dirty="0" err="1"/>
              <a:t>αγαθών</a:t>
            </a:r>
            <a:r>
              <a:rPr lang="el-GR" b="1" dirty="0"/>
              <a:t> ή </a:t>
            </a:r>
            <a:r>
              <a:rPr lang="el-GR" b="1" dirty="0" err="1"/>
              <a:t>υπηρεσιών</a:t>
            </a:r>
            <a:r>
              <a:rPr lang="el-GR" b="1" dirty="0"/>
              <a:t> ή </a:t>
            </a:r>
            <a:r>
              <a:rPr lang="el-GR" b="1" dirty="0" err="1"/>
              <a:t>ακόμη</a:t>
            </a:r>
            <a:r>
              <a:rPr lang="el-GR" b="1" dirty="0"/>
              <a:t> η </a:t>
            </a:r>
            <a:r>
              <a:rPr lang="el-GR" b="1" dirty="0" err="1"/>
              <a:t>άρνηση</a:t>
            </a:r>
            <a:r>
              <a:rPr lang="el-GR" b="1" dirty="0"/>
              <a:t> </a:t>
            </a:r>
            <a:r>
              <a:rPr lang="el-GR" b="1" dirty="0" err="1"/>
              <a:t>σύναψης</a:t>
            </a:r>
            <a:r>
              <a:rPr lang="el-GR" b="1" dirty="0"/>
              <a:t> μιας </a:t>
            </a:r>
            <a:r>
              <a:rPr lang="el-GR" b="1" dirty="0" err="1"/>
              <a:t>σύμβασης</a:t>
            </a:r>
            <a:r>
              <a:rPr lang="el-GR" dirty="0"/>
              <a:t>, η </a:t>
            </a:r>
            <a:r>
              <a:rPr lang="el-GR" dirty="0" err="1"/>
              <a:t>οποία</a:t>
            </a:r>
            <a:r>
              <a:rPr lang="el-GR" dirty="0"/>
              <a:t> </a:t>
            </a:r>
            <a:r>
              <a:rPr lang="el-GR" dirty="0" err="1"/>
              <a:t>προβάλλεται</a:t>
            </a:r>
            <a:r>
              <a:rPr lang="el-GR" dirty="0"/>
              <a:t> </a:t>
            </a:r>
            <a:r>
              <a:rPr lang="el-GR" dirty="0" err="1"/>
              <a:t>απο</a:t>
            </a:r>
            <a:r>
              <a:rPr lang="el-GR" dirty="0"/>
              <a:t>́ </a:t>
            </a:r>
            <a:r>
              <a:rPr lang="el-GR" dirty="0" err="1"/>
              <a:t>δεσπόζουσα</a:t>
            </a:r>
            <a:r>
              <a:rPr lang="el-GR" dirty="0"/>
              <a:t> </a:t>
            </a:r>
            <a:r>
              <a:rPr lang="el-GR" dirty="0" err="1"/>
              <a:t>επιχείρηση</a:t>
            </a:r>
            <a:r>
              <a:rPr lang="el-GR" dirty="0"/>
              <a:t> και δεν </a:t>
            </a:r>
            <a:r>
              <a:rPr lang="el-GR" dirty="0" err="1"/>
              <a:t>δικαιολογείται</a:t>
            </a:r>
            <a:r>
              <a:rPr lang="el-GR" dirty="0"/>
              <a:t> </a:t>
            </a:r>
            <a:r>
              <a:rPr lang="el-GR" dirty="0" err="1"/>
              <a:t>αντικειμενικα</a:t>
            </a:r>
            <a:r>
              <a:rPr lang="el-GR" dirty="0"/>
              <a:t>́, </a:t>
            </a:r>
            <a:r>
              <a:rPr lang="el-GR" dirty="0" err="1"/>
              <a:t>απαγορεύεται</a:t>
            </a:r>
            <a:r>
              <a:rPr lang="el-GR" dirty="0"/>
              <a:t>, </a:t>
            </a:r>
            <a:r>
              <a:rPr lang="el-GR" dirty="0" err="1"/>
              <a:t>αφου</a:t>
            </a:r>
            <a:r>
              <a:rPr lang="el-GR" dirty="0"/>
              <a:t>́ θα </a:t>
            </a:r>
            <a:r>
              <a:rPr lang="el-GR" dirty="0" err="1"/>
              <a:t>μπορούσε</a:t>
            </a:r>
            <a:r>
              <a:rPr lang="el-GR" dirty="0"/>
              <a:t> να </a:t>
            </a:r>
            <a:r>
              <a:rPr lang="el-GR" dirty="0" err="1"/>
              <a:t>οδηγήσει</a:t>
            </a:r>
            <a:r>
              <a:rPr lang="el-GR" dirty="0"/>
              <a:t> σε </a:t>
            </a:r>
            <a:r>
              <a:rPr lang="el-GR" b="1" dirty="0" err="1"/>
              <a:t>εξαφάνιση</a:t>
            </a:r>
            <a:r>
              <a:rPr lang="el-GR" b="1" dirty="0"/>
              <a:t> κάθε </a:t>
            </a:r>
            <a:r>
              <a:rPr lang="el-GR" b="1" dirty="0" err="1"/>
              <a:t>είδους</a:t>
            </a:r>
            <a:r>
              <a:rPr lang="el-GR" b="1" dirty="0"/>
              <a:t> ανταγωνισμού εκ </a:t>
            </a:r>
            <a:r>
              <a:rPr lang="el-GR" b="1" dirty="0" err="1"/>
              <a:t>μέρους</a:t>
            </a:r>
            <a:r>
              <a:rPr lang="el-GR" b="1" dirty="0"/>
              <a:t> της </a:t>
            </a:r>
            <a:r>
              <a:rPr lang="el-GR" b="1" dirty="0" err="1"/>
              <a:t>επιχείρησης</a:t>
            </a:r>
            <a:r>
              <a:rPr lang="el-GR" b="1" dirty="0"/>
              <a:t>, </a:t>
            </a:r>
            <a:r>
              <a:rPr lang="el-GR" b="1" dirty="0" err="1"/>
              <a:t>εναντίον</a:t>
            </a:r>
            <a:r>
              <a:rPr lang="el-GR" b="1" dirty="0"/>
              <a:t> της </a:t>
            </a:r>
            <a:r>
              <a:rPr lang="el-GR" b="1" dirty="0" err="1"/>
              <a:t>οποίας</a:t>
            </a:r>
            <a:r>
              <a:rPr lang="el-GR" b="1" dirty="0"/>
              <a:t> </a:t>
            </a:r>
            <a:r>
              <a:rPr lang="el-GR" b="1" dirty="0" err="1"/>
              <a:t>προβάλλετα</a:t>
            </a:r>
            <a:r>
              <a:rPr lang="el-GR" dirty="0"/>
              <a:t>. </a:t>
            </a:r>
          </a:p>
          <a:p>
            <a:pPr algn="just"/>
            <a:r>
              <a:rPr lang="el-GR" dirty="0" err="1"/>
              <a:t>Όταν</a:t>
            </a:r>
            <a:r>
              <a:rPr lang="el-GR" dirty="0"/>
              <a:t> </a:t>
            </a:r>
            <a:r>
              <a:rPr lang="el-GR" dirty="0" err="1"/>
              <a:t>προβάλλεται</a:t>
            </a:r>
            <a:r>
              <a:rPr lang="el-GR" dirty="0"/>
              <a:t> </a:t>
            </a:r>
            <a:r>
              <a:rPr lang="el-GR" dirty="0" err="1"/>
              <a:t>απο</a:t>
            </a:r>
            <a:r>
              <a:rPr lang="el-GR" dirty="0"/>
              <a:t>́ </a:t>
            </a:r>
            <a:r>
              <a:rPr lang="el-GR" dirty="0" err="1"/>
              <a:t>δεσπόζουσα</a:t>
            </a:r>
            <a:r>
              <a:rPr lang="el-GR" dirty="0"/>
              <a:t> </a:t>
            </a:r>
            <a:r>
              <a:rPr lang="el-GR" dirty="0" err="1"/>
              <a:t>επιχείρηση</a:t>
            </a:r>
            <a:r>
              <a:rPr lang="el-GR" dirty="0"/>
              <a:t>, ως </a:t>
            </a:r>
            <a:r>
              <a:rPr lang="el-GR" b="1" dirty="0" err="1"/>
              <a:t>δικαιολογία</a:t>
            </a:r>
            <a:r>
              <a:rPr lang="el-GR" dirty="0"/>
              <a:t> της </a:t>
            </a:r>
            <a:r>
              <a:rPr lang="el-GR" dirty="0" err="1"/>
              <a:t>άρνησης</a:t>
            </a:r>
            <a:r>
              <a:rPr lang="el-GR" dirty="0"/>
              <a:t> </a:t>
            </a:r>
            <a:r>
              <a:rPr lang="el-GR" dirty="0" err="1"/>
              <a:t>πώλησης</a:t>
            </a:r>
            <a:r>
              <a:rPr lang="el-GR" dirty="0"/>
              <a:t> ή </a:t>
            </a:r>
            <a:r>
              <a:rPr lang="el-GR" dirty="0" err="1"/>
              <a:t>συναλλαγής</a:t>
            </a:r>
            <a:r>
              <a:rPr lang="el-GR" dirty="0"/>
              <a:t>, η </a:t>
            </a:r>
            <a:r>
              <a:rPr lang="el-GR" dirty="0" err="1"/>
              <a:t>αναγκαιότητα</a:t>
            </a:r>
            <a:r>
              <a:rPr lang="el-GR" dirty="0"/>
              <a:t> </a:t>
            </a:r>
            <a:r>
              <a:rPr lang="el-GR" dirty="0" err="1"/>
              <a:t>προστασίας</a:t>
            </a:r>
            <a:r>
              <a:rPr lang="el-GR" dirty="0"/>
              <a:t> των </a:t>
            </a:r>
            <a:r>
              <a:rPr lang="el-GR" dirty="0" err="1"/>
              <a:t>δικών</a:t>
            </a:r>
            <a:r>
              <a:rPr lang="el-GR" dirty="0"/>
              <a:t> της </a:t>
            </a:r>
            <a:r>
              <a:rPr lang="el-GR" dirty="0" err="1"/>
              <a:t>εμπορικών</a:t>
            </a:r>
            <a:r>
              <a:rPr lang="el-GR" dirty="0"/>
              <a:t> </a:t>
            </a:r>
            <a:r>
              <a:rPr lang="el-GR" dirty="0" err="1"/>
              <a:t>συμφερόντων</a:t>
            </a:r>
            <a:r>
              <a:rPr lang="el-GR" dirty="0"/>
              <a:t> (η </a:t>
            </a:r>
            <a:r>
              <a:rPr lang="el-GR" dirty="0" err="1"/>
              <a:t>οποία</a:t>
            </a:r>
            <a:r>
              <a:rPr lang="el-GR" dirty="0"/>
              <a:t> </a:t>
            </a:r>
            <a:r>
              <a:rPr lang="el-GR" dirty="0" err="1"/>
              <a:t>είναι</a:t>
            </a:r>
            <a:r>
              <a:rPr lang="el-GR" dirty="0"/>
              <a:t> καθ’ </a:t>
            </a:r>
            <a:r>
              <a:rPr lang="el-GR" dirty="0" err="1"/>
              <a:t>όλα</a:t>
            </a:r>
            <a:r>
              <a:rPr lang="el-GR" dirty="0"/>
              <a:t> </a:t>
            </a:r>
            <a:r>
              <a:rPr lang="el-GR" dirty="0" err="1"/>
              <a:t>νόμιμη</a:t>
            </a:r>
            <a:r>
              <a:rPr lang="el-GR" dirty="0"/>
              <a:t>), θα </a:t>
            </a:r>
            <a:r>
              <a:rPr lang="el-GR" dirty="0" err="1"/>
              <a:t>πρέπει</a:t>
            </a:r>
            <a:r>
              <a:rPr lang="el-GR" dirty="0"/>
              <a:t> να </a:t>
            </a:r>
            <a:r>
              <a:rPr lang="el-GR" b="1" dirty="0" err="1"/>
              <a:t>αποδεικνύεται</a:t>
            </a:r>
            <a:r>
              <a:rPr lang="el-GR" b="1" dirty="0"/>
              <a:t> ότι το </a:t>
            </a:r>
            <a:r>
              <a:rPr lang="el-GR" b="1" dirty="0" err="1"/>
              <a:t>συγκεκριμένο</a:t>
            </a:r>
            <a:r>
              <a:rPr lang="el-GR" b="1" dirty="0"/>
              <a:t> </a:t>
            </a:r>
            <a:r>
              <a:rPr lang="el-GR" b="1" dirty="0" err="1"/>
              <a:t>μέτρο</a:t>
            </a:r>
            <a:r>
              <a:rPr lang="el-GR" b="1" dirty="0"/>
              <a:t> της </a:t>
            </a:r>
            <a:r>
              <a:rPr lang="el-GR" b="1" dirty="0" err="1"/>
              <a:t>άρνησης</a:t>
            </a:r>
            <a:r>
              <a:rPr lang="el-GR" b="1" dirty="0"/>
              <a:t> </a:t>
            </a:r>
            <a:r>
              <a:rPr lang="el-GR" b="1" dirty="0" err="1"/>
              <a:t>είναι</a:t>
            </a:r>
            <a:r>
              <a:rPr lang="el-GR" b="1" dirty="0"/>
              <a:t> </a:t>
            </a:r>
            <a:r>
              <a:rPr lang="el-GR" b="1" dirty="0" err="1"/>
              <a:t>ανάλογο</a:t>
            </a:r>
            <a:r>
              <a:rPr lang="el-GR" b="1" dirty="0"/>
              <a:t> με το </a:t>
            </a:r>
            <a:r>
              <a:rPr lang="el-GR" b="1" dirty="0" err="1"/>
              <a:t>επιδιωκόμενο</a:t>
            </a:r>
            <a:r>
              <a:rPr lang="el-GR" b="1" dirty="0"/>
              <a:t> </a:t>
            </a:r>
            <a:r>
              <a:rPr lang="el-GR" b="1" dirty="0" err="1"/>
              <a:t>αποτέλεσμα</a:t>
            </a:r>
            <a:r>
              <a:rPr lang="el-GR" b="1" dirty="0"/>
              <a:t>. </a:t>
            </a:r>
            <a:r>
              <a:rPr lang="el-GR" dirty="0"/>
              <a:t>Θα </a:t>
            </a:r>
            <a:r>
              <a:rPr lang="el-GR" dirty="0" err="1"/>
              <a:t>πρέπει</a:t>
            </a:r>
            <a:r>
              <a:rPr lang="el-GR" dirty="0"/>
              <a:t>, </a:t>
            </a:r>
            <a:r>
              <a:rPr lang="el-GR" dirty="0" err="1"/>
              <a:t>δηλαδη</a:t>
            </a:r>
            <a:r>
              <a:rPr lang="el-GR" dirty="0"/>
              <a:t>́, να </a:t>
            </a:r>
            <a:r>
              <a:rPr lang="el-GR" dirty="0" err="1"/>
              <a:t>αποδεικνύεται</a:t>
            </a:r>
            <a:r>
              <a:rPr lang="el-GR" dirty="0"/>
              <a:t> ότι η </a:t>
            </a:r>
            <a:r>
              <a:rPr lang="el-GR" dirty="0" err="1"/>
              <a:t>δεσπόζουσα</a:t>
            </a:r>
            <a:r>
              <a:rPr lang="el-GR" dirty="0"/>
              <a:t> </a:t>
            </a:r>
            <a:r>
              <a:rPr lang="el-GR" dirty="0" err="1"/>
              <a:t>επιχείρηση</a:t>
            </a:r>
            <a:r>
              <a:rPr lang="el-GR" dirty="0"/>
              <a:t> δεν </a:t>
            </a:r>
            <a:r>
              <a:rPr lang="el-GR" dirty="0" err="1"/>
              <a:t>ήταν</a:t>
            </a:r>
            <a:r>
              <a:rPr lang="el-GR" dirty="0"/>
              <a:t> σε </a:t>
            </a:r>
            <a:r>
              <a:rPr lang="el-GR" dirty="0" err="1"/>
              <a:t>θέση</a:t>
            </a:r>
            <a:r>
              <a:rPr lang="el-GR" dirty="0"/>
              <a:t> να </a:t>
            </a:r>
            <a:r>
              <a:rPr lang="el-GR" dirty="0" err="1"/>
              <a:t>επιλέξει</a:t>
            </a:r>
            <a:r>
              <a:rPr lang="el-GR" dirty="0"/>
              <a:t> </a:t>
            </a:r>
            <a:r>
              <a:rPr lang="el-GR" dirty="0" err="1"/>
              <a:t>άλλο</a:t>
            </a:r>
            <a:r>
              <a:rPr lang="el-GR" dirty="0"/>
              <a:t> </a:t>
            </a:r>
            <a:r>
              <a:rPr lang="el-GR" dirty="0" err="1"/>
              <a:t>μέτρο</a:t>
            </a:r>
            <a:r>
              <a:rPr lang="el-GR" dirty="0"/>
              <a:t> </a:t>
            </a:r>
            <a:r>
              <a:rPr lang="el-GR" dirty="0" err="1"/>
              <a:t>λιγότερο</a:t>
            </a:r>
            <a:r>
              <a:rPr lang="el-GR" dirty="0"/>
              <a:t> </a:t>
            </a:r>
            <a:r>
              <a:rPr lang="el-GR" dirty="0" err="1"/>
              <a:t>επώδυνο</a:t>
            </a:r>
            <a:r>
              <a:rPr lang="el-GR" dirty="0"/>
              <a:t> </a:t>
            </a:r>
            <a:r>
              <a:rPr lang="el-GR" dirty="0" err="1"/>
              <a:t>απο</a:t>
            </a:r>
            <a:r>
              <a:rPr lang="el-GR" dirty="0"/>
              <a:t>́ την </a:t>
            </a:r>
            <a:r>
              <a:rPr lang="el-GR" dirty="0" err="1"/>
              <a:t>άρνηση</a:t>
            </a:r>
            <a:r>
              <a:rPr lang="el-GR" dirty="0"/>
              <a:t> </a:t>
            </a:r>
            <a:r>
              <a:rPr lang="el-GR" dirty="0" err="1"/>
              <a:t>πώλησης</a:t>
            </a:r>
            <a:r>
              <a:rPr lang="el-GR" dirty="0"/>
              <a:t> για την </a:t>
            </a:r>
            <a:r>
              <a:rPr lang="el-GR" dirty="0" err="1"/>
              <a:t>προάσπιση</a:t>
            </a:r>
            <a:r>
              <a:rPr lang="el-GR" dirty="0"/>
              <a:t> των </a:t>
            </a:r>
            <a:r>
              <a:rPr lang="el-GR" dirty="0" err="1"/>
              <a:t>εμπορικών</a:t>
            </a:r>
            <a:r>
              <a:rPr lang="el-GR" dirty="0"/>
              <a:t> της </a:t>
            </a:r>
            <a:r>
              <a:rPr lang="el-GR" dirty="0" err="1"/>
              <a:t>συμφερόντων</a:t>
            </a:r>
            <a:r>
              <a:rPr lang="el-GR" dirty="0"/>
              <a:t>. </a:t>
            </a:r>
          </a:p>
          <a:p>
            <a:pPr algn="just"/>
            <a:r>
              <a:rPr lang="el-GR" b="1" dirty="0"/>
              <a:t>Άρνηση </a:t>
            </a:r>
            <a:r>
              <a:rPr lang="el-GR" b="1" dirty="0" err="1"/>
              <a:t>χορήγησης</a:t>
            </a:r>
            <a:r>
              <a:rPr lang="el-GR" b="1" dirty="0"/>
              <a:t> πρόσβασης σε </a:t>
            </a:r>
            <a:r>
              <a:rPr lang="el-GR" b="1" dirty="0" err="1"/>
              <a:t>εγκατάσταση</a:t>
            </a:r>
            <a:r>
              <a:rPr lang="el-GR" b="1" dirty="0"/>
              <a:t> ή </a:t>
            </a:r>
            <a:r>
              <a:rPr lang="el-GR" b="1" dirty="0" err="1"/>
              <a:t>δίκτυο</a:t>
            </a:r>
            <a:r>
              <a:rPr lang="el-GR" b="1" dirty="0"/>
              <a:t> </a:t>
            </a:r>
            <a:r>
              <a:rPr lang="el-GR" b="1" dirty="0" err="1"/>
              <a:t>πρωταρχικής</a:t>
            </a:r>
            <a:r>
              <a:rPr lang="el-GR" b="1" dirty="0"/>
              <a:t> </a:t>
            </a:r>
            <a:r>
              <a:rPr lang="el-GR" b="1" dirty="0" err="1"/>
              <a:t>σημασίας</a:t>
            </a:r>
            <a:r>
              <a:rPr lang="el-GR" b="1" dirty="0"/>
              <a:t> </a:t>
            </a:r>
            <a:r>
              <a:rPr lang="el-GR" dirty="0"/>
              <a:t>(«</a:t>
            </a:r>
            <a:r>
              <a:rPr lang="el-GR" dirty="0" err="1"/>
              <a:t>βασικη</a:t>
            </a:r>
            <a:r>
              <a:rPr lang="el-GR" dirty="0"/>
              <a:t>́ </a:t>
            </a:r>
            <a:r>
              <a:rPr lang="el-GR" dirty="0" err="1"/>
              <a:t>διευκόλυνση</a:t>
            </a:r>
            <a:r>
              <a:rPr lang="el-GR" dirty="0"/>
              <a:t>»): </a:t>
            </a:r>
          </a:p>
          <a:p>
            <a:pPr lvl="1" algn="just"/>
            <a:r>
              <a:rPr lang="el-GR" dirty="0"/>
              <a:t>(α) η πρόσβαση στη </a:t>
            </a:r>
            <a:r>
              <a:rPr lang="el-GR" dirty="0" err="1"/>
              <a:t>συγκεκριμένη</a:t>
            </a:r>
            <a:r>
              <a:rPr lang="el-GR" dirty="0"/>
              <a:t> </a:t>
            </a:r>
            <a:r>
              <a:rPr lang="el-GR" dirty="0" err="1"/>
              <a:t>διευκόλυνση</a:t>
            </a:r>
            <a:r>
              <a:rPr lang="el-GR" dirty="0"/>
              <a:t>/</a:t>
            </a:r>
            <a:r>
              <a:rPr lang="el-GR" dirty="0" err="1"/>
              <a:t>υποδομη</a:t>
            </a:r>
            <a:r>
              <a:rPr lang="el-GR" dirty="0"/>
              <a:t>́ να </a:t>
            </a:r>
            <a:r>
              <a:rPr lang="el-GR" dirty="0" err="1"/>
              <a:t>είναι</a:t>
            </a:r>
            <a:r>
              <a:rPr lang="el-GR" dirty="0"/>
              <a:t> </a:t>
            </a:r>
            <a:r>
              <a:rPr lang="el-GR" b="1" dirty="0" err="1"/>
              <a:t>απολύτως</a:t>
            </a:r>
            <a:r>
              <a:rPr lang="el-GR" b="1" dirty="0"/>
              <a:t> </a:t>
            </a:r>
            <a:r>
              <a:rPr lang="el-GR" b="1" dirty="0" err="1"/>
              <a:t>απαραίτητη</a:t>
            </a:r>
            <a:r>
              <a:rPr lang="el-GR" b="1" dirty="0"/>
              <a:t> </a:t>
            </a:r>
            <a:r>
              <a:rPr lang="el-GR" dirty="0"/>
              <a:t>για την </a:t>
            </a:r>
            <a:r>
              <a:rPr lang="el-GR" dirty="0" err="1"/>
              <a:t>άσκηση</a:t>
            </a:r>
            <a:r>
              <a:rPr lang="el-GR" dirty="0"/>
              <a:t> </a:t>
            </a:r>
            <a:r>
              <a:rPr lang="el-GR" dirty="0" err="1"/>
              <a:t>αποτελεσματικου</a:t>
            </a:r>
            <a:r>
              <a:rPr lang="el-GR" dirty="0"/>
              <a:t>́ ανταγωνισμού σε </a:t>
            </a:r>
            <a:r>
              <a:rPr lang="el-GR" b="1" dirty="0" err="1"/>
              <a:t>αγορα</a:t>
            </a:r>
            <a:r>
              <a:rPr lang="el-GR" b="1" dirty="0"/>
              <a:t>́ </a:t>
            </a:r>
            <a:r>
              <a:rPr lang="el-GR" b="1" dirty="0" err="1"/>
              <a:t>επόμενου</a:t>
            </a:r>
            <a:r>
              <a:rPr lang="el-GR" b="1" dirty="0"/>
              <a:t> </a:t>
            </a:r>
            <a:r>
              <a:rPr lang="el-GR" b="1" dirty="0" err="1"/>
              <a:t>σταδίου</a:t>
            </a:r>
            <a:r>
              <a:rPr lang="el-GR" b="1" dirty="0"/>
              <a:t>, </a:t>
            </a:r>
            <a:r>
              <a:rPr lang="el-GR" dirty="0" err="1"/>
              <a:t>ενω</a:t>
            </a:r>
            <a:r>
              <a:rPr lang="el-GR" dirty="0"/>
              <a:t>́ η </a:t>
            </a:r>
            <a:r>
              <a:rPr lang="el-GR" b="1" dirty="0" err="1"/>
              <a:t>άρνηση</a:t>
            </a:r>
            <a:r>
              <a:rPr lang="el-GR" b="1" dirty="0"/>
              <a:t> πρόσβασης να </a:t>
            </a:r>
            <a:r>
              <a:rPr lang="el-GR" b="1" dirty="0" err="1"/>
              <a:t>μπορει</a:t>
            </a:r>
            <a:r>
              <a:rPr lang="el-GR" b="1" dirty="0"/>
              <a:t>́ να </a:t>
            </a:r>
            <a:r>
              <a:rPr lang="el-GR" b="1" dirty="0" err="1"/>
              <a:t>εξαφανίσει</a:t>
            </a:r>
            <a:r>
              <a:rPr lang="el-GR" b="1" dirty="0"/>
              <a:t> </a:t>
            </a:r>
            <a:r>
              <a:rPr lang="el-GR" b="1" dirty="0" err="1"/>
              <a:t>οποιονδήποτε</a:t>
            </a:r>
            <a:r>
              <a:rPr lang="el-GR" b="1" dirty="0"/>
              <a:t> </a:t>
            </a:r>
            <a:r>
              <a:rPr lang="el-GR" b="1" dirty="0" err="1"/>
              <a:t>ανταγωνισμο</a:t>
            </a:r>
            <a:r>
              <a:rPr lang="el-GR" b="1" dirty="0"/>
              <a:t>́ στην </a:t>
            </a:r>
            <a:r>
              <a:rPr lang="el-GR" b="1" dirty="0" err="1"/>
              <a:t>αγορα</a:t>
            </a:r>
            <a:r>
              <a:rPr lang="el-GR" dirty="0"/>
              <a:t>́ και </a:t>
            </a:r>
          </a:p>
          <a:p>
            <a:pPr lvl="1" algn="just"/>
            <a:r>
              <a:rPr lang="el-GR" dirty="0"/>
              <a:t>(β) η </a:t>
            </a:r>
            <a:r>
              <a:rPr lang="el-GR" dirty="0" err="1"/>
              <a:t>άρνηση</a:t>
            </a:r>
            <a:r>
              <a:rPr lang="el-GR" dirty="0"/>
              <a:t> </a:t>
            </a:r>
            <a:r>
              <a:rPr lang="el-GR" b="1" dirty="0"/>
              <a:t>να μην </a:t>
            </a:r>
            <a:r>
              <a:rPr lang="el-GR" b="1" dirty="0" err="1"/>
              <a:t>μπορει</a:t>
            </a:r>
            <a:r>
              <a:rPr lang="el-GR" b="1" dirty="0"/>
              <a:t>́ να </a:t>
            </a:r>
            <a:r>
              <a:rPr lang="el-GR" b="1" dirty="0" err="1"/>
              <a:t>δικαιολογηθει</a:t>
            </a:r>
            <a:r>
              <a:rPr lang="el-GR" b="1" dirty="0"/>
              <a:t>́ </a:t>
            </a:r>
            <a:r>
              <a:rPr lang="el-GR" b="1" dirty="0" err="1"/>
              <a:t>αντικειμενικα</a:t>
            </a:r>
            <a:r>
              <a:rPr lang="el-GR" b="1" dirty="0"/>
              <a:t>́</a:t>
            </a:r>
            <a:r>
              <a:rPr lang="el-GR" dirty="0"/>
              <a:t>. </a:t>
            </a:r>
          </a:p>
          <a:p>
            <a:endParaRPr lang="en-GR" dirty="0"/>
          </a:p>
        </p:txBody>
      </p:sp>
    </p:spTree>
    <p:extLst>
      <p:ext uri="{BB962C8B-B14F-4D97-AF65-F5344CB8AC3E}">
        <p14:creationId xmlns:p14="http://schemas.microsoft.com/office/powerpoint/2010/main" val="277258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6101-0A0C-5B62-6E52-E2292CF24CAF}"/>
              </a:ext>
            </a:extLst>
          </p:cNvPr>
          <p:cNvSpPr>
            <a:spLocks noGrp="1"/>
          </p:cNvSpPr>
          <p:nvPr>
            <p:ph type="title"/>
          </p:nvPr>
        </p:nvSpPr>
        <p:spPr>
          <a:xfrm>
            <a:off x="1840675" y="624110"/>
            <a:ext cx="9663937" cy="1093854"/>
          </a:xfrm>
        </p:spPr>
        <p:txBody>
          <a:bodyPr>
            <a:normAutofit/>
          </a:bodyPr>
          <a:lstStyle/>
          <a:p>
            <a:r>
              <a:rPr lang="el-GR" dirty="0"/>
              <a:t>Νομική αξιολόγηση (ΔΕΣΦΑ)</a:t>
            </a:r>
            <a:endParaRPr lang="en-GR" dirty="0"/>
          </a:p>
        </p:txBody>
      </p:sp>
      <p:sp>
        <p:nvSpPr>
          <p:cNvPr id="3" name="Content Placeholder 2">
            <a:extLst>
              <a:ext uri="{FF2B5EF4-FFF2-40B4-BE49-F238E27FC236}">
                <a16:creationId xmlns:a16="http://schemas.microsoft.com/office/drawing/2014/main" id="{09958789-DDC0-4959-FD7B-CC516A0DA9EA}"/>
              </a:ext>
            </a:extLst>
          </p:cNvPr>
          <p:cNvSpPr>
            <a:spLocks noGrp="1"/>
          </p:cNvSpPr>
          <p:nvPr>
            <p:ph idx="1"/>
          </p:nvPr>
        </p:nvSpPr>
        <p:spPr>
          <a:xfrm>
            <a:off x="2031072" y="1717964"/>
            <a:ext cx="8915400" cy="3777622"/>
          </a:xfrm>
        </p:spPr>
        <p:txBody>
          <a:bodyPr>
            <a:normAutofit fontScale="92500" lnSpcReduction="20000"/>
          </a:bodyPr>
          <a:lstStyle/>
          <a:p>
            <a:pPr algn="just"/>
            <a:r>
              <a:rPr lang="el-GR" dirty="0"/>
              <a:t>Ενδοκοινοτικό εμπόριο</a:t>
            </a:r>
          </a:p>
          <a:p>
            <a:pPr lvl="1" algn="just"/>
            <a:r>
              <a:rPr lang="el-GR" dirty="0"/>
              <a:t>93. «η </a:t>
            </a:r>
            <a:r>
              <a:rPr lang="el-GR" dirty="0" err="1"/>
              <a:t>συμπεριφορα</a:t>
            </a:r>
            <a:r>
              <a:rPr lang="el-GR" dirty="0"/>
              <a:t>́ του ΔΕΣΦΑ </a:t>
            </a:r>
            <a:r>
              <a:rPr lang="el-GR" dirty="0" err="1"/>
              <a:t>επηρεάζει</a:t>
            </a:r>
            <a:r>
              <a:rPr lang="el-GR" dirty="0"/>
              <a:t> τη </a:t>
            </a:r>
            <a:r>
              <a:rPr lang="el-GR" dirty="0" err="1"/>
              <a:t>λειτουργία</a:t>
            </a:r>
            <a:r>
              <a:rPr lang="el-GR" dirty="0"/>
              <a:t> </a:t>
            </a:r>
            <a:r>
              <a:rPr lang="el-GR" dirty="0" err="1"/>
              <a:t>ολόκληρης</a:t>
            </a:r>
            <a:r>
              <a:rPr lang="el-GR" dirty="0"/>
              <a:t> της </a:t>
            </a:r>
            <a:r>
              <a:rPr lang="el-GR" dirty="0" err="1"/>
              <a:t>αγοράς</a:t>
            </a:r>
            <a:r>
              <a:rPr lang="el-GR" dirty="0"/>
              <a:t> </a:t>
            </a:r>
            <a:r>
              <a:rPr lang="el-GR" dirty="0" err="1"/>
              <a:t>φυσικου</a:t>
            </a:r>
            <a:r>
              <a:rPr lang="el-GR" dirty="0"/>
              <a:t>́ </a:t>
            </a:r>
            <a:r>
              <a:rPr lang="el-GR" dirty="0" err="1"/>
              <a:t>αερίου</a:t>
            </a:r>
            <a:r>
              <a:rPr lang="el-GR" dirty="0"/>
              <a:t>, καθώς </a:t>
            </a:r>
            <a:r>
              <a:rPr lang="el-GR" dirty="0" err="1"/>
              <a:t>αποτελει</a:t>
            </a:r>
            <a:r>
              <a:rPr lang="el-GR" dirty="0"/>
              <a:t>́ τον </a:t>
            </a:r>
            <a:r>
              <a:rPr lang="el-GR" b="1" dirty="0" err="1"/>
              <a:t>κύριο</a:t>
            </a:r>
            <a:r>
              <a:rPr lang="el-GR" b="1" dirty="0"/>
              <a:t> και </a:t>
            </a:r>
            <a:r>
              <a:rPr lang="el-GR" b="1" dirty="0" err="1"/>
              <a:t>διαχειριστη</a:t>
            </a:r>
            <a:r>
              <a:rPr lang="el-GR" b="1" dirty="0"/>
              <a:t>́ του </a:t>
            </a:r>
            <a:r>
              <a:rPr lang="el-GR" b="1" dirty="0" err="1"/>
              <a:t>δικτύου</a:t>
            </a:r>
            <a:r>
              <a:rPr lang="el-GR" b="1" dirty="0"/>
              <a:t> του ΕΣΦΑ, ο </a:t>
            </a:r>
            <a:r>
              <a:rPr lang="el-GR" b="1" dirty="0" err="1"/>
              <a:t>οποίος</a:t>
            </a:r>
            <a:r>
              <a:rPr lang="el-GR" b="1" dirty="0"/>
              <a:t> </a:t>
            </a:r>
            <a:r>
              <a:rPr lang="el-GR" b="1" dirty="0" err="1"/>
              <a:t>έχει</a:t>
            </a:r>
            <a:r>
              <a:rPr lang="el-GR" b="1" dirty="0"/>
              <a:t> εκ του </a:t>
            </a:r>
            <a:r>
              <a:rPr lang="el-GR" b="1" dirty="0" err="1"/>
              <a:t>νόμου</a:t>
            </a:r>
            <a:r>
              <a:rPr lang="el-GR" b="1" dirty="0"/>
              <a:t> </a:t>
            </a:r>
            <a:r>
              <a:rPr lang="el-GR" b="1" dirty="0" err="1"/>
              <a:t>θεμελιώδη</a:t>
            </a:r>
            <a:r>
              <a:rPr lang="el-GR" b="1" dirty="0"/>
              <a:t> </a:t>
            </a:r>
            <a:r>
              <a:rPr lang="el-GR" b="1" dirty="0" err="1"/>
              <a:t>υποχρέωση</a:t>
            </a:r>
            <a:r>
              <a:rPr lang="el-GR" b="1" dirty="0"/>
              <a:t> και </a:t>
            </a:r>
            <a:r>
              <a:rPr lang="el-GR" b="1" dirty="0" err="1"/>
              <a:t>αρμοδιότητα</a:t>
            </a:r>
            <a:r>
              <a:rPr lang="el-GR" b="1" dirty="0"/>
              <a:t> την </a:t>
            </a:r>
            <a:r>
              <a:rPr lang="el-GR" b="1" dirty="0" err="1"/>
              <a:t>εξασφάλιση</a:t>
            </a:r>
            <a:r>
              <a:rPr lang="el-GR" b="1" dirty="0"/>
              <a:t> της </a:t>
            </a:r>
            <a:r>
              <a:rPr lang="el-GR" b="1" dirty="0" err="1"/>
              <a:t>αποτελεσματικής</a:t>
            </a:r>
            <a:r>
              <a:rPr lang="el-GR" b="1" dirty="0"/>
              <a:t> και </a:t>
            </a:r>
            <a:r>
              <a:rPr lang="el-GR" b="1" dirty="0" err="1"/>
              <a:t>χωρίς</a:t>
            </a:r>
            <a:r>
              <a:rPr lang="el-GR" b="1" dirty="0"/>
              <a:t> </a:t>
            </a:r>
            <a:r>
              <a:rPr lang="el-GR" b="1" dirty="0" err="1"/>
              <a:t>διακρίσεις</a:t>
            </a:r>
            <a:r>
              <a:rPr lang="el-GR" b="1" dirty="0"/>
              <a:t> </a:t>
            </a:r>
            <a:r>
              <a:rPr lang="el-GR" b="1" dirty="0" err="1"/>
              <a:t>χρήσης</a:t>
            </a:r>
            <a:r>
              <a:rPr lang="el-GR" b="1" dirty="0"/>
              <a:t> του ΕΣΦΑ </a:t>
            </a:r>
            <a:r>
              <a:rPr lang="el-GR" b="1" dirty="0" err="1"/>
              <a:t>απο</a:t>
            </a:r>
            <a:r>
              <a:rPr lang="el-GR" b="1" dirty="0"/>
              <a:t>́ το </a:t>
            </a:r>
            <a:r>
              <a:rPr lang="el-GR" b="1" dirty="0" err="1"/>
              <a:t>σύνολο</a:t>
            </a:r>
            <a:r>
              <a:rPr lang="el-GR" b="1" dirty="0"/>
              <a:t> των </a:t>
            </a:r>
            <a:r>
              <a:rPr lang="el-GR" b="1" dirty="0" err="1"/>
              <a:t>χρηστών</a:t>
            </a:r>
            <a:r>
              <a:rPr lang="el-GR" b="1" dirty="0"/>
              <a:t> </a:t>
            </a:r>
            <a:r>
              <a:rPr lang="el-GR" b="1" dirty="0" err="1"/>
              <a:t>αυτου</a:t>
            </a:r>
            <a:r>
              <a:rPr lang="el-GR" b="1" dirty="0"/>
              <a:t>́</a:t>
            </a:r>
            <a:r>
              <a:rPr lang="el-GR" dirty="0"/>
              <a:t>. </a:t>
            </a:r>
            <a:r>
              <a:rPr lang="el-GR" dirty="0" err="1"/>
              <a:t>Συνεπώς</a:t>
            </a:r>
            <a:r>
              <a:rPr lang="el-GR" dirty="0"/>
              <a:t> η </a:t>
            </a:r>
            <a:r>
              <a:rPr lang="el-GR" dirty="0" err="1"/>
              <a:t>συμπεριφορα</a:t>
            </a:r>
            <a:r>
              <a:rPr lang="el-GR" dirty="0"/>
              <a:t>́ του </a:t>
            </a:r>
            <a:r>
              <a:rPr lang="el-GR" dirty="0" err="1"/>
              <a:t>δύναται</a:t>
            </a:r>
            <a:r>
              <a:rPr lang="el-GR" dirty="0"/>
              <a:t> να </a:t>
            </a:r>
            <a:r>
              <a:rPr lang="el-GR" dirty="0" err="1"/>
              <a:t>επηρεάσει</a:t>
            </a:r>
            <a:r>
              <a:rPr lang="el-GR" dirty="0"/>
              <a:t> το </a:t>
            </a:r>
            <a:r>
              <a:rPr lang="el-GR" dirty="0" err="1"/>
              <a:t>διασυνοριακο</a:t>
            </a:r>
            <a:r>
              <a:rPr lang="el-GR" dirty="0"/>
              <a:t>́ </a:t>
            </a:r>
            <a:r>
              <a:rPr lang="el-GR" dirty="0" err="1"/>
              <a:t>εμπόριο</a:t>
            </a:r>
            <a:r>
              <a:rPr lang="el-GR" dirty="0"/>
              <a:t>, </a:t>
            </a:r>
            <a:r>
              <a:rPr lang="el-GR" dirty="0" err="1"/>
              <a:t>ανεξαρτήτως</a:t>
            </a:r>
            <a:r>
              <a:rPr lang="el-GR" dirty="0"/>
              <a:t> αν </a:t>
            </a:r>
            <a:r>
              <a:rPr lang="el-GR" dirty="0" err="1"/>
              <a:t>είχε</a:t>
            </a:r>
            <a:r>
              <a:rPr lang="el-GR" dirty="0"/>
              <a:t> </a:t>
            </a:r>
            <a:r>
              <a:rPr lang="el-GR" dirty="0" err="1"/>
              <a:t>πραγματικη</a:t>
            </a:r>
            <a:r>
              <a:rPr lang="el-GR" dirty="0"/>
              <a:t>́ </a:t>
            </a:r>
            <a:r>
              <a:rPr lang="el-GR" dirty="0" err="1"/>
              <a:t>επίπτωση</a:t>
            </a:r>
            <a:r>
              <a:rPr lang="el-GR" dirty="0"/>
              <a:t> στις </a:t>
            </a:r>
            <a:r>
              <a:rPr lang="el-GR" dirty="0" err="1"/>
              <a:t>διασυνοριακές</a:t>
            </a:r>
            <a:r>
              <a:rPr lang="el-GR" dirty="0"/>
              <a:t> </a:t>
            </a:r>
            <a:r>
              <a:rPr lang="el-GR" dirty="0" err="1"/>
              <a:t>ροές</a:t>
            </a:r>
            <a:r>
              <a:rPr lang="el-GR" dirty="0"/>
              <a:t> </a:t>
            </a:r>
            <a:r>
              <a:rPr lang="el-GR" dirty="0" err="1"/>
              <a:t>αγαθών</a:t>
            </a:r>
            <a:r>
              <a:rPr lang="el-GR" dirty="0"/>
              <a:t> και </a:t>
            </a:r>
            <a:r>
              <a:rPr lang="el-GR" dirty="0" err="1"/>
              <a:t>υπηρεσιών</a:t>
            </a:r>
            <a:r>
              <a:rPr lang="el-GR" dirty="0"/>
              <a:t>»</a:t>
            </a:r>
          </a:p>
          <a:p>
            <a:pPr algn="just"/>
            <a:r>
              <a:rPr lang="el-GR" dirty="0"/>
              <a:t>Δεσπόζουσα θέση </a:t>
            </a:r>
          </a:p>
          <a:p>
            <a:pPr lvl="1" algn="just"/>
            <a:r>
              <a:rPr lang="el-GR" dirty="0"/>
              <a:t>ΔΕΣΦΑ - </a:t>
            </a:r>
            <a:r>
              <a:rPr lang="el-GR" b="1" dirty="0"/>
              <a:t>εκ του νόμου μονοπώλιο στην πρωτογενή αγορά υπηρεσιών μεταφοράς ΦΑ</a:t>
            </a:r>
          </a:p>
          <a:p>
            <a:pPr algn="just"/>
            <a:r>
              <a:rPr lang="el-GR" dirty="0"/>
              <a:t>« Βασική διευκόλυνση »</a:t>
            </a:r>
          </a:p>
          <a:p>
            <a:pPr lvl="1" algn="just"/>
            <a:r>
              <a:rPr lang="el-GR" dirty="0"/>
              <a:t>Υποδομές του ΕΣΦΑ, </a:t>
            </a:r>
            <a:r>
              <a:rPr lang="el-GR" dirty="0" err="1"/>
              <a:t>περιλαμβανομένων</a:t>
            </a:r>
            <a:r>
              <a:rPr lang="el-GR" dirty="0"/>
              <a:t> </a:t>
            </a:r>
            <a:r>
              <a:rPr lang="el-GR" dirty="0" err="1"/>
              <a:t>τόσο</a:t>
            </a:r>
            <a:r>
              <a:rPr lang="el-GR" dirty="0"/>
              <a:t> του </a:t>
            </a:r>
            <a:r>
              <a:rPr lang="el-GR" b="1" dirty="0"/>
              <a:t>«</a:t>
            </a:r>
            <a:r>
              <a:rPr lang="el-GR" b="1" dirty="0" err="1"/>
              <a:t>Σημείου</a:t>
            </a:r>
            <a:r>
              <a:rPr lang="el-GR" b="1" dirty="0"/>
              <a:t> </a:t>
            </a:r>
            <a:r>
              <a:rPr lang="el-GR" b="1" dirty="0" err="1"/>
              <a:t>Εξόδου</a:t>
            </a:r>
            <a:r>
              <a:rPr lang="el-GR" b="1" dirty="0"/>
              <a:t> </a:t>
            </a:r>
            <a:r>
              <a:rPr lang="en-GB" b="1" dirty="0" err="1"/>
              <a:t>AdG</a:t>
            </a:r>
            <a:r>
              <a:rPr lang="en-GB" b="1" dirty="0"/>
              <a:t>» </a:t>
            </a:r>
            <a:r>
              <a:rPr lang="el-GR" b="1" dirty="0" err="1"/>
              <a:t>όσο</a:t>
            </a:r>
            <a:r>
              <a:rPr lang="el-GR" b="1" dirty="0"/>
              <a:t> και της </a:t>
            </a:r>
            <a:r>
              <a:rPr lang="el-GR" b="1" dirty="0" err="1"/>
              <a:t>εγκατάστασης</a:t>
            </a:r>
            <a:r>
              <a:rPr lang="el-GR" b="1" dirty="0"/>
              <a:t> ΥΦΑ της </a:t>
            </a:r>
            <a:r>
              <a:rPr lang="el-GR" b="1" dirty="0" err="1"/>
              <a:t>Ρεβυθούσας</a:t>
            </a:r>
            <a:r>
              <a:rPr lang="el-GR" b="1" dirty="0"/>
              <a:t>. </a:t>
            </a:r>
          </a:p>
          <a:p>
            <a:pPr lvl="1" algn="just"/>
            <a:r>
              <a:rPr lang="el-GR" dirty="0"/>
              <a:t>Η </a:t>
            </a:r>
            <a:r>
              <a:rPr lang="el-GR" dirty="0" err="1"/>
              <a:t>άρνηση</a:t>
            </a:r>
            <a:r>
              <a:rPr lang="el-GR" dirty="0"/>
              <a:t> πρόσβασης στις </a:t>
            </a:r>
            <a:r>
              <a:rPr lang="el-GR" dirty="0" err="1"/>
              <a:t>συγκεκριμένες</a:t>
            </a:r>
            <a:r>
              <a:rPr lang="el-GR" dirty="0"/>
              <a:t> </a:t>
            </a:r>
            <a:r>
              <a:rPr lang="el-GR" dirty="0" err="1"/>
              <a:t>διευκολύνσεις</a:t>
            </a:r>
            <a:r>
              <a:rPr lang="el-GR" dirty="0"/>
              <a:t>/υποδομές </a:t>
            </a:r>
            <a:r>
              <a:rPr lang="el-GR" b="1" dirty="0" err="1"/>
              <a:t>εξαφανίζει</a:t>
            </a:r>
            <a:r>
              <a:rPr lang="el-GR" b="1" dirty="0"/>
              <a:t> </a:t>
            </a:r>
            <a:r>
              <a:rPr lang="el-GR" b="1" dirty="0" err="1"/>
              <a:t>οποιονδήποτε</a:t>
            </a:r>
            <a:r>
              <a:rPr lang="el-GR" b="1" dirty="0"/>
              <a:t> </a:t>
            </a:r>
            <a:r>
              <a:rPr lang="el-GR" b="1" dirty="0" err="1"/>
              <a:t>ανταγωνισμο</a:t>
            </a:r>
            <a:r>
              <a:rPr lang="el-GR" b="1" dirty="0"/>
              <a:t>́ στην </a:t>
            </a:r>
            <a:r>
              <a:rPr lang="el-GR" b="1" dirty="0" err="1"/>
              <a:t>παρεπόμενη</a:t>
            </a:r>
            <a:r>
              <a:rPr lang="el-GR" b="1" dirty="0"/>
              <a:t> </a:t>
            </a:r>
            <a:r>
              <a:rPr lang="el-GR" b="1" dirty="0" err="1"/>
              <a:t>αγορα</a:t>
            </a:r>
            <a:r>
              <a:rPr lang="el-GR" b="1" dirty="0"/>
              <a:t>́ </a:t>
            </a:r>
            <a:r>
              <a:rPr lang="el-GR" b="1" dirty="0" err="1"/>
              <a:t>προμήθειας</a:t>
            </a:r>
            <a:r>
              <a:rPr lang="el-GR" b="1" dirty="0"/>
              <a:t> </a:t>
            </a:r>
            <a:r>
              <a:rPr lang="el-GR" b="1" dirty="0" err="1"/>
              <a:t>φυσικου</a:t>
            </a:r>
            <a:r>
              <a:rPr lang="el-GR" b="1" dirty="0"/>
              <a:t>́ </a:t>
            </a:r>
            <a:r>
              <a:rPr lang="el-GR" b="1" dirty="0" err="1"/>
              <a:t>αερίου</a:t>
            </a:r>
            <a:r>
              <a:rPr lang="el-GR" dirty="0"/>
              <a:t>.	</a:t>
            </a:r>
          </a:p>
          <a:p>
            <a:pPr lvl="1" algn="just"/>
            <a:endParaRPr lang="el-GR" dirty="0"/>
          </a:p>
          <a:p>
            <a:pPr lvl="1" algn="just"/>
            <a:endParaRPr lang="el-GR" dirty="0"/>
          </a:p>
          <a:p>
            <a:pPr algn="just"/>
            <a:endParaRPr lang="en-GR" dirty="0"/>
          </a:p>
        </p:txBody>
      </p:sp>
    </p:spTree>
    <p:extLst>
      <p:ext uri="{BB962C8B-B14F-4D97-AF65-F5344CB8AC3E}">
        <p14:creationId xmlns:p14="http://schemas.microsoft.com/office/powerpoint/2010/main" val="420284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0C47-1D90-7EF7-2938-4D0FA09502C8}"/>
              </a:ext>
            </a:extLst>
          </p:cNvPr>
          <p:cNvSpPr>
            <a:spLocks noGrp="1"/>
          </p:cNvSpPr>
          <p:nvPr>
            <p:ph type="title"/>
          </p:nvPr>
        </p:nvSpPr>
        <p:spPr/>
        <p:txBody>
          <a:bodyPr/>
          <a:lstStyle/>
          <a:p>
            <a:r>
              <a:rPr lang="el-GR" dirty="0"/>
              <a:t>Νομική αξιολόγηση (ΔΕΣΦΑ)</a:t>
            </a:r>
            <a:endParaRPr lang="en-GR" dirty="0"/>
          </a:p>
        </p:txBody>
      </p:sp>
      <p:sp>
        <p:nvSpPr>
          <p:cNvPr id="3" name="Content Placeholder 2">
            <a:extLst>
              <a:ext uri="{FF2B5EF4-FFF2-40B4-BE49-F238E27FC236}">
                <a16:creationId xmlns:a16="http://schemas.microsoft.com/office/drawing/2014/main" id="{7142E69E-C1A1-C558-59A2-DB5B1EAD7AFC}"/>
              </a:ext>
            </a:extLst>
          </p:cNvPr>
          <p:cNvSpPr>
            <a:spLocks noGrp="1"/>
          </p:cNvSpPr>
          <p:nvPr>
            <p:ph idx="1"/>
          </p:nvPr>
        </p:nvSpPr>
        <p:spPr/>
        <p:txBody>
          <a:bodyPr>
            <a:normAutofit fontScale="77500" lnSpcReduction="20000"/>
          </a:bodyPr>
          <a:lstStyle/>
          <a:p>
            <a:pPr algn="just"/>
            <a:r>
              <a:rPr lang="el-GR" b="1" dirty="0"/>
              <a:t>Μη αιτιολογημένη άρνηση πρόσβασης:</a:t>
            </a:r>
          </a:p>
          <a:p>
            <a:pPr lvl="1" algn="just"/>
            <a:r>
              <a:rPr lang="el-GR" dirty="0"/>
              <a:t>1. </a:t>
            </a:r>
            <a:r>
              <a:rPr lang="el-GR" dirty="0" err="1"/>
              <a:t>Άρνηση</a:t>
            </a:r>
            <a:r>
              <a:rPr lang="el-GR" dirty="0"/>
              <a:t> </a:t>
            </a:r>
            <a:r>
              <a:rPr lang="el-GR" dirty="0" err="1"/>
              <a:t>πρόσβασης</a:t>
            </a:r>
            <a:r>
              <a:rPr lang="el-GR" dirty="0"/>
              <a:t> για </a:t>
            </a:r>
            <a:r>
              <a:rPr lang="el-GR" dirty="0" err="1"/>
              <a:t>λόγους</a:t>
            </a:r>
            <a:r>
              <a:rPr lang="el-GR" dirty="0"/>
              <a:t> που </a:t>
            </a:r>
            <a:r>
              <a:rPr lang="el-GR" dirty="0" err="1"/>
              <a:t>ανάγονται</a:t>
            </a:r>
            <a:r>
              <a:rPr lang="el-GR" dirty="0"/>
              <a:t> στην </a:t>
            </a:r>
            <a:r>
              <a:rPr lang="el-GR" b="1" dirty="0" err="1"/>
              <a:t>έλλειψη</a:t>
            </a:r>
            <a:r>
              <a:rPr lang="el-GR" b="1" dirty="0"/>
              <a:t> </a:t>
            </a:r>
            <a:r>
              <a:rPr lang="el-GR" b="1" dirty="0" err="1"/>
              <a:t>κανονιστικου</a:t>
            </a:r>
            <a:r>
              <a:rPr lang="el-GR" b="1" dirty="0"/>
              <a:t>́ </a:t>
            </a:r>
            <a:r>
              <a:rPr lang="el-GR" b="1" dirty="0" err="1"/>
              <a:t>πλαισίου</a:t>
            </a:r>
            <a:r>
              <a:rPr lang="el-GR" b="1" dirty="0"/>
              <a:t> </a:t>
            </a:r>
            <a:r>
              <a:rPr lang="el-GR" dirty="0"/>
              <a:t>(</a:t>
            </a:r>
            <a:r>
              <a:rPr lang="el-GR" dirty="0" err="1"/>
              <a:t>Κώδικα</a:t>
            </a:r>
            <a:r>
              <a:rPr lang="el-GR" dirty="0"/>
              <a:t> </a:t>
            </a:r>
            <a:r>
              <a:rPr lang="el-GR" dirty="0" err="1"/>
              <a:t>Διαχείρισης</a:t>
            </a:r>
            <a:r>
              <a:rPr lang="el-GR" dirty="0"/>
              <a:t> ΕΣΦΑ, </a:t>
            </a:r>
            <a:r>
              <a:rPr lang="el-GR" dirty="0" err="1"/>
              <a:t>τιμολογίου</a:t>
            </a:r>
            <a:r>
              <a:rPr lang="el-GR" dirty="0"/>
              <a:t> </a:t>
            </a:r>
            <a:r>
              <a:rPr lang="el-GR" dirty="0" err="1"/>
              <a:t>εποχιακής</a:t>
            </a:r>
            <a:r>
              <a:rPr lang="el-GR" dirty="0"/>
              <a:t> </a:t>
            </a:r>
            <a:r>
              <a:rPr lang="el-GR" dirty="0" err="1"/>
              <a:t>χρήσης</a:t>
            </a:r>
            <a:r>
              <a:rPr lang="el-GR" dirty="0"/>
              <a:t>, </a:t>
            </a:r>
            <a:r>
              <a:rPr lang="el-GR" dirty="0" err="1"/>
              <a:t>προτύπων</a:t>
            </a:r>
            <a:r>
              <a:rPr lang="el-GR" dirty="0"/>
              <a:t> </a:t>
            </a:r>
            <a:r>
              <a:rPr lang="el-GR" dirty="0" err="1"/>
              <a:t>συμβάσεων</a:t>
            </a:r>
            <a:r>
              <a:rPr lang="el-GR" dirty="0"/>
              <a:t> και </a:t>
            </a:r>
            <a:r>
              <a:rPr lang="el-GR" dirty="0" err="1"/>
              <a:t>Κανονισμου</a:t>
            </a:r>
            <a:r>
              <a:rPr lang="el-GR" dirty="0"/>
              <a:t>́ </a:t>
            </a:r>
            <a:r>
              <a:rPr lang="el-GR" dirty="0" err="1"/>
              <a:t>Μητρώου</a:t>
            </a:r>
            <a:r>
              <a:rPr lang="el-GR" dirty="0"/>
              <a:t> </a:t>
            </a:r>
            <a:r>
              <a:rPr lang="el-GR" dirty="0" err="1"/>
              <a:t>Χρηστών</a:t>
            </a:r>
            <a:r>
              <a:rPr lang="el-GR" dirty="0"/>
              <a:t>) </a:t>
            </a:r>
          </a:p>
          <a:p>
            <a:pPr lvl="2" algn="just"/>
            <a:r>
              <a:rPr lang="el-GR" b="1" dirty="0"/>
              <a:t>Αυτόβουλη μη εφαρμογή διατάξεων </a:t>
            </a:r>
            <a:r>
              <a:rPr lang="el-GR" b="1" dirty="0" err="1"/>
              <a:t>ενωσιακού</a:t>
            </a:r>
            <a:r>
              <a:rPr lang="el-GR" b="1" dirty="0"/>
              <a:t> δικαίου</a:t>
            </a:r>
            <a:r>
              <a:rPr lang="el-GR" dirty="0"/>
              <a:t> (δεύτερη ενεργειακή δέσμη) από το ΔΕΣΦΑ</a:t>
            </a:r>
          </a:p>
          <a:p>
            <a:pPr lvl="2" algn="just"/>
            <a:r>
              <a:rPr lang="el-GR" b="1" dirty="0"/>
              <a:t>Ερμηνεία εθνικού δικαίου δεν μπορεί να γίνεται κατά τρόπο που να ματαιώνει το δικαίωμα πρόσβασης των </a:t>
            </a:r>
            <a:r>
              <a:rPr lang="el-GR" b="1" dirty="0" err="1"/>
              <a:t>χρηστών</a:t>
            </a:r>
            <a:r>
              <a:rPr lang="el-GR" b="1" dirty="0"/>
              <a:t> στο </a:t>
            </a:r>
            <a:r>
              <a:rPr lang="el-GR" b="1" dirty="0" err="1"/>
              <a:t>δίκτυο</a:t>
            </a:r>
            <a:r>
              <a:rPr lang="el-GR" b="1" dirty="0"/>
              <a:t> </a:t>
            </a:r>
            <a:r>
              <a:rPr lang="el-GR" dirty="0"/>
              <a:t>και να </a:t>
            </a:r>
            <a:r>
              <a:rPr lang="el-GR" dirty="0" err="1"/>
              <a:t>εξαρτα</a:t>
            </a:r>
            <a:r>
              <a:rPr lang="el-GR" dirty="0"/>
              <a:t>́ την </a:t>
            </a:r>
            <a:r>
              <a:rPr lang="el-GR" dirty="0" err="1"/>
              <a:t>ικανοποίηση</a:t>
            </a:r>
            <a:r>
              <a:rPr lang="el-GR" dirty="0"/>
              <a:t>́ του </a:t>
            </a:r>
            <a:r>
              <a:rPr lang="el-GR" dirty="0" err="1"/>
              <a:t>απο</a:t>
            </a:r>
            <a:r>
              <a:rPr lang="el-GR" dirty="0"/>
              <a:t>́ την </a:t>
            </a:r>
            <a:r>
              <a:rPr lang="el-GR" dirty="0" err="1"/>
              <a:t>έκδοση</a:t>
            </a:r>
            <a:r>
              <a:rPr lang="el-GR" dirty="0"/>
              <a:t> ή μη </a:t>
            </a:r>
            <a:r>
              <a:rPr lang="el-GR" dirty="0" err="1"/>
              <a:t>κάποιου</a:t>
            </a:r>
            <a:r>
              <a:rPr lang="el-GR" dirty="0"/>
              <a:t> </a:t>
            </a:r>
            <a:r>
              <a:rPr lang="el-GR" dirty="0" err="1"/>
              <a:t>εθνικου</a:t>
            </a:r>
            <a:r>
              <a:rPr lang="el-GR" dirty="0"/>
              <a:t>́ </a:t>
            </a:r>
            <a:r>
              <a:rPr lang="el-GR" dirty="0" err="1"/>
              <a:t>κανονιστικου</a:t>
            </a:r>
            <a:r>
              <a:rPr lang="el-GR" dirty="0"/>
              <a:t>́ </a:t>
            </a:r>
            <a:r>
              <a:rPr lang="el-GR" dirty="0" err="1"/>
              <a:t>μέτρου</a:t>
            </a:r>
            <a:r>
              <a:rPr lang="el-GR" dirty="0"/>
              <a:t>.</a:t>
            </a:r>
          </a:p>
          <a:p>
            <a:pPr lvl="1" algn="just"/>
            <a:r>
              <a:rPr lang="el-GR" dirty="0"/>
              <a:t>2. </a:t>
            </a:r>
            <a:r>
              <a:rPr lang="el-GR" dirty="0" err="1"/>
              <a:t>Άρνηση</a:t>
            </a:r>
            <a:r>
              <a:rPr lang="el-GR" dirty="0"/>
              <a:t> πρόσβασης για </a:t>
            </a:r>
            <a:r>
              <a:rPr lang="el-GR" dirty="0" err="1"/>
              <a:t>λόγους</a:t>
            </a:r>
            <a:r>
              <a:rPr lang="el-GR" dirty="0"/>
              <a:t> που </a:t>
            </a:r>
            <a:r>
              <a:rPr lang="el-GR" dirty="0" err="1"/>
              <a:t>ανάγονται</a:t>
            </a:r>
            <a:r>
              <a:rPr lang="el-GR" dirty="0"/>
              <a:t> στην </a:t>
            </a:r>
            <a:r>
              <a:rPr lang="el-GR" b="1" dirty="0" err="1"/>
              <a:t>ύπαρξη</a:t>
            </a:r>
            <a:r>
              <a:rPr lang="el-GR" b="1" dirty="0"/>
              <a:t> </a:t>
            </a:r>
            <a:r>
              <a:rPr lang="el-GR" b="1" dirty="0" err="1"/>
              <a:t>δεσμευμένης</a:t>
            </a:r>
            <a:r>
              <a:rPr lang="el-GR" b="1" dirty="0"/>
              <a:t> </a:t>
            </a:r>
            <a:r>
              <a:rPr lang="el-GR" b="1" dirty="0" err="1"/>
              <a:t>δυναμικότητας</a:t>
            </a:r>
            <a:r>
              <a:rPr lang="el-GR" b="1" dirty="0"/>
              <a:t> </a:t>
            </a:r>
          </a:p>
          <a:p>
            <a:pPr lvl="2" algn="just"/>
            <a:r>
              <a:rPr lang="el-GR" dirty="0"/>
              <a:t>η </a:t>
            </a:r>
            <a:r>
              <a:rPr lang="el-GR" b="1" dirty="0" err="1"/>
              <a:t>δέσμευση</a:t>
            </a:r>
            <a:r>
              <a:rPr lang="el-GR" b="1" dirty="0"/>
              <a:t> </a:t>
            </a:r>
            <a:r>
              <a:rPr lang="el-GR" b="1" dirty="0" err="1"/>
              <a:t>καθαυτη</a:t>
            </a:r>
            <a:r>
              <a:rPr lang="el-GR" b="1" dirty="0"/>
              <a:t>́ της </a:t>
            </a:r>
            <a:r>
              <a:rPr lang="el-GR" b="1" dirty="0" err="1"/>
              <a:t>δυναμικότητας</a:t>
            </a:r>
            <a:r>
              <a:rPr lang="el-GR" b="1" dirty="0"/>
              <a:t> </a:t>
            </a:r>
            <a:r>
              <a:rPr lang="el-GR" b="1" dirty="0" err="1"/>
              <a:t>απο</a:t>
            </a:r>
            <a:r>
              <a:rPr lang="el-GR" b="1" dirty="0"/>
              <a:t>́ </a:t>
            </a:r>
            <a:r>
              <a:rPr lang="el-GR" b="1" dirty="0" err="1"/>
              <a:t>έναν</a:t>
            </a:r>
            <a:r>
              <a:rPr lang="el-GR" b="1" dirty="0"/>
              <a:t> </a:t>
            </a:r>
            <a:r>
              <a:rPr lang="el-GR" b="1" dirty="0" err="1"/>
              <a:t>χρήστη</a:t>
            </a:r>
            <a:r>
              <a:rPr lang="el-GR" b="1" dirty="0"/>
              <a:t> δεν </a:t>
            </a:r>
            <a:r>
              <a:rPr lang="el-GR" b="1" dirty="0" err="1"/>
              <a:t>αποτελει</a:t>
            </a:r>
            <a:r>
              <a:rPr lang="el-GR" b="1" dirty="0"/>
              <a:t>́ </a:t>
            </a:r>
            <a:r>
              <a:rPr lang="el-GR" b="1" dirty="0" err="1"/>
              <a:t>βάσιμο</a:t>
            </a:r>
            <a:r>
              <a:rPr lang="el-GR" b="1" dirty="0"/>
              <a:t> </a:t>
            </a:r>
            <a:r>
              <a:rPr lang="el-GR" b="1" dirty="0" err="1"/>
              <a:t>λόγο</a:t>
            </a:r>
            <a:r>
              <a:rPr lang="el-GR" b="1" dirty="0"/>
              <a:t> </a:t>
            </a:r>
            <a:r>
              <a:rPr lang="el-GR" b="1" dirty="0" err="1"/>
              <a:t>άρνησης</a:t>
            </a:r>
            <a:r>
              <a:rPr lang="el-GR" b="1" dirty="0"/>
              <a:t> πρόσβασης στο </a:t>
            </a:r>
            <a:r>
              <a:rPr lang="el-GR" b="1" dirty="0" err="1"/>
              <a:t>δίκτυο</a:t>
            </a:r>
            <a:r>
              <a:rPr lang="el-GR" b="1" dirty="0"/>
              <a:t> σε </a:t>
            </a:r>
            <a:r>
              <a:rPr lang="el-GR" b="1" dirty="0" err="1"/>
              <a:t>τρίτο</a:t>
            </a:r>
            <a:r>
              <a:rPr lang="el-GR" b="1" dirty="0"/>
              <a:t> </a:t>
            </a:r>
            <a:r>
              <a:rPr lang="el-GR" b="1" dirty="0" err="1"/>
              <a:t>δικαιούμενο</a:t>
            </a:r>
            <a:r>
              <a:rPr lang="el-GR" b="1" dirty="0"/>
              <a:t> </a:t>
            </a:r>
            <a:r>
              <a:rPr lang="el-GR" b="1" dirty="0" err="1"/>
              <a:t>χρή</a:t>
            </a:r>
            <a:r>
              <a:rPr lang="el-GR" dirty="0" err="1"/>
              <a:t>στη</a:t>
            </a:r>
            <a:r>
              <a:rPr lang="el-GR" dirty="0"/>
              <a:t>. </a:t>
            </a:r>
          </a:p>
          <a:p>
            <a:pPr lvl="2" algn="just"/>
            <a:r>
              <a:rPr lang="el-GR" dirty="0" err="1"/>
              <a:t>Ακόμη</a:t>
            </a:r>
            <a:r>
              <a:rPr lang="el-GR" dirty="0"/>
              <a:t> και αν η </a:t>
            </a:r>
            <a:r>
              <a:rPr lang="el-GR" dirty="0" err="1"/>
              <a:t>υφιστάμενη</a:t>
            </a:r>
            <a:r>
              <a:rPr lang="el-GR" dirty="0"/>
              <a:t> </a:t>
            </a:r>
            <a:r>
              <a:rPr lang="el-GR" dirty="0" err="1"/>
              <a:t>δυναμικότητα</a:t>
            </a:r>
            <a:r>
              <a:rPr lang="el-GR" dirty="0"/>
              <a:t> </a:t>
            </a:r>
            <a:r>
              <a:rPr lang="el-GR" dirty="0" err="1"/>
              <a:t>χρησιμοποιείτο</a:t>
            </a:r>
            <a:r>
              <a:rPr lang="el-GR" dirty="0"/>
              <a:t> </a:t>
            </a:r>
            <a:r>
              <a:rPr lang="el-GR" dirty="0" err="1"/>
              <a:t>πλήρως</a:t>
            </a:r>
            <a:r>
              <a:rPr lang="el-GR" dirty="0"/>
              <a:t> </a:t>
            </a:r>
            <a:r>
              <a:rPr lang="el-GR" dirty="0" err="1"/>
              <a:t>απο</a:t>
            </a:r>
            <a:r>
              <a:rPr lang="el-GR" dirty="0"/>
              <a:t>́ την </a:t>
            </a:r>
            <a:r>
              <a:rPr lang="el-GR" dirty="0" err="1"/>
              <a:t>επιχείρηση</a:t>
            </a:r>
            <a:r>
              <a:rPr lang="el-GR" dirty="0"/>
              <a:t> που </a:t>
            </a:r>
            <a:r>
              <a:rPr lang="el-GR" dirty="0" err="1"/>
              <a:t>διαχειρίζεται</a:t>
            </a:r>
            <a:r>
              <a:rPr lang="el-GR" dirty="0"/>
              <a:t> το </a:t>
            </a:r>
            <a:r>
              <a:rPr lang="el-GR" dirty="0" err="1"/>
              <a:t>δίκτυο</a:t>
            </a:r>
            <a:r>
              <a:rPr lang="el-GR" dirty="0"/>
              <a:t> (ή κατ’ </a:t>
            </a:r>
            <a:r>
              <a:rPr lang="el-GR" dirty="0" err="1"/>
              <a:t>επέκταση</a:t>
            </a:r>
            <a:r>
              <a:rPr lang="el-GR" dirty="0"/>
              <a:t> και </a:t>
            </a:r>
            <a:r>
              <a:rPr lang="el-GR" dirty="0" err="1"/>
              <a:t>απο</a:t>
            </a:r>
            <a:r>
              <a:rPr lang="el-GR" dirty="0"/>
              <a:t>́ </a:t>
            </a:r>
            <a:r>
              <a:rPr lang="el-GR" dirty="0" err="1"/>
              <a:t>συνδεδεμένη</a:t>
            </a:r>
            <a:r>
              <a:rPr lang="el-GR" dirty="0"/>
              <a:t> με </a:t>
            </a:r>
            <a:r>
              <a:rPr lang="el-GR" dirty="0" err="1"/>
              <a:t>αυτήν</a:t>
            </a:r>
            <a:r>
              <a:rPr lang="el-GR" dirty="0"/>
              <a:t> </a:t>
            </a:r>
            <a:r>
              <a:rPr lang="el-GR" dirty="0" err="1"/>
              <a:t>επιχείρηση</a:t>
            </a:r>
            <a:r>
              <a:rPr lang="el-GR" dirty="0"/>
              <a:t>), το </a:t>
            </a:r>
            <a:r>
              <a:rPr lang="el-GR" dirty="0" err="1"/>
              <a:t>γεγονός</a:t>
            </a:r>
            <a:r>
              <a:rPr lang="el-GR" dirty="0"/>
              <a:t> </a:t>
            </a:r>
            <a:r>
              <a:rPr lang="el-GR" dirty="0" err="1"/>
              <a:t>αυτο</a:t>
            </a:r>
            <a:r>
              <a:rPr lang="el-GR" dirty="0"/>
              <a:t>́ δεν </a:t>
            </a:r>
            <a:r>
              <a:rPr lang="el-GR" dirty="0" err="1"/>
              <a:t>αρκει</a:t>
            </a:r>
            <a:r>
              <a:rPr lang="el-GR" dirty="0"/>
              <a:t>́ για να </a:t>
            </a:r>
            <a:r>
              <a:rPr lang="el-GR" dirty="0" err="1"/>
              <a:t>αποκλείσει</a:t>
            </a:r>
            <a:r>
              <a:rPr lang="el-GR" dirty="0"/>
              <a:t> εκ </a:t>
            </a:r>
            <a:r>
              <a:rPr lang="el-GR" dirty="0" err="1"/>
              <a:t>προοιμίου</a:t>
            </a:r>
            <a:r>
              <a:rPr lang="el-GR" dirty="0"/>
              <a:t> το </a:t>
            </a:r>
            <a:r>
              <a:rPr lang="el-GR" b="1" dirty="0" err="1"/>
              <a:t>θεμελιώδες</a:t>
            </a:r>
            <a:r>
              <a:rPr lang="el-GR" b="1" dirty="0"/>
              <a:t> </a:t>
            </a:r>
            <a:r>
              <a:rPr lang="el-GR" b="1" dirty="0" err="1"/>
              <a:t>δικαίωμα</a:t>
            </a:r>
            <a:r>
              <a:rPr lang="el-GR" b="1" dirty="0"/>
              <a:t> της </a:t>
            </a:r>
            <a:r>
              <a:rPr lang="el-GR" b="1" dirty="0" err="1"/>
              <a:t>ελεύθερης</a:t>
            </a:r>
            <a:r>
              <a:rPr lang="el-GR" b="1" dirty="0"/>
              <a:t> πρόσβασης στο </a:t>
            </a:r>
            <a:r>
              <a:rPr lang="el-GR" b="1" dirty="0" err="1"/>
              <a:t>δίκτυο</a:t>
            </a:r>
            <a:r>
              <a:rPr lang="el-GR" b="1" dirty="0"/>
              <a:t> </a:t>
            </a:r>
            <a:r>
              <a:rPr lang="el-GR" b="1" dirty="0" err="1"/>
              <a:t>τρίτων</a:t>
            </a:r>
            <a:r>
              <a:rPr lang="el-GR" b="1" dirty="0"/>
              <a:t> </a:t>
            </a:r>
            <a:r>
              <a:rPr lang="el-GR" b="1" dirty="0" err="1"/>
              <a:t>χρηστών</a:t>
            </a:r>
            <a:r>
              <a:rPr lang="el-GR" b="1" dirty="0"/>
              <a:t>, </a:t>
            </a:r>
            <a:r>
              <a:rPr lang="el-GR" b="1" dirty="0" err="1"/>
              <a:t>επι</a:t>
            </a:r>
            <a:r>
              <a:rPr lang="el-GR" b="1" dirty="0"/>
              <a:t>́ τη </a:t>
            </a:r>
            <a:r>
              <a:rPr lang="el-GR" b="1" dirty="0" err="1"/>
              <a:t>βάσει</a:t>
            </a:r>
            <a:r>
              <a:rPr lang="el-GR" b="1" dirty="0"/>
              <a:t> της </a:t>
            </a:r>
            <a:r>
              <a:rPr lang="el-GR" b="1" dirty="0" err="1"/>
              <a:t>αρχής</a:t>
            </a:r>
            <a:r>
              <a:rPr lang="el-GR" b="1" dirty="0"/>
              <a:t> της </a:t>
            </a:r>
            <a:r>
              <a:rPr lang="el-GR" b="1" dirty="0" err="1"/>
              <a:t>ίσης</a:t>
            </a:r>
            <a:r>
              <a:rPr lang="el-GR" b="1" dirty="0"/>
              <a:t> </a:t>
            </a:r>
            <a:r>
              <a:rPr lang="el-GR" b="1" dirty="0" err="1"/>
              <a:t>μεταχείρισης</a:t>
            </a:r>
            <a:r>
              <a:rPr lang="el-GR" b="1" dirty="0"/>
              <a:t>, </a:t>
            </a:r>
            <a:r>
              <a:rPr lang="el-GR" b="1" dirty="0" err="1"/>
              <a:t>ούτε</a:t>
            </a:r>
            <a:r>
              <a:rPr lang="el-GR" b="1" dirty="0"/>
              <a:t> </a:t>
            </a:r>
            <a:r>
              <a:rPr lang="el-GR" b="1" dirty="0" err="1"/>
              <a:t>αποκλείει</a:t>
            </a:r>
            <a:r>
              <a:rPr lang="el-GR" b="1" dirty="0"/>
              <a:t> </a:t>
            </a:r>
            <a:r>
              <a:rPr lang="el-GR" b="1" dirty="0" err="1"/>
              <a:t>εξάλλου</a:t>
            </a:r>
            <a:r>
              <a:rPr lang="el-GR" b="1" dirty="0"/>
              <a:t> την </a:t>
            </a:r>
            <a:r>
              <a:rPr lang="el-GR" b="1" dirty="0" err="1"/>
              <a:t>εφαρμογη</a:t>
            </a:r>
            <a:r>
              <a:rPr lang="el-GR" b="1" dirty="0"/>
              <a:t>́ των </a:t>
            </a:r>
            <a:r>
              <a:rPr lang="el-GR" b="1" dirty="0" err="1"/>
              <a:t>κανόνων</a:t>
            </a:r>
            <a:r>
              <a:rPr lang="el-GR" b="1" dirty="0"/>
              <a:t> </a:t>
            </a:r>
            <a:r>
              <a:rPr lang="el-GR" b="1" dirty="0" err="1"/>
              <a:t>προστασίας</a:t>
            </a:r>
            <a:r>
              <a:rPr lang="el-GR" b="1" dirty="0"/>
              <a:t> του </a:t>
            </a:r>
            <a:r>
              <a:rPr lang="el-GR" b="1" dirty="0" err="1"/>
              <a:t>ελεύθερου</a:t>
            </a:r>
            <a:r>
              <a:rPr lang="el-GR" b="1" dirty="0"/>
              <a:t> ανταγωνισμού</a:t>
            </a:r>
          </a:p>
          <a:p>
            <a:pPr lvl="2" algn="just"/>
            <a:r>
              <a:rPr lang="el-GR" dirty="0"/>
              <a:t>Ο </a:t>
            </a:r>
            <a:r>
              <a:rPr lang="el-GR" b="1" dirty="0" err="1"/>
              <a:t>Διαχειριστής</a:t>
            </a:r>
            <a:r>
              <a:rPr lang="el-GR" b="1" dirty="0"/>
              <a:t> </a:t>
            </a:r>
            <a:r>
              <a:rPr lang="el-GR" b="1" dirty="0" err="1"/>
              <a:t>οφείλει</a:t>
            </a:r>
            <a:r>
              <a:rPr lang="el-GR" b="1" dirty="0"/>
              <a:t> να </a:t>
            </a:r>
            <a:r>
              <a:rPr lang="el-GR" b="1" dirty="0" err="1"/>
              <a:t>λάβει</a:t>
            </a:r>
            <a:r>
              <a:rPr lang="el-GR" b="1" dirty="0"/>
              <a:t> </a:t>
            </a:r>
            <a:r>
              <a:rPr lang="el-GR" b="1" dirty="0" err="1"/>
              <a:t>όλα</a:t>
            </a:r>
            <a:r>
              <a:rPr lang="el-GR" b="1" dirty="0"/>
              <a:t> τα </a:t>
            </a:r>
            <a:r>
              <a:rPr lang="el-GR" b="1" dirty="0" err="1"/>
              <a:t>δυνατα</a:t>
            </a:r>
            <a:r>
              <a:rPr lang="el-GR" b="1" dirty="0"/>
              <a:t>́ </a:t>
            </a:r>
            <a:r>
              <a:rPr lang="el-GR" b="1" dirty="0" err="1"/>
              <a:t>μέτρα</a:t>
            </a:r>
            <a:r>
              <a:rPr lang="el-GR" b="1" dirty="0"/>
              <a:t> για την </a:t>
            </a:r>
            <a:r>
              <a:rPr lang="el-GR" b="1" dirty="0" err="1"/>
              <a:t>άρση</a:t>
            </a:r>
            <a:r>
              <a:rPr lang="el-GR" b="1" dirty="0"/>
              <a:t> των </a:t>
            </a:r>
            <a:r>
              <a:rPr lang="el-GR" b="1" dirty="0" err="1"/>
              <a:t>εμποδίων</a:t>
            </a:r>
            <a:r>
              <a:rPr lang="el-GR" b="1" dirty="0"/>
              <a:t> </a:t>
            </a:r>
            <a:r>
              <a:rPr lang="el-GR" dirty="0"/>
              <a:t>που </a:t>
            </a:r>
            <a:r>
              <a:rPr lang="el-GR" dirty="0" err="1"/>
              <a:t>προκαλει</a:t>
            </a:r>
            <a:r>
              <a:rPr lang="el-GR" dirty="0"/>
              <a:t>́ η (</a:t>
            </a:r>
            <a:r>
              <a:rPr lang="el-GR" dirty="0" err="1"/>
              <a:t>πραγματικη</a:t>
            </a:r>
            <a:r>
              <a:rPr lang="el-GR" dirty="0"/>
              <a:t>́ ή </a:t>
            </a:r>
            <a:r>
              <a:rPr lang="el-GR" dirty="0" err="1"/>
              <a:t>συμβατικη</a:t>
            </a:r>
            <a:r>
              <a:rPr lang="el-GR" dirty="0"/>
              <a:t>́) </a:t>
            </a:r>
            <a:r>
              <a:rPr lang="el-GR" b="1" dirty="0" err="1"/>
              <a:t>έλλειψη</a:t>
            </a:r>
            <a:r>
              <a:rPr lang="el-GR" b="1" dirty="0"/>
              <a:t> </a:t>
            </a:r>
            <a:r>
              <a:rPr lang="el-GR" b="1" dirty="0" err="1"/>
              <a:t>δυναμικότητας</a:t>
            </a:r>
            <a:r>
              <a:rPr lang="el-GR" b="1" dirty="0"/>
              <a:t> </a:t>
            </a:r>
            <a:r>
              <a:rPr lang="el-GR" dirty="0"/>
              <a:t>και να </a:t>
            </a:r>
            <a:r>
              <a:rPr lang="el-GR" dirty="0" err="1"/>
              <a:t>οργανώσει</a:t>
            </a:r>
            <a:r>
              <a:rPr lang="el-GR" dirty="0"/>
              <a:t> τη </a:t>
            </a:r>
            <a:r>
              <a:rPr lang="el-GR" dirty="0" err="1"/>
              <a:t>δραστηριότητα</a:t>
            </a:r>
            <a:r>
              <a:rPr lang="el-GR" dirty="0"/>
              <a:t>́ του </a:t>
            </a:r>
            <a:r>
              <a:rPr lang="el-GR" dirty="0" err="1"/>
              <a:t>κατα</a:t>
            </a:r>
            <a:r>
              <a:rPr lang="el-GR" dirty="0"/>
              <a:t>́ </a:t>
            </a:r>
            <a:r>
              <a:rPr lang="el-GR" dirty="0" err="1"/>
              <a:t>τρόπο</a:t>
            </a:r>
            <a:r>
              <a:rPr lang="el-GR" dirty="0"/>
              <a:t> </a:t>
            </a:r>
            <a:r>
              <a:rPr lang="el-GR" dirty="0" err="1"/>
              <a:t>ώστε</a:t>
            </a:r>
            <a:r>
              <a:rPr lang="el-GR" dirty="0"/>
              <a:t> να </a:t>
            </a:r>
            <a:r>
              <a:rPr lang="el-GR" dirty="0" err="1"/>
              <a:t>διατίθεται</a:t>
            </a:r>
            <a:r>
              <a:rPr lang="el-GR" dirty="0"/>
              <a:t> και να </a:t>
            </a:r>
            <a:r>
              <a:rPr lang="el-GR" dirty="0" err="1"/>
              <a:t>χρησιμοποιείται</a:t>
            </a:r>
            <a:r>
              <a:rPr lang="el-GR" dirty="0"/>
              <a:t> η </a:t>
            </a:r>
            <a:r>
              <a:rPr lang="el-GR" dirty="0" err="1"/>
              <a:t>μέγιστη</a:t>
            </a:r>
            <a:r>
              <a:rPr lang="el-GR" dirty="0"/>
              <a:t> </a:t>
            </a:r>
            <a:r>
              <a:rPr lang="el-GR" dirty="0" err="1"/>
              <a:t>δυνατη</a:t>
            </a:r>
            <a:r>
              <a:rPr lang="el-GR" dirty="0"/>
              <a:t>́ </a:t>
            </a:r>
            <a:r>
              <a:rPr lang="el-GR" dirty="0" err="1"/>
              <a:t>δυναμικότητα</a:t>
            </a:r>
            <a:r>
              <a:rPr lang="el-GR" dirty="0"/>
              <a:t>. </a:t>
            </a:r>
          </a:p>
          <a:p>
            <a:pPr lvl="2" algn="just"/>
            <a:endParaRPr lang="el-GR" b="1" dirty="0"/>
          </a:p>
          <a:p>
            <a:pPr lvl="1" algn="just"/>
            <a:endParaRPr lang="el-GR" dirty="0"/>
          </a:p>
          <a:p>
            <a:pPr lvl="2"/>
            <a:endParaRPr lang="en-GR" dirty="0"/>
          </a:p>
        </p:txBody>
      </p:sp>
    </p:spTree>
    <p:extLst>
      <p:ext uri="{BB962C8B-B14F-4D97-AF65-F5344CB8AC3E}">
        <p14:creationId xmlns:p14="http://schemas.microsoft.com/office/powerpoint/2010/main" val="77297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AAA1-F37E-A045-4906-7E75C82F63E9}"/>
              </a:ext>
            </a:extLst>
          </p:cNvPr>
          <p:cNvSpPr>
            <a:spLocks noGrp="1"/>
          </p:cNvSpPr>
          <p:nvPr>
            <p:ph type="title"/>
          </p:nvPr>
        </p:nvSpPr>
        <p:spPr/>
        <p:txBody>
          <a:bodyPr/>
          <a:lstStyle/>
          <a:p>
            <a:r>
              <a:rPr lang="el-GR" dirty="0"/>
              <a:t>Νομική αξιολόγηση (ΔΕΣΦΑ)</a:t>
            </a:r>
            <a:endParaRPr lang="en-GR" dirty="0"/>
          </a:p>
        </p:txBody>
      </p:sp>
      <p:sp>
        <p:nvSpPr>
          <p:cNvPr id="3" name="Content Placeholder 2">
            <a:extLst>
              <a:ext uri="{FF2B5EF4-FFF2-40B4-BE49-F238E27FC236}">
                <a16:creationId xmlns:a16="http://schemas.microsoft.com/office/drawing/2014/main" id="{6C92CF49-73B0-4B4B-33BB-ABBDCB90B6BB}"/>
              </a:ext>
            </a:extLst>
          </p:cNvPr>
          <p:cNvSpPr>
            <a:spLocks noGrp="1"/>
          </p:cNvSpPr>
          <p:nvPr>
            <p:ph idx="1"/>
          </p:nvPr>
        </p:nvSpPr>
        <p:spPr/>
        <p:txBody>
          <a:bodyPr>
            <a:normAutofit fontScale="85000" lnSpcReduction="10000"/>
          </a:bodyPr>
          <a:lstStyle/>
          <a:p>
            <a:pPr algn="just"/>
            <a:r>
              <a:rPr lang="el-GR" dirty="0"/>
              <a:t>Ειδικότερα ζητήματα ως προς την </a:t>
            </a:r>
            <a:r>
              <a:rPr lang="el-GR" b="1" dirty="0"/>
              <a:t>επιβολή προστίμου:</a:t>
            </a:r>
          </a:p>
          <a:p>
            <a:pPr lvl="1" algn="just"/>
            <a:r>
              <a:rPr lang="el-GR" dirty="0"/>
              <a:t>Καταλογισμός της συμπεριφοράς του ΔΕΣΦΑ στη ΔΕΠΑ</a:t>
            </a:r>
          </a:p>
          <a:p>
            <a:pPr lvl="2" algn="just"/>
            <a:r>
              <a:rPr lang="el-GR" b="1" dirty="0"/>
              <a:t>Μητρική εταιρία </a:t>
            </a:r>
            <a:r>
              <a:rPr lang="el-GR" dirty="0"/>
              <a:t>αλλά </a:t>
            </a:r>
            <a:r>
              <a:rPr lang="el-GR" b="1" dirty="0"/>
              <a:t>ειδικό νομοθετικό πλαίσιο « διαχωρισμού » στο πλαίσιο της αγοράς φυσικού αερίου</a:t>
            </a:r>
          </a:p>
          <a:p>
            <a:pPr lvl="2" algn="just"/>
            <a:r>
              <a:rPr lang="el-GR" b="1" dirty="0"/>
              <a:t>« Σοβαρότατες ενδείξεις </a:t>
            </a:r>
            <a:r>
              <a:rPr lang="el-GR" dirty="0"/>
              <a:t>πως ο ΔΕΣΦΑ δεν καθόρισε αυτόνομα τη γραμμή δράσης του στην αγορά </a:t>
            </a:r>
            <a:r>
              <a:rPr lang="el-GR" b="1" dirty="0"/>
              <a:t>» </a:t>
            </a:r>
            <a:r>
              <a:rPr lang="el-GR" dirty="0"/>
              <a:t>αλλά</a:t>
            </a:r>
            <a:r>
              <a:rPr lang="el-GR" b="1" dirty="0"/>
              <a:t> δεν διαπιστώνεται με ασφάλεια </a:t>
            </a:r>
            <a:r>
              <a:rPr lang="el-GR" dirty="0"/>
              <a:t>κατά πόσον η ΔΕΠΑ πράγματι άσκησε επιρροή στο ΔΕΣΦΑ </a:t>
            </a:r>
          </a:p>
          <a:p>
            <a:pPr lvl="1" algn="just"/>
            <a:r>
              <a:rPr lang="el-GR" dirty="0"/>
              <a:t>Επιβολή προστίμων από ΡΑΕ και ΕπΑντ:</a:t>
            </a:r>
          </a:p>
          <a:p>
            <a:pPr lvl="2" algn="just"/>
            <a:r>
              <a:rPr lang="el-GR" b="1" dirty="0"/>
              <a:t>Πρόστιμο από ΡΑΕ </a:t>
            </a:r>
            <a:r>
              <a:rPr lang="el-GR" dirty="0"/>
              <a:t>δεν κωλύει την επιβολή προστίμου από την ΕπΑντ</a:t>
            </a:r>
          </a:p>
          <a:p>
            <a:pPr lvl="2" algn="just"/>
            <a:r>
              <a:rPr lang="el-GR" dirty="0"/>
              <a:t>193. « Οι εν </a:t>
            </a:r>
            <a:r>
              <a:rPr lang="el-GR" dirty="0" err="1"/>
              <a:t>λόγω</a:t>
            </a:r>
            <a:r>
              <a:rPr lang="el-GR" dirty="0"/>
              <a:t> </a:t>
            </a:r>
            <a:r>
              <a:rPr lang="el-GR" dirty="0" err="1"/>
              <a:t>κυρώσεις</a:t>
            </a:r>
            <a:r>
              <a:rPr lang="el-GR" dirty="0"/>
              <a:t>, </a:t>
            </a:r>
            <a:r>
              <a:rPr lang="el-GR" b="1" dirty="0"/>
              <a:t>δεν θα έχουν </a:t>
            </a:r>
            <a:r>
              <a:rPr lang="el-GR" b="1" dirty="0" err="1"/>
              <a:t>επιβληθει</a:t>
            </a:r>
            <a:r>
              <a:rPr lang="el-GR" b="1" dirty="0"/>
              <a:t>́ για την </a:t>
            </a:r>
            <a:r>
              <a:rPr lang="el-GR" b="1" dirty="0" err="1"/>
              <a:t>ίδια</a:t>
            </a:r>
            <a:r>
              <a:rPr lang="el-GR" b="1" dirty="0"/>
              <a:t> </a:t>
            </a:r>
            <a:r>
              <a:rPr lang="el-GR" b="1" dirty="0" err="1"/>
              <a:t>αιτία</a:t>
            </a:r>
            <a:r>
              <a:rPr lang="el-GR" dirty="0"/>
              <a:t>, </a:t>
            </a:r>
            <a:r>
              <a:rPr lang="el-GR" dirty="0" err="1"/>
              <a:t>ανεξάρτητα</a:t>
            </a:r>
            <a:r>
              <a:rPr lang="el-GR" dirty="0"/>
              <a:t> </a:t>
            </a:r>
            <a:r>
              <a:rPr lang="el-GR" dirty="0" err="1"/>
              <a:t>απο</a:t>
            </a:r>
            <a:r>
              <a:rPr lang="el-GR" dirty="0"/>
              <a:t>́ το </a:t>
            </a:r>
            <a:r>
              <a:rPr lang="el-GR" dirty="0" err="1"/>
              <a:t>κατα</a:t>
            </a:r>
            <a:r>
              <a:rPr lang="el-GR" dirty="0"/>
              <a:t>́ </a:t>
            </a:r>
            <a:r>
              <a:rPr lang="el-GR" dirty="0" err="1"/>
              <a:t>πόσον</a:t>
            </a:r>
            <a:r>
              <a:rPr lang="el-GR" dirty="0"/>
              <a:t> για την </a:t>
            </a:r>
            <a:r>
              <a:rPr lang="el-GR" dirty="0" err="1"/>
              <a:t>επιβολη</a:t>
            </a:r>
            <a:r>
              <a:rPr lang="el-GR" dirty="0"/>
              <a:t>́ τους </a:t>
            </a:r>
            <a:r>
              <a:rPr lang="el-GR" dirty="0" err="1"/>
              <a:t>ελήφθησαν</a:t>
            </a:r>
            <a:r>
              <a:rPr lang="el-GR" dirty="0"/>
              <a:t> </a:t>
            </a:r>
            <a:r>
              <a:rPr lang="el-GR" dirty="0" err="1"/>
              <a:t>υπόψη</a:t>
            </a:r>
            <a:r>
              <a:rPr lang="el-GR" dirty="0"/>
              <a:t> </a:t>
            </a:r>
            <a:r>
              <a:rPr lang="el-GR" dirty="0" err="1"/>
              <a:t>πραγματικα</a:t>
            </a:r>
            <a:r>
              <a:rPr lang="el-GR" dirty="0"/>
              <a:t>́ </a:t>
            </a:r>
            <a:r>
              <a:rPr lang="el-GR" dirty="0" err="1"/>
              <a:t>περιστατικα</a:t>
            </a:r>
            <a:r>
              <a:rPr lang="el-GR" dirty="0"/>
              <a:t>́ που </a:t>
            </a:r>
            <a:r>
              <a:rPr lang="el-GR" dirty="0" err="1"/>
              <a:t>ήταν</a:t>
            </a:r>
            <a:r>
              <a:rPr lang="el-GR" dirty="0"/>
              <a:t> τα </a:t>
            </a:r>
            <a:r>
              <a:rPr lang="el-GR" dirty="0" err="1"/>
              <a:t>ίδια</a:t>
            </a:r>
            <a:r>
              <a:rPr lang="el-GR" dirty="0"/>
              <a:t> και στις </a:t>
            </a:r>
            <a:r>
              <a:rPr lang="el-GR" dirty="0" err="1"/>
              <a:t>δύο</a:t>
            </a:r>
            <a:r>
              <a:rPr lang="el-GR" dirty="0"/>
              <a:t> </a:t>
            </a:r>
            <a:r>
              <a:rPr lang="el-GR" dirty="0" err="1"/>
              <a:t>περιπτώσεις</a:t>
            </a:r>
            <a:r>
              <a:rPr lang="el-GR" dirty="0"/>
              <a:t>. Και </a:t>
            </a:r>
            <a:r>
              <a:rPr lang="el-GR" dirty="0" err="1"/>
              <a:t>τούτο</a:t>
            </a:r>
            <a:r>
              <a:rPr lang="el-GR" dirty="0"/>
              <a:t> </a:t>
            </a:r>
            <a:r>
              <a:rPr lang="el-GR" dirty="0" err="1"/>
              <a:t>διότι</a:t>
            </a:r>
            <a:r>
              <a:rPr lang="el-GR" dirty="0"/>
              <a:t> στην μεν πρώτη </a:t>
            </a:r>
            <a:r>
              <a:rPr lang="el-GR" dirty="0" err="1"/>
              <a:t>περίπτωση</a:t>
            </a:r>
            <a:r>
              <a:rPr lang="el-GR" dirty="0"/>
              <a:t> </a:t>
            </a:r>
            <a:r>
              <a:rPr lang="el-GR" dirty="0" err="1"/>
              <a:t>επεβλήθη</a:t>
            </a:r>
            <a:r>
              <a:rPr lang="el-GR" dirty="0"/>
              <a:t> </a:t>
            </a:r>
            <a:r>
              <a:rPr lang="el-GR" dirty="0" err="1"/>
              <a:t>πρόστιμο</a:t>
            </a:r>
            <a:r>
              <a:rPr lang="el-GR" dirty="0"/>
              <a:t> στον ΔΕΣΦΑ </a:t>
            </a:r>
            <a:r>
              <a:rPr lang="el-GR" dirty="0" err="1"/>
              <a:t>απο</a:t>
            </a:r>
            <a:r>
              <a:rPr lang="el-GR" dirty="0"/>
              <a:t>́ τη ΡΑΕ για </a:t>
            </a:r>
            <a:r>
              <a:rPr lang="el-GR" dirty="0" err="1"/>
              <a:t>παράβαση</a:t>
            </a:r>
            <a:r>
              <a:rPr lang="el-GR" dirty="0"/>
              <a:t> των </a:t>
            </a:r>
            <a:r>
              <a:rPr lang="el-GR" dirty="0" err="1"/>
              <a:t>προαναφερθεισών</a:t>
            </a:r>
            <a:r>
              <a:rPr lang="el-GR" dirty="0"/>
              <a:t> </a:t>
            </a:r>
            <a:r>
              <a:rPr lang="el-GR" dirty="0" err="1"/>
              <a:t>διατάξεων</a:t>
            </a:r>
            <a:r>
              <a:rPr lang="el-GR" dirty="0"/>
              <a:t> του Ν. 3428/2005 και του </a:t>
            </a:r>
            <a:r>
              <a:rPr lang="el-GR" dirty="0" err="1"/>
              <a:t>σχετικου</a:t>
            </a:r>
            <a:r>
              <a:rPr lang="el-GR" dirty="0"/>
              <a:t>́ </a:t>
            </a:r>
            <a:r>
              <a:rPr lang="el-GR" dirty="0" err="1"/>
              <a:t>ενωσιακου</a:t>
            </a:r>
            <a:r>
              <a:rPr lang="el-GR" dirty="0"/>
              <a:t>́ </a:t>
            </a:r>
            <a:r>
              <a:rPr lang="el-GR" dirty="0" err="1"/>
              <a:t>δικαίου</a:t>
            </a:r>
            <a:r>
              <a:rPr lang="el-GR" dirty="0"/>
              <a:t>, </a:t>
            </a:r>
            <a:r>
              <a:rPr lang="el-GR" dirty="0" err="1"/>
              <a:t>όπως</a:t>
            </a:r>
            <a:r>
              <a:rPr lang="el-GR" dirty="0"/>
              <a:t> </a:t>
            </a:r>
            <a:r>
              <a:rPr lang="el-GR" dirty="0" err="1"/>
              <a:t>ίσχυαν</a:t>
            </a:r>
            <a:r>
              <a:rPr lang="el-GR" dirty="0"/>
              <a:t> </a:t>
            </a:r>
            <a:r>
              <a:rPr lang="el-GR" dirty="0" err="1"/>
              <a:t>κατα</a:t>
            </a:r>
            <a:r>
              <a:rPr lang="el-GR" dirty="0"/>
              <a:t>́ την </a:t>
            </a:r>
            <a:r>
              <a:rPr lang="el-GR" dirty="0" err="1"/>
              <a:t>επίμαχη</a:t>
            </a:r>
            <a:r>
              <a:rPr lang="el-GR" dirty="0"/>
              <a:t> </a:t>
            </a:r>
            <a:r>
              <a:rPr lang="el-GR" dirty="0" err="1"/>
              <a:t>χρονικη</a:t>
            </a:r>
            <a:r>
              <a:rPr lang="el-GR" dirty="0"/>
              <a:t>́ </a:t>
            </a:r>
            <a:r>
              <a:rPr lang="el-GR" dirty="0" err="1"/>
              <a:t>περίοδο</a:t>
            </a:r>
            <a:r>
              <a:rPr lang="el-GR" dirty="0"/>
              <a:t>, </a:t>
            </a:r>
            <a:r>
              <a:rPr lang="el-GR" dirty="0" err="1"/>
              <a:t>ενω</a:t>
            </a:r>
            <a:r>
              <a:rPr lang="el-GR" dirty="0"/>
              <a:t>́ στην </a:t>
            </a:r>
            <a:r>
              <a:rPr lang="el-GR" dirty="0" err="1"/>
              <a:t>παρούσα</a:t>
            </a:r>
            <a:r>
              <a:rPr lang="el-GR" dirty="0"/>
              <a:t> </a:t>
            </a:r>
            <a:r>
              <a:rPr lang="el-GR" dirty="0" err="1"/>
              <a:t>υπόθεση</a:t>
            </a:r>
            <a:r>
              <a:rPr lang="el-GR" dirty="0"/>
              <a:t> το </a:t>
            </a:r>
            <a:r>
              <a:rPr lang="el-GR" dirty="0" err="1"/>
              <a:t>πρόστιμο</a:t>
            </a:r>
            <a:r>
              <a:rPr lang="el-GR" dirty="0"/>
              <a:t> </a:t>
            </a:r>
            <a:r>
              <a:rPr lang="el-GR" dirty="0" err="1"/>
              <a:t>αφορα</a:t>
            </a:r>
            <a:r>
              <a:rPr lang="el-GR" dirty="0"/>
              <a:t>́ </a:t>
            </a:r>
            <a:r>
              <a:rPr lang="el-GR" dirty="0" err="1"/>
              <a:t>παράβαση</a:t>
            </a:r>
            <a:r>
              <a:rPr lang="el-GR" dirty="0"/>
              <a:t> των </a:t>
            </a:r>
            <a:r>
              <a:rPr lang="el-GR" dirty="0" err="1"/>
              <a:t>διατάξεων</a:t>
            </a:r>
            <a:r>
              <a:rPr lang="el-GR" dirty="0"/>
              <a:t> </a:t>
            </a:r>
            <a:r>
              <a:rPr lang="el-GR" dirty="0" err="1"/>
              <a:t>περι</a:t>
            </a:r>
            <a:r>
              <a:rPr lang="el-GR" dirty="0"/>
              <a:t>́ ανταγωνισμού, </a:t>
            </a:r>
            <a:r>
              <a:rPr lang="el-GR" dirty="0" err="1"/>
              <a:t>ήτοι</a:t>
            </a:r>
            <a:r>
              <a:rPr lang="el-GR" dirty="0"/>
              <a:t> των </a:t>
            </a:r>
            <a:r>
              <a:rPr lang="el-GR" dirty="0" err="1"/>
              <a:t>άρθρων</a:t>
            </a:r>
            <a:r>
              <a:rPr lang="el-GR" dirty="0"/>
              <a:t> 2 Ν. 703/1977, </a:t>
            </a:r>
            <a:r>
              <a:rPr lang="el-GR" dirty="0" err="1"/>
              <a:t>όπως</a:t>
            </a:r>
            <a:r>
              <a:rPr lang="el-GR" dirty="0"/>
              <a:t> </a:t>
            </a:r>
            <a:r>
              <a:rPr lang="el-GR" dirty="0" err="1"/>
              <a:t>ίσχυε</a:t>
            </a:r>
            <a:r>
              <a:rPr lang="el-GR" dirty="0"/>
              <a:t> και 102 ΣΛΕΕ. </a:t>
            </a:r>
            <a:r>
              <a:rPr lang="el-GR" dirty="0" err="1"/>
              <a:t>Πρόκειται</a:t>
            </a:r>
            <a:r>
              <a:rPr lang="el-GR" dirty="0"/>
              <a:t>, </a:t>
            </a:r>
            <a:r>
              <a:rPr lang="el-GR" dirty="0" err="1"/>
              <a:t>δηλαδη</a:t>
            </a:r>
            <a:r>
              <a:rPr lang="el-GR" dirty="0"/>
              <a:t>́, για </a:t>
            </a:r>
            <a:r>
              <a:rPr lang="el-GR" b="1" dirty="0" err="1"/>
              <a:t>ανεξάρτητα</a:t>
            </a:r>
            <a:r>
              <a:rPr lang="el-GR" b="1" dirty="0"/>
              <a:t> </a:t>
            </a:r>
            <a:r>
              <a:rPr lang="el-GR" b="1" dirty="0" err="1"/>
              <a:t>νομοθετήματα</a:t>
            </a:r>
            <a:r>
              <a:rPr lang="el-GR" b="1" dirty="0"/>
              <a:t>, τα </a:t>
            </a:r>
            <a:r>
              <a:rPr lang="el-GR" b="1" dirty="0" err="1"/>
              <a:t>οποία</a:t>
            </a:r>
            <a:r>
              <a:rPr lang="el-GR" b="1" dirty="0"/>
              <a:t> </a:t>
            </a:r>
            <a:r>
              <a:rPr lang="el-GR" b="1" dirty="0" err="1"/>
              <a:t>βαίνουν</a:t>
            </a:r>
            <a:r>
              <a:rPr lang="el-GR" b="1" dirty="0"/>
              <a:t> </a:t>
            </a:r>
            <a:r>
              <a:rPr lang="el-GR" b="1" dirty="0" err="1"/>
              <a:t>παράλληλα</a:t>
            </a:r>
            <a:r>
              <a:rPr lang="el-GR" b="1" dirty="0"/>
              <a:t> και </a:t>
            </a:r>
            <a:r>
              <a:rPr lang="el-GR" b="1" dirty="0" err="1"/>
              <a:t>αποσκοπούν</a:t>
            </a:r>
            <a:r>
              <a:rPr lang="el-GR" b="1" dirty="0"/>
              <a:t> στον </a:t>
            </a:r>
            <a:r>
              <a:rPr lang="el-GR" b="1" dirty="0" err="1"/>
              <a:t>κολασμο</a:t>
            </a:r>
            <a:r>
              <a:rPr lang="el-GR" b="1" dirty="0"/>
              <a:t>́ </a:t>
            </a:r>
            <a:r>
              <a:rPr lang="el-GR" b="1" dirty="0" err="1"/>
              <a:t>διαφορετικου</a:t>
            </a:r>
            <a:r>
              <a:rPr lang="el-GR" b="1" dirty="0"/>
              <a:t>́ </a:t>
            </a:r>
            <a:r>
              <a:rPr lang="el-GR" b="1" dirty="0" err="1"/>
              <a:t>τύπου</a:t>
            </a:r>
            <a:r>
              <a:rPr lang="el-GR" b="1" dirty="0"/>
              <a:t> </a:t>
            </a:r>
            <a:r>
              <a:rPr lang="el-GR" b="1" dirty="0" err="1"/>
              <a:t>παραβάσεων</a:t>
            </a:r>
            <a:r>
              <a:rPr lang="el-GR" b="1" dirty="0"/>
              <a:t> και </a:t>
            </a:r>
            <a:r>
              <a:rPr lang="el-GR" b="1" dirty="0" err="1"/>
              <a:t>εξυπηρετούν</a:t>
            </a:r>
            <a:r>
              <a:rPr lang="el-GR" b="1" dirty="0"/>
              <a:t> </a:t>
            </a:r>
            <a:r>
              <a:rPr lang="el-GR" b="1" dirty="0" err="1"/>
              <a:t>διαφορετικούς</a:t>
            </a:r>
            <a:r>
              <a:rPr lang="el-GR" b="1" dirty="0"/>
              <a:t> </a:t>
            </a:r>
            <a:r>
              <a:rPr lang="el-GR" b="1" dirty="0" err="1"/>
              <a:t>σκοπούς</a:t>
            </a:r>
            <a:r>
              <a:rPr lang="el-GR" b="1" dirty="0"/>
              <a:t> </a:t>
            </a:r>
            <a:r>
              <a:rPr lang="el-GR" dirty="0"/>
              <a:t>»</a:t>
            </a:r>
          </a:p>
          <a:p>
            <a:pPr lvl="2" algn="just"/>
            <a:endParaRPr lang="el-GR" b="1" dirty="0"/>
          </a:p>
          <a:p>
            <a:pPr lvl="1" algn="just"/>
            <a:endParaRPr lang="el-GR" dirty="0"/>
          </a:p>
          <a:p>
            <a:pPr lvl="1" algn="just"/>
            <a:endParaRPr lang="el-GR" dirty="0"/>
          </a:p>
          <a:p>
            <a:pPr lvl="1"/>
            <a:endParaRPr lang="en-GR" dirty="0"/>
          </a:p>
        </p:txBody>
      </p:sp>
    </p:spTree>
    <p:extLst>
      <p:ext uri="{BB962C8B-B14F-4D97-AF65-F5344CB8AC3E}">
        <p14:creationId xmlns:p14="http://schemas.microsoft.com/office/powerpoint/2010/main" val="300186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0E20-4DF7-701D-65B0-87AFB792AB8B}"/>
              </a:ext>
            </a:extLst>
          </p:cNvPr>
          <p:cNvSpPr>
            <a:spLocks noGrp="1"/>
          </p:cNvSpPr>
          <p:nvPr>
            <p:ph type="title"/>
          </p:nvPr>
        </p:nvSpPr>
        <p:spPr/>
        <p:txBody>
          <a:bodyPr/>
          <a:lstStyle/>
          <a:p>
            <a:r>
              <a:rPr lang="el-GR" dirty="0"/>
              <a:t>Πιθανολογούμενες πρακτικές (ΔΕΠΑ)</a:t>
            </a:r>
            <a:endParaRPr lang="en-GR" dirty="0"/>
          </a:p>
        </p:txBody>
      </p:sp>
      <p:sp>
        <p:nvSpPr>
          <p:cNvPr id="3" name="Content Placeholder 2">
            <a:extLst>
              <a:ext uri="{FF2B5EF4-FFF2-40B4-BE49-F238E27FC236}">
                <a16:creationId xmlns:a16="http://schemas.microsoft.com/office/drawing/2014/main" id="{1ACEA2C5-BA90-B0BE-220A-9C7AC9E81930}"/>
              </a:ext>
            </a:extLst>
          </p:cNvPr>
          <p:cNvSpPr>
            <a:spLocks noGrp="1"/>
          </p:cNvSpPr>
          <p:nvPr>
            <p:ph idx="1"/>
          </p:nvPr>
        </p:nvSpPr>
        <p:spPr/>
        <p:txBody>
          <a:bodyPr>
            <a:normAutofit fontScale="77500" lnSpcReduction="20000"/>
          </a:bodyPr>
          <a:lstStyle/>
          <a:p>
            <a:r>
              <a:rPr lang="en-US" b="1" dirty="0"/>
              <a:t>A) </a:t>
            </a:r>
            <a:r>
              <a:rPr lang="el-GR" b="1" dirty="0"/>
              <a:t>Επιβολή </a:t>
            </a:r>
            <a:r>
              <a:rPr lang="en-US" b="1" dirty="0"/>
              <a:t>de facto </a:t>
            </a:r>
            <a:r>
              <a:rPr lang="el-GR" b="1" dirty="0"/>
              <a:t>αποκλειστικότητας</a:t>
            </a:r>
          </a:p>
          <a:p>
            <a:pPr lvl="1" algn="just"/>
            <a:r>
              <a:rPr lang="el-GR" dirty="0"/>
              <a:t>Κατά την </a:t>
            </a:r>
            <a:r>
              <a:rPr lang="el-GR" dirty="0" err="1"/>
              <a:t>πάγια</a:t>
            </a:r>
            <a:r>
              <a:rPr lang="el-GR" dirty="0"/>
              <a:t> </a:t>
            </a:r>
            <a:r>
              <a:rPr lang="el-GR" dirty="0" err="1"/>
              <a:t>ευρωπαϊκη</a:t>
            </a:r>
            <a:r>
              <a:rPr lang="el-GR" dirty="0"/>
              <a:t>́ </a:t>
            </a:r>
            <a:r>
              <a:rPr lang="el-GR" dirty="0" err="1"/>
              <a:t>νομολογία</a:t>
            </a:r>
            <a:r>
              <a:rPr lang="el-GR" dirty="0"/>
              <a:t>, </a:t>
            </a:r>
            <a:r>
              <a:rPr lang="el-GR" b="1" dirty="0"/>
              <a:t>οι </a:t>
            </a:r>
            <a:r>
              <a:rPr lang="el-GR" b="1" dirty="0" err="1"/>
              <a:t>ρήτρες</a:t>
            </a:r>
            <a:r>
              <a:rPr lang="el-GR" b="1" dirty="0"/>
              <a:t> </a:t>
            </a:r>
            <a:r>
              <a:rPr lang="el-GR" b="1" dirty="0" err="1"/>
              <a:t>αποκλειστικής</a:t>
            </a:r>
            <a:r>
              <a:rPr lang="el-GR" b="1" dirty="0"/>
              <a:t> </a:t>
            </a:r>
            <a:r>
              <a:rPr lang="el-GR" b="1" dirty="0" err="1"/>
              <a:t>αγοράς</a:t>
            </a:r>
            <a:r>
              <a:rPr lang="el-GR" b="1" dirty="0"/>
              <a:t>, </a:t>
            </a:r>
            <a:r>
              <a:rPr lang="el-GR" b="1" dirty="0" err="1"/>
              <a:t>όταν</a:t>
            </a:r>
            <a:r>
              <a:rPr lang="el-GR" b="1" dirty="0"/>
              <a:t> </a:t>
            </a:r>
            <a:r>
              <a:rPr lang="el-GR" b="1" dirty="0" err="1"/>
              <a:t>επιβάλλονται</a:t>
            </a:r>
            <a:r>
              <a:rPr lang="el-GR" b="1" dirty="0"/>
              <a:t> </a:t>
            </a:r>
            <a:r>
              <a:rPr lang="el-GR" b="1" dirty="0" err="1"/>
              <a:t>απο</a:t>
            </a:r>
            <a:r>
              <a:rPr lang="el-GR" b="1" dirty="0"/>
              <a:t>́ </a:t>
            </a:r>
            <a:r>
              <a:rPr lang="el-GR" b="1" dirty="0" err="1"/>
              <a:t>δεσπόζουσες</a:t>
            </a:r>
            <a:r>
              <a:rPr lang="el-GR" b="1" dirty="0"/>
              <a:t> </a:t>
            </a:r>
            <a:r>
              <a:rPr lang="el-GR" b="1" dirty="0" err="1"/>
              <a:t>επιχειρήσεις</a:t>
            </a:r>
            <a:r>
              <a:rPr lang="el-GR" b="1" dirty="0"/>
              <a:t>, </a:t>
            </a:r>
            <a:r>
              <a:rPr lang="el-GR" b="1" dirty="0" err="1"/>
              <a:t>απο</a:t>
            </a:r>
            <a:r>
              <a:rPr lang="el-GR" b="1" dirty="0"/>
              <a:t>́ τη </a:t>
            </a:r>
            <a:r>
              <a:rPr lang="el-GR" b="1" dirty="0" err="1"/>
              <a:t>φύση</a:t>
            </a:r>
            <a:r>
              <a:rPr lang="el-GR" b="1" dirty="0"/>
              <a:t> τους </a:t>
            </a:r>
            <a:r>
              <a:rPr lang="el-GR" b="1" dirty="0" err="1"/>
              <a:t>κατατείνουν</a:t>
            </a:r>
            <a:r>
              <a:rPr lang="el-GR" b="1" dirty="0"/>
              <a:t> στη </a:t>
            </a:r>
            <a:r>
              <a:rPr lang="el-GR" b="1" dirty="0" err="1"/>
              <a:t>διατήρηση</a:t>
            </a:r>
            <a:r>
              <a:rPr lang="el-GR" b="1" dirty="0"/>
              <a:t> και/ ή </a:t>
            </a:r>
            <a:r>
              <a:rPr lang="el-GR" b="1" dirty="0" err="1"/>
              <a:t>ενίσχυση</a:t>
            </a:r>
            <a:r>
              <a:rPr lang="el-GR" b="1" dirty="0"/>
              <a:t> του </a:t>
            </a:r>
            <a:r>
              <a:rPr lang="el-GR" b="1" dirty="0" err="1"/>
              <a:t>δεσμου</a:t>
            </a:r>
            <a:r>
              <a:rPr lang="el-GR" b="1" dirty="0"/>
              <a:t>́ </a:t>
            </a:r>
            <a:r>
              <a:rPr lang="el-GR" b="1" dirty="0" err="1"/>
              <a:t>εξάρτησης</a:t>
            </a:r>
            <a:r>
              <a:rPr lang="el-GR" b="1" dirty="0"/>
              <a:t> που </a:t>
            </a:r>
            <a:r>
              <a:rPr lang="el-GR" b="1" dirty="0" err="1"/>
              <a:t>υφίσταται</a:t>
            </a:r>
            <a:r>
              <a:rPr lang="el-GR" b="1" dirty="0"/>
              <a:t> </a:t>
            </a:r>
            <a:r>
              <a:rPr lang="el-GR" b="1" dirty="0" err="1"/>
              <a:t>μεταξυ</a:t>
            </a:r>
            <a:r>
              <a:rPr lang="el-GR" b="1" dirty="0"/>
              <a:t>́ της </a:t>
            </a:r>
            <a:r>
              <a:rPr lang="el-GR" b="1" dirty="0" err="1"/>
              <a:t>δεσπόζουσας</a:t>
            </a:r>
            <a:r>
              <a:rPr lang="el-GR" b="1" dirty="0"/>
              <a:t> </a:t>
            </a:r>
            <a:r>
              <a:rPr lang="el-GR" b="1" dirty="0" err="1"/>
              <a:t>επιχείρησης</a:t>
            </a:r>
            <a:r>
              <a:rPr lang="el-GR" b="1" dirty="0"/>
              <a:t> και των </a:t>
            </a:r>
            <a:r>
              <a:rPr lang="el-GR" b="1" dirty="0" err="1"/>
              <a:t>πελατών</a:t>
            </a:r>
            <a:r>
              <a:rPr lang="el-GR" b="1" dirty="0"/>
              <a:t> της</a:t>
            </a:r>
            <a:r>
              <a:rPr lang="el-GR" dirty="0"/>
              <a:t>. </a:t>
            </a:r>
            <a:r>
              <a:rPr lang="el-GR" dirty="0" err="1"/>
              <a:t>Τέτοιου</a:t>
            </a:r>
            <a:r>
              <a:rPr lang="el-GR" dirty="0"/>
              <a:t> </a:t>
            </a:r>
            <a:r>
              <a:rPr lang="el-GR" dirty="0" err="1"/>
              <a:t>είδους</a:t>
            </a:r>
            <a:r>
              <a:rPr lang="el-GR" dirty="0"/>
              <a:t> </a:t>
            </a:r>
            <a:r>
              <a:rPr lang="el-GR" dirty="0" err="1"/>
              <a:t>υποχρεώσεις</a:t>
            </a:r>
            <a:r>
              <a:rPr lang="el-GR" dirty="0"/>
              <a:t> </a:t>
            </a:r>
            <a:r>
              <a:rPr lang="el-GR" b="1" dirty="0" err="1"/>
              <a:t>παρεμποδίζουν</a:t>
            </a:r>
            <a:r>
              <a:rPr lang="el-GR" b="1" dirty="0"/>
              <a:t> τον </a:t>
            </a:r>
            <a:r>
              <a:rPr lang="el-GR" b="1" dirty="0" err="1"/>
              <a:t>αγοραστη</a:t>
            </a:r>
            <a:r>
              <a:rPr lang="el-GR" b="1" dirty="0"/>
              <a:t>́ να </a:t>
            </a:r>
            <a:r>
              <a:rPr lang="el-GR" b="1" dirty="0" err="1"/>
              <a:t>επιλέξει</a:t>
            </a:r>
            <a:r>
              <a:rPr lang="el-GR" b="1" dirty="0"/>
              <a:t> τις </a:t>
            </a:r>
            <a:r>
              <a:rPr lang="el-GR" b="1" dirty="0" err="1"/>
              <a:t>πηγές</a:t>
            </a:r>
            <a:r>
              <a:rPr lang="el-GR" b="1" dirty="0"/>
              <a:t> </a:t>
            </a:r>
            <a:r>
              <a:rPr lang="el-GR" b="1" dirty="0" err="1"/>
              <a:t>εφοδιασμου</a:t>
            </a:r>
            <a:r>
              <a:rPr lang="el-GR" b="1" dirty="0"/>
              <a:t>́ του, </a:t>
            </a:r>
            <a:r>
              <a:rPr lang="el-GR" b="1" dirty="0" err="1"/>
              <a:t>δυσχεραίνουν</a:t>
            </a:r>
            <a:r>
              <a:rPr lang="el-GR" b="1" dirty="0"/>
              <a:t> την πρόσβαση </a:t>
            </a:r>
            <a:r>
              <a:rPr lang="el-GR" b="1" dirty="0" err="1"/>
              <a:t>νέων</a:t>
            </a:r>
            <a:r>
              <a:rPr lang="el-GR" b="1" dirty="0"/>
              <a:t> </a:t>
            </a:r>
            <a:r>
              <a:rPr lang="el-GR" b="1" dirty="0" err="1"/>
              <a:t>ανταγωνιστών</a:t>
            </a:r>
            <a:r>
              <a:rPr lang="el-GR" b="1" dirty="0"/>
              <a:t> στη </a:t>
            </a:r>
            <a:r>
              <a:rPr lang="el-GR" b="1" dirty="0" err="1"/>
              <a:t>βαθμίδα</a:t>
            </a:r>
            <a:r>
              <a:rPr lang="el-GR" b="1" dirty="0"/>
              <a:t> του </a:t>
            </a:r>
            <a:r>
              <a:rPr lang="el-GR" b="1" dirty="0" err="1"/>
              <a:t>προμηθευτη</a:t>
            </a:r>
            <a:r>
              <a:rPr lang="el-GR" b="1" dirty="0"/>
              <a:t>́ (</a:t>
            </a:r>
            <a:r>
              <a:rPr lang="el-GR" b="1" dirty="0" err="1"/>
              <a:t>αφου</a:t>
            </a:r>
            <a:r>
              <a:rPr lang="el-GR" b="1" dirty="0"/>
              <a:t>́ </a:t>
            </a:r>
            <a:r>
              <a:rPr lang="el-GR" b="1" dirty="0" err="1"/>
              <a:t>δυσχεραίνεται</a:t>
            </a:r>
            <a:r>
              <a:rPr lang="el-GR" b="1" dirty="0"/>
              <a:t> η </a:t>
            </a:r>
            <a:r>
              <a:rPr lang="el-GR" b="1" dirty="0" err="1"/>
              <a:t>συνεργασία</a:t>
            </a:r>
            <a:r>
              <a:rPr lang="el-GR" b="1" dirty="0"/>
              <a:t> τους με τους </a:t>
            </a:r>
            <a:r>
              <a:rPr lang="el-GR" b="1" dirty="0" err="1"/>
              <a:t>διανομείς</a:t>
            </a:r>
            <a:r>
              <a:rPr lang="el-GR" b="1" dirty="0"/>
              <a:t> των </a:t>
            </a:r>
            <a:r>
              <a:rPr lang="el-GR" b="1" dirty="0" err="1"/>
              <a:t>προϊόντων</a:t>
            </a:r>
            <a:r>
              <a:rPr lang="el-GR" b="1" dirty="0"/>
              <a:t>, </a:t>
            </a:r>
            <a:r>
              <a:rPr lang="el-GR" b="1" dirty="0" err="1"/>
              <a:t>άρα</a:t>
            </a:r>
            <a:r>
              <a:rPr lang="el-GR" b="1" dirty="0"/>
              <a:t> η πρόσβασή τους στα </a:t>
            </a:r>
            <a:r>
              <a:rPr lang="el-GR" b="1" dirty="0" err="1"/>
              <a:t>δίκτυα</a:t>
            </a:r>
            <a:r>
              <a:rPr lang="el-GR" b="1" dirty="0"/>
              <a:t> </a:t>
            </a:r>
            <a:r>
              <a:rPr lang="el-GR" b="1" dirty="0" err="1"/>
              <a:t>διανομής</a:t>
            </a:r>
            <a:r>
              <a:rPr lang="el-GR" b="1" dirty="0"/>
              <a:t>), </a:t>
            </a:r>
            <a:r>
              <a:rPr lang="el-GR" b="1" dirty="0" err="1"/>
              <a:t>αποτρέπουν</a:t>
            </a:r>
            <a:r>
              <a:rPr lang="el-GR" b="1" dirty="0"/>
              <a:t> την </a:t>
            </a:r>
            <a:r>
              <a:rPr lang="el-GR" b="1" dirty="0" err="1"/>
              <a:t>περαιτέρω</a:t>
            </a:r>
            <a:r>
              <a:rPr lang="el-GR" b="1" dirty="0"/>
              <a:t> </a:t>
            </a:r>
            <a:r>
              <a:rPr lang="el-GR" b="1" dirty="0" err="1"/>
              <a:t>επέκταση</a:t>
            </a:r>
            <a:r>
              <a:rPr lang="el-GR" b="1" dirty="0"/>
              <a:t> των </a:t>
            </a:r>
            <a:r>
              <a:rPr lang="el-GR" b="1" dirty="0" err="1"/>
              <a:t>υφιστάμενων</a:t>
            </a:r>
            <a:r>
              <a:rPr lang="el-GR" b="1" dirty="0"/>
              <a:t> </a:t>
            </a:r>
            <a:r>
              <a:rPr lang="el-GR" b="1" dirty="0" err="1"/>
              <a:t>ανταγωνιστών</a:t>
            </a:r>
            <a:r>
              <a:rPr lang="el-GR" b="1" dirty="0"/>
              <a:t> και </a:t>
            </a:r>
            <a:r>
              <a:rPr lang="el-GR" b="1" dirty="0" err="1"/>
              <a:t>επιτρέπουν</a:t>
            </a:r>
            <a:r>
              <a:rPr lang="el-GR" b="1" dirty="0"/>
              <a:t> στη </a:t>
            </a:r>
            <a:r>
              <a:rPr lang="el-GR" b="1" dirty="0" err="1"/>
              <a:t>δεσπόζουσα</a:t>
            </a:r>
            <a:r>
              <a:rPr lang="el-GR" b="1" dirty="0"/>
              <a:t> </a:t>
            </a:r>
            <a:r>
              <a:rPr lang="el-GR" b="1" dirty="0" err="1"/>
              <a:t>επιχείρηση</a:t>
            </a:r>
            <a:r>
              <a:rPr lang="el-GR" b="1" dirty="0"/>
              <a:t> να </a:t>
            </a:r>
            <a:r>
              <a:rPr lang="el-GR" b="1" dirty="0" err="1"/>
              <a:t>διατηρήσει</a:t>
            </a:r>
            <a:r>
              <a:rPr lang="el-GR" b="1" dirty="0"/>
              <a:t> και να </a:t>
            </a:r>
            <a:r>
              <a:rPr lang="el-GR" b="1" dirty="0" err="1"/>
              <a:t>ενισχύσει</a:t>
            </a:r>
            <a:r>
              <a:rPr lang="el-GR" b="1" dirty="0"/>
              <a:t> τη </a:t>
            </a:r>
            <a:r>
              <a:rPr lang="el-GR" b="1" dirty="0" err="1"/>
              <a:t>δεσπόζουσα</a:t>
            </a:r>
            <a:r>
              <a:rPr lang="el-GR" b="1" dirty="0"/>
              <a:t> </a:t>
            </a:r>
            <a:r>
              <a:rPr lang="el-GR" b="1" dirty="0" err="1"/>
              <a:t>θέση</a:t>
            </a:r>
            <a:r>
              <a:rPr lang="el-GR" b="1" dirty="0"/>
              <a:t> της στην </a:t>
            </a:r>
            <a:r>
              <a:rPr lang="el-GR" b="1" dirty="0" err="1"/>
              <a:t>αγορα</a:t>
            </a:r>
            <a:r>
              <a:rPr lang="el-GR" dirty="0"/>
              <a:t>́. </a:t>
            </a:r>
          </a:p>
          <a:p>
            <a:pPr lvl="1" algn="just"/>
            <a:r>
              <a:rPr lang="el-GR" dirty="0"/>
              <a:t>76. Οι </a:t>
            </a:r>
            <a:r>
              <a:rPr lang="el-GR" dirty="0" err="1"/>
              <a:t>ρήτρες</a:t>
            </a:r>
            <a:r>
              <a:rPr lang="el-GR" dirty="0"/>
              <a:t> </a:t>
            </a:r>
            <a:r>
              <a:rPr lang="el-GR" dirty="0" err="1"/>
              <a:t>αποκλειστικότητας</a:t>
            </a:r>
            <a:r>
              <a:rPr lang="el-GR" dirty="0"/>
              <a:t> </a:t>
            </a:r>
            <a:r>
              <a:rPr lang="el-GR" dirty="0" err="1"/>
              <a:t>απο</a:t>
            </a:r>
            <a:r>
              <a:rPr lang="el-GR" dirty="0"/>
              <a:t>́ τη </a:t>
            </a:r>
            <a:r>
              <a:rPr lang="el-GR" dirty="0" err="1"/>
              <a:t>φύση</a:t>
            </a:r>
            <a:r>
              <a:rPr lang="el-GR" dirty="0"/>
              <a:t> τους έχουν τη </a:t>
            </a:r>
            <a:r>
              <a:rPr lang="el-GR" b="1" dirty="0"/>
              <a:t>δυνατότητα </a:t>
            </a:r>
            <a:r>
              <a:rPr lang="el-GR" b="1" dirty="0" err="1"/>
              <a:t>στεγανοποίησης</a:t>
            </a:r>
            <a:r>
              <a:rPr lang="el-GR" b="1" dirty="0"/>
              <a:t> της </a:t>
            </a:r>
            <a:r>
              <a:rPr lang="el-GR" b="1" dirty="0" err="1"/>
              <a:t>αγοράς</a:t>
            </a:r>
            <a:r>
              <a:rPr lang="el-GR" b="1" dirty="0"/>
              <a:t>, </a:t>
            </a:r>
            <a:r>
              <a:rPr lang="el-GR" b="1" dirty="0" err="1"/>
              <a:t>χωρίς</a:t>
            </a:r>
            <a:r>
              <a:rPr lang="el-GR" b="1" dirty="0"/>
              <a:t> να </a:t>
            </a:r>
            <a:r>
              <a:rPr lang="el-GR" b="1" dirty="0" err="1"/>
              <a:t>απαιτείται</a:t>
            </a:r>
            <a:r>
              <a:rPr lang="el-GR" b="1" dirty="0"/>
              <a:t> να </a:t>
            </a:r>
            <a:r>
              <a:rPr lang="el-GR" b="1" dirty="0" err="1"/>
              <a:t>αποδειχθει</a:t>
            </a:r>
            <a:r>
              <a:rPr lang="el-GR" b="1" dirty="0"/>
              <a:t>́ ο </a:t>
            </a:r>
            <a:r>
              <a:rPr lang="el-GR" b="1" dirty="0" err="1"/>
              <a:t>πραγματικός</a:t>
            </a:r>
            <a:r>
              <a:rPr lang="el-GR" b="1" dirty="0"/>
              <a:t> </a:t>
            </a:r>
            <a:r>
              <a:rPr lang="el-GR" b="1" dirty="0" err="1"/>
              <a:t>αντίκτυπος</a:t>
            </a:r>
            <a:r>
              <a:rPr lang="el-GR" b="1" dirty="0"/>
              <a:t> των εν </a:t>
            </a:r>
            <a:r>
              <a:rPr lang="el-GR" b="1" dirty="0" err="1"/>
              <a:t>λόγω</a:t>
            </a:r>
            <a:r>
              <a:rPr lang="el-GR" b="1" dirty="0"/>
              <a:t> </a:t>
            </a:r>
            <a:r>
              <a:rPr lang="el-GR" b="1" dirty="0" err="1"/>
              <a:t>πρακτικών</a:t>
            </a:r>
            <a:r>
              <a:rPr lang="el-GR" b="1" dirty="0"/>
              <a:t> στην </a:t>
            </a:r>
            <a:r>
              <a:rPr lang="el-GR" b="1" dirty="0" err="1"/>
              <a:t>αγορα</a:t>
            </a:r>
            <a:r>
              <a:rPr lang="el-GR" b="1" dirty="0"/>
              <a:t>́</a:t>
            </a:r>
            <a:r>
              <a:rPr lang="el-GR" dirty="0"/>
              <a:t> </a:t>
            </a:r>
            <a:r>
              <a:rPr lang="el-GR" dirty="0" err="1"/>
              <a:t>διότι</a:t>
            </a:r>
            <a:r>
              <a:rPr lang="el-GR" dirty="0"/>
              <a:t>, </a:t>
            </a:r>
            <a:r>
              <a:rPr lang="el-GR" dirty="0" err="1"/>
              <a:t>λόγω</a:t>
            </a:r>
            <a:r>
              <a:rPr lang="el-GR" dirty="0"/>
              <a:t> </a:t>
            </a:r>
            <a:r>
              <a:rPr lang="el-GR" dirty="0" err="1"/>
              <a:t>ακριβώς</a:t>
            </a:r>
            <a:r>
              <a:rPr lang="el-GR" dirty="0"/>
              <a:t> της </a:t>
            </a:r>
            <a:r>
              <a:rPr lang="el-GR" dirty="0" err="1"/>
              <a:t>δεσπόζουσας</a:t>
            </a:r>
            <a:r>
              <a:rPr lang="el-GR" dirty="0"/>
              <a:t> </a:t>
            </a:r>
            <a:r>
              <a:rPr lang="el-GR" dirty="0" err="1"/>
              <a:t>θέσης</a:t>
            </a:r>
            <a:r>
              <a:rPr lang="el-GR" dirty="0"/>
              <a:t> που </a:t>
            </a:r>
            <a:r>
              <a:rPr lang="el-GR" dirty="0" err="1"/>
              <a:t>κατέχει</a:t>
            </a:r>
            <a:r>
              <a:rPr lang="el-GR" dirty="0"/>
              <a:t> ο </a:t>
            </a:r>
            <a:r>
              <a:rPr lang="el-GR" dirty="0" err="1"/>
              <a:t>προμηθευτής</a:t>
            </a:r>
            <a:r>
              <a:rPr lang="el-GR" b="1" dirty="0"/>
              <a:t>, ο </a:t>
            </a:r>
            <a:r>
              <a:rPr lang="el-GR" b="1" dirty="0" err="1"/>
              <a:t>ανταγωνισμός</a:t>
            </a:r>
            <a:r>
              <a:rPr lang="el-GR" b="1" dirty="0"/>
              <a:t> στην εν </a:t>
            </a:r>
            <a:r>
              <a:rPr lang="el-GR" b="1" dirty="0" err="1"/>
              <a:t>λόγω</a:t>
            </a:r>
            <a:r>
              <a:rPr lang="el-GR" b="1" dirty="0"/>
              <a:t> </a:t>
            </a:r>
            <a:r>
              <a:rPr lang="el-GR" b="1" dirty="0" err="1"/>
              <a:t>αγορα</a:t>
            </a:r>
            <a:r>
              <a:rPr lang="el-GR" b="1" dirty="0"/>
              <a:t>́ </a:t>
            </a:r>
            <a:r>
              <a:rPr lang="el-GR" b="1" dirty="0" err="1"/>
              <a:t>είναι</a:t>
            </a:r>
            <a:r>
              <a:rPr lang="el-GR" b="1" dirty="0"/>
              <a:t> </a:t>
            </a:r>
            <a:r>
              <a:rPr lang="el-GR" b="1" dirty="0" err="1"/>
              <a:t>ήδη</a:t>
            </a:r>
            <a:r>
              <a:rPr lang="el-GR" b="1" dirty="0"/>
              <a:t> </a:t>
            </a:r>
            <a:r>
              <a:rPr lang="el-GR" b="1" dirty="0" err="1"/>
              <a:t>περιορισμένος</a:t>
            </a:r>
            <a:r>
              <a:rPr lang="el-GR" b="1" dirty="0"/>
              <a:t> και η </a:t>
            </a:r>
            <a:r>
              <a:rPr lang="el-GR" b="1" dirty="0" err="1"/>
              <a:t>δομη</a:t>
            </a:r>
            <a:r>
              <a:rPr lang="el-GR" b="1" dirty="0"/>
              <a:t>́ </a:t>
            </a:r>
            <a:r>
              <a:rPr lang="el-GR" b="1" dirty="0" err="1"/>
              <a:t>τής</a:t>
            </a:r>
            <a:r>
              <a:rPr lang="el-GR" b="1" dirty="0"/>
              <a:t> μη </a:t>
            </a:r>
            <a:r>
              <a:rPr lang="el-GR" b="1" dirty="0" err="1"/>
              <a:t>φυσιολογικη</a:t>
            </a:r>
            <a:r>
              <a:rPr lang="el-GR" b="1" dirty="0"/>
              <a:t>́. </a:t>
            </a:r>
          </a:p>
          <a:p>
            <a:pPr lvl="1" algn="just"/>
            <a:r>
              <a:rPr lang="el-GR" dirty="0"/>
              <a:t>Δυνατότητα </a:t>
            </a:r>
            <a:r>
              <a:rPr lang="el-GR" b="1" dirty="0"/>
              <a:t>αιτιολόγησης</a:t>
            </a:r>
            <a:r>
              <a:rPr lang="el-GR" dirty="0"/>
              <a:t>:</a:t>
            </a:r>
          </a:p>
          <a:p>
            <a:pPr lvl="2" algn="just"/>
            <a:r>
              <a:rPr lang="el-GR" dirty="0"/>
              <a:t>η εν </a:t>
            </a:r>
            <a:r>
              <a:rPr lang="el-GR" dirty="0" err="1"/>
              <a:t>λόγω</a:t>
            </a:r>
            <a:r>
              <a:rPr lang="el-GR" dirty="0"/>
              <a:t> πρακτική </a:t>
            </a:r>
            <a:r>
              <a:rPr lang="el-GR" dirty="0" err="1"/>
              <a:t>συνιστα</a:t>
            </a:r>
            <a:r>
              <a:rPr lang="el-GR" dirty="0"/>
              <a:t>́ </a:t>
            </a:r>
            <a:r>
              <a:rPr lang="el-GR" b="1" dirty="0" err="1"/>
              <a:t>θεμιτη</a:t>
            </a:r>
            <a:r>
              <a:rPr lang="el-GR" b="1" dirty="0"/>
              <a:t>́ </a:t>
            </a:r>
            <a:r>
              <a:rPr lang="el-GR" b="1" dirty="0" err="1"/>
              <a:t>επιχειρηματικη</a:t>
            </a:r>
            <a:r>
              <a:rPr lang="el-GR" b="1" dirty="0"/>
              <a:t>́ </a:t>
            </a:r>
            <a:r>
              <a:rPr lang="el-GR" b="1" dirty="0" err="1"/>
              <a:t>συμπεριφορα</a:t>
            </a:r>
            <a:r>
              <a:rPr lang="el-GR" b="1" dirty="0"/>
              <a:t>́ </a:t>
            </a:r>
            <a:r>
              <a:rPr lang="el-GR" dirty="0"/>
              <a:t>ή </a:t>
            </a:r>
            <a:r>
              <a:rPr lang="el-GR" dirty="0" err="1"/>
              <a:t>αποβλέπει</a:t>
            </a:r>
            <a:r>
              <a:rPr lang="el-GR" dirty="0"/>
              <a:t> στην </a:t>
            </a:r>
            <a:r>
              <a:rPr lang="el-GR" dirty="0" err="1"/>
              <a:t>εξυπηρέτηση</a:t>
            </a:r>
            <a:r>
              <a:rPr lang="el-GR" dirty="0"/>
              <a:t> </a:t>
            </a:r>
            <a:r>
              <a:rPr lang="el-GR" b="1" dirty="0" err="1"/>
              <a:t>ενός</a:t>
            </a:r>
            <a:r>
              <a:rPr lang="el-GR" b="1" dirty="0"/>
              <a:t> </a:t>
            </a:r>
            <a:r>
              <a:rPr lang="el-GR" b="1" dirty="0" err="1"/>
              <a:t>θεμιτου</a:t>
            </a:r>
            <a:r>
              <a:rPr lang="el-GR" b="1" dirty="0"/>
              <a:t>́ </a:t>
            </a:r>
            <a:r>
              <a:rPr lang="el-GR" b="1" dirty="0" err="1"/>
              <a:t>σκοπου</a:t>
            </a:r>
            <a:r>
              <a:rPr lang="el-GR" b="1" dirty="0"/>
              <a:t>́ </a:t>
            </a:r>
            <a:r>
              <a:rPr lang="el-GR" b="1" dirty="0" err="1"/>
              <a:t>δημοσίου</a:t>
            </a:r>
            <a:r>
              <a:rPr lang="el-GR" b="1" dirty="0"/>
              <a:t> </a:t>
            </a:r>
            <a:r>
              <a:rPr lang="el-GR" b="1" dirty="0" err="1"/>
              <a:t>συμφέροντος</a:t>
            </a:r>
            <a:r>
              <a:rPr lang="el-GR" b="1" dirty="0"/>
              <a:t> </a:t>
            </a:r>
            <a:r>
              <a:rPr lang="el-GR" dirty="0"/>
              <a:t>ή </a:t>
            </a:r>
            <a:r>
              <a:rPr lang="el-GR" dirty="0" err="1"/>
              <a:t>εδράζεται</a:t>
            </a:r>
            <a:r>
              <a:rPr lang="el-GR" dirty="0"/>
              <a:t> σε </a:t>
            </a:r>
            <a:r>
              <a:rPr lang="el-GR" b="1" dirty="0" err="1"/>
              <a:t>παράγοντες</a:t>
            </a:r>
            <a:r>
              <a:rPr lang="el-GR" b="1" dirty="0"/>
              <a:t> </a:t>
            </a:r>
            <a:r>
              <a:rPr lang="el-GR" b="1" dirty="0" err="1"/>
              <a:t>εξωτερικούς</a:t>
            </a:r>
            <a:r>
              <a:rPr lang="el-GR" b="1" dirty="0"/>
              <a:t> προς τη </a:t>
            </a:r>
            <a:r>
              <a:rPr lang="el-GR" b="1" dirty="0" err="1"/>
              <a:t>δεσπόζουσα</a:t>
            </a:r>
            <a:r>
              <a:rPr lang="el-GR" b="1" dirty="0"/>
              <a:t> </a:t>
            </a:r>
            <a:r>
              <a:rPr lang="el-GR" b="1" dirty="0" err="1"/>
              <a:t>επιχείρηση</a:t>
            </a:r>
            <a:endParaRPr lang="el-GR" b="1" dirty="0"/>
          </a:p>
          <a:p>
            <a:pPr lvl="2" algn="just"/>
            <a:r>
              <a:rPr lang="el-GR" b="1" dirty="0"/>
              <a:t>Βάρος απόδειξης</a:t>
            </a:r>
            <a:r>
              <a:rPr lang="el-GR" dirty="0"/>
              <a:t>: δεσπόζουσα επιχείρηση </a:t>
            </a:r>
          </a:p>
          <a:p>
            <a:pPr lvl="2" algn="just"/>
            <a:r>
              <a:rPr lang="el-GR" b="1" dirty="0"/>
              <a:t>Αρχή αναλογικότητας</a:t>
            </a:r>
          </a:p>
          <a:p>
            <a:endParaRPr lang="el-GR" dirty="0"/>
          </a:p>
        </p:txBody>
      </p:sp>
    </p:spTree>
    <p:extLst>
      <p:ext uri="{BB962C8B-B14F-4D97-AF65-F5344CB8AC3E}">
        <p14:creationId xmlns:p14="http://schemas.microsoft.com/office/powerpoint/2010/main" val="2279612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8D3D-8B78-2F6A-6EF1-5D08C901A71B}"/>
              </a:ext>
            </a:extLst>
          </p:cNvPr>
          <p:cNvSpPr>
            <a:spLocks noGrp="1"/>
          </p:cNvSpPr>
          <p:nvPr>
            <p:ph type="title"/>
          </p:nvPr>
        </p:nvSpPr>
        <p:spPr/>
        <p:txBody>
          <a:bodyPr/>
          <a:lstStyle/>
          <a:p>
            <a:r>
              <a:rPr lang="el-GR" dirty="0"/>
              <a:t>Πιθανολογούμενες πρακτικές (ΔΕΠΑ)</a:t>
            </a:r>
            <a:endParaRPr lang="en-GR" dirty="0"/>
          </a:p>
        </p:txBody>
      </p:sp>
      <p:sp>
        <p:nvSpPr>
          <p:cNvPr id="3" name="Content Placeholder 2">
            <a:extLst>
              <a:ext uri="{FF2B5EF4-FFF2-40B4-BE49-F238E27FC236}">
                <a16:creationId xmlns:a16="http://schemas.microsoft.com/office/drawing/2014/main" id="{C7F04812-8810-A3B7-DA09-93663C593FA0}"/>
              </a:ext>
            </a:extLst>
          </p:cNvPr>
          <p:cNvSpPr>
            <a:spLocks noGrp="1"/>
          </p:cNvSpPr>
          <p:nvPr>
            <p:ph idx="1"/>
          </p:nvPr>
        </p:nvSpPr>
        <p:spPr/>
        <p:txBody>
          <a:bodyPr>
            <a:normAutofit fontScale="77500" lnSpcReduction="20000"/>
          </a:bodyPr>
          <a:lstStyle/>
          <a:p>
            <a:r>
              <a:rPr lang="en-US" b="1" dirty="0"/>
              <a:t>B) </a:t>
            </a:r>
            <a:r>
              <a:rPr lang="el-GR" b="1" dirty="0"/>
              <a:t>Σύζευξη υπηρεσίας μεταφοράς και προμήθειας ΦΑ</a:t>
            </a:r>
          </a:p>
          <a:p>
            <a:pPr lvl="1" algn="just"/>
            <a:r>
              <a:rPr lang="el-GR" dirty="0" err="1"/>
              <a:t>Προϋποθέσεις</a:t>
            </a:r>
            <a:r>
              <a:rPr lang="el-GR" dirty="0"/>
              <a:t> : </a:t>
            </a:r>
          </a:p>
          <a:p>
            <a:pPr lvl="2" algn="just"/>
            <a:r>
              <a:rPr lang="el-GR" dirty="0"/>
              <a:t>(α) Η </a:t>
            </a:r>
            <a:r>
              <a:rPr lang="el-GR" dirty="0" err="1"/>
              <a:t>επιχείρηση</a:t>
            </a:r>
            <a:r>
              <a:rPr lang="el-GR" dirty="0"/>
              <a:t> να </a:t>
            </a:r>
            <a:r>
              <a:rPr lang="el-GR" dirty="0" err="1"/>
              <a:t>κατέχει</a:t>
            </a:r>
            <a:r>
              <a:rPr lang="el-GR" dirty="0"/>
              <a:t> </a:t>
            </a:r>
            <a:r>
              <a:rPr lang="el-GR" b="1" dirty="0" err="1"/>
              <a:t>δεσπόζουσα</a:t>
            </a:r>
            <a:r>
              <a:rPr lang="el-GR" b="1" dirty="0"/>
              <a:t> </a:t>
            </a:r>
            <a:r>
              <a:rPr lang="el-GR" b="1" dirty="0" err="1"/>
              <a:t>θέση</a:t>
            </a:r>
            <a:r>
              <a:rPr lang="el-GR" b="1" dirty="0"/>
              <a:t> στη </a:t>
            </a:r>
            <a:r>
              <a:rPr lang="el-GR" b="1" dirty="0" err="1"/>
              <a:t>δεσμεύουσα</a:t>
            </a:r>
            <a:r>
              <a:rPr lang="el-GR" b="1" dirty="0"/>
              <a:t> </a:t>
            </a:r>
            <a:r>
              <a:rPr lang="el-GR" b="1" dirty="0" err="1"/>
              <a:t>αγορα</a:t>
            </a:r>
            <a:r>
              <a:rPr lang="el-GR" b="1" dirty="0"/>
              <a:t>́ </a:t>
            </a:r>
          </a:p>
          <a:p>
            <a:pPr lvl="2" algn="just"/>
            <a:r>
              <a:rPr lang="el-GR" dirty="0"/>
              <a:t>(β) Το </a:t>
            </a:r>
            <a:r>
              <a:rPr lang="el-GR" dirty="0" err="1"/>
              <a:t>δεσμεύον</a:t>
            </a:r>
            <a:r>
              <a:rPr lang="el-GR" dirty="0"/>
              <a:t> και το </a:t>
            </a:r>
            <a:r>
              <a:rPr lang="el-GR" dirty="0" err="1"/>
              <a:t>δεσμευόμενο</a:t>
            </a:r>
            <a:r>
              <a:rPr lang="el-GR" dirty="0"/>
              <a:t> </a:t>
            </a:r>
            <a:r>
              <a:rPr lang="el-GR" dirty="0" err="1"/>
              <a:t>προϊόν</a:t>
            </a:r>
            <a:r>
              <a:rPr lang="el-GR" dirty="0"/>
              <a:t> να </a:t>
            </a:r>
            <a:r>
              <a:rPr lang="el-GR" dirty="0" err="1"/>
              <a:t>είναι</a:t>
            </a:r>
            <a:r>
              <a:rPr lang="el-GR" dirty="0"/>
              <a:t> </a:t>
            </a:r>
            <a:r>
              <a:rPr lang="el-GR" b="1" dirty="0" err="1"/>
              <a:t>δύο</a:t>
            </a:r>
            <a:r>
              <a:rPr lang="el-GR" b="1" dirty="0"/>
              <a:t> </a:t>
            </a:r>
            <a:r>
              <a:rPr lang="el-GR" b="1" dirty="0" err="1"/>
              <a:t>χωριστα</a:t>
            </a:r>
            <a:r>
              <a:rPr lang="el-GR" b="1" dirty="0"/>
              <a:t>́ </a:t>
            </a:r>
            <a:r>
              <a:rPr lang="el-GR" b="1" dirty="0" err="1"/>
              <a:t>προϊόντα</a:t>
            </a:r>
            <a:r>
              <a:rPr lang="el-GR" b="1" dirty="0"/>
              <a:t> </a:t>
            </a:r>
          </a:p>
          <a:p>
            <a:pPr lvl="2" algn="just"/>
            <a:r>
              <a:rPr lang="el-GR" dirty="0"/>
              <a:t>(γ) Η πρακτική της </a:t>
            </a:r>
            <a:r>
              <a:rPr lang="el-GR" dirty="0" err="1"/>
              <a:t>δέσμευσης</a:t>
            </a:r>
            <a:r>
              <a:rPr lang="el-GR" dirty="0"/>
              <a:t> να </a:t>
            </a:r>
            <a:r>
              <a:rPr lang="el-GR" dirty="0" err="1"/>
              <a:t>οδηγει</a:t>
            </a:r>
            <a:r>
              <a:rPr lang="el-GR" dirty="0"/>
              <a:t>́ σε </a:t>
            </a:r>
            <a:r>
              <a:rPr lang="el-GR" b="1" dirty="0" err="1"/>
              <a:t>αποκλεισμο</a:t>
            </a:r>
            <a:r>
              <a:rPr lang="el-GR" b="1" dirty="0"/>
              <a:t>́ </a:t>
            </a:r>
            <a:r>
              <a:rPr lang="el-GR" b="1" dirty="0" err="1"/>
              <a:t>ανταγωνιστών</a:t>
            </a:r>
            <a:r>
              <a:rPr lang="el-GR" dirty="0"/>
              <a:t> και </a:t>
            </a:r>
          </a:p>
          <a:p>
            <a:pPr lvl="2" algn="just"/>
            <a:r>
              <a:rPr lang="el-GR" dirty="0"/>
              <a:t>(δ) Η πρακτική της </a:t>
            </a:r>
            <a:r>
              <a:rPr lang="el-GR" dirty="0" err="1"/>
              <a:t>δέσμευσης</a:t>
            </a:r>
            <a:r>
              <a:rPr lang="el-GR" dirty="0"/>
              <a:t> </a:t>
            </a:r>
            <a:r>
              <a:rPr lang="el-GR" b="1" dirty="0"/>
              <a:t>να μην </a:t>
            </a:r>
            <a:r>
              <a:rPr lang="el-GR" b="1" dirty="0" err="1"/>
              <a:t>μπορει</a:t>
            </a:r>
            <a:r>
              <a:rPr lang="el-GR" b="1" dirty="0"/>
              <a:t>́ να </a:t>
            </a:r>
            <a:r>
              <a:rPr lang="el-GR" b="1" dirty="0" err="1"/>
              <a:t>αιτιολογηθει</a:t>
            </a:r>
            <a:r>
              <a:rPr lang="el-GR" b="1" dirty="0"/>
              <a:t>́ </a:t>
            </a:r>
            <a:r>
              <a:rPr lang="el-GR" b="1" dirty="0" err="1"/>
              <a:t>αντικειμενικα</a:t>
            </a:r>
            <a:r>
              <a:rPr lang="el-GR" b="1" dirty="0"/>
              <a:t>́</a:t>
            </a:r>
            <a:r>
              <a:rPr lang="el-GR" dirty="0"/>
              <a:t>. </a:t>
            </a:r>
          </a:p>
          <a:p>
            <a:pPr lvl="1" algn="just"/>
            <a:r>
              <a:rPr lang="el-GR" dirty="0" err="1"/>
              <a:t>Δεσμευμένες</a:t>
            </a:r>
            <a:r>
              <a:rPr lang="el-GR" dirty="0"/>
              <a:t> </a:t>
            </a:r>
            <a:r>
              <a:rPr lang="el-GR" dirty="0" err="1"/>
              <a:t>πωλήσεις</a:t>
            </a:r>
            <a:r>
              <a:rPr lang="el-GR" dirty="0"/>
              <a:t> </a:t>
            </a:r>
            <a:r>
              <a:rPr lang="el-GR" dirty="0" err="1"/>
              <a:t>μπορούν</a:t>
            </a:r>
            <a:r>
              <a:rPr lang="el-GR" dirty="0"/>
              <a:t> να </a:t>
            </a:r>
            <a:r>
              <a:rPr lang="el-GR" dirty="0" err="1"/>
              <a:t>οδηγήσουν</a:t>
            </a:r>
            <a:r>
              <a:rPr lang="el-GR" dirty="0"/>
              <a:t> στη </a:t>
            </a:r>
            <a:r>
              <a:rPr lang="el-GR" b="1" dirty="0" err="1"/>
              <a:t>διαμόρφωση</a:t>
            </a:r>
            <a:r>
              <a:rPr lang="el-GR" b="1" dirty="0"/>
              <a:t> </a:t>
            </a:r>
            <a:r>
              <a:rPr lang="el-GR" b="1" dirty="0" err="1"/>
              <a:t>τιμών</a:t>
            </a:r>
            <a:r>
              <a:rPr lang="el-GR" b="1" dirty="0"/>
              <a:t> σε </a:t>
            </a:r>
            <a:r>
              <a:rPr lang="el-GR" b="1" dirty="0" err="1"/>
              <a:t>επίπεδο</a:t>
            </a:r>
            <a:r>
              <a:rPr lang="el-GR" b="1" dirty="0"/>
              <a:t> </a:t>
            </a:r>
            <a:r>
              <a:rPr lang="el-GR" b="1" dirty="0" err="1"/>
              <a:t>υψηλότερο</a:t>
            </a:r>
            <a:r>
              <a:rPr lang="el-GR" b="1" dirty="0"/>
              <a:t> </a:t>
            </a:r>
            <a:r>
              <a:rPr lang="el-GR" b="1" dirty="0" err="1"/>
              <a:t>απο</a:t>
            </a:r>
            <a:r>
              <a:rPr lang="el-GR" b="1" dirty="0"/>
              <a:t>́ </a:t>
            </a:r>
            <a:r>
              <a:rPr lang="el-GR" b="1" dirty="0" err="1"/>
              <a:t>αυτο</a:t>
            </a:r>
            <a:r>
              <a:rPr lang="el-GR" b="1" dirty="0"/>
              <a:t>́ που </a:t>
            </a:r>
            <a:r>
              <a:rPr lang="el-GR" b="1" dirty="0" err="1"/>
              <a:t>αντιστοιχει</a:t>
            </a:r>
            <a:r>
              <a:rPr lang="el-GR" b="1" dirty="0"/>
              <a:t>́ στις </a:t>
            </a:r>
            <a:r>
              <a:rPr lang="el-GR" b="1" dirty="0" err="1"/>
              <a:t>συνθήκες</a:t>
            </a:r>
            <a:r>
              <a:rPr lang="el-GR" b="1" dirty="0"/>
              <a:t> του ανταγωνισμού.</a:t>
            </a:r>
          </a:p>
          <a:p>
            <a:pPr lvl="1" algn="just"/>
            <a:r>
              <a:rPr lang="el-GR" b="1" dirty="0"/>
              <a:t>Δυνατότητα αιτιολόγησης: </a:t>
            </a:r>
            <a:r>
              <a:rPr lang="el-GR" dirty="0" err="1"/>
              <a:t>εφόσον</a:t>
            </a:r>
            <a:r>
              <a:rPr lang="el-GR" dirty="0"/>
              <a:t> η </a:t>
            </a:r>
            <a:r>
              <a:rPr lang="el-GR" dirty="0" err="1"/>
              <a:t>δεσπόζουσα</a:t>
            </a:r>
            <a:r>
              <a:rPr lang="el-GR" dirty="0"/>
              <a:t> </a:t>
            </a:r>
            <a:r>
              <a:rPr lang="el-GR" dirty="0" err="1"/>
              <a:t>επιχείρηση</a:t>
            </a:r>
            <a:r>
              <a:rPr lang="el-GR" dirty="0"/>
              <a:t> </a:t>
            </a:r>
            <a:r>
              <a:rPr lang="el-GR" dirty="0" err="1"/>
              <a:t>προβάλλει</a:t>
            </a:r>
            <a:r>
              <a:rPr lang="el-GR" dirty="0"/>
              <a:t> </a:t>
            </a:r>
            <a:r>
              <a:rPr lang="el-GR" b="1" dirty="0" err="1"/>
              <a:t>βελτιώσεις</a:t>
            </a:r>
            <a:r>
              <a:rPr lang="el-GR" b="1" dirty="0"/>
              <a:t> της </a:t>
            </a:r>
            <a:r>
              <a:rPr lang="el-GR" b="1" dirty="0" err="1"/>
              <a:t>αποτελεσματικότητας</a:t>
            </a:r>
            <a:r>
              <a:rPr lang="el-GR" b="1" dirty="0"/>
              <a:t> οι </a:t>
            </a:r>
            <a:r>
              <a:rPr lang="el-GR" b="1" dirty="0" err="1"/>
              <a:t>οποίες</a:t>
            </a:r>
            <a:r>
              <a:rPr lang="el-GR" b="1" dirty="0"/>
              <a:t> </a:t>
            </a:r>
            <a:r>
              <a:rPr lang="el-GR" b="1" dirty="0" err="1"/>
              <a:t>συνιστούν</a:t>
            </a:r>
            <a:r>
              <a:rPr lang="el-GR" b="1" dirty="0"/>
              <a:t> </a:t>
            </a:r>
            <a:r>
              <a:rPr lang="el-GR" b="1" dirty="0" err="1"/>
              <a:t>επαρκείς</a:t>
            </a:r>
            <a:r>
              <a:rPr lang="el-GR" b="1" dirty="0"/>
              <a:t> </a:t>
            </a:r>
            <a:r>
              <a:rPr lang="el-GR" b="1" dirty="0" err="1"/>
              <a:t>εγγυήσεις</a:t>
            </a:r>
            <a:r>
              <a:rPr lang="el-GR" b="1" dirty="0"/>
              <a:t> ότι δεν θα </a:t>
            </a:r>
            <a:r>
              <a:rPr lang="el-GR" b="1" dirty="0" err="1"/>
              <a:t>προκύψει</a:t>
            </a:r>
            <a:r>
              <a:rPr lang="el-GR" b="1" dirty="0"/>
              <a:t> </a:t>
            </a:r>
            <a:r>
              <a:rPr lang="el-GR" b="1" dirty="0" err="1"/>
              <a:t>καθαρη</a:t>
            </a:r>
            <a:r>
              <a:rPr lang="el-GR" b="1" dirty="0"/>
              <a:t>́ </a:t>
            </a:r>
            <a:r>
              <a:rPr lang="el-GR" b="1" dirty="0" err="1"/>
              <a:t>ζημία</a:t>
            </a:r>
            <a:r>
              <a:rPr lang="el-GR" b="1" dirty="0"/>
              <a:t> για τους </a:t>
            </a:r>
            <a:r>
              <a:rPr lang="el-GR" b="1" dirty="0" err="1"/>
              <a:t>καταναλωτές</a:t>
            </a:r>
            <a:r>
              <a:rPr lang="el-GR" dirty="0"/>
              <a:t>. Οι </a:t>
            </a:r>
            <a:r>
              <a:rPr lang="el-GR" dirty="0" err="1"/>
              <a:t>αποτελεσματικότητες</a:t>
            </a:r>
            <a:r>
              <a:rPr lang="el-GR" dirty="0"/>
              <a:t> </a:t>
            </a:r>
            <a:r>
              <a:rPr lang="el-GR" dirty="0" err="1"/>
              <a:t>αυτές</a:t>
            </a:r>
            <a:r>
              <a:rPr lang="el-GR" dirty="0"/>
              <a:t> </a:t>
            </a:r>
            <a:r>
              <a:rPr lang="el-GR" b="1" dirty="0"/>
              <a:t>θα </a:t>
            </a:r>
            <a:r>
              <a:rPr lang="el-GR" b="1" dirty="0" err="1"/>
              <a:t>πρέπει</a:t>
            </a:r>
            <a:r>
              <a:rPr lang="el-GR" b="1" dirty="0"/>
              <a:t> να έχουν </a:t>
            </a:r>
            <a:r>
              <a:rPr lang="el-GR" b="1" dirty="0" err="1"/>
              <a:t>ήδη</a:t>
            </a:r>
            <a:r>
              <a:rPr lang="el-GR" b="1" dirty="0"/>
              <a:t> </a:t>
            </a:r>
            <a:r>
              <a:rPr lang="el-GR" b="1" dirty="0" err="1"/>
              <a:t>υλοποιηθει</a:t>
            </a:r>
            <a:r>
              <a:rPr lang="el-GR" b="1" dirty="0"/>
              <a:t>́ ή να </a:t>
            </a:r>
            <a:r>
              <a:rPr lang="el-GR" b="1" dirty="0" err="1"/>
              <a:t>είναι</a:t>
            </a:r>
            <a:r>
              <a:rPr lang="el-GR" b="1" dirty="0"/>
              <a:t> </a:t>
            </a:r>
            <a:r>
              <a:rPr lang="el-GR" b="1" dirty="0" err="1"/>
              <a:t>πιθανο</a:t>
            </a:r>
            <a:r>
              <a:rPr lang="el-GR" b="1" dirty="0"/>
              <a:t>́ να </a:t>
            </a:r>
            <a:r>
              <a:rPr lang="el-GR" b="1" dirty="0" err="1"/>
              <a:t>υλοποιηθούν</a:t>
            </a:r>
            <a:r>
              <a:rPr lang="el-GR" b="1" dirty="0"/>
              <a:t> ως </a:t>
            </a:r>
            <a:r>
              <a:rPr lang="el-GR" b="1" dirty="0" err="1"/>
              <a:t>αποτέλεσμα</a:t>
            </a:r>
            <a:r>
              <a:rPr lang="el-GR" b="1" dirty="0"/>
              <a:t> της </a:t>
            </a:r>
            <a:r>
              <a:rPr lang="el-GR" b="1" dirty="0" err="1"/>
              <a:t>συμπεριφοράς</a:t>
            </a:r>
            <a:r>
              <a:rPr lang="el-GR" b="1" dirty="0"/>
              <a:t>, </a:t>
            </a:r>
            <a:r>
              <a:rPr lang="el-GR" b="1" dirty="0" err="1"/>
              <a:t>όπως</a:t>
            </a:r>
            <a:r>
              <a:rPr lang="el-GR" b="1" dirty="0"/>
              <a:t> για </a:t>
            </a:r>
            <a:r>
              <a:rPr lang="el-GR" b="1" dirty="0" err="1"/>
              <a:t>παράδειγμα</a:t>
            </a:r>
            <a:r>
              <a:rPr lang="el-GR" b="1" dirty="0"/>
              <a:t> </a:t>
            </a:r>
            <a:r>
              <a:rPr lang="el-GR" b="1" dirty="0" err="1"/>
              <a:t>βελτιώσεις</a:t>
            </a:r>
            <a:r>
              <a:rPr lang="el-GR" b="1" dirty="0"/>
              <a:t> της </a:t>
            </a:r>
            <a:r>
              <a:rPr lang="el-GR" b="1" dirty="0" err="1"/>
              <a:t>ποιότητας</a:t>
            </a:r>
            <a:r>
              <a:rPr lang="el-GR" b="1" dirty="0"/>
              <a:t> των </a:t>
            </a:r>
            <a:r>
              <a:rPr lang="el-GR" b="1" dirty="0" err="1"/>
              <a:t>αγαθών</a:t>
            </a:r>
            <a:r>
              <a:rPr lang="el-GR" b="1" dirty="0"/>
              <a:t> ή </a:t>
            </a:r>
            <a:r>
              <a:rPr lang="el-GR" b="1" dirty="0" err="1"/>
              <a:t>μείωση</a:t>
            </a:r>
            <a:r>
              <a:rPr lang="el-GR" b="1" dirty="0"/>
              <a:t> του </a:t>
            </a:r>
            <a:r>
              <a:rPr lang="el-GR" b="1" dirty="0" err="1"/>
              <a:t>κόστους</a:t>
            </a:r>
            <a:r>
              <a:rPr lang="el-GR" b="1" dirty="0"/>
              <a:t> </a:t>
            </a:r>
            <a:r>
              <a:rPr lang="el-GR" b="1" dirty="0" err="1"/>
              <a:t>παραγωγής</a:t>
            </a:r>
            <a:r>
              <a:rPr lang="el-GR" b="1" dirty="0"/>
              <a:t> ή </a:t>
            </a:r>
            <a:r>
              <a:rPr lang="el-GR" b="1" dirty="0" err="1"/>
              <a:t>διανομής</a:t>
            </a:r>
            <a:r>
              <a:rPr lang="el-GR" dirty="0"/>
              <a:t>. </a:t>
            </a:r>
            <a:r>
              <a:rPr lang="el-GR" dirty="0" err="1"/>
              <a:t>Περαιτέρω</a:t>
            </a:r>
            <a:r>
              <a:rPr lang="el-GR" dirty="0"/>
              <a:t>, η </a:t>
            </a:r>
            <a:r>
              <a:rPr lang="el-GR" dirty="0" err="1"/>
              <a:t>συμπεριφορα</a:t>
            </a:r>
            <a:r>
              <a:rPr lang="el-GR" dirty="0"/>
              <a:t>́ της </a:t>
            </a:r>
            <a:r>
              <a:rPr lang="el-GR" dirty="0" err="1"/>
              <a:t>δεσπόζουσας</a:t>
            </a:r>
            <a:r>
              <a:rPr lang="el-GR" dirty="0"/>
              <a:t> </a:t>
            </a:r>
            <a:r>
              <a:rPr lang="el-GR" dirty="0" err="1"/>
              <a:t>επιχείρησης</a:t>
            </a:r>
            <a:r>
              <a:rPr lang="el-GR" dirty="0"/>
              <a:t> θα </a:t>
            </a:r>
            <a:r>
              <a:rPr lang="el-GR" dirty="0" err="1"/>
              <a:t>πρέπει</a:t>
            </a:r>
            <a:r>
              <a:rPr lang="el-GR" dirty="0"/>
              <a:t> να </a:t>
            </a:r>
            <a:r>
              <a:rPr lang="el-GR" dirty="0" err="1"/>
              <a:t>είναι</a:t>
            </a:r>
            <a:r>
              <a:rPr lang="el-GR" dirty="0"/>
              <a:t> </a:t>
            </a:r>
            <a:r>
              <a:rPr lang="el-GR" b="1" dirty="0" err="1"/>
              <a:t>απαραίτητη</a:t>
            </a:r>
            <a:r>
              <a:rPr lang="el-GR" dirty="0"/>
              <a:t> για την </a:t>
            </a:r>
            <a:r>
              <a:rPr lang="el-GR" dirty="0" err="1"/>
              <a:t>υλοποίηση</a:t>
            </a:r>
            <a:r>
              <a:rPr lang="el-GR" dirty="0"/>
              <a:t> </a:t>
            </a:r>
            <a:r>
              <a:rPr lang="el-GR" dirty="0" err="1"/>
              <a:t>αυτών</a:t>
            </a:r>
            <a:r>
              <a:rPr lang="el-GR" dirty="0"/>
              <a:t> των </a:t>
            </a:r>
            <a:r>
              <a:rPr lang="el-GR" dirty="0" err="1"/>
              <a:t>βελτιώσεων</a:t>
            </a:r>
            <a:r>
              <a:rPr lang="el-GR" dirty="0"/>
              <a:t> </a:t>
            </a:r>
            <a:r>
              <a:rPr lang="el-GR" dirty="0" err="1"/>
              <a:t>αποτελεσματικότητας</a:t>
            </a:r>
            <a:r>
              <a:rPr lang="el-GR" dirty="0"/>
              <a:t> και </a:t>
            </a:r>
            <a:r>
              <a:rPr lang="el-GR" b="1" dirty="0"/>
              <a:t>να μην </a:t>
            </a:r>
            <a:r>
              <a:rPr lang="el-GR" b="1" dirty="0" err="1"/>
              <a:t>υπάρχουν</a:t>
            </a:r>
            <a:r>
              <a:rPr lang="el-GR" b="1" dirty="0"/>
              <a:t> </a:t>
            </a:r>
            <a:r>
              <a:rPr lang="el-GR" b="1" dirty="0" err="1"/>
              <a:t>άλλες</a:t>
            </a:r>
            <a:r>
              <a:rPr lang="el-GR" b="1" dirty="0"/>
              <a:t> </a:t>
            </a:r>
            <a:r>
              <a:rPr lang="el-GR" b="1" dirty="0" err="1"/>
              <a:t>εναλλακτικές</a:t>
            </a:r>
            <a:r>
              <a:rPr lang="el-GR" b="1" dirty="0"/>
              <a:t> </a:t>
            </a:r>
            <a:r>
              <a:rPr lang="el-GR" b="1" dirty="0" err="1"/>
              <a:t>δυνατότητες</a:t>
            </a:r>
            <a:r>
              <a:rPr lang="el-GR" b="1" dirty="0"/>
              <a:t> </a:t>
            </a:r>
            <a:r>
              <a:rPr lang="el-GR" b="1" dirty="0" err="1"/>
              <a:t>λιγότερο</a:t>
            </a:r>
            <a:r>
              <a:rPr lang="el-GR" b="1" dirty="0"/>
              <a:t> </a:t>
            </a:r>
            <a:r>
              <a:rPr lang="el-GR" b="1" dirty="0" err="1"/>
              <a:t>αντι-ανταγωνιστικές</a:t>
            </a:r>
            <a:r>
              <a:rPr lang="el-GR" dirty="0"/>
              <a:t>. </a:t>
            </a:r>
            <a:r>
              <a:rPr lang="el-GR" dirty="0" err="1"/>
              <a:t>Επίσης</a:t>
            </a:r>
            <a:r>
              <a:rPr lang="el-GR" dirty="0"/>
              <a:t>, οι </a:t>
            </a:r>
            <a:r>
              <a:rPr lang="el-GR" dirty="0" err="1"/>
              <a:t>βελτιώσεις</a:t>
            </a:r>
            <a:r>
              <a:rPr lang="el-GR" dirty="0"/>
              <a:t> της </a:t>
            </a:r>
            <a:r>
              <a:rPr lang="el-GR" dirty="0" err="1"/>
              <a:t>αποτελεσματικότητας</a:t>
            </a:r>
            <a:r>
              <a:rPr lang="el-GR" dirty="0"/>
              <a:t> θα </a:t>
            </a:r>
            <a:r>
              <a:rPr lang="el-GR" dirty="0" err="1"/>
              <a:t>πρέπει</a:t>
            </a:r>
            <a:r>
              <a:rPr lang="el-GR" dirty="0"/>
              <a:t> να </a:t>
            </a:r>
            <a:r>
              <a:rPr lang="el-GR" b="1" dirty="0" err="1"/>
              <a:t>αντισταθμίζουν</a:t>
            </a:r>
            <a:r>
              <a:rPr lang="el-GR" b="1" dirty="0"/>
              <a:t> </a:t>
            </a:r>
            <a:r>
              <a:rPr lang="el-GR" b="1" dirty="0" err="1"/>
              <a:t>τυχόν</a:t>
            </a:r>
            <a:r>
              <a:rPr lang="el-GR" b="1" dirty="0"/>
              <a:t> </a:t>
            </a:r>
            <a:r>
              <a:rPr lang="el-GR" b="1" dirty="0" err="1"/>
              <a:t>αρνητικές</a:t>
            </a:r>
            <a:r>
              <a:rPr lang="el-GR" b="1" dirty="0"/>
              <a:t> </a:t>
            </a:r>
            <a:r>
              <a:rPr lang="el-GR" b="1" dirty="0" err="1"/>
              <a:t>επιπτώσεις</a:t>
            </a:r>
            <a:r>
              <a:rPr lang="el-GR" b="1" dirty="0"/>
              <a:t> στον </a:t>
            </a:r>
            <a:r>
              <a:rPr lang="el-GR" b="1" dirty="0" err="1"/>
              <a:t>ανταγωνισμο</a:t>
            </a:r>
            <a:r>
              <a:rPr lang="el-GR" b="1" dirty="0"/>
              <a:t>́ και </a:t>
            </a:r>
            <a:r>
              <a:rPr lang="el-GR" b="1" dirty="0" err="1"/>
              <a:t>οπωσδήποτε</a:t>
            </a:r>
            <a:r>
              <a:rPr lang="el-GR" b="1" dirty="0"/>
              <a:t> να μην </a:t>
            </a:r>
            <a:r>
              <a:rPr lang="el-GR" b="1" dirty="0" err="1"/>
              <a:t>εξαλείφουν</a:t>
            </a:r>
            <a:r>
              <a:rPr lang="el-GR" b="1" dirty="0"/>
              <a:t> τον </a:t>
            </a:r>
            <a:r>
              <a:rPr lang="el-GR" b="1" dirty="0" err="1"/>
              <a:t>αποτελεσματικο</a:t>
            </a:r>
            <a:r>
              <a:rPr lang="el-GR" b="1" dirty="0"/>
              <a:t>́ </a:t>
            </a:r>
            <a:r>
              <a:rPr lang="el-GR" b="1" dirty="0" err="1"/>
              <a:t>ανταγωνισμο</a:t>
            </a:r>
            <a:r>
              <a:rPr lang="el-GR" b="1" dirty="0"/>
              <a:t>́, </a:t>
            </a:r>
            <a:r>
              <a:rPr lang="el-GR" b="1" dirty="0" err="1"/>
              <a:t>καταργώντας</a:t>
            </a:r>
            <a:r>
              <a:rPr lang="el-GR" b="1" dirty="0"/>
              <a:t> </a:t>
            </a:r>
            <a:r>
              <a:rPr lang="el-GR" b="1" dirty="0" err="1"/>
              <a:t>όλες</a:t>
            </a:r>
            <a:r>
              <a:rPr lang="el-GR" b="1" dirty="0"/>
              <a:t> τις </a:t>
            </a:r>
            <a:r>
              <a:rPr lang="el-GR" b="1" dirty="0" err="1"/>
              <a:t>περισσότερες</a:t>
            </a:r>
            <a:r>
              <a:rPr lang="el-GR" b="1" dirty="0"/>
              <a:t> </a:t>
            </a:r>
            <a:r>
              <a:rPr lang="el-GR" b="1" dirty="0" err="1"/>
              <a:t>υφιστάμενες</a:t>
            </a:r>
            <a:r>
              <a:rPr lang="el-GR" b="1" dirty="0"/>
              <a:t> </a:t>
            </a:r>
            <a:r>
              <a:rPr lang="el-GR" b="1" dirty="0" err="1"/>
              <a:t>πηγές</a:t>
            </a:r>
            <a:r>
              <a:rPr lang="el-GR" b="1" dirty="0"/>
              <a:t> </a:t>
            </a:r>
            <a:r>
              <a:rPr lang="el-GR" b="1" dirty="0" err="1"/>
              <a:t>πραγματικου</a:t>
            </a:r>
            <a:r>
              <a:rPr lang="el-GR" b="1" dirty="0"/>
              <a:t>́ ή </a:t>
            </a:r>
            <a:r>
              <a:rPr lang="el-GR" b="1" dirty="0" err="1"/>
              <a:t>δυνητικου</a:t>
            </a:r>
            <a:r>
              <a:rPr lang="el-GR" b="1" dirty="0"/>
              <a:t>́ ανταγωνισμού</a:t>
            </a:r>
            <a:r>
              <a:rPr lang="el-GR" dirty="0"/>
              <a:t>. </a:t>
            </a:r>
          </a:p>
          <a:p>
            <a:pPr lvl="1"/>
            <a:endParaRPr lang="el-GR" dirty="0"/>
          </a:p>
          <a:p>
            <a:endParaRPr lang="en-GR" dirty="0"/>
          </a:p>
        </p:txBody>
      </p:sp>
    </p:spTree>
    <p:extLst>
      <p:ext uri="{BB962C8B-B14F-4D97-AF65-F5344CB8AC3E}">
        <p14:creationId xmlns:p14="http://schemas.microsoft.com/office/powerpoint/2010/main" val="332244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CB3A-0B0B-350F-4261-FC3DF928E152}"/>
              </a:ext>
            </a:extLst>
          </p:cNvPr>
          <p:cNvSpPr>
            <a:spLocks noGrp="1"/>
          </p:cNvSpPr>
          <p:nvPr>
            <p:ph type="title"/>
          </p:nvPr>
        </p:nvSpPr>
        <p:spPr/>
        <p:txBody>
          <a:bodyPr/>
          <a:lstStyle/>
          <a:p>
            <a:r>
              <a:rPr lang="el-GR" dirty="0"/>
              <a:t>Πιθανολογούμενες πρακτικές (ΔΕΠΑ)</a:t>
            </a:r>
            <a:endParaRPr lang="en-GR" dirty="0"/>
          </a:p>
        </p:txBody>
      </p:sp>
      <p:sp>
        <p:nvSpPr>
          <p:cNvPr id="3" name="Content Placeholder 2">
            <a:extLst>
              <a:ext uri="{FF2B5EF4-FFF2-40B4-BE49-F238E27FC236}">
                <a16:creationId xmlns:a16="http://schemas.microsoft.com/office/drawing/2014/main" id="{F3EEF661-11A4-873D-A2D8-C47CBFEC4889}"/>
              </a:ext>
            </a:extLst>
          </p:cNvPr>
          <p:cNvSpPr>
            <a:spLocks noGrp="1"/>
          </p:cNvSpPr>
          <p:nvPr>
            <p:ph idx="1"/>
          </p:nvPr>
        </p:nvSpPr>
        <p:spPr/>
        <p:txBody>
          <a:bodyPr>
            <a:normAutofit/>
          </a:bodyPr>
          <a:lstStyle/>
          <a:p>
            <a:r>
              <a:rPr lang="el-GR" b="1" dirty="0"/>
              <a:t>Γ</a:t>
            </a:r>
            <a:r>
              <a:rPr lang="en-GR" b="1" dirty="0"/>
              <a:t>) Ά</a:t>
            </a:r>
            <a:r>
              <a:rPr lang="el-GR" b="1" dirty="0" err="1"/>
              <a:t>ρνηση</a:t>
            </a:r>
            <a:r>
              <a:rPr lang="el-GR" b="1" dirty="0"/>
              <a:t> πρόσβασης σε βασική διευκόλυνση</a:t>
            </a:r>
            <a:endParaRPr lang="el-GR" dirty="0"/>
          </a:p>
          <a:p>
            <a:pPr lvl="1" algn="just"/>
            <a:r>
              <a:rPr lang="el-GR" dirty="0" err="1"/>
              <a:t>Άρνησης</a:t>
            </a:r>
            <a:r>
              <a:rPr lang="el-GR" dirty="0"/>
              <a:t> </a:t>
            </a:r>
            <a:r>
              <a:rPr lang="el-GR" dirty="0" err="1"/>
              <a:t>χορήγησης</a:t>
            </a:r>
            <a:r>
              <a:rPr lang="el-GR" dirty="0"/>
              <a:t> πρόσβασης σε </a:t>
            </a:r>
            <a:r>
              <a:rPr lang="el-GR" dirty="0" err="1"/>
              <a:t>εγκατάσταση</a:t>
            </a:r>
            <a:r>
              <a:rPr lang="el-GR" dirty="0"/>
              <a:t> ή </a:t>
            </a:r>
            <a:r>
              <a:rPr lang="el-GR" dirty="0" err="1"/>
              <a:t>δίκτυο</a:t>
            </a:r>
            <a:r>
              <a:rPr lang="el-GR" dirty="0"/>
              <a:t> </a:t>
            </a:r>
            <a:r>
              <a:rPr lang="el-GR" dirty="0" err="1"/>
              <a:t>πρωταρχικής</a:t>
            </a:r>
            <a:r>
              <a:rPr lang="el-GR" dirty="0"/>
              <a:t> </a:t>
            </a:r>
            <a:r>
              <a:rPr lang="el-GR" dirty="0" err="1"/>
              <a:t>σημασίας</a:t>
            </a:r>
            <a:r>
              <a:rPr lang="el-GR" dirty="0"/>
              <a:t> («</a:t>
            </a:r>
            <a:r>
              <a:rPr lang="el-GR" dirty="0" err="1"/>
              <a:t>βασικη</a:t>
            </a:r>
            <a:r>
              <a:rPr lang="el-GR" dirty="0"/>
              <a:t>́ </a:t>
            </a:r>
            <a:r>
              <a:rPr lang="el-GR" dirty="0" err="1"/>
              <a:t>διευκόλυνση</a:t>
            </a:r>
            <a:r>
              <a:rPr lang="el-GR" dirty="0"/>
              <a:t>»). </a:t>
            </a:r>
          </a:p>
          <a:p>
            <a:pPr lvl="1" algn="just"/>
            <a:r>
              <a:rPr lang="el-GR" b="1" dirty="0"/>
              <a:t>Δεν </a:t>
            </a:r>
            <a:r>
              <a:rPr lang="el-GR" b="1" dirty="0" err="1"/>
              <a:t>υπάρχει</a:t>
            </a:r>
            <a:r>
              <a:rPr lang="el-GR" b="1" dirty="0"/>
              <a:t> </a:t>
            </a:r>
            <a:r>
              <a:rPr lang="el-GR" b="1" dirty="0" err="1"/>
              <a:t>ρεαλιστικα</a:t>
            </a:r>
            <a:r>
              <a:rPr lang="el-GR" b="1" dirty="0"/>
              <a:t>́ </a:t>
            </a:r>
            <a:r>
              <a:rPr lang="el-GR" b="1" dirty="0" err="1"/>
              <a:t>υποκατάσταστο</a:t>
            </a:r>
            <a:r>
              <a:rPr lang="el-GR" b="1" dirty="0"/>
              <a:t>, </a:t>
            </a:r>
            <a:r>
              <a:rPr lang="el-GR" b="1" dirty="0" err="1"/>
              <a:t>πραγματικο</a:t>
            </a:r>
            <a:r>
              <a:rPr lang="el-GR" b="1" dirty="0"/>
              <a:t>́ ή </a:t>
            </a:r>
            <a:r>
              <a:rPr lang="el-GR" b="1" dirty="0" err="1"/>
              <a:t>δυνητικο</a:t>
            </a:r>
            <a:r>
              <a:rPr lang="el-GR" b="1" dirty="0"/>
              <a:t>́, </a:t>
            </a:r>
            <a:r>
              <a:rPr lang="el-GR" b="1" dirty="0" err="1"/>
              <a:t>αναφορικα</a:t>
            </a:r>
            <a:r>
              <a:rPr lang="el-GR" b="1" dirty="0"/>
              <a:t>́ με τη </a:t>
            </a:r>
            <a:r>
              <a:rPr lang="el-GR" b="1" dirty="0" err="1"/>
              <a:t>χρήση</a:t>
            </a:r>
            <a:r>
              <a:rPr lang="el-GR" b="1" dirty="0"/>
              <a:t> της </a:t>
            </a:r>
            <a:r>
              <a:rPr lang="el-GR" b="1" dirty="0" err="1"/>
              <a:t>σχετικής</a:t>
            </a:r>
            <a:r>
              <a:rPr lang="el-GR" b="1" dirty="0"/>
              <a:t> </a:t>
            </a:r>
            <a:r>
              <a:rPr lang="el-GR" b="1" dirty="0" err="1"/>
              <a:t>υπηρεσίας</a:t>
            </a:r>
            <a:r>
              <a:rPr lang="el-GR" b="1" dirty="0"/>
              <a:t> ή </a:t>
            </a:r>
            <a:r>
              <a:rPr lang="el-GR" b="1" dirty="0" err="1"/>
              <a:t>υποδομής</a:t>
            </a:r>
            <a:endParaRPr lang="el-GR" b="1" dirty="0"/>
          </a:p>
          <a:p>
            <a:pPr lvl="1" algn="just"/>
            <a:r>
              <a:rPr lang="el-GR" dirty="0"/>
              <a:t>Μια </a:t>
            </a:r>
            <a:r>
              <a:rPr lang="el-GR" dirty="0" err="1"/>
              <a:t>επιχείρηση</a:t>
            </a:r>
            <a:r>
              <a:rPr lang="el-GR" dirty="0"/>
              <a:t> που </a:t>
            </a:r>
            <a:r>
              <a:rPr lang="el-GR" dirty="0" err="1"/>
              <a:t>κατέχει</a:t>
            </a:r>
            <a:r>
              <a:rPr lang="el-GR" dirty="0"/>
              <a:t> </a:t>
            </a:r>
            <a:r>
              <a:rPr lang="el-GR" b="1" dirty="0" err="1"/>
              <a:t>δεσπόζουσα</a:t>
            </a:r>
            <a:r>
              <a:rPr lang="el-GR" b="1" dirty="0"/>
              <a:t> </a:t>
            </a:r>
            <a:r>
              <a:rPr lang="el-GR" b="1" dirty="0" err="1"/>
              <a:t>θέση</a:t>
            </a:r>
            <a:r>
              <a:rPr lang="el-GR" b="1" dirty="0"/>
              <a:t> </a:t>
            </a:r>
            <a:r>
              <a:rPr lang="el-GR" dirty="0" err="1"/>
              <a:t>κατα</a:t>
            </a:r>
            <a:r>
              <a:rPr lang="el-GR" dirty="0"/>
              <a:t>́ την </a:t>
            </a:r>
            <a:r>
              <a:rPr lang="el-GR" dirty="0" err="1"/>
              <a:t>παροχη</a:t>
            </a:r>
            <a:r>
              <a:rPr lang="el-GR" dirty="0"/>
              <a:t>́ </a:t>
            </a:r>
            <a:r>
              <a:rPr lang="el-GR" dirty="0" err="1"/>
              <a:t>αυτής</a:t>
            </a:r>
            <a:r>
              <a:rPr lang="el-GR" dirty="0"/>
              <a:t> της </a:t>
            </a:r>
            <a:r>
              <a:rPr lang="el-GR" dirty="0" err="1"/>
              <a:t>βασικής</a:t>
            </a:r>
            <a:r>
              <a:rPr lang="el-GR" dirty="0"/>
              <a:t> </a:t>
            </a:r>
            <a:r>
              <a:rPr lang="el-GR" dirty="0" err="1"/>
              <a:t>διευκόλυνσης</a:t>
            </a:r>
            <a:r>
              <a:rPr lang="el-GR" dirty="0"/>
              <a:t>, </a:t>
            </a:r>
            <a:r>
              <a:rPr lang="el-GR" dirty="0" err="1"/>
              <a:t>δηλαδη</a:t>
            </a:r>
            <a:r>
              <a:rPr lang="el-GR" dirty="0"/>
              <a:t>́, </a:t>
            </a:r>
            <a:r>
              <a:rPr lang="el-GR" dirty="0" err="1"/>
              <a:t>υπηρεσίας</a:t>
            </a:r>
            <a:r>
              <a:rPr lang="el-GR" dirty="0"/>
              <a:t> ή </a:t>
            </a:r>
            <a:r>
              <a:rPr lang="el-GR" dirty="0" err="1"/>
              <a:t>εγκατάστασης</a:t>
            </a:r>
            <a:r>
              <a:rPr lang="el-GR" dirty="0"/>
              <a:t>, στην </a:t>
            </a:r>
            <a:r>
              <a:rPr lang="el-GR" dirty="0" err="1"/>
              <a:t>οποία</a:t>
            </a:r>
            <a:r>
              <a:rPr lang="el-GR" dirty="0"/>
              <a:t> </a:t>
            </a:r>
            <a:r>
              <a:rPr lang="el-GR" b="1" dirty="0" err="1"/>
              <a:t>εάν</a:t>
            </a:r>
            <a:r>
              <a:rPr lang="el-GR" b="1" dirty="0"/>
              <a:t> δεν έχουν πρόσβαση οι </a:t>
            </a:r>
            <a:r>
              <a:rPr lang="el-GR" b="1" dirty="0" err="1"/>
              <a:t>ανταγωνιστές</a:t>
            </a:r>
            <a:r>
              <a:rPr lang="el-GR" b="1" dirty="0"/>
              <a:t> δεν </a:t>
            </a:r>
            <a:r>
              <a:rPr lang="el-GR" b="1" dirty="0" err="1"/>
              <a:t>μπορούν</a:t>
            </a:r>
            <a:r>
              <a:rPr lang="el-GR" b="1" dirty="0"/>
              <a:t> να </a:t>
            </a:r>
            <a:r>
              <a:rPr lang="el-GR" b="1" dirty="0" err="1"/>
              <a:t>παράσχουν</a:t>
            </a:r>
            <a:r>
              <a:rPr lang="el-GR" b="1" dirty="0"/>
              <a:t> </a:t>
            </a:r>
            <a:r>
              <a:rPr lang="el-GR" b="1" dirty="0" err="1"/>
              <a:t>υπηρεσίες</a:t>
            </a:r>
            <a:r>
              <a:rPr lang="el-GR" b="1" dirty="0"/>
              <a:t> στους </a:t>
            </a:r>
            <a:r>
              <a:rPr lang="el-GR" b="1" dirty="0" err="1"/>
              <a:t>πελάτες</a:t>
            </a:r>
            <a:r>
              <a:rPr lang="el-GR" b="1" dirty="0"/>
              <a:t> τους, και </a:t>
            </a:r>
            <a:r>
              <a:rPr lang="el-GR" b="1" dirty="0" err="1"/>
              <a:t>χρησιμοποιει</a:t>
            </a:r>
            <a:r>
              <a:rPr lang="el-GR" b="1" dirty="0"/>
              <a:t>́ η </a:t>
            </a:r>
            <a:r>
              <a:rPr lang="el-GR" b="1" dirty="0" err="1"/>
              <a:t>ίδια</a:t>
            </a:r>
            <a:r>
              <a:rPr lang="el-GR" b="1" dirty="0"/>
              <a:t> τη </a:t>
            </a:r>
            <a:r>
              <a:rPr lang="el-GR" b="1" dirty="0" err="1"/>
              <a:t>διευκόλυνση</a:t>
            </a:r>
            <a:r>
              <a:rPr lang="el-GR" b="1" dirty="0"/>
              <a:t> </a:t>
            </a:r>
            <a:r>
              <a:rPr lang="el-GR" b="1" dirty="0" err="1"/>
              <a:t>αυτη</a:t>
            </a:r>
            <a:r>
              <a:rPr lang="el-GR" b="1" dirty="0"/>
              <a:t>́</a:t>
            </a:r>
            <a:r>
              <a:rPr lang="el-GR" dirty="0"/>
              <a:t>, και η </a:t>
            </a:r>
            <a:r>
              <a:rPr lang="el-GR" dirty="0" err="1"/>
              <a:t>οποία</a:t>
            </a:r>
            <a:r>
              <a:rPr lang="el-GR" dirty="0"/>
              <a:t> </a:t>
            </a:r>
            <a:r>
              <a:rPr lang="el-GR" dirty="0" err="1"/>
              <a:t>επιχείρηση</a:t>
            </a:r>
            <a:r>
              <a:rPr lang="el-GR" dirty="0"/>
              <a:t> </a:t>
            </a:r>
            <a:r>
              <a:rPr lang="el-GR" dirty="0" err="1"/>
              <a:t>αρνείται</a:t>
            </a:r>
            <a:r>
              <a:rPr lang="el-GR" dirty="0"/>
              <a:t> σε </a:t>
            </a:r>
            <a:r>
              <a:rPr lang="el-GR" dirty="0" err="1"/>
              <a:t>άλλες</a:t>
            </a:r>
            <a:r>
              <a:rPr lang="el-GR" dirty="0"/>
              <a:t> </a:t>
            </a:r>
            <a:r>
              <a:rPr lang="el-GR" dirty="0" err="1"/>
              <a:t>επιχειρήσεις</a:t>
            </a:r>
            <a:r>
              <a:rPr lang="el-GR" dirty="0"/>
              <a:t> την πρόσβαση στην εν </a:t>
            </a:r>
            <a:r>
              <a:rPr lang="el-GR" dirty="0" err="1"/>
              <a:t>λόγω</a:t>
            </a:r>
            <a:r>
              <a:rPr lang="el-GR" dirty="0"/>
              <a:t> </a:t>
            </a:r>
            <a:r>
              <a:rPr lang="el-GR" dirty="0" err="1"/>
              <a:t>διευκόλυνση</a:t>
            </a:r>
            <a:r>
              <a:rPr lang="el-GR" dirty="0"/>
              <a:t>, </a:t>
            </a:r>
            <a:r>
              <a:rPr lang="el-GR" b="1" dirty="0" err="1"/>
              <a:t>χωρίς</a:t>
            </a:r>
            <a:r>
              <a:rPr lang="el-GR" b="1" dirty="0"/>
              <a:t> </a:t>
            </a:r>
            <a:r>
              <a:rPr lang="el-GR" b="1" dirty="0" err="1"/>
              <a:t>αντικειμενικη</a:t>
            </a:r>
            <a:r>
              <a:rPr lang="el-GR" b="1" dirty="0"/>
              <a:t>́ </a:t>
            </a:r>
            <a:r>
              <a:rPr lang="el-GR" b="1" dirty="0" err="1"/>
              <a:t>αιτιολογία</a:t>
            </a:r>
            <a:r>
              <a:rPr lang="el-GR" b="1" dirty="0"/>
              <a:t> ή </a:t>
            </a:r>
            <a:r>
              <a:rPr lang="el-GR" b="1" dirty="0" err="1"/>
              <a:t>παρέχει</a:t>
            </a:r>
            <a:r>
              <a:rPr lang="el-GR" b="1" dirty="0"/>
              <a:t> πρόσβαση </a:t>
            </a:r>
            <a:r>
              <a:rPr lang="el-GR" b="1" dirty="0" err="1"/>
              <a:t>μόνον</a:t>
            </a:r>
            <a:r>
              <a:rPr lang="el-GR" b="1" dirty="0"/>
              <a:t> </a:t>
            </a:r>
            <a:r>
              <a:rPr lang="el-GR" b="1" dirty="0" err="1"/>
              <a:t>υπο</a:t>
            </a:r>
            <a:r>
              <a:rPr lang="el-GR" b="1" dirty="0"/>
              <a:t>́ </a:t>
            </a:r>
            <a:r>
              <a:rPr lang="el-GR" b="1" dirty="0" err="1"/>
              <a:t>όρους</a:t>
            </a:r>
            <a:r>
              <a:rPr lang="el-GR" b="1" dirty="0"/>
              <a:t> </a:t>
            </a:r>
            <a:r>
              <a:rPr lang="el-GR" b="1" dirty="0" err="1"/>
              <a:t>λιγότερο</a:t>
            </a:r>
            <a:r>
              <a:rPr lang="el-GR" b="1" dirty="0"/>
              <a:t> </a:t>
            </a:r>
            <a:r>
              <a:rPr lang="el-GR" b="1" dirty="0" err="1"/>
              <a:t>ευνοϊκούς</a:t>
            </a:r>
            <a:r>
              <a:rPr lang="el-GR" b="1" dirty="0"/>
              <a:t> </a:t>
            </a:r>
            <a:r>
              <a:rPr lang="el-GR" b="1" dirty="0" err="1"/>
              <a:t>απο</a:t>
            </a:r>
            <a:r>
              <a:rPr lang="el-GR" b="1" dirty="0"/>
              <a:t>́ </a:t>
            </a:r>
            <a:r>
              <a:rPr lang="el-GR" b="1" dirty="0" err="1"/>
              <a:t>εκείνους</a:t>
            </a:r>
            <a:r>
              <a:rPr lang="el-GR" b="1" dirty="0"/>
              <a:t> που </a:t>
            </a:r>
            <a:r>
              <a:rPr lang="el-GR" b="1" dirty="0" err="1"/>
              <a:t>θέτει</a:t>
            </a:r>
            <a:r>
              <a:rPr lang="el-GR" b="1" dirty="0"/>
              <a:t> στις </a:t>
            </a:r>
            <a:r>
              <a:rPr lang="el-GR" b="1" dirty="0" err="1"/>
              <a:t>δικές</a:t>
            </a:r>
            <a:r>
              <a:rPr lang="el-GR" b="1" dirty="0"/>
              <a:t> της </a:t>
            </a:r>
            <a:r>
              <a:rPr lang="el-GR" b="1" dirty="0" err="1"/>
              <a:t>υπηρεσίες</a:t>
            </a:r>
            <a:r>
              <a:rPr lang="el-GR" b="1" dirty="0"/>
              <a:t>, </a:t>
            </a:r>
            <a:r>
              <a:rPr lang="el-GR" b="1" dirty="0" err="1"/>
              <a:t>καταχράται</a:t>
            </a:r>
            <a:r>
              <a:rPr lang="el-GR" b="1" dirty="0"/>
              <a:t> τη </a:t>
            </a:r>
            <a:r>
              <a:rPr lang="el-GR" b="1" dirty="0" err="1"/>
              <a:t>δεσπόζουσα</a:t>
            </a:r>
            <a:r>
              <a:rPr lang="el-GR" b="1" dirty="0"/>
              <a:t> </a:t>
            </a:r>
            <a:r>
              <a:rPr lang="el-GR" b="1" dirty="0" err="1"/>
              <a:t>θέση</a:t>
            </a:r>
            <a:r>
              <a:rPr lang="el-GR" b="1" dirty="0"/>
              <a:t> της</a:t>
            </a:r>
            <a:r>
              <a:rPr lang="el-GR" dirty="0"/>
              <a:t>.</a:t>
            </a:r>
          </a:p>
        </p:txBody>
      </p:sp>
    </p:spTree>
    <p:extLst>
      <p:ext uri="{BB962C8B-B14F-4D97-AF65-F5344CB8AC3E}">
        <p14:creationId xmlns:p14="http://schemas.microsoft.com/office/powerpoint/2010/main" val="372602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289C-2602-AA85-92C7-06F6B8D36FE0}"/>
              </a:ext>
            </a:extLst>
          </p:cNvPr>
          <p:cNvSpPr>
            <a:spLocks noGrp="1"/>
          </p:cNvSpPr>
          <p:nvPr>
            <p:ph type="title"/>
          </p:nvPr>
        </p:nvSpPr>
        <p:spPr/>
        <p:txBody>
          <a:bodyPr/>
          <a:lstStyle/>
          <a:p>
            <a:r>
              <a:rPr lang="el-GR" dirty="0"/>
              <a:t>Πιθανολογούμενες πρακτικές (ΔΕΠΑ)</a:t>
            </a:r>
            <a:endParaRPr lang="en-GR" dirty="0"/>
          </a:p>
        </p:txBody>
      </p:sp>
      <p:sp>
        <p:nvSpPr>
          <p:cNvPr id="3" name="Content Placeholder 2">
            <a:extLst>
              <a:ext uri="{FF2B5EF4-FFF2-40B4-BE49-F238E27FC236}">
                <a16:creationId xmlns:a16="http://schemas.microsoft.com/office/drawing/2014/main" id="{30C7FE0F-A51B-147C-3C89-2A03713DF9C0}"/>
              </a:ext>
            </a:extLst>
          </p:cNvPr>
          <p:cNvSpPr>
            <a:spLocks noGrp="1"/>
          </p:cNvSpPr>
          <p:nvPr>
            <p:ph idx="1"/>
          </p:nvPr>
        </p:nvSpPr>
        <p:spPr/>
        <p:txBody>
          <a:bodyPr>
            <a:normAutofit fontScale="77500" lnSpcReduction="20000"/>
          </a:bodyPr>
          <a:lstStyle/>
          <a:p>
            <a:r>
              <a:rPr lang="el-GR" b="1" dirty="0"/>
              <a:t>Δ) </a:t>
            </a:r>
            <a:r>
              <a:rPr lang="en-GR" b="1" dirty="0"/>
              <a:t>Ά</a:t>
            </a:r>
            <a:r>
              <a:rPr lang="el-GR" b="1" dirty="0" err="1"/>
              <a:t>ρνηση</a:t>
            </a:r>
            <a:r>
              <a:rPr lang="el-GR" b="1" dirty="0"/>
              <a:t> προμήθειας</a:t>
            </a:r>
          </a:p>
          <a:p>
            <a:pPr lvl="1" algn="just"/>
            <a:r>
              <a:rPr lang="el-GR" dirty="0" err="1"/>
              <a:t>Ό́ταν</a:t>
            </a:r>
            <a:r>
              <a:rPr lang="el-GR" dirty="0"/>
              <a:t> η </a:t>
            </a:r>
            <a:r>
              <a:rPr lang="el-GR" dirty="0" err="1"/>
              <a:t>δεσπόζουσα</a:t>
            </a:r>
            <a:r>
              <a:rPr lang="el-GR" dirty="0"/>
              <a:t> </a:t>
            </a:r>
            <a:r>
              <a:rPr lang="el-GR" dirty="0" err="1"/>
              <a:t>επιχείρηση</a:t>
            </a:r>
            <a:r>
              <a:rPr lang="el-GR" dirty="0"/>
              <a:t> </a:t>
            </a:r>
            <a:r>
              <a:rPr lang="el-GR" b="1" dirty="0" err="1"/>
              <a:t>ανταγωνίζεται</a:t>
            </a:r>
            <a:r>
              <a:rPr lang="el-GR" b="1" dirty="0"/>
              <a:t> στην </a:t>
            </a:r>
            <a:r>
              <a:rPr lang="el-GR" b="1" dirty="0" err="1"/>
              <a:t>αγορα</a:t>
            </a:r>
            <a:r>
              <a:rPr lang="el-GR" b="1" dirty="0"/>
              <a:t>́ </a:t>
            </a:r>
            <a:r>
              <a:rPr lang="el-GR" b="1" dirty="0" err="1"/>
              <a:t>επόμενου</a:t>
            </a:r>
            <a:r>
              <a:rPr lang="el-GR" b="1" dirty="0"/>
              <a:t> </a:t>
            </a:r>
            <a:r>
              <a:rPr lang="el-GR" b="1" dirty="0" err="1"/>
              <a:t>σταδίου</a:t>
            </a:r>
            <a:r>
              <a:rPr lang="el-GR" b="1" dirty="0"/>
              <a:t> τον </a:t>
            </a:r>
            <a:r>
              <a:rPr lang="el-GR" b="1" dirty="0" err="1"/>
              <a:t>αγοραστη</a:t>
            </a:r>
            <a:r>
              <a:rPr lang="el-GR" b="1" dirty="0"/>
              <a:t>́ που </a:t>
            </a:r>
            <a:r>
              <a:rPr lang="el-GR" b="1" dirty="0" err="1"/>
              <a:t>αρνείται</a:t>
            </a:r>
            <a:r>
              <a:rPr lang="el-GR" b="1" dirty="0"/>
              <a:t> να </a:t>
            </a:r>
            <a:r>
              <a:rPr lang="el-GR" b="1" dirty="0" err="1"/>
              <a:t>προμηθεύσει</a:t>
            </a:r>
            <a:r>
              <a:rPr lang="el-GR" dirty="0"/>
              <a:t>, </a:t>
            </a:r>
            <a:r>
              <a:rPr lang="el-GR" dirty="0" err="1"/>
              <a:t>όπου</a:t>
            </a:r>
            <a:r>
              <a:rPr lang="el-GR" dirty="0"/>
              <a:t> ο </a:t>
            </a:r>
            <a:r>
              <a:rPr lang="el-GR" dirty="0" err="1"/>
              <a:t>όρος</a:t>
            </a:r>
            <a:r>
              <a:rPr lang="el-GR" dirty="0"/>
              <a:t> «</a:t>
            </a:r>
            <a:r>
              <a:rPr lang="el-GR" dirty="0" err="1"/>
              <a:t>αγορα</a:t>
            </a:r>
            <a:r>
              <a:rPr lang="el-GR" dirty="0"/>
              <a:t>́ </a:t>
            </a:r>
            <a:r>
              <a:rPr lang="el-GR" dirty="0" err="1"/>
              <a:t>επόμενου</a:t>
            </a:r>
            <a:r>
              <a:rPr lang="el-GR" dirty="0"/>
              <a:t> </a:t>
            </a:r>
            <a:r>
              <a:rPr lang="el-GR" dirty="0" err="1"/>
              <a:t>σταδίου</a:t>
            </a:r>
            <a:r>
              <a:rPr lang="el-GR" dirty="0"/>
              <a:t>» </a:t>
            </a:r>
            <a:r>
              <a:rPr lang="el-GR" dirty="0" err="1"/>
              <a:t>χρησιμοποιείται</a:t>
            </a:r>
            <a:r>
              <a:rPr lang="el-GR" dirty="0"/>
              <a:t> σε </a:t>
            </a:r>
            <a:r>
              <a:rPr lang="el-GR" dirty="0" err="1"/>
              <a:t>σχέση</a:t>
            </a:r>
            <a:r>
              <a:rPr lang="el-GR" dirty="0"/>
              <a:t> με την </a:t>
            </a:r>
            <a:r>
              <a:rPr lang="el-GR" b="1" dirty="0" err="1"/>
              <a:t>αγορα</a:t>
            </a:r>
            <a:r>
              <a:rPr lang="el-GR" b="1" dirty="0"/>
              <a:t>́ για την </a:t>
            </a:r>
            <a:r>
              <a:rPr lang="el-GR" b="1" dirty="0" err="1"/>
              <a:t>οποία</a:t>
            </a:r>
            <a:r>
              <a:rPr lang="el-GR" b="1" dirty="0"/>
              <a:t> η </a:t>
            </a:r>
            <a:r>
              <a:rPr lang="el-GR" b="1" dirty="0" err="1"/>
              <a:t>εισροη</a:t>
            </a:r>
            <a:r>
              <a:rPr lang="el-GR" b="1" dirty="0"/>
              <a:t>́ που </a:t>
            </a:r>
            <a:r>
              <a:rPr lang="el-GR" b="1" dirty="0" err="1"/>
              <a:t>μία</a:t>
            </a:r>
            <a:r>
              <a:rPr lang="el-GR" b="1" dirty="0"/>
              <a:t> </a:t>
            </a:r>
            <a:r>
              <a:rPr lang="el-GR" b="1" dirty="0" err="1"/>
              <a:t>εταιρία</a:t>
            </a:r>
            <a:r>
              <a:rPr lang="el-GR" b="1" dirty="0"/>
              <a:t> </a:t>
            </a:r>
            <a:r>
              <a:rPr lang="el-GR" b="1" dirty="0" err="1"/>
              <a:t>αρνείται</a:t>
            </a:r>
            <a:r>
              <a:rPr lang="el-GR" b="1" dirty="0"/>
              <a:t> να </a:t>
            </a:r>
            <a:r>
              <a:rPr lang="el-GR" b="1" dirty="0" err="1"/>
              <a:t>παράσχει</a:t>
            </a:r>
            <a:r>
              <a:rPr lang="el-GR" b="1" dirty="0"/>
              <a:t> </a:t>
            </a:r>
            <a:r>
              <a:rPr lang="el-GR" b="1" dirty="0" err="1"/>
              <a:t>είναι</a:t>
            </a:r>
            <a:r>
              <a:rPr lang="el-GR" b="1" dirty="0"/>
              <a:t> </a:t>
            </a:r>
            <a:r>
              <a:rPr lang="el-GR" b="1" dirty="0" err="1"/>
              <a:t>απαραίτητη</a:t>
            </a:r>
            <a:r>
              <a:rPr lang="el-GR" b="1" dirty="0"/>
              <a:t> για την </a:t>
            </a:r>
            <a:r>
              <a:rPr lang="el-GR" b="1" dirty="0" err="1"/>
              <a:t>κατασκευη</a:t>
            </a:r>
            <a:r>
              <a:rPr lang="el-GR" b="1" dirty="0"/>
              <a:t>́ </a:t>
            </a:r>
            <a:r>
              <a:rPr lang="el-GR" b="1" dirty="0" err="1"/>
              <a:t>προϊόντος</a:t>
            </a:r>
            <a:r>
              <a:rPr lang="el-GR" b="1" dirty="0"/>
              <a:t> ή την </a:t>
            </a:r>
            <a:r>
              <a:rPr lang="el-GR" b="1" dirty="0" err="1"/>
              <a:t>παροχη</a:t>
            </a:r>
            <a:r>
              <a:rPr lang="el-GR" b="1" dirty="0"/>
              <a:t>́ </a:t>
            </a:r>
            <a:r>
              <a:rPr lang="el-GR" b="1" dirty="0" err="1"/>
              <a:t>υπηρεσία</a:t>
            </a:r>
            <a:r>
              <a:rPr lang="el-GR" dirty="0"/>
              <a:t>.</a:t>
            </a:r>
            <a:endParaRPr lang="en-US" dirty="0"/>
          </a:p>
          <a:p>
            <a:pPr lvl="1" algn="just"/>
            <a:r>
              <a:rPr lang="el-GR" dirty="0"/>
              <a:t>Γίνεται </a:t>
            </a:r>
            <a:r>
              <a:rPr lang="el-GR" dirty="0" err="1"/>
              <a:t>δεκτο</a:t>
            </a:r>
            <a:r>
              <a:rPr lang="el-GR" dirty="0"/>
              <a:t>́ ότι </a:t>
            </a:r>
            <a:r>
              <a:rPr lang="el-GR" b="1" dirty="0" err="1"/>
              <a:t>μία</a:t>
            </a:r>
            <a:r>
              <a:rPr lang="el-GR" b="1" dirty="0"/>
              <a:t> </a:t>
            </a:r>
            <a:r>
              <a:rPr lang="el-GR" b="1" dirty="0" err="1"/>
              <a:t>εταιρία</a:t>
            </a:r>
            <a:r>
              <a:rPr lang="el-GR" b="1" dirty="0"/>
              <a:t> η </a:t>
            </a:r>
            <a:r>
              <a:rPr lang="el-GR" b="1" dirty="0" err="1"/>
              <a:t>οποία</a:t>
            </a:r>
            <a:r>
              <a:rPr lang="el-GR" b="1" dirty="0"/>
              <a:t> </a:t>
            </a:r>
            <a:r>
              <a:rPr lang="el-GR" b="1" dirty="0" err="1"/>
              <a:t>κατέχει</a:t>
            </a:r>
            <a:r>
              <a:rPr lang="el-GR" b="1" dirty="0"/>
              <a:t> </a:t>
            </a:r>
            <a:r>
              <a:rPr lang="el-GR" b="1" dirty="0" err="1"/>
              <a:t>δεσπόζουσα</a:t>
            </a:r>
            <a:r>
              <a:rPr lang="el-GR" b="1" dirty="0"/>
              <a:t> </a:t>
            </a:r>
            <a:r>
              <a:rPr lang="el-GR" b="1" dirty="0" err="1"/>
              <a:t>θέση</a:t>
            </a:r>
            <a:r>
              <a:rPr lang="el-GR" b="1" dirty="0"/>
              <a:t> δεν </a:t>
            </a:r>
            <a:r>
              <a:rPr lang="el-GR" b="1" dirty="0" err="1"/>
              <a:t>μπορει</a:t>
            </a:r>
            <a:r>
              <a:rPr lang="el-GR" b="1" dirty="0"/>
              <a:t>́ να </a:t>
            </a:r>
            <a:r>
              <a:rPr lang="el-GR" b="1" dirty="0" err="1"/>
              <a:t>διακόψει</a:t>
            </a:r>
            <a:r>
              <a:rPr lang="el-GR" b="1" dirty="0"/>
              <a:t> την προμήθεια </a:t>
            </a:r>
            <a:r>
              <a:rPr lang="el-GR" b="1" dirty="0" err="1"/>
              <a:t>μακροχρόνιου</a:t>
            </a:r>
            <a:r>
              <a:rPr lang="el-GR" b="1" dirty="0"/>
              <a:t> </a:t>
            </a:r>
            <a:r>
              <a:rPr lang="el-GR" b="1" dirty="0" err="1"/>
              <a:t>πελάτη</a:t>
            </a:r>
            <a:r>
              <a:rPr lang="el-GR" b="1" dirty="0"/>
              <a:t> ο </a:t>
            </a:r>
            <a:r>
              <a:rPr lang="el-GR" b="1" dirty="0" err="1"/>
              <a:t>οποίος</a:t>
            </a:r>
            <a:r>
              <a:rPr lang="el-GR" b="1" dirty="0"/>
              <a:t> </a:t>
            </a:r>
            <a:r>
              <a:rPr lang="el-GR" b="1" dirty="0" err="1"/>
              <a:t>ακολουθει</a:t>
            </a:r>
            <a:r>
              <a:rPr lang="el-GR" b="1" dirty="0"/>
              <a:t>́ </a:t>
            </a:r>
            <a:r>
              <a:rPr lang="el-GR" b="1" dirty="0" err="1"/>
              <a:t>συνηθισμένη</a:t>
            </a:r>
            <a:r>
              <a:rPr lang="el-GR" b="1" dirty="0"/>
              <a:t> </a:t>
            </a:r>
            <a:r>
              <a:rPr lang="el-GR" b="1" dirty="0" err="1"/>
              <a:t>εμπορικη</a:t>
            </a:r>
            <a:r>
              <a:rPr lang="el-GR" b="1" dirty="0"/>
              <a:t>́ πρακτική, αν οι </a:t>
            </a:r>
            <a:r>
              <a:rPr lang="el-GR" b="1" dirty="0" err="1"/>
              <a:t>παραγγελίες</a:t>
            </a:r>
            <a:r>
              <a:rPr lang="el-GR" b="1" dirty="0"/>
              <a:t> που έχουν </a:t>
            </a:r>
            <a:r>
              <a:rPr lang="el-GR" b="1" dirty="0" err="1"/>
              <a:t>τεθει</a:t>
            </a:r>
            <a:r>
              <a:rPr lang="el-GR" b="1" dirty="0"/>
              <a:t>́ </a:t>
            </a:r>
            <a:r>
              <a:rPr lang="el-GR" b="1" dirty="0" err="1"/>
              <a:t>απο</a:t>
            </a:r>
            <a:r>
              <a:rPr lang="el-GR" b="1" dirty="0"/>
              <a:t>́ το </a:t>
            </a:r>
            <a:r>
              <a:rPr lang="el-GR" b="1" dirty="0" err="1"/>
              <a:t>συγκεκριμένο</a:t>
            </a:r>
            <a:r>
              <a:rPr lang="el-GR" b="1" dirty="0"/>
              <a:t> </a:t>
            </a:r>
            <a:r>
              <a:rPr lang="el-GR" b="1" dirty="0" err="1"/>
              <a:t>πελάτη</a:t>
            </a:r>
            <a:r>
              <a:rPr lang="el-GR" b="1" dirty="0"/>
              <a:t> δεν </a:t>
            </a:r>
            <a:r>
              <a:rPr lang="el-GR" b="1" dirty="0" err="1"/>
              <a:t>διαφέρουν</a:t>
            </a:r>
            <a:r>
              <a:rPr lang="el-GR" b="1" dirty="0"/>
              <a:t> </a:t>
            </a:r>
            <a:r>
              <a:rPr lang="el-GR" b="1" dirty="0" err="1"/>
              <a:t>απο</a:t>
            </a:r>
            <a:r>
              <a:rPr lang="el-GR" b="1" dirty="0"/>
              <a:t>́ τις </a:t>
            </a:r>
            <a:r>
              <a:rPr lang="el-GR" b="1" dirty="0" err="1"/>
              <a:t>συνηθισμένες</a:t>
            </a:r>
            <a:r>
              <a:rPr lang="el-GR" b="1" dirty="0"/>
              <a:t> </a:t>
            </a:r>
            <a:r>
              <a:rPr lang="el-GR" b="1" dirty="0" err="1"/>
              <a:t>παραγγελίες</a:t>
            </a:r>
            <a:r>
              <a:rPr lang="el-GR" b="1" dirty="0"/>
              <a:t>.</a:t>
            </a:r>
            <a:endParaRPr lang="el-GR" dirty="0"/>
          </a:p>
          <a:p>
            <a:pPr lvl="1" algn="just"/>
            <a:r>
              <a:rPr lang="el-GR" b="1" dirty="0"/>
              <a:t>Τα </a:t>
            </a:r>
            <a:r>
              <a:rPr lang="el-GR" b="1" dirty="0" err="1"/>
              <a:t>εύλογα</a:t>
            </a:r>
            <a:r>
              <a:rPr lang="el-GR" b="1" dirty="0"/>
              <a:t> </a:t>
            </a:r>
            <a:r>
              <a:rPr lang="el-GR" b="1" dirty="0" err="1"/>
              <a:t>μέτρα</a:t>
            </a:r>
            <a:r>
              <a:rPr lang="el-GR" dirty="0"/>
              <a:t> που η </a:t>
            </a:r>
            <a:r>
              <a:rPr lang="el-GR" dirty="0" err="1"/>
              <a:t>δεσπόζουσα</a:t>
            </a:r>
            <a:r>
              <a:rPr lang="el-GR" dirty="0"/>
              <a:t> </a:t>
            </a:r>
            <a:r>
              <a:rPr lang="el-GR" dirty="0" err="1"/>
              <a:t>επιχείρηση</a:t>
            </a:r>
            <a:r>
              <a:rPr lang="el-GR" dirty="0"/>
              <a:t> </a:t>
            </a:r>
            <a:r>
              <a:rPr lang="el-GR" dirty="0" err="1"/>
              <a:t>μπορει</a:t>
            </a:r>
            <a:r>
              <a:rPr lang="el-GR" dirty="0"/>
              <a:t>́ να </a:t>
            </a:r>
            <a:r>
              <a:rPr lang="el-GR" dirty="0" err="1"/>
              <a:t>λάβει</a:t>
            </a:r>
            <a:r>
              <a:rPr lang="el-GR" dirty="0"/>
              <a:t>. </a:t>
            </a:r>
            <a:r>
              <a:rPr lang="el-GR" b="1" dirty="0"/>
              <a:t>για την </a:t>
            </a:r>
            <a:r>
              <a:rPr lang="el-GR" b="1" dirty="0" err="1"/>
              <a:t>προστασία</a:t>
            </a:r>
            <a:r>
              <a:rPr lang="el-GR" b="1" dirty="0"/>
              <a:t> των </a:t>
            </a:r>
            <a:r>
              <a:rPr lang="el-GR" b="1" dirty="0" err="1"/>
              <a:t>εμπορικών</a:t>
            </a:r>
            <a:r>
              <a:rPr lang="el-GR" b="1" dirty="0"/>
              <a:t> της </a:t>
            </a:r>
            <a:r>
              <a:rPr lang="el-GR" b="1" dirty="0" err="1"/>
              <a:t>συμφερόντων</a:t>
            </a:r>
            <a:r>
              <a:rPr lang="el-GR" b="1" dirty="0"/>
              <a:t> θα </a:t>
            </a:r>
            <a:r>
              <a:rPr lang="el-GR" b="1" dirty="0" err="1"/>
              <a:t>πρέπει</a:t>
            </a:r>
            <a:r>
              <a:rPr lang="el-GR" b="1" dirty="0"/>
              <a:t> να </a:t>
            </a:r>
            <a:r>
              <a:rPr lang="el-GR" b="1" dirty="0" err="1"/>
              <a:t>είναι</a:t>
            </a:r>
            <a:r>
              <a:rPr lang="el-GR" b="1" dirty="0"/>
              <a:t> </a:t>
            </a:r>
            <a:r>
              <a:rPr lang="el-GR" b="1" dirty="0" err="1"/>
              <a:t>θεμιτα</a:t>
            </a:r>
            <a:r>
              <a:rPr lang="el-GR" b="1" dirty="0"/>
              <a:t>́, </a:t>
            </a:r>
            <a:r>
              <a:rPr lang="el-GR" b="1" dirty="0" err="1"/>
              <a:t>αντίστοιχα</a:t>
            </a:r>
            <a:r>
              <a:rPr lang="el-GR" b="1" dirty="0"/>
              <a:t> με την </a:t>
            </a:r>
            <a:r>
              <a:rPr lang="el-GR" b="1" dirty="0" err="1"/>
              <a:t>απειλη</a:t>
            </a:r>
            <a:r>
              <a:rPr lang="el-GR" b="1" dirty="0"/>
              <a:t>́ και να μην </a:t>
            </a:r>
            <a:r>
              <a:rPr lang="el-GR" b="1" dirty="0" err="1"/>
              <a:t>υπερβαίνουν</a:t>
            </a:r>
            <a:r>
              <a:rPr lang="el-GR" b="1" dirty="0"/>
              <a:t> τα </a:t>
            </a:r>
            <a:r>
              <a:rPr lang="el-GR" b="1" dirty="0" err="1"/>
              <a:t>όρια</a:t>
            </a:r>
            <a:r>
              <a:rPr lang="el-GR" b="1" dirty="0"/>
              <a:t> της </a:t>
            </a:r>
            <a:r>
              <a:rPr lang="el-GR" b="1" dirty="0" err="1"/>
              <a:t>νόμιμης</a:t>
            </a:r>
            <a:r>
              <a:rPr lang="el-GR" b="1" dirty="0"/>
              <a:t> </a:t>
            </a:r>
            <a:r>
              <a:rPr lang="el-GR" b="1" dirty="0" err="1"/>
              <a:t>άμυνας</a:t>
            </a:r>
            <a:r>
              <a:rPr lang="el-GR" b="1" dirty="0"/>
              <a:t> του </a:t>
            </a:r>
            <a:r>
              <a:rPr lang="el-GR" b="1" dirty="0" err="1"/>
              <a:t>προμηθευτη</a:t>
            </a:r>
            <a:r>
              <a:rPr lang="el-GR" b="1" dirty="0"/>
              <a:t>́ για την </a:t>
            </a:r>
            <a:r>
              <a:rPr lang="el-GR" b="1" dirty="0" err="1"/>
              <a:t>προστασία</a:t>
            </a:r>
            <a:r>
              <a:rPr lang="el-GR" b="1" dirty="0"/>
              <a:t> των </a:t>
            </a:r>
            <a:r>
              <a:rPr lang="el-GR" b="1" dirty="0" err="1"/>
              <a:t>εμπορικών</a:t>
            </a:r>
            <a:r>
              <a:rPr lang="el-GR" b="1" dirty="0"/>
              <a:t> του </a:t>
            </a:r>
            <a:r>
              <a:rPr lang="el-GR" b="1" dirty="0" err="1"/>
              <a:t>συμφερόντω</a:t>
            </a:r>
            <a:r>
              <a:rPr lang="el-GR" b="1" dirty="0"/>
              <a:t>.</a:t>
            </a:r>
            <a:endParaRPr lang="el-GR" dirty="0"/>
          </a:p>
          <a:p>
            <a:pPr lvl="1" algn="just"/>
            <a:r>
              <a:rPr lang="el-GR" dirty="0" err="1"/>
              <a:t>Δι</a:t>
            </a:r>
            <a:r>
              <a:rPr lang="en-US" dirty="0" err="1"/>
              <a:t>ά</a:t>
            </a:r>
            <a:r>
              <a:rPr lang="el-GR" dirty="0" err="1"/>
              <a:t>φορες</a:t>
            </a:r>
            <a:r>
              <a:rPr lang="el-GR" dirty="0"/>
              <a:t> </a:t>
            </a:r>
            <a:r>
              <a:rPr lang="el-GR" dirty="0" err="1"/>
              <a:t>μορφές</a:t>
            </a:r>
            <a:r>
              <a:rPr lang="el-GR" dirty="0"/>
              <a:t>: </a:t>
            </a:r>
            <a:r>
              <a:rPr lang="el-GR" dirty="0" err="1"/>
              <a:t>ενδέχεται</a:t>
            </a:r>
            <a:r>
              <a:rPr lang="el-GR" dirty="0"/>
              <a:t> να </a:t>
            </a:r>
            <a:r>
              <a:rPr lang="el-GR" dirty="0" err="1"/>
              <a:t>είναι</a:t>
            </a:r>
            <a:r>
              <a:rPr lang="el-GR" dirty="0"/>
              <a:t> </a:t>
            </a:r>
            <a:r>
              <a:rPr lang="el-GR" b="1" dirty="0" err="1"/>
              <a:t>απόλυτη</a:t>
            </a:r>
            <a:r>
              <a:rPr lang="el-GR" b="1" dirty="0"/>
              <a:t> </a:t>
            </a:r>
            <a:r>
              <a:rPr lang="el-GR" b="1" dirty="0" err="1"/>
              <a:t>άρνηση</a:t>
            </a:r>
            <a:r>
              <a:rPr lang="el-GR" b="1" dirty="0"/>
              <a:t> </a:t>
            </a:r>
            <a:r>
              <a:rPr lang="el-GR" b="1" dirty="0" err="1"/>
              <a:t>προμήθειας</a:t>
            </a:r>
            <a:r>
              <a:rPr lang="el-GR" b="1" dirty="0"/>
              <a:t>, </a:t>
            </a:r>
            <a:r>
              <a:rPr lang="el-GR" b="1" dirty="0" err="1"/>
              <a:t>άρνηση</a:t>
            </a:r>
            <a:r>
              <a:rPr lang="el-GR" b="1" dirty="0"/>
              <a:t> </a:t>
            </a:r>
            <a:r>
              <a:rPr lang="el-GR" b="1" dirty="0" err="1"/>
              <a:t>προμήθειας</a:t>
            </a:r>
            <a:r>
              <a:rPr lang="el-GR" b="1" dirty="0"/>
              <a:t> με </a:t>
            </a:r>
            <a:r>
              <a:rPr lang="el-GR" b="1" dirty="0" err="1"/>
              <a:t>όρους</a:t>
            </a:r>
            <a:r>
              <a:rPr lang="el-GR" b="1" dirty="0"/>
              <a:t> </a:t>
            </a:r>
            <a:r>
              <a:rPr lang="el-GR" b="1" dirty="0" err="1"/>
              <a:t>άλλους</a:t>
            </a:r>
            <a:r>
              <a:rPr lang="el-GR" b="1" dirty="0"/>
              <a:t> </a:t>
            </a:r>
            <a:r>
              <a:rPr lang="el-GR" b="1" dirty="0" err="1"/>
              <a:t>απο</a:t>
            </a:r>
            <a:r>
              <a:rPr lang="el-GR" b="1" dirty="0"/>
              <a:t>́ </a:t>
            </a:r>
            <a:r>
              <a:rPr lang="el-GR" b="1" dirty="0" err="1"/>
              <a:t>αυτούς</a:t>
            </a:r>
            <a:r>
              <a:rPr lang="el-GR" b="1" dirty="0"/>
              <a:t> που ο </a:t>
            </a:r>
            <a:r>
              <a:rPr lang="el-GR" b="1" dirty="0" err="1"/>
              <a:t>προμηθευτής</a:t>
            </a:r>
            <a:r>
              <a:rPr lang="el-GR" b="1" dirty="0"/>
              <a:t> </a:t>
            </a:r>
            <a:r>
              <a:rPr lang="el-GR" b="1" dirty="0" err="1"/>
              <a:t>γνωρίζει</a:t>
            </a:r>
            <a:r>
              <a:rPr lang="el-GR" b="1" dirty="0"/>
              <a:t> ότι </a:t>
            </a:r>
            <a:r>
              <a:rPr lang="el-GR" b="1" dirty="0" err="1"/>
              <a:t>είναι</a:t>
            </a:r>
            <a:r>
              <a:rPr lang="el-GR" b="1" dirty="0"/>
              <a:t> </a:t>
            </a:r>
            <a:r>
              <a:rPr lang="el-GR" b="1" dirty="0" err="1"/>
              <a:t>παραδεκτοι</a:t>
            </a:r>
            <a:r>
              <a:rPr lang="el-GR" b="1" dirty="0"/>
              <a:t>́ ή </a:t>
            </a:r>
            <a:r>
              <a:rPr lang="el-GR" b="1" dirty="0" err="1"/>
              <a:t>άρνηση</a:t>
            </a:r>
            <a:r>
              <a:rPr lang="el-GR" b="1" dirty="0"/>
              <a:t> </a:t>
            </a:r>
            <a:r>
              <a:rPr lang="el-GR" b="1" dirty="0" err="1"/>
              <a:t>προμήθειας</a:t>
            </a:r>
            <a:r>
              <a:rPr lang="el-GR" b="1" dirty="0"/>
              <a:t> </a:t>
            </a:r>
            <a:r>
              <a:rPr lang="el-GR" b="1" dirty="0" err="1"/>
              <a:t>βάσει</a:t>
            </a:r>
            <a:r>
              <a:rPr lang="el-GR" b="1" dirty="0"/>
              <a:t> </a:t>
            </a:r>
            <a:r>
              <a:rPr lang="el-GR" b="1" dirty="0" err="1"/>
              <a:t>θεμιτών</a:t>
            </a:r>
            <a:r>
              <a:rPr lang="el-GR" b="1" dirty="0"/>
              <a:t> </a:t>
            </a:r>
            <a:r>
              <a:rPr lang="el-GR" b="1" dirty="0" err="1"/>
              <a:t>όρων</a:t>
            </a:r>
            <a:r>
              <a:rPr lang="el-GR" dirty="0"/>
              <a:t>. </a:t>
            </a:r>
          </a:p>
          <a:p>
            <a:pPr lvl="1" algn="just"/>
            <a:r>
              <a:rPr lang="el-GR" b="1" dirty="0"/>
              <a:t>Η «</a:t>
            </a:r>
            <a:r>
              <a:rPr lang="el-GR" b="1" dirty="0" err="1"/>
              <a:t>εξυπονοούμενη</a:t>
            </a:r>
            <a:r>
              <a:rPr lang="el-GR" b="1" dirty="0"/>
              <a:t>» </a:t>
            </a:r>
            <a:r>
              <a:rPr lang="el-GR" b="1" dirty="0" err="1"/>
              <a:t>άρνηση</a:t>
            </a:r>
            <a:r>
              <a:rPr lang="el-GR" b="1" dirty="0"/>
              <a:t> </a:t>
            </a:r>
            <a:r>
              <a:rPr lang="el-GR" b="1" dirty="0" err="1"/>
              <a:t>μπορει</a:t>
            </a:r>
            <a:r>
              <a:rPr lang="el-GR" b="1" dirty="0"/>
              <a:t>́ για </a:t>
            </a:r>
            <a:r>
              <a:rPr lang="el-GR" b="1" dirty="0" err="1"/>
              <a:t>παράδειγμα</a:t>
            </a:r>
            <a:r>
              <a:rPr lang="el-GR" b="1" dirty="0"/>
              <a:t> να </a:t>
            </a:r>
            <a:r>
              <a:rPr lang="el-GR" b="1" dirty="0" err="1"/>
              <a:t>λάβει</a:t>
            </a:r>
            <a:r>
              <a:rPr lang="el-GR" b="1" dirty="0"/>
              <a:t> τη </a:t>
            </a:r>
            <a:r>
              <a:rPr lang="el-GR" b="1" dirty="0" err="1"/>
              <a:t>μορφη</a:t>
            </a:r>
            <a:r>
              <a:rPr lang="el-GR" b="1" dirty="0"/>
              <a:t>́ </a:t>
            </a:r>
            <a:r>
              <a:rPr lang="el-GR" b="1" dirty="0" err="1"/>
              <a:t>υπερβολικής</a:t>
            </a:r>
            <a:r>
              <a:rPr lang="el-GR" b="1" dirty="0"/>
              <a:t> </a:t>
            </a:r>
            <a:r>
              <a:rPr lang="el-GR" b="1" dirty="0" err="1"/>
              <a:t>καθυστέρησης</a:t>
            </a:r>
            <a:r>
              <a:rPr lang="el-GR" b="1" dirty="0"/>
              <a:t> ή </a:t>
            </a:r>
            <a:r>
              <a:rPr lang="el-GR" b="1" dirty="0" err="1"/>
              <a:t>άλλης</a:t>
            </a:r>
            <a:r>
              <a:rPr lang="el-GR" b="1" dirty="0"/>
              <a:t> </a:t>
            </a:r>
            <a:r>
              <a:rPr lang="el-GR" b="1" dirty="0" err="1"/>
              <a:t>υποβάθμισης</a:t>
            </a:r>
            <a:r>
              <a:rPr lang="el-GR" b="1" dirty="0"/>
              <a:t> της </a:t>
            </a:r>
            <a:r>
              <a:rPr lang="el-GR" b="1" dirty="0" err="1"/>
              <a:t>προμήθειας</a:t>
            </a:r>
            <a:r>
              <a:rPr lang="el-GR" b="1" dirty="0"/>
              <a:t> του </a:t>
            </a:r>
            <a:r>
              <a:rPr lang="el-GR" b="1" dirty="0" err="1"/>
              <a:t>προϊόντος</a:t>
            </a:r>
            <a:r>
              <a:rPr lang="el-GR" b="1" dirty="0"/>
              <a:t> ή να </a:t>
            </a:r>
            <a:r>
              <a:rPr lang="el-GR" b="1" dirty="0" err="1"/>
              <a:t>συνίσταται</a:t>
            </a:r>
            <a:r>
              <a:rPr lang="el-GR" b="1" dirty="0"/>
              <a:t> στην </a:t>
            </a:r>
            <a:r>
              <a:rPr lang="el-GR" b="1" dirty="0" err="1"/>
              <a:t>επιβολη</a:t>
            </a:r>
            <a:r>
              <a:rPr lang="el-GR" b="1" dirty="0"/>
              <a:t>́ </a:t>
            </a:r>
            <a:r>
              <a:rPr lang="el-GR" b="1" dirty="0" err="1"/>
              <a:t>παράλογων</a:t>
            </a:r>
            <a:r>
              <a:rPr lang="el-GR" b="1" dirty="0"/>
              <a:t> </a:t>
            </a:r>
            <a:r>
              <a:rPr lang="el-GR" b="1" dirty="0" err="1"/>
              <a:t>όρων</a:t>
            </a:r>
            <a:r>
              <a:rPr lang="el-GR" b="1" dirty="0"/>
              <a:t> σε </a:t>
            </a:r>
            <a:r>
              <a:rPr lang="el-GR" b="1" dirty="0" err="1"/>
              <a:t>αντάλλαγμα</a:t>
            </a:r>
            <a:r>
              <a:rPr lang="el-GR" b="1" dirty="0"/>
              <a:t> της </a:t>
            </a:r>
            <a:r>
              <a:rPr lang="el-GR" b="1" dirty="0" err="1"/>
              <a:t>προμήθειας</a:t>
            </a:r>
            <a:r>
              <a:rPr lang="el-GR" dirty="0"/>
              <a:t>. </a:t>
            </a:r>
            <a:r>
              <a:rPr lang="el-GR" dirty="0" err="1"/>
              <a:t>Έχει</a:t>
            </a:r>
            <a:r>
              <a:rPr lang="el-GR" dirty="0"/>
              <a:t> δε </a:t>
            </a:r>
            <a:r>
              <a:rPr lang="el-GR" dirty="0" err="1"/>
              <a:t>κριθει</a:t>
            </a:r>
            <a:r>
              <a:rPr lang="el-GR" dirty="0"/>
              <a:t>́ ότι </a:t>
            </a:r>
            <a:r>
              <a:rPr lang="el-GR" dirty="0" err="1"/>
              <a:t>είναι</a:t>
            </a:r>
            <a:r>
              <a:rPr lang="el-GR" dirty="0"/>
              <a:t> </a:t>
            </a:r>
            <a:r>
              <a:rPr lang="el-GR" b="1" dirty="0" err="1"/>
              <a:t>καταχρηστικη</a:t>
            </a:r>
            <a:r>
              <a:rPr lang="el-GR" b="1" dirty="0"/>
              <a:t>́ η </a:t>
            </a:r>
            <a:r>
              <a:rPr lang="el-GR" b="1" dirty="0" err="1"/>
              <a:t>ανώφελη</a:t>
            </a:r>
            <a:r>
              <a:rPr lang="el-GR" b="1" dirty="0"/>
              <a:t>, </a:t>
            </a:r>
            <a:r>
              <a:rPr lang="el-GR" b="1" dirty="0" err="1"/>
              <a:t>ανεξήγητη</a:t>
            </a:r>
            <a:r>
              <a:rPr lang="el-GR" b="1" dirty="0"/>
              <a:t> ή </a:t>
            </a:r>
            <a:r>
              <a:rPr lang="el-GR" b="1" dirty="0" err="1"/>
              <a:t>αδικαιολόγητη</a:t>
            </a:r>
            <a:r>
              <a:rPr lang="el-GR" b="1" dirty="0"/>
              <a:t> </a:t>
            </a:r>
            <a:r>
              <a:rPr lang="el-GR" b="1" dirty="0" err="1"/>
              <a:t>καθυστέρηση</a:t>
            </a:r>
            <a:r>
              <a:rPr lang="el-GR" b="1" dirty="0"/>
              <a:t> στην </a:t>
            </a:r>
            <a:r>
              <a:rPr lang="el-GR" b="1" dirty="0" err="1"/>
              <a:t>αποδοχη</a:t>
            </a:r>
            <a:r>
              <a:rPr lang="el-GR" b="1" dirty="0"/>
              <a:t>́ </a:t>
            </a:r>
            <a:r>
              <a:rPr lang="el-GR" b="1" dirty="0" err="1"/>
              <a:t>αιτήματος</a:t>
            </a:r>
            <a:r>
              <a:rPr lang="el-GR" b="1" dirty="0"/>
              <a:t> </a:t>
            </a:r>
            <a:r>
              <a:rPr lang="el-GR" b="1" dirty="0" err="1"/>
              <a:t>προμήθειας</a:t>
            </a:r>
            <a:r>
              <a:rPr lang="el-GR" b="1" dirty="0"/>
              <a:t>. </a:t>
            </a:r>
          </a:p>
          <a:p>
            <a:pPr lvl="1"/>
            <a:endParaRPr lang="en-GR" b="1" dirty="0"/>
          </a:p>
        </p:txBody>
      </p:sp>
    </p:spTree>
    <p:extLst>
      <p:ext uri="{BB962C8B-B14F-4D97-AF65-F5344CB8AC3E}">
        <p14:creationId xmlns:p14="http://schemas.microsoft.com/office/powerpoint/2010/main" val="239526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04F2-446D-5AC1-DA87-999A2C13FC60}"/>
              </a:ext>
            </a:extLst>
          </p:cNvPr>
          <p:cNvSpPr>
            <a:spLocks noGrp="1"/>
          </p:cNvSpPr>
          <p:nvPr>
            <p:ph type="title"/>
          </p:nvPr>
        </p:nvSpPr>
        <p:spPr/>
        <p:txBody>
          <a:bodyPr/>
          <a:lstStyle/>
          <a:p>
            <a:r>
              <a:rPr lang="el-GR" dirty="0"/>
              <a:t>Νομική αξιολόγηση (ΔΕΠΑ)</a:t>
            </a:r>
            <a:endParaRPr lang="en-GR" dirty="0"/>
          </a:p>
        </p:txBody>
      </p:sp>
      <p:sp>
        <p:nvSpPr>
          <p:cNvPr id="3" name="Content Placeholder 2">
            <a:extLst>
              <a:ext uri="{FF2B5EF4-FFF2-40B4-BE49-F238E27FC236}">
                <a16:creationId xmlns:a16="http://schemas.microsoft.com/office/drawing/2014/main" id="{4C8C9AA1-88F8-113E-5C85-74117AC6A17B}"/>
              </a:ext>
            </a:extLst>
          </p:cNvPr>
          <p:cNvSpPr>
            <a:spLocks noGrp="1"/>
          </p:cNvSpPr>
          <p:nvPr>
            <p:ph idx="1"/>
          </p:nvPr>
        </p:nvSpPr>
        <p:spPr/>
        <p:txBody>
          <a:bodyPr>
            <a:normAutofit fontScale="70000" lnSpcReduction="20000"/>
          </a:bodyPr>
          <a:lstStyle/>
          <a:p>
            <a:pPr algn="just"/>
            <a:r>
              <a:rPr lang="el-GR" dirty="0"/>
              <a:t>∆</a:t>
            </a:r>
            <a:r>
              <a:rPr lang="el-GR" dirty="0" err="1"/>
              <a:t>εσπόζουσα</a:t>
            </a:r>
            <a:r>
              <a:rPr lang="el-GR" dirty="0"/>
              <a:t> </a:t>
            </a:r>
            <a:r>
              <a:rPr lang="el-GR" dirty="0" err="1"/>
              <a:t>θέση</a:t>
            </a:r>
            <a:r>
              <a:rPr lang="el-GR" dirty="0"/>
              <a:t> ∆ΕΠΑ</a:t>
            </a:r>
          </a:p>
          <a:p>
            <a:pPr lvl="1" algn="just"/>
            <a:r>
              <a:rPr lang="el-GR" dirty="0"/>
              <a:t>στην </a:t>
            </a:r>
            <a:r>
              <a:rPr lang="el-GR" b="1" dirty="0" err="1"/>
              <a:t>αγορα</a:t>
            </a:r>
            <a:r>
              <a:rPr lang="el-GR" b="1" dirty="0"/>
              <a:t>́ </a:t>
            </a:r>
            <a:r>
              <a:rPr lang="el-GR" b="1" dirty="0" err="1"/>
              <a:t>προμήθειας</a:t>
            </a:r>
            <a:r>
              <a:rPr lang="el-GR" b="1" dirty="0"/>
              <a:t> ΦΑ </a:t>
            </a:r>
            <a:r>
              <a:rPr lang="el-GR" dirty="0"/>
              <a:t>και στη </a:t>
            </a:r>
            <a:r>
              <a:rPr lang="el-GR" b="1" dirty="0" err="1"/>
              <a:t>δευτερογενη</a:t>
            </a:r>
            <a:r>
              <a:rPr lang="el-GR" b="1" dirty="0"/>
              <a:t>́ </a:t>
            </a:r>
            <a:r>
              <a:rPr lang="el-GR" b="1" dirty="0" err="1"/>
              <a:t>αγορα</a:t>
            </a:r>
            <a:r>
              <a:rPr lang="el-GR" b="1" dirty="0"/>
              <a:t>́ </a:t>
            </a:r>
            <a:r>
              <a:rPr lang="el-GR" b="1" dirty="0" err="1"/>
              <a:t>υπηρεσιών</a:t>
            </a:r>
            <a:r>
              <a:rPr lang="el-GR" b="1" dirty="0"/>
              <a:t> </a:t>
            </a:r>
            <a:r>
              <a:rPr lang="el-GR" b="1" dirty="0" err="1"/>
              <a:t>μεταφοράς</a:t>
            </a:r>
            <a:endParaRPr lang="el-GR" b="1" dirty="0"/>
          </a:p>
          <a:p>
            <a:pPr algn="just"/>
            <a:r>
              <a:rPr lang="el-GR" dirty="0"/>
              <a:t>Κατάχρηση δεσπόζουσας θέσης ΔΕΠΑ</a:t>
            </a:r>
          </a:p>
          <a:p>
            <a:pPr lvl="1" algn="just"/>
            <a:r>
              <a:rPr lang="el-GR" dirty="0"/>
              <a:t>Α) Σύμβαση Προμήθειας ΔΕΠΑ-Αλουμίνιον (</a:t>
            </a:r>
            <a:r>
              <a:rPr lang="el-GR" b="1" dirty="0"/>
              <a:t>υποχρέωση αγοράς ελάχιστης ετήσιας ποσότητας υπερβαίνει τις πραγματικές ετήσιες καταναλώσεις της Αλουμίνιον</a:t>
            </a:r>
            <a:r>
              <a:rPr lang="el-GR" dirty="0"/>
              <a:t> και μπορεί να ισοδυναμεί με επιβολή </a:t>
            </a:r>
            <a:r>
              <a:rPr lang="el-GR" b="1" dirty="0"/>
              <a:t>υποχρέωσης αποκλειστικής αγοράς</a:t>
            </a:r>
            <a:r>
              <a:rPr lang="el-GR" dirty="0"/>
              <a:t>) </a:t>
            </a:r>
          </a:p>
          <a:p>
            <a:pPr lvl="1" algn="just"/>
            <a:r>
              <a:rPr lang="el-GR" dirty="0"/>
              <a:t>Β) </a:t>
            </a:r>
            <a:r>
              <a:rPr lang="el-GR" b="1" dirty="0"/>
              <a:t>Δέσμευση από τη </a:t>
            </a:r>
            <a:r>
              <a:rPr lang="el-GR" dirty="0"/>
              <a:t>∆</a:t>
            </a:r>
            <a:r>
              <a:rPr lang="el-GR" b="1" dirty="0"/>
              <a:t>ΕΠΑ μεταφορικής </a:t>
            </a:r>
            <a:r>
              <a:rPr lang="el-GR" b="1" dirty="0" err="1"/>
              <a:t>ικανότητας</a:t>
            </a:r>
            <a:r>
              <a:rPr lang="el-GR" b="1" dirty="0"/>
              <a:t> </a:t>
            </a:r>
            <a:r>
              <a:rPr lang="el-GR" dirty="0"/>
              <a:t>για </a:t>
            </a:r>
            <a:r>
              <a:rPr lang="el-GR" dirty="0" err="1"/>
              <a:t>λογαριασμο</a:t>
            </a:r>
            <a:r>
              <a:rPr lang="el-GR" dirty="0"/>
              <a:t>́ της Αλουμίνιον ακόμα και </a:t>
            </a:r>
            <a:r>
              <a:rPr lang="el-GR" dirty="0" err="1"/>
              <a:t>ακόμη</a:t>
            </a:r>
            <a:r>
              <a:rPr lang="el-GR" dirty="0"/>
              <a:t> και </a:t>
            </a:r>
            <a:r>
              <a:rPr lang="el-GR" dirty="0" err="1"/>
              <a:t>μετα</a:t>
            </a:r>
            <a:r>
              <a:rPr lang="el-GR" dirty="0"/>
              <a:t>́ τη </a:t>
            </a:r>
            <a:r>
              <a:rPr lang="el-GR" dirty="0" err="1"/>
              <a:t>ρητη</a:t>
            </a:r>
            <a:r>
              <a:rPr lang="el-GR" dirty="0"/>
              <a:t>́ </a:t>
            </a:r>
            <a:r>
              <a:rPr lang="el-GR" dirty="0" err="1"/>
              <a:t>περι</a:t>
            </a:r>
            <a:r>
              <a:rPr lang="el-GR" dirty="0"/>
              <a:t>́ του </a:t>
            </a:r>
            <a:r>
              <a:rPr lang="el-GR" dirty="0" err="1"/>
              <a:t>αντιθέτου</a:t>
            </a:r>
            <a:r>
              <a:rPr lang="el-GR" dirty="0"/>
              <a:t> </a:t>
            </a:r>
            <a:r>
              <a:rPr lang="el-GR" dirty="0" err="1"/>
              <a:t>δήλωση</a:t>
            </a:r>
            <a:r>
              <a:rPr lang="el-GR" dirty="0"/>
              <a:t> της τελευταίας</a:t>
            </a:r>
          </a:p>
          <a:p>
            <a:pPr lvl="1" algn="just"/>
            <a:r>
              <a:rPr lang="el-GR" dirty="0"/>
              <a:t>Γ) </a:t>
            </a:r>
            <a:r>
              <a:rPr lang="el-GR" b="1" dirty="0"/>
              <a:t>Συμπεριφορά ΔΕΠΑ 2009</a:t>
            </a:r>
          </a:p>
          <a:p>
            <a:pPr lvl="2" algn="just"/>
            <a:r>
              <a:rPr lang="el-GR" dirty="0" err="1"/>
              <a:t>Αρνηση</a:t>
            </a:r>
            <a:r>
              <a:rPr lang="el-GR" dirty="0"/>
              <a:t> πρόσβασης σε </a:t>
            </a:r>
            <a:r>
              <a:rPr lang="el-GR" dirty="0" err="1"/>
              <a:t>βασικη</a:t>
            </a:r>
            <a:r>
              <a:rPr lang="el-GR" dirty="0"/>
              <a:t>́ </a:t>
            </a:r>
            <a:r>
              <a:rPr lang="el-GR" dirty="0" err="1"/>
              <a:t>διευκόλυνση</a:t>
            </a:r>
            <a:r>
              <a:rPr lang="el-GR" dirty="0"/>
              <a:t> συνιστάμενη στην </a:t>
            </a:r>
            <a:r>
              <a:rPr lang="el-GR" b="1" dirty="0" err="1"/>
              <a:t>άρνηση</a:t>
            </a:r>
            <a:r>
              <a:rPr lang="el-GR" b="1" dirty="0"/>
              <a:t> </a:t>
            </a:r>
            <a:r>
              <a:rPr lang="el-GR" b="1" dirty="0" err="1"/>
              <a:t>εκχώρησης</a:t>
            </a:r>
            <a:r>
              <a:rPr lang="el-GR" b="1" dirty="0"/>
              <a:t> της μη </a:t>
            </a:r>
            <a:r>
              <a:rPr lang="el-GR" b="1" dirty="0" err="1"/>
              <a:t>δεσμευμένης</a:t>
            </a:r>
            <a:r>
              <a:rPr lang="el-GR" b="1" dirty="0"/>
              <a:t> μεταφορικής </a:t>
            </a:r>
            <a:r>
              <a:rPr lang="el-GR" b="1" dirty="0" err="1"/>
              <a:t>ικανότητας</a:t>
            </a:r>
            <a:r>
              <a:rPr lang="el-GR" b="1" dirty="0"/>
              <a:t>, </a:t>
            </a:r>
            <a:r>
              <a:rPr lang="el-GR" b="1" dirty="0" err="1"/>
              <a:t>ήτοι</a:t>
            </a:r>
            <a:r>
              <a:rPr lang="el-GR" b="1" dirty="0"/>
              <a:t> της πρόσβασης στο «</a:t>
            </a:r>
            <a:r>
              <a:rPr lang="el-GR" b="1" dirty="0" err="1"/>
              <a:t>Σημείο</a:t>
            </a:r>
            <a:r>
              <a:rPr lang="el-GR" b="1" dirty="0"/>
              <a:t> </a:t>
            </a:r>
            <a:r>
              <a:rPr lang="el-GR" b="1" dirty="0" err="1"/>
              <a:t>εξόδου</a:t>
            </a:r>
            <a:r>
              <a:rPr lang="el-GR" b="1" dirty="0"/>
              <a:t> </a:t>
            </a:r>
            <a:r>
              <a:rPr lang="en-GB" b="1" dirty="0"/>
              <a:t>ADG» </a:t>
            </a:r>
            <a:r>
              <a:rPr lang="el-GR" b="1" dirty="0"/>
              <a:t>του </a:t>
            </a:r>
            <a:r>
              <a:rPr lang="el-GR" b="1" dirty="0" err="1"/>
              <a:t>δικτύου</a:t>
            </a:r>
            <a:r>
              <a:rPr lang="el-GR" b="1" dirty="0"/>
              <a:t> του ΕΣΦΑ, το </a:t>
            </a:r>
            <a:r>
              <a:rPr lang="el-GR" b="1" dirty="0" err="1"/>
              <a:t>οποίο</a:t>
            </a:r>
            <a:r>
              <a:rPr lang="el-GR" b="1" dirty="0"/>
              <a:t> </a:t>
            </a:r>
            <a:r>
              <a:rPr lang="el-GR" b="1" dirty="0" err="1"/>
              <a:t>αποτελει</a:t>
            </a:r>
            <a:r>
              <a:rPr lang="el-GR" b="1" dirty="0"/>
              <a:t>́ </a:t>
            </a:r>
            <a:r>
              <a:rPr lang="el-GR" b="1" dirty="0" err="1"/>
              <a:t>αναγκαία</a:t>
            </a:r>
            <a:r>
              <a:rPr lang="el-GR" b="1" dirty="0"/>
              <a:t> </a:t>
            </a:r>
            <a:r>
              <a:rPr lang="el-GR" b="1" dirty="0" err="1"/>
              <a:t>υποδομη</a:t>
            </a:r>
            <a:r>
              <a:rPr lang="el-GR" b="1" dirty="0"/>
              <a:t>́ </a:t>
            </a:r>
            <a:r>
              <a:rPr lang="el-GR" b="1" dirty="0" err="1"/>
              <a:t>χωρίς</a:t>
            </a:r>
            <a:r>
              <a:rPr lang="el-GR" b="1" dirty="0"/>
              <a:t> </a:t>
            </a:r>
            <a:r>
              <a:rPr lang="el-GR" b="1" dirty="0" err="1"/>
              <a:t>πραγματικο</a:t>
            </a:r>
            <a:r>
              <a:rPr lang="el-GR" b="1" dirty="0"/>
              <a:t>́ ή </a:t>
            </a:r>
            <a:r>
              <a:rPr lang="el-GR" b="1" dirty="0" err="1"/>
              <a:t>δυνητικο</a:t>
            </a:r>
            <a:r>
              <a:rPr lang="el-GR" b="1" dirty="0"/>
              <a:t>́ </a:t>
            </a:r>
            <a:r>
              <a:rPr lang="el-GR" b="1" dirty="0" err="1"/>
              <a:t>υποκατάστατο</a:t>
            </a:r>
            <a:r>
              <a:rPr lang="el-GR" dirty="0"/>
              <a:t>.</a:t>
            </a:r>
          </a:p>
          <a:p>
            <a:pPr lvl="2" algn="just"/>
            <a:r>
              <a:rPr lang="el-GR" dirty="0" err="1"/>
              <a:t>Δεδομένου</a:t>
            </a:r>
            <a:r>
              <a:rPr lang="el-GR" dirty="0"/>
              <a:t> ότι ο ∆ΕΣΦΑ </a:t>
            </a:r>
            <a:r>
              <a:rPr lang="el-GR" dirty="0" err="1"/>
              <a:t>φέρεται</a:t>
            </a:r>
            <a:r>
              <a:rPr lang="el-GR" dirty="0"/>
              <a:t> ότι για </a:t>
            </a:r>
            <a:r>
              <a:rPr lang="el-GR" dirty="0" err="1"/>
              <a:t>κάποιο</a:t>
            </a:r>
            <a:r>
              <a:rPr lang="el-GR" dirty="0"/>
              <a:t> </a:t>
            </a:r>
            <a:r>
              <a:rPr lang="el-GR" dirty="0" err="1"/>
              <a:t>τουλάχιστον</a:t>
            </a:r>
            <a:r>
              <a:rPr lang="el-GR" dirty="0"/>
              <a:t> χρονικό </a:t>
            </a:r>
            <a:r>
              <a:rPr lang="el-GR" dirty="0" err="1"/>
              <a:t>διάστημα</a:t>
            </a:r>
            <a:r>
              <a:rPr lang="el-GR" dirty="0"/>
              <a:t> </a:t>
            </a:r>
            <a:r>
              <a:rPr lang="el-GR" b="1" dirty="0" err="1"/>
              <a:t>αρνιόταν</a:t>
            </a:r>
            <a:r>
              <a:rPr lang="el-GR" b="1" dirty="0"/>
              <a:t> να </a:t>
            </a:r>
            <a:r>
              <a:rPr lang="el-GR" b="1" dirty="0" err="1"/>
              <a:t>αποδεσμεύσει</a:t>
            </a:r>
            <a:r>
              <a:rPr lang="el-GR" b="1" dirty="0"/>
              <a:t> </a:t>
            </a:r>
            <a:r>
              <a:rPr lang="el-GR" b="1" dirty="0" err="1"/>
              <a:t>τμήμα</a:t>
            </a:r>
            <a:r>
              <a:rPr lang="el-GR" b="1" dirty="0"/>
              <a:t> της </a:t>
            </a:r>
            <a:r>
              <a:rPr lang="el-GR" b="1" dirty="0" err="1"/>
              <a:t>αχρησιμοποίητης</a:t>
            </a:r>
            <a:r>
              <a:rPr lang="el-GR" b="1" dirty="0"/>
              <a:t> </a:t>
            </a:r>
            <a:r>
              <a:rPr lang="el-GR" b="1" dirty="0" err="1"/>
              <a:t>δυναμικότητας</a:t>
            </a:r>
            <a:r>
              <a:rPr lang="el-GR" b="1" dirty="0"/>
              <a:t> </a:t>
            </a:r>
            <a:r>
              <a:rPr lang="el-GR" b="1" dirty="0" err="1"/>
              <a:t>χωρίς</a:t>
            </a:r>
            <a:r>
              <a:rPr lang="el-GR" b="1" dirty="0"/>
              <a:t> τη </a:t>
            </a:r>
            <a:r>
              <a:rPr lang="el-GR" b="1" dirty="0" err="1"/>
              <a:t>συναίνεση</a:t>
            </a:r>
            <a:r>
              <a:rPr lang="el-GR" b="1" dirty="0"/>
              <a:t> της ∆ΕΠΑ, η </a:t>
            </a:r>
            <a:r>
              <a:rPr lang="el-GR" b="1" dirty="0" err="1"/>
              <a:t>εκχώρηση</a:t>
            </a:r>
            <a:r>
              <a:rPr lang="el-GR" b="1" dirty="0"/>
              <a:t> της μεταφορικής </a:t>
            </a:r>
            <a:r>
              <a:rPr lang="el-GR" b="1" dirty="0" err="1"/>
              <a:t>ικανότητας</a:t>
            </a:r>
            <a:r>
              <a:rPr lang="el-GR" b="1" dirty="0"/>
              <a:t> </a:t>
            </a:r>
            <a:r>
              <a:rPr lang="el-GR" b="1" dirty="0" err="1"/>
              <a:t>απο</a:t>
            </a:r>
            <a:r>
              <a:rPr lang="el-GR" b="1" dirty="0"/>
              <a:t>́ την </a:t>
            </a:r>
            <a:r>
              <a:rPr lang="el-GR" b="1" dirty="0" err="1"/>
              <a:t>ίδια</a:t>
            </a:r>
            <a:r>
              <a:rPr lang="el-GR" b="1" dirty="0"/>
              <a:t> την </a:t>
            </a:r>
            <a:r>
              <a:rPr lang="el-GR" b="1" dirty="0" err="1"/>
              <a:t>ελέγχουσα</a:t>
            </a:r>
            <a:r>
              <a:rPr lang="el-GR" b="1" dirty="0"/>
              <a:t> τη μεταφορική </a:t>
            </a:r>
            <a:r>
              <a:rPr lang="el-GR" b="1" dirty="0" err="1"/>
              <a:t>ικανότητα</a:t>
            </a:r>
            <a:r>
              <a:rPr lang="el-GR" b="1" dirty="0"/>
              <a:t> ∆ΕΠΑ </a:t>
            </a:r>
            <a:r>
              <a:rPr lang="el-GR" b="1" dirty="0" err="1"/>
              <a:t>είχε</a:t>
            </a:r>
            <a:r>
              <a:rPr lang="el-GR" b="1" dirty="0"/>
              <a:t> </a:t>
            </a:r>
            <a:r>
              <a:rPr lang="el-GR" b="1" dirty="0" err="1"/>
              <a:t>καταστει</a:t>
            </a:r>
            <a:r>
              <a:rPr lang="el-GR" b="1" dirty="0"/>
              <a:t>́ στην </a:t>
            </a:r>
            <a:r>
              <a:rPr lang="el-GR" b="1" dirty="0" err="1"/>
              <a:t>πράξη</a:t>
            </a:r>
            <a:r>
              <a:rPr lang="el-GR" b="1" dirty="0"/>
              <a:t> ο </a:t>
            </a:r>
            <a:r>
              <a:rPr lang="el-GR" b="1" dirty="0" err="1"/>
              <a:t>μόνος</a:t>
            </a:r>
            <a:r>
              <a:rPr lang="el-GR" b="1" dirty="0"/>
              <a:t> </a:t>
            </a:r>
            <a:r>
              <a:rPr lang="el-GR" b="1" dirty="0" err="1"/>
              <a:t>τρόπος</a:t>
            </a:r>
            <a:r>
              <a:rPr lang="el-GR" b="1" dirty="0"/>
              <a:t> πρόσβασης στο </a:t>
            </a:r>
            <a:r>
              <a:rPr lang="el-GR" b="1" dirty="0" err="1"/>
              <a:t>δίκτυο</a:t>
            </a:r>
            <a:r>
              <a:rPr lang="el-GR" b="1" dirty="0"/>
              <a:t> </a:t>
            </a:r>
            <a:r>
              <a:rPr lang="el-GR" b="1" dirty="0" err="1"/>
              <a:t>μεταφοράς</a:t>
            </a:r>
            <a:r>
              <a:rPr lang="el-GR" dirty="0"/>
              <a:t>. </a:t>
            </a:r>
          </a:p>
          <a:p>
            <a:pPr lvl="2" algn="just"/>
            <a:r>
              <a:rPr lang="el-GR" dirty="0"/>
              <a:t>Η </a:t>
            </a:r>
            <a:r>
              <a:rPr lang="el-GR" dirty="0" err="1"/>
              <a:t>παρεμπόδιση</a:t>
            </a:r>
            <a:r>
              <a:rPr lang="el-GR" dirty="0"/>
              <a:t> της πρόσβασης </a:t>
            </a:r>
            <a:r>
              <a:rPr lang="el-GR" dirty="0" err="1"/>
              <a:t>μπορει</a:t>
            </a:r>
            <a:r>
              <a:rPr lang="el-GR" dirty="0"/>
              <a:t>́ να </a:t>
            </a:r>
            <a:r>
              <a:rPr lang="el-GR" dirty="0" err="1"/>
              <a:t>εξαλείψει</a:t>
            </a:r>
            <a:r>
              <a:rPr lang="el-GR" dirty="0"/>
              <a:t> τον </a:t>
            </a:r>
            <a:r>
              <a:rPr lang="el-GR" dirty="0" err="1"/>
              <a:t>ανταγωνισμο</a:t>
            </a:r>
            <a:r>
              <a:rPr lang="el-GR" dirty="0"/>
              <a:t>́, </a:t>
            </a:r>
            <a:r>
              <a:rPr lang="el-GR" dirty="0" err="1"/>
              <a:t>όχι</a:t>
            </a:r>
            <a:r>
              <a:rPr lang="el-GR" dirty="0"/>
              <a:t> </a:t>
            </a:r>
            <a:r>
              <a:rPr lang="el-GR" dirty="0" err="1"/>
              <a:t>μόνο</a:t>
            </a:r>
            <a:r>
              <a:rPr lang="el-GR" dirty="0"/>
              <a:t> </a:t>
            </a:r>
            <a:r>
              <a:rPr lang="el-GR" dirty="0" err="1"/>
              <a:t>αναφορικα</a:t>
            </a:r>
            <a:r>
              <a:rPr lang="el-GR" dirty="0"/>
              <a:t>́ με την </a:t>
            </a:r>
            <a:r>
              <a:rPr lang="el-GR" b="1" dirty="0" err="1"/>
              <a:t>παροχη</a:t>
            </a:r>
            <a:r>
              <a:rPr lang="el-GR" b="1" dirty="0"/>
              <a:t>́ των </a:t>
            </a:r>
            <a:r>
              <a:rPr lang="el-GR" b="1" dirty="0" err="1"/>
              <a:t>υπηρεσιών</a:t>
            </a:r>
            <a:r>
              <a:rPr lang="el-GR" b="1" dirty="0"/>
              <a:t> </a:t>
            </a:r>
            <a:r>
              <a:rPr lang="el-GR" b="1" dirty="0" err="1"/>
              <a:t>μεταφοράς</a:t>
            </a:r>
            <a:r>
              <a:rPr lang="el-GR" b="1" dirty="0"/>
              <a:t> </a:t>
            </a:r>
            <a:r>
              <a:rPr lang="el-GR" dirty="0" err="1"/>
              <a:t>αλλα</a:t>
            </a:r>
            <a:r>
              <a:rPr lang="el-GR" dirty="0"/>
              <a:t>́ και στη </a:t>
            </a:r>
            <a:r>
              <a:rPr lang="el-GR" b="1" dirty="0" err="1"/>
              <a:t>γειτνιάζουσα</a:t>
            </a:r>
            <a:r>
              <a:rPr lang="el-GR" b="1" dirty="0"/>
              <a:t> </a:t>
            </a:r>
            <a:r>
              <a:rPr lang="el-GR" b="1" dirty="0" err="1"/>
              <a:t>αγορα</a:t>
            </a:r>
            <a:r>
              <a:rPr lang="el-GR" b="1" dirty="0"/>
              <a:t>́ της </a:t>
            </a:r>
            <a:r>
              <a:rPr lang="el-GR" b="1" dirty="0" err="1"/>
              <a:t>προμήθειας</a:t>
            </a:r>
            <a:r>
              <a:rPr lang="el-GR" b="1" dirty="0"/>
              <a:t>, </a:t>
            </a:r>
            <a:r>
              <a:rPr lang="el-GR" b="1" dirty="0" err="1"/>
              <a:t>αφου</a:t>
            </a:r>
            <a:r>
              <a:rPr lang="el-GR" b="1" dirty="0"/>
              <a:t>́ </a:t>
            </a:r>
            <a:r>
              <a:rPr lang="el-GR" b="1" dirty="0" err="1"/>
              <a:t>χωρίς</a:t>
            </a:r>
            <a:r>
              <a:rPr lang="el-GR" b="1" dirty="0"/>
              <a:t> δυνατότητα πρόσβασης στη </a:t>
            </a:r>
            <a:r>
              <a:rPr lang="el-GR" b="1" dirty="0" err="1"/>
              <a:t>μεταφορα</a:t>
            </a:r>
            <a:r>
              <a:rPr lang="el-GR" b="1" dirty="0"/>
              <a:t>́ του </a:t>
            </a:r>
            <a:r>
              <a:rPr lang="el-GR" b="1" dirty="0" err="1"/>
              <a:t>φυσικου</a:t>
            </a:r>
            <a:r>
              <a:rPr lang="el-GR" b="1" dirty="0"/>
              <a:t>́ </a:t>
            </a:r>
            <a:r>
              <a:rPr lang="el-GR" b="1" dirty="0" err="1"/>
              <a:t>αερίου</a:t>
            </a:r>
            <a:r>
              <a:rPr lang="el-GR" b="1" dirty="0"/>
              <a:t>, η προμήθεια του </a:t>
            </a:r>
            <a:r>
              <a:rPr lang="el-GR" b="1" dirty="0" err="1"/>
              <a:t>προϊόντος</a:t>
            </a:r>
            <a:r>
              <a:rPr lang="el-GR" b="1" dirty="0"/>
              <a:t> </a:t>
            </a:r>
            <a:r>
              <a:rPr lang="el-GR" b="1" dirty="0" err="1"/>
              <a:t>καθίσταται</a:t>
            </a:r>
            <a:r>
              <a:rPr lang="el-GR" b="1" dirty="0"/>
              <a:t> </a:t>
            </a:r>
            <a:r>
              <a:rPr lang="el-GR" b="1" dirty="0" err="1"/>
              <a:t>άνευ</a:t>
            </a:r>
            <a:r>
              <a:rPr lang="el-GR" b="1" dirty="0"/>
              <a:t> </a:t>
            </a:r>
            <a:r>
              <a:rPr lang="el-GR" b="1" dirty="0" err="1"/>
              <a:t>αντικειμένου</a:t>
            </a:r>
            <a:r>
              <a:rPr lang="el-GR" b="1" dirty="0"/>
              <a:t>. </a:t>
            </a:r>
          </a:p>
          <a:p>
            <a:pPr lvl="2" algn="just"/>
            <a:endParaRPr lang="el-GR" dirty="0"/>
          </a:p>
          <a:p>
            <a:pPr lvl="1"/>
            <a:endParaRPr lang="el-GR" dirty="0"/>
          </a:p>
          <a:p>
            <a:pPr lvl="1"/>
            <a:endParaRPr lang="en-US" dirty="0"/>
          </a:p>
          <a:p>
            <a:endParaRPr lang="en-GR" dirty="0"/>
          </a:p>
        </p:txBody>
      </p:sp>
    </p:spTree>
    <p:extLst>
      <p:ext uri="{BB962C8B-B14F-4D97-AF65-F5344CB8AC3E}">
        <p14:creationId xmlns:p14="http://schemas.microsoft.com/office/powerpoint/2010/main" val="1345950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F354-5B9B-C4E4-C3DD-299F560D458A}"/>
              </a:ext>
            </a:extLst>
          </p:cNvPr>
          <p:cNvSpPr>
            <a:spLocks noGrp="1"/>
          </p:cNvSpPr>
          <p:nvPr>
            <p:ph type="title"/>
          </p:nvPr>
        </p:nvSpPr>
        <p:spPr/>
        <p:txBody>
          <a:bodyPr/>
          <a:lstStyle/>
          <a:p>
            <a:r>
              <a:rPr lang="el-GR" dirty="0"/>
              <a:t>Νομική αξιολόγηση (ΔΕΠΑ)</a:t>
            </a:r>
            <a:endParaRPr lang="en-GR" dirty="0"/>
          </a:p>
        </p:txBody>
      </p:sp>
      <p:sp>
        <p:nvSpPr>
          <p:cNvPr id="3" name="Content Placeholder 2">
            <a:extLst>
              <a:ext uri="{FF2B5EF4-FFF2-40B4-BE49-F238E27FC236}">
                <a16:creationId xmlns:a16="http://schemas.microsoft.com/office/drawing/2014/main" id="{C5E11327-4201-8B0C-6F2B-4F7C2D5311BE}"/>
              </a:ext>
            </a:extLst>
          </p:cNvPr>
          <p:cNvSpPr>
            <a:spLocks noGrp="1"/>
          </p:cNvSpPr>
          <p:nvPr>
            <p:ph idx="1"/>
          </p:nvPr>
        </p:nvSpPr>
        <p:spPr/>
        <p:txBody>
          <a:bodyPr>
            <a:normAutofit fontScale="92500" lnSpcReduction="10000"/>
          </a:bodyPr>
          <a:lstStyle/>
          <a:p>
            <a:r>
              <a:rPr lang="el-GR" dirty="0"/>
              <a:t>Δ) </a:t>
            </a:r>
            <a:r>
              <a:rPr lang="el-GR" dirty="0" err="1"/>
              <a:t>Αρνηση</a:t>
            </a:r>
            <a:r>
              <a:rPr lang="el-GR" dirty="0"/>
              <a:t> προμήθειας (συμπεριφορά ΔΕΠΑ 2010)</a:t>
            </a:r>
          </a:p>
          <a:p>
            <a:pPr lvl="1" algn="just"/>
            <a:r>
              <a:rPr lang="el-GR" dirty="0"/>
              <a:t>Το </a:t>
            </a:r>
            <a:r>
              <a:rPr lang="el-GR" dirty="0" err="1"/>
              <a:t>αίτημα</a:t>
            </a:r>
            <a:r>
              <a:rPr lang="el-GR" dirty="0"/>
              <a:t> της Αλουμίνιον για την προμήθεια </a:t>
            </a:r>
            <a:r>
              <a:rPr lang="el-GR" dirty="0" err="1"/>
              <a:t>φυσικου</a:t>
            </a:r>
            <a:r>
              <a:rPr lang="el-GR" dirty="0"/>
              <a:t>́ </a:t>
            </a:r>
            <a:r>
              <a:rPr lang="el-GR" dirty="0" err="1"/>
              <a:t>αερίου</a:t>
            </a:r>
            <a:r>
              <a:rPr lang="el-GR" dirty="0"/>
              <a:t> για το </a:t>
            </a:r>
            <a:r>
              <a:rPr lang="el-GR" dirty="0" err="1"/>
              <a:t>διάστημα</a:t>
            </a:r>
            <a:r>
              <a:rPr lang="el-GR" dirty="0"/>
              <a:t> </a:t>
            </a:r>
            <a:r>
              <a:rPr lang="el-GR" dirty="0" err="1"/>
              <a:t>απο</a:t>
            </a:r>
            <a:r>
              <a:rPr lang="el-GR" dirty="0"/>
              <a:t>́ 20 </a:t>
            </a:r>
            <a:r>
              <a:rPr lang="el-GR" dirty="0" err="1"/>
              <a:t>έως</a:t>
            </a:r>
            <a:r>
              <a:rPr lang="el-GR" dirty="0"/>
              <a:t> 26.07.2010 </a:t>
            </a:r>
            <a:r>
              <a:rPr lang="el-GR" dirty="0" err="1"/>
              <a:t>απο</a:t>
            </a:r>
            <a:r>
              <a:rPr lang="el-GR" dirty="0"/>
              <a:t>́ τη ∆ΕΠΑ </a:t>
            </a:r>
            <a:r>
              <a:rPr lang="el-GR" b="1" dirty="0"/>
              <a:t>δεν </a:t>
            </a:r>
            <a:r>
              <a:rPr lang="el-GR" b="1" dirty="0" err="1"/>
              <a:t>πιθανολογείται</a:t>
            </a:r>
            <a:r>
              <a:rPr lang="el-GR" b="1" dirty="0"/>
              <a:t> ότι </a:t>
            </a:r>
            <a:r>
              <a:rPr lang="el-GR" b="1" dirty="0" err="1"/>
              <a:t>διαφοροποιείται</a:t>
            </a:r>
            <a:r>
              <a:rPr lang="el-GR" b="1" dirty="0"/>
              <a:t> </a:t>
            </a:r>
            <a:r>
              <a:rPr lang="el-GR" b="1" dirty="0" err="1"/>
              <a:t>απο</a:t>
            </a:r>
            <a:r>
              <a:rPr lang="el-GR" b="1" dirty="0"/>
              <a:t>́ τις </a:t>
            </a:r>
            <a:r>
              <a:rPr lang="el-GR" b="1" dirty="0" err="1"/>
              <a:t>συνηθισμένες</a:t>
            </a:r>
            <a:r>
              <a:rPr lang="el-GR" b="1" dirty="0"/>
              <a:t> </a:t>
            </a:r>
            <a:r>
              <a:rPr lang="el-GR" b="1" dirty="0" err="1"/>
              <a:t>παραγγελίες</a:t>
            </a:r>
            <a:r>
              <a:rPr lang="el-GR" b="1" dirty="0"/>
              <a:t> του </a:t>
            </a:r>
            <a:r>
              <a:rPr lang="el-GR" b="1" dirty="0" err="1"/>
              <a:t>συγκεκριμένου</a:t>
            </a:r>
            <a:r>
              <a:rPr lang="el-GR" b="1" dirty="0"/>
              <a:t> </a:t>
            </a:r>
            <a:r>
              <a:rPr lang="el-GR" b="1" dirty="0" err="1"/>
              <a:t>πελάτη</a:t>
            </a:r>
            <a:r>
              <a:rPr lang="el-GR" b="1" dirty="0"/>
              <a:t>, καθώς </a:t>
            </a:r>
            <a:r>
              <a:rPr lang="el-GR" b="1" dirty="0" err="1"/>
              <a:t>αφενός</a:t>
            </a:r>
            <a:r>
              <a:rPr lang="el-GR" b="1" dirty="0"/>
              <a:t> </a:t>
            </a:r>
            <a:r>
              <a:rPr lang="el-GR" b="1" dirty="0" err="1"/>
              <a:t>πρόκειται</a:t>
            </a:r>
            <a:r>
              <a:rPr lang="el-GR" b="1" dirty="0"/>
              <a:t> για το </a:t>
            </a:r>
            <a:r>
              <a:rPr lang="el-GR" b="1" dirty="0" err="1"/>
              <a:t>ίδιο</a:t>
            </a:r>
            <a:r>
              <a:rPr lang="el-GR" b="1" dirty="0"/>
              <a:t> </a:t>
            </a:r>
            <a:r>
              <a:rPr lang="el-GR" b="1" dirty="0" err="1"/>
              <a:t>προϊόν</a:t>
            </a:r>
            <a:r>
              <a:rPr lang="el-GR" b="1" dirty="0"/>
              <a:t> (</a:t>
            </a:r>
            <a:r>
              <a:rPr lang="el-GR" b="1" dirty="0" err="1"/>
              <a:t>φυσικο</a:t>
            </a:r>
            <a:r>
              <a:rPr lang="el-GR" b="1" dirty="0"/>
              <a:t>́ </a:t>
            </a:r>
            <a:r>
              <a:rPr lang="el-GR" b="1" dirty="0" err="1"/>
              <a:t>αέριο</a:t>
            </a:r>
            <a:r>
              <a:rPr lang="el-GR" b="1" dirty="0"/>
              <a:t>) και σε </a:t>
            </a:r>
            <a:r>
              <a:rPr lang="el-GR" b="1" dirty="0" err="1"/>
              <a:t>ποσότητες</a:t>
            </a:r>
            <a:r>
              <a:rPr lang="el-GR" b="1" dirty="0"/>
              <a:t> οι </a:t>
            </a:r>
            <a:r>
              <a:rPr lang="el-GR" b="1" dirty="0" err="1"/>
              <a:t>οποίες</a:t>
            </a:r>
            <a:r>
              <a:rPr lang="el-GR" b="1" dirty="0"/>
              <a:t> δεν </a:t>
            </a:r>
            <a:r>
              <a:rPr lang="el-GR" b="1" dirty="0" err="1"/>
              <a:t>αμφισβητείται</a:t>
            </a:r>
            <a:r>
              <a:rPr lang="el-GR" b="1" dirty="0"/>
              <a:t> ότι </a:t>
            </a:r>
            <a:r>
              <a:rPr lang="el-GR" b="1" dirty="0" err="1"/>
              <a:t>ήταν</a:t>
            </a:r>
            <a:r>
              <a:rPr lang="el-GR" b="1" dirty="0"/>
              <a:t> </a:t>
            </a:r>
            <a:r>
              <a:rPr lang="el-GR" b="1" dirty="0" err="1"/>
              <a:t>μάλλον</a:t>
            </a:r>
            <a:r>
              <a:rPr lang="el-GR" b="1" dirty="0"/>
              <a:t> </a:t>
            </a:r>
            <a:r>
              <a:rPr lang="el-GR" b="1" dirty="0" err="1"/>
              <a:t>αναμενόμενες</a:t>
            </a:r>
            <a:r>
              <a:rPr lang="el-GR" b="1" dirty="0"/>
              <a:t> </a:t>
            </a:r>
            <a:r>
              <a:rPr lang="el-GR" b="1" dirty="0" err="1"/>
              <a:t>βάσει</a:t>
            </a:r>
            <a:r>
              <a:rPr lang="el-GR" b="1" dirty="0"/>
              <a:t> των </a:t>
            </a:r>
            <a:r>
              <a:rPr lang="el-GR" b="1" dirty="0" err="1"/>
              <a:t>συνήθων</a:t>
            </a:r>
            <a:r>
              <a:rPr lang="el-GR" b="1" dirty="0"/>
              <a:t> </a:t>
            </a:r>
            <a:r>
              <a:rPr lang="el-GR" b="1" dirty="0" err="1"/>
              <a:t>καταναλώσεων</a:t>
            </a:r>
            <a:r>
              <a:rPr lang="el-GR" b="1" dirty="0"/>
              <a:t> της ΑΛΟΥΜΙΝΙΟΝ και τη </a:t>
            </a:r>
            <a:r>
              <a:rPr lang="el-GR" b="1" dirty="0" err="1"/>
              <a:t>σύμβαση</a:t>
            </a:r>
            <a:r>
              <a:rPr lang="el-GR" b="1" dirty="0"/>
              <a:t> </a:t>
            </a:r>
            <a:r>
              <a:rPr lang="el-GR" b="1" dirty="0" err="1"/>
              <a:t>μεταξυ</a:t>
            </a:r>
            <a:r>
              <a:rPr lang="el-GR" b="1" dirty="0"/>
              <a:t>́ των </a:t>
            </a:r>
            <a:r>
              <a:rPr lang="el-GR" b="1" dirty="0" err="1"/>
              <a:t>μερών</a:t>
            </a:r>
            <a:r>
              <a:rPr lang="el-GR" b="1" dirty="0"/>
              <a:t>, </a:t>
            </a:r>
            <a:r>
              <a:rPr lang="el-GR" b="1" dirty="0" err="1"/>
              <a:t>αφετέρου</a:t>
            </a:r>
            <a:r>
              <a:rPr lang="el-GR" b="1" dirty="0"/>
              <a:t> η προμήθειά του δεν </a:t>
            </a:r>
            <a:r>
              <a:rPr lang="el-GR" b="1" dirty="0" err="1"/>
              <a:t>πιθανολογείται</a:t>
            </a:r>
            <a:r>
              <a:rPr lang="el-GR" b="1" dirty="0"/>
              <a:t> ότι </a:t>
            </a:r>
            <a:r>
              <a:rPr lang="el-GR" b="1" dirty="0" err="1"/>
              <a:t>δημιουργούσε</a:t>
            </a:r>
            <a:r>
              <a:rPr lang="el-GR" b="1" dirty="0"/>
              <a:t> στη ∆ΕΠΑ </a:t>
            </a:r>
            <a:r>
              <a:rPr lang="el-GR" b="1" dirty="0" err="1"/>
              <a:t>κάποιο</a:t>
            </a:r>
            <a:r>
              <a:rPr lang="el-GR" b="1" dirty="0"/>
              <a:t> </a:t>
            </a:r>
            <a:r>
              <a:rPr lang="el-GR" b="1" dirty="0" err="1"/>
              <a:t>διαχειριστικο</a:t>
            </a:r>
            <a:r>
              <a:rPr lang="el-GR" b="1" dirty="0"/>
              <a:t>́ ή </a:t>
            </a:r>
            <a:r>
              <a:rPr lang="el-GR" b="1" dirty="0" err="1"/>
              <a:t>άλλο</a:t>
            </a:r>
            <a:r>
              <a:rPr lang="el-GR" b="1" dirty="0"/>
              <a:t> </a:t>
            </a:r>
            <a:r>
              <a:rPr lang="el-GR" b="1" dirty="0" err="1"/>
              <a:t>πρόβλημα</a:t>
            </a:r>
            <a:r>
              <a:rPr lang="el-GR" dirty="0"/>
              <a:t>. </a:t>
            </a:r>
          </a:p>
          <a:p>
            <a:pPr lvl="1" algn="just"/>
            <a:r>
              <a:rPr lang="el-GR" dirty="0" err="1"/>
              <a:t>Απο</a:t>
            </a:r>
            <a:r>
              <a:rPr lang="el-GR" dirty="0"/>
              <a:t>́ τα </a:t>
            </a:r>
            <a:r>
              <a:rPr lang="el-GR" dirty="0" err="1"/>
              <a:t>στοιχεία</a:t>
            </a:r>
            <a:r>
              <a:rPr lang="el-GR" dirty="0"/>
              <a:t> του </a:t>
            </a:r>
            <a:r>
              <a:rPr lang="el-GR" dirty="0" err="1"/>
              <a:t>φακέλου</a:t>
            </a:r>
            <a:r>
              <a:rPr lang="el-GR" dirty="0"/>
              <a:t> </a:t>
            </a:r>
            <a:r>
              <a:rPr lang="el-GR" b="1" dirty="0"/>
              <a:t>δεν </a:t>
            </a:r>
            <a:r>
              <a:rPr lang="el-GR" b="1" dirty="0" err="1"/>
              <a:t>πιθανολογείται</a:t>
            </a:r>
            <a:r>
              <a:rPr lang="el-GR" b="1" dirty="0"/>
              <a:t> </a:t>
            </a:r>
            <a:r>
              <a:rPr lang="el-GR" b="1" dirty="0" err="1"/>
              <a:t>απόλυτη</a:t>
            </a:r>
            <a:r>
              <a:rPr lang="el-GR" b="1" dirty="0"/>
              <a:t> </a:t>
            </a:r>
            <a:r>
              <a:rPr lang="el-GR" b="1" dirty="0" err="1"/>
              <a:t>άρνηση</a:t>
            </a:r>
            <a:r>
              <a:rPr lang="el-GR" b="1" dirty="0"/>
              <a:t> </a:t>
            </a:r>
            <a:r>
              <a:rPr lang="el-GR" b="1" dirty="0" err="1"/>
              <a:t>προμήθειας</a:t>
            </a:r>
            <a:r>
              <a:rPr lang="el-GR" b="1" dirty="0"/>
              <a:t> </a:t>
            </a:r>
            <a:r>
              <a:rPr lang="el-GR" b="1" dirty="0" err="1"/>
              <a:t>φυσικου</a:t>
            </a:r>
            <a:r>
              <a:rPr lang="el-GR" b="1" dirty="0"/>
              <a:t>́ </a:t>
            </a:r>
            <a:r>
              <a:rPr lang="el-GR" b="1" dirty="0" err="1"/>
              <a:t>αερίου</a:t>
            </a:r>
            <a:r>
              <a:rPr lang="el-GR" b="1" dirty="0"/>
              <a:t> </a:t>
            </a:r>
            <a:r>
              <a:rPr lang="el-GR" b="1" dirty="0" err="1"/>
              <a:t>απο</a:t>
            </a:r>
            <a:r>
              <a:rPr lang="el-GR" b="1" dirty="0"/>
              <a:t>́ την </a:t>
            </a:r>
            <a:r>
              <a:rPr lang="el-GR" b="1" dirty="0" err="1"/>
              <a:t>πλευρα</a:t>
            </a:r>
            <a:r>
              <a:rPr lang="el-GR" b="1" dirty="0"/>
              <a:t>́ της ∆ΕΠΑ, </a:t>
            </a:r>
            <a:r>
              <a:rPr lang="el-GR" b="1" dirty="0" err="1"/>
              <a:t>αλλα</a:t>
            </a:r>
            <a:r>
              <a:rPr lang="el-GR" b="1" dirty="0"/>
              <a:t>́ </a:t>
            </a:r>
            <a:r>
              <a:rPr lang="el-GR" b="1" dirty="0" err="1"/>
              <a:t>μάλλον</a:t>
            </a:r>
            <a:r>
              <a:rPr lang="el-GR" b="1" dirty="0"/>
              <a:t> </a:t>
            </a:r>
            <a:r>
              <a:rPr lang="el-GR" b="1" dirty="0" err="1"/>
              <a:t>μία</a:t>
            </a:r>
            <a:r>
              <a:rPr lang="el-GR" b="1" dirty="0"/>
              <a:t> </a:t>
            </a:r>
            <a:r>
              <a:rPr lang="el-GR" b="1" dirty="0" err="1"/>
              <a:t>εξυπονοούμενη</a:t>
            </a:r>
            <a:r>
              <a:rPr lang="el-GR" b="1" dirty="0"/>
              <a:t> </a:t>
            </a:r>
            <a:r>
              <a:rPr lang="el-GR" b="1" dirty="0" err="1"/>
              <a:t>άρνηση</a:t>
            </a:r>
            <a:r>
              <a:rPr lang="el-GR" b="1" dirty="0"/>
              <a:t>, η </a:t>
            </a:r>
            <a:r>
              <a:rPr lang="el-GR" b="1" dirty="0" err="1"/>
              <a:t>οποία</a:t>
            </a:r>
            <a:r>
              <a:rPr lang="el-GR" b="1" dirty="0"/>
              <a:t> </a:t>
            </a:r>
            <a:r>
              <a:rPr lang="el-GR" b="1" dirty="0" err="1"/>
              <a:t>αρχικα</a:t>
            </a:r>
            <a:r>
              <a:rPr lang="el-GR" b="1" dirty="0"/>
              <a:t>́ </a:t>
            </a:r>
            <a:r>
              <a:rPr lang="el-GR" b="1" dirty="0" err="1"/>
              <a:t>συνίσταται</a:t>
            </a:r>
            <a:r>
              <a:rPr lang="el-GR" b="1" dirty="0"/>
              <a:t> σε </a:t>
            </a:r>
            <a:r>
              <a:rPr lang="el-GR" b="1" dirty="0" err="1"/>
              <a:t>αδικαιολόγητη</a:t>
            </a:r>
            <a:r>
              <a:rPr lang="el-GR" b="1" dirty="0"/>
              <a:t> </a:t>
            </a:r>
            <a:r>
              <a:rPr lang="el-GR" b="1" dirty="0" err="1"/>
              <a:t>καθυστέρηση</a:t>
            </a:r>
            <a:r>
              <a:rPr lang="el-GR" b="1" dirty="0"/>
              <a:t> (</a:t>
            </a:r>
            <a:r>
              <a:rPr lang="el-GR" b="1" dirty="0" err="1"/>
              <a:t>μέσω</a:t>
            </a:r>
            <a:r>
              <a:rPr lang="el-GR" b="1" dirty="0"/>
              <a:t> </a:t>
            </a:r>
            <a:r>
              <a:rPr lang="el-GR" b="1" dirty="0" err="1"/>
              <a:t>κυρίως</a:t>
            </a:r>
            <a:r>
              <a:rPr lang="el-GR" b="1" dirty="0"/>
              <a:t> </a:t>
            </a:r>
            <a:r>
              <a:rPr lang="el-GR" b="1" dirty="0" err="1"/>
              <a:t>ενδεχόμενης</a:t>
            </a:r>
            <a:r>
              <a:rPr lang="el-GR" b="1" dirty="0"/>
              <a:t> </a:t>
            </a:r>
            <a:r>
              <a:rPr lang="el-GR" b="1" dirty="0" err="1"/>
              <a:t>προσχηματικής</a:t>
            </a:r>
            <a:r>
              <a:rPr lang="el-GR" b="1" dirty="0"/>
              <a:t> </a:t>
            </a:r>
            <a:r>
              <a:rPr lang="el-GR" b="1" dirty="0" err="1"/>
              <a:t>προβολής</a:t>
            </a:r>
            <a:r>
              <a:rPr lang="el-GR" b="1" dirty="0"/>
              <a:t> </a:t>
            </a:r>
            <a:r>
              <a:rPr lang="el-GR" b="1" dirty="0" err="1"/>
              <a:t>ισχυρισμών</a:t>
            </a:r>
            <a:r>
              <a:rPr lang="el-GR" b="1" dirty="0"/>
              <a:t> </a:t>
            </a:r>
            <a:r>
              <a:rPr lang="el-GR" b="1" dirty="0" err="1"/>
              <a:t>περι</a:t>
            </a:r>
            <a:r>
              <a:rPr lang="el-GR" b="1" dirty="0"/>
              <a:t>́ </a:t>
            </a:r>
            <a:r>
              <a:rPr lang="el-GR" b="1" dirty="0" err="1"/>
              <a:t>αδυναμίας</a:t>
            </a:r>
            <a:r>
              <a:rPr lang="el-GR" b="1" dirty="0"/>
              <a:t> </a:t>
            </a:r>
            <a:r>
              <a:rPr lang="el-GR" b="1" dirty="0" err="1"/>
              <a:t>προμήθειας</a:t>
            </a:r>
            <a:r>
              <a:rPr lang="el-GR" b="1" dirty="0"/>
              <a:t> </a:t>
            </a:r>
            <a:r>
              <a:rPr lang="el-GR" b="1" dirty="0" err="1"/>
              <a:t>λόγω</a:t>
            </a:r>
            <a:r>
              <a:rPr lang="el-GR" b="1" dirty="0"/>
              <a:t> μη </a:t>
            </a:r>
            <a:r>
              <a:rPr lang="el-GR" b="1" dirty="0" err="1"/>
              <a:t>κατοχής</a:t>
            </a:r>
            <a:r>
              <a:rPr lang="el-GR" b="1" dirty="0"/>
              <a:t> της μεταφορικής </a:t>
            </a:r>
            <a:r>
              <a:rPr lang="el-GR" b="1" dirty="0" err="1"/>
              <a:t>ικανότητας</a:t>
            </a:r>
            <a:r>
              <a:rPr lang="el-GR" b="1" dirty="0"/>
              <a:t> και της </a:t>
            </a:r>
            <a:r>
              <a:rPr lang="el-GR" b="1" dirty="0" err="1"/>
              <a:t>αδικαιολόγητης</a:t>
            </a:r>
            <a:r>
              <a:rPr lang="el-GR" b="1" dirty="0"/>
              <a:t> </a:t>
            </a:r>
            <a:r>
              <a:rPr lang="el-GR" b="1" dirty="0" err="1"/>
              <a:t>απόρριψης</a:t>
            </a:r>
            <a:r>
              <a:rPr lang="el-GR" b="1" dirty="0"/>
              <a:t> των </a:t>
            </a:r>
            <a:r>
              <a:rPr lang="el-GR" b="1" dirty="0" err="1"/>
              <a:t>προτάσεων</a:t>
            </a:r>
            <a:r>
              <a:rPr lang="el-GR" b="1" dirty="0"/>
              <a:t> της Αλουμίνιον) και στη </a:t>
            </a:r>
            <a:r>
              <a:rPr lang="el-GR" b="1" dirty="0" err="1"/>
              <a:t>συνέχεια</a:t>
            </a:r>
            <a:r>
              <a:rPr lang="el-GR" b="1" dirty="0"/>
              <a:t> σε </a:t>
            </a:r>
            <a:r>
              <a:rPr lang="el-GR" b="1" dirty="0" err="1"/>
              <a:t>επιβολη</a:t>
            </a:r>
            <a:r>
              <a:rPr lang="el-GR" b="1" dirty="0"/>
              <a:t>́ </a:t>
            </a:r>
            <a:r>
              <a:rPr lang="el-GR" b="1" dirty="0" err="1"/>
              <a:t>όρων</a:t>
            </a:r>
            <a:r>
              <a:rPr lang="el-GR" b="1" dirty="0"/>
              <a:t> </a:t>
            </a:r>
            <a:r>
              <a:rPr lang="el-GR" b="1" dirty="0" err="1"/>
              <a:t>προμήθειας</a:t>
            </a:r>
            <a:r>
              <a:rPr lang="el-GR" b="1" dirty="0"/>
              <a:t> </a:t>
            </a:r>
            <a:r>
              <a:rPr lang="el-GR" b="1" dirty="0" err="1"/>
              <a:t>διαφορετικών</a:t>
            </a:r>
            <a:r>
              <a:rPr lang="el-GR" b="1" dirty="0"/>
              <a:t> και </a:t>
            </a:r>
            <a:r>
              <a:rPr lang="el-GR" b="1" dirty="0" err="1"/>
              <a:t>σαφώς</a:t>
            </a:r>
            <a:r>
              <a:rPr lang="el-GR" b="1" dirty="0"/>
              <a:t> </a:t>
            </a:r>
            <a:r>
              <a:rPr lang="el-GR" b="1" dirty="0" err="1"/>
              <a:t>επαχθέστερων</a:t>
            </a:r>
            <a:r>
              <a:rPr lang="el-GR" b="1" dirty="0"/>
              <a:t> </a:t>
            </a:r>
            <a:r>
              <a:rPr lang="el-GR" b="1" dirty="0" err="1"/>
              <a:t>απο</a:t>
            </a:r>
            <a:r>
              <a:rPr lang="el-GR" b="1" dirty="0"/>
              <a:t>́ τους </a:t>
            </a:r>
            <a:r>
              <a:rPr lang="el-GR" b="1" dirty="0" err="1"/>
              <a:t>μέχρι</a:t>
            </a:r>
            <a:r>
              <a:rPr lang="el-GR" b="1" dirty="0"/>
              <a:t> </a:t>
            </a:r>
            <a:r>
              <a:rPr lang="el-GR" b="1" dirty="0" err="1"/>
              <a:t>τότε</a:t>
            </a:r>
            <a:r>
              <a:rPr lang="el-GR" b="1" dirty="0"/>
              <a:t> </a:t>
            </a:r>
            <a:r>
              <a:rPr lang="el-GR" b="1" dirty="0" err="1"/>
              <a:t>ισχύοντες</a:t>
            </a:r>
            <a:r>
              <a:rPr lang="el-GR" b="1" dirty="0"/>
              <a:t> </a:t>
            </a:r>
            <a:r>
              <a:rPr lang="el-GR" b="1" dirty="0" err="1"/>
              <a:t>μεταξυ</a:t>
            </a:r>
            <a:r>
              <a:rPr lang="el-GR" b="1" dirty="0"/>
              <a:t>́ ∆ΕΠΑ-Αλουμίνιον </a:t>
            </a:r>
            <a:r>
              <a:rPr lang="el-GR" b="1" dirty="0" err="1"/>
              <a:t>βάσει</a:t>
            </a:r>
            <a:r>
              <a:rPr lang="el-GR" b="1" dirty="0"/>
              <a:t> της </a:t>
            </a:r>
            <a:r>
              <a:rPr lang="el-GR" b="1" dirty="0" err="1"/>
              <a:t>Σύμβασής</a:t>
            </a:r>
            <a:r>
              <a:rPr lang="el-GR" b="1" dirty="0"/>
              <a:t> τους. </a:t>
            </a:r>
            <a:endParaRPr lang="el-GR" dirty="0"/>
          </a:p>
        </p:txBody>
      </p:sp>
    </p:spTree>
    <p:extLst>
      <p:ext uri="{BB962C8B-B14F-4D97-AF65-F5344CB8AC3E}">
        <p14:creationId xmlns:p14="http://schemas.microsoft.com/office/powerpoint/2010/main" val="300133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A19C-FEDF-E444-16AE-B4CA1DB32933}"/>
              </a:ext>
            </a:extLst>
          </p:cNvPr>
          <p:cNvSpPr>
            <a:spLocks noGrp="1"/>
          </p:cNvSpPr>
          <p:nvPr>
            <p:ph type="title"/>
          </p:nvPr>
        </p:nvSpPr>
        <p:spPr/>
        <p:txBody>
          <a:bodyPr/>
          <a:lstStyle/>
          <a:p>
            <a:r>
              <a:rPr lang="el-GR" dirty="0"/>
              <a:t>Εισαγωγή</a:t>
            </a:r>
            <a:endParaRPr lang="en-GR" dirty="0"/>
          </a:p>
        </p:txBody>
      </p:sp>
      <p:sp>
        <p:nvSpPr>
          <p:cNvPr id="3" name="Content Placeholder 2">
            <a:extLst>
              <a:ext uri="{FF2B5EF4-FFF2-40B4-BE49-F238E27FC236}">
                <a16:creationId xmlns:a16="http://schemas.microsoft.com/office/drawing/2014/main" id="{DBDB049B-2575-9E44-84EC-60CA4B144FA9}"/>
              </a:ext>
            </a:extLst>
          </p:cNvPr>
          <p:cNvSpPr>
            <a:spLocks noGrp="1"/>
          </p:cNvSpPr>
          <p:nvPr>
            <p:ph idx="1"/>
          </p:nvPr>
        </p:nvSpPr>
        <p:spPr/>
        <p:txBody>
          <a:bodyPr>
            <a:normAutofit/>
          </a:bodyPr>
          <a:lstStyle/>
          <a:p>
            <a:pPr algn="just"/>
            <a:r>
              <a:rPr lang="el-GR" dirty="0"/>
              <a:t>Εφαρμογή: </a:t>
            </a:r>
          </a:p>
          <a:p>
            <a:pPr lvl="1" algn="just"/>
            <a:r>
              <a:rPr lang="el-GR" dirty="0" err="1"/>
              <a:t>Αρθρων</a:t>
            </a:r>
            <a:r>
              <a:rPr lang="el-GR" dirty="0"/>
              <a:t> 101 και 102 ΣΛΕΕ στο πλαίσιο του αποκεντρωμένου συστήματος εφαρμογής τους</a:t>
            </a:r>
          </a:p>
          <a:p>
            <a:pPr lvl="1" algn="just"/>
            <a:r>
              <a:rPr lang="el-GR" dirty="0"/>
              <a:t>(Εθνικός) νόμος 3959/2011 περί προστασίας του ελεύθερου ανταγωνισμού</a:t>
            </a:r>
          </a:p>
          <a:p>
            <a:pPr algn="just"/>
            <a:r>
              <a:rPr lang="el-GR" dirty="0"/>
              <a:t>Βασικό αντικείμενο:</a:t>
            </a:r>
          </a:p>
          <a:p>
            <a:pPr lvl="1" algn="just"/>
            <a:r>
              <a:rPr lang="el-GR" dirty="0"/>
              <a:t>Συμπράξεις επιχειρήσεων που έχουν ως αντικείμενο ή αποτέλεσμα τον περιορισμό του ανταγωνισμού (</a:t>
            </a:r>
            <a:r>
              <a:rPr lang="el-GR" dirty="0" err="1"/>
              <a:t>αρ</a:t>
            </a:r>
            <a:r>
              <a:rPr lang="el-GR" dirty="0"/>
              <a:t>. 1 ν. 3959/2011)</a:t>
            </a:r>
          </a:p>
          <a:p>
            <a:pPr lvl="1" algn="just"/>
            <a:r>
              <a:rPr lang="el-GR" dirty="0"/>
              <a:t>Καταχρηστική συμπεριφορά επιχειρήσεων με δεσπόζουσα θέση στην αγορά (</a:t>
            </a:r>
            <a:r>
              <a:rPr lang="el-GR" dirty="0" err="1"/>
              <a:t>αρ</a:t>
            </a:r>
            <a:r>
              <a:rPr lang="el-GR" dirty="0"/>
              <a:t>. 2 ν. 3959/2011)</a:t>
            </a:r>
          </a:p>
          <a:p>
            <a:pPr lvl="1" algn="just"/>
            <a:r>
              <a:rPr lang="el-GR" dirty="0"/>
              <a:t>Προληπτικός έλεγχος της επίδρασης στον ανταγωνισμό συγκεντρώσεων επιχειρήσεων (</a:t>
            </a:r>
            <a:r>
              <a:rPr lang="el-GR" dirty="0" err="1"/>
              <a:t>αρ</a:t>
            </a:r>
            <a:r>
              <a:rPr lang="el-GR" dirty="0"/>
              <a:t>. 5-10 ν. 3959/2011)</a:t>
            </a:r>
          </a:p>
          <a:p>
            <a:pPr algn="just"/>
            <a:endParaRPr lang="el-GR" dirty="0"/>
          </a:p>
          <a:p>
            <a:endParaRPr lang="en-GR" dirty="0"/>
          </a:p>
        </p:txBody>
      </p:sp>
    </p:spTree>
    <p:extLst>
      <p:ext uri="{BB962C8B-B14F-4D97-AF65-F5344CB8AC3E}">
        <p14:creationId xmlns:p14="http://schemas.microsoft.com/office/powerpoint/2010/main" val="4141046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B5CA-919B-A172-64C2-2E4952CF9944}"/>
              </a:ext>
            </a:extLst>
          </p:cNvPr>
          <p:cNvSpPr>
            <a:spLocks noGrp="1"/>
          </p:cNvSpPr>
          <p:nvPr>
            <p:ph type="title"/>
          </p:nvPr>
        </p:nvSpPr>
        <p:spPr/>
        <p:txBody>
          <a:bodyPr/>
          <a:lstStyle/>
          <a:p>
            <a:r>
              <a:rPr lang="el-GR" dirty="0"/>
              <a:t>ΔΕΠΑ - δεσμεύσεις</a:t>
            </a:r>
            <a:endParaRPr lang="en-GR" dirty="0"/>
          </a:p>
        </p:txBody>
      </p:sp>
      <p:sp>
        <p:nvSpPr>
          <p:cNvPr id="3" name="Content Placeholder 2">
            <a:extLst>
              <a:ext uri="{FF2B5EF4-FFF2-40B4-BE49-F238E27FC236}">
                <a16:creationId xmlns:a16="http://schemas.microsoft.com/office/drawing/2014/main" id="{3C105EB6-08D3-4184-7C56-A9E02C61319B}"/>
              </a:ext>
            </a:extLst>
          </p:cNvPr>
          <p:cNvSpPr>
            <a:spLocks noGrp="1"/>
          </p:cNvSpPr>
          <p:nvPr>
            <p:ph idx="1"/>
          </p:nvPr>
        </p:nvSpPr>
        <p:spPr/>
        <p:txBody>
          <a:bodyPr>
            <a:normAutofit fontScale="85000" lnSpcReduction="20000"/>
          </a:bodyPr>
          <a:lstStyle/>
          <a:p>
            <a:pPr algn="just"/>
            <a:r>
              <a:rPr lang="el-GR" b="1" dirty="0"/>
              <a:t>7 δεσμεύσεις:</a:t>
            </a:r>
          </a:p>
          <a:p>
            <a:pPr lvl="1" algn="just"/>
            <a:r>
              <a:rPr lang="el-GR" dirty="0"/>
              <a:t>1) </a:t>
            </a:r>
            <a:r>
              <a:rPr lang="el-GR" b="1" dirty="0"/>
              <a:t>Προσφορά προς τους Πελάτες της </a:t>
            </a:r>
            <a:r>
              <a:rPr lang="el-GR" b="1" dirty="0" err="1"/>
              <a:t>αποσυζευγμένης</a:t>
            </a:r>
            <a:r>
              <a:rPr lang="el-GR" b="1" dirty="0"/>
              <a:t> σύμβασης προμήθειας </a:t>
            </a:r>
            <a:r>
              <a:rPr lang="el-GR" b="1" dirty="0" err="1"/>
              <a:t>φ.α.</a:t>
            </a:r>
            <a:r>
              <a:rPr lang="el-GR" b="1" dirty="0"/>
              <a:t> χωρίς διαφοροποίηση τιμής προμήθειας μεταξύ συζευγμένων και </a:t>
            </a:r>
            <a:r>
              <a:rPr lang="el-GR" b="1" dirty="0" err="1"/>
              <a:t>αποσυζευγμένων</a:t>
            </a:r>
            <a:r>
              <a:rPr lang="el-GR" b="1" dirty="0"/>
              <a:t> συμβάσεων, </a:t>
            </a:r>
          </a:p>
          <a:p>
            <a:pPr lvl="1" algn="just"/>
            <a:r>
              <a:rPr lang="el-GR" dirty="0"/>
              <a:t>2) </a:t>
            </a:r>
            <a:r>
              <a:rPr lang="el-GR" b="1" dirty="0"/>
              <a:t>Μείωση της εξάρτησης των Πελατών της ΔΕΠΑ από την ίδια με τις εκάστοτε Ετήσιες Συμβατικές Ποσότητες (εφεξής και/ή «ΕΣΠ») αυτών, την παροχή αυξημένης ευελιξίας ως προς τη διαχείριση των </a:t>
            </a:r>
            <a:r>
              <a:rPr lang="el-GR" b="1" dirty="0" err="1"/>
              <a:t>συμβάσεών</a:t>
            </a:r>
            <a:r>
              <a:rPr lang="el-GR" b="1" dirty="0"/>
              <a:t> τους, καθώς και την εύλογη και αναλογική τιμολόγηση </a:t>
            </a:r>
            <a:r>
              <a:rPr lang="el-GR" b="1" dirty="0" err="1"/>
              <a:t>φ.α.</a:t>
            </a:r>
            <a:r>
              <a:rPr lang="el-GR" b="1" dirty="0"/>
              <a:t> αιχμής, </a:t>
            </a:r>
          </a:p>
          <a:p>
            <a:pPr lvl="1" algn="just"/>
            <a:r>
              <a:rPr lang="el-GR" dirty="0"/>
              <a:t>3) </a:t>
            </a:r>
            <a:r>
              <a:rPr lang="el-GR" b="1" dirty="0"/>
              <a:t>Θέσπιση προγράμματος διάθεσης ποσοτήτων </a:t>
            </a:r>
            <a:r>
              <a:rPr lang="el-GR" b="1" dirty="0" err="1"/>
              <a:t>φ.α.</a:t>
            </a:r>
            <a:r>
              <a:rPr lang="el-GR" b="1" dirty="0"/>
              <a:t> μέσω ηλεκτρονικών δημοπρασιών</a:t>
            </a:r>
            <a:r>
              <a:rPr lang="el-GR" dirty="0"/>
              <a:t>, </a:t>
            </a:r>
          </a:p>
          <a:p>
            <a:pPr lvl="1" algn="just"/>
            <a:r>
              <a:rPr lang="el-GR" dirty="0"/>
              <a:t>4) </a:t>
            </a:r>
            <a:r>
              <a:rPr lang="el-GR" b="1" dirty="0"/>
              <a:t>Κατάρτιση προτύπου σύμβασης πλαισίου αγοραπωλησίας </a:t>
            </a:r>
            <a:r>
              <a:rPr lang="el-GR" b="1" dirty="0" err="1"/>
              <a:t>φ.α.</a:t>
            </a:r>
            <a:r>
              <a:rPr lang="el-GR" b="1" dirty="0"/>
              <a:t> εντός της δεξαμενής Υγροποιημένου Φυσικού Αερίου </a:t>
            </a:r>
            <a:r>
              <a:rPr lang="el-GR" dirty="0"/>
              <a:t>(εφεξής και/ή «ΥΦΑ»), </a:t>
            </a:r>
          </a:p>
          <a:p>
            <a:pPr lvl="1" algn="just"/>
            <a:r>
              <a:rPr lang="el-GR" dirty="0"/>
              <a:t>5) </a:t>
            </a:r>
            <a:r>
              <a:rPr lang="el-GR" b="1" dirty="0"/>
              <a:t>Εκχώρηση Δεσμευμένης Μεταφορικής Ικανότητας (εφεξής και/ή «ΔΜΙ») στο σημείο εξόδου εγκαταστάσεων πελατών άνευ ανταλλάγματος και κατάρτιση σχετικού προτύπου σύμβασης εκχώρησης ΔΜΙ</a:t>
            </a:r>
            <a:r>
              <a:rPr lang="el-GR" dirty="0"/>
              <a:t>, </a:t>
            </a:r>
          </a:p>
          <a:p>
            <a:pPr lvl="1" algn="just"/>
            <a:r>
              <a:rPr lang="el-GR" dirty="0"/>
              <a:t>6) </a:t>
            </a:r>
            <a:r>
              <a:rPr lang="el-GR" b="1" dirty="0"/>
              <a:t>Εκχώρηση μη χρησιμοποιούμενης ΔΜΙ στα σημεία εισόδου του ΕΣΦΑ </a:t>
            </a:r>
            <a:r>
              <a:rPr lang="el-GR" dirty="0"/>
              <a:t>και </a:t>
            </a:r>
          </a:p>
          <a:p>
            <a:pPr lvl="1" algn="just"/>
            <a:r>
              <a:rPr lang="el-GR" dirty="0"/>
              <a:t>7) </a:t>
            </a:r>
            <a:r>
              <a:rPr lang="el-GR" b="1" dirty="0"/>
              <a:t>Δέσμευση </a:t>
            </a:r>
            <a:r>
              <a:rPr lang="el-GR" b="1" dirty="0" err="1"/>
              <a:t>συγκεριμένου</a:t>
            </a:r>
            <a:r>
              <a:rPr lang="el-GR" b="1" dirty="0"/>
              <a:t> ανώτατου ποσοστού ΜΙ από τη ΔΕΠΑ στα σημεία εισόδου του ΕΣΦΑ</a:t>
            </a:r>
            <a:r>
              <a:rPr lang="el-GR" dirty="0"/>
              <a:t>.</a:t>
            </a:r>
          </a:p>
          <a:p>
            <a:endParaRPr lang="en-GR" dirty="0"/>
          </a:p>
        </p:txBody>
      </p:sp>
    </p:spTree>
    <p:extLst>
      <p:ext uri="{BB962C8B-B14F-4D97-AF65-F5344CB8AC3E}">
        <p14:creationId xmlns:p14="http://schemas.microsoft.com/office/powerpoint/2010/main" val="3031156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1B60-7DF8-F20A-552F-62401BB8235F}"/>
              </a:ext>
            </a:extLst>
          </p:cNvPr>
          <p:cNvSpPr>
            <a:spLocks noGrp="1"/>
          </p:cNvSpPr>
          <p:nvPr>
            <p:ph type="title"/>
          </p:nvPr>
        </p:nvSpPr>
        <p:spPr/>
        <p:txBody>
          <a:bodyPr/>
          <a:lstStyle/>
          <a:p>
            <a:r>
              <a:rPr lang="el-GR" dirty="0"/>
              <a:t>ΔΕΠΑ – δεσμεύσεις </a:t>
            </a:r>
            <a:endParaRPr lang="en-GR" dirty="0"/>
          </a:p>
        </p:txBody>
      </p:sp>
      <p:sp>
        <p:nvSpPr>
          <p:cNvPr id="3" name="Content Placeholder 2">
            <a:extLst>
              <a:ext uri="{FF2B5EF4-FFF2-40B4-BE49-F238E27FC236}">
                <a16:creationId xmlns:a16="http://schemas.microsoft.com/office/drawing/2014/main" id="{2685BEBD-9F29-96E0-00D4-2003C26A2ADE}"/>
              </a:ext>
            </a:extLst>
          </p:cNvPr>
          <p:cNvSpPr>
            <a:spLocks noGrp="1"/>
          </p:cNvSpPr>
          <p:nvPr>
            <p:ph idx="1"/>
          </p:nvPr>
        </p:nvSpPr>
        <p:spPr/>
        <p:txBody>
          <a:bodyPr>
            <a:normAutofit/>
          </a:bodyPr>
          <a:lstStyle/>
          <a:p>
            <a:pPr algn="just"/>
            <a:r>
              <a:rPr lang="el-GR" b="1" dirty="0"/>
              <a:t>Στόχος:</a:t>
            </a:r>
            <a:r>
              <a:rPr lang="el-GR" dirty="0"/>
              <a:t> παύση </a:t>
            </a:r>
            <a:r>
              <a:rPr lang="el-GR" b="1" dirty="0"/>
              <a:t>πιθανολογούμενων</a:t>
            </a:r>
            <a:r>
              <a:rPr lang="el-GR" dirty="0"/>
              <a:t> παραβάσεων στην </a:t>
            </a:r>
            <a:r>
              <a:rPr lang="el-GR" b="1" dirty="0"/>
              <a:t>αγορά προμήθειας φυσικού αερίου και στη δευτερογενή αγορά πρόσβασης στο δίκτυο φυσικού αερίου</a:t>
            </a:r>
            <a:r>
              <a:rPr lang="el-GR" dirty="0"/>
              <a:t>, προκειμένου να διασφαλισθεί, ιδίως:</a:t>
            </a:r>
          </a:p>
          <a:p>
            <a:pPr lvl="1" algn="just"/>
            <a:r>
              <a:rPr lang="el-GR" b="1" dirty="0"/>
              <a:t>ο διαχωρισμός της προμήθειας από τη μεταφορά φα </a:t>
            </a:r>
          </a:p>
          <a:p>
            <a:pPr lvl="1" algn="just"/>
            <a:r>
              <a:rPr lang="el-GR" b="1" dirty="0"/>
              <a:t>η παροχή μεγαλύτερης ρευστότητας στην αγορά</a:t>
            </a:r>
          </a:p>
          <a:p>
            <a:pPr lvl="1" algn="just"/>
            <a:r>
              <a:rPr lang="el-GR" b="1" dirty="0"/>
              <a:t>η αυξημένη ευελιξία των πελατών ως προς τη διαχείριση των </a:t>
            </a:r>
            <a:r>
              <a:rPr lang="el-GR" b="1" dirty="0" err="1"/>
              <a:t>συμβάσεών</a:t>
            </a:r>
            <a:r>
              <a:rPr lang="el-GR" b="1" dirty="0"/>
              <a:t> τους με τη ΔΕΠΑ και </a:t>
            </a:r>
          </a:p>
          <a:p>
            <a:pPr lvl="1" algn="just"/>
            <a:r>
              <a:rPr lang="el-GR" b="1" dirty="0"/>
              <a:t>η σταδιακή μείωση δυναμικότητας που δεσμεύει η ΔΕΠΑ στα σημεία εισόδου του δικτύου του Εθνικού Συστήματος Μεταφοράς Φυσικού Αερίου</a:t>
            </a:r>
            <a:r>
              <a:rPr lang="el-GR" dirty="0"/>
              <a:t>, με σκοπό την αποτελεσματικότερη πρόσβαση των ανταγωνιστών στην αγορά</a:t>
            </a:r>
          </a:p>
          <a:p>
            <a:pPr algn="just"/>
            <a:r>
              <a:rPr lang="el-GR" dirty="0"/>
              <a:t>Διάρκεια: </a:t>
            </a:r>
            <a:r>
              <a:rPr lang="el-GR" b="1" dirty="0"/>
              <a:t>10 ετών </a:t>
            </a:r>
            <a:r>
              <a:rPr lang="el-GR" dirty="0"/>
              <a:t>(έως12.11.2022) </a:t>
            </a:r>
            <a:endParaRPr lang="en-GR" dirty="0"/>
          </a:p>
        </p:txBody>
      </p:sp>
    </p:spTree>
    <p:extLst>
      <p:ext uri="{BB962C8B-B14F-4D97-AF65-F5344CB8AC3E}">
        <p14:creationId xmlns:p14="http://schemas.microsoft.com/office/powerpoint/2010/main" val="410369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BC2B-A0BB-3987-8DE7-9A213FE0A577}"/>
              </a:ext>
            </a:extLst>
          </p:cNvPr>
          <p:cNvSpPr>
            <a:spLocks noGrp="1"/>
          </p:cNvSpPr>
          <p:nvPr>
            <p:ph type="title"/>
          </p:nvPr>
        </p:nvSpPr>
        <p:spPr/>
        <p:txBody>
          <a:bodyPr/>
          <a:lstStyle/>
          <a:p>
            <a:r>
              <a:rPr lang="el-GR" dirty="0"/>
              <a:t>ΔΕΠΑ - δεσμεύσεις</a:t>
            </a:r>
            <a:endParaRPr lang="en-GR" dirty="0"/>
          </a:p>
        </p:txBody>
      </p:sp>
      <p:sp>
        <p:nvSpPr>
          <p:cNvPr id="3" name="Content Placeholder 2">
            <a:extLst>
              <a:ext uri="{FF2B5EF4-FFF2-40B4-BE49-F238E27FC236}">
                <a16:creationId xmlns:a16="http://schemas.microsoft.com/office/drawing/2014/main" id="{235F9BC4-C79E-E9E6-3D8D-928786CF213B}"/>
              </a:ext>
            </a:extLst>
          </p:cNvPr>
          <p:cNvSpPr>
            <a:spLocks noGrp="1"/>
          </p:cNvSpPr>
          <p:nvPr>
            <p:ph idx="1"/>
          </p:nvPr>
        </p:nvSpPr>
        <p:spPr/>
        <p:txBody>
          <a:bodyPr>
            <a:normAutofit lnSpcReduction="10000"/>
          </a:bodyPr>
          <a:lstStyle/>
          <a:p>
            <a:r>
              <a:rPr lang="el-GR" b="1" dirty="0"/>
              <a:t>Τροποποιητικές αποφάσεις </a:t>
            </a:r>
            <a:r>
              <a:rPr lang="el-GR" dirty="0"/>
              <a:t>(</a:t>
            </a:r>
            <a:r>
              <a:rPr lang="el-GR" b="1" dirty="0"/>
              <a:t>σε συνεργασία με τη ΡΑΕ</a:t>
            </a:r>
            <a:r>
              <a:rPr lang="el-GR" dirty="0"/>
              <a:t>) ιδίως:</a:t>
            </a:r>
          </a:p>
          <a:p>
            <a:pPr lvl="1" algn="just"/>
            <a:r>
              <a:rPr lang="el-GR" dirty="0"/>
              <a:t>διαμόρφωση των </a:t>
            </a:r>
            <a:r>
              <a:rPr lang="el-GR" b="1" dirty="0"/>
              <a:t>παραμέτρων και του τρόπου λειτουργίας του προγράμματος διάθεσης ποσοτήτων φυσικού αερίου μέσω ηλεκτρονικών δημοπρασιών</a:t>
            </a:r>
            <a:r>
              <a:rPr lang="el-GR" dirty="0"/>
              <a:t>, προκειμένου, ιδίως, να επιτευχθεί η αποτελεσματικότερη λειτουργία του εν λόγω συστήματος ηλεκτρονικών δημοπρασιών, η διεύρυνση της συμμετοχής επιχειρήσεων σε αυτές, η βελτιστοποίηση των πηγών προμήθειας φυσικού αερίου των πελατών και η ανάπτυξη ανταγωνιστών στην αγορά προμήθειας φυσικού αερίου, μέσω της πρόσβασής τους σε ένα ευέλικτο συνολικό χαρτοφυλάκιο προμήθειας φυσικού αερίου. </a:t>
            </a:r>
          </a:p>
          <a:p>
            <a:pPr lvl="1" algn="just"/>
            <a:r>
              <a:rPr lang="el-GR" dirty="0"/>
              <a:t>Τροποποίηση επιμέρους όρων που είχαν τεθεί στη ΔΕΠΑ </a:t>
            </a:r>
            <a:r>
              <a:rPr lang="el-GR" b="1" dirty="0"/>
              <a:t>αναφορικά με τη δέσμευση δυναμικότητας στα σημεία εισόδου του ΕΣΦΑ</a:t>
            </a:r>
            <a:r>
              <a:rPr lang="el-GR" dirty="0"/>
              <a:t>. </a:t>
            </a:r>
          </a:p>
          <a:p>
            <a:pPr algn="just"/>
            <a:r>
              <a:rPr lang="el-GR" b="1" dirty="0"/>
              <a:t>Έλεγχος συμμόρφωσης με δεσμεύσεις:</a:t>
            </a:r>
          </a:p>
          <a:p>
            <a:pPr lvl="1" algn="just"/>
            <a:r>
              <a:rPr lang="el-GR" b="1" dirty="0"/>
              <a:t>Επιβολή προστίμου</a:t>
            </a:r>
            <a:r>
              <a:rPr lang="el-GR" dirty="0"/>
              <a:t> με την Απόφαση ΕπΑντ υπ’ αριθ. 635/2016 για μη συμμόρφωση με την υπό 1) δέσμευση</a:t>
            </a:r>
          </a:p>
        </p:txBody>
      </p:sp>
    </p:spTree>
    <p:extLst>
      <p:ext uri="{BB962C8B-B14F-4D97-AF65-F5344CB8AC3E}">
        <p14:creationId xmlns:p14="http://schemas.microsoft.com/office/powerpoint/2010/main" val="877302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1FC1-6277-83E5-BD23-2E5A265D67A6}"/>
              </a:ext>
            </a:extLst>
          </p:cNvPr>
          <p:cNvSpPr>
            <a:spLocks noGrp="1"/>
          </p:cNvSpPr>
          <p:nvPr>
            <p:ph type="title"/>
          </p:nvPr>
        </p:nvSpPr>
        <p:spPr/>
        <p:txBody>
          <a:bodyPr/>
          <a:lstStyle/>
          <a:p>
            <a:r>
              <a:rPr lang="en-GR" dirty="0"/>
              <a:t>Ά</a:t>
            </a:r>
            <a:r>
              <a:rPr lang="el-GR" dirty="0" err="1"/>
              <a:t>ρση</a:t>
            </a:r>
            <a:r>
              <a:rPr lang="el-GR" dirty="0"/>
              <a:t> δεσμεύσεων (2021)</a:t>
            </a:r>
            <a:endParaRPr lang="en-GR" dirty="0"/>
          </a:p>
        </p:txBody>
      </p:sp>
      <p:sp>
        <p:nvSpPr>
          <p:cNvPr id="3" name="Content Placeholder 2">
            <a:extLst>
              <a:ext uri="{FF2B5EF4-FFF2-40B4-BE49-F238E27FC236}">
                <a16:creationId xmlns:a16="http://schemas.microsoft.com/office/drawing/2014/main" id="{E2CE0CFF-9FEB-04C0-C3AD-81D887F9221D}"/>
              </a:ext>
            </a:extLst>
          </p:cNvPr>
          <p:cNvSpPr>
            <a:spLocks noGrp="1"/>
          </p:cNvSpPr>
          <p:nvPr>
            <p:ph idx="1"/>
          </p:nvPr>
        </p:nvSpPr>
        <p:spPr/>
        <p:txBody>
          <a:bodyPr>
            <a:normAutofit fontScale="77500" lnSpcReduction="20000"/>
          </a:bodyPr>
          <a:lstStyle/>
          <a:p>
            <a:r>
              <a:rPr lang="el-GR" b="1" dirty="0"/>
              <a:t>Απόφαση ΕπΑντ </a:t>
            </a:r>
            <a:r>
              <a:rPr lang="el-GR" b="1" dirty="0" err="1"/>
              <a:t>Αρ</a:t>
            </a:r>
            <a:r>
              <a:rPr lang="el-GR" b="1" dirty="0"/>
              <a:t>. 737/2021</a:t>
            </a:r>
          </a:p>
          <a:p>
            <a:r>
              <a:rPr lang="el-GR" dirty="0"/>
              <a:t>Προϋπόθεση άρσης:</a:t>
            </a:r>
          </a:p>
          <a:p>
            <a:pPr lvl="1" algn="just"/>
            <a:r>
              <a:rPr lang="el-GR" b="1" dirty="0"/>
              <a:t>ουσιαστική μεταβολή γεγονότων</a:t>
            </a:r>
            <a:r>
              <a:rPr lang="el-GR" dirty="0"/>
              <a:t>, στα οποία βασίστηκε η Απόφαση της ΕΑ, προκειμένου να διαπιστωθεί </a:t>
            </a:r>
            <a:r>
              <a:rPr lang="el-GR" b="1" dirty="0"/>
              <a:t>εάν οι συνθήκες της αγοράς, όπως αυτές έχουν διαμορφωθεί από το 2012 και εντεύθεν, έχουν μεταβληθεί σημαντικά και οριστικά</a:t>
            </a:r>
          </a:p>
          <a:p>
            <a:pPr algn="just"/>
            <a:r>
              <a:rPr lang="el-GR" b="1" dirty="0"/>
              <a:t>Ενδεικτικές εξελίξεις:</a:t>
            </a:r>
          </a:p>
          <a:p>
            <a:pPr lvl="1" algn="just"/>
            <a:r>
              <a:rPr lang="el-GR" b="1" dirty="0"/>
              <a:t>Αγορά προμήθειας ΦΑ</a:t>
            </a:r>
          </a:p>
          <a:p>
            <a:pPr lvl="2" algn="just"/>
            <a:r>
              <a:rPr lang="el-GR" dirty="0"/>
              <a:t>Μητρώο </a:t>
            </a:r>
            <a:r>
              <a:rPr lang="el-GR" dirty="0" err="1"/>
              <a:t>Ενεργών</a:t>
            </a:r>
            <a:r>
              <a:rPr lang="el-GR" dirty="0"/>
              <a:t> </a:t>
            </a:r>
            <a:r>
              <a:rPr lang="el-GR" dirty="0" err="1"/>
              <a:t>Χρηστών</a:t>
            </a:r>
            <a:r>
              <a:rPr lang="el-GR" dirty="0"/>
              <a:t> (</a:t>
            </a:r>
            <a:r>
              <a:rPr lang="el-GR" dirty="0" err="1"/>
              <a:t>Προμηθευτών</a:t>
            </a:r>
            <a:r>
              <a:rPr lang="el-GR" dirty="0"/>
              <a:t>) </a:t>
            </a:r>
            <a:r>
              <a:rPr lang="el-GR" dirty="0" err="1"/>
              <a:t>φυσικου</a:t>
            </a:r>
            <a:r>
              <a:rPr lang="el-GR" dirty="0"/>
              <a:t>́ </a:t>
            </a:r>
            <a:r>
              <a:rPr lang="el-GR" dirty="0" err="1"/>
              <a:t>αερίου</a:t>
            </a:r>
            <a:r>
              <a:rPr lang="el-GR" dirty="0"/>
              <a:t> της ΡΑΕ, το </a:t>
            </a:r>
            <a:r>
              <a:rPr lang="el-GR" b="1" dirty="0" err="1"/>
              <a:t>Σεπτέμβριο</a:t>
            </a:r>
            <a:r>
              <a:rPr lang="el-GR" b="1" dirty="0"/>
              <a:t> του 2020, </a:t>
            </a:r>
            <a:r>
              <a:rPr lang="el-GR" b="1" dirty="0" err="1"/>
              <a:t>ήταν</a:t>
            </a:r>
            <a:r>
              <a:rPr lang="el-GR" b="1" dirty="0"/>
              <a:t> </a:t>
            </a:r>
            <a:r>
              <a:rPr lang="el-GR" b="1" dirty="0" err="1"/>
              <a:t>ενεργοι</a:t>
            </a:r>
            <a:r>
              <a:rPr lang="el-GR" b="1" dirty="0"/>
              <a:t>́ </a:t>
            </a:r>
            <a:r>
              <a:rPr lang="el-GR" b="1" dirty="0" err="1"/>
              <a:t>είκοσι</a:t>
            </a:r>
            <a:r>
              <a:rPr lang="el-GR" b="1" dirty="0"/>
              <a:t> </a:t>
            </a:r>
            <a:r>
              <a:rPr lang="el-GR" b="1" dirty="0" err="1"/>
              <a:t>πέντε</a:t>
            </a:r>
            <a:r>
              <a:rPr lang="el-GR" b="1" dirty="0"/>
              <a:t> (25) </a:t>
            </a:r>
            <a:r>
              <a:rPr lang="el-GR" b="1" dirty="0" err="1"/>
              <a:t>Προμηθευτές</a:t>
            </a:r>
            <a:r>
              <a:rPr lang="el-GR" b="1" dirty="0"/>
              <a:t> </a:t>
            </a:r>
            <a:r>
              <a:rPr lang="el-GR" b="1" dirty="0" err="1"/>
              <a:t>φυσικου</a:t>
            </a:r>
            <a:r>
              <a:rPr lang="el-GR" b="1" dirty="0"/>
              <a:t>́ </a:t>
            </a:r>
            <a:r>
              <a:rPr lang="el-GR" b="1" dirty="0" err="1"/>
              <a:t>αερίου</a:t>
            </a:r>
            <a:r>
              <a:rPr lang="el-GR" dirty="0"/>
              <a:t>, </a:t>
            </a:r>
            <a:r>
              <a:rPr lang="el-GR" dirty="0" err="1"/>
              <a:t>δεκατρείς</a:t>
            </a:r>
            <a:r>
              <a:rPr lang="el-GR" dirty="0"/>
              <a:t> (13) </a:t>
            </a:r>
            <a:r>
              <a:rPr lang="el-GR" dirty="0" err="1"/>
              <a:t>απο</a:t>
            </a:r>
            <a:r>
              <a:rPr lang="el-GR" dirty="0"/>
              <a:t>́ τους </a:t>
            </a:r>
            <a:r>
              <a:rPr lang="el-GR" dirty="0" err="1"/>
              <a:t>οποίους</a:t>
            </a:r>
            <a:r>
              <a:rPr lang="el-GR" dirty="0"/>
              <a:t> </a:t>
            </a:r>
            <a:r>
              <a:rPr lang="el-GR" dirty="0" err="1"/>
              <a:t>μεταπώλησαν</a:t>
            </a:r>
            <a:r>
              <a:rPr lang="el-GR" dirty="0"/>
              <a:t> </a:t>
            </a:r>
            <a:r>
              <a:rPr lang="el-GR" dirty="0" err="1"/>
              <a:t>φυσικο</a:t>
            </a:r>
            <a:r>
              <a:rPr lang="el-GR" dirty="0"/>
              <a:t>́ </a:t>
            </a:r>
            <a:r>
              <a:rPr lang="el-GR" dirty="0" err="1"/>
              <a:t>αέριο</a:t>
            </a:r>
            <a:r>
              <a:rPr lang="el-GR" dirty="0"/>
              <a:t> σε </a:t>
            </a:r>
            <a:r>
              <a:rPr lang="el-GR" dirty="0" err="1"/>
              <a:t>οικιακούς</a:t>
            </a:r>
            <a:r>
              <a:rPr lang="el-GR" dirty="0"/>
              <a:t> και </a:t>
            </a:r>
            <a:r>
              <a:rPr lang="el-GR" dirty="0" err="1"/>
              <a:t>εμπορικούς</a:t>
            </a:r>
            <a:r>
              <a:rPr lang="el-GR" dirty="0"/>
              <a:t> </a:t>
            </a:r>
            <a:r>
              <a:rPr lang="el-GR" dirty="0" err="1"/>
              <a:t>πελάτες</a:t>
            </a:r>
            <a:endParaRPr lang="el-GR" dirty="0"/>
          </a:p>
          <a:p>
            <a:pPr lvl="2" algn="just"/>
            <a:r>
              <a:rPr lang="el-GR" b="1" dirty="0" err="1"/>
              <a:t>Πρωτογενης</a:t>
            </a:r>
            <a:r>
              <a:rPr lang="el-GR" b="1" dirty="0"/>
              <a:t>́ </a:t>
            </a:r>
            <a:r>
              <a:rPr lang="el-GR" b="1" dirty="0" err="1"/>
              <a:t>αγορα</a:t>
            </a:r>
            <a:r>
              <a:rPr lang="el-GR" b="1" dirty="0"/>
              <a:t>́ των </a:t>
            </a:r>
            <a:r>
              <a:rPr lang="el-GR" b="1" dirty="0" err="1"/>
              <a:t>εισαγωγών</a:t>
            </a:r>
            <a:r>
              <a:rPr lang="el-GR" b="1" dirty="0"/>
              <a:t> </a:t>
            </a:r>
            <a:r>
              <a:rPr lang="el-GR" b="1" dirty="0" err="1"/>
              <a:t>φ.α</a:t>
            </a:r>
            <a:r>
              <a:rPr lang="el-GR" b="1" dirty="0"/>
              <a:t>: </a:t>
            </a:r>
            <a:r>
              <a:rPr lang="el-GR" dirty="0" err="1"/>
              <a:t>δραστηριοποιήθηκαν</a:t>
            </a:r>
            <a:r>
              <a:rPr lang="el-GR" dirty="0"/>
              <a:t> το 2020 </a:t>
            </a:r>
            <a:r>
              <a:rPr lang="el-GR" dirty="0" err="1"/>
              <a:t>επτα</a:t>
            </a:r>
            <a:r>
              <a:rPr lang="el-GR" dirty="0"/>
              <a:t>́ </a:t>
            </a:r>
            <a:r>
              <a:rPr lang="el-GR" dirty="0" err="1"/>
              <a:t>εταιρίες</a:t>
            </a:r>
            <a:r>
              <a:rPr lang="el-GR" dirty="0"/>
              <a:t> (ΔΕΠΑ, ΜΥΤΙΛΗΝΑΙΟΣ, ΠΡΟΜΗΘΕΑΣ </a:t>
            </a:r>
            <a:r>
              <a:rPr lang="en-GB" dirty="0"/>
              <a:t>GAS, </a:t>
            </a:r>
            <a:r>
              <a:rPr lang="el-GR" dirty="0"/>
              <a:t>ΜΟΤΟΡ ΟΪΛ, </a:t>
            </a:r>
            <a:r>
              <a:rPr lang="en-GB" dirty="0"/>
              <a:t>ELPEDISON, </a:t>
            </a:r>
            <a:r>
              <a:rPr lang="el-GR" dirty="0"/>
              <a:t>ΔΕΗ και ΗΡΩΝ ΘΕΡΜΟΗΛΕΚΤΡΙΚΗ -οι </a:t>
            </a:r>
            <a:r>
              <a:rPr lang="el-GR" dirty="0" err="1"/>
              <a:t>δύο</a:t>
            </a:r>
            <a:r>
              <a:rPr lang="el-GR" dirty="0"/>
              <a:t> </a:t>
            </a:r>
            <a:r>
              <a:rPr lang="el-GR" dirty="0" err="1"/>
              <a:t>πρώτες</a:t>
            </a:r>
            <a:r>
              <a:rPr lang="el-GR" dirty="0"/>
              <a:t> να </a:t>
            </a:r>
            <a:r>
              <a:rPr lang="el-GR" dirty="0" err="1"/>
              <a:t>κατέχουν</a:t>
            </a:r>
            <a:r>
              <a:rPr lang="el-GR" dirty="0"/>
              <a:t> τα </a:t>
            </a:r>
            <a:r>
              <a:rPr lang="el-GR" dirty="0" err="1"/>
              <a:t>υψηλότερα</a:t>
            </a:r>
            <a:r>
              <a:rPr lang="el-GR" dirty="0"/>
              <a:t> </a:t>
            </a:r>
            <a:r>
              <a:rPr lang="el-GR" dirty="0" err="1"/>
              <a:t>μερίδια</a:t>
            </a:r>
            <a:r>
              <a:rPr lang="el-GR" dirty="0"/>
              <a:t>)</a:t>
            </a:r>
          </a:p>
          <a:p>
            <a:pPr lvl="2" algn="just"/>
            <a:r>
              <a:rPr lang="el-GR" b="1" dirty="0"/>
              <a:t>Προμήθεια σε </a:t>
            </a:r>
            <a:r>
              <a:rPr lang="el-GR" b="1" dirty="0" err="1"/>
              <a:t>επίπεδο</a:t>
            </a:r>
            <a:r>
              <a:rPr lang="el-GR" b="1" dirty="0"/>
              <a:t> </a:t>
            </a:r>
            <a:r>
              <a:rPr lang="el-GR" b="1" dirty="0" err="1"/>
              <a:t>λιανικής</a:t>
            </a:r>
            <a:r>
              <a:rPr lang="el-GR" b="1" dirty="0"/>
              <a:t>:</a:t>
            </a:r>
            <a:r>
              <a:rPr lang="el-GR" dirty="0"/>
              <a:t> η </a:t>
            </a:r>
            <a:r>
              <a:rPr lang="el-GR" b="1" dirty="0"/>
              <a:t>ΖΕΝΙΘ και το </a:t>
            </a:r>
            <a:r>
              <a:rPr lang="el-GR" b="1" dirty="0" err="1"/>
              <a:t>Φυσικο</a:t>
            </a:r>
            <a:r>
              <a:rPr lang="el-GR" b="1" dirty="0"/>
              <a:t>́ </a:t>
            </a:r>
            <a:r>
              <a:rPr lang="el-GR" b="1" dirty="0" err="1"/>
              <a:t>Αέριο</a:t>
            </a:r>
            <a:r>
              <a:rPr lang="el-GR" b="1" dirty="0"/>
              <a:t> </a:t>
            </a:r>
            <a:r>
              <a:rPr lang="el-GR" b="1" dirty="0" err="1"/>
              <a:t>Ελληνικη</a:t>
            </a:r>
            <a:r>
              <a:rPr lang="el-GR" b="1" dirty="0"/>
              <a:t>́ </a:t>
            </a:r>
            <a:r>
              <a:rPr lang="el-GR" b="1" dirty="0" err="1"/>
              <a:t>Εταιρεία</a:t>
            </a:r>
            <a:r>
              <a:rPr lang="el-GR" b="1" dirty="0"/>
              <a:t> </a:t>
            </a:r>
            <a:r>
              <a:rPr lang="el-GR" b="1" dirty="0" err="1"/>
              <a:t>Ενέργειας</a:t>
            </a:r>
            <a:r>
              <a:rPr lang="el-GR" b="1" dirty="0"/>
              <a:t> </a:t>
            </a:r>
            <a:r>
              <a:rPr lang="el-GR" dirty="0" err="1"/>
              <a:t>παρέμειναν</a:t>
            </a:r>
            <a:r>
              <a:rPr lang="el-GR" dirty="0"/>
              <a:t> τον </a:t>
            </a:r>
            <a:r>
              <a:rPr lang="el-GR" dirty="0" err="1"/>
              <a:t>Σεπτέμβριο</a:t>
            </a:r>
            <a:r>
              <a:rPr lang="el-GR" dirty="0"/>
              <a:t> του 2019 οι </a:t>
            </a:r>
            <a:r>
              <a:rPr lang="el-GR" b="1" dirty="0" err="1"/>
              <a:t>βασικοι</a:t>
            </a:r>
            <a:r>
              <a:rPr lang="el-GR" b="1" dirty="0"/>
              <a:t>́ </a:t>
            </a:r>
            <a:r>
              <a:rPr lang="el-GR" b="1" dirty="0" err="1"/>
              <a:t>Προμηθευτές</a:t>
            </a:r>
            <a:r>
              <a:rPr lang="el-GR" b="1" dirty="0"/>
              <a:t> </a:t>
            </a:r>
            <a:r>
              <a:rPr lang="el-GR" dirty="0"/>
              <a:t>στο </a:t>
            </a:r>
            <a:r>
              <a:rPr lang="el-GR" dirty="0" err="1"/>
              <a:t>σύνολο</a:t>
            </a:r>
            <a:r>
              <a:rPr lang="el-GR" dirty="0"/>
              <a:t> της </a:t>
            </a:r>
            <a:r>
              <a:rPr lang="el-GR" dirty="0" err="1"/>
              <a:t>λιανικής</a:t>
            </a:r>
            <a:r>
              <a:rPr lang="el-GR" dirty="0"/>
              <a:t> </a:t>
            </a:r>
            <a:r>
              <a:rPr lang="el-GR" dirty="0" err="1"/>
              <a:t>αγοράς</a:t>
            </a:r>
            <a:r>
              <a:rPr lang="el-GR" dirty="0"/>
              <a:t> </a:t>
            </a:r>
            <a:r>
              <a:rPr lang="el-GR" dirty="0" err="1"/>
              <a:t>φυσικου</a:t>
            </a:r>
            <a:r>
              <a:rPr lang="el-GR" dirty="0"/>
              <a:t>́ </a:t>
            </a:r>
            <a:r>
              <a:rPr lang="el-GR" dirty="0" err="1"/>
              <a:t>αερίου</a:t>
            </a:r>
            <a:r>
              <a:rPr lang="el-GR" dirty="0"/>
              <a:t>, </a:t>
            </a:r>
            <a:r>
              <a:rPr lang="el-GR" dirty="0" err="1"/>
              <a:t>εκπροσωπώντας</a:t>
            </a:r>
            <a:r>
              <a:rPr lang="el-GR" dirty="0"/>
              <a:t> το 69% και το 26% </a:t>
            </a:r>
            <a:r>
              <a:rPr lang="el-GR" dirty="0" err="1"/>
              <a:t>αντίστοιχα</a:t>
            </a:r>
            <a:r>
              <a:rPr lang="el-GR" dirty="0"/>
              <a:t> του </a:t>
            </a:r>
            <a:r>
              <a:rPr lang="el-GR" dirty="0" err="1"/>
              <a:t>συνολικου</a:t>
            </a:r>
            <a:r>
              <a:rPr lang="el-GR" dirty="0"/>
              <a:t>́ </a:t>
            </a:r>
            <a:r>
              <a:rPr lang="el-GR" dirty="0" err="1"/>
              <a:t>αριθμου</a:t>
            </a:r>
            <a:r>
              <a:rPr lang="el-GR" dirty="0"/>
              <a:t>́ </a:t>
            </a:r>
            <a:r>
              <a:rPr lang="el-GR" dirty="0" err="1"/>
              <a:t>συνδέσεων</a:t>
            </a:r>
            <a:r>
              <a:rPr lang="el-GR" dirty="0"/>
              <a:t>/</a:t>
            </a:r>
            <a:r>
              <a:rPr lang="el-GR" dirty="0" err="1"/>
              <a:t>πελατών</a:t>
            </a:r>
            <a:r>
              <a:rPr lang="el-GR" dirty="0"/>
              <a:t>. Οι τρεις </a:t>
            </a:r>
            <a:r>
              <a:rPr lang="el-GR" dirty="0" err="1"/>
              <a:t>εναλλακτικοι</a:t>
            </a:r>
            <a:r>
              <a:rPr lang="el-GR" dirty="0"/>
              <a:t>́ </a:t>
            </a:r>
            <a:r>
              <a:rPr lang="el-GR" dirty="0" err="1"/>
              <a:t>προμηθευτές</a:t>
            </a:r>
            <a:r>
              <a:rPr lang="el-GR" dirty="0"/>
              <a:t> με τα </a:t>
            </a:r>
            <a:r>
              <a:rPr lang="el-GR" dirty="0" err="1"/>
              <a:t>μεγαλύτερα</a:t>
            </a:r>
            <a:r>
              <a:rPr lang="el-GR" dirty="0"/>
              <a:t> </a:t>
            </a:r>
            <a:r>
              <a:rPr lang="el-GR" dirty="0" err="1"/>
              <a:t>μερίδια</a:t>
            </a:r>
            <a:r>
              <a:rPr lang="el-GR" dirty="0"/>
              <a:t> </a:t>
            </a:r>
            <a:r>
              <a:rPr lang="el-GR" dirty="0" err="1"/>
              <a:t>ήταν</a:t>
            </a:r>
            <a:r>
              <a:rPr lang="el-GR" dirty="0"/>
              <a:t> η ΜΥΤΙΛΗΝΑΙΟΣ (2%), η </a:t>
            </a:r>
            <a:r>
              <a:rPr lang="en-GB" dirty="0"/>
              <a:t>ELPEDISON (1%) </a:t>
            </a:r>
            <a:r>
              <a:rPr lang="el-GR" dirty="0"/>
              <a:t>και η </a:t>
            </a:r>
            <a:r>
              <a:rPr lang="en-GB" dirty="0"/>
              <a:t>NRG Trading. </a:t>
            </a:r>
          </a:p>
          <a:p>
            <a:pPr lvl="2" algn="just"/>
            <a:endParaRPr lang="el-GR" b="1" dirty="0"/>
          </a:p>
        </p:txBody>
      </p:sp>
    </p:spTree>
    <p:extLst>
      <p:ext uri="{BB962C8B-B14F-4D97-AF65-F5344CB8AC3E}">
        <p14:creationId xmlns:p14="http://schemas.microsoft.com/office/powerpoint/2010/main" val="4267233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0592-C7F3-D789-45DA-665FDB534096}"/>
              </a:ext>
            </a:extLst>
          </p:cNvPr>
          <p:cNvSpPr>
            <a:spLocks noGrp="1"/>
          </p:cNvSpPr>
          <p:nvPr>
            <p:ph type="title"/>
          </p:nvPr>
        </p:nvSpPr>
        <p:spPr/>
        <p:txBody>
          <a:bodyPr/>
          <a:lstStyle/>
          <a:p>
            <a:r>
              <a:rPr lang="en-GR" dirty="0"/>
              <a:t>Ά</a:t>
            </a:r>
            <a:r>
              <a:rPr lang="el-GR" dirty="0" err="1"/>
              <a:t>ρση</a:t>
            </a:r>
            <a:r>
              <a:rPr lang="el-GR" dirty="0"/>
              <a:t> δεσμεύσεων (2021)</a:t>
            </a:r>
            <a:endParaRPr lang="en-GR" dirty="0"/>
          </a:p>
        </p:txBody>
      </p:sp>
      <p:sp>
        <p:nvSpPr>
          <p:cNvPr id="3" name="Content Placeholder 2">
            <a:extLst>
              <a:ext uri="{FF2B5EF4-FFF2-40B4-BE49-F238E27FC236}">
                <a16:creationId xmlns:a16="http://schemas.microsoft.com/office/drawing/2014/main" id="{085372E2-34D2-BC1B-DE50-1626859C98DF}"/>
              </a:ext>
            </a:extLst>
          </p:cNvPr>
          <p:cNvSpPr>
            <a:spLocks noGrp="1"/>
          </p:cNvSpPr>
          <p:nvPr>
            <p:ph idx="1"/>
          </p:nvPr>
        </p:nvSpPr>
        <p:spPr/>
        <p:txBody>
          <a:bodyPr>
            <a:normAutofit fontScale="85000" lnSpcReduction="20000"/>
          </a:bodyPr>
          <a:lstStyle/>
          <a:p>
            <a:r>
              <a:rPr lang="el-GR" b="1" dirty="0"/>
              <a:t>Πρόσβαση / υποδομές</a:t>
            </a:r>
          </a:p>
          <a:p>
            <a:pPr lvl="1" algn="just"/>
            <a:r>
              <a:rPr lang="el-GR" dirty="0" err="1"/>
              <a:t>Εισαγωγη</a:t>
            </a:r>
            <a:r>
              <a:rPr lang="el-GR" dirty="0"/>
              <a:t>́ </a:t>
            </a:r>
            <a:r>
              <a:rPr lang="el-GR" dirty="0" err="1"/>
              <a:t>φυσικου</a:t>
            </a:r>
            <a:r>
              <a:rPr lang="el-GR" dirty="0"/>
              <a:t>́ </a:t>
            </a:r>
            <a:r>
              <a:rPr lang="el-GR" dirty="0" err="1"/>
              <a:t>αερίου</a:t>
            </a:r>
            <a:r>
              <a:rPr lang="el-GR" dirty="0"/>
              <a:t> στην </a:t>
            </a:r>
            <a:r>
              <a:rPr lang="el-GR" dirty="0" err="1"/>
              <a:t>Ελλάδα</a:t>
            </a:r>
            <a:r>
              <a:rPr lang="el-GR" dirty="0"/>
              <a:t> </a:t>
            </a:r>
            <a:r>
              <a:rPr lang="el-GR" dirty="0" err="1"/>
              <a:t>γίνεται</a:t>
            </a:r>
            <a:r>
              <a:rPr lang="el-GR" dirty="0"/>
              <a:t> </a:t>
            </a:r>
            <a:r>
              <a:rPr lang="el-GR" dirty="0" err="1"/>
              <a:t>πλέον</a:t>
            </a:r>
            <a:r>
              <a:rPr lang="el-GR" dirty="0"/>
              <a:t> </a:t>
            </a:r>
            <a:r>
              <a:rPr lang="el-GR" b="1" dirty="0" err="1"/>
              <a:t>απο</a:t>
            </a:r>
            <a:r>
              <a:rPr lang="el-GR" b="1" dirty="0"/>
              <a:t>́ </a:t>
            </a:r>
            <a:r>
              <a:rPr lang="el-GR" b="1" dirty="0" err="1"/>
              <a:t>τέσσερα</a:t>
            </a:r>
            <a:r>
              <a:rPr lang="el-GR" b="1" dirty="0"/>
              <a:t> </a:t>
            </a:r>
            <a:r>
              <a:rPr lang="el-GR" b="1" dirty="0" err="1"/>
              <a:t>σημεία</a:t>
            </a:r>
            <a:r>
              <a:rPr lang="el-GR" b="1" dirty="0"/>
              <a:t> </a:t>
            </a:r>
            <a:r>
              <a:rPr lang="el-GR" dirty="0"/>
              <a:t>(νέο σημείο εισόδου </a:t>
            </a:r>
            <a:r>
              <a:rPr lang="el-GR" b="1" dirty="0"/>
              <a:t>Νέα Μεσημβρία</a:t>
            </a:r>
            <a:r>
              <a:rPr lang="el-GR" dirty="0"/>
              <a:t>, το </a:t>
            </a:r>
            <a:r>
              <a:rPr lang="el-GR" dirty="0" err="1"/>
              <a:t>οποίο</a:t>
            </a:r>
            <a:r>
              <a:rPr lang="el-GR" dirty="0"/>
              <a:t> </a:t>
            </a:r>
            <a:r>
              <a:rPr lang="el-GR" dirty="0" err="1"/>
              <a:t>τέθηκε</a:t>
            </a:r>
            <a:r>
              <a:rPr lang="el-GR" dirty="0"/>
              <a:t> σε </a:t>
            </a:r>
            <a:r>
              <a:rPr lang="el-GR" dirty="0" err="1"/>
              <a:t>εμπορικη</a:t>
            </a:r>
            <a:r>
              <a:rPr lang="el-GR" dirty="0"/>
              <a:t>́ </a:t>
            </a:r>
            <a:r>
              <a:rPr lang="el-GR" dirty="0" err="1"/>
              <a:t>λειτουργία</a:t>
            </a:r>
            <a:r>
              <a:rPr lang="el-GR" dirty="0"/>
              <a:t> </a:t>
            </a:r>
            <a:r>
              <a:rPr lang="el-GR" dirty="0" err="1"/>
              <a:t>απο</a:t>
            </a:r>
            <a:r>
              <a:rPr lang="el-GR" dirty="0"/>
              <a:t>́ το </a:t>
            </a:r>
            <a:r>
              <a:rPr lang="el-GR" dirty="0" err="1"/>
              <a:t>τέλος</a:t>
            </a:r>
            <a:r>
              <a:rPr lang="el-GR" dirty="0"/>
              <a:t> </a:t>
            </a:r>
            <a:r>
              <a:rPr lang="el-GR" dirty="0" err="1"/>
              <a:t>Δεκεμβρίου</a:t>
            </a:r>
            <a:r>
              <a:rPr lang="el-GR" dirty="0"/>
              <a:t> 2020 και το </a:t>
            </a:r>
            <a:r>
              <a:rPr lang="el-GR" dirty="0" err="1"/>
              <a:t>οποίο</a:t>
            </a:r>
            <a:r>
              <a:rPr lang="el-GR" dirty="0"/>
              <a:t> </a:t>
            </a:r>
            <a:r>
              <a:rPr lang="el-GR" dirty="0" err="1"/>
              <a:t>συνδέει</a:t>
            </a:r>
            <a:r>
              <a:rPr lang="el-GR" dirty="0"/>
              <a:t> το ΕΣΦΑ με τον </a:t>
            </a:r>
            <a:r>
              <a:rPr lang="el-GR" dirty="0" err="1"/>
              <a:t>Διαδριατικο</a:t>
            </a:r>
            <a:r>
              <a:rPr lang="el-GR" dirty="0"/>
              <a:t>́ </a:t>
            </a:r>
            <a:r>
              <a:rPr lang="el-GR" dirty="0" err="1"/>
              <a:t>αγωγο</a:t>
            </a:r>
            <a:r>
              <a:rPr lang="el-GR" dirty="0"/>
              <a:t>́ (</a:t>
            </a:r>
            <a:r>
              <a:rPr lang="en-GB" dirty="0"/>
              <a:t>TAP)</a:t>
            </a:r>
            <a:endParaRPr lang="el-GR" dirty="0"/>
          </a:p>
          <a:p>
            <a:pPr lvl="1" algn="just"/>
            <a:r>
              <a:rPr lang="el-GR" b="1" dirty="0" err="1"/>
              <a:t>Εργα</a:t>
            </a:r>
            <a:r>
              <a:rPr lang="el-GR" b="1" dirty="0"/>
              <a:t> </a:t>
            </a:r>
            <a:r>
              <a:rPr lang="el-GR" b="1" dirty="0" err="1"/>
              <a:t>υποδομών</a:t>
            </a:r>
            <a:r>
              <a:rPr lang="el-GR" b="1" dirty="0"/>
              <a:t> </a:t>
            </a:r>
            <a:r>
              <a:rPr lang="el-GR" b="1" dirty="0" err="1"/>
              <a:t>φυσικου</a:t>
            </a:r>
            <a:r>
              <a:rPr lang="el-GR" b="1" dirty="0"/>
              <a:t>́ </a:t>
            </a:r>
            <a:r>
              <a:rPr lang="el-GR" b="1" dirty="0" err="1"/>
              <a:t>αερίου</a:t>
            </a:r>
            <a:r>
              <a:rPr lang="el-GR" b="1" dirty="0"/>
              <a:t> </a:t>
            </a:r>
            <a:r>
              <a:rPr lang="el-GR" dirty="0"/>
              <a:t>(μεταξύ άλλων, αναβάθμιση του </a:t>
            </a:r>
            <a:r>
              <a:rPr lang="el-GR" dirty="0" err="1"/>
              <a:t>τερματικου</a:t>
            </a:r>
            <a:r>
              <a:rPr lang="el-GR" dirty="0"/>
              <a:t>́ </a:t>
            </a:r>
            <a:r>
              <a:rPr lang="el-GR" dirty="0" err="1"/>
              <a:t>σταθμου</a:t>
            </a:r>
            <a:r>
              <a:rPr lang="el-GR" dirty="0"/>
              <a:t>́ </a:t>
            </a:r>
            <a:r>
              <a:rPr lang="el-GR" b="1" dirty="0"/>
              <a:t>ΥΦΑ στη </a:t>
            </a:r>
            <a:r>
              <a:rPr lang="el-GR" b="1" dirty="0" err="1"/>
              <a:t>Ρεβυθούσα</a:t>
            </a:r>
            <a:r>
              <a:rPr lang="el-GR" b="1" dirty="0"/>
              <a:t> </a:t>
            </a:r>
            <a:r>
              <a:rPr lang="el-GR" dirty="0"/>
              <a:t>(</a:t>
            </a:r>
            <a:r>
              <a:rPr lang="el-GR" dirty="0" err="1"/>
              <a:t>Νοεμβρίος</a:t>
            </a:r>
            <a:r>
              <a:rPr lang="el-GR" dirty="0"/>
              <a:t> 2018), πλωτός </a:t>
            </a:r>
            <a:r>
              <a:rPr lang="el-GR" dirty="0" err="1"/>
              <a:t>τερματικός</a:t>
            </a:r>
            <a:r>
              <a:rPr lang="el-GR" dirty="0"/>
              <a:t> </a:t>
            </a:r>
            <a:r>
              <a:rPr lang="el-GR" dirty="0" err="1"/>
              <a:t>σταθμός</a:t>
            </a:r>
            <a:r>
              <a:rPr lang="el-GR" dirty="0"/>
              <a:t> ΥΦΑ ή </a:t>
            </a:r>
            <a:r>
              <a:rPr lang="en-GB" dirty="0"/>
              <a:t>FSRU </a:t>
            </a:r>
            <a:r>
              <a:rPr lang="el-GR" dirty="0"/>
              <a:t>στην </a:t>
            </a:r>
            <a:r>
              <a:rPr lang="el-GR" b="1" dirty="0" err="1"/>
              <a:t>Αλεξανδρούπολη</a:t>
            </a:r>
            <a:r>
              <a:rPr lang="el-GR" b="1" dirty="0"/>
              <a:t> </a:t>
            </a:r>
            <a:r>
              <a:rPr lang="el-GR" dirty="0"/>
              <a:t>(</a:t>
            </a:r>
            <a:r>
              <a:rPr lang="el-GR" dirty="0" err="1"/>
              <a:t>αναμένεται</a:t>
            </a:r>
            <a:r>
              <a:rPr lang="el-GR" dirty="0"/>
              <a:t> να </a:t>
            </a:r>
            <a:r>
              <a:rPr lang="el-GR" dirty="0" err="1"/>
              <a:t>ολοκληρωθει</a:t>
            </a:r>
            <a:r>
              <a:rPr lang="el-GR" dirty="0"/>
              <a:t>́ το 2023)</a:t>
            </a:r>
          </a:p>
          <a:p>
            <a:pPr lvl="1" algn="just"/>
            <a:r>
              <a:rPr lang="el-GR" dirty="0"/>
              <a:t>Η </a:t>
            </a:r>
            <a:r>
              <a:rPr lang="el-GR" b="1" dirty="0" err="1"/>
              <a:t>βελτίωση</a:t>
            </a:r>
            <a:r>
              <a:rPr lang="el-GR" b="1" dirty="0"/>
              <a:t> των </a:t>
            </a:r>
            <a:r>
              <a:rPr lang="el-GR" b="1" dirty="0" err="1"/>
              <a:t>εγκαταστάσεων</a:t>
            </a:r>
            <a:r>
              <a:rPr lang="el-GR" b="1" dirty="0"/>
              <a:t> ΥΦΑ </a:t>
            </a:r>
            <a:r>
              <a:rPr lang="el-GR" dirty="0" err="1"/>
              <a:t>έχει</a:t>
            </a:r>
            <a:r>
              <a:rPr lang="el-GR" dirty="0"/>
              <a:t> </a:t>
            </a:r>
            <a:r>
              <a:rPr lang="el-GR" dirty="0" err="1"/>
              <a:t>ήδη</a:t>
            </a:r>
            <a:r>
              <a:rPr lang="el-GR" dirty="0"/>
              <a:t> </a:t>
            </a:r>
            <a:r>
              <a:rPr lang="el-GR" dirty="0" err="1"/>
              <a:t>επιτρέψει</a:t>
            </a:r>
            <a:r>
              <a:rPr lang="el-GR" dirty="0"/>
              <a:t> στις </a:t>
            </a:r>
            <a:r>
              <a:rPr lang="el-GR" b="1" dirty="0" err="1"/>
              <a:t>εταιρίες</a:t>
            </a:r>
            <a:r>
              <a:rPr lang="el-GR" b="1" dirty="0"/>
              <a:t> – </a:t>
            </a:r>
            <a:r>
              <a:rPr lang="el-GR" b="1" dirty="0" err="1"/>
              <a:t>πελάτες</a:t>
            </a:r>
            <a:r>
              <a:rPr lang="el-GR" b="1" dirty="0"/>
              <a:t>/</a:t>
            </a:r>
            <a:r>
              <a:rPr lang="el-GR" b="1" dirty="0" err="1"/>
              <a:t>ανταγωνιστές</a:t>
            </a:r>
            <a:r>
              <a:rPr lang="el-GR" b="1" dirty="0"/>
              <a:t> της ΔΕΠΑ </a:t>
            </a:r>
            <a:r>
              <a:rPr lang="el-GR" dirty="0"/>
              <a:t>που δεν </a:t>
            </a:r>
            <a:r>
              <a:rPr lang="el-GR" dirty="0" err="1"/>
              <a:t>διαθέτουν</a:t>
            </a:r>
            <a:r>
              <a:rPr lang="el-GR" dirty="0"/>
              <a:t> τη </a:t>
            </a:r>
            <a:r>
              <a:rPr lang="el-GR" dirty="0" err="1"/>
              <a:t>διαπραγματευτικη</a:t>
            </a:r>
            <a:r>
              <a:rPr lang="el-GR" dirty="0"/>
              <a:t>́ </a:t>
            </a:r>
            <a:r>
              <a:rPr lang="el-GR" dirty="0" err="1"/>
              <a:t>ικανότητα</a:t>
            </a:r>
            <a:r>
              <a:rPr lang="el-GR" dirty="0"/>
              <a:t> της </a:t>
            </a:r>
            <a:r>
              <a:rPr lang="el-GR" dirty="0" err="1"/>
              <a:t>ίδιας</a:t>
            </a:r>
            <a:r>
              <a:rPr lang="el-GR" dirty="0"/>
              <a:t>, η </a:t>
            </a:r>
            <a:r>
              <a:rPr lang="el-GR" dirty="0" err="1"/>
              <a:t>οποία</a:t>
            </a:r>
            <a:r>
              <a:rPr lang="el-GR" dirty="0"/>
              <a:t> της </a:t>
            </a:r>
            <a:r>
              <a:rPr lang="el-GR" dirty="0" err="1"/>
              <a:t>επιτρέπει</a:t>
            </a:r>
            <a:r>
              <a:rPr lang="el-GR" dirty="0"/>
              <a:t> να </a:t>
            </a:r>
            <a:r>
              <a:rPr lang="el-GR" dirty="0" err="1"/>
              <a:t>συνάπτει</a:t>
            </a:r>
            <a:r>
              <a:rPr lang="el-GR" dirty="0"/>
              <a:t> </a:t>
            </a:r>
            <a:r>
              <a:rPr lang="el-GR" dirty="0" err="1"/>
              <a:t>διμερείς</a:t>
            </a:r>
            <a:r>
              <a:rPr lang="el-GR" dirty="0"/>
              <a:t> συμβάσεις με τους </a:t>
            </a:r>
            <a:r>
              <a:rPr lang="el-GR" dirty="0" err="1"/>
              <a:t>ανάντη</a:t>
            </a:r>
            <a:r>
              <a:rPr lang="el-GR" dirty="0"/>
              <a:t> </a:t>
            </a:r>
            <a:r>
              <a:rPr lang="el-GR" dirty="0" err="1"/>
              <a:t>προμηθευτές</a:t>
            </a:r>
            <a:r>
              <a:rPr lang="el-GR" dirty="0"/>
              <a:t> με </a:t>
            </a:r>
            <a:r>
              <a:rPr lang="el-GR" dirty="0" err="1"/>
              <a:t>ανταγωνιστικούς</a:t>
            </a:r>
            <a:r>
              <a:rPr lang="el-GR" dirty="0"/>
              <a:t> </a:t>
            </a:r>
            <a:r>
              <a:rPr lang="el-GR" dirty="0" err="1"/>
              <a:t>όρους</a:t>
            </a:r>
            <a:r>
              <a:rPr lang="el-GR" dirty="0"/>
              <a:t> (</a:t>
            </a:r>
            <a:r>
              <a:rPr lang="el-GR" dirty="0" err="1"/>
              <a:t>ποσοτήτων</a:t>
            </a:r>
            <a:r>
              <a:rPr lang="el-GR" dirty="0"/>
              <a:t> - </a:t>
            </a:r>
            <a:r>
              <a:rPr lang="el-GR" dirty="0" err="1"/>
              <a:t>τιμών</a:t>
            </a:r>
            <a:r>
              <a:rPr lang="el-GR" dirty="0"/>
              <a:t>) </a:t>
            </a:r>
            <a:r>
              <a:rPr lang="el-GR" b="1" dirty="0"/>
              <a:t>να </a:t>
            </a:r>
            <a:r>
              <a:rPr lang="el-GR" b="1" dirty="0" err="1"/>
              <a:t>πραγματοποιούν</a:t>
            </a:r>
            <a:r>
              <a:rPr lang="el-GR" b="1" dirty="0"/>
              <a:t> </a:t>
            </a:r>
            <a:r>
              <a:rPr lang="el-GR" b="1" dirty="0" err="1"/>
              <a:t>άμεσες</a:t>
            </a:r>
            <a:r>
              <a:rPr lang="el-GR" b="1" dirty="0"/>
              <a:t> </a:t>
            </a:r>
            <a:r>
              <a:rPr lang="el-GR" b="1" dirty="0" err="1"/>
              <a:t>εισαγωγές</a:t>
            </a:r>
            <a:r>
              <a:rPr lang="el-GR" b="1" dirty="0"/>
              <a:t> </a:t>
            </a:r>
            <a:r>
              <a:rPr lang="el-GR" b="1" dirty="0" err="1"/>
              <a:t>φ.α</a:t>
            </a:r>
            <a:r>
              <a:rPr lang="el-GR" dirty="0" err="1"/>
              <a:t>.</a:t>
            </a:r>
            <a:r>
              <a:rPr lang="el-GR" dirty="0"/>
              <a:t> </a:t>
            </a:r>
          </a:p>
          <a:p>
            <a:pPr lvl="1" algn="just"/>
            <a:r>
              <a:rPr lang="el-GR" dirty="0" err="1"/>
              <a:t>Πλέον</a:t>
            </a:r>
            <a:r>
              <a:rPr lang="el-GR" dirty="0"/>
              <a:t> </a:t>
            </a:r>
            <a:r>
              <a:rPr lang="el-GR" b="1" dirty="0"/>
              <a:t>δεν </a:t>
            </a:r>
            <a:r>
              <a:rPr lang="el-GR" b="1" dirty="0" err="1"/>
              <a:t>είναι</a:t>
            </a:r>
            <a:r>
              <a:rPr lang="el-GR" b="1" dirty="0"/>
              <a:t> </a:t>
            </a:r>
            <a:r>
              <a:rPr lang="el-GR" b="1" dirty="0" err="1"/>
              <a:t>δύσκολο</a:t>
            </a:r>
            <a:r>
              <a:rPr lang="el-GR" b="1" dirty="0"/>
              <a:t> για </a:t>
            </a:r>
            <a:r>
              <a:rPr lang="el-GR" b="1" dirty="0" err="1"/>
              <a:t>κάποιον</a:t>
            </a:r>
            <a:r>
              <a:rPr lang="el-GR" b="1" dirty="0"/>
              <a:t> </a:t>
            </a:r>
            <a:r>
              <a:rPr lang="el-GR" b="1" dirty="0" err="1"/>
              <a:t>υφιστάμενο</a:t>
            </a:r>
            <a:r>
              <a:rPr lang="el-GR" b="1" dirty="0"/>
              <a:t> ή </a:t>
            </a:r>
            <a:r>
              <a:rPr lang="el-GR" b="1" dirty="0" err="1"/>
              <a:t>δυνητικο</a:t>
            </a:r>
            <a:r>
              <a:rPr lang="el-GR" b="1" dirty="0"/>
              <a:t>́ </a:t>
            </a:r>
            <a:r>
              <a:rPr lang="el-GR" b="1" dirty="0" err="1"/>
              <a:t>ανταγωνιστη</a:t>
            </a:r>
            <a:r>
              <a:rPr lang="el-GR" b="1" dirty="0"/>
              <a:t>́ της ΔΕΠΑ να </a:t>
            </a:r>
            <a:r>
              <a:rPr lang="el-GR" b="1" dirty="0" err="1"/>
              <a:t>μπορέσει</a:t>
            </a:r>
            <a:r>
              <a:rPr lang="el-GR" b="1" dirty="0"/>
              <a:t> να </a:t>
            </a:r>
            <a:r>
              <a:rPr lang="el-GR" b="1" dirty="0" err="1"/>
              <a:t>προσφέρει</a:t>
            </a:r>
            <a:r>
              <a:rPr lang="el-GR" b="1" dirty="0"/>
              <a:t> </a:t>
            </a:r>
            <a:r>
              <a:rPr lang="el-GR" b="1" dirty="0" err="1"/>
              <a:t>αέριο</a:t>
            </a:r>
            <a:r>
              <a:rPr lang="el-GR" b="1" dirty="0"/>
              <a:t> με τους </a:t>
            </a:r>
            <a:r>
              <a:rPr lang="el-GR" b="1" dirty="0" err="1"/>
              <a:t>ίδιους</a:t>
            </a:r>
            <a:r>
              <a:rPr lang="el-GR" b="1" dirty="0"/>
              <a:t> ή πιο </a:t>
            </a:r>
            <a:r>
              <a:rPr lang="el-GR" b="1" dirty="0" err="1"/>
              <a:t>ανταγωνιστικούς</a:t>
            </a:r>
            <a:r>
              <a:rPr lang="el-GR" b="1" dirty="0"/>
              <a:t> </a:t>
            </a:r>
            <a:r>
              <a:rPr lang="el-GR" b="1" dirty="0" err="1"/>
              <a:t>όρους</a:t>
            </a:r>
            <a:r>
              <a:rPr lang="el-GR" b="1" dirty="0"/>
              <a:t> </a:t>
            </a:r>
            <a:r>
              <a:rPr lang="el-GR" dirty="0"/>
              <a:t>σε </a:t>
            </a:r>
            <a:r>
              <a:rPr lang="el-GR" dirty="0" err="1"/>
              <a:t>σχέση</a:t>
            </a:r>
            <a:r>
              <a:rPr lang="el-GR" dirty="0"/>
              <a:t> με το </a:t>
            </a:r>
            <a:r>
              <a:rPr lang="el-GR" dirty="0" err="1"/>
              <a:t>αυξημένης</a:t>
            </a:r>
            <a:r>
              <a:rPr lang="el-GR" dirty="0"/>
              <a:t> </a:t>
            </a:r>
            <a:r>
              <a:rPr lang="el-GR" dirty="0" err="1"/>
              <a:t>ευελιξίας</a:t>
            </a:r>
            <a:r>
              <a:rPr lang="el-GR" dirty="0"/>
              <a:t> </a:t>
            </a:r>
            <a:r>
              <a:rPr lang="el-GR" dirty="0" err="1"/>
              <a:t>αέριο</a:t>
            </a:r>
            <a:r>
              <a:rPr lang="el-GR" dirty="0"/>
              <a:t> της ΔΕΠΑ, η </a:t>
            </a:r>
            <a:r>
              <a:rPr lang="el-GR" dirty="0" err="1"/>
              <a:t>οποία</a:t>
            </a:r>
            <a:r>
              <a:rPr lang="el-GR" dirty="0"/>
              <a:t>, ως </a:t>
            </a:r>
            <a:r>
              <a:rPr lang="el-GR" dirty="0" err="1"/>
              <a:t>εδραιωμένος</a:t>
            </a:r>
            <a:r>
              <a:rPr lang="el-GR" dirty="0"/>
              <a:t> </a:t>
            </a:r>
            <a:r>
              <a:rPr lang="el-GR" dirty="0" err="1"/>
              <a:t>εισαγωγέας</a:t>
            </a:r>
            <a:r>
              <a:rPr lang="el-GR" dirty="0"/>
              <a:t> </a:t>
            </a:r>
            <a:r>
              <a:rPr lang="el-GR" dirty="0" err="1"/>
              <a:t>φυσικου</a:t>
            </a:r>
            <a:r>
              <a:rPr lang="el-GR" dirty="0"/>
              <a:t>́ </a:t>
            </a:r>
            <a:r>
              <a:rPr lang="el-GR" dirty="0" err="1"/>
              <a:t>αερίου</a:t>
            </a:r>
            <a:r>
              <a:rPr lang="el-GR" dirty="0"/>
              <a:t> και </a:t>
            </a:r>
            <a:r>
              <a:rPr lang="el-GR" dirty="0" err="1"/>
              <a:t>προμηθευτής</a:t>
            </a:r>
            <a:r>
              <a:rPr lang="el-GR" dirty="0"/>
              <a:t> </a:t>
            </a:r>
            <a:r>
              <a:rPr lang="el-GR" dirty="0" err="1"/>
              <a:t>χονδρικής</a:t>
            </a:r>
            <a:r>
              <a:rPr lang="el-GR" dirty="0"/>
              <a:t>, </a:t>
            </a:r>
            <a:r>
              <a:rPr lang="el-GR" dirty="0" err="1"/>
              <a:t>διατηρει</a:t>
            </a:r>
            <a:r>
              <a:rPr lang="el-GR" dirty="0"/>
              <a:t>́ </a:t>
            </a:r>
            <a:r>
              <a:rPr lang="el-GR" dirty="0" err="1"/>
              <a:t>κρίσιμες</a:t>
            </a:r>
            <a:r>
              <a:rPr lang="el-GR" dirty="0"/>
              <a:t> </a:t>
            </a:r>
            <a:r>
              <a:rPr lang="el-GR" dirty="0" err="1"/>
              <a:t>ποσότητες</a:t>
            </a:r>
            <a:r>
              <a:rPr lang="el-GR" dirty="0"/>
              <a:t>, </a:t>
            </a:r>
            <a:r>
              <a:rPr lang="el-GR" dirty="0" err="1"/>
              <a:t>μεγάλη</a:t>
            </a:r>
            <a:r>
              <a:rPr lang="el-GR" dirty="0"/>
              <a:t> </a:t>
            </a:r>
            <a:r>
              <a:rPr lang="el-GR" dirty="0" err="1"/>
              <a:t>δυναμικότητα</a:t>
            </a:r>
            <a:r>
              <a:rPr lang="el-GR" dirty="0"/>
              <a:t> και </a:t>
            </a:r>
            <a:r>
              <a:rPr lang="el-GR" dirty="0" err="1"/>
              <a:t>ευελιξία</a:t>
            </a:r>
            <a:r>
              <a:rPr lang="el-GR" dirty="0"/>
              <a:t> να </a:t>
            </a:r>
            <a:r>
              <a:rPr lang="el-GR" dirty="0" err="1"/>
              <a:t>παραδίδει</a:t>
            </a:r>
            <a:r>
              <a:rPr lang="el-GR" dirty="0"/>
              <a:t> τις </a:t>
            </a:r>
            <a:r>
              <a:rPr lang="el-GR" dirty="0" err="1"/>
              <a:t>απαραίτητες</a:t>
            </a:r>
            <a:r>
              <a:rPr lang="el-GR" dirty="0"/>
              <a:t> </a:t>
            </a:r>
            <a:r>
              <a:rPr lang="el-GR" dirty="0" err="1"/>
              <a:t>ποσότητες</a:t>
            </a:r>
            <a:r>
              <a:rPr lang="el-GR" dirty="0"/>
              <a:t> </a:t>
            </a:r>
            <a:r>
              <a:rPr lang="el-GR" dirty="0" err="1"/>
              <a:t>φυσικου</a:t>
            </a:r>
            <a:r>
              <a:rPr lang="el-GR" dirty="0"/>
              <a:t>́ </a:t>
            </a:r>
            <a:r>
              <a:rPr lang="el-GR" dirty="0" err="1"/>
              <a:t>αερίου</a:t>
            </a:r>
            <a:r>
              <a:rPr lang="el-GR" dirty="0"/>
              <a:t> </a:t>
            </a:r>
            <a:r>
              <a:rPr lang="el-GR" dirty="0" err="1"/>
              <a:t>κατα</a:t>
            </a:r>
            <a:r>
              <a:rPr lang="el-GR" dirty="0"/>
              <a:t>́ τη </a:t>
            </a:r>
            <a:r>
              <a:rPr lang="el-GR" dirty="0" err="1"/>
              <a:t>διάρκεια</a:t>
            </a:r>
            <a:r>
              <a:rPr lang="el-GR" dirty="0"/>
              <a:t> του </a:t>
            </a:r>
            <a:r>
              <a:rPr lang="el-GR" dirty="0" err="1"/>
              <a:t>έτους</a:t>
            </a:r>
            <a:r>
              <a:rPr lang="el-GR" dirty="0"/>
              <a:t>, </a:t>
            </a:r>
            <a:r>
              <a:rPr lang="el-GR" dirty="0" err="1"/>
              <a:t>συμπεριλαμβανομένης</a:t>
            </a:r>
            <a:r>
              <a:rPr lang="el-GR" dirty="0"/>
              <a:t> της </a:t>
            </a:r>
            <a:r>
              <a:rPr lang="el-GR" dirty="0" err="1"/>
              <a:t>χειμερινής</a:t>
            </a:r>
            <a:r>
              <a:rPr lang="el-GR" dirty="0"/>
              <a:t> </a:t>
            </a:r>
            <a:r>
              <a:rPr lang="el-GR" dirty="0" err="1"/>
              <a:t>περιόδου</a:t>
            </a:r>
            <a:r>
              <a:rPr lang="el-GR" dirty="0"/>
              <a:t>, </a:t>
            </a:r>
            <a:r>
              <a:rPr lang="el-GR" dirty="0" err="1"/>
              <a:t>κατα</a:t>
            </a:r>
            <a:r>
              <a:rPr lang="el-GR" dirty="0"/>
              <a:t>́ την </a:t>
            </a:r>
            <a:r>
              <a:rPr lang="el-GR" dirty="0" err="1"/>
              <a:t>οποία</a:t>
            </a:r>
            <a:r>
              <a:rPr lang="el-GR" dirty="0"/>
              <a:t> η </a:t>
            </a:r>
            <a:r>
              <a:rPr lang="el-GR" dirty="0" err="1"/>
              <a:t>ζήτηση</a:t>
            </a:r>
            <a:r>
              <a:rPr lang="el-GR" dirty="0"/>
              <a:t> για </a:t>
            </a:r>
            <a:r>
              <a:rPr lang="el-GR" dirty="0" err="1"/>
              <a:t>φυσικο</a:t>
            </a:r>
            <a:r>
              <a:rPr lang="el-GR" dirty="0"/>
              <a:t>́ </a:t>
            </a:r>
            <a:r>
              <a:rPr lang="el-GR" dirty="0" err="1"/>
              <a:t>αέριο</a:t>
            </a:r>
            <a:r>
              <a:rPr lang="el-GR" dirty="0"/>
              <a:t> </a:t>
            </a:r>
            <a:r>
              <a:rPr lang="el-GR" dirty="0" err="1"/>
              <a:t>κορυφώνεται</a:t>
            </a:r>
            <a:r>
              <a:rPr lang="el-GR" dirty="0"/>
              <a:t>. </a:t>
            </a:r>
          </a:p>
          <a:p>
            <a:pPr lvl="1"/>
            <a:endParaRPr lang="en-GR" b="1" dirty="0"/>
          </a:p>
        </p:txBody>
      </p:sp>
    </p:spTree>
    <p:extLst>
      <p:ext uri="{BB962C8B-B14F-4D97-AF65-F5344CB8AC3E}">
        <p14:creationId xmlns:p14="http://schemas.microsoft.com/office/powerpoint/2010/main" val="18631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FC3E-11A2-A9F1-66C5-565123B1BA96}"/>
              </a:ext>
            </a:extLst>
          </p:cNvPr>
          <p:cNvSpPr>
            <a:spLocks noGrp="1"/>
          </p:cNvSpPr>
          <p:nvPr>
            <p:ph type="title"/>
          </p:nvPr>
        </p:nvSpPr>
        <p:spPr/>
        <p:txBody>
          <a:bodyPr/>
          <a:lstStyle/>
          <a:p>
            <a:r>
              <a:rPr lang="en-GR" dirty="0"/>
              <a:t>Ά</a:t>
            </a:r>
            <a:r>
              <a:rPr lang="el-GR" dirty="0" err="1"/>
              <a:t>ρση</a:t>
            </a:r>
            <a:r>
              <a:rPr lang="el-GR" dirty="0"/>
              <a:t> δεσμεύσεων (2021) </a:t>
            </a:r>
            <a:endParaRPr lang="en-GR" dirty="0"/>
          </a:p>
        </p:txBody>
      </p:sp>
      <p:sp>
        <p:nvSpPr>
          <p:cNvPr id="3" name="Content Placeholder 2">
            <a:extLst>
              <a:ext uri="{FF2B5EF4-FFF2-40B4-BE49-F238E27FC236}">
                <a16:creationId xmlns:a16="http://schemas.microsoft.com/office/drawing/2014/main" id="{4FF9052A-5EBF-AEB1-F6C7-8CF6853C61A2}"/>
              </a:ext>
            </a:extLst>
          </p:cNvPr>
          <p:cNvSpPr>
            <a:spLocks noGrp="1"/>
          </p:cNvSpPr>
          <p:nvPr>
            <p:ph idx="1"/>
          </p:nvPr>
        </p:nvSpPr>
        <p:spPr/>
        <p:txBody>
          <a:bodyPr>
            <a:normAutofit fontScale="55000" lnSpcReduction="20000"/>
          </a:bodyPr>
          <a:lstStyle/>
          <a:p>
            <a:pPr algn="just"/>
            <a:r>
              <a:rPr lang="el-GR" b="1" dirty="0"/>
              <a:t>Βελτίωση κανονιστικού και ρυθμιστικού πλαισίου: </a:t>
            </a:r>
          </a:p>
          <a:p>
            <a:pPr lvl="1" algn="just"/>
            <a:r>
              <a:rPr lang="el-GR" dirty="0" err="1"/>
              <a:t>Πλήρης</a:t>
            </a:r>
            <a:r>
              <a:rPr lang="el-GR" dirty="0"/>
              <a:t> </a:t>
            </a:r>
            <a:r>
              <a:rPr lang="el-GR" dirty="0" err="1"/>
              <a:t>εφαρμογη</a:t>
            </a:r>
            <a:r>
              <a:rPr lang="el-GR" dirty="0"/>
              <a:t>́ του </a:t>
            </a:r>
            <a:r>
              <a:rPr lang="el-GR" dirty="0" err="1"/>
              <a:t>συστήματος</a:t>
            </a:r>
            <a:r>
              <a:rPr lang="el-GR" dirty="0"/>
              <a:t> </a:t>
            </a:r>
            <a:r>
              <a:rPr lang="el-GR" dirty="0" err="1"/>
              <a:t>Εισόδου</a:t>
            </a:r>
            <a:r>
              <a:rPr lang="el-GR" dirty="0"/>
              <a:t> - </a:t>
            </a:r>
            <a:r>
              <a:rPr lang="el-GR" dirty="0" err="1"/>
              <a:t>Εξόδου</a:t>
            </a:r>
            <a:r>
              <a:rPr lang="el-GR" dirty="0"/>
              <a:t> που </a:t>
            </a:r>
            <a:r>
              <a:rPr lang="el-GR" dirty="0" err="1"/>
              <a:t>προβλέπεται</a:t>
            </a:r>
            <a:r>
              <a:rPr lang="el-GR" dirty="0"/>
              <a:t> στο </a:t>
            </a:r>
            <a:r>
              <a:rPr lang="el-GR" dirty="0" err="1"/>
              <a:t>ευρωπαϊκο</a:t>
            </a:r>
            <a:r>
              <a:rPr lang="el-GR" dirty="0"/>
              <a:t>́ </a:t>
            </a:r>
            <a:r>
              <a:rPr lang="el-GR" dirty="0" err="1"/>
              <a:t>πλαίσιο</a:t>
            </a:r>
            <a:r>
              <a:rPr lang="el-GR" dirty="0"/>
              <a:t>, </a:t>
            </a:r>
            <a:r>
              <a:rPr lang="el-GR" dirty="0" err="1"/>
              <a:t>παρέχοντας</a:t>
            </a:r>
            <a:r>
              <a:rPr lang="el-GR" dirty="0"/>
              <a:t> τη δυνατότητα </a:t>
            </a:r>
            <a:r>
              <a:rPr lang="el-GR" dirty="0" err="1"/>
              <a:t>δέσμευσης</a:t>
            </a:r>
            <a:r>
              <a:rPr lang="el-GR" dirty="0"/>
              <a:t> </a:t>
            </a:r>
            <a:r>
              <a:rPr lang="el-GR" dirty="0" err="1"/>
              <a:t>δυναμικότητας</a:t>
            </a:r>
            <a:r>
              <a:rPr lang="el-GR" dirty="0"/>
              <a:t> </a:t>
            </a:r>
            <a:r>
              <a:rPr lang="el-GR" dirty="0" err="1"/>
              <a:t>χωρίς</a:t>
            </a:r>
            <a:r>
              <a:rPr lang="el-GR" dirty="0"/>
              <a:t> να </a:t>
            </a:r>
            <a:r>
              <a:rPr lang="el-GR" dirty="0" err="1"/>
              <a:t>υπάρχει</a:t>
            </a:r>
            <a:r>
              <a:rPr lang="el-GR" dirty="0"/>
              <a:t> </a:t>
            </a:r>
            <a:r>
              <a:rPr lang="el-GR" dirty="0" err="1"/>
              <a:t>συσχετισμός</a:t>
            </a:r>
            <a:r>
              <a:rPr lang="el-GR" dirty="0"/>
              <a:t> </a:t>
            </a:r>
            <a:r>
              <a:rPr lang="el-GR" dirty="0" err="1"/>
              <a:t>εισόδου</a:t>
            </a:r>
            <a:r>
              <a:rPr lang="el-GR" dirty="0"/>
              <a:t> και </a:t>
            </a:r>
            <a:r>
              <a:rPr lang="el-GR" dirty="0" err="1"/>
              <a:t>εξόδου</a:t>
            </a:r>
            <a:r>
              <a:rPr lang="el-GR" dirty="0"/>
              <a:t>.</a:t>
            </a:r>
          </a:p>
          <a:p>
            <a:pPr lvl="1" algn="just"/>
            <a:r>
              <a:rPr lang="el-GR" dirty="0" err="1"/>
              <a:t>Απλοποίηση</a:t>
            </a:r>
            <a:r>
              <a:rPr lang="el-GR" dirty="0"/>
              <a:t> της </a:t>
            </a:r>
            <a:r>
              <a:rPr lang="el-GR" dirty="0" err="1"/>
              <a:t>διαδικασίας</a:t>
            </a:r>
            <a:r>
              <a:rPr lang="el-GR" dirty="0"/>
              <a:t> </a:t>
            </a:r>
            <a:r>
              <a:rPr lang="el-GR" dirty="0" err="1"/>
              <a:t>σύναψης</a:t>
            </a:r>
            <a:r>
              <a:rPr lang="el-GR" dirty="0"/>
              <a:t> </a:t>
            </a:r>
            <a:r>
              <a:rPr lang="el-GR" dirty="0" err="1"/>
              <a:t>σύμβασης</a:t>
            </a:r>
            <a:r>
              <a:rPr lang="el-GR" dirty="0"/>
              <a:t> </a:t>
            </a:r>
            <a:r>
              <a:rPr lang="el-GR" dirty="0" err="1"/>
              <a:t>μεταφοράς</a:t>
            </a:r>
            <a:r>
              <a:rPr lang="el-GR" dirty="0"/>
              <a:t> με την </a:t>
            </a:r>
            <a:r>
              <a:rPr lang="el-GR" dirty="0" err="1"/>
              <a:t>εισαγωγη</a:t>
            </a:r>
            <a:r>
              <a:rPr lang="el-GR" dirty="0"/>
              <a:t>́ της </a:t>
            </a:r>
            <a:r>
              <a:rPr lang="el-GR" dirty="0" err="1"/>
              <a:t>Σύμβασης</a:t>
            </a:r>
            <a:r>
              <a:rPr lang="el-GR" dirty="0"/>
              <a:t> - </a:t>
            </a:r>
            <a:r>
              <a:rPr lang="el-GR" dirty="0" err="1"/>
              <a:t>Πλαισίου</a:t>
            </a:r>
            <a:r>
              <a:rPr lang="el-GR" dirty="0"/>
              <a:t>. </a:t>
            </a:r>
          </a:p>
          <a:p>
            <a:pPr lvl="1" algn="just"/>
            <a:r>
              <a:rPr lang="el-GR" dirty="0"/>
              <a:t> </a:t>
            </a:r>
            <a:r>
              <a:rPr lang="el-GR" dirty="0" err="1"/>
              <a:t>Διενέργεια</a:t>
            </a:r>
            <a:r>
              <a:rPr lang="el-GR" dirty="0"/>
              <a:t> </a:t>
            </a:r>
            <a:r>
              <a:rPr lang="el-GR" dirty="0" err="1"/>
              <a:t>Δημοπρασιών</a:t>
            </a:r>
            <a:r>
              <a:rPr lang="el-GR" dirty="0"/>
              <a:t> για τη </a:t>
            </a:r>
            <a:r>
              <a:rPr lang="el-GR" dirty="0" err="1"/>
              <a:t>δέσμευση</a:t>
            </a:r>
            <a:r>
              <a:rPr lang="el-GR" dirty="0"/>
              <a:t> </a:t>
            </a:r>
            <a:r>
              <a:rPr lang="el-GR" dirty="0" err="1"/>
              <a:t>δυναμικότητας</a:t>
            </a:r>
            <a:r>
              <a:rPr lang="el-GR" dirty="0"/>
              <a:t> στα </a:t>
            </a:r>
            <a:r>
              <a:rPr lang="el-GR" dirty="0" err="1"/>
              <a:t>Σημεία</a:t>
            </a:r>
            <a:r>
              <a:rPr lang="el-GR" dirty="0"/>
              <a:t> </a:t>
            </a:r>
            <a:r>
              <a:rPr lang="el-GR" dirty="0" err="1"/>
              <a:t>Εισόδου</a:t>
            </a:r>
            <a:r>
              <a:rPr lang="el-GR" dirty="0"/>
              <a:t> «Σιδηρόκαστρο» «</a:t>
            </a:r>
            <a:r>
              <a:rPr lang="el-GR" dirty="0" err="1"/>
              <a:t>Κήποι</a:t>
            </a:r>
            <a:r>
              <a:rPr lang="el-GR" dirty="0"/>
              <a:t>», «</a:t>
            </a:r>
            <a:r>
              <a:rPr lang="el-GR" dirty="0" err="1"/>
              <a:t>Νέα</a:t>
            </a:r>
            <a:r>
              <a:rPr lang="el-GR" dirty="0"/>
              <a:t> </a:t>
            </a:r>
            <a:r>
              <a:rPr lang="el-GR" dirty="0" err="1"/>
              <a:t>Μεσημβρία</a:t>
            </a:r>
            <a:r>
              <a:rPr lang="el-GR" dirty="0"/>
              <a:t>» και «</a:t>
            </a:r>
            <a:r>
              <a:rPr lang="el-GR" dirty="0" err="1"/>
              <a:t>Αγία</a:t>
            </a:r>
            <a:r>
              <a:rPr lang="el-GR" dirty="0"/>
              <a:t> </a:t>
            </a:r>
            <a:r>
              <a:rPr lang="el-GR" dirty="0" err="1"/>
              <a:t>Τριάδα</a:t>
            </a:r>
            <a:r>
              <a:rPr lang="el-GR" dirty="0"/>
              <a:t>».</a:t>
            </a:r>
          </a:p>
          <a:p>
            <a:pPr lvl="1" algn="just"/>
            <a:r>
              <a:rPr lang="el-GR" dirty="0" err="1"/>
              <a:t>Τροποποίηση</a:t>
            </a:r>
            <a:r>
              <a:rPr lang="el-GR" dirty="0"/>
              <a:t> της </a:t>
            </a:r>
            <a:r>
              <a:rPr lang="el-GR" dirty="0" err="1"/>
              <a:t>διαδικασίας</a:t>
            </a:r>
            <a:r>
              <a:rPr lang="el-GR" dirty="0"/>
              <a:t> </a:t>
            </a:r>
            <a:r>
              <a:rPr lang="el-GR" dirty="0" err="1"/>
              <a:t>Ημερήσιου</a:t>
            </a:r>
            <a:r>
              <a:rPr lang="el-GR" dirty="0"/>
              <a:t> </a:t>
            </a:r>
            <a:r>
              <a:rPr lang="el-GR" dirty="0" err="1"/>
              <a:t>Προγραμματισμου</a:t>
            </a:r>
            <a:r>
              <a:rPr lang="el-GR" dirty="0"/>
              <a:t>́, σε </a:t>
            </a:r>
            <a:r>
              <a:rPr lang="el-GR" dirty="0" err="1"/>
              <a:t>συμφωνία</a:t>
            </a:r>
            <a:r>
              <a:rPr lang="el-GR" dirty="0"/>
              <a:t> με τον </a:t>
            </a:r>
            <a:r>
              <a:rPr lang="el-GR" dirty="0" err="1"/>
              <a:t>Ευρωπαϊκο</a:t>
            </a:r>
            <a:r>
              <a:rPr lang="el-GR" dirty="0"/>
              <a:t>́ </a:t>
            </a:r>
            <a:r>
              <a:rPr lang="el-GR" dirty="0" err="1"/>
              <a:t>Κώδικα</a:t>
            </a:r>
            <a:r>
              <a:rPr lang="el-GR" dirty="0"/>
              <a:t> </a:t>
            </a:r>
            <a:r>
              <a:rPr lang="el-GR" dirty="0" err="1"/>
              <a:t>Εξισορρόπησης</a:t>
            </a:r>
            <a:r>
              <a:rPr lang="el-GR" dirty="0"/>
              <a:t> (</a:t>
            </a:r>
            <a:r>
              <a:rPr lang="el-GR" dirty="0" err="1"/>
              <a:t>Κανονισμός</a:t>
            </a:r>
            <a:r>
              <a:rPr lang="el-GR" dirty="0"/>
              <a:t> 312/2014), με την </a:t>
            </a:r>
            <a:r>
              <a:rPr lang="el-GR" dirty="0" err="1"/>
              <a:t>εισαγωγη</a:t>
            </a:r>
            <a:r>
              <a:rPr lang="el-GR" dirty="0"/>
              <a:t>́ </a:t>
            </a:r>
            <a:r>
              <a:rPr lang="el-GR" dirty="0" err="1"/>
              <a:t>τριάντα</a:t>
            </a:r>
            <a:r>
              <a:rPr lang="el-GR" dirty="0"/>
              <a:t> </a:t>
            </a:r>
            <a:r>
              <a:rPr lang="el-GR" dirty="0" err="1"/>
              <a:t>πέντε</a:t>
            </a:r>
            <a:r>
              <a:rPr lang="el-GR" dirty="0"/>
              <a:t> </a:t>
            </a:r>
            <a:r>
              <a:rPr lang="el-GR" dirty="0" err="1"/>
              <a:t>κύκλων</a:t>
            </a:r>
            <a:r>
              <a:rPr lang="el-GR" dirty="0"/>
              <a:t> </a:t>
            </a:r>
            <a:r>
              <a:rPr lang="el-GR" dirty="0" err="1"/>
              <a:t>επαναδηλώσεων</a:t>
            </a:r>
            <a:r>
              <a:rPr lang="el-GR" dirty="0"/>
              <a:t>, για τον </a:t>
            </a:r>
            <a:r>
              <a:rPr lang="el-GR" dirty="0" err="1"/>
              <a:t>καλύτερο</a:t>
            </a:r>
            <a:r>
              <a:rPr lang="el-GR" dirty="0"/>
              <a:t> </a:t>
            </a:r>
            <a:r>
              <a:rPr lang="el-GR" dirty="0" err="1"/>
              <a:t>προγραμματισμο</a:t>
            </a:r>
            <a:r>
              <a:rPr lang="el-GR" dirty="0"/>
              <a:t>́ </a:t>
            </a:r>
            <a:r>
              <a:rPr lang="el-GR" dirty="0" err="1"/>
              <a:t>Χρηστών</a:t>
            </a:r>
            <a:r>
              <a:rPr lang="el-GR" dirty="0"/>
              <a:t> και </a:t>
            </a:r>
            <a:r>
              <a:rPr lang="el-GR" dirty="0" err="1"/>
              <a:t>Διαχειριστη</a:t>
            </a:r>
            <a:r>
              <a:rPr lang="el-GR" dirty="0"/>
              <a:t>́. </a:t>
            </a:r>
          </a:p>
          <a:p>
            <a:pPr lvl="1" algn="just"/>
            <a:r>
              <a:rPr lang="el-GR" dirty="0" err="1"/>
              <a:t>Παροχη</a:t>
            </a:r>
            <a:r>
              <a:rPr lang="el-GR" dirty="0"/>
              <a:t>́ </a:t>
            </a:r>
            <a:r>
              <a:rPr lang="el-GR" dirty="0" err="1"/>
              <a:t>Υπηρεσιών</a:t>
            </a:r>
            <a:r>
              <a:rPr lang="el-GR" dirty="0"/>
              <a:t> </a:t>
            </a:r>
            <a:r>
              <a:rPr lang="el-GR" dirty="0" err="1"/>
              <a:t>Μεταφοράς</a:t>
            </a:r>
            <a:r>
              <a:rPr lang="el-GR" dirty="0"/>
              <a:t> </a:t>
            </a:r>
            <a:r>
              <a:rPr lang="el-GR" dirty="0" err="1"/>
              <a:t>Φυσικου</a:t>
            </a:r>
            <a:r>
              <a:rPr lang="el-GR" dirty="0"/>
              <a:t>́ </a:t>
            </a:r>
            <a:r>
              <a:rPr lang="el-GR" dirty="0" err="1"/>
              <a:t>Αερίου</a:t>
            </a:r>
            <a:r>
              <a:rPr lang="el-GR" dirty="0"/>
              <a:t> σε </a:t>
            </a:r>
            <a:r>
              <a:rPr lang="el-GR" dirty="0" err="1"/>
              <a:t>Αδιάλειπτη</a:t>
            </a:r>
            <a:r>
              <a:rPr lang="el-GR" dirty="0"/>
              <a:t> </a:t>
            </a:r>
            <a:r>
              <a:rPr lang="el-GR" dirty="0" err="1"/>
              <a:t>Βάση</a:t>
            </a:r>
            <a:r>
              <a:rPr lang="el-GR" dirty="0"/>
              <a:t> με τη </a:t>
            </a:r>
            <a:r>
              <a:rPr lang="el-GR" dirty="0" err="1"/>
              <a:t>διαδικασία</a:t>
            </a:r>
            <a:r>
              <a:rPr lang="el-GR" dirty="0"/>
              <a:t> της </a:t>
            </a:r>
            <a:r>
              <a:rPr lang="el-GR" dirty="0" err="1"/>
              <a:t>Αντίστροφης</a:t>
            </a:r>
            <a:r>
              <a:rPr lang="el-GR" dirty="0"/>
              <a:t> </a:t>
            </a:r>
            <a:r>
              <a:rPr lang="el-GR" dirty="0" err="1"/>
              <a:t>Ροής</a:t>
            </a:r>
            <a:r>
              <a:rPr lang="el-GR" dirty="0"/>
              <a:t>.</a:t>
            </a:r>
          </a:p>
          <a:p>
            <a:pPr lvl="1" algn="just"/>
            <a:r>
              <a:rPr lang="el-GR" dirty="0" err="1"/>
              <a:t>Λειτουργία</a:t>
            </a:r>
            <a:r>
              <a:rPr lang="el-GR" dirty="0"/>
              <a:t> </a:t>
            </a:r>
            <a:r>
              <a:rPr lang="el-GR" dirty="0" err="1"/>
              <a:t>Βάθρου</a:t>
            </a:r>
            <a:r>
              <a:rPr lang="el-GR" dirty="0"/>
              <a:t> </a:t>
            </a:r>
            <a:r>
              <a:rPr lang="el-GR" dirty="0" err="1"/>
              <a:t>Εξισορρόπησης</a:t>
            </a:r>
            <a:r>
              <a:rPr lang="el-GR" dirty="0"/>
              <a:t>.</a:t>
            </a:r>
          </a:p>
          <a:p>
            <a:pPr lvl="1" algn="just"/>
            <a:r>
              <a:rPr lang="el-GR" dirty="0" err="1"/>
              <a:t>Δημιουργία</a:t>
            </a:r>
            <a:r>
              <a:rPr lang="el-GR" dirty="0"/>
              <a:t> </a:t>
            </a:r>
            <a:r>
              <a:rPr lang="el-GR" dirty="0" err="1"/>
              <a:t>Εικονικου</a:t>
            </a:r>
            <a:r>
              <a:rPr lang="el-GR" dirty="0"/>
              <a:t>́ </a:t>
            </a:r>
            <a:r>
              <a:rPr lang="el-GR" dirty="0" err="1"/>
              <a:t>Σημείου</a:t>
            </a:r>
            <a:r>
              <a:rPr lang="el-GR" dirty="0"/>
              <a:t> </a:t>
            </a:r>
            <a:r>
              <a:rPr lang="el-GR" dirty="0" err="1"/>
              <a:t>Συναλλαγών</a:t>
            </a:r>
            <a:r>
              <a:rPr lang="el-GR" dirty="0"/>
              <a:t> (</a:t>
            </a:r>
            <a:r>
              <a:rPr lang="el-GR" dirty="0" err="1"/>
              <a:t>μετεξέλιξη</a:t>
            </a:r>
            <a:r>
              <a:rPr lang="el-GR" dirty="0"/>
              <a:t> του </a:t>
            </a:r>
            <a:r>
              <a:rPr lang="el-GR" dirty="0" err="1"/>
              <a:t>Εικονικου</a:t>
            </a:r>
            <a:r>
              <a:rPr lang="el-GR" dirty="0"/>
              <a:t>́ </a:t>
            </a:r>
            <a:r>
              <a:rPr lang="el-GR" dirty="0" err="1"/>
              <a:t>Σημείου</a:t>
            </a:r>
            <a:r>
              <a:rPr lang="el-GR" dirty="0"/>
              <a:t> </a:t>
            </a:r>
            <a:r>
              <a:rPr lang="el-GR" dirty="0" err="1"/>
              <a:t>Δηλώσεων</a:t>
            </a:r>
            <a:r>
              <a:rPr lang="el-GR" dirty="0"/>
              <a:t>)</a:t>
            </a:r>
          </a:p>
          <a:p>
            <a:pPr lvl="1" algn="just"/>
            <a:r>
              <a:rPr lang="el-GR" dirty="0" err="1"/>
              <a:t>Προσφορα</a:t>
            </a:r>
            <a:r>
              <a:rPr lang="el-GR" dirty="0"/>
              <a:t>́ </a:t>
            </a:r>
            <a:r>
              <a:rPr lang="el-GR" dirty="0" err="1"/>
              <a:t>Ενδοημερήσιων</a:t>
            </a:r>
            <a:r>
              <a:rPr lang="el-GR" dirty="0"/>
              <a:t> </a:t>
            </a:r>
            <a:r>
              <a:rPr lang="el-GR" dirty="0" err="1"/>
              <a:t>Προϊόντων</a:t>
            </a:r>
            <a:r>
              <a:rPr lang="el-GR" dirty="0"/>
              <a:t> </a:t>
            </a:r>
            <a:r>
              <a:rPr lang="el-GR" dirty="0" err="1"/>
              <a:t>Δυναμικότητας</a:t>
            </a:r>
            <a:r>
              <a:rPr lang="el-GR" dirty="0"/>
              <a:t> στα </a:t>
            </a:r>
            <a:r>
              <a:rPr lang="el-GR" dirty="0" err="1"/>
              <a:t>Σημεία</a:t>
            </a:r>
            <a:r>
              <a:rPr lang="el-GR" dirty="0"/>
              <a:t> </a:t>
            </a:r>
            <a:r>
              <a:rPr lang="el-GR" dirty="0" err="1"/>
              <a:t>Διασύνδεσης</a:t>
            </a:r>
            <a:r>
              <a:rPr lang="el-GR" dirty="0"/>
              <a:t> </a:t>
            </a:r>
            <a:r>
              <a:rPr lang="el-GR" dirty="0" err="1"/>
              <a:t>μέσω</a:t>
            </a:r>
            <a:r>
              <a:rPr lang="el-GR" dirty="0"/>
              <a:t> </a:t>
            </a:r>
            <a:r>
              <a:rPr lang="el-GR" dirty="0" err="1"/>
              <a:t>Δημοπρασιών</a:t>
            </a:r>
            <a:r>
              <a:rPr lang="el-GR" dirty="0"/>
              <a:t>.</a:t>
            </a:r>
          </a:p>
          <a:p>
            <a:pPr lvl="1" algn="just"/>
            <a:r>
              <a:rPr lang="el-GR" dirty="0"/>
              <a:t> </a:t>
            </a:r>
            <a:r>
              <a:rPr lang="el-GR" dirty="0" err="1"/>
              <a:t>Ενεργοποίηση</a:t>
            </a:r>
            <a:r>
              <a:rPr lang="el-GR" dirty="0"/>
              <a:t> </a:t>
            </a:r>
            <a:r>
              <a:rPr lang="el-GR" dirty="0" err="1"/>
              <a:t>δυνατότητας</a:t>
            </a:r>
            <a:r>
              <a:rPr lang="el-GR" dirty="0"/>
              <a:t> </a:t>
            </a:r>
            <a:r>
              <a:rPr lang="el-GR" dirty="0" err="1"/>
              <a:t>ενδοημερήσιας</a:t>
            </a:r>
            <a:r>
              <a:rPr lang="el-GR" dirty="0"/>
              <a:t> </a:t>
            </a:r>
            <a:r>
              <a:rPr lang="el-GR" dirty="0" err="1"/>
              <a:t>δέσμευσης</a:t>
            </a:r>
            <a:r>
              <a:rPr lang="el-GR" dirty="0"/>
              <a:t> </a:t>
            </a:r>
            <a:r>
              <a:rPr lang="el-GR" dirty="0" err="1"/>
              <a:t>Δυναμικότητας</a:t>
            </a:r>
            <a:r>
              <a:rPr lang="el-GR" dirty="0"/>
              <a:t> στην </a:t>
            </a:r>
            <a:r>
              <a:rPr lang="el-GR" dirty="0" err="1"/>
              <a:t>Αγία</a:t>
            </a:r>
            <a:r>
              <a:rPr lang="el-GR" dirty="0"/>
              <a:t> </a:t>
            </a:r>
            <a:r>
              <a:rPr lang="el-GR" dirty="0" err="1"/>
              <a:t>Τριάδα</a:t>
            </a:r>
            <a:r>
              <a:rPr lang="el-GR" dirty="0"/>
              <a:t> (</a:t>
            </a:r>
            <a:r>
              <a:rPr lang="el-GR" dirty="0" err="1"/>
              <a:t>απο</a:t>
            </a:r>
            <a:r>
              <a:rPr lang="el-GR" dirty="0"/>
              <a:t>́ 1η </a:t>
            </a:r>
            <a:r>
              <a:rPr lang="el-GR" dirty="0" err="1"/>
              <a:t>Αυγούστου</a:t>
            </a:r>
            <a:r>
              <a:rPr lang="el-GR" dirty="0"/>
              <a:t> 2020). </a:t>
            </a:r>
          </a:p>
          <a:p>
            <a:pPr lvl="1" algn="just"/>
            <a:r>
              <a:rPr lang="el-GR" dirty="0"/>
              <a:t>Τροποποίηση </a:t>
            </a:r>
            <a:r>
              <a:rPr lang="el-GR" dirty="0" err="1"/>
              <a:t>διαδικασίας</a:t>
            </a:r>
            <a:r>
              <a:rPr lang="el-GR" dirty="0"/>
              <a:t> </a:t>
            </a:r>
            <a:r>
              <a:rPr lang="el-GR" dirty="0" err="1"/>
              <a:t>ετήσιου</a:t>
            </a:r>
            <a:r>
              <a:rPr lang="el-GR" dirty="0"/>
              <a:t> </a:t>
            </a:r>
            <a:r>
              <a:rPr lang="el-GR" dirty="0" err="1"/>
              <a:t>προγραμματισμου</a:t>
            </a:r>
            <a:r>
              <a:rPr lang="el-GR" dirty="0"/>
              <a:t>́ </a:t>
            </a:r>
            <a:r>
              <a:rPr lang="el-GR" dirty="0" err="1"/>
              <a:t>εκφορτώσεων</a:t>
            </a:r>
            <a:r>
              <a:rPr lang="el-GR" dirty="0"/>
              <a:t> </a:t>
            </a:r>
            <a:r>
              <a:rPr lang="el-GR" dirty="0" err="1"/>
              <a:t>φορτίων</a:t>
            </a:r>
            <a:r>
              <a:rPr lang="el-GR" dirty="0"/>
              <a:t> ΥΦΑ στη </a:t>
            </a:r>
            <a:r>
              <a:rPr lang="el-GR" dirty="0" err="1"/>
              <a:t>Ρεβυθούσα</a:t>
            </a:r>
            <a:r>
              <a:rPr lang="el-GR" dirty="0"/>
              <a:t>. Το </a:t>
            </a:r>
            <a:r>
              <a:rPr lang="el-GR" dirty="0" err="1"/>
              <a:t>νέο</a:t>
            </a:r>
            <a:r>
              <a:rPr lang="el-GR" dirty="0"/>
              <a:t> </a:t>
            </a:r>
            <a:r>
              <a:rPr lang="el-GR" dirty="0" err="1"/>
              <a:t>πλαίσιο</a:t>
            </a:r>
            <a:r>
              <a:rPr lang="el-GR" dirty="0"/>
              <a:t> </a:t>
            </a:r>
            <a:r>
              <a:rPr lang="el-GR" dirty="0" err="1"/>
              <a:t>περιλαμβάνει</a:t>
            </a:r>
            <a:r>
              <a:rPr lang="el-GR" dirty="0"/>
              <a:t> τη </a:t>
            </a:r>
            <a:r>
              <a:rPr lang="el-GR" dirty="0" err="1"/>
              <a:t>διεξαγωγη</a:t>
            </a:r>
            <a:r>
              <a:rPr lang="el-GR" dirty="0"/>
              <a:t>́ </a:t>
            </a:r>
            <a:r>
              <a:rPr lang="el-GR" dirty="0" err="1"/>
              <a:t>δημοπρασιών</a:t>
            </a:r>
            <a:r>
              <a:rPr lang="el-GR" dirty="0"/>
              <a:t> για τη </a:t>
            </a:r>
            <a:r>
              <a:rPr lang="el-GR" dirty="0" err="1"/>
              <a:t>δέσμευση</a:t>
            </a:r>
            <a:r>
              <a:rPr lang="el-GR" dirty="0"/>
              <a:t> </a:t>
            </a:r>
            <a:r>
              <a:rPr lang="el-GR" dirty="0" err="1"/>
              <a:t>χρονοπαραθύρων</a:t>
            </a:r>
            <a:r>
              <a:rPr lang="el-GR" dirty="0"/>
              <a:t> (</a:t>
            </a:r>
            <a:r>
              <a:rPr lang="en-GB" dirty="0"/>
              <a:t>slots) </a:t>
            </a:r>
            <a:r>
              <a:rPr lang="el-GR" dirty="0"/>
              <a:t>για την </a:t>
            </a:r>
            <a:r>
              <a:rPr lang="el-GR" dirty="0" err="1"/>
              <a:t>εισαγωγη</a:t>
            </a:r>
            <a:r>
              <a:rPr lang="el-GR" dirty="0"/>
              <a:t>́ </a:t>
            </a:r>
            <a:r>
              <a:rPr lang="el-GR" dirty="0" err="1"/>
              <a:t>φορτίων</a:t>
            </a:r>
            <a:r>
              <a:rPr lang="el-GR" dirty="0"/>
              <a:t> ΥΦΑ που </a:t>
            </a:r>
            <a:r>
              <a:rPr lang="el-GR" dirty="0" err="1"/>
              <a:t>ταυτόχρονα</a:t>
            </a:r>
            <a:r>
              <a:rPr lang="el-GR" dirty="0"/>
              <a:t> </a:t>
            </a:r>
            <a:r>
              <a:rPr lang="el-GR" dirty="0" err="1"/>
              <a:t>ισοδυναμει</a:t>
            </a:r>
            <a:r>
              <a:rPr lang="el-GR" dirty="0"/>
              <a:t>́ με </a:t>
            </a:r>
            <a:r>
              <a:rPr lang="el-GR" dirty="0" err="1"/>
              <a:t>δέσμευση</a:t>
            </a:r>
            <a:r>
              <a:rPr lang="el-GR" dirty="0"/>
              <a:t> </a:t>
            </a:r>
            <a:r>
              <a:rPr lang="el-GR" dirty="0" err="1"/>
              <a:t>δυναμικότητας</a:t>
            </a:r>
            <a:r>
              <a:rPr lang="el-GR" dirty="0"/>
              <a:t> στις </a:t>
            </a:r>
            <a:r>
              <a:rPr lang="el-GR" dirty="0" err="1"/>
              <a:t>δεξαμενές</a:t>
            </a:r>
            <a:r>
              <a:rPr lang="el-GR" dirty="0"/>
              <a:t> και </a:t>
            </a:r>
            <a:r>
              <a:rPr lang="el-GR" dirty="0" err="1"/>
              <a:t>δυναμικότητα</a:t>
            </a:r>
            <a:r>
              <a:rPr lang="el-GR" dirty="0"/>
              <a:t> </a:t>
            </a:r>
            <a:r>
              <a:rPr lang="el-GR" dirty="0" err="1"/>
              <a:t>αεριοποίησης</a:t>
            </a:r>
            <a:r>
              <a:rPr lang="el-GR" dirty="0"/>
              <a:t>, με </a:t>
            </a:r>
            <a:r>
              <a:rPr lang="el-GR" dirty="0" err="1"/>
              <a:t>οικονομικές</a:t>
            </a:r>
            <a:r>
              <a:rPr lang="el-GR" dirty="0"/>
              <a:t> </a:t>
            </a:r>
            <a:r>
              <a:rPr lang="el-GR" dirty="0" err="1"/>
              <a:t>συνέπειες</a:t>
            </a:r>
            <a:r>
              <a:rPr lang="el-GR" dirty="0"/>
              <a:t> στους </a:t>
            </a:r>
            <a:r>
              <a:rPr lang="el-GR" dirty="0" err="1"/>
              <a:t>χρήστες</a:t>
            </a:r>
            <a:r>
              <a:rPr lang="el-GR" dirty="0"/>
              <a:t> </a:t>
            </a:r>
            <a:r>
              <a:rPr lang="el-GR" dirty="0" err="1"/>
              <a:t>ανεξάρτητα</a:t>
            </a:r>
            <a:r>
              <a:rPr lang="el-GR" dirty="0"/>
              <a:t> με το αν θα </a:t>
            </a:r>
            <a:r>
              <a:rPr lang="el-GR" dirty="0" err="1"/>
              <a:t>χρησιμοποιήσουν</a:t>
            </a:r>
            <a:r>
              <a:rPr lang="el-GR" dirty="0"/>
              <a:t> την εν </a:t>
            </a:r>
            <a:r>
              <a:rPr lang="el-GR" dirty="0" err="1"/>
              <a:t>λόγω</a:t>
            </a:r>
            <a:r>
              <a:rPr lang="el-GR" dirty="0"/>
              <a:t> </a:t>
            </a:r>
            <a:r>
              <a:rPr lang="el-GR" dirty="0" err="1"/>
              <a:t>δυναμικότητα</a:t>
            </a:r>
            <a:r>
              <a:rPr lang="el-GR" dirty="0"/>
              <a:t>. Το </a:t>
            </a:r>
            <a:r>
              <a:rPr lang="el-GR" dirty="0" err="1"/>
              <a:t>νέο</a:t>
            </a:r>
            <a:r>
              <a:rPr lang="el-GR" dirty="0"/>
              <a:t> </a:t>
            </a:r>
            <a:r>
              <a:rPr lang="el-GR" dirty="0" err="1"/>
              <a:t>πλαίσιο</a:t>
            </a:r>
            <a:r>
              <a:rPr lang="el-GR" dirty="0"/>
              <a:t> </a:t>
            </a:r>
            <a:r>
              <a:rPr lang="el-GR" dirty="0" err="1"/>
              <a:t>εφαρμόστηκε</a:t>
            </a:r>
            <a:r>
              <a:rPr lang="el-GR" dirty="0"/>
              <a:t> για τον </a:t>
            </a:r>
            <a:r>
              <a:rPr lang="el-GR" dirty="0" err="1"/>
              <a:t>ετήσιο</a:t>
            </a:r>
            <a:r>
              <a:rPr lang="el-GR" dirty="0"/>
              <a:t> </a:t>
            </a:r>
            <a:r>
              <a:rPr lang="el-GR" dirty="0" err="1"/>
              <a:t>προγραμματισμο</a:t>
            </a:r>
            <a:r>
              <a:rPr lang="el-GR" dirty="0"/>
              <a:t>́ </a:t>
            </a:r>
            <a:r>
              <a:rPr lang="el-GR" dirty="0" err="1"/>
              <a:t>εκφορτώσεων</a:t>
            </a:r>
            <a:r>
              <a:rPr lang="el-GR" dirty="0"/>
              <a:t> ΥΦΑ του 2021.</a:t>
            </a:r>
          </a:p>
          <a:p>
            <a:pPr lvl="1" algn="just"/>
            <a:r>
              <a:rPr lang="el-GR" b="1" dirty="0"/>
              <a:t>Οι </a:t>
            </a:r>
            <a:r>
              <a:rPr lang="el-GR" b="1" dirty="0" err="1"/>
              <a:t>Δεσμεύσεις</a:t>
            </a:r>
            <a:r>
              <a:rPr lang="el-GR" b="1" dirty="0"/>
              <a:t> που </a:t>
            </a:r>
            <a:r>
              <a:rPr lang="el-GR" b="1" dirty="0" err="1"/>
              <a:t>ανέλαβε</a:t>
            </a:r>
            <a:r>
              <a:rPr lang="el-GR" b="1" dirty="0"/>
              <a:t> η ΔΕΠΑ </a:t>
            </a:r>
            <a:r>
              <a:rPr lang="el-GR" b="1" dirty="0" err="1"/>
              <a:t>ενώπιον</a:t>
            </a:r>
            <a:r>
              <a:rPr lang="el-GR" b="1" dirty="0"/>
              <a:t> της </a:t>
            </a:r>
            <a:r>
              <a:rPr lang="el-GR" b="1" dirty="0" err="1"/>
              <a:t>Επιτροπής</a:t>
            </a:r>
            <a:r>
              <a:rPr lang="el-GR" b="1" dirty="0"/>
              <a:t> Ανταγωνισμού, </a:t>
            </a:r>
            <a:r>
              <a:rPr lang="el-GR" b="1" dirty="0" err="1"/>
              <a:t>αποτέλεσαν</a:t>
            </a:r>
            <a:r>
              <a:rPr lang="el-GR" b="1" dirty="0"/>
              <a:t> </a:t>
            </a:r>
            <a:r>
              <a:rPr lang="el-GR" b="1" dirty="0" err="1"/>
              <a:t>σημαντικο</a:t>
            </a:r>
            <a:r>
              <a:rPr lang="el-GR" b="1" dirty="0"/>
              <a:t>́ </a:t>
            </a:r>
            <a:r>
              <a:rPr lang="el-GR" b="1" dirty="0" err="1"/>
              <a:t>βήμα</a:t>
            </a:r>
            <a:r>
              <a:rPr lang="el-GR" b="1" dirty="0"/>
              <a:t> για την </a:t>
            </a:r>
            <a:r>
              <a:rPr lang="el-GR" b="1" dirty="0" err="1"/>
              <a:t>απελευθέρωση</a:t>
            </a:r>
            <a:r>
              <a:rPr lang="el-GR" b="1" dirty="0"/>
              <a:t> της </a:t>
            </a:r>
            <a:r>
              <a:rPr lang="el-GR" b="1" dirty="0" err="1"/>
              <a:t>αγοράς</a:t>
            </a:r>
            <a:r>
              <a:rPr lang="el-GR" b="1" dirty="0"/>
              <a:t> </a:t>
            </a:r>
            <a:r>
              <a:rPr lang="el-GR" b="1" dirty="0" err="1"/>
              <a:t>φυσικου</a:t>
            </a:r>
            <a:r>
              <a:rPr lang="el-GR" b="1" dirty="0"/>
              <a:t>́ </a:t>
            </a:r>
            <a:r>
              <a:rPr lang="el-GR" b="1" dirty="0" err="1"/>
              <a:t>αερίου</a:t>
            </a:r>
            <a:r>
              <a:rPr lang="el-GR" b="1" dirty="0"/>
              <a:t> στη </a:t>
            </a:r>
            <a:r>
              <a:rPr lang="el-GR" b="1" dirty="0" err="1"/>
              <a:t>χώρα</a:t>
            </a:r>
            <a:r>
              <a:rPr lang="el-GR" b="1" dirty="0"/>
              <a:t>. Τα </a:t>
            </a:r>
            <a:r>
              <a:rPr lang="el-GR" b="1" dirty="0" err="1"/>
              <a:t>μέτρα</a:t>
            </a:r>
            <a:r>
              <a:rPr lang="el-GR" b="1" dirty="0"/>
              <a:t> που </a:t>
            </a:r>
            <a:r>
              <a:rPr lang="el-GR" b="1" dirty="0" err="1"/>
              <a:t>υιοθετήθηκαν</a:t>
            </a:r>
            <a:r>
              <a:rPr lang="el-GR" b="1" dirty="0"/>
              <a:t> </a:t>
            </a:r>
            <a:r>
              <a:rPr lang="el-GR" b="1" dirty="0" err="1"/>
              <a:t>βοήθησαν</a:t>
            </a:r>
            <a:r>
              <a:rPr lang="el-GR" b="1" dirty="0"/>
              <a:t> στην </a:t>
            </a:r>
            <a:r>
              <a:rPr lang="el-GR" b="1" dirty="0" err="1"/>
              <a:t>απεξάρτηση</a:t>
            </a:r>
            <a:r>
              <a:rPr lang="el-GR" b="1" dirty="0"/>
              <a:t> των </a:t>
            </a:r>
            <a:r>
              <a:rPr lang="el-GR" b="1" dirty="0" err="1"/>
              <a:t>πελατών</a:t>
            </a:r>
            <a:r>
              <a:rPr lang="el-GR" b="1" dirty="0"/>
              <a:t> </a:t>
            </a:r>
            <a:r>
              <a:rPr lang="el-GR" b="1" dirty="0" err="1"/>
              <a:t>απο</a:t>
            </a:r>
            <a:r>
              <a:rPr lang="el-GR" b="1" dirty="0"/>
              <a:t>́ τη ΔΕΠΑ, </a:t>
            </a:r>
            <a:r>
              <a:rPr lang="el-GR" b="1" dirty="0" err="1"/>
              <a:t>όπως</a:t>
            </a:r>
            <a:r>
              <a:rPr lang="el-GR" b="1" dirty="0"/>
              <a:t> </a:t>
            </a:r>
            <a:r>
              <a:rPr lang="el-GR" b="1" dirty="0" err="1"/>
              <a:t>επίσης</a:t>
            </a:r>
            <a:r>
              <a:rPr lang="el-GR" b="1" dirty="0"/>
              <a:t> και στη </a:t>
            </a:r>
            <a:r>
              <a:rPr lang="el-GR" b="1" dirty="0" err="1"/>
              <a:t>δραστηριοποίηση</a:t>
            </a:r>
            <a:r>
              <a:rPr lang="el-GR" b="1" dirty="0"/>
              <a:t> </a:t>
            </a:r>
            <a:r>
              <a:rPr lang="el-GR" b="1" dirty="0" err="1"/>
              <a:t>εναλλακτικών</a:t>
            </a:r>
            <a:r>
              <a:rPr lang="el-GR" b="1" dirty="0"/>
              <a:t> </a:t>
            </a:r>
            <a:r>
              <a:rPr lang="el-GR" b="1" dirty="0" err="1"/>
              <a:t>προμηθευτών</a:t>
            </a:r>
            <a:r>
              <a:rPr lang="el-GR" b="1" dirty="0"/>
              <a:t>, </a:t>
            </a:r>
            <a:r>
              <a:rPr lang="el-GR" b="1" dirty="0" err="1"/>
              <a:t>μέσω</a:t>
            </a:r>
            <a:r>
              <a:rPr lang="el-GR" b="1" dirty="0"/>
              <a:t> του </a:t>
            </a:r>
            <a:r>
              <a:rPr lang="el-GR" b="1" dirty="0" err="1"/>
              <a:t>μηχανισμου</a:t>
            </a:r>
            <a:r>
              <a:rPr lang="el-GR" b="1" dirty="0"/>
              <a:t>́ </a:t>
            </a:r>
            <a:r>
              <a:rPr lang="el-GR" b="1" dirty="0" err="1"/>
              <a:t>διάθεσης</a:t>
            </a:r>
            <a:r>
              <a:rPr lang="el-GR" b="1" dirty="0"/>
              <a:t> </a:t>
            </a:r>
            <a:r>
              <a:rPr lang="el-GR" b="1" dirty="0" err="1"/>
              <a:t>ποσοτήτων</a:t>
            </a:r>
            <a:r>
              <a:rPr lang="el-GR" b="1" dirty="0"/>
              <a:t> με </a:t>
            </a:r>
            <a:r>
              <a:rPr lang="el-GR" b="1" dirty="0" err="1"/>
              <a:t>ηλεκτρονικές</a:t>
            </a:r>
            <a:r>
              <a:rPr lang="el-GR" b="1" dirty="0"/>
              <a:t> </a:t>
            </a:r>
            <a:r>
              <a:rPr lang="el-GR" b="1" dirty="0" err="1"/>
              <a:t>δημοπρασίες</a:t>
            </a:r>
            <a:r>
              <a:rPr lang="el-GR" b="1" dirty="0"/>
              <a:t>. </a:t>
            </a:r>
          </a:p>
          <a:p>
            <a:endParaRPr lang="en-GR" dirty="0"/>
          </a:p>
        </p:txBody>
      </p:sp>
    </p:spTree>
    <p:extLst>
      <p:ext uri="{BB962C8B-B14F-4D97-AF65-F5344CB8AC3E}">
        <p14:creationId xmlns:p14="http://schemas.microsoft.com/office/powerpoint/2010/main" val="90284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7112-E8E2-B87C-F545-19DFFF19B525}"/>
              </a:ext>
            </a:extLst>
          </p:cNvPr>
          <p:cNvSpPr>
            <a:spLocks noGrp="1"/>
          </p:cNvSpPr>
          <p:nvPr>
            <p:ph type="title"/>
          </p:nvPr>
        </p:nvSpPr>
        <p:spPr/>
        <p:txBody>
          <a:bodyPr/>
          <a:lstStyle/>
          <a:p>
            <a:r>
              <a:rPr lang="en-GR" dirty="0"/>
              <a:t>Ά</a:t>
            </a:r>
            <a:r>
              <a:rPr lang="el-GR" dirty="0" err="1"/>
              <a:t>ρση</a:t>
            </a:r>
            <a:r>
              <a:rPr lang="el-GR" dirty="0"/>
              <a:t> δεσμεύσεων (2021)</a:t>
            </a:r>
            <a:endParaRPr lang="en-GR" dirty="0"/>
          </a:p>
        </p:txBody>
      </p:sp>
      <p:sp>
        <p:nvSpPr>
          <p:cNvPr id="3" name="Content Placeholder 2">
            <a:extLst>
              <a:ext uri="{FF2B5EF4-FFF2-40B4-BE49-F238E27FC236}">
                <a16:creationId xmlns:a16="http://schemas.microsoft.com/office/drawing/2014/main" id="{6ACEBAE7-CFD3-43DE-6A26-1E6E97449705}"/>
              </a:ext>
            </a:extLst>
          </p:cNvPr>
          <p:cNvSpPr>
            <a:spLocks noGrp="1"/>
          </p:cNvSpPr>
          <p:nvPr>
            <p:ph idx="1"/>
          </p:nvPr>
        </p:nvSpPr>
        <p:spPr/>
        <p:txBody>
          <a:bodyPr>
            <a:normAutofit fontScale="92500" lnSpcReduction="20000"/>
          </a:bodyPr>
          <a:lstStyle/>
          <a:p>
            <a:pPr algn="just"/>
            <a:r>
              <a:rPr lang="el-GR" b="1" dirty="0"/>
              <a:t>Κανονισμός 2017/459 (ΕΕ) – Κώδικας δικτύου σχετικά με μηχανισμούς κατανομής δυναμικότητας στα συστήματα μεταφοράς φα</a:t>
            </a:r>
          </a:p>
          <a:p>
            <a:pPr lvl="1" algn="just"/>
            <a:r>
              <a:rPr lang="el-GR" dirty="0"/>
              <a:t>39.Η </a:t>
            </a:r>
            <a:r>
              <a:rPr lang="el-GR" dirty="0" err="1"/>
              <a:t>κατανομη</a:t>
            </a:r>
            <a:r>
              <a:rPr lang="el-GR" dirty="0"/>
              <a:t>́ της </a:t>
            </a:r>
            <a:r>
              <a:rPr lang="el-GR" dirty="0" err="1"/>
              <a:t>δυναμικότητας</a:t>
            </a:r>
            <a:r>
              <a:rPr lang="el-GR" dirty="0"/>
              <a:t> στα </a:t>
            </a:r>
            <a:r>
              <a:rPr lang="el-GR" dirty="0" err="1"/>
              <a:t>σημεία</a:t>
            </a:r>
            <a:r>
              <a:rPr lang="el-GR" dirty="0"/>
              <a:t> </a:t>
            </a:r>
            <a:r>
              <a:rPr lang="el-GR" dirty="0" err="1"/>
              <a:t>διασύνδεσης</a:t>
            </a:r>
            <a:r>
              <a:rPr lang="el-GR" dirty="0"/>
              <a:t> για τα </a:t>
            </a:r>
            <a:r>
              <a:rPr lang="el-GR" b="1" dirty="0" err="1"/>
              <a:t>τυποποιημένα</a:t>
            </a:r>
            <a:r>
              <a:rPr lang="el-GR" b="1" dirty="0"/>
              <a:t> </a:t>
            </a:r>
            <a:r>
              <a:rPr lang="el-GR" b="1" dirty="0" err="1"/>
              <a:t>προϊόντα</a:t>
            </a:r>
            <a:r>
              <a:rPr lang="el-GR" b="1" dirty="0"/>
              <a:t> </a:t>
            </a:r>
            <a:r>
              <a:rPr lang="el-GR" b="1" dirty="0" err="1"/>
              <a:t>δυναμικότητας</a:t>
            </a:r>
            <a:r>
              <a:rPr lang="el-GR" dirty="0"/>
              <a:t>, τα </a:t>
            </a:r>
            <a:r>
              <a:rPr lang="el-GR" dirty="0" err="1"/>
              <a:t>οποία</a:t>
            </a:r>
            <a:r>
              <a:rPr lang="el-GR" dirty="0"/>
              <a:t> </a:t>
            </a:r>
            <a:r>
              <a:rPr lang="el-GR" dirty="0" err="1"/>
              <a:t>προσφέρονται</a:t>
            </a:r>
            <a:r>
              <a:rPr lang="el-GR" dirty="0"/>
              <a:t> και </a:t>
            </a:r>
            <a:r>
              <a:rPr lang="el-GR" dirty="0" err="1"/>
              <a:t>κατανέμονται</a:t>
            </a:r>
            <a:r>
              <a:rPr lang="el-GR" dirty="0"/>
              <a:t>, </a:t>
            </a:r>
            <a:r>
              <a:rPr lang="el-GR" dirty="0" err="1"/>
              <a:t>γίνεται</a:t>
            </a:r>
            <a:r>
              <a:rPr lang="el-GR" dirty="0"/>
              <a:t> με </a:t>
            </a:r>
            <a:r>
              <a:rPr lang="el-GR" b="1" dirty="0" err="1"/>
              <a:t>δημοπρασία</a:t>
            </a:r>
            <a:r>
              <a:rPr lang="el-GR" dirty="0"/>
              <a:t>. </a:t>
            </a:r>
            <a:r>
              <a:rPr lang="el-GR" dirty="0" err="1"/>
              <a:t>Σκοπός</a:t>
            </a:r>
            <a:r>
              <a:rPr lang="el-GR" dirty="0"/>
              <a:t> των </a:t>
            </a:r>
            <a:r>
              <a:rPr lang="el-GR" dirty="0" err="1"/>
              <a:t>δημοπρασιών</a:t>
            </a:r>
            <a:r>
              <a:rPr lang="el-GR" dirty="0"/>
              <a:t> </a:t>
            </a:r>
            <a:r>
              <a:rPr lang="el-GR" dirty="0" err="1"/>
              <a:t>είναι</a:t>
            </a:r>
            <a:r>
              <a:rPr lang="el-GR" dirty="0"/>
              <a:t> η </a:t>
            </a:r>
            <a:r>
              <a:rPr lang="el-GR" b="1" dirty="0" err="1"/>
              <a:t>διασφάλιση</a:t>
            </a:r>
            <a:r>
              <a:rPr lang="el-GR" b="1" dirty="0"/>
              <a:t> του </a:t>
            </a:r>
            <a:r>
              <a:rPr lang="el-GR" b="1" dirty="0" err="1"/>
              <a:t>υψηλότερου</a:t>
            </a:r>
            <a:r>
              <a:rPr lang="el-GR" b="1" dirty="0"/>
              <a:t> </a:t>
            </a:r>
            <a:r>
              <a:rPr lang="el-GR" b="1" dirty="0" err="1"/>
              <a:t>δυνατου</a:t>
            </a:r>
            <a:r>
              <a:rPr lang="el-GR" b="1" dirty="0"/>
              <a:t>́ </a:t>
            </a:r>
            <a:r>
              <a:rPr lang="el-GR" b="1" dirty="0" err="1"/>
              <a:t>επιπέδου</a:t>
            </a:r>
            <a:r>
              <a:rPr lang="el-GR" b="1" dirty="0"/>
              <a:t> </a:t>
            </a:r>
            <a:r>
              <a:rPr lang="el-GR" b="1" dirty="0" err="1"/>
              <a:t>διαφάνειας</a:t>
            </a:r>
            <a:r>
              <a:rPr lang="el-GR" b="1" dirty="0"/>
              <a:t> και </a:t>
            </a:r>
            <a:r>
              <a:rPr lang="el-GR" b="1" dirty="0" err="1"/>
              <a:t>αποφυγής</a:t>
            </a:r>
            <a:r>
              <a:rPr lang="el-GR" b="1" dirty="0"/>
              <a:t> </a:t>
            </a:r>
            <a:r>
              <a:rPr lang="el-GR" b="1" dirty="0" err="1"/>
              <a:t>διακρίσεων</a:t>
            </a:r>
            <a:r>
              <a:rPr lang="el-GR" dirty="0"/>
              <a:t>. Σε </a:t>
            </a:r>
            <a:r>
              <a:rPr lang="el-GR" dirty="0" err="1"/>
              <a:t>όλα</a:t>
            </a:r>
            <a:r>
              <a:rPr lang="el-GR" dirty="0"/>
              <a:t> τα </a:t>
            </a:r>
            <a:r>
              <a:rPr lang="el-GR" dirty="0" err="1"/>
              <a:t>σημεία</a:t>
            </a:r>
            <a:r>
              <a:rPr lang="el-GR" dirty="0"/>
              <a:t> </a:t>
            </a:r>
            <a:r>
              <a:rPr lang="el-GR" dirty="0" err="1"/>
              <a:t>διασύνδεσης</a:t>
            </a:r>
            <a:r>
              <a:rPr lang="el-GR" dirty="0"/>
              <a:t> </a:t>
            </a:r>
            <a:r>
              <a:rPr lang="el-GR" dirty="0" err="1"/>
              <a:t>εφαρμόζεται</a:t>
            </a:r>
            <a:r>
              <a:rPr lang="el-GR" dirty="0"/>
              <a:t> ο </a:t>
            </a:r>
            <a:r>
              <a:rPr lang="el-GR" b="1" dirty="0" err="1"/>
              <a:t>ίδιος</a:t>
            </a:r>
            <a:r>
              <a:rPr lang="el-GR" b="1" dirty="0"/>
              <a:t> </a:t>
            </a:r>
            <a:r>
              <a:rPr lang="el-GR" b="1" dirty="0" err="1"/>
              <a:t>τύπος</a:t>
            </a:r>
            <a:r>
              <a:rPr lang="el-GR" b="1" dirty="0"/>
              <a:t> </a:t>
            </a:r>
            <a:r>
              <a:rPr lang="el-GR" b="1" dirty="0" err="1"/>
              <a:t>δημοπρασίας</a:t>
            </a:r>
            <a:r>
              <a:rPr lang="el-GR" b="1" dirty="0"/>
              <a:t> και οι </a:t>
            </a:r>
            <a:r>
              <a:rPr lang="el-GR" b="1" dirty="0" err="1"/>
              <a:t>σχετικές</a:t>
            </a:r>
            <a:r>
              <a:rPr lang="el-GR" b="1" dirty="0"/>
              <a:t> </a:t>
            </a:r>
            <a:r>
              <a:rPr lang="el-GR" b="1" dirty="0" err="1"/>
              <a:t>διαδικασίες</a:t>
            </a:r>
            <a:r>
              <a:rPr lang="el-GR" b="1" dirty="0"/>
              <a:t> </a:t>
            </a:r>
            <a:r>
              <a:rPr lang="el-GR" b="1" dirty="0" err="1"/>
              <a:t>δημοπράτησης</a:t>
            </a:r>
            <a:r>
              <a:rPr lang="el-GR" b="1" dirty="0"/>
              <a:t> </a:t>
            </a:r>
            <a:r>
              <a:rPr lang="el-GR" b="1" dirty="0" err="1"/>
              <a:t>αρχίζουν</a:t>
            </a:r>
            <a:r>
              <a:rPr lang="el-GR" b="1" dirty="0"/>
              <a:t> </a:t>
            </a:r>
            <a:r>
              <a:rPr lang="el-GR" b="1" dirty="0" err="1"/>
              <a:t>ταυτόχρονα</a:t>
            </a:r>
            <a:r>
              <a:rPr lang="el-GR" b="1" dirty="0"/>
              <a:t> για </a:t>
            </a:r>
            <a:r>
              <a:rPr lang="el-GR" b="1" dirty="0" err="1"/>
              <a:t>όλα</a:t>
            </a:r>
            <a:r>
              <a:rPr lang="el-GR" b="1" dirty="0"/>
              <a:t> τα </a:t>
            </a:r>
            <a:r>
              <a:rPr lang="el-GR" b="1" dirty="0" err="1"/>
              <a:t>οικεία</a:t>
            </a:r>
            <a:r>
              <a:rPr lang="el-GR" b="1" dirty="0"/>
              <a:t> </a:t>
            </a:r>
            <a:r>
              <a:rPr lang="el-GR" b="1" dirty="0" err="1"/>
              <a:t>σημεία</a:t>
            </a:r>
            <a:r>
              <a:rPr lang="el-GR" b="1" dirty="0"/>
              <a:t> </a:t>
            </a:r>
            <a:r>
              <a:rPr lang="el-GR" b="1" dirty="0" err="1"/>
              <a:t>διασύνδεσης</a:t>
            </a:r>
            <a:r>
              <a:rPr lang="el-GR" dirty="0"/>
              <a:t>. Με κάθε </a:t>
            </a:r>
            <a:r>
              <a:rPr lang="el-GR" dirty="0" err="1"/>
              <a:t>διαδικασία</a:t>
            </a:r>
            <a:r>
              <a:rPr lang="el-GR" dirty="0"/>
              <a:t> </a:t>
            </a:r>
            <a:r>
              <a:rPr lang="el-GR" dirty="0" err="1"/>
              <a:t>δημοπράτησης</a:t>
            </a:r>
            <a:r>
              <a:rPr lang="el-GR" dirty="0"/>
              <a:t>, </a:t>
            </a:r>
            <a:r>
              <a:rPr lang="el-GR" dirty="0" err="1"/>
              <a:t>σχετικη</a:t>
            </a:r>
            <a:r>
              <a:rPr lang="el-GR" dirty="0"/>
              <a:t>́ με </a:t>
            </a:r>
            <a:r>
              <a:rPr lang="el-GR" dirty="0" err="1"/>
              <a:t>ένα</a:t>
            </a:r>
            <a:r>
              <a:rPr lang="el-GR" dirty="0"/>
              <a:t> και </a:t>
            </a:r>
            <a:r>
              <a:rPr lang="el-GR" dirty="0" err="1"/>
              <a:t>μόνο</a:t>
            </a:r>
            <a:r>
              <a:rPr lang="el-GR" dirty="0"/>
              <a:t> </a:t>
            </a:r>
            <a:r>
              <a:rPr lang="el-GR" dirty="0" err="1"/>
              <a:t>τυποποιημένο</a:t>
            </a:r>
            <a:r>
              <a:rPr lang="el-GR" dirty="0"/>
              <a:t> </a:t>
            </a:r>
            <a:r>
              <a:rPr lang="el-GR" dirty="0" err="1"/>
              <a:t>προϊόν</a:t>
            </a:r>
            <a:r>
              <a:rPr lang="el-GR" dirty="0"/>
              <a:t> </a:t>
            </a:r>
            <a:r>
              <a:rPr lang="el-GR" dirty="0" err="1"/>
              <a:t>δυναμικότητας</a:t>
            </a:r>
            <a:r>
              <a:rPr lang="el-GR" dirty="0"/>
              <a:t>, </a:t>
            </a:r>
            <a:r>
              <a:rPr lang="el-GR" dirty="0" err="1"/>
              <a:t>κατανέμεται</a:t>
            </a:r>
            <a:r>
              <a:rPr lang="el-GR" dirty="0"/>
              <a:t> </a:t>
            </a:r>
            <a:r>
              <a:rPr lang="el-GR" dirty="0" err="1"/>
              <a:t>δυναμικότητα</a:t>
            </a:r>
            <a:r>
              <a:rPr lang="el-GR" dirty="0"/>
              <a:t> </a:t>
            </a:r>
            <a:r>
              <a:rPr lang="el-GR" dirty="0" err="1"/>
              <a:t>ανεξάρτητα</a:t>
            </a:r>
            <a:r>
              <a:rPr lang="el-GR" dirty="0"/>
              <a:t> </a:t>
            </a:r>
            <a:r>
              <a:rPr lang="el-GR" dirty="0" err="1"/>
              <a:t>απο</a:t>
            </a:r>
            <a:r>
              <a:rPr lang="el-GR" dirty="0"/>
              <a:t>́ </a:t>
            </a:r>
            <a:r>
              <a:rPr lang="el-GR" dirty="0" err="1"/>
              <a:t>οποιαδήποτε</a:t>
            </a:r>
            <a:r>
              <a:rPr lang="el-GR" dirty="0"/>
              <a:t> </a:t>
            </a:r>
            <a:r>
              <a:rPr lang="el-GR" dirty="0" err="1"/>
              <a:t>άλλη</a:t>
            </a:r>
            <a:r>
              <a:rPr lang="el-GR" dirty="0"/>
              <a:t> </a:t>
            </a:r>
            <a:r>
              <a:rPr lang="el-GR" dirty="0" err="1"/>
              <a:t>διαδικασία</a:t>
            </a:r>
            <a:r>
              <a:rPr lang="el-GR" dirty="0"/>
              <a:t> </a:t>
            </a:r>
            <a:r>
              <a:rPr lang="el-GR" dirty="0" err="1"/>
              <a:t>δημοπράτησης</a:t>
            </a:r>
            <a:r>
              <a:rPr lang="el-GR" dirty="0"/>
              <a:t>, </a:t>
            </a:r>
            <a:r>
              <a:rPr lang="el-GR" dirty="0" err="1"/>
              <a:t>εκτός</a:t>
            </a:r>
            <a:r>
              <a:rPr lang="el-GR" dirty="0"/>
              <a:t> </a:t>
            </a:r>
            <a:r>
              <a:rPr lang="el-GR" dirty="0" err="1"/>
              <a:t>εάν</a:t>
            </a:r>
            <a:r>
              <a:rPr lang="el-GR" dirty="0"/>
              <a:t> </a:t>
            </a:r>
            <a:r>
              <a:rPr lang="el-GR" dirty="0" err="1"/>
              <a:t>προσφέρεται</a:t>
            </a:r>
            <a:r>
              <a:rPr lang="el-GR" dirty="0"/>
              <a:t> </a:t>
            </a:r>
            <a:r>
              <a:rPr lang="el-GR" dirty="0" err="1"/>
              <a:t>επαυξημένη</a:t>
            </a:r>
            <a:r>
              <a:rPr lang="el-GR" dirty="0"/>
              <a:t> </a:t>
            </a:r>
            <a:r>
              <a:rPr lang="el-GR" dirty="0" err="1"/>
              <a:t>δυναμικότητα</a:t>
            </a:r>
            <a:r>
              <a:rPr lang="el-GR" dirty="0"/>
              <a:t>. </a:t>
            </a:r>
            <a:r>
              <a:rPr lang="el-GR" b="1" dirty="0"/>
              <a:t>Οι </a:t>
            </a:r>
            <a:r>
              <a:rPr lang="el-GR" b="1" dirty="0" err="1"/>
              <a:t>διαχειριστές</a:t>
            </a:r>
            <a:r>
              <a:rPr lang="el-GR" b="1" dirty="0"/>
              <a:t> </a:t>
            </a:r>
            <a:r>
              <a:rPr lang="el-GR" b="1" dirty="0" err="1"/>
              <a:t>συστήματος</a:t>
            </a:r>
            <a:r>
              <a:rPr lang="el-GR" b="1" dirty="0"/>
              <a:t> </a:t>
            </a:r>
            <a:r>
              <a:rPr lang="el-GR" b="1" dirty="0" err="1"/>
              <a:t>μεταφοράς</a:t>
            </a:r>
            <a:r>
              <a:rPr lang="el-GR" b="1" dirty="0"/>
              <a:t>, και εν </a:t>
            </a:r>
            <a:r>
              <a:rPr lang="el-GR" b="1" dirty="0" err="1"/>
              <a:t>προκειμένω</a:t>
            </a:r>
            <a:r>
              <a:rPr lang="el-GR" b="1" dirty="0"/>
              <a:t> ο ΔΕΣΦΑ, </a:t>
            </a:r>
            <a:r>
              <a:rPr lang="el-GR" b="1" dirty="0" err="1"/>
              <a:t>προσφέρουν</a:t>
            </a:r>
            <a:r>
              <a:rPr lang="el-GR" b="1" dirty="0"/>
              <a:t> </a:t>
            </a:r>
            <a:r>
              <a:rPr lang="el-GR" b="1" dirty="0" err="1"/>
              <a:t>ετήσια</a:t>
            </a:r>
            <a:r>
              <a:rPr lang="el-GR" b="1" dirty="0"/>
              <a:t>, </a:t>
            </a:r>
            <a:r>
              <a:rPr lang="el-GR" b="1" dirty="0" err="1"/>
              <a:t>τριμηνιαία</a:t>
            </a:r>
            <a:r>
              <a:rPr lang="el-GR" b="1" dirty="0"/>
              <a:t>, </a:t>
            </a:r>
            <a:r>
              <a:rPr lang="el-GR" b="1" dirty="0" err="1"/>
              <a:t>μηνιαία</a:t>
            </a:r>
            <a:r>
              <a:rPr lang="el-GR" b="1" dirty="0"/>
              <a:t>, </a:t>
            </a:r>
            <a:r>
              <a:rPr lang="el-GR" b="1" dirty="0" err="1"/>
              <a:t>ημερήσια</a:t>
            </a:r>
            <a:r>
              <a:rPr lang="el-GR" b="1" dirty="0"/>
              <a:t> και </a:t>
            </a:r>
            <a:r>
              <a:rPr lang="el-GR" b="1" dirty="0" err="1"/>
              <a:t>ενδοημερήσια</a:t>
            </a:r>
            <a:r>
              <a:rPr lang="el-GR" b="1" dirty="0"/>
              <a:t> </a:t>
            </a:r>
            <a:r>
              <a:rPr lang="el-GR" b="1" dirty="0" err="1"/>
              <a:t>τυποποιημένα</a:t>
            </a:r>
            <a:r>
              <a:rPr lang="el-GR" b="1" dirty="0"/>
              <a:t> </a:t>
            </a:r>
            <a:r>
              <a:rPr lang="el-GR" b="1" dirty="0" err="1"/>
              <a:t>προϊόντα</a:t>
            </a:r>
            <a:r>
              <a:rPr lang="el-GR" b="1" dirty="0"/>
              <a:t> </a:t>
            </a:r>
            <a:r>
              <a:rPr lang="el-GR" b="1" dirty="0" err="1"/>
              <a:t>δυναμικότητας</a:t>
            </a:r>
            <a:r>
              <a:rPr lang="el-GR" dirty="0"/>
              <a:t>. Τα </a:t>
            </a:r>
            <a:r>
              <a:rPr lang="el-GR" dirty="0" err="1"/>
              <a:t>τυποποιημένα</a:t>
            </a:r>
            <a:r>
              <a:rPr lang="el-GR" dirty="0"/>
              <a:t> </a:t>
            </a:r>
            <a:r>
              <a:rPr lang="el-GR" dirty="0" err="1"/>
              <a:t>προϊόντα</a:t>
            </a:r>
            <a:r>
              <a:rPr lang="el-GR" dirty="0"/>
              <a:t> </a:t>
            </a:r>
            <a:r>
              <a:rPr lang="el-GR" dirty="0" err="1"/>
              <a:t>δυναμικότητας</a:t>
            </a:r>
            <a:r>
              <a:rPr lang="el-GR" dirty="0"/>
              <a:t> </a:t>
            </a:r>
            <a:r>
              <a:rPr lang="el-GR" dirty="0" err="1"/>
              <a:t>ακολουθούν</a:t>
            </a:r>
            <a:r>
              <a:rPr lang="el-GR" dirty="0"/>
              <a:t> </a:t>
            </a:r>
            <a:r>
              <a:rPr lang="el-GR" b="1" dirty="0" err="1"/>
              <a:t>λογικη</a:t>
            </a:r>
            <a:r>
              <a:rPr lang="el-GR" b="1" dirty="0"/>
              <a:t>́ </a:t>
            </a:r>
            <a:r>
              <a:rPr lang="el-GR" b="1" dirty="0" err="1"/>
              <a:t>σειρα</a:t>
            </a:r>
            <a:r>
              <a:rPr lang="el-GR" b="1" dirty="0"/>
              <a:t>́, </a:t>
            </a:r>
            <a:r>
              <a:rPr lang="el-GR" b="1" dirty="0" err="1"/>
              <a:t>σύμφωνα</a:t>
            </a:r>
            <a:r>
              <a:rPr lang="el-GR" b="1" dirty="0"/>
              <a:t> με την </a:t>
            </a:r>
            <a:r>
              <a:rPr lang="el-GR" b="1" dirty="0" err="1"/>
              <a:t>οποία</a:t>
            </a:r>
            <a:r>
              <a:rPr lang="el-GR" b="1" dirty="0"/>
              <a:t> τα </a:t>
            </a:r>
            <a:r>
              <a:rPr lang="el-GR" b="1" dirty="0" err="1"/>
              <a:t>προϊόντα</a:t>
            </a:r>
            <a:r>
              <a:rPr lang="el-GR" b="1" dirty="0"/>
              <a:t> που </a:t>
            </a:r>
            <a:r>
              <a:rPr lang="el-GR" b="1" dirty="0" err="1"/>
              <a:t>καλύπτουν</a:t>
            </a:r>
            <a:r>
              <a:rPr lang="el-GR" b="1" dirty="0"/>
              <a:t> </a:t>
            </a:r>
            <a:r>
              <a:rPr lang="el-GR" b="1" dirty="0" err="1"/>
              <a:t>ετήσια</a:t>
            </a:r>
            <a:r>
              <a:rPr lang="el-GR" b="1" dirty="0"/>
              <a:t> </a:t>
            </a:r>
            <a:r>
              <a:rPr lang="el-GR" b="1" dirty="0" err="1"/>
              <a:t>δυναμικότητα</a:t>
            </a:r>
            <a:r>
              <a:rPr lang="el-GR" b="1" dirty="0"/>
              <a:t> </a:t>
            </a:r>
            <a:r>
              <a:rPr lang="el-GR" b="1" dirty="0" err="1"/>
              <a:t>δημοπρατούνται</a:t>
            </a:r>
            <a:r>
              <a:rPr lang="el-GR" b="1" dirty="0"/>
              <a:t> </a:t>
            </a:r>
            <a:r>
              <a:rPr lang="el-GR" b="1" dirty="0" err="1"/>
              <a:t>πρώτα</a:t>
            </a:r>
            <a:r>
              <a:rPr lang="el-GR" b="1" dirty="0"/>
              <a:t>, </a:t>
            </a:r>
            <a:r>
              <a:rPr lang="el-GR" b="1" dirty="0" err="1"/>
              <a:t>ακολουθούμενα</a:t>
            </a:r>
            <a:r>
              <a:rPr lang="el-GR" b="1" dirty="0"/>
              <a:t> </a:t>
            </a:r>
            <a:r>
              <a:rPr lang="el-GR" b="1" dirty="0" err="1"/>
              <a:t>απο</a:t>
            </a:r>
            <a:r>
              <a:rPr lang="el-GR" b="1" dirty="0"/>
              <a:t>́ το </a:t>
            </a:r>
            <a:r>
              <a:rPr lang="el-GR" b="1" dirty="0" err="1"/>
              <a:t>προϊόν</a:t>
            </a:r>
            <a:r>
              <a:rPr lang="el-GR" b="1" dirty="0"/>
              <a:t> με την </a:t>
            </a:r>
            <a:r>
              <a:rPr lang="el-GR" b="1" dirty="0" err="1"/>
              <a:t>αμέσως</a:t>
            </a:r>
            <a:r>
              <a:rPr lang="el-GR" b="1" dirty="0"/>
              <a:t> </a:t>
            </a:r>
            <a:r>
              <a:rPr lang="el-GR" b="1" dirty="0" err="1"/>
              <a:t>βραχύτερη</a:t>
            </a:r>
            <a:r>
              <a:rPr lang="el-GR" b="1" dirty="0"/>
              <a:t> </a:t>
            </a:r>
            <a:r>
              <a:rPr lang="el-GR" b="1" dirty="0" err="1"/>
              <a:t>διάρκεια</a:t>
            </a:r>
            <a:r>
              <a:rPr lang="el-GR" b="1" dirty="0"/>
              <a:t> για </a:t>
            </a:r>
            <a:r>
              <a:rPr lang="el-GR" b="1" dirty="0" err="1"/>
              <a:t>χρήση</a:t>
            </a:r>
            <a:r>
              <a:rPr lang="el-GR" b="1" dirty="0"/>
              <a:t> </a:t>
            </a:r>
            <a:r>
              <a:rPr lang="el-GR" b="1" dirty="0" err="1"/>
              <a:t>κατα</a:t>
            </a:r>
            <a:r>
              <a:rPr lang="el-GR" b="1" dirty="0"/>
              <a:t>́ την </a:t>
            </a:r>
            <a:r>
              <a:rPr lang="el-GR" b="1" dirty="0" err="1"/>
              <a:t>ίδια</a:t>
            </a:r>
            <a:r>
              <a:rPr lang="el-GR" b="1" dirty="0"/>
              <a:t> </a:t>
            </a:r>
            <a:r>
              <a:rPr lang="el-GR" b="1" dirty="0" err="1"/>
              <a:t>περίοδο</a:t>
            </a:r>
            <a:r>
              <a:rPr lang="el-GR" b="1" dirty="0"/>
              <a:t>. </a:t>
            </a:r>
          </a:p>
          <a:p>
            <a:pPr lvl="1" algn="just"/>
            <a:r>
              <a:rPr lang="el-GR" dirty="0"/>
              <a:t>Παρ. 38-46, Απόφαση ΕπΑντ </a:t>
            </a:r>
            <a:r>
              <a:rPr lang="el-GR" dirty="0" err="1"/>
              <a:t>Αρ</a:t>
            </a:r>
            <a:r>
              <a:rPr lang="el-GR" dirty="0"/>
              <a:t>. 737/2021</a:t>
            </a:r>
          </a:p>
          <a:p>
            <a:pPr algn="just"/>
            <a:endParaRPr lang="el-GR" dirty="0"/>
          </a:p>
          <a:p>
            <a:endParaRPr lang="en-GR" dirty="0"/>
          </a:p>
        </p:txBody>
      </p:sp>
    </p:spTree>
    <p:extLst>
      <p:ext uri="{BB962C8B-B14F-4D97-AF65-F5344CB8AC3E}">
        <p14:creationId xmlns:p14="http://schemas.microsoft.com/office/powerpoint/2010/main" val="1766023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06FC-4D9C-257B-9E28-EFA41515364D}"/>
              </a:ext>
            </a:extLst>
          </p:cNvPr>
          <p:cNvSpPr>
            <a:spLocks noGrp="1"/>
          </p:cNvSpPr>
          <p:nvPr>
            <p:ph type="title"/>
          </p:nvPr>
        </p:nvSpPr>
        <p:spPr/>
        <p:txBody>
          <a:bodyPr/>
          <a:lstStyle/>
          <a:p>
            <a:r>
              <a:rPr lang="en-GR" dirty="0"/>
              <a:t>Ά</a:t>
            </a:r>
            <a:r>
              <a:rPr lang="el-GR" dirty="0" err="1"/>
              <a:t>ρση</a:t>
            </a:r>
            <a:r>
              <a:rPr lang="el-GR" dirty="0"/>
              <a:t> δεσμεύσεων (2021)</a:t>
            </a:r>
            <a:endParaRPr lang="en-GR" dirty="0"/>
          </a:p>
        </p:txBody>
      </p:sp>
      <p:sp>
        <p:nvSpPr>
          <p:cNvPr id="3" name="Content Placeholder 2">
            <a:extLst>
              <a:ext uri="{FF2B5EF4-FFF2-40B4-BE49-F238E27FC236}">
                <a16:creationId xmlns:a16="http://schemas.microsoft.com/office/drawing/2014/main" id="{73F17492-636D-7C78-DD89-F502FA9CAD22}"/>
              </a:ext>
            </a:extLst>
          </p:cNvPr>
          <p:cNvSpPr>
            <a:spLocks noGrp="1"/>
          </p:cNvSpPr>
          <p:nvPr>
            <p:ph idx="1"/>
          </p:nvPr>
        </p:nvSpPr>
        <p:spPr/>
        <p:txBody>
          <a:bodyPr>
            <a:normAutofit lnSpcReduction="10000"/>
          </a:bodyPr>
          <a:lstStyle/>
          <a:p>
            <a:pPr algn="just"/>
            <a:r>
              <a:rPr lang="el-GR" b="1" dirty="0"/>
              <a:t>Χρημαστιστήριο ενέργειας</a:t>
            </a:r>
          </a:p>
          <a:p>
            <a:pPr lvl="1" algn="just"/>
            <a:r>
              <a:rPr lang="el-GR" b="1" dirty="0"/>
              <a:t>Απόψεις μερών </a:t>
            </a:r>
            <a:r>
              <a:rPr lang="el-GR" dirty="0"/>
              <a:t>ενδεικτικά: 67. </a:t>
            </a:r>
            <a:r>
              <a:rPr lang="el-GR" b="1" dirty="0"/>
              <a:t>‘’</a:t>
            </a:r>
            <a:r>
              <a:rPr lang="el-GR" dirty="0"/>
              <a:t>με την </a:t>
            </a:r>
            <a:r>
              <a:rPr lang="el-GR" dirty="0" err="1"/>
              <a:t>έναρξη</a:t>
            </a:r>
            <a:r>
              <a:rPr lang="el-GR" dirty="0"/>
              <a:t> </a:t>
            </a:r>
            <a:r>
              <a:rPr lang="el-GR" dirty="0" err="1"/>
              <a:t>λειτουργίας</a:t>
            </a:r>
            <a:r>
              <a:rPr lang="el-GR" dirty="0"/>
              <a:t> του </a:t>
            </a:r>
            <a:r>
              <a:rPr lang="el-GR" dirty="0" err="1"/>
              <a:t>Χρηματιστηρίου</a:t>
            </a:r>
            <a:r>
              <a:rPr lang="el-GR" dirty="0"/>
              <a:t> </a:t>
            </a:r>
            <a:r>
              <a:rPr lang="el-GR" dirty="0" err="1"/>
              <a:t>Ενέργειας</a:t>
            </a:r>
            <a:r>
              <a:rPr lang="el-GR" dirty="0"/>
              <a:t>, θα </a:t>
            </a:r>
            <a:r>
              <a:rPr lang="el-GR" dirty="0" err="1"/>
              <a:t>δοθει</a:t>
            </a:r>
            <a:r>
              <a:rPr lang="el-GR" dirty="0"/>
              <a:t>́ η δυνατότητα στους </a:t>
            </a:r>
            <a:r>
              <a:rPr lang="el-GR" dirty="0" err="1"/>
              <a:t>ενδιαφερομένους</a:t>
            </a:r>
            <a:r>
              <a:rPr lang="el-GR" dirty="0"/>
              <a:t> να </a:t>
            </a:r>
            <a:r>
              <a:rPr lang="el-GR" dirty="0" err="1"/>
              <a:t>προβαίνουν</a:t>
            </a:r>
            <a:r>
              <a:rPr lang="el-GR" dirty="0"/>
              <a:t> </a:t>
            </a:r>
            <a:r>
              <a:rPr lang="el-GR" b="1" dirty="0"/>
              <a:t>σε </a:t>
            </a:r>
            <a:r>
              <a:rPr lang="el-GR" b="1" dirty="0" err="1"/>
              <a:t>ανώνυμες</a:t>
            </a:r>
            <a:r>
              <a:rPr lang="el-GR" b="1" dirty="0"/>
              <a:t> </a:t>
            </a:r>
            <a:r>
              <a:rPr lang="el-GR" b="1" dirty="0" err="1"/>
              <a:t>συναλλαγές</a:t>
            </a:r>
            <a:r>
              <a:rPr lang="el-GR" b="1" dirty="0"/>
              <a:t> σε </a:t>
            </a:r>
            <a:r>
              <a:rPr lang="el-GR" b="1" dirty="0" err="1"/>
              <a:t>βάθρο</a:t>
            </a:r>
            <a:r>
              <a:rPr lang="el-GR" b="1" dirty="0"/>
              <a:t> </a:t>
            </a:r>
            <a:r>
              <a:rPr lang="el-GR" b="1" dirty="0" err="1"/>
              <a:t>εμπορίας</a:t>
            </a:r>
            <a:r>
              <a:rPr lang="el-GR" dirty="0"/>
              <a:t> που θα </a:t>
            </a:r>
            <a:r>
              <a:rPr lang="el-GR" dirty="0" err="1"/>
              <a:t>πληροι</a:t>
            </a:r>
            <a:r>
              <a:rPr lang="el-GR" dirty="0"/>
              <a:t>́ τα </a:t>
            </a:r>
            <a:r>
              <a:rPr lang="el-GR" dirty="0" err="1"/>
              <a:t>προαναφερόμενα</a:t>
            </a:r>
            <a:r>
              <a:rPr lang="el-GR" dirty="0"/>
              <a:t> </a:t>
            </a:r>
            <a:r>
              <a:rPr lang="el-GR" dirty="0" err="1"/>
              <a:t>κριτήρια</a:t>
            </a:r>
            <a:r>
              <a:rPr lang="el-GR" dirty="0"/>
              <a:t> που </a:t>
            </a:r>
            <a:r>
              <a:rPr lang="el-GR" dirty="0" err="1"/>
              <a:t>προβλέπονται</a:t>
            </a:r>
            <a:r>
              <a:rPr lang="el-GR" dirty="0"/>
              <a:t> </a:t>
            </a:r>
            <a:r>
              <a:rPr lang="el-GR" dirty="0" err="1"/>
              <a:t>απο</a:t>
            </a:r>
            <a:r>
              <a:rPr lang="el-GR" dirty="0"/>
              <a:t>́ τον </a:t>
            </a:r>
            <a:r>
              <a:rPr lang="el-GR" dirty="0" err="1"/>
              <a:t>Κανονισμο</a:t>
            </a:r>
            <a:r>
              <a:rPr lang="el-GR" dirty="0"/>
              <a:t>́ (ΕΕ) 312/2014, </a:t>
            </a:r>
            <a:r>
              <a:rPr lang="el-GR" dirty="0" err="1"/>
              <a:t>ενω</a:t>
            </a:r>
            <a:r>
              <a:rPr lang="el-GR" dirty="0"/>
              <a:t>́ τη </a:t>
            </a:r>
            <a:r>
              <a:rPr lang="el-GR" b="1" dirty="0" err="1"/>
              <a:t>διαχείριση</a:t>
            </a:r>
            <a:r>
              <a:rPr lang="el-GR" b="1" dirty="0"/>
              <a:t> του </a:t>
            </a:r>
            <a:r>
              <a:rPr lang="el-GR" b="1" dirty="0" err="1"/>
              <a:t>κινδύνου</a:t>
            </a:r>
            <a:r>
              <a:rPr lang="el-GR" b="1" dirty="0"/>
              <a:t> για την </a:t>
            </a:r>
            <a:r>
              <a:rPr lang="el-GR" b="1" dirty="0" err="1"/>
              <a:t>επιτυχη</a:t>
            </a:r>
            <a:r>
              <a:rPr lang="el-GR" b="1" dirty="0"/>
              <a:t>́ </a:t>
            </a:r>
            <a:r>
              <a:rPr lang="el-GR" b="1" dirty="0" err="1"/>
              <a:t>ολοκλήρωση</a:t>
            </a:r>
            <a:r>
              <a:rPr lang="el-GR" b="1" dirty="0"/>
              <a:t> των </a:t>
            </a:r>
            <a:r>
              <a:rPr lang="el-GR" b="1" dirty="0" err="1"/>
              <a:t>συναλλαγών</a:t>
            </a:r>
            <a:r>
              <a:rPr lang="el-GR" b="1" dirty="0"/>
              <a:t> θα </a:t>
            </a:r>
            <a:r>
              <a:rPr lang="el-GR" b="1" dirty="0" err="1"/>
              <a:t>αναλάβει</a:t>
            </a:r>
            <a:r>
              <a:rPr lang="el-GR" b="1" dirty="0"/>
              <a:t> </a:t>
            </a:r>
            <a:r>
              <a:rPr lang="el-GR" b="1" dirty="0" err="1"/>
              <a:t>πλέον</a:t>
            </a:r>
            <a:r>
              <a:rPr lang="el-GR" b="1" dirty="0"/>
              <a:t> ο </a:t>
            </a:r>
            <a:r>
              <a:rPr lang="el-GR" b="1" dirty="0" err="1"/>
              <a:t>Κεντρικός</a:t>
            </a:r>
            <a:r>
              <a:rPr lang="el-GR" b="1" dirty="0"/>
              <a:t> </a:t>
            </a:r>
            <a:r>
              <a:rPr lang="el-GR" b="1" dirty="0" err="1"/>
              <a:t>Αντισυμβαλλόμενος</a:t>
            </a:r>
            <a:r>
              <a:rPr lang="el-GR" b="1" dirty="0"/>
              <a:t> (</a:t>
            </a:r>
            <a:r>
              <a:rPr lang="el-GR" b="1" dirty="0" err="1"/>
              <a:t>οίκος</a:t>
            </a:r>
            <a:r>
              <a:rPr lang="el-GR" b="1" dirty="0"/>
              <a:t> </a:t>
            </a:r>
            <a:r>
              <a:rPr lang="el-GR" b="1" dirty="0" err="1"/>
              <a:t>εκκαθάρισης</a:t>
            </a:r>
            <a:r>
              <a:rPr lang="el-GR" b="1" dirty="0"/>
              <a:t> </a:t>
            </a:r>
            <a:r>
              <a:rPr lang="el-GR" b="1" dirty="0" err="1"/>
              <a:t>συναλλαγών</a:t>
            </a:r>
            <a:r>
              <a:rPr lang="el-GR" b="1" dirty="0"/>
              <a:t>). </a:t>
            </a:r>
            <a:r>
              <a:rPr lang="el-GR" dirty="0" err="1"/>
              <a:t>Επιπλέον</a:t>
            </a:r>
            <a:r>
              <a:rPr lang="el-GR" dirty="0"/>
              <a:t>, το </a:t>
            </a:r>
            <a:r>
              <a:rPr lang="el-GR" dirty="0" err="1"/>
              <a:t>Χρηματιστήριο</a:t>
            </a:r>
            <a:r>
              <a:rPr lang="el-GR" dirty="0"/>
              <a:t> </a:t>
            </a:r>
            <a:r>
              <a:rPr lang="el-GR" dirty="0" err="1"/>
              <a:t>Ενέργειας</a:t>
            </a:r>
            <a:r>
              <a:rPr lang="el-GR" dirty="0"/>
              <a:t> θα </a:t>
            </a:r>
            <a:r>
              <a:rPr lang="el-GR" dirty="0" err="1"/>
              <a:t>δημοσιεύει</a:t>
            </a:r>
            <a:r>
              <a:rPr lang="el-GR" dirty="0"/>
              <a:t> </a:t>
            </a:r>
            <a:r>
              <a:rPr lang="el-GR" b="1" dirty="0" err="1"/>
              <a:t>άμεσα</a:t>
            </a:r>
            <a:r>
              <a:rPr lang="el-GR" b="1" dirty="0"/>
              <a:t> </a:t>
            </a:r>
            <a:r>
              <a:rPr lang="el-GR" b="1" dirty="0" err="1"/>
              <a:t>στοιχεία</a:t>
            </a:r>
            <a:r>
              <a:rPr lang="el-GR" b="1" dirty="0"/>
              <a:t> </a:t>
            </a:r>
            <a:r>
              <a:rPr lang="el-GR" b="1" dirty="0" err="1"/>
              <a:t>σχετικα</a:t>
            </a:r>
            <a:r>
              <a:rPr lang="el-GR" b="1" dirty="0"/>
              <a:t>́ με τις </a:t>
            </a:r>
            <a:r>
              <a:rPr lang="el-GR" b="1" dirty="0" err="1"/>
              <a:t>συναλλαγές</a:t>
            </a:r>
            <a:r>
              <a:rPr lang="el-GR" b="1" dirty="0"/>
              <a:t> </a:t>
            </a:r>
            <a:r>
              <a:rPr lang="el-GR" b="1" dirty="0" err="1"/>
              <a:t>αυτές</a:t>
            </a:r>
            <a:r>
              <a:rPr lang="el-GR" b="1" dirty="0"/>
              <a:t> (</a:t>
            </a:r>
            <a:r>
              <a:rPr lang="el-GR" b="1" dirty="0" err="1"/>
              <a:t>όγκος</a:t>
            </a:r>
            <a:r>
              <a:rPr lang="el-GR" b="1" dirty="0"/>
              <a:t> </a:t>
            </a:r>
            <a:r>
              <a:rPr lang="el-GR" b="1" dirty="0" err="1"/>
              <a:t>συναλλαγών</a:t>
            </a:r>
            <a:r>
              <a:rPr lang="el-GR" b="1" dirty="0"/>
              <a:t> και </a:t>
            </a:r>
            <a:r>
              <a:rPr lang="el-GR" b="1" dirty="0" err="1"/>
              <a:t>οριακές</a:t>
            </a:r>
            <a:r>
              <a:rPr lang="el-GR" b="1" dirty="0"/>
              <a:t> </a:t>
            </a:r>
            <a:r>
              <a:rPr lang="el-GR" b="1" dirty="0" err="1"/>
              <a:t>τιμές</a:t>
            </a:r>
            <a:r>
              <a:rPr lang="el-GR" b="1" dirty="0"/>
              <a:t> </a:t>
            </a:r>
            <a:r>
              <a:rPr lang="el-GR" b="1" dirty="0" err="1"/>
              <a:t>ανα</a:t>
            </a:r>
            <a:r>
              <a:rPr lang="el-GR" b="1" dirty="0"/>
              <a:t>́ </a:t>
            </a:r>
            <a:r>
              <a:rPr lang="el-GR" b="1" dirty="0" err="1"/>
              <a:t>προϊόν</a:t>
            </a:r>
            <a:r>
              <a:rPr lang="el-GR" b="1" dirty="0"/>
              <a:t>), </a:t>
            </a:r>
            <a:r>
              <a:rPr lang="el-GR" b="1" dirty="0" err="1"/>
              <a:t>παρέχοντας</a:t>
            </a:r>
            <a:r>
              <a:rPr lang="el-GR" b="1" dirty="0"/>
              <a:t> στους </a:t>
            </a:r>
            <a:r>
              <a:rPr lang="el-GR" b="1" dirty="0" err="1"/>
              <a:t>συμμετέχοντες</a:t>
            </a:r>
            <a:r>
              <a:rPr lang="el-GR" b="1" dirty="0"/>
              <a:t> στην </a:t>
            </a:r>
            <a:r>
              <a:rPr lang="el-GR" b="1" dirty="0" err="1"/>
              <a:t>αγορα</a:t>
            </a:r>
            <a:r>
              <a:rPr lang="el-GR" b="1" dirty="0"/>
              <a:t>́ τις </a:t>
            </a:r>
            <a:r>
              <a:rPr lang="el-GR" b="1" dirty="0" err="1"/>
              <a:t>απαραίτητες</a:t>
            </a:r>
            <a:r>
              <a:rPr lang="el-GR" b="1" dirty="0"/>
              <a:t> </a:t>
            </a:r>
            <a:r>
              <a:rPr lang="el-GR" b="1" dirty="0" err="1"/>
              <a:t>πληροφορίες</a:t>
            </a:r>
            <a:r>
              <a:rPr lang="el-GR" b="1" dirty="0"/>
              <a:t>, καθώς και την </a:t>
            </a:r>
            <a:r>
              <a:rPr lang="el-GR" b="1" dirty="0" err="1"/>
              <a:t>απαιτούμενη</a:t>
            </a:r>
            <a:r>
              <a:rPr lang="el-GR" b="1" dirty="0"/>
              <a:t> </a:t>
            </a:r>
            <a:r>
              <a:rPr lang="el-GR" b="1" dirty="0" err="1"/>
              <a:t>ασφάλεια</a:t>
            </a:r>
            <a:r>
              <a:rPr lang="el-GR" b="1" dirty="0"/>
              <a:t>, για τη </a:t>
            </a:r>
            <a:r>
              <a:rPr lang="el-GR" b="1" dirty="0" err="1"/>
              <a:t>διεξαγωγη</a:t>
            </a:r>
            <a:r>
              <a:rPr lang="el-GR" b="1" dirty="0"/>
              <a:t>́ </a:t>
            </a:r>
            <a:r>
              <a:rPr lang="el-GR" b="1" dirty="0" err="1"/>
              <a:t>αποτελεσματικών</a:t>
            </a:r>
            <a:r>
              <a:rPr lang="el-GR" b="1" dirty="0"/>
              <a:t> </a:t>
            </a:r>
            <a:r>
              <a:rPr lang="el-GR" b="1" dirty="0" err="1"/>
              <a:t>συναλλαγών</a:t>
            </a:r>
            <a:r>
              <a:rPr lang="el-GR" dirty="0"/>
              <a:t>. Εν </a:t>
            </a:r>
            <a:r>
              <a:rPr lang="el-GR" dirty="0" err="1"/>
              <a:t>κατακλείδι</a:t>
            </a:r>
            <a:r>
              <a:rPr lang="el-GR" dirty="0"/>
              <a:t>, ο (…) </a:t>
            </a:r>
            <a:r>
              <a:rPr lang="el-GR" dirty="0" err="1"/>
              <a:t>εκτιμα</a:t>
            </a:r>
            <a:r>
              <a:rPr lang="el-GR" dirty="0"/>
              <a:t>́ ότι η </a:t>
            </a:r>
            <a:r>
              <a:rPr lang="el-GR" dirty="0" err="1"/>
              <a:t>έναρξη</a:t>
            </a:r>
            <a:r>
              <a:rPr lang="el-GR" dirty="0"/>
              <a:t> </a:t>
            </a:r>
            <a:r>
              <a:rPr lang="el-GR" dirty="0" err="1"/>
              <a:t>λειτουργίας</a:t>
            </a:r>
            <a:r>
              <a:rPr lang="el-GR" dirty="0"/>
              <a:t> του </a:t>
            </a:r>
            <a:r>
              <a:rPr lang="el-GR" dirty="0" err="1"/>
              <a:t>Χρηματιστηρίου</a:t>
            </a:r>
            <a:r>
              <a:rPr lang="el-GR" dirty="0"/>
              <a:t> </a:t>
            </a:r>
            <a:r>
              <a:rPr lang="el-GR" dirty="0" err="1"/>
              <a:t>Ενέργειας</a:t>
            </a:r>
            <a:r>
              <a:rPr lang="el-GR" dirty="0"/>
              <a:t> θα </a:t>
            </a:r>
            <a:r>
              <a:rPr lang="el-GR" dirty="0" err="1"/>
              <a:t>συμβάλει</a:t>
            </a:r>
            <a:r>
              <a:rPr lang="el-GR" dirty="0"/>
              <a:t> στην </a:t>
            </a:r>
            <a:r>
              <a:rPr lang="el-GR" b="1" dirty="0" err="1"/>
              <a:t>ενίσχυση</a:t>
            </a:r>
            <a:r>
              <a:rPr lang="el-GR" b="1" dirty="0"/>
              <a:t> της </a:t>
            </a:r>
            <a:r>
              <a:rPr lang="el-GR" b="1" dirty="0" err="1"/>
              <a:t>ρευστότητας</a:t>
            </a:r>
            <a:r>
              <a:rPr lang="el-GR" b="1" dirty="0"/>
              <a:t> και της </a:t>
            </a:r>
            <a:r>
              <a:rPr lang="el-GR" b="1" dirty="0" err="1"/>
              <a:t>ανταγωνιστικότητας</a:t>
            </a:r>
            <a:r>
              <a:rPr lang="el-GR" b="1" dirty="0"/>
              <a:t> της </a:t>
            </a:r>
            <a:r>
              <a:rPr lang="el-GR" b="1" dirty="0" err="1"/>
              <a:t>ελληνικής</a:t>
            </a:r>
            <a:r>
              <a:rPr lang="el-GR" b="1" dirty="0"/>
              <a:t> </a:t>
            </a:r>
            <a:r>
              <a:rPr lang="el-GR" b="1" dirty="0" err="1"/>
              <a:t>αγοράς</a:t>
            </a:r>
            <a:r>
              <a:rPr lang="el-GR" b="1" dirty="0"/>
              <a:t> </a:t>
            </a:r>
            <a:r>
              <a:rPr lang="el-GR" b="1" dirty="0" err="1"/>
              <a:t>φυσικου</a:t>
            </a:r>
            <a:r>
              <a:rPr lang="el-GR" b="1" dirty="0"/>
              <a:t>́ </a:t>
            </a:r>
            <a:r>
              <a:rPr lang="el-GR" b="1" dirty="0" err="1"/>
              <a:t>αερίου</a:t>
            </a:r>
            <a:r>
              <a:rPr lang="el-GR" dirty="0"/>
              <a:t>.’’</a:t>
            </a:r>
            <a:endParaRPr lang="el-GR" b="1" dirty="0"/>
          </a:p>
          <a:p>
            <a:pPr lvl="1" algn="just"/>
            <a:r>
              <a:rPr lang="el-GR" dirty="0"/>
              <a:t>Παρ. 62-74, Απόφαση ΕπΑντ </a:t>
            </a:r>
            <a:r>
              <a:rPr lang="el-GR" dirty="0" err="1"/>
              <a:t>Αρ</a:t>
            </a:r>
            <a:r>
              <a:rPr lang="el-GR" dirty="0"/>
              <a:t>. 737/2021</a:t>
            </a:r>
          </a:p>
          <a:p>
            <a:endParaRPr lang="en-GR" dirty="0"/>
          </a:p>
        </p:txBody>
      </p:sp>
    </p:spTree>
    <p:extLst>
      <p:ext uri="{BB962C8B-B14F-4D97-AF65-F5344CB8AC3E}">
        <p14:creationId xmlns:p14="http://schemas.microsoft.com/office/powerpoint/2010/main" val="207379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D6E1-EDC4-5815-036B-7DEB9D13988A}"/>
              </a:ext>
            </a:extLst>
          </p:cNvPr>
          <p:cNvSpPr>
            <a:spLocks noGrp="1"/>
          </p:cNvSpPr>
          <p:nvPr>
            <p:ph type="title"/>
          </p:nvPr>
        </p:nvSpPr>
        <p:spPr/>
        <p:txBody>
          <a:bodyPr/>
          <a:lstStyle/>
          <a:p>
            <a:r>
              <a:rPr lang="en-GR" dirty="0"/>
              <a:t>Ά</a:t>
            </a:r>
            <a:r>
              <a:rPr lang="el-GR" dirty="0" err="1"/>
              <a:t>ρση</a:t>
            </a:r>
            <a:r>
              <a:rPr lang="el-GR" dirty="0"/>
              <a:t> δεσμεύσεων (2021)</a:t>
            </a:r>
            <a:endParaRPr lang="en-GR" dirty="0"/>
          </a:p>
        </p:txBody>
      </p:sp>
      <p:sp>
        <p:nvSpPr>
          <p:cNvPr id="3" name="Content Placeholder 2">
            <a:extLst>
              <a:ext uri="{FF2B5EF4-FFF2-40B4-BE49-F238E27FC236}">
                <a16:creationId xmlns:a16="http://schemas.microsoft.com/office/drawing/2014/main" id="{E2387E4B-188A-960E-3908-8A9E5E045B02}"/>
              </a:ext>
            </a:extLst>
          </p:cNvPr>
          <p:cNvSpPr>
            <a:spLocks noGrp="1"/>
          </p:cNvSpPr>
          <p:nvPr>
            <p:ph idx="1"/>
          </p:nvPr>
        </p:nvSpPr>
        <p:spPr/>
        <p:txBody>
          <a:bodyPr>
            <a:normAutofit/>
          </a:bodyPr>
          <a:lstStyle/>
          <a:p>
            <a:pPr algn="just"/>
            <a:r>
              <a:rPr lang="el-GR" dirty="0"/>
              <a:t>Διαπιστώσεις:</a:t>
            </a:r>
          </a:p>
          <a:p>
            <a:pPr lvl="1" algn="just"/>
            <a:r>
              <a:rPr lang="el-GR" dirty="0"/>
              <a:t>Μείωση μεριδίου αγοράς της ΔΕΠΑ και αύξηση των μεριδίων αγορών λοιπών προμηθευτών – αύξηση του αριθμού προμηθευτών </a:t>
            </a:r>
            <a:r>
              <a:rPr lang="el-GR" dirty="0" err="1"/>
              <a:t>φ.α.</a:t>
            </a:r>
            <a:endParaRPr lang="el-GR" dirty="0"/>
          </a:p>
          <a:p>
            <a:pPr lvl="1" algn="just"/>
            <a:r>
              <a:rPr lang="el-GR" dirty="0"/>
              <a:t>Ωριμότητα της αγοράς</a:t>
            </a:r>
          </a:p>
          <a:p>
            <a:pPr lvl="1" algn="just"/>
            <a:r>
              <a:rPr lang="el-GR" dirty="0"/>
              <a:t>Νομικά/πραγματικά εμπόδια εισόδου άλλων ανταγωνιστών</a:t>
            </a:r>
          </a:p>
          <a:p>
            <a:pPr lvl="1" algn="just"/>
            <a:r>
              <a:rPr lang="el-GR" dirty="0"/>
              <a:t>Συμβάσεις προμήθειας φα στο πλαίσιο εισαγωγών και χονδρικής προμήθειας</a:t>
            </a:r>
          </a:p>
          <a:p>
            <a:pPr lvl="1" algn="just"/>
            <a:r>
              <a:rPr lang="el-GR" b="1" dirty="0"/>
              <a:t>Άρση κατόπιν αξιολόγησης τυχόν ουσιαστικής μεταβολής των γεγονότων στα οποία βασίστηκε η </a:t>
            </a:r>
            <a:r>
              <a:rPr lang="el-GR" b="1" dirty="0" err="1"/>
              <a:t>υπ’αριθ</a:t>
            </a:r>
            <a:r>
              <a:rPr lang="el-GR" b="1" dirty="0"/>
              <a:t>. 551/</a:t>
            </a:r>
            <a:r>
              <a:rPr lang="en-US" b="1" dirty="0"/>
              <a:t>VII/2012 </a:t>
            </a:r>
            <a:r>
              <a:rPr lang="el-GR" b="1" dirty="0"/>
              <a:t>απόφαση της ΕπΑντ αναφορικά με τις επιμέρους δεσμεύσεις</a:t>
            </a:r>
            <a:endParaRPr lang="en-GR" b="1" dirty="0"/>
          </a:p>
        </p:txBody>
      </p:sp>
    </p:spTree>
    <p:extLst>
      <p:ext uri="{BB962C8B-B14F-4D97-AF65-F5344CB8AC3E}">
        <p14:creationId xmlns:p14="http://schemas.microsoft.com/office/powerpoint/2010/main" val="3808465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786A-515F-111C-B2A4-1B09B7F7CA13}"/>
              </a:ext>
            </a:extLst>
          </p:cNvPr>
          <p:cNvSpPr>
            <a:spLocks noGrp="1"/>
          </p:cNvSpPr>
          <p:nvPr>
            <p:ph type="title"/>
          </p:nvPr>
        </p:nvSpPr>
        <p:spPr/>
        <p:txBody>
          <a:bodyPr/>
          <a:lstStyle/>
          <a:p>
            <a:r>
              <a:rPr lang="el-GR" dirty="0"/>
              <a:t>Καταληκτικές παρατηρήσεις</a:t>
            </a:r>
            <a:endParaRPr lang="en-GR" dirty="0"/>
          </a:p>
        </p:txBody>
      </p:sp>
      <p:sp>
        <p:nvSpPr>
          <p:cNvPr id="3" name="Content Placeholder 2">
            <a:extLst>
              <a:ext uri="{FF2B5EF4-FFF2-40B4-BE49-F238E27FC236}">
                <a16:creationId xmlns:a16="http://schemas.microsoft.com/office/drawing/2014/main" id="{B26E2F6E-7762-6907-0305-53F6B44E228F}"/>
              </a:ext>
            </a:extLst>
          </p:cNvPr>
          <p:cNvSpPr>
            <a:spLocks noGrp="1"/>
          </p:cNvSpPr>
          <p:nvPr>
            <p:ph idx="1"/>
          </p:nvPr>
        </p:nvSpPr>
        <p:spPr/>
        <p:txBody>
          <a:bodyPr/>
          <a:lstStyle/>
          <a:p>
            <a:r>
              <a:rPr lang="el-GR" dirty="0"/>
              <a:t>Σας ευχαριστώ για την προσοχή σας</a:t>
            </a:r>
            <a:r>
              <a:rPr lang="en-US" dirty="0"/>
              <a:t>!</a:t>
            </a:r>
            <a:endParaRPr lang="el-GR" dirty="0"/>
          </a:p>
          <a:p>
            <a:r>
              <a:rPr lang="en-US" dirty="0" err="1"/>
              <a:t>cvlachou@epant.gr</a:t>
            </a:r>
            <a:endParaRPr lang="en-GR" dirty="0"/>
          </a:p>
        </p:txBody>
      </p:sp>
    </p:spTree>
    <p:extLst>
      <p:ext uri="{BB962C8B-B14F-4D97-AF65-F5344CB8AC3E}">
        <p14:creationId xmlns:p14="http://schemas.microsoft.com/office/powerpoint/2010/main" val="263045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2E8B-5792-0B4E-D905-FD82E0D54555}"/>
              </a:ext>
            </a:extLst>
          </p:cNvPr>
          <p:cNvSpPr>
            <a:spLocks noGrp="1"/>
          </p:cNvSpPr>
          <p:nvPr>
            <p:ph type="title"/>
          </p:nvPr>
        </p:nvSpPr>
        <p:spPr/>
        <p:txBody>
          <a:bodyPr/>
          <a:lstStyle/>
          <a:p>
            <a:r>
              <a:rPr lang="el-GR" dirty="0"/>
              <a:t>Εισαγωγή</a:t>
            </a:r>
            <a:endParaRPr lang="en-GR" dirty="0"/>
          </a:p>
        </p:txBody>
      </p:sp>
      <p:sp>
        <p:nvSpPr>
          <p:cNvPr id="3" name="Content Placeholder 2">
            <a:extLst>
              <a:ext uri="{FF2B5EF4-FFF2-40B4-BE49-F238E27FC236}">
                <a16:creationId xmlns:a16="http://schemas.microsoft.com/office/drawing/2014/main" id="{B21D313E-4DA5-28AA-6A6C-F198EB51CA3B}"/>
              </a:ext>
            </a:extLst>
          </p:cNvPr>
          <p:cNvSpPr>
            <a:spLocks noGrp="1"/>
          </p:cNvSpPr>
          <p:nvPr>
            <p:ph idx="1"/>
          </p:nvPr>
        </p:nvSpPr>
        <p:spPr/>
        <p:txBody>
          <a:bodyPr>
            <a:normAutofit/>
          </a:bodyPr>
          <a:lstStyle/>
          <a:p>
            <a:pPr algn="just"/>
            <a:r>
              <a:rPr lang="el-GR" dirty="0"/>
              <a:t>Εξουσίες ΕπΑντ επί παραβάσεων, μεταξύ άλλων:</a:t>
            </a:r>
          </a:p>
          <a:p>
            <a:pPr lvl="1" algn="just"/>
            <a:r>
              <a:rPr lang="el-GR" dirty="0"/>
              <a:t>Συστάσεις, διαπίστωση παράβασης κατά το παρελθόν, παύση παράβασης και παράλειψη αυτής, μέτρα συμπεριφοράς ή διαρθρωτικού χαρακτήρα, </a:t>
            </a:r>
          </a:p>
          <a:p>
            <a:pPr lvl="1" algn="just"/>
            <a:r>
              <a:rPr lang="el-GR" dirty="0"/>
              <a:t>Επιβολή προστίμου (άρθρο 25Β ν. 3959/2011)</a:t>
            </a:r>
          </a:p>
          <a:p>
            <a:pPr lvl="1" algn="just"/>
            <a:r>
              <a:rPr lang="el-GR" dirty="0"/>
              <a:t>Υιοθέτηση δεσμεύσεων (άρθρο 25Γ ν. 3959/2011)</a:t>
            </a:r>
          </a:p>
          <a:p>
            <a:pPr algn="just"/>
            <a:r>
              <a:rPr lang="el-GR" dirty="0"/>
              <a:t>Ενδική προστασία</a:t>
            </a:r>
          </a:p>
          <a:p>
            <a:pPr lvl="1" algn="just"/>
            <a:r>
              <a:rPr lang="el-GR" dirty="0"/>
              <a:t>Προσφυγή ενώπιον ΔΕΦ Αθηνών (</a:t>
            </a:r>
            <a:r>
              <a:rPr lang="el-GR" dirty="0" err="1"/>
              <a:t>αρ</a:t>
            </a:r>
            <a:r>
              <a:rPr lang="el-GR" dirty="0"/>
              <a:t>. 30 ν. 3959/2011)</a:t>
            </a:r>
          </a:p>
          <a:p>
            <a:pPr lvl="1" algn="just"/>
            <a:r>
              <a:rPr lang="el-GR" dirty="0"/>
              <a:t>Αίτηση αναιρέσεως ενώπιον του </a:t>
            </a:r>
            <a:r>
              <a:rPr lang="el-GR" dirty="0" err="1"/>
              <a:t>ΣτΕ</a:t>
            </a:r>
            <a:r>
              <a:rPr lang="el-GR" dirty="0"/>
              <a:t> (</a:t>
            </a:r>
            <a:r>
              <a:rPr lang="el-GR" dirty="0" err="1"/>
              <a:t>αρ</a:t>
            </a:r>
            <a:r>
              <a:rPr lang="el-GR" dirty="0"/>
              <a:t>. 32 ν. 3959/2011)</a:t>
            </a:r>
            <a:endParaRPr lang="en-GR" dirty="0"/>
          </a:p>
        </p:txBody>
      </p:sp>
    </p:spTree>
    <p:extLst>
      <p:ext uri="{BB962C8B-B14F-4D97-AF65-F5344CB8AC3E}">
        <p14:creationId xmlns:p14="http://schemas.microsoft.com/office/powerpoint/2010/main" val="168881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B982-C898-D4BA-8E8C-94D93D5A0CBA}"/>
              </a:ext>
            </a:extLst>
          </p:cNvPr>
          <p:cNvSpPr>
            <a:spLocks noGrp="1"/>
          </p:cNvSpPr>
          <p:nvPr>
            <p:ph type="title"/>
          </p:nvPr>
        </p:nvSpPr>
        <p:spPr/>
        <p:txBody>
          <a:bodyPr/>
          <a:lstStyle/>
          <a:p>
            <a:r>
              <a:rPr lang="el-GR" dirty="0"/>
              <a:t>Εισαγωγή</a:t>
            </a:r>
            <a:endParaRPr lang="en-GR" dirty="0"/>
          </a:p>
        </p:txBody>
      </p:sp>
      <p:sp>
        <p:nvSpPr>
          <p:cNvPr id="3" name="Content Placeholder 2">
            <a:extLst>
              <a:ext uri="{FF2B5EF4-FFF2-40B4-BE49-F238E27FC236}">
                <a16:creationId xmlns:a16="http://schemas.microsoft.com/office/drawing/2014/main" id="{F28883CF-FB48-C59B-A28D-60156B1A0462}"/>
              </a:ext>
            </a:extLst>
          </p:cNvPr>
          <p:cNvSpPr>
            <a:spLocks noGrp="1"/>
          </p:cNvSpPr>
          <p:nvPr>
            <p:ph idx="1"/>
          </p:nvPr>
        </p:nvSpPr>
        <p:spPr/>
        <p:txBody>
          <a:bodyPr/>
          <a:lstStyle/>
          <a:p>
            <a:r>
              <a:rPr lang="el-GR" dirty="0"/>
              <a:t>Πρόστιμα (Άρθρο 25Β ν. 3959/2011)</a:t>
            </a:r>
          </a:p>
          <a:p>
            <a:pPr lvl="1" algn="just"/>
            <a:r>
              <a:rPr lang="el-GR" dirty="0"/>
              <a:t>« 1. Το πρόστιμο των περ. δ΄, ε΄, </a:t>
            </a:r>
            <a:r>
              <a:rPr lang="el-GR" dirty="0" err="1"/>
              <a:t>στ</a:t>
            </a:r>
            <a:r>
              <a:rPr lang="el-GR" dirty="0"/>
              <a:t>΄ και ζ΄ της παρ. 1 του άρθρου 25 πρέπει να είναι </a:t>
            </a:r>
            <a:r>
              <a:rPr lang="el-GR" b="1" dirty="0"/>
              <a:t>αποτελεσματικό, αναλογικό και αποτρεπτικό, μπορεί δε να φθάνει μέχρι ποσοστού δέκα τοις εκατό (10%) του συνολικού παγκόσμιου κύκλου εργασιών της επιχείρησης κατά την προηγούμενη της έκδοσης της απόφασης χρήση</a:t>
            </a:r>
            <a:r>
              <a:rPr lang="el-GR" dirty="0"/>
              <a:t>. (…) Για τον καθορισμό του ύψους του προστίμου λαμβάνονται </a:t>
            </a:r>
            <a:r>
              <a:rPr lang="el-GR" b="1" dirty="0"/>
              <a:t>υπόψη η σοβαρότητα, η διάρκεια, η γεωγραφική έκταση της παράβασης, η διάρκεια και το είδος της συμμετοχής στην παράβαση της συγκεκριμένης επιχείρησης.</a:t>
            </a:r>
            <a:r>
              <a:rPr lang="el-GR" dirty="0"/>
              <a:t> (…)»</a:t>
            </a:r>
          </a:p>
          <a:p>
            <a:pPr lvl="1" algn="just"/>
            <a:r>
              <a:rPr lang="el-GR" dirty="0"/>
              <a:t>Κατευθυντήριες γραμμές για τον υπολογισμό των προστίμων δυνάμει των άρθρων 25 και 25Β του ν. 3959/2011</a:t>
            </a:r>
          </a:p>
          <a:p>
            <a:pPr lvl="1" algn="just"/>
            <a:endParaRPr lang="en-GR" dirty="0"/>
          </a:p>
        </p:txBody>
      </p:sp>
    </p:spTree>
    <p:extLst>
      <p:ext uri="{BB962C8B-B14F-4D97-AF65-F5344CB8AC3E}">
        <p14:creationId xmlns:p14="http://schemas.microsoft.com/office/powerpoint/2010/main" val="427908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848F-0A3B-1266-5325-06A46E2B2CD4}"/>
              </a:ext>
            </a:extLst>
          </p:cNvPr>
          <p:cNvSpPr>
            <a:spLocks noGrp="1"/>
          </p:cNvSpPr>
          <p:nvPr>
            <p:ph type="title"/>
          </p:nvPr>
        </p:nvSpPr>
        <p:spPr/>
        <p:txBody>
          <a:bodyPr/>
          <a:lstStyle/>
          <a:p>
            <a:r>
              <a:rPr lang="el-GR" dirty="0"/>
              <a:t>Εισαγωγή</a:t>
            </a:r>
            <a:endParaRPr lang="en-GR" dirty="0"/>
          </a:p>
        </p:txBody>
      </p:sp>
      <p:sp>
        <p:nvSpPr>
          <p:cNvPr id="3" name="Content Placeholder 2">
            <a:extLst>
              <a:ext uri="{FF2B5EF4-FFF2-40B4-BE49-F238E27FC236}">
                <a16:creationId xmlns:a16="http://schemas.microsoft.com/office/drawing/2014/main" id="{1C34AAFF-E9FF-E576-2A04-7F8A2636242C}"/>
              </a:ext>
            </a:extLst>
          </p:cNvPr>
          <p:cNvSpPr>
            <a:spLocks noGrp="1"/>
          </p:cNvSpPr>
          <p:nvPr>
            <p:ph idx="1"/>
          </p:nvPr>
        </p:nvSpPr>
        <p:spPr/>
        <p:txBody>
          <a:bodyPr>
            <a:normAutofit fontScale="85000" lnSpcReduction="20000"/>
          </a:bodyPr>
          <a:lstStyle/>
          <a:p>
            <a:pPr algn="just"/>
            <a:r>
              <a:rPr lang="el-GR" dirty="0"/>
              <a:t>Δεσμεύσεις (</a:t>
            </a:r>
            <a:r>
              <a:rPr lang="en-GR" dirty="0"/>
              <a:t>Ά</a:t>
            </a:r>
            <a:r>
              <a:rPr lang="el-GR" dirty="0" err="1"/>
              <a:t>ρθρο</a:t>
            </a:r>
            <a:r>
              <a:rPr lang="el-GR" dirty="0"/>
              <a:t> 25Γ ν. 3959/2011)</a:t>
            </a:r>
          </a:p>
          <a:p>
            <a:pPr lvl="1" algn="just"/>
            <a:r>
              <a:rPr lang="el-GR" dirty="0"/>
              <a:t>« 1. Αν η Επιτροπή Ανταγωνισμού </a:t>
            </a:r>
            <a:r>
              <a:rPr lang="el-GR" b="1" dirty="0"/>
              <a:t>πιθανολογεί</a:t>
            </a:r>
            <a:r>
              <a:rPr lang="el-GR" dirty="0"/>
              <a:t>, κατά τη διάρκεια σχετικής έρευνας που διεξάγεται είτε αυτεπαγγέλτως είτε κατόπιν καταγγελίας, παράβαση των άρθρων 1, 1Α και 2 του παρόντος ή των άρθρων 101 και 102 της Συνθήκης για τη Λειτουργία της Ευρωπαϊκής Ένωσης, μπορεί με </a:t>
            </a:r>
            <a:r>
              <a:rPr lang="el-GR" b="1" dirty="0"/>
              <a:t>απόφασή της</a:t>
            </a:r>
            <a:r>
              <a:rPr lang="el-GR" dirty="0"/>
              <a:t>, αφού ζητήσει την άποψη των συμμετεχόντων στην αγορά, να </a:t>
            </a:r>
            <a:r>
              <a:rPr lang="el-GR" b="1" dirty="0"/>
              <a:t>αποδέχεται</a:t>
            </a:r>
            <a:r>
              <a:rPr lang="el-GR" dirty="0"/>
              <a:t>, την εκ μέρους των εμπλεκόμενων επιχειρήσεων ή ενώσεων επιχειρήσεων, </a:t>
            </a:r>
            <a:r>
              <a:rPr lang="el-GR" b="1" dirty="0"/>
              <a:t>ανάληψη δεσμεύσεων προς παύση της πιθανολογούμενης παράβασης και να καθιστά τις δεσμεύσεις αυτές υποχρεωτικές </a:t>
            </a:r>
            <a:r>
              <a:rPr lang="el-GR" dirty="0"/>
              <a:t>για τις επιχειρήσεις ή ενώσεις επιχειρήσεων. Η απόφαση της Επιτροπής μπορεί να εκδοθεί για </a:t>
            </a:r>
            <a:r>
              <a:rPr lang="el-GR" b="1" dirty="0"/>
              <a:t>συγκεκριμένο χρονικό διάστημα</a:t>
            </a:r>
            <a:r>
              <a:rPr lang="el-GR" dirty="0"/>
              <a:t>, εφόσον κρίνεται ότι δεν συντρέχουν λόγοι για περαιτέρω δράση αυτής. Η Επιτροπή μπορεί, ύστερα από αίτηση που υποβάλλει κάθε ενδιαφερόμενος ή αυτεπαγγέλτως, να κινήσει εκ νέου τη διαδικασία, εάν υπάρξει </a:t>
            </a:r>
            <a:r>
              <a:rPr lang="el-GR" b="1" dirty="0"/>
              <a:t>ουσιαστική μεταβολή των γεγονότων στα οποία βασίσθηκε η απόφαση</a:t>
            </a:r>
            <a:r>
              <a:rPr lang="el-GR" dirty="0"/>
              <a:t>, ή οι εμπλεκόμενες επιχειρήσεις αθετήσουν τις δεσμεύσεις που έχουν αναλάβει, ή η απόφαση βασίσθηκε σε ελλιπείς, ανακριβείς ή παραπλανητικές πληροφορίες των ενδιαφερόμενων επιχειρήσεων. » (…)</a:t>
            </a:r>
          </a:p>
          <a:p>
            <a:pPr algn="just"/>
            <a:r>
              <a:rPr lang="el-GR" dirty="0"/>
              <a:t>Απόφαση 786/2022 περί όρων προϋποθέσεων και διαδικασίας αποδοχής δεσμεύσεων εκ μέρους των ενδιαφερόμενων επιχειρήσεων και θέματα σχετικά με την αναστολή των προθεσμιών των παρ. 4 και 5 του ν. 3959/2011</a:t>
            </a:r>
          </a:p>
          <a:p>
            <a:pPr algn="just"/>
            <a:endParaRPr lang="el-GR" dirty="0"/>
          </a:p>
        </p:txBody>
      </p:sp>
    </p:spTree>
    <p:extLst>
      <p:ext uri="{BB962C8B-B14F-4D97-AF65-F5344CB8AC3E}">
        <p14:creationId xmlns:p14="http://schemas.microsoft.com/office/powerpoint/2010/main" val="373717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CF6F-54DD-CEA4-BD94-9F765498AECE}"/>
              </a:ext>
            </a:extLst>
          </p:cNvPr>
          <p:cNvSpPr>
            <a:spLocks noGrp="1"/>
          </p:cNvSpPr>
          <p:nvPr>
            <p:ph type="title"/>
          </p:nvPr>
        </p:nvSpPr>
        <p:spPr/>
        <p:txBody>
          <a:bodyPr/>
          <a:lstStyle/>
          <a:p>
            <a:r>
              <a:rPr lang="el-GR" dirty="0"/>
              <a:t>Εισαγωγή</a:t>
            </a:r>
            <a:endParaRPr lang="en-US" dirty="0"/>
          </a:p>
        </p:txBody>
      </p:sp>
      <p:sp>
        <p:nvSpPr>
          <p:cNvPr id="3" name="Content Placeholder 2">
            <a:extLst>
              <a:ext uri="{FF2B5EF4-FFF2-40B4-BE49-F238E27FC236}">
                <a16:creationId xmlns:a16="http://schemas.microsoft.com/office/drawing/2014/main" id="{301C043D-27B1-DFF4-DAA6-8EEAE5A92E05}"/>
              </a:ext>
            </a:extLst>
          </p:cNvPr>
          <p:cNvSpPr>
            <a:spLocks noGrp="1"/>
          </p:cNvSpPr>
          <p:nvPr>
            <p:ph idx="1"/>
          </p:nvPr>
        </p:nvSpPr>
        <p:spPr/>
        <p:txBody>
          <a:bodyPr>
            <a:normAutofit/>
          </a:bodyPr>
          <a:lstStyle/>
          <a:p>
            <a:pPr algn="just"/>
            <a:r>
              <a:rPr lang="el-GR" dirty="0"/>
              <a:t>Ρόλος της ΕπΑντ στο πλαίσιο της απελευθέρωσης της αγοράς ενέργειας;</a:t>
            </a:r>
          </a:p>
          <a:p>
            <a:pPr lvl="1" algn="just"/>
            <a:r>
              <a:rPr lang="el-GR" dirty="0"/>
              <a:t>Δίκαιο ανταγωνισμού - ρυθμιστικό δίκαιο</a:t>
            </a:r>
          </a:p>
          <a:p>
            <a:pPr lvl="1" algn="just"/>
            <a:r>
              <a:rPr lang="el-GR" dirty="0"/>
              <a:t>Επιτροπή Ανταγωνισμού - τομεακός ρυθμιστής</a:t>
            </a:r>
          </a:p>
          <a:p>
            <a:pPr algn="just"/>
            <a:r>
              <a:rPr lang="el-GR" dirty="0"/>
              <a:t>Αποφάσεις ΕπΑντ</a:t>
            </a:r>
          </a:p>
          <a:p>
            <a:pPr lvl="1" algn="just"/>
            <a:r>
              <a:rPr lang="el-GR" dirty="0"/>
              <a:t>Απόφαση </a:t>
            </a:r>
            <a:r>
              <a:rPr lang="el-GR" dirty="0" err="1"/>
              <a:t>Αρ</a:t>
            </a:r>
            <a:r>
              <a:rPr lang="el-GR" dirty="0"/>
              <a:t>. 555/</a:t>
            </a:r>
            <a:r>
              <a:rPr lang="en-US" dirty="0"/>
              <a:t>VII/2012</a:t>
            </a:r>
            <a:r>
              <a:rPr lang="el-GR" dirty="0"/>
              <a:t> (ΔΕΣΦΑ)</a:t>
            </a:r>
          </a:p>
          <a:p>
            <a:pPr lvl="1" algn="just"/>
            <a:r>
              <a:rPr lang="en-GR" dirty="0"/>
              <a:t>A</a:t>
            </a:r>
            <a:r>
              <a:rPr lang="el-GR" dirty="0" err="1"/>
              <a:t>πόφαση</a:t>
            </a:r>
            <a:r>
              <a:rPr lang="el-GR" dirty="0"/>
              <a:t> </a:t>
            </a:r>
            <a:r>
              <a:rPr lang="el-GR" dirty="0" err="1"/>
              <a:t>Αρ</a:t>
            </a:r>
            <a:r>
              <a:rPr lang="el-GR" dirty="0"/>
              <a:t>. 551/</a:t>
            </a:r>
            <a:r>
              <a:rPr lang="en-US" dirty="0"/>
              <a:t>VII/2012</a:t>
            </a:r>
            <a:r>
              <a:rPr lang="el-GR" dirty="0"/>
              <a:t> (ΔΕΠΑ)</a:t>
            </a:r>
          </a:p>
          <a:p>
            <a:pPr lvl="2" algn="just"/>
            <a:r>
              <a:rPr lang="el-GR" dirty="0"/>
              <a:t> </a:t>
            </a:r>
            <a:r>
              <a:rPr lang="el-GR" b="1" dirty="0"/>
              <a:t>Τροποποίηση</a:t>
            </a:r>
            <a:r>
              <a:rPr lang="el-GR" dirty="0"/>
              <a:t> </a:t>
            </a:r>
            <a:r>
              <a:rPr lang="el-GR" dirty="0" err="1"/>
              <a:t>δι’αποφάσεων</a:t>
            </a:r>
            <a:r>
              <a:rPr lang="el-GR" dirty="0"/>
              <a:t> ΕπΑντ υπ’ αριθ. 589/2014, 596/2014, 618/2015, 631/2016 και 651/2017</a:t>
            </a:r>
          </a:p>
          <a:p>
            <a:pPr lvl="2" algn="just"/>
            <a:r>
              <a:rPr lang="el-GR" b="1" dirty="0"/>
              <a:t>Άρση</a:t>
            </a:r>
            <a:r>
              <a:rPr lang="el-GR" dirty="0"/>
              <a:t> </a:t>
            </a:r>
            <a:r>
              <a:rPr lang="el-GR" dirty="0" err="1"/>
              <a:t>δι’απόφασης</a:t>
            </a:r>
            <a:r>
              <a:rPr lang="el-GR" dirty="0"/>
              <a:t> ΕπΑντ 737/2021</a:t>
            </a:r>
          </a:p>
          <a:p>
            <a:endParaRPr lang="el-GR" dirty="0"/>
          </a:p>
          <a:p>
            <a:endParaRPr lang="en-US" dirty="0"/>
          </a:p>
        </p:txBody>
      </p:sp>
    </p:spTree>
    <p:extLst>
      <p:ext uri="{BB962C8B-B14F-4D97-AF65-F5344CB8AC3E}">
        <p14:creationId xmlns:p14="http://schemas.microsoft.com/office/powerpoint/2010/main" val="148228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4953-16CA-BEDD-71BC-64AEC85F1AC6}"/>
              </a:ext>
            </a:extLst>
          </p:cNvPr>
          <p:cNvSpPr>
            <a:spLocks noGrp="1"/>
          </p:cNvSpPr>
          <p:nvPr>
            <p:ph type="title"/>
          </p:nvPr>
        </p:nvSpPr>
        <p:spPr/>
        <p:txBody>
          <a:bodyPr/>
          <a:lstStyle/>
          <a:p>
            <a:r>
              <a:rPr lang="el-GR" dirty="0"/>
              <a:t>Εμπλεκόμενα μέρη</a:t>
            </a:r>
            <a:endParaRPr lang="en-GR" dirty="0"/>
          </a:p>
        </p:txBody>
      </p:sp>
      <p:sp>
        <p:nvSpPr>
          <p:cNvPr id="3" name="Content Placeholder 2">
            <a:extLst>
              <a:ext uri="{FF2B5EF4-FFF2-40B4-BE49-F238E27FC236}">
                <a16:creationId xmlns:a16="http://schemas.microsoft.com/office/drawing/2014/main" id="{DB49BC6A-137F-8531-E648-9475DD6629ED}"/>
              </a:ext>
            </a:extLst>
          </p:cNvPr>
          <p:cNvSpPr>
            <a:spLocks noGrp="1"/>
          </p:cNvSpPr>
          <p:nvPr>
            <p:ph idx="1"/>
          </p:nvPr>
        </p:nvSpPr>
        <p:spPr/>
        <p:txBody>
          <a:bodyPr>
            <a:normAutofit fontScale="77500" lnSpcReduction="20000"/>
          </a:bodyPr>
          <a:lstStyle/>
          <a:p>
            <a:pPr algn="just"/>
            <a:r>
              <a:rPr lang="el-GR" b="1" dirty="0"/>
              <a:t>ΔΕΠΑ</a:t>
            </a:r>
            <a:r>
              <a:rPr lang="el-GR" dirty="0"/>
              <a:t> (Δημόσια Επιχείρηση Αερίου ΑΕ), </a:t>
            </a:r>
            <a:r>
              <a:rPr lang="el-GR" dirty="0" err="1"/>
              <a:t>πρώτη</a:t>
            </a:r>
            <a:r>
              <a:rPr lang="el-GR" dirty="0"/>
              <a:t> </a:t>
            </a:r>
            <a:r>
              <a:rPr lang="el-GR" dirty="0" err="1"/>
              <a:t>εισήγαγε</a:t>
            </a:r>
            <a:r>
              <a:rPr lang="el-GR" dirty="0"/>
              <a:t> το </a:t>
            </a:r>
            <a:r>
              <a:rPr lang="el-GR" dirty="0" err="1"/>
              <a:t>φυσικο</a:t>
            </a:r>
            <a:r>
              <a:rPr lang="el-GR" dirty="0"/>
              <a:t>́ </a:t>
            </a:r>
            <a:r>
              <a:rPr lang="el-GR" dirty="0" err="1"/>
              <a:t>αέριο</a:t>
            </a:r>
            <a:r>
              <a:rPr lang="el-GR" dirty="0"/>
              <a:t> στην </a:t>
            </a:r>
            <a:r>
              <a:rPr lang="el-GR" dirty="0" err="1"/>
              <a:t>Ελλάδα</a:t>
            </a:r>
            <a:endParaRPr lang="el-GR" dirty="0"/>
          </a:p>
          <a:p>
            <a:pPr algn="just"/>
            <a:r>
              <a:rPr lang="el-GR" b="1" dirty="0"/>
              <a:t>ΔΕΣΦΑ</a:t>
            </a:r>
            <a:r>
              <a:rPr lang="el-GR" dirty="0"/>
              <a:t> (Διαχειριστής Εθνικού Συστήματος Φυσικού Αερίου ΑΕ)</a:t>
            </a:r>
          </a:p>
          <a:p>
            <a:pPr lvl="1" algn="just"/>
            <a:r>
              <a:rPr lang="el-GR" dirty="0"/>
              <a:t>Ν. 3428/2005: απόσπαση κλάδου του ΕΣΦΑ από τη ΔΕΠΑ, </a:t>
            </a:r>
            <a:r>
              <a:rPr lang="el-GR" dirty="0" err="1"/>
              <a:t>εισφέρθηκε</a:t>
            </a:r>
            <a:r>
              <a:rPr lang="el-GR" dirty="0"/>
              <a:t> κατά πλήρες δικαίωμα κυριότητας και εκμετάλλευσης σε άλλο νομικό πρόσωπο, τον ΔΕΣΦΑ. Το σύνολο του μετοχικού κεφαλαίου του ΔΕΣΦΑ ελέγχεται από τη ΔΕΠΑ</a:t>
            </a:r>
          </a:p>
          <a:p>
            <a:pPr lvl="1" algn="just"/>
            <a:r>
              <a:rPr lang="el-GR" dirty="0"/>
              <a:t>Λειτουργική ανεξαρτησία έναντι της μητρικής ΔΕΠΑ και υποχρεώσεις ΔΕΣΦΑ ως προς την πρόσβαση των χρηστών στο δίκτυο</a:t>
            </a:r>
          </a:p>
          <a:p>
            <a:pPr lvl="1" algn="just"/>
            <a:r>
              <a:rPr lang="el-GR" dirty="0"/>
              <a:t>Πρόβλεψη για έκδοση Κώδικα Διαχείρισης ΕΣΦΑ, πρότυπων συμβάσεων για χρήση δικτύου μεταφοράς, κανονισμού τιμολόγησης, ύπαρξη μεταβατικών μέτρων</a:t>
            </a:r>
          </a:p>
          <a:p>
            <a:pPr algn="just"/>
            <a:r>
              <a:rPr lang="el-GR" dirty="0"/>
              <a:t>« </a:t>
            </a:r>
            <a:r>
              <a:rPr lang="el-GR" b="1" dirty="0"/>
              <a:t>Αλουμίνιον</a:t>
            </a:r>
            <a:r>
              <a:rPr lang="el-GR" dirty="0"/>
              <a:t> »</a:t>
            </a:r>
          </a:p>
          <a:p>
            <a:pPr lvl="1" algn="just"/>
            <a:r>
              <a:rPr lang="el-GR" dirty="0"/>
              <a:t>Επιχείρηση το ενεργειακό κόστος της οποίας ανέρχεται περίπου στο 1/3 του συνολικού της κόστους</a:t>
            </a:r>
          </a:p>
          <a:p>
            <a:pPr lvl="1" algn="just"/>
            <a:r>
              <a:rPr lang="el-GR" dirty="0"/>
              <a:t>Παράδοση ΦΑ στην Αλουμίνιον στο Σημείο Εξόδου του ΕΣΦΑ </a:t>
            </a:r>
            <a:r>
              <a:rPr lang="el-GR" dirty="0" err="1"/>
              <a:t>ονόματι</a:t>
            </a:r>
            <a:r>
              <a:rPr lang="el-GR" dirty="0"/>
              <a:t> </a:t>
            </a:r>
            <a:r>
              <a:rPr lang="en-US" dirty="0" err="1"/>
              <a:t>AdG</a:t>
            </a:r>
            <a:r>
              <a:rPr lang="en-US" dirty="0"/>
              <a:t> </a:t>
            </a:r>
            <a:r>
              <a:rPr lang="el-GR" dirty="0"/>
              <a:t>(την εξυπηρετεί αποκλειστικά)</a:t>
            </a:r>
          </a:p>
          <a:p>
            <a:pPr lvl="1" algn="just"/>
            <a:r>
              <a:rPr lang="el-GR" dirty="0"/>
              <a:t>Πελάτης της ΔΕΠΑ – σύμβαση πώλησης ΦΑ (2008)</a:t>
            </a:r>
          </a:p>
          <a:p>
            <a:pPr lvl="1" algn="just"/>
            <a:r>
              <a:rPr lang="el-GR" dirty="0"/>
              <a:t>Ανταγωνιστής της ΔΕΠΑ στην αγορά προμήθειας ΦΑ (ως </a:t>
            </a:r>
            <a:r>
              <a:rPr lang="el-GR" dirty="0" err="1"/>
              <a:t>επιλέγων</a:t>
            </a:r>
            <a:r>
              <a:rPr lang="el-GR" dirty="0"/>
              <a:t> πελάτης έχει το δικαίωμα να μεταπωλεί το προμηθευόμενο ΦΑ). Στο πλαίσιο αυτό έχει και το δικαίωμα πρόσβασης στις υποδομές μεταφοράς ΦΑ ανταγωνιζόμενη τη ΔΕΠΑ και στην αγορά της πρόσβασης στο δίκτυο (σύστημα) μεταφοράς ΦΑ</a:t>
            </a:r>
          </a:p>
          <a:p>
            <a:pPr lvl="1" algn="just"/>
            <a:endParaRPr lang="el-GR" dirty="0"/>
          </a:p>
          <a:p>
            <a:endParaRPr lang="el-GR" dirty="0"/>
          </a:p>
          <a:p>
            <a:endParaRPr lang="en-GR" dirty="0"/>
          </a:p>
          <a:p>
            <a:endParaRPr lang="en-GR" dirty="0"/>
          </a:p>
        </p:txBody>
      </p:sp>
    </p:spTree>
    <p:extLst>
      <p:ext uri="{BB962C8B-B14F-4D97-AF65-F5344CB8AC3E}">
        <p14:creationId xmlns:p14="http://schemas.microsoft.com/office/powerpoint/2010/main" val="205091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5C350-D1EA-D24A-8E1F-5316D5BD8D7B}"/>
              </a:ext>
            </a:extLst>
          </p:cNvPr>
          <p:cNvSpPr>
            <a:spLocks noGrp="1"/>
          </p:cNvSpPr>
          <p:nvPr>
            <p:ph type="title"/>
          </p:nvPr>
        </p:nvSpPr>
        <p:spPr>
          <a:xfrm>
            <a:off x="1609204" y="645106"/>
            <a:ext cx="9102338" cy="1259894"/>
          </a:xfrm>
        </p:spPr>
        <p:txBody>
          <a:bodyPr>
            <a:normAutofit/>
          </a:bodyPr>
          <a:lstStyle/>
          <a:p>
            <a:r>
              <a:rPr lang="el-GR" dirty="0"/>
              <a:t>ΕΣΦΑ (την περίοδο της υπόθεσης)</a:t>
            </a:r>
            <a:endParaRPr lang="fr-FR" dirty="0"/>
          </a:p>
        </p:txBody>
      </p:sp>
      <p:sp>
        <p:nvSpPr>
          <p:cNvPr id="12" name="Content Placeholder 9">
            <a:extLst>
              <a:ext uri="{FF2B5EF4-FFF2-40B4-BE49-F238E27FC236}">
                <a16:creationId xmlns:a16="http://schemas.microsoft.com/office/drawing/2014/main" id="{35F28DBA-492B-42C6-8F74-1D0AC6F11AF2}"/>
              </a:ext>
            </a:extLst>
          </p:cNvPr>
          <p:cNvSpPr>
            <a:spLocks noGrp="1"/>
          </p:cNvSpPr>
          <p:nvPr>
            <p:ph idx="1"/>
          </p:nvPr>
        </p:nvSpPr>
        <p:spPr>
          <a:xfrm>
            <a:off x="649225" y="1745674"/>
            <a:ext cx="6354248" cy="4147180"/>
          </a:xfrm>
        </p:spPr>
        <p:txBody>
          <a:bodyPr>
            <a:normAutofit/>
          </a:bodyPr>
          <a:lstStyle/>
          <a:p>
            <a:r>
              <a:rPr lang="el-GR" dirty="0"/>
              <a:t>ΕΣΦΑ</a:t>
            </a:r>
          </a:p>
          <a:p>
            <a:pPr lvl="1" algn="just"/>
            <a:r>
              <a:rPr lang="el-GR" dirty="0"/>
              <a:t>Περιλαμβάνει: κεντρικό αγωγό μεταφοράς αερίου, κλάδους μεταφοράς, δίδυμος υποθαλάσσιος αγωγός που συνδέει τερματικό σταθμό ΥΦΑ με ηπειρωτική χώρα, μετρητικούς και ρυθμιστικούς σταθμούς ΦΑ, δυο σταθμούς ανεφοδιασμού λεωφορείων, κέντρο ελέγχου και κατανομής φορτίου</a:t>
            </a:r>
          </a:p>
          <a:p>
            <a:pPr lvl="1" algn="just"/>
            <a:r>
              <a:rPr lang="el-GR" dirty="0"/>
              <a:t>ΦΑ εισάγεται στο ΕΣΦΑ μέσω τριών Σημείων Εισόδου (Σιδηρόκαστρο, Κήποι, Αγία Τριάδα)</a:t>
            </a:r>
          </a:p>
          <a:p>
            <a:pPr lvl="1" algn="just"/>
            <a:r>
              <a:rPr lang="el-GR" dirty="0"/>
              <a:t>ΦΑ παραδίδεται στους χρήστες μέσω 35 Σημείων Εξόδου, (μεταξύ των οποίων το Σημείο Εξόδου </a:t>
            </a:r>
            <a:r>
              <a:rPr lang="en-US" dirty="0" err="1"/>
              <a:t>AdG</a:t>
            </a:r>
            <a:r>
              <a:rPr lang="el-GR" dirty="0"/>
              <a:t> στον Άγιο Νικόλαο Βοιωτίας)</a:t>
            </a:r>
          </a:p>
          <a:p>
            <a:pPr lvl="2" algn="just"/>
            <a:endParaRPr lang="el-GR" dirty="0"/>
          </a:p>
          <a:p>
            <a:pPr lvl="1"/>
            <a:endParaRPr lang="el-GR" dirty="0"/>
          </a:p>
        </p:txBody>
      </p:sp>
      <p:sp>
        <p:nvSpPr>
          <p:cNvPr id="3" name="TextBox 2">
            <a:extLst>
              <a:ext uri="{FF2B5EF4-FFF2-40B4-BE49-F238E27FC236}">
                <a16:creationId xmlns:a16="http://schemas.microsoft.com/office/drawing/2014/main" id="{3723C4C9-8E5B-B540-8544-F8A3DE7AAC46}"/>
              </a:ext>
            </a:extLst>
          </p:cNvPr>
          <p:cNvSpPr txBox="1"/>
          <p:nvPr/>
        </p:nvSpPr>
        <p:spPr>
          <a:xfrm>
            <a:off x="4023360" y="3657600"/>
            <a:ext cx="184731" cy="369332"/>
          </a:xfrm>
          <a:prstGeom prst="rect">
            <a:avLst/>
          </a:prstGeom>
          <a:noFill/>
        </p:spPr>
        <p:txBody>
          <a:bodyPr wrap="none" rtlCol="0">
            <a:spAutoFit/>
          </a:bodyPr>
          <a:lstStyle/>
          <a:p>
            <a:endParaRPr lang="en-CY" dirty="0"/>
          </a:p>
        </p:txBody>
      </p:sp>
      <p:pic>
        <p:nvPicPr>
          <p:cNvPr id="4" name="Content Placeholder 8">
            <a:extLst>
              <a:ext uri="{FF2B5EF4-FFF2-40B4-BE49-F238E27FC236}">
                <a16:creationId xmlns:a16="http://schemas.microsoft.com/office/drawing/2014/main" id="{528C4D62-A417-60EF-D17D-27C25EE8D240}"/>
              </a:ext>
            </a:extLst>
          </p:cNvPr>
          <p:cNvPicPr>
            <a:picLocks noChangeAspect="1"/>
          </p:cNvPicPr>
          <p:nvPr/>
        </p:nvPicPr>
        <p:blipFill>
          <a:blip r:embed="rId2"/>
          <a:stretch>
            <a:fillRect/>
          </a:stretch>
        </p:blipFill>
        <p:spPr>
          <a:xfrm>
            <a:off x="7582226" y="1768475"/>
            <a:ext cx="3512846" cy="3778250"/>
          </a:xfrm>
          <a:prstGeom prst="rect">
            <a:avLst/>
          </a:prstGeom>
        </p:spPr>
      </p:pic>
    </p:spTree>
    <p:extLst>
      <p:ext uri="{BB962C8B-B14F-4D97-AF65-F5344CB8AC3E}">
        <p14:creationId xmlns:p14="http://schemas.microsoft.com/office/powerpoint/2010/main" val="303685602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736</TotalTime>
  <Words>5691</Words>
  <Application>Microsoft Macintosh PowerPoint</Application>
  <PresentationFormat>Widescreen</PresentationFormat>
  <Paragraphs>291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Century Gothic</vt:lpstr>
      <vt:lpstr>Wingdings 3</vt:lpstr>
      <vt:lpstr>Wisp</vt:lpstr>
      <vt:lpstr>Σημαντικές αποφάσεις της Επιτροπής Ανταγωνισμού στο πεδίο της ενέργειας</vt:lpstr>
      <vt:lpstr>Εισαγωγή</vt:lpstr>
      <vt:lpstr>Εισαγωγή</vt:lpstr>
      <vt:lpstr>Εισαγωγή</vt:lpstr>
      <vt:lpstr>Εισαγωγή</vt:lpstr>
      <vt:lpstr>Εισαγωγή</vt:lpstr>
      <vt:lpstr>Εισαγωγή</vt:lpstr>
      <vt:lpstr>Εμπλεκόμενα μέρη</vt:lpstr>
      <vt:lpstr>ΕΣΦΑ (την περίοδο της υπόθεσης)</vt:lpstr>
      <vt:lpstr>Πραγματικά περιστατικά (Αλουμίνιον) </vt:lpstr>
      <vt:lpstr>Πραγματικά περιστατικά (ΔΕΣΦΑ)</vt:lpstr>
      <vt:lpstr>Πραγματικά περιστατικά (ΔΕΠΑ)</vt:lpstr>
      <vt:lpstr>Καταγγελία ενώπιον ΡΑΕ</vt:lpstr>
      <vt:lpstr>Καθορισμός σχετικών αγορών (προϊόντων και υπηρεσιών)</vt:lpstr>
      <vt:lpstr>Καθορισμός σχετικών αγορών (προϊόντων και υπηρεσιών)</vt:lpstr>
      <vt:lpstr>Καθορισμός σχετικών αγορών (γεωγραφική αγορά)</vt:lpstr>
      <vt:lpstr>Άρθρο 102 ΣΛΕΕ</vt:lpstr>
      <vt:lpstr>Άρθρο 102 ΣΛΕΕ</vt:lpstr>
      <vt:lpstr>Κατάχρηση δεσπόζουσας θέσης</vt:lpstr>
      <vt:lpstr>Άρνηση πρόσβασης σε βασική διευκόλυνση (ΔΕΣΦΑ)</vt:lpstr>
      <vt:lpstr>Νομική αξιολόγηση (ΔΕΣΦΑ)</vt:lpstr>
      <vt:lpstr>Νομική αξιολόγηση (ΔΕΣΦΑ)</vt:lpstr>
      <vt:lpstr>Νομική αξιολόγηση (ΔΕΣΦΑ)</vt:lpstr>
      <vt:lpstr>Πιθανολογούμενες πρακτικές (ΔΕΠΑ)</vt:lpstr>
      <vt:lpstr>Πιθανολογούμενες πρακτικές (ΔΕΠΑ)</vt:lpstr>
      <vt:lpstr>Πιθανολογούμενες πρακτικές (ΔΕΠΑ)</vt:lpstr>
      <vt:lpstr>Πιθανολογούμενες πρακτικές (ΔΕΠΑ)</vt:lpstr>
      <vt:lpstr>Νομική αξιολόγηση (ΔΕΠΑ)</vt:lpstr>
      <vt:lpstr>Νομική αξιολόγηση (ΔΕΠΑ)</vt:lpstr>
      <vt:lpstr>ΔΕΠΑ - δεσμεύσεις</vt:lpstr>
      <vt:lpstr>ΔΕΠΑ – δεσμεύσεις </vt:lpstr>
      <vt:lpstr>ΔΕΠΑ - δεσμεύσεις</vt:lpstr>
      <vt:lpstr>Άρση δεσμεύσεων (2021)</vt:lpstr>
      <vt:lpstr>Άρση δεσμεύσεων (2021)</vt:lpstr>
      <vt:lpstr>Άρση δεσμεύσεων (2021) </vt:lpstr>
      <vt:lpstr>Άρση δεσμεύσεων (2021)</vt:lpstr>
      <vt:lpstr>Άρση δεσμεύσεων (2021)</vt:lpstr>
      <vt:lpstr>Άρση δεσμεύσεων (2021)</vt:lpstr>
      <vt:lpstr>Καταληκτικές παρατηρήσεις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Σημαντικές αποφάσεις της Επιτροπής Ανταγωνισμού στο πεδίο της ενέργειας</dc:title>
  <dc:creator>Microsoft Office User</dc:creator>
  <cp:lastModifiedBy>Microsoft Office User</cp:lastModifiedBy>
  <cp:revision>49</cp:revision>
  <cp:lastPrinted>2023-05-29T09:08:43Z</cp:lastPrinted>
  <dcterms:created xsi:type="dcterms:W3CDTF">2023-05-29T05:55:54Z</dcterms:created>
  <dcterms:modified xsi:type="dcterms:W3CDTF">2023-06-07T13:19:54Z</dcterms:modified>
</cp:coreProperties>
</file>