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3" r:id="rId1"/>
  </p:sldMasterIdLst>
  <p:notesMasterIdLst>
    <p:notesMasterId r:id="rId20"/>
  </p:notesMasterIdLst>
  <p:handoutMasterIdLst>
    <p:handoutMasterId r:id="rId21"/>
  </p:handoutMasterIdLst>
  <p:sldIdLst>
    <p:sldId id="256" r:id="rId2"/>
    <p:sldId id="304" r:id="rId3"/>
    <p:sldId id="333" r:id="rId4"/>
    <p:sldId id="334" r:id="rId5"/>
    <p:sldId id="335" r:id="rId6"/>
    <p:sldId id="336" r:id="rId7"/>
    <p:sldId id="337" r:id="rId8"/>
    <p:sldId id="341" r:id="rId9"/>
    <p:sldId id="338" r:id="rId10"/>
    <p:sldId id="340" r:id="rId11"/>
    <p:sldId id="339" r:id="rId12"/>
    <p:sldId id="342" r:id="rId13"/>
    <p:sldId id="343" r:id="rId14"/>
    <p:sldId id="344" r:id="rId15"/>
    <p:sldId id="345" r:id="rId16"/>
    <p:sldId id="346" r:id="rId17"/>
    <p:sldId id="351" r:id="rId18"/>
    <p:sldId id="353" r:id="rId1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5pPr>
    <a:lvl6pPr marL="2286000" algn="l" defTabSz="914400" rtl="0" eaLnBrk="1" latinLnBrk="0" hangingPunct="1">
      <a:defRPr kern="1200">
        <a:solidFill>
          <a:schemeClr val="tx1"/>
        </a:solidFill>
        <a:latin typeface="Trebuchet MS" panose="020B0603020202020204" pitchFamily="34" charset="0"/>
        <a:ea typeface="+mn-ea"/>
        <a:cs typeface="+mn-cs"/>
      </a:defRPr>
    </a:lvl6pPr>
    <a:lvl7pPr marL="2743200" algn="l" defTabSz="914400" rtl="0" eaLnBrk="1" latinLnBrk="0" hangingPunct="1">
      <a:defRPr kern="1200">
        <a:solidFill>
          <a:schemeClr val="tx1"/>
        </a:solidFill>
        <a:latin typeface="Trebuchet MS" panose="020B0603020202020204" pitchFamily="34" charset="0"/>
        <a:ea typeface="+mn-ea"/>
        <a:cs typeface="+mn-cs"/>
      </a:defRPr>
    </a:lvl7pPr>
    <a:lvl8pPr marL="3200400" algn="l" defTabSz="914400" rtl="0" eaLnBrk="1" latinLnBrk="0" hangingPunct="1">
      <a:defRPr kern="1200">
        <a:solidFill>
          <a:schemeClr val="tx1"/>
        </a:solidFill>
        <a:latin typeface="Trebuchet MS" panose="020B0603020202020204" pitchFamily="34" charset="0"/>
        <a:ea typeface="+mn-ea"/>
        <a:cs typeface="+mn-cs"/>
      </a:defRPr>
    </a:lvl8pPr>
    <a:lvl9pPr marL="3657600" algn="l" defTabSz="914400" rtl="0" eaLnBrk="1" latinLnBrk="0" hangingPunct="1">
      <a:defRPr kern="1200">
        <a:solidFill>
          <a:schemeClr val="tx1"/>
        </a:solidFill>
        <a:latin typeface="Trebuchet MS" panose="020B0603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FFFFCC"/>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745" autoAdjust="0"/>
    <p:restoredTop sz="94660"/>
  </p:normalViewPr>
  <p:slideViewPr>
    <p:cSldViewPr>
      <p:cViewPr varScale="1">
        <p:scale>
          <a:sx n="82" d="100"/>
          <a:sy n="82" d="100"/>
        </p:scale>
        <p:origin x="1289" y="5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182"/>
    </p:cViewPr>
  </p:sorterViewPr>
  <p:notesViewPr>
    <p:cSldViewPr>
      <p:cViewPr varScale="1">
        <p:scale>
          <a:sx n="40" d="100"/>
          <a:sy n="40" d="100"/>
        </p:scale>
        <p:origin x="-1488"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oleObject" Target="../embeddings/oleObject1.bin"/><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100">
                <a:latin typeface="Arial Narrow" pitchFamily="34" charset="0"/>
              </a:defRPr>
            </a:pPr>
            <a:r>
              <a:rPr lang="el-GR" sz="1100" dirty="0">
                <a:latin typeface="Arial Narrow" pitchFamily="34" charset="0"/>
              </a:rPr>
              <a:t>Δείκτης ανισότητας</a:t>
            </a:r>
            <a:r>
              <a:rPr lang="el-GR" sz="1100" baseline="0" dirty="0">
                <a:latin typeface="Arial Narrow" pitchFamily="34" charset="0"/>
              </a:rPr>
              <a:t> </a:t>
            </a:r>
            <a:r>
              <a:rPr lang="en-US" sz="1100" dirty="0">
                <a:latin typeface="Arial Narrow" pitchFamily="34" charset="0"/>
              </a:rPr>
              <a:t>Gini </a:t>
            </a:r>
            <a:r>
              <a:rPr lang="el-GR" sz="1100" dirty="0">
                <a:latin typeface="Arial Narrow" pitchFamily="34" charset="0"/>
              </a:rPr>
              <a:t>στα κράτη-μέλη της ΕΕ (2014)</a:t>
            </a:r>
            <a:endParaRPr lang="en-US" sz="1100" dirty="0">
              <a:latin typeface="Arial Narrow" pitchFamily="34" charset="0"/>
            </a:endParaRPr>
          </a:p>
        </c:rich>
      </c:tx>
      <c:overlay val="0"/>
    </c:title>
    <c:autoTitleDeleted val="0"/>
    <c:plotArea>
      <c:layout/>
      <c:barChart>
        <c:barDir val="col"/>
        <c:grouping val="clustered"/>
        <c:varyColors val="0"/>
        <c:ser>
          <c:idx val="0"/>
          <c:order val="0"/>
          <c:tx>
            <c:strRef>
              <c:f>Gini!$G$9</c:f>
              <c:strCache>
                <c:ptCount val="1"/>
                <c:pt idx="0">
                  <c:v>2014</c:v>
                </c:pt>
              </c:strCache>
            </c:strRef>
          </c:tx>
          <c:invertIfNegative val="0"/>
          <c:dPt>
            <c:idx val="17"/>
            <c:invertIfNegative val="0"/>
            <c:bubble3D val="0"/>
            <c:spPr>
              <a:solidFill>
                <a:srgbClr val="002060"/>
              </a:solidFill>
            </c:spPr>
            <c:extLst>
              <c:ext xmlns:c16="http://schemas.microsoft.com/office/drawing/2014/chart" uri="{C3380CC4-5D6E-409C-BE32-E72D297353CC}">
                <c16:uniqueId val="{00000001-DED0-49D5-91D6-C3EC98AB5E2F}"/>
              </c:ext>
            </c:extLst>
          </c:dPt>
          <c:dPt>
            <c:idx val="20"/>
            <c:invertIfNegative val="0"/>
            <c:bubble3D val="0"/>
            <c:spPr>
              <a:solidFill>
                <a:srgbClr val="FF0000"/>
              </a:solidFill>
            </c:spPr>
            <c:extLst>
              <c:ext xmlns:c16="http://schemas.microsoft.com/office/drawing/2014/chart" uri="{C3380CC4-5D6E-409C-BE32-E72D297353CC}">
                <c16:uniqueId val="{00000003-DED0-49D5-91D6-C3EC98AB5E2F}"/>
              </c:ext>
            </c:extLst>
          </c:dPt>
          <c:cat>
            <c:strRef>
              <c:f>Gini!$F$10:$F$38</c:f>
              <c:strCache>
                <c:ptCount val="29"/>
                <c:pt idx="0">
                  <c:v>Slovenia</c:v>
                </c:pt>
                <c:pt idx="1">
                  <c:v>Czech Republic</c:v>
                </c:pt>
                <c:pt idx="2">
                  <c:v>Sweden</c:v>
                </c:pt>
                <c:pt idx="3">
                  <c:v>Finland</c:v>
                </c:pt>
                <c:pt idx="4">
                  <c:v>Belgium</c:v>
                </c:pt>
                <c:pt idx="5">
                  <c:v>Slovakia</c:v>
                </c:pt>
                <c:pt idx="6">
                  <c:v>Netherlands</c:v>
                </c:pt>
                <c:pt idx="7">
                  <c:v>Denmark</c:v>
                </c:pt>
                <c:pt idx="8">
                  <c:v>Austria</c:v>
                </c:pt>
                <c:pt idx="9">
                  <c:v>Malta</c:v>
                </c:pt>
                <c:pt idx="10">
                  <c:v>Hungary</c:v>
                </c:pt>
                <c:pt idx="11">
                  <c:v>Luxembourg</c:v>
                </c:pt>
                <c:pt idx="12">
                  <c:v>France</c:v>
                </c:pt>
                <c:pt idx="13">
                  <c:v>Croatia</c:v>
                </c:pt>
                <c:pt idx="14">
                  <c:v>Germany</c:v>
                </c:pt>
                <c:pt idx="15">
                  <c:v>Ireland</c:v>
                </c:pt>
                <c:pt idx="16">
                  <c:v>Poland</c:v>
                </c:pt>
                <c:pt idx="17">
                  <c:v>EU28</c:v>
                </c:pt>
                <c:pt idx="18">
                  <c:v>United Kingdom</c:v>
                </c:pt>
                <c:pt idx="19">
                  <c:v>Italy</c:v>
                </c:pt>
                <c:pt idx="20">
                  <c:v>Greece</c:v>
                </c:pt>
                <c:pt idx="21">
                  <c:v>Portugal</c:v>
                </c:pt>
                <c:pt idx="22">
                  <c:v>Spain</c:v>
                </c:pt>
                <c:pt idx="23">
                  <c:v>Romania</c:v>
                </c:pt>
                <c:pt idx="24">
                  <c:v>Cyprus</c:v>
                </c:pt>
                <c:pt idx="25">
                  <c:v>Lithuania</c:v>
                </c:pt>
                <c:pt idx="26">
                  <c:v>Bulgaria</c:v>
                </c:pt>
                <c:pt idx="27">
                  <c:v>Latvia</c:v>
                </c:pt>
                <c:pt idx="28">
                  <c:v>Estonia</c:v>
                </c:pt>
              </c:strCache>
            </c:strRef>
          </c:cat>
          <c:val>
            <c:numRef>
              <c:f>Gini!$G$10:$G$38</c:f>
              <c:numCache>
                <c:formatCode>General</c:formatCode>
                <c:ptCount val="29"/>
                <c:pt idx="0">
                  <c:v>25</c:v>
                </c:pt>
                <c:pt idx="1">
                  <c:v>25.1</c:v>
                </c:pt>
                <c:pt idx="2">
                  <c:v>25.4</c:v>
                </c:pt>
                <c:pt idx="3">
                  <c:v>25.6</c:v>
                </c:pt>
                <c:pt idx="4">
                  <c:v>25.9</c:v>
                </c:pt>
                <c:pt idx="5">
                  <c:v>26.1</c:v>
                </c:pt>
                <c:pt idx="6">
                  <c:v>26.2</c:v>
                </c:pt>
                <c:pt idx="7">
                  <c:v>27.5</c:v>
                </c:pt>
                <c:pt idx="8">
                  <c:v>27.6</c:v>
                </c:pt>
                <c:pt idx="9">
                  <c:v>27.7</c:v>
                </c:pt>
                <c:pt idx="10">
                  <c:v>27.9</c:v>
                </c:pt>
                <c:pt idx="11">
                  <c:v>28.7</c:v>
                </c:pt>
                <c:pt idx="12">
                  <c:v>29.2</c:v>
                </c:pt>
                <c:pt idx="13">
                  <c:v>30.2</c:v>
                </c:pt>
                <c:pt idx="14">
                  <c:v>30.7</c:v>
                </c:pt>
                <c:pt idx="15">
                  <c:v>30.7</c:v>
                </c:pt>
                <c:pt idx="16">
                  <c:v>30.8</c:v>
                </c:pt>
                <c:pt idx="17">
                  <c:v>30.9</c:v>
                </c:pt>
                <c:pt idx="18">
                  <c:v>31.6</c:v>
                </c:pt>
                <c:pt idx="19">
                  <c:v>32.4</c:v>
                </c:pt>
                <c:pt idx="20">
                  <c:v>34.5</c:v>
                </c:pt>
                <c:pt idx="21">
                  <c:v>34.5</c:v>
                </c:pt>
                <c:pt idx="22">
                  <c:v>34.700000000000003</c:v>
                </c:pt>
                <c:pt idx="23">
                  <c:v>34.700000000000003</c:v>
                </c:pt>
                <c:pt idx="24">
                  <c:v>34.800000000000004</c:v>
                </c:pt>
                <c:pt idx="25">
                  <c:v>35</c:v>
                </c:pt>
                <c:pt idx="26">
                  <c:v>35.4</c:v>
                </c:pt>
                <c:pt idx="27">
                  <c:v>35.5</c:v>
                </c:pt>
                <c:pt idx="28">
                  <c:v>35.6</c:v>
                </c:pt>
              </c:numCache>
            </c:numRef>
          </c:val>
          <c:extLst>
            <c:ext xmlns:c16="http://schemas.microsoft.com/office/drawing/2014/chart" uri="{C3380CC4-5D6E-409C-BE32-E72D297353CC}">
              <c16:uniqueId val="{00000004-DED0-49D5-91D6-C3EC98AB5E2F}"/>
            </c:ext>
          </c:extLst>
        </c:ser>
        <c:dLbls>
          <c:showLegendKey val="0"/>
          <c:showVal val="0"/>
          <c:showCatName val="0"/>
          <c:showSerName val="0"/>
          <c:showPercent val="0"/>
          <c:showBubbleSize val="0"/>
        </c:dLbls>
        <c:gapWidth val="150"/>
        <c:axId val="142135296"/>
        <c:axId val="142136832"/>
      </c:barChart>
      <c:catAx>
        <c:axId val="142135296"/>
        <c:scaling>
          <c:orientation val="minMax"/>
        </c:scaling>
        <c:delete val="0"/>
        <c:axPos val="b"/>
        <c:numFmt formatCode="General" sourceLinked="0"/>
        <c:majorTickMark val="out"/>
        <c:minorTickMark val="none"/>
        <c:tickLblPos val="nextTo"/>
        <c:txPr>
          <a:bodyPr rot="-3300000"/>
          <a:lstStyle/>
          <a:p>
            <a:pPr>
              <a:defRPr sz="800">
                <a:latin typeface="Arial Narrow" pitchFamily="34" charset="0"/>
              </a:defRPr>
            </a:pPr>
            <a:endParaRPr lang="en-US"/>
          </a:p>
        </c:txPr>
        <c:crossAx val="142136832"/>
        <c:crosses val="autoZero"/>
        <c:auto val="1"/>
        <c:lblAlgn val="ctr"/>
        <c:lblOffset val="100"/>
        <c:noMultiLvlLbl val="0"/>
      </c:catAx>
      <c:valAx>
        <c:axId val="142136832"/>
        <c:scaling>
          <c:orientation val="minMax"/>
          <c:max val="37"/>
          <c:min val="15"/>
        </c:scaling>
        <c:delete val="0"/>
        <c:axPos val="l"/>
        <c:majorGridlines/>
        <c:numFmt formatCode="General" sourceLinked="1"/>
        <c:majorTickMark val="out"/>
        <c:minorTickMark val="none"/>
        <c:tickLblPos val="nextTo"/>
        <c:crossAx val="142135296"/>
        <c:crosses val="autoZero"/>
        <c:crossBetween val="between"/>
        <c:majorUnit val="5"/>
      </c:valAx>
    </c:plotArea>
    <c:plotVisOnly val="1"/>
    <c:dispBlanksAs val="gap"/>
    <c:showDLblsOverMax val="0"/>
  </c:chart>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pPr>
              <a:defRPr/>
            </a:pPr>
            <a:endParaRPr lang="en-GB"/>
          </a:p>
        </p:txBody>
      </p:sp>
      <p:sp>
        <p:nvSpPr>
          <p:cNvPr id="3481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pPr>
              <a:defRPr/>
            </a:pPr>
            <a:endParaRPr lang="en-GB"/>
          </a:p>
        </p:txBody>
      </p:sp>
      <p:sp>
        <p:nvSpPr>
          <p:cNvPr id="3482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pPr>
              <a:defRPr/>
            </a:pPr>
            <a:endParaRPr lang="en-GB"/>
          </a:p>
        </p:txBody>
      </p:sp>
      <p:sp>
        <p:nvSpPr>
          <p:cNvPr id="3482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anose="02020603050405020304" pitchFamily="18" charset="0"/>
              </a:defRPr>
            </a:lvl1pPr>
          </a:lstStyle>
          <a:p>
            <a:pPr>
              <a:defRPr/>
            </a:pPr>
            <a:fld id="{568C3C53-5EA5-405B-9D74-197BBC610683}" type="slidenum">
              <a:rPr lang="en-GB" altLang="en-US"/>
              <a:pPr>
                <a:defRPr/>
              </a:pPr>
              <a:t>‹#›</a:t>
            </a:fld>
            <a:endParaRPr lang="en-GB" altLang="en-US"/>
          </a:p>
        </p:txBody>
      </p:sp>
    </p:spTree>
    <p:extLst>
      <p:ext uri="{BB962C8B-B14F-4D97-AF65-F5344CB8AC3E}">
        <p14:creationId xmlns:p14="http://schemas.microsoft.com/office/powerpoint/2010/main" val="527540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pPr>
              <a:defRPr/>
            </a:pPr>
            <a:endParaRPr lang="el-GR"/>
          </a:p>
        </p:txBody>
      </p:sp>
      <p:sp>
        <p:nvSpPr>
          <p:cNvPr id="1536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pPr>
              <a:defRPr/>
            </a:pPr>
            <a:endParaRPr lang="el-GR"/>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noProof="0"/>
              <a:t>Κάντε κλικ για να επεξεργαστείτε τα στυλ κειμένου του υποδείγματος</a:t>
            </a:r>
          </a:p>
          <a:p>
            <a:pPr lvl="1"/>
            <a:r>
              <a:rPr lang="el-GR" noProof="0"/>
              <a:t>Δεύτερου επιπέδου</a:t>
            </a:r>
          </a:p>
          <a:p>
            <a:pPr lvl="2"/>
            <a:r>
              <a:rPr lang="el-GR" noProof="0"/>
              <a:t>Τρίτου επιπέδου</a:t>
            </a:r>
          </a:p>
          <a:p>
            <a:pPr lvl="3"/>
            <a:r>
              <a:rPr lang="el-GR" noProof="0"/>
              <a:t>Τέταρτου επιπέδου</a:t>
            </a:r>
          </a:p>
          <a:p>
            <a:pPr lvl="4"/>
            <a:r>
              <a:rPr lang="el-GR" noProof="0"/>
              <a:t>Πέμπτου επιπέδου</a:t>
            </a:r>
          </a:p>
        </p:txBody>
      </p:sp>
      <p:sp>
        <p:nvSpPr>
          <p:cNvPr id="1536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pPr>
              <a:defRPr/>
            </a:pPr>
            <a:endParaRPr lang="el-GR"/>
          </a:p>
        </p:txBody>
      </p:sp>
      <p:sp>
        <p:nvSpPr>
          <p:cNvPr id="1536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anose="02020603050405020304" pitchFamily="18" charset="0"/>
              </a:defRPr>
            </a:lvl1pPr>
          </a:lstStyle>
          <a:p>
            <a:pPr>
              <a:defRPr/>
            </a:pPr>
            <a:fld id="{0697D11D-9D17-4ECA-A453-CF2697FDC5FB}" type="slidenum">
              <a:rPr lang="el-GR" altLang="en-US"/>
              <a:pPr>
                <a:defRPr/>
              </a:pPr>
              <a:t>‹#›</a:t>
            </a:fld>
            <a:endParaRPr lang="el-GR" altLang="en-US"/>
          </a:p>
        </p:txBody>
      </p:sp>
    </p:spTree>
    <p:extLst>
      <p:ext uri="{BB962C8B-B14F-4D97-AF65-F5344CB8AC3E}">
        <p14:creationId xmlns:p14="http://schemas.microsoft.com/office/powerpoint/2010/main" val="34772481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800" b="0" i="0" u="none" strike="noStrike" baseline="0" dirty="0">
                <a:solidFill>
                  <a:srgbClr val="000000"/>
                </a:solidFill>
                <a:latin typeface="Verdana" panose="020B0604030504040204" pitchFamily="34" charset="0"/>
              </a:rPr>
              <a:t>Η εισοδηματική ανισότητα μετρά μεν </a:t>
            </a:r>
            <a:r>
              <a:rPr lang="el-GR" sz="1800" b="0" i="1" u="none" strike="noStrike" baseline="0" dirty="0">
                <a:solidFill>
                  <a:srgbClr val="000000"/>
                </a:solidFill>
                <a:latin typeface="Verdana" panose="020B0604030504040204" pitchFamily="34" charset="0"/>
              </a:rPr>
              <a:t>αποτελέσματα</a:t>
            </a:r>
            <a:r>
              <a:rPr lang="el-GR" sz="1800" b="0" i="0" u="none" strike="noStrike" baseline="0" dirty="0">
                <a:solidFill>
                  <a:srgbClr val="000000"/>
                </a:solidFill>
                <a:latin typeface="Verdana" panose="020B0604030504040204" pitchFamily="34" charset="0"/>
              </a:rPr>
              <a:t>, όμως είναι ένας συνδυασμός i) των ευκαιριών που δόθηκαν στο άτομο κατά τη γέννησή του, </a:t>
            </a:r>
            <a:r>
              <a:rPr lang="el-GR" sz="1800" b="0" i="0" u="none" strike="noStrike" baseline="0" dirty="0" err="1">
                <a:solidFill>
                  <a:srgbClr val="000000"/>
                </a:solidFill>
                <a:latin typeface="Verdana" panose="020B0604030504040204" pitchFamily="34" charset="0"/>
              </a:rPr>
              <a:t>ii</a:t>
            </a:r>
            <a:r>
              <a:rPr lang="el-GR" sz="1800" b="0" i="0" u="none" strike="noStrike" baseline="0" dirty="0">
                <a:solidFill>
                  <a:srgbClr val="000000"/>
                </a:solidFill>
                <a:latin typeface="Verdana" panose="020B0604030504040204" pitchFamily="34" charset="0"/>
              </a:rPr>
              <a:t>) των επιλογών που έχει κάνει στη ζωή του, και </a:t>
            </a:r>
            <a:r>
              <a:rPr lang="el-GR" sz="1800" b="0" i="0" u="none" strike="noStrike" baseline="0" dirty="0" err="1">
                <a:solidFill>
                  <a:srgbClr val="000000"/>
                </a:solidFill>
                <a:latin typeface="Verdana" panose="020B0604030504040204" pitchFamily="34" charset="0"/>
              </a:rPr>
              <a:t>iii</a:t>
            </a:r>
            <a:r>
              <a:rPr lang="el-GR" sz="1800" b="0" i="0" u="none" strike="noStrike" baseline="0" dirty="0">
                <a:solidFill>
                  <a:srgbClr val="000000"/>
                </a:solidFill>
                <a:latin typeface="Verdana" panose="020B0604030504040204" pitchFamily="34" charset="0"/>
              </a:rPr>
              <a:t>) τύχης. Αν και η πτυχή αυτή είναι δυσκολότερο να μετρηθεί, η διασφάλιση ίσων </a:t>
            </a:r>
            <a:r>
              <a:rPr lang="el-GR" sz="1800" b="0" i="1" u="none" strike="noStrike" baseline="0" dirty="0">
                <a:solidFill>
                  <a:srgbClr val="000000"/>
                </a:solidFill>
                <a:latin typeface="Verdana" panose="020B0604030504040204" pitchFamily="34" charset="0"/>
              </a:rPr>
              <a:t>ευκαιριών </a:t>
            </a:r>
            <a:r>
              <a:rPr lang="el-GR" sz="1800" b="0" i="0" u="none" strike="noStrike" baseline="0" dirty="0">
                <a:solidFill>
                  <a:srgbClr val="000000"/>
                </a:solidFill>
                <a:latin typeface="Verdana" panose="020B0604030504040204" pitchFamily="34" charset="0"/>
              </a:rPr>
              <a:t>επιτυχίας στα άτομα είναι ένας στόχος πολιτικής για την επίτευξη του οποίου υπάρχει σαφέστερη συναίνεση σε σχέση με την επίτευξη ίσων αποτελεσμάτων.  </a:t>
            </a:r>
            <a:endParaRPr lang="en-GB" dirty="0"/>
          </a:p>
        </p:txBody>
      </p:sp>
      <p:sp>
        <p:nvSpPr>
          <p:cNvPr id="4" name="Slide Number Placeholder 3"/>
          <p:cNvSpPr>
            <a:spLocks noGrp="1"/>
          </p:cNvSpPr>
          <p:nvPr>
            <p:ph type="sldNum" sz="quarter" idx="5"/>
          </p:nvPr>
        </p:nvSpPr>
        <p:spPr/>
        <p:txBody>
          <a:bodyPr/>
          <a:lstStyle/>
          <a:p>
            <a:pPr>
              <a:defRPr/>
            </a:pPr>
            <a:fld id="{0697D11D-9D17-4ECA-A453-CF2697FDC5FB}" type="slidenum">
              <a:rPr lang="el-GR" altLang="en-US" smtClean="0"/>
              <a:pPr>
                <a:defRPr/>
              </a:pPr>
              <a:t>11</a:t>
            </a:fld>
            <a:endParaRPr lang="el-GR" altLang="en-US"/>
          </a:p>
        </p:txBody>
      </p:sp>
    </p:spTree>
    <p:extLst>
      <p:ext uri="{BB962C8B-B14F-4D97-AF65-F5344CB8AC3E}">
        <p14:creationId xmlns:p14="http://schemas.microsoft.com/office/powerpoint/2010/main" val="24621642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a:t>συμμετρία: ο δείκτης δεν πρέπει να επηρεάζεται από μεταθέσεις εισοδημάτων μεταξύ των μελών του πληθυσμού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l-GR" altLang="en-US" sz="1200" dirty="0">
                <a:latin typeface="Trebuchet MS" panose="020B0603020202020204" pitchFamily="34" charset="0"/>
              </a:rPr>
              <a:t>ανεξαρτησία από το μέγεθος του πληθυσμού: η</a:t>
            </a:r>
            <a:r>
              <a:rPr lang="el-GR" dirty="0"/>
              <a:t> τιμή του δείκτη δεν πρέπει να αλλάζει όταν ο αριθμός των ατόμων σε κάθε επίπεδο εισοδήματος μεταβάλλεται κατά την ίδια αναλογία</a:t>
            </a:r>
          </a:p>
          <a:p>
            <a:pPr marL="0" marR="0" lvl="0" indent="0" algn="l" defTabSz="914400" rtl="0" eaLnBrk="0" fontAlgn="base" latinLnBrk="0" hangingPunct="0">
              <a:lnSpc>
                <a:spcPct val="100000"/>
              </a:lnSpc>
              <a:spcBef>
                <a:spcPct val="30000"/>
              </a:spcBef>
              <a:spcAft>
                <a:spcPct val="0"/>
              </a:spcAft>
              <a:buClrTx/>
              <a:buSzTx/>
              <a:buFontTx/>
              <a:buNone/>
              <a:tabLst/>
              <a:defRPr/>
            </a:pPr>
            <a:r>
              <a:rPr lang="el-GR" altLang="en-US" sz="1200" dirty="0">
                <a:latin typeface="Trebuchet MS" panose="020B0603020202020204" pitchFamily="34" charset="0"/>
              </a:rPr>
              <a:t>Αξίωμα των μεταβιβάσεων: ό</a:t>
            </a:r>
            <a:r>
              <a:rPr lang="el-GR" dirty="0"/>
              <a:t>ταν όλοι οι άλλοι παράγοντες παραμένουν σταθεροί, κάθε αντιστρόφως προοδευτική μεταβίβαση εισοδήματος ανάμεσα σε δύο άτομα πρέπει να αυξάνει την τιμή του δείκτη</a:t>
            </a:r>
            <a:endParaRPr lang="el-GR" altLang="en-US" sz="1200" dirty="0">
              <a:latin typeface="Trebuchet MS" panose="020B0603020202020204" pitchFamily="34" charset="0"/>
            </a:endParaRPr>
          </a:p>
          <a:p>
            <a:endParaRPr lang="en-GB" dirty="0"/>
          </a:p>
        </p:txBody>
      </p:sp>
      <p:sp>
        <p:nvSpPr>
          <p:cNvPr id="4" name="Slide Number Placeholder 3"/>
          <p:cNvSpPr>
            <a:spLocks noGrp="1"/>
          </p:cNvSpPr>
          <p:nvPr>
            <p:ph type="sldNum" sz="quarter" idx="5"/>
          </p:nvPr>
        </p:nvSpPr>
        <p:spPr/>
        <p:txBody>
          <a:bodyPr/>
          <a:lstStyle/>
          <a:p>
            <a:pPr>
              <a:defRPr/>
            </a:pPr>
            <a:fld id="{0697D11D-9D17-4ECA-A453-CF2697FDC5FB}" type="slidenum">
              <a:rPr lang="el-GR" altLang="en-US" smtClean="0"/>
              <a:pPr>
                <a:defRPr/>
              </a:pPr>
              <a:t>12</a:t>
            </a:fld>
            <a:endParaRPr lang="el-GR" altLang="en-US"/>
          </a:p>
        </p:txBody>
      </p:sp>
    </p:spTree>
    <p:extLst>
      <p:ext uri="{BB962C8B-B14F-4D97-AF65-F5344CB8AC3E}">
        <p14:creationId xmlns:p14="http://schemas.microsoft.com/office/powerpoint/2010/main" val="101356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202122"/>
                </a:solidFill>
                <a:effectLst/>
                <a:latin typeface="Arial" panose="020B0604020202020204" pitchFamily="34" charset="0"/>
              </a:rPr>
              <a:t>The Atkinson index becomes more sensitive to changes at the lower end of the income distribution as </a:t>
            </a:r>
            <a:r>
              <a:rPr lang="el-GR" b="0" i="0" dirty="0">
                <a:solidFill>
                  <a:srgbClr val="202122"/>
                </a:solidFill>
                <a:effectLst/>
                <a:latin typeface="Arial" panose="020B0604020202020204" pitchFamily="34" charset="0"/>
              </a:rPr>
              <a:t>ε</a:t>
            </a:r>
            <a:r>
              <a:rPr lang="en-US" b="0" i="0" dirty="0">
                <a:solidFill>
                  <a:srgbClr val="202122"/>
                </a:solidFill>
                <a:effectLst/>
                <a:latin typeface="Arial" panose="020B0604020202020204" pitchFamily="34" charset="0"/>
              </a:rPr>
              <a:t> </a:t>
            </a:r>
            <a:r>
              <a:rPr lang="el-GR" b="0" i="0" dirty="0">
                <a:solidFill>
                  <a:srgbClr val="202122"/>
                </a:solidFill>
                <a:effectLst/>
                <a:latin typeface="Arial" panose="020B0604020202020204" pitchFamily="34" charset="0"/>
              </a:rPr>
              <a:t>(</a:t>
            </a:r>
            <a:r>
              <a:rPr lang="en-GB" b="0" i="0" dirty="0">
                <a:solidFill>
                  <a:srgbClr val="202122"/>
                </a:solidFill>
                <a:effectLst/>
                <a:latin typeface="Arial" panose="020B0604020202020204" pitchFamily="34" charset="0"/>
              </a:rPr>
              <a:t>level of "inequality aversion«</a:t>
            </a:r>
            <a:r>
              <a:rPr lang="el-GR" b="0" i="0" dirty="0">
                <a:solidFill>
                  <a:srgbClr val="202122"/>
                </a:solidFill>
                <a:effectLst/>
                <a:latin typeface="Arial" panose="020B0604020202020204" pitchFamily="34" charset="0"/>
              </a:rPr>
              <a:t>) </a:t>
            </a:r>
            <a:r>
              <a:rPr lang="en-US" b="0" i="0" dirty="0">
                <a:solidFill>
                  <a:srgbClr val="202122"/>
                </a:solidFill>
                <a:effectLst/>
                <a:latin typeface="Arial" panose="020B0604020202020204" pitchFamily="34" charset="0"/>
              </a:rPr>
              <a:t>increases</a:t>
            </a:r>
            <a:endParaRPr lang="en-GB" dirty="0"/>
          </a:p>
        </p:txBody>
      </p:sp>
      <p:sp>
        <p:nvSpPr>
          <p:cNvPr id="4" name="Slide Number Placeholder 3"/>
          <p:cNvSpPr>
            <a:spLocks noGrp="1"/>
          </p:cNvSpPr>
          <p:nvPr>
            <p:ph type="sldNum" sz="quarter" idx="5"/>
          </p:nvPr>
        </p:nvSpPr>
        <p:spPr/>
        <p:txBody>
          <a:bodyPr/>
          <a:lstStyle/>
          <a:p>
            <a:pPr>
              <a:defRPr/>
            </a:pPr>
            <a:fld id="{0697D11D-9D17-4ECA-A453-CF2697FDC5FB}" type="slidenum">
              <a:rPr lang="el-GR" altLang="en-US" smtClean="0"/>
              <a:pPr>
                <a:defRPr/>
              </a:pPr>
              <a:t>16</a:t>
            </a:fld>
            <a:endParaRPr lang="el-GR" altLang="en-US"/>
          </a:p>
        </p:txBody>
      </p:sp>
    </p:spTree>
    <p:extLst>
      <p:ext uri="{BB962C8B-B14F-4D97-AF65-F5344CB8AC3E}">
        <p14:creationId xmlns:p14="http://schemas.microsoft.com/office/powerpoint/2010/main" val="31232474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763000" cy="5943600"/>
            <a:chOff x="0" y="0"/>
            <a:chExt cx="5520" cy="3744"/>
          </a:xfrm>
        </p:grpSpPr>
        <p:sp>
          <p:nvSpPr>
            <p:cNvPr id="5" name="Rectangle 3"/>
            <p:cNvSpPr>
              <a:spLocks noChangeArrowheads="1"/>
            </p:cNvSpPr>
            <p:nvPr/>
          </p:nvSpPr>
          <p:spPr bwMode="auto">
            <a:xfrm>
              <a:off x="0" y="0"/>
              <a:ext cx="1104" cy="307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algn="ctr" eaLnBrk="1" hangingPunct="1">
                <a:defRPr/>
              </a:pPr>
              <a:endParaRPr lang="el-GR" altLang="el-GR" sz="2400">
                <a:latin typeface="Times New Roman" panose="02020603050405020304" pitchFamily="18" charset="0"/>
              </a:endParaRPr>
            </a:p>
          </p:txBody>
        </p:sp>
        <p:grpSp>
          <p:nvGrpSpPr>
            <p:cNvPr id="6" name="Group 4"/>
            <p:cNvGrpSpPr>
              <a:grpSpLocks/>
            </p:cNvGrpSpPr>
            <p:nvPr userDrawn="1"/>
          </p:nvGrpSpPr>
          <p:grpSpPr bwMode="auto">
            <a:xfrm>
              <a:off x="0" y="2208"/>
              <a:ext cx="5520" cy="1536"/>
              <a:chOff x="0" y="2208"/>
              <a:chExt cx="5520" cy="1536"/>
            </a:xfrm>
          </p:grpSpPr>
          <p:sp>
            <p:nvSpPr>
              <p:cNvPr id="10" name="Rectangle 5"/>
              <p:cNvSpPr>
                <a:spLocks noChangeArrowheads="1"/>
              </p:cNvSpPr>
              <p:nvPr/>
            </p:nvSpPr>
            <p:spPr bwMode="ltGray">
              <a:xfrm>
                <a:off x="624" y="2208"/>
                <a:ext cx="4896" cy="153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algn="ctr" eaLnBrk="1" hangingPunct="1">
                  <a:defRPr/>
                </a:pPr>
                <a:endParaRPr lang="el-GR" altLang="el-GR" sz="2400">
                  <a:latin typeface="Times New Roman" panose="02020603050405020304" pitchFamily="18" charset="0"/>
                </a:endParaRPr>
              </a:p>
            </p:txBody>
          </p:sp>
          <p:sp>
            <p:nvSpPr>
              <p:cNvPr id="11" name="Rectangle 6"/>
              <p:cNvSpPr>
                <a:spLocks noChangeArrowheads="1"/>
              </p:cNvSpPr>
              <p:nvPr/>
            </p:nvSpPr>
            <p:spPr bwMode="white">
              <a:xfrm>
                <a:off x="654" y="2352"/>
                <a:ext cx="4818" cy="134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algn="ctr" eaLnBrk="1" hangingPunct="1">
                  <a:defRPr/>
                </a:pPr>
                <a:endParaRPr lang="el-GR" altLang="el-GR" sz="2400">
                  <a:latin typeface="Times New Roman" panose="02020603050405020304" pitchFamily="18" charset="0"/>
                </a:endParaRPr>
              </a:p>
            </p:txBody>
          </p:sp>
          <p:sp>
            <p:nvSpPr>
              <p:cNvPr id="12" name="Line 7"/>
              <p:cNvSpPr>
                <a:spLocks noChangeShapeType="1"/>
              </p:cNvSpPr>
              <p:nvPr/>
            </p:nvSpPr>
            <p:spPr bwMode="auto">
              <a:xfrm>
                <a:off x="0" y="3072"/>
                <a:ext cx="624" cy="0"/>
              </a:xfrm>
              <a:prstGeom prst="line">
                <a:avLst/>
              </a:prstGeom>
              <a:noFill/>
              <a:ln w="50800">
                <a:solidFill>
                  <a:schemeClr val="bg2"/>
                </a:solidFill>
                <a:round/>
                <a:headEnd/>
                <a:tailEnd/>
              </a:ln>
              <a:extLst>
                <a:ext uri="{909E8E84-426E-40DD-AFC4-6F175D3DCCD1}">
                  <a14:hiddenFill xmlns:a14="http://schemas.microsoft.com/office/drawing/2010/main">
                    <a:noFill/>
                  </a14:hiddenFill>
                </a:ext>
              </a:extLst>
            </p:spPr>
            <p:txBody>
              <a:bodyPr/>
              <a:lstStyle/>
              <a:p>
                <a:endParaRPr lang="el-GR"/>
              </a:p>
            </p:txBody>
          </p:sp>
        </p:grpSp>
        <p:grpSp>
          <p:nvGrpSpPr>
            <p:cNvPr id="7" name="Group 8"/>
            <p:cNvGrpSpPr>
              <a:grpSpLocks/>
            </p:cNvGrpSpPr>
            <p:nvPr userDrawn="1"/>
          </p:nvGrpSpPr>
          <p:grpSpPr bwMode="auto">
            <a:xfrm>
              <a:off x="400" y="336"/>
              <a:ext cx="5088" cy="192"/>
              <a:chOff x="400" y="336"/>
              <a:chExt cx="5088" cy="192"/>
            </a:xfrm>
          </p:grpSpPr>
          <p:sp>
            <p:nvSpPr>
              <p:cNvPr id="8" name="Rectangle 9"/>
              <p:cNvSpPr>
                <a:spLocks noChangeArrowheads="1"/>
              </p:cNvSpPr>
              <p:nvPr/>
            </p:nvSpPr>
            <p:spPr bwMode="auto">
              <a:xfrm>
                <a:off x="3952" y="336"/>
                <a:ext cx="1536" cy="192"/>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algn="ctr" eaLnBrk="1" hangingPunct="1">
                  <a:defRPr/>
                </a:pPr>
                <a:endParaRPr lang="el-GR" altLang="el-GR" sz="2400">
                  <a:latin typeface="Times New Roman" panose="02020603050405020304" pitchFamily="18" charset="0"/>
                </a:endParaRPr>
              </a:p>
            </p:txBody>
          </p:sp>
          <p:sp>
            <p:nvSpPr>
              <p:cNvPr id="9" name="Line 10"/>
              <p:cNvSpPr>
                <a:spLocks noChangeShapeType="1"/>
              </p:cNvSpPr>
              <p:nvPr/>
            </p:nvSpPr>
            <p:spPr bwMode="auto">
              <a:xfrm>
                <a:off x="400" y="432"/>
                <a:ext cx="5088" cy="0"/>
              </a:xfrm>
              <a:prstGeom prst="line">
                <a:avLst/>
              </a:prstGeom>
              <a:noFill/>
              <a:ln w="44450">
                <a:solidFill>
                  <a:schemeClr val="bg2"/>
                </a:solidFill>
                <a:round/>
                <a:headEnd/>
                <a:tailEnd/>
              </a:ln>
              <a:extLst>
                <a:ext uri="{909E8E84-426E-40DD-AFC4-6F175D3DCCD1}">
                  <a14:hiddenFill xmlns:a14="http://schemas.microsoft.com/office/drawing/2010/main">
                    <a:noFill/>
                  </a14:hiddenFill>
                </a:ext>
              </a:extLst>
            </p:spPr>
            <p:txBody>
              <a:bodyPr/>
              <a:lstStyle/>
              <a:p>
                <a:endParaRPr lang="el-GR"/>
              </a:p>
            </p:txBody>
          </p:sp>
        </p:grpSp>
      </p:grpSp>
      <p:sp>
        <p:nvSpPr>
          <p:cNvPr id="56331" name="Rectangle 11"/>
          <p:cNvSpPr>
            <a:spLocks noGrp="1" noChangeArrowheads="1"/>
          </p:cNvSpPr>
          <p:nvPr>
            <p:ph type="ctrTitle"/>
          </p:nvPr>
        </p:nvSpPr>
        <p:spPr>
          <a:xfrm>
            <a:off x="2057400" y="1143000"/>
            <a:ext cx="6629400" cy="2209800"/>
          </a:xfrm>
        </p:spPr>
        <p:txBody>
          <a:bodyPr/>
          <a:lstStyle>
            <a:lvl1pPr>
              <a:defRPr sz="4800"/>
            </a:lvl1pPr>
          </a:lstStyle>
          <a:p>
            <a:r>
              <a:rPr lang="el-GR"/>
              <a:t>Click to edit Master title style</a:t>
            </a:r>
          </a:p>
        </p:txBody>
      </p:sp>
      <p:sp>
        <p:nvSpPr>
          <p:cNvPr id="56332" name="Rectangle 12"/>
          <p:cNvSpPr>
            <a:spLocks noGrp="1" noChangeArrowheads="1"/>
          </p:cNvSpPr>
          <p:nvPr>
            <p:ph type="subTitle" idx="1"/>
          </p:nvPr>
        </p:nvSpPr>
        <p:spPr>
          <a:xfrm>
            <a:off x="1371600" y="3962400"/>
            <a:ext cx="6858000" cy="1600200"/>
          </a:xfrm>
        </p:spPr>
        <p:txBody>
          <a:bodyPr anchor="ctr"/>
          <a:lstStyle>
            <a:lvl1pPr marL="0" indent="0" algn="ctr">
              <a:buFont typeface="Wingdings" pitchFamily="2" charset="2"/>
              <a:buNone/>
              <a:defRPr/>
            </a:lvl1pPr>
          </a:lstStyle>
          <a:p>
            <a:r>
              <a:rPr lang="el-GR"/>
              <a:t>Click to edit Master subtitle style</a:t>
            </a:r>
          </a:p>
        </p:txBody>
      </p:sp>
      <p:sp>
        <p:nvSpPr>
          <p:cNvPr id="13" name="Rectangle 13"/>
          <p:cNvSpPr>
            <a:spLocks noGrp="1" noChangeArrowheads="1"/>
          </p:cNvSpPr>
          <p:nvPr>
            <p:ph type="dt" sz="half" idx="10"/>
          </p:nvPr>
        </p:nvSpPr>
        <p:spPr>
          <a:xfrm>
            <a:off x="912813" y="6251575"/>
            <a:ext cx="1905000" cy="457200"/>
          </a:xfrm>
        </p:spPr>
        <p:txBody>
          <a:bodyPr/>
          <a:lstStyle>
            <a:lvl1pPr>
              <a:defRPr/>
            </a:lvl1pPr>
          </a:lstStyle>
          <a:p>
            <a:pPr>
              <a:defRPr/>
            </a:pPr>
            <a:endParaRPr lang="el-GR"/>
          </a:p>
        </p:txBody>
      </p:sp>
      <p:sp>
        <p:nvSpPr>
          <p:cNvPr id="14" name="Rectangle 14"/>
          <p:cNvSpPr>
            <a:spLocks noGrp="1" noChangeArrowheads="1"/>
          </p:cNvSpPr>
          <p:nvPr>
            <p:ph type="ftr" sz="quarter" idx="11"/>
          </p:nvPr>
        </p:nvSpPr>
        <p:spPr>
          <a:xfrm>
            <a:off x="3354388" y="6248400"/>
            <a:ext cx="2895600" cy="457200"/>
          </a:xfrm>
        </p:spPr>
        <p:txBody>
          <a:bodyPr/>
          <a:lstStyle>
            <a:lvl1pPr>
              <a:defRPr/>
            </a:lvl1pPr>
          </a:lstStyle>
          <a:p>
            <a:pPr>
              <a:defRPr/>
            </a:pPr>
            <a:endParaRPr lang="el-GR"/>
          </a:p>
        </p:txBody>
      </p:sp>
      <p:sp>
        <p:nvSpPr>
          <p:cNvPr id="15" name="Rectangle 15"/>
          <p:cNvSpPr>
            <a:spLocks noGrp="1" noChangeArrowheads="1"/>
          </p:cNvSpPr>
          <p:nvPr>
            <p:ph type="sldNum" sz="quarter" idx="12"/>
          </p:nvPr>
        </p:nvSpPr>
        <p:spPr/>
        <p:txBody>
          <a:bodyPr/>
          <a:lstStyle>
            <a:lvl1pPr>
              <a:defRPr/>
            </a:lvl1pPr>
          </a:lstStyle>
          <a:p>
            <a:pPr>
              <a:defRPr/>
            </a:pPr>
            <a:fld id="{5914E1C2-D985-4424-8ACE-70E0486A21BA}" type="slidenum">
              <a:rPr lang="el-GR" altLang="en-US"/>
              <a:pPr>
                <a:defRPr/>
              </a:pPr>
              <a:t>‹#›</a:t>
            </a:fld>
            <a:endParaRPr lang="el-GR" altLang="en-US"/>
          </a:p>
        </p:txBody>
      </p:sp>
    </p:spTree>
    <p:extLst>
      <p:ext uri="{BB962C8B-B14F-4D97-AF65-F5344CB8AC3E}">
        <p14:creationId xmlns:p14="http://schemas.microsoft.com/office/powerpoint/2010/main" val="3543602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9"/>
          <p:cNvSpPr>
            <a:spLocks noGrp="1" noChangeArrowheads="1"/>
          </p:cNvSpPr>
          <p:nvPr>
            <p:ph type="dt" sz="half" idx="10"/>
          </p:nvPr>
        </p:nvSpPr>
        <p:spPr>
          <a:ln/>
        </p:spPr>
        <p:txBody>
          <a:bodyPr/>
          <a:lstStyle>
            <a:lvl1pPr>
              <a:defRPr/>
            </a:lvl1pPr>
          </a:lstStyle>
          <a:p>
            <a:pPr>
              <a:defRPr/>
            </a:pPr>
            <a:endParaRPr lang="el-GR"/>
          </a:p>
        </p:txBody>
      </p:sp>
      <p:sp>
        <p:nvSpPr>
          <p:cNvPr id="5" name="Rectangle 10"/>
          <p:cNvSpPr>
            <a:spLocks noGrp="1" noChangeArrowheads="1"/>
          </p:cNvSpPr>
          <p:nvPr>
            <p:ph type="ftr" sz="quarter" idx="11"/>
          </p:nvPr>
        </p:nvSpPr>
        <p:spPr>
          <a:ln/>
        </p:spPr>
        <p:txBody>
          <a:bodyPr/>
          <a:lstStyle>
            <a:lvl1pPr>
              <a:defRPr/>
            </a:lvl1pPr>
          </a:lstStyle>
          <a:p>
            <a:pPr>
              <a:defRPr/>
            </a:pPr>
            <a:endParaRPr lang="el-GR"/>
          </a:p>
        </p:txBody>
      </p:sp>
      <p:sp>
        <p:nvSpPr>
          <p:cNvPr id="6" name="Rectangle 11"/>
          <p:cNvSpPr>
            <a:spLocks noGrp="1" noChangeArrowheads="1"/>
          </p:cNvSpPr>
          <p:nvPr>
            <p:ph type="sldNum" sz="quarter" idx="12"/>
          </p:nvPr>
        </p:nvSpPr>
        <p:spPr>
          <a:ln/>
        </p:spPr>
        <p:txBody>
          <a:bodyPr/>
          <a:lstStyle>
            <a:lvl1pPr>
              <a:defRPr/>
            </a:lvl1pPr>
          </a:lstStyle>
          <a:p>
            <a:pPr>
              <a:defRPr/>
            </a:pPr>
            <a:fld id="{A1916401-4702-4C8C-B1AF-7F8384AFD257}" type="slidenum">
              <a:rPr lang="el-GR" altLang="en-US"/>
              <a:pPr>
                <a:defRPr/>
              </a:pPr>
              <a:t>‹#›</a:t>
            </a:fld>
            <a:endParaRPr lang="el-GR" altLang="en-US"/>
          </a:p>
        </p:txBody>
      </p:sp>
    </p:spTree>
    <p:extLst>
      <p:ext uri="{BB962C8B-B14F-4D97-AF65-F5344CB8AC3E}">
        <p14:creationId xmlns:p14="http://schemas.microsoft.com/office/powerpoint/2010/main" val="2897369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43700" y="277813"/>
            <a:ext cx="1943100" cy="5853112"/>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914400" y="277813"/>
            <a:ext cx="5676900" cy="5853112"/>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9"/>
          <p:cNvSpPr>
            <a:spLocks noGrp="1" noChangeArrowheads="1"/>
          </p:cNvSpPr>
          <p:nvPr>
            <p:ph type="dt" sz="half" idx="10"/>
          </p:nvPr>
        </p:nvSpPr>
        <p:spPr>
          <a:ln/>
        </p:spPr>
        <p:txBody>
          <a:bodyPr/>
          <a:lstStyle>
            <a:lvl1pPr>
              <a:defRPr/>
            </a:lvl1pPr>
          </a:lstStyle>
          <a:p>
            <a:pPr>
              <a:defRPr/>
            </a:pPr>
            <a:endParaRPr lang="el-GR"/>
          </a:p>
        </p:txBody>
      </p:sp>
      <p:sp>
        <p:nvSpPr>
          <p:cNvPr id="5" name="Rectangle 10"/>
          <p:cNvSpPr>
            <a:spLocks noGrp="1" noChangeArrowheads="1"/>
          </p:cNvSpPr>
          <p:nvPr>
            <p:ph type="ftr" sz="quarter" idx="11"/>
          </p:nvPr>
        </p:nvSpPr>
        <p:spPr>
          <a:ln/>
        </p:spPr>
        <p:txBody>
          <a:bodyPr/>
          <a:lstStyle>
            <a:lvl1pPr>
              <a:defRPr/>
            </a:lvl1pPr>
          </a:lstStyle>
          <a:p>
            <a:pPr>
              <a:defRPr/>
            </a:pPr>
            <a:endParaRPr lang="el-GR"/>
          </a:p>
        </p:txBody>
      </p:sp>
      <p:sp>
        <p:nvSpPr>
          <p:cNvPr id="6" name="Rectangle 11"/>
          <p:cNvSpPr>
            <a:spLocks noGrp="1" noChangeArrowheads="1"/>
          </p:cNvSpPr>
          <p:nvPr>
            <p:ph type="sldNum" sz="quarter" idx="12"/>
          </p:nvPr>
        </p:nvSpPr>
        <p:spPr>
          <a:ln/>
        </p:spPr>
        <p:txBody>
          <a:bodyPr/>
          <a:lstStyle>
            <a:lvl1pPr>
              <a:defRPr/>
            </a:lvl1pPr>
          </a:lstStyle>
          <a:p>
            <a:pPr>
              <a:defRPr/>
            </a:pPr>
            <a:fld id="{0B754BB5-2A1A-44D6-BA6F-1A9EE4252C58}" type="slidenum">
              <a:rPr lang="el-GR" altLang="en-US"/>
              <a:pPr>
                <a:defRPr/>
              </a:pPr>
              <a:t>‹#›</a:t>
            </a:fld>
            <a:endParaRPr lang="el-GR" altLang="en-US"/>
          </a:p>
        </p:txBody>
      </p:sp>
    </p:spTree>
    <p:extLst>
      <p:ext uri="{BB962C8B-B14F-4D97-AF65-F5344CB8AC3E}">
        <p14:creationId xmlns:p14="http://schemas.microsoft.com/office/powerpoint/2010/main" val="33984182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Τίτλος και Πίνακ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7813"/>
            <a:ext cx="7772400" cy="1143000"/>
          </a:xfrm>
        </p:spPr>
        <p:txBody>
          <a:bodyPr/>
          <a:lstStyle/>
          <a:p>
            <a:r>
              <a:rPr lang="el-GR"/>
              <a:t>Kλικ για επεξεργασία του τίτλου</a:t>
            </a:r>
          </a:p>
        </p:txBody>
      </p:sp>
      <p:sp>
        <p:nvSpPr>
          <p:cNvPr id="3" name="2 - Θέση πίνακα"/>
          <p:cNvSpPr>
            <a:spLocks noGrp="1"/>
          </p:cNvSpPr>
          <p:nvPr>
            <p:ph type="tbl" idx="1"/>
          </p:nvPr>
        </p:nvSpPr>
        <p:spPr>
          <a:xfrm>
            <a:off x="914400" y="1600200"/>
            <a:ext cx="7772400" cy="4530725"/>
          </a:xfrm>
        </p:spPr>
        <p:txBody>
          <a:bodyPr/>
          <a:lstStyle/>
          <a:p>
            <a:pPr lvl="0"/>
            <a:endParaRPr lang="el-GR" noProof="0"/>
          </a:p>
        </p:txBody>
      </p:sp>
      <p:sp>
        <p:nvSpPr>
          <p:cNvPr id="4" name="Rectangle 9"/>
          <p:cNvSpPr>
            <a:spLocks noGrp="1" noChangeArrowheads="1"/>
          </p:cNvSpPr>
          <p:nvPr>
            <p:ph type="dt" sz="half" idx="10"/>
          </p:nvPr>
        </p:nvSpPr>
        <p:spPr>
          <a:ln/>
        </p:spPr>
        <p:txBody>
          <a:bodyPr/>
          <a:lstStyle>
            <a:lvl1pPr>
              <a:defRPr/>
            </a:lvl1pPr>
          </a:lstStyle>
          <a:p>
            <a:pPr>
              <a:defRPr/>
            </a:pPr>
            <a:endParaRPr lang="el-GR"/>
          </a:p>
        </p:txBody>
      </p:sp>
      <p:sp>
        <p:nvSpPr>
          <p:cNvPr id="5" name="Rectangle 10"/>
          <p:cNvSpPr>
            <a:spLocks noGrp="1" noChangeArrowheads="1"/>
          </p:cNvSpPr>
          <p:nvPr>
            <p:ph type="ftr" sz="quarter" idx="11"/>
          </p:nvPr>
        </p:nvSpPr>
        <p:spPr>
          <a:ln/>
        </p:spPr>
        <p:txBody>
          <a:bodyPr/>
          <a:lstStyle>
            <a:lvl1pPr>
              <a:defRPr/>
            </a:lvl1pPr>
          </a:lstStyle>
          <a:p>
            <a:pPr>
              <a:defRPr/>
            </a:pPr>
            <a:endParaRPr lang="el-GR"/>
          </a:p>
        </p:txBody>
      </p:sp>
      <p:sp>
        <p:nvSpPr>
          <p:cNvPr id="6" name="Rectangle 11"/>
          <p:cNvSpPr>
            <a:spLocks noGrp="1" noChangeArrowheads="1"/>
          </p:cNvSpPr>
          <p:nvPr>
            <p:ph type="sldNum" sz="quarter" idx="12"/>
          </p:nvPr>
        </p:nvSpPr>
        <p:spPr>
          <a:ln/>
        </p:spPr>
        <p:txBody>
          <a:bodyPr/>
          <a:lstStyle>
            <a:lvl1pPr>
              <a:defRPr/>
            </a:lvl1pPr>
          </a:lstStyle>
          <a:p>
            <a:pPr>
              <a:defRPr/>
            </a:pPr>
            <a:fld id="{920EE331-4E25-427A-ADC3-2AD5FC770E5A}" type="slidenum">
              <a:rPr lang="el-GR" altLang="en-US"/>
              <a:pPr>
                <a:defRPr/>
              </a:pPr>
              <a:t>‹#›</a:t>
            </a:fld>
            <a:endParaRPr lang="el-GR" altLang="en-US"/>
          </a:p>
        </p:txBody>
      </p:sp>
    </p:spTree>
    <p:extLst>
      <p:ext uri="{BB962C8B-B14F-4D97-AF65-F5344CB8AC3E}">
        <p14:creationId xmlns:p14="http://schemas.microsoft.com/office/powerpoint/2010/main" val="9649118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Τίτλος και Διάγραμμα ή Οργανόγραμμα">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7813"/>
            <a:ext cx="7772400" cy="1143000"/>
          </a:xfrm>
        </p:spPr>
        <p:txBody>
          <a:bodyPr/>
          <a:lstStyle/>
          <a:p>
            <a:r>
              <a:rPr lang="el-GR"/>
              <a:t>Kλικ για επεξεργασία του τίτλου</a:t>
            </a:r>
          </a:p>
        </p:txBody>
      </p:sp>
      <p:sp>
        <p:nvSpPr>
          <p:cNvPr id="3" name="2 - Θέση SmartArt"/>
          <p:cNvSpPr>
            <a:spLocks noGrp="1"/>
          </p:cNvSpPr>
          <p:nvPr>
            <p:ph type="dgm" idx="1"/>
          </p:nvPr>
        </p:nvSpPr>
        <p:spPr>
          <a:xfrm>
            <a:off x="914400" y="1600200"/>
            <a:ext cx="7772400" cy="4530725"/>
          </a:xfrm>
        </p:spPr>
        <p:txBody>
          <a:bodyPr/>
          <a:lstStyle/>
          <a:p>
            <a:pPr lvl="0"/>
            <a:endParaRPr lang="el-GR" noProof="0"/>
          </a:p>
        </p:txBody>
      </p:sp>
      <p:sp>
        <p:nvSpPr>
          <p:cNvPr id="4" name="Rectangle 9"/>
          <p:cNvSpPr>
            <a:spLocks noGrp="1" noChangeArrowheads="1"/>
          </p:cNvSpPr>
          <p:nvPr>
            <p:ph type="dt" sz="half" idx="10"/>
          </p:nvPr>
        </p:nvSpPr>
        <p:spPr>
          <a:ln/>
        </p:spPr>
        <p:txBody>
          <a:bodyPr/>
          <a:lstStyle>
            <a:lvl1pPr>
              <a:defRPr/>
            </a:lvl1pPr>
          </a:lstStyle>
          <a:p>
            <a:pPr>
              <a:defRPr/>
            </a:pPr>
            <a:endParaRPr lang="el-GR"/>
          </a:p>
        </p:txBody>
      </p:sp>
      <p:sp>
        <p:nvSpPr>
          <p:cNvPr id="5" name="Rectangle 10"/>
          <p:cNvSpPr>
            <a:spLocks noGrp="1" noChangeArrowheads="1"/>
          </p:cNvSpPr>
          <p:nvPr>
            <p:ph type="ftr" sz="quarter" idx="11"/>
          </p:nvPr>
        </p:nvSpPr>
        <p:spPr>
          <a:ln/>
        </p:spPr>
        <p:txBody>
          <a:bodyPr/>
          <a:lstStyle>
            <a:lvl1pPr>
              <a:defRPr/>
            </a:lvl1pPr>
          </a:lstStyle>
          <a:p>
            <a:pPr>
              <a:defRPr/>
            </a:pPr>
            <a:endParaRPr lang="el-GR"/>
          </a:p>
        </p:txBody>
      </p:sp>
      <p:sp>
        <p:nvSpPr>
          <p:cNvPr id="6" name="Rectangle 11"/>
          <p:cNvSpPr>
            <a:spLocks noGrp="1" noChangeArrowheads="1"/>
          </p:cNvSpPr>
          <p:nvPr>
            <p:ph type="sldNum" sz="quarter" idx="12"/>
          </p:nvPr>
        </p:nvSpPr>
        <p:spPr>
          <a:ln/>
        </p:spPr>
        <p:txBody>
          <a:bodyPr/>
          <a:lstStyle>
            <a:lvl1pPr>
              <a:defRPr/>
            </a:lvl1pPr>
          </a:lstStyle>
          <a:p>
            <a:pPr>
              <a:defRPr/>
            </a:pPr>
            <a:fld id="{D8A9387A-4776-438C-BD34-183FB4B6E976}" type="slidenum">
              <a:rPr lang="el-GR" altLang="en-US"/>
              <a:pPr>
                <a:defRPr/>
              </a:pPr>
              <a:t>‹#›</a:t>
            </a:fld>
            <a:endParaRPr lang="el-GR" altLang="en-US"/>
          </a:p>
        </p:txBody>
      </p:sp>
    </p:spTree>
    <p:extLst>
      <p:ext uri="{BB962C8B-B14F-4D97-AF65-F5344CB8AC3E}">
        <p14:creationId xmlns:p14="http://schemas.microsoft.com/office/powerpoint/2010/main" val="2386083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9"/>
          <p:cNvSpPr>
            <a:spLocks noGrp="1" noChangeArrowheads="1"/>
          </p:cNvSpPr>
          <p:nvPr>
            <p:ph type="dt" sz="half" idx="10"/>
          </p:nvPr>
        </p:nvSpPr>
        <p:spPr>
          <a:ln/>
        </p:spPr>
        <p:txBody>
          <a:bodyPr/>
          <a:lstStyle>
            <a:lvl1pPr>
              <a:defRPr/>
            </a:lvl1pPr>
          </a:lstStyle>
          <a:p>
            <a:pPr>
              <a:defRPr/>
            </a:pPr>
            <a:endParaRPr lang="el-GR"/>
          </a:p>
        </p:txBody>
      </p:sp>
      <p:sp>
        <p:nvSpPr>
          <p:cNvPr id="5" name="Rectangle 10"/>
          <p:cNvSpPr>
            <a:spLocks noGrp="1" noChangeArrowheads="1"/>
          </p:cNvSpPr>
          <p:nvPr>
            <p:ph type="ftr" sz="quarter" idx="11"/>
          </p:nvPr>
        </p:nvSpPr>
        <p:spPr>
          <a:ln/>
        </p:spPr>
        <p:txBody>
          <a:bodyPr/>
          <a:lstStyle>
            <a:lvl1pPr>
              <a:defRPr/>
            </a:lvl1pPr>
          </a:lstStyle>
          <a:p>
            <a:pPr>
              <a:defRPr/>
            </a:pPr>
            <a:endParaRPr lang="el-GR"/>
          </a:p>
        </p:txBody>
      </p:sp>
      <p:sp>
        <p:nvSpPr>
          <p:cNvPr id="6" name="Rectangle 11"/>
          <p:cNvSpPr>
            <a:spLocks noGrp="1" noChangeArrowheads="1"/>
          </p:cNvSpPr>
          <p:nvPr>
            <p:ph type="sldNum" sz="quarter" idx="12"/>
          </p:nvPr>
        </p:nvSpPr>
        <p:spPr>
          <a:ln/>
        </p:spPr>
        <p:txBody>
          <a:bodyPr/>
          <a:lstStyle>
            <a:lvl1pPr>
              <a:defRPr/>
            </a:lvl1pPr>
          </a:lstStyle>
          <a:p>
            <a:pPr>
              <a:defRPr/>
            </a:pPr>
            <a:fld id="{5A2537A5-8558-4AB4-AC01-F22FBF33AA05}" type="slidenum">
              <a:rPr lang="el-GR" altLang="en-US"/>
              <a:pPr>
                <a:defRPr/>
              </a:pPr>
              <a:t>‹#›</a:t>
            </a:fld>
            <a:endParaRPr lang="el-GR" altLang="en-US"/>
          </a:p>
        </p:txBody>
      </p:sp>
    </p:spTree>
    <p:extLst>
      <p:ext uri="{BB962C8B-B14F-4D97-AF65-F5344CB8AC3E}">
        <p14:creationId xmlns:p14="http://schemas.microsoft.com/office/powerpoint/2010/main" val="1140017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a:t>Kλικ για επεξεργασία των στυλ του υποδείγματος</a:t>
            </a:r>
          </a:p>
        </p:txBody>
      </p:sp>
      <p:sp>
        <p:nvSpPr>
          <p:cNvPr id="4" name="Rectangle 9"/>
          <p:cNvSpPr>
            <a:spLocks noGrp="1" noChangeArrowheads="1"/>
          </p:cNvSpPr>
          <p:nvPr>
            <p:ph type="dt" sz="half" idx="10"/>
          </p:nvPr>
        </p:nvSpPr>
        <p:spPr>
          <a:ln/>
        </p:spPr>
        <p:txBody>
          <a:bodyPr/>
          <a:lstStyle>
            <a:lvl1pPr>
              <a:defRPr/>
            </a:lvl1pPr>
          </a:lstStyle>
          <a:p>
            <a:pPr>
              <a:defRPr/>
            </a:pPr>
            <a:endParaRPr lang="el-GR"/>
          </a:p>
        </p:txBody>
      </p:sp>
      <p:sp>
        <p:nvSpPr>
          <p:cNvPr id="5" name="Rectangle 10"/>
          <p:cNvSpPr>
            <a:spLocks noGrp="1" noChangeArrowheads="1"/>
          </p:cNvSpPr>
          <p:nvPr>
            <p:ph type="ftr" sz="quarter" idx="11"/>
          </p:nvPr>
        </p:nvSpPr>
        <p:spPr>
          <a:ln/>
        </p:spPr>
        <p:txBody>
          <a:bodyPr/>
          <a:lstStyle>
            <a:lvl1pPr>
              <a:defRPr/>
            </a:lvl1pPr>
          </a:lstStyle>
          <a:p>
            <a:pPr>
              <a:defRPr/>
            </a:pPr>
            <a:endParaRPr lang="el-GR"/>
          </a:p>
        </p:txBody>
      </p:sp>
      <p:sp>
        <p:nvSpPr>
          <p:cNvPr id="6" name="Rectangle 11"/>
          <p:cNvSpPr>
            <a:spLocks noGrp="1" noChangeArrowheads="1"/>
          </p:cNvSpPr>
          <p:nvPr>
            <p:ph type="sldNum" sz="quarter" idx="12"/>
          </p:nvPr>
        </p:nvSpPr>
        <p:spPr>
          <a:ln/>
        </p:spPr>
        <p:txBody>
          <a:bodyPr/>
          <a:lstStyle>
            <a:lvl1pPr>
              <a:defRPr/>
            </a:lvl1pPr>
          </a:lstStyle>
          <a:p>
            <a:pPr>
              <a:defRPr/>
            </a:pPr>
            <a:fld id="{F941F3F8-051F-4B6E-8892-DC53E6DE7908}" type="slidenum">
              <a:rPr lang="el-GR" altLang="en-US"/>
              <a:pPr>
                <a:defRPr/>
              </a:pPr>
              <a:t>‹#›</a:t>
            </a:fld>
            <a:endParaRPr lang="el-GR" altLang="en-US"/>
          </a:p>
        </p:txBody>
      </p:sp>
    </p:spTree>
    <p:extLst>
      <p:ext uri="{BB962C8B-B14F-4D97-AF65-F5344CB8AC3E}">
        <p14:creationId xmlns:p14="http://schemas.microsoft.com/office/powerpoint/2010/main" val="3184367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9144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8768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Rectangle 9"/>
          <p:cNvSpPr>
            <a:spLocks noGrp="1" noChangeArrowheads="1"/>
          </p:cNvSpPr>
          <p:nvPr>
            <p:ph type="dt" sz="half" idx="10"/>
          </p:nvPr>
        </p:nvSpPr>
        <p:spPr>
          <a:ln/>
        </p:spPr>
        <p:txBody>
          <a:bodyPr/>
          <a:lstStyle>
            <a:lvl1pPr>
              <a:defRPr/>
            </a:lvl1pPr>
          </a:lstStyle>
          <a:p>
            <a:pPr>
              <a:defRPr/>
            </a:pPr>
            <a:endParaRPr lang="el-GR"/>
          </a:p>
        </p:txBody>
      </p:sp>
      <p:sp>
        <p:nvSpPr>
          <p:cNvPr id="6" name="Rectangle 10"/>
          <p:cNvSpPr>
            <a:spLocks noGrp="1" noChangeArrowheads="1"/>
          </p:cNvSpPr>
          <p:nvPr>
            <p:ph type="ftr" sz="quarter" idx="11"/>
          </p:nvPr>
        </p:nvSpPr>
        <p:spPr>
          <a:ln/>
        </p:spPr>
        <p:txBody>
          <a:bodyPr/>
          <a:lstStyle>
            <a:lvl1pPr>
              <a:defRPr/>
            </a:lvl1pPr>
          </a:lstStyle>
          <a:p>
            <a:pPr>
              <a:defRPr/>
            </a:pPr>
            <a:endParaRPr lang="el-GR"/>
          </a:p>
        </p:txBody>
      </p:sp>
      <p:sp>
        <p:nvSpPr>
          <p:cNvPr id="7" name="Rectangle 11"/>
          <p:cNvSpPr>
            <a:spLocks noGrp="1" noChangeArrowheads="1"/>
          </p:cNvSpPr>
          <p:nvPr>
            <p:ph type="sldNum" sz="quarter" idx="12"/>
          </p:nvPr>
        </p:nvSpPr>
        <p:spPr>
          <a:ln/>
        </p:spPr>
        <p:txBody>
          <a:bodyPr/>
          <a:lstStyle>
            <a:lvl1pPr>
              <a:defRPr/>
            </a:lvl1pPr>
          </a:lstStyle>
          <a:p>
            <a:pPr>
              <a:defRPr/>
            </a:pPr>
            <a:fld id="{D1F0A8B2-7B6B-44CF-8B66-B387011533D9}" type="slidenum">
              <a:rPr lang="el-GR" altLang="en-US"/>
              <a:pPr>
                <a:defRPr/>
              </a:pPr>
              <a:t>‹#›</a:t>
            </a:fld>
            <a:endParaRPr lang="el-GR" altLang="en-US"/>
          </a:p>
        </p:txBody>
      </p:sp>
    </p:spTree>
    <p:extLst>
      <p:ext uri="{BB962C8B-B14F-4D97-AF65-F5344CB8AC3E}">
        <p14:creationId xmlns:p14="http://schemas.microsoft.com/office/powerpoint/2010/main" val="4272584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Rectangle 9"/>
          <p:cNvSpPr>
            <a:spLocks noGrp="1" noChangeArrowheads="1"/>
          </p:cNvSpPr>
          <p:nvPr>
            <p:ph type="dt" sz="half" idx="10"/>
          </p:nvPr>
        </p:nvSpPr>
        <p:spPr>
          <a:ln/>
        </p:spPr>
        <p:txBody>
          <a:bodyPr/>
          <a:lstStyle>
            <a:lvl1pPr>
              <a:defRPr/>
            </a:lvl1pPr>
          </a:lstStyle>
          <a:p>
            <a:pPr>
              <a:defRPr/>
            </a:pPr>
            <a:endParaRPr lang="el-GR"/>
          </a:p>
        </p:txBody>
      </p:sp>
      <p:sp>
        <p:nvSpPr>
          <p:cNvPr id="8" name="Rectangle 10"/>
          <p:cNvSpPr>
            <a:spLocks noGrp="1" noChangeArrowheads="1"/>
          </p:cNvSpPr>
          <p:nvPr>
            <p:ph type="ftr" sz="quarter" idx="11"/>
          </p:nvPr>
        </p:nvSpPr>
        <p:spPr>
          <a:ln/>
        </p:spPr>
        <p:txBody>
          <a:bodyPr/>
          <a:lstStyle>
            <a:lvl1pPr>
              <a:defRPr/>
            </a:lvl1pPr>
          </a:lstStyle>
          <a:p>
            <a:pPr>
              <a:defRPr/>
            </a:pPr>
            <a:endParaRPr lang="el-GR"/>
          </a:p>
        </p:txBody>
      </p:sp>
      <p:sp>
        <p:nvSpPr>
          <p:cNvPr id="9" name="Rectangle 11"/>
          <p:cNvSpPr>
            <a:spLocks noGrp="1" noChangeArrowheads="1"/>
          </p:cNvSpPr>
          <p:nvPr>
            <p:ph type="sldNum" sz="quarter" idx="12"/>
          </p:nvPr>
        </p:nvSpPr>
        <p:spPr>
          <a:ln/>
        </p:spPr>
        <p:txBody>
          <a:bodyPr/>
          <a:lstStyle>
            <a:lvl1pPr>
              <a:defRPr/>
            </a:lvl1pPr>
          </a:lstStyle>
          <a:p>
            <a:pPr>
              <a:defRPr/>
            </a:pPr>
            <a:fld id="{5F2A0356-6D29-463D-BEE3-CF0F7589845D}" type="slidenum">
              <a:rPr lang="el-GR" altLang="en-US"/>
              <a:pPr>
                <a:defRPr/>
              </a:pPr>
              <a:t>‹#›</a:t>
            </a:fld>
            <a:endParaRPr lang="el-GR" altLang="en-US"/>
          </a:p>
        </p:txBody>
      </p:sp>
    </p:spTree>
    <p:extLst>
      <p:ext uri="{BB962C8B-B14F-4D97-AF65-F5344CB8AC3E}">
        <p14:creationId xmlns:p14="http://schemas.microsoft.com/office/powerpoint/2010/main" val="3841110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Rectangle 9"/>
          <p:cNvSpPr>
            <a:spLocks noGrp="1" noChangeArrowheads="1"/>
          </p:cNvSpPr>
          <p:nvPr>
            <p:ph type="dt" sz="half" idx="10"/>
          </p:nvPr>
        </p:nvSpPr>
        <p:spPr>
          <a:ln/>
        </p:spPr>
        <p:txBody>
          <a:bodyPr/>
          <a:lstStyle>
            <a:lvl1pPr>
              <a:defRPr/>
            </a:lvl1pPr>
          </a:lstStyle>
          <a:p>
            <a:pPr>
              <a:defRPr/>
            </a:pPr>
            <a:endParaRPr lang="el-GR"/>
          </a:p>
        </p:txBody>
      </p:sp>
      <p:sp>
        <p:nvSpPr>
          <p:cNvPr id="4" name="Rectangle 10"/>
          <p:cNvSpPr>
            <a:spLocks noGrp="1" noChangeArrowheads="1"/>
          </p:cNvSpPr>
          <p:nvPr>
            <p:ph type="ftr" sz="quarter" idx="11"/>
          </p:nvPr>
        </p:nvSpPr>
        <p:spPr>
          <a:ln/>
        </p:spPr>
        <p:txBody>
          <a:bodyPr/>
          <a:lstStyle>
            <a:lvl1pPr>
              <a:defRPr/>
            </a:lvl1pPr>
          </a:lstStyle>
          <a:p>
            <a:pPr>
              <a:defRPr/>
            </a:pPr>
            <a:endParaRPr lang="el-GR"/>
          </a:p>
        </p:txBody>
      </p:sp>
      <p:sp>
        <p:nvSpPr>
          <p:cNvPr id="5" name="Rectangle 11"/>
          <p:cNvSpPr>
            <a:spLocks noGrp="1" noChangeArrowheads="1"/>
          </p:cNvSpPr>
          <p:nvPr>
            <p:ph type="sldNum" sz="quarter" idx="12"/>
          </p:nvPr>
        </p:nvSpPr>
        <p:spPr>
          <a:ln/>
        </p:spPr>
        <p:txBody>
          <a:bodyPr/>
          <a:lstStyle>
            <a:lvl1pPr>
              <a:defRPr/>
            </a:lvl1pPr>
          </a:lstStyle>
          <a:p>
            <a:pPr>
              <a:defRPr/>
            </a:pPr>
            <a:fld id="{8BFA4739-24D9-40CE-AA91-0924CF94DDC6}" type="slidenum">
              <a:rPr lang="el-GR" altLang="en-US"/>
              <a:pPr>
                <a:defRPr/>
              </a:pPr>
              <a:t>‹#›</a:t>
            </a:fld>
            <a:endParaRPr lang="el-GR" altLang="en-US"/>
          </a:p>
        </p:txBody>
      </p:sp>
    </p:spTree>
    <p:extLst>
      <p:ext uri="{BB962C8B-B14F-4D97-AF65-F5344CB8AC3E}">
        <p14:creationId xmlns:p14="http://schemas.microsoft.com/office/powerpoint/2010/main" val="1762923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l-GR"/>
          </a:p>
        </p:txBody>
      </p:sp>
      <p:sp>
        <p:nvSpPr>
          <p:cNvPr id="3" name="Rectangle 10"/>
          <p:cNvSpPr>
            <a:spLocks noGrp="1" noChangeArrowheads="1"/>
          </p:cNvSpPr>
          <p:nvPr>
            <p:ph type="ftr" sz="quarter" idx="11"/>
          </p:nvPr>
        </p:nvSpPr>
        <p:spPr>
          <a:ln/>
        </p:spPr>
        <p:txBody>
          <a:bodyPr/>
          <a:lstStyle>
            <a:lvl1pPr>
              <a:defRPr/>
            </a:lvl1pPr>
          </a:lstStyle>
          <a:p>
            <a:pPr>
              <a:defRPr/>
            </a:pPr>
            <a:endParaRPr lang="el-GR"/>
          </a:p>
        </p:txBody>
      </p:sp>
      <p:sp>
        <p:nvSpPr>
          <p:cNvPr id="4" name="Rectangle 11"/>
          <p:cNvSpPr>
            <a:spLocks noGrp="1" noChangeArrowheads="1"/>
          </p:cNvSpPr>
          <p:nvPr>
            <p:ph type="sldNum" sz="quarter" idx="12"/>
          </p:nvPr>
        </p:nvSpPr>
        <p:spPr>
          <a:ln/>
        </p:spPr>
        <p:txBody>
          <a:bodyPr/>
          <a:lstStyle>
            <a:lvl1pPr>
              <a:defRPr/>
            </a:lvl1pPr>
          </a:lstStyle>
          <a:p>
            <a:pPr>
              <a:defRPr/>
            </a:pPr>
            <a:fld id="{0F3CD1BD-082F-40DE-8723-7A75A008B571}" type="slidenum">
              <a:rPr lang="el-GR" altLang="en-US"/>
              <a:pPr>
                <a:defRPr/>
              </a:pPr>
              <a:t>‹#›</a:t>
            </a:fld>
            <a:endParaRPr lang="el-GR" altLang="en-US"/>
          </a:p>
        </p:txBody>
      </p:sp>
    </p:spTree>
    <p:extLst>
      <p:ext uri="{BB962C8B-B14F-4D97-AF65-F5344CB8AC3E}">
        <p14:creationId xmlns:p14="http://schemas.microsoft.com/office/powerpoint/2010/main" val="1376805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Rectangle 9"/>
          <p:cNvSpPr>
            <a:spLocks noGrp="1" noChangeArrowheads="1"/>
          </p:cNvSpPr>
          <p:nvPr>
            <p:ph type="dt" sz="half" idx="10"/>
          </p:nvPr>
        </p:nvSpPr>
        <p:spPr>
          <a:ln/>
        </p:spPr>
        <p:txBody>
          <a:bodyPr/>
          <a:lstStyle>
            <a:lvl1pPr>
              <a:defRPr/>
            </a:lvl1pPr>
          </a:lstStyle>
          <a:p>
            <a:pPr>
              <a:defRPr/>
            </a:pPr>
            <a:endParaRPr lang="el-GR"/>
          </a:p>
        </p:txBody>
      </p:sp>
      <p:sp>
        <p:nvSpPr>
          <p:cNvPr id="6" name="Rectangle 10"/>
          <p:cNvSpPr>
            <a:spLocks noGrp="1" noChangeArrowheads="1"/>
          </p:cNvSpPr>
          <p:nvPr>
            <p:ph type="ftr" sz="quarter" idx="11"/>
          </p:nvPr>
        </p:nvSpPr>
        <p:spPr>
          <a:ln/>
        </p:spPr>
        <p:txBody>
          <a:bodyPr/>
          <a:lstStyle>
            <a:lvl1pPr>
              <a:defRPr/>
            </a:lvl1pPr>
          </a:lstStyle>
          <a:p>
            <a:pPr>
              <a:defRPr/>
            </a:pPr>
            <a:endParaRPr lang="el-GR"/>
          </a:p>
        </p:txBody>
      </p:sp>
      <p:sp>
        <p:nvSpPr>
          <p:cNvPr id="7" name="Rectangle 11"/>
          <p:cNvSpPr>
            <a:spLocks noGrp="1" noChangeArrowheads="1"/>
          </p:cNvSpPr>
          <p:nvPr>
            <p:ph type="sldNum" sz="quarter" idx="12"/>
          </p:nvPr>
        </p:nvSpPr>
        <p:spPr>
          <a:ln/>
        </p:spPr>
        <p:txBody>
          <a:bodyPr/>
          <a:lstStyle>
            <a:lvl1pPr>
              <a:defRPr/>
            </a:lvl1pPr>
          </a:lstStyle>
          <a:p>
            <a:pPr>
              <a:defRPr/>
            </a:pPr>
            <a:fld id="{54293671-C102-49D9-A89C-B5AC242371F6}" type="slidenum">
              <a:rPr lang="el-GR" altLang="en-US"/>
              <a:pPr>
                <a:defRPr/>
              </a:pPr>
              <a:t>‹#›</a:t>
            </a:fld>
            <a:endParaRPr lang="el-GR" altLang="en-US"/>
          </a:p>
        </p:txBody>
      </p:sp>
    </p:spTree>
    <p:extLst>
      <p:ext uri="{BB962C8B-B14F-4D97-AF65-F5344CB8AC3E}">
        <p14:creationId xmlns:p14="http://schemas.microsoft.com/office/powerpoint/2010/main" val="3515625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Rectangle 9"/>
          <p:cNvSpPr>
            <a:spLocks noGrp="1" noChangeArrowheads="1"/>
          </p:cNvSpPr>
          <p:nvPr>
            <p:ph type="dt" sz="half" idx="10"/>
          </p:nvPr>
        </p:nvSpPr>
        <p:spPr>
          <a:ln/>
        </p:spPr>
        <p:txBody>
          <a:bodyPr/>
          <a:lstStyle>
            <a:lvl1pPr>
              <a:defRPr/>
            </a:lvl1pPr>
          </a:lstStyle>
          <a:p>
            <a:pPr>
              <a:defRPr/>
            </a:pPr>
            <a:endParaRPr lang="el-GR"/>
          </a:p>
        </p:txBody>
      </p:sp>
      <p:sp>
        <p:nvSpPr>
          <p:cNvPr id="6" name="Rectangle 10"/>
          <p:cNvSpPr>
            <a:spLocks noGrp="1" noChangeArrowheads="1"/>
          </p:cNvSpPr>
          <p:nvPr>
            <p:ph type="ftr" sz="quarter" idx="11"/>
          </p:nvPr>
        </p:nvSpPr>
        <p:spPr>
          <a:ln/>
        </p:spPr>
        <p:txBody>
          <a:bodyPr/>
          <a:lstStyle>
            <a:lvl1pPr>
              <a:defRPr/>
            </a:lvl1pPr>
          </a:lstStyle>
          <a:p>
            <a:pPr>
              <a:defRPr/>
            </a:pPr>
            <a:endParaRPr lang="el-GR"/>
          </a:p>
        </p:txBody>
      </p:sp>
      <p:sp>
        <p:nvSpPr>
          <p:cNvPr id="7" name="Rectangle 11"/>
          <p:cNvSpPr>
            <a:spLocks noGrp="1" noChangeArrowheads="1"/>
          </p:cNvSpPr>
          <p:nvPr>
            <p:ph type="sldNum" sz="quarter" idx="12"/>
          </p:nvPr>
        </p:nvSpPr>
        <p:spPr>
          <a:ln/>
        </p:spPr>
        <p:txBody>
          <a:bodyPr/>
          <a:lstStyle>
            <a:lvl1pPr>
              <a:defRPr/>
            </a:lvl1pPr>
          </a:lstStyle>
          <a:p>
            <a:pPr>
              <a:defRPr/>
            </a:pPr>
            <a:fld id="{E2EC82B4-FDE3-4403-A04E-CD83E7A2DE86}" type="slidenum">
              <a:rPr lang="el-GR" altLang="en-US"/>
              <a:pPr>
                <a:defRPr/>
              </a:pPr>
              <a:t>‹#›</a:t>
            </a:fld>
            <a:endParaRPr lang="el-GR" altLang="en-US"/>
          </a:p>
        </p:txBody>
      </p:sp>
    </p:spTree>
    <p:extLst>
      <p:ext uri="{BB962C8B-B14F-4D97-AF65-F5344CB8AC3E}">
        <p14:creationId xmlns:p14="http://schemas.microsoft.com/office/powerpoint/2010/main" val="2153136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8686800" cy="4876800"/>
            <a:chOff x="0" y="0"/>
            <a:chExt cx="5472" cy="3072"/>
          </a:xfrm>
        </p:grpSpPr>
        <p:sp>
          <p:nvSpPr>
            <p:cNvPr id="1033" name="Rectangle 3"/>
            <p:cNvSpPr>
              <a:spLocks noChangeArrowheads="1"/>
            </p:cNvSpPr>
            <p:nvPr/>
          </p:nvSpPr>
          <p:spPr bwMode="auto">
            <a:xfrm>
              <a:off x="0" y="0"/>
              <a:ext cx="384" cy="307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algn="ctr" eaLnBrk="1" hangingPunct="1">
                <a:defRPr/>
              </a:pPr>
              <a:endParaRPr lang="el-GR" altLang="el-GR" sz="2400">
                <a:latin typeface="Times New Roman" panose="02020603050405020304" pitchFamily="18" charset="0"/>
              </a:endParaRPr>
            </a:p>
          </p:txBody>
        </p:sp>
        <p:grpSp>
          <p:nvGrpSpPr>
            <p:cNvPr id="1034" name="Group 4"/>
            <p:cNvGrpSpPr>
              <a:grpSpLocks/>
            </p:cNvGrpSpPr>
            <p:nvPr/>
          </p:nvGrpSpPr>
          <p:grpSpPr bwMode="auto">
            <a:xfrm>
              <a:off x="240" y="893"/>
              <a:ext cx="5232" cy="115"/>
              <a:chOff x="240" y="893"/>
              <a:chExt cx="5232" cy="115"/>
            </a:xfrm>
          </p:grpSpPr>
          <p:sp>
            <p:nvSpPr>
              <p:cNvPr id="1035" name="Rectangle 5"/>
              <p:cNvSpPr>
                <a:spLocks noChangeArrowheads="1"/>
              </p:cNvSpPr>
              <p:nvPr/>
            </p:nvSpPr>
            <p:spPr bwMode="auto">
              <a:xfrm>
                <a:off x="4320" y="893"/>
                <a:ext cx="1152" cy="11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algn="ctr" eaLnBrk="1" hangingPunct="1">
                  <a:defRPr/>
                </a:pPr>
                <a:endParaRPr lang="el-GR" altLang="el-GR" sz="2400">
                  <a:latin typeface="Times New Roman" panose="02020603050405020304" pitchFamily="18" charset="0"/>
                </a:endParaRPr>
              </a:p>
            </p:txBody>
          </p:sp>
          <p:sp>
            <p:nvSpPr>
              <p:cNvPr id="1036" name="Line 6"/>
              <p:cNvSpPr>
                <a:spLocks noChangeShapeType="1"/>
              </p:cNvSpPr>
              <p:nvPr/>
            </p:nvSpPr>
            <p:spPr bwMode="auto">
              <a:xfrm>
                <a:off x="240" y="941"/>
                <a:ext cx="5232"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a:lstStyle/>
              <a:p>
                <a:endParaRPr lang="el-GR"/>
              </a:p>
            </p:txBody>
          </p:sp>
        </p:grpSp>
      </p:grpSp>
      <p:sp>
        <p:nvSpPr>
          <p:cNvPr id="1027" name="Rectangle 7"/>
          <p:cNvSpPr>
            <a:spLocks noGrp="1" noChangeArrowheads="1"/>
          </p:cNvSpPr>
          <p:nvPr>
            <p:ph type="title"/>
          </p:nvPr>
        </p:nvSpPr>
        <p:spPr bwMode="auto">
          <a:xfrm>
            <a:off x="914400" y="277813"/>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n-US"/>
              <a:t>Click to edit Master title style</a:t>
            </a:r>
          </a:p>
        </p:txBody>
      </p:sp>
      <p:sp>
        <p:nvSpPr>
          <p:cNvPr id="1028" name="Rectangle 8"/>
          <p:cNvSpPr>
            <a:spLocks noGrp="1" noChangeArrowheads="1"/>
          </p:cNvSpPr>
          <p:nvPr>
            <p:ph type="body" idx="1"/>
          </p:nvPr>
        </p:nvSpPr>
        <p:spPr bwMode="auto">
          <a:xfrm>
            <a:off x="914400" y="1600200"/>
            <a:ext cx="77724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n-US"/>
              <a:t>Click to edit Master text styles</a:t>
            </a:r>
          </a:p>
          <a:p>
            <a:pPr lvl="1"/>
            <a:r>
              <a:rPr lang="el-GR" altLang="en-US"/>
              <a:t>Second level</a:t>
            </a:r>
          </a:p>
          <a:p>
            <a:pPr lvl="2"/>
            <a:r>
              <a:rPr lang="el-GR" altLang="en-US"/>
              <a:t>Third level</a:t>
            </a:r>
          </a:p>
          <a:p>
            <a:pPr lvl="3"/>
            <a:r>
              <a:rPr lang="el-GR" altLang="en-US"/>
              <a:t>Fourth level</a:t>
            </a:r>
          </a:p>
          <a:p>
            <a:pPr lvl="4"/>
            <a:r>
              <a:rPr lang="el-GR" altLang="en-US"/>
              <a:t>Fifth level</a:t>
            </a:r>
          </a:p>
        </p:txBody>
      </p:sp>
      <p:sp>
        <p:nvSpPr>
          <p:cNvPr id="55305" name="Rectangle 9"/>
          <p:cNvSpPr>
            <a:spLocks noGrp="1" noChangeArrowheads="1"/>
          </p:cNvSpPr>
          <p:nvPr>
            <p:ph type="dt" sz="half" idx="2"/>
          </p:nvPr>
        </p:nvSpPr>
        <p:spPr bwMode="auto">
          <a:xfrm>
            <a:off x="914400" y="6251575"/>
            <a:ext cx="1981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atin typeface="+mn-lt"/>
              </a:defRPr>
            </a:lvl1pPr>
          </a:lstStyle>
          <a:p>
            <a:pPr>
              <a:defRPr/>
            </a:pPr>
            <a:endParaRPr lang="el-GR"/>
          </a:p>
        </p:txBody>
      </p:sp>
      <p:sp>
        <p:nvSpPr>
          <p:cNvPr id="55306" name="Rectangle 10"/>
          <p:cNvSpPr>
            <a:spLocks noGrp="1" noChangeArrowheads="1"/>
          </p:cNvSpPr>
          <p:nvPr>
            <p:ph type="ftr" sz="quarter" idx="3"/>
          </p:nvPr>
        </p:nvSpPr>
        <p:spPr bwMode="auto">
          <a:xfrm>
            <a:off x="3352800" y="624840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atin typeface="+mn-lt"/>
              </a:defRPr>
            </a:lvl1pPr>
          </a:lstStyle>
          <a:p>
            <a:pPr>
              <a:defRPr/>
            </a:pPr>
            <a:endParaRPr lang="el-GR"/>
          </a:p>
        </p:txBody>
      </p:sp>
      <p:sp>
        <p:nvSpPr>
          <p:cNvPr id="55307" name="Rectangle 11"/>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atin typeface="Arial" panose="020B0604020202020204" pitchFamily="34" charset="0"/>
              </a:defRPr>
            </a:lvl1pPr>
          </a:lstStyle>
          <a:p>
            <a:pPr>
              <a:defRPr/>
            </a:pPr>
            <a:fld id="{62221873-AA6D-4A25-B977-30B78F5B2838}" type="slidenum">
              <a:rPr lang="el-GR" altLang="en-US"/>
              <a:pPr>
                <a:defRPr/>
              </a:pPr>
              <a:t>‹#›</a:t>
            </a:fld>
            <a:endParaRPr lang="el-GR" altLang="en-US"/>
          </a:p>
        </p:txBody>
      </p:sp>
      <p:sp>
        <p:nvSpPr>
          <p:cNvPr id="1032" name="Line 12"/>
          <p:cNvSpPr>
            <a:spLocks noChangeShapeType="1"/>
          </p:cNvSpPr>
          <p:nvPr/>
        </p:nvSpPr>
        <p:spPr bwMode="auto">
          <a:xfrm>
            <a:off x="0" y="4876800"/>
            <a:ext cx="609600" cy="0"/>
          </a:xfrm>
          <a:prstGeom prst="line">
            <a:avLst/>
          </a:prstGeom>
          <a:noFill/>
          <a:ln w="44450">
            <a:solidFill>
              <a:schemeClr val="bg2"/>
            </a:solidFill>
            <a:round/>
            <a:headEnd/>
            <a:tailEnd/>
          </a:ln>
          <a:extLst>
            <a:ext uri="{909E8E84-426E-40DD-AFC4-6F175D3DCCD1}">
              <a14:hiddenFill xmlns:a14="http://schemas.microsoft.com/office/drawing/2010/main">
                <a:noFill/>
              </a14:hiddenFill>
            </a:ext>
          </a:extLst>
        </p:spPr>
        <p:txBody>
          <a:bodyPr/>
          <a:lstStyle/>
          <a:p>
            <a:endParaRPr lang="el-GR"/>
          </a:p>
        </p:txBody>
      </p:sp>
    </p:spTree>
  </p:cSld>
  <p:clrMap bg1="lt1" tx1="dk1" bg2="lt2" tx2="dk2" accent1="accent1" accent2="accent2" accent3="accent3" accent4="accent4" accent5="accent5" accent6="accent6" hlink="hlink" folHlink="folHlink"/>
  <p:sldLayoutIdLst>
    <p:sldLayoutId id="2147483806"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 id="2147483804" r:id="rId12"/>
    <p:sldLayoutId id="2147483805" r:id="rId13"/>
  </p:sldLayoutIdLst>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Times New Roman" pitchFamily="18" charset="0"/>
        </a:defRPr>
      </a:lvl2pPr>
      <a:lvl3pPr algn="l" rtl="0" eaLnBrk="0" fontAlgn="base" hangingPunct="0">
        <a:spcBef>
          <a:spcPct val="0"/>
        </a:spcBef>
        <a:spcAft>
          <a:spcPct val="0"/>
        </a:spcAft>
        <a:defRPr sz="4200">
          <a:solidFill>
            <a:schemeClr val="tx2"/>
          </a:solidFill>
          <a:latin typeface="Times New Roman" pitchFamily="18" charset="0"/>
        </a:defRPr>
      </a:lvl3pPr>
      <a:lvl4pPr algn="l" rtl="0" eaLnBrk="0" fontAlgn="base" hangingPunct="0">
        <a:spcBef>
          <a:spcPct val="0"/>
        </a:spcBef>
        <a:spcAft>
          <a:spcPct val="0"/>
        </a:spcAft>
        <a:defRPr sz="4200">
          <a:solidFill>
            <a:schemeClr val="tx2"/>
          </a:solidFill>
          <a:latin typeface="Times New Roman" pitchFamily="18" charset="0"/>
        </a:defRPr>
      </a:lvl4pPr>
      <a:lvl5pPr algn="l" rtl="0" eaLnBrk="0" fontAlgn="base" hangingPunct="0">
        <a:spcBef>
          <a:spcPct val="0"/>
        </a:spcBef>
        <a:spcAft>
          <a:spcPct val="0"/>
        </a:spcAft>
        <a:defRPr sz="4200">
          <a:solidFill>
            <a:schemeClr val="tx2"/>
          </a:solidFill>
          <a:latin typeface="Times New Roman" pitchFamily="18" charset="0"/>
        </a:defRPr>
      </a:lvl5pPr>
      <a:lvl6pPr marL="457200" algn="l" rtl="0" fontAlgn="base">
        <a:spcBef>
          <a:spcPct val="0"/>
        </a:spcBef>
        <a:spcAft>
          <a:spcPct val="0"/>
        </a:spcAft>
        <a:defRPr sz="4200">
          <a:solidFill>
            <a:schemeClr val="tx2"/>
          </a:solidFill>
          <a:latin typeface="Times New Roman" pitchFamily="18" charset="0"/>
        </a:defRPr>
      </a:lvl6pPr>
      <a:lvl7pPr marL="914400" algn="l" rtl="0" fontAlgn="base">
        <a:spcBef>
          <a:spcPct val="0"/>
        </a:spcBef>
        <a:spcAft>
          <a:spcPct val="0"/>
        </a:spcAft>
        <a:defRPr sz="4200">
          <a:solidFill>
            <a:schemeClr val="tx2"/>
          </a:solidFill>
          <a:latin typeface="Times New Roman" pitchFamily="18" charset="0"/>
        </a:defRPr>
      </a:lvl7pPr>
      <a:lvl8pPr marL="1371600" algn="l" rtl="0" fontAlgn="base">
        <a:spcBef>
          <a:spcPct val="0"/>
        </a:spcBef>
        <a:spcAft>
          <a:spcPct val="0"/>
        </a:spcAft>
        <a:defRPr sz="4200">
          <a:solidFill>
            <a:schemeClr val="tx2"/>
          </a:solidFill>
          <a:latin typeface="Times New Roman" pitchFamily="18" charset="0"/>
        </a:defRPr>
      </a:lvl8pPr>
      <a:lvl9pPr marL="1828800" algn="l" rtl="0" fontAlgn="base">
        <a:spcBef>
          <a:spcPct val="0"/>
        </a:spcBef>
        <a:spcAft>
          <a:spcPct val="0"/>
        </a:spcAft>
        <a:defRPr sz="42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folHlink"/>
        </a:buClr>
        <a:buSzPct val="90000"/>
        <a:buFont typeface="Wingdings" panose="05000000000000000000"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anose="05000000000000000000"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anose="05000000000000000000"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google.gr/url?sa=i&amp;rct=j&amp;q=&amp;esrc=s&amp;source=images&amp;cd=&amp;cad=rja&amp;uact=8&amp;ved=0ahUKEwiugujcm47QAhXM2ywKHeJmCdoQjRwIBw&amp;url=http://theses.univ-lyon2.fr/documents/getpart.php?id=lyon2.2006.sommeiller_e&amp;part=122239&amp;psig=AFQjCNErZD2TY4wuR_ntI_hwWGkYdpJFyg&amp;ust=1478318489786566"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0.emf"/><Relationship Id="rId5" Type="http://schemas.openxmlformats.org/officeDocument/2006/relationships/image" Target="../media/image9.emf"/><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lnSpc>
                <a:spcPct val="150000"/>
              </a:lnSpc>
            </a:pPr>
            <a:r>
              <a:rPr lang="el-GR" altLang="en-US" sz="2400" b="1" dirty="0">
                <a:solidFill>
                  <a:srgbClr val="993300"/>
                </a:solidFill>
                <a:latin typeface="Trebuchet MS" panose="020B0603020202020204" pitchFamily="34" charset="0"/>
              </a:rPr>
              <a:t>Μέτρηση κοινωνικής ευημερίας</a:t>
            </a:r>
            <a:r>
              <a:rPr lang="en-GB" altLang="en-US" sz="2400" b="1" dirty="0">
                <a:solidFill>
                  <a:srgbClr val="993300"/>
                </a:solidFill>
                <a:latin typeface="Trebuchet MS" panose="020B0603020202020204" pitchFamily="34" charset="0"/>
              </a:rPr>
              <a:t> </a:t>
            </a:r>
            <a:r>
              <a:rPr lang="el-GR" altLang="en-US" sz="2400" b="1" dirty="0">
                <a:solidFill>
                  <a:srgbClr val="993300"/>
                </a:solidFill>
                <a:latin typeface="Trebuchet MS" panose="020B0603020202020204" pitchFamily="34" charset="0"/>
              </a:rPr>
              <a:t>και ανισότητας </a:t>
            </a:r>
            <a:br>
              <a:rPr lang="el-GR" altLang="en-US" sz="2400" b="1" dirty="0">
                <a:solidFill>
                  <a:srgbClr val="993300"/>
                </a:solidFill>
                <a:latin typeface="Trebuchet MS" panose="020B0603020202020204" pitchFamily="34" charset="0"/>
              </a:rPr>
            </a:br>
            <a:endParaRPr lang="el-GR" altLang="en-US" sz="2400" dirty="0">
              <a:latin typeface="Trebuchet MS" panose="020B0603020202020204" pitchFamily="34" charset="0"/>
            </a:endParaRPr>
          </a:p>
        </p:txBody>
      </p:sp>
      <p:sp>
        <p:nvSpPr>
          <p:cNvPr id="5123" name="Rectangle 3"/>
          <p:cNvSpPr>
            <a:spLocks noGrp="1" noChangeArrowheads="1"/>
          </p:cNvSpPr>
          <p:nvPr>
            <p:ph type="subTitle" idx="1"/>
          </p:nvPr>
        </p:nvSpPr>
        <p:spPr>
          <a:xfrm>
            <a:off x="1371600" y="3962400"/>
            <a:ext cx="4495800" cy="1600200"/>
          </a:xfrm>
        </p:spPr>
        <p:txBody>
          <a:bodyPr/>
          <a:lstStyle/>
          <a:p>
            <a:pPr eaLnBrk="1" hangingPunct="1"/>
            <a:r>
              <a:rPr lang="el-GR" altLang="en-US" sz="1400" noProof="1">
                <a:solidFill>
                  <a:srgbClr val="993300"/>
                </a:solidFill>
                <a:latin typeface="Trebuchet MS" panose="020B0603020202020204" pitchFamily="34" charset="0"/>
              </a:rPr>
              <a:t>διάλεξη </a:t>
            </a:r>
            <a:r>
              <a:rPr lang="en-GB" altLang="en-US" sz="1400" noProof="1">
                <a:solidFill>
                  <a:srgbClr val="993300"/>
                </a:solidFill>
                <a:latin typeface="Trebuchet MS" panose="020B0603020202020204" pitchFamily="34" charset="0"/>
              </a:rPr>
              <a:t>5</a:t>
            </a:r>
            <a:endParaRPr lang="el-GR" altLang="en-US" sz="1400" noProof="1">
              <a:solidFill>
                <a:srgbClr val="993300"/>
              </a:solidFill>
              <a:latin typeface="Trebuchet MS" panose="020B0603020202020204" pitchFamily="34" charset="0"/>
            </a:endParaRPr>
          </a:p>
          <a:p>
            <a:pPr eaLnBrk="1" hangingPunct="1"/>
            <a:r>
              <a:rPr lang="el-GR" altLang="en-US" sz="1400" b="1" dirty="0">
                <a:solidFill>
                  <a:srgbClr val="993300"/>
                </a:solidFill>
                <a:latin typeface="Trebuchet MS" panose="020B0603020202020204" pitchFamily="34" charset="0"/>
              </a:rPr>
              <a:t>Οικονομικά κοινωνικής πολιτικής</a:t>
            </a:r>
            <a:endParaRPr lang="el-GR" altLang="en-US" sz="1400" b="1" noProof="1">
              <a:solidFill>
                <a:srgbClr val="993300"/>
              </a:solidFill>
              <a:latin typeface="Trebuchet MS" panose="020B0603020202020204" pitchFamily="34" charset="0"/>
            </a:endParaRPr>
          </a:p>
        </p:txBody>
      </p:sp>
      <p:pic>
        <p:nvPicPr>
          <p:cNvPr id="5124"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25" y="3752850"/>
            <a:ext cx="2238375" cy="217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914400" y="531813"/>
            <a:ext cx="7772400" cy="889000"/>
          </a:xfrm>
        </p:spPr>
        <p:txBody>
          <a:bodyPr/>
          <a:lstStyle/>
          <a:p>
            <a:pPr eaLnBrk="1" hangingPunct="1"/>
            <a:r>
              <a:rPr lang="el-GR" altLang="en-US" sz="2000" b="1">
                <a:solidFill>
                  <a:schemeClr val="tx1"/>
                </a:solidFill>
                <a:latin typeface="Trebuchet MS" panose="020B0603020202020204" pitchFamily="34" charset="0"/>
              </a:rPr>
              <a:t>Προβλήματα μέτρησης</a:t>
            </a:r>
          </a:p>
        </p:txBody>
      </p:sp>
      <p:sp>
        <p:nvSpPr>
          <p:cNvPr id="4099" name="Rectangle 3"/>
          <p:cNvSpPr>
            <a:spLocks noGrp="1" noChangeArrowheads="1"/>
          </p:cNvSpPr>
          <p:nvPr>
            <p:ph type="body" idx="1"/>
          </p:nvPr>
        </p:nvSpPr>
        <p:spPr>
          <a:xfrm>
            <a:off x="611188" y="1628775"/>
            <a:ext cx="8178800" cy="4752975"/>
          </a:xfrm>
        </p:spPr>
        <p:txBody>
          <a:bodyPr/>
          <a:lstStyle/>
          <a:p>
            <a:pPr marL="342900" lvl="1" indent="-342900" eaLnBrk="1" hangingPunct="1">
              <a:spcAft>
                <a:spcPct val="20000"/>
              </a:spcAft>
              <a:buClr>
                <a:schemeClr val="folHlink"/>
              </a:buClr>
              <a:buSzPct val="90000"/>
              <a:defRPr/>
            </a:pPr>
            <a:endParaRPr lang="el-GR" altLang="en-US" sz="1800" dirty="0">
              <a:latin typeface="Trebuchet MS" panose="020B0603020202020204" pitchFamily="34" charset="0"/>
            </a:endParaRPr>
          </a:p>
          <a:p>
            <a:pPr marL="342900" lvl="1" indent="-342900" eaLnBrk="1" hangingPunct="1">
              <a:spcAft>
                <a:spcPct val="20000"/>
              </a:spcAft>
              <a:buClr>
                <a:schemeClr val="folHlink"/>
              </a:buClr>
              <a:buSzPct val="90000"/>
              <a:defRPr/>
            </a:pPr>
            <a:r>
              <a:rPr lang="el-GR" altLang="en-US" sz="2000" dirty="0">
                <a:latin typeface="Trebuchet MS" panose="020B0603020202020204" pitchFamily="34" charset="0"/>
                <a:ea typeface="+mn-ea"/>
                <a:cs typeface="+mn-cs"/>
              </a:rPr>
              <a:t>Κοινωνικός αποκλεισμός</a:t>
            </a:r>
          </a:p>
          <a:p>
            <a:pPr marL="742950" lvl="2" indent="-342900" eaLnBrk="1" hangingPunct="1">
              <a:spcAft>
                <a:spcPct val="20000"/>
              </a:spcAft>
              <a:buSzPct val="90000"/>
              <a:defRPr/>
            </a:pPr>
            <a:r>
              <a:rPr lang="el-GR" altLang="en-US" sz="1700" dirty="0">
                <a:latin typeface="Trebuchet MS" panose="020B0603020202020204" pitchFamily="34" charset="0"/>
                <a:ea typeface="+mn-ea"/>
                <a:cs typeface="+mn-cs"/>
              </a:rPr>
              <a:t>Έννοια ευρύτερη και όχι ταυτόσημη της φτώχειας</a:t>
            </a:r>
          </a:p>
          <a:p>
            <a:pPr marL="742950" lvl="2" indent="-342900" eaLnBrk="1" hangingPunct="1">
              <a:spcAft>
                <a:spcPct val="20000"/>
              </a:spcAft>
              <a:buSzPct val="90000"/>
              <a:defRPr/>
            </a:pPr>
            <a:r>
              <a:rPr lang="el-GR" altLang="en-US" sz="1700" dirty="0">
                <a:latin typeface="Trebuchet MS" panose="020B0603020202020204" pitchFamily="34" charset="0"/>
                <a:ea typeface="+mn-ea"/>
                <a:cs typeface="+mn-cs"/>
              </a:rPr>
              <a:t>Πολυδιάστατη – πολλές μη οικονομικές διαστάσεις</a:t>
            </a:r>
          </a:p>
          <a:p>
            <a:pPr marL="742950" lvl="2" indent="-342900" eaLnBrk="1" hangingPunct="1">
              <a:spcAft>
                <a:spcPct val="20000"/>
              </a:spcAft>
              <a:buSzPct val="90000"/>
              <a:defRPr/>
            </a:pPr>
            <a:r>
              <a:rPr lang="el-GR" altLang="en-US" sz="1700" dirty="0">
                <a:latin typeface="Trebuchet MS" panose="020B0603020202020204" pitchFamily="34" charset="0"/>
                <a:ea typeface="+mn-ea"/>
                <a:cs typeface="+mn-cs"/>
              </a:rPr>
              <a:t>Δυνατότητες (</a:t>
            </a:r>
            <a:r>
              <a:rPr lang="en-US" altLang="en-US" sz="1700" dirty="0">
                <a:latin typeface="Trebuchet MS" panose="020B0603020202020204" pitchFamily="34" charset="0"/>
                <a:ea typeface="+mn-ea"/>
                <a:cs typeface="+mn-cs"/>
              </a:rPr>
              <a:t>capabilities</a:t>
            </a:r>
            <a:r>
              <a:rPr lang="el-GR" altLang="en-US" sz="1700" dirty="0">
                <a:latin typeface="Trebuchet MS" panose="020B0603020202020204" pitchFamily="34" charset="0"/>
                <a:ea typeface="+mn-ea"/>
                <a:cs typeface="+mn-cs"/>
              </a:rPr>
              <a:t> </a:t>
            </a:r>
            <a:r>
              <a:rPr lang="en-GB" altLang="en-US" sz="1700" dirty="0">
                <a:latin typeface="Trebuchet MS" panose="020B0603020202020204" pitchFamily="34" charset="0"/>
                <a:ea typeface="+mn-ea"/>
                <a:cs typeface="+mn-cs"/>
              </a:rPr>
              <a:t>approach</a:t>
            </a:r>
            <a:r>
              <a:rPr lang="en-US" altLang="en-US" sz="1700" dirty="0">
                <a:latin typeface="Trebuchet MS" panose="020B0603020202020204" pitchFamily="34" charset="0"/>
                <a:ea typeface="+mn-ea"/>
                <a:cs typeface="+mn-cs"/>
              </a:rPr>
              <a:t> – Amartya Sen)</a:t>
            </a:r>
            <a:endParaRPr lang="el-GR" altLang="en-US" sz="1700" dirty="0">
              <a:latin typeface="Trebuchet MS" panose="020B0603020202020204" pitchFamily="34" charset="0"/>
              <a:ea typeface="+mn-ea"/>
              <a:cs typeface="+mn-cs"/>
            </a:endParaRPr>
          </a:p>
          <a:p>
            <a:pPr marL="1200150" lvl="3" indent="-342900" eaLnBrk="1" hangingPunct="1">
              <a:spcAft>
                <a:spcPct val="20000"/>
              </a:spcAft>
              <a:buSzPct val="90000"/>
              <a:defRPr/>
            </a:pPr>
            <a:r>
              <a:rPr lang="el-GR" altLang="en-US" sz="1400" dirty="0">
                <a:latin typeface="Trebuchet MS" panose="020B0603020202020204" pitchFamily="34" charset="0"/>
                <a:ea typeface="+mn-ea"/>
                <a:cs typeface="+mn-cs"/>
              </a:rPr>
              <a:t>Για να επιτευχθεί η ολοκληρωμένη ελευθερία χρειάζεται να δοθεί έμφαση όχι στα αγαθά ως μέσα, αλλά στην πραγματική ικανότητα ενός προσώπου να επιδιώκει και να επιτυγχάνει τους στόχους που εκτιμά. Κάποιοι που μπορούν να έχουν τα μέσα για έναν στόχο ενδεχομένως να μην μπορούν να τον επιτύχουν γιατί άλλα μειονεκτήματα, όπως η αναπηρία, οι φυλετικές ή οι ενδοοικογενειακές διακρίσεις, δεν τους διευκολύνουν στην επίτευξή του.</a:t>
            </a:r>
          </a:p>
          <a:p>
            <a:pPr marL="742950" lvl="2" indent="-342900" eaLnBrk="1" hangingPunct="1">
              <a:spcAft>
                <a:spcPct val="20000"/>
              </a:spcAft>
              <a:buSzPct val="90000"/>
              <a:defRPr/>
            </a:pPr>
            <a:r>
              <a:rPr lang="el-GR" altLang="en-US" sz="1700" dirty="0">
                <a:latin typeface="Trebuchet MS" panose="020B0603020202020204" pitchFamily="34" charset="0"/>
                <a:ea typeface="+mn-ea"/>
                <a:cs typeface="+mn-cs"/>
              </a:rPr>
              <a:t>Ιδιαίτερα δύσκολη η εμπειρική προσέγγιση</a:t>
            </a:r>
          </a:p>
          <a:p>
            <a:pPr marL="742950" lvl="2" indent="-342900" eaLnBrk="1" hangingPunct="1">
              <a:spcAft>
                <a:spcPct val="20000"/>
              </a:spcAft>
              <a:buSzPct val="90000"/>
              <a:defRPr/>
            </a:pPr>
            <a:r>
              <a:rPr lang="el-GR" altLang="en-US" sz="1700" dirty="0">
                <a:latin typeface="Trebuchet MS" panose="020B0603020202020204" pitchFamily="34" charset="0"/>
                <a:ea typeface="+mn-ea"/>
                <a:cs typeface="+mn-cs"/>
              </a:rPr>
              <a:t>Συνήθως προσέγγιση μέσω του (χρόνιου) σωρευτικού μειονεκτήματος</a:t>
            </a:r>
          </a:p>
          <a:p>
            <a:pPr marL="742950" lvl="2" indent="-342900" eaLnBrk="1" hangingPunct="1">
              <a:spcAft>
                <a:spcPct val="20000"/>
              </a:spcAft>
              <a:buSzPct val="90000"/>
              <a:defRPr/>
            </a:pPr>
            <a:endParaRPr lang="el-GR" altLang="en-US" sz="1700" dirty="0">
              <a:latin typeface="Trebuchet MS" panose="020B0603020202020204" pitchFamily="34" charset="0"/>
              <a:ea typeface="+mn-ea"/>
              <a:cs typeface="+mn-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914400" y="531813"/>
            <a:ext cx="7772400" cy="889000"/>
          </a:xfrm>
        </p:spPr>
        <p:txBody>
          <a:bodyPr/>
          <a:lstStyle/>
          <a:p>
            <a:pPr eaLnBrk="1" hangingPunct="1"/>
            <a:r>
              <a:rPr lang="el-GR" altLang="en-US" sz="2000" b="1">
                <a:solidFill>
                  <a:schemeClr val="tx1"/>
                </a:solidFill>
                <a:latin typeface="Trebuchet MS" panose="020B0603020202020204" pitchFamily="34" charset="0"/>
              </a:rPr>
              <a:t>Ανισότητα</a:t>
            </a:r>
          </a:p>
        </p:txBody>
      </p:sp>
      <p:sp>
        <p:nvSpPr>
          <p:cNvPr id="4099" name="Rectangle 3"/>
          <p:cNvSpPr>
            <a:spLocks noGrp="1" noChangeArrowheads="1"/>
          </p:cNvSpPr>
          <p:nvPr>
            <p:ph type="body" idx="1"/>
          </p:nvPr>
        </p:nvSpPr>
        <p:spPr>
          <a:xfrm>
            <a:off x="611188" y="1628775"/>
            <a:ext cx="8178800" cy="4752975"/>
          </a:xfrm>
        </p:spPr>
        <p:txBody>
          <a:bodyPr/>
          <a:lstStyle/>
          <a:p>
            <a:pPr eaLnBrk="1" hangingPunct="1">
              <a:spcAft>
                <a:spcPct val="20000"/>
              </a:spcAft>
              <a:defRPr/>
            </a:pPr>
            <a:r>
              <a:rPr lang="el-GR" altLang="en-US" sz="2000" dirty="0">
                <a:latin typeface="Trebuchet MS" panose="020B0603020202020204" pitchFamily="34" charset="0"/>
              </a:rPr>
              <a:t>Συχνά, αναφορά σε (αν)ισότητα ευκαιριών</a:t>
            </a:r>
          </a:p>
          <a:p>
            <a:pPr lvl="1" eaLnBrk="1" hangingPunct="1">
              <a:spcAft>
                <a:spcPct val="20000"/>
              </a:spcAft>
              <a:defRPr/>
            </a:pPr>
            <a:r>
              <a:rPr lang="el-GR" altLang="en-US" sz="1800" dirty="0">
                <a:latin typeface="Trebuchet MS" panose="020B0603020202020204" pitchFamily="34" charset="0"/>
              </a:rPr>
              <a:t>Δηλαδή, όλοι ίσοι στη γραμμή εκκίνησης</a:t>
            </a:r>
          </a:p>
          <a:p>
            <a:pPr lvl="2" eaLnBrk="1" hangingPunct="1">
              <a:spcAft>
                <a:spcPct val="20000"/>
              </a:spcAft>
              <a:defRPr/>
            </a:pPr>
            <a:r>
              <a:rPr lang="el-GR" altLang="en-US" sz="1500" dirty="0">
                <a:latin typeface="Trebuchet MS" panose="020B0603020202020204" pitchFamily="34" charset="0"/>
              </a:rPr>
              <a:t>Άρα, χώρος για θετικές διακρίσεις (ανάπηροι, φτωχοί, κλπ)</a:t>
            </a:r>
          </a:p>
          <a:p>
            <a:pPr lvl="1" eaLnBrk="1" hangingPunct="1">
              <a:spcAft>
                <a:spcPct val="20000"/>
              </a:spcAft>
              <a:defRPr/>
            </a:pPr>
            <a:r>
              <a:rPr lang="el-GR" altLang="en-US" sz="1800" dirty="0">
                <a:latin typeface="Trebuchet MS" panose="020B0603020202020204" pitchFamily="34" charset="0"/>
              </a:rPr>
              <a:t>Όχι αναγκαστικά επιθυμητή η ίση κατανομή εισοδήματος</a:t>
            </a:r>
          </a:p>
          <a:p>
            <a:pPr lvl="2" eaLnBrk="1" hangingPunct="1">
              <a:spcAft>
                <a:spcPct val="20000"/>
              </a:spcAft>
              <a:defRPr/>
            </a:pPr>
            <a:r>
              <a:rPr lang="el-GR" altLang="en-US" sz="1500" dirty="0">
                <a:latin typeface="Trebuchet MS" panose="020B0603020202020204" pitchFamily="34" charset="0"/>
              </a:rPr>
              <a:t>Στοχαστικά στοιχεία αλλά και συμπεριφορά (επένδυση, σχόλη, κλπ)</a:t>
            </a:r>
          </a:p>
          <a:p>
            <a:pPr eaLnBrk="1" hangingPunct="1">
              <a:spcAft>
                <a:spcPct val="20000"/>
              </a:spcAft>
              <a:defRPr/>
            </a:pPr>
            <a:r>
              <a:rPr lang="el-GR" altLang="en-US" sz="2000" dirty="0">
                <a:latin typeface="Trebuchet MS" panose="020B0603020202020204" pitchFamily="34" charset="0"/>
              </a:rPr>
              <a:t>Στην πράξη, κατανομές εισοδήματος</a:t>
            </a:r>
            <a:r>
              <a:rPr lang="en-GB" altLang="en-US" sz="2000" dirty="0">
                <a:latin typeface="Trebuchet MS" panose="020B0603020202020204" pitchFamily="34" charset="0"/>
              </a:rPr>
              <a:t> </a:t>
            </a:r>
            <a:endParaRPr lang="el-GR" altLang="en-US" sz="2000" dirty="0">
              <a:latin typeface="Trebuchet MS" panose="020B0603020202020204" pitchFamily="34" charset="0"/>
            </a:endParaRPr>
          </a:p>
          <a:p>
            <a:pPr lvl="1" eaLnBrk="1" hangingPunct="1">
              <a:spcAft>
                <a:spcPct val="20000"/>
              </a:spcAft>
              <a:defRPr/>
            </a:pPr>
            <a:r>
              <a:rPr lang="el-GR" altLang="en-US" sz="1800" dirty="0">
                <a:latin typeface="Trebuchet MS" panose="020B0603020202020204" pitchFamily="34" charset="0"/>
              </a:rPr>
              <a:t>και, δευτερευόντως, κατανομές πλούτου</a:t>
            </a:r>
          </a:p>
          <a:p>
            <a:pPr lvl="1" eaLnBrk="1" hangingPunct="1">
              <a:spcAft>
                <a:spcPct val="20000"/>
              </a:spcAft>
              <a:defRPr/>
            </a:pPr>
            <a:r>
              <a:rPr lang="el-GR" altLang="en-US" sz="1800" dirty="0">
                <a:latin typeface="Trebuchet MS" panose="020B0603020202020204" pitchFamily="34" charset="0"/>
              </a:rPr>
              <a:t>Πολλά μειονεκτήματα, αλλά…</a:t>
            </a:r>
          </a:p>
          <a:p>
            <a:pPr marL="342900" lvl="1" indent="-342900" eaLnBrk="1" hangingPunct="1">
              <a:spcAft>
                <a:spcPct val="20000"/>
              </a:spcAft>
              <a:buClr>
                <a:schemeClr val="folHlink"/>
              </a:buClr>
              <a:buSzPct val="90000"/>
              <a:defRPr/>
            </a:pPr>
            <a:endParaRPr lang="el-GR" altLang="en-US" sz="2000" dirty="0">
              <a:latin typeface="Trebuchet MS" panose="020B0603020202020204" pitchFamily="34" charset="0"/>
              <a:ea typeface="+mn-ea"/>
              <a:cs typeface="+mn-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14400" y="531813"/>
            <a:ext cx="7772400" cy="889000"/>
          </a:xfrm>
        </p:spPr>
        <p:txBody>
          <a:bodyPr/>
          <a:lstStyle/>
          <a:p>
            <a:pPr eaLnBrk="1" hangingPunct="1"/>
            <a:r>
              <a:rPr lang="el-GR" altLang="en-US" sz="2000" b="1">
                <a:solidFill>
                  <a:schemeClr val="tx1"/>
                </a:solidFill>
                <a:latin typeface="Trebuchet MS" panose="020B0603020202020204" pitchFamily="34" charset="0"/>
              </a:rPr>
              <a:t>Ανισότητα</a:t>
            </a:r>
          </a:p>
        </p:txBody>
      </p:sp>
      <p:sp>
        <p:nvSpPr>
          <p:cNvPr id="16387" name="Rectangle 3"/>
          <p:cNvSpPr>
            <a:spLocks noGrp="1" noChangeArrowheads="1"/>
          </p:cNvSpPr>
          <p:nvPr>
            <p:ph type="body" idx="1"/>
          </p:nvPr>
        </p:nvSpPr>
        <p:spPr>
          <a:xfrm>
            <a:off x="611188" y="1628775"/>
            <a:ext cx="8178800" cy="4752975"/>
          </a:xfrm>
        </p:spPr>
        <p:txBody>
          <a:bodyPr/>
          <a:lstStyle/>
          <a:p>
            <a:pPr eaLnBrk="1" hangingPunct="1">
              <a:spcAft>
                <a:spcPct val="20000"/>
              </a:spcAft>
            </a:pPr>
            <a:r>
              <a:rPr lang="el-GR" altLang="en-US" sz="2000" dirty="0">
                <a:latin typeface="Trebuchet MS" panose="020B0603020202020204" pitchFamily="34" charset="0"/>
              </a:rPr>
              <a:t>Πολλοί δείκτες ανισότητας</a:t>
            </a:r>
          </a:p>
          <a:p>
            <a:pPr lvl="1" eaLnBrk="1" hangingPunct="1">
              <a:spcAft>
                <a:spcPct val="20000"/>
              </a:spcAft>
            </a:pPr>
            <a:r>
              <a:rPr lang="el-GR" altLang="en-US" sz="1800" dirty="0">
                <a:latin typeface="Trebuchet MS" panose="020B0603020202020204" pitchFamily="34" charset="0"/>
              </a:rPr>
              <a:t>Αντιστοιχούν – ρητά ή άρρητα – σε διαφορετικές συναρτήσεις κοινωνικής ευημερίας</a:t>
            </a:r>
          </a:p>
          <a:p>
            <a:pPr eaLnBrk="1" hangingPunct="1">
              <a:spcAft>
                <a:spcPct val="20000"/>
              </a:spcAft>
            </a:pPr>
            <a:r>
              <a:rPr lang="el-GR" altLang="en-US" sz="2000" dirty="0">
                <a:latin typeface="Trebuchet MS" panose="020B0603020202020204" pitchFamily="34" charset="0"/>
              </a:rPr>
              <a:t>Επιθυμητές ιδιότητες</a:t>
            </a:r>
          </a:p>
          <a:p>
            <a:pPr lvl="1" eaLnBrk="1" hangingPunct="1">
              <a:spcAft>
                <a:spcPct val="20000"/>
              </a:spcAft>
            </a:pPr>
            <a:r>
              <a:rPr lang="el-GR" altLang="en-US" sz="1800" dirty="0">
                <a:latin typeface="Trebuchet MS" panose="020B0603020202020204" pitchFamily="34" charset="0"/>
              </a:rPr>
              <a:t>Συμμετρία</a:t>
            </a:r>
          </a:p>
          <a:p>
            <a:pPr lvl="1" eaLnBrk="1" hangingPunct="1">
              <a:spcAft>
                <a:spcPct val="20000"/>
              </a:spcAft>
            </a:pPr>
            <a:r>
              <a:rPr lang="el-GR" altLang="en-US" sz="1800" dirty="0">
                <a:latin typeface="Trebuchet MS" panose="020B0603020202020204" pitchFamily="34" charset="0"/>
              </a:rPr>
              <a:t>Ανεξαρτησία από τη μονάδα μέτρησης του εισοδήματος</a:t>
            </a:r>
          </a:p>
          <a:p>
            <a:pPr lvl="1" eaLnBrk="1" hangingPunct="1">
              <a:spcAft>
                <a:spcPct val="20000"/>
              </a:spcAft>
            </a:pPr>
            <a:r>
              <a:rPr lang="el-GR" altLang="en-US" sz="1800" dirty="0">
                <a:latin typeface="Trebuchet MS" panose="020B0603020202020204" pitchFamily="34" charset="0"/>
              </a:rPr>
              <a:t>Ανεξαρτησία από το μέγεθος του πληθυσμού</a:t>
            </a:r>
          </a:p>
          <a:p>
            <a:pPr lvl="1" eaLnBrk="1" hangingPunct="1">
              <a:spcAft>
                <a:spcPct val="20000"/>
              </a:spcAft>
            </a:pPr>
            <a:r>
              <a:rPr lang="el-GR" altLang="en-US" sz="1800" dirty="0">
                <a:latin typeface="Trebuchet MS" panose="020B0603020202020204" pitchFamily="34" charset="0"/>
              </a:rPr>
              <a:t>Αξίωμα των μεταβιβάσεων (</a:t>
            </a:r>
            <a:r>
              <a:rPr lang="en-US" altLang="en-US" sz="1800" dirty="0">
                <a:latin typeface="Trebuchet MS" panose="020B0603020202020204" pitchFamily="34" charset="0"/>
              </a:rPr>
              <a:t>Dalton-Pigou condition</a:t>
            </a:r>
            <a:r>
              <a:rPr lang="el-GR" altLang="en-US" sz="1800" dirty="0">
                <a:latin typeface="Trebuchet MS" panose="020B0603020202020204" pitchFamily="34" charset="0"/>
              </a:rPr>
              <a:t>)</a:t>
            </a:r>
          </a:p>
          <a:p>
            <a:pPr lvl="1" eaLnBrk="1" hangingPunct="1">
              <a:spcAft>
                <a:spcPct val="20000"/>
              </a:spcAft>
            </a:pPr>
            <a:r>
              <a:rPr lang="el-GR" altLang="en-US" sz="1800" i="1" dirty="0">
                <a:latin typeface="Trebuchet MS" panose="020B0603020202020204" pitchFamily="34" charset="0"/>
              </a:rPr>
              <a:t>Αθροιστική </a:t>
            </a:r>
            <a:r>
              <a:rPr lang="el-GR" altLang="en-US" sz="1800" i="1" dirty="0" err="1">
                <a:latin typeface="Trebuchet MS" panose="020B0603020202020204" pitchFamily="34" charset="0"/>
              </a:rPr>
              <a:t>διαχωρισιμότητα</a:t>
            </a:r>
            <a:r>
              <a:rPr lang="el-GR" altLang="en-US" sz="1800" i="1" dirty="0">
                <a:latin typeface="Trebuchet MS" panose="020B0603020202020204" pitchFamily="34" charset="0"/>
              </a:rPr>
              <a:t> (</a:t>
            </a:r>
            <a:r>
              <a:rPr lang="en-US" altLang="en-US" sz="1800" i="1" dirty="0">
                <a:latin typeface="Trebuchet MS" panose="020B0603020202020204" pitchFamily="34" charset="0"/>
              </a:rPr>
              <a:t>additive decomposability)</a:t>
            </a:r>
            <a:endParaRPr lang="el-GR" altLang="en-US" sz="1800" i="1" dirty="0">
              <a:latin typeface="Trebuchet MS" panose="020B0603020202020204" pitchFamily="34" charset="0"/>
            </a:endParaRPr>
          </a:p>
          <a:p>
            <a:pPr lvl="2" eaLnBrk="1" hangingPunct="1">
              <a:spcAft>
                <a:spcPct val="20000"/>
              </a:spcAft>
            </a:pPr>
            <a:r>
              <a:rPr lang="el-GR" altLang="en-US" sz="1600" dirty="0">
                <a:latin typeface="Trebuchet MS" panose="020B0603020202020204" pitchFamily="34" charset="0"/>
                <a:ea typeface="+mn-ea"/>
                <a:cs typeface="+mn-cs"/>
              </a:rPr>
              <a:t>Χρήσιμη ιδιότητα</a:t>
            </a:r>
            <a:r>
              <a:rPr lang="en-US" altLang="en-US" sz="1600" dirty="0">
                <a:latin typeface="Trebuchet MS" panose="020B0603020202020204" pitchFamily="34" charset="0"/>
                <a:ea typeface="+mn-ea"/>
                <a:cs typeface="+mn-cs"/>
              </a:rPr>
              <a:t> </a:t>
            </a:r>
            <a:r>
              <a:rPr lang="el-GR" altLang="en-US" sz="1600" dirty="0">
                <a:latin typeface="Trebuchet MS" panose="020B0603020202020204" pitchFamily="34" charset="0"/>
                <a:ea typeface="+mn-ea"/>
                <a:cs typeface="+mn-cs"/>
              </a:rPr>
              <a:t>για σχεδιασμό πολιτικής</a:t>
            </a:r>
          </a:p>
          <a:p>
            <a:pPr lvl="2" eaLnBrk="1" hangingPunct="1">
              <a:spcAft>
                <a:spcPct val="20000"/>
              </a:spcAft>
            </a:pPr>
            <a:r>
              <a:rPr lang="el-GR" altLang="en-US" sz="1600" dirty="0">
                <a:latin typeface="Trebuchet MS" panose="020B0603020202020204" pitchFamily="34" charset="0"/>
                <a:ea typeface="+mn-ea"/>
                <a:cs typeface="+mn-cs"/>
              </a:rPr>
              <a:t>Ανισότητα «εντός» και «μεταξύ» ομάδων</a:t>
            </a:r>
          </a:p>
          <a:p>
            <a:pPr lvl="2" eaLnBrk="1" hangingPunct="1">
              <a:spcAft>
                <a:spcPct val="20000"/>
              </a:spcAft>
            </a:pPr>
            <a:endParaRPr lang="el-GR" altLang="en-US" sz="1500" i="1" dirty="0">
              <a:latin typeface="Trebuchet MS" panose="020B0603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914400" y="531813"/>
            <a:ext cx="7772400" cy="889000"/>
          </a:xfrm>
        </p:spPr>
        <p:txBody>
          <a:bodyPr/>
          <a:lstStyle/>
          <a:p>
            <a:pPr eaLnBrk="1" hangingPunct="1"/>
            <a:r>
              <a:rPr lang="el-GR" altLang="en-US" sz="2000" b="1">
                <a:solidFill>
                  <a:schemeClr val="tx1"/>
                </a:solidFill>
                <a:latin typeface="Trebuchet MS" panose="020B0603020202020204" pitchFamily="34" charset="0"/>
              </a:rPr>
              <a:t>Ανισότητα</a:t>
            </a:r>
          </a:p>
        </p:txBody>
      </p:sp>
      <p:sp>
        <p:nvSpPr>
          <p:cNvPr id="4099" name="Rectangle 3"/>
          <p:cNvSpPr>
            <a:spLocks noGrp="1" noChangeArrowheads="1"/>
          </p:cNvSpPr>
          <p:nvPr>
            <p:ph type="body" idx="1"/>
          </p:nvPr>
        </p:nvSpPr>
        <p:spPr>
          <a:xfrm>
            <a:off x="611188" y="1628775"/>
            <a:ext cx="8178800" cy="4752975"/>
          </a:xfrm>
        </p:spPr>
        <p:txBody>
          <a:bodyPr/>
          <a:lstStyle/>
          <a:p>
            <a:pPr eaLnBrk="1" hangingPunct="1">
              <a:spcAft>
                <a:spcPct val="20000"/>
              </a:spcAft>
              <a:defRPr/>
            </a:pPr>
            <a:r>
              <a:rPr lang="el-GR" altLang="en-US" sz="2000" dirty="0">
                <a:latin typeface="Trebuchet MS" panose="020B0603020202020204" pitchFamily="34" charset="0"/>
              </a:rPr>
              <a:t>Πολύ χρήσιμο εργαλείο</a:t>
            </a:r>
            <a:r>
              <a:rPr lang="en-US" altLang="en-US" sz="2000" dirty="0">
                <a:latin typeface="Trebuchet MS" panose="020B0603020202020204" pitchFamily="34" charset="0"/>
              </a:rPr>
              <a:t>: </a:t>
            </a:r>
            <a:r>
              <a:rPr lang="el-GR" altLang="en-US" sz="2000" dirty="0">
                <a:latin typeface="Trebuchet MS" panose="020B0603020202020204" pitchFamily="34" charset="0"/>
              </a:rPr>
              <a:t>Καμπύλη </a:t>
            </a:r>
            <a:r>
              <a:rPr lang="en-US" altLang="en-US" sz="2000" dirty="0">
                <a:latin typeface="Trebuchet MS" panose="020B0603020202020204" pitchFamily="34" charset="0"/>
              </a:rPr>
              <a:t>Lorenz</a:t>
            </a:r>
          </a:p>
          <a:p>
            <a:pPr lvl="1" eaLnBrk="1" hangingPunct="1">
              <a:spcAft>
                <a:spcPct val="20000"/>
              </a:spcAft>
              <a:defRPr/>
            </a:pPr>
            <a:r>
              <a:rPr lang="el-GR" altLang="en-US" sz="1800" dirty="0">
                <a:latin typeface="Trebuchet MS" panose="020B0603020202020204" pitchFamily="34" charset="0"/>
                <a:ea typeface="+mn-ea"/>
                <a:cs typeface="+mn-cs"/>
              </a:rPr>
              <a:t>Σωρευτική κατανομή εισοδήματος όταν ο πληθυσμός καταταγεί κατά σειρά μεγέθους εισοδήματος</a:t>
            </a:r>
            <a:endParaRPr lang="en-US" altLang="en-US" sz="1800" dirty="0">
              <a:latin typeface="Trebuchet MS" panose="020B0603020202020204" pitchFamily="34" charset="0"/>
              <a:ea typeface="+mn-ea"/>
              <a:cs typeface="+mn-cs"/>
            </a:endParaRPr>
          </a:p>
          <a:p>
            <a:pPr lvl="1" eaLnBrk="1" hangingPunct="1">
              <a:spcAft>
                <a:spcPct val="20000"/>
              </a:spcAft>
              <a:defRPr/>
            </a:pPr>
            <a:endParaRPr lang="en-US" altLang="en-US" sz="1800" dirty="0">
              <a:latin typeface="Trebuchet MS" panose="020B0603020202020204" pitchFamily="34" charset="0"/>
              <a:ea typeface="+mn-ea"/>
              <a:cs typeface="+mn-cs"/>
            </a:endParaRPr>
          </a:p>
          <a:p>
            <a:pPr lvl="1" eaLnBrk="1" hangingPunct="1">
              <a:spcAft>
                <a:spcPct val="20000"/>
              </a:spcAft>
              <a:defRPr/>
            </a:pPr>
            <a:endParaRPr lang="en-US" altLang="en-US" sz="1800" dirty="0">
              <a:latin typeface="Trebuchet MS" panose="020B0603020202020204" pitchFamily="34" charset="0"/>
              <a:ea typeface="+mn-ea"/>
              <a:cs typeface="+mn-cs"/>
            </a:endParaRPr>
          </a:p>
          <a:p>
            <a:pPr lvl="1" eaLnBrk="1" hangingPunct="1">
              <a:spcAft>
                <a:spcPct val="20000"/>
              </a:spcAft>
              <a:defRPr/>
            </a:pPr>
            <a:endParaRPr lang="en-US" altLang="en-US" sz="1800" dirty="0">
              <a:latin typeface="Trebuchet MS" panose="020B0603020202020204" pitchFamily="34" charset="0"/>
              <a:ea typeface="+mn-ea"/>
              <a:cs typeface="+mn-cs"/>
            </a:endParaRPr>
          </a:p>
          <a:p>
            <a:pPr lvl="1" eaLnBrk="1" hangingPunct="1">
              <a:spcAft>
                <a:spcPct val="20000"/>
              </a:spcAft>
              <a:defRPr/>
            </a:pPr>
            <a:endParaRPr lang="en-US" altLang="en-US" sz="1800" dirty="0">
              <a:latin typeface="Trebuchet MS" panose="020B0603020202020204" pitchFamily="34" charset="0"/>
              <a:ea typeface="+mn-ea"/>
              <a:cs typeface="+mn-cs"/>
            </a:endParaRPr>
          </a:p>
          <a:p>
            <a:pPr lvl="1" eaLnBrk="1" hangingPunct="1">
              <a:spcAft>
                <a:spcPct val="20000"/>
              </a:spcAft>
              <a:defRPr/>
            </a:pPr>
            <a:endParaRPr lang="en-US" altLang="en-US" sz="1800" dirty="0">
              <a:latin typeface="Trebuchet MS" panose="020B0603020202020204" pitchFamily="34" charset="0"/>
              <a:ea typeface="+mn-ea"/>
              <a:cs typeface="+mn-cs"/>
            </a:endParaRPr>
          </a:p>
          <a:p>
            <a:pPr lvl="1" eaLnBrk="1" hangingPunct="1">
              <a:spcAft>
                <a:spcPct val="20000"/>
              </a:spcAft>
              <a:defRPr/>
            </a:pPr>
            <a:endParaRPr lang="en-US" altLang="en-US" sz="1800" dirty="0">
              <a:latin typeface="Trebuchet MS" panose="020B0603020202020204" pitchFamily="34" charset="0"/>
              <a:ea typeface="+mn-ea"/>
              <a:cs typeface="+mn-cs"/>
            </a:endParaRPr>
          </a:p>
          <a:p>
            <a:pPr lvl="1" eaLnBrk="1" hangingPunct="1">
              <a:spcAft>
                <a:spcPct val="20000"/>
              </a:spcAft>
              <a:defRPr/>
            </a:pPr>
            <a:endParaRPr lang="en-US" altLang="en-US" sz="1800" dirty="0">
              <a:latin typeface="Trebuchet MS" panose="020B0603020202020204" pitchFamily="34" charset="0"/>
              <a:ea typeface="+mn-ea"/>
              <a:cs typeface="+mn-cs"/>
            </a:endParaRPr>
          </a:p>
          <a:p>
            <a:pPr eaLnBrk="1" hangingPunct="1">
              <a:spcAft>
                <a:spcPct val="20000"/>
              </a:spcAft>
              <a:defRPr/>
            </a:pPr>
            <a:endParaRPr lang="el-GR" altLang="en-US" sz="1800" dirty="0">
              <a:latin typeface="Trebuchet MS" panose="020B0603020202020204" pitchFamily="34" charset="0"/>
            </a:endParaRPr>
          </a:p>
        </p:txBody>
      </p:sp>
      <p:pic>
        <p:nvPicPr>
          <p:cNvPr id="17412"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7313" y="2781300"/>
            <a:ext cx="3457575" cy="324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914400" y="531813"/>
            <a:ext cx="7772400" cy="889000"/>
          </a:xfrm>
        </p:spPr>
        <p:txBody>
          <a:bodyPr/>
          <a:lstStyle/>
          <a:p>
            <a:pPr eaLnBrk="1" hangingPunct="1"/>
            <a:r>
              <a:rPr lang="el-GR" altLang="en-US" sz="2000" b="1">
                <a:solidFill>
                  <a:schemeClr val="tx1"/>
                </a:solidFill>
                <a:latin typeface="Trebuchet MS" panose="020B0603020202020204" pitchFamily="34" charset="0"/>
              </a:rPr>
              <a:t>Ανισότητα</a:t>
            </a:r>
          </a:p>
        </p:txBody>
      </p:sp>
      <p:sp>
        <p:nvSpPr>
          <p:cNvPr id="4099" name="Rectangle 3"/>
          <p:cNvSpPr>
            <a:spLocks noGrp="1" noChangeArrowheads="1"/>
          </p:cNvSpPr>
          <p:nvPr>
            <p:ph type="body" idx="1"/>
          </p:nvPr>
        </p:nvSpPr>
        <p:spPr>
          <a:xfrm>
            <a:off x="611188" y="1628775"/>
            <a:ext cx="8178800" cy="4752975"/>
          </a:xfrm>
        </p:spPr>
        <p:txBody>
          <a:bodyPr/>
          <a:lstStyle/>
          <a:p>
            <a:pPr marL="342900" lvl="1" indent="-342900" eaLnBrk="1" hangingPunct="1">
              <a:spcAft>
                <a:spcPct val="20000"/>
              </a:spcAft>
              <a:buClr>
                <a:schemeClr val="folHlink"/>
              </a:buClr>
              <a:buSzPct val="90000"/>
              <a:defRPr/>
            </a:pPr>
            <a:r>
              <a:rPr lang="el-GR" altLang="en-US" sz="2000" dirty="0">
                <a:latin typeface="Trebuchet MS" panose="020B0603020202020204" pitchFamily="34" charset="0"/>
                <a:ea typeface="+mn-ea"/>
                <a:cs typeface="+mn-cs"/>
              </a:rPr>
              <a:t>Όταν οι καμπύλες </a:t>
            </a:r>
            <a:r>
              <a:rPr lang="en-US" altLang="en-US" sz="2000" dirty="0">
                <a:latin typeface="Trebuchet MS" panose="020B0603020202020204" pitchFamily="34" charset="0"/>
                <a:ea typeface="+mn-ea"/>
                <a:cs typeface="+mn-cs"/>
              </a:rPr>
              <a:t>Lorenz </a:t>
            </a:r>
            <a:r>
              <a:rPr lang="el-GR" altLang="en-US" sz="2000" dirty="0">
                <a:latin typeface="Trebuchet MS" panose="020B0603020202020204" pitchFamily="34" charset="0"/>
                <a:ea typeface="+mn-ea"/>
                <a:cs typeface="+mn-cs"/>
              </a:rPr>
              <a:t>δύο κατανομών δεν τέμνονται, τότε όλοι οι δείκτες που ικανοποιούν τις (4) επιθυμητές ιδιότητες κατατάσσουν την κατανομή που αντιστοιχεί στην «εσωτερική» καμπύλη </a:t>
            </a:r>
            <a:r>
              <a:rPr lang="en-US" altLang="en-US" sz="2000" dirty="0">
                <a:latin typeface="Trebuchet MS" panose="020B0603020202020204" pitchFamily="34" charset="0"/>
                <a:ea typeface="+mn-ea"/>
                <a:cs typeface="+mn-cs"/>
              </a:rPr>
              <a:t>Lorenz </a:t>
            </a:r>
            <a:r>
              <a:rPr lang="el-GR" altLang="en-US" sz="2000" dirty="0">
                <a:latin typeface="Trebuchet MS" panose="020B0603020202020204" pitchFamily="34" charset="0"/>
                <a:ea typeface="+mn-ea"/>
                <a:cs typeface="+mn-cs"/>
              </a:rPr>
              <a:t>ως περισσότερο ίση</a:t>
            </a:r>
          </a:p>
          <a:p>
            <a:pPr eaLnBrk="1" hangingPunct="1">
              <a:spcAft>
                <a:spcPct val="20000"/>
              </a:spcAft>
              <a:defRPr/>
            </a:pPr>
            <a:endParaRPr lang="el-GR" altLang="en-US" sz="1800" dirty="0">
              <a:latin typeface="Trebuchet MS" panose="020B0603020202020204" pitchFamily="34" charset="0"/>
            </a:endParaRPr>
          </a:p>
        </p:txBody>
      </p:sp>
      <p:pic>
        <p:nvPicPr>
          <p:cNvPr id="18436" name="Picture 4" descr="https://upload.wikimedia.org/wikipedia/commons/5/57/Lorenz_curve_of_Denmark%2C_Hungary%2C_and_Namibia.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1775" y="3141663"/>
            <a:ext cx="3744913" cy="364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914400" y="531813"/>
            <a:ext cx="7772400" cy="889000"/>
          </a:xfrm>
        </p:spPr>
        <p:txBody>
          <a:bodyPr/>
          <a:lstStyle/>
          <a:p>
            <a:pPr eaLnBrk="1" hangingPunct="1"/>
            <a:r>
              <a:rPr lang="el-GR" altLang="en-US" sz="2000" b="1">
                <a:solidFill>
                  <a:schemeClr val="tx1"/>
                </a:solidFill>
                <a:latin typeface="Trebuchet MS" panose="020B0603020202020204" pitchFamily="34" charset="0"/>
              </a:rPr>
              <a:t>Ανισότητα</a:t>
            </a:r>
          </a:p>
        </p:txBody>
      </p:sp>
      <p:sp>
        <p:nvSpPr>
          <p:cNvPr id="4099" name="Rectangle 3"/>
          <p:cNvSpPr>
            <a:spLocks noGrp="1" noChangeArrowheads="1"/>
          </p:cNvSpPr>
          <p:nvPr>
            <p:ph type="body" idx="1"/>
          </p:nvPr>
        </p:nvSpPr>
        <p:spPr>
          <a:xfrm>
            <a:off x="611188" y="1628775"/>
            <a:ext cx="8178800" cy="4752975"/>
          </a:xfrm>
        </p:spPr>
        <p:txBody>
          <a:bodyPr/>
          <a:lstStyle/>
          <a:p>
            <a:pPr marL="342900" lvl="1" indent="-342900" eaLnBrk="1" hangingPunct="1">
              <a:spcAft>
                <a:spcPct val="20000"/>
              </a:spcAft>
              <a:buClr>
                <a:schemeClr val="folHlink"/>
              </a:buClr>
              <a:buSzPct val="90000"/>
              <a:defRPr/>
            </a:pPr>
            <a:r>
              <a:rPr lang="el-GR" altLang="en-US" sz="2000" dirty="0">
                <a:latin typeface="Trebuchet MS" panose="020B0603020202020204" pitchFamily="34" charset="0"/>
                <a:ea typeface="+mn-ea"/>
                <a:cs typeface="+mn-cs"/>
              </a:rPr>
              <a:t>Όταν οι καμπύλες </a:t>
            </a:r>
            <a:r>
              <a:rPr lang="en-US" altLang="en-US" sz="2000" dirty="0">
                <a:latin typeface="Trebuchet MS" panose="020B0603020202020204" pitchFamily="34" charset="0"/>
                <a:ea typeface="+mn-ea"/>
                <a:cs typeface="+mn-cs"/>
              </a:rPr>
              <a:t>Lorenz </a:t>
            </a:r>
            <a:r>
              <a:rPr lang="el-GR" altLang="en-US" sz="2000" dirty="0">
                <a:latin typeface="Trebuchet MS" panose="020B0603020202020204" pitchFamily="34" charset="0"/>
                <a:ea typeface="+mn-ea"/>
                <a:cs typeface="+mn-cs"/>
              </a:rPr>
              <a:t>δύο κατανομών τέμνονται, διαφορετικοί δείκτες μπορούν να δώσουν διαφορετική κατάταξη</a:t>
            </a:r>
          </a:p>
          <a:p>
            <a:pPr eaLnBrk="1" hangingPunct="1">
              <a:spcAft>
                <a:spcPct val="20000"/>
              </a:spcAft>
              <a:defRPr/>
            </a:pPr>
            <a:endParaRPr lang="el-GR" altLang="en-US" sz="1800" dirty="0">
              <a:latin typeface="Trebuchet MS" panose="020B0603020202020204" pitchFamily="34" charset="0"/>
            </a:endParaRPr>
          </a:p>
        </p:txBody>
      </p:sp>
      <p:pic>
        <p:nvPicPr>
          <p:cNvPr id="19460" name="irc_mi" descr="Image result for Intersecting lorenz curve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8175" y="2492375"/>
            <a:ext cx="4751388" cy="429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914400" y="531813"/>
            <a:ext cx="7772400" cy="889000"/>
          </a:xfrm>
        </p:spPr>
        <p:txBody>
          <a:bodyPr/>
          <a:lstStyle/>
          <a:p>
            <a:pPr eaLnBrk="1" hangingPunct="1"/>
            <a:r>
              <a:rPr lang="el-GR" altLang="en-US" sz="2000" b="1" dirty="0">
                <a:solidFill>
                  <a:schemeClr val="tx1"/>
                </a:solidFill>
                <a:latin typeface="Trebuchet MS" panose="020B0603020202020204" pitchFamily="34" charset="0"/>
              </a:rPr>
              <a:t>Ανισότητα</a:t>
            </a:r>
          </a:p>
        </p:txBody>
      </p:sp>
      <mc:AlternateContent xmlns:mc="http://schemas.openxmlformats.org/markup-compatibility/2006" xmlns:a14="http://schemas.microsoft.com/office/drawing/2010/main">
        <mc:Choice Requires="a14">
          <p:sp>
            <p:nvSpPr>
              <p:cNvPr id="4099" name="Rectangle 3"/>
              <p:cNvSpPr>
                <a:spLocks noGrp="1" noRot="1" noChangeAspect="1" noMove="1" noResize="1" noEditPoints="1" noAdjustHandles="1" noChangeArrowheads="1" noChangeShapeType="1" noTextEdit="1"/>
              </p:cNvSpPr>
              <p:nvPr>
                <p:ph type="body" idx="1"/>
              </p:nvPr>
            </p:nvSpPr>
            <p:spPr>
              <a:xfrm>
                <a:off x="611188" y="1628775"/>
                <a:ext cx="8178800" cy="4752553"/>
              </a:xfrm>
              <a:blipFill rotWithShape="0">
                <a:blip r:embed="rId3"/>
                <a:stretch>
                  <a:fillRect l="-447" t="-769"/>
                </a:stretch>
              </a:blipFill>
            </p:spPr>
            <p:txBody>
              <a:bodyPr/>
              <a:lstStyle/>
              <a:p>
                <a:pPr>
                  <a:defRPr/>
                </a:pPr>
                <a14:m>
                  <m:oMath xmlns:m="http://schemas.openxmlformats.org/officeDocument/2006/math">
                    <a:fld id="{825F15A7-03F4-43D7-82C5-3E23DA2F108C}" type="mathplaceholder">
                      <a:rPr lang="en-US" i="1" smtClean="0">
                        <a:noFill/>
                        <a:latin typeface="Cambria Math" panose="02040503050406030204" pitchFamily="18" charset="0"/>
                      </a:rPr>
                      <a:t>Type equation here.</a:t>
                    </a:fld>
                  </m:oMath>
                </a14:m>
                <a:r>
                  <a:rPr lang="en-US" dirty="0">
                    <a:noFill/>
                  </a:rPr>
                  <a:t> </a:t>
                </a:r>
              </a:p>
            </p:txBody>
          </p:sp>
        </mc:Choice>
        <mc:Fallback xmlns="">
          <p:sp>
            <p:nvSpPr>
              <p:cNvPr id="4099" name="Rectangle 3"/>
              <p:cNvSpPr>
                <a:spLocks noGrp="1" noRot="1" noChangeAspect="1" noMove="1" noResize="1" noEditPoints="1" noAdjustHandles="1" noChangeArrowheads="1" noChangeShapeType="1" noTextEdit="1"/>
              </p:cNvSpPr>
              <p:nvPr>
                <p:ph type="body" idx="1"/>
              </p:nvPr>
            </p:nvSpPr>
            <p:spPr>
              <a:xfrm>
                <a:off x="611188" y="1628775"/>
                <a:ext cx="8178800" cy="4752553"/>
              </a:xfrm>
              <a:blipFill rotWithShape="0">
                <a:blip r:embed="rId4"/>
                <a:stretch>
                  <a:fillRect/>
                </a:stretch>
              </a:blipFill>
              <a:extLst/>
            </p:spPr>
            <p:txBody>
              <a:bodyPr/>
              <a:lstStyle/>
              <a:p>
                <a:r>
                  <a:rPr lang="el-GR">
                    <a:noFill/>
                  </a:rPr>
                  <a:t> </a:t>
                </a:r>
              </a:p>
            </p:txBody>
          </p:sp>
        </mc:Fallback>
      </mc:AlternateContent>
      <p:pic>
        <p:nvPicPr>
          <p:cNvPr id="20484" name="Picture 18"/>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275856" y="2420889"/>
            <a:ext cx="8191578" cy="655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5" name="Picture 25"/>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817024" y="3204908"/>
            <a:ext cx="9109242" cy="663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9" name="Γράφημα 4"/>
          <p:cNvGraphicFramePr/>
          <p:nvPr/>
        </p:nvGraphicFramePr>
        <p:xfrm>
          <a:off x="1691680" y="3948320"/>
          <a:ext cx="5544616" cy="2909679"/>
        </p:xfrm>
        <a:graphic>
          <a:graphicData uri="http://schemas.openxmlformats.org/drawingml/2006/chart">
            <c:chart xmlns:c="http://schemas.openxmlformats.org/drawingml/2006/chart" xmlns:r="http://schemas.openxmlformats.org/officeDocument/2006/relationships" r:id="rId7"/>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el-GR" altLang="en-US" sz="2000" b="1" dirty="0">
                <a:solidFill>
                  <a:schemeClr val="tx1"/>
                </a:solidFill>
                <a:latin typeface="Trebuchet MS" panose="020B0603020202020204" pitchFamily="34" charset="0"/>
              </a:rPr>
              <a:t>Ανισότητα</a:t>
            </a:r>
            <a:endParaRPr lang="en-US" sz="2000" b="1" dirty="0">
              <a:solidFill>
                <a:schemeClr val="tx1"/>
              </a:solidFill>
              <a:latin typeface="Trebuchet MS" panose="020B0603020202020204" pitchFamily="34" charset="0"/>
            </a:endParaRPr>
          </a:p>
        </p:txBody>
      </p:sp>
      <p:sp>
        <p:nvSpPr>
          <p:cNvPr id="3" name="Content Placeholder 2"/>
          <p:cNvSpPr>
            <a:spLocks noGrp="1"/>
          </p:cNvSpPr>
          <p:nvPr>
            <p:ph idx="1"/>
          </p:nvPr>
        </p:nvSpPr>
        <p:spPr>
          <a:xfrm>
            <a:off x="914400" y="1600200"/>
            <a:ext cx="7546032" cy="4530725"/>
          </a:xfrm>
        </p:spPr>
        <p:txBody>
          <a:bodyPr/>
          <a:lstStyle/>
          <a:p>
            <a:pPr marL="342900" lvl="1" indent="-342900" eaLnBrk="1" hangingPunct="1">
              <a:spcAft>
                <a:spcPct val="20000"/>
              </a:spcAft>
              <a:buClr>
                <a:schemeClr val="folHlink"/>
              </a:buClr>
              <a:buSzPct val="90000"/>
              <a:defRPr/>
            </a:pPr>
            <a:r>
              <a:rPr lang="el-GR" sz="2000" dirty="0">
                <a:latin typeface="Trebuchet MS" panose="020B0603020202020204" pitchFamily="34" charset="0"/>
                <a:ea typeface="+mn-ea"/>
                <a:cs typeface="+mn-cs"/>
              </a:rPr>
              <a:t>Ευρέως χρησιμοποιούμενοι δείκτες</a:t>
            </a:r>
          </a:p>
          <a:p>
            <a:pPr marL="742950" lvl="2" indent="-342900" eaLnBrk="1" hangingPunct="1">
              <a:spcAft>
                <a:spcPct val="20000"/>
              </a:spcAft>
              <a:buSzPct val="90000"/>
              <a:defRPr/>
            </a:pPr>
            <a:r>
              <a:rPr lang="en-GB" sz="1800" b="1" dirty="0">
                <a:latin typeface="Trebuchet MS" panose="020B0603020202020204" pitchFamily="34" charset="0"/>
                <a:ea typeface="+mn-ea"/>
                <a:cs typeface="+mn-cs"/>
              </a:rPr>
              <a:t>S80/S20</a:t>
            </a:r>
            <a:r>
              <a:rPr lang="en-GB" sz="1800" dirty="0">
                <a:latin typeface="Trebuchet MS" panose="020B0603020202020204" pitchFamily="34" charset="0"/>
                <a:ea typeface="+mn-ea"/>
                <a:cs typeface="+mn-cs"/>
              </a:rPr>
              <a:t>: </a:t>
            </a:r>
            <a:r>
              <a:rPr lang="el-GR" sz="1800" dirty="0">
                <a:latin typeface="Trebuchet MS" panose="020B0603020202020204" pitchFamily="34" charset="0"/>
                <a:ea typeface="+mn-ea"/>
                <a:cs typeface="+mn-cs"/>
              </a:rPr>
              <a:t>μετρά το ετήσιο εισόδημα του 20% των πλουσιότερων νοικοκυριών σε σύγκριση με το 20% των φτωχότερων νοικοκυριών</a:t>
            </a:r>
          </a:p>
          <a:p>
            <a:pPr marL="1200150" lvl="3" indent="-342900" eaLnBrk="1" hangingPunct="1">
              <a:spcAft>
                <a:spcPct val="20000"/>
              </a:spcAft>
              <a:buSzPct val="90000"/>
              <a:defRPr/>
            </a:pPr>
            <a:r>
              <a:rPr lang="el-GR" sz="1500" dirty="0">
                <a:latin typeface="Trebuchet MS" panose="020B0603020202020204" pitchFamily="34" charset="0"/>
                <a:ea typeface="+mn-ea"/>
                <a:cs typeface="+mn-cs"/>
              </a:rPr>
              <a:t>Για παράδειγμα, αν ο λόγος S80/S20 ισούται με 5, το ετήσιο εισόδημα του 20% των πλουσιότερων νοικοκυριών είναι πενταπλάσιο από το αντίστοιχο εισόδημα του 20% των φτωχότερων νοικοκυριών </a:t>
            </a:r>
            <a:r>
              <a:rPr lang="en-GB" sz="1500" dirty="0">
                <a:latin typeface="Trebuchet MS" panose="020B0603020202020204" pitchFamily="34" charset="0"/>
                <a:ea typeface="+mn-ea"/>
                <a:cs typeface="+mn-cs"/>
              </a:rPr>
              <a:t> </a:t>
            </a:r>
            <a:endParaRPr lang="en-US" sz="1500" dirty="0">
              <a:latin typeface="Trebuchet MS" panose="020B0603020202020204" pitchFamily="34" charset="0"/>
              <a:ea typeface="+mn-ea"/>
              <a:cs typeface="+mn-cs"/>
            </a:endParaRPr>
          </a:p>
        </p:txBody>
      </p:sp>
    </p:spTree>
    <p:extLst>
      <p:ext uri="{BB962C8B-B14F-4D97-AF65-F5344CB8AC3E}">
        <p14:creationId xmlns:p14="http://schemas.microsoft.com/office/powerpoint/2010/main" val="1326236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el-GR" altLang="en-US" sz="2000" b="1" dirty="0">
                <a:solidFill>
                  <a:schemeClr val="tx1"/>
                </a:solidFill>
                <a:latin typeface="Trebuchet MS" panose="020B0603020202020204" pitchFamily="34" charset="0"/>
              </a:rPr>
              <a:t>Ανισότητα</a:t>
            </a:r>
            <a:endParaRPr lang="en-US" sz="2000" b="1" dirty="0">
              <a:solidFill>
                <a:schemeClr val="tx1"/>
              </a:solidFill>
              <a:latin typeface="Trebuchet MS" panose="020B0603020202020204" pitchFamily="34" charset="0"/>
            </a:endParaRPr>
          </a:p>
        </p:txBody>
      </p:sp>
      <p:sp>
        <p:nvSpPr>
          <p:cNvPr id="3" name="Content Placeholder 2"/>
          <p:cNvSpPr>
            <a:spLocks noGrp="1"/>
          </p:cNvSpPr>
          <p:nvPr>
            <p:ph idx="1"/>
          </p:nvPr>
        </p:nvSpPr>
        <p:spPr>
          <a:xfrm>
            <a:off x="914400" y="1600200"/>
            <a:ext cx="3441576" cy="4530725"/>
          </a:xfrm>
        </p:spPr>
        <p:txBody>
          <a:bodyPr/>
          <a:lstStyle/>
          <a:p>
            <a:pPr marL="342900" lvl="1" indent="-342900" eaLnBrk="1" hangingPunct="1">
              <a:spcAft>
                <a:spcPct val="20000"/>
              </a:spcAft>
              <a:buClr>
                <a:schemeClr val="folHlink"/>
              </a:buClr>
              <a:buSzPct val="90000"/>
              <a:defRPr/>
            </a:pPr>
            <a:r>
              <a:rPr lang="el-GR" sz="2000" dirty="0">
                <a:latin typeface="Trebuchet MS" panose="020B0603020202020204" pitchFamily="34" charset="0"/>
                <a:ea typeface="+mn-ea"/>
                <a:cs typeface="+mn-cs"/>
              </a:rPr>
              <a:t>Διαχρονική μεταβολή δεικτών ανισότητας στην Ελλάδα</a:t>
            </a:r>
          </a:p>
          <a:p>
            <a:pPr marL="742950" lvl="2" indent="-342900" eaLnBrk="1" hangingPunct="1">
              <a:spcAft>
                <a:spcPct val="20000"/>
              </a:spcAft>
              <a:buSzPct val="90000"/>
              <a:defRPr/>
            </a:pPr>
            <a:r>
              <a:rPr lang="el-GR" sz="1700" dirty="0">
                <a:latin typeface="Trebuchet MS" panose="020B0603020202020204" pitchFamily="34" charset="0"/>
                <a:ea typeface="+mn-ea"/>
                <a:cs typeface="+mn-cs"/>
              </a:rPr>
              <a:t>Διαφορετικές ενδείξεις - τεμνόμενες καμπύλες </a:t>
            </a:r>
            <a:r>
              <a:rPr lang="en-US" sz="1700" dirty="0">
                <a:latin typeface="Trebuchet MS" panose="020B0603020202020204" pitchFamily="34" charset="0"/>
                <a:ea typeface="+mn-ea"/>
                <a:cs typeface="+mn-cs"/>
              </a:rPr>
              <a:t>Lorenz (</a:t>
            </a:r>
            <a:r>
              <a:rPr lang="el-GR" sz="1700" dirty="0">
                <a:latin typeface="Trebuchet MS" panose="020B0603020202020204" pitchFamily="34" charset="0"/>
                <a:ea typeface="+mn-ea"/>
                <a:cs typeface="+mn-cs"/>
              </a:rPr>
              <a:t>πχ </a:t>
            </a:r>
            <a:r>
              <a:rPr lang="en-US" sz="1700" dirty="0">
                <a:latin typeface="Trebuchet MS" panose="020B0603020202020204" pitchFamily="34" charset="0"/>
                <a:ea typeface="+mn-ea"/>
                <a:cs typeface="+mn-cs"/>
              </a:rPr>
              <a:t>2007-2008</a:t>
            </a:r>
            <a:r>
              <a:rPr lang="el-GR" sz="1700" dirty="0">
                <a:latin typeface="Trebuchet MS" panose="020B0603020202020204" pitchFamily="34" charset="0"/>
                <a:ea typeface="+mn-ea"/>
                <a:cs typeface="+mn-cs"/>
              </a:rPr>
              <a:t>)</a:t>
            </a:r>
          </a:p>
          <a:p>
            <a:pPr marL="742950" lvl="2" indent="-342900" eaLnBrk="1" hangingPunct="1">
              <a:spcAft>
                <a:spcPct val="20000"/>
              </a:spcAft>
              <a:buSzPct val="90000"/>
              <a:defRPr/>
            </a:pPr>
            <a:r>
              <a:rPr lang="el-GR" sz="1700" dirty="0">
                <a:latin typeface="Trebuchet MS" panose="020B0603020202020204" pitchFamily="34" charset="0"/>
                <a:ea typeface="+mn-ea"/>
                <a:cs typeface="+mn-cs"/>
              </a:rPr>
              <a:t>Μεγάλες ποσοστιαίες διαφορές μεταβολών, ακόμα και όταν όλοι οι δείκτες προς την ίδια κατεύθυνση</a:t>
            </a:r>
            <a:br>
              <a:rPr lang="el-GR" sz="1700" dirty="0">
                <a:latin typeface="Trebuchet MS" panose="020B0603020202020204" pitchFamily="34" charset="0"/>
                <a:ea typeface="+mn-ea"/>
                <a:cs typeface="+mn-cs"/>
              </a:rPr>
            </a:br>
            <a:r>
              <a:rPr lang="el-GR" sz="1700" dirty="0">
                <a:latin typeface="Trebuchet MS" panose="020B0603020202020204" pitchFamily="34" charset="0"/>
                <a:ea typeface="+mn-ea"/>
                <a:cs typeface="+mn-cs"/>
              </a:rPr>
              <a:t>(πχ 2011-2012)</a:t>
            </a:r>
            <a:endParaRPr lang="en-US" sz="1700" dirty="0">
              <a:latin typeface="Trebuchet MS" panose="020B0603020202020204" pitchFamily="34" charset="0"/>
              <a:ea typeface="+mn-ea"/>
              <a:cs typeface="+mn-cs"/>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22609" y="1700808"/>
            <a:ext cx="4924664" cy="45584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88450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914400" y="531813"/>
            <a:ext cx="7772400" cy="889000"/>
          </a:xfrm>
        </p:spPr>
        <p:txBody>
          <a:bodyPr/>
          <a:lstStyle/>
          <a:p>
            <a:pPr eaLnBrk="1" hangingPunct="1"/>
            <a:r>
              <a:rPr lang="el-GR" altLang="en-US" sz="2000" b="1">
                <a:solidFill>
                  <a:schemeClr val="tx1"/>
                </a:solidFill>
                <a:latin typeface="Trebuchet MS" panose="020B0603020202020204" pitchFamily="34" charset="0"/>
              </a:rPr>
              <a:t>Εισόδημα</a:t>
            </a:r>
          </a:p>
        </p:txBody>
      </p:sp>
      <p:sp>
        <p:nvSpPr>
          <p:cNvPr id="4099" name="Rectangle 3"/>
          <p:cNvSpPr>
            <a:spLocks noGrp="1" noChangeArrowheads="1"/>
          </p:cNvSpPr>
          <p:nvPr>
            <p:ph type="body" idx="1"/>
          </p:nvPr>
        </p:nvSpPr>
        <p:spPr>
          <a:xfrm>
            <a:off x="611188" y="1628775"/>
            <a:ext cx="8178800" cy="4752975"/>
          </a:xfrm>
        </p:spPr>
        <p:txBody>
          <a:bodyPr/>
          <a:lstStyle/>
          <a:p>
            <a:pPr eaLnBrk="1" hangingPunct="1">
              <a:spcAft>
                <a:spcPct val="20000"/>
              </a:spcAft>
              <a:defRPr/>
            </a:pPr>
            <a:r>
              <a:rPr lang="el-GR" altLang="en-US" sz="2000" dirty="0">
                <a:latin typeface="Trebuchet MS" panose="020B0603020202020204" pitchFamily="34" charset="0"/>
              </a:rPr>
              <a:t>Εισόδημα</a:t>
            </a:r>
            <a:r>
              <a:rPr lang="en-US" altLang="en-US" sz="2000" dirty="0">
                <a:latin typeface="Trebuchet MS" panose="020B0603020202020204" pitchFamily="34" charset="0"/>
              </a:rPr>
              <a:t>: </a:t>
            </a:r>
            <a:r>
              <a:rPr lang="el-GR" altLang="en-US" sz="2000" dirty="0">
                <a:latin typeface="Trebuchet MS" panose="020B0603020202020204" pitchFamily="34" charset="0"/>
              </a:rPr>
              <a:t>Μέγεθος-ροή</a:t>
            </a:r>
          </a:p>
          <a:p>
            <a:pPr marL="457200" lvl="1" indent="0" eaLnBrk="1" hangingPunct="1">
              <a:spcAft>
                <a:spcPct val="20000"/>
              </a:spcAft>
              <a:buFont typeface="Wingdings" panose="05000000000000000000" pitchFamily="2" charset="2"/>
              <a:buNone/>
              <a:defRPr/>
            </a:pPr>
            <a:r>
              <a:rPr lang="el-GR" altLang="en-US" sz="1800" dirty="0">
                <a:latin typeface="Trebuchet MS" panose="020B0603020202020204" pitchFamily="34" charset="0"/>
              </a:rPr>
              <a:t>Προέρχεται από τρία είδη κεφαλαίου (κεφάλαιο</a:t>
            </a:r>
            <a:r>
              <a:rPr lang="en-US" altLang="en-US" sz="1800" dirty="0">
                <a:latin typeface="Trebuchet MS" panose="020B0603020202020204" pitchFamily="34" charset="0"/>
              </a:rPr>
              <a:t>:</a:t>
            </a:r>
            <a:r>
              <a:rPr lang="el-GR" altLang="en-US" sz="1800" dirty="0">
                <a:latin typeface="Trebuchet MS" panose="020B0603020202020204" pitchFamily="34" charset="0"/>
              </a:rPr>
              <a:t> μέγεθος-απόθεμα)</a:t>
            </a:r>
          </a:p>
          <a:p>
            <a:pPr lvl="1" eaLnBrk="1" hangingPunct="1">
              <a:spcAft>
                <a:spcPct val="20000"/>
              </a:spcAft>
              <a:defRPr/>
            </a:pPr>
            <a:r>
              <a:rPr lang="el-GR" altLang="en-US" sz="1800" dirty="0">
                <a:latin typeface="Trebuchet MS" panose="020B0603020202020204" pitchFamily="34" charset="0"/>
              </a:rPr>
              <a:t>Φυσικό κεφάλαιο</a:t>
            </a:r>
            <a:endParaRPr lang="en-US" altLang="en-US" sz="1800" dirty="0">
              <a:latin typeface="Trebuchet MS" panose="020B0603020202020204" pitchFamily="34" charset="0"/>
            </a:endParaRPr>
          </a:p>
          <a:p>
            <a:pPr lvl="2" eaLnBrk="1" hangingPunct="1">
              <a:spcAft>
                <a:spcPct val="20000"/>
              </a:spcAft>
              <a:defRPr/>
            </a:pPr>
            <a:r>
              <a:rPr lang="el-GR" altLang="en-US" sz="1500" dirty="0">
                <a:latin typeface="Trebuchet MS" panose="020B0603020202020204" pitchFamily="34" charset="0"/>
              </a:rPr>
              <a:t>Σπίτια, διαρκή καταναλωτικά αγαθά, έργα τέχνης, κλπ</a:t>
            </a:r>
          </a:p>
          <a:p>
            <a:pPr lvl="1" eaLnBrk="1" hangingPunct="1">
              <a:spcAft>
                <a:spcPct val="20000"/>
              </a:spcAft>
              <a:defRPr/>
            </a:pPr>
            <a:r>
              <a:rPr lang="el-GR" altLang="en-US" sz="1800" noProof="1">
                <a:latin typeface="Trebuchet MS" panose="020B0603020202020204" pitchFamily="34" charset="0"/>
              </a:rPr>
              <a:t>Χρηματικό κεφάλαιο</a:t>
            </a:r>
          </a:p>
          <a:p>
            <a:pPr lvl="2" eaLnBrk="1" hangingPunct="1">
              <a:spcAft>
                <a:spcPct val="20000"/>
              </a:spcAft>
              <a:defRPr/>
            </a:pPr>
            <a:r>
              <a:rPr lang="el-GR" altLang="en-US" sz="1500" noProof="1">
                <a:latin typeface="Trebuchet MS" panose="020B0603020202020204" pitchFamily="34" charset="0"/>
              </a:rPr>
              <a:t>Μετοχές, ομόλογα, καταθέσεις, κλπ</a:t>
            </a:r>
          </a:p>
          <a:p>
            <a:pPr lvl="1" eaLnBrk="1" hangingPunct="1">
              <a:spcAft>
                <a:spcPct val="20000"/>
              </a:spcAft>
              <a:defRPr/>
            </a:pPr>
            <a:r>
              <a:rPr lang="el-GR" altLang="en-US" sz="1800" noProof="1">
                <a:latin typeface="Trebuchet MS" panose="020B0603020202020204" pitchFamily="34" charset="0"/>
              </a:rPr>
              <a:t>Ανθρώπινο κεφάλαιο</a:t>
            </a:r>
          </a:p>
          <a:p>
            <a:pPr lvl="2" eaLnBrk="1" hangingPunct="1">
              <a:spcAft>
                <a:spcPct val="20000"/>
              </a:spcAft>
              <a:defRPr/>
            </a:pPr>
            <a:r>
              <a:rPr lang="el-GR" altLang="en-US" sz="1500" noProof="1">
                <a:latin typeface="Trebuchet MS" panose="020B0603020202020204" pitchFamily="34" charset="0"/>
              </a:rPr>
              <a:t>Εκπαίδευση, εμπειρία, ταλέντο (ικανοποίηση από εργασία;)</a:t>
            </a:r>
          </a:p>
          <a:p>
            <a:pPr lvl="2" eaLnBrk="1" hangingPunct="1">
              <a:spcAft>
                <a:spcPct val="20000"/>
              </a:spcAft>
              <a:defRPr/>
            </a:pPr>
            <a:endParaRPr lang="el-GR" altLang="en-US" sz="1500" noProof="1">
              <a:latin typeface="Trebuchet MS" panose="020B0603020202020204" pitchFamily="34" charset="0"/>
            </a:endParaRPr>
          </a:p>
          <a:p>
            <a:pPr marL="342900" lvl="1" indent="-342900" eaLnBrk="1" hangingPunct="1">
              <a:spcAft>
                <a:spcPct val="20000"/>
              </a:spcAft>
              <a:buClr>
                <a:schemeClr val="folHlink"/>
              </a:buClr>
              <a:buSzPct val="90000"/>
              <a:defRPr/>
            </a:pPr>
            <a:r>
              <a:rPr lang="el-GR" altLang="en-US" sz="2000" noProof="1">
                <a:latin typeface="Trebuchet MS" panose="020B0603020202020204" pitchFamily="34" charset="0"/>
                <a:ea typeface="+mn-ea"/>
                <a:cs typeface="+mn-cs"/>
              </a:rPr>
              <a:t>Εισόδημα</a:t>
            </a:r>
            <a:r>
              <a:rPr lang="en-US" altLang="en-US" sz="2000" noProof="1">
                <a:latin typeface="Trebuchet MS" panose="020B0603020202020204" pitchFamily="34" charset="0"/>
                <a:ea typeface="+mn-ea"/>
                <a:cs typeface="+mn-cs"/>
              </a:rPr>
              <a:t>:</a:t>
            </a:r>
            <a:r>
              <a:rPr lang="el-GR" altLang="en-US" sz="2000" noProof="1">
                <a:latin typeface="Trebuchet MS" panose="020B0603020202020204" pitchFamily="34" charset="0"/>
                <a:ea typeface="+mn-ea"/>
                <a:cs typeface="+mn-cs"/>
              </a:rPr>
              <a:t> Χρηματικό (Υ</a:t>
            </a:r>
            <a:r>
              <a:rPr lang="en-US" altLang="en-US" sz="2000" baseline="-25000" noProof="1">
                <a:latin typeface="Trebuchet MS" panose="020B0603020202020204" pitchFamily="34" charset="0"/>
                <a:ea typeface="+mn-ea"/>
                <a:cs typeface="+mn-cs"/>
              </a:rPr>
              <a:t>M</a:t>
            </a:r>
            <a:r>
              <a:rPr lang="en-US" altLang="en-US" sz="2000" noProof="1">
                <a:latin typeface="Trebuchet MS" panose="020B0603020202020204" pitchFamily="34" charset="0"/>
                <a:ea typeface="+mn-ea"/>
                <a:cs typeface="+mn-cs"/>
              </a:rPr>
              <a:t>) </a:t>
            </a:r>
            <a:r>
              <a:rPr lang="el-GR" altLang="en-US" sz="2000" noProof="1">
                <a:latin typeface="Trebuchet MS" panose="020B0603020202020204" pitchFamily="34" charset="0"/>
                <a:ea typeface="+mn-ea"/>
                <a:cs typeface="+mn-cs"/>
              </a:rPr>
              <a:t>και μη χρηματικό</a:t>
            </a:r>
            <a:r>
              <a:rPr lang="en-US" altLang="en-US" sz="2000" noProof="1">
                <a:latin typeface="Trebuchet MS" panose="020B0603020202020204" pitchFamily="34" charset="0"/>
                <a:ea typeface="+mn-ea"/>
                <a:cs typeface="+mn-cs"/>
              </a:rPr>
              <a:t> (Y</a:t>
            </a:r>
            <a:r>
              <a:rPr lang="en-US" altLang="en-US" sz="2000" baseline="-25000" noProof="1">
                <a:latin typeface="Trebuchet MS" panose="020B0603020202020204" pitchFamily="34" charset="0"/>
                <a:ea typeface="+mn-ea"/>
                <a:cs typeface="+mn-cs"/>
              </a:rPr>
              <a:t>N</a:t>
            </a:r>
            <a:r>
              <a:rPr lang="en-US" altLang="en-US" sz="2000" noProof="1">
                <a:latin typeface="Trebuchet MS" panose="020B0603020202020204" pitchFamily="34" charset="0"/>
                <a:ea typeface="+mn-ea"/>
                <a:cs typeface="+mn-cs"/>
              </a:rPr>
              <a:t>)</a:t>
            </a:r>
            <a:endParaRPr lang="el-GR" altLang="en-US" sz="2000" noProof="1">
              <a:latin typeface="Trebuchet MS" panose="020B0603020202020204" pitchFamily="34" charset="0"/>
              <a:ea typeface="+mn-ea"/>
              <a:cs typeface="+mn-cs"/>
            </a:endParaRPr>
          </a:p>
          <a:p>
            <a:pPr marL="742950" lvl="2" indent="-342900" eaLnBrk="1" hangingPunct="1">
              <a:spcAft>
                <a:spcPct val="20000"/>
              </a:spcAft>
              <a:buSzPct val="90000"/>
              <a:defRPr/>
            </a:pPr>
            <a:r>
              <a:rPr lang="el-GR" altLang="en-US" sz="1700" noProof="1">
                <a:latin typeface="Trebuchet MS" panose="020B0603020202020204" pitchFamily="34" charset="0"/>
                <a:ea typeface="+mn-ea"/>
                <a:cs typeface="+mn-cs"/>
              </a:rPr>
              <a:t>Υ</a:t>
            </a:r>
            <a:r>
              <a:rPr lang="el-GR" altLang="en-US" sz="1700" baseline="-25000" noProof="1">
                <a:latin typeface="Trebuchet MS" panose="020B0603020202020204" pitchFamily="34" charset="0"/>
                <a:ea typeface="+mn-ea"/>
                <a:cs typeface="+mn-cs"/>
              </a:rPr>
              <a:t>Ν</a:t>
            </a:r>
            <a:r>
              <a:rPr lang="en-US" altLang="en-US" sz="1700" noProof="1">
                <a:latin typeface="Trebuchet MS" panose="020B0603020202020204" pitchFamily="34" charset="0"/>
                <a:ea typeface="+mn-ea"/>
                <a:cs typeface="+mn-cs"/>
              </a:rPr>
              <a:t>: </a:t>
            </a:r>
            <a:r>
              <a:rPr lang="el-GR" altLang="en-US" sz="1700" noProof="1">
                <a:latin typeface="Trebuchet MS" panose="020B0603020202020204" pitchFamily="34" charset="0"/>
                <a:ea typeface="+mn-ea"/>
                <a:cs typeface="+mn-cs"/>
              </a:rPr>
              <a:t>αυτοκατανάλωση, μεταβιβάσεις σε είδος + </a:t>
            </a:r>
            <a:r>
              <a:rPr lang="el-GR" altLang="en-US" sz="1700" u="sng" noProof="1">
                <a:latin typeface="Trebuchet MS" panose="020B0603020202020204" pitchFamily="34" charset="0"/>
                <a:ea typeface="+mn-ea"/>
                <a:cs typeface="+mn-cs"/>
              </a:rPr>
              <a:t>σχόλη</a:t>
            </a:r>
          </a:p>
          <a:p>
            <a:pPr marL="342900" lvl="1" indent="-342900" eaLnBrk="1" hangingPunct="1">
              <a:spcAft>
                <a:spcPct val="20000"/>
              </a:spcAft>
              <a:buClr>
                <a:schemeClr val="folHlink"/>
              </a:buClr>
              <a:buSzPct val="90000"/>
              <a:defRPr/>
            </a:pPr>
            <a:r>
              <a:rPr lang="el-GR" altLang="en-US" sz="2000" noProof="1">
                <a:latin typeface="Trebuchet MS" panose="020B0603020202020204" pitchFamily="34" charset="0"/>
                <a:ea typeface="+mn-ea"/>
                <a:cs typeface="+mn-cs"/>
              </a:rPr>
              <a:t>Πλήρες εισόδημα Υ</a:t>
            </a:r>
            <a:r>
              <a:rPr lang="en-US" altLang="en-US" sz="2000" baseline="-25000" noProof="1">
                <a:latin typeface="Trebuchet MS" panose="020B0603020202020204" pitchFamily="34" charset="0"/>
                <a:ea typeface="+mn-ea"/>
                <a:cs typeface="+mn-cs"/>
              </a:rPr>
              <a:t>F</a:t>
            </a:r>
            <a:r>
              <a:rPr lang="en-US" altLang="en-US" sz="2000" noProof="1">
                <a:latin typeface="Trebuchet MS" panose="020B0603020202020204" pitchFamily="34" charset="0"/>
                <a:ea typeface="+mn-ea"/>
                <a:cs typeface="+mn-cs"/>
              </a:rPr>
              <a:t> = Y</a:t>
            </a:r>
            <a:r>
              <a:rPr lang="en-US" altLang="en-US" sz="2000" baseline="-25000" noProof="1">
                <a:latin typeface="Trebuchet MS" panose="020B0603020202020204" pitchFamily="34" charset="0"/>
                <a:ea typeface="+mn-ea"/>
                <a:cs typeface="+mn-cs"/>
              </a:rPr>
              <a:t>M</a:t>
            </a:r>
            <a:r>
              <a:rPr lang="en-US" altLang="en-US" sz="2000" noProof="1">
                <a:latin typeface="Trebuchet MS" panose="020B0603020202020204" pitchFamily="34" charset="0"/>
                <a:ea typeface="+mn-ea"/>
                <a:cs typeface="+mn-cs"/>
              </a:rPr>
              <a:t> + Y</a:t>
            </a:r>
            <a:r>
              <a:rPr lang="en-US" altLang="en-US" sz="2000" baseline="-25000" noProof="1">
                <a:latin typeface="Trebuchet MS" panose="020B0603020202020204" pitchFamily="34" charset="0"/>
                <a:ea typeface="+mn-ea"/>
                <a:cs typeface="+mn-cs"/>
              </a:rPr>
              <a:t>N</a:t>
            </a:r>
            <a:endParaRPr lang="el-GR" altLang="en-US" sz="2000" baseline="-25000" noProof="1">
              <a:latin typeface="Trebuchet MS" panose="020B0603020202020204" pitchFamily="34" charset="0"/>
              <a:ea typeface="+mn-ea"/>
              <a:cs typeface="+mn-cs"/>
            </a:endParaRPr>
          </a:p>
          <a:p>
            <a:pPr marL="742950" lvl="2" indent="-342900" eaLnBrk="1" hangingPunct="1">
              <a:spcAft>
                <a:spcPct val="20000"/>
              </a:spcAft>
              <a:buSzPct val="90000"/>
              <a:defRPr/>
            </a:pPr>
            <a:r>
              <a:rPr lang="el-GR" altLang="en-US" sz="1700" noProof="1">
                <a:latin typeface="Trebuchet MS" panose="020B0603020202020204" pitchFamily="34" charset="0"/>
                <a:ea typeface="+mn-ea"/>
                <a:cs typeface="+mn-cs"/>
              </a:rPr>
              <a:t>Δυνητική κατανάλωση</a:t>
            </a:r>
          </a:p>
          <a:p>
            <a:pPr lvl="1" eaLnBrk="1" hangingPunct="1">
              <a:spcAft>
                <a:spcPct val="20000"/>
              </a:spcAft>
              <a:defRPr/>
            </a:pPr>
            <a:endParaRPr lang="el-GR" altLang="en-US" sz="2000" dirty="0">
              <a:latin typeface="Trebuchet MS" panose="020B0603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l-GR" altLang="en-US" sz="2000" b="1">
                <a:solidFill>
                  <a:srgbClr val="000000"/>
                </a:solidFill>
                <a:latin typeface="Trebuchet MS" panose="020B0603020202020204" pitchFamily="34" charset="0"/>
              </a:rPr>
              <a:t>Εισόδημα</a:t>
            </a:r>
            <a:endParaRPr lang="en-US" altLang="el-GR"/>
          </a:p>
        </p:txBody>
      </p:sp>
      <p:sp>
        <p:nvSpPr>
          <p:cNvPr id="7171" name="Content Placeholder 2"/>
          <p:cNvSpPr>
            <a:spLocks noGrp="1"/>
          </p:cNvSpPr>
          <p:nvPr>
            <p:ph idx="1"/>
          </p:nvPr>
        </p:nvSpPr>
        <p:spPr>
          <a:xfrm>
            <a:off x="914400" y="1600200"/>
            <a:ext cx="3187700" cy="4530725"/>
          </a:xfrm>
        </p:spPr>
        <p:txBody>
          <a:bodyPr/>
          <a:lstStyle/>
          <a:p>
            <a:endParaRPr lang="el-GR" altLang="el-GR" sz="2000"/>
          </a:p>
          <a:p>
            <a:r>
              <a:rPr lang="el-GR" altLang="el-GR" sz="2000"/>
              <a:t>Σημαντικές επιπτώσεις</a:t>
            </a:r>
            <a:br>
              <a:rPr lang="el-GR" altLang="el-GR" sz="2000"/>
            </a:br>
            <a:r>
              <a:rPr lang="el-GR" altLang="el-GR" sz="2000"/>
              <a:t>για μέτρηση φτώχειας</a:t>
            </a:r>
          </a:p>
          <a:p>
            <a:pPr lvl="1"/>
            <a:r>
              <a:rPr lang="el-GR" altLang="el-GR" sz="1800"/>
              <a:t>Γραμμή φτώχειας </a:t>
            </a:r>
            <a:r>
              <a:rPr lang="en-US" altLang="el-GR" sz="1800"/>
              <a:t>cd</a:t>
            </a:r>
            <a:endParaRPr lang="el-GR" altLang="el-GR" sz="1800"/>
          </a:p>
          <a:p>
            <a:pPr lvl="1"/>
            <a:r>
              <a:rPr lang="el-GR" altLang="el-GR" sz="1800"/>
              <a:t>Και οι δύο φτωχοί </a:t>
            </a:r>
            <a:br>
              <a:rPr lang="el-GR" altLang="el-GR" sz="1800"/>
            </a:br>
            <a:r>
              <a:rPr lang="el-GR" altLang="el-GR" sz="1800"/>
              <a:t>σε όρους εισοδήματος</a:t>
            </a:r>
          </a:p>
          <a:p>
            <a:pPr lvl="1"/>
            <a:r>
              <a:rPr lang="el-GR" altLang="el-GR" sz="1800"/>
              <a:t>Όμως, δυνητική</a:t>
            </a:r>
            <a:br>
              <a:rPr lang="el-GR" altLang="el-GR" sz="1800"/>
            </a:br>
            <a:r>
              <a:rPr lang="el-GR" altLang="el-GR" sz="1800"/>
              <a:t>κατανάλωση Α πάνω</a:t>
            </a:r>
            <a:br>
              <a:rPr lang="el-GR" altLang="el-GR" sz="1800"/>
            </a:br>
            <a:r>
              <a:rPr lang="el-GR" altLang="el-GR" sz="1800"/>
              <a:t>από γραμμή φτώχειας</a:t>
            </a:r>
            <a:br>
              <a:rPr lang="el-GR" altLang="el-GR" sz="1800"/>
            </a:br>
            <a:r>
              <a:rPr lang="el-GR" altLang="el-GR" sz="1800"/>
              <a:t>– φτωχός από</a:t>
            </a:r>
            <a:br>
              <a:rPr lang="el-GR" altLang="el-GR" sz="1800"/>
            </a:br>
            <a:r>
              <a:rPr lang="el-GR" altLang="el-GR" sz="1800"/>
              <a:t>επιλογή</a:t>
            </a:r>
          </a:p>
          <a:p>
            <a:pPr lvl="1"/>
            <a:r>
              <a:rPr lang="el-GR" altLang="el-GR" sz="1800" i="1"/>
              <a:t>(Β φτωχός από αδυναμία)</a:t>
            </a:r>
          </a:p>
        </p:txBody>
      </p:sp>
      <p:pic>
        <p:nvPicPr>
          <p:cNvPr id="7172" name="Picture 5"/>
          <p:cNvPicPr>
            <a:picLocks noChangeAspect="1"/>
          </p:cNvPicPr>
          <p:nvPr/>
        </p:nvPicPr>
        <p:blipFill>
          <a:blip r:embed="rId2">
            <a:lum bright="-20000" contrast="40000"/>
            <a:extLst>
              <a:ext uri="{28A0092B-C50C-407E-A947-70E740481C1C}">
                <a14:useLocalDpi xmlns:a14="http://schemas.microsoft.com/office/drawing/2010/main" val="0"/>
              </a:ext>
            </a:extLst>
          </a:blip>
          <a:srcRect/>
          <a:stretch>
            <a:fillRect/>
          </a:stretch>
        </p:blipFill>
        <p:spPr bwMode="auto">
          <a:xfrm>
            <a:off x="4102100" y="1628800"/>
            <a:ext cx="5041900" cy="447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914400" y="531813"/>
            <a:ext cx="7772400" cy="889000"/>
          </a:xfrm>
        </p:spPr>
        <p:txBody>
          <a:bodyPr/>
          <a:lstStyle/>
          <a:p>
            <a:pPr eaLnBrk="1" hangingPunct="1"/>
            <a:r>
              <a:rPr lang="el-GR" altLang="en-US" sz="2000" b="1">
                <a:solidFill>
                  <a:schemeClr val="tx1"/>
                </a:solidFill>
                <a:latin typeface="Trebuchet MS" panose="020B0603020202020204" pitchFamily="34" charset="0"/>
              </a:rPr>
              <a:t>Εισόδημα</a:t>
            </a:r>
          </a:p>
        </p:txBody>
      </p:sp>
      <p:sp>
        <p:nvSpPr>
          <p:cNvPr id="8195" name="Rectangle 3"/>
          <p:cNvSpPr>
            <a:spLocks noGrp="1" noChangeArrowheads="1"/>
          </p:cNvSpPr>
          <p:nvPr>
            <p:ph type="body" idx="1"/>
          </p:nvPr>
        </p:nvSpPr>
        <p:spPr>
          <a:xfrm>
            <a:off x="611188" y="1628775"/>
            <a:ext cx="8178800" cy="4752975"/>
          </a:xfrm>
        </p:spPr>
        <p:txBody>
          <a:bodyPr/>
          <a:lstStyle/>
          <a:p>
            <a:pPr eaLnBrk="1" hangingPunct="1">
              <a:spcAft>
                <a:spcPct val="20000"/>
              </a:spcAft>
            </a:pPr>
            <a:r>
              <a:rPr lang="el-GR" altLang="en-US" sz="2000" dirty="0">
                <a:latin typeface="Trebuchet MS" panose="020B0603020202020204" pitchFamily="34" charset="0"/>
              </a:rPr>
              <a:t>Πλήρης ορισμός εισοδήματος (</a:t>
            </a:r>
            <a:r>
              <a:rPr lang="en-US" altLang="en-US" sz="2000" dirty="0">
                <a:latin typeface="Trebuchet MS" panose="020B0603020202020204" pitchFamily="34" charset="0"/>
              </a:rPr>
              <a:t>Haig-Simons)</a:t>
            </a:r>
          </a:p>
          <a:p>
            <a:pPr lvl="1" eaLnBrk="1" hangingPunct="1">
              <a:spcAft>
                <a:spcPct val="20000"/>
              </a:spcAft>
            </a:pPr>
            <a:r>
              <a:rPr lang="el-GR" altLang="en-US" sz="1800" i="1" dirty="0">
                <a:latin typeface="Trebuchet MS" panose="020B0603020202020204" pitchFamily="34" charset="0"/>
              </a:rPr>
              <a:t>Το εισόδημα ενός ατόμου σε μία περίοδο είναι το ποσό που θα μπορούσε να δαπανήσει αφήνοντας άθικτο τον πλούτο του</a:t>
            </a:r>
          </a:p>
          <a:p>
            <a:pPr eaLnBrk="1" hangingPunct="1">
              <a:spcAft>
                <a:spcPct val="20000"/>
              </a:spcAft>
            </a:pPr>
            <a:r>
              <a:rPr lang="el-GR" altLang="en-US" sz="2000" dirty="0">
                <a:latin typeface="Trebuchet MS" panose="020B0603020202020204" pitchFamily="34" charset="0"/>
              </a:rPr>
              <a:t>Ισότητα πλήρους εισοδήματος δεν σημαίνει παρόμοιο επίπεδο ευημερίας</a:t>
            </a:r>
          </a:p>
          <a:p>
            <a:pPr lvl="1" eaLnBrk="1" hangingPunct="1">
              <a:spcAft>
                <a:spcPct val="20000"/>
              </a:spcAft>
            </a:pPr>
            <a:r>
              <a:rPr lang="el-GR" altLang="en-US" sz="1800" dirty="0">
                <a:latin typeface="Trebuchet MS" panose="020B0603020202020204" pitchFamily="34" charset="0"/>
              </a:rPr>
              <a:t>Ασθένεια</a:t>
            </a:r>
          </a:p>
          <a:p>
            <a:pPr lvl="1" eaLnBrk="1" hangingPunct="1">
              <a:spcAft>
                <a:spcPct val="20000"/>
              </a:spcAft>
            </a:pPr>
            <a:r>
              <a:rPr lang="el-GR" altLang="en-US" sz="1800" dirty="0">
                <a:latin typeface="Trebuchet MS" panose="020B0603020202020204" pitchFamily="34" charset="0"/>
              </a:rPr>
              <a:t>Αβεβαιότητα</a:t>
            </a:r>
          </a:p>
          <a:p>
            <a:pPr eaLnBrk="1" hangingPunct="1">
              <a:spcAft>
                <a:spcPct val="20000"/>
              </a:spcAft>
            </a:pPr>
            <a:r>
              <a:rPr lang="el-GR" altLang="en-US" sz="2000" dirty="0">
                <a:latin typeface="Trebuchet MS" panose="020B0603020202020204" pitchFamily="34" charset="0"/>
              </a:rPr>
              <a:t>Στην πράξη, μη χρηματικά εισοδήματα, σχόλη, ικανοποίηση από εργασία, κ.α. δύσκολο να μετρηθούν</a:t>
            </a:r>
          </a:p>
          <a:p>
            <a:pPr lvl="1" eaLnBrk="1" hangingPunct="1">
              <a:spcAft>
                <a:spcPct val="20000"/>
              </a:spcAft>
            </a:pPr>
            <a:r>
              <a:rPr lang="el-GR" altLang="en-US" sz="1800" dirty="0">
                <a:latin typeface="Trebuchet MS" panose="020B0603020202020204" pitchFamily="34" charset="0"/>
              </a:rPr>
              <a:t>Συγκρίσεις σε όρους διαθέσιμου εισοδήματος</a:t>
            </a:r>
          </a:p>
          <a:p>
            <a:pPr lvl="2" eaLnBrk="1" hangingPunct="1">
              <a:spcAft>
                <a:spcPct val="20000"/>
              </a:spcAft>
            </a:pPr>
            <a:r>
              <a:rPr lang="el-GR" altLang="en-US" sz="1500" dirty="0">
                <a:latin typeface="Trebuchet MS" panose="020B0603020202020204" pitchFamily="34" charset="0"/>
              </a:rPr>
              <a:t>Μάλλον προβληματικό</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914400" y="531813"/>
            <a:ext cx="7772400" cy="889000"/>
          </a:xfrm>
        </p:spPr>
        <p:txBody>
          <a:bodyPr/>
          <a:lstStyle/>
          <a:p>
            <a:pPr eaLnBrk="1" hangingPunct="1"/>
            <a:r>
              <a:rPr lang="el-GR" altLang="en-US" sz="2000" b="1">
                <a:solidFill>
                  <a:schemeClr val="tx1"/>
                </a:solidFill>
                <a:latin typeface="Trebuchet MS" panose="020B0603020202020204" pitchFamily="34" charset="0"/>
              </a:rPr>
              <a:t>Κοινωνική ευημερία</a:t>
            </a:r>
          </a:p>
        </p:txBody>
      </p:sp>
      <p:sp>
        <p:nvSpPr>
          <p:cNvPr id="4099" name="Rectangle 3"/>
          <p:cNvSpPr>
            <a:spLocks noGrp="1" noChangeArrowheads="1"/>
          </p:cNvSpPr>
          <p:nvPr>
            <p:ph type="body" idx="1"/>
          </p:nvPr>
        </p:nvSpPr>
        <p:spPr>
          <a:xfrm>
            <a:off x="611188" y="1628775"/>
            <a:ext cx="8178800" cy="4752975"/>
          </a:xfrm>
        </p:spPr>
        <p:txBody>
          <a:bodyPr/>
          <a:lstStyle/>
          <a:p>
            <a:pPr eaLnBrk="1" hangingPunct="1">
              <a:spcAft>
                <a:spcPct val="20000"/>
              </a:spcAft>
              <a:defRPr/>
            </a:pPr>
            <a:r>
              <a:rPr lang="el-GR" altLang="en-US" sz="2000" dirty="0">
                <a:latin typeface="Trebuchet MS" panose="020B0603020202020204" pitchFamily="34" charset="0"/>
              </a:rPr>
              <a:t>Συνήθως, συνάρτηση κοινωνικής ευημερίας για το σύνολο του πληθυσμού</a:t>
            </a:r>
            <a:endParaRPr lang="el-GR" altLang="en-US" sz="1500" dirty="0">
              <a:latin typeface="Trebuchet MS" panose="020B0603020202020204" pitchFamily="34" charset="0"/>
            </a:endParaRPr>
          </a:p>
          <a:p>
            <a:pPr marL="0" indent="0" eaLnBrk="1" hangingPunct="1">
              <a:spcAft>
                <a:spcPct val="20000"/>
              </a:spcAft>
              <a:buFont typeface="Wingdings" panose="05000000000000000000" pitchFamily="2" charset="2"/>
              <a:buNone/>
              <a:defRPr/>
            </a:pPr>
            <a:r>
              <a:rPr lang="en-US" altLang="en-US" sz="2000" dirty="0">
                <a:latin typeface="Trebuchet MS" panose="020B0603020202020204" pitchFamily="34" charset="0"/>
              </a:rPr>
              <a:t>	W = W(U</a:t>
            </a:r>
            <a:r>
              <a:rPr lang="en-US" altLang="en-US" sz="2000" baseline="30000" dirty="0">
                <a:latin typeface="Trebuchet MS" panose="020B0603020202020204" pitchFamily="34" charset="0"/>
              </a:rPr>
              <a:t>1</a:t>
            </a:r>
            <a:r>
              <a:rPr lang="en-US" altLang="en-US" sz="2000" dirty="0">
                <a:latin typeface="Trebuchet MS" panose="020B0603020202020204" pitchFamily="34" charset="0"/>
              </a:rPr>
              <a:t>(y</a:t>
            </a:r>
            <a:r>
              <a:rPr lang="en-US" altLang="en-US" sz="2000" baseline="-25000" dirty="0">
                <a:latin typeface="Trebuchet MS" panose="020B0603020202020204" pitchFamily="34" charset="0"/>
              </a:rPr>
              <a:t>1</a:t>
            </a:r>
            <a:r>
              <a:rPr lang="en-US" altLang="en-US" sz="2000" dirty="0">
                <a:latin typeface="Trebuchet MS" panose="020B0603020202020204" pitchFamily="34" charset="0"/>
              </a:rPr>
              <a:t>), U</a:t>
            </a:r>
            <a:r>
              <a:rPr lang="en-US" altLang="en-US" sz="2000" baseline="30000" dirty="0">
                <a:latin typeface="Trebuchet MS" panose="020B0603020202020204" pitchFamily="34" charset="0"/>
              </a:rPr>
              <a:t>2</a:t>
            </a:r>
            <a:r>
              <a:rPr lang="en-US" altLang="en-US" sz="2000" dirty="0">
                <a:latin typeface="Trebuchet MS" panose="020B0603020202020204" pitchFamily="34" charset="0"/>
              </a:rPr>
              <a:t>(y</a:t>
            </a:r>
            <a:r>
              <a:rPr lang="en-US" altLang="en-US" sz="2000" baseline="-25000" dirty="0">
                <a:latin typeface="Trebuchet MS" panose="020B0603020202020204" pitchFamily="34" charset="0"/>
              </a:rPr>
              <a:t>2</a:t>
            </a:r>
            <a:r>
              <a:rPr lang="en-US" altLang="en-US" sz="2000" dirty="0">
                <a:latin typeface="Trebuchet MS" panose="020B0603020202020204" pitchFamily="34" charset="0"/>
              </a:rPr>
              <a:t>), … U</a:t>
            </a:r>
            <a:r>
              <a:rPr lang="en-US" altLang="en-US" sz="2000" baseline="30000" dirty="0">
                <a:latin typeface="Trebuchet MS" panose="020B0603020202020204" pitchFamily="34" charset="0"/>
              </a:rPr>
              <a:t>n</a:t>
            </a:r>
            <a:r>
              <a:rPr lang="en-US" altLang="en-US" sz="2000" dirty="0">
                <a:latin typeface="Trebuchet MS" panose="020B0603020202020204" pitchFamily="34" charset="0"/>
              </a:rPr>
              <a:t>(</a:t>
            </a:r>
            <a:r>
              <a:rPr lang="en-US" altLang="en-US" sz="2000" dirty="0" err="1">
                <a:latin typeface="Trebuchet MS" panose="020B0603020202020204" pitchFamily="34" charset="0"/>
              </a:rPr>
              <a:t>y</a:t>
            </a:r>
            <a:r>
              <a:rPr lang="en-US" altLang="en-US" sz="2000" baseline="-25000" dirty="0" err="1">
                <a:latin typeface="Trebuchet MS" panose="020B0603020202020204" pitchFamily="34" charset="0"/>
              </a:rPr>
              <a:t>n</a:t>
            </a:r>
            <a:r>
              <a:rPr lang="en-US" altLang="en-US" sz="2000" dirty="0">
                <a:latin typeface="Trebuchet MS" panose="020B0603020202020204" pitchFamily="34" charset="0"/>
              </a:rPr>
              <a:t>))</a:t>
            </a:r>
          </a:p>
          <a:p>
            <a:pPr marL="0" indent="0" eaLnBrk="1" hangingPunct="1">
              <a:spcAft>
                <a:spcPct val="20000"/>
              </a:spcAft>
              <a:buFont typeface="Wingdings" panose="05000000000000000000" pitchFamily="2" charset="2"/>
              <a:buNone/>
              <a:defRPr/>
            </a:pPr>
            <a:r>
              <a:rPr lang="en-US" altLang="en-US" sz="2000" dirty="0">
                <a:latin typeface="Trebuchet MS" panose="020B0603020202020204" pitchFamily="34" charset="0"/>
              </a:rPr>
              <a:t>      </a:t>
            </a:r>
            <a:r>
              <a:rPr lang="el-GR" altLang="en-US" sz="2000" dirty="0">
                <a:latin typeface="Trebuchet MS" panose="020B0603020202020204" pitchFamily="34" charset="0"/>
              </a:rPr>
              <a:t>ή, πιο απλά</a:t>
            </a:r>
            <a:endParaRPr lang="en-US" altLang="en-US" sz="2000" dirty="0">
              <a:latin typeface="Trebuchet MS" panose="020B0603020202020204" pitchFamily="34" charset="0"/>
            </a:endParaRPr>
          </a:p>
          <a:p>
            <a:pPr marL="0" indent="0" eaLnBrk="1" hangingPunct="1">
              <a:spcAft>
                <a:spcPct val="20000"/>
              </a:spcAft>
              <a:buFont typeface="Wingdings" panose="05000000000000000000" pitchFamily="2" charset="2"/>
              <a:buNone/>
              <a:defRPr/>
            </a:pPr>
            <a:r>
              <a:rPr lang="en-US" altLang="en-US" sz="2000" dirty="0">
                <a:latin typeface="Trebuchet MS" panose="020B0603020202020204" pitchFamily="34" charset="0"/>
              </a:rPr>
              <a:t>	W = W(y</a:t>
            </a:r>
            <a:r>
              <a:rPr lang="en-US" altLang="en-US" sz="2000" baseline="-25000" dirty="0">
                <a:latin typeface="Trebuchet MS" panose="020B0603020202020204" pitchFamily="34" charset="0"/>
              </a:rPr>
              <a:t>1</a:t>
            </a:r>
            <a:r>
              <a:rPr lang="en-US" altLang="en-US" sz="2000" dirty="0">
                <a:latin typeface="Trebuchet MS" panose="020B0603020202020204" pitchFamily="34" charset="0"/>
              </a:rPr>
              <a:t>, y</a:t>
            </a:r>
            <a:r>
              <a:rPr lang="en-US" altLang="en-US" sz="2000" baseline="-25000" dirty="0">
                <a:latin typeface="Trebuchet MS" panose="020B0603020202020204" pitchFamily="34" charset="0"/>
              </a:rPr>
              <a:t>2</a:t>
            </a:r>
            <a:r>
              <a:rPr lang="en-US" altLang="en-US" sz="2000" dirty="0">
                <a:latin typeface="Trebuchet MS" panose="020B0603020202020204" pitchFamily="34" charset="0"/>
              </a:rPr>
              <a:t>, … </a:t>
            </a:r>
            <a:r>
              <a:rPr lang="en-US" altLang="en-US" sz="2000" dirty="0" err="1">
                <a:latin typeface="Trebuchet MS" panose="020B0603020202020204" pitchFamily="34" charset="0"/>
              </a:rPr>
              <a:t>y</a:t>
            </a:r>
            <a:r>
              <a:rPr lang="en-US" altLang="en-US" sz="2000" baseline="-25000" dirty="0" err="1">
                <a:latin typeface="Trebuchet MS" panose="020B0603020202020204" pitchFamily="34" charset="0"/>
              </a:rPr>
              <a:t>n</a:t>
            </a:r>
            <a:r>
              <a:rPr lang="en-US" altLang="en-US" sz="2000" dirty="0">
                <a:latin typeface="Trebuchet MS" panose="020B0603020202020204" pitchFamily="34" charset="0"/>
              </a:rPr>
              <a:t>)</a:t>
            </a:r>
            <a:endParaRPr lang="el-GR" altLang="en-US" sz="2000" dirty="0">
              <a:latin typeface="Trebuchet MS" panose="020B0603020202020204" pitchFamily="34" charset="0"/>
            </a:endParaRPr>
          </a:p>
          <a:p>
            <a:pPr eaLnBrk="1" hangingPunct="1">
              <a:spcAft>
                <a:spcPct val="20000"/>
              </a:spcAft>
              <a:defRPr/>
            </a:pPr>
            <a:r>
              <a:rPr lang="el-GR" altLang="en-US" sz="2000" dirty="0">
                <a:latin typeface="Trebuchet MS" panose="020B0603020202020204" pitchFamily="34" charset="0"/>
              </a:rPr>
              <a:t>Η συνάρτηση κοινωνικής ευημερίας που θα επιλεγεί για την αξιολόγηση διαφόρων κατανομών εξαρτάται από τις προτιμήσεις του ατόμου που αξιολογεί</a:t>
            </a:r>
          </a:p>
          <a:p>
            <a:pPr eaLnBrk="1" hangingPunct="1">
              <a:spcAft>
                <a:spcPct val="20000"/>
              </a:spcAft>
              <a:defRPr/>
            </a:pPr>
            <a:r>
              <a:rPr lang="el-GR" altLang="en-US" sz="2000" dirty="0">
                <a:latin typeface="Trebuchet MS" panose="020B0603020202020204" pitchFamily="34" charset="0"/>
              </a:rPr>
              <a:t>Πολλές και διαφορετικές συναρτήσεις ευημερίας χρησιμοποιούνται σε εμπειρικές μελέτες</a:t>
            </a:r>
            <a:endParaRPr lang="en-US" altLang="en-US" sz="2000" dirty="0">
              <a:latin typeface="Trebuchet MS" panose="020B0603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0" y="531813"/>
            <a:ext cx="7772400" cy="889000"/>
          </a:xfrm>
        </p:spPr>
        <p:txBody>
          <a:bodyPr/>
          <a:lstStyle/>
          <a:p>
            <a:pPr eaLnBrk="1" hangingPunct="1"/>
            <a:r>
              <a:rPr lang="el-GR" altLang="en-US" sz="2000" b="1">
                <a:solidFill>
                  <a:schemeClr val="tx1"/>
                </a:solidFill>
                <a:latin typeface="Trebuchet MS" panose="020B0603020202020204" pitchFamily="34" charset="0"/>
              </a:rPr>
              <a:t>Κοινωνική ευημερία</a:t>
            </a:r>
          </a:p>
        </p:txBody>
      </p:sp>
      <p:sp>
        <p:nvSpPr>
          <p:cNvPr id="4099" name="Rectangle 3"/>
          <p:cNvSpPr>
            <a:spLocks noGrp="1" noRot="1" noChangeAspect="1" noMove="1" noResize="1" noEditPoints="1" noAdjustHandles="1" noChangeArrowheads="1" noChangeShapeType="1" noTextEdit="1"/>
          </p:cNvSpPr>
          <p:nvPr>
            <p:ph type="body" idx="1"/>
          </p:nvPr>
        </p:nvSpPr>
        <p:spPr>
          <a:xfrm>
            <a:off x="611188" y="1628775"/>
            <a:ext cx="8178800" cy="4752553"/>
          </a:xfrm>
          <a:blipFill rotWithShape="0">
            <a:blip r:embed="rId2"/>
            <a:stretch>
              <a:fillRect l="-447" t="-769"/>
            </a:stretch>
          </a:blipFill>
        </p:spPr>
        <p:txBody>
          <a:bodyPr/>
          <a:lstStyle/>
          <a:p>
            <a:pPr>
              <a:defRPr/>
            </a:pPr>
            <a:r>
              <a:rPr lang="en-US" dirty="0">
                <a:noFill/>
              </a:rPr>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914400" y="531813"/>
            <a:ext cx="7772400" cy="889000"/>
          </a:xfrm>
        </p:spPr>
        <p:txBody>
          <a:bodyPr/>
          <a:lstStyle/>
          <a:p>
            <a:pPr eaLnBrk="1" hangingPunct="1"/>
            <a:r>
              <a:rPr lang="el-GR" altLang="en-US" sz="2000" b="1">
                <a:solidFill>
                  <a:schemeClr val="tx1"/>
                </a:solidFill>
                <a:latin typeface="Trebuchet MS" panose="020B0603020202020204" pitchFamily="34" charset="0"/>
              </a:rPr>
              <a:t>Προβλήματα μέτρησης</a:t>
            </a:r>
          </a:p>
        </p:txBody>
      </p:sp>
      <p:sp>
        <p:nvSpPr>
          <p:cNvPr id="11267" name="Rectangle 3"/>
          <p:cNvSpPr>
            <a:spLocks noGrp="1" noChangeArrowheads="1"/>
          </p:cNvSpPr>
          <p:nvPr>
            <p:ph type="body" idx="1"/>
          </p:nvPr>
        </p:nvSpPr>
        <p:spPr>
          <a:xfrm>
            <a:off x="611188" y="1628775"/>
            <a:ext cx="8178800" cy="4752975"/>
          </a:xfrm>
        </p:spPr>
        <p:txBody>
          <a:bodyPr/>
          <a:lstStyle/>
          <a:p>
            <a:pPr eaLnBrk="1" hangingPunct="1">
              <a:spcAft>
                <a:spcPct val="20000"/>
              </a:spcAft>
            </a:pPr>
            <a:r>
              <a:rPr lang="el-GR" altLang="en-US" sz="2000" dirty="0">
                <a:latin typeface="Trebuchet MS" panose="020B0603020202020204" pitchFamily="34" charset="0"/>
              </a:rPr>
              <a:t>Ιδεωδώς, εμπειρικές μελέτες ανισότητας και φτώχειας βασισμένες σε κατανομές πλήρους εισοδήματος</a:t>
            </a:r>
          </a:p>
          <a:p>
            <a:pPr eaLnBrk="1" hangingPunct="1">
              <a:spcAft>
                <a:spcPct val="20000"/>
              </a:spcAft>
            </a:pPr>
            <a:r>
              <a:rPr lang="el-GR" altLang="en-US" sz="2000" dirty="0">
                <a:latin typeface="Trebuchet MS" panose="020B0603020202020204" pitchFamily="34" charset="0"/>
              </a:rPr>
              <a:t>Στην πράξη κατανομές</a:t>
            </a:r>
          </a:p>
          <a:p>
            <a:pPr lvl="1" eaLnBrk="1" hangingPunct="1">
              <a:spcAft>
                <a:spcPct val="20000"/>
              </a:spcAft>
            </a:pPr>
            <a:r>
              <a:rPr lang="el-GR" altLang="en-US" sz="1800" dirty="0">
                <a:latin typeface="Trebuchet MS" panose="020B0603020202020204" pitchFamily="34" charset="0"/>
              </a:rPr>
              <a:t>Καταναλωτικής δαπάνης</a:t>
            </a:r>
          </a:p>
          <a:p>
            <a:pPr lvl="1" eaLnBrk="1" hangingPunct="1">
              <a:spcAft>
                <a:spcPct val="20000"/>
              </a:spcAft>
            </a:pPr>
            <a:r>
              <a:rPr lang="el-GR" altLang="en-US" sz="1800" dirty="0">
                <a:latin typeface="Trebuchet MS" panose="020B0603020202020204" pitchFamily="34" charset="0"/>
              </a:rPr>
              <a:t>Διαθέσιμου εισοδήματος</a:t>
            </a:r>
          </a:p>
          <a:p>
            <a:pPr lvl="1" eaLnBrk="1" hangingPunct="1">
              <a:spcAft>
                <a:spcPct val="20000"/>
              </a:spcAft>
            </a:pPr>
            <a:r>
              <a:rPr lang="el-GR" altLang="en-US" sz="1800" dirty="0">
                <a:latin typeface="Trebuchet MS" panose="020B0603020202020204" pitchFamily="34" charset="0"/>
              </a:rPr>
              <a:t>Ειδικά για φτώχεια, κατανάλωση συγκεκριμένων αγαθών  </a:t>
            </a:r>
            <a:r>
              <a:rPr lang="el-GR" altLang="en-US" sz="1800" i="1" dirty="0">
                <a:latin typeface="Trebuchet MS" panose="020B0603020202020204" pitchFamily="34" charset="0"/>
              </a:rPr>
              <a:t>(</a:t>
            </a:r>
            <a:r>
              <a:rPr lang="el-GR" altLang="en-US" sz="1800" i="1" dirty="0" err="1">
                <a:latin typeface="Trebuchet MS" panose="020B0603020202020204" pitchFamily="34" charset="0"/>
              </a:rPr>
              <a:t>πολυμεταβλητή</a:t>
            </a:r>
            <a:r>
              <a:rPr lang="el-GR" altLang="en-US" sz="1800" i="1" dirty="0">
                <a:latin typeface="Trebuchet MS" panose="020B0603020202020204" pitchFamily="34" charset="0"/>
              </a:rPr>
              <a:t> φτώχεια, προβλήματα επιλογής και στάθμισης)</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0" y="531813"/>
            <a:ext cx="7772400" cy="889000"/>
          </a:xfrm>
        </p:spPr>
        <p:txBody>
          <a:bodyPr/>
          <a:lstStyle/>
          <a:p>
            <a:pPr eaLnBrk="1" hangingPunct="1"/>
            <a:r>
              <a:rPr lang="el-GR" altLang="en-US" sz="2000" b="1">
                <a:solidFill>
                  <a:schemeClr val="tx1"/>
                </a:solidFill>
                <a:latin typeface="Trebuchet MS" panose="020B0603020202020204" pitchFamily="34" charset="0"/>
              </a:rPr>
              <a:t>Προβλήματα μέτρησης</a:t>
            </a:r>
          </a:p>
        </p:txBody>
      </p:sp>
      <p:sp>
        <p:nvSpPr>
          <p:cNvPr id="4099" name="Rectangle 3"/>
          <p:cNvSpPr>
            <a:spLocks noGrp="1" noChangeArrowheads="1"/>
          </p:cNvSpPr>
          <p:nvPr>
            <p:ph type="body" idx="1"/>
          </p:nvPr>
        </p:nvSpPr>
        <p:spPr>
          <a:xfrm>
            <a:off x="611188" y="1628775"/>
            <a:ext cx="8178800" cy="4752975"/>
          </a:xfrm>
        </p:spPr>
        <p:txBody>
          <a:bodyPr/>
          <a:lstStyle/>
          <a:p>
            <a:pPr marL="342900" lvl="1" indent="-342900" eaLnBrk="1" hangingPunct="1">
              <a:spcAft>
                <a:spcPct val="20000"/>
              </a:spcAft>
              <a:buClr>
                <a:schemeClr val="folHlink"/>
              </a:buClr>
              <a:buSzPct val="90000"/>
              <a:defRPr/>
            </a:pPr>
            <a:r>
              <a:rPr lang="el-GR" altLang="en-US" sz="2000" dirty="0">
                <a:latin typeface="Trebuchet MS" panose="020B0603020202020204" pitchFamily="34" charset="0"/>
                <a:ea typeface="+mn-ea"/>
                <a:cs typeface="+mn-cs"/>
              </a:rPr>
              <a:t>Μονάδα μέτρησης πόρων</a:t>
            </a:r>
            <a:r>
              <a:rPr lang="en-US" altLang="en-US" sz="2000" dirty="0">
                <a:latin typeface="Trebuchet MS" panose="020B0603020202020204" pitchFamily="34" charset="0"/>
                <a:ea typeface="+mn-ea"/>
                <a:cs typeface="+mn-cs"/>
              </a:rPr>
              <a:t>: </a:t>
            </a:r>
            <a:r>
              <a:rPr lang="el-GR" altLang="en-US" sz="2000" dirty="0">
                <a:latin typeface="Trebuchet MS" panose="020B0603020202020204" pitchFamily="34" charset="0"/>
                <a:ea typeface="+mn-ea"/>
                <a:cs typeface="+mn-cs"/>
              </a:rPr>
              <a:t>Νοικοκυριό</a:t>
            </a:r>
          </a:p>
          <a:p>
            <a:pPr marL="742950" lvl="2" indent="-342900" eaLnBrk="1" hangingPunct="1">
              <a:spcAft>
                <a:spcPct val="20000"/>
              </a:spcAft>
              <a:buSzPct val="90000"/>
              <a:defRPr/>
            </a:pPr>
            <a:r>
              <a:rPr lang="el-GR" altLang="en-US" sz="1700" dirty="0">
                <a:latin typeface="Trebuchet MS" panose="020B0603020202020204" pitchFamily="34" charset="0"/>
                <a:ea typeface="+mn-ea"/>
                <a:cs typeface="+mn-cs"/>
              </a:rPr>
              <a:t>Διαφορές στη σύνθεση</a:t>
            </a:r>
            <a:r>
              <a:rPr lang="en-US" altLang="en-US" sz="1700" dirty="0">
                <a:latin typeface="Trebuchet MS" panose="020B0603020202020204" pitchFamily="34" charset="0"/>
                <a:ea typeface="+mn-ea"/>
                <a:cs typeface="+mn-cs"/>
              </a:rPr>
              <a:t> </a:t>
            </a:r>
            <a:r>
              <a:rPr lang="el-GR" altLang="en-US" sz="1700" dirty="0">
                <a:latin typeface="Trebuchet MS" panose="020B0603020202020204" pitchFamily="34" charset="0"/>
                <a:ea typeface="+mn-ea"/>
                <a:cs typeface="+mn-cs"/>
              </a:rPr>
              <a:t>ανάγκες / Οικονομίες κλίμακας</a:t>
            </a:r>
          </a:p>
          <a:p>
            <a:pPr marL="742950" lvl="2" indent="-342900" eaLnBrk="1" hangingPunct="1">
              <a:spcAft>
                <a:spcPct val="20000"/>
              </a:spcAft>
              <a:buSzPct val="90000"/>
              <a:defRPr/>
            </a:pPr>
            <a:r>
              <a:rPr lang="el-GR" altLang="en-US" sz="1700" dirty="0">
                <a:latin typeface="Trebuchet MS" panose="020B0603020202020204" pitchFamily="34" charset="0"/>
                <a:ea typeface="+mn-ea"/>
                <a:cs typeface="+mn-cs"/>
              </a:rPr>
              <a:t>Οικογενειακές κλίμακες ισοδυναμίας</a:t>
            </a:r>
          </a:p>
          <a:p>
            <a:pPr marL="1200150" lvl="3" indent="-342900" eaLnBrk="1" hangingPunct="1">
              <a:spcAft>
                <a:spcPct val="20000"/>
              </a:spcAft>
              <a:buSzPct val="90000"/>
              <a:defRPr/>
            </a:pPr>
            <a:r>
              <a:rPr lang="el-GR" altLang="en-US" sz="1400" dirty="0">
                <a:latin typeface="Trebuchet MS" panose="020B0603020202020204" pitchFamily="34" charset="0"/>
                <a:ea typeface="+mn-ea"/>
                <a:cs typeface="+mn-cs"/>
              </a:rPr>
              <a:t>π.χ. (</a:t>
            </a:r>
            <a:r>
              <a:rPr lang="en-US" altLang="en-US" sz="1400" dirty="0">
                <a:latin typeface="Trebuchet MS" panose="020B0603020202020204" pitchFamily="34" charset="0"/>
                <a:ea typeface="+mn-ea"/>
                <a:cs typeface="+mn-cs"/>
              </a:rPr>
              <a:t>Eurostat)  q = 1+0.5(adults-1)+0.3(children)</a:t>
            </a:r>
          </a:p>
          <a:p>
            <a:pPr marL="742950" lvl="2" indent="-342900" eaLnBrk="1" hangingPunct="1">
              <a:spcAft>
                <a:spcPct val="20000"/>
              </a:spcAft>
              <a:buSzPct val="90000"/>
              <a:defRPr/>
            </a:pPr>
            <a:r>
              <a:rPr lang="el-GR" altLang="en-US" sz="1700" dirty="0">
                <a:latin typeface="Trebuchet MS" panose="020B0603020202020204" pitchFamily="34" charset="0"/>
                <a:ea typeface="+mn-ea"/>
                <a:cs typeface="+mn-cs"/>
              </a:rPr>
              <a:t>Διαφορετικές μέθοδοι κατασκευής κλιμάκων ισοδυναμίας</a:t>
            </a:r>
          </a:p>
          <a:p>
            <a:pPr marL="1200150" lvl="3" indent="-342900" eaLnBrk="1" hangingPunct="1">
              <a:spcAft>
                <a:spcPct val="20000"/>
              </a:spcAft>
              <a:buSzPct val="90000"/>
              <a:defRPr/>
            </a:pPr>
            <a:r>
              <a:rPr lang="el-GR" altLang="en-US" sz="1400" dirty="0">
                <a:latin typeface="Trebuchet MS" panose="020B0603020202020204" pitchFamily="34" charset="0"/>
                <a:ea typeface="+mn-ea"/>
                <a:cs typeface="+mn-cs"/>
              </a:rPr>
              <a:t>Βασισμένες σε καταναλωτική συμπεριφορά</a:t>
            </a:r>
          </a:p>
          <a:p>
            <a:pPr marL="1200150" lvl="3" indent="-342900" eaLnBrk="1" hangingPunct="1">
              <a:spcAft>
                <a:spcPct val="20000"/>
              </a:spcAft>
              <a:buSzPct val="90000"/>
              <a:defRPr/>
            </a:pPr>
            <a:r>
              <a:rPr lang="el-GR" altLang="en-US" sz="1400" dirty="0">
                <a:latin typeface="Trebuchet MS" panose="020B0603020202020204" pitchFamily="34" charset="0"/>
                <a:ea typeface="+mn-ea"/>
                <a:cs typeface="+mn-cs"/>
              </a:rPr>
              <a:t>Διοικητικές</a:t>
            </a:r>
          </a:p>
          <a:p>
            <a:pPr marL="1200150" lvl="3" indent="-342900" eaLnBrk="1" hangingPunct="1">
              <a:spcAft>
                <a:spcPct val="20000"/>
              </a:spcAft>
              <a:buSzPct val="90000"/>
              <a:defRPr/>
            </a:pPr>
            <a:r>
              <a:rPr lang="el-GR" altLang="en-US" sz="1400" dirty="0">
                <a:latin typeface="Trebuchet MS" panose="020B0603020202020204" pitchFamily="34" charset="0"/>
                <a:ea typeface="+mn-ea"/>
                <a:cs typeface="+mn-cs"/>
              </a:rPr>
              <a:t>Υποκειμενικές</a:t>
            </a:r>
          </a:p>
          <a:p>
            <a:pPr marL="1200150" lvl="3" indent="-342900" eaLnBrk="1" hangingPunct="1">
              <a:spcAft>
                <a:spcPct val="20000"/>
              </a:spcAft>
              <a:buSzPct val="90000"/>
              <a:defRPr/>
            </a:pPr>
            <a:r>
              <a:rPr lang="el-GR" altLang="en-US" sz="1400" dirty="0">
                <a:latin typeface="Trebuchet MS" panose="020B0603020202020204" pitchFamily="34" charset="0"/>
                <a:ea typeface="+mn-ea"/>
                <a:cs typeface="+mn-cs"/>
              </a:rPr>
              <a:t>«Ειδικών»</a:t>
            </a:r>
            <a:endParaRPr lang="en-US" altLang="en-US" sz="1400" dirty="0">
              <a:latin typeface="Trebuchet MS" panose="020B0603020202020204" pitchFamily="34" charset="0"/>
              <a:ea typeface="+mn-ea"/>
              <a:cs typeface="+mn-cs"/>
            </a:endParaRPr>
          </a:p>
          <a:p>
            <a:pPr marL="742950" lvl="2" indent="-342900" eaLnBrk="1" hangingPunct="1">
              <a:spcAft>
                <a:spcPct val="20000"/>
              </a:spcAft>
              <a:buSzPct val="90000"/>
              <a:defRPr/>
            </a:pPr>
            <a:r>
              <a:rPr lang="el-GR" altLang="en-US" sz="1700" dirty="0">
                <a:latin typeface="Trebuchet MS" panose="020B0603020202020204" pitchFamily="34" charset="0"/>
                <a:ea typeface="+mn-ea"/>
                <a:cs typeface="+mn-cs"/>
              </a:rPr>
              <a:t>Επιλογή με σημαντικές επιπτώσεις για δομή (κυρίως) φτώχειας</a:t>
            </a:r>
          </a:p>
          <a:p>
            <a:pPr marL="742950" lvl="2" indent="-342900" eaLnBrk="1" hangingPunct="1">
              <a:spcAft>
                <a:spcPct val="20000"/>
              </a:spcAft>
              <a:buSzPct val="90000"/>
              <a:defRPr/>
            </a:pPr>
            <a:r>
              <a:rPr lang="el-GR" altLang="en-US" sz="1700" dirty="0">
                <a:latin typeface="Trebuchet MS" panose="020B0603020202020204" pitchFamily="34" charset="0"/>
                <a:ea typeface="+mn-ea"/>
                <a:cs typeface="+mn-cs"/>
              </a:rPr>
              <a:t>Υπόθεση</a:t>
            </a:r>
            <a:r>
              <a:rPr lang="en-US" altLang="en-US" sz="1700" dirty="0">
                <a:latin typeface="Trebuchet MS" panose="020B0603020202020204" pitchFamily="34" charset="0"/>
                <a:ea typeface="+mn-ea"/>
                <a:cs typeface="+mn-cs"/>
              </a:rPr>
              <a:t>: </a:t>
            </a:r>
            <a:r>
              <a:rPr lang="el-GR" altLang="en-US" sz="1700" dirty="0">
                <a:latin typeface="Trebuchet MS" panose="020B0603020202020204" pitchFamily="34" charset="0"/>
                <a:ea typeface="+mn-ea"/>
                <a:cs typeface="+mn-cs"/>
              </a:rPr>
              <a:t>εντός του νοικοκυριού κατανομή ανάλογα με τις ανάγκες των μελών</a:t>
            </a:r>
            <a:r>
              <a:rPr lang="el-GR" altLang="en-US" sz="1800" i="1" dirty="0">
                <a:latin typeface="Trebuchet MS" panose="020B0603020202020204" pitchFamily="34" charset="0"/>
                <a:ea typeface="+mn-ea"/>
                <a:cs typeface="+mn-cs"/>
              </a:rPr>
              <a:t> – </a:t>
            </a:r>
            <a:r>
              <a:rPr lang="el-GR" altLang="en-US" sz="1700" dirty="0">
                <a:latin typeface="Trebuchet MS" panose="020B0603020202020204" pitchFamily="34" charset="0"/>
                <a:ea typeface="+mn-ea"/>
                <a:cs typeface="+mn-cs"/>
              </a:rPr>
              <a:t>μάλλον μη ρεαλιστική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914400" y="531813"/>
            <a:ext cx="7772400" cy="889000"/>
          </a:xfrm>
        </p:spPr>
        <p:txBody>
          <a:bodyPr/>
          <a:lstStyle/>
          <a:p>
            <a:pPr eaLnBrk="1" hangingPunct="1"/>
            <a:r>
              <a:rPr lang="el-GR" altLang="en-US" sz="2000" b="1">
                <a:solidFill>
                  <a:schemeClr val="tx1"/>
                </a:solidFill>
                <a:latin typeface="Trebuchet MS" panose="020B0603020202020204" pitchFamily="34" charset="0"/>
              </a:rPr>
              <a:t>Προβλήματα μέτρησης</a:t>
            </a:r>
          </a:p>
        </p:txBody>
      </p:sp>
      <p:sp>
        <p:nvSpPr>
          <p:cNvPr id="4099" name="Rectangle 3"/>
          <p:cNvSpPr>
            <a:spLocks noGrp="1" noRot="1" noChangeAspect="1" noMove="1" noResize="1" noEditPoints="1" noAdjustHandles="1" noChangeArrowheads="1" noChangeShapeType="1" noTextEdit="1"/>
          </p:cNvSpPr>
          <p:nvPr>
            <p:ph type="body" idx="1"/>
          </p:nvPr>
        </p:nvSpPr>
        <p:spPr>
          <a:xfrm>
            <a:off x="611188" y="1628775"/>
            <a:ext cx="8178800" cy="4752553"/>
          </a:xfrm>
          <a:blipFill rotWithShape="0">
            <a:blip r:embed="rId2"/>
            <a:stretch>
              <a:fillRect l="-447" t="-769"/>
            </a:stretch>
          </a:blipFill>
        </p:spPr>
        <p:txBody>
          <a:bodyPr/>
          <a:lstStyle/>
          <a:p>
            <a:pPr>
              <a:defRPr/>
            </a:pPr>
            <a:r>
              <a:rPr lang="en-US">
                <a:noFill/>
              </a:rPr>
              <a:t> </a:t>
            </a:r>
          </a:p>
        </p:txBody>
      </p:sp>
    </p:spTree>
  </p:cSld>
  <p:clrMapOvr>
    <a:masterClrMapping/>
  </p:clrMapOvr>
</p:sld>
</file>

<file path=ppt/theme/theme1.xml><?xml version="1.0" encoding="utf-8"?>
<a:theme xmlns:a="http://schemas.openxmlformats.org/drawingml/2006/main" name="Layers">
  <a:themeElements>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fontScheme name="Layers">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ayer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Layer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Layer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Layer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Layer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fontScheme name="Layers">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Layers</Template>
  <TotalTime>2207</TotalTime>
  <Words>984</Words>
  <Application>Microsoft Office PowerPoint</Application>
  <PresentationFormat>On-screen Show (4:3)</PresentationFormat>
  <Paragraphs>123</Paragraphs>
  <Slides>18</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Arial Narrow</vt:lpstr>
      <vt:lpstr>Cambria Math</vt:lpstr>
      <vt:lpstr>Times New Roman</vt:lpstr>
      <vt:lpstr>Trebuchet MS</vt:lpstr>
      <vt:lpstr>Verdana</vt:lpstr>
      <vt:lpstr>Wingdings</vt:lpstr>
      <vt:lpstr>Layers</vt:lpstr>
      <vt:lpstr>Μέτρηση κοινωνικής ευημερίας και ανισότητας  </vt:lpstr>
      <vt:lpstr>Εισόδημα</vt:lpstr>
      <vt:lpstr>Εισόδημα</vt:lpstr>
      <vt:lpstr>Εισόδημα</vt:lpstr>
      <vt:lpstr>Κοινωνική ευημερία</vt:lpstr>
      <vt:lpstr>Κοινωνική ευημερία</vt:lpstr>
      <vt:lpstr>Προβλήματα μέτρησης</vt:lpstr>
      <vt:lpstr>Προβλήματα μέτρησης</vt:lpstr>
      <vt:lpstr>Προβλήματα μέτρησης</vt:lpstr>
      <vt:lpstr>Προβλήματα μέτρησης</vt:lpstr>
      <vt:lpstr>Ανισότητα</vt:lpstr>
      <vt:lpstr>Ανισότητα</vt:lpstr>
      <vt:lpstr>Ανισότητα</vt:lpstr>
      <vt:lpstr>Ανισότητα</vt:lpstr>
      <vt:lpstr>Ανισότητα</vt:lpstr>
      <vt:lpstr>Ανισότητα</vt:lpstr>
      <vt:lpstr>Ανισότητα</vt:lpstr>
      <vt:lpstr>Ανισότητα</vt:lpstr>
    </vt:vector>
  </TitlesOfParts>
  <Company>MoF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welfare state as an efficiency device</dc:title>
  <dc:creator>manos</dc:creator>
  <cp:lastModifiedBy>LEVENTI CHRYSOYLA;ΛΕΒΕΝΤΗ ΧΡΥΣΟΥΛΑ</cp:lastModifiedBy>
  <cp:revision>173</cp:revision>
  <dcterms:created xsi:type="dcterms:W3CDTF">2003-02-10T10:17:58Z</dcterms:created>
  <dcterms:modified xsi:type="dcterms:W3CDTF">2021-11-02T09:24:53Z</dcterms:modified>
</cp:coreProperties>
</file>