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handoutMasterIdLst>
    <p:handoutMasterId r:id="rId46"/>
  </p:handoutMasterIdLst>
  <p:sldIdLst>
    <p:sldId id="388" r:id="rId3"/>
    <p:sldId id="361" r:id="rId4"/>
    <p:sldId id="692" r:id="rId5"/>
    <p:sldId id="362" r:id="rId6"/>
    <p:sldId id="363" r:id="rId7"/>
    <p:sldId id="364" r:id="rId8"/>
    <p:sldId id="693" r:id="rId9"/>
    <p:sldId id="365" r:id="rId10"/>
    <p:sldId id="366" r:id="rId11"/>
    <p:sldId id="367" r:id="rId12"/>
    <p:sldId id="694" r:id="rId13"/>
    <p:sldId id="695" r:id="rId14"/>
    <p:sldId id="368" r:id="rId15"/>
    <p:sldId id="696" r:id="rId16"/>
    <p:sldId id="697" r:id="rId17"/>
    <p:sldId id="369" r:id="rId18"/>
    <p:sldId id="698" r:id="rId19"/>
    <p:sldId id="370" r:id="rId20"/>
    <p:sldId id="699" r:id="rId21"/>
    <p:sldId id="700" r:id="rId22"/>
    <p:sldId id="371" r:id="rId23"/>
    <p:sldId id="701" r:id="rId24"/>
    <p:sldId id="702" r:id="rId25"/>
    <p:sldId id="372" r:id="rId26"/>
    <p:sldId id="373" r:id="rId27"/>
    <p:sldId id="374" r:id="rId28"/>
    <p:sldId id="375" r:id="rId29"/>
    <p:sldId id="726" r:id="rId30"/>
    <p:sldId id="376" r:id="rId31"/>
    <p:sldId id="727" r:id="rId32"/>
    <p:sldId id="377" r:id="rId33"/>
    <p:sldId id="378" r:id="rId34"/>
    <p:sldId id="379" r:id="rId35"/>
    <p:sldId id="380" r:id="rId36"/>
    <p:sldId id="381" r:id="rId37"/>
    <p:sldId id="728" r:id="rId38"/>
    <p:sldId id="729" r:id="rId39"/>
    <p:sldId id="382" r:id="rId40"/>
    <p:sldId id="383" r:id="rId41"/>
    <p:sldId id="730" r:id="rId42"/>
    <p:sldId id="731" r:id="rId43"/>
    <p:sldId id="384"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7525"/>
    <a:srgbClr val="ABDFB5"/>
    <a:srgbClr val="172F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867" autoAdjust="0"/>
    <p:restoredTop sz="94249" autoAdjust="0"/>
  </p:normalViewPr>
  <p:slideViewPr>
    <p:cSldViewPr snapToGrid="0">
      <p:cViewPr varScale="1">
        <p:scale>
          <a:sx n="110" d="100"/>
          <a:sy n="110" d="100"/>
        </p:scale>
        <p:origin x="-720" y="-78"/>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notesMaster" Target="notesMasters/notesMaster1.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597D01-0998-42CF-A820-22C72B1ADFE9}" type="datetimeFigureOut">
              <a:rPr lang="en-GB" smtClean="0"/>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6" name="Slide Number Placeholder 5"/>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4F9234-F08C-4C14-9390-378D7091429E}" type="slidenum">
              <a:rPr lang="en-GB" smtClean="0"/>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29694-CF96-46E1-B53B-C38F22E2FA8C}"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D07236-54F0-48A1-9A5F-96AF2A7873C3}"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8 - Τίτλος"/>
          <p:cNvSpPr>
            <a:spLocks noGrp="1"/>
          </p:cNvSpPr>
          <p:nvPr>
            <p:ph type="ctrTitle" hasCustomPrompt="1"/>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hasCustomPrompt="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29 - Θέση ημερομηνίας"/>
          <p:cNvSpPr>
            <a:spLocks noGrp="1"/>
          </p:cNvSpPr>
          <p:nvPr>
            <p:ph type="dt" sz="half" idx="10"/>
          </p:nvPr>
        </p:nvSpPr>
        <p:spPr/>
        <p:txBody>
          <a:bodyPr/>
          <a:lstStyle>
            <a:lvl1pPr>
              <a:defRPr/>
            </a:lvl1pPr>
          </a:lstStyle>
          <a:p>
            <a:fld id="{9EF54B89-A4C0-442E-9D2E-8255D9E0B0FA}" type="datetime1">
              <a:rPr lang="en-GB" smtClean="0"/>
            </a:fld>
            <a:endParaRPr lang="en-GB"/>
          </a:p>
        </p:txBody>
      </p:sp>
      <p:sp>
        <p:nvSpPr>
          <p:cNvPr id="5" name="18 - Θέση υποσέλιδου"/>
          <p:cNvSpPr>
            <a:spLocks noGrp="1"/>
          </p:cNvSpPr>
          <p:nvPr>
            <p:ph type="ftr" sz="quarter" idx="11"/>
          </p:nvPr>
        </p:nvSpPr>
        <p:spPr/>
        <p:txBody>
          <a:bodyPr/>
          <a:lstStyle>
            <a:lvl1pPr>
              <a:defRPr/>
            </a:lvl1pPr>
          </a:lstStyle>
          <a:p>
            <a:endParaRPr lang="en-GB"/>
          </a:p>
        </p:txBody>
      </p:sp>
      <p:sp>
        <p:nvSpPr>
          <p:cNvPr id="6" name="26 - Θέση αριθμού διαφάνειας"/>
          <p:cNvSpPr>
            <a:spLocks noGrp="1"/>
          </p:cNvSpPr>
          <p:nvPr>
            <p:ph type="sldNum" sz="quarter" idx="12"/>
          </p:nvPr>
        </p:nvSpPr>
        <p:spPr/>
        <p:txBody>
          <a:bodyPr/>
          <a:lstStyle>
            <a:lvl1pPr>
              <a:defRPr/>
            </a:lvl1pPr>
          </a:lstStyle>
          <a:p>
            <a:fld id="{A763C2DA-C966-4F11-A512-5601CDBA5196}" type="slidenum">
              <a:rPr lang="en-GB" smtClean="0"/>
            </a:fld>
            <a:endParaRPr lang="en-GB"/>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hasCustomPrompt="1"/>
          </p:nvPr>
        </p:nvSpPr>
        <p:spPr/>
        <p:txBody>
          <a:bodyPr vert="eaVert"/>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fld id="{9EF54B89-A4C0-442E-9D2E-8255D9E0B0FA}" type="datetime1">
              <a:rPr lang="en-GB" smtClean="0"/>
            </a:fld>
            <a:endParaRPr lang="en-GB"/>
          </a:p>
        </p:txBody>
      </p:sp>
      <p:sp>
        <p:nvSpPr>
          <p:cNvPr id="5" name="21 - Θέση υποσέλιδου"/>
          <p:cNvSpPr>
            <a:spLocks noGrp="1"/>
          </p:cNvSpPr>
          <p:nvPr>
            <p:ph type="ftr" sz="quarter" idx="11"/>
          </p:nvPr>
        </p:nvSpPr>
        <p:spPr/>
        <p:txBody>
          <a:bodyPr/>
          <a:lstStyle>
            <a:lvl1pPr>
              <a:defRPr/>
            </a:lvl1pPr>
          </a:lstStyle>
          <a:p>
            <a:endParaRPr lang="en-GB"/>
          </a:p>
        </p:txBody>
      </p:sp>
      <p:sp>
        <p:nvSpPr>
          <p:cNvPr id="6" name="17 - Θέση αριθμού διαφάνειας"/>
          <p:cNvSpPr>
            <a:spLocks noGrp="1"/>
          </p:cNvSpPr>
          <p:nvPr>
            <p:ph type="sldNum" sz="quarter" idx="12"/>
          </p:nvPr>
        </p:nvSpPr>
        <p:spPr/>
        <p:txBody>
          <a:bodyPr/>
          <a:lstStyle>
            <a:lvl1pPr>
              <a:defRPr/>
            </a:lvl1pPr>
          </a:lstStyle>
          <a:p>
            <a:fld id="{A763C2DA-C966-4F11-A512-5601CDBA5196}" type="slidenum">
              <a:rPr lang="en-GB" smtClean="0"/>
            </a:fld>
            <a:endParaRPr lang="en-GB"/>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hasCustomPrompt="1"/>
          </p:nvPr>
        </p:nvSpPr>
        <p:spPr>
          <a:xfrm>
            <a:off x="8839200" y="914402"/>
            <a:ext cx="27432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hasCustomPrompt="1"/>
          </p:nvPr>
        </p:nvSpPr>
        <p:spPr>
          <a:xfrm>
            <a:off x="609600" y="914402"/>
            <a:ext cx="8026400" cy="5211763"/>
          </a:xfrm>
        </p:spPr>
        <p:txBody>
          <a:bodyPr vert="eaVert"/>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fld id="{9EF54B89-A4C0-442E-9D2E-8255D9E0B0FA}" type="datetime1">
              <a:rPr lang="en-GB" smtClean="0"/>
            </a:fld>
            <a:endParaRPr lang="en-GB"/>
          </a:p>
        </p:txBody>
      </p:sp>
      <p:sp>
        <p:nvSpPr>
          <p:cNvPr id="5" name="21 - Θέση υποσέλιδου"/>
          <p:cNvSpPr>
            <a:spLocks noGrp="1"/>
          </p:cNvSpPr>
          <p:nvPr>
            <p:ph type="ftr" sz="quarter" idx="11"/>
          </p:nvPr>
        </p:nvSpPr>
        <p:spPr/>
        <p:txBody>
          <a:bodyPr/>
          <a:lstStyle>
            <a:lvl1pPr>
              <a:defRPr/>
            </a:lvl1pPr>
          </a:lstStyle>
          <a:p>
            <a:endParaRPr lang="en-GB"/>
          </a:p>
        </p:txBody>
      </p:sp>
      <p:sp>
        <p:nvSpPr>
          <p:cNvPr id="6" name="17 - Θέση αριθμού διαφάνειας"/>
          <p:cNvSpPr>
            <a:spLocks noGrp="1"/>
          </p:cNvSpPr>
          <p:nvPr>
            <p:ph type="sldNum" sz="quarter" idx="12"/>
          </p:nvPr>
        </p:nvSpPr>
        <p:spPr/>
        <p:txBody>
          <a:bodyPr/>
          <a:lstStyle>
            <a:lvl1pPr>
              <a:defRPr/>
            </a:lvl1pPr>
          </a:lstStyle>
          <a:p>
            <a:fld id="{A763C2DA-C966-4F11-A512-5601CDBA5196}" type="slidenum">
              <a:rPr lang="en-GB" smtClean="0"/>
            </a:fld>
            <a:endParaRPr lang="en-GB"/>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1461" y="542334"/>
            <a:ext cx="10972800" cy="631844"/>
          </a:xfrm>
        </p:spPr>
        <p:txBody>
          <a:bodyPr/>
          <a:lstStyle>
            <a:lvl1pPr>
              <a:defRPr sz="2400"/>
            </a:lvl1pPr>
          </a:lstStyle>
          <a:p>
            <a:r>
              <a:rPr lang="da-DK" dirty="0" smtClean="0"/>
              <a:t>Klik for at redigere titeltypografi i masteren</a:t>
            </a:r>
            <a:endParaRPr lang="da-DK" dirty="0"/>
          </a:p>
        </p:txBody>
      </p:sp>
      <p:sp>
        <p:nvSpPr>
          <p:cNvPr id="3" name="Pladsholder til indhold 2"/>
          <p:cNvSpPr>
            <a:spLocks noGrp="1"/>
          </p:cNvSpPr>
          <p:nvPr>
            <p:ph idx="1" hasCustomPrompt="1"/>
          </p:nvPr>
        </p:nvSpPr>
        <p:spPr>
          <a:xfrm>
            <a:off x="609600" y="1214422"/>
            <a:ext cx="10972800" cy="5000660"/>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da-DK" dirty="0" smtClean="0"/>
              <a:t>Klik for at redigere typografi i masteren</a:t>
            </a:r>
            <a:endParaRPr lang="da-DK" dirty="0" smtClean="0"/>
          </a:p>
          <a:p>
            <a:pPr lvl="1"/>
            <a:r>
              <a:rPr lang="da-DK" dirty="0" smtClean="0"/>
              <a:t>Andet niveau</a:t>
            </a:r>
            <a:endParaRPr lang="da-DK" dirty="0" smtClean="0"/>
          </a:p>
          <a:p>
            <a:pPr lvl="2"/>
            <a:r>
              <a:rPr lang="da-DK" dirty="0" smtClean="0"/>
              <a:t>Tredje niveau</a:t>
            </a:r>
            <a:endParaRPr lang="da-DK" dirty="0" smtClean="0"/>
          </a:p>
          <a:p>
            <a:pPr lvl="3"/>
            <a:r>
              <a:rPr lang="da-DK" dirty="0" smtClean="0"/>
              <a:t>Fjerde niveau</a:t>
            </a:r>
            <a:endParaRPr lang="da-DK" dirty="0" smtClean="0"/>
          </a:p>
        </p:txBody>
      </p:sp>
      <p:sp>
        <p:nvSpPr>
          <p:cNvPr id="7" name="Pladsholder til tekst 7"/>
          <p:cNvSpPr>
            <a:spLocks noGrp="1"/>
          </p:cNvSpPr>
          <p:nvPr>
            <p:ph type="body" sz="quarter" idx="10" hasCustomPrompt="1"/>
          </p:nvPr>
        </p:nvSpPr>
        <p:spPr>
          <a:xfrm>
            <a:off x="571464" y="6357943"/>
            <a:ext cx="11049077" cy="428625"/>
          </a:xfrm>
          <a:prstGeom prst="rect">
            <a:avLst/>
          </a:prstGeom>
        </p:spPr>
        <p:txBody>
          <a:bodyPr>
            <a:noAutofit/>
          </a:bodyPr>
          <a:lstStyle>
            <a:lvl1pPr algn="r">
              <a:buNone/>
              <a:defRPr lang="da-DK" sz="2400" b="0" kern="1200" dirty="0" smtClean="0">
                <a:solidFill>
                  <a:srgbClr val="990000"/>
                </a:solidFill>
                <a:latin typeface="Constantia" panose="02030602050306030303" pitchFamily="18" charset="0"/>
                <a:ea typeface="+mn-ea"/>
                <a:cs typeface="+mn-cs"/>
              </a:defRPr>
            </a:lvl1pPr>
          </a:lstStyle>
          <a:p>
            <a:pPr lvl="0"/>
            <a:r>
              <a:rPr lang="da-DK" dirty="0" smtClean="0"/>
              <a:t>Klik for at redigere typografi i masteren</a:t>
            </a:r>
            <a:endParaRPr lang="da-DK" dirty="0" smtClean="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6" name="Title 5"/>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A763C2DA-C966-4F11-A512-5601CDBA5196}" type="slidenum">
              <a:rPr lang="en-GB" smtClean="0"/>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0" name="Line"/>
          <p:cNvSpPr/>
          <p:nvPr/>
        </p:nvSpPr>
        <p:spPr>
          <a:xfrm>
            <a:off x="476250" y="1524000"/>
            <a:ext cx="11247461" cy="0"/>
          </a:xfrm>
          <a:prstGeom prst="line">
            <a:avLst/>
          </a:prstGeom>
          <a:ln w="12700">
            <a:solidFill>
              <a:srgbClr val="444444">
                <a:alpha val="30000"/>
              </a:srgbClr>
            </a:solidFill>
            <a:miter lim="400000"/>
          </a:ln>
        </p:spPr>
        <p:txBody>
          <a:bodyPr lIns="25400" tIns="25400" rIns="25400" bIns="25400" anchor="ctr"/>
          <a:lstStyle/>
          <a:p>
            <a:pPr algn="l" defTabSz="457200">
              <a:defRPr sz="1200">
                <a:solidFill>
                  <a:srgbClr val="000000"/>
                </a:solidFill>
                <a:latin typeface="Helvetica"/>
                <a:ea typeface="Helvetica"/>
                <a:cs typeface="Helvetica"/>
                <a:sym typeface="Helvetica"/>
              </a:defRPr>
            </a:pPr>
            <a:endParaRPr sz="600"/>
          </a:p>
        </p:txBody>
      </p:sp>
      <p:sp>
        <p:nvSpPr>
          <p:cNvPr id="71" name="Line"/>
          <p:cNvSpPr/>
          <p:nvPr/>
        </p:nvSpPr>
        <p:spPr>
          <a:xfrm>
            <a:off x="476250" y="444500"/>
            <a:ext cx="11247461" cy="0"/>
          </a:xfrm>
          <a:prstGeom prst="line">
            <a:avLst/>
          </a:prstGeom>
          <a:ln w="12700">
            <a:solidFill>
              <a:srgbClr val="444444">
                <a:alpha val="30000"/>
              </a:srgbClr>
            </a:solidFill>
            <a:miter lim="400000"/>
          </a:ln>
        </p:spPr>
        <p:txBody>
          <a:bodyPr lIns="25400" tIns="25400" rIns="25400" bIns="25400" anchor="ctr"/>
          <a:lstStyle/>
          <a:p>
            <a:pPr algn="l" defTabSz="457200">
              <a:defRPr sz="1200">
                <a:solidFill>
                  <a:srgbClr val="000000"/>
                </a:solidFill>
                <a:latin typeface="Helvetica"/>
                <a:ea typeface="Helvetica"/>
                <a:cs typeface="Helvetica"/>
                <a:sym typeface="Helvetica"/>
              </a:defRPr>
            </a:pPr>
            <a:endParaRPr sz="600"/>
          </a:p>
        </p:txBody>
      </p:sp>
      <p:sp>
        <p:nvSpPr>
          <p:cNvPr id="72" name="Title Text"/>
          <p:cNvSpPr txBox="1"/>
          <p:nvPr>
            <p:ph type="title" hasCustomPrompt="1"/>
          </p:nvPr>
        </p:nvSpPr>
        <p:spPr>
          <a:prstGeom prst="rect">
            <a:avLst/>
          </a:prstGeom>
        </p:spPr>
        <p:txBody>
          <a:bodyPr/>
          <a:lstStyle/>
          <a:p>
            <a:r>
              <a:t>Title Text</a:t>
            </a:r>
          </a:p>
        </p:txBody>
      </p:sp>
      <p:sp>
        <p:nvSpPr>
          <p:cNvPr id="73" name="Body Level One…"/>
          <p:cNvSpPr txBox="1"/>
          <p:nvPr>
            <p:ph type="body" idx="1" hasCustomPrompt="1"/>
          </p:nvPr>
        </p:nvSpPr>
        <p:spPr>
          <a:xfrm>
            <a:off x="476250" y="1851025"/>
            <a:ext cx="11239500" cy="4286250"/>
          </a:xfrm>
          <a:prstGeom prst="rect">
            <a:avLst/>
          </a:prstGeom>
        </p:spPr>
        <p:txBody>
          <a:bodyPr/>
          <a:lstStyle>
            <a:lvl1pPr marL="0" indent="0">
              <a:buClrTx/>
              <a:buSzTx/>
              <a:buFontTx/>
              <a:buNone/>
            </a:lvl1pPr>
            <a:lvl2pPr marL="0" indent="0">
              <a:buClrTx/>
              <a:buSzTx/>
              <a:buFontTx/>
              <a:buNone/>
            </a:lvl2pPr>
            <a:lvl3pPr marL="0" indent="0">
              <a:buClrTx/>
              <a:buSzTx/>
              <a:buFontTx/>
              <a:buNone/>
            </a:lvl3pPr>
            <a:lvl4pPr marL="0" indent="0">
              <a:buClrTx/>
              <a:buSzTx/>
              <a:buFontTx/>
              <a:buNone/>
            </a:lvl4pPr>
            <a:lvl5pPr marL="0" indent="0">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p:nvPr>
            <p:ph type="sldNum" sz="quarter" idx="2"/>
          </p:nvPr>
        </p:nvSpPr>
        <p:spPr>
          <a:xfrm>
            <a:off x="11749298" y="6579224"/>
            <a:ext cx="209551" cy="254001"/>
          </a:xfrm>
          <a:prstGeom prst="rect">
            <a:avLst/>
          </a:prstGeom>
        </p:spPr>
        <p:txBody>
          <a:bodyPr/>
          <a:lstStyle/>
          <a:p>
            <a:fld id="{86CB4B4D-7CA3-9044-876B-883B54F8677D}" type="slidenum">
              <a:rPr/>
            </a:fld>
            <a:endParaRPr/>
          </a:p>
        </p:txBody>
      </p:sp>
      <p:sp>
        <p:nvSpPr>
          <p:cNvPr id="75" name="Γιώργος Αλογοσκούφης, Πριν και Μετά το Ευρώ: Οι Κύκλοι της Μεταπολίτευσης και η Ελληνική Οικονομία, 2022"/>
          <p:cNvSpPr txBox="1"/>
          <p:nvPr/>
        </p:nvSpPr>
        <p:spPr>
          <a:xfrm>
            <a:off x="182242" y="6527574"/>
            <a:ext cx="9593266" cy="234950"/>
          </a:xfrm>
          <a:prstGeom prst="rect">
            <a:avLst/>
          </a:prstGeom>
          <a:ln w="12700">
            <a:miter lim="400000"/>
          </a:ln>
        </p:spPr>
        <p:txBody>
          <a:bodyPr lIns="25400" tIns="25400" rIns="25400" bIns="25400" anchor="ctr">
            <a:spAutoFit/>
          </a:bodyPr>
          <a:lstStyle/>
          <a:p>
            <a:pPr algn="l">
              <a:defRPr sz="2400"/>
            </a:pPr>
            <a:r>
              <a:rPr sz="1200"/>
              <a:t>Γιώργος Αλογοσκούφης, </a:t>
            </a:r>
            <a:r>
              <a:rPr sz="1200" i="1"/>
              <a:t>Πριν και Μετά το Ευρώ: Οι Κύκλοι της Μεταπολίτευσης και η Ελληνική Οικονομία, 2022</a:t>
            </a:r>
            <a:endParaRPr sz="1200" i="1"/>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p:cSld name="1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6" name="Line"/>
          <p:cNvSpPr/>
          <p:nvPr/>
        </p:nvSpPr>
        <p:spPr>
          <a:xfrm>
            <a:off x="476250" y="1524000"/>
            <a:ext cx="11247461" cy="0"/>
          </a:xfrm>
          <a:prstGeom prst="line">
            <a:avLst/>
          </a:prstGeom>
          <a:ln w="12700">
            <a:solidFill>
              <a:srgbClr val="444444">
                <a:alpha val="30000"/>
              </a:srgbClr>
            </a:solidFill>
            <a:miter lim="400000"/>
          </a:ln>
        </p:spPr>
        <p:txBody>
          <a:bodyPr lIns="25400" tIns="25400" rIns="25400" bIns="25400" anchor="ctr"/>
          <a:lstStyle/>
          <a:p>
            <a:pPr algn="l" defTabSz="457200">
              <a:defRPr sz="1200">
                <a:solidFill>
                  <a:srgbClr val="000000"/>
                </a:solidFill>
                <a:latin typeface="Helvetica"/>
                <a:ea typeface="Helvetica"/>
                <a:cs typeface="Helvetica"/>
                <a:sym typeface="Helvetica"/>
              </a:defRPr>
            </a:pPr>
            <a:endParaRPr sz="600"/>
          </a:p>
        </p:txBody>
      </p:sp>
      <p:sp>
        <p:nvSpPr>
          <p:cNvPr id="137" name="Line"/>
          <p:cNvSpPr/>
          <p:nvPr/>
        </p:nvSpPr>
        <p:spPr>
          <a:xfrm>
            <a:off x="476250" y="444500"/>
            <a:ext cx="11247461" cy="0"/>
          </a:xfrm>
          <a:prstGeom prst="line">
            <a:avLst/>
          </a:prstGeom>
          <a:ln w="12700">
            <a:solidFill>
              <a:srgbClr val="444444">
                <a:alpha val="30000"/>
              </a:srgbClr>
            </a:solidFill>
            <a:miter lim="400000"/>
          </a:ln>
        </p:spPr>
        <p:txBody>
          <a:bodyPr lIns="25400" tIns="25400" rIns="25400" bIns="25400" anchor="ctr"/>
          <a:lstStyle/>
          <a:p>
            <a:pPr algn="l" defTabSz="457200">
              <a:defRPr sz="1200">
                <a:solidFill>
                  <a:srgbClr val="000000"/>
                </a:solidFill>
                <a:latin typeface="Helvetica"/>
                <a:ea typeface="Helvetica"/>
                <a:cs typeface="Helvetica"/>
                <a:sym typeface="Helvetica"/>
              </a:defRPr>
            </a:pPr>
            <a:endParaRPr sz="600"/>
          </a:p>
        </p:txBody>
      </p:sp>
      <p:sp>
        <p:nvSpPr>
          <p:cNvPr id="138" name="Title Text"/>
          <p:cNvSpPr txBox="1"/>
          <p:nvPr>
            <p:ph type="title" hasCustomPrompt="1"/>
          </p:nvPr>
        </p:nvSpPr>
        <p:spPr>
          <a:prstGeom prst="rect">
            <a:avLst/>
          </a:prstGeom>
        </p:spPr>
        <p:txBody>
          <a:bodyPr/>
          <a:lstStyle/>
          <a:p>
            <a:r>
              <a:t>Title Text</a:t>
            </a:r>
          </a:p>
        </p:txBody>
      </p:sp>
      <p:sp>
        <p:nvSpPr>
          <p:cNvPr id="139" name="Body Level One…"/>
          <p:cNvSpPr txBox="1"/>
          <p:nvPr>
            <p:ph type="body" idx="1" hasCustomPrompt="1"/>
          </p:nvPr>
        </p:nvSpPr>
        <p:spPr>
          <a:xfrm>
            <a:off x="476250" y="1851025"/>
            <a:ext cx="11239500" cy="4286250"/>
          </a:xfrm>
          <a:prstGeom prst="rect">
            <a:avLst/>
          </a:prstGeom>
        </p:spPr>
        <p:txBody>
          <a:bodyPr/>
          <a:lstStyle>
            <a:lvl1pPr marL="0" indent="0">
              <a:buClrTx/>
              <a:buSzTx/>
              <a:buFontTx/>
              <a:buNone/>
            </a:lvl1pPr>
            <a:lvl2pPr marL="0" indent="0">
              <a:buClrTx/>
              <a:buSzTx/>
              <a:buFontTx/>
              <a:buNone/>
            </a:lvl2pPr>
            <a:lvl3pPr marL="0" indent="0">
              <a:buClrTx/>
              <a:buSzTx/>
              <a:buFontTx/>
              <a:buNone/>
            </a:lvl3pPr>
            <a:lvl4pPr marL="0" indent="0">
              <a:buClrTx/>
              <a:buSzTx/>
              <a:buFontTx/>
              <a:buNone/>
            </a:lvl4pPr>
            <a:lvl5pPr marL="0" indent="0">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140" name="Slide Number"/>
          <p:cNvSpPr txBox="1"/>
          <p:nvPr>
            <p:ph type="sldNum" sz="quarter" idx="2"/>
          </p:nvPr>
        </p:nvSpPr>
        <p:spPr>
          <a:xfrm>
            <a:off x="11749298" y="6579224"/>
            <a:ext cx="209551" cy="254001"/>
          </a:xfrm>
          <a:prstGeom prst="rect">
            <a:avLst/>
          </a:prstGeom>
        </p:spPr>
        <p:txBody>
          <a:bodyPr/>
          <a:lstStyle/>
          <a:p>
            <a:fld id="{86CB4B4D-7CA3-9044-876B-883B54F8677D}" type="slidenum">
              <a:rPr/>
            </a:fld>
            <a:endParaRPr/>
          </a:p>
        </p:txBody>
      </p:sp>
      <p:sp>
        <p:nvSpPr>
          <p:cNvPr id="141" name="Γιώργος Αλογοσκούφης, Οι Κύκλοι της Μεταπολίτευσης και η Ελληνική Οικονομία, 2022"/>
          <p:cNvSpPr txBox="1"/>
          <p:nvPr/>
        </p:nvSpPr>
        <p:spPr>
          <a:xfrm>
            <a:off x="182242" y="6527574"/>
            <a:ext cx="9593266" cy="234950"/>
          </a:xfrm>
          <a:prstGeom prst="rect">
            <a:avLst/>
          </a:prstGeom>
          <a:ln w="12700">
            <a:miter lim="400000"/>
          </a:ln>
        </p:spPr>
        <p:txBody>
          <a:bodyPr lIns="25400" tIns="25400" rIns="25400" bIns="25400" anchor="ctr">
            <a:spAutoFit/>
          </a:bodyPr>
          <a:lstStyle/>
          <a:p>
            <a:pPr algn="l">
              <a:defRPr sz="2400"/>
            </a:pPr>
            <a:r>
              <a:rPr sz="1200"/>
              <a:t>Γιώργος Αλογοσκούφης, </a:t>
            </a:r>
            <a:r>
              <a:rPr sz="1200" i="1"/>
              <a:t>Οι Κύκλοι της Μεταπολίτευσης και η Ελληνική Οικονομία, 2022</a:t>
            </a:r>
            <a:endParaRPr sz="1200" i="1"/>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p:cSld name="2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8" name="Line"/>
          <p:cNvSpPr/>
          <p:nvPr/>
        </p:nvSpPr>
        <p:spPr>
          <a:xfrm>
            <a:off x="476250" y="1524000"/>
            <a:ext cx="11247461" cy="0"/>
          </a:xfrm>
          <a:prstGeom prst="line">
            <a:avLst/>
          </a:prstGeom>
          <a:ln w="12700">
            <a:solidFill>
              <a:srgbClr val="444444">
                <a:alpha val="30000"/>
              </a:srgbClr>
            </a:solidFill>
            <a:miter lim="400000"/>
          </a:ln>
        </p:spPr>
        <p:txBody>
          <a:bodyPr lIns="25400" tIns="25400" rIns="25400" bIns="25400" anchor="ctr"/>
          <a:lstStyle/>
          <a:p>
            <a:pPr algn="l" defTabSz="457200">
              <a:defRPr sz="1200">
                <a:solidFill>
                  <a:srgbClr val="000000"/>
                </a:solidFill>
                <a:latin typeface="Helvetica"/>
                <a:ea typeface="Helvetica"/>
                <a:cs typeface="Helvetica"/>
                <a:sym typeface="Helvetica"/>
              </a:defRPr>
            </a:pPr>
            <a:endParaRPr sz="600"/>
          </a:p>
        </p:txBody>
      </p:sp>
      <p:sp>
        <p:nvSpPr>
          <p:cNvPr id="149" name="Line"/>
          <p:cNvSpPr/>
          <p:nvPr/>
        </p:nvSpPr>
        <p:spPr>
          <a:xfrm>
            <a:off x="476250" y="444500"/>
            <a:ext cx="11247461" cy="0"/>
          </a:xfrm>
          <a:prstGeom prst="line">
            <a:avLst/>
          </a:prstGeom>
          <a:ln w="12700">
            <a:solidFill>
              <a:srgbClr val="444444">
                <a:alpha val="30000"/>
              </a:srgbClr>
            </a:solidFill>
            <a:miter lim="400000"/>
          </a:ln>
        </p:spPr>
        <p:txBody>
          <a:bodyPr lIns="25400" tIns="25400" rIns="25400" bIns="25400" anchor="ctr"/>
          <a:lstStyle/>
          <a:p>
            <a:pPr algn="l" defTabSz="457200">
              <a:defRPr sz="1200">
                <a:solidFill>
                  <a:srgbClr val="000000"/>
                </a:solidFill>
                <a:latin typeface="Helvetica"/>
                <a:ea typeface="Helvetica"/>
                <a:cs typeface="Helvetica"/>
                <a:sym typeface="Helvetica"/>
              </a:defRPr>
            </a:pPr>
            <a:endParaRPr sz="600"/>
          </a:p>
        </p:txBody>
      </p:sp>
      <p:sp>
        <p:nvSpPr>
          <p:cNvPr id="150" name="Title Text"/>
          <p:cNvSpPr txBox="1"/>
          <p:nvPr>
            <p:ph type="title" hasCustomPrompt="1"/>
          </p:nvPr>
        </p:nvSpPr>
        <p:spPr>
          <a:prstGeom prst="rect">
            <a:avLst/>
          </a:prstGeom>
        </p:spPr>
        <p:txBody>
          <a:bodyPr/>
          <a:lstStyle/>
          <a:p>
            <a:r>
              <a:t>Title Text</a:t>
            </a:r>
          </a:p>
        </p:txBody>
      </p:sp>
      <p:sp>
        <p:nvSpPr>
          <p:cNvPr id="151" name="Body Level One…"/>
          <p:cNvSpPr txBox="1"/>
          <p:nvPr>
            <p:ph type="body" idx="1" hasCustomPrompt="1"/>
          </p:nvPr>
        </p:nvSpPr>
        <p:spPr>
          <a:xfrm>
            <a:off x="476250" y="1851025"/>
            <a:ext cx="11239500" cy="42862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2" name="Slide Number"/>
          <p:cNvSpPr txBox="1"/>
          <p:nvPr>
            <p:ph type="sldNum" sz="quarter" idx="2"/>
          </p:nvPr>
        </p:nvSpPr>
        <p:spPr>
          <a:xfrm>
            <a:off x="11749298" y="6579224"/>
            <a:ext cx="209551" cy="254001"/>
          </a:xfrm>
          <a:prstGeom prst="rect">
            <a:avLst/>
          </a:prstGeom>
        </p:spPr>
        <p:txBody>
          <a:bodyPr/>
          <a:lstStyle/>
          <a:p>
            <a:fld id="{86CB4B4D-7CA3-9044-876B-883B54F8677D}" type="slidenum">
              <a:rPr/>
            </a:fld>
            <a:endParaRPr/>
          </a:p>
        </p:txBody>
      </p:sp>
      <p:sp>
        <p:nvSpPr>
          <p:cNvPr id="153" name="Γιώργος Αλογοσκούφης, Οι Κύκλοι της Μεταπολίτευσης και η Ελληνική Οικονομία, 2022"/>
          <p:cNvSpPr txBox="1"/>
          <p:nvPr/>
        </p:nvSpPr>
        <p:spPr>
          <a:xfrm>
            <a:off x="182242" y="6527574"/>
            <a:ext cx="9593266" cy="234950"/>
          </a:xfrm>
          <a:prstGeom prst="rect">
            <a:avLst/>
          </a:prstGeom>
          <a:ln w="12700">
            <a:miter lim="400000"/>
          </a:ln>
        </p:spPr>
        <p:txBody>
          <a:bodyPr lIns="25400" tIns="25400" rIns="25400" bIns="25400" anchor="ctr">
            <a:spAutoFit/>
          </a:bodyPr>
          <a:lstStyle/>
          <a:p>
            <a:pPr algn="l">
              <a:defRPr sz="2400"/>
            </a:pPr>
            <a:r>
              <a:rPr sz="1200"/>
              <a:t>Γιώργος Αλογοσκούφης, </a:t>
            </a:r>
            <a:r>
              <a:rPr sz="1200" i="1"/>
              <a:t>Οι Κύκλοι της Μεταπολίτευσης και η Ελληνική Οικονομία, 2022</a:t>
            </a:r>
            <a:endParaRPr sz="1200" i="1"/>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hasCustomPrompt="1"/>
          </p:nvPr>
        </p:nvSpPr>
        <p:spPr/>
        <p:txBody>
          <a:body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fld id="{9EF54B89-A4C0-442E-9D2E-8255D9E0B0FA}" type="datetime1">
              <a:rPr lang="en-GB" smtClean="0"/>
            </a:fld>
            <a:endParaRPr lang="en-GB"/>
          </a:p>
        </p:txBody>
      </p:sp>
      <p:sp>
        <p:nvSpPr>
          <p:cNvPr id="5" name="21 - Θέση υποσέλιδου"/>
          <p:cNvSpPr>
            <a:spLocks noGrp="1"/>
          </p:cNvSpPr>
          <p:nvPr>
            <p:ph type="ftr" sz="quarter" idx="11"/>
          </p:nvPr>
        </p:nvSpPr>
        <p:spPr/>
        <p:txBody>
          <a:bodyPr/>
          <a:lstStyle>
            <a:lvl1pPr>
              <a:defRPr/>
            </a:lvl1pPr>
          </a:lstStyle>
          <a:p>
            <a:endParaRPr lang="en-GB"/>
          </a:p>
        </p:txBody>
      </p:sp>
      <p:sp>
        <p:nvSpPr>
          <p:cNvPr id="6" name="17 - Θέση αριθμού διαφάνειας"/>
          <p:cNvSpPr>
            <a:spLocks noGrp="1"/>
          </p:cNvSpPr>
          <p:nvPr>
            <p:ph type="sldNum" sz="quarter" idx="12"/>
          </p:nvPr>
        </p:nvSpPr>
        <p:spPr/>
        <p:txBody>
          <a:bodyPr/>
          <a:lstStyle>
            <a:lvl1pPr>
              <a:defRPr/>
            </a:lvl1pPr>
          </a:lstStyle>
          <a:p>
            <a:fld id="{A763C2DA-C966-4F11-A512-5601CDBA5196}" type="slidenum">
              <a:rPr lang="en-GB" smtClean="0"/>
            </a:fld>
            <a:endParaRPr lang="en-GB"/>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hasCustomPrompt="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endParaRPr lang="el-GR" smtClean="0"/>
          </a:p>
        </p:txBody>
      </p:sp>
      <p:sp>
        <p:nvSpPr>
          <p:cNvPr id="4" name="3 - Θέση ημερομηνίας"/>
          <p:cNvSpPr>
            <a:spLocks noGrp="1"/>
          </p:cNvSpPr>
          <p:nvPr>
            <p:ph type="dt" sz="half" idx="10"/>
          </p:nvPr>
        </p:nvSpPr>
        <p:spPr/>
        <p:txBody>
          <a:bodyPr/>
          <a:lstStyle>
            <a:lvl1pPr>
              <a:defRPr/>
            </a:lvl1pPr>
          </a:lstStyle>
          <a:p>
            <a:fld id="{9EF54B89-A4C0-442E-9D2E-8255D9E0B0FA}" type="datetime1">
              <a:rPr lang="en-GB" smtClean="0"/>
            </a:fld>
            <a:endParaRPr lang="en-GB"/>
          </a:p>
        </p:txBody>
      </p:sp>
      <p:sp>
        <p:nvSpPr>
          <p:cNvPr id="5" name="4 - Θέση υποσέλιδου"/>
          <p:cNvSpPr>
            <a:spLocks noGrp="1"/>
          </p:cNvSpPr>
          <p:nvPr>
            <p:ph type="ftr" sz="quarter" idx="11"/>
          </p:nvPr>
        </p:nvSpPr>
        <p:spPr/>
        <p:txBody>
          <a:bodyPr/>
          <a:lstStyle>
            <a:lvl1pPr>
              <a:defRPr/>
            </a:lvl1pPr>
          </a:lstStyle>
          <a:p>
            <a:endParaRPr lang="en-GB"/>
          </a:p>
        </p:txBody>
      </p:sp>
      <p:sp>
        <p:nvSpPr>
          <p:cNvPr id="6" name="5 - Θέση αριθμού διαφάνειας"/>
          <p:cNvSpPr>
            <a:spLocks noGrp="1"/>
          </p:cNvSpPr>
          <p:nvPr>
            <p:ph type="sldNum" sz="quarter" idx="12"/>
          </p:nvPr>
        </p:nvSpPr>
        <p:spPr/>
        <p:txBody>
          <a:bodyPr/>
          <a:lstStyle>
            <a:lvl1pPr>
              <a:defRPr/>
            </a:lvl1pPr>
          </a:lstStyle>
          <a:p>
            <a:fld id="{A763C2DA-C966-4F11-A512-5601CDBA5196}" type="slidenum">
              <a:rPr lang="en-GB" smtClean="0"/>
            </a:fld>
            <a:endParaRPr lang="en-GB"/>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609600" y="704088"/>
            <a:ext cx="109728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hasCustomPrompt="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n-US"/>
          </a:p>
        </p:txBody>
      </p:sp>
      <p:sp>
        <p:nvSpPr>
          <p:cNvPr id="4" name="3 - Θέση περιεχομένου"/>
          <p:cNvSpPr>
            <a:spLocks noGrp="1"/>
          </p:cNvSpPr>
          <p:nvPr>
            <p:ph sz="half" idx="2" hasCustomPrompt="1"/>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fld id="{9EF54B89-A4C0-442E-9D2E-8255D9E0B0FA}" type="datetime1">
              <a:rPr lang="en-GB" smtClean="0"/>
            </a:fld>
            <a:endParaRPr lang="en-GB"/>
          </a:p>
        </p:txBody>
      </p:sp>
      <p:sp>
        <p:nvSpPr>
          <p:cNvPr id="6" name="21 - Θέση υποσέλιδου"/>
          <p:cNvSpPr>
            <a:spLocks noGrp="1"/>
          </p:cNvSpPr>
          <p:nvPr>
            <p:ph type="ftr" sz="quarter" idx="11"/>
          </p:nvPr>
        </p:nvSpPr>
        <p:spPr/>
        <p:txBody>
          <a:bodyPr/>
          <a:lstStyle>
            <a:lvl1pPr>
              <a:defRPr/>
            </a:lvl1pPr>
          </a:lstStyle>
          <a:p>
            <a:endParaRPr lang="en-GB"/>
          </a:p>
        </p:txBody>
      </p:sp>
      <p:sp>
        <p:nvSpPr>
          <p:cNvPr id="7" name="17 - Θέση αριθμού διαφάνειας"/>
          <p:cNvSpPr>
            <a:spLocks noGrp="1"/>
          </p:cNvSpPr>
          <p:nvPr>
            <p:ph type="sldNum" sz="quarter" idx="12"/>
          </p:nvPr>
        </p:nvSpPr>
        <p:spPr/>
        <p:txBody>
          <a:bodyPr/>
          <a:lstStyle>
            <a:lvl1pPr>
              <a:defRPr/>
            </a:lvl1pPr>
          </a:lstStyle>
          <a:p>
            <a:fld id="{A763C2DA-C966-4F11-A512-5601CDBA5196}" type="slidenum">
              <a:rPr lang="en-GB" smtClean="0"/>
            </a:fld>
            <a:endParaRPr lang="en-GB"/>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609600" y="704088"/>
            <a:ext cx="109728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hasCustomPrompt="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endParaRPr lang="el-GR" smtClean="0"/>
          </a:p>
        </p:txBody>
      </p:sp>
      <p:sp>
        <p:nvSpPr>
          <p:cNvPr id="4" name="3 - Θέση κειμένου"/>
          <p:cNvSpPr>
            <a:spLocks noGrp="1"/>
          </p:cNvSpPr>
          <p:nvPr>
            <p:ph type="body" sz="half" idx="3" hasCustomPrompt="1"/>
          </p:nvPr>
        </p:nvSpPr>
        <p:spPr>
          <a:xfrm>
            <a:off x="6193369" y="1859760"/>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endParaRPr lang="el-GR" smtClean="0"/>
          </a:p>
        </p:txBody>
      </p:sp>
      <p:sp>
        <p:nvSpPr>
          <p:cNvPr id="5" name="4 - Θέση περιεχομένου"/>
          <p:cNvSpPr>
            <a:spLocks noGrp="1"/>
          </p:cNvSpPr>
          <p:nvPr>
            <p:ph sz="quarter" idx="2" hasCustomPrompt="1"/>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n-US"/>
          </a:p>
        </p:txBody>
      </p:sp>
      <p:sp>
        <p:nvSpPr>
          <p:cNvPr id="6" name="5 - Θέση περιεχομένου"/>
          <p:cNvSpPr>
            <a:spLocks noGrp="1"/>
          </p:cNvSpPr>
          <p:nvPr>
            <p:ph sz="quarter" idx="4" hasCustomPrompt="1"/>
          </p:nvPr>
        </p:nvSpPr>
        <p:spPr>
          <a:xfrm>
            <a:off x="6193369"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fld id="{9EF54B89-A4C0-442E-9D2E-8255D9E0B0FA}" type="datetime1">
              <a:rPr lang="en-GB" smtClean="0"/>
            </a:fld>
            <a:endParaRPr lang="en-GB"/>
          </a:p>
        </p:txBody>
      </p:sp>
      <p:sp>
        <p:nvSpPr>
          <p:cNvPr id="8" name="21 - Θέση υποσέλιδου"/>
          <p:cNvSpPr>
            <a:spLocks noGrp="1"/>
          </p:cNvSpPr>
          <p:nvPr>
            <p:ph type="ftr" sz="quarter" idx="11"/>
          </p:nvPr>
        </p:nvSpPr>
        <p:spPr/>
        <p:txBody>
          <a:bodyPr/>
          <a:lstStyle>
            <a:lvl1pPr>
              <a:defRPr/>
            </a:lvl1pPr>
          </a:lstStyle>
          <a:p>
            <a:endParaRPr lang="en-GB"/>
          </a:p>
        </p:txBody>
      </p:sp>
      <p:sp>
        <p:nvSpPr>
          <p:cNvPr id="9" name="17 - Θέση αριθμού διαφάνειας"/>
          <p:cNvSpPr>
            <a:spLocks noGrp="1"/>
          </p:cNvSpPr>
          <p:nvPr>
            <p:ph type="sldNum" sz="quarter" idx="12"/>
          </p:nvPr>
        </p:nvSpPr>
        <p:spPr/>
        <p:txBody>
          <a:bodyPr/>
          <a:lstStyle>
            <a:lvl1pPr>
              <a:defRPr/>
            </a:lvl1pPr>
          </a:lstStyle>
          <a:p>
            <a:fld id="{A763C2DA-C966-4F11-A512-5601CDBA5196}" type="slidenum">
              <a:rPr lang="en-GB" smtClean="0"/>
            </a:fld>
            <a:endParaRPr lang="en-GB"/>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fld id="{9EF54B89-A4C0-442E-9D2E-8255D9E0B0FA}" type="datetime1">
              <a:rPr lang="en-GB" smtClean="0"/>
            </a:fld>
            <a:endParaRPr lang="en-GB"/>
          </a:p>
        </p:txBody>
      </p:sp>
      <p:sp>
        <p:nvSpPr>
          <p:cNvPr id="4" name="21 - Θέση υποσέλιδου"/>
          <p:cNvSpPr>
            <a:spLocks noGrp="1"/>
          </p:cNvSpPr>
          <p:nvPr>
            <p:ph type="ftr" sz="quarter" idx="11"/>
          </p:nvPr>
        </p:nvSpPr>
        <p:spPr/>
        <p:txBody>
          <a:bodyPr/>
          <a:lstStyle>
            <a:lvl1pPr>
              <a:defRPr/>
            </a:lvl1pPr>
          </a:lstStyle>
          <a:p>
            <a:endParaRPr lang="en-GB"/>
          </a:p>
        </p:txBody>
      </p:sp>
      <p:sp>
        <p:nvSpPr>
          <p:cNvPr id="5" name="17 - Θέση αριθμού διαφάνειας"/>
          <p:cNvSpPr>
            <a:spLocks noGrp="1"/>
          </p:cNvSpPr>
          <p:nvPr>
            <p:ph type="sldNum" sz="quarter" idx="12"/>
          </p:nvPr>
        </p:nvSpPr>
        <p:spPr/>
        <p:txBody>
          <a:bodyPr/>
          <a:lstStyle>
            <a:lvl1pPr>
              <a:defRPr/>
            </a:lvl1pPr>
          </a:lstStyle>
          <a:p>
            <a:fld id="{A763C2DA-C966-4F11-A512-5601CDBA5196}" type="slidenum">
              <a:rPr lang="en-GB" smtClean="0"/>
            </a:fld>
            <a:endParaRPr lang="en-GB"/>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fld id="{9EF54B89-A4C0-442E-9D2E-8255D9E0B0FA}" type="datetime1">
              <a:rPr lang="en-GB" smtClean="0"/>
            </a:fld>
            <a:endParaRPr lang="en-GB"/>
          </a:p>
        </p:txBody>
      </p:sp>
      <p:sp>
        <p:nvSpPr>
          <p:cNvPr id="3" name="21 - Θέση υποσέλιδου"/>
          <p:cNvSpPr>
            <a:spLocks noGrp="1"/>
          </p:cNvSpPr>
          <p:nvPr>
            <p:ph type="ftr" sz="quarter" idx="11"/>
          </p:nvPr>
        </p:nvSpPr>
        <p:spPr/>
        <p:txBody>
          <a:bodyPr/>
          <a:lstStyle>
            <a:lvl1pPr>
              <a:defRPr/>
            </a:lvl1pPr>
          </a:lstStyle>
          <a:p>
            <a:endParaRPr lang="en-GB"/>
          </a:p>
        </p:txBody>
      </p:sp>
      <p:sp>
        <p:nvSpPr>
          <p:cNvPr id="4" name="17 - Θέση αριθμού διαφάνειας"/>
          <p:cNvSpPr>
            <a:spLocks noGrp="1"/>
          </p:cNvSpPr>
          <p:nvPr>
            <p:ph type="sldNum" sz="quarter" idx="12"/>
          </p:nvPr>
        </p:nvSpPr>
        <p:spPr/>
        <p:txBody>
          <a:bodyPr/>
          <a:lstStyle>
            <a:lvl1pPr>
              <a:defRPr/>
            </a:lvl1pPr>
          </a:lstStyle>
          <a:p>
            <a:fld id="{A763C2DA-C966-4F11-A512-5601CDBA5196}" type="slidenum">
              <a:rPr lang="en-GB" smtClean="0"/>
            </a:fld>
            <a:endParaRPr lang="en-GB"/>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hasCustomPrompt="1"/>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endParaRPr lang="el-GR" smtClean="0"/>
          </a:p>
        </p:txBody>
      </p:sp>
      <p:sp>
        <p:nvSpPr>
          <p:cNvPr id="4" name="3 - Θέση περιεχομένου"/>
          <p:cNvSpPr>
            <a:spLocks noGrp="1"/>
          </p:cNvSpPr>
          <p:nvPr>
            <p:ph sz="half" idx="1" hasCustomPrompt="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fld id="{9EF54B89-A4C0-442E-9D2E-8255D9E0B0FA}" type="datetime1">
              <a:rPr lang="en-GB" smtClean="0"/>
            </a:fld>
            <a:endParaRPr lang="en-GB"/>
          </a:p>
        </p:txBody>
      </p:sp>
      <p:sp>
        <p:nvSpPr>
          <p:cNvPr id="6" name="21 - Θέση υποσέλιδου"/>
          <p:cNvSpPr>
            <a:spLocks noGrp="1"/>
          </p:cNvSpPr>
          <p:nvPr>
            <p:ph type="ftr" sz="quarter" idx="11"/>
          </p:nvPr>
        </p:nvSpPr>
        <p:spPr/>
        <p:txBody>
          <a:bodyPr/>
          <a:lstStyle>
            <a:lvl1pPr>
              <a:defRPr/>
            </a:lvl1pPr>
          </a:lstStyle>
          <a:p>
            <a:endParaRPr lang="en-GB"/>
          </a:p>
        </p:txBody>
      </p:sp>
      <p:sp>
        <p:nvSpPr>
          <p:cNvPr id="7" name="17 - Θέση αριθμού διαφάνειας"/>
          <p:cNvSpPr>
            <a:spLocks noGrp="1"/>
          </p:cNvSpPr>
          <p:nvPr>
            <p:ph type="sldNum" sz="quarter" idx="12"/>
          </p:nvPr>
        </p:nvSpPr>
        <p:spPr/>
        <p:txBody>
          <a:bodyPr/>
          <a:lstStyle>
            <a:lvl1pPr>
              <a:defRPr/>
            </a:lvl1pPr>
          </a:lstStyle>
          <a:p>
            <a:fld id="{A763C2DA-C966-4F11-A512-5601CDBA5196}" type="slidenum">
              <a:rPr lang="en-GB" smtClean="0"/>
            </a:fld>
            <a:endParaRPr lang="en-GB"/>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Εικόνα με λεζάντα">
    <p:spTree>
      <p:nvGrpSpPr>
        <p:cNvPr id="1" name=""/>
        <p:cNvGrpSpPr/>
        <p:nvPr/>
      </p:nvGrpSpPr>
      <p:grpSpPr>
        <a:xfrm>
          <a:off x="0" y="0"/>
          <a:ext cx="0" cy="0"/>
          <a:chOff x="0" y="0"/>
          <a:chExt cx="0" cy="0"/>
        </a:xfrm>
      </p:grpSpPr>
      <p:sp>
        <p:nvSpPr>
          <p:cNvPr id="5" name="4 - Ψαλίδισμα και στρογγύλεμα μίας γωνίας του ορθογωνίου"/>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5 - Ορθογώνιο τρίγωνο"/>
          <p:cNvSpPr/>
          <p:nvPr/>
        </p:nvSpPr>
        <p:spPr>
          <a:xfrm rot="420000" flipV="1">
            <a:off x="10672236" y="5359403"/>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6 - Ελεύθερη σχεδίαση"/>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7 - Ελεύθερη σχεδίαση"/>
          <p:cNvSpPr/>
          <p:nvPr/>
        </p:nvSpPr>
        <p:spPr bwMode="auto">
          <a:xfrm flipV="1">
            <a:off x="5842000" y="6219828"/>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1 - Τίτλος"/>
          <p:cNvSpPr>
            <a:spLocks noGrp="1"/>
          </p:cNvSpPr>
          <p:nvPr>
            <p:ph type="title" hasCustomPrompt="1"/>
          </p:nvPr>
        </p:nvSpPr>
        <p:spPr>
          <a:xfrm>
            <a:off x="812800" y="1176999"/>
            <a:ext cx="2950464"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hasCustomPrompt="1"/>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endParaRPr lang="el-GR" smtClean="0"/>
          </a:p>
        </p:txBody>
      </p:sp>
      <p:sp>
        <p:nvSpPr>
          <p:cNvPr id="3" name="2 - Θέση εικόνας"/>
          <p:cNvSpPr>
            <a:spLocks noGrp="1"/>
          </p:cNvSpPr>
          <p:nvPr>
            <p:ph type="pic" idx="1" hasCustomPrompt="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fld id="{9EF54B89-A4C0-442E-9D2E-8255D9E0B0FA}" type="datetime1">
              <a:rPr lang="en-GB" smtClean="0"/>
            </a:fld>
            <a:endParaRPr lang="en-GB"/>
          </a:p>
        </p:txBody>
      </p:sp>
      <p:sp>
        <p:nvSpPr>
          <p:cNvPr id="10" name="5 - Θέση υποσέλιδου"/>
          <p:cNvSpPr>
            <a:spLocks noGrp="1"/>
          </p:cNvSpPr>
          <p:nvPr>
            <p:ph type="ftr" sz="quarter" idx="11"/>
          </p:nvPr>
        </p:nvSpPr>
        <p:spPr/>
        <p:txBody>
          <a:bodyPr/>
          <a:lstStyle>
            <a:lvl1pPr>
              <a:defRPr/>
            </a:lvl1pPr>
          </a:lstStyle>
          <a:p>
            <a:endParaRPr lang="en-GB"/>
          </a:p>
        </p:txBody>
      </p:sp>
      <p:sp>
        <p:nvSpPr>
          <p:cNvPr id="11" name="6 - Θέση αριθμού διαφάνειας"/>
          <p:cNvSpPr>
            <a:spLocks noGrp="1"/>
          </p:cNvSpPr>
          <p:nvPr>
            <p:ph type="sldNum" sz="quarter" idx="12"/>
          </p:nvPr>
        </p:nvSpPr>
        <p:spPr>
          <a:xfrm>
            <a:off x="10769600" y="6356353"/>
            <a:ext cx="812800" cy="365125"/>
          </a:xfrm>
        </p:spPr>
        <p:txBody>
          <a:bodyPr/>
          <a:lstStyle>
            <a:lvl1pPr>
              <a:defRPr/>
            </a:lvl1pPr>
          </a:lstStyle>
          <a:p>
            <a:fld id="{A763C2DA-C966-4F11-A512-5601CDBA5196}" type="slidenum">
              <a:rPr lang="en-GB" smtClean="0"/>
            </a:fld>
            <a:endParaRPr lang="en-GB"/>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3.jpe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7" name="6 - Ελεύθερη σχεδίαση"/>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7 - Ελεύθερη σχεδίαση"/>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8 - Θέση τίτλου"/>
          <p:cNvSpPr>
            <a:spLocks noGrp="1"/>
          </p:cNvSpPr>
          <p:nvPr>
            <p:ph type="title"/>
          </p:nvPr>
        </p:nvSpPr>
        <p:spPr bwMode="auto">
          <a:xfrm>
            <a:off x="609600" y="704850"/>
            <a:ext cx="10972800" cy="1143000"/>
          </a:xfrm>
          <a:prstGeom prst="rect">
            <a:avLst/>
          </a:prstGeom>
          <a:noFill/>
          <a:ln w="9525">
            <a:noFill/>
            <a:miter lim="800000"/>
          </a:ln>
        </p:spPr>
        <p:txBody>
          <a:bodyPr vert="horz" wrap="square" lIns="0" tIns="45720" rIns="0" bIns="0" numCol="1" anchor="b" anchorCtr="0" compatLnSpc="1"/>
          <a:lstStyle/>
          <a:p>
            <a:pPr lvl="0"/>
            <a:r>
              <a:rPr lang="el-GR" altLang="el-GR" smtClean="0"/>
              <a:t>Kλικ για επεξεργασία του τίτλου</a:t>
            </a:r>
            <a:endParaRPr lang="en-US" altLang="el-GR" smtClean="0"/>
          </a:p>
        </p:txBody>
      </p:sp>
      <p:sp>
        <p:nvSpPr>
          <p:cNvPr id="1029" name="29 - Θέση κειμένου"/>
          <p:cNvSpPr>
            <a:spLocks noGrp="1"/>
          </p:cNvSpPr>
          <p:nvPr>
            <p:ph type="body" idx="1"/>
          </p:nvPr>
        </p:nvSpPr>
        <p:spPr bwMode="auto">
          <a:xfrm>
            <a:off x="609600" y="1935166"/>
            <a:ext cx="10972800" cy="4389437"/>
          </a:xfrm>
          <a:prstGeom prst="rect">
            <a:avLst/>
          </a:prstGeom>
          <a:noFill/>
          <a:ln w="9525">
            <a:noFill/>
            <a:miter lim="800000"/>
          </a:ln>
        </p:spPr>
        <p:txBody>
          <a:bodyPr vert="horz" wrap="square" lIns="91440" tIns="45720" rIns="91440" bIns="45720" numCol="1" anchor="t" anchorCtr="0" compatLnSpc="1"/>
          <a:lstStyle/>
          <a:p>
            <a:pPr lvl="0"/>
            <a:r>
              <a:rPr lang="el-GR" altLang="el-GR" smtClean="0"/>
              <a:t>Kλικ για επεξεργασία των στυλ του υποδείγματος</a:t>
            </a:r>
            <a:endParaRPr lang="el-GR" altLang="el-GR" smtClean="0"/>
          </a:p>
          <a:p>
            <a:pPr lvl="1"/>
            <a:r>
              <a:rPr lang="el-GR" altLang="el-GR" smtClean="0"/>
              <a:t>Δεύτερου επιπέδου</a:t>
            </a:r>
            <a:endParaRPr lang="el-GR" altLang="el-GR" smtClean="0"/>
          </a:p>
          <a:p>
            <a:pPr lvl="2"/>
            <a:r>
              <a:rPr lang="el-GR" altLang="el-GR" smtClean="0"/>
              <a:t>Τρίτου επιπέδου</a:t>
            </a:r>
            <a:endParaRPr lang="el-GR" altLang="el-GR" smtClean="0"/>
          </a:p>
          <a:p>
            <a:pPr lvl="3"/>
            <a:r>
              <a:rPr lang="el-GR" altLang="el-GR" smtClean="0"/>
              <a:t>Τέταρτου επιπέδου</a:t>
            </a:r>
            <a:endParaRPr lang="el-GR" altLang="el-GR" smtClean="0"/>
          </a:p>
          <a:p>
            <a:pPr lvl="4"/>
            <a:r>
              <a:rPr lang="el-GR" altLang="el-GR" smtClean="0"/>
              <a:t>Πέμπτου επιπέδου</a:t>
            </a:r>
            <a:endParaRPr lang="en-US" altLang="el-GR" smtClean="0"/>
          </a:p>
        </p:txBody>
      </p:sp>
      <p:sp>
        <p:nvSpPr>
          <p:cNvPr id="10" name="9 - Θέση ημερομηνίας"/>
          <p:cNvSpPr>
            <a:spLocks noGrp="1"/>
          </p:cNvSpPr>
          <p:nvPr>
            <p:ph type="dt" sz="half" idx="2"/>
          </p:nvPr>
        </p:nvSpPr>
        <p:spPr>
          <a:xfrm>
            <a:off x="609600" y="6356353"/>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anose="020B0604020202020204" pitchFamily="34" charset="0"/>
                <a:cs typeface="+mn-cs"/>
              </a:defRPr>
            </a:lvl1pPr>
          </a:lstStyle>
          <a:p>
            <a:fld id="{9EF54B89-A4C0-442E-9D2E-8255D9E0B0FA}" type="datetime1">
              <a:rPr lang="en-GB" smtClean="0"/>
            </a:fld>
            <a:endParaRPr lang="en-GB"/>
          </a:p>
        </p:txBody>
      </p:sp>
      <p:sp>
        <p:nvSpPr>
          <p:cNvPr id="22" name="21 - Θέση υποσέλιδου"/>
          <p:cNvSpPr>
            <a:spLocks noGrp="1"/>
          </p:cNvSpPr>
          <p:nvPr>
            <p:ph type="ftr" sz="quarter" idx="3"/>
          </p:nvPr>
        </p:nvSpPr>
        <p:spPr>
          <a:xfrm>
            <a:off x="3556000" y="6356353"/>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anose="020B0604020202020204" pitchFamily="34" charset="0"/>
                <a:cs typeface="+mn-cs"/>
              </a:defRPr>
            </a:lvl1pPr>
          </a:lstStyle>
          <a:p>
            <a:endParaRPr lang="en-GB"/>
          </a:p>
        </p:txBody>
      </p:sp>
      <p:sp>
        <p:nvSpPr>
          <p:cNvPr id="18" name="17 - Θέση αριθμού διαφάνειας"/>
          <p:cNvSpPr>
            <a:spLocks noGrp="1"/>
          </p:cNvSpPr>
          <p:nvPr>
            <p:ph type="sldNum" sz="quarter" idx="4"/>
          </p:nvPr>
        </p:nvSpPr>
        <p:spPr>
          <a:xfrm>
            <a:off x="10566400" y="6356353"/>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panose="020B0604020202020204" pitchFamily="34" charset="0"/>
                <a:cs typeface="+mn-cs"/>
              </a:defRPr>
            </a:lvl1pPr>
          </a:lstStyle>
          <a:p>
            <a:fld id="{A763C2DA-C966-4F11-A512-5601CDBA5196}" type="slidenum">
              <a:rPr lang="en-GB" smtClean="0"/>
            </a:fld>
            <a:endParaRPr lang="en-GB"/>
          </a:p>
        </p:txBody>
      </p:sp>
      <p:grpSp>
        <p:nvGrpSpPr>
          <p:cNvPr id="2" name="1 - Ομάδα"/>
          <p:cNvGrpSpPr/>
          <p:nvPr/>
        </p:nvGrpSpPr>
        <p:grpSpPr bwMode="auto">
          <a:xfrm>
            <a:off x="-25398" y="203200"/>
            <a:ext cx="12240684" cy="647700"/>
            <a:chOff x="-19045" y="216550"/>
            <a:chExt cx="9180548" cy="649224"/>
          </a:xfrm>
        </p:grpSpPr>
        <p:sp>
          <p:nvSpPr>
            <p:cNvPr id="12" name="11 - Ελεύθερη σχεδίαση"/>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panose="020B0604020202020204" pitchFamily="34" charset="0"/>
                <a:cs typeface="+mn-cs"/>
              </a:endParaRPr>
            </a:p>
          </p:txBody>
        </p:sp>
        <p:sp>
          <p:nvSpPr>
            <p:cNvPr id="13" name="12 - Ελεύθερη σχεδίαση"/>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panose="020B0604020202020204" pitchFamily="34" charset="0"/>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Γιώργος Αλογοσκούφης, Οικονομικό Πανεπιστήμιο Αθηνών"/>
          <p:cNvSpPr txBox="1"/>
          <p:nvPr>
            <p:ph type="body" idx="13"/>
          </p:nvPr>
        </p:nvSpPr>
        <p:spPr>
          <a:xfrm>
            <a:off x="479425" y="5839460"/>
            <a:ext cx="11560810" cy="321310"/>
          </a:xfrm>
          <a:prstGeom prst="rect">
            <a:avLst/>
          </a:prstGeom>
        </p:spPr>
        <p:txBody>
          <a:bodyPr wrap="square"/>
          <a:lstStyle/>
          <a:p>
            <a:pPr marL="0" indent="0">
              <a:buNone/>
            </a:pPr>
            <a:r>
              <a:rPr lang="en-US" altLang="el-GR" sz="2000" i="1">
                <a:solidFill>
                  <a:srgbClr val="0070C0"/>
                </a:solidFill>
              </a:rPr>
              <a:t>(</a:t>
            </a:r>
            <a:r>
              <a:rPr lang="el-GR" altLang="el-GR" sz="2000" i="1">
                <a:solidFill>
                  <a:srgbClr val="0070C0"/>
                </a:solidFill>
              </a:rPr>
              <a:t>Διαφάνειες από την δ</a:t>
            </a:r>
            <a:r>
              <a:rPr lang="el-GR" sz="2000" i="1">
                <a:solidFill>
                  <a:srgbClr val="0070C0"/>
                </a:solidFill>
              </a:rPr>
              <a:t>ιάλεξη του Καθηγητού κ. </a:t>
            </a:r>
            <a:r>
              <a:rPr sz="2000" i="1">
                <a:solidFill>
                  <a:srgbClr val="0070C0"/>
                </a:solidFill>
              </a:rPr>
              <a:t>Γιώργο</a:t>
            </a:r>
            <a:r>
              <a:rPr lang="el-GR" sz="2000" i="1">
                <a:solidFill>
                  <a:srgbClr val="0070C0"/>
                </a:solidFill>
              </a:rPr>
              <a:t>υ</a:t>
            </a:r>
            <a:r>
              <a:rPr sz="2000" i="1">
                <a:solidFill>
                  <a:srgbClr val="0070C0"/>
                </a:solidFill>
              </a:rPr>
              <a:t> Αλογοσκούφη, Οικονομικό Πανεπιστήμιο Αθηνών</a:t>
            </a:r>
            <a:r>
              <a:rPr lang="en-US" sz="2000" i="1">
                <a:solidFill>
                  <a:srgbClr val="0070C0"/>
                </a:solidFill>
              </a:rPr>
              <a:t>)</a:t>
            </a:r>
            <a:r>
              <a:rPr lang="el-GR" sz="2000" i="1">
                <a:solidFill>
                  <a:srgbClr val="0070C0"/>
                </a:solidFill>
              </a:rPr>
              <a:t>.</a:t>
            </a:r>
            <a:endParaRPr lang="el-GR" sz="2000" i="1">
              <a:solidFill>
                <a:srgbClr val="0070C0"/>
              </a:solidFill>
            </a:endParaRPr>
          </a:p>
        </p:txBody>
      </p:sp>
      <p:sp>
        <p:nvSpPr>
          <p:cNvPr id="163" name="Πριν και Μετά το Ευρώ: Οι Κύκλοι της Μεταπολίτευσης και η Ελληνικη Οικονομία"/>
          <p:cNvSpPr txBox="1"/>
          <p:nvPr>
            <p:ph type="ctrTitle"/>
          </p:nvPr>
        </p:nvSpPr>
        <p:spPr>
          <a:xfrm>
            <a:off x="48260" y="3162300"/>
            <a:ext cx="10955020" cy="709930"/>
          </a:xfrm>
          <a:prstGeom prst="rect">
            <a:avLst/>
          </a:prstGeom>
        </p:spPr>
        <p:txBody>
          <a:bodyPr>
            <a:noAutofit/>
          </a:bodyPr>
          <a:lstStyle>
            <a:lvl1pPr defTabSz="619125">
              <a:spcBef>
                <a:spcPts val="1700"/>
              </a:spcBef>
              <a:defRPr sz="7350"/>
            </a:lvl1pPr>
          </a:lstStyle>
          <a:p>
            <a:r>
              <a:rPr sz="4400">
                <a:solidFill>
                  <a:schemeClr val="bg2">
                    <a:lumMod val="60000"/>
                    <a:lumOff val="40000"/>
                  </a:schemeClr>
                </a:solidFill>
              </a:rPr>
              <a:t>Πριν και Μετά το Ευρώ: Οι Κύκλοι της Μεταπολίτευσης και η Ελληνικη Οικονομία</a:t>
            </a:r>
            <a:endParaRPr sz="4400">
              <a:solidFill>
                <a:schemeClr val="bg2">
                  <a:lumMod val="60000"/>
                  <a:lumOff val="40000"/>
                </a:schemeClr>
              </a:solidFill>
            </a:endParaRPr>
          </a:p>
        </p:txBody>
      </p:sp>
      <p:pic>
        <p:nvPicPr>
          <p:cNvPr id="7173" name="Picture 1"/>
          <p:cNvPicPr>
            <a:picLocks noChangeAspect="1" noChangeArrowheads="1"/>
          </p:cNvPicPr>
          <p:nvPr/>
        </p:nvPicPr>
        <p:blipFill>
          <a:blip r:embed="rId1"/>
          <a:srcRect/>
          <a:stretch>
            <a:fillRect/>
          </a:stretch>
        </p:blipFill>
        <p:spPr bwMode="auto">
          <a:xfrm>
            <a:off x="8783955" y="248603"/>
            <a:ext cx="2917508" cy="1093788"/>
          </a:xfrm>
          <a:prstGeom prst="rect">
            <a:avLst/>
          </a:prstGeom>
          <a:noFill/>
          <a:ln w="9525">
            <a:noFill/>
            <a:miter lim="800000"/>
            <a:headEnd/>
            <a:tailEnd/>
          </a:ln>
        </p:spPr>
      </p:pic>
      <p:pic>
        <p:nvPicPr>
          <p:cNvPr id="7174" name="Picture 41" descr="A close up of a logo&#10;&#10;Description automatically generated"/>
          <p:cNvPicPr>
            <a:picLocks noChangeAspect="1"/>
          </p:cNvPicPr>
          <p:nvPr/>
        </p:nvPicPr>
        <p:blipFill>
          <a:blip r:embed="rId2"/>
          <a:srcRect l="9863" t="-1263" r="9331" b="-5"/>
          <a:stretch>
            <a:fillRect/>
          </a:stretch>
        </p:blipFill>
        <p:spPr bwMode="auto">
          <a:xfrm>
            <a:off x="479425" y="116523"/>
            <a:ext cx="1492885" cy="1403350"/>
          </a:xfrm>
          <a:prstGeom prst="rect">
            <a:avLst/>
          </a:prstGeom>
          <a:noFill/>
          <a:ln w="9525">
            <a:noFill/>
            <a:miter lim="800000"/>
            <a:headEnd/>
            <a:tailEnd/>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Πολιτικά και Κοινωνικά Αντικίνητρα στις Μεταρρυθμίσεις"/>
          <p:cNvSpPr txBox="1"/>
          <p:nvPr>
            <p:ph type="title"/>
          </p:nvPr>
        </p:nvSpPr>
        <p:spPr>
          <a:xfrm>
            <a:off x="609600" y="704850"/>
            <a:ext cx="10972800" cy="510540"/>
          </a:xfrm>
          <a:prstGeom prst="rect">
            <a:avLst/>
          </a:prstGeom>
        </p:spPr>
        <p:txBody>
          <a:bodyPr/>
          <a:lstStyle>
            <a:lvl1pPr defTabSz="577850">
              <a:spcBef>
                <a:spcPts val="1600"/>
              </a:spcBef>
              <a:defRPr sz="6860"/>
            </a:lvl1pPr>
          </a:lstStyle>
          <a:p>
            <a:r>
              <a:rPr sz="3200">
                <a:solidFill>
                  <a:srgbClr val="0070C0"/>
                </a:solidFill>
              </a:rPr>
              <a:t>Πολιτικά και Κοινωνικά Αντικίνητρα στις Μεταρρυθμίσεις</a:t>
            </a:r>
            <a:endParaRPr sz="3200">
              <a:solidFill>
                <a:srgbClr val="0070C0"/>
              </a:solidFill>
            </a:endParaRPr>
          </a:p>
        </p:txBody>
      </p:sp>
      <p:sp>
        <p:nvSpPr>
          <p:cNvPr id="375" name="Η τάση για αναβολή μεταρρυθμίσεων οι οποίες συνεπάγονται μεγάλο κοινωνικό και πολιτικό κόστος ή και προκαλούν έντονες αντιδράσεις από πολιτικά ισχυρές οργανωμένες μειοψηφίες, είναι ένα από τα κεντρικά συμπεράσματα της βιβλιογραφίας της νέας πολιτικής οικ"/>
          <p:cNvSpPr txBox="1"/>
          <p:nvPr>
            <p:ph type="body" idx="1"/>
          </p:nvPr>
        </p:nvSpPr>
        <p:spPr>
          <a:xfrm>
            <a:off x="476250" y="1520190"/>
            <a:ext cx="11239500" cy="4617085"/>
          </a:xfrm>
          <a:prstGeom prst="rect">
            <a:avLst/>
          </a:prstGeom>
        </p:spPr>
        <p:txBody>
          <a:bodyPr/>
          <a:lstStyle/>
          <a:p>
            <a:pPr defTabSz="346710">
              <a:spcBef>
                <a:spcPts val="1400"/>
              </a:spcBef>
              <a:defRPr sz="2100"/>
            </a:pPr>
            <a:r>
              <a:t>Η τάση για αναβολή μεταρρυθμίσεων οι οποίες συνεπάγονται μεγάλο κοινωνικό και πολιτικό κόστος ή και προκαλούν έντονες αντιδράσεις από πολιτικά ισχυρές οργανωμένες μειοψηφίες, είναι ένα από τα κεντρικά συμπεράσματα της βιβλιογραφίας της νέας πολιτικής οικονομίας, μιας οικονομικής προσέγγισης η οποία επιχειρεί να αναλύσει τα κίνητρα και τη συμπεριφορά των κυβερνήσεων και την αλληλεπίδρασή τους με τα κίνητρα και τη συμπεριφορά του ιδιωτικού τομέα και του εκλογικού σώματος, όπως προσδιορίζονται μέσα από τους πολιτικούς και οικονομικούς θεσμούς.</a:t>
            </a:r>
          </a:p>
          <a:p>
            <a:pPr defTabSz="346710">
              <a:spcBef>
                <a:spcPts val="1400"/>
              </a:spcBef>
              <a:defRPr sz="2100"/>
            </a:pPr>
            <a:r>
              <a:t>Σε μια δημοκρατία, εάν η υιοθέτηση συγκεκριμένων πολιτικών ή μεταρρυθμίσεων συναντά την αντίδραση μεγάλου μέρους του εκλογικού σώματος ή ακόμη και οργανωμένων μειοψηφικών κοινωνικών ομάδων με ειδικό πολιτικό βάρος, και δεν υπάρχουν τα κατάλληλα θεσμικά αντίβαρα, τότε η πολιτική διαδικασία καταλήγει στην αναβολή, αναστολή ή στην μερική μόνο υιοθέτηση των πολιτικών και των μεταρρυθμίσεων αυτών, παρά το ότι μπορεί να είναι επωφελείς για το ευρύτερο κοινωνικό σύνολο.</a:t>
            </a:r>
          </a:p>
          <a:p>
            <a:pPr defTabSz="346710">
              <a:spcBef>
                <a:spcPts val="1400"/>
              </a:spcBef>
              <a:defRPr sz="2100"/>
            </a:pPr>
          </a:p>
        </p:txBody>
      </p:sp>
      <p:sp>
        <p:nvSpPr>
          <p:cNvPr id="376"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Πολιτικά και Κοινωνικά Αντικίνητρα στις Μεταρρυθμίσεις"/>
          <p:cNvSpPr txBox="1"/>
          <p:nvPr>
            <p:ph type="title"/>
          </p:nvPr>
        </p:nvSpPr>
        <p:spPr>
          <a:xfrm>
            <a:off x="609600" y="704850"/>
            <a:ext cx="10972800" cy="510540"/>
          </a:xfrm>
          <a:prstGeom prst="rect">
            <a:avLst/>
          </a:prstGeom>
        </p:spPr>
        <p:txBody>
          <a:bodyPr/>
          <a:lstStyle>
            <a:lvl1pPr defTabSz="577850">
              <a:spcBef>
                <a:spcPts val="1600"/>
              </a:spcBef>
              <a:defRPr sz="6860"/>
            </a:lvl1pPr>
          </a:lstStyle>
          <a:p>
            <a:r>
              <a:rPr sz="3200">
                <a:solidFill>
                  <a:srgbClr val="0070C0"/>
                </a:solidFill>
              </a:rPr>
              <a:t>Πολιτικά και Κοινωνικά Αντικίνητρα στις Μεταρρυθμίσεις</a:t>
            </a:r>
            <a:endParaRPr sz="3200">
              <a:solidFill>
                <a:srgbClr val="0070C0"/>
              </a:solidFill>
            </a:endParaRPr>
          </a:p>
        </p:txBody>
      </p:sp>
      <p:sp>
        <p:nvSpPr>
          <p:cNvPr id="375" name="Η τάση για αναβολή μεταρρυθμίσεων οι οποίες συνεπάγονται μεγάλο κοινωνικό και πολιτικό κόστος ή και προκαλούν έντονες αντιδράσεις από πολιτικά ισχυρές οργανωμένες μειοψηφίες, είναι ένα από τα κεντρικά συμπεράσματα της βιβλιογραφίας της νέας πολιτικής οικ"/>
          <p:cNvSpPr txBox="1"/>
          <p:nvPr>
            <p:ph type="body" idx="1"/>
          </p:nvPr>
        </p:nvSpPr>
        <p:spPr>
          <a:xfrm>
            <a:off x="476250" y="1520190"/>
            <a:ext cx="11239500" cy="4840605"/>
          </a:xfrm>
          <a:prstGeom prst="rect">
            <a:avLst/>
          </a:prstGeom>
        </p:spPr>
        <p:txBody>
          <a:bodyPr/>
          <a:lstStyle/>
          <a:p>
            <a:pPr defTabSz="346710">
              <a:spcBef>
                <a:spcPts val="1400"/>
              </a:spcBef>
              <a:defRPr sz="2100"/>
            </a:pPr>
            <a:r>
              <a:rPr>
                <a:sym typeface="+mn-ea"/>
              </a:rPr>
              <a:t>Για παράδειγμα, αν δύο ή περισσότερες κοινωνικές ομάδες πλήττονται ασύμμετρα από μία κοινωνικά ωφέλιμη μεταρρύθμιση ή/και την δημοσιονομική προσαρμογή, και δεν μπορούν να προσυννενοηθούν και να συμφωνήσουν, και αν η κυβέρνηση δεν είναι σε θέση να προκαθορίσει την πολιτική της περιμένοντας να συμφωνήσουν οι κοινωνικές ομάδες, τότε η μεταρρύθμιση ή η δημοσιονομικη προσαρμογή θα αναβάλλεται επ’ αόριστον, καθώς η κάθε κοινωνική ομάδα θα εμποδίζει την εφαρμογή της πολιτικής που την θίγει περισσότερο από ότι θίγει τις υπόλοιπες κοινωνικές ομάδες, επιδιδόμενη σε ένα πόλεμο φθοράς.</a:t>
            </a:r>
            <a:endParaRPr>
              <a:sym typeface="+mn-ea"/>
            </a:endParaRPr>
          </a:p>
          <a:p>
            <a:pPr defTabSz="346710">
              <a:spcBef>
                <a:spcPts val="1400"/>
              </a:spcBef>
              <a:defRPr sz="2100"/>
            </a:pPr>
            <a:r>
              <a:rPr>
                <a:sym typeface="+mn-ea"/>
              </a:rPr>
              <a:t>Μια άλλη περίπτωση τάσης για αναβολή ή αναστολή μιας μεταρρύθμισης ή της δημοσιονομικής προσαρμογής προκύπτει αν το κόστος είναι άμεσο και βέβαιο ενώ το όφελος είναι αβέβαιο και μελλοντικό. Τότε τα κίνητρα για την υιοθέτησή των μεταρρυθμίσεων ή της προσαρμογής αμβλύνονται, λόγω της αβεβαιότητας αναφορικά με τα προσδοκώμενα μελλοντικά οφέλη. Ακόμη και αν η μεταρρύθμιση ή η δημοσιονομική προσαρμογή συνεπάγεται συνολικά οφέλη, ο διάμεσος ψηφοφόρος μπορεί να μην την υποστηρίξει λόγω της αβεβαιότητας του αν ο ίδιος θα ανήκει στους συνολικά ωφελημένους ή τους ζημιωμένους στο μέλλον.</a:t>
            </a:r>
            <a:endParaRPr>
              <a:sym typeface="+mn-ea"/>
            </a:endParaRPr>
          </a:p>
          <a:p>
            <a:pPr defTabSz="346710">
              <a:spcBef>
                <a:spcPts val="1400"/>
              </a:spcBef>
              <a:defRPr sz="2100"/>
            </a:pPr>
            <a:endParaRPr>
              <a:sym typeface="+mn-ea"/>
            </a:endParaRPr>
          </a:p>
        </p:txBody>
      </p:sp>
      <p:sp>
        <p:nvSpPr>
          <p:cNvPr id="376"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Πολιτικά και Κοινωνικά Αντικίνητρα στις Μεταρρυθμίσεις"/>
          <p:cNvSpPr txBox="1"/>
          <p:nvPr>
            <p:ph type="title"/>
          </p:nvPr>
        </p:nvSpPr>
        <p:spPr>
          <a:xfrm>
            <a:off x="609600" y="704850"/>
            <a:ext cx="10972800" cy="510540"/>
          </a:xfrm>
          <a:prstGeom prst="rect">
            <a:avLst/>
          </a:prstGeom>
        </p:spPr>
        <p:txBody>
          <a:bodyPr/>
          <a:lstStyle>
            <a:lvl1pPr defTabSz="577850">
              <a:spcBef>
                <a:spcPts val="1600"/>
              </a:spcBef>
              <a:defRPr sz="6860"/>
            </a:lvl1pPr>
          </a:lstStyle>
          <a:p>
            <a:r>
              <a:rPr sz="3200">
                <a:solidFill>
                  <a:srgbClr val="0070C0"/>
                </a:solidFill>
              </a:rPr>
              <a:t>Πολιτικά και Κοινωνικά Αντικίνητρα στις Μεταρρυθμίσεις</a:t>
            </a:r>
            <a:endParaRPr sz="3200">
              <a:solidFill>
                <a:srgbClr val="0070C0"/>
              </a:solidFill>
            </a:endParaRPr>
          </a:p>
        </p:txBody>
      </p:sp>
      <p:sp>
        <p:nvSpPr>
          <p:cNvPr id="375" name="Η τάση για αναβολή μεταρρυθμίσεων οι οποίες συνεπάγονται μεγάλο κοινωνικό και πολιτικό κόστος ή και προκαλούν έντονες αντιδράσεις από πολιτικά ισχυρές οργανωμένες μειοψηφίες, είναι ένα από τα κεντρικά συμπεράσματα της βιβλιογραφίας της νέας πολιτικής οικ"/>
          <p:cNvSpPr txBox="1"/>
          <p:nvPr>
            <p:ph type="body" idx="1"/>
          </p:nvPr>
        </p:nvSpPr>
        <p:spPr>
          <a:xfrm>
            <a:off x="476250" y="1520190"/>
            <a:ext cx="11239500" cy="4617085"/>
          </a:xfrm>
          <a:prstGeom prst="rect">
            <a:avLst/>
          </a:prstGeom>
        </p:spPr>
        <p:txBody>
          <a:bodyPr/>
          <a:lstStyle/>
          <a:p>
            <a:pPr defTabSz="346710">
              <a:spcBef>
                <a:spcPts val="1400"/>
              </a:spcBef>
              <a:defRPr sz="2100"/>
            </a:pPr>
            <a:r>
              <a:rPr sz="2400">
                <a:sym typeface="+mn-ea"/>
              </a:rPr>
              <a:t>Αντίστοιχα αποτελέσματα προκύπτουν αν από τη μία πλευρά υπάρχει μια οργανωμένη μειοψηφία, κάθε μέλος της οποίας έχει πολλά να χάσει από μία μεταρρύθμιση ή/και από τη δημοσιονομική προσαρμογή, και από την άλλη μία μη οργανωμένη πλειοψηφία, κάθε μέλος της οποίας έχει να κερδίσει ελάχιστα. Τα μέλη της οργανωμένης μειοψηφίας έχουν ισχυρά κίνητρα να κινητοποιηθούν ώστε να εμποδίσουν τη μεταρρύθμιση ή την προσαρμογή, ενώ τα μέλη της πλειοψηφίας είναι σχετικά αδιάφορα. Αποτέλεσμα είναι να μην πραγματοποιείται η μεταρρύθμιση ή η προσαρμογή. Δεδομένου ότι τα θετικά αποτελέσματα των περισσοτέρων οικονομικών μεταρρυθμίσεων διαχέονται ευρύτερα στην κοινωνία, με μικρά οφέλη για τους πολλούς και σχετικά μεγάλο κόστος για τους άμεσα θιγόμενους, ο μηχανισμός αυτός λειτουργεί σε πολλές περιπτώσεις.</a:t>
            </a:r>
            <a:endParaRPr sz="2400">
              <a:sym typeface="+mn-ea"/>
            </a:endParaRPr>
          </a:p>
        </p:txBody>
      </p:sp>
      <p:sp>
        <p:nvSpPr>
          <p:cNvPr id="376"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Η Συνεχής Αναβολή των Αναγκαίων Μεταρρυθμίσεων από τη Δεκαετία του 1990"/>
          <p:cNvSpPr txBox="1"/>
          <p:nvPr>
            <p:ph type="title"/>
          </p:nvPr>
        </p:nvSpPr>
        <p:spPr>
          <a:xfrm>
            <a:off x="609600" y="452120"/>
            <a:ext cx="10972800" cy="1044575"/>
          </a:xfrm>
          <a:prstGeom prst="rect">
            <a:avLst/>
          </a:prstGeom>
        </p:spPr>
        <p:txBody>
          <a:bodyPr/>
          <a:lstStyle>
            <a:lvl1pPr defTabSz="445770">
              <a:spcBef>
                <a:spcPts val="1200"/>
              </a:spcBef>
              <a:defRPr sz="5290"/>
            </a:lvl1pPr>
          </a:lstStyle>
          <a:p>
            <a:r>
              <a:rPr sz="3200">
                <a:solidFill>
                  <a:srgbClr val="0070C0"/>
                </a:solidFill>
              </a:rPr>
              <a:t>Η Συνεχής Αναβολή των Αναγκαίων Μεταρρυθμίσεων από τη Δεκαετία του 1990</a:t>
            </a:r>
            <a:endParaRPr sz="3200">
              <a:solidFill>
                <a:srgbClr val="0070C0"/>
              </a:solidFill>
            </a:endParaRPr>
          </a:p>
        </p:txBody>
      </p:sp>
      <p:sp>
        <p:nvSpPr>
          <p:cNvPr id="379" name="Ένας συνδυασμός αυτών των αντιστάσεων λειτούργησε στην Ελλάδα στη δεκαετία του 1990, όταν οι δημοσιονομικές και διαρθρωτικές μεταρρυθμίσεις που επιχείρησαν διαδοχικές κυβερνήσεις συνάντησαν μεγάλες κοινωνικές και πολιτικές αντιδράσεις. Παρά το ότι, στην "/>
          <p:cNvSpPr txBox="1"/>
          <p:nvPr>
            <p:ph type="body" idx="1"/>
          </p:nvPr>
        </p:nvSpPr>
        <p:spPr>
          <a:xfrm>
            <a:off x="476250" y="1510665"/>
            <a:ext cx="11239500" cy="4996815"/>
          </a:xfrm>
          <a:prstGeom prst="rect">
            <a:avLst/>
          </a:prstGeom>
        </p:spPr>
        <p:txBody>
          <a:bodyPr/>
          <a:lstStyle/>
          <a:p>
            <a:pPr defTabSz="330200">
              <a:spcBef>
                <a:spcPts val="1300"/>
              </a:spcBef>
              <a:defRPr sz="2000"/>
            </a:pPr>
            <a:r>
              <a:rPr sz="1900"/>
              <a:t>Ένας συνδυασμός αυτών των αντιστάσεων λειτούργησε στην Ελλάδα στη δεκαετία του 1990, όταν οι δημοσιονομικές και διαρθρωτικές μεταρρυθμίσεις που επιχείρησαν διαδοχικές κυβερνήσεις συνάντησαν μεγάλες κοινωνικές και πολιτικές αντιδράσεις. Παρά το ότι, στην επιφάνεια τουλάχιστον, σχεδόν όλοι εμφανίζονταν να επιθυμούν την ένταξη της Ελλάδας στην ευρωζώνη, ελάχιστοι εμφανίζονταν διατεθειμένοι να υποστηρίξουν τις αναγκαίες διαρθρωτικές και δημοσιονομικές μεταρρυθμίσεις όταν έφθανε η ώρα να εφαρμοστούν.  </a:t>
            </a:r>
            <a:endParaRPr sz="1900"/>
          </a:p>
          <a:p>
            <a:pPr defTabSz="330200">
              <a:spcBef>
                <a:spcPts val="1300"/>
              </a:spcBef>
              <a:defRPr sz="2000"/>
            </a:pPr>
            <a:r>
              <a:rPr sz="1900"/>
              <a:t>Ως αποτέλεσμα, το βάρος της προσαρμογής έπεσε κυρίως στη νομισματική πολιτική και την πτώση των πληθωριστικών προσδοκιών, του πληθωρισμού και των ονομαστικών επιτοκίων. Η νομισματική προσαρμογή δεν ανεστάλη κυρίως λόγω της πολιτικής ανεξαρτησίας της Τράπεζας της Ελλάδας, η οποία ενισχύθηκε μετά την υιοθέτηση από την Ελλάδα της συνθήκης του Maastricht. Διαρθρωτικές μεταρρυθμίσεις και πρωτογενής δημοσιονομική προσαρμογή υπήρξαν κυρίως έως το 1994, λόγω της αίσθησης του επείγοντος που δημιούργησε η οικονομική και δημοσιονομική κρίση του 1989-1990. Ωστόσο, η ταχεία πολιτική φθορά και πτώση της κυβέρνησης Μητσοτάκη έγινε ‘μάθημα’ για τους διαδόχους της, και έτσι στα επόμενα χρόνια επιβραδύνθηκε ή και ανεστάλη τόσο η περαιτέρω πρωτογενής δημοσιονομική προσαρμογή όσο και οι διαρθρωτικές μεταρρυθμίσεις που συνεπάγονταν σημαντικό πολιτικό κόστος ή δημιουργούσαν έντονες αντιδράσεις, ακόμη και από επιχειρηματικές ή συνδικαλιστικές μειοψηφίες.  </a:t>
            </a:r>
            <a:endParaRPr sz="1900"/>
          </a:p>
        </p:txBody>
      </p:sp>
      <p:sp>
        <p:nvSpPr>
          <p:cNvPr id="380"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Η Συνεχής Αναβολή των Αναγκαίων Μεταρρυθμίσεων από τη Δεκαετία του 1990"/>
          <p:cNvSpPr txBox="1"/>
          <p:nvPr>
            <p:ph type="title"/>
          </p:nvPr>
        </p:nvSpPr>
        <p:spPr>
          <a:xfrm>
            <a:off x="609600" y="452120"/>
            <a:ext cx="10972800" cy="1044575"/>
          </a:xfrm>
          <a:prstGeom prst="rect">
            <a:avLst/>
          </a:prstGeom>
        </p:spPr>
        <p:txBody>
          <a:bodyPr/>
          <a:lstStyle>
            <a:lvl1pPr defTabSz="445770">
              <a:spcBef>
                <a:spcPts val="1200"/>
              </a:spcBef>
              <a:defRPr sz="5290"/>
            </a:lvl1pPr>
          </a:lstStyle>
          <a:p>
            <a:r>
              <a:rPr sz="3200">
                <a:solidFill>
                  <a:srgbClr val="0070C0"/>
                </a:solidFill>
              </a:rPr>
              <a:t>Η Συνεχής Αναβολή των Αναγκαίων Μεταρρυθμίσεων από τη Δεκαετία του 1990</a:t>
            </a:r>
            <a:endParaRPr sz="3200">
              <a:solidFill>
                <a:srgbClr val="0070C0"/>
              </a:solidFill>
            </a:endParaRPr>
          </a:p>
        </p:txBody>
      </p:sp>
      <p:sp>
        <p:nvSpPr>
          <p:cNvPr id="379" name="Ένας συνδυασμός αυτών των αντιστάσεων λειτούργησε στην Ελλάδα στη δεκαετία του 1990, όταν οι δημοσιονομικές και διαρθρωτικές μεταρρυθμίσεις που επιχείρησαν διαδοχικές κυβερνήσεις συνάντησαν μεγάλες κοινωνικές και πολιτικές αντιδράσεις. Παρά το ότι, στην "/>
          <p:cNvSpPr txBox="1"/>
          <p:nvPr>
            <p:ph type="body" idx="1"/>
          </p:nvPr>
        </p:nvSpPr>
        <p:spPr>
          <a:xfrm>
            <a:off x="476250" y="1510665"/>
            <a:ext cx="11239500" cy="4909185"/>
          </a:xfrm>
          <a:prstGeom prst="rect">
            <a:avLst/>
          </a:prstGeom>
        </p:spPr>
        <p:txBody>
          <a:bodyPr/>
          <a:lstStyle/>
          <a:p>
            <a:pPr defTabSz="330200">
              <a:spcBef>
                <a:spcPts val="1300"/>
              </a:spcBef>
              <a:defRPr sz="2000"/>
            </a:pPr>
            <a:r>
              <a:rPr>
                <a:sym typeface="+mn-ea"/>
              </a:rPr>
              <a:t>Μετά το 1994 η περαιτέρω μείωση των δημοσιονομικών ελλειμμάτων βασίστηκε αποκλειστικά σχεδόν στην σταδιακή μείωση των δαπανών για την εξυπηρέτηση του δημοσίου χρέους, ως αποτέλεσμα της μείωσης των ονομαστικών επιτοκίων, λόγω της πτωτικής τάσης του πληθωρισμού και των πληθωριστικών προσδοκιών που προκάλεσε η περιοριστική νομισματική πολιτική. Ένα μέρος της επίσης βασίστηκε και στη χρήση της ‘δημιουργικής λογιστικής’, η οποία θεωρήθηκε τότε ότι, βραχυχρόνια τουλάχιστον, δεν συνεπαγόταν πολιτικό ή κοινωνικό κόστος. Δεν υπήρξε καμμία σχεδόν περαιτέρω πρωτογενής δημοσιονομική προσαρμογή μετά το 1994.</a:t>
            </a:r>
            <a:endParaRPr>
              <a:sym typeface="+mn-ea"/>
            </a:endParaRPr>
          </a:p>
          <a:p>
            <a:pPr defTabSz="330200">
              <a:spcBef>
                <a:spcPts val="1300"/>
              </a:spcBef>
              <a:defRPr sz="2000"/>
            </a:pPr>
            <a:r>
              <a:rPr>
                <a:sym typeface="+mn-ea"/>
              </a:rPr>
              <a:t>Το μείγμα αυτό, μιας σχετικά επεκτατικής δημοσιονομικής και εισοδηματικής πολιτικής και μιας σχετικά περιοριστικής νομισματικής πολιτικής είχε ως αναπόφευκτο αποτέλεσμα και την περαιτέρω σημαντική επιδείνωση της διεθνούς ανταγωνιστικότητας της οικονομίας. Λόγω της πολιτικής της ‘σκληρής δραχμής’ η μείωση του πληθωρισμού των τιμών προηγείτο της μείωσης του πληθωρισμού των μισθών, με αποτέλεσμα να μειώνεται συνεχώς η διεθνής ανταγωνιστικότητα της ελληνικής οικονομίας. Επιπλέον,  δεν υπήρξαν παρά ελάχιστες διαρθρωτικές μεταρρυθμίσεις που να συμβάλλουν στη βελτίωση της παραγωγικότητας της εργασίας ή της συνολικής παραγωγικότητας των συντελεστών. </a:t>
            </a:r>
            <a:endParaRPr>
              <a:sym typeface="+mn-ea"/>
            </a:endParaRPr>
          </a:p>
          <a:p>
            <a:pPr defTabSz="330200">
              <a:spcBef>
                <a:spcPts val="1300"/>
              </a:spcBef>
              <a:defRPr sz="2000"/>
            </a:pPr>
          </a:p>
        </p:txBody>
      </p:sp>
      <p:sp>
        <p:nvSpPr>
          <p:cNvPr id="380"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Η Συνεχής Αναβολή των Αναγκαίων Μεταρρυθμίσεων από τη Δεκαετία του 1990"/>
          <p:cNvSpPr txBox="1"/>
          <p:nvPr>
            <p:ph type="title"/>
          </p:nvPr>
        </p:nvSpPr>
        <p:spPr>
          <a:xfrm>
            <a:off x="609600" y="452120"/>
            <a:ext cx="10972800" cy="1044575"/>
          </a:xfrm>
          <a:prstGeom prst="rect">
            <a:avLst/>
          </a:prstGeom>
        </p:spPr>
        <p:txBody>
          <a:bodyPr/>
          <a:lstStyle>
            <a:lvl1pPr defTabSz="445770">
              <a:spcBef>
                <a:spcPts val="1200"/>
              </a:spcBef>
              <a:defRPr sz="5290"/>
            </a:lvl1pPr>
          </a:lstStyle>
          <a:p>
            <a:r>
              <a:rPr sz="3200">
                <a:solidFill>
                  <a:srgbClr val="0070C0"/>
                </a:solidFill>
              </a:rPr>
              <a:t>Η Συνεχής Αναβολή των Αναγκαίων Μεταρρυθμίσεων από τη Δεκαετία του 1990</a:t>
            </a:r>
            <a:endParaRPr sz="3200">
              <a:solidFill>
                <a:srgbClr val="0070C0"/>
              </a:solidFill>
            </a:endParaRPr>
          </a:p>
        </p:txBody>
      </p:sp>
      <p:sp>
        <p:nvSpPr>
          <p:cNvPr id="379" name="Ένας συνδυασμός αυτών των αντιστάσεων λειτούργησε στην Ελλάδα στη δεκαετία του 1990, όταν οι δημοσιονομικές και διαρθρωτικές μεταρρυθμίσεις που επιχείρησαν διαδοχικές κυβερνήσεις συνάντησαν μεγάλες κοινωνικές και πολιτικές αντιδράσεις. Παρά το ότι, στην "/>
          <p:cNvSpPr txBox="1"/>
          <p:nvPr>
            <p:ph type="body" idx="1"/>
          </p:nvPr>
        </p:nvSpPr>
        <p:spPr>
          <a:xfrm>
            <a:off x="476250" y="1510665"/>
            <a:ext cx="11239500" cy="4626610"/>
          </a:xfrm>
          <a:prstGeom prst="rect">
            <a:avLst/>
          </a:prstGeom>
        </p:spPr>
        <p:txBody>
          <a:bodyPr/>
          <a:lstStyle/>
          <a:p>
            <a:pPr defTabSz="330200">
              <a:spcBef>
                <a:spcPts val="1300"/>
              </a:spcBef>
              <a:defRPr sz="2000"/>
            </a:pPr>
            <a:r>
              <a:rPr sz="2400">
                <a:sym typeface="+mn-ea"/>
              </a:rPr>
              <a:t>Η Ελλάδα πέτυχε μεν να ενταχθεί στη ζώνη του ευρώ στο τέλος αυτού του κύκλου, αλλά τα δημοσιονομικά προβλήματα παρέμεναν μεγάλα, ενώ ταυτόχρονα τα προβλήματα διεθνούς ανταγωνιστικότητας της οικονομίας είχαν οξυνθεί.</a:t>
            </a:r>
            <a:endParaRPr sz="2400">
              <a:sym typeface="+mn-ea"/>
            </a:endParaRPr>
          </a:p>
          <a:p>
            <a:pPr defTabSz="330200">
              <a:spcBef>
                <a:spcPts val="1300"/>
              </a:spcBef>
              <a:defRPr sz="2000"/>
            </a:pPr>
            <a:r>
              <a:rPr sz="2400">
                <a:sym typeface="+mn-ea"/>
              </a:rPr>
              <a:t>Μετά την ένταξη στη ευρωζώνη, τα κίνητρα για αναβολή ή αναστολή των κοινωνικά ωφέλιμων μεταρρυθμίσεων αμβλύνθηκαν ακόμη παραπάνω, λόγω και του διλήμματος του Mundell. Έπρεπε να υπάρξει η κρίση του 2010 και να επιβληθούν στην Ελλάδα από την τρόϊκα μερικές από τις πολιτικά πιο επώδυνες προσαρμογές και μεταρρυθμίσεις. Ωστόσο, λόγω των τεχνικών αδυναμιών των προγραμμάτων προσαρμογής που εφαρμόστηκαν μετά την κρίση, αλλά και της αντίστασης των ελληνικών κυβερνήσεων της περιόδου αυτής να υιοθετήσουν τη λογική αυτών των προγραμμάτων ή να προτείνουν ένα εναλλακτικό πρόγραμμα, το αποτέλεσμα των προγραμμάτων προσαρμογής υπήρξε η μεγάλη καθίζηση της ελληνικής οικονομίας.</a:t>
            </a:r>
            <a:endParaRPr sz="2400">
              <a:sym typeface="+mn-ea"/>
            </a:endParaRPr>
          </a:p>
        </p:txBody>
      </p:sp>
      <p:sp>
        <p:nvSpPr>
          <p:cNvPr id="380"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Οι Θεσμικές Αδυναμίες της Ευρωζώνης"/>
          <p:cNvSpPr txBox="1"/>
          <p:nvPr>
            <p:ph type="title"/>
          </p:nvPr>
        </p:nvSpPr>
        <p:spPr>
          <a:xfrm>
            <a:off x="609600" y="704850"/>
            <a:ext cx="10972800" cy="514350"/>
          </a:xfrm>
          <a:prstGeom prst="rect">
            <a:avLst/>
          </a:prstGeom>
        </p:spPr>
        <p:txBody>
          <a:bodyPr/>
          <a:lstStyle/>
          <a:p>
            <a:pPr algn="ctr"/>
            <a:r>
              <a:rPr sz="3200">
                <a:solidFill>
                  <a:srgbClr val="0070C0"/>
                </a:solidFill>
              </a:rPr>
              <a:t>Οι Θεσμικές Αδυναμίες της Ευρωζώνης</a:t>
            </a:r>
            <a:endParaRPr sz="3200">
              <a:solidFill>
                <a:srgbClr val="0070C0"/>
              </a:solidFill>
            </a:endParaRPr>
          </a:p>
        </p:txBody>
      </p:sp>
      <p:sp>
        <p:nvSpPr>
          <p:cNvPr id="383" name="Σημαντικό ρόλο στην ελληνική κρίση έπαιξαν επίσης και οι θεσμικές αδυναμίες και ασυμμετρίες της ίδιας της ευρωζώνης και των ευρωπαϊκών μηχανισμών αντιμετώπισης κρίσεων.…"/>
          <p:cNvSpPr txBox="1"/>
          <p:nvPr>
            <p:ph type="body" idx="1"/>
          </p:nvPr>
        </p:nvSpPr>
        <p:spPr>
          <a:xfrm>
            <a:off x="476250" y="1520190"/>
            <a:ext cx="11239500" cy="4879340"/>
          </a:xfrm>
          <a:prstGeom prst="rect">
            <a:avLst/>
          </a:prstGeom>
        </p:spPr>
        <p:txBody>
          <a:bodyPr/>
          <a:lstStyle/>
          <a:p>
            <a:pPr defTabSz="503555">
              <a:spcBef>
                <a:spcPts val="2000"/>
              </a:spcBef>
              <a:defRPr sz="3050"/>
            </a:pPr>
            <a:r>
              <a:rPr sz="2400"/>
              <a:t>Σημαντικό ρόλο στην ελληνική κρίση έπαιξαν επίσης και οι θεσμικές αδυναμίες και ασυμμετρίες της ίδιας της ευρωζώνης και των ευρωπαϊκών μηχανισμών αντιμετώπισης κρίσεων.</a:t>
            </a:r>
            <a:endParaRPr sz="2400"/>
          </a:p>
          <a:p>
            <a:pPr defTabSz="503555">
              <a:spcBef>
                <a:spcPts val="2000"/>
              </a:spcBef>
              <a:defRPr sz="3050"/>
            </a:pPr>
            <a:r>
              <a:rPr sz="2400"/>
              <a:t>Η ευρωζώνη παρουσιάζει ιδιαίτερες αδυναμίες ως νομισματική ένωση. Χαρακτηρίζεται από ιδιαίτερες οικονομικές ασυμμετρίες μεταξύ των κρατών μελών που την αποτελούν και χαμηλή διασυνοριακή κινητικότητα των εργαζομένων. Επιπλέον ούτε είχε ούτε έχει αποκτήσει έναν επαρκή ομοσπονδιακό προϋπολογισμό που να μπορεί να απορροφά μέρος των ασύμμετρων οικονομικών διαταραχών στις διάφορες χώρες που την αποτελούν, και, επιπλέον, δεν επιτρέπει στην κεντρική της τράπεζα, την </a:t>
            </a:r>
            <a:r>
              <a:rPr sz="2400" b="1"/>
              <a:t>Ευρωπαϊκή Κεντρική Τράπεζα (ΕΚΤ) </a:t>
            </a:r>
            <a:r>
              <a:rPr sz="2400"/>
              <a:t>να λειτουργεί ελεύθερα ως δανειστής ύστατης προσφυγής στα κράτη-μέλη της σε περιόδους κρίσης. Η ευρωζώνη δεν ήταν καν μία </a:t>
            </a:r>
            <a:r>
              <a:rPr sz="2400" b="1"/>
              <a:t>τραπεζική ένωση</a:t>
            </a:r>
            <a:r>
              <a:rPr sz="2400"/>
              <a:t>. </a:t>
            </a:r>
            <a:endParaRPr sz="2400"/>
          </a:p>
          <a:p>
            <a:pPr defTabSz="503555">
              <a:spcBef>
                <a:spcPts val="2000"/>
              </a:spcBef>
              <a:defRPr sz="3050"/>
            </a:pPr>
            <a:endParaRPr sz="2400"/>
          </a:p>
        </p:txBody>
      </p:sp>
      <p:sp>
        <p:nvSpPr>
          <p:cNvPr id="384"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Οι Θεσμικές Αδυναμίες της Ευρωζώνης"/>
          <p:cNvSpPr txBox="1"/>
          <p:nvPr>
            <p:ph type="title"/>
          </p:nvPr>
        </p:nvSpPr>
        <p:spPr>
          <a:xfrm>
            <a:off x="609600" y="704850"/>
            <a:ext cx="10972800" cy="597535"/>
          </a:xfrm>
          <a:prstGeom prst="rect">
            <a:avLst/>
          </a:prstGeom>
        </p:spPr>
        <p:txBody>
          <a:bodyPr/>
          <a:lstStyle/>
          <a:p>
            <a:pPr algn="ctr"/>
            <a:r>
              <a:rPr sz="3200">
                <a:solidFill>
                  <a:srgbClr val="0070C0"/>
                </a:solidFill>
              </a:rPr>
              <a:t>Οι Θεσμικές Αδυναμίες της Ευρωζώνης</a:t>
            </a:r>
            <a:endParaRPr sz="3200">
              <a:solidFill>
                <a:srgbClr val="0070C0"/>
              </a:solidFill>
            </a:endParaRPr>
          </a:p>
        </p:txBody>
      </p:sp>
      <p:sp>
        <p:nvSpPr>
          <p:cNvPr id="383" name="Σημαντικό ρόλο στην ελληνική κρίση έπαιξαν επίσης και οι θεσμικές αδυναμίες και ασυμμετρίες της ίδιας της ευρωζώνης και των ευρωπαϊκών μηχανισμών αντιμετώπισης κρίσεων.…"/>
          <p:cNvSpPr txBox="1"/>
          <p:nvPr>
            <p:ph type="body" idx="1"/>
          </p:nvPr>
        </p:nvSpPr>
        <p:spPr>
          <a:xfrm>
            <a:off x="476250" y="1520190"/>
            <a:ext cx="11239500" cy="4617085"/>
          </a:xfrm>
          <a:prstGeom prst="rect">
            <a:avLst/>
          </a:prstGeom>
        </p:spPr>
        <p:txBody>
          <a:bodyPr/>
          <a:lstStyle/>
          <a:p>
            <a:pPr defTabSz="503555">
              <a:spcBef>
                <a:spcPts val="2000"/>
              </a:spcBef>
              <a:defRPr sz="3050"/>
            </a:pPr>
            <a:r>
              <a:rPr sz="2400">
                <a:sym typeface="+mn-ea"/>
              </a:rPr>
              <a:t>Οι αδυναμίες αυτές έπαιξαν σημαντικό ρόλο στο ξέσπασμα και στη μετάδοση της κρίσης. Αξίζει να σημειωθεί ότι τα δίλημματα του Mundell και τα πολιτικά εμπόδια στις μεταρρυθμίσεις δεν αντιμετωπίστηκαν μόνο από την Ελλάδα, αλλά από όλες τις οικονομίες της περιφέρειας της ευρωζώνης, όπως η Ισπανία, η Πορτογαλία και η Ιρλανδία. Τα δίλημματα δε αυτά αποδείχθηκαν οξύτερα στην περίπτωση της ευρωζώνης σε σχέση με άλλες περιοχές του κόσμου, λόγω των θεσμικών και διαρθρωτικών αδυναμιών και ασυμμετριών της. </a:t>
            </a:r>
            <a:endParaRPr sz="2400"/>
          </a:p>
          <a:p>
            <a:pPr defTabSz="503555">
              <a:spcBef>
                <a:spcPts val="2000"/>
              </a:spcBef>
              <a:defRPr sz="3050"/>
            </a:pPr>
            <a:r>
              <a:rPr sz="2400">
                <a:sym typeface="+mn-ea"/>
              </a:rPr>
              <a:t>Ωστόσο, παραμένει γεγονός ότι η Ελλάδα είχε διαχρονικά βαθύτερες και πιο σοβαρές μακροοικονομικές ανισορροπίες και διαρθρωτικές αδυναμίες από τις υπόλοιπες οικονομίες της περιφέρειας της ευρωζώνης.</a:t>
            </a:r>
            <a:endParaRPr sz="2400">
              <a:sym typeface="+mn-ea"/>
            </a:endParaRPr>
          </a:p>
        </p:txBody>
      </p:sp>
      <p:sp>
        <p:nvSpPr>
          <p:cNvPr id="384"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Η Κρίση της Πανδημίας"/>
          <p:cNvSpPr txBox="1"/>
          <p:nvPr>
            <p:ph type="title"/>
          </p:nvPr>
        </p:nvSpPr>
        <p:spPr>
          <a:xfrm>
            <a:off x="609600" y="704850"/>
            <a:ext cx="10972800" cy="558800"/>
          </a:xfrm>
          <a:prstGeom prst="rect">
            <a:avLst/>
          </a:prstGeom>
        </p:spPr>
        <p:txBody>
          <a:bodyPr/>
          <a:lstStyle/>
          <a:p>
            <a:pPr algn="ctr"/>
            <a:r>
              <a:rPr sz="3200">
                <a:solidFill>
                  <a:srgbClr val="0070C0"/>
                </a:solidFill>
              </a:rPr>
              <a:t>Η Κρίση της Πανδημίας</a:t>
            </a:r>
            <a:endParaRPr sz="3200">
              <a:solidFill>
                <a:srgbClr val="0070C0"/>
              </a:solidFill>
            </a:endParaRPr>
          </a:p>
        </p:txBody>
      </p:sp>
      <p:sp>
        <p:nvSpPr>
          <p:cNvPr id="387" name="Σε κάθε περίπτωση, και ενώ η ελληνική οικονομία έδειχνε να έχει ξεπεράσει την περίοδο της ‘μεγάλης καθίζησης’ και να έχει εισέλθει από το 2017 σε μία περίοδο ήπιας ανάκαμψης, το 2020 ξέσπασε μια νέα μεγάλη διεθνής οικονομική κρίση, λόγω της πανδημίας του"/>
          <p:cNvSpPr txBox="1"/>
          <p:nvPr>
            <p:ph type="body" idx="1"/>
          </p:nvPr>
        </p:nvSpPr>
        <p:spPr>
          <a:xfrm>
            <a:off x="476250" y="1520825"/>
            <a:ext cx="11239500" cy="4616450"/>
          </a:xfrm>
          <a:prstGeom prst="rect">
            <a:avLst/>
          </a:prstGeom>
        </p:spPr>
        <p:txBody>
          <a:bodyPr/>
          <a:lstStyle/>
          <a:p>
            <a:pPr defTabSz="338455">
              <a:spcBef>
                <a:spcPts val="1300"/>
              </a:spcBef>
              <a:defRPr sz="2050"/>
            </a:pPr>
            <a:r>
              <a:rPr sz="2100"/>
              <a:t>Σε κάθε περίπτωση, και ενώ η ελληνική οικονομία έδειχνε να έχει ξεπεράσει την περίοδο της ‘μεγάλης καθίζησης’ και να έχει εισέλθει από το 2017 σε μία περίοδο ήπιας ανάκαμψης, το 2020 ξέσπασε μια νέα μεγάλη διεθνής οικονομική κρίση, λόγω της πανδημίας του κορονοϊού (Covid-19). H κρίση αυτ</a:t>
            </a:r>
            <a:r>
              <a:rPr lang="el-GR" sz="2100"/>
              <a:t>ή ήταν </a:t>
            </a:r>
            <a:r>
              <a:rPr sz="2100"/>
              <a:t> δυνητικά το ίδιο σοβαρή, αν όχι σοβαρότερη από τη διεθνή χρηματοπιστωτική κρίση του 2008-2009.</a:t>
            </a:r>
            <a:endParaRPr sz="2100"/>
          </a:p>
          <a:p>
            <a:pPr defTabSz="338455">
              <a:spcBef>
                <a:spcPts val="1300"/>
              </a:spcBef>
              <a:defRPr sz="2050"/>
            </a:pPr>
            <a:r>
              <a:rPr sz="2100"/>
              <a:t>Η πανδημία και τα μέτρα περιορισμού που έχει απαιτήσει </a:t>
            </a:r>
            <a:r>
              <a:rPr lang="el-GR" sz="2100"/>
              <a:t>διατάραξαν σημαντικά</a:t>
            </a:r>
            <a:r>
              <a:rPr sz="2100"/>
              <a:t> την παγκόσμια και, βεβαίως, και την ελληνική οικονομία. Ως αποτέλεσμα των περιοριστικών μέτρων για την αντιμετώπιση της πανδημίας, η παγκόσμια ζήτηση, οι παγκόσμιες εφοδιαστικές αλυσίδες, η προσφορά εργασίας, η βιομηχανική παραγωγή, το εξωτερικό εμπόριο και οι ροές κεφαλαίων</a:t>
            </a:r>
            <a:r>
              <a:rPr lang="el-GR" sz="2100"/>
              <a:t> συρρικνώθηκαν </a:t>
            </a:r>
            <a:r>
              <a:rPr sz="2100"/>
              <a:t>σημαντικά. Από την άλλη, η μείωση της παγκόσμιας προσφοράς και η αύξηση της ζήτησης μέσω της δημοσιονομικής νομισματικής πολιτικής έχει οδηγήσει σε σημαντική αύξηση του πληθωρισμού. </a:t>
            </a:r>
            <a:r>
              <a:rPr lang="el-GR" sz="2100"/>
              <a:t>Το 2020 η </a:t>
            </a:r>
            <a:r>
              <a:rPr sz="2100"/>
              <a:t>πανδημία έπληξε καίρια τόσο την ευρωπαϊκή όσο και την ελληνική οικονομία σε μία περίοδο που εξακολουθούσαν να είναι ευάλωτες σε νέες διαταραχές.</a:t>
            </a:r>
            <a:endParaRPr sz="2100"/>
          </a:p>
          <a:p>
            <a:pPr defTabSz="338455">
              <a:spcBef>
                <a:spcPts val="1300"/>
              </a:spcBef>
              <a:defRPr sz="2050"/>
            </a:pPr>
            <a:endParaRPr sz="2100"/>
          </a:p>
        </p:txBody>
      </p:sp>
      <p:sp>
        <p:nvSpPr>
          <p:cNvPr id="388"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Η Κρίση της Πανδημίας"/>
          <p:cNvSpPr txBox="1"/>
          <p:nvPr>
            <p:ph type="title"/>
          </p:nvPr>
        </p:nvSpPr>
        <p:spPr>
          <a:xfrm>
            <a:off x="609600" y="704850"/>
            <a:ext cx="10972800" cy="558800"/>
          </a:xfrm>
          <a:prstGeom prst="rect">
            <a:avLst/>
          </a:prstGeom>
        </p:spPr>
        <p:txBody>
          <a:bodyPr/>
          <a:lstStyle/>
          <a:p>
            <a:pPr algn="ctr"/>
            <a:r>
              <a:rPr sz="3200">
                <a:solidFill>
                  <a:srgbClr val="0070C0"/>
                </a:solidFill>
              </a:rPr>
              <a:t>Η Κρίση της Πανδημίας</a:t>
            </a:r>
            <a:endParaRPr sz="3200">
              <a:solidFill>
                <a:srgbClr val="0070C0"/>
              </a:solidFill>
            </a:endParaRPr>
          </a:p>
        </p:txBody>
      </p:sp>
      <p:sp>
        <p:nvSpPr>
          <p:cNvPr id="387" name="Σε κάθε περίπτωση, και ενώ η ελληνική οικονομία έδειχνε να έχει ξεπεράσει την περίοδο της ‘μεγάλης καθίζησης’ και να έχει εισέλθει από το 2017 σε μία περίοδο ήπιας ανάκαμψης, το 2020 ξέσπασε μια νέα μεγάλη διεθνής οικονομική κρίση, λόγω της πανδημίας του"/>
          <p:cNvSpPr txBox="1"/>
          <p:nvPr>
            <p:ph type="body" idx="1"/>
          </p:nvPr>
        </p:nvSpPr>
        <p:spPr>
          <a:xfrm>
            <a:off x="476250" y="1520825"/>
            <a:ext cx="11239500" cy="4956175"/>
          </a:xfrm>
          <a:prstGeom prst="rect">
            <a:avLst/>
          </a:prstGeom>
        </p:spPr>
        <p:txBody>
          <a:bodyPr/>
          <a:lstStyle/>
          <a:p>
            <a:pPr defTabSz="338455">
              <a:spcBef>
                <a:spcPts val="1300"/>
              </a:spcBef>
              <a:defRPr sz="2050"/>
            </a:pPr>
            <a:r>
              <a:rPr>
                <a:sym typeface="+mn-ea"/>
              </a:rPr>
              <a:t>Το θετικό είναι ότι στην τελευταία αυτή κρίση η Ελλάδα δεν ήταν πολιτικά απομονωμένη, όπως συνέβη στις αρχές του 2010. Ωστόσο, ο αντίκτυπος της κρίσης και ο τρόπος με τον οποίο επηρέασε και θα επηρεάσει τα διάφορα κράτη-μέλη θα είναι κάθε άλλο παρά συμμετρικός.</a:t>
            </a:r>
            <a:endParaRPr>
              <a:sym typeface="+mn-ea"/>
            </a:endParaRPr>
          </a:p>
          <a:p>
            <a:pPr defTabSz="338455">
              <a:spcBef>
                <a:spcPts val="1300"/>
              </a:spcBef>
              <a:defRPr sz="2050"/>
            </a:pPr>
            <a:r>
              <a:rPr>
                <a:sym typeface="+mn-ea"/>
              </a:rPr>
              <a:t>Για μία ακόμη φορά, όπως συνέβη και το 2010, η ΕΕ και η ευρωζώνη αποδείχθηκαν σχετικά ανέτοιμες για την αποτελεσματική από κοινού αντιμετώπιση μιας μεγάλης διεθνούς οικονομικής κρίσης. Οι αναγκαίες μεταρρυθμίσεις στη λειτουργία της ευρωζώνης μετά τη διεθνή χρηματοπιστωτική κρίση είχαν από καιρού παραπεμφθεί στις ευρωπαϊκές καλένδες. </a:t>
            </a:r>
            <a:endParaRPr>
              <a:sym typeface="+mn-ea"/>
            </a:endParaRPr>
          </a:p>
          <a:p>
            <a:pPr defTabSz="338455">
              <a:spcBef>
                <a:spcPts val="1300"/>
              </a:spcBef>
              <a:defRPr sz="2050"/>
            </a:pPr>
            <a:r>
              <a:rPr>
                <a:sym typeface="+mn-ea"/>
              </a:rPr>
              <a:t>Είναι πάντως σημαντικό ότι, σε αντίθεση με το 2010, όταν το κόστος της προσαρμογής μετακυλίθηκε στις οικονομίες της περιφέρειας, το 2020 οι χώρες της ΕΕ συμφώνησαν τελικά στη δημιουργία ενός σημαντικού νέου προσωρινού κοινοτικού μηχανισμού αντιμετώπισης της κρίσης. Με τη συμφωνία για το </a:t>
            </a:r>
            <a:r>
              <a:rPr b="1">
                <a:sym typeface="+mn-ea"/>
              </a:rPr>
              <a:t>Ταμείο Ανάκαμψης και Ανθεκτικότητας (ΤΑΑ)</a:t>
            </a:r>
            <a:r>
              <a:rPr>
                <a:sym typeface="+mn-ea"/>
              </a:rPr>
              <a:t> και άλλες πρωτοβουλίες ύψους 750 δι</a:t>
            </a:r>
            <a:r>
              <a:rPr lang="el-GR">
                <a:sym typeface="+mn-ea"/>
              </a:rPr>
              <a:t>σ.</a:t>
            </a:r>
            <a:r>
              <a:rPr>
                <a:sym typeface="+mn-ea"/>
              </a:rPr>
              <a:t> δημιουργήθηκε ένας προσωρινός μηχανισμός για την από κοινού αντιμετώπιση της τελευταίας αυτής κρίσης. Αυτό αποτελεί μία θετική, έστω και περιορισμένης εμβέλειας πρωτοβουλία προς τη σωστή κατεύθυνση.</a:t>
            </a:r>
            <a:endParaRPr>
              <a:sym typeface="+mn-ea"/>
            </a:endParaRPr>
          </a:p>
          <a:p>
            <a:pPr defTabSz="338455">
              <a:spcBef>
                <a:spcPts val="1300"/>
              </a:spcBef>
              <a:defRPr sz="2050"/>
            </a:pPr>
          </a:p>
        </p:txBody>
      </p:sp>
      <p:sp>
        <p:nvSpPr>
          <p:cNvPr id="388"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Η ‘Φούσκα’ του Χρηματιστηρίου"/>
          <p:cNvSpPr txBox="1"/>
          <p:nvPr>
            <p:ph type="title"/>
          </p:nvPr>
        </p:nvSpPr>
        <p:spPr>
          <a:xfrm>
            <a:off x="609600" y="704850"/>
            <a:ext cx="10972800" cy="519430"/>
          </a:xfrm>
          <a:prstGeom prst="rect">
            <a:avLst/>
          </a:prstGeom>
        </p:spPr>
        <p:txBody>
          <a:bodyPr/>
          <a:lstStyle/>
          <a:p>
            <a:pPr algn="ctr"/>
            <a:r>
              <a:rPr sz="3600">
                <a:solidFill>
                  <a:srgbClr val="0070C0"/>
                </a:solidFill>
              </a:rPr>
              <a:t>Η ‘Φούσκα’ του Χρηματιστηρίου</a:t>
            </a:r>
            <a:endParaRPr sz="3600">
              <a:solidFill>
                <a:srgbClr val="0070C0"/>
              </a:solidFill>
            </a:endParaRPr>
          </a:p>
        </p:txBody>
      </p:sp>
      <p:sp>
        <p:nvSpPr>
          <p:cNvPr id="351" name="Η χρηματοπιστωτική έκρηξη είχε επιπτώσεις και στην πορεία του Χρηματιστηρίου Αξιών Αθηνών. Η εξέλιξη του δείκτη τιμών μετοχών παρουσιάζεται στο Διάγραμμα 15. Με την πτώση των ονομαστικών και πραγματικών επιτοκίων θα ανέμενε κανείς μία άνοδο και στις τιμέ"/>
          <p:cNvSpPr txBox="1"/>
          <p:nvPr>
            <p:ph type="body" idx="1"/>
          </p:nvPr>
        </p:nvSpPr>
        <p:spPr>
          <a:xfrm>
            <a:off x="476250" y="1539240"/>
            <a:ext cx="11239500" cy="4900295"/>
          </a:xfrm>
          <a:prstGeom prst="rect">
            <a:avLst/>
          </a:prstGeom>
        </p:spPr>
        <p:txBody>
          <a:bodyPr/>
          <a:lstStyle/>
          <a:p>
            <a:pPr defTabSz="387985">
              <a:spcBef>
                <a:spcPts val="1500"/>
              </a:spcBef>
              <a:defRPr sz="2350"/>
            </a:pPr>
            <a:r>
              <a:rPr sz="2100"/>
              <a:t>Η χρηματοπιστωτική έκρηξη είχε επιπτώσεις και στην πορεία του Χρηματιστηρίου Αξιών Αθηνών. Η εξέλιξη του δείκτη τιμών μετοχών παρουσιάζεται στο Διάγραμμα 15. Με την πτώση των ονομαστικών και πραγματικών επιτοκίων θα ανέμενε κανείς μία άνοδο και στις τιμές των μετοχών. Ωστόσο, η άνοδος που σημειώθηκε το 1999, όταν εμπεδώθηκαν οι προσδοκίες για την είσοδο της Ελλάδας στην ευρωζώνη και άρχισαν να μειώνονται τα επιτόκια πήρε τη μορφή πρωτοφανούς φούσκας.</a:t>
            </a:r>
            <a:endParaRPr sz="2100"/>
          </a:p>
          <a:p>
            <a:pPr defTabSz="387985">
              <a:spcBef>
                <a:spcPts val="1500"/>
              </a:spcBef>
              <a:defRPr sz="2350"/>
            </a:pPr>
            <a:r>
              <a:rPr sz="2100"/>
              <a:t>Μεταξύ Δεκεμβρίου του 1996 και Σεπτεμβρίου του 1999, ο δείκτης τιμών των μετοχών ανέβηκε 6,3 φορές, ή κατά 632%. Στις 17 Σεπτεμβρίου του 1999, ο Γενικός Δείκτης έκανε το ιστορικό ρεκόρ των 6.355,04 μονάδων και όλη η Ελλάδα ζούσε στους ρυθμούς της Σοφοκλέους. Η τάση αυτή όμως, στις 23 Σεπτεμβρίου του 1999, αντιστράφηκε απότομα. Ο Γενικός Δείκτης εμφάνισε μέσα σε τρεις μόνο ημέρες μείωση της τάξης του 12,7% και το ελληνικό χρηματιστήριο ξεκίνησε από τότε μια έντονα καθοδική πορεία. Η ‘φούσκα’ είχε σπάσει. Μέχρι τον Μάρτιο του 2003, ο Γενικός Δείκτης είχε απολέσει τα τρία τέταρτα της αξίας του, μια μείωση κατά 393%, και επέστρεψε στα επίπεδα των αρχών του 1998.</a:t>
            </a:r>
            <a:endParaRPr sz="2100"/>
          </a:p>
          <a:p>
            <a:pPr defTabSz="387985">
              <a:spcBef>
                <a:spcPts val="1500"/>
              </a:spcBef>
              <a:defRPr sz="2350"/>
            </a:pPr>
            <a:endParaRPr sz="2100"/>
          </a:p>
        </p:txBody>
      </p:sp>
      <p:sp>
        <p:nvSpPr>
          <p:cNvPr id="352"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Η Κρίση της Πανδημίας"/>
          <p:cNvSpPr txBox="1"/>
          <p:nvPr>
            <p:ph type="title"/>
          </p:nvPr>
        </p:nvSpPr>
        <p:spPr>
          <a:xfrm>
            <a:off x="609600" y="704850"/>
            <a:ext cx="10972800" cy="558800"/>
          </a:xfrm>
          <a:prstGeom prst="rect">
            <a:avLst/>
          </a:prstGeom>
        </p:spPr>
        <p:txBody>
          <a:bodyPr/>
          <a:lstStyle/>
          <a:p>
            <a:pPr algn="ctr"/>
            <a:r>
              <a:rPr sz="3200">
                <a:solidFill>
                  <a:srgbClr val="0070C0"/>
                </a:solidFill>
              </a:rPr>
              <a:t>Η Κρίση της Πανδημίας</a:t>
            </a:r>
            <a:endParaRPr sz="3200">
              <a:solidFill>
                <a:srgbClr val="0070C0"/>
              </a:solidFill>
            </a:endParaRPr>
          </a:p>
        </p:txBody>
      </p:sp>
      <p:sp>
        <p:nvSpPr>
          <p:cNvPr id="387" name="Σε κάθε περίπτωση, και ενώ η ελληνική οικονομία έδειχνε να έχει ξεπεράσει την περίοδο της ‘μεγάλης καθίζησης’ και να έχει εισέλθει από το 2017 σε μία περίοδο ήπιας ανάκαμψης, το 2020 ξέσπασε μια νέα μεγάλη διεθνής οικονομική κρίση, λόγω της πανδημίας του"/>
          <p:cNvSpPr txBox="1"/>
          <p:nvPr>
            <p:ph type="body" idx="1"/>
          </p:nvPr>
        </p:nvSpPr>
        <p:spPr>
          <a:xfrm>
            <a:off x="476250" y="1520825"/>
            <a:ext cx="11239500" cy="4616450"/>
          </a:xfrm>
          <a:prstGeom prst="rect">
            <a:avLst/>
          </a:prstGeom>
        </p:spPr>
        <p:txBody>
          <a:bodyPr/>
          <a:lstStyle/>
          <a:p>
            <a:pPr defTabSz="338455">
              <a:spcBef>
                <a:spcPts val="1300"/>
              </a:spcBef>
              <a:defRPr sz="2050"/>
            </a:pPr>
            <a:r>
              <a:rPr sz="2600">
                <a:sym typeface="+mn-ea"/>
              </a:rPr>
              <a:t>Η οικονομία της Ελλάδας </a:t>
            </a:r>
            <a:r>
              <a:rPr lang="el-GR" sz="2600">
                <a:sym typeface="+mn-ea"/>
              </a:rPr>
              <a:t>επλήγη </a:t>
            </a:r>
            <a:r>
              <a:rPr sz="2600">
                <a:sym typeface="+mn-ea"/>
              </a:rPr>
              <a:t>σοβαρά </a:t>
            </a:r>
            <a:r>
              <a:rPr lang="el-GR" sz="2600">
                <a:sym typeface="+mn-ea"/>
              </a:rPr>
              <a:t>το 2020 </a:t>
            </a:r>
            <a:r>
              <a:rPr sz="2600">
                <a:sym typeface="+mn-ea"/>
              </a:rPr>
              <a:t>από την πανδημία, </a:t>
            </a:r>
            <a:r>
              <a:rPr lang="el-GR" sz="2600">
                <a:sym typeface="+mn-ea"/>
              </a:rPr>
              <a:t>από </a:t>
            </a:r>
            <a:r>
              <a:rPr sz="2600">
                <a:sym typeface="+mn-ea"/>
              </a:rPr>
              <a:t>τα αντίμετρα που ελήφθησαν για τον περιορισμό της εξάπλωσής της από τις αρχές του 2020</a:t>
            </a:r>
            <a:r>
              <a:rPr lang="el-GR" sz="2600">
                <a:sym typeface="+mn-ea"/>
              </a:rPr>
              <a:t>,</a:t>
            </a:r>
            <a:r>
              <a:rPr sz="2600">
                <a:sym typeface="+mn-ea"/>
              </a:rPr>
              <a:t> καθώς και από τη</a:t>
            </a:r>
            <a:r>
              <a:rPr lang="el-GR" sz="2600">
                <a:sym typeface="+mn-ea"/>
              </a:rPr>
              <a:t>ν </a:t>
            </a:r>
            <a:r>
              <a:rPr sz="2600">
                <a:sym typeface="+mn-ea"/>
              </a:rPr>
              <a:t>νέα παγκόσμια ύφεση. Ο αντίκτυπος στην ελληνική οικονομία υπήρξε μεγάλος λόγω της σημασίας του τομέα του τουρισμού και το πολύ υψηλό μερίδιο στην ελληνική παραγωγή των πολύ μικρών επιχειρήσεων του τομέα των υπηρεσιών, οι οποίες είναι ιδιαίτερα ευάλωτες. Παρά τα άμεσα μέτρα στήριξης της οικονομίας, η ισχυρή συρρίκνωση της παραγωγής επηρέασε τελικά και την απασχόληση. Επιπλέον, τόσο η ύφεση όσο και το δημοσιονομικό κόστος των μέτρων για την αντιμετώπιση της κρίσης </a:t>
            </a:r>
            <a:r>
              <a:rPr lang="el-GR" sz="2600">
                <a:sym typeface="+mn-ea"/>
              </a:rPr>
              <a:t>οδήγησαν </a:t>
            </a:r>
            <a:r>
              <a:rPr sz="2600">
                <a:sym typeface="+mn-ea"/>
              </a:rPr>
              <a:t>σε ένα σημαντικό δημοσιονομικό έλλειμμα και εκ νέου άνοδο του δημοσίου χρέους σε σχέση με το ΑΕΠ.</a:t>
            </a:r>
            <a:endParaRPr sz="2600">
              <a:sym typeface="+mn-ea"/>
            </a:endParaRPr>
          </a:p>
          <a:p>
            <a:pPr defTabSz="338455">
              <a:spcBef>
                <a:spcPts val="1300"/>
              </a:spcBef>
              <a:defRPr sz="2050"/>
            </a:pPr>
            <a:endParaRPr sz="2600">
              <a:sym typeface="+mn-ea"/>
            </a:endParaRPr>
          </a:p>
        </p:txBody>
      </p:sp>
      <p:sp>
        <p:nvSpPr>
          <p:cNvPr id="388"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Προοπτικές Ανάκαμψης"/>
          <p:cNvSpPr txBox="1"/>
          <p:nvPr>
            <p:ph type="title"/>
          </p:nvPr>
        </p:nvSpPr>
        <p:spPr>
          <a:xfrm>
            <a:off x="609600" y="704850"/>
            <a:ext cx="10972800" cy="568960"/>
          </a:xfrm>
          <a:prstGeom prst="rect">
            <a:avLst/>
          </a:prstGeom>
        </p:spPr>
        <p:txBody>
          <a:bodyPr/>
          <a:lstStyle/>
          <a:p>
            <a:pPr algn="ctr"/>
            <a:r>
              <a:rPr sz="3200">
                <a:solidFill>
                  <a:srgbClr val="0070C0"/>
                </a:solidFill>
              </a:rPr>
              <a:t>Προοπτικές Ανάκαμψης</a:t>
            </a:r>
            <a:endParaRPr sz="3200">
              <a:solidFill>
                <a:srgbClr val="0070C0"/>
              </a:solidFill>
            </a:endParaRPr>
          </a:p>
        </p:txBody>
      </p:sp>
      <p:sp>
        <p:nvSpPr>
          <p:cNvPr id="391" name="Η κρίση της πανδημίας βρίσκεται ακόμη σε εξέλιξη, και οι προβλέψεις είναι εξαιρετικά αβέβαιες. Η συλλογική προσπάθεια σε ευρωπαϊκό επίπεδο, με το Ταμείο Ανάκαμψης και Ανθεκτικότητας, η οποία συνεπάγεται μία όχι αμελητέα μεταφορά πόρων προς την ελληνική ο"/>
          <p:cNvSpPr txBox="1"/>
          <p:nvPr>
            <p:ph type="body" idx="1"/>
          </p:nvPr>
        </p:nvSpPr>
        <p:spPr>
          <a:xfrm>
            <a:off x="476250" y="1529715"/>
            <a:ext cx="11239500" cy="4607560"/>
          </a:xfrm>
          <a:prstGeom prst="rect">
            <a:avLst/>
          </a:prstGeom>
        </p:spPr>
        <p:txBody>
          <a:bodyPr/>
          <a:lstStyle/>
          <a:p>
            <a:pPr defTabSz="363220">
              <a:spcBef>
                <a:spcPts val="1400"/>
              </a:spcBef>
              <a:defRPr sz="2200"/>
            </a:pPr>
            <a:r>
              <a:rPr lang="el-GR" sz="2400"/>
              <a:t>Καθώς η </a:t>
            </a:r>
            <a:r>
              <a:rPr sz="2400"/>
              <a:t>κρίση της πανδημίας βρ</a:t>
            </a:r>
            <a:r>
              <a:rPr lang="el-GR" sz="2400"/>
              <a:t>ισκόταν ακόμη </a:t>
            </a:r>
            <a:r>
              <a:rPr sz="2400"/>
              <a:t>σε εξέλιξη, οι προβλέψεις </a:t>
            </a:r>
            <a:r>
              <a:rPr lang="el-GR" sz="2400"/>
              <a:t>ήταν</a:t>
            </a:r>
            <a:r>
              <a:rPr sz="2400"/>
              <a:t> εξαιρετικά αβέβαιες. Η συλλογική προσπάθεια σε ευρωπαϊκό επίπεδο, με το Ταμείο Ανάκαμψης και Ανθεκτικότητας, η οποία συνεπάγεται μία όχι αμελητέα μεταφορά πόρων προς την ελληνική οικονομία ασφαλώς </a:t>
            </a:r>
            <a:r>
              <a:rPr lang="el-GR" sz="2400"/>
              <a:t>έμελλε να </a:t>
            </a:r>
            <a:r>
              <a:rPr sz="2400"/>
              <a:t>βο</a:t>
            </a:r>
            <a:r>
              <a:rPr lang="el-GR" sz="2400"/>
              <a:t>ηθή</a:t>
            </a:r>
            <a:r>
              <a:rPr sz="2400"/>
              <a:t>σει. Ωστόσο, απαιτούνται και άλλες σημαντικές πρωτοβουλίες και μεταρρυθμίσεις σε εθνικό επίπεδο, μέσω ενός προγράμματος προσαρμογής για μία μονιμότερη ανάκαμψη της ελληνικής οικονομίας, η οποία ακόμη και πριν την κρίση δεν ανέκαμπτε ικανοποιητικά από τη μεγάλη καθίζηση της περιόδου 2010-2016. </a:t>
            </a:r>
            <a:endParaRPr sz="2400"/>
          </a:p>
          <a:p>
            <a:pPr defTabSz="363220">
              <a:spcBef>
                <a:spcPts val="1400"/>
              </a:spcBef>
              <a:defRPr sz="2200"/>
            </a:pPr>
            <a:r>
              <a:rPr sz="2400"/>
              <a:t>Τα στοιχεία για την εξέλιξη του πραγματικού και του δυνητικού ΑΕΠ της Ελλάδας στην περίοδο μετά τη μεταπολίτευση, και οι προβλέψεις της Επιτροπής της ΕΕ για την περίοδο έως το 2023 παρουσιάζονται στο Διάγραμμα 17. </a:t>
            </a:r>
            <a:endParaRPr sz="2400"/>
          </a:p>
          <a:p>
            <a:pPr defTabSz="363220">
              <a:spcBef>
                <a:spcPts val="1400"/>
              </a:spcBef>
              <a:defRPr sz="2200"/>
            </a:pPr>
            <a:endParaRPr sz="2400"/>
          </a:p>
        </p:txBody>
      </p:sp>
      <p:sp>
        <p:nvSpPr>
          <p:cNvPr id="392"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Προοπτικές Ανάκαμψης"/>
          <p:cNvSpPr txBox="1"/>
          <p:nvPr>
            <p:ph type="title"/>
          </p:nvPr>
        </p:nvSpPr>
        <p:spPr>
          <a:xfrm>
            <a:off x="609600" y="704850"/>
            <a:ext cx="10972800" cy="568960"/>
          </a:xfrm>
          <a:prstGeom prst="rect">
            <a:avLst/>
          </a:prstGeom>
        </p:spPr>
        <p:txBody>
          <a:bodyPr/>
          <a:lstStyle/>
          <a:p>
            <a:pPr algn="ctr"/>
            <a:r>
              <a:rPr sz="3200">
                <a:solidFill>
                  <a:srgbClr val="0070C0"/>
                </a:solidFill>
              </a:rPr>
              <a:t>Προοπτικές Ανάκαμψης</a:t>
            </a:r>
            <a:endParaRPr sz="3200">
              <a:solidFill>
                <a:srgbClr val="0070C0"/>
              </a:solidFill>
            </a:endParaRPr>
          </a:p>
        </p:txBody>
      </p:sp>
      <p:sp>
        <p:nvSpPr>
          <p:cNvPr id="391" name="Η κρίση της πανδημίας βρίσκεται ακόμη σε εξέλιξη, και οι προβλέψεις είναι εξαιρετικά αβέβαιες. Η συλλογική προσπάθεια σε ευρωπαϊκό επίπεδο, με το Ταμείο Ανάκαμψης και Ανθεκτικότητας, η οποία συνεπάγεται μία όχι αμελητέα μεταφορά πόρων προς την ελληνική ο"/>
          <p:cNvSpPr txBox="1"/>
          <p:nvPr>
            <p:ph type="body" idx="1"/>
          </p:nvPr>
        </p:nvSpPr>
        <p:spPr>
          <a:xfrm>
            <a:off x="476250" y="1471295"/>
            <a:ext cx="11239500" cy="5006975"/>
          </a:xfrm>
          <a:prstGeom prst="rect">
            <a:avLst/>
          </a:prstGeom>
        </p:spPr>
        <p:txBody>
          <a:bodyPr/>
          <a:lstStyle/>
          <a:p>
            <a:pPr defTabSz="363220">
              <a:spcBef>
                <a:spcPts val="1400"/>
              </a:spcBef>
              <a:defRPr sz="2200"/>
            </a:pPr>
            <a:r>
              <a:rPr>
                <a:sym typeface="+mn-ea"/>
              </a:rPr>
              <a:t>Μετά τα μέσα της δεκαετίας του 1980, υπήρξαν πέντε κύκλοι προγραμμάτων προσαρμογής. Τα προγράμματα αυτά δεν απέδωσαν τα αναμενόμενα και δεν κατόρθωσαν να δημιουργήσουν τις συνθήκες για μία ισχυρή και διατηρήσιμη ανάκαμψη της ελληνικής οικονομίας. Τα περισσότερα από αυτά υπήρξαν βραχύβια, ανατρέπονταν σε προεκλογικές περιόδους, ενώ χαρακτηρίζονταν γενικότερα από σημαντικούς πολιτικούς περιορισμούς, τους οποίους ήδη έχουμε αναλύσει. Από την άλλη, τα προγράμματα σύγκλισης της περιόδου 1993-1999 και τα προγράμματα προσαρμογής της περιόδου 2010-2018, τα οποία επιβλήθηκαν από το εξωτερικό, ήταν μεγαλύτερα σε διάρκεια και αντιμετώπιζαν λιγότερους πολιτικούς περιορισμούς, χαρακτηρίζονταν από μεγάλες σχεδιαστικές αδυναμίες και, σε κάθε περίπτωση, εφαρμόστηκαν μόνο μερικώς. </a:t>
            </a:r>
            <a:endParaRPr>
              <a:sym typeface="+mn-ea"/>
            </a:endParaRPr>
          </a:p>
          <a:p>
            <a:pPr defTabSz="363220">
              <a:spcBef>
                <a:spcPts val="1400"/>
              </a:spcBef>
              <a:defRPr sz="2200"/>
            </a:pPr>
            <a:r>
              <a:rPr>
                <a:sym typeface="+mn-ea"/>
              </a:rPr>
              <a:t>Παρά το ότι προβλέπεται από την Ευρωπαϊκή Επιτροπή ότι το 2023 το πραγματικό ΑΕΠ θα έχει ανακάμψει από τα επίπεδα του 2020 και θα έχει προσεγγίσει το δυνητικό ΑΕΠ, η ανάκαμψη αυτή δεν μπορεί να θεωρείται ικανοποιητική, με δεδομένο ότι μετά την κρίση του 2010 έχει υπάρξει και σημαντική πτώση στο δυνητικό ΑΕΠ. </a:t>
            </a:r>
            <a:endParaRPr>
              <a:sym typeface="+mn-ea"/>
            </a:endParaRPr>
          </a:p>
          <a:p>
            <a:pPr defTabSz="363220">
              <a:spcBef>
                <a:spcPts val="1400"/>
              </a:spcBef>
              <a:defRPr sz="2200"/>
            </a:pPr>
          </a:p>
        </p:txBody>
      </p:sp>
      <p:sp>
        <p:nvSpPr>
          <p:cNvPr id="392"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Προοπτικές Ανάκαμψης"/>
          <p:cNvSpPr txBox="1"/>
          <p:nvPr>
            <p:ph type="title"/>
          </p:nvPr>
        </p:nvSpPr>
        <p:spPr>
          <a:xfrm>
            <a:off x="609600" y="704850"/>
            <a:ext cx="10972800" cy="568960"/>
          </a:xfrm>
          <a:prstGeom prst="rect">
            <a:avLst/>
          </a:prstGeom>
        </p:spPr>
        <p:txBody>
          <a:bodyPr/>
          <a:lstStyle/>
          <a:p>
            <a:pPr algn="ctr"/>
            <a:r>
              <a:rPr sz="3200">
                <a:solidFill>
                  <a:srgbClr val="0070C0"/>
                </a:solidFill>
              </a:rPr>
              <a:t>Προοπτικές Ανάκαμψης</a:t>
            </a:r>
            <a:endParaRPr sz="3200">
              <a:solidFill>
                <a:srgbClr val="0070C0"/>
              </a:solidFill>
            </a:endParaRPr>
          </a:p>
        </p:txBody>
      </p:sp>
      <p:sp>
        <p:nvSpPr>
          <p:cNvPr id="391" name="Η κρίση της πανδημίας βρίσκεται ακόμη σε εξέλιξη, και οι προβλέψεις είναι εξαιρετικά αβέβαιες. Η συλλογική προσπάθεια σε ευρωπαϊκό επίπεδο, με το Ταμείο Ανάκαμψης και Ανθεκτικότητας, η οποία συνεπάγεται μία όχι αμελητέα μεταφορά πόρων προς την ελληνική ο"/>
          <p:cNvSpPr txBox="1"/>
          <p:nvPr>
            <p:ph type="body" idx="1"/>
          </p:nvPr>
        </p:nvSpPr>
        <p:spPr>
          <a:xfrm>
            <a:off x="476250" y="1733550"/>
            <a:ext cx="11239500" cy="4403725"/>
          </a:xfrm>
          <a:prstGeom prst="rect">
            <a:avLst/>
          </a:prstGeom>
        </p:spPr>
        <p:txBody>
          <a:bodyPr/>
          <a:lstStyle/>
          <a:p>
            <a:pPr defTabSz="363220">
              <a:spcBef>
                <a:spcPts val="1400"/>
              </a:spcBef>
              <a:defRPr sz="2200"/>
            </a:pPr>
            <a:r>
              <a:rPr sz="2400">
                <a:sym typeface="+mn-ea"/>
              </a:rPr>
              <a:t>Το κύριο ερώτημα που τίθεται σήμερα, εν όψει και της εξόδου της χώρας από την κρίση της πανδημίας, είναι εάν η Ελλάδα μπορεί να αλλάξει πορεία και να υιοθετήσει πολιτικές που θα οδηγήσουν σε ισχυρή και βιώσιμη ανάκαμψη της οικονομίας, χωρίς διευρυμένα ελλείμματα στο ισοζύγιο τρεχουσών συναλλαγών και τις άλλες μακροοικονομικές ανισορροπίες των δεκαετιών μετά τη μεταπολίτευση και την ένταξη στην ΕΕ.</a:t>
            </a:r>
            <a:endParaRPr sz="2400">
              <a:sym typeface="+mn-ea"/>
            </a:endParaRPr>
          </a:p>
          <a:p>
            <a:pPr defTabSz="363220">
              <a:spcBef>
                <a:spcPts val="1400"/>
              </a:spcBef>
              <a:defRPr sz="2200"/>
            </a:pPr>
            <a:r>
              <a:rPr sz="2400">
                <a:sym typeface="+mn-ea"/>
              </a:rPr>
              <a:t>Προϋπόθεση για αυτό είναι να αντιμετωπιστούν στη ρίζα τους οι διαρθρωτικές και θεσμικές αδυναμίες της ελληνικής οικονομίας, που αποτελούν την κυριότερη τροχοπέδη για την επάνοδο της ελληνικής οικονομίας σε μία αναπτυξιακή τροχιά.</a:t>
            </a:r>
            <a:endParaRPr sz="2400">
              <a:sym typeface="+mn-ea"/>
            </a:endParaRPr>
          </a:p>
        </p:txBody>
      </p:sp>
      <p:sp>
        <p:nvSpPr>
          <p:cNvPr id="392"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Διάγραμμα 17…"/>
          <p:cNvSpPr txBox="1"/>
          <p:nvPr>
            <p:ph type="title"/>
          </p:nvPr>
        </p:nvSpPr>
        <p:spPr>
          <a:xfrm>
            <a:off x="609600" y="704850"/>
            <a:ext cx="10972800" cy="694690"/>
          </a:xfrm>
          <a:prstGeom prst="rect">
            <a:avLst/>
          </a:prstGeom>
        </p:spPr>
        <p:txBody>
          <a:bodyPr/>
          <a:lstStyle/>
          <a:p>
            <a:pPr algn="l">
              <a:spcBef>
                <a:spcPts val="1100"/>
              </a:spcBef>
              <a:buClrTx/>
              <a:buSzTx/>
              <a:buFontTx/>
              <a:buNone/>
            </a:pPr>
            <a:r>
              <a:rPr sz="2400">
                <a:solidFill>
                  <a:srgbClr val="0070C0"/>
                </a:solidFill>
              </a:rPr>
              <a:t>Διάγραμμα 17</a:t>
            </a:r>
            <a:endParaRPr sz="2400">
              <a:solidFill>
                <a:srgbClr val="0070C0"/>
              </a:solidFill>
            </a:endParaRPr>
          </a:p>
          <a:p>
            <a:pPr algn="l">
              <a:spcBef>
                <a:spcPts val="1100"/>
              </a:spcBef>
              <a:buClrTx/>
              <a:buSzTx/>
              <a:buFontTx/>
              <a:buNone/>
            </a:pPr>
            <a:r>
              <a:rPr sz="2400">
                <a:solidFill>
                  <a:srgbClr val="0070C0"/>
                </a:solidFill>
              </a:rPr>
              <a:t>Η Εξέλιξη του Πραγματικού και του Δυνητικού ΑΕΠ και τα Προγράμματα Προσαρμογής</a:t>
            </a:r>
            <a:endParaRPr sz="2400">
              <a:solidFill>
                <a:srgbClr val="0070C0"/>
              </a:solidFill>
            </a:endParaRPr>
          </a:p>
        </p:txBody>
      </p:sp>
      <p:sp>
        <p:nvSpPr>
          <p:cNvPr id="395" name="Slide Number"/>
          <p:cNvSpPr txBox="1"/>
          <p:nvPr>
            <p:ph type="sldNum" sz="quarter" idx="2"/>
          </p:nvPr>
        </p:nvSpPr>
        <p:spPr>
          <a:prstGeom prst="rect">
            <a:avLst/>
          </a:prstGeom>
        </p:spPr>
        <p:txBody>
          <a:bodyPr/>
          <a:lstStyle/>
          <a:p>
            <a:fld id="{86CB4B4D-7CA3-9044-876B-883B54F8677D}" type="slidenum">
              <a:rPr sz="600"/>
            </a:fld>
            <a:endParaRPr sz="600"/>
          </a:p>
        </p:txBody>
      </p:sp>
      <p:pic>
        <p:nvPicPr>
          <p:cNvPr id="396" name="Image" descr="Image"/>
          <p:cNvPicPr>
            <a:picLocks noChangeAspect="1"/>
          </p:cNvPicPr>
          <p:nvPr/>
        </p:nvPicPr>
        <p:blipFill>
          <a:blip r:embed="rId1"/>
          <a:stretch>
            <a:fillRect/>
          </a:stretch>
        </p:blipFill>
        <p:spPr>
          <a:xfrm>
            <a:off x="2337002" y="1536695"/>
            <a:ext cx="7525957" cy="4914910"/>
          </a:xfrm>
          <a:prstGeom prst="rect">
            <a:avLst/>
          </a:prstGeom>
          <a:ln w="12700">
            <a:miter lim="400000"/>
            <a:headEnd/>
            <a:tailEnd/>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Διαρθρωτικές Αδυναμίες της Ελληνικής Οικονομίας"/>
          <p:cNvSpPr txBox="1"/>
          <p:nvPr>
            <p:ph type="title"/>
          </p:nvPr>
        </p:nvSpPr>
        <p:spPr>
          <a:xfrm>
            <a:off x="609600" y="695960"/>
            <a:ext cx="10972800" cy="610235"/>
          </a:xfrm>
          <a:prstGeom prst="rect">
            <a:avLst/>
          </a:prstGeom>
        </p:spPr>
        <p:txBody>
          <a:bodyPr/>
          <a:lstStyle>
            <a:lvl1pPr defTabSz="652145">
              <a:spcBef>
                <a:spcPts val="1800"/>
              </a:spcBef>
              <a:defRPr sz="7740"/>
            </a:lvl1pPr>
          </a:lstStyle>
          <a:p>
            <a:pPr algn="l"/>
            <a:r>
              <a:rPr sz="3200">
                <a:solidFill>
                  <a:srgbClr val="0070C0"/>
                </a:solidFill>
              </a:rPr>
              <a:t>Διαρθρωτικές Αδυναμίες της Ελληνικής Οικονομίας</a:t>
            </a:r>
            <a:endParaRPr sz="3200">
              <a:solidFill>
                <a:srgbClr val="0070C0"/>
              </a:solidFill>
            </a:endParaRPr>
          </a:p>
        </p:txBody>
      </p:sp>
      <p:sp>
        <p:nvSpPr>
          <p:cNvPr id="399" name="Στο ευρύτερο οικονομικό πεδίο οι διαρθρωτικές και θεσμικές αδυναμίες της ελληνικής οικονομίας παραμένουν μεγάλες και αφορούν σε έξι κυρίως περιοχές:…"/>
          <p:cNvSpPr txBox="1"/>
          <p:nvPr>
            <p:ph type="body" idx="1"/>
          </p:nvPr>
        </p:nvSpPr>
        <p:spPr>
          <a:xfrm>
            <a:off x="476250" y="1553210"/>
            <a:ext cx="11239500" cy="4921250"/>
          </a:xfrm>
          <a:prstGeom prst="rect">
            <a:avLst/>
          </a:prstGeom>
        </p:spPr>
        <p:txBody>
          <a:bodyPr/>
          <a:lstStyle/>
          <a:p>
            <a:pPr defTabSz="610870">
              <a:spcBef>
                <a:spcPts val="2500"/>
              </a:spcBef>
              <a:defRPr sz="3700"/>
            </a:pPr>
            <a:r>
              <a:rPr sz="2000"/>
              <a:t>Στο ευρύτερο οικονομικό πεδίο οι διαρθρωτικές και θεσμικές αδυναμίες της ελληνικής οικονομίας παραμένουν μεγάλες και αφορούν σε έξι κυρίως περιοχές: </a:t>
            </a:r>
            <a:endParaRPr sz="2000"/>
          </a:p>
          <a:p>
            <a:pPr marL="610870" indent="-610870" defTabSz="610870">
              <a:spcBef>
                <a:spcPts val="2500"/>
              </a:spcBef>
              <a:buSzPct val="100000"/>
              <a:buAutoNum type="arabicPeriod"/>
              <a:defRPr sz="3700"/>
            </a:pPr>
            <a:r>
              <a:rPr sz="1800"/>
              <a:t>Αγορές Αγαθών και Υπηρεσιών</a:t>
            </a:r>
            <a:endParaRPr sz="1800"/>
          </a:p>
          <a:p>
            <a:pPr marL="610870" indent="-610870" defTabSz="610870">
              <a:spcBef>
                <a:spcPts val="2500"/>
              </a:spcBef>
              <a:buSzPct val="100000"/>
              <a:buAutoNum type="arabicPeriod"/>
              <a:defRPr sz="3700"/>
            </a:pPr>
            <a:r>
              <a:rPr sz="1800"/>
              <a:t>Αγορά Εργασίας και οι Συλλογικές Διαπραγματεύσεις </a:t>
            </a:r>
            <a:endParaRPr sz="1800"/>
          </a:p>
          <a:p>
            <a:pPr marL="610870" indent="-610870" defTabSz="610870">
              <a:spcBef>
                <a:spcPts val="2500"/>
              </a:spcBef>
              <a:buSzPct val="100000"/>
              <a:buAutoNum type="arabicPeriod"/>
              <a:defRPr sz="3700"/>
            </a:pPr>
            <a:r>
              <a:rPr sz="1800"/>
              <a:t>Το Χρηματοπιστωτικό Σύστημα</a:t>
            </a:r>
            <a:endParaRPr sz="1800"/>
          </a:p>
          <a:p>
            <a:pPr marL="610870" indent="-610870" defTabSz="610870">
              <a:spcBef>
                <a:spcPts val="2500"/>
              </a:spcBef>
              <a:buSzPct val="100000"/>
              <a:buAutoNum type="arabicPeriod"/>
              <a:defRPr sz="3700"/>
            </a:pPr>
            <a:r>
              <a:rPr sz="1800"/>
              <a:t>Δημόσια Διοίκηση και Δημόσιος Τομέας</a:t>
            </a:r>
            <a:endParaRPr sz="1800"/>
          </a:p>
          <a:p>
            <a:pPr marL="610870" indent="-610870" defTabSz="610870">
              <a:spcBef>
                <a:spcPts val="2500"/>
              </a:spcBef>
              <a:buSzPct val="100000"/>
              <a:buAutoNum type="arabicPeriod"/>
              <a:defRPr sz="3700"/>
            </a:pPr>
            <a:r>
              <a:rPr sz="1800"/>
              <a:t>Φορολογικό και Προνοιακό Σύστημα</a:t>
            </a:r>
            <a:endParaRPr sz="1800"/>
          </a:p>
          <a:p>
            <a:pPr marL="610870" indent="-610870" defTabSz="610870">
              <a:spcBef>
                <a:spcPts val="2500"/>
              </a:spcBef>
              <a:buSzPct val="100000"/>
              <a:buAutoNum type="arabicPeriod"/>
              <a:defRPr sz="3700"/>
            </a:pPr>
            <a:r>
              <a:rPr sz="1800"/>
              <a:t>Εκπαιδευτικό Σύστημα</a:t>
            </a:r>
            <a:endParaRPr sz="1800"/>
          </a:p>
          <a:p>
            <a:pPr defTabSz="610870">
              <a:spcBef>
                <a:spcPts val="2500"/>
              </a:spcBef>
              <a:defRPr sz="3700"/>
            </a:pPr>
            <a:r>
              <a:rPr sz="1800"/>
              <a:t>Αυτές είναι και οι περιοχές στις οποίες θα πρέπει να επικεντρωθούν εφεξής οι κυριότερες μεταρρυθμίσεις</a:t>
            </a:r>
            <a:r>
              <a:rPr lang="el-GR" sz="1800"/>
              <a:t>.</a:t>
            </a:r>
            <a:endParaRPr lang="el-GR" sz="1800"/>
          </a:p>
        </p:txBody>
      </p:sp>
      <p:sp>
        <p:nvSpPr>
          <p:cNvPr id="400"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Οι Αγορές Αγαθών και Υπηρεσιών"/>
          <p:cNvSpPr txBox="1"/>
          <p:nvPr>
            <p:ph type="title"/>
          </p:nvPr>
        </p:nvSpPr>
        <p:spPr>
          <a:xfrm>
            <a:off x="609600" y="704850"/>
            <a:ext cx="10972800" cy="591820"/>
          </a:xfrm>
          <a:prstGeom prst="rect">
            <a:avLst/>
          </a:prstGeom>
        </p:spPr>
        <p:txBody>
          <a:bodyPr/>
          <a:lstStyle/>
          <a:p>
            <a:r>
              <a:rPr sz="3200">
                <a:solidFill>
                  <a:srgbClr val="0070C0"/>
                </a:solidFill>
              </a:rPr>
              <a:t>Οι Αγορές Αγαθών και Υπηρεσιών</a:t>
            </a:r>
            <a:endParaRPr sz="3200">
              <a:solidFill>
                <a:srgbClr val="0070C0"/>
              </a:solidFill>
            </a:endParaRPr>
          </a:p>
        </p:txBody>
      </p:sp>
      <p:sp>
        <p:nvSpPr>
          <p:cNvPr id="403" name="Οι αγορές αγαθών και υπηρεσιών στην Ελλάδα χαρακτηρίζονται από έλλειψη ανταγωνισμού και ένα εξαιρετικά περιορισμένο φάσμα παραγόμενων αγαθών και υπηρεσιών. Οι περισσότεροι παραγωγικοί κλάδοι έχουν έντονα ολιγοπωλιακή ή ακόμη και μονοπωλιακή διάρθρωση, κά"/>
          <p:cNvSpPr txBox="1"/>
          <p:nvPr>
            <p:ph type="body" idx="1"/>
          </p:nvPr>
        </p:nvSpPr>
        <p:spPr>
          <a:xfrm>
            <a:off x="476250" y="1486535"/>
            <a:ext cx="11239500" cy="4921885"/>
          </a:xfrm>
          <a:prstGeom prst="rect">
            <a:avLst/>
          </a:prstGeom>
        </p:spPr>
        <p:txBody>
          <a:bodyPr/>
          <a:lstStyle/>
          <a:p>
            <a:pPr defTabSz="701675">
              <a:spcBef>
                <a:spcPts val="2800"/>
              </a:spcBef>
              <a:defRPr sz="4250"/>
            </a:pPr>
            <a:r>
              <a:rPr sz="2400"/>
              <a:t>Οι αγορές αγαθών και υπηρεσιών στην Ελλάδα χαρακτηρίζονται από έλλειψη ανταγωνισμού και ένα εξαιρετικά περιορισμένο φάσμα παραγόμενων αγαθών και υπηρεσιών. Οι περισσότεροι παραγωγικοί κλάδοι έχουν έντονα ολιγοπωλιακή ή ακόμη και μονοπωλιακή διάρθρωση, κάτι που ενισχύεται από το μεγάλο μέγεθος του δημοσίου τομέα, τα εμπόδια εισόδου νέων επιχειρήσεων σε πολλούς παραγωγικούς κλάδους και την αδυναμία του δημοσίου να εφαρμόσει μία αποτελεσματική πολιτική ανταγωνισμού </a:t>
            </a:r>
            <a:endParaRPr sz="2400"/>
          </a:p>
          <a:p>
            <a:pPr defTabSz="701675">
              <a:spcBef>
                <a:spcPts val="2800"/>
              </a:spcBef>
              <a:defRPr sz="4250"/>
            </a:pPr>
            <a:r>
              <a:rPr sz="2400"/>
              <a:t>Επιπλέον, λόγω της συνεχούς σχεδόν επιδείνωσης της διεθνούς ανταγωνιστικότητας της ελληνικής οικονομίας, οι εξαγωγικοί κλάδοι ή οι κλάδοι υποκατάστασης των εισαγωγών συρρικνώνονται επί τέσσερεις τουλάχιστον δεκαετίες προς όφελος των κλάδων των μη εμπορευσίμων διεθνώς αγαθών και υπηρεσιών που κυριαρχούν πλέον στην ελληνική παραγωγή.</a:t>
            </a:r>
            <a:endParaRPr sz="2400"/>
          </a:p>
        </p:txBody>
      </p:sp>
      <p:sp>
        <p:nvSpPr>
          <p:cNvPr id="404"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Η Αγορά Εργασίας και οι Συλλογικές Διαπραγματεύσεις"/>
          <p:cNvSpPr txBox="1"/>
          <p:nvPr>
            <p:ph type="title"/>
          </p:nvPr>
        </p:nvSpPr>
        <p:spPr>
          <a:xfrm>
            <a:off x="609600" y="704850"/>
            <a:ext cx="10972800" cy="591820"/>
          </a:xfrm>
          <a:prstGeom prst="rect">
            <a:avLst/>
          </a:prstGeom>
        </p:spPr>
        <p:txBody>
          <a:bodyPr/>
          <a:lstStyle>
            <a:lvl1pPr defTabSz="602615">
              <a:spcBef>
                <a:spcPts val="1600"/>
              </a:spcBef>
              <a:defRPr sz="7155"/>
            </a:lvl1pPr>
          </a:lstStyle>
          <a:p>
            <a:r>
              <a:rPr sz="3200">
                <a:solidFill>
                  <a:srgbClr val="0070C0"/>
                </a:solidFill>
              </a:rPr>
              <a:t>Η Αγορά Εργασίας και οι Συλλογικές Διαπραγματεύσεις </a:t>
            </a:r>
            <a:endParaRPr sz="3200">
              <a:solidFill>
                <a:srgbClr val="0070C0"/>
              </a:solidFill>
            </a:endParaRPr>
          </a:p>
        </p:txBody>
      </p:sp>
      <p:sp>
        <p:nvSpPr>
          <p:cNvPr id="407" name="Η συρρίκνωση των κλάδων των διεθνώς εμπορευσίμων αγαθών και υπηρεσιών επιταχύνθηκε λόγω και της λειτουργίας της αγοράς εργασίας. Ο θεσμός των ελεύθερων συλλογικών διαπραγματεύσεων στον ιδιωτικό τομέα απέτυχε στο να αποτρέψει την ταχεία και σχεδόν συνεχή "/>
          <p:cNvSpPr txBox="1"/>
          <p:nvPr>
            <p:ph type="body" idx="1"/>
          </p:nvPr>
        </p:nvSpPr>
        <p:spPr>
          <a:xfrm>
            <a:off x="476250" y="1543050"/>
            <a:ext cx="11239500" cy="4761865"/>
          </a:xfrm>
          <a:prstGeom prst="rect">
            <a:avLst/>
          </a:prstGeom>
        </p:spPr>
        <p:txBody>
          <a:bodyPr/>
          <a:lstStyle/>
          <a:p>
            <a:pPr defTabSz="429260">
              <a:spcBef>
                <a:spcPts val="1700"/>
              </a:spcBef>
              <a:defRPr sz="2600"/>
            </a:pPr>
            <a:r>
              <a:rPr sz="2000"/>
              <a:t>Η συρρίκνωση των κλάδων των διεθνώς εμπορευσίμων αγαθών και υπηρεσιών επιταχύνθηκε λόγω και της λειτουργίας της αγοράς εργασίας. Ο θεσμός των ελεύθερων συλλογικών διαπραγματεύσεων στον ιδιωτικό τομέα απέτυχε στο να αποτρέψει την ταχεία και σχεδόν συνεχή επιδείνωση της διεθνούς ανταγωνιστικότητας της ελληνικής οικονομίας. </a:t>
            </a:r>
            <a:endParaRPr sz="2000"/>
          </a:p>
          <a:p>
            <a:pPr defTabSz="429260">
              <a:spcBef>
                <a:spcPts val="1700"/>
              </a:spcBef>
              <a:defRPr sz="2600"/>
            </a:pPr>
            <a:r>
              <a:rPr sz="2000"/>
              <a:t>Το σχετικά μικρό μέγεθος των κλάδων παραγωγής διεθνώς εμπορευσίμων αγαθών και η συνακόλουθη χαμηλή διαπραγματευτική τους δύναμη στα πλαίσια των συλλογικών διαπραγματεύσεων, οδηγούσαν νομοτελειακά σε αυξήσεις μισθών πέραν των ορίων που προσδιορίζονταν από την αύξηση της παραγωγικότητας της εργασίας. Στη δεκαετία του 1980, και λόγω της χαλαρής νομισματικής και συναλλαγματικής πολιτικής, αυτό οδηγούσε σε ένα φαύλο κύκλο μισθολογικών αυξήσεων, υποτιμήσεων και πληθωρισμού. Μετά την υιοθέτηση της πολιτικής της ‘σκληρής δραχμής’ από τις αρχές της δεκαετίας του 1990, αυτό οδήγησε σε ένα φαύλο κύκλο συνεχούς επιδείνωσης της διεθνούς ανταγωνιστικοτήτας των κλάδων αυτών και της ελληνικής οικονομίας στο συνολό της, περαιτέρω μείωση του μεγέθους και της διαπραγματευτικής δύναμης των κλάδων παραγωγής διεθνώς εμπορευσίμων αγαθών, και ούτω καθεξής, σε ένα φαύλο κύκλο. </a:t>
            </a:r>
            <a:endParaRPr sz="2000"/>
          </a:p>
          <a:p>
            <a:pPr defTabSz="429260">
              <a:spcBef>
                <a:spcPts val="1700"/>
              </a:spcBef>
              <a:defRPr sz="2600"/>
            </a:pPr>
          </a:p>
        </p:txBody>
      </p:sp>
      <p:sp>
        <p:nvSpPr>
          <p:cNvPr id="408"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Η Αγορά Εργασίας και οι Συλλογικές Διαπραγματεύσεις"/>
          <p:cNvSpPr txBox="1"/>
          <p:nvPr>
            <p:ph type="title"/>
          </p:nvPr>
        </p:nvSpPr>
        <p:spPr>
          <a:xfrm>
            <a:off x="609600" y="704850"/>
            <a:ext cx="10972800" cy="591820"/>
          </a:xfrm>
          <a:prstGeom prst="rect">
            <a:avLst/>
          </a:prstGeom>
        </p:spPr>
        <p:txBody>
          <a:bodyPr/>
          <a:lstStyle>
            <a:lvl1pPr defTabSz="602615">
              <a:spcBef>
                <a:spcPts val="1600"/>
              </a:spcBef>
              <a:defRPr sz="7155"/>
            </a:lvl1pPr>
          </a:lstStyle>
          <a:p>
            <a:r>
              <a:rPr sz="3200">
                <a:solidFill>
                  <a:srgbClr val="0070C0"/>
                </a:solidFill>
              </a:rPr>
              <a:t>Η Αγορά Εργασίας και οι Συλλογικές Διαπραγματεύσεις </a:t>
            </a:r>
            <a:endParaRPr sz="3200">
              <a:solidFill>
                <a:srgbClr val="0070C0"/>
              </a:solidFill>
            </a:endParaRPr>
          </a:p>
        </p:txBody>
      </p:sp>
      <p:sp>
        <p:nvSpPr>
          <p:cNvPr id="407" name="Η συρρίκνωση των κλάδων των διεθνώς εμπορευσίμων αγαθών και υπηρεσιών επιταχύνθηκε λόγω και της λειτουργίας της αγοράς εργασίας. Ο θεσμός των ελεύθερων συλλογικών διαπραγματεύσεων στον ιδιωτικό τομέα απέτυχε στο να αποτρέψει την ταχεία και σχεδόν συνεχή "/>
          <p:cNvSpPr txBox="1"/>
          <p:nvPr>
            <p:ph type="body" idx="1"/>
          </p:nvPr>
        </p:nvSpPr>
        <p:spPr>
          <a:xfrm>
            <a:off x="476250" y="1543050"/>
            <a:ext cx="11239500" cy="4761865"/>
          </a:xfrm>
          <a:prstGeom prst="rect">
            <a:avLst/>
          </a:prstGeom>
        </p:spPr>
        <p:txBody>
          <a:bodyPr/>
          <a:lstStyle/>
          <a:p>
            <a:pPr defTabSz="429260">
              <a:spcBef>
                <a:spcPts val="1700"/>
              </a:spcBef>
              <a:defRPr sz="2600"/>
            </a:pPr>
            <a:r>
              <a:rPr sz="2200"/>
              <a:t>Η διαδικασία αυτή επιδεινωνόταν σε κρίσιμες περιόδους, ιδιαίτερα σε περιόδους εκλογών, και από τις υψηλές αυξήσεις μισθών στον ευρύτερο δημόσιο τομέα. Οι αυξήσεις μισθών στην κεντρική κυβέρνηση ήταν αποτέλεσμα της εισοδηματικής πολιτικής της εκάστοτε κυβέρνησης και υπόκειτο στα ίδια πολιτικά κίνητρα και πιέσεις που επηρέαζαν και τη γενικότερη δημοσιονομική πολιτική. Επιπλέον, μετά το 1990, οι αυξήσεις μισθών στις δημόσιες επιχειρήσεις και οργανισμούς (ΔΕΚΟ) δεν καθορίζονταν άμεσα από την κυβερνητική εισοδηματική πολιτική, αλλά ήταν αποτέλεσμα συλλογικών διαπραγματεύσεων μεταξύ αδύναμων διοικήσεων, κομματικά εξαρτώμενων από την εκάστοτε κυβέρνηση, και των ισχυρών συνδικάτων του ευρύτερου δημόσιου τομέα. Αυτές οι αδυναμίες του προσδιορισμού των μισθών στον δημόσιο τομέα είχαν ως αποτέλεσμα συχνά υπερβολικά υψηλές αυξήσεις των ονομαστικών αποδοχών των δημοσίων υπαλλήλων, με δυσμενείς συνέπειες τόσο για τη διεθνή ανταγωνιστικότητα, καθώς οδηγούσαν σε υψηλότερες αυξήσεις μισθών στον ιδιωτικό τομέα, όσο και για τη δημοσιονομική ισορροπία.</a:t>
            </a:r>
            <a:endParaRPr sz="2200"/>
          </a:p>
        </p:txBody>
      </p:sp>
      <p:sp>
        <p:nvSpPr>
          <p:cNvPr id="408"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Το Χρηματοπιστωτικό Σύστημα"/>
          <p:cNvSpPr txBox="1"/>
          <p:nvPr>
            <p:ph type="title"/>
          </p:nvPr>
        </p:nvSpPr>
        <p:spPr>
          <a:xfrm>
            <a:off x="609600" y="704850"/>
            <a:ext cx="10972800" cy="545465"/>
          </a:xfrm>
          <a:prstGeom prst="rect">
            <a:avLst/>
          </a:prstGeom>
        </p:spPr>
        <p:txBody>
          <a:bodyPr/>
          <a:lstStyle/>
          <a:p>
            <a:r>
              <a:rPr sz="3200">
                <a:solidFill>
                  <a:srgbClr val="0070C0"/>
                </a:solidFill>
              </a:rPr>
              <a:t>Το Χρηματοπιστωτικό Σύστημα</a:t>
            </a:r>
            <a:endParaRPr sz="3200">
              <a:solidFill>
                <a:srgbClr val="0070C0"/>
              </a:solidFill>
            </a:endParaRPr>
          </a:p>
        </p:txBody>
      </p:sp>
      <p:sp>
        <p:nvSpPr>
          <p:cNvPr id="411" name="Το χρηματοπιστωτικό σύστημα επίσης χαρακτηρίζεται από μεγάλες διαρθρωτικές αδυναμίες. Στην δεκαετία του 1980, και πριν τη απελευθέρωση του στις αρχές της δεκαετίας του 1990, το χρηματοπιστωτικό σύστημα λειτουργούσε ως εξάρτημα της κυβέρνησης και του δημο"/>
          <p:cNvSpPr txBox="1"/>
          <p:nvPr>
            <p:ph type="body" idx="1"/>
          </p:nvPr>
        </p:nvSpPr>
        <p:spPr>
          <a:xfrm>
            <a:off x="476250" y="1514475"/>
            <a:ext cx="11239500" cy="4931410"/>
          </a:xfrm>
          <a:prstGeom prst="rect">
            <a:avLst/>
          </a:prstGeom>
        </p:spPr>
        <p:txBody>
          <a:bodyPr/>
          <a:lstStyle/>
          <a:p>
            <a:pPr defTabSz="404495">
              <a:spcBef>
                <a:spcPts val="1600"/>
              </a:spcBef>
              <a:defRPr sz="2450"/>
            </a:pPr>
            <a:r>
              <a:rPr sz="2000"/>
              <a:t>Το χρηματοπιστωτικό σύστημα επίσης χαρακτηρίζεται από μεγάλες διαρθρωτικές αδυναμίες. Στην δεκαετία του 1980, και πριν τη απελευθέρωση του στις αρχές της δεκαετίας του 1990, το χρηματοπιστωτικό σύστημα λειτουργούσε ως εξάρτημα της κυβέρνησης και του δημοσίου τομέα, λόγω της κυριαρχίας των μεγάλων κρατικών τραπεζών. Το χρηματοπιστωτικό σύστημα συνέβαλε καθοριστικά στην πληθωριστική χρηματοδότηση των μεγάλων δημοσιονομικών ελλειμμάτων και στη χρησιμοποίηση των αποταμιεύσεων του ιδιωτικού τομέα για τη χρηματοδότηση των συνεχώς αυξανόμενων δημοσίων δαπανών και των Δημοσίων Επιχειρήσεων και Οργανισμών (ΔΕΚΟ). Μετά την απελευθέρωσή του, και παρά την συνεχιζόμενη παρουσία μεγάλων δημοσίων τραπεζών, η πλήρης εξάρτηση από την εκάστοτε κυβέρνηση χαλάρωσε. </a:t>
            </a:r>
            <a:endParaRPr sz="2000"/>
          </a:p>
          <a:p>
            <a:pPr defTabSz="404495">
              <a:spcBef>
                <a:spcPts val="1600"/>
              </a:spcBef>
              <a:defRPr sz="2450"/>
            </a:pPr>
            <a:r>
              <a:rPr sz="2000"/>
              <a:t>Ωστόσο με την απελευθέρωση του χρηματοπιστωτικού συστήματος τα προβλήματα δεν αντιμετωπίστηκαν, καθώς ανέκυψαν θέματα ανεπαρκούς εποπτείας. Η ανεπαρκής εποπτεία τόσο των εμπορικών τραπεζών όσο και του Χρηματιστηρίου Αξιών Αθηνών οδήγησε αφενός μεν στη ‘φούσκα’ του Χρηματιστηρίου του 1999, και αφετέρου στην χρηματοπιστωτική έκρηξη της περιόδου 1998-2008, μετά τη μεγάλη πτώση των πραγματικών επιτοκίων και την αύξηση της ‘μόχλευσης’ των εμπορικών τραπεζών που προκάλεσε η ένταξη στην ευρωζώνη. </a:t>
            </a:r>
            <a:endParaRPr sz="2000"/>
          </a:p>
          <a:p>
            <a:pPr defTabSz="404495">
              <a:spcBef>
                <a:spcPts val="1600"/>
              </a:spcBef>
              <a:defRPr sz="2450"/>
            </a:pPr>
          </a:p>
        </p:txBody>
      </p:sp>
      <p:sp>
        <p:nvSpPr>
          <p:cNvPr id="412"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Η ‘Φούσκα’ του Χρηματιστηρίου"/>
          <p:cNvSpPr txBox="1"/>
          <p:nvPr>
            <p:ph type="title"/>
          </p:nvPr>
        </p:nvSpPr>
        <p:spPr>
          <a:xfrm>
            <a:off x="609600" y="704850"/>
            <a:ext cx="10972800" cy="519430"/>
          </a:xfrm>
          <a:prstGeom prst="rect">
            <a:avLst/>
          </a:prstGeom>
        </p:spPr>
        <p:txBody>
          <a:bodyPr/>
          <a:lstStyle/>
          <a:p>
            <a:pPr algn="ctr"/>
            <a:r>
              <a:rPr sz="3600">
                <a:solidFill>
                  <a:srgbClr val="0070C0"/>
                </a:solidFill>
              </a:rPr>
              <a:t>Η ‘Φούσκα’ του Χρηματιστηρίου</a:t>
            </a:r>
            <a:endParaRPr sz="3600">
              <a:solidFill>
                <a:srgbClr val="0070C0"/>
              </a:solidFill>
            </a:endParaRPr>
          </a:p>
        </p:txBody>
      </p:sp>
      <p:sp>
        <p:nvSpPr>
          <p:cNvPr id="351" name="Η χρηματοπιστωτική έκρηξη είχε επιπτώσεις και στην πορεία του Χρηματιστηρίου Αξιών Αθηνών. Η εξέλιξη του δείκτη τιμών μετοχών παρουσιάζεται στο Διάγραμμα 15. Με την πτώση των ονομαστικών και πραγματικών επιτοκίων θα ανέμενε κανείς μία άνοδο και στις τιμέ"/>
          <p:cNvSpPr txBox="1"/>
          <p:nvPr>
            <p:ph type="body" idx="1"/>
          </p:nvPr>
        </p:nvSpPr>
        <p:spPr>
          <a:xfrm>
            <a:off x="476250" y="1471295"/>
            <a:ext cx="11239500" cy="5054600"/>
          </a:xfrm>
          <a:prstGeom prst="rect">
            <a:avLst/>
          </a:prstGeom>
        </p:spPr>
        <p:txBody>
          <a:bodyPr/>
          <a:lstStyle/>
          <a:p>
            <a:pPr defTabSz="387985">
              <a:spcBef>
                <a:spcPts val="1500"/>
              </a:spcBef>
              <a:defRPr sz="2350"/>
            </a:pPr>
            <a:r>
              <a:rPr sz="1900">
                <a:sym typeface="+mn-ea"/>
              </a:rPr>
              <a:t>Η χρηματιστηριακή «φούσκα» προκάλεσε τεράστιο κόστος σε πολλούς όψιμους ‘επενδυτές’, κυρίως από τα μικρομεσαία κοινωνικά στρώματα, οι οποίοι επένδυσαν μετά τη μεγάλη άνοδο και με την πτώση είδαν τις αποταμιεύσεις τους να εξατμίζονται. Στην περίοδο της ‘φούσκας’ του χρηματιστηρίου, ο αριθμός των ‘κωδικών’ (επενδυτών) στη Σοφοκλέους είχε φτάσει το 1,5 εκατομμύριο, σε μια χώρα με 4 περίπου εκατομμύρια εργαζομένους.  </a:t>
            </a:r>
            <a:endParaRPr sz="1900"/>
          </a:p>
          <a:p>
            <a:pPr defTabSz="387985">
              <a:spcBef>
                <a:spcPts val="1500"/>
              </a:spcBef>
              <a:defRPr sz="2350"/>
            </a:pPr>
            <a:r>
              <a:rPr sz="1900">
                <a:sym typeface="+mn-ea"/>
              </a:rPr>
              <a:t>Η ‘φούσκα’ του χρηματιστηρίου απέδειξε την ανωριμότητα και την επιπολαιότητα μεγάλου μέρους του επενδυτικού κοινού, αλλά και πολλών πολιτικών, ιδιαίτερα των αξιωματούχων της τότε κυβέρνησης του Κώστα Σημίτη η οποία είχε από νωρίς χρησιμοποιήσει την άνοδο του Χρηματιστηρίου ως όπλο στην πολιτική αντιπαράθεση.</a:t>
            </a:r>
            <a:endParaRPr sz="1900"/>
          </a:p>
          <a:p>
            <a:pPr defTabSz="387985">
              <a:spcBef>
                <a:spcPts val="1500"/>
              </a:spcBef>
              <a:defRPr sz="2350"/>
            </a:pPr>
            <a:r>
              <a:rPr sz="1900">
                <a:sym typeface="+mn-ea"/>
              </a:rPr>
              <a:t>Σημαντική άνοδος του Χρηματιστήριου σημειώθηκε και μετά την ένταξη της Ελλάδας στην ΟΝΕ, κατά την περίοδο της οικονομικής ευφορίας που ακολούθησε την ένταξη. Η άνοδος ξεκίνησε εν όψει της διοργάνωσης των Ολυμπιακών Αγώνων, ήταν λιγότερο εκρηκτική και δεν συγκίνησε τόσο τους μικροεπενδυτές, καθώς βασίστηκε κυρίως στις επενδύσεις θεσμικών επενδυτών. Η άνοδος αυτή συνδέθηκε με το πρόγραμμα αποκρατικοποιήσεων της κυβέρνησης Καραμανλή  στην περίοδο 2005-2008, αλλά μετά τα πρώτα συμπτώματα της χρηματοπιστωτικής κρίσης των ΗΠΑ το καλοκαίρι του 2007 μετατράπηκε σε ταχύτατη πτώση. </a:t>
            </a:r>
            <a:endParaRPr sz="1900"/>
          </a:p>
        </p:txBody>
      </p:sp>
      <p:sp>
        <p:nvSpPr>
          <p:cNvPr id="352"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Το Χρηματοπιστωτικό Σύστημα"/>
          <p:cNvSpPr txBox="1"/>
          <p:nvPr>
            <p:ph type="title"/>
          </p:nvPr>
        </p:nvSpPr>
        <p:spPr>
          <a:xfrm>
            <a:off x="609600" y="704850"/>
            <a:ext cx="10972800" cy="545465"/>
          </a:xfrm>
          <a:prstGeom prst="rect">
            <a:avLst/>
          </a:prstGeom>
        </p:spPr>
        <p:txBody>
          <a:bodyPr/>
          <a:lstStyle/>
          <a:p>
            <a:r>
              <a:rPr sz="3200">
                <a:solidFill>
                  <a:srgbClr val="0070C0"/>
                </a:solidFill>
              </a:rPr>
              <a:t>Το Χρηματοπιστωτικό Σύστημα</a:t>
            </a:r>
            <a:endParaRPr sz="3200">
              <a:solidFill>
                <a:srgbClr val="0070C0"/>
              </a:solidFill>
            </a:endParaRPr>
          </a:p>
        </p:txBody>
      </p:sp>
      <p:sp>
        <p:nvSpPr>
          <p:cNvPr id="411" name="Το χρηματοπιστωτικό σύστημα επίσης χαρακτηρίζεται από μεγάλες διαρθρωτικές αδυναμίες. Στην δεκαετία του 1980, και πριν τη απελευθέρωση του στις αρχές της δεκαετίας του 1990, το χρηματοπιστωτικό σύστημα λειτουργούσε ως εξάρτημα της κυβέρνησης και του δημο"/>
          <p:cNvSpPr txBox="1"/>
          <p:nvPr>
            <p:ph type="body" idx="1"/>
          </p:nvPr>
        </p:nvSpPr>
        <p:spPr>
          <a:xfrm>
            <a:off x="476250" y="1514475"/>
            <a:ext cx="11239500" cy="4931410"/>
          </a:xfrm>
          <a:prstGeom prst="rect">
            <a:avLst/>
          </a:prstGeom>
        </p:spPr>
        <p:txBody>
          <a:bodyPr/>
          <a:lstStyle/>
          <a:p>
            <a:pPr defTabSz="404495">
              <a:spcBef>
                <a:spcPts val="1600"/>
              </a:spcBef>
              <a:defRPr sz="2450"/>
            </a:pPr>
            <a:r>
              <a:rPr sz="2000"/>
              <a:t>Η ανεπαρκής εποπτεία και η πολιτική ανοχή, αν όχι ενθάρρυνση, της χρηματοπιστωτικής έκρηξης και της ‘φούσκας’ του χρηματιστηρίου, οδήγησε μετά την ένταξη στην ευρωζώνη στη ενίσχυση και διεύρυνση των μακροοικονομικών ανισορροπιών της ελληνικής οικονομίας και ειδικότερα στη διεύρυνση των μεγάλων ελλειμμάτων του εξωτερικού ισοζυγίου και τη συσσώρευση εξωτερικού χρέους. </a:t>
            </a:r>
            <a:endParaRPr sz="2000"/>
          </a:p>
          <a:p>
            <a:pPr defTabSz="404495">
              <a:spcBef>
                <a:spcPts val="1600"/>
              </a:spcBef>
              <a:defRPr sz="2450"/>
            </a:pPr>
            <a:r>
              <a:rPr sz="2000"/>
              <a:t>Μετά την κρίση του 2010, και κατά τη διάρκεια της εφαρμογής των διαδοχικών προγραμμάτων προσαρμογής, οι εμπορικές τράπεζες αντιμετώπισαν προβλήματα κεφαλαιακής επάρκειας για τρεις κυρίως λόγους. Πρώτον, λόγω της ‘απομόχλευσης’ (deleveraging) που προκάλεσε η κρίση, δεύτερον, λόγω της ‘απομείωσης’ της αξίας των ομολόγων του δημοσίου το 2012 με το λεγόμενο PSI, το οποίο αποσταθεροποίησε ακόμη περισσότερο τους ισολογισμούς των τραπεζών, και, τρίτον, λόγω της μεγάλης και παρατεταμένης ύφεσης η οποία είχε ως αποτέλεσμα τη δραματική αύξηση των μη εξυπηρετούμενων δανείων. Αυτές οι συνεχιζόμενες έως και σήμερα αδυναμίες του χρηματοπιστωτικού συστήματος οδήγησαν τόσο στην ενίσχυση των συνθηκών που οδήγησαν στην κρίση του 2010, όσο και στη μεγάλη ένταση, τη διάρκεια και το μεγάλο κόστος της ύφεσης μετά το ξέσπασμα της κρίσης.</a:t>
            </a:r>
            <a:endParaRPr sz="2000"/>
          </a:p>
        </p:txBody>
      </p:sp>
      <p:sp>
        <p:nvSpPr>
          <p:cNvPr id="412"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Η Δημόσια Διοίκηση και ο Δημόσιος Τομέας"/>
          <p:cNvSpPr txBox="1"/>
          <p:nvPr>
            <p:ph type="title"/>
          </p:nvPr>
        </p:nvSpPr>
        <p:spPr>
          <a:xfrm>
            <a:off x="609600" y="704850"/>
            <a:ext cx="10972800" cy="581660"/>
          </a:xfrm>
          <a:prstGeom prst="rect">
            <a:avLst/>
          </a:prstGeom>
        </p:spPr>
        <p:txBody>
          <a:bodyPr/>
          <a:lstStyle>
            <a:lvl1pPr defTabSz="784225">
              <a:spcBef>
                <a:spcPts val="2100"/>
              </a:spcBef>
              <a:defRPr sz="9310"/>
            </a:lvl1pPr>
          </a:lstStyle>
          <a:p>
            <a:r>
              <a:rPr sz="3200">
                <a:solidFill>
                  <a:srgbClr val="0070C0"/>
                </a:solidFill>
              </a:rPr>
              <a:t>Η Δημόσια Διοίκηση και ο Δημόσιος Τομέας</a:t>
            </a:r>
            <a:endParaRPr sz="3200">
              <a:solidFill>
                <a:srgbClr val="0070C0"/>
              </a:solidFill>
            </a:endParaRPr>
          </a:p>
        </p:txBody>
      </p:sp>
      <p:sp>
        <p:nvSpPr>
          <p:cNvPr id="415" name="Μία από τις μεγαλύτερες ίσως διαρθρωτικές αδυναμίες της ελληνικής οικονομίας είναι η αναποτελεσματικότητα της δημόσιας διοίκησης σε συνδυασμό με τον εκτεταμένο οικονομικό ρόλο του κράτους. Η αναποτελεσματικότητα αυτή έχει σημαντικές αρνητικές επιπτώσεις "/>
          <p:cNvSpPr txBox="1"/>
          <p:nvPr>
            <p:ph type="body" idx="1"/>
          </p:nvPr>
        </p:nvSpPr>
        <p:spPr>
          <a:xfrm>
            <a:off x="476250" y="1533525"/>
            <a:ext cx="11239500" cy="4874895"/>
          </a:xfrm>
          <a:prstGeom prst="rect">
            <a:avLst/>
          </a:prstGeom>
        </p:spPr>
        <p:txBody>
          <a:bodyPr/>
          <a:lstStyle/>
          <a:p>
            <a:pPr defTabSz="602615">
              <a:spcBef>
                <a:spcPts val="2400"/>
              </a:spcBef>
              <a:defRPr sz="3650"/>
            </a:pPr>
            <a:r>
              <a:rPr sz="2100"/>
              <a:t>Μία από τις μεγαλύτερες ίσως διαρθρωτικές αδυναμίες της ελληνικής οικονομίας είναι η αναποτελεσματικότητα της δημόσιας διοίκησης σε συνδυασμό με τον εκτεταμένο οικονομικό ρόλο του κράτους. Η αναποτελεσματικότητα αυτή έχει σημαντικές αρνητικές επιπτώσεις τόσο για τη λειτουργία των βασικών κρατικών λειτουργιών, όσο και για το φορολογικό σύστημα, τον ρυθμιστικό ρόλο του κράτους και την λειτουργία των δημόσιων επιχειρήσεων και οργανισμών. Ιδιαίτερα προβλήματα δημιουργεί η αναποτελεσματικότητα αυτή και για το κράτος πρόνοιας, την κοινωνική ασφάλιση και το εκπαιδευτικό σύστημα της χώρας.</a:t>
            </a:r>
            <a:endParaRPr sz="2100"/>
          </a:p>
          <a:p>
            <a:pPr defTabSz="602615">
              <a:spcBef>
                <a:spcPts val="2400"/>
              </a:spcBef>
              <a:defRPr sz="3650"/>
            </a:pPr>
            <a:r>
              <a:rPr sz="2100"/>
              <a:t>Τα δύο σημαντικότερα προβλήματα του δημόσιου τομέα είναι η χαμηλή αποτελεσματικότητα και παραγωγικότητα και η διαφθορά. Και τα δύο αυτά προβλήματα επιδεινώθηκαν στα τριάντα χρόνια πριν από την κρίση του 2010 λόγω της επικράτησης του κομματισμού αντί της αξιοκρατίας. Αποτέλεσμα υπήρξε η γιγάντωση της γραφειοκρατίας και της διαφθοράς και η εκτεταμένη φοροδιαφυγή. Τα προβλήματα αυτά, ακόμη και μετά την εφαρμογή των προγραμμάτων προσαρμογής, εξακολουθούν να αποτελούν μεγάλη τροχοπέδη για την ανάκαμψη της ελληνικής οικονομίας.</a:t>
            </a:r>
            <a:endParaRPr sz="2100"/>
          </a:p>
        </p:txBody>
      </p:sp>
      <p:sp>
        <p:nvSpPr>
          <p:cNvPr id="416"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Το Φορολογικό και Προνοιακό Σύστημα"/>
          <p:cNvSpPr txBox="1"/>
          <p:nvPr>
            <p:ph type="title"/>
          </p:nvPr>
        </p:nvSpPr>
        <p:spPr>
          <a:xfrm>
            <a:off x="609600" y="704850"/>
            <a:ext cx="10972800" cy="656590"/>
          </a:xfrm>
          <a:prstGeom prst="rect">
            <a:avLst/>
          </a:prstGeom>
        </p:spPr>
        <p:txBody>
          <a:bodyPr/>
          <a:lstStyle/>
          <a:p>
            <a:r>
              <a:rPr sz="3200">
                <a:solidFill>
                  <a:srgbClr val="0070C0"/>
                </a:solidFill>
              </a:rPr>
              <a:t>Το Φορολογικό και Προνοιακό Σύστημα</a:t>
            </a:r>
            <a:endParaRPr sz="3200">
              <a:solidFill>
                <a:srgbClr val="0070C0"/>
              </a:solidFill>
            </a:endParaRPr>
          </a:p>
        </p:txBody>
      </p:sp>
      <p:sp>
        <p:nvSpPr>
          <p:cNvPr id="419" name="Ένα αποτελεσματικό φορολογικό σύστημα πρέπει να συγκεντρώνει επαρκή έσοδα με τις λιγότερες δυνατές στρεβλώσεις στην αποτελεσματικότητα της κατανομής των πόρων στην οικονομία, και παράλληλα να συμβάλλει στη δικαιότερη διανομή του εισοδήματος και του πλούτ"/>
          <p:cNvSpPr txBox="1"/>
          <p:nvPr>
            <p:ph type="body" idx="1"/>
          </p:nvPr>
        </p:nvSpPr>
        <p:spPr>
          <a:xfrm>
            <a:off x="476250" y="1515110"/>
            <a:ext cx="11239500" cy="5005070"/>
          </a:xfrm>
          <a:prstGeom prst="rect">
            <a:avLst/>
          </a:prstGeom>
        </p:spPr>
        <p:txBody>
          <a:bodyPr/>
          <a:lstStyle/>
          <a:p>
            <a:pPr defTabSz="586105">
              <a:spcBef>
                <a:spcPts val="2400"/>
              </a:spcBef>
              <a:defRPr sz="3550"/>
            </a:pPr>
            <a:r>
              <a:rPr sz="2000"/>
              <a:t>Ένα αποτελεσματικό φορολογικό σύστημα πρέπει να συγκεντρώνει επαρκή έσοδα με τις λιγότερες δυνατές στρεβλώσεις στην αποτελεσματικότητα της κατανομής των πόρων στην οικονομία, και παράλληλα να συμβάλλει στη δικαιότερη διανομή του εισοδήματος και του πλούτου.</a:t>
            </a:r>
            <a:endParaRPr sz="2000"/>
          </a:p>
          <a:p>
            <a:pPr defTabSz="586105">
              <a:spcBef>
                <a:spcPts val="2400"/>
              </a:spcBef>
              <a:defRPr sz="3550"/>
            </a:pPr>
            <a:r>
              <a:rPr sz="2000"/>
              <a:t>Κάτι αντίστοιχο πρέπει να συμβαίνει και με ένα σύστημα κοινωνικής πρόνοιας. Θα πρέπει να συμβάλ</a:t>
            </a:r>
            <a:r>
              <a:rPr lang="el-GR" sz="2000"/>
              <a:t>λ</a:t>
            </a:r>
            <a:r>
              <a:rPr sz="2000"/>
              <a:t>ει στη</a:t>
            </a:r>
            <a:r>
              <a:rPr lang="el-GR" sz="2000"/>
              <a:t>ν</a:t>
            </a:r>
            <a:r>
              <a:rPr sz="2000"/>
              <a:t> δικαιότερη διανομή του εισοδήματος και του πλούτου, με τις μικρότερες δυνατές δαπάνες και τις λιγότερες δυνατές στρεβλώσεις στην αποτελεσματικότητα κατανομής των πόρων.</a:t>
            </a:r>
            <a:endParaRPr sz="2000"/>
          </a:p>
          <a:p>
            <a:pPr defTabSz="586105">
              <a:spcBef>
                <a:spcPts val="2400"/>
              </a:spcBef>
              <a:defRPr sz="3550"/>
            </a:pPr>
            <a:r>
              <a:rPr sz="2000"/>
              <a:t>Το φορολογικό και προνοιακό σύστημα στην Ελλάδα είναι τόσο περίπλοκο και αδιαφανές ώστε εκτός των υπολοίπων στρεβλώσεων που προκαλεί στα κίνητρα για εργασία, αποταμίευση, επένδυση και επενδυτική δραστηριότητα, να χαρακτηρίζεται και από πολύ μεγάλη έκταση φοροδιαφυγής και φοροαποφυγής. Και με τις δύο αυτές μορφές μη συμμόρφωσης το κόστος μετατοπίζεται στα άτομα με πηγές εισοδήματος που δεν μπορούν να αποκρυβούν, όπως οι αποδοχές των εργαζομένων στην ‘επίσημη’ οικονομία. Η μετατόπιση αυτή υπονομεύει την κοινωνική αποδοχή του συστήματος, με αποτέλεσμα η φοροδιαφυγή και η φοροαποφυγή να γενικεύονται και να μην θεωρούνται κοινωνικά απαράδεκτες δραστηριότητες.</a:t>
            </a:r>
            <a:endParaRPr sz="2000"/>
          </a:p>
        </p:txBody>
      </p:sp>
      <p:sp>
        <p:nvSpPr>
          <p:cNvPr id="420"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Το Εκπαιδευτικό Σύστημα"/>
          <p:cNvSpPr txBox="1"/>
          <p:nvPr>
            <p:ph type="title"/>
          </p:nvPr>
        </p:nvSpPr>
        <p:spPr>
          <a:xfrm>
            <a:off x="609600" y="704850"/>
            <a:ext cx="10972800" cy="619125"/>
          </a:xfrm>
          <a:prstGeom prst="rect">
            <a:avLst/>
          </a:prstGeom>
        </p:spPr>
        <p:txBody>
          <a:bodyPr/>
          <a:lstStyle/>
          <a:p>
            <a:r>
              <a:rPr sz="3200">
                <a:solidFill>
                  <a:srgbClr val="0070C0"/>
                </a:solidFill>
              </a:rPr>
              <a:t>Το Εκπαιδευτικό Σύστημα</a:t>
            </a:r>
            <a:endParaRPr sz="3200">
              <a:solidFill>
                <a:srgbClr val="0070C0"/>
              </a:solidFill>
            </a:endParaRPr>
          </a:p>
        </p:txBody>
      </p:sp>
      <p:sp>
        <p:nvSpPr>
          <p:cNvPr id="423" name="Παρά τα υψηλά ποσοστά των Ελλήνων που ολοκληρώνουν τον κύκλο της δευτεροβάθμιας εκπαίδευσης, τα εκπαιδευτικά αποτελέσματα στην Ελλάδα, όπως μετρώνται με τα αποτελέσματα των εξετάσεων PISA για τα μαθηματικά, τις επιστήμες και την ανάγνωση είναι σημαντικά "/>
          <p:cNvSpPr txBox="1"/>
          <p:nvPr>
            <p:ph type="body" idx="1"/>
          </p:nvPr>
        </p:nvSpPr>
        <p:spPr>
          <a:xfrm>
            <a:off x="476250" y="1515110"/>
            <a:ext cx="11239500" cy="4622165"/>
          </a:xfrm>
          <a:prstGeom prst="rect">
            <a:avLst/>
          </a:prstGeom>
        </p:spPr>
        <p:txBody>
          <a:bodyPr/>
          <a:lstStyle/>
          <a:p>
            <a:pPr defTabSz="561340">
              <a:spcBef>
                <a:spcPts val="2300"/>
              </a:spcBef>
              <a:defRPr sz="3400"/>
            </a:pPr>
            <a:r>
              <a:rPr sz="1900"/>
              <a:t>Παρά τα υψηλά ποσοστά των Ελλήνων που ολοκληρώνουν τον κύκλο της δευτεροβάθμιας εκπαίδευσης, τα εκπαιδευτικά αποτελέσματα στην Ελλάδα, όπως μετρώνται με τα αποτελέσματα των εξετάσεων PISA για τα μαθηματικά, τις επιστήμες και την ανάγνωση είναι σημαντικά χαμηλότερα του μέσου όρου της ΕΕ και του ΟΟΣΑ. Η διαφορά αυτή αντικατοπτρίζει τη χαμηλή αποτελεσματικότητα του ελληνικού εκπαιδευτικού συστήματος, και αντανακλάται ανάμεσα στα άλλα και στη χαμηλότερη παραγωγικότητα του μέσου Έλληνα εργαζομένου.</a:t>
            </a:r>
            <a:endParaRPr sz="1900"/>
          </a:p>
          <a:p>
            <a:pPr defTabSz="561340">
              <a:spcBef>
                <a:spcPts val="2300"/>
              </a:spcBef>
              <a:defRPr sz="3400"/>
            </a:pPr>
            <a:r>
              <a:rPr sz="1900"/>
              <a:t>Επιπλέον, η συμμετοχή σε προγράμματα επαγγελματικής εκπαίδευσης και κατάρτισης (ΠΕΕΚ) παραμένει σχετικά χαμηλή, ενώ και τα ελληνικά πανεπιστήμια, η τριτοβάθμια εκπαίδευση, αντιμετωπίζει σημαντικά προβλήματα λόγω του κρατικού μονοπωλίου και της ανεπαρκούς χρηματοδότησης τους. </a:t>
            </a:r>
            <a:endParaRPr sz="1900"/>
          </a:p>
          <a:p>
            <a:pPr defTabSz="561340">
              <a:spcBef>
                <a:spcPts val="2300"/>
              </a:spcBef>
              <a:defRPr sz="3400"/>
            </a:pPr>
            <a:r>
              <a:rPr sz="1900"/>
              <a:t>Υπάρχει μεγάλη δυνατότητα βελτίωσης της ποιότητας και των αποτελεσμάτων του εκπαιδευτικού συστήματος. Άλλωστε, σύμφωνα με τον ΟΟΣΑ, μετά την προσαρμογή του χρόνου στην εκπαίδευση για το επίπεδο των δεξιοτήτων των νέων ενηλίκων, η Ελλάδα κατατάσσεται μόνο πάνω από την Τουρκία στις χώρες του Οργανισμού. Η πρόσθετη εκπαίδευση αυξάνει τους μισθούς ή την πιθανότητα εύρεσης εργασίας στην Ελλάδα πολύ λιγότερο από τις περισσότερες άλλες χώρες του ΟΟΣΑ.</a:t>
            </a:r>
            <a:endParaRPr sz="1900"/>
          </a:p>
        </p:txBody>
      </p:sp>
      <p:sp>
        <p:nvSpPr>
          <p:cNvPr id="424"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Εξωστρεφής Ανάκαμψη Εντός της Ζώνης του Ευρώ"/>
          <p:cNvSpPr txBox="1"/>
          <p:nvPr>
            <p:ph type="title"/>
          </p:nvPr>
        </p:nvSpPr>
        <p:spPr>
          <a:xfrm>
            <a:off x="609600" y="704850"/>
            <a:ext cx="10972800" cy="572135"/>
          </a:xfrm>
          <a:prstGeom prst="rect">
            <a:avLst/>
          </a:prstGeom>
        </p:spPr>
        <p:txBody>
          <a:bodyPr/>
          <a:lstStyle/>
          <a:p>
            <a:pPr lvl="2" defTabSz="643890">
              <a:spcBef>
                <a:spcPts val="1700"/>
              </a:spcBef>
              <a:defRPr sz="7645"/>
            </a:pPr>
            <a:r>
              <a:rPr sz="3200" kern="1200">
                <a:solidFill>
                  <a:srgbClr val="0070C0"/>
                </a:solidFill>
                <a:latin typeface="+mj-lt"/>
                <a:ea typeface="+mj-ea"/>
                <a:cs typeface="+mj-cs"/>
              </a:rPr>
              <a:t>Εξωστρεφής Ανάκαμψη Εντός της Ζώνης του Ευρώ</a:t>
            </a:r>
            <a:endParaRPr sz="3200" kern="1200">
              <a:solidFill>
                <a:srgbClr val="0070C0"/>
              </a:solidFill>
              <a:latin typeface="+mj-lt"/>
              <a:ea typeface="+mj-ea"/>
              <a:cs typeface="+mj-cs"/>
            </a:endParaRPr>
          </a:p>
        </p:txBody>
      </p:sp>
      <p:sp>
        <p:nvSpPr>
          <p:cNvPr id="427" name="Η Ελλάδα δεν έχει άλλη επιλογή από το αποδεχθεί ότι, παραμένοντας μέλος της ευρωζώνης θα πρέπει να αντιμετωπίσει αυτές τις μεγάλες διαρθρωτικές αδυναμίες της οικονομίας και να προσαρμόσει τη δημοσιονομική και διαρθρωτική της πολιτική με τρόπο που να συνδ"/>
          <p:cNvSpPr txBox="1"/>
          <p:nvPr>
            <p:ph type="body" idx="1"/>
          </p:nvPr>
        </p:nvSpPr>
        <p:spPr>
          <a:xfrm>
            <a:off x="476250" y="1543050"/>
            <a:ext cx="11239500" cy="5036820"/>
          </a:xfrm>
          <a:prstGeom prst="rect">
            <a:avLst/>
          </a:prstGeom>
        </p:spPr>
        <p:txBody>
          <a:bodyPr/>
          <a:lstStyle/>
          <a:p>
            <a:pPr defTabSz="528320">
              <a:spcBef>
                <a:spcPts val="2100"/>
              </a:spcBef>
              <a:defRPr sz="3200"/>
            </a:pPr>
            <a:r>
              <a:rPr sz="1800"/>
              <a:t>Η Ελλάδα δεν έχει άλλη επιλογή από το αποδεχθεί ότι, παραμένοντας μέλος της ευρωζώνης θα πρέπει να αντιμετωπίσει αυτές τις μεγάλες διαρθρωτικές αδυναμίες της οικονομίας και να προσαρμόσει τη δημοσιονομική και διαρθρωτική της πολιτική με τρόπο που να συνδυάζει εφεξής την εσωτερική με την εξωτερική μακροοικονομική ισορροπία.</a:t>
            </a:r>
            <a:endParaRPr sz="1800"/>
          </a:p>
          <a:p>
            <a:pPr defTabSz="528320">
              <a:spcBef>
                <a:spcPts val="2100"/>
              </a:spcBef>
              <a:defRPr sz="3200"/>
            </a:pPr>
            <a:r>
              <a:rPr sz="1800"/>
              <a:t>Το στοίχημα για την ελληνική οικονομία σήμερα, κατά και μετά την αντιμετώπιση των επιπτώσεων από την πανδημία του κορωνοϊού, είναι η υιοθέτηση ενός προγράμματος ανάκαμψης της οικονομίας το οποίο δεν θα βασίζεται στον υπερβολικό δανεισμό από το εξωτερικό. </a:t>
            </a:r>
            <a:endParaRPr sz="1800"/>
          </a:p>
          <a:p>
            <a:pPr defTabSz="528320">
              <a:spcBef>
                <a:spcPts val="2100"/>
              </a:spcBef>
              <a:defRPr sz="3200"/>
            </a:pPr>
            <a:r>
              <a:rPr sz="1800"/>
              <a:t>Για να επιτευχθεί αυτό είναι σημαντικό η ανάκαμψη να είναι εξωστρεφής, ώστε να μη συνοδευτεί με εκ νέου διεύρυνση των ελλειμμάτων του εξωτερικού ισοζυγίου, όπως συνέβη στη δεκαετία μετά την ένταξη στη ζώνη του ευρώ. Επίσης, η ανάκαμψη θα πρέπει να επιδιωχθεί εντός της ζώνης του ευρώ, παρά τους περιορισμούς που συνεπάγεται η συμμετοχή της Ελλάδας σε αυτήν. </a:t>
            </a:r>
            <a:endParaRPr sz="1800"/>
          </a:p>
          <a:p>
            <a:pPr defTabSz="528320">
              <a:spcBef>
                <a:spcPts val="2100"/>
              </a:spcBef>
              <a:defRPr sz="3200"/>
            </a:pPr>
            <a:r>
              <a:rPr sz="1800" b="1"/>
              <a:t>Η έξοδος από το ευρώ δεν αποτελεί λύση</a:t>
            </a:r>
            <a:r>
              <a:rPr sz="1800"/>
              <a:t>, καθώς αφενός συνεπάγεται μεγάλους κινδύνους οικονομικής κατάρρευσης κατά τη διαδικασία της μετάβασης σε ένα, εκ των πραγμάτων, πιο αδύναμο εθνικό νόμισμα, και, πιο μεσοχρόνια, τον κίνδυνο επιστροφής στο στασιμοπληθωρισμό και την οικονομική αποσταθεροποίηση της δεκαετίας του 1980.</a:t>
            </a:r>
            <a:endParaRPr sz="1800"/>
          </a:p>
        </p:txBody>
      </p:sp>
      <p:sp>
        <p:nvSpPr>
          <p:cNvPr id="428"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Σύγκριση Ελλάδας, Πορτογαλίας, Ισπανίας"/>
          <p:cNvSpPr txBox="1"/>
          <p:nvPr>
            <p:ph type="title"/>
          </p:nvPr>
        </p:nvSpPr>
        <p:spPr>
          <a:xfrm>
            <a:off x="609600" y="704850"/>
            <a:ext cx="10972800" cy="516255"/>
          </a:xfrm>
          <a:prstGeom prst="rect">
            <a:avLst/>
          </a:prstGeom>
        </p:spPr>
        <p:txBody>
          <a:bodyPr/>
          <a:lstStyle>
            <a:lvl1pPr defTabSz="775970">
              <a:spcBef>
                <a:spcPts val="2100"/>
              </a:spcBef>
              <a:defRPr sz="9210"/>
            </a:lvl1pPr>
          </a:lstStyle>
          <a:p>
            <a:r>
              <a:rPr sz="3200">
                <a:solidFill>
                  <a:srgbClr val="0070C0"/>
                </a:solidFill>
              </a:rPr>
              <a:t>Σύγκριση Ελλάδας, Πορτογαλίας, Ισπανίας</a:t>
            </a:r>
            <a:endParaRPr sz="3200">
              <a:solidFill>
                <a:srgbClr val="0070C0"/>
              </a:solidFill>
            </a:endParaRPr>
          </a:p>
        </p:txBody>
      </p:sp>
      <p:sp>
        <p:nvSpPr>
          <p:cNvPr id="431" name="Άλλωστε, όπως φαίνεται και στο Διάγραμμα 17, το πρόβλημα της ανεπαρκούς ανάπτυξης της Ελλάδας μετά τη δεύτερη πετρελαϊκή κρίση των τελών της δεκαετίας του 1970 προϋπήρχε της ένταξης της Ελλάδας στην ευρωζώνη.…"/>
          <p:cNvSpPr txBox="1"/>
          <p:nvPr>
            <p:ph type="body" idx="1"/>
          </p:nvPr>
        </p:nvSpPr>
        <p:spPr>
          <a:xfrm>
            <a:off x="476250" y="1543050"/>
            <a:ext cx="11239500" cy="4594225"/>
          </a:xfrm>
          <a:prstGeom prst="rect">
            <a:avLst/>
          </a:prstGeom>
        </p:spPr>
        <p:txBody>
          <a:bodyPr/>
          <a:lstStyle/>
          <a:p>
            <a:pPr defTabSz="346710">
              <a:spcBef>
                <a:spcPts val="1400"/>
              </a:spcBef>
              <a:defRPr sz="2100"/>
            </a:pPr>
            <a:r>
              <a:rPr sz="2400"/>
              <a:t>Άλλωστε, όπως φαίνεται και στο Διάγραμμα 17, το πρόβλημα της ανεπαρκούς ανάπτυξης της Ελλάδας μετά τη</a:t>
            </a:r>
            <a:r>
              <a:rPr lang="el-GR" sz="2400"/>
              <a:t>ν</a:t>
            </a:r>
            <a:r>
              <a:rPr sz="2400"/>
              <a:t> δεύτερη πετρελαϊκή κρίση των τελών της δεκαετίας του 1970 προϋπήρχε της ένταξης της Ελλάδας στην ευρωζώνη. </a:t>
            </a:r>
            <a:endParaRPr sz="2400"/>
          </a:p>
          <a:p>
            <a:pPr defTabSz="346710">
              <a:spcBef>
                <a:spcPts val="1400"/>
              </a:spcBef>
              <a:defRPr sz="2100"/>
            </a:pPr>
            <a:r>
              <a:rPr sz="2400"/>
              <a:t>Στο Διάγραμμα 18 παρουσιάζεται η συγκριτική εξέλιξη του κατά κεφαλήν ΑΕΠ της Ελλάδας, της Ισπανίας και της Πορτογαλίας, ως ποσοστού του μέσου κατά κεφαλήν ΑΕΠ των οικονομιών της ευρωζώνης των αρχικών 12 χωρών. Το κατά κεφαλήν ΑΕΠ μετριέται σε μονάδες ισοδύναμης αγοραστικής δύναμης (ΙΑΔ). Η Ελλάδα είχε καλύτερες επιδόσεις τόσο από το</a:t>
            </a:r>
            <a:r>
              <a:rPr lang="el-GR" sz="2400"/>
              <a:t>ν</a:t>
            </a:r>
            <a:r>
              <a:rPr sz="2400"/>
              <a:t> μέσο όρο των χωρών της ευρωζώνης όσο και από τις άλλες δύο χώρες του ευρωπαϊκού νότου έως τα τέλη της δεκαετίας του 1970. Ωστόσο, έκτοτε παρουσίασε σημαντική αναπτυξιακή υστέρηση σε σχέση τόσο από το</a:t>
            </a:r>
            <a:r>
              <a:rPr lang="el-GR" sz="2400"/>
              <a:t>ν</a:t>
            </a:r>
            <a:r>
              <a:rPr sz="2400"/>
              <a:t> μέσο όρο των χωρών της ευρωζώνης όσο και με την Ισπανία και την Πορτογαλία.</a:t>
            </a:r>
            <a:endParaRPr sz="2400"/>
          </a:p>
          <a:p>
            <a:pPr defTabSz="346710">
              <a:spcBef>
                <a:spcPts val="1400"/>
              </a:spcBef>
              <a:defRPr sz="2100"/>
            </a:pPr>
            <a:endParaRPr sz="2400"/>
          </a:p>
        </p:txBody>
      </p:sp>
      <p:sp>
        <p:nvSpPr>
          <p:cNvPr id="432"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Σύγκριση Ελλάδας, Πορτογαλίας, Ισπανίας"/>
          <p:cNvSpPr txBox="1"/>
          <p:nvPr>
            <p:ph type="title"/>
          </p:nvPr>
        </p:nvSpPr>
        <p:spPr>
          <a:xfrm>
            <a:off x="609600" y="704850"/>
            <a:ext cx="10972800" cy="516255"/>
          </a:xfrm>
          <a:prstGeom prst="rect">
            <a:avLst/>
          </a:prstGeom>
        </p:spPr>
        <p:txBody>
          <a:bodyPr/>
          <a:lstStyle>
            <a:lvl1pPr defTabSz="775970">
              <a:spcBef>
                <a:spcPts val="2100"/>
              </a:spcBef>
              <a:defRPr sz="9210"/>
            </a:lvl1pPr>
          </a:lstStyle>
          <a:p>
            <a:r>
              <a:rPr sz="3200">
                <a:solidFill>
                  <a:srgbClr val="0070C0"/>
                </a:solidFill>
              </a:rPr>
              <a:t>Σύγκριση Ελλάδας, Πορτογαλίας, Ισπανίας</a:t>
            </a:r>
            <a:endParaRPr sz="3200">
              <a:solidFill>
                <a:srgbClr val="0070C0"/>
              </a:solidFill>
            </a:endParaRPr>
          </a:p>
        </p:txBody>
      </p:sp>
      <p:sp>
        <p:nvSpPr>
          <p:cNvPr id="431" name="Άλλωστε, όπως φαίνεται και στο Διάγραμμα 17, το πρόβλημα της ανεπαρκούς ανάπτυξης της Ελλάδας μετά τη δεύτερη πετρελαϊκή κρίση των τελών της δεκαετίας του 1970 προϋπήρχε της ένταξης της Ελλάδας στην ευρωζώνη.…"/>
          <p:cNvSpPr txBox="1"/>
          <p:nvPr>
            <p:ph type="body" idx="1"/>
          </p:nvPr>
        </p:nvSpPr>
        <p:spPr>
          <a:xfrm>
            <a:off x="476250" y="1515110"/>
            <a:ext cx="11239500" cy="4594225"/>
          </a:xfrm>
          <a:prstGeom prst="rect">
            <a:avLst/>
          </a:prstGeom>
        </p:spPr>
        <p:txBody>
          <a:bodyPr/>
          <a:lstStyle/>
          <a:p>
            <a:pPr defTabSz="346710">
              <a:spcBef>
                <a:spcPts val="1400"/>
              </a:spcBef>
              <a:defRPr sz="2100"/>
            </a:pPr>
            <a:r>
              <a:rPr sz="2400">
                <a:sym typeface="+mn-ea"/>
              </a:rPr>
              <a:t>Το 1960, το κατά κεφαλήν προϊόν της Ελλάδας βρισκόταν στο 61% του αντίστοιχου της ευρωζώνης των 12. Το 1973, μετά την περίοδο της ταχείας ανάπτυξης είχε φθάσει στο 92,5%, πολύ υψηλότερο από ότι της Ισπανίας (78,1%) και της Πορτογαλίας (59,5%). Μετά το 1978 και το δεύτερη διεθνή πετρελαϊκή κρίση και τον κύκλο της αποσταθεροποίησης της ελληνικής οικονομίας, ξεκίνησε η διαδικασία της απόκλισης. Το 1990, το κατά κεφαλήν ΑΕΠ της Ελλάδας είχε μειωθεί στο 73,8% του μέσου όρου των χωρών της ευρωζώνης των 12, με την Ισπανία να έχει ξεπεράσει την Ελλάδα (75,9% του μέσου όρου) και την Πορτογαλία να την έχει προσεγγίσει (64,7% του μέσου όρου). Το 2000, χρονιά της ένταξης της Ελλάδας στην ευρωζώνη, το κατά κεφαλήν ΑΕΠ της ως ποσοστό του μέσου όρου των 12 είχε παραμείνει σχεδόν στάσιμο, στο 74,7%, ενώ της Ισπανίας είχε ανέλθει στο 82,7% και της Πορτογαλίας στο 72,3%.  </a:t>
            </a:r>
            <a:endParaRPr sz="2400">
              <a:sym typeface="+mn-ea"/>
            </a:endParaRPr>
          </a:p>
          <a:p>
            <a:pPr defTabSz="346710">
              <a:spcBef>
                <a:spcPts val="1400"/>
              </a:spcBef>
              <a:defRPr sz="2100"/>
            </a:pPr>
          </a:p>
        </p:txBody>
      </p:sp>
      <p:sp>
        <p:nvSpPr>
          <p:cNvPr id="432"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Σύγκριση Ελλάδας, Πορτογαλίας, Ισπανίας"/>
          <p:cNvSpPr txBox="1"/>
          <p:nvPr>
            <p:ph type="title"/>
          </p:nvPr>
        </p:nvSpPr>
        <p:spPr>
          <a:xfrm>
            <a:off x="609600" y="704850"/>
            <a:ext cx="10972800" cy="516255"/>
          </a:xfrm>
          <a:prstGeom prst="rect">
            <a:avLst/>
          </a:prstGeom>
        </p:spPr>
        <p:txBody>
          <a:bodyPr/>
          <a:lstStyle>
            <a:lvl1pPr defTabSz="775970">
              <a:spcBef>
                <a:spcPts val="2100"/>
              </a:spcBef>
              <a:defRPr sz="9210"/>
            </a:lvl1pPr>
          </a:lstStyle>
          <a:p>
            <a:r>
              <a:rPr sz="3200">
                <a:solidFill>
                  <a:srgbClr val="0070C0"/>
                </a:solidFill>
              </a:rPr>
              <a:t>Σύγκριση Ελλάδας, Πορτογαλίας, Ισπανίας</a:t>
            </a:r>
            <a:endParaRPr sz="3200">
              <a:solidFill>
                <a:srgbClr val="0070C0"/>
              </a:solidFill>
            </a:endParaRPr>
          </a:p>
        </p:txBody>
      </p:sp>
      <p:sp>
        <p:nvSpPr>
          <p:cNvPr id="431" name="Άλλωστε, όπως φαίνεται και στο Διάγραμμα 17, το πρόβλημα της ανεπαρκούς ανάπτυξης της Ελλάδας μετά τη δεύτερη πετρελαϊκή κρίση των τελών της δεκαετίας του 1970 προϋπήρχε της ένταξης της Ελλάδας στην ευρωζώνη.…"/>
          <p:cNvSpPr txBox="1"/>
          <p:nvPr>
            <p:ph type="body" idx="1"/>
          </p:nvPr>
        </p:nvSpPr>
        <p:spPr>
          <a:xfrm>
            <a:off x="476250" y="1515110"/>
            <a:ext cx="11239500" cy="5064125"/>
          </a:xfrm>
          <a:prstGeom prst="rect">
            <a:avLst/>
          </a:prstGeom>
        </p:spPr>
        <p:txBody>
          <a:bodyPr/>
          <a:lstStyle/>
          <a:p>
            <a:pPr defTabSz="346710">
              <a:spcBef>
                <a:spcPts val="1400"/>
              </a:spcBef>
              <a:defRPr sz="2100"/>
            </a:pPr>
            <a:r>
              <a:rPr sz="2000">
                <a:sym typeface="+mn-ea"/>
              </a:rPr>
              <a:t>Οι συγκριτικές αναπτυξιακές επιδόσεις της Ελλάδας βελτιώθηκαν σημαντικά την πρώτη δεκαετία από την ένταξή της στην ευρωζώνη. Το 2009, λίγο πριν την κρίση χρέους, το κατά κεφαλήν ΑΕΠ της είχε ανέβει στο 85,4% του μέσου όρου των 12 αρχικών οικονομιών της ευρωζώνης, έναντι 90,3% για την Ισπανία και 74,4% για την Πορτογαλία. Τη</a:t>
            </a:r>
            <a:r>
              <a:rPr lang="el-GR" sz="2000">
                <a:sym typeface="+mn-ea"/>
              </a:rPr>
              <a:t>ν</a:t>
            </a:r>
            <a:r>
              <a:rPr sz="2000">
                <a:sym typeface="+mn-ea"/>
              </a:rPr>
              <a:t> διεθνή ύφεση του 2008-2009 ακολούθησε η μεγάλη καθίζηση της περιόδου 2010-2016. Με βάση τις υφιστάμενες πολιτικές, η Επιτροπή της ΕΕ προβλέπει ότι ενώ η Ισπανία, η Πορτογαλία και η Ευρωζώνη των 12 θα έχουν ανακάμψει, με το κατά κεφαλήν ΑΕΠ τους το 2022-2023 να διαμορφώνεται πάνω από τα επίπεδα του 2007-2008, στην περίπτωση της Ελλάδας κάτι τέτοιο δεν προβλέπεται. Οι αναπτυξιακές μας επιδόσεις θα παραμείνουν χειρότερες και το 2023 και τα επόμενα χρόνια. Για το 2023 προβλέπεται ότι το κατά κεφαλήν ΑΕΠ της Ελλάδας θα διαμορφωθεί στο 62,9% του μέσου όρου των 12 της ευρωζώνης, έναντι 81,6% του μέσου όρου των 12 για την Ισπανία και 72,3% του μέσου όρου για την Πορτογαλία.</a:t>
            </a:r>
            <a:endParaRPr sz="2000">
              <a:sym typeface="+mn-ea"/>
            </a:endParaRPr>
          </a:p>
          <a:p>
            <a:pPr defTabSz="346710">
              <a:spcBef>
                <a:spcPts val="1400"/>
              </a:spcBef>
              <a:defRPr sz="2100"/>
            </a:pPr>
            <a:r>
              <a:rPr sz="2000">
                <a:sym typeface="+mn-ea"/>
              </a:rPr>
              <a:t>Σε συγκριτικούς όρους, το κατά κεφαλήν ΑΕΠ της Ελλάδας έχει επιστρέψει στα επίπεδα των αρχών της δεκαετίας του 1960, ενώ το κατά κεφαλήν ΑΕΠ της Ισπανίας και της Πορτογαλίας έχει σημειώσει σημαντική σύγκλιση, παρά το γεγονός ότι και οι δύο αυτές οικονομίες επηρεάστηκαν αρνητικά από την κρίση της ευρωζώνης κατά την περίοδο 2010-2015.</a:t>
            </a:r>
            <a:endParaRPr sz="2000">
              <a:sym typeface="+mn-ea"/>
            </a:endParaRPr>
          </a:p>
          <a:p>
            <a:pPr defTabSz="346710">
              <a:spcBef>
                <a:spcPts val="1400"/>
              </a:spcBef>
              <a:defRPr sz="2100"/>
            </a:pPr>
            <a:endParaRPr sz="2000"/>
          </a:p>
          <a:p>
            <a:pPr defTabSz="346710">
              <a:spcBef>
                <a:spcPts val="1400"/>
              </a:spcBef>
              <a:defRPr sz="2100"/>
            </a:pPr>
            <a:endParaRPr sz="2000"/>
          </a:p>
        </p:txBody>
      </p:sp>
      <p:sp>
        <p:nvSpPr>
          <p:cNvPr id="432"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Διάγραμμα 18…"/>
          <p:cNvSpPr txBox="1"/>
          <p:nvPr>
            <p:ph type="title"/>
          </p:nvPr>
        </p:nvSpPr>
        <p:spPr>
          <a:xfrm>
            <a:off x="609600" y="704850"/>
            <a:ext cx="10972800" cy="704850"/>
          </a:xfrm>
          <a:prstGeom prst="rect">
            <a:avLst/>
          </a:prstGeom>
        </p:spPr>
        <p:txBody>
          <a:bodyPr/>
          <a:lstStyle/>
          <a:p>
            <a:pPr defTabSz="404495">
              <a:spcBef>
                <a:spcPts val="1100"/>
              </a:spcBef>
              <a:defRPr sz="4800"/>
            </a:pPr>
            <a:r>
              <a:rPr sz="2400">
                <a:solidFill>
                  <a:srgbClr val="0070C0"/>
                </a:solidFill>
              </a:rPr>
              <a:t>Διάγραμμα 18</a:t>
            </a:r>
            <a:endParaRPr sz="2400">
              <a:solidFill>
                <a:srgbClr val="0070C0"/>
              </a:solidFill>
            </a:endParaRPr>
          </a:p>
          <a:p>
            <a:pPr defTabSz="404495">
              <a:spcBef>
                <a:spcPts val="1100"/>
              </a:spcBef>
              <a:defRPr sz="4800"/>
            </a:pPr>
            <a:r>
              <a:rPr sz="2400">
                <a:solidFill>
                  <a:srgbClr val="0070C0"/>
                </a:solidFill>
              </a:rPr>
              <a:t>Συγκριτική Εξέλιξη του Κατά Κεφαλήν ΑΕΠ της Ελλάδας (σε μονάδες ΙΑΔ)</a:t>
            </a:r>
            <a:endParaRPr sz="2400">
              <a:solidFill>
                <a:srgbClr val="0070C0"/>
              </a:solidFill>
            </a:endParaRPr>
          </a:p>
        </p:txBody>
      </p:sp>
      <p:sp>
        <p:nvSpPr>
          <p:cNvPr id="435" name="Slide Number"/>
          <p:cNvSpPr txBox="1"/>
          <p:nvPr>
            <p:ph type="sldNum" sz="quarter" idx="2"/>
          </p:nvPr>
        </p:nvSpPr>
        <p:spPr>
          <a:prstGeom prst="rect">
            <a:avLst/>
          </a:prstGeom>
        </p:spPr>
        <p:txBody>
          <a:bodyPr/>
          <a:lstStyle/>
          <a:p>
            <a:fld id="{86CB4B4D-7CA3-9044-876B-883B54F8677D}" type="slidenum">
              <a:rPr sz="600"/>
            </a:fld>
            <a:endParaRPr sz="600"/>
          </a:p>
        </p:txBody>
      </p:sp>
      <p:pic>
        <p:nvPicPr>
          <p:cNvPr id="436" name="Image" descr="Image"/>
          <p:cNvPicPr>
            <a:picLocks noChangeAspect="1"/>
          </p:cNvPicPr>
          <p:nvPr/>
        </p:nvPicPr>
        <p:blipFill>
          <a:blip r:embed="rId1"/>
          <a:stretch>
            <a:fillRect/>
          </a:stretch>
        </p:blipFill>
        <p:spPr>
          <a:xfrm>
            <a:off x="2353387" y="1549166"/>
            <a:ext cx="7493188" cy="4889968"/>
          </a:xfrm>
          <a:prstGeom prst="rect">
            <a:avLst/>
          </a:prstGeom>
          <a:ln w="12700">
            <a:miter lim="400000"/>
            <a:headEnd/>
            <a:tailEnd/>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Προαπαιτούμενα για ένα Πρόγραμμα Εξωστρεφούς Ανάκαμψης"/>
          <p:cNvSpPr txBox="1"/>
          <p:nvPr>
            <p:ph type="title"/>
          </p:nvPr>
        </p:nvSpPr>
        <p:spPr>
          <a:xfrm>
            <a:off x="609600" y="704850"/>
            <a:ext cx="10972800" cy="488950"/>
          </a:xfrm>
          <a:prstGeom prst="rect">
            <a:avLst/>
          </a:prstGeom>
        </p:spPr>
        <p:txBody>
          <a:bodyPr/>
          <a:lstStyle>
            <a:lvl1pPr defTabSz="520065">
              <a:spcBef>
                <a:spcPts val="1400"/>
              </a:spcBef>
              <a:defRPr sz="6175"/>
            </a:lvl1pPr>
          </a:lstStyle>
          <a:p>
            <a:r>
              <a:rPr sz="3200">
                <a:solidFill>
                  <a:srgbClr val="0070C0"/>
                </a:solidFill>
              </a:rPr>
              <a:t>Προαπαιτούμενα για ένα Πρόγραμμα Εξωστρεφούς Ανάκαμψης</a:t>
            </a:r>
            <a:endParaRPr sz="3200">
              <a:solidFill>
                <a:srgbClr val="0070C0"/>
              </a:solidFill>
            </a:endParaRPr>
          </a:p>
        </p:txBody>
      </p:sp>
      <p:sp>
        <p:nvSpPr>
          <p:cNvPr id="439" name="Πως μπορεί η Ελλάδα να αντιστρέψει τις αρνητικές αναπτυξιακές επιδόσεις της περιόδου της μεταπολίτευσης; Η πρόκληση για την Ελλάδα είναι να σχεδιάσει και να υιοθετήσει ένα μεσοχρόνιο πρόγραμμα πολιτικής βασισμένο σε μεταρρυθμίσεις από την πλευρά της προσ"/>
          <p:cNvSpPr txBox="1"/>
          <p:nvPr>
            <p:ph type="body" idx="1"/>
          </p:nvPr>
        </p:nvSpPr>
        <p:spPr>
          <a:xfrm>
            <a:off x="476250" y="1551940"/>
            <a:ext cx="11239500" cy="5026660"/>
          </a:xfrm>
          <a:prstGeom prst="rect">
            <a:avLst/>
          </a:prstGeom>
        </p:spPr>
        <p:txBody>
          <a:bodyPr/>
          <a:lstStyle/>
          <a:p>
            <a:pPr defTabSz="330200">
              <a:spcBef>
                <a:spcPts val="1300"/>
              </a:spcBef>
              <a:defRPr sz="2000"/>
            </a:pPr>
            <a:r>
              <a:t>Πως μπορεί η Ελλάδα να αντιστρέψει τις αρνητικές αναπτυξιακές επιδόσεις της περιόδου της μεταπολίτευσης; Η πρόκληση για την Ελλάδα είναι να σχεδιάσει και να υιοθετήσει ένα μεσοχρόνιο πρόγραμμα πολιτικής βασισμένο σε μεταρρυθμίσεις από την πλευρά της προσφοράς (supply side), το οποίο, σε συνδυασμό με την ενίσχυση της συνολικής ζήτησης, θα επέτρεπε μια ταχύτερη και βιώσιμη ανάκαμψη, εντός των ορίων της ζώνης του ευρώ, χωρίς την επανεμφάνιση ανισορροπιών στο ισοζύγιο τρεχουσών συναλλαγών. </a:t>
            </a:r>
          </a:p>
          <a:p>
            <a:pPr defTabSz="330200">
              <a:spcBef>
                <a:spcPts val="1300"/>
              </a:spcBef>
              <a:defRPr sz="2000"/>
            </a:pPr>
            <a:r>
              <a:t>Το μείγμα πολιτικής θα πρέπει να επικεντρωθεί σε περαιτέρω βελτιώσεις στην παραγωγικότητα και τη διεθνή ανταγωνιστικότητα της Ελλάδας και στην αύξηση των εγχώριων αποταμιεύσεων και επενδύσεων, μέσω φορολογικών, χρηματοοικονομικών και διαρθρωτικών παρεμβάσεων και μεταρρυθμίσεων.</a:t>
            </a:r>
          </a:p>
          <a:p>
            <a:pPr defTabSz="330200">
              <a:spcBef>
                <a:spcPts val="1300"/>
              </a:spcBef>
              <a:defRPr sz="2000"/>
            </a:pPr>
            <a:r>
              <a:t>Στόχευση ενός αποτελεσματικού προγράμματος πρέπει να είναι η βελτίωση της παραγωγικότητας και της διεθνούς ανταγωνιστικότητας και η ανάκαμψη των επενδύσεων και των αποταμιεύσεων που είναι απαραίτητες προϋποθέσεις για μία νέα αναπτυξιακή πορεία της ελληνικής οικονομίας. Ωστόσο αυτό θα πρέπει να γίνει χωρίς εκ νέου διεύρυνση των ελλειμμάτων του δημοσίου και του ισοζυγίου τρεχουσών συναλλαγών. Ως εκ τούτου το πρόγραμμα ανάκαμψης θα πρέπει να τηρήσει λεπτές ισορροπίες.</a:t>
            </a:r>
          </a:p>
          <a:p>
            <a:pPr defTabSz="330200">
              <a:spcBef>
                <a:spcPts val="1300"/>
              </a:spcBef>
              <a:defRPr sz="2000"/>
            </a:pPr>
          </a:p>
        </p:txBody>
      </p:sp>
      <p:sp>
        <p:nvSpPr>
          <p:cNvPr id="440"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Διάγραμμα 15…"/>
          <p:cNvSpPr txBox="1"/>
          <p:nvPr>
            <p:ph type="title"/>
          </p:nvPr>
        </p:nvSpPr>
        <p:spPr>
          <a:xfrm>
            <a:off x="609600" y="431800"/>
            <a:ext cx="10972800" cy="910590"/>
          </a:xfrm>
          <a:prstGeom prst="rect">
            <a:avLst/>
          </a:prstGeom>
        </p:spPr>
        <p:txBody>
          <a:bodyPr/>
          <a:lstStyle/>
          <a:p>
            <a:pPr algn="l">
              <a:spcBef>
                <a:spcPts val="1100"/>
              </a:spcBef>
              <a:buClrTx/>
              <a:buSzTx/>
              <a:buFontTx/>
            </a:pPr>
            <a:r>
              <a:rPr sz="2400">
                <a:solidFill>
                  <a:srgbClr val="0070C0"/>
                </a:solidFill>
              </a:rPr>
              <a:t>Διάγραμμα 15</a:t>
            </a:r>
            <a:endParaRPr sz="2400">
              <a:solidFill>
                <a:srgbClr val="0070C0"/>
              </a:solidFill>
            </a:endParaRPr>
          </a:p>
          <a:p>
            <a:pPr algn="l">
              <a:spcBef>
                <a:spcPts val="1100"/>
              </a:spcBef>
              <a:buClrTx/>
              <a:buSzTx/>
              <a:buFontTx/>
            </a:pPr>
            <a:r>
              <a:rPr sz="2400">
                <a:solidFill>
                  <a:srgbClr val="0070C0"/>
                </a:solidFill>
              </a:rPr>
              <a:t>Ο Δείκτης Τιμών Μετοχών του Χρηματιστηρίου Αξιών Αθηνών</a:t>
            </a:r>
            <a:endParaRPr sz="2400">
              <a:solidFill>
                <a:srgbClr val="0070C0"/>
              </a:solidFill>
            </a:endParaRPr>
          </a:p>
        </p:txBody>
      </p:sp>
      <p:sp>
        <p:nvSpPr>
          <p:cNvPr id="355" name="Slide Number"/>
          <p:cNvSpPr txBox="1"/>
          <p:nvPr>
            <p:ph type="sldNum" sz="quarter" idx="2"/>
          </p:nvPr>
        </p:nvSpPr>
        <p:spPr>
          <a:prstGeom prst="rect">
            <a:avLst/>
          </a:prstGeom>
        </p:spPr>
        <p:txBody>
          <a:bodyPr/>
          <a:lstStyle/>
          <a:p>
            <a:fld id="{86CB4B4D-7CA3-9044-876B-883B54F8677D}" type="slidenum">
              <a:rPr sz="600"/>
            </a:fld>
            <a:endParaRPr sz="600"/>
          </a:p>
        </p:txBody>
      </p:sp>
      <p:pic>
        <p:nvPicPr>
          <p:cNvPr id="356" name="Image" descr="Image"/>
          <p:cNvPicPr>
            <a:picLocks noChangeAspect="1"/>
          </p:cNvPicPr>
          <p:nvPr/>
        </p:nvPicPr>
        <p:blipFill>
          <a:blip r:embed="rId1"/>
          <a:stretch>
            <a:fillRect/>
          </a:stretch>
        </p:blipFill>
        <p:spPr>
          <a:xfrm>
            <a:off x="2320566" y="1530345"/>
            <a:ext cx="7550868" cy="4927611"/>
          </a:xfrm>
          <a:prstGeom prst="rect">
            <a:avLst/>
          </a:prstGeom>
          <a:ln w="12700">
            <a:miter lim="400000"/>
            <a:headEnd/>
            <a:tailEnd/>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Προαπαιτούμενα για ένα Πρόγραμμα Εξωστρεφούς Ανάκαμψης"/>
          <p:cNvSpPr txBox="1"/>
          <p:nvPr>
            <p:ph type="title"/>
          </p:nvPr>
        </p:nvSpPr>
        <p:spPr>
          <a:xfrm>
            <a:off x="609600" y="704850"/>
            <a:ext cx="10972800" cy="488950"/>
          </a:xfrm>
          <a:prstGeom prst="rect">
            <a:avLst/>
          </a:prstGeom>
        </p:spPr>
        <p:txBody>
          <a:bodyPr/>
          <a:lstStyle>
            <a:lvl1pPr defTabSz="520065">
              <a:spcBef>
                <a:spcPts val="1400"/>
              </a:spcBef>
              <a:defRPr sz="6175"/>
            </a:lvl1pPr>
          </a:lstStyle>
          <a:p>
            <a:r>
              <a:rPr sz="3200">
                <a:solidFill>
                  <a:srgbClr val="0070C0"/>
                </a:solidFill>
              </a:rPr>
              <a:t>Προαπαιτούμενα για ένα Πρόγραμμα Εξωστρεφούς Ανάκαμψης</a:t>
            </a:r>
            <a:endParaRPr sz="3200">
              <a:solidFill>
                <a:srgbClr val="0070C0"/>
              </a:solidFill>
            </a:endParaRPr>
          </a:p>
        </p:txBody>
      </p:sp>
      <p:sp>
        <p:nvSpPr>
          <p:cNvPr id="439" name="Πως μπορεί η Ελλάδα να αντιστρέψει τις αρνητικές αναπτυξιακές επιδόσεις της περιόδου της μεταπολίτευσης; Η πρόκληση για την Ελλάδα είναι να σχεδιάσει και να υιοθετήσει ένα μεσοχρόνιο πρόγραμμα πολιτικής βασισμένο σε μεταρρυθμίσεις από την πλευρά της προσ"/>
          <p:cNvSpPr txBox="1"/>
          <p:nvPr>
            <p:ph type="body" idx="1"/>
          </p:nvPr>
        </p:nvSpPr>
        <p:spPr>
          <a:xfrm>
            <a:off x="476250" y="1551940"/>
            <a:ext cx="11239500" cy="5026660"/>
          </a:xfrm>
          <a:prstGeom prst="rect">
            <a:avLst/>
          </a:prstGeom>
        </p:spPr>
        <p:txBody>
          <a:bodyPr/>
          <a:lstStyle/>
          <a:p>
            <a:pPr defTabSz="330200">
              <a:spcBef>
                <a:spcPts val="1300"/>
              </a:spcBef>
              <a:defRPr sz="2000"/>
            </a:pPr>
            <a:r>
              <a:t>Π</a:t>
            </a:r>
            <a:r>
              <a:rPr sz="2400"/>
              <a:t>ροκειμένου να επιτευχθεί η διατηρήσιμη ανάκαμψη της ελληνικής οικονομίας, απαιτείται πρωτίστως μια αξιόπιστη φορολογική μεταρρύθμιση φιλική προς τις αποταμιεύσεις και τις επενδύσεις, καθώς και τολμηρές μεταρρυθμίσεις στον ρόλο και στη λειτουργία των αγορών αγαθών και υπηρεσιών, της αγοράς εργασίας, του χρηματοπιστωτικού συστήματος, του δημόσιου τομέα και του συστήματος παιδείας. </a:t>
            </a:r>
            <a:endParaRPr sz="2400"/>
          </a:p>
          <a:p>
            <a:pPr defTabSz="330200">
              <a:spcBef>
                <a:spcPts val="1300"/>
              </a:spcBef>
              <a:defRPr sz="2000"/>
            </a:pPr>
            <a:r>
              <a:rPr sz="2400"/>
              <a:t>Η φορολογική μεταρρύθμιση θα πρέπει να είναι δημοσιονομικά ουδέτερη ή να συνδυαστεί με αντίστοιχη μείωση των πρωτογενών δαπανών του Δημοσίου. Αν συνδυαστεί και με περαιτέρω ελάφρυνση του χρέους εκ μέρους των εταίρων μας αυτό θα είναι ένα επιπλέον θετικό στοιχείο. Οταν επιτευχθεί και εμπεδωθεί η ανάκαμψη, τότε θα δημιουργηθούν περιθώρια και για αποκατάσταση των κοινωνικών αδικιών που χαρακτήρισαν τα προγράμματα προσαρμογής.</a:t>
            </a:r>
            <a:endParaRPr sz="2400"/>
          </a:p>
          <a:p>
            <a:pPr defTabSz="330200">
              <a:spcBef>
                <a:spcPts val="1300"/>
              </a:spcBef>
              <a:defRPr sz="2000"/>
            </a:pPr>
            <a:endParaRPr sz="2400"/>
          </a:p>
        </p:txBody>
      </p:sp>
      <p:sp>
        <p:nvSpPr>
          <p:cNvPr id="440"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Προαπαιτούμενα για ένα Πρόγραμμα Εξωστρεφούς Ανάκαμψης"/>
          <p:cNvSpPr txBox="1"/>
          <p:nvPr>
            <p:ph type="title"/>
          </p:nvPr>
        </p:nvSpPr>
        <p:spPr>
          <a:xfrm>
            <a:off x="609600" y="704850"/>
            <a:ext cx="10972800" cy="488950"/>
          </a:xfrm>
          <a:prstGeom prst="rect">
            <a:avLst/>
          </a:prstGeom>
        </p:spPr>
        <p:txBody>
          <a:bodyPr/>
          <a:lstStyle>
            <a:lvl1pPr defTabSz="520065">
              <a:spcBef>
                <a:spcPts val="1400"/>
              </a:spcBef>
              <a:defRPr sz="6175"/>
            </a:lvl1pPr>
          </a:lstStyle>
          <a:p>
            <a:r>
              <a:rPr sz="3200">
                <a:solidFill>
                  <a:srgbClr val="0070C0"/>
                </a:solidFill>
              </a:rPr>
              <a:t>Προαπαιτούμενα για ένα Πρόγραμμα Εξωστρεφούς Ανάκαμψης</a:t>
            </a:r>
            <a:endParaRPr sz="3200">
              <a:solidFill>
                <a:srgbClr val="0070C0"/>
              </a:solidFill>
            </a:endParaRPr>
          </a:p>
        </p:txBody>
      </p:sp>
      <p:sp>
        <p:nvSpPr>
          <p:cNvPr id="439" name="Πως μπορεί η Ελλάδα να αντιστρέψει τις αρνητικές αναπτυξιακές επιδόσεις της περιόδου της μεταπολίτευσης; Η πρόκληση για την Ελλάδα είναι να σχεδιάσει και να υιοθετήσει ένα μεσοχρόνιο πρόγραμμα πολιτικής βασισμένο σε μεταρρυθμίσεις από την πλευρά της προσ"/>
          <p:cNvSpPr txBox="1"/>
          <p:nvPr>
            <p:ph type="body" idx="1"/>
          </p:nvPr>
        </p:nvSpPr>
        <p:spPr>
          <a:xfrm>
            <a:off x="476250" y="1551940"/>
            <a:ext cx="11239500" cy="5026660"/>
          </a:xfrm>
          <a:prstGeom prst="rect">
            <a:avLst/>
          </a:prstGeom>
        </p:spPr>
        <p:txBody>
          <a:bodyPr/>
          <a:lstStyle/>
          <a:p>
            <a:pPr defTabSz="330200">
              <a:spcBef>
                <a:spcPts val="1300"/>
              </a:spcBef>
              <a:defRPr sz="2000"/>
            </a:pPr>
            <a:r>
              <a:t>Επιπλέον απαιτούνται μεσοπρόθεσμα χειρισμοί που θα ενισχύσουν την αξιοπιστία της ελληνικής πολιτείας έναντι των επενδυτών και των καταναλωτών, ώστε να ενισχυθούν οι άμεσες ξένες επενδύσεις, να αυξηθεί η παραγωγικότητα και να ανακάμψει η κατανάλωση με βάση τα αυξημένα εισοδήματα και τα περιουσιακά στοιχεία των καταναλωτών και όχι τον εξωτερικό δανεισμό. Για το</a:t>
            </a:r>
            <a:r>
              <a:rPr lang="el-GR"/>
              <a:t>ν</a:t>
            </a:r>
            <a:r>
              <a:t> λόγο αυτό</a:t>
            </a:r>
            <a:r>
              <a:rPr lang="el-GR"/>
              <a:t>ν</a:t>
            </a:r>
            <a:r>
              <a:t>, θα πρέπει να ενταθούν οι αναπτυξιακές διαρθρωτικές μεταρρυθμίσεις στην αγορά αγαθών και υπηρεσιών, όπως οι αποκρατικοποιήσεις, η μεταρρύθμιση της αγοράς εργασίας και του θεσμού των συλλογικών διαπραγματεύσεων, οι συμπράξεις δημόσιου και ιδιωτικού τομέα, η αναμόρφωση του χρηματοπιστωτικού συστήματος και η βελτίωση της αποτελεσματικότητας της δημόσιας διοίκησης, με παράλληλο περιορισμό του οικονομικού ρόλου του κράτους στις επιτελικές και κοινωνικές του προτεραιότητες.</a:t>
            </a:r>
          </a:p>
          <a:p>
            <a:pPr defTabSz="330200">
              <a:spcBef>
                <a:spcPts val="1300"/>
              </a:spcBef>
              <a:defRPr sz="2000"/>
            </a:pPr>
            <a:r>
              <a:t>Παράλληλα υπάρχει επιτακτική ανάγκη για περαιτέρω και πολύ πιο φιλόδοξες μεταρρυθμίσεις των κανόνων και της λειτουργίας της ευρωζώνης. Αυτές θα πρέπει να επικεντρωθούν στον χρηματοπιστωτικό τομέα, στη μεγαλύτερη ενοποίηση των κανόνων των αγορών εργασίας, στη δημιουργία ενός επαρκούς μόνιμου κοινού προϋπολογισμού και στην ενίσχυση των χρηματοοικονομικών εργαλείων της ΕΚΤ, ιδίως για την αντιμετώπιση κρίσεων.</a:t>
            </a:r>
          </a:p>
        </p:txBody>
      </p:sp>
      <p:sp>
        <p:nvSpPr>
          <p:cNvPr id="440"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Η Ανάγκη Συνέχειας και Συνέπειας"/>
          <p:cNvSpPr txBox="1"/>
          <p:nvPr>
            <p:ph type="title"/>
          </p:nvPr>
        </p:nvSpPr>
        <p:spPr>
          <a:xfrm>
            <a:off x="609600" y="704850"/>
            <a:ext cx="10972800" cy="506730"/>
          </a:xfrm>
          <a:prstGeom prst="rect">
            <a:avLst/>
          </a:prstGeom>
        </p:spPr>
        <p:txBody>
          <a:bodyPr/>
          <a:lstStyle/>
          <a:p>
            <a:r>
              <a:rPr sz="3200">
                <a:solidFill>
                  <a:srgbClr val="0070C0"/>
                </a:solidFill>
              </a:rPr>
              <a:t>Η Ανάγκη Συνέχειας και Συνέπειας</a:t>
            </a:r>
            <a:endParaRPr sz="3200">
              <a:solidFill>
                <a:srgbClr val="0070C0"/>
              </a:solidFill>
            </a:endParaRPr>
          </a:p>
        </p:txBody>
      </p:sp>
      <p:sp>
        <p:nvSpPr>
          <p:cNvPr id="443" name="Για να είναι αποτελεσματικό ένα μεσοχρόνιο πρόγραμμα μεταρρυθμίσεων και ανάκαμψης θα πρέπει να έχει συνέχεια και συνέπεια. Κάτι τέτοιο απαιτεί την υιοθέτησή του ως εθνικού σχεδίου από το ευρύτερο δυνατό πολιτικό φάσμα. Κανένα μεσοχρόνιο πρόγραμμα δεν μπο"/>
          <p:cNvSpPr txBox="1"/>
          <p:nvPr>
            <p:ph type="body" idx="1"/>
          </p:nvPr>
        </p:nvSpPr>
        <p:spPr>
          <a:xfrm>
            <a:off x="476250" y="1514475"/>
            <a:ext cx="11239500" cy="4622800"/>
          </a:xfrm>
          <a:prstGeom prst="rect">
            <a:avLst/>
          </a:prstGeom>
        </p:spPr>
        <p:txBody>
          <a:bodyPr/>
          <a:lstStyle/>
          <a:p>
            <a:pPr defTabSz="701675">
              <a:spcBef>
                <a:spcPts val="2800"/>
              </a:spcBef>
              <a:defRPr sz="4250"/>
            </a:pPr>
            <a:r>
              <a:rPr sz="2400"/>
              <a:t>Για να είναι αποτελεσματικό ένα μεσοχρόνιο πρόγραμμα μεταρρυθμίσεων και ανάκαμψης θα πρέπει να έχει συνέχεια και συνέπεια. Κάτι τέτοιο απαιτεί την υιοθέτησή του ως εθνικού σχεδίου από το ευρύτερο δυνατό πολιτικό φάσμα. Κανένα μεσοχρόνιο πρόγραμμα δεν μπορεί να επιτύχει αν κυριαρχούν αντικρουόμενες βραχυχρόνιες οικονομικές προτεραιότητες μεταξύ των κομμάτων εξουσίας και προσδοκίες ανατροπής του σε περίπτωση αλλαγής κυβέρνησης. Για το</a:t>
            </a:r>
            <a:r>
              <a:rPr lang="el-GR" sz="2400"/>
              <a:t>ν</a:t>
            </a:r>
            <a:r>
              <a:rPr sz="2400"/>
              <a:t> λόγο αυτό</a:t>
            </a:r>
            <a:r>
              <a:rPr lang="el-GR" sz="2400"/>
              <a:t>ν</a:t>
            </a:r>
            <a:r>
              <a:rPr sz="2400"/>
              <a:t> απαιτούνται και θεσμικές, ίσως και συνταγματικές, μεταρρυθμίσεις που θα επιβάλλουν στις κυβερνήσεις το</a:t>
            </a:r>
            <a:r>
              <a:rPr lang="el-GR" sz="2400"/>
              <a:t>ν</a:t>
            </a:r>
            <a:r>
              <a:rPr sz="2400"/>
              <a:t> σεβασμό των περιορισμών που απαιτεί η εξωτερική και η δημοσιονομική ισορροπία. </a:t>
            </a:r>
            <a:endParaRPr sz="2400"/>
          </a:p>
          <a:p>
            <a:pPr defTabSz="701675">
              <a:spcBef>
                <a:spcPts val="2800"/>
              </a:spcBef>
              <a:defRPr sz="4250"/>
            </a:pPr>
            <a:r>
              <a:rPr sz="2400"/>
              <a:t>Επιπλέον, οι πολιτικές δυνάμεις της χώρας θα πρέπει να ομονοήσουν και σε ένα πρόγραμμα ελάχιστων μεταρρυθμίσεων στη λειτουργία της ευρωζώνης, και να το προωθήσουν ως θέσεις της Ελλάδος σε όλα τα ευρωπαϊκά φόρα στα οποία μετέχουν.</a:t>
            </a:r>
            <a:endParaRPr sz="2400"/>
          </a:p>
        </p:txBody>
      </p:sp>
      <p:sp>
        <p:nvSpPr>
          <p:cNvPr id="444"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Πραγματικοί Μισθοί και Μείωση Διεθνούς Ανταγωνιστικότητας"/>
          <p:cNvSpPr txBox="1"/>
          <p:nvPr>
            <p:ph type="title"/>
          </p:nvPr>
        </p:nvSpPr>
        <p:spPr>
          <a:xfrm>
            <a:off x="609600" y="704850"/>
            <a:ext cx="10972800" cy="500380"/>
          </a:xfrm>
          <a:prstGeom prst="rect">
            <a:avLst/>
          </a:prstGeom>
        </p:spPr>
        <p:txBody>
          <a:bodyPr/>
          <a:lstStyle>
            <a:lvl1pPr defTabSz="528320">
              <a:spcBef>
                <a:spcPts val="1400"/>
              </a:spcBef>
              <a:defRPr sz="6270"/>
            </a:lvl1pPr>
          </a:lstStyle>
          <a:p>
            <a:pPr algn="ctr">
              <a:buClrTx/>
              <a:buSzTx/>
              <a:buFontTx/>
            </a:pPr>
            <a:r>
              <a:rPr sz="3200">
                <a:solidFill>
                  <a:srgbClr val="0070C0"/>
                </a:solidFill>
              </a:rPr>
              <a:t>Πραγματικοί Μισθοί και Μείωση Διεθνούς Ανταγωνιστικότητας </a:t>
            </a:r>
            <a:endParaRPr sz="3200">
              <a:solidFill>
                <a:srgbClr val="0070C0"/>
              </a:solidFill>
            </a:endParaRPr>
          </a:p>
        </p:txBody>
      </p:sp>
      <p:sp>
        <p:nvSpPr>
          <p:cNvPr id="359" name="Οι δυσμενείς εξελίξεις στο εξωτερικό ισοζύγιο που προκλήθηκαν από την εξέλιξη των επιτοκίων, των δημοσιονομικών ελλειμμάτων και, κυρίως, την έκρηξη του δανεισμού από το πιστωτικό σύστημα, ενισχύθηκαν από την εξέλιξη των πραγματικών μισθών και τη συνεχώς "/>
          <p:cNvSpPr txBox="1"/>
          <p:nvPr>
            <p:ph type="body" idx="1"/>
          </p:nvPr>
        </p:nvSpPr>
        <p:spPr>
          <a:xfrm>
            <a:off x="476250" y="1530350"/>
            <a:ext cx="11239500" cy="4830445"/>
          </a:xfrm>
          <a:prstGeom prst="rect">
            <a:avLst/>
          </a:prstGeom>
        </p:spPr>
        <p:txBody>
          <a:bodyPr/>
          <a:lstStyle/>
          <a:p>
            <a:pPr defTabSz="561340">
              <a:spcBef>
                <a:spcPts val="2300"/>
              </a:spcBef>
              <a:defRPr sz="3400"/>
            </a:pPr>
            <a:r>
              <a:rPr sz="1900"/>
              <a:t>Οι δυσμενείς εξελίξεις στο εξωτερικό ισοζύγιο που προκλήθηκαν από την εξέλιξη των επιτοκίων, των δημοσιονομικών ελλειμμάτων και, κυρίως, την έκρηξη του δανεισμού από το πιστωτικό σύστημα, ενισχύθηκαν από την εξέλιξη των πραγματικών μισθών και τη συνεχώς επιδεινούμενη διεθνή ανταγωνιστικότητα.</a:t>
            </a:r>
            <a:endParaRPr sz="1900"/>
          </a:p>
          <a:p>
            <a:pPr defTabSz="561340">
              <a:spcBef>
                <a:spcPts val="2300"/>
              </a:spcBef>
              <a:defRPr sz="3400"/>
            </a:pPr>
            <a:r>
              <a:rPr sz="1900"/>
              <a:t>Μεταξύ 2000 και 2005, η μέση ετήσια αύξηση των πραγματικών αποδοχών ανά εργαζόμενο ξεπέρασε το 4,0%. Στην ίδια περίοδο, η μέση ετήσια αύξηση της παραγωγικότητας ανά εργαζόμενο ήταν μόλις 2,6%. Κατά συνέπεια, όπως διαφαίνεται και από την εξέλιξη της σταθμισμένης πραγματικής συναλλαγματικής ισοτιμίας, υπήρξε στην περίοδο αυτή μία συσσωρευμένη απώλεια ανταγωνιστικότητας, ή υπερτίμηση της πραγματικής ισοτιμίας, κατά σχεδόν 18,0%, καθώς σε πολλές από τις υπόλοιπες χώρες της ευρωζώνης η αύξηση των πραγματικών αποδοχών ήταν μικρότερη από την αύξηση της παραγωγικότητας. </a:t>
            </a:r>
            <a:endParaRPr sz="1900"/>
          </a:p>
          <a:p>
            <a:pPr defTabSz="561340">
              <a:spcBef>
                <a:spcPts val="2300"/>
              </a:spcBef>
              <a:defRPr sz="3400"/>
            </a:pPr>
            <a:r>
              <a:rPr sz="1900"/>
              <a:t>Μετά το 2005 η μέση ετήσια αύξηση των πραγματικών αποδοχών επιβραδύνθηκε στο 0,5%, και ο ρυθμός μείωσης της διεθνούς ανταγωνιστικότητας επιβραδύνθηκε επίσης, καθώς η σταθμισμένη πραγματική συναλλαγματική ισοτιμία σταθεροποιήθηκε, έως το 2009 και την επιδείνωση της διεθνούς ύφεσης της περιόδου.</a:t>
            </a:r>
            <a:endParaRPr sz="1900"/>
          </a:p>
        </p:txBody>
      </p:sp>
      <p:sp>
        <p:nvSpPr>
          <p:cNvPr id="360"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Η Συσσώρευση του Εξωτερικού Χρέους"/>
          <p:cNvSpPr txBox="1"/>
          <p:nvPr>
            <p:ph type="title"/>
          </p:nvPr>
        </p:nvSpPr>
        <p:spPr>
          <a:xfrm>
            <a:off x="609600" y="704850"/>
            <a:ext cx="10972800" cy="529590"/>
          </a:xfrm>
          <a:prstGeom prst="rect">
            <a:avLst/>
          </a:prstGeom>
        </p:spPr>
        <p:txBody>
          <a:bodyPr/>
          <a:lstStyle/>
          <a:p>
            <a:pPr algn="ctr"/>
            <a:r>
              <a:rPr sz="3200">
                <a:solidFill>
                  <a:srgbClr val="0070C0"/>
                </a:solidFill>
              </a:rPr>
              <a:t>Η Συσσώρευση του Εξωτερικού Χρέους</a:t>
            </a:r>
            <a:endParaRPr sz="3200">
              <a:solidFill>
                <a:srgbClr val="0070C0"/>
              </a:solidFill>
            </a:endParaRPr>
          </a:p>
        </p:txBody>
      </p:sp>
      <p:sp>
        <p:nvSpPr>
          <p:cNvPr id="363" name="Σε κάθε περίπτωση, η συσσώρευση εξωτερικού χρέους που προκλήθηκε, ήδη και πριν από την ένταξη της Ελλάδας στη ζώνη του ευρώ, και η οποία διατηρήθηκε για μία σχεδόν δεκαετία υπήρξε πρωτοφανής.  Μετά την κορύφωση της διεθνούς χρηματοπιστωτικής κρίσης το 20"/>
          <p:cNvSpPr txBox="1"/>
          <p:nvPr>
            <p:ph type="body" idx="1"/>
          </p:nvPr>
        </p:nvSpPr>
        <p:spPr>
          <a:xfrm>
            <a:off x="476250" y="1520190"/>
            <a:ext cx="11239500" cy="4617085"/>
          </a:xfrm>
          <a:prstGeom prst="rect">
            <a:avLst/>
          </a:prstGeom>
        </p:spPr>
        <p:txBody>
          <a:bodyPr/>
          <a:lstStyle/>
          <a:p>
            <a:pPr defTabSz="454025">
              <a:spcBef>
                <a:spcPts val="1800"/>
              </a:spcBef>
              <a:defRPr sz="2750"/>
            </a:pPr>
            <a:r>
              <a:rPr sz="2200"/>
              <a:t>Σε κάθε περίπτωση, η συσσώρευση εξωτερικού χρέους που προκλήθηκε, ήδη και πριν από την ένταξη της Ελλάδας στη ζώνη του ευρώ, και η οποία διατηρήθηκε για μία σχεδόν δεκαετία υπήρξε πρωτοφανής.  Μετά την κορύφωση της διεθνούς χρηματοπιστωτικής κρίσης το 2008, το εξωτερικό χρέος που είχε συσσωρευθεί αποτέλεσε την αχίλλειο πτέρνα της ελληνικής οικονομίας. </a:t>
            </a:r>
            <a:endParaRPr sz="2200"/>
          </a:p>
          <a:p>
            <a:pPr defTabSz="454025">
              <a:spcBef>
                <a:spcPts val="1800"/>
              </a:spcBef>
              <a:defRPr sz="2750"/>
            </a:pPr>
            <a:r>
              <a:rPr sz="2200"/>
              <a:t>Αντίστοιχο ρόλο με τη διεύρυνση του ισοζυγίου αποταμιεύσεων και επενδύσεων του ιδιωτικού τομέα έπαιξε και η διεύρυνση των αρνητικών αποταμιεύσεων του δημοσίου, με τη διεύρυνση των ελλειμμάτων του δημοσιονομικού ισοζυγίου ήδη από το 2000.</a:t>
            </a:r>
            <a:endParaRPr sz="2200"/>
          </a:p>
          <a:p>
            <a:pPr defTabSz="454025">
              <a:spcBef>
                <a:spcPts val="1800"/>
              </a:spcBef>
              <a:defRPr sz="2750"/>
            </a:pPr>
            <a:r>
              <a:rPr sz="2200"/>
              <a:t>Ωστόσο, όπως δείχνουν και τα παραδείγματα της Πορτογαλίας, της Ισπανίας και της Ιρλανδίας, μια πιο περιοριστική δημοσιονομική πολιτική θα μπορούσε ενδεχομένως να μετριάσει την έκταση των εξωτερικών ανισορροπιών που προκάλεσε η πτώση των επιτοκίων, αλλά είναι αμφίβολο αν θα μπορούσε να εξουδετερώσει τις εξωτερικές ανισορροπίες.</a:t>
            </a:r>
            <a:endParaRPr sz="2200"/>
          </a:p>
          <a:p>
            <a:pPr defTabSz="454025">
              <a:spcBef>
                <a:spcPts val="1800"/>
              </a:spcBef>
              <a:defRPr sz="2750"/>
            </a:pPr>
            <a:endParaRPr sz="2200"/>
          </a:p>
        </p:txBody>
      </p:sp>
      <p:sp>
        <p:nvSpPr>
          <p:cNvPr id="364"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Η Συσσώρευση του Εξωτερικού Χρέους"/>
          <p:cNvSpPr txBox="1"/>
          <p:nvPr>
            <p:ph type="title"/>
          </p:nvPr>
        </p:nvSpPr>
        <p:spPr>
          <a:xfrm>
            <a:off x="609600" y="704850"/>
            <a:ext cx="10972800" cy="529590"/>
          </a:xfrm>
          <a:prstGeom prst="rect">
            <a:avLst/>
          </a:prstGeom>
        </p:spPr>
        <p:txBody>
          <a:bodyPr/>
          <a:lstStyle/>
          <a:p>
            <a:pPr algn="ctr"/>
            <a:r>
              <a:rPr sz="3200">
                <a:solidFill>
                  <a:srgbClr val="0070C0"/>
                </a:solidFill>
              </a:rPr>
              <a:t>Η Συσσώρευση του Εξωτερικού Χρέους</a:t>
            </a:r>
            <a:endParaRPr sz="3200">
              <a:solidFill>
                <a:srgbClr val="0070C0"/>
              </a:solidFill>
            </a:endParaRPr>
          </a:p>
        </p:txBody>
      </p:sp>
      <p:sp>
        <p:nvSpPr>
          <p:cNvPr id="363" name="Σε κάθε περίπτωση, η συσσώρευση εξωτερικού χρέους που προκλήθηκε, ήδη και πριν από την ένταξη της Ελλάδας στη ζώνη του ευρώ, και η οποία διατηρήθηκε για μία σχεδόν δεκαετία υπήρξε πρωτοφανής.  Μετά την κορύφωση της διεθνούς χρηματοπιστωτικής κρίσης το 20"/>
          <p:cNvSpPr txBox="1"/>
          <p:nvPr>
            <p:ph type="body" idx="1"/>
          </p:nvPr>
        </p:nvSpPr>
        <p:spPr>
          <a:xfrm>
            <a:off x="476250" y="1520190"/>
            <a:ext cx="11239500" cy="4617085"/>
          </a:xfrm>
          <a:prstGeom prst="rect">
            <a:avLst/>
          </a:prstGeom>
        </p:spPr>
        <p:txBody>
          <a:bodyPr/>
          <a:lstStyle/>
          <a:p>
            <a:pPr defTabSz="454025">
              <a:spcBef>
                <a:spcPts val="1800"/>
              </a:spcBef>
              <a:defRPr sz="2750"/>
            </a:pPr>
            <a:r>
              <a:rPr sz="2400">
                <a:sym typeface="+mn-ea"/>
              </a:rPr>
              <a:t>Στην πρώτη δεκαετία μετά την ένταξη στην ευρωζώνη, η Ελλάδα έδωσε, όπως συνέβη άλλωστε και στις υπόλοιπες χώρες τις περιφέρειας της ευρωζώνης, μεγαλύτερη έμφαση στις εσωτερικές της προτεραιότητες, όπως η ενίσχυση της εσωτερικής ζήτησης και της οικονομικής μεγέθυνσης και η αντιμετώπιση της ανεργίας. </a:t>
            </a:r>
            <a:endParaRPr sz="2400"/>
          </a:p>
          <a:p>
            <a:pPr defTabSz="454025">
              <a:spcBef>
                <a:spcPts val="1800"/>
              </a:spcBef>
              <a:defRPr sz="2750"/>
            </a:pPr>
            <a:r>
              <a:rPr sz="2400">
                <a:sym typeface="+mn-ea"/>
              </a:rPr>
              <a:t>Αυτό όμως, λόγω της χαμηλής και επιδεινούμενης διεθνούς ανταγωνιστικότητας έγινε σε βάρος των εξωτερικών προτεραιοτήτων, όπως η μείωση του ελλείμματος του ισοζυγίου τρεχουσών συναλλαγών. Στην δεύτερη δεκαετία, μετά το ξέσπασμα της διεθνούς κρίσης, τα προγράμματα προσαρμογής έδωσαν σχεδόν αποκλειστική έμφαση στην αντιμετώπιση των εξωτερικών ανισορροπιών, σε βάρος όμως των εσωτερικών προτεραιοτήτων, όπως η οικονομική μεγέθυνση και η αντιμετώπιση της ανεργίας. Η στενή θετική συσχέτιση του ισοζυγίου τρεχουσών συναλλαγών και της διεθνούς ανταγωνιστικότητας παρουσιάζεται στο Διάγραμμα 16.</a:t>
            </a:r>
            <a:endParaRPr sz="2400">
              <a:sym typeface="+mn-ea"/>
            </a:endParaRPr>
          </a:p>
        </p:txBody>
      </p:sp>
      <p:sp>
        <p:nvSpPr>
          <p:cNvPr id="364"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Διάγραμμα 16…"/>
          <p:cNvSpPr txBox="1"/>
          <p:nvPr>
            <p:ph type="title"/>
          </p:nvPr>
        </p:nvSpPr>
        <p:spPr>
          <a:xfrm>
            <a:off x="609600" y="316230"/>
            <a:ext cx="10972800" cy="1055370"/>
          </a:xfrm>
          <a:prstGeom prst="rect">
            <a:avLst/>
          </a:prstGeom>
        </p:spPr>
        <p:txBody>
          <a:bodyPr/>
          <a:lstStyle/>
          <a:p>
            <a:pPr algn="l">
              <a:spcBef>
                <a:spcPts val="1100"/>
              </a:spcBef>
              <a:buClrTx/>
              <a:buSzTx/>
              <a:buNone/>
            </a:pPr>
            <a:r>
              <a:rPr sz="2400">
                <a:solidFill>
                  <a:srgbClr val="0070C0"/>
                </a:solidFill>
              </a:rPr>
              <a:t>Διάγραμμα 16</a:t>
            </a:r>
            <a:endParaRPr sz="2400">
              <a:solidFill>
                <a:srgbClr val="0070C0"/>
              </a:solidFill>
            </a:endParaRPr>
          </a:p>
          <a:p>
            <a:pPr algn="l">
              <a:spcBef>
                <a:spcPts val="1100"/>
              </a:spcBef>
              <a:buClrTx/>
              <a:buSzTx/>
              <a:buNone/>
            </a:pPr>
            <a:r>
              <a:rPr sz="2400">
                <a:solidFill>
                  <a:srgbClr val="0070C0"/>
                </a:solidFill>
              </a:rPr>
              <a:t>Εξωτερικό Ανισοζύγιο και Διεθνής Ανταγωνιστικότητα</a:t>
            </a:r>
            <a:endParaRPr sz="2400">
              <a:solidFill>
                <a:srgbClr val="0070C0"/>
              </a:solidFill>
            </a:endParaRPr>
          </a:p>
        </p:txBody>
      </p:sp>
      <p:sp>
        <p:nvSpPr>
          <p:cNvPr id="367" name="Slide Number"/>
          <p:cNvSpPr txBox="1"/>
          <p:nvPr>
            <p:ph type="sldNum" sz="quarter" idx="2"/>
          </p:nvPr>
        </p:nvSpPr>
        <p:spPr>
          <a:prstGeom prst="rect">
            <a:avLst/>
          </a:prstGeom>
        </p:spPr>
        <p:txBody>
          <a:bodyPr/>
          <a:lstStyle/>
          <a:p>
            <a:fld id="{86CB4B4D-7CA3-9044-876B-883B54F8677D}" type="slidenum">
              <a:rPr sz="600"/>
            </a:fld>
            <a:endParaRPr sz="600"/>
          </a:p>
        </p:txBody>
      </p:sp>
      <p:pic>
        <p:nvPicPr>
          <p:cNvPr id="368" name="Image" descr="Image"/>
          <p:cNvPicPr>
            <a:picLocks noChangeAspect="1"/>
          </p:cNvPicPr>
          <p:nvPr/>
        </p:nvPicPr>
        <p:blipFill>
          <a:blip r:embed="rId1"/>
          <a:stretch>
            <a:fillRect/>
          </a:stretch>
        </p:blipFill>
        <p:spPr>
          <a:xfrm>
            <a:off x="2328798" y="1561582"/>
            <a:ext cx="7542366" cy="4922062"/>
          </a:xfrm>
          <a:prstGeom prst="rect">
            <a:avLst/>
          </a:prstGeom>
          <a:ln w="12700">
            <a:miter lim="400000"/>
            <a:headEnd/>
            <a:tailEnd/>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Πολιτικά Κίνητρα και Οικονομική Πολιτική"/>
          <p:cNvSpPr txBox="1"/>
          <p:nvPr>
            <p:ph type="title"/>
          </p:nvPr>
        </p:nvSpPr>
        <p:spPr>
          <a:xfrm>
            <a:off x="609600" y="704850"/>
            <a:ext cx="10972800" cy="490855"/>
          </a:xfrm>
          <a:prstGeom prst="rect">
            <a:avLst/>
          </a:prstGeom>
        </p:spPr>
        <p:txBody>
          <a:bodyPr/>
          <a:lstStyle>
            <a:lvl1pPr defTabSz="767715">
              <a:spcBef>
                <a:spcPts val="2100"/>
              </a:spcBef>
              <a:defRPr sz="9115"/>
            </a:lvl1pPr>
          </a:lstStyle>
          <a:p>
            <a:pPr algn="ctr"/>
            <a:r>
              <a:rPr sz="3200">
                <a:solidFill>
                  <a:srgbClr val="0070C0"/>
                </a:solidFill>
              </a:rPr>
              <a:t>Πολιτικά Κίνητρα και Οικονομική Πολιτική</a:t>
            </a:r>
            <a:endParaRPr sz="3200">
              <a:solidFill>
                <a:srgbClr val="0070C0"/>
              </a:solidFill>
            </a:endParaRPr>
          </a:p>
        </p:txBody>
      </p:sp>
      <p:sp>
        <p:nvSpPr>
          <p:cNvPr id="371" name="Γιατί όμως το πολιτικό σύστημα της μεταπολίτευσης δεν υιοθέτησε έγκαιρα και με δική του πρωτοβουλία ένα επαρκές πρόγραμμα μεταρρυθμίσεων που θα οδηγούσε σε δημοσιονομική εξυγίανση και βελτίωση της διεθνούς ανταγωνιστικότητας της οικονομίας;…"/>
          <p:cNvSpPr txBox="1"/>
          <p:nvPr>
            <p:ph type="body" idx="1"/>
          </p:nvPr>
        </p:nvSpPr>
        <p:spPr>
          <a:xfrm>
            <a:off x="476250" y="1579245"/>
            <a:ext cx="11239500" cy="4733290"/>
          </a:xfrm>
          <a:prstGeom prst="rect">
            <a:avLst/>
          </a:prstGeom>
        </p:spPr>
        <p:txBody>
          <a:bodyPr/>
          <a:lstStyle/>
          <a:p>
            <a:pPr defTabSz="619125">
              <a:spcBef>
                <a:spcPts val="2500"/>
              </a:spcBef>
              <a:defRPr sz="3750"/>
            </a:pPr>
            <a:r>
              <a:rPr sz="2200"/>
              <a:t>Γιατί όμως το πολιτικό σύστημα της μεταπολίτευσης δεν υιοθέτησε έγκαιρα και με δική του πρωτοβουλία ένα επαρκές πρόγραμμα μεταρρυθμίσεων που θα οδηγούσε σε δημοσιονομική εξυγίανση και βελτίωση της διεθνούς ανταγωνιστικότητας της οικονομίας; </a:t>
            </a:r>
            <a:endParaRPr sz="2200"/>
          </a:p>
          <a:p>
            <a:pPr defTabSz="619125">
              <a:spcBef>
                <a:spcPts val="2500"/>
              </a:spcBef>
              <a:defRPr sz="3750"/>
            </a:pPr>
            <a:r>
              <a:rPr sz="2200"/>
              <a:t>Ποιοι ήταν οι πολιτικοί παράγοντες που οδηγούσαν σε αναβολή, αναστολή ή και αντιστροφή των απαραίτητων μεταρρυθμίσεων και στην υιοθέτηση αποσταθεροποιητικών επεκτατικών δημοσιονομικών και εισοδηματικών πολιτικών; </a:t>
            </a:r>
            <a:endParaRPr sz="2200"/>
          </a:p>
          <a:p>
            <a:pPr defTabSz="619125">
              <a:spcBef>
                <a:spcPts val="2500"/>
              </a:spcBef>
              <a:defRPr sz="3750"/>
            </a:pPr>
            <a:r>
              <a:rPr sz="2200"/>
              <a:t>Η επίκληση του διλήμματος του Mundell, το οποίο είναι η μόνη ορθολογική εξήγηση αυτού του φαινομένου για τη μακροοικονομική προσαρμογή μετά την ένταξη στην ευρωζώνη, δεν αρκεί για να εξηγήσει γιατί δεν προχώρησε η μακροοικονομική προσαρμογή πριν την ένταξη στην ευρωζώνη ή οι διαρθρωτικές μεταρρυθμίσεις στο σύνολο της περιόδου της μεταπολίτευσης. Είναι προφανές ότι υπήρχαν και άλλα, πολιτικά και κοινωνικά αντικίνητρα στη μακροοικονομική προσαρμογή και τις διαρθρωτικές μεταρρυθμίσεις.</a:t>
            </a:r>
            <a:endParaRPr sz="2200"/>
          </a:p>
        </p:txBody>
      </p:sp>
      <p:sp>
        <p:nvSpPr>
          <p:cNvPr id="372" name="Slide Number"/>
          <p:cNvSpPr txBox="1"/>
          <p:nvPr>
            <p:ph type="sldNum" sz="quarter" idx="2"/>
          </p:nvPr>
        </p:nvSpPr>
        <p:spPr>
          <a:prstGeom prst="rect">
            <a:avLst/>
          </a:prstGeom>
        </p:spPr>
        <p:txBody>
          <a:bodyPr/>
          <a:lstStyle/>
          <a:p>
            <a:fld id="{86CB4B4D-7CA3-9044-876B-883B54F8677D}" type="slidenum">
              <a:rPr sz="600"/>
            </a:fld>
            <a:endParaRPr sz="600"/>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0</TotalTime>
  <Words>39870</Words>
  <Application>WPS Presentation</Application>
  <PresentationFormat>Προσαρμογή</PresentationFormat>
  <Paragraphs>314</Paragraphs>
  <Slides>42</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42</vt:i4>
      </vt:variant>
    </vt:vector>
  </HeadingPairs>
  <TitlesOfParts>
    <vt:vector size="53" baseType="lpstr">
      <vt:lpstr>Arial</vt:lpstr>
      <vt:lpstr>SimSun</vt:lpstr>
      <vt:lpstr>Wingdings</vt:lpstr>
      <vt:lpstr>Calibri</vt:lpstr>
      <vt:lpstr>Wingdings 2</vt:lpstr>
      <vt:lpstr>Wingdings 2</vt:lpstr>
      <vt:lpstr>Constantia</vt:lpstr>
      <vt:lpstr>Helvetica</vt:lpstr>
      <vt:lpstr>Microsoft YaHei</vt:lpstr>
      <vt:lpstr>Arial Unicode MS</vt:lpstr>
      <vt:lpstr>Ροή</vt:lpstr>
      <vt:lpstr>Πριν και Μετά το Ευρώ: Οι Κύκλοι της Μεταπολίτευσης και η Ελληνικη Οικονομία</vt:lpstr>
      <vt:lpstr>Η ‘Φούσκα’ του Χρηματιστηρίου</vt:lpstr>
      <vt:lpstr>Η ‘Φούσκα’ του Χρηματιστηρίου</vt:lpstr>
      <vt:lpstr>Ο Δείκτης Τιμών Μετοχών του Χρηματιστηρίου Αξιών Αθηνών</vt:lpstr>
      <vt:lpstr>Πραγματικοί Μισθοί και Μείωση Διεθνούς Ανταγωνιστικότητας </vt:lpstr>
      <vt:lpstr>Η Συσσώρευση του Εξωτερικού Χρέους</vt:lpstr>
      <vt:lpstr>Η Συσσώρευση του Εξωτερικού Χρέους</vt:lpstr>
      <vt:lpstr>Εξωτερικό Ανισοζύγιο και Διεθνής Ανταγωνιστικότητα</vt:lpstr>
      <vt:lpstr>Πολιτικά Κίνητρα και Οικονομική Πολιτική</vt:lpstr>
      <vt:lpstr>Πολιτικά και Κοινωνικά Αντικίνητρα στις Μεταρρυθμίσεις</vt:lpstr>
      <vt:lpstr>Πολιτικά και Κοινωνικά Αντικίνητρα στις Μεταρρυθμίσεις</vt:lpstr>
      <vt:lpstr>Πολιτικά και Κοινωνικά Αντικίνητρα στις Μεταρρυθμίσεις</vt:lpstr>
      <vt:lpstr>Η Συνεχής Αναβολή των Αναγκαίων Μεταρρυθμίσεων από τη Δεκαετία του 1990</vt:lpstr>
      <vt:lpstr>Η Συνεχής Αναβολή των Αναγκαίων Μεταρρυθμίσεων από τη Δεκαετία του 1990</vt:lpstr>
      <vt:lpstr>Η Συνεχής Αναβολή των Αναγκαίων Μεταρρυθμίσεων από τη Δεκαετία του 1990</vt:lpstr>
      <vt:lpstr>Οι Θεσμικές Αδυναμίες της Ευρωζώνης</vt:lpstr>
      <vt:lpstr>Οι Θεσμικές Αδυναμίες της Ευρωζώνης</vt:lpstr>
      <vt:lpstr>Η Κρίση της Πανδημίας</vt:lpstr>
      <vt:lpstr>Η Κρίση της Πανδημίας</vt:lpstr>
      <vt:lpstr>Η Κρίση της Πανδημίας</vt:lpstr>
      <vt:lpstr>Προοπτικές Ανάκαμψης</vt:lpstr>
      <vt:lpstr>Προοπτικές Ανάκαμψης</vt:lpstr>
      <vt:lpstr>Προοπτικές Ανάκαμψης</vt:lpstr>
      <vt:lpstr>Η Εξέλιξη του Πραγματικού και του Δυνητικού ΑΕΠ και τα Προγράμματα Προσαρμογής</vt:lpstr>
      <vt:lpstr>Διαρθρωτικές Αδυναμίες της Ελληνικής Οικονομίας</vt:lpstr>
      <vt:lpstr>Οι Αγορές Αγαθών και Υπηρεσιών</vt:lpstr>
      <vt:lpstr>Η Αγορά Εργασίας και οι Συλλογικές Διαπραγματεύσεις </vt:lpstr>
      <vt:lpstr>Η Αγορά Εργασίας και οι Συλλογικές Διαπραγματεύσεις </vt:lpstr>
      <vt:lpstr>Το Χρηματοπιστωτικό Σύστημα</vt:lpstr>
      <vt:lpstr>Το Χρηματοπιστωτικό Σύστημα</vt:lpstr>
      <vt:lpstr>Η Δημόσια Διοίκηση και ο Δημόσιος Τομέας</vt:lpstr>
      <vt:lpstr>Το Φορολογικό και Προνοιακό Σύστημα</vt:lpstr>
      <vt:lpstr>Το Εκπαιδευτικό Σύστημα</vt:lpstr>
      <vt:lpstr>Εξωστρεφής Ανάκαμψη Εντός της Ζώνης του Ευρώ</vt:lpstr>
      <vt:lpstr>Σύγκριση Ελλάδας, Πορτογαλίας, Ισπανίας</vt:lpstr>
      <vt:lpstr>Σύγκριση Ελλάδας, Πορτογαλίας, Ισπανίας</vt:lpstr>
      <vt:lpstr>Σύγκριση Ελλάδας, Πορτογαλίας, Ισπανίας</vt:lpstr>
      <vt:lpstr>Συγκριτική Εξέλιξη του Κατά Κεφαλήν ΑΕΠ της Ελλάδας (σε μονάδες ΙΑΔ)</vt:lpstr>
      <vt:lpstr>Προαπαιτούμενα για ένα Πρόγραμμα Εξωστρεφούς Ανάκαμψης</vt:lpstr>
      <vt:lpstr>Προαπαιτούμενα για ένα Πρόγραμμα Εξωστρεφούς Ανάκαμψης</vt:lpstr>
      <vt:lpstr>Προαπαιτούμενα για ένα Πρόγραμμα Εξωστρεφούς Ανάκαμψης</vt:lpstr>
      <vt:lpstr>Η Ανάγκη Συνέχειας και Συνέπειας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_x000B_Μάθημα: “Χρηματοοικονομικά Θέματα”</dc:title>
  <dc:creator/>
  <cp:lastModifiedBy>user</cp:lastModifiedBy>
  <cp:revision>21</cp:revision>
  <dcterms:created xsi:type="dcterms:W3CDTF">2023-03-06T10:45:00Z</dcterms:created>
  <dcterms:modified xsi:type="dcterms:W3CDTF">2023-06-01T06:39:47Z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0x010100BB768937DEDBC346A0D9293690FCBFF3</vt:lpwstr>
  </property>
  <property fmtid="{D5CDD505-2E9C-101B-9397-08002B2CF9AE}" pid="3" name="ICV">
    <vt:lpwstr>C4EA5A0B9E9C49D389985C9BB7AC296C</vt:lpwstr>
  </property>
  <property fmtid="{D5CDD505-2E9C-101B-9397-08002B2CF9AE}" pid="4" name="KSOProductBuildVer">
    <vt:lpwstr>1033-11.2.0.11516</vt:lpwstr>
  </property>
</Properties>
</file>