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76" r:id="rId4"/>
  </p:sldMasterIdLst>
  <p:notesMasterIdLst>
    <p:notesMasterId r:id="rId12"/>
  </p:notesMasterIdLst>
  <p:sldIdLst>
    <p:sldId id="257" r:id="rId5"/>
    <p:sldId id="261" r:id="rId6"/>
    <p:sldId id="258" r:id="rId7"/>
    <p:sldId id="262" r:id="rId8"/>
    <p:sldId id="263" r:id="rId9"/>
    <p:sldId id="264"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CA5E48-4037-464B-B0CD-A57309264C70}" type="datetimeFigureOut">
              <a:rPr lang="en-US" smtClean="0"/>
              <a:pPr/>
              <a:t>12/14/2011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D4A70-2F51-4146-B9C4-8BA4F7541B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12/14/2011 7:13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r>
              <a:rPr lang="en-US" smtClean="0"/>
              <a:t>12/13/2011</a:t>
            </a:r>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r>
              <a:rPr kumimoji="0" lang="el-GR" smtClean="0"/>
              <a:t>Μεταπτυχιακό πρόγραμμα στην Οικονομική Επιστήμη</a:t>
            </a:r>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r>
              <a:rPr lang="en-US" smtClean="0"/>
              <a:t>12/13/2011</a:t>
            </a:r>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r>
              <a:rPr kumimoji="0" lang="el-GR" smtClean="0"/>
              <a:t>Μεταπτυχιακό πρόγραμμα στην Οικονομική Επιστήμη</a:t>
            </a:r>
            <a:endParaRPr kumimoji="0" 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r>
              <a:rPr lang="en-US" smtClean="0"/>
              <a:t>12/13/2011</a:t>
            </a: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kumimoji="0" lang="el-GR" smtClean="0"/>
              <a:t>Μεταπτυχιακό πρόγραμμα στην Οικονομική Επιστήμη</a:t>
            </a:r>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12/13/2011</a:t>
            </a:r>
            <a:endParaRPr lang="en-US"/>
          </a:p>
        </p:txBody>
      </p:sp>
      <p:sp>
        <p:nvSpPr>
          <p:cNvPr id="6" name="Footer Placeholder 5"/>
          <p:cNvSpPr>
            <a:spLocks noGrp="1"/>
          </p:cNvSpPr>
          <p:nvPr>
            <p:ph type="ftr" sz="quarter" idx="11"/>
          </p:nvPr>
        </p:nvSpPr>
        <p:spPr/>
        <p:txBody>
          <a:bodyPr/>
          <a:lstStyle/>
          <a:p>
            <a:r>
              <a:rPr kumimoji="0" lang="el-GR" smtClean="0"/>
              <a:t>Μεταπτυχιακό πρόγραμμα στην Οικονομική Επιστήμη</a:t>
            </a:r>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r>
              <a:rPr lang="en-US" smtClean="0"/>
              <a:t>12/13/2011</a:t>
            </a:r>
            <a:endParaRPr lang="en-US"/>
          </a:p>
        </p:txBody>
      </p:sp>
      <p:sp>
        <p:nvSpPr>
          <p:cNvPr id="8" name="Footer Placeholder 7"/>
          <p:cNvSpPr>
            <a:spLocks noGrp="1"/>
          </p:cNvSpPr>
          <p:nvPr>
            <p:ph type="ftr" sz="quarter" idx="11"/>
          </p:nvPr>
        </p:nvSpPr>
        <p:spPr/>
        <p:txBody>
          <a:bodyPr/>
          <a:lstStyle/>
          <a:p>
            <a:r>
              <a:rPr kumimoji="0" lang="el-GR" smtClean="0"/>
              <a:t>Μεταπτυχιακό πρόγραμμα στην Οικονομική Επιστήμη</a:t>
            </a:r>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r>
              <a:rPr lang="en-US" smtClean="0"/>
              <a:t>12/13/2011</a:t>
            </a:r>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r>
              <a:rPr kumimoji="0" lang="el-GR" smtClean="0"/>
              <a:t>Μεταπτυχιακό πρόγραμμα στην Οικονομική Επιστήμη</a:t>
            </a:r>
            <a:endParaRPr kumimoji="0"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12/13/2011</a:t>
            </a:r>
            <a:endParaRPr lang="en-US"/>
          </a:p>
        </p:txBody>
      </p:sp>
      <p:sp>
        <p:nvSpPr>
          <p:cNvPr id="3" name="Footer Placeholder 2"/>
          <p:cNvSpPr>
            <a:spLocks noGrp="1"/>
          </p:cNvSpPr>
          <p:nvPr>
            <p:ph type="ftr" sz="quarter" idx="11"/>
          </p:nvPr>
        </p:nvSpPr>
        <p:spPr/>
        <p:txBody>
          <a:bodyPr/>
          <a:lstStyle/>
          <a:p>
            <a:r>
              <a:rPr kumimoji="0" lang="el-GR" smtClean="0"/>
              <a:t>Μεταπτυχιακό πρόγραμμα στην Οικονομική Επιστήμη</a:t>
            </a:r>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r>
              <a:rPr lang="en-US" smtClean="0"/>
              <a:t>12/13/2011</a:t>
            </a:r>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r>
              <a:rPr kumimoji="0" lang="el-GR" smtClean="0"/>
              <a:t>Μεταπτυχιακό πρόγραμμα στην Οικονομική Επιστήμη</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r>
              <a:rPr lang="en-US" smtClean="0"/>
              <a:t>12/13/2011</a:t>
            </a:r>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r>
              <a:rPr kumimoji="0" lang="el-GR" smtClean="0"/>
              <a:t>Μεταπτυχιακό πρόγραμμα στην Οικονομική Επιστήμη</a:t>
            </a:r>
            <a:endParaRPr kumimoji="0"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12/13/2011</a:t>
            </a:r>
            <a:endParaRPr lang="en-US"/>
          </a:p>
        </p:txBody>
      </p:sp>
      <p:sp>
        <p:nvSpPr>
          <p:cNvPr id="5" name="Footer Placeholder 4"/>
          <p:cNvSpPr>
            <a:spLocks noGrp="1"/>
          </p:cNvSpPr>
          <p:nvPr>
            <p:ph type="ftr" sz="quarter" idx="11"/>
          </p:nvPr>
        </p:nvSpPr>
        <p:spPr/>
        <p:txBody>
          <a:bodyPr/>
          <a:lstStyle/>
          <a:p>
            <a:r>
              <a:rPr kumimoji="0" lang="el-GR" smtClean="0"/>
              <a:t>Μεταπτυχιακό πρόγραμμα στην Οικονομική Επιστήμη</a:t>
            </a:r>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12/13/2011</a:t>
            </a:r>
            <a:endParaRPr lang="en-US"/>
          </a:p>
        </p:txBody>
      </p:sp>
      <p:sp>
        <p:nvSpPr>
          <p:cNvPr id="5" name="Footer Placeholder 4"/>
          <p:cNvSpPr>
            <a:spLocks noGrp="1"/>
          </p:cNvSpPr>
          <p:nvPr>
            <p:ph type="ftr" sz="quarter" idx="11"/>
          </p:nvPr>
        </p:nvSpPr>
        <p:spPr/>
        <p:txBody>
          <a:bodyPr/>
          <a:lstStyle/>
          <a:p>
            <a:r>
              <a:rPr kumimoji="0" lang="el-GR" smtClean="0"/>
              <a:t>Μεταπτυχιακό πρόγραμμα στην Οικονομική Επιστήμη</a:t>
            </a:r>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r>
              <a:rPr lang="en-US" smtClean="0"/>
              <a:t>12/13/2011</a:t>
            </a:r>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r>
              <a:rPr kumimoji="0" lang="el-GR" smtClean="0">
                <a:solidFill>
                  <a:schemeClr val="tx2"/>
                </a:solidFill>
              </a:rPr>
              <a:t>Μεταπτυχιακό πρόγραμμα στην Οικονομική Επιστήμη</a:t>
            </a:r>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fade/>
  </p:transition>
  <p:timing>
    <p:tnLst>
      <p:par>
        <p:cTn id="1" dur="indefinite" restart="never" nodeType="tmRoot"/>
      </p:par>
    </p:tnLst>
  </p:timing>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7.jpeg"/><Relationship Id="rId9" Type="http://schemas.openxmlformats.org/officeDocument/2006/relationships/image" Target="../media/image12.gif"/></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 Id="rId5" Type="http://schemas.openxmlformats.org/officeDocument/2006/relationships/image" Target="../media/image14.png"/><Relationship Id="rId4" Type="http://schemas.openxmlformats.org/officeDocument/2006/relationships/hyperlink" Target="http://4.bp.blogspot.com/_wjnvXHDK8lA/SwP1Ng0EgQI/AAAAAAAAAls/08HgVaIS3as/s1600/sg_grice_KindlebergerMinskyModel_091118.GI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0.xml"/><Relationship Id="rId6" Type="http://schemas.openxmlformats.org/officeDocument/2006/relationships/image" Target="../media/image17.png"/><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p:cNvSpPr/>
          <p:nvPr/>
        </p:nvSpPr>
        <p:spPr>
          <a:xfrm>
            <a:off x="533400" y="3352800"/>
            <a:ext cx="1371600" cy="1447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295400" y="4876800"/>
            <a:ext cx="685800" cy="685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9 - Ομάδα"/>
          <p:cNvGrpSpPr>
            <a:grpSpLocks/>
          </p:cNvGrpSpPr>
          <p:nvPr/>
        </p:nvGrpSpPr>
        <p:grpSpPr bwMode="auto">
          <a:xfrm>
            <a:off x="4575538" y="228600"/>
            <a:ext cx="4263662" cy="825659"/>
            <a:chOff x="4922591" y="677888"/>
            <a:chExt cx="3790318" cy="827225"/>
          </a:xfrm>
        </p:grpSpPr>
        <p:pic>
          <p:nvPicPr>
            <p:cNvPr id="7" name="Picture 6" descr="http://www.viva.gr/Media/Business/asoee.png"/>
            <p:cNvPicPr>
              <a:picLocks noChangeAspect="1" noChangeArrowheads="1"/>
            </p:cNvPicPr>
            <p:nvPr/>
          </p:nvPicPr>
          <p:blipFill>
            <a:blip r:embed="rId3" cstate="print"/>
            <a:srcRect/>
            <a:stretch>
              <a:fillRect/>
            </a:stretch>
          </p:blipFill>
          <p:spPr bwMode="auto">
            <a:xfrm>
              <a:off x="8040510" y="692696"/>
              <a:ext cx="672399" cy="721124"/>
            </a:xfrm>
            <a:prstGeom prst="rect">
              <a:avLst/>
            </a:prstGeom>
            <a:noFill/>
            <a:ln w="9525">
              <a:noFill/>
              <a:miter lim="800000"/>
              <a:headEnd/>
              <a:tailEnd/>
            </a:ln>
          </p:spPr>
        </p:pic>
        <p:pic>
          <p:nvPicPr>
            <p:cNvPr id="8" name="Picture 7" descr="http://www.neolaia.gr/wp-content/uploads/2011/03/asoee1-600x281.jpg"/>
            <p:cNvPicPr>
              <a:picLocks noChangeAspect="1" noChangeArrowheads="1"/>
            </p:cNvPicPr>
            <p:nvPr/>
          </p:nvPicPr>
          <p:blipFill>
            <a:blip r:embed="rId4" cstate="print"/>
            <a:srcRect/>
            <a:stretch>
              <a:fillRect/>
            </a:stretch>
          </p:blipFill>
          <p:spPr bwMode="auto">
            <a:xfrm>
              <a:off x="6588225" y="681964"/>
              <a:ext cx="1740318" cy="815049"/>
            </a:xfrm>
            <a:prstGeom prst="rect">
              <a:avLst/>
            </a:prstGeom>
            <a:ln>
              <a:noFill/>
            </a:ln>
            <a:effectLst>
              <a:softEdge rad="317500"/>
            </a:effectLst>
          </p:spPr>
        </p:pic>
        <p:sp>
          <p:nvSpPr>
            <p:cNvPr id="9" name="7 - TextBox"/>
            <p:cNvSpPr txBox="1">
              <a:spLocks noChangeArrowheads="1"/>
            </p:cNvSpPr>
            <p:nvPr/>
          </p:nvSpPr>
          <p:spPr bwMode="auto">
            <a:xfrm>
              <a:off x="5808262" y="677888"/>
              <a:ext cx="2396810" cy="230832"/>
            </a:xfrm>
            <a:prstGeom prst="rect">
              <a:avLst/>
            </a:prstGeom>
            <a:noFill/>
            <a:ln w="9525">
              <a:noFill/>
              <a:miter lim="800000"/>
              <a:headEnd/>
              <a:tailEnd/>
            </a:ln>
          </p:spPr>
          <p:txBody>
            <a:bodyPr wrap="none">
              <a:spAutoFit/>
            </a:bodyPr>
            <a:lstStyle/>
            <a:p>
              <a:r>
                <a:rPr lang="el-GR" sz="900">
                  <a:latin typeface="Times New Roman" pitchFamily="18" charset="0"/>
                </a:rPr>
                <a:t>ΟΙΚΟΝΟΜΙΚΟ ΠΑΝΕΠΙΣΤΗΜΙΟ ΑΘΗΝΩΝ</a:t>
              </a:r>
            </a:p>
          </p:txBody>
        </p:sp>
        <p:sp>
          <p:nvSpPr>
            <p:cNvPr id="10" name="10 - Ορθογώνιο"/>
            <p:cNvSpPr/>
            <p:nvPr/>
          </p:nvSpPr>
          <p:spPr>
            <a:xfrm>
              <a:off x="4922591" y="1196752"/>
              <a:ext cx="3200926" cy="308361"/>
            </a:xfrm>
            <a:prstGeom prst="rect">
              <a:avLst/>
            </a:prstGeom>
            <a:noFill/>
          </p:spPr>
          <p:txBody>
            <a:bodyPr wrap="none">
              <a:spAutoFit/>
            </a:bodyPr>
            <a:lstStyle/>
            <a:p>
              <a:pPr algn="ctr" fontAlgn="auto">
                <a:spcBef>
                  <a:spcPts val="0"/>
                </a:spcBef>
                <a:spcAft>
                  <a:spcPts val="0"/>
                </a:spcAft>
                <a:defRPr/>
              </a:pPr>
              <a:r>
                <a:rPr lang="el-GR" sz="1400" dirty="0">
                  <a:ln w="10541" cmpd="sng">
                    <a:solidFill>
                      <a:schemeClr val="tx1">
                        <a:lumMod val="95000"/>
                        <a:lumOff val="5000"/>
                      </a:scheme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n-lt"/>
                </a:rPr>
                <a:t>ΤΜΗΜΑ ΟΙΚΟΝΟΜΙΚΗΣ ΕΠΙΣΤΗΜΗΣ</a:t>
              </a:r>
            </a:p>
          </p:txBody>
        </p:sp>
      </p:grpSp>
      <p:pic>
        <p:nvPicPr>
          <p:cNvPr id="15" name="Picture 4" descr="http://www.angelfire.com/wv/jimb6/images/bub1.gif"/>
          <p:cNvPicPr>
            <a:picLocks noChangeAspect="1" noChangeArrowheads="1" noCrop="1"/>
          </p:cNvPicPr>
          <p:nvPr/>
        </p:nvPicPr>
        <p:blipFill>
          <a:blip r:embed="rId5" cstate="print"/>
          <a:srcRect/>
          <a:stretch>
            <a:fillRect/>
          </a:stretch>
        </p:blipFill>
        <p:spPr bwMode="auto">
          <a:xfrm>
            <a:off x="762000" y="5105400"/>
            <a:ext cx="285750" cy="390526"/>
          </a:xfrm>
          <a:prstGeom prst="rect">
            <a:avLst/>
          </a:prstGeom>
          <a:noFill/>
        </p:spPr>
      </p:pic>
      <p:pic>
        <p:nvPicPr>
          <p:cNvPr id="38920" name="Picture 8" descr="http://www.angelfire.com/wv/jimb6/images/bub7.gif"/>
          <p:cNvPicPr>
            <a:picLocks noChangeAspect="1" noChangeArrowheads="1" noCrop="1"/>
          </p:cNvPicPr>
          <p:nvPr/>
        </p:nvPicPr>
        <p:blipFill>
          <a:blip r:embed="rId6" cstate="print"/>
          <a:srcRect/>
          <a:stretch>
            <a:fillRect/>
          </a:stretch>
        </p:blipFill>
        <p:spPr bwMode="auto">
          <a:xfrm>
            <a:off x="1981200" y="2895600"/>
            <a:ext cx="381000" cy="1438275"/>
          </a:xfrm>
          <a:prstGeom prst="rect">
            <a:avLst/>
          </a:prstGeom>
          <a:noFill/>
        </p:spPr>
      </p:pic>
      <p:pic>
        <p:nvPicPr>
          <p:cNvPr id="38921" name="Picture 9"/>
          <p:cNvPicPr>
            <a:picLocks noChangeAspect="1" noChangeArrowheads="1"/>
          </p:cNvPicPr>
          <p:nvPr/>
        </p:nvPicPr>
        <p:blipFill>
          <a:blip r:embed="rId7" cstate="print"/>
          <a:srcRect/>
          <a:stretch>
            <a:fillRect/>
          </a:stretch>
        </p:blipFill>
        <p:spPr bwMode="auto">
          <a:xfrm>
            <a:off x="457200" y="3352800"/>
            <a:ext cx="1495425" cy="1476375"/>
          </a:xfrm>
          <a:prstGeom prst="ellipse">
            <a:avLst/>
          </a:prstGeom>
          <a:noFill/>
          <a:ln w="9525">
            <a:noFill/>
            <a:miter lim="800000"/>
            <a:headEnd/>
            <a:tailEnd/>
          </a:ln>
        </p:spPr>
      </p:pic>
      <p:pic>
        <p:nvPicPr>
          <p:cNvPr id="38923" name="Picture 11" descr="http://void.printf.net/~cle/drawings/20041213-tulip.png"/>
          <p:cNvPicPr>
            <a:picLocks noChangeAspect="1" noChangeArrowheads="1"/>
          </p:cNvPicPr>
          <p:nvPr/>
        </p:nvPicPr>
        <p:blipFill>
          <a:blip r:embed="rId8" cstate="print"/>
          <a:stretch>
            <a:fillRect/>
          </a:stretch>
        </p:blipFill>
        <p:spPr bwMode="auto">
          <a:xfrm>
            <a:off x="1219200" y="4800600"/>
            <a:ext cx="838199" cy="762000"/>
          </a:xfrm>
          <a:prstGeom prst="ellipse">
            <a:avLst/>
          </a:prstGeom>
          <a:noFill/>
        </p:spPr>
      </p:pic>
      <p:sp>
        <p:nvSpPr>
          <p:cNvPr id="20" name="Footer Placeholder 19"/>
          <p:cNvSpPr>
            <a:spLocks noGrp="1"/>
          </p:cNvSpPr>
          <p:nvPr>
            <p:ph type="ftr" sz="quarter" idx="11"/>
          </p:nvPr>
        </p:nvSpPr>
        <p:spPr>
          <a:xfrm>
            <a:off x="2819400" y="6477000"/>
            <a:ext cx="4724400" cy="381000"/>
          </a:xfrm>
        </p:spPr>
        <p:txBody>
          <a:bodyPr/>
          <a:lstStyle/>
          <a:p>
            <a:pPr algn="ctr"/>
            <a:r>
              <a:rPr kumimoji="0" lang="el-GR" dirty="0" smtClean="0">
                <a:latin typeface="Calibri" pitchFamily="34" charset="0"/>
                <a:cs typeface="Calibri" pitchFamily="34" charset="0"/>
              </a:rPr>
              <a:t>Μεταπτυχιακό πρόγραμμα στην Οικονομική Επιστήμη</a:t>
            </a:r>
            <a:endParaRPr kumimoji="0" lang="en-US" dirty="0">
              <a:latin typeface="Calibri" pitchFamily="34" charset="0"/>
              <a:cs typeface="Calibri" pitchFamily="34" charset="0"/>
            </a:endParaRPr>
          </a:p>
        </p:txBody>
      </p:sp>
      <p:sp>
        <p:nvSpPr>
          <p:cNvPr id="21" name="2 - Υπότιτλος"/>
          <p:cNvSpPr>
            <a:spLocks noGrp="1"/>
          </p:cNvSpPr>
          <p:nvPr>
            <p:ph type="subTitle" idx="1"/>
          </p:nvPr>
        </p:nvSpPr>
        <p:spPr>
          <a:xfrm>
            <a:off x="3429000" y="4286250"/>
            <a:ext cx="5486400" cy="1200150"/>
          </a:xfrm>
          <a:noFill/>
        </p:spPr>
        <p:txBody>
          <a:bodyPr>
            <a:normAutofit fontScale="92500"/>
          </a:bodyPr>
          <a:lstStyle/>
          <a:p>
            <a:pPr marR="0" algn="r"/>
            <a:r>
              <a:rPr lang="el-GR" sz="3600" dirty="0" smtClean="0">
                <a:solidFill>
                  <a:schemeClr val="tx1">
                    <a:lumMod val="50000"/>
                    <a:lumOff val="50000"/>
                  </a:schemeClr>
                </a:solidFill>
                <a:latin typeface="Calibri" pitchFamily="34" charset="0"/>
              </a:rPr>
              <a:t>Ιωάννα – Σαπφώ Πεπελάση</a:t>
            </a:r>
          </a:p>
          <a:p>
            <a:pPr marR="0" algn="r"/>
            <a:r>
              <a:rPr lang="en-US" dirty="0" smtClean="0">
                <a:solidFill>
                  <a:schemeClr val="bg1">
                    <a:lumMod val="75000"/>
                  </a:schemeClr>
                </a:solidFill>
                <a:latin typeface="Calibri" pitchFamily="34" charset="0"/>
              </a:rPr>
              <a:t>ipepelasis@aueb.gr</a:t>
            </a:r>
            <a:endParaRPr lang="el-GR" dirty="0" smtClean="0">
              <a:solidFill>
                <a:schemeClr val="bg1">
                  <a:lumMod val="75000"/>
                </a:schemeClr>
              </a:solidFill>
              <a:latin typeface="Calibri" pitchFamily="34" charset="0"/>
            </a:endParaRPr>
          </a:p>
        </p:txBody>
      </p:sp>
      <p:sp>
        <p:nvSpPr>
          <p:cNvPr id="22" name="1 - Τίτλος"/>
          <p:cNvSpPr>
            <a:spLocks noGrp="1"/>
          </p:cNvSpPr>
          <p:nvPr>
            <p:ph type="ctrTitle"/>
          </p:nvPr>
        </p:nvSpPr>
        <p:spPr>
          <a:xfrm>
            <a:off x="2057400" y="2305050"/>
            <a:ext cx="6934200" cy="1066800"/>
          </a:xfrm>
        </p:spPr>
        <p:txBody>
          <a:bodyPr>
            <a:noAutofit/>
          </a:bodyPr>
          <a:lstStyle/>
          <a:p>
            <a:pPr algn="ctr"/>
            <a:r>
              <a:rPr lang="el-GR" sz="3600" b="0" cap="none" dirty="0" smtClean="0">
                <a:ln w="10541" cmpd="sng">
                  <a:solidFill>
                    <a:srgbClr val="7D7D7D">
                      <a:tint val="100000"/>
                      <a:shade val="100000"/>
                      <a:satMod val="110000"/>
                    </a:srgbClr>
                  </a:solidFill>
                  <a:prstDash val="solid"/>
                </a:ln>
                <a:solidFill>
                  <a:schemeClr val="tx1"/>
                </a:solidFill>
                <a:effectLst>
                  <a:outerShdw blurRad="38100" dist="38100" dir="2700000" algn="tl">
                    <a:srgbClr val="000000">
                      <a:alpha val="43137"/>
                    </a:srgbClr>
                  </a:outerShdw>
                </a:effectLst>
                <a:latin typeface="Calibri" pitchFamily="34" charset="0"/>
              </a:rPr>
              <a:t>Χρήματο – οικονομικές κρίσεις:</a:t>
            </a:r>
            <a:br>
              <a:rPr lang="el-GR" sz="3600" b="0" cap="none" dirty="0" smtClean="0">
                <a:ln w="10541" cmpd="sng">
                  <a:solidFill>
                    <a:srgbClr val="7D7D7D">
                      <a:tint val="100000"/>
                      <a:shade val="100000"/>
                      <a:satMod val="110000"/>
                    </a:srgbClr>
                  </a:solidFill>
                  <a:prstDash val="solid"/>
                </a:ln>
                <a:solidFill>
                  <a:schemeClr val="tx1"/>
                </a:solidFill>
                <a:effectLst>
                  <a:outerShdw blurRad="38100" dist="38100" dir="2700000" algn="tl">
                    <a:srgbClr val="000000">
                      <a:alpha val="43137"/>
                    </a:srgbClr>
                  </a:outerShdw>
                </a:effectLst>
                <a:latin typeface="Calibri" pitchFamily="34" charset="0"/>
              </a:rPr>
            </a:br>
            <a:r>
              <a:rPr lang="el-GR" sz="3600" b="0" cap="none" dirty="0" smtClean="0">
                <a:ln w="10541" cmpd="sng">
                  <a:solidFill>
                    <a:srgbClr val="7D7D7D">
                      <a:tint val="100000"/>
                      <a:shade val="100000"/>
                      <a:satMod val="110000"/>
                    </a:srgbClr>
                  </a:solidFill>
                  <a:prstDash val="solid"/>
                </a:ln>
                <a:solidFill>
                  <a:schemeClr val="tx1"/>
                </a:solidFill>
                <a:effectLst>
                  <a:outerShdw blurRad="38100" dist="38100" dir="2700000" algn="tl">
                    <a:srgbClr val="000000">
                      <a:alpha val="43137"/>
                    </a:srgbClr>
                  </a:outerShdw>
                </a:effectLst>
                <a:latin typeface="Calibri" pitchFamily="34" charset="0"/>
              </a:rPr>
              <a:t>τα διδάγματα της ιστορίας</a:t>
            </a:r>
            <a:endParaRPr lang="el-GR" sz="3600" b="0" cap="none" dirty="0">
              <a:ln w="10541" cmpd="sng">
                <a:solidFill>
                  <a:srgbClr val="7D7D7D">
                    <a:tint val="100000"/>
                    <a:shade val="100000"/>
                    <a:satMod val="110000"/>
                  </a:srgbClr>
                </a:solidFill>
                <a:prstDash val="solid"/>
              </a:ln>
              <a:solidFill>
                <a:schemeClr val="tx1"/>
              </a:solidFill>
              <a:effectLst>
                <a:outerShdw blurRad="38100" dist="38100" dir="2700000" algn="tl">
                  <a:srgbClr val="000000">
                    <a:alpha val="43137"/>
                  </a:srgbClr>
                </a:outerShdw>
              </a:effectLst>
              <a:latin typeface="Calibri" pitchFamily="34" charset="0"/>
            </a:endParaRPr>
          </a:p>
        </p:txBody>
      </p:sp>
      <p:pic>
        <p:nvPicPr>
          <p:cNvPr id="26" name="Picture 25" descr="picturefinal.gif"/>
          <p:cNvPicPr>
            <a:picLocks noChangeAspect="1"/>
          </p:cNvPicPr>
          <p:nvPr/>
        </p:nvPicPr>
        <p:blipFill>
          <a:blip r:embed="rId9" cstate="print"/>
          <a:stretch>
            <a:fillRect/>
          </a:stretch>
        </p:blipFill>
        <p:spPr>
          <a:xfrm>
            <a:off x="609600" y="228600"/>
            <a:ext cx="2381250" cy="1905000"/>
          </a:xfrm>
          <a:prstGeom prst="rect">
            <a:avLst/>
          </a:prstGeom>
        </p:spPr>
      </p:pic>
      <p:sp>
        <p:nvSpPr>
          <p:cNvPr id="16" name="Oval 15"/>
          <p:cNvSpPr/>
          <p:nvPr/>
        </p:nvSpPr>
        <p:spPr>
          <a:xfrm>
            <a:off x="2133600" y="4419600"/>
            <a:ext cx="381000" cy="381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066800" y="5486400"/>
            <a:ext cx="228600" cy="2286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8923"/>
                                        </p:tgtEl>
                                        <p:attrNameLst>
                                          <p:attrName>style.visibility</p:attrName>
                                        </p:attrNameLst>
                                      </p:cBhvr>
                                      <p:to>
                                        <p:strVal val="visible"/>
                                      </p:to>
                                    </p:set>
                                    <p:animEffect transition="in" filter="fade">
                                      <p:cBhvr>
                                        <p:cTn id="7" dur="2000"/>
                                        <p:tgtEl>
                                          <p:spTgt spid="38923"/>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8921"/>
                                        </p:tgtEl>
                                        <p:attrNameLst>
                                          <p:attrName>style.visibility</p:attrName>
                                        </p:attrNameLst>
                                      </p:cBhvr>
                                      <p:to>
                                        <p:strVal val="visible"/>
                                      </p:to>
                                    </p:set>
                                    <p:animEffect transition="in" filter="fade">
                                      <p:cBhvr>
                                        <p:cTn id="11" dur="2000"/>
                                        <p:tgtEl>
                                          <p:spTgt spid="38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final.gif"/>
          <p:cNvPicPr>
            <a:picLocks noChangeAspect="1"/>
          </p:cNvPicPr>
          <p:nvPr/>
        </p:nvPicPr>
        <p:blipFill>
          <a:blip r:embed="rId2" cstate="print"/>
          <a:stretch>
            <a:fillRect/>
          </a:stretch>
        </p:blipFill>
        <p:spPr>
          <a:xfrm>
            <a:off x="381000" y="152400"/>
            <a:ext cx="1524000" cy="1219200"/>
          </a:xfrm>
          <a:prstGeom prst="rect">
            <a:avLst/>
          </a:prstGeom>
        </p:spPr>
      </p:pic>
      <p:sp>
        <p:nvSpPr>
          <p:cNvPr id="5" name="TextBox 4"/>
          <p:cNvSpPr txBox="1"/>
          <p:nvPr/>
        </p:nvSpPr>
        <p:spPr>
          <a:xfrm>
            <a:off x="304800" y="1524000"/>
            <a:ext cx="2596801" cy="400110"/>
          </a:xfrm>
          <a:prstGeom prst="rect">
            <a:avLst/>
          </a:prstGeom>
          <a:noFill/>
        </p:spPr>
        <p:txBody>
          <a:bodyPr wrap="none" rtlCol="0">
            <a:spAutoFit/>
          </a:bodyPr>
          <a:lstStyle/>
          <a:p>
            <a:r>
              <a:rPr lang="el-GR" sz="2000" dirty="0" smtClean="0">
                <a:latin typeface="Calibri" pitchFamily="34" charset="0"/>
                <a:cs typeface="Calibri" pitchFamily="34" charset="0"/>
              </a:rPr>
              <a:t>Σκοπός του μαθήματος</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7" name="TextBox 6"/>
          <p:cNvSpPr txBox="1"/>
          <p:nvPr/>
        </p:nvSpPr>
        <p:spPr>
          <a:xfrm>
            <a:off x="762000" y="2340114"/>
            <a:ext cx="6758645" cy="707886"/>
          </a:xfrm>
          <a:prstGeom prst="rect">
            <a:avLst/>
          </a:prstGeom>
          <a:noFill/>
        </p:spPr>
        <p:txBody>
          <a:bodyPr wrap="none" rtlCol="0">
            <a:spAutoFit/>
          </a:bodyPr>
          <a:lstStyle/>
          <a:p>
            <a:pPr marL="457200" indent="-457200">
              <a:buAutoNum type="arabicPeriod"/>
            </a:pPr>
            <a:r>
              <a:rPr lang="el-GR" sz="2000" dirty="0" smtClean="0">
                <a:latin typeface="Calibri" pitchFamily="34" charset="0"/>
                <a:cs typeface="Calibri" pitchFamily="34" charset="0"/>
              </a:rPr>
              <a:t>Η εξέταση των παγκόσμιων χρηματο-οικονομικών κρίσεων</a:t>
            </a:r>
          </a:p>
          <a:p>
            <a:pPr marL="457200" indent="-457200"/>
            <a:r>
              <a:rPr lang="el-GR" sz="2000" dirty="0" smtClean="0">
                <a:latin typeface="Calibri" pitchFamily="34" charset="0"/>
                <a:cs typeface="Calibri" pitchFamily="34" charset="0"/>
              </a:rPr>
              <a:t>	στη σύγχρονη εποχή</a:t>
            </a:r>
            <a:endParaRPr lang="en-US" sz="2000" dirty="0">
              <a:latin typeface="Calibri" pitchFamily="34" charset="0"/>
              <a:cs typeface="Calibri" pitchFamily="34" charset="0"/>
            </a:endParaRPr>
          </a:p>
        </p:txBody>
      </p:sp>
      <p:sp>
        <p:nvSpPr>
          <p:cNvPr id="8" name="TextBox 7"/>
          <p:cNvSpPr txBox="1"/>
          <p:nvPr/>
        </p:nvSpPr>
        <p:spPr>
          <a:xfrm>
            <a:off x="1219200" y="3406914"/>
            <a:ext cx="6886116" cy="707886"/>
          </a:xfrm>
          <a:prstGeom prst="rect">
            <a:avLst/>
          </a:prstGeom>
          <a:noFill/>
        </p:spPr>
        <p:txBody>
          <a:bodyPr wrap="none" rtlCol="0">
            <a:spAutoFit/>
          </a:bodyPr>
          <a:lstStyle/>
          <a:p>
            <a:pPr marL="457200" indent="-457200">
              <a:buFont typeface="Arial" pitchFamily="34" charset="0"/>
              <a:buChar char="•"/>
            </a:pPr>
            <a:r>
              <a:rPr lang="el-GR" sz="2000" dirty="0" smtClean="0">
                <a:latin typeface="Calibri" pitchFamily="34" charset="0"/>
                <a:cs typeface="Calibri" pitchFamily="34" charset="0"/>
              </a:rPr>
              <a:t>Διερεύνηση </a:t>
            </a:r>
            <a:r>
              <a:rPr lang="el-GR" sz="2000" dirty="0" smtClean="0">
                <a:latin typeface="Calibri" pitchFamily="34" charset="0"/>
                <a:cs typeface="Calibri" pitchFamily="34" charset="0"/>
              </a:rPr>
              <a:t>των αιτιών και των μακροοικονομικών δεικτών </a:t>
            </a:r>
          </a:p>
          <a:p>
            <a:pPr marL="457200" indent="-457200"/>
            <a:r>
              <a:rPr lang="el-GR" sz="2000" dirty="0" smtClean="0">
                <a:latin typeface="Calibri" pitchFamily="34" charset="0"/>
                <a:cs typeface="Calibri" pitchFamily="34" charset="0"/>
              </a:rPr>
              <a:t>	των κρίσεων</a:t>
            </a:r>
            <a:endParaRPr lang="en-US" sz="2000" dirty="0">
              <a:latin typeface="Calibri" pitchFamily="34" charset="0"/>
              <a:cs typeface="Calibri" pitchFamily="34" charset="0"/>
            </a:endParaRPr>
          </a:p>
        </p:txBody>
      </p:sp>
      <p:sp>
        <p:nvSpPr>
          <p:cNvPr id="9" name="TextBox 8"/>
          <p:cNvSpPr txBox="1"/>
          <p:nvPr/>
        </p:nvSpPr>
        <p:spPr>
          <a:xfrm>
            <a:off x="1231390" y="4391561"/>
            <a:ext cx="6199389" cy="1323439"/>
          </a:xfrm>
          <a:prstGeom prst="rect">
            <a:avLst/>
          </a:prstGeom>
          <a:noFill/>
        </p:spPr>
        <p:txBody>
          <a:bodyPr wrap="none" rtlCol="0">
            <a:spAutoFit/>
          </a:bodyPr>
          <a:lstStyle/>
          <a:p>
            <a:pPr marL="457200" indent="-457200">
              <a:buFont typeface="Arial" pitchFamily="34" charset="0"/>
              <a:buChar char="•"/>
            </a:pPr>
            <a:r>
              <a:rPr lang="el-GR" sz="2000" dirty="0" smtClean="0">
                <a:latin typeface="Calibri" pitchFamily="34" charset="0"/>
                <a:cs typeface="Calibri" pitchFamily="34" charset="0"/>
              </a:rPr>
              <a:t>Απόδειξη πως υπάρχουν κάποια κοινά στοιχεία στα</a:t>
            </a:r>
          </a:p>
          <a:p>
            <a:pPr marL="457200" indent="-457200"/>
            <a:r>
              <a:rPr lang="el-GR" sz="2000" dirty="0" smtClean="0">
                <a:latin typeface="Calibri" pitchFamily="34" charset="0"/>
                <a:cs typeface="Calibri" pitchFamily="34" charset="0"/>
              </a:rPr>
              <a:t>	 χαρακτηριστικά των κρίσεων, παρά τις υφιστάμενες </a:t>
            </a:r>
          </a:p>
          <a:p>
            <a:pPr marL="457200" indent="-457200"/>
            <a:r>
              <a:rPr lang="el-GR" sz="2000" dirty="0" smtClean="0">
                <a:latin typeface="Calibri" pitchFamily="34" charset="0"/>
                <a:cs typeface="Calibri" pitchFamily="34" charset="0"/>
              </a:rPr>
              <a:t>	διαφορές στις κατά τόπους οικονομίες στη διάρκεια </a:t>
            </a:r>
          </a:p>
          <a:p>
            <a:pPr marL="457200" indent="-457200"/>
            <a:r>
              <a:rPr lang="el-GR" sz="2000" dirty="0" smtClean="0">
                <a:latin typeface="Calibri" pitchFamily="34" charset="0"/>
                <a:cs typeface="Calibri" pitchFamily="34" charset="0"/>
              </a:rPr>
              <a:t>	του χρόνου</a:t>
            </a:r>
            <a:endParaRPr lang="en-US" sz="2000" dirty="0">
              <a:latin typeface="Calibri" pitchFamily="34" charset="0"/>
              <a:cs typeface="Calibri" pitchFamily="34" charset="0"/>
            </a:endParaRPr>
          </a:p>
        </p:txBody>
      </p:sp>
      <p:pic>
        <p:nvPicPr>
          <p:cNvPr id="12" name="Picture 11" descr="dor com.bmp"/>
          <p:cNvPicPr>
            <a:picLocks noChangeAspect="1"/>
          </p:cNvPicPr>
          <p:nvPr/>
        </p:nvPicPr>
        <p:blipFill>
          <a:blip r:embed="rId3" cstate="print"/>
          <a:stretch>
            <a:fillRect/>
          </a:stretch>
        </p:blipFill>
        <p:spPr>
          <a:xfrm>
            <a:off x="7148436" y="5715000"/>
            <a:ext cx="1995564" cy="11430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final.gif"/>
          <p:cNvPicPr>
            <a:picLocks noChangeAspect="1"/>
          </p:cNvPicPr>
          <p:nvPr/>
        </p:nvPicPr>
        <p:blipFill>
          <a:blip r:embed="rId2" cstate="print"/>
          <a:stretch>
            <a:fillRect/>
          </a:stretch>
        </p:blipFill>
        <p:spPr>
          <a:xfrm>
            <a:off x="381000" y="152400"/>
            <a:ext cx="1524000" cy="1219200"/>
          </a:xfrm>
          <a:prstGeom prst="rect">
            <a:avLst/>
          </a:prstGeom>
        </p:spPr>
      </p:pic>
      <p:sp>
        <p:nvSpPr>
          <p:cNvPr id="5" name="TextBox 4"/>
          <p:cNvSpPr txBox="1"/>
          <p:nvPr/>
        </p:nvSpPr>
        <p:spPr>
          <a:xfrm>
            <a:off x="304800" y="1524000"/>
            <a:ext cx="2596801" cy="400110"/>
          </a:xfrm>
          <a:prstGeom prst="rect">
            <a:avLst/>
          </a:prstGeom>
          <a:noFill/>
        </p:spPr>
        <p:txBody>
          <a:bodyPr wrap="none" rtlCol="0">
            <a:spAutoFit/>
          </a:bodyPr>
          <a:lstStyle/>
          <a:p>
            <a:r>
              <a:rPr lang="el-GR" sz="2000" dirty="0" smtClean="0">
                <a:latin typeface="Calibri" pitchFamily="34" charset="0"/>
                <a:cs typeface="Calibri" pitchFamily="34" charset="0"/>
              </a:rPr>
              <a:t>Σκοπός του μαθήματος</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10" name="TextBox 9"/>
          <p:cNvSpPr txBox="1"/>
          <p:nvPr/>
        </p:nvSpPr>
        <p:spPr>
          <a:xfrm>
            <a:off x="762000" y="2362200"/>
            <a:ext cx="7369197" cy="707886"/>
          </a:xfrm>
          <a:prstGeom prst="rect">
            <a:avLst/>
          </a:prstGeom>
          <a:noFill/>
        </p:spPr>
        <p:txBody>
          <a:bodyPr wrap="none" rtlCol="0">
            <a:spAutoFit/>
          </a:bodyPr>
          <a:lstStyle/>
          <a:p>
            <a:pPr marL="457200" indent="-457200"/>
            <a:r>
              <a:rPr lang="el-GR" sz="2000" dirty="0" smtClean="0">
                <a:latin typeface="Calibri" pitchFamily="34" charset="0"/>
                <a:cs typeface="Calibri" pitchFamily="34" charset="0"/>
              </a:rPr>
              <a:t>2.     Η εξέταση των επιπτώσεων των κρίσεων και το πώς επηρεάζουν</a:t>
            </a:r>
          </a:p>
          <a:p>
            <a:pPr marL="457200" indent="-457200"/>
            <a:r>
              <a:rPr lang="el-GR" sz="2000" dirty="0" smtClean="0">
                <a:latin typeface="Calibri" pitchFamily="34" charset="0"/>
                <a:cs typeface="Calibri" pitchFamily="34" charset="0"/>
              </a:rPr>
              <a:t>	κάθε φορά τις διαδικασίες θεσμικών μεταρρυθμίσεων</a:t>
            </a:r>
            <a:endParaRPr lang="en-US" sz="2000" dirty="0">
              <a:latin typeface="Calibri" pitchFamily="34" charset="0"/>
              <a:cs typeface="Calibri" pitchFamily="34" charset="0"/>
            </a:endParaRPr>
          </a:p>
        </p:txBody>
      </p:sp>
      <p:sp>
        <p:nvSpPr>
          <p:cNvPr id="11" name="TextBox 10"/>
          <p:cNvSpPr txBox="1"/>
          <p:nvPr/>
        </p:nvSpPr>
        <p:spPr>
          <a:xfrm>
            <a:off x="762000" y="3733800"/>
            <a:ext cx="7577524" cy="1015663"/>
          </a:xfrm>
          <a:prstGeom prst="rect">
            <a:avLst/>
          </a:prstGeom>
          <a:noFill/>
        </p:spPr>
        <p:txBody>
          <a:bodyPr wrap="none" rtlCol="0">
            <a:spAutoFit/>
          </a:bodyPr>
          <a:lstStyle/>
          <a:p>
            <a:pPr marL="457200" indent="-457200">
              <a:buAutoNum type="arabicPeriod" startAt="3"/>
            </a:pPr>
            <a:r>
              <a:rPr lang="el-GR" sz="2000" dirty="0" smtClean="0">
                <a:latin typeface="Calibri" pitchFamily="34" charset="0"/>
                <a:cs typeface="Calibri" pitchFamily="34" charset="0"/>
              </a:rPr>
              <a:t>Η χρήση της ιστορίας ως εφαλτηρίου για την καλύτερη κατανόηση</a:t>
            </a:r>
          </a:p>
          <a:p>
            <a:pPr marL="457200" indent="-457200"/>
            <a:r>
              <a:rPr lang="el-GR" sz="2000" dirty="0" smtClean="0">
                <a:latin typeface="Calibri" pitchFamily="34" charset="0"/>
                <a:cs typeface="Calibri" pitchFamily="34" charset="0"/>
              </a:rPr>
              <a:t>	της παρούσας παγκόσμιας κρίσης και της εξέλιξης των αγορών,</a:t>
            </a:r>
          </a:p>
          <a:p>
            <a:pPr marL="457200" indent="-457200"/>
            <a:r>
              <a:rPr lang="el-GR" sz="2000" dirty="0" smtClean="0">
                <a:latin typeface="Calibri" pitchFamily="34" charset="0"/>
                <a:cs typeface="Calibri" pitchFamily="34" charset="0"/>
              </a:rPr>
              <a:t>	στο πλαίσιο του σύγχρονου χρηματοπιστωτικού καπιταλισμού</a:t>
            </a:r>
            <a:endParaRPr lang="en-US" sz="2000" dirty="0">
              <a:latin typeface="Calibri" pitchFamily="34" charset="0"/>
              <a:cs typeface="Calibri" pitchFamily="34" charset="0"/>
            </a:endParaRPr>
          </a:p>
        </p:txBody>
      </p:sp>
      <p:pic>
        <p:nvPicPr>
          <p:cNvPr id="12" name="Picture 11" descr="dor com.bmp"/>
          <p:cNvPicPr>
            <a:picLocks noChangeAspect="1"/>
          </p:cNvPicPr>
          <p:nvPr/>
        </p:nvPicPr>
        <p:blipFill>
          <a:blip r:embed="rId3" cstate="print"/>
          <a:stretch>
            <a:fillRect/>
          </a:stretch>
        </p:blipFill>
        <p:spPr>
          <a:xfrm>
            <a:off x="7148436" y="5715000"/>
            <a:ext cx="1995564" cy="11430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final.gif"/>
          <p:cNvPicPr>
            <a:picLocks noChangeAspect="1"/>
          </p:cNvPicPr>
          <p:nvPr/>
        </p:nvPicPr>
        <p:blipFill>
          <a:blip r:embed="rId2" cstate="print"/>
          <a:stretch>
            <a:fillRect/>
          </a:stretch>
        </p:blipFill>
        <p:spPr>
          <a:xfrm>
            <a:off x="381000" y="152400"/>
            <a:ext cx="1524000" cy="1219200"/>
          </a:xfrm>
          <a:prstGeom prst="rect">
            <a:avLst/>
          </a:prstGeom>
        </p:spPr>
      </p:pic>
      <p:sp>
        <p:nvSpPr>
          <p:cNvPr id="5" name="TextBox 4"/>
          <p:cNvSpPr txBox="1"/>
          <p:nvPr/>
        </p:nvSpPr>
        <p:spPr>
          <a:xfrm>
            <a:off x="304800" y="1524000"/>
            <a:ext cx="1539268" cy="400110"/>
          </a:xfrm>
          <a:prstGeom prst="rect">
            <a:avLst/>
          </a:prstGeom>
          <a:noFill/>
        </p:spPr>
        <p:txBody>
          <a:bodyPr wrap="none" rtlCol="0">
            <a:spAutoFit/>
          </a:bodyPr>
          <a:lstStyle/>
          <a:p>
            <a:r>
              <a:rPr lang="el-GR" sz="2000" dirty="0" smtClean="0">
                <a:latin typeface="Calibri" pitchFamily="34" charset="0"/>
                <a:cs typeface="Calibri" pitchFamily="34" charset="0"/>
              </a:rPr>
              <a:t>Περιεχόμενα</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11" name="TextBox 10"/>
          <p:cNvSpPr txBox="1"/>
          <p:nvPr/>
        </p:nvSpPr>
        <p:spPr>
          <a:xfrm>
            <a:off x="1219200" y="2971800"/>
            <a:ext cx="7735900" cy="400110"/>
          </a:xfrm>
          <a:prstGeom prst="rect">
            <a:avLst/>
          </a:prstGeom>
          <a:noFill/>
        </p:spPr>
        <p:txBody>
          <a:bodyPr wrap="none" rtlCol="0">
            <a:spAutoFit/>
          </a:bodyPr>
          <a:lstStyle/>
          <a:p>
            <a:pPr marL="457200" indent="-457200"/>
            <a:r>
              <a:rPr lang="el-GR" sz="2000" dirty="0" smtClean="0">
                <a:latin typeface="Calibri" pitchFamily="34" charset="0"/>
                <a:cs typeface="Calibri" pitchFamily="34" charset="0"/>
              </a:rPr>
              <a:t>Το ερμηνευτικό μοντέλο του </a:t>
            </a:r>
            <a:r>
              <a:rPr lang="en-US" sz="2000" dirty="0" smtClean="0">
                <a:latin typeface="Calibri" pitchFamily="34" charset="0"/>
                <a:cs typeface="Calibri" pitchFamily="34" charset="0"/>
              </a:rPr>
              <a:t>Kindleberger </a:t>
            </a:r>
            <a:r>
              <a:rPr lang="el-GR" sz="2000" dirty="0" smtClean="0">
                <a:latin typeface="Calibri" pitchFamily="34" charset="0"/>
                <a:cs typeface="Calibri" pitchFamily="34" charset="0"/>
              </a:rPr>
              <a:t>για την ανατομία των κρίσεων</a:t>
            </a:r>
            <a:endParaRPr lang="en-US" sz="2000" dirty="0">
              <a:latin typeface="Calibri" pitchFamily="34" charset="0"/>
              <a:cs typeface="Calibri" pitchFamily="34" charset="0"/>
            </a:endParaRPr>
          </a:p>
        </p:txBody>
      </p:sp>
      <p:pic>
        <p:nvPicPr>
          <p:cNvPr id="12" name="Picture 11" descr="dor com.bmp"/>
          <p:cNvPicPr>
            <a:picLocks noChangeAspect="1"/>
          </p:cNvPicPr>
          <p:nvPr/>
        </p:nvPicPr>
        <p:blipFill>
          <a:blip r:embed="rId3" cstate="print"/>
          <a:stretch>
            <a:fillRect/>
          </a:stretch>
        </p:blipFill>
        <p:spPr>
          <a:xfrm>
            <a:off x="7148436" y="5715000"/>
            <a:ext cx="1995564" cy="1143000"/>
          </a:xfrm>
          <a:prstGeom prst="rect">
            <a:avLst/>
          </a:prstGeom>
        </p:spPr>
      </p:pic>
      <p:sp>
        <p:nvSpPr>
          <p:cNvPr id="8" name="TextBox 7"/>
          <p:cNvSpPr txBox="1"/>
          <p:nvPr/>
        </p:nvSpPr>
        <p:spPr>
          <a:xfrm>
            <a:off x="838200" y="2133600"/>
            <a:ext cx="1271502" cy="400110"/>
          </a:xfrm>
          <a:prstGeom prst="rect">
            <a:avLst/>
          </a:prstGeom>
          <a:noFill/>
        </p:spPr>
        <p:txBody>
          <a:bodyPr wrap="none" rtlCol="0">
            <a:spAutoFit/>
          </a:bodyPr>
          <a:lstStyle/>
          <a:p>
            <a:r>
              <a:rPr lang="el-GR" sz="2000" dirty="0" smtClean="0">
                <a:latin typeface="Calibri" pitchFamily="34" charset="0"/>
                <a:cs typeface="Calibri" pitchFamily="34" charset="0"/>
              </a:rPr>
              <a:t>Μέρος 1</a:t>
            </a:r>
            <a:r>
              <a:rPr lang="el-GR" sz="2000" baseline="30000" dirty="0" smtClean="0">
                <a:latin typeface="Calibri" pitchFamily="34" charset="0"/>
                <a:cs typeface="Calibri" pitchFamily="34" charset="0"/>
              </a:rPr>
              <a:t>ο</a:t>
            </a:r>
            <a:r>
              <a:rPr lang="el-GR" sz="2000" dirty="0" smtClean="0">
                <a:latin typeface="Calibri" pitchFamily="34" charset="0"/>
                <a:cs typeface="Calibri" pitchFamily="34" charset="0"/>
              </a:rPr>
              <a:t> </a:t>
            </a:r>
            <a:endParaRPr lang="en-US" sz="2000" dirty="0">
              <a:latin typeface="Calibri" pitchFamily="34" charset="0"/>
              <a:cs typeface="Calibri" pitchFamily="34" charset="0"/>
            </a:endParaRPr>
          </a:p>
        </p:txBody>
      </p:sp>
      <p:pic>
        <p:nvPicPr>
          <p:cNvPr id="9" name="Picture 8" descr="http://4.bp.blogspot.com/_wjnvXHDK8lA/SwP1Ng0EgQI/AAAAAAAAAls/08HgVaIS3as/s400/sg_grice_KindlebergerMinskyModel_091118.GIF">
            <a:hlinkClick r:id="rId4"/>
          </p:cNvPr>
          <p:cNvPicPr>
            <a:picLocks noChangeAspect="1" noChangeArrowheads="1"/>
          </p:cNvPicPr>
          <p:nvPr/>
        </p:nvPicPr>
        <p:blipFill>
          <a:blip r:embed="rId5" cstate="print"/>
          <a:srcRect/>
          <a:stretch>
            <a:fillRect/>
          </a:stretch>
        </p:blipFill>
        <p:spPr bwMode="auto">
          <a:xfrm>
            <a:off x="380999" y="3581400"/>
            <a:ext cx="6211566" cy="327660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3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strVal val="(6*min(max(#ppt_w*#ppt_h,.3),1)-7.4)/-.7*#ppt_w"/>
                                          </p:val>
                                        </p:tav>
                                        <p:tav tm="100000">
                                          <p:val>
                                            <p:strVal val="#ppt_w"/>
                                          </p:val>
                                        </p:tav>
                                      </p:tavLst>
                                    </p:anim>
                                    <p:anim calcmode="lin" valueType="num">
                                      <p:cBhvr>
                                        <p:cTn id="23" dur="500" fill="hold"/>
                                        <p:tgtEl>
                                          <p:spTgt spid="9"/>
                                        </p:tgtEl>
                                        <p:attrNameLst>
                                          <p:attrName>ppt_h</p:attrName>
                                        </p:attrNameLst>
                                      </p:cBhvr>
                                      <p:tavLst>
                                        <p:tav tm="0">
                                          <p:val>
                                            <p:strVal val="(6*min(max(#ppt_w*#ppt_h,.3),1)-7.4)/-.7*#ppt_h"/>
                                          </p:val>
                                        </p:tav>
                                        <p:tav tm="100000">
                                          <p:val>
                                            <p:strVal val="#ppt_h"/>
                                          </p:val>
                                        </p:tav>
                                      </p:tavLst>
                                    </p:anim>
                                    <p:anim calcmode="lin" valueType="num">
                                      <p:cBhvr>
                                        <p:cTn id="24" dur="500" fill="hold"/>
                                        <p:tgtEl>
                                          <p:spTgt spid="9"/>
                                        </p:tgtEl>
                                        <p:attrNameLst>
                                          <p:attrName>ppt_x</p:attrName>
                                        </p:attrNameLst>
                                      </p:cBhvr>
                                      <p:tavLst>
                                        <p:tav tm="0">
                                          <p:val>
                                            <p:fltVal val="0.5"/>
                                          </p:val>
                                        </p:tav>
                                        <p:tav tm="100000">
                                          <p:val>
                                            <p:strVal val="#ppt_x"/>
                                          </p:val>
                                        </p:tav>
                                      </p:tavLst>
                                    </p:anim>
                                    <p:anim calcmode="lin" valueType="num">
                                      <p:cBhvr>
                                        <p:cTn id="25" dur="500" fill="hold"/>
                                        <p:tgtEl>
                                          <p:spTgt spid="9"/>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final.gif"/>
          <p:cNvPicPr>
            <a:picLocks noChangeAspect="1"/>
          </p:cNvPicPr>
          <p:nvPr/>
        </p:nvPicPr>
        <p:blipFill>
          <a:blip r:embed="rId2" cstate="print"/>
          <a:stretch>
            <a:fillRect/>
          </a:stretch>
        </p:blipFill>
        <p:spPr>
          <a:xfrm>
            <a:off x="2628900" y="3520440"/>
            <a:ext cx="3886200" cy="3108960"/>
          </a:xfrm>
          <a:prstGeom prst="rect">
            <a:avLst/>
          </a:prstGeom>
        </p:spPr>
      </p:pic>
      <p:sp>
        <p:nvSpPr>
          <p:cNvPr id="5" name="TextBox 4"/>
          <p:cNvSpPr txBox="1"/>
          <p:nvPr/>
        </p:nvSpPr>
        <p:spPr>
          <a:xfrm>
            <a:off x="304800" y="1524000"/>
            <a:ext cx="1539268" cy="400110"/>
          </a:xfrm>
          <a:prstGeom prst="rect">
            <a:avLst/>
          </a:prstGeom>
          <a:noFill/>
        </p:spPr>
        <p:txBody>
          <a:bodyPr wrap="none" rtlCol="0">
            <a:spAutoFit/>
          </a:bodyPr>
          <a:lstStyle/>
          <a:p>
            <a:r>
              <a:rPr lang="el-GR" sz="2000" dirty="0" smtClean="0">
                <a:latin typeface="Calibri" pitchFamily="34" charset="0"/>
                <a:cs typeface="Calibri" pitchFamily="34" charset="0"/>
              </a:rPr>
              <a:t>Περιεχόμενα</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11" name="TextBox 10"/>
          <p:cNvSpPr txBox="1"/>
          <p:nvPr/>
        </p:nvSpPr>
        <p:spPr>
          <a:xfrm>
            <a:off x="1925635" y="2971800"/>
            <a:ext cx="5292731" cy="400110"/>
          </a:xfrm>
          <a:prstGeom prst="rect">
            <a:avLst/>
          </a:prstGeom>
          <a:noFill/>
        </p:spPr>
        <p:txBody>
          <a:bodyPr wrap="none" rtlCol="0">
            <a:spAutoFit/>
          </a:bodyPr>
          <a:lstStyle/>
          <a:p>
            <a:pPr marL="457200" indent="-457200"/>
            <a:r>
              <a:rPr lang="el-GR" sz="2000" dirty="0" smtClean="0">
                <a:latin typeface="Calibri" pitchFamily="34" charset="0"/>
                <a:cs typeface="Calibri" pitchFamily="34" charset="0"/>
              </a:rPr>
              <a:t>Ανασκόπηση των μεγάλων κρίσεων: 1634 – 2008 </a:t>
            </a:r>
            <a:endParaRPr lang="en-US" sz="2000" dirty="0">
              <a:latin typeface="Calibri" pitchFamily="34" charset="0"/>
              <a:cs typeface="Calibri" pitchFamily="34" charset="0"/>
            </a:endParaRPr>
          </a:p>
        </p:txBody>
      </p:sp>
      <p:pic>
        <p:nvPicPr>
          <p:cNvPr id="12" name="Picture 11" descr="dor com.bmp"/>
          <p:cNvPicPr>
            <a:picLocks noChangeAspect="1"/>
          </p:cNvPicPr>
          <p:nvPr/>
        </p:nvPicPr>
        <p:blipFill>
          <a:blip r:embed="rId3" cstate="print"/>
          <a:stretch>
            <a:fillRect/>
          </a:stretch>
        </p:blipFill>
        <p:spPr>
          <a:xfrm>
            <a:off x="7148436" y="5715000"/>
            <a:ext cx="1995564" cy="1143000"/>
          </a:xfrm>
          <a:prstGeom prst="rect">
            <a:avLst/>
          </a:prstGeom>
        </p:spPr>
      </p:pic>
      <p:sp>
        <p:nvSpPr>
          <p:cNvPr id="8" name="TextBox 7"/>
          <p:cNvSpPr txBox="1"/>
          <p:nvPr/>
        </p:nvSpPr>
        <p:spPr>
          <a:xfrm>
            <a:off x="838200" y="2133600"/>
            <a:ext cx="1271502" cy="400110"/>
          </a:xfrm>
          <a:prstGeom prst="rect">
            <a:avLst/>
          </a:prstGeom>
          <a:noFill/>
        </p:spPr>
        <p:txBody>
          <a:bodyPr wrap="none" rtlCol="0">
            <a:spAutoFit/>
          </a:bodyPr>
          <a:lstStyle/>
          <a:p>
            <a:r>
              <a:rPr lang="el-GR" sz="2000" dirty="0" smtClean="0">
                <a:latin typeface="Calibri" pitchFamily="34" charset="0"/>
                <a:cs typeface="Calibri" pitchFamily="34" charset="0"/>
              </a:rPr>
              <a:t>Μέρος 2</a:t>
            </a:r>
            <a:r>
              <a:rPr lang="el-GR" sz="2000" baseline="30000" dirty="0" smtClean="0">
                <a:latin typeface="Calibri" pitchFamily="34" charset="0"/>
                <a:cs typeface="Calibri" pitchFamily="34" charset="0"/>
              </a:rPr>
              <a:t>ο</a:t>
            </a:r>
            <a:r>
              <a:rPr lang="el-GR" sz="2000" dirty="0" smtClean="0">
                <a:latin typeface="Calibri" pitchFamily="34" charset="0"/>
                <a:cs typeface="Calibri" pitchFamily="34" charset="0"/>
              </a:rPr>
              <a:t> </a:t>
            </a:r>
            <a:endParaRPr lang="en-US" sz="2000" dirty="0">
              <a:latin typeface="Calibri" pitchFamily="34" charset="0"/>
              <a:cs typeface="Calibri"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final.gif"/>
          <p:cNvPicPr>
            <a:picLocks noChangeAspect="1"/>
          </p:cNvPicPr>
          <p:nvPr/>
        </p:nvPicPr>
        <p:blipFill>
          <a:blip r:embed="rId2" cstate="print"/>
          <a:stretch>
            <a:fillRect/>
          </a:stretch>
        </p:blipFill>
        <p:spPr>
          <a:xfrm>
            <a:off x="381000" y="152400"/>
            <a:ext cx="1524000" cy="1219200"/>
          </a:xfrm>
          <a:prstGeom prst="rect">
            <a:avLst/>
          </a:prstGeom>
        </p:spPr>
      </p:pic>
      <p:sp>
        <p:nvSpPr>
          <p:cNvPr id="5" name="TextBox 4"/>
          <p:cNvSpPr txBox="1"/>
          <p:nvPr/>
        </p:nvSpPr>
        <p:spPr>
          <a:xfrm>
            <a:off x="304800" y="1524000"/>
            <a:ext cx="1539268" cy="400110"/>
          </a:xfrm>
          <a:prstGeom prst="rect">
            <a:avLst/>
          </a:prstGeom>
          <a:noFill/>
        </p:spPr>
        <p:txBody>
          <a:bodyPr wrap="none" rtlCol="0">
            <a:spAutoFit/>
          </a:bodyPr>
          <a:lstStyle/>
          <a:p>
            <a:r>
              <a:rPr lang="el-GR" sz="2000" dirty="0" smtClean="0">
                <a:latin typeface="Calibri" pitchFamily="34" charset="0"/>
                <a:cs typeface="Calibri" pitchFamily="34" charset="0"/>
              </a:rPr>
              <a:t>Περιεχόμενα</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11" name="TextBox 10"/>
          <p:cNvSpPr txBox="1"/>
          <p:nvPr/>
        </p:nvSpPr>
        <p:spPr>
          <a:xfrm>
            <a:off x="914400" y="2971800"/>
            <a:ext cx="2470869" cy="400110"/>
          </a:xfrm>
          <a:prstGeom prst="rect">
            <a:avLst/>
          </a:prstGeom>
          <a:noFill/>
        </p:spPr>
        <p:txBody>
          <a:bodyPr wrap="none" rtlCol="0">
            <a:spAutoFit/>
          </a:bodyPr>
          <a:lstStyle/>
          <a:p>
            <a:pPr marL="457200" indent="-457200"/>
            <a:r>
              <a:rPr lang="el-GR" sz="2000" dirty="0" smtClean="0">
                <a:latin typeface="Calibri" pitchFamily="34" charset="0"/>
                <a:cs typeface="Calibri" pitchFamily="34" charset="0"/>
              </a:rPr>
              <a:t>Θεματική προσέγγιση</a:t>
            </a:r>
            <a:endParaRPr lang="en-US" sz="2000" dirty="0">
              <a:latin typeface="Calibri" pitchFamily="34" charset="0"/>
              <a:cs typeface="Calibri" pitchFamily="34" charset="0"/>
            </a:endParaRPr>
          </a:p>
        </p:txBody>
      </p:sp>
      <p:pic>
        <p:nvPicPr>
          <p:cNvPr id="12" name="Picture 11" descr="dor com.bmp"/>
          <p:cNvPicPr>
            <a:picLocks noChangeAspect="1"/>
          </p:cNvPicPr>
          <p:nvPr/>
        </p:nvPicPr>
        <p:blipFill>
          <a:blip r:embed="rId3" cstate="print"/>
          <a:stretch>
            <a:fillRect/>
          </a:stretch>
        </p:blipFill>
        <p:spPr>
          <a:xfrm>
            <a:off x="7148436" y="5715000"/>
            <a:ext cx="1995564" cy="1143000"/>
          </a:xfrm>
          <a:prstGeom prst="rect">
            <a:avLst/>
          </a:prstGeom>
        </p:spPr>
      </p:pic>
      <p:sp>
        <p:nvSpPr>
          <p:cNvPr id="8" name="TextBox 7"/>
          <p:cNvSpPr txBox="1"/>
          <p:nvPr/>
        </p:nvSpPr>
        <p:spPr>
          <a:xfrm>
            <a:off x="838200" y="2133600"/>
            <a:ext cx="1271502" cy="400110"/>
          </a:xfrm>
          <a:prstGeom prst="rect">
            <a:avLst/>
          </a:prstGeom>
          <a:noFill/>
        </p:spPr>
        <p:txBody>
          <a:bodyPr wrap="none" rtlCol="0">
            <a:spAutoFit/>
          </a:bodyPr>
          <a:lstStyle/>
          <a:p>
            <a:r>
              <a:rPr lang="el-GR" sz="2000" dirty="0" smtClean="0">
                <a:latin typeface="Calibri" pitchFamily="34" charset="0"/>
                <a:cs typeface="Calibri" pitchFamily="34" charset="0"/>
              </a:rPr>
              <a:t>Μέρος 3</a:t>
            </a:r>
            <a:r>
              <a:rPr lang="el-GR" sz="2000" baseline="30000" dirty="0" smtClean="0">
                <a:latin typeface="Calibri" pitchFamily="34" charset="0"/>
                <a:cs typeface="Calibri" pitchFamily="34" charset="0"/>
              </a:rPr>
              <a:t>ο</a:t>
            </a:r>
            <a:r>
              <a:rPr lang="el-GR" sz="2000" dirty="0" smtClean="0">
                <a:latin typeface="Calibri" pitchFamily="34" charset="0"/>
                <a:cs typeface="Calibri" pitchFamily="34" charset="0"/>
              </a:rPr>
              <a:t> </a:t>
            </a:r>
            <a:endParaRPr lang="en-US" sz="2000" dirty="0">
              <a:latin typeface="Calibri" pitchFamily="34" charset="0"/>
              <a:cs typeface="Calibri" pitchFamily="34" charset="0"/>
            </a:endParaRPr>
          </a:p>
        </p:txBody>
      </p:sp>
      <p:sp>
        <p:nvSpPr>
          <p:cNvPr id="10" name="TextBox 9"/>
          <p:cNvSpPr txBox="1"/>
          <p:nvPr/>
        </p:nvSpPr>
        <p:spPr>
          <a:xfrm>
            <a:off x="914400" y="3638490"/>
            <a:ext cx="7687746" cy="707886"/>
          </a:xfrm>
          <a:prstGeom prst="rect">
            <a:avLst/>
          </a:prstGeom>
          <a:noFill/>
        </p:spPr>
        <p:txBody>
          <a:bodyPr wrap="none" rtlCol="0">
            <a:spAutoFit/>
          </a:bodyPr>
          <a:lstStyle/>
          <a:p>
            <a:pPr marL="457200" indent="-457200">
              <a:buFont typeface="Arial" pitchFamily="34" charset="0"/>
              <a:buChar char="•"/>
            </a:pPr>
            <a:r>
              <a:rPr lang="el-GR" sz="2000" dirty="0" smtClean="0">
                <a:latin typeface="Calibri" pitchFamily="34" charset="0"/>
                <a:cs typeface="Calibri" pitchFamily="34" charset="0"/>
              </a:rPr>
              <a:t>Κρίση και διαμόρφωση/εξέλιξη του σύγχρονου χρηματοπιστωτικού</a:t>
            </a:r>
          </a:p>
          <a:p>
            <a:pPr marL="457200" indent="-457200"/>
            <a:r>
              <a:rPr lang="el-GR" sz="2000" dirty="0" smtClean="0">
                <a:latin typeface="Calibri" pitchFamily="34" charset="0"/>
                <a:cs typeface="Calibri" pitchFamily="34" charset="0"/>
              </a:rPr>
              <a:t>	</a:t>
            </a:r>
            <a:r>
              <a:rPr lang="el-GR" sz="2000" dirty="0" smtClean="0">
                <a:latin typeface="Calibri" pitchFamily="34" charset="0"/>
                <a:cs typeface="Calibri" pitchFamily="34" charset="0"/>
              </a:rPr>
              <a:t>συστήματος (αλληλοδιάδραση)</a:t>
            </a:r>
            <a:endParaRPr lang="en-US" sz="2000" dirty="0">
              <a:latin typeface="Calibri" pitchFamily="34" charset="0"/>
              <a:cs typeface="Calibri" pitchFamily="34" charset="0"/>
            </a:endParaRPr>
          </a:p>
        </p:txBody>
      </p:sp>
      <p:sp>
        <p:nvSpPr>
          <p:cNvPr id="13" name="TextBox 12"/>
          <p:cNvSpPr txBox="1"/>
          <p:nvPr/>
        </p:nvSpPr>
        <p:spPr>
          <a:xfrm>
            <a:off x="914400" y="4549914"/>
            <a:ext cx="2781018" cy="400110"/>
          </a:xfrm>
          <a:prstGeom prst="rect">
            <a:avLst/>
          </a:prstGeom>
          <a:noFill/>
        </p:spPr>
        <p:txBody>
          <a:bodyPr wrap="none" rtlCol="0">
            <a:spAutoFit/>
          </a:bodyPr>
          <a:lstStyle/>
          <a:p>
            <a:pPr marL="457200" indent="-457200">
              <a:buFont typeface="Arial" pitchFamily="34" charset="0"/>
              <a:buChar char="•"/>
            </a:pPr>
            <a:r>
              <a:rPr lang="el-GR" sz="2000" dirty="0" smtClean="0">
                <a:latin typeface="Calibri" pitchFamily="34" charset="0"/>
                <a:cs typeface="Calibri" pitchFamily="34" charset="0"/>
              </a:rPr>
              <a:t>Η κρίση ως ευκαιρία</a:t>
            </a:r>
            <a:endParaRPr lang="en-US" sz="2000" dirty="0">
              <a:latin typeface="Calibri" pitchFamily="34" charset="0"/>
              <a:cs typeface="Calibri"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0"/>
            <a:ext cx="3144835" cy="400110"/>
          </a:xfrm>
          <a:prstGeom prst="rect">
            <a:avLst/>
          </a:prstGeom>
          <a:noFill/>
        </p:spPr>
        <p:txBody>
          <a:bodyPr wrap="none" rtlCol="0">
            <a:spAutoFit/>
          </a:bodyPr>
          <a:lstStyle/>
          <a:p>
            <a:r>
              <a:rPr lang="el-GR" sz="2000" dirty="0" smtClean="0">
                <a:latin typeface="Calibri" pitchFamily="34" charset="0"/>
                <a:cs typeface="Calibri" pitchFamily="34" charset="0"/>
              </a:rPr>
              <a:t>Προτεινόμενη βιβλιογραφία</a:t>
            </a:r>
            <a:endParaRPr lang="en-US" sz="2000" dirty="0">
              <a:latin typeface="Calibri" pitchFamily="34" charset="0"/>
              <a:cs typeface="Calibri" pitchFamily="34" charset="0"/>
            </a:endParaRPr>
          </a:p>
        </p:txBody>
      </p:sp>
      <p:sp>
        <p:nvSpPr>
          <p:cNvPr id="6" name="1 - Τίτλος"/>
          <p:cNvSpPr txBox="1">
            <a:spLocks/>
          </p:cNvSpPr>
          <p:nvPr/>
        </p:nvSpPr>
        <p:spPr>
          <a:xfrm>
            <a:off x="1104900" y="457200"/>
            <a:ext cx="6934200" cy="1066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Χρήματο – οικονομικές κρίσεις:</a:t>
            </a:r>
            <a:b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br>
            <a:r>
              <a:rPr kumimoji="0" lang="el-GR" sz="2800" b="0" i="0" u="none" strike="noStrike" kern="1200" cap="none" spc="0" normalizeH="0" baseline="0" noProof="0" smtClean="0">
                <a:ln w="10541" cmpd="sng">
                  <a:solidFill>
                    <a:srgbClr val="7D7D7D">
                      <a:tint val="100000"/>
                      <a:shade val="100000"/>
                      <a:satMod val="110000"/>
                    </a:srgbClr>
                  </a:solidFill>
                  <a:prstDash val="solid"/>
                </a:ln>
                <a:uLnTx/>
                <a:uFillTx/>
                <a:latin typeface="Calibri" pitchFamily="34" charset="0"/>
                <a:ea typeface="+mj-ea"/>
                <a:cs typeface="+mj-cs"/>
              </a:rPr>
              <a:t>τα διδάγματα της ιστορίας</a:t>
            </a:r>
            <a:endParaRPr kumimoji="0" lang="el-GR" sz="2800" b="0" i="0" u="none" strike="noStrike" kern="1200" cap="none" spc="0" normalizeH="0" baseline="0" noProof="0" dirty="0">
              <a:ln w="10541" cmpd="sng">
                <a:solidFill>
                  <a:srgbClr val="7D7D7D">
                    <a:tint val="100000"/>
                    <a:shade val="100000"/>
                    <a:satMod val="110000"/>
                  </a:srgbClr>
                </a:solidFill>
                <a:prstDash val="solid"/>
              </a:ln>
              <a:uLnTx/>
              <a:uFillTx/>
              <a:latin typeface="Calibri" pitchFamily="34" charset="0"/>
              <a:ea typeface="+mj-ea"/>
              <a:cs typeface="+mj-cs"/>
            </a:endParaRPr>
          </a:p>
        </p:txBody>
      </p:sp>
      <p:sp>
        <p:nvSpPr>
          <p:cNvPr id="10" name="TextBox 9"/>
          <p:cNvSpPr txBox="1"/>
          <p:nvPr/>
        </p:nvSpPr>
        <p:spPr>
          <a:xfrm>
            <a:off x="1653170" y="2209800"/>
            <a:ext cx="6728830" cy="1323439"/>
          </a:xfrm>
          <a:prstGeom prst="rect">
            <a:avLst/>
          </a:prstGeom>
          <a:noFill/>
        </p:spPr>
        <p:txBody>
          <a:bodyPr wrap="none" rtlCol="0">
            <a:spAutoFit/>
          </a:bodyPr>
          <a:lstStyle/>
          <a:p>
            <a:pPr marL="457200" indent="-457200">
              <a:buAutoNum type="arabicPeriod"/>
            </a:pPr>
            <a:r>
              <a:rPr lang="en-US" sz="2000" dirty="0" smtClean="0">
                <a:solidFill>
                  <a:srgbClr val="000000"/>
                </a:solidFill>
                <a:latin typeface="Calibri" pitchFamily="34" charset="0"/>
                <a:cs typeface="Calibri" pitchFamily="34" charset="0"/>
              </a:rPr>
              <a:t>Kindleberger, Charles and Robert Z. </a:t>
            </a:r>
            <a:r>
              <a:rPr lang="en-US" sz="2000" dirty="0" err="1" smtClean="0">
                <a:solidFill>
                  <a:srgbClr val="000000"/>
                </a:solidFill>
                <a:latin typeface="Calibri" pitchFamily="34" charset="0"/>
                <a:cs typeface="Calibri" pitchFamily="34" charset="0"/>
              </a:rPr>
              <a:t>Aliber</a:t>
            </a:r>
            <a:r>
              <a:rPr lang="en-US" sz="2000" dirty="0" smtClean="0">
                <a:solidFill>
                  <a:srgbClr val="000000"/>
                </a:solidFill>
                <a:latin typeface="Calibri" pitchFamily="34" charset="0"/>
                <a:cs typeface="Calibri" pitchFamily="34" charset="0"/>
              </a:rPr>
              <a:t> (2000), Manias, </a:t>
            </a:r>
            <a:endParaRPr lang="el-GR" sz="2000" dirty="0" smtClean="0">
              <a:solidFill>
                <a:srgbClr val="000000"/>
              </a:solidFill>
              <a:latin typeface="Calibri" pitchFamily="34" charset="0"/>
              <a:cs typeface="Calibri" pitchFamily="34" charset="0"/>
            </a:endParaRPr>
          </a:p>
          <a:p>
            <a:pPr marL="457200" indent="-457200"/>
            <a:r>
              <a:rPr lang="el-GR" sz="2000" dirty="0" smtClean="0">
                <a:solidFill>
                  <a:srgbClr val="000000"/>
                </a:solidFill>
                <a:latin typeface="Calibri" pitchFamily="34" charset="0"/>
                <a:cs typeface="Calibri" pitchFamily="34" charset="0"/>
              </a:rPr>
              <a:t>	</a:t>
            </a:r>
            <a:r>
              <a:rPr lang="en-US" sz="2000" dirty="0" smtClean="0">
                <a:solidFill>
                  <a:srgbClr val="000000"/>
                </a:solidFill>
                <a:latin typeface="Calibri" pitchFamily="34" charset="0"/>
                <a:cs typeface="Calibri" pitchFamily="34" charset="0"/>
              </a:rPr>
              <a:t>Panics and Crashes: A History of Financial Crises. </a:t>
            </a:r>
          </a:p>
          <a:p>
            <a:pPr marL="457200" indent="-457200"/>
            <a:r>
              <a:rPr lang="en-US" sz="2000" dirty="0" smtClean="0">
                <a:solidFill>
                  <a:srgbClr val="000000"/>
                </a:solidFill>
                <a:latin typeface="Calibri" pitchFamily="34" charset="0"/>
                <a:cs typeface="Calibri" pitchFamily="34" charset="0"/>
              </a:rPr>
              <a:t>	John Wiley &amp; Sons (</a:t>
            </a:r>
            <a:r>
              <a:rPr lang="el-GR" sz="2000" dirty="0" smtClean="0">
                <a:solidFill>
                  <a:srgbClr val="000000"/>
                </a:solidFill>
                <a:latin typeface="Calibri" pitchFamily="34" charset="0"/>
                <a:cs typeface="Calibri" pitchFamily="34" charset="0"/>
              </a:rPr>
              <a:t>επιλεγμένα κεφάλαια)</a:t>
            </a:r>
            <a:endParaRPr lang="en-US" sz="2000" dirty="0" smtClean="0">
              <a:solidFill>
                <a:srgbClr val="000000"/>
              </a:solidFill>
              <a:latin typeface="Calibri" pitchFamily="34" charset="0"/>
              <a:cs typeface="Calibri" pitchFamily="34" charset="0"/>
            </a:endParaRPr>
          </a:p>
          <a:p>
            <a:pPr marL="457200" indent="-457200"/>
            <a:endParaRPr lang="el-GR" sz="2000" dirty="0" smtClean="0">
              <a:solidFill>
                <a:srgbClr val="000000"/>
              </a:solidFill>
              <a:latin typeface="Calibri" pitchFamily="34" charset="0"/>
              <a:cs typeface="Calibri" pitchFamily="34" charset="0"/>
            </a:endParaRPr>
          </a:p>
        </p:txBody>
      </p:sp>
      <p:pic>
        <p:nvPicPr>
          <p:cNvPr id="8" name="Picture 7" descr="picturefinal.gif"/>
          <p:cNvPicPr>
            <a:picLocks noChangeAspect="1"/>
          </p:cNvPicPr>
          <p:nvPr/>
        </p:nvPicPr>
        <p:blipFill>
          <a:blip r:embed="rId2" cstate="print"/>
          <a:stretch>
            <a:fillRect/>
          </a:stretch>
        </p:blipFill>
        <p:spPr>
          <a:xfrm>
            <a:off x="381000" y="152400"/>
            <a:ext cx="1524000" cy="1219200"/>
          </a:xfrm>
          <a:prstGeom prst="rect">
            <a:avLst/>
          </a:prstGeom>
        </p:spPr>
      </p:pic>
      <p:pic>
        <p:nvPicPr>
          <p:cNvPr id="7" name="Picture 6" descr="dor com.bmp"/>
          <p:cNvPicPr>
            <a:picLocks noChangeAspect="1"/>
          </p:cNvPicPr>
          <p:nvPr/>
        </p:nvPicPr>
        <p:blipFill>
          <a:blip r:embed="rId3" cstate="print"/>
          <a:stretch>
            <a:fillRect/>
          </a:stretch>
        </p:blipFill>
        <p:spPr>
          <a:xfrm>
            <a:off x="7148436" y="5715000"/>
            <a:ext cx="1995564" cy="1143000"/>
          </a:xfrm>
          <a:prstGeom prst="rect">
            <a:avLst/>
          </a:prstGeom>
        </p:spPr>
      </p:pic>
      <p:sp>
        <p:nvSpPr>
          <p:cNvPr id="9" name="Rectangle 8"/>
          <p:cNvSpPr/>
          <p:nvPr/>
        </p:nvSpPr>
        <p:spPr>
          <a:xfrm>
            <a:off x="1653170" y="3465255"/>
            <a:ext cx="6400800" cy="1015663"/>
          </a:xfrm>
          <a:prstGeom prst="rect">
            <a:avLst/>
          </a:prstGeom>
        </p:spPr>
        <p:txBody>
          <a:bodyPr wrap="square">
            <a:spAutoFit/>
          </a:bodyPr>
          <a:lstStyle/>
          <a:p>
            <a:pPr lvl="0"/>
            <a:r>
              <a:rPr lang="el-GR" sz="2000" dirty="0" smtClean="0">
                <a:solidFill>
                  <a:srgbClr val="000000"/>
                </a:solidFill>
                <a:latin typeface="Calibri" pitchFamily="34" charset="0"/>
                <a:cs typeface="Calibri" pitchFamily="34" charset="0"/>
              </a:rPr>
              <a:t>2.</a:t>
            </a:r>
            <a:r>
              <a:rPr lang="en-US" sz="2000" dirty="0" smtClean="0">
                <a:solidFill>
                  <a:prstClr val="black"/>
                </a:solidFill>
              </a:rPr>
              <a:t> </a:t>
            </a:r>
            <a:r>
              <a:rPr lang="el-GR" sz="2000" dirty="0" smtClean="0">
                <a:solidFill>
                  <a:prstClr val="black"/>
                </a:solidFill>
              </a:rPr>
              <a:t>   </a:t>
            </a:r>
            <a:r>
              <a:rPr lang="en-US" sz="2000" dirty="0" smtClean="0">
                <a:solidFill>
                  <a:prstClr val="black"/>
                </a:solidFill>
                <a:latin typeface="Calibri" pitchFamily="34" charset="0"/>
                <a:cs typeface="Calibri" pitchFamily="34" charset="0"/>
              </a:rPr>
              <a:t>Cassis, </a:t>
            </a:r>
            <a:r>
              <a:rPr lang="en-US" sz="2000" dirty="0" err="1" smtClean="0">
                <a:solidFill>
                  <a:prstClr val="black"/>
                </a:solidFill>
                <a:latin typeface="Calibri" pitchFamily="34" charset="0"/>
                <a:cs typeface="Calibri" pitchFamily="34" charset="0"/>
              </a:rPr>
              <a:t>Youssef</a:t>
            </a:r>
            <a:r>
              <a:rPr lang="en-US" sz="2000" dirty="0" smtClean="0">
                <a:solidFill>
                  <a:prstClr val="black"/>
                </a:solidFill>
                <a:latin typeface="Calibri" pitchFamily="34" charset="0"/>
                <a:cs typeface="Calibri" pitchFamily="34" charset="0"/>
              </a:rPr>
              <a:t> (2011), Crises and Opportunities, </a:t>
            </a:r>
            <a:endParaRPr lang="el-GR" sz="2000" dirty="0" smtClean="0">
              <a:solidFill>
                <a:prstClr val="black"/>
              </a:solidFill>
              <a:latin typeface="Calibri" pitchFamily="34" charset="0"/>
              <a:cs typeface="Calibri" pitchFamily="34" charset="0"/>
            </a:endParaRPr>
          </a:p>
          <a:p>
            <a:pPr lvl="0"/>
            <a:r>
              <a:rPr lang="el-GR" sz="2000" dirty="0" smtClean="0">
                <a:solidFill>
                  <a:prstClr val="black"/>
                </a:solidFill>
                <a:latin typeface="Calibri" pitchFamily="34" charset="0"/>
                <a:cs typeface="Calibri" pitchFamily="34" charset="0"/>
              </a:rPr>
              <a:t>       </a:t>
            </a:r>
            <a:r>
              <a:rPr lang="en-US" sz="2000" dirty="0" smtClean="0">
                <a:solidFill>
                  <a:prstClr val="black"/>
                </a:solidFill>
                <a:latin typeface="Calibri" pitchFamily="34" charset="0"/>
                <a:cs typeface="Calibri" pitchFamily="34" charset="0"/>
              </a:rPr>
              <a:t>  The Shaping of Modern Finance. </a:t>
            </a:r>
          </a:p>
          <a:p>
            <a:pPr lvl="0"/>
            <a:r>
              <a:rPr lang="en-US" sz="2000" dirty="0" smtClean="0">
                <a:solidFill>
                  <a:prstClr val="black"/>
                </a:solidFill>
                <a:latin typeface="Calibri" pitchFamily="34" charset="0"/>
                <a:cs typeface="Calibri" pitchFamily="34" charset="0"/>
              </a:rPr>
              <a:t>         Oxford University Press </a:t>
            </a:r>
            <a:r>
              <a:rPr lang="en-US" sz="2000" dirty="0" smtClean="0">
                <a:solidFill>
                  <a:srgbClr val="000000"/>
                </a:solidFill>
                <a:latin typeface="Calibri" pitchFamily="34" charset="0"/>
                <a:cs typeface="Calibri" pitchFamily="34" charset="0"/>
              </a:rPr>
              <a:t>(</a:t>
            </a:r>
            <a:r>
              <a:rPr lang="el-GR" sz="2000" dirty="0" smtClean="0">
                <a:solidFill>
                  <a:srgbClr val="000000"/>
                </a:solidFill>
                <a:latin typeface="Calibri" pitchFamily="34" charset="0"/>
                <a:cs typeface="Calibri" pitchFamily="34" charset="0"/>
              </a:rPr>
              <a:t>επιλεγμένα κεφάλαια</a:t>
            </a:r>
            <a:r>
              <a:rPr lang="el-GR" sz="2000" dirty="0" smtClean="0">
                <a:solidFill>
                  <a:srgbClr val="000000"/>
                </a:solidFill>
                <a:latin typeface="Calibri" pitchFamily="34" charset="0"/>
                <a:cs typeface="Calibri" pitchFamily="34" charset="0"/>
              </a:rPr>
              <a:t>)</a:t>
            </a:r>
            <a:endParaRPr lang="en-US" sz="2000" dirty="0">
              <a:solidFill>
                <a:prstClr val="black"/>
              </a:solidFill>
              <a:latin typeface="Calibri" pitchFamily="34" charset="0"/>
              <a:cs typeface="Calibri" pitchFamily="34" charset="0"/>
            </a:endParaRPr>
          </a:p>
        </p:txBody>
      </p:sp>
      <p:sp>
        <p:nvSpPr>
          <p:cNvPr id="11" name="Rectangle 10"/>
          <p:cNvSpPr/>
          <p:nvPr/>
        </p:nvSpPr>
        <p:spPr>
          <a:xfrm>
            <a:off x="1653170" y="4772561"/>
            <a:ext cx="5334000" cy="1323439"/>
          </a:xfrm>
          <a:prstGeom prst="rect">
            <a:avLst/>
          </a:prstGeom>
        </p:spPr>
        <p:txBody>
          <a:bodyPr wrap="square">
            <a:spAutoFit/>
          </a:bodyPr>
          <a:lstStyle/>
          <a:p>
            <a:pPr lvl="0"/>
            <a:r>
              <a:rPr lang="en-US" sz="2000" dirty="0" smtClean="0">
                <a:solidFill>
                  <a:srgbClr val="000000"/>
                </a:solidFill>
                <a:latin typeface="Calibri" pitchFamily="34" charset="0"/>
                <a:cs typeface="Calibri" pitchFamily="34" charset="0"/>
              </a:rPr>
              <a:t>3.     G</a:t>
            </a:r>
            <a:r>
              <a:rPr lang="fr-FR" sz="2000" dirty="0" err="1" smtClean="0">
                <a:solidFill>
                  <a:prstClr val="black"/>
                </a:solidFill>
                <a:latin typeface="Calibri" pitchFamily="34" charset="0"/>
                <a:cs typeface="Calibri" pitchFamily="34" charset="0"/>
              </a:rPr>
              <a:t>oodhart</a:t>
            </a:r>
            <a:r>
              <a:rPr lang="fr-FR" sz="2000" dirty="0" smtClean="0">
                <a:solidFill>
                  <a:prstClr val="black"/>
                </a:solidFill>
                <a:latin typeface="Calibri" pitchFamily="34" charset="0"/>
                <a:cs typeface="Calibri" pitchFamily="34" charset="0"/>
              </a:rPr>
              <a:t>, Charles and P. Jr </a:t>
            </a:r>
            <a:r>
              <a:rPr lang="fr-FR" sz="2000" dirty="0" err="1" smtClean="0">
                <a:solidFill>
                  <a:prstClr val="black"/>
                </a:solidFill>
                <a:latin typeface="Calibri" pitchFamily="34" charset="0"/>
                <a:cs typeface="Calibri" pitchFamily="34" charset="0"/>
              </a:rPr>
              <a:t>Delargy</a:t>
            </a:r>
            <a:r>
              <a:rPr lang="fr-FR" sz="2000" dirty="0" smtClean="0">
                <a:solidFill>
                  <a:prstClr val="black"/>
                </a:solidFill>
                <a:latin typeface="Calibri" pitchFamily="34" charset="0"/>
                <a:cs typeface="Calibri" pitchFamily="34" charset="0"/>
              </a:rPr>
              <a:t> (1998), </a:t>
            </a:r>
          </a:p>
          <a:p>
            <a:pPr lvl="0"/>
            <a:r>
              <a:rPr lang="fr-FR" sz="2000" dirty="0" smtClean="0">
                <a:solidFill>
                  <a:prstClr val="black"/>
                </a:solidFill>
                <a:latin typeface="Calibri" pitchFamily="34" charset="0"/>
                <a:cs typeface="Calibri" pitchFamily="34" charset="0"/>
              </a:rPr>
              <a:t>       ‘Financial Crises: Plus ça change, </a:t>
            </a:r>
          </a:p>
          <a:p>
            <a:pPr lvl="0"/>
            <a:r>
              <a:rPr lang="fr-FR" sz="2000" dirty="0" smtClean="0">
                <a:solidFill>
                  <a:prstClr val="black"/>
                </a:solidFill>
                <a:latin typeface="Calibri" pitchFamily="34" charset="0"/>
                <a:cs typeface="Calibri" pitchFamily="34" charset="0"/>
              </a:rPr>
              <a:t>        plus c’est la même chose’, </a:t>
            </a:r>
          </a:p>
          <a:p>
            <a:pPr lvl="0"/>
            <a:r>
              <a:rPr lang="fr-FR" sz="2000" dirty="0" smtClean="0">
                <a:solidFill>
                  <a:prstClr val="black"/>
                </a:solidFill>
                <a:latin typeface="Calibri" pitchFamily="34" charset="0"/>
                <a:cs typeface="Calibri" pitchFamily="34" charset="0"/>
              </a:rPr>
              <a:t>        International Finance, 1.</a:t>
            </a:r>
            <a:endParaRPr lang="en-US" dirty="0"/>
          </a:p>
        </p:txBody>
      </p:sp>
      <p:pic>
        <p:nvPicPr>
          <p:cNvPr id="12" name="Picture 11" descr="kindleberger book.jpg"/>
          <p:cNvPicPr>
            <a:picLocks noChangeAspect="1"/>
          </p:cNvPicPr>
          <p:nvPr/>
        </p:nvPicPr>
        <p:blipFill>
          <a:blip r:embed="rId4" cstate="print"/>
          <a:stretch>
            <a:fillRect/>
          </a:stretch>
        </p:blipFill>
        <p:spPr>
          <a:xfrm>
            <a:off x="533400" y="2057400"/>
            <a:ext cx="1081378" cy="1666875"/>
          </a:xfrm>
          <a:prstGeom prst="rect">
            <a:avLst/>
          </a:prstGeom>
        </p:spPr>
      </p:pic>
      <p:pic>
        <p:nvPicPr>
          <p:cNvPr id="5122" name="Picture 2" descr="http://rorotoko.com/images/uploads/cassis_book_rorotoko.jpg"/>
          <p:cNvPicPr>
            <a:picLocks noChangeAspect="1" noChangeArrowheads="1"/>
          </p:cNvPicPr>
          <p:nvPr/>
        </p:nvPicPr>
        <p:blipFill>
          <a:blip r:embed="rId5" cstate="print"/>
          <a:srcRect/>
          <a:stretch>
            <a:fillRect/>
          </a:stretch>
        </p:blipFill>
        <p:spPr bwMode="auto">
          <a:xfrm>
            <a:off x="7467600" y="3124200"/>
            <a:ext cx="1213971" cy="1857375"/>
          </a:xfrm>
          <a:prstGeom prst="rect">
            <a:avLst/>
          </a:prstGeom>
          <a:noFill/>
        </p:spPr>
      </p:pic>
      <p:pic>
        <p:nvPicPr>
          <p:cNvPr id="5125" name="Picture 5"/>
          <p:cNvPicPr>
            <a:picLocks noChangeAspect="1" noChangeArrowheads="1"/>
          </p:cNvPicPr>
          <p:nvPr/>
        </p:nvPicPr>
        <p:blipFill>
          <a:blip r:embed="rId6" cstate="print"/>
          <a:srcRect/>
          <a:stretch>
            <a:fillRect/>
          </a:stretch>
        </p:blipFill>
        <p:spPr bwMode="auto">
          <a:xfrm>
            <a:off x="411804" y="4419600"/>
            <a:ext cx="1302696" cy="1855355"/>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5122"/>
                                        </p:tgtEl>
                                        <p:attrNameLst>
                                          <p:attrName>style.visibility</p:attrName>
                                        </p:attrNameLst>
                                      </p:cBhvr>
                                      <p:to>
                                        <p:strVal val="visible"/>
                                      </p:to>
                                    </p:set>
                                    <p:anim calcmode="lin" valueType="num">
                                      <p:cBhvr>
                                        <p:cTn id="23" dur="500" fill="hold"/>
                                        <p:tgtEl>
                                          <p:spTgt spid="5122"/>
                                        </p:tgtEl>
                                        <p:attrNameLst>
                                          <p:attrName>ppt_w</p:attrName>
                                        </p:attrNameLst>
                                      </p:cBhvr>
                                      <p:tavLst>
                                        <p:tav tm="0">
                                          <p:val>
                                            <p:fltVal val="0"/>
                                          </p:val>
                                        </p:tav>
                                        <p:tav tm="100000">
                                          <p:val>
                                            <p:strVal val="#ppt_w"/>
                                          </p:val>
                                        </p:tav>
                                      </p:tavLst>
                                    </p:anim>
                                    <p:anim calcmode="lin" valueType="num">
                                      <p:cBhvr>
                                        <p:cTn id="24"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5125"/>
                                        </p:tgtEl>
                                        <p:attrNameLst>
                                          <p:attrName>style.visibility</p:attrName>
                                        </p:attrNameLst>
                                      </p:cBhvr>
                                      <p:to>
                                        <p:strVal val="visible"/>
                                      </p:to>
                                    </p:set>
                                    <p:anim calcmode="lin" valueType="num">
                                      <p:cBhvr>
                                        <p:cTn id="34" dur="500" fill="hold"/>
                                        <p:tgtEl>
                                          <p:spTgt spid="5125"/>
                                        </p:tgtEl>
                                        <p:attrNameLst>
                                          <p:attrName>ppt_w</p:attrName>
                                        </p:attrNameLst>
                                      </p:cBhvr>
                                      <p:tavLst>
                                        <p:tav tm="0">
                                          <p:val>
                                            <p:fltVal val="0"/>
                                          </p:val>
                                        </p:tav>
                                        <p:tav tm="100000">
                                          <p:val>
                                            <p:strVal val="#ppt_w"/>
                                          </p:val>
                                        </p:tav>
                                      </p:tavLst>
                                    </p:anim>
                                    <p:anim calcmode="lin" valueType="num">
                                      <p:cBhvr>
                                        <p:cTn id="35" dur="500" fill="hold"/>
                                        <p:tgtEl>
                                          <p:spTgt spid="512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P spid="11" grpId="0"/>
    </p:bldLst>
  </p:timing>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TS010286784">
  <a:themeElements>
    <a:clrScheme name="Red Template Template">
      <a:dk1>
        <a:srgbClr val="000000"/>
      </a:dk1>
      <a:lt1>
        <a:srgbClr val="FFFFFF"/>
      </a:lt1>
      <a:dk2>
        <a:srgbClr val="9C2828"/>
      </a:dk2>
      <a:lt2>
        <a:srgbClr val="FFFF99"/>
      </a:lt2>
      <a:accent1>
        <a:srgbClr val="FFC000"/>
      </a:accent1>
      <a:accent2>
        <a:srgbClr val="0D84CD"/>
      </a:accent2>
      <a:accent3>
        <a:srgbClr val="AD5778"/>
      </a:accent3>
      <a:accent4>
        <a:srgbClr val="919E7A"/>
      </a:accent4>
      <a:accent5>
        <a:srgbClr val="DA804E"/>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riel">
  <a:themeElements>
    <a:clrScheme name="Custom 2">
      <a:dk1>
        <a:sysClr val="windowText" lastClr="000000"/>
      </a:dk1>
      <a:lt1>
        <a:sysClr val="window" lastClr="FFFFFF"/>
      </a:lt1>
      <a:dk2>
        <a:srgbClr val="666666"/>
      </a:dk2>
      <a:lt2>
        <a:srgbClr val="D2D2D2"/>
      </a:lt2>
      <a:accent1>
        <a:srgbClr val="FFFFFF"/>
      </a:accent1>
      <a:accent2>
        <a:srgbClr val="FFFFFF"/>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DE799-400D-457A-A0F1-CBEB124E44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TS010286784</Template>
  <TotalTime>173</TotalTime>
  <Words>318</Words>
  <Application>Microsoft Office PowerPoint</Application>
  <PresentationFormat>On-screen Show (4:3)</PresentationFormat>
  <Paragraphs>54</Paragraphs>
  <Slides>7</Slides>
  <Notes>1</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TS010286784</vt:lpstr>
      <vt:lpstr>White with Courier font for code slides</vt:lpstr>
      <vt:lpstr>Oriel</vt:lpstr>
      <vt:lpstr>Χρήματο – οικονομικές κρίσεις: τα διδάγματα της ιστορίας</vt:lpstr>
      <vt:lpstr>Slide 2</vt:lpstr>
      <vt:lpstr>Slide 3</vt:lpstr>
      <vt:lpstr>Slide 4</vt:lpstr>
      <vt:lpstr>Slide 5</vt:lpstr>
      <vt:lpstr>Slide 6</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Christina</dc:creator>
  <cp:lastModifiedBy>Christina</cp:lastModifiedBy>
  <cp:revision>43</cp:revision>
  <dcterms:created xsi:type="dcterms:W3CDTF">2011-12-13T21:01:33Z</dcterms:created>
  <dcterms:modified xsi:type="dcterms:W3CDTF">2011-12-14T06:02:04Z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TC102867849990</vt:lpwstr>
  </property>
</Properties>
</file>