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1141" r:id="rId3"/>
    <p:sldId id="1142" r:id="rId4"/>
    <p:sldId id="337" r:id="rId5"/>
    <p:sldId id="688" r:id="rId6"/>
    <p:sldId id="690" r:id="rId7"/>
    <p:sldId id="691" r:id="rId8"/>
    <p:sldId id="850" r:id="rId9"/>
    <p:sldId id="693" r:id="rId10"/>
    <p:sldId id="697" r:id="rId11"/>
    <p:sldId id="694" r:id="rId12"/>
    <p:sldId id="357" r:id="rId13"/>
    <p:sldId id="356" r:id="rId14"/>
    <p:sldId id="1217" r:id="rId15"/>
    <p:sldId id="365" r:id="rId16"/>
    <p:sldId id="715" r:id="rId17"/>
    <p:sldId id="716" r:id="rId18"/>
    <p:sldId id="717" r:id="rId19"/>
    <p:sldId id="719" r:id="rId20"/>
    <p:sldId id="366" r:id="rId21"/>
    <p:sldId id="374" r:id="rId22"/>
    <p:sldId id="257" r:id="rId23"/>
    <p:sldId id="258" r:id="rId24"/>
    <p:sldId id="259" r:id="rId25"/>
    <p:sldId id="261" r:id="rId26"/>
    <p:sldId id="262" r:id="rId27"/>
    <p:sldId id="263" r:id="rId28"/>
    <p:sldId id="414" r:id="rId29"/>
    <p:sldId id="260" r:id="rId30"/>
    <p:sldId id="264" r:id="rId31"/>
    <p:sldId id="432" r:id="rId32"/>
    <p:sldId id="431" r:id="rId33"/>
    <p:sldId id="456" r:id="rId34"/>
    <p:sldId id="448" r:id="rId35"/>
    <p:sldId id="1140" r:id="rId3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7687017-EA12-4BEE-BF48-BDA24824C6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GB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30FD4910-9C52-4BC6-8815-6009EAE39B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GB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C40C580D-B78A-41CD-A3AD-60A22BEA8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E24E-AE31-497C-B20D-9A01D0BA7330}" type="datetimeFigureOut">
              <a:rPr lang="en-GB" smtClean="0"/>
              <a:t>12/06/2022</a:t>
            </a:fld>
            <a:endParaRPr lang="en-GB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723BBC16-B389-4D9F-A835-9AE55B72A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5D7AA38B-7A61-4D2E-AF7C-B798AAD0B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258B9-43CC-4FC0-9C85-75BA2FB613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5371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4F00986-0902-481B-833B-A88A4FC5C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GB"/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24FA2F06-B835-4247-A2B6-31A0D30F35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GB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228BCE27-C626-44CC-AD70-C3DC8671F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E24E-AE31-497C-B20D-9A01D0BA7330}" type="datetimeFigureOut">
              <a:rPr lang="en-GB" smtClean="0"/>
              <a:t>12/06/2022</a:t>
            </a:fld>
            <a:endParaRPr lang="en-GB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4D696B9A-7B09-4BC3-ADF0-DF122C4B70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0648A6DD-90C9-42D9-9A1D-B0AC4177F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258B9-43CC-4FC0-9C85-75BA2FB613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7695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60FD1C66-40E3-49B3-BD6F-1AAD6A3475A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GB"/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7D2076E7-3087-47F5-B957-122DC82BFD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GB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0D5AE67B-0A04-4037-90F6-2E0BE5DA16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E24E-AE31-497C-B20D-9A01D0BA7330}" type="datetimeFigureOut">
              <a:rPr lang="en-GB" smtClean="0"/>
              <a:t>12/06/2022</a:t>
            </a:fld>
            <a:endParaRPr lang="en-GB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BFD44C75-DD8D-40DC-9A01-C8ED4CC00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1D6E2B85-012F-4BA8-A67B-66CD8683F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258B9-43CC-4FC0-9C85-75BA2FB613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6318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A2DFDE0-1A8E-42DB-9C65-23B7D130D6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GB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BCF9263-7C9C-4B29-BA38-7D6C322788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GB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003D6D77-F045-4E81-9A10-C6DB3B0B4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E24E-AE31-497C-B20D-9A01D0BA7330}" type="datetimeFigureOut">
              <a:rPr lang="en-GB" smtClean="0"/>
              <a:t>12/06/2022</a:t>
            </a:fld>
            <a:endParaRPr lang="en-GB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2C06E40F-302C-4A11-BFA8-51A4B22E5C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7AC124E9-7985-4980-82BF-5EDE01134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258B9-43CC-4FC0-9C85-75BA2FB613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4778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4D99FBA-D1B7-43BE-9D4D-C035405302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GB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4F4049BA-1D45-4B59-8DCB-548DA0E080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5A79D06F-9E5C-4C3A-BAAE-02070E99F0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E24E-AE31-497C-B20D-9A01D0BA7330}" type="datetimeFigureOut">
              <a:rPr lang="en-GB" smtClean="0"/>
              <a:t>12/06/2022</a:t>
            </a:fld>
            <a:endParaRPr lang="en-GB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8D68E549-6081-479B-A1C9-C5F7CEBCE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F17624C-E11F-4C6A-B519-3C23E16C2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258B9-43CC-4FC0-9C85-75BA2FB613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4270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0FE9A67-3216-4FFA-B58E-91E4A255EE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GB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545AAAC-265C-4F8C-B0C7-E38FDAAAA9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GB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23B961BE-6D6B-4D96-8AE8-D249E59BFF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GB"/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C58C615B-67D7-4299-B760-F767850989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E24E-AE31-497C-B20D-9A01D0BA7330}" type="datetimeFigureOut">
              <a:rPr lang="en-GB" smtClean="0"/>
              <a:t>12/06/2022</a:t>
            </a:fld>
            <a:endParaRPr lang="en-GB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12F71C0C-BB0F-4250-8059-1C3C8D7961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A7437BD8-6C3D-428C-AAA4-0FED74E664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258B9-43CC-4FC0-9C85-75BA2FB613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8757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CAB624A-2B95-46E5-9027-D985E7CA38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GB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3D813976-8690-4361-9E48-D5E186F091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8D188BAC-93B3-4E95-A67A-4D7F617AC3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GB"/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81D961A7-EA98-46BF-AD91-8E53EEFAA6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A9B9D3C6-E8CA-4F5B-8DC7-3973A7B027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GB"/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4D35DFF5-47F9-4F85-B9AB-5A4E090F4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E24E-AE31-497C-B20D-9A01D0BA7330}" type="datetimeFigureOut">
              <a:rPr lang="en-GB" smtClean="0"/>
              <a:t>12/06/2022</a:t>
            </a:fld>
            <a:endParaRPr lang="en-GB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44B411D3-BBBD-4CA6-AF9D-30D8448A3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BC2B14ED-6F31-4E40-92CF-C609E5B01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258B9-43CC-4FC0-9C85-75BA2FB613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1434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AE0FB3D-1ADB-4547-9DA4-AAB8DE9AD9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GB"/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F5220464-C79B-4E15-9513-9F13D566D5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E24E-AE31-497C-B20D-9A01D0BA7330}" type="datetimeFigureOut">
              <a:rPr lang="en-GB" smtClean="0"/>
              <a:t>12/06/2022</a:t>
            </a:fld>
            <a:endParaRPr lang="en-GB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6C3E7F2A-9DD6-441F-8F5A-50C00DDBA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51CD40A8-8856-46F8-9541-FA124B115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258B9-43CC-4FC0-9C85-75BA2FB613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7564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63906ACA-1486-446E-A249-EC5150766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E24E-AE31-497C-B20D-9A01D0BA7330}" type="datetimeFigureOut">
              <a:rPr lang="en-GB" smtClean="0"/>
              <a:t>12/06/2022</a:t>
            </a:fld>
            <a:endParaRPr lang="en-GB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B14BB95B-06B3-4FB2-A2A2-5ED2911809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CF7854D9-7A79-4F32-B8A3-D3A2A4295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258B9-43CC-4FC0-9C85-75BA2FB613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7984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85067B3-4374-47EE-B69E-8002EDFD0B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GB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5D7AE1E-E2DE-48D8-95DB-0EE5F84102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GB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927D12F0-E3F7-4C49-87E6-5ECCB08F1D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0B7B3417-1A30-4F2A-BE0C-E1A328CA4D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E24E-AE31-497C-B20D-9A01D0BA7330}" type="datetimeFigureOut">
              <a:rPr lang="en-GB" smtClean="0"/>
              <a:t>12/06/2022</a:t>
            </a:fld>
            <a:endParaRPr lang="en-GB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77180E74-E0CA-4F7C-AF9C-9577760D2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3D029858-ADDD-4FB2-BB93-99A158DEC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258B9-43CC-4FC0-9C85-75BA2FB613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2051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9EDA701-DAD2-406E-B7FA-CCB4AF7CFE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GB"/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C11132B8-C99F-42AF-BCFF-0EDDC47803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32D458B1-D28E-4F35-98A3-43A21FD4F7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3C7055E1-721C-4505-A36D-3F0CA09531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E24E-AE31-497C-B20D-9A01D0BA7330}" type="datetimeFigureOut">
              <a:rPr lang="en-GB" smtClean="0"/>
              <a:t>12/06/2022</a:t>
            </a:fld>
            <a:endParaRPr lang="en-GB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0611B232-14E6-4B6A-9D55-A446D8E72B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FDDF14BA-AABB-4DCD-97F2-6E56A2C6F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258B9-43CC-4FC0-9C85-75BA2FB613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1148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B79C76D3-4728-493C-806D-C7BB2409A5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GB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2B1EA0AC-3406-41B4-B702-B72A74B6EA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GB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1AA353C6-CAA1-4E5B-AD5F-A65D2295E2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0E24E-AE31-497C-B20D-9A01D0BA7330}" type="datetimeFigureOut">
              <a:rPr lang="en-GB" smtClean="0"/>
              <a:t>12/06/2022</a:t>
            </a:fld>
            <a:endParaRPr lang="en-GB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DEE07CC2-3754-4836-9069-E4344A9C4B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D9F7DB57-5B87-4469-BBB6-2C939DEA00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F258B9-43CC-4FC0-9C85-75BA2FB613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2385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https://mba.tuck.dartmouth.edu/pages/faculty/ken.french/data_library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7698615-B862-4D6F-940C-51C75B5FB58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Αξιολόγηση Χαρτοφυλακίων </a:t>
            </a:r>
            <a:endParaRPr lang="en-GB" dirty="0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7CBFC594-1088-4744-86F2-C2A44B175C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27382"/>
            <a:ext cx="9144000" cy="1130417"/>
          </a:xfrm>
        </p:spPr>
        <p:txBody>
          <a:bodyPr>
            <a:normAutofit/>
          </a:bodyPr>
          <a:lstStyle/>
          <a:p>
            <a:r>
              <a:rPr lang="en-GB" sz="3600" dirty="0"/>
              <a:t>Portfolio Evaluation </a:t>
            </a:r>
          </a:p>
        </p:txBody>
      </p:sp>
    </p:spTree>
    <p:extLst>
      <p:ext uri="{BB962C8B-B14F-4D97-AF65-F5344CB8AC3E}">
        <p14:creationId xmlns:p14="http://schemas.microsoft.com/office/powerpoint/2010/main" val="11464469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Θέση περιεχομένου 2">
                <a:extLst>
                  <a:ext uri="{FF2B5EF4-FFF2-40B4-BE49-F238E27FC236}">
                    <a16:creationId xmlns:a16="http://schemas.microsoft.com/office/drawing/2014/main" id="{7E217DE3-CAE4-4BF4-9DC1-89E1B26470B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199" y="1082352"/>
                <a:ext cx="10889609" cy="5343616"/>
              </a:xfrm>
            </p:spPr>
            <p:txBody>
              <a:bodyPr>
                <a:normAutofit/>
              </a:bodyPr>
              <a:lstStyle/>
              <a:p>
                <a:pPr algn="just"/>
                <a:r>
                  <a:rPr lang="el-GR" sz="2000" dirty="0"/>
                  <a:t>Τέλος στην </a:t>
                </a:r>
                <a:r>
                  <a:rPr lang="en-GB" sz="2000" dirty="0"/>
                  <a:t>CML </a:t>
                </a:r>
                <a:r>
                  <a:rPr lang="el-GR" sz="2000" dirty="0"/>
                  <a:t>το μόνο σχετικό χαρτοφυλάκιο είναι το Μ </a:t>
                </a:r>
              </a:p>
              <a:p>
                <a:pPr algn="just"/>
                <a:r>
                  <a:rPr lang="el-GR" sz="2000" dirty="0"/>
                  <a:t>Άρα ο σχετικός κίνδυνος για κάθε επένδυση είναι η </a:t>
                </a:r>
                <a:r>
                  <a:rPr lang="el-GR" sz="2000" dirty="0" err="1"/>
                  <a:t>συνδιακύμανση</a:t>
                </a:r>
                <a:r>
                  <a:rPr lang="el-GR" sz="2000" dirty="0"/>
                  <a:t> του με το Μ </a:t>
                </a:r>
              </a:p>
              <a:p>
                <a:pPr algn="just"/>
                <a:r>
                  <a:rPr lang="el-GR" sz="2000" dirty="0"/>
                  <a:t>Εφόσον κάθε επικίνδυνη επένδυση θα είναι μέρος του Μ, μπορούμε να πούμε ότι οι αποδόσεις τους θα είναι γραμμικά συσχετισμένες με το Μ </a:t>
                </a:r>
              </a:p>
              <a:p>
                <a:pPr algn="just"/>
                <a:endParaRPr lang="el-GR" sz="2000" dirty="0"/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GB" sz="200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sSub>
                        <m:sSub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𝑀</m:t>
                          </m:r>
                        </m:sub>
                      </m:sSub>
                      <m:r>
                        <a:rPr lang="en-GB" sz="200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GB" sz="2000" dirty="0"/>
              </a:p>
              <a:p>
                <a:pPr algn="just"/>
                <a:endParaRPr lang="en-GB" sz="2000" dirty="0"/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𝑉𝑎𝑟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)=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𝑉𝑎𝑟</m:t>
                      </m:r>
                      <m:d>
                        <m:d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sub>
                          </m:sSub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d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000" b="0" i="1" dirty="0"/>
              </a:p>
              <a:p>
                <a:pPr marL="0" indent="0" algn="just">
                  <a:buNone/>
                </a:pPr>
                <a:endParaRPr lang="en-GB" sz="2000" b="0" i="1" dirty="0"/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 panose="02040503050406030204" pitchFamily="18" charset="0"/>
                        </a:rPr>
                        <m:t>𝑉𝑎𝑟</m:t>
                      </m:r>
                      <m:d>
                        <m:d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𝑉𝑎𝑟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 (</m:t>
                          </m:r>
                          <m:sSub>
                            <m:sSub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sub>
                          </m:sSub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𝑉𝑎𝑟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 (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d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000" b="0" i="1" dirty="0"/>
              </a:p>
              <a:p>
                <a:pPr marL="0" indent="0" algn="just">
                  <a:buNone/>
                </a:pPr>
                <a:endParaRPr lang="en-GB" sz="2000" i="1" dirty="0"/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0+</m:t>
                    </m:r>
                  </m:oMath>
                </a14:m>
                <a:r>
                  <a:rPr lang="en-GB" sz="2000" dirty="0"/>
                  <a:t>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𝑉𝑎𝑟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 (</m:t>
                    </m:r>
                    <m:sSub>
                      <m:sSub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sSub>
                      <m:sSub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𝑀</m:t>
                        </m:r>
                      </m:sub>
                    </m:sSub>
                    <m:r>
                      <a:rPr lang="en-GB" sz="2000" i="1">
                        <a:latin typeface="Cambria Math" panose="02040503050406030204" pitchFamily="18" charset="0"/>
                      </a:rPr>
                      <m:t>)+</m:t>
                    </m:r>
                    <m:sSub>
                      <m:sSub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𝑉𝑎𝑟</m:t>
                        </m:r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 (</m:t>
                        </m:r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GB" sz="2000" dirty="0"/>
                  <a:t>)</a:t>
                </a:r>
              </a:p>
              <a:p>
                <a:pPr algn="just"/>
                <a:endParaRPr lang="en-GB" sz="2200" dirty="0"/>
              </a:p>
            </p:txBody>
          </p:sp>
        </mc:Choice>
        <mc:Fallback xmlns="">
          <p:sp>
            <p:nvSpPr>
              <p:cNvPr id="3" name="Θέση περιεχομένου 2">
                <a:extLst>
                  <a:ext uri="{FF2B5EF4-FFF2-40B4-BE49-F238E27FC236}">
                    <a16:creationId xmlns:a16="http://schemas.microsoft.com/office/drawing/2014/main" id="{7E217DE3-CAE4-4BF4-9DC1-89E1B26470B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199" y="1082352"/>
                <a:ext cx="10889609" cy="5343616"/>
              </a:xfrm>
              <a:blipFill>
                <a:blip r:embed="rId2"/>
                <a:stretch>
                  <a:fillRect l="-448" t="-1256" r="-5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Τίτλος 1">
            <a:extLst>
              <a:ext uri="{FF2B5EF4-FFF2-40B4-BE49-F238E27FC236}">
                <a16:creationId xmlns:a16="http://schemas.microsoft.com/office/drawing/2014/main" id="{0C75FF82-8C55-48AA-B80B-F19F176BD50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365126"/>
            <a:ext cx="10515600" cy="5073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3600" b="1" dirty="0"/>
              <a:t>Θεωρία Κεφαλαιαγοράς </a:t>
            </a:r>
            <a:endParaRPr lang="en-GB" sz="3600" b="1" dirty="0"/>
          </a:p>
        </p:txBody>
      </p:sp>
      <p:pic>
        <p:nvPicPr>
          <p:cNvPr id="6" name="Εικόνα 5">
            <a:extLst>
              <a:ext uri="{FF2B5EF4-FFF2-40B4-BE49-F238E27FC236}">
                <a16:creationId xmlns:a16="http://schemas.microsoft.com/office/drawing/2014/main" id="{8F742C5D-42AA-4B9F-8D26-4EBE8A854F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43144" y="5418460"/>
            <a:ext cx="3343275" cy="714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07753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0214AFA-C59F-466B-8DF7-AD8A8CB65A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325461"/>
            <a:ext cx="10956721" cy="516741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GB" sz="2400" dirty="0"/>
              <a:t>→</a:t>
            </a:r>
            <a:r>
              <a:rPr lang="el-GR" sz="2400" dirty="0"/>
              <a:t>	Οι επενδυτές πρέπει να επενδύουν σε 2 επενδύσεις (</a:t>
            </a:r>
            <a:r>
              <a:rPr lang="en-GB" sz="2400" dirty="0">
                <a:solidFill>
                  <a:srgbClr val="FF0000"/>
                </a:solidFill>
              </a:rPr>
              <a:t>Rf </a:t>
            </a:r>
            <a:r>
              <a:rPr lang="el-GR" sz="2400" dirty="0">
                <a:solidFill>
                  <a:srgbClr val="FF0000"/>
                </a:solidFill>
              </a:rPr>
              <a:t>και </a:t>
            </a:r>
            <a:r>
              <a:rPr lang="en-GB" sz="2400" dirty="0">
                <a:solidFill>
                  <a:srgbClr val="FF0000"/>
                </a:solidFill>
              </a:rPr>
              <a:t>M</a:t>
            </a:r>
            <a:r>
              <a:rPr lang="el-GR" sz="2400" dirty="0">
                <a:solidFill>
                  <a:srgbClr val="FF0000"/>
                </a:solidFill>
              </a:rPr>
              <a:t>)</a:t>
            </a:r>
            <a:endParaRPr lang="en-GB" sz="2400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el-GR" sz="2400" dirty="0"/>
          </a:p>
          <a:p>
            <a:pPr marL="0" indent="0" algn="just">
              <a:buNone/>
            </a:pPr>
            <a:r>
              <a:rPr lang="en-GB" sz="2400" dirty="0"/>
              <a:t>→	</a:t>
            </a:r>
            <a:r>
              <a:rPr lang="el-GR" sz="2400" dirty="0"/>
              <a:t>Η αντοχή τους στον κίνδυνο καθορίζει τις σταθμίσεις</a:t>
            </a:r>
          </a:p>
          <a:p>
            <a:pPr marL="0" indent="0" algn="just">
              <a:buNone/>
            </a:pPr>
            <a:endParaRPr lang="el-GR" sz="2400" dirty="0"/>
          </a:p>
          <a:p>
            <a:pPr marL="0" indent="0" algn="just">
              <a:buNone/>
            </a:pPr>
            <a:r>
              <a:rPr lang="en-GB" sz="2400" dirty="0"/>
              <a:t>→	</a:t>
            </a:r>
            <a:r>
              <a:rPr lang="el-GR" sz="2400" dirty="0"/>
              <a:t>Το </a:t>
            </a:r>
            <a:r>
              <a:rPr lang="en-GB" sz="2400" dirty="0"/>
              <a:t>M </a:t>
            </a:r>
            <a:r>
              <a:rPr lang="el-GR" sz="2400" dirty="0"/>
              <a:t>είναι το μόνο σχετικό χαρτοφυλάκιο και περιλαμβάνει τα πάντα </a:t>
            </a:r>
            <a:endParaRPr lang="en-GB" sz="2400" dirty="0"/>
          </a:p>
          <a:p>
            <a:pPr marL="0" indent="0" algn="just">
              <a:buNone/>
            </a:pPr>
            <a:endParaRPr lang="el-GR" sz="2400" dirty="0"/>
          </a:p>
          <a:p>
            <a:pPr marL="0" indent="0" algn="just">
              <a:buNone/>
            </a:pPr>
            <a:r>
              <a:rPr lang="el-GR" sz="2400" dirty="0"/>
              <a:t>→</a:t>
            </a:r>
            <a:r>
              <a:rPr lang="en-GB" sz="2400" dirty="0"/>
              <a:t>	</a:t>
            </a:r>
            <a:r>
              <a:rPr lang="el-GR" sz="2400" dirty="0"/>
              <a:t>Η </a:t>
            </a:r>
            <a:r>
              <a:rPr lang="en-GB" sz="2400" dirty="0"/>
              <a:t>CML </a:t>
            </a:r>
            <a:r>
              <a:rPr lang="el-GR" sz="2400" dirty="0"/>
              <a:t>είναι το νέο αποδοτικό σύνορο </a:t>
            </a:r>
          </a:p>
          <a:p>
            <a:pPr marL="0" indent="0" algn="just">
              <a:buNone/>
            </a:pPr>
            <a:endParaRPr lang="el-GR" sz="2400" dirty="0"/>
          </a:p>
          <a:p>
            <a:pPr marL="0" indent="0" algn="just">
              <a:buNone/>
            </a:pPr>
            <a:r>
              <a:rPr lang="en-GB" sz="2400" dirty="0"/>
              <a:t>→	</a:t>
            </a:r>
            <a:r>
              <a:rPr lang="el-GR" sz="2400" dirty="0"/>
              <a:t>Το </a:t>
            </a:r>
            <a:r>
              <a:rPr lang="en-GB" sz="2400" dirty="0"/>
              <a:t>M </a:t>
            </a:r>
            <a:r>
              <a:rPr lang="el-GR" sz="2400" dirty="0"/>
              <a:t>είναι τελείως διαφοροποιημένο</a:t>
            </a:r>
            <a:endParaRPr lang="en-GB" sz="2400" dirty="0"/>
          </a:p>
          <a:p>
            <a:pPr marL="0" indent="0" algn="just">
              <a:buNone/>
            </a:pPr>
            <a:endParaRPr lang="el-GR" sz="2400" dirty="0"/>
          </a:p>
          <a:p>
            <a:pPr marL="0" indent="0" algn="just">
              <a:buNone/>
            </a:pPr>
            <a:r>
              <a:rPr lang="en-GB" sz="2400" dirty="0"/>
              <a:t>→	</a:t>
            </a:r>
            <a:r>
              <a:rPr lang="el-GR" sz="2400" dirty="0"/>
              <a:t>Μόνον </a:t>
            </a:r>
            <a:r>
              <a:rPr lang="en-GB" sz="2400" dirty="0">
                <a:solidFill>
                  <a:srgbClr val="FF0000"/>
                </a:solidFill>
              </a:rPr>
              <a:t>systematic risk </a:t>
            </a:r>
            <a:r>
              <a:rPr lang="el-GR" sz="2400" dirty="0">
                <a:solidFill>
                  <a:srgbClr val="FF0000"/>
                </a:solidFill>
              </a:rPr>
              <a:t>από θεμελιώδη (οικονομία, κλπ.) παραμένει στο Μ </a:t>
            </a:r>
          </a:p>
        </p:txBody>
      </p:sp>
      <p:sp>
        <p:nvSpPr>
          <p:cNvPr id="5" name="Τίτλος 1">
            <a:extLst>
              <a:ext uri="{FF2B5EF4-FFF2-40B4-BE49-F238E27FC236}">
                <a16:creationId xmlns:a16="http://schemas.microsoft.com/office/drawing/2014/main" id="{D6E1ACE8-0472-421C-9DD1-BA9E95F9A12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8509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3600" b="1" dirty="0"/>
              <a:t>Θεωρία Κεφαλαιαγοράς </a:t>
            </a:r>
            <a:endParaRPr lang="en-GB" sz="3600" b="1" dirty="0"/>
          </a:p>
        </p:txBody>
      </p:sp>
    </p:spTree>
    <p:extLst>
      <p:ext uri="{BB962C8B-B14F-4D97-AF65-F5344CB8AC3E}">
        <p14:creationId xmlns:p14="http://schemas.microsoft.com/office/powerpoint/2010/main" val="36811029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5821D62-B738-4F91-B661-318635FAF2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078" y="373514"/>
            <a:ext cx="10515600" cy="733833"/>
          </a:xfrm>
        </p:spPr>
        <p:txBody>
          <a:bodyPr>
            <a:normAutofit/>
          </a:bodyPr>
          <a:lstStyle/>
          <a:p>
            <a:r>
              <a:rPr lang="en-GB" sz="3600" b="1" dirty="0"/>
              <a:t>The Capital Asset Pricing Model (CAPM)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Θέση περιεχομένου 2">
                <a:extLst>
                  <a:ext uri="{FF2B5EF4-FFF2-40B4-BE49-F238E27FC236}">
                    <a16:creationId xmlns:a16="http://schemas.microsoft.com/office/drawing/2014/main" id="{ED5BE94F-B039-4FDA-9883-165819C8EA7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22078" y="1166925"/>
                <a:ext cx="11021841" cy="5429817"/>
              </a:xfrm>
            </p:spPr>
            <p:txBody>
              <a:bodyPr>
                <a:normAutofit fontScale="92500" lnSpcReduction="20000"/>
              </a:bodyPr>
              <a:lstStyle/>
              <a:p>
                <a:pPr algn="just"/>
                <a:r>
                  <a:rPr lang="el-GR" sz="2000" dirty="0"/>
                  <a:t>Στην </a:t>
                </a:r>
                <a:r>
                  <a:rPr lang="en-GB" sz="2000" dirty="0"/>
                  <a:t>CML </a:t>
                </a:r>
                <a:r>
                  <a:rPr lang="el-GR" sz="2000" b="1" dirty="0">
                    <a:solidFill>
                      <a:srgbClr val="FF0000"/>
                    </a:solidFill>
                  </a:rPr>
                  <a:t>αντικατέστησε:</a:t>
                </a:r>
                <a:r>
                  <a:rPr lang="el-GR" sz="2000" dirty="0"/>
                  <a:t> </a:t>
                </a:r>
              </a:p>
              <a:p>
                <a:pPr algn="just"/>
                <a:r>
                  <a:rPr lang="el-GR" sz="2000" dirty="0"/>
                  <a:t>τον κίνδυνο του χαρτοφυλακίου </a:t>
                </a:r>
                <a:r>
                  <a:rPr lang="el-GR" sz="2000" b="1" dirty="0"/>
                  <a:t>(</a:t>
                </a:r>
                <a:r>
                  <a:rPr lang="en-GB" sz="2000" b="1" i="1" dirty="0" err="1"/>
                  <a:t>σ</a:t>
                </a:r>
                <a:r>
                  <a:rPr lang="en-GB" sz="2000" b="1" i="1" baseline="-25000" dirty="0" err="1"/>
                  <a:t>port</a:t>
                </a:r>
                <a:r>
                  <a:rPr lang="el-GR" sz="2000" b="1" dirty="0"/>
                  <a:t>) </a:t>
                </a:r>
              </a:p>
              <a:p>
                <a:pPr algn="just"/>
                <a:r>
                  <a:rPr lang="el-GR" sz="2000" dirty="0"/>
                  <a:t>με τον κίνδυνο </a:t>
                </a:r>
                <a:r>
                  <a:rPr lang="el-GR" sz="2000" b="1" dirty="0">
                    <a:solidFill>
                      <a:srgbClr val="FF0000"/>
                    </a:solidFill>
                  </a:rPr>
                  <a:t>μεμονωμένης επένδυσης </a:t>
                </a:r>
                <a:r>
                  <a:rPr lang="el-GR" sz="2000" b="1" dirty="0"/>
                  <a:t>(</a:t>
                </a:r>
                <a:r>
                  <a:rPr lang="en-GB" sz="2000" b="1" i="1" dirty="0" err="1"/>
                  <a:t>σ</a:t>
                </a:r>
                <a:r>
                  <a:rPr lang="en-GB" sz="2000" b="1" i="1" baseline="-25000" dirty="0" err="1"/>
                  <a:t>i</a:t>
                </a:r>
                <a:r>
                  <a:rPr lang="en-GB" sz="2000" b="1" dirty="0"/>
                  <a:t>) </a:t>
                </a:r>
              </a:p>
              <a:p>
                <a:pPr algn="just"/>
                <a:endParaRPr lang="en-GB" sz="2000" dirty="0"/>
              </a:p>
              <a:p>
                <a:pPr algn="just"/>
                <a:r>
                  <a:rPr lang="el-GR" sz="2000" dirty="0"/>
                  <a:t>Εφόσον μόνον ο συστηματικός κίνδυνος είναι σημαντικός, μείωσε το </a:t>
                </a:r>
                <a:r>
                  <a:rPr lang="en-GB" sz="2000" i="1" dirty="0" err="1">
                    <a:solidFill>
                      <a:srgbClr val="FF0000"/>
                    </a:solidFill>
                  </a:rPr>
                  <a:t>σ</a:t>
                </a:r>
                <a:r>
                  <a:rPr lang="en-GB" sz="2000" i="1" baseline="-25000" dirty="0" err="1">
                    <a:solidFill>
                      <a:srgbClr val="FF0000"/>
                    </a:solidFill>
                  </a:rPr>
                  <a:t>i</a:t>
                </a:r>
                <a:r>
                  <a:rPr lang="en-GB" sz="2000" dirty="0">
                    <a:solidFill>
                      <a:srgbClr val="FF0000"/>
                    </a:solidFill>
                  </a:rPr>
                  <a:t> </a:t>
                </a:r>
                <a:r>
                  <a:rPr lang="el-GR" sz="2000" dirty="0">
                    <a:solidFill>
                      <a:srgbClr val="FF0000"/>
                    </a:solidFill>
                  </a:rPr>
                  <a:t>έτσι ώστε να περιλαμβάνει μόνον το % που είναι συστηματικά συσχετισμένο με το </a:t>
                </a:r>
                <a:r>
                  <a:rPr lang="en-GB" sz="2000" i="1" dirty="0" err="1">
                    <a:solidFill>
                      <a:srgbClr val="FF0000"/>
                    </a:solidFill>
                  </a:rPr>
                  <a:t>σ</a:t>
                </a:r>
                <a:r>
                  <a:rPr lang="en-GB" sz="2000" i="1" baseline="-25000" dirty="0" err="1">
                    <a:solidFill>
                      <a:srgbClr val="FF0000"/>
                    </a:solidFill>
                  </a:rPr>
                  <a:t>M</a:t>
                </a:r>
                <a:r>
                  <a:rPr lang="el-GR" sz="2000" i="1" baseline="-25000" dirty="0">
                    <a:solidFill>
                      <a:srgbClr val="FF0000"/>
                    </a:solidFill>
                  </a:rPr>
                  <a:t>. </a:t>
                </a:r>
                <a:endParaRPr lang="el-GR" sz="2000" dirty="0"/>
              </a:p>
              <a:p>
                <a:pPr algn="just"/>
                <a:r>
                  <a:rPr lang="el-GR" sz="2000" dirty="0"/>
                  <a:t>Μπορεί να δειχθεί ότι αυτό επιτυγχάνεται με το γινόμενο του </a:t>
                </a:r>
                <a:r>
                  <a:rPr lang="en-GB" sz="2000" i="1" dirty="0" err="1"/>
                  <a:t>σ</a:t>
                </a:r>
                <a:r>
                  <a:rPr lang="en-GB" sz="2000" i="1" baseline="-25000" dirty="0" err="1"/>
                  <a:t>i</a:t>
                </a:r>
                <a:r>
                  <a:rPr lang="en-GB" sz="2000" i="1" dirty="0"/>
                  <a:t> </a:t>
                </a:r>
                <a:r>
                  <a:rPr lang="el-GR" sz="2000" i="1" dirty="0"/>
                  <a:t>και της συσχέτισης </a:t>
                </a:r>
                <a:r>
                  <a:rPr lang="en-GB" sz="2000" i="1" dirty="0" err="1"/>
                  <a:t>i</a:t>
                </a:r>
                <a:r>
                  <a:rPr lang="en-GB" sz="2000" dirty="0"/>
                  <a:t> </a:t>
                </a:r>
                <a:r>
                  <a:rPr lang="el-GR" sz="2000" dirty="0"/>
                  <a:t>και </a:t>
                </a:r>
                <a:r>
                  <a:rPr lang="en-GB" sz="2000" dirty="0"/>
                  <a:t>M (</a:t>
                </a:r>
                <a:r>
                  <a:rPr lang="en-GB" sz="2000" i="1" dirty="0" err="1"/>
                  <a:t>r</a:t>
                </a:r>
                <a:r>
                  <a:rPr lang="en-GB" sz="2000" i="1" baseline="-25000" dirty="0" err="1"/>
                  <a:t>iM</a:t>
                </a:r>
                <a:r>
                  <a:rPr lang="en-GB" sz="2000" dirty="0"/>
                  <a:t>)</a:t>
                </a:r>
                <a:r>
                  <a:rPr lang="el-GR" sz="2000" dirty="0"/>
                  <a:t>. </a:t>
                </a:r>
              </a:p>
              <a:p>
                <a:pPr algn="just"/>
                <a:r>
                  <a:rPr lang="el-GR" sz="2000" dirty="0"/>
                  <a:t>Ανακατέταξε τους όρους. </a:t>
                </a:r>
                <a:endParaRPr lang="en-GB" sz="2000" dirty="0"/>
              </a:p>
              <a:p>
                <a:pPr algn="just"/>
                <a:endParaRPr lang="el-GR" sz="2000" i="1" dirty="0">
                  <a:latin typeface="Cambria Math" panose="02040503050406030204" pitchFamily="18" charset="0"/>
                </a:endParaRPr>
              </a:p>
              <a:p>
                <a:pPr algn="just"/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𝑝𝑜𝑟𝑡</m:t>
                        </m:r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𝑓𝑜𝑙𝑖𝑜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)=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𝑅𝑓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+ (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f>
                          <m:fPr>
                            <m:ctrlPr>
                              <a:rPr lang="en-US" sz="20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𝑅</m:t>
                                </m:r>
                              </m:e>
                              <m:sub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𝑀</m:t>
                                </m:r>
                              </m:sub>
                            </m:s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𝑅𝑓</m:t>
                            </m:r>
                          </m:num>
                          <m:den>
                            <m:sSub>
                              <m:sSubPr>
                                <m:ctrlPr>
                                  <a:rPr lang="en-US" sz="200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l-GR" sz="2000" i="1" smtClean="0">
                                    <a:latin typeface="Cambria Math" panose="02040503050406030204" pitchFamily="18" charset="0"/>
                                  </a:rPr>
                                  <m:t>σ</m:t>
                                </m:r>
                              </m:e>
                              <m:sub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𝑀</m:t>
                                </m:r>
                              </m:sub>
                            </m:sSub>
                          </m:den>
                        </m:f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)</m:t>
                        </m:r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GB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sub>
                    </m:sSub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/>
                  <a:t> </a:t>
                </a:r>
                <a:endParaRPr lang="en-GB" sz="2000" i="1" dirty="0"/>
              </a:p>
              <a:p>
                <a:pPr algn="just"/>
                <a:endParaRPr lang="en-US" sz="2000" i="1" dirty="0"/>
              </a:p>
              <a:p>
                <a:pPr algn="just"/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𝐸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𝑝𝑜𝑟𝑡</m:t>
                        </m:r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𝑓𝑜𝑙𝑖𝑜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)=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𝑅𝑓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+(</m:t>
                    </m:r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sSub>
                              <m:sSub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𝜎</m:t>
                                </m:r>
                              </m:e>
                              <m:sub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𝑀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l-GR" sz="2000" i="1">
                                <a:latin typeface="Cambria Math" panose="02040503050406030204" pitchFamily="18" charset="0"/>
                              </a:rPr>
                              <m:t>σ</m:t>
                            </m:r>
                          </m:e>
                          <m:sub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𝑀</m:t>
                            </m:r>
                          </m:sub>
                        </m:sSub>
                      </m:den>
                    </m:f>
                    <m:r>
                      <a:rPr lang="en-US" sz="2000" i="1">
                        <a:latin typeface="Cambria Math" panose="02040503050406030204" pitchFamily="18" charset="0"/>
                      </a:rPr>
                      <m:t>)(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𝑀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𝑅𝑓</m:t>
                    </m:r>
                  </m:oMath>
                </a14:m>
                <a:r>
                  <a:rPr lang="en-GB" sz="2000" dirty="0"/>
                  <a:t>)</a:t>
                </a:r>
              </a:p>
              <a:p>
                <a:pPr algn="just"/>
                <a:endParaRPr lang="en-US" sz="2000" i="1" dirty="0"/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𝑬</m:t>
                        </m:r>
                        <m:r>
                          <a:rPr lang="en-US" sz="20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0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𝑹</m:t>
                        </m:r>
                      </m:e>
                      <m:sub>
                        <m:r>
                          <a:rPr lang="en-US" sz="20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𝒑𝒐𝒓𝒕</m:t>
                        </m:r>
                        <m:r>
                          <a:rPr lang="en-GB" sz="20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𝒇𝒐𝒍𝒊𝒐</m:t>
                        </m:r>
                      </m:sub>
                    </m:sSub>
                    <m:r>
                      <a:rPr lang="en-US" sz="20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)=</m:t>
                    </m:r>
                    <m:r>
                      <a:rPr lang="en-US" sz="20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𝑹𝒇</m:t>
                    </m:r>
                    <m:r>
                      <a:rPr lang="en-US" sz="20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20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𝜷</m:t>
                        </m:r>
                      </m:e>
                      <m:sub>
                        <m:r>
                          <a:rPr lang="en-GB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𝒊</m:t>
                        </m:r>
                      </m:sub>
                    </m:sSub>
                    <m:r>
                      <a:rPr lang="en-US" sz="20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sz="20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𝑹</m:t>
                        </m:r>
                      </m:e>
                      <m:sub>
                        <m:r>
                          <a:rPr lang="en-US" sz="20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𝑴</m:t>
                        </m:r>
                      </m:sub>
                    </m:sSub>
                    <m:r>
                      <a:rPr lang="en-US" sz="20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0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𝑹𝒇</m:t>
                    </m:r>
                  </m:oMath>
                </a14:m>
                <a:r>
                  <a:rPr lang="en-GB" sz="2000" b="1" dirty="0">
                    <a:solidFill>
                      <a:srgbClr val="FF0000"/>
                    </a:solidFill>
                  </a:rPr>
                  <a:t>)</a:t>
                </a:r>
              </a:p>
              <a:p>
                <a:pPr algn="just"/>
                <a:endParaRPr lang="en-GB" sz="2000" dirty="0"/>
              </a:p>
              <a:p>
                <a:pPr algn="just"/>
                <a:r>
                  <a:rPr lang="en-GB" sz="2000" b="1" dirty="0">
                    <a:solidFill>
                      <a:srgbClr val="FF0000"/>
                    </a:solidFill>
                  </a:rPr>
                  <a:t>This is the CAPM</a:t>
                </a:r>
              </a:p>
            </p:txBody>
          </p:sp>
        </mc:Choice>
        <mc:Fallback xmlns="">
          <p:sp>
            <p:nvSpPr>
              <p:cNvPr id="3" name="Θέση περιεχομένου 2">
                <a:extLst>
                  <a:ext uri="{FF2B5EF4-FFF2-40B4-BE49-F238E27FC236}">
                    <a16:creationId xmlns:a16="http://schemas.microsoft.com/office/drawing/2014/main" id="{ED5BE94F-B039-4FDA-9883-165819C8EA7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2078" y="1166925"/>
                <a:ext cx="11021841" cy="5429817"/>
              </a:xfrm>
              <a:blipFill>
                <a:blip r:embed="rId2"/>
                <a:stretch>
                  <a:fillRect l="-387" t="-1908" r="-553" b="-6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181210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B38837A-0959-4F99-B414-DF415991C4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459683"/>
            <a:ext cx="11107723" cy="5033192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l-GR" sz="2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Εάν ένα χαρτοφυλάκιο (ή μετοχή) έχει </a:t>
            </a:r>
            <a:r>
              <a:rPr lang="el-GR" sz="2600" i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β</a:t>
            </a:r>
            <a:r>
              <a:rPr lang="el-GR" sz="2600" i="1" baseline="-250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l-GR" sz="2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= 1 τότε ο κίνδυνος του χαρτοφυλακίου αυτού είναι ίσος με τον κίνδυνο της αγοράς, ή εναλλακτικά, το χαρτοφυλάκιο είναι </a:t>
            </a:r>
            <a:r>
              <a:rPr lang="el-GR" sz="2600" b="1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μεσαίου κινδύνου. </a:t>
            </a:r>
            <a:endParaRPr lang="en-GB" sz="2600" dirty="0">
              <a:solidFill>
                <a:srgbClr val="FF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l-GR" sz="2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Εάν ένα χαρτοφυλάκιο (ή μετοχή) έχει</a:t>
            </a:r>
            <a:r>
              <a:rPr lang="el-GR" sz="2600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600" i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β</a:t>
            </a:r>
            <a:r>
              <a:rPr lang="el-GR" sz="2600" i="1" baseline="-250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l-GR" sz="2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&lt; 1 τότε ο κίνδυνος του χαρτοφυλακίου αυτού είναι μικρότερος του κινδύνου της αγοράς, ή εναλλακτικά, το χαρτοφυλάκιο είναι </a:t>
            </a:r>
            <a:r>
              <a:rPr lang="el-GR" sz="2600" b="1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χαμηλού κινδύνου. </a:t>
            </a:r>
            <a:endParaRPr lang="en-GB" sz="2600" dirty="0">
              <a:solidFill>
                <a:srgbClr val="FF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l-GR" sz="2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Εάν ένα χαρτοφυλάκιο (ή μετοχή) έχει</a:t>
            </a:r>
            <a:r>
              <a:rPr lang="el-GR" sz="2600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600" i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β</a:t>
            </a:r>
            <a:r>
              <a:rPr lang="el-GR" sz="2600" i="1" baseline="-250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l-GR" sz="2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&gt; 1 τότε ο κίνδυνος του χαρτοφυλακίου αυτού είναι μεγαλύτερος του κινδύνου της αγοράς, ή εναλλακτικά, το χαρτοφυλάκιο είναι </a:t>
            </a:r>
            <a:r>
              <a:rPr lang="el-GR" sz="2600" b="1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υψηλού κινδύνου</a:t>
            </a:r>
            <a:endParaRPr lang="en-GB" sz="2600" dirty="0">
              <a:solidFill>
                <a:srgbClr val="FF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l-GR" sz="2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GB" sz="2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ctr">
              <a:lnSpc>
                <a:spcPct val="150000"/>
              </a:lnSpc>
              <a:spcAft>
                <a:spcPts val="800"/>
              </a:spcAft>
              <a:buSzPts val="800"/>
              <a:buFont typeface="Wingdings" panose="05000000000000000000" pitchFamily="2" charset="2"/>
              <a:buChar char=""/>
              <a:tabLst>
                <a:tab pos="228600" algn="l"/>
              </a:tabLst>
            </a:pPr>
            <a:r>
              <a:rPr lang="el-GR" sz="2600" i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β</a:t>
            </a:r>
            <a:r>
              <a:rPr lang="el-GR" sz="2600" i="1" baseline="-250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l-GR" sz="2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= 1, χαρτοφυλάκιο μεσαίου κίνδυνου</a:t>
            </a:r>
            <a:endParaRPr lang="en-GB" sz="2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ctr">
              <a:lnSpc>
                <a:spcPct val="150000"/>
              </a:lnSpc>
              <a:spcAft>
                <a:spcPts val="800"/>
              </a:spcAft>
              <a:buSzPts val="800"/>
              <a:buFont typeface="Wingdings" panose="05000000000000000000" pitchFamily="2" charset="2"/>
              <a:buChar char=""/>
              <a:tabLst>
                <a:tab pos="228600" algn="l"/>
              </a:tabLst>
            </a:pPr>
            <a:r>
              <a:rPr lang="el-GR" sz="2600" i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β</a:t>
            </a:r>
            <a:r>
              <a:rPr lang="el-GR" sz="2600" i="1" baseline="-250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l-GR" sz="2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&lt; 1, χαρτοφυλάκιο χαμηλού κινδύνου</a:t>
            </a:r>
            <a:endParaRPr lang="en-GB" sz="2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ctr">
              <a:lnSpc>
                <a:spcPct val="150000"/>
              </a:lnSpc>
              <a:spcAft>
                <a:spcPts val="800"/>
              </a:spcAft>
              <a:buSzPts val="800"/>
              <a:buFont typeface="Wingdings" panose="05000000000000000000" pitchFamily="2" charset="2"/>
              <a:buChar char=""/>
              <a:tabLst>
                <a:tab pos="228600" algn="l"/>
              </a:tabLst>
            </a:pPr>
            <a:r>
              <a:rPr lang="el-GR" sz="2600" i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β</a:t>
            </a:r>
            <a:r>
              <a:rPr lang="el-GR" sz="2600" i="1" baseline="-250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l-GR" sz="2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&gt;1, χαρτοφυλάκιο υψηλού κινδύνου</a:t>
            </a:r>
            <a:endParaRPr lang="en-GB" sz="2200" dirty="0"/>
          </a:p>
        </p:txBody>
      </p:sp>
      <p:sp>
        <p:nvSpPr>
          <p:cNvPr id="6" name="Τίτλος 1">
            <a:extLst>
              <a:ext uri="{FF2B5EF4-FFF2-40B4-BE49-F238E27FC236}">
                <a16:creationId xmlns:a16="http://schemas.microsoft.com/office/drawing/2014/main" id="{9E5D39BD-26B5-49E5-AF00-196A4E19CF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83499"/>
          </a:xfrm>
        </p:spPr>
        <p:txBody>
          <a:bodyPr>
            <a:normAutofit/>
          </a:bodyPr>
          <a:lstStyle/>
          <a:p>
            <a:r>
              <a:rPr lang="en-GB" sz="3600" b="1" dirty="0"/>
              <a:t>The Capital Asset Pricing Model (CAPM) </a:t>
            </a:r>
          </a:p>
        </p:txBody>
      </p:sp>
    </p:spTree>
    <p:extLst>
      <p:ext uri="{BB962C8B-B14F-4D97-AF65-F5344CB8AC3E}">
        <p14:creationId xmlns:p14="http://schemas.microsoft.com/office/powerpoint/2010/main" val="24963666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9642533-39FB-4110-9E07-BB7ED78AA7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400961"/>
            <a:ext cx="10839275" cy="4776002"/>
          </a:xfrm>
        </p:spPr>
        <p:txBody>
          <a:bodyPr>
            <a:normAutofit/>
          </a:bodyPr>
          <a:lstStyle/>
          <a:p>
            <a:pPr algn="just"/>
            <a:r>
              <a:rPr lang="el-GR" sz="2000" dirty="0"/>
              <a:t>Ο συντελεστής β όλου του χαρτοφυλακίου θα είναι ένας </a:t>
            </a:r>
            <a:r>
              <a:rPr lang="el-GR" sz="2000" dirty="0">
                <a:solidFill>
                  <a:srgbClr val="FF0000"/>
                </a:solidFill>
              </a:rPr>
              <a:t>σταθμισμένος μέσος όρος των συντελεστών β των μεμονωμένων μετοχών. </a:t>
            </a:r>
          </a:p>
          <a:p>
            <a:pPr algn="just"/>
            <a:endParaRPr lang="el-GR" sz="2000" dirty="0"/>
          </a:p>
          <a:p>
            <a:pPr algn="just"/>
            <a:r>
              <a:rPr lang="el-GR" sz="2000" dirty="0"/>
              <a:t>Π.χ. εάν έχουμε επενδύσει ποσοστό </a:t>
            </a:r>
            <a:r>
              <a:rPr lang="el-GR" sz="2000" dirty="0" err="1"/>
              <a:t>wj</a:t>
            </a:r>
            <a:r>
              <a:rPr lang="el-GR" sz="2000" dirty="0"/>
              <a:t> σε κάθε μετοχή του χαρτοφυλακίου μας, και έχουμε n μετοχές στο χαρτοφυλάκιο, τότε ο συστηματικός κίνδυνος του χαρτοφυλακίου:</a:t>
            </a:r>
          </a:p>
          <a:p>
            <a:pPr algn="just"/>
            <a:endParaRPr lang="el-GR" sz="2000" dirty="0"/>
          </a:p>
          <a:p>
            <a:pPr algn="just"/>
            <a:endParaRPr lang="el-GR" sz="2000" dirty="0"/>
          </a:p>
          <a:p>
            <a:pPr algn="just"/>
            <a:endParaRPr lang="el-GR" sz="2000" dirty="0"/>
          </a:p>
          <a:p>
            <a:pPr algn="just"/>
            <a:r>
              <a:rPr lang="el-GR" sz="2000" dirty="0"/>
              <a:t>Έστω ότι έχουμε 3 μετοχές με συντελεστές β ως εξής: β1 = 1,55, β2 = 2,2, και β3= 0,55, και έχουμε επενδύσει 25% στην μετοχή 1, 40% στην μετοχή 2, και 35% στην μετοχή 3. </a:t>
            </a:r>
          </a:p>
          <a:p>
            <a:pPr algn="just"/>
            <a:r>
              <a:rPr lang="el-GR" sz="2000" dirty="0"/>
              <a:t>Ο συστηματικός κίνδυνος του χαρτοφυλακίου θα είναι:</a:t>
            </a:r>
          </a:p>
          <a:p>
            <a:pPr marL="0" indent="0" algn="ctr">
              <a:buNone/>
            </a:pPr>
            <a:r>
              <a:rPr lang="el-GR" sz="2000" dirty="0">
                <a:solidFill>
                  <a:srgbClr val="FF0000"/>
                </a:solidFill>
              </a:rPr>
              <a:t>β = (0,25 x 1,55) + (0,40 x 2,22) + (0,35 x 0,55) = 1,81</a:t>
            </a:r>
          </a:p>
          <a:p>
            <a:pPr algn="just"/>
            <a:endParaRPr lang="en-GB" sz="2000" dirty="0"/>
          </a:p>
        </p:txBody>
      </p:sp>
      <p:pic>
        <p:nvPicPr>
          <p:cNvPr id="9" name="Εικόνα 8">
            <a:extLst>
              <a:ext uri="{FF2B5EF4-FFF2-40B4-BE49-F238E27FC236}">
                <a16:creationId xmlns:a16="http://schemas.microsoft.com/office/drawing/2014/main" id="{596034B5-842B-4968-A318-AA4A5F2DCE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87487" y="3284137"/>
            <a:ext cx="1223706" cy="784524"/>
          </a:xfrm>
          <a:prstGeom prst="rect">
            <a:avLst/>
          </a:prstGeom>
        </p:spPr>
      </p:pic>
      <p:sp>
        <p:nvSpPr>
          <p:cNvPr id="10" name="Τίτλος 1">
            <a:extLst>
              <a:ext uri="{FF2B5EF4-FFF2-40B4-BE49-F238E27FC236}">
                <a16:creationId xmlns:a16="http://schemas.microsoft.com/office/drawing/2014/main" id="{7DDBD785-D785-40F4-9EAE-C7FE856C3D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1279"/>
          </a:xfrm>
        </p:spPr>
        <p:txBody>
          <a:bodyPr>
            <a:normAutofit/>
          </a:bodyPr>
          <a:lstStyle/>
          <a:p>
            <a:r>
              <a:rPr lang="en-GB" sz="3600" b="1" dirty="0"/>
              <a:t>The Capital Asset Pricing Model (CAPM) </a:t>
            </a:r>
          </a:p>
        </p:txBody>
      </p:sp>
    </p:spTree>
    <p:extLst>
      <p:ext uri="{BB962C8B-B14F-4D97-AF65-F5344CB8AC3E}">
        <p14:creationId xmlns:p14="http://schemas.microsoft.com/office/powerpoint/2010/main" val="18443107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C98DF21F-2C91-4D34-850E-5385D43079FE}"/>
              </a:ext>
            </a:extLst>
          </p:cNvPr>
          <p:cNvSpPr/>
          <p:nvPr/>
        </p:nvSpPr>
        <p:spPr>
          <a:xfrm>
            <a:off x="573247" y="1238718"/>
            <a:ext cx="5894665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sz="2000" dirty="0"/>
              <a:t>Η γραφική απεικόνιση του </a:t>
            </a:r>
            <a:r>
              <a:rPr lang="en-GB" sz="2000" dirty="0"/>
              <a:t>CAPM </a:t>
            </a:r>
            <a:r>
              <a:rPr lang="el-GR" sz="2000" dirty="0"/>
              <a:t>είναι η Γραμμή Αξιογράφων </a:t>
            </a:r>
            <a:r>
              <a:rPr lang="el-GR" sz="2000" dirty="0">
                <a:solidFill>
                  <a:srgbClr val="FF0000"/>
                </a:solidFill>
              </a:rPr>
              <a:t>(</a:t>
            </a:r>
            <a:r>
              <a:rPr lang="en-GB" sz="2000" b="1" dirty="0">
                <a:solidFill>
                  <a:srgbClr val="FF0000"/>
                </a:solidFill>
              </a:rPr>
              <a:t>Security Market Line</a:t>
            </a:r>
            <a:r>
              <a:rPr lang="el-GR" sz="2000" b="1" dirty="0">
                <a:solidFill>
                  <a:srgbClr val="FF0000"/>
                </a:solidFill>
              </a:rPr>
              <a:t>, </a:t>
            </a:r>
            <a:r>
              <a:rPr lang="en-GB" sz="2000" b="1" dirty="0">
                <a:solidFill>
                  <a:srgbClr val="FF0000"/>
                </a:solidFill>
              </a:rPr>
              <a:t>SML)</a:t>
            </a:r>
          </a:p>
          <a:p>
            <a:pPr algn="just"/>
            <a:endParaRPr lang="en-GB" sz="2000" dirty="0"/>
          </a:p>
          <a:p>
            <a:pPr algn="just"/>
            <a:r>
              <a:rPr lang="el-GR" sz="2000" b="1" dirty="0"/>
              <a:t>Βασικές διαφορές με </a:t>
            </a:r>
            <a:r>
              <a:rPr lang="en-GB" sz="2000" b="1" dirty="0"/>
              <a:t>CML</a:t>
            </a:r>
          </a:p>
          <a:p>
            <a:pPr algn="just"/>
            <a:endParaRPr lang="en-GB" sz="2000" b="1" dirty="0"/>
          </a:p>
          <a:p>
            <a:pPr algn="just"/>
            <a:r>
              <a:rPr lang="en-GB" sz="2000" dirty="0"/>
              <a:t>→	CML </a:t>
            </a:r>
            <a:r>
              <a:rPr lang="el-GR" sz="2000" dirty="0"/>
              <a:t>μετρά κίνδυνο με σ </a:t>
            </a:r>
          </a:p>
          <a:p>
            <a:pPr algn="just"/>
            <a:endParaRPr lang="en-GB" sz="2000" dirty="0"/>
          </a:p>
          <a:p>
            <a:pPr algn="just"/>
            <a:r>
              <a:rPr lang="en-GB" sz="2000" dirty="0"/>
              <a:t>→	CML </a:t>
            </a:r>
            <a:r>
              <a:rPr lang="el-GR" sz="2000" dirty="0"/>
              <a:t>μετρά κίνδυνο με β</a:t>
            </a:r>
            <a:r>
              <a:rPr lang="en-GB" sz="2000" dirty="0"/>
              <a:t> </a:t>
            </a:r>
          </a:p>
          <a:p>
            <a:pPr algn="just"/>
            <a:endParaRPr lang="en-GB" sz="2000" dirty="0"/>
          </a:p>
          <a:p>
            <a:pPr algn="just"/>
            <a:r>
              <a:rPr lang="en-GB" sz="2000" dirty="0"/>
              <a:t>→ 	CML </a:t>
            </a:r>
            <a:r>
              <a:rPr lang="el-GR" sz="2000" dirty="0"/>
              <a:t>εφαρμόζεται σε διαφοροποιημένα 	χαρτοφυλάκια </a:t>
            </a:r>
            <a:endParaRPr lang="en-GB" sz="2000" dirty="0"/>
          </a:p>
          <a:p>
            <a:pPr algn="just"/>
            <a:endParaRPr lang="en-GB" sz="2000" dirty="0"/>
          </a:p>
          <a:p>
            <a:pPr algn="just"/>
            <a:r>
              <a:rPr lang="en-GB" sz="2000" dirty="0"/>
              <a:t>→ 	SML </a:t>
            </a:r>
            <a:r>
              <a:rPr lang="el-GR" sz="2000" dirty="0"/>
              <a:t>εφαρμόζεται σε μεμονωμένες μετοχές ή 	χαρτοφυλάκια</a:t>
            </a:r>
            <a:endParaRPr lang="en-GB" sz="2000" dirty="0"/>
          </a:p>
        </p:txBody>
      </p:sp>
      <p:sp>
        <p:nvSpPr>
          <p:cNvPr id="6" name="Τίτλος 1">
            <a:extLst>
              <a:ext uri="{FF2B5EF4-FFF2-40B4-BE49-F238E27FC236}">
                <a16:creationId xmlns:a16="http://schemas.microsoft.com/office/drawing/2014/main" id="{68667B9D-0F0D-406E-BF0F-C1A5BBE156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0465" y="365126"/>
            <a:ext cx="10663335" cy="679904"/>
          </a:xfrm>
        </p:spPr>
        <p:txBody>
          <a:bodyPr>
            <a:normAutofit/>
          </a:bodyPr>
          <a:lstStyle/>
          <a:p>
            <a:r>
              <a:rPr lang="en-GB" sz="3600" b="1" dirty="0"/>
              <a:t>The Capital Asset Pricing Model (CAPM) </a:t>
            </a:r>
          </a:p>
        </p:txBody>
      </p:sp>
      <p:pic>
        <p:nvPicPr>
          <p:cNvPr id="10" name="Εικόνα 9">
            <a:extLst>
              <a:ext uri="{FF2B5EF4-FFF2-40B4-BE49-F238E27FC236}">
                <a16:creationId xmlns:a16="http://schemas.microsoft.com/office/drawing/2014/main" id="{E29F9CD4-D558-465E-8613-1170FBF0AA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46752" y="1238718"/>
            <a:ext cx="4803903" cy="4891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34178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2E93453-2EB9-456C-AD6E-260656EFA9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2222"/>
          </a:xfrm>
        </p:spPr>
        <p:txBody>
          <a:bodyPr>
            <a:normAutofit/>
          </a:bodyPr>
          <a:lstStyle/>
          <a:p>
            <a:r>
              <a:rPr lang="en-GB" sz="3600" b="1" dirty="0"/>
              <a:t>The Capital Asset Pricing Model (CAPM)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CE28DE9-48D1-44D8-B0C3-A9E5149E69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07348"/>
            <a:ext cx="10515600" cy="5526717"/>
          </a:xfrm>
        </p:spPr>
        <p:txBody>
          <a:bodyPr>
            <a:normAutofit/>
          </a:bodyPr>
          <a:lstStyle/>
          <a:p>
            <a:endParaRPr lang="el-GR" sz="2000" dirty="0"/>
          </a:p>
          <a:p>
            <a:r>
              <a:rPr lang="el-GR" sz="2000" dirty="0"/>
              <a:t>Ας υποθέσουμε ότι έχουμε 5 μετοχές με </a:t>
            </a:r>
            <a:r>
              <a:rPr lang="en-GB" sz="2000" b="1" dirty="0">
                <a:solidFill>
                  <a:srgbClr val="FF0000"/>
                </a:solidFill>
              </a:rPr>
              <a:t>beta </a:t>
            </a:r>
            <a:r>
              <a:rPr lang="el-GR" sz="2000" b="1" dirty="0">
                <a:solidFill>
                  <a:srgbClr val="FF0000"/>
                </a:solidFill>
              </a:rPr>
              <a:t>όπως στον Πίνακα</a:t>
            </a:r>
            <a:r>
              <a:rPr lang="en-GB" sz="2000" dirty="0"/>
              <a:t>:  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CD429281-154D-451D-A105-1ABABDCE76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2026" y="2444619"/>
            <a:ext cx="4824705" cy="3732343"/>
          </a:xfrm>
          <a:prstGeom prst="rect">
            <a:avLst/>
          </a:prstGeom>
        </p:spPr>
      </p:pic>
      <p:pic>
        <p:nvPicPr>
          <p:cNvPr id="12" name="Εικόνα 11">
            <a:extLst>
              <a:ext uri="{FF2B5EF4-FFF2-40B4-BE49-F238E27FC236}">
                <a16:creationId xmlns:a16="http://schemas.microsoft.com/office/drawing/2014/main" id="{91517F8D-D678-4C8A-B358-2A96B13F7D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58204" y="3012348"/>
            <a:ext cx="5409422" cy="3480526"/>
          </a:xfrm>
          <a:prstGeom prst="rect">
            <a:avLst/>
          </a:prstGeom>
        </p:spPr>
      </p:pic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5A11C3A6-BB87-49F3-A05B-93177D7ABD9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00188" y="768349"/>
            <a:ext cx="3135085" cy="2102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60636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F2C7703-4C39-4E56-8C82-715E8B4BB7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6462"/>
            <a:ext cx="10864442" cy="5016412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el-GR" sz="2600" dirty="0"/>
              <a:t>Η μετοχή </a:t>
            </a:r>
            <a:r>
              <a:rPr lang="en-GB" sz="2600" dirty="0"/>
              <a:t>E </a:t>
            </a:r>
            <a:r>
              <a:rPr lang="el-GR" sz="2600" dirty="0"/>
              <a:t>έχει αρνητικό </a:t>
            </a:r>
            <a:r>
              <a:rPr lang="en-GB" sz="2600" dirty="0"/>
              <a:t>beta (</a:t>
            </a:r>
            <a:r>
              <a:rPr lang="el-GR" sz="2600" dirty="0"/>
              <a:t>όχι πολύ συχνό στην πράξη), δηλαδή η απόδοση της θα είναι χαμηλότερη από το </a:t>
            </a:r>
            <a:r>
              <a:rPr lang="en-GB" sz="2600" dirty="0"/>
              <a:t>Rf </a:t>
            </a:r>
            <a:r>
              <a:rPr lang="el-GR" sz="2600" dirty="0"/>
              <a:t>σε ισορροπία</a:t>
            </a:r>
          </a:p>
          <a:p>
            <a:pPr algn="just"/>
            <a:endParaRPr lang="en-GB" sz="2600" dirty="0"/>
          </a:p>
          <a:p>
            <a:pPr algn="just"/>
            <a:r>
              <a:rPr lang="el-GR" sz="2600" dirty="0"/>
              <a:t>Παρατηρήστε ότι οι απαιτούμενες αποδόσεις αλλάζουν μόνον λόγω των </a:t>
            </a:r>
            <a:r>
              <a:rPr lang="en-GB" sz="2600" dirty="0">
                <a:solidFill>
                  <a:srgbClr val="FF0000"/>
                </a:solidFill>
              </a:rPr>
              <a:t>betas</a:t>
            </a:r>
          </a:p>
          <a:p>
            <a:pPr algn="just"/>
            <a:endParaRPr lang="en-GB" sz="2600" dirty="0"/>
          </a:p>
          <a:p>
            <a:pPr algn="just"/>
            <a:r>
              <a:rPr lang="el-GR" sz="2600" dirty="0"/>
              <a:t>Σε ισορροπία όλες οι επενδύσεις πρέπει να είναι τιμολογημένες έτσι ώστε οι </a:t>
            </a:r>
            <a:r>
              <a:rPr lang="el-GR" sz="2600" dirty="0" err="1"/>
              <a:t>ποδόσεις</a:t>
            </a:r>
            <a:r>
              <a:rPr lang="el-GR" sz="2600" dirty="0"/>
              <a:t> </a:t>
            </a:r>
            <a:r>
              <a:rPr lang="el-GR" sz="2600" dirty="0" err="1"/>
              <a:t>τυς</a:t>
            </a:r>
            <a:r>
              <a:rPr lang="el-GR" sz="2600" dirty="0"/>
              <a:t> να είναι συμβατές με τον κίνδυνο τους, δηλαδή να είναι όλες πάνω στην Γραμμή Αξιογράφων (</a:t>
            </a:r>
            <a:r>
              <a:rPr lang="en-GB" sz="2600" b="1" dirty="0">
                <a:solidFill>
                  <a:srgbClr val="FF0000"/>
                </a:solidFill>
              </a:rPr>
              <a:t>Security Market Line</a:t>
            </a:r>
            <a:r>
              <a:rPr lang="el-GR" sz="2600" b="1" dirty="0">
                <a:solidFill>
                  <a:srgbClr val="FF0000"/>
                </a:solidFill>
              </a:rPr>
              <a:t>, </a:t>
            </a:r>
            <a:r>
              <a:rPr lang="en-GB" sz="2600" b="1" dirty="0">
                <a:solidFill>
                  <a:srgbClr val="FF0000"/>
                </a:solidFill>
              </a:rPr>
              <a:t>SML</a:t>
            </a:r>
            <a:r>
              <a:rPr lang="el-GR" sz="2600" b="1" dirty="0">
                <a:solidFill>
                  <a:srgbClr val="FF0000"/>
                </a:solidFill>
              </a:rPr>
              <a:t>)</a:t>
            </a:r>
            <a:r>
              <a:rPr lang="en-GB" sz="2600" b="1" dirty="0">
                <a:solidFill>
                  <a:srgbClr val="FF0000"/>
                </a:solidFill>
              </a:rPr>
              <a:t> </a:t>
            </a:r>
          </a:p>
          <a:p>
            <a:pPr algn="just"/>
            <a:endParaRPr lang="en-GB" sz="2600" dirty="0"/>
          </a:p>
          <a:p>
            <a:pPr algn="just"/>
            <a:r>
              <a:rPr lang="el-GR" sz="2600" dirty="0"/>
              <a:t>Εάν όχι, τότε δεν είναι σωστά τιμολογημένες</a:t>
            </a:r>
          </a:p>
          <a:p>
            <a:pPr algn="just"/>
            <a:endParaRPr lang="en-GB" sz="2600" dirty="0"/>
          </a:p>
          <a:p>
            <a:pPr algn="just"/>
            <a:r>
              <a:rPr lang="el-GR" sz="2600" dirty="0"/>
              <a:t>Π.χ. εάν είναι &gt; </a:t>
            </a:r>
            <a:r>
              <a:rPr lang="en-GB" sz="2600" b="1" dirty="0">
                <a:solidFill>
                  <a:srgbClr val="FF0000"/>
                </a:solidFill>
              </a:rPr>
              <a:t>SML </a:t>
            </a:r>
            <a:r>
              <a:rPr lang="en-GB" sz="2600" b="1" dirty="0">
                <a:solidFill>
                  <a:srgbClr val="FF0000"/>
                </a:solidFill>
                <a:cs typeface="Arial" panose="020B0604020202020204" pitchFamily="34" charset="0"/>
              </a:rPr>
              <a:t>→ </a:t>
            </a:r>
            <a:r>
              <a:rPr lang="el-GR" sz="2600" b="1" dirty="0">
                <a:solidFill>
                  <a:srgbClr val="FF0000"/>
                </a:solidFill>
                <a:cs typeface="Arial" panose="020B0604020202020204" pitchFamily="34" charset="0"/>
              </a:rPr>
              <a:t>υποτιμημένες </a:t>
            </a:r>
          </a:p>
          <a:p>
            <a:pPr algn="just"/>
            <a:r>
              <a:rPr lang="en-GB" sz="2600" dirty="0"/>
              <a:t>(</a:t>
            </a:r>
            <a:r>
              <a:rPr lang="el-GR" sz="2600" dirty="0"/>
              <a:t>δίνουν απόδοση μεγαλύτερη από αυτή που δικαιολογεί ο συστηματικός τους κίνδυνος)</a:t>
            </a:r>
            <a:endParaRPr lang="en-GB" sz="2600" dirty="0"/>
          </a:p>
          <a:p>
            <a:pPr algn="just"/>
            <a:endParaRPr lang="en-GB" sz="2600" dirty="0"/>
          </a:p>
          <a:p>
            <a:pPr algn="just"/>
            <a:r>
              <a:rPr lang="el-GR" sz="2600" b="1" dirty="0">
                <a:solidFill>
                  <a:srgbClr val="FF0000"/>
                </a:solidFill>
              </a:rPr>
              <a:t>Π.χ. εάν είναι &lt; SML → υπερτιμημένες </a:t>
            </a:r>
          </a:p>
          <a:p>
            <a:pPr algn="just"/>
            <a:r>
              <a:rPr lang="el-GR" sz="2600" dirty="0"/>
              <a:t>(δίνουν απόδοση μικρότερη από αυτή που δικαιολογεί ο συστηματικός τους κίνδυνος)</a:t>
            </a:r>
          </a:p>
          <a:p>
            <a:pPr algn="just"/>
            <a:endParaRPr lang="el-GR" sz="2600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Τίτλος 1">
            <a:extLst>
              <a:ext uri="{FF2B5EF4-FFF2-40B4-BE49-F238E27FC236}">
                <a16:creationId xmlns:a16="http://schemas.microsoft.com/office/drawing/2014/main" id="{24638303-D855-4396-AE71-0B0D3DB349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59000"/>
          </a:xfrm>
        </p:spPr>
        <p:txBody>
          <a:bodyPr>
            <a:normAutofit/>
          </a:bodyPr>
          <a:lstStyle/>
          <a:p>
            <a:r>
              <a:rPr lang="en-GB" sz="3600" b="1" dirty="0"/>
              <a:t>The Capital Asset Pricing Model (CAPM) </a:t>
            </a:r>
          </a:p>
        </p:txBody>
      </p:sp>
    </p:spTree>
    <p:extLst>
      <p:ext uri="{BB962C8B-B14F-4D97-AF65-F5344CB8AC3E}">
        <p14:creationId xmlns:p14="http://schemas.microsoft.com/office/powerpoint/2010/main" val="41394059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9A88309-FD56-4195-867B-C7988680B9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49291"/>
            <a:ext cx="11011678" cy="5427677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el-GR" sz="3200" dirty="0"/>
              <a:t>Ας υποθέσουμε τώρα ότι έχοντας χρησιμοποιήσει κάποιον άλλο τρόπο ανάλυσης (π.χ. θεμελιώδη ανάλυση) έχουμε βρει ότι οι αναμενόμενες αποδόσεις των μετοχών είναι όπως στον Πίνακα: </a:t>
            </a:r>
          </a:p>
          <a:p>
            <a:pPr algn="just"/>
            <a:endParaRPr lang="el-GR" sz="3200" dirty="0"/>
          </a:p>
          <a:p>
            <a:pPr algn="just"/>
            <a:endParaRPr lang="el-GR" sz="3200" dirty="0"/>
          </a:p>
          <a:p>
            <a:pPr algn="just"/>
            <a:endParaRPr lang="el-GR" sz="3200" dirty="0"/>
          </a:p>
          <a:p>
            <a:pPr algn="just"/>
            <a:endParaRPr lang="el-GR" sz="3200" dirty="0"/>
          </a:p>
          <a:p>
            <a:pPr algn="just"/>
            <a:endParaRPr lang="el-GR" sz="3200" dirty="0"/>
          </a:p>
          <a:p>
            <a:pPr algn="just"/>
            <a:endParaRPr lang="el-GR" sz="3200" dirty="0"/>
          </a:p>
          <a:p>
            <a:pPr algn="just"/>
            <a:endParaRPr lang="el-GR" sz="3200" dirty="0"/>
          </a:p>
          <a:p>
            <a:pPr algn="just"/>
            <a:endParaRPr lang="el-GR" sz="3200" dirty="0"/>
          </a:p>
          <a:p>
            <a:pPr algn="just"/>
            <a:r>
              <a:rPr lang="el-GR" sz="3200" dirty="0"/>
              <a:t>Βλέπουμε ότι οι αναμενόμενες αποδόσεις διαφέρουν, π.χ. για την Α με συστηματικό κίνδυνο 0,6 και απαιτούμενη απόδοση με βάση το CAPM 0,076, η αναμενόμενη απόδοση είναι 0,12. </a:t>
            </a:r>
          </a:p>
          <a:p>
            <a:pPr algn="just"/>
            <a:endParaRPr lang="el-GR" sz="3200" dirty="0">
              <a:solidFill>
                <a:srgbClr val="FF0000"/>
              </a:solidFill>
            </a:endParaRPr>
          </a:p>
          <a:p>
            <a:pPr algn="just"/>
            <a:r>
              <a:rPr lang="el-GR" sz="3200" dirty="0">
                <a:solidFill>
                  <a:srgbClr val="FF0000"/>
                </a:solidFill>
              </a:rPr>
              <a:t>Δηλαδή η μετοχή είναι υποτιμημένη. </a:t>
            </a:r>
          </a:p>
          <a:p>
            <a:pPr algn="just"/>
            <a:endParaRPr lang="el-GR" sz="3200" dirty="0">
              <a:solidFill>
                <a:srgbClr val="FF0000"/>
              </a:solidFill>
            </a:endParaRPr>
          </a:p>
          <a:p>
            <a:pPr algn="just"/>
            <a:r>
              <a:rPr lang="el-GR" sz="3200" dirty="0">
                <a:solidFill>
                  <a:srgbClr val="FF0000"/>
                </a:solidFill>
              </a:rPr>
              <a:t>Ο λόγος είναι ότι η αναμενόμενη απόδοση της μετοχής είναι μεγαλύτερη από την απόδοση που δικαιολογείται (απαιτείται) στην αγορά βάσει του συστηματικού κινδύνου της μετοχής. </a:t>
            </a:r>
            <a:endParaRPr lang="en-GB" sz="3200" dirty="0">
              <a:solidFill>
                <a:srgbClr val="FF0000"/>
              </a:solidFill>
            </a:endParaRPr>
          </a:p>
          <a:p>
            <a:pPr algn="just"/>
            <a:endParaRPr lang="en-GB" sz="2400" dirty="0"/>
          </a:p>
          <a:p>
            <a:pPr algn="just"/>
            <a:endParaRPr lang="en-GB" sz="2400" dirty="0"/>
          </a:p>
          <a:p>
            <a:pPr algn="just"/>
            <a:endParaRPr lang="en-GB" sz="2400" dirty="0"/>
          </a:p>
          <a:p>
            <a:pPr algn="just"/>
            <a:endParaRPr lang="en-GB" sz="2400" dirty="0"/>
          </a:p>
          <a:p>
            <a:endParaRPr lang="en-GB" dirty="0"/>
          </a:p>
        </p:txBody>
      </p:sp>
      <p:sp>
        <p:nvSpPr>
          <p:cNvPr id="6" name="Τίτλος 1">
            <a:extLst>
              <a:ext uri="{FF2B5EF4-FFF2-40B4-BE49-F238E27FC236}">
                <a16:creationId xmlns:a16="http://schemas.microsoft.com/office/drawing/2014/main" id="{29EA1034-BA35-42A0-9E71-CFE96632A8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91888"/>
          </a:xfrm>
        </p:spPr>
        <p:txBody>
          <a:bodyPr>
            <a:normAutofit/>
          </a:bodyPr>
          <a:lstStyle/>
          <a:p>
            <a:r>
              <a:rPr lang="en-GB" sz="3600" b="1" dirty="0"/>
              <a:t>The Capital Asset Pricing Model (CAPM) </a:t>
            </a:r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67060907-E3A4-4741-AB0B-FB15778535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36441" y="2118049"/>
            <a:ext cx="5724525" cy="1931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0475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1">
            <a:extLst>
              <a:ext uri="{FF2B5EF4-FFF2-40B4-BE49-F238E27FC236}">
                <a16:creationId xmlns:a16="http://schemas.microsoft.com/office/drawing/2014/main" id="{C32EB81C-B565-44C1-84C9-FABA87442A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0611"/>
          </a:xfrm>
        </p:spPr>
        <p:txBody>
          <a:bodyPr>
            <a:normAutofit/>
          </a:bodyPr>
          <a:lstStyle/>
          <a:p>
            <a:r>
              <a:rPr lang="en-GB" sz="3600" b="1" dirty="0"/>
              <a:t>The Capital Asset Pricing Model (CAPM) </a:t>
            </a:r>
          </a:p>
        </p:txBody>
      </p:sp>
      <p:pic>
        <p:nvPicPr>
          <p:cNvPr id="10" name="Θέση περιεχομένου 9">
            <a:extLst>
              <a:ext uri="{FF2B5EF4-FFF2-40B4-BE49-F238E27FC236}">
                <a16:creationId xmlns:a16="http://schemas.microsoft.com/office/drawing/2014/main" id="{FC2D95EE-1022-4EEB-986D-CE18D7D5298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451092"/>
            <a:ext cx="10750420" cy="5041783"/>
          </a:xfrm>
        </p:spPr>
      </p:pic>
    </p:spTree>
    <p:extLst>
      <p:ext uri="{BB962C8B-B14F-4D97-AF65-F5344CB8AC3E}">
        <p14:creationId xmlns:p14="http://schemas.microsoft.com/office/powerpoint/2010/main" val="16559694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8D05A8C-F659-4C24-842D-65E7B83EBA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08666"/>
          </a:xfrm>
        </p:spPr>
        <p:txBody>
          <a:bodyPr>
            <a:normAutofit/>
          </a:bodyPr>
          <a:lstStyle/>
          <a:p>
            <a:r>
              <a:rPr lang="el-GR" sz="3600" b="1" dirty="0"/>
              <a:t>Θεωρία Κεφαλαιαγοράς </a:t>
            </a:r>
            <a:endParaRPr lang="en-GB" sz="3600" b="1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5AE6620-B51A-4387-A6B5-553D5954D0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4850"/>
            <a:ext cx="10515600" cy="4381719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l-GR" sz="2400" dirty="0"/>
              <a:t>Η Θεωρία Κεφαλαιαγορών (Capital Market </a:t>
            </a:r>
            <a:r>
              <a:rPr lang="el-GR" sz="2400" dirty="0" err="1"/>
              <a:t>Theory</a:t>
            </a:r>
            <a:r>
              <a:rPr lang="el-GR" sz="2400" dirty="0"/>
              <a:t>) στηρίχθηκε πάνω στη Θεωρία Χαρτοφυλακίου του </a:t>
            </a:r>
            <a:r>
              <a:rPr lang="el-GR" sz="2400" dirty="0" err="1"/>
              <a:t>Markowitz</a:t>
            </a:r>
            <a:r>
              <a:rPr lang="el-GR" sz="2400" dirty="0"/>
              <a:t> και </a:t>
            </a:r>
            <a:r>
              <a:rPr lang="el-GR" sz="2400" dirty="0">
                <a:solidFill>
                  <a:srgbClr val="FF0000"/>
                </a:solidFill>
              </a:rPr>
              <a:t>περιγράφει τον τρόπο με τον οποίο καθορίζεται η απόδοση ενός αξιόγραφου (π.χ. μετοχής) στην αγορά. </a:t>
            </a:r>
          </a:p>
          <a:p>
            <a:pPr algn="just"/>
            <a:endParaRPr lang="el-GR" sz="2400" dirty="0"/>
          </a:p>
          <a:p>
            <a:pPr algn="just"/>
            <a:r>
              <a:rPr lang="el-GR" sz="2400" dirty="0"/>
              <a:t>Αναπτύχθηκε αρχικά από τους </a:t>
            </a:r>
            <a:r>
              <a:rPr lang="el-GR" sz="2400" dirty="0" err="1"/>
              <a:t>Sharpe</a:t>
            </a:r>
            <a:r>
              <a:rPr lang="el-GR" sz="2400" dirty="0"/>
              <a:t>, </a:t>
            </a:r>
            <a:r>
              <a:rPr lang="el-GR" sz="2400" dirty="0" err="1"/>
              <a:t>Linter</a:t>
            </a:r>
            <a:r>
              <a:rPr lang="el-GR" sz="2400" dirty="0"/>
              <a:t> και </a:t>
            </a:r>
            <a:r>
              <a:rPr lang="el-GR" sz="2400" dirty="0" err="1"/>
              <a:t>Mossin</a:t>
            </a:r>
            <a:r>
              <a:rPr lang="el-GR" sz="2400" dirty="0"/>
              <a:t>, στα μέσα της δεκαετίας του 1960, και </a:t>
            </a:r>
            <a:r>
              <a:rPr lang="el-GR" sz="2400" dirty="0" err="1"/>
              <a:t>ελαβε</a:t>
            </a:r>
            <a:r>
              <a:rPr lang="el-GR" sz="2400" dirty="0"/>
              <a:t> υπόψιν της και ένα </a:t>
            </a:r>
            <a:r>
              <a:rPr lang="el-GR" sz="2400" b="1" dirty="0">
                <a:solidFill>
                  <a:srgbClr val="FF0000"/>
                </a:solidFill>
              </a:rPr>
              <a:t>αξιόγραφο μηδενικού κινδύνου</a:t>
            </a:r>
            <a:r>
              <a:rPr lang="el-GR" sz="2400" dirty="0"/>
              <a:t> (π.χ. ένα γραμμάτιο του Δημοσίου)  </a:t>
            </a:r>
          </a:p>
          <a:p>
            <a:pPr algn="just"/>
            <a:endParaRPr lang="el-GR" sz="2400" dirty="0"/>
          </a:p>
          <a:p>
            <a:pPr algn="just"/>
            <a:r>
              <a:rPr lang="el-GR" sz="2400" dirty="0"/>
              <a:t>Το βασικό συμπέρασμα της θεωρίας είναι ότι, </a:t>
            </a:r>
            <a:r>
              <a:rPr lang="el-GR" sz="2400" dirty="0">
                <a:solidFill>
                  <a:srgbClr val="FF0000"/>
                </a:solidFill>
              </a:rPr>
              <a:t>εάν η αγορά βρίσκεται σε ισορροπία, </a:t>
            </a:r>
          </a:p>
          <a:p>
            <a:pPr algn="just"/>
            <a:endParaRPr lang="el-GR" sz="2400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→	</a:t>
            </a:r>
            <a:r>
              <a:rPr lang="el-GR" sz="2400" dirty="0">
                <a:solidFill>
                  <a:srgbClr val="FF0000"/>
                </a:solidFill>
              </a:rPr>
              <a:t>η αναμενόμενη απόδοση μίας μετοχής θα είναι συνάρτηση του 	συστηματικού 	κινδύνου της μετοχής</a:t>
            </a:r>
            <a:r>
              <a:rPr lang="el-GR" sz="2400" dirty="0"/>
              <a:t>, δηλαδή όσο μεγαλύτερος ο συστηματικός κίνδυνος, 	τόσο μεγαλύτερη η αναμενόμενη απόδοση.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5882838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09C9BB8-4723-4D66-8659-73776D2EB5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5185"/>
            <a:ext cx="10515600" cy="4641778"/>
          </a:xfrm>
        </p:spPr>
        <p:txBody>
          <a:bodyPr>
            <a:normAutofit/>
          </a:bodyPr>
          <a:lstStyle/>
          <a:p>
            <a:pPr algn="just"/>
            <a:r>
              <a:rPr lang="el-GR" sz="2200" dirty="0"/>
              <a:t>Η Διαφορά μεταξύ απαιτούμενης απόδοσης σε ισορροπία και αναμενόμενης απόδοσης συχνά αποκαλείται </a:t>
            </a:r>
            <a:r>
              <a:rPr lang="en-GB" sz="2200" b="1" dirty="0"/>
              <a:t>alpha</a:t>
            </a:r>
            <a:r>
              <a:rPr lang="en-GB" sz="2200" dirty="0"/>
              <a:t> (excess return)</a:t>
            </a:r>
          </a:p>
          <a:p>
            <a:pPr algn="just"/>
            <a:endParaRPr lang="en-GB" sz="2200" dirty="0"/>
          </a:p>
          <a:p>
            <a:pPr algn="just"/>
            <a:r>
              <a:rPr lang="el-GR" sz="2200" dirty="0"/>
              <a:t>Εάν μια μετοχή είναι  πάνω από το </a:t>
            </a:r>
            <a:r>
              <a:rPr lang="en-GB" sz="2200" dirty="0"/>
              <a:t>CAPM </a:t>
            </a:r>
            <a:r>
              <a:rPr lang="en-GB" sz="2200" dirty="0">
                <a:cs typeface="Arial" panose="020B0604020202020204" pitchFamily="34" charset="0"/>
              </a:rPr>
              <a:t>→ </a:t>
            </a:r>
            <a:r>
              <a:rPr lang="el-GR" sz="2200" dirty="0">
                <a:cs typeface="Arial" panose="020B0604020202020204" pitchFamily="34" charset="0"/>
              </a:rPr>
              <a:t>υποτιμημένη </a:t>
            </a:r>
            <a:r>
              <a:rPr lang="en-GB" sz="2200" dirty="0">
                <a:cs typeface="Arial" panose="020B0604020202020204" pitchFamily="34" charset="0"/>
              </a:rPr>
              <a:t>→ </a:t>
            </a:r>
            <a:r>
              <a:rPr lang="el-GR" sz="2200" dirty="0">
                <a:cs typeface="Arial" panose="020B0604020202020204" pitchFamily="34" charset="0"/>
              </a:rPr>
              <a:t>θετικό </a:t>
            </a:r>
            <a:r>
              <a:rPr lang="en-GB" sz="2200" dirty="0">
                <a:solidFill>
                  <a:srgbClr val="FF0000"/>
                </a:solidFill>
              </a:rPr>
              <a:t>alpha </a:t>
            </a:r>
          </a:p>
          <a:p>
            <a:pPr algn="just"/>
            <a:endParaRPr lang="en-GB" sz="2200" dirty="0"/>
          </a:p>
          <a:p>
            <a:pPr algn="just"/>
            <a:r>
              <a:rPr lang="el-GR" sz="2200" dirty="0"/>
              <a:t>Εάν μια μετοχή είναι  κάτω από το CAPM </a:t>
            </a:r>
            <a:r>
              <a:rPr lang="en-GB" sz="2200" dirty="0"/>
              <a:t>→ </a:t>
            </a:r>
            <a:r>
              <a:rPr lang="el-GR" sz="2200" dirty="0"/>
              <a:t>υπερτιμημένη </a:t>
            </a:r>
            <a:r>
              <a:rPr lang="en-GB" sz="2200" dirty="0"/>
              <a:t>→ </a:t>
            </a:r>
            <a:r>
              <a:rPr lang="el-GR" sz="2200" dirty="0"/>
              <a:t>αρνητικό </a:t>
            </a:r>
            <a:r>
              <a:rPr lang="en-GB" sz="2200" dirty="0">
                <a:solidFill>
                  <a:srgbClr val="FF0000"/>
                </a:solidFill>
              </a:rPr>
              <a:t>negative </a:t>
            </a:r>
          </a:p>
          <a:p>
            <a:pPr algn="just"/>
            <a:endParaRPr lang="en-GB" sz="2200" dirty="0">
              <a:solidFill>
                <a:srgbClr val="FF0000"/>
              </a:solidFill>
            </a:endParaRPr>
          </a:p>
          <a:p>
            <a:pPr algn="just"/>
            <a:r>
              <a:rPr lang="el-GR" sz="2200" dirty="0"/>
              <a:t>Εάν μια μετοχή είναι ακριβώς στο CAPM </a:t>
            </a:r>
            <a:r>
              <a:rPr lang="en-GB" sz="2200" dirty="0"/>
              <a:t>→ </a:t>
            </a:r>
            <a:r>
              <a:rPr lang="el-GR" sz="2200" dirty="0"/>
              <a:t>σωστά τιμολογημένη </a:t>
            </a:r>
            <a:r>
              <a:rPr lang="en-GB" sz="2200" dirty="0"/>
              <a:t>→ </a:t>
            </a:r>
            <a:r>
              <a:rPr lang="el-GR" sz="2200" dirty="0"/>
              <a:t>μηδενικό </a:t>
            </a:r>
            <a:r>
              <a:rPr lang="en-GB" sz="2200" dirty="0">
                <a:solidFill>
                  <a:srgbClr val="FF0000"/>
                </a:solidFill>
              </a:rPr>
              <a:t>alpha</a:t>
            </a:r>
          </a:p>
          <a:p>
            <a:pPr algn="just"/>
            <a:endParaRPr lang="en-GB" sz="2200" dirty="0"/>
          </a:p>
        </p:txBody>
      </p:sp>
      <p:sp>
        <p:nvSpPr>
          <p:cNvPr id="4" name="Τίτλος 1">
            <a:extLst>
              <a:ext uri="{FF2B5EF4-FFF2-40B4-BE49-F238E27FC236}">
                <a16:creationId xmlns:a16="http://schemas.microsoft.com/office/drawing/2014/main" id="{F57A4F01-9163-46BA-9A99-80AACE6F58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6387"/>
          </a:xfrm>
        </p:spPr>
        <p:txBody>
          <a:bodyPr>
            <a:noAutofit/>
          </a:bodyPr>
          <a:lstStyle/>
          <a:p>
            <a:r>
              <a:rPr lang="en-GB" sz="3600" b="1" dirty="0"/>
              <a:t>The Capital Asset Pricing Model (CAPM) </a:t>
            </a:r>
          </a:p>
        </p:txBody>
      </p:sp>
    </p:spTree>
    <p:extLst>
      <p:ext uri="{BB962C8B-B14F-4D97-AF65-F5344CB8AC3E}">
        <p14:creationId xmlns:p14="http://schemas.microsoft.com/office/powerpoint/2010/main" val="38756297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C6A9CF6-3216-4E2F-916D-A75E284C0E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350628"/>
            <a:ext cx="11040611" cy="5142247"/>
          </a:xfrm>
        </p:spPr>
        <p:txBody>
          <a:bodyPr>
            <a:normAutofit/>
          </a:bodyPr>
          <a:lstStyle/>
          <a:p>
            <a:pPr algn="just"/>
            <a:endParaRPr lang="en-GB" sz="2200" dirty="0"/>
          </a:p>
          <a:p>
            <a:pPr algn="just"/>
            <a:r>
              <a:rPr lang="en-GB" sz="2200" dirty="0">
                <a:solidFill>
                  <a:srgbClr val="FF0000"/>
                </a:solidFill>
              </a:rPr>
              <a:t>SML (CAPM)</a:t>
            </a:r>
            <a:r>
              <a:rPr lang="en-GB" sz="2200" dirty="0"/>
              <a:t>: </a:t>
            </a:r>
            <a:r>
              <a:rPr lang="el-GR" sz="2200" dirty="0"/>
              <a:t>γενικεύει την </a:t>
            </a:r>
            <a:r>
              <a:rPr lang="en-GB" sz="2200" dirty="0"/>
              <a:t>CML </a:t>
            </a:r>
            <a:r>
              <a:rPr lang="el-GR" sz="2200" dirty="0"/>
              <a:t>για μεμονωμένες επενδύσεις και χαρτοφυλάκια</a:t>
            </a:r>
            <a:endParaRPr lang="en-GB" sz="2200" dirty="0"/>
          </a:p>
          <a:p>
            <a:pPr algn="just"/>
            <a:endParaRPr lang="en-GB" sz="2200" dirty="0"/>
          </a:p>
          <a:p>
            <a:pPr algn="just"/>
            <a:r>
              <a:rPr lang="en-GB" sz="2200" dirty="0">
                <a:solidFill>
                  <a:srgbClr val="FF0000"/>
                </a:solidFill>
              </a:rPr>
              <a:t>CAPM:</a:t>
            </a:r>
            <a:r>
              <a:rPr lang="en-GB" sz="2200" dirty="0"/>
              <a:t> </a:t>
            </a:r>
            <a:r>
              <a:rPr lang="el-GR" sz="2200" dirty="0"/>
              <a:t>μόνο ο κίνδυνος </a:t>
            </a:r>
            <a:r>
              <a:rPr lang="en-GB" sz="2200" dirty="0"/>
              <a:t>beta (systematic risk)</a:t>
            </a:r>
            <a:r>
              <a:rPr lang="el-GR" sz="2200" dirty="0"/>
              <a:t> είναι σημαντικός </a:t>
            </a:r>
            <a:endParaRPr lang="en-GB" sz="2200" dirty="0"/>
          </a:p>
          <a:p>
            <a:pPr algn="just"/>
            <a:endParaRPr lang="en-GB" sz="2200" dirty="0"/>
          </a:p>
          <a:p>
            <a:pPr algn="just"/>
            <a:r>
              <a:rPr lang="en-GB" sz="2200" dirty="0">
                <a:solidFill>
                  <a:srgbClr val="FF0000"/>
                </a:solidFill>
              </a:rPr>
              <a:t>CML and SML</a:t>
            </a:r>
            <a:r>
              <a:rPr lang="en-GB" sz="2200" dirty="0"/>
              <a:t>: </a:t>
            </a:r>
            <a:r>
              <a:rPr lang="el-GR" sz="2200" dirty="0"/>
              <a:t>η σχέση μεταξύ κινδύνου και απόδοσης είναι γραμμικές </a:t>
            </a:r>
            <a:endParaRPr lang="en-GB" sz="2200" dirty="0"/>
          </a:p>
          <a:p>
            <a:pPr algn="just"/>
            <a:endParaRPr lang="en-GB" sz="2200" dirty="0"/>
          </a:p>
          <a:p>
            <a:pPr algn="just"/>
            <a:r>
              <a:rPr lang="en-GB" sz="2200" dirty="0">
                <a:solidFill>
                  <a:srgbClr val="FF0000"/>
                </a:solidFill>
              </a:rPr>
              <a:t>SML: </a:t>
            </a:r>
            <a:r>
              <a:rPr lang="el-GR" sz="2200" dirty="0"/>
              <a:t>μπορεί να βοηθήσει να βρούμε υπερτιμημένες και υποτιμημένες μετοχές </a:t>
            </a:r>
            <a:endParaRPr lang="en-GB" sz="2200" dirty="0"/>
          </a:p>
        </p:txBody>
      </p:sp>
      <p:sp>
        <p:nvSpPr>
          <p:cNvPr id="6" name="Τίτλος 1">
            <a:extLst>
              <a:ext uri="{FF2B5EF4-FFF2-40B4-BE49-F238E27FC236}">
                <a16:creationId xmlns:a16="http://schemas.microsoft.com/office/drawing/2014/main" id="{5C5FB4C6-1764-4E7A-BC61-E579CBA16C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83499"/>
          </a:xfrm>
        </p:spPr>
        <p:txBody>
          <a:bodyPr>
            <a:noAutofit/>
          </a:bodyPr>
          <a:lstStyle/>
          <a:p>
            <a:r>
              <a:rPr lang="en-GB" sz="3600" b="1" dirty="0"/>
              <a:t>The Capital Asset Pricing Model (CAPM) </a:t>
            </a:r>
          </a:p>
        </p:txBody>
      </p:sp>
    </p:spTree>
    <p:extLst>
      <p:ext uri="{BB962C8B-B14F-4D97-AF65-F5344CB8AC3E}">
        <p14:creationId xmlns:p14="http://schemas.microsoft.com/office/powerpoint/2010/main" val="28591201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3A3E67C-1EC7-4851-A51B-7F3630F09C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75778"/>
          </a:xfrm>
        </p:spPr>
        <p:txBody>
          <a:bodyPr>
            <a:normAutofit/>
          </a:bodyPr>
          <a:lstStyle/>
          <a:p>
            <a:r>
              <a:rPr lang="el-GR" sz="3600" b="1" dirty="0"/>
              <a:t>Αξιολόγηση Χαρτοφυλακίων </a:t>
            </a:r>
            <a:endParaRPr lang="en-GB" sz="3600" b="1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CDE4EC0-FFCB-4051-A3CA-9B93EA832F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l-GR" sz="2400" dirty="0"/>
              <a:t>Μία άλλη εφαρμογή του υποδείγματος είναι στην σύγκριση και αξιολόγηση διαφορετικών χαρτοφυλακίων. </a:t>
            </a:r>
          </a:p>
          <a:p>
            <a:pPr algn="just"/>
            <a:endParaRPr lang="el-GR" sz="2400" dirty="0"/>
          </a:p>
          <a:p>
            <a:pPr algn="just"/>
            <a:r>
              <a:rPr lang="el-GR" sz="2400" dirty="0"/>
              <a:t>Ας υποθέσουμε ότι έχουμε να συγκρίνουμε διάφορα αμοιβαία κεφάλαια με σκοπό να διαλέξουμε αυτό με την καλύτερη σχέση απόδοσης και κινδύνου. </a:t>
            </a:r>
          </a:p>
          <a:p>
            <a:pPr algn="just"/>
            <a:endParaRPr lang="el-GR" sz="2400" dirty="0"/>
          </a:p>
          <a:p>
            <a:pPr algn="just"/>
            <a:r>
              <a:rPr lang="el-GR" sz="2400" dirty="0"/>
              <a:t>Δύο δείκτες που βασίζονται στο υπόδειγμα του CAPM και μπορούμε να χρησιμοποιήσουμε για την σύγκριση είναι ο δείκτης του </a:t>
            </a:r>
            <a:r>
              <a:rPr lang="el-GR" sz="2400" dirty="0" err="1">
                <a:solidFill>
                  <a:srgbClr val="FF0000"/>
                </a:solidFill>
              </a:rPr>
              <a:t>Sharpe</a:t>
            </a:r>
            <a:r>
              <a:rPr lang="el-GR" sz="2400" dirty="0">
                <a:solidFill>
                  <a:srgbClr val="FF0000"/>
                </a:solidFill>
              </a:rPr>
              <a:t> </a:t>
            </a:r>
            <a:r>
              <a:rPr lang="el-GR" sz="2400" dirty="0"/>
              <a:t>και ο δείκτης του </a:t>
            </a:r>
            <a:r>
              <a:rPr lang="el-GR" sz="2400" dirty="0" err="1">
                <a:solidFill>
                  <a:srgbClr val="FF0000"/>
                </a:solidFill>
              </a:rPr>
              <a:t>Treynor</a:t>
            </a:r>
            <a:r>
              <a:rPr lang="el-GR" sz="2400" dirty="0">
                <a:solidFill>
                  <a:srgbClr val="FF0000"/>
                </a:solidFill>
              </a:rPr>
              <a:t>.</a:t>
            </a:r>
            <a:endParaRPr lang="en-GB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9461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Θέση περιεχομένου 4">
            <a:extLst>
              <a:ext uri="{FF2B5EF4-FFF2-40B4-BE49-F238E27FC236}">
                <a16:creationId xmlns:a16="http://schemas.microsoft.com/office/drawing/2014/main" id="{EE0ADBA6-1BAE-4621-826B-658589E04A1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67407" y="1300294"/>
            <a:ext cx="9446002" cy="4777450"/>
          </a:xfrm>
        </p:spPr>
      </p:pic>
      <p:sp>
        <p:nvSpPr>
          <p:cNvPr id="6" name="Τίτλος 1">
            <a:extLst>
              <a:ext uri="{FF2B5EF4-FFF2-40B4-BE49-F238E27FC236}">
                <a16:creationId xmlns:a16="http://schemas.microsoft.com/office/drawing/2014/main" id="{6FE78761-B4C7-4343-A02A-1ADD40E597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68057"/>
          </a:xfrm>
        </p:spPr>
        <p:txBody>
          <a:bodyPr>
            <a:normAutofit/>
          </a:bodyPr>
          <a:lstStyle/>
          <a:p>
            <a:r>
              <a:rPr lang="el-GR" sz="3600" b="1" dirty="0"/>
              <a:t>Αξιολόγηση Χαρτοφυλακίων </a:t>
            </a:r>
            <a:endParaRPr lang="en-GB" sz="3600" b="1" dirty="0"/>
          </a:p>
        </p:txBody>
      </p:sp>
    </p:spTree>
    <p:extLst>
      <p:ext uri="{BB962C8B-B14F-4D97-AF65-F5344CB8AC3E}">
        <p14:creationId xmlns:p14="http://schemas.microsoft.com/office/powerpoint/2010/main" val="52986208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8609362-06AD-4552-823F-C43BA280FD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0017"/>
            <a:ext cx="10515600" cy="4666945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el-GR" dirty="0"/>
              <a:t>Η πρώτη ερώτηση που έρχεται στο μυαλό μας είναι, φυσικά, ποιόν δείκτη να επιλέξουμε όταν αξιολογούμε χαρτοφυλάκια. </a:t>
            </a:r>
          </a:p>
          <a:p>
            <a:pPr algn="just"/>
            <a:endParaRPr lang="el-GR" dirty="0"/>
          </a:p>
          <a:p>
            <a:pPr algn="just"/>
            <a:r>
              <a:rPr lang="el-GR" dirty="0"/>
              <a:t>Η απάντηση είναι ότι </a:t>
            </a:r>
            <a:r>
              <a:rPr lang="el-GR" dirty="0">
                <a:solidFill>
                  <a:srgbClr val="FF0000"/>
                </a:solidFill>
              </a:rPr>
              <a:t>ανάλογα με τα χαρτοφυλάκια </a:t>
            </a:r>
            <a:r>
              <a:rPr lang="el-GR" dirty="0"/>
              <a:t>που αξιολογούμε διαλέγουμε και τον δείκτη. </a:t>
            </a:r>
          </a:p>
          <a:p>
            <a:pPr algn="just"/>
            <a:endParaRPr lang="el-GR" dirty="0"/>
          </a:p>
          <a:p>
            <a:pPr algn="just"/>
            <a:r>
              <a:rPr lang="el-GR" dirty="0"/>
              <a:t>Δηλαδή, εάν θέλουμε να συγκρίνουμε χαρτοφυλάκια που αποτελούνται μόνον από μετοχές (και άρα </a:t>
            </a:r>
            <a:r>
              <a:rPr lang="el-GR" dirty="0">
                <a:solidFill>
                  <a:srgbClr val="FF0000"/>
                </a:solidFill>
              </a:rPr>
              <a:t>όχι πολύ διαφοροποιημένα</a:t>
            </a:r>
            <a:r>
              <a:rPr lang="el-GR" dirty="0"/>
              <a:t>) τότε μπορούμε να χρησιμοποιήσουμε τον </a:t>
            </a:r>
            <a:r>
              <a:rPr lang="el-GR" dirty="0">
                <a:solidFill>
                  <a:srgbClr val="FF0000"/>
                </a:solidFill>
              </a:rPr>
              <a:t>δείκτη του </a:t>
            </a:r>
            <a:r>
              <a:rPr lang="el-GR" dirty="0" err="1">
                <a:solidFill>
                  <a:srgbClr val="FF0000"/>
                </a:solidFill>
              </a:rPr>
              <a:t>Sharpe</a:t>
            </a:r>
            <a:r>
              <a:rPr lang="el-GR" dirty="0"/>
              <a:t>. </a:t>
            </a:r>
          </a:p>
          <a:p>
            <a:pPr algn="just"/>
            <a:endParaRPr lang="el-GR" dirty="0"/>
          </a:p>
          <a:p>
            <a:pPr algn="just"/>
            <a:r>
              <a:rPr lang="el-GR" dirty="0"/>
              <a:t>Εάν θέλουμε να συγκρίνουμε χαρτοφυλάκια που συμπεριλαμβάνουν πολλές διαφορετικές επενδύσεις (και άρα είναι </a:t>
            </a:r>
            <a:r>
              <a:rPr lang="el-GR" dirty="0">
                <a:solidFill>
                  <a:srgbClr val="FF0000"/>
                </a:solidFill>
              </a:rPr>
              <a:t>πολύ διαφοροποιημένα</a:t>
            </a:r>
            <a:r>
              <a:rPr lang="el-GR" dirty="0"/>
              <a:t>) τότε </a:t>
            </a:r>
            <a:r>
              <a:rPr lang="el-GR" dirty="0">
                <a:solidFill>
                  <a:srgbClr val="FF0000"/>
                </a:solidFill>
              </a:rPr>
              <a:t>μόνον ο συστηματικός κίνδυνος είναι σημαντικός </a:t>
            </a:r>
            <a:r>
              <a:rPr lang="el-GR" dirty="0"/>
              <a:t>και μπορούμε να χρησιμοποιήσουμε τον </a:t>
            </a:r>
            <a:r>
              <a:rPr lang="el-GR" dirty="0">
                <a:solidFill>
                  <a:srgbClr val="FF0000"/>
                </a:solidFill>
              </a:rPr>
              <a:t>δείκτη του </a:t>
            </a:r>
            <a:r>
              <a:rPr lang="el-GR" dirty="0" err="1">
                <a:solidFill>
                  <a:srgbClr val="FF0000"/>
                </a:solidFill>
              </a:rPr>
              <a:t>Treynor</a:t>
            </a:r>
            <a:r>
              <a:rPr lang="el-GR" dirty="0"/>
              <a:t>. </a:t>
            </a:r>
          </a:p>
          <a:p>
            <a:pPr algn="just"/>
            <a:endParaRPr lang="el-GR" dirty="0"/>
          </a:p>
          <a:p>
            <a:pPr algn="just"/>
            <a:r>
              <a:rPr lang="el-GR" dirty="0"/>
              <a:t>Εάν τα χαρτοφυλάκια που συγκρίνουμε είναι τελείως διαφοροποιημένα τότε </a:t>
            </a:r>
            <a:r>
              <a:rPr lang="el-GR" dirty="0">
                <a:solidFill>
                  <a:srgbClr val="FF0000"/>
                </a:solidFill>
              </a:rPr>
              <a:t>και οι δύο μέθοδοι θα δώσουν τα ίδια αποτελέσματα. </a:t>
            </a:r>
          </a:p>
          <a:p>
            <a:endParaRPr lang="en-GB" dirty="0"/>
          </a:p>
        </p:txBody>
      </p:sp>
      <p:sp>
        <p:nvSpPr>
          <p:cNvPr id="4" name="Τίτλος 1">
            <a:extLst>
              <a:ext uri="{FF2B5EF4-FFF2-40B4-BE49-F238E27FC236}">
                <a16:creationId xmlns:a16="http://schemas.microsoft.com/office/drawing/2014/main" id="{060153F5-6B2A-4E41-AB13-A8EB33F329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91888"/>
          </a:xfrm>
        </p:spPr>
        <p:txBody>
          <a:bodyPr>
            <a:normAutofit/>
          </a:bodyPr>
          <a:lstStyle/>
          <a:p>
            <a:r>
              <a:rPr lang="el-GR" sz="3600" b="1" dirty="0"/>
              <a:t>Αξιολόγηση Χαρτοφυλακίων </a:t>
            </a:r>
            <a:endParaRPr lang="en-GB" sz="3600" b="1" dirty="0"/>
          </a:p>
        </p:txBody>
      </p:sp>
    </p:spTree>
    <p:extLst>
      <p:ext uri="{BB962C8B-B14F-4D97-AF65-F5344CB8AC3E}">
        <p14:creationId xmlns:p14="http://schemas.microsoft.com/office/powerpoint/2010/main" val="21235443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Θέση περιεχομένου 4">
            <a:extLst>
              <a:ext uri="{FF2B5EF4-FFF2-40B4-BE49-F238E27FC236}">
                <a16:creationId xmlns:a16="http://schemas.microsoft.com/office/drawing/2014/main" id="{58A1F087-0046-4F15-A7D4-C35C034EBE6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49960" y="1367407"/>
            <a:ext cx="9370502" cy="4429350"/>
          </a:xfrm>
        </p:spPr>
      </p:pic>
      <p:sp>
        <p:nvSpPr>
          <p:cNvPr id="6" name="Τίτλος 1">
            <a:extLst>
              <a:ext uri="{FF2B5EF4-FFF2-40B4-BE49-F238E27FC236}">
                <a16:creationId xmlns:a16="http://schemas.microsoft.com/office/drawing/2014/main" id="{CF05978E-E181-4924-A453-FACB5C1F89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7389"/>
          </a:xfrm>
        </p:spPr>
        <p:txBody>
          <a:bodyPr>
            <a:normAutofit/>
          </a:bodyPr>
          <a:lstStyle/>
          <a:p>
            <a:r>
              <a:rPr lang="el-GR" sz="3600" b="1" dirty="0"/>
              <a:t>Αξιολόγηση Χαρτοφυλακίων </a:t>
            </a:r>
            <a:endParaRPr lang="en-GB" sz="3600" b="1" dirty="0"/>
          </a:p>
        </p:txBody>
      </p:sp>
    </p:spTree>
    <p:extLst>
      <p:ext uri="{BB962C8B-B14F-4D97-AF65-F5344CB8AC3E}">
        <p14:creationId xmlns:p14="http://schemas.microsoft.com/office/powerpoint/2010/main" val="12231618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Θέση περιεχομένου 4">
            <a:extLst>
              <a:ext uri="{FF2B5EF4-FFF2-40B4-BE49-F238E27FC236}">
                <a16:creationId xmlns:a16="http://schemas.microsoft.com/office/drawing/2014/main" id="{8F94CC98-A3E2-42A6-BEC0-88D4C87063E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77130" y="1350628"/>
            <a:ext cx="8892331" cy="4826335"/>
          </a:xfrm>
        </p:spPr>
      </p:pic>
      <p:sp>
        <p:nvSpPr>
          <p:cNvPr id="6" name="Τίτλος 1">
            <a:extLst>
              <a:ext uri="{FF2B5EF4-FFF2-40B4-BE49-F238E27FC236}">
                <a16:creationId xmlns:a16="http://schemas.microsoft.com/office/drawing/2014/main" id="{557A9E8E-436C-47A5-B410-EB979F675B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7055"/>
          </a:xfrm>
        </p:spPr>
        <p:txBody>
          <a:bodyPr>
            <a:normAutofit/>
          </a:bodyPr>
          <a:lstStyle/>
          <a:p>
            <a:r>
              <a:rPr lang="el-GR" sz="3600" b="1" dirty="0"/>
              <a:t>Αξιολόγηση Χαρτοφυλακίων </a:t>
            </a:r>
            <a:endParaRPr lang="en-GB" sz="3600" b="1" dirty="0"/>
          </a:p>
        </p:txBody>
      </p:sp>
    </p:spTree>
    <p:extLst>
      <p:ext uri="{BB962C8B-B14F-4D97-AF65-F5344CB8AC3E}">
        <p14:creationId xmlns:p14="http://schemas.microsoft.com/office/powerpoint/2010/main" val="162260060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Θέση περιεχομένου 4">
            <a:extLst>
              <a:ext uri="{FF2B5EF4-FFF2-40B4-BE49-F238E27FC236}">
                <a16:creationId xmlns:a16="http://schemas.microsoft.com/office/drawing/2014/main" id="{4B2DCD42-DB79-4AA6-AB55-D21F64457A8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20411" y="1283516"/>
            <a:ext cx="8380602" cy="4893447"/>
          </a:xfrm>
        </p:spPr>
      </p:pic>
      <p:sp>
        <p:nvSpPr>
          <p:cNvPr id="6" name="Τίτλος 1">
            <a:extLst>
              <a:ext uri="{FF2B5EF4-FFF2-40B4-BE49-F238E27FC236}">
                <a16:creationId xmlns:a16="http://schemas.microsoft.com/office/drawing/2014/main" id="{C6BF3F7B-D622-4A1C-A7AB-3433FD4464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00945"/>
          </a:xfrm>
        </p:spPr>
        <p:txBody>
          <a:bodyPr>
            <a:normAutofit/>
          </a:bodyPr>
          <a:lstStyle/>
          <a:p>
            <a:r>
              <a:rPr lang="el-GR" sz="3600" b="1" dirty="0"/>
              <a:t>Αξιολόγηση Χαρτοφυλακίων </a:t>
            </a:r>
            <a:endParaRPr lang="en-GB" sz="3600" b="1" dirty="0"/>
          </a:p>
        </p:txBody>
      </p:sp>
    </p:spTree>
    <p:extLst>
      <p:ext uri="{BB962C8B-B14F-4D97-AF65-F5344CB8AC3E}">
        <p14:creationId xmlns:p14="http://schemas.microsoft.com/office/powerpoint/2010/main" val="402017703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63990D3-587C-42EA-A90A-D00A4462E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493240"/>
            <a:ext cx="11065779" cy="4882393"/>
          </a:xfrm>
        </p:spPr>
        <p:txBody>
          <a:bodyPr>
            <a:normAutofit/>
          </a:bodyPr>
          <a:lstStyle/>
          <a:p>
            <a:pPr algn="just"/>
            <a:r>
              <a:rPr lang="el-GR" sz="2000" dirty="0"/>
              <a:t>Κάποιες φορές μπορεί να εκτιμήσουμε </a:t>
            </a:r>
            <a:r>
              <a:rPr lang="el-GR" sz="2000" b="1" dirty="0">
                <a:solidFill>
                  <a:srgbClr val="FF0000"/>
                </a:solidFill>
              </a:rPr>
              <a:t>αρνητικές αξίες για τους δείκτες </a:t>
            </a:r>
          </a:p>
          <a:p>
            <a:pPr algn="just"/>
            <a:endParaRPr lang="el-GR" sz="2000" dirty="0"/>
          </a:p>
          <a:p>
            <a:pPr algn="just"/>
            <a:r>
              <a:rPr lang="el-GR" sz="2000" dirty="0"/>
              <a:t>Εδώ θέλει λίγο προσοχή γιατί αυτό μπορεί να δείχνει είτε πολύ κακή απόδοση είτε υπερβολικά καλή απόδοση</a:t>
            </a:r>
            <a:endParaRPr lang="en-GB" sz="2000" dirty="0"/>
          </a:p>
          <a:p>
            <a:pPr algn="just"/>
            <a:endParaRPr lang="el-GR" sz="2000" b="1" dirty="0"/>
          </a:p>
          <a:p>
            <a:pPr algn="just"/>
            <a:r>
              <a:rPr lang="el-GR" sz="2000" b="1" dirty="0"/>
              <a:t>Παράδειγμα 1 (</a:t>
            </a:r>
            <a:r>
              <a:rPr lang="en-GB" sz="2000" b="1" dirty="0"/>
              <a:t>Rf = 10%) </a:t>
            </a:r>
          </a:p>
          <a:p>
            <a:pPr algn="just"/>
            <a:r>
              <a:rPr lang="el-GR" sz="2000" dirty="0"/>
              <a:t>Ας υποθέσουμε χαρτοφυλάκιο όπου η/ο διαχειριστής πετυχαίνει απόδοση 6% και </a:t>
            </a:r>
            <a:r>
              <a:rPr lang="en-GB" sz="2000" dirty="0"/>
              <a:t>beta 0</a:t>
            </a:r>
            <a:r>
              <a:rPr lang="el-GR" sz="2000" dirty="0"/>
              <a:t>,</a:t>
            </a:r>
            <a:r>
              <a:rPr lang="en-GB" sz="2000" dirty="0"/>
              <a:t>40 </a:t>
            </a:r>
          </a:p>
          <a:p>
            <a:pPr algn="just"/>
            <a:r>
              <a:rPr lang="el-GR" sz="2000" dirty="0"/>
              <a:t>Το </a:t>
            </a:r>
            <a:r>
              <a:rPr lang="en-GB" sz="2000" dirty="0"/>
              <a:t>T-ratio </a:t>
            </a:r>
            <a:r>
              <a:rPr lang="el-GR" sz="2000" dirty="0"/>
              <a:t>θα είναι: </a:t>
            </a:r>
            <a:r>
              <a:rPr lang="en-GB" sz="2000" dirty="0"/>
              <a:t>(0</a:t>
            </a:r>
            <a:r>
              <a:rPr lang="el-GR" sz="2000" dirty="0"/>
              <a:t>,</a:t>
            </a:r>
            <a:r>
              <a:rPr lang="en-GB" sz="2000" dirty="0"/>
              <a:t>06 – 0</a:t>
            </a:r>
            <a:r>
              <a:rPr lang="el-GR" sz="2000" dirty="0"/>
              <a:t>,</a:t>
            </a:r>
            <a:r>
              <a:rPr lang="en-GB" sz="2000" dirty="0"/>
              <a:t>10) / 0</a:t>
            </a:r>
            <a:r>
              <a:rPr lang="el-GR" sz="2000" dirty="0"/>
              <a:t>,</a:t>
            </a:r>
            <a:r>
              <a:rPr lang="en-GB" sz="2000" dirty="0"/>
              <a:t>4 </a:t>
            </a:r>
            <a:r>
              <a:rPr lang="en-GB" sz="2000" dirty="0">
                <a:solidFill>
                  <a:srgbClr val="FF0000"/>
                </a:solidFill>
              </a:rPr>
              <a:t>= - 0,1  </a:t>
            </a:r>
          </a:p>
          <a:p>
            <a:pPr algn="just"/>
            <a:endParaRPr lang="en-GB" sz="2000" dirty="0"/>
          </a:p>
          <a:p>
            <a:pPr algn="just"/>
            <a:r>
              <a:rPr lang="el-GR" sz="2000" b="1" dirty="0"/>
              <a:t>Παράδειγμα</a:t>
            </a:r>
            <a:r>
              <a:rPr lang="en-GB" sz="2000" b="1" dirty="0"/>
              <a:t> 2. (Rf = 10%) </a:t>
            </a:r>
          </a:p>
          <a:p>
            <a:pPr algn="just"/>
            <a:r>
              <a:rPr lang="el-GR" sz="2000" dirty="0"/>
              <a:t>Ας υποθέσουμε χαρτοφυλάκιο όπου η/ο διαχειριστής πετυχαίνει απόδοση </a:t>
            </a:r>
            <a:r>
              <a:rPr lang="en-GB" sz="2000" b="1" dirty="0">
                <a:solidFill>
                  <a:srgbClr val="FF0000"/>
                </a:solidFill>
              </a:rPr>
              <a:t>35%</a:t>
            </a:r>
            <a:r>
              <a:rPr lang="en-GB" sz="2000" dirty="0"/>
              <a:t> </a:t>
            </a:r>
            <a:r>
              <a:rPr lang="el-GR" sz="2000" dirty="0"/>
              <a:t>και </a:t>
            </a:r>
            <a:r>
              <a:rPr lang="en-GB" sz="2000" dirty="0"/>
              <a:t>beta of -0</a:t>
            </a:r>
            <a:r>
              <a:rPr lang="el-GR" sz="2000" dirty="0"/>
              <a:t>,48</a:t>
            </a:r>
            <a:endParaRPr lang="en-GB" sz="2000" dirty="0"/>
          </a:p>
          <a:p>
            <a:pPr algn="just"/>
            <a:r>
              <a:rPr lang="el-GR" sz="2000" dirty="0"/>
              <a:t>Το </a:t>
            </a:r>
            <a:r>
              <a:rPr lang="en-GB" sz="2000" dirty="0"/>
              <a:t>T-ratio </a:t>
            </a:r>
            <a:r>
              <a:rPr lang="el-GR" sz="2000" dirty="0"/>
              <a:t>θα είναι </a:t>
            </a:r>
            <a:r>
              <a:rPr lang="en-GB" sz="2000" dirty="0"/>
              <a:t>(0</a:t>
            </a:r>
            <a:r>
              <a:rPr lang="el-GR" sz="2000" dirty="0"/>
              <a:t>,</a:t>
            </a:r>
            <a:r>
              <a:rPr lang="en-GB" sz="2000" dirty="0"/>
              <a:t>35 – 0</a:t>
            </a:r>
            <a:r>
              <a:rPr lang="el-GR" sz="2000" dirty="0"/>
              <a:t>,</a:t>
            </a:r>
            <a:r>
              <a:rPr lang="en-GB" sz="2000" dirty="0"/>
              <a:t>10) / </a:t>
            </a:r>
            <a:r>
              <a:rPr lang="el-GR" sz="2000" dirty="0"/>
              <a:t>-0.48</a:t>
            </a:r>
            <a:r>
              <a:rPr lang="en-GB" sz="2000" dirty="0"/>
              <a:t> </a:t>
            </a:r>
            <a:r>
              <a:rPr lang="en-GB" sz="2000" dirty="0">
                <a:solidFill>
                  <a:srgbClr val="FF0000"/>
                </a:solidFill>
              </a:rPr>
              <a:t>= - 0.</a:t>
            </a:r>
            <a:r>
              <a:rPr lang="el-GR" sz="2000" dirty="0">
                <a:solidFill>
                  <a:srgbClr val="FF0000"/>
                </a:solidFill>
              </a:rPr>
              <a:t>52</a:t>
            </a:r>
            <a:r>
              <a:rPr lang="en-GB" sz="2000" dirty="0">
                <a:solidFill>
                  <a:srgbClr val="FF0000"/>
                </a:solidFill>
              </a:rPr>
              <a:t> </a:t>
            </a:r>
          </a:p>
          <a:p>
            <a:pPr algn="just"/>
            <a:endParaRPr lang="en-GB" sz="2200" b="1" dirty="0"/>
          </a:p>
          <a:p>
            <a:pPr algn="just"/>
            <a:endParaRPr lang="en-GB" sz="2200" dirty="0"/>
          </a:p>
          <a:p>
            <a:pPr algn="just"/>
            <a:endParaRPr lang="en-GB" sz="2200" dirty="0"/>
          </a:p>
          <a:p>
            <a:endParaRPr lang="en-GB" sz="2000" dirty="0"/>
          </a:p>
        </p:txBody>
      </p:sp>
      <p:sp>
        <p:nvSpPr>
          <p:cNvPr id="6" name="Τίτλος 1">
            <a:extLst>
              <a:ext uri="{FF2B5EF4-FFF2-40B4-BE49-F238E27FC236}">
                <a16:creationId xmlns:a16="http://schemas.microsoft.com/office/drawing/2014/main" id="{86421A6F-6E14-4E8D-B1ED-8B7869844F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7055"/>
          </a:xfrm>
        </p:spPr>
        <p:txBody>
          <a:bodyPr>
            <a:normAutofit/>
          </a:bodyPr>
          <a:lstStyle/>
          <a:p>
            <a:r>
              <a:rPr lang="el-GR" sz="3600" b="1" dirty="0"/>
              <a:t>Αξιολόγηση Χαρτοφυλακίων </a:t>
            </a:r>
            <a:endParaRPr lang="en-GB" sz="3600" b="1" dirty="0"/>
          </a:p>
        </p:txBody>
      </p:sp>
    </p:spTree>
    <p:extLst>
      <p:ext uri="{BB962C8B-B14F-4D97-AF65-F5344CB8AC3E}">
        <p14:creationId xmlns:p14="http://schemas.microsoft.com/office/powerpoint/2010/main" val="223090161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Θέση περιεχομένου 4">
            <a:extLst>
              <a:ext uri="{FF2B5EF4-FFF2-40B4-BE49-F238E27FC236}">
                <a16:creationId xmlns:a16="http://schemas.microsoft.com/office/drawing/2014/main" id="{FBFCAD21-7B82-4F09-AD04-46E39BF3F7B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35853" y="1216404"/>
            <a:ext cx="8909108" cy="4960559"/>
          </a:xfrm>
        </p:spPr>
      </p:pic>
      <p:sp>
        <p:nvSpPr>
          <p:cNvPr id="6" name="Τίτλος 1">
            <a:extLst>
              <a:ext uri="{FF2B5EF4-FFF2-40B4-BE49-F238E27FC236}">
                <a16:creationId xmlns:a16="http://schemas.microsoft.com/office/drawing/2014/main" id="{9EF19D65-A6A7-4B71-8ACD-9D01E407A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2222"/>
          </a:xfrm>
        </p:spPr>
        <p:txBody>
          <a:bodyPr>
            <a:normAutofit/>
          </a:bodyPr>
          <a:lstStyle/>
          <a:p>
            <a:r>
              <a:rPr lang="el-GR" sz="3600" b="1" dirty="0"/>
              <a:t>Αξιολόγηση Χαρτοφυλακίων </a:t>
            </a:r>
            <a:endParaRPr lang="en-GB" sz="3600" b="1" dirty="0"/>
          </a:p>
        </p:txBody>
      </p:sp>
    </p:spTree>
    <p:extLst>
      <p:ext uri="{BB962C8B-B14F-4D97-AF65-F5344CB8AC3E}">
        <p14:creationId xmlns:p14="http://schemas.microsoft.com/office/powerpoint/2010/main" val="41147294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47680E6-FEE4-46C2-8912-60CCE496F1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283516"/>
            <a:ext cx="10889609" cy="4893447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l-GR" dirty="0"/>
              <a:t>Για την αρχική διατύπωση της Θεωρίας Κεφαλαιαγορών οι </a:t>
            </a:r>
            <a:r>
              <a:rPr lang="el-GR" dirty="0">
                <a:solidFill>
                  <a:srgbClr val="FF0000"/>
                </a:solidFill>
              </a:rPr>
              <a:t>βασικές υποθέσεις </a:t>
            </a:r>
            <a:r>
              <a:rPr lang="el-GR" dirty="0"/>
              <a:t>στις οποίες στηρίχθηκαν οι ερευνητές που ανέπτυξαν την θεωρία είναι οι εξής: </a:t>
            </a:r>
          </a:p>
          <a:p>
            <a:pPr algn="just"/>
            <a:endParaRPr lang="el-GR" dirty="0"/>
          </a:p>
          <a:p>
            <a:pPr algn="just"/>
            <a:r>
              <a:rPr lang="el-GR" dirty="0"/>
              <a:t>Δεν υπάρχουν φόροι</a:t>
            </a:r>
          </a:p>
          <a:p>
            <a:pPr algn="just"/>
            <a:r>
              <a:rPr lang="el-GR" dirty="0"/>
              <a:t>Το κόστος των συναλλαγών είναι μηδενικό</a:t>
            </a:r>
          </a:p>
          <a:p>
            <a:pPr algn="just"/>
            <a:r>
              <a:rPr lang="el-GR" dirty="0"/>
              <a:t>Όλα τα αξιόγραφα μπορούν να διαιρεθούν </a:t>
            </a:r>
            <a:r>
              <a:rPr lang="el-GR" dirty="0" err="1"/>
              <a:t>έπ</a:t>
            </a:r>
            <a:r>
              <a:rPr lang="el-GR" dirty="0"/>
              <a:t>’ άπειρον</a:t>
            </a:r>
          </a:p>
          <a:p>
            <a:pPr algn="just"/>
            <a:r>
              <a:rPr lang="el-GR" dirty="0"/>
              <a:t>Όλοι οι επενδυτές έχουν ισότιμη και δωρεάν πρόσβαση στην πληροφόρηση και ομογενείς προσδοκίες σε σχέση με τις αναμενόμενες αποδόσεις των αξιογράφων</a:t>
            </a:r>
          </a:p>
          <a:p>
            <a:pPr algn="just"/>
            <a:r>
              <a:rPr lang="el-GR" dirty="0"/>
              <a:t>Κανένας μεμονωμένος επενδυτής δεν μπορεί να επηρεάσει τις τιμές των μετοχών</a:t>
            </a:r>
          </a:p>
          <a:p>
            <a:pPr algn="just"/>
            <a:r>
              <a:rPr lang="el-GR" dirty="0"/>
              <a:t>Στο επιτόκιο μηδενικού κινδύνου (</a:t>
            </a:r>
            <a:r>
              <a:rPr lang="el-GR" dirty="0" err="1"/>
              <a:t>risk-free</a:t>
            </a:r>
            <a:r>
              <a:rPr lang="el-GR" dirty="0"/>
              <a:t> </a:t>
            </a:r>
            <a:r>
              <a:rPr lang="el-GR" dirty="0" err="1"/>
              <a:t>rate</a:t>
            </a:r>
            <a:r>
              <a:rPr lang="el-GR" dirty="0"/>
              <a:t>) όλοι οι επενδυτές μπορούν να δανείσουν και να δανειστούν οποιοδήποτε ποσό</a:t>
            </a:r>
          </a:p>
          <a:p>
            <a:pPr algn="just"/>
            <a:r>
              <a:rPr lang="el-GR" dirty="0"/>
              <a:t>Οι επενδυτές αποστρέφονται τον κίνδυνο και επιδιώκουν την μεγιστοποίηση της προσδοκώμενης χρησιμότητας</a:t>
            </a:r>
          </a:p>
          <a:p>
            <a:pPr algn="just"/>
            <a:r>
              <a:rPr lang="el-GR" dirty="0"/>
              <a:t>Το υπόδειγμα είναι για μία περίοδο </a:t>
            </a:r>
          </a:p>
          <a:p>
            <a:pPr algn="just"/>
            <a:r>
              <a:rPr lang="el-GR" dirty="0"/>
              <a:t>Οι κεφαλαιαγορές είναι σε ισορροπία</a:t>
            </a:r>
          </a:p>
          <a:p>
            <a:endParaRPr lang="el-GR" dirty="0"/>
          </a:p>
          <a:p>
            <a:endParaRPr lang="en-GB" dirty="0"/>
          </a:p>
        </p:txBody>
      </p:sp>
      <p:sp>
        <p:nvSpPr>
          <p:cNvPr id="4" name="Τίτλος 1">
            <a:extLst>
              <a:ext uri="{FF2B5EF4-FFF2-40B4-BE49-F238E27FC236}">
                <a16:creationId xmlns:a16="http://schemas.microsoft.com/office/drawing/2014/main" id="{55DB49D9-0047-47AE-ADD0-4274DB6640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6112"/>
          </a:xfrm>
        </p:spPr>
        <p:txBody>
          <a:bodyPr>
            <a:normAutofit/>
          </a:bodyPr>
          <a:lstStyle/>
          <a:p>
            <a:r>
              <a:rPr lang="el-GR" sz="3600" b="1" dirty="0"/>
              <a:t>Θεωρία Κεφαλαιαγοράς </a:t>
            </a:r>
            <a:endParaRPr lang="en-GB" sz="3600" b="1" dirty="0"/>
          </a:p>
        </p:txBody>
      </p:sp>
    </p:spTree>
    <p:extLst>
      <p:ext uri="{BB962C8B-B14F-4D97-AF65-F5344CB8AC3E}">
        <p14:creationId xmlns:p14="http://schemas.microsoft.com/office/powerpoint/2010/main" val="301855916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Θέση περιεχομένου 4">
            <a:extLst>
              <a:ext uri="{FF2B5EF4-FFF2-40B4-BE49-F238E27FC236}">
                <a16:creationId xmlns:a16="http://schemas.microsoft.com/office/drawing/2014/main" id="{1AA8314D-E860-4800-B3D5-AF33180045C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19400" y="1862356"/>
            <a:ext cx="6553200" cy="3624044"/>
          </a:xfrm>
        </p:spPr>
      </p:pic>
      <p:sp>
        <p:nvSpPr>
          <p:cNvPr id="6" name="Τίτλος 1">
            <a:extLst>
              <a:ext uri="{FF2B5EF4-FFF2-40B4-BE49-F238E27FC236}">
                <a16:creationId xmlns:a16="http://schemas.microsoft.com/office/drawing/2014/main" id="{2E5F914C-7312-4F13-95FD-D45C669065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6112"/>
          </a:xfrm>
        </p:spPr>
        <p:txBody>
          <a:bodyPr>
            <a:normAutofit/>
          </a:bodyPr>
          <a:lstStyle/>
          <a:p>
            <a:r>
              <a:rPr lang="el-GR" sz="3600" b="1" dirty="0"/>
              <a:t>Αξιολόγηση Χαρτοφυλακίων </a:t>
            </a:r>
            <a:endParaRPr lang="en-GB" sz="3600" b="1" dirty="0"/>
          </a:p>
        </p:txBody>
      </p:sp>
    </p:spTree>
    <p:extLst>
      <p:ext uri="{BB962C8B-B14F-4D97-AF65-F5344CB8AC3E}">
        <p14:creationId xmlns:p14="http://schemas.microsoft.com/office/powerpoint/2010/main" val="331809655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Θέση περιεχομένου 2">
                <a:extLst>
                  <a:ext uri="{FF2B5EF4-FFF2-40B4-BE49-F238E27FC236}">
                    <a16:creationId xmlns:a16="http://schemas.microsoft.com/office/drawing/2014/main" id="{B0F6F159-CB0B-4FD5-8280-3E717B3416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199" y="1216404"/>
                <a:ext cx="11174835" cy="5147074"/>
              </a:xfrm>
            </p:spPr>
            <p:txBody>
              <a:bodyPr>
                <a:normAutofit lnSpcReduction="10000"/>
              </a:bodyPr>
              <a:lstStyle/>
              <a:p>
                <a:pPr algn="just"/>
                <a:r>
                  <a:rPr lang="en-GB" sz="2000" b="1" dirty="0"/>
                  <a:t>The Information Ratio</a:t>
                </a:r>
                <a:r>
                  <a:rPr lang="el-GR" sz="2000" b="1" dirty="0"/>
                  <a:t>						</a:t>
                </a:r>
                <a:r>
                  <a:rPr lang="en-GB" sz="2000" b="1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𝐼𝑅</m:t>
                        </m:r>
                      </m:e>
                      <m:sub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𝐸</m:t>
                            </m:r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)−</m:t>
                        </m:r>
                        <m:sSub>
                          <m:sSubPr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𝐸</m:t>
                            </m:r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𝑀</m:t>
                            </m:r>
                          </m:sub>
                        </m:sSub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sSub>
                          <m:sSubPr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sz="2000" b="0" i="1" smtClean="0">
                                <a:latin typeface="Cambria Math" panose="02040503050406030204" pitchFamily="18" charset="0"/>
                              </a:rPr>
                              <m:t>𝜎</m:t>
                            </m:r>
                          </m:e>
                          <m:sub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𝑒𝑥𝑐𝑒𝑠𝑠</m:t>
                            </m:r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𝑟𝑒𝑡𝑢𝑟𝑛</m:t>
                            </m:r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</m:sub>
                        </m:sSub>
                      </m:den>
                    </m:f>
                  </m:oMath>
                </a14:m>
                <a:r>
                  <a:rPr lang="en-GB" sz="20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  <m:d>
                          <m:dPr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𝑒𝑥𝑐𝑒𝑠𝑠</m:t>
                            </m:r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𝑟𝑒𝑡𝑢𝑟𝑛</m:t>
                            </m:r>
                          </m:e>
                        </m:d>
                      </m:num>
                      <m:den>
                        <m:sSub>
                          <m:sSubPr>
                            <m:ctrlPr>
                              <a:rPr lang="en-GB" sz="20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sz="2000" b="0" i="1" smtClean="0">
                                <a:latin typeface="Cambria Math" panose="02040503050406030204" pitchFamily="18" charset="0"/>
                              </a:rPr>
                              <m:t>𝜎</m:t>
                            </m:r>
                          </m:e>
                          <m:sub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𝑒𝑥𝑐𝑒𝑠𝑠</m:t>
                            </m:r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𝑟𝑒𝑡𝑢𝑟𝑛</m:t>
                            </m:r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</m:sub>
                        </m:sSub>
                      </m:den>
                    </m:f>
                  </m:oMath>
                </a14:m>
                <a:endParaRPr lang="en-GB" sz="2000" dirty="0"/>
              </a:p>
              <a:p>
                <a:pPr algn="just"/>
                <a:r>
                  <a:rPr lang="en-GB" sz="2000" dirty="0"/>
                  <a:t>M= benchmark (market) </a:t>
                </a:r>
                <a:r>
                  <a:rPr lang="el-GR" sz="2000" dirty="0"/>
                  <a:t>χαρτοφυλάκιο </a:t>
                </a:r>
                <a:r>
                  <a:rPr lang="en-GB" sz="2000" dirty="0"/>
                  <a:t> </a:t>
                </a:r>
              </a:p>
              <a:p>
                <a:pPr algn="just"/>
                <a:endParaRPr lang="en-GB" sz="2000" dirty="0"/>
              </a:p>
              <a:p>
                <a:pPr algn="just"/>
                <a:r>
                  <a:rPr lang="el-GR" sz="2000" dirty="0"/>
                  <a:t>Ας υποθέσουμε τις αποδόσεις του Πίνακα</a:t>
                </a:r>
              </a:p>
              <a:p>
                <a:pPr marL="0" indent="0" algn="just">
                  <a:buNone/>
                </a:pPr>
                <a:endParaRPr lang="el-GR" sz="2000" dirty="0">
                  <a:cs typeface="Arial" panose="020B0604020202020204" pitchFamily="34" charset="0"/>
                </a:endParaRPr>
              </a:p>
              <a:p>
                <a:pPr marL="0" indent="0" algn="just">
                  <a:buNone/>
                </a:pPr>
                <a:r>
                  <a:rPr lang="en-GB" sz="2000" dirty="0">
                    <a:cs typeface="Arial" panose="020B0604020202020204" pitchFamily="34" charset="0"/>
                  </a:rPr>
                  <a:t>→	</a:t>
                </a:r>
                <a:r>
                  <a:rPr lang="el-GR" sz="2000" dirty="0">
                    <a:cs typeface="Arial" panose="020B0604020202020204" pitchFamily="34" charset="0"/>
                  </a:rPr>
                  <a:t>Φαίνεται ότι η/ο διαχειριστής πέτυχε καλύτερες </a:t>
                </a:r>
              </a:p>
              <a:p>
                <a:pPr marL="0" indent="0" algn="just">
                  <a:buNone/>
                </a:pPr>
                <a:r>
                  <a:rPr lang="el-GR" sz="2000" dirty="0">
                    <a:cs typeface="Arial" panose="020B0604020202020204" pitchFamily="34" charset="0"/>
                  </a:rPr>
                  <a:t>	αποδόσεις από τον δείκτη </a:t>
                </a:r>
                <a:r>
                  <a:rPr lang="el-GR" sz="2000" dirty="0">
                    <a:solidFill>
                      <a:srgbClr val="FF0000"/>
                    </a:solidFill>
                  </a:rPr>
                  <a:t>(</a:t>
                </a:r>
                <a:r>
                  <a:rPr lang="en-GB" sz="2000" dirty="0">
                    <a:solidFill>
                      <a:srgbClr val="FF0000"/>
                    </a:solidFill>
                  </a:rPr>
                  <a:t>outperformed the benchmark</a:t>
                </a:r>
                <a:r>
                  <a:rPr lang="el-GR" sz="2000" dirty="0">
                    <a:solidFill>
                      <a:srgbClr val="FF0000"/>
                    </a:solidFill>
                  </a:rPr>
                  <a:t>)</a:t>
                </a:r>
                <a:r>
                  <a:rPr lang="en-GB" sz="2000" dirty="0">
                    <a:solidFill>
                      <a:srgbClr val="FF0000"/>
                    </a:solidFill>
                  </a:rPr>
                  <a:t> </a:t>
                </a:r>
                <a:endParaRPr lang="el-GR" sz="2000" dirty="0">
                  <a:solidFill>
                    <a:srgbClr val="FF0000"/>
                  </a:solidFill>
                </a:endParaRPr>
              </a:p>
              <a:p>
                <a:pPr marL="0" indent="0" algn="just">
                  <a:buNone/>
                </a:pPr>
                <a:r>
                  <a:rPr lang="el-GR" sz="2000" dirty="0">
                    <a:cs typeface="Arial" panose="020B0604020202020204" pitchFamily="34" charset="0"/>
                  </a:rPr>
                  <a:t>	κατά</a:t>
                </a:r>
                <a:r>
                  <a:rPr lang="en-GB" sz="2000" dirty="0"/>
                  <a:t> 0</a:t>
                </a:r>
                <a:r>
                  <a:rPr lang="el-GR" sz="2000" dirty="0"/>
                  <a:t>,</a:t>
                </a:r>
                <a:r>
                  <a:rPr lang="en-GB" sz="2000" dirty="0"/>
                  <a:t>19% </a:t>
                </a:r>
                <a:r>
                  <a:rPr lang="el-GR" sz="2000" dirty="0"/>
                  <a:t>τον μήνα για τους τελευταίους 12 μήνες</a:t>
                </a:r>
              </a:p>
              <a:p>
                <a:pPr marL="0" indent="0" algn="just">
                  <a:buNone/>
                </a:pPr>
                <a:endParaRPr lang="en-GB" sz="2000" dirty="0"/>
              </a:p>
              <a:p>
                <a:pPr marL="0" indent="0" algn="just">
                  <a:buNone/>
                </a:pPr>
                <a:r>
                  <a:rPr lang="en-GB" sz="2000" dirty="0"/>
                  <a:t>→	</a:t>
                </a:r>
                <a:r>
                  <a:rPr lang="el-GR" sz="2000" dirty="0"/>
                  <a:t>Η τυπική απόκλιση των αποδόσεων ήταν </a:t>
                </a:r>
                <a:r>
                  <a:rPr lang="en-GB" sz="2000" dirty="0"/>
                  <a:t>0</a:t>
                </a:r>
                <a:r>
                  <a:rPr lang="el-GR" sz="2000" dirty="0"/>
                  <a:t>,</a:t>
                </a:r>
                <a:r>
                  <a:rPr lang="en-GB" sz="2000" dirty="0"/>
                  <a:t>54%</a:t>
                </a:r>
                <a:endParaRPr lang="el-GR" sz="2000" dirty="0"/>
              </a:p>
              <a:p>
                <a:pPr marL="0" indent="0" algn="just">
                  <a:buNone/>
                </a:pPr>
                <a:endParaRPr lang="el-GR" sz="2000" dirty="0"/>
              </a:p>
              <a:p>
                <a:pPr marL="0" indent="0" algn="just">
                  <a:buNone/>
                </a:pPr>
                <a:r>
                  <a:rPr lang="en-GB" sz="2000" dirty="0"/>
                  <a:t>→	</a:t>
                </a:r>
                <a:r>
                  <a:rPr lang="el-GR" sz="2000" dirty="0"/>
                  <a:t>Ο μηνιαίος δείκτης </a:t>
                </a:r>
                <a:r>
                  <a:rPr lang="en-GB" sz="2000" dirty="0"/>
                  <a:t>IR = 0</a:t>
                </a:r>
                <a:r>
                  <a:rPr lang="el-GR" sz="2000"/>
                  <a:t>,35</a:t>
                </a:r>
                <a:r>
                  <a:rPr lang="en-GB" sz="2000"/>
                  <a:t> </a:t>
                </a:r>
                <a:r>
                  <a:rPr lang="en-GB" sz="2000" dirty="0"/>
                  <a:t>(= 0</a:t>
                </a:r>
                <a:r>
                  <a:rPr lang="el-GR" sz="2000" dirty="0"/>
                  <a:t>,</a:t>
                </a:r>
                <a:r>
                  <a:rPr lang="en-GB" sz="2000" dirty="0"/>
                  <a:t>19% </a:t>
                </a:r>
                <a:r>
                  <a:rPr lang="el-GR" sz="2000" dirty="0"/>
                  <a:t>/</a:t>
                </a:r>
                <a:r>
                  <a:rPr lang="en-GB" sz="2000" dirty="0"/>
                  <a:t> 0</a:t>
                </a:r>
                <a:r>
                  <a:rPr lang="el-GR" sz="2000" dirty="0"/>
                  <a:t>,</a:t>
                </a:r>
                <a:r>
                  <a:rPr lang="en-GB" sz="2000" dirty="0"/>
                  <a:t>54%) </a:t>
                </a:r>
              </a:p>
              <a:p>
                <a:pPr marL="0" indent="0" algn="just">
                  <a:buNone/>
                </a:pPr>
                <a:endParaRPr lang="en-GB" sz="2200" dirty="0"/>
              </a:p>
              <a:p>
                <a:pPr marL="0" indent="0" algn="just">
                  <a:buNone/>
                </a:pPr>
                <a:endParaRPr lang="en-GB" sz="2200" dirty="0"/>
              </a:p>
            </p:txBody>
          </p:sp>
        </mc:Choice>
        <mc:Fallback xmlns="">
          <p:sp>
            <p:nvSpPr>
              <p:cNvPr id="3" name="Θέση περιεχομένου 2">
                <a:extLst>
                  <a:ext uri="{FF2B5EF4-FFF2-40B4-BE49-F238E27FC236}">
                    <a16:creationId xmlns:a16="http://schemas.microsoft.com/office/drawing/2014/main" id="{B0F6F159-CB0B-4FD5-8280-3E717B3416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199" y="1216404"/>
                <a:ext cx="11174835" cy="5147074"/>
              </a:xfrm>
              <a:blipFill>
                <a:blip r:embed="rId2"/>
                <a:stretch>
                  <a:fillRect l="-545" t="-237" r="-5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Εικόνα 7">
            <a:extLst>
              <a:ext uri="{FF2B5EF4-FFF2-40B4-BE49-F238E27FC236}">
                <a16:creationId xmlns:a16="http://schemas.microsoft.com/office/drawing/2014/main" id="{4DB1A062-FF78-4FD6-8A38-1310ACE14B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48447" y="1954793"/>
            <a:ext cx="3719253" cy="4408685"/>
          </a:xfrm>
          <a:prstGeom prst="rect">
            <a:avLst/>
          </a:prstGeom>
        </p:spPr>
      </p:pic>
      <p:sp>
        <p:nvSpPr>
          <p:cNvPr id="7" name="Τίτλος 1">
            <a:extLst>
              <a:ext uri="{FF2B5EF4-FFF2-40B4-BE49-F238E27FC236}">
                <a16:creationId xmlns:a16="http://schemas.microsoft.com/office/drawing/2014/main" id="{C11F0031-CFE1-42E2-B9E1-24B5D41F29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91220"/>
          </a:xfrm>
        </p:spPr>
        <p:txBody>
          <a:bodyPr>
            <a:normAutofit/>
          </a:bodyPr>
          <a:lstStyle/>
          <a:p>
            <a:r>
              <a:rPr lang="el-GR" sz="3600" b="1" dirty="0"/>
              <a:t>Αξιολόγηση Χαρτοφυλακίων </a:t>
            </a:r>
            <a:endParaRPr lang="en-GB" sz="3600" b="1" dirty="0"/>
          </a:p>
        </p:txBody>
      </p:sp>
    </p:spTree>
    <p:extLst>
      <p:ext uri="{BB962C8B-B14F-4D97-AF65-F5344CB8AC3E}">
        <p14:creationId xmlns:p14="http://schemas.microsoft.com/office/powerpoint/2010/main" val="54721831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AA67079-3F93-4879-A51E-5D2B6ACD45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23921"/>
            <a:ext cx="10847664" cy="5368954"/>
          </a:xfrm>
        </p:spPr>
        <p:txBody>
          <a:bodyPr>
            <a:noAutofit/>
          </a:bodyPr>
          <a:lstStyle/>
          <a:p>
            <a:pPr algn="just"/>
            <a:r>
              <a:rPr lang="el-GR" sz="2000" dirty="0"/>
              <a:t>Στο </a:t>
            </a:r>
            <a:r>
              <a:rPr lang="en-GB" sz="2000" dirty="0"/>
              <a:t>IR, </a:t>
            </a:r>
            <a:r>
              <a:rPr lang="el-GR" sz="2000" dirty="0"/>
              <a:t>ο αριθμητής:</a:t>
            </a:r>
            <a:r>
              <a:rPr lang="en-GB" sz="2000" dirty="0">
                <a:solidFill>
                  <a:srgbClr val="FF0000"/>
                </a:solidFill>
              </a:rPr>
              <a:t> </a:t>
            </a:r>
          </a:p>
          <a:p>
            <a:pPr marL="0" indent="0" algn="just">
              <a:buNone/>
            </a:pPr>
            <a:r>
              <a:rPr lang="en-GB" sz="2000" dirty="0">
                <a:cs typeface="Arial" panose="020B0604020202020204" pitchFamily="34" charset="0"/>
              </a:rPr>
              <a:t>→	</a:t>
            </a:r>
            <a:r>
              <a:rPr lang="el-GR" sz="2000" dirty="0">
                <a:cs typeface="Arial" panose="020B0604020202020204" pitchFamily="34" charset="0"/>
              </a:rPr>
              <a:t>δείχνει την ικανότητα του διαχειριστή να επιτύχει αποδόσεις διαφορετική από τον δείκτη</a:t>
            </a:r>
            <a:endParaRPr lang="en-GB" sz="2000" dirty="0"/>
          </a:p>
          <a:p>
            <a:pPr marL="0" indent="0" algn="just">
              <a:buNone/>
            </a:pPr>
            <a:r>
              <a:rPr lang="en-GB" sz="2000" dirty="0">
                <a:cs typeface="Arial" panose="020B0604020202020204" pitchFamily="34" charset="0"/>
              </a:rPr>
              <a:t>→	</a:t>
            </a:r>
            <a:r>
              <a:rPr lang="el-GR" sz="2000" dirty="0">
                <a:cs typeface="Arial" panose="020B0604020202020204" pitchFamily="34" charset="0"/>
              </a:rPr>
              <a:t>είναι το μέσο </a:t>
            </a:r>
            <a:r>
              <a:rPr lang="en-GB" sz="2000" dirty="0"/>
              <a:t>alpha</a:t>
            </a:r>
            <a:r>
              <a:rPr lang="el-GR" sz="2000" dirty="0"/>
              <a:t> του διαχειριστή </a:t>
            </a:r>
            <a:endParaRPr lang="en-GB" sz="2000" dirty="0"/>
          </a:p>
          <a:p>
            <a:pPr algn="just"/>
            <a:endParaRPr lang="en-GB" sz="2000" dirty="0"/>
          </a:p>
          <a:p>
            <a:pPr algn="just"/>
            <a:r>
              <a:rPr lang="el-GR" sz="2000" dirty="0"/>
              <a:t>Στο </a:t>
            </a:r>
            <a:r>
              <a:rPr lang="en-GB" sz="2000" dirty="0"/>
              <a:t>IR, </a:t>
            </a:r>
            <a:r>
              <a:rPr lang="el-GR" sz="2000" dirty="0"/>
              <a:t>ο παρανομαστείς:</a:t>
            </a:r>
            <a:r>
              <a:rPr lang="en-GB" sz="2000" dirty="0">
                <a:solidFill>
                  <a:srgbClr val="FF0000"/>
                </a:solidFill>
              </a:rPr>
              <a:t> </a:t>
            </a:r>
          </a:p>
          <a:p>
            <a:pPr marL="0" indent="0" algn="just">
              <a:buNone/>
            </a:pPr>
            <a:r>
              <a:rPr lang="en-GB" sz="2000" dirty="0">
                <a:cs typeface="Arial" panose="020B0604020202020204" pitchFamily="34" charset="0"/>
              </a:rPr>
              <a:t>→ </a:t>
            </a:r>
            <a:r>
              <a:rPr lang="el-GR" sz="2000" dirty="0">
                <a:cs typeface="Arial" panose="020B0604020202020204" pitchFamily="34" charset="0"/>
              </a:rPr>
              <a:t>	είναι η ποσότητα του μη-συστηματικού κινδύνου για τις υπερβάλλουσες αποδόσεις</a:t>
            </a:r>
            <a:endParaRPr lang="en-GB" sz="2000" dirty="0"/>
          </a:p>
          <a:p>
            <a:pPr algn="just"/>
            <a:endParaRPr lang="el-GR" sz="2000" dirty="0">
              <a:solidFill>
                <a:srgbClr val="FF0000"/>
              </a:solidFill>
            </a:endParaRPr>
          </a:p>
          <a:p>
            <a:pPr algn="just"/>
            <a:r>
              <a:rPr lang="en-GB" sz="2000" dirty="0">
                <a:solidFill>
                  <a:srgbClr val="FF0000"/>
                </a:solidFill>
              </a:rPr>
              <a:t>IR </a:t>
            </a:r>
            <a:r>
              <a:rPr lang="en-GB" sz="2000" dirty="0">
                <a:solidFill>
                  <a:srgbClr val="FF0000"/>
                </a:solidFill>
                <a:cs typeface="Arial" panose="020B0604020202020204" pitchFamily="34" charset="0"/>
              </a:rPr>
              <a:t>→ </a:t>
            </a:r>
            <a:r>
              <a:rPr lang="en-GB" sz="2000" dirty="0">
                <a:solidFill>
                  <a:srgbClr val="FF0000"/>
                </a:solidFill>
              </a:rPr>
              <a:t>benefit-to-cost ratio</a:t>
            </a:r>
          </a:p>
          <a:p>
            <a:pPr algn="just"/>
            <a:endParaRPr lang="en-GB" sz="2000" dirty="0"/>
          </a:p>
          <a:p>
            <a:pPr algn="just"/>
            <a:r>
              <a:rPr lang="el-GR" sz="2000" dirty="0"/>
              <a:t>Παρατηρήστε ότι το εάν αντικαταστήσουμε το </a:t>
            </a:r>
            <a:r>
              <a:rPr lang="en-GB" sz="2000" dirty="0"/>
              <a:t>RF </a:t>
            </a:r>
            <a:r>
              <a:rPr lang="el-GR" sz="2000" dirty="0"/>
              <a:t>με το </a:t>
            </a:r>
            <a:r>
              <a:rPr lang="en-GB" sz="2000" dirty="0"/>
              <a:t>RM </a:t>
            </a:r>
            <a:r>
              <a:rPr lang="el-GR" sz="2000" dirty="0"/>
              <a:t>τότε ο δείκτης του </a:t>
            </a:r>
            <a:r>
              <a:rPr lang="en-GB" sz="2000" dirty="0"/>
              <a:t>Sharpe </a:t>
            </a:r>
            <a:r>
              <a:rPr lang="el-GR" sz="2000" dirty="0"/>
              <a:t>είναι μια ειδική περίπτωση του </a:t>
            </a:r>
            <a:r>
              <a:rPr lang="en-GB" sz="2000" dirty="0"/>
              <a:t>IR </a:t>
            </a:r>
          </a:p>
          <a:p>
            <a:pPr algn="just"/>
            <a:r>
              <a:rPr lang="en-GB" sz="2000" b="1" dirty="0">
                <a:solidFill>
                  <a:srgbClr val="FF0000"/>
                </a:solidFill>
              </a:rPr>
              <a:t>Information ratios</a:t>
            </a:r>
            <a:r>
              <a:rPr lang="el-GR" sz="2000" b="1" dirty="0">
                <a:solidFill>
                  <a:srgbClr val="FF0000"/>
                </a:solidFill>
              </a:rPr>
              <a:t>: κυμαίνονται μεταξύ </a:t>
            </a:r>
            <a:r>
              <a:rPr lang="en-GB" sz="2000" b="1" dirty="0">
                <a:solidFill>
                  <a:srgbClr val="FF0000"/>
                </a:solidFill>
              </a:rPr>
              <a:t>0</a:t>
            </a:r>
            <a:r>
              <a:rPr lang="el-GR" sz="2000" b="1" dirty="0">
                <a:solidFill>
                  <a:srgbClr val="FF0000"/>
                </a:solidFill>
              </a:rPr>
              <a:t>,</a:t>
            </a:r>
            <a:r>
              <a:rPr lang="en-GB" sz="2000" b="1" dirty="0">
                <a:solidFill>
                  <a:srgbClr val="FF0000"/>
                </a:solidFill>
              </a:rPr>
              <a:t>50 </a:t>
            </a:r>
            <a:r>
              <a:rPr lang="el-GR" sz="2000" b="1" dirty="0">
                <a:solidFill>
                  <a:srgbClr val="FF0000"/>
                </a:solidFill>
              </a:rPr>
              <a:t>και </a:t>
            </a:r>
            <a:r>
              <a:rPr lang="en-GB" sz="2000" b="1" dirty="0">
                <a:solidFill>
                  <a:srgbClr val="FF0000"/>
                </a:solidFill>
              </a:rPr>
              <a:t>1</a:t>
            </a:r>
            <a:r>
              <a:rPr lang="el-GR" sz="2000" b="1" dirty="0">
                <a:solidFill>
                  <a:srgbClr val="FF0000"/>
                </a:solidFill>
              </a:rPr>
              <a:t>,</a:t>
            </a:r>
            <a:r>
              <a:rPr lang="en-GB" sz="2000" b="1" dirty="0">
                <a:solidFill>
                  <a:srgbClr val="FF0000"/>
                </a:solidFill>
              </a:rPr>
              <a:t>00</a:t>
            </a:r>
          </a:p>
          <a:p>
            <a:pPr algn="just"/>
            <a:r>
              <a:rPr lang="en-GB" sz="2000" dirty="0"/>
              <a:t>IR &gt; 1	 	superior performance</a:t>
            </a:r>
          </a:p>
          <a:p>
            <a:pPr algn="just"/>
            <a:r>
              <a:rPr lang="en-GB" sz="2000" dirty="0"/>
              <a:t>IR = 0</a:t>
            </a:r>
            <a:r>
              <a:rPr lang="el-GR" sz="2000" dirty="0"/>
              <a:t>,</a:t>
            </a:r>
            <a:r>
              <a:rPr lang="en-GB" sz="2000" dirty="0"/>
              <a:t>5	good performance </a:t>
            </a:r>
          </a:p>
        </p:txBody>
      </p:sp>
      <p:sp>
        <p:nvSpPr>
          <p:cNvPr id="6" name="Τίτλος 1">
            <a:extLst>
              <a:ext uri="{FF2B5EF4-FFF2-40B4-BE49-F238E27FC236}">
                <a16:creationId xmlns:a16="http://schemas.microsoft.com/office/drawing/2014/main" id="{BAEFEA5B-F70A-4786-B18E-AADDCA3808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58332"/>
          </a:xfrm>
        </p:spPr>
        <p:txBody>
          <a:bodyPr>
            <a:normAutofit/>
          </a:bodyPr>
          <a:lstStyle/>
          <a:p>
            <a:r>
              <a:rPr lang="el-GR" sz="3600" b="1" dirty="0"/>
              <a:t>Αξιολόγηση Χαρτοφυλακίων </a:t>
            </a:r>
            <a:endParaRPr lang="en-GB" sz="3600" b="1" dirty="0"/>
          </a:p>
        </p:txBody>
      </p:sp>
    </p:spTree>
    <p:extLst>
      <p:ext uri="{BB962C8B-B14F-4D97-AF65-F5344CB8AC3E}">
        <p14:creationId xmlns:p14="http://schemas.microsoft.com/office/powerpoint/2010/main" val="42262715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C2567A2-455F-413D-ADA5-BC575E7F17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300294"/>
            <a:ext cx="10843727" cy="4876669"/>
          </a:xfrm>
        </p:spPr>
        <p:txBody>
          <a:bodyPr>
            <a:normAutofit lnSpcReduction="10000"/>
          </a:bodyPr>
          <a:lstStyle/>
          <a:p>
            <a:pPr algn="just"/>
            <a:r>
              <a:rPr lang="en-GB" sz="2400" b="1" dirty="0" err="1"/>
              <a:t>Sortino</a:t>
            </a:r>
            <a:r>
              <a:rPr lang="en-GB" sz="2400" b="1" dirty="0"/>
              <a:t> ratio </a:t>
            </a:r>
          </a:p>
          <a:p>
            <a:pPr algn="just"/>
            <a:endParaRPr lang="el-GR" sz="2200" dirty="0"/>
          </a:p>
          <a:p>
            <a:pPr algn="just"/>
            <a:r>
              <a:rPr lang="el-GR" sz="2200" dirty="0"/>
              <a:t>Μια παραλλαγή του δείκτη του </a:t>
            </a:r>
            <a:r>
              <a:rPr lang="en-GB" sz="2200" dirty="0"/>
              <a:t>Sharpe</a:t>
            </a:r>
          </a:p>
          <a:p>
            <a:pPr algn="just"/>
            <a:endParaRPr lang="en-GB" sz="2200" dirty="0"/>
          </a:p>
          <a:p>
            <a:pPr algn="just"/>
            <a:r>
              <a:rPr lang="el-GR" sz="2200" dirty="0"/>
              <a:t>Εδώ χρησιμοποιούμε μόνον την αρνητική μεταβλητότητα (</a:t>
            </a:r>
            <a:r>
              <a:rPr lang="en-GB" sz="2200" b="1" dirty="0"/>
              <a:t>downside</a:t>
            </a:r>
            <a:r>
              <a:rPr lang="el-GR" sz="2200" b="1" dirty="0"/>
              <a:t>, </a:t>
            </a:r>
            <a:r>
              <a:rPr lang="en-GB" sz="2200" b="1" dirty="0"/>
              <a:t>negative</a:t>
            </a:r>
            <a:r>
              <a:rPr lang="el-GR" sz="2200" b="1" dirty="0"/>
              <a:t>,</a:t>
            </a:r>
            <a:r>
              <a:rPr lang="en-GB" sz="2200" b="1" dirty="0"/>
              <a:t> volatility</a:t>
            </a:r>
            <a:r>
              <a:rPr lang="el-GR" sz="2200" b="1" dirty="0"/>
              <a:t>) αντί για την συνολική μεταβλητότητα</a:t>
            </a:r>
          </a:p>
          <a:p>
            <a:pPr algn="just"/>
            <a:endParaRPr lang="en-GB" sz="2200" dirty="0"/>
          </a:p>
          <a:p>
            <a:pPr algn="just"/>
            <a:r>
              <a:rPr lang="el-GR" sz="2200" dirty="0"/>
              <a:t>Η ιδέα είναι ότι η </a:t>
            </a:r>
            <a:r>
              <a:rPr lang="el-GR" sz="2200" dirty="0">
                <a:solidFill>
                  <a:srgbClr val="FF0000"/>
                </a:solidFill>
              </a:rPr>
              <a:t>θετική μεταβλητότητα </a:t>
            </a:r>
            <a:r>
              <a:rPr lang="el-GR" sz="2200" dirty="0"/>
              <a:t>(</a:t>
            </a:r>
            <a:r>
              <a:rPr lang="en-GB" sz="2200" dirty="0"/>
              <a:t>upside volatility</a:t>
            </a:r>
            <a:r>
              <a:rPr lang="el-GR" sz="2200" dirty="0"/>
              <a:t>) είναι ένα θετικό σημείο για ένα χαρτοφυλάκιο και </a:t>
            </a:r>
            <a:r>
              <a:rPr lang="el-GR" sz="2200" dirty="0">
                <a:solidFill>
                  <a:srgbClr val="FF0000"/>
                </a:solidFill>
              </a:rPr>
              <a:t>δεν είναι «κίνδυνος»</a:t>
            </a:r>
            <a:endParaRPr lang="en-GB" sz="2200" b="1" dirty="0">
              <a:solidFill>
                <a:srgbClr val="FF0000"/>
              </a:solidFill>
            </a:endParaRPr>
          </a:p>
          <a:p>
            <a:pPr algn="just"/>
            <a:endParaRPr lang="en-GB" sz="2200" dirty="0"/>
          </a:p>
          <a:p>
            <a:pPr algn="just"/>
            <a:endParaRPr lang="en-GB" sz="2200" dirty="0"/>
          </a:p>
          <a:p>
            <a:pPr algn="just"/>
            <a:r>
              <a:rPr lang="el-GR" sz="2200" dirty="0"/>
              <a:t>Εφόσον χρησιμοποιούμε μόνον τις </a:t>
            </a:r>
            <a:r>
              <a:rPr lang="el-GR" sz="2200" dirty="0">
                <a:solidFill>
                  <a:srgbClr val="FF0000"/>
                </a:solidFill>
              </a:rPr>
              <a:t>αρνητικές αποκλίσεις </a:t>
            </a:r>
            <a:r>
              <a:rPr lang="el-GR" sz="2200" dirty="0"/>
              <a:t>του χαρτοφυλακίου από τον μέσο, θα μπορούσαμε να έχουμε μία καλύτερη εικόνα για τον κίνδυνο</a:t>
            </a:r>
            <a:endParaRPr lang="en-GB" sz="2200" dirty="0"/>
          </a:p>
        </p:txBody>
      </p:sp>
      <p:sp>
        <p:nvSpPr>
          <p:cNvPr id="4" name="Τίτλος 1">
            <a:extLst>
              <a:ext uri="{FF2B5EF4-FFF2-40B4-BE49-F238E27FC236}">
                <a16:creationId xmlns:a16="http://schemas.microsoft.com/office/drawing/2014/main" id="{C0CC6563-E5CC-443C-802E-CEC52B935F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9288"/>
          </a:xfrm>
        </p:spPr>
        <p:txBody>
          <a:bodyPr>
            <a:normAutofit/>
          </a:bodyPr>
          <a:lstStyle/>
          <a:p>
            <a:r>
              <a:rPr lang="el-GR" sz="3600" b="1" dirty="0"/>
              <a:t>Αξιολόγηση Χαρτοφυλακίων </a:t>
            </a:r>
            <a:endParaRPr lang="en-GB" sz="3600" b="1" dirty="0"/>
          </a:p>
        </p:txBody>
      </p:sp>
    </p:spTree>
    <p:extLst>
      <p:ext uri="{BB962C8B-B14F-4D97-AF65-F5344CB8AC3E}">
        <p14:creationId xmlns:p14="http://schemas.microsoft.com/office/powerpoint/2010/main" val="415449338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64E9251-2814-40C7-A478-5F74559256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6491" y="1296955"/>
            <a:ext cx="7153326" cy="488000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GB" sz="2400" b="1" dirty="0" err="1"/>
              <a:t>Sortino</a:t>
            </a:r>
            <a:r>
              <a:rPr lang="en-GB" sz="2400" b="1" dirty="0"/>
              <a:t> ratio </a:t>
            </a:r>
          </a:p>
          <a:p>
            <a:pPr algn="just"/>
            <a:r>
              <a:rPr lang="en-GB" sz="2200" b="1" dirty="0">
                <a:solidFill>
                  <a:srgbClr val="FF0000"/>
                </a:solidFill>
              </a:rPr>
              <a:t>downside deviation or semi-deviation</a:t>
            </a:r>
            <a:endParaRPr lang="el-GR" sz="2200" b="1" dirty="0">
              <a:solidFill>
                <a:srgbClr val="FF0000"/>
              </a:solidFill>
            </a:endParaRPr>
          </a:p>
          <a:p>
            <a:pPr algn="just"/>
            <a:endParaRPr lang="el-GR" sz="2200" b="1" dirty="0">
              <a:solidFill>
                <a:srgbClr val="FF0000"/>
              </a:solidFill>
            </a:endParaRPr>
          </a:p>
          <a:p>
            <a:pPr algn="just"/>
            <a:r>
              <a:rPr lang="el-GR" sz="2200" b="1" dirty="0">
                <a:solidFill>
                  <a:srgbClr val="FF0000"/>
                </a:solidFill>
              </a:rPr>
              <a:t>Δηλαδή η απόκλιση μόνον της «κακής» μεταβλητότητας</a:t>
            </a:r>
          </a:p>
          <a:p>
            <a:pPr algn="just"/>
            <a:endParaRPr lang="el-GR" sz="2200" b="1" dirty="0">
              <a:solidFill>
                <a:srgbClr val="FF0000"/>
              </a:solidFill>
            </a:endParaRPr>
          </a:p>
          <a:p>
            <a:pPr algn="just"/>
            <a:r>
              <a:rPr lang="el-GR" sz="2200" dirty="0"/>
              <a:t>Η έκταση της απόκλισης όταν έχουμε ζημίες</a:t>
            </a:r>
            <a:endParaRPr lang="en-GB" sz="2200" dirty="0"/>
          </a:p>
          <a:p>
            <a:pPr algn="just"/>
            <a:endParaRPr lang="en-GB" sz="2200" dirty="0"/>
          </a:p>
          <a:p>
            <a:pPr algn="just"/>
            <a:r>
              <a:rPr lang="el-GR" sz="2200" dirty="0"/>
              <a:t>Ο τύπος είναι ο ίδιος αλλά χρησιμοποιούμε ένα όριο απόδοσης (</a:t>
            </a:r>
            <a:r>
              <a:rPr lang="en-GB" sz="2200" b="1" dirty="0"/>
              <a:t>return threshold</a:t>
            </a:r>
            <a:r>
              <a:rPr lang="el-GR" sz="2200" b="1" dirty="0"/>
              <a:t>)</a:t>
            </a:r>
            <a:r>
              <a:rPr lang="en-GB" sz="2200" b="1" dirty="0"/>
              <a:t> </a:t>
            </a:r>
          </a:p>
          <a:p>
            <a:pPr marL="0" indent="0" algn="just">
              <a:buNone/>
            </a:pPr>
            <a:endParaRPr lang="el-GR" sz="2200" dirty="0"/>
          </a:p>
          <a:p>
            <a:pPr marL="0" indent="0" algn="just">
              <a:buNone/>
            </a:pPr>
            <a:r>
              <a:rPr lang="el-GR" sz="2200" dirty="0"/>
              <a:t>		Π.χ. το </a:t>
            </a:r>
            <a:r>
              <a:rPr lang="en-GB" sz="2200" dirty="0"/>
              <a:t>Rf </a:t>
            </a:r>
            <a:r>
              <a:rPr lang="el-GR" sz="2200" dirty="0"/>
              <a:t>ή τις αρνητικές αποδόσεις </a:t>
            </a:r>
            <a:r>
              <a:rPr lang="en-GB" sz="2200" dirty="0"/>
              <a:t>(r&lt;0%)</a:t>
            </a:r>
          </a:p>
          <a:p>
            <a:pPr algn="just"/>
            <a:endParaRPr lang="en-GB" sz="2200" dirty="0"/>
          </a:p>
          <a:p>
            <a:pPr marL="0" indent="0" algn="just">
              <a:buNone/>
            </a:pPr>
            <a:r>
              <a:rPr lang="en-GB" sz="2200" dirty="0"/>
              <a:t>	</a:t>
            </a:r>
            <a:r>
              <a:rPr lang="el-GR" sz="2200" dirty="0"/>
              <a:t>	Στο παράδειγμα, η περισσότερη μεταβλητότητα 		είναι «καλή» μεταβλητότητα </a:t>
            </a:r>
            <a:endParaRPr lang="en-GB" sz="2200" dirty="0"/>
          </a:p>
        </p:txBody>
      </p:sp>
      <p:sp>
        <p:nvSpPr>
          <p:cNvPr id="7" name="Βέλος: Κάτω 6">
            <a:extLst>
              <a:ext uri="{FF2B5EF4-FFF2-40B4-BE49-F238E27FC236}">
                <a16:creationId xmlns:a16="http://schemas.microsoft.com/office/drawing/2014/main" id="{24F4A801-D1D6-4EA9-97BA-FE558E26C32A}"/>
              </a:ext>
            </a:extLst>
          </p:cNvPr>
          <p:cNvSpPr/>
          <p:nvPr/>
        </p:nvSpPr>
        <p:spPr>
          <a:xfrm>
            <a:off x="11026629" y="389228"/>
            <a:ext cx="327171" cy="6918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Βέλος: Δεξιό 7">
            <a:extLst>
              <a:ext uri="{FF2B5EF4-FFF2-40B4-BE49-F238E27FC236}">
                <a16:creationId xmlns:a16="http://schemas.microsoft.com/office/drawing/2014/main" id="{DB98B1C1-518B-405E-9527-3421347E55C5}"/>
              </a:ext>
            </a:extLst>
          </p:cNvPr>
          <p:cNvSpPr/>
          <p:nvPr/>
        </p:nvSpPr>
        <p:spPr>
          <a:xfrm>
            <a:off x="712122" y="4608893"/>
            <a:ext cx="713064" cy="29361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7709F351-1606-45DD-A9AA-01B9490A5C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12822" y="1296955"/>
            <a:ext cx="3650609" cy="4610034"/>
          </a:xfrm>
          <a:prstGeom prst="rect">
            <a:avLst/>
          </a:prstGeom>
        </p:spPr>
      </p:pic>
      <p:sp>
        <p:nvSpPr>
          <p:cNvPr id="9" name="Τίτλος 1">
            <a:extLst>
              <a:ext uri="{FF2B5EF4-FFF2-40B4-BE49-F238E27FC236}">
                <a16:creationId xmlns:a16="http://schemas.microsoft.com/office/drawing/2014/main" id="{F6641012-3860-4FB2-9810-F18442A2D1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6425" y="365125"/>
            <a:ext cx="10747375" cy="692150"/>
          </a:xfrm>
        </p:spPr>
        <p:txBody>
          <a:bodyPr>
            <a:normAutofit/>
          </a:bodyPr>
          <a:lstStyle/>
          <a:p>
            <a:r>
              <a:rPr lang="el-GR" sz="3600" b="1" dirty="0"/>
              <a:t>Αξιολόγηση Χαρτοφυλακίων </a:t>
            </a:r>
            <a:endParaRPr lang="en-GB" sz="3600" b="1" dirty="0"/>
          </a:p>
        </p:txBody>
      </p:sp>
      <p:sp>
        <p:nvSpPr>
          <p:cNvPr id="10" name="Βέλος: Δεξιό 9">
            <a:extLst>
              <a:ext uri="{FF2B5EF4-FFF2-40B4-BE49-F238E27FC236}">
                <a16:creationId xmlns:a16="http://schemas.microsoft.com/office/drawing/2014/main" id="{05773C3F-3CB5-43A0-B144-FA9C534E2630}"/>
              </a:ext>
            </a:extLst>
          </p:cNvPr>
          <p:cNvSpPr/>
          <p:nvPr/>
        </p:nvSpPr>
        <p:spPr>
          <a:xfrm>
            <a:off x="726644" y="5267430"/>
            <a:ext cx="713064" cy="29361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981942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D8AA980-32D1-4C3B-9E61-ADD7449091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42890"/>
          </a:xfrm>
        </p:spPr>
        <p:txBody>
          <a:bodyPr>
            <a:normAutofit/>
          </a:bodyPr>
          <a:lstStyle/>
          <a:p>
            <a:r>
              <a:rPr lang="en-GB" sz="3600" b="1" dirty="0"/>
              <a:t>Sources and indicative reading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C57E589-133B-4593-B62C-D081A147AC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7130"/>
            <a:ext cx="10797330" cy="4599833"/>
          </a:xfrm>
        </p:spPr>
        <p:txBody>
          <a:bodyPr>
            <a:normAutofit/>
          </a:bodyPr>
          <a:lstStyle/>
          <a:p>
            <a:pPr algn="just"/>
            <a:r>
              <a:rPr lang="en-GB" sz="2000" dirty="0"/>
              <a:t>Investment Analysis and Portfolio Management, F.K. Reilly and K.C, Brown, ed: South-</a:t>
            </a:r>
            <a:r>
              <a:rPr lang="en-GB" sz="2000" dirty="0" err="1"/>
              <a:t>WesternCollege</a:t>
            </a:r>
            <a:r>
              <a:rPr lang="en-GB" sz="2000" dirty="0"/>
              <a:t> Pub.</a:t>
            </a:r>
          </a:p>
          <a:p>
            <a:pPr algn="just"/>
            <a:r>
              <a:rPr lang="en-GB" sz="2000" dirty="0"/>
              <a:t>Modern Portfolio Theory and Investment Analysis, E.J. Elton, M.J. Gruber, Stephen J. Brown, William N. </a:t>
            </a:r>
            <a:r>
              <a:rPr lang="en-GB" sz="2000" dirty="0" err="1"/>
              <a:t>Goetzmann</a:t>
            </a:r>
            <a:r>
              <a:rPr lang="en-GB" sz="2000" dirty="0"/>
              <a:t>. Wiley. </a:t>
            </a:r>
          </a:p>
          <a:p>
            <a:pPr algn="just"/>
            <a:r>
              <a:rPr lang="en-GB" sz="2000" dirty="0"/>
              <a:t>Essentials of Investments, Z. Bodie, A. Kane, A.J. Marcus, McGraw-Hill Publishing Company.</a:t>
            </a:r>
          </a:p>
          <a:p>
            <a:pPr algn="just"/>
            <a:r>
              <a:rPr lang="en-GB" sz="2000" dirty="0"/>
              <a:t>Investment Management, </a:t>
            </a:r>
            <a:r>
              <a:rPr lang="en-GB" sz="2000" dirty="0" err="1"/>
              <a:t>Fabozzi</a:t>
            </a:r>
            <a:r>
              <a:rPr lang="en-GB" sz="2000" dirty="0"/>
              <a:t>, F., Prentice Hall.</a:t>
            </a:r>
          </a:p>
          <a:p>
            <a:pPr algn="just"/>
            <a:r>
              <a:rPr lang="en-GB" sz="2000" dirty="0"/>
              <a:t>K. French Database: h</a:t>
            </a:r>
            <a:r>
              <a:rPr lang="en-GB" sz="2000" dirty="0">
                <a:hlinkClick r:id="rId2"/>
              </a:rPr>
              <a:t>ttps://mba.tuck.dartmouth.edu/pages/faculty/ken.french/data_library.html</a:t>
            </a:r>
            <a:endParaRPr lang="en-GB" sz="2000" dirty="0"/>
          </a:p>
          <a:p>
            <a:pPr algn="just"/>
            <a:endParaRPr lang="en-GB" sz="20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78331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Θέση περιεχομένου 11">
            <a:extLst>
              <a:ext uri="{FF2B5EF4-FFF2-40B4-BE49-F238E27FC236}">
                <a16:creationId xmlns:a16="http://schemas.microsoft.com/office/drawing/2014/main" id="{0BB9D4CE-F5C3-4FDF-92F1-B3DE7DC5FD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300293"/>
            <a:ext cx="5257801" cy="4876669"/>
          </a:xfrm>
        </p:spPr>
        <p:txBody>
          <a:bodyPr/>
          <a:lstStyle/>
          <a:p>
            <a:pPr algn="just"/>
            <a:r>
              <a:rPr lang="el-GR" sz="2000" dirty="0"/>
              <a:t>Συνδυάστε </a:t>
            </a:r>
            <a:r>
              <a:rPr lang="en-GB" sz="2000" dirty="0"/>
              <a:t>Rf </a:t>
            </a:r>
            <a:r>
              <a:rPr lang="el-GR" sz="2000" dirty="0"/>
              <a:t>με χαρτοφυλάκια στο αποδοτικό σύνορο </a:t>
            </a:r>
          </a:p>
          <a:p>
            <a:pPr algn="just"/>
            <a:endParaRPr lang="el-GR" sz="2000" dirty="0">
              <a:solidFill>
                <a:srgbClr val="FF0000"/>
              </a:solidFill>
            </a:endParaRPr>
          </a:p>
          <a:p>
            <a:pPr algn="just"/>
            <a:r>
              <a:rPr lang="en-GB" sz="2000" dirty="0">
                <a:solidFill>
                  <a:srgbClr val="FF0000"/>
                </a:solidFill>
              </a:rPr>
              <a:t>Rf </a:t>
            </a:r>
            <a:r>
              <a:rPr lang="el-GR" sz="2000" dirty="0">
                <a:solidFill>
                  <a:srgbClr val="FF0000"/>
                </a:solidFill>
              </a:rPr>
              <a:t>και Χαρτοφυλάκιο Α</a:t>
            </a:r>
            <a:r>
              <a:rPr lang="en-GB" sz="2000" dirty="0">
                <a:solidFill>
                  <a:srgbClr val="FF0000"/>
                </a:solidFill>
              </a:rPr>
              <a:t>, </a:t>
            </a:r>
            <a:r>
              <a:rPr lang="el-GR" sz="2000" dirty="0">
                <a:solidFill>
                  <a:srgbClr val="FF0000"/>
                </a:solidFill>
              </a:rPr>
              <a:t>γραμμή </a:t>
            </a:r>
            <a:r>
              <a:rPr lang="en-GB" sz="2000" dirty="0" err="1">
                <a:solidFill>
                  <a:srgbClr val="FF0000"/>
                </a:solidFill>
              </a:rPr>
              <a:t>RfA</a:t>
            </a:r>
            <a:endParaRPr lang="en-GB" sz="2000" dirty="0">
              <a:solidFill>
                <a:srgbClr val="FF0000"/>
              </a:solidFill>
            </a:endParaRPr>
          </a:p>
          <a:p>
            <a:pPr algn="just"/>
            <a:r>
              <a:rPr lang="el-GR" sz="2000" dirty="0"/>
              <a:t>Μεταβάλλοντας τις σταθμίσεις κινούμαστε πάνω στην γραμμή </a:t>
            </a:r>
            <a:r>
              <a:rPr lang="en-GB" sz="2000" dirty="0" err="1"/>
              <a:t>RfA</a:t>
            </a:r>
            <a:endParaRPr lang="en-GB" sz="2000" dirty="0"/>
          </a:p>
          <a:p>
            <a:pPr algn="just"/>
            <a:endParaRPr lang="en-GB" sz="2000" dirty="0"/>
          </a:p>
          <a:p>
            <a:pPr algn="just"/>
            <a:r>
              <a:rPr lang="en-GB" sz="2000" dirty="0">
                <a:solidFill>
                  <a:srgbClr val="FF0000"/>
                </a:solidFill>
              </a:rPr>
              <a:t>Rf </a:t>
            </a:r>
            <a:r>
              <a:rPr lang="el-GR" sz="2000" dirty="0">
                <a:solidFill>
                  <a:srgbClr val="FF0000"/>
                </a:solidFill>
              </a:rPr>
              <a:t>και Χαρτοφυλάκιο </a:t>
            </a:r>
            <a:r>
              <a:rPr lang="en-GB" sz="2000" dirty="0">
                <a:solidFill>
                  <a:srgbClr val="FF0000"/>
                </a:solidFill>
              </a:rPr>
              <a:t>B, </a:t>
            </a:r>
            <a:r>
              <a:rPr lang="el-GR" sz="2000" dirty="0">
                <a:solidFill>
                  <a:srgbClr val="FF0000"/>
                </a:solidFill>
              </a:rPr>
              <a:t>γραμμή</a:t>
            </a:r>
            <a:r>
              <a:rPr lang="en-GB" sz="2000" dirty="0">
                <a:solidFill>
                  <a:srgbClr val="FF0000"/>
                </a:solidFill>
              </a:rPr>
              <a:t> </a:t>
            </a:r>
            <a:r>
              <a:rPr lang="en-GB" sz="2000" dirty="0" err="1">
                <a:solidFill>
                  <a:srgbClr val="FF0000"/>
                </a:solidFill>
              </a:rPr>
              <a:t>RfB</a:t>
            </a:r>
            <a:endParaRPr lang="en-GB" sz="2000" dirty="0">
              <a:solidFill>
                <a:srgbClr val="FF0000"/>
              </a:solidFill>
            </a:endParaRPr>
          </a:p>
          <a:p>
            <a:pPr algn="just"/>
            <a:r>
              <a:rPr lang="el-GR" sz="2000" dirty="0"/>
              <a:t>Κυριαρχεί στις προηγούμενες (κάτω) γραμμές</a:t>
            </a:r>
            <a:endParaRPr lang="en-GB" sz="2000" dirty="0"/>
          </a:p>
          <a:p>
            <a:pPr algn="just"/>
            <a:endParaRPr lang="el-GR" sz="2000" dirty="0">
              <a:solidFill>
                <a:srgbClr val="FF0000"/>
              </a:solidFill>
            </a:endParaRPr>
          </a:p>
          <a:p>
            <a:pPr algn="just"/>
            <a:r>
              <a:rPr lang="en-GB" sz="2000" b="1" dirty="0">
                <a:solidFill>
                  <a:srgbClr val="FF0000"/>
                </a:solidFill>
              </a:rPr>
              <a:t>Rf </a:t>
            </a:r>
            <a:r>
              <a:rPr lang="el-GR" sz="2000" b="1" dirty="0">
                <a:solidFill>
                  <a:srgbClr val="FF0000"/>
                </a:solidFill>
              </a:rPr>
              <a:t>και Χαρτοφυλάκιο </a:t>
            </a:r>
            <a:r>
              <a:rPr lang="en-GB" sz="2000" b="1" dirty="0">
                <a:solidFill>
                  <a:srgbClr val="FF0000"/>
                </a:solidFill>
              </a:rPr>
              <a:t>M, </a:t>
            </a:r>
            <a:r>
              <a:rPr lang="el-GR" sz="2000" b="1" dirty="0">
                <a:solidFill>
                  <a:srgbClr val="FF0000"/>
                </a:solidFill>
              </a:rPr>
              <a:t>γραμμή</a:t>
            </a:r>
            <a:r>
              <a:rPr lang="en-GB" sz="2000" b="1" dirty="0">
                <a:solidFill>
                  <a:srgbClr val="FF0000"/>
                </a:solidFill>
              </a:rPr>
              <a:t> </a:t>
            </a:r>
            <a:r>
              <a:rPr lang="en-GB" sz="2000" b="1" dirty="0" err="1">
                <a:solidFill>
                  <a:srgbClr val="FF0000"/>
                </a:solidFill>
              </a:rPr>
              <a:t>RfM</a:t>
            </a:r>
            <a:endParaRPr lang="en-GB" sz="2000" b="1" dirty="0">
              <a:solidFill>
                <a:srgbClr val="FF0000"/>
              </a:solidFill>
            </a:endParaRPr>
          </a:p>
          <a:p>
            <a:pPr algn="just"/>
            <a:r>
              <a:rPr lang="el-GR" sz="2000" b="1" dirty="0">
                <a:solidFill>
                  <a:srgbClr val="FF0000"/>
                </a:solidFill>
              </a:rPr>
              <a:t>Κυριαρχεί σε όλες τις προηγούμενες 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7" name="Τίτλος 1">
            <a:extLst>
              <a:ext uri="{FF2B5EF4-FFF2-40B4-BE49-F238E27FC236}">
                <a16:creationId xmlns:a16="http://schemas.microsoft.com/office/drawing/2014/main" id="{E963876D-D3A4-4D10-A1CD-1CFA65175C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9609"/>
          </a:xfrm>
        </p:spPr>
        <p:txBody>
          <a:bodyPr>
            <a:normAutofit/>
          </a:bodyPr>
          <a:lstStyle/>
          <a:p>
            <a:r>
              <a:rPr lang="el-GR" sz="3600" b="1" dirty="0"/>
              <a:t>Θεωρία Κεφαλαιαγοράς </a:t>
            </a:r>
            <a:endParaRPr lang="en-GB" sz="3600" b="1" dirty="0"/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32F4D590-1C7B-4AA4-884C-0C231A3D4B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66113" y="520117"/>
            <a:ext cx="5405729" cy="5805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70077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Τίτλος 1">
                <a:extLst>
                  <a:ext uri="{FF2B5EF4-FFF2-40B4-BE49-F238E27FC236}">
                    <a16:creationId xmlns:a16="http://schemas.microsoft.com/office/drawing/2014/main" id="{B1CEA000-2B15-4528-8C3E-3C13DA853EC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972797" y="1520890"/>
                <a:ext cx="6043799" cy="4720518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fontScale="85000" lnSpcReduction="20000"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just"/>
                <a:r>
                  <a:rPr lang="el-GR" sz="2200" dirty="0">
                    <a:latin typeface="+mn-lt"/>
                  </a:rPr>
                  <a:t>Η κλίση της γραμμής θα είναι</a:t>
                </a:r>
                <a:r>
                  <a:rPr lang="en-GB" sz="2200" dirty="0">
                    <a:latin typeface="+mn-lt"/>
                  </a:rPr>
                  <a:t>:</a:t>
                </a:r>
                <a:r>
                  <a:rPr lang="el-GR" sz="2200" dirty="0">
                    <a:latin typeface="+mn-lt"/>
                  </a:rPr>
                  <a:t>	</a:t>
                </a:r>
                <a:r>
                  <a:rPr lang="en-GB" sz="2200" dirty="0">
                    <a:latin typeface="+mn-lt"/>
                  </a:rPr>
                  <a:t>	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</m:oMath>
                </a14:m>
                <a:endParaRPr lang="en-GB" sz="2200" dirty="0">
                  <a:latin typeface="+mn-lt"/>
                </a:endParaRPr>
              </a:p>
              <a:p>
                <a:pPr algn="just"/>
                <a:endParaRPr lang="en-GB" sz="2200" dirty="0">
                  <a:latin typeface="+mn-lt"/>
                </a:endParaRPr>
              </a:p>
              <a:p>
                <a:pPr algn="just"/>
                <a:r>
                  <a:rPr lang="el-GR" sz="2200" dirty="0">
                    <a:latin typeface="+mn-lt"/>
                  </a:rPr>
                  <a:t>Επίσης</a:t>
                </a:r>
                <a:r>
                  <a:rPr lang="en-GB" sz="2200" dirty="0">
                    <a:latin typeface="+mn-lt"/>
                  </a:rPr>
                  <a:t>	</a:t>
                </a:r>
                <a:r>
                  <a:rPr lang="el-GR" sz="2200" dirty="0">
                    <a:latin typeface="+mn-lt"/>
                  </a:rPr>
                  <a:t>	</a:t>
                </a:r>
                <a:r>
                  <a:rPr lang="en-GB" sz="2200" dirty="0">
                    <a:latin typeface="+mn-lt"/>
                  </a:rPr>
                  <a:t>		 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2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sub>
                    </m:sSub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2200" b="0" i="1" dirty="0">
                    <a:latin typeface="+mn-lt"/>
                  </a:rPr>
                  <a:t> Rf</a:t>
                </a:r>
              </a:p>
              <a:p>
                <a:pPr algn="just"/>
                <a:endParaRPr lang="en-US" sz="2200" dirty="0">
                  <a:latin typeface="+mn-lt"/>
                </a:endParaRPr>
              </a:p>
              <a:p>
                <a:pPr algn="just"/>
                <a:endParaRPr lang="en-US" sz="2200" dirty="0">
                  <a:latin typeface="+mn-lt"/>
                </a:endParaRPr>
              </a:p>
              <a:p>
                <a:pPr algn="just"/>
                <a:r>
                  <a:rPr lang="el-GR" sz="2200" dirty="0">
                    <a:latin typeface="+mn-lt"/>
                  </a:rPr>
                  <a:t>Επίσης </a:t>
                </a:r>
                <a:r>
                  <a:rPr lang="en-US" sz="2200" i="1" dirty="0">
                    <a:latin typeface="+mn-lt"/>
                  </a:rPr>
                  <a:t>	</a:t>
                </a:r>
                <a:r>
                  <a:rPr lang="el-GR" sz="2200" i="1" dirty="0">
                    <a:latin typeface="+mn-lt"/>
                  </a:rPr>
                  <a:t>	</a:t>
                </a:r>
                <a:r>
                  <a:rPr lang="en-US" sz="2200" i="1" dirty="0">
                    <a:latin typeface="+mn-lt"/>
                  </a:rPr>
                  <a:t>		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200" b="0" i="0" smtClean="0">
                        <a:latin typeface="Cambria Math" panose="02040503050406030204" pitchFamily="18" charset="0"/>
                      </a:rPr>
                      <m:t>b</m:t>
                    </m:r>
                    <m:r>
                      <a:rPr lang="en-US" sz="2200" b="0" i="0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sz="2200" i="1" smtClean="0">
                            <a:latin typeface="Cambria Math" panose="02040503050406030204" pitchFamily="18" charset="0"/>
                          </a:rPr>
                          <m:t>σ</m:t>
                        </m:r>
                      </m:e>
                      <m:sub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sub>
                    </m:sSub>
                  </m:oMath>
                </a14:m>
                <a:endParaRPr lang="en-US" sz="2200" dirty="0">
                  <a:latin typeface="+mn-lt"/>
                </a:endParaRPr>
              </a:p>
              <a:p>
                <a:pPr algn="just"/>
                <a:endParaRPr lang="en-US" sz="2200" dirty="0">
                  <a:latin typeface="+mn-lt"/>
                </a:endParaRPr>
              </a:p>
              <a:p>
                <a:pPr algn="just"/>
                <a:endParaRPr lang="en-US" sz="2200" dirty="0">
                  <a:latin typeface="+mn-lt"/>
                </a:endParaRPr>
              </a:p>
              <a:p>
                <a:pPr algn="just"/>
                <a:r>
                  <a:rPr lang="el-GR" sz="2200" dirty="0">
                    <a:latin typeface="+mn-lt"/>
                  </a:rPr>
                  <a:t>Έτσι η κλίση θα είναι: </a:t>
                </a:r>
                <a:r>
                  <a:rPr lang="en-US" sz="2200" dirty="0">
                    <a:latin typeface="+mn-lt"/>
                  </a:rPr>
                  <a:t>		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  <m:t>𝑀</m:t>
                            </m:r>
                          </m:sub>
                        </m:sSub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𝑅𝑓</m:t>
                        </m:r>
                      </m:num>
                      <m:den>
                        <m:sSub>
                          <m:sSubPr>
                            <m:ctrlPr>
                              <a:rPr lang="en-US" sz="22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l-GR" sz="2200" i="1" smtClean="0">
                                <a:latin typeface="Cambria Math" panose="02040503050406030204" pitchFamily="18" charset="0"/>
                              </a:rPr>
                              <m:t>σ</m:t>
                            </m:r>
                          </m:e>
                          <m:sub>
                            <m: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  <m:t>𝑀</m:t>
                            </m:r>
                          </m:sub>
                        </m:sSub>
                      </m:den>
                    </m:f>
                  </m:oMath>
                </a14:m>
                <a:endParaRPr lang="en-GB" sz="2200" dirty="0">
                  <a:latin typeface="+mn-lt"/>
                </a:endParaRPr>
              </a:p>
              <a:p>
                <a:pPr algn="just"/>
                <a:endParaRPr lang="en-US" sz="2200" dirty="0">
                  <a:latin typeface="+mn-lt"/>
                </a:endParaRPr>
              </a:p>
              <a:p>
                <a:pPr algn="just"/>
                <a:endParaRPr lang="en-US" sz="2200" dirty="0">
                  <a:latin typeface="+mn-lt"/>
                </a:endParaRPr>
              </a:p>
              <a:p>
                <a:pPr algn="just"/>
                <a:r>
                  <a:rPr lang="el-GR" sz="2200" dirty="0">
                    <a:latin typeface="+mn-lt"/>
                  </a:rPr>
                  <a:t>Η εξίσωση της ευθείας είναι: 	</a:t>
                </a:r>
                <a:r>
                  <a:rPr lang="en-US" sz="2200" b="1" dirty="0">
                    <a:solidFill>
                      <a:srgbClr val="FF0000"/>
                    </a:solidFill>
                    <a:latin typeface="+mn-lt"/>
                  </a:rPr>
                  <a:t>y = a + </a:t>
                </a:r>
                <a:r>
                  <a:rPr lang="el-GR" sz="2200" b="1" dirty="0">
                    <a:solidFill>
                      <a:srgbClr val="FF0000"/>
                    </a:solidFill>
                    <a:latin typeface="+mn-lt"/>
                  </a:rPr>
                  <a:t>β</a:t>
                </a:r>
                <a:r>
                  <a:rPr lang="en-US" sz="2200" b="1" dirty="0">
                    <a:solidFill>
                      <a:srgbClr val="FF0000"/>
                    </a:solidFill>
                    <a:latin typeface="+mn-lt"/>
                  </a:rPr>
                  <a:t> x</a:t>
                </a:r>
              </a:p>
              <a:p>
                <a:pPr algn="just"/>
                <a:endParaRPr lang="en-US" sz="2200" dirty="0">
                  <a:latin typeface="+mn-lt"/>
                </a:endParaRPr>
              </a:p>
              <a:p>
                <a:pPr algn="just"/>
                <a:endParaRPr lang="en-US" sz="2200" i="1" dirty="0">
                  <a:latin typeface="Cambria Math" panose="02040503050406030204" pitchFamily="18" charset="0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𝑝𝑜𝑟𝑡</m:t>
                          </m:r>
                          <m:r>
                            <a:rPr lang="en-GB" sz="2200" b="0" i="1" smtClean="0">
                              <a:latin typeface="Cambria Math" panose="02040503050406030204" pitchFamily="18" charset="0"/>
                            </a:rPr>
                            <m:t>𝑓𝑜𝑙𝑖𝑜</m:t>
                          </m:r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)=</m:t>
                      </m:r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𝑅𝑓</m:t>
                      </m:r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+ (</m:t>
                      </m:r>
                      <m:sSub>
                        <m:sSub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f>
                            <m:fPr>
                              <m:ctrlPr>
                                <a:rPr lang="en-US" sz="22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2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200" b="0" i="1" smtClean="0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en-US" sz="2200" b="0" i="1" smtClean="0">
                                      <a:latin typeface="Cambria Math" panose="02040503050406030204" pitchFamily="18" charset="0"/>
                                    </a:rPr>
                                    <m:t>𝑀</m:t>
                                  </m:r>
                                </m:sub>
                              </m:sSub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𝑅𝑓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en-US" sz="2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l-GR" sz="2200" i="1" smtClean="0">
                                      <a:latin typeface="Cambria Math" panose="02040503050406030204" pitchFamily="18" charset="0"/>
                                    </a:rPr>
                                    <m:t>σ</m:t>
                                  </m:r>
                                </m:e>
                                <m:sub>
                                  <m:r>
                                    <a:rPr lang="en-US" sz="2200" b="0" i="1" smtClean="0">
                                      <a:latin typeface="Cambria Math" panose="02040503050406030204" pitchFamily="18" charset="0"/>
                                    </a:rPr>
                                    <m:t>𝑀</m:t>
                                  </m:r>
                                </m:sub>
                              </m:sSub>
                            </m:den>
                          </m:f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a:rPr lang="en-US" sz="2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𝑃𝑜𝑟𝑡</m:t>
                          </m:r>
                          <m:r>
                            <a:rPr lang="en-GB" sz="2200" b="0" i="1" smtClean="0">
                              <a:latin typeface="Cambria Math" panose="02040503050406030204" pitchFamily="18" charset="0"/>
                            </a:rPr>
                            <m:t>𝑓𝑜𝑙𝑖𝑜</m:t>
                          </m:r>
                        </m:sub>
                      </m:sSub>
                    </m:oMath>
                  </m:oMathPara>
                </a14:m>
                <a:endParaRPr lang="en-US" sz="2200" dirty="0">
                  <a:latin typeface="+mn-lt"/>
                </a:endParaRPr>
              </a:p>
              <a:p>
                <a:pPr algn="just"/>
                <a:endParaRPr lang="en-US" sz="2200" dirty="0">
                  <a:latin typeface="+mn-lt"/>
                </a:endParaRPr>
              </a:p>
              <a:p>
                <a:pPr algn="just"/>
                <a:endParaRPr lang="el-GR" sz="2200" dirty="0">
                  <a:latin typeface="+mn-lt"/>
                </a:endParaRPr>
              </a:p>
              <a:p>
                <a:pPr algn="just"/>
                <a:r>
                  <a:rPr lang="el-GR" sz="2200" dirty="0">
                    <a:latin typeface="+mn-lt"/>
                  </a:rPr>
                  <a:t>Η εξίσωση αυτή είναι η </a:t>
                </a:r>
                <a:r>
                  <a:rPr lang="el-GR" sz="2200" b="1" dirty="0">
                    <a:solidFill>
                      <a:srgbClr val="FF0000"/>
                    </a:solidFill>
                    <a:latin typeface="+mn-lt"/>
                  </a:rPr>
                  <a:t>Γραμμή Κεφαλαιαγοράς </a:t>
                </a:r>
              </a:p>
              <a:p>
                <a:pPr algn="just"/>
                <a:endParaRPr lang="el-GR" sz="2200" b="1" dirty="0">
                  <a:solidFill>
                    <a:srgbClr val="FF0000"/>
                  </a:solidFill>
                  <a:latin typeface="+mn-lt"/>
                </a:endParaRPr>
              </a:p>
              <a:p>
                <a:pPr algn="just"/>
                <a:r>
                  <a:rPr lang="en-US" sz="2200" b="1" dirty="0">
                    <a:solidFill>
                      <a:srgbClr val="FF0000"/>
                    </a:solidFill>
                    <a:latin typeface="+mn-lt"/>
                  </a:rPr>
                  <a:t>Capital Market Line (CML)</a:t>
                </a:r>
              </a:p>
              <a:p>
                <a:pPr algn="just"/>
                <a:endParaRPr lang="en-US" sz="2200" dirty="0">
                  <a:latin typeface="+mn-lt"/>
                </a:endParaRPr>
              </a:p>
              <a:p>
                <a:pPr algn="just"/>
                <a:endParaRPr lang="en-US" sz="2200" dirty="0">
                  <a:latin typeface="+mn-lt"/>
                </a:endParaRPr>
              </a:p>
              <a:p>
                <a:pPr algn="just"/>
                <a:endParaRPr lang="en-US" sz="2200" dirty="0"/>
              </a:p>
              <a:p>
                <a:pPr algn="just"/>
                <a:endParaRPr lang="en-US" sz="2200" dirty="0"/>
              </a:p>
              <a:p>
                <a:pPr algn="just"/>
                <a:endParaRPr lang="en-US" sz="2200" dirty="0"/>
              </a:p>
              <a:p>
                <a:pPr algn="just"/>
                <a:endParaRPr lang="en-GB" sz="2200" dirty="0"/>
              </a:p>
            </p:txBody>
          </p:sp>
        </mc:Choice>
        <mc:Fallback xmlns="">
          <p:sp>
            <p:nvSpPr>
              <p:cNvPr id="6" name="Τίτλος 1">
                <a:extLst>
                  <a:ext uri="{FF2B5EF4-FFF2-40B4-BE49-F238E27FC236}">
                    <a16:creationId xmlns:a16="http://schemas.microsoft.com/office/drawing/2014/main" id="{B1CEA000-2B15-4528-8C3E-3C13DA853E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2797" y="1520890"/>
                <a:ext cx="6043799" cy="4720518"/>
              </a:xfrm>
              <a:prstGeom prst="rect">
                <a:avLst/>
              </a:prstGeom>
              <a:blipFill>
                <a:blip r:embed="rId2"/>
                <a:stretch>
                  <a:fillRect l="-1009" t="-140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Θέση περιεχομένου 2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39195" y="1359797"/>
            <a:ext cx="5333602" cy="4593133"/>
          </a:xfrm>
          <a:prstGeom prst="rect">
            <a:avLst/>
          </a:prstGeom>
        </p:spPr>
      </p:pic>
      <p:sp>
        <p:nvSpPr>
          <p:cNvPr id="8" name="Τίτλος 1">
            <a:extLst>
              <a:ext uri="{FF2B5EF4-FFF2-40B4-BE49-F238E27FC236}">
                <a16:creationId xmlns:a16="http://schemas.microsoft.com/office/drawing/2014/main" id="{6D05167B-C2A5-40DB-A928-EF816D95C3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06194"/>
          </a:xfrm>
        </p:spPr>
        <p:txBody>
          <a:bodyPr>
            <a:normAutofit/>
          </a:bodyPr>
          <a:lstStyle/>
          <a:p>
            <a:r>
              <a:rPr lang="el-GR" sz="3600" b="1" dirty="0"/>
              <a:t>Θεωρία Κεφαλαιαγοράς </a:t>
            </a:r>
            <a:endParaRPr lang="en-GB" sz="3600" b="1" dirty="0"/>
          </a:p>
        </p:txBody>
      </p:sp>
    </p:spTree>
    <p:extLst>
      <p:ext uri="{BB962C8B-B14F-4D97-AF65-F5344CB8AC3E}">
        <p14:creationId xmlns:p14="http://schemas.microsoft.com/office/powerpoint/2010/main" val="42236450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Θέση περιεχομένου 2">
                <a:extLst>
                  <a:ext uri="{FF2B5EF4-FFF2-40B4-BE49-F238E27FC236}">
                    <a16:creationId xmlns:a16="http://schemas.microsoft.com/office/drawing/2014/main" id="{0019FA8D-1609-4F07-8278-5F22B7F8335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317072"/>
                <a:ext cx="10965110" cy="5175803"/>
              </a:xfrm>
            </p:spPr>
            <p:txBody>
              <a:bodyPr>
                <a:normAutofit/>
              </a:bodyPr>
              <a:lstStyle/>
              <a:p>
                <a:pPr algn="just"/>
                <a:r>
                  <a:rPr lang="el-GR" sz="2200" dirty="0"/>
                  <a:t>Το χαρτοφυλάκιο </a:t>
                </a:r>
                <a:r>
                  <a:rPr lang="en-GB" sz="2200" dirty="0"/>
                  <a:t>M </a:t>
                </a:r>
                <a:r>
                  <a:rPr lang="el-GR" sz="2200" b="1" dirty="0">
                    <a:solidFill>
                      <a:srgbClr val="FF0000"/>
                    </a:solidFill>
                  </a:rPr>
                  <a:t>μεγιστοποιεί την απόδοση για την ανάληψη κινδύνου</a:t>
                </a:r>
                <a:r>
                  <a:rPr lang="el-GR" sz="2200" dirty="0"/>
                  <a:t>. </a:t>
                </a:r>
              </a:p>
              <a:p>
                <a:pPr algn="just"/>
                <a:endParaRPr lang="el-GR" sz="2200" dirty="0"/>
              </a:p>
              <a:p>
                <a:pPr algn="just"/>
                <a:r>
                  <a:rPr lang="el-GR" sz="2200" dirty="0"/>
                  <a:t>Είναι το αγοραίο χαρτοφυλάκιο </a:t>
                </a:r>
                <a:r>
                  <a:rPr lang="el-GR" sz="2200" dirty="0">
                    <a:solidFill>
                      <a:srgbClr val="FF0000"/>
                    </a:solidFill>
                  </a:rPr>
                  <a:t>(</a:t>
                </a:r>
                <a:r>
                  <a:rPr lang="en-GB" sz="2200" b="1" dirty="0">
                    <a:solidFill>
                      <a:srgbClr val="FF0000"/>
                    </a:solidFill>
                  </a:rPr>
                  <a:t>market portfolio</a:t>
                </a:r>
                <a:r>
                  <a:rPr lang="el-GR" sz="2200" b="1" dirty="0">
                    <a:solidFill>
                      <a:srgbClr val="FF0000"/>
                    </a:solidFill>
                  </a:rPr>
                  <a:t>)</a:t>
                </a:r>
                <a:r>
                  <a:rPr lang="en-GB" sz="2200" b="1" dirty="0">
                    <a:solidFill>
                      <a:srgbClr val="FF0000"/>
                    </a:solidFill>
                  </a:rPr>
                  <a:t> </a:t>
                </a:r>
                <a:r>
                  <a:rPr lang="el-GR" sz="2200" dirty="0"/>
                  <a:t>και συμπεριλαμβάνει όλες τις επενδύσεις</a:t>
                </a:r>
                <a:endParaRPr lang="en-GB" sz="2200" b="1" dirty="0"/>
              </a:p>
              <a:p>
                <a:pPr algn="just"/>
                <a:endParaRPr lang="en-GB" sz="2200" b="1" dirty="0"/>
              </a:p>
              <a:p>
                <a:pPr algn="just"/>
                <a:r>
                  <a:rPr lang="el-GR" sz="2200" dirty="0">
                    <a:solidFill>
                      <a:srgbClr val="FF0000"/>
                    </a:solidFill>
                  </a:rPr>
                  <a:t>Έχει την μέγιστη υπερβάλλουσα απόδοση (άνω του </a:t>
                </a:r>
                <a:r>
                  <a:rPr lang="en-GB" sz="2200" dirty="0">
                    <a:solidFill>
                      <a:srgbClr val="FF0000"/>
                    </a:solidFill>
                  </a:rPr>
                  <a:t>Rf) </a:t>
                </a:r>
                <a:r>
                  <a:rPr lang="el-GR" sz="2200" dirty="0">
                    <a:solidFill>
                      <a:srgbClr val="FF0000"/>
                    </a:solidFill>
                  </a:rPr>
                  <a:t>ανά μονάδα κινδύνου</a:t>
                </a:r>
              </a:p>
              <a:p>
                <a:pPr algn="just"/>
                <a:endParaRPr lang="en-GB" sz="2200" dirty="0"/>
              </a:p>
              <a:p>
                <a:pPr algn="just"/>
                <a:r>
                  <a:rPr lang="el-GR" sz="2200" dirty="0"/>
                  <a:t>Οι επενδυτές που θα επενδύσουν στο </a:t>
                </a:r>
                <a:r>
                  <a:rPr lang="en-GB" sz="2200" dirty="0"/>
                  <a:t>Rf </a:t>
                </a:r>
                <a:r>
                  <a:rPr lang="el-GR" sz="2200" dirty="0"/>
                  <a:t>και στο Μ θα περιμένουν μία απόδοση που θα είναι ίση με το </a:t>
                </a:r>
                <a:r>
                  <a:rPr lang="en-GB" sz="2200" dirty="0"/>
                  <a:t>Rf + </a:t>
                </a:r>
                <a:r>
                  <a:rPr lang="el-GR" sz="2200" dirty="0"/>
                  <a:t>αποζημίωση για τον αριθμό των μονάδων κινδύνου </a:t>
                </a:r>
                <a:r>
                  <a:rPr lang="en-GB" sz="2200" dirty="0"/>
                  <a:t>(</a:t>
                </a:r>
                <a:r>
                  <a:rPr lang="en-GB" sz="2200" i="1" dirty="0" err="1"/>
                  <a:t>σ</a:t>
                </a:r>
                <a:r>
                  <a:rPr lang="en-GB" sz="2200" i="1" baseline="-25000" dirty="0" err="1"/>
                  <a:t>portflolio</a:t>
                </a:r>
                <a:r>
                  <a:rPr lang="en-GB" sz="2200" dirty="0"/>
                  <a:t>) </a:t>
                </a:r>
                <a:r>
                  <a:rPr lang="el-GR" sz="2200" dirty="0"/>
                  <a:t>που αποδέχονται </a:t>
                </a:r>
              </a:p>
              <a:p>
                <a:pPr algn="just"/>
                <a:endParaRPr lang="el-GR" sz="2200" dirty="0"/>
              </a:p>
              <a:p>
                <a:pPr algn="just"/>
                <a:r>
                  <a:rPr lang="el-GR" sz="2200" dirty="0"/>
                  <a:t>Η κλίση </a:t>
                </a:r>
                <a:r>
                  <a:rPr lang="en-GB" sz="2200" dirty="0"/>
                  <a:t>	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  <m:t>𝑀</m:t>
                            </m:r>
                          </m:sub>
                        </m:sSub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  <m:t>𝐹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2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l-GR" sz="2200" i="1" smtClean="0">
                                <a:latin typeface="Cambria Math" panose="02040503050406030204" pitchFamily="18" charset="0"/>
                              </a:rPr>
                              <m:t>σ</m:t>
                            </m:r>
                          </m:e>
                          <m:sub>
                            <m: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  <m:t>𝑀</m:t>
                            </m:r>
                          </m:sub>
                        </m:sSub>
                      </m:den>
                    </m:f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22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2200" dirty="0"/>
                  <a:t>		→	</a:t>
                </a:r>
                <a:r>
                  <a:rPr lang="el-GR" sz="2200" dirty="0"/>
                  <a:t>αναμενόμενη αποζημίωση, </a:t>
                </a:r>
                <a:r>
                  <a:rPr lang="en-GB" sz="2200" b="1" dirty="0">
                    <a:solidFill>
                      <a:srgbClr val="FF0000"/>
                    </a:solidFill>
                  </a:rPr>
                  <a:t>Expected Risk Premium</a:t>
                </a:r>
              </a:p>
              <a:p>
                <a:pPr algn="just"/>
                <a:endParaRPr lang="en-GB" sz="2200" b="1" dirty="0"/>
              </a:p>
              <a:p>
                <a:pPr algn="just"/>
                <a:endParaRPr lang="en-GB" sz="2200" b="1" dirty="0"/>
              </a:p>
            </p:txBody>
          </p:sp>
        </mc:Choice>
        <mc:Fallback xmlns="">
          <p:sp>
            <p:nvSpPr>
              <p:cNvPr id="3" name="Θέση περιεχομένου 2">
                <a:extLst>
                  <a:ext uri="{FF2B5EF4-FFF2-40B4-BE49-F238E27FC236}">
                    <a16:creationId xmlns:a16="http://schemas.microsoft.com/office/drawing/2014/main" id="{0019FA8D-1609-4F07-8278-5F22B7F8335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317072"/>
                <a:ext cx="10965110" cy="5175803"/>
              </a:xfrm>
              <a:blipFill>
                <a:blip r:embed="rId2"/>
                <a:stretch>
                  <a:fillRect l="-667" t="-1531" r="-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Τίτλος 1">
            <a:extLst>
              <a:ext uri="{FF2B5EF4-FFF2-40B4-BE49-F238E27FC236}">
                <a16:creationId xmlns:a16="http://schemas.microsoft.com/office/drawing/2014/main" id="{358E9C43-2582-4C1A-881F-14A49F7B8F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25444"/>
          </a:xfrm>
        </p:spPr>
        <p:txBody>
          <a:bodyPr>
            <a:normAutofit/>
          </a:bodyPr>
          <a:lstStyle/>
          <a:p>
            <a:r>
              <a:rPr lang="el-GR" sz="3600" b="1" dirty="0"/>
              <a:t>Θεωρία Κεφαλαιαγοράς </a:t>
            </a:r>
            <a:endParaRPr lang="en-GB" sz="3600" b="1" dirty="0"/>
          </a:p>
        </p:txBody>
      </p:sp>
    </p:spTree>
    <p:extLst>
      <p:ext uri="{BB962C8B-B14F-4D97-AF65-F5344CB8AC3E}">
        <p14:creationId xmlns:p14="http://schemas.microsoft.com/office/powerpoint/2010/main" val="34649116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Θέση περιεχομένου 2">
                <a:extLst>
                  <a:ext uri="{FF2B5EF4-FFF2-40B4-BE49-F238E27FC236}">
                    <a16:creationId xmlns:a16="http://schemas.microsoft.com/office/drawing/2014/main" id="{38EE22FF-6CC6-45DD-8686-38561157808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526796"/>
                <a:ext cx="10515600" cy="4650167"/>
              </a:xfrm>
            </p:spPr>
            <p:txBody>
              <a:bodyPr>
                <a:normAutofit/>
              </a:bodyPr>
              <a:lstStyle/>
              <a:p>
                <a:pPr algn="just"/>
                <a:endParaRPr lang="en-US" sz="2200" dirty="0"/>
              </a:p>
              <a:p>
                <a:pPr algn="just"/>
                <a:r>
                  <a:rPr lang="el-GR" sz="2200" b="1" dirty="0">
                    <a:solidFill>
                      <a:srgbClr val="FF0000"/>
                    </a:solidFill>
                  </a:rPr>
                  <a:t>Η κλίση είναι η τιμή του κινδύνου όταν η αγορά είναι σε ισορροπία</a:t>
                </a:r>
                <a:endParaRPr lang="en-US" sz="2200" b="1" dirty="0">
                  <a:solidFill>
                    <a:srgbClr val="FF0000"/>
                  </a:solidFill>
                </a:endParaRPr>
              </a:p>
              <a:p>
                <a:pPr algn="just"/>
                <a:endParaRPr lang="en-US" sz="2200" dirty="0"/>
              </a:p>
              <a:p>
                <a:pPr algn="just"/>
                <a:r>
                  <a:rPr lang="el-GR" sz="2200" dirty="0"/>
                  <a:t>Π.χ.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𝑀</m:t>
                        </m:r>
                      </m:sub>
                    </m:sSub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=1</m:t>
                    </m:r>
                    <m:r>
                      <a:rPr lang="en-GB" sz="2200" b="0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%, </m:t>
                    </m:r>
                    <m:sSub>
                      <m:sSub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𝐹</m:t>
                        </m:r>
                      </m:sub>
                    </m:sSub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200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% , </m:t>
                    </m:r>
                    <m:sSub>
                      <m:sSub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sz="2200" i="1">
                            <a:latin typeface="Cambria Math" panose="02040503050406030204" pitchFamily="18" charset="0"/>
                          </a:rPr>
                          <m:t>σ</m:t>
                        </m:r>
                      </m:e>
                      <m:sub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𝑀</m:t>
                        </m:r>
                      </m:sub>
                    </m:sSub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=0</m:t>
                    </m:r>
                    <m:r>
                      <a:rPr lang="el-GR" sz="22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2200" b="0" i="1" smtClean="0">
                        <a:latin typeface="Cambria Math" panose="02040503050406030204" pitchFamily="18" charset="0"/>
                      </a:rPr>
                      <m:t>30</m:t>
                    </m:r>
                  </m:oMath>
                </a14:m>
                <a:endParaRPr lang="en-US" sz="2200" b="0" dirty="0"/>
              </a:p>
              <a:p>
                <a:pPr algn="just"/>
                <a:endParaRPr lang="en-US" sz="2200" dirty="0"/>
              </a:p>
              <a:p>
                <a:pPr algn="just"/>
                <a:r>
                  <a:rPr lang="el-GR" sz="2200" dirty="0"/>
                  <a:t>Η κλίση της </a:t>
                </a:r>
                <a:r>
                  <a:rPr lang="en-US" sz="2200" dirty="0"/>
                  <a:t>CML </a:t>
                </a:r>
                <a:r>
                  <a:rPr lang="el-GR" sz="2200" dirty="0"/>
                  <a:t>θα είναι </a:t>
                </a:r>
                <a:r>
                  <a:rPr lang="en-US" sz="2200" dirty="0"/>
                  <a:t>(0</a:t>
                </a:r>
                <a:r>
                  <a:rPr lang="el-GR" sz="2200" dirty="0"/>
                  <a:t>,</a:t>
                </a:r>
                <a:r>
                  <a:rPr lang="en-US" sz="2200" dirty="0"/>
                  <a:t>15 – 0</a:t>
                </a:r>
                <a:r>
                  <a:rPr lang="el-GR" sz="2200" dirty="0"/>
                  <a:t>,</a:t>
                </a:r>
                <a:r>
                  <a:rPr lang="en-US" sz="2200" dirty="0"/>
                  <a:t>04) / 0</a:t>
                </a:r>
                <a:r>
                  <a:rPr lang="el-GR" sz="2200" dirty="0"/>
                  <a:t>,</a:t>
                </a:r>
                <a:r>
                  <a:rPr lang="en-US" sz="2200" dirty="0"/>
                  <a:t>30 = 0</a:t>
                </a:r>
                <a:r>
                  <a:rPr lang="el-GR" sz="2200" dirty="0"/>
                  <a:t>,</a:t>
                </a:r>
                <a:r>
                  <a:rPr lang="en-US" sz="2200" dirty="0"/>
                  <a:t>36</a:t>
                </a:r>
              </a:p>
              <a:p>
                <a:pPr algn="just"/>
                <a:endParaRPr lang="en-US" sz="2200" dirty="0"/>
              </a:p>
              <a:p>
                <a:pPr algn="just"/>
                <a:r>
                  <a:rPr lang="el-GR" sz="2200" dirty="0"/>
                  <a:t>Τι σημαίνει αυτό ? </a:t>
                </a:r>
              </a:p>
              <a:p>
                <a:pPr algn="just"/>
                <a:endParaRPr lang="el-GR" sz="2200" dirty="0"/>
              </a:p>
              <a:p>
                <a:pPr algn="just"/>
                <a:r>
                  <a:rPr lang="el-GR" sz="2200" dirty="0"/>
                  <a:t>Για κάθε </a:t>
                </a:r>
                <a:r>
                  <a:rPr lang="en-US" sz="2200" dirty="0"/>
                  <a:t>1% </a:t>
                </a:r>
                <a:r>
                  <a:rPr lang="el-GR" sz="2200" dirty="0"/>
                  <a:t>μεταβολή στον κίνδυνο ενός αποδοτικού χαρτοφυλακίου η αγορά αναμένει μία αύξηση κατά </a:t>
                </a:r>
                <a:r>
                  <a:rPr lang="en-US" sz="2200" dirty="0">
                    <a:solidFill>
                      <a:srgbClr val="FF0000"/>
                    </a:solidFill>
                  </a:rPr>
                  <a:t>0</a:t>
                </a:r>
                <a:r>
                  <a:rPr lang="el-GR" sz="2200" dirty="0">
                    <a:solidFill>
                      <a:srgbClr val="FF0000"/>
                    </a:solidFill>
                  </a:rPr>
                  <a:t>,</a:t>
                </a:r>
                <a:r>
                  <a:rPr lang="en-US" sz="2200" dirty="0">
                    <a:solidFill>
                      <a:srgbClr val="FF0000"/>
                    </a:solidFill>
                  </a:rPr>
                  <a:t>36%</a:t>
                </a:r>
                <a:r>
                  <a:rPr lang="en-US" sz="2200" dirty="0"/>
                  <a:t> </a:t>
                </a:r>
                <a:r>
                  <a:rPr lang="el-GR" sz="2200" dirty="0"/>
                  <a:t>στην απόδοση του για να διατηρηθεί η ισορροπία </a:t>
                </a:r>
                <a:endParaRPr lang="en-US" sz="2200" b="1" dirty="0">
                  <a:solidFill>
                    <a:srgbClr val="FF0000"/>
                  </a:solidFill>
                </a:endParaRPr>
              </a:p>
              <a:p>
                <a:pPr algn="just"/>
                <a:endParaRPr lang="en-US" dirty="0"/>
              </a:p>
              <a:p>
                <a:pPr algn="just"/>
                <a:endParaRPr lang="en-GB" dirty="0"/>
              </a:p>
            </p:txBody>
          </p:sp>
        </mc:Choice>
        <mc:Fallback xmlns="">
          <p:sp>
            <p:nvSpPr>
              <p:cNvPr id="3" name="Θέση περιεχομένου 2">
                <a:extLst>
                  <a:ext uri="{FF2B5EF4-FFF2-40B4-BE49-F238E27FC236}">
                    <a16:creationId xmlns:a16="http://schemas.microsoft.com/office/drawing/2014/main" id="{38EE22FF-6CC6-45DD-8686-38561157808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526796"/>
                <a:ext cx="10515600" cy="4650167"/>
              </a:xfrm>
              <a:blipFill>
                <a:blip r:embed="rId2"/>
                <a:stretch>
                  <a:fillRect l="-696" r="-696" b="-6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Τίτλος 1">
            <a:extLst>
              <a:ext uri="{FF2B5EF4-FFF2-40B4-BE49-F238E27FC236}">
                <a16:creationId xmlns:a16="http://schemas.microsoft.com/office/drawing/2014/main" id="{659AF4A6-0EDB-4D8B-A046-C947D701F0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00945"/>
          </a:xfrm>
        </p:spPr>
        <p:txBody>
          <a:bodyPr>
            <a:normAutofit/>
          </a:bodyPr>
          <a:lstStyle/>
          <a:p>
            <a:r>
              <a:rPr lang="el-GR" sz="3600" b="1" dirty="0"/>
              <a:t>Θεωρία Κεφαλαιαγοράς </a:t>
            </a:r>
            <a:endParaRPr lang="en-GB" sz="3600" b="1" dirty="0"/>
          </a:p>
        </p:txBody>
      </p:sp>
    </p:spTree>
    <p:extLst>
      <p:ext uri="{BB962C8B-B14F-4D97-AF65-F5344CB8AC3E}">
        <p14:creationId xmlns:p14="http://schemas.microsoft.com/office/powerpoint/2010/main" val="32881178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Θέση περιεχομένου 2">
                <a:extLst>
                  <a:ext uri="{FF2B5EF4-FFF2-40B4-BE49-F238E27FC236}">
                    <a16:creationId xmlns:a16="http://schemas.microsoft.com/office/drawing/2014/main" id="{90E9407B-F07C-40A4-90B0-BB415ED4B56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199626"/>
                <a:ext cx="10948332" cy="5293249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l-GR" sz="2000" dirty="0"/>
                  <a:t>Ας υποθέσουμε ότι </a:t>
                </a:r>
                <a:r>
                  <a:rPr lang="en-GB" sz="2000" dirty="0">
                    <a:solidFill>
                      <a:srgbClr val="FF0000"/>
                    </a:solidFill>
                  </a:rPr>
                  <a:t>Rf = 2%, RM = 10%, </a:t>
                </a:r>
                <a:r>
                  <a:rPr lang="el-GR" sz="2000" dirty="0">
                    <a:solidFill>
                      <a:srgbClr val="FF0000"/>
                    </a:solidFill>
                  </a:rPr>
                  <a:t>και η κλίση της γραμμής είναι </a:t>
                </a:r>
                <a:r>
                  <a:rPr lang="en-GB" sz="2000" dirty="0">
                    <a:solidFill>
                      <a:srgbClr val="FF0000"/>
                    </a:solidFill>
                  </a:rPr>
                  <a:t>0</a:t>
                </a:r>
                <a:r>
                  <a:rPr lang="el-GR" sz="2000" dirty="0">
                    <a:solidFill>
                      <a:srgbClr val="FF0000"/>
                    </a:solidFill>
                  </a:rPr>
                  <a:t>,</a:t>
                </a:r>
                <a:r>
                  <a:rPr lang="en-GB" sz="2000" dirty="0">
                    <a:solidFill>
                      <a:srgbClr val="FF0000"/>
                    </a:solidFill>
                  </a:rPr>
                  <a:t>60</a:t>
                </a:r>
                <a:r>
                  <a:rPr lang="en-GB" sz="2000" dirty="0"/>
                  <a:t> </a:t>
                </a:r>
              </a:p>
              <a:p>
                <a:endParaRPr lang="en-GB" sz="2000" dirty="0"/>
              </a:p>
              <a:p>
                <a:r>
                  <a:rPr lang="el-GR" sz="2000" dirty="0"/>
                  <a:t>Επιθυμώ μία </a:t>
                </a:r>
                <a:r>
                  <a:rPr lang="el-GR" sz="2000" b="1" dirty="0">
                    <a:solidFill>
                      <a:srgbClr val="FF0000"/>
                    </a:solidFill>
                  </a:rPr>
                  <a:t>τυπική απόκλιση από την επένδυση μου μέχρι </a:t>
                </a:r>
                <a:r>
                  <a:rPr lang="en-GB" sz="2000" b="1" dirty="0">
                    <a:solidFill>
                      <a:srgbClr val="FF0000"/>
                    </a:solidFill>
                  </a:rPr>
                  <a:t>10% </a:t>
                </a:r>
              </a:p>
              <a:p>
                <a:endParaRPr lang="en-GB" sz="2000" dirty="0"/>
              </a:p>
              <a:p>
                <a:r>
                  <a:rPr lang="el-GR" sz="2000" dirty="0"/>
                  <a:t>Χρησιμοποιώντας την </a:t>
                </a:r>
                <a:r>
                  <a:rPr lang="en-GB" sz="2000" dirty="0"/>
                  <a:t>CML </a:t>
                </a:r>
                <a:r>
                  <a:rPr lang="el-GR" sz="2000" dirty="0"/>
                  <a:t>τι μπορώ να κάνω ?</a:t>
                </a:r>
                <a:r>
                  <a:rPr lang="en-GB" sz="2000" dirty="0"/>
                  <a:t> </a:t>
                </a:r>
              </a:p>
              <a:p>
                <a:endParaRPr lang="en-GB" sz="2000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𝑝𝑜𝑟𝑡</m:t>
                        </m:r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𝑓𝑜𝑙𝑖𝑜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)=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𝑅𝑓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+ (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f>
                          <m:fPr>
                            <m:ctrlPr>
                              <a:rPr lang="en-US" sz="20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𝑅</m:t>
                                </m:r>
                              </m:e>
                              <m:sub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𝑀</m:t>
                                </m:r>
                              </m:sub>
                            </m:s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𝑅𝑓</m:t>
                            </m:r>
                          </m:num>
                          <m:den>
                            <m:sSub>
                              <m:sSubPr>
                                <m:ctrlPr>
                                  <a:rPr lang="en-US" sz="200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l-GR" sz="2000" i="1" smtClean="0">
                                    <a:latin typeface="Cambria Math" panose="02040503050406030204" pitchFamily="18" charset="0"/>
                                  </a:rPr>
                                  <m:t>σ</m:t>
                                </m:r>
                              </m:e>
                              <m:sub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𝑀</m:t>
                                </m:r>
                              </m:sub>
                            </m:sSub>
                          </m:den>
                        </m:f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)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𝑃𝑜𝑟𝑡</m:t>
                        </m:r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𝑓𝑜𝑙𝑖𝑜</m:t>
                        </m:r>
                      </m:sub>
                    </m:sSub>
                  </m:oMath>
                </a14:m>
                <a:endParaRPr lang="en-GB" sz="2000" dirty="0"/>
              </a:p>
              <a:p>
                <a:endParaRPr lang="en-GB" sz="2000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𝑝𝑜𝑟𝑡</m:t>
                        </m:r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𝑓𝑜𝑙𝑖𝑜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)=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l-GR" sz="20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02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l-GR" sz="20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6</m:t>
                    </m:r>
                  </m:oMath>
                </a14:m>
                <a:r>
                  <a:rPr lang="en-GB" sz="2000" dirty="0"/>
                  <a:t> x 0</a:t>
                </a:r>
                <a:r>
                  <a:rPr lang="el-GR" sz="2000" dirty="0"/>
                  <a:t>,</a:t>
                </a:r>
                <a:r>
                  <a:rPr lang="en-GB" sz="2000" dirty="0"/>
                  <a:t>10 = </a:t>
                </a:r>
                <a:r>
                  <a:rPr lang="en-GB" sz="2000" b="1" dirty="0">
                    <a:solidFill>
                      <a:srgbClr val="FF0000"/>
                    </a:solidFill>
                  </a:rPr>
                  <a:t>0</a:t>
                </a:r>
                <a:r>
                  <a:rPr lang="el-GR" sz="2000" b="1" dirty="0">
                    <a:solidFill>
                      <a:srgbClr val="FF0000"/>
                    </a:solidFill>
                  </a:rPr>
                  <a:t>,</a:t>
                </a:r>
                <a:r>
                  <a:rPr lang="en-GB" sz="2000" b="1" dirty="0">
                    <a:solidFill>
                      <a:srgbClr val="FF0000"/>
                    </a:solidFill>
                  </a:rPr>
                  <a:t>08</a:t>
                </a:r>
              </a:p>
              <a:p>
                <a:endParaRPr lang="en-GB" sz="2000" b="1" dirty="0">
                  <a:solidFill>
                    <a:srgbClr val="FF0000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𝐸</m:t>
                    </m:r>
                    <m:d>
                      <m:dPr>
                        <m:ctrlPr>
                          <a:rPr lang="en-GB" sz="2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20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𝑝𝑜𝑟𝑡𝑓𝑜𝑙𝑖𝑜</m:t>
                            </m:r>
                          </m:sub>
                        </m:sSub>
                      </m:e>
                    </m:d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 </m:t>
                    </m:r>
                    <m:sSub>
                      <m:sSubPr>
                        <m:ctrlPr>
                          <a:rPr lang="en-GB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l-GR" sz="20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08= </m:t>
                        </m:r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𝑅𝑓</m:t>
                        </m:r>
                      </m:sub>
                    </m:sSub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l-GR" sz="20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02 +</m:t>
                    </m:r>
                    <m:sSub>
                      <m:sSubPr>
                        <m:ctrlPr>
                          <a:rPr lang="en-GB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(1−</m:t>
                        </m:r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𝑅𝑓</m:t>
                        </m:r>
                      </m:sub>
                    </m:sSub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GB" sz="2000" i="1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l-GR" sz="20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10</m:t>
                    </m:r>
                  </m:oMath>
                </a14:m>
                <a:r>
                  <a:rPr lang="en-US" sz="2000" dirty="0"/>
                  <a:t> </a:t>
                </a:r>
                <a:r>
                  <a:rPr lang="en-US" sz="2000" dirty="0">
                    <a:cs typeface="Arial" panose="020B0604020202020204" pitchFamily="34" charset="0"/>
                  </a:rPr>
                  <a:t>→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000" b="0" i="1" dirty="0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GB" sz="2000" b="0" i="1" dirty="0" smtClean="0">
                            <a:latin typeface="Cambria Math" panose="02040503050406030204" pitchFamily="18" charset="0"/>
                          </a:rPr>
                          <m:t>𝑅𝑓</m:t>
                        </m:r>
                      </m:sub>
                    </m:sSub>
                    <m:r>
                      <a:rPr lang="en-GB" sz="2000" b="0" i="1" dirty="0" smtClean="0">
                        <a:latin typeface="Cambria Math" panose="02040503050406030204" pitchFamily="18" charset="0"/>
                      </a:rPr>
                      <m:t>=0</m:t>
                    </m:r>
                    <m:r>
                      <a:rPr lang="el-GR" sz="2000" b="0" i="1" dirty="0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2000" b="0" i="1" dirty="0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US" sz="2000" dirty="0"/>
                  <a:t>5</a:t>
                </a:r>
              </a:p>
              <a:p>
                <a:endParaRPr lang="en-US" sz="2000" dirty="0"/>
              </a:p>
              <a:p>
                <a:r>
                  <a:rPr lang="el-GR" sz="2000" dirty="0"/>
                  <a:t>Δηλαδή να επενδύσω </a:t>
                </a:r>
                <a:r>
                  <a:rPr lang="en-US" sz="2000" b="1" dirty="0">
                    <a:solidFill>
                      <a:srgbClr val="FF0000"/>
                    </a:solidFill>
                  </a:rPr>
                  <a:t>25% </a:t>
                </a:r>
                <a:r>
                  <a:rPr lang="el-GR" sz="2000" b="1" dirty="0">
                    <a:solidFill>
                      <a:srgbClr val="FF0000"/>
                    </a:solidFill>
                  </a:rPr>
                  <a:t>στο </a:t>
                </a:r>
                <a:r>
                  <a:rPr lang="en-US" sz="2000" b="1" dirty="0">
                    <a:solidFill>
                      <a:srgbClr val="FF0000"/>
                    </a:solidFill>
                  </a:rPr>
                  <a:t>Rf </a:t>
                </a:r>
                <a:r>
                  <a:rPr lang="el-GR" sz="2000" b="1" dirty="0">
                    <a:solidFill>
                      <a:srgbClr val="FF0000"/>
                    </a:solidFill>
                  </a:rPr>
                  <a:t>και </a:t>
                </a:r>
                <a:r>
                  <a:rPr lang="en-US" sz="2000" b="1" dirty="0">
                    <a:solidFill>
                      <a:srgbClr val="FF0000"/>
                    </a:solidFill>
                  </a:rPr>
                  <a:t>75% </a:t>
                </a:r>
                <a:r>
                  <a:rPr lang="el-GR" sz="2000" b="1" dirty="0">
                    <a:solidFill>
                      <a:srgbClr val="FF0000"/>
                    </a:solidFill>
                  </a:rPr>
                  <a:t>στο </a:t>
                </a:r>
                <a:r>
                  <a:rPr lang="en-US" sz="2000" b="1" dirty="0">
                    <a:solidFill>
                      <a:srgbClr val="FF0000"/>
                    </a:solidFill>
                  </a:rPr>
                  <a:t>RM</a:t>
                </a:r>
                <a14:m>
                  <m:oMath xmlns:m="http://schemas.openxmlformats.org/officeDocument/2006/math">
                    <m:r>
                      <a:rPr lang="en-GB" sz="20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b="1" dirty="0">
                    <a:solidFill>
                      <a:srgbClr val="FF0000"/>
                    </a:solidFill>
                  </a:rPr>
                  <a:t> </a:t>
                </a:r>
              </a:p>
              <a:p>
                <a:endParaRPr lang="en-GB" dirty="0"/>
              </a:p>
            </p:txBody>
          </p:sp>
        </mc:Choice>
        <mc:Fallback xmlns="">
          <p:sp>
            <p:nvSpPr>
              <p:cNvPr id="3" name="Θέση περιεχομένου 2">
                <a:extLst>
                  <a:ext uri="{FF2B5EF4-FFF2-40B4-BE49-F238E27FC236}">
                    <a16:creationId xmlns:a16="http://schemas.microsoft.com/office/drawing/2014/main" id="{90E9407B-F07C-40A4-90B0-BB415ED4B56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199626"/>
                <a:ext cx="10948332" cy="5293249"/>
              </a:xfrm>
              <a:blipFill>
                <a:blip r:embed="rId2"/>
                <a:stretch>
                  <a:fillRect l="-501" t="-17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Τίτλος 1">
            <a:extLst>
              <a:ext uri="{FF2B5EF4-FFF2-40B4-BE49-F238E27FC236}">
                <a16:creationId xmlns:a16="http://schemas.microsoft.com/office/drawing/2014/main" id="{CFAA5BE1-89FB-4FDA-874B-8B168B2874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0611"/>
          </a:xfrm>
        </p:spPr>
        <p:txBody>
          <a:bodyPr>
            <a:normAutofit/>
          </a:bodyPr>
          <a:lstStyle/>
          <a:p>
            <a:r>
              <a:rPr lang="el-GR" sz="3600" b="1" dirty="0"/>
              <a:t>Θεωρία Κεφαλαιαγοράς </a:t>
            </a:r>
            <a:endParaRPr lang="en-GB" sz="3600" b="1" dirty="0"/>
          </a:p>
        </p:txBody>
      </p:sp>
    </p:spTree>
    <p:extLst>
      <p:ext uri="{BB962C8B-B14F-4D97-AF65-F5344CB8AC3E}">
        <p14:creationId xmlns:p14="http://schemas.microsoft.com/office/powerpoint/2010/main" val="6642254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Τίτλος 1">
                <a:extLst>
                  <a:ext uri="{FF2B5EF4-FFF2-40B4-BE49-F238E27FC236}">
                    <a16:creationId xmlns:a16="http://schemas.microsoft.com/office/drawing/2014/main" id="{7EA83883-5BA9-49D5-AE76-F9FD7E1329AB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803945" y="1216404"/>
                <a:ext cx="5840136" cy="5276471"/>
              </a:xfrm>
            </p:spPr>
            <p:txBody>
              <a:bodyPr>
                <a:normAutofit fontScale="90000"/>
              </a:bodyPr>
              <a:lstStyle/>
              <a:p>
                <a:pPr/>
                <a:br>
                  <a:rPr lang="en-GB" sz="2200" dirty="0">
                    <a:latin typeface="+mn-lt"/>
                  </a:rPr>
                </a:br>
                <a:r>
                  <a:rPr lang="el-GR" sz="2200" dirty="0">
                    <a:latin typeface="+mn-lt"/>
                  </a:rPr>
                  <a:t>Οι επενδυτές μπορεί να </a:t>
                </a:r>
                <a:r>
                  <a:rPr lang="el-GR" sz="2200" dirty="0" err="1">
                    <a:latin typeface="+mn-lt"/>
                  </a:rPr>
                  <a:t>διακρατούν</a:t>
                </a:r>
                <a:r>
                  <a:rPr lang="el-GR" sz="2200" dirty="0">
                    <a:latin typeface="+mn-lt"/>
                  </a:rPr>
                  <a:t> χαρτοφυλάκια υψηλότερα από το Μ, π.χ. το </a:t>
                </a:r>
                <a:r>
                  <a:rPr lang="en-GB" sz="2200" dirty="0">
                    <a:latin typeface="+mn-lt"/>
                  </a:rPr>
                  <a:t>D </a:t>
                </a:r>
                <a:br>
                  <a:rPr lang="en-GB" sz="2200" dirty="0">
                    <a:latin typeface="+mn-lt"/>
                  </a:rPr>
                </a:br>
                <a:br>
                  <a:rPr lang="en-GB" sz="2200" dirty="0">
                    <a:latin typeface="+mn-lt"/>
                  </a:rPr>
                </a:br>
                <a:r>
                  <a:rPr lang="el-GR" sz="2200" dirty="0">
                    <a:latin typeface="+mn-lt"/>
                  </a:rPr>
                  <a:t>Ένας τρόπος να το κάνουν είναι με δανεισμό (</a:t>
                </a:r>
                <a:r>
                  <a:rPr lang="en-GB" sz="2200" b="1" dirty="0">
                    <a:solidFill>
                      <a:srgbClr val="FF0000"/>
                    </a:solidFill>
                    <a:latin typeface="+mn-lt"/>
                  </a:rPr>
                  <a:t>leverage</a:t>
                </a:r>
                <a:r>
                  <a:rPr lang="el-GR" sz="2200" b="1" dirty="0">
                    <a:solidFill>
                      <a:srgbClr val="FF0000"/>
                    </a:solidFill>
                    <a:latin typeface="+mn-lt"/>
                  </a:rPr>
                  <a:t>) στο </a:t>
                </a:r>
                <a:r>
                  <a:rPr lang="en-GB" sz="2200" dirty="0">
                    <a:latin typeface="+mn-lt"/>
                  </a:rPr>
                  <a:t>Rf </a:t>
                </a:r>
                <a:r>
                  <a:rPr lang="el-GR" sz="2200" dirty="0">
                    <a:latin typeface="+mn-lt"/>
                  </a:rPr>
                  <a:t>κει επένδυση στο </a:t>
                </a:r>
                <a:r>
                  <a:rPr lang="en-GB" sz="2200" dirty="0">
                    <a:latin typeface="+mn-lt"/>
                  </a:rPr>
                  <a:t>M</a:t>
                </a:r>
                <a:br>
                  <a:rPr lang="en-GB" sz="2200" dirty="0">
                    <a:latin typeface="+mn-lt"/>
                  </a:rPr>
                </a:br>
                <a:br>
                  <a:rPr lang="en-GB" sz="2200" dirty="0">
                    <a:latin typeface="+mn-lt"/>
                  </a:rPr>
                </a:br>
                <a:r>
                  <a:rPr lang="el-GR" sz="2200" dirty="0">
                    <a:latin typeface="+mn-lt"/>
                  </a:rPr>
                  <a:t>Π.χ. δανειζόμαστε 50% του κεφαλαίου μας στο </a:t>
                </a:r>
                <a:r>
                  <a:rPr lang="en-GB" sz="2200" dirty="0">
                    <a:latin typeface="+mn-lt"/>
                  </a:rPr>
                  <a:t>Rf </a:t>
                </a:r>
                <a:r>
                  <a:rPr lang="el-GR" sz="2200" dirty="0">
                    <a:latin typeface="+mn-lt"/>
                  </a:rPr>
                  <a:t>και το επενδύουμε στο </a:t>
                </a:r>
                <a:r>
                  <a:rPr lang="en-GB" sz="2200" dirty="0">
                    <a:latin typeface="+mn-lt"/>
                  </a:rPr>
                  <a:t>M (</a:t>
                </a:r>
                <a:r>
                  <a:rPr lang="en-GB" sz="2200" dirty="0" err="1">
                    <a:latin typeface="+mn-lt"/>
                  </a:rPr>
                  <a:t>W</a:t>
                </a:r>
                <a:r>
                  <a:rPr lang="en-GB" sz="2200" baseline="-25000" dirty="0" err="1">
                    <a:latin typeface="+mn-lt"/>
                  </a:rPr>
                  <a:t>Rf</a:t>
                </a:r>
                <a:r>
                  <a:rPr lang="en-GB" sz="2200" baseline="-25000" dirty="0">
                    <a:latin typeface="+mn-lt"/>
                  </a:rPr>
                  <a:t> </a:t>
                </a:r>
                <a:r>
                  <a:rPr lang="en-GB" sz="2200" dirty="0">
                    <a:latin typeface="+mn-lt"/>
                  </a:rPr>
                  <a:t>= -50%)</a:t>
                </a:r>
                <a:br>
                  <a:rPr lang="en-GB" sz="2200" dirty="0">
                    <a:latin typeface="+mn-lt"/>
                  </a:rPr>
                </a:br>
                <a:br>
                  <a:rPr lang="en-GB" sz="2000" dirty="0">
                    <a:latin typeface="+mn-lt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𝑝𝑜𝑟𝑡𝑓𝑜𝑙𝑖𝑜</m:t>
                              </m:r>
                            </m:sub>
                          </m:sSub>
                        </m:e>
                      </m:d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 </m:t>
                      </m:r>
                      <m:nary>
                        <m:naryPr>
                          <m:chr m:val="∑"/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br>
                  <a:rPr lang="en-GB" sz="2000" b="0" i="1" dirty="0">
                    <a:latin typeface="+mn-lt"/>
                  </a:rPr>
                </a:br>
                <a:br>
                  <a:rPr lang="en-GB" sz="2000" b="0" i="1" dirty="0">
                    <a:latin typeface="+mn-lt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𝑅𝑓</m:t>
                          </m:r>
                        </m:sub>
                      </m:sSub>
                      <m:sSub>
                        <m:sSub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𝑅𝑓</m:t>
                          </m:r>
                        </m:sub>
                      </m:sSub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(1−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𝑅𝑓</m:t>
                          </m:r>
                        </m:sub>
                      </m:sSub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)</m:t>
                      </m:r>
                      <m:sSub>
                        <m:sSub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</m:sub>
                      </m:sSub>
                    </m:oMath>
                  </m:oMathPara>
                </a14:m>
                <a:br>
                  <a:rPr lang="en-GB" sz="2000" b="0" i="1" dirty="0">
                    <a:latin typeface="+mn-lt"/>
                  </a:rPr>
                </a:br>
                <a:br>
                  <a:rPr lang="en-GB" sz="2000" b="0" i="1" dirty="0">
                    <a:latin typeface="+mn-lt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−0.50</m:t>
                          </m:r>
                        </m:e>
                      </m:d>
                      <m:sSub>
                        <m:sSub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𝑅𝑓</m:t>
                          </m:r>
                        </m:sub>
                      </m:sSub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+(1−</m:t>
                      </m:r>
                      <m:d>
                        <m:d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−0.50</m:t>
                          </m:r>
                        </m:e>
                      </m:d>
                      <m:sSub>
                        <m:sSub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</m:sub>
                      </m:sSub>
                    </m:oMath>
                  </m:oMathPara>
                </a14:m>
                <a:br>
                  <a:rPr lang="en-GB" sz="2000" b="0" i="1" dirty="0">
                    <a:latin typeface="+mn-lt"/>
                  </a:rPr>
                </a:br>
                <a:br>
                  <a:rPr lang="en-GB" sz="2000" b="0" i="1" dirty="0">
                    <a:latin typeface="+mn-lt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=−0.50</m:t>
                      </m:r>
                      <m:sSub>
                        <m:sSub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𝑅𝑓</m:t>
                          </m:r>
                        </m:sub>
                      </m:sSub>
                      <m:r>
                        <a:rPr lang="en-GB" sz="2000" i="1">
                          <a:latin typeface="Cambria Math" panose="02040503050406030204" pitchFamily="18" charset="0"/>
                        </a:rPr>
                        <m:t>+1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.5 </m:t>
                      </m:r>
                      <m:sSub>
                        <m:sSub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𝑀</m:t>
                          </m:r>
                        </m:sub>
                      </m:sSub>
                    </m:oMath>
                  </m:oMathPara>
                </a14:m>
                <a:endParaRPr lang="en-GB" sz="2000" dirty="0">
                  <a:latin typeface="+mn-lt"/>
                </a:endParaRPr>
              </a:p>
            </p:txBody>
          </p:sp>
        </mc:Choice>
        <mc:Fallback xmlns="">
          <p:sp>
            <p:nvSpPr>
              <p:cNvPr id="2" name="Τίτλος 1">
                <a:extLst>
                  <a:ext uri="{FF2B5EF4-FFF2-40B4-BE49-F238E27FC236}">
                    <a16:creationId xmlns:a16="http://schemas.microsoft.com/office/drawing/2014/main" id="{7EA83883-5BA9-49D5-AE76-F9FD7E1329A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803945" y="1216404"/>
                <a:ext cx="5840136" cy="5276471"/>
              </a:xfrm>
              <a:blipFill>
                <a:blip r:embed="rId2"/>
                <a:stretch>
                  <a:fillRect l="-11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Τίτλος 1">
            <a:extLst>
              <a:ext uri="{FF2B5EF4-FFF2-40B4-BE49-F238E27FC236}">
                <a16:creationId xmlns:a16="http://schemas.microsoft.com/office/drawing/2014/main" id="{F390C332-A183-4E0F-948A-0A81A1A4022E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7506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3600" b="1" dirty="0"/>
              <a:t>Θεωρία Κεφαλαιαγοράς </a:t>
            </a:r>
            <a:endParaRPr lang="en-GB" sz="3600" b="1" dirty="0"/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DB6ECF7E-8A82-422F-99F6-3B7AB2E32C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20916" y="1017601"/>
            <a:ext cx="4756559" cy="5475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4346706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2473</Words>
  <Application>Microsoft Office PowerPoint</Application>
  <PresentationFormat>Ευρεία οθόνη</PresentationFormat>
  <Paragraphs>312</Paragraphs>
  <Slides>35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35</vt:i4>
      </vt:variant>
    </vt:vector>
  </HeadingPairs>
  <TitlesOfParts>
    <vt:vector size="42" baseType="lpstr">
      <vt:lpstr>Arial</vt:lpstr>
      <vt:lpstr>Calibri</vt:lpstr>
      <vt:lpstr>Calibri Light</vt:lpstr>
      <vt:lpstr>Cambria Math</vt:lpstr>
      <vt:lpstr>Symbol</vt:lpstr>
      <vt:lpstr>Wingdings</vt:lpstr>
      <vt:lpstr>Θέμα του Office</vt:lpstr>
      <vt:lpstr>Αξιολόγηση Χαρτοφυλακίων </vt:lpstr>
      <vt:lpstr>Θεωρία Κεφαλαιαγοράς </vt:lpstr>
      <vt:lpstr>Θεωρία Κεφαλαιαγοράς </vt:lpstr>
      <vt:lpstr>Θεωρία Κεφαλαιαγοράς </vt:lpstr>
      <vt:lpstr>Θεωρία Κεφαλαιαγοράς </vt:lpstr>
      <vt:lpstr>Θεωρία Κεφαλαιαγοράς </vt:lpstr>
      <vt:lpstr>Θεωρία Κεφαλαιαγοράς </vt:lpstr>
      <vt:lpstr>Θεωρία Κεφαλαιαγοράς </vt:lpstr>
      <vt:lpstr> Οι επενδυτές μπορεί να διακρατούν χαρτοφυλάκια υψηλότερα από το Μ, π.χ. το D   Ένας τρόπος να το κάνουν είναι με δανεισμό (leverage) στο Rf κει επένδυση στο M  Π.χ. δανειζόμαστε 50% του κεφαλαίου μας στο Rf και το επενδύουμε στο M (WRf = -50%)  E(r_portfolio )= ∑_(i=1)^n▒〖w_i r_i 〗  =w_Rf r_Rf+〖(1-w〗_Rf)r_M  =(-0.50) r_Rf+(1-(-0.50) 〖)r〗_M  =-0.50r_Rf+1.5 r_M</vt:lpstr>
      <vt:lpstr>Θεωρία Κεφαλαιαγοράς </vt:lpstr>
      <vt:lpstr>Θεωρία Κεφαλαιαγοράς </vt:lpstr>
      <vt:lpstr>The Capital Asset Pricing Model (CAPM) </vt:lpstr>
      <vt:lpstr>The Capital Asset Pricing Model (CAPM) </vt:lpstr>
      <vt:lpstr>The Capital Asset Pricing Model (CAPM) </vt:lpstr>
      <vt:lpstr>The Capital Asset Pricing Model (CAPM) </vt:lpstr>
      <vt:lpstr>The Capital Asset Pricing Model (CAPM) </vt:lpstr>
      <vt:lpstr>The Capital Asset Pricing Model (CAPM) </vt:lpstr>
      <vt:lpstr>The Capital Asset Pricing Model (CAPM) </vt:lpstr>
      <vt:lpstr>The Capital Asset Pricing Model (CAPM) </vt:lpstr>
      <vt:lpstr>The Capital Asset Pricing Model (CAPM) </vt:lpstr>
      <vt:lpstr>The Capital Asset Pricing Model (CAPM) </vt:lpstr>
      <vt:lpstr>Αξιολόγηση Χαρτοφυλακίων </vt:lpstr>
      <vt:lpstr>Αξιολόγηση Χαρτοφυλακίων </vt:lpstr>
      <vt:lpstr>Αξιολόγηση Χαρτοφυλακίων </vt:lpstr>
      <vt:lpstr>Αξιολόγηση Χαρτοφυλακίων </vt:lpstr>
      <vt:lpstr>Αξιολόγηση Χαρτοφυλακίων </vt:lpstr>
      <vt:lpstr>Αξιολόγηση Χαρτοφυλακίων </vt:lpstr>
      <vt:lpstr>Αξιολόγηση Χαρτοφυλακίων </vt:lpstr>
      <vt:lpstr>Αξιολόγηση Χαρτοφυλακίων </vt:lpstr>
      <vt:lpstr>Αξιολόγηση Χαρτοφυλακίων </vt:lpstr>
      <vt:lpstr>Αξιολόγηση Χαρτοφυλακίων </vt:lpstr>
      <vt:lpstr>Αξιολόγηση Χαρτοφυλακίων </vt:lpstr>
      <vt:lpstr>Αξιολόγηση Χαρτοφυλακίων </vt:lpstr>
      <vt:lpstr>Αξιολόγηση Χαρτοφυλακίων </vt:lpstr>
      <vt:lpstr>Sources and indicative reading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Αξιολόγηση Χαρτοφυλακίων </dc:title>
  <dc:creator>Spyros Spyrou</dc:creator>
  <cp:lastModifiedBy>Spyros Spyrou</cp:lastModifiedBy>
  <cp:revision>6</cp:revision>
  <dcterms:created xsi:type="dcterms:W3CDTF">2022-01-17T16:37:34Z</dcterms:created>
  <dcterms:modified xsi:type="dcterms:W3CDTF">2022-06-12T16:39:50Z</dcterms:modified>
</cp:coreProperties>
</file>