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141" r:id="rId3"/>
    <p:sldId id="1142" r:id="rId4"/>
    <p:sldId id="337" r:id="rId5"/>
    <p:sldId id="688" r:id="rId6"/>
    <p:sldId id="690" r:id="rId7"/>
    <p:sldId id="691" r:id="rId8"/>
    <p:sldId id="850" r:id="rId9"/>
    <p:sldId id="693" r:id="rId10"/>
    <p:sldId id="697" r:id="rId11"/>
    <p:sldId id="694" r:id="rId12"/>
    <p:sldId id="357" r:id="rId13"/>
    <p:sldId id="356" r:id="rId14"/>
    <p:sldId id="1217" r:id="rId15"/>
    <p:sldId id="365" r:id="rId16"/>
    <p:sldId id="715" r:id="rId17"/>
    <p:sldId id="716" r:id="rId18"/>
    <p:sldId id="717" r:id="rId19"/>
    <p:sldId id="719" r:id="rId20"/>
    <p:sldId id="366" r:id="rId21"/>
    <p:sldId id="374" r:id="rId22"/>
    <p:sldId id="257" r:id="rId23"/>
    <p:sldId id="258" r:id="rId24"/>
    <p:sldId id="259" r:id="rId25"/>
    <p:sldId id="261" r:id="rId26"/>
    <p:sldId id="262" r:id="rId27"/>
    <p:sldId id="263" r:id="rId28"/>
    <p:sldId id="414" r:id="rId29"/>
    <p:sldId id="260" r:id="rId30"/>
    <p:sldId id="264" r:id="rId31"/>
    <p:sldId id="432" r:id="rId32"/>
    <p:sldId id="431" r:id="rId33"/>
    <p:sldId id="456" r:id="rId34"/>
    <p:sldId id="448" r:id="rId35"/>
    <p:sldId id="114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687017-EA12-4BEE-BF48-BDA24824C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FD4910-9C52-4BC6-8815-6009EAE39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0C580D-B78A-41CD-A3AD-60A22BEA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3BBC16-B389-4D9F-A835-9AE55B72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7AA38B-7A61-4D2E-AF7C-B798AAD0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7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F00986-0902-481B-833B-A88A4FC5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FA2F06-B835-4247-A2B6-31A0D30F3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8BCE27-C626-44CC-AD70-C3DC8671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696B9A-7B09-4BC3-ADF0-DF122C4B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48A6DD-90C9-42D9-9A1D-B0AC4177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69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0FD1C66-40E3-49B3-BD6F-1AAD6A347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D2076E7-3087-47F5-B957-122DC82BF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5AE67B-0A04-4037-90F6-2E0BE5DA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D44C75-DD8D-40DC-9A01-C8ED4CC0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6E2B85-012F-4BA8-A67B-66CD868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1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2DFDE0-1A8E-42DB-9C65-23B7D130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CF9263-7C9C-4B29-BA38-7D6C32278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03D6D77-F045-4E81-9A10-C6DB3B0B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C06E40F-302C-4A11-BFA8-51A4B22E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C124E9-7985-4980-82BF-5EDE0113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77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D99FBA-D1B7-43BE-9D4D-C0354053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F4049BA-1D45-4B59-8DCB-548DA0E08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79D06F-9E5C-4C3A-BAAE-02070E99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68E549-6081-479B-A1C9-C5F7CEBC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17624C-E11F-4C6A-B519-3C23E16C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2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FE9A67-3216-4FFA-B58E-91E4A255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45AAAC-265C-4F8C-B0C7-E38FDAAAA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B961BE-6D6B-4D96-8AE8-D249E59BF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58C615B-67D7-4299-B760-F7678509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2F71C0C-BB0F-4250-8059-1C3C8D79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437BD8-6C3D-428C-AAA4-0FED74E6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5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AB624A-2B95-46E5-9027-D985E7CA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813976-8690-4361-9E48-D5E186F0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D188BAC-93B3-4E95-A67A-4D7F617AC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1D961A7-EA98-46BF-AD91-8E53EEFAA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9B9D3C6-E8CA-4F5B-8DC7-3973A7B02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D35DFF5-47F9-4F85-B9AB-5A4E090F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4B411D3-BBBD-4CA6-AF9D-30D8448A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C2B14ED-6F31-4E40-92CF-C609E5B0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E0FB3D-1ADB-4547-9DA4-AAB8DE9A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5220464-C79B-4E15-9513-9F13D566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C3E7F2A-9DD6-441F-8F5A-50C00DDB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CD40A8-8856-46F8-9541-FA124B11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3906ACA-1486-446E-A249-EC515076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14BB95B-06B3-4FB2-A2A2-5ED29118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F7854D9-7A79-4F32-B8A3-D3A2A429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8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5067B3-4374-47EE-B69E-8002EDFD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D7AE1E-E2DE-48D8-95DB-0EE5F841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27D12F0-E3F7-4C49-87E6-5ECCB08F1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7B3417-1A30-4F2A-BE0C-E1A328CA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7180E74-E0CA-4F7C-AF9C-9577760D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029858-ADDD-4FB2-BB93-99A158DE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05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EDA701-DAD2-406E-B7FA-CCB4AF7C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1132B8-C99F-42AF-BCFF-0EDDC4780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2D458B1-D28E-4F35-98A3-43A21FD4F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C7055E1-721C-4505-A36D-3F0CA095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611B232-14E6-4B6A-9D55-A446D8E7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DF14BA-AABB-4DCD-97F2-6E56A2C6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4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79C76D3-4728-493C-806D-C7BB2409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1EA0AC-3406-41B4-B702-B72A74B6E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A353C6-CAA1-4E5B-AD5F-A65D2295E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E24E-AE31-497C-B20D-9A01D0BA7330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E07CC2-3754-4836-9069-E4344A9C4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F7DB57-5B87-4469-BBB6-2C939DEA0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58B9-43CC-4FC0-9C85-75BA2FB61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ba.tuck.dartmouth.edu/pages/faculty/ken.french/data_librar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698615-B862-4D6F-940C-51C75B5FB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Αξιολόγηση Χαρτοφυλακίων </a:t>
            </a:r>
            <a:endParaRPr lang="en-GB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CBFC594-1088-4744-86F2-C2A44B17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7382"/>
            <a:ext cx="9144000" cy="1130417"/>
          </a:xfrm>
        </p:spPr>
        <p:txBody>
          <a:bodyPr>
            <a:normAutofit/>
          </a:bodyPr>
          <a:lstStyle/>
          <a:p>
            <a:r>
              <a:rPr lang="en-GB" sz="3600" dirty="0"/>
              <a:t>Portfolio Evaluation </a:t>
            </a:r>
          </a:p>
        </p:txBody>
      </p:sp>
    </p:spTree>
    <p:extLst>
      <p:ext uri="{BB962C8B-B14F-4D97-AF65-F5344CB8AC3E}">
        <p14:creationId xmlns:p14="http://schemas.microsoft.com/office/powerpoint/2010/main" val="1146446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7E217DE3-CAE4-4BF4-9DC1-89E1B26470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82352"/>
                <a:ext cx="10889609" cy="5343616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l-GR" sz="2000" dirty="0"/>
                  <a:t>Τέλος στην </a:t>
                </a:r>
                <a:r>
                  <a:rPr lang="en-GB" sz="2000" dirty="0"/>
                  <a:t>CML </a:t>
                </a:r>
                <a:r>
                  <a:rPr lang="el-GR" sz="2000" dirty="0"/>
                  <a:t>το μόνο σχετικό χαρτοφυλάκιο είναι το Μ </a:t>
                </a:r>
              </a:p>
              <a:p>
                <a:pPr algn="just"/>
                <a:r>
                  <a:rPr lang="el-GR" sz="2000" dirty="0"/>
                  <a:t>Άρα ο σχετικός κίνδυνος για κάθε επένδυση είναι η </a:t>
                </a:r>
                <a:r>
                  <a:rPr lang="el-GR" sz="2000" dirty="0" err="1"/>
                  <a:t>συνδιακύμανση</a:t>
                </a:r>
                <a:r>
                  <a:rPr lang="el-GR" sz="2000" dirty="0"/>
                  <a:t> του με το Μ </a:t>
                </a:r>
              </a:p>
              <a:p>
                <a:pPr algn="just"/>
                <a:r>
                  <a:rPr lang="el-GR" sz="2000" dirty="0"/>
                  <a:t>Εφόσον κάθε επικίνδυνη επένδυση θα είναι μέρος του Μ, μπορούμε να πούμε ότι οι αποδόσεις τους θα είναι γραμμικά συσχετισμένες με το Μ </a:t>
                </a:r>
              </a:p>
              <a:p>
                <a:pPr algn="just"/>
                <a:endParaRPr lang="el-GR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  <a:p>
                <a:pPr algn="just"/>
                <a:endParaRPr lang="en-GB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0" i="1" dirty="0"/>
              </a:p>
              <a:p>
                <a:pPr marL="0" indent="0" algn="just">
                  <a:buNone/>
                </a:pPr>
                <a:endParaRPr lang="en-GB" sz="2000" b="0" i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𝑉𝑎𝑟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0" i="1" dirty="0"/>
              </a:p>
              <a:p>
                <a:pPr marL="0" indent="0" algn="just">
                  <a:buNone/>
                </a:pPr>
                <a:endParaRPr lang="en-GB" sz="2000" i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0+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/>
                  <a:t>)</a:t>
                </a:r>
              </a:p>
              <a:p>
                <a:pPr algn="just"/>
                <a:endParaRPr lang="en-GB" sz="2200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7E217DE3-CAE4-4BF4-9DC1-89E1B26470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82352"/>
                <a:ext cx="10889609" cy="5343616"/>
              </a:xfrm>
              <a:blipFill>
                <a:blip r:embed="rId2"/>
                <a:stretch>
                  <a:fillRect l="-448" t="-1256" r="-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Τίτλος 1">
            <a:extLst>
              <a:ext uri="{FF2B5EF4-FFF2-40B4-BE49-F238E27FC236}">
                <a16:creationId xmlns:a16="http://schemas.microsoft.com/office/drawing/2014/main" id="{0C75FF82-8C55-48AA-B80B-F19F176BD5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F742C5D-42AA-4B9F-8D26-4EBE8A85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144" y="5418460"/>
            <a:ext cx="33432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7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214AFA-C59F-466B-8DF7-AD8A8CB65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5461"/>
            <a:ext cx="10956721" cy="51674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/>
              <a:t>→</a:t>
            </a:r>
            <a:r>
              <a:rPr lang="el-GR" sz="2400" dirty="0"/>
              <a:t>	Οι επενδυτές πρέπει να επενδύουν σε 2 επενδύσεις (</a:t>
            </a:r>
            <a:r>
              <a:rPr lang="en-GB" sz="2400" dirty="0">
                <a:solidFill>
                  <a:srgbClr val="FF0000"/>
                </a:solidFill>
              </a:rPr>
              <a:t>Rf </a:t>
            </a:r>
            <a:r>
              <a:rPr lang="el-GR" sz="2400" dirty="0">
                <a:solidFill>
                  <a:srgbClr val="FF0000"/>
                </a:solidFill>
              </a:rPr>
              <a:t>και </a:t>
            </a:r>
            <a:r>
              <a:rPr lang="en-GB" sz="2400" dirty="0">
                <a:solidFill>
                  <a:srgbClr val="FF0000"/>
                </a:solidFill>
              </a:rPr>
              <a:t>M</a:t>
            </a:r>
            <a:r>
              <a:rPr lang="el-GR" sz="2400" dirty="0">
                <a:solidFill>
                  <a:srgbClr val="FF0000"/>
                </a:solidFill>
              </a:rPr>
              <a:t>)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n-GB" sz="2400" dirty="0"/>
              <a:t>→	</a:t>
            </a:r>
            <a:r>
              <a:rPr lang="el-GR" sz="2400" dirty="0"/>
              <a:t>Η αντοχή τους στον κίνδυνο καθορίζει τις σταθμίσεις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n-GB" sz="2400" dirty="0"/>
              <a:t>→	</a:t>
            </a:r>
            <a:r>
              <a:rPr lang="el-GR" sz="2400" dirty="0"/>
              <a:t>Το </a:t>
            </a:r>
            <a:r>
              <a:rPr lang="en-GB" sz="2400" dirty="0"/>
              <a:t>M </a:t>
            </a:r>
            <a:r>
              <a:rPr lang="el-GR" sz="2400" dirty="0"/>
              <a:t>είναι το μόνο σχετικό χαρτοφυλάκιο και περιλαμβάνει τα πάντα </a:t>
            </a:r>
            <a:endParaRPr lang="en-GB" sz="2400" dirty="0"/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l-GR" sz="2400" dirty="0"/>
              <a:t>→</a:t>
            </a:r>
            <a:r>
              <a:rPr lang="en-GB" sz="2400" dirty="0"/>
              <a:t>	</a:t>
            </a:r>
            <a:r>
              <a:rPr lang="el-GR" sz="2400" dirty="0"/>
              <a:t>Η </a:t>
            </a:r>
            <a:r>
              <a:rPr lang="en-GB" sz="2400" dirty="0"/>
              <a:t>CML </a:t>
            </a:r>
            <a:r>
              <a:rPr lang="el-GR" sz="2400" dirty="0"/>
              <a:t>είναι το νέο αποδοτικό σύνορο 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n-GB" sz="2400" dirty="0"/>
              <a:t>→	</a:t>
            </a:r>
            <a:r>
              <a:rPr lang="el-GR" sz="2400" dirty="0"/>
              <a:t>Το </a:t>
            </a:r>
            <a:r>
              <a:rPr lang="en-GB" sz="2400" dirty="0"/>
              <a:t>M </a:t>
            </a:r>
            <a:r>
              <a:rPr lang="el-GR" sz="2400" dirty="0"/>
              <a:t>είναι τελείως διαφοροποιημένο</a:t>
            </a:r>
            <a:endParaRPr lang="en-GB" sz="2400" dirty="0"/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n-GB" sz="2400" dirty="0"/>
              <a:t>→	</a:t>
            </a:r>
            <a:r>
              <a:rPr lang="el-GR" sz="2400" dirty="0"/>
              <a:t>Μόνον </a:t>
            </a:r>
            <a:r>
              <a:rPr lang="en-GB" sz="2400" dirty="0">
                <a:solidFill>
                  <a:srgbClr val="FF0000"/>
                </a:solidFill>
              </a:rPr>
              <a:t>systematic risk </a:t>
            </a:r>
            <a:r>
              <a:rPr lang="el-GR" sz="2400" dirty="0">
                <a:solidFill>
                  <a:srgbClr val="FF0000"/>
                </a:solidFill>
              </a:rPr>
              <a:t>από θεμελιώδη (οικονομία, κλπ.) παραμένει στο Μ </a:t>
            </a:r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D6E1ACE8-0472-421C-9DD1-BA9E95F9A1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68110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21D62-B738-4F91-B661-318635FA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78" y="373514"/>
            <a:ext cx="10515600" cy="733833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ED5BE94F-B039-4FDA-9883-165819C8EA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078" y="1166925"/>
                <a:ext cx="11021841" cy="5429817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l-GR" sz="2000" dirty="0"/>
                  <a:t>Στην </a:t>
                </a:r>
                <a:r>
                  <a:rPr lang="en-GB" sz="2000" dirty="0"/>
                  <a:t>CML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αντικατέστησε:</a:t>
                </a:r>
                <a:r>
                  <a:rPr lang="el-GR" sz="2000" dirty="0"/>
                  <a:t> </a:t>
                </a:r>
              </a:p>
              <a:p>
                <a:pPr algn="just"/>
                <a:r>
                  <a:rPr lang="el-GR" sz="2000" dirty="0"/>
                  <a:t>τον κίνδυνο του χαρτοφυλακίου </a:t>
                </a:r>
                <a:r>
                  <a:rPr lang="el-GR" sz="2000" b="1" dirty="0"/>
                  <a:t>(</a:t>
                </a:r>
                <a:r>
                  <a:rPr lang="en-GB" sz="2000" b="1" i="1" dirty="0" err="1"/>
                  <a:t>σ</a:t>
                </a:r>
                <a:r>
                  <a:rPr lang="en-GB" sz="2000" b="1" i="1" baseline="-25000" dirty="0" err="1"/>
                  <a:t>port</a:t>
                </a:r>
                <a:r>
                  <a:rPr lang="el-GR" sz="2000" b="1" dirty="0"/>
                  <a:t>) </a:t>
                </a:r>
              </a:p>
              <a:p>
                <a:pPr algn="just"/>
                <a:r>
                  <a:rPr lang="el-GR" sz="2000" dirty="0"/>
                  <a:t>με τον κίνδυνο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μεμονωμένης επένδυσης </a:t>
                </a:r>
                <a:r>
                  <a:rPr lang="el-GR" sz="2000" b="1" dirty="0"/>
                  <a:t>(</a:t>
                </a:r>
                <a:r>
                  <a:rPr lang="en-GB" sz="2000" b="1" i="1" dirty="0" err="1"/>
                  <a:t>σ</a:t>
                </a:r>
                <a:r>
                  <a:rPr lang="en-GB" sz="2000" b="1" i="1" baseline="-25000" dirty="0" err="1"/>
                  <a:t>i</a:t>
                </a:r>
                <a:r>
                  <a:rPr lang="en-GB" sz="2000" b="1" dirty="0"/>
                  <a:t>) </a:t>
                </a:r>
              </a:p>
              <a:p>
                <a:pPr algn="just"/>
                <a:endParaRPr lang="en-GB" sz="2000" dirty="0"/>
              </a:p>
              <a:p>
                <a:pPr algn="just"/>
                <a:r>
                  <a:rPr lang="el-GR" sz="2000" dirty="0"/>
                  <a:t>Εφόσον μόνον ο συστηματικός κίνδυνος είναι σημαντικός, μείωσε το </a:t>
                </a:r>
                <a:r>
                  <a:rPr lang="en-GB" sz="2000" i="1" dirty="0" err="1">
                    <a:solidFill>
                      <a:srgbClr val="FF0000"/>
                    </a:solidFill>
                  </a:rPr>
                  <a:t>σ</a:t>
                </a:r>
                <a:r>
                  <a:rPr lang="en-GB" sz="2000" i="1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έτσι ώστε να περιλαμβάνει μόνον το % που είναι συστηματικά συσχετισμένο με το </a:t>
                </a:r>
                <a:r>
                  <a:rPr lang="en-GB" sz="2000" i="1" dirty="0" err="1">
                    <a:solidFill>
                      <a:srgbClr val="FF0000"/>
                    </a:solidFill>
                  </a:rPr>
                  <a:t>σ</a:t>
                </a:r>
                <a:r>
                  <a:rPr lang="en-GB" sz="2000" i="1" baseline="-25000" dirty="0" err="1">
                    <a:solidFill>
                      <a:srgbClr val="FF0000"/>
                    </a:solidFill>
                  </a:rPr>
                  <a:t>M</a:t>
                </a:r>
                <a:r>
                  <a:rPr lang="el-GR" sz="2000" i="1" baseline="-25000" dirty="0">
                    <a:solidFill>
                      <a:srgbClr val="FF0000"/>
                    </a:solidFill>
                  </a:rPr>
                  <a:t>. </a:t>
                </a:r>
                <a:endParaRPr lang="el-GR" sz="2000" dirty="0"/>
              </a:p>
              <a:p>
                <a:pPr algn="just"/>
                <a:r>
                  <a:rPr lang="el-GR" sz="2000" dirty="0"/>
                  <a:t>Μπορεί να δειχθεί ότι αυτό επιτυγχάνεται με το γινόμενο του </a:t>
                </a:r>
                <a:r>
                  <a:rPr lang="en-GB" sz="2000" i="1" dirty="0" err="1"/>
                  <a:t>σ</a:t>
                </a:r>
                <a:r>
                  <a:rPr lang="en-GB" sz="2000" i="1" baseline="-25000" dirty="0" err="1"/>
                  <a:t>i</a:t>
                </a:r>
                <a:r>
                  <a:rPr lang="en-GB" sz="2000" i="1" dirty="0"/>
                  <a:t> </a:t>
                </a:r>
                <a:r>
                  <a:rPr lang="el-GR" sz="2000" i="1" dirty="0"/>
                  <a:t>και της συσχέτισης </a:t>
                </a:r>
                <a:r>
                  <a:rPr lang="en-GB" sz="2000" i="1" dirty="0" err="1"/>
                  <a:t>i</a:t>
                </a:r>
                <a:r>
                  <a:rPr lang="en-GB" sz="2000" dirty="0"/>
                  <a:t> </a:t>
                </a:r>
                <a:r>
                  <a:rPr lang="el-GR" sz="2000" dirty="0"/>
                  <a:t>και </a:t>
                </a:r>
                <a:r>
                  <a:rPr lang="en-GB" sz="2000" dirty="0"/>
                  <a:t>M (</a:t>
                </a:r>
                <a:r>
                  <a:rPr lang="en-GB" sz="2000" i="1" dirty="0" err="1"/>
                  <a:t>r</a:t>
                </a:r>
                <a:r>
                  <a:rPr lang="en-GB" sz="2000" i="1" baseline="-25000" dirty="0" err="1"/>
                  <a:t>iM</a:t>
                </a:r>
                <a:r>
                  <a:rPr lang="en-GB" sz="2000" dirty="0"/>
                  <a:t>)</a:t>
                </a:r>
                <a:r>
                  <a:rPr lang="el-GR" sz="2000" dirty="0"/>
                  <a:t>. </a:t>
                </a:r>
              </a:p>
              <a:p>
                <a:pPr algn="just"/>
                <a:r>
                  <a:rPr lang="el-GR" sz="2000" dirty="0"/>
                  <a:t>Ανακατέταξε τους όρους. </a:t>
                </a:r>
                <a:endParaRPr lang="en-GB" sz="2000" dirty="0"/>
              </a:p>
              <a:p>
                <a:pPr algn="just"/>
                <a:endParaRPr lang="el-GR" sz="2000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𝑝𝑜𝑟𝑡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𝑓𝑜𝑙𝑖𝑜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 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endParaRPr lang="en-GB" sz="2000" i="1" dirty="0"/>
              </a:p>
              <a:p>
                <a:pPr algn="just"/>
                <a:endParaRPr lang="en-US" sz="2000" i="1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𝑝𝑜𝑟𝑡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𝑓𝑜𝑙𝑖𝑜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𝑅𝑓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+(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𝑅𝑓</m:t>
                    </m:r>
                  </m:oMath>
                </a14:m>
                <a:r>
                  <a:rPr lang="en-GB" sz="2000" dirty="0"/>
                  <a:t>)</a:t>
                </a:r>
              </a:p>
              <a:p>
                <a:pPr algn="just"/>
                <a:endParaRPr lang="en-US" sz="2000" i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𝒑𝒐𝒓𝒕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𝒇𝒐𝒍𝒊𝒐</m:t>
                        </m:r>
                      </m:sub>
                    </m:sSub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𝑹𝒇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𝑹𝒇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algn="just"/>
                <a:endParaRPr lang="en-GB" sz="2000" dirty="0"/>
              </a:p>
              <a:p>
                <a:pPr algn="just"/>
                <a:r>
                  <a:rPr lang="en-GB" sz="2000" b="1" dirty="0">
                    <a:solidFill>
                      <a:srgbClr val="FF0000"/>
                    </a:solidFill>
                  </a:rPr>
                  <a:t>This is the CAPM</a:t>
                </a: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ED5BE94F-B039-4FDA-9883-165819C8EA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078" y="1166925"/>
                <a:ext cx="11021841" cy="5429817"/>
              </a:xfrm>
              <a:blipFill>
                <a:blip r:embed="rId2"/>
                <a:stretch>
                  <a:fillRect l="-387" t="-1908" r="-553" b="-6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12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38837A-0959-4F99-B414-DF415991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9683"/>
            <a:ext cx="11107723" cy="50331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Εάν ένα χαρτοφυλάκιο (ή μετοχή) έχει </a:t>
            </a: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 τότε ο κίνδυνος του χαρτοφυλακίου αυτού είναι ίσος με τον κίνδυνο της αγοράς, ή εναλλακτικά, το χαρτοφυλάκιο είναι </a:t>
            </a:r>
            <a:r>
              <a:rPr lang="el-GR" sz="2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μεσαίου κινδύνου. </a:t>
            </a:r>
            <a:endParaRPr lang="en-GB" sz="2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Εάν ένα χαρτοφυλάκιο (ή μετοχή) έχει</a:t>
            </a:r>
            <a:r>
              <a:rPr lang="el-GR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&lt; 1 τότε ο κίνδυνος του χαρτοφυλακίου αυτού είναι μικρότερος του κινδύνου της αγοράς, ή εναλλακτικά, το χαρτοφυλάκιο είναι </a:t>
            </a:r>
            <a:r>
              <a:rPr lang="el-GR" sz="2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χαμηλού κινδύνου. </a:t>
            </a:r>
            <a:endParaRPr lang="en-GB" sz="2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Εάν ένα χαρτοφυλάκιο (ή μετοχή) έχει</a:t>
            </a:r>
            <a:r>
              <a:rPr lang="el-GR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&gt; 1 τότε ο κίνδυνος του χαρτοφυλακίου αυτού είναι μεγαλύτερος του κινδύνου της αγοράς, ή εναλλακτικά, το χαρτοφυλάκιο είναι </a:t>
            </a:r>
            <a:r>
              <a:rPr lang="el-GR" sz="2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υψηλού κινδύνου</a:t>
            </a:r>
            <a:endParaRPr lang="en-GB" sz="2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800"/>
              </a:spcAft>
              <a:buSzPts val="800"/>
              <a:buFont typeface="Wingdings" panose="05000000000000000000" pitchFamily="2" charset="2"/>
              <a:buChar char=""/>
              <a:tabLst>
                <a:tab pos="228600" algn="l"/>
              </a:tabLst>
            </a:pP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1, χαρτοφυλάκιο μεσαίου κίνδυνου</a:t>
            </a:r>
            <a:endParaRPr lang="en-GB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800"/>
              </a:spcAft>
              <a:buSzPts val="800"/>
              <a:buFont typeface="Wingdings" panose="05000000000000000000" pitchFamily="2" charset="2"/>
              <a:buChar char=""/>
              <a:tabLst>
                <a:tab pos="228600" algn="l"/>
              </a:tabLst>
            </a:pP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&lt; 1, χαρτοφυλάκιο χαμηλού κινδύνου</a:t>
            </a:r>
            <a:endParaRPr lang="en-GB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800"/>
              </a:spcAft>
              <a:buSzPts val="800"/>
              <a:buFont typeface="Wingdings" panose="05000000000000000000" pitchFamily="2" charset="2"/>
              <a:buChar char=""/>
              <a:tabLst>
                <a:tab pos="228600" algn="l"/>
              </a:tabLst>
            </a:pPr>
            <a:r>
              <a:rPr lang="el-GR" sz="2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2600" i="1" baseline="-25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&gt;1, χαρτοφυλάκιο υψηλού κινδύνου</a:t>
            </a:r>
            <a:endParaRPr lang="en-GB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9E5D39BD-26B5-49E5-AF00-196A4E19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499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</p:spTree>
    <p:extLst>
      <p:ext uri="{BB962C8B-B14F-4D97-AF65-F5344CB8AC3E}">
        <p14:creationId xmlns:p14="http://schemas.microsoft.com/office/powerpoint/2010/main" val="249636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642533-39FB-4110-9E07-BB7ED78A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0961"/>
            <a:ext cx="10839275" cy="4776002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Ο συντελεστής β όλου του χαρτοφυλακίου θα είναι ένας </a:t>
            </a:r>
            <a:r>
              <a:rPr lang="el-GR" sz="2000" dirty="0">
                <a:solidFill>
                  <a:srgbClr val="FF0000"/>
                </a:solidFill>
              </a:rPr>
              <a:t>σταθμισμένος μέσος όρος των συντελεστών β των μεμονωμένων μετοχών. 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Π.χ. εάν έχουμε επενδύσει ποσοστό </a:t>
            </a:r>
            <a:r>
              <a:rPr lang="el-GR" sz="2000" dirty="0" err="1"/>
              <a:t>wj</a:t>
            </a:r>
            <a:r>
              <a:rPr lang="el-GR" sz="2000" dirty="0"/>
              <a:t> σε κάθε μετοχή του χαρτοφυλακίου μας, και έχουμε n μετοχές στο χαρτοφυλάκιο, τότε ο συστηματικός κίνδυνος του χαρτοφυλακίου:</a:t>
            </a:r>
          </a:p>
          <a:p>
            <a:pPr algn="just"/>
            <a:endParaRPr lang="el-GR" sz="2000" dirty="0"/>
          </a:p>
          <a:p>
            <a:pPr algn="just"/>
            <a:endParaRPr lang="el-GR" sz="2000" dirty="0"/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Έστω ότι έχουμε 3 μετοχές με συντελεστές β ως εξής: β1 = 1,55, β2 = 2,2, και β3= 0,55, και έχουμε επενδύσει 25% στην μετοχή 1, 40% στην μετοχή 2, και 35% στην μετοχή 3. </a:t>
            </a:r>
          </a:p>
          <a:p>
            <a:pPr algn="just"/>
            <a:r>
              <a:rPr lang="el-GR" sz="2000" dirty="0"/>
              <a:t>Ο συστηματικός κίνδυνος του χαρτοφυλακίου θα είναι:</a:t>
            </a:r>
          </a:p>
          <a:p>
            <a:pPr marL="0" indent="0" algn="ctr">
              <a:buNone/>
            </a:pPr>
            <a:r>
              <a:rPr lang="el-GR" sz="2000" dirty="0">
                <a:solidFill>
                  <a:srgbClr val="FF0000"/>
                </a:solidFill>
              </a:rPr>
              <a:t>β = (0,25 x 1,55) + (0,40 x 2,22) + (0,35 x 0,55) = 1,81</a:t>
            </a:r>
          </a:p>
          <a:p>
            <a:pPr algn="just"/>
            <a:endParaRPr lang="en-GB" sz="2000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596034B5-842B-4968-A318-AA4A5F2DC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487" y="3284137"/>
            <a:ext cx="1223706" cy="784524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7DDBD785-D785-40F4-9EAE-C7FE856C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279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</p:spTree>
    <p:extLst>
      <p:ext uri="{BB962C8B-B14F-4D97-AF65-F5344CB8AC3E}">
        <p14:creationId xmlns:p14="http://schemas.microsoft.com/office/powerpoint/2010/main" val="184431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C98DF21F-2C91-4D34-850E-5385D43079FE}"/>
              </a:ext>
            </a:extLst>
          </p:cNvPr>
          <p:cNvSpPr/>
          <p:nvPr/>
        </p:nvSpPr>
        <p:spPr>
          <a:xfrm>
            <a:off x="573247" y="1238718"/>
            <a:ext cx="58946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/>
              <a:t>Η γραφική απεικόνιση του </a:t>
            </a:r>
            <a:r>
              <a:rPr lang="en-GB" sz="2000" dirty="0"/>
              <a:t>CAPM </a:t>
            </a:r>
            <a:r>
              <a:rPr lang="el-GR" sz="2000" dirty="0"/>
              <a:t>είναι η Γραμμή Αξιογράφων </a:t>
            </a:r>
            <a:r>
              <a:rPr lang="el-GR" sz="2000" dirty="0">
                <a:solidFill>
                  <a:srgbClr val="FF0000"/>
                </a:solidFill>
              </a:rPr>
              <a:t>(</a:t>
            </a:r>
            <a:r>
              <a:rPr lang="en-GB" sz="2000" b="1" dirty="0">
                <a:solidFill>
                  <a:srgbClr val="FF0000"/>
                </a:solidFill>
              </a:rPr>
              <a:t>Security Market Line</a:t>
            </a:r>
            <a:r>
              <a:rPr lang="el-GR" sz="2000" b="1" dirty="0">
                <a:solidFill>
                  <a:srgbClr val="FF0000"/>
                </a:solidFill>
              </a:rPr>
              <a:t>, </a:t>
            </a:r>
            <a:r>
              <a:rPr lang="en-GB" sz="2000" b="1" dirty="0">
                <a:solidFill>
                  <a:srgbClr val="FF0000"/>
                </a:solidFill>
              </a:rPr>
              <a:t>SML)</a:t>
            </a:r>
          </a:p>
          <a:p>
            <a:pPr algn="just"/>
            <a:endParaRPr lang="en-GB" sz="2000" dirty="0"/>
          </a:p>
          <a:p>
            <a:pPr algn="just"/>
            <a:r>
              <a:rPr lang="el-GR" sz="2000" b="1" dirty="0"/>
              <a:t>Βασικές διαφορές με </a:t>
            </a:r>
            <a:r>
              <a:rPr lang="en-GB" sz="2000" b="1" dirty="0"/>
              <a:t>CML</a:t>
            </a:r>
          </a:p>
          <a:p>
            <a:pPr algn="just"/>
            <a:endParaRPr lang="en-GB" sz="2000" b="1" dirty="0"/>
          </a:p>
          <a:p>
            <a:pPr algn="just"/>
            <a:r>
              <a:rPr lang="en-GB" sz="2000" dirty="0"/>
              <a:t>→	CML </a:t>
            </a:r>
            <a:r>
              <a:rPr lang="el-GR" sz="2000" dirty="0"/>
              <a:t>μετρά κίνδυνο με σ 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→	CML </a:t>
            </a:r>
            <a:r>
              <a:rPr lang="el-GR" sz="2000" dirty="0"/>
              <a:t>μετρά κίνδυνο με β</a:t>
            </a:r>
            <a:r>
              <a:rPr lang="en-GB" sz="2000" dirty="0"/>
              <a:t> 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→ 	CML </a:t>
            </a:r>
            <a:r>
              <a:rPr lang="el-GR" sz="2000" dirty="0"/>
              <a:t>εφαρμόζεται σε διαφοροποιημένα 	χαρτοφυλάκια </a:t>
            </a:r>
            <a:endParaRPr lang="en-GB" sz="2000" dirty="0"/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→ 	SML </a:t>
            </a:r>
            <a:r>
              <a:rPr lang="el-GR" sz="2000" dirty="0"/>
              <a:t>εφαρμόζεται σε μεμονωμένες μετοχές ή 	χαρτοφυλάκια</a:t>
            </a:r>
            <a:endParaRPr lang="en-GB" sz="20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68667B9D-0F0D-406E-BF0F-C1A5BBE1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365126"/>
            <a:ext cx="10663335" cy="679904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E29F9CD4-D558-465E-8613-1170FBF0A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752" y="1238718"/>
            <a:ext cx="4803903" cy="489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17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E93453-2EB9-456C-AD6E-260656EFA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E28DE9-48D1-44D8-B0C3-A9E5149E6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348"/>
            <a:ext cx="10515600" cy="5526717"/>
          </a:xfrm>
        </p:spPr>
        <p:txBody>
          <a:bodyPr>
            <a:normAutofit/>
          </a:bodyPr>
          <a:lstStyle/>
          <a:p>
            <a:endParaRPr lang="el-GR" sz="2000" dirty="0"/>
          </a:p>
          <a:p>
            <a:r>
              <a:rPr lang="el-GR" sz="2000" dirty="0"/>
              <a:t>Ας υποθέσουμε ότι έχουμε 5 μετοχές με </a:t>
            </a:r>
            <a:r>
              <a:rPr lang="en-GB" sz="2000" b="1" dirty="0">
                <a:solidFill>
                  <a:srgbClr val="FF0000"/>
                </a:solidFill>
              </a:rPr>
              <a:t>beta </a:t>
            </a:r>
            <a:r>
              <a:rPr lang="el-GR" sz="2000" b="1" dirty="0">
                <a:solidFill>
                  <a:srgbClr val="FF0000"/>
                </a:solidFill>
              </a:rPr>
              <a:t>όπως στον Πίνακα</a:t>
            </a:r>
            <a:r>
              <a:rPr lang="en-GB" sz="2000" dirty="0"/>
              <a:t>: 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CD429281-154D-451D-A105-1ABABDCE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26" y="2444619"/>
            <a:ext cx="4824705" cy="3732343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91517F8D-D678-4C8A-B358-2A96B13F7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204" y="3012348"/>
            <a:ext cx="5409422" cy="3480526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5A11C3A6-BB87-49F3-A05B-93177D7ABD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188" y="768349"/>
            <a:ext cx="3135085" cy="210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6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2C7703-4C39-4E56-8C82-715E8B4B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2"/>
            <a:ext cx="10864442" cy="50164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2600" dirty="0"/>
              <a:t>Η μετοχή </a:t>
            </a:r>
            <a:r>
              <a:rPr lang="en-GB" sz="2600" dirty="0"/>
              <a:t>E </a:t>
            </a:r>
            <a:r>
              <a:rPr lang="el-GR" sz="2600" dirty="0"/>
              <a:t>έχει αρνητικό </a:t>
            </a:r>
            <a:r>
              <a:rPr lang="en-GB" sz="2600" dirty="0"/>
              <a:t>beta (</a:t>
            </a:r>
            <a:r>
              <a:rPr lang="el-GR" sz="2600" dirty="0"/>
              <a:t>όχι πολύ συχνό στην πράξη), δηλαδή η απόδοση της θα είναι χαμηλότερη από το </a:t>
            </a:r>
            <a:r>
              <a:rPr lang="en-GB" sz="2600" dirty="0"/>
              <a:t>Rf </a:t>
            </a:r>
            <a:r>
              <a:rPr lang="el-GR" sz="2600" dirty="0"/>
              <a:t>σε ισορροπία</a:t>
            </a:r>
          </a:p>
          <a:p>
            <a:pPr algn="just"/>
            <a:endParaRPr lang="en-GB" sz="2600" dirty="0"/>
          </a:p>
          <a:p>
            <a:pPr algn="just"/>
            <a:r>
              <a:rPr lang="el-GR" sz="2600" dirty="0"/>
              <a:t>Παρατηρήστε ότι οι απαιτούμενες αποδόσεις αλλάζουν μόνον λόγω των </a:t>
            </a:r>
            <a:r>
              <a:rPr lang="en-GB" sz="2600" dirty="0">
                <a:solidFill>
                  <a:srgbClr val="FF0000"/>
                </a:solidFill>
              </a:rPr>
              <a:t>betas</a:t>
            </a:r>
          </a:p>
          <a:p>
            <a:pPr algn="just"/>
            <a:endParaRPr lang="en-GB" sz="2600" dirty="0"/>
          </a:p>
          <a:p>
            <a:pPr algn="just"/>
            <a:r>
              <a:rPr lang="el-GR" sz="2600" dirty="0"/>
              <a:t>Σε ισορροπία όλες οι επενδύσεις πρέπει να είναι τιμολογημένες έτσι ώστε οι </a:t>
            </a:r>
            <a:r>
              <a:rPr lang="el-GR" sz="2600" dirty="0" err="1"/>
              <a:t>ποδόσεις</a:t>
            </a:r>
            <a:r>
              <a:rPr lang="el-GR" sz="2600" dirty="0"/>
              <a:t> </a:t>
            </a:r>
            <a:r>
              <a:rPr lang="el-GR" sz="2600" dirty="0" err="1"/>
              <a:t>τυς</a:t>
            </a:r>
            <a:r>
              <a:rPr lang="el-GR" sz="2600" dirty="0"/>
              <a:t> να είναι συμβατές με τον κίνδυνο τους, δηλαδή να είναι όλες πάνω στην Γραμμή Αξιογράφων (</a:t>
            </a:r>
            <a:r>
              <a:rPr lang="en-GB" sz="2600" b="1" dirty="0">
                <a:solidFill>
                  <a:srgbClr val="FF0000"/>
                </a:solidFill>
              </a:rPr>
              <a:t>Security Market Line</a:t>
            </a:r>
            <a:r>
              <a:rPr lang="el-GR" sz="2600" b="1" dirty="0">
                <a:solidFill>
                  <a:srgbClr val="FF0000"/>
                </a:solidFill>
              </a:rPr>
              <a:t>, </a:t>
            </a:r>
            <a:r>
              <a:rPr lang="en-GB" sz="2600" b="1" dirty="0">
                <a:solidFill>
                  <a:srgbClr val="FF0000"/>
                </a:solidFill>
              </a:rPr>
              <a:t>SML</a:t>
            </a:r>
            <a:r>
              <a:rPr lang="el-GR" sz="2600" b="1" dirty="0">
                <a:solidFill>
                  <a:srgbClr val="FF0000"/>
                </a:solidFill>
              </a:rPr>
              <a:t>)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</a:p>
          <a:p>
            <a:pPr algn="just"/>
            <a:endParaRPr lang="en-GB" sz="2600" dirty="0"/>
          </a:p>
          <a:p>
            <a:pPr algn="just"/>
            <a:r>
              <a:rPr lang="el-GR" sz="2600" dirty="0"/>
              <a:t>Εάν όχι, τότε δεν είναι σωστά τιμολογημένες</a:t>
            </a:r>
          </a:p>
          <a:p>
            <a:pPr algn="just"/>
            <a:endParaRPr lang="en-GB" sz="2600" dirty="0"/>
          </a:p>
          <a:p>
            <a:pPr algn="just"/>
            <a:r>
              <a:rPr lang="el-GR" sz="2600" dirty="0"/>
              <a:t>Π.χ. εάν είναι &gt; </a:t>
            </a:r>
            <a:r>
              <a:rPr lang="en-GB" sz="2600" b="1" dirty="0">
                <a:solidFill>
                  <a:srgbClr val="FF0000"/>
                </a:solidFill>
              </a:rPr>
              <a:t>SML </a:t>
            </a:r>
            <a:r>
              <a:rPr lang="en-GB" sz="2600" b="1" dirty="0">
                <a:solidFill>
                  <a:srgbClr val="FF0000"/>
                </a:solidFill>
                <a:cs typeface="Arial" panose="020B0604020202020204" pitchFamily="34" charset="0"/>
              </a:rPr>
              <a:t>→ </a:t>
            </a:r>
            <a:r>
              <a:rPr lang="el-GR" sz="2600" b="1" dirty="0">
                <a:solidFill>
                  <a:srgbClr val="FF0000"/>
                </a:solidFill>
                <a:cs typeface="Arial" panose="020B0604020202020204" pitchFamily="34" charset="0"/>
              </a:rPr>
              <a:t>υποτιμημένες </a:t>
            </a:r>
          </a:p>
          <a:p>
            <a:pPr algn="just"/>
            <a:r>
              <a:rPr lang="en-GB" sz="2600" dirty="0"/>
              <a:t>(</a:t>
            </a:r>
            <a:r>
              <a:rPr lang="el-GR" sz="2600" dirty="0"/>
              <a:t>δίνουν απόδοση μεγαλύτερη από αυτή που δικαιολογεί ο συστηματικός τους κίνδυνος)</a:t>
            </a:r>
            <a:endParaRPr lang="en-GB" sz="2600" dirty="0"/>
          </a:p>
          <a:p>
            <a:pPr algn="just"/>
            <a:endParaRPr lang="en-GB" sz="2600" dirty="0"/>
          </a:p>
          <a:p>
            <a:pPr algn="just"/>
            <a:r>
              <a:rPr lang="el-GR" sz="2600" b="1" dirty="0">
                <a:solidFill>
                  <a:srgbClr val="FF0000"/>
                </a:solidFill>
              </a:rPr>
              <a:t>Π.χ. εάν είναι &lt; SML → υπερτιμημένες </a:t>
            </a:r>
          </a:p>
          <a:p>
            <a:pPr algn="just"/>
            <a:r>
              <a:rPr lang="el-GR" sz="2600" dirty="0"/>
              <a:t>(δίνουν απόδοση μικρότερη από αυτή που δικαιολογεί ο συστηματικός τους κίνδυνος)</a:t>
            </a:r>
          </a:p>
          <a:p>
            <a:pPr algn="just"/>
            <a:endParaRPr lang="el-GR" sz="2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24638303-D855-4396-AE71-0B0D3DB3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</p:spTree>
    <p:extLst>
      <p:ext uri="{BB962C8B-B14F-4D97-AF65-F5344CB8AC3E}">
        <p14:creationId xmlns:p14="http://schemas.microsoft.com/office/powerpoint/2010/main" val="413940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A88309-FD56-4195-867B-C7988680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291"/>
            <a:ext cx="11011678" cy="542767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l-GR" sz="3200" dirty="0"/>
              <a:t>Ας υποθέσουμε τώρα ότι έχοντας χρησιμοποιήσει κάποιον άλλο τρόπο ανάλυσης (π.χ. θεμελιώδη ανάλυση) έχουμε βρει ότι οι αναμενόμενες αποδόσεις των μετοχών είναι όπως στον Πίνακα: </a:t>
            </a:r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endParaRPr lang="el-GR" sz="3200" dirty="0"/>
          </a:p>
          <a:p>
            <a:pPr algn="just"/>
            <a:r>
              <a:rPr lang="el-GR" sz="3200" dirty="0"/>
              <a:t>Βλέπουμε ότι οι αναμενόμενες αποδόσεις διαφέρουν, π.χ. για την Α με συστηματικό κίνδυνο 0,6 και απαιτούμενη απόδοση με βάση το CAPM 0,076, η αναμενόμενη απόδοση είναι 0,12. </a:t>
            </a:r>
          </a:p>
          <a:p>
            <a:pPr algn="just"/>
            <a:endParaRPr lang="el-GR" sz="3200" dirty="0">
              <a:solidFill>
                <a:srgbClr val="FF0000"/>
              </a:solidFill>
            </a:endParaRPr>
          </a:p>
          <a:p>
            <a:pPr algn="just"/>
            <a:r>
              <a:rPr lang="el-GR" sz="3200" dirty="0">
                <a:solidFill>
                  <a:srgbClr val="FF0000"/>
                </a:solidFill>
              </a:rPr>
              <a:t>Δηλαδή η μετοχή είναι υποτιμημένη. </a:t>
            </a:r>
          </a:p>
          <a:p>
            <a:pPr algn="just"/>
            <a:endParaRPr lang="el-GR" sz="3200" dirty="0">
              <a:solidFill>
                <a:srgbClr val="FF0000"/>
              </a:solidFill>
            </a:endParaRPr>
          </a:p>
          <a:p>
            <a:pPr algn="just"/>
            <a:r>
              <a:rPr lang="el-GR" sz="3200" dirty="0">
                <a:solidFill>
                  <a:srgbClr val="FF0000"/>
                </a:solidFill>
              </a:rPr>
              <a:t>Ο λόγος είναι ότι η αναμενόμενη απόδοση της μετοχής είναι μεγαλύτερη από την απόδοση που δικαιολογείται (απαιτείται) στην αγορά βάσει του συστηματικού κινδύνου της μετοχής. </a:t>
            </a:r>
            <a:endParaRPr lang="en-GB" sz="3200" dirty="0">
              <a:solidFill>
                <a:srgbClr val="FF0000"/>
              </a:solidFill>
            </a:endParaRPr>
          </a:p>
          <a:p>
            <a:pPr algn="just"/>
            <a:endParaRPr lang="en-GB" sz="2400" dirty="0"/>
          </a:p>
          <a:p>
            <a:pPr algn="just"/>
            <a:endParaRPr lang="en-GB" sz="2400" dirty="0"/>
          </a:p>
          <a:p>
            <a:pPr algn="just"/>
            <a:endParaRPr lang="en-GB" sz="2400" dirty="0"/>
          </a:p>
          <a:p>
            <a:pPr algn="just"/>
            <a:endParaRPr lang="en-GB" sz="2400" dirty="0"/>
          </a:p>
          <a:p>
            <a:endParaRPr lang="en-GB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29EA1034-BA35-42A0-9E71-CFE96632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8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7060907-E3A4-4741-AB0B-FB1577853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41" y="2118049"/>
            <a:ext cx="5724525" cy="19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4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id="{C32EB81C-B565-44C1-84C9-FABA8744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>
            <a:norm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FC2D95EE-1022-4EEB-986D-CE18D7D52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51092"/>
            <a:ext cx="10750420" cy="5041783"/>
          </a:xfrm>
        </p:spPr>
      </p:pic>
    </p:spTree>
    <p:extLst>
      <p:ext uri="{BB962C8B-B14F-4D97-AF65-F5344CB8AC3E}">
        <p14:creationId xmlns:p14="http://schemas.microsoft.com/office/powerpoint/2010/main" val="165596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D05A8C-F659-4C24-842D-65E7B83E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666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AE6620-B51A-4387-A6B5-553D5954D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0"/>
            <a:ext cx="10515600" cy="43817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400" dirty="0"/>
              <a:t>Η Θεωρία Κεφαλαιαγορών (Capital Market </a:t>
            </a:r>
            <a:r>
              <a:rPr lang="el-GR" sz="2400" dirty="0" err="1"/>
              <a:t>Theory</a:t>
            </a:r>
            <a:r>
              <a:rPr lang="el-GR" sz="2400" dirty="0"/>
              <a:t>) στηρίχθηκε πάνω στη Θεωρία Χαρτοφυλακίου του </a:t>
            </a:r>
            <a:r>
              <a:rPr lang="el-GR" sz="2400" dirty="0" err="1"/>
              <a:t>Markowitz</a:t>
            </a:r>
            <a:r>
              <a:rPr lang="el-GR" sz="2400" dirty="0"/>
              <a:t> και </a:t>
            </a:r>
            <a:r>
              <a:rPr lang="el-GR" sz="2400" dirty="0">
                <a:solidFill>
                  <a:srgbClr val="FF0000"/>
                </a:solidFill>
              </a:rPr>
              <a:t>περιγράφει τον τρόπο με τον οποίο καθορίζεται η απόδοση ενός αξιόγραφου (π.χ. μετοχής) στην αγορά. 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Αναπτύχθηκε αρχικά από τους </a:t>
            </a:r>
            <a:r>
              <a:rPr lang="el-GR" sz="2400" dirty="0" err="1"/>
              <a:t>Sharpe</a:t>
            </a:r>
            <a:r>
              <a:rPr lang="el-GR" sz="2400" dirty="0"/>
              <a:t>, </a:t>
            </a:r>
            <a:r>
              <a:rPr lang="el-GR" sz="2400" dirty="0" err="1"/>
              <a:t>Linter</a:t>
            </a:r>
            <a:r>
              <a:rPr lang="el-GR" sz="2400" dirty="0"/>
              <a:t> και </a:t>
            </a:r>
            <a:r>
              <a:rPr lang="el-GR" sz="2400" dirty="0" err="1"/>
              <a:t>Mossin</a:t>
            </a:r>
            <a:r>
              <a:rPr lang="el-GR" sz="2400" dirty="0"/>
              <a:t>, στα μέσα της δεκαετίας του 1960, και </a:t>
            </a:r>
            <a:r>
              <a:rPr lang="el-GR" sz="2400" dirty="0" err="1"/>
              <a:t>ελαβε</a:t>
            </a:r>
            <a:r>
              <a:rPr lang="el-GR" sz="2400" dirty="0"/>
              <a:t> υπόψιν της και ένα </a:t>
            </a:r>
            <a:r>
              <a:rPr lang="el-GR" sz="2400" b="1" dirty="0">
                <a:solidFill>
                  <a:srgbClr val="FF0000"/>
                </a:solidFill>
              </a:rPr>
              <a:t>αξιόγραφο μηδενικού κινδύνου</a:t>
            </a:r>
            <a:r>
              <a:rPr lang="el-GR" sz="2400" dirty="0"/>
              <a:t> (π.χ. ένα γραμμάτιο του Δημοσίου)  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Το βασικό συμπέρασμα της θεωρίας είναι ότι, </a:t>
            </a:r>
            <a:r>
              <a:rPr lang="el-GR" sz="2400" dirty="0">
                <a:solidFill>
                  <a:srgbClr val="FF0000"/>
                </a:solidFill>
              </a:rPr>
              <a:t>εάν η αγορά βρίσκεται σε ισορροπία, </a:t>
            </a:r>
          </a:p>
          <a:p>
            <a:pPr algn="just"/>
            <a:endParaRPr lang="el-G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→	</a:t>
            </a:r>
            <a:r>
              <a:rPr lang="el-GR" sz="2400" dirty="0">
                <a:solidFill>
                  <a:srgbClr val="FF0000"/>
                </a:solidFill>
              </a:rPr>
              <a:t>η αναμενόμενη απόδοση μίας μετοχής θα είναι συνάρτηση του 	συστηματικού 	κινδύνου της μετοχής</a:t>
            </a:r>
            <a:r>
              <a:rPr lang="el-GR" sz="2400" dirty="0"/>
              <a:t>, δηλαδή όσο μεγαλύτερος ο συστηματικός κίνδυνος, 	τόσο μεγαλύτερη η αναμενόμενη απόδοση.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8283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9C9BB8-4723-4D66-8659-73776D2E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85"/>
            <a:ext cx="10515600" cy="4641778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Η Διαφορά μεταξύ απαιτούμενης απόδοσης σε ισορροπία και αναμενόμενης απόδοσης συχνά αποκαλείται </a:t>
            </a:r>
            <a:r>
              <a:rPr lang="en-GB" sz="2200" b="1" dirty="0"/>
              <a:t>alpha</a:t>
            </a:r>
            <a:r>
              <a:rPr lang="en-GB" sz="2200" dirty="0"/>
              <a:t> (excess return)</a:t>
            </a:r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Εάν μια μετοχή είναι  πάνω από το </a:t>
            </a:r>
            <a:r>
              <a:rPr lang="en-GB" sz="2200" dirty="0"/>
              <a:t>CAPM </a:t>
            </a:r>
            <a:r>
              <a:rPr lang="en-GB" sz="2200" dirty="0">
                <a:cs typeface="Arial" panose="020B0604020202020204" pitchFamily="34" charset="0"/>
              </a:rPr>
              <a:t>→ </a:t>
            </a:r>
            <a:r>
              <a:rPr lang="el-GR" sz="2200" dirty="0">
                <a:cs typeface="Arial" panose="020B0604020202020204" pitchFamily="34" charset="0"/>
              </a:rPr>
              <a:t>υποτιμημένη </a:t>
            </a:r>
            <a:r>
              <a:rPr lang="en-GB" sz="2200" dirty="0">
                <a:cs typeface="Arial" panose="020B0604020202020204" pitchFamily="34" charset="0"/>
              </a:rPr>
              <a:t>→ </a:t>
            </a:r>
            <a:r>
              <a:rPr lang="el-GR" sz="2200" dirty="0">
                <a:cs typeface="Arial" panose="020B0604020202020204" pitchFamily="34" charset="0"/>
              </a:rPr>
              <a:t>θετικό </a:t>
            </a:r>
            <a:r>
              <a:rPr lang="en-GB" sz="2200" dirty="0">
                <a:solidFill>
                  <a:srgbClr val="FF0000"/>
                </a:solidFill>
              </a:rPr>
              <a:t>alpha </a:t>
            </a:r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Εάν μια μετοχή είναι  κάτω από το CAPM </a:t>
            </a:r>
            <a:r>
              <a:rPr lang="en-GB" sz="2200" dirty="0"/>
              <a:t>→ </a:t>
            </a:r>
            <a:r>
              <a:rPr lang="el-GR" sz="2200" dirty="0"/>
              <a:t>υπερτιμημένη </a:t>
            </a:r>
            <a:r>
              <a:rPr lang="en-GB" sz="2200" dirty="0"/>
              <a:t>→ </a:t>
            </a:r>
            <a:r>
              <a:rPr lang="el-GR" sz="2200" dirty="0"/>
              <a:t>αρνητικό </a:t>
            </a:r>
            <a:r>
              <a:rPr lang="en-GB" sz="2200" dirty="0">
                <a:solidFill>
                  <a:srgbClr val="FF0000"/>
                </a:solidFill>
              </a:rPr>
              <a:t>negative </a:t>
            </a:r>
          </a:p>
          <a:p>
            <a:pPr algn="just"/>
            <a:endParaRPr lang="en-GB" sz="2200" dirty="0">
              <a:solidFill>
                <a:srgbClr val="FF0000"/>
              </a:solidFill>
            </a:endParaRPr>
          </a:p>
          <a:p>
            <a:pPr algn="just"/>
            <a:r>
              <a:rPr lang="el-GR" sz="2200" dirty="0"/>
              <a:t>Εάν μια μετοχή είναι ακριβώς στο CAPM </a:t>
            </a:r>
            <a:r>
              <a:rPr lang="en-GB" sz="2200" dirty="0"/>
              <a:t>→ </a:t>
            </a:r>
            <a:r>
              <a:rPr lang="el-GR" sz="2200" dirty="0"/>
              <a:t>σωστά τιμολογημένη </a:t>
            </a:r>
            <a:r>
              <a:rPr lang="en-GB" sz="2200" dirty="0"/>
              <a:t>→ </a:t>
            </a:r>
            <a:r>
              <a:rPr lang="el-GR" sz="2200" dirty="0"/>
              <a:t>μηδενικό </a:t>
            </a:r>
            <a:r>
              <a:rPr lang="en-GB" sz="2200" dirty="0">
                <a:solidFill>
                  <a:srgbClr val="FF0000"/>
                </a:solidFill>
              </a:rPr>
              <a:t>alpha</a:t>
            </a:r>
          </a:p>
          <a:p>
            <a:pPr algn="just"/>
            <a:endParaRPr lang="en-GB" sz="22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F57A4F01-9163-46BA-9A99-80AACE6F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87"/>
          </a:xfrm>
        </p:spPr>
        <p:txBody>
          <a:bodyPr>
            <a:no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</p:spTree>
    <p:extLst>
      <p:ext uri="{BB962C8B-B14F-4D97-AF65-F5344CB8AC3E}">
        <p14:creationId xmlns:p14="http://schemas.microsoft.com/office/powerpoint/2010/main" val="3875629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6A9CF6-3216-4E2F-916D-A75E284C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50628"/>
            <a:ext cx="11040611" cy="5142247"/>
          </a:xfrm>
        </p:spPr>
        <p:txBody>
          <a:bodyPr>
            <a:normAutofit/>
          </a:bodyPr>
          <a:lstStyle/>
          <a:p>
            <a:pPr algn="just"/>
            <a:endParaRPr lang="en-GB" sz="2200" dirty="0"/>
          </a:p>
          <a:p>
            <a:pPr algn="just"/>
            <a:r>
              <a:rPr lang="en-GB" sz="2200" dirty="0">
                <a:solidFill>
                  <a:srgbClr val="FF0000"/>
                </a:solidFill>
              </a:rPr>
              <a:t>SML (CAPM)</a:t>
            </a:r>
            <a:r>
              <a:rPr lang="en-GB" sz="2200" dirty="0"/>
              <a:t>: </a:t>
            </a:r>
            <a:r>
              <a:rPr lang="el-GR" sz="2200" dirty="0"/>
              <a:t>γενικεύει την </a:t>
            </a:r>
            <a:r>
              <a:rPr lang="en-GB" sz="2200" dirty="0"/>
              <a:t>CML </a:t>
            </a:r>
            <a:r>
              <a:rPr lang="el-GR" sz="2200" dirty="0"/>
              <a:t>για μεμονωμένες επενδύσεις και χαρτοφυλάκια</a:t>
            </a:r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n-GB" sz="2200" dirty="0">
                <a:solidFill>
                  <a:srgbClr val="FF0000"/>
                </a:solidFill>
              </a:rPr>
              <a:t>CAPM:</a:t>
            </a:r>
            <a:r>
              <a:rPr lang="en-GB" sz="2200" dirty="0"/>
              <a:t> </a:t>
            </a:r>
            <a:r>
              <a:rPr lang="el-GR" sz="2200" dirty="0"/>
              <a:t>μόνο ο κίνδυνος </a:t>
            </a:r>
            <a:r>
              <a:rPr lang="en-GB" sz="2200" dirty="0"/>
              <a:t>beta (systematic risk)</a:t>
            </a:r>
            <a:r>
              <a:rPr lang="el-GR" sz="2200" dirty="0"/>
              <a:t> είναι σημαντικός </a:t>
            </a:r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n-GB" sz="2200" dirty="0">
                <a:solidFill>
                  <a:srgbClr val="FF0000"/>
                </a:solidFill>
              </a:rPr>
              <a:t>CML and SML</a:t>
            </a:r>
            <a:r>
              <a:rPr lang="en-GB" sz="2200" dirty="0"/>
              <a:t>: </a:t>
            </a:r>
            <a:r>
              <a:rPr lang="el-GR" sz="2200" dirty="0"/>
              <a:t>η σχέση μεταξύ κινδύνου και απόδοσης είναι γραμμικές </a:t>
            </a:r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n-GB" sz="2200" dirty="0">
                <a:solidFill>
                  <a:srgbClr val="FF0000"/>
                </a:solidFill>
              </a:rPr>
              <a:t>SML: </a:t>
            </a:r>
            <a:r>
              <a:rPr lang="el-GR" sz="2200" dirty="0"/>
              <a:t>μπορεί να βοηθήσει να βρούμε υπερτιμημένες και υποτιμημένες μετοχές </a:t>
            </a:r>
            <a:endParaRPr lang="en-GB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C5FB4C6-1764-4E7A-BC61-E579CBA1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499"/>
          </a:xfrm>
        </p:spPr>
        <p:txBody>
          <a:bodyPr>
            <a:noAutofit/>
          </a:bodyPr>
          <a:lstStyle/>
          <a:p>
            <a:r>
              <a:rPr lang="en-GB" sz="3600" b="1" dirty="0"/>
              <a:t>The Capital Asset Pricing Model (CAPM) </a:t>
            </a:r>
          </a:p>
        </p:txBody>
      </p:sp>
    </p:spTree>
    <p:extLst>
      <p:ext uri="{BB962C8B-B14F-4D97-AF65-F5344CB8AC3E}">
        <p14:creationId xmlns:p14="http://schemas.microsoft.com/office/powerpoint/2010/main" val="285912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A3E67C-1EC7-4851-A51B-7F3630F0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778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DE4EC0-FFCB-4051-A3CA-9B93EA832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/>
              <a:t>Μία άλλη εφαρμογή του υποδείγματος είναι στην σύγκριση και αξιολόγηση διαφορετικών χαρτοφυλακίων. 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Ας υποθέσουμε ότι έχουμε να συγκρίνουμε διάφορα αμοιβαία κεφάλαια με σκοπό να διαλέξουμε αυτό με την καλύτερη σχέση απόδοσης και κινδύνου. 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Δύο δείκτες που βασίζονται στο υπόδειγμα του CAPM και μπορούμε να χρησιμοποιήσουμε για την σύγκριση είναι ο δείκτης του </a:t>
            </a:r>
            <a:r>
              <a:rPr lang="el-GR" sz="2400" dirty="0" err="1">
                <a:solidFill>
                  <a:srgbClr val="FF0000"/>
                </a:solidFill>
              </a:rPr>
              <a:t>Sharpe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και ο δείκτης του </a:t>
            </a:r>
            <a:r>
              <a:rPr lang="el-GR" sz="2400" dirty="0" err="1">
                <a:solidFill>
                  <a:srgbClr val="FF0000"/>
                </a:solidFill>
              </a:rPr>
              <a:t>Treynor</a:t>
            </a:r>
            <a:r>
              <a:rPr lang="el-GR" sz="2400" dirty="0">
                <a:solidFill>
                  <a:srgbClr val="FF0000"/>
                </a:solidFill>
              </a:rPr>
              <a:t>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6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EE0ADBA6-1BAE-4621-826B-658589E04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407" y="1300294"/>
            <a:ext cx="9446002" cy="4777450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6FE78761-B4C7-4343-A02A-1ADD40E5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529862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609362-06AD-4552-823F-C43BA280F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017"/>
            <a:ext cx="10515600" cy="466694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/>
              <a:t>Η πρώτη ερώτηση που έρχεται στο μυαλό μας είναι, φυσικά, ποιόν δείκτη να επιλέξουμε όταν αξιολογούμε χαρτοφυλάκια.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Η απάντηση είναι ότι </a:t>
            </a:r>
            <a:r>
              <a:rPr lang="el-GR" dirty="0">
                <a:solidFill>
                  <a:srgbClr val="FF0000"/>
                </a:solidFill>
              </a:rPr>
              <a:t>ανάλογα με τα χαρτοφυλάκια </a:t>
            </a:r>
            <a:r>
              <a:rPr lang="el-GR" dirty="0"/>
              <a:t>που αξιολογούμε διαλέγουμε και τον δείκτη.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Δηλαδή, εάν θέλουμε να συγκρίνουμε χαρτοφυλάκια που αποτελούνται μόνον από μετοχές (και άρα </a:t>
            </a:r>
            <a:r>
              <a:rPr lang="el-GR" dirty="0">
                <a:solidFill>
                  <a:srgbClr val="FF0000"/>
                </a:solidFill>
              </a:rPr>
              <a:t>όχι πολύ διαφοροποιημένα</a:t>
            </a:r>
            <a:r>
              <a:rPr lang="el-GR" dirty="0"/>
              <a:t>) τότε μπορούμε να χρησιμοποιήσουμε τον </a:t>
            </a:r>
            <a:r>
              <a:rPr lang="el-GR" dirty="0">
                <a:solidFill>
                  <a:srgbClr val="FF0000"/>
                </a:solidFill>
              </a:rPr>
              <a:t>δείκτη του </a:t>
            </a:r>
            <a:r>
              <a:rPr lang="el-GR" dirty="0" err="1">
                <a:solidFill>
                  <a:srgbClr val="FF0000"/>
                </a:solidFill>
              </a:rPr>
              <a:t>Sharpe</a:t>
            </a:r>
            <a:r>
              <a:rPr lang="el-GR" dirty="0"/>
              <a:t>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Εάν θέλουμε να συγκρίνουμε χαρτοφυλάκια που συμπεριλαμβάνουν πολλές διαφορετικές επενδύσεις (και άρα είναι </a:t>
            </a:r>
            <a:r>
              <a:rPr lang="el-GR" dirty="0">
                <a:solidFill>
                  <a:srgbClr val="FF0000"/>
                </a:solidFill>
              </a:rPr>
              <a:t>πολύ διαφοροποιημένα</a:t>
            </a:r>
            <a:r>
              <a:rPr lang="el-GR" dirty="0"/>
              <a:t>) τότε </a:t>
            </a:r>
            <a:r>
              <a:rPr lang="el-GR" dirty="0">
                <a:solidFill>
                  <a:srgbClr val="FF0000"/>
                </a:solidFill>
              </a:rPr>
              <a:t>μόνον ο συστηματικός κίνδυνος είναι σημαντικός </a:t>
            </a:r>
            <a:r>
              <a:rPr lang="el-GR" dirty="0"/>
              <a:t>και μπορούμε να χρησιμοποιήσουμε τον </a:t>
            </a:r>
            <a:r>
              <a:rPr lang="el-GR" dirty="0">
                <a:solidFill>
                  <a:srgbClr val="FF0000"/>
                </a:solidFill>
              </a:rPr>
              <a:t>δείκτη του </a:t>
            </a:r>
            <a:r>
              <a:rPr lang="el-GR" dirty="0" err="1">
                <a:solidFill>
                  <a:srgbClr val="FF0000"/>
                </a:solidFill>
              </a:rPr>
              <a:t>Treynor</a:t>
            </a:r>
            <a:r>
              <a:rPr lang="el-GR" dirty="0"/>
              <a:t>.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Εάν τα χαρτοφυλάκια που συγκρίνουμε είναι τελείως διαφοροποιημένα τότε </a:t>
            </a:r>
            <a:r>
              <a:rPr lang="el-GR" dirty="0">
                <a:solidFill>
                  <a:srgbClr val="FF0000"/>
                </a:solidFill>
              </a:rPr>
              <a:t>και οι δύο μέθοδοι θα δώσουν τα ίδια αποτελέσματα. </a:t>
            </a:r>
          </a:p>
          <a:p>
            <a:endParaRPr lang="en-GB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060153F5-6B2A-4E41-AB13-A8EB33F3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8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123544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8A1F087-0046-4F15-A7D4-C35C034EB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960" y="1367407"/>
            <a:ext cx="9370502" cy="4429350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CF05978E-E181-4924-A453-FACB5C1F8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22316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8F94CC98-A3E2-42A6-BEC0-88D4C87063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130" y="1350628"/>
            <a:ext cx="8892331" cy="4826335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557A9E8E-436C-47A5-B410-EB979F67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055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622600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B2DCD42-DB79-4AA6-AB55-D21F64457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0411" y="1283516"/>
            <a:ext cx="8380602" cy="4893447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C6BF3F7B-D622-4A1C-A7AB-3433FD44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020177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3990D3-587C-42EA-A90A-D00A4462E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3240"/>
            <a:ext cx="11065779" cy="4882393"/>
          </a:xfrm>
        </p:spPr>
        <p:txBody>
          <a:bodyPr>
            <a:normAutofit/>
          </a:bodyPr>
          <a:lstStyle/>
          <a:p>
            <a:pPr algn="just"/>
            <a:r>
              <a:rPr lang="el-GR" sz="2000" dirty="0"/>
              <a:t>Κάποιες φορές μπορεί να εκτιμήσουμε </a:t>
            </a:r>
            <a:r>
              <a:rPr lang="el-GR" sz="2000" b="1" dirty="0">
                <a:solidFill>
                  <a:srgbClr val="FF0000"/>
                </a:solidFill>
              </a:rPr>
              <a:t>αρνητικές αξίες για τους δείκτες 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Εδώ θέλει λίγο προσοχή γιατί αυτό μπορεί να δείχνει είτε πολύ κακή απόδοση είτε υπερβολικά καλή απόδοση</a:t>
            </a:r>
            <a:endParaRPr lang="en-GB" sz="2000" dirty="0"/>
          </a:p>
          <a:p>
            <a:pPr algn="just"/>
            <a:endParaRPr lang="el-GR" sz="2000" b="1" dirty="0"/>
          </a:p>
          <a:p>
            <a:pPr algn="just"/>
            <a:r>
              <a:rPr lang="el-GR" sz="2000" b="1" dirty="0"/>
              <a:t>Παράδειγμα 1 (</a:t>
            </a:r>
            <a:r>
              <a:rPr lang="en-GB" sz="2000" b="1" dirty="0"/>
              <a:t>Rf = 10%) </a:t>
            </a:r>
          </a:p>
          <a:p>
            <a:pPr algn="just"/>
            <a:r>
              <a:rPr lang="el-GR" sz="2000" dirty="0"/>
              <a:t>Ας υποθέσουμε χαρτοφυλάκιο όπου η/ο διαχειριστής πετυχαίνει απόδοση 6% και </a:t>
            </a:r>
            <a:r>
              <a:rPr lang="en-GB" sz="2000" dirty="0"/>
              <a:t>beta 0</a:t>
            </a:r>
            <a:r>
              <a:rPr lang="el-GR" sz="2000" dirty="0"/>
              <a:t>,</a:t>
            </a:r>
            <a:r>
              <a:rPr lang="en-GB" sz="2000" dirty="0"/>
              <a:t>40 </a:t>
            </a:r>
          </a:p>
          <a:p>
            <a:pPr algn="just"/>
            <a:r>
              <a:rPr lang="el-GR" sz="2000" dirty="0"/>
              <a:t>Το </a:t>
            </a:r>
            <a:r>
              <a:rPr lang="en-GB" sz="2000" dirty="0"/>
              <a:t>T-ratio </a:t>
            </a:r>
            <a:r>
              <a:rPr lang="el-GR" sz="2000" dirty="0"/>
              <a:t>θα είναι: </a:t>
            </a:r>
            <a:r>
              <a:rPr lang="en-GB" sz="2000" dirty="0"/>
              <a:t>(0</a:t>
            </a:r>
            <a:r>
              <a:rPr lang="el-GR" sz="2000" dirty="0"/>
              <a:t>,</a:t>
            </a:r>
            <a:r>
              <a:rPr lang="en-GB" sz="2000" dirty="0"/>
              <a:t>06 – 0</a:t>
            </a:r>
            <a:r>
              <a:rPr lang="el-GR" sz="2000" dirty="0"/>
              <a:t>,</a:t>
            </a:r>
            <a:r>
              <a:rPr lang="en-GB" sz="2000" dirty="0"/>
              <a:t>10) / 0</a:t>
            </a:r>
            <a:r>
              <a:rPr lang="el-GR" sz="2000" dirty="0"/>
              <a:t>,</a:t>
            </a:r>
            <a:r>
              <a:rPr lang="en-GB" sz="2000" dirty="0"/>
              <a:t>4 </a:t>
            </a:r>
            <a:r>
              <a:rPr lang="en-GB" sz="2000" dirty="0">
                <a:solidFill>
                  <a:srgbClr val="FF0000"/>
                </a:solidFill>
              </a:rPr>
              <a:t>= - 0,1  </a:t>
            </a:r>
          </a:p>
          <a:p>
            <a:pPr algn="just"/>
            <a:endParaRPr lang="en-GB" sz="2000" dirty="0"/>
          </a:p>
          <a:p>
            <a:pPr algn="just"/>
            <a:r>
              <a:rPr lang="el-GR" sz="2000" b="1" dirty="0"/>
              <a:t>Παράδειγμα</a:t>
            </a:r>
            <a:r>
              <a:rPr lang="en-GB" sz="2000" b="1" dirty="0"/>
              <a:t> 2. (Rf = 10%) </a:t>
            </a:r>
          </a:p>
          <a:p>
            <a:pPr algn="just"/>
            <a:r>
              <a:rPr lang="el-GR" sz="2000" dirty="0"/>
              <a:t>Ας υποθέσουμε χαρτοφυλάκιο όπου η/ο διαχειριστής πετυχαίνει απόδοση </a:t>
            </a:r>
            <a:r>
              <a:rPr lang="en-GB" sz="2000" b="1" dirty="0">
                <a:solidFill>
                  <a:srgbClr val="FF0000"/>
                </a:solidFill>
              </a:rPr>
              <a:t>35%</a:t>
            </a:r>
            <a:r>
              <a:rPr lang="en-GB" sz="2000" dirty="0"/>
              <a:t> </a:t>
            </a:r>
            <a:r>
              <a:rPr lang="el-GR" sz="2000" dirty="0"/>
              <a:t>και </a:t>
            </a:r>
            <a:r>
              <a:rPr lang="en-GB" sz="2000" dirty="0"/>
              <a:t>beta of -0</a:t>
            </a:r>
            <a:r>
              <a:rPr lang="el-GR" sz="2000" dirty="0"/>
              <a:t>,48</a:t>
            </a:r>
            <a:endParaRPr lang="en-GB" sz="2000" dirty="0"/>
          </a:p>
          <a:p>
            <a:pPr algn="just"/>
            <a:r>
              <a:rPr lang="el-GR" sz="2000" dirty="0"/>
              <a:t>Το </a:t>
            </a:r>
            <a:r>
              <a:rPr lang="en-GB" sz="2000" dirty="0"/>
              <a:t>T-ratio </a:t>
            </a:r>
            <a:r>
              <a:rPr lang="el-GR" sz="2000" dirty="0"/>
              <a:t>θα είναι </a:t>
            </a:r>
            <a:r>
              <a:rPr lang="en-GB" sz="2000" dirty="0"/>
              <a:t>(0</a:t>
            </a:r>
            <a:r>
              <a:rPr lang="el-GR" sz="2000" dirty="0"/>
              <a:t>,</a:t>
            </a:r>
            <a:r>
              <a:rPr lang="en-GB" sz="2000" dirty="0"/>
              <a:t>35 – 0</a:t>
            </a:r>
            <a:r>
              <a:rPr lang="el-GR" sz="2000" dirty="0"/>
              <a:t>,</a:t>
            </a:r>
            <a:r>
              <a:rPr lang="en-GB" sz="2000" dirty="0"/>
              <a:t>10) / </a:t>
            </a:r>
            <a:r>
              <a:rPr lang="el-GR" sz="2000" dirty="0"/>
              <a:t>-0.48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= - 0.</a:t>
            </a:r>
            <a:r>
              <a:rPr lang="el-GR" sz="2000" dirty="0">
                <a:solidFill>
                  <a:srgbClr val="FF0000"/>
                </a:solidFill>
              </a:rPr>
              <a:t>52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algn="just"/>
            <a:endParaRPr lang="en-GB" sz="2200" b="1" dirty="0"/>
          </a:p>
          <a:p>
            <a:pPr algn="just"/>
            <a:endParaRPr lang="en-GB" sz="2200" dirty="0"/>
          </a:p>
          <a:p>
            <a:pPr algn="just"/>
            <a:endParaRPr lang="en-GB" sz="2200" dirty="0"/>
          </a:p>
          <a:p>
            <a:endParaRPr lang="en-GB" sz="20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86421A6F-6E14-4E8D-B1ED-8B7869844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055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230901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BFCAD21-7B82-4F09-AD04-46E39BF3F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853" y="1216404"/>
            <a:ext cx="8909108" cy="4960559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9EF19D65-A6A7-4B71-8ACD-9D01E407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1472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7680E6-FEE4-46C2-8912-60CCE496F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3516"/>
            <a:ext cx="10889609" cy="489344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Για την αρχική διατύπωση της Θεωρίας Κεφαλαιαγορών οι </a:t>
            </a:r>
            <a:r>
              <a:rPr lang="el-GR" dirty="0">
                <a:solidFill>
                  <a:srgbClr val="FF0000"/>
                </a:solidFill>
              </a:rPr>
              <a:t>βασικές υποθέσεις </a:t>
            </a:r>
            <a:r>
              <a:rPr lang="el-GR" dirty="0"/>
              <a:t>στις οποίες στηρίχθηκαν οι ερευνητές που ανέπτυξαν την θεωρία είναι οι εξής: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Δεν υπάρχουν φόροι</a:t>
            </a:r>
          </a:p>
          <a:p>
            <a:pPr algn="just"/>
            <a:r>
              <a:rPr lang="el-GR" dirty="0"/>
              <a:t>Το κόστος των συναλλαγών είναι μηδενικό</a:t>
            </a:r>
          </a:p>
          <a:p>
            <a:pPr algn="just"/>
            <a:r>
              <a:rPr lang="el-GR" dirty="0"/>
              <a:t>Όλα τα αξιόγραφα μπορούν να διαιρεθούν </a:t>
            </a:r>
            <a:r>
              <a:rPr lang="el-GR" dirty="0" err="1"/>
              <a:t>έπ</a:t>
            </a:r>
            <a:r>
              <a:rPr lang="el-GR" dirty="0"/>
              <a:t>’ άπειρον</a:t>
            </a:r>
          </a:p>
          <a:p>
            <a:pPr algn="just"/>
            <a:r>
              <a:rPr lang="el-GR" dirty="0"/>
              <a:t>Όλοι οι επενδυτές έχουν ισότιμη και δωρεάν πρόσβαση στην πληροφόρηση και ομογενείς προσδοκίες σε σχέση με τις αναμενόμενες αποδόσεις των αξιογράφων</a:t>
            </a:r>
          </a:p>
          <a:p>
            <a:pPr algn="just"/>
            <a:r>
              <a:rPr lang="el-GR" dirty="0"/>
              <a:t>Κανένας μεμονωμένος επενδυτής δεν μπορεί να επηρεάσει τις τιμές των μετοχών</a:t>
            </a:r>
          </a:p>
          <a:p>
            <a:pPr algn="just"/>
            <a:r>
              <a:rPr lang="el-GR" dirty="0"/>
              <a:t>Στο επιτόκιο μηδενικού κινδύνου (</a:t>
            </a:r>
            <a:r>
              <a:rPr lang="el-GR" dirty="0" err="1"/>
              <a:t>risk-free</a:t>
            </a:r>
            <a:r>
              <a:rPr lang="el-GR" dirty="0"/>
              <a:t> </a:t>
            </a:r>
            <a:r>
              <a:rPr lang="el-GR" dirty="0" err="1"/>
              <a:t>rate</a:t>
            </a:r>
            <a:r>
              <a:rPr lang="el-GR" dirty="0"/>
              <a:t>) όλοι οι επενδυτές μπορούν να δανείσουν και να δανειστούν οποιοδήποτε ποσό</a:t>
            </a:r>
          </a:p>
          <a:p>
            <a:pPr algn="just"/>
            <a:r>
              <a:rPr lang="el-GR" dirty="0"/>
              <a:t>Οι επενδυτές αποστρέφονται τον κίνδυνο και επιδιώκουν την μεγιστοποίηση της προσδοκώμενης χρησιμότητας</a:t>
            </a:r>
          </a:p>
          <a:p>
            <a:pPr algn="just"/>
            <a:r>
              <a:rPr lang="el-GR" dirty="0"/>
              <a:t>Το υπόδειγμα είναι για μία περίοδο </a:t>
            </a:r>
          </a:p>
          <a:p>
            <a:pPr algn="just"/>
            <a:r>
              <a:rPr lang="el-GR" dirty="0"/>
              <a:t>Οι κεφαλαιαγορές είναι σε ισορροπία</a:t>
            </a:r>
          </a:p>
          <a:p>
            <a:endParaRPr lang="el-GR" dirty="0"/>
          </a:p>
          <a:p>
            <a:endParaRPr lang="en-GB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5DB49D9-0047-47AE-ADD0-4274DB66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2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018559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AA8314D-E860-4800-B3D5-AF3318004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862356"/>
            <a:ext cx="6553200" cy="3624044"/>
          </a:xfrm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2E5F914C-7312-4F13-95FD-D45C6690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2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318096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0F6F159-CB0B-4FD5-8280-3E717B3416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16404"/>
                <a:ext cx="11174835" cy="5147074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n-GB" sz="2000" b="1" dirty="0"/>
                  <a:t>The Information Ratio</a:t>
                </a:r>
                <a:r>
                  <a:rPr lang="el-GR" sz="2000" b="1" dirty="0"/>
                  <a:t>						</a:t>
                </a:r>
                <a:r>
                  <a:rPr lang="en-GB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𝐼𝑅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𝑒𝑥𝑐𝑒𝑠𝑠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𝑟𝑒𝑡𝑢𝑟𝑛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𝑒𝑥𝑐𝑒𝑠𝑠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𝑟𝑒𝑡𝑢𝑟𝑛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𝑒𝑥𝑐𝑒𝑠𝑠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𝑟𝑒𝑡𝑢𝑟𝑛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den>
                    </m:f>
                  </m:oMath>
                </a14:m>
                <a:endParaRPr lang="en-GB" sz="2000" dirty="0"/>
              </a:p>
              <a:p>
                <a:pPr algn="just"/>
                <a:r>
                  <a:rPr lang="en-GB" sz="2000" dirty="0"/>
                  <a:t>M= benchmark (market) </a:t>
                </a:r>
                <a:r>
                  <a:rPr lang="el-GR" sz="2000" dirty="0"/>
                  <a:t>χαρτοφυλάκιο </a:t>
                </a:r>
                <a:r>
                  <a:rPr lang="en-GB" sz="2000" dirty="0"/>
                  <a:t> </a:t>
                </a:r>
              </a:p>
              <a:p>
                <a:pPr algn="just"/>
                <a:endParaRPr lang="en-GB" sz="2000" dirty="0"/>
              </a:p>
              <a:p>
                <a:pPr algn="just"/>
                <a:r>
                  <a:rPr lang="el-GR" sz="2000" dirty="0"/>
                  <a:t>Ας υποθέσουμε τις αποδόσεις του Πίνακα</a:t>
                </a:r>
              </a:p>
              <a:p>
                <a:pPr marL="0" indent="0" algn="just">
                  <a:buNone/>
                </a:pPr>
                <a:endParaRPr lang="el-GR" sz="2000" dirty="0"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GB" sz="2000" dirty="0">
                    <a:cs typeface="Arial" panose="020B0604020202020204" pitchFamily="34" charset="0"/>
                  </a:rPr>
                  <a:t>→	</a:t>
                </a:r>
                <a:r>
                  <a:rPr lang="el-GR" sz="2000" dirty="0">
                    <a:cs typeface="Arial" panose="020B0604020202020204" pitchFamily="34" charset="0"/>
                  </a:rPr>
                  <a:t>Φαίνεται ότι η/ο διαχειριστής πέτυχε καλύτερες </a:t>
                </a:r>
              </a:p>
              <a:p>
                <a:pPr marL="0" indent="0" algn="just">
                  <a:buNone/>
                </a:pPr>
                <a:r>
                  <a:rPr lang="el-GR" sz="2000" dirty="0">
                    <a:cs typeface="Arial" panose="020B0604020202020204" pitchFamily="34" charset="0"/>
                  </a:rPr>
                  <a:t>	αποδόσεις από τον δείκτη </a:t>
                </a:r>
                <a:r>
                  <a:rPr lang="el-GR" sz="2000" dirty="0">
                    <a:solidFill>
                      <a:srgbClr val="FF0000"/>
                    </a:solidFill>
                  </a:rPr>
                  <a:t>(</a:t>
                </a:r>
                <a:r>
                  <a:rPr lang="en-GB" sz="2000" dirty="0">
                    <a:solidFill>
                      <a:srgbClr val="FF0000"/>
                    </a:solidFill>
                  </a:rPr>
                  <a:t>outperformed the benchmark</a:t>
                </a:r>
                <a:r>
                  <a:rPr lang="el-GR" sz="2000" dirty="0">
                    <a:solidFill>
                      <a:srgbClr val="FF0000"/>
                    </a:solidFill>
                  </a:rPr>
                  <a:t>)</a:t>
                </a:r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:endParaRPr lang="el-GR" sz="20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el-GR" sz="2000" dirty="0">
                    <a:cs typeface="Arial" panose="020B0604020202020204" pitchFamily="34" charset="0"/>
                  </a:rPr>
                  <a:t>	κατά</a:t>
                </a:r>
                <a:r>
                  <a:rPr lang="en-GB" sz="2000" dirty="0"/>
                  <a:t> 0</a:t>
                </a:r>
                <a:r>
                  <a:rPr lang="el-GR" sz="2000" dirty="0"/>
                  <a:t>,</a:t>
                </a:r>
                <a:r>
                  <a:rPr lang="en-GB" sz="2000" dirty="0"/>
                  <a:t>19% </a:t>
                </a:r>
                <a:r>
                  <a:rPr lang="el-GR" sz="2000" dirty="0"/>
                  <a:t>τον μήνα για τους τελευταίους 12 μήνες</a:t>
                </a:r>
              </a:p>
              <a:p>
                <a:pPr marL="0" indent="0" algn="just">
                  <a:buNone/>
                </a:pPr>
                <a:endParaRPr lang="en-GB" sz="2000" dirty="0"/>
              </a:p>
              <a:p>
                <a:pPr marL="0" indent="0" algn="just">
                  <a:buNone/>
                </a:pPr>
                <a:r>
                  <a:rPr lang="en-GB" sz="2000" dirty="0"/>
                  <a:t>→	</a:t>
                </a:r>
                <a:r>
                  <a:rPr lang="el-GR" sz="2000" dirty="0"/>
                  <a:t>Η τυπική απόκλιση των αποδόσεων ήταν </a:t>
                </a:r>
                <a:r>
                  <a:rPr lang="en-GB" sz="2000" dirty="0"/>
                  <a:t>0</a:t>
                </a:r>
                <a:r>
                  <a:rPr lang="el-GR" sz="2000" dirty="0"/>
                  <a:t>,</a:t>
                </a:r>
                <a:r>
                  <a:rPr lang="en-GB" sz="2000" dirty="0"/>
                  <a:t>54%</a:t>
                </a:r>
                <a:endParaRPr lang="el-GR" sz="2000" dirty="0"/>
              </a:p>
              <a:p>
                <a:pPr marL="0" indent="0" algn="just">
                  <a:buNone/>
                </a:pPr>
                <a:endParaRPr lang="el-GR" sz="2000" dirty="0"/>
              </a:p>
              <a:p>
                <a:pPr marL="0" indent="0" algn="just">
                  <a:buNone/>
                </a:pPr>
                <a:r>
                  <a:rPr lang="en-GB" sz="2000" dirty="0"/>
                  <a:t>→	</a:t>
                </a:r>
                <a:r>
                  <a:rPr lang="el-GR" sz="2000" dirty="0"/>
                  <a:t>Ο μηνιαίος δείκτης </a:t>
                </a:r>
                <a:r>
                  <a:rPr lang="en-GB" sz="2000" dirty="0"/>
                  <a:t>IR = 0</a:t>
                </a:r>
                <a:r>
                  <a:rPr lang="el-GR" sz="2000"/>
                  <a:t>,35</a:t>
                </a:r>
                <a:r>
                  <a:rPr lang="en-GB" sz="2000"/>
                  <a:t> </a:t>
                </a:r>
                <a:r>
                  <a:rPr lang="en-GB" sz="2000" dirty="0"/>
                  <a:t>(= 0</a:t>
                </a:r>
                <a:r>
                  <a:rPr lang="el-GR" sz="2000" dirty="0"/>
                  <a:t>,</a:t>
                </a:r>
                <a:r>
                  <a:rPr lang="en-GB" sz="2000" dirty="0"/>
                  <a:t>19% </a:t>
                </a:r>
                <a:r>
                  <a:rPr lang="el-GR" sz="2000" dirty="0"/>
                  <a:t>/</a:t>
                </a:r>
                <a:r>
                  <a:rPr lang="en-GB" sz="2000" dirty="0"/>
                  <a:t> 0</a:t>
                </a:r>
                <a:r>
                  <a:rPr lang="el-GR" sz="2000" dirty="0"/>
                  <a:t>,</a:t>
                </a:r>
                <a:r>
                  <a:rPr lang="en-GB" sz="2000" dirty="0"/>
                  <a:t>54%) </a:t>
                </a:r>
              </a:p>
              <a:p>
                <a:pPr marL="0" indent="0" algn="just">
                  <a:buNone/>
                </a:pPr>
                <a:endParaRPr lang="en-GB" sz="2200" dirty="0"/>
              </a:p>
              <a:p>
                <a:pPr marL="0" indent="0" algn="just">
                  <a:buNone/>
                </a:pPr>
                <a:endParaRPr lang="en-GB" sz="2200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0F6F159-CB0B-4FD5-8280-3E717B3416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16404"/>
                <a:ext cx="11174835" cy="5147074"/>
              </a:xfrm>
              <a:blipFill>
                <a:blip r:embed="rId2"/>
                <a:stretch>
                  <a:fillRect l="-545" t="-237" r="-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Εικόνα 7">
            <a:extLst>
              <a:ext uri="{FF2B5EF4-FFF2-40B4-BE49-F238E27FC236}">
                <a16:creationId xmlns:a16="http://schemas.microsoft.com/office/drawing/2014/main" id="{4DB1A062-FF78-4FD6-8A38-1310ACE14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47" y="1954793"/>
            <a:ext cx="3719253" cy="4408685"/>
          </a:xfrm>
          <a:prstGeom prst="rect">
            <a:avLst/>
          </a:prstGeom>
        </p:spPr>
      </p:pic>
      <p:sp>
        <p:nvSpPr>
          <p:cNvPr id="7" name="Τίτλος 1">
            <a:extLst>
              <a:ext uri="{FF2B5EF4-FFF2-40B4-BE49-F238E27FC236}">
                <a16:creationId xmlns:a16="http://schemas.microsoft.com/office/drawing/2014/main" id="{C11F0031-CFE1-42E2-B9E1-24B5D41F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220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547218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A67079-3F93-4879-A51E-5D2B6ACD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21"/>
            <a:ext cx="10847664" cy="5368954"/>
          </a:xfrm>
        </p:spPr>
        <p:txBody>
          <a:bodyPr>
            <a:noAutofit/>
          </a:bodyPr>
          <a:lstStyle/>
          <a:p>
            <a:pPr algn="just"/>
            <a:r>
              <a:rPr lang="el-GR" sz="2000" dirty="0"/>
              <a:t>Στο </a:t>
            </a:r>
            <a:r>
              <a:rPr lang="en-GB" sz="2000" dirty="0"/>
              <a:t>IR, </a:t>
            </a:r>
            <a:r>
              <a:rPr lang="el-GR" sz="2000" dirty="0"/>
              <a:t>ο αριθμητής: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sz="2000" dirty="0">
                <a:cs typeface="Arial" panose="020B0604020202020204" pitchFamily="34" charset="0"/>
              </a:rPr>
              <a:t>→	</a:t>
            </a:r>
            <a:r>
              <a:rPr lang="el-GR" sz="2000" dirty="0">
                <a:cs typeface="Arial" panose="020B0604020202020204" pitchFamily="34" charset="0"/>
              </a:rPr>
              <a:t>δείχνει την ικανότητα του διαχειριστή να επιτύχει αποδόσεις διαφορετική από τον δείκτη</a:t>
            </a:r>
            <a:endParaRPr lang="en-GB" sz="2000" dirty="0"/>
          </a:p>
          <a:p>
            <a:pPr marL="0" indent="0" algn="just">
              <a:buNone/>
            </a:pPr>
            <a:r>
              <a:rPr lang="en-GB" sz="2000" dirty="0">
                <a:cs typeface="Arial" panose="020B0604020202020204" pitchFamily="34" charset="0"/>
              </a:rPr>
              <a:t>→	</a:t>
            </a:r>
            <a:r>
              <a:rPr lang="el-GR" sz="2000" dirty="0">
                <a:cs typeface="Arial" panose="020B0604020202020204" pitchFamily="34" charset="0"/>
              </a:rPr>
              <a:t>είναι το μέσο </a:t>
            </a:r>
            <a:r>
              <a:rPr lang="en-GB" sz="2000" dirty="0"/>
              <a:t>alpha</a:t>
            </a:r>
            <a:r>
              <a:rPr lang="el-GR" sz="2000" dirty="0"/>
              <a:t> του διαχειριστή </a:t>
            </a:r>
            <a:endParaRPr lang="en-GB" sz="2000" dirty="0"/>
          </a:p>
          <a:p>
            <a:pPr algn="just"/>
            <a:endParaRPr lang="en-GB" sz="2000" dirty="0"/>
          </a:p>
          <a:p>
            <a:pPr algn="just"/>
            <a:r>
              <a:rPr lang="el-GR" sz="2000" dirty="0"/>
              <a:t>Στο </a:t>
            </a:r>
            <a:r>
              <a:rPr lang="en-GB" sz="2000" dirty="0"/>
              <a:t>IR, </a:t>
            </a:r>
            <a:r>
              <a:rPr lang="el-GR" sz="2000" dirty="0"/>
              <a:t>ο παρανομαστείς: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GB" sz="2000" dirty="0">
                <a:cs typeface="Arial" panose="020B0604020202020204" pitchFamily="34" charset="0"/>
              </a:rPr>
              <a:t>→ </a:t>
            </a:r>
            <a:r>
              <a:rPr lang="el-GR" sz="2000" dirty="0">
                <a:cs typeface="Arial" panose="020B0604020202020204" pitchFamily="34" charset="0"/>
              </a:rPr>
              <a:t>	είναι η ποσότητα του μη-συστηματικού κινδύνου για τις υπερβάλλουσες αποδόσεις</a:t>
            </a:r>
            <a:endParaRPr lang="en-GB" sz="2000" dirty="0"/>
          </a:p>
          <a:p>
            <a:pPr algn="just"/>
            <a:endParaRPr lang="el-GR" sz="2000" dirty="0">
              <a:solidFill>
                <a:srgbClr val="FF0000"/>
              </a:solidFill>
            </a:endParaRPr>
          </a:p>
          <a:p>
            <a:pPr algn="just"/>
            <a:r>
              <a:rPr lang="en-GB" sz="2000" dirty="0">
                <a:solidFill>
                  <a:srgbClr val="FF0000"/>
                </a:solidFill>
              </a:rPr>
              <a:t>IR </a:t>
            </a:r>
            <a:r>
              <a:rPr lang="en-GB" sz="2000" dirty="0">
                <a:solidFill>
                  <a:srgbClr val="FF0000"/>
                </a:solidFill>
                <a:cs typeface="Arial" panose="020B0604020202020204" pitchFamily="34" charset="0"/>
              </a:rPr>
              <a:t>→ </a:t>
            </a:r>
            <a:r>
              <a:rPr lang="en-GB" sz="2000" dirty="0">
                <a:solidFill>
                  <a:srgbClr val="FF0000"/>
                </a:solidFill>
              </a:rPr>
              <a:t>benefit-to-cost ratio</a:t>
            </a:r>
          </a:p>
          <a:p>
            <a:pPr algn="just"/>
            <a:endParaRPr lang="en-GB" sz="2000" dirty="0"/>
          </a:p>
          <a:p>
            <a:pPr algn="just"/>
            <a:r>
              <a:rPr lang="el-GR" sz="2000" dirty="0"/>
              <a:t>Παρατηρήστε ότι το εάν αντικαταστήσουμε το </a:t>
            </a:r>
            <a:r>
              <a:rPr lang="en-GB" sz="2000" dirty="0"/>
              <a:t>RF </a:t>
            </a:r>
            <a:r>
              <a:rPr lang="el-GR" sz="2000" dirty="0"/>
              <a:t>με το </a:t>
            </a:r>
            <a:r>
              <a:rPr lang="en-GB" sz="2000" dirty="0"/>
              <a:t>RM </a:t>
            </a:r>
            <a:r>
              <a:rPr lang="el-GR" sz="2000" dirty="0"/>
              <a:t>τότε ο δείκτης του </a:t>
            </a:r>
            <a:r>
              <a:rPr lang="en-GB" sz="2000" dirty="0"/>
              <a:t>Sharpe </a:t>
            </a:r>
            <a:r>
              <a:rPr lang="el-GR" sz="2000" dirty="0"/>
              <a:t>είναι μια ειδική περίπτωση του </a:t>
            </a:r>
            <a:r>
              <a:rPr lang="en-GB" sz="2000" dirty="0"/>
              <a:t>IR </a:t>
            </a:r>
          </a:p>
          <a:p>
            <a:pPr algn="just"/>
            <a:r>
              <a:rPr lang="en-GB" sz="2000" b="1" dirty="0">
                <a:solidFill>
                  <a:srgbClr val="FF0000"/>
                </a:solidFill>
              </a:rPr>
              <a:t>Information ratios</a:t>
            </a:r>
            <a:r>
              <a:rPr lang="el-GR" sz="2000" b="1" dirty="0">
                <a:solidFill>
                  <a:srgbClr val="FF0000"/>
                </a:solidFill>
              </a:rPr>
              <a:t>: κυμαίνονται μεταξύ </a:t>
            </a:r>
            <a:r>
              <a:rPr lang="en-GB" sz="2000" b="1" dirty="0">
                <a:solidFill>
                  <a:srgbClr val="FF0000"/>
                </a:solidFill>
              </a:rPr>
              <a:t>0</a:t>
            </a:r>
            <a:r>
              <a:rPr lang="el-GR" sz="2000" b="1" dirty="0">
                <a:solidFill>
                  <a:srgbClr val="FF0000"/>
                </a:solidFill>
              </a:rPr>
              <a:t>,</a:t>
            </a:r>
            <a:r>
              <a:rPr lang="en-GB" sz="2000" b="1" dirty="0">
                <a:solidFill>
                  <a:srgbClr val="FF0000"/>
                </a:solidFill>
              </a:rPr>
              <a:t>50 </a:t>
            </a:r>
            <a:r>
              <a:rPr lang="el-GR" sz="2000" b="1" dirty="0">
                <a:solidFill>
                  <a:srgbClr val="FF0000"/>
                </a:solidFill>
              </a:rPr>
              <a:t>και </a:t>
            </a:r>
            <a:r>
              <a:rPr lang="en-GB" sz="2000" b="1" dirty="0">
                <a:solidFill>
                  <a:srgbClr val="FF0000"/>
                </a:solidFill>
              </a:rPr>
              <a:t>1</a:t>
            </a:r>
            <a:r>
              <a:rPr lang="el-GR" sz="2000" b="1" dirty="0">
                <a:solidFill>
                  <a:srgbClr val="FF0000"/>
                </a:solidFill>
              </a:rPr>
              <a:t>,</a:t>
            </a:r>
            <a:r>
              <a:rPr lang="en-GB" sz="2000" b="1" dirty="0">
                <a:solidFill>
                  <a:srgbClr val="FF0000"/>
                </a:solidFill>
              </a:rPr>
              <a:t>00</a:t>
            </a:r>
          </a:p>
          <a:p>
            <a:pPr algn="just"/>
            <a:r>
              <a:rPr lang="en-GB" sz="2000" dirty="0"/>
              <a:t>IR &gt; 1	 	superior performance</a:t>
            </a:r>
          </a:p>
          <a:p>
            <a:pPr algn="just"/>
            <a:r>
              <a:rPr lang="en-GB" sz="2000" dirty="0"/>
              <a:t>IR = 0</a:t>
            </a:r>
            <a:r>
              <a:rPr lang="el-GR" sz="2000" dirty="0"/>
              <a:t>,</a:t>
            </a:r>
            <a:r>
              <a:rPr lang="en-GB" sz="2000" dirty="0"/>
              <a:t>5	good performance 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BAEFEA5B-F70A-4786-B18E-AADDCA38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22627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2567A2-455F-413D-ADA5-BC575E7F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0294"/>
            <a:ext cx="10843727" cy="4876669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err="1"/>
              <a:t>Sortino</a:t>
            </a:r>
            <a:r>
              <a:rPr lang="en-GB" sz="2400" b="1" dirty="0"/>
              <a:t> ratio </a:t>
            </a:r>
          </a:p>
          <a:p>
            <a:pPr algn="just"/>
            <a:endParaRPr lang="el-GR" sz="2200" dirty="0"/>
          </a:p>
          <a:p>
            <a:pPr algn="just"/>
            <a:r>
              <a:rPr lang="el-GR" sz="2200" dirty="0"/>
              <a:t>Μια παραλλαγή του δείκτη του </a:t>
            </a:r>
            <a:r>
              <a:rPr lang="en-GB" sz="2200" dirty="0"/>
              <a:t>Sharpe</a:t>
            </a:r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Εδώ χρησιμοποιούμε μόνον την αρνητική μεταβλητότητα (</a:t>
            </a:r>
            <a:r>
              <a:rPr lang="en-GB" sz="2200" b="1" dirty="0"/>
              <a:t>downside</a:t>
            </a:r>
            <a:r>
              <a:rPr lang="el-GR" sz="2200" b="1" dirty="0"/>
              <a:t>, </a:t>
            </a:r>
            <a:r>
              <a:rPr lang="en-GB" sz="2200" b="1" dirty="0"/>
              <a:t>negative</a:t>
            </a:r>
            <a:r>
              <a:rPr lang="el-GR" sz="2200" b="1" dirty="0"/>
              <a:t>,</a:t>
            </a:r>
            <a:r>
              <a:rPr lang="en-GB" sz="2200" b="1" dirty="0"/>
              <a:t> volatility</a:t>
            </a:r>
            <a:r>
              <a:rPr lang="el-GR" sz="2200" b="1" dirty="0"/>
              <a:t>) αντί για την συνολική μεταβλητότητα</a:t>
            </a:r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Η ιδέα είναι ότι η </a:t>
            </a:r>
            <a:r>
              <a:rPr lang="el-GR" sz="2200" dirty="0">
                <a:solidFill>
                  <a:srgbClr val="FF0000"/>
                </a:solidFill>
              </a:rPr>
              <a:t>θετική μεταβλητότητα </a:t>
            </a:r>
            <a:r>
              <a:rPr lang="el-GR" sz="2200" dirty="0"/>
              <a:t>(</a:t>
            </a:r>
            <a:r>
              <a:rPr lang="en-GB" sz="2200" dirty="0"/>
              <a:t>upside volatility</a:t>
            </a:r>
            <a:r>
              <a:rPr lang="el-GR" sz="2200" dirty="0"/>
              <a:t>) είναι ένα θετικό σημείο για ένα χαρτοφυλάκιο και </a:t>
            </a:r>
            <a:r>
              <a:rPr lang="el-GR" sz="2200" dirty="0">
                <a:solidFill>
                  <a:srgbClr val="FF0000"/>
                </a:solidFill>
              </a:rPr>
              <a:t>δεν είναι «κίνδυνος»</a:t>
            </a:r>
            <a:endParaRPr lang="en-GB" sz="2200" b="1" dirty="0">
              <a:solidFill>
                <a:srgbClr val="FF0000"/>
              </a:solidFill>
            </a:endParaRPr>
          </a:p>
          <a:p>
            <a:pPr algn="just"/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Εφόσον χρησιμοποιούμε μόνον τις </a:t>
            </a:r>
            <a:r>
              <a:rPr lang="el-GR" sz="2200" dirty="0">
                <a:solidFill>
                  <a:srgbClr val="FF0000"/>
                </a:solidFill>
              </a:rPr>
              <a:t>αρνητικές αποκλίσεις </a:t>
            </a:r>
            <a:r>
              <a:rPr lang="el-GR" sz="2200" dirty="0"/>
              <a:t>του χαρτοφυλακίου από τον μέσο, θα μπορούσαμε να έχουμε μία καλύτερη εικόνα για τον κίνδυνο</a:t>
            </a:r>
            <a:endParaRPr lang="en-GB" sz="22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C0CC6563-E5CC-443C-802E-CEC52B93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8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154493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4E9251-2814-40C7-A478-5F7455925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1" y="1296955"/>
            <a:ext cx="7153326" cy="48800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400" b="1" dirty="0" err="1"/>
              <a:t>Sortino</a:t>
            </a:r>
            <a:r>
              <a:rPr lang="en-GB" sz="2400" b="1" dirty="0"/>
              <a:t> ratio </a:t>
            </a:r>
          </a:p>
          <a:p>
            <a:pPr algn="just"/>
            <a:r>
              <a:rPr lang="en-GB" sz="2200" b="1" dirty="0">
                <a:solidFill>
                  <a:srgbClr val="FF0000"/>
                </a:solidFill>
              </a:rPr>
              <a:t>downside deviation or semi-deviation</a:t>
            </a:r>
            <a:endParaRPr lang="el-GR" sz="2200" b="1" dirty="0">
              <a:solidFill>
                <a:srgbClr val="FF0000"/>
              </a:solidFill>
            </a:endParaRPr>
          </a:p>
          <a:p>
            <a:pPr algn="just"/>
            <a:endParaRPr lang="el-GR" sz="2200" b="1" dirty="0">
              <a:solidFill>
                <a:srgbClr val="FF0000"/>
              </a:solidFill>
            </a:endParaRPr>
          </a:p>
          <a:p>
            <a:pPr algn="just"/>
            <a:r>
              <a:rPr lang="el-GR" sz="2200" b="1" dirty="0">
                <a:solidFill>
                  <a:srgbClr val="FF0000"/>
                </a:solidFill>
              </a:rPr>
              <a:t>Δηλαδή η απόκλιση μόνον της «κακής» μεταβλητότητας</a:t>
            </a:r>
          </a:p>
          <a:p>
            <a:pPr algn="just"/>
            <a:endParaRPr lang="el-GR" sz="2200" b="1" dirty="0">
              <a:solidFill>
                <a:srgbClr val="FF0000"/>
              </a:solidFill>
            </a:endParaRPr>
          </a:p>
          <a:p>
            <a:pPr algn="just"/>
            <a:r>
              <a:rPr lang="el-GR" sz="2200" dirty="0"/>
              <a:t>Η έκταση της απόκλισης όταν έχουμε ζημίες</a:t>
            </a:r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l-GR" sz="2200" dirty="0"/>
              <a:t>Ο τύπος είναι ο ίδιος αλλά χρησιμοποιούμε ένα όριο απόδοσης (</a:t>
            </a:r>
            <a:r>
              <a:rPr lang="en-GB" sz="2200" b="1" dirty="0"/>
              <a:t>return threshold</a:t>
            </a:r>
            <a:r>
              <a:rPr lang="el-GR" sz="2200" b="1" dirty="0"/>
              <a:t>)</a:t>
            </a:r>
            <a:r>
              <a:rPr lang="en-GB" sz="2200" b="1" dirty="0"/>
              <a:t> </a:t>
            </a:r>
          </a:p>
          <a:p>
            <a:pPr marL="0" indent="0" algn="just">
              <a:buNone/>
            </a:pPr>
            <a:endParaRPr lang="el-GR" sz="2200" dirty="0"/>
          </a:p>
          <a:p>
            <a:pPr marL="0" indent="0" algn="just">
              <a:buNone/>
            </a:pPr>
            <a:r>
              <a:rPr lang="el-GR" sz="2200" dirty="0"/>
              <a:t>		Π.χ. το </a:t>
            </a:r>
            <a:r>
              <a:rPr lang="en-GB" sz="2200" dirty="0"/>
              <a:t>Rf </a:t>
            </a:r>
            <a:r>
              <a:rPr lang="el-GR" sz="2200" dirty="0"/>
              <a:t>ή τις αρνητικές αποδόσεις </a:t>
            </a:r>
            <a:r>
              <a:rPr lang="en-GB" sz="2200" dirty="0"/>
              <a:t>(r&lt;0%)</a:t>
            </a:r>
          </a:p>
          <a:p>
            <a:pPr algn="just"/>
            <a:endParaRPr lang="en-GB" sz="2200" dirty="0"/>
          </a:p>
          <a:p>
            <a:pPr marL="0" indent="0" algn="just">
              <a:buNone/>
            </a:pPr>
            <a:r>
              <a:rPr lang="en-GB" sz="2200" dirty="0"/>
              <a:t>	</a:t>
            </a:r>
            <a:r>
              <a:rPr lang="el-GR" sz="2200" dirty="0"/>
              <a:t>	Στο παράδειγμα, η περισσότερη μεταβλητότητα 		είναι «καλή» μεταβλητότητα </a:t>
            </a:r>
            <a:endParaRPr lang="en-GB" sz="2200" dirty="0"/>
          </a:p>
        </p:txBody>
      </p:sp>
      <p:sp>
        <p:nvSpPr>
          <p:cNvPr id="7" name="Βέλος: Κάτω 6">
            <a:extLst>
              <a:ext uri="{FF2B5EF4-FFF2-40B4-BE49-F238E27FC236}">
                <a16:creationId xmlns:a16="http://schemas.microsoft.com/office/drawing/2014/main" id="{24F4A801-D1D6-4EA9-97BA-FE558E26C32A}"/>
              </a:ext>
            </a:extLst>
          </p:cNvPr>
          <p:cNvSpPr/>
          <p:nvPr/>
        </p:nvSpPr>
        <p:spPr>
          <a:xfrm>
            <a:off x="11026629" y="389228"/>
            <a:ext cx="327171" cy="691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Βέλος: Δεξιό 7">
            <a:extLst>
              <a:ext uri="{FF2B5EF4-FFF2-40B4-BE49-F238E27FC236}">
                <a16:creationId xmlns:a16="http://schemas.microsoft.com/office/drawing/2014/main" id="{DB98B1C1-518B-405E-9527-3421347E55C5}"/>
              </a:ext>
            </a:extLst>
          </p:cNvPr>
          <p:cNvSpPr/>
          <p:nvPr/>
        </p:nvSpPr>
        <p:spPr>
          <a:xfrm>
            <a:off x="712122" y="4608893"/>
            <a:ext cx="713064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709F351-1606-45DD-A9AA-01B9490A5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22" y="1296955"/>
            <a:ext cx="3650609" cy="4610034"/>
          </a:xfrm>
          <a:prstGeom prst="rect">
            <a:avLst/>
          </a:prstGeom>
        </p:spPr>
      </p:pic>
      <p:sp>
        <p:nvSpPr>
          <p:cNvPr id="9" name="Τίτλος 1">
            <a:extLst>
              <a:ext uri="{FF2B5EF4-FFF2-40B4-BE49-F238E27FC236}">
                <a16:creationId xmlns:a16="http://schemas.microsoft.com/office/drawing/2014/main" id="{F6641012-3860-4FB2-9810-F18442A2D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5" y="365125"/>
            <a:ext cx="10747375" cy="692150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Χαρτοφυλακίων </a:t>
            </a:r>
            <a:endParaRPr lang="en-GB" sz="3600" b="1" dirty="0"/>
          </a:p>
        </p:txBody>
      </p:sp>
      <p:sp>
        <p:nvSpPr>
          <p:cNvPr id="10" name="Βέλος: Δεξιό 9">
            <a:extLst>
              <a:ext uri="{FF2B5EF4-FFF2-40B4-BE49-F238E27FC236}">
                <a16:creationId xmlns:a16="http://schemas.microsoft.com/office/drawing/2014/main" id="{05773C3F-3CB5-43A0-B144-FA9C534E2630}"/>
              </a:ext>
            </a:extLst>
          </p:cNvPr>
          <p:cNvSpPr/>
          <p:nvPr/>
        </p:nvSpPr>
        <p:spPr>
          <a:xfrm>
            <a:off x="726644" y="5267430"/>
            <a:ext cx="713064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19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8AA980-32D1-4C3B-9E61-ADD74490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>
            <a:normAutofit/>
          </a:bodyPr>
          <a:lstStyle/>
          <a:p>
            <a:r>
              <a:rPr lang="en-GB" sz="3600" b="1" dirty="0"/>
              <a:t>Sources and indicative reading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57E589-133B-4593-B62C-D081A147A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30"/>
            <a:ext cx="10797330" cy="4599833"/>
          </a:xfrm>
        </p:spPr>
        <p:txBody>
          <a:bodyPr>
            <a:normAutofit/>
          </a:bodyPr>
          <a:lstStyle/>
          <a:p>
            <a:pPr algn="just"/>
            <a:r>
              <a:rPr lang="en-GB" sz="2000" dirty="0"/>
              <a:t>Investment Analysis and Portfolio Management, F.K. Reilly and K.C, Brown, ed: South-</a:t>
            </a:r>
            <a:r>
              <a:rPr lang="en-GB" sz="2000" dirty="0" err="1"/>
              <a:t>WesternCollege</a:t>
            </a:r>
            <a:r>
              <a:rPr lang="en-GB" sz="2000" dirty="0"/>
              <a:t> Pub.</a:t>
            </a:r>
          </a:p>
          <a:p>
            <a:pPr algn="just"/>
            <a:r>
              <a:rPr lang="en-GB" sz="2000" dirty="0"/>
              <a:t>Modern Portfolio Theory and Investment Analysis, E.J. Elton, M.J. Gruber, Stephen J. Brown, William N. </a:t>
            </a:r>
            <a:r>
              <a:rPr lang="en-GB" sz="2000" dirty="0" err="1"/>
              <a:t>Goetzmann</a:t>
            </a:r>
            <a:r>
              <a:rPr lang="en-GB" sz="2000" dirty="0"/>
              <a:t>. Wiley. </a:t>
            </a:r>
          </a:p>
          <a:p>
            <a:pPr algn="just"/>
            <a:r>
              <a:rPr lang="en-GB" sz="2000" dirty="0"/>
              <a:t>Essentials of Investments, Z. Bodie, A. Kane, A.J. Marcus, McGraw-Hill Publishing Company.</a:t>
            </a:r>
          </a:p>
          <a:p>
            <a:pPr algn="just"/>
            <a:r>
              <a:rPr lang="en-GB" sz="2000" dirty="0"/>
              <a:t>Investment Management, </a:t>
            </a:r>
            <a:r>
              <a:rPr lang="en-GB" sz="2000" dirty="0" err="1"/>
              <a:t>Fabozzi</a:t>
            </a:r>
            <a:r>
              <a:rPr lang="en-GB" sz="2000" dirty="0"/>
              <a:t>, F., Prentice Hall.</a:t>
            </a:r>
          </a:p>
          <a:p>
            <a:pPr algn="just"/>
            <a:r>
              <a:rPr lang="en-GB" sz="2000" dirty="0"/>
              <a:t>K. French Database: h</a:t>
            </a:r>
            <a:r>
              <a:rPr lang="en-GB" sz="2000" dirty="0">
                <a:hlinkClick r:id="rId2"/>
              </a:rPr>
              <a:t>ttps://mba.tuck.dartmouth.edu/pages/faculty/ken.french/data_library.html</a:t>
            </a:r>
            <a:endParaRPr lang="en-GB" sz="2000" dirty="0"/>
          </a:p>
          <a:p>
            <a:pPr algn="just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83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0BB9D4CE-F5C3-4FDF-92F1-B3DE7DC5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0293"/>
            <a:ext cx="5257801" cy="4876669"/>
          </a:xfrm>
        </p:spPr>
        <p:txBody>
          <a:bodyPr/>
          <a:lstStyle/>
          <a:p>
            <a:pPr algn="just"/>
            <a:r>
              <a:rPr lang="el-GR" sz="2000" dirty="0"/>
              <a:t>Συνδυάστε </a:t>
            </a:r>
            <a:r>
              <a:rPr lang="en-GB" sz="2000" dirty="0"/>
              <a:t>Rf </a:t>
            </a:r>
            <a:r>
              <a:rPr lang="el-GR" sz="2000" dirty="0"/>
              <a:t>με χαρτοφυλάκια στο αποδοτικό σύνορο </a:t>
            </a:r>
          </a:p>
          <a:p>
            <a:pPr algn="just"/>
            <a:endParaRPr lang="el-GR" sz="2000" dirty="0">
              <a:solidFill>
                <a:srgbClr val="FF0000"/>
              </a:solidFill>
            </a:endParaRPr>
          </a:p>
          <a:p>
            <a:pPr algn="just"/>
            <a:r>
              <a:rPr lang="en-GB" sz="2000" dirty="0">
                <a:solidFill>
                  <a:srgbClr val="FF0000"/>
                </a:solidFill>
              </a:rPr>
              <a:t>Rf </a:t>
            </a:r>
            <a:r>
              <a:rPr lang="el-GR" sz="2000" dirty="0">
                <a:solidFill>
                  <a:srgbClr val="FF0000"/>
                </a:solidFill>
              </a:rPr>
              <a:t>και Χαρτοφυλάκιο Α</a:t>
            </a:r>
            <a:r>
              <a:rPr lang="en-GB" sz="2000" dirty="0">
                <a:solidFill>
                  <a:srgbClr val="FF0000"/>
                </a:solidFill>
              </a:rPr>
              <a:t>, </a:t>
            </a:r>
            <a:r>
              <a:rPr lang="el-GR" sz="2000" dirty="0">
                <a:solidFill>
                  <a:srgbClr val="FF0000"/>
                </a:solidFill>
              </a:rPr>
              <a:t>γραμμή </a:t>
            </a:r>
            <a:r>
              <a:rPr lang="en-GB" sz="2000" dirty="0" err="1">
                <a:solidFill>
                  <a:srgbClr val="FF0000"/>
                </a:solidFill>
              </a:rPr>
              <a:t>RfA</a:t>
            </a:r>
            <a:endParaRPr lang="en-GB" sz="2000" dirty="0">
              <a:solidFill>
                <a:srgbClr val="FF0000"/>
              </a:solidFill>
            </a:endParaRPr>
          </a:p>
          <a:p>
            <a:pPr algn="just"/>
            <a:r>
              <a:rPr lang="el-GR" sz="2000" dirty="0"/>
              <a:t>Μεταβάλλοντας τις σταθμίσεις κινούμαστε πάνω στην γραμμή </a:t>
            </a:r>
            <a:r>
              <a:rPr lang="en-GB" sz="2000" dirty="0" err="1"/>
              <a:t>RfA</a:t>
            </a:r>
            <a:endParaRPr lang="en-GB" sz="2000" dirty="0"/>
          </a:p>
          <a:p>
            <a:pPr algn="just"/>
            <a:endParaRPr lang="en-GB" sz="2000" dirty="0"/>
          </a:p>
          <a:p>
            <a:pPr algn="just"/>
            <a:r>
              <a:rPr lang="en-GB" sz="2000" dirty="0">
                <a:solidFill>
                  <a:srgbClr val="FF0000"/>
                </a:solidFill>
              </a:rPr>
              <a:t>Rf </a:t>
            </a:r>
            <a:r>
              <a:rPr lang="el-GR" sz="2000" dirty="0">
                <a:solidFill>
                  <a:srgbClr val="FF0000"/>
                </a:solidFill>
              </a:rPr>
              <a:t>και Χαρτοφυλάκιο </a:t>
            </a:r>
            <a:r>
              <a:rPr lang="en-GB" sz="2000" dirty="0">
                <a:solidFill>
                  <a:srgbClr val="FF0000"/>
                </a:solidFill>
              </a:rPr>
              <a:t>B, </a:t>
            </a:r>
            <a:r>
              <a:rPr lang="el-GR" sz="2000" dirty="0">
                <a:solidFill>
                  <a:srgbClr val="FF0000"/>
                </a:solidFill>
              </a:rPr>
              <a:t>γραμμή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RfB</a:t>
            </a:r>
            <a:endParaRPr lang="en-GB" sz="2000" dirty="0">
              <a:solidFill>
                <a:srgbClr val="FF0000"/>
              </a:solidFill>
            </a:endParaRPr>
          </a:p>
          <a:p>
            <a:pPr algn="just"/>
            <a:r>
              <a:rPr lang="el-GR" sz="2000" dirty="0"/>
              <a:t>Κυριαρχεί στις προηγούμενες (κάτω) γραμμές</a:t>
            </a:r>
            <a:endParaRPr lang="en-GB" sz="2000" dirty="0"/>
          </a:p>
          <a:p>
            <a:pPr algn="just"/>
            <a:endParaRPr lang="el-GR" sz="2000" dirty="0">
              <a:solidFill>
                <a:srgbClr val="FF0000"/>
              </a:solidFill>
            </a:endParaRPr>
          </a:p>
          <a:p>
            <a:pPr algn="just"/>
            <a:r>
              <a:rPr lang="en-GB" sz="2000" b="1" dirty="0">
                <a:solidFill>
                  <a:srgbClr val="FF0000"/>
                </a:solidFill>
              </a:rPr>
              <a:t>Rf </a:t>
            </a:r>
            <a:r>
              <a:rPr lang="el-GR" sz="2000" b="1" dirty="0">
                <a:solidFill>
                  <a:srgbClr val="FF0000"/>
                </a:solidFill>
              </a:rPr>
              <a:t>και Χαρτοφυλάκιο </a:t>
            </a:r>
            <a:r>
              <a:rPr lang="en-GB" sz="2000" b="1" dirty="0">
                <a:solidFill>
                  <a:srgbClr val="FF0000"/>
                </a:solidFill>
              </a:rPr>
              <a:t>M, </a:t>
            </a:r>
            <a:r>
              <a:rPr lang="el-GR" sz="2000" b="1" dirty="0">
                <a:solidFill>
                  <a:srgbClr val="FF0000"/>
                </a:solidFill>
              </a:rPr>
              <a:t>γραμμή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RfM</a:t>
            </a:r>
            <a:endParaRPr lang="en-GB" sz="2000" b="1" dirty="0">
              <a:solidFill>
                <a:srgbClr val="FF0000"/>
              </a:solidFill>
            </a:endParaRPr>
          </a:p>
          <a:p>
            <a:pPr algn="just"/>
            <a:r>
              <a:rPr lang="el-GR" sz="2000" b="1" dirty="0">
                <a:solidFill>
                  <a:srgbClr val="FF0000"/>
                </a:solidFill>
              </a:rPr>
              <a:t>Κυριαρχεί σε όλες τις προηγούμενες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E963876D-D3A4-4D10-A1CD-1CFA6517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609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2F4D590-1C7B-4AA4-884C-0C231A3D4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113" y="520117"/>
            <a:ext cx="5405729" cy="580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0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Τίτλος 1">
                <a:extLst>
                  <a:ext uri="{FF2B5EF4-FFF2-40B4-BE49-F238E27FC236}">
                    <a16:creationId xmlns:a16="http://schemas.microsoft.com/office/drawing/2014/main" id="{B1CEA000-2B15-4528-8C3E-3C13DA853E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72797" y="1520890"/>
                <a:ext cx="6043799" cy="47205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/>
                <a:r>
                  <a:rPr lang="el-GR" sz="2200" dirty="0">
                    <a:latin typeface="+mn-lt"/>
                  </a:rPr>
                  <a:t>Η κλίση της γραμμής θα είναι</a:t>
                </a:r>
                <a:r>
                  <a:rPr lang="en-GB" sz="2200" dirty="0">
                    <a:latin typeface="+mn-lt"/>
                  </a:rPr>
                  <a:t>:</a:t>
                </a:r>
                <a:r>
                  <a:rPr lang="el-GR" sz="2200" dirty="0">
                    <a:latin typeface="+mn-lt"/>
                  </a:rPr>
                  <a:t>	</a:t>
                </a:r>
                <a:r>
                  <a:rPr lang="en-GB" sz="2200" dirty="0">
                    <a:latin typeface="+mn-lt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2200" dirty="0">
                  <a:latin typeface="+mn-lt"/>
                </a:endParaRPr>
              </a:p>
              <a:p>
                <a:pPr algn="just"/>
                <a:endParaRPr lang="en-GB" sz="2200" dirty="0">
                  <a:latin typeface="+mn-lt"/>
                </a:endParaRPr>
              </a:p>
              <a:p>
                <a:pPr algn="just"/>
                <a:r>
                  <a:rPr lang="el-GR" sz="2200" dirty="0">
                    <a:latin typeface="+mn-lt"/>
                  </a:rPr>
                  <a:t>Επίσης</a:t>
                </a:r>
                <a:r>
                  <a:rPr lang="en-GB" sz="2200" dirty="0">
                    <a:latin typeface="+mn-lt"/>
                  </a:rPr>
                  <a:t>	</a:t>
                </a:r>
                <a:r>
                  <a:rPr lang="el-GR" sz="2200" dirty="0">
                    <a:latin typeface="+mn-lt"/>
                  </a:rPr>
                  <a:t>	</a:t>
                </a:r>
                <a:r>
                  <a:rPr lang="en-GB" sz="2200" dirty="0">
                    <a:latin typeface="+mn-lt"/>
                  </a:rPr>
                  <a:t>		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200" b="0" i="1" dirty="0">
                    <a:latin typeface="+mn-lt"/>
                  </a:rPr>
                  <a:t> Rf</a:t>
                </a: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r>
                  <a:rPr lang="el-GR" sz="2200" dirty="0">
                    <a:latin typeface="+mn-lt"/>
                  </a:rPr>
                  <a:t>Επίσης </a:t>
                </a:r>
                <a:r>
                  <a:rPr lang="en-US" sz="2200" i="1" dirty="0">
                    <a:latin typeface="+mn-lt"/>
                  </a:rPr>
                  <a:t>	</a:t>
                </a:r>
                <a:r>
                  <a:rPr lang="el-GR" sz="2200" i="1" dirty="0">
                    <a:latin typeface="+mn-lt"/>
                  </a:rPr>
                  <a:t>	</a:t>
                </a:r>
                <a:r>
                  <a:rPr lang="en-US" sz="2200" i="1" dirty="0">
                    <a:latin typeface="+mn-lt"/>
                  </a:rPr>
                  <a:t>	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r>
                  <a:rPr lang="el-GR" sz="2200" dirty="0">
                    <a:latin typeface="+mn-lt"/>
                  </a:rPr>
                  <a:t>Έτσι η κλίση θα είναι: </a:t>
                </a:r>
                <a:r>
                  <a:rPr lang="en-US" sz="2200" dirty="0">
                    <a:latin typeface="+mn-lt"/>
                  </a:rPr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𝑅𝑓</m:t>
                        </m:r>
                      </m:num>
                      <m:den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200" i="1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</m:oMath>
                </a14:m>
                <a:endParaRPr lang="en-GB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r>
                  <a:rPr lang="el-GR" sz="2200" dirty="0">
                    <a:latin typeface="+mn-lt"/>
                  </a:rPr>
                  <a:t>Η εξίσωση της ευθείας είναι: 	</a:t>
                </a:r>
                <a:r>
                  <a:rPr lang="en-US" sz="2200" b="1" dirty="0">
                    <a:solidFill>
                      <a:srgbClr val="FF0000"/>
                    </a:solidFill>
                    <a:latin typeface="+mn-lt"/>
                  </a:rPr>
                  <a:t>y = a + </a:t>
                </a:r>
                <a:r>
                  <a:rPr lang="el-GR" sz="2200" b="1" dirty="0">
                    <a:solidFill>
                      <a:srgbClr val="FF0000"/>
                    </a:solidFill>
                    <a:latin typeface="+mn-lt"/>
                  </a:rPr>
                  <a:t>β</a:t>
                </a:r>
                <a:r>
                  <a:rPr lang="en-US" sz="2200" b="1" dirty="0">
                    <a:solidFill>
                      <a:srgbClr val="FF0000"/>
                    </a:solidFill>
                    <a:latin typeface="+mn-lt"/>
                  </a:rPr>
                  <a:t> x</a:t>
                </a: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  <m: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𝑓𝑜𝑙𝑖𝑜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𝑅𝑓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 (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𝑅𝑓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200" i="1" smtClean="0"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𝑃𝑜𝑟𝑡</m:t>
                          </m:r>
                          <m: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𝑓𝑜𝑙𝑖𝑜</m:t>
                          </m:r>
                        </m:sub>
                      </m:sSub>
                    </m:oMath>
                  </m:oMathPara>
                </a14:m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l-GR" sz="2200" dirty="0">
                  <a:latin typeface="+mn-lt"/>
                </a:endParaRPr>
              </a:p>
              <a:p>
                <a:pPr algn="just"/>
                <a:r>
                  <a:rPr lang="el-GR" sz="2200" dirty="0">
                    <a:latin typeface="+mn-lt"/>
                  </a:rPr>
                  <a:t>Η εξίσωση αυτή είναι η </a:t>
                </a:r>
                <a:r>
                  <a:rPr lang="el-GR" sz="2200" b="1" dirty="0">
                    <a:solidFill>
                      <a:srgbClr val="FF0000"/>
                    </a:solidFill>
                    <a:latin typeface="+mn-lt"/>
                  </a:rPr>
                  <a:t>Γραμμή Κεφαλαιαγοράς </a:t>
                </a:r>
              </a:p>
              <a:p>
                <a:pPr algn="just"/>
                <a:endParaRPr lang="el-GR" sz="2200" b="1" dirty="0">
                  <a:solidFill>
                    <a:srgbClr val="FF0000"/>
                  </a:solidFill>
                  <a:latin typeface="+mn-lt"/>
                </a:endParaRPr>
              </a:p>
              <a:p>
                <a:pPr algn="just"/>
                <a:r>
                  <a:rPr lang="en-US" sz="2200" b="1" dirty="0">
                    <a:solidFill>
                      <a:srgbClr val="FF0000"/>
                    </a:solidFill>
                    <a:latin typeface="+mn-lt"/>
                  </a:rPr>
                  <a:t>Capital Market Line (CML)</a:t>
                </a: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>
                  <a:latin typeface="+mn-lt"/>
                </a:endParaRPr>
              </a:p>
              <a:p>
                <a:pPr algn="just"/>
                <a:endParaRPr lang="en-US" sz="2200" dirty="0"/>
              </a:p>
              <a:p>
                <a:pPr algn="just"/>
                <a:endParaRPr lang="en-US" sz="2200" dirty="0"/>
              </a:p>
              <a:p>
                <a:pPr algn="just"/>
                <a:endParaRPr lang="en-US" sz="2200" dirty="0"/>
              </a:p>
              <a:p>
                <a:pPr algn="just"/>
                <a:endParaRPr lang="en-GB" sz="2200" dirty="0"/>
              </a:p>
            </p:txBody>
          </p:sp>
        </mc:Choice>
        <mc:Fallback xmlns="">
          <p:sp>
            <p:nvSpPr>
              <p:cNvPr id="6" name="Τίτλος 1">
                <a:extLst>
                  <a:ext uri="{FF2B5EF4-FFF2-40B4-BE49-F238E27FC236}">
                    <a16:creationId xmlns:a16="http://schemas.microsoft.com/office/drawing/2014/main" id="{B1CEA000-2B15-4528-8C3E-3C13DA853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797" y="1520890"/>
                <a:ext cx="6043799" cy="4720518"/>
              </a:xfrm>
              <a:prstGeom prst="rect">
                <a:avLst/>
              </a:prstGeom>
              <a:blipFill>
                <a:blip r:embed="rId2"/>
                <a:stretch>
                  <a:fillRect l="-1009" t="-14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Θέση περιεχομένου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9195" y="1359797"/>
            <a:ext cx="5333602" cy="4593133"/>
          </a:xfrm>
          <a:prstGeom prst="rect">
            <a:avLst/>
          </a:prstGeom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6D05167B-C2A5-40DB-A928-EF816D95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194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22364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0019FA8D-1609-4F07-8278-5F22B7F833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7072"/>
                <a:ext cx="10965110" cy="517580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l-GR" sz="2200" dirty="0"/>
                  <a:t>Το χαρτοφυλάκιο </a:t>
                </a:r>
                <a:r>
                  <a:rPr lang="en-GB" sz="2200" dirty="0"/>
                  <a:t>M </a:t>
                </a:r>
                <a:r>
                  <a:rPr lang="el-GR" sz="2200" b="1" dirty="0">
                    <a:solidFill>
                      <a:srgbClr val="FF0000"/>
                    </a:solidFill>
                  </a:rPr>
                  <a:t>μεγιστοποιεί την απόδοση για την ανάληψη κινδύνου</a:t>
                </a:r>
                <a:r>
                  <a:rPr lang="el-GR" sz="2200" dirty="0"/>
                  <a:t>. </a:t>
                </a:r>
              </a:p>
              <a:p>
                <a:pPr algn="just"/>
                <a:endParaRPr lang="el-GR" sz="2200" dirty="0"/>
              </a:p>
              <a:p>
                <a:pPr algn="just"/>
                <a:r>
                  <a:rPr lang="el-GR" sz="2200" dirty="0"/>
                  <a:t>Είναι το αγοραίο χαρτοφυλάκιο </a:t>
                </a:r>
                <a:r>
                  <a:rPr lang="el-GR" sz="2200" dirty="0">
                    <a:solidFill>
                      <a:srgbClr val="FF0000"/>
                    </a:solidFill>
                  </a:rPr>
                  <a:t>(</a:t>
                </a:r>
                <a:r>
                  <a:rPr lang="en-GB" sz="2200" b="1" dirty="0">
                    <a:solidFill>
                      <a:srgbClr val="FF0000"/>
                    </a:solidFill>
                  </a:rPr>
                  <a:t>market portfolio</a:t>
                </a:r>
                <a:r>
                  <a:rPr lang="el-GR" sz="2200" b="1" dirty="0">
                    <a:solidFill>
                      <a:srgbClr val="FF0000"/>
                    </a:solidFill>
                  </a:rPr>
                  <a:t>)</a:t>
                </a:r>
                <a:r>
                  <a:rPr lang="en-GB" sz="2200" b="1" dirty="0">
                    <a:solidFill>
                      <a:srgbClr val="FF0000"/>
                    </a:solidFill>
                  </a:rPr>
                  <a:t> </a:t>
                </a:r>
                <a:r>
                  <a:rPr lang="el-GR" sz="2200" dirty="0"/>
                  <a:t>και συμπεριλαμβάνει όλες τις επενδύσεις</a:t>
                </a:r>
                <a:endParaRPr lang="en-GB" sz="2200" b="1" dirty="0"/>
              </a:p>
              <a:p>
                <a:pPr algn="just"/>
                <a:endParaRPr lang="en-GB" sz="2200" b="1" dirty="0"/>
              </a:p>
              <a:p>
                <a:pPr algn="just"/>
                <a:r>
                  <a:rPr lang="el-GR" sz="2200" dirty="0">
                    <a:solidFill>
                      <a:srgbClr val="FF0000"/>
                    </a:solidFill>
                  </a:rPr>
                  <a:t>Έχει την μέγιστη υπερβάλλουσα απόδοση (άνω του </a:t>
                </a:r>
                <a:r>
                  <a:rPr lang="en-GB" sz="2200" dirty="0">
                    <a:solidFill>
                      <a:srgbClr val="FF0000"/>
                    </a:solidFill>
                  </a:rPr>
                  <a:t>Rf) </a:t>
                </a:r>
                <a:r>
                  <a:rPr lang="el-GR" sz="2200" dirty="0">
                    <a:solidFill>
                      <a:srgbClr val="FF0000"/>
                    </a:solidFill>
                  </a:rPr>
                  <a:t>ανά μονάδα κινδύνου</a:t>
                </a:r>
              </a:p>
              <a:p>
                <a:pPr algn="just"/>
                <a:endParaRPr lang="en-GB" sz="2200" dirty="0"/>
              </a:p>
              <a:p>
                <a:pPr algn="just"/>
                <a:r>
                  <a:rPr lang="el-GR" sz="2200" dirty="0"/>
                  <a:t>Οι επενδυτές που θα επενδύσουν στο </a:t>
                </a:r>
                <a:r>
                  <a:rPr lang="en-GB" sz="2200" dirty="0"/>
                  <a:t>Rf </a:t>
                </a:r>
                <a:r>
                  <a:rPr lang="el-GR" sz="2200" dirty="0"/>
                  <a:t>και στο Μ θα περιμένουν μία απόδοση που θα είναι ίση με το </a:t>
                </a:r>
                <a:r>
                  <a:rPr lang="en-GB" sz="2200" dirty="0"/>
                  <a:t>Rf + </a:t>
                </a:r>
                <a:r>
                  <a:rPr lang="el-GR" sz="2200" dirty="0"/>
                  <a:t>αποζημίωση για τον αριθμό των μονάδων κινδύνου </a:t>
                </a:r>
                <a:r>
                  <a:rPr lang="en-GB" sz="2200" dirty="0"/>
                  <a:t>(</a:t>
                </a:r>
                <a:r>
                  <a:rPr lang="en-GB" sz="2200" i="1" dirty="0" err="1"/>
                  <a:t>σ</a:t>
                </a:r>
                <a:r>
                  <a:rPr lang="en-GB" sz="2200" i="1" baseline="-25000" dirty="0" err="1"/>
                  <a:t>portflolio</a:t>
                </a:r>
                <a:r>
                  <a:rPr lang="en-GB" sz="2200" dirty="0"/>
                  <a:t>) </a:t>
                </a:r>
                <a:r>
                  <a:rPr lang="el-GR" sz="2200" dirty="0"/>
                  <a:t>που αποδέχονται </a:t>
                </a:r>
              </a:p>
              <a:p>
                <a:pPr algn="just"/>
                <a:endParaRPr lang="el-GR" sz="2200" dirty="0"/>
              </a:p>
              <a:p>
                <a:pPr algn="just"/>
                <a:r>
                  <a:rPr lang="el-GR" sz="2200" dirty="0"/>
                  <a:t>Η κλίση </a:t>
                </a:r>
                <a:r>
                  <a:rPr lang="en-GB" sz="2200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200" i="1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200" dirty="0"/>
                  <a:t>		→	</a:t>
                </a:r>
                <a:r>
                  <a:rPr lang="el-GR" sz="2200" dirty="0"/>
                  <a:t>αναμενόμενη αποζημίωση, </a:t>
                </a:r>
                <a:r>
                  <a:rPr lang="en-GB" sz="2200" b="1" dirty="0">
                    <a:solidFill>
                      <a:srgbClr val="FF0000"/>
                    </a:solidFill>
                  </a:rPr>
                  <a:t>Expected Risk Premium</a:t>
                </a:r>
              </a:p>
              <a:p>
                <a:pPr algn="just"/>
                <a:endParaRPr lang="en-GB" sz="2200" b="1" dirty="0"/>
              </a:p>
              <a:p>
                <a:pPr algn="just"/>
                <a:endParaRPr lang="en-GB" sz="2200" b="1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0019FA8D-1609-4F07-8278-5F22B7F833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7072"/>
                <a:ext cx="10965110" cy="5175803"/>
              </a:xfrm>
              <a:blipFill>
                <a:blip r:embed="rId2"/>
                <a:stretch>
                  <a:fillRect l="-667" t="-1531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Τίτλος 1">
            <a:extLst>
              <a:ext uri="{FF2B5EF4-FFF2-40B4-BE49-F238E27FC236}">
                <a16:creationId xmlns:a16="http://schemas.microsoft.com/office/drawing/2014/main" id="{358E9C43-2582-4C1A-881F-14A49F7B8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444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46491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38EE22FF-6CC6-45DD-8686-3856115780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6796"/>
                <a:ext cx="10515600" cy="4650167"/>
              </a:xfrm>
            </p:spPr>
            <p:txBody>
              <a:bodyPr>
                <a:normAutofit/>
              </a:bodyPr>
              <a:lstStyle/>
              <a:p>
                <a:pPr algn="just"/>
                <a:endParaRPr lang="en-US" sz="2200" dirty="0"/>
              </a:p>
              <a:p>
                <a:pPr algn="just"/>
                <a:r>
                  <a:rPr lang="el-GR" sz="2200" b="1" dirty="0">
                    <a:solidFill>
                      <a:srgbClr val="FF0000"/>
                    </a:solidFill>
                  </a:rPr>
                  <a:t>Η κλίση είναι η τιμή του κινδύνου όταν η αγορά είναι σε ισορροπία</a:t>
                </a:r>
                <a:endParaRPr lang="en-US" sz="2200" b="1" dirty="0">
                  <a:solidFill>
                    <a:srgbClr val="FF0000"/>
                  </a:solidFill>
                </a:endParaRPr>
              </a:p>
              <a:p>
                <a:pPr algn="just"/>
                <a:endParaRPr lang="en-US" sz="2200" dirty="0"/>
              </a:p>
              <a:p>
                <a:pPr algn="just"/>
                <a:r>
                  <a:rPr lang="el-GR" sz="2200" dirty="0"/>
                  <a:t>Π.χ.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%,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% ,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l-GR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US" sz="2200" b="0" dirty="0"/>
              </a:p>
              <a:p>
                <a:pPr algn="just"/>
                <a:endParaRPr lang="en-US" sz="2200" dirty="0"/>
              </a:p>
              <a:p>
                <a:pPr algn="just"/>
                <a:r>
                  <a:rPr lang="el-GR" sz="2200" dirty="0"/>
                  <a:t>Η κλίση της </a:t>
                </a:r>
                <a:r>
                  <a:rPr lang="en-US" sz="2200" dirty="0"/>
                  <a:t>CML </a:t>
                </a:r>
                <a:r>
                  <a:rPr lang="el-GR" sz="2200" dirty="0"/>
                  <a:t>θα είναι </a:t>
                </a:r>
                <a:r>
                  <a:rPr lang="en-US" sz="2200" dirty="0"/>
                  <a:t>(0</a:t>
                </a:r>
                <a:r>
                  <a:rPr lang="el-GR" sz="2200" dirty="0"/>
                  <a:t>,</a:t>
                </a:r>
                <a:r>
                  <a:rPr lang="en-US" sz="2200" dirty="0"/>
                  <a:t>15 – 0</a:t>
                </a:r>
                <a:r>
                  <a:rPr lang="el-GR" sz="2200" dirty="0"/>
                  <a:t>,</a:t>
                </a:r>
                <a:r>
                  <a:rPr lang="en-US" sz="2200" dirty="0"/>
                  <a:t>04) / 0</a:t>
                </a:r>
                <a:r>
                  <a:rPr lang="el-GR" sz="2200" dirty="0"/>
                  <a:t>,</a:t>
                </a:r>
                <a:r>
                  <a:rPr lang="en-US" sz="2200" dirty="0"/>
                  <a:t>30 = 0</a:t>
                </a:r>
                <a:r>
                  <a:rPr lang="el-GR" sz="2200" dirty="0"/>
                  <a:t>,</a:t>
                </a:r>
                <a:r>
                  <a:rPr lang="en-US" sz="2200" dirty="0"/>
                  <a:t>36</a:t>
                </a:r>
              </a:p>
              <a:p>
                <a:pPr algn="just"/>
                <a:endParaRPr lang="en-US" sz="2200" dirty="0"/>
              </a:p>
              <a:p>
                <a:pPr algn="just"/>
                <a:r>
                  <a:rPr lang="el-GR" sz="2200" dirty="0"/>
                  <a:t>Τι σημαίνει αυτό ? </a:t>
                </a:r>
              </a:p>
              <a:p>
                <a:pPr algn="just"/>
                <a:endParaRPr lang="el-GR" sz="2200" dirty="0"/>
              </a:p>
              <a:p>
                <a:pPr algn="just"/>
                <a:r>
                  <a:rPr lang="el-GR" sz="2200" dirty="0"/>
                  <a:t>Για κάθε </a:t>
                </a:r>
                <a:r>
                  <a:rPr lang="en-US" sz="2200" dirty="0"/>
                  <a:t>1% </a:t>
                </a:r>
                <a:r>
                  <a:rPr lang="el-GR" sz="2200" dirty="0"/>
                  <a:t>μεταβολή στον κίνδυνο ενός αποδοτικού χαρτοφυλακίου η αγορά αναμένει μία αύξηση κατά </a:t>
                </a:r>
                <a:r>
                  <a:rPr lang="en-US" sz="2200" dirty="0">
                    <a:solidFill>
                      <a:srgbClr val="FF0000"/>
                    </a:solidFill>
                  </a:rPr>
                  <a:t>0</a:t>
                </a:r>
                <a:r>
                  <a:rPr lang="el-GR" sz="2200" dirty="0">
                    <a:solidFill>
                      <a:srgbClr val="FF0000"/>
                    </a:solidFill>
                  </a:rPr>
                  <a:t>,</a:t>
                </a:r>
                <a:r>
                  <a:rPr lang="en-US" sz="2200" dirty="0">
                    <a:solidFill>
                      <a:srgbClr val="FF0000"/>
                    </a:solidFill>
                  </a:rPr>
                  <a:t>36%</a:t>
                </a:r>
                <a:r>
                  <a:rPr lang="en-US" sz="2200" dirty="0"/>
                  <a:t> </a:t>
                </a:r>
                <a:r>
                  <a:rPr lang="el-GR" sz="2200" dirty="0"/>
                  <a:t>στην απόδοση του για να διατηρηθεί η ισορροπία </a:t>
                </a:r>
                <a:endParaRPr lang="en-US" sz="2200" b="1" dirty="0">
                  <a:solidFill>
                    <a:srgbClr val="FF0000"/>
                  </a:solidFill>
                </a:endParaRPr>
              </a:p>
              <a:p>
                <a:pPr algn="just"/>
                <a:endParaRPr lang="en-US" dirty="0"/>
              </a:p>
              <a:p>
                <a:pPr algn="just"/>
                <a:endParaRPr lang="en-GB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38EE22FF-6CC6-45DD-8686-3856115780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6796"/>
                <a:ext cx="10515600" cy="4650167"/>
              </a:xfrm>
              <a:blipFill>
                <a:blip r:embed="rId2"/>
                <a:stretch>
                  <a:fillRect l="-696" r="-696" b="-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Τίτλος 1">
            <a:extLst>
              <a:ext uri="{FF2B5EF4-FFF2-40B4-BE49-F238E27FC236}">
                <a16:creationId xmlns:a16="http://schemas.microsoft.com/office/drawing/2014/main" id="{659AF4A6-0EDB-4D8B-A046-C947D701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8811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90E9407B-F07C-40A4-90B0-BB415ED4B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9626"/>
                <a:ext cx="10948332" cy="52932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l-GR" sz="2000" dirty="0"/>
                  <a:t>Ας υποθέσουμε ότι </a:t>
                </a:r>
                <a:r>
                  <a:rPr lang="en-GB" sz="2000" dirty="0">
                    <a:solidFill>
                      <a:srgbClr val="FF0000"/>
                    </a:solidFill>
                  </a:rPr>
                  <a:t>Rf = 2%, RM = 10%, </a:t>
                </a:r>
                <a:r>
                  <a:rPr lang="el-GR" sz="2000" dirty="0">
                    <a:solidFill>
                      <a:srgbClr val="FF0000"/>
                    </a:solidFill>
                  </a:rPr>
                  <a:t>και η κλίση της γραμμής είναι </a:t>
                </a:r>
                <a:r>
                  <a:rPr lang="en-GB" sz="2000" dirty="0">
                    <a:solidFill>
                      <a:srgbClr val="FF0000"/>
                    </a:solidFill>
                  </a:rPr>
                  <a:t>0</a:t>
                </a:r>
                <a:r>
                  <a:rPr lang="el-GR" sz="2000" dirty="0">
                    <a:solidFill>
                      <a:srgbClr val="FF0000"/>
                    </a:solidFill>
                  </a:rPr>
                  <a:t>,</a:t>
                </a:r>
                <a:r>
                  <a:rPr lang="en-GB" sz="2000" dirty="0">
                    <a:solidFill>
                      <a:srgbClr val="FF0000"/>
                    </a:solidFill>
                  </a:rPr>
                  <a:t>60</a:t>
                </a:r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:r>
                  <a:rPr lang="el-GR" sz="2000" dirty="0"/>
                  <a:t>Επιθυμώ μία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τυπική απόκλιση από την επένδυση μου μέχρι 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10% </a:t>
                </a:r>
              </a:p>
              <a:p>
                <a:endParaRPr lang="en-GB" sz="2000" dirty="0"/>
              </a:p>
              <a:p>
                <a:r>
                  <a:rPr lang="el-GR" sz="2000" dirty="0"/>
                  <a:t>Χρησιμοποιώντας την </a:t>
                </a:r>
                <a:r>
                  <a:rPr lang="en-GB" sz="2000" dirty="0"/>
                  <a:t>CML </a:t>
                </a:r>
                <a:r>
                  <a:rPr lang="el-GR" sz="2000" dirty="0"/>
                  <a:t>τι μπορώ να κάνω ?</a:t>
                </a:r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𝑝𝑜𝑟𝑡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𝑓𝑜𝑙𝑖𝑜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 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𝑅𝑓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 smtClean="0"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𝑃𝑜𝑟𝑡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𝑓𝑜𝑙𝑖𝑜</m:t>
                        </m:r>
                      </m:sub>
                    </m:sSub>
                  </m:oMath>
                </a14:m>
                <a:endParaRPr lang="en-GB" sz="2000" dirty="0"/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𝑝𝑜𝑟𝑡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𝑓𝑜𝑙𝑖𝑜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 x 0</a:t>
                </a:r>
                <a:r>
                  <a:rPr lang="el-GR" sz="2000" dirty="0"/>
                  <a:t>,</a:t>
                </a:r>
                <a:r>
                  <a:rPr lang="en-GB" sz="2000" dirty="0"/>
                  <a:t>10 = 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0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,</a:t>
                </a:r>
                <a:r>
                  <a:rPr lang="en-GB" sz="2000" b="1" dirty="0">
                    <a:solidFill>
                      <a:srgbClr val="FF0000"/>
                    </a:solidFill>
                  </a:rPr>
                  <a:t>08</a:t>
                </a:r>
              </a:p>
              <a:p>
                <a:endParaRPr lang="en-GB" sz="2000" b="1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𝑝𝑜𝑟𝑡𝑓𝑜𝑙𝑖𝑜</m:t>
                            </m:r>
                          </m:sub>
                        </m:sSub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08= 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𝑅𝑓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02 +</m:t>
                    </m:r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𝑅𝑓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cs typeface="Arial" panose="020B0604020202020204" pitchFamily="34" charset="0"/>
                  </a:rPr>
                  <a:t>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𝑅𝑓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l-GR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/>
                  <a:t>5</a:t>
                </a:r>
              </a:p>
              <a:p>
                <a:endParaRPr lang="en-US" sz="2000" dirty="0"/>
              </a:p>
              <a:p>
                <a:r>
                  <a:rPr lang="el-GR" sz="2000" dirty="0"/>
                  <a:t>Δηλαδή να επενδύσω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25%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στο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Rf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και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75%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στο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RM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90E9407B-F07C-40A4-90B0-BB415ED4B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9626"/>
                <a:ext cx="10948332" cy="5293249"/>
              </a:xfrm>
              <a:blipFill>
                <a:blip r:embed="rId2"/>
                <a:stretch>
                  <a:fillRect l="-501" t="-1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Τίτλος 1">
            <a:extLst>
              <a:ext uri="{FF2B5EF4-FFF2-40B4-BE49-F238E27FC236}">
                <a16:creationId xmlns:a16="http://schemas.microsoft.com/office/drawing/2014/main" id="{CFAA5BE1-89FB-4FDA-874B-8B168B28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>
            <a:normAutofit/>
          </a:bodyPr>
          <a:lstStyle/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66422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7EA83883-5BA9-49D5-AE76-F9FD7E1329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03945" y="1216404"/>
                <a:ext cx="5840136" cy="5276471"/>
              </a:xfrm>
            </p:spPr>
            <p:txBody>
              <a:bodyPr>
                <a:normAutofit fontScale="90000"/>
              </a:bodyPr>
              <a:lstStyle/>
              <a:p>
                <a:pPr/>
                <a:br>
                  <a:rPr lang="en-GB" sz="2200" dirty="0">
                    <a:latin typeface="+mn-lt"/>
                  </a:rPr>
                </a:br>
                <a:r>
                  <a:rPr lang="el-GR" sz="2200" dirty="0">
                    <a:latin typeface="+mn-lt"/>
                  </a:rPr>
                  <a:t>Οι επενδυτές μπορεί να </a:t>
                </a:r>
                <a:r>
                  <a:rPr lang="el-GR" sz="2200" dirty="0" err="1">
                    <a:latin typeface="+mn-lt"/>
                  </a:rPr>
                  <a:t>διακρατούν</a:t>
                </a:r>
                <a:r>
                  <a:rPr lang="el-GR" sz="2200" dirty="0">
                    <a:latin typeface="+mn-lt"/>
                  </a:rPr>
                  <a:t> χαρτοφυλάκια υψηλότερα από το Μ, π.χ. το </a:t>
                </a:r>
                <a:r>
                  <a:rPr lang="en-GB" sz="2200" dirty="0">
                    <a:latin typeface="+mn-lt"/>
                  </a:rPr>
                  <a:t>D </a:t>
                </a:r>
                <a:br>
                  <a:rPr lang="en-GB" sz="2200" dirty="0">
                    <a:latin typeface="+mn-lt"/>
                  </a:rPr>
                </a:br>
                <a:br>
                  <a:rPr lang="en-GB" sz="2200" dirty="0">
                    <a:latin typeface="+mn-lt"/>
                  </a:rPr>
                </a:br>
                <a:r>
                  <a:rPr lang="el-GR" sz="2200" dirty="0">
                    <a:latin typeface="+mn-lt"/>
                  </a:rPr>
                  <a:t>Ένας τρόπος να το κάνουν είναι με δανεισμό (</a:t>
                </a:r>
                <a:r>
                  <a:rPr lang="en-GB" sz="2200" b="1" dirty="0">
                    <a:solidFill>
                      <a:srgbClr val="FF0000"/>
                    </a:solidFill>
                    <a:latin typeface="+mn-lt"/>
                  </a:rPr>
                  <a:t>leverage</a:t>
                </a:r>
                <a:r>
                  <a:rPr lang="el-GR" sz="2200" b="1" dirty="0">
                    <a:solidFill>
                      <a:srgbClr val="FF0000"/>
                    </a:solidFill>
                    <a:latin typeface="+mn-lt"/>
                  </a:rPr>
                  <a:t>) στο </a:t>
                </a:r>
                <a:r>
                  <a:rPr lang="en-GB" sz="2200" dirty="0">
                    <a:latin typeface="+mn-lt"/>
                  </a:rPr>
                  <a:t>Rf </a:t>
                </a:r>
                <a:r>
                  <a:rPr lang="el-GR" sz="2200" dirty="0">
                    <a:latin typeface="+mn-lt"/>
                  </a:rPr>
                  <a:t>κει επένδυση στο </a:t>
                </a:r>
                <a:r>
                  <a:rPr lang="en-GB" sz="2200" dirty="0">
                    <a:latin typeface="+mn-lt"/>
                  </a:rPr>
                  <a:t>M</a:t>
                </a:r>
                <a:br>
                  <a:rPr lang="en-GB" sz="2200" dirty="0">
                    <a:latin typeface="+mn-lt"/>
                  </a:rPr>
                </a:br>
                <a:br>
                  <a:rPr lang="en-GB" sz="2200" dirty="0">
                    <a:latin typeface="+mn-lt"/>
                  </a:rPr>
                </a:br>
                <a:r>
                  <a:rPr lang="el-GR" sz="2200" dirty="0">
                    <a:latin typeface="+mn-lt"/>
                  </a:rPr>
                  <a:t>Π.χ. δανειζόμαστε 50% του κεφαλαίου μας στο </a:t>
                </a:r>
                <a:r>
                  <a:rPr lang="en-GB" sz="2200" dirty="0">
                    <a:latin typeface="+mn-lt"/>
                  </a:rPr>
                  <a:t>Rf </a:t>
                </a:r>
                <a:r>
                  <a:rPr lang="el-GR" sz="2200" dirty="0">
                    <a:latin typeface="+mn-lt"/>
                  </a:rPr>
                  <a:t>και το επενδύουμε στο </a:t>
                </a:r>
                <a:r>
                  <a:rPr lang="en-GB" sz="2200" dirty="0">
                    <a:latin typeface="+mn-lt"/>
                  </a:rPr>
                  <a:t>M (</a:t>
                </a:r>
                <a:r>
                  <a:rPr lang="en-GB" sz="2200" dirty="0" err="1">
                    <a:latin typeface="+mn-lt"/>
                  </a:rPr>
                  <a:t>W</a:t>
                </a:r>
                <a:r>
                  <a:rPr lang="en-GB" sz="2200" baseline="-25000" dirty="0" err="1">
                    <a:latin typeface="+mn-lt"/>
                  </a:rPr>
                  <a:t>Rf</a:t>
                </a:r>
                <a:r>
                  <a:rPr lang="en-GB" sz="2200" baseline="-25000" dirty="0">
                    <a:latin typeface="+mn-lt"/>
                  </a:rPr>
                  <a:t> </a:t>
                </a:r>
                <a:r>
                  <a:rPr lang="en-GB" sz="2200" dirty="0">
                    <a:latin typeface="+mn-lt"/>
                  </a:rPr>
                  <a:t>= -50%)</a:t>
                </a:r>
                <a:br>
                  <a:rPr lang="en-GB" sz="2200" dirty="0">
                    <a:latin typeface="+mn-lt"/>
                  </a:rPr>
                </a:br>
                <a:br>
                  <a:rPr lang="en-GB" sz="2000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𝑝𝑜𝑟𝑡𝑓𝑜𝑙𝑖𝑜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br>
                  <a:rPr lang="en-GB" sz="2000" b="0" i="1" dirty="0">
                    <a:latin typeface="+mn-lt"/>
                  </a:rPr>
                </a:br>
                <a:br>
                  <a:rPr lang="en-GB" sz="2000" b="0" i="1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𝑅𝑓</m:t>
                          </m:r>
                        </m:sub>
                      </m:sSub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𝑅𝑓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𝑅𝑓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br>
                  <a:rPr lang="en-GB" sz="2000" b="0" i="1" dirty="0">
                    <a:latin typeface="+mn-lt"/>
                  </a:rPr>
                </a:br>
                <a:br>
                  <a:rPr lang="en-GB" sz="2000" b="0" i="1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−0.50</m:t>
                          </m:r>
                        </m:e>
                      </m:d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𝑅𝑓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+(1−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−0.50</m:t>
                          </m:r>
                        </m:e>
                      </m:d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br>
                  <a:rPr lang="en-GB" sz="2000" b="0" i="1" dirty="0">
                    <a:latin typeface="+mn-lt"/>
                  </a:rPr>
                </a:br>
                <a:br>
                  <a:rPr lang="en-GB" sz="2000" b="0" i="1" dirty="0"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=−0.50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𝑅𝑓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.5 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7EA83883-5BA9-49D5-AE76-F9FD7E1329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3945" y="1216404"/>
                <a:ext cx="5840136" cy="5276471"/>
              </a:xfrm>
              <a:blipFill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Τίτλος 1">
            <a:extLst>
              <a:ext uri="{FF2B5EF4-FFF2-40B4-BE49-F238E27FC236}">
                <a16:creationId xmlns:a16="http://schemas.microsoft.com/office/drawing/2014/main" id="{F390C332-A183-4E0F-948A-0A81A1A402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0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/>
              <a:t>Θεωρία Κεφαλαιαγοράς </a:t>
            </a:r>
            <a:endParaRPr lang="en-GB" sz="3600" b="1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B6ECF7E-8A82-422F-99F6-3B7AB2E32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916" y="1017601"/>
            <a:ext cx="4756559" cy="547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467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2473</Words>
  <Application>Microsoft Office PowerPoint</Application>
  <PresentationFormat>Ευρεία οθόνη</PresentationFormat>
  <Paragraphs>312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Symbol</vt:lpstr>
      <vt:lpstr>Wingdings</vt:lpstr>
      <vt:lpstr>Θέμα του Office</vt:lpstr>
      <vt:lpstr>Αξιολόγηση Χαρτοφυλακίων </vt:lpstr>
      <vt:lpstr>Θεωρία Κεφαλαιαγοράς </vt:lpstr>
      <vt:lpstr>Θεωρία Κεφαλαιαγοράς </vt:lpstr>
      <vt:lpstr>Θεωρία Κεφαλαιαγοράς </vt:lpstr>
      <vt:lpstr>Θεωρία Κεφαλαιαγοράς </vt:lpstr>
      <vt:lpstr>Θεωρία Κεφαλαιαγοράς </vt:lpstr>
      <vt:lpstr>Θεωρία Κεφαλαιαγοράς </vt:lpstr>
      <vt:lpstr>Θεωρία Κεφαλαιαγοράς </vt:lpstr>
      <vt:lpstr> Οι επενδυτές μπορεί να διακρατούν χαρτοφυλάκια υψηλότερα από το Μ, π.χ. το D   Ένας τρόπος να το κάνουν είναι με δανεισμό (leverage) στο Rf κει επένδυση στο M  Π.χ. δανειζόμαστε 50% του κεφαλαίου μας στο Rf και το επενδύουμε στο M (WRf = -50%)  E(r_portfolio )= ∑_(i=1)^n▒〖w_i r_i 〗  =w_Rf r_Rf+〖(1-w〗_Rf)r_M  =(-0.50) r_Rf+(1-(-0.50) 〖)r〗_M  =-0.50r_Rf+1.5 r_M</vt:lpstr>
      <vt:lpstr>Θεωρία Κεφαλαιαγοράς </vt:lpstr>
      <vt:lpstr>Θεωρία Κεφαλαιαγοράς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The Capital Asset Pricing Model (CAPM)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Αξιολόγηση Χαρτοφυλακίων </vt:lpstr>
      <vt:lpstr>Sources and indicative reading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Χαρτοφυλακίων </dc:title>
  <dc:creator>Spyros Spyrou</dc:creator>
  <cp:lastModifiedBy>Spyros Spyrou</cp:lastModifiedBy>
  <cp:revision>6</cp:revision>
  <dcterms:created xsi:type="dcterms:W3CDTF">2022-01-17T16:37:34Z</dcterms:created>
  <dcterms:modified xsi:type="dcterms:W3CDTF">2022-06-12T16:39:50Z</dcterms:modified>
</cp:coreProperties>
</file>