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0"/>
  </p:notesMasterIdLst>
  <p:sldIdLst>
    <p:sldId id="256" r:id="rId2"/>
    <p:sldId id="276" r:id="rId3"/>
    <p:sldId id="296" r:id="rId4"/>
    <p:sldId id="297" r:id="rId5"/>
    <p:sldId id="298" r:id="rId6"/>
    <p:sldId id="263" r:id="rId7"/>
    <p:sldId id="299" r:id="rId8"/>
    <p:sldId id="300" r:id="rId9"/>
    <p:sldId id="259" r:id="rId10"/>
    <p:sldId id="301" r:id="rId11"/>
    <p:sldId id="260" r:id="rId12"/>
    <p:sldId id="303" r:id="rId13"/>
    <p:sldId id="261" r:id="rId14"/>
    <p:sldId id="305" r:id="rId15"/>
    <p:sldId id="302" r:id="rId16"/>
    <p:sldId id="304" r:id="rId17"/>
    <p:sldId id="307" r:id="rId18"/>
    <p:sldId id="306" r:id="rId19"/>
    <p:sldId id="317" r:id="rId20"/>
    <p:sldId id="323" r:id="rId21"/>
    <p:sldId id="308" r:id="rId22"/>
    <p:sldId id="316" r:id="rId23"/>
    <p:sldId id="318" r:id="rId24"/>
    <p:sldId id="319" r:id="rId25"/>
    <p:sldId id="320" r:id="rId26"/>
    <p:sldId id="309" r:id="rId27"/>
    <p:sldId id="321" r:id="rId28"/>
    <p:sldId id="322" r:id="rId29"/>
    <p:sldId id="313" r:id="rId30"/>
    <p:sldId id="310" r:id="rId31"/>
    <p:sldId id="330" r:id="rId32"/>
    <p:sldId id="311" r:id="rId33"/>
    <p:sldId id="331" r:id="rId34"/>
    <p:sldId id="312" r:id="rId35"/>
    <p:sldId id="332" r:id="rId36"/>
    <p:sldId id="328" r:id="rId37"/>
    <p:sldId id="329" r:id="rId38"/>
    <p:sldId id="315" r:id="rId39"/>
    <p:sldId id="314" r:id="rId40"/>
    <p:sldId id="324" r:id="rId41"/>
    <p:sldId id="325" r:id="rId42"/>
    <p:sldId id="326" r:id="rId43"/>
    <p:sldId id="327" r:id="rId44"/>
    <p:sldId id="333" r:id="rId45"/>
    <p:sldId id="334" r:id="rId46"/>
    <p:sldId id="265" r:id="rId47"/>
    <p:sldId id="277" r:id="rId48"/>
    <p:sldId id="275" r:id="rId49"/>
  </p:sldIdLst>
  <p:sldSz cx="9144000" cy="5143500" type="screen16x9"/>
  <p:notesSz cx="6858000" cy="9144000"/>
  <p:embeddedFontLst>
    <p:embeddedFont>
      <p:font typeface="Lucida Bright" panose="02040602050505020304" pitchFamily="18" charset="0"/>
      <p:regular r:id="rId51"/>
      <p:bold r:id="rId52"/>
      <p:italic r:id="rId53"/>
      <p:boldItalic r:id="rId54"/>
    </p:embeddedFont>
    <p:embeddedFont>
      <p:font typeface="Actor" panose="020B0604020202020204" charset="-95"/>
      <p:regular r:id="rId55"/>
    </p:embeddedFont>
    <p:embeddedFont>
      <p:font typeface="Franklin Gothic Heavy" panose="020B0903020102020204" pitchFamily="34" charset="0"/>
      <p:regular r:id="rId56"/>
      <p:italic r:id="rId57"/>
    </p:embeddedFont>
    <p:embeddedFont>
      <p:font typeface="Bebas Neue" panose="020B0604020202020204" charset="0"/>
      <p:regular r:id="rId58"/>
    </p:embeddedFont>
    <p:embeddedFont>
      <p:font typeface="Montserrat" panose="020B0604020202020204" charset="0"/>
      <p:regular r:id="rId59"/>
      <p:bold r:id="rId60"/>
      <p:italic r:id="rId61"/>
      <p:boldItalic r:id="rId62"/>
    </p:embeddedFont>
    <p:embeddedFont>
      <p:font typeface="Franklin Gothic Demi" panose="020B0703020102020204" pitchFamily="34" charset="0"/>
      <p:regular r:id="rId63"/>
      <p: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Προεπιλεγμένη ενότητα" id="{B54A0119-4526-4F8E-B2F5-77D2F988F20C}">
          <p14:sldIdLst>
            <p14:sldId id="256"/>
            <p14:sldId id="276"/>
            <p14:sldId id="296"/>
            <p14:sldId id="297"/>
            <p14:sldId id="298"/>
            <p14:sldId id="263"/>
            <p14:sldId id="299"/>
            <p14:sldId id="300"/>
            <p14:sldId id="259"/>
            <p14:sldId id="301"/>
            <p14:sldId id="260"/>
            <p14:sldId id="303"/>
            <p14:sldId id="261"/>
            <p14:sldId id="305"/>
            <p14:sldId id="302"/>
            <p14:sldId id="304"/>
            <p14:sldId id="307"/>
            <p14:sldId id="306"/>
            <p14:sldId id="317"/>
            <p14:sldId id="323"/>
            <p14:sldId id="308"/>
            <p14:sldId id="316"/>
            <p14:sldId id="318"/>
            <p14:sldId id="319"/>
            <p14:sldId id="320"/>
            <p14:sldId id="309"/>
            <p14:sldId id="321"/>
            <p14:sldId id="322"/>
            <p14:sldId id="313"/>
            <p14:sldId id="310"/>
            <p14:sldId id="330"/>
            <p14:sldId id="311"/>
            <p14:sldId id="331"/>
            <p14:sldId id="312"/>
            <p14:sldId id="332"/>
            <p14:sldId id="328"/>
            <p14:sldId id="329"/>
            <p14:sldId id="315"/>
            <p14:sldId id="314"/>
            <p14:sldId id="324"/>
            <p14:sldId id="325"/>
            <p14:sldId id="326"/>
            <p14:sldId id="327"/>
            <p14:sldId id="333"/>
            <p14:sldId id="334"/>
            <p14:sldId id="265"/>
            <p14:sldId id="277"/>
            <p14:sldId id="275"/>
          </p14:sldIdLst>
        </p14:section>
      </p14:sectionLst>
    </p:ext>
    <p:ext uri="{EFAFB233-063F-42B5-8137-9DF3F51BA10A}">
      <p15:sldGuideLst xmlns:p15="http://schemas.microsoft.com/office/powerpoint/2012/main">
        <p15:guide id="1" orient="horz" pos="1620" userDrawn="1">
          <p15:clr>
            <a:srgbClr val="A4A3A4"/>
          </p15:clr>
        </p15:guide>
        <p15:guide id="2" orient="horz" pos="172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5F2ED"/>
    <a:srgbClr val="F2FDFF"/>
    <a:srgbClr val="D9E9F9"/>
    <a:srgbClr val="FFE0BF"/>
    <a:srgbClr val="031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30C859-0FFC-4F33-9FA7-36937F38037E}">
  <a:tblStyle styleId="{7A30C859-0FFC-4F33-9FA7-36937F3803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6DEFD11-FFDD-4357-B08B-0616DC927D86}"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2" autoAdjust="0"/>
    <p:restoredTop sz="94660"/>
  </p:normalViewPr>
  <p:slideViewPr>
    <p:cSldViewPr snapToGrid="0">
      <p:cViewPr varScale="1">
        <p:scale>
          <a:sx n="132" d="100"/>
          <a:sy n="132" d="100"/>
        </p:scale>
        <p:origin x="584" y="51"/>
      </p:cViewPr>
      <p:guideLst>
        <p:guide orient="horz" pos="1620"/>
        <p:guide orient="horz" pos="17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2889c7fd2a5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2889c7fd2a5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288beaff1e4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288beaff1e4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889c7fd2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2889c7fd2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889c7fd2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2889c7fd2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819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2889c7fd2a5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2889c7fd2a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288beaff1e4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288beaff1e4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188800"/>
            <a:ext cx="4528800" cy="22902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478900"/>
            <a:ext cx="45288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327325" y="0"/>
            <a:ext cx="9122377" cy="5153979"/>
            <a:chOff x="-327325" y="0"/>
            <a:chExt cx="9122377" cy="5153979"/>
          </a:xfrm>
        </p:grpSpPr>
        <p:sp>
          <p:nvSpPr>
            <p:cNvPr id="12" name="Google Shape;12;p2"/>
            <p:cNvSpPr/>
            <p:nvPr/>
          </p:nvSpPr>
          <p:spPr>
            <a:xfrm>
              <a:off x="-327325" y="0"/>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121325" y="4459241"/>
              <a:ext cx="1362600" cy="694738"/>
              <a:chOff x="0" y="4375325"/>
              <a:chExt cx="1506801" cy="768175"/>
            </a:xfrm>
          </p:grpSpPr>
          <p:sp>
            <p:nvSpPr>
              <p:cNvPr id="14" name="Google Shape;14;p2"/>
              <p:cNvSpPr/>
              <p:nvPr/>
            </p:nvSpPr>
            <p:spPr>
              <a:xfrm>
                <a:off x="0" y="4377163"/>
                <a:ext cx="1078782" cy="757836"/>
              </a:xfrm>
              <a:custGeom>
                <a:avLst/>
                <a:gdLst/>
                <a:ahLst/>
                <a:cxnLst/>
                <a:rect l="l" t="t" r="r" b="b"/>
                <a:pathLst>
                  <a:path w="14087" h="9896" extrusionOk="0">
                    <a:moveTo>
                      <a:pt x="1" y="1"/>
                    </a:moveTo>
                    <a:lnTo>
                      <a:pt x="1" y="9896"/>
                    </a:lnTo>
                    <a:lnTo>
                      <a:pt x="14087" y="9896"/>
                    </a:lnTo>
                    <a:lnTo>
                      <a:pt x="140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79136" y="4377163"/>
                <a:ext cx="123447" cy="757836"/>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7406" y="4375938"/>
                <a:ext cx="207762" cy="261904"/>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5277" y="4375325"/>
                <a:ext cx="26497" cy="765341"/>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03733" y="4710747"/>
                <a:ext cx="603068" cy="424253"/>
              </a:xfrm>
              <a:custGeom>
                <a:avLst/>
                <a:gdLst/>
                <a:ahLst/>
                <a:cxnLst/>
                <a:rect l="l" t="t" r="r" b="b"/>
                <a:pathLst>
                  <a:path w="7875" h="5540" extrusionOk="0">
                    <a:moveTo>
                      <a:pt x="1" y="1"/>
                    </a:moveTo>
                    <a:lnTo>
                      <a:pt x="1" y="5540"/>
                    </a:lnTo>
                    <a:lnTo>
                      <a:pt x="7874" y="5540"/>
                    </a:lnTo>
                    <a:lnTo>
                      <a:pt x="7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39326" y="4710747"/>
                <a:ext cx="69305" cy="424253"/>
              </a:xfrm>
              <a:custGeom>
                <a:avLst/>
                <a:gdLst/>
                <a:ahLst/>
                <a:cxnLst/>
                <a:rect l="l" t="t" r="r" b="b"/>
                <a:pathLst>
                  <a:path w="905" h="5540" extrusionOk="0">
                    <a:moveTo>
                      <a:pt x="0" y="1"/>
                    </a:moveTo>
                    <a:lnTo>
                      <a:pt x="0" y="5540"/>
                    </a:lnTo>
                    <a:lnTo>
                      <a:pt x="904" y="5540"/>
                    </a:lnTo>
                    <a:lnTo>
                      <a:pt x="9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98158" y="4710747"/>
                <a:ext cx="115866" cy="146115"/>
              </a:xfrm>
              <a:custGeom>
                <a:avLst/>
                <a:gdLst/>
                <a:ahLst/>
                <a:cxnLst/>
                <a:rect l="l" t="t" r="r" b="b"/>
                <a:pathLst>
                  <a:path w="1513" h="1908" extrusionOk="0">
                    <a:moveTo>
                      <a:pt x="1" y="1"/>
                    </a:moveTo>
                    <a:lnTo>
                      <a:pt x="1" y="1907"/>
                    </a:lnTo>
                    <a:lnTo>
                      <a:pt x="1513" y="1907"/>
                    </a:lnTo>
                    <a:lnTo>
                      <a:pt x="1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19707" y="4705080"/>
                <a:ext cx="26497" cy="438421"/>
              </a:xfrm>
              <a:custGeom>
                <a:avLst/>
                <a:gdLst/>
                <a:ahLst/>
                <a:cxnLst/>
                <a:rect l="l" t="t" r="r" b="b"/>
                <a:pathLst>
                  <a:path w="346" h="5725" extrusionOk="0">
                    <a:moveTo>
                      <a:pt x="173" y="1"/>
                    </a:moveTo>
                    <a:cubicBezTo>
                      <a:pt x="87" y="1"/>
                      <a:pt x="1" y="58"/>
                      <a:pt x="1" y="173"/>
                    </a:cubicBezTo>
                    <a:lnTo>
                      <a:pt x="1" y="5564"/>
                    </a:lnTo>
                    <a:cubicBezTo>
                      <a:pt x="1" y="5671"/>
                      <a:pt x="87" y="5725"/>
                      <a:pt x="173" y="5725"/>
                    </a:cubicBezTo>
                    <a:cubicBezTo>
                      <a:pt x="259" y="5725"/>
                      <a:pt x="346" y="5671"/>
                      <a:pt x="346" y="5564"/>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2"/>
            <p:cNvSpPr/>
            <p:nvPr/>
          </p:nvSpPr>
          <p:spPr>
            <a:xfrm>
              <a:off x="8562062" y="1372429"/>
              <a:ext cx="232990" cy="243554"/>
            </a:xfrm>
            <a:custGeom>
              <a:avLst/>
              <a:gdLst/>
              <a:ahLst/>
              <a:cxnLst/>
              <a:rect l="l" t="t" r="r" b="b"/>
              <a:pathLst>
                <a:path w="4521" h="4726" extrusionOk="0">
                  <a:moveTo>
                    <a:pt x="2149" y="1184"/>
                  </a:moveTo>
                  <a:cubicBezTo>
                    <a:pt x="2262" y="1184"/>
                    <a:pt x="2375" y="1206"/>
                    <a:pt x="2482" y="1251"/>
                  </a:cubicBezTo>
                  <a:cubicBezTo>
                    <a:pt x="3090" y="1514"/>
                    <a:pt x="3189" y="2319"/>
                    <a:pt x="2696" y="2763"/>
                  </a:cubicBezTo>
                  <a:cubicBezTo>
                    <a:pt x="2518" y="2919"/>
                    <a:pt x="2287" y="2999"/>
                    <a:pt x="2065" y="2999"/>
                  </a:cubicBezTo>
                  <a:cubicBezTo>
                    <a:pt x="1959" y="2999"/>
                    <a:pt x="1855" y="2981"/>
                    <a:pt x="1759" y="2944"/>
                  </a:cubicBezTo>
                  <a:cubicBezTo>
                    <a:pt x="1151" y="2681"/>
                    <a:pt x="1036" y="1875"/>
                    <a:pt x="1545" y="1415"/>
                  </a:cubicBezTo>
                  <a:cubicBezTo>
                    <a:pt x="1718" y="1264"/>
                    <a:pt x="1933" y="1184"/>
                    <a:pt x="2149" y="1184"/>
                  </a:cubicBezTo>
                  <a:close/>
                  <a:moveTo>
                    <a:pt x="2189" y="0"/>
                  </a:moveTo>
                  <a:cubicBezTo>
                    <a:pt x="1593" y="0"/>
                    <a:pt x="994" y="248"/>
                    <a:pt x="576" y="708"/>
                  </a:cubicBezTo>
                  <a:cubicBezTo>
                    <a:pt x="247" y="1070"/>
                    <a:pt x="66" y="1497"/>
                    <a:pt x="0" y="1941"/>
                  </a:cubicBezTo>
                  <a:cubicBezTo>
                    <a:pt x="0" y="2040"/>
                    <a:pt x="0" y="2138"/>
                    <a:pt x="0" y="2253"/>
                  </a:cubicBezTo>
                  <a:lnTo>
                    <a:pt x="99" y="4259"/>
                  </a:lnTo>
                  <a:cubicBezTo>
                    <a:pt x="113" y="4521"/>
                    <a:pt x="336" y="4725"/>
                    <a:pt x="582" y="4725"/>
                  </a:cubicBezTo>
                  <a:cubicBezTo>
                    <a:pt x="629" y="4725"/>
                    <a:pt x="676" y="4718"/>
                    <a:pt x="724" y="4702"/>
                  </a:cubicBezTo>
                  <a:lnTo>
                    <a:pt x="2104" y="4308"/>
                  </a:lnTo>
                  <a:cubicBezTo>
                    <a:pt x="2236" y="4259"/>
                    <a:pt x="2482" y="4193"/>
                    <a:pt x="2712" y="4111"/>
                  </a:cubicBezTo>
                  <a:cubicBezTo>
                    <a:pt x="3123" y="3963"/>
                    <a:pt x="3501" y="3716"/>
                    <a:pt x="3764" y="3355"/>
                  </a:cubicBezTo>
                  <a:cubicBezTo>
                    <a:pt x="4520" y="2319"/>
                    <a:pt x="4257" y="873"/>
                    <a:pt x="3173" y="248"/>
                  </a:cubicBezTo>
                  <a:cubicBezTo>
                    <a:pt x="2868" y="81"/>
                    <a:pt x="2529" y="0"/>
                    <a:pt x="2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42"/>
        <p:cNvGrpSpPr/>
        <p:nvPr/>
      </p:nvGrpSpPr>
      <p:grpSpPr>
        <a:xfrm>
          <a:off x="0" y="0"/>
          <a:ext cx="0" cy="0"/>
          <a:chOff x="0" y="0"/>
          <a:chExt cx="0" cy="0"/>
        </a:xfrm>
      </p:grpSpPr>
      <p:sp>
        <p:nvSpPr>
          <p:cNvPr id="343" name="Google Shape;343;p14"/>
          <p:cNvSpPr txBox="1">
            <a:spLocks noGrp="1"/>
          </p:cNvSpPr>
          <p:nvPr>
            <p:ph type="title"/>
          </p:nvPr>
        </p:nvSpPr>
        <p:spPr>
          <a:xfrm>
            <a:off x="4070450" y="3044988"/>
            <a:ext cx="43602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44" name="Google Shape;344;p14"/>
          <p:cNvSpPr txBox="1">
            <a:spLocks noGrp="1"/>
          </p:cNvSpPr>
          <p:nvPr>
            <p:ph type="subTitle" idx="1"/>
          </p:nvPr>
        </p:nvSpPr>
        <p:spPr>
          <a:xfrm>
            <a:off x="3158275" y="1566600"/>
            <a:ext cx="5272500" cy="147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345" name="Google Shape;345;p14"/>
          <p:cNvGrpSpPr/>
          <p:nvPr/>
        </p:nvGrpSpPr>
        <p:grpSpPr>
          <a:xfrm>
            <a:off x="12" y="140300"/>
            <a:ext cx="9618801" cy="5013792"/>
            <a:chOff x="12" y="140300"/>
            <a:chExt cx="9618801" cy="5013792"/>
          </a:xfrm>
        </p:grpSpPr>
        <p:grpSp>
          <p:nvGrpSpPr>
            <p:cNvPr id="346" name="Google Shape;346;p14"/>
            <p:cNvGrpSpPr/>
            <p:nvPr/>
          </p:nvGrpSpPr>
          <p:grpSpPr>
            <a:xfrm>
              <a:off x="12" y="4603974"/>
              <a:ext cx="1131997" cy="550118"/>
              <a:chOff x="12" y="4603974"/>
              <a:chExt cx="1131997" cy="550118"/>
            </a:xfrm>
          </p:grpSpPr>
          <p:grpSp>
            <p:nvGrpSpPr>
              <p:cNvPr id="347" name="Google Shape;347;p14"/>
              <p:cNvGrpSpPr/>
              <p:nvPr/>
            </p:nvGrpSpPr>
            <p:grpSpPr>
              <a:xfrm flipH="1">
                <a:off x="603559" y="4776969"/>
                <a:ext cx="528451" cy="377123"/>
                <a:chOff x="0" y="4609499"/>
                <a:chExt cx="748620" cy="534244"/>
              </a:xfrm>
            </p:grpSpPr>
            <p:sp>
              <p:nvSpPr>
                <p:cNvPr id="348" name="Google Shape;348;p14"/>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4"/>
              <p:cNvGrpSpPr/>
              <p:nvPr/>
            </p:nvGrpSpPr>
            <p:grpSpPr>
              <a:xfrm flipH="1">
                <a:off x="12" y="4603974"/>
                <a:ext cx="770555" cy="549897"/>
                <a:chOff x="0" y="4609499"/>
                <a:chExt cx="748620" cy="534244"/>
              </a:xfrm>
            </p:grpSpPr>
            <p:sp>
              <p:nvSpPr>
                <p:cNvPr id="353" name="Google Shape;353;p14"/>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7" name="Google Shape;357;p14"/>
            <p:cNvSpPr/>
            <p:nvPr/>
          </p:nvSpPr>
          <p:spPr>
            <a:xfrm>
              <a:off x="8256200" y="140300"/>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14"/>
            <p:cNvGrpSpPr/>
            <p:nvPr/>
          </p:nvGrpSpPr>
          <p:grpSpPr>
            <a:xfrm>
              <a:off x="160791" y="379188"/>
              <a:ext cx="681572" cy="814925"/>
              <a:chOff x="6700213" y="967157"/>
              <a:chExt cx="780188" cy="932835"/>
            </a:xfrm>
          </p:grpSpPr>
          <p:sp>
            <p:nvSpPr>
              <p:cNvPr id="359" name="Google Shape;359;p14"/>
              <p:cNvSpPr/>
              <p:nvPr/>
            </p:nvSpPr>
            <p:spPr>
              <a:xfrm>
                <a:off x="6733247" y="967157"/>
                <a:ext cx="747154" cy="932835"/>
              </a:xfrm>
              <a:custGeom>
                <a:avLst/>
                <a:gdLst/>
                <a:ahLst/>
                <a:cxnLst/>
                <a:rect l="l" t="t" r="r" b="b"/>
                <a:pathLst>
                  <a:path w="14498" h="18101" extrusionOk="0">
                    <a:moveTo>
                      <a:pt x="7247" y="4152"/>
                    </a:moveTo>
                    <a:cubicBezTo>
                      <a:pt x="9088" y="4152"/>
                      <a:pt x="10587" y="5877"/>
                      <a:pt x="10257" y="7915"/>
                    </a:cubicBezTo>
                    <a:cubicBezTo>
                      <a:pt x="10060" y="9098"/>
                      <a:pt x="9189" y="10068"/>
                      <a:pt x="8088" y="10380"/>
                    </a:cubicBezTo>
                    <a:cubicBezTo>
                      <a:pt x="7808" y="10457"/>
                      <a:pt x="7532" y="10494"/>
                      <a:pt x="7263" y="10494"/>
                    </a:cubicBezTo>
                    <a:cubicBezTo>
                      <a:pt x="5411" y="10494"/>
                      <a:pt x="3913" y="8769"/>
                      <a:pt x="4258" y="6731"/>
                    </a:cubicBezTo>
                    <a:cubicBezTo>
                      <a:pt x="4455" y="5548"/>
                      <a:pt x="5310" y="4578"/>
                      <a:pt x="6427" y="4266"/>
                    </a:cubicBezTo>
                    <a:cubicBezTo>
                      <a:pt x="6705" y="4189"/>
                      <a:pt x="6980" y="4152"/>
                      <a:pt x="7247" y="4152"/>
                    </a:cubicBezTo>
                    <a:close/>
                    <a:moveTo>
                      <a:pt x="7242" y="1"/>
                    </a:moveTo>
                    <a:cubicBezTo>
                      <a:pt x="6871" y="1"/>
                      <a:pt x="6495" y="30"/>
                      <a:pt x="6115" y="91"/>
                    </a:cubicBezTo>
                    <a:cubicBezTo>
                      <a:pt x="2861" y="617"/>
                      <a:pt x="330" y="3493"/>
                      <a:pt x="99" y="6929"/>
                    </a:cubicBezTo>
                    <a:cubicBezTo>
                      <a:pt x="1" y="8605"/>
                      <a:pt x="412" y="10150"/>
                      <a:pt x="1201" y="11449"/>
                    </a:cubicBezTo>
                    <a:cubicBezTo>
                      <a:pt x="1398" y="11761"/>
                      <a:pt x="1628" y="12040"/>
                      <a:pt x="1875" y="12320"/>
                    </a:cubicBezTo>
                    <a:lnTo>
                      <a:pt x="6477" y="17530"/>
                    </a:lnTo>
                    <a:cubicBezTo>
                      <a:pt x="6814" y="17913"/>
                      <a:pt x="7280" y="18100"/>
                      <a:pt x="7745" y="18100"/>
                    </a:cubicBezTo>
                    <a:cubicBezTo>
                      <a:pt x="8276" y="18100"/>
                      <a:pt x="8806" y="17856"/>
                      <a:pt x="9140" y="17382"/>
                    </a:cubicBezTo>
                    <a:lnTo>
                      <a:pt x="11983" y="13306"/>
                    </a:lnTo>
                    <a:cubicBezTo>
                      <a:pt x="12262" y="12928"/>
                      <a:pt x="12756" y="12172"/>
                      <a:pt x="13199" y="11498"/>
                    </a:cubicBezTo>
                    <a:cubicBezTo>
                      <a:pt x="14005" y="10232"/>
                      <a:pt x="14498" y="8720"/>
                      <a:pt x="14432" y="7192"/>
                    </a:cubicBezTo>
                    <a:cubicBezTo>
                      <a:pt x="14432" y="7175"/>
                      <a:pt x="14432" y="7159"/>
                      <a:pt x="14432" y="7159"/>
                    </a:cubicBezTo>
                    <a:cubicBezTo>
                      <a:pt x="14252" y="3142"/>
                      <a:pt x="11066" y="1"/>
                      <a:pt x="7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6700213" y="967157"/>
                <a:ext cx="747154" cy="932835"/>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14"/>
            <p:cNvGrpSpPr/>
            <p:nvPr/>
          </p:nvGrpSpPr>
          <p:grpSpPr>
            <a:xfrm flipH="1">
              <a:off x="7874475" y="4459241"/>
              <a:ext cx="1362600" cy="694738"/>
              <a:chOff x="0" y="4375325"/>
              <a:chExt cx="1506801" cy="768175"/>
            </a:xfrm>
          </p:grpSpPr>
          <p:sp>
            <p:nvSpPr>
              <p:cNvPr id="362" name="Google Shape;362;p14"/>
              <p:cNvSpPr/>
              <p:nvPr/>
            </p:nvSpPr>
            <p:spPr>
              <a:xfrm>
                <a:off x="0" y="4377163"/>
                <a:ext cx="1078782" cy="757836"/>
              </a:xfrm>
              <a:custGeom>
                <a:avLst/>
                <a:gdLst/>
                <a:ahLst/>
                <a:cxnLst/>
                <a:rect l="l" t="t" r="r" b="b"/>
                <a:pathLst>
                  <a:path w="14087" h="9896" extrusionOk="0">
                    <a:moveTo>
                      <a:pt x="1" y="1"/>
                    </a:moveTo>
                    <a:lnTo>
                      <a:pt x="1" y="9896"/>
                    </a:lnTo>
                    <a:lnTo>
                      <a:pt x="14087" y="9896"/>
                    </a:lnTo>
                    <a:lnTo>
                      <a:pt x="140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79136" y="4377163"/>
                <a:ext cx="123447" cy="757836"/>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167406" y="4375938"/>
                <a:ext cx="207762" cy="261904"/>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575277" y="4375325"/>
                <a:ext cx="26497" cy="765341"/>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903733" y="4710747"/>
                <a:ext cx="603068" cy="424253"/>
              </a:xfrm>
              <a:custGeom>
                <a:avLst/>
                <a:gdLst/>
                <a:ahLst/>
                <a:cxnLst/>
                <a:rect l="l" t="t" r="r" b="b"/>
                <a:pathLst>
                  <a:path w="7875" h="5540" extrusionOk="0">
                    <a:moveTo>
                      <a:pt x="1" y="1"/>
                    </a:moveTo>
                    <a:lnTo>
                      <a:pt x="1" y="5540"/>
                    </a:lnTo>
                    <a:lnTo>
                      <a:pt x="7874" y="5540"/>
                    </a:lnTo>
                    <a:lnTo>
                      <a:pt x="7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1339326" y="4710747"/>
                <a:ext cx="69305" cy="424253"/>
              </a:xfrm>
              <a:custGeom>
                <a:avLst/>
                <a:gdLst/>
                <a:ahLst/>
                <a:cxnLst/>
                <a:rect l="l" t="t" r="r" b="b"/>
                <a:pathLst>
                  <a:path w="905" h="5540" extrusionOk="0">
                    <a:moveTo>
                      <a:pt x="0" y="1"/>
                    </a:moveTo>
                    <a:lnTo>
                      <a:pt x="0" y="5540"/>
                    </a:lnTo>
                    <a:lnTo>
                      <a:pt x="904" y="5540"/>
                    </a:lnTo>
                    <a:lnTo>
                      <a:pt x="9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998158" y="4710747"/>
                <a:ext cx="115866" cy="146115"/>
              </a:xfrm>
              <a:custGeom>
                <a:avLst/>
                <a:gdLst/>
                <a:ahLst/>
                <a:cxnLst/>
                <a:rect l="l" t="t" r="r" b="b"/>
                <a:pathLst>
                  <a:path w="1513" h="1908" extrusionOk="0">
                    <a:moveTo>
                      <a:pt x="1" y="1"/>
                    </a:moveTo>
                    <a:lnTo>
                      <a:pt x="1" y="1907"/>
                    </a:lnTo>
                    <a:lnTo>
                      <a:pt x="1513" y="1907"/>
                    </a:lnTo>
                    <a:lnTo>
                      <a:pt x="1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1219707" y="4705080"/>
                <a:ext cx="26497" cy="438421"/>
              </a:xfrm>
              <a:custGeom>
                <a:avLst/>
                <a:gdLst/>
                <a:ahLst/>
                <a:cxnLst/>
                <a:rect l="l" t="t" r="r" b="b"/>
                <a:pathLst>
                  <a:path w="346" h="5725" extrusionOk="0">
                    <a:moveTo>
                      <a:pt x="173" y="1"/>
                    </a:moveTo>
                    <a:cubicBezTo>
                      <a:pt x="87" y="1"/>
                      <a:pt x="1" y="58"/>
                      <a:pt x="1" y="173"/>
                    </a:cubicBezTo>
                    <a:lnTo>
                      <a:pt x="1" y="5564"/>
                    </a:lnTo>
                    <a:cubicBezTo>
                      <a:pt x="1" y="5671"/>
                      <a:pt x="87" y="5725"/>
                      <a:pt x="173" y="5725"/>
                    </a:cubicBezTo>
                    <a:cubicBezTo>
                      <a:pt x="259" y="5725"/>
                      <a:pt x="346" y="5671"/>
                      <a:pt x="346" y="5564"/>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43"/>
        <p:cNvGrpSpPr/>
        <p:nvPr/>
      </p:nvGrpSpPr>
      <p:grpSpPr>
        <a:xfrm>
          <a:off x="0" y="0"/>
          <a:ext cx="0" cy="0"/>
          <a:chOff x="0" y="0"/>
          <a:chExt cx="0" cy="0"/>
        </a:xfrm>
      </p:grpSpPr>
      <p:sp>
        <p:nvSpPr>
          <p:cNvPr id="444" name="Google Shape;44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5" name="Google Shape;445;p17"/>
          <p:cNvSpPr txBox="1">
            <a:spLocks noGrp="1"/>
          </p:cNvSpPr>
          <p:nvPr>
            <p:ph type="subTitle" idx="1"/>
          </p:nvPr>
        </p:nvSpPr>
        <p:spPr>
          <a:xfrm>
            <a:off x="713225" y="1825100"/>
            <a:ext cx="27084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446" name="Google Shape;446;p17"/>
          <p:cNvSpPr txBox="1">
            <a:spLocks noGrp="1"/>
          </p:cNvSpPr>
          <p:nvPr>
            <p:ph type="subTitle" idx="2"/>
          </p:nvPr>
        </p:nvSpPr>
        <p:spPr>
          <a:xfrm>
            <a:off x="3865675" y="1825100"/>
            <a:ext cx="27084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447" name="Google Shape;447;p17"/>
          <p:cNvSpPr txBox="1">
            <a:spLocks noGrp="1"/>
          </p:cNvSpPr>
          <p:nvPr>
            <p:ph type="subTitle" idx="3"/>
          </p:nvPr>
        </p:nvSpPr>
        <p:spPr>
          <a:xfrm>
            <a:off x="713225" y="3485675"/>
            <a:ext cx="27084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448" name="Google Shape;448;p17"/>
          <p:cNvSpPr txBox="1">
            <a:spLocks noGrp="1"/>
          </p:cNvSpPr>
          <p:nvPr>
            <p:ph type="subTitle" idx="4"/>
          </p:nvPr>
        </p:nvSpPr>
        <p:spPr>
          <a:xfrm>
            <a:off x="3865675" y="3485675"/>
            <a:ext cx="27084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449" name="Google Shape;449;p17"/>
          <p:cNvSpPr txBox="1">
            <a:spLocks noGrp="1"/>
          </p:cNvSpPr>
          <p:nvPr>
            <p:ph type="subTitle" idx="5"/>
          </p:nvPr>
        </p:nvSpPr>
        <p:spPr>
          <a:xfrm>
            <a:off x="713225" y="1531750"/>
            <a:ext cx="2708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50" name="Google Shape;450;p17"/>
          <p:cNvSpPr txBox="1">
            <a:spLocks noGrp="1"/>
          </p:cNvSpPr>
          <p:nvPr>
            <p:ph type="subTitle" idx="6"/>
          </p:nvPr>
        </p:nvSpPr>
        <p:spPr>
          <a:xfrm>
            <a:off x="713225" y="3192400"/>
            <a:ext cx="2708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51" name="Google Shape;451;p17"/>
          <p:cNvSpPr txBox="1">
            <a:spLocks noGrp="1"/>
          </p:cNvSpPr>
          <p:nvPr>
            <p:ph type="subTitle" idx="7"/>
          </p:nvPr>
        </p:nvSpPr>
        <p:spPr>
          <a:xfrm>
            <a:off x="3865649" y="1531750"/>
            <a:ext cx="2708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52" name="Google Shape;452;p17"/>
          <p:cNvSpPr txBox="1">
            <a:spLocks noGrp="1"/>
          </p:cNvSpPr>
          <p:nvPr>
            <p:ph type="subTitle" idx="8"/>
          </p:nvPr>
        </p:nvSpPr>
        <p:spPr>
          <a:xfrm>
            <a:off x="3865649" y="3192400"/>
            <a:ext cx="27084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53" name="Google Shape;453;p17"/>
          <p:cNvGrpSpPr/>
          <p:nvPr/>
        </p:nvGrpSpPr>
        <p:grpSpPr>
          <a:xfrm>
            <a:off x="-306784" y="132038"/>
            <a:ext cx="9925598" cy="5022054"/>
            <a:chOff x="-306784" y="132038"/>
            <a:chExt cx="9925598" cy="5022054"/>
          </a:xfrm>
        </p:grpSpPr>
        <p:sp>
          <p:nvSpPr>
            <p:cNvPr id="454" name="Google Shape;454;p17"/>
            <p:cNvSpPr/>
            <p:nvPr/>
          </p:nvSpPr>
          <p:spPr>
            <a:xfrm>
              <a:off x="8256200" y="140300"/>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17"/>
            <p:cNvGrpSpPr/>
            <p:nvPr/>
          </p:nvGrpSpPr>
          <p:grpSpPr>
            <a:xfrm>
              <a:off x="12" y="4603974"/>
              <a:ext cx="1131997" cy="550118"/>
              <a:chOff x="12" y="4603974"/>
              <a:chExt cx="1131997" cy="550118"/>
            </a:xfrm>
          </p:grpSpPr>
          <p:grpSp>
            <p:nvGrpSpPr>
              <p:cNvPr id="456" name="Google Shape;456;p17"/>
              <p:cNvGrpSpPr/>
              <p:nvPr/>
            </p:nvGrpSpPr>
            <p:grpSpPr>
              <a:xfrm flipH="1">
                <a:off x="603559" y="4776969"/>
                <a:ext cx="528451" cy="377123"/>
                <a:chOff x="0" y="4609499"/>
                <a:chExt cx="748620" cy="534244"/>
              </a:xfrm>
            </p:grpSpPr>
            <p:sp>
              <p:nvSpPr>
                <p:cNvPr id="457" name="Google Shape;457;p17"/>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17"/>
              <p:cNvGrpSpPr/>
              <p:nvPr/>
            </p:nvGrpSpPr>
            <p:grpSpPr>
              <a:xfrm flipH="1">
                <a:off x="12" y="4603974"/>
                <a:ext cx="770555" cy="549897"/>
                <a:chOff x="0" y="4609499"/>
                <a:chExt cx="748620" cy="534244"/>
              </a:xfrm>
            </p:grpSpPr>
            <p:sp>
              <p:nvSpPr>
                <p:cNvPr id="462" name="Google Shape;462;p17"/>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6" name="Google Shape;466;p17"/>
            <p:cNvGrpSpPr/>
            <p:nvPr/>
          </p:nvGrpSpPr>
          <p:grpSpPr>
            <a:xfrm>
              <a:off x="-306784" y="132038"/>
              <a:ext cx="681572" cy="814925"/>
              <a:chOff x="6700213" y="967157"/>
              <a:chExt cx="780188" cy="932835"/>
            </a:xfrm>
          </p:grpSpPr>
          <p:sp>
            <p:nvSpPr>
              <p:cNvPr id="467" name="Google Shape;467;p17"/>
              <p:cNvSpPr/>
              <p:nvPr/>
            </p:nvSpPr>
            <p:spPr>
              <a:xfrm>
                <a:off x="6733247" y="967157"/>
                <a:ext cx="747154" cy="932835"/>
              </a:xfrm>
              <a:custGeom>
                <a:avLst/>
                <a:gdLst/>
                <a:ahLst/>
                <a:cxnLst/>
                <a:rect l="l" t="t" r="r" b="b"/>
                <a:pathLst>
                  <a:path w="14498" h="18101" extrusionOk="0">
                    <a:moveTo>
                      <a:pt x="7247" y="4152"/>
                    </a:moveTo>
                    <a:cubicBezTo>
                      <a:pt x="9088" y="4152"/>
                      <a:pt x="10587" y="5877"/>
                      <a:pt x="10257" y="7915"/>
                    </a:cubicBezTo>
                    <a:cubicBezTo>
                      <a:pt x="10060" y="9098"/>
                      <a:pt x="9189" y="10068"/>
                      <a:pt x="8088" y="10380"/>
                    </a:cubicBezTo>
                    <a:cubicBezTo>
                      <a:pt x="7808" y="10457"/>
                      <a:pt x="7532" y="10494"/>
                      <a:pt x="7263" y="10494"/>
                    </a:cubicBezTo>
                    <a:cubicBezTo>
                      <a:pt x="5411" y="10494"/>
                      <a:pt x="3913" y="8769"/>
                      <a:pt x="4258" y="6731"/>
                    </a:cubicBezTo>
                    <a:cubicBezTo>
                      <a:pt x="4455" y="5548"/>
                      <a:pt x="5310" y="4578"/>
                      <a:pt x="6427" y="4266"/>
                    </a:cubicBezTo>
                    <a:cubicBezTo>
                      <a:pt x="6705" y="4189"/>
                      <a:pt x="6980" y="4152"/>
                      <a:pt x="7247" y="4152"/>
                    </a:cubicBezTo>
                    <a:close/>
                    <a:moveTo>
                      <a:pt x="7242" y="1"/>
                    </a:moveTo>
                    <a:cubicBezTo>
                      <a:pt x="6871" y="1"/>
                      <a:pt x="6495" y="30"/>
                      <a:pt x="6115" y="91"/>
                    </a:cubicBezTo>
                    <a:cubicBezTo>
                      <a:pt x="2861" y="617"/>
                      <a:pt x="330" y="3493"/>
                      <a:pt x="99" y="6929"/>
                    </a:cubicBezTo>
                    <a:cubicBezTo>
                      <a:pt x="1" y="8605"/>
                      <a:pt x="412" y="10150"/>
                      <a:pt x="1201" y="11449"/>
                    </a:cubicBezTo>
                    <a:cubicBezTo>
                      <a:pt x="1398" y="11761"/>
                      <a:pt x="1628" y="12040"/>
                      <a:pt x="1875" y="12320"/>
                    </a:cubicBezTo>
                    <a:lnTo>
                      <a:pt x="6477" y="17530"/>
                    </a:lnTo>
                    <a:cubicBezTo>
                      <a:pt x="6814" y="17913"/>
                      <a:pt x="7280" y="18100"/>
                      <a:pt x="7745" y="18100"/>
                    </a:cubicBezTo>
                    <a:cubicBezTo>
                      <a:pt x="8276" y="18100"/>
                      <a:pt x="8806" y="17856"/>
                      <a:pt x="9140" y="17382"/>
                    </a:cubicBezTo>
                    <a:lnTo>
                      <a:pt x="11983" y="13306"/>
                    </a:lnTo>
                    <a:cubicBezTo>
                      <a:pt x="12262" y="12928"/>
                      <a:pt x="12756" y="12172"/>
                      <a:pt x="13199" y="11498"/>
                    </a:cubicBezTo>
                    <a:cubicBezTo>
                      <a:pt x="14005" y="10232"/>
                      <a:pt x="14498" y="8720"/>
                      <a:pt x="14432" y="7192"/>
                    </a:cubicBezTo>
                    <a:cubicBezTo>
                      <a:pt x="14432" y="7175"/>
                      <a:pt x="14432" y="7159"/>
                      <a:pt x="14432" y="7159"/>
                    </a:cubicBezTo>
                    <a:cubicBezTo>
                      <a:pt x="14252" y="3142"/>
                      <a:pt x="11066" y="1"/>
                      <a:pt x="7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6700213" y="967157"/>
                <a:ext cx="747154" cy="932835"/>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31"/>
        <p:cNvGrpSpPr/>
        <p:nvPr/>
      </p:nvGrpSpPr>
      <p:grpSpPr>
        <a:xfrm>
          <a:off x="0" y="0"/>
          <a:ext cx="0" cy="0"/>
          <a:chOff x="0" y="0"/>
          <a:chExt cx="0" cy="0"/>
        </a:xfrm>
      </p:grpSpPr>
      <p:grpSp>
        <p:nvGrpSpPr>
          <p:cNvPr id="532" name="Google Shape;532;p20"/>
          <p:cNvGrpSpPr/>
          <p:nvPr/>
        </p:nvGrpSpPr>
        <p:grpSpPr>
          <a:xfrm>
            <a:off x="-765251" y="-133225"/>
            <a:ext cx="10089302" cy="5287210"/>
            <a:chOff x="-765251" y="-133225"/>
            <a:chExt cx="10089302" cy="5287210"/>
          </a:xfrm>
        </p:grpSpPr>
        <p:grpSp>
          <p:nvGrpSpPr>
            <p:cNvPr id="533" name="Google Shape;533;p20"/>
            <p:cNvGrpSpPr/>
            <p:nvPr/>
          </p:nvGrpSpPr>
          <p:grpSpPr>
            <a:xfrm>
              <a:off x="8543863" y="184782"/>
              <a:ext cx="780188" cy="932835"/>
              <a:chOff x="6700213" y="967157"/>
              <a:chExt cx="780188" cy="932835"/>
            </a:xfrm>
          </p:grpSpPr>
          <p:sp>
            <p:nvSpPr>
              <p:cNvPr id="534" name="Google Shape;534;p20"/>
              <p:cNvSpPr/>
              <p:nvPr/>
            </p:nvSpPr>
            <p:spPr>
              <a:xfrm>
                <a:off x="6733247" y="967157"/>
                <a:ext cx="747154" cy="932835"/>
              </a:xfrm>
              <a:custGeom>
                <a:avLst/>
                <a:gdLst/>
                <a:ahLst/>
                <a:cxnLst/>
                <a:rect l="l" t="t" r="r" b="b"/>
                <a:pathLst>
                  <a:path w="14498" h="18101" extrusionOk="0">
                    <a:moveTo>
                      <a:pt x="7247" y="4152"/>
                    </a:moveTo>
                    <a:cubicBezTo>
                      <a:pt x="9088" y="4152"/>
                      <a:pt x="10587" y="5877"/>
                      <a:pt x="10257" y="7915"/>
                    </a:cubicBezTo>
                    <a:cubicBezTo>
                      <a:pt x="10060" y="9098"/>
                      <a:pt x="9189" y="10068"/>
                      <a:pt x="8088" y="10380"/>
                    </a:cubicBezTo>
                    <a:cubicBezTo>
                      <a:pt x="7808" y="10457"/>
                      <a:pt x="7532" y="10494"/>
                      <a:pt x="7263" y="10494"/>
                    </a:cubicBezTo>
                    <a:cubicBezTo>
                      <a:pt x="5411" y="10494"/>
                      <a:pt x="3913" y="8769"/>
                      <a:pt x="4258" y="6731"/>
                    </a:cubicBezTo>
                    <a:cubicBezTo>
                      <a:pt x="4455" y="5548"/>
                      <a:pt x="5310" y="4578"/>
                      <a:pt x="6427" y="4266"/>
                    </a:cubicBezTo>
                    <a:cubicBezTo>
                      <a:pt x="6705" y="4189"/>
                      <a:pt x="6980" y="4152"/>
                      <a:pt x="7247" y="4152"/>
                    </a:cubicBezTo>
                    <a:close/>
                    <a:moveTo>
                      <a:pt x="7242" y="1"/>
                    </a:moveTo>
                    <a:cubicBezTo>
                      <a:pt x="6871" y="1"/>
                      <a:pt x="6495" y="30"/>
                      <a:pt x="6115" y="91"/>
                    </a:cubicBezTo>
                    <a:cubicBezTo>
                      <a:pt x="2861" y="617"/>
                      <a:pt x="330" y="3493"/>
                      <a:pt x="99" y="6929"/>
                    </a:cubicBezTo>
                    <a:cubicBezTo>
                      <a:pt x="1" y="8605"/>
                      <a:pt x="412" y="10150"/>
                      <a:pt x="1201" y="11449"/>
                    </a:cubicBezTo>
                    <a:cubicBezTo>
                      <a:pt x="1398" y="11761"/>
                      <a:pt x="1628" y="12040"/>
                      <a:pt x="1875" y="12320"/>
                    </a:cubicBezTo>
                    <a:lnTo>
                      <a:pt x="6477" y="17530"/>
                    </a:lnTo>
                    <a:cubicBezTo>
                      <a:pt x="6814" y="17913"/>
                      <a:pt x="7280" y="18100"/>
                      <a:pt x="7745" y="18100"/>
                    </a:cubicBezTo>
                    <a:cubicBezTo>
                      <a:pt x="8276" y="18100"/>
                      <a:pt x="8806" y="17856"/>
                      <a:pt x="9140" y="17382"/>
                    </a:cubicBezTo>
                    <a:lnTo>
                      <a:pt x="11983" y="13306"/>
                    </a:lnTo>
                    <a:cubicBezTo>
                      <a:pt x="12262" y="12928"/>
                      <a:pt x="12756" y="12172"/>
                      <a:pt x="13199" y="11498"/>
                    </a:cubicBezTo>
                    <a:cubicBezTo>
                      <a:pt x="14005" y="10232"/>
                      <a:pt x="14498" y="8720"/>
                      <a:pt x="14432" y="7192"/>
                    </a:cubicBezTo>
                    <a:cubicBezTo>
                      <a:pt x="14432" y="7175"/>
                      <a:pt x="14432" y="7159"/>
                      <a:pt x="14432" y="7159"/>
                    </a:cubicBezTo>
                    <a:cubicBezTo>
                      <a:pt x="14252" y="3142"/>
                      <a:pt x="11066" y="1"/>
                      <a:pt x="7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6700213" y="967157"/>
                <a:ext cx="747154" cy="932835"/>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 name="Google Shape;536;p20"/>
            <p:cNvSpPr/>
            <p:nvPr/>
          </p:nvSpPr>
          <p:spPr>
            <a:xfrm>
              <a:off x="-380725" y="-133225"/>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20"/>
            <p:cNvGrpSpPr/>
            <p:nvPr/>
          </p:nvGrpSpPr>
          <p:grpSpPr>
            <a:xfrm>
              <a:off x="7995098" y="4603974"/>
              <a:ext cx="1206244" cy="549897"/>
              <a:chOff x="7995098" y="4603974"/>
              <a:chExt cx="1206244" cy="549897"/>
            </a:xfrm>
          </p:grpSpPr>
          <p:grpSp>
            <p:nvGrpSpPr>
              <p:cNvPr id="538" name="Google Shape;538;p20"/>
              <p:cNvGrpSpPr/>
              <p:nvPr/>
            </p:nvGrpSpPr>
            <p:grpSpPr>
              <a:xfrm>
                <a:off x="8430787" y="4603974"/>
                <a:ext cx="770555" cy="549897"/>
                <a:chOff x="0" y="4609499"/>
                <a:chExt cx="748620" cy="534244"/>
              </a:xfrm>
            </p:grpSpPr>
            <p:sp>
              <p:nvSpPr>
                <p:cNvPr id="539" name="Google Shape;539;p20"/>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0"/>
              <p:cNvGrpSpPr/>
              <p:nvPr/>
            </p:nvGrpSpPr>
            <p:grpSpPr>
              <a:xfrm>
                <a:off x="7995098" y="4740973"/>
                <a:ext cx="578384" cy="412703"/>
                <a:chOff x="0" y="4609499"/>
                <a:chExt cx="748620" cy="534244"/>
              </a:xfrm>
            </p:grpSpPr>
            <p:sp>
              <p:nvSpPr>
                <p:cNvPr id="544" name="Google Shape;544;p20"/>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8" name="Google Shape;548;p20"/>
            <p:cNvGrpSpPr/>
            <p:nvPr/>
          </p:nvGrpSpPr>
          <p:grpSpPr>
            <a:xfrm>
              <a:off x="-765251" y="3921853"/>
              <a:ext cx="1838998" cy="1232132"/>
              <a:chOff x="-597713" y="3921853"/>
              <a:chExt cx="1838998" cy="1232132"/>
            </a:xfrm>
          </p:grpSpPr>
          <p:grpSp>
            <p:nvGrpSpPr>
              <p:cNvPr id="549" name="Google Shape;549;p20"/>
              <p:cNvGrpSpPr/>
              <p:nvPr/>
            </p:nvGrpSpPr>
            <p:grpSpPr>
              <a:xfrm flipH="1">
                <a:off x="-597713" y="3921853"/>
                <a:ext cx="1283447" cy="910569"/>
                <a:chOff x="-796000" y="3045516"/>
                <a:chExt cx="975560" cy="692184"/>
              </a:xfrm>
            </p:grpSpPr>
            <p:sp>
              <p:nvSpPr>
                <p:cNvPr id="550" name="Google Shape;550;p20"/>
                <p:cNvSpPr/>
                <p:nvPr/>
              </p:nvSpPr>
              <p:spPr>
                <a:xfrm>
                  <a:off x="-796000" y="3047178"/>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91427" y="3047178"/>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644615" y="3046070"/>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275777" y="3045516"/>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20"/>
              <p:cNvSpPr/>
              <p:nvPr/>
            </p:nvSpPr>
            <p:spPr>
              <a:xfrm>
                <a:off x="-121325" y="4460903"/>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583248" y="4460903"/>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30060" y="4459795"/>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398898" y="4459241"/>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695921" y="4762597"/>
                <a:ext cx="545363" cy="383700"/>
              </a:xfrm>
              <a:custGeom>
                <a:avLst/>
                <a:gdLst/>
                <a:ahLst/>
                <a:cxnLst/>
                <a:rect l="l" t="t" r="r" b="b"/>
                <a:pathLst>
                  <a:path w="7875" h="5540" extrusionOk="0">
                    <a:moveTo>
                      <a:pt x="1" y="1"/>
                    </a:moveTo>
                    <a:lnTo>
                      <a:pt x="1" y="5540"/>
                    </a:lnTo>
                    <a:lnTo>
                      <a:pt x="7874" y="5540"/>
                    </a:lnTo>
                    <a:lnTo>
                      <a:pt x="7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1089828" y="4762597"/>
                <a:ext cx="62674" cy="383700"/>
              </a:xfrm>
              <a:custGeom>
                <a:avLst/>
                <a:gdLst/>
                <a:ahLst/>
                <a:cxnLst/>
                <a:rect l="l" t="t" r="r" b="b"/>
                <a:pathLst>
                  <a:path w="905" h="5540" extrusionOk="0">
                    <a:moveTo>
                      <a:pt x="0" y="1"/>
                    </a:moveTo>
                    <a:lnTo>
                      <a:pt x="0" y="5540"/>
                    </a:lnTo>
                    <a:lnTo>
                      <a:pt x="904" y="5540"/>
                    </a:lnTo>
                    <a:lnTo>
                      <a:pt x="9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781309" y="4762597"/>
                <a:ext cx="104779" cy="132148"/>
              </a:xfrm>
              <a:custGeom>
                <a:avLst/>
                <a:gdLst/>
                <a:ahLst/>
                <a:cxnLst/>
                <a:rect l="l" t="t" r="r" b="b"/>
                <a:pathLst>
                  <a:path w="1513" h="1908" extrusionOk="0">
                    <a:moveTo>
                      <a:pt x="1" y="1"/>
                    </a:moveTo>
                    <a:lnTo>
                      <a:pt x="1" y="1907"/>
                    </a:lnTo>
                    <a:lnTo>
                      <a:pt x="1513" y="1907"/>
                    </a:lnTo>
                    <a:lnTo>
                      <a:pt x="1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981656" y="4757471"/>
                <a:ext cx="23961" cy="396514"/>
              </a:xfrm>
              <a:custGeom>
                <a:avLst/>
                <a:gdLst/>
                <a:ahLst/>
                <a:cxnLst/>
                <a:rect l="l" t="t" r="r" b="b"/>
                <a:pathLst>
                  <a:path w="346" h="5725" extrusionOk="0">
                    <a:moveTo>
                      <a:pt x="173" y="1"/>
                    </a:moveTo>
                    <a:cubicBezTo>
                      <a:pt x="87" y="1"/>
                      <a:pt x="1" y="58"/>
                      <a:pt x="1" y="173"/>
                    </a:cubicBezTo>
                    <a:lnTo>
                      <a:pt x="1" y="5564"/>
                    </a:lnTo>
                    <a:cubicBezTo>
                      <a:pt x="1" y="5671"/>
                      <a:pt x="87" y="5725"/>
                      <a:pt x="173" y="5725"/>
                    </a:cubicBezTo>
                    <a:cubicBezTo>
                      <a:pt x="259" y="5725"/>
                      <a:pt x="346" y="5671"/>
                      <a:pt x="346" y="5564"/>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2" name="Google Shape;562;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606"/>
        <p:cNvGrpSpPr/>
        <p:nvPr/>
      </p:nvGrpSpPr>
      <p:grpSpPr>
        <a:xfrm>
          <a:off x="0" y="0"/>
          <a:ext cx="0" cy="0"/>
          <a:chOff x="0" y="0"/>
          <a:chExt cx="0" cy="0"/>
        </a:xfrm>
      </p:grpSpPr>
      <p:sp>
        <p:nvSpPr>
          <p:cNvPr id="607" name="Google Shape;607;p22"/>
          <p:cNvSpPr txBox="1">
            <a:spLocks noGrp="1"/>
          </p:cNvSpPr>
          <p:nvPr>
            <p:ph type="title"/>
          </p:nvPr>
        </p:nvSpPr>
        <p:spPr>
          <a:xfrm>
            <a:off x="713225" y="539500"/>
            <a:ext cx="3912900" cy="1058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8" name="Google Shape;608;p22"/>
          <p:cNvSpPr txBox="1">
            <a:spLocks noGrp="1"/>
          </p:cNvSpPr>
          <p:nvPr>
            <p:ph type="subTitle" idx="1"/>
          </p:nvPr>
        </p:nvSpPr>
        <p:spPr>
          <a:xfrm>
            <a:off x="713225" y="1598197"/>
            <a:ext cx="3912900" cy="110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609" name="Google Shape;609;p22"/>
          <p:cNvSpPr txBox="1"/>
          <p:nvPr/>
        </p:nvSpPr>
        <p:spPr>
          <a:xfrm>
            <a:off x="713225" y="3494288"/>
            <a:ext cx="3912900" cy="7317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Actor"/>
                <a:ea typeface="Actor"/>
                <a:cs typeface="Actor"/>
                <a:sym typeface="Actor"/>
              </a:rPr>
              <a:t>CREDITS:</a:t>
            </a:r>
            <a:r>
              <a:rPr lang="en" sz="1200">
                <a:solidFill>
                  <a:schemeClr val="dk1"/>
                </a:solidFill>
                <a:latin typeface="Actor"/>
                <a:ea typeface="Actor"/>
                <a:cs typeface="Actor"/>
                <a:sym typeface="Actor"/>
              </a:rPr>
              <a:t> This presentation template was created by </a:t>
            </a:r>
            <a:r>
              <a:rPr lang="en" sz="1200" b="1" u="sng">
                <a:solidFill>
                  <a:schemeClr val="dk1"/>
                </a:solidFill>
                <a:latin typeface="Actor"/>
                <a:ea typeface="Actor"/>
                <a:cs typeface="Actor"/>
                <a:sym typeface="Actor"/>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dk1"/>
                </a:solidFill>
                <a:latin typeface="Actor"/>
                <a:ea typeface="Actor"/>
                <a:cs typeface="Actor"/>
                <a:sym typeface="Actor"/>
              </a:rPr>
              <a:t>, and includes icons by </a:t>
            </a:r>
            <a:r>
              <a:rPr lang="en" sz="1200" b="1" u="sng">
                <a:solidFill>
                  <a:schemeClr val="dk1"/>
                </a:solidFill>
                <a:latin typeface="Actor"/>
                <a:ea typeface="Actor"/>
                <a:cs typeface="Actor"/>
                <a:sym typeface="Actor"/>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1"/>
                </a:solidFill>
                <a:latin typeface="Actor"/>
                <a:ea typeface="Actor"/>
                <a:cs typeface="Actor"/>
                <a:sym typeface="Actor"/>
              </a:rPr>
              <a:t>, and infographics &amp; images by </a:t>
            </a:r>
            <a:r>
              <a:rPr lang="en" sz="1200" b="1" u="sng">
                <a:solidFill>
                  <a:schemeClr val="dk1"/>
                </a:solidFill>
                <a:latin typeface="Actor"/>
                <a:ea typeface="Actor"/>
                <a:cs typeface="Actor"/>
                <a:sym typeface="Actor"/>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u="sng">
                <a:solidFill>
                  <a:schemeClr val="dk1"/>
                </a:solidFill>
                <a:latin typeface="Actor"/>
                <a:ea typeface="Actor"/>
                <a:cs typeface="Actor"/>
                <a:sym typeface="Actor"/>
              </a:rPr>
              <a:t> </a:t>
            </a:r>
            <a:endParaRPr sz="1200" b="1" u="sng">
              <a:solidFill>
                <a:schemeClr val="dk1"/>
              </a:solidFill>
              <a:latin typeface="Actor"/>
              <a:ea typeface="Actor"/>
              <a:cs typeface="Actor"/>
              <a:sym typeface="Actor"/>
            </a:endParaRPr>
          </a:p>
        </p:txBody>
      </p:sp>
      <p:sp>
        <p:nvSpPr>
          <p:cNvPr id="610" name="Google Shape;610;p22"/>
          <p:cNvSpPr/>
          <p:nvPr/>
        </p:nvSpPr>
        <p:spPr>
          <a:xfrm flipH="1">
            <a:off x="-707262" y="48075"/>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11"/>
        <p:cNvGrpSpPr/>
        <p:nvPr/>
      </p:nvGrpSpPr>
      <p:grpSpPr>
        <a:xfrm>
          <a:off x="0" y="0"/>
          <a:ext cx="0" cy="0"/>
          <a:chOff x="0" y="0"/>
          <a:chExt cx="0" cy="0"/>
        </a:xfrm>
      </p:grpSpPr>
      <p:grpSp>
        <p:nvGrpSpPr>
          <p:cNvPr id="612" name="Google Shape;612;p23"/>
          <p:cNvGrpSpPr/>
          <p:nvPr/>
        </p:nvGrpSpPr>
        <p:grpSpPr>
          <a:xfrm>
            <a:off x="-765251" y="-133225"/>
            <a:ext cx="10089302" cy="5287210"/>
            <a:chOff x="-765251" y="-133225"/>
            <a:chExt cx="10089302" cy="5287210"/>
          </a:xfrm>
        </p:grpSpPr>
        <p:grpSp>
          <p:nvGrpSpPr>
            <p:cNvPr id="613" name="Google Shape;613;p23"/>
            <p:cNvGrpSpPr/>
            <p:nvPr/>
          </p:nvGrpSpPr>
          <p:grpSpPr>
            <a:xfrm>
              <a:off x="8543863" y="184782"/>
              <a:ext cx="780188" cy="932835"/>
              <a:chOff x="6700213" y="967157"/>
              <a:chExt cx="780188" cy="932835"/>
            </a:xfrm>
          </p:grpSpPr>
          <p:sp>
            <p:nvSpPr>
              <p:cNvPr id="614" name="Google Shape;614;p23"/>
              <p:cNvSpPr/>
              <p:nvPr/>
            </p:nvSpPr>
            <p:spPr>
              <a:xfrm>
                <a:off x="6733247" y="967157"/>
                <a:ext cx="747154" cy="932835"/>
              </a:xfrm>
              <a:custGeom>
                <a:avLst/>
                <a:gdLst/>
                <a:ahLst/>
                <a:cxnLst/>
                <a:rect l="l" t="t" r="r" b="b"/>
                <a:pathLst>
                  <a:path w="14498" h="18101" extrusionOk="0">
                    <a:moveTo>
                      <a:pt x="7247" y="4152"/>
                    </a:moveTo>
                    <a:cubicBezTo>
                      <a:pt x="9088" y="4152"/>
                      <a:pt x="10587" y="5877"/>
                      <a:pt x="10257" y="7915"/>
                    </a:cubicBezTo>
                    <a:cubicBezTo>
                      <a:pt x="10060" y="9098"/>
                      <a:pt x="9189" y="10068"/>
                      <a:pt x="8088" y="10380"/>
                    </a:cubicBezTo>
                    <a:cubicBezTo>
                      <a:pt x="7808" y="10457"/>
                      <a:pt x="7532" y="10494"/>
                      <a:pt x="7263" y="10494"/>
                    </a:cubicBezTo>
                    <a:cubicBezTo>
                      <a:pt x="5411" y="10494"/>
                      <a:pt x="3913" y="8769"/>
                      <a:pt x="4258" y="6731"/>
                    </a:cubicBezTo>
                    <a:cubicBezTo>
                      <a:pt x="4455" y="5548"/>
                      <a:pt x="5310" y="4578"/>
                      <a:pt x="6427" y="4266"/>
                    </a:cubicBezTo>
                    <a:cubicBezTo>
                      <a:pt x="6705" y="4189"/>
                      <a:pt x="6980" y="4152"/>
                      <a:pt x="7247" y="4152"/>
                    </a:cubicBezTo>
                    <a:close/>
                    <a:moveTo>
                      <a:pt x="7242" y="1"/>
                    </a:moveTo>
                    <a:cubicBezTo>
                      <a:pt x="6871" y="1"/>
                      <a:pt x="6495" y="30"/>
                      <a:pt x="6115" y="91"/>
                    </a:cubicBezTo>
                    <a:cubicBezTo>
                      <a:pt x="2861" y="617"/>
                      <a:pt x="330" y="3493"/>
                      <a:pt x="99" y="6929"/>
                    </a:cubicBezTo>
                    <a:cubicBezTo>
                      <a:pt x="1" y="8605"/>
                      <a:pt x="412" y="10150"/>
                      <a:pt x="1201" y="11449"/>
                    </a:cubicBezTo>
                    <a:cubicBezTo>
                      <a:pt x="1398" y="11761"/>
                      <a:pt x="1628" y="12040"/>
                      <a:pt x="1875" y="12320"/>
                    </a:cubicBezTo>
                    <a:lnTo>
                      <a:pt x="6477" y="17530"/>
                    </a:lnTo>
                    <a:cubicBezTo>
                      <a:pt x="6814" y="17913"/>
                      <a:pt x="7280" y="18100"/>
                      <a:pt x="7745" y="18100"/>
                    </a:cubicBezTo>
                    <a:cubicBezTo>
                      <a:pt x="8276" y="18100"/>
                      <a:pt x="8806" y="17856"/>
                      <a:pt x="9140" y="17382"/>
                    </a:cubicBezTo>
                    <a:lnTo>
                      <a:pt x="11983" y="13306"/>
                    </a:lnTo>
                    <a:cubicBezTo>
                      <a:pt x="12262" y="12928"/>
                      <a:pt x="12756" y="12172"/>
                      <a:pt x="13199" y="11498"/>
                    </a:cubicBezTo>
                    <a:cubicBezTo>
                      <a:pt x="14005" y="10232"/>
                      <a:pt x="14498" y="8720"/>
                      <a:pt x="14432" y="7192"/>
                    </a:cubicBezTo>
                    <a:cubicBezTo>
                      <a:pt x="14432" y="7175"/>
                      <a:pt x="14432" y="7159"/>
                      <a:pt x="14432" y="7159"/>
                    </a:cubicBezTo>
                    <a:cubicBezTo>
                      <a:pt x="14252" y="3142"/>
                      <a:pt x="11066" y="1"/>
                      <a:pt x="7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6700213" y="967157"/>
                <a:ext cx="747154" cy="932835"/>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23"/>
            <p:cNvSpPr/>
            <p:nvPr/>
          </p:nvSpPr>
          <p:spPr>
            <a:xfrm>
              <a:off x="-380725" y="-133225"/>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23"/>
            <p:cNvGrpSpPr/>
            <p:nvPr/>
          </p:nvGrpSpPr>
          <p:grpSpPr>
            <a:xfrm>
              <a:off x="7995098" y="4603974"/>
              <a:ext cx="1206244" cy="549897"/>
              <a:chOff x="7995098" y="4603974"/>
              <a:chExt cx="1206244" cy="549897"/>
            </a:xfrm>
          </p:grpSpPr>
          <p:grpSp>
            <p:nvGrpSpPr>
              <p:cNvPr id="618" name="Google Shape;618;p23"/>
              <p:cNvGrpSpPr/>
              <p:nvPr/>
            </p:nvGrpSpPr>
            <p:grpSpPr>
              <a:xfrm>
                <a:off x="8430787" y="4603974"/>
                <a:ext cx="770555" cy="549897"/>
                <a:chOff x="0" y="4609499"/>
                <a:chExt cx="748620" cy="534244"/>
              </a:xfrm>
            </p:grpSpPr>
            <p:sp>
              <p:nvSpPr>
                <p:cNvPr id="619" name="Google Shape;619;p23"/>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3"/>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3"/>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23"/>
              <p:cNvGrpSpPr/>
              <p:nvPr/>
            </p:nvGrpSpPr>
            <p:grpSpPr>
              <a:xfrm>
                <a:off x="7995098" y="4740973"/>
                <a:ext cx="578384" cy="412703"/>
                <a:chOff x="0" y="4609499"/>
                <a:chExt cx="748620" cy="534244"/>
              </a:xfrm>
            </p:grpSpPr>
            <p:sp>
              <p:nvSpPr>
                <p:cNvPr id="624" name="Google Shape;624;p23"/>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8" name="Google Shape;628;p23"/>
            <p:cNvGrpSpPr/>
            <p:nvPr/>
          </p:nvGrpSpPr>
          <p:grpSpPr>
            <a:xfrm>
              <a:off x="-765251" y="3921853"/>
              <a:ext cx="1838998" cy="1232132"/>
              <a:chOff x="-597713" y="3921853"/>
              <a:chExt cx="1838998" cy="1232132"/>
            </a:xfrm>
          </p:grpSpPr>
          <p:grpSp>
            <p:nvGrpSpPr>
              <p:cNvPr id="629" name="Google Shape;629;p23"/>
              <p:cNvGrpSpPr/>
              <p:nvPr/>
            </p:nvGrpSpPr>
            <p:grpSpPr>
              <a:xfrm flipH="1">
                <a:off x="-597713" y="3921853"/>
                <a:ext cx="1283447" cy="910569"/>
                <a:chOff x="-796000" y="3045516"/>
                <a:chExt cx="975560" cy="692184"/>
              </a:xfrm>
            </p:grpSpPr>
            <p:sp>
              <p:nvSpPr>
                <p:cNvPr id="630" name="Google Shape;630;p23"/>
                <p:cNvSpPr/>
                <p:nvPr/>
              </p:nvSpPr>
              <p:spPr>
                <a:xfrm>
                  <a:off x="-796000" y="3047178"/>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91427" y="3047178"/>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a:off x="-644615" y="3046070"/>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3"/>
                <p:cNvSpPr/>
                <p:nvPr/>
              </p:nvSpPr>
              <p:spPr>
                <a:xfrm>
                  <a:off x="-275777" y="3045516"/>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 name="Google Shape;634;p23"/>
              <p:cNvSpPr/>
              <p:nvPr/>
            </p:nvSpPr>
            <p:spPr>
              <a:xfrm>
                <a:off x="-121325" y="4460903"/>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583248" y="4460903"/>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30060" y="4459795"/>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398898" y="4459241"/>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695921" y="4762597"/>
                <a:ext cx="545363" cy="383700"/>
              </a:xfrm>
              <a:custGeom>
                <a:avLst/>
                <a:gdLst/>
                <a:ahLst/>
                <a:cxnLst/>
                <a:rect l="l" t="t" r="r" b="b"/>
                <a:pathLst>
                  <a:path w="7875" h="5540" extrusionOk="0">
                    <a:moveTo>
                      <a:pt x="1" y="1"/>
                    </a:moveTo>
                    <a:lnTo>
                      <a:pt x="1" y="5540"/>
                    </a:lnTo>
                    <a:lnTo>
                      <a:pt x="7874" y="5540"/>
                    </a:lnTo>
                    <a:lnTo>
                      <a:pt x="7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1089828" y="4762597"/>
                <a:ext cx="62674" cy="383700"/>
              </a:xfrm>
              <a:custGeom>
                <a:avLst/>
                <a:gdLst/>
                <a:ahLst/>
                <a:cxnLst/>
                <a:rect l="l" t="t" r="r" b="b"/>
                <a:pathLst>
                  <a:path w="905" h="5540" extrusionOk="0">
                    <a:moveTo>
                      <a:pt x="0" y="1"/>
                    </a:moveTo>
                    <a:lnTo>
                      <a:pt x="0" y="5540"/>
                    </a:lnTo>
                    <a:lnTo>
                      <a:pt x="904" y="5540"/>
                    </a:lnTo>
                    <a:lnTo>
                      <a:pt x="9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781309" y="4762597"/>
                <a:ext cx="104779" cy="132148"/>
              </a:xfrm>
              <a:custGeom>
                <a:avLst/>
                <a:gdLst/>
                <a:ahLst/>
                <a:cxnLst/>
                <a:rect l="l" t="t" r="r" b="b"/>
                <a:pathLst>
                  <a:path w="1513" h="1908" extrusionOk="0">
                    <a:moveTo>
                      <a:pt x="1" y="1"/>
                    </a:moveTo>
                    <a:lnTo>
                      <a:pt x="1" y="1907"/>
                    </a:lnTo>
                    <a:lnTo>
                      <a:pt x="1513" y="1907"/>
                    </a:lnTo>
                    <a:lnTo>
                      <a:pt x="1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981656" y="4757471"/>
                <a:ext cx="23961" cy="396514"/>
              </a:xfrm>
              <a:custGeom>
                <a:avLst/>
                <a:gdLst/>
                <a:ahLst/>
                <a:cxnLst/>
                <a:rect l="l" t="t" r="r" b="b"/>
                <a:pathLst>
                  <a:path w="346" h="5725" extrusionOk="0">
                    <a:moveTo>
                      <a:pt x="173" y="1"/>
                    </a:moveTo>
                    <a:cubicBezTo>
                      <a:pt x="87" y="1"/>
                      <a:pt x="1" y="58"/>
                      <a:pt x="1" y="173"/>
                    </a:cubicBezTo>
                    <a:lnTo>
                      <a:pt x="1" y="5564"/>
                    </a:lnTo>
                    <a:cubicBezTo>
                      <a:pt x="1" y="5671"/>
                      <a:pt x="87" y="5725"/>
                      <a:pt x="173" y="5725"/>
                    </a:cubicBezTo>
                    <a:cubicBezTo>
                      <a:pt x="259" y="5725"/>
                      <a:pt x="346" y="5671"/>
                      <a:pt x="346" y="5564"/>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42"/>
        <p:cNvGrpSpPr/>
        <p:nvPr/>
      </p:nvGrpSpPr>
      <p:grpSpPr>
        <a:xfrm>
          <a:off x="0" y="0"/>
          <a:ext cx="0" cy="0"/>
          <a:chOff x="0" y="0"/>
          <a:chExt cx="0" cy="0"/>
        </a:xfrm>
      </p:grpSpPr>
      <p:grpSp>
        <p:nvGrpSpPr>
          <p:cNvPr id="643" name="Google Shape;643;p24"/>
          <p:cNvGrpSpPr/>
          <p:nvPr/>
        </p:nvGrpSpPr>
        <p:grpSpPr>
          <a:xfrm>
            <a:off x="-511426" y="348675"/>
            <a:ext cx="11522256" cy="4850820"/>
            <a:chOff x="-511426" y="348675"/>
            <a:chExt cx="11522256" cy="4850820"/>
          </a:xfrm>
        </p:grpSpPr>
        <p:grpSp>
          <p:nvGrpSpPr>
            <p:cNvPr id="644" name="Google Shape;644;p24"/>
            <p:cNvGrpSpPr/>
            <p:nvPr/>
          </p:nvGrpSpPr>
          <p:grpSpPr>
            <a:xfrm flipH="1">
              <a:off x="6832219" y="4248463"/>
              <a:ext cx="1351295" cy="905370"/>
              <a:chOff x="-597713" y="3921853"/>
              <a:chExt cx="1838998" cy="1232132"/>
            </a:xfrm>
          </p:grpSpPr>
          <p:grpSp>
            <p:nvGrpSpPr>
              <p:cNvPr id="645" name="Google Shape;645;p24"/>
              <p:cNvGrpSpPr/>
              <p:nvPr/>
            </p:nvGrpSpPr>
            <p:grpSpPr>
              <a:xfrm flipH="1">
                <a:off x="-597713" y="3921853"/>
                <a:ext cx="1283447" cy="910569"/>
                <a:chOff x="-796000" y="3045516"/>
                <a:chExt cx="975560" cy="692184"/>
              </a:xfrm>
            </p:grpSpPr>
            <p:sp>
              <p:nvSpPr>
                <p:cNvPr id="646" name="Google Shape;646;p24"/>
                <p:cNvSpPr/>
                <p:nvPr/>
              </p:nvSpPr>
              <p:spPr>
                <a:xfrm>
                  <a:off x="-796000" y="3047178"/>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4"/>
                <p:cNvSpPr/>
                <p:nvPr/>
              </p:nvSpPr>
              <p:spPr>
                <a:xfrm>
                  <a:off x="-91427" y="3047178"/>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4"/>
                <p:cNvSpPr/>
                <p:nvPr/>
              </p:nvSpPr>
              <p:spPr>
                <a:xfrm>
                  <a:off x="-644615" y="3046070"/>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4"/>
                <p:cNvSpPr/>
                <p:nvPr/>
              </p:nvSpPr>
              <p:spPr>
                <a:xfrm>
                  <a:off x="-275777" y="3045516"/>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24"/>
              <p:cNvSpPr/>
              <p:nvPr/>
            </p:nvSpPr>
            <p:spPr>
              <a:xfrm>
                <a:off x="-121325" y="4460903"/>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4"/>
              <p:cNvSpPr/>
              <p:nvPr/>
            </p:nvSpPr>
            <p:spPr>
              <a:xfrm>
                <a:off x="583248" y="4460903"/>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4"/>
              <p:cNvSpPr/>
              <p:nvPr/>
            </p:nvSpPr>
            <p:spPr>
              <a:xfrm>
                <a:off x="30060" y="4459795"/>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4"/>
              <p:cNvSpPr/>
              <p:nvPr/>
            </p:nvSpPr>
            <p:spPr>
              <a:xfrm>
                <a:off x="398898" y="4459241"/>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4"/>
              <p:cNvSpPr/>
              <p:nvPr/>
            </p:nvSpPr>
            <p:spPr>
              <a:xfrm>
                <a:off x="695921" y="4762597"/>
                <a:ext cx="545363" cy="383700"/>
              </a:xfrm>
              <a:custGeom>
                <a:avLst/>
                <a:gdLst/>
                <a:ahLst/>
                <a:cxnLst/>
                <a:rect l="l" t="t" r="r" b="b"/>
                <a:pathLst>
                  <a:path w="7875" h="5540" extrusionOk="0">
                    <a:moveTo>
                      <a:pt x="1" y="1"/>
                    </a:moveTo>
                    <a:lnTo>
                      <a:pt x="1" y="5540"/>
                    </a:lnTo>
                    <a:lnTo>
                      <a:pt x="7874" y="5540"/>
                    </a:lnTo>
                    <a:lnTo>
                      <a:pt x="7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1089828" y="4762597"/>
                <a:ext cx="62674" cy="383700"/>
              </a:xfrm>
              <a:custGeom>
                <a:avLst/>
                <a:gdLst/>
                <a:ahLst/>
                <a:cxnLst/>
                <a:rect l="l" t="t" r="r" b="b"/>
                <a:pathLst>
                  <a:path w="905" h="5540" extrusionOk="0">
                    <a:moveTo>
                      <a:pt x="0" y="1"/>
                    </a:moveTo>
                    <a:lnTo>
                      <a:pt x="0" y="5540"/>
                    </a:lnTo>
                    <a:lnTo>
                      <a:pt x="904" y="5540"/>
                    </a:lnTo>
                    <a:lnTo>
                      <a:pt x="9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781309" y="4762597"/>
                <a:ext cx="104779" cy="132148"/>
              </a:xfrm>
              <a:custGeom>
                <a:avLst/>
                <a:gdLst/>
                <a:ahLst/>
                <a:cxnLst/>
                <a:rect l="l" t="t" r="r" b="b"/>
                <a:pathLst>
                  <a:path w="1513" h="1908" extrusionOk="0">
                    <a:moveTo>
                      <a:pt x="1" y="1"/>
                    </a:moveTo>
                    <a:lnTo>
                      <a:pt x="1" y="1907"/>
                    </a:lnTo>
                    <a:lnTo>
                      <a:pt x="1513" y="1907"/>
                    </a:lnTo>
                    <a:lnTo>
                      <a:pt x="1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981656" y="4757471"/>
                <a:ext cx="23961" cy="396514"/>
              </a:xfrm>
              <a:custGeom>
                <a:avLst/>
                <a:gdLst/>
                <a:ahLst/>
                <a:cxnLst/>
                <a:rect l="l" t="t" r="r" b="b"/>
                <a:pathLst>
                  <a:path w="346" h="5725" extrusionOk="0">
                    <a:moveTo>
                      <a:pt x="173" y="1"/>
                    </a:moveTo>
                    <a:cubicBezTo>
                      <a:pt x="87" y="1"/>
                      <a:pt x="1" y="58"/>
                      <a:pt x="1" y="173"/>
                    </a:cubicBezTo>
                    <a:lnTo>
                      <a:pt x="1" y="5564"/>
                    </a:lnTo>
                    <a:cubicBezTo>
                      <a:pt x="1" y="5671"/>
                      <a:pt x="87" y="5725"/>
                      <a:pt x="173" y="5725"/>
                    </a:cubicBezTo>
                    <a:cubicBezTo>
                      <a:pt x="259" y="5725"/>
                      <a:pt x="346" y="5671"/>
                      <a:pt x="346" y="5564"/>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4"/>
            <p:cNvGrpSpPr/>
            <p:nvPr/>
          </p:nvGrpSpPr>
          <p:grpSpPr>
            <a:xfrm>
              <a:off x="7826397" y="2571773"/>
              <a:ext cx="3184434" cy="2627722"/>
              <a:chOff x="6020925" y="1292925"/>
              <a:chExt cx="1917063" cy="1581917"/>
            </a:xfrm>
          </p:grpSpPr>
          <p:sp>
            <p:nvSpPr>
              <p:cNvPr id="659" name="Google Shape;659;p24"/>
              <p:cNvSpPr/>
              <p:nvPr/>
            </p:nvSpPr>
            <p:spPr>
              <a:xfrm>
                <a:off x="6212543" y="1438596"/>
                <a:ext cx="315441" cy="294231"/>
              </a:xfrm>
              <a:custGeom>
                <a:avLst/>
                <a:gdLst/>
                <a:ahLst/>
                <a:cxnLst/>
                <a:rect l="l" t="t" r="r" b="b"/>
                <a:pathLst>
                  <a:path w="7332" h="6839" extrusionOk="0">
                    <a:moveTo>
                      <a:pt x="0" y="1"/>
                    </a:moveTo>
                    <a:lnTo>
                      <a:pt x="0" y="6838"/>
                    </a:lnTo>
                    <a:lnTo>
                      <a:pt x="7331" y="6838"/>
                    </a:lnTo>
                    <a:lnTo>
                      <a:pt x="7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6342640" y="1438596"/>
                <a:ext cx="40355" cy="93402"/>
              </a:xfrm>
              <a:custGeom>
                <a:avLst/>
                <a:gdLst/>
                <a:ahLst/>
                <a:cxnLst/>
                <a:rect l="l" t="t" r="r" b="b"/>
                <a:pathLst>
                  <a:path w="938" h="2171" extrusionOk="0">
                    <a:moveTo>
                      <a:pt x="1" y="1"/>
                    </a:moveTo>
                    <a:lnTo>
                      <a:pt x="1" y="2170"/>
                    </a:lnTo>
                    <a:lnTo>
                      <a:pt x="938" y="2170"/>
                    </a:lnTo>
                    <a:lnTo>
                      <a:pt x="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6230913" y="1467592"/>
                <a:ext cx="67933" cy="7830"/>
              </a:xfrm>
              <a:custGeom>
                <a:avLst/>
                <a:gdLst/>
                <a:ahLst/>
                <a:cxnLst/>
                <a:rect l="l" t="t" r="r" b="b"/>
                <a:pathLst>
                  <a:path w="1579" h="182" extrusionOk="0">
                    <a:moveTo>
                      <a:pt x="66" y="1"/>
                    </a:moveTo>
                    <a:cubicBezTo>
                      <a:pt x="34" y="1"/>
                      <a:pt x="1" y="34"/>
                      <a:pt x="1" y="83"/>
                    </a:cubicBezTo>
                    <a:cubicBezTo>
                      <a:pt x="1" y="116"/>
                      <a:pt x="34" y="149"/>
                      <a:pt x="66" y="149"/>
                    </a:cubicBezTo>
                    <a:lnTo>
                      <a:pt x="1496" y="181"/>
                    </a:lnTo>
                    <a:cubicBezTo>
                      <a:pt x="1529" y="181"/>
                      <a:pt x="1562" y="149"/>
                      <a:pt x="1562" y="116"/>
                    </a:cubicBezTo>
                    <a:cubicBezTo>
                      <a:pt x="1579" y="66"/>
                      <a:pt x="1546" y="34"/>
                      <a:pt x="1496" y="34"/>
                    </a:cubicBez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6154550" y="1732777"/>
                <a:ext cx="489381" cy="432806"/>
              </a:xfrm>
              <a:custGeom>
                <a:avLst/>
                <a:gdLst/>
                <a:ahLst/>
                <a:cxnLst/>
                <a:rect l="l" t="t" r="r" b="b"/>
                <a:pathLst>
                  <a:path w="11375" h="10060" extrusionOk="0">
                    <a:moveTo>
                      <a:pt x="1" y="0"/>
                    </a:moveTo>
                    <a:lnTo>
                      <a:pt x="1" y="10060"/>
                    </a:lnTo>
                    <a:lnTo>
                      <a:pt x="11375" y="10060"/>
                    </a:lnTo>
                    <a:lnTo>
                      <a:pt x="113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6356062" y="1732777"/>
                <a:ext cx="62985" cy="137242"/>
              </a:xfrm>
              <a:custGeom>
                <a:avLst/>
                <a:gdLst/>
                <a:ahLst/>
                <a:cxnLst/>
                <a:rect l="l" t="t" r="r" b="b"/>
                <a:pathLst>
                  <a:path w="1464" h="3190" extrusionOk="0">
                    <a:moveTo>
                      <a:pt x="1" y="0"/>
                    </a:moveTo>
                    <a:lnTo>
                      <a:pt x="1" y="3189"/>
                    </a:lnTo>
                    <a:lnTo>
                      <a:pt x="1464" y="3189"/>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6517995" y="2066537"/>
                <a:ext cx="84926" cy="6410"/>
              </a:xfrm>
              <a:custGeom>
                <a:avLst/>
                <a:gdLst/>
                <a:ahLst/>
                <a:cxnLst/>
                <a:rect l="l" t="t" r="r" b="b"/>
                <a:pathLst>
                  <a:path w="1974" h="149" extrusionOk="0">
                    <a:moveTo>
                      <a:pt x="83" y="0"/>
                    </a:moveTo>
                    <a:cubicBezTo>
                      <a:pt x="34" y="0"/>
                      <a:pt x="1" y="33"/>
                      <a:pt x="1" y="83"/>
                    </a:cubicBezTo>
                    <a:cubicBezTo>
                      <a:pt x="1" y="115"/>
                      <a:pt x="34" y="148"/>
                      <a:pt x="83" y="148"/>
                    </a:cubicBezTo>
                    <a:lnTo>
                      <a:pt x="1891" y="148"/>
                    </a:lnTo>
                    <a:cubicBezTo>
                      <a:pt x="1940" y="148"/>
                      <a:pt x="1973" y="115"/>
                      <a:pt x="1973" y="83"/>
                    </a:cubicBezTo>
                    <a:cubicBezTo>
                      <a:pt x="1973" y="33"/>
                      <a:pt x="1940"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6516619" y="2087747"/>
                <a:ext cx="75677" cy="7099"/>
              </a:xfrm>
              <a:custGeom>
                <a:avLst/>
                <a:gdLst/>
                <a:ahLst/>
                <a:cxnLst/>
                <a:rect l="l" t="t" r="r" b="b"/>
                <a:pathLst>
                  <a:path w="1759" h="165" extrusionOk="0">
                    <a:moveTo>
                      <a:pt x="82" y="1"/>
                    </a:moveTo>
                    <a:cubicBezTo>
                      <a:pt x="33" y="1"/>
                      <a:pt x="0" y="33"/>
                      <a:pt x="0" y="66"/>
                    </a:cubicBezTo>
                    <a:cubicBezTo>
                      <a:pt x="0" y="116"/>
                      <a:pt x="33" y="148"/>
                      <a:pt x="82" y="148"/>
                    </a:cubicBezTo>
                    <a:lnTo>
                      <a:pt x="1677" y="165"/>
                    </a:lnTo>
                    <a:cubicBezTo>
                      <a:pt x="1726" y="165"/>
                      <a:pt x="1759" y="132"/>
                      <a:pt x="1759" y="99"/>
                    </a:cubicBezTo>
                    <a:cubicBezTo>
                      <a:pt x="1759" y="66"/>
                      <a:pt x="1726" y="17"/>
                      <a:pt x="1677" y="17"/>
                    </a:cubicBez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6525782" y="2108268"/>
                <a:ext cx="77139" cy="7787"/>
              </a:xfrm>
              <a:custGeom>
                <a:avLst/>
                <a:gdLst/>
                <a:ahLst/>
                <a:cxnLst/>
                <a:rect l="l" t="t" r="r" b="b"/>
                <a:pathLst>
                  <a:path w="1793" h="181" extrusionOk="0">
                    <a:moveTo>
                      <a:pt x="83" y="0"/>
                    </a:moveTo>
                    <a:cubicBezTo>
                      <a:pt x="34" y="0"/>
                      <a:pt x="1" y="33"/>
                      <a:pt x="1" y="66"/>
                    </a:cubicBezTo>
                    <a:cubicBezTo>
                      <a:pt x="1" y="99"/>
                      <a:pt x="34" y="148"/>
                      <a:pt x="67" y="148"/>
                    </a:cubicBezTo>
                    <a:lnTo>
                      <a:pt x="1710" y="181"/>
                    </a:lnTo>
                    <a:cubicBezTo>
                      <a:pt x="1759" y="181"/>
                      <a:pt x="1792" y="148"/>
                      <a:pt x="1792" y="115"/>
                    </a:cubicBezTo>
                    <a:cubicBezTo>
                      <a:pt x="1792" y="66"/>
                      <a:pt x="1759" y="33"/>
                      <a:pt x="1710" y="33"/>
                    </a:cubicBezTo>
                    <a:lnTo>
                      <a:pt x="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4"/>
              <p:cNvSpPr/>
              <p:nvPr/>
            </p:nvSpPr>
            <p:spPr>
              <a:xfrm>
                <a:off x="6967053" y="1292925"/>
                <a:ext cx="633635" cy="439905"/>
              </a:xfrm>
              <a:custGeom>
                <a:avLst/>
                <a:gdLst/>
                <a:ahLst/>
                <a:cxnLst/>
                <a:rect l="l" t="t" r="r" b="b"/>
                <a:pathLst>
                  <a:path w="14728" h="10225" extrusionOk="0">
                    <a:moveTo>
                      <a:pt x="0" y="1"/>
                    </a:moveTo>
                    <a:lnTo>
                      <a:pt x="0" y="10224"/>
                    </a:lnTo>
                    <a:lnTo>
                      <a:pt x="14727" y="10224"/>
                    </a:lnTo>
                    <a:lnTo>
                      <a:pt x="147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4"/>
              <p:cNvSpPr/>
              <p:nvPr/>
            </p:nvSpPr>
            <p:spPr>
              <a:xfrm>
                <a:off x="6495366" y="1292925"/>
                <a:ext cx="471742" cy="439905"/>
              </a:xfrm>
              <a:custGeom>
                <a:avLst/>
                <a:gdLst/>
                <a:ahLst/>
                <a:cxnLst/>
                <a:rect l="l" t="t" r="r" b="b"/>
                <a:pathLst>
                  <a:path w="10965" h="10225" extrusionOk="0">
                    <a:moveTo>
                      <a:pt x="1" y="1"/>
                    </a:moveTo>
                    <a:lnTo>
                      <a:pt x="1" y="10224"/>
                    </a:lnTo>
                    <a:lnTo>
                      <a:pt x="10964" y="10224"/>
                    </a:lnTo>
                    <a:lnTo>
                      <a:pt x="109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4"/>
              <p:cNvSpPr/>
              <p:nvPr/>
            </p:nvSpPr>
            <p:spPr>
              <a:xfrm>
                <a:off x="7366551" y="1292925"/>
                <a:ext cx="60877" cy="139350"/>
              </a:xfrm>
              <a:custGeom>
                <a:avLst/>
                <a:gdLst/>
                <a:ahLst/>
                <a:cxnLst/>
                <a:rect l="l" t="t" r="r" b="b"/>
                <a:pathLst>
                  <a:path w="1415" h="3239" extrusionOk="0">
                    <a:moveTo>
                      <a:pt x="1" y="1"/>
                    </a:moveTo>
                    <a:lnTo>
                      <a:pt x="1" y="3239"/>
                    </a:lnTo>
                    <a:lnTo>
                      <a:pt x="1414" y="3239"/>
                    </a:lnTo>
                    <a:lnTo>
                      <a:pt x="1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4"/>
              <p:cNvSpPr/>
              <p:nvPr/>
            </p:nvSpPr>
            <p:spPr>
              <a:xfrm>
                <a:off x="6689866" y="1292925"/>
                <a:ext cx="60834" cy="139350"/>
              </a:xfrm>
              <a:custGeom>
                <a:avLst/>
                <a:gdLst/>
                <a:ahLst/>
                <a:cxnLst/>
                <a:rect l="l" t="t" r="r" b="b"/>
                <a:pathLst>
                  <a:path w="1414" h="3239" extrusionOk="0">
                    <a:moveTo>
                      <a:pt x="0" y="1"/>
                    </a:moveTo>
                    <a:lnTo>
                      <a:pt x="0" y="3239"/>
                    </a:lnTo>
                    <a:lnTo>
                      <a:pt x="1414" y="3239"/>
                    </a:lnTo>
                    <a:lnTo>
                      <a:pt x="1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4"/>
              <p:cNvSpPr/>
              <p:nvPr/>
            </p:nvSpPr>
            <p:spPr>
              <a:xfrm>
                <a:off x="6840484" y="1325836"/>
                <a:ext cx="86303" cy="89487"/>
              </a:xfrm>
              <a:custGeom>
                <a:avLst/>
                <a:gdLst/>
                <a:ahLst/>
                <a:cxnLst/>
                <a:rect l="l" t="t" r="r" b="b"/>
                <a:pathLst>
                  <a:path w="2006" h="2080" extrusionOk="0">
                    <a:moveTo>
                      <a:pt x="1036" y="189"/>
                    </a:moveTo>
                    <a:cubicBezTo>
                      <a:pt x="1167" y="304"/>
                      <a:pt x="1299" y="436"/>
                      <a:pt x="1430" y="567"/>
                    </a:cubicBezTo>
                    <a:cubicBezTo>
                      <a:pt x="1545" y="682"/>
                      <a:pt x="1644" y="781"/>
                      <a:pt x="1759" y="896"/>
                    </a:cubicBezTo>
                    <a:lnTo>
                      <a:pt x="1644" y="896"/>
                    </a:lnTo>
                    <a:cubicBezTo>
                      <a:pt x="1545" y="896"/>
                      <a:pt x="1446" y="896"/>
                      <a:pt x="1348" y="912"/>
                    </a:cubicBezTo>
                    <a:cubicBezTo>
                      <a:pt x="1315" y="912"/>
                      <a:pt x="1282" y="945"/>
                      <a:pt x="1282" y="995"/>
                    </a:cubicBezTo>
                    <a:cubicBezTo>
                      <a:pt x="1299" y="1159"/>
                      <a:pt x="1299" y="1323"/>
                      <a:pt x="1299" y="1504"/>
                    </a:cubicBezTo>
                    <a:cubicBezTo>
                      <a:pt x="1282" y="1636"/>
                      <a:pt x="1282" y="1784"/>
                      <a:pt x="1299" y="1931"/>
                    </a:cubicBezTo>
                    <a:cubicBezTo>
                      <a:pt x="1183" y="1931"/>
                      <a:pt x="1085" y="1915"/>
                      <a:pt x="986" y="1915"/>
                    </a:cubicBezTo>
                    <a:cubicBezTo>
                      <a:pt x="888" y="1915"/>
                      <a:pt x="789" y="1915"/>
                      <a:pt x="674" y="1899"/>
                    </a:cubicBezTo>
                    <a:lnTo>
                      <a:pt x="674" y="995"/>
                    </a:lnTo>
                    <a:cubicBezTo>
                      <a:pt x="674" y="962"/>
                      <a:pt x="641" y="929"/>
                      <a:pt x="608" y="929"/>
                    </a:cubicBezTo>
                    <a:cubicBezTo>
                      <a:pt x="559" y="921"/>
                      <a:pt x="514" y="916"/>
                      <a:pt x="468" y="916"/>
                    </a:cubicBezTo>
                    <a:cubicBezTo>
                      <a:pt x="423" y="916"/>
                      <a:pt x="378" y="921"/>
                      <a:pt x="329" y="929"/>
                    </a:cubicBezTo>
                    <a:lnTo>
                      <a:pt x="263" y="929"/>
                    </a:lnTo>
                    <a:cubicBezTo>
                      <a:pt x="378" y="814"/>
                      <a:pt x="493" y="699"/>
                      <a:pt x="608" y="584"/>
                    </a:cubicBezTo>
                    <a:cubicBezTo>
                      <a:pt x="740" y="452"/>
                      <a:pt x="888" y="321"/>
                      <a:pt x="1036" y="189"/>
                    </a:cubicBezTo>
                    <a:close/>
                    <a:moveTo>
                      <a:pt x="1042" y="0"/>
                    </a:moveTo>
                    <a:cubicBezTo>
                      <a:pt x="1023" y="0"/>
                      <a:pt x="1003" y="8"/>
                      <a:pt x="986" y="25"/>
                    </a:cubicBezTo>
                    <a:cubicBezTo>
                      <a:pt x="822" y="189"/>
                      <a:pt x="658" y="337"/>
                      <a:pt x="510" y="485"/>
                    </a:cubicBezTo>
                    <a:cubicBezTo>
                      <a:pt x="345" y="633"/>
                      <a:pt x="197" y="781"/>
                      <a:pt x="16" y="945"/>
                    </a:cubicBezTo>
                    <a:cubicBezTo>
                      <a:pt x="0" y="962"/>
                      <a:pt x="0" y="995"/>
                      <a:pt x="0" y="1011"/>
                    </a:cubicBezTo>
                    <a:cubicBezTo>
                      <a:pt x="16" y="1044"/>
                      <a:pt x="33" y="1060"/>
                      <a:pt x="66" y="1060"/>
                    </a:cubicBezTo>
                    <a:cubicBezTo>
                      <a:pt x="148" y="1077"/>
                      <a:pt x="247" y="1077"/>
                      <a:pt x="345" y="1077"/>
                    </a:cubicBezTo>
                    <a:cubicBezTo>
                      <a:pt x="378" y="1077"/>
                      <a:pt x="418" y="1069"/>
                      <a:pt x="461" y="1069"/>
                    </a:cubicBezTo>
                    <a:cubicBezTo>
                      <a:pt x="482" y="1069"/>
                      <a:pt x="504" y="1071"/>
                      <a:pt x="526" y="1077"/>
                    </a:cubicBezTo>
                    <a:lnTo>
                      <a:pt x="526" y="1981"/>
                    </a:lnTo>
                    <a:cubicBezTo>
                      <a:pt x="526" y="2014"/>
                      <a:pt x="559" y="2046"/>
                      <a:pt x="592" y="2046"/>
                    </a:cubicBezTo>
                    <a:cubicBezTo>
                      <a:pt x="740" y="2046"/>
                      <a:pt x="855" y="2063"/>
                      <a:pt x="970" y="2063"/>
                    </a:cubicBezTo>
                    <a:cubicBezTo>
                      <a:pt x="1101" y="2063"/>
                      <a:pt x="1216" y="2079"/>
                      <a:pt x="1364" y="2079"/>
                    </a:cubicBezTo>
                    <a:cubicBezTo>
                      <a:pt x="1381" y="2079"/>
                      <a:pt x="1414" y="2079"/>
                      <a:pt x="1414" y="2063"/>
                    </a:cubicBezTo>
                    <a:cubicBezTo>
                      <a:pt x="1430" y="2046"/>
                      <a:pt x="1446" y="2030"/>
                      <a:pt x="1446" y="1997"/>
                    </a:cubicBezTo>
                    <a:cubicBezTo>
                      <a:pt x="1430" y="1833"/>
                      <a:pt x="1430" y="1668"/>
                      <a:pt x="1446" y="1504"/>
                    </a:cubicBezTo>
                    <a:cubicBezTo>
                      <a:pt x="1446" y="1356"/>
                      <a:pt x="1446" y="1192"/>
                      <a:pt x="1430" y="1044"/>
                    </a:cubicBezTo>
                    <a:lnTo>
                      <a:pt x="1644" y="1044"/>
                    </a:lnTo>
                    <a:cubicBezTo>
                      <a:pt x="1742" y="1044"/>
                      <a:pt x="1841" y="1044"/>
                      <a:pt x="1940" y="1027"/>
                    </a:cubicBezTo>
                    <a:cubicBezTo>
                      <a:pt x="1956" y="1027"/>
                      <a:pt x="1989" y="1011"/>
                      <a:pt x="1989" y="978"/>
                    </a:cubicBezTo>
                    <a:cubicBezTo>
                      <a:pt x="2005" y="962"/>
                      <a:pt x="2005" y="929"/>
                      <a:pt x="1972" y="912"/>
                    </a:cubicBezTo>
                    <a:cubicBezTo>
                      <a:pt x="1825" y="764"/>
                      <a:pt x="1677" y="617"/>
                      <a:pt x="1529" y="469"/>
                    </a:cubicBezTo>
                    <a:cubicBezTo>
                      <a:pt x="1381" y="321"/>
                      <a:pt x="1233" y="173"/>
                      <a:pt x="1085" y="25"/>
                    </a:cubicBezTo>
                    <a:cubicBezTo>
                      <a:pt x="1077" y="8"/>
                      <a:pt x="1060" y="0"/>
                      <a:pt x="1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4"/>
              <p:cNvSpPr/>
              <p:nvPr/>
            </p:nvSpPr>
            <p:spPr>
              <a:xfrm>
                <a:off x="6533569" y="1669836"/>
                <a:ext cx="72192" cy="7830"/>
              </a:xfrm>
              <a:custGeom>
                <a:avLst/>
                <a:gdLst/>
                <a:ahLst/>
                <a:cxnLst/>
                <a:rect l="l" t="t" r="r" b="b"/>
                <a:pathLst>
                  <a:path w="1678" h="182" extrusionOk="0">
                    <a:moveTo>
                      <a:pt x="1595" y="1"/>
                    </a:moveTo>
                    <a:lnTo>
                      <a:pt x="66" y="33"/>
                    </a:lnTo>
                    <a:cubicBezTo>
                      <a:pt x="33" y="33"/>
                      <a:pt x="1" y="83"/>
                      <a:pt x="1" y="116"/>
                    </a:cubicBezTo>
                    <a:cubicBezTo>
                      <a:pt x="1" y="148"/>
                      <a:pt x="33" y="181"/>
                      <a:pt x="66" y="181"/>
                    </a:cubicBezTo>
                    <a:lnTo>
                      <a:pt x="1595" y="148"/>
                    </a:lnTo>
                    <a:cubicBezTo>
                      <a:pt x="1644" y="148"/>
                      <a:pt x="1677" y="116"/>
                      <a:pt x="1677" y="83"/>
                    </a:cubicBezTo>
                    <a:cubicBezTo>
                      <a:pt x="1677" y="33"/>
                      <a:pt x="1644" y="17"/>
                      <a:pt x="1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4"/>
              <p:cNvSpPr/>
              <p:nvPr/>
            </p:nvSpPr>
            <p:spPr>
              <a:xfrm>
                <a:off x="6537828" y="1692466"/>
                <a:ext cx="58726" cy="6410"/>
              </a:xfrm>
              <a:custGeom>
                <a:avLst/>
                <a:gdLst/>
                <a:ahLst/>
                <a:cxnLst/>
                <a:rect l="l" t="t" r="r" b="b"/>
                <a:pathLst>
                  <a:path w="1365" h="149" extrusionOk="0">
                    <a:moveTo>
                      <a:pt x="82" y="0"/>
                    </a:moveTo>
                    <a:cubicBezTo>
                      <a:pt x="33" y="0"/>
                      <a:pt x="0" y="33"/>
                      <a:pt x="0" y="66"/>
                    </a:cubicBezTo>
                    <a:cubicBezTo>
                      <a:pt x="0" y="116"/>
                      <a:pt x="33" y="148"/>
                      <a:pt x="82" y="148"/>
                    </a:cubicBezTo>
                    <a:lnTo>
                      <a:pt x="1299" y="148"/>
                    </a:lnTo>
                    <a:cubicBezTo>
                      <a:pt x="1332" y="148"/>
                      <a:pt x="1364" y="116"/>
                      <a:pt x="1364" y="66"/>
                    </a:cubicBezTo>
                    <a:cubicBezTo>
                      <a:pt x="1364" y="33"/>
                      <a:pt x="1332"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p:nvPr/>
            </p:nvSpPr>
            <p:spPr>
              <a:xfrm>
                <a:off x="6533569" y="1711567"/>
                <a:ext cx="40355" cy="6410"/>
              </a:xfrm>
              <a:custGeom>
                <a:avLst/>
                <a:gdLst/>
                <a:ahLst/>
                <a:cxnLst/>
                <a:rect l="l" t="t" r="r" b="b"/>
                <a:pathLst>
                  <a:path w="938" h="149" extrusionOk="0">
                    <a:moveTo>
                      <a:pt x="66" y="0"/>
                    </a:moveTo>
                    <a:cubicBezTo>
                      <a:pt x="33" y="0"/>
                      <a:pt x="1" y="33"/>
                      <a:pt x="1" y="82"/>
                    </a:cubicBezTo>
                    <a:cubicBezTo>
                      <a:pt x="1" y="115"/>
                      <a:pt x="33" y="148"/>
                      <a:pt x="66" y="148"/>
                    </a:cubicBezTo>
                    <a:lnTo>
                      <a:pt x="872" y="148"/>
                    </a:lnTo>
                    <a:cubicBezTo>
                      <a:pt x="905" y="148"/>
                      <a:pt x="937" y="115"/>
                      <a:pt x="937" y="82"/>
                    </a:cubicBezTo>
                    <a:cubicBezTo>
                      <a:pt x="937" y="33"/>
                      <a:pt x="905" y="0"/>
                      <a:pt x="8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7038469" y="1325449"/>
                <a:ext cx="77828" cy="7830"/>
              </a:xfrm>
              <a:custGeom>
                <a:avLst/>
                <a:gdLst/>
                <a:ahLst/>
                <a:cxnLst/>
                <a:rect l="l" t="t" r="r" b="b"/>
                <a:pathLst>
                  <a:path w="1809" h="182" extrusionOk="0">
                    <a:moveTo>
                      <a:pt x="66" y="1"/>
                    </a:moveTo>
                    <a:cubicBezTo>
                      <a:pt x="33" y="1"/>
                      <a:pt x="0" y="34"/>
                      <a:pt x="0" y="83"/>
                    </a:cubicBezTo>
                    <a:cubicBezTo>
                      <a:pt x="0" y="116"/>
                      <a:pt x="33" y="149"/>
                      <a:pt x="66" y="149"/>
                    </a:cubicBezTo>
                    <a:lnTo>
                      <a:pt x="1743" y="182"/>
                    </a:lnTo>
                    <a:cubicBezTo>
                      <a:pt x="1775" y="182"/>
                      <a:pt x="1808" y="149"/>
                      <a:pt x="1808" y="116"/>
                    </a:cubicBezTo>
                    <a:cubicBezTo>
                      <a:pt x="1808" y="67"/>
                      <a:pt x="1792" y="34"/>
                      <a:pt x="1743" y="34"/>
                    </a:cubicBez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4"/>
              <p:cNvSpPr/>
              <p:nvPr/>
            </p:nvSpPr>
            <p:spPr>
              <a:xfrm>
                <a:off x="7045525" y="1340335"/>
                <a:ext cx="59457" cy="9207"/>
              </a:xfrm>
              <a:custGeom>
                <a:avLst/>
                <a:gdLst/>
                <a:ahLst/>
                <a:cxnLst/>
                <a:rect l="l" t="t" r="r" b="b"/>
                <a:pathLst>
                  <a:path w="1382" h="214" extrusionOk="0">
                    <a:moveTo>
                      <a:pt x="1299" y="0"/>
                    </a:moveTo>
                    <a:lnTo>
                      <a:pt x="83" y="66"/>
                    </a:lnTo>
                    <a:cubicBezTo>
                      <a:pt x="34" y="66"/>
                      <a:pt x="1" y="99"/>
                      <a:pt x="1" y="148"/>
                    </a:cubicBezTo>
                    <a:cubicBezTo>
                      <a:pt x="1" y="181"/>
                      <a:pt x="34" y="214"/>
                      <a:pt x="83" y="214"/>
                    </a:cubicBezTo>
                    <a:lnTo>
                      <a:pt x="1299" y="148"/>
                    </a:lnTo>
                    <a:cubicBezTo>
                      <a:pt x="1348" y="148"/>
                      <a:pt x="1381" y="115"/>
                      <a:pt x="1365" y="66"/>
                    </a:cubicBezTo>
                    <a:cubicBezTo>
                      <a:pt x="1365" y="33"/>
                      <a:pt x="1348"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a:off x="7189776" y="1732777"/>
                <a:ext cx="733362" cy="432806"/>
              </a:xfrm>
              <a:custGeom>
                <a:avLst/>
                <a:gdLst/>
                <a:ahLst/>
                <a:cxnLst/>
                <a:rect l="l" t="t" r="r" b="b"/>
                <a:pathLst>
                  <a:path w="17046" h="10060" extrusionOk="0">
                    <a:moveTo>
                      <a:pt x="1" y="0"/>
                    </a:moveTo>
                    <a:lnTo>
                      <a:pt x="1" y="10060"/>
                    </a:lnTo>
                    <a:lnTo>
                      <a:pt x="17045" y="10060"/>
                    </a:lnTo>
                    <a:lnTo>
                      <a:pt x="170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4"/>
              <p:cNvSpPr/>
              <p:nvPr/>
            </p:nvSpPr>
            <p:spPr>
              <a:xfrm>
                <a:off x="6643876" y="1732777"/>
                <a:ext cx="545956" cy="432806"/>
              </a:xfrm>
              <a:custGeom>
                <a:avLst/>
                <a:gdLst/>
                <a:ahLst/>
                <a:cxnLst/>
                <a:rect l="l" t="t" r="r" b="b"/>
                <a:pathLst>
                  <a:path w="12690" h="10060" extrusionOk="0">
                    <a:moveTo>
                      <a:pt x="1" y="0"/>
                    </a:moveTo>
                    <a:lnTo>
                      <a:pt x="1" y="10060"/>
                    </a:lnTo>
                    <a:lnTo>
                      <a:pt x="12690" y="10060"/>
                    </a:lnTo>
                    <a:lnTo>
                      <a:pt x="126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4"/>
              <p:cNvSpPr/>
              <p:nvPr/>
            </p:nvSpPr>
            <p:spPr>
              <a:xfrm>
                <a:off x="7652257" y="1732777"/>
                <a:ext cx="70041" cy="137242"/>
              </a:xfrm>
              <a:custGeom>
                <a:avLst/>
                <a:gdLst/>
                <a:ahLst/>
                <a:cxnLst/>
                <a:rect l="l" t="t" r="r" b="b"/>
                <a:pathLst>
                  <a:path w="1628" h="3190" extrusionOk="0">
                    <a:moveTo>
                      <a:pt x="0" y="0"/>
                    </a:moveTo>
                    <a:lnTo>
                      <a:pt x="0" y="3189"/>
                    </a:lnTo>
                    <a:lnTo>
                      <a:pt x="1627" y="318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4"/>
              <p:cNvSpPr/>
              <p:nvPr/>
            </p:nvSpPr>
            <p:spPr>
              <a:xfrm>
                <a:off x="6868749" y="1732777"/>
                <a:ext cx="70772" cy="137242"/>
              </a:xfrm>
              <a:custGeom>
                <a:avLst/>
                <a:gdLst/>
                <a:ahLst/>
                <a:cxnLst/>
                <a:rect l="l" t="t" r="r" b="b"/>
                <a:pathLst>
                  <a:path w="1645" h="3190" extrusionOk="0">
                    <a:moveTo>
                      <a:pt x="1" y="0"/>
                    </a:moveTo>
                    <a:lnTo>
                      <a:pt x="1" y="3189"/>
                    </a:lnTo>
                    <a:lnTo>
                      <a:pt x="1644" y="3189"/>
                    </a:lnTo>
                    <a:lnTo>
                      <a:pt x="16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4"/>
              <p:cNvSpPr/>
              <p:nvPr/>
            </p:nvSpPr>
            <p:spPr>
              <a:xfrm>
                <a:off x="7068154" y="1763881"/>
                <a:ext cx="90562" cy="7830"/>
              </a:xfrm>
              <a:custGeom>
                <a:avLst/>
                <a:gdLst/>
                <a:ahLst/>
                <a:cxnLst/>
                <a:rect l="l" t="t" r="r" b="b"/>
                <a:pathLst>
                  <a:path w="2105" h="182" extrusionOk="0">
                    <a:moveTo>
                      <a:pt x="83" y="1"/>
                    </a:moveTo>
                    <a:cubicBezTo>
                      <a:pt x="34" y="1"/>
                      <a:pt x="1" y="33"/>
                      <a:pt x="1" y="83"/>
                    </a:cubicBezTo>
                    <a:cubicBezTo>
                      <a:pt x="1" y="116"/>
                      <a:pt x="34" y="149"/>
                      <a:pt x="83" y="149"/>
                    </a:cubicBezTo>
                    <a:lnTo>
                      <a:pt x="2022" y="181"/>
                    </a:lnTo>
                    <a:cubicBezTo>
                      <a:pt x="2072" y="181"/>
                      <a:pt x="2105" y="149"/>
                      <a:pt x="2105" y="116"/>
                    </a:cubicBezTo>
                    <a:cubicBezTo>
                      <a:pt x="2105" y="83"/>
                      <a:pt x="2072" y="33"/>
                      <a:pt x="2022" y="33"/>
                    </a:cubicBezTo>
                    <a:lnTo>
                      <a:pt x="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4"/>
              <p:cNvSpPr/>
              <p:nvPr/>
            </p:nvSpPr>
            <p:spPr>
              <a:xfrm>
                <a:off x="7068154" y="1788619"/>
                <a:ext cx="82775" cy="7142"/>
              </a:xfrm>
              <a:custGeom>
                <a:avLst/>
                <a:gdLst/>
                <a:ahLst/>
                <a:cxnLst/>
                <a:rect l="l" t="t" r="r" b="b"/>
                <a:pathLst>
                  <a:path w="1924" h="166" extrusionOk="0">
                    <a:moveTo>
                      <a:pt x="1858" y="1"/>
                    </a:moveTo>
                    <a:lnTo>
                      <a:pt x="83" y="17"/>
                    </a:lnTo>
                    <a:cubicBezTo>
                      <a:pt x="34" y="17"/>
                      <a:pt x="1" y="50"/>
                      <a:pt x="1" y="83"/>
                    </a:cubicBezTo>
                    <a:cubicBezTo>
                      <a:pt x="1" y="132"/>
                      <a:pt x="34" y="165"/>
                      <a:pt x="83" y="165"/>
                    </a:cubicBezTo>
                    <a:lnTo>
                      <a:pt x="1858" y="149"/>
                    </a:lnTo>
                    <a:cubicBezTo>
                      <a:pt x="1891" y="149"/>
                      <a:pt x="1924" y="116"/>
                      <a:pt x="1924" y="83"/>
                    </a:cubicBezTo>
                    <a:cubicBezTo>
                      <a:pt x="1924" y="34"/>
                      <a:pt x="1891"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4"/>
              <p:cNvSpPr/>
              <p:nvPr/>
            </p:nvSpPr>
            <p:spPr>
              <a:xfrm>
                <a:off x="7080200" y="1807720"/>
                <a:ext cx="50250" cy="7830"/>
              </a:xfrm>
              <a:custGeom>
                <a:avLst/>
                <a:gdLst/>
                <a:ahLst/>
                <a:cxnLst/>
                <a:rect l="l" t="t" r="r" b="b"/>
                <a:pathLst>
                  <a:path w="1168" h="182" extrusionOk="0">
                    <a:moveTo>
                      <a:pt x="82" y="1"/>
                    </a:moveTo>
                    <a:cubicBezTo>
                      <a:pt x="33" y="1"/>
                      <a:pt x="0" y="34"/>
                      <a:pt x="0" y="66"/>
                    </a:cubicBezTo>
                    <a:cubicBezTo>
                      <a:pt x="0" y="116"/>
                      <a:pt x="33" y="149"/>
                      <a:pt x="66" y="149"/>
                    </a:cubicBezTo>
                    <a:lnTo>
                      <a:pt x="1085" y="181"/>
                    </a:lnTo>
                    <a:cubicBezTo>
                      <a:pt x="1118" y="181"/>
                      <a:pt x="1151" y="149"/>
                      <a:pt x="1167" y="116"/>
                    </a:cubicBezTo>
                    <a:cubicBezTo>
                      <a:pt x="1167" y="66"/>
                      <a:pt x="1134" y="34"/>
                      <a:pt x="1085" y="34"/>
                    </a:cubicBez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4"/>
              <p:cNvSpPr/>
              <p:nvPr/>
            </p:nvSpPr>
            <p:spPr>
              <a:xfrm>
                <a:off x="6839753" y="2164841"/>
                <a:ext cx="1098235" cy="710000"/>
              </a:xfrm>
              <a:custGeom>
                <a:avLst/>
                <a:gdLst/>
                <a:ahLst/>
                <a:cxnLst/>
                <a:rect l="l" t="t" r="r" b="b"/>
                <a:pathLst>
                  <a:path w="25527" h="16503" extrusionOk="0">
                    <a:moveTo>
                      <a:pt x="1" y="0"/>
                    </a:moveTo>
                    <a:lnTo>
                      <a:pt x="1" y="16502"/>
                    </a:lnTo>
                    <a:lnTo>
                      <a:pt x="25527" y="16502"/>
                    </a:lnTo>
                    <a:lnTo>
                      <a:pt x="255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4"/>
              <p:cNvSpPr/>
              <p:nvPr/>
            </p:nvSpPr>
            <p:spPr>
              <a:xfrm>
                <a:off x="6020925" y="2164841"/>
                <a:ext cx="818890" cy="710000"/>
              </a:xfrm>
              <a:custGeom>
                <a:avLst/>
                <a:gdLst/>
                <a:ahLst/>
                <a:cxnLst/>
                <a:rect l="l" t="t" r="r" b="b"/>
                <a:pathLst>
                  <a:path w="19034" h="16503" extrusionOk="0">
                    <a:moveTo>
                      <a:pt x="0" y="0"/>
                    </a:moveTo>
                    <a:lnTo>
                      <a:pt x="0" y="16502"/>
                    </a:lnTo>
                    <a:lnTo>
                      <a:pt x="19034" y="16502"/>
                    </a:lnTo>
                    <a:lnTo>
                      <a:pt x="190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4"/>
              <p:cNvSpPr/>
              <p:nvPr/>
            </p:nvSpPr>
            <p:spPr>
              <a:xfrm>
                <a:off x="7532743" y="2164841"/>
                <a:ext cx="104717" cy="225610"/>
              </a:xfrm>
              <a:custGeom>
                <a:avLst/>
                <a:gdLst/>
                <a:ahLst/>
                <a:cxnLst/>
                <a:rect l="l" t="t" r="r" b="b"/>
                <a:pathLst>
                  <a:path w="2434" h="5244" extrusionOk="0">
                    <a:moveTo>
                      <a:pt x="0" y="0"/>
                    </a:moveTo>
                    <a:lnTo>
                      <a:pt x="0" y="5243"/>
                    </a:lnTo>
                    <a:lnTo>
                      <a:pt x="2433" y="5243"/>
                    </a:lnTo>
                    <a:lnTo>
                      <a:pt x="24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4"/>
              <p:cNvSpPr/>
              <p:nvPr/>
            </p:nvSpPr>
            <p:spPr>
              <a:xfrm>
                <a:off x="6358902" y="2164841"/>
                <a:ext cx="105405" cy="225610"/>
              </a:xfrm>
              <a:custGeom>
                <a:avLst/>
                <a:gdLst/>
                <a:ahLst/>
                <a:cxnLst/>
                <a:rect l="l" t="t" r="r" b="b"/>
                <a:pathLst>
                  <a:path w="2450" h="5244" extrusionOk="0">
                    <a:moveTo>
                      <a:pt x="1" y="0"/>
                    </a:moveTo>
                    <a:lnTo>
                      <a:pt x="1" y="5243"/>
                    </a:lnTo>
                    <a:lnTo>
                      <a:pt x="2450" y="5243"/>
                    </a:lnTo>
                    <a:lnTo>
                      <a:pt x="24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24"/>
            <p:cNvGrpSpPr/>
            <p:nvPr/>
          </p:nvGrpSpPr>
          <p:grpSpPr>
            <a:xfrm>
              <a:off x="-511426" y="3921853"/>
              <a:ext cx="1838998" cy="1232132"/>
              <a:chOff x="-597713" y="3921853"/>
              <a:chExt cx="1838998" cy="1232132"/>
            </a:xfrm>
          </p:grpSpPr>
          <p:grpSp>
            <p:nvGrpSpPr>
              <p:cNvPr id="689" name="Google Shape;689;p24"/>
              <p:cNvGrpSpPr/>
              <p:nvPr/>
            </p:nvGrpSpPr>
            <p:grpSpPr>
              <a:xfrm flipH="1">
                <a:off x="-597713" y="3921853"/>
                <a:ext cx="1283447" cy="910569"/>
                <a:chOff x="-796000" y="3045516"/>
                <a:chExt cx="975560" cy="692184"/>
              </a:xfrm>
            </p:grpSpPr>
            <p:sp>
              <p:nvSpPr>
                <p:cNvPr id="690" name="Google Shape;690;p24"/>
                <p:cNvSpPr/>
                <p:nvPr/>
              </p:nvSpPr>
              <p:spPr>
                <a:xfrm>
                  <a:off x="-796000" y="3047178"/>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4"/>
                <p:cNvSpPr/>
                <p:nvPr/>
              </p:nvSpPr>
              <p:spPr>
                <a:xfrm>
                  <a:off x="-91427" y="3047178"/>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4"/>
                <p:cNvSpPr/>
                <p:nvPr/>
              </p:nvSpPr>
              <p:spPr>
                <a:xfrm>
                  <a:off x="-644615" y="3046070"/>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4"/>
                <p:cNvSpPr/>
                <p:nvPr/>
              </p:nvSpPr>
              <p:spPr>
                <a:xfrm>
                  <a:off x="-275777" y="3045516"/>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4" name="Google Shape;694;p24"/>
              <p:cNvSpPr/>
              <p:nvPr/>
            </p:nvSpPr>
            <p:spPr>
              <a:xfrm>
                <a:off x="-121325" y="4460903"/>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4"/>
              <p:cNvSpPr/>
              <p:nvPr/>
            </p:nvSpPr>
            <p:spPr>
              <a:xfrm>
                <a:off x="583248" y="4460903"/>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4"/>
              <p:cNvSpPr/>
              <p:nvPr/>
            </p:nvSpPr>
            <p:spPr>
              <a:xfrm>
                <a:off x="30060" y="4459795"/>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4"/>
              <p:cNvSpPr/>
              <p:nvPr/>
            </p:nvSpPr>
            <p:spPr>
              <a:xfrm>
                <a:off x="398898" y="4459241"/>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4"/>
              <p:cNvSpPr/>
              <p:nvPr/>
            </p:nvSpPr>
            <p:spPr>
              <a:xfrm>
                <a:off x="695921" y="4762597"/>
                <a:ext cx="545363" cy="383700"/>
              </a:xfrm>
              <a:custGeom>
                <a:avLst/>
                <a:gdLst/>
                <a:ahLst/>
                <a:cxnLst/>
                <a:rect l="l" t="t" r="r" b="b"/>
                <a:pathLst>
                  <a:path w="7875" h="5540" extrusionOk="0">
                    <a:moveTo>
                      <a:pt x="1" y="1"/>
                    </a:moveTo>
                    <a:lnTo>
                      <a:pt x="1" y="5540"/>
                    </a:lnTo>
                    <a:lnTo>
                      <a:pt x="7874" y="5540"/>
                    </a:lnTo>
                    <a:lnTo>
                      <a:pt x="7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1089828" y="4762597"/>
                <a:ext cx="62674" cy="383700"/>
              </a:xfrm>
              <a:custGeom>
                <a:avLst/>
                <a:gdLst/>
                <a:ahLst/>
                <a:cxnLst/>
                <a:rect l="l" t="t" r="r" b="b"/>
                <a:pathLst>
                  <a:path w="905" h="5540" extrusionOk="0">
                    <a:moveTo>
                      <a:pt x="0" y="1"/>
                    </a:moveTo>
                    <a:lnTo>
                      <a:pt x="0" y="5540"/>
                    </a:lnTo>
                    <a:lnTo>
                      <a:pt x="904" y="5540"/>
                    </a:lnTo>
                    <a:lnTo>
                      <a:pt x="9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781309" y="4762597"/>
                <a:ext cx="104779" cy="132148"/>
              </a:xfrm>
              <a:custGeom>
                <a:avLst/>
                <a:gdLst/>
                <a:ahLst/>
                <a:cxnLst/>
                <a:rect l="l" t="t" r="r" b="b"/>
                <a:pathLst>
                  <a:path w="1513" h="1908" extrusionOk="0">
                    <a:moveTo>
                      <a:pt x="1" y="1"/>
                    </a:moveTo>
                    <a:lnTo>
                      <a:pt x="1" y="1907"/>
                    </a:lnTo>
                    <a:lnTo>
                      <a:pt x="1513" y="1907"/>
                    </a:lnTo>
                    <a:lnTo>
                      <a:pt x="1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981656" y="4757471"/>
                <a:ext cx="23961" cy="396514"/>
              </a:xfrm>
              <a:custGeom>
                <a:avLst/>
                <a:gdLst/>
                <a:ahLst/>
                <a:cxnLst/>
                <a:rect l="l" t="t" r="r" b="b"/>
                <a:pathLst>
                  <a:path w="346" h="5725" extrusionOk="0">
                    <a:moveTo>
                      <a:pt x="173" y="1"/>
                    </a:moveTo>
                    <a:cubicBezTo>
                      <a:pt x="87" y="1"/>
                      <a:pt x="1" y="58"/>
                      <a:pt x="1" y="173"/>
                    </a:cubicBezTo>
                    <a:lnTo>
                      <a:pt x="1" y="5564"/>
                    </a:lnTo>
                    <a:cubicBezTo>
                      <a:pt x="1" y="5671"/>
                      <a:pt x="87" y="5725"/>
                      <a:pt x="173" y="5725"/>
                    </a:cubicBezTo>
                    <a:cubicBezTo>
                      <a:pt x="259" y="5725"/>
                      <a:pt x="346" y="5671"/>
                      <a:pt x="346" y="5564"/>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24"/>
            <p:cNvGrpSpPr/>
            <p:nvPr/>
          </p:nvGrpSpPr>
          <p:grpSpPr>
            <a:xfrm>
              <a:off x="8430766" y="379188"/>
              <a:ext cx="681572" cy="814925"/>
              <a:chOff x="6700213" y="967157"/>
              <a:chExt cx="780188" cy="932835"/>
            </a:xfrm>
          </p:grpSpPr>
          <p:sp>
            <p:nvSpPr>
              <p:cNvPr id="703" name="Google Shape;703;p24"/>
              <p:cNvSpPr/>
              <p:nvPr/>
            </p:nvSpPr>
            <p:spPr>
              <a:xfrm>
                <a:off x="6733247" y="967157"/>
                <a:ext cx="747154" cy="932835"/>
              </a:xfrm>
              <a:custGeom>
                <a:avLst/>
                <a:gdLst/>
                <a:ahLst/>
                <a:cxnLst/>
                <a:rect l="l" t="t" r="r" b="b"/>
                <a:pathLst>
                  <a:path w="14498" h="18101" extrusionOk="0">
                    <a:moveTo>
                      <a:pt x="7247" y="4152"/>
                    </a:moveTo>
                    <a:cubicBezTo>
                      <a:pt x="9088" y="4152"/>
                      <a:pt x="10587" y="5877"/>
                      <a:pt x="10257" y="7915"/>
                    </a:cubicBezTo>
                    <a:cubicBezTo>
                      <a:pt x="10060" y="9098"/>
                      <a:pt x="9189" y="10068"/>
                      <a:pt x="8088" y="10380"/>
                    </a:cubicBezTo>
                    <a:cubicBezTo>
                      <a:pt x="7808" y="10457"/>
                      <a:pt x="7532" y="10494"/>
                      <a:pt x="7263" y="10494"/>
                    </a:cubicBezTo>
                    <a:cubicBezTo>
                      <a:pt x="5411" y="10494"/>
                      <a:pt x="3913" y="8769"/>
                      <a:pt x="4258" y="6731"/>
                    </a:cubicBezTo>
                    <a:cubicBezTo>
                      <a:pt x="4455" y="5548"/>
                      <a:pt x="5310" y="4578"/>
                      <a:pt x="6427" y="4266"/>
                    </a:cubicBezTo>
                    <a:cubicBezTo>
                      <a:pt x="6705" y="4189"/>
                      <a:pt x="6980" y="4152"/>
                      <a:pt x="7247" y="4152"/>
                    </a:cubicBezTo>
                    <a:close/>
                    <a:moveTo>
                      <a:pt x="7242" y="1"/>
                    </a:moveTo>
                    <a:cubicBezTo>
                      <a:pt x="6871" y="1"/>
                      <a:pt x="6495" y="30"/>
                      <a:pt x="6115" y="91"/>
                    </a:cubicBezTo>
                    <a:cubicBezTo>
                      <a:pt x="2861" y="617"/>
                      <a:pt x="330" y="3493"/>
                      <a:pt x="99" y="6929"/>
                    </a:cubicBezTo>
                    <a:cubicBezTo>
                      <a:pt x="1" y="8605"/>
                      <a:pt x="412" y="10150"/>
                      <a:pt x="1201" y="11449"/>
                    </a:cubicBezTo>
                    <a:cubicBezTo>
                      <a:pt x="1398" y="11761"/>
                      <a:pt x="1628" y="12040"/>
                      <a:pt x="1875" y="12320"/>
                    </a:cubicBezTo>
                    <a:lnTo>
                      <a:pt x="6477" y="17530"/>
                    </a:lnTo>
                    <a:cubicBezTo>
                      <a:pt x="6814" y="17913"/>
                      <a:pt x="7280" y="18100"/>
                      <a:pt x="7745" y="18100"/>
                    </a:cubicBezTo>
                    <a:cubicBezTo>
                      <a:pt x="8276" y="18100"/>
                      <a:pt x="8806" y="17856"/>
                      <a:pt x="9140" y="17382"/>
                    </a:cubicBezTo>
                    <a:lnTo>
                      <a:pt x="11983" y="13306"/>
                    </a:lnTo>
                    <a:cubicBezTo>
                      <a:pt x="12262" y="12928"/>
                      <a:pt x="12756" y="12172"/>
                      <a:pt x="13199" y="11498"/>
                    </a:cubicBezTo>
                    <a:cubicBezTo>
                      <a:pt x="14005" y="10232"/>
                      <a:pt x="14498" y="8720"/>
                      <a:pt x="14432" y="7192"/>
                    </a:cubicBezTo>
                    <a:cubicBezTo>
                      <a:pt x="14432" y="7175"/>
                      <a:pt x="14432" y="7159"/>
                      <a:pt x="14432" y="7159"/>
                    </a:cubicBezTo>
                    <a:cubicBezTo>
                      <a:pt x="14252" y="3142"/>
                      <a:pt x="11066" y="1"/>
                      <a:pt x="7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6700213" y="967157"/>
                <a:ext cx="747154" cy="932835"/>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24"/>
            <p:cNvSpPr/>
            <p:nvPr/>
          </p:nvSpPr>
          <p:spPr>
            <a:xfrm>
              <a:off x="-159512" y="348675"/>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grpSp>
        <p:nvGrpSpPr>
          <p:cNvPr id="24" name="Google Shape;24;p3"/>
          <p:cNvGrpSpPr/>
          <p:nvPr/>
        </p:nvGrpSpPr>
        <p:grpSpPr>
          <a:xfrm>
            <a:off x="-484163" y="0"/>
            <a:ext cx="10376966" cy="5154249"/>
            <a:chOff x="-484163" y="0"/>
            <a:chExt cx="10376966" cy="5154249"/>
          </a:xfrm>
        </p:grpSpPr>
        <p:sp>
          <p:nvSpPr>
            <p:cNvPr id="25" name="Google Shape;25;p3"/>
            <p:cNvSpPr/>
            <p:nvPr/>
          </p:nvSpPr>
          <p:spPr>
            <a:xfrm flipH="1">
              <a:off x="8276658" y="149049"/>
              <a:ext cx="1616144" cy="582853"/>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3"/>
            <p:cNvGrpSpPr/>
            <p:nvPr/>
          </p:nvGrpSpPr>
          <p:grpSpPr>
            <a:xfrm>
              <a:off x="7995077" y="4333810"/>
              <a:ext cx="1148907" cy="819904"/>
              <a:chOff x="0" y="4609499"/>
              <a:chExt cx="748620" cy="534244"/>
            </a:xfrm>
          </p:grpSpPr>
          <p:sp>
            <p:nvSpPr>
              <p:cNvPr id="27" name="Google Shape;27;p3"/>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a:off x="7326053" y="4676795"/>
              <a:ext cx="669042" cy="477454"/>
              <a:chOff x="0" y="4609499"/>
              <a:chExt cx="748620" cy="534244"/>
            </a:xfrm>
          </p:grpSpPr>
          <p:sp>
            <p:nvSpPr>
              <p:cNvPr id="32" name="Google Shape;32;p3"/>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p:nvPr/>
          </p:nvSpPr>
          <p:spPr>
            <a:xfrm>
              <a:off x="-327325" y="0"/>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3"/>
            <p:cNvGrpSpPr/>
            <p:nvPr/>
          </p:nvGrpSpPr>
          <p:grpSpPr>
            <a:xfrm>
              <a:off x="-484163" y="3921853"/>
              <a:ext cx="1838998" cy="1232132"/>
              <a:chOff x="-597713" y="3921853"/>
              <a:chExt cx="1838998" cy="1232132"/>
            </a:xfrm>
          </p:grpSpPr>
          <p:grpSp>
            <p:nvGrpSpPr>
              <p:cNvPr id="38" name="Google Shape;38;p3"/>
              <p:cNvGrpSpPr/>
              <p:nvPr/>
            </p:nvGrpSpPr>
            <p:grpSpPr>
              <a:xfrm flipH="1">
                <a:off x="-597713" y="3921853"/>
                <a:ext cx="1283447" cy="910569"/>
                <a:chOff x="-796000" y="3045516"/>
                <a:chExt cx="975560" cy="692184"/>
              </a:xfrm>
            </p:grpSpPr>
            <p:sp>
              <p:nvSpPr>
                <p:cNvPr id="39" name="Google Shape;39;p3"/>
                <p:cNvSpPr/>
                <p:nvPr/>
              </p:nvSpPr>
              <p:spPr>
                <a:xfrm>
                  <a:off x="-796000" y="3047178"/>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91427" y="3047178"/>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644615" y="3046070"/>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5777" y="3045516"/>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3"/>
              <p:cNvSpPr/>
              <p:nvPr/>
            </p:nvSpPr>
            <p:spPr>
              <a:xfrm>
                <a:off x="-121325" y="4460903"/>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83248" y="4460903"/>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0060" y="4459795"/>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398898" y="4459241"/>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95921" y="4762597"/>
                <a:ext cx="545363" cy="383700"/>
              </a:xfrm>
              <a:custGeom>
                <a:avLst/>
                <a:gdLst/>
                <a:ahLst/>
                <a:cxnLst/>
                <a:rect l="l" t="t" r="r" b="b"/>
                <a:pathLst>
                  <a:path w="7875" h="5540" extrusionOk="0">
                    <a:moveTo>
                      <a:pt x="1" y="1"/>
                    </a:moveTo>
                    <a:lnTo>
                      <a:pt x="1" y="5540"/>
                    </a:lnTo>
                    <a:lnTo>
                      <a:pt x="7874" y="5540"/>
                    </a:lnTo>
                    <a:lnTo>
                      <a:pt x="7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089828" y="4762597"/>
                <a:ext cx="62674" cy="383700"/>
              </a:xfrm>
              <a:custGeom>
                <a:avLst/>
                <a:gdLst/>
                <a:ahLst/>
                <a:cxnLst/>
                <a:rect l="l" t="t" r="r" b="b"/>
                <a:pathLst>
                  <a:path w="905" h="5540" extrusionOk="0">
                    <a:moveTo>
                      <a:pt x="0" y="1"/>
                    </a:moveTo>
                    <a:lnTo>
                      <a:pt x="0" y="5540"/>
                    </a:lnTo>
                    <a:lnTo>
                      <a:pt x="904" y="5540"/>
                    </a:lnTo>
                    <a:lnTo>
                      <a:pt x="9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781309" y="4762597"/>
                <a:ext cx="104779" cy="132148"/>
              </a:xfrm>
              <a:custGeom>
                <a:avLst/>
                <a:gdLst/>
                <a:ahLst/>
                <a:cxnLst/>
                <a:rect l="l" t="t" r="r" b="b"/>
                <a:pathLst>
                  <a:path w="1513" h="1908" extrusionOk="0">
                    <a:moveTo>
                      <a:pt x="1" y="1"/>
                    </a:moveTo>
                    <a:lnTo>
                      <a:pt x="1" y="1907"/>
                    </a:lnTo>
                    <a:lnTo>
                      <a:pt x="1513" y="1907"/>
                    </a:lnTo>
                    <a:lnTo>
                      <a:pt x="1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981656" y="4757471"/>
                <a:ext cx="23961" cy="396514"/>
              </a:xfrm>
              <a:custGeom>
                <a:avLst/>
                <a:gdLst/>
                <a:ahLst/>
                <a:cxnLst/>
                <a:rect l="l" t="t" r="r" b="b"/>
                <a:pathLst>
                  <a:path w="346" h="5725" extrusionOk="0">
                    <a:moveTo>
                      <a:pt x="173" y="1"/>
                    </a:moveTo>
                    <a:cubicBezTo>
                      <a:pt x="87" y="1"/>
                      <a:pt x="1" y="58"/>
                      <a:pt x="1" y="173"/>
                    </a:cubicBezTo>
                    <a:lnTo>
                      <a:pt x="1" y="5564"/>
                    </a:lnTo>
                    <a:cubicBezTo>
                      <a:pt x="1" y="5671"/>
                      <a:pt x="87" y="5725"/>
                      <a:pt x="173" y="5725"/>
                    </a:cubicBezTo>
                    <a:cubicBezTo>
                      <a:pt x="259" y="5725"/>
                      <a:pt x="346" y="5671"/>
                      <a:pt x="346" y="5564"/>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3"/>
          <p:cNvSpPr txBox="1">
            <a:spLocks noGrp="1"/>
          </p:cNvSpPr>
          <p:nvPr>
            <p:ph type="title"/>
          </p:nvPr>
        </p:nvSpPr>
        <p:spPr>
          <a:xfrm>
            <a:off x="5302975" y="2361900"/>
            <a:ext cx="2833200" cy="1375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2" name="Google Shape;52;p3"/>
          <p:cNvSpPr txBox="1">
            <a:spLocks noGrp="1"/>
          </p:cNvSpPr>
          <p:nvPr>
            <p:ph type="title" idx="2" hasCustomPrompt="1"/>
          </p:nvPr>
        </p:nvSpPr>
        <p:spPr>
          <a:xfrm>
            <a:off x="5302975" y="1405800"/>
            <a:ext cx="12834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3" name="Google Shape;53;p3"/>
          <p:cNvSpPr>
            <a:spLocks noGrp="1"/>
          </p:cNvSpPr>
          <p:nvPr>
            <p:ph type="pic" idx="3"/>
          </p:nvPr>
        </p:nvSpPr>
        <p:spPr>
          <a:xfrm>
            <a:off x="713225" y="539500"/>
            <a:ext cx="3642000" cy="4064400"/>
          </a:xfrm>
          <a:prstGeom prst="roundRect">
            <a:avLst>
              <a:gd name="adj" fmla="val 16667"/>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grpSp>
        <p:nvGrpSpPr>
          <p:cNvPr id="55" name="Google Shape;55;p4"/>
          <p:cNvGrpSpPr/>
          <p:nvPr/>
        </p:nvGrpSpPr>
        <p:grpSpPr>
          <a:xfrm>
            <a:off x="-173362" y="153625"/>
            <a:ext cx="9424901" cy="5000176"/>
            <a:chOff x="-173362" y="153625"/>
            <a:chExt cx="9424901" cy="5000176"/>
          </a:xfrm>
        </p:grpSpPr>
        <p:sp>
          <p:nvSpPr>
            <p:cNvPr id="56" name="Google Shape;56;p4"/>
            <p:cNvSpPr/>
            <p:nvPr/>
          </p:nvSpPr>
          <p:spPr>
            <a:xfrm>
              <a:off x="7888925" y="153625"/>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4"/>
            <p:cNvGrpSpPr/>
            <p:nvPr/>
          </p:nvGrpSpPr>
          <p:grpSpPr>
            <a:xfrm flipH="1">
              <a:off x="33" y="4395869"/>
              <a:ext cx="1062067" cy="757932"/>
              <a:chOff x="0" y="4609499"/>
              <a:chExt cx="748620" cy="534244"/>
            </a:xfrm>
          </p:grpSpPr>
          <p:sp>
            <p:nvSpPr>
              <p:cNvPr id="58" name="Google Shape;58;p4"/>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4"/>
            <p:cNvGrpSpPr/>
            <p:nvPr/>
          </p:nvGrpSpPr>
          <p:grpSpPr>
            <a:xfrm>
              <a:off x="-173362" y="184782"/>
              <a:ext cx="780188" cy="932835"/>
              <a:chOff x="6700213" y="967157"/>
              <a:chExt cx="780188" cy="932835"/>
            </a:xfrm>
          </p:grpSpPr>
          <p:sp>
            <p:nvSpPr>
              <p:cNvPr id="63" name="Google Shape;63;p4"/>
              <p:cNvSpPr/>
              <p:nvPr/>
            </p:nvSpPr>
            <p:spPr>
              <a:xfrm>
                <a:off x="6733247" y="967157"/>
                <a:ext cx="747154" cy="932835"/>
              </a:xfrm>
              <a:custGeom>
                <a:avLst/>
                <a:gdLst/>
                <a:ahLst/>
                <a:cxnLst/>
                <a:rect l="l" t="t" r="r" b="b"/>
                <a:pathLst>
                  <a:path w="14498" h="18101" extrusionOk="0">
                    <a:moveTo>
                      <a:pt x="7247" y="4152"/>
                    </a:moveTo>
                    <a:cubicBezTo>
                      <a:pt x="9088" y="4152"/>
                      <a:pt x="10587" y="5877"/>
                      <a:pt x="10257" y="7915"/>
                    </a:cubicBezTo>
                    <a:cubicBezTo>
                      <a:pt x="10060" y="9098"/>
                      <a:pt x="9189" y="10068"/>
                      <a:pt x="8088" y="10380"/>
                    </a:cubicBezTo>
                    <a:cubicBezTo>
                      <a:pt x="7808" y="10457"/>
                      <a:pt x="7532" y="10494"/>
                      <a:pt x="7263" y="10494"/>
                    </a:cubicBezTo>
                    <a:cubicBezTo>
                      <a:pt x="5411" y="10494"/>
                      <a:pt x="3913" y="8769"/>
                      <a:pt x="4258" y="6731"/>
                    </a:cubicBezTo>
                    <a:cubicBezTo>
                      <a:pt x="4455" y="5548"/>
                      <a:pt x="5310" y="4578"/>
                      <a:pt x="6427" y="4266"/>
                    </a:cubicBezTo>
                    <a:cubicBezTo>
                      <a:pt x="6705" y="4189"/>
                      <a:pt x="6980" y="4152"/>
                      <a:pt x="7247" y="4152"/>
                    </a:cubicBezTo>
                    <a:close/>
                    <a:moveTo>
                      <a:pt x="7242" y="1"/>
                    </a:moveTo>
                    <a:cubicBezTo>
                      <a:pt x="6871" y="1"/>
                      <a:pt x="6495" y="30"/>
                      <a:pt x="6115" y="91"/>
                    </a:cubicBezTo>
                    <a:cubicBezTo>
                      <a:pt x="2861" y="617"/>
                      <a:pt x="330" y="3493"/>
                      <a:pt x="99" y="6929"/>
                    </a:cubicBezTo>
                    <a:cubicBezTo>
                      <a:pt x="1" y="8605"/>
                      <a:pt x="412" y="10150"/>
                      <a:pt x="1201" y="11449"/>
                    </a:cubicBezTo>
                    <a:cubicBezTo>
                      <a:pt x="1398" y="11761"/>
                      <a:pt x="1628" y="12040"/>
                      <a:pt x="1875" y="12320"/>
                    </a:cubicBezTo>
                    <a:lnTo>
                      <a:pt x="6477" y="17530"/>
                    </a:lnTo>
                    <a:cubicBezTo>
                      <a:pt x="6814" y="17913"/>
                      <a:pt x="7280" y="18100"/>
                      <a:pt x="7745" y="18100"/>
                    </a:cubicBezTo>
                    <a:cubicBezTo>
                      <a:pt x="8276" y="18100"/>
                      <a:pt x="8806" y="17856"/>
                      <a:pt x="9140" y="17382"/>
                    </a:cubicBezTo>
                    <a:lnTo>
                      <a:pt x="11983" y="13306"/>
                    </a:lnTo>
                    <a:cubicBezTo>
                      <a:pt x="12262" y="12928"/>
                      <a:pt x="12756" y="12172"/>
                      <a:pt x="13199" y="11498"/>
                    </a:cubicBezTo>
                    <a:cubicBezTo>
                      <a:pt x="14005" y="10232"/>
                      <a:pt x="14498" y="8720"/>
                      <a:pt x="14432" y="7192"/>
                    </a:cubicBezTo>
                    <a:cubicBezTo>
                      <a:pt x="14432" y="7175"/>
                      <a:pt x="14432" y="7159"/>
                      <a:pt x="14432" y="7159"/>
                    </a:cubicBezTo>
                    <a:cubicBezTo>
                      <a:pt x="14252" y="3142"/>
                      <a:pt x="11066" y="1"/>
                      <a:pt x="7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6700213" y="967157"/>
                <a:ext cx="747154" cy="932835"/>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5" name="Google Shape;6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 name="Google Shape;66;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5"/>
          <p:cNvSpPr txBox="1">
            <a:spLocks noGrp="1"/>
          </p:cNvSpPr>
          <p:nvPr>
            <p:ph type="title"/>
          </p:nvPr>
        </p:nvSpPr>
        <p:spPr>
          <a:xfrm>
            <a:off x="722376" y="448056"/>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 name="Google Shape;69;p5"/>
          <p:cNvSpPr txBox="1">
            <a:spLocks noGrp="1"/>
          </p:cNvSpPr>
          <p:nvPr>
            <p:ph type="subTitle" idx="1"/>
          </p:nvPr>
        </p:nvSpPr>
        <p:spPr>
          <a:xfrm>
            <a:off x="3500260" y="2506150"/>
            <a:ext cx="2505600" cy="158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0" name="Google Shape;70;p5"/>
          <p:cNvSpPr txBox="1">
            <a:spLocks noGrp="1"/>
          </p:cNvSpPr>
          <p:nvPr>
            <p:ph type="subTitle" idx="2"/>
          </p:nvPr>
        </p:nvSpPr>
        <p:spPr>
          <a:xfrm>
            <a:off x="713225" y="2506150"/>
            <a:ext cx="2505600" cy="158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1" name="Google Shape;71;p5"/>
          <p:cNvSpPr txBox="1">
            <a:spLocks noGrp="1"/>
          </p:cNvSpPr>
          <p:nvPr>
            <p:ph type="subTitle" idx="3"/>
          </p:nvPr>
        </p:nvSpPr>
        <p:spPr>
          <a:xfrm>
            <a:off x="713213" y="2023440"/>
            <a:ext cx="25056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2" name="Google Shape;72;p5"/>
          <p:cNvSpPr txBox="1">
            <a:spLocks noGrp="1"/>
          </p:cNvSpPr>
          <p:nvPr>
            <p:ph type="subTitle" idx="4"/>
          </p:nvPr>
        </p:nvSpPr>
        <p:spPr>
          <a:xfrm>
            <a:off x="3500263" y="2023440"/>
            <a:ext cx="25056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73" name="Google Shape;73;p5"/>
          <p:cNvGrpSpPr/>
          <p:nvPr/>
        </p:nvGrpSpPr>
        <p:grpSpPr>
          <a:xfrm>
            <a:off x="-805300" y="-126925"/>
            <a:ext cx="10016251" cy="5280893"/>
            <a:chOff x="-805300" y="-126925"/>
            <a:chExt cx="10016251" cy="5280893"/>
          </a:xfrm>
        </p:grpSpPr>
        <p:grpSp>
          <p:nvGrpSpPr>
            <p:cNvPr id="74" name="Google Shape;74;p5"/>
            <p:cNvGrpSpPr/>
            <p:nvPr/>
          </p:nvGrpSpPr>
          <p:grpSpPr>
            <a:xfrm>
              <a:off x="8430763" y="959657"/>
              <a:ext cx="780188" cy="932835"/>
              <a:chOff x="6700213" y="967157"/>
              <a:chExt cx="780188" cy="932835"/>
            </a:xfrm>
          </p:grpSpPr>
          <p:sp>
            <p:nvSpPr>
              <p:cNvPr id="75" name="Google Shape;75;p5"/>
              <p:cNvSpPr/>
              <p:nvPr/>
            </p:nvSpPr>
            <p:spPr>
              <a:xfrm>
                <a:off x="6733247" y="967157"/>
                <a:ext cx="747154" cy="932835"/>
              </a:xfrm>
              <a:custGeom>
                <a:avLst/>
                <a:gdLst/>
                <a:ahLst/>
                <a:cxnLst/>
                <a:rect l="l" t="t" r="r" b="b"/>
                <a:pathLst>
                  <a:path w="14498" h="18101" extrusionOk="0">
                    <a:moveTo>
                      <a:pt x="7247" y="4152"/>
                    </a:moveTo>
                    <a:cubicBezTo>
                      <a:pt x="9088" y="4152"/>
                      <a:pt x="10587" y="5877"/>
                      <a:pt x="10257" y="7915"/>
                    </a:cubicBezTo>
                    <a:cubicBezTo>
                      <a:pt x="10060" y="9098"/>
                      <a:pt x="9189" y="10068"/>
                      <a:pt x="8088" y="10380"/>
                    </a:cubicBezTo>
                    <a:cubicBezTo>
                      <a:pt x="7808" y="10457"/>
                      <a:pt x="7532" y="10494"/>
                      <a:pt x="7263" y="10494"/>
                    </a:cubicBezTo>
                    <a:cubicBezTo>
                      <a:pt x="5411" y="10494"/>
                      <a:pt x="3913" y="8769"/>
                      <a:pt x="4258" y="6731"/>
                    </a:cubicBezTo>
                    <a:cubicBezTo>
                      <a:pt x="4455" y="5548"/>
                      <a:pt x="5310" y="4578"/>
                      <a:pt x="6427" y="4266"/>
                    </a:cubicBezTo>
                    <a:cubicBezTo>
                      <a:pt x="6705" y="4189"/>
                      <a:pt x="6980" y="4152"/>
                      <a:pt x="7247" y="4152"/>
                    </a:cubicBezTo>
                    <a:close/>
                    <a:moveTo>
                      <a:pt x="7242" y="1"/>
                    </a:moveTo>
                    <a:cubicBezTo>
                      <a:pt x="6871" y="1"/>
                      <a:pt x="6495" y="30"/>
                      <a:pt x="6115" y="91"/>
                    </a:cubicBezTo>
                    <a:cubicBezTo>
                      <a:pt x="2861" y="617"/>
                      <a:pt x="330" y="3493"/>
                      <a:pt x="99" y="6929"/>
                    </a:cubicBezTo>
                    <a:cubicBezTo>
                      <a:pt x="1" y="8605"/>
                      <a:pt x="412" y="10150"/>
                      <a:pt x="1201" y="11449"/>
                    </a:cubicBezTo>
                    <a:cubicBezTo>
                      <a:pt x="1398" y="11761"/>
                      <a:pt x="1628" y="12040"/>
                      <a:pt x="1875" y="12320"/>
                    </a:cubicBezTo>
                    <a:lnTo>
                      <a:pt x="6477" y="17530"/>
                    </a:lnTo>
                    <a:cubicBezTo>
                      <a:pt x="6814" y="17913"/>
                      <a:pt x="7280" y="18100"/>
                      <a:pt x="7745" y="18100"/>
                    </a:cubicBezTo>
                    <a:cubicBezTo>
                      <a:pt x="8276" y="18100"/>
                      <a:pt x="8806" y="17856"/>
                      <a:pt x="9140" y="17382"/>
                    </a:cubicBezTo>
                    <a:lnTo>
                      <a:pt x="11983" y="13306"/>
                    </a:lnTo>
                    <a:cubicBezTo>
                      <a:pt x="12262" y="12928"/>
                      <a:pt x="12756" y="12172"/>
                      <a:pt x="13199" y="11498"/>
                    </a:cubicBezTo>
                    <a:cubicBezTo>
                      <a:pt x="14005" y="10232"/>
                      <a:pt x="14498" y="8720"/>
                      <a:pt x="14432" y="7192"/>
                    </a:cubicBezTo>
                    <a:cubicBezTo>
                      <a:pt x="14432" y="7175"/>
                      <a:pt x="14432" y="7159"/>
                      <a:pt x="14432" y="7159"/>
                    </a:cubicBezTo>
                    <a:cubicBezTo>
                      <a:pt x="14252" y="3142"/>
                      <a:pt x="11066" y="1"/>
                      <a:pt x="7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6700213" y="967157"/>
                <a:ext cx="747154" cy="932835"/>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5"/>
            <p:cNvSpPr/>
            <p:nvPr/>
          </p:nvSpPr>
          <p:spPr>
            <a:xfrm>
              <a:off x="6054925" y="-126925"/>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05300" y="1231400"/>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5"/>
            <p:cNvGrpSpPr/>
            <p:nvPr/>
          </p:nvGrpSpPr>
          <p:grpSpPr>
            <a:xfrm flipH="1">
              <a:off x="0" y="4619724"/>
              <a:ext cx="748620" cy="534244"/>
              <a:chOff x="0" y="4609499"/>
              <a:chExt cx="748620" cy="534244"/>
            </a:xfrm>
          </p:grpSpPr>
          <p:sp>
            <p:nvSpPr>
              <p:cNvPr id="80" name="Google Shape;80;p5"/>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sp>
        <p:nvSpPr>
          <p:cNvPr id="106" name="Google Shape;106;p7"/>
          <p:cNvSpPr txBox="1">
            <a:spLocks noGrp="1"/>
          </p:cNvSpPr>
          <p:nvPr>
            <p:ph type="title"/>
          </p:nvPr>
        </p:nvSpPr>
        <p:spPr>
          <a:xfrm>
            <a:off x="713225" y="1327050"/>
            <a:ext cx="38157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7" name="Google Shape;107;p7"/>
          <p:cNvSpPr txBox="1">
            <a:spLocks noGrp="1"/>
          </p:cNvSpPr>
          <p:nvPr>
            <p:ph type="subTitle" idx="1"/>
          </p:nvPr>
        </p:nvSpPr>
        <p:spPr>
          <a:xfrm>
            <a:off x="713225" y="1899750"/>
            <a:ext cx="3815700" cy="19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200"/>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1600"/>
              </a:spcBef>
              <a:spcAft>
                <a:spcPts val="0"/>
              </a:spcAft>
              <a:buClr>
                <a:srgbClr val="E76A28"/>
              </a:buClr>
              <a:buSzPts val="1200"/>
              <a:buFont typeface="Nunito Light"/>
              <a:buChar char="■"/>
              <a:defRPr/>
            </a:lvl3pPr>
            <a:lvl4pPr lvl="3" algn="ctr" rtl="0">
              <a:lnSpc>
                <a:spcPct val="100000"/>
              </a:lnSpc>
              <a:spcBef>
                <a:spcPts val="1600"/>
              </a:spcBef>
              <a:spcAft>
                <a:spcPts val="0"/>
              </a:spcAft>
              <a:buClr>
                <a:srgbClr val="E76A28"/>
              </a:buClr>
              <a:buSzPts val="1200"/>
              <a:buFont typeface="Nunito Light"/>
              <a:buChar char="●"/>
              <a:defRPr/>
            </a:lvl4pPr>
            <a:lvl5pPr lvl="4" algn="ctr" rtl="0">
              <a:lnSpc>
                <a:spcPct val="100000"/>
              </a:lnSpc>
              <a:spcBef>
                <a:spcPts val="1600"/>
              </a:spcBef>
              <a:spcAft>
                <a:spcPts val="0"/>
              </a:spcAft>
              <a:buClr>
                <a:srgbClr val="E76A28"/>
              </a:buClr>
              <a:buSzPts val="1200"/>
              <a:buFont typeface="Nunito Light"/>
              <a:buChar char="○"/>
              <a:defRPr/>
            </a:lvl5pPr>
            <a:lvl6pPr lvl="5" algn="ctr" rtl="0">
              <a:lnSpc>
                <a:spcPct val="100000"/>
              </a:lnSpc>
              <a:spcBef>
                <a:spcPts val="1600"/>
              </a:spcBef>
              <a:spcAft>
                <a:spcPts val="0"/>
              </a:spcAft>
              <a:buClr>
                <a:srgbClr val="999999"/>
              </a:buClr>
              <a:buSzPts val="1200"/>
              <a:buFont typeface="Nunito Light"/>
              <a:buChar char="■"/>
              <a:defRPr/>
            </a:lvl6pPr>
            <a:lvl7pPr lvl="6" algn="ctr" rtl="0">
              <a:lnSpc>
                <a:spcPct val="100000"/>
              </a:lnSpc>
              <a:spcBef>
                <a:spcPts val="1600"/>
              </a:spcBef>
              <a:spcAft>
                <a:spcPts val="0"/>
              </a:spcAft>
              <a:buClr>
                <a:srgbClr val="999999"/>
              </a:buClr>
              <a:buSzPts val="1200"/>
              <a:buFont typeface="Nunito Light"/>
              <a:buChar char="●"/>
              <a:defRPr/>
            </a:lvl7pPr>
            <a:lvl8pPr lvl="7" algn="ctr" rtl="0">
              <a:lnSpc>
                <a:spcPct val="100000"/>
              </a:lnSpc>
              <a:spcBef>
                <a:spcPts val="1600"/>
              </a:spcBef>
              <a:spcAft>
                <a:spcPts val="0"/>
              </a:spcAft>
              <a:buClr>
                <a:srgbClr val="999999"/>
              </a:buClr>
              <a:buSzPts val="1200"/>
              <a:buFont typeface="Nunito Light"/>
              <a:buChar char="○"/>
              <a:defRPr/>
            </a:lvl8pPr>
            <a:lvl9pPr lvl="8" algn="ctr" rtl="0">
              <a:lnSpc>
                <a:spcPct val="100000"/>
              </a:lnSpc>
              <a:spcBef>
                <a:spcPts val="1600"/>
              </a:spcBef>
              <a:spcAft>
                <a:spcPts val="1600"/>
              </a:spcAft>
              <a:buClr>
                <a:srgbClr val="999999"/>
              </a:buClr>
              <a:buSzPts val="1200"/>
              <a:buFont typeface="Nunito Light"/>
              <a:buChar char="■"/>
              <a:defRPr/>
            </a:lvl9pPr>
          </a:lstStyle>
          <a:p>
            <a:endParaRPr/>
          </a:p>
        </p:txBody>
      </p:sp>
      <p:sp>
        <p:nvSpPr>
          <p:cNvPr id="108" name="Google Shape;108;p7"/>
          <p:cNvSpPr>
            <a:spLocks noGrp="1"/>
          </p:cNvSpPr>
          <p:nvPr>
            <p:ph type="pic" idx="2"/>
          </p:nvPr>
        </p:nvSpPr>
        <p:spPr>
          <a:xfrm>
            <a:off x="4702625" y="539500"/>
            <a:ext cx="3728100" cy="4064400"/>
          </a:xfrm>
          <a:prstGeom prst="roundRect">
            <a:avLst>
              <a:gd name="adj" fmla="val 16667"/>
            </a:avLst>
          </a:prstGeom>
          <a:noFill/>
          <a:ln>
            <a:noFill/>
          </a:ln>
        </p:spPr>
      </p:sp>
      <p:grpSp>
        <p:nvGrpSpPr>
          <p:cNvPr id="109" name="Google Shape;109;p7"/>
          <p:cNvGrpSpPr/>
          <p:nvPr/>
        </p:nvGrpSpPr>
        <p:grpSpPr>
          <a:xfrm>
            <a:off x="-173362" y="153625"/>
            <a:ext cx="9424901" cy="5000176"/>
            <a:chOff x="-173362" y="153625"/>
            <a:chExt cx="9424901" cy="5000176"/>
          </a:xfrm>
        </p:grpSpPr>
        <p:grpSp>
          <p:nvGrpSpPr>
            <p:cNvPr id="110" name="Google Shape;110;p7"/>
            <p:cNvGrpSpPr/>
            <p:nvPr/>
          </p:nvGrpSpPr>
          <p:grpSpPr>
            <a:xfrm>
              <a:off x="1062119" y="4702572"/>
              <a:ext cx="632210" cy="451169"/>
              <a:chOff x="0" y="4609499"/>
              <a:chExt cx="748620" cy="534244"/>
            </a:xfrm>
          </p:grpSpPr>
          <p:sp>
            <p:nvSpPr>
              <p:cNvPr id="111" name="Google Shape;111;p7"/>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7"/>
            <p:cNvGrpSpPr/>
            <p:nvPr/>
          </p:nvGrpSpPr>
          <p:grpSpPr>
            <a:xfrm>
              <a:off x="-173362" y="153625"/>
              <a:ext cx="9424901" cy="5000176"/>
              <a:chOff x="-173362" y="153625"/>
              <a:chExt cx="9424901" cy="5000176"/>
            </a:xfrm>
          </p:grpSpPr>
          <p:sp>
            <p:nvSpPr>
              <p:cNvPr id="116" name="Google Shape;116;p7"/>
              <p:cNvSpPr/>
              <p:nvPr/>
            </p:nvSpPr>
            <p:spPr>
              <a:xfrm>
                <a:off x="7888925" y="153625"/>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7"/>
              <p:cNvGrpSpPr/>
              <p:nvPr/>
            </p:nvGrpSpPr>
            <p:grpSpPr>
              <a:xfrm flipH="1">
                <a:off x="33" y="4395869"/>
                <a:ext cx="1062067" cy="757932"/>
                <a:chOff x="0" y="4609499"/>
                <a:chExt cx="748620" cy="534244"/>
              </a:xfrm>
            </p:grpSpPr>
            <p:sp>
              <p:nvSpPr>
                <p:cNvPr id="118" name="Google Shape;118;p7"/>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7"/>
              <p:cNvGrpSpPr/>
              <p:nvPr/>
            </p:nvGrpSpPr>
            <p:grpSpPr>
              <a:xfrm>
                <a:off x="-173362" y="184782"/>
                <a:ext cx="780188" cy="932835"/>
                <a:chOff x="6700213" y="967157"/>
                <a:chExt cx="780188" cy="932835"/>
              </a:xfrm>
            </p:grpSpPr>
            <p:sp>
              <p:nvSpPr>
                <p:cNvPr id="123" name="Google Shape;123;p7"/>
                <p:cNvSpPr/>
                <p:nvPr/>
              </p:nvSpPr>
              <p:spPr>
                <a:xfrm>
                  <a:off x="6733247" y="967157"/>
                  <a:ext cx="747154" cy="932835"/>
                </a:xfrm>
                <a:custGeom>
                  <a:avLst/>
                  <a:gdLst/>
                  <a:ahLst/>
                  <a:cxnLst/>
                  <a:rect l="l" t="t" r="r" b="b"/>
                  <a:pathLst>
                    <a:path w="14498" h="18101" extrusionOk="0">
                      <a:moveTo>
                        <a:pt x="7247" y="4152"/>
                      </a:moveTo>
                      <a:cubicBezTo>
                        <a:pt x="9088" y="4152"/>
                        <a:pt x="10587" y="5877"/>
                        <a:pt x="10257" y="7915"/>
                      </a:cubicBezTo>
                      <a:cubicBezTo>
                        <a:pt x="10060" y="9098"/>
                        <a:pt x="9189" y="10068"/>
                        <a:pt x="8088" y="10380"/>
                      </a:cubicBezTo>
                      <a:cubicBezTo>
                        <a:pt x="7808" y="10457"/>
                        <a:pt x="7532" y="10494"/>
                        <a:pt x="7263" y="10494"/>
                      </a:cubicBezTo>
                      <a:cubicBezTo>
                        <a:pt x="5411" y="10494"/>
                        <a:pt x="3913" y="8769"/>
                        <a:pt x="4258" y="6731"/>
                      </a:cubicBezTo>
                      <a:cubicBezTo>
                        <a:pt x="4455" y="5548"/>
                        <a:pt x="5310" y="4578"/>
                        <a:pt x="6427" y="4266"/>
                      </a:cubicBezTo>
                      <a:cubicBezTo>
                        <a:pt x="6705" y="4189"/>
                        <a:pt x="6980" y="4152"/>
                        <a:pt x="7247" y="4152"/>
                      </a:cubicBezTo>
                      <a:close/>
                      <a:moveTo>
                        <a:pt x="7242" y="1"/>
                      </a:moveTo>
                      <a:cubicBezTo>
                        <a:pt x="6871" y="1"/>
                        <a:pt x="6495" y="30"/>
                        <a:pt x="6115" y="91"/>
                      </a:cubicBezTo>
                      <a:cubicBezTo>
                        <a:pt x="2861" y="617"/>
                        <a:pt x="330" y="3493"/>
                        <a:pt x="99" y="6929"/>
                      </a:cubicBezTo>
                      <a:cubicBezTo>
                        <a:pt x="1" y="8605"/>
                        <a:pt x="412" y="10150"/>
                        <a:pt x="1201" y="11449"/>
                      </a:cubicBezTo>
                      <a:cubicBezTo>
                        <a:pt x="1398" y="11761"/>
                        <a:pt x="1628" y="12040"/>
                        <a:pt x="1875" y="12320"/>
                      </a:cubicBezTo>
                      <a:lnTo>
                        <a:pt x="6477" y="17530"/>
                      </a:lnTo>
                      <a:cubicBezTo>
                        <a:pt x="6814" y="17913"/>
                        <a:pt x="7280" y="18100"/>
                        <a:pt x="7745" y="18100"/>
                      </a:cubicBezTo>
                      <a:cubicBezTo>
                        <a:pt x="8276" y="18100"/>
                        <a:pt x="8806" y="17856"/>
                        <a:pt x="9140" y="17382"/>
                      </a:cubicBezTo>
                      <a:lnTo>
                        <a:pt x="11983" y="13306"/>
                      </a:lnTo>
                      <a:cubicBezTo>
                        <a:pt x="12262" y="12928"/>
                        <a:pt x="12756" y="12172"/>
                        <a:pt x="13199" y="11498"/>
                      </a:cubicBezTo>
                      <a:cubicBezTo>
                        <a:pt x="14005" y="10232"/>
                        <a:pt x="14498" y="8720"/>
                        <a:pt x="14432" y="7192"/>
                      </a:cubicBezTo>
                      <a:cubicBezTo>
                        <a:pt x="14432" y="7175"/>
                        <a:pt x="14432" y="7159"/>
                        <a:pt x="14432" y="7159"/>
                      </a:cubicBezTo>
                      <a:cubicBezTo>
                        <a:pt x="14252" y="3142"/>
                        <a:pt x="11066" y="1"/>
                        <a:pt x="7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6700213" y="967157"/>
                  <a:ext cx="747154" cy="932835"/>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5"/>
        <p:cNvGrpSpPr/>
        <p:nvPr/>
      </p:nvGrpSpPr>
      <p:grpSpPr>
        <a:xfrm>
          <a:off x="0" y="0"/>
          <a:ext cx="0" cy="0"/>
          <a:chOff x="0" y="0"/>
          <a:chExt cx="0" cy="0"/>
        </a:xfrm>
      </p:grpSpPr>
      <p:grpSp>
        <p:nvGrpSpPr>
          <p:cNvPr id="126" name="Google Shape;126;p8"/>
          <p:cNvGrpSpPr/>
          <p:nvPr/>
        </p:nvGrpSpPr>
        <p:grpSpPr>
          <a:xfrm>
            <a:off x="-511426" y="348675"/>
            <a:ext cx="11522256" cy="4850820"/>
            <a:chOff x="-511426" y="348675"/>
            <a:chExt cx="11522256" cy="4850820"/>
          </a:xfrm>
        </p:grpSpPr>
        <p:grpSp>
          <p:nvGrpSpPr>
            <p:cNvPr id="127" name="Google Shape;127;p8"/>
            <p:cNvGrpSpPr/>
            <p:nvPr/>
          </p:nvGrpSpPr>
          <p:grpSpPr>
            <a:xfrm flipH="1">
              <a:off x="6832219" y="4248463"/>
              <a:ext cx="1351295" cy="905370"/>
              <a:chOff x="-597713" y="3921853"/>
              <a:chExt cx="1838998" cy="1232132"/>
            </a:xfrm>
          </p:grpSpPr>
          <p:grpSp>
            <p:nvGrpSpPr>
              <p:cNvPr id="128" name="Google Shape;128;p8"/>
              <p:cNvGrpSpPr/>
              <p:nvPr/>
            </p:nvGrpSpPr>
            <p:grpSpPr>
              <a:xfrm flipH="1">
                <a:off x="-597713" y="3921853"/>
                <a:ext cx="1283447" cy="910569"/>
                <a:chOff x="-796000" y="3045516"/>
                <a:chExt cx="975560" cy="692184"/>
              </a:xfrm>
            </p:grpSpPr>
            <p:sp>
              <p:nvSpPr>
                <p:cNvPr id="129" name="Google Shape;129;p8"/>
                <p:cNvSpPr/>
                <p:nvPr/>
              </p:nvSpPr>
              <p:spPr>
                <a:xfrm>
                  <a:off x="-796000" y="3047178"/>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91427" y="3047178"/>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644615" y="3046070"/>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75777" y="3045516"/>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8"/>
              <p:cNvSpPr/>
              <p:nvPr/>
            </p:nvSpPr>
            <p:spPr>
              <a:xfrm>
                <a:off x="-121325" y="4460903"/>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583248" y="4460903"/>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30060" y="4459795"/>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398898" y="4459241"/>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695921" y="4762597"/>
                <a:ext cx="545363" cy="383700"/>
              </a:xfrm>
              <a:custGeom>
                <a:avLst/>
                <a:gdLst/>
                <a:ahLst/>
                <a:cxnLst/>
                <a:rect l="l" t="t" r="r" b="b"/>
                <a:pathLst>
                  <a:path w="7875" h="5540" extrusionOk="0">
                    <a:moveTo>
                      <a:pt x="1" y="1"/>
                    </a:moveTo>
                    <a:lnTo>
                      <a:pt x="1" y="5540"/>
                    </a:lnTo>
                    <a:lnTo>
                      <a:pt x="7874" y="5540"/>
                    </a:lnTo>
                    <a:lnTo>
                      <a:pt x="7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1089828" y="4762597"/>
                <a:ext cx="62674" cy="383700"/>
              </a:xfrm>
              <a:custGeom>
                <a:avLst/>
                <a:gdLst/>
                <a:ahLst/>
                <a:cxnLst/>
                <a:rect l="l" t="t" r="r" b="b"/>
                <a:pathLst>
                  <a:path w="905" h="5540" extrusionOk="0">
                    <a:moveTo>
                      <a:pt x="0" y="1"/>
                    </a:moveTo>
                    <a:lnTo>
                      <a:pt x="0" y="5540"/>
                    </a:lnTo>
                    <a:lnTo>
                      <a:pt x="904" y="5540"/>
                    </a:lnTo>
                    <a:lnTo>
                      <a:pt x="9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781309" y="4762597"/>
                <a:ext cx="104779" cy="132148"/>
              </a:xfrm>
              <a:custGeom>
                <a:avLst/>
                <a:gdLst/>
                <a:ahLst/>
                <a:cxnLst/>
                <a:rect l="l" t="t" r="r" b="b"/>
                <a:pathLst>
                  <a:path w="1513" h="1908" extrusionOk="0">
                    <a:moveTo>
                      <a:pt x="1" y="1"/>
                    </a:moveTo>
                    <a:lnTo>
                      <a:pt x="1" y="1907"/>
                    </a:lnTo>
                    <a:lnTo>
                      <a:pt x="1513" y="1907"/>
                    </a:lnTo>
                    <a:lnTo>
                      <a:pt x="1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981656" y="4757471"/>
                <a:ext cx="23961" cy="396514"/>
              </a:xfrm>
              <a:custGeom>
                <a:avLst/>
                <a:gdLst/>
                <a:ahLst/>
                <a:cxnLst/>
                <a:rect l="l" t="t" r="r" b="b"/>
                <a:pathLst>
                  <a:path w="346" h="5725" extrusionOk="0">
                    <a:moveTo>
                      <a:pt x="173" y="1"/>
                    </a:moveTo>
                    <a:cubicBezTo>
                      <a:pt x="87" y="1"/>
                      <a:pt x="1" y="58"/>
                      <a:pt x="1" y="173"/>
                    </a:cubicBezTo>
                    <a:lnTo>
                      <a:pt x="1" y="5564"/>
                    </a:lnTo>
                    <a:cubicBezTo>
                      <a:pt x="1" y="5671"/>
                      <a:pt x="87" y="5725"/>
                      <a:pt x="173" y="5725"/>
                    </a:cubicBezTo>
                    <a:cubicBezTo>
                      <a:pt x="259" y="5725"/>
                      <a:pt x="346" y="5671"/>
                      <a:pt x="346" y="5564"/>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8"/>
            <p:cNvGrpSpPr/>
            <p:nvPr/>
          </p:nvGrpSpPr>
          <p:grpSpPr>
            <a:xfrm>
              <a:off x="7826397" y="2571773"/>
              <a:ext cx="3184434" cy="2627722"/>
              <a:chOff x="6020925" y="1292925"/>
              <a:chExt cx="1917063" cy="1581917"/>
            </a:xfrm>
          </p:grpSpPr>
          <p:sp>
            <p:nvSpPr>
              <p:cNvPr id="142" name="Google Shape;142;p8"/>
              <p:cNvSpPr/>
              <p:nvPr/>
            </p:nvSpPr>
            <p:spPr>
              <a:xfrm>
                <a:off x="6212543" y="1438596"/>
                <a:ext cx="315441" cy="294231"/>
              </a:xfrm>
              <a:custGeom>
                <a:avLst/>
                <a:gdLst/>
                <a:ahLst/>
                <a:cxnLst/>
                <a:rect l="l" t="t" r="r" b="b"/>
                <a:pathLst>
                  <a:path w="7332" h="6839" extrusionOk="0">
                    <a:moveTo>
                      <a:pt x="0" y="1"/>
                    </a:moveTo>
                    <a:lnTo>
                      <a:pt x="0" y="6838"/>
                    </a:lnTo>
                    <a:lnTo>
                      <a:pt x="7331" y="6838"/>
                    </a:lnTo>
                    <a:lnTo>
                      <a:pt x="7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6342640" y="1438596"/>
                <a:ext cx="40355" cy="93402"/>
              </a:xfrm>
              <a:custGeom>
                <a:avLst/>
                <a:gdLst/>
                <a:ahLst/>
                <a:cxnLst/>
                <a:rect l="l" t="t" r="r" b="b"/>
                <a:pathLst>
                  <a:path w="938" h="2171" extrusionOk="0">
                    <a:moveTo>
                      <a:pt x="1" y="1"/>
                    </a:moveTo>
                    <a:lnTo>
                      <a:pt x="1" y="2170"/>
                    </a:lnTo>
                    <a:lnTo>
                      <a:pt x="938" y="2170"/>
                    </a:lnTo>
                    <a:lnTo>
                      <a:pt x="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6230913" y="1467592"/>
                <a:ext cx="67933" cy="7830"/>
              </a:xfrm>
              <a:custGeom>
                <a:avLst/>
                <a:gdLst/>
                <a:ahLst/>
                <a:cxnLst/>
                <a:rect l="l" t="t" r="r" b="b"/>
                <a:pathLst>
                  <a:path w="1579" h="182" extrusionOk="0">
                    <a:moveTo>
                      <a:pt x="66" y="1"/>
                    </a:moveTo>
                    <a:cubicBezTo>
                      <a:pt x="34" y="1"/>
                      <a:pt x="1" y="34"/>
                      <a:pt x="1" y="83"/>
                    </a:cubicBezTo>
                    <a:cubicBezTo>
                      <a:pt x="1" y="116"/>
                      <a:pt x="34" y="149"/>
                      <a:pt x="66" y="149"/>
                    </a:cubicBezTo>
                    <a:lnTo>
                      <a:pt x="1496" y="181"/>
                    </a:lnTo>
                    <a:cubicBezTo>
                      <a:pt x="1529" y="181"/>
                      <a:pt x="1562" y="149"/>
                      <a:pt x="1562" y="116"/>
                    </a:cubicBezTo>
                    <a:cubicBezTo>
                      <a:pt x="1579" y="66"/>
                      <a:pt x="1546" y="34"/>
                      <a:pt x="1496" y="34"/>
                    </a:cubicBez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6154550" y="1732777"/>
                <a:ext cx="489381" cy="432806"/>
              </a:xfrm>
              <a:custGeom>
                <a:avLst/>
                <a:gdLst/>
                <a:ahLst/>
                <a:cxnLst/>
                <a:rect l="l" t="t" r="r" b="b"/>
                <a:pathLst>
                  <a:path w="11375" h="10060" extrusionOk="0">
                    <a:moveTo>
                      <a:pt x="1" y="0"/>
                    </a:moveTo>
                    <a:lnTo>
                      <a:pt x="1" y="10060"/>
                    </a:lnTo>
                    <a:lnTo>
                      <a:pt x="11375" y="10060"/>
                    </a:lnTo>
                    <a:lnTo>
                      <a:pt x="113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6356062" y="1732777"/>
                <a:ext cx="62985" cy="137242"/>
              </a:xfrm>
              <a:custGeom>
                <a:avLst/>
                <a:gdLst/>
                <a:ahLst/>
                <a:cxnLst/>
                <a:rect l="l" t="t" r="r" b="b"/>
                <a:pathLst>
                  <a:path w="1464" h="3190" extrusionOk="0">
                    <a:moveTo>
                      <a:pt x="1" y="0"/>
                    </a:moveTo>
                    <a:lnTo>
                      <a:pt x="1" y="3189"/>
                    </a:lnTo>
                    <a:lnTo>
                      <a:pt x="1464" y="3189"/>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6517995" y="2066537"/>
                <a:ext cx="84926" cy="6410"/>
              </a:xfrm>
              <a:custGeom>
                <a:avLst/>
                <a:gdLst/>
                <a:ahLst/>
                <a:cxnLst/>
                <a:rect l="l" t="t" r="r" b="b"/>
                <a:pathLst>
                  <a:path w="1974" h="149" extrusionOk="0">
                    <a:moveTo>
                      <a:pt x="83" y="0"/>
                    </a:moveTo>
                    <a:cubicBezTo>
                      <a:pt x="34" y="0"/>
                      <a:pt x="1" y="33"/>
                      <a:pt x="1" y="83"/>
                    </a:cubicBezTo>
                    <a:cubicBezTo>
                      <a:pt x="1" y="115"/>
                      <a:pt x="34" y="148"/>
                      <a:pt x="83" y="148"/>
                    </a:cubicBezTo>
                    <a:lnTo>
                      <a:pt x="1891" y="148"/>
                    </a:lnTo>
                    <a:cubicBezTo>
                      <a:pt x="1940" y="148"/>
                      <a:pt x="1973" y="115"/>
                      <a:pt x="1973" y="83"/>
                    </a:cubicBezTo>
                    <a:cubicBezTo>
                      <a:pt x="1973" y="33"/>
                      <a:pt x="1940"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6516619" y="2087747"/>
                <a:ext cx="75677" cy="7099"/>
              </a:xfrm>
              <a:custGeom>
                <a:avLst/>
                <a:gdLst/>
                <a:ahLst/>
                <a:cxnLst/>
                <a:rect l="l" t="t" r="r" b="b"/>
                <a:pathLst>
                  <a:path w="1759" h="165" extrusionOk="0">
                    <a:moveTo>
                      <a:pt x="82" y="1"/>
                    </a:moveTo>
                    <a:cubicBezTo>
                      <a:pt x="33" y="1"/>
                      <a:pt x="0" y="33"/>
                      <a:pt x="0" y="66"/>
                    </a:cubicBezTo>
                    <a:cubicBezTo>
                      <a:pt x="0" y="116"/>
                      <a:pt x="33" y="148"/>
                      <a:pt x="82" y="148"/>
                    </a:cubicBezTo>
                    <a:lnTo>
                      <a:pt x="1677" y="165"/>
                    </a:lnTo>
                    <a:cubicBezTo>
                      <a:pt x="1726" y="165"/>
                      <a:pt x="1759" y="132"/>
                      <a:pt x="1759" y="99"/>
                    </a:cubicBezTo>
                    <a:cubicBezTo>
                      <a:pt x="1759" y="66"/>
                      <a:pt x="1726" y="17"/>
                      <a:pt x="1677" y="17"/>
                    </a:cubicBez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6525782" y="2108268"/>
                <a:ext cx="77139" cy="7787"/>
              </a:xfrm>
              <a:custGeom>
                <a:avLst/>
                <a:gdLst/>
                <a:ahLst/>
                <a:cxnLst/>
                <a:rect l="l" t="t" r="r" b="b"/>
                <a:pathLst>
                  <a:path w="1793" h="181" extrusionOk="0">
                    <a:moveTo>
                      <a:pt x="83" y="0"/>
                    </a:moveTo>
                    <a:cubicBezTo>
                      <a:pt x="34" y="0"/>
                      <a:pt x="1" y="33"/>
                      <a:pt x="1" y="66"/>
                    </a:cubicBezTo>
                    <a:cubicBezTo>
                      <a:pt x="1" y="99"/>
                      <a:pt x="34" y="148"/>
                      <a:pt x="67" y="148"/>
                    </a:cubicBezTo>
                    <a:lnTo>
                      <a:pt x="1710" y="181"/>
                    </a:lnTo>
                    <a:cubicBezTo>
                      <a:pt x="1759" y="181"/>
                      <a:pt x="1792" y="148"/>
                      <a:pt x="1792" y="115"/>
                    </a:cubicBezTo>
                    <a:cubicBezTo>
                      <a:pt x="1792" y="66"/>
                      <a:pt x="1759" y="33"/>
                      <a:pt x="1710" y="33"/>
                    </a:cubicBezTo>
                    <a:lnTo>
                      <a:pt x="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6967053" y="1292925"/>
                <a:ext cx="633635" cy="439905"/>
              </a:xfrm>
              <a:custGeom>
                <a:avLst/>
                <a:gdLst/>
                <a:ahLst/>
                <a:cxnLst/>
                <a:rect l="l" t="t" r="r" b="b"/>
                <a:pathLst>
                  <a:path w="14728" h="10225" extrusionOk="0">
                    <a:moveTo>
                      <a:pt x="0" y="1"/>
                    </a:moveTo>
                    <a:lnTo>
                      <a:pt x="0" y="10224"/>
                    </a:lnTo>
                    <a:lnTo>
                      <a:pt x="14727" y="10224"/>
                    </a:lnTo>
                    <a:lnTo>
                      <a:pt x="147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6495366" y="1292925"/>
                <a:ext cx="471742" cy="439905"/>
              </a:xfrm>
              <a:custGeom>
                <a:avLst/>
                <a:gdLst/>
                <a:ahLst/>
                <a:cxnLst/>
                <a:rect l="l" t="t" r="r" b="b"/>
                <a:pathLst>
                  <a:path w="10965" h="10225" extrusionOk="0">
                    <a:moveTo>
                      <a:pt x="1" y="1"/>
                    </a:moveTo>
                    <a:lnTo>
                      <a:pt x="1" y="10224"/>
                    </a:lnTo>
                    <a:lnTo>
                      <a:pt x="10964" y="10224"/>
                    </a:lnTo>
                    <a:lnTo>
                      <a:pt x="109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7366551" y="1292925"/>
                <a:ext cx="60877" cy="139350"/>
              </a:xfrm>
              <a:custGeom>
                <a:avLst/>
                <a:gdLst/>
                <a:ahLst/>
                <a:cxnLst/>
                <a:rect l="l" t="t" r="r" b="b"/>
                <a:pathLst>
                  <a:path w="1415" h="3239" extrusionOk="0">
                    <a:moveTo>
                      <a:pt x="1" y="1"/>
                    </a:moveTo>
                    <a:lnTo>
                      <a:pt x="1" y="3239"/>
                    </a:lnTo>
                    <a:lnTo>
                      <a:pt x="1414" y="3239"/>
                    </a:lnTo>
                    <a:lnTo>
                      <a:pt x="1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6689866" y="1292925"/>
                <a:ext cx="60834" cy="139350"/>
              </a:xfrm>
              <a:custGeom>
                <a:avLst/>
                <a:gdLst/>
                <a:ahLst/>
                <a:cxnLst/>
                <a:rect l="l" t="t" r="r" b="b"/>
                <a:pathLst>
                  <a:path w="1414" h="3239" extrusionOk="0">
                    <a:moveTo>
                      <a:pt x="0" y="1"/>
                    </a:moveTo>
                    <a:lnTo>
                      <a:pt x="0" y="3239"/>
                    </a:lnTo>
                    <a:lnTo>
                      <a:pt x="1414" y="3239"/>
                    </a:lnTo>
                    <a:lnTo>
                      <a:pt x="1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6840484" y="1325836"/>
                <a:ext cx="86303" cy="89487"/>
              </a:xfrm>
              <a:custGeom>
                <a:avLst/>
                <a:gdLst/>
                <a:ahLst/>
                <a:cxnLst/>
                <a:rect l="l" t="t" r="r" b="b"/>
                <a:pathLst>
                  <a:path w="2006" h="2080" extrusionOk="0">
                    <a:moveTo>
                      <a:pt x="1036" y="189"/>
                    </a:moveTo>
                    <a:cubicBezTo>
                      <a:pt x="1167" y="304"/>
                      <a:pt x="1299" y="436"/>
                      <a:pt x="1430" y="567"/>
                    </a:cubicBezTo>
                    <a:cubicBezTo>
                      <a:pt x="1545" y="682"/>
                      <a:pt x="1644" y="781"/>
                      <a:pt x="1759" y="896"/>
                    </a:cubicBezTo>
                    <a:lnTo>
                      <a:pt x="1644" y="896"/>
                    </a:lnTo>
                    <a:cubicBezTo>
                      <a:pt x="1545" y="896"/>
                      <a:pt x="1446" y="896"/>
                      <a:pt x="1348" y="912"/>
                    </a:cubicBezTo>
                    <a:cubicBezTo>
                      <a:pt x="1315" y="912"/>
                      <a:pt x="1282" y="945"/>
                      <a:pt x="1282" y="995"/>
                    </a:cubicBezTo>
                    <a:cubicBezTo>
                      <a:pt x="1299" y="1159"/>
                      <a:pt x="1299" y="1323"/>
                      <a:pt x="1299" y="1504"/>
                    </a:cubicBezTo>
                    <a:cubicBezTo>
                      <a:pt x="1282" y="1636"/>
                      <a:pt x="1282" y="1784"/>
                      <a:pt x="1299" y="1931"/>
                    </a:cubicBezTo>
                    <a:cubicBezTo>
                      <a:pt x="1183" y="1931"/>
                      <a:pt x="1085" y="1915"/>
                      <a:pt x="986" y="1915"/>
                    </a:cubicBezTo>
                    <a:cubicBezTo>
                      <a:pt x="888" y="1915"/>
                      <a:pt x="789" y="1915"/>
                      <a:pt x="674" y="1899"/>
                    </a:cubicBezTo>
                    <a:lnTo>
                      <a:pt x="674" y="995"/>
                    </a:lnTo>
                    <a:cubicBezTo>
                      <a:pt x="674" y="962"/>
                      <a:pt x="641" y="929"/>
                      <a:pt x="608" y="929"/>
                    </a:cubicBezTo>
                    <a:cubicBezTo>
                      <a:pt x="559" y="921"/>
                      <a:pt x="514" y="916"/>
                      <a:pt x="468" y="916"/>
                    </a:cubicBezTo>
                    <a:cubicBezTo>
                      <a:pt x="423" y="916"/>
                      <a:pt x="378" y="921"/>
                      <a:pt x="329" y="929"/>
                    </a:cubicBezTo>
                    <a:lnTo>
                      <a:pt x="263" y="929"/>
                    </a:lnTo>
                    <a:cubicBezTo>
                      <a:pt x="378" y="814"/>
                      <a:pt x="493" y="699"/>
                      <a:pt x="608" y="584"/>
                    </a:cubicBezTo>
                    <a:cubicBezTo>
                      <a:pt x="740" y="452"/>
                      <a:pt x="888" y="321"/>
                      <a:pt x="1036" y="189"/>
                    </a:cubicBezTo>
                    <a:close/>
                    <a:moveTo>
                      <a:pt x="1042" y="0"/>
                    </a:moveTo>
                    <a:cubicBezTo>
                      <a:pt x="1023" y="0"/>
                      <a:pt x="1003" y="8"/>
                      <a:pt x="986" y="25"/>
                    </a:cubicBezTo>
                    <a:cubicBezTo>
                      <a:pt x="822" y="189"/>
                      <a:pt x="658" y="337"/>
                      <a:pt x="510" y="485"/>
                    </a:cubicBezTo>
                    <a:cubicBezTo>
                      <a:pt x="345" y="633"/>
                      <a:pt x="197" y="781"/>
                      <a:pt x="16" y="945"/>
                    </a:cubicBezTo>
                    <a:cubicBezTo>
                      <a:pt x="0" y="962"/>
                      <a:pt x="0" y="995"/>
                      <a:pt x="0" y="1011"/>
                    </a:cubicBezTo>
                    <a:cubicBezTo>
                      <a:pt x="16" y="1044"/>
                      <a:pt x="33" y="1060"/>
                      <a:pt x="66" y="1060"/>
                    </a:cubicBezTo>
                    <a:cubicBezTo>
                      <a:pt x="148" y="1077"/>
                      <a:pt x="247" y="1077"/>
                      <a:pt x="345" y="1077"/>
                    </a:cubicBezTo>
                    <a:cubicBezTo>
                      <a:pt x="378" y="1077"/>
                      <a:pt x="418" y="1069"/>
                      <a:pt x="461" y="1069"/>
                    </a:cubicBezTo>
                    <a:cubicBezTo>
                      <a:pt x="482" y="1069"/>
                      <a:pt x="504" y="1071"/>
                      <a:pt x="526" y="1077"/>
                    </a:cubicBezTo>
                    <a:lnTo>
                      <a:pt x="526" y="1981"/>
                    </a:lnTo>
                    <a:cubicBezTo>
                      <a:pt x="526" y="2014"/>
                      <a:pt x="559" y="2046"/>
                      <a:pt x="592" y="2046"/>
                    </a:cubicBezTo>
                    <a:cubicBezTo>
                      <a:pt x="740" y="2046"/>
                      <a:pt x="855" y="2063"/>
                      <a:pt x="970" y="2063"/>
                    </a:cubicBezTo>
                    <a:cubicBezTo>
                      <a:pt x="1101" y="2063"/>
                      <a:pt x="1216" y="2079"/>
                      <a:pt x="1364" y="2079"/>
                    </a:cubicBezTo>
                    <a:cubicBezTo>
                      <a:pt x="1381" y="2079"/>
                      <a:pt x="1414" y="2079"/>
                      <a:pt x="1414" y="2063"/>
                    </a:cubicBezTo>
                    <a:cubicBezTo>
                      <a:pt x="1430" y="2046"/>
                      <a:pt x="1446" y="2030"/>
                      <a:pt x="1446" y="1997"/>
                    </a:cubicBezTo>
                    <a:cubicBezTo>
                      <a:pt x="1430" y="1833"/>
                      <a:pt x="1430" y="1668"/>
                      <a:pt x="1446" y="1504"/>
                    </a:cubicBezTo>
                    <a:cubicBezTo>
                      <a:pt x="1446" y="1356"/>
                      <a:pt x="1446" y="1192"/>
                      <a:pt x="1430" y="1044"/>
                    </a:cubicBezTo>
                    <a:lnTo>
                      <a:pt x="1644" y="1044"/>
                    </a:lnTo>
                    <a:cubicBezTo>
                      <a:pt x="1742" y="1044"/>
                      <a:pt x="1841" y="1044"/>
                      <a:pt x="1940" y="1027"/>
                    </a:cubicBezTo>
                    <a:cubicBezTo>
                      <a:pt x="1956" y="1027"/>
                      <a:pt x="1989" y="1011"/>
                      <a:pt x="1989" y="978"/>
                    </a:cubicBezTo>
                    <a:cubicBezTo>
                      <a:pt x="2005" y="962"/>
                      <a:pt x="2005" y="929"/>
                      <a:pt x="1972" y="912"/>
                    </a:cubicBezTo>
                    <a:cubicBezTo>
                      <a:pt x="1825" y="764"/>
                      <a:pt x="1677" y="617"/>
                      <a:pt x="1529" y="469"/>
                    </a:cubicBezTo>
                    <a:cubicBezTo>
                      <a:pt x="1381" y="321"/>
                      <a:pt x="1233" y="173"/>
                      <a:pt x="1085" y="25"/>
                    </a:cubicBezTo>
                    <a:cubicBezTo>
                      <a:pt x="1077" y="8"/>
                      <a:pt x="1060" y="0"/>
                      <a:pt x="1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6533569" y="1669836"/>
                <a:ext cx="72192" cy="7830"/>
              </a:xfrm>
              <a:custGeom>
                <a:avLst/>
                <a:gdLst/>
                <a:ahLst/>
                <a:cxnLst/>
                <a:rect l="l" t="t" r="r" b="b"/>
                <a:pathLst>
                  <a:path w="1678" h="182" extrusionOk="0">
                    <a:moveTo>
                      <a:pt x="1595" y="1"/>
                    </a:moveTo>
                    <a:lnTo>
                      <a:pt x="66" y="33"/>
                    </a:lnTo>
                    <a:cubicBezTo>
                      <a:pt x="33" y="33"/>
                      <a:pt x="1" y="83"/>
                      <a:pt x="1" y="116"/>
                    </a:cubicBezTo>
                    <a:cubicBezTo>
                      <a:pt x="1" y="148"/>
                      <a:pt x="33" y="181"/>
                      <a:pt x="66" y="181"/>
                    </a:cubicBezTo>
                    <a:lnTo>
                      <a:pt x="1595" y="148"/>
                    </a:lnTo>
                    <a:cubicBezTo>
                      <a:pt x="1644" y="148"/>
                      <a:pt x="1677" y="116"/>
                      <a:pt x="1677" y="83"/>
                    </a:cubicBezTo>
                    <a:cubicBezTo>
                      <a:pt x="1677" y="33"/>
                      <a:pt x="1644" y="17"/>
                      <a:pt x="1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6537828" y="1692466"/>
                <a:ext cx="58726" cy="6410"/>
              </a:xfrm>
              <a:custGeom>
                <a:avLst/>
                <a:gdLst/>
                <a:ahLst/>
                <a:cxnLst/>
                <a:rect l="l" t="t" r="r" b="b"/>
                <a:pathLst>
                  <a:path w="1365" h="149" extrusionOk="0">
                    <a:moveTo>
                      <a:pt x="82" y="0"/>
                    </a:moveTo>
                    <a:cubicBezTo>
                      <a:pt x="33" y="0"/>
                      <a:pt x="0" y="33"/>
                      <a:pt x="0" y="66"/>
                    </a:cubicBezTo>
                    <a:cubicBezTo>
                      <a:pt x="0" y="116"/>
                      <a:pt x="33" y="148"/>
                      <a:pt x="82" y="148"/>
                    </a:cubicBezTo>
                    <a:lnTo>
                      <a:pt x="1299" y="148"/>
                    </a:lnTo>
                    <a:cubicBezTo>
                      <a:pt x="1332" y="148"/>
                      <a:pt x="1364" y="116"/>
                      <a:pt x="1364" y="66"/>
                    </a:cubicBezTo>
                    <a:cubicBezTo>
                      <a:pt x="1364" y="33"/>
                      <a:pt x="1332"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6533569" y="1711567"/>
                <a:ext cx="40355" cy="6410"/>
              </a:xfrm>
              <a:custGeom>
                <a:avLst/>
                <a:gdLst/>
                <a:ahLst/>
                <a:cxnLst/>
                <a:rect l="l" t="t" r="r" b="b"/>
                <a:pathLst>
                  <a:path w="938" h="149" extrusionOk="0">
                    <a:moveTo>
                      <a:pt x="66" y="0"/>
                    </a:moveTo>
                    <a:cubicBezTo>
                      <a:pt x="33" y="0"/>
                      <a:pt x="1" y="33"/>
                      <a:pt x="1" y="82"/>
                    </a:cubicBezTo>
                    <a:cubicBezTo>
                      <a:pt x="1" y="115"/>
                      <a:pt x="33" y="148"/>
                      <a:pt x="66" y="148"/>
                    </a:cubicBezTo>
                    <a:lnTo>
                      <a:pt x="872" y="148"/>
                    </a:lnTo>
                    <a:cubicBezTo>
                      <a:pt x="905" y="148"/>
                      <a:pt x="937" y="115"/>
                      <a:pt x="937" y="82"/>
                    </a:cubicBezTo>
                    <a:cubicBezTo>
                      <a:pt x="937" y="33"/>
                      <a:pt x="905" y="0"/>
                      <a:pt x="8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7038469" y="1325449"/>
                <a:ext cx="77828" cy="7830"/>
              </a:xfrm>
              <a:custGeom>
                <a:avLst/>
                <a:gdLst/>
                <a:ahLst/>
                <a:cxnLst/>
                <a:rect l="l" t="t" r="r" b="b"/>
                <a:pathLst>
                  <a:path w="1809" h="182" extrusionOk="0">
                    <a:moveTo>
                      <a:pt x="66" y="1"/>
                    </a:moveTo>
                    <a:cubicBezTo>
                      <a:pt x="33" y="1"/>
                      <a:pt x="0" y="34"/>
                      <a:pt x="0" y="83"/>
                    </a:cubicBezTo>
                    <a:cubicBezTo>
                      <a:pt x="0" y="116"/>
                      <a:pt x="33" y="149"/>
                      <a:pt x="66" y="149"/>
                    </a:cubicBezTo>
                    <a:lnTo>
                      <a:pt x="1743" y="182"/>
                    </a:lnTo>
                    <a:cubicBezTo>
                      <a:pt x="1775" y="182"/>
                      <a:pt x="1808" y="149"/>
                      <a:pt x="1808" y="116"/>
                    </a:cubicBezTo>
                    <a:cubicBezTo>
                      <a:pt x="1808" y="67"/>
                      <a:pt x="1792" y="34"/>
                      <a:pt x="1743" y="34"/>
                    </a:cubicBez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7045525" y="1340335"/>
                <a:ext cx="59457" cy="9207"/>
              </a:xfrm>
              <a:custGeom>
                <a:avLst/>
                <a:gdLst/>
                <a:ahLst/>
                <a:cxnLst/>
                <a:rect l="l" t="t" r="r" b="b"/>
                <a:pathLst>
                  <a:path w="1382" h="214" extrusionOk="0">
                    <a:moveTo>
                      <a:pt x="1299" y="0"/>
                    </a:moveTo>
                    <a:lnTo>
                      <a:pt x="83" y="66"/>
                    </a:lnTo>
                    <a:cubicBezTo>
                      <a:pt x="34" y="66"/>
                      <a:pt x="1" y="99"/>
                      <a:pt x="1" y="148"/>
                    </a:cubicBezTo>
                    <a:cubicBezTo>
                      <a:pt x="1" y="181"/>
                      <a:pt x="34" y="214"/>
                      <a:pt x="83" y="214"/>
                    </a:cubicBezTo>
                    <a:lnTo>
                      <a:pt x="1299" y="148"/>
                    </a:lnTo>
                    <a:cubicBezTo>
                      <a:pt x="1348" y="148"/>
                      <a:pt x="1381" y="115"/>
                      <a:pt x="1365" y="66"/>
                    </a:cubicBezTo>
                    <a:cubicBezTo>
                      <a:pt x="1365" y="33"/>
                      <a:pt x="1348"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189776" y="1732777"/>
                <a:ext cx="733362" cy="432806"/>
              </a:xfrm>
              <a:custGeom>
                <a:avLst/>
                <a:gdLst/>
                <a:ahLst/>
                <a:cxnLst/>
                <a:rect l="l" t="t" r="r" b="b"/>
                <a:pathLst>
                  <a:path w="17046" h="10060" extrusionOk="0">
                    <a:moveTo>
                      <a:pt x="1" y="0"/>
                    </a:moveTo>
                    <a:lnTo>
                      <a:pt x="1" y="10060"/>
                    </a:lnTo>
                    <a:lnTo>
                      <a:pt x="17045" y="10060"/>
                    </a:lnTo>
                    <a:lnTo>
                      <a:pt x="170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6643876" y="1732777"/>
                <a:ext cx="545956" cy="432806"/>
              </a:xfrm>
              <a:custGeom>
                <a:avLst/>
                <a:gdLst/>
                <a:ahLst/>
                <a:cxnLst/>
                <a:rect l="l" t="t" r="r" b="b"/>
                <a:pathLst>
                  <a:path w="12690" h="10060" extrusionOk="0">
                    <a:moveTo>
                      <a:pt x="1" y="0"/>
                    </a:moveTo>
                    <a:lnTo>
                      <a:pt x="1" y="10060"/>
                    </a:lnTo>
                    <a:lnTo>
                      <a:pt x="12690" y="10060"/>
                    </a:lnTo>
                    <a:lnTo>
                      <a:pt x="126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7652257" y="1732777"/>
                <a:ext cx="70041" cy="137242"/>
              </a:xfrm>
              <a:custGeom>
                <a:avLst/>
                <a:gdLst/>
                <a:ahLst/>
                <a:cxnLst/>
                <a:rect l="l" t="t" r="r" b="b"/>
                <a:pathLst>
                  <a:path w="1628" h="3190" extrusionOk="0">
                    <a:moveTo>
                      <a:pt x="0" y="0"/>
                    </a:moveTo>
                    <a:lnTo>
                      <a:pt x="0" y="3189"/>
                    </a:lnTo>
                    <a:lnTo>
                      <a:pt x="1627" y="318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6868749" y="1732777"/>
                <a:ext cx="70772" cy="137242"/>
              </a:xfrm>
              <a:custGeom>
                <a:avLst/>
                <a:gdLst/>
                <a:ahLst/>
                <a:cxnLst/>
                <a:rect l="l" t="t" r="r" b="b"/>
                <a:pathLst>
                  <a:path w="1645" h="3190" extrusionOk="0">
                    <a:moveTo>
                      <a:pt x="1" y="0"/>
                    </a:moveTo>
                    <a:lnTo>
                      <a:pt x="1" y="3189"/>
                    </a:lnTo>
                    <a:lnTo>
                      <a:pt x="1644" y="3189"/>
                    </a:lnTo>
                    <a:lnTo>
                      <a:pt x="16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7068154" y="1763881"/>
                <a:ext cx="90562" cy="7830"/>
              </a:xfrm>
              <a:custGeom>
                <a:avLst/>
                <a:gdLst/>
                <a:ahLst/>
                <a:cxnLst/>
                <a:rect l="l" t="t" r="r" b="b"/>
                <a:pathLst>
                  <a:path w="2105" h="182" extrusionOk="0">
                    <a:moveTo>
                      <a:pt x="83" y="1"/>
                    </a:moveTo>
                    <a:cubicBezTo>
                      <a:pt x="34" y="1"/>
                      <a:pt x="1" y="33"/>
                      <a:pt x="1" y="83"/>
                    </a:cubicBezTo>
                    <a:cubicBezTo>
                      <a:pt x="1" y="116"/>
                      <a:pt x="34" y="149"/>
                      <a:pt x="83" y="149"/>
                    </a:cubicBezTo>
                    <a:lnTo>
                      <a:pt x="2022" y="181"/>
                    </a:lnTo>
                    <a:cubicBezTo>
                      <a:pt x="2072" y="181"/>
                      <a:pt x="2105" y="149"/>
                      <a:pt x="2105" y="116"/>
                    </a:cubicBezTo>
                    <a:cubicBezTo>
                      <a:pt x="2105" y="83"/>
                      <a:pt x="2072" y="33"/>
                      <a:pt x="2022" y="33"/>
                    </a:cubicBezTo>
                    <a:lnTo>
                      <a:pt x="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7068154" y="1788619"/>
                <a:ext cx="82775" cy="7142"/>
              </a:xfrm>
              <a:custGeom>
                <a:avLst/>
                <a:gdLst/>
                <a:ahLst/>
                <a:cxnLst/>
                <a:rect l="l" t="t" r="r" b="b"/>
                <a:pathLst>
                  <a:path w="1924" h="166" extrusionOk="0">
                    <a:moveTo>
                      <a:pt x="1858" y="1"/>
                    </a:moveTo>
                    <a:lnTo>
                      <a:pt x="83" y="17"/>
                    </a:lnTo>
                    <a:cubicBezTo>
                      <a:pt x="34" y="17"/>
                      <a:pt x="1" y="50"/>
                      <a:pt x="1" y="83"/>
                    </a:cubicBezTo>
                    <a:cubicBezTo>
                      <a:pt x="1" y="132"/>
                      <a:pt x="34" y="165"/>
                      <a:pt x="83" y="165"/>
                    </a:cubicBezTo>
                    <a:lnTo>
                      <a:pt x="1858" y="149"/>
                    </a:lnTo>
                    <a:cubicBezTo>
                      <a:pt x="1891" y="149"/>
                      <a:pt x="1924" y="116"/>
                      <a:pt x="1924" y="83"/>
                    </a:cubicBezTo>
                    <a:cubicBezTo>
                      <a:pt x="1924" y="34"/>
                      <a:pt x="1891"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7080200" y="1807720"/>
                <a:ext cx="50250" cy="7830"/>
              </a:xfrm>
              <a:custGeom>
                <a:avLst/>
                <a:gdLst/>
                <a:ahLst/>
                <a:cxnLst/>
                <a:rect l="l" t="t" r="r" b="b"/>
                <a:pathLst>
                  <a:path w="1168" h="182" extrusionOk="0">
                    <a:moveTo>
                      <a:pt x="82" y="1"/>
                    </a:moveTo>
                    <a:cubicBezTo>
                      <a:pt x="33" y="1"/>
                      <a:pt x="0" y="34"/>
                      <a:pt x="0" y="66"/>
                    </a:cubicBezTo>
                    <a:cubicBezTo>
                      <a:pt x="0" y="116"/>
                      <a:pt x="33" y="149"/>
                      <a:pt x="66" y="149"/>
                    </a:cubicBezTo>
                    <a:lnTo>
                      <a:pt x="1085" y="181"/>
                    </a:lnTo>
                    <a:cubicBezTo>
                      <a:pt x="1118" y="181"/>
                      <a:pt x="1151" y="149"/>
                      <a:pt x="1167" y="116"/>
                    </a:cubicBezTo>
                    <a:cubicBezTo>
                      <a:pt x="1167" y="66"/>
                      <a:pt x="1134" y="34"/>
                      <a:pt x="1085" y="34"/>
                    </a:cubicBez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6839753" y="2164841"/>
                <a:ext cx="1098235" cy="710000"/>
              </a:xfrm>
              <a:custGeom>
                <a:avLst/>
                <a:gdLst/>
                <a:ahLst/>
                <a:cxnLst/>
                <a:rect l="l" t="t" r="r" b="b"/>
                <a:pathLst>
                  <a:path w="25527" h="16503" extrusionOk="0">
                    <a:moveTo>
                      <a:pt x="1" y="0"/>
                    </a:moveTo>
                    <a:lnTo>
                      <a:pt x="1" y="16502"/>
                    </a:lnTo>
                    <a:lnTo>
                      <a:pt x="25527" y="16502"/>
                    </a:lnTo>
                    <a:lnTo>
                      <a:pt x="255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6020925" y="2164841"/>
                <a:ext cx="818890" cy="710000"/>
              </a:xfrm>
              <a:custGeom>
                <a:avLst/>
                <a:gdLst/>
                <a:ahLst/>
                <a:cxnLst/>
                <a:rect l="l" t="t" r="r" b="b"/>
                <a:pathLst>
                  <a:path w="19034" h="16503" extrusionOk="0">
                    <a:moveTo>
                      <a:pt x="0" y="0"/>
                    </a:moveTo>
                    <a:lnTo>
                      <a:pt x="0" y="16502"/>
                    </a:lnTo>
                    <a:lnTo>
                      <a:pt x="19034" y="16502"/>
                    </a:lnTo>
                    <a:lnTo>
                      <a:pt x="190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7532743" y="2164841"/>
                <a:ext cx="104717" cy="225610"/>
              </a:xfrm>
              <a:custGeom>
                <a:avLst/>
                <a:gdLst/>
                <a:ahLst/>
                <a:cxnLst/>
                <a:rect l="l" t="t" r="r" b="b"/>
                <a:pathLst>
                  <a:path w="2434" h="5244" extrusionOk="0">
                    <a:moveTo>
                      <a:pt x="0" y="0"/>
                    </a:moveTo>
                    <a:lnTo>
                      <a:pt x="0" y="5243"/>
                    </a:lnTo>
                    <a:lnTo>
                      <a:pt x="2433" y="5243"/>
                    </a:lnTo>
                    <a:lnTo>
                      <a:pt x="24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6358902" y="2164841"/>
                <a:ext cx="105405" cy="225610"/>
              </a:xfrm>
              <a:custGeom>
                <a:avLst/>
                <a:gdLst/>
                <a:ahLst/>
                <a:cxnLst/>
                <a:rect l="l" t="t" r="r" b="b"/>
                <a:pathLst>
                  <a:path w="2450" h="5244" extrusionOk="0">
                    <a:moveTo>
                      <a:pt x="1" y="0"/>
                    </a:moveTo>
                    <a:lnTo>
                      <a:pt x="1" y="5243"/>
                    </a:lnTo>
                    <a:lnTo>
                      <a:pt x="2450" y="5243"/>
                    </a:lnTo>
                    <a:lnTo>
                      <a:pt x="24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8"/>
            <p:cNvGrpSpPr/>
            <p:nvPr/>
          </p:nvGrpSpPr>
          <p:grpSpPr>
            <a:xfrm>
              <a:off x="-511426" y="3921853"/>
              <a:ext cx="1838998" cy="1232132"/>
              <a:chOff x="-597713" y="3921853"/>
              <a:chExt cx="1838998" cy="1232132"/>
            </a:xfrm>
          </p:grpSpPr>
          <p:grpSp>
            <p:nvGrpSpPr>
              <p:cNvPr id="172" name="Google Shape;172;p8"/>
              <p:cNvGrpSpPr/>
              <p:nvPr/>
            </p:nvGrpSpPr>
            <p:grpSpPr>
              <a:xfrm flipH="1">
                <a:off x="-597713" y="3921853"/>
                <a:ext cx="1283447" cy="910569"/>
                <a:chOff x="-796000" y="3045516"/>
                <a:chExt cx="975560" cy="692184"/>
              </a:xfrm>
            </p:grpSpPr>
            <p:sp>
              <p:nvSpPr>
                <p:cNvPr id="173" name="Google Shape;173;p8"/>
                <p:cNvSpPr/>
                <p:nvPr/>
              </p:nvSpPr>
              <p:spPr>
                <a:xfrm>
                  <a:off x="-796000" y="3047178"/>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91427" y="3047178"/>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644615" y="3046070"/>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275777" y="3045516"/>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8"/>
              <p:cNvSpPr/>
              <p:nvPr/>
            </p:nvSpPr>
            <p:spPr>
              <a:xfrm>
                <a:off x="-121325" y="4460903"/>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583248" y="4460903"/>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0060" y="4459795"/>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98898" y="4459241"/>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95921" y="4762597"/>
                <a:ext cx="545363" cy="383700"/>
              </a:xfrm>
              <a:custGeom>
                <a:avLst/>
                <a:gdLst/>
                <a:ahLst/>
                <a:cxnLst/>
                <a:rect l="l" t="t" r="r" b="b"/>
                <a:pathLst>
                  <a:path w="7875" h="5540" extrusionOk="0">
                    <a:moveTo>
                      <a:pt x="1" y="1"/>
                    </a:moveTo>
                    <a:lnTo>
                      <a:pt x="1" y="5540"/>
                    </a:lnTo>
                    <a:lnTo>
                      <a:pt x="7874" y="5540"/>
                    </a:lnTo>
                    <a:lnTo>
                      <a:pt x="7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1089828" y="4762597"/>
                <a:ext cx="62674" cy="383700"/>
              </a:xfrm>
              <a:custGeom>
                <a:avLst/>
                <a:gdLst/>
                <a:ahLst/>
                <a:cxnLst/>
                <a:rect l="l" t="t" r="r" b="b"/>
                <a:pathLst>
                  <a:path w="905" h="5540" extrusionOk="0">
                    <a:moveTo>
                      <a:pt x="0" y="1"/>
                    </a:moveTo>
                    <a:lnTo>
                      <a:pt x="0" y="5540"/>
                    </a:lnTo>
                    <a:lnTo>
                      <a:pt x="904" y="5540"/>
                    </a:lnTo>
                    <a:lnTo>
                      <a:pt x="9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781309" y="4762597"/>
                <a:ext cx="104779" cy="132148"/>
              </a:xfrm>
              <a:custGeom>
                <a:avLst/>
                <a:gdLst/>
                <a:ahLst/>
                <a:cxnLst/>
                <a:rect l="l" t="t" r="r" b="b"/>
                <a:pathLst>
                  <a:path w="1513" h="1908" extrusionOk="0">
                    <a:moveTo>
                      <a:pt x="1" y="1"/>
                    </a:moveTo>
                    <a:lnTo>
                      <a:pt x="1" y="1907"/>
                    </a:lnTo>
                    <a:lnTo>
                      <a:pt x="1513" y="1907"/>
                    </a:lnTo>
                    <a:lnTo>
                      <a:pt x="1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981656" y="4757471"/>
                <a:ext cx="23961" cy="396514"/>
              </a:xfrm>
              <a:custGeom>
                <a:avLst/>
                <a:gdLst/>
                <a:ahLst/>
                <a:cxnLst/>
                <a:rect l="l" t="t" r="r" b="b"/>
                <a:pathLst>
                  <a:path w="346" h="5725" extrusionOk="0">
                    <a:moveTo>
                      <a:pt x="173" y="1"/>
                    </a:moveTo>
                    <a:cubicBezTo>
                      <a:pt x="87" y="1"/>
                      <a:pt x="1" y="58"/>
                      <a:pt x="1" y="173"/>
                    </a:cubicBezTo>
                    <a:lnTo>
                      <a:pt x="1" y="5564"/>
                    </a:lnTo>
                    <a:cubicBezTo>
                      <a:pt x="1" y="5671"/>
                      <a:pt x="87" y="5725"/>
                      <a:pt x="173" y="5725"/>
                    </a:cubicBezTo>
                    <a:cubicBezTo>
                      <a:pt x="259" y="5725"/>
                      <a:pt x="346" y="5671"/>
                      <a:pt x="346" y="5564"/>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8"/>
            <p:cNvGrpSpPr/>
            <p:nvPr/>
          </p:nvGrpSpPr>
          <p:grpSpPr>
            <a:xfrm>
              <a:off x="8430766" y="379188"/>
              <a:ext cx="681572" cy="814925"/>
              <a:chOff x="6700213" y="967157"/>
              <a:chExt cx="780188" cy="932835"/>
            </a:xfrm>
          </p:grpSpPr>
          <p:sp>
            <p:nvSpPr>
              <p:cNvPr id="186" name="Google Shape;186;p8"/>
              <p:cNvSpPr/>
              <p:nvPr/>
            </p:nvSpPr>
            <p:spPr>
              <a:xfrm>
                <a:off x="6733247" y="967157"/>
                <a:ext cx="747154" cy="932835"/>
              </a:xfrm>
              <a:custGeom>
                <a:avLst/>
                <a:gdLst/>
                <a:ahLst/>
                <a:cxnLst/>
                <a:rect l="l" t="t" r="r" b="b"/>
                <a:pathLst>
                  <a:path w="14498" h="18101" extrusionOk="0">
                    <a:moveTo>
                      <a:pt x="7247" y="4152"/>
                    </a:moveTo>
                    <a:cubicBezTo>
                      <a:pt x="9088" y="4152"/>
                      <a:pt x="10587" y="5877"/>
                      <a:pt x="10257" y="7915"/>
                    </a:cubicBezTo>
                    <a:cubicBezTo>
                      <a:pt x="10060" y="9098"/>
                      <a:pt x="9189" y="10068"/>
                      <a:pt x="8088" y="10380"/>
                    </a:cubicBezTo>
                    <a:cubicBezTo>
                      <a:pt x="7808" y="10457"/>
                      <a:pt x="7532" y="10494"/>
                      <a:pt x="7263" y="10494"/>
                    </a:cubicBezTo>
                    <a:cubicBezTo>
                      <a:pt x="5411" y="10494"/>
                      <a:pt x="3913" y="8769"/>
                      <a:pt x="4258" y="6731"/>
                    </a:cubicBezTo>
                    <a:cubicBezTo>
                      <a:pt x="4455" y="5548"/>
                      <a:pt x="5310" y="4578"/>
                      <a:pt x="6427" y="4266"/>
                    </a:cubicBezTo>
                    <a:cubicBezTo>
                      <a:pt x="6705" y="4189"/>
                      <a:pt x="6980" y="4152"/>
                      <a:pt x="7247" y="4152"/>
                    </a:cubicBezTo>
                    <a:close/>
                    <a:moveTo>
                      <a:pt x="7242" y="1"/>
                    </a:moveTo>
                    <a:cubicBezTo>
                      <a:pt x="6871" y="1"/>
                      <a:pt x="6495" y="30"/>
                      <a:pt x="6115" y="91"/>
                    </a:cubicBezTo>
                    <a:cubicBezTo>
                      <a:pt x="2861" y="617"/>
                      <a:pt x="330" y="3493"/>
                      <a:pt x="99" y="6929"/>
                    </a:cubicBezTo>
                    <a:cubicBezTo>
                      <a:pt x="1" y="8605"/>
                      <a:pt x="412" y="10150"/>
                      <a:pt x="1201" y="11449"/>
                    </a:cubicBezTo>
                    <a:cubicBezTo>
                      <a:pt x="1398" y="11761"/>
                      <a:pt x="1628" y="12040"/>
                      <a:pt x="1875" y="12320"/>
                    </a:cubicBezTo>
                    <a:lnTo>
                      <a:pt x="6477" y="17530"/>
                    </a:lnTo>
                    <a:cubicBezTo>
                      <a:pt x="6814" y="17913"/>
                      <a:pt x="7280" y="18100"/>
                      <a:pt x="7745" y="18100"/>
                    </a:cubicBezTo>
                    <a:cubicBezTo>
                      <a:pt x="8276" y="18100"/>
                      <a:pt x="8806" y="17856"/>
                      <a:pt x="9140" y="17382"/>
                    </a:cubicBezTo>
                    <a:lnTo>
                      <a:pt x="11983" y="13306"/>
                    </a:lnTo>
                    <a:cubicBezTo>
                      <a:pt x="12262" y="12928"/>
                      <a:pt x="12756" y="12172"/>
                      <a:pt x="13199" y="11498"/>
                    </a:cubicBezTo>
                    <a:cubicBezTo>
                      <a:pt x="14005" y="10232"/>
                      <a:pt x="14498" y="8720"/>
                      <a:pt x="14432" y="7192"/>
                    </a:cubicBezTo>
                    <a:cubicBezTo>
                      <a:pt x="14432" y="7175"/>
                      <a:pt x="14432" y="7159"/>
                      <a:pt x="14432" y="7159"/>
                    </a:cubicBezTo>
                    <a:cubicBezTo>
                      <a:pt x="14252" y="3142"/>
                      <a:pt x="11066" y="1"/>
                      <a:pt x="7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6700213" y="967157"/>
                <a:ext cx="747154" cy="932835"/>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8"/>
            <p:cNvSpPr/>
            <p:nvPr/>
          </p:nvSpPr>
          <p:spPr>
            <a:xfrm>
              <a:off x="-159512" y="348675"/>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0"/>
        <p:cNvGrpSpPr/>
        <p:nvPr/>
      </p:nvGrpSpPr>
      <p:grpSpPr>
        <a:xfrm>
          <a:off x="0" y="0"/>
          <a:ext cx="0" cy="0"/>
          <a:chOff x="0" y="0"/>
          <a:chExt cx="0" cy="0"/>
        </a:xfrm>
      </p:grpSpPr>
      <p:grpSp>
        <p:nvGrpSpPr>
          <p:cNvPr id="191" name="Google Shape;191;p9"/>
          <p:cNvGrpSpPr/>
          <p:nvPr/>
        </p:nvGrpSpPr>
        <p:grpSpPr>
          <a:xfrm>
            <a:off x="-484163" y="0"/>
            <a:ext cx="10376966" cy="5154249"/>
            <a:chOff x="-484163" y="0"/>
            <a:chExt cx="10376966" cy="5154249"/>
          </a:xfrm>
        </p:grpSpPr>
        <p:sp>
          <p:nvSpPr>
            <p:cNvPr id="192" name="Google Shape;192;p9"/>
            <p:cNvSpPr/>
            <p:nvPr/>
          </p:nvSpPr>
          <p:spPr>
            <a:xfrm flipH="1">
              <a:off x="8276658" y="149049"/>
              <a:ext cx="1616144" cy="582853"/>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9"/>
            <p:cNvGrpSpPr/>
            <p:nvPr/>
          </p:nvGrpSpPr>
          <p:grpSpPr>
            <a:xfrm>
              <a:off x="7995077" y="4333810"/>
              <a:ext cx="1148907" cy="819904"/>
              <a:chOff x="0" y="4609499"/>
              <a:chExt cx="748620" cy="534244"/>
            </a:xfrm>
          </p:grpSpPr>
          <p:sp>
            <p:nvSpPr>
              <p:cNvPr id="194" name="Google Shape;194;p9"/>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9"/>
            <p:cNvGrpSpPr/>
            <p:nvPr/>
          </p:nvGrpSpPr>
          <p:grpSpPr>
            <a:xfrm>
              <a:off x="7326053" y="4676795"/>
              <a:ext cx="669042" cy="477454"/>
              <a:chOff x="0" y="4609499"/>
              <a:chExt cx="748620" cy="534244"/>
            </a:xfrm>
          </p:grpSpPr>
          <p:sp>
            <p:nvSpPr>
              <p:cNvPr id="199" name="Google Shape;199;p9"/>
              <p:cNvSpPr/>
              <p:nvPr/>
            </p:nvSpPr>
            <p:spPr>
              <a:xfrm>
                <a:off x="0" y="4612056"/>
                <a:ext cx="748620" cy="526072"/>
              </a:xfrm>
              <a:custGeom>
                <a:avLst/>
                <a:gdLst/>
                <a:ahLst/>
                <a:cxnLst/>
                <a:rect l="l" t="t" r="r" b="b"/>
                <a:pathLst>
                  <a:path w="12000" h="8433" extrusionOk="0">
                    <a:moveTo>
                      <a:pt x="1" y="0"/>
                    </a:moveTo>
                    <a:lnTo>
                      <a:pt x="1" y="8432"/>
                    </a:lnTo>
                    <a:lnTo>
                      <a:pt x="12000" y="8432"/>
                    </a:lnTo>
                    <a:lnTo>
                      <a:pt x="120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540369" y="4612056"/>
                <a:ext cx="85218" cy="526072"/>
              </a:xfrm>
              <a:custGeom>
                <a:avLst/>
                <a:gdLst/>
                <a:ahLst/>
                <a:cxnLst/>
                <a:rect l="l" t="t" r="r" b="b"/>
                <a:pathLst>
                  <a:path w="1366" h="8433" extrusionOk="0">
                    <a:moveTo>
                      <a:pt x="1" y="0"/>
                    </a:moveTo>
                    <a:lnTo>
                      <a:pt x="1" y="8432"/>
                    </a:lnTo>
                    <a:lnTo>
                      <a:pt x="1365" y="8432"/>
                    </a:lnTo>
                    <a:lnTo>
                      <a:pt x="1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115909" y="4612056"/>
                <a:ext cx="144608" cy="180535"/>
              </a:xfrm>
              <a:custGeom>
                <a:avLst/>
                <a:gdLst/>
                <a:ahLst/>
                <a:cxnLst/>
                <a:rect l="l" t="t" r="r" b="b"/>
                <a:pathLst>
                  <a:path w="2318" h="2894" extrusionOk="0">
                    <a:moveTo>
                      <a:pt x="0" y="0"/>
                    </a:moveTo>
                    <a:lnTo>
                      <a:pt x="0" y="2893"/>
                    </a:lnTo>
                    <a:lnTo>
                      <a:pt x="2318" y="2893"/>
                    </a:lnTo>
                    <a:lnTo>
                      <a:pt x="23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397884" y="4609499"/>
                <a:ext cx="21585" cy="534244"/>
              </a:xfrm>
              <a:custGeom>
                <a:avLst/>
                <a:gdLst/>
                <a:ahLst/>
                <a:cxnLst/>
                <a:rect l="l" t="t" r="r" b="b"/>
                <a:pathLst>
                  <a:path w="346" h="8564" extrusionOk="0">
                    <a:moveTo>
                      <a:pt x="173" y="0"/>
                    </a:moveTo>
                    <a:cubicBezTo>
                      <a:pt x="87" y="0"/>
                      <a:pt x="0" y="58"/>
                      <a:pt x="0" y="173"/>
                    </a:cubicBezTo>
                    <a:lnTo>
                      <a:pt x="0" y="8391"/>
                    </a:lnTo>
                    <a:cubicBezTo>
                      <a:pt x="0" y="8506"/>
                      <a:pt x="87" y="8564"/>
                      <a:pt x="173" y="8564"/>
                    </a:cubicBezTo>
                    <a:cubicBezTo>
                      <a:pt x="259" y="8564"/>
                      <a:pt x="345" y="8506"/>
                      <a:pt x="345" y="8391"/>
                    </a:cubicBezTo>
                    <a:lnTo>
                      <a:pt x="345" y="173"/>
                    </a:lnTo>
                    <a:cubicBezTo>
                      <a:pt x="345" y="58"/>
                      <a:pt x="259" y="0"/>
                      <a:pt x="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9"/>
            <p:cNvSpPr/>
            <p:nvPr/>
          </p:nvSpPr>
          <p:spPr>
            <a:xfrm>
              <a:off x="-327325" y="0"/>
              <a:ext cx="1362614" cy="491431"/>
            </a:xfrm>
            <a:custGeom>
              <a:avLst/>
              <a:gdLst/>
              <a:ahLst/>
              <a:cxnLst/>
              <a:rect l="l" t="t" r="r" b="b"/>
              <a:pathLst>
                <a:path w="13035" h="4701" extrusionOk="0">
                  <a:moveTo>
                    <a:pt x="7496" y="1"/>
                  </a:moveTo>
                  <a:cubicBezTo>
                    <a:pt x="6948" y="1"/>
                    <a:pt x="6386" y="184"/>
                    <a:pt x="5917" y="477"/>
                  </a:cubicBezTo>
                  <a:cubicBezTo>
                    <a:pt x="5128" y="970"/>
                    <a:pt x="4537" y="1709"/>
                    <a:pt x="3978" y="2449"/>
                  </a:cubicBezTo>
                  <a:cubicBezTo>
                    <a:pt x="3994" y="1923"/>
                    <a:pt x="3485" y="1463"/>
                    <a:pt x="2959" y="1430"/>
                  </a:cubicBezTo>
                  <a:cubicBezTo>
                    <a:pt x="2923" y="1427"/>
                    <a:pt x="2888" y="1425"/>
                    <a:pt x="2853" y="1425"/>
                  </a:cubicBezTo>
                  <a:cubicBezTo>
                    <a:pt x="2367" y="1425"/>
                    <a:pt x="1915" y="1736"/>
                    <a:pt x="1578" y="2104"/>
                  </a:cubicBezTo>
                  <a:cubicBezTo>
                    <a:pt x="690" y="3057"/>
                    <a:pt x="197" y="4208"/>
                    <a:pt x="0" y="4701"/>
                  </a:cubicBezTo>
                  <a:lnTo>
                    <a:pt x="12459" y="4586"/>
                  </a:lnTo>
                  <a:cubicBezTo>
                    <a:pt x="13034" y="3813"/>
                    <a:pt x="12623" y="2564"/>
                    <a:pt x="11752" y="2137"/>
                  </a:cubicBezTo>
                  <a:cubicBezTo>
                    <a:pt x="11467" y="1991"/>
                    <a:pt x="11155" y="1925"/>
                    <a:pt x="10840" y="1925"/>
                  </a:cubicBezTo>
                  <a:cubicBezTo>
                    <a:pt x="10193" y="1925"/>
                    <a:pt x="9532" y="2204"/>
                    <a:pt x="9057" y="2646"/>
                  </a:cubicBezTo>
                  <a:cubicBezTo>
                    <a:pt x="9698" y="1972"/>
                    <a:pt x="9352" y="740"/>
                    <a:pt x="8563" y="279"/>
                  </a:cubicBezTo>
                  <a:cubicBezTo>
                    <a:pt x="8237" y="86"/>
                    <a:pt x="7869" y="1"/>
                    <a:pt x="7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9"/>
            <p:cNvGrpSpPr/>
            <p:nvPr/>
          </p:nvGrpSpPr>
          <p:grpSpPr>
            <a:xfrm>
              <a:off x="-484163" y="3921853"/>
              <a:ext cx="1838998" cy="1232132"/>
              <a:chOff x="-597713" y="3921853"/>
              <a:chExt cx="1838998" cy="1232132"/>
            </a:xfrm>
          </p:grpSpPr>
          <p:grpSp>
            <p:nvGrpSpPr>
              <p:cNvPr id="205" name="Google Shape;205;p9"/>
              <p:cNvGrpSpPr/>
              <p:nvPr/>
            </p:nvGrpSpPr>
            <p:grpSpPr>
              <a:xfrm flipH="1">
                <a:off x="-597713" y="3921853"/>
                <a:ext cx="1283447" cy="910569"/>
                <a:chOff x="-796000" y="3045516"/>
                <a:chExt cx="975560" cy="692184"/>
              </a:xfrm>
            </p:grpSpPr>
            <p:sp>
              <p:nvSpPr>
                <p:cNvPr id="206" name="Google Shape;206;p9"/>
                <p:cNvSpPr/>
                <p:nvPr/>
              </p:nvSpPr>
              <p:spPr>
                <a:xfrm>
                  <a:off x="-796000" y="3047178"/>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a:off x="-91427" y="3047178"/>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644615" y="3046070"/>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275777" y="3045516"/>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9"/>
              <p:cNvSpPr/>
              <p:nvPr/>
            </p:nvSpPr>
            <p:spPr>
              <a:xfrm>
                <a:off x="-121325" y="4460903"/>
                <a:ext cx="975560" cy="685397"/>
              </a:xfrm>
              <a:custGeom>
                <a:avLst/>
                <a:gdLst/>
                <a:ahLst/>
                <a:cxnLst/>
                <a:rect l="l" t="t" r="r" b="b"/>
                <a:pathLst>
                  <a:path w="14087" h="9896" extrusionOk="0">
                    <a:moveTo>
                      <a:pt x="1" y="1"/>
                    </a:moveTo>
                    <a:lnTo>
                      <a:pt x="1" y="9896"/>
                    </a:lnTo>
                    <a:lnTo>
                      <a:pt x="14087" y="9896"/>
                    </a:lnTo>
                    <a:lnTo>
                      <a:pt x="140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83248" y="4460903"/>
                <a:ext cx="111635" cy="685397"/>
              </a:xfrm>
              <a:custGeom>
                <a:avLst/>
                <a:gdLst/>
                <a:ahLst/>
                <a:cxnLst/>
                <a:rect l="l" t="t" r="r" b="b"/>
                <a:pathLst>
                  <a:path w="1612" h="9896" extrusionOk="0">
                    <a:moveTo>
                      <a:pt x="1" y="1"/>
                    </a:moveTo>
                    <a:lnTo>
                      <a:pt x="1" y="9896"/>
                    </a:lnTo>
                    <a:lnTo>
                      <a:pt x="1612" y="9896"/>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0060" y="4459795"/>
                <a:ext cx="187882" cy="236869"/>
              </a:xfrm>
              <a:custGeom>
                <a:avLst/>
                <a:gdLst/>
                <a:ahLst/>
                <a:cxnLst/>
                <a:rect l="l" t="t" r="r" b="b"/>
                <a:pathLst>
                  <a:path w="2713" h="3420" extrusionOk="0">
                    <a:moveTo>
                      <a:pt x="1" y="0"/>
                    </a:moveTo>
                    <a:lnTo>
                      <a:pt x="1" y="3419"/>
                    </a:lnTo>
                    <a:lnTo>
                      <a:pt x="2713" y="3419"/>
                    </a:lnTo>
                    <a:lnTo>
                      <a:pt x="27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98898" y="4459241"/>
                <a:ext cx="23961" cy="692184"/>
              </a:xfrm>
              <a:custGeom>
                <a:avLst/>
                <a:gdLst/>
                <a:ahLst/>
                <a:cxnLst/>
                <a:rect l="l" t="t" r="r" b="b"/>
                <a:pathLst>
                  <a:path w="346" h="9994" extrusionOk="0">
                    <a:moveTo>
                      <a:pt x="173" y="0"/>
                    </a:moveTo>
                    <a:cubicBezTo>
                      <a:pt x="86" y="0"/>
                      <a:pt x="0" y="58"/>
                      <a:pt x="0" y="173"/>
                    </a:cubicBezTo>
                    <a:lnTo>
                      <a:pt x="0" y="9821"/>
                    </a:lnTo>
                    <a:cubicBezTo>
                      <a:pt x="0" y="9936"/>
                      <a:pt x="86" y="9994"/>
                      <a:pt x="173" y="9994"/>
                    </a:cubicBezTo>
                    <a:cubicBezTo>
                      <a:pt x="259" y="9994"/>
                      <a:pt x="345" y="9936"/>
                      <a:pt x="345" y="9821"/>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695921" y="4762597"/>
                <a:ext cx="545363" cy="383700"/>
              </a:xfrm>
              <a:custGeom>
                <a:avLst/>
                <a:gdLst/>
                <a:ahLst/>
                <a:cxnLst/>
                <a:rect l="l" t="t" r="r" b="b"/>
                <a:pathLst>
                  <a:path w="7875" h="5540" extrusionOk="0">
                    <a:moveTo>
                      <a:pt x="1" y="1"/>
                    </a:moveTo>
                    <a:lnTo>
                      <a:pt x="1" y="5540"/>
                    </a:lnTo>
                    <a:lnTo>
                      <a:pt x="7874" y="5540"/>
                    </a:lnTo>
                    <a:lnTo>
                      <a:pt x="78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1089828" y="4762597"/>
                <a:ext cx="62674" cy="383700"/>
              </a:xfrm>
              <a:custGeom>
                <a:avLst/>
                <a:gdLst/>
                <a:ahLst/>
                <a:cxnLst/>
                <a:rect l="l" t="t" r="r" b="b"/>
                <a:pathLst>
                  <a:path w="905" h="5540" extrusionOk="0">
                    <a:moveTo>
                      <a:pt x="0" y="1"/>
                    </a:moveTo>
                    <a:lnTo>
                      <a:pt x="0" y="5540"/>
                    </a:lnTo>
                    <a:lnTo>
                      <a:pt x="904" y="5540"/>
                    </a:lnTo>
                    <a:lnTo>
                      <a:pt x="9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781309" y="4762597"/>
                <a:ext cx="104779" cy="132148"/>
              </a:xfrm>
              <a:custGeom>
                <a:avLst/>
                <a:gdLst/>
                <a:ahLst/>
                <a:cxnLst/>
                <a:rect l="l" t="t" r="r" b="b"/>
                <a:pathLst>
                  <a:path w="1513" h="1908" extrusionOk="0">
                    <a:moveTo>
                      <a:pt x="1" y="1"/>
                    </a:moveTo>
                    <a:lnTo>
                      <a:pt x="1" y="1907"/>
                    </a:lnTo>
                    <a:lnTo>
                      <a:pt x="1513" y="1907"/>
                    </a:lnTo>
                    <a:lnTo>
                      <a:pt x="1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981656" y="4757471"/>
                <a:ext cx="23961" cy="396514"/>
              </a:xfrm>
              <a:custGeom>
                <a:avLst/>
                <a:gdLst/>
                <a:ahLst/>
                <a:cxnLst/>
                <a:rect l="l" t="t" r="r" b="b"/>
                <a:pathLst>
                  <a:path w="346" h="5725" extrusionOk="0">
                    <a:moveTo>
                      <a:pt x="173" y="1"/>
                    </a:moveTo>
                    <a:cubicBezTo>
                      <a:pt x="87" y="1"/>
                      <a:pt x="1" y="58"/>
                      <a:pt x="1" y="173"/>
                    </a:cubicBezTo>
                    <a:lnTo>
                      <a:pt x="1" y="5564"/>
                    </a:lnTo>
                    <a:cubicBezTo>
                      <a:pt x="1" y="5671"/>
                      <a:pt x="87" y="5725"/>
                      <a:pt x="173" y="5725"/>
                    </a:cubicBezTo>
                    <a:cubicBezTo>
                      <a:pt x="259" y="5725"/>
                      <a:pt x="346" y="5671"/>
                      <a:pt x="346" y="5564"/>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8" name="Google Shape;218;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9" name="Google Shape;219;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0"/>
        <p:cNvGrpSpPr/>
        <p:nvPr/>
      </p:nvGrpSpPr>
      <p:grpSpPr>
        <a:xfrm>
          <a:off x="0" y="0"/>
          <a:ext cx="0" cy="0"/>
          <a:chOff x="0" y="0"/>
          <a:chExt cx="0" cy="0"/>
        </a:xfrm>
      </p:grpSpPr>
      <p:sp>
        <p:nvSpPr>
          <p:cNvPr id="221" name="Google Shape;221;p10"/>
          <p:cNvSpPr>
            <a:spLocks noGrp="1"/>
          </p:cNvSpPr>
          <p:nvPr>
            <p:ph type="pic" idx="2"/>
          </p:nvPr>
        </p:nvSpPr>
        <p:spPr>
          <a:xfrm>
            <a:off x="0" y="0"/>
            <a:ext cx="9144000" cy="5143500"/>
          </a:xfrm>
          <a:prstGeom prst="rect">
            <a:avLst/>
          </a:prstGeom>
          <a:noFill/>
          <a:ln>
            <a:noFill/>
          </a:ln>
        </p:spPr>
      </p:sp>
      <p:sp>
        <p:nvSpPr>
          <p:cNvPr id="222" name="Google Shape;222;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ctor"/>
              <a:buChar char="●"/>
              <a:defRPr sz="1200">
                <a:solidFill>
                  <a:schemeClr val="dk1"/>
                </a:solidFill>
                <a:latin typeface="Actor"/>
                <a:ea typeface="Actor"/>
                <a:cs typeface="Actor"/>
                <a:sym typeface="Actor"/>
              </a:defRPr>
            </a:lvl1pPr>
            <a:lvl2pPr marL="914400" lvl="1" indent="-304800">
              <a:lnSpc>
                <a:spcPct val="100000"/>
              </a:lnSpc>
              <a:spcBef>
                <a:spcPts val="1600"/>
              </a:spcBef>
              <a:spcAft>
                <a:spcPts val="0"/>
              </a:spcAft>
              <a:buClr>
                <a:schemeClr val="dk1"/>
              </a:buClr>
              <a:buSzPts val="1200"/>
              <a:buFont typeface="Actor"/>
              <a:buChar char="○"/>
              <a:defRPr sz="1200">
                <a:solidFill>
                  <a:schemeClr val="dk1"/>
                </a:solidFill>
                <a:latin typeface="Actor"/>
                <a:ea typeface="Actor"/>
                <a:cs typeface="Actor"/>
                <a:sym typeface="Actor"/>
              </a:defRPr>
            </a:lvl2pPr>
            <a:lvl3pPr marL="1371600" lvl="2" indent="-304800">
              <a:lnSpc>
                <a:spcPct val="100000"/>
              </a:lnSpc>
              <a:spcBef>
                <a:spcPts val="1600"/>
              </a:spcBef>
              <a:spcAft>
                <a:spcPts val="0"/>
              </a:spcAft>
              <a:buClr>
                <a:schemeClr val="dk1"/>
              </a:buClr>
              <a:buSzPts val="1200"/>
              <a:buFont typeface="Actor"/>
              <a:buChar char="■"/>
              <a:defRPr sz="1200">
                <a:solidFill>
                  <a:schemeClr val="dk1"/>
                </a:solidFill>
                <a:latin typeface="Actor"/>
                <a:ea typeface="Actor"/>
                <a:cs typeface="Actor"/>
                <a:sym typeface="Actor"/>
              </a:defRPr>
            </a:lvl3pPr>
            <a:lvl4pPr marL="1828800" lvl="3" indent="-304800">
              <a:lnSpc>
                <a:spcPct val="100000"/>
              </a:lnSpc>
              <a:spcBef>
                <a:spcPts val="1600"/>
              </a:spcBef>
              <a:spcAft>
                <a:spcPts val="0"/>
              </a:spcAft>
              <a:buClr>
                <a:schemeClr val="dk1"/>
              </a:buClr>
              <a:buSzPts val="1200"/>
              <a:buFont typeface="Actor"/>
              <a:buChar char="●"/>
              <a:defRPr sz="1200">
                <a:solidFill>
                  <a:schemeClr val="dk1"/>
                </a:solidFill>
                <a:latin typeface="Actor"/>
                <a:ea typeface="Actor"/>
                <a:cs typeface="Actor"/>
                <a:sym typeface="Actor"/>
              </a:defRPr>
            </a:lvl4pPr>
            <a:lvl5pPr marL="2286000" lvl="4" indent="-304800">
              <a:lnSpc>
                <a:spcPct val="100000"/>
              </a:lnSpc>
              <a:spcBef>
                <a:spcPts val="1600"/>
              </a:spcBef>
              <a:spcAft>
                <a:spcPts val="0"/>
              </a:spcAft>
              <a:buClr>
                <a:schemeClr val="dk1"/>
              </a:buClr>
              <a:buSzPts val="1200"/>
              <a:buFont typeface="Actor"/>
              <a:buChar char="○"/>
              <a:defRPr sz="1200">
                <a:solidFill>
                  <a:schemeClr val="dk1"/>
                </a:solidFill>
                <a:latin typeface="Actor"/>
                <a:ea typeface="Actor"/>
                <a:cs typeface="Actor"/>
                <a:sym typeface="Actor"/>
              </a:defRPr>
            </a:lvl5pPr>
            <a:lvl6pPr marL="2743200" lvl="5" indent="-304800">
              <a:lnSpc>
                <a:spcPct val="100000"/>
              </a:lnSpc>
              <a:spcBef>
                <a:spcPts val="1600"/>
              </a:spcBef>
              <a:spcAft>
                <a:spcPts val="0"/>
              </a:spcAft>
              <a:buClr>
                <a:schemeClr val="dk1"/>
              </a:buClr>
              <a:buSzPts val="1200"/>
              <a:buFont typeface="Actor"/>
              <a:buChar char="■"/>
              <a:defRPr sz="1200">
                <a:solidFill>
                  <a:schemeClr val="dk1"/>
                </a:solidFill>
                <a:latin typeface="Actor"/>
                <a:ea typeface="Actor"/>
                <a:cs typeface="Actor"/>
                <a:sym typeface="Actor"/>
              </a:defRPr>
            </a:lvl6pPr>
            <a:lvl7pPr marL="3200400" lvl="6" indent="-304800">
              <a:lnSpc>
                <a:spcPct val="100000"/>
              </a:lnSpc>
              <a:spcBef>
                <a:spcPts val="1600"/>
              </a:spcBef>
              <a:spcAft>
                <a:spcPts val="0"/>
              </a:spcAft>
              <a:buClr>
                <a:schemeClr val="dk1"/>
              </a:buClr>
              <a:buSzPts val="1200"/>
              <a:buFont typeface="Actor"/>
              <a:buChar char="●"/>
              <a:defRPr sz="1200">
                <a:solidFill>
                  <a:schemeClr val="dk1"/>
                </a:solidFill>
                <a:latin typeface="Actor"/>
                <a:ea typeface="Actor"/>
                <a:cs typeface="Actor"/>
                <a:sym typeface="Actor"/>
              </a:defRPr>
            </a:lvl7pPr>
            <a:lvl8pPr marL="3657600" lvl="7" indent="-304800">
              <a:lnSpc>
                <a:spcPct val="100000"/>
              </a:lnSpc>
              <a:spcBef>
                <a:spcPts val="1600"/>
              </a:spcBef>
              <a:spcAft>
                <a:spcPts val="0"/>
              </a:spcAft>
              <a:buClr>
                <a:schemeClr val="dk1"/>
              </a:buClr>
              <a:buSzPts val="1200"/>
              <a:buFont typeface="Actor"/>
              <a:buChar char="○"/>
              <a:defRPr sz="1200">
                <a:solidFill>
                  <a:schemeClr val="dk1"/>
                </a:solidFill>
                <a:latin typeface="Actor"/>
                <a:ea typeface="Actor"/>
                <a:cs typeface="Actor"/>
                <a:sym typeface="Actor"/>
              </a:defRPr>
            </a:lvl8pPr>
            <a:lvl9pPr marL="4114800" lvl="8" indent="-304800">
              <a:lnSpc>
                <a:spcPct val="100000"/>
              </a:lnSpc>
              <a:spcBef>
                <a:spcPts val="1600"/>
              </a:spcBef>
              <a:spcAft>
                <a:spcPts val="1600"/>
              </a:spcAft>
              <a:buClr>
                <a:schemeClr val="dk1"/>
              </a:buClr>
              <a:buSzPts val="1200"/>
              <a:buFont typeface="Actor"/>
              <a:buChar char="■"/>
              <a:defRPr sz="1200">
                <a:solidFill>
                  <a:schemeClr val="dk1"/>
                </a:solidFill>
                <a:latin typeface="Actor"/>
                <a:ea typeface="Actor"/>
                <a:cs typeface="Actor"/>
                <a:sym typeface="Acto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60" r:id="rId10"/>
    <p:sldLayoutId id="2147483663" r:id="rId11"/>
    <p:sldLayoutId id="2147483666" r:id="rId12"/>
    <p:sldLayoutId id="2147483668" r:id="rId13"/>
    <p:sldLayoutId id="2147483669" r:id="rId14"/>
    <p:sldLayoutId id="214748367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guide id="5" orient="horz" pos="1620">
          <p15:clr>
            <a:srgbClr val="E46962"/>
          </p15:clr>
        </p15:guide>
        <p15:guide id="6" pos="2880">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l.wikipedia.org/wiki/%CE%95%CF%85%CF%81%CF%89%CF%80%CE%B1%CF%8A%CE%BA%CE%AE_%CE%88%CE%BD%CF%89%CF%83%CE%B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brainyquote.com/authors/nirmala-sitharaman-quotes"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hyperlink" Target="https://unctad.org/" TargetMode="External"/><Relationship Id="rId13" Type="http://schemas.openxmlformats.org/officeDocument/2006/relationships/hyperlink" Target="https://cepr.org/publications/books-and-reports/revitalising-multilateralism-pragmatic-ideas-new-wto-director" TargetMode="External"/><Relationship Id="rId3" Type="http://schemas.openxmlformats.org/officeDocument/2006/relationships/hyperlink" Target="https://data.worldbank.org/country/china" TargetMode="External"/><Relationship Id="rId7" Type="http://schemas.openxmlformats.org/officeDocument/2006/relationships/hyperlink" Target="https://www.wti.org/research/publications/1405/china-and-the-wto-a-twenty-year-assessment/" TargetMode="External"/><Relationship Id="rId12" Type="http://schemas.openxmlformats.org/officeDocument/2006/relationships/hyperlink" Target="https://policy.trade.ec.europa.eu/news/eu-japan-cooperation-continues-strengthen-under-economic-partnership-agreement-2024-07-16_en" TargetMode="External"/><Relationship Id="rId17" Type="http://schemas.openxmlformats.org/officeDocument/2006/relationships/hyperlink" Target="https://www.mfa.gr/exoteriki-politiki/i-ellada-stin-ee/eboriki-politiki-tis-ee/" TargetMode="External"/><Relationship Id="rId2" Type="http://schemas.openxmlformats.org/officeDocument/2006/relationships/notesSlide" Target="../notesSlides/notesSlide9.xml"/><Relationship Id="rId16" Type="http://schemas.openxmlformats.org/officeDocument/2006/relationships/hyperlink" Target="https://www.weforum.org/stories/2024/02/global-trade-wto-meeting/" TargetMode="External"/><Relationship Id="rId1" Type="http://schemas.openxmlformats.org/officeDocument/2006/relationships/slideLayout" Target="../slideLayouts/slideLayout3.xml"/><Relationship Id="rId6" Type="http://schemas.openxmlformats.org/officeDocument/2006/relationships/hyperlink" Target="https://ec.europa.eu/eurostat" TargetMode="External"/><Relationship Id="rId11" Type="http://schemas.openxmlformats.org/officeDocument/2006/relationships/hyperlink" Target="https://www.imf.org/en/Home" TargetMode="External"/><Relationship Id="rId5" Type="http://schemas.openxmlformats.org/officeDocument/2006/relationships/hyperlink" Target="https://www.wto.org/" TargetMode="External"/><Relationship Id="rId15" Type="http://schemas.openxmlformats.org/officeDocument/2006/relationships/hyperlink" Target="https://www.cato.org/policy-analysis/future-wto" TargetMode="External"/><Relationship Id="rId10" Type="http://schemas.openxmlformats.org/officeDocument/2006/relationships/hyperlink" Target="https://www.worldbank.org/ext/en/home" TargetMode="External"/><Relationship Id="rId4" Type="http://schemas.openxmlformats.org/officeDocument/2006/relationships/hyperlink" Target="https://www.intracen.org/" TargetMode="External"/><Relationship Id="rId9" Type="http://schemas.openxmlformats.org/officeDocument/2006/relationships/hyperlink" Target="https://policy.trade.ec.europa.eu/index_en" TargetMode="External"/><Relationship Id="rId14" Type="http://schemas.openxmlformats.org/officeDocument/2006/relationships/hyperlink" Target="https://globaltradedata.wto.or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28"/>
          <p:cNvSpPr txBox="1">
            <a:spLocks noGrp="1"/>
          </p:cNvSpPr>
          <p:nvPr>
            <p:ph type="ctrTitle"/>
          </p:nvPr>
        </p:nvSpPr>
        <p:spPr>
          <a:xfrm>
            <a:off x="602921" y="618462"/>
            <a:ext cx="4528800" cy="227606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dirty="0" smtClean="0">
                <a:solidFill>
                  <a:schemeClr val="accent3"/>
                </a:solidFill>
                <a:latin typeface="Franklin Gothic Heavy" panose="020B0903020102020204" pitchFamily="34" charset="0"/>
              </a:rPr>
              <a:t>Παγκόσμιος Οργανισμός Εμπορίου</a:t>
            </a:r>
            <a:endParaRPr dirty="0">
              <a:solidFill>
                <a:schemeClr val="accent3"/>
              </a:solidFill>
              <a:latin typeface="Lucida Bright" panose="02040602050505020304" pitchFamily="18" charset="0"/>
            </a:endParaRPr>
          </a:p>
        </p:txBody>
      </p:sp>
      <p:sp>
        <p:nvSpPr>
          <p:cNvPr id="717" name="Google Shape;717;p28"/>
          <p:cNvSpPr txBox="1">
            <a:spLocks noGrp="1"/>
          </p:cNvSpPr>
          <p:nvPr>
            <p:ph type="subTitle" idx="1"/>
          </p:nvPr>
        </p:nvSpPr>
        <p:spPr>
          <a:xfrm>
            <a:off x="780791" y="3290443"/>
            <a:ext cx="4528800" cy="92082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solidFill>
                  <a:schemeClr val="accent2"/>
                </a:solidFill>
                <a:latin typeface="Franklin Gothic Demi" panose="020B0703020102020204" pitchFamily="34" charset="0"/>
              </a:rPr>
              <a:t>Ιωάννα Αγορίδου  (4220003)</a:t>
            </a:r>
            <a:endParaRPr lang="el-GR" dirty="0">
              <a:solidFill>
                <a:schemeClr val="accent2"/>
              </a:solidFill>
              <a:latin typeface="Franklin Gothic Demi" panose="020B0703020102020204" pitchFamily="34" charset="0"/>
            </a:endParaRPr>
          </a:p>
          <a:p>
            <a:pPr marL="0" lvl="0" indent="0"/>
            <a:r>
              <a:rPr lang="el-GR" dirty="0" smtClean="0">
                <a:solidFill>
                  <a:schemeClr val="accent2"/>
                </a:solidFill>
                <a:latin typeface="Franklin Gothic Demi" panose="020B0703020102020204" pitchFamily="34" charset="0"/>
              </a:rPr>
              <a:t>Νεφέλη Ρήγα  </a:t>
            </a:r>
            <a:r>
              <a:rPr lang="el-GR" dirty="0">
                <a:solidFill>
                  <a:schemeClr val="accent2"/>
                </a:solidFill>
                <a:latin typeface="Franklin Gothic Demi" panose="020B0703020102020204" pitchFamily="34" charset="0"/>
              </a:rPr>
              <a:t>(4220104)</a:t>
            </a:r>
            <a:endParaRPr lang="el-GR" dirty="0" smtClean="0">
              <a:solidFill>
                <a:schemeClr val="accent2"/>
              </a:solidFill>
              <a:latin typeface="Franklin Gothic Demi" panose="020B0703020102020204" pitchFamily="34" charset="0"/>
            </a:endParaRPr>
          </a:p>
          <a:p>
            <a:pPr marL="0" lvl="0" indent="0"/>
            <a:r>
              <a:rPr lang="el-GR" dirty="0" smtClean="0">
                <a:solidFill>
                  <a:schemeClr val="accent2"/>
                </a:solidFill>
                <a:latin typeface="Franklin Gothic Demi" panose="020B0703020102020204" pitchFamily="34" charset="0"/>
              </a:rPr>
              <a:t>Διονύσης Δημητρόπουλος  </a:t>
            </a:r>
            <a:r>
              <a:rPr lang="el-GR" dirty="0">
                <a:solidFill>
                  <a:schemeClr val="accent2"/>
                </a:solidFill>
                <a:latin typeface="Franklin Gothic Demi" panose="020B0703020102020204" pitchFamily="34" charset="0"/>
              </a:rPr>
              <a:t>(4190210)</a:t>
            </a:r>
            <a:endParaRPr dirty="0">
              <a:solidFill>
                <a:schemeClr val="accent2"/>
              </a:solidFill>
              <a:latin typeface="Franklin Gothic Demi" panose="020B0703020102020204" pitchFamily="34" charset="0"/>
            </a:endParaRPr>
          </a:p>
        </p:txBody>
      </p:sp>
      <p:grpSp>
        <p:nvGrpSpPr>
          <p:cNvPr id="718" name="Google Shape;718;p28"/>
          <p:cNvGrpSpPr/>
          <p:nvPr/>
        </p:nvGrpSpPr>
        <p:grpSpPr>
          <a:xfrm>
            <a:off x="5135551" y="754373"/>
            <a:ext cx="3564638" cy="3920912"/>
            <a:chOff x="5576660" y="952253"/>
            <a:chExt cx="2939700" cy="3290213"/>
          </a:xfrm>
        </p:grpSpPr>
        <p:grpSp>
          <p:nvGrpSpPr>
            <p:cNvPr id="719" name="Google Shape;719;p28"/>
            <p:cNvGrpSpPr/>
            <p:nvPr/>
          </p:nvGrpSpPr>
          <p:grpSpPr>
            <a:xfrm>
              <a:off x="5576660" y="952253"/>
              <a:ext cx="473498" cy="185137"/>
              <a:chOff x="3237375" y="1538800"/>
              <a:chExt cx="297125" cy="116175"/>
            </a:xfrm>
          </p:grpSpPr>
          <p:sp>
            <p:nvSpPr>
              <p:cNvPr id="727" name="Google Shape;727;p28"/>
              <p:cNvSpPr/>
              <p:nvPr/>
            </p:nvSpPr>
            <p:spPr>
              <a:xfrm>
                <a:off x="3237375" y="1538800"/>
                <a:ext cx="108100" cy="34000"/>
              </a:xfrm>
              <a:custGeom>
                <a:avLst/>
                <a:gdLst/>
                <a:ahLst/>
                <a:cxnLst/>
                <a:rect l="l" t="t" r="r" b="b"/>
                <a:pathLst>
                  <a:path w="4324" h="1360" extrusionOk="0">
                    <a:moveTo>
                      <a:pt x="2654" y="1"/>
                    </a:moveTo>
                    <a:cubicBezTo>
                      <a:pt x="1944" y="1"/>
                      <a:pt x="1324" y="119"/>
                      <a:pt x="1102" y="258"/>
                    </a:cubicBezTo>
                    <a:cubicBezTo>
                      <a:pt x="494" y="603"/>
                      <a:pt x="1" y="1359"/>
                      <a:pt x="1" y="1359"/>
                    </a:cubicBezTo>
                    <a:lnTo>
                      <a:pt x="346" y="1228"/>
                    </a:lnTo>
                    <a:cubicBezTo>
                      <a:pt x="379" y="1211"/>
                      <a:pt x="428" y="1195"/>
                      <a:pt x="477" y="1178"/>
                    </a:cubicBezTo>
                    <a:cubicBezTo>
                      <a:pt x="1135" y="1003"/>
                      <a:pt x="1817" y="916"/>
                      <a:pt x="2497" y="916"/>
                    </a:cubicBezTo>
                    <a:cubicBezTo>
                      <a:pt x="3090" y="916"/>
                      <a:pt x="3683" y="982"/>
                      <a:pt x="4258" y="1113"/>
                    </a:cubicBezTo>
                    <a:lnTo>
                      <a:pt x="4323" y="258"/>
                    </a:lnTo>
                    <a:cubicBezTo>
                      <a:pt x="3807" y="71"/>
                      <a:pt x="3203" y="1"/>
                      <a:pt x="2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a:off x="3385725" y="1555925"/>
                <a:ext cx="148775" cy="99050"/>
              </a:xfrm>
              <a:custGeom>
                <a:avLst/>
                <a:gdLst/>
                <a:ahLst/>
                <a:cxnLst/>
                <a:rect l="l" t="t" r="r" b="b"/>
                <a:pathLst>
                  <a:path w="5951" h="3962" extrusionOk="0">
                    <a:moveTo>
                      <a:pt x="0" y="0"/>
                    </a:moveTo>
                    <a:lnTo>
                      <a:pt x="0" y="954"/>
                    </a:lnTo>
                    <a:cubicBezTo>
                      <a:pt x="1973" y="1956"/>
                      <a:pt x="3961" y="2959"/>
                      <a:pt x="5950" y="3961"/>
                    </a:cubicBezTo>
                    <a:lnTo>
                      <a:pt x="5868" y="294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8"/>
            <p:cNvSpPr/>
            <p:nvPr/>
          </p:nvSpPr>
          <p:spPr>
            <a:xfrm>
              <a:off x="5811650" y="1522395"/>
              <a:ext cx="963189" cy="1506110"/>
            </a:xfrm>
            <a:custGeom>
              <a:avLst/>
              <a:gdLst/>
              <a:ahLst/>
              <a:cxnLst/>
              <a:rect l="l" t="t" r="r" b="b"/>
              <a:pathLst>
                <a:path w="18690" h="29225" extrusionOk="0">
                  <a:moveTo>
                    <a:pt x="14317" y="1"/>
                  </a:moveTo>
                  <a:cubicBezTo>
                    <a:pt x="13857" y="17"/>
                    <a:pt x="13380" y="50"/>
                    <a:pt x="12920" y="99"/>
                  </a:cubicBezTo>
                  <a:cubicBezTo>
                    <a:pt x="12772" y="116"/>
                    <a:pt x="12673" y="264"/>
                    <a:pt x="12690" y="412"/>
                  </a:cubicBezTo>
                  <a:cubicBezTo>
                    <a:pt x="12706" y="543"/>
                    <a:pt x="12821" y="642"/>
                    <a:pt x="12953" y="642"/>
                  </a:cubicBezTo>
                  <a:lnTo>
                    <a:pt x="12986" y="642"/>
                  </a:lnTo>
                  <a:cubicBezTo>
                    <a:pt x="13429" y="592"/>
                    <a:pt x="13890" y="560"/>
                    <a:pt x="14333" y="543"/>
                  </a:cubicBezTo>
                  <a:cubicBezTo>
                    <a:pt x="14481" y="543"/>
                    <a:pt x="14596" y="412"/>
                    <a:pt x="14596" y="264"/>
                  </a:cubicBezTo>
                  <a:cubicBezTo>
                    <a:pt x="14596" y="116"/>
                    <a:pt x="14465" y="1"/>
                    <a:pt x="14317" y="1"/>
                  </a:cubicBezTo>
                  <a:close/>
                  <a:moveTo>
                    <a:pt x="17043" y="176"/>
                  </a:moveTo>
                  <a:cubicBezTo>
                    <a:pt x="16914" y="176"/>
                    <a:pt x="16797" y="281"/>
                    <a:pt x="16783" y="412"/>
                  </a:cubicBezTo>
                  <a:cubicBezTo>
                    <a:pt x="16750" y="560"/>
                    <a:pt x="16848" y="691"/>
                    <a:pt x="17013" y="724"/>
                  </a:cubicBezTo>
                  <a:cubicBezTo>
                    <a:pt x="17440" y="790"/>
                    <a:pt x="17884" y="888"/>
                    <a:pt x="18311" y="1003"/>
                  </a:cubicBezTo>
                  <a:cubicBezTo>
                    <a:pt x="18344" y="1020"/>
                    <a:pt x="18360" y="1020"/>
                    <a:pt x="18393" y="1020"/>
                  </a:cubicBezTo>
                  <a:cubicBezTo>
                    <a:pt x="18508" y="1020"/>
                    <a:pt x="18623" y="938"/>
                    <a:pt x="18656" y="823"/>
                  </a:cubicBezTo>
                  <a:cubicBezTo>
                    <a:pt x="18689" y="675"/>
                    <a:pt x="18607" y="527"/>
                    <a:pt x="18459" y="477"/>
                  </a:cubicBezTo>
                  <a:cubicBezTo>
                    <a:pt x="18015" y="362"/>
                    <a:pt x="17555" y="264"/>
                    <a:pt x="17095" y="182"/>
                  </a:cubicBezTo>
                  <a:cubicBezTo>
                    <a:pt x="17078" y="178"/>
                    <a:pt x="17060" y="176"/>
                    <a:pt x="17043" y="176"/>
                  </a:cubicBezTo>
                  <a:close/>
                  <a:moveTo>
                    <a:pt x="10288" y="677"/>
                  </a:moveTo>
                  <a:cubicBezTo>
                    <a:pt x="10261" y="677"/>
                    <a:pt x="10234" y="681"/>
                    <a:pt x="10208" y="691"/>
                  </a:cubicBezTo>
                  <a:cubicBezTo>
                    <a:pt x="9764" y="823"/>
                    <a:pt x="9320" y="987"/>
                    <a:pt x="8893" y="1151"/>
                  </a:cubicBezTo>
                  <a:cubicBezTo>
                    <a:pt x="8745" y="1217"/>
                    <a:pt x="8679" y="1381"/>
                    <a:pt x="8745" y="1513"/>
                  </a:cubicBezTo>
                  <a:cubicBezTo>
                    <a:pt x="8778" y="1628"/>
                    <a:pt x="8877" y="1694"/>
                    <a:pt x="8992" y="1694"/>
                  </a:cubicBezTo>
                  <a:cubicBezTo>
                    <a:pt x="9024" y="1694"/>
                    <a:pt x="9057" y="1677"/>
                    <a:pt x="9090" y="1661"/>
                  </a:cubicBezTo>
                  <a:cubicBezTo>
                    <a:pt x="9518" y="1496"/>
                    <a:pt x="9945" y="1349"/>
                    <a:pt x="10356" y="1217"/>
                  </a:cubicBezTo>
                  <a:cubicBezTo>
                    <a:pt x="10504" y="1168"/>
                    <a:pt x="10586" y="1020"/>
                    <a:pt x="10537" y="872"/>
                  </a:cubicBezTo>
                  <a:cubicBezTo>
                    <a:pt x="10510" y="753"/>
                    <a:pt x="10399" y="677"/>
                    <a:pt x="10288" y="677"/>
                  </a:cubicBezTo>
                  <a:close/>
                  <a:moveTo>
                    <a:pt x="6563" y="2389"/>
                  </a:moveTo>
                  <a:cubicBezTo>
                    <a:pt x="6512" y="2389"/>
                    <a:pt x="6459" y="2403"/>
                    <a:pt x="6411" y="2433"/>
                  </a:cubicBezTo>
                  <a:cubicBezTo>
                    <a:pt x="6017" y="2680"/>
                    <a:pt x="5639" y="2943"/>
                    <a:pt x="5277" y="3222"/>
                  </a:cubicBezTo>
                  <a:cubicBezTo>
                    <a:pt x="5145" y="3321"/>
                    <a:pt x="5129" y="3502"/>
                    <a:pt x="5211" y="3617"/>
                  </a:cubicBezTo>
                  <a:cubicBezTo>
                    <a:pt x="5277" y="3683"/>
                    <a:pt x="5359" y="3715"/>
                    <a:pt x="5441" y="3715"/>
                  </a:cubicBezTo>
                  <a:cubicBezTo>
                    <a:pt x="5491" y="3715"/>
                    <a:pt x="5556" y="3699"/>
                    <a:pt x="5606" y="3666"/>
                  </a:cubicBezTo>
                  <a:cubicBezTo>
                    <a:pt x="5951" y="3387"/>
                    <a:pt x="6329" y="3140"/>
                    <a:pt x="6707" y="2894"/>
                  </a:cubicBezTo>
                  <a:cubicBezTo>
                    <a:pt x="6838" y="2811"/>
                    <a:pt x="6871" y="2647"/>
                    <a:pt x="6789" y="2516"/>
                  </a:cubicBezTo>
                  <a:cubicBezTo>
                    <a:pt x="6737" y="2432"/>
                    <a:pt x="6652" y="2389"/>
                    <a:pt x="6563" y="2389"/>
                  </a:cubicBezTo>
                  <a:close/>
                  <a:moveTo>
                    <a:pt x="3438" y="5031"/>
                  </a:moveTo>
                  <a:cubicBezTo>
                    <a:pt x="3358" y="5031"/>
                    <a:pt x="3277" y="5065"/>
                    <a:pt x="3222" y="5129"/>
                  </a:cubicBezTo>
                  <a:cubicBezTo>
                    <a:pt x="2910" y="5474"/>
                    <a:pt x="2614" y="5836"/>
                    <a:pt x="2351" y="6214"/>
                  </a:cubicBezTo>
                  <a:cubicBezTo>
                    <a:pt x="2269" y="6329"/>
                    <a:pt x="2285" y="6510"/>
                    <a:pt x="2417" y="6592"/>
                  </a:cubicBezTo>
                  <a:cubicBezTo>
                    <a:pt x="2466" y="6625"/>
                    <a:pt x="2516" y="6641"/>
                    <a:pt x="2565" y="6641"/>
                  </a:cubicBezTo>
                  <a:cubicBezTo>
                    <a:pt x="2664" y="6641"/>
                    <a:pt x="2746" y="6608"/>
                    <a:pt x="2795" y="6526"/>
                  </a:cubicBezTo>
                  <a:cubicBezTo>
                    <a:pt x="3058" y="6181"/>
                    <a:pt x="3337" y="5819"/>
                    <a:pt x="3633" y="5491"/>
                  </a:cubicBezTo>
                  <a:cubicBezTo>
                    <a:pt x="3732" y="5376"/>
                    <a:pt x="3732" y="5211"/>
                    <a:pt x="3617" y="5096"/>
                  </a:cubicBezTo>
                  <a:cubicBezTo>
                    <a:pt x="3566" y="5052"/>
                    <a:pt x="3502" y="5031"/>
                    <a:pt x="3438" y="5031"/>
                  </a:cubicBezTo>
                  <a:close/>
                  <a:moveTo>
                    <a:pt x="1249" y="8482"/>
                  </a:moveTo>
                  <a:cubicBezTo>
                    <a:pt x="1134" y="8482"/>
                    <a:pt x="1025" y="8548"/>
                    <a:pt x="987" y="8663"/>
                  </a:cubicBezTo>
                  <a:cubicBezTo>
                    <a:pt x="823" y="9074"/>
                    <a:pt x="675" y="9518"/>
                    <a:pt x="543" y="9994"/>
                  </a:cubicBezTo>
                  <a:cubicBezTo>
                    <a:pt x="510" y="10126"/>
                    <a:pt x="592" y="10290"/>
                    <a:pt x="740" y="10323"/>
                  </a:cubicBezTo>
                  <a:cubicBezTo>
                    <a:pt x="757" y="10323"/>
                    <a:pt x="790" y="10339"/>
                    <a:pt x="806" y="10339"/>
                  </a:cubicBezTo>
                  <a:cubicBezTo>
                    <a:pt x="938" y="10339"/>
                    <a:pt x="1036" y="10257"/>
                    <a:pt x="1069" y="10126"/>
                  </a:cubicBezTo>
                  <a:cubicBezTo>
                    <a:pt x="1201" y="9682"/>
                    <a:pt x="1332" y="9255"/>
                    <a:pt x="1497" y="8860"/>
                  </a:cubicBezTo>
                  <a:cubicBezTo>
                    <a:pt x="1546" y="8712"/>
                    <a:pt x="1480" y="8564"/>
                    <a:pt x="1349" y="8498"/>
                  </a:cubicBezTo>
                  <a:cubicBezTo>
                    <a:pt x="1316" y="8488"/>
                    <a:pt x="1282" y="8482"/>
                    <a:pt x="1249" y="8482"/>
                  </a:cubicBezTo>
                  <a:close/>
                  <a:moveTo>
                    <a:pt x="334" y="12475"/>
                  </a:moveTo>
                  <a:cubicBezTo>
                    <a:pt x="198" y="12475"/>
                    <a:pt x="82" y="12584"/>
                    <a:pt x="67" y="12723"/>
                  </a:cubicBezTo>
                  <a:cubicBezTo>
                    <a:pt x="34" y="13183"/>
                    <a:pt x="1" y="13660"/>
                    <a:pt x="1" y="14120"/>
                  </a:cubicBezTo>
                  <a:cubicBezTo>
                    <a:pt x="1" y="14268"/>
                    <a:pt x="132" y="14399"/>
                    <a:pt x="280" y="14399"/>
                  </a:cubicBezTo>
                  <a:cubicBezTo>
                    <a:pt x="428" y="14399"/>
                    <a:pt x="560" y="14268"/>
                    <a:pt x="560" y="14120"/>
                  </a:cubicBezTo>
                  <a:cubicBezTo>
                    <a:pt x="560" y="13676"/>
                    <a:pt x="576" y="13216"/>
                    <a:pt x="609" y="12772"/>
                  </a:cubicBezTo>
                  <a:cubicBezTo>
                    <a:pt x="625" y="12624"/>
                    <a:pt x="510" y="12493"/>
                    <a:pt x="362" y="12476"/>
                  </a:cubicBezTo>
                  <a:cubicBezTo>
                    <a:pt x="353" y="12475"/>
                    <a:pt x="344" y="12475"/>
                    <a:pt x="334" y="12475"/>
                  </a:cubicBezTo>
                  <a:close/>
                  <a:moveTo>
                    <a:pt x="501" y="16579"/>
                  </a:moveTo>
                  <a:cubicBezTo>
                    <a:pt x="483" y="16579"/>
                    <a:pt x="464" y="16581"/>
                    <a:pt x="445" y="16585"/>
                  </a:cubicBezTo>
                  <a:cubicBezTo>
                    <a:pt x="297" y="16602"/>
                    <a:pt x="182" y="16750"/>
                    <a:pt x="214" y="16898"/>
                  </a:cubicBezTo>
                  <a:cubicBezTo>
                    <a:pt x="280" y="17358"/>
                    <a:pt x="379" y="17818"/>
                    <a:pt x="477" y="18262"/>
                  </a:cubicBezTo>
                  <a:cubicBezTo>
                    <a:pt x="510" y="18377"/>
                    <a:pt x="625" y="18475"/>
                    <a:pt x="757" y="18475"/>
                  </a:cubicBezTo>
                  <a:cubicBezTo>
                    <a:pt x="773" y="18475"/>
                    <a:pt x="790" y="18459"/>
                    <a:pt x="823" y="18459"/>
                  </a:cubicBezTo>
                  <a:cubicBezTo>
                    <a:pt x="971" y="18426"/>
                    <a:pt x="1053" y="18278"/>
                    <a:pt x="1020" y="18130"/>
                  </a:cubicBezTo>
                  <a:cubicBezTo>
                    <a:pt x="905" y="17703"/>
                    <a:pt x="823" y="17259"/>
                    <a:pt x="757" y="16815"/>
                  </a:cubicBezTo>
                  <a:cubicBezTo>
                    <a:pt x="728" y="16672"/>
                    <a:pt x="625" y="16579"/>
                    <a:pt x="501" y="16579"/>
                  </a:cubicBezTo>
                  <a:close/>
                  <a:moveTo>
                    <a:pt x="1616" y="20512"/>
                  </a:moveTo>
                  <a:cubicBezTo>
                    <a:pt x="1581" y="20512"/>
                    <a:pt x="1546" y="20518"/>
                    <a:pt x="1513" y="20530"/>
                  </a:cubicBezTo>
                  <a:cubicBezTo>
                    <a:pt x="1381" y="20596"/>
                    <a:pt x="1316" y="20760"/>
                    <a:pt x="1381" y="20892"/>
                  </a:cubicBezTo>
                  <a:cubicBezTo>
                    <a:pt x="1562" y="21319"/>
                    <a:pt x="1776" y="21746"/>
                    <a:pt x="1990" y="22141"/>
                  </a:cubicBezTo>
                  <a:cubicBezTo>
                    <a:pt x="2039" y="22239"/>
                    <a:pt x="2138" y="22289"/>
                    <a:pt x="2236" y="22289"/>
                  </a:cubicBezTo>
                  <a:cubicBezTo>
                    <a:pt x="2285" y="22289"/>
                    <a:pt x="2335" y="22272"/>
                    <a:pt x="2368" y="22256"/>
                  </a:cubicBezTo>
                  <a:cubicBezTo>
                    <a:pt x="2499" y="22174"/>
                    <a:pt x="2548" y="22009"/>
                    <a:pt x="2483" y="21878"/>
                  </a:cubicBezTo>
                  <a:cubicBezTo>
                    <a:pt x="2253" y="21483"/>
                    <a:pt x="2055" y="21089"/>
                    <a:pt x="1875" y="20678"/>
                  </a:cubicBezTo>
                  <a:cubicBezTo>
                    <a:pt x="1825" y="20567"/>
                    <a:pt x="1720" y="20512"/>
                    <a:pt x="1616" y="20512"/>
                  </a:cubicBezTo>
                  <a:close/>
                  <a:moveTo>
                    <a:pt x="3795" y="23983"/>
                  </a:moveTo>
                  <a:cubicBezTo>
                    <a:pt x="3732" y="23983"/>
                    <a:pt x="3668" y="24004"/>
                    <a:pt x="3617" y="24047"/>
                  </a:cubicBezTo>
                  <a:cubicBezTo>
                    <a:pt x="3502" y="24146"/>
                    <a:pt x="3502" y="24310"/>
                    <a:pt x="3600" y="24425"/>
                  </a:cubicBezTo>
                  <a:cubicBezTo>
                    <a:pt x="3896" y="24787"/>
                    <a:pt x="4225" y="25132"/>
                    <a:pt x="4554" y="25445"/>
                  </a:cubicBezTo>
                  <a:cubicBezTo>
                    <a:pt x="4603" y="25494"/>
                    <a:pt x="4669" y="25510"/>
                    <a:pt x="4751" y="25510"/>
                  </a:cubicBezTo>
                  <a:cubicBezTo>
                    <a:pt x="4817" y="25510"/>
                    <a:pt x="4882" y="25494"/>
                    <a:pt x="4948" y="25428"/>
                  </a:cubicBezTo>
                  <a:cubicBezTo>
                    <a:pt x="5047" y="25329"/>
                    <a:pt x="5047" y="25149"/>
                    <a:pt x="4932" y="25050"/>
                  </a:cubicBezTo>
                  <a:cubicBezTo>
                    <a:pt x="4603" y="24738"/>
                    <a:pt x="4291" y="24409"/>
                    <a:pt x="4011" y="24080"/>
                  </a:cubicBezTo>
                  <a:cubicBezTo>
                    <a:pt x="3956" y="24016"/>
                    <a:pt x="3876" y="23983"/>
                    <a:pt x="3795" y="23983"/>
                  </a:cubicBezTo>
                  <a:close/>
                  <a:moveTo>
                    <a:pt x="6914" y="26637"/>
                  </a:moveTo>
                  <a:cubicBezTo>
                    <a:pt x="6820" y="26637"/>
                    <a:pt x="6729" y="26688"/>
                    <a:pt x="6674" y="26776"/>
                  </a:cubicBezTo>
                  <a:cubicBezTo>
                    <a:pt x="6592" y="26891"/>
                    <a:pt x="6641" y="27072"/>
                    <a:pt x="6756" y="27154"/>
                  </a:cubicBezTo>
                  <a:cubicBezTo>
                    <a:pt x="7151" y="27384"/>
                    <a:pt x="7562" y="27614"/>
                    <a:pt x="7973" y="27828"/>
                  </a:cubicBezTo>
                  <a:cubicBezTo>
                    <a:pt x="8022" y="27844"/>
                    <a:pt x="8055" y="27861"/>
                    <a:pt x="8104" y="27861"/>
                  </a:cubicBezTo>
                  <a:cubicBezTo>
                    <a:pt x="8203" y="27861"/>
                    <a:pt x="8301" y="27811"/>
                    <a:pt x="8351" y="27713"/>
                  </a:cubicBezTo>
                  <a:cubicBezTo>
                    <a:pt x="8416" y="27565"/>
                    <a:pt x="8351" y="27400"/>
                    <a:pt x="8219" y="27335"/>
                  </a:cubicBezTo>
                  <a:cubicBezTo>
                    <a:pt x="7825" y="27138"/>
                    <a:pt x="7430" y="26924"/>
                    <a:pt x="7052" y="26677"/>
                  </a:cubicBezTo>
                  <a:cubicBezTo>
                    <a:pt x="7008" y="26650"/>
                    <a:pt x="6961" y="26637"/>
                    <a:pt x="6914" y="26637"/>
                  </a:cubicBezTo>
                  <a:close/>
                  <a:moveTo>
                    <a:pt x="10631" y="28323"/>
                  </a:moveTo>
                  <a:cubicBezTo>
                    <a:pt x="10515" y="28323"/>
                    <a:pt x="10412" y="28399"/>
                    <a:pt x="10372" y="28518"/>
                  </a:cubicBezTo>
                  <a:cubicBezTo>
                    <a:pt x="10339" y="28666"/>
                    <a:pt x="10422" y="28814"/>
                    <a:pt x="10553" y="28863"/>
                  </a:cubicBezTo>
                  <a:cubicBezTo>
                    <a:pt x="10997" y="28995"/>
                    <a:pt x="11441" y="29110"/>
                    <a:pt x="11901" y="29225"/>
                  </a:cubicBezTo>
                  <a:lnTo>
                    <a:pt x="11967" y="29225"/>
                  </a:lnTo>
                  <a:cubicBezTo>
                    <a:pt x="12082" y="29225"/>
                    <a:pt x="12197" y="29143"/>
                    <a:pt x="12230" y="29011"/>
                  </a:cubicBezTo>
                  <a:cubicBezTo>
                    <a:pt x="12262" y="28863"/>
                    <a:pt x="12164" y="28715"/>
                    <a:pt x="12016" y="28683"/>
                  </a:cubicBezTo>
                  <a:cubicBezTo>
                    <a:pt x="11572" y="28584"/>
                    <a:pt x="11145" y="28469"/>
                    <a:pt x="10717" y="28337"/>
                  </a:cubicBezTo>
                  <a:cubicBezTo>
                    <a:pt x="10688" y="28328"/>
                    <a:pt x="10659" y="28323"/>
                    <a:pt x="10631" y="283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7166088" y="3408784"/>
              <a:ext cx="770912" cy="431245"/>
            </a:xfrm>
            <a:custGeom>
              <a:avLst/>
              <a:gdLst/>
              <a:ahLst/>
              <a:cxnLst/>
              <a:rect l="l" t="t" r="r" b="b"/>
              <a:pathLst>
                <a:path w="14959" h="8368" extrusionOk="0">
                  <a:moveTo>
                    <a:pt x="14679" y="1"/>
                  </a:moveTo>
                  <a:cubicBezTo>
                    <a:pt x="14531" y="1"/>
                    <a:pt x="14399" y="132"/>
                    <a:pt x="14416" y="280"/>
                  </a:cubicBezTo>
                  <a:cubicBezTo>
                    <a:pt x="14416" y="346"/>
                    <a:pt x="14416" y="412"/>
                    <a:pt x="14416" y="478"/>
                  </a:cubicBezTo>
                  <a:cubicBezTo>
                    <a:pt x="14416" y="856"/>
                    <a:pt x="14383" y="1234"/>
                    <a:pt x="14334" y="1612"/>
                  </a:cubicBezTo>
                  <a:cubicBezTo>
                    <a:pt x="14317" y="1760"/>
                    <a:pt x="14416" y="1891"/>
                    <a:pt x="14564" y="1924"/>
                  </a:cubicBezTo>
                  <a:lnTo>
                    <a:pt x="14613" y="1924"/>
                  </a:lnTo>
                  <a:cubicBezTo>
                    <a:pt x="14744" y="1924"/>
                    <a:pt x="14860" y="1825"/>
                    <a:pt x="14876" y="1677"/>
                  </a:cubicBezTo>
                  <a:cubicBezTo>
                    <a:pt x="14925" y="1283"/>
                    <a:pt x="14958" y="889"/>
                    <a:pt x="14958" y="478"/>
                  </a:cubicBezTo>
                  <a:cubicBezTo>
                    <a:pt x="14958" y="412"/>
                    <a:pt x="14958" y="346"/>
                    <a:pt x="14958" y="280"/>
                  </a:cubicBezTo>
                  <a:cubicBezTo>
                    <a:pt x="14958" y="116"/>
                    <a:pt x="14827" y="1"/>
                    <a:pt x="14679" y="1"/>
                  </a:cubicBezTo>
                  <a:close/>
                  <a:moveTo>
                    <a:pt x="296" y="1983"/>
                  </a:moveTo>
                  <a:cubicBezTo>
                    <a:pt x="275" y="1983"/>
                    <a:pt x="253" y="1985"/>
                    <a:pt x="231" y="1990"/>
                  </a:cubicBezTo>
                  <a:cubicBezTo>
                    <a:pt x="83" y="2023"/>
                    <a:pt x="1" y="2171"/>
                    <a:pt x="34" y="2319"/>
                  </a:cubicBezTo>
                  <a:cubicBezTo>
                    <a:pt x="132" y="2762"/>
                    <a:pt x="280" y="3206"/>
                    <a:pt x="494" y="3666"/>
                  </a:cubicBezTo>
                  <a:cubicBezTo>
                    <a:pt x="543" y="3765"/>
                    <a:pt x="642" y="3814"/>
                    <a:pt x="741" y="3814"/>
                  </a:cubicBezTo>
                  <a:cubicBezTo>
                    <a:pt x="773" y="3814"/>
                    <a:pt x="823" y="3814"/>
                    <a:pt x="856" y="3798"/>
                  </a:cubicBezTo>
                  <a:cubicBezTo>
                    <a:pt x="987" y="3732"/>
                    <a:pt x="1053" y="3568"/>
                    <a:pt x="987" y="3436"/>
                  </a:cubicBezTo>
                  <a:cubicBezTo>
                    <a:pt x="806" y="3009"/>
                    <a:pt x="658" y="2598"/>
                    <a:pt x="560" y="2187"/>
                  </a:cubicBezTo>
                  <a:cubicBezTo>
                    <a:pt x="532" y="2061"/>
                    <a:pt x="420" y="1983"/>
                    <a:pt x="296" y="1983"/>
                  </a:cubicBezTo>
                  <a:close/>
                  <a:moveTo>
                    <a:pt x="13800" y="3982"/>
                  </a:moveTo>
                  <a:cubicBezTo>
                    <a:pt x="13702" y="3982"/>
                    <a:pt x="13607" y="4034"/>
                    <a:pt x="13561" y="4127"/>
                  </a:cubicBezTo>
                  <a:cubicBezTo>
                    <a:pt x="13364" y="4537"/>
                    <a:pt x="13134" y="4915"/>
                    <a:pt x="12871" y="5277"/>
                  </a:cubicBezTo>
                  <a:cubicBezTo>
                    <a:pt x="12789" y="5392"/>
                    <a:pt x="12821" y="5557"/>
                    <a:pt x="12936" y="5655"/>
                  </a:cubicBezTo>
                  <a:cubicBezTo>
                    <a:pt x="12986" y="5688"/>
                    <a:pt x="13052" y="5704"/>
                    <a:pt x="13101" y="5704"/>
                  </a:cubicBezTo>
                  <a:cubicBezTo>
                    <a:pt x="13183" y="5704"/>
                    <a:pt x="13265" y="5655"/>
                    <a:pt x="13315" y="5589"/>
                  </a:cubicBezTo>
                  <a:cubicBezTo>
                    <a:pt x="13594" y="5211"/>
                    <a:pt x="13840" y="4800"/>
                    <a:pt x="14038" y="4373"/>
                  </a:cubicBezTo>
                  <a:cubicBezTo>
                    <a:pt x="14103" y="4242"/>
                    <a:pt x="14054" y="4077"/>
                    <a:pt x="13923" y="4011"/>
                  </a:cubicBezTo>
                  <a:cubicBezTo>
                    <a:pt x="13883" y="3992"/>
                    <a:pt x="13841" y="3982"/>
                    <a:pt x="13800" y="3982"/>
                  </a:cubicBezTo>
                  <a:close/>
                  <a:moveTo>
                    <a:pt x="2283" y="5517"/>
                  </a:moveTo>
                  <a:cubicBezTo>
                    <a:pt x="2214" y="5517"/>
                    <a:pt x="2144" y="5542"/>
                    <a:pt x="2088" y="5589"/>
                  </a:cubicBezTo>
                  <a:cubicBezTo>
                    <a:pt x="1990" y="5704"/>
                    <a:pt x="1990" y="5869"/>
                    <a:pt x="2088" y="5984"/>
                  </a:cubicBezTo>
                  <a:cubicBezTo>
                    <a:pt x="2417" y="6313"/>
                    <a:pt x="2779" y="6625"/>
                    <a:pt x="3173" y="6904"/>
                  </a:cubicBezTo>
                  <a:cubicBezTo>
                    <a:pt x="3222" y="6937"/>
                    <a:pt x="3272" y="6954"/>
                    <a:pt x="3321" y="6954"/>
                  </a:cubicBezTo>
                  <a:cubicBezTo>
                    <a:pt x="3420" y="6954"/>
                    <a:pt x="3502" y="6921"/>
                    <a:pt x="3551" y="6839"/>
                  </a:cubicBezTo>
                  <a:cubicBezTo>
                    <a:pt x="3633" y="6724"/>
                    <a:pt x="3617" y="6543"/>
                    <a:pt x="3485" y="6461"/>
                  </a:cubicBezTo>
                  <a:cubicBezTo>
                    <a:pt x="3124" y="6198"/>
                    <a:pt x="2795" y="5918"/>
                    <a:pt x="2483" y="5606"/>
                  </a:cubicBezTo>
                  <a:cubicBezTo>
                    <a:pt x="2432" y="5546"/>
                    <a:pt x="2358" y="5517"/>
                    <a:pt x="2283" y="5517"/>
                  </a:cubicBezTo>
                  <a:close/>
                  <a:moveTo>
                    <a:pt x="11130" y="7012"/>
                  </a:moveTo>
                  <a:cubicBezTo>
                    <a:pt x="11081" y="7012"/>
                    <a:pt x="11030" y="7025"/>
                    <a:pt x="10981" y="7052"/>
                  </a:cubicBezTo>
                  <a:cubicBezTo>
                    <a:pt x="10882" y="7102"/>
                    <a:pt x="10783" y="7151"/>
                    <a:pt x="10668" y="7200"/>
                  </a:cubicBezTo>
                  <a:cubicBezTo>
                    <a:pt x="10389" y="7315"/>
                    <a:pt x="10076" y="7414"/>
                    <a:pt x="9764" y="7496"/>
                  </a:cubicBezTo>
                  <a:cubicBezTo>
                    <a:pt x="9616" y="7545"/>
                    <a:pt x="9534" y="7693"/>
                    <a:pt x="9567" y="7841"/>
                  </a:cubicBezTo>
                  <a:cubicBezTo>
                    <a:pt x="9600" y="7956"/>
                    <a:pt x="9715" y="8038"/>
                    <a:pt x="9830" y="8038"/>
                  </a:cubicBezTo>
                  <a:cubicBezTo>
                    <a:pt x="9863" y="8038"/>
                    <a:pt x="9879" y="8038"/>
                    <a:pt x="9912" y="8022"/>
                  </a:cubicBezTo>
                  <a:cubicBezTo>
                    <a:pt x="10241" y="7940"/>
                    <a:pt x="10570" y="7825"/>
                    <a:pt x="10882" y="7710"/>
                  </a:cubicBezTo>
                  <a:cubicBezTo>
                    <a:pt x="10997" y="7660"/>
                    <a:pt x="11128" y="7595"/>
                    <a:pt x="11243" y="7529"/>
                  </a:cubicBezTo>
                  <a:cubicBezTo>
                    <a:pt x="11375" y="7463"/>
                    <a:pt x="11424" y="7282"/>
                    <a:pt x="11359" y="7151"/>
                  </a:cubicBezTo>
                  <a:cubicBezTo>
                    <a:pt x="11315" y="7063"/>
                    <a:pt x="11227" y="7012"/>
                    <a:pt x="11130" y="7012"/>
                  </a:cubicBezTo>
                  <a:close/>
                  <a:moveTo>
                    <a:pt x="5779" y="7582"/>
                  </a:moveTo>
                  <a:cubicBezTo>
                    <a:pt x="5666" y="7582"/>
                    <a:pt x="5551" y="7668"/>
                    <a:pt x="5524" y="7775"/>
                  </a:cubicBezTo>
                  <a:cubicBezTo>
                    <a:pt x="5474" y="7923"/>
                    <a:pt x="5556" y="8088"/>
                    <a:pt x="5704" y="8121"/>
                  </a:cubicBezTo>
                  <a:cubicBezTo>
                    <a:pt x="5951" y="8186"/>
                    <a:pt x="6197" y="8252"/>
                    <a:pt x="6460" y="8301"/>
                  </a:cubicBezTo>
                  <a:cubicBezTo>
                    <a:pt x="6658" y="8334"/>
                    <a:pt x="6888" y="8367"/>
                    <a:pt x="7118" y="8367"/>
                  </a:cubicBezTo>
                  <a:lnTo>
                    <a:pt x="7134" y="8367"/>
                  </a:lnTo>
                  <a:cubicBezTo>
                    <a:pt x="7266" y="8367"/>
                    <a:pt x="7397" y="8269"/>
                    <a:pt x="7397" y="8121"/>
                  </a:cubicBezTo>
                  <a:cubicBezTo>
                    <a:pt x="7414" y="7973"/>
                    <a:pt x="7299" y="7841"/>
                    <a:pt x="7151" y="7825"/>
                  </a:cubicBezTo>
                  <a:cubicBezTo>
                    <a:pt x="6937" y="7808"/>
                    <a:pt x="6740" y="7792"/>
                    <a:pt x="6559" y="7759"/>
                  </a:cubicBezTo>
                  <a:cubicBezTo>
                    <a:pt x="6313" y="7710"/>
                    <a:pt x="6082" y="7660"/>
                    <a:pt x="5852" y="7595"/>
                  </a:cubicBezTo>
                  <a:cubicBezTo>
                    <a:pt x="5829" y="7586"/>
                    <a:pt x="5804" y="7582"/>
                    <a:pt x="5779" y="75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7602330" y="3895275"/>
              <a:ext cx="288905" cy="347191"/>
            </a:xfrm>
            <a:custGeom>
              <a:avLst/>
              <a:gdLst/>
              <a:ahLst/>
              <a:cxnLst/>
              <a:rect l="l" t="t" r="r" b="b"/>
              <a:pathLst>
                <a:path w="5606" h="6737" extrusionOk="0">
                  <a:moveTo>
                    <a:pt x="2759" y="2787"/>
                  </a:moveTo>
                  <a:cubicBezTo>
                    <a:pt x="3374" y="2787"/>
                    <a:pt x="3916" y="3295"/>
                    <a:pt x="3929" y="4006"/>
                  </a:cubicBezTo>
                  <a:cubicBezTo>
                    <a:pt x="3929" y="4450"/>
                    <a:pt x="3683" y="4877"/>
                    <a:pt x="3288" y="5058"/>
                  </a:cubicBezTo>
                  <a:cubicBezTo>
                    <a:pt x="3123" y="5139"/>
                    <a:pt x="2953" y="5176"/>
                    <a:pt x="2788" y="5176"/>
                  </a:cubicBezTo>
                  <a:cubicBezTo>
                    <a:pt x="2177" y="5176"/>
                    <a:pt x="1628" y="4668"/>
                    <a:pt x="1628" y="3957"/>
                  </a:cubicBezTo>
                  <a:cubicBezTo>
                    <a:pt x="1611" y="3513"/>
                    <a:pt x="1874" y="3086"/>
                    <a:pt x="2253" y="2905"/>
                  </a:cubicBezTo>
                  <a:cubicBezTo>
                    <a:pt x="2421" y="2824"/>
                    <a:pt x="2593" y="2787"/>
                    <a:pt x="2759" y="2787"/>
                  </a:cubicBezTo>
                  <a:close/>
                  <a:moveTo>
                    <a:pt x="1983" y="1"/>
                  </a:moveTo>
                  <a:cubicBezTo>
                    <a:pt x="1744" y="1"/>
                    <a:pt x="1512" y="135"/>
                    <a:pt x="1398" y="374"/>
                  </a:cubicBezTo>
                  <a:lnTo>
                    <a:pt x="609" y="2083"/>
                  </a:lnTo>
                  <a:cubicBezTo>
                    <a:pt x="543" y="2231"/>
                    <a:pt x="412" y="2543"/>
                    <a:pt x="297" y="2823"/>
                  </a:cubicBezTo>
                  <a:cubicBezTo>
                    <a:pt x="66" y="3365"/>
                    <a:pt x="1" y="3940"/>
                    <a:pt x="116" y="4516"/>
                  </a:cubicBezTo>
                  <a:cubicBezTo>
                    <a:pt x="116" y="4516"/>
                    <a:pt x="116" y="4516"/>
                    <a:pt x="116" y="4532"/>
                  </a:cubicBezTo>
                  <a:cubicBezTo>
                    <a:pt x="423" y="5840"/>
                    <a:pt x="1565" y="6736"/>
                    <a:pt x="2810" y="6736"/>
                  </a:cubicBezTo>
                  <a:cubicBezTo>
                    <a:pt x="3099" y="6736"/>
                    <a:pt x="3392" y="6688"/>
                    <a:pt x="3683" y="6587"/>
                  </a:cubicBezTo>
                  <a:cubicBezTo>
                    <a:pt x="4866" y="6176"/>
                    <a:pt x="5606" y="4927"/>
                    <a:pt x="5458" y="3644"/>
                  </a:cubicBezTo>
                  <a:cubicBezTo>
                    <a:pt x="5375" y="3020"/>
                    <a:pt x="5129" y="2461"/>
                    <a:pt x="4751" y="2050"/>
                  </a:cubicBezTo>
                  <a:cubicBezTo>
                    <a:pt x="4652" y="1935"/>
                    <a:pt x="4554" y="1853"/>
                    <a:pt x="4439" y="1771"/>
                  </a:cubicBezTo>
                  <a:lnTo>
                    <a:pt x="2384" y="143"/>
                  </a:lnTo>
                  <a:cubicBezTo>
                    <a:pt x="2263" y="47"/>
                    <a:pt x="2122" y="1"/>
                    <a:pt x="1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7191494" y="1323161"/>
              <a:ext cx="55967" cy="52772"/>
            </a:xfrm>
            <a:custGeom>
              <a:avLst/>
              <a:gdLst/>
              <a:ahLst/>
              <a:cxnLst/>
              <a:rect l="l" t="t" r="r" b="b"/>
              <a:pathLst>
                <a:path w="1086" h="1024" extrusionOk="0">
                  <a:moveTo>
                    <a:pt x="796" y="0"/>
                  </a:moveTo>
                  <a:cubicBezTo>
                    <a:pt x="724" y="0"/>
                    <a:pt x="650" y="29"/>
                    <a:pt x="593" y="86"/>
                  </a:cubicBezTo>
                  <a:lnTo>
                    <a:pt x="116" y="563"/>
                  </a:lnTo>
                  <a:cubicBezTo>
                    <a:pt x="1" y="662"/>
                    <a:pt x="1" y="842"/>
                    <a:pt x="116" y="941"/>
                  </a:cubicBezTo>
                  <a:cubicBezTo>
                    <a:pt x="165" y="1007"/>
                    <a:pt x="231" y="1023"/>
                    <a:pt x="297" y="1023"/>
                  </a:cubicBezTo>
                  <a:cubicBezTo>
                    <a:pt x="379" y="1023"/>
                    <a:pt x="445" y="1007"/>
                    <a:pt x="494" y="957"/>
                  </a:cubicBezTo>
                  <a:lnTo>
                    <a:pt x="987" y="464"/>
                  </a:lnTo>
                  <a:cubicBezTo>
                    <a:pt x="1086" y="366"/>
                    <a:pt x="1086" y="185"/>
                    <a:pt x="987" y="86"/>
                  </a:cubicBezTo>
                  <a:cubicBezTo>
                    <a:pt x="938" y="29"/>
                    <a:pt x="868" y="0"/>
                    <a:pt x="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7317754" y="1042398"/>
              <a:ext cx="986844" cy="579150"/>
            </a:xfrm>
            <a:custGeom>
              <a:avLst/>
              <a:gdLst/>
              <a:ahLst/>
              <a:cxnLst/>
              <a:rect l="l" t="t" r="r" b="b"/>
              <a:pathLst>
                <a:path w="19149" h="11238" extrusionOk="0">
                  <a:moveTo>
                    <a:pt x="8020" y="1"/>
                  </a:moveTo>
                  <a:cubicBezTo>
                    <a:pt x="7846" y="1"/>
                    <a:pt x="7672" y="5"/>
                    <a:pt x="7495" y="12"/>
                  </a:cubicBezTo>
                  <a:lnTo>
                    <a:pt x="7364" y="28"/>
                  </a:lnTo>
                  <a:cubicBezTo>
                    <a:pt x="7216" y="45"/>
                    <a:pt x="7101" y="176"/>
                    <a:pt x="7117" y="324"/>
                  </a:cubicBezTo>
                  <a:cubicBezTo>
                    <a:pt x="7133" y="472"/>
                    <a:pt x="7249" y="571"/>
                    <a:pt x="7396" y="571"/>
                  </a:cubicBezTo>
                  <a:lnTo>
                    <a:pt x="7528" y="571"/>
                  </a:lnTo>
                  <a:cubicBezTo>
                    <a:pt x="7695" y="557"/>
                    <a:pt x="7861" y="552"/>
                    <a:pt x="8028" y="552"/>
                  </a:cubicBezTo>
                  <a:cubicBezTo>
                    <a:pt x="8256" y="552"/>
                    <a:pt x="8484" y="561"/>
                    <a:pt x="8711" y="571"/>
                  </a:cubicBezTo>
                  <a:cubicBezTo>
                    <a:pt x="8721" y="572"/>
                    <a:pt x="8730" y="572"/>
                    <a:pt x="8740" y="572"/>
                  </a:cubicBezTo>
                  <a:cubicBezTo>
                    <a:pt x="8878" y="572"/>
                    <a:pt x="9007" y="462"/>
                    <a:pt x="9007" y="324"/>
                  </a:cubicBezTo>
                  <a:cubicBezTo>
                    <a:pt x="9024" y="160"/>
                    <a:pt x="8909" y="28"/>
                    <a:pt x="8761" y="28"/>
                  </a:cubicBezTo>
                  <a:cubicBezTo>
                    <a:pt x="8510" y="9"/>
                    <a:pt x="8266" y="1"/>
                    <a:pt x="8020" y="1"/>
                  </a:cubicBezTo>
                  <a:close/>
                  <a:moveTo>
                    <a:pt x="11375" y="540"/>
                  </a:moveTo>
                  <a:cubicBezTo>
                    <a:pt x="11264" y="540"/>
                    <a:pt x="11151" y="613"/>
                    <a:pt x="11111" y="718"/>
                  </a:cubicBezTo>
                  <a:cubicBezTo>
                    <a:pt x="11078" y="866"/>
                    <a:pt x="11144" y="1014"/>
                    <a:pt x="11292" y="1064"/>
                  </a:cubicBezTo>
                  <a:cubicBezTo>
                    <a:pt x="11703" y="1212"/>
                    <a:pt x="12114" y="1359"/>
                    <a:pt x="12525" y="1557"/>
                  </a:cubicBezTo>
                  <a:cubicBezTo>
                    <a:pt x="12558" y="1573"/>
                    <a:pt x="12590" y="1573"/>
                    <a:pt x="12640" y="1573"/>
                  </a:cubicBezTo>
                  <a:cubicBezTo>
                    <a:pt x="12738" y="1573"/>
                    <a:pt x="12837" y="1524"/>
                    <a:pt x="12886" y="1409"/>
                  </a:cubicBezTo>
                  <a:cubicBezTo>
                    <a:pt x="12952" y="1277"/>
                    <a:pt x="12886" y="1113"/>
                    <a:pt x="12755" y="1047"/>
                  </a:cubicBezTo>
                  <a:cubicBezTo>
                    <a:pt x="12327" y="866"/>
                    <a:pt x="11900" y="686"/>
                    <a:pt x="11456" y="554"/>
                  </a:cubicBezTo>
                  <a:cubicBezTo>
                    <a:pt x="11430" y="544"/>
                    <a:pt x="11402" y="540"/>
                    <a:pt x="11375" y="540"/>
                  </a:cubicBezTo>
                  <a:close/>
                  <a:moveTo>
                    <a:pt x="4765" y="620"/>
                  </a:moveTo>
                  <a:cubicBezTo>
                    <a:pt x="4733" y="620"/>
                    <a:pt x="4701" y="625"/>
                    <a:pt x="4668" y="636"/>
                  </a:cubicBezTo>
                  <a:cubicBezTo>
                    <a:pt x="4257" y="801"/>
                    <a:pt x="3830" y="998"/>
                    <a:pt x="3419" y="1228"/>
                  </a:cubicBezTo>
                  <a:cubicBezTo>
                    <a:pt x="3287" y="1310"/>
                    <a:pt x="3238" y="1475"/>
                    <a:pt x="3304" y="1606"/>
                  </a:cubicBezTo>
                  <a:cubicBezTo>
                    <a:pt x="3353" y="1688"/>
                    <a:pt x="3452" y="1754"/>
                    <a:pt x="3550" y="1754"/>
                  </a:cubicBezTo>
                  <a:cubicBezTo>
                    <a:pt x="3600" y="1754"/>
                    <a:pt x="3649" y="1738"/>
                    <a:pt x="3682" y="1721"/>
                  </a:cubicBezTo>
                  <a:cubicBezTo>
                    <a:pt x="4076" y="1491"/>
                    <a:pt x="4471" y="1310"/>
                    <a:pt x="4865" y="1162"/>
                  </a:cubicBezTo>
                  <a:cubicBezTo>
                    <a:pt x="5013" y="1096"/>
                    <a:pt x="5079" y="932"/>
                    <a:pt x="5030" y="801"/>
                  </a:cubicBezTo>
                  <a:cubicBezTo>
                    <a:pt x="4978" y="685"/>
                    <a:pt x="4877" y="620"/>
                    <a:pt x="4765" y="620"/>
                  </a:cubicBezTo>
                  <a:close/>
                  <a:moveTo>
                    <a:pt x="14912" y="2445"/>
                  </a:moveTo>
                  <a:cubicBezTo>
                    <a:pt x="14833" y="2445"/>
                    <a:pt x="14757" y="2479"/>
                    <a:pt x="14711" y="2543"/>
                  </a:cubicBezTo>
                  <a:cubicBezTo>
                    <a:pt x="14612" y="2658"/>
                    <a:pt x="14629" y="2839"/>
                    <a:pt x="14744" y="2937"/>
                  </a:cubicBezTo>
                  <a:cubicBezTo>
                    <a:pt x="15089" y="3200"/>
                    <a:pt x="15418" y="3513"/>
                    <a:pt x="15713" y="3825"/>
                  </a:cubicBezTo>
                  <a:cubicBezTo>
                    <a:pt x="15763" y="3874"/>
                    <a:pt x="15845" y="3907"/>
                    <a:pt x="15911" y="3907"/>
                  </a:cubicBezTo>
                  <a:cubicBezTo>
                    <a:pt x="15976" y="3907"/>
                    <a:pt x="16059" y="3874"/>
                    <a:pt x="16108" y="3825"/>
                  </a:cubicBezTo>
                  <a:cubicBezTo>
                    <a:pt x="16206" y="3726"/>
                    <a:pt x="16223" y="3546"/>
                    <a:pt x="16108" y="3430"/>
                  </a:cubicBezTo>
                  <a:cubicBezTo>
                    <a:pt x="15796" y="3102"/>
                    <a:pt x="15450" y="2789"/>
                    <a:pt x="15089" y="2510"/>
                  </a:cubicBezTo>
                  <a:cubicBezTo>
                    <a:pt x="15038" y="2466"/>
                    <a:pt x="14974" y="2445"/>
                    <a:pt x="14912" y="2445"/>
                  </a:cubicBezTo>
                  <a:close/>
                  <a:moveTo>
                    <a:pt x="1323" y="2710"/>
                  </a:moveTo>
                  <a:cubicBezTo>
                    <a:pt x="1261" y="2710"/>
                    <a:pt x="1200" y="2731"/>
                    <a:pt x="1151" y="2773"/>
                  </a:cubicBezTo>
                  <a:cubicBezTo>
                    <a:pt x="822" y="3036"/>
                    <a:pt x="477" y="3332"/>
                    <a:pt x="115" y="3661"/>
                  </a:cubicBezTo>
                  <a:cubicBezTo>
                    <a:pt x="0" y="3759"/>
                    <a:pt x="0" y="3940"/>
                    <a:pt x="99" y="4039"/>
                  </a:cubicBezTo>
                  <a:cubicBezTo>
                    <a:pt x="148" y="4104"/>
                    <a:pt x="230" y="4137"/>
                    <a:pt x="296" y="4137"/>
                  </a:cubicBezTo>
                  <a:cubicBezTo>
                    <a:pt x="362" y="4137"/>
                    <a:pt x="427" y="4121"/>
                    <a:pt x="477" y="4072"/>
                  </a:cubicBezTo>
                  <a:cubicBezTo>
                    <a:pt x="838" y="3743"/>
                    <a:pt x="1167" y="3463"/>
                    <a:pt x="1496" y="3200"/>
                  </a:cubicBezTo>
                  <a:cubicBezTo>
                    <a:pt x="1611" y="3102"/>
                    <a:pt x="1627" y="2937"/>
                    <a:pt x="1545" y="2822"/>
                  </a:cubicBezTo>
                  <a:cubicBezTo>
                    <a:pt x="1489" y="2747"/>
                    <a:pt x="1406" y="2710"/>
                    <a:pt x="1323" y="2710"/>
                  </a:cubicBezTo>
                  <a:close/>
                  <a:moveTo>
                    <a:pt x="17497" y="5522"/>
                  </a:moveTo>
                  <a:cubicBezTo>
                    <a:pt x="17455" y="5522"/>
                    <a:pt x="17413" y="5531"/>
                    <a:pt x="17373" y="5551"/>
                  </a:cubicBezTo>
                  <a:cubicBezTo>
                    <a:pt x="17242" y="5633"/>
                    <a:pt x="17193" y="5797"/>
                    <a:pt x="17275" y="5929"/>
                  </a:cubicBezTo>
                  <a:cubicBezTo>
                    <a:pt x="17472" y="6307"/>
                    <a:pt x="17669" y="6701"/>
                    <a:pt x="17834" y="7112"/>
                  </a:cubicBezTo>
                  <a:cubicBezTo>
                    <a:pt x="17867" y="7227"/>
                    <a:pt x="17982" y="7277"/>
                    <a:pt x="18080" y="7277"/>
                  </a:cubicBezTo>
                  <a:cubicBezTo>
                    <a:pt x="18113" y="7277"/>
                    <a:pt x="18146" y="7277"/>
                    <a:pt x="18195" y="7260"/>
                  </a:cubicBezTo>
                  <a:cubicBezTo>
                    <a:pt x="18327" y="7211"/>
                    <a:pt x="18393" y="7047"/>
                    <a:pt x="18343" y="6915"/>
                  </a:cubicBezTo>
                  <a:cubicBezTo>
                    <a:pt x="18162" y="6488"/>
                    <a:pt x="17965" y="6060"/>
                    <a:pt x="17752" y="5666"/>
                  </a:cubicBezTo>
                  <a:cubicBezTo>
                    <a:pt x="17694" y="5574"/>
                    <a:pt x="17596" y="5522"/>
                    <a:pt x="17497" y="5522"/>
                  </a:cubicBezTo>
                  <a:close/>
                  <a:moveTo>
                    <a:pt x="18789" y="9342"/>
                  </a:moveTo>
                  <a:cubicBezTo>
                    <a:pt x="18772" y="9342"/>
                    <a:pt x="18755" y="9344"/>
                    <a:pt x="18738" y="9348"/>
                  </a:cubicBezTo>
                  <a:cubicBezTo>
                    <a:pt x="18590" y="9364"/>
                    <a:pt x="18475" y="9496"/>
                    <a:pt x="18508" y="9643"/>
                  </a:cubicBezTo>
                  <a:cubicBezTo>
                    <a:pt x="18557" y="10087"/>
                    <a:pt x="18590" y="10531"/>
                    <a:pt x="18606" y="10958"/>
                  </a:cubicBezTo>
                  <a:cubicBezTo>
                    <a:pt x="18606" y="11106"/>
                    <a:pt x="18721" y="11238"/>
                    <a:pt x="18869" y="11238"/>
                  </a:cubicBezTo>
                  <a:lnTo>
                    <a:pt x="18886" y="11238"/>
                  </a:lnTo>
                  <a:cubicBezTo>
                    <a:pt x="19034" y="11221"/>
                    <a:pt x="19149" y="11106"/>
                    <a:pt x="19149" y="10958"/>
                  </a:cubicBezTo>
                  <a:cubicBezTo>
                    <a:pt x="19149" y="10498"/>
                    <a:pt x="19116" y="10038"/>
                    <a:pt x="19050" y="9578"/>
                  </a:cubicBezTo>
                  <a:cubicBezTo>
                    <a:pt x="19021" y="9447"/>
                    <a:pt x="18915" y="9342"/>
                    <a:pt x="18789" y="9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8250328" y="1731267"/>
              <a:ext cx="40713" cy="62254"/>
            </a:xfrm>
            <a:custGeom>
              <a:avLst/>
              <a:gdLst/>
              <a:ahLst/>
              <a:cxnLst/>
              <a:rect l="l" t="t" r="r" b="b"/>
              <a:pathLst>
                <a:path w="790" h="1208" extrusionOk="0">
                  <a:moveTo>
                    <a:pt x="494" y="0"/>
                  </a:moveTo>
                  <a:cubicBezTo>
                    <a:pt x="370" y="0"/>
                    <a:pt x="259" y="79"/>
                    <a:pt x="231" y="205"/>
                  </a:cubicBezTo>
                  <a:cubicBezTo>
                    <a:pt x="165" y="419"/>
                    <a:pt x="116" y="632"/>
                    <a:pt x="50" y="846"/>
                  </a:cubicBezTo>
                  <a:cubicBezTo>
                    <a:pt x="1" y="994"/>
                    <a:pt x="83" y="1142"/>
                    <a:pt x="231" y="1191"/>
                  </a:cubicBezTo>
                  <a:cubicBezTo>
                    <a:pt x="247" y="1191"/>
                    <a:pt x="280" y="1207"/>
                    <a:pt x="313" y="1207"/>
                  </a:cubicBezTo>
                  <a:cubicBezTo>
                    <a:pt x="428" y="1207"/>
                    <a:pt x="527" y="1125"/>
                    <a:pt x="576" y="1010"/>
                  </a:cubicBezTo>
                  <a:cubicBezTo>
                    <a:pt x="642" y="780"/>
                    <a:pt x="707" y="566"/>
                    <a:pt x="757" y="336"/>
                  </a:cubicBezTo>
                  <a:cubicBezTo>
                    <a:pt x="790" y="188"/>
                    <a:pt x="707" y="40"/>
                    <a:pt x="560" y="8"/>
                  </a:cubicBezTo>
                  <a:cubicBezTo>
                    <a:pt x="538" y="3"/>
                    <a:pt x="516" y="0"/>
                    <a:pt x="494" y="0"/>
                  </a:cubicBezTo>
                  <a:close/>
                </a:path>
              </a:pathLst>
            </a:custGeom>
            <a:solidFill>
              <a:srgbClr val="B6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6308033" y="1420768"/>
              <a:ext cx="2197349" cy="2197298"/>
            </a:xfrm>
            <a:custGeom>
              <a:avLst/>
              <a:gdLst/>
              <a:ahLst/>
              <a:cxnLst/>
              <a:rect l="l" t="t" r="r" b="b"/>
              <a:pathLst>
                <a:path w="42638" h="42637" extrusionOk="0">
                  <a:moveTo>
                    <a:pt x="21319" y="0"/>
                  </a:moveTo>
                  <a:cubicBezTo>
                    <a:pt x="9550" y="0"/>
                    <a:pt x="1" y="9550"/>
                    <a:pt x="1" y="21319"/>
                  </a:cubicBezTo>
                  <a:cubicBezTo>
                    <a:pt x="1" y="33087"/>
                    <a:pt x="9550" y="42637"/>
                    <a:pt x="21319" y="42637"/>
                  </a:cubicBezTo>
                  <a:cubicBezTo>
                    <a:pt x="33087" y="42637"/>
                    <a:pt x="42637" y="33087"/>
                    <a:pt x="42637" y="21319"/>
                  </a:cubicBezTo>
                  <a:cubicBezTo>
                    <a:pt x="42637" y="9550"/>
                    <a:pt x="33087" y="0"/>
                    <a:pt x="2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500309" y="1418192"/>
              <a:ext cx="918251" cy="2199050"/>
            </a:xfrm>
            <a:custGeom>
              <a:avLst/>
              <a:gdLst/>
              <a:ahLst/>
              <a:cxnLst/>
              <a:rect l="l" t="t" r="r" b="b"/>
              <a:pathLst>
                <a:path w="17818" h="42671" extrusionOk="0">
                  <a:moveTo>
                    <a:pt x="17109" y="0"/>
                  </a:moveTo>
                  <a:cubicBezTo>
                    <a:pt x="17105" y="0"/>
                    <a:pt x="17100" y="1"/>
                    <a:pt x="17095" y="1"/>
                  </a:cubicBezTo>
                  <a:cubicBezTo>
                    <a:pt x="13446" y="363"/>
                    <a:pt x="10011" y="1710"/>
                    <a:pt x="7249" y="4143"/>
                  </a:cubicBezTo>
                  <a:cubicBezTo>
                    <a:pt x="4981" y="6115"/>
                    <a:pt x="3255" y="8680"/>
                    <a:pt x="2088" y="11441"/>
                  </a:cubicBezTo>
                  <a:cubicBezTo>
                    <a:pt x="297" y="15649"/>
                    <a:pt x="1" y="20366"/>
                    <a:pt x="707" y="24837"/>
                  </a:cubicBezTo>
                  <a:cubicBezTo>
                    <a:pt x="1365" y="29094"/>
                    <a:pt x="2926" y="33302"/>
                    <a:pt x="5688" y="36638"/>
                  </a:cubicBezTo>
                  <a:cubicBezTo>
                    <a:pt x="8268" y="39778"/>
                    <a:pt x="11999" y="42079"/>
                    <a:pt x="16076" y="42572"/>
                  </a:cubicBezTo>
                  <a:cubicBezTo>
                    <a:pt x="16569" y="42637"/>
                    <a:pt x="17078" y="42670"/>
                    <a:pt x="17588" y="42670"/>
                  </a:cubicBezTo>
                  <a:cubicBezTo>
                    <a:pt x="17818" y="42670"/>
                    <a:pt x="17818" y="42325"/>
                    <a:pt x="17588" y="42325"/>
                  </a:cubicBezTo>
                  <a:cubicBezTo>
                    <a:pt x="13528" y="42292"/>
                    <a:pt x="9649" y="40336"/>
                    <a:pt x="6855" y="37444"/>
                  </a:cubicBezTo>
                  <a:cubicBezTo>
                    <a:pt x="3913" y="34386"/>
                    <a:pt x="2154" y="30359"/>
                    <a:pt x="1299" y="26250"/>
                  </a:cubicBezTo>
                  <a:cubicBezTo>
                    <a:pt x="412" y="21944"/>
                    <a:pt x="428" y="17375"/>
                    <a:pt x="1792" y="13167"/>
                  </a:cubicBezTo>
                  <a:cubicBezTo>
                    <a:pt x="2762" y="10241"/>
                    <a:pt x="4389" y="7447"/>
                    <a:pt x="6559" y="5244"/>
                  </a:cubicBezTo>
                  <a:cubicBezTo>
                    <a:pt x="8992" y="2779"/>
                    <a:pt x="12131" y="1168"/>
                    <a:pt x="15533" y="560"/>
                  </a:cubicBezTo>
                  <a:cubicBezTo>
                    <a:pt x="16059" y="461"/>
                    <a:pt x="16569" y="396"/>
                    <a:pt x="17095" y="346"/>
                  </a:cubicBezTo>
                  <a:cubicBezTo>
                    <a:pt x="17303" y="330"/>
                    <a:pt x="17308" y="0"/>
                    <a:pt x="17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6864557" y="1418552"/>
              <a:ext cx="566370" cy="2208687"/>
            </a:xfrm>
            <a:custGeom>
              <a:avLst/>
              <a:gdLst/>
              <a:ahLst/>
              <a:cxnLst/>
              <a:rect l="l" t="t" r="r" b="b"/>
              <a:pathLst>
                <a:path w="10990" h="42858" extrusionOk="0">
                  <a:moveTo>
                    <a:pt x="10019" y="1"/>
                  </a:moveTo>
                  <a:cubicBezTo>
                    <a:pt x="9990" y="1"/>
                    <a:pt x="9959" y="9"/>
                    <a:pt x="9928" y="27"/>
                  </a:cubicBezTo>
                  <a:cubicBezTo>
                    <a:pt x="7315" y="1539"/>
                    <a:pt x="5227" y="3972"/>
                    <a:pt x="3633" y="6503"/>
                  </a:cubicBezTo>
                  <a:cubicBezTo>
                    <a:pt x="2828" y="7769"/>
                    <a:pt x="2137" y="9100"/>
                    <a:pt x="1628" y="10513"/>
                  </a:cubicBezTo>
                  <a:cubicBezTo>
                    <a:pt x="1036" y="12174"/>
                    <a:pt x="691" y="13932"/>
                    <a:pt x="477" y="15675"/>
                  </a:cubicBezTo>
                  <a:cubicBezTo>
                    <a:pt x="0" y="19373"/>
                    <a:pt x="116" y="23186"/>
                    <a:pt x="444" y="26901"/>
                  </a:cubicBezTo>
                  <a:cubicBezTo>
                    <a:pt x="609" y="28709"/>
                    <a:pt x="888" y="30517"/>
                    <a:pt x="1315" y="32292"/>
                  </a:cubicBezTo>
                  <a:cubicBezTo>
                    <a:pt x="1726" y="33903"/>
                    <a:pt x="2236" y="35546"/>
                    <a:pt x="3107" y="36976"/>
                  </a:cubicBezTo>
                  <a:cubicBezTo>
                    <a:pt x="4816" y="39820"/>
                    <a:pt x="7676" y="41661"/>
                    <a:pt x="10717" y="42844"/>
                  </a:cubicBezTo>
                  <a:cubicBezTo>
                    <a:pt x="10739" y="42853"/>
                    <a:pt x="10759" y="42857"/>
                    <a:pt x="10778" y="42857"/>
                  </a:cubicBezTo>
                  <a:cubicBezTo>
                    <a:pt x="10932" y="42857"/>
                    <a:pt x="10990" y="42589"/>
                    <a:pt x="10799" y="42515"/>
                  </a:cubicBezTo>
                  <a:cubicBezTo>
                    <a:pt x="8120" y="41463"/>
                    <a:pt x="5540" y="39869"/>
                    <a:pt x="3847" y="37486"/>
                  </a:cubicBezTo>
                  <a:cubicBezTo>
                    <a:pt x="2926" y="36171"/>
                    <a:pt x="2351" y="34692"/>
                    <a:pt x="1907" y="33163"/>
                  </a:cubicBezTo>
                  <a:cubicBezTo>
                    <a:pt x="1414" y="31454"/>
                    <a:pt x="1102" y="29678"/>
                    <a:pt x="904" y="27903"/>
                  </a:cubicBezTo>
                  <a:cubicBezTo>
                    <a:pt x="494" y="24353"/>
                    <a:pt x="378" y="20704"/>
                    <a:pt x="658" y="17137"/>
                  </a:cubicBezTo>
                  <a:cubicBezTo>
                    <a:pt x="806" y="15313"/>
                    <a:pt x="1102" y="13488"/>
                    <a:pt x="1611" y="11713"/>
                  </a:cubicBezTo>
                  <a:cubicBezTo>
                    <a:pt x="2006" y="10300"/>
                    <a:pt x="2597" y="8968"/>
                    <a:pt x="3321" y="7703"/>
                  </a:cubicBezTo>
                  <a:cubicBezTo>
                    <a:pt x="4175" y="6191"/>
                    <a:pt x="5194" y="4761"/>
                    <a:pt x="6361" y="3462"/>
                  </a:cubicBezTo>
                  <a:cubicBezTo>
                    <a:pt x="7446" y="2262"/>
                    <a:pt x="8679" y="1145"/>
                    <a:pt x="10109" y="323"/>
                  </a:cubicBezTo>
                  <a:cubicBezTo>
                    <a:pt x="10275" y="226"/>
                    <a:pt x="10173" y="1"/>
                    <a:pt x="100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7350788" y="1418655"/>
              <a:ext cx="77509" cy="2198380"/>
            </a:xfrm>
            <a:custGeom>
              <a:avLst/>
              <a:gdLst/>
              <a:ahLst/>
              <a:cxnLst/>
              <a:rect l="l" t="t" r="r" b="b"/>
              <a:pathLst>
                <a:path w="1504" h="42658" extrusionOk="0">
                  <a:moveTo>
                    <a:pt x="596" y="0"/>
                  </a:moveTo>
                  <a:cubicBezTo>
                    <a:pt x="510" y="0"/>
                    <a:pt x="419" y="58"/>
                    <a:pt x="411" y="173"/>
                  </a:cubicBezTo>
                  <a:cubicBezTo>
                    <a:pt x="148" y="5663"/>
                    <a:pt x="0" y="11152"/>
                    <a:pt x="0" y="16642"/>
                  </a:cubicBezTo>
                  <a:cubicBezTo>
                    <a:pt x="0" y="22214"/>
                    <a:pt x="132" y="27786"/>
                    <a:pt x="444" y="33342"/>
                  </a:cubicBezTo>
                  <a:cubicBezTo>
                    <a:pt x="625" y="36399"/>
                    <a:pt x="855" y="39440"/>
                    <a:pt x="1151" y="42497"/>
                  </a:cubicBezTo>
                  <a:cubicBezTo>
                    <a:pt x="1159" y="42604"/>
                    <a:pt x="1249" y="42657"/>
                    <a:pt x="1336" y="42657"/>
                  </a:cubicBezTo>
                  <a:cubicBezTo>
                    <a:pt x="1422" y="42657"/>
                    <a:pt x="1504" y="42604"/>
                    <a:pt x="1496" y="42497"/>
                  </a:cubicBezTo>
                  <a:cubicBezTo>
                    <a:pt x="953" y="37024"/>
                    <a:pt x="641" y="31550"/>
                    <a:pt x="477" y="26060"/>
                  </a:cubicBezTo>
                  <a:cubicBezTo>
                    <a:pt x="312" y="20488"/>
                    <a:pt x="296" y="14916"/>
                    <a:pt x="427" y="9344"/>
                  </a:cubicBezTo>
                  <a:cubicBezTo>
                    <a:pt x="493" y="6287"/>
                    <a:pt x="608" y="3230"/>
                    <a:pt x="756" y="173"/>
                  </a:cubicBezTo>
                  <a:cubicBezTo>
                    <a:pt x="764" y="58"/>
                    <a:pt x="68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7379132" y="1418140"/>
              <a:ext cx="626459" cy="2207914"/>
            </a:xfrm>
            <a:custGeom>
              <a:avLst/>
              <a:gdLst/>
              <a:ahLst/>
              <a:cxnLst/>
              <a:rect l="l" t="t" r="r" b="b"/>
              <a:pathLst>
                <a:path w="12156" h="42843" extrusionOk="0">
                  <a:moveTo>
                    <a:pt x="188" y="1"/>
                  </a:moveTo>
                  <a:cubicBezTo>
                    <a:pt x="42" y="1"/>
                    <a:pt x="0" y="275"/>
                    <a:pt x="173" y="347"/>
                  </a:cubicBezTo>
                  <a:cubicBezTo>
                    <a:pt x="2885" y="1481"/>
                    <a:pt x="5219" y="3355"/>
                    <a:pt x="6962" y="5706"/>
                  </a:cubicBezTo>
                  <a:cubicBezTo>
                    <a:pt x="8753" y="8138"/>
                    <a:pt x="9937" y="10982"/>
                    <a:pt x="10643" y="13907"/>
                  </a:cubicBezTo>
                  <a:cubicBezTo>
                    <a:pt x="11449" y="17195"/>
                    <a:pt x="11777" y="20712"/>
                    <a:pt x="11465" y="24065"/>
                  </a:cubicBezTo>
                  <a:cubicBezTo>
                    <a:pt x="11169" y="27484"/>
                    <a:pt x="10052" y="30804"/>
                    <a:pt x="8342" y="33779"/>
                  </a:cubicBezTo>
                  <a:cubicBezTo>
                    <a:pt x="6403" y="37182"/>
                    <a:pt x="3724" y="40140"/>
                    <a:pt x="650" y="42573"/>
                  </a:cubicBezTo>
                  <a:cubicBezTo>
                    <a:pt x="520" y="42677"/>
                    <a:pt x="636" y="42842"/>
                    <a:pt x="780" y="42842"/>
                  </a:cubicBezTo>
                  <a:cubicBezTo>
                    <a:pt x="818" y="42842"/>
                    <a:pt x="859" y="42830"/>
                    <a:pt x="896" y="42803"/>
                  </a:cubicBezTo>
                  <a:cubicBezTo>
                    <a:pt x="3674" y="40617"/>
                    <a:pt x="6123" y="37987"/>
                    <a:pt x="8030" y="34979"/>
                  </a:cubicBezTo>
                  <a:cubicBezTo>
                    <a:pt x="9887" y="32020"/>
                    <a:pt x="11186" y="28700"/>
                    <a:pt x="11679" y="25216"/>
                  </a:cubicBezTo>
                  <a:cubicBezTo>
                    <a:pt x="12156" y="21813"/>
                    <a:pt x="11909" y="18247"/>
                    <a:pt x="11219" y="14877"/>
                  </a:cubicBezTo>
                  <a:cubicBezTo>
                    <a:pt x="10594" y="11820"/>
                    <a:pt x="9493" y="8828"/>
                    <a:pt x="7734" y="6232"/>
                  </a:cubicBezTo>
                  <a:cubicBezTo>
                    <a:pt x="6107" y="3782"/>
                    <a:pt x="3888" y="1761"/>
                    <a:pt x="1242" y="462"/>
                  </a:cubicBezTo>
                  <a:cubicBezTo>
                    <a:pt x="929" y="298"/>
                    <a:pt x="601" y="150"/>
                    <a:pt x="255" y="19"/>
                  </a:cubicBezTo>
                  <a:cubicBezTo>
                    <a:pt x="231" y="6"/>
                    <a:pt x="209"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7378720" y="1418243"/>
              <a:ext cx="936906" cy="2208429"/>
            </a:xfrm>
            <a:custGeom>
              <a:avLst/>
              <a:gdLst/>
              <a:ahLst/>
              <a:cxnLst/>
              <a:rect l="l" t="t" r="r" b="b"/>
              <a:pathLst>
                <a:path w="18180" h="42853" extrusionOk="0">
                  <a:moveTo>
                    <a:pt x="231" y="0"/>
                  </a:moveTo>
                  <a:cubicBezTo>
                    <a:pt x="0" y="0"/>
                    <a:pt x="0" y="345"/>
                    <a:pt x="231" y="345"/>
                  </a:cubicBezTo>
                  <a:cubicBezTo>
                    <a:pt x="1858" y="345"/>
                    <a:pt x="3469" y="773"/>
                    <a:pt x="4981" y="1364"/>
                  </a:cubicBezTo>
                  <a:cubicBezTo>
                    <a:pt x="6707" y="2038"/>
                    <a:pt x="8334" y="2942"/>
                    <a:pt x="9846" y="4011"/>
                  </a:cubicBezTo>
                  <a:cubicBezTo>
                    <a:pt x="11292" y="5013"/>
                    <a:pt x="12640" y="6197"/>
                    <a:pt x="13758" y="7561"/>
                  </a:cubicBezTo>
                  <a:cubicBezTo>
                    <a:pt x="14974" y="9024"/>
                    <a:pt x="15796" y="10799"/>
                    <a:pt x="16388" y="12607"/>
                  </a:cubicBezTo>
                  <a:cubicBezTo>
                    <a:pt x="17703" y="16700"/>
                    <a:pt x="17752" y="21170"/>
                    <a:pt x="17012" y="25378"/>
                  </a:cubicBezTo>
                  <a:cubicBezTo>
                    <a:pt x="16322" y="29438"/>
                    <a:pt x="14810" y="33646"/>
                    <a:pt x="12016" y="36736"/>
                  </a:cubicBezTo>
                  <a:cubicBezTo>
                    <a:pt x="9484" y="39530"/>
                    <a:pt x="5852" y="41552"/>
                    <a:pt x="2154" y="42308"/>
                  </a:cubicBezTo>
                  <a:cubicBezTo>
                    <a:pt x="1693" y="42390"/>
                    <a:pt x="1233" y="42472"/>
                    <a:pt x="773" y="42505"/>
                  </a:cubicBezTo>
                  <a:cubicBezTo>
                    <a:pt x="569" y="42536"/>
                    <a:pt x="560" y="42852"/>
                    <a:pt x="745" y="42852"/>
                  </a:cubicBezTo>
                  <a:cubicBezTo>
                    <a:pt x="754" y="42852"/>
                    <a:pt x="763" y="42852"/>
                    <a:pt x="773" y="42850"/>
                  </a:cubicBezTo>
                  <a:cubicBezTo>
                    <a:pt x="4619" y="42472"/>
                    <a:pt x="8383" y="40598"/>
                    <a:pt x="11227" y="38018"/>
                  </a:cubicBezTo>
                  <a:cubicBezTo>
                    <a:pt x="14317" y="35191"/>
                    <a:pt x="16108" y="31114"/>
                    <a:pt x="17029" y="27088"/>
                  </a:cubicBezTo>
                  <a:cubicBezTo>
                    <a:pt x="17999" y="22847"/>
                    <a:pt x="18179" y="18294"/>
                    <a:pt x="17144" y="14037"/>
                  </a:cubicBezTo>
                  <a:cubicBezTo>
                    <a:pt x="16651" y="12048"/>
                    <a:pt x="15911" y="10026"/>
                    <a:pt x="14761" y="8317"/>
                  </a:cubicBezTo>
                  <a:cubicBezTo>
                    <a:pt x="13791" y="6887"/>
                    <a:pt x="12542" y="5654"/>
                    <a:pt x="11194" y="4586"/>
                  </a:cubicBezTo>
                  <a:cubicBezTo>
                    <a:pt x="9698" y="3402"/>
                    <a:pt x="8071" y="2383"/>
                    <a:pt x="6345" y="1578"/>
                  </a:cubicBezTo>
                  <a:cubicBezTo>
                    <a:pt x="4783" y="855"/>
                    <a:pt x="3107" y="279"/>
                    <a:pt x="1381" y="66"/>
                  </a:cubicBezTo>
                  <a:cubicBezTo>
                    <a:pt x="987" y="33"/>
                    <a:pt x="609" y="0"/>
                    <a:pt x="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6309734" y="2554952"/>
              <a:ext cx="2206626" cy="17883"/>
            </a:xfrm>
            <a:custGeom>
              <a:avLst/>
              <a:gdLst/>
              <a:ahLst/>
              <a:cxnLst/>
              <a:rect l="l" t="t" r="r" b="b"/>
              <a:pathLst>
                <a:path w="42818" h="347" extrusionOk="0">
                  <a:moveTo>
                    <a:pt x="231" y="1"/>
                  </a:moveTo>
                  <a:cubicBezTo>
                    <a:pt x="0" y="1"/>
                    <a:pt x="0" y="346"/>
                    <a:pt x="231" y="346"/>
                  </a:cubicBezTo>
                  <a:lnTo>
                    <a:pt x="42604" y="346"/>
                  </a:lnTo>
                  <a:cubicBezTo>
                    <a:pt x="42818" y="346"/>
                    <a:pt x="42818" y="1"/>
                    <a:pt x="42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6478304" y="1934160"/>
              <a:ext cx="1851704" cy="19377"/>
            </a:xfrm>
            <a:custGeom>
              <a:avLst/>
              <a:gdLst/>
              <a:ahLst/>
              <a:cxnLst/>
              <a:rect l="l" t="t" r="r" b="b"/>
              <a:pathLst>
                <a:path w="35931" h="376" extrusionOk="0">
                  <a:moveTo>
                    <a:pt x="740" y="1"/>
                  </a:moveTo>
                  <a:cubicBezTo>
                    <a:pt x="587" y="1"/>
                    <a:pt x="433" y="4"/>
                    <a:pt x="280" y="15"/>
                  </a:cubicBezTo>
                  <a:cubicBezTo>
                    <a:pt x="274" y="21"/>
                    <a:pt x="269" y="23"/>
                    <a:pt x="263" y="23"/>
                  </a:cubicBezTo>
                  <a:cubicBezTo>
                    <a:pt x="251" y="23"/>
                    <a:pt x="236" y="15"/>
                    <a:pt x="214" y="15"/>
                  </a:cubicBezTo>
                  <a:cubicBezTo>
                    <a:pt x="0" y="15"/>
                    <a:pt x="0" y="361"/>
                    <a:pt x="214" y="361"/>
                  </a:cubicBezTo>
                  <a:lnTo>
                    <a:pt x="34254" y="361"/>
                  </a:lnTo>
                  <a:cubicBezTo>
                    <a:pt x="34561" y="361"/>
                    <a:pt x="34875" y="375"/>
                    <a:pt x="35182" y="375"/>
                  </a:cubicBezTo>
                  <a:cubicBezTo>
                    <a:pt x="35335" y="375"/>
                    <a:pt x="35487" y="371"/>
                    <a:pt x="35635" y="361"/>
                  </a:cubicBezTo>
                  <a:lnTo>
                    <a:pt x="35701" y="361"/>
                  </a:lnTo>
                  <a:cubicBezTo>
                    <a:pt x="35931" y="361"/>
                    <a:pt x="35931" y="15"/>
                    <a:pt x="35701" y="15"/>
                  </a:cubicBezTo>
                  <a:lnTo>
                    <a:pt x="1660" y="15"/>
                  </a:lnTo>
                  <a:cubicBezTo>
                    <a:pt x="1354" y="15"/>
                    <a:pt x="1047" y="1"/>
                    <a:pt x="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6551123" y="3175021"/>
              <a:ext cx="1711117" cy="17831"/>
            </a:xfrm>
            <a:custGeom>
              <a:avLst/>
              <a:gdLst/>
              <a:ahLst/>
              <a:cxnLst/>
              <a:rect l="l" t="t" r="r" b="b"/>
              <a:pathLst>
                <a:path w="33203" h="346" extrusionOk="0">
                  <a:moveTo>
                    <a:pt x="215" y="0"/>
                  </a:moveTo>
                  <a:cubicBezTo>
                    <a:pt x="1" y="0"/>
                    <a:pt x="1" y="346"/>
                    <a:pt x="215" y="346"/>
                  </a:cubicBezTo>
                  <a:lnTo>
                    <a:pt x="32973" y="346"/>
                  </a:lnTo>
                  <a:cubicBezTo>
                    <a:pt x="33203" y="346"/>
                    <a:pt x="33203" y="0"/>
                    <a:pt x="32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 name="Google Shape;748;p28"/>
            <p:cNvGrpSpPr/>
            <p:nvPr/>
          </p:nvGrpSpPr>
          <p:grpSpPr>
            <a:xfrm>
              <a:off x="6700213" y="967157"/>
              <a:ext cx="780188" cy="932835"/>
              <a:chOff x="6700213" y="967157"/>
              <a:chExt cx="780188" cy="932835"/>
            </a:xfrm>
          </p:grpSpPr>
          <p:sp>
            <p:nvSpPr>
              <p:cNvPr id="749" name="Google Shape;749;p28"/>
              <p:cNvSpPr/>
              <p:nvPr/>
            </p:nvSpPr>
            <p:spPr>
              <a:xfrm>
                <a:off x="6733247" y="967157"/>
                <a:ext cx="747154" cy="932835"/>
              </a:xfrm>
              <a:custGeom>
                <a:avLst/>
                <a:gdLst/>
                <a:ahLst/>
                <a:cxnLst/>
                <a:rect l="l" t="t" r="r" b="b"/>
                <a:pathLst>
                  <a:path w="14498" h="18101" extrusionOk="0">
                    <a:moveTo>
                      <a:pt x="7247" y="4152"/>
                    </a:moveTo>
                    <a:cubicBezTo>
                      <a:pt x="9088" y="4152"/>
                      <a:pt x="10587" y="5877"/>
                      <a:pt x="10257" y="7915"/>
                    </a:cubicBezTo>
                    <a:cubicBezTo>
                      <a:pt x="10060" y="9098"/>
                      <a:pt x="9189" y="10068"/>
                      <a:pt x="8088" y="10380"/>
                    </a:cubicBezTo>
                    <a:cubicBezTo>
                      <a:pt x="7808" y="10457"/>
                      <a:pt x="7532" y="10494"/>
                      <a:pt x="7263" y="10494"/>
                    </a:cubicBezTo>
                    <a:cubicBezTo>
                      <a:pt x="5411" y="10494"/>
                      <a:pt x="3913" y="8769"/>
                      <a:pt x="4258" y="6731"/>
                    </a:cubicBezTo>
                    <a:cubicBezTo>
                      <a:pt x="4455" y="5548"/>
                      <a:pt x="5310" y="4578"/>
                      <a:pt x="6427" y="4266"/>
                    </a:cubicBezTo>
                    <a:cubicBezTo>
                      <a:pt x="6705" y="4189"/>
                      <a:pt x="6980" y="4152"/>
                      <a:pt x="7247" y="4152"/>
                    </a:cubicBezTo>
                    <a:close/>
                    <a:moveTo>
                      <a:pt x="7242" y="1"/>
                    </a:moveTo>
                    <a:cubicBezTo>
                      <a:pt x="6871" y="1"/>
                      <a:pt x="6495" y="30"/>
                      <a:pt x="6115" y="91"/>
                    </a:cubicBezTo>
                    <a:cubicBezTo>
                      <a:pt x="2861" y="617"/>
                      <a:pt x="330" y="3493"/>
                      <a:pt x="99" y="6929"/>
                    </a:cubicBezTo>
                    <a:cubicBezTo>
                      <a:pt x="1" y="8605"/>
                      <a:pt x="412" y="10150"/>
                      <a:pt x="1201" y="11449"/>
                    </a:cubicBezTo>
                    <a:cubicBezTo>
                      <a:pt x="1398" y="11761"/>
                      <a:pt x="1628" y="12040"/>
                      <a:pt x="1875" y="12320"/>
                    </a:cubicBezTo>
                    <a:lnTo>
                      <a:pt x="6477" y="17530"/>
                    </a:lnTo>
                    <a:cubicBezTo>
                      <a:pt x="6814" y="17913"/>
                      <a:pt x="7280" y="18100"/>
                      <a:pt x="7745" y="18100"/>
                    </a:cubicBezTo>
                    <a:cubicBezTo>
                      <a:pt x="8276" y="18100"/>
                      <a:pt x="8806" y="17856"/>
                      <a:pt x="9140" y="17382"/>
                    </a:cubicBezTo>
                    <a:lnTo>
                      <a:pt x="11983" y="13306"/>
                    </a:lnTo>
                    <a:cubicBezTo>
                      <a:pt x="12262" y="12928"/>
                      <a:pt x="12756" y="12172"/>
                      <a:pt x="13199" y="11498"/>
                    </a:cubicBezTo>
                    <a:cubicBezTo>
                      <a:pt x="14005" y="10232"/>
                      <a:pt x="14498" y="8720"/>
                      <a:pt x="14432" y="7192"/>
                    </a:cubicBezTo>
                    <a:cubicBezTo>
                      <a:pt x="14432" y="7175"/>
                      <a:pt x="14432" y="7159"/>
                      <a:pt x="14432" y="7159"/>
                    </a:cubicBezTo>
                    <a:cubicBezTo>
                      <a:pt x="14252" y="3142"/>
                      <a:pt x="11066" y="1"/>
                      <a:pt x="7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6700213" y="967157"/>
                <a:ext cx="747154" cy="932835"/>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1" name="Google Shape;751;p28"/>
            <p:cNvSpPr/>
            <p:nvPr/>
          </p:nvSpPr>
          <p:spPr>
            <a:xfrm>
              <a:off x="6608739" y="2267901"/>
              <a:ext cx="530295" cy="191401"/>
            </a:xfrm>
            <a:custGeom>
              <a:avLst/>
              <a:gdLst/>
              <a:ahLst/>
              <a:cxnLst/>
              <a:rect l="l" t="t" r="r" b="b"/>
              <a:pathLst>
                <a:path w="10290" h="3714" extrusionOk="0">
                  <a:moveTo>
                    <a:pt x="5922" y="1"/>
                  </a:moveTo>
                  <a:cubicBezTo>
                    <a:pt x="5490" y="1"/>
                    <a:pt x="5047" y="142"/>
                    <a:pt x="4685" y="377"/>
                  </a:cubicBezTo>
                  <a:cubicBezTo>
                    <a:pt x="4060" y="755"/>
                    <a:pt x="3600" y="1347"/>
                    <a:pt x="3140" y="1922"/>
                  </a:cubicBezTo>
                  <a:cubicBezTo>
                    <a:pt x="3173" y="1511"/>
                    <a:pt x="2762" y="1149"/>
                    <a:pt x="2351" y="1117"/>
                  </a:cubicBezTo>
                  <a:cubicBezTo>
                    <a:pt x="2327" y="1115"/>
                    <a:pt x="2303" y="1114"/>
                    <a:pt x="2279" y="1114"/>
                  </a:cubicBezTo>
                  <a:cubicBezTo>
                    <a:pt x="1881" y="1114"/>
                    <a:pt x="1529" y="1364"/>
                    <a:pt x="1250" y="1659"/>
                  </a:cubicBezTo>
                  <a:cubicBezTo>
                    <a:pt x="559" y="2399"/>
                    <a:pt x="165" y="3319"/>
                    <a:pt x="1" y="3714"/>
                  </a:cubicBezTo>
                  <a:lnTo>
                    <a:pt x="9846" y="3615"/>
                  </a:lnTo>
                  <a:cubicBezTo>
                    <a:pt x="10290" y="3007"/>
                    <a:pt x="9961" y="2021"/>
                    <a:pt x="9287" y="1675"/>
                  </a:cubicBezTo>
                  <a:cubicBezTo>
                    <a:pt x="9062" y="1563"/>
                    <a:pt x="8818" y="1512"/>
                    <a:pt x="8572" y="1512"/>
                  </a:cubicBezTo>
                  <a:cubicBezTo>
                    <a:pt x="8061" y="1512"/>
                    <a:pt x="7538" y="1732"/>
                    <a:pt x="7151" y="2086"/>
                  </a:cubicBezTo>
                  <a:cubicBezTo>
                    <a:pt x="7660" y="1544"/>
                    <a:pt x="7397" y="574"/>
                    <a:pt x="6756" y="213"/>
                  </a:cubicBezTo>
                  <a:cubicBezTo>
                    <a:pt x="6503" y="66"/>
                    <a:pt x="6215" y="1"/>
                    <a:pt x="59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8313" y="154080"/>
            <a:ext cx="7704000" cy="572700"/>
          </a:xfrm>
        </p:spPr>
        <p:txBody>
          <a:bodyPr/>
          <a:lstStyle/>
          <a:p>
            <a:r>
              <a:rPr lang="el-GR" dirty="0">
                <a:solidFill>
                  <a:schemeClr val="accent3"/>
                </a:solidFill>
                <a:latin typeface="Franklin Gothic Demi" panose="020B0703020102020204" pitchFamily="34" charset="0"/>
              </a:rPr>
              <a:t>Διαδικασία Ένταξης Χωρών </a:t>
            </a:r>
          </a:p>
        </p:txBody>
      </p:sp>
      <p:sp>
        <p:nvSpPr>
          <p:cNvPr id="6" name="Θέση κειμένου 5"/>
          <p:cNvSpPr>
            <a:spLocks noGrp="1"/>
          </p:cNvSpPr>
          <p:nvPr>
            <p:ph type="body" idx="1"/>
          </p:nvPr>
        </p:nvSpPr>
        <p:spPr>
          <a:xfrm>
            <a:off x="224885" y="1021450"/>
            <a:ext cx="8852207" cy="4023361"/>
          </a:xfrm>
        </p:spPr>
        <p:txBody>
          <a:bodyPr/>
          <a:lstStyle/>
          <a:p>
            <a:pPr fontAlgn="base"/>
            <a:r>
              <a:rPr lang="el-GR" sz="1400" b="1" u="sng" dirty="0" smtClean="0"/>
              <a:t>Αίτηση </a:t>
            </a:r>
            <a:r>
              <a:rPr lang="el-GR" sz="1400" b="1" u="sng" dirty="0"/>
              <a:t>Ένταξης:</a:t>
            </a:r>
            <a:r>
              <a:rPr lang="el-GR" sz="1400" b="1" dirty="0"/>
              <a:t> </a:t>
            </a:r>
            <a:r>
              <a:rPr lang="el-GR" sz="1400" dirty="0"/>
              <a:t>Η χώρα υποβάλλει αίτηση, δηλώνοντας την πρόθεση να συμμορφωθεί με τους κανόνες του ΠΟΕ. </a:t>
            </a:r>
          </a:p>
          <a:p>
            <a:pPr fontAlgn="base"/>
            <a:r>
              <a:rPr lang="el-GR" sz="1400" b="1" u="sng" dirty="0" smtClean="0"/>
              <a:t>Εξέταση</a:t>
            </a:r>
            <a:r>
              <a:rPr lang="el-GR" sz="1400" b="1" u="sng" dirty="0"/>
              <a:t>:</a:t>
            </a:r>
            <a:r>
              <a:rPr lang="el-GR" sz="1400" u="sng" dirty="0"/>
              <a:t> </a:t>
            </a:r>
            <a:r>
              <a:rPr lang="el-GR" sz="1400" dirty="0"/>
              <a:t>Αναλυτική μελέτη των εμπορικών πολιτικών και διαπραγματεύσεις με τα μέλη. </a:t>
            </a:r>
          </a:p>
          <a:p>
            <a:pPr fontAlgn="base"/>
            <a:r>
              <a:rPr lang="el-GR" sz="1400" b="1" u="sng" dirty="0" smtClean="0"/>
              <a:t>Διαπραγματεύσεις</a:t>
            </a:r>
            <a:r>
              <a:rPr lang="el-GR" sz="1400" b="1" u="sng" dirty="0"/>
              <a:t>: </a:t>
            </a:r>
            <a:r>
              <a:rPr lang="el-GR" sz="1400" dirty="0"/>
              <a:t>Η υποψήφια χώρα διαπραγματεύεται διμερείς συμφωνίες με τα μέλη, καλύπτοντας δασμολογικά θέματα. </a:t>
            </a:r>
          </a:p>
          <a:p>
            <a:pPr fontAlgn="base"/>
            <a:r>
              <a:rPr lang="el-GR" sz="1400" b="1" u="sng" dirty="0" smtClean="0"/>
              <a:t>Τελική </a:t>
            </a:r>
            <a:r>
              <a:rPr lang="el-GR" sz="1400" b="1" u="sng" dirty="0"/>
              <a:t>Ένταξη</a:t>
            </a:r>
            <a:r>
              <a:rPr lang="el-GR" sz="1400" u="sng" dirty="0"/>
              <a:t>: </a:t>
            </a:r>
            <a:r>
              <a:rPr lang="el-GR" sz="1400" dirty="0"/>
              <a:t>Η Γενική Συνέλευση εγκρίνει την ένταξη με ειδική πλειοψηφία. </a:t>
            </a:r>
          </a:p>
          <a:p>
            <a:pPr fontAlgn="base"/>
            <a:r>
              <a:rPr lang="el-GR" sz="1400" dirty="0"/>
              <a:t> Η διαδικασία ένταξης στο ΠΟΕ είναι συνήθως </a:t>
            </a:r>
            <a:r>
              <a:rPr lang="el-GR" sz="1400" b="1" dirty="0"/>
              <a:t>απαιτητική και χρονοβόρα</a:t>
            </a:r>
            <a:r>
              <a:rPr lang="el-GR" sz="1400" dirty="0"/>
              <a:t>, καθώς οι νέες χώρες μέλη πρέπει να ικανοποιήσουν </a:t>
            </a:r>
            <a:r>
              <a:rPr lang="el-GR" sz="1400" b="1" dirty="0"/>
              <a:t>συγκεκριμένα κριτήρια </a:t>
            </a:r>
            <a:r>
              <a:rPr lang="el-GR" sz="1400" dirty="0"/>
              <a:t>και να υπογράψουν μια σειρά από συμφωνίες που προβλέπουν την </a:t>
            </a:r>
            <a:r>
              <a:rPr lang="el-GR" sz="1400" b="1" dirty="0"/>
              <a:t>προσαρμογή του εμπορικού τους συστήματος στους κανόνες του Οργανισμού. </a:t>
            </a:r>
            <a:r>
              <a:rPr lang="el-GR" sz="1400" dirty="0"/>
              <a:t>Οι υποψήφιες χώρες πρέπει να διαπραγματευτούν με υπάρχοντα μέλη για τους όρους της ένταξής τους, η οποία μπορεί να περιλαμβάνει τη </a:t>
            </a:r>
            <a:r>
              <a:rPr lang="el-GR" sz="1400" b="1" dirty="0"/>
              <a:t>μείωση των δασμών, την απελευθέρωση των αγορών και τη θέσπιση νομικών και θεσμικών μεταρρυθμίσεων. </a:t>
            </a:r>
          </a:p>
          <a:p>
            <a:pPr fontAlgn="base"/>
            <a:r>
              <a:rPr lang="el-GR" sz="1400" dirty="0"/>
              <a:t>Η διαδικασία ένταξης είναι πολύπλοκη και μπορεί να διαρκέσει αρκετά χρόνια. Για παράδειγμα, η Κίνα, η οποία εντάχθηκε στον ΠΟΕ το 2001, πέρασε από μια διαδικασία ένταξης 15 ετών, κατά την οποία αναγκάστηκε να προχωρήσει σε σημαντικές μεταρρυθμίσεις στην οικονομία και στο νομικό της σύστημα. Από την άλλη, η Ρωσία εντάχθηκε μόλις το 2012, μετά από μια διαδικασία σχεδόν 19 ετών. </a:t>
            </a:r>
          </a:p>
          <a:p>
            <a:pPr fontAlgn="base"/>
            <a:r>
              <a:rPr lang="el-GR" sz="1400" dirty="0"/>
              <a:t>Για τις χώρες της Ε.Ε., η διαδικασία ένταξης στον ΠΟΕ ήταν πιο απλή, δεδομένου ότι οι χώρες της Ε.Ε. ήταν ήδη ενσωματωμένες σε πολλές εμπορικές συμφωνίες μέσω της κοινής εμπορικής πολιτικής της Ε.Ε. </a:t>
            </a:r>
          </a:p>
          <a:p>
            <a:endParaRPr lang="el-GR" dirty="0"/>
          </a:p>
        </p:txBody>
      </p:sp>
    </p:spTree>
    <p:extLst>
      <p:ext uri="{BB962C8B-B14F-4D97-AF65-F5344CB8AC3E}">
        <p14:creationId xmlns:p14="http://schemas.microsoft.com/office/powerpoint/2010/main" val="41815821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6" name="Google Shape;816;p32"/>
          <p:cNvSpPr txBox="1">
            <a:spLocks noGrp="1"/>
          </p:cNvSpPr>
          <p:nvPr>
            <p:ph type="title" idx="2"/>
          </p:nvPr>
        </p:nvSpPr>
        <p:spPr>
          <a:xfrm>
            <a:off x="1051757" y="170961"/>
            <a:ext cx="7291653" cy="841800"/>
          </a:xfrm>
          <a:prstGeom prst="rect">
            <a:avLst/>
          </a:prstGeom>
        </p:spPr>
        <p:txBody>
          <a:bodyPr spcFirstLastPara="1" wrap="square" lIns="91425" tIns="91425" rIns="91425" bIns="91425" anchor="ctr" anchorCtr="0">
            <a:noAutofit/>
          </a:bodyPr>
          <a:lstStyle/>
          <a:p>
            <a:pPr lvl="0"/>
            <a:r>
              <a:rPr lang="el-GR" sz="2800" dirty="0">
                <a:solidFill>
                  <a:schemeClr val="accent3"/>
                </a:solidFill>
                <a:latin typeface="Franklin Gothic Demi" panose="020B0703020102020204" pitchFamily="34" charset="0"/>
              </a:rPr>
              <a:t>Ε</a:t>
            </a:r>
            <a:r>
              <a:rPr lang="el-GR" sz="2800" dirty="0" smtClean="0">
                <a:solidFill>
                  <a:schemeClr val="accent3"/>
                </a:solidFill>
                <a:latin typeface="Franklin Gothic Demi" panose="020B0703020102020204" pitchFamily="34" charset="0"/>
              </a:rPr>
              <a:t>ίδη </a:t>
            </a:r>
            <a:r>
              <a:rPr lang="el-GR" sz="2800" dirty="0">
                <a:solidFill>
                  <a:schemeClr val="accent3"/>
                </a:solidFill>
                <a:latin typeface="Franklin Gothic Demi" panose="020B0703020102020204" pitchFamily="34" charset="0"/>
              </a:rPr>
              <a:t>μελών που την απαρτίζουν</a:t>
            </a:r>
            <a:endParaRPr sz="2800" dirty="0">
              <a:solidFill>
                <a:schemeClr val="accent3"/>
              </a:solidFill>
              <a:latin typeface="Franklin Gothic Demi" panose="020B0703020102020204" pitchFamily="34" charset="0"/>
            </a:endParaRPr>
          </a:p>
        </p:txBody>
      </p:sp>
      <p:pic>
        <p:nvPicPr>
          <p:cNvPr id="817" name="Google Shape;817;p32"/>
          <p:cNvPicPr preferRelativeResize="0">
            <a:picLocks noGrp="1"/>
          </p:cNvPicPr>
          <p:nvPr>
            <p:ph type="pic" idx="3"/>
          </p:nvPr>
        </p:nvPicPr>
        <p:blipFill>
          <a:blip r:embed="rId3">
            <a:extLst>
              <a:ext uri="{28A0092B-C50C-407E-A947-70E740481C1C}">
                <a14:useLocalDpi xmlns:a14="http://schemas.microsoft.com/office/drawing/2010/main" val="0"/>
              </a:ext>
            </a:extLst>
          </a:blip>
          <a:stretch>
            <a:fillRect/>
          </a:stretch>
        </p:blipFill>
        <p:spPr>
          <a:xfrm>
            <a:off x="111512" y="1101740"/>
            <a:ext cx="5040351" cy="3662061"/>
          </a:xfrm>
          <a:prstGeom prst="roundRect">
            <a:avLst>
              <a:gd name="adj" fmla="val 16667"/>
            </a:avLst>
          </a:prstGeom>
        </p:spPr>
      </p:pic>
      <p:sp>
        <p:nvSpPr>
          <p:cNvPr id="5" name="Ορθογώνιο 4"/>
          <p:cNvSpPr/>
          <p:nvPr/>
        </p:nvSpPr>
        <p:spPr>
          <a:xfrm>
            <a:off x="5455004" y="1546239"/>
            <a:ext cx="196223" cy="18837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5458929" y="2021099"/>
            <a:ext cx="184450" cy="1687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5455004" y="2476336"/>
            <a:ext cx="176601" cy="176601"/>
          </a:xfrm>
          <a:prstGeom prst="rect">
            <a:avLst/>
          </a:prstGeom>
          <a:solidFill>
            <a:srgbClr val="031E8F"/>
          </a:solidFill>
          <a:ln>
            <a:solidFill>
              <a:srgbClr val="031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5470702" y="2911952"/>
            <a:ext cx="172677" cy="17267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5717943" y="1483447"/>
            <a:ext cx="2240869" cy="307777"/>
          </a:xfrm>
          <a:prstGeom prst="rect">
            <a:avLst/>
          </a:prstGeom>
          <a:noFill/>
        </p:spPr>
        <p:txBody>
          <a:bodyPr wrap="square" rtlCol="0">
            <a:spAutoFit/>
          </a:bodyPr>
          <a:lstStyle/>
          <a:p>
            <a:r>
              <a:rPr lang="es-AR" dirty="0"/>
              <a:t>M</a:t>
            </a:r>
            <a:r>
              <a:rPr lang="el-GR" dirty="0"/>
              <a:t>έλη</a:t>
            </a:r>
          </a:p>
        </p:txBody>
      </p:sp>
      <p:sp>
        <p:nvSpPr>
          <p:cNvPr id="12" name="TextBox 11"/>
          <p:cNvSpPr txBox="1"/>
          <p:nvPr/>
        </p:nvSpPr>
        <p:spPr>
          <a:xfrm>
            <a:off x="5698321" y="2331131"/>
            <a:ext cx="3543791" cy="523220"/>
          </a:xfrm>
          <a:prstGeom prst="rect">
            <a:avLst/>
          </a:prstGeom>
          <a:noFill/>
        </p:spPr>
        <p:txBody>
          <a:bodyPr wrap="square" rtlCol="0">
            <a:spAutoFit/>
          </a:bodyPr>
          <a:lstStyle/>
          <a:p>
            <a:r>
              <a:rPr lang="el-GR" dirty="0"/>
              <a:t>Μέλη που αντιπροσωπεύονται διπλά, και από την </a:t>
            </a:r>
            <a:r>
              <a:rPr lang="el-GR" dirty="0">
                <a:hlinkClick r:id="rId4" tooltip="Ευρωπαϊκή Ένωση"/>
              </a:rPr>
              <a:t>Ευρωπαϊκή Ένωση</a:t>
            </a:r>
            <a:endParaRPr lang="el-GR" dirty="0"/>
          </a:p>
        </p:txBody>
      </p:sp>
      <p:sp>
        <p:nvSpPr>
          <p:cNvPr id="13" name="TextBox 12"/>
          <p:cNvSpPr txBox="1"/>
          <p:nvPr/>
        </p:nvSpPr>
        <p:spPr>
          <a:xfrm>
            <a:off x="5729717" y="1930836"/>
            <a:ext cx="856325" cy="307777"/>
          </a:xfrm>
          <a:prstGeom prst="rect">
            <a:avLst/>
          </a:prstGeom>
          <a:noFill/>
        </p:spPr>
        <p:txBody>
          <a:bodyPr wrap="none" rtlCol="0">
            <a:spAutoFit/>
          </a:bodyPr>
          <a:lstStyle/>
          <a:p>
            <a:r>
              <a:rPr lang="el-GR"/>
              <a:t>Μη μέλη</a:t>
            </a:r>
          </a:p>
        </p:txBody>
      </p:sp>
      <p:sp>
        <p:nvSpPr>
          <p:cNvPr id="14" name="TextBox 13"/>
          <p:cNvSpPr txBox="1"/>
          <p:nvPr/>
        </p:nvSpPr>
        <p:spPr>
          <a:xfrm>
            <a:off x="5714019" y="2896255"/>
            <a:ext cx="1234633" cy="307777"/>
          </a:xfrm>
          <a:prstGeom prst="rect">
            <a:avLst/>
          </a:prstGeom>
          <a:noFill/>
        </p:spPr>
        <p:txBody>
          <a:bodyPr wrap="none" rtlCol="0">
            <a:spAutoFit/>
          </a:bodyPr>
          <a:lstStyle/>
          <a:p>
            <a:r>
              <a:rPr lang="el-GR" dirty="0"/>
              <a:t>Παρατηρητές</a:t>
            </a:r>
          </a:p>
        </p:txBody>
      </p:sp>
      <p:sp>
        <p:nvSpPr>
          <p:cNvPr id="2" name="TextBox 1"/>
          <p:cNvSpPr txBox="1"/>
          <p:nvPr/>
        </p:nvSpPr>
        <p:spPr>
          <a:xfrm>
            <a:off x="7311080" y="4345461"/>
            <a:ext cx="723275" cy="369332"/>
          </a:xfrm>
          <a:prstGeom prst="rect">
            <a:avLst/>
          </a:prstGeom>
          <a:noFill/>
        </p:spPr>
        <p:txBody>
          <a:bodyPr wrap="none" rtlCol="0">
            <a:spAutoFit/>
          </a:bodyPr>
          <a:lstStyle/>
          <a:p>
            <a:r>
              <a:rPr lang="es-AR" sz="1800" dirty="0" smtClean="0">
                <a:solidFill>
                  <a:schemeClr val="accent3"/>
                </a:solidFill>
                <a:latin typeface="Franklin Gothic Demi" panose="020B0703020102020204" pitchFamily="34" charset="0"/>
              </a:rPr>
              <a:t>2022</a:t>
            </a:r>
            <a:endParaRPr lang="el-GR" sz="1800" dirty="0">
              <a:solidFill>
                <a:schemeClr val="accent3"/>
              </a:solidFill>
              <a:latin typeface="Franklin Gothic Demi" panose="020B0703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solidFill>
                  <a:schemeClr val="accent3"/>
                </a:solidFill>
                <a:latin typeface="Franklin Gothic Demi" panose="020B0703020102020204" pitchFamily="34" charset="0"/>
              </a:rPr>
              <a:t>Νομικό Πλαίσιο και Υποχρεώσεις των Μελών</a:t>
            </a:r>
          </a:p>
        </p:txBody>
      </p:sp>
      <p:sp>
        <p:nvSpPr>
          <p:cNvPr id="6" name="Θέση κειμένου 5"/>
          <p:cNvSpPr>
            <a:spLocks noGrp="1"/>
          </p:cNvSpPr>
          <p:nvPr>
            <p:ph type="body" idx="1"/>
          </p:nvPr>
        </p:nvSpPr>
        <p:spPr>
          <a:xfrm>
            <a:off x="720000" y="1215752"/>
            <a:ext cx="7704000" cy="3965848"/>
          </a:xfrm>
        </p:spPr>
        <p:txBody>
          <a:bodyPr/>
          <a:lstStyle/>
          <a:p>
            <a:pPr marL="152400" indent="0" fontAlgn="base">
              <a:buNone/>
            </a:pPr>
            <a:r>
              <a:rPr lang="el-GR" dirty="0"/>
              <a:t>Το νομικό πλαίσιο του ΠΟΕ βασίζεται σε μια σειρά από συμφωνίες, γνωστές ως </a:t>
            </a:r>
            <a:r>
              <a:rPr lang="el-GR" b="1" dirty="0"/>
              <a:t>πολλαπλές συμφωνίες εμπορίου</a:t>
            </a:r>
            <a:r>
              <a:rPr lang="el-GR" dirty="0"/>
              <a:t>, οι οποίες καλύπτουν όλα τα πεδία του εμπορίου. Οι συμφωνίες αυτές περιλαμβάνουν τη </a:t>
            </a:r>
            <a:r>
              <a:rPr lang="el-GR" b="1" dirty="0"/>
              <a:t>Συμφωνία για τους Δασμούς και το Εμπόριο (GATT)</a:t>
            </a:r>
            <a:r>
              <a:rPr lang="el-GR" dirty="0"/>
              <a:t>, τη </a:t>
            </a:r>
            <a:r>
              <a:rPr lang="el-GR" b="1" dirty="0"/>
              <a:t>Συμφωνία για το Εμπόριο Υπηρεσιών (GATS)</a:t>
            </a:r>
            <a:r>
              <a:rPr lang="el-GR" dirty="0"/>
              <a:t>, τη </a:t>
            </a:r>
            <a:r>
              <a:rPr lang="el-GR" b="1" dirty="0"/>
              <a:t>Συμφωνία για τα Δικαιώματα Πνευματικής Ιδιοκτησίας (TRIPS)</a:t>
            </a:r>
            <a:r>
              <a:rPr lang="el-GR" dirty="0"/>
              <a:t>, και τη </a:t>
            </a:r>
            <a:r>
              <a:rPr lang="el-GR" b="1" dirty="0"/>
              <a:t>Συμφωνία για την Αγροτική Πολιτική (</a:t>
            </a:r>
            <a:r>
              <a:rPr lang="el-GR" b="1" dirty="0" err="1"/>
              <a:t>AoA</a:t>
            </a:r>
            <a:r>
              <a:rPr lang="el-GR" b="1" dirty="0"/>
              <a:t>)</a:t>
            </a:r>
            <a:r>
              <a:rPr lang="el-GR" dirty="0"/>
              <a:t>. </a:t>
            </a:r>
          </a:p>
          <a:p>
            <a:pPr marL="152400" indent="0" fontAlgn="base">
              <a:buNone/>
            </a:pPr>
            <a:endParaRPr lang="el-GR" b="1" u="sng" dirty="0" smtClean="0"/>
          </a:p>
          <a:p>
            <a:pPr marL="152400" indent="0" fontAlgn="base">
              <a:buNone/>
            </a:pPr>
            <a:r>
              <a:rPr lang="el-GR" b="1" u="sng" dirty="0" smtClean="0"/>
              <a:t>Υποχρεώσεις </a:t>
            </a:r>
            <a:r>
              <a:rPr lang="el-GR" b="1" u="sng" dirty="0"/>
              <a:t>Μελών:  </a:t>
            </a:r>
            <a:endParaRPr lang="el-GR" b="1" u="sng" dirty="0" smtClean="0"/>
          </a:p>
          <a:p>
            <a:pPr marL="152400" indent="0" fontAlgn="base">
              <a:buNone/>
            </a:pPr>
            <a:endParaRPr lang="el-GR" b="1" u="sng" dirty="0"/>
          </a:p>
          <a:p>
            <a:r>
              <a:rPr lang="el-GR" b="1" dirty="0"/>
              <a:t>Τήρηση των </a:t>
            </a:r>
            <a:r>
              <a:rPr lang="el-GR" b="1" dirty="0" smtClean="0"/>
              <a:t>Συμφωνιών:</a:t>
            </a:r>
            <a:r>
              <a:rPr lang="el-GR" dirty="0" smtClean="0"/>
              <a:t> Τα </a:t>
            </a:r>
            <a:r>
              <a:rPr lang="el-GR" dirty="0"/>
              <a:t>μέλη οφείλουν να εφαρμόζουν όλες τις συμφωνίες του ΠΟΕ </a:t>
            </a:r>
            <a:r>
              <a:rPr lang="el-GR" dirty="0" smtClean="0"/>
              <a:t>σύμφωνα </a:t>
            </a:r>
            <a:r>
              <a:rPr lang="el-GR" dirty="0"/>
              <a:t>με τις διατάξεις τους.</a:t>
            </a:r>
          </a:p>
          <a:p>
            <a:r>
              <a:rPr lang="el-GR" dirty="0"/>
              <a:t> </a:t>
            </a:r>
            <a:r>
              <a:rPr lang="el-GR" b="1" dirty="0" smtClean="0"/>
              <a:t>Διαφάνεια:</a:t>
            </a:r>
            <a:r>
              <a:rPr lang="el-GR" dirty="0" smtClean="0"/>
              <a:t> Υποχρέωση </a:t>
            </a:r>
            <a:r>
              <a:rPr lang="el-GR" dirty="0"/>
              <a:t>γνωστοποίησης εμπορικών πολιτικών και μέτρων, καθώς και τακτική ενημέρωση του ΠΟΕ</a:t>
            </a:r>
            <a:r>
              <a:rPr lang="el-GR" dirty="0" smtClean="0"/>
              <a:t>.</a:t>
            </a:r>
          </a:p>
          <a:p>
            <a:r>
              <a:rPr lang="el-GR" b="1" dirty="0"/>
              <a:t>Μείωση Εμπορικών </a:t>
            </a:r>
            <a:r>
              <a:rPr lang="el-GR" b="1" dirty="0" smtClean="0"/>
              <a:t>Εμποδίων:</a:t>
            </a:r>
            <a:r>
              <a:rPr lang="el-GR" dirty="0" smtClean="0"/>
              <a:t> Δέσμευση </a:t>
            </a:r>
            <a:r>
              <a:rPr lang="el-GR" dirty="0"/>
              <a:t>για σταδιακή μείωση δασμών και άλλων περιορισμών στο εμπόριο</a:t>
            </a:r>
            <a:r>
              <a:rPr lang="el-GR" dirty="0" smtClean="0"/>
              <a:t>.</a:t>
            </a:r>
          </a:p>
          <a:p>
            <a:r>
              <a:rPr lang="el-GR" b="1" dirty="0"/>
              <a:t>Συμμετοχή στις </a:t>
            </a:r>
            <a:r>
              <a:rPr lang="el-GR" b="1" dirty="0" smtClean="0"/>
              <a:t>Διαπραγματεύσεις:</a:t>
            </a:r>
            <a:r>
              <a:rPr lang="el-GR" dirty="0" smtClean="0"/>
              <a:t> Ενεργός </a:t>
            </a:r>
            <a:r>
              <a:rPr lang="el-GR" dirty="0"/>
              <a:t>εμπλοκή στις εμπορικές διαπραγματεύσεις για την ανάπτυξη του παγκόσμιου εμπορικού συστήματος</a:t>
            </a:r>
            <a:r>
              <a:rPr lang="el-GR" dirty="0" smtClean="0"/>
              <a:t>.</a:t>
            </a:r>
          </a:p>
          <a:p>
            <a:r>
              <a:rPr lang="el-GR" b="1" dirty="0"/>
              <a:t>Επίλυση </a:t>
            </a:r>
            <a:r>
              <a:rPr lang="el-GR" b="1" dirty="0" smtClean="0"/>
              <a:t>Διαφορών:</a:t>
            </a:r>
            <a:r>
              <a:rPr lang="el-GR" dirty="0" smtClean="0"/>
              <a:t> Υποχρέωση </a:t>
            </a:r>
            <a:r>
              <a:rPr lang="el-GR" dirty="0"/>
              <a:t>συμμόρφωσης με τις αποφάσεις του Μηχανισμού Επίλυσης Διαφορών (</a:t>
            </a:r>
            <a:r>
              <a:rPr lang="el-GR" dirty="0" err="1"/>
              <a:t>Dispute</a:t>
            </a:r>
            <a:r>
              <a:rPr lang="el-GR" dirty="0"/>
              <a:t> </a:t>
            </a:r>
            <a:r>
              <a:rPr lang="el-GR" dirty="0" err="1"/>
              <a:t>Settlement</a:t>
            </a:r>
            <a:r>
              <a:rPr lang="el-GR" dirty="0"/>
              <a:t> </a:t>
            </a:r>
            <a:r>
              <a:rPr lang="el-GR" dirty="0" err="1"/>
              <a:t>Body</a:t>
            </a:r>
            <a:r>
              <a:rPr lang="el-GR" dirty="0" smtClean="0"/>
              <a:t>).</a:t>
            </a:r>
          </a:p>
          <a:p>
            <a:r>
              <a:rPr lang="el-GR" b="1" dirty="0"/>
              <a:t>Στήριξη Αναπτυσσόμενων </a:t>
            </a:r>
            <a:r>
              <a:rPr lang="el-GR" b="1" dirty="0" smtClean="0"/>
              <a:t>Μελών:</a:t>
            </a:r>
            <a:r>
              <a:rPr lang="el-GR" dirty="0" smtClean="0"/>
              <a:t> Παροχή </a:t>
            </a:r>
            <a:r>
              <a:rPr lang="el-GR" dirty="0" err="1"/>
              <a:t>προτιμησιακών</a:t>
            </a:r>
            <a:r>
              <a:rPr lang="el-GR" dirty="0"/>
              <a:t> συνθηκών στις εμπορικές σχέσεις με αναπτυσσόμενες χώρες, όπου είναι δυνατό.</a:t>
            </a:r>
          </a:p>
          <a:p>
            <a:endParaRPr lang="el-GR" dirty="0"/>
          </a:p>
          <a:p>
            <a:endParaRPr lang="el-GR" dirty="0"/>
          </a:p>
          <a:p>
            <a:endParaRPr lang="el-GR" dirty="0"/>
          </a:p>
          <a:p>
            <a:endParaRPr lang="el-GR" dirty="0"/>
          </a:p>
          <a:p>
            <a:pPr fontAlgn="base"/>
            <a:endParaRPr lang="el-GR" dirty="0" smtClean="0"/>
          </a:p>
          <a:p>
            <a:endParaRPr lang="el-GR" dirty="0"/>
          </a:p>
        </p:txBody>
      </p:sp>
    </p:spTree>
    <p:extLst>
      <p:ext uri="{BB962C8B-B14F-4D97-AF65-F5344CB8AC3E}">
        <p14:creationId xmlns:p14="http://schemas.microsoft.com/office/powerpoint/2010/main" val="38095581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grpSp>
        <p:nvGrpSpPr>
          <p:cNvPr id="858" name="Google Shape;858;p33"/>
          <p:cNvGrpSpPr/>
          <p:nvPr/>
        </p:nvGrpSpPr>
        <p:grpSpPr>
          <a:xfrm>
            <a:off x="7085456" y="2021457"/>
            <a:ext cx="3184434" cy="3122043"/>
            <a:chOff x="6624022" y="2077452"/>
            <a:chExt cx="3184434" cy="3122043"/>
          </a:xfrm>
        </p:grpSpPr>
        <p:grpSp>
          <p:nvGrpSpPr>
            <p:cNvPr id="859" name="Google Shape;859;p33"/>
            <p:cNvGrpSpPr/>
            <p:nvPr/>
          </p:nvGrpSpPr>
          <p:grpSpPr>
            <a:xfrm>
              <a:off x="6624022" y="2571773"/>
              <a:ext cx="3184434" cy="2627722"/>
              <a:chOff x="6020925" y="1292925"/>
              <a:chExt cx="1917063" cy="1581917"/>
            </a:xfrm>
          </p:grpSpPr>
          <p:sp>
            <p:nvSpPr>
              <p:cNvPr id="860" name="Google Shape;860;p33"/>
              <p:cNvSpPr/>
              <p:nvPr/>
            </p:nvSpPr>
            <p:spPr>
              <a:xfrm>
                <a:off x="6212543" y="1438596"/>
                <a:ext cx="315441" cy="294231"/>
              </a:xfrm>
              <a:custGeom>
                <a:avLst/>
                <a:gdLst/>
                <a:ahLst/>
                <a:cxnLst/>
                <a:rect l="l" t="t" r="r" b="b"/>
                <a:pathLst>
                  <a:path w="7332" h="6839" extrusionOk="0">
                    <a:moveTo>
                      <a:pt x="0" y="1"/>
                    </a:moveTo>
                    <a:lnTo>
                      <a:pt x="0" y="6838"/>
                    </a:lnTo>
                    <a:lnTo>
                      <a:pt x="7331" y="6838"/>
                    </a:lnTo>
                    <a:lnTo>
                      <a:pt x="7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6342640" y="1438596"/>
                <a:ext cx="40355" cy="93402"/>
              </a:xfrm>
              <a:custGeom>
                <a:avLst/>
                <a:gdLst/>
                <a:ahLst/>
                <a:cxnLst/>
                <a:rect l="l" t="t" r="r" b="b"/>
                <a:pathLst>
                  <a:path w="938" h="2171" extrusionOk="0">
                    <a:moveTo>
                      <a:pt x="1" y="1"/>
                    </a:moveTo>
                    <a:lnTo>
                      <a:pt x="1" y="2170"/>
                    </a:lnTo>
                    <a:lnTo>
                      <a:pt x="938" y="2170"/>
                    </a:lnTo>
                    <a:lnTo>
                      <a:pt x="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6230913" y="1467592"/>
                <a:ext cx="67933" cy="7830"/>
              </a:xfrm>
              <a:custGeom>
                <a:avLst/>
                <a:gdLst/>
                <a:ahLst/>
                <a:cxnLst/>
                <a:rect l="l" t="t" r="r" b="b"/>
                <a:pathLst>
                  <a:path w="1579" h="182" extrusionOk="0">
                    <a:moveTo>
                      <a:pt x="66" y="1"/>
                    </a:moveTo>
                    <a:cubicBezTo>
                      <a:pt x="34" y="1"/>
                      <a:pt x="1" y="34"/>
                      <a:pt x="1" y="83"/>
                    </a:cubicBezTo>
                    <a:cubicBezTo>
                      <a:pt x="1" y="116"/>
                      <a:pt x="34" y="149"/>
                      <a:pt x="66" y="149"/>
                    </a:cubicBezTo>
                    <a:lnTo>
                      <a:pt x="1496" y="181"/>
                    </a:lnTo>
                    <a:cubicBezTo>
                      <a:pt x="1529" y="181"/>
                      <a:pt x="1562" y="149"/>
                      <a:pt x="1562" y="116"/>
                    </a:cubicBezTo>
                    <a:cubicBezTo>
                      <a:pt x="1579" y="66"/>
                      <a:pt x="1546" y="34"/>
                      <a:pt x="1496" y="34"/>
                    </a:cubicBez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6154550" y="1732777"/>
                <a:ext cx="489381" cy="432806"/>
              </a:xfrm>
              <a:custGeom>
                <a:avLst/>
                <a:gdLst/>
                <a:ahLst/>
                <a:cxnLst/>
                <a:rect l="l" t="t" r="r" b="b"/>
                <a:pathLst>
                  <a:path w="11375" h="10060" extrusionOk="0">
                    <a:moveTo>
                      <a:pt x="1" y="0"/>
                    </a:moveTo>
                    <a:lnTo>
                      <a:pt x="1" y="10060"/>
                    </a:lnTo>
                    <a:lnTo>
                      <a:pt x="11375" y="10060"/>
                    </a:lnTo>
                    <a:lnTo>
                      <a:pt x="113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6356062" y="1732777"/>
                <a:ext cx="62985" cy="137242"/>
              </a:xfrm>
              <a:custGeom>
                <a:avLst/>
                <a:gdLst/>
                <a:ahLst/>
                <a:cxnLst/>
                <a:rect l="l" t="t" r="r" b="b"/>
                <a:pathLst>
                  <a:path w="1464" h="3190" extrusionOk="0">
                    <a:moveTo>
                      <a:pt x="1" y="0"/>
                    </a:moveTo>
                    <a:lnTo>
                      <a:pt x="1" y="3189"/>
                    </a:lnTo>
                    <a:lnTo>
                      <a:pt x="1464" y="3189"/>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6517995" y="2066537"/>
                <a:ext cx="84926" cy="6410"/>
              </a:xfrm>
              <a:custGeom>
                <a:avLst/>
                <a:gdLst/>
                <a:ahLst/>
                <a:cxnLst/>
                <a:rect l="l" t="t" r="r" b="b"/>
                <a:pathLst>
                  <a:path w="1974" h="149" extrusionOk="0">
                    <a:moveTo>
                      <a:pt x="83" y="0"/>
                    </a:moveTo>
                    <a:cubicBezTo>
                      <a:pt x="34" y="0"/>
                      <a:pt x="1" y="33"/>
                      <a:pt x="1" y="83"/>
                    </a:cubicBezTo>
                    <a:cubicBezTo>
                      <a:pt x="1" y="115"/>
                      <a:pt x="34" y="148"/>
                      <a:pt x="83" y="148"/>
                    </a:cubicBezTo>
                    <a:lnTo>
                      <a:pt x="1891" y="148"/>
                    </a:lnTo>
                    <a:cubicBezTo>
                      <a:pt x="1940" y="148"/>
                      <a:pt x="1973" y="115"/>
                      <a:pt x="1973" y="83"/>
                    </a:cubicBezTo>
                    <a:cubicBezTo>
                      <a:pt x="1973" y="33"/>
                      <a:pt x="1940"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6516619" y="2087747"/>
                <a:ext cx="75677" cy="7099"/>
              </a:xfrm>
              <a:custGeom>
                <a:avLst/>
                <a:gdLst/>
                <a:ahLst/>
                <a:cxnLst/>
                <a:rect l="l" t="t" r="r" b="b"/>
                <a:pathLst>
                  <a:path w="1759" h="165" extrusionOk="0">
                    <a:moveTo>
                      <a:pt x="82" y="1"/>
                    </a:moveTo>
                    <a:cubicBezTo>
                      <a:pt x="33" y="1"/>
                      <a:pt x="0" y="33"/>
                      <a:pt x="0" y="66"/>
                    </a:cubicBezTo>
                    <a:cubicBezTo>
                      <a:pt x="0" y="116"/>
                      <a:pt x="33" y="148"/>
                      <a:pt x="82" y="148"/>
                    </a:cubicBezTo>
                    <a:lnTo>
                      <a:pt x="1677" y="165"/>
                    </a:lnTo>
                    <a:cubicBezTo>
                      <a:pt x="1726" y="165"/>
                      <a:pt x="1759" y="132"/>
                      <a:pt x="1759" y="99"/>
                    </a:cubicBezTo>
                    <a:cubicBezTo>
                      <a:pt x="1759" y="66"/>
                      <a:pt x="1726" y="17"/>
                      <a:pt x="1677" y="17"/>
                    </a:cubicBez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6525782" y="2108268"/>
                <a:ext cx="77139" cy="7787"/>
              </a:xfrm>
              <a:custGeom>
                <a:avLst/>
                <a:gdLst/>
                <a:ahLst/>
                <a:cxnLst/>
                <a:rect l="l" t="t" r="r" b="b"/>
                <a:pathLst>
                  <a:path w="1793" h="181" extrusionOk="0">
                    <a:moveTo>
                      <a:pt x="83" y="0"/>
                    </a:moveTo>
                    <a:cubicBezTo>
                      <a:pt x="34" y="0"/>
                      <a:pt x="1" y="33"/>
                      <a:pt x="1" y="66"/>
                    </a:cubicBezTo>
                    <a:cubicBezTo>
                      <a:pt x="1" y="99"/>
                      <a:pt x="34" y="148"/>
                      <a:pt x="67" y="148"/>
                    </a:cubicBezTo>
                    <a:lnTo>
                      <a:pt x="1710" y="181"/>
                    </a:lnTo>
                    <a:cubicBezTo>
                      <a:pt x="1759" y="181"/>
                      <a:pt x="1792" y="148"/>
                      <a:pt x="1792" y="115"/>
                    </a:cubicBezTo>
                    <a:cubicBezTo>
                      <a:pt x="1792" y="66"/>
                      <a:pt x="1759" y="33"/>
                      <a:pt x="1710" y="33"/>
                    </a:cubicBezTo>
                    <a:lnTo>
                      <a:pt x="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6967053" y="1292925"/>
                <a:ext cx="633635" cy="439905"/>
              </a:xfrm>
              <a:custGeom>
                <a:avLst/>
                <a:gdLst/>
                <a:ahLst/>
                <a:cxnLst/>
                <a:rect l="l" t="t" r="r" b="b"/>
                <a:pathLst>
                  <a:path w="14728" h="10225" extrusionOk="0">
                    <a:moveTo>
                      <a:pt x="0" y="1"/>
                    </a:moveTo>
                    <a:lnTo>
                      <a:pt x="0" y="10224"/>
                    </a:lnTo>
                    <a:lnTo>
                      <a:pt x="14727" y="10224"/>
                    </a:lnTo>
                    <a:lnTo>
                      <a:pt x="147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6495366" y="1292925"/>
                <a:ext cx="471742" cy="439905"/>
              </a:xfrm>
              <a:custGeom>
                <a:avLst/>
                <a:gdLst/>
                <a:ahLst/>
                <a:cxnLst/>
                <a:rect l="l" t="t" r="r" b="b"/>
                <a:pathLst>
                  <a:path w="10965" h="10225" extrusionOk="0">
                    <a:moveTo>
                      <a:pt x="1" y="1"/>
                    </a:moveTo>
                    <a:lnTo>
                      <a:pt x="1" y="10224"/>
                    </a:lnTo>
                    <a:lnTo>
                      <a:pt x="10964" y="10224"/>
                    </a:lnTo>
                    <a:lnTo>
                      <a:pt x="109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366551" y="1292925"/>
                <a:ext cx="60877" cy="139350"/>
              </a:xfrm>
              <a:custGeom>
                <a:avLst/>
                <a:gdLst/>
                <a:ahLst/>
                <a:cxnLst/>
                <a:rect l="l" t="t" r="r" b="b"/>
                <a:pathLst>
                  <a:path w="1415" h="3239" extrusionOk="0">
                    <a:moveTo>
                      <a:pt x="1" y="1"/>
                    </a:moveTo>
                    <a:lnTo>
                      <a:pt x="1" y="3239"/>
                    </a:lnTo>
                    <a:lnTo>
                      <a:pt x="1414" y="3239"/>
                    </a:lnTo>
                    <a:lnTo>
                      <a:pt x="1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6689866" y="1292925"/>
                <a:ext cx="60834" cy="139350"/>
              </a:xfrm>
              <a:custGeom>
                <a:avLst/>
                <a:gdLst/>
                <a:ahLst/>
                <a:cxnLst/>
                <a:rect l="l" t="t" r="r" b="b"/>
                <a:pathLst>
                  <a:path w="1414" h="3239" extrusionOk="0">
                    <a:moveTo>
                      <a:pt x="0" y="1"/>
                    </a:moveTo>
                    <a:lnTo>
                      <a:pt x="0" y="3239"/>
                    </a:lnTo>
                    <a:lnTo>
                      <a:pt x="1414" y="3239"/>
                    </a:lnTo>
                    <a:lnTo>
                      <a:pt x="1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6840484" y="1325836"/>
                <a:ext cx="86303" cy="89487"/>
              </a:xfrm>
              <a:custGeom>
                <a:avLst/>
                <a:gdLst/>
                <a:ahLst/>
                <a:cxnLst/>
                <a:rect l="l" t="t" r="r" b="b"/>
                <a:pathLst>
                  <a:path w="2006" h="2080" extrusionOk="0">
                    <a:moveTo>
                      <a:pt x="1036" y="189"/>
                    </a:moveTo>
                    <a:cubicBezTo>
                      <a:pt x="1167" y="304"/>
                      <a:pt x="1299" y="436"/>
                      <a:pt x="1430" y="567"/>
                    </a:cubicBezTo>
                    <a:cubicBezTo>
                      <a:pt x="1545" y="682"/>
                      <a:pt x="1644" y="781"/>
                      <a:pt x="1759" y="896"/>
                    </a:cubicBezTo>
                    <a:lnTo>
                      <a:pt x="1644" y="896"/>
                    </a:lnTo>
                    <a:cubicBezTo>
                      <a:pt x="1545" y="896"/>
                      <a:pt x="1446" y="896"/>
                      <a:pt x="1348" y="912"/>
                    </a:cubicBezTo>
                    <a:cubicBezTo>
                      <a:pt x="1315" y="912"/>
                      <a:pt x="1282" y="945"/>
                      <a:pt x="1282" y="995"/>
                    </a:cubicBezTo>
                    <a:cubicBezTo>
                      <a:pt x="1299" y="1159"/>
                      <a:pt x="1299" y="1323"/>
                      <a:pt x="1299" y="1504"/>
                    </a:cubicBezTo>
                    <a:cubicBezTo>
                      <a:pt x="1282" y="1636"/>
                      <a:pt x="1282" y="1784"/>
                      <a:pt x="1299" y="1931"/>
                    </a:cubicBezTo>
                    <a:cubicBezTo>
                      <a:pt x="1183" y="1931"/>
                      <a:pt x="1085" y="1915"/>
                      <a:pt x="986" y="1915"/>
                    </a:cubicBezTo>
                    <a:cubicBezTo>
                      <a:pt x="888" y="1915"/>
                      <a:pt x="789" y="1915"/>
                      <a:pt x="674" y="1899"/>
                    </a:cubicBezTo>
                    <a:lnTo>
                      <a:pt x="674" y="995"/>
                    </a:lnTo>
                    <a:cubicBezTo>
                      <a:pt x="674" y="962"/>
                      <a:pt x="641" y="929"/>
                      <a:pt x="608" y="929"/>
                    </a:cubicBezTo>
                    <a:cubicBezTo>
                      <a:pt x="559" y="921"/>
                      <a:pt x="514" y="916"/>
                      <a:pt x="468" y="916"/>
                    </a:cubicBezTo>
                    <a:cubicBezTo>
                      <a:pt x="423" y="916"/>
                      <a:pt x="378" y="921"/>
                      <a:pt x="329" y="929"/>
                    </a:cubicBezTo>
                    <a:lnTo>
                      <a:pt x="263" y="929"/>
                    </a:lnTo>
                    <a:cubicBezTo>
                      <a:pt x="378" y="814"/>
                      <a:pt x="493" y="699"/>
                      <a:pt x="608" y="584"/>
                    </a:cubicBezTo>
                    <a:cubicBezTo>
                      <a:pt x="740" y="452"/>
                      <a:pt x="888" y="321"/>
                      <a:pt x="1036" y="189"/>
                    </a:cubicBezTo>
                    <a:close/>
                    <a:moveTo>
                      <a:pt x="1042" y="0"/>
                    </a:moveTo>
                    <a:cubicBezTo>
                      <a:pt x="1023" y="0"/>
                      <a:pt x="1003" y="8"/>
                      <a:pt x="986" y="25"/>
                    </a:cubicBezTo>
                    <a:cubicBezTo>
                      <a:pt x="822" y="189"/>
                      <a:pt x="658" y="337"/>
                      <a:pt x="510" y="485"/>
                    </a:cubicBezTo>
                    <a:cubicBezTo>
                      <a:pt x="345" y="633"/>
                      <a:pt x="197" y="781"/>
                      <a:pt x="16" y="945"/>
                    </a:cubicBezTo>
                    <a:cubicBezTo>
                      <a:pt x="0" y="962"/>
                      <a:pt x="0" y="995"/>
                      <a:pt x="0" y="1011"/>
                    </a:cubicBezTo>
                    <a:cubicBezTo>
                      <a:pt x="16" y="1044"/>
                      <a:pt x="33" y="1060"/>
                      <a:pt x="66" y="1060"/>
                    </a:cubicBezTo>
                    <a:cubicBezTo>
                      <a:pt x="148" y="1077"/>
                      <a:pt x="247" y="1077"/>
                      <a:pt x="345" y="1077"/>
                    </a:cubicBezTo>
                    <a:cubicBezTo>
                      <a:pt x="378" y="1077"/>
                      <a:pt x="418" y="1069"/>
                      <a:pt x="461" y="1069"/>
                    </a:cubicBezTo>
                    <a:cubicBezTo>
                      <a:pt x="482" y="1069"/>
                      <a:pt x="504" y="1071"/>
                      <a:pt x="526" y="1077"/>
                    </a:cubicBezTo>
                    <a:lnTo>
                      <a:pt x="526" y="1981"/>
                    </a:lnTo>
                    <a:cubicBezTo>
                      <a:pt x="526" y="2014"/>
                      <a:pt x="559" y="2046"/>
                      <a:pt x="592" y="2046"/>
                    </a:cubicBezTo>
                    <a:cubicBezTo>
                      <a:pt x="740" y="2046"/>
                      <a:pt x="855" y="2063"/>
                      <a:pt x="970" y="2063"/>
                    </a:cubicBezTo>
                    <a:cubicBezTo>
                      <a:pt x="1101" y="2063"/>
                      <a:pt x="1216" y="2079"/>
                      <a:pt x="1364" y="2079"/>
                    </a:cubicBezTo>
                    <a:cubicBezTo>
                      <a:pt x="1381" y="2079"/>
                      <a:pt x="1414" y="2079"/>
                      <a:pt x="1414" y="2063"/>
                    </a:cubicBezTo>
                    <a:cubicBezTo>
                      <a:pt x="1430" y="2046"/>
                      <a:pt x="1446" y="2030"/>
                      <a:pt x="1446" y="1997"/>
                    </a:cubicBezTo>
                    <a:cubicBezTo>
                      <a:pt x="1430" y="1833"/>
                      <a:pt x="1430" y="1668"/>
                      <a:pt x="1446" y="1504"/>
                    </a:cubicBezTo>
                    <a:cubicBezTo>
                      <a:pt x="1446" y="1356"/>
                      <a:pt x="1446" y="1192"/>
                      <a:pt x="1430" y="1044"/>
                    </a:cubicBezTo>
                    <a:lnTo>
                      <a:pt x="1644" y="1044"/>
                    </a:lnTo>
                    <a:cubicBezTo>
                      <a:pt x="1742" y="1044"/>
                      <a:pt x="1841" y="1044"/>
                      <a:pt x="1940" y="1027"/>
                    </a:cubicBezTo>
                    <a:cubicBezTo>
                      <a:pt x="1956" y="1027"/>
                      <a:pt x="1989" y="1011"/>
                      <a:pt x="1989" y="978"/>
                    </a:cubicBezTo>
                    <a:cubicBezTo>
                      <a:pt x="2005" y="962"/>
                      <a:pt x="2005" y="929"/>
                      <a:pt x="1972" y="912"/>
                    </a:cubicBezTo>
                    <a:cubicBezTo>
                      <a:pt x="1825" y="764"/>
                      <a:pt x="1677" y="617"/>
                      <a:pt x="1529" y="469"/>
                    </a:cubicBezTo>
                    <a:cubicBezTo>
                      <a:pt x="1381" y="321"/>
                      <a:pt x="1233" y="173"/>
                      <a:pt x="1085" y="25"/>
                    </a:cubicBezTo>
                    <a:cubicBezTo>
                      <a:pt x="1077" y="8"/>
                      <a:pt x="1060" y="0"/>
                      <a:pt x="1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33569" y="1669836"/>
                <a:ext cx="72192" cy="7830"/>
              </a:xfrm>
              <a:custGeom>
                <a:avLst/>
                <a:gdLst/>
                <a:ahLst/>
                <a:cxnLst/>
                <a:rect l="l" t="t" r="r" b="b"/>
                <a:pathLst>
                  <a:path w="1678" h="182" extrusionOk="0">
                    <a:moveTo>
                      <a:pt x="1595" y="1"/>
                    </a:moveTo>
                    <a:lnTo>
                      <a:pt x="66" y="33"/>
                    </a:lnTo>
                    <a:cubicBezTo>
                      <a:pt x="33" y="33"/>
                      <a:pt x="1" y="83"/>
                      <a:pt x="1" y="116"/>
                    </a:cubicBezTo>
                    <a:cubicBezTo>
                      <a:pt x="1" y="148"/>
                      <a:pt x="33" y="181"/>
                      <a:pt x="66" y="181"/>
                    </a:cubicBezTo>
                    <a:lnTo>
                      <a:pt x="1595" y="148"/>
                    </a:lnTo>
                    <a:cubicBezTo>
                      <a:pt x="1644" y="148"/>
                      <a:pt x="1677" y="116"/>
                      <a:pt x="1677" y="83"/>
                    </a:cubicBezTo>
                    <a:cubicBezTo>
                      <a:pt x="1677" y="33"/>
                      <a:pt x="1644" y="17"/>
                      <a:pt x="1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537828" y="1692466"/>
                <a:ext cx="58726" cy="6410"/>
              </a:xfrm>
              <a:custGeom>
                <a:avLst/>
                <a:gdLst/>
                <a:ahLst/>
                <a:cxnLst/>
                <a:rect l="l" t="t" r="r" b="b"/>
                <a:pathLst>
                  <a:path w="1365" h="149" extrusionOk="0">
                    <a:moveTo>
                      <a:pt x="82" y="0"/>
                    </a:moveTo>
                    <a:cubicBezTo>
                      <a:pt x="33" y="0"/>
                      <a:pt x="0" y="33"/>
                      <a:pt x="0" y="66"/>
                    </a:cubicBezTo>
                    <a:cubicBezTo>
                      <a:pt x="0" y="116"/>
                      <a:pt x="33" y="148"/>
                      <a:pt x="82" y="148"/>
                    </a:cubicBezTo>
                    <a:lnTo>
                      <a:pt x="1299" y="148"/>
                    </a:lnTo>
                    <a:cubicBezTo>
                      <a:pt x="1332" y="148"/>
                      <a:pt x="1364" y="116"/>
                      <a:pt x="1364" y="66"/>
                    </a:cubicBezTo>
                    <a:cubicBezTo>
                      <a:pt x="1364" y="33"/>
                      <a:pt x="1332"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6533569" y="1711567"/>
                <a:ext cx="40355" cy="6410"/>
              </a:xfrm>
              <a:custGeom>
                <a:avLst/>
                <a:gdLst/>
                <a:ahLst/>
                <a:cxnLst/>
                <a:rect l="l" t="t" r="r" b="b"/>
                <a:pathLst>
                  <a:path w="938" h="149" extrusionOk="0">
                    <a:moveTo>
                      <a:pt x="66" y="0"/>
                    </a:moveTo>
                    <a:cubicBezTo>
                      <a:pt x="33" y="0"/>
                      <a:pt x="1" y="33"/>
                      <a:pt x="1" y="82"/>
                    </a:cubicBezTo>
                    <a:cubicBezTo>
                      <a:pt x="1" y="115"/>
                      <a:pt x="33" y="148"/>
                      <a:pt x="66" y="148"/>
                    </a:cubicBezTo>
                    <a:lnTo>
                      <a:pt x="872" y="148"/>
                    </a:lnTo>
                    <a:cubicBezTo>
                      <a:pt x="905" y="148"/>
                      <a:pt x="937" y="115"/>
                      <a:pt x="937" y="82"/>
                    </a:cubicBezTo>
                    <a:cubicBezTo>
                      <a:pt x="937" y="33"/>
                      <a:pt x="905" y="0"/>
                      <a:pt x="8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038469" y="1325449"/>
                <a:ext cx="77828" cy="7830"/>
              </a:xfrm>
              <a:custGeom>
                <a:avLst/>
                <a:gdLst/>
                <a:ahLst/>
                <a:cxnLst/>
                <a:rect l="l" t="t" r="r" b="b"/>
                <a:pathLst>
                  <a:path w="1809" h="182" extrusionOk="0">
                    <a:moveTo>
                      <a:pt x="66" y="1"/>
                    </a:moveTo>
                    <a:cubicBezTo>
                      <a:pt x="33" y="1"/>
                      <a:pt x="0" y="34"/>
                      <a:pt x="0" y="83"/>
                    </a:cubicBezTo>
                    <a:cubicBezTo>
                      <a:pt x="0" y="116"/>
                      <a:pt x="33" y="149"/>
                      <a:pt x="66" y="149"/>
                    </a:cubicBezTo>
                    <a:lnTo>
                      <a:pt x="1743" y="182"/>
                    </a:lnTo>
                    <a:cubicBezTo>
                      <a:pt x="1775" y="182"/>
                      <a:pt x="1808" y="149"/>
                      <a:pt x="1808" y="116"/>
                    </a:cubicBezTo>
                    <a:cubicBezTo>
                      <a:pt x="1808" y="67"/>
                      <a:pt x="1792" y="34"/>
                      <a:pt x="1743" y="34"/>
                    </a:cubicBez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045525" y="1340335"/>
                <a:ext cx="59457" cy="9207"/>
              </a:xfrm>
              <a:custGeom>
                <a:avLst/>
                <a:gdLst/>
                <a:ahLst/>
                <a:cxnLst/>
                <a:rect l="l" t="t" r="r" b="b"/>
                <a:pathLst>
                  <a:path w="1382" h="214" extrusionOk="0">
                    <a:moveTo>
                      <a:pt x="1299" y="0"/>
                    </a:moveTo>
                    <a:lnTo>
                      <a:pt x="83" y="66"/>
                    </a:lnTo>
                    <a:cubicBezTo>
                      <a:pt x="34" y="66"/>
                      <a:pt x="1" y="99"/>
                      <a:pt x="1" y="148"/>
                    </a:cubicBezTo>
                    <a:cubicBezTo>
                      <a:pt x="1" y="181"/>
                      <a:pt x="34" y="214"/>
                      <a:pt x="83" y="214"/>
                    </a:cubicBezTo>
                    <a:lnTo>
                      <a:pt x="1299" y="148"/>
                    </a:lnTo>
                    <a:cubicBezTo>
                      <a:pt x="1348" y="148"/>
                      <a:pt x="1381" y="115"/>
                      <a:pt x="1365" y="66"/>
                    </a:cubicBezTo>
                    <a:cubicBezTo>
                      <a:pt x="1365" y="33"/>
                      <a:pt x="1348"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7189776" y="1732777"/>
                <a:ext cx="733362" cy="432806"/>
              </a:xfrm>
              <a:custGeom>
                <a:avLst/>
                <a:gdLst/>
                <a:ahLst/>
                <a:cxnLst/>
                <a:rect l="l" t="t" r="r" b="b"/>
                <a:pathLst>
                  <a:path w="17046" h="10060" extrusionOk="0">
                    <a:moveTo>
                      <a:pt x="1" y="0"/>
                    </a:moveTo>
                    <a:lnTo>
                      <a:pt x="1" y="10060"/>
                    </a:lnTo>
                    <a:lnTo>
                      <a:pt x="17045" y="10060"/>
                    </a:lnTo>
                    <a:lnTo>
                      <a:pt x="170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6643876" y="1732777"/>
                <a:ext cx="545956" cy="432806"/>
              </a:xfrm>
              <a:custGeom>
                <a:avLst/>
                <a:gdLst/>
                <a:ahLst/>
                <a:cxnLst/>
                <a:rect l="l" t="t" r="r" b="b"/>
                <a:pathLst>
                  <a:path w="12690" h="10060" extrusionOk="0">
                    <a:moveTo>
                      <a:pt x="1" y="0"/>
                    </a:moveTo>
                    <a:lnTo>
                      <a:pt x="1" y="10060"/>
                    </a:lnTo>
                    <a:lnTo>
                      <a:pt x="12690" y="10060"/>
                    </a:lnTo>
                    <a:lnTo>
                      <a:pt x="126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652257" y="1732777"/>
                <a:ext cx="70041" cy="137242"/>
              </a:xfrm>
              <a:custGeom>
                <a:avLst/>
                <a:gdLst/>
                <a:ahLst/>
                <a:cxnLst/>
                <a:rect l="l" t="t" r="r" b="b"/>
                <a:pathLst>
                  <a:path w="1628" h="3190" extrusionOk="0">
                    <a:moveTo>
                      <a:pt x="0" y="0"/>
                    </a:moveTo>
                    <a:lnTo>
                      <a:pt x="0" y="3189"/>
                    </a:lnTo>
                    <a:lnTo>
                      <a:pt x="1627" y="318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6868749" y="1732777"/>
                <a:ext cx="70772" cy="137242"/>
              </a:xfrm>
              <a:custGeom>
                <a:avLst/>
                <a:gdLst/>
                <a:ahLst/>
                <a:cxnLst/>
                <a:rect l="l" t="t" r="r" b="b"/>
                <a:pathLst>
                  <a:path w="1645" h="3190" extrusionOk="0">
                    <a:moveTo>
                      <a:pt x="1" y="0"/>
                    </a:moveTo>
                    <a:lnTo>
                      <a:pt x="1" y="3189"/>
                    </a:lnTo>
                    <a:lnTo>
                      <a:pt x="1644" y="3189"/>
                    </a:lnTo>
                    <a:lnTo>
                      <a:pt x="16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068154" y="1763881"/>
                <a:ext cx="90562" cy="7830"/>
              </a:xfrm>
              <a:custGeom>
                <a:avLst/>
                <a:gdLst/>
                <a:ahLst/>
                <a:cxnLst/>
                <a:rect l="l" t="t" r="r" b="b"/>
                <a:pathLst>
                  <a:path w="2105" h="182" extrusionOk="0">
                    <a:moveTo>
                      <a:pt x="83" y="1"/>
                    </a:moveTo>
                    <a:cubicBezTo>
                      <a:pt x="34" y="1"/>
                      <a:pt x="1" y="33"/>
                      <a:pt x="1" y="83"/>
                    </a:cubicBezTo>
                    <a:cubicBezTo>
                      <a:pt x="1" y="116"/>
                      <a:pt x="34" y="149"/>
                      <a:pt x="83" y="149"/>
                    </a:cubicBezTo>
                    <a:lnTo>
                      <a:pt x="2022" y="181"/>
                    </a:lnTo>
                    <a:cubicBezTo>
                      <a:pt x="2072" y="181"/>
                      <a:pt x="2105" y="149"/>
                      <a:pt x="2105" y="116"/>
                    </a:cubicBezTo>
                    <a:cubicBezTo>
                      <a:pt x="2105" y="83"/>
                      <a:pt x="2072" y="33"/>
                      <a:pt x="2022" y="33"/>
                    </a:cubicBezTo>
                    <a:lnTo>
                      <a:pt x="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7068154" y="1788619"/>
                <a:ext cx="82775" cy="7142"/>
              </a:xfrm>
              <a:custGeom>
                <a:avLst/>
                <a:gdLst/>
                <a:ahLst/>
                <a:cxnLst/>
                <a:rect l="l" t="t" r="r" b="b"/>
                <a:pathLst>
                  <a:path w="1924" h="166" extrusionOk="0">
                    <a:moveTo>
                      <a:pt x="1858" y="1"/>
                    </a:moveTo>
                    <a:lnTo>
                      <a:pt x="83" y="17"/>
                    </a:lnTo>
                    <a:cubicBezTo>
                      <a:pt x="34" y="17"/>
                      <a:pt x="1" y="50"/>
                      <a:pt x="1" y="83"/>
                    </a:cubicBezTo>
                    <a:cubicBezTo>
                      <a:pt x="1" y="132"/>
                      <a:pt x="34" y="165"/>
                      <a:pt x="83" y="165"/>
                    </a:cubicBezTo>
                    <a:lnTo>
                      <a:pt x="1858" y="149"/>
                    </a:lnTo>
                    <a:cubicBezTo>
                      <a:pt x="1891" y="149"/>
                      <a:pt x="1924" y="116"/>
                      <a:pt x="1924" y="83"/>
                    </a:cubicBezTo>
                    <a:cubicBezTo>
                      <a:pt x="1924" y="34"/>
                      <a:pt x="1891"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7080200" y="1807720"/>
                <a:ext cx="50250" cy="7830"/>
              </a:xfrm>
              <a:custGeom>
                <a:avLst/>
                <a:gdLst/>
                <a:ahLst/>
                <a:cxnLst/>
                <a:rect l="l" t="t" r="r" b="b"/>
                <a:pathLst>
                  <a:path w="1168" h="182" extrusionOk="0">
                    <a:moveTo>
                      <a:pt x="82" y="1"/>
                    </a:moveTo>
                    <a:cubicBezTo>
                      <a:pt x="33" y="1"/>
                      <a:pt x="0" y="34"/>
                      <a:pt x="0" y="66"/>
                    </a:cubicBezTo>
                    <a:cubicBezTo>
                      <a:pt x="0" y="116"/>
                      <a:pt x="33" y="149"/>
                      <a:pt x="66" y="149"/>
                    </a:cubicBezTo>
                    <a:lnTo>
                      <a:pt x="1085" y="181"/>
                    </a:lnTo>
                    <a:cubicBezTo>
                      <a:pt x="1118" y="181"/>
                      <a:pt x="1151" y="149"/>
                      <a:pt x="1167" y="116"/>
                    </a:cubicBezTo>
                    <a:cubicBezTo>
                      <a:pt x="1167" y="66"/>
                      <a:pt x="1134" y="34"/>
                      <a:pt x="1085" y="34"/>
                    </a:cubicBez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6839753" y="2164841"/>
                <a:ext cx="1098235" cy="710000"/>
              </a:xfrm>
              <a:custGeom>
                <a:avLst/>
                <a:gdLst/>
                <a:ahLst/>
                <a:cxnLst/>
                <a:rect l="l" t="t" r="r" b="b"/>
                <a:pathLst>
                  <a:path w="25527" h="16503" extrusionOk="0">
                    <a:moveTo>
                      <a:pt x="1" y="0"/>
                    </a:moveTo>
                    <a:lnTo>
                      <a:pt x="1" y="16502"/>
                    </a:lnTo>
                    <a:lnTo>
                      <a:pt x="25527" y="16502"/>
                    </a:lnTo>
                    <a:lnTo>
                      <a:pt x="255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6020925" y="2164841"/>
                <a:ext cx="818890" cy="710000"/>
              </a:xfrm>
              <a:custGeom>
                <a:avLst/>
                <a:gdLst/>
                <a:ahLst/>
                <a:cxnLst/>
                <a:rect l="l" t="t" r="r" b="b"/>
                <a:pathLst>
                  <a:path w="19034" h="16503" extrusionOk="0">
                    <a:moveTo>
                      <a:pt x="0" y="0"/>
                    </a:moveTo>
                    <a:lnTo>
                      <a:pt x="0" y="16502"/>
                    </a:lnTo>
                    <a:lnTo>
                      <a:pt x="19034" y="16502"/>
                    </a:lnTo>
                    <a:lnTo>
                      <a:pt x="190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7532743" y="2164841"/>
                <a:ext cx="104717" cy="225610"/>
              </a:xfrm>
              <a:custGeom>
                <a:avLst/>
                <a:gdLst/>
                <a:ahLst/>
                <a:cxnLst/>
                <a:rect l="l" t="t" r="r" b="b"/>
                <a:pathLst>
                  <a:path w="2434" h="5244" extrusionOk="0">
                    <a:moveTo>
                      <a:pt x="0" y="0"/>
                    </a:moveTo>
                    <a:lnTo>
                      <a:pt x="0" y="5243"/>
                    </a:lnTo>
                    <a:lnTo>
                      <a:pt x="2433" y="5243"/>
                    </a:lnTo>
                    <a:lnTo>
                      <a:pt x="24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6358902" y="2164841"/>
                <a:ext cx="105405" cy="225610"/>
              </a:xfrm>
              <a:custGeom>
                <a:avLst/>
                <a:gdLst/>
                <a:ahLst/>
                <a:cxnLst/>
                <a:rect l="l" t="t" r="r" b="b"/>
                <a:pathLst>
                  <a:path w="2450" h="5244" extrusionOk="0">
                    <a:moveTo>
                      <a:pt x="1" y="0"/>
                    </a:moveTo>
                    <a:lnTo>
                      <a:pt x="1" y="5243"/>
                    </a:lnTo>
                    <a:lnTo>
                      <a:pt x="2450" y="5243"/>
                    </a:lnTo>
                    <a:lnTo>
                      <a:pt x="24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33"/>
            <p:cNvSpPr/>
            <p:nvPr/>
          </p:nvSpPr>
          <p:spPr>
            <a:xfrm>
              <a:off x="7756129" y="2077452"/>
              <a:ext cx="279811" cy="349304"/>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3" name="Google Shape;853;p33"/>
          <p:cNvSpPr txBox="1">
            <a:spLocks noGrp="1"/>
          </p:cNvSpPr>
          <p:nvPr>
            <p:ph type="subTitle" idx="4"/>
          </p:nvPr>
        </p:nvSpPr>
        <p:spPr>
          <a:xfrm>
            <a:off x="4092929" y="359740"/>
            <a:ext cx="3366204" cy="719760"/>
          </a:xfrm>
          <a:prstGeom prst="rect">
            <a:avLst/>
          </a:prstGeom>
        </p:spPr>
        <p:txBody>
          <a:bodyPr spcFirstLastPara="1" wrap="square" lIns="91425" tIns="91425" rIns="91425" bIns="91425" anchor="b" anchorCtr="0">
            <a:noAutofit/>
          </a:bodyPr>
          <a:lstStyle/>
          <a:p>
            <a:pPr marL="0" lvl="0" indent="0"/>
            <a:r>
              <a:rPr lang="el-GR" dirty="0">
                <a:solidFill>
                  <a:schemeClr val="accent3"/>
                </a:solidFill>
                <a:latin typeface="Franklin Gothic Demi" panose="020B0703020102020204" pitchFamily="34" charset="0"/>
              </a:rPr>
              <a:t>Συμφωνία για το Εμπόριο Υπηρεσιών (GATS)</a:t>
            </a:r>
            <a:endParaRPr dirty="0">
              <a:solidFill>
                <a:schemeClr val="accent3"/>
              </a:solidFill>
              <a:latin typeface="Franklin Gothic Demi" panose="020B0703020102020204" pitchFamily="34" charset="0"/>
            </a:endParaRPr>
          </a:p>
        </p:txBody>
      </p:sp>
      <p:sp>
        <p:nvSpPr>
          <p:cNvPr id="855" name="Google Shape;855;p33"/>
          <p:cNvSpPr txBox="1">
            <a:spLocks noGrp="1"/>
          </p:cNvSpPr>
          <p:nvPr>
            <p:ph type="subTitle" idx="1"/>
          </p:nvPr>
        </p:nvSpPr>
        <p:spPr>
          <a:xfrm>
            <a:off x="4143726" y="1375850"/>
            <a:ext cx="3387374" cy="3653350"/>
          </a:xfrm>
          <a:prstGeom prst="rect">
            <a:avLst/>
          </a:prstGeom>
        </p:spPr>
        <p:txBody>
          <a:bodyPr spcFirstLastPara="1" wrap="square" lIns="91425" tIns="91425" rIns="91425" bIns="91425" anchor="t" anchorCtr="0">
            <a:noAutofit/>
          </a:bodyPr>
          <a:lstStyle/>
          <a:p>
            <a:pPr marL="0" lvl="0" indent="0"/>
            <a:r>
              <a:rPr lang="el-GR" sz="1400" dirty="0"/>
              <a:t>Η </a:t>
            </a:r>
            <a:r>
              <a:rPr lang="el-GR" sz="1400" b="1" dirty="0" smtClean="0"/>
              <a:t>General </a:t>
            </a:r>
            <a:r>
              <a:rPr lang="el-GR" sz="1400" b="1" dirty="0"/>
              <a:t>Agreement on Trade in </a:t>
            </a:r>
            <a:r>
              <a:rPr lang="el-GR" sz="1400" b="1" dirty="0" smtClean="0"/>
              <a:t>Services </a:t>
            </a:r>
            <a:r>
              <a:rPr lang="el-GR" sz="1400" dirty="0"/>
              <a:t>είναι η πρώτη πολυμερής συμφωνία που ρυθμίζει το εμπόριο υπηρεσιών. Υιοθετήθηκε το 1995 με την ίδρυση του ΠΟΕ και καλύπτει τομείς όπως οι </a:t>
            </a:r>
            <a:r>
              <a:rPr lang="el-GR" sz="1400" b="1" dirty="0"/>
              <a:t>χρηματοοικονομικές υπηρεσίες, ο τουρισμός και οι τηλεπικοινωνίες. </a:t>
            </a:r>
            <a:r>
              <a:rPr lang="el-GR" sz="1400" dirty="0"/>
              <a:t>Βασικές της αρχές είναι η </a:t>
            </a:r>
            <a:r>
              <a:rPr lang="el-GR" sz="1400" b="1" dirty="0"/>
              <a:t>μη διάκριση, η σταδιακή απελευθέρωση του εμπορίου </a:t>
            </a:r>
            <a:endParaRPr lang="es-AR" sz="1400" b="1" dirty="0" smtClean="0"/>
          </a:p>
          <a:p>
            <a:pPr marL="0" lvl="0" indent="0"/>
            <a:r>
              <a:rPr lang="el-GR" sz="1400" b="1" dirty="0" smtClean="0"/>
              <a:t>υπηρεσιών </a:t>
            </a:r>
            <a:r>
              <a:rPr lang="el-GR" sz="1400" b="1" dirty="0"/>
              <a:t>και η διαφάνεια. </a:t>
            </a:r>
            <a:r>
              <a:rPr lang="el-GR" sz="1400" dirty="0"/>
              <a:t>Τα κράτη μέλη δεσμεύονται να καταρτίζουν </a:t>
            </a:r>
            <a:endParaRPr lang="es-AR" sz="1400" dirty="0" smtClean="0"/>
          </a:p>
          <a:p>
            <a:pPr marL="0" lvl="0" indent="0"/>
            <a:r>
              <a:rPr lang="el-GR" sz="1400" dirty="0" smtClean="0"/>
              <a:t>«</a:t>
            </a:r>
            <a:r>
              <a:rPr lang="el-GR" sz="1400" dirty="0"/>
              <a:t>λίστες δεσμεύσεων» που περιγράφουν τους όρους πρόσβασης στις αγορές </a:t>
            </a:r>
            <a:endParaRPr lang="es-AR" sz="1400" dirty="0" smtClean="0"/>
          </a:p>
          <a:p>
            <a:pPr marL="0" lvl="0" indent="0"/>
            <a:r>
              <a:rPr lang="el-GR" sz="1400" dirty="0" smtClean="0"/>
              <a:t>τους</a:t>
            </a:r>
            <a:r>
              <a:rPr lang="el-GR" sz="1400" dirty="0"/>
              <a:t>, προάγοντας την ισορροπία </a:t>
            </a:r>
            <a:endParaRPr lang="es-AR" sz="1400" dirty="0" smtClean="0"/>
          </a:p>
          <a:p>
            <a:pPr marL="0" lvl="0" indent="0"/>
            <a:r>
              <a:rPr lang="el-GR" sz="1400" dirty="0" smtClean="0"/>
              <a:t>μεταξύ </a:t>
            </a:r>
            <a:r>
              <a:rPr lang="el-GR" sz="1400" dirty="0"/>
              <a:t>ελευθέρωσης και εθνικών </a:t>
            </a:r>
            <a:endParaRPr lang="el-GR" sz="1400" dirty="0" smtClean="0"/>
          </a:p>
          <a:p>
            <a:pPr marL="0" lvl="0" indent="0"/>
            <a:r>
              <a:rPr lang="el-GR" sz="1400" dirty="0" smtClean="0"/>
              <a:t>προτεραιοτήτων</a:t>
            </a:r>
            <a:r>
              <a:rPr lang="el-GR" sz="1400" dirty="0"/>
              <a:t>.</a:t>
            </a:r>
            <a:endParaRPr sz="1400" dirty="0"/>
          </a:p>
        </p:txBody>
      </p:sp>
      <p:sp>
        <p:nvSpPr>
          <p:cNvPr id="856" name="Google Shape;856;p33"/>
          <p:cNvSpPr txBox="1">
            <a:spLocks noGrp="1"/>
          </p:cNvSpPr>
          <p:nvPr>
            <p:ph type="subTitle" idx="2"/>
          </p:nvPr>
        </p:nvSpPr>
        <p:spPr>
          <a:xfrm>
            <a:off x="169333" y="1452033"/>
            <a:ext cx="3373967" cy="3527740"/>
          </a:xfrm>
          <a:prstGeom prst="rect">
            <a:avLst/>
          </a:prstGeom>
        </p:spPr>
        <p:txBody>
          <a:bodyPr spcFirstLastPara="1" wrap="square" lIns="91425" tIns="91425" rIns="91425" bIns="91425" anchor="t" anchorCtr="0">
            <a:noAutofit/>
          </a:bodyPr>
          <a:lstStyle/>
          <a:p>
            <a:pPr marL="0" lvl="0" indent="0"/>
            <a:r>
              <a:rPr lang="el-GR" sz="1400" dirty="0" smtClean="0"/>
              <a:t>Η Συμφωνία </a:t>
            </a:r>
            <a:r>
              <a:rPr lang="el-GR" sz="1400" b="1" dirty="0" smtClean="0"/>
              <a:t>General </a:t>
            </a:r>
            <a:r>
              <a:rPr lang="el-GR" sz="1400" b="1" dirty="0"/>
              <a:t>Agreement on Tariffs and </a:t>
            </a:r>
            <a:r>
              <a:rPr lang="el-GR" sz="1400" b="1" dirty="0" smtClean="0"/>
              <a:t>Trade</a:t>
            </a:r>
            <a:r>
              <a:rPr lang="el-GR" sz="1400" dirty="0" smtClean="0"/>
              <a:t> υπογράφηκε </a:t>
            </a:r>
            <a:r>
              <a:rPr lang="el-GR" sz="1400" dirty="0"/>
              <a:t>το 1947 και αποτέλεσε το θεμέλιο του πολυμερούς εμπορικού συστήματος έως την </a:t>
            </a:r>
            <a:r>
              <a:rPr lang="el-GR" sz="1400" b="1" dirty="0"/>
              <a:t>ίδρυση του ΠΟΕ το 1995</a:t>
            </a:r>
            <a:r>
              <a:rPr lang="el-GR" sz="1400" dirty="0"/>
              <a:t>. Επικεντρώνεται στη </a:t>
            </a:r>
            <a:r>
              <a:rPr lang="el-GR" sz="1400" b="1" dirty="0"/>
              <a:t>μείωση δασμών και άλλων εμποδίων </a:t>
            </a:r>
            <a:r>
              <a:rPr lang="el-GR" sz="1400" dirty="0"/>
              <a:t>στο εμπόριο αγαθών, προάγοντας τον ελεύθερο και δίκαιο ανταγωνισμό. Βασικές αρχές της περιλαμβάνουν τη </a:t>
            </a:r>
            <a:r>
              <a:rPr lang="el-GR" sz="1400" b="1" dirty="0"/>
              <a:t>ρήτρα του Μάλλον Ευνοούμενου Κράτους και την εθνική μεταχείριση. </a:t>
            </a:r>
            <a:r>
              <a:rPr lang="el-GR" sz="1400" dirty="0"/>
              <a:t>Μέσα από διαδοχικούς γύρους διαπραγματεύσεων, όπως ο γύρος της Ουρουγουάης, </a:t>
            </a:r>
            <a:r>
              <a:rPr lang="el-GR" sz="1400" b="1" dirty="0"/>
              <a:t>διεύρυνε τις δεσμεύσεις των κρατών σε νέους τομείς</a:t>
            </a:r>
            <a:r>
              <a:rPr lang="el-GR" sz="1400" dirty="0"/>
              <a:t>, προετοιμάζοντας το έδαφος για τη μετάβαση στο ΠΟΕ.</a:t>
            </a:r>
            <a:endParaRPr sz="1400" dirty="0"/>
          </a:p>
        </p:txBody>
      </p:sp>
      <p:sp>
        <p:nvSpPr>
          <p:cNvPr id="857" name="Google Shape;857;p33"/>
          <p:cNvSpPr txBox="1">
            <a:spLocks noGrp="1"/>
          </p:cNvSpPr>
          <p:nvPr>
            <p:ph type="subTitle" idx="3"/>
          </p:nvPr>
        </p:nvSpPr>
        <p:spPr>
          <a:xfrm>
            <a:off x="202924" y="409738"/>
            <a:ext cx="3278821" cy="1016093"/>
          </a:xfrm>
          <a:prstGeom prst="rect">
            <a:avLst/>
          </a:prstGeom>
        </p:spPr>
        <p:txBody>
          <a:bodyPr spcFirstLastPara="1" wrap="square" lIns="91425" tIns="91425" rIns="91425" bIns="91425" anchor="b" anchorCtr="0">
            <a:noAutofit/>
          </a:bodyPr>
          <a:lstStyle/>
          <a:p>
            <a:pPr marL="0" lvl="0" indent="0"/>
            <a:r>
              <a:rPr lang="el-GR" dirty="0">
                <a:solidFill>
                  <a:schemeClr val="accent3"/>
                </a:solidFill>
                <a:latin typeface="Franklin Gothic Demi" panose="020B0703020102020204" pitchFamily="34" charset="0"/>
              </a:rPr>
              <a:t>Συμφωνία για τους Δασμούς και το Εμπόριο (GATT)</a:t>
            </a:r>
            <a:endParaRPr dirty="0">
              <a:solidFill>
                <a:schemeClr val="accent3"/>
              </a:solidFill>
              <a:latin typeface="Franklin Gothic Demi" panose="020B0703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grpSp>
        <p:nvGrpSpPr>
          <p:cNvPr id="858" name="Google Shape;858;p33"/>
          <p:cNvGrpSpPr/>
          <p:nvPr/>
        </p:nvGrpSpPr>
        <p:grpSpPr>
          <a:xfrm>
            <a:off x="7085456" y="2021457"/>
            <a:ext cx="3184434" cy="3122043"/>
            <a:chOff x="6624022" y="2077452"/>
            <a:chExt cx="3184434" cy="3122043"/>
          </a:xfrm>
        </p:grpSpPr>
        <p:grpSp>
          <p:nvGrpSpPr>
            <p:cNvPr id="859" name="Google Shape;859;p33"/>
            <p:cNvGrpSpPr/>
            <p:nvPr/>
          </p:nvGrpSpPr>
          <p:grpSpPr>
            <a:xfrm>
              <a:off x="6624022" y="2571773"/>
              <a:ext cx="3184434" cy="2627722"/>
              <a:chOff x="6020925" y="1292925"/>
              <a:chExt cx="1917063" cy="1581917"/>
            </a:xfrm>
          </p:grpSpPr>
          <p:sp>
            <p:nvSpPr>
              <p:cNvPr id="860" name="Google Shape;860;p33"/>
              <p:cNvSpPr/>
              <p:nvPr/>
            </p:nvSpPr>
            <p:spPr>
              <a:xfrm>
                <a:off x="6212543" y="1438596"/>
                <a:ext cx="315441" cy="294231"/>
              </a:xfrm>
              <a:custGeom>
                <a:avLst/>
                <a:gdLst/>
                <a:ahLst/>
                <a:cxnLst/>
                <a:rect l="l" t="t" r="r" b="b"/>
                <a:pathLst>
                  <a:path w="7332" h="6839" extrusionOk="0">
                    <a:moveTo>
                      <a:pt x="0" y="1"/>
                    </a:moveTo>
                    <a:lnTo>
                      <a:pt x="0" y="6838"/>
                    </a:lnTo>
                    <a:lnTo>
                      <a:pt x="7331" y="6838"/>
                    </a:lnTo>
                    <a:lnTo>
                      <a:pt x="7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3"/>
              <p:cNvSpPr/>
              <p:nvPr/>
            </p:nvSpPr>
            <p:spPr>
              <a:xfrm>
                <a:off x="6342640" y="1438596"/>
                <a:ext cx="40355" cy="93402"/>
              </a:xfrm>
              <a:custGeom>
                <a:avLst/>
                <a:gdLst/>
                <a:ahLst/>
                <a:cxnLst/>
                <a:rect l="l" t="t" r="r" b="b"/>
                <a:pathLst>
                  <a:path w="938" h="2171" extrusionOk="0">
                    <a:moveTo>
                      <a:pt x="1" y="1"/>
                    </a:moveTo>
                    <a:lnTo>
                      <a:pt x="1" y="2170"/>
                    </a:lnTo>
                    <a:lnTo>
                      <a:pt x="938" y="2170"/>
                    </a:lnTo>
                    <a:lnTo>
                      <a:pt x="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3"/>
              <p:cNvSpPr/>
              <p:nvPr/>
            </p:nvSpPr>
            <p:spPr>
              <a:xfrm>
                <a:off x="6230913" y="1467592"/>
                <a:ext cx="67933" cy="7830"/>
              </a:xfrm>
              <a:custGeom>
                <a:avLst/>
                <a:gdLst/>
                <a:ahLst/>
                <a:cxnLst/>
                <a:rect l="l" t="t" r="r" b="b"/>
                <a:pathLst>
                  <a:path w="1579" h="182" extrusionOk="0">
                    <a:moveTo>
                      <a:pt x="66" y="1"/>
                    </a:moveTo>
                    <a:cubicBezTo>
                      <a:pt x="34" y="1"/>
                      <a:pt x="1" y="34"/>
                      <a:pt x="1" y="83"/>
                    </a:cubicBezTo>
                    <a:cubicBezTo>
                      <a:pt x="1" y="116"/>
                      <a:pt x="34" y="149"/>
                      <a:pt x="66" y="149"/>
                    </a:cubicBezTo>
                    <a:lnTo>
                      <a:pt x="1496" y="181"/>
                    </a:lnTo>
                    <a:cubicBezTo>
                      <a:pt x="1529" y="181"/>
                      <a:pt x="1562" y="149"/>
                      <a:pt x="1562" y="116"/>
                    </a:cubicBezTo>
                    <a:cubicBezTo>
                      <a:pt x="1579" y="66"/>
                      <a:pt x="1546" y="34"/>
                      <a:pt x="1496" y="34"/>
                    </a:cubicBez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3"/>
              <p:cNvSpPr/>
              <p:nvPr/>
            </p:nvSpPr>
            <p:spPr>
              <a:xfrm>
                <a:off x="6154550" y="1732777"/>
                <a:ext cx="489381" cy="432806"/>
              </a:xfrm>
              <a:custGeom>
                <a:avLst/>
                <a:gdLst/>
                <a:ahLst/>
                <a:cxnLst/>
                <a:rect l="l" t="t" r="r" b="b"/>
                <a:pathLst>
                  <a:path w="11375" h="10060" extrusionOk="0">
                    <a:moveTo>
                      <a:pt x="1" y="0"/>
                    </a:moveTo>
                    <a:lnTo>
                      <a:pt x="1" y="10060"/>
                    </a:lnTo>
                    <a:lnTo>
                      <a:pt x="11375" y="10060"/>
                    </a:lnTo>
                    <a:lnTo>
                      <a:pt x="113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6356062" y="1732777"/>
                <a:ext cx="62985" cy="137242"/>
              </a:xfrm>
              <a:custGeom>
                <a:avLst/>
                <a:gdLst/>
                <a:ahLst/>
                <a:cxnLst/>
                <a:rect l="l" t="t" r="r" b="b"/>
                <a:pathLst>
                  <a:path w="1464" h="3190" extrusionOk="0">
                    <a:moveTo>
                      <a:pt x="1" y="0"/>
                    </a:moveTo>
                    <a:lnTo>
                      <a:pt x="1" y="3189"/>
                    </a:lnTo>
                    <a:lnTo>
                      <a:pt x="1464" y="3189"/>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6517995" y="2066537"/>
                <a:ext cx="84926" cy="6410"/>
              </a:xfrm>
              <a:custGeom>
                <a:avLst/>
                <a:gdLst/>
                <a:ahLst/>
                <a:cxnLst/>
                <a:rect l="l" t="t" r="r" b="b"/>
                <a:pathLst>
                  <a:path w="1974" h="149" extrusionOk="0">
                    <a:moveTo>
                      <a:pt x="83" y="0"/>
                    </a:moveTo>
                    <a:cubicBezTo>
                      <a:pt x="34" y="0"/>
                      <a:pt x="1" y="33"/>
                      <a:pt x="1" y="83"/>
                    </a:cubicBezTo>
                    <a:cubicBezTo>
                      <a:pt x="1" y="115"/>
                      <a:pt x="34" y="148"/>
                      <a:pt x="83" y="148"/>
                    </a:cubicBezTo>
                    <a:lnTo>
                      <a:pt x="1891" y="148"/>
                    </a:lnTo>
                    <a:cubicBezTo>
                      <a:pt x="1940" y="148"/>
                      <a:pt x="1973" y="115"/>
                      <a:pt x="1973" y="83"/>
                    </a:cubicBezTo>
                    <a:cubicBezTo>
                      <a:pt x="1973" y="33"/>
                      <a:pt x="1940"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3"/>
              <p:cNvSpPr/>
              <p:nvPr/>
            </p:nvSpPr>
            <p:spPr>
              <a:xfrm>
                <a:off x="6516619" y="2087747"/>
                <a:ext cx="75677" cy="7099"/>
              </a:xfrm>
              <a:custGeom>
                <a:avLst/>
                <a:gdLst/>
                <a:ahLst/>
                <a:cxnLst/>
                <a:rect l="l" t="t" r="r" b="b"/>
                <a:pathLst>
                  <a:path w="1759" h="165" extrusionOk="0">
                    <a:moveTo>
                      <a:pt x="82" y="1"/>
                    </a:moveTo>
                    <a:cubicBezTo>
                      <a:pt x="33" y="1"/>
                      <a:pt x="0" y="33"/>
                      <a:pt x="0" y="66"/>
                    </a:cubicBezTo>
                    <a:cubicBezTo>
                      <a:pt x="0" y="116"/>
                      <a:pt x="33" y="148"/>
                      <a:pt x="82" y="148"/>
                    </a:cubicBezTo>
                    <a:lnTo>
                      <a:pt x="1677" y="165"/>
                    </a:lnTo>
                    <a:cubicBezTo>
                      <a:pt x="1726" y="165"/>
                      <a:pt x="1759" y="132"/>
                      <a:pt x="1759" y="99"/>
                    </a:cubicBezTo>
                    <a:cubicBezTo>
                      <a:pt x="1759" y="66"/>
                      <a:pt x="1726" y="17"/>
                      <a:pt x="1677" y="17"/>
                    </a:cubicBez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3"/>
              <p:cNvSpPr/>
              <p:nvPr/>
            </p:nvSpPr>
            <p:spPr>
              <a:xfrm>
                <a:off x="6525782" y="2108268"/>
                <a:ext cx="77139" cy="7787"/>
              </a:xfrm>
              <a:custGeom>
                <a:avLst/>
                <a:gdLst/>
                <a:ahLst/>
                <a:cxnLst/>
                <a:rect l="l" t="t" r="r" b="b"/>
                <a:pathLst>
                  <a:path w="1793" h="181" extrusionOk="0">
                    <a:moveTo>
                      <a:pt x="83" y="0"/>
                    </a:moveTo>
                    <a:cubicBezTo>
                      <a:pt x="34" y="0"/>
                      <a:pt x="1" y="33"/>
                      <a:pt x="1" y="66"/>
                    </a:cubicBezTo>
                    <a:cubicBezTo>
                      <a:pt x="1" y="99"/>
                      <a:pt x="34" y="148"/>
                      <a:pt x="67" y="148"/>
                    </a:cubicBezTo>
                    <a:lnTo>
                      <a:pt x="1710" y="181"/>
                    </a:lnTo>
                    <a:cubicBezTo>
                      <a:pt x="1759" y="181"/>
                      <a:pt x="1792" y="148"/>
                      <a:pt x="1792" y="115"/>
                    </a:cubicBezTo>
                    <a:cubicBezTo>
                      <a:pt x="1792" y="66"/>
                      <a:pt x="1759" y="33"/>
                      <a:pt x="1710" y="33"/>
                    </a:cubicBezTo>
                    <a:lnTo>
                      <a:pt x="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3"/>
              <p:cNvSpPr/>
              <p:nvPr/>
            </p:nvSpPr>
            <p:spPr>
              <a:xfrm>
                <a:off x="6967053" y="1292925"/>
                <a:ext cx="633635" cy="439905"/>
              </a:xfrm>
              <a:custGeom>
                <a:avLst/>
                <a:gdLst/>
                <a:ahLst/>
                <a:cxnLst/>
                <a:rect l="l" t="t" r="r" b="b"/>
                <a:pathLst>
                  <a:path w="14728" h="10225" extrusionOk="0">
                    <a:moveTo>
                      <a:pt x="0" y="1"/>
                    </a:moveTo>
                    <a:lnTo>
                      <a:pt x="0" y="10224"/>
                    </a:lnTo>
                    <a:lnTo>
                      <a:pt x="14727" y="10224"/>
                    </a:lnTo>
                    <a:lnTo>
                      <a:pt x="147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3"/>
              <p:cNvSpPr/>
              <p:nvPr/>
            </p:nvSpPr>
            <p:spPr>
              <a:xfrm>
                <a:off x="6495366" y="1292925"/>
                <a:ext cx="471742" cy="439905"/>
              </a:xfrm>
              <a:custGeom>
                <a:avLst/>
                <a:gdLst/>
                <a:ahLst/>
                <a:cxnLst/>
                <a:rect l="l" t="t" r="r" b="b"/>
                <a:pathLst>
                  <a:path w="10965" h="10225" extrusionOk="0">
                    <a:moveTo>
                      <a:pt x="1" y="1"/>
                    </a:moveTo>
                    <a:lnTo>
                      <a:pt x="1" y="10224"/>
                    </a:lnTo>
                    <a:lnTo>
                      <a:pt x="10964" y="10224"/>
                    </a:lnTo>
                    <a:lnTo>
                      <a:pt x="109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3"/>
              <p:cNvSpPr/>
              <p:nvPr/>
            </p:nvSpPr>
            <p:spPr>
              <a:xfrm>
                <a:off x="7366551" y="1292925"/>
                <a:ext cx="60877" cy="139350"/>
              </a:xfrm>
              <a:custGeom>
                <a:avLst/>
                <a:gdLst/>
                <a:ahLst/>
                <a:cxnLst/>
                <a:rect l="l" t="t" r="r" b="b"/>
                <a:pathLst>
                  <a:path w="1415" h="3239" extrusionOk="0">
                    <a:moveTo>
                      <a:pt x="1" y="1"/>
                    </a:moveTo>
                    <a:lnTo>
                      <a:pt x="1" y="3239"/>
                    </a:lnTo>
                    <a:lnTo>
                      <a:pt x="1414" y="3239"/>
                    </a:lnTo>
                    <a:lnTo>
                      <a:pt x="1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3"/>
              <p:cNvSpPr/>
              <p:nvPr/>
            </p:nvSpPr>
            <p:spPr>
              <a:xfrm>
                <a:off x="6689866" y="1292925"/>
                <a:ext cx="60834" cy="139350"/>
              </a:xfrm>
              <a:custGeom>
                <a:avLst/>
                <a:gdLst/>
                <a:ahLst/>
                <a:cxnLst/>
                <a:rect l="l" t="t" r="r" b="b"/>
                <a:pathLst>
                  <a:path w="1414" h="3239" extrusionOk="0">
                    <a:moveTo>
                      <a:pt x="0" y="1"/>
                    </a:moveTo>
                    <a:lnTo>
                      <a:pt x="0" y="3239"/>
                    </a:lnTo>
                    <a:lnTo>
                      <a:pt x="1414" y="3239"/>
                    </a:lnTo>
                    <a:lnTo>
                      <a:pt x="1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3"/>
              <p:cNvSpPr/>
              <p:nvPr/>
            </p:nvSpPr>
            <p:spPr>
              <a:xfrm>
                <a:off x="6840484" y="1325836"/>
                <a:ext cx="86303" cy="89487"/>
              </a:xfrm>
              <a:custGeom>
                <a:avLst/>
                <a:gdLst/>
                <a:ahLst/>
                <a:cxnLst/>
                <a:rect l="l" t="t" r="r" b="b"/>
                <a:pathLst>
                  <a:path w="2006" h="2080" extrusionOk="0">
                    <a:moveTo>
                      <a:pt x="1036" y="189"/>
                    </a:moveTo>
                    <a:cubicBezTo>
                      <a:pt x="1167" y="304"/>
                      <a:pt x="1299" y="436"/>
                      <a:pt x="1430" y="567"/>
                    </a:cubicBezTo>
                    <a:cubicBezTo>
                      <a:pt x="1545" y="682"/>
                      <a:pt x="1644" y="781"/>
                      <a:pt x="1759" y="896"/>
                    </a:cubicBezTo>
                    <a:lnTo>
                      <a:pt x="1644" y="896"/>
                    </a:lnTo>
                    <a:cubicBezTo>
                      <a:pt x="1545" y="896"/>
                      <a:pt x="1446" y="896"/>
                      <a:pt x="1348" y="912"/>
                    </a:cubicBezTo>
                    <a:cubicBezTo>
                      <a:pt x="1315" y="912"/>
                      <a:pt x="1282" y="945"/>
                      <a:pt x="1282" y="995"/>
                    </a:cubicBezTo>
                    <a:cubicBezTo>
                      <a:pt x="1299" y="1159"/>
                      <a:pt x="1299" y="1323"/>
                      <a:pt x="1299" y="1504"/>
                    </a:cubicBezTo>
                    <a:cubicBezTo>
                      <a:pt x="1282" y="1636"/>
                      <a:pt x="1282" y="1784"/>
                      <a:pt x="1299" y="1931"/>
                    </a:cubicBezTo>
                    <a:cubicBezTo>
                      <a:pt x="1183" y="1931"/>
                      <a:pt x="1085" y="1915"/>
                      <a:pt x="986" y="1915"/>
                    </a:cubicBezTo>
                    <a:cubicBezTo>
                      <a:pt x="888" y="1915"/>
                      <a:pt x="789" y="1915"/>
                      <a:pt x="674" y="1899"/>
                    </a:cubicBezTo>
                    <a:lnTo>
                      <a:pt x="674" y="995"/>
                    </a:lnTo>
                    <a:cubicBezTo>
                      <a:pt x="674" y="962"/>
                      <a:pt x="641" y="929"/>
                      <a:pt x="608" y="929"/>
                    </a:cubicBezTo>
                    <a:cubicBezTo>
                      <a:pt x="559" y="921"/>
                      <a:pt x="514" y="916"/>
                      <a:pt x="468" y="916"/>
                    </a:cubicBezTo>
                    <a:cubicBezTo>
                      <a:pt x="423" y="916"/>
                      <a:pt x="378" y="921"/>
                      <a:pt x="329" y="929"/>
                    </a:cubicBezTo>
                    <a:lnTo>
                      <a:pt x="263" y="929"/>
                    </a:lnTo>
                    <a:cubicBezTo>
                      <a:pt x="378" y="814"/>
                      <a:pt x="493" y="699"/>
                      <a:pt x="608" y="584"/>
                    </a:cubicBezTo>
                    <a:cubicBezTo>
                      <a:pt x="740" y="452"/>
                      <a:pt x="888" y="321"/>
                      <a:pt x="1036" y="189"/>
                    </a:cubicBezTo>
                    <a:close/>
                    <a:moveTo>
                      <a:pt x="1042" y="0"/>
                    </a:moveTo>
                    <a:cubicBezTo>
                      <a:pt x="1023" y="0"/>
                      <a:pt x="1003" y="8"/>
                      <a:pt x="986" y="25"/>
                    </a:cubicBezTo>
                    <a:cubicBezTo>
                      <a:pt x="822" y="189"/>
                      <a:pt x="658" y="337"/>
                      <a:pt x="510" y="485"/>
                    </a:cubicBezTo>
                    <a:cubicBezTo>
                      <a:pt x="345" y="633"/>
                      <a:pt x="197" y="781"/>
                      <a:pt x="16" y="945"/>
                    </a:cubicBezTo>
                    <a:cubicBezTo>
                      <a:pt x="0" y="962"/>
                      <a:pt x="0" y="995"/>
                      <a:pt x="0" y="1011"/>
                    </a:cubicBezTo>
                    <a:cubicBezTo>
                      <a:pt x="16" y="1044"/>
                      <a:pt x="33" y="1060"/>
                      <a:pt x="66" y="1060"/>
                    </a:cubicBezTo>
                    <a:cubicBezTo>
                      <a:pt x="148" y="1077"/>
                      <a:pt x="247" y="1077"/>
                      <a:pt x="345" y="1077"/>
                    </a:cubicBezTo>
                    <a:cubicBezTo>
                      <a:pt x="378" y="1077"/>
                      <a:pt x="418" y="1069"/>
                      <a:pt x="461" y="1069"/>
                    </a:cubicBezTo>
                    <a:cubicBezTo>
                      <a:pt x="482" y="1069"/>
                      <a:pt x="504" y="1071"/>
                      <a:pt x="526" y="1077"/>
                    </a:cubicBezTo>
                    <a:lnTo>
                      <a:pt x="526" y="1981"/>
                    </a:lnTo>
                    <a:cubicBezTo>
                      <a:pt x="526" y="2014"/>
                      <a:pt x="559" y="2046"/>
                      <a:pt x="592" y="2046"/>
                    </a:cubicBezTo>
                    <a:cubicBezTo>
                      <a:pt x="740" y="2046"/>
                      <a:pt x="855" y="2063"/>
                      <a:pt x="970" y="2063"/>
                    </a:cubicBezTo>
                    <a:cubicBezTo>
                      <a:pt x="1101" y="2063"/>
                      <a:pt x="1216" y="2079"/>
                      <a:pt x="1364" y="2079"/>
                    </a:cubicBezTo>
                    <a:cubicBezTo>
                      <a:pt x="1381" y="2079"/>
                      <a:pt x="1414" y="2079"/>
                      <a:pt x="1414" y="2063"/>
                    </a:cubicBezTo>
                    <a:cubicBezTo>
                      <a:pt x="1430" y="2046"/>
                      <a:pt x="1446" y="2030"/>
                      <a:pt x="1446" y="1997"/>
                    </a:cubicBezTo>
                    <a:cubicBezTo>
                      <a:pt x="1430" y="1833"/>
                      <a:pt x="1430" y="1668"/>
                      <a:pt x="1446" y="1504"/>
                    </a:cubicBezTo>
                    <a:cubicBezTo>
                      <a:pt x="1446" y="1356"/>
                      <a:pt x="1446" y="1192"/>
                      <a:pt x="1430" y="1044"/>
                    </a:cubicBezTo>
                    <a:lnTo>
                      <a:pt x="1644" y="1044"/>
                    </a:lnTo>
                    <a:cubicBezTo>
                      <a:pt x="1742" y="1044"/>
                      <a:pt x="1841" y="1044"/>
                      <a:pt x="1940" y="1027"/>
                    </a:cubicBezTo>
                    <a:cubicBezTo>
                      <a:pt x="1956" y="1027"/>
                      <a:pt x="1989" y="1011"/>
                      <a:pt x="1989" y="978"/>
                    </a:cubicBezTo>
                    <a:cubicBezTo>
                      <a:pt x="2005" y="962"/>
                      <a:pt x="2005" y="929"/>
                      <a:pt x="1972" y="912"/>
                    </a:cubicBezTo>
                    <a:cubicBezTo>
                      <a:pt x="1825" y="764"/>
                      <a:pt x="1677" y="617"/>
                      <a:pt x="1529" y="469"/>
                    </a:cubicBezTo>
                    <a:cubicBezTo>
                      <a:pt x="1381" y="321"/>
                      <a:pt x="1233" y="173"/>
                      <a:pt x="1085" y="25"/>
                    </a:cubicBezTo>
                    <a:cubicBezTo>
                      <a:pt x="1077" y="8"/>
                      <a:pt x="1060" y="0"/>
                      <a:pt x="1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3"/>
              <p:cNvSpPr/>
              <p:nvPr/>
            </p:nvSpPr>
            <p:spPr>
              <a:xfrm>
                <a:off x="6533569" y="1669836"/>
                <a:ext cx="72192" cy="7830"/>
              </a:xfrm>
              <a:custGeom>
                <a:avLst/>
                <a:gdLst/>
                <a:ahLst/>
                <a:cxnLst/>
                <a:rect l="l" t="t" r="r" b="b"/>
                <a:pathLst>
                  <a:path w="1678" h="182" extrusionOk="0">
                    <a:moveTo>
                      <a:pt x="1595" y="1"/>
                    </a:moveTo>
                    <a:lnTo>
                      <a:pt x="66" y="33"/>
                    </a:lnTo>
                    <a:cubicBezTo>
                      <a:pt x="33" y="33"/>
                      <a:pt x="1" y="83"/>
                      <a:pt x="1" y="116"/>
                    </a:cubicBezTo>
                    <a:cubicBezTo>
                      <a:pt x="1" y="148"/>
                      <a:pt x="33" y="181"/>
                      <a:pt x="66" y="181"/>
                    </a:cubicBezTo>
                    <a:lnTo>
                      <a:pt x="1595" y="148"/>
                    </a:lnTo>
                    <a:cubicBezTo>
                      <a:pt x="1644" y="148"/>
                      <a:pt x="1677" y="116"/>
                      <a:pt x="1677" y="83"/>
                    </a:cubicBezTo>
                    <a:cubicBezTo>
                      <a:pt x="1677" y="33"/>
                      <a:pt x="1644" y="17"/>
                      <a:pt x="1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6537828" y="1692466"/>
                <a:ext cx="58726" cy="6410"/>
              </a:xfrm>
              <a:custGeom>
                <a:avLst/>
                <a:gdLst/>
                <a:ahLst/>
                <a:cxnLst/>
                <a:rect l="l" t="t" r="r" b="b"/>
                <a:pathLst>
                  <a:path w="1365" h="149" extrusionOk="0">
                    <a:moveTo>
                      <a:pt x="82" y="0"/>
                    </a:moveTo>
                    <a:cubicBezTo>
                      <a:pt x="33" y="0"/>
                      <a:pt x="0" y="33"/>
                      <a:pt x="0" y="66"/>
                    </a:cubicBezTo>
                    <a:cubicBezTo>
                      <a:pt x="0" y="116"/>
                      <a:pt x="33" y="148"/>
                      <a:pt x="82" y="148"/>
                    </a:cubicBezTo>
                    <a:lnTo>
                      <a:pt x="1299" y="148"/>
                    </a:lnTo>
                    <a:cubicBezTo>
                      <a:pt x="1332" y="148"/>
                      <a:pt x="1364" y="116"/>
                      <a:pt x="1364" y="66"/>
                    </a:cubicBezTo>
                    <a:cubicBezTo>
                      <a:pt x="1364" y="33"/>
                      <a:pt x="1332"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6533569" y="1711567"/>
                <a:ext cx="40355" cy="6410"/>
              </a:xfrm>
              <a:custGeom>
                <a:avLst/>
                <a:gdLst/>
                <a:ahLst/>
                <a:cxnLst/>
                <a:rect l="l" t="t" r="r" b="b"/>
                <a:pathLst>
                  <a:path w="938" h="149" extrusionOk="0">
                    <a:moveTo>
                      <a:pt x="66" y="0"/>
                    </a:moveTo>
                    <a:cubicBezTo>
                      <a:pt x="33" y="0"/>
                      <a:pt x="1" y="33"/>
                      <a:pt x="1" y="82"/>
                    </a:cubicBezTo>
                    <a:cubicBezTo>
                      <a:pt x="1" y="115"/>
                      <a:pt x="33" y="148"/>
                      <a:pt x="66" y="148"/>
                    </a:cubicBezTo>
                    <a:lnTo>
                      <a:pt x="872" y="148"/>
                    </a:lnTo>
                    <a:cubicBezTo>
                      <a:pt x="905" y="148"/>
                      <a:pt x="937" y="115"/>
                      <a:pt x="937" y="82"/>
                    </a:cubicBezTo>
                    <a:cubicBezTo>
                      <a:pt x="937" y="33"/>
                      <a:pt x="905" y="0"/>
                      <a:pt x="8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038469" y="1325449"/>
                <a:ext cx="77828" cy="7830"/>
              </a:xfrm>
              <a:custGeom>
                <a:avLst/>
                <a:gdLst/>
                <a:ahLst/>
                <a:cxnLst/>
                <a:rect l="l" t="t" r="r" b="b"/>
                <a:pathLst>
                  <a:path w="1809" h="182" extrusionOk="0">
                    <a:moveTo>
                      <a:pt x="66" y="1"/>
                    </a:moveTo>
                    <a:cubicBezTo>
                      <a:pt x="33" y="1"/>
                      <a:pt x="0" y="34"/>
                      <a:pt x="0" y="83"/>
                    </a:cubicBezTo>
                    <a:cubicBezTo>
                      <a:pt x="0" y="116"/>
                      <a:pt x="33" y="149"/>
                      <a:pt x="66" y="149"/>
                    </a:cubicBezTo>
                    <a:lnTo>
                      <a:pt x="1743" y="182"/>
                    </a:lnTo>
                    <a:cubicBezTo>
                      <a:pt x="1775" y="182"/>
                      <a:pt x="1808" y="149"/>
                      <a:pt x="1808" y="116"/>
                    </a:cubicBezTo>
                    <a:cubicBezTo>
                      <a:pt x="1808" y="67"/>
                      <a:pt x="1792" y="34"/>
                      <a:pt x="1743" y="34"/>
                    </a:cubicBez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045525" y="1340335"/>
                <a:ext cx="59457" cy="9207"/>
              </a:xfrm>
              <a:custGeom>
                <a:avLst/>
                <a:gdLst/>
                <a:ahLst/>
                <a:cxnLst/>
                <a:rect l="l" t="t" r="r" b="b"/>
                <a:pathLst>
                  <a:path w="1382" h="214" extrusionOk="0">
                    <a:moveTo>
                      <a:pt x="1299" y="0"/>
                    </a:moveTo>
                    <a:lnTo>
                      <a:pt x="83" y="66"/>
                    </a:lnTo>
                    <a:cubicBezTo>
                      <a:pt x="34" y="66"/>
                      <a:pt x="1" y="99"/>
                      <a:pt x="1" y="148"/>
                    </a:cubicBezTo>
                    <a:cubicBezTo>
                      <a:pt x="1" y="181"/>
                      <a:pt x="34" y="214"/>
                      <a:pt x="83" y="214"/>
                    </a:cubicBezTo>
                    <a:lnTo>
                      <a:pt x="1299" y="148"/>
                    </a:lnTo>
                    <a:cubicBezTo>
                      <a:pt x="1348" y="148"/>
                      <a:pt x="1381" y="115"/>
                      <a:pt x="1365" y="66"/>
                    </a:cubicBezTo>
                    <a:cubicBezTo>
                      <a:pt x="1365" y="33"/>
                      <a:pt x="1348"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7189776" y="1732777"/>
                <a:ext cx="733362" cy="432806"/>
              </a:xfrm>
              <a:custGeom>
                <a:avLst/>
                <a:gdLst/>
                <a:ahLst/>
                <a:cxnLst/>
                <a:rect l="l" t="t" r="r" b="b"/>
                <a:pathLst>
                  <a:path w="17046" h="10060" extrusionOk="0">
                    <a:moveTo>
                      <a:pt x="1" y="0"/>
                    </a:moveTo>
                    <a:lnTo>
                      <a:pt x="1" y="10060"/>
                    </a:lnTo>
                    <a:lnTo>
                      <a:pt x="17045" y="10060"/>
                    </a:lnTo>
                    <a:lnTo>
                      <a:pt x="170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6643876" y="1732777"/>
                <a:ext cx="545956" cy="432806"/>
              </a:xfrm>
              <a:custGeom>
                <a:avLst/>
                <a:gdLst/>
                <a:ahLst/>
                <a:cxnLst/>
                <a:rect l="l" t="t" r="r" b="b"/>
                <a:pathLst>
                  <a:path w="12690" h="10060" extrusionOk="0">
                    <a:moveTo>
                      <a:pt x="1" y="0"/>
                    </a:moveTo>
                    <a:lnTo>
                      <a:pt x="1" y="10060"/>
                    </a:lnTo>
                    <a:lnTo>
                      <a:pt x="12690" y="10060"/>
                    </a:lnTo>
                    <a:lnTo>
                      <a:pt x="126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652257" y="1732777"/>
                <a:ext cx="70041" cy="137242"/>
              </a:xfrm>
              <a:custGeom>
                <a:avLst/>
                <a:gdLst/>
                <a:ahLst/>
                <a:cxnLst/>
                <a:rect l="l" t="t" r="r" b="b"/>
                <a:pathLst>
                  <a:path w="1628" h="3190" extrusionOk="0">
                    <a:moveTo>
                      <a:pt x="0" y="0"/>
                    </a:moveTo>
                    <a:lnTo>
                      <a:pt x="0" y="3189"/>
                    </a:lnTo>
                    <a:lnTo>
                      <a:pt x="1627" y="318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6868749" y="1732777"/>
                <a:ext cx="70772" cy="137242"/>
              </a:xfrm>
              <a:custGeom>
                <a:avLst/>
                <a:gdLst/>
                <a:ahLst/>
                <a:cxnLst/>
                <a:rect l="l" t="t" r="r" b="b"/>
                <a:pathLst>
                  <a:path w="1645" h="3190" extrusionOk="0">
                    <a:moveTo>
                      <a:pt x="1" y="0"/>
                    </a:moveTo>
                    <a:lnTo>
                      <a:pt x="1" y="3189"/>
                    </a:lnTo>
                    <a:lnTo>
                      <a:pt x="1644" y="3189"/>
                    </a:lnTo>
                    <a:lnTo>
                      <a:pt x="16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068154" y="1763881"/>
                <a:ext cx="90562" cy="7830"/>
              </a:xfrm>
              <a:custGeom>
                <a:avLst/>
                <a:gdLst/>
                <a:ahLst/>
                <a:cxnLst/>
                <a:rect l="l" t="t" r="r" b="b"/>
                <a:pathLst>
                  <a:path w="2105" h="182" extrusionOk="0">
                    <a:moveTo>
                      <a:pt x="83" y="1"/>
                    </a:moveTo>
                    <a:cubicBezTo>
                      <a:pt x="34" y="1"/>
                      <a:pt x="1" y="33"/>
                      <a:pt x="1" y="83"/>
                    </a:cubicBezTo>
                    <a:cubicBezTo>
                      <a:pt x="1" y="116"/>
                      <a:pt x="34" y="149"/>
                      <a:pt x="83" y="149"/>
                    </a:cubicBezTo>
                    <a:lnTo>
                      <a:pt x="2022" y="181"/>
                    </a:lnTo>
                    <a:cubicBezTo>
                      <a:pt x="2072" y="181"/>
                      <a:pt x="2105" y="149"/>
                      <a:pt x="2105" y="116"/>
                    </a:cubicBezTo>
                    <a:cubicBezTo>
                      <a:pt x="2105" y="83"/>
                      <a:pt x="2072" y="33"/>
                      <a:pt x="2022" y="33"/>
                    </a:cubicBezTo>
                    <a:lnTo>
                      <a:pt x="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3"/>
              <p:cNvSpPr/>
              <p:nvPr/>
            </p:nvSpPr>
            <p:spPr>
              <a:xfrm>
                <a:off x="7068154" y="1788619"/>
                <a:ext cx="82775" cy="7142"/>
              </a:xfrm>
              <a:custGeom>
                <a:avLst/>
                <a:gdLst/>
                <a:ahLst/>
                <a:cxnLst/>
                <a:rect l="l" t="t" r="r" b="b"/>
                <a:pathLst>
                  <a:path w="1924" h="166" extrusionOk="0">
                    <a:moveTo>
                      <a:pt x="1858" y="1"/>
                    </a:moveTo>
                    <a:lnTo>
                      <a:pt x="83" y="17"/>
                    </a:lnTo>
                    <a:cubicBezTo>
                      <a:pt x="34" y="17"/>
                      <a:pt x="1" y="50"/>
                      <a:pt x="1" y="83"/>
                    </a:cubicBezTo>
                    <a:cubicBezTo>
                      <a:pt x="1" y="132"/>
                      <a:pt x="34" y="165"/>
                      <a:pt x="83" y="165"/>
                    </a:cubicBezTo>
                    <a:lnTo>
                      <a:pt x="1858" y="149"/>
                    </a:lnTo>
                    <a:cubicBezTo>
                      <a:pt x="1891" y="149"/>
                      <a:pt x="1924" y="116"/>
                      <a:pt x="1924" y="83"/>
                    </a:cubicBezTo>
                    <a:cubicBezTo>
                      <a:pt x="1924" y="34"/>
                      <a:pt x="1891"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3"/>
              <p:cNvSpPr/>
              <p:nvPr/>
            </p:nvSpPr>
            <p:spPr>
              <a:xfrm>
                <a:off x="7080200" y="1807720"/>
                <a:ext cx="50250" cy="7830"/>
              </a:xfrm>
              <a:custGeom>
                <a:avLst/>
                <a:gdLst/>
                <a:ahLst/>
                <a:cxnLst/>
                <a:rect l="l" t="t" r="r" b="b"/>
                <a:pathLst>
                  <a:path w="1168" h="182" extrusionOk="0">
                    <a:moveTo>
                      <a:pt x="82" y="1"/>
                    </a:moveTo>
                    <a:cubicBezTo>
                      <a:pt x="33" y="1"/>
                      <a:pt x="0" y="34"/>
                      <a:pt x="0" y="66"/>
                    </a:cubicBezTo>
                    <a:cubicBezTo>
                      <a:pt x="0" y="116"/>
                      <a:pt x="33" y="149"/>
                      <a:pt x="66" y="149"/>
                    </a:cubicBezTo>
                    <a:lnTo>
                      <a:pt x="1085" y="181"/>
                    </a:lnTo>
                    <a:cubicBezTo>
                      <a:pt x="1118" y="181"/>
                      <a:pt x="1151" y="149"/>
                      <a:pt x="1167" y="116"/>
                    </a:cubicBezTo>
                    <a:cubicBezTo>
                      <a:pt x="1167" y="66"/>
                      <a:pt x="1134" y="34"/>
                      <a:pt x="1085" y="34"/>
                    </a:cubicBez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3"/>
              <p:cNvSpPr/>
              <p:nvPr/>
            </p:nvSpPr>
            <p:spPr>
              <a:xfrm>
                <a:off x="6839753" y="2164841"/>
                <a:ext cx="1098235" cy="710000"/>
              </a:xfrm>
              <a:custGeom>
                <a:avLst/>
                <a:gdLst/>
                <a:ahLst/>
                <a:cxnLst/>
                <a:rect l="l" t="t" r="r" b="b"/>
                <a:pathLst>
                  <a:path w="25527" h="16503" extrusionOk="0">
                    <a:moveTo>
                      <a:pt x="1" y="0"/>
                    </a:moveTo>
                    <a:lnTo>
                      <a:pt x="1" y="16502"/>
                    </a:lnTo>
                    <a:lnTo>
                      <a:pt x="25527" y="16502"/>
                    </a:lnTo>
                    <a:lnTo>
                      <a:pt x="255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3"/>
              <p:cNvSpPr/>
              <p:nvPr/>
            </p:nvSpPr>
            <p:spPr>
              <a:xfrm>
                <a:off x="6020925" y="2164841"/>
                <a:ext cx="818890" cy="710000"/>
              </a:xfrm>
              <a:custGeom>
                <a:avLst/>
                <a:gdLst/>
                <a:ahLst/>
                <a:cxnLst/>
                <a:rect l="l" t="t" r="r" b="b"/>
                <a:pathLst>
                  <a:path w="19034" h="16503" extrusionOk="0">
                    <a:moveTo>
                      <a:pt x="0" y="0"/>
                    </a:moveTo>
                    <a:lnTo>
                      <a:pt x="0" y="16502"/>
                    </a:lnTo>
                    <a:lnTo>
                      <a:pt x="19034" y="16502"/>
                    </a:lnTo>
                    <a:lnTo>
                      <a:pt x="190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3"/>
              <p:cNvSpPr/>
              <p:nvPr/>
            </p:nvSpPr>
            <p:spPr>
              <a:xfrm>
                <a:off x="7532743" y="2164841"/>
                <a:ext cx="104717" cy="225610"/>
              </a:xfrm>
              <a:custGeom>
                <a:avLst/>
                <a:gdLst/>
                <a:ahLst/>
                <a:cxnLst/>
                <a:rect l="l" t="t" r="r" b="b"/>
                <a:pathLst>
                  <a:path w="2434" h="5244" extrusionOk="0">
                    <a:moveTo>
                      <a:pt x="0" y="0"/>
                    </a:moveTo>
                    <a:lnTo>
                      <a:pt x="0" y="5243"/>
                    </a:lnTo>
                    <a:lnTo>
                      <a:pt x="2433" y="5243"/>
                    </a:lnTo>
                    <a:lnTo>
                      <a:pt x="24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3"/>
              <p:cNvSpPr/>
              <p:nvPr/>
            </p:nvSpPr>
            <p:spPr>
              <a:xfrm>
                <a:off x="6358902" y="2164841"/>
                <a:ext cx="105405" cy="225610"/>
              </a:xfrm>
              <a:custGeom>
                <a:avLst/>
                <a:gdLst/>
                <a:ahLst/>
                <a:cxnLst/>
                <a:rect l="l" t="t" r="r" b="b"/>
                <a:pathLst>
                  <a:path w="2450" h="5244" extrusionOk="0">
                    <a:moveTo>
                      <a:pt x="1" y="0"/>
                    </a:moveTo>
                    <a:lnTo>
                      <a:pt x="1" y="5243"/>
                    </a:lnTo>
                    <a:lnTo>
                      <a:pt x="2450" y="5243"/>
                    </a:lnTo>
                    <a:lnTo>
                      <a:pt x="24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33"/>
            <p:cNvSpPr/>
            <p:nvPr/>
          </p:nvSpPr>
          <p:spPr>
            <a:xfrm>
              <a:off x="7756129" y="2077452"/>
              <a:ext cx="279811" cy="349304"/>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3" name="Google Shape;853;p33"/>
          <p:cNvSpPr txBox="1">
            <a:spLocks noGrp="1"/>
          </p:cNvSpPr>
          <p:nvPr>
            <p:ph type="subTitle" idx="4"/>
          </p:nvPr>
        </p:nvSpPr>
        <p:spPr>
          <a:xfrm>
            <a:off x="4092929" y="359740"/>
            <a:ext cx="3366204" cy="719760"/>
          </a:xfrm>
          <a:prstGeom prst="rect">
            <a:avLst/>
          </a:prstGeom>
        </p:spPr>
        <p:txBody>
          <a:bodyPr spcFirstLastPara="1" wrap="square" lIns="91425" tIns="91425" rIns="91425" bIns="91425" anchor="b" anchorCtr="0">
            <a:noAutofit/>
          </a:bodyPr>
          <a:lstStyle/>
          <a:p>
            <a:pPr marL="0" lvl="0" indent="0"/>
            <a:r>
              <a:rPr lang="el-GR" dirty="0">
                <a:solidFill>
                  <a:schemeClr val="accent3"/>
                </a:solidFill>
                <a:latin typeface="Franklin Gothic Demi" panose="020B0703020102020204" pitchFamily="34" charset="0"/>
              </a:rPr>
              <a:t>Συμφωνία για την Αγροτική Πολιτική (</a:t>
            </a:r>
            <a:r>
              <a:rPr lang="el-GR" dirty="0" err="1">
                <a:solidFill>
                  <a:schemeClr val="accent3"/>
                </a:solidFill>
                <a:latin typeface="Franklin Gothic Demi" panose="020B0703020102020204" pitchFamily="34" charset="0"/>
              </a:rPr>
              <a:t>AoA</a:t>
            </a:r>
            <a:r>
              <a:rPr lang="el-GR" dirty="0">
                <a:solidFill>
                  <a:schemeClr val="accent3"/>
                </a:solidFill>
                <a:latin typeface="Franklin Gothic Demi" panose="020B0703020102020204" pitchFamily="34" charset="0"/>
              </a:rPr>
              <a:t>)</a:t>
            </a:r>
            <a:endParaRPr dirty="0">
              <a:solidFill>
                <a:schemeClr val="accent3"/>
              </a:solidFill>
              <a:latin typeface="Franklin Gothic Demi" panose="020B0703020102020204" pitchFamily="34" charset="0"/>
            </a:endParaRPr>
          </a:p>
        </p:txBody>
      </p:sp>
      <p:sp>
        <p:nvSpPr>
          <p:cNvPr id="855" name="Google Shape;855;p33"/>
          <p:cNvSpPr txBox="1">
            <a:spLocks noGrp="1"/>
          </p:cNvSpPr>
          <p:nvPr>
            <p:ph type="subTitle" idx="1"/>
          </p:nvPr>
        </p:nvSpPr>
        <p:spPr>
          <a:xfrm>
            <a:off x="4143726" y="1375850"/>
            <a:ext cx="3387374" cy="3303242"/>
          </a:xfrm>
          <a:prstGeom prst="rect">
            <a:avLst/>
          </a:prstGeom>
        </p:spPr>
        <p:txBody>
          <a:bodyPr spcFirstLastPara="1" wrap="square" lIns="91425" tIns="91425" rIns="91425" bIns="91425" anchor="t" anchorCtr="0">
            <a:noAutofit/>
          </a:bodyPr>
          <a:lstStyle/>
          <a:p>
            <a:pPr marL="0" lvl="0" indent="0"/>
            <a:r>
              <a:rPr lang="el-GR" sz="1400" dirty="0"/>
              <a:t>Η </a:t>
            </a:r>
            <a:r>
              <a:rPr lang="el-GR" sz="1400" b="1" dirty="0" smtClean="0"/>
              <a:t>Agreement </a:t>
            </a:r>
            <a:r>
              <a:rPr lang="el-GR" sz="1400" b="1" dirty="0"/>
              <a:t>on </a:t>
            </a:r>
            <a:r>
              <a:rPr lang="el-GR" sz="1400" b="1" dirty="0" err="1" smtClean="0"/>
              <a:t>Agriculture</a:t>
            </a:r>
            <a:r>
              <a:rPr lang="el-GR" sz="1400" b="1" dirty="0" smtClean="0"/>
              <a:t> </a:t>
            </a:r>
            <a:r>
              <a:rPr lang="el-GR" sz="1400" dirty="0"/>
              <a:t>στοχεύει στη </a:t>
            </a:r>
            <a:r>
              <a:rPr lang="el-GR" sz="1400" b="1" dirty="0"/>
              <a:t>σταδιακή μείωση των εμποδίων στο διεθνές εμπόριο αγροτικών προϊόντων</a:t>
            </a:r>
            <a:r>
              <a:rPr lang="el-GR" sz="1400" dirty="0"/>
              <a:t>. Υιοθετήθηκε κατά τον γύρο της Ουρουγουάης και ισχύει από το 1995. Εστιάζει σε τρεις πυλώνες: </a:t>
            </a:r>
            <a:r>
              <a:rPr lang="el-GR" sz="1400" b="1" dirty="0"/>
              <a:t>πρόσβαση στην αγορά </a:t>
            </a:r>
            <a:r>
              <a:rPr lang="el-GR" sz="1400" dirty="0"/>
              <a:t>(μείωση δασμών), </a:t>
            </a:r>
            <a:r>
              <a:rPr lang="el-GR" sz="1400" b="1" dirty="0"/>
              <a:t>εγχώρια υποστήριξη </a:t>
            </a:r>
            <a:r>
              <a:rPr lang="el-GR" sz="1400" dirty="0"/>
              <a:t>(περιορισμός επιδοτήσεων </a:t>
            </a:r>
            <a:endParaRPr lang="el-GR" sz="1400" dirty="0" smtClean="0"/>
          </a:p>
          <a:p>
            <a:pPr marL="0" lvl="0" indent="0"/>
            <a:r>
              <a:rPr lang="el-GR" sz="1400" dirty="0" smtClean="0"/>
              <a:t>που </a:t>
            </a:r>
            <a:r>
              <a:rPr lang="el-GR" sz="1400" dirty="0"/>
              <a:t>παραμορφώνουν το εμπόριο) και </a:t>
            </a:r>
            <a:r>
              <a:rPr lang="el-GR" sz="1400" b="1" dirty="0"/>
              <a:t>εξαγωγικές επιδοτήσεις </a:t>
            </a:r>
            <a:r>
              <a:rPr lang="el-GR" sz="1400" dirty="0"/>
              <a:t>(σταδιακή εξάλειψή τους). Η </a:t>
            </a:r>
            <a:r>
              <a:rPr lang="el-GR" sz="1400" dirty="0" err="1"/>
              <a:t>AoA</a:t>
            </a:r>
            <a:r>
              <a:rPr lang="el-GR" sz="1400" dirty="0"/>
              <a:t> αναγνωρίζει τις ανάγκες των αναπτυσσόμενων χωρών, παρέχοντας </a:t>
            </a:r>
            <a:r>
              <a:rPr lang="el-GR" sz="1400" b="1" dirty="0"/>
              <a:t>μεγαλύτερη ευελιξία </a:t>
            </a:r>
            <a:endParaRPr lang="el-GR" sz="1400" b="1" dirty="0" smtClean="0"/>
          </a:p>
          <a:p>
            <a:pPr marL="0" lvl="0" indent="0"/>
            <a:r>
              <a:rPr lang="el-GR" sz="1400" b="1" dirty="0" smtClean="0"/>
              <a:t>στις </a:t>
            </a:r>
            <a:r>
              <a:rPr lang="el-GR" sz="1400" b="1" dirty="0"/>
              <a:t>δεσμεύσεις τους.</a:t>
            </a:r>
            <a:endParaRPr sz="1400" b="1" dirty="0"/>
          </a:p>
        </p:txBody>
      </p:sp>
      <p:sp>
        <p:nvSpPr>
          <p:cNvPr id="856" name="Google Shape;856;p33"/>
          <p:cNvSpPr txBox="1">
            <a:spLocks noGrp="1"/>
          </p:cNvSpPr>
          <p:nvPr>
            <p:ph type="subTitle" idx="2"/>
          </p:nvPr>
        </p:nvSpPr>
        <p:spPr>
          <a:xfrm>
            <a:off x="169333" y="1452033"/>
            <a:ext cx="3373967" cy="3741924"/>
          </a:xfrm>
          <a:prstGeom prst="rect">
            <a:avLst/>
          </a:prstGeom>
        </p:spPr>
        <p:txBody>
          <a:bodyPr spcFirstLastPara="1" wrap="square" lIns="91425" tIns="91425" rIns="91425" bIns="91425" anchor="t" anchorCtr="0">
            <a:noAutofit/>
          </a:bodyPr>
          <a:lstStyle/>
          <a:p>
            <a:pPr marL="0" lvl="0" indent="0"/>
            <a:r>
              <a:rPr lang="el-GR" sz="1400" dirty="0"/>
              <a:t>Η Συμφωνία </a:t>
            </a:r>
            <a:r>
              <a:rPr lang="el-GR" sz="1400" b="1" dirty="0" smtClean="0"/>
              <a:t>Trade-</a:t>
            </a:r>
            <a:r>
              <a:rPr lang="el-GR" sz="1400" b="1" dirty="0" err="1" smtClean="0"/>
              <a:t>Related</a:t>
            </a:r>
            <a:r>
              <a:rPr lang="el-GR" sz="1400" b="1" dirty="0" smtClean="0"/>
              <a:t> </a:t>
            </a:r>
            <a:r>
              <a:rPr lang="el-GR" sz="1400" b="1" dirty="0" err="1"/>
              <a:t>Aspects</a:t>
            </a:r>
            <a:r>
              <a:rPr lang="el-GR" sz="1400" b="1" dirty="0"/>
              <a:t> of Intellectual Property </a:t>
            </a:r>
            <a:r>
              <a:rPr lang="el-GR" sz="1400" b="1" dirty="0" smtClean="0"/>
              <a:t>Rights </a:t>
            </a:r>
            <a:r>
              <a:rPr lang="el-GR" sz="1400" dirty="0"/>
              <a:t>αποτελεί το πιο ολοκληρωμένο διεθνές πλαίσιο για την προστασία της πνευματικής ιδιοκτησίας. Υιοθετήθηκε το 1995 από τον ΠΟΕ και απαιτεί από τα μέλη να εφαρμόζουν </a:t>
            </a:r>
            <a:r>
              <a:rPr lang="el-GR" sz="1400" b="1" dirty="0"/>
              <a:t>ελάχιστα πρότυπα προστασίας δικαιωμάτων</a:t>
            </a:r>
            <a:r>
              <a:rPr lang="el-GR" sz="1400" dirty="0"/>
              <a:t>, όπως διπλώματα ευρεσιτεχνίας, εμπορικά σήματα και πνευματικά δικαιώματα. Παράλληλα, παρέχει νομικές βάσεις για την επίλυση διαφορών. Ισορροπεί μεταξύ της </a:t>
            </a:r>
            <a:r>
              <a:rPr lang="el-GR" sz="1400" b="1" dirty="0"/>
              <a:t>προώθησης της καινοτομίας και της προστασίας των καταναλωτών</a:t>
            </a:r>
            <a:r>
              <a:rPr lang="el-GR" sz="1400" dirty="0"/>
              <a:t>, ιδίως στις αναπτυσσόμενες χώρες, για θέματα όπως τα φάρμακα.</a:t>
            </a:r>
            <a:endParaRPr sz="1400" dirty="0"/>
          </a:p>
        </p:txBody>
      </p:sp>
      <p:sp>
        <p:nvSpPr>
          <p:cNvPr id="857" name="Google Shape;857;p33"/>
          <p:cNvSpPr txBox="1">
            <a:spLocks noGrp="1"/>
          </p:cNvSpPr>
          <p:nvPr>
            <p:ph type="subTitle" idx="3"/>
          </p:nvPr>
        </p:nvSpPr>
        <p:spPr>
          <a:xfrm>
            <a:off x="425345" y="380906"/>
            <a:ext cx="3278821" cy="1016093"/>
          </a:xfrm>
          <a:prstGeom prst="rect">
            <a:avLst/>
          </a:prstGeom>
        </p:spPr>
        <p:txBody>
          <a:bodyPr spcFirstLastPara="1" wrap="square" lIns="91425" tIns="91425" rIns="91425" bIns="91425" anchor="b" anchorCtr="0">
            <a:noAutofit/>
          </a:bodyPr>
          <a:lstStyle/>
          <a:p>
            <a:pPr marL="0" lvl="0" indent="0"/>
            <a:r>
              <a:rPr lang="el-GR" dirty="0">
                <a:solidFill>
                  <a:schemeClr val="accent3"/>
                </a:solidFill>
                <a:latin typeface="Franklin Gothic Demi" panose="020B0703020102020204" pitchFamily="34" charset="0"/>
              </a:rPr>
              <a:t>Συμφωνία για τα Δικαιώματα Πνευματικής Ιδιοκτησίας (TRIPS)</a:t>
            </a:r>
            <a:endParaRPr dirty="0">
              <a:solidFill>
                <a:schemeClr val="accent3"/>
              </a:solidFill>
              <a:latin typeface="Franklin Gothic Demi" panose="020B0703020102020204" pitchFamily="34" charset="0"/>
            </a:endParaRPr>
          </a:p>
        </p:txBody>
      </p:sp>
    </p:spTree>
    <p:extLst>
      <p:ext uri="{BB962C8B-B14F-4D97-AF65-F5344CB8AC3E}">
        <p14:creationId xmlns:p14="http://schemas.microsoft.com/office/powerpoint/2010/main" val="19251509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accent3"/>
                </a:solidFill>
                <a:latin typeface="Franklin Gothic Demi" panose="020B0703020102020204" pitchFamily="34" charset="0"/>
              </a:rPr>
              <a:t>Εμπορική Πολιτική </a:t>
            </a:r>
            <a:r>
              <a:rPr lang="el-GR" dirty="0" smtClean="0">
                <a:solidFill>
                  <a:schemeClr val="accent3"/>
                </a:solidFill>
                <a:latin typeface="Franklin Gothic Demi" panose="020B0703020102020204" pitchFamily="34" charset="0"/>
              </a:rPr>
              <a:t>εντός </a:t>
            </a:r>
            <a:r>
              <a:rPr lang="el-GR" dirty="0">
                <a:solidFill>
                  <a:schemeClr val="accent3"/>
                </a:solidFill>
                <a:latin typeface="Franklin Gothic Demi" panose="020B0703020102020204" pitchFamily="34" charset="0"/>
              </a:rPr>
              <a:t>της ΕΕ</a:t>
            </a:r>
            <a:r>
              <a:rPr lang="el-GR" dirty="0"/>
              <a:t/>
            </a:r>
            <a:br>
              <a:rPr lang="el-GR" dirty="0"/>
            </a:br>
            <a:r>
              <a:rPr lang="el-GR" b="0" dirty="0">
                <a:latin typeface="Franklin Gothic Demi" panose="020B0703020102020204" pitchFamily="34" charset="0"/>
              </a:rPr>
              <a:t> </a:t>
            </a:r>
            <a:endParaRPr lang="el-GR" dirty="0">
              <a:latin typeface="Franklin Gothic Demi" panose="020B0703020102020204" pitchFamily="34" charset="0"/>
            </a:endParaRPr>
          </a:p>
        </p:txBody>
      </p:sp>
      <p:sp>
        <p:nvSpPr>
          <p:cNvPr id="5" name="AutoShape 4" descr="data:image/png;base64,iVBORw0KGgoAAAANSUhEUgAAAjAAAAEdCAYAAAASK10aAAAAAXNSR0IArs4c6QAAAARnQU1BAACxjwv8YQUAAAAJcEhZcwAADsMAAA7DAcdvqGQAAPvISURBVHhe7J0FfFNnF8ZPHad4cXd3d3e3ARs2Y8JgY2z7JmxjypwNNmAMGAx3d3d3d4q7U/3u/yQpaZu2aZtCJc9+HclN2qbJve/7nHOe8xwXcSJJY+DAgYWaNm1aP3v27DVdXV1LBAUFOc8JJ5xwIt7CxcXl9NWrV1cuX7582dChQw+bDzuRBOHcrJIe3ObMmVM5Z86czb29vWsaxKWKl5eXh/kxJ5xwwokEgYCAAPH19T128eLF1cbXkt9//33JmjVrHpsfdiIJwElgkgDq1Knj/vLLLzcqWbJkqwwZMjTPli1bDvNDTjjhhBOJAleuXLl248aN5SdPnpw7evToBfPnz39ofsiJRAongUm8cP3jjz9qlypVqk3GjBlbFSlSJI/5uBNOOOFEosbVq1dv3rp1a9XDhw9nffPNN3OmT5/+yPyQE4kITgKTyGCQlhrVq1fvDGnJnj17LvNhJxIRgoKC9Cs4OFjvu7iYLmPue3g4q4FOOGGNK1euXLx27dqiPXv2zOzRo8dS45DpwnEiwcNJYBIB3n333dxt2rRpnSVLlg558+at4e7u7vxco4kH/g/k6PWjcv3hdTl47aAEBQdJxhQZ5aH/Qzl7+6z4pPIRv0A/OXvnrCRzT6a303qllSypskjmlJnF1cVVvxrlbyQpPFKIm4ub+SdHDAgHX66urhIYGCgPHjyQJ0+eyOPHj/Vfavyenp5KSrjN40ZUqd/L90Bc+LIQGssxwL8GiZU0adLo8eTJk0uqVKn0MSecSKrw9fU9bhCa6WvWrBlvrJvHzIedSKBwbnQJFFWrVk0+YMCAJsWLF2+fK1eutsbmlML8kBNWuPnophKSy/cvy+lbp/W+h5uHkpLZR2ZLSo+UUiNXDdl9ebc8CXiizwsMDjR/t21ATtJ4pdHbyT2SS9ZUWZXsZE2dVQqkLyBlvMtIuYzllDjcv39fyQgEg38NkikPHz5UMsH98+fPK0lJnTq1/uvm5iZ3796Ve/fu6fcAyIgl22INiA3EhMd4DiTIQmK8vLz0Z96+fVt/ZpEiRcTf319/B8+/c+eO/n5uW35OihQpQghQUgYkNWeanEpIwclbJyVLyiySytNJABMLjCAh0Lj2Np07d27StGnTpowaNeqO+SEnEhCcq1UCw7Bhw0rVrVu3R/bs2bv4+Pg4xbhWeBTwSCbvnyxHbxyVzec3y3vV3pOWhVrKkLVD5Jctv0ipLKU0cwJRufvkrhKZC3cvSHL35FI2a1ndsE7cPCG+d33lSeAT808NjfTJ00se7zxSOXtlqZCtgmTwyCDZPLNJJs9MmiWBdBgRXgj5gFBYbj8LQFb48vPzU7LCF2QGskJmh9eSLFky/ZfXRoYmbdq0SqieZ4YG0mhP1iqmuOd3T248vCHuru6aXTt355wUy1RMP0+w9sxauXT/kpy6e0pqZK8hpXxKyfEbx2XXpV1SLWc1PTc2nd8kZX3K6uceHTwOeCzn756XgukLmo/YBu/BxnMbpWrOqhIQFCAT902UfVf2ySP/R1Ivbz2pkqOK5EuXz/xsJxyF6wZ8fX1nbdy4cfwbb7yxyXzYiQQAJ4FJAKhTp06y3r17dyxZsmSXwoULNzSi5SQtdGCj2XJhi7Qt0lYX/X/3/ivbL26XmYdm6kZF2Qd4unlqdiWvd175tPan8v3G73XjAv0q9pPRu0ZrJgbwM28/vh3yvWRUHvg9EP8gf6mYraK0KNRCyviUURIEabl48aJmN8iwJASkTJlS3N3dNePi7e0tmTNn1mPPApYMEWU6Ml6QQ8p1GVJk0M9s2cllSiCLZiwqq06vUlLBZ5faK7U0yNdAyvmUC5UZIkvGY/wse8DnevHeRf1M5xyZI2mTpZVcaXJp+S9Tikxy5MYRKZKxiJb+Fp9YLH4BfpIueTp9nZAqiE721NnNP+3ZAOL09+6/Zeelnfpaee8gQJWyV9JzELJePmv5kCyRE7EHpN7gMluNAOTPX375ZebYsWPvmR9yIp7CSWDiMX744YdiBnnplRSzLRAJSjyQiCYFmmh5xsP1KW8jqkWLAj5Z/YmcuX1G7vvdl22+2+Tqg6sawboY/wUb/5XIXEI6FOugPxMSA8i6sIGRbSETw+bAxsBmVz1XdS0F1c5dW39mzrQ5dSOjREMmg1IMJZ6zZ89q1iUhAPJSunRpzb5w+1mB97PrzK6aWeBzpFTXpkgbGbNrjJbeepTuITXz1JRzt8/pZ7H/yn4t2eRPl1+6lOgijQs0jtPMTFwDAsy5yPkWXdx4dEPuP7kv+6/ul+mHpsuaM2uUvJFFBN81+E7erfauZoYgPD3L9NTsUrpk6fRxJ2KOq1evXrlw4cKUdevWjRswYMAe82En4hmcBCYewmD+jStXrtw3T548rVKkSOFpPpxoQDRJavz8nfO6ONfKXUsa5mtoftSEqQenys6LO+WfPf9oCp2IeHmP5VoC6L+kv+RKm0t6l+mt6fwzd85Imylt5Mj1I7p48xwi9+xpssuhq4fkrt9dLRXxGJoVFntKSBZ4J/PWiL9z8c7yv1r/kwxeGeTatWtKTtCrUHoh05JQyIo1KBMVL15cy0MQF+4/S/je85WVp1bKH9v/0Pf99Qqv6yZMqQ4yAwntXba3pPZMrZ/NRzU/CkVULRmxaw+vSe60ufV2UodFaO4f6K/nf7+F/WTKgSmalYLwNy/UXH5o9IO+X5zXTsQcRsASeOrUqaV79+4d07Vr1znGIWcHUzyCk8DEE1Am+vDDDzsbpKVv/vz5a6BjSOigdHD14VXJnCJzSAmADAgRI5mNtyq/pfoC0vhgz+U9UjBDwZDSAGUh0v5sfKdunZL+lftrdoWfoSn0bOWle8nuKq6E7KTySqWZlK2+W7U0USdPHc3UoH9Bg8BizsZpASSne6nuWrLgdWRInkGP0+1z8+ZN7fjhNkDkCpkh+5JQwHtOqciicaFkRJr8WWZgrMHn+9fOv1RvcuvxLbly/4r82eJPeaX8K5o5aPFfC82gsQG/VemtaGtNkip4zyh/Qdi5drhWON8pPUFqKNV5uXmZn+1ETHHhwoX9BpEZP3ny5NGTJk16GgE58dzgJDDPGf3798/SpUuX13Lnzt0za9asCdZsDqKw+cJmjbb3Xtkrh64d0jLMS2Ve0o4OCAKlACJpQKRIFsW6hr/y9EoVSUIoSLvz5ebqFhKRbzi3QckPpQfIC9oEQJS//tx6FWlee3BNXwe6CtqcaXEm4kcbgwCShR6S06dcH2laoGk4DQGkC6Jy9epVefTokZaMyLxwnPsJBZAXiIp1d5GPj4+Kdp8XIClkCiiFTNo/SSa0nSDti7Y3P2oCnxWENCF1/EDMIBGQ77p56pqPxh7ou8hApfJIFUoDBCgjoetBUG6NRccXSfP/muvtIhmKSP189bU0yjXVrmg7vQ4oq1JepawVHzM0d57c0Ws3vuLy5csXzpw5M37BggV/ffXVV+fNh514DnASmOeE999/P1v79u3fLlCgQJ/06dNnNB9OUEBwyYKJAPbYjWOqNelSvIscun5IAoMClUiwEVEe6li8o0aBx28el47TOioB+bnxz0pSWFwR5f627TcZUnuI/LT5Jy0roW2BcAyqNkheLP2iChqnHZymP2f5qeUqyC2eqbj0LddX8qfPr5EnoOQEqSEDgwaDhZr7q0+v1t/Lgo4wN7LFG7KCxoUMDCSAzAv6EVqOyWLQ5UMrMv/GR5DBo2Wb186//D3Pk7yEBUTWknlLKKC9mvMUvRWElpZ8iDPlUETAkLEBVQfESO/CdQCxsC6fRQSykIjPbz6+qWUkupYg7mQqyVrOPTJXTt8+bX62CUUzFZXcaXLLkpNLzEdEy3bokVoXaS1lspTRayguQdmW7CjvFUEN1ysELGwQAWnjureGRQgen2Bc//dPnTr175IlS3756KOPnJ4yzwFOAvOMMWDAgOzdu3fvlz9//tfTpk2b4NV2RIIsTFvOb5Fzd8/JgWsHZNmJZZo5uXTvkmZmWJhfLvey5PbOrdH3khNLtFwD4aGMRHsoviozDs2QgMAAGbFjhBy+dlgzNB/V+khT4ZAXykYf1fhIf8ZrC17TRRoy81qF19RoDi0Lv4tyEnoYFkIWeyJjyhR0ErG5OLJzAxKzd+9eXWDjE9C6QF7IHhnnmmZhnlXXUWIC5/bkA5Nl+NbhqjsBbLqN8zfW87ZklpJKoi2C8pgCQpfGM414uYcv9ZCtXHt2rQYEXFMPAx7K7ku79RynZERmE51XTOHp6il189aVziU6S68yvcxHHQeujQ3nN2g3YL3x9TSIQaQNIbn16JYKuXdc3KGdXu9Xf19LYWS1uH4JNHhPMibPGO8IjAVGcPDg9OnTUxYtWvTLoEGDDpgPO/EM4CQwzwh//fVXrsqVK/fPlStX73Tp0nmbDyc4oF2hFGAxcrMG6emTN09qKyoR4tEbR3VRglwUzlhYS0r3ntxT/QOlIjIhlujVkg1BoIjglgWZ9lkyKF+t+0rJEREugs+BSwdqJMzCxgZDS25Kz5QavZJ2Z3Fk8WOBz5sur5InMjhkehwNFudLly7JiRMn4hWJIQMDgUEDgyMvpTCM7RKDtupZgQ6iDtM6yLyj87TkwsbKOTis0TC7MiX2gPOVnx2WVJORIbPJNfT24reV0McVIAe189RWawGyOTHJINkL3lMyoWRQCS4oA1PSJdBB71bap7SaBpLdIqMEaWQ94P1B4B2fS0uPHz9+YhCZ6QsXLhxmEJl95sNOxCGcBCaO8d5772Xu0KHDoKJFi76aJk2a1ObDCQozD8+Ud5a8o9ESHUQsuCx45bKWU60LtXVIggU8ByICeaEjyBrUt0ldh12wWaRY3HShNs7KZgWa6fFZh2dp2pmyEL8P8tSuWDvx9jJxQEjD7Se39TWRgbEGjz2LqA0/mH379j1XAkPGhd/PF+Z16F04hoA3vhMXMmtxuWnGBBDgP3f8KR+u/FDLoWys0zpOU3Icl4C44D9DVoT2fq4vMo5vLnpTs4uOBqRsfJvx+vfSFUjAgD4MEgG5cjX+c+Q1RMYWIb1FvwZYE/gbychSEiNjmpBb5x88ePDo+PHjU1atWvWtc1xB3MJJYOIIdBV9+eWXrxQvXvzDdOnS+ZgPJyggmsXsbfbh2ZpdCQsICgsRkRN+HS+Vfsn8SGiQkYGcIKyddWiW/N7sdyU9FrfbL9Z+Id9u+Fajq2o5qukCWiZrGak7rq5ceXBFozMWNMpAb1Z6Uxd2fESIjBHu4hdCdoWIleiO7/mk1ify69Zf9fsoZxXKUEhmdpoZrrbuCNBmvX37dtXGPEsg0oWYQFjQueC4y2vhi+wLhnXOslHMsMV3i4zaMUqJNRs4RojVc1Y3P2o/hm8brkLyjsU6KmmHYN56ckszOJA2a4I/9cBUbTfnWoOwk10kGOBfR4MA4JPan0i1XNXk9M3TsvH8Rll4bKGSJIKPV8u/qiVaMiEQGa4jXuu3Db6VwhkKi7ubu75+/p6v1n8lC44tUKNHBPZoc8iuomMju2IPIDYIvMm4kJnh/UJkH1/LRvbg7t27Dw8ePPjvnDlzvvj+++8vmg874UA4CYzj4TJ79uwuZcuW/SR37txFzccSFKg/f73+a5l/bL6SBwsgCehIqPcjit12YZvW7ikR0WW03Xe7NMzfULqW6CqfrflM3qnyjm4AlHzA8GbDpW/Zvvr9EJCPVn4k3Up1UyddTLsgMK9VfE0+qv6RFB1RVOv7Q+oM0ccYkghhguj8uPlHfV2IdIfWGyqvzn9VRcSQJIDfC+25LMb4zGAJj5gYo6+auWrqcxwF3ZBu3ZKjR48+c0EvizukBRKTL18+uiP0eK5cuZ7rWICEDs6tppOaalYA0C3Vo1QPvR0dcO69u/Rd3fjZ7CtkryDvV3tfrQUIDhhzQcaD643rCCL+5dov9dqAjMcl0O1wXdH1FV1Q7kWEi28P2SkCEYuA3hpkq4Y1HKZrgr1dZVzH6H1YX5K5JVPXZN4/CBHrBm7N8bFzKjIYRObSoUOHfvn6669/nz9/vsnYyAmHwElgHIipU6c2Lleu3BcFChSoZD6UoMBmPOPwDHl53sua1rUAy/IPan6ghIVWZ2rTUYEFa2qHqWowB7EonaW07Hp1V6jS0YpTK6TxxMb6XBbCVoVbyS9NfpFFJxbJzYc3lXBYdCsQoXZT22mXhQX/tf9Pftz0o3peELUBFjv8QyAt2K5TfqL0hYCYFlciaQy+HBXZ0W5NtxLdSZjd8R4+i0wMolx0LbgDW/6WdOnSSbZs2SR9+vQJOnJ93vh87ed6XlmyjpjvjWg+Qm9HBxj1lfurnPmeCecHnFf/my/WfSEDqgxQbdeNBzfk9+2/q1iXQABvIvRdA5YMUMFrQgYZWmaSMfbDUuK1kDOyNWFBp9e4PeNU92YJSCg5Q2C6luwqKdxTyLvL3lVn7lq5akn/Kv1VQ5cQcP78+cO7du36tk2bNv8ad52GeA6Ac5VzAIYNG5a3cePGQ4sUKdLF2MjsbnFhcVp3dp2UzFxSCmQoIOmTOV5kGhPQvsymj9EbdvsQASI1IkNeLy2btDBbk5zIQAr937b/ahYlLMbuHqsdECxWDK+bfWi2djK9Xelt+bXpr+Znif5u/GX2Xt6rratEY3RM4NhLmjsqUDpCeMxQPPwz+BdRYGxr7WRfyLygM6F0c/LkSfWRiUtATiBMlJBojeaL3wuZQfPCyICYEBhKb2Sv4kuEayldIGSlbIF2As1GXOtlyIaQTWSkAZlIzn3Ko5RPyDbag12Xd2lmkO4aC7gOIOj8TZ+s+kTJOR04ZBvQoEC6yfpQNkpsqJK9irxQ6gXNOvF3N5nYRA32IDGUr8jmQHaKZy4uS44v0YDF2nQyIrAOELDUyV1Hy1odinbQnwEghBAiziOyudlSZ9PnOxpkoMr8WUY/Q4IjGg0IviLC0aNH12zYsGFw3759t5kPORFDOAlMLFCsWDHP77///q2qVat+EJGXC6JTIjk2XtLFk/ZNkseBj7VLhw2ZujGdO5VzVJa7j+/Ku9Xf1VIKkTzpUx6PiwUbcSBtyvamdpeeXKqpbkSG/E18H8QBHQqdRJEB4jCw6kB5u/LbukGSura43gLIEGUmxMIWhE3bv7rgVZl+cLq+J/hwRAT0OCxUEb0mHmfAI+85fz/kaWCVgTHa8PmM8Im5cOGCkgcyIMxIspRy4gIIc8mwWPxoyMTkzJlTO6H43fwdhQoVMj/bfvC3+AX5PXfHVs6tM7fOyN6re+W+/32ZdmCaZs7Y4NBooKtg+CIbIjoqPs+4BFkU5jNBsDnfIeFkE7l2CTzCitEtuPP4jnyz4Rv5buN35iNPARFCY9JyckstJVlAiRRyHRdi3fgC3i/KuIevHw7JmjoSnL90OLLG0p2IQNwCiDmdkFVzVNVyHQGao8C5wdpkb0D05MkT/ytXrowYOXLk599+++0t82EnogkngYkhJkyY0Lh69epf58uXL3SO2ACLMILV//b/p94NbLiUSGKyMCG2owUZF1nmARFRsIDS9UNER6o57EVDxAHR4HcixCOSQSRHVIOoDjKCo+3ibov159EajZ/F+rPrNToijW3dJoph3YClA7RLgRZoC4hmrDUytkDmAwLGws9rgpjwfbQ4E3nWz1tfftv6m9r981ohNuheKCdBMKzB8/n9E/dO1M2NjNWjwEeS1jOt/h5mIrGAIU7sOqOrLD6+2OZ7ziIKkeJ9RQtAhgkzvOgCooL2Bb0JpRtKOowggEjEJdC9kH2xjDmA1PD7aZcmA5PQsP3Sdjl89bDkSZdH9l/er6QBMjVp7yTxSe2jgtb6aV8TzxvlJDjjIcma86HUyFdZcqTJoZlCSAwdas8S/+77V/UadONx/ZBJ4NrhNVkCDrKVXWZ0CadnodtmXc910nNuTw0AnHj2oGvx6/pf69gKsnsEVaxlfJZ0YLG2AsrlZNEIME/fOq0DZilfFU5fWNcW1l6aChj4CqEN2wkZFYzA48yqVau+7N69+1jzISeiASeBiSYMtpyradOm3xYtWrSzdbmIC+DItSOy5uwaWXB0gXYxxBXohiCyIKvTpmgb+a3Jb5p1mHNkjjptQlz4ovvHouhfemKpthtbwCZOFELKGnKBo64lIsKgq3nB5hrhIpqD5LDQshATBSNODAsu+rJZy+qAxblH52o2hQWBqBLh7/Cmw/U9YtHnsb93/a1/w8zOM5WQYcyFyy4lIb5ndKvROseFrFWLgi3Mv0VMr/ffRhoR01n0bf1vpW3RtprGxcAubfK0ks4rnWaYhq4bqulpiFNYkEFi2jQbEGJgDLOiC7IuDH2kC4gyjhFRaSmHbMazACSGdumsWbNqJiah4EnAEzl285iScko09x7f06xKak9vSe1fQM49OiCrL843P1ukeZ5OsrDnVL1tvNXy2tgRctxlgWw6u0nu+d9TUzk+R0qaiEsRj9bMXTPamctus7ppZhRtlTV5pqRjmc9lAUEC5yYZk34L+qlRG+A6wNmWa4hsERshBo1fr/taTtx6WhLheqCcQgdPppSZdENFCMt1ShePE88XzG/LkTaHkhaCqr7l+6oOh3Pr1y2/qtlmWKC/K5axmBJxPn9KW6wrUZEa1ovDhw8vWr169ftvvvmmyS3RCbvgJDDRwIoVK7qXKlXqu0yZMmVjAWNTR5uBd4nai9uI9h0NrL8Rsvre9TUfMV04RH5cKJAGshuOAq6jtCpTq2fRZfIt5If6NaUuNAFkRcg64eFAKpX0OKJZbkM0SN2ymUAkrt6/Kn/v+VuzKfm986v7J8/7e/ff+l4CygPdS3eXj1d+LB2KdZCRLUbq90JIIFB7ruyRfN75VNSH4BERH5sXr4HMyuUHl5XMsPBMPzRdMzxhSQwbVK8yveTjWh/r+xdTINy9fv263kbM60hAjFjcGGPAbQgL2R7ICm3SGTJk0A6khAT0U7S6UyLiHGGDOHbulkEGgyXbY4NI/9Be6tYPkGQllsqVUxnFLdUtObm+vOzeaBo7kDx5sJT7ra5s9F2r9yMC5yXnB9oVCLI1uHYh/5RvIA+Y03GOQtQBOgauaUqmZIN4DBE7GT3OK7J8847N03N6UPVB8sGKD5SY2wKZoW4lu2lZo96EeuajohlOiM4/rf9RPQxjNCpnr6yjCCB1/G4n4h9YD/mydKhFBdYWrCHq5K2jgSKZbhyXbeHhw4d3Dx48+ONnn3323eLFi00eE05ECieBsQMTJkzIaxCXH0uWLNmWdL0FpIixxmZBjGu4u7irCG7a/mnyOCjyso0jwQJM5w6RBxkTiACRInodsj/cp2ODYXZ0/EAiauSsISWylNB2au4jgqT8BcGhjIU3BsSBTWTrha2y7tw6fZ4FRKOQwc9qf6blpG/WfyPLTi0LtWhgdLew20LzPdOmhIgO4SSZHNqzqXWjd3lr8Vs2Fxx+DxtLowKNNFqiUyIiTUNYoD/x9fVVEzsIBUSG244Cc5fwdqE0BIGBsFifewkRZAAhZGQHIQCXbtyVXUtKyL4lFeTEgdBRKrysbVuRGTPMB6xQvMINKfnybzLl0hfmI5GDc4CsJcQaZ2bA6yg4vKCS3FcrvKrCS8oHkBq6YCC+lnOSLhiyMGxGlGJjAs4r63MccE2f7H9Sp6hXHlVZMzScj2QsuS5oJ7Z4JTmROEAmj5I1M9no7qTF3FoPCE6cOLFtzZo1/V9++eW4S+MnEjgJTORwWbZs2asVKlQYmi5dutBnmQFaIPsv6q8RP9b2cQVOcIzi0NQ4GkSXRAW0dkIuooOfGv2kJZs+c/uYj9gHLMshDL3n9jYfsY1WhVpp18mEvRO0XEQ0DNQvpsJrKoa0BmJg5tZQRiBzw9/G97Sd0lazPLbM+AARNe/BkLpDNFoiixMVLO3TdCCRBWHmECUlRwCRbvHixRM8YbGFC/cu6KwsSpZp938oY4eWNz8SHq1bi8ybB9kwH7BC1z+/kMmXP9PbZC4wK0TXFRnoctnUe5OKLSG7L8x6QTN5zNvCTv/nLT+HeBbFNSDPkHOCAwKh2uNqmx8xgWwqYzeeRXDkxPMDA00J9N6t9q5mAAulL6TBWyqXVA937tj5+5AhQz4zyMyzi1gTGJwEJgKMHDmyRN26dX8tXLhwSN6XMhHlGSIx6tukgTF723FphwpLw06AdQQQmuZJm0eFt7EBUSRlE77QtRTJVESzK5ABBMe0qpISt9U1ERFoWWQwI4La6ACxmy0dTViQEaELC1LSuXhnLTsxH6lD8Q6RTjKmbEWpafWZ1epu+kLJFzTV/+GKD2X83vGqU0C898/uf3SxYDNBWIwQD4HlmFZjIiUxRO/nz5+XixdN5poQFwhMTIAgF/EvJIjOouzZs+tXdLqicE4le0Bq2xbQYNBxQTeYvRmmuAAEkzIg7s69cn0pk/v9Tx4/jvjvzGCEDGRiDK4YDj2Hj5LxN17Tzw8CiqidTBqlHLqGKMHg6mopHfL59q/cX4WblLAQv6MbKzWylArA0eNwTkJs4hJNCzbVDCVoWaSlCuMxu3Nk2deJ+A/WYcTptOwDtFKcn5THZxycodPDKW0WSFbgpMcFjz4vdHoh8pppEoWTwISHy7xF8/pXq1rts3tyz3vz+c2y6swqXRgPXj2okXyTAk00K0JKHHM3nDXjAggRicIcUQ9vXbi1vk426Oo5quu/kCMyRxAKdCmUatgInzXoAoA8QE4ghLRY0h2EhgGyReRM9qRC1gp2beyQPXwmLGBjJ8NE+p8OK8oFaCP+2vmXfL/xe9XwUCIbWn+oNMn/9PsiAgTmwIED2m3E7eiSF/4G9CyWOUXcRwQckw4iyMnIHSOF8/RAvwNK2hCiUs6DaOMtgp8JpG1NzzWayXoeQGyLizJEv3XyYTLhgw5y53bEZKpuXZGCBU0kZvJkI3iw0TnfZcJbMuXU7+Z7Jr0BRHdcm3F6Gwt+Swde/vT5laT/vOlnmXVklhIarglE488TBEEQbieSFigh0YCw4PgCHVnBOco6AOGms4nMG0Li9CnSc80Gv5LzlT8/6/9Z/507dzpPFis4CYwVhg4dmrNp06a/lS1btg0nE4MEEdTtvLTT/IxnB9g3HTQxsfq2BVpN0Z3QcUO0h44F3QqdS/EFdBP5pPRRnQIlnXZT2ql+gdlIbExhAXmgTZ3RAkQ0ZJP42/i7IsqGkYFY3mO5GtlBivrO66vfi+V5dEDH0bFjx7TMYy+BIcuCXqagsTNDXGILMi8W8egr81/RBZD7Eek0yMAcfuOwZh6eJViMyXq8tvA1uXzvslTZv1VWTjGZjdnCCy+IjBmDYNd0/5oRpFaoIHLunOm+BQ3GtJEVF+aa75kAEcXxmczM7Ue3dao5BJ3X0GFqB5lzNP6c704kPbDWoAEjmwxR+aP5H9qNhj6Qcvymc5tk9M7RqhFDM4UHEk7GBM0njp/YsHLlyjf69evnnHRthpPAmDFr1qxuNWvWHJYxY8YQf2u6V3DLJUVNapnWWyI5olvKD3EBIjJKHv/t+0/8gx1PtumwsEyLjm/Ao+azOp9pB0nrya1DOZKiaZnecbr5ngl0LkFAiKZZBOiM0uO7/o40qqU8BGGBGEGC+C+6pRXM69C/QF4wkbMHkBa0LZSNHAFE1ZA1sgzYzkek8SEbgS5oYruJmoF6lqB1fvO5zfLm4je1xv9i3g9kwkvfmB+1jXHjRF4yzwW9c0fktddEFi823bZGj4/XybyUrcI5Qn/X4Dsd+sl1iiU9mUY0JXgqYS5n7WXkhBPPEkgPEJSzn+AtQ4DGtRkWBJiUQFedWiW50+XW7DTfe+fOnbsGifmpffv2XxpPi/uZJfEcSZ7ADBkyJHOrVq1+LlWqVFcjQo70/SCq7zitY5xlZNB11MtfT6buf75p7bgEnjS0etOmevH+RTWQo/MCAoGfByl9NBIHrh5QYzCEuowYwG+D7/2q3lchZSSiaogY5RFr9JjdQ7NnFj0Dyn8IjXVmgqgmulkXa9A6ferUKSUx9oh30bfkzZtXPVscCbpU+Ftp6cdwy2K/Dtkm80AZEhfksO9RXANyhU/K6wte14zPjEMzpZ77JxJwLbfM/Kal+Vnh0bSpyL//mkpHhw+L9Okjsnmz+cEwSJc+SOr89LLMPhPeAwzNF0JvMo5MeEY07IQT8QkQF8rj71Z9V7uRIgPrl8VclPXz6MGjC+fPn//WJ5984njhZQJCkiYwLX9r+U6Lci0G96nWx8fazZaNjs0AbxU0BegL6DRafmK5PAyIG5Efoq0cqXPI8lPLzUcSLzxdPdUYikiZjdYCS6vqW4veUsvv1yu+rhsRRAVCw+eB9gjhG23RZGzw+LAQGgvQOrSf2l4jGMBGjpfM8K3DVTPCz2E4X7OCzfTxmAD9CzoYeyZQ0xLNhGhHk5ewIAPDeYu3SvVc1VVb9DzATCVGAED4+WzIVjZJ118mv2rqGgoLd3eROnVE/vc/I0KthR+GyJw5IgMHmspHkaHtm9vlTpnPZdWFpy31TjiRkIDWBT8sjEMh3FGBZhLWv+Anwbfunrr74TsvvPOX+aEkhyRJYOrUqeP+8ccff1q5auX3U6VIFZLPZ34JDrq0UtIx8awEregx2JTpnniWwDkXMkGq3QI2vbcqvaU+LnQY4YnhKB0OLYLMQyLq0A6oZBGLVhHzUguma+O18q/pRgiRgWhSliAjw8/hPlkIasjWZAgfDy70/638n0YviIKX9VimPwdCymIRW+zcuVP9XyIDTrk5cuSQlClDO7kmRmDrz4RxSD/6Let5VB2zDZbpr4Ruewdwz+++E3njDSZsm45Nny7SqZPptj1o88oBmZOtpPmeqFEYrdEbzm5QkaQTTsQlCKJYp5ivhiYvunYUrGPtirTTgItBlF/U+SJcUBYRAgICgnft2jXh77//7j9q1Cj7pusmIiQ5AvPzzz/na9q06ajChQvXNx/SDRpztb92/BXiKvus0LF4R1l3Zp1Grc8akJWDbxzUIYlsNnTrYKa18tRKOXT1kA5EcwQojQ2uPlh6l+ttl8cKYBMkw0K2BOLSfVZ3eaX8K6qPwTyQzwwSVDBDQbn58Ka+/vkvzA83EgCiAxFjnhMGYS0LtwxnCx9TWEYHYDQXEdC8MKMoIYA5TnjQRBd8PrjUkv3hc8PXJCxa5+otc3v/bb73FLRJIyHKZNUVf/SoSIkSLM7mA5GgZuuTcqthezlwfa/5iEmojd4Hl92GEyJPzTvhhL1Aawc5xoKC9veA4AD9lyzxom6L1ATx8zWfR2vdpDkBDxjLusW1hK1DdDV5Z8+e3btq1apXe/fu/TQaTQJIUgRm1qxZHWvWrPmbsaGEzMTH7RJ7fGbnxAbY2dMBwQh35qJwUkcmFkQYzCwi9B2ctM8CEAnme0AMcCXFqRaRMqMJ+KLF1Vo46wjgFfN1g6/1d8YGEBG0FHOPzJU2U9uYj4YGgrj5XedHOHuETA0zl5hT4ghAXPbu3RsyVBGdizWZoWyE7iWhAEGzvZGfNeiqeHvJ25rZwk+F7FnYTqgsKX2k0pnpMv8PkweKBS1aiMycaZpxZA3aqNdE4dbe6tWdcr7Ma/Jpnf+pvQGie6ZEAzJsjIrA+uCDlR/oMSeciA3Qkv3Y6Ee9TVaXQK/ppKZqgrikxxLdAwYvH6yaK3swtN5Q+aDGB5pFdgTu3r17f926dZ+1bNnyZ+PusxnI9pzhmHcunqNjx47J//7775/r1KnzXWqr/lVS3qS6yUQgBiXaJ7KnK8UeYD6ECLVi9opax8Qci0mlnOTM6MFnwuLQi/DKgiypsqhg9b8D/9n9uxwBWqlRwMP2SVeO3T1W57jMODxDZ7xE1rkTXSDA/ajmR/Jzk58jNZ2zFwx2pEW42X/NIrRXp+yHWzEREGlZPg/rSAZ9DZ+xo0BbNKcT/i1Y/rP5P3r0SP/F16VIkSIxIgTPCxG9Vs4LTLdwNrYFynebLmzSjiieB9kMC1rcHy4eItcvJTMfMQG9CyMDrBM/QUEi//wTvm0aYE6MwPezMZtkqnsLuXDvnBJXsnN0lXFNb7u4Tb2E8MPxve+rPjhOOBFbVM1ZVddtAOlAp8canyV1Fm0w4PogaCXja2stZXQAaz97DAJe9omwYwRiAy8vL8+CBQs2bteuXQkfH581BhwbjcZDJPoMzG+//Za/SZMmY40Pthb3f9/2uwqgaNelS6Xm2JrqOVIndx0Zs3uMml9FBTbB96u/ryP0MRFj5DqkgJR1l5JdpFK2SrqQp/RMqTNN0HLwGNOcMaWjJQ6vE0SOC44lvhp9MrdkMrfrXB1e5kgwUuClOeb+WhugPIUYmu4iskv7ru4LGeRHhM4maz3Z2tF4/PixzkdC4FuqVKlEMwqAziYMtogwbQFC+d/B/2S3726dNG5NYCCQlGRzp8krGWZvk13rw5fTEPG+/77Ixx+bDOuKFuW9NAl5mYVkvJ1SvbpIw4YiBQqYCIyLS7CS1fXn1ut5MbfLXN08yP6Q1XTCCUdjXtd5atcQEei6y/FTDs1iQ1BwESfb6+nuqeQFTxdAsLjr8i7pW7avwwIcrk8y+WT2weXLl0+sWLGid48ePdbrgUSKRE1gVq1a1bxs2bKjvb29Q9o/8IygjsmJo5F8sCipaDyxcTg/CZDKI5W8UuEVFYiiEeHf2rlrKwmi5s+IdVg5BIUTiDQ8kb4tsJATGVKu+nnzzzrnZ9GxRdKqcCvNMFB6or04oePPFn9qiSq2sPZoYWMiWxRVqY+5Iv+1Dz0z6uqDq9JtZjf1iZncfnKcZkV4zSAhZV4igr0lJZ43+/BsmXRwksw6NMt81ATa1Rn22ebWOpn9a+jykTVolx42zCChYSRSZGMYJbBlC3V+vHRE8uQRORm4Tr480F2DAhbvFO4p4qxD0InEBbInrNtkQ1j/0R+yxpC9y5Ymm3oIoUOh85G1g3MbF3Pcu5kg3ihfIw1OwwINTM1/aupt9opNfTZphoX2Z/aGiPaFuIIRSD1YsGDBxy+88MIv5kOJDomSwAwZMsS1WbNmH5csWfLjZMmSmZrnbYCFl6icjhXmDdFxU9qntC6IKMqtZ6MwEn9Uy1E6NwWdC8PjEHXFBOgDXl/4utrnM38IAoUIlTLUmrP2jWmPr6A1+YdGP6hhHu9VbEE0QyfRiO0joixxNS/YXC26aUkslrGYepEw8frT1Z9qezpTYP9p/Y+Wl5yIGpTs7B09APl+b+l7IR1tEP3P63yuBoQLN5+QkZ+XlP1bwpcSyaZ0724yqysSJsGzdq1Ivnym1mrrUQJp0oiU/qyXrL83znzECSfsB+sT3isWsN6TMSeIBBbiDulgrWdWHJ5VZOkhOnm989okMJTi8QmzgFEBL5Z5UcbsGiOf1PrEfPTZgr/lyJEjE3/44Yd+Y8eOte10mYCR6DQw3333Xbb27dtPLV269Mvu7u6R/n2oyJk1wcaHQyntzLh24hWCdgWmTpfQ9w2/1zIT2grKRtQ6Y8OmIT9Y5tPpUyRzEUmXPJ089HuoFwei2oQMXj/dXL3K9bK74ygysIgwkJEhZ1GBtmkyXIh40T3gTssgSLQZgKirZq6az9xKPyGAaJMxDJDEuuPratmTmj+LtT3wcPPQaBXRLOW735r+Jj1K9dBWea+HeWXF4pRy/rz5yWaQ3PnzT5HBg0XCNmoZ66789ptINuOjgsTwvTdvmjIydCdlafq3+D42jVFwwgl7gW6RDLE1AWHdRS9ngSXraDlOwMPEczI2fH9EWjACUUwlLeB39CnTRwMnro/nAf6WTJkylTJQt2DBgusXLVp0w/xQokCiysCMHz++UuPGjSdmyZIl2i0vDE1EVPvZ6s/k71Z/y83HN3UjRMOClmJEsxEOFYAycHDk9pGa8UHkSpvvoeuH5Oj1o+ZnJFwgqlzfy3GlVzbWon8UNd+LGJbhZ4h5LZkza5ARIvpicvGzTufGZ/BeQWA432lX3315t5J2S7s5All7YV12evRIZNcuk37l9ddNZCUsxo8XefFFkalTRWjYqlTJdBxxL91J6F58fIzXYLwEnHkhNDeMJThnm1Ey7kbsy5ROJC3QDbnzlZ0h2RZHYcK+CfL+svfD2WGgmSEbiebyeRlLWnDjxo3La9eu7WsE+InG9TFxqAwNzJ8//4XWrVsvjS55QXD45qI3pe6EurqI7++3X5oXai43Ht5QbwvmVczsNNOh5IVFnmxBuWzldLgXQ/YodyQG8kLNF2U+M2cGLB0gc4/OVYPA6ICsizVwlrUH1KkhO7bIC6CuzYwRJ3kJDbIuTCeHuFgEu5g5vrrgVX0/owPICwJcZhd9+KGJdJAxIcsC+QgLnku2JVkykdImvbXijz9MxKZlS5EFC0TWG3x4wwaRadNEVq40nuDvGC8fJ5IWvmv4ncPJC6C8ZGudQ7tHFpgW/4iGrD4rZMiQwadh44YzZ82alWh8BRJDBsbFYJXvV65c+UsvLy+78nR0/zCFWSP7jEXVEI2sASlDFm8WdDppLJFkXODPHX+qvoP2aiLfmYdmyoOAB7LtgqnckZgASVvSfYm+11GBCAbdCjN80AfRFdZ0YlPVKsUWg6sNlj4V+0hB79h50iRWsNB+sfaLENKC8d+szrNCZrDYi6VLTW66s2eL9Ogh8tVXIhgRjxhhcty1IH9+kb/+EqkfYin5FLRWexi/lkwM/z55wgBNkf1ms+qMmf2k0JdNZNOl1aYDTjhhB068dUIH8joauO+W/atspENy+5Tto9dUmyK2fayeFQigz549O+rzzz/vP27cOPtd9+IhErQGZvDgwWl/+umnf6tVq/Z2ZHoXRgIsPL5QyzScYIh1yagwa6dBvgaS2zt3CFmBxLBgxyV5AQh4KSGhy+Dkxx4f/Q0tdokNdHedum3KfKDOj6iGDFDyY6dNJgchda95vbTjyxFA14S4Fz2TMwsTGsxR4ov3hbIp+iWuEWr++F1EBzjpDhpkKgl98YXIqVMio0aJMPNy1SoTqVm2zDTrqFAEGuHly0UmTRI5flzkiMGnTpwwfX/r1rRZ+0nDBr7yRos90qRwPknumV/SG+fLmdvRs3B3Iu7BHDK0UfEBdA+9WfnNOFnbyaJjjYEGJiJvrwIZCqguLCKjzWcF/n5vb+/yxYsXr5EjR46VK1asiNo7JJ4iwWZg8Hdp1arVlNy5c1cwHwoHBJ1YPfve9dXZPmQ7EGNFtoE+K1Cu6r+kv3xa91OZe3iuBAUFqSswQrDEDCYE8xnQUk5mpkK2CuEuaMo8mOzReRSZm3FMgIgXfQebMsZ+SR17jNPtwePHciPdMu04uvTgktQbV8/8qMkx+vYHt6PVcYcxMdoVBjSSMXnhBRORoato2zaR3LlF0qbFqdj8DWHAubFuy135ZcRj8T2WUXZse0o28YwZN26VNGsWOm0THJxCKk/0kRPGuZNQQekawz9KnZRRlxxfIref3DY/mjAxp/Mc+WXLL8+9u5KuyNUvrVYhLho59ChxQWTIrOPsbovE8Ln+1PgnbdO2DqCw80A+QDD7rHHp0qVjy5cv7/HSSy8lyNR/gszATJgwoULr1q3nZ8+evbj5UAimHZym7WxMJGYiL7NyaK3Nnjq7mgvFl8gbzwFMjopmKCr3H99XMy7athM7yDDNOTpH5h2dpx0rPcv0DNkcMSB7d9m7qr9gno61e7GjAKFlbAImaESGlA/jA6F9HsBf5Zthj2T8gxfkp11DtOMIJ+n2xdoruaN7i42ULjlMueztpEDTQrfQ6dMiv/4qctvYgykTkW2BgBQ3rloIDCA7g7h38mSRypXRwgTLJ2s+kR/3D5INyT6QSwWHSoVHH8lFX9NS9dlnh6V7d+OJYeDi4i9H79SW3Zejp9l5nqBM3alEJ81S0N24/ux6NcVkHSDAwRQzooCGdSx9svTx3vuGDpwqOauoFu55ghEqZBXpTnzs/1gJRlwEMBqQJffW1mtbJIZqAHpHgjgL+CxTeKZQDQ0dqpTRyeg8C6ROnTpDnjx5OlSsWPHwtGnTEpwIM8FlYKZPn960QYMG4729vdVUAuEh7JqTxZG2zHEFxLvob/BLoRZLWYsBYGQaYjuPKa5AZI4te0QW/jEFEZH1+Pj3l78vwzYNM99zPFgo1Jiw/Ct6293NXT6t/am2yycl0I5MiefaNZHjJwIld8HHUqrRLunUNrmUyVxGn7Pn6h6pM65OyGwsRmaMbjlab9sDNDD4uyDc/flnJnebNDF0JL39tnHd7hbZvFlkyhTT6wFkZDCpu+/3QFJmMl5csjsij72lcNascvlikEFwDkv79qPFx2ek6RvC4HFQbhm0toRM2h//miwox9XIbTLyCwwM1CaB83fPR2qbwGw1yqlcf5BtyDfDMhlT4nvPV4Oy+O46TLbz9QqvS6HhhdR0MD6AGVkMlkWTN2nfJJ0gjS8M5AP9IzYQr1Z4NdraL2tMOTBF+s7rG3L9WLDv9X1KWOMbHj169GTt2rUDmzZtOsJ8KEEgQRGYBQsW9KlTp85vB28fTEHUjG4Eploha4U4SQfGBd5Z8o6mMZnOvPL0Stl3eZ+k8kolP23+SY3D4hv+V/N/8kXdL+SHTT/I4BWDzUdjj7JZy8rG3htVqGsRTlcYVSFOSRxTX3FsnXZomqZs6+atq6T3q/pfSaH09hm2JQbgaNuqlcjBgyZdCaDjh5ZmiDQ6MdLsjf5tFDKZnTECOItG5O1DJmXfPlNJys/P9LOYNB3W+wXQUv3336bn2YNs2YINslPJiBZ3mI9EhnQy70xb6TlvrPl+/AAt/m2LtZUxO8eE67KzB2jzMNMkgicAImDDUbxJwSay/8p+LZfHN2APsaXvFu0KbDW5lTZPxASerp7SuEBjtUFgnUeEyoyrTec2hZyf0QX7BySF9w6NHaXS7qW7q4M4P3PYxmFqXMpMt5gCsomxHfuUBQSu49uMj5fl64CAgODVq1d/36hRowTTpZRgQs8NGza8V6ValV9uBdzyKpSxkJqRMfmWKCShkBewxXeL9KvYTz02+BvoriFtjKkdJRNbacfniSF1h+j7TG0XPxxH4cu6XyopwjwQn4SN5zbq/bgE05IpTRH9ArJhnD/WZaykAJxsKeXQmkwbMyhXziSQJY3NZkMmzPpcxJGUTZRzwHqaN99PtuUDY8mjy4jxT5AX5hfdjUAayKwjiI69uHfPRWrVSiZ58swxH4kYX27tJL9uX6IbfXwCkThzuZhcHJPhknwWuHVbt7WTEWUoK0SBWTvxbWglglWMQJk/RztxTMH1OeXgFP1bKa3x76V7l5RU83enSpZKByRGB5BISqSsAZb7TKpnRhFr0l87/1JNIsTJ4ocUXVCSrZSjkiw7sUzPR4Lt7xp8p1k1rqXYgCADQojI3lFwdXV1yZcvX41mLZvlvXPrzqJDhw5Fn2k/YyQEAuO6fv36kdWrV//Q08PTlZMgth/+80Ryj+RqphQCI4BAtEq68sStE+aD8Qe0/OXzzqeCY0dtCojZquWqJr82+VWjKvwRqBnTKfasQWmkYb6G5nuJH7Qj46vy0UciV66IZM1qIi7vvGO6TeYFJ+qwnSNkySB/nKtvVXrLfNQ0NfqXX0RSpRLJnt3UZRQVyNRgWOfraz4QBVq1eiBvvdXCWGAjH64bHJxcXNyqGedTDvW1QftGYBCTjIejgfM2m82C444f3spmdt//vp7H0fXtiQkouVIGCWvaZg2CM67vPvP6yLi9sRv5gFauXdF26gfFeQjIklx7eE3XTLREZKIgN7EFxIiAkmaDP7b9oTYOtD7HFHRddivVTSekH79xXK7cvyIvln4x1kE36ybnE8TYloaP98ee30Hn4ZFrR/Qa4eegc8vik6VMsaLFSri7uy/etm2bY3UDDka8JjB16tRxnzJlythq1ar1SUhZlshgbYjHxciMHjbvdefWhYp44wsYWMlr/mePsVM5EGtOr5H2RdtrxE+qtffc3uZH4h6UQcgqvVHpDR0jgXA1qQCBLXoU9C+QmOHDTV1CkBc2pOFbh2tkx/UGsbTe/NEI4OdjMQLDpG7HDpEVK0zkhZIQ5Sl7ULKkqTXaHhw96illOtyRYbtSyah96WTV+RJy8GYp8XAvKfcC8oh/cF7xdPeRSUeqSK/5f8veK3tVCIsAtkuJLg4Xx7sa/zHglU62slnK6iBXiF9k1y+t+wg1mYoeVhfhCJAhY3NsU7iNHLgW+408MjQq0EiJLPo1RPBs0myoZEEoxXxe93MZVG2Quo2P3mW/bioicA4yiBXTUQuBsQadWpTfOxXvpGQntoC8F0hXQIkHWWE29eo5q8eYdJBhZmDvdt/tOiuMVm5HZXwjakCA0PJZBAYF6vtmEQVDWDCrJPOEOJ/X5pPKRx+3NLiQIMiSJUvR/PnzVzZIzLwtW7bEW6+YeMsKIC/Dhg0bW6FChR7mQ4kOLGa/bv1Vph+cruUjTjRHC2VjCyIt9DrdZ3c3H3EMSP3SJUZUT438Weh/UP5/We9L3YjpQmLI2tqea5+Z4j8hgPT81+u/Vm8iPhuibQuJIXM4ud1MubirpI4IoETEv+hoypc3ZWLsAe3VlKzoPsKozh70GfW7/HOpv03NAws1Gqo83rmNjTW0zqJ+3vrqz/HP7n8ckolBb8cUebrorAlL04JNtdRAmefc7XPaXcSAQLpKVp9ereSQTEH9fPVl8YnFMdZuRAVvL299LZ7unnL70W3t/oFkoMGBUNgbJHm4eBjE0PbwVLrUMN60BudJ26JtNXsXF2haoKm+b1HhhRIv6N8cW5KIsSlrA2UmJkwz5X5MqzGx6ljkHJh/dL5mfZ8lOO/JesekcnHy5Mk1EydObD9kyBCz1D5+IV4SmJ49eyYbMGDAhFKlSj0d7ZnIQEkGARnmSszvOX/7vAzfPlxN3+ITBlQZoIt1XNXX2XxiS9oov9HRhdiPCINoFGE0KWcWbDQCg6oPUv8FRMMIqSlXISJ2ZA05oWPnpZ3y8aqPlUiT/qdrBG8K/HpIpWdJmUVWLneXJk1Eatc2+bnMMPYrSEjt2pfl2LF0cunS06F41kB3w/ekSGFy6qW12vIzDh0ytVwz4ygi9Pl2sfz9uJn5XvTA4s1UYIwR8RxCC2UtrLQHkAKie0gc4ntb4L0io0j5yrocWiZLGSnpU1IOXzusUS6GinEJrgcIEv9ijklGjc+ve8nu+roi81Yim1Ixe0W9dhCwklkhwCBLbAGbeIeiHXR2nDXIkjTK20h1fnRJNcrfSN9viNThG4f1/Y8KGZJl0NcaljzVzV1X9YL2rBWUvdedWafz7GKDxd0WS5MCTeSDFR/Idxu/UwHujE4zdA2JCbCQgMTwcxISDBKz1iAx7eIjiYl3BKZjx47JP/7444kGeWlnPpQogRfJGwvf0H9JVcL4Zx2apSUlJ+wD7fP/tPlH07ssqrSlbjq/SRcdDMFIc6f2TK0LqyX6ICVMxxeLyHvV3lMhINmvpCTitQU2BoTUCBgtILNCyQnBL2LdhcaejPU/LrkWvPSScS5vv2CQkKySLNkF43kGI7GBdOlMWRedY2SFHDmMDdEIagsXNhYjYzVatMj8gBW6frZQ5nt20bR4bADB9Qvy08+ejZX0OhmDqDIzuGaTXcH8DL3JxvMbzY8kPNCaTUZm+qHpUjhTYTl67an1B11O68+t13KYNfjbISOurq6ameE9hIjhuWULXHt4oWC9YAG/l8G11x9dV3JhC+hcKLHkTJ1T8qXPp+UiPiMCKB7jfSczaA8oJy09sTRWASFZqw19NuhrbzapmWawaueuLfO6zotR1lazcMY6w/uT0HDmzJnN48ePb2OQmPhhq2xGvCIw/fr1S/Xmm29OLVq0aMKiqDEEs2e6zeymC8roNqNl67mt8vrC182Pxh90KNYhzlLDMQH+DaSUXyrzktZwifbQ6aD6x7131M5R8lHNj3QRswaLMwsRGRp0HO9Xf18NBYk0eb4ToeHvHywvvOAiNWuKXL5skL8fOGZ+0AqpU5+Xe/dySqZM5yV79pwRdhg1M65qWrdt6WSYd9S5s8kTJn16U1aHNmwM8e436yBLz4cuWTgKL5V+ScbvHW++ZxtkVDhPOM8SA9hEi2UqpqJ83H/JtPH30YUT17b/ZEOxL4AAkSUieEBjcv/JfRW6WjoELWDgbUBggBy7fkweB0ZPioF/DmZ/ZGfJKqK1iy4YNzOi2QjNYhUeXljPBXx4KANFl8Twfnu5e8XKX+Z54vTp01tmzpzZetCgQfGGxMQbAkPZ6L333ptevHjxmEu+Exi4eActH6RthjM6zpDHQY/lq3VfmR91DMg8cKGRRo8p8EphkUHUueX8Fo2irEF01qV4F12UEEzGlRkdf8vHtT5W8eDKUyt1QSLjAnCKxXOCklRYkAKHgEEOrSdV857QFbbyxZUaHcY0NZxYAFmgtRqSQWknc2aRoUNF5s0zPyFCoKvApCyNpEiRSjp0wC1bHwgH9C+ZMol4e5tKRhAXOpguGIE1pSULGPRI1qdssz2yPl+dOCut2tJzhAWaqRM3TiR4W39bIFuJZiddinSagYtvIDPNfLTYgkwsA2IhMtEZ10L2ac9re1Sw/d6y91SrRwYGMgIRtAhf7QGZvoRumnnq1KkNo0ePbvXtt986dsZLDBEvCEzHjh3dPvroowllypR5wXwoSQBDpjcWvaEqcC6u7zZ8p2nK+IzWhVvrhcvG7x/oL/Xy1ZOOxTrqAgFI8dafUF/nTzmq24JIChJF5LP85HIdRQD5aFm4pbZrUhogUqIcZAsrTq1Qomhr4UKQ+X6191UfExORW2LCo0cir74q8u+/5gMxQIMGpq4kW6BcVKKEyJIl5gNmYKI3daqpi4nvZ3L1yZOmrE+NlqclsMYXctX/lNx6ckWO3jwqRTMWl0oePcU140nxl/uaQcCMzG6RLnzLvPJB7tFcRAbObbKQju7Ee97gesKJFp2YRfx77eE1FR07QvDsCFDuW3TcVFck+4F2iVbnmKJazmrazszfiSdP1VxVNcODCJx1IixYE3a9uks9fFivX1v4mrp34x8VXfD9iaGb9vjx48t++OGHtqNGjXrucyziw7vpsmXLlpGVK1c2ls6khaM3jkqR34toXZXNeNCyQbqYxGdAHLqW7KqOlXQRUaeGrNCWbAGRat5f8srtx46JWKvmqKqRIgsZXTLWfjR4KqAhapi3YcjiAHHCcddyn64aCBfZF1pNiaYQUtIhgiiTlsI/W/wZqw6DxAKyIseOmWYT/f67SQNjLzJnDpa2Pa7I/YDbstXlHbnud1VKnf9HkvuVlgwZTFoaxgcwYdoCjletaioZkZVBI3PHKtnSqJGp5ZvRA5SU6nc6JiumFtJsUaMX98nO4vV0U8NcLzriWMSp+MTQKYRVQFRAwFw5R2UdRRFWvJpQgah34v7wowgQ8aLTsLWhP2tg+gZZIHOBiSIt7Lw+AhkE+zEB85koOd97ci9Ec9iqUCuZdyx8qpHnnR/w1E6atYJM7oS2E7QcFh0khgyMBQcPHpz10ksvddm5c6ftVrVnhOdOYBYsWPBzs2bN3kkMzDS6GL9nvPSc21MwSkJwRhQQn0E6950q76h3Cil9Sjh0K5CGt1jxU9dmZkuB4QVsejZEB0Q/bYu01U4hfh8aljxp8+i/FuAlw4RXvDgsJSDeR6IsiEpYUsLUbybjQnLQ0nSf1V1q56mtDplOPAXE5cMPRb6z823h8n1xyHIZH2wwDjqEic1SiZQ8/q34XB2s5GTDBqbf6tND8OabJqJkC6lTi5Qubfq+iND9m2ky8UlnFdhy7jFbyN3FXduIrcuFFkBccIjFzZsInJLtsZv2t/Anc00mbYq10Vk3ZAQwPKN1Gl3V4uOL7ep84TxloJ+jQPkUETaBhCWbRNaI6yds6a1H6R7iF+Cn5B09Bu3ltlAkUxHJlDxTqGstvoC/i6CPzJujjPtYgxccC28ySAfZ7tcM9mwFSuRo7ZjlRteWvSCgCzt5PyFj5cqVYxo0aPCKcfO5Rd3PlTVMnz79w7Zt237l5uaW5NgL+hfaebGsTiigjEMalHZRBqBZWhpZQEn1okvhIu1Vtpdsu7BNdlzaoV43sXHwJeLqWKKjTD0wVe9j1EUJyQIyKFM7TtU2Tyb60kLJhvLlui9lbpe5UXYX0RlAJJXUy0e2gFEdc4vWrjUfiATtut4X/1J/yvwng6RTxq9k/aUxksGvvGQ/8assnZ1Nn4P7bsWKIrdumcpFOAHjH8McJWudDWTHy0u0XZuxBJHB0zNYcv9QROoYJJRrCpNCyokMSR2wdIBqoijR4gXzdqW31YeFcwJdRZ+5faJFXiwg44eIvEXBFpI22dOOEjrcKFVGBlyt+1Xqp7fRVMQWeDQhZke4DlnHpAyBLuQccrLidOgsCoR/5mH7BNFkPi0TyeMDCGaCjP/2X94vaZKlUT2Lo0THZJxoAthzJXSZmdLa9cHXQ2VOyPi9vuB1HXFQMEPB0M7qESCxlI+swd+0du3ab+vWrWuEOs8Hz+0dXbBgwSuNGjUa6eHhkSR3jiFrhsjQdUPjzeIQU1BSYgGlRlw1Z1W14WbxLJa5mBy4ckBFvZjhUcaJyD8jMlAimrD3qSKUdspZh2fpbX73CyVfkGsPrknPsj01smVQ5luL3tIN64dGP2irtRMxB2JcWqWjAuWd1u0CxM/TVw5szCXZc/vJxrWhBdWs3506iezdayIxtWqZ5ijhEdOypanDqU6dPdK5cytZt26EtG1rn56/zeQOssl3vdTLU09+afKLlnsAmxvEd/+1/Xqe1Mn9dPL5khNLpNfcXtGaoQOBb5y/sbrwkgEIC67nT1Z/Yr4XHs0KNFOShSfM37v+jhWxB5Cza+9fk87TO9tl8gaiQ2BoI2aHiOvOJHuQ3C25FM1SVHZd3GU+4liwlhCEhR1nQmbvyJvhszy8J2SG7SEmkGmG10Y0CDUhIzAwMHj58uWDmzZtGjedG1HguRTkZs2a1bBBgwb/JEuWzLbrVSKHJTp0ZBr5eYCL/qcmP8k39b6RUj6l1Ln17cVvq2kVI/RpXyT65eJFg4L3hC2g5IdocIFbvsr5lNPuD1rNrVErdy0tFw2oOkDN6UiDE0UT/bIpsaBM6ThFN6zElK59Xti+3WT5fz1041k4GG+75M3jKsvme8vNmy5y/mzo7gzWePQvr7wicvGiSEEjaN22jQzPAenefbNBXh7Kgwf+xs9JJzVqDJEcOVaLt3dTWbUqap1B5XKpJK/Uld5le0upPE/FlYwUmHpwqkzcN1G9R2jDJaPA5sNw0t2XQ5cGokJu79yy6qVV4coGnNd0ElKWpBWZLIEF3UvWlaF1qsr3dXNJt5LtpIxPWll0fL/x2mI/dZ3gh4wnJdtzd0N7t1iD102nINcoM5mwtLcHlOCwwEffxrVEJ6KjdG2RIbVHar328XUiM0oQw3XOZxcXIJumI16MczSsYefbld/WEnNYUIIjg8aIiIjaqfH4wryQrF9i7XBkAGTOnDnrFitW7PTMmTMdN+3XTkROHeMAI0eOLNu+ffslmTJlSpIWqHhJ1PqnlpqsJXS8V/U9JRFc9GSU6F5Af0KWZGYnU5T3y5ZftIuIi5nnWIOIliFsGF6FnWFCecqiYaA05O7mLlWzV5XXKr6mxnWY0X2+9nOpm6euOsWS/WGxTYxRzvPEyy+LTJpk6lCKCm2b35T5C90kQMIbdbmIv6wYtUlqdK8kt+4mV0JUty5TqV+Q5MmfklRX144SFDTbuBUgfn4l5euvF8nJkxll4cLIS4F//y3Srp2p/GQNRN+dpneSD2t+KG0Lt5WUnik1cBizc4yeQ2fumKYR24PRLUeHs4Gn+2n92fUyZO0Qm+MBbrxTRVyCTOLiFCl+MSLWvQZZ2yr7bpSXLnOWyMV71/Sx2IBN3tbvtoANGLFybAkAZZQqOauoDg0R7dWHcZOZIUuEeR2dmbQxx2aSdVSgbISXVETzsjb03qDrjS2QbW4ysYl8UfcLJc/WejvWLgIq1sKkgPv3799bsmRJ844dOz5T0dQzJTBfffVVll69eq3KmjVrMfOhJAU29w7TOujFmdBB9mV259naEUDbtEVMR4r9rcpvqdCXlvC2U9qGZJqI5CgvkZVpmL+hamYiG/bGgkB3wLvV3tXvtdj+f7TqI205Z+F4t+q74XQuRKZoZ5KiMNzRKFsWkmG+EwkyuR6Xzd5Nxd/DS0a1XiXvfppF5s4V+fxzkavGPjcg2YfyU/K/5GyHDpJ71CjN2CAQPnbsuPz0UwPjvimD4OqaxfgqKgEBa/Q+mD9/lfFz6qpWxgI6l/LmNXnF8Pq2bhXJmNH8oJ3Azwgi8+nqT+0S0JfKXEqmdZqmZQULDl8/rF0pa8/YFgode62dZPQ0lTxdXTMb5Ozppv8kuJ40mHLKIFn2k6iYgowk878cBUT7TJQnuxVbsX5YYI1QM1dNzZ49C0TUgURW+MTbJyL1euk8o7M6EvOaEXTjUfUk4ImKpyFiSQlXrlw5P378+IaDBw9+au8cx3hmK3yPHj1SfvDBB4uLFStW03woSYEI6ZsN3+ismcQAps1+3/B7+X7T9zJ4+WDTQQPUkckubemzRaqNrSaHrh1Skez4tuM1U8JtIh7q8P0W9IvQHp4J0XM6z5GK2SqGIyIQH8pIiImdiD4Ywjja4I3MICpe3JRdyZbNZB7HYxjN4YZ74YJI/fqm8lBYpE1r0sY8eWIyoHM7v0UOpW0hgW5u8mD9OsnIbAADX38t8r//iQxM9oH8mHyUTMjQQVptH6WZEkYV/PEHGpiD0ro1epczsvxwHWMzuCjFczwV186bt1C+/baZamWYpcToAdqqaa8GLYxvnTZNJHkMs/SUdL/d+K1mKcgERjYrCPfmsB1rlDDL/VnOpu/Rws7dpGqWSeZ74REoVWT3tZySMTmFp5SS3D1Arj50lSaTp8mTQD/zs6JGVFkYvJIsgyQdid5lesvYPWPN9xwHdHV0aT4LEIx1LN5RBy1aT2Bn3tP0TrbL3oAsMULpsO7pBFuzOs9SXypbxpqJGb6+vnvGjBnTcMiQIVEUnR2DZ0VgXHbs2DGpfPnyXc33kxy+Wv9VoiEvtGieHXBWyzWvLHhFRu8MnUXBlZeMDIp+BJUsnJCXbzd8qzbaLLaWDiZbYLHd/up2jXidcCwgKzVqmKZIR4WsWU0DF8+fhyxcNshIE7l/31NefXWJrFyZXqqbM+uUg/CO8bm+TFJ4JxOfWrVUkEuXEW3T7Y1A9MJ5fynotklOBVaU30ak0O4mC9DEPHy4RU7d6StN5hwSd3GTZZ1ySukcpsnSvr5djZ8x0fgdtvX+ELGiRc13YggyKRBx3GjxHkETcfT6UdWWsKlZ2pMRqzMElFKUNSgn/Lj5R/UqstaJ/K9Ga3m33FzzPUC2MGpL/DuBbaTz7KOy7eJh85HQYD4TpRzMGSm1BAcFq5sus5rQW1Byfexvsuk/dPWQkiy6pzCucyS4lvGFwsCSQIMOIcugTDIXMcnOkLlAqP8sPLFYa1rmqi+pvbPo6BG6uMhUocEZWndoqC6zsKDzESE43VAW8N5DvjD3tJ4rlpRw6NChhQaBaTd9+nT7GXgM8UwIzIoVKz6sX7++EYslTdDpUHxEcW0pTgxAVDe+zXgdvFZ3XN1QYuR+FfvpwkUqlUWAxZ8U6/cbvrfbiv2V8q/In83/dJaA4ghkRfh6YKdRMh9DpUprZNGiuhIY6CKDBm2V7t0rqmtuRCCzM2QILtsiW7aIfPnlZqlW7WeZNauHQVhaatamVBh+um7femkwvb64BbvJB9UryxuVt8v+G+Vk55qhMuiV8EJKQKJn40aTIZ4jMHr3aHllHtYWIhlTZBRE4QzzQ7g77ZBpeGGvMr3kr5Z/2Zxp03pKa+Och6D4yerTmyVb6kyyu6e/BAVdEQ+PesZ7mct47Ilx/1KoMpkt/LSrrQzdgB4oNNCifFH3Tfnfql+1w69ElhIyeX9osbs1IGOI3yFWFlfbuAIBC78P4oRPS960eSVjyow6pRtjvLCkBJ8VPHnIVPB3sUbiPRNZFsyRqJa5vMxdkk4uvd1bCtVpF62MCd2RNC5gjMf5gXUDPkNLu8dvN/VngS1btoyoWrXqG+a7cYY43yH++eefhp06dZqbIkWKJDtoBkbfbVY3872ED2q9CAPfXfpuqOgDPUqfsn2kQIYCKmBjxsycI3OiNccGMW6FrBVkcI3BMbLrdiJqfPaZyaafwYmQE1qZ7UGDBn8ZBMZTfH17qW+LuUpkE9Wqce0/fc6hQ90la9ZJMnt2TenTZ52a1EFu8HrhXwtOXDwhP239SWacmCGF0ueRzb47JZ17Zimy/LRsXJNM5zOhqSE71OjFvXIqwx/Ssnh9GdSss/knPMXWC1vl333/6iA+Nkd0CmhB0FdERI4JNrL9mE1LndYiVYYC/t2ym2w8f1x+2LJE5nb+SloWftv4OanMzzBhy/npUiVnR4Mc9pJ15x9L59kL5cRrVY3IPNAgLAwTNJV53NyyG+QouUFkTuh9m3ApIR+syyyjdq8yHxBpWaiC/FS/qvRftkmWnAzd8RQR0Jwhduf9OHX7+TQPkKlhaG3ONDlVs6Zu2Wz2J5Y+M7JiQdmMJeVewAOpkK64DJ96TzLuPipy5Iipnz+a+GLtF0oMf2z0o55TZKK0oymJg/bqlStXvty4ceO/zYfiBHFKYH755Zdc3bt3X5chQ4Yka8ZBBoIJyDHxQEloIH3KrBG6ik7cimRhtgIXO6lWOpX4whyMhYAFz2ntHzfo29fUtYNmpHVrkSlTzA9EgXr1RNq0EYOAmLQokYGRAJAX5h+BS5eWyZ0738uGDT1l8uTussq8J1PO6t/f9HMZNQAoNQ7bOEwyp8os9x74S7XAj8TjaBe5dTWFmutVqAABMKhAvqUyw6uptumTsidTQumEEicE+uctP9vUhWBAVjl7ZWlUoJFJqHnzhBIWyixDVg/RcROPAh+p1wsOu+6uBjmv5C1XHvhJhcwb5ODNclI8/Urx9GhnvA9/mH+qCcHBt4zzN4Xxb6A8fDhQDl67KJlSZpAsKT3lyRNKrU8zEJ6enY3nBen57ucHiwxfMrkf2Ezmn0wt1x7el5VnTsm8tmQ7g+XS41rGPyll+Zm78sHKWcbrDV+WsrT4cl3Gh7EA8QU/Z+ouff7aIUdrFZXSC3aIx537JsdEzIiiCUrhdGGuOb1GS2nOLsinuGNg8uTJjV5//fW46X83EGcEpmPHjp7ffPPNkvz589c1H0qSoMOB1KIT4cGGg58LGw627ERoTsQ9unUT+e8/kWLFTB4vuOJGhd69TcJfVztsJ0eOFBkwwESUbI0JQCj8888GUfnW1EWEKLd5c5GBA02EBn8N9CR900+SJcO6yoXzLlqSQlz8pXEp4SFz/JSfrH4wQvJnzizNCjVTTcpHKz5SPxb8XuwBJBkHVjIA3A5LdvAxYtDf2Ttn5fXyneSr6qYSkjWSJx9qvP6+2j1lwYMHPY3/u2iJKCjIvg4jT89OxucQ/udb4OKSU+4EVJUU7ldk5dnsUjiDq+RJyRwjV/F9NEBKjv5Rn5cvfT4pnL6wdkXhELv36l49ntTAxGhsGhDY4sxtQe9creW34Scl5Rlf8xEDZONQgaNYjwHG7h4rH6z4QOe1/d36b5ulxaSKy5cvH/rrr79qDhkyJE70E3Hmgtu/f/+fkjp5wQvgt62/me85YYGlzoy4942Kb6imxkleng1u36Yt2XSbDAli26hA5uU34zS2kBe6hyA9p00a23BA20J3UkRdQWTqKWN9/70pQ0OX0pgxIosWmQjNS6VfksqZ6svO8R2VvJBtIUs0eLCJvPCzS5YOkHOPDkqveb0k9y+5xftbb/lh8w92kxcAYbGUL2xlak7ePCkN8jdQMfmY3bNl341G5keeAm2Li0voDcvNrbBBXlbZTV5AYOBB4/sMlhYBgoPPSxq3ubLnWnlZdsZLNl/KKqMPdpLf9rSWyv8YjNGAxaOFbC9lo6RKXjCfw8aBUQiWIbNkRtoUaCGjh+wKTV5oh4NNx5C8ALxeGCxJubLFfy3i/Uy7ZwkfH59iDRo04ASNk2RJnDjxzp0796W6desOxaXPfChJghZhCAz24U6YDOlwBEXwlj55eo1WqIM78ewwYoSJwPj4MD069GToiAC5sNa7DB1q0qHUjMAQ4exZk/4F4sNXRKhc2USgkB+0aiXSrJmpjJTOM4t4nmkpfw03dfrQxk3Jql8/kVSpTC3cXu4ecvLqRdl1dZt2vcTVpnHt/mWZ07GJ1MpdWVaf8xPvZE8ke5oS4uFRwyAd58XTs5VxO/Tm5+5ewyAvx43Ho55ybUFw8DWDIGZSoW9gIOXX0CNG7gc2lT03yslrixdIllTZ5dK9R3LpgYvceOwhLsYyS3cU/jQzDs3QNuBnrSuJL6iSvYrM6DTDIJUuKghGh0c7M8deq9RPXJs1NxkGofwGtMgxtTQWQNPD6BI6pygnZUiRQaejO2FCzpw5i1euXPn+pEmTNpkPOQwOJzDDhg3L26pVq6mpDJgPJVngK4DRkxMmX5cPanygKX5mFA2sOlB1B06YQGYkWeRms7EG2Q3M4yAt9++bJj3TghwVypQxGcdBTAhYaa0uUcL8oA1AOPjZuPgylDEy8POYtwR5sbjoknEpWyK5etGsWEGWw6SR4fUj3iUTBPF5dLK8nHVdrROo4wr3/R7Kp9W9pZD3BoMklJDjtzJJntQbjNd039gk/Q1iNdz4N6z408UgMZWM17jCeC/sn7UEiSET4+7e2HgPChq/46mOzNMtUE7cziV/7tokB64e0LII7rF80S7NMTRk/JsUQYaF9nZamC2tzxocGSE0E/RpO1fhNuQFB8Q5c0wXASc1hkIlS4qkDN0aHx3gbWXJtiMWb124td52ggqdi2TLlq1G0aJF18+ePTvimRcxgKNLSC7Nmzf/LUOGDElyTEBYlM9WXkf7J3VQE+5ZuqcKdtMlT6fiQsvAvaSOkydN5ZhYrJ12A4L0nnkAMiSALqSoUKgQAxZNt3PRAWwH8uQR6dVLtNPIGhCRh6bpEMZGbcq8jBtnyujwPdaABKGHoRWbn8UASJ47daqJ4ICLslP1U3EJnX58I4/x2s9JarfRUi/HZOO13THuHzHewzLG4mxb7+Diksl4ndZ94u4GMalnfE/US2NAwCKD/CwSD49Oxvc0NH6WweyCT0ud7Oukeq4i5meJai4QwFuyLTMPzpR6+epJ95Ld9X5SAu8B7desK9blQLrOLA7eISCdZ7ng7t2T26cPyebJw2I83oWhnKxrFkBmnAiNlClTpqhZs+aIfv36OfTNcSiBmT59+itFihSxb4RsEgAlk28afGO+l3RBeh9jO0SRzEjKlcbOnTAJAPdbRKwe5n2QjZrNPa5g6R6ifAOBiAyUc9CnME4AEMDGBrRrpzPWecTDaF8+/dTk5murzMTvyp7dFBxTjkL3QrYfQnXmjOk961CtgnTP/675O+IOa89eMv4fnmEGBCxVohERXF1zG18ZjNfaRm/TRu3ikt+439V4b6saz4h8Lff3n2p8z/KQElVw8E3Jkcq0UTKUES3ZE/8nahIJ/IL9ZNWpVbLz0s4kGSC8s+QdyflzTnlpjml8Om3wDNoMV8LnJMQC2vi6881nkqXoIql2+wdpMbmFHLvx1AHaXlx5cCXUeJiIhjsmdeTOnbtEt27dQg/EiyUcVkL6/vvvC3bo0GFi8uTJn0EsmTDAxt1+WvsEP3U6tmAx7Vm2pxTLVEzK+JQxH3XCFrIY+w6bd2zJQkTYt89ECsiqYP4GYbKFIkagz7RoykX2IDiYkoqHZidcXJJpKWPS/knapswkcrp8KDt17Wpy7cUJuG1bkc7h7VtCQBGaUhSdTLVqmUYGUM5CA8PfQMkpp/FH3H1yR3zv+8q9J/fM3xkzkC0dWLWdtCtSUt6vWlPer1JSXilbTFJ7ppNsaQuIa3D4gX/+/vMNkrHQ+JvTSlgRLh4xgYHHjOcsMN4XU5YkOPiCceyABAVdMIhJQ4PYpDVuP/VSskawS1lZdaGebPD1lAv3C4uXZxWZfOiqeiUxnRknWCY2o/HAKZhWcsZrlMtWTg3jEsPA2OiCxokTN06oJuXPnX+q+/mEfRNkwbEFqhEK8WiBHZcsKcnKVxb/YH81pMPFmOc1LdhUTQyjAus6ZnZ0UL616C31EAJbLmyRV8u/Gs6t2Qk6CTNVyJ8//6a5c+dG0AIQPThqmXQ9ePDgwmLFijUx33fCAKlMWP3i446dP5IQ0aFYB5nSYYoaijkROSifxBWBsQa/hwnOmNI1bmzSoZDZoEsIshFa5xJkbLxHje85b2zY2/R2UNBJ43XmUL2Gv/8U4zFe9D3ZerWntJr6q3pkNC3QVN6v8b7UzFEnpPQD5s27ZQTCaaRmzcjPB8pOkKzNm02aGmD93mhJyuue7L28V5acXCxfr/9aSTJO0UTFwzYNCxkDgPbKzdVNN7Jt58dIk3wpJFvKJ8bPeyTXH6WXHKmuilvwMoNUZBd391ri5/fUdh9hbkAA8xfMNbBwcDEISXvj/WtqvA9+xnM3GMceGz/DNJU9Iri5ZTW+6iqJCevMe+ROJ6k2PnRrNeXYsILl9sXaq0Hc+Xvnxc/fzzRh2/hsITKT9k6SgGDHDltMaMD35+NaH4t3Mm9trbYGPl3o8t5d9jST16N0D5nQZoL5XuSg6wjCYhmfYMHRN4+qJsmJ8Lh8+fKBL7/8suqIESNsD8KLBhyyTC5dunRAo0aNfjLfdcIMGHqh4YXUnTEpAxtzhHQtC7WMdLKrE88eZFkOHQmQni9G9LngILvDIAp9NXNgD8Yd7iwDl5smCdNiStnQGtOmXZIePdJKw4aXZMGC/OajkQOiEpF5HgJoMjp16gZpCzH+Qpb22U3nN8nas2tVj9YwL3oSF9nmu17cg/6TvKn+1OeEBUTE3z888fDy6msQknkGQWFOXfi269jA2gfG1dVH7geUlYErb8q0w1v1WGToXrq7TNxru1kAMSnDKmnzTYpoUaiF/Nr0V8nnbTofbIESEFOlLRPFU3qklA19NuiYA2uQ3bHumsQfKM8vYcRbZkCYvqzr9P+KCFu2bPmpatWqsa7/xloD8+233+aqWLHiR+a7TlgBB0xEZEkZCNrwpGCmjHYBOBGvcCzZRBkX1CBk3ANZE8sAPn//xXL3bjG5d6+W3eQFWGfZ5h6Zq+2l1jh9OsjYrFPIqVP2t11BXigb/fqriaygg7GAx9DRUKZqmK9hCHkB9w/nl7T7esqFNY1k+nTT+VfeJ51BXkbpbVsIDjZlbMLiyZMxBtFoaL7nWAQE+crlx+2NkDKvnLnXWHL8vtgu8gJwgc2dxrbZOYQOx2EGORZKn/QyAr3L9o6UvABK3NalbcYcLDi6wHzvKZj99tfOv3R8AJkX5k/RQh0WuDwvP7k8RoMskwrKlCnz5r///mtuD4g5Yr2j7N69+x/jxWA96YQNjNk1Rl6eb859JzEwpp568rCGwzSd6sy+xC9AKmuPq63dG7S0IzonUqdL7K0KxaR8hu+NZ0U/0/Dbnk4yZN3T0gceHEwYtuDJE3+ZNu2qVKiQUooWNfdO2wHKSUy4ZkwBIwUoeVkmYtvCoUPXpXTp1BIQ4C558lyTfft8tDMqOPiB3L5Nq61ttbSHRzODvNkW53p69jTI1zjzPcchyKWmZPx1vdTKXVbWn92jGhZ7weeWKWWmEMdZrrscaXPI+Tvn9X5Zn7LqDcOxVSdXRcvsL6Hj6qCrdtk1jNszTl5d8Kr0LddXKmWrJNVzVZcC6QuYHzXI88NrUmFUBTl3x9QFrAJq80R9NDDMQyLTziy41yu+ruMomhU0TlAnIsTp06e3d+zYsfrOnTtjbOIUKwLzzz//1OzatetKLy8vp3dyBIC1rz69Wue7RGeoYUJHKo9UalSHsNCZeYmfYDJx8/+am++FRqdiTeTPBkvM9+zH+Qd1peWME8ZCb9o8f2r8kwyoMkBvP2tcvXpfqlS5Jw8euMvGjR5SoIC3PHx4S86ebWmQmuOSKdMj8fIKXVpxcUmtBMbPz1QCCwt396bG9zpe03bqXnep8E/MPKMozc4/ZrZXNoDGBwFvaZ/SmgFliKOlkaBNkTZy9PpROXzdYIBJADgTv1HpDXmz0ps2syUW+N71lSM3juh0b0vbNdO0IYf4DHWZ0UVFviUzldRWdcgg3jK1x9bW5694cYWk9kqtBp1kIJ1z3OzDypUr323QoEGM5SexKSG51qhR41sneYkcXBD9q/SXI28e0UgosSOZWzL5sMaHsrrnaulUvJOTvMRDEI0jcI0sM/gowI4BSTYwaq93CHkBeb3zPrdumMyZU8nhwxnk5MlUSl7AjRt7xMdno2TPflVu3QqtIXRzq258VYmQvAC6huICJ27HrNzAKA5KHtawjEDYcXGHrDmzJlQXJNPhk9K0ZATNg5YPkp82R75HZk+TXernrR/KMwbywrWy9ORSzcyMbjlaOhbvKH/v/ls6T+8sx64fk+aFmutIFDrBmJ6PbMBJXuxHuXLlPhg6dGhO891oI8YEZt68ea8VKFCgmvmuExEA0RcnNTqQRd0WaWYisYK/bULbCfJ1/a+lQrYK5qNOxCdsOLdBqo6pKq2ntJaL92y374JL93G5iz75bFUgIJQPRtupbeXtJW8b0etR85FnCy8vT0mV6ulQphw56sgZ33py6VJGyZLFXKZxySUPgl6WwMDtgu9KZPDzmy8Y0jka9XNFX+jPukJWF5GuNeg6uv8k4gYPOm8YPZCUMGTNENWlRAbeR997T+ckQV7Qb32z/hvpt7CfLD6xWB8PDApU118yXwjUf2nyi/k7nIgu0qVLl6lp06b/M9+NNmLU0/rhhx9maN++/cRUqVLFTTiSCMHFwIKz7dI2FdOR3kVsGBPjpPgGWjtbF2kt/7X7T+rkjbUuywk7gRP6rVsmvxR7sM13mzSZ1ERO347aguHSvStSK3c7yZkqeqWG7CmPSYpkHWTF6aeeKcdvHJd2hS6Kt/ss8fefYXzRquyt7cqRxVCBgYfkyZNh8vjxl8btbeLmVkxcXJ46nsYEmJsNGTFS6nnnlJQ5L8gNv47SfvYNOWLwtYa57bkW/Y3X4Cmeng2M1wQpc0w3kqtLMhl30EUe+EXUph0eFbNX1DKgLVwxPr9uJbvp+hJWTIofE1Or915JOsMesbTYf2W/tCrcSks9toB3jDX5pjWachzv19EbRzV79V/7/7SrslrOaupvRIaZdd2JmMPb27tUnjx5Fs+fPx/HyGghRgTm559/HlqoUCGn50s0QNRDavHDlR/K9ovb1fTo6oOrWpMmVcmmEh3hXnyBp6un/N7sd3UczpLKOR7gWQLPluhMHBuydohsvrDZfM82CmcsKJ/VbC21cxeS4hnuS4ZkT+fx2IvSGS/IvYAmsuPSEc3K/dSwg9TIulQkeJex6R80vnapEDYwcL2KYm0B6/7796sbZGe53mYwYmDgfmPDCJDg4IfGvxmNr+hXr1dsmSYDB82UDDOvyluu+aX3jtVGVH1DcnuXlIeB1Y0rMK9kTHHNoFURE4ng4Bv6d3h5dTX+ddTsoRvi5dHYIH5R2CNbgbJFROU5AiZEpS0Kt9B5SdaokauGTDs4LUl1yTTO31g83DzUqA5zxdzetru2rEE7NYaBDGfE0Zf3k3lukBonHAcPDw83T0/PzCNHjoy4dhsBok1gGNbYqFGj0V4GzIecsAN04MDWR+8crWKwXmV7SfdS3bVGzRcZDHwHknkkU7MlWvtwg+xcorPWrItmLCrlspYLtxg9b0BcGF9PC6sT8ReQZtxCme0TEV4t316GN3goVbIslvKZD8aIvABXl8eSOVVeGbfvhPzVvLN0LDBJ3FxMHRvWCAo6Iww9xAgvLIKCzsrjxz+a75nA8/395xnk5x+ZeyK1rDm7R7tCuGYY5mcB0faG8xvUXZXomA0IBAYGyC9LPpOqG33lkWugfJjPVzpU7aUdPJQHFp7YJeP2H5YV5wpI9rQNJF8aJl1GHFQwNRoiJRJrPy5FwfR5DeKRR7ZdjFgzhEC0Yf6Guh5Qno5MjIsOhmnMYXHu9jl17MXFN6mAKdFnbp/RcSasVZA4e/V5nEMQRWYe0Vlkj0uvE9FDunTpCufMmXPj/PnzoyWYi3aRe+fOnX+WK1fuVfNdJ6KJJhObqChsUrtJ6hEDq8/9S+5QA8giAkIz/B42XXD4VPJw4CKP6jVhGLb95e2hBpk5ET/x4+Yf5b1l5kmONgAB+LFhS2mT1z4H0qjgH+wjxccEyNgWDaRG1inmo7bgYhCYkuLqWlA8PVsbX12MY4wkeCR37mQ3/jVZ8IdF+7nVZfXZjXqbjbx2ntoaZdMC/suWX9T9mgwDWiwiZiYU77m0RzwNApA80EPWn1gt91MES/Wc1eXG4xty5Fr4zEfPMq3l06qnxNsjoqDB04gemyipchQYP1D6n9Ry7m74bLpPah+pmr2qln7sEUY3yNtAy4Z3/cL72jAEk2GQuy/vlhM3Y0ZUEyoQ6q7tuVYzWPYC9+ND1w5pU4YzWIsbHDp0aGHx4sWjNUsxWp/EDz/8UKRw4cI9zHediAEYtQ7ozgB0CNhDXgCtfplTxc2gbxYzohJaDr9v8L182+BbGdNqjHxS6xMpnNF2ypQFwEleEgYsA/9soVvJprLpxXwOIy/Aw+Wy/K9mF6noE3nJigxHYOA+gwTMlAcPXpT797tIQMBaefjwzQjJS1Cwl1x5iBuuCTikQlgY5ld/fH2Zf3R+SHmEThxmMo3YPkKJf/Z0uSRluvRKXsDG8xulenbbZjLj9syVVjMD5MCtVuYjYeFnvMZ7BvnKpe69Li6xH+J38WFzm+QF+KTwkdlHZtvd1YVGwxZ5Afj9UBYh09uhaAepm6euVMpeyfxo4gV/479t/9VMjL3rLkDnR5cRfi9OxA0KFizYdOzYsdFSyEeLwNSrV+9txmKb7zoRA6RPkV7/xWMAZE2dNZRzaVRgbDwXE4AEMWOoQb4Gej8q0HlAq+CQOkP0dt28dUNaKjHB4vjvTX+XQdUHyaBqg9SU6Yu6X8h39b+Tj2p+JAffOKiRrgXOSCThwGJyZoGWJ4s1lF8atZdhtfdKlmQ7zY84Dn1L+oqXy1nzPfvg7z9L7t2rI35+Y81HwsPVJUC1CfaiR6kegrkbOHz1sHh7mVqqIeZcPzMOz9D7tnDAeH6zKatk+gm0OqGv0xq/55L8w/bJ9vODJFWqSZImzQlxc4t5952LS0qZfdxbvVuswfqA5whmkF6u9v3dnYp1Uv+pqACBYz4UwzfP3j6rwl/L+5MYQUaq7ZS20nFaRzl1O1rVCr1m8HlxIm7g4eHhWqVK9Eyj7N4533///RwtW7b8M1myZE7ti53A6RQxnfVGj830tovbtDZNLTuFewqtvzOPwx6wyLxU+iXxD/SXvOnzarTJFF4Gt1lcIm2hULpCsqDbAnm70ttSJ08dea3Ca2oyZyE/3CcisZVW5RjEB0dLFv3Zh2dr5oiFlqmrTsQfXL8efmYQUXv/xf1V/0I9/5t6XWREA19pU2CvlM54SNxd4mZOjptbAQkKiosuu2A5fqeabL9on+C1Wo5q2nVz8NpBDQCaFWqmwnlE9RjAWRxVI4JfkJ8sOL5Hbvm3leSeJY3n55Qr9yvIsK2b5YHnQ6mSqYVUzFtVCYibW0UJCJhmXPsxcbv1l9KZM8jGSxmkeMYSUiBDAS2JeXl4yfUH12XHpR26nkQFV+M/Mgz26OWSuyWXW09uaUs9fjJ8T918dfX30sEUk8YC1rsOxTtoqYaAB81fbCeFOxKUg+gCZU1zEpL4hTRp0uT38fFZumjRoqf97JHAbg3M9u3bv61QocJg810n7IStGUDUsMv8WUZb8ipmqyijd42W7zdi224/WHzpbLLghVIvyH/7/jPfM4GFhOgT0vFy+ZclY/LIxWcQGHuyKg3/bSgrTq3QOvrRt47qZuDEs8Xx46RcTYMMvc0Bc0AAdWSRUqVM9wHlk1fnv6qbE1mIlS+0ljIZ55gfjVvglxIQENqjxFH4fW9H+XTtdPO9yEE3yehWo+WFmS9Ivbz1NIOJDi22SPE4heRNk1eGtBwiHUp0MB9l8OR78uRJaAFydHDuQVdpOnW5XLr/tEwWHUQ23DEsMiTLIA0LNFQPFLoircHaAYnBTdxeYL9fIXsFmbLfpHvydPGULqW6yIS9E8QnpY9cfnBZjz9vMPsI99yw06kjA2VJ5ziUuMfevXsZT9TbfDdS2JWB6datW5pOnTqNSZkyZeJ1YYsjhCUveAsQkTAjiTT4y+VeVofeJSeWhFtAIkPYSAyh4uFrTzsSuNB+bvKz/K/m/zTSsJ6iGhHsUeWzoH286mONYgICA2RAtQFKZJx4tshgrLsMNTxwwDTkMFcukYMHRfLmFXkUfFvnG3234Tv5ZNUnmkEA6ZOll29q0Xliv9dIbODqSgYmeml6e3HgZklZdsr4g+0A5yq2Bf0q9tNzNXe63Gqvb082IzL4u/vLtcBrcuDaAelSskvINebmVlT8/WcbwUvM9BJpPQ/IG+Vyyam7+eTQdbsCUfUlQSPHDB8yNXTM2AMyqZSPyLgUy1hMjdos+iHKjvii4J1CAwEZWNYuuiEpO/Uq00DaFC5p/N0+xtrhYfzOB+pNQ4bWgkDjP74H4kjrMoGXvdnmuAJrI52T/B32rIvg7pO7mr2LyEPGCcchRYoUhZMlS/bfmjVroryA7MrALFu27NWGDRvanj3vRLQw5cAUWX5quYzdPVaKZioqu17ZpTM6WERKjSwVo5QtIG3ctFBTWXhsodbM36/+vnxV7yu7SEl0AIFhACAbAtj28jbNIjnx7OBn8BE3I/TgC2Bml86spSbjt/XgVnn05JGeE+5upvZ94OHuKgWyYZ4ds3MsuojLDMzEo13k7aWRdTeFx7g249R3Ka1XWvVjYj6ZozC4+mC93tjYASWkgIAVKkyOSIwcFRaeaSs95j0lAxEhj3ceDYbSeaXTMhkC3ZiCriy6nShZQWQ2nd8Usia5u7hLtjTZVOyfO006ebvsLPFyNWn5fB+1kJ+2J5N/9tjWE7Up3EbmHJ2jthC7L+6WYzefn4EnmcgNvTco6bMXjwMeRzpLyQnHYsuWLZ9XrVp1iPluhLBLhZknT57u5ptOxBL4vaBDQJRHxmTmYZNPAzXr1yu8rrdjAvQN1tFE15JdHU5eAGZ1lg4qEDprRFfGs4nukzIwsLOQF2AhL+DGjRvy5MYTcb1vXNpGEB5wJ0D8b/vrV/BDVxm+t5sEiKkTLiHDMwb68R82/RCyCTGvKzpttFHhu43fydvz35Z3p78r83fPN669ZOLh0UJSp95sfF6dzM+C1DWQlCn/lmTJPjUfiRgt8u6WTsWqmu9FjGq5qumAxi2+W2JFXgCiXvR5a8+uVfLCOoJnDJs+IwrQ2UFosqS4KJ5uWYy/M4e4uJaR7CkvSOO84bMZlK0RFDPyAL3N1ANTpWzW5zcTDlLPjDZKSPaCoMA53+jZIlu2bN3q1KkTZb0uymXgjz/+qJY3b95IhtY7ER1AXnCuXdJtieRMk1Mm7ZsUcnxYo2HSunBrvR8TIEbkZ5Iat2eEfExA9NqycEvzPQn5PQEB2yQo6KbxFbGQ2Im4BeTlOOKYCODi6iKfrZ0o7efklhN3o2W3ECO4ucWdNsrTPfrknCznxnMm7xhKIz80+kE3ZkdhxLoR8tOhn+TN+W+aj/AeFDYIy2RJm/asQWZWGrfHyoOgVuLlRbNFxBb0j4JbyK97Ssq8I7vMRyLGylMrtXvI0YCo/Lf/Py0lNS3YVLMn3Ut2Vw3RidvZpeakJ1J2XKCk+2WPpDe+uswO34aPmd60Q9Nk9ZnV8ijQNFSSWULPC66urlq2t6d0ZGmzXndunf7rxLNDrly5Crz++utRboZREpgqVap0cHePwWrhRKRgvsb/av1PSzKkJwGdALiHxhTzjsyTVF6ppFuJbvIwIO4yIS0KtZDMKTJLwfQFQ6IpHFVdXamF21dTdsKxePLkiRw+fFj8qC8ZSJEqhRxxPaJfuwN3y8YnG2XapWn62Ppzm6XJ1E0y42QvI7qMu7R4cCw1JpHBwzVmZbCv1n0VsjE1L9hcxe0OgxEvZg7MLPlT5JcuY7to5G6CEfe75tKSmrhklxmHZhv3vSV58q+Nf21nw95bdV+GrJ0vj4NCd0hBuMKSriv3r6g+g1JSXIGZS2RPJu6fKOvPrNdMTZZUPlItV13zM2wD/VFYWM8betbADymqrjMLLA0NlMzsaW5wwrEoVaoUrpaRIipi4nr+/PnjOXLkyGe+74QDMXj5YPl+0/dyqN8h1cMAIpU3Fr4RqUV4VJjSYYp0Lt7ZfC9u8OuWX9XDhnQsCA6+aZAXZnu6GbcfGLdT6nEnng18fX3lxImnjqqeaTyl2ryoa/xdizeTL2pclAxee8xHHAfcdYODrxlfjjf/Wn6+s3SeHe3RKYq5XeaqMBXcfHxTKo+u7DA32hQBKcTfxV/83fxlZpOZ0q5yO/MjJgzbOEw+X/u5nB94Xt2Pg4OfGF83JChon/F1wfi6KkzFHrQ2ozwwyCgZTvxfztw5o6Vbunz2XN4jA5cONP/Ep2hVqJVaMtgiDY4GVgx0QSJqpSxDtgZitfvKbrl8z6SPQ/j7yP+R3HzEZHMTauSsof4rkU1Cj0vUzl1bRrccLQUzFFRx+xdrvpBP63yqM92ciF+4c+fO/S+//DLvjz/+GGE7XqS0csyYMc2d5CVuQHTm4W4ypGNCrgU4Yvar0C/GjJ+W5pq5aprvxR36V+kfQl7A48ffGIuvxUGUyPP5pYmTIm7efLpJgGCXyDMUTERnE7/jJzJwVTbZee1pG7CjEBR0XDw924ib21PNlKPg4RazDAxAvGvJetKZRYTtKDw0/ksVkEpSPk4pBbIUMB81Yc3ZNfLx6o+1PZkuKODi4qVZGHf3JsZ71VeSJftIUqacLSOajZbxbcZrmeuV8q/I1/W+1tIH6wNlnL7l+ur3W2PesXlSP1998724BWNE0MgsPbFUSRNdlPzbOF9j8zNMbcdhha/48Twv8lI8Y3F5rfxrSl7AS7Nfkq/WfxVqjIQlO2fpxHLi+SFt2rSpmjRp0tZ81yYibaP+4osv3vbx8Un8/tLPAQhsa+auqcI46vLFMhcL8SQok7WM7LmyR8tL0QUDIrsU76I//1mCgXxkXs6enSm3b283Tr4Sxmvg9OJ1OCuQcQkyL1evhm7BD/QKlPFHx5vvhQe+MEEuQbL5/GY5dvO4TD54TJJ5tZOKWc4Yn5vjIvjAwD3Gz0tubNBNDULDcETH4OKDYvLfwZj9POaPIcqslbuWXicIOiE0Oy85wI3YiDseuz2WQj6FpHGxxnptM0Nn68Wt8tnqz+Tmg5u6iY/dM9ZkDpky+lq1lJ4pte157tG5UjlHZSmRuYSU8ymnni6+9321bTmuwe9gzhRT9C1AI7PlwhYtZ+H0XT5reRUWWyNvurxa6sKW/+yd6Lk0xxbDmw7XoMuyNvac01OzVQOrDQxZezH1Q4/oLBnFDwQEBLj+/vvvoQ3OrBDpp5QuXbpnQ+eTKBDDDa07VG+P2zNO/wUsrn80+0OdLKMLvBaeNXkBrq555PLl65I6dT+DvLwjvr4bjKNO8hLXuHv3rpaPwuJxFE6wbNjWBoQQ6c/WzZB31zaQ+wG2Z1/FFGTm7vo9lkO324p/cFhhr6v4S/STvDHVwFiADYDlOmFDHdl8pPQsw7gAB8D4sQdvHJRv138rvef0ls4zOkufuX3U5baoT1GZcWiGBieVRleS1pNby/Ctw0OZUtoDykm7X92t7cmLji2SyQcmy9pza20OpYwLMMnaYoyJsB+H8dO3TispBGj80MmExaKjizRb45PKx3wkctjr0xIZeJ0zOs5Qd2BEvAACBokHaTyeanLIyDkRf5A5c+a6Xbt2jdCBNUIC880335TPnj274/oMnbAJmD4GW2HLPnQTfd8weu68AGGto8EAs/F7x0u/hf2k1eRW0mdeH/lpy0+hoi9W7fTpS8m1azXkypWKBokpIMHBLMr2D0xzIvo4fx5juqdgU94dvFtaLIi6y4hIMyzG75snLWa6y5HbjupScpHVvh2l1sQDUmPCbCk/3lX+PtTdOCvSyeYrL0nPJfWk8oRAmXaiu0Gi7HdF9XCL+XmFT5Kn2z3j/HyqzeF9e6fKO9GaSxYVGFPQvFBzFb3jTgu4Pi0aFTZQyj5vL3lbhm0apseiA+9k3lpK+qDGB1IqcylpWyTSbLvDQbYC0CKNgV6ZLGXk+M3jki9dPvWlwRQvLPx0TTCJgnuV6aW3IwJlznr56ql3D9oZe0BzAfOtABocNC/McWtfrH2oz5a5Rnj2YGoXVx2bTsQe3t7eKbp06RLhsL8Ir9ahQ4f2yZUrV7QmQ1qDGqIzDWcfmFCNOC8s8F+YdnBatFLCPzX+yaEqf0TFRIpkg96o+IZGVbR+Y8X+z55/dJYIGaM0ydJIcq/UkilTL+PrZfHyymBsCh7GJkFpw80c7TrPB0eC7MupU6GdbpMnTy4dVnRQUWVU4Pyydm+24MqDazLr6DUpmLGzFPQOPQQyOrjpV1aGbKoqH6yaJTcfmza7u0/uyfJT+2Tx6fxy4YG3zD6ywCDId2TB8X2y4WJxyeVdT3KnxmE38td/y6+IjN0bdbYBcaa14y5r0sAqneSTSv+Jv/9ScXdvaETlpqibrADn+5nbZ/S+I3Do+iHNtnANU+phQjSiVxy5rbHuzDolJJSEogP+HjykcJVlHIAlqED46+nuabcjb3RBZgSxLs0HrAEEYO2KtVNiwloGWYhsFhMZJ55Hec2CdkXbKeFgxluJLCU0m7T78m45cv2IFM9c3C6hdbLgZNIgWwM5ee2k/Nn0T/m03qdaqrcF3jsmmfctH15P5ET8gZ+f382RI0cuMN8NhQjz+8ePH19doECBOua70QKi1HO3z2mNlMXDkVFNUkPjiY1l2cll5ntRw3egrxIiR4AIEedgIpr1Z9dLkwJN9LMkytp8YbN8sOIDTcWzmH1R7wt5uezLEZInS0vp8yhvJUbwfu7cuVMePDClwS3w8PCQ5uuay+0nUXf+oJWacjBiN1u6St6u1FY+rLxRPF2iY//uIkvPdZPBq9fKuTuhM0TWaJK/iSw5ucR87yk6F2sq71UKlvxpwj9mwcOgZrL9SuQl1ruP70oe7+Ry5s5D8XLzkKM33cTDiLpfK/l0ThDi2dSpF5vviTSd2NTma3IkbM0tA5SxXqvwmvme/Xjg90BemvuSGtBZ8E39b9Sy/7etv4UIUx0FzguyPmmTpVVjS2YcUYaDSLFeMPEZO4iwE9DDAj0Mzr8MpOVnMfiRlnC6lnZc3GF+lgkMvUW/Mu/oPJ2gn8IzhRy4ckDu+5sIGq8DL5w5u+doJihT6kzybo13pWCWyDPSR24ckSIZnIWG+IwzZ84cz5s3L3XtcFGNzd2kX79+Pt99993pVKlSxcokgn57TmROuKIZTW3CTkQPqOSZPWQvVr60UurlsS9xtv/Kfo04WXAQ1BFJMaEaIXBYEAkhzLPOqkFOiSxrjK2h0VGj/I109hLE1VK7NrXRPjai3Jx63wnH4Na9W7LqwKrw3RLGx9N9RXe7uihY8Bn2GBUa5K0pP9d/JNlThN5UbOFBQC75Zmt5GbEzagt8by9v3cQ4t8KC8tabFdvKa2UOSzqP8I+7u9eQgAB0VrGFq0FgNhk/z5T54FrjmotLWGz1rYGgd2G3hQbRitmwf4INhlWywYNPa30qHgZp+2T1J3rfkVjbc61qXSDRYQMSnLlpEx+xfYT5SNRoUbCFZlgu3b+kQx9fKGkQvP22dZsf1fpIy2YIlsk29Z3XVx3MmexP2f3SrUuS0iulpEnx/LxmnHAsgoKCZPjw4VXeeeedcFNFbaZGPv/8807Fixdvb74bY1BfpN2OxWjivonP1UI6IQICiN+DZe6QPeAiZnBaVCDKKT2ytHYykOrFIpzuAWa62BIPI/gMu1hBZlJ5plJzKP5FnIgY+dStU5oFYlxCcPAd4/vSGV9OnwVHws3NTbuM3l33rsw4NePp18kZdkfcpX1KRxklg1O3z8k9/zJSN/cjcXe5az4aHpcflZOuC5IZ59Qa85HI8TjwsW7ctkoNELBNF/bLtCPBkiZ5RymW4aq4uTy1yXd1zW4sbBfM92KDYPHwqG+8nyX0Ht5GbJ6WNmtHg2sGfYj1NY1uY1SrUbEyoqOM27JQS339r5Z/VV6p8IpmJf7Y/of5GY5D/8r9tdxmK5tKhxRiXrqv7DWMK+lTUvcHSxcYRKZdkXY6dJMymGVcycgWI6V/pf6qWeE9JNtL6e3dqu+GiIJTJ08tXh4xI4FOxE+Yz7PTf//993o9YAWbooRcuXKZpOQOAptblxJdZNbhWeYjTtgDnC8xrYoOxuweo0QkKlAvv+sXejMihR2TRRSRHXVmokfaEdHtvDTnJdl+cbux0WSTgGAneXE0WNhJ41tnxKKL6Fi6T9y/SF5ZWlA2XW5vEKTwidnzD2pLx7kPZbtv9M7X/df2a6ATES7fvyL9l42TJtMzyCrfrgYh9lCy4eoaXjMWUwQHPy2PkSle/dLqkG4aR6Nqjqqy9/Je8z1TB8/+fvt1mnxswTr7VqW3dN4a58Wdx3fMjzgOjDpByxMZ3qz0pszuMlsKZ4z8byJLi7cNr9u6nZysLo6/DKatkNUkfiYQbpq/aShfGQJj9CsHrx90eJnMifiFDBky2LR8trn6pU6d2v4xnXbi791/S8fpHZ/7KPWEBOaPEEVFB9SQFx9/WtO3BUo/1MatUSJTCV34WExigsb5G8uD/z2Q6+9fl8cfP5bjbx3XKdUIIjGMaj+tvfSa20sqjK4gQ9YM0fSzE7HDkZtHYrVw+wdHz+9lwfHV0mLaTPlya3PzETb/VLL3ZjvpPPeSHLwa/RbeAt4F7Cp37b68XzrMnCw9l9YyyFIV8fP71/xI7IH7rTXITM3vOj9aA/8iA2QC4tK1RFfNvFgLrCmvk/GkfOto4JIbduxATIFIeGvfrTKp3aRICacFGO7heEx21hbIsDQu0FhG7xot4/eMV2ffkplLmh81gSGVlo6tL+t9qRYRFnDOdJ/dXRr920gaTmgo1x5eMz/iRGJExowZq7Zp08bbfDcE4QjMe++9VypbtmyOC2/MQBW/7eVtkiVl9DbkpAxSpdSb0ZZEB+gaItrYSI2/t+w9WX/uaTaOBRbdij1ia1vEg2N3b941TibT6YS/jQWWzopVp1apqdXOizu1Rv7O0ndkwzlHaBiSLrxcY5cq9/OPnveIBWfu3JZRB7rKN9v7SMWJmaTuxFly5Hr0TRdBdEXd84+tlF2XYzdxOSwCA9HYhD6vKU+QSYgJKAnVzV1Xxe99yvaRKjmqqOgdr5aTt06an2UQDM/U2sUTXQ8Ye4EXS/uisVYCKD6t/alUyl5JS0T2gM+VdcXS0hwW+A7NPvxUJ4X2pUim0GLaC3cuKAFjPaHt2Rp0dll0Mg3yNYj1vmIPiXbi+SFdunQpO3fuHC4tGo7ANGnSpGZcDG8kQseZ0YnogdTy7M6zNUKxF9iUVxxdURcFLkzKRcO3DZc2U9rIP7v/CZV9Se2RWn5r+puW+OxB2A2HclWdX+tI4bGFZeD0p/NZzt85L6/Mf0WWn1ouj/weSaMCjeT0zdNSK1ctTUNDlhD68foYQHj69Gm5ePGisZmEL2v4+/vLBzM/kC/mfeHM3FiBqJhNMKZ4FGCaDhxdzD26Uj5YNVk2+R6RU7esvYCiD3ui+bAICHbs8uTvv1gePnzdOLdCtxyTJbBlb2ALZFLo6mpaoKlglrb67GrVhPEeY7lvCz83/lmmd5yu+pW4QsaUEXqA2Q0tS8VgSj5+MIiJMd2zBqTtSUB4fYyblSQzV5pc6pmDZQMk7I9tf2i3lQV8LpSuCYwppcYGP23+SX7Z8ouSTCfiLwoVKlTdfDME4VaCAwcOTCpevPgL5rtOxBMgiFt7Zq2K475c92WoNHREIAJCfBvWUKpl4ZYa1bCIoHlJlzydfFn3S/Oj0QOZngo/VpDdD3ZLpTSVZOuAp0JxyoVERqSBiZjwiBhUbZD5UVPUwwYGQbl8+bIKU7Nly6aqc4tjJli4c6HJmM34k7d13SYVC1c0P+JEwd8KyolbMRtEWC1HNdl0wfbmag8oi8R20aesQmYiOhjVvKt0yB+977EHKU9/IJ5lv4alm4+IWhhA/CMje5R/2JS5NsMipUdKKZ6puGy7uM18RDTbSUswYtu4nsxMiYZAIqZ4p/I78kPjH2JlhfHRyo/kmw3fmO+ZQKcjwl1r0AGJJoj3+p7/PZ2ujzsyjQEvln5RyfrvzX43P9txqDymsnZiorM58bZjhno64XicPHlyQ4ECBUKZ+oQ9K10GDx78Q9q0acPVmpx4vtCOrvT5pW7euuowyQVnscKOCJCce36h0+1kcugSwpCOLpDN5zbLgCoDNJKJCcjIdCjRQcqmKStDmgyR5F5P3V0tehoWP+r8bJjWGRwIFoC4GOcc2iu9z3M2Hdmk3+fl5SXeKb3lyOkjUsa7jLxW5zVxd4t+1B6fAZHDUCu6kbjvXV/5bM1ndpFZW2Aacmw0aXS8MVcoNmBzP3gN4zr70SR/SSmZ4YD5nmOQekpf8Ri40GAXFehiMB8VveaSeSRTMT3DL7lO0MigGaPkwYZbPlv5CHVnkHcGLO698lS4yyZMaYlOmrgGM4fILkT3HKF0M6TOENOk5lhmiC4/uByqgaNZwWb6fmDLYG0aSLl5wbEF+tjR60f12JGrR6RWnlqy5PgSfe8JuqISEUcX+OdQ2lNH4ZzVNXPkRPyDsU9k9vX1Hb1v376QjS9UCWnIkCGMD4h5L58TzwT4IBx986gMazhMo+DoAL+XHKlz6O183vm0Fh1Vt0BUyJAmg3Sp2kXSpU5nPmIbYctPEeG/Tf9Jjck1pPaftcXdxV0ypskoC15fINNenibJPGNlTRQvgS7p1JVT8uXCL+Xc1XN21+NXnl6p7w8aqYjcRiPDxfsX1YQsJmCDe+QfsxKUBcydYaZOdBHo4CpimhF9xP3TOYz0FlkS2sSOz6JPuT5q4ohJGxsx/2IASIkI+4GoRPPHbxzXzOOWvlvk/MDz6gPzrEB7MdqV6ILyzWe1P7M5biK6oLHAEqygB/qwxodaCiar7OXylMRRarN2TQaPgx4r0SbY+nffvzL54GQd0eBIEBACssm25jc5ET9gBLnJWrduHWqhC0VgateuXYVo2In4D5wr36v2nmzqs0n+bftvqAwKaetPan2io/gR8lmAZoLI0aLmpz7+V4u/Qur8iAljuyk5AmSbIDsWMbDvOQ/5b+lm3eCv3Ep8XWxkqj5b8pl8uuNTGbxwsN1ZEfxT6DShzLH70m5Ny6Npshe0q9bNZ7M7MUrUyFVD9l2N+ZgBCBBddhHpQyJDgIM7Zl3P30XJa7qzMfQGxrmI4R6lVltZDMqzRO4Rgety3gvzdK4ZAw8JHuwl8o4CJm/2gqzntw2+lUXdF5mPxB5401AKQtCL5odzZ0DVAfrZ9ynfx/ysiAHRJnsLwcB9d+bhmfL1+q/DkZ2YgEYCi7aGjCJlLCfiL/Lnzx9KBxPqStq/f/+YEiVKRH1GORHvQDTDKHvKCqjyLWZ0lIsYR3Dq5ilNZSOqtYAprf2r9pftvts10mK4GRc0CzVRz4jmIzSl+jyw7dg2yZMpj2ROZ/o7Sn5XSg483i8DSwyUH9v/qMcSE4bOHyrfbflOPq/1uQxs/FQMHREoH5YaWUo/X2t0L9ldPTTK+pSVW49umTRGwf5SJGMRuf3otpJbVzdX1RkRBeMns/TEUvN32weic0wp8fuJKXABposkOqUNzsmhdRpJRZ+7UiBN5FkPe+EWkF/S1HQXuWrVSr1wobHrZhXJ8zQZ/eqCV2XUzlHme/YBkjao+iD5rsF35iPPBxfvXVT7gkv3LpmP2AZanhUvrlBrfWY2OQqcZ5SRKKchzgWUiIr8UUSHXeL3EhWaFWgmK06tEL8gP50qzVTrkS1HyoulXjQ/I2agCSHT95mUDP3a5Fd5u/Lb5keciI84ceLE2oIFC4Z0tIQiMCdPntyWL18+p0IykeHg1YMyeOVgHbtvvWEgoKSVkfSsNYjCWHyJzkl9N8xnfwQXV3hz0lsy5/hs+b3l79Km/LNLwT8rsIDee3xPTt85HW5kQ1jw3P+t/J98tzH8xojmAT+NzKkyy82HN5WQ2jMXKSwgtGRIMA5Dd8B5c/LmSb1N2Scq/VVkwKGZlnvKmdFB4/y1ZXLzteZ7jkGKHZ3Fq/My40YKpsaJBASIFC1qMJZXRToa0Xhy00b+w+YfZNCypwL0yEBGE5EuU6ijW+KNK+C9hH1BZMDBe+WLK8334hZkU5hqP/PgTBXsRgXmGx29cVQFvqxNlPQooe55dY8KqGODuuPrypoza3QMSr+K/Rw2S84Jx8PX1/dmjhw5iGo1/RZSL6pTp06qF1988fsUKVI8NfFwIlGAbAwlJ8iKRV9RPGNxLT/YElAybA7hHmI6yAtzSp4Xxm8YL43GNJJcrpVl/eBFUiRb4hy8BmFBLGprZENYkG1Dh2EtDLUA0TbkZeXJlToJOSw5jQq4KdMlUyZrGZl9ZLZqbHBU5ndR2rr+6HqIuVhM0apQq1A+RPZiXIuykjl59M3yIoPH9dLifiKlBDWrIv6v5ZPg8qUkOFtqcdm5W1wmTBWpahCQdOlUrDtiR+TzfeiSmdpxqgxvOlyzoJQk4gsoHzM2JLLJ9kyufrvK25q1i2twjjPGwjuFtwZYtkD2l7IbBIWxAmdvn9WMDesRr5X5a6xrjKOIDRgiSZkLW4dBNQYpSbJ2/HUi/iB16tTJ/f39565fv17TiSEE5oMPPqhpwFk+SqSgFl8vXz0plLGQFMtYTJ0rESCyILB5PvR7qH4L5bKV0xEGRNloUD6v93mcuITai1EbR8naW2uNBSVA+lbtK6evnJbdp3ZL3iyhvSWSEvhcaPncemqr3LxxU7K6ZZW7VjOKKBVUzFFRvXiiA6zd6bRhQ4G0AFL/dI0cuR6eOLBBIx7Gq4j5NxGZJ4YFBMnWAMfIUCxTYXm51H1J4e5YDZRL1uLyoMMCCah8S57kWyN+pXbKk8r75HHTo+LmU0fcvpwu0qCBpE7vI9MPTpcbj26Yv/Mp8Dn5sdGPGsHT5RdZ9ux5gY4nysuRmUfSCYcflK1ZaHGBVF6p5IdNP2g5EnJijQIZCijZ2uq7VQ5fP6xCYDowGQ6869IuyZMuj5ZPIewxmeBtDTRoEHTa4Fnr3lnyjpIYAgWIFt1RTsQP8HkYBGbzpEmTNHoLITCDBw9umytXrsbmu04kQrDhENVg4V0wQ0EtCxDFUFMm4zLt0DSd02IRx6nYrsoAve1I+Ps/kosX10iaNPmizDaUzVZWPB94yrW71+SI7xF5d+m7MvzQcMnvnl9K5yptflbSA2WhExdOyM77OzUF/0qpVyTIPSjEqp4MgL0kgSxLt1LdpGrOqjJp76RwJSeG6VXKVilUyYcyEAs/Qkw8fvAWYtFHq4BbK5slj7ct0lY1MyWylBDv5N5SJXsVLQWgt7r7JOLBkGFRxqeYvFjsqZeKo+DmUVQCAw9JsGv4Mpt/zl3i4VVTXL+bKh6t28m2q7tDhMt08OFOS4fSdw2/k2o5q4UMFIyvgMT8s+cf873woDSDiDU2QyWtceDqAfWYishDhvfr2PVjWq5EpzW1w1Q9l2jNhzRb++qQceHn8S9EmdIcInZ0XhAYy/T7mIDXt/LUSl0Xa+eurV1b/G7aqcn2WJoJnjXwx3I21YTH3bt3j48aNUrFnCGhQrp06UIPonAi0YIIkUjxp8Y/qWiPTiUEwGFBpBwXuHRppqRK1Uh8fcP/zrA4c/2MpHJLJavurpLv934vyQOSi1uwm0ZvSRl0Tpz3Oy8+QT5SJFURuRJwRXKnza0bKwQGwaO9Cy9ZOZ7/+7bfxS84vK09k8tzpculugMLmHVDZGzB3CNzdWPBlI7MHiJdNoOpB6fKnKNztOV424VtMv3QdNlxcYe0KNgiVIdcVKiXJ588DDS1uzoKbm6lJCgo8hk695r9LYFVMkrgW29KlyLtdYOnw29NzzXyTpV39D7i4qiAkJXsQXR1P44EIz3I3EUEzhvL5GdHgAxgROQFsA41L9zc+Fwfaks9GhzOK1zb7z25F+n5a3HkJkty4FrsPYFeKPmC6spyeuc0zrV6MrDaQJ2OHZcuyVHBw8Op5rCFVKlShRgBhRCY5MmTOwlMEkXjfI2lY/GO2qFiPXytTl77xxdEBkYX4AgK9l/ZL1mytJB792ZI+vSV9VhEWLR7kdT8r6b8vPdn6ZCtg3xc/mPZ9O4m2dd7n7St2Nb8rKQJ5mRVzlNZfLL5yGG/w2oABqkJdgmWdkXbaQaGckD7Yu2lQ9EO0rtsb/N3hgaaF1L4l+5H3qHy795/5fK9y/pz+Jm2ylPMrgGUsJjHtfB46O4Sa38bCDMZPnvx4arxcvJuzGfMurvXFS8v61KDh7i4ZJSAgDXm+xFjfatH8kKJo3L6/gWZ1nGafFH3C81A2QtLac2eKfFxCQjB+9XfN98LD3Q+kAhHgYxbZOU0zofsabPLkmNL1NAQfF3/a1nSfYm0KNxChzmGBfqcmrlqyq0npveSv8niaxVTUIrCEXlW51lKnCivQ9rRpE3YM0HSfptWTt+O3cgMJxyHZMmShUQ+lrPLzSAwDh/g6ETCAGWcr+p9JZ1KdFKzLYuqn4g+Nrj68Kq8uehNTf0SVQFS8KeNjTB7zjaSIkXkWgEWEMobpIfHvjBWPm/zuaRPk16K5bY/ck+sYANFcPlN/W90ijgdZVfvX1UtCmZrY3ePVeMvhNszDs9QgmNrnhbElXkzUQFdRMZUGWXdmXXadn/z8U3zIzEDRDa6WpEtvjF3rnV1zShBQU9Hari7NzfIyyrzvcjx/W6D3OXKaRC3p1O4I0Ng4DF5+LCfPH5s6hLj7+QaY55QbK+p2AICGpGxHSZzYYcmxgZRlXUgI/gW4XaMaNwafcv2VUsAa1Dios2ZMrfFPJCymMXxO6agzIX2hesD8S5z4yhr9SnTR2rnrS0vl3tZx7g4ET/g4+OTq0uXLlrn1BWkb9++hbJkyZKW204kTbDYMHiN7hZaQClFWBwqowMIypITS6TmPzWlzMgyqslgOi/16haTW0jPOT2l6B9FpcesHubveAqL9sai3ahXop781+g/KWBw6z/X/6nHnHiKdF7ppGL2ilIqSykt3ey9Gr4ryRL9UxqwRLnWwAXYGrg8UxZpWailDstjInOvsr1Ux7Li5Aqdu4RGITYdNrxesnuUmuwFG8zhmyxXMSUxngaBsZAuN4PQ2DdVGRTLmF2yp/KTJw9qGj/jovmoBQEGWXlR7t6tJHfuFJF796obtwvLkycjjcdi160VF4A0fFzrY/O90CDz4EjQzh8VIOI0GNBYEBYEPZQiQTK3ZHrOYLZ518+knUI8jTFebLRH/DxrATHlwJE7Rsrv23+X249vy6Frh3TeV6aUmczPcOJ5w9PT06VOnTpaC9UC5bvvvlupVKlSpjPFiSQLNrN2U9qp2R1+IulSplP/BXuBILjuuLpqUMZtJvTS0UIL5OdrPtdMjGVDhdjQMrzi9ArteiKKQjxIiy6Cum83fqv182VHl8mMSzPkkO8hGVgnaoO3pASEsBDP0plLq8X6nccRO8ICsgCIt/kMepfrrToCTO3wdwGk40mhrzu3TsWUdB6xweDObG2AiFaC+T98njEBbavYwfNZE0FbTxm2BaYUV8lZReYcmSvFs/SQQt579Liraylxc8tvkIrw5SxX1xzG34erdJB4eLQRf/85xv2L4uXV3XisgAQGrjHuh54+HRFqZd8nDfL6iIfLfuPn/Gd833V59OgDg7i8Jo8fDzV+1l792cHBN0K9Fk/PtuLuHnmZ9HkAHQxZubAt1RCBl8u/rOeJI0AHW1TT0lknyOghhg6rN6FFGhKUJXUWDajQUZ24cUJ6leslLQu2lJ+b/BxrnR7BEgNNK2arGPJ303X02P+xdiYVzVBUAyu687CdcCJ+4ObNm2snTpy4WwlM//79G+XOnbuZPuJEkgXRCG2iLBarz66WHb47tLXa3jZCnFkRbfJzABoHFogpHaYY20hQKKEwLZv4jGCDT6skGQQeZ2w+0Y+F7CAcvXj5oqaOK+SNG1FxQgeuqXRQ8D7iuoqBGrqWVB6pQk0iRx/Df7jwkoKna4iInHlI6A1K+pQUT1fPUO6+h68d1o0FO3p8OwA6KYhOTAdBQmjL+ZRTwzAyOdZiYFvoWbanlsLA2nPnpFfp/AZx8zKISFrjb7lu/JvVIA9PswdubsWNr0IGeShhPFbMeM4J43E0PoHGvzeV9AQERG+EAWJfN7ecSlACAjaafx6I2Ek4WbKvjd8f/zqTKGnxmVrPFCJLuvXlrdrlE9uSjAVRkRdAmZiSDZ1EEOqw5ClDigxq7Fg8S3HVo5AVZor3K+VfiXV7M38r3jhvVXwr1O9FXP7J6k+keq7qKrymQw8HYK4VRzoUOxFz3LhxY8+YMWPWaAkpTZo0zgGOTmiafniz4TKs0TBdJNj8/tjxR6gyA1N5209rL0PXDdWJ2BYwVZbFwAI2QksJikmvKd0jT9nzOxB9sglbQMdKr8W95HTQaalR3H7BZ1JE0YxFdfYVhI96PVmtsGnvB08eSN60efXzgMhAVpmhhIAX3czsQ7PDDe/LkjKLnhfW54DOQTKTmeiiS/EusuzEMt0w+HyZaxMR0Ecw32ni3onmI6LEyV/qGN+fxSASOwxCQfYorUEuSoiHR33x9HzBuO8n/v6Lxc9vpvHvTAkM3K/fC4KCrhpfMRHTkiXyNghJBtPdKODiktZ4rmO7phwJyi8WoC1hVhEi/n92/6NBiKNgybhGhGsPrmnL8qrTq+RRoO05bIiL7z6+q54vlDZp948tCLK+Wv+Vnl9hSRNZTYz/INef1P5Es0BkKf/d/6/5GU48b6RIkUK7TZTAJE+e3ElgnFBQtiHC/qXJL+q1QDT+wswX5OctP0u3Wd10rtLrFV7Xi77++Pqy6swqnbbbdWZX1b5YQMSy/ORyzQK8NPsl+WbDN+ZHogfaJCv6VNRyU1SlhqSOGjlrqAiThR6QZamc7WkJg6GDtmr5lkwK7zURsTV4DFKDARpC3jq560R7dpIFfP+ToCfafUJGheyeLZTIXEKaF2yur3XivomhnH+zpc5qELCbBnkxlZFAYOBm4+uAQVZWGqTlP+P2cfMjtoA5WczaUwMDdxn/Ty3u7lWNn5HVdDACeHm9aRCY+KubqJW7VsiQR3ROeNkgYEXv8cr8V2KcXQuLqITaaEwg0/Un1Jct5yO2VaDrDsE6gya5HVswhoMgLUNy24R0ZIuRUilHJb2etl7YqqMYvlzzZYhOzx74P3kiNy6G1Uw54Qh4eXkpgdES0sCBAwelS5cu/oYLTjxzkC5lICB1X8RsTH/FRn5mp5mq1kcDwcIz89BMbTGkPh0WRPh0yODqynNjCtLIn675VDtfWBDpWnDCNladWhXioktE3ahAIzXkYqMolL6QZlNsjY+woGSWkuG0LRWyVpAtvls0o4ZOwtYIA3vAuYCbLWAjOHPrjFTIXkFFwYDPlk4YyktkAWy1HUPCJh88JLnTd5OC6e+Iu4v9c57c3csbpKK4QUQwSHtiOhhNBAfflqAgXm+AEhlTRoZNmi/Tz3RxSWNEiCPsztY8D6CfgsSQWYPAQAogimjVyMiR6aIU6QjwcyPyg2FtoXREqRni3bl4Z/MjoUGnUHTa7iMDvw9jxYhmHvE45exKoytppoaZTbwnlFxpM7fX6O9cs2aS7osv5Ebx4pKqYEHz0eePe9evi//jx+JpnvOVEPHgwYOgX375ZbjSY3d39/htIenEcwFjBWi7HFpvqMkj4fE9HeYH2BzpOEKoO3I7HRe2EZuhfxYQFaLx+GvHX9JsUjMVIDoRHhCALiW7qAcMqJWnlozbM05LRj6pfbSLA91RRMibLq/atIcFLqkWWJeSogP8ZsJG9ZQMyvuUlxdKvKCaBsgLZckxu8eYn2EbkJ/XF0+Q33ZFt5QQZJCKjMYGZbtUET08loCA9cbXboPQXBFPz6cbr6dnX3Fziz8bVkSgpXtk85FafgRYFkAQAecNeqq4BoSZ2VF4u+AfZPn9cQnOn4gyL2D1mdWaccZdGXJtnXVBs2cP0Jl5Xbwoyf38JODMGfPR54/bJ05IYJUq8qR6dbnrgOwQZM933z79e58lUqZMmTNHjhzJITDuXl5ejmv+dyLRAbEclvCreq5Sp0wLmP+C1iKygYEQHtpx0T7wb0yB6JDNk8Vk7K6x5qNOhAUbAZ8LU3X3XNqjZSHs2sm+EO1al2PCgswH3UdhATGirIi5l7UZXVRgQ+R8YbgkWTu6y6xBRmfV2VXy34H/ZNTOUTqWwHqziAojdyyWCUd6Gbfs65qBbPj5TTEIRgfzEcfAy6uHPHkyynwvlXH/dfPthAXKwhZtDOcNuihHgDbliD5XypMIY/9t+68SGDJ09/3t6w6LKTiHLTOtbL0uSMuYVmNkafelMqj60wnkkGz0QvbA1dVVkk2bJhdGj5Zsr7xiPvr84XfrlqS4c0dS3Lwp/veingIeFc4NGSLZ69SRc+9HbJAYF0ifPr1XgwYNcru2a9cul3HHKa12IkJQTgLWrYaAxY7ugcjAyPs5R+bIlINTZOGxheoxY4G93Q4YgKHnsJShWHRaTm4ZazO1xAp8ViAxOPECNgS6KajnI66OCBHZpiPApqQAiSmQvoD0KtNLv6xdm22hW+luGs1Wy1FNXFzDL/zoaehyiimY2TRg2TjZdNn0d9oLP7+p4uHR0nwvdqBF+8mTpxlBT8924uaWcD1BLQJZiIWjSjaUMCMbKQBo1x9af6gK0DN9n0nWnInaITkmQFSMxmfQskFKZGy9LkrUdFCx1kHeIS38+2GND6VH6fD+VREhfbFikqN9e3GNR/OMMlesKDenTJF7s2ZJhsKFzUdjDleDCAG3G+GHnMYl+GxKly6dwa13795FatSo4ZxC7USMsPn8Zt2k7AGLB14l5bOX1/pzGZ8yUbbQAtLMzM+xgJIImQLmylA3p0zFgnfkxhFxd3N3qJtoQgWkE5EmmZclJ5do5gVtDC2hEWlYIKRhMzBsZGRKfm/2u3ZkMKYALQtfmIyRNWFyeVgg0KWtHtKJnwx+H9bAZ4gOFFvTnaOL8/dSSvWcBSStp71zhoKNCLmEBAXFnDwBN7caEhx81Ph62sKdPPnHxvGE6xTNtUZZYETzEUqEHQHroIfgAzIQFjyH9uWPV38sbQq3Uc0W1zaCbkeC8iTdRzQE4P6LUNyauHOesi5ZXjNrCZOxITsMKXXkqIXnhVT58knKXJEHH/bCq2ZNuVa6tKR/9VXxSBa6ASCuce7cuTkuU6ZMadG5c+enhgBOJEmwaFkvNPbitQWvyV87/zLfix6wv8f/JSoQCboa/yEutc66MJMHETELoqVd89WA/XJmewkZOFCkUSM9lOQBkeg+q7uSGEgKJoIIEgH3iZARSqNR8Q/0V1KSxjONdC7RWVPouPBGBMhQnX/qhJtgTbmQzFtkQAi+8+JO873oA+Epmx4/o16+6jKucXS6o5KLp2cb8fObZty2v2xlAT4ziHVp5bbA3b2+pE7Na4g/EXd8A07c+KtUzl5ZjeqsRytwfraY1ELWn1uv5yfuu9M7TXeImNjPz0+2X9kuHad31FIVgOSjF2O2FdcBupiI1kBeD+sMWi4n4geWLVvW0zV9+vTOcNWJGJEXwMC2mOL2I/s6SNig0iRPI1VzPRVtUh7xvWsyabOQl4KpS8ukX0rIUmMP6dxZZMkSiJk+lKRB2W7liyu1LR4nXjrLBlcfLAf6HZBDbxzSieRTO0yVVS+ukv/V/J/OxTr5zkkZ1XJUpOQFFM5QWCeD04KLCBfPjjcqvmFTDBwW2VLZ7gLJkiqLOp8i7vX2enp+kbXBXp7sTodiHdSrY+3ZtVIoUyE5ev2MrDj/kvmZxoYTVMR8yxZcjMeLqWDU1dV+Bwk3t9IG6elofHU17mUORV6M7VCSJ//K+NdJXiIDJSpKOKX/LC15fskjf+54OiIEJ+i6eeuGkGu0dR+v+liDq9ig33/9JNVnqeS7xd+FkBfAufVGpTf0HIZMRbYGkol0kpf4hVSpUmVw2bRp03tVq1YdZj7mhBPRwnvL3pMfN/9ovhc9YLpm7R3D5segOYttPS222VOZSg3Yffco1UMHFAJb2Zu8qQvLrS+PyG0zL8qQQWTsgoPSqkr4GUBJERA92qGZPZMxuePiFuZc3Xh4Q4pnLq4LPSn5bzd8KyO2j4jUT4QsDZ9/2M4mSlNMswYYl0GQsHbHYMxy3BaYKNy5eH05efO63Hx8W+a2dZXUHqHLZUHBXvLXwb7GxjhCy1tdi1eV+nlzS8t8F8VD1pmfBZLLg8D6xvfj2JvKIC8VJSjoiAQG2m5B9/IaKClSxOw6iAvcuGMqzWVIG/9auQcuHahdPgDie3XQ1RDXXkrBDSY0CCWuvTX4VoSuu5BQ1o3IkPPznHLB+C+78V+Tsk30fCP7whwxSD1EODrANoKMjRPPF7t27frKZceOHZ+XL1/+U/MxJ5yIFv7Z84/0ntvbfC96QE8RttMBR1AcgHOnyS2zDs2Sm0+elozohLK0AbcrZnyv8XhYdPQ9I9NHm9LSVWv4yc2OZWVdn9VqoubEs0FQ0CUjan4sv++YJ+8secd8NDwYRom+AG0OdvFsCugeKCuM3RP7TrOqOSrJgEol5PitB5I9dTKDBN+VW48fygN/N1lyfImOt7AgS4oMMr9TI+N5NyWF2yWZcrS0vL74X6mTq5zMaOcjrkGLzM8MD3f3OkY0uMCI4O0fEBmXOHPljFQeXVkzF1tf2Sp5s8SvzZbXRdl5wNIBSibIgEzuMFl9pygjNf+vuZpgArIyEBj0J7ZApi8yAoLTc4cJHUT8CGgyiJ+Ln55jkOc/mv0RoReMLdCFh4+SE/EDBw4cGOnq5ub2bJU3TiQaIMActjHmyTtbixItlyxeiO2syQuwFv/NOTxHbcDDwv/RU0FethZj5OitQzZbg52IS9wXN7ds0iCvyY8mItx6cks83T2VvKDBmXN0jnatRTWU0l5svrBNphy6Lf9bPVV6zhsvo3bNlumHlqqXBy6r1rjy8IZUGjdZsg9fKnlGnFHyAt6vWjRS8sLcpZQpJ8Qb8gJuP7gtt/xvya2AW3L7vv1Gf88SdC9+VPMjvX30xlGp/nd1mXd0nhKWHxr+oMcBhMY6i8d9a0BebLVCM7F60fFFMmDJABF2uDQi1fNVV/ICaJXmd0UHsZ295IRjYXCX1K4GnATGiWjj+M3j8tW6r+zqIooIDHQM29aLgBR9iy2/BevFi3LI3st7NX1M5Iagt3nOHnJsdxbxNH5kk9b3ZM6Tt/W59nZJOeEYuLqim/ES/+CnbrfMYLLVNs8cHLqlLF1mdL7YaxZmD2zpFugoiSzyvmNsfhZU9jlivhUebm4lDfIyy/h7c5qPxA+UyVdGlnVaJos7LJay+cuaj8YfrDm7RoOfj2t+HGKih+4FbQyicITZ3zT4JmQNGL93fIjOzRbpCNsKjYtzth+yaSbH0iGHJxElRgs430btsnj32IewbuL8DYk5OArw95czL70kvk2byj3fp0Nho8K1tWvlwrBh8uhWTGaO2Q+Du3g6NgOD+OBJzCy6nUg4gEgwG8RSx7YXLEhY0adLlk5dftlcGhUI3SqEfoL6dNjFAliPs+d7KT/gFMyCRzfSrmsbJW3Pl6TEsPpyuGq1kMiM4YG08jrxbFEk3Tm5+FZdufRWPUnm4aWfWeUclVX7RDsqpBOBMZ1ld5+YSAMi43v+sTfYsuDCvQuqywkL5nfZg4iEnZ6eXSR16lUGiSlkPhK/UKd4HWlQMvIM2PMC5oZ0/LCOrOm5JsTgkkxLu6ntpMO0DtqltLj7YsmfLr8MXTBUvpj/hT4nIuDWbZmVhhleWAdw9C7M1bKGpQnAXlgTpasPrur4g8RcUrpx+rTkWLBAsm/dKneNL3vh9/bbkuObb+Tm6NHmI3ED49r0dGwGxtsbZyfzHScSK5hhE9bXwx6weT3yf6Sp2CNXj8h/+/+ToplMERjAJI0NLexCY8Gio4u0M6VjsY5SOmtpHQgIibIIOy89PiWbH0yUXbdWydnHT+f5bDi/QYWDTsQNsBE/cuQVOXq0sdyzsp8P8BsvyVxWi5fLGt2siFgR+yLYJPMG6aTFe/oB03wkEJnRXnSRP0N+WHNIV4s1CmW0l3iEJdKukjz5j5Iy5URjAXU2cMYGG89v1MzKP63/CSEHDI9lqj1Gc5wzw2sNl6BUQfL5rs9l3QFrkfVTQFzeWvSWdJ3VVV5d8KqcuXNGdTWIwdHNtSvSzmbG7e/df4fLwjBtHxdia/Aa+87rG6pUxSR1socQp8SKLIUKyeWvvhLfd96RzM2amY9GjSc1a8qFbNnEs2JF85G4gUFgPNzeeuutLhkzZnScW1AM23GdSBj4ct2XMnDZQB1y1ih/Izly7UgoMWRkYAGgk2jpyaU6rRpce3hNW2PpBrh6/6qarkUE2irpeMHkKjrRE5mfj2p9pAZVTjgeV6+ekRQpekqaNCflzp2ykjatyQBt3P4L8u1mP1l6trDsvnRINySEkHx+eM9gSAg4lyxAyOuItDzZHrQ1thxdi2cqrqUFW8Miw2JwFR+Dw1w233Mx/s6RkizZW8bt8GZsTkQPZMYo9zBmgnZ4unssYHgi50uW1Fnk4qWLktYlrQyoO0BSJ3+ahbWA7/1+4/e6vmRJmUVLlXzv4hOLNfNKmdtWqbtn2Z4qKCbrR3mJCdVM3B+7e6x262333a4/++sNX2tbP6VqC+iMxF0cLU9UXVAJGWkqVJA0tWuLm7vJjd0epDPITpp+/SRl3rgVj9++ffucy9GjR+cUKlSotfmYE4kUXNwWS+yYgp+R7cdsmj61gG4gomaiFjIikQFjNGYnPWu8VeUtKeBdQG3AKV854XgcP/6+uLk9kWzZvjQ2+DRKSv636n/yw6angkxrtC3a1ub5UjtPbbWTjy0wKFt1elWIdoINCqJMyXLdmXUh7fhR4eY7xqYVtFtvJ0/+tfG3fai3nXAcWDvmHpmrJnfW2TJIKM7AaOLeqfyOlvNsrV8Q3oqjK4aUIe0Ba+Gp/qdCJktvOLdBdX1kbpjNxPnLz4MA4waMbYM1EB6TPeScwvrBiWePU6dOrXMlDWO+70QiBoZRZDus06DRBaUda/ICaGWecmCKLDq2SAZUGaBGVBHh2v1r6p76LNGxeEfNvKw4tULeXPSmLpKReZM4ETMULPi95Mv3q5IXcPnB5QjJC5tHCs8U5ntPwYZ17vY5873YAY2Fhbwg4Nz1yi6Z1nGa9C3bVzcjsof2wVRC8vR80fjbButtJxwLshmUjn9q/JP5iAkQG8S2mCkeu3lM7RVsgdJzdNqhAbYKjMiwAPEwJScmUBfJWETnvjXM11BNHcOSF7I2F+9f1HZ/C3nhGCMKdl7aqc0J+FZFZ/CpE9GHamCMf2O+ozmRYMDmQH2ZicQxmT9z69EtbV2OCCw2DwMeyvUH1yP0XFl1ZpWmi58VqKsTTfne8ZX5x+ar5ob6OqnhXrN7yW9bf9N6uROOx797I85wINBef2Z9uI4S3HWtywixQUBwgArGMcLrV6mfDuizgPKAvZ1OjwIyirt7dUmRAsG6s2wUF6DkQ2mRac9kzsKCclL6ZOklZxrb3V5kZQZVG6Sk1R4wogA9HkTDAty+LR5TZO4+WPGBmnQyviQsyARR/mIUhgUcq5+vvtpAVB1TVdvC642vJ39s/0PJDe3bzsDJ4fBwNd7ciOfrO5Fo0LdcX40quMjtvdCtQWcIPh0RgWhm5amVqlFB35DPO5/5kTB4RhKpwhkLy2e1P9PblhZdxMNYh4/bO07G7Rsn/Zf0l/J/ltcBck6vGMeCDIe1QDss2ADIxFiA2NKWMWFMwAaVOXlm1VUhyqQ8YAHknQGkL5Z+UVJ5RD0Nffju5JI8+WfGBuU0MIsrQFBG7hipROTNSm+ajz4F89ZemPWC3r5472K4UhF6l2YFm8lLpZ+OkogML5V9SSa3nxyiXUELRav2y/Nelpfnvywt/muh2WpmsEGCbeH+k/vmWyaQ2WbUBdPVLV4zzHT6fM3n+hjnu0WoDKGhgymsWDgmoNRlrSFLSjDex8cQGGeeK4mA9uSYwsvVSzecrKmymo+ERv289UM6k7Zc2CIVclTQ24BI21K79nB7NhXLo9ePyudrP5cJeybIwWsHpVeZXjqYcMahGdr9YgEtvPjZ1BpXS07cin5nlRO2gVCWhdoatMS2LNxShZa5vXOHCLk5p4hOHwWG7xaKCZoXai4jd47UiJoUv7V4m2OY5U3YO0Fba5sWaGp+JDzIWhbK0Fbc3RuajzgRF8ALBuLCOdC6cGsNgMIC0nng2gHpMbtHSKbEAtYXiIaXR9SziljDuhbvqmMpLDh586SWGyEeY3aNkb9a/KWdUbR3M42a4IbzhdZ7JuCDmrlr6vlswV87/tLX8L9a/5NhDYcpOeJ+s0LN9Hey9lJ+x6zvp80/Sbm/ykmFvypoB2V0Sk1kDiFXFmA7YT1NOykhKCjooVu/fv1aZMqUydme4USkgIDgw0KXCATFAjIdzQs2l4l7J2ppwIKLdy9qVIRHC2UcnpczbU692GJjfhcdWF4P5S8icToSzty2XTIKDAqUClkrqOkdiwoZJdxhbYkGnYgaENUK2SrIwuML5b7ffSWQbDBE0GgasJC3bAY49lrmXzkClCkRa5MFYkwBmxPkevul7bL70m6NfgHnAsP9EJczU8faAZgZPSOaj9DXTXnAibgF7zdlJLRRfA50/1iDTX7L+S26pnB98i+ZGzrZcqTJoc/h3ILccM3a8pGygI4i6+wgrdeQFDLTmVJm0t9NptYS8LEOlPYxuUXzOjlu+bIAMmzJsPB62hdrrySdFm+Gk6LRgTS9OOdFmbBvgj7v6sOrOkoFATNranLP5ErmIyMklEJTeqTUrI5lbSJAA26ubqFeU2LH9evXD7js3bv311KlSpksS51wIhIQIXGxc8ERVbxU5iVZcGyBXH943fyMiOHl4iU189bUhYVSU3wD5QQ6YNhwLfczpsyoXRA7fHdIlZxV5ONaH0s5n+gNfkvqIOJsO7WtahsQUluEtdaIqCMpprDMzGJDalqwaYivEKQ0ovZ7SM+289vkYaBJF1E7d201WXPi2YIWe0S0NcbWsOmxwuY9q8ssbZGHlJ67cy5EZEtmAn1b+hTp1ReGLAjZN9qpIaqUisjIre25VomIBam+TqXGd5PaTdJAZ9imYZpFea/ae+ZnPAXnEpmaPuX6yI+bfpRxe8ZpCYes0W9Nf9PMI8Rk4JKBOmyW6dv+Af4yt+tc+WjlRzo7LiJ0Lt5ZtTgf1PhACVB0Rxfsu7JPyQ/vX1LAkSNH/nMNCAhwnO2lE4kWtDeO2DZCyQsgTU95xh7yAhoWbKgdJvFVa3Lf/34IeQHcJ0Kff3S+RnpssHXH1ZXRu+LWXTKxgWh3SO0hGoHaig4hwraccmMDiGcazzRqdmjdth+ZdxCZmSaFmpjviUbgcYVtx7dJ7i9yS8s/WoYrsyV1kLEls7Co2yLtLgqLtMnSSqN8jbQMWT1n9VAdQnQ4kpmpkr2Kfv+KF1fI9w2/l619t6pfC8fpdgpbstnYZ6MKidFHebmbylARtWRDfDCwczX+o717z2t75MibR2RInSGy/ux6fU7mFJmlV9learpZN3ddFaZn/yl7pOQFkFWhjN13fl/JNCyTvDTnJR1WaS8Yw4EzMCQwKSAwMPCB65MnTxwzOc2JRI3ft/2utuwIgQGRkD0GdmRemuRvotFQyyIt5fwd02yShAgWNea1YHTlhP0YXGOwLs5Eqj6pfTS7VTNXTdWYdCvVTabsn2J+poNgcII3Kr+h7dMIPO0BJaRVp1bpNHSidialxxV2X9gt54LPydora+Xx48fmo05Yg+zDhLYTwpnE2duAYLFrgAxBTsiYrO+9Xq0ews7kIptDSzRlxy/rfqkZDLRya8+F9yOiU25iu4lKximnQ745jzmfIUmWDGOlbJXkh8Y/yOd1P5dlPZYp2YqKqFsTK26ju6kwqoIa6dkj+CUbRaflfwf+SxIdTwaBeeTWpUuXwvny5XMa2TkRKRC+0imAl0v30t1l3dl1URpHsRAw8wh3XbqTEOIlBlA2YzOmLm4tBnTCNqjNMzX4kd8jTbEXyVREpwUz7wY9Q2R6hZgAx1Q2JM7X6ACnZwaEUkpAgBlX4sgS2UtIWv+08kbFN6Rozog7tZI6aJsmg7f69OqQTG+utLm03Tq6IDMBmbGlZyK7/L+V/5NXK7yqpATyQDmZsRflsz5tlbYHlp9PJgeixH3OJTIyr1R4RfUwV+5fsUkwKENhphcWtHX7B/qrR03YJggIk0UPg/fMz5t/lk9rfSq5vHPpMTJ8iVXDdfHixdWu169fD+1M5oQTNkDJCPgH+2tkwDj6qJAvfT6tPyc2sGh8vf5ryflTTkn/XXo1sHIickAoyL6M2DFCZ9CwKFtmWDkapNBJp8cEbDC0XyMojSsk80wmg5oMkqZlIu6ASupg40WXQklpYbeFUihDIc2+RNewzh6ge4EYWAYzoj9J5pEsVoMaee0QIf4Oy0RsskLvVn1Xtr28TX1rwgKSEhFw/kV7g46HbCECeOwB8KkZsX2Edk/1W9hPPqz5oRTPXDxEUHzoeuItJz169OiaW+nSpb1r1679svmYE07YBBEQgjVbIkxbQDDJbKOosjQJGSxQdNPQXtm/Sv9EG+k4CkS66ZKn04Wc1tk8afOoSLpQ+kJaMojIaTW6oPuDEtConaEH9dkDBMBslljKO/H8wLVkyYBR2iET82ntTzWDt+D4AiWp+K5ElgFlrbLnmiTTM7j6YCUx/DzKVhBgzlGygzG5rlkv0esgRMY8s1buWuZHTBlJ2rAR+VrP42LNpAxkC3RQ/rHtD838cn4zEHX4tuE6rmPm4Zlazp/RaYaSb2vQ3Ue2PDGOOzhw4MC/rsuXL7/w+PFjp5LMiUjBBYCSnhZYe1AsY7E4jWLjE4iwtvluM99zIiKwUYzeOVrF0vOOzZOlp5bKnCNz9DalAUeBrjG/YL8Y6VgQaFJKciJ+gQweZAIPFXRoL85+UXx+8FFfGAvIdrCpW6wSKKHYC0hKWL0Nx6LzM6xhyRTtvLJTepftrbetgRiYqfoWQObxrooMBADTD06X8XvG68//s8WfcuytY3Jh4AWZ33W+TadihMToYmi1DjsGJqHj4sWLl13Xr19/+caNG04hrxNRolmBZjKr8yy7ukYe+T8KZdWd2IHGx4nIwVA8hI62EHYyNDO1WhdpLe9UeUeJCF0n9gLB49drv5aBVQeaj9iPU7dPRToyw4nnB9ad4c2GhxACtB+0NXt/6y3FRxSXcqPKyduL35Z8v+aTwr8XVjLz4coPQ4zfohqhEt2OMH5/WJCNtf45vUv3jtD8s16+eiGP4WGDX1ZU+Lj2x/Jjox/N90xDSiMrq0HCVr60UgNKAgdKUYkBvMe7d+++DL0MDggIcA5pcMIusAlFtTHgUMkwv6QESklORA3cTW2BCdQtCrXQ29TviUhp2f9lyy9q9sXsmuiA2Vd4f/BzogvMwtAwOBH/QDnp1ya/yvaXt2tJiSwGA1sxokTLAsjUYNdAazzrlSU7GlUHU1Qu4RggUvaxEBeLzsQyOoCW5x2XdoQqOdGtaQtvLX5Lvl3/rVo0AObH3X50W28DfjbuxOPbjNf2bwuGbRwWYgBpLyB+vCZE85SpKK0tPLbQJgGLS1xbu1Z827SRixNNvkyxwc2bN/3mzp17St/pkydPrs+XL18NfcQJJ6IATplVx1bVuR8RoXup7iEGYkkBUztMVY8JJyIHiyc26kz/DQvKSOhPECay4EJALKB9ldZWe0CrP26o6Bhocf1o1UfmR+zDT41+kgFVB5jvOZFQwMwzSpL4rlBGokxDRqRghoLaKs35wAZeJIOpC27R8UVSJUcV7e45ePWgdgDhKo5Ghfto3PhCb1M1a1WZsWOGFPYpLOXyldPMB2MGABk/SMLtJ7fF2ytq8zncgztP7ywvlHpBS2MQrK0XtqoDML5ITQo0Uf+Yl8u/LN7JTT+PDC/DIdHW5PHOI4f6HQqVsYGMWAhVRCATNeXAFHmz4puajUJMj/YHEhVRlsiRuPjGG5Jt8mS5WLasZFsZOzPT8+fPn8uVK1duJTBHjhyZVrhw4acFuQSCwMBAcXW13RrnRNwCQW+vub3M98IDoSbjA6wH6SVWMIvl5NsndVSCE5GD9tE64+qoKDE6wKV06sGnpnQRgUgWEsR5l8I9hbr8AowImZZuD75t8K0u7E4kfFDGZpwEhBaS8ePmH7U9GpJMJhn9GuMi6ORhWj+tzwjL8XXhexif8tDvoTT4o4Fsu7dN0jxJI8f/dzzCifsxgaWr8ZPVn5iPiHrNdCvZzXzPhE9XfypfrvtSb1PKZ46XxVEYvyPWITLBELCwk94tQJfIfoneB7JEtor35L2q78X5Pnpz5055OHy4eLRvL1latjQfjRlOnz69I1++fBX1Fe/evfv7MmXKhO/riuegDuYkL88HzPgoNbKUagYiAn4x+6/sV28NOgrQMVhaChMTaInE8dOJqMFAvpIjSprv2Q+yW9MOTjPfixg9SveQf/f+a773FIjQKSewcV2+fznCbg9Axwh2804kTkAYLOJcsjV4XFXPVT1cBw9gJMWfO/+U8qnKy7hd46RJ3iYytqfjjSyZF0YGCALC2spw3LB7G4/VHV9X5yYxcf21iq/JJ7U+0fuQGZ4PkYG0hRUkhwV754rTK3ROHF1NZHNKZY6Z9cDzwLFjx2YVLly4vX6Kd+7csT3hLp7D8gGTiXHi2SKlZ0p5q/Jb5nu2wYBHSwsk7am2vDlwS+1WopvqHzoU7WA+mnBQJksZ+bKeKSpyImogJrSu6dsLomB7YD2Q0Rqk6RccXaCb179twxMca6CdQFTpROKEdWcRrdhkiinpbPXdaj5qAuWnNxe9Kd1LdJevW38tFz+/GCfkBZD5wYCRAajMDbMVmJNtGdNqjNTPV18yp8qs+jBcdymB4ZIOyLxERV4APx9NDPodupewMkhIePjw4Un+1U/ywoULp/k3ocLNLfLanxNxAzIsUbW/rjmzRgf6afo/zDXJBdSqSCuZdGCSuts62pE1rsFE27Gtx6rOwgn7wObBENDoAj8NdAdRATFnRGDIHucrpYLITMpY1PvO6xvSveJE/ABZCkeDzHDLQi11nhHkgewFuhcILOfBwX4HNav3rBCZmR3AB2dFjxXaPs0XrdG0X1taqO0ZOWAB11Of/7d3HmBRHWsfn6iIDRVFEMWGCth7izVq7GI0aoz9qql6Tfs08UYTU9SUa+KNUVOMsQTRiBUrFlRsWAmKBQUL0gTpgoDgd/7DHF1gO7tse38++3DO7LKsu3tm/vPWdtN5FhNaxSA2pygQ/OaYTZqUlMRN/1zABAQERJAVg9AVp4pObHZn7RuZ89oHLcbwkt1owoZoemSYyBirdLsxwC5n7/i9rJ1rOzFCaMvAJgPFkfYgHgGWPLiSELsAK45icTCZon1uFEHxL5jbkWGEhaAocHGidDxiD+BqKjpxJ6Ymsst3KF3eVKj7bEsKCtghCBY/0ecIcxXaX2jbERruHRTt5PVWJKGsDG36cqGBozZZRtg0oSbXl32+LJShh3Fd08EBOm/DGlUUiDlN2VmmIDIy8rkFZv369Tfj4+Nto+oYYVDQtfelhi+JM/XA14xCTLjQkY6IWARFEOCJRn+WAHqbIBuA0B1MirqCrCVktSEOBl2lE7MSubXlZfeXuVXn9VYFXYnVFR6D9SXhUQJ/zNR2U7kYgpBGV+GJrSbyhACk36LFAb6bilYaLApdlndhbf9sy7ac2SJGCX3RZ5EtTXRpI4A4mcE+g9mG0A18EzYnYA7P9pFTpAHEC9zl6oCwhrW6pAXnwpPCedE7TUB0KdZfkgOCFcH/B24pVAA2F7Kzs58ePnyYZwHIV/tTadCi3UiEacCX/qMXP1K7cBQFIgZBZ0VBf5yXG7/Md9vmzghP6n+qL2jOVxLgaryVdIudjDrJS6U3cmzE9obvZZPbTGYhD0J44bvhnsWzHOCCgKkd8Vb7b+7nYghCGovNX5f/4mnbck0PLDiY4GWw4OI7nv9CvsqCaPgdmOIJzSiL8bBUEN+3bNAyvjFD2f5z0efY61tf50kOSH1+Z887vK2FpnT+hUcXcqGASrslAW0wtCk2irkbMYraYE7W8bi4uJhNmzbxbJBnqw4JGEJfUDsBlhhtwQ4c3VqVgd0MLr4B7gN4kSpdhFFpgP8rCmj1adhHjBC6AMHxyaFPxJn2QHj0btCbN/cr2v8mIimCN7hDk1HU+IBb0sHOQdz7HPSfQdbcochDGmMF4E5QtBLAOnP4jcMscHQge/ult6X5UtyhAFxOKFCGeiSE7QCrSc81Pdl/Dv+Hx05dSyyoj4WaLYF3Atkv53/hwcDK3JaKyHW1UDCPeE5weDC/yTx58uRZ6uuz1SE1NZWcu4TefPzix6x8Ge1Vuromj0gnDIgMYFuubuGCAemN2vZgMjYDGg9gX/T5QpwRugATOcRL0bYB2tC9Xnde6AtFxVCDSBVoA4AgYWWVdLGgAHRSl4uQqQKFwYrGLNR3rs/6tCwQrvZCf8NUD6GDn8uDl/MxfZpIEpYJ5rHvT33/zHKnDNRbQUXd11q+JkaKA7cRCusBuEiJAhBz1uuvXqy3T28WejuUj2VlZYXzA4lnAubOnTvFS2MShJYgrc/VQftqjtrGuqAkPDJQkB4LMWNqkD5O6AfSVFFuXR/ypH/aAPcSTPDoAKwI6mbIMQj+N/x57AuqoKpDm6wXuUz718e/5oXGgLIqw4Rlk/I4hRdfhJtHsQT/3INzNRbrxJwBl6aq4nIAVkE5CxNBxOZGerZqgWZMKtlX4teu/Qv2/BgkJiY+M1E9EzAbN248k5GRoTlMmiCUgIvzkx7auQbsXrDTOVANkf1oT29qqD6I/lyOK30jr5eTFxcr/Rv35xYcVF2FcHl3z7usSz31/ZXkrsaagEsUAcbyAnQ3RbdeNYR5A+E95+Ac1mxFM/bFsS/YV8cK6j4hzR5WYk0s6bdEY6yJolhGFtKozaO4O93UyG5UVPc1BY1dG7Owd8J4OnuTOk342MWLF4sLmF27dsUnJCToVt+bIBRAp+GVQ1Zyk6k63Gu6s/sZBYWXdEFZlHxpo6lOA6Ga09GnxZHuaPpOKeOtDm/xrCME6qLOEMz8f4b8yXLyc7ibUnYpKQOxV5pqHAG4qob7Di9U2RcLm6bOx4RlEJ0ezd7f/z5bfXG1GCmwCndf0519eexLrVK7tbFMK3aJhiCGeBnnN87kG6aYjBj264VfuaVRmVu2NHBzduM3EBsbm/LHH388CzIrFCGZlZVV0M6TIPTknU7vsE2jN7EmNQrUclEQHLlt7DbW0bWjGNGeU1GneK0OU4KmaoTuoAcLihqWBigLjxRpiE1lQkIOAoYlUBUDGw/kPZVUgR0zXActVrQolFWFnTY6buuTKk6YFxCiAzYM4I0WFUGlZsxFyDhT15JCBlV+t17bqjZ1HIHARUFGkjFr32gD6l1Vzq/Mdp7fyZ7k6fadfvLkCfvj6B/s+LXjYqTkPHr06NLVq1ef5XQXEjBJSUnkvCVKDBaP4BnBbF7PecXqKcB/PHLzSN6JVVMgZVHggx7cdDDvE4IFRpegYUOBypSE7qBaaHxGvDjTHW3TOCE6YF1BijQyQEZ4jeBp1Yq/D+sKF9gqjDpI4/9l2C9Ku/vCavOm/5vcnYCmlDD3K2Y0IRMJ5d5NLbQJ/YHQQCFDpEPDjVi0QnjRc01gznvd73XWf0N/pa5zFFdEWYCi4Htq6nRzCKgF+xawkXtGsvVB68Wodvic9mEzjs1gwzcNZ+mP0nmgO65JdUJOE+np6YVStAoJmCtXrlD+FmEQIFwW913MfZcQMop1CVAsbM+NPWpN+KpABsrh24d5UJ1iMF1pgRoLhO7AbQMgDqrba1fdVBHsetErRh0QtyiL/iCjYJFAo76d13fytGr04epZrycfR0+kER4j2IFbB/i5Il3durJDkw+pdB+hzsfvF3/nmUzKvn+1Ktcyu9R/QnvgylkWvKwgA3LjUIOV0UdGG69zteFl5nfVT4wWsChokTgqDDZLofEFmTempFYl6Tst/XOoULw0gTo8XDyYY74ja+nQkt3PvM9jh7KfZJdIlMXFxRUyshR6pm7dulXcsWNHtLOzs3bVbQwIVBluqLdAWB8XYi+w0ZtHszupd1i9avW4oIGQ0RdcUCObjWQ7ru8oVSGDFGrUgbF0cK2V5u4OnW+Xnlpa0LdF+vxrV6nNfeqopqu4o61UrhI7ee+k0nLsPer1YJlPMnkLC2QlHY48LO5h7EW3F9mtlFvPxIsyUHBMDoxEHyu57gZAP5xZnWexlxq9pDJbBAuKx3IPpT1jZBb1XcT+01N9wTLCPIGFoM7SOtwyjBYCxqzn8/eYv3mdK8TTePt6i9HioMT/9y9/L85MQ9qjNBYRF8HaNda9bUrqo1QWcCeADfUYWqx+k67k5uY+nTdvXsulS5deFUPFjajXr1/f4+npOUScliqPHz9m9vb2JjebEcYBMQNTd0zlvTvQX6OkFSfBsKbD2O6bu8WZ8dn22ja+EBK6EXQ3iPVaW7x3kTLQ4wgumHJlyxV0mpemAwRww6oXnhjOAxu9anlxawtK/kMEIRYB6fbqgODdfq14ZseygcvY7C6ztZp3Ki2qpLZMO9xHaJBHWB6I06r5XU1xZnwaOzbmVkJ1bukfBv7APuj6gTgzHXDL6lOLC1WIfz3/K9s9YTcvTlqSFPGIiIhrTZo0aS5OOcXMHYmJiSqT2kviu9KGChUqkHixYnrU78FOTj/JCzUh8BELUEkpzbos7tXdqYWAnnSs25G3/dcGuGlgwve97Mub46EGEMaWnVnGXVEZuRm8/D/M63ARodO5JvEClGWQTWkzhb3b+V2t5x1131lMzmg4SVgeCJh9a/db4qx0gCVPU0yduXSChnhRJ9xVAQEW939xbEiTIcWqW6tC1WMyMzOLRQMXEzCnJFQ9AYkLoqRgZ12pfCW+Y+7v3l+M6katirWkTXnBd1GxX42xsbezp/gGPYHLENYJXVPh0fL/QMSBZzVZUPBLDnjEMXpnaUPHOh15/yMZfH++6f8NWzF0hdoCY0VBjIwq+jbqy+MFCMsD5f6LxqaYAwgmNlX6clEQ96UrCJ6Xa8hAP2ijIVQ95vbt20Hi8BnFZuO5c+eeiI6O1v2VEoSWIJYBwMesrUkRDfiQTdKtXjceJ4VU2ddavMZNm6WFcyVncUToQzOnZvwz0wVN2UdIk65fVXO9lqzcLOZataAeB7qIL+63mH3c/WNW2U43C56nk+ogbsQ0aMuDlAds4MqBbPTvo1l2jvq+TITxgAty3uF57MMDH4oR8wKWxobLGqqNuyotHMrrFsQLYHWpWbHkbrmMjIycnTt3FusCq2w7mZeWlqZ/xSmC0IBcXwM7X5SJ1gRqa2DXjWyS01GnWfyjeB5Pgx24axXt2xeUlPe6vieOCH2Z2HqiONIOTRVAEVtTtUJV1rWuassIQKBwdm6BUOhct7PWVaOLcjleeR0gCPFXm78qzjRzNuIsC0gIYFujt7Jrd58HExPGBS4bbJzGbhnL2v7Slrn94Ma+OfGNSTIatQXZmm1WteHF9Iz5OtPT1bcLQIadqYiLizu3Zs2aYlX9lNrDHzx4cFIcEoTB8XAqEDDo2tq7YW9+rA40c0QNmKJg941sltIAViPUnyFKBrJ8OtfpLM40o67YnAzM7Aj4hbtJFe1c2z3LbEK8TNLjJH6sC2hFoKp0PL4bmsrFy8TGMjaw9UA2r9U89lXHr1jbpm3FPYQxQMkF9DCauXcm6/x7Z9bp9078c0TPKnMWLorAjYRCkMpqExmK6OhoCAV+jDCSrKzCMS/G+tvzt89n1eZXY6sCV4mR4iQnJxdzHwGlAubIkSOHcnJyqGIXYRSaODZh9mXteeAcKppqiitR5zctLf/wtPbT1C6QhHZgEvy4x8fiTDNly2o3acIy18aljTgrjHNl50IVU6NSo1jYgzBxph0IppwTMEecFQfFG7UhN5ex/fslYWZnxxaPWszmD5sv7iGMQUhcCOu6uivvYbTy3EpezsFS8bnsw11exqJx48bs7t27cNfwORff0exs47s3z8acZWl2abxwoCouX76stJyv0pXjq6++CpPUmOkr6BBWCeoByK0GkF0iB/O2cm7FxrUYxwY1GcSr7LZ3bc+P1QVGyi4GY3dwLS1Ljy2ATJ2+DfuKM9UgKFabfkQAO+motCjeuFGx+jNiXHo26MldTYpc17HtGwI8z8Uon2AhxpGirQ3SmsD+9S9xQhgFfBcQGzd+63jW4bcOhfoMWTrozWQsIFjatGmDdGWWmprKypUrx8eMzU8jfmLfdf2OfTWooElmUeLj4x+uXr1aaR8SlVvf5OTkQ+KQIAyObLpFbAKCw5CdBKGyKWwT239rPxvVfBRzqeLCj2MzYpmbQ0Ezr6Jsu7qNdanbhafoDm06VK8qr6qAiEK2yoGJB9jgJoPFKFFSIDY/7fWpOFONY0VHnh2iLfguob4QmucNaTqETW4zmU1pO4VtvbpVPOI5t5KLl25XB8SRKvC3tHUfEcYHn/fEbRN5E09NacqWxo+nf2TLzy4XZ4YHpUxatGjBEyXgRiqNwrJebl5szsA5rK5TXTFSGEmLBJ4+fVppDrfKV3fp0qXnZS4JwoDAnA8zvkzQvSDWp0GfQs3+Nl/ZzM5HF1TCRBptt/rdlLpwsGih3T0sOXtu7uG79pIA0fJd/+/Y/wb9j20cvZGte2Ud69Owj7iXMBRV7DU3qdOl8zeCud0d3dn6f9Zz99Dem3v5cUpWinhEYZTFVKkDxfVUMa7lOHFEmAOwvpyNPivOrAu4kQ5GHBRnxgGWFwcHB61SnkuD2NjYYtlHMioFzKpVqw5LvxgrTgnCYGAHrujyQYOzkPiQQhcMhAm6wcpsCdvCg3nVpbECdAGG1URXlxJ+By6sLa9tYR90+4BXZn212atsUptJWjcSJLQH77cmtO3ojB5JaE+g2BVaBtY7ZX+rg2sHcaQd3et1V1oKHe4j9GAizAN8Z5B6bM3AGqhPHzlLJCsr68mRI0eKNy0TqBQwFy5cyE1JSSE3EmFwUM1U0ZqCIEtkiWjKCIAlBkG/qIb7srvyAmbodopiYxNaTRAjmkGcxcHJB1noO6E8NsPY8TREQWyKJrQVMM1rNVe544ZVT5lVDq4mXUCwOGrJFOUVr1f0qo9BGAf0ukJWmjWDwGR0RLcFYmJiTn799dcqi+CodXBFRUWRG4kwCnWrPvd39qzfU+tdE9oQ7LyxkwXdCeIBm0U7FKfnpPM0WXQ91QbsrAMmBTxLkUb7eML4wJLWolYLcaYcxLKoAyJofKvxvD6QKmDJq1ahmjgrEMsLei/gFjZdgEgZ0HiAOHvOmx1sYyGxFNAXyxaAUEN8oLWTkJCwVxwqRa2ACQgI2JOSkpImTgnCYLSp/TzltaJdRXGkPY/zH/MgPXQ3Ht9yvBh9DlKzEc+ijrHNx7KVQ1cyz5rq3VKE4UE6Ncr7qwMxMOhOLYNAanSNlunfuD/beHmjxh4tCEasV7UeWz5kObs+6zr7ss+XOlfgBWiFgEJ8+F0Uwgv6V1CJY64Iw4J+a8aslWJOLD29VBxZJ9nZ2XmHDh3aKU6VolbALF26NDEmJqb0Wv0SNgMsKTKoB6MvmU8yWe7T4sGecANpqozqXsOdtXZpLc6I0kYx3VkZF2Mvsn7uBZaxMtI/uHHgRkRrfny2EK/qqFmmJmtXpR1Lf5TO/h77N5vVaVaJsoXcqrqxDSM3sLR5aWxJvyV8sSTMBwhVFMds6dxSjFg38Rnx4sg6uXfv3uEFCxaovcjVChhw8eJF1fZZgtATxdbsiGspCQkZz4N9ZdKy0/gCqM4Ko00bA8J4qHMhIfAWMVHoRI3U+PGtx/NMM4jdPeF7eKqspkyiivkV2aWMS+x61HV27M4xMVpyqKGneXIp7hLPPivN/mimpIWzehespXPjxo314lAlGq/EZcuW7bp//36kOCWMTEmsEZaEomjBTgImfn1A5hAmLkVeavgSj4PJyc9Rm65ryVU5rQE05FQFgmwf5Tzi8SstXVqyv0L/EvdoTzX7auyFjBdYXYe6rJVLKzFKWCuIhwuICOBVk20Bfbv5WwKxsbF3V65cqbE9uEYBg2wkScBoVEKEYbCVlF2Ye2UaVG+gtlCYOlBPBiXkvT28ebdqBPbGpMfwrCZ0QU3KUt3zBjv4hEfFrTdE6eDl5KUyhgTB1BAw/uH+vHGnPoRlh7HqNaqz0KxQjc0eCcsHZRja1radvlLGjN1D/yhTEh0d7bNv3z6NmRha2UK3b9/+OwXzEoZEFhZoKaCuB4YmUrJT2PF7x9mu8F08GwWBvchwwaKHrrPqQI0QdDImTMc3/b/hcSkTWk8oFLAL60l2Xsn7sCTnJLO+7n01xtsQ1oEtufeMaa2vXsFwFc11JTMzM/vgwYPrxKlatPq0v/vuu5ioqCiN5hyC0BbZ4gLrib7WF2XA8nL1wVWt4mo+7PYhL0RGmI5OdTqxXa/vYn5hfmxsy7Gsd4PebEyLMdw68/jJY/EozTSt2ZSnVBftGI7A2/e6vCfOCGvHmt0qisBCiV5x1sjdu3f3/Oc//wkXp2rRWq4GBQX9kp2drV1lKYLQAEq/g/LlDOsyg1lVmz43aA8wvxd1AjYHkM0zsPFAtjZkLTt29xivurzv1j5xr2bQRws3pFQ/zHrIqtgVxD1BvBydelRl0UPC+mjm1EwcWTdf9/3apFYSY4HQgtDQUK1DVrQWMDNnzjwXERFBKdWEQZBTnNOz0/lPQ4D02gO3VFad5tiVKajAOqn1pGfHhOkZ5jlMHOnOwCYDucsQmUttnNuwjNwC69tnvT5jjR0b82PCNkD8m7WDNPGZnWaKM+tC0hgXxo0bt0ucakQnh2FISMhPT548eR59SRB68k/8P/ynobrF1q5cm8dQtHVtyztTq2KE1wi2qO8i1rthbzFCmAPent6sann94pFO3jvJXUdoqrghdAMfQ9Xcae2n8WPCdgiNDxVH1svywcuttt1JeHg4qvNprTF0EjATJkwIvHnzpnFbYRI2AfohAWUN8vQh+XEy73uDhn4QRQgKLfdC8YschetQAZZ25uYFXEBvdXxLnOlGRHIEO3z7MA/gzpf+1a5Sm3cTt5WKrMRzrNGtogjcodbaHf/27dshQ4cO3SxOtUInAQOCg4OX5OTk2EbDCcJowIUEgaFNV2JtQME62Zpz5v4Z5hPqwy0xvRr04mMAgaFT2kyx+gJQlgq6gCP7qCSgnpD/eH/+WRO2h0dND3FkGPB8aNg5o/0M9lG3jzS2vzAm2Oz9OOhHcWZdIPYlJCTkv9KhTiZ5vVaPK1eu+LVo0UJ9nXaC0IC3rzfvIly9UnV2I0F9WXhNyI3/YtNj+U8Zp0pObFCTQbwQGjIU0A/HqyYtbubK6L9Hs63Xtooz3UDdn30T9/HMJsI2WX1xNXvD/w1xphvokO/u6M5rccHKAZdk0WaxyG5EE0VUhUZT2Xup98Q9xufQ5EPFsuyshfDw8DOenp7w/esUoqKzBQacOXNmUWZmpvY5jgShBKTMxj+KZ+1cCk8S+gDhghTqoiRmJvLslMltJvPMJxIv5svd1Lv8pg9oTbF3wl4SLzbOH5f+EEfa06h6I7Zs0DIW+1Esu/TWJRY8I5h92//bYuIFIH15dPPR7KfBP/E5pSjIfDOUVVkG7tXNozdbrXhBXO358+cXSoc6x9fqJWBmzJhx6erVq6vEKUHoh7jOz94/yzq6lsw0i4yiF54qnzjgWkJ5cUw8hPmCna8+NYGGNh3KAqcGss51O4sRwha5lXSLu4+1BYGwPqN8WMTsCF4rSNd4PLQsUQSxV3AzPdV9HVZJN7duLPSdUDa2xVgxYn3cuHFj+4QJE9Snj6pALwEDtm3btiguLk6/7RJBSMi1YCJTIlmTmk34sb5ApKgL4EPQLjJdCPMF3we0hFBGE8cmvKcRGkBWtqvMF4+1r6xlBycdZDvG7eD3EbbLqvOrWOfflQtYJAygztDUtlPZG+3fYEOaDuEtLNaPXM+LH6IFgT4gk7FWpVo8WHxW51ls46sb2cpzK8W9JQfXA6yKzpWdxYj1kZqamh4YGPipONWZEtm6Nm/ePGXMmDFr9f0CELbN96e+Z3MPzuXH6GGELJKSsHLYSt4b6UzUGRZ4J1CMMp6ee3jKYZMG4BHacT/tPvvy2Jc8lmFSm0l8gejq1vWZ9QzBfmk5aSUO9iWsC8SjTNo2iaXnPK8rBXfOMI9h7OchPxslIw1FE7ut7sYW9VvExjQfwz448AG7HH+ZZ8SVFIiu4/86brJsSVisEe9jbPF0/PjxBb179/5anOpMiZVHeHh4QNOmTanUJaEzv5z/hb2z5x1+jEaM6GVUEiqUq8De7vg2+7j7x+xuyl32IPMBy8rNYq1rt6bYFwsC1rTI5EjeJ4sgtAUd6H88/SMvqYBYqE97fcqtdcbiSf4THtCLTMc/Q/7kjSQ/C/yMB/iWBMTQbB+3nY3wHCFGSh+8h/i/LO63mDmUdxCjhiUqKir0o48+6rply5YsMaQzJZalXl5el5s3bz65fPnyVNaU0AkE3MkNF9vXac93LyUBEwp84I9yH/GaImgrgJRpZCIRlgMsutR8kdAVpNCjjxaCa/u59zN6Z380jkSa9Y2HN7hgupNyhz149IBdS7zG5yJ9QCwfygDAcmRKwh6EsXf3vMur/uJmaHJzc/MPHTo044svvrgqhvRC7xgYmZkzZ4Zcvnz5F3FKEFqj2LIdlhJDEZYQZvJ28ARBWD9xGXHsyO0jXLwM9xjOPuv9mU5NSIvyv8H/Y4ObDBZnpsOligt3Yw1uOphlPTHc3CwTFhb219ixY/eIU70psYABGzdu/OL+/ftXxClBaIUsMrCTSXiUwI8NQdDdINbu13Y8XoIgCMJYIPPo/a7vP2tfok0XfFUgTfrtDm+LM9OCmkoIfL758KbBO/Y/fPgwfs+ePQbppGsQAbN8+fK0AwcOzKTaMIS2IPPoakKB9RAxD1Ur6NcHRxUwJ1NwOUEQpQni+vQBQcarvVebzZyFYGgUlPz1wq98g2ko8vPzUfNlzvz583Wvl6AEg72yGTNmHL948eL/xClBqAVZJGUUvn5oxGhI3u30rjgiCIIoHVCcU9mCjzi8onFdyK5DWvf8XvNZ2Mww1rB6Q3GP6UEWILKsEFOIrCrEK07bWfLmqCEhIX8NGjSooOOqATBobtnt27dP9OjRY0CNGjWoKAOhFhSNSstO4w0YAbKGetTvwX3JJQFZB+hCjGwkZCURBEGUFs1rNeeuoKY1m3IBgBgZnKOFiRzgi9Ro39G+bEm/JWy453Bek8acEg123djFZu6ZyS3jeM3r/1nPreUbRm5gDvb6ZyTFxsbeWbdu3WtBQUGPxFCJMbi9asWKFZ0mTZoU6ODgYLz8NcIqwAXe8beOXLTUqVqH12u5nnhd3KsZZABMajWJ1wVBLyREy6PWi2MFR/EIgiAI04BMpAuxF1iXul34OeY5nCM9GlWAzY2krCS2OWwz++TQJ3xzCWAVau/anlcsLsmGMDs7+4mfn9/IiRMn7hZDBsEoDrdDhw591q9fvy/EKUGoZE7AHPbf0/9lHjU8eF+k1OxUcY92+L7qy5uuEQRBmBNIIkh6nMQDYi2BBYEL2NfHn9eUgzsMDSQRn1PS2Jzg4OBlXbt2/UCcGgzDReco8PXXXy8OCwvbJ04JQiWooQDQA6e2Q21+rAsUqEsQhDkS9yhOaTyMf7g/y3uaJ87Mhy/7fMkGNB7Aj2HJXjdyHbcUlXSOvXv37sUVK1YYJOuoKEYRMEePHoW5aGpcXFzB6kQQKpB9v6g1UL9qfX6sDhSn6lznec+TQ5GHxBFBEIT5gF5GCIJFWX6Z6PRo3nTUGK0NdAX1a3DLzc/l5/sj9vMqwh90/YCdmHaCNajWgI+XhIcPHybs2rVr2oYNGwwW96KIUbevvr6+XYYOHXrQQUIMEUQhEN0+Y9cMXmsA1SeRuqcOxLdcm3WNRadFc58yJgP0PCEIgjAn0I+t77q+vAFpa5fWLDg6mG/Awt4NM2hqsj7suL6Djd0ylg1sMpD1d+/P51C485HKjaBiQ5CTk5MbEBDw2vDhw7eLIYNjdPv7gQMHpvXr12912bJlydZPFAMF7DaFbWLNnJqxRScWsctxl3lwrzq+7f8tm9u9oAkkQRCEOSJvzmTQ4yhwaiCPLTEVMekxvEUA3FjIMmrj0oYFTQviLQzgKjJk0bqzZ89+2qVLl8Xi1CgYXQYOHDhwzfnz538XpwRRCLuydmxD6AaeQl3XoS6rWK6iuEc1i44vYj6Xfdh7+9/jFyFBEIS5odjUEcJg9/jdJhUvt1Nuc4sQOnfDhfVRt49Y8BvBvFkjMowMKV4uXLiwQxIvS8Sp0SgVO9aaNWs+iIyMPClOCeIZ1StU5xcT2gokZyWzPo36iHtUg7Tpc9HnmLenNwkYgiDMkoCIAO4qGtJ0CPtx0I/8pymARXvh0YWs3S/teNIE3FmwBP13wH8N3iYA3Lt375Kfnx+q3hm9l0upuXWWLVtWf+zYsYdcXV2biiGC4AFkkUmRzK2aG/v44Mdsy9UtrG6VuuxS/CXxCOWgLsH4VuPFGUEQhHmx7p91LDcvl01vN90k2ZIRyRHsp+Cf2JpLa3iPJmwUO9XtxE5OO6lXDA6K2jlXdhZnyklKSnqwdevWvm+++WaYGDIqpRZJ9P777987fPjwmJSUlAdiiCC479XTyZOlZKewXg17sdTHqczL2Uvcqxo5/ZogCMIcmdJmCpvRfkapihcUz9t4eSN3FXks9+ACBnPsvB7z2NWZV9me8Xv0Ei/osI3+SOrIyMjI3Ldv3/TSEi+g1AQMmDRp0j+BgYETMzMzjZJSRVgm2XnZvJUAeKPDG+x01Gn2Voe3+LkqsLMhCIIgCkCWE4TLhG0TeAYU3OtoW3Dl3Stscb/FvHJ50X5M2oIYGTyXKnJzc/NOnTr1b0NX2tVEqQoYMGrUqINBQUHv5OTkPBFDhI0DPyzS+OpUqcOuPrjK06PRQ0QZLpVd2N4Je9mCXgvECEEQhO2SmJnI5h6cy3qs6cGC7gWJUcYGNxnMg3TrONQRI8YBFYfPnTv3ORJ2xFCpUeoCBqAb5f79+7/Ef5wgwJX4K+xe2r1n1Xgf5z3mP4vi7eXNL8yKdpqzlQiCIKwZtF9BPZfvT33P3UcAjXI/6/0Z2/X6rlJpY3Ds2LFfu3fvvkicliomKwe4adOm4wMGDKhbr169DmKIsFFy8nJ4YaW/Qv9iLlVcWEhcCMvIzmBd63Vlt5Nvi0cVkJefxwUMspcIgiBsGbQkQBNbZHEiRmVym8ns7zF/8wzN0iiWFxoaunPmzJn/io2NNUk6qEnrGUdGRu5r06ZNM1dX1xZiiLBFXmDMy8mL9WjQgwXdDWKXH1xmj3IfsU51OrGwhMLxYNhx+F3z4z7ZfOkfVeElCMJWSX6czBMaPu/9Ofuw24c8VdvBvnQK39+8efPE77///tr27duf90ooZUwqYO7cuZOfnZ3t7+np2bZWrVoeYpiwMbBTqFy+Mm8TAMGC3iGoGIneSLeSb4lHPQet3vfe3Mv8b/izf3f+t1m2picIgjA2KEKHKualTVRU1EVfX98RixcvVl823ciYvKNUSEjIk8qVK+92d3fvWqNGjUZimLBBdofvZg2qN+C1BiBk0EMk9EGouLc4zWs1Z694vVJqOw6CIAhbJzY29pqfn9/wuXPnxoghk2H6lpgSJ0+ezJHEyx5JxPSpVq1aXTFM2BjJ2clcuKBRI6pYNnVqyq4lXBP3Fgauo/0T95MLibBqMjMzmZ2dnTgjCNPy4MGDSH9//+EzZ86MFEMmxSwEDDh69Gimq6vrXknEDHRwcFBf7o+wSpwrOfM0wLJlyjL36u7s+sPrLDY9VtxbGATyokgUQVgrDx8+ZBERESw/P5+hob8pqrkShIz0fYzet2+f9/Tp06+KIZNjNgIGHDp0KN3T0/NwnTp1XpYuWCcxTNgIiGVxrOjI0rPTeUogbtcSi1tgOtftzOpXq88j7QnCWrG3t2fSXMgqV67MypQxScULguAkJSXF7d27d8SUKVPU93gpZcxKwAB/f/+H0kW7y83NrXe1atVcxTBhIyD+BUG81StWZxFJEayFcwvmaO/Ia8TI1KtWj6cKUvAuYc1AtMDqQuLFtkFCgynj/BITE6P2798/ctKkSefFkNlgdgIGBAQEpD19+tS/YcOGLzo5OdUTw4SNAOtKWGIYa1i9IVt5diW/eFHnAI0fAYozDfMYplMtGLloYl5eHi0IBEFYDPbl7Llb3RTEx8ff8vf39546dWqIGDIrzFLAgDNnzmTUqlVrp5ubG7KTGohhwkawL2PPO1Q3qdmEpwki4yj4fjArX64874qKGjA96vdg5cuWF7+hmtzcXHbt2jUuXq5fv85N8hUrUiVfgiDMH1OJl9jY2Bvbt2/3fuutt5RnUpgBZitgAAJ7K1WqtF0SMe2cnJyaiGHCBkBNmDzpH3vKeFE79EdCieykzCTWoFoD1tmtM68f08hRc+Y9zPAQLcjmcHV1ZVWrVhX3EIRlkZGToZVoJ4iScP/+/ZAtW7YMnz17doQYMkvMWsCAkydPZmdlZe1s1KhRcxcXFy8xTFg5XHTYVeY/K5WvxMq+UJbZlbVj/d37s9davcbORZ9ja0PWsgaODVjTGk3FbykHz1G+fHkeFEkpqYQlQ+KFMDY3b94MWr9+vfe8efOixZDZYvYCBly6dCnn+vXrfg0aSMtVgwZdsCARtkE1+2q82mREcgRzreLKzsWc4z0/XnR7kcfEBEcF82wl9AMhCIIg9Ofy5ctbVq1aNe67775LEkNmjcUpgcDAwI+6deu2RNpN01bahkDPj81hm1ndqnV588dy0r8LsRfY1mtbmUtlF+ZcxZl91uszHitjbuTk5LC0tDRWs2ZNbg0iCMK2yHqSxSqWM9+4u7y8vKcnTpz4ecWKFR9s2bIlTwybPRY5m+7cuXNcnz59fq1KwQw2ByYCxMPcfHiT3U65zZKzklnq41R2PvY8S3iUwFq5tOJF7ry9vFkZ6V+NijXEb5oWBBDHxsYyZ2dn7s4iCIIwB7KysrKPHj36yZAhQ5aJIYvBYreDPj4+vQYMGODj5OREteRtELiNbiXdYjEZMex01GlmV8aO5eXnscntJ7O6lakbBUEQhCZSU1OTjxw5MmPUqFHbxJBFYdH27N9++63F4MGDfd3c3FqJIcJGQZ0XWGfwE52tCYIgCNWgxsv+/fvHTZ069YIYsjgsIohXFf7+/gn29vabatWq1bR27dql31OcMBsQW4IsJcrSIAiCUM/NmzePbtq0acSsWbNuiCGLxFoiCl84e/bsgrZt235uZ2dHZVYJgiAIogiwUF+7du2P77//ftbatWsfi2GLxapSInbt2jWpd+/ey6tWrVpNDBEEQRCEzZOVlfX42LFjnw4ePPgHMWTxWLQLqSi+vr6hLVu2DHJxceldpUoV80g/IQiCIAgTgoaMBw8efG3EiBEbxZBVYFUCBmzbti2qevXqW52cnJohNkYMEwRBEITNERkZeUpaF1+ZNm2axQbrqsKqXEhFeOH06dNz2rZt+1WFChUospMgCIKwGZ48efL04sWL69etWzdr5cqVGWLYqrBmAcPZtGnTgD59+vzu4uJSXwwRBEEQhNWSkpKSdOzYsQ9eeeWV9WLIKrE6F1JR/Pz8IqpXr76FXEqEsXn06BErV64ctQsgCMJk3Lt3L2T37t2vjh8//oAYslqsXsCAI0eOpAcHB//dokWLss7Ozl2kRcYm/t9EycjNzeUtAMqW1e7rghYBJF4IgjAF6Gd04cKF1StWrBi3YMGCe2LYqrG52Xbz5s39e/fu/YuLi0tjMUQQz0hJSeFCpFKlSmKEIAjCvJHmrcRTp07NHTp06J9iyCawOUuEn59fpJ2dnY+0SLnWq1evDe2YbRsUdgJw/+Tn57MqVaow6fvBxwiCIMyd8PDwEzt37hw1YcKEg2LIZrDp1fvw4cMzOnTo8F21atUcxRBhY0C0QMQqClm4jh4+fMjKlCnzTNTgRhAEYS7k5ORkX7lyZen8+fO/3LdvX7YYtilsOhZk/fr1F93d3Q/UqFGjvaOjI7UwtkEgXKSJgP+EFSYuLo7duHGDCxaM1a5dm9nb24tHE4R1kZGRwV2mhGURExNzc//+/eMHDBiw+tatW3li2Oaw+WBWf3//OOnL4OPq6lquVq1anezs7MqJuwgbICIigmcOPX78GA3OuNWlfv36rGbNmlzAIIBX2yBegrA07t27x6pWrcq/94T5g9ouISEh63x9fcf9+9//DhPDNgsFgCiwdu3aXi+99NIKaQFrKYYIKyc7O5tdv36dB+/Wq1ePubu787gYRZcSQVg7WVlZrEKFCs8skZUrVxb3mB5p0eZWUWwsHBwcxKjtER8fH3Xy5Mk5r7766mYxZPPQ1lKBHTt23E1LS/tL2n1Xrl27dkdp503bEisFkyLiW6TPG+ZYLlpq1KjBzekYh1WGIJBGn5SUxJKTk1lqairLzMxkFStWNEuLBV5r0dclx3jJ4FyZQJf/b7ge8BgEsquyPOLaQYxYYmIii42N5Y/De2Jo5Gv0zp07XFDVqlVL3GNb4POS3ufNPj4+I2fMmHFWDBMStM1UwaZNm4b17t17mSRkKN3aysBuE0IFwiUyMpKPtWzZki8AmCixEyW3kW0DKwS+G7DMYRFVBN8dWOpcXFzEiOlB7BZeM14Tvt+wLEKEQNBArEAMQJTjJ84RqA43qSxC8DtFQewXLB54Hjc3N359pKenc7cTnl8G1wweh+dv3LjwdIn4Mogi/D2UJkDMDR6P14vnb9SoEX8cHoPnxU8s2Phb+CmD/wf+Bq5NxKfhd/E8eG24GRN8/qYSrJJQfLB79+6FU6dOXSWGCAVIwKhh4cKFzsOHD/+mVatWU6SLhKwxVkJISAhzdXXlOzvEvmBn17RpU6NPhIR5gsUVi3/16tVZdHQ0ty5ggcQiqwrEjWAhdXJy4gszvjvGXOTw+iAycMPrhcCGGME5LCfKBIgpwHshCyTZgqIK/B8cHR35Y2Dl0hcIGfxNPBeuZUO7mfD68Py4lRb4m1euXNm6b9++Dz/55BObKEqnDyRgtMDX19e7Z8+e39etW9dDDBEWDBYoLFbYDYaGhrI6derwnaCpdllE6YLFAQs+dvtwnUAcwFKAhRDn6hZddcACAQuBbP3AMYQQjnEfnhcWEoxrAtYHvC7ZrfPgwQMuCgjVwDKGjQncWXAHG2pDoszlZkxSUlJig4KCPvP29l4thggVkIDRkmnTpjlMnjx5fufOnd+XLhDKO7RQik5GcBNERUVxl0C1atW46Ro7OVDaExehP1jssYuHq0PZZwZLG4QrBAp+6itSSgKES5s2bTQKmLt373L3JkQVoTvYiOBahpBp2LDhs3g2vKfYrJjrNS0J1Kf//PPP5u3bt3+4ePHiWDFMqIFmZx1Zt27dS7169fpBujDaiiHCQoiPj+cZRxAoHh4efCLD7vbWrVvPFgvs2uBOwiIDczjFwpg/CLBFCjysKth5I1tFDiqVY51wvynB62nevLnKgoiw2uD/ARGWkJAgRomSgGsX1zjEKkQMrmdYXrFJgWUM1hpzsbpKojri0qVLH7388ss7xRChBSRg9GDSpEmV33jjjY9at279oaT0q4lhwgzBbhsTGSYuBCBCsKD2CyYuBBxC1GBXXhS4E5o1a/bMp0/oBtwdiiZ8LCKIiYCgAHjPEasAywjeXwhGTe+z7FbB54jnlxf9ovEf+Lt4LnzmOEYsCxYtUwDhAtECF6UsqvD/QHAwXjv+/zgm91Dpg+9f+/btxZlpkL672aGhoavWrFmz8Lfffis+ERFqoZm5BHz11VeNBgwY8Hnbtm0nShMzbdXNFCxeEC4QI1g8sBvHORZU7Nix0CGgt6hbAdoUIgeLq6H86ZYA3gfEXsjWAggAvEdFXR94LyEe8P7CgoWfECawIOC9xuKMXS4sXog3QoAsHieb9CFA8BwAghK/g78hx43g88FjcMNzWaJLpUGDBvz/5ezszM/xvsIihPeCMD34nmGzguBfiEiITHwHMWZM6yu+9/fv3w84derUvHHjxl0Uw4SOkIAxAOvXrx/YvXv3Re7u7h3EEGEmyLt0eWHEAgKrDBZDmOsxkWDSQgzM1atXny2oimDx8fT0tLogX7w3sFTIbgu4zsDly5e5YEGarSxOMNHDeoLsG6Te4gZRUtT6QTwHiyCKI2JxxHcHogXWP2XfMcK8QCwVPjuIbUNf99L3IOLYsWNLJkyYsEY6pS9DCSABYyAGDx5s//HHH89u3br1HGnHaZsVl7QEOx2ICNmlAFGByR4LJcSCMawdWKwRHIkFF6mv+BuoO4G/jQUF2SGYsCBiMKYIrDQI/sOCbk1AnEi7QP6+yEIOQg+CTxWYzE0RAGtpwD2BgF28X7D2wVUJSxaJF/MHoh7XOoSnbDkzBNL3IPXKlSvL/vjjj6Vr1qxJF8NECSABY2AWLlxYe+jQoR9LO/Y3pEnMfOpxmxEQMBAS2M3LsQBYOGGyxQSPSQOPgbjBOSYUCB48HqIHAkMbMYHHImZCDlPCc+EcYgkLCnZXsgsEfxMLOHbIysz7EDxwJ8m7aUsGAgRxJLjBnUFWFMOD7yxcRxDlFN9iOcDdCbefIUMbpe/Akxs3bmw+evTo57Nnz44Qw4QBIAFjJJYsWdJEEjLve3h4vGFvb29RaddYwLGow/KARR3CAhYM/JTjF7QB4gQ3iA25uBQWSzwnXBAQIpjoAXapWFDlwEuIDbwG/E0sAPiJG34fz4nHQeBgMcbzweSL+2Xg3oCFBX8XkxGeE8Lj9u3b/Lhu3br8ueQb/n+aginxPPIEZ4lA0OE9waIKtxEtrIQtA5cyRCbmEFzbiNfCRspQYA4LDw8/cerUqc+nTZt2RAwTBoQEjJFZs2bNi126dFng6ek5UFpgzfb9xqKGhV0WFBATGIOwgFDAwo3dOmIlYMGAaEC6KiYBLIaYAHDBYoGENQMBoBAGuA8/sVhiDG4aGSyosKxAyKBQFwI1SwJeO14rXhsmJbx2RfBaIWLkzBd9XCGoK2EpAgbvO94LGbzPcnVZCEjcTxC2AjY4mJuwqcHmDPOBsbhz586lkJCQb0aOHPm3GCKMAAmYUmLjxo3D27Vr96GHh0cfU7ogIBqwcCP2ASIFCxwuaHlRl902sujAmPx6MQHIAgfPgRueA8+J+/ATVhP8xEQBlw/iK2AtQQ2MouD38XjcAH7ChQPhIY+ZC/h/I04G8TOWEAuDzxAWJYhNfKYAYhKfR1FhRxDWCOYkiBS4feV5DhYXYyJt4K79888/S729vf+UTilYzMiQgCll1q5d269r165vN27ceFS5cuWMpmQgIuDugcCQrSmyhaS0gQDCQgpRhNcEMy1ej2KwLAQCJhdMOrJ4Mifw2pCJBFFmSeAzh3sMN7RN0MfqRBCWBjYaqONUWptFaXMQEh8f/9uqVavWLF++/HmnS8KokIAxEdIXvW/nzp1ntWjRwlvaJRis4AAsKQhQxY4DNTngmoGYIZ6DYFwIKjkdGGIJC70icJlhxwa3F26KrhhzA585Yn4gCPETnzf+T/JPc7NmEYSxwAYD5QDkGkbGBJsBaf4IDgsLW9m3b98N0hClmJUyJGBMzOrVq7t369btvYYNG3pLu3ytnbKwUsBqATcBYlfgJsCijEULmTY4l91CeCyCV2khew4sKjAt44b3DeC9w6SEnxAssrvM3MDnCHcQ4ofw09ysVQRhClDtGHF5AGIec6Ci29tQSPNqbkREhH9wcPDP06dPDxTDhAkgAWMmfPvtt579+vV7U7oAJ0qLqsbiA7AYQJTAwgL3AJDjV3DRYoHGLkQO1oQplQRMQX0OeXcGoYIb3i+8NxAvmAAR4GdM8BnBrYe/CfEJsYTXoAl8lohhgZWFIIjnIImgZcuWfJ6TXeYA17uhMouSJaTrb9OpU6d+mzlzZogYJkwICRgzY+HChVV69eo1vnbt2m95eXm1V7Z7gHDBDgOBsggoxUKIxyG+BDVV0LBQvoCJAiAU8H5B5MFCBREAIQHxIL3P/H5lQODA0oHfQep1STMX8FzXrl0rJCZhAWrSpAkPdoaIki0qmIzlzxWtDiBeCMLWka8LbERwPeOG6xhuX4gVQ8e9JCQk3JKuvw1r1679beXKlQVpfIRZQALGfHnB19d3eNu2bafXr19/UKVKlQrVkoFVBTEuWIjhBsEORBEIGNzkAE75BreSfFw07sMWgBiQrTCwUuH9kydETH7INFKcACEG8V6je7XsalIG3kuIEjy/OuDyQal+RfC3cUM7A1UdcvHcyB6CkIJ4xd/DxI3XjHPc4E6kIF3C2sC1gWsWLiJcs/jeGxtpfsyTRMvBK1eu/Dl69Gg/aYguLDOEBIwFsHjxYo9+/fpNcXNzG1+nTp2GYrjEQMRgccbCiMVPXQl5a0bexWHxh4DBZAlBqGonB/GAejiYWGGRgVCEMImNjeVmbGVp1niPcUORQIjIouBvwQKjzhqkDLwWiBcIm1u3blE8DGEVQKjg2sJGA25dTRsDQxEfHx8bExOz5cSJE2tnz559SQwTZgoJGAuiT58+5b799tth9erVm+ro6DhE2n1rvdIhVgYLHcACickBizaOsRDDRYHsJaIAOY4I7xNusHTg/ZLPccP7BiAiIAQhZDDhKptsIQ4hXPBYvOd4DG44xk1ZDAzcV7LVTNGiBpGCm3xOVhfC2sD1gGwiuH3l68xYSNdQ/s2bN09LG4BNfn5+6318fKhQkoVAAsZCkYRMs759+06tXbv2aDc3N3cxrBWwtkCsYNeOhRcLJaE7sqCBuJF/yjf45ItacOAGgoiE8MB7LgsRiBpFMGFDmEB0Fr2PIKwdXDe4flD8EpsIYxEbGxsVExOzOTAwcMOcOXNCxTBhQZCAsXzKrFu3bqCXl9dr7u7uw52cnHROocEiigq4ZIExLBA4ksDk4gbBu7DCkCAhCO2AkEfrEUP2KJI2bVmSaDl8+/ZtP19f381r164tWf8SwqSQgLEiJk+eXHPChAnDGjVqBKvMIGkXo5PjGNYB9DuSLTMQNuSeIAjCVMAagzkIblbElmFTgDFsCnCMG6w0Ra2disBFJM1rF6QNmp+Pj89fP//8c4y4i7BwSMBYKd98802Lnj17vlmlSpWh0sXvLu1gXpDjLnCDj1m+yeeyrxkTBm6wFsDVIbs8EKiKMdwnTxj4HfwuxI4sfAiCIEoTef7C/CTPSdK8lyCJl52nTp3635w5c66IhxJWBAkYG2DJkiUdOnbs+GHFihVfzsvLq0VuDIIgrA0IF2mOS5E2V8ciIyN/Gjt27BFxF2GlkICxMX744YdWnTp1+j9phwIxU1u60XeAIAiLpFy5ck+lW0xOTk5gWFjY8nfeeeesuIuwAWjxsmGmT59eY8yYMTOrVq06Qjptlp+fX4msMwRBmCuwspQpUyZLmqfC0tLStu7atevXVatW2WYBK4IgCIIgCMLSYOz/AciK48LunIJuAAAAAElFTkSuQmCC"/>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l-GR" sz="1400" b="1" u="sng" dirty="0"/>
              <a:t>Ίδρυση Ενιαίας Αγοράς (1993): </a:t>
            </a:r>
            <a:r>
              <a:rPr lang="el-GR" sz="1400" dirty="0"/>
              <a:t>Η Ενιαία Αγορά εγκαινιάστηκε με στόχο την εξάλειψη των εμποδίων στη </a:t>
            </a:r>
            <a:r>
              <a:rPr lang="el-GR" sz="1400" b="1" dirty="0"/>
              <a:t>διακίνηση αγαθών, υπηρεσιών, κεφαλαίων και εργαζομένων</a:t>
            </a:r>
            <a:r>
              <a:rPr lang="el-GR" sz="1400" dirty="0"/>
              <a:t> μεταξύ των κρατών-μελών. Η ενίσχυση του ανταγωνισμού και της καινοτομίας εντός της ΕΕ αποτέλεσε καθοριστικό παράγοντα για την </a:t>
            </a:r>
            <a:r>
              <a:rPr lang="el-GR" sz="1400" b="1" dirty="0"/>
              <a:t>οικονομική ανάπτυξη και τη βελτίωση της θέσης της ΕΕ στο παγκόσμιο εμπόριο</a:t>
            </a:r>
            <a:r>
              <a:rPr lang="el-GR" sz="1400" b="1" dirty="0" smtClean="0"/>
              <a:t>.</a:t>
            </a:r>
          </a:p>
          <a:p>
            <a:endParaRPr lang="el-GR" sz="1400" dirty="0" smtClean="0"/>
          </a:p>
          <a:p>
            <a:r>
              <a:rPr lang="el-GR" sz="1400" b="1" u="sng" dirty="0" smtClean="0"/>
              <a:t>Κοινή </a:t>
            </a:r>
            <a:r>
              <a:rPr lang="el-GR" sz="1400" b="1" u="sng" dirty="0"/>
              <a:t>Εμπορική Πολιτική:</a:t>
            </a:r>
            <a:r>
              <a:rPr lang="el-GR" sz="1400" b="1" dirty="0"/>
              <a:t> </a:t>
            </a:r>
            <a:r>
              <a:rPr lang="el-GR" sz="1400" dirty="0"/>
              <a:t>Η ΕΕ διαμορφώνει </a:t>
            </a:r>
            <a:r>
              <a:rPr lang="el-GR" sz="1400" b="1" dirty="0"/>
              <a:t>ενιαία στρατηγική εμπορικών σχέσεων </a:t>
            </a:r>
            <a:r>
              <a:rPr lang="el-GR" sz="1400" dirty="0"/>
              <a:t>μέσω της Ευρωπαϊκής Επιτροπής. Διαπραγματεύεται συμφωνίες ελεύθερου εμπορίου και προστατεύει ευρωπαϊκές επιχειρήσεις από αθέμιτες πρακτικές, προάγοντας </a:t>
            </a:r>
            <a:r>
              <a:rPr lang="el-GR" sz="1400" b="1" dirty="0"/>
              <a:t>βιώσιμη και δίκαιη ανάπτυξη </a:t>
            </a:r>
            <a:r>
              <a:rPr lang="el-GR" sz="1400" dirty="0"/>
              <a:t>σε παγκόσμιο επίπεδο</a:t>
            </a:r>
            <a:r>
              <a:rPr lang="el-GR" sz="1400" dirty="0" smtClean="0"/>
              <a:t>.</a:t>
            </a:r>
          </a:p>
          <a:p>
            <a:endParaRPr lang="el-GR" sz="1400" dirty="0" smtClean="0"/>
          </a:p>
          <a:p>
            <a:r>
              <a:rPr lang="el-GR" sz="1400" b="1" u="sng" dirty="0" smtClean="0"/>
              <a:t>Η </a:t>
            </a:r>
            <a:r>
              <a:rPr lang="el-GR" sz="1400" b="1" u="sng" dirty="0"/>
              <a:t>ΕΕ στον ΠΟΕ: </a:t>
            </a:r>
            <a:r>
              <a:rPr lang="el-GR" sz="1400" dirty="0"/>
              <a:t>Ως ιδρυτικό μέλος του ΠΟΕ από το 1995, η ΕΕ εκπροσωπείται ενιαία μέσω της Ευρωπαϊκής Επιτροπής, διασφαλίζοντας </a:t>
            </a:r>
            <a:r>
              <a:rPr lang="el-GR" sz="1400" b="1" dirty="0"/>
              <a:t>κοινές θέσεις και δεσμεύσεις. </a:t>
            </a:r>
            <a:r>
              <a:rPr lang="el-GR" sz="1400" dirty="0"/>
              <a:t>Οι συμφωνίες της με τον ΠΟΕ ενισχύουν τη διαφάνεια και την ισοτιμία στο διεθνές </a:t>
            </a:r>
            <a:r>
              <a:rPr lang="el-GR" sz="1400" dirty="0" smtClean="0"/>
              <a:t>εμπόριο</a:t>
            </a:r>
            <a:r>
              <a:rPr lang="es-AR" sz="1400" dirty="0" smtClean="0"/>
              <a:t>.</a:t>
            </a:r>
            <a:endParaRPr lang="el-GR" sz="1400" dirty="0"/>
          </a:p>
        </p:txBody>
      </p:sp>
    </p:spTree>
    <p:extLst>
      <p:ext uri="{BB962C8B-B14F-4D97-AF65-F5344CB8AC3E}">
        <p14:creationId xmlns:p14="http://schemas.microsoft.com/office/powerpoint/2010/main" val="14903172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a:solidFill>
                  <a:schemeClr val="accent3"/>
                </a:solidFill>
                <a:latin typeface="Franklin Gothic Demi" panose="020B0703020102020204" pitchFamily="34" charset="0"/>
              </a:rPr>
              <a:t>Ο Ρόλος της ΕΕ στο Παγκόσμιο Εμπόριο</a:t>
            </a:r>
          </a:p>
        </p:txBody>
      </p:sp>
      <p:sp>
        <p:nvSpPr>
          <p:cNvPr id="8" name="Θέση κειμένου 7"/>
          <p:cNvSpPr>
            <a:spLocks noGrp="1"/>
          </p:cNvSpPr>
          <p:nvPr>
            <p:ph type="body" idx="1"/>
          </p:nvPr>
        </p:nvSpPr>
        <p:spPr>
          <a:xfrm>
            <a:off x="499867" y="1643318"/>
            <a:ext cx="7704000" cy="3416400"/>
          </a:xfrm>
        </p:spPr>
        <p:txBody>
          <a:bodyPr/>
          <a:lstStyle/>
          <a:p>
            <a:r>
              <a:rPr lang="el-GR" sz="1400" b="1" u="sng" dirty="0"/>
              <a:t>Ηγετική Θέση: </a:t>
            </a:r>
            <a:r>
              <a:rPr lang="el-GR" sz="1400" dirty="0"/>
              <a:t>Η ΕΕ αποτελεί τη </a:t>
            </a:r>
            <a:r>
              <a:rPr lang="el-GR" sz="1400" b="1" dirty="0"/>
              <a:t>δεύτερη μεγαλύτερη εμπορική δύναμη παγκοσμίως</a:t>
            </a:r>
            <a:r>
              <a:rPr lang="el-GR" sz="1400" dirty="0"/>
              <a:t>, με μερίδιο περίπου 15% στο παγκόσμιο εμπόριο. Συμμετέχει ενεργά στη διαμόρφωση εμπορικών κανόνων και προσπαθεί να </a:t>
            </a:r>
            <a:r>
              <a:rPr lang="el-GR" sz="1400" b="1" dirty="0"/>
              <a:t>εδραιώσει πολυμερείς σχέσεις </a:t>
            </a:r>
            <a:r>
              <a:rPr lang="el-GR" sz="1400" dirty="0"/>
              <a:t>μέσω του ΠΟΕ</a:t>
            </a:r>
            <a:r>
              <a:rPr lang="el-GR" sz="1400" dirty="0" smtClean="0"/>
              <a:t>.</a:t>
            </a:r>
          </a:p>
          <a:p>
            <a:endParaRPr lang="el-GR" sz="1400" dirty="0"/>
          </a:p>
          <a:p>
            <a:endParaRPr lang="el-GR" sz="1400" dirty="0" smtClean="0"/>
          </a:p>
          <a:p>
            <a:r>
              <a:rPr lang="el-GR" sz="1400" b="1" u="sng" dirty="0" smtClean="0"/>
              <a:t>Στατιστικά </a:t>
            </a:r>
            <a:r>
              <a:rPr lang="el-GR" sz="1400" b="1" u="sng" dirty="0"/>
              <a:t>Στοιχεία: </a:t>
            </a:r>
            <a:r>
              <a:rPr lang="el-GR" sz="1400" dirty="0"/>
              <a:t>Το 2023, η ΕΕ ήταν ο </a:t>
            </a:r>
            <a:r>
              <a:rPr lang="el-GR" sz="1400" b="1" dirty="0"/>
              <a:t>κορυφαίος </a:t>
            </a:r>
            <a:r>
              <a:rPr lang="el-GR" sz="1400" b="1" dirty="0" err="1"/>
              <a:t>εξαγωγέας</a:t>
            </a:r>
            <a:r>
              <a:rPr lang="el-GR" sz="1400" b="1" dirty="0"/>
              <a:t> γεωργικών προϊόντων και υπηρεσιών</a:t>
            </a:r>
            <a:r>
              <a:rPr lang="el-GR" sz="1400" dirty="0"/>
              <a:t>, καθώς και ο κύριος εμπορικός εταίρος για χώρες όπως οι ΗΠΑ, η Κίνα και η Ινδία. Το διεθνές εμπόριο αντιπροσωπεύει σχεδόν το 40% του ΑΕΠ της, γεγονός που καταδεικνύει την </a:t>
            </a:r>
            <a:r>
              <a:rPr lang="el-GR" sz="1400" b="1" dirty="0"/>
              <a:t>αλληλεξάρτησή της με την παγκόσμια αγορά</a:t>
            </a:r>
            <a:r>
              <a:rPr lang="el-GR" sz="1400" dirty="0" smtClean="0"/>
              <a:t>​</a:t>
            </a:r>
            <a:r>
              <a:rPr lang="es-AR" sz="1400" dirty="0" smtClean="0"/>
              <a:t>.</a:t>
            </a:r>
            <a:endParaRPr lang="el-GR" sz="1400" dirty="0"/>
          </a:p>
        </p:txBody>
      </p:sp>
    </p:spTree>
    <p:extLst>
      <p:ext uri="{BB962C8B-B14F-4D97-AF65-F5344CB8AC3E}">
        <p14:creationId xmlns:p14="http://schemas.microsoft.com/office/powerpoint/2010/main" val="6780722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0" y="0"/>
            <a:ext cx="6993467" cy="5149036"/>
          </a:xfrm>
          <a:prstGeom prst="rect">
            <a:avLst/>
          </a:prstGeom>
        </p:spPr>
      </p:pic>
      <p:pic>
        <p:nvPicPr>
          <p:cNvPr id="5" name="Εικόνα 4"/>
          <p:cNvPicPr>
            <a:picLocks noChangeAspect="1"/>
          </p:cNvPicPr>
          <p:nvPr/>
        </p:nvPicPr>
        <p:blipFill>
          <a:blip r:embed="rId3"/>
          <a:stretch>
            <a:fillRect/>
          </a:stretch>
        </p:blipFill>
        <p:spPr>
          <a:xfrm>
            <a:off x="4637615" y="0"/>
            <a:ext cx="4506385" cy="1068297"/>
          </a:xfrm>
          <a:prstGeom prst="rect">
            <a:avLst/>
          </a:prstGeom>
        </p:spPr>
      </p:pic>
    </p:spTree>
    <p:extLst>
      <p:ext uri="{BB962C8B-B14F-4D97-AF65-F5344CB8AC3E}">
        <p14:creationId xmlns:p14="http://schemas.microsoft.com/office/powerpoint/2010/main" val="36676013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DFF"/>
        </a:solidFill>
        <a:effectLst/>
      </p:bgPr>
    </p:bg>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0" y="0"/>
            <a:ext cx="6743939" cy="4535397"/>
          </a:xfrm>
          <a:prstGeom prst="rect">
            <a:avLst/>
          </a:prstGeom>
        </p:spPr>
      </p:pic>
      <p:pic>
        <p:nvPicPr>
          <p:cNvPr id="8" name="Εικόνα 7"/>
          <p:cNvPicPr>
            <a:picLocks noChangeAspect="1"/>
          </p:cNvPicPr>
          <p:nvPr/>
        </p:nvPicPr>
        <p:blipFill>
          <a:blip r:embed="rId3"/>
          <a:stretch>
            <a:fillRect/>
          </a:stretch>
        </p:blipFill>
        <p:spPr>
          <a:xfrm>
            <a:off x="4850927" y="253849"/>
            <a:ext cx="4293073" cy="1371751"/>
          </a:xfrm>
          <a:prstGeom prst="rect">
            <a:avLst/>
          </a:prstGeom>
        </p:spPr>
      </p:pic>
      <p:pic>
        <p:nvPicPr>
          <p:cNvPr id="9" name="Εικόνα 8"/>
          <p:cNvPicPr>
            <a:picLocks noChangeAspect="1"/>
          </p:cNvPicPr>
          <p:nvPr/>
        </p:nvPicPr>
        <p:blipFill>
          <a:blip r:embed="rId4"/>
          <a:stretch>
            <a:fillRect/>
          </a:stretch>
        </p:blipFill>
        <p:spPr>
          <a:xfrm>
            <a:off x="5037432" y="3276600"/>
            <a:ext cx="4106568" cy="1824686"/>
          </a:xfrm>
          <a:prstGeom prst="rect">
            <a:avLst/>
          </a:prstGeom>
        </p:spPr>
      </p:pic>
    </p:spTree>
    <p:extLst>
      <p:ext uri="{BB962C8B-B14F-4D97-AF65-F5344CB8AC3E}">
        <p14:creationId xmlns:p14="http://schemas.microsoft.com/office/powerpoint/2010/main" val="36370739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059" y="1189100"/>
            <a:ext cx="8954990" cy="1964400"/>
          </a:xfrm>
        </p:spPr>
        <p:txBody>
          <a:bodyPr/>
          <a:lstStyle/>
          <a:p>
            <a:r>
              <a:rPr lang="el-GR" sz="4800" dirty="0">
                <a:solidFill>
                  <a:schemeClr val="accent3"/>
                </a:solidFill>
                <a:latin typeface="Franklin Gothic Demi" panose="020B0703020102020204" pitchFamily="34" charset="0"/>
              </a:rPr>
              <a:t>Σχέσεις ΕΕ-ΠΟΕ: Διμερείς και Πολυμερείς Διαστάσεις </a:t>
            </a:r>
            <a:endParaRPr lang="el-GR" sz="4800" dirty="0"/>
          </a:p>
        </p:txBody>
      </p:sp>
      <p:sp>
        <p:nvSpPr>
          <p:cNvPr id="3" name="Υπότιτλος 2"/>
          <p:cNvSpPr>
            <a:spLocks noGrp="1"/>
          </p:cNvSpPr>
          <p:nvPr>
            <p:ph type="subTitle" idx="1"/>
          </p:nvPr>
        </p:nvSpPr>
        <p:spPr>
          <a:xfrm>
            <a:off x="2064033" y="3219909"/>
            <a:ext cx="4872900" cy="671100"/>
          </a:xfrm>
        </p:spPr>
        <p:txBody>
          <a:bodyPr/>
          <a:lstStyle/>
          <a:p>
            <a:r>
              <a:rPr lang="el-GR" sz="2000" b="1" dirty="0" smtClean="0">
                <a:solidFill>
                  <a:schemeClr val="accent2"/>
                </a:solidFill>
                <a:latin typeface="Franklin Gothic Demi" panose="020B0703020102020204" pitchFamily="34" charset="0"/>
              </a:rPr>
              <a:t>Πώς δρα η </a:t>
            </a:r>
            <a:r>
              <a:rPr lang="el-GR" sz="2000" b="1" dirty="0" err="1" smtClean="0">
                <a:solidFill>
                  <a:schemeClr val="accent2"/>
                </a:solidFill>
                <a:latin typeface="Franklin Gothic Demi" panose="020B0703020102020204" pitchFamily="34" charset="0"/>
              </a:rPr>
              <a:t>Ευρωπαική</a:t>
            </a:r>
            <a:r>
              <a:rPr lang="el-GR" sz="2000" b="1" dirty="0" smtClean="0">
                <a:solidFill>
                  <a:schemeClr val="accent2"/>
                </a:solidFill>
                <a:latin typeface="Franklin Gothic Demi" panose="020B0703020102020204" pitchFamily="34" charset="0"/>
              </a:rPr>
              <a:t> </a:t>
            </a:r>
            <a:r>
              <a:rPr lang="el-GR" sz="2000" b="1" dirty="0" err="1" smtClean="0">
                <a:solidFill>
                  <a:schemeClr val="accent2"/>
                </a:solidFill>
                <a:latin typeface="Franklin Gothic Demi" panose="020B0703020102020204" pitchFamily="34" charset="0"/>
              </a:rPr>
              <a:t>Ενωση</a:t>
            </a:r>
            <a:r>
              <a:rPr lang="el-GR" sz="2000" b="1" dirty="0" smtClean="0">
                <a:solidFill>
                  <a:schemeClr val="accent2"/>
                </a:solidFill>
                <a:latin typeface="Franklin Gothic Demi" panose="020B0703020102020204" pitchFamily="34" charset="0"/>
              </a:rPr>
              <a:t> μέσω του Παγκόσμιου Οργανισμού Εμπορίου ?</a:t>
            </a:r>
            <a:endParaRPr lang="el-GR" sz="2000" b="1" dirty="0">
              <a:solidFill>
                <a:schemeClr val="accent2"/>
              </a:solidFill>
              <a:latin typeface="Franklin Gothic Demi" panose="020B0703020102020204" pitchFamily="34" charset="0"/>
            </a:endParaRPr>
          </a:p>
        </p:txBody>
      </p:sp>
    </p:spTree>
    <p:extLst>
      <p:ext uri="{BB962C8B-B14F-4D97-AF65-F5344CB8AC3E}">
        <p14:creationId xmlns:p14="http://schemas.microsoft.com/office/powerpoint/2010/main" val="584330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Google Shape;1315;p48"/>
          <p:cNvSpPr txBox="1">
            <a:spLocks noGrp="1"/>
          </p:cNvSpPr>
          <p:nvPr>
            <p:ph type="title"/>
          </p:nvPr>
        </p:nvSpPr>
        <p:spPr>
          <a:xfrm>
            <a:off x="602594" y="445025"/>
            <a:ext cx="7821406" cy="572700"/>
          </a:xfrm>
          <a:prstGeom prst="rect">
            <a:avLst/>
          </a:prstGeom>
        </p:spPr>
        <p:txBody>
          <a:bodyPr spcFirstLastPara="1" wrap="square" lIns="91425" tIns="91425" rIns="91425" bIns="91425" anchor="t" anchorCtr="0">
            <a:noAutofit/>
          </a:bodyPr>
          <a:lstStyle/>
          <a:p>
            <a:r>
              <a:rPr lang="el-GR" dirty="0">
                <a:solidFill>
                  <a:schemeClr val="accent3"/>
                </a:solidFill>
                <a:latin typeface="Franklin Gothic Demi" panose="020B0703020102020204" pitchFamily="34" charset="0"/>
              </a:rPr>
              <a:t>Ίδρυση και Ιστορικό Υπόβαθρο</a:t>
            </a:r>
            <a:r>
              <a:rPr lang="el-GR" b="0" dirty="0">
                <a:solidFill>
                  <a:schemeClr val="accent3"/>
                </a:solidFill>
                <a:latin typeface="Franklin Gothic Demi" panose="020B0703020102020204" pitchFamily="34" charset="0"/>
              </a:rPr>
              <a:t> </a:t>
            </a:r>
          </a:p>
        </p:txBody>
      </p:sp>
      <p:sp>
        <p:nvSpPr>
          <p:cNvPr id="5" name="Θέση κειμένου 4"/>
          <p:cNvSpPr>
            <a:spLocks noGrp="1"/>
          </p:cNvSpPr>
          <p:nvPr>
            <p:ph type="body" idx="1"/>
          </p:nvPr>
        </p:nvSpPr>
        <p:spPr>
          <a:xfrm>
            <a:off x="720000" y="1215752"/>
            <a:ext cx="7704000" cy="3804756"/>
          </a:xfrm>
        </p:spPr>
        <p:txBody>
          <a:bodyPr/>
          <a:lstStyle/>
          <a:p>
            <a:pPr fontAlgn="base">
              <a:buClrTx/>
            </a:pPr>
            <a:r>
              <a:rPr lang="el-GR" sz="1400" dirty="0"/>
              <a:t>Ο </a:t>
            </a:r>
            <a:r>
              <a:rPr lang="el-GR" sz="1400" b="1" dirty="0"/>
              <a:t>Παγκόσμιος Οργανισμός Εμπορίου (ΠΟΕ)</a:t>
            </a:r>
            <a:r>
              <a:rPr lang="el-GR" sz="1400" dirty="0"/>
              <a:t>, ο οποίος ιδρύθηκε το </a:t>
            </a:r>
            <a:r>
              <a:rPr lang="el-GR" sz="1400" b="1" dirty="0"/>
              <a:t>1995</a:t>
            </a:r>
            <a:r>
              <a:rPr lang="el-GR" sz="1400" dirty="0"/>
              <a:t>, είναι ο διεθνής οργανισμός που διευθύνει τους </a:t>
            </a:r>
            <a:r>
              <a:rPr lang="el-GR" sz="1400" b="1" dirty="0"/>
              <a:t>κανόνες του διεθνούς εμπορίου</a:t>
            </a:r>
            <a:r>
              <a:rPr lang="el-GR" sz="1400" dirty="0"/>
              <a:t>. Η ίδρυσή του αποτέλεσε την κορύφωση μιας διαδικασίας που ξεκίνησε με την υπογραφή της Συμφωνίας του </a:t>
            </a:r>
            <a:r>
              <a:rPr lang="el-GR" sz="1400" b="1" dirty="0"/>
              <a:t>Γύρου της Ουρουγουάης (1986-1994). </a:t>
            </a:r>
            <a:r>
              <a:rPr lang="el-GR" sz="1400" dirty="0"/>
              <a:t>Το 1995, μετά από πολυάριθμες διαπραγματεύσεις, η </a:t>
            </a:r>
            <a:r>
              <a:rPr lang="el-GR" sz="1400" b="1" dirty="0"/>
              <a:t>Γενική Συμφωνία Δασμών και Εμπορίου (GATT) </a:t>
            </a:r>
            <a:r>
              <a:rPr lang="el-GR" sz="1400" dirty="0"/>
              <a:t>μεταμορφώθηκε σε ΠΟΕ, σηματοδοτώντας τη μετάβαση από μια απλή συμφωνία εμπορικών κανόνων σε έναν </a:t>
            </a:r>
            <a:r>
              <a:rPr lang="el-GR" sz="1400" b="1" dirty="0"/>
              <a:t>πλήρη διεθνή οργανισμό. </a:t>
            </a:r>
            <a:endParaRPr lang="el-GR" sz="1400" dirty="0" smtClean="0"/>
          </a:p>
          <a:p>
            <a:pPr fontAlgn="base"/>
            <a:endParaRPr lang="el-GR" sz="1400" dirty="0"/>
          </a:p>
          <a:p>
            <a:pPr fontAlgn="base">
              <a:buClrTx/>
            </a:pPr>
            <a:r>
              <a:rPr lang="el-GR" sz="1400" dirty="0" smtClean="0"/>
              <a:t>Η </a:t>
            </a:r>
            <a:r>
              <a:rPr lang="el-GR" sz="1400" dirty="0"/>
              <a:t>δημιουργία του ΠΟΕ ήρθε ως απάντηση στις </a:t>
            </a:r>
            <a:r>
              <a:rPr lang="el-GR" sz="1400" b="1" dirty="0"/>
              <a:t>αυξανόμενες ανάγκες του παγκόσμιου εμπορίου, </a:t>
            </a:r>
            <a:r>
              <a:rPr lang="el-GR" sz="1400" dirty="0"/>
              <a:t>το οποίο είχε αναπτυχθεί σε μεγάλες κλίμακες μετά το τέλος του Δεύτερου Παγκοσμίου Πολέμου. Ο ΠΟΕ ιδρύθηκε για να ενισχύσει το </a:t>
            </a:r>
            <a:r>
              <a:rPr lang="el-GR" sz="1400" b="1" dirty="0"/>
              <a:t>σύστημα ελεύθερων αγορών</a:t>
            </a:r>
            <a:r>
              <a:rPr lang="el-GR" sz="1400" dirty="0"/>
              <a:t>, να διασφαλίσει την </a:t>
            </a:r>
            <a:r>
              <a:rPr lang="el-GR" sz="1400" b="1" dirty="0"/>
              <a:t>τήρηση των εμπορικών κανόνων </a:t>
            </a:r>
            <a:r>
              <a:rPr lang="el-GR" sz="1400" dirty="0"/>
              <a:t>και να προωθήσει τη </a:t>
            </a:r>
            <a:r>
              <a:rPr lang="el-GR" sz="1400" b="1" dirty="0"/>
              <a:t>διεθνή συνεργασία </a:t>
            </a:r>
            <a:r>
              <a:rPr lang="el-GR" sz="1400" dirty="0"/>
              <a:t>στον τομέα του εμπορίου.  </a:t>
            </a:r>
            <a:endParaRPr lang="el-GR" sz="1400" dirty="0" smtClean="0"/>
          </a:p>
          <a:p>
            <a:pPr fontAlgn="base">
              <a:buClrTx/>
            </a:pPr>
            <a:endParaRPr lang="el-GR" sz="1400" dirty="0" smtClean="0"/>
          </a:p>
          <a:p>
            <a:pPr fontAlgn="base">
              <a:buClrTx/>
            </a:pPr>
            <a:r>
              <a:rPr lang="el-GR" sz="1400" dirty="0"/>
              <a:t>Σήμερα, ο ΠΟΕ έχει </a:t>
            </a:r>
            <a:r>
              <a:rPr lang="el-GR" sz="1400" b="1" dirty="0"/>
              <a:t>164 μέλη</a:t>
            </a:r>
            <a:r>
              <a:rPr lang="el-GR" sz="1400" dirty="0"/>
              <a:t>, τα οποία αντιπροσωπεύουν </a:t>
            </a:r>
            <a:r>
              <a:rPr lang="el-GR" sz="1400" b="1" dirty="0"/>
              <a:t>σχεδόν όλες τις χώρες του κόσμου</a:t>
            </a:r>
            <a:r>
              <a:rPr lang="el-GR" sz="1400" dirty="0"/>
              <a:t>, και λειτουργεί με βάση τις αρχές της ισότητας και της συναίνεσης μεταξύ των μελών του .</a:t>
            </a:r>
            <a:endParaRPr lang="el-GR" sz="1400" dirty="0" smtClean="0"/>
          </a:p>
          <a:p>
            <a:pPr marL="152400" indent="0" fontAlgn="base">
              <a:buNone/>
            </a:pPr>
            <a:endParaRPr lang="el-GR" sz="1400" dirty="0" smtClean="0"/>
          </a:p>
          <a:p>
            <a:pPr fontAlgn="base">
              <a:buClrTx/>
            </a:pPr>
            <a:r>
              <a:rPr lang="el-GR" sz="1400" dirty="0" smtClean="0"/>
              <a:t>Κεντρικά </a:t>
            </a:r>
            <a:r>
              <a:rPr lang="el-GR" sz="1400" dirty="0"/>
              <a:t>Γραφεία: Η έδρα του ΠΟΕ βρίσκεται στη Γενεύη, Ελβετία. </a:t>
            </a:r>
          </a:p>
          <a:p>
            <a:pPr marL="152400" indent="0">
              <a:buNone/>
            </a:pPr>
            <a:endParaRPr lang="el-GR"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schemeClr val="accent3"/>
                </a:solidFill>
                <a:latin typeface="Franklin Gothic Demi" panose="020B0703020102020204" pitchFamily="34" charset="0"/>
              </a:rPr>
              <a:t>Η ΕΕ και ο ΠΟΕ</a:t>
            </a:r>
            <a:r>
              <a:rPr lang="el-GR" b="0" dirty="0"/>
              <a:t/>
            </a:r>
            <a:br>
              <a:rPr lang="el-GR" b="0" dirty="0"/>
            </a:br>
            <a:endParaRPr lang="el-GR" dirty="0"/>
          </a:p>
        </p:txBody>
      </p:sp>
      <p:sp>
        <p:nvSpPr>
          <p:cNvPr id="5" name="Θέση κειμένου 4"/>
          <p:cNvSpPr>
            <a:spLocks noGrp="1"/>
          </p:cNvSpPr>
          <p:nvPr>
            <p:ph type="body" idx="1"/>
          </p:nvPr>
        </p:nvSpPr>
        <p:spPr>
          <a:xfrm>
            <a:off x="321828" y="1215752"/>
            <a:ext cx="8653595" cy="3810894"/>
          </a:xfrm>
        </p:spPr>
        <p:txBody>
          <a:bodyPr/>
          <a:lstStyle/>
          <a:p>
            <a:endParaRPr lang="el-GR" dirty="0"/>
          </a:p>
          <a:p>
            <a:pPr marL="152400" indent="0">
              <a:buNone/>
            </a:pPr>
            <a:r>
              <a:rPr lang="el-GR" sz="1400" dirty="0"/>
              <a:t>Η Ευρωπαϊκή Ένωση (ΕΕ) διαδραματίζει καθοριστικό ρόλο στο διεθνές εμπορικό σύστημα, όντας </a:t>
            </a:r>
            <a:r>
              <a:rPr lang="el-GR" sz="1400" b="1" dirty="0"/>
              <a:t>υποστηρικτής του πολυμερούς εμπορίου και της νομιμότητας των διεθνών συναλλαγών. </a:t>
            </a:r>
            <a:r>
              <a:rPr lang="el-GR" sz="1400" dirty="0"/>
              <a:t>Λειτουργεί ως </a:t>
            </a:r>
            <a:r>
              <a:rPr lang="el-GR" sz="1400" b="1" dirty="0"/>
              <a:t>ενιαίος φορέας </a:t>
            </a:r>
            <a:r>
              <a:rPr lang="el-GR" sz="1400" dirty="0"/>
              <a:t>στον Παγκόσμιο Οργανισμό Εμπορίου (ΠΟΕ), με την Ευρωπαϊκή Επιτροπή να εκπροσωπεί τα 27 κράτη μέλη. Ο ΠΟΕ παρέχει στην ΕΕ ένα πολυμερές πλαίσιο για την προώθηση του ελεύθερου και δίκαιου εμπορίου, ενώ η ΕΕ αξιοποιεί το μηχανισμό επίλυσης διαφορών για να υπερασπίζεται τα εμπορικά της συμφέροντα</a:t>
            </a:r>
            <a:r>
              <a:rPr lang="el-GR" sz="1400" dirty="0" smtClean="0"/>
              <a:t>.</a:t>
            </a:r>
          </a:p>
          <a:p>
            <a:pPr marL="152400" indent="0">
              <a:buNone/>
            </a:pPr>
            <a:endParaRPr lang="el-GR" sz="1400" dirty="0"/>
          </a:p>
          <a:p>
            <a:pPr marL="152400" indent="0">
              <a:buNone/>
            </a:pPr>
            <a:r>
              <a:rPr lang="el-GR" sz="1400" dirty="0"/>
              <a:t>Ωστόσο, τα τελευταία χρόνια, η ΕΕ έχει αντιμετωπίσει προκλήσεις λόγω της στασιμότητας στις διαπραγματεύσεις του Γύρου της </a:t>
            </a:r>
            <a:r>
              <a:rPr lang="el-GR" sz="1400" dirty="0" err="1"/>
              <a:t>Ντόχα</a:t>
            </a:r>
            <a:r>
              <a:rPr lang="el-GR" sz="1400" dirty="0"/>
              <a:t>. Αυτή η κατάσταση οδήγησε την Ένωση σε επανεξέταση της στρατηγικής της, εστιάζοντας περισσότερο στις διμερείς και περιφερειακές εμπορικές συμφωνίες. Παράλληλα, η άνοδος νέων οικονομικών δυνάμεων, όπως οι αναδυόμενες και αναπτυσσόμενες χώρες, αναδιαμόρφωσε το παγκόσμιο εμπόριο</a:t>
            </a:r>
            <a:r>
              <a:rPr lang="el-GR" sz="1400" dirty="0" smtClean="0"/>
              <a:t>.</a:t>
            </a:r>
          </a:p>
          <a:p>
            <a:pPr marL="152400" indent="0">
              <a:buNone/>
            </a:pPr>
            <a:endParaRPr lang="el-GR" sz="1400" dirty="0"/>
          </a:p>
          <a:p>
            <a:pPr marL="152400" indent="0">
              <a:buNone/>
            </a:pPr>
            <a:r>
              <a:rPr lang="el-GR" sz="1400" dirty="0"/>
              <a:t>Η ΕΕ, αντιλαμβανόμενη τις νέες δυναμικές, επιδιώκει να καινοτομήσει, εστιάζοντας σε κανονιστικά ζητήματα πέρα από τους δασμούς. Στη 13η Υπουργική Διάσκεψη του ΠΟΕ, το 2023, έθεσε ως προτεραιότητες την </a:t>
            </a:r>
            <a:r>
              <a:rPr lang="el-GR" sz="1400" b="1" dirty="0"/>
              <a:t>κρατική παρέμβαση στη βιομηχανία, τις περιβαλλοντικές προκλήσεις και τη </a:t>
            </a:r>
            <a:r>
              <a:rPr lang="el-GR" sz="1400" b="1" dirty="0" err="1"/>
              <a:t>συμμετοχικότητα</a:t>
            </a:r>
            <a:r>
              <a:rPr lang="el-GR" sz="1400" b="1" dirty="0"/>
              <a:t> στο εμπόριο</a:t>
            </a:r>
            <a:r>
              <a:rPr lang="el-GR" sz="1400" dirty="0"/>
              <a:t>, αναγνωρίζοντας την ανάγκη εκσυγχρονισμού του διεθνούς εμπορικού πλαισίου.</a:t>
            </a:r>
          </a:p>
          <a:p>
            <a:pPr marL="152400" indent="0">
              <a:buNone/>
            </a:pPr>
            <a:endParaRPr lang="el-GR" dirty="0"/>
          </a:p>
        </p:txBody>
      </p:sp>
    </p:spTree>
    <p:extLst>
      <p:ext uri="{BB962C8B-B14F-4D97-AF65-F5344CB8AC3E}">
        <p14:creationId xmlns:p14="http://schemas.microsoft.com/office/powerpoint/2010/main" val="16222702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1534" y="262991"/>
            <a:ext cx="7704000" cy="1040875"/>
          </a:xfrm>
        </p:spPr>
        <p:txBody>
          <a:bodyPr/>
          <a:lstStyle/>
          <a:p>
            <a:r>
              <a:rPr lang="el-GR" b="0" dirty="0">
                <a:solidFill>
                  <a:schemeClr val="accent3"/>
                </a:solidFill>
                <a:latin typeface="Franklin Gothic Demi" panose="020B0703020102020204" pitchFamily="34" charset="0"/>
              </a:rPr>
              <a:t>Σχέσεις ΕΕ-ΠΟΕ: Διμερείς και Πολυμερείς Διαστάσεις </a:t>
            </a:r>
            <a:r>
              <a:rPr lang="el-GR" b="0" dirty="0"/>
              <a:t/>
            </a:r>
            <a:br>
              <a:rPr lang="el-GR" b="0" dirty="0"/>
            </a:br>
            <a:endParaRPr lang="el-GR" dirty="0"/>
          </a:p>
        </p:txBody>
      </p:sp>
      <p:sp>
        <p:nvSpPr>
          <p:cNvPr id="3" name="Θέση κειμένου 2"/>
          <p:cNvSpPr>
            <a:spLocks noGrp="1"/>
          </p:cNvSpPr>
          <p:nvPr>
            <p:ph type="body" idx="1"/>
          </p:nvPr>
        </p:nvSpPr>
        <p:spPr>
          <a:xfrm>
            <a:off x="720000" y="1236919"/>
            <a:ext cx="7704000" cy="3416400"/>
          </a:xfrm>
        </p:spPr>
        <p:txBody>
          <a:bodyPr/>
          <a:lstStyle/>
          <a:p>
            <a:pPr marL="152400" indent="0" algn="ctr">
              <a:buNone/>
            </a:pPr>
            <a:r>
              <a:rPr lang="el-GR" sz="1800" b="1" dirty="0">
                <a:latin typeface="Franklin Gothic Demi" panose="020B0703020102020204" pitchFamily="34" charset="0"/>
              </a:rPr>
              <a:t>Διμερείς </a:t>
            </a:r>
            <a:r>
              <a:rPr lang="el-GR" sz="1800" b="1" dirty="0" smtClean="0">
                <a:latin typeface="Franklin Gothic Demi" panose="020B0703020102020204" pitchFamily="34" charset="0"/>
              </a:rPr>
              <a:t>Διαστάσεις</a:t>
            </a:r>
          </a:p>
          <a:p>
            <a:pPr marL="152400" indent="0" algn="ctr">
              <a:buNone/>
            </a:pPr>
            <a:endParaRPr lang="el-GR" sz="1800" b="1" dirty="0"/>
          </a:p>
          <a:p>
            <a:r>
              <a:rPr lang="el-GR" sz="1400" b="1" u="sng" dirty="0"/>
              <a:t>Ενίσχυση Συμφωνιών:</a:t>
            </a:r>
            <a:r>
              <a:rPr lang="el-GR" sz="1400" u="sng" dirty="0"/>
              <a:t> </a:t>
            </a:r>
            <a:r>
              <a:rPr lang="el-GR" sz="1400" dirty="0"/>
              <a:t>Η ΕΕ αξιοποιεί το πλαίσιο του ΠΟΕ για να υπογράφει και να εφαρμόζει διμερείς εμπορικές συμφωνίες, όπως η CETA (με τον Καναδά) και η συμφωνία με την Ιαπωνία</a:t>
            </a:r>
            <a:r>
              <a:rPr lang="el-GR" sz="1400" dirty="0" smtClean="0"/>
              <a:t>. </a:t>
            </a:r>
          </a:p>
          <a:p>
            <a:endParaRPr lang="el-GR" sz="1400" dirty="0"/>
          </a:p>
          <a:p>
            <a:r>
              <a:rPr lang="el-GR" sz="1400" b="1" u="sng" dirty="0"/>
              <a:t>Υποστήριξη Αναπτυσσόμενων Χωρών:</a:t>
            </a:r>
            <a:r>
              <a:rPr lang="el-GR" sz="1400" u="sng" dirty="0"/>
              <a:t> </a:t>
            </a:r>
            <a:r>
              <a:rPr lang="el-GR" sz="1400" dirty="0"/>
              <a:t>Μέσω διμερών πρωτοβουλιών, η ΕΕ προωθεί τη συμμετοχή αναπτυσσόμενων χωρών στο διεθνές εμπόριο, ενσωματώνοντας κανονισμούς βιωσιμότητας και ανάπτυξης</a:t>
            </a:r>
            <a:r>
              <a:rPr lang="el-GR" sz="1400" dirty="0" smtClean="0"/>
              <a:t>.</a:t>
            </a:r>
          </a:p>
          <a:p>
            <a:endParaRPr lang="el-GR" sz="1400" dirty="0"/>
          </a:p>
          <a:p>
            <a:r>
              <a:rPr lang="el-GR" sz="1400" b="1" u="sng" dirty="0"/>
              <a:t>Διευθέτηση Διαφορών:</a:t>
            </a:r>
            <a:r>
              <a:rPr lang="el-GR" sz="1400" u="sng" dirty="0"/>
              <a:t> </a:t>
            </a:r>
            <a:r>
              <a:rPr lang="el-GR" sz="1400" dirty="0"/>
              <a:t>Η ΕΕ χρησιμοποιεί τους μηχανισμούς του ΠΟΕ για επίλυση εμπορικών διαφορών με τρίτες χώρες, π.χ., πρόσφατες διαμάχες για δασμούς τεχνολογικών προϊόντων με την Ινδία.</a:t>
            </a:r>
          </a:p>
          <a:p>
            <a:endParaRPr lang="el-GR" dirty="0"/>
          </a:p>
        </p:txBody>
      </p:sp>
    </p:spTree>
    <p:extLst>
      <p:ext uri="{BB962C8B-B14F-4D97-AF65-F5344CB8AC3E}">
        <p14:creationId xmlns:p14="http://schemas.microsoft.com/office/powerpoint/2010/main" val="31797101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2524" y="227811"/>
            <a:ext cx="9133490" cy="655059"/>
          </a:xfrm>
        </p:spPr>
        <p:txBody>
          <a:bodyPr/>
          <a:lstStyle/>
          <a:p>
            <a:r>
              <a:rPr lang="es-AR" sz="2800" dirty="0" smtClean="0">
                <a:solidFill>
                  <a:schemeClr val="accent3"/>
                </a:solidFill>
                <a:latin typeface="Franklin Gothic Demi" panose="020B0703020102020204" pitchFamily="34" charset="0"/>
              </a:rPr>
              <a:t>CETA</a:t>
            </a:r>
            <a:r>
              <a:rPr lang="en-US" sz="2800" dirty="0" smtClean="0">
                <a:solidFill>
                  <a:schemeClr val="accent3"/>
                </a:solidFill>
                <a:latin typeface="Franklin Gothic Demi" panose="020B0703020102020204" pitchFamily="34" charset="0"/>
              </a:rPr>
              <a:t> : </a:t>
            </a:r>
            <a:r>
              <a:rPr lang="el-GR" sz="2800" b="0" dirty="0">
                <a:solidFill>
                  <a:schemeClr val="accent3"/>
                </a:solidFill>
                <a:latin typeface="Franklin Gothic Demi" panose="020B0703020102020204" pitchFamily="34" charset="0"/>
              </a:rPr>
              <a:t>Περιεκτική Οικονομική και Εμπορική Συμφωνία</a:t>
            </a:r>
            <a:r>
              <a:rPr lang="el-GR" b="0" dirty="0"/>
              <a:t/>
            </a:r>
            <a:br>
              <a:rPr lang="el-GR" b="0" dirty="0"/>
            </a:br>
            <a:endParaRPr lang="el-GR" dirty="0"/>
          </a:p>
        </p:txBody>
      </p:sp>
      <p:sp>
        <p:nvSpPr>
          <p:cNvPr id="3" name="Θέση κειμένου 2"/>
          <p:cNvSpPr>
            <a:spLocks noGrp="1"/>
          </p:cNvSpPr>
          <p:nvPr>
            <p:ph type="body" idx="1"/>
          </p:nvPr>
        </p:nvSpPr>
        <p:spPr>
          <a:xfrm>
            <a:off x="441923" y="914714"/>
            <a:ext cx="8456874" cy="4011448"/>
          </a:xfrm>
        </p:spPr>
        <p:txBody>
          <a:bodyPr/>
          <a:lstStyle/>
          <a:p>
            <a:pPr marL="152400" indent="0">
              <a:buNone/>
            </a:pPr>
            <a:r>
              <a:rPr lang="el-GR" dirty="0"/>
              <a:t>Η </a:t>
            </a:r>
            <a:r>
              <a:rPr lang="el-GR" dirty="0" smtClean="0"/>
              <a:t>CETA </a:t>
            </a:r>
            <a:r>
              <a:rPr lang="el-GR" dirty="0"/>
              <a:t>είναι μια </a:t>
            </a:r>
            <a:r>
              <a:rPr lang="el-GR" b="1" dirty="0"/>
              <a:t>συμφωνία ελεύθερου εμπορίου μεταξύ της Ευρωπαϊκής Ένωσης και του Καναδά. </a:t>
            </a:r>
            <a:r>
              <a:rPr lang="el-GR" dirty="0"/>
              <a:t>Αν τεθεί σε πλήρη ισχύ, θα καταργήσει το 98% των δασμών στις εμπορικές συναλλαγές μεταξύ των δύο πλευρών, ενισχύοντας τη ροή αγαθών, υπηρεσιών και </a:t>
            </a:r>
            <a:r>
              <a:rPr lang="el-GR" dirty="0" smtClean="0"/>
              <a:t>επενδύσεων.</a:t>
            </a:r>
            <a:endParaRPr lang="en-US" dirty="0"/>
          </a:p>
          <a:p>
            <a:pPr marL="152400" indent="0">
              <a:buNone/>
            </a:pPr>
            <a:r>
              <a:rPr lang="el-GR" b="1" dirty="0" smtClean="0"/>
              <a:t>Χρονοδιάγραμμα</a:t>
            </a:r>
            <a:r>
              <a:rPr lang="el-GR" dirty="0" smtClean="0"/>
              <a:t>:</a:t>
            </a:r>
            <a:endParaRPr lang="en-US" dirty="0" smtClean="0"/>
          </a:p>
          <a:p>
            <a:pPr>
              <a:buFont typeface="Arial" panose="020B0604020202020204" pitchFamily="34" charset="0"/>
              <a:buChar char="•"/>
            </a:pPr>
            <a:r>
              <a:rPr lang="el-GR" dirty="0" smtClean="0"/>
              <a:t>Διαπραγματεύσεις </a:t>
            </a:r>
            <a:r>
              <a:rPr lang="el-GR" dirty="0"/>
              <a:t>ολοκληρώθηκαν τον Αύγουστο </a:t>
            </a:r>
            <a:r>
              <a:rPr lang="el-GR" dirty="0" smtClean="0"/>
              <a:t>2014.</a:t>
            </a:r>
            <a:endParaRPr lang="en-US" dirty="0" smtClean="0"/>
          </a:p>
          <a:p>
            <a:pPr>
              <a:buFont typeface="Arial" panose="020B0604020202020204" pitchFamily="34" charset="0"/>
              <a:buChar char="•"/>
            </a:pPr>
            <a:r>
              <a:rPr lang="el-GR" dirty="0" smtClean="0"/>
              <a:t>Υπογραφή</a:t>
            </a:r>
            <a:r>
              <a:rPr lang="el-GR" dirty="0"/>
              <a:t>: 30 Οκτωβρίου 2016 από τον </a:t>
            </a:r>
            <a:r>
              <a:rPr lang="el-GR" dirty="0" smtClean="0"/>
              <a:t>Καναδά.</a:t>
            </a:r>
            <a:endParaRPr lang="en-US" dirty="0" smtClean="0"/>
          </a:p>
          <a:p>
            <a:pPr>
              <a:buFont typeface="Arial" panose="020B0604020202020204" pitchFamily="34" charset="0"/>
              <a:buChar char="•"/>
            </a:pPr>
            <a:r>
              <a:rPr lang="el-GR" dirty="0" smtClean="0"/>
              <a:t>Προσωρινή </a:t>
            </a:r>
            <a:r>
              <a:rPr lang="el-GR" dirty="0"/>
              <a:t>εφαρμογή: Από τον Απρίλιο του 2017. Παρά τη σταδιακή προσωρινή εφαρμογή της από τον Απρίλιο του 2017, η πλήρης εφαρμογή της εξαρτάται από την επικύρωση από τα εθνικά κοινοβούλια των κρατών-μελών της ΕΕ</a:t>
            </a:r>
            <a:r>
              <a:rPr lang="el-GR" dirty="0" smtClean="0"/>
              <a:t>.</a:t>
            </a:r>
            <a:endParaRPr lang="en-US" dirty="0" smtClean="0"/>
          </a:p>
          <a:p>
            <a:pPr marL="152400" indent="0">
              <a:buNone/>
            </a:pPr>
            <a:r>
              <a:rPr lang="el-GR" dirty="0"/>
              <a:t>Η συμφωνία αναμένεται να αποφέρει σημαντικά οικονομικά οφέλη, όπως </a:t>
            </a:r>
            <a:r>
              <a:rPr lang="el-GR" b="1" dirty="0"/>
              <a:t>εξοικονόμηση μισού δισεκατομμυρίου ευρώ ετησίως</a:t>
            </a:r>
            <a:r>
              <a:rPr lang="el-GR" dirty="0"/>
              <a:t> για τους </a:t>
            </a:r>
            <a:r>
              <a:rPr lang="el-GR" dirty="0" err="1"/>
              <a:t>εξαγωγείς</a:t>
            </a:r>
            <a:r>
              <a:rPr lang="el-GR" dirty="0"/>
              <a:t> της ΕΕ. Επίσης, προβλέπει την αμοιβαία αναγνώριση </a:t>
            </a:r>
            <a:r>
              <a:rPr lang="el-GR" dirty="0" smtClean="0"/>
              <a:t>επαγγελματικών, διευκολύνοντας τη </a:t>
            </a:r>
            <a:r>
              <a:rPr lang="el-GR" dirty="0"/>
              <a:t>μεταφορά επαγγελματιών και προσωπικού μεταξύ των δύο περιοχών. Επιπλέον, η CETA επιχειρεί να δημιουργήσει ίσους όρους ανταγωνισμού όσον αφορά τα δικαιώματα πνευματικής ιδιοκτησίας.</a:t>
            </a:r>
          </a:p>
          <a:p>
            <a:pPr marL="152400" indent="0">
              <a:buNone/>
            </a:pPr>
            <a:r>
              <a:rPr lang="el-GR" dirty="0"/>
              <a:t>Παρόλα αυτά, η συμφωνία έχει αντιμετωπίσει σημαντική </a:t>
            </a:r>
            <a:r>
              <a:rPr lang="el-GR" b="1" dirty="0"/>
              <a:t>κριτική</a:t>
            </a:r>
            <a:r>
              <a:rPr lang="el-GR" dirty="0"/>
              <a:t>. Ορισμένοι φορείς την κατηγορούν ότι </a:t>
            </a:r>
            <a:r>
              <a:rPr lang="el-GR" b="1" dirty="0"/>
              <a:t>ευνοεί τις πολυεθνικές εις βάρος μικρότερων παραγωγών</a:t>
            </a:r>
            <a:r>
              <a:rPr lang="el-GR" dirty="0"/>
              <a:t>, ενώ εγείρονται ανησυχίες για την αύξηση της ανεργίας και την περιβαλλοντική υποβάθμιση. Επικριτές τονίζουν ότι η συμφωνία ενδέχεται να αποδυναμώσει την προστασία των καταναλωτών στην ΕΕ, ειδικά σε θέματα όπως η ασφάλεια τροφίμων</a:t>
            </a:r>
            <a:r>
              <a:rPr lang="el-GR" dirty="0" smtClean="0"/>
              <a:t>.</a:t>
            </a:r>
            <a:endParaRPr lang="en-US" dirty="0" smtClean="0"/>
          </a:p>
          <a:p>
            <a:pPr marL="152400" indent="0">
              <a:buNone/>
            </a:pPr>
            <a:r>
              <a:rPr lang="el-GR" dirty="0"/>
              <a:t>Η CETA αντιπροσωπεύει την πιο </a:t>
            </a:r>
            <a:r>
              <a:rPr lang="el-GR" b="1" dirty="0"/>
              <a:t>φιλόδοξη διμερή οικονομική συνεργασία </a:t>
            </a:r>
            <a:r>
              <a:rPr lang="el-GR" dirty="0"/>
              <a:t>του Καναδά από την εποχή της </a:t>
            </a:r>
            <a:r>
              <a:rPr lang="el-GR" dirty="0" smtClean="0"/>
              <a:t>NAFTA</a:t>
            </a:r>
            <a:r>
              <a:rPr lang="en-US" dirty="0" smtClean="0"/>
              <a:t>(</a:t>
            </a:r>
            <a:r>
              <a:rPr lang="en-US" dirty="0"/>
              <a:t>North American Free Trade </a:t>
            </a:r>
            <a:r>
              <a:rPr lang="en-US" dirty="0" smtClean="0"/>
              <a:t>Agreement)</a:t>
            </a:r>
            <a:r>
              <a:rPr lang="el-GR" dirty="0" smtClean="0"/>
              <a:t>, </a:t>
            </a:r>
            <a:r>
              <a:rPr lang="el-GR" dirty="0"/>
              <a:t>και αποτελεί ένα κρίσιμο βήμα προς την ενίσχυση των εμπορικών δεσμών μεταξύ δύο μεγάλων παγκόσμιων παικτών</a:t>
            </a:r>
            <a:r>
              <a:rPr lang="el-GR" sz="1400" dirty="0"/>
              <a:t>.</a:t>
            </a:r>
          </a:p>
        </p:txBody>
      </p:sp>
    </p:spTree>
    <p:extLst>
      <p:ext uri="{BB962C8B-B14F-4D97-AF65-F5344CB8AC3E}">
        <p14:creationId xmlns:p14="http://schemas.microsoft.com/office/powerpoint/2010/main" val="12711921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2ED"/>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0" y="-30268"/>
            <a:ext cx="7647245" cy="4220225"/>
          </a:xfrm>
          <a:prstGeom prst="rect">
            <a:avLst/>
          </a:prstGeom>
        </p:spPr>
      </p:pic>
      <p:pic>
        <p:nvPicPr>
          <p:cNvPr id="5" name="Εικόνα 4"/>
          <p:cNvPicPr>
            <a:picLocks noChangeAspect="1"/>
          </p:cNvPicPr>
          <p:nvPr/>
        </p:nvPicPr>
        <p:blipFill>
          <a:blip r:embed="rId3"/>
          <a:stretch>
            <a:fillRect/>
          </a:stretch>
        </p:blipFill>
        <p:spPr>
          <a:xfrm>
            <a:off x="5961931" y="3335773"/>
            <a:ext cx="3221072" cy="1949596"/>
          </a:xfrm>
          <a:prstGeom prst="rect">
            <a:avLst/>
          </a:prstGeom>
        </p:spPr>
      </p:pic>
    </p:spTree>
    <p:extLst>
      <p:ext uri="{BB962C8B-B14F-4D97-AF65-F5344CB8AC3E}">
        <p14:creationId xmlns:p14="http://schemas.microsoft.com/office/powerpoint/2010/main" val="38650296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5324" y="245799"/>
            <a:ext cx="8332049" cy="572700"/>
          </a:xfrm>
        </p:spPr>
        <p:txBody>
          <a:bodyPr/>
          <a:lstStyle/>
          <a:p>
            <a:r>
              <a:rPr lang="el-GR" dirty="0" smtClean="0">
                <a:solidFill>
                  <a:schemeClr val="accent3"/>
                </a:solidFill>
                <a:latin typeface="Franklin Gothic Demi" panose="020B0703020102020204" pitchFamily="34" charset="0"/>
              </a:rPr>
              <a:t>EPA</a:t>
            </a:r>
            <a:r>
              <a:rPr lang="en-US" dirty="0" smtClean="0">
                <a:solidFill>
                  <a:schemeClr val="accent3"/>
                </a:solidFill>
                <a:latin typeface="Franklin Gothic Demi" panose="020B0703020102020204" pitchFamily="34" charset="0"/>
              </a:rPr>
              <a:t> : </a:t>
            </a:r>
            <a:r>
              <a:rPr lang="el-GR" dirty="0" smtClean="0">
                <a:solidFill>
                  <a:schemeClr val="accent3"/>
                </a:solidFill>
                <a:latin typeface="Franklin Gothic Demi" panose="020B0703020102020204" pitchFamily="34" charset="0"/>
              </a:rPr>
              <a:t>Η </a:t>
            </a:r>
            <a:r>
              <a:rPr lang="el-GR" dirty="0">
                <a:solidFill>
                  <a:schemeClr val="accent3"/>
                </a:solidFill>
                <a:latin typeface="Franklin Gothic Demi" panose="020B0703020102020204" pitchFamily="34" charset="0"/>
              </a:rPr>
              <a:t>Εμπορική Συμφωνία </a:t>
            </a:r>
            <a:r>
              <a:rPr lang="el-GR" dirty="0" smtClean="0">
                <a:solidFill>
                  <a:schemeClr val="accent3"/>
                </a:solidFill>
                <a:latin typeface="Franklin Gothic Demi" panose="020B0703020102020204" pitchFamily="34" charset="0"/>
              </a:rPr>
              <a:t>ΕΕ-Ιαπωνίας</a:t>
            </a:r>
            <a:endParaRPr lang="el-GR" dirty="0">
              <a:solidFill>
                <a:schemeClr val="accent3"/>
              </a:solidFill>
              <a:latin typeface="Franklin Gothic Demi" panose="020B0703020102020204" pitchFamily="34" charset="0"/>
            </a:endParaRPr>
          </a:p>
        </p:txBody>
      </p:sp>
      <p:sp>
        <p:nvSpPr>
          <p:cNvPr id="3" name="Θέση κειμένου 2"/>
          <p:cNvSpPr>
            <a:spLocks noGrp="1"/>
          </p:cNvSpPr>
          <p:nvPr>
            <p:ph type="body" idx="1"/>
          </p:nvPr>
        </p:nvSpPr>
        <p:spPr>
          <a:xfrm>
            <a:off x="168576" y="914357"/>
            <a:ext cx="8873256" cy="5547743"/>
          </a:xfrm>
        </p:spPr>
        <p:txBody>
          <a:bodyPr/>
          <a:lstStyle/>
          <a:p>
            <a:pPr marL="152400" indent="0">
              <a:buNone/>
            </a:pPr>
            <a:r>
              <a:rPr lang="el-GR" sz="1400" dirty="0"/>
              <a:t>Η Οικονομική Συμφωνία Εταιρικής Σχέσης (Economic </a:t>
            </a:r>
            <a:r>
              <a:rPr lang="el-GR" sz="1400" dirty="0" err="1"/>
              <a:t>Partnership</a:t>
            </a:r>
            <a:r>
              <a:rPr lang="el-GR" sz="1400" dirty="0"/>
              <a:t> Agreement - EPA) μεταξύ ΕΕ και Ιαπωνίας τέθηκε σε ισχύ την 1η Φεβρουαρίου 2019. Καλύπτει περίπου το </a:t>
            </a:r>
            <a:r>
              <a:rPr lang="el-GR" sz="1400" b="1" dirty="0"/>
              <a:t>30% του παγκόσμιου ΑΕΠ </a:t>
            </a:r>
            <a:r>
              <a:rPr lang="el-GR" sz="1400" dirty="0"/>
              <a:t>και αφορά 600 εκατομμύρια ανθρώπους, καθιστώντας την μία από τις μεγαλύτερες διμερείς εμπορικές συμφωνίες.</a:t>
            </a:r>
          </a:p>
          <a:p>
            <a:pPr marL="152400" indent="0">
              <a:buNone/>
            </a:pPr>
            <a:r>
              <a:rPr lang="el-GR" sz="1400" b="1" dirty="0" smtClean="0"/>
              <a:t>Απελευθέρωση </a:t>
            </a:r>
            <a:r>
              <a:rPr lang="el-GR" sz="1400" b="1" dirty="0"/>
              <a:t>Εμπορίου:</a:t>
            </a:r>
            <a:endParaRPr lang="el-GR" sz="1400" dirty="0"/>
          </a:p>
          <a:p>
            <a:pPr marL="152400" indent="0">
              <a:buNone/>
            </a:pPr>
            <a:r>
              <a:rPr lang="el-GR" sz="1400" dirty="0"/>
              <a:t>Η συμφωνία περιλαμβάνει τη </a:t>
            </a:r>
            <a:r>
              <a:rPr lang="el-GR" sz="1400" b="1" dirty="0"/>
              <a:t>σταδιακή κατάργηση δασμών για σχεδόν το σύνολο των εμπορευμάτων</a:t>
            </a:r>
            <a:r>
              <a:rPr lang="el-GR" sz="1400" dirty="0"/>
              <a:t>. Στην περίπτωση της ΕΕ, το 99% των προϊόντων της απαλλάσσονται από δασμούς, ενώ για την Ιαπωνία το αντίστοιχο ποσοστό ανέρχεται στο 97%. Τα γεωργικά προϊόντα της ΕΕ, όπως το κρέας και τα γαλακτοκομικά, απολαμβάνουν ιδιαίτερα προνόμια μέσω μειωμένων δασμών και ποσοστώσεων. Παράλληλα, προστατεύονται 423 γεωγραφικές ενδείξεις, όπως το τυρί και το κρασί, ενισχύοντας την αυθεντικότητα και τη φήμη των ευρωπαϊκών προϊόντων στην ιαπωνική αγορά</a:t>
            </a:r>
            <a:r>
              <a:rPr lang="el-GR" sz="1400" dirty="0" smtClean="0"/>
              <a:t>.</a:t>
            </a:r>
            <a:endParaRPr lang="en-US" sz="1400" dirty="0" smtClean="0"/>
          </a:p>
          <a:p>
            <a:pPr marL="152400" indent="0">
              <a:buNone/>
            </a:pPr>
            <a:r>
              <a:rPr lang="el-GR" sz="1400" b="1" dirty="0"/>
              <a:t>Οφέλη</a:t>
            </a:r>
            <a:r>
              <a:rPr lang="el-GR" sz="1400" b="1" dirty="0" smtClean="0"/>
              <a:t>:</a:t>
            </a:r>
            <a:endParaRPr lang="en-US" sz="1400" b="1" dirty="0" smtClean="0"/>
          </a:p>
          <a:p>
            <a:pPr marL="152400" indent="0">
              <a:buNone/>
            </a:pPr>
            <a:r>
              <a:rPr lang="el-GR" sz="1400" dirty="0"/>
              <a:t>Από την εφαρμογή της EPA, το διμερές εμπόριο αγαθών </a:t>
            </a:r>
            <a:r>
              <a:rPr lang="el-GR" dirty="0"/>
              <a:t>αυξήθηκε κατά 14,2%</a:t>
            </a:r>
            <a:r>
              <a:rPr lang="el-GR" sz="1400" dirty="0"/>
              <a:t>, ενώ το εμπόριο υπηρεσιών κατέγραψε αύξηση 27%. Επιπλέον, ενισχύθηκε η συνεργασία στους τομείς των περιβαλλοντικών αγαθών και του ψηφιακού εμπορίου, με τις διασυνοριακές ροές δεδομένων να προβλέπονται από το 2024. Η EPA διευκολύνει επίσης τις επενδύσεις, με τις ιαπωνικές επενδύσεις στην ΕΕ να ανέρχονται στα €236 δισ. και τις ευρωπαϊκές στην Ιαπωνία στα €92 δισ</a:t>
            </a:r>
            <a:r>
              <a:rPr lang="el-GR" sz="1400" dirty="0" smtClean="0"/>
              <a:t>.</a:t>
            </a:r>
            <a:endParaRPr lang="en-US" sz="1400" dirty="0" smtClean="0"/>
          </a:p>
          <a:p>
            <a:pPr marL="152400" indent="0">
              <a:buNone/>
            </a:pPr>
            <a:r>
              <a:rPr lang="el-GR" sz="1400" dirty="0" smtClean="0"/>
              <a:t>Τέλος</a:t>
            </a:r>
            <a:r>
              <a:rPr lang="el-GR" sz="1400" dirty="0"/>
              <a:t>, η συμφωνία ενσωματώνει ρυθμίσεις που διαφυλάσσουν τη </a:t>
            </a:r>
            <a:r>
              <a:rPr lang="el-GR" sz="1400" b="1" dirty="0"/>
              <a:t>βιωσιμότητα</a:t>
            </a:r>
            <a:r>
              <a:rPr lang="el-GR" sz="1400" dirty="0"/>
              <a:t>, όπως οι περιβαλλοντικές δεσμεύσεις, και προωθεί τον ανταγωνισμό, ιδιαίτερα στην αυτοκινητοβιομηχανία, μέσω της κατάργησης μη δασμολογικών εμποδίων.</a:t>
            </a:r>
          </a:p>
        </p:txBody>
      </p:sp>
    </p:spTree>
    <p:extLst>
      <p:ext uri="{BB962C8B-B14F-4D97-AF65-F5344CB8AC3E}">
        <p14:creationId xmlns:p14="http://schemas.microsoft.com/office/powerpoint/2010/main" val="34162628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0" y="0"/>
            <a:ext cx="4487306" cy="5143500"/>
          </a:xfrm>
          <a:prstGeom prst="rect">
            <a:avLst/>
          </a:prstGeom>
        </p:spPr>
      </p:pic>
      <p:pic>
        <p:nvPicPr>
          <p:cNvPr id="5" name="Εικόνα 4"/>
          <p:cNvPicPr>
            <a:picLocks noChangeAspect="1"/>
          </p:cNvPicPr>
          <p:nvPr/>
        </p:nvPicPr>
        <p:blipFill>
          <a:blip r:embed="rId3"/>
          <a:stretch>
            <a:fillRect/>
          </a:stretch>
        </p:blipFill>
        <p:spPr>
          <a:xfrm>
            <a:off x="4480049" y="2983295"/>
            <a:ext cx="4663951" cy="2160206"/>
          </a:xfrm>
          <a:prstGeom prst="rect">
            <a:avLst/>
          </a:prstGeom>
        </p:spPr>
      </p:pic>
      <p:pic>
        <p:nvPicPr>
          <p:cNvPr id="6" name="Εικόνα 5"/>
          <p:cNvPicPr>
            <a:picLocks noChangeAspect="1"/>
          </p:cNvPicPr>
          <p:nvPr/>
        </p:nvPicPr>
        <p:blipFill>
          <a:blip r:embed="rId4"/>
          <a:stretch>
            <a:fillRect/>
          </a:stretch>
        </p:blipFill>
        <p:spPr>
          <a:xfrm>
            <a:off x="4509267" y="-1"/>
            <a:ext cx="4634734" cy="2865801"/>
          </a:xfrm>
          <a:prstGeom prst="rect">
            <a:avLst/>
          </a:prstGeom>
        </p:spPr>
      </p:pic>
    </p:spTree>
    <p:extLst>
      <p:ext uri="{BB962C8B-B14F-4D97-AF65-F5344CB8AC3E}">
        <p14:creationId xmlns:p14="http://schemas.microsoft.com/office/powerpoint/2010/main" val="4499466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a:solidFill>
                  <a:schemeClr val="accent3"/>
                </a:solidFill>
                <a:latin typeface="Franklin Gothic Demi" panose="020B0703020102020204" pitchFamily="34" charset="0"/>
              </a:rPr>
              <a:t>Σχέσεις ΕΕ-ΠΟΕ: Διμερείς και Πολυμερείς Διαστάσεις </a:t>
            </a:r>
            <a:endParaRPr lang="el-GR" dirty="0"/>
          </a:p>
        </p:txBody>
      </p:sp>
      <p:sp>
        <p:nvSpPr>
          <p:cNvPr id="3" name="Θέση κειμένου 2"/>
          <p:cNvSpPr>
            <a:spLocks noGrp="1"/>
          </p:cNvSpPr>
          <p:nvPr>
            <p:ph type="body" idx="1"/>
          </p:nvPr>
        </p:nvSpPr>
        <p:spPr>
          <a:xfrm>
            <a:off x="720000" y="1423186"/>
            <a:ext cx="7704000" cy="3416400"/>
          </a:xfrm>
        </p:spPr>
        <p:txBody>
          <a:bodyPr/>
          <a:lstStyle/>
          <a:p>
            <a:pPr marL="152400" indent="0" algn="ctr">
              <a:buNone/>
            </a:pPr>
            <a:r>
              <a:rPr lang="el-GR" sz="1800" b="1" dirty="0">
                <a:latin typeface="Franklin Gothic Demi" panose="020B0703020102020204" pitchFamily="34" charset="0"/>
              </a:rPr>
              <a:t>Πολυμερείς </a:t>
            </a:r>
            <a:r>
              <a:rPr lang="el-GR" sz="1800" b="1" dirty="0" smtClean="0">
                <a:latin typeface="Franklin Gothic Demi" panose="020B0703020102020204" pitchFamily="34" charset="0"/>
              </a:rPr>
              <a:t>Διαστάσεις</a:t>
            </a:r>
          </a:p>
          <a:p>
            <a:pPr marL="152400" indent="0" algn="ctr">
              <a:buNone/>
            </a:pPr>
            <a:endParaRPr lang="el-GR" sz="1800" b="1" dirty="0">
              <a:latin typeface="Franklin Gothic Demi" panose="020B0703020102020204" pitchFamily="34" charset="0"/>
            </a:endParaRPr>
          </a:p>
          <a:p>
            <a:r>
              <a:rPr lang="el-GR" sz="1400" b="1" u="sng" dirty="0"/>
              <a:t>Ηγετικός Ρόλος:</a:t>
            </a:r>
            <a:r>
              <a:rPr lang="el-GR" sz="1400" u="sng" dirty="0"/>
              <a:t> </a:t>
            </a:r>
            <a:r>
              <a:rPr lang="el-GR" sz="1400" dirty="0"/>
              <a:t>Η ΕΕ υποστηρίζει τον πολυμερή χαρακτήρα του ΠΟΕ, προωθώντας διαφάνεια, ανοιχτές αγορές και περιβαλλοντικές διατάξεις</a:t>
            </a:r>
            <a:r>
              <a:rPr lang="el-GR" sz="1400" dirty="0" smtClean="0"/>
              <a:t>.</a:t>
            </a:r>
          </a:p>
          <a:p>
            <a:endParaRPr lang="el-GR" sz="1400" dirty="0"/>
          </a:p>
          <a:p>
            <a:r>
              <a:rPr lang="el-GR" sz="1400" b="1" u="sng" dirty="0"/>
              <a:t>Μεταρρύθμιση ΠΟΕ:</a:t>
            </a:r>
            <a:r>
              <a:rPr lang="el-GR" sz="1400" u="sng" dirty="0"/>
              <a:t> </a:t>
            </a:r>
            <a:r>
              <a:rPr lang="el-GR" sz="1400" dirty="0"/>
              <a:t>Δράσεις όπως ο εκσυγχρονισμός κανόνων (π.χ., ψηφιακή οικονομία) και η επίλυση κρίσεων στο μηχανισμό επίλυσης διαφορών</a:t>
            </a:r>
            <a:r>
              <a:rPr lang="el-GR" sz="1400" dirty="0" smtClean="0"/>
              <a:t>.</a:t>
            </a:r>
          </a:p>
          <a:p>
            <a:endParaRPr lang="el-GR" sz="1400" dirty="0"/>
          </a:p>
          <a:p>
            <a:r>
              <a:rPr lang="el-GR" sz="1400" b="1" u="sng" dirty="0"/>
              <a:t>Βιώσιμη Ανάπτυξη:</a:t>
            </a:r>
            <a:r>
              <a:rPr lang="el-GR" sz="1400" u="sng" dirty="0"/>
              <a:t> </a:t>
            </a:r>
            <a:r>
              <a:rPr lang="el-GR" sz="1400" dirty="0"/>
              <a:t>Εφαρμογή περιβαλλοντικών πρωτοβουλιών όπως ο Μηχανισμός Συνοριακής Προσαρμογής Άνθρακα (CBAM), ενισχύοντας τη σύνδεση εμπορίου και κλιματικής πολιτικής.</a:t>
            </a:r>
          </a:p>
          <a:p>
            <a:endParaRPr lang="el-GR" dirty="0" smtClean="0"/>
          </a:p>
          <a:p>
            <a:endParaRPr lang="el-GR" dirty="0"/>
          </a:p>
        </p:txBody>
      </p:sp>
    </p:spTree>
    <p:extLst>
      <p:ext uri="{BB962C8B-B14F-4D97-AF65-F5344CB8AC3E}">
        <p14:creationId xmlns:p14="http://schemas.microsoft.com/office/powerpoint/2010/main" val="33597497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331" y="225365"/>
            <a:ext cx="9195083" cy="1107922"/>
          </a:xfrm>
        </p:spPr>
        <p:txBody>
          <a:bodyPr/>
          <a:lstStyle/>
          <a:p>
            <a:r>
              <a:rPr lang="es-AR" dirty="0">
                <a:solidFill>
                  <a:schemeClr val="accent3"/>
                </a:solidFill>
                <a:latin typeface="Franklin Gothic Demi" panose="020B0703020102020204" pitchFamily="34" charset="0"/>
              </a:rPr>
              <a:t>CBAM </a:t>
            </a:r>
            <a:r>
              <a:rPr lang="es-AR" dirty="0" smtClean="0">
                <a:solidFill>
                  <a:schemeClr val="accent3"/>
                </a:solidFill>
                <a:latin typeface="Franklin Gothic Demi" panose="020B0703020102020204" pitchFamily="34" charset="0"/>
              </a:rPr>
              <a:t>: </a:t>
            </a:r>
            <a:r>
              <a:rPr lang="el-GR" dirty="0" smtClean="0">
                <a:solidFill>
                  <a:schemeClr val="accent3"/>
                </a:solidFill>
                <a:latin typeface="Franklin Gothic Demi" panose="020B0703020102020204" pitchFamily="34" charset="0"/>
              </a:rPr>
              <a:t>Μηχανισμός </a:t>
            </a:r>
            <a:r>
              <a:rPr lang="el-GR" dirty="0">
                <a:solidFill>
                  <a:schemeClr val="accent3"/>
                </a:solidFill>
                <a:latin typeface="Franklin Gothic Demi" panose="020B0703020102020204" pitchFamily="34" charset="0"/>
              </a:rPr>
              <a:t>Συνοριακής Προσαρμογής Άνθρακα</a:t>
            </a:r>
          </a:p>
        </p:txBody>
      </p:sp>
      <p:sp>
        <p:nvSpPr>
          <p:cNvPr id="3" name="Θέση κειμένου 2"/>
          <p:cNvSpPr>
            <a:spLocks noGrp="1"/>
          </p:cNvSpPr>
          <p:nvPr>
            <p:ph type="body" idx="1"/>
          </p:nvPr>
        </p:nvSpPr>
        <p:spPr>
          <a:xfrm>
            <a:off x="275852" y="1460997"/>
            <a:ext cx="8485019" cy="3467441"/>
          </a:xfrm>
        </p:spPr>
        <p:txBody>
          <a:bodyPr/>
          <a:lstStyle/>
          <a:p>
            <a:pPr marL="152400" indent="0">
              <a:buNone/>
            </a:pPr>
            <a:r>
              <a:rPr lang="el-GR" sz="1400" dirty="0"/>
              <a:t>Ο Μηχανισμός Συνοριακής Προσαρμογής Άνθρακα (</a:t>
            </a:r>
            <a:r>
              <a:rPr lang="el-GR" sz="1400" dirty="0" err="1"/>
              <a:t>Carbon</a:t>
            </a:r>
            <a:r>
              <a:rPr lang="el-GR" sz="1400" dirty="0"/>
              <a:t> </a:t>
            </a:r>
            <a:r>
              <a:rPr lang="el-GR" sz="1400" dirty="0" err="1"/>
              <a:t>Border</a:t>
            </a:r>
            <a:r>
              <a:rPr lang="el-GR" sz="1400" dirty="0"/>
              <a:t> </a:t>
            </a:r>
            <a:r>
              <a:rPr lang="el-GR" sz="1400" dirty="0" err="1"/>
              <a:t>Adjustment</a:t>
            </a:r>
            <a:r>
              <a:rPr lang="el-GR" sz="1400" dirty="0"/>
              <a:t> </a:t>
            </a:r>
            <a:r>
              <a:rPr lang="el-GR" sz="1400" dirty="0" err="1" smtClean="0"/>
              <a:t>Mechanism</a:t>
            </a:r>
            <a:r>
              <a:rPr lang="en-US" sz="1400" dirty="0"/>
              <a:t> </a:t>
            </a:r>
            <a:r>
              <a:rPr lang="el-GR" sz="1400" dirty="0" smtClean="0"/>
              <a:t>) </a:t>
            </a:r>
            <a:r>
              <a:rPr lang="el-GR" sz="1400" dirty="0"/>
              <a:t>είναι ένα εργαλείο της Ευρωπαϊκής Ένωσης που εντάσσεται στην ευρύτερη πολιτική της για την κλιματική αλλαγή και την επίτευξη της ουδετερότητας άνθρακα έως το 2050. Στόχος του CBAM είναι η </a:t>
            </a:r>
            <a:r>
              <a:rPr lang="el-GR" sz="1400" b="1" dirty="0"/>
              <a:t>αποφυγή της διαρροής άνθρακα</a:t>
            </a:r>
            <a:r>
              <a:rPr lang="el-GR" sz="1400" dirty="0"/>
              <a:t> (</a:t>
            </a:r>
            <a:r>
              <a:rPr lang="el-GR" sz="1400" dirty="0" err="1"/>
              <a:t>carbon</a:t>
            </a:r>
            <a:r>
              <a:rPr lang="el-GR" sz="1400" dirty="0"/>
              <a:t> </a:t>
            </a:r>
            <a:r>
              <a:rPr lang="el-GR" sz="1400" dirty="0" err="1"/>
              <a:t>leakage</a:t>
            </a:r>
            <a:r>
              <a:rPr lang="el-GR" sz="1400" dirty="0"/>
              <a:t>), δηλαδή της μεταφοράς της παραγωγής σε χώρες με λιγότερο αυστηρές περιβαλλοντικές ρυθμίσεις, διασφαλίζοντας ισότιμους όρους ανταγωνισμού για τους ευρωπαίους παραγωγούς.</a:t>
            </a:r>
          </a:p>
          <a:p>
            <a:pPr marL="152400" indent="0">
              <a:buNone/>
            </a:pPr>
            <a:r>
              <a:rPr lang="el-GR" sz="1400" dirty="0"/>
              <a:t>Ο CBAM αφορά εισαγωγές προϊόντων υψηλής έντασης άνθρακα, όπως ο χάλυβας, το τσιμέντο, τα λιπάσματα, το αλουμίνιο και η ηλεκτρική ενέργεια. Οι εισαγωγείς υποχρεώνονται να αγοράζουν πιστοποιητικά CBAM που αντανακλούν τις εκπομπές διοξειδίου του άνθρακα (CO₂) που παράγονται για την κατασκευή των προϊόντων αυτών στις χώρες προέλευσής τους.</a:t>
            </a:r>
          </a:p>
          <a:p>
            <a:pPr marL="152400" indent="0">
              <a:buNone/>
            </a:pPr>
            <a:r>
              <a:rPr lang="el-GR" sz="1400" dirty="0"/>
              <a:t>Ο μηχανισμός αναμένεται να ξεκινήσει πιλοτικά το 2023 και να εφαρμοστεί πλήρως το 2026. Τα έσοδα από τα πιστοποιητικά θα ενισχύουν τον προϋπολογισμό της ΕΕ και θα στηρίζουν τη </a:t>
            </a:r>
            <a:r>
              <a:rPr lang="el-GR" sz="1400" b="1" dirty="0"/>
              <a:t>μετάβαση σε μια πιο πράσινη οικονομία. </a:t>
            </a:r>
            <a:r>
              <a:rPr lang="el-GR" sz="1400" dirty="0"/>
              <a:t>Παράλληλα, ο CBAM λειτουργεί ως μέσο πίεσης σε τρίτες χώρες για να υιοθετήσουν πιο φιλόδοξες πολιτικές μείωσης των εκπομπών. Ωστόσο, έχει προκαλέσει ανησυχίες για την πιθανή αντίδραση εμπορικών εταίρων και τη συμβατότητά του με τους κανόνες του Παγκόσμιου Οργανισμού Εμπορίου.</a:t>
            </a:r>
          </a:p>
          <a:p>
            <a:pPr marL="152400" indent="0">
              <a:buNone/>
            </a:pPr>
            <a:endParaRPr lang="el-GR" dirty="0"/>
          </a:p>
        </p:txBody>
      </p:sp>
    </p:spTree>
    <p:extLst>
      <p:ext uri="{BB962C8B-B14F-4D97-AF65-F5344CB8AC3E}">
        <p14:creationId xmlns:p14="http://schemas.microsoft.com/office/powerpoint/2010/main" val="4769505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060"/>
            <a:ext cx="9144000" cy="4965344"/>
          </a:xfrm>
          <a:prstGeom prst="rect">
            <a:avLst/>
          </a:prstGeom>
        </p:spPr>
      </p:pic>
    </p:spTree>
    <p:extLst>
      <p:ext uri="{BB962C8B-B14F-4D97-AF65-F5344CB8AC3E}">
        <p14:creationId xmlns:p14="http://schemas.microsoft.com/office/powerpoint/2010/main" val="26570268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783167" y="1189100"/>
            <a:ext cx="7869766" cy="1964400"/>
          </a:xfrm>
        </p:spPr>
        <p:txBody>
          <a:bodyPr/>
          <a:lstStyle/>
          <a:p>
            <a:r>
              <a:rPr lang="el-GR" sz="5400" dirty="0" smtClean="0">
                <a:solidFill>
                  <a:schemeClr val="accent3"/>
                </a:solidFill>
                <a:latin typeface="Franklin Gothic Demi" panose="020B0703020102020204" pitchFamily="34" charset="0"/>
              </a:rPr>
              <a:t>Κύριοι Παγκόσμιοι Εμπορικοί Εταίροι</a:t>
            </a:r>
            <a:endParaRPr lang="el-GR" sz="5400" dirty="0">
              <a:solidFill>
                <a:schemeClr val="accent3"/>
              </a:solidFill>
              <a:latin typeface="Franklin Gothic Demi" panose="020B0703020102020204" pitchFamily="34" charset="0"/>
            </a:endParaRPr>
          </a:p>
        </p:txBody>
      </p:sp>
      <p:sp>
        <p:nvSpPr>
          <p:cNvPr id="5" name="Υπότιτλος 4"/>
          <p:cNvSpPr>
            <a:spLocks noGrp="1"/>
          </p:cNvSpPr>
          <p:nvPr>
            <p:ph type="subTitle" idx="1"/>
          </p:nvPr>
        </p:nvSpPr>
        <p:spPr>
          <a:xfrm>
            <a:off x="2135550" y="3153500"/>
            <a:ext cx="4872900" cy="1177200"/>
          </a:xfrm>
        </p:spPr>
        <p:txBody>
          <a:bodyPr/>
          <a:lstStyle/>
          <a:p>
            <a:r>
              <a:rPr lang="el-GR" sz="1800" dirty="0" smtClean="0">
                <a:solidFill>
                  <a:schemeClr val="accent2"/>
                </a:solidFill>
                <a:latin typeface="Franklin Gothic Demi" panose="020B0703020102020204" pitchFamily="34" charset="0"/>
              </a:rPr>
              <a:t>Κίνα, ΗΠΑ, Ρωσία</a:t>
            </a:r>
            <a:r>
              <a:rPr lang="es-AR" sz="1800" dirty="0" smtClean="0">
                <a:solidFill>
                  <a:schemeClr val="accent2"/>
                </a:solidFill>
                <a:latin typeface="Franklin Gothic Demi" panose="020B0703020102020204" pitchFamily="34" charset="0"/>
              </a:rPr>
              <a:t>, </a:t>
            </a:r>
            <a:r>
              <a:rPr lang="el-GR" sz="1800" dirty="0" smtClean="0">
                <a:solidFill>
                  <a:schemeClr val="accent2"/>
                </a:solidFill>
                <a:latin typeface="Franklin Gothic Demi" panose="020B0703020102020204" pitchFamily="34" charset="0"/>
              </a:rPr>
              <a:t>Ινδία</a:t>
            </a:r>
            <a:r>
              <a:rPr lang="en-US" sz="1800" dirty="0" smtClean="0">
                <a:solidFill>
                  <a:schemeClr val="accent2"/>
                </a:solidFill>
                <a:latin typeface="Franklin Gothic Demi" panose="020B0703020102020204" pitchFamily="34" charset="0"/>
              </a:rPr>
              <a:t>: </a:t>
            </a:r>
            <a:r>
              <a:rPr lang="el-GR" sz="1800" dirty="0" smtClean="0">
                <a:solidFill>
                  <a:schemeClr val="accent2"/>
                </a:solidFill>
                <a:latin typeface="Franklin Gothic Demi" panose="020B0703020102020204" pitchFamily="34" charset="0"/>
              </a:rPr>
              <a:t>Η ένταξη τους, ο εμπορικός όγκος που καταλαμβάνουν, οι προκλήσεις που αντιμετωπίζουν και παραδείγματα επιτυχίας.</a:t>
            </a:r>
            <a:endParaRPr lang="el-GR" sz="1800" dirty="0">
              <a:solidFill>
                <a:schemeClr val="accent2"/>
              </a:solidFill>
              <a:latin typeface="Franklin Gothic Demi" panose="020B0703020102020204" pitchFamily="34" charset="0"/>
            </a:endParaRPr>
          </a:p>
        </p:txBody>
      </p:sp>
    </p:spTree>
    <p:extLst>
      <p:ext uri="{BB962C8B-B14F-4D97-AF65-F5344CB8AC3E}">
        <p14:creationId xmlns:p14="http://schemas.microsoft.com/office/powerpoint/2010/main" val="15789555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chemeClr val="accent3"/>
                </a:solidFill>
                <a:latin typeface="Franklin Gothic Demi" panose="020B0703020102020204" pitchFamily="34" charset="0"/>
              </a:rPr>
              <a:t>Χρονοδιάγραμμα </a:t>
            </a:r>
            <a:r>
              <a:rPr lang="en-US" dirty="0" smtClean="0">
                <a:solidFill>
                  <a:schemeClr val="accent3"/>
                </a:solidFill>
                <a:latin typeface="Franklin Gothic Demi" panose="020B0703020102020204" pitchFamily="34" charset="0"/>
              </a:rPr>
              <a:t>GATT </a:t>
            </a:r>
            <a:r>
              <a:rPr lang="el-GR" dirty="0" smtClean="0">
                <a:solidFill>
                  <a:schemeClr val="accent3"/>
                </a:solidFill>
              </a:rPr>
              <a:t>:</a:t>
            </a:r>
            <a:r>
              <a:rPr lang="en-US" dirty="0" smtClean="0">
                <a:solidFill>
                  <a:schemeClr val="accent3"/>
                </a:solidFill>
              </a:rPr>
              <a:t> </a:t>
            </a:r>
            <a:r>
              <a:rPr lang="el-GR" dirty="0" smtClean="0">
                <a:solidFill>
                  <a:schemeClr val="accent3"/>
                </a:solidFill>
              </a:rPr>
              <a:t>Ίδρυση το 1947</a:t>
            </a:r>
            <a:r>
              <a:rPr lang="en-US" dirty="0" smtClean="0">
                <a:solidFill>
                  <a:schemeClr val="accent3"/>
                </a:solidFill>
                <a:latin typeface="Franklin Gothic Demi" panose="020B0703020102020204" pitchFamily="34" charset="0"/>
              </a:rPr>
              <a:t> </a:t>
            </a:r>
            <a:endParaRPr lang="el-GR" dirty="0">
              <a:solidFill>
                <a:schemeClr val="accent3"/>
              </a:solidFill>
              <a:latin typeface="Franklin Gothic Demi" panose="020B0703020102020204" pitchFamily="34" charset="0"/>
            </a:endParaRPr>
          </a:p>
        </p:txBody>
      </p:sp>
      <p:sp>
        <p:nvSpPr>
          <p:cNvPr id="7" name="Ορθογώνιο 6"/>
          <p:cNvSpPr/>
          <p:nvPr/>
        </p:nvSpPr>
        <p:spPr>
          <a:xfrm>
            <a:off x="-125289" y="2730500"/>
            <a:ext cx="9512541" cy="21903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1651483" y="1206452"/>
            <a:ext cx="184731" cy="307777"/>
          </a:xfrm>
          <a:prstGeom prst="rect">
            <a:avLst/>
          </a:prstGeom>
          <a:noFill/>
        </p:spPr>
        <p:txBody>
          <a:bodyPr wrap="none" rtlCol="0">
            <a:spAutoFit/>
          </a:bodyPr>
          <a:lstStyle/>
          <a:p>
            <a:endParaRPr lang="el-GR" dirty="0"/>
          </a:p>
        </p:txBody>
      </p:sp>
      <p:sp>
        <p:nvSpPr>
          <p:cNvPr id="13" name="TextBox 12"/>
          <p:cNvSpPr txBox="1"/>
          <p:nvPr/>
        </p:nvSpPr>
        <p:spPr>
          <a:xfrm>
            <a:off x="1242" y="2990588"/>
            <a:ext cx="1423091" cy="1384995"/>
          </a:xfrm>
          <a:prstGeom prst="rect">
            <a:avLst/>
          </a:prstGeom>
          <a:noFill/>
        </p:spPr>
        <p:txBody>
          <a:bodyPr wrap="square" rtlCol="0">
            <a:spAutoFit/>
          </a:bodyPr>
          <a:lstStyle/>
          <a:p>
            <a:r>
              <a:rPr lang="el-GR" b="1" dirty="0"/>
              <a:t>Γύρος της Γενεύης (1947-1948):</a:t>
            </a:r>
            <a:r>
              <a:rPr lang="el-GR" dirty="0"/>
              <a:t>Πρώτος </a:t>
            </a:r>
            <a:r>
              <a:rPr lang="el-GR" dirty="0" smtClean="0"/>
              <a:t>γύρος, μείωση </a:t>
            </a:r>
            <a:r>
              <a:rPr lang="el-GR" dirty="0"/>
              <a:t>των δασμών</a:t>
            </a:r>
          </a:p>
          <a:p>
            <a:endParaRPr lang="el-GR" dirty="0"/>
          </a:p>
        </p:txBody>
      </p:sp>
      <p:sp>
        <p:nvSpPr>
          <p:cNvPr id="14" name="TextBox 13"/>
          <p:cNvSpPr txBox="1"/>
          <p:nvPr/>
        </p:nvSpPr>
        <p:spPr>
          <a:xfrm>
            <a:off x="558863" y="1479923"/>
            <a:ext cx="1814892" cy="1384995"/>
          </a:xfrm>
          <a:prstGeom prst="rect">
            <a:avLst/>
          </a:prstGeom>
          <a:noFill/>
        </p:spPr>
        <p:txBody>
          <a:bodyPr wrap="square" rtlCol="0">
            <a:spAutoFit/>
          </a:bodyPr>
          <a:lstStyle/>
          <a:p>
            <a:r>
              <a:rPr lang="el-GR" b="1" dirty="0"/>
              <a:t>Γύρος της </a:t>
            </a:r>
            <a:r>
              <a:rPr lang="el-GR" b="1" dirty="0" err="1"/>
              <a:t>Ανσύ</a:t>
            </a:r>
            <a:r>
              <a:rPr lang="el-GR" b="1" dirty="0"/>
              <a:t> (1949):</a:t>
            </a:r>
            <a:r>
              <a:rPr lang="el-GR" dirty="0"/>
              <a:t>Νέα μείωση δασμών από τις συμβαλλόμενες χώρες.</a:t>
            </a:r>
          </a:p>
          <a:p>
            <a:endParaRPr lang="el-GR" dirty="0"/>
          </a:p>
        </p:txBody>
      </p:sp>
      <p:sp>
        <p:nvSpPr>
          <p:cNvPr id="15" name="TextBox 14"/>
          <p:cNvSpPr txBox="1"/>
          <p:nvPr/>
        </p:nvSpPr>
        <p:spPr>
          <a:xfrm>
            <a:off x="1708634" y="3003312"/>
            <a:ext cx="1608450" cy="1600438"/>
          </a:xfrm>
          <a:prstGeom prst="rect">
            <a:avLst/>
          </a:prstGeom>
          <a:noFill/>
        </p:spPr>
        <p:txBody>
          <a:bodyPr wrap="square" rtlCol="0">
            <a:spAutoFit/>
          </a:bodyPr>
          <a:lstStyle/>
          <a:p>
            <a:r>
              <a:rPr lang="el-GR" b="1" dirty="0"/>
              <a:t>Γύρος της </a:t>
            </a:r>
            <a:r>
              <a:rPr lang="el-GR" b="1" dirty="0" err="1"/>
              <a:t>Torquay</a:t>
            </a:r>
            <a:r>
              <a:rPr lang="el-GR" b="1" dirty="0"/>
              <a:t> (1950-1951):</a:t>
            </a:r>
            <a:r>
              <a:rPr lang="el-GR" dirty="0"/>
              <a:t>Επέκταση των συμφωνιών δασμολογικών μειώσεων.</a:t>
            </a:r>
          </a:p>
          <a:p>
            <a:endParaRPr lang="el-GR" dirty="0"/>
          </a:p>
        </p:txBody>
      </p:sp>
      <p:sp>
        <p:nvSpPr>
          <p:cNvPr id="16" name="TextBox 15"/>
          <p:cNvSpPr txBox="1"/>
          <p:nvPr/>
        </p:nvSpPr>
        <p:spPr>
          <a:xfrm>
            <a:off x="2484028" y="1493478"/>
            <a:ext cx="1920192" cy="1384995"/>
          </a:xfrm>
          <a:prstGeom prst="rect">
            <a:avLst/>
          </a:prstGeom>
          <a:noFill/>
        </p:spPr>
        <p:txBody>
          <a:bodyPr wrap="square" rtlCol="0">
            <a:spAutoFit/>
          </a:bodyPr>
          <a:lstStyle/>
          <a:p>
            <a:r>
              <a:rPr lang="el-GR" b="1" dirty="0"/>
              <a:t>Γύρος της Γενεύης (1956):</a:t>
            </a:r>
            <a:r>
              <a:rPr lang="el-GR" dirty="0"/>
              <a:t>Εφαρμογή περαιτέρω μειώσεων στα δασμολογικά εμπόδια.</a:t>
            </a:r>
          </a:p>
          <a:p>
            <a:endParaRPr lang="el-GR" dirty="0"/>
          </a:p>
        </p:txBody>
      </p:sp>
      <p:sp>
        <p:nvSpPr>
          <p:cNvPr id="17" name="TextBox 16"/>
          <p:cNvSpPr txBox="1"/>
          <p:nvPr/>
        </p:nvSpPr>
        <p:spPr>
          <a:xfrm>
            <a:off x="3695092" y="2975930"/>
            <a:ext cx="1812538" cy="1384995"/>
          </a:xfrm>
          <a:prstGeom prst="rect">
            <a:avLst/>
          </a:prstGeom>
          <a:noFill/>
        </p:spPr>
        <p:txBody>
          <a:bodyPr wrap="square" rtlCol="0">
            <a:spAutoFit/>
          </a:bodyPr>
          <a:lstStyle/>
          <a:p>
            <a:r>
              <a:rPr lang="el-GR" b="1" dirty="0"/>
              <a:t>Γύρος </a:t>
            </a:r>
            <a:r>
              <a:rPr lang="el-GR" b="1" dirty="0" err="1"/>
              <a:t>Dillon</a:t>
            </a:r>
            <a:r>
              <a:rPr lang="el-GR" b="1" dirty="0"/>
              <a:t> (1960-1962</a:t>
            </a:r>
            <a:r>
              <a:rPr lang="el-GR" b="1" dirty="0" smtClean="0"/>
              <a:t>):</a:t>
            </a:r>
          </a:p>
          <a:p>
            <a:r>
              <a:rPr lang="el-GR" dirty="0" smtClean="0"/>
              <a:t>Διαπραγματεύσεις για συμφωνίες βιομηχανικών προϊόντων </a:t>
            </a:r>
            <a:endParaRPr lang="el-GR" dirty="0"/>
          </a:p>
        </p:txBody>
      </p:sp>
      <p:sp>
        <p:nvSpPr>
          <p:cNvPr id="18" name="TextBox 17"/>
          <p:cNvSpPr txBox="1"/>
          <p:nvPr/>
        </p:nvSpPr>
        <p:spPr>
          <a:xfrm>
            <a:off x="4671411" y="1454402"/>
            <a:ext cx="2169622" cy="1384995"/>
          </a:xfrm>
          <a:prstGeom prst="rect">
            <a:avLst/>
          </a:prstGeom>
          <a:noFill/>
        </p:spPr>
        <p:txBody>
          <a:bodyPr wrap="square" rtlCol="0">
            <a:spAutoFit/>
          </a:bodyPr>
          <a:lstStyle/>
          <a:p>
            <a:r>
              <a:rPr lang="el-GR" b="1" dirty="0"/>
              <a:t>Γύρος </a:t>
            </a:r>
            <a:r>
              <a:rPr lang="el-GR" b="1" dirty="0" err="1"/>
              <a:t>Kennedy</a:t>
            </a:r>
            <a:r>
              <a:rPr lang="el-GR" b="1" dirty="0"/>
              <a:t> (1964-1967):</a:t>
            </a:r>
            <a:r>
              <a:rPr lang="el-GR" dirty="0"/>
              <a:t>Εισαγωγή μέτρων </a:t>
            </a:r>
            <a:r>
              <a:rPr lang="es-AR" dirty="0"/>
              <a:t>anti dumping</a:t>
            </a:r>
            <a:r>
              <a:rPr lang="el-GR" dirty="0" smtClean="0"/>
              <a:t> </a:t>
            </a:r>
            <a:r>
              <a:rPr lang="el-GR" dirty="0"/>
              <a:t>και μείωση δασμών κατά 35% κατά μέσο όρο.</a:t>
            </a:r>
          </a:p>
          <a:p>
            <a:endParaRPr lang="el-GR" dirty="0"/>
          </a:p>
        </p:txBody>
      </p:sp>
      <p:sp>
        <p:nvSpPr>
          <p:cNvPr id="19" name="TextBox 18"/>
          <p:cNvSpPr txBox="1"/>
          <p:nvPr/>
        </p:nvSpPr>
        <p:spPr>
          <a:xfrm>
            <a:off x="6094029" y="3008405"/>
            <a:ext cx="1828800" cy="2031325"/>
          </a:xfrm>
          <a:prstGeom prst="rect">
            <a:avLst/>
          </a:prstGeom>
          <a:noFill/>
        </p:spPr>
        <p:txBody>
          <a:bodyPr wrap="square" rtlCol="0">
            <a:spAutoFit/>
          </a:bodyPr>
          <a:lstStyle/>
          <a:p>
            <a:r>
              <a:rPr lang="el-GR" b="1" dirty="0"/>
              <a:t>Γύρος </a:t>
            </a:r>
            <a:r>
              <a:rPr lang="el-GR" b="1" dirty="0" err="1"/>
              <a:t>Tokyo</a:t>
            </a:r>
            <a:r>
              <a:rPr lang="el-GR" b="1" dirty="0"/>
              <a:t> (</a:t>
            </a:r>
            <a:r>
              <a:rPr lang="el-GR" b="1" dirty="0" smtClean="0"/>
              <a:t>1973-1979</a:t>
            </a:r>
            <a:r>
              <a:rPr lang="el-GR" b="1" dirty="0"/>
              <a:t>):</a:t>
            </a:r>
            <a:r>
              <a:rPr lang="el-GR" dirty="0"/>
              <a:t>Διεύρυνση της ατζέντας του GATT για μη δασμολογικά εμπόδια και εμπορικές πρακτικές.</a:t>
            </a:r>
          </a:p>
          <a:p>
            <a:endParaRPr lang="el-GR" dirty="0"/>
          </a:p>
        </p:txBody>
      </p:sp>
      <p:sp>
        <p:nvSpPr>
          <p:cNvPr id="20" name="TextBox 19"/>
          <p:cNvSpPr txBox="1"/>
          <p:nvPr/>
        </p:nvSpPr>
        <p:spPr>
          <a:xfrm>
            <a:off x="7098039" y="954741"/>
            <a:ext cx="2184380" cy="2031325"/>
          </a:xfrm>
          <a:prstGeom prst="rect">
            <a:avLst/>
          </a:prstGeom>
          <a:noFill/>
        </p:spPr>
        <p:txBody>
          <a:bodyPr wrap="square" rtlCol="0">
            <a:spAutoFit/>
          </a:bodyPr>
          <a:lstStyle/>
          <a:p>
            <a:r>
              <a:rPr lang="el-GR" b="1" dirty="0"/>
              <a:t>Γύρος της Ουρουγουάης (1986-1994</a:t>
            </a:r>
            <a:r>
              <a:rPr lang="el-GR" b="1" dirty="0" smtClean="0"/>
              <a:t>): </a:t>
            </a:r>
            <a:r>
              <a:rPr lang="el-GR" dirty="0" smtClean="0"/>
              <a:t>Εισαγωγή πνευματικής ιδιοκτησίας </a:t>
            </a:r>
            <a:r>
              <a:rPr lang="el-GR" dirty="0"/>
              <a:t>και οι </a:t>
            </a:r>
            <a:r>
              <a:rPr lang="el-GR" dirty="0" smtClean="0"/>
              <a:t>υπηρεσιών. </a:t>
            </a:r>
            <a:endParaRPr lang="el-GR" dirty="0"/>
          </a:p>
          <a:p>
            <a:r>
              <a:rPr lang="el-GR" dirty="0" smtClean="0"/>
              <a:t>Συμφωνία </a:t>
            </a:r>
            <a:r>
              <a:rPr lang="el-GR" dirty="0"/>
              <a:t>του </a:t>
            </a:r>
            <a:r>
              <a:rPr lang="el-GR" dirty="0" err="1"/>
              <a:t>Μαρακές</a:t>
            </a:r>
            <a:r>
              <a:rPr lang="el-GR" dirty="0"/>
              <a:t> </a:t>
            </a:r>
            <a:r>
              <a:rPr lang="el-GR" dirty="0" smtClean="0"/>
              <a:t>(1994), </a:t>
            </a:r>
            <a:r>
              <a:rPr lang="el-GR" dirty="0"/>
              <a:t>που </a:t>
            </a:r>
            <a:r>
              <a:rPr lang="el-GR" dirty="0" smtClean="0"/>
              <a:t>οδηγεί </a:t>
            </a:r>
            <a:r>
              <a:rPr lang="el-GR" dirty="0"/>
              <a:t>στη δημιουργία του ΠΟΕ</a:t>
            </a:r>
          </a:p>
          <a:p>
            <a:endParaRPr lang="el-GR" dirty="0"/>
          </a:p>
        </p:txBody>
      </p:sp>
    </p:spTree>
    <p:extLst>
      <p:ext uri="{BB962C8B-B14F-4D97-AF65-F5344CB8AC3E}">
        <p14:creationId xmlns:p14="http://schemas.microsoft.com/office/powerpoint/2010/main" val="42900566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6287" y="335554"/>
            <a:ext cx="7704000" cy="599004"/>
          </a:xfrm>
        </p:spPr>
        <p:txBody>
          <a:bodyPr/>
          <a:lstStyle/>
          <a:p>
            <a:r>
              <a:rPr lang="el-GR" b="0" dirty="0">
                <a:solidFill>
                  <a:schemeClr val="accent3"/>
                </a:solidFill>
                <a:latin typeface="Franklin Gothic Demi" panose="020B0703020102020204" pitchFamily="34" charset="0"/>
              </a:rPr>
              <a:t>Η Σχέση της Κίνας με τον </a:t>
            </a:r>
            <a:r>
              <a:rPr lang="el-GR" b="0" dirty="0" smtClean="0">
                <a:solidFill>
                  <a:schemeClr val="accent3"/>
                </a:solidFill>
                <a:latin typeface="Franklin Gothic Demi" panose="020B0703020102020204" pitchFamily="34" charset="0"/>
              </a:rPr>
              <a:t>ΠΟΕ (1)</a:t>
            </a:r>
            <a:endParaRPr lang="el-GR" b="0" dirty="0">
              <a:solidFill>
                <a:schemeClr val="accent3"/>
              </a:solidFill>
              <a:latin typeface="Franklin Gothic Demi" panose="020B0703020102020204" pitchFamily="34" charset="0"/>
            </a:endParaRPr>
          </a:p>
        </p:txBody>
      </p:sp>
      <p:sp>
        <p:nvSpPr>
          <p:cNvPr id="5" name="Rectangle 1"/>
          <p:cNvSpPr>
            <a:spLocks noGrp="1" noChangeArrowheads="1"/>
          </p:cNvSpPr>
          <p:nvPr>
            <p:ph type="body" idx="1"/>
          </p:nvPr>
        </p:nvSpPr>
        <p:spPr bwMode="auto">
          <a:xfrm>
            <a:off x="292958" y="1234110"/>
            <a:ext cx="8231495"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spcBef>
                <a:spcPct val="0"/>
              </a:spcBef>
              <a:spcAft>
                <a:spcPct val="0"/>
              </a:spcAft>
              <a:buClrTx/>
              <a:buSzTx/>
              <a:buNone/>
            </a:pPr>
            <a:r>
              <a:rPr kumimoji="0" lang="el-GR" altLang="el-GR" sz="1400" b="1" i="0" u="none" strike="noStrike" cap="none" normalizeH="0" baseline="0" dirty="0" smtClean="0">
                <a:ln>
                  <a:noFill/>
                </a:ln>
                <a:solidFill>
                  <a:schemeClr val="tx1"/>
                </a:solidFill>
                <a:effectLst/>
                <a:latin typeface="Arial" panose="020B0604020202020204" pitchFamily="34" charset="0"/>
              </a:rPr>
              <a:t>Ένταξη και Αντίκτυπος</a:t>
            </a:r>
            <a:r>
              <a:rPr kumimoji="0" lang="el-GR" altLang="el-GR" sz="1400" b="0" i="0" u="none" strike="noStrike" cap="none" normalizeH="0" baseline="0" dirty="0" smtClean="0">
                <a:ln>
                  <a:noFill/>
                </a:ln>
                <a:solidFill>
                  <a:schemeClr val="tx1"/>
                </a:solidFill>
                <a:effectLst/>
                <a:latin typeface="Arial" panose="020B0604020202020204" pitchFamily="34" charset="0"/>
              </a:rPr>
              <a:t>:</a:t>
            </a:r>
          </a:p>
          <a:p>
            <a:pPr marL="0" indent="0" eaLnBrk="0" fontAlgn="base" hangingPunct="0">
              <a:spcBef>
                <a:spcPct val="0"/>
              </a:spcBef>
              <a:spcAft>
                <a:spcPct val="0"/>
              </a:spcAft>
              <a:buClrTx/>
              <a:buSzTx/>
              <a:buNone/>
            </a:pPr>
            <a:r>
              <a:rPr lang="el-GR" sz="1400" dirty="0" smtClean="0"/>
              <a:t>Η </a:t>
            </a:r>
            <a:r>
              <a:rPr lang="el-GR" sz="1400" dirty="0"/>
              <a:t>Κίνα εντάχθηκε στον Παγκόσμιο Οργανισμό Εμπορίου (ΠΟΕ) το 2001, γεγονός που αποτέλεσε ορόσημο για την οικονομική της ανάπτυξη. Η ένταξη αυτή διευκόλυνε </a:t>
            </a:r>
            <a:r>
              <a:rPr lang="el-GR" sz="1400" dirty="0" smtClean="0"/>
              <a:t>την </a:t>
            </a:r>
            <a:r>
              <a:rPr lang="el-GR" sz="1400" dirty="0"/>
              <a:t>πρόσβασή της στις παγκόσμιες αγορές, αύξησε τις ξένες επενδύσεις και ώθησε σε σημαντικές εγχώριες μεταρρυθμίσεις, όπως η προστασία της πνευματικής ιδιοκτησίας και η βελτίωση του ρυθμιστικού </a:t>
            </a:r>
            <a:r>
              <a:rPr lang="el-GR" sz="1400" dirty="0" err="1" smtClean="0"/>
              <a:t>πλαισίου.Η</a:t>
            </a:r>
            <a:r>
              <a:rPr lang="el-GR" sz="1400" dirty="0" smtClean="0"/>
              <a:t> </a:t>
            </a:r>
            <a:r>
              <a:rPr lang="el-GR" sz="1400" dirty="0"/>
              <a:t>Κίνα υιοθέτησε πολιτικές φιλελευθεροποίησης, διατηρώντας παράλληλα έναν ισχυρό κρατικό καπιταλισμό, ο οποίος της επέτρεψε να διατηρήσει ανταγωνιστικά πλεονεκτήματα.</a:t>
            </a:r>
          </a:p>
          <a:p>
            <a:pPr marL="0" indent="0" eaLnBrk="0" fontAlgn="base" hangingPunct="0">
              <a:spcBef>
                <a:spcPct val="0"/>
              </a:spcBef>
              <a:spcAft>
                <a:spcPct val="0"/>
              </a:spcAft>
              <a:buClrTx/>
              <a:buSzTx/>
              <a:buNone/>
            </a:pPr>
            <a:endParaRPr kumimoji="0" lang="el-GR" altLang="el-GR" sz="1400" b="1" i="0" u="none" strike="noStrike" cap="none" normalizeH="0" baseline="0" dirty="0" smtClean="0">
              <a:ln>
                <a:noFill/>
              </a:ln>
              <a:solidFill>
                <a:schemeClr val="tx1"/>
              </a:solidFill>
              <a:effectLst/>
              <a:latin typeface="Arial" panose="020B0604020202020204" pitchFamily="34" charset="0"/>
            </a:endParaRPr>
          </a:p>
          <a:p>
            <a:pPr marL="0" indent="0" eaLnBrk="0" fontAlgn="base" hangingPunct="0">
              <a:spcBef>
                <a:spcPct val="0"/>
              </a:spcBef>
              <a:spcAft>
                <a:spcPct val="0"/>
              </a:spcAft>
              <a:buClrTx/>
              <a:buSzTx/>
              <a:buNone/>
            </a:pPr>
            <a:r>
              <a:rPr kumimoji="0" lang="el-GR" altLang="el-GR" sz="1400" b="1" i="0" u="none" strike="noStrike" cap="none" normalizeH="0" baseline="0" dirty="0" smtClean="0">
                <a:ln>
                  <a:noFill/>
                </a:ln>
                <a:solidFill>
                  <a:schemeClr val="tx1"/>
                </a:solidFill>
                <a:effectLst/>
                <a:latin typeface="Arial" panose="020B0604020202020204" pitchFamily="34" charset="0"/>
              </a:rPr>
              <a:t>Εμπορικός Όγκος</a:t>
            </a:r>
            <a:r>
              <a:rPr kumimoji="0" lang="el-GR" altLang="el-GR" sz="1400" b="0" i="0" u="none" strike="noStrike" cap="none" normalizeH="0" baseline="0" dirty="0" smtClean="0">
                <a:ln>
                  <a:noFill/>
                </a:ln>
                <a:solidFill>
                  <a:schemeClr val="tx1"/>
                </a:solidFill>
                <a:effectLst/>
                <a:latin typeface="Arial" panose="020B0604020202020204" pitchFamily="34" charset="0"/>
              </a:rPr>
              <a:t>:</a:t>
            </a:r>
          </a:p>
          <a:p>
            <a:pPr marL="152400" indent="0">
              <a:buNone/>
            </a:pPr>
            <a:r>
              <a:rPr lang="el-GR" sz="1400" dirty="0"/>
              <a:t>Η Κίνα είναι η μεγαλύτερη εξαγωγική δύναμη παγκοσμίως και μία από τις κορυφαίες εισαγωγικές χώρες. Το 2022, οι εξαγωγές της ανήλθαν στα $3,59 τρισεκατομμύρια, ενώ οι εισαγωγές έφτασαν τα $2,72 τρισεκατομμύρια.</a:t>
            </a:r>
            <a:br>
              <a:rPr lang="el-GR" sz="1400" dirty="0"/>
            </a:br>
            <a:r>
              <a:rPr lang="el-GR" sz="1400" dirty="0"/>
              <a:t>Βασικοί εμπορικοί εταίροι της είναι:</a:t>
            </a:r>
          </a:p>
          <a:p>
            <a:r>
              <a:rPr lang="el-GR" sz="1400" b="1" dirty="0"/>
              <a:t>ΗΠΑ</a:t>
            </a:r>
            <a:r>
              <a:rPr lang="el-GR" sz="1400" dirty="0"/>
              <a:t>: Κυρίως μέσω εξαγωγών ηλεκτρονικών και τεχνολογικών προϊόντων.</a:t>
            </a:r>
          </a:p>
          <a:p>
            <a:r>
              <a:rPr lang="el-GR" sz="1400" b="1" dirty="0"/>
              <a:t>ΕΕ</a:t>
            </a:r>
            <a:r>
              <a:rPr lang="el-GR" sz="1400" dirty="0"/>
              <a:t>: Εμπόριο βιομηχανικών προϊόντων και καταναλωτικών αγαθών.</a:t>
            </a:r>
          </a:p>
          <a:p>
            <a:r>
              <a:rPr lang="el-GR" sz="1400" b="1" dirty="0"/>
              <a:t>Ασιατικές χώρες</a:t>
            </a:r>
            <a:r>
              <a:rPr lang="el-GR" sz="1400" dirty="0"/>
              <a:t>: Ενισχυμένοι δεσμοί λόγω της Πρωτοβουλίας «Μία Ζώνη, Ένας Δρόμος».</a:t>
            </a:r>
          </a:p>
          <a:p>
            <a:pPr marL="0" indent="0" eaLnBrk="0" fontAlgn="base" hangingPunct="0">
              <a:spcBef>
                <a:spcPct val="0"/>
              </a:spcBef>
              <a:spcAft>
                <a:spcPct val="0"/>
              </a:spcAft>
              <a:buClrTx/>
              <a:buSzTx/>
              <a:buNone/>
            </a:pPr>
            <a:endParaRPr kumimoji="0" lang="el-GR" altLang="el-GR"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739773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a:solidFill>
                  <a:schemeClr val="accent3"/>
                </a:solidFill>
                <a:latin typeface="Franklin Gothic Demi" panose="020B0703020102020204" pitchFamily="34" charset="0"/>
              </a:rPr>
              <a:t>Η Σχέση της Κίνας με τον ΠΟΕ </a:t>
            </a:r>
            <a:r>
              <a:rPr lang="el-GR" b="0" dirty="0" smtClean="0">
                <a:solidFill>
                  <a:schemeClr val="accent3"/>
                </a:solidFill>
                <a:latin typeface="Franklin Gothic Demi" panose="020B0703020102020204" pitchFamily="34" charset="0"/>
              </a:rPr>
              <a:t>(2)</a:t>
            </a:r>
            <a:endParaRPr lang="el-GR" dirty="0"/>
          </a:p>
        </p:txBody>
      </p:sp>
      <p:sp>
        <p:nvSpPr>
          <p:cNvPr id="3" name="Θέση κειμένου 2"/>
          <p:cNvSpPr>
            <a:spLocks noGrp="1"/>
          </p:cNvSpPr>
          <p:nvPr>
            <p:ph type="body" idx="1"/>
          </p:nvPr>
        </p:nvSpPr>
        <p:spPr>
          <a:xfrm>
            <a:off x="278721" y="1010377"/>
            <a:ext cx="8865279" cy="4363555"/>
          </a:xfrm>
        </p:spPr>
        <p:txBody>
          <a:bodyPr/>
          <a:lstStyle/>
          <a:p>
            <a:pPr marL="152400" indent="0">
              <a:buNone/>
            </a:pPr>
            <a:r>
              <a:rPr lang="el-GR" sz="1400" b="1" dirty="0"/>
              <a:t>Προκλήσεις και Διεθνείς Σχέσεις</a:t>
            </a:r>
          </a:p>
          <a:p>
            <a:pPr marL="152400" indent="0">
              <a:buNone/>
            </a:pPr>
            <a:r>
              <a:rPr lang="el-GR" sz="1400" dirty="0"/>
              <a:t>Η Κίνα αντιμετωπίζει ζητήματα όπως:</a:t>
            </a:r>
          </a:p>
          <a:p>
            <a:r>
              <a:rPr lang="el-GR" sz="1400" dirty="0"/>
              <a:t>Προστατευτισμός: Οι δασμοί από τις ΗΠΑ, ειδικά στον τεχνολογικό τομέα.</a:t>
            </a:r>
          </a:p>
          <a:p>
            <a:r>
              <a:rPr lang="el-GR" sz="1400" dirty="0"/>
              <a:t>Κανονιστικές Ανησυχίες: Οι επιδοτήσεις προς τις κρατικές επιχειρήσεις προκαλούν ανησυχίες περί αθέμιτου ανταγωνισμού.</a:t>
            </a:r>
          </a:p>
          <a:p>
            <a:r>
              <a:rPr lang="el-GR" sz="1400" dirty="0"/>
              <a:t>Περιβαλλοντικές Πιέσεις: Η ανάγκη μείωσης των εκπομπών για την αντιμετώπιση της κλιματικής κρίσης.</a:t>
            </a:r>
          </a:p>
          <a:p>
            <a:pPr marL="152400" indent="0">
              <a:buNone/>
            </a:pPr>
            <a:r>
              <a:rPr lang="el-GR" sz="1400" dirty="0"/>
              <a:t>Παρά τις προκλήσεις, η Κίνα συνεχίζει να είναι κεντρικός παίκτης στις πολυμερείς και διμερείς διαπραγματεύσεις, προωθώντας στρατηγικές επενδύσεις και υποδομές</a:t>
            </a:r>
            <a:r>
              <a:rPr lang="el-GR" sz="1400" dirty="0" smtClean="0"/>
              <a:t>.</a:t>
            </a:r>
          </a:p>
          <a:p>
            <a:pPr marL="152400" indent="0">
              <a:buNone/>
            </a:pPr>
            <a:r>
              <a:rPr lang="el-GR" sz="1400" b="1" dirty="0"/>
              <a:t>Παραδείγματα Επιτυχίας για την Κίνα</a:t>
            </a:r>
            <a:endParaRPr lang="el-GR" sz="1400" dirty="0"/>
          </a:p>
          <a:p>
            <a:r>
              <a:rPr lang="el-GR" sz="1400" dirty="0"/>
              <a:t>Κατασκευαστικός Τομέας και Εξαγωγές Καταναλωτικών Προϊόντων: Η Κίνα αναδείχθηκε ως το "εργοστάσιο του κόσμου," κατακτώντας την κορυφή στις εξαγωγές ηλεκτρονικών προϊόντων, ρούχων και παιχνιδιών. Για παράδειγμα, εταιρείες όπως η </a:t>
            </a:r>
            <a:r>
              <a:rPr lang="el-GR" sz="1400" dirty="0" err="1"/>
              <a:t>Huawei</a:t>
            </a:r>
            <a:r>
              <a:rPr lang="el-GR" sz="1400" dirty="0"/>
              <a:t> και η </a:t>
            </a:r>
            <a:r>
              <a:rPr lang="el-GR" sz="1400" dirty="0" err="1"/>
              <a:t>Xiaomi</a:t>
            </a:r>
            <a:r>
              <a:rPr lang="el-GR" sz="1400" dirty="0"/>
              <a:t> έχουν καταστεί παγκόσμιοι ηγέτες στον τομέα των τεχνολογικών συσκευών.</a:t>
            </a:r>
          </a:p>
          <a:p>
            <a:r>
              <a:rPr lang="el-GR" sz="1400" dirty="0"/>
              <a:t>Πρωτοβουλία «Μία Ζώνη, Ένας Δρόμος» (</a:t>
            </a:r>
            <a:r>
              <a:rPr lang="el-GR" sz="1400" dirty="0" err="1"/>
              <a:t>Belt</a:t>
            </a:r>
            <a:r>
              <a:rPr lang="el-GR" sz="1400" dirty="0"/>
              <a:t> and </a:t>
            </a:r>
            <a:r>
              <a:rPr lang="el-GR" sz="1400" dirty="0" err="1"/>
              <a:t>Road</a:t>
            </a:r>
            <a:r>
              <a:rPr lang="el-GR" sz="1400" dirty="0"/>
              <a:t> </a:t>
            </a:r>
            <a:r>
              <a:rPr lang="el-GR" sz="1400" dirty="0" err="1"/>
              <a:t>Initiative</a:t>
            </a:r>
            <a:r>
              <a:rPr lang="el-GR" sz="1400" dirty="0"/>
              <a:t>): Μέσω αυτής της πρωτοβουλίας, η Κίνα έχει δημιουργήσει εμπορικές και επενδυτικές υποδομές σε δεκάδες χώρες, ενισχύοντας την οικονομική συνεργασία και την πρόσβαση σε νέες αγορές.</a:t>
            </a:r>
          </a:p>
          <a:p>
            <a:r>
              <a:rPr lang="el-GR" sz="1400" dirty="0"/>
              <a:t>Ανανεώσιμες Πηγές Ενέργειας: Η Κίνα είναι ο μεγαλύτερος παραγωγός ηλιακών πάνελ παγκοσμίως και ηγείται στις εξαγωγές εξοπλισμού καθαρής ενέργειας.</a:t>
            </a:r>
          </a:p>
          <a:p>
            <a:pPr marL="152400" indent="0">
              <a:buNone/>
            </a:pPr>
            <a:endParaRPr lang="el-GR" sz="1400" dirty="0"/>
          </a:p>
          <a:p>
            <a:pPr marL="152400" indent="0">
              <a:buNone/>
            </a:pPr>
            <a:endParaRPr lang="el-GR" dirty="0"/>
          </a:p>
        </p:txBody>
      </p:sp>
    </p:spTree>
    <p:extLst>
      <p:ext uri="{BB962C8B-B14F-4D97-AF65-F5344CB8AC3E}">
        <p14:creationId xmlns:p14="http://schemas.microsoft.com/office/powerpoint/2010/main" val="13567548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smtClean="0">
                <a:solidFill>
                  <a:schemeClr val="accent3"/>
                </a:solidFill>
                <a:latin typeface="Franklin Gothic Demi" panose="020B0703020102020204" pitchFamily="34" charset="0"/>
              </a:rPr>
              <a:t>Η Σχέση των ΗΠΑ με τον ΠΟΕ (1)</a:t>
            </a:r>
            <a:endParaRPr lang="el-GR" b="0" dirty="0">
              <a:solidFill>
                <a:schemeClr val="accent3"/>
              </a:solidFill>
              <a:latin typeface="Franklin Gothic Demi" panose="020B0703020102020204" pitchFamily="34" charset="0"/>
            </a:endParaRPr>
          </a:p>
        </p:txBody>
      </p:sp>
      <p:sp>
        <p:nvSpPr>
          <p:cNvPr id="3" name="Θέση κειμένου 2"/>
          <p:cNvSpPr>
            <a:spLocks noGrp="1"/>
          </p:cNvSpPr>
          <p:nvPr>
            <p:ph type="body" idx="1"/>
          </p:nvPr>
        </p:nvSpPr>
        <p:spPr>
          <a:xfrm>
            <a:off x="720000" y="1215752"/>
            <a:ext cx="7704000" cy="3746722"/>
          </a:xfrm>
        </p:spPr>
        <p:txBody>
          <a:bodyPr/>
          <a:lstStyle/>
          <a:p>
            <a:pPr marL="152400" indent="0">
              <a:buClrTx/>
              <a:buNone/>
            </a:pPr>
            <a:r>
              <a:rPr lang="el-GR" sz="1400" b="1" dirty="0">
                <a:latin typeface="+mn-lt"/>
              </a:rPr>
              <a:t>Ένταξη και </a:t>
            </a:r>
            <a:r>
              <a:rPr lang="el-GR" sz="1400" b="1" dirty="0" smtClean="0">
                <a:latin typeface="+mn-lt"/>
              </a:rPr>
              <a:t>Αντίκτυπος</a:t>
            </a:r>
            <a:endParaRPr lang="el-GR" sz="1400" b="1" dirty="0">
              <a:latin typeface="+mn-lt"/>
            </a:endParaRPr>
          </a:p>
          <a:p>
            <a:pPr marL="152400" indent="0">
              <a:buNone/>
            </a:pPr>
            <a:r>
              <a:rPr lang="el-GR" sz="1400" dirty="0"/>
              <a:t>Οι ΗΠΑ υπήρξαν πρωτοπόρος στη δημιουργία του ΠΟΕ, καθώς και της Γενικής Συμφωνίας Δασμών και Εμπορίου (GATT). Η χώρα έχει διαδραματίσει καίριο ρόλο στη διαμόρφωση του παγκόσμιου εμπορικού συστήματος μέσω κανόνων που ενισχύουν την ελεύθερη αγορά και την </a:t>
            </a:r>
            <a:r>
              <a:rPr lang="el-GR" sz="1400" dirty="0" err="1" smtClean="0"/>
              <a:t>ανταγωνιστικότητα.Οι</a:t>
            </a:r>
            <a:r>
              <a:rPr lang="el-GR" sz="1400" dirty="0" smtClean="0"/>
              <a:t> </a:t>
            </a:r>
            <a:r>
              <a:rPr lang="el-GR" sz="1400" dirty="0"/>
              <a:t>ΗΠΑ παραμένουν ένας από τους κύριους υπερασπιστές της προστασίας της πνευματικής ιδιοκτησίας και της καταπολέμησης της αθέμιτης εμπορικής πρακτικής.</a:t>
            </a:r>
          </a:p>
          <a:p>
            <a:pPr marL="152400" indent="0">
              <a:buClrTx/>
              <a:buNone/>
            </a:pPr>
            <a:r>
              <a:rPr lang="el-GR" sz="1400" b="1" dirty="0" smtClean="0">
                <a:latin typeface="+mn-lt"/>
              </a:rPr>
              <a:t>Εμπορικός Όγκος</a:t>
            </a:r>
            <a:endParaRPr lang="el-GR" sz="1400" b="1" dirty="0">
              <a:latin typeface="+mn-lt"/>
            </a:endParaRPr>
          </a:p>
          <a:p>
            <a:pPr marL="152400" indent="0">
              <a:buNone/>
            </a:pPr>
            <a:r>
              <a:rPr lang="el-GR" sz="1400" dirty="0"/>
              <a:t>Οι ΗΠΑ είναι η μεγαλύτερη εισαγωγική δύναμη και μία από τις μεγαλύτερες εξαγωγικές χώρες. Κύρια εξαγώγιμα προϊόντα περιλαμβάνουν:</a:t>
            </a:r>
          </a:p>
          <a:p>
            <a:r>
              <a:rPr lang="el-GR" sz="1400" dirty="0"/>
              <a:t>Αεροδιαστημική και Τεχνολογία: </a:t>
            </a:r>
            <a:r>
              <a:rPr lang="el-GR" sz="1400" dirty="0" err="1"/>
              <a:t>Boeing</a:t>
            </a:r>
            <a:r>
              <a:rPr lang="el-GR" sz="1400" dirty="0"/>
              <a:t>, </a:t>
            </a:r>
            <a:r>
              <a:rPr lang="el-GR" sz="1400" dirty="0" err="1"/>
              <a:t>Apple</a:t>
            </a:r>
            <a:r>
              <a:rPr lang="el-GR" sz="1400" dirty="0"/>
              <a:t>, Microsoft.</a:t>
            </a:r>
          </a:p>
          <a:p>
            <a:r>
              <a:rPr lang="el-GR" sz="1400" dirty="0"/>
              <a:t>Ενέργεια: Εξαγωγές υγροποιημένου φυσικού αερίου (LNG).</a:t>
            </a:r>
          </a:p>
          <a:p>
            <a:r>
              <a:rPr lang="el-GR" sz="1400" dirty="0"/>
              <a:t>Γεωργικά Προϊόντα: Σόγια, καλαμπόκι, βαμβάκι.</a:t>
            </a:r>
          </a:p>
          <a:p>
            <a:pPr marL="152400" indent="0">
              <a:buNone/>
            </a:pPr>
            <a:r>
              <a:rPr lang="el-GR" sz="1400" dirty="0"/>
              <a:t>Κύριοι εταίροι περιλαμβάνουν:</a:t>
            </a:r>
          </a:p>
          <a:p>
            <a:r>
              <a:rPr lang="el-GR" sz="1400" dirty="0"/>
              <a:t>Κίνα: Παρά τον εμπορικό πόλεμο, οι δύο οικονομίες παραμένουν αλληλεξαρτώμενες.</a:t>
            </a:r>
          </a:p>
          <a:p>
            <a:r>
              <a:rPr lang="el-GR" sz="1400" dirty="0"/>
              <a:t>ΕΕ: Συνεργασία σε τεχνολογία και βιομηχανικά προϊόντα.</a:t>
            </a:r>
          </a:p>
          <a:p>
            <a:r>
              <a:rPr lang="el-GR" sz="1400" dirty="0"/>
              <a:t>NAFTA/USMCA: Οι στενότεροι δεσμοί με Καναδά και Μεξικό.</a:t>
            </a:r>
          </a:p>
          <a:p>
            <a:pPr marL="152400" indent="0">
              <a:buNone/>
            </a:pPr>
            <a:endParaRPr lang="el-GR" dirty="0"/>
          </a:p>
        </p:txBody>
      </p:sp>
    </p:spTree>
    <p:extLst>
      <p:ext uri="{BB962C8B-B14F-4D97-AF65-F5344CB8AC3E}">
        <p14:creationId xmlns:p14="http://schemas.microsoft.com/office/powerpoint/2010/main" val="14870295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a:solidFill>
                  <a:schemeClr val="accent3"/>
                </a:solidFill>
                <a:latin typeface="Franklin Gothic Demi" panose="020B0703020102020204" pitchFamily="34" charset="0"/>
              </a:rPr>
              <a:t>Η Σχέση των ΗΠΑ με τον ΠΟΕ </a:t>
            </a:r>
            <a:r>
              <a:rPr lang="el-GR" b="0" dirty="0" smtClean="0">
                <a:solidFill>
                  <a:schemeClr val="accent3"/>
                </a:solidFill>
                <a:latin typeface="Franklin Gothic Demi" panose="020B0703020102020204" pitchFamily="34" charset="0"/>
              </a:rPr>
              <a:t>(2)</a:t>
            </a:r>
            <a:endParaRPr lang="el-GR" dirty="0"/>
          </a:p>
        </p:txBody>
      </p:sp>
      <p:sp>
        <p:nvSpPr>
          <p:cNvPr id="3" name="Θέση κειμένου 2"/>
          <p:cNvSpPr>
            <a:spLocks noGrp="1"/>
          </p:cNvSpPr>
          <p:nvPr>
            <p:ph type="body" idx="1"/>
          </p:nvPr>
        </p:nvSpPr>
        <p:spPr>
          <a:xfrm>
            <a:off x="720000" y="1215751"/>
            <a:ext cx="8189288" cy="3678977"/>
          </a:xfrm>
        </p:spPr>
        <p:txBody>
          <a:bodyPr/>
          <a:lstStyle/>
          <a:p>
            <a:pPr marL="152400" indent="0">
              <a:buNone/>
            </a:pPr>
            <a:r>
              <a:rPr lang="el-GR" sz="1400" b="1" dirty="0"/>
              <a:t>Προκλήσεις και Διεθνείς Σχέσεις</a:t>
            </a:r>
          </a:p>
          <a:p>
            <a:pPr marL="152400" indent="0">
              <a:buNone/>
            </a:pPr>
            <a:r>
              <a:rPr lang="el-GR" sz="1400" dirty="0"/>
              <a:t>Οι ΗΠΑ αντιμετωπίζουν πιέσεις λόγω:</a:t>
            </a:r>
          </a:p>
          <a:p>
            <a:r>
              <a:rPr lang="el-GR" sz="1400" dirty="0"/>
              <a:t>Προστατευτισμού: Αυξημένοι δασμοί και περιορισμοί στις εισαγωγές από Κίνα και ΕΕ.</a:t>
            </a:r>
          </a:p>
          <a:p>
            <a:r>
              <a:rPr lang="el-GR" sz="1400" dirty="0"/>
              <a:t>Πολυμέρεια: Η τάση αποχώρησης από συμφωνίες, όπως η TPP, επηρεάζει τη διεθνή τους εικόνα.</a:t>
            </a:r>
          </a:p>
          <a:p>
            <a:r>
              <a:rPr lang="el-GR" sz="1400" dirty="0"/>
              <a:t>Περιβαλλοντικές Πολιτικές: Πίεση για μείωση της εξάρτησης από ορυκτά καύσιμα.</a:t>
            </a:r>
          </a:p>
          <a:p>
            <a:pPr marL="152400" indent="0">
              <a:buNone/>
            </a:pPr>
            <a:r>
              <a:rPr lang="el-GR" sz="1400" dirty="0"/>
              <a:t>Παρά τις προκλήσεις, οι ΗΠΑ παραμένουν πρωταγωνιστής στο διεθνές εμπόριο, προωθώντας την καινοτομία και τη βιώσιμη ανάπτυξη</a:t>
            </a:r>
            <a:r>
              <a:rPr lang="el-GR" sz="1400" dirty="0" smtClean="0"/>
              <a:t>.</a:t>
            </a:r>
          </a:p>
          <a:p>
            <a:pPr marL="152400" indent="0">
              <a:buNone/>
            </a:pPr>
            <a:r>
              <a:rPr lang="el-GR" sz="1400" b="1" dirty="0"/>
              <a:t>Παραδείγματα Επιτυχίας για τις ΗΠΑ</a:t>
            </a:r>
            <a:endParaRPr lang="el-GR" sz="1400" dirty="0"/>
          </a:p>
          <a:p>
            <a:r>
              <a:rPr lang="el-GR" sz="1400" dirty="0"/>
              <a:t>Τεχνολογία και Καινοτομία: Οι ΗΠΑ παραμένουν στην κορυφή της παγκόσμιας τεχνολογικής αγοράς μέσω κολοσσών όπως η </a:t>
            </a:r>
            <a:r>
              <a:rPr lang="el-GR" sz="1400" dirty="0" err="1"/>
              <a:t>Apple</a:t>
            </a:r>
            <a:r>
              <a:rPr lang="el-GR" sz="1400" dirty="0"/>
              <a:t>, </a:t>
            </a:r>
            <a:r>
              <a:rPr lang="el-GR" sz="1400" dirty="0" err="1"/>
              <a:t>Google</a:t>
            </a:r>
            <a:r>
              <a:rPr lang="el-GR" sz="1400" dirty="0"/>
              <a:t> και Microsoft, που κυριαρχούν στις εξαγωγές προϊόντων και υπηρεσιών υψηλής τεχνολογίας.</a:t>
            </a:r>
          </a:p>
          <a:p>
            <a:r>
              <a:rPr lang="el-GR" sz="1400" dirty="0"/>
              <a:t>Εξαγωγές Ενεργειακών Προϊόντων: Με την επανάσταση του σχιστολιθικού πετρελαίου και φυσικού αερίου, οι ΗΠΑ έχουν γίνει κορυφαίος </a:t>
            </a:r>
            <a:r>
              <a:rPr lang="el-GR" sz="1400" dirty="0" err="1"/>
              <a:t>εξαγωγέας</a:t>
            </a:r>
            <a:r>
              <a:rPr lang="el-GR" sz="1400" dirty="0"/>
              <a:t> υγροποιημένου φυσικού αερίου (LNG), ενισχύοντας την ενεργειακή τους ισχύ στην παγκόσμια αγορά.</a:t>
            </a:r>
          </a:p>
          <a:p>
            <a:r>
              <a:rPr lang="el-GR" sz="1400" dirty="0"/>
              <a:t>Αεροδιαστημική Βιομηχανία: Εταιρείες όπως η </a:t>
            </a:r>
            <a:r>
              <a:rPr lang="el-GR" sz="1400" dirty="0" err="1"/>
              <a:t>Boeing</a:t>
            </a:r>
            <a:r>
              <a:rPr lang="el-GR" sz="1400" dirty="0"/>
              <a:t> και η </a:t>
            </a:r>
            <a:r>
              <a:rPr lang="el-GR" sz="1400" dirty="0" err="1"/>
              <a:t>Lockheed</a:t>
            </a:r>
            <a:r>
              <a:rPr lang="el-GR" sz="1400" dirty="0"/>
              <a:t> Martin διατηρούν την πρωτοκαθεδρία στον παγκόσμιο τομέα αεροσκαφών και αμυντικού εξοπλισμού.</a:t>
            </a:r>
          </a:p>
          <a:p>
            <a:pPr marL="152400" indent="0">
              <a:buNone/>
            </a:pPr>
            <a:endParaRPr lang="el-GR" sz="1400" dirty="0"/>
          </a:p>
          <a:p>
            <a:pPr marL="152400" indent="0">
              <a:buNone/>
            </a:pPr>
            <a:endParaRPr lang="el-GR" dirty="0"/>
          </a:p>
        </p:txBody>
      </p:sp>
    </p:spTree>
    <p:extLst>
      <p:ext uri="{BB962C8B-B14F-4D97-AF65-F5344CB8AC3E}">
        <p14:creationId xmlns:p14="http://schemas.microsoft.com/office/powerpoint/2010/main" val="409593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smtClean="0">
                <a:solidFill>
                  <a:schemeClr val="accent3"/>
                </a:solidFill>
                <a:latin typeface="Franklin Gothic Demi" panose="020B0703020102020204" pitchFamily="34" charset="0"/>
              </a:rPr>
              <a:t>Η Σχέση της Ρωσίας με τον ΠΟΕ (1)</a:t>
            </a:r>
            <a:endParaRPr lang="el-GR" b="0" dirty="0">
              <a:solidFill>
                <a:schemeClr val="accent3"/>
              </a:solidFill>
              <a:latin typeface="Franklin Gothic Demi" panose="020B0703020102020204" pitchFamily="34" charset="0"/>
            </a:endParaRPr>
          </a:p>
        </p:txBody>
      </p:sp>
      <p:sp>
        <p:nvSpPr>
          <p:cNvPr id="3" name="Θέση κειμένου 2"/>
          <p:cNvSpPr>
            <a:spLocks noGrp="1"/>
          </p:cNvSpPr>
          <p:nvPr>
            <p:ph type="body" idx="1"/>
          </p:nvPr>
        </p:nvSpPr>
        <p:spPr>
          <a:xfrm>
            <a:off x="720000" y="1215751"/>
            <a:ext cx="7704000" cy="3819887"/>
          </a:xfrm>
        </p:spPr>
        <p:txBody>
          <a:bodyPr/>
          <a:lstStyle/>
          <a:p>
            <a:pPr marL="152400" indent="0">
              <a:buClrTx/>
              <a:buNone/>
            </a:pPr>
            <a:r>
              <a:rPr lang="el-GR" sz="1400" b="1" dirty="0">
                <a:latin typeface="+mn-lt"/>
              </a:rPr>
              <a:t>Ένταξη και Αντίκτυπος</a:t>
            </a:r>
          </a:p>
          <a:p>
            <a:pPr marL="152400" indent="0">
              <a:buNone/>
            </a:pPr>
            <a:r>
              <a:rPr lang="el-GR" sz="1400" dirty="0"/>
              <a:t>Η Ρωσία έγινε μέλος του ΠΟΕ το 2012, μετά από δεκαετίες διαπραγματεύσεων. Η ένταξη συνέβαλε στην ενσωμάτωσή της στο παγκόσμιο εμπορικό σύστημα, ιδιαίτερα στον τομέα της ενέργειας, όπου είναι κορυφαίος </a:t>
            </a:r>
            <a:r>
              <a:rPr lang="el-GR" sz="1400" dirty="0" err="1" smtClean="0"/>
              <a:t>εξαγωγέας</a:t>
            </a:r>
            <a:r>
              <a:rPr lang="el-GR" sz="1400" dirty="0" smtClean="0"/>
              <a:t>. Η </a:t>
            </a:r>
            <a:r>
              <a:rPr lang="el-GR" sz="1400" dirty="0"/>
              <a:t>Ρωσία χρησιμοποίησε το εμπόριο ως εργαλείο διπλωματίας και άσκησης γεωπολιτικής επιρροής, ειδικά σε ενεργειακούς πόρους.</a:t>
            </a:r>
          </a:p>
          <a:p>
            <a:pPr marL="152400" indent="0">
              <a:buClrTx/>
              <a:buNone/>
            </a:pPr>
            <a:r>
              <a:rPr lang="el-GR" sz="1400" b="1" dirty="0" smtClean="0">
                <a:latin typeface="+mn-lt"/>
              </a:rPr>
              <a:t>Εμπορικός </a:t>
            </a:r>
            <a:r>
              <a:rPr lang="el-GR" sz="1400" b="1" dirty="0">
                <a:latin typeface="+mn-lt"/>
              </a:rPr>
              <a:t>Όγκος</a:t>
            </a:r>
          </a:p>
          <a:p>
            <a:pPr marL="152400" indent="0">
              <a:buNone/>
            </a:pPr>
            <a:r>
              <a:rPr lang="el-GR" sz="1400" dirty="0"/>
              <a:t>Η Ρωσία εξάγει κυρίως:</a:t>
            </a:r>
          </a:p>
          <a:p>
            <a:r>
              <a:rPr lang="el-GR" sz="1400" dirty="0"/>
              <a:t>Ενέργεια: Φυσικό αέριο και πετρέλαιο (</a:t>
            </a:r>
            <a:r>
              <a:rPr lang="el-GR" sz="1400" dirty="0" err="1"/>
              <a:t>Gazprom</a:t>
            </a:r>
            <a:r>
              <a:rPr lang="el-GR" sz="1400" dirty="0"/>
              <a:t>, </a:t>
            </a:r>
            <a:r>
              <a:rPr lang="el-GR" sz="1400" dirty="0" err="1"/>
              <a:t>Rosneft</a:t>
            </a:r>
            <a:r>
              <a:rPr lang="el-GR" sz="1400" dirty="0"/>
              <a:t>).</a:t>
            </a:r>
          </a:p>
          <a:p>
            <a:r>
              <a:rPr lang="el-GR" sz="1400" dirty="0"/>
              <a:t>Βιομηχανικά Προϊόντα: Μέταλλα και χημικά.</a:t>
            </a:r>
          </a:p>
          <a:p>
            <a:pPr marL="152400" indent="0">
              <a:buNone/>
            </a:pPr>
            <a:r>
              <a:rPr lang="el-GR" sz="1400" dirty="0"/>
              <a:t>Κύριοι εταίροι περιλαμβάνουν:</a:t>
            </a:r>
          </a:p>
          <a:p>
            <a:r>
              <a:rPr lang="el-GR" sz="1400" dirty="0"/>
              <a:t>ΕΕ: Μέχρι τον πόλεμο στην Ουκρανία, η ΕΕ ήταν ο μεγαλύτερος καταναλωτής ρωσικών ενεργειακών προϊόντων.</a:t>
            </a:r>
          </a:p>
          <a:p>
            <a:r>
              <a:rPr lang="el-GR" sz="1400" dirty="0"/>
              <a:t>Κίνα: Στρατηγικός εταίρος, με αυξημένο εμπόριο φυσικού αερίου και πρώτων υλών.</a:t>
            </a:r>
          </a:p>
          <a:p>
            <a:r>
              <a:rPr lang="el-GR" sz="1400" dirty="0"/>
              <a:t>Ινδία και Τουρκία: Νέες αγορές λόγω κυρώσεων από τη Δύση.</a:t>
            </a:r>
          </a:p>
          <a:p>
            <a:pPr marL="152400" indent="0">
              <a:buNone/>
            </a:pPr>
            <a:endParaRPr lang="el-GR" b="1" dirty="0"/>
          </a:p>
        </p:txBody>
      </p:sp>
    </p:spTree>
    <p:extLst>
      <p:ext uri="{BB962C8B-B14F-4D97-AF65-F5344CB8AC3E}">
        <p14:creationId xmlns:p14="http://schemas.microsoft.com/office/powerpoint/2010/main" val="24075999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a:solidFill>
                  <a:schemeClr val="accent3"/>
                </a:solidFill>
                <a:latin typeface="Franklin Gothic Demi" panose="020B0703020102020204" pitchFamily="34" charset="0"/>
              </a:rPr>
              <a:t>Η Σχέση της Ρωσίας με τον ΠΟΕ </a:t>
            </a:r>
            <a:r>
              <a:rPr lang="el-GR" b="0" dirty="0" smtClean="0">
                <a:solidFill>
                  <a:schemeClr val="accent3"/>
                </a:solidFill>
                <a:latin typeface="Franklin Gothic Demi" panose="020B0703020102020204" pitchFamily="34" charset="0"/>
              </a:rPr>
              <a:t>(2)</a:t>
            </a:r>
            <a:endParaRPr lang="el-GR" dirty="0"/>
          </a:p>
        </p:txBody>
      </p:sp>
      <p:sp>
        <p:nvSpPr>
          <p:cNvPr id="3" name="Θέση κειμένου 2"/>
          <p:cNvSpPr>
            <a:spLocks noGrp="1"/>
          </p:cNvSpPr>
          <p:nvPr>
            <p:ph type="body" idx="1"/>
          </p:nvPr>
        </p:nvSpPr>
        <p:spPr>
          <a:xfrm>
            <a:off x="371629" y="1215751"/>
            <a:ext cx="8508320" cy="3639859"/>
          </a:xfrm>
        </p:spPr>
        <p:txBody>
          <a:bodyPr/>
          <a:lstStyle/>
          <a:p>
            <a:pPr marL="152400" indent="0">
              <a:buNone/>
            </a:pPr>
            <a:r>
              <a:rPr lang="el-GR" sz="1400" b="1" dirty="0"/>
              <a:t>Προκλήσεις και Διεθνείς Σχέσεις</a:t>
            </a:r>
          </a:p>
          <a:p>
            <a:pPr marL="152400" indent="0">
              <a:buNone/>
            </a:pPr>
            <a:r>
              <a:rPr lang="el-GR" sz="1400" dirty="0"/>
              <a:t>Η Ρωσία αντιμετωπίζει:</a:t>
            </a:r>
          </a:p>
          <a:p>
            <a:r>
              <a:rPr lang="el-GR" sz="1400" dirty="0"/>
              <a:t>Διεθνείς Κυρώσεις: Οι κυρώσεις από ΗΠΑ και ΕΕ έχουν περιορίσει την πρόσβαση στις αγορές.</a:t>
            </a:r>
          </a:p>
          <a:p>
            <a:r>
              <a:rPr lang="el-GR" sz="1400" dirty="0"/>
              <a:t>Εξάρτηση από Ενέργεια: Η οικονομία παραμένει ευάλωτη στις διακυμάνσεις των τιμών του πετρελαίου.</a:t>
            </a:r>
          </a:p>
          <a:p>
            <a:r>
              <a:rPr lang="el-GR" sz="1400" dirty="0"/>
              <a:t>Γεωπολιτική Απομόνωση: Ο πόλεμος στην Ουκρανία έχει επηρεάσει το εμπόριο με τη Δύση.</a:t>
            </a:r>
          </a:p>
          <a:p>
            <a:pPr marL="152400" indent="0">
              <a:buNone/>
            </a:pPr>
            <a:r>
              <a:rPr lang="el-GR" sz="1400" dirty="0"/>
              <a:t>Παρά τις δυσκολίες, η Ρωσία επιδιώκει να διαφοροποιήσει τις αγορές της και να ενισχύσει τις σχέσεις με μη δυτικούς εταίρους.</a:t>
            </a:r>
          </a:p>
          <a:p>
            <a:pPr marL="152400" indent="0">
              <a:buNone/>
            </a:pPr>
            <a:r>
              <a:rPr lang="el-GR" sz="1400" b="1" dirty="0"/>
              <a:t>Παραδείγματα Επιτυχίας για τη Ρωσία</a:t>
            </a:r>
            <a:endParaRPr lang="el-GR" sz="1400" dirty="0"/>
          </a:p>
          <a:p>
            <a:r>
              <a:rPr lang="el-GR" sz="1400" dirty="0"/>
              <a:t>Ενεργειακός Τομέας: Η Ρωσία είναι κορυφαίος </a:t>
            </a:r>
            <a:r>
              <a:rPr lang="el-GR" sz="1400" dirty="0" err="1"/>
              <a:t>εξαγωγέας</a:t>
            </a:r>
            <a:r>
              <a:rPr lang="el-GR" sz="1400" dirty="0"/>
              <a:t> φυσικού αερίου και πετρελαίου, παρέχοντας ενεργειακούς πόρους σε Ευρώπη, Κίνα και Ινδία μέσω αγωγών και LNG. Εταιρείες όπως η </a:t>
            </a:r>
            <a:r>
              <a:rPr lang="el-GR" sz="1400" dirty="0" err="1"/>
              <a:t>Gazprom</a:t>
            </a:r>
            <a:r>
              <a:rPr lang="el-GR" sz="1400" dirty="0"/>
              <a:t> και η </a:t>
            </a:r>
            <a:r>
              <a:rPr lang="el-GR" sz="1400" dirty="0" err="1"/>
              <a:t>Rosneft</a:t>
            </a:r>
            <a:r>
              <a:rPr lang="el-GR" sz="1400" dirty="0"/>
              <a:t> είναι στρατηγικοί παίκτες.</a:t>
            </a:r>
          </a:p>
          <a:p>
            <a:r>
              <a:rPr lang="el-GR" sz="1400" dirty="0"/>
              <a:t>Όπλα και Στρατιωτικός Εξοπλισμός: Η Ρωσία είναι από τους μεγαλύτερους </a:t>
            </a:r>
            <a:r>
              <a:rPr lang="el-GR" sz="1400" dirty="0" err="1"/>
              <a:t>εξαγωγείς</a:t>
            </a:r>
            <a:r>
              <a:rPr lang="el-GR" sz="1400" dirty="0"/>
              <a:t> στρατιωτικού εξοπλισμού στον κόσμο, με αγοραστές όπως η Ινδία και το Βιετνάμ να εξαρτώνται σε μεγάλο βαθμό από τις ρωσικές τεχνολογίες.</a:t>
            </a:r>
          </a:p>
          <a:p>
            <a:r>
              <a:rPr lang="el-GR" sz="1400" dirty="0"/>
              <a:t>Αγροτικά Προϊόντα: Τα τελευταία χρόνια, η Ρωσία έχει γίνει παγκόσμιος ηγέτης στις εξαγωγές σιτηρών, κυρίως σιταριού, ενισχύοντας την επισιτιστική ασφάλεια πολλών χωρών της Ασίας και της Αφρικής.</a:t>
            </a:r>
          </a:p>
          <a:p>
            <a:pPr marL="152400" indent="0">
              <a:buNone/>
            </a:pPr>
            <a:endParaRPr lang="el-GR" dirty="0"/>
          </a:p>
        </p:txBody>
      </p:sp>
    </p:spTree>
    <p:extLst>
      <p:ext uri="{BB962C8B-B14F-4D97-AF65-F5344CB8AC3E}">
        <p14:creationId xmlns:p14="http://schemas.microsoft.com/office/powerpoint/2010/main" val="12626353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smtClean="0">
                <a:solidFill>
                  <a:schemeClr val="accent3"/>
                </a:solidFill>
                <a:latin typeface="Franklin Gothic Demi" panose="020B0703020102020204" pitchFamily="34" charset="0"/>
              </a:rPr>
              <a:t>Η Σχέση της Ινδίας με τον ΠΟΕ (1)</a:t>
            </a:r>
            <a:endParaRPr lang="el-GR" b="0" dirty="0">
              <a:solidFill>
                <a:schemeClr val="accent3"/>
              </a:solidFill>
              <a:latin typeface="Franklin Gothic Demi" panose="020B0703020102020204" pitchFamily="34" charset="0"/>
            </a:endParaRPr>
          </a:p>
        </p:txBody>
      </p:sp>
      <p:sp>
        <p:nvSpPr>
          <p:cNvPr id="3" name="Θέση κειμένου 2"/>
          <p:cNvSpPr>
            <a:spLocks noGrp="1"/>
          </p:cNvSpPr>
          <p:nvPr>
            <p:ph type="body" idx="1"/>
          </p:nvPr>
        </p:nvSpPr>
        <p:spPr>
          <a:xfrm>
            <a:off x="164736" y="1101320"/>
            <a:ext cx="8695559" cy="3875926"/>
          </a:xfrm>
        </p:spPr>
        <p:txBody>
          <a:bodyPr/>
          <a:lstStyle/>
          <a:p>
            <a:pPr marL="152400" indent="0">
              <a:buNone/>
            </a:pPr>
            <a:r>
              <a:rPr lang="el-GR" sz="1400" b="1" dirty="0"/>
              <a:t>Ένταξη και </a:t>
            </a:r>
            <a:r>
              <a:rPr lang="el-GR" sz="1400" b="1" dirty="0" smtClean="0"/>
              <a:t>Αντίκτυπος </a:t>
            </a:r>
          </a:p>
          <a:p>
            <a:pPr marL="152400" indent="0">
              <a:buNone/>
            </a:pPr>
            <a:r>
              <a:rPr lang="el-GR" sz="1400" dirty="0" smtClean="0"/>
              <a:t>Η </a:t>
            </a:r>
            <a:r>
              <a:rPr lang="el-GR" sz="1400" dirty="0"/>
              <a:t>Ινδία είναι μέλος του Παγκόσμιου Οργανισμού Εμπορίου (ΠΟΕ) από το 1995, γεγονός που ενίσχυσε τη συμμετοχή της στις διεθνείς αγορές. Ως μία από τις μεγαλύτερες αναδυόμενες οικονομίες, η Ινδία έχει επωφεληθεί από την πρόσβαση στις παγκόσμιες αγορές, ενώ η ένταξή της στον ΠΟΕ την ώθησε να εφαρμόσει σημαντικές εγχώριες μεταρρυθμίσεις, όπως η φιλελευθεροποίηση του εμπορίου και η αναθεώρηση δασμολογικών </a:t>
            </a:r>
            <a:r>
              <a:rPr lang="el-GR" sz="1400" dirty="0" err="1" smtClean="0"/>
              <a:t>πολιτικών.Η</a:t>
            </a:r>
            <a:r>
              <a:rPr lang="el-GR" sz="1400" dirty="0" smtClean="0"/>
              <a:t> εμπορική πολιτική της Ινδίας επικεντρώνεται στη στήριξη της εγχώριας παραγωγής, ιδιαίτερα σε τομείς όπως η τεχνολογία, η φαρμακοβιομηχανία, και η αγροτική οικονομία, ενώ επιδιώκει παράλληλα την προώθηση των εξαγωγών της σε στρατηγικούς τομείς.</a:t>
            </a:r>
          </a:p>
          <a:p>
            <a:pPr marL="152400" indent="0">
              <a:buNone/>
            </a:pPr>
            <a:r>
              <a:rPr lang="el-GR" sz="1400" b="1" dirty="0" smtClean="0"/>
              <a:t>Εμπορικός Όγκος</a:t>
            </a:r>
          </a:p>
          <a:p>
            <a:pPr marL="152400" indent="0">
              <a:buNone/>
            </a:pPr>
            <a:r>
              <a:rPr lang="el-GR" sz="1400" dirty="0" smtClean="0"/>
              <a:t>Η </a:t>
            </a:r>
            <a:r>
              <a:rPr lang="el-GR" sz="1400" dirty="0"/>
              <a:t>Ινδία συγκαταλέγεται στις μεγαλύτερες εξαγωγικές χώρες παγκοσμίως, με το εξαγωγικό της εμπόριο να ξεπερνά τα $770 δισεκατομμύρια το 2022. Οι κύριες εξαγωγές της περιλαμβάνουν</a:t>
            </a:r>
            <a:r>
              <a:rPr lang="el-GR" sz="1400" dirty="0" smtClean="0"/>
              <a:t>:</a:t>
            </a:r>
          </a:p>
          <a:p>
            <a:pPr>
              <a:buFont typeface="Arial" panose="020B0604020202020204" pitchFamily="34" charset="0"/>
              <a:buChar char="•"/>
            </a:pPr>
            <a:r>
              <a:rPr lang="el-GR" sz="1400" dirty="0" smtClean="0"/>
              <a:t>Φαρμακευτικά </a:t>
            </a:r>
            <a:r>
              <a:rPr lang="el-GR" sz="1400" dirty="0"/>
              <a:t>προϊόντα: Η Ινδία είναι γνωστή ως "φαρμακείο του κόσμου" για τις χαμηλού κόστους </a:t>
            </a:r>
            <a:r>
              <a:rPr lang="el-GR" sz="1400" dirty="0" err="1"/>
              <a:t>γενόσημες</a:t>
            </a:r>
            <a:r>
              <a:rPr lang="el-GR" sz="1400" dirty="0"/>
              <a:t> θεραπείες που προσφέρει</a:t>
            </a:r>
            <a:r>
              <a:rPr lang="el-GR" sz="1400" dirty="0" smtClean="0"/>
              <a:t>.</a:t>
            </a:r>
          </a:p>
          <a:p>
            <a:pPr>
              <a:buFont typeface="Arial" panose="020B0604020202020204" pitchFamily="34" charset="0"/>
              <a:buChar char="•"/>
            </a:pPr>
            <a:r>
              <a:rPr lang="el-GR" sz="1400" dirty="0" smtClean="0"/>
              <a:t>Κλωστοϋφαντουργικά </a:t>
            </a:r>
            <a:r>
              <a:rPr lang="el-GR" sz="1400" dirty="0"/>
              <a:t>προϊόντα: Ένας από τους ιστορικούς και ισχυρότερους τομείς της οικονομίας της</a:t>
            </a:r>
            <a:r>
              <a:rPr lang="el-GR" sz="1400" dirty="0" smtClean="0"/>
              <a:t>.</a:t>
            </a:r>
          </a:p>
          <a:p>
            <a:pPr>
              <a:buFont typeface="Arial" panose="020B0604020202020204" pitchFamily="34" charset="0"/>
              <a:buChar char="•"/>
            </a:pPr>
            <a:r>
              <a:rPr lang="el-GR" sz="1400" dirty="0" smtClean="0"/>
              <a:t>Υπηρεσίες </a:t>
            </a:r>
            <a:r>
              <a:rPr lang="el-GR" sz="1400" dirty="0"/>
              <a:t>πληροφορικής: Κύριος </a:t>
            </a:r>
            <a:r>
              <a:rPr lang="el-GR" sz="1400" dirty="0" err="1"/>
              <a:t>εξαγωγέας</a:t>
            </a:r>
            <a:r>
              <a:rPr lang="el-GR" sz="1400" dirty="0"/>
              <a:t> λογισμικού και </a:t>
            </a:r>
            <a:r>
              <a:rPr lang="el-GR" sz="1400" dirty="0" smtClean="0"/>
              <a:t>υπηρεσιών </a:t>
            </a:r>
            <a:r>
              <a:rPr lang="es-AR" sz="1400" dirty="0"/>
              <a:t>outsourcing.</a:t>
            </a:r>
            <a:r>
              <a:rPr lang="el-GR" sz="1400" dirty="0" smtClean="0"/>
              <a:t> </a:t>
            </a:r>
          </a:p>
          <a:p>
            <a:pPr marL="152400" indent="0">
              <a:buNone/>
            </a:pPr>
            <a:r>
              <a:rPr lang="el-GR" sz="1400" dirty="0" smtClean="0"/>
              <a:t>Οι </a:t>
            </a:r>
            <a:r>
              <a:rPr lang="el-GR" sz="1400" dirty="0"/>
              <a:t>μεγαλύτεροι εμπορικοί εταίροι της περιλαμβάνουν τις Ηνωμένες Πολιτείες, την ΕΕ, την Κίνα και χώρες της Μέσης Ανατολής</a:t>
            </a:r>
            <a:r>
              <a:rPr lang="el-GR" sz="1400" dirty="0" smtClean="0"/>
              <a:t>.</a:t>
            </a:r>
          </a:p>
        </p:txBody>
      </p:sp>
    </p:spTree>
    <p:extLst>
      <p:ext uri="{BB962C8B-B14F-4D97-AF65-F5344CB8AC3E}">
        <p14:creationId xmlns:p14="http://schemas.microsoft.com/office/powerpoint/2010/main" val="34931313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0" dirty="0">
                <a:solidFill>
                  <a:schemeClr val="accent3"/>
                </a:solidFill>
                <a:latin typeface="Franklin Gothic Demi" panose="020B0703020102020204" pitchFamily="34" charset="0"/>
              </a:rPr>
              <a:t>Η Σχέση της Ινδίας με τον ΠΟΕ </a:t>
            </a:r>
            <a:r>
              <a:rPr lang="el-GR" b="0" dirty="0" smtClean="0">
                <a:solidFill>
                  <a:schemeClr val="accent3"/>
                </a:solidFill>
                <a:latin typeface="Franklin Gothic Demi" panose="020B0703020102020204" pitchFamily="34" charset="0"/>
              </a:rPr>
              <a:t>(2)</a:t>
            </a:r>
            <a:endParaRPr lang="el-GR" b="0" dirty="0"/>
          </a:p>
        </p:txBody>
      </p:sp>
      <p:sp>
        <p:nvSpPr>
          <p:cNvPr id="25" name="Ορθογώνιο 24"/>
          <p:cNvSpPr/>
          <p:nvPr/>
        </p:nvSpPr>
        <p:spPr>
          <a:xfrm>
            <a:off x="220043" y="1137690"/>
            <a:ext cx="8801711" cy="3970318"/>
          </a:xfrm>
          <a:prstGeom prst="rect">
            <a:avLst/>
          </a:prstGeom>
        </p:spPr>
        <p:txBody>
          <a:bodyPr wrap="square">
            <a:spAutoFit/>
          </a:bodyPr>
          <a:lstStyle/>
          <a:p>
            <a:pPr marL="152400" indent="0">
              <a:buNone/>
            </a:pPr>
            <a:r>
              <a:rPr lang="el-GR" b="1" dirty="0"/>
              <a:t>Προκλήσεις και Διεθνείς Σχέσεις</a:t>
            </a:r>
          </a:p>
          <a:p>
            <a:pPr marL="152400" indent="0">
              <a:buNone/>
            </a:pPr>
            <a:r>
              <a:rPr lang="el-GR" dirty="0"/>
              <a:t>Η Ινδία αντιμετωπίζει διάφορες προκλήσεις στο παγκόσμιο </a:t>
            </a:r>
            <a:r>
              <a:rPr lang="el-GR" dirty="0" smtClean="0"/>
              <a:t>εμπόριο:</a:t>
            </a:r>
          </a:p>
          <a:p>
            <a:pPr marL="438150" indent="-285750">
              <a:buClr>
                <a:schemeClr val="bg2"/>
              </a:buClr>
              <a:buFont typeface="Arial" panose="020B0604020202020204" pitchFamily="34" charset="0"/>
              <a:buChar char="•"/>
            </a:pPr>
            <a:r>
              <a:rPr lang="el-GR" dirty="0" smtClean="0"/>
              <a:t>Προστατευτισμός</a:t>
            </a:r>
            <a:r>
              <a:rPr lang="el-GR" dirty="0"/>
              <a:t>: Η επιβολή δασμών από μεγάλες δυνάμεις, όπως οι ΗΠΑ, επηρεάζει την ανταγωνιστικότητά </a:t>
            </a:r>
            <a:r>
              <a:rPr lang="el-GR" dirty="0" smtClean="0"/>
              <a:t>της.</a:t>
            </a:r>
          </a:p>
          <a:p>
            <a:pPr marL="438150" indent="-285750">
              <a:buClr>
                <a:schemeClr val="bg2"/>
              </a:buClr>
              <a:buFont typeface="Arial" panose="020B0604020202020204" pitchFamily="34" charset="0"/>
              <a:buChar char="•"/>
            </a:pPr>
            <a:r>
              <a:rPr lang="el-GR" dirty="0" smtClean="0"/>
              <a:t>Εσωτερικές </a:t>
            </a:r>
            <a:r>
              <a:rPr lang="el-GR" dirty="0"/>
              <a:t>Μεταρρυθμίσεις: Παρά τις βελτιώσεις, ζητήματα όπως η γραφειοκρατία και οι υποδομές αποτελούν περιοριστικούς </a:t>
            </a:r>
            <a:r>
              <a:rPr lang="el-GR" dirty="0" smtClean="0"/>
              <a:t>παράγοντες.</a:t>
            </a:r>
          </a:p>
          <a:p>
            <a:pPr marL="438150" indent="-285750">
              <a:buClr>
                <a:schemeClr val="bg2"/>
              </a:buClr>
              <a:buFont typeface="Arial" panose="020B0604020202020204" pitchFamily="34" charset="0"/>
              <a:buChar char="•"/>
            </a:pPr>
            <a:r>
              <a:rPr lang="el-GR" dirty="0" smtClean="0"/>
              <a:t>Περιβαλλοντικές </a:t>
            </a:r>
            <a:r>
              <a:rPr lang="el-GR" dirty="0"/>
              <a:t>Προκλήσεις: Οι διεθνείς πιέσεις για μείωση των εκπομπών έχουν αντίκτυπο στους τομείς παραγωγής και μεταφορών.</a:t>
            </a:r>
          </a:p>
          <a:p>
            <a:pPr marL="152400" indent="0">
              <a:buNone/>
            </a:pPr>
            <a:r>
              <a:rPr lang="el-GR" dirty="0"/>
              <a:t>Η Ινδία προωθεί τη συμμετοχή της σε περιφερειακές εμπορικές συμφωνίες (π.χ., Συμφωνία Οικονομικής Συνεργασίας με την ASEAN) και επιδιώκει μεγαλύτερη εκπροσώπηση στις πολυμερείς διαπραγματεύσεις.</a:t>
            </a:r>
          </a:p>
          <a:p>
            <a:pPr marL="152400" indent="0">
              <a:buNone/>
            </a:pPr>
            <a:r>
              <a:rPr lang="el-GR" b="1" dirty="0"/>
              <a:t>Παραδείγματα </a:t>
            </a:r>
            <a:r>
              <a:rPr lang="el-GR" b="1" dirty="0" smtClean="0"/>
              <a:t>Επιτυχίας</a:t>
            </a:r>
          </a:p>
          <a:p>
            <a:pPr marL="438150" indent="-285750">
              <a:buClr>
                <a:schemeClr val="bg2"/>
              </a:buClr>
              <a:buFont typeface="Arial" panose="020B0604020202020204" pitchFamily="34" charset="0"/>
              <a:buChar char="•"/>
            </a:pPr>
            <a:r>
              <a:rPr lang="el-GR" dirty="0" smtClean="0"/>
              <a:t>Φαρμακοβιομηχανία</a:t>
            </a:r>
            <a:r>
              <a:rPr lang="el-GR" dirty="0"/>
              <a:t>: Η Ινδία παρείχε μεγάλο μέρος των εμβολίων COVID-19 σε αναπτυσσόμενες χώρες μέσω του προγράμματος </a:t>
            </a:r>
            <a:r>
              <a:rPr lang="el-GR" dirty="0" smtClean="0"/>
              <a:t>COVAX.</a:t>
            </a:r>
          </a:p>
          <a:p>
            <a:pPr marL="438150" indent="-285750">
              <a:buClr>
                <a:schemeClr val="bg2"/>
              </a:buClr>
              <a:buFont typeface="Arial" panose="020B0604020202020204" pitchFamily="34" charset="0"/>
              <a:buChar char="•"/>
            </a:pPr>
            <a:r>
              <a:rPr lang="el-GR" dirty="0" smtClean="0"/>
              <a:t>Υπηρεσίες </a:t>
            </a:r>
            <a:r>
              <a:rPr lang="el-GR" dirty="0"/>
              <a:t>IT: Πολυεθνικές όπως </a:t>
            </a:r>
            <a:r>
              <a:rPr lang="el-GR" dirty="0" err="1"/>
              <a:t>Infosys</a:t>
            </a:r>
            <a:r>
              <a:rPr lang="el-GR" dirty="0"/>
              <a:t> και TCS κυριαρχούν στον τομέα της παροχής τεχνολογικών λύσεων.</a:t>
            </a:r>
          </a:p>
          <a:p>
            <a:pPr marL="152400" indent="0">
              <a:buNone/>
            </a:pPr>
            <a:r>
              <a:rPr lang="el-GR" dirty="0"/>
              <a:t>Με αυξημένη εστίαση στη βιώσιμη ανάπτυξη, την καινοτομία και τις στρατηγικές συμμαχίες, η Ινδία συνεχίζει να αναπτύσσει τον ρόλο της ως παγκόσμια εμπορική δύναμη</a:t>
            </a:r>
            <a:r>
              <a:rPr lang="el-GR" dirty="0" smtClean="0"/>
              <a:t>.</a:t>
            </a:r>
          </a:p>
          <a:p>
            <a:pPr marL="152400" indent="0">
              <a:buNone/>
            </a:pPr>
            <a:endParaRPr lang="el-GR" dirty="0"/>
          </a:p>
        </p:txBody>
      </p:sp>
    </p:spTree>
    <p:extLst>
      <p:ext uri="{BB962C8B-B14F-4D97-AF65-F5344CB8AC3E}">
        <p14:creationId xmlns:p14="http://schemas.microsoft.com/office/powerpoint/2010/main" val="9997915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296" y="291178"/>
            <a:ext cx="7769846" cy="3950407"/>
          </a:xfrm>
        </p:spPr>
        <p:txBody>
          <a:bodyPr/>
          <a:lstStyle/>
          <a:p>
            <a:r>
              <a:rPr lang="el-GR" sz="3600" dirty="0">
                <a:solidFill>
                  <a:schemeClr val="accent3"/>
                </a:solidFill>
                <a:latin typeface="Franklin Gothic Demi" panose="020B0703020102020204" pitchFamily="34" charset="0"/>
              </a:rPr>
              <a:t>Ποιο είναι το </a:t>
            </a:r>
            <a:r>
              <a:rPr lang="el-GR" sz="3600" dirty="0" smtClean="0">
                <a:solidFill>
                  <a:schemeClr val="accent3"/>
                </a:solidFill>
                <a:latin typeface="Franklin Gothic Demi" panose="020B0703020102020204" pitchFamily="34" charset="0"/>
              </a:rPr>
              <a:t>μέλλον του </a:t>
            </a:r>
            <a:r>
              <a:rPr lang="el-GR" sz="3600" dirty="0">
                <a:solidFill>
                  <a:schemeClr val="accent3"/>
                </a:solidFill>
                <a:latin typeface="Franklin Gothic Demi" panose="020B0703020102020204" pitchFamily="34" charset="0"/>
              </a:rPr>
              <a:t>ΠΟΕ και της πολυμερούς </a:t>
            </a:r>
            <a:r>
              <a:rPr lang="el-GR" sz="3600" dirty="0" smtClean="0">
                <a:solidFill>
                  <a:schemeClr val="accent3"/>
                </a:solidFill>
                <a:latin typeface="Franklin Gothic Demi" panose="020B0703020102020204" pitchFamily="34" charset="0"/>
              </a:rPr>
              <a:t>εμπορικής συνεργασίας</a:t>
            </a:r>
            <a:r>
              <a:rPr lang="el-GR" sz="3600" dirty="0">
                <a:solidFill>
                  <a:schemeClr val="accent3"/>
                </a:solidFill>
                <a:latin typeface="Franklin Gothic Demi" panose="020B0703020102020204" pitchFamily="34" charset="0"/>
              </a:rPr>
              <a:t>;</a:t>
            </a:r>
            <a:r>
              <a:rPr lang="el-GR" sz="3600" b="0" dirty="0">
                <a:latin typeface="Franklin Gothic Demi" panose="020B0703020102020204" pitchFamily="34" charset="0"/>
              </a:rPr>
              <a:t> </a:t>
            </a:r>
            <a:r>
              <a:rPr lang="el-GR" b="0" dirty="0"/>
              <a:t/>
            </a:r>
            <a:br>
              <a:rPr lang="el-GR" b="0" dirty="0"/>
            </a:br>
            <a:endParaRPr lang="el-GR" sz="2400" dirty="0"/>
          </a:p>
        </p:txBody>
      </p:sp>
      <p:sp>
        <p:nvSpPr>
          <p:cNvPr id="3" name="Υπότιτλος 2"/>
          <p:cNvSpPr>
            <a:spLocks noGrp="1"/>
          </p:cNvSpPr>
          <p:nvPr>
            <p:ph type="subTitle" idx="1"/>
          </p:nvPr>
        </p:nvSpPr>
        <p:spPr>
          <a:xfrm>
            <a:off x="1587062" y="2957307"/>
            <a:ext cx="6039945" cy="2063134"/>
          </a:xfrm>
        </p:spPr>
        <p:txBody>
          <a:bodyPr/>
          <a:lstStyle/>
          <a:p>
            <a:pPr marL="152400" indent="0"/>
            <a:r>
              <a:rPr lang="el-GR" dirty="0" smtClean="0">
                <a:solidFill>
                  <a:schemeClr val="accent2"/>
                </a:solidFill>
                <a:latin typeface="Franklin Gothic Demi" panose="020B0703020102020204" pitchFamily="34" charset="0"/>
              </a:rPr>
              <a:t>1. Προκλήσεις </a:t>
            </a:r>
            <a:r>
              <a:rPr lang="el-GR" dirty="0">
                <a:solidFill>
                  <a:schemeClr val="accent2"/>
                </a:solidFill>
                <a:latin typeface="Franklin Gothic Demi" panose="020B0703020102020204" pitchFamily="34" charset="0"/>
              </a:rPr>
              <a:t>στις Πολυμερείς </a:t>
            </a:r>
            <a:r>
              <a:rPr lang="el-GR" dirty="0" smtClean="0">
                <a:solidFill>
                  <a:schemeClr val="accent2"/>
                </a:solidFill>
                <a:latin typeface="Franklin Gothic Demi" panose="020B0703020102020204" pitchFamily="34" charset="0"/>
              </a:rPr>
              <a:t>Διαπραγματεύσεις</a:t>
            </a:r>
          </a:p>
          <a:p>
            <a:pPr marL="152400" indent="0"/>
            <a:r>
              <a:rPr lang="el-GR" dirty="0" smtClean="0">
                <a:solidFill>
                  <a:schemeClr val="accent2"/>
                </a:solidFill>
                <a:latin typeface="Franklin Gothic Demi" panose="020B0703020102020204" pitchFamily="34" charset="0"/>
              </a:rPr>
              <a:t> </a:t>
            </a:r>
            <a:r>
              <a:rPr lang="el-GR" dirty="0">
                <a:solidFill>
                  <a:schemeClr val="accent2"/>
                </a:solidFill>
                <a:latin typeface="Franklin Gothic Demi" panose="020B0703020102020204" pitchFamily="34" charset="0"/>
              </a:rPr>
              <a:t>2. Η Άνοδος των Βιομηχανικών </a:t>
            </a:r>
            <a:r>
              <a:rPr lang="el-GR" dirty="0" smtClean="0">
                <a:solidFill>
                  <a:schemeClr val="accent2"/>
                </a:solidFill>
                <a:latin typeface="Franklin Gothic Demi" panose="020B0703020102020204" pitchFamily="34" charset="0"/>
              </a:rPr>
              <a:t>Πολιτικών</a:t>
            </a:r>
          </a:p>
          <a:p>
            <a:pPr marL="152400" indent="0"/>
            <a:r>
              <a:rPr lang="el-GR" dirty="0" smtClean="0">
                <a:solidFill>
                  <a:schemeClr val="accent2"/>
                </a:solidFill>
                <a:latin typeface="Franklin Gothic Demi" panose="020B0703020102020204" pitchFamily="34" charset="0"/>
              </a:rPr>
              <a:t> </a:t>
            </a:r>
            <a:r>
              <a:rPr lang="el-GR" dirty="0">
                <a:solidFill>
                  <a:schemeClr val="accent2"/>
                </a:solidFill>
                <a:latin typeface="Franklin Gothic Demi" panose="020B0703020102020204" pitchFamily="34" charset="0"/>
              </a:rPr>
              <a:t>3. Νέες Τεχνολογίες και Βιώσιμη </a:t>
            </a:r>
            <a:r>
              <a:rPr lang="el-GR" dirty="0" smtClean="0">
                <a:solidFill>
                  <a:schemeClr val="accent2"/>
                </a:solidFill>
                <a:latin typeface="Franklin Gothic Demi" panose="020B0703020102020204" pitchFamily="34" charset="0"/>
              </a:rPr>
              <a:t>Ανάπτυξη</a:t>
            </a:r>
          </a:p>
          <a:p>
            <a:pPr marL="152400" indent="0"/>
            <a:r>
              <a:rPr lang="el-GR" dirty="0" smtClean="0">
                <a:solidFill>
                  <a:schemeClr val="accent2"/>
                </a:solidFill>
                <a:latin typeface="Franklin Gothic Demi" panose="020B0703020102020204" pitchFamily="34" charset="0"/>
              </a:rPr>
              <a:t> </a:t>
            </a:r>
            <a:r>
              <a:rPr lang="el-GR" dirty="0">
                <a:solidFill>
                  <a:schemeClr val="accent2"/>
                </a:solidFill>
                <a:latin typeface="Franklin Gothic Demi" panose="020B0703020102020204" pitchFamily="34" charset="0"/>
              </a:rPr>
              <a:t>4. Γεωπολιτικές </a:t>
            </a:r>
            <a:r>
              <a:rPr lang="el-GR" dirty="0" smtClean="0">
                <a:solidFill>
                  <a:schemeClr val="accent2"/>
                </a:solidFill>
                <a:latin typeface="Franklin Gothic Demi" panose="020B0703020102020204" pitchFamily="34" charset="0"/>
              </a:rPr>
              <a:t>Εντάσεις</a:t>
            </a:r>
          </a:p>
          <a:p>
            <a:pPr marL="152400" indent="0"/>
            <a:r>
              <a:rPr lang="el-GR" dirty="0" smtClean="0">
                <a:solidFill>
                  <a:schemeClr val="accent2"/>
                </a:solidFill>
                <a:latin typeface="Franklin Gothic Demi" panose="020B0703020102020204" pitchFamily="34" charset="0"/>
              </a:rPr>
              <a:t> </a:t>
            </a:r>
            <a:r>
              <a:rPr lang="el-GR" dirty="0">
                <a:solidFill>
                  <a:schemeClr val="accent2"/>
                </a:solidFill>
                <a:latin typeface="Franklin Gothic Demi" panose="020B0703020102020204" pitchFamily="34" charset="0"/>
              </a:rPr>
              <a:t>5.Εσωτερικές Δομικές Προκλήσεις του </a:t>
            </a:r>
            <a:r>
              <a:rPr lang="el-GR" dirty="0" smtClean="0">
                <a:solidFill>
                  <a:schemeClr val="accent2"/>
                </a:solidFill>
                <a:latin typeface="Franklin Gothic Demi" panose="020B0703020102020204" pitchFamily="34" charset="0"/>
              </a:rPr>
              <a:t>ΠΟΕ</a:t>
            </a:r>
            <a:endParaRPr lang="es-AR" dirty="0" smtClean="0">
              <a:solidFill>
                <a:schemeClr val="accent2"/>
              </a:solidFill>
              <a:latin typeface="Franklin Gothic Demi" panose="020B0703020102020204" pitchFamily="34" charset="0"/>
            </a:endParaRPr>
          </a:p>
          <a:p>
            <a:pPr marL="152400" indent="0"/>
            <a:r>
              <a:rPr lang="el-GR" dirty="0">
                <a:solidFill>
                  <a:schemeClr val="accent2"/>
                </a:solidFill>
                <a:latin typeface="Franklin Gothic Demi" panose="020B0703020102020204" pitchFamily="34" charset="0"/>
              </a:rPr>
              <a:t>6. Ο Ρόλος των Αναδυόμενων </a:t>
            </a:r>
            <a:r>
              <a:rPr lang="el-GR" dirty="0" smtClean="0">
                <a:solidFill>
                  <a:schemeClr val="accent2"/>
                </a:solidFill>
                <a:latin typeface="Franklin Gothic Demi" panose="020B0703020102020204" pitchFamily="34" charset="0"/>
              </a:rPr>
              <a:t>Οικονομιών</a:t>
            </a:r>
            <a:endParaRPr lang="es-AR" dirty="0" smtClean="0">
              <a:solidFill>
                <a:schemeClr val="accent2"/>
              </a:solidFill>
              <a:latin typeface="Franklin Gothic Demi" panose="020B0703020102020204" pitchFamily="34" charset="0"/>
            </a:endParaRPr>
          </a:p>
          <a:p>
            <a:pPr marL="152400" indent="0"/>
            <a:r>
              <a:rPr lang="el-GR" dirty="0">
                <a:solidFill>
                  <a:schemeClr val="accent2"/>
                </a:solidFill>
                <a:latin typeface="Franklin Gothic Demi" panose="020B0703020102020204" pitchFamily="34" charset="0"/>
              </a:rPr>
              <a:t>7. Οικονομική Διακυβέρνηση και Συνεργασία με Διεθνείς Οργανισμούς</a:t>
            </a:r>
          </a:p>
        </p:txBody>
      </p:sp>
    </p:spTree>
    <p:extLst>
      <p:ext uri="{BB962C8B-B14F-4D97-AF65-F5344CB8AC3E}">
        <p14:creationId xmlns:p14="http://schemas.microsoft.com/office/powerpoint/2010/main" val="37193237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7030" y="271340"/>
            <a:ext cx="10083942" cy="572700"/>
          </a:xfrm>
        </p:spPr>
        <p:txBody>
          <a:bodyPr/>
          <a:lstStyle/>
          <a:p>
            <a:r>
              <a:rPr lang="el-GR" dirty="0">
                <a:solidFill>
                  <a:schemeClr val="accent3"/>
                </a:solidFill>
                <a:latin typeface="Franklin Gothic Demi" panose="020B0703020102020204" pitchFamily="34" charset="0"/>
              </a:rPr>
              <a:t>1. Προκλήσεις στις </a:t>
            </a:r>
            <a:r>
              <a:rPr lang="el-GR" dirty="0" smtClean="0">
                <a:solidFill>
                  <a:schemeClr val="accent3"/>
                </a:solidFill>
                <a:latin typeface="Franklin Gothic Demi" panose="020B0703020102020204" pitchFamily="34" charset="0"/>
              </a:rPr>
              <a:t>Πολυμερείς Διαπραγματεύσεις</a:t>
            </a:r>
            <a:endParaRPr lang="el-GR" dirty="0">
              <a:solidFill>
                <a:schemeClr val="accent3"/>
              </a:solidFill>
              <a:latin typeface="Franklin Gothic Demi" panose="020B0703020102020204" pitchFamily="34" charset="0"/>
            </a:endParaRPr>
          </a:p>
        </p:txBody>
      </p:sp>
      <p:sp>
        <p:nvSpPr>
          <p:cNvPr id="3" name="Θέση κειμένου 2"/>
          <p:cNvSpPr>
            <a:spLocks noGrp="1"/>
          </p:cNvSpPr>
          <p:nvPr>
            <p:ph type="body" idx="1"/>
          </p:nvPr>
        </p:nvSpPr>
        <p:spPr>
          <a:xfrm>
            <a:off x="720000" y="1215752"/>
            <a:ext cx="7704000" cy="3817802"/>
          </a:xfrm>
        </p:spPr>
        <p:txBody>
          <a:bodyPr/>
          <a:lstStyle/>
          <a:p>
            <a:pPr marL="152400" indent="0">
              <a:buNone/>
            </a:pPr>
            <a:r>
              <a:rPr lang="el-GR" sz="1400" dirty="0">
                <a:latin typeface="Actor" panose="020B0604020202020204" charset="-95"/>
              </a:rPr>
              <a:t>Οι πολυμερείς διαπραγματεύσεις του ΠΟΕ αντιμετωπίζουν σοβαρές δυσκολίες λόγω της πολυπλοκότητας και της διαφοράς συμφερόντων μεταξύ ανεπτυγμένων και αναπτυσσόμενων χωρών. Το αδιέξοδο στον Γύρο της </a:t>
            </a:r>
            <a:r>
              <a:rPr lang="el-GR" sz="1400" dirty="0" err="1">
                <a:latin typeface="Actor" panose="020B0604020202020204" charset="-95"/>
              </a:rPr>
              <a:t>Ντόχα</a:t>
            </a:r>
            <a:r>
              <a:rPr lang="el-GR" sz="1400" dirty="0">
                <a:latin typeface="Actor" panose="020B0604020202020204" charset="-95"/>
              </a:rPr>
              <a:t> αποτελεί χαρακτηριστικό παράδειγμα, καθώς οι αναπτυσσόμενες χώρες ζητούν μεγαλύτερη πρόσβαση στις αγορές των ανεπτυγμένων κρατών και μείωση των αγροτικών επιδοτήσεων, ενώ οι ανεπτυγμένες χώρες επικεντρώνονται σε νέες θεματικές, όπως η προστασία των επενδύσεων και το περιβαλλοντικό εμπόριο. </a:t>
            </a:r>
            <a:br>
              <a:rPr lang="el-GR" sz="1400" dirty="0">
                <a:latin typeface="Actor" panose="020B0604020202020204" charset="-95"/>
              </a:rPr>
            </a:br>
            <a:r>
              <a:rPr lang="el-GR" sz="1400" b="1" dirty="0">
                <a:latin typeface="Actor" panose="020B0604020202020204" charset="-95"/>
              </a:rPr>
              <a:t>Παραδείγματα:</a:t>
            </a:r>
            <a:endParaRPr lang="el-GR" sz="1400" dirty="0">
              <a:latin typeface="Actor" panose="020B0604020202020204" charset="-95"/>
            </a:endParaRPr>
          </a:p>
          <a:p>
            <a:r>
              <a:rPr lang="el-GR" sz="1400" b="1" dirty="0">
                <a:latin typeface="Actor" panose="020B0604020202020204" charset="-95"/>
              </a:rPr>
              <a:t>Ο Γύρος της </a:t>
            </a:r>
            <a:r>
              <a:rPr lang="el-GR" sz="1400" b="1" dirty="0" err="1">
                <a:latin typeface="Actor" panose="020B0604020202020204" charset="-95"/>
              </a:rPr>
              <a:t>Ντόχα</a:t>
            </a:r>
            <a:r>
              <a:rPr lang="el-GR" sz="1400" b="1" dirty="0">
                <a:latin typeface="Actor" panose="020B0604020202020204" charset="-95"/>
              </a:rPr>
              <a:t>:</a:t>
            </a:r>
            <a:r>
              <a:rPr lang="el-GR" sz="1400" dirty="0">
                <a:latin typeface="Actor" panose="020B0604020202020204" charset="-95"/>
              </a:rPr>
              <a:t> Ξεκίνησε το 2001 με στόχο τη μείωση φραγμών στο εμπόριο αγαθών και υπηρεσιών, αλλά δεν ολοκληρώθηκε λόγω διαφωνιών για γεωργικές επιδοτήσεις.</a:t>
            </a:r>
          </a:p>
          <a:p>
            <a:r>
              <a:rPr lang="el-GR" sz="1400" b="1" dirty="0">
                <a:latin typeface="Actor" panose="020B0604020202020204" charset="-95"/>
              </a:rPr>
              <a:t>Εμπορικές συμφωνίες εκτός ΠΟΕ:</a:t>
            </a:r>
            <a:r>
              <a:rPr lang="el-GR" sz="1400" dirty="0">
                <a:latin typeface="Actor" panose="020B0604020202020204" charset="-95"/>
              </a:rPr>
              <a:t> Η ΕΕ και οι ΗΠΑ στρέφονται σε διμερείς συμφωνίες (π.χ., CETA και USMCA), υπονομεύοντας την πολυμέρεια</a:t>
            </a:r>
            <a:r>
              <a:rPr lang="el-GR" sz="1400" dirty="0" smtClean="0">
                <a:latin typeface="Actor" panose="020B0604020202020204" charset="-95"/>
              </a:rPr>
              <a:t>.</a:t>
            </a:r>
            <a:endParaRPr lang="es-AR" sz="1400" dirty="0" smtClean="0">
              <a:latin typeface="Actor" panose="020B0604020202020204" charset="-95"/>
            </a:endParaRPr>
          </a:p>
          <a:p>
            <a:pPr marL="152400" indent="0">
              <a:buNone/>
            </a:pPr>
            <a:r>
              <a:rPr lang="el-GR" sz="1400" b="1" dirty="0">
                <a:latin typeface="Actor" panose="020B0604020202020204" charset="-95"/>
              </a:rPr>
              <a:t>Βασικά εμπόδια</a:t>
            </a:r>
            <a:r>
              <a:rPr lang="el-GR" sz="1400" b="1" dirty="0" smtClean="0">
                <a:latin typeface="Actor" panose="020B0604020202020204" charset="-95"/>
              </a:rPr>
              <a:t>:</a:t>
            </a:r>
            <a:r>
              <a:rPr lang="es-AR" sz="1400" b="1" dirty="0" smtClean="0">
                <a:latin typeface="Actor" panose="020B0604020202020204" charset="-95"/>
              </a:rPr>
              <a:t> </a:t>
            </a:r>
          </a:p>
          <a:p>
            <a:pPr>
              <a:buFont typeface="Arial" panose="020B0604020202020204" pitchFamily="34" charset="0"/>
              <a:buChar char="•"/>
            </a:pPr>
            <a:r>
              <a:rPr lang="el-GR" sz="1400" dirty="0" smtClean="0">
                <a:latin typeface="Actor" panose="020B0604020202020204" charset="-95"/>
              </a:rPr>
              <a:t>Διαφορετικά </a:t>
            </a:r>
            <a:r>
              <a:rPr lang="el-GR" sz="1400" dirty="0">
                <a:latin typeface="Actor" panose="020B0604020202020204" charset="-95"/>
              </a:rPr>
              <a:t>επίπεδα οικονομικής ανάπτυξης μεταξύ μελών</a:t>
            </a:r>
            <a:r>
              <a:rPr lang="el-GR" sz="1400" dirty="0" smtClean="0">
                <a:latin typeface="Actor" panose="020B0604020202020204" charset="-95"/>
              </a:rPr>
              <a:t>.</a:t>
            </a:r>
            <a:endParaRPr lang="es-AR" sz="1400" dirty="0" smtClean="0">
              <a:latin typeface="Actor" panose="020B0604020202020204" charset="-95"/>
            </a:endParaRPr>
          </a:p>
          <a:p>
            <a:pPr>
              <a:buFont typeface="Arial" panose="020B0604020202020204" pitchFamily="34" charset="0"/>
              <a:buChar char="•"/>
            </a:pPr>
            <a:r>
              <a:rPr lang="el-GR" sz="1400" dirty="0" smtClean="0">
                <a:latin typeface="Actor" panose="020B0604020202020204" charset="-95"/>
              </a:rPr>
              <a:t>Διμερείς </a:t>
            </a:r>
            <a:r>
              <a:rPr lang="el-GR" sz="1400" dirty="0">
                <a:latin typeface="Actor" panose="020B0604020202020204" charset="-95"/>
              </a:rPr>
              <a:t>και περιφερειακές συμφωνίες που υπονομεύουν τη σημασία του ΠΟΕ</a:t>
            </a:r>
            <a:r>
              <a:rPr lang="el-GR" sz="1400" dirty="0" smtClean="0">
                <a:latin typeface="Actor" panose="020B0604020202020204" charset="-95"/>
              </a:rPr>
              <a:t>.</a:t>
            </a:r>
            <a:endParaRPr lang="es-AR" sz="1400" dirty="0" smtClean="0">
              <a:latin typeface="Actor" panose="020B0604020202020204" charset="-95"/>
            </a:endParaRPr>
          </a:p>
          <a:p>
            <a:pPr>
              <a:buFont typeface="Arial" panose="020B0604020202020204" pitchFamily="34" charset="0"/>
              <a:buChar char="•"/>
            </a:pPr>
            <a:r>
              <a:rPr lang="el-GR" sz="1400" dirty="0" smtClean="0">
                <a:latin typeface="Actor" panose="020B0604020202020204" charset="-95"/>
              </a:rPr>
              <a:t>Ζητήματα </a:t>
            </a:r>
            <a:r>
              <a:rPr lang="el-GR" sz="1400" dirty="0">
                <a:latin typeface="Actor" panose="020B0604020202020204" charset="-95"/>
              </a:rPr>
              <a:t>όπως η γεωργία και οι επιδοτήσεις δημιουργούν αντιπαραθέσεις.</a:t>
            </a:r>
          </a:p>
          <a:p>
            <a:pPr marL="152400" indent="0">
              <a:buNone/>
            </a:pPr>
            <a:endParaRPr lang="el-GR" dirty="0"/>
          </a:p>
        </p:txBody>
      </p:sp>
    </p:spTree>
    <p:extLst>
      <p:ext uri="{BB962C8B-B14F-4D97-AF65-F5344CB8AC3E}">
        <p14:creationId xmlns:p14="http://schemas.microsoft.com/office/powerpoint/2010/main" val="1694402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7213" y="412426"/>
            <a:ext cx="7704000" cy="572700"/>
          </a:xfrm>
        </p:spPr>
        <p:txBody>
          <a:bodyPr/>
          <a:lstStyle/>
          <a:p>
            <a:r>
              <a:rPr lang="el-GR" sz="3200" dirty="0" smtClean="0">
                <a:solidFill>
                  <a:schemeClr val="accent3"/>
                </a:solidFill>
                <a:latin typeface="Franklin Gothic Demi" panose="020B0703020102020204" pitchFamily="34" charset="0"/>
              </a:rPr>
              <a:t>Δομή του οργανισμού (1) </a:t>
            </a:r>
            <a:endParaRPr lang="el-GR" sz="3200" dirty="0">
              <a:solidFill>
                <a:schemeClr val="accent3"/>
              </a:solidFill>
              <a:latin typeface="Franklin Gothic Demi" panose="020B0703020102020204" pitchFamily="34" charset="0"/>
            </a:endParaRPr>
          </a:p>
        </p:txBody>
      </p:sp>
      <p:sp>
        <p:nvSpPr>
          <p:cNvPr id="4" name="Ορθογώνιο 3"/>
          <p:cNvSpPr/>
          <p:nvPr/>
        </p:nvSpPr>
        <p:spPr>
          <a:xfrm>
            <a:off x="634583" y="1289152"/>
            <a:ext cx="7699947" cy="2893100"/>
          </a:xfrm>
          <a:prstGeom prst="rect">
            <a:avLst/>
          </a:prstGeom>
        </p:spPr>
        <p:txBody>
          <a:bodyPr wrap="square">
            <a:spAutoFit/>
          </a:bodyPr>
          <a:lstStyle/>
          <a:p>
            <a:r>
              <a:rPr lang="el-GR" b="1" u="sng" dirty="0"/>
              <a:t>1. Υπουργική Διάσκεψη</a:t>
            </a:r>
          </a:p>
          <a:p>
            <a:pPr marL="285750" indent="-285750">
              <a:buFont typeface="Arial" panose="020B0604020202020204" pitchFamily="34" charset="0"/>
              <a:buChar char="•"/>
            </a:pPr>
            <a:r>
              <a:rPr lang="el-GR" dirty="0"/>
              <a:t>Το </a:t>
            </a:r>
            <a:r>
              <a:rPr lang="el-GR" b="1" dirty="0"/>
              <a:t>ανώτατο όργανο </a:t>
            </a:r>
            <a:r>
              <a:rPr lang="el-GR" dirty="0"/>
              <a:t>λήψης αποφάσεων του ΠΟΕ.</a:t>
            </a:r>
          </a:p>
          <a:p>
            <a:pPr marL="285750" indent="-285750">
              <a:buFont typeface="Arial" panose="020B0604020202020204" pitchFamily="34" charset="0"/>
              <a:buChar char="•"/>
            </a:pPr>
            <a:r>
              <a:rPr lang="el-GR" dirty="0"/>
              <a:t>Συνεδριάζει τουλάχιστον κάθε δύο χρόνια με τη </a:t>
            </a:r>
            <a:r>
              <a:rPr lang="el-GR" b="1" dirty="0"/>
              <a:t>συμμετοχή όλων των μελών</a:t>
            </a:r>
            <a:r>
              <a:rPr lang="el-GR" dirty="0"/>
              <a:t>.</a:t>
            </a:r>
          </a:p>
          <a:p>
            <a:pPr marL="285750" indent="-285750">
              <a:buFont typeface="Arial" panose="020B0604020202020204" pitchFamily="34" charset="0"/>
              <a:buChar char="•"/>
            </a:pPr>
            <a:r>
              <a:rPr lang="el-GR" dirty="0"/>
              <a:t>Λειτουργεί ως το "νομοθετικό" σώμα του ΠΟΕ και έχει την εξουσία να αποφασίζει για όλα τα θέματα που άπτονται των πολυμερών συμφωνιών του οργανισμού</a:t>
            </a:r>
            <a:r>
              <a:rPr lang="el-GR" dirty="0" smtClean="0"/>
              <a:t>.</a:t>
            </a:r>
          </a:p>
          <a:p>
            <a:endParaRPr lang="el-GR" dirty="0"/>
          </a:p>
          <a:p>
            <a:r>
              <a:rPr lang="el-GR" b="1" u="sng" dirty="0"/>
              <a:t>2. Γενικό Συμβούλιο</a:t>
            </a:r>
          </a:p>
          <a:p>
            <a:pPr marL="285750" indent="-285750">
              <a:buClrTx/>
              <a:buFont typeface="Arial" panose="020B0604020202020204" pitchFamily="34" charset="0"/>
              <a:buChar char="•"/>
            </a:pPr>
            <a:r>
              <a:rPr lang="el-GR" dirty="0"/>
              <a:t>Το βασικό διοικητικό όργανο για την καθημερινή λειτουργία του ΠΟΕ.</a:t>
            </a:r>
          </a:p>
          <a:p>
            <a:pPr marL="285750" indent="-285750">
              <a:buFont typeface="Arial" panose="020B0604020202020204" pitchFamily="34" charset="0"/>
              <a:buChar char="•"/>
            </a:pPr>
            <a:r>
              <a:rPr lang="el-GR" dirty="0"/>
              <a:t>Αποτελείται από εκπροσώπους όλων των μελών και </a:t>
            </a:r>
            <a:r>
              <a:rPr lang="el-GR" b="1" dirty="0"/>
              <a:t>εποπτεύει τη συμμόρφωση </a:t>
            </a:r>
            <a:r>
              <a:rPr lang="el-GR" dirty="0"/>
              <a:t>με τις συμφωνίες.</a:t>
            </a:r>
          </a:p>
          <a:p>
            <a:pPr marL="285750" indent="-285750">
              <a:buFont typeface="Arial" panose="020B0604020202020204" pitchFamily="34" charset="0"/>
              <a:buChar char="•"/>
            </a:pPr>
            <a:r>
              <a:rPr lang="el-GR" dirty="0"/>
              <a:t>Δρα </a:t>
            </a:r>
            <a:r>
              <a:rPr lang="el-GR" dirty="0" smtClean="0"/>
              <a:t>ως:  </a:t>
            </a:r>
          </a:p>
          <a:p>
            <a:pPr marL="400050" indent="-400050">
              <a:buFont typeface="+mj-lt"/>
              <a:buAutoNum type="romanLcPeriod"/>
            </a:pPr>
            <a:r>
              <a:rPr lang="el-GR" dirty="0" smtClean="0"/>
              <a:t>Όργανο </a:t>
            </a:r>
            <a:r>
              <a:rPr lang="el-GR" dirty="0"/>
              <a:t>Επίλυσης Διαφορών (</a:t>
            </a:r>
            <a:r>
              <a:rPr lang="el-GR" dirty="0" err="1"/>
              <a:t>Dispute</a:t>
            </a:r>
            <a:r>
              <a:rPr lang="el-GR" dirty="0"/>
              <a:t> </a:t>
            </a:r>
            <a:r>
              <a:rPr lang="el-GR" dirty="0" err="1"/>
              <a:t>Settlement</a:t>
            </a:r>
            <a:r>
              <a:rPr lang="el-GR" dirty="0"/>
              <a:t> </a:t>
            </a:r>
            <a:r>
              <a:rPr lang="el-GR" dirty="0" err="1"/>
              <a:t>Body</a:t>
            </a:r>
            <a:r>
              <a:rPr lang="el-GR" dirty="0" smtClean="0"/>
              <a:t>).</a:t>
            </a:r>
          </a:p>
          <a:p>
            <a:pPr marL="400050" indent="-400050">
              <a:buFont typeface="+mj-lt"/>
              <a:buAutoNum type="romanLcPeriod"/>
            </a:pPr>
            <a:r>
              <a:rPr lang="el-GR" dirty="0" smtClean="0"/>
              <a:t>Σώμα </a:t>
            </a:r>
            <a:r>
              <a:rPr lang="el-GR" dirty="0"/>
              <a:t>Ανασκόπησης Εμπορικής Πολιτικής (Trade Policy Review </a:t>
            </a:r>
            <a:r>
              <a:rPr lang="el-GR" dirty="0" err="1"/>
              <a:t>Body</a:t>
            </a:r>
            <a:r>
              <a:rPr lang="el-GR" dirty="0"/>
              <a:t>).</a:t>
            </a:r>
          </a:p>
        </p:txBody>
      </p:sp>
    </p:spTree>
    <p:extLst>
      <p:ext uri="{BB962C8B-B14F-4D97-AF65-F5344CB8AC3E}">
        <p14:creationId xmlns:p14="http://schemas.microsoft.com/office/powerpoint/2010/main" val="5562379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04956" y="322423"/>
            <a:ext cx="7979571" cy="572700"/>
          </a:xfrm>
        </p:spPr>
        <p:txBody>
          <a:bodyPr/>
          <a:lstStyle/>
          <a:p>
            <a:r>
              <a:rPr lang="el-GR" dirty="0">
                <a:solidFill>
                  <a:schemeClr val="accent3"/>
                </a:solidFill>
                <a:latin typeface="Franklin Gothic Demi" panose="020B0703020102020204" pitchFamily="34" charset="0"/>
              </a:rPr>
              <a:t>2. Η Άνοδος των Βιομηχανικών Πολιτικών</a:t>
            </a:r>
          </a:p>
        </p:txBody>
      </p:sp>
      <p:sp>
        <p:nvSpPr>
          <p:cNvPr id="3" name="Θέση κειμένου 2"/>
          <p:cNvSpPr>
            <a:spLocks noGrp="1"/>
          </p:cNvSpPr>
          <p:nvPr>
            <p:ph type="body" idx="1"/>
          </p:nvPr>
        </p:nvSpPr>
        <p:spPr/>
        <p:txBody>
          <a:bodyPr/>
          <a:lstStyle/>
          <a:p>
            <a:pPr marL="152400" indent="0">
              <a:buNone/>
            </a:pPr>
            <a:r>
              <a:rPr lang="el-GR" sz="1400" dirty="0"/>
              <a:t>Η επιστροφή των κρατών σε προστατευτικές πολιτικές δημιουργεί εμπόδια στο ελεύθερο εμπόριο. Κυβερνήσεις ενισχύουν εγχώριες βιομηχανίες μέσω επιδοτήσεων, περιορισμών εισαγωγών και τεχνολογικής προώθησης, με αποτέλεσμα διαμάχες για τον θεμιτό ή αθέμιτο χαρακτήρα αυτών των πολιτικών</a:t>
            </a:r>
            <a:r>
              <a:rPr lang="el-GR" sz="1400" dirty="0" smtClean="0"/>
              <a:t>.</a:t>
            </a:r>
            <a:r>
              <a:rPr lang="el-GR" sz="1400" dirty="0"/>
              <a:t> Πολλές χώρες υιοθετούν βιομηχανικές πολιτικές που στηρίζουν στρατηγικούς τομείς μέσω επιδοτήσεων, φορολογικών κινήτρων ή τεχνολογικής καινοτομίας. Αυτό προκαλεί τριβές μεταξύ κρατών μελών του ΠΟΕ</a:t>
            </a:r>
            <a:r>
              <a:rPr lang="el-GR" sz="1400" dirty="0" smtClean="0"/>
              <a:t>.</a:t>
            </a:r>
            <a:r>
              <a:rPr lang="el-GR" sz="1400" dirty="0"/>
              <a:t/>
            </a:r>
            <a:br>
              <a:rPr lang="el-GR" sz="1400" dirty="0"/>
            </a:br>
            <a:r>
              <a:rPr lang="el-GR" sz="1400" b="1" dirty="0"/>
              <a:t>Παραδείγματα:</a:t>
            </a:r>
            <a:endParaRPr lang="el-GR" sz="1400" dirty="0"/>
          </a:p>
          <a:p>
            <a:r>
              <a:rPr lang="el-GR" sz="1400" b="1" dirty="0"/>
              <a:t>ΗΠΑ:</a:t>
            </a:r>
            <a:r>
              <a:rPr lang="el-GR" sz="1400" dirty="0"/>
              <a:t> Ο Νόμος για τη Μείωση του Πληθωρισμού (IRA) ενισχύει την καθαρή ενέργεια με φορολογικά κίνητρα που θεωρούνται προστατευτικά.</a:t>
            </a:r>
          </a:p>
          <a:p>
            <a:r>
              <a:rPr lang="el-GR" sz="1400" b="1" dirty="0"/>
              <a:t>Κίνα:</a:t>
            </a:r>
            <a:r>
              <a:rPr lang="el-GR" sz="1400" dirty="0"/>
              <a:t> Η βιομηχανική πολιτική της Κίνας μέσω του προγράμματος "</a:t>
            </a:r>
            <a:r>
              <a:rPr lang="el-GR" sz="1400" dirty="0" err="1"/>
              <a:t>Made</a:t>
            </a:r>
            <a:r>
              <a:rPr lang="el-GR" sz="1400" dirty="0"/>
              <a:t> in </a:t>
            </a:r>
            <a:r>
              <a:rPr lang="el-GR" sz="1400" dirty="0" err="1"/>
              <a:t>China</a:t>
            </a:r>
            <a:r>
              <a:rPr lang="el-GR" sz="1400" dirty="0"/>
              <a:t> 2025" προκαλεί εντάσεις λόγω κατηγοριών για επιθετικές κρατικές επιδοτήσεις</a:t>
            </a:r>
            <a:r>
              <a:rPr lang="el-GR" sz="1400" dirty="0" smtClean="0"/>
              <a:t>.</a:t>
            </a:r>
            <a:endParaRPr lang="es-AR" sz="1400" dirty="0" smtClean="0"/>
          </a:p>
          <a:p>
            <a:r>
              <a:rPr lang="el-GR" sz="1400" dirty="0"/>
              <a:t>Η </a:t>
            </a:r>
            <a:r>
              <a:rPr lang="el-GR" sz="1400" b="1" dirty="0"/>
              <a:t>“Πράσινη Συμφωνία” </a:t>
            </a:r>
            <a:r>
              <a:rPr lang="el-GR" sz="1400" dirty="0"/>
              <a:t>της ΕΕ, που περιλαμβάνει μηχανισμούς όπως το CBAM, εγείρει ερωτήματα για τη συμβατότητά της με τους κανόνες του ΠΟΕ.</a:t>
            </a:r>
          </a:p>
          <a:p>
            <a:pPr marL="152400" indent="0">
              <a:buNone/>
            </a:pPr>
            <a:r>
              <a:rPr lang="el-GR" sz="1400" b="1" dirty="0"/>
              <a:t>Αντίκτυπος</a:t>
            </a:r>
            <a:r>
              <a:rPr lang="el-GR" sz="1400" dirty="0"/>
              <a:t>: Οι πολιτικές αυτές μπορεί να οδηγήσουν σε εμπορικές διαμάχες και να επιβαρύνουν τον μηχανισμό επίλυσης διαφορών του ΠΟΕ</a:t>
            </a:r>
          </a:p>
          <a:p>
            <a:pPr marL="152400" indent="0">
              <a:buNone/>
            </a:pPr>
            <a:endParaRPr lang="el-GR" sz="1400" dirty="0"/>
          </a:p>
          <a:p>
            <a:pPr marL="152400" indent="0">
              <a:buNone/>
            </a:pPr>
            <a:endParaRPr lang="el-GR" dirty="0"/>
          </a:p>
        </p:txBody>
      </p:sp>
    </p:spTree>
    <p:extLst>
      <p:ext uri="{BB962C8B-B14F-4D97-AF65-F5344CB8AC3E}">
        <p14:creationId xmlns:p14="http://schemas.microsoft.com/office/powerpoint/2010/main" val="13097896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0000" y="445025"/>
            <a:ext cx="8260532" cy="572700"/>
          </a:xfrm>
        </p:spPr>
        <p:txBody>
          <a:bodyPr/>
          <a:lstStyle/>
          <a:p>
            <a:r>
              <a:rPr lang="el-GR" dirty="0">
                <a:solidFill>
                  <a:schemeClr val="accent3"/>
                </a:solidFill>
                <a:latin typeface="Franklin Gothic Demi" panose="020B0703020102020204" pitchFamily="34" charset="0"/>
              </a:rPr>
              <a:t>3. Νέες Τεχνολογίες και Βιώσιμη Ανάπτυξη</a:t>
            </a:r>
          </a:p>
        </p:txBody>
      </p:sp>
      <p:sp>
        <p:nvSpPr>
          <p:cNvPr id="3" name="Θέση κειμένου 2"/>
          <p:cNvSpPr>
            <a:spLocks noGrp="1"/>
          </p:cNvSpPr>
          <p:nvPr>
            <p:ph type="body" idx="1"/>
          </p:nvPr>
        </p:nvSpPr>
        <p:spPr>
          <a:xfrm>
            <a:off x="720000" y="1215751"/>
            <a:ext cx="7704000" cy="4571945"/>
          </a:xfrm>
        </p:spPr>
        <p:txBody>
          <a:bodyPr/>
          <a:lstStyle/>
          <a:p>
            <a:pPr marL="152400" indent="0">
              <a:buNone/>
            </a:pPr>
            <a:r>
              <a:rPr lang="el-GR" sz="1400" dirty="0"/>
              <a:t>Η μετάβαση στην ψηφιακή οικονομία και η αντιμετώπιση της κλιματικής αλλαγής αναδεικνύουν νέες προκλήσεις. Οι κανόνες για το ηλεκτρονικό εμπόριο, την προστασία δεδομένων και τη βιώσιμη ανάπτυξη παραμένουν σε πρώιμο στάδιο. Το ΠΟΕ καλείται να δημιουργήσει ένα κανονιστικό πλαίσιο που θα ευνοεί την καινοτομία χωρίς να παραβλέπει τα δικαιώματα των χωρών</a:t>
            </a:r>
            <a:r>
              <a:rPr lang="el-GR" sz="1400" dirty="0" smtClean="0"/>
              <a:t>.</a:t>
            </a:r>
          </a:p>
          <a:p>
            <a:pPr marL="152400" indent="0">
              <a:buNone/>
            </a:pPr>
            <a:r>
              <a:rPr lang="el-GR" sz="1400" b="1" dirty="0" smtClean="0"/>
              <a:t>Τεχνολογίες:</a:t>
            </a:r>
            <a:endParaRPr lang="es-AR" sz="1400" b="1" dirty="0" smtClean="0"/>
          </a:p>
          <a:p>
            <a:pPr>
              <a:buFont typeface="Arial" panose="020B0604020202020204" pitchFamily="34" charset="0"/>
              <a:buChar char="•"/>
            </a:pPr>
            <a:r>
              <a:rPr lang="el-GR" sz="1400" dirty="0" smtClean="0"/>
              <a:t>Το </a:t>
            </a:r>
            <a:r>
              <a:rPr lang="el-GR" sz="1400" dirty="0"/>
              <a:t>εμπόριο ψηφιακών υπηρεσιών και η προστασία δεδομένων δεν καλύπτονται επαρκώς από τους υφιστάμενους κανόνες</a:t>
            </a:r>
            <a:r>
              <a:rPr lang="el-GR" sz="1400" dirty="0" smtClean="0"/>
              <a:t>.</a:t>
            </a:r>
            <a:endParaRPr lang="es-AR" sz="1400" dirty="0" smtClean="0"/>
          </a:p>
          <a:p>
            <a:pPr>
              <a:buFont typeface="Arial" panose="020B0604020202020204" pitchFamily="34" charset="0"/>
              <a:buChar char="•"/>
            </a:pPr>
            <a:r>
              <a:rPr lang="el-GR" sz="1400" dirty="0" smtClean="0"/>
              <a:t>Η </a:t>
            </a:r>
            <a:r>
              <a:rPr lang="el-GR" sz="1400" dirty="0"/>
              <a:t>τεχνητή νοημοσύνη και η </a:t>
            </a:r>
            <a:r>
              <a:rPr lang="el-GR" sz="1400" dirty="0" err="1"/>
              <a:t>blockchain</a:t>
            </a:r>
            <a:r>
              <a:rPr lang="el-GR" sz="1400" dirty="0"/>
              <a:t> φέρνουν νέες ευκαιρίες αλλά και ρυθμιστικές προκλήσεις</a:t>
            </a:r>
            <a:r>
              <a:rPr lang="el-GR" sz="1400" dirty="0" smtClean="0"/>
              <a:t>.</a:t>
            </a:r>
            <a:endParaRPr lang="es-AR" sz="1400" dirty="0" smtClean="0"/>
          </a:p>
          <a:p>
            <a:pPr>
              <a:buFont typeface="Arial" panose="020B0604020202020204" pitchFamily="34" charset="0"/>
              <a:buChar char="•"/>
            </a:pPr>
            <a:r>
              <a:rPr lang="el-GR" sz="1400" dirty="0"/>
              <a:t>Ψηφιακό Εμπόριο: Η απουσία σαφών κανονισμών για τη ροή δεδομένων μεταξύ χωρών δυσκολεύει την ανάπτυξη νέων αγορών.</a:t>
            </a:r>
          </a:p>
          <a:p>
            <a:pPr>
              <a:buFont typeface="Arial" panose="020B0604020202020204" pitchFamily="34" charset="0"/>
              <a:buChar char="•"/>
            </a:pPr>
            <a:endParaRPr lang="es-AR" sz="1400" dirty="0" smtClean="0"/>
          </a:p>
          <a:p>
            <a:pPr marL="152400" indent="0">
              <a:buNone/>
            </a:pPr>
            <a:r>
              <a:rPr lang="el-GR" sz="1400" b="1" dirty="0" smtClean="0"/>
              <a:t>Βιωσιμότητα:</a:t>
            </a:r>
            <a:endParaRPr lang="es-AR" sz="1400" b="1" dirty="0" smtClean="0"/>
          </a:p>
          <a:p>
            <a:pPr>
              <a:buFont typeface="Arial" panose="020B0604020202020204" pitchFamily="34" charset="0"/>
              <a:buChar char="•"/>
            </a:pPr>
            <a:r>
              <a:rPr lang="el-GR" sz="1400" dirty="0" smtClean="0"/>
              <a:t>Το </a:t>
            </a:r>
            <a:r>
              <a:rPr lang="el-GR" sz="1400" dirty="0"/>
              <a:t>εμπόριο "πράσινων" προϊόντων και τεχνολογιών είναι καίριας σημασίας για την καταπολέμηση της κλιματικής αλλαγής</a:t>
            </a:r>
            <a:r>
              <a:rPr lang="el-GR" sz="1400" dirty="0" smtClean="0"/>
              <a:t>.</a:t>
            </a:r>
            <a:endParaRPr lang="es-AR" sz="1400" dirty="0" smtClean="0"/>
          </a:p>
          <a:p>
            <a:pPr>
              <a:buFont typeface="Arial" panose="020B0604020202020204" pitchFamily="34" charset="0"/>
              <a:buChar char="•"/>
            </a:pPr>
            <a:r>
              <a:rPr lang="el-GR" sz="1400" dirty="0" smtClean="0"/>
              <a:t>Πρωτοβουλίες </a:t>
            </a:r>
            <a:r>
              <a:rPr lang="el-GR" sz="1400" dirty="0"/>
              <a:t>όπως η Συμφωνία για την Περιβαλλοντική Αγαθά (</a:t>
            </a:r>
            <a:r>
              <a:rPr lang="el-GR" sz="1400" dirty="0" err="1"/>
              <a:t>Environmental</a:t>
            </a:r>
            <a:r>
              <a:rPr lang="el-GR" sz="1400" dirty="0"/>
              <a:t> </a:t>
            </a:r>
            <a:r>
              <a:rPr lang="el-GR" sz="1400" dirty="0" err="1"/>
              <a:t>Goods</a:t>
            </a:r>
            <a:r>
              <a:rPr lang="el-GR" sz="1400" dirty="0"/>
              <a:t> Agreement) πρέπει να </a:t>
            </a:r>
            <a:r>
              <a:rPr lang="el-GR" sz="1400" dirty="0" smtClean="0"/>
              <a:t>προχωρήσουν.</a:t>
            </a:r>
            <a:endParaRPr lang="el-GR" sz="1400" dirty="0"/>
          </a:p>
          <a:p>
            <a:endParaRPr lang="el-GR" dirty="0"/>
          </a:p>
        </p:txBody>
      </p:sp>
    </p:spTree>
    <p:extLst>
      <p:ext uri="{BB962C8B-B14F-4D97-AF65-F5344CB8AC3E}">
        <p14:creationId xmlns:p14="http://schemas.microsoft.com/office/powerpoint/2010/main" val="38303224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accent3"/>
                </a:solidFill>
                <a:latin typeface="Franklin Gothic Demi" panose="020B0703020102020204" pitchFamily="34" charset="0"/>
              </a:rPr>
              <a:t>4. Γεωπολιτικές Εντάσεις</a:t>
            </a:r>
          </a:p>
        </p:txBody>
      </p:sp>
      <p:sp>
        <p:nvSpPr>
          <p:cNvPr id="3" name="Θέση κειμένου 2"/>
          <p:cNvSpPr>
            <a:spLocks noGrp="1"/>
          </p:cNvSpPr>
          <p:nvPr>
            <p:ph type="body" idx="1"/>
          </p:nvPr>
        </p:nvSpPr>
        <p:spPr/>
        <p:txBody>
          <a:bodyPr/>
          <a:lstStyle/>
          <a:p>
            <a:pPr marL="152400" indent="0">
              <a:buNone/>
            </a:pPr>
            <a:r>
              <a:rPr lang="el-GR" sz="1400" dirty="0"/>
              <a:t>Η αυξανόμενη πόλωση μεταξύ των μεγάλων εμπορικών δυνάμεων (ΗΠΑ, Κίνα, ΕΕ) και οι κυρώσεις σε τρίτες χώρες, όπως η Ρωσία, υπονομεύουν τη λειτουργία του ΠΟΕ. Η έλλειψη συντονισμού καθιστά δυσκολότερη την επίλυση εμπορικών διαφορών και την προώθηση της συνεργασίας</a:t>
            </a:r>
            <a:r>
              <a:rPr lang="el-GR" sz="1400" dirty="0" smtClean="0"/>
              <a:t>.</a:t>
            </a:r>
          </a:p>
          <a:p>
            <a:pPr marL="152400" indent="0">
              <a:buNone/>
            </a:pPr>
            <a:endParaRPr lang="es-AR" dirty="0" smtClean="0"/>
          </a:p>
          <a:p>
            <a:pPr marL="152400" indent="0">
              <a:buNone/>
            </a:pPr>
            <a:r>
              <a:rPr lang="el-GR" sz="1400" b="1" dirty="0" smtClean="0"/>
              <a:t>Συγκρούσεις:</a:t>
            </a:r>
            <a:endParaRPr lang="es-AR" sz="1400" b="1" dirty="0" smtClean="0"/>
          </a:p>
          <a:p>
            <a:pPr>
              <a:buFont typeface="Arial" panose="020B0604020202020204" pitchFamily="34" charset="0"/>
              <a:buChar char="•"/>
            </a:pPr>
            <a:r>
              <a:rPr lang="el-GR" sz="1400" dirty="0" smtClean="0"/>
              <a:t>Οι </a:t>
            </a:r>
            <a:r>
              <a:rPr lang="el-GR" sz="1400" dirty="0"/>
              <a:t>ΗΠΑ και η Κίνα εμπλέκονται σε συνεχιζόμενο εμπορικό πόλεμο με εκατέρωθεν δασμούς</a:t>
            </a:r>
            <a:r>
              <a:rPr lang="el-GR" sz="1400" dirty="0" smtClean="0"/>
              <a:t>.</a:t>
            </a:r>
            <a:endParaRPr lang="es-AR" sz="1400" dirty="0" smtClean="0"/>
          </a:p>
          <a:p>
            <a:pPr>
              <a:buFont typeface="Arial" panose="020B0604020202020204" pitchFamily="34" charset="0"/>
              <a:buChar char="•"/>
            </a:pPr>
            <a:r>
              <a:rPr lang="el-GR" sz="1400" dirty="0" smtClean="0"/>
              <a:t>Η </a:t>
            </a:r>
            <a:r>
              <a:rPr lang="el-GR" sz="1400" dirty="0"/>
              <a:t>Ρωσία, μετά την εισβολή στην Ουκρανία, αντιμετωπίζει εκτεταμένες κυρώσεις που επηρεάζουν το παγκόσμιο εμπόριο</a:t>
            </a:r>
            <a:r>
              <a:rPr lang="el-GR" sz="1400" dirty="0" smtClean="0"/>
              <a:t>.</a:t>
            </a:r>
            <a:r>
              <a:rPr lang="el-GR" sz="1400" b="1" dirty="0"/>
              <a:t> </a:t>
            </a:r>
            <a:endParaRPr lang="es-AR" sz="1400" b="1" dirty="0" smtClean="0"/>
          </a:p>
          <a:p>
            <a:pPr>
              <a:buFont typeface="Arial" panose="020B0604020202020204" pitchFamily="34" charset="0"/>
              <a:buChar char="•"/>
            </a:pPr>
            <a:r>
              <a:rPr lang="el-GR" sz="1400" dirty="0" smtClean="0"/>
              <a:t>Εφετείο </a:t>
            </a:r>
            <a:r>
              <a:rPr lang="el-GR" sz="1400" dirty="0"/>
              <a:t>του ΠΟΕ: Από το 2019, η αδυναμία λειτουργίας του μηχανισμού επίλυσης διαφορών λόγω παρεμπόδισης από τις ΗΠΑ μειώνει την αξιοπιστία του </a:t>
            </a:r>
            <a:r>
              <a:rPr lang="el-GR" sz="1400" dirty="0" smtClean="0"/>
              <a:t>οργανισμού.</a:t>
            </a:r>
            <a:endParaRPr lang="es-AR" sz="1400" dirty="0" smtClean="0"/>
          </a:p>
          <a:p>
            <a:pPr marL="152400" indent="0">
              <a:buNone/>
            </a:pPr>
            <a:r>
              <a:rPr lang="el-GR" sz="1400" b="1" dirty="0" smtClean="0"/>
              <a:t>Αντίκτυπος </a:t>
            </a:r>
            <a:r>
              <a:rPr lang="el-GR" sz="1400" b="1" dirty="0"/>
              <a:t>στο ΠΟΕ</a:t>
            </a:r>
            <a:r>
              <a:rPr lang="el-GR" sz="1400" b="1" dirty="0" smtClean="0"/>
              <a:t>:</a:t>
            </a:r>
            <a:endParaRPr lang="es-AR" sz="1400" b="1" dirty="0" smtClean="0"/>
          </a:p>
          <a:p>
            <a:pPr marL="152400" indent="0">
              <a:buNone/>
            </a:pPr>
            <a:endParaRPr lang="es-AR" sz="1400" b="1" dirty="0" smtClean="0"/>
          </a:p>
          <a:p>
            <a:pPr>
              <a:buFont typeface="Arial" panose="020B0604020202020204" pitchFamily="34" charset="0"/>
              <a:buChar char="•"/>
            </a:pPr>
            <a:r>
              <a:rPr lang="el-GR" sz="1400" dirty="0" smtClean="0"/>
              <a:t>Οι </a:t>
            </a:r>
            <a:r>
              <a:rPr lang="el-GR" sz="1400" dirty="0"/>
              <a:t>εντάσεις αυτές δυσκολεύουν την οικοδόμηση πολυμερών συναινέσεων</a:t>
            </a:r>
            <a:r>
              <a:rPr lang="el-GR" sz="1400" dirty="0" smtClean="0"/>
              <a:t>.</a:t>
            </a:r>
            <a:endParaRPr lang="es-AR" sz="1400" dirty="0" smtClean="0"/>
          </a:p>
          <a:p>
            <a:pPr>
              <a:buFont typeface="Arial" panose="020B0604020202020204" pitchFamily="34" charset="0"/>
              <a:buChar char="•"/>
            </a:pPr>
            <a:r>
              <a:rPr lang="el-GR" sz="1400" dirty="0" smtClean="0"/>
              <a:t>Υπάρχει </a:t>
            </a:r>
            <a:r>
              <a:rPr lang="el-GR" sz="1400" dirty="0"/>
              <a:t>κίνδυνος περαιτέρω υποβάθμισης του μηχανισμού επίλυσης διαφορών.</a:t>
            </a:r>
          </a:p>
        </p:txBody>
      </p:sp>
    </p:spTree>
    <p:extLst>
      <p:ext uri="{BB962C8B-B14F-4D97-AF65-F5344CB8AC3E}">
        <p14:creationId xmlns:p14="http://schemas.microsoft.com/office/powerpoint/2010/main" val="12550821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7897" y="445025"/>
            <a:ext cx="8352201" cy="572700"/>
          </a:xfrm>
        </p:spPr>
        <p:txBody>
          <a:bodyPr/>
          <a:lstStyle/>
          <a:p>
            <a:r>
              <a:rPr lang="el-GR" dirty="0">
                <a:solidFill>
                  <a:schemeClr val="accent3"/>
                </a:solidFill>
                <a:latin typeface="Franklin Gothic Demi" panose="020B0703020102020204" pitchFamily="34" charset="0"/>
              </a:rPr>
              <a:t>5. Εσωτερικές Δομικές Προκλήσεις του ΠΟΕ</a:t>
            </a:r>
          </a:p>
        </p:txBody>
      </p:sp>
      <p:sp>
        <p:nvSpPr>
          <p:cNvPr id="3" name="Θέση κειμένου 2"/>
          <p:cNvSpPr>
            <a:spLocks noGrp="1"/>
          </p:cNvSpPr>
          <p:nvPr>
            <p:ph type="body" idx="1"/>
          </p:nvPr>
        </p:nvSpPr>
        <p:spPr/>
        <p:txBody>
          <a:bodyPr/>
          <a:lstStyle/>
          <a:p>
            <a:pPr marL="152400" indent="0">
              <a:buNone/>
            </a:pPr>
            <a:r>
              <a:rPr lang="el-GR" sz="1400" dirty="0"/>
              <a:t>Ο ΠΟΕ αντιμετωπίζει προβλήματα που σχετίζονται με τη διακυβέρνηση και τη λειτουργία του, τα οποία εμποδίζουν την αποτελεσματική λήψη </a:t>
            </a:r>
            <a:r>
              <a:rPr lang="el-GR" sz="1400" dirty="0" smtClean="0"/>
              <a:t>αποφάσεων.</a:t>
            </a:r>
            <a:r>
              <a:rPr lang="es-AR" sz="1400" dirty="0" smtClean="0"/>
              <a:t> </a:t>
            </a:r>
            <a:r>
              <a:rPr lang="el-GR" sz="1400" dirty="0" smtClean="0"/>
              <a:t>Η </a:t>
            </a:r>
            <a:r>
              <a:rPr lang="el-GR" sz="1400" dirty="0"/>
              <a:t>λήψη αποφάσεων με ομοφωνία και η ανάγκη για πιο ισχυρό θεσμικό πλαίσιο δυσχεραίνουν τον εκσυγχρονισμό του ΠΟΕ. Οι αναπτυσσόμενες χώρες ζητούν μεγαλύτερη εκπροσώπηση, ενώ οι ανεπτυγμένες χώρες πιέζουν για ταχύτερες διαδικασίες</a:t>
            </a:r>
            <a:r>
              <a:rPr lang="el-GR" sz="1400" dirty="0" smtClean="0"/>
              <a:t>.</a:t>
            </a:r>
            <a:br>
              <a:rPr lang="el-GR" sz="1400" dirty="0" smtClean="0"/>
            </a:br>
            <a:r>
              <a:rPr lang="el-GR" sz="1400" b="1" dirty="0" smtClean="0"/>
              <a:t>Παραδείγματα:</a:t>
            </a:r>
            <a:endParaRPr lang="el-GR" sz="1400" dirty="0" smtClean="0"/>
          </a:p>
          <a:p>
            <a:r>
              <a:rPr lang="el-GR" sz="1400" b="1" dirty="0" smtClean="0"/>
              <a:t>Διακυβέρνηση:</a:t>
            </a:r>
            <a:r>
              <a:rPr lang="el-GR" sz="1400" dirty="0" smtClean="0"/>
              <a:t> Το ΠΟΕ χρειάζεται μηχανισμούς που θα αντιμετωπίζουν έγκαιρα ζητήματα, όπως η παγκόσμια πανδημία.</a:t>
            </a:r>
          </a:p>
          <a:p>
            <a:r>
              <a:rPr lang="el-GR" sz="1400" b="1" dirty="0" smtClean="0"/>
              <a:t>Μεταρρυθμίσεις:</a:t>
            </a:r>
            <a:r>
              <a:rPr lang="el-GR" sz="1400" dirty="0" smtClean="0"/>
              <a:t> Η ΕΕ προτείνει την ενίσχυση της διαφάνειας και τη δημιουργία νέων εργαλείων επίλυσης διαφορών.</a:t>
            </a:r>
            <a:endParaRPr lang="es-AR" sz="1400" dirty="0" smtClean="0"/>
          </a:p>
          <a:p>
            <a:r>
              <a:rPr lang="el-GR" sz="1400" dirty="0"/>
              <a:t>Η αρχή της ομοφωνίας καθιστά δύσκολη την επίτευξη συμφωνιών.</a:t>
            </a:r>
          </a:p>
          <a:p>
            <a:r>
              <a:rPr lang="el-GR" sz="1400" dirty="0"/>
              <a:t>Ο μηχανισμός επίλυσης διαφορών υπολειτουργεί μετά την παράλυση του Δευτεροβάθμιου Οργάνου (</a:t>
            </a:r>
            <a:r>
              <a:rPr lang="el-GR" sz="1400" dirty="0" err="1"/>
              <a:t>Appellate</a:t>
            </a:r>
            <a:r>
              <a:rPr lang="el-GR" sz="1400" dirty="0"/>
              <a:t> </a:t>
            </a:r>
            <a:r>
              <a:rPr lang="el-GR" sz="1400" dirty="0" err="1"/>
              <a:t>Body</a:t>
            </a:r>
            <a:r>
              <a:rPr lang="el-GR" sz="1400" dirty="0" smtClean="0"/>
              <a:t>).</a:t>
            </a:r>
          </a:p>
          <a:p>
            <a:endParaRPr lang="el-GR" sz="1400" dirty="0" smtClean="0"/>
          </a:p>
          <a:p>
            <a:pPr marL="152400" indent="0">
              <a:buNone/>
            </a:pPr>
            <a:r>
              <a:rPr lang="el-GR" sz="1400" dirty="0" smtClean="0"/>
              <a:t>Οι </a:t>
            </a:r>
            <a:r>
              <a:rPr lang="el-GR" sz="1400" dirty="0"/>
              <a:t>μεταρρυθμίσεις στον ΠΟΕ είναι απαραίτητες για την αποτελεσματική αντιμετώπιση των σύγχρονων παγκόσμιων </a:t>
            </a:r>
            <a:r>
              <a:rPr lang="el-GR" sz="1400" dirty="0" smtClean="0"/>
              <a:t>προκλήσεων.</a:t>
            </a:r>
            <a:endParaRPr lang="el-GR" sz="1400" dirty="0"/>
          </a:p>
          <a:p>
            <a:endParaRPr lang="el-GR" dirty="0"/>
          </a:p>
        </p:txBody>
      </p:sp>
    </p:spTree>
    <p:extLst>
      <p:ext uri="{BB962C8B-B14F-4D97-AF65-F5344CB8AC3E}">
        <p14:creationId xmlns:p14="http://schemas.microsoft.com/office/powerpoint/2010/main" val="30986055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05986" y="140225"/>
            <a:ext cx="8385462" cy="572700"/>
          </a:xfrm>
        </p:spPr>
        <p:txBody>
          <a:bodyPr/>
          <a:lstStyle/>
          <a:p>
            <a:r>
              <a:rPr lang="el-GR" dirty="0">
                <a:solidFill>
                  <a:schemeClr val="accent3"/>
                </a:solidFill>
                <a:latin typeface="Franklin Gothic Demi" panose="020B0703020102020204" pitchFamily="34" charset="0"/>
              </a:rPr>
              <a:t>6. Ο Ρόλος των Αναδυόμενων Οικονομιών</a:t>
            </a:r>
          </a:p>
        </p:txBody>
      </p:sp>
      <p:sp>
        <p:nvSpPr>
          <p:cNvPr id="3" name="Θέση κειμένου 2"/>
          <p:cNvSpPr>
            <a:spLocks noGrp="1"/>
          </p:cNvSpPr>
          <p:nvPr>
            <p:ph type="body" idx="1"/>
          </p:nvPr>
        </p:nvSpPr>
        <p:spPr>
          <a:xfrm>
            <a:off x="168166" y="952993"/>
            <a:ext cx="8811172" cy="3416400"/>
          </a:xfrm>
        </p:spPr>
        <p:txBody>
          <a:bodyPr/>
          <a:lstStyle/>
          <a:p>
            <a:pPr marL="152400" indent="0">
              <a:buNone/>
            </a:pPr>
            <a:r>
              <a:rPr lang="el-GR" sz="1400" dirty="0"/>
              <a:t>Οι αναδυόμενες οικονομίες, όπως η Κίνα, η Ινδία, η Βραζιλία, και η Νότια Αφρική, αποκτούν ολοένα και μεγαλύτερη σημασία στο διεθνές εμπόριο, κάτι που μεταβάλλει τις ισορροπίες στο ΠΟΕ. Αυτές οι χώρες, παρά τη ραγδαία οικονομική ανάπτυξή τους, συνεχίζουν να διεκδικούν καθεστώς ειδικής και διαφοροποιημένης μεταχείρισης ως αναπτυσσόμενες οικονομίες.</a:t>
            </a:r>
          </a:p>
          <a:p>
            <a:pPr marL="152400" indent="0">
              <a:buNone/>
            </a:pPr>
            <a:r>
              <a:rPr lang="el-GR" sz="1400" b="1" dirty="0"/>
              <a:t>Επιπτώσεις της ανόδου των αναδυόμενων οικονομιών</a:t>
            </a:r>
            <a:r>
              <a:rPr lang="el-GR" sz="1400" dirty="0"/>
              <a:t>:</a:t>
            </a:r>
          </a:p>
          <a:p>
            <a:pPr lvl="1">
              <a:buClr>
                <a:schemeClr val="bg2"/>
              </a:buClr>
              <a:buFont typeface="Arial" panose="020B0604020202020204" pitchFamily="34" charset="0"/>
              <a:buChar char="•"/>
            </a:pPr>
            <a:r>
              <a:rPr lang="el-GR" sz="1400" dirty="0"/>
              <a:t>Οι χώρες αυτές συμμετέχουν πλέον σε σημαντικούς εξαγωγικούς τομείς, π.χ., καταναλωτικά προϊόντα, τεχνολογία και γεωργικά αγαθά.</a:t>
            </a:r>
          </a:p>
          <a:p>
            <a:pPr lvl="1">
              <a:buClr>
                <a:schemeClr val="bg2"/>
              </a:buClr>
              <a:buFont typeface="Arial" panose="020B0604020202020204" pitchFamily="34" charset="0"/>
              <a:buChar char="•"/>
            </a:pPr>
            <a:r>
              <a:rPr lang="el-GR" sz="1400" dirty="0"/>
              <a:t>Ασκούν μεγαλύτερη επιρροή στις πολυμερείς διαπραγματεύσεις, δημιουργώντας νέες δυναμικές και συμμαχίες (π.χ., η Συμμαχία BRICS).</a:t>
            </a:r>
          </a:p>
          <a:p>
            <a:pPr marL="152400" indent="0">
              <a:buNone/>
            </a:pPr>
            <a:r>
              <a:rPr lang="el-GR" sz="1400" b="1" dirty="0"/>
              <a:t>Αιτήματα και διεκδικήσεις</a:t>
            </a:r>
            <a:r>
              <a:rPr lang="el-GR" sz="1400" dirty="0"/>
              <a:t>:</a:t>
            </a:r>
          </a:p>
          <a:p>
            <a:pPr lvl="1">
              <a:buClr>
                <a:schemeClr val="bg2"/>
              </a:buClr>
              <a:buFont typeface="Arial" panose="020B0604020202020204" pitchFamily="34" charset="0"/>
              <a:buChar char="•"/>
            </a:pPr>
            <a:r>
              <a:rPr lang="el-GR" sz="1400" dirty="0"/>
              <a:t>Διεύρυνση της πρόσβασης στις αγορές των ανεπτυγμένων χωρών.</a:t>
            </a:r>
          </a:p>
          <a:p>
            <a:pPr lvl="1">
              <a:buClr>
                <a:schemeClr val="bg2"/>
              </a:buClr>
              <a:buFont typeface="Arial" panose="020B0604020202020204" pitchFamily="34" charset="0"/>
              <a:buChar char="•"/>
            </a:pPr>
            <a:r>
              <a:rPr lang="el-GR" sz="1400" dirty="0"/>
              <a:t>Υιοθέτηση πολιτικών που λαμβάνουν υπόψη τις ανισότητες στη δυνατότητα συμμόρφωσης με τις ρυθμίσεις του ΠΟΕ.</a:t>
            </a:r>
          </a:p>
          <a:p>
            <a:pPr marL="152400" indent="0">
              <a:buNone/>
            </a:pPr>
            <a:r>
              <a:rPr lang="el-GR" sz="1400" b="1" dirty="0"/>
              <a:t>Προκλήσεις για το ΠΟΕ</a:t>
            </a:r>
            <a:r>
              <a:rPr lang="el-GR" sz="1400" dirty="0"/>
              <a:t>:</a:t>
            </a:r>
          </a:p>
          <a:p>
            <a:pPr lvl="1">
              <a:buClr>
                <a:schemeClr val="bg2"/>
              </a:buClr>
              <a:buFont typeface="Arial" panose="020B0604020202020204" pitchFamily="34" charset="0"/>
              <a:buChar char="•"/>
            </a:pPr>
            <a:r>
              <a:rPr lang="el-GR" sz="1400" dirty="0"/>
              <a:t>Οι ανεπτυγμένες χώρες αντιδρούν, ισχυριζόμενες ότι ορισμένες από αυτές τις οικονομίες είναι πλέον αρκετά ισχυρές ώστε να υπόκεινται στους ίδιους κανόνες με εκείνες.</a:t>
            </a:r>
          </a:p>
          <a:p>
            <a:pPr lvl="1">
              <a:buClr>
                <a:schemeClr val="bg2"/>
              </a:buClr>
              <a:buFont typeface="Arial" panose="020B0604020202020204" pitchFamily="34" charset="0"/>
              <a:buChar char="•"/>
            </a:pPr>
            <a:r>
              <a:rPr lang="el-GR" sz="1400" dirty="0"/>
              <a:t>Ο προσδιορισμός των κριτηρίων που καθορίζουν την "αναπτυσσόμενη χώρα" είναι μια αυξανόμενη πηγή διαφωνιών.</a:t>
            </a:r>
          </a:p>
          <a:p>
            <a:pPr marL="152400" indent="0">
              <a:buNone/>
            </a:pPr>
            <a:endParaRPr lang="el-GR" dirty="0"/>
          </a:p>
        </p:txBody>
      </p:sp>
    </p:spTree>
    <p:extLst>
      <p:ext uri="{BB962C8B-B14F-4D97-AF65-F5344CB8AC3E}">
        <p14:creationId xmlns:p14="http://schemas.microsoft.com/office/powerpoint/2010/main" val="546726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8580" y="150734"/>
            <a:ext cx="8713076" cy="994893"/>
          </a:xfrm>
        </p:spPr>
        <p:txBody>
          <a:bodyPr/>
          <a:lstStyle/>
          <a:p>
            <a:r>
              <a:rPr lang="el-GR" dirty="0">
                <a:solidFill>
                  <a:schemeClr val="accent3"/>
                </a:solidFill>
                <a:latin typeface="Franklin Gothic Demi" panose="020B0703020102020204" pitchFamily="34" charset="0"/>
              </a:rPr>
              <a:t>7. Οικονομική Διακυβέρνηση και Συνεργασία με Διεθνείς Οργανισμούς</a:t>
            </a:r>
          </a:p>
        </p:txBody>
      </p:sp>
      <p:sp>
        <p:nvSpPr>
          <p:cNvPr id="3" name="Θέση κειμένου 2"/>
          <p:cNvSpPr>
            <a:spLocks noGrp="1"/>
          </p:cNvSpPr>
          <p:nvPr>
            <p:ph type="body" idx="1"/>
          </p:nvPr>
        </p:nvSpPr>
        <p:spPr>
          <a:xfrm>
            <a:off x="720000" y="1215751"/>
            <a:ext cx="8105186" cy="3755641"/>
          </a:xfrm>
        </p:spPr>
        <p:txBody>
          <a:bodyPr/>
          <a:lstStyle/>
          <a:p>
            <a:pPr marL="152400" indent="0">
              <a:buNone/>
            </a:pPr>
            <a:r>
              <a:rPr lang="el-GR" sz="1400" dirty="0"/>
              <a:t>Η παγκόσμια οικονομική διακυβέρνηση απαιτεί συντονισμένες δράσεις μεταξύ οργανισμών όπως ο ΠΟΕ, ο ΟΟΣΑ, το ΔΝΤ και ο ΟΗΕ για να αντιμετωπιστούν πολύπλοκες προκλήσεις που διαπερνούν τα εθνικά σύνορα.</a:t>
            </a:r>
          </a:p>
          <a:p>
            <a:pPr marL="152400" indent="0">
              <a:buNone/>
            </a:pPr>
            <a:endParaRPr lang="es-AR" sz="1400" b="1" dirty="0" smtClean="0"/>
          </a:p>
          <a:p>
            <a:pPr marL="152400" indent="0">
              <a:buNone/>
            </a:pPr>
            <a:r>
              <a:rPr lang="el-GR" sz="1400" b="1" dirty="0" smtClean="0"/>
              <a:t>Σημαντικά </a:t>
            </a:r>
            <a:r>
              <a:rPr lang="el-GR" sz="1400" b="1" dirty="0"/>
              <a:t>πεδία συνεργασίας</a:t>
            </a:r>
            <a:r>
              <a:rPr lang="el-GR" sz="1400" dirty="0"/>
              <a:t>:</a:t>
            </a:r>
          </a:p>
          <a:p>
            <a:pPr lvl="1">
              <a:buClr>
                <a:schemeClr val="bg2"/>
              </a:buClr>
              <a:buFont typeface="Arial" panose="020B0604020202020204" pitchFamily="34" charset="0"/>
              <a:buChar char="•"/>
            </a:pPr>
            <a:r>
              <a:rPr lang="el-GR" sz="1400" dirty="0"/>
              <a:t>Κλιματική αλλαγή: Ο ΠΟΕ συνεργάζεται με τον ΟΗΕ και τη Συμφωνία του Παρισιού για την προώθηση βιώσιμου εμπορίου μέσω μέτρων όπως η μείωση των επιδοτήσεων στα ορυκτά καύσιμα.</a:t>
            </a:r>
          </a:p>
          <a:p>
            <a:pPr lvl="1">
              <a:buClr>
                <a:schemeClr val="bg2"/>
              </a:buClr>
              <a:buFont typeface="Arial" panose="020B0604020202020204" pitchFamily="34" charset="0"/>
              <a:buChar char="•"/>
            </a:pPr>
            <a:r>
              <a:rPr lang="el-GR" sz="1400" dirty="0"/>
              <a:t>Καταπολέμηση της φτώχειας: Συνεργασία με την UNCTAD για την προώθηση ευκαιριών εμπορίου στις λιγότερο ανεπτυγμένες χώρες (</a:t>
            </a:r>
            <a:r>
              <a:rPr lang="el-GR" sz="1400" dirty="0" err="1"/>
              <a:t>LDCs</a:t>
            </a:r>
            <a:r>
              <a:rPr lang="el-GR" sz="1400" dirty="0"/>
              <a:t>).</a:t>
            </a:r>
          </a:p>
          <a:p>
            <a:pPr lvl="1">
              <a:buClr>
                <a:schemeClr val="bg2"/>
              </a:buClr>
              <a:buFont typeface="Arial" panose="020B0604020202020204" pitchFamily="34" charset="0"/>
              <a:buChar char="•"/>
            </a:pPr>
            <a:r>
              <a:rPr lang="el-GR" sz="1400" dirty="0"/>
              <a:t>Φορολογική διαφάνεια: Ο ΟΟΣΑ και το ΠΟΕ συνεργάζονται για την καταπολέμηση της φοροδιαφυγής που σχετίζεται με το </a:t>
            </a:r>
            <a:r>
              <a:rPr lang="el-GR" sz="1400" dirty="0" smtClean="0"/>
              <a:t>εμπόριο.</a:t>
            </a:r>
          </a:p>
          <a:p>
            <a:pPr marL="152400" indent="0">
              <a:buNone/>
            </a:pPr>
            <a:endParaRPr lang="es-AR" sz="1400" b="1" dirty="0" smtClean="0"/>
          </a:p>
          <a:p>
            <a:pPr marL="152400" indent="0">
              <a:buNone/>
            </a:pPr>
            <a:r>
              <a:rPr lang="el-GR" sz="1400" b="1" dirty="0" smtClean="0"/>
              <a:t>Προκλήσεις στη συνεργασία</a:t>
            </a:r>
            <a:r>
              <a:rPr lang="el-GR" sz="1400" dirty="0" smtClean="0"/>
              <a:t>:</a:t>
            </a:r>
          </a:p>
          <a:p>
            <a:pPr lvl="1">
              <a:buClr>
                <a:schemeClr val="bg2"/>
              </a:buClr>
              <a:buFont typeface="Arial" panose="020B0604020202020204" pitchFamily="34" charset="0"/>
              <a:buChar char="•"/>
            </a:pPr>
            <a:r>
              <a:rPr lang="el-GR" sz="1400" dirty="0" smtClean="0"/>
              <a:t>Συγκρούσεις </a:t>
            </a:r>
            <a:r>
              <a:rPr lang="el-GR" sz="1400" dirty="0"/>
              <a:t>αρμοδιοτήτων μεταξύ οργανισμών.</a:t>
            </a:r>
          </a:p>
          <a:p>
            <a:pPr lvl="1">
              <a:buClr>
                <a:schemeClr val="bg2"/>
              </a:buClr>
              <a:buFont typeface="Arial" panose="020B0604020202020204" pitchFamily="34" charset="0"/>
              <a:buChar char="•"/>
            </a:pPr>
            <a:r>
              <a:rPr lang="el-GR" sz="1400" dirty="0"/>
              <a:t>Διαφορετικές προτεραιότητες που καθορίζονται από τα κράτη-μέλη στους διαφορετικούς οργανισμούς.</a:t>
            </a:r>
          </a:p>
          <a:p>
            <a:pPr marL="152400" indent="0">
              <a:buNone/>
            </a:pPr>
            <a:endParaRPr lang="el-GR" dirty="0"/>
          </a:p>
        </p:txBody>
      </p:sp>
    </p:spTree>
    <p:extLst>
      <p:ext uri="{BB962C8B-B14F-4D97-AF65-F5344CB8AC3E}">
        <p14:creationId xmlns:p14="http://schemas.microsoft.com/office/powerpoint/2010/main" val="12560532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7"/>
          <p:cNvSpPr txBox="1">
            <a:spLocks noGrp="1"/>
          </p:cNvSpPr>
          <p:nvPr>
            <p:ph type="title"/>
          </p:nvPr>
        </p:nvSpPr>
        <p:spPr>
          <a:xfrm>
            <a:off x="4070450" y="3044988"/>
            <a:ext cx="4360200" cy="531900"/>
          </a:xfrm>
          <a:prstGeom prst="rect">
            <a:avLst/>
          </a:prstGeom>
        </p:spPr>
        <p:txBody>
          <a:bodyPr spcFirstLastPara="1" wrap="square" lIns="91425" tIns="91425" rIns="91425" bIns="91425" anchor="t" anchorCtr="0">
            <a:noAutofit/>
          </a:bodyPr>
          <a:lstStyle/>
          <a:p>
            <a:pPr lvl="0"/>
            <a:r>
              <a:rPr lang="en" dirty="0" smtClean="0"/>
              <a:t>—</a:t>
            </a:r>
            <a:r>
              <a:rPr lang="es-AR" dirty="0">
                <a:hlinkClick r:id="rId3"/>
              </a:rPr>
              <a:t>Nirmala Sitharaman</a:t>
            </a:r>
            <a:endParaRPr dirty="0"/>
          </a:p>
        </p:txBody>
      </p:sp>
      <p:sp>
        <p:nvSpPr>
          <p:cNvPr id="975" name="Google Shape;975;p37"/>
          <p:cNvSpPr txBox="1">
            <a:spLocks noGrp="1"/>
          </p:cNvSpPr>
          <p:nvPr>
            <p:ph type="subTitle" idx="1"/>
          </p:nvPr>
        </p:nvSpPr>
        <p:spPr>
          <a:xfrm>
            <a:off x="3158275" y="1566600"/>
            <a:ext cx="5272500" cy="1478400"/>
          </a:xfrm>
          <a:prstGeom prst="rect">
            <a:avLst/>
          </a:prstGeom>
        </p:spPr>
        <p:txBody>
          <a:bodyPr spcFirstLastPara="1" wrap="square" lIns="91425" tIns="91425" rIns="91425" bIns="91425" anchor="b" anchorCtr="0">
            <a:noAutofit/>
          </a:bodyPr>
          <a:lstStyle/>
          <a:p>
            <a:pPr marL="0" lvl="0" indent="0"/>
            <a:r>
              <a:rPr lang="en" dirty="0" smtClean="0"/>
              <a:t>“</a:t>
            </a:r>
            <a:r>
              <a:rPr lang="en-US" dirty="0"/>
              <a:t>WTO is the only multilateral system in which developed and developing countries sit together at par.</a:t>
            </a:r>
            <a:r>
              <a:rPr lang="en" dirty="0" smtClean="0"/>
              <a:t>”</a:t>
            </a:r>
            <a:endParaRPr dirty="0"/>
          </a:p>
        </p:txBody>
      </p:sp>
      <p:grpSp>
        <p:nvGrpSpPr>
          <p:cNvPr id="976" name="Google Shape;976;p37"/>
          <p:cNvGrpSpPr/>
          <p:nvPr/>
        </p:nvGrpSpPr>
        <p:grpSpPr>
          <a:xfrm>
            <a:off x="-1298406" y="1854697"/>
            <a:ext cx="4023244" cy="3368197"/>
            <a:chOff x="-1298406" y="1854697"/>
            <a:chExt cx="4023244" cy="3368197"/>
          </a:xfrm>
        </p:grpSpPr>
        <p:grpSp>
          <p:nvGrpSpPr>
            <p:cNvPr id="977" name="Google Shape;977;p37"/>
            <p:cNvGrpSpPr/>
            <p:nvPr/>
          </p:nvGrpSpPr>
          <p:grpSpPr>
            <a:xfrm>
              <a:off x="-1298406" y="2036371"/>
              <a:ext cx="4023244" cy="3186523"/>
              <a:chOff x="-698825" y="2291200"/>
              <a:chExt cx="3701237" cy="2931484"/>
            </a:xfrm>
          </p:grpSpPr>
          <p:sp>
            <p:nvSpPr>
              <p:cNvPr id="978" name="Google Shape;978;p37"/>
              <p:cNvSpPr/>
              <p:nvPr/>
            </p:nvSpPr>
            <p:spPr>
              <a:xfrm>
                <a:off x="1264908" y="2625273"/>
                <a:ext cx="511009" cy="212271"/>
              </a:xfrm>
              <a:custGeom>
                <a:avLst/>
                <a:gdLst/>
                <a:ahLst/>
                <a:cxnLst/>
                <a:rect l="l" t="t" r="r" b="b"/>
                <a:pathLst>
                  <a:path w="10094" h="4193" extrusionOk="0">
                    <a:moveTo>
                      <a:pt x="1" y="1"/>
                    </a:moveTo>
                    <a:lnTo>
                      <a:pt x="1" y="4192"/>
                    </a:lnTo>
                    <a:lnTo>
                      <a:pt x="10093" y="4192"/>
                    </a:lnTo>
                    <a:lnTo>
                      <a:pt x="10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1106858" y="2828328"/>
                <a:ext cx="523412" cy="212220"/>
              </a:xfrm>
              <a:custGeom>
                <a:avLst/>
                <a:gdLst/>
                <a:ahLst/>
                <a:cxnLst/>
                <a:rect l="l" t="t" r="r" b="b"/>
                <a:pathLst>
                  <a:path w="10339" h="4192" extrusionOk="0">
                    <a:moveTo>
                      <a:pt x="0" y="0"/>
                    </a:moveTo>
                    <a:lnTo>
                      <a:pt x="0" y="4192"/>
                    </a:lnTo>
                    <a:lnTo>
                      <a:pt x="10339" y="4192"/>
                    </a:lnTo>
                    <a:lnTo>
                      <a:pt x="10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1066915" y="3040496"/>
                <a:ext cx="522602" cy="212220"/>
              </a:xfrm>
              <a:custGeom>
                <a:avLst/>
                <a:gdLst/>
                <a:ahLst/>
                <a:cxnLst/>
                <a:rect l="l" t="t" r="r" b="b"/>
                <a:pathLst>
                  <a:path w="10323" h="4192" extrusionOk="0">
                    <a:moveTo>
                      <a:pt x="0" y="1"/>
                    </a:moveTo>
                    <a:lnTo>
                      <a:pt x="0" y="4192"/>
                    </a:lnTo>
                    <a:lnTo>
                      <a:pt x="10322" y="4192"/>
                    </a:lnTo>
                    <a:lnTo>
                      <a:pt x="103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1452169" y="2828328"/>
                <a:ext cx="522602" cy="212220"/>
              </a:xfrm>
              <a:custGeom>
                <a:avLst/>
                <a:gdLst/>
                <a:ahLst/>
                <a:cxnLst/>
                <a:rect l="l" t="t" r="r" b="b"/>
                <a:pathLst>
                  <a:path w="10323" h="4192" extrusionOk="0">
                    <a:moveTo>
                      <a:pt x="0" y="0"/>
                    </a:moveTo>
                    <a:lnTo>
                      <a:pt x="0" y="4192"/>
                    </a:lnTo>
                    <a:lnTo>
                      <a:pt x="10322" y="4192"/>
                    </a:lnTo>
                    <a:lnTo>
                      <a:pt x="10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1552001" y="3040496"/>
                <a:ext cx="522602" cy="212220"/>
              </a:xfrm>
              <a:custGeom>
                <a:avLst/>
                <a:gdLst/>
                <a:ahLst/>
                <a:cxnLst/>
                <a:rect l="l" t="t" r="r" b="b"/>
                <a:pathLst>
                  <a:path w="10323" h="4192" extrusionOk="0">
                    <a:moveTo>
                      <a:pt x="1" y="1"/>
                    </a:moveTo>
                    <a:lnTo>
                      <a:pt x="1" y="4192"/>
                    </a:lnTo>
                    <a:lnTo>
                      <a:pt x="10323" y="4192"/>
                    </a:lnTo>
                    <a:lnTo>
                      <a:pt x="10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1418048" y="2624868"/>
                <a:ext cx="17516" cy="204981"/>
              </a:xfrm>
              <a:custGeom>
                <a:avLst/>
                <a:gdLst/>
                <a:ahLst/>
                <a:cxnLst/>
                <a:rect l="l" t="t" r="r" b="b"/>
                <a:pathLst>
                  <a:path w="346" h="4049" extrusionOk="0">
                    <a:moveTo>
                      <a:pt x="173" y="1"/>
                    </a:moveTo>
                    <a:cubicBezTo>
                      <a:pt x="87" y="1"/>
                      <a:pt x="0" y="58"/>
                      <a:pt x="0" y="173"/>
                    </a:cubicBezTo>
                    <a:lnTo>
                      <a:pt x="0" y="3888"/>
                    </a:lnTo>
                    <a:cubicBezTo>
                      <a:pt x="0" y="3995"/>
                      <a:pt x="87" y="4048"/>
                      <a:pt x="173" y="4048"/>
                    </a:cubicBezTo>
                    <a:cubicBezTo>
                      <a:pt x="259" y="4048"/>
                      <a:pt x="345" y="3995"/>
                      <a:pt x="345" y="3888"/>
                    </a:cubicBezTo>
                    <a:lnTo>
                      <a:pt x="345" y="173"/>
                    </a:lnTo>
                    <a:cubicBezTo>
                      <a:pt x="345"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1502085" y="2624868"/>
                <a:ext cx="17516" cy="204981"/>
              </a:xfrm>
              <a:custGeom>
                <a:avLst/>
                <a:gdLst/>
                <a:ahLst/>
                <a:cxnLst/>
                <a:rect l="l" t="t" r="r" b="b"/>
                <a:pathLst>
                  <a:path w="346" h="4049" extrusionOk="0">
                    <a:moveTo>
                      <a:pt x="173" y="1"/>
                    </a:moveTo>
                    <a:cubicBezTo>
                      <a:pt x="87" y="1"/>
                      <a:pt x="0" y="58"/>
                      <a:pt x="0" y="173"/>
                    </a:cubicBezTo>
                    <a:lnTo>
                      <a:pt x="0" y="3888"/>
                    </a:lnTo>
                    <a:cubicBezTo>
                      <a:pt x="0" y="3995"/>
                      <a:pt x="87" y="4048"/>
                      <a:pt x="173" y="4048"/>
                    </a:cubicBezTo>
                    <a:cubicBezTo>
                      <a:pt x="259" y="4048"/>
                      <a:pt x="346" y="3995"/>
                      <a:pt x="346" y="3888"/>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1586122" y="2624868"/>
                <a:ext cx="17516" cy="204981"/>
              </a:xfrm>
              <a:custGeom>
                <a:avLst/>
                <a:gdLst/>
                <a:ahLst/>
                <a:cxnLst/>
                <a:rect l="l" t="t" r="r" b="b"/>
                <a:pathLst>
                  <a:path w="346" h="4049" extrusionOk="0">
                    <a:moveTo>
                      <a:pt x="173" y="1"/>
                    </a:moveTo>
                    <a:cubicBezTo>
                      <a:pt x="87" y="1"/>
                      <a:pt x="0" y="58"/>
                      <a:pt x="0" y="173"/>
                    </a:cubicBezTo>
                    <a:lnTo>
                      <a:pt x="0" y="3888"/>
                    </a:lnTo>
                    <a:cubicBezTo>
                      <a:pt x="0" y="3995"/>
                      <a:pt x="87" y="4048"/>
                      <a:pt x="173" y="4048"/>
                    </a:cubicBezTo>
                    <a:cubicBezTo>
                      <a:pt x="259" y="4048"/>
                      <a:pt x="346" y="3995"/>
                      <a:pt x="346" y="3888"/>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1670159" y="2624868"/>
                <a:ext cx="17516" cy="204981"/>
              </a:xfrm>
              <a:custGeom>
                <a:avLst/>
                <a:gdLst/>
                <a:ahLst/>
                <a:cxnLst/>
                <a:rect l="l" t="t" r="r" b="b"/>
                <a:pathLst>
                  <a:path w="346" h="4049" extrusionOk="0">
                    <a:moveTo>
                      <a:pt x="173" y="1"/>
                    </a:moveTo>
                    <a:cubicBezTo>
                      <a:pt x="87" y="1"/>
                      <a:pt x="1" y="58"/>
                      <a:pt x="1" y="173"/>
                    </a:cubicBezTo>
                    <a:lnTo>
                      <a:pt x="1" y="3888"/>
                    </a:lnTo>
                    <a:cubicBezTo>
                      <a:pt x="1" y="3995"/>
                      <a:pt x="87" y="4048"/>
                      <a:pt x="173" y="4048"/>
                    </a:cubicBezTo>
                    <a:cubicBezTo>
                      <a:pt x="259" y="4048"/>
                      <a:pt x="346" y="3995"/>
                      <a:pt x="346" y="3888"/>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1333151" y="2623804"/>
                <a:ext cx="17516" cy="197691"/>
              </a:xfrm>
              <a:custGeom>
                <a:avLst/>
                <a:gdLst/>
                <a:ahLst/>
                <a:cxnLst/>
                <a:rect l="l" t="t" r="r" b="b"/>
                <a:pathLst>
                  <a:path w="346" h="3905" extrusionOk="0">
                    <a:moveTo>
                      <a:pt x="173" y="1"/>
                    </a:moveTo>
                    <a:cubicBezTo>
                      <a:pt x="87" y="1"/>
                      <a:pt x="1" y="54"/>
                      <a:pt x="1" y="161"/>
                    </a:cubicBezTo>
                    <a:lnTo>
                      <a:pt x="1" y="3744"/>
                    </a:lnTo>
                    <a:cubicBezTo>
                      <a:pt x="1" y="3851"/>
                      <a:pt x="87" y="3905"/>
                      <a:pt x="173" y="3905"/>
                    </a:cubicBezTo>
                    <a:cubicBezTo>
                      <a:pt x="260" y="3905"/>
                      <a:pt x="346" y="3851"/>
                      <a:pt x="346" y="3744"/>
                    </a:cubicBezTo>
                    <a:lnTo>
                      <a:pt x="346" y="161"/>
                    </a:lnTo>
                    <a:cubicBezTo>
                      <a:pt x="346" y="54"/>
                      <a:pt x="26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1710102" y="3039231"/>
                <a:ext cx="17516" cy="219105"/>
              </a:xfrm>
              <a:custGeom>
                <a:avLst/>
                <a:gdLst/>
                <a:ahLst/>
                <a:cxnLst/>
                <a:rect l="l" t="t" r="r" b="b"/>
                <a:pathLst>
                  <a:path w="346" h="4328" extrusionOk="0">
                    <a:moveTo>
                      <a:pt x="173" y="1"/>
                    </a:moveTo>
                    <a:cubicBezTo>
                      <a:pt x="87" y="1"/>
                      <a:pt x="1" y="58"/>
                      <a:pt x="1" y="174"/>
                    </a:cubicBezTo>
                    <a:lnTo>
                      <a:pt x="1" y="4168"/>
                    </a:lnTo>
                    <a:cubicBezTo>
                      <a:pt x="1" y="4274"/>
                      <a:pt x="87" y="4328"/>
                      <a:pt x="173" y="4328"/>
                    </a:cubicBezTo>
                    <a:cubicBezTo>
                      <a:pt x="259" y="4328"/>
                      <a:pt x="346" y="4274"/>
                      <a:pt x="346" y="4168"/>
                    </a:cubicBezTo>
                    <a:lnTo>
                      <a:pt x="346" y="174"/>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1794139" y="3039231"/>
                <a:ext cx="17516" cy="219105"/>
              </a:xfrm>
              <a:custGeom>
                <a:avLst/>
                <a:gdLst/>
                <a:ahLst/>
                <a:cxnLst/>
                <a:rect l="l" t="t" r="r" b="b"/>
                <a:pathLst>
                  <a:path w="346" h="4328" extrusionOk="0">
                    <a:moveTo>
                      <a:pt x="173" y="1"/>
                    </a:moveTo>
                    <a:cubicBezTo>
                      <a:pt x="87" y="1"/>
                      <a:pt x="1" y="58"/>
                      <a:pt x="1" y="174"/>
                    </a:cubicBezTo>
                    <a:lnTo>
                      <a:pt x="1" y="4168"/>
                    </a:lnTo>
                    <a:cubicBezTo>
                      <a:pt x="1" y="4274"/>
                      <a:pt x="87" y="4328"/>
                      <a:pt x="173" y="4328"/>
                    </a:cubicBezTo>
                    <a:cubicBezTo>
                      <a:pt x="259" y="4328"/>
                      <a:pt x="346" y="4274"/>
                      <a:pt x="346" y="4168"/>
                    </a:cubicBezTo>
                    <a:lnTo>
                      <a:pt x="346" y="174"/>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1878177" y="3039231"/>
                <a:ext cx="17516" cy="219105"/>
              </a:xfrm>
              <a:custGeom>
                <a:avLst/>
                <a:gdLst/>
                <a:ahLst/>
                <a:cxnLst/>
                <a:rect l="l" t="t" r="r" b="b"/>
                <a:pathLst>
                  <a:path w="346" h="4328" extrusionOk="0">
                    <a:moveTo>
                      <a:pt x="173" y="1"/>
                    </a:moveTo>
                    <a:cubicBezTo>
                      <a:pt x="87" y="1"/>
                      <a:pt x="1" y="58"/>
                      <a:pt x="1" y="174"/>
                    </a:cubicBezTo>
                    <a:lnTo>
                      <a:pt x="1" y="4168"/>
                    </a:lnTo>
                    <a:cubicBezTo>
                      <a:pt x="1" y="4274"/>
                      <a:pt x="87" y="4328"/>
                      <a:pt x="173" y="4328"/>
                    </a:cubicBezTo>
                    <a:cubicBezTo>
                      <a:pt x="260" y="4328"/>
                      <a:pt x="346" y="4274"/>
                      <a:pt x="346" y="4168"/>
                    </a:cubicBezTo>
                    <a:lnTo>
                      <a:pt x="346" y="174"/>
                    </a:lnTo>
                    <a:cubicBezTo>
                      <a:pt x="346" y="58"/>
                      <a:pt x="26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1962214" y="3039231"/>
                <a:ext cx="17516" cy="219105"/>
              </a:xfrm>
              <a:custGeom>
                <a:avLst/>
                <a:gdLst/>
                <a:ahLst/>
                <a:cxnLst/>
                <a:rect l="l" t="t" r="r" b="b"/>
                <a:pathLst>
                  <a:path w="346" h="4328" extrusionOk="0">
                    <a:moveTo>
                      <a:pt x="173" y="1"/>
                    </a:moveTo>
                    <a:cubicBezTo>
                      <a:pt x="87" y="1"/>
                      <a:pt x="1" y="58"/>
                      <a:pt x="1" y="174"/>
                    </a:cubicBezTo>
                    <a:lnTo>
                      <a:pt x="1" y="4168"/>
                    </a:lnTo>
                    <a:cubicBezTo>
                      <a:pt x="1" y="4274"/>
                      <a:pt x="87" y="4328"/>
                      <a:pt x="173" y="4328"/>
                    </a:cubicBezTo>
                    <a:cubicBezTo>
                      <a:pt x="260" y="4328"/>
                      <a:pt x="346" y="4274"/>
                      <a:pt x="346" y="4168"/>
                    </a:cubicBezTo>
                    <a:lnTo>
                      <a:pt x="346" y="174"/>
                    </a:lnTo>
                    <a:cubicBezTo>
                      <a:pt x="346" y="58"/>
                      <a:pt x="26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1625205" y="3038218"/>
                <a:ext cx="17567" cy="211005"/>
              </a:xfrm>
              <a:custGeom>
                <a:avLst/>
                <a:gdLst/>
                <a:ahLst/>
                <a:cxnLst/>
                <a:rect l="l" t="t" r="r" b="b"/>
                <a:pathLst>
                  <a:path w="347" h="4168" extrusionOk="0">
                    <a:moveTo>
                      <a:pt x="174" y="0"/>
                    </a:moveTo>
                    <a:cubicBezTo>
                      <a:pt x="87" y="0"/>
                      <a:pt x="1" y="54"/>
                      <a:pt x="1" y="161"/>
                    </a:cubicBezTo>
                    <a:lnTo>
                      <a:pt x="1" y="4007"/>
                    </a:lnTo>
                    <a:cubicBezTo>
                      <a:pt x="1" y="4114"/>
                      <a:pt x="87" y="4167"/>
                      <a:pt x="174" y="4167"/>
                    </a:cubicBezTo>
                    <a:cubicBezTo>
                      <a:pt x="260" y="4167"/>
                      <a:pt x="346" y="4114"/>
                      <a:pt x="346" y="4007"/>
                    </a:cubicBezTo>
                    <a:lnTo>
                      <a:pt x="346" y="161"/>
                    </a:lnTo>
                    <a:cubicBezTo>
                      <a:pt x="346" y="54"/>
                      <a:pt x="26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7"/>
              <p:cNvSpPr/>
              <p:nvPr/>
            </p:nvSpPr>
            <p:spPr>
              <a:xfrm>
                <a:off x="1641860" y="2821848"/>
                <a:ext cx="17516" cy="219105"/>
              </a:xfrm>
              <a:custGeom>
                <a:avLst/>
                <a:gdLst/>
                <a:ahLst/>
                <a:cxnLst/>
                <a:rect l="l" t="t" r="r" b="b"/>
                <a:pathLst>
                  <a:path w="346" h="4328" extrusionOk="0">
                    <a:moveTo>
                      <a:pt x="173" y="1"/>
                    </a:moveTo>
                    <a:cubicBezTo>
                      <a:pt x="87" y="1"/>
                      <a:pt x="1" y="54"/>
                      <a:pt x="1" y="161"/>
                    </a:cubicBezTo>
                    <a:lnTo>
                      <a:pt x="1" y="4155"/>
                    </a:lnTo>
                    <a:cubicBezTo>
                      <a:pt x="1" y="4270"/>
                      <a:pt x="87" y="4328"/>
                      <a:pt x="173" y="4328"/>
                    </a:cubicBezTo>
                    <a:cubicBezTo>
                      <a:pt x="260" y="4328"/>
                      <a:pt x="346" y="4270"/>
                      <a:pt x="346" y="4155"/>
                    </a:cubicBezTo>
                    <a:lnTo>
                      <a:pt x="346" y="161"/>
                    </a:lnTo>
                    <a:cubicBezTo>
                      <a:pt x="346" y="54"/>
                      <a:pt x="26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a:off x="1725897" y="2821848"/>
                <a:ext cx="17516" cy="219105"/>
              </a:xfrm>
              <a:custGeom>
                <a:avLst/>
                <a:gdLst/>
                <a:ahLst/>
                <a:cxnLst/>
                <a:rect l="l" t="t" r="r" b="b"/>
                <a:pathLst>
                  <a:path w="346" h="4328" extrusionOk="0">
                    <a:moveTo>
                      <a:pt x="173" y="1"/>
                    </a:moveTo>
                    <a:cubicBezTo>
                      <a:pt x="87" y="1"/>
                      <a:pt x="1" y="54"/>
                      <a:pt x="1" y="161"/>
                    </a:cubicBezTo>
                    <a:lnTo>
                      <a:pt x="1" y="4155"/>
                    </a:lnTo>
                    <a:cubicBezTo>
                      <a:pt x="1" y="4270"/>
                      <a:pt x="87" y="4328"/>
                      <a:pt x="173" y="4328"/>
                    </a:cubicBezTo>
                    <a:cubicBezTo>
                      <a:pt x="260" y="4328"/>
                      <a:pt x="346" y="4270"/>
                      <a:pt x="346" y="4155"/>
                    </a:cubicBezTo>
                    <a:lnTo>
                      <a:pt x="346" y="161"/>
                    </a:lnTo>
                    <a:cubicBezTo>
                      <a:pt x="346" y="54"/>
                      <a:pt x="260"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7"/>
              <p:cNvSpPr/>
              <p:nvPr/>
            </p:nvSpPr>
            <p:spPr>
              <a:xfrm>
                <a:off x="1809934" y="2826050"/>
                <a:ext cx="17567" cy="214903"/>
              </a:xfrm>
              <a:custGeom>
                <a:avLst/>
                <a:gdLst/>
                <a:ahLst/>
                <a:cxnLst/>
                <a:rect l="l" t="t" r="r" b="b"/>
                <a:pathLst>
                  <a:path w="347" h="4245" extrusionOk="0">
                    <a:moveTo>
                      <a:pt x="174" y="0"/>
                    </a:moveTo>
                    <a:cubicBezTo>
                      <a:pt x="87" y="0"/>
                      <a:pt x="1" y="53"/>
                      <a:pt x="1" y="160"/>
                    </a:cubicBezTo>
                    <a:lnTo>
                      <a:pt x="1" y="4072"/>
                    </a:lnTo>
                    <a:cubicBezTo>
                      <a:pt x="1" y="4187"/>
                      <a:pt x="87" y="4245"/>
                      <a:pt x="174" y="4245"/>
                    </a:cubicBezTo>
                    <a:cubicBezTo>
                      <a:pt x="260" y="4245"/>
                      <a:pt x="346" y="4187"/>
                      <a:pt x="346" y="4072"/>
                    </a:cubicBezTo>
                    <a:lnTo>
                      <a:pt x="346" y="160"/>
                    </a:lnTo>
                    <a:cubicBezTo>
                      <a:pt x="346" y="53"/>
                      <a:pt x="26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7"/>
              <p:cNvSpPr/>
              <p:nvPr/>
            </p:nvSpPr>
            <p:spPr>
              <a:xfrm>
                <a:off x="1894022" y="2826050"/>
                <a:ext cx="17516" cy="214903"/>
              </a:xfrm>
              <a:custGeom>
                <a:avLst/>
                <a:gdLst/>
                <a:ahLst/>
                <a:cxnLst/>
                <a:rect l="l" t="t" r="r" b="b"/>
                <a:pathLst>
                  <a:path w="346" h="4245" extrusionOk="0">
                    <a:moveTo>
                      <a:pt x="173" y="0"/>
                    </a:moveTo>
                    <a:cubicBezTo>
                      <a:pt x="86" y="0"/>
                      <a:pt x="0" y="53"/>
                      <a:pt x="0" y="160"/>
                    </a:cubicBezTo>
                    <a:lnTo>
                      <a:pt x="0" y="4072"/>
                    </a:lnTo>
                    <a:cubicBezTo>
                      <a:pt x="0" y="4187"/>
                      <a:pt x="86" y="4245"/>
                      <a:pt x="173" y="4245"/>
                    </a:cubicBezTo>
                    <a:cubicBezTo>
                      <a:pt x="259" y="4245"/>
                      <a:pt x="345" y="4187"/>
                      <a:pt x="345" y="4072"/>
                    </a:cubicBezTo>
                    <a:lnTo>
                      <a:pt x="345" y="160"/>
                    </a:lnTo>
                    <a:cubicBezTo>
                      <a:pt x="345" y="53"/>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7"/>
              <p:cNvSpPr/>
              <p:nvPr/>
            </p:nvSpPr>
            <p:spPr>
              <a:xfrm>
                <a:off x="1557013" y="2820431"/>
                <a:ext cx="17516" cy="211410"/>
              </a:xfrm>
              <a:custGeom>
                <a:avLst/>
                <a:gdLst/>
                <a:ahLst/>
                <a:cxnLst/>
                <a:rect l="l" t="t" r="r" b="b"/>
                <a:pathLst>
                  <a:path w="346" h="4176" extrusionOk="0">
                    <a:moveTo>
                      <a:pt x="173" y="0"/>
                    </a:moveTo>
                    <a:cubicBezTo>
                      <a:pt x="86" y="0"/>
                      <a:pt x="0" y="58"/>
                      <a:pt x="0" y="173"/>
                    </a:cubicBezTo>
                    <a:lnTo>
                      <a:pt x="0" y="4002"/>
                    </a:lnTo>
                    <a:cubicBezTo>
                      <a:pt x="0" y="4117"/>
                      <a:pt x="86" y="4175"/>
                      <a:pt x="173" y="4175"/>
                    </a:cubicBezTo>
                    <a:cubicBezTo>
                      <a:pt x="259" y="4175"/>
                      <a:pt x="345" y="4117"/>
                      <a:pt x="345" y="4002"/>
                    </a:cubicBezTo>
                    <a:lnTo>
                      <a:pt x="345" y="173"/>
                    </a:lnTo>
                    <a:cubicBezTo>
                      <a:pt x="345" y="58"/>
                      <a:pt x="25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1231648" y="3036750"/>
                <a:ext cx="16706" cy="219105"/>
              </a:xfrm>
              <a:custGeom>
                <a:avLst/>
                <a:gdLst/>
                <a:ahLst/>
                <a:cxnLst/>
                <a:rect l="l" t="t" r="r" b="b"/>
                <a:pathLst>
                  <a:path w="330" h="4328" extrusionOk="0">
                    <a:moveTo>
                      <a:pt x="165" y="1"/>
                    </a:moveTo>
                    <a:cubicBezTo>
                      <a:pt x="83" y="1"/>
                      <a:pt x="0" y="58"/>
                      <a:pt x="0" y="173"/>
                    </a:cubicBezTo>
                    <a:lnTo>
                      <a:pt x="0" y="4167"/>
                    </a:lnTo>
                    <a:cubicBezTo>
                      <a:pt x="0" y="4274"/>
                      <a:pt x="83" y="4328"/>
                      <a:pt x="165" y="4328"/>
                    </a:cubicBezTo>
                    <a:cubicBezTo>
                      <a:pt x="247" y="4328"/>
                      <a:pt x="329" y="4274"/>
                      <a:pt x="329" y="4167"/>
                    </a:cubicBezTo>
                    <a:lnTo>
                      <a:pt x="329" y="173"/>
                    </a:lnTo>
                    <a:cubicBezTo>
                      <a:pt x="329" y="58"/>
                      <a:pt x="247" y="1"/>
                      <a:pt x="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1314875" y="3036750"/>
                <a:ext cx="17516" cy="219105"/>
              </a:xfrm>
              <a:custGeom>
                <a:avLst/>
                <a:gdLst/>
                <a:ahLst/>
                <a:cxnLst/>
                <a:rect l="l" t="t" r="r" b="b"/>
                <a:pathLst>
                  <a:path w="346" h="4328" extrusionOk="0">
                    <a:moveTo>
                      <a:pt x="173" y="1"/>
                    </a:moveTo>
                    <a:cubicBezTo>
                      <a:pt x="86" y="1"/>
                      <a:pt x="0" y="58"/>
                      <a:pt x="0" y="173"/>
                    </a:cubicBezTo>
                    <a:lnTo>
                      <a:pt x="0" y="4167"/>
                    </a:lnTo>
                    <a:cubicBezTo>
                      <a:pt x="0" y="4274"/>
                      <a:pt x="86" y="4328"/>
                      <a:pt x="173" y="4328"/>
                    </a:cubicBezTo>
                    <a:cubicBezTo>
                      <a:pt x="259" y="4328"/>
                      <a:pt x="345" y="4274"/>
                      <a:pt x="345" y="4167"/>
                    </a:cubicBezTo>
                    <a:lnTo>
                      <a:pt x="345" y="173"/>
                    </a:lnTo>
                    <a:cubicBezTo>
                      <a:pt x="345"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1398912" y="3036750"/>
                <a:ext cx="17516" cy="219105"/>
              </a:xfrm>
              <a:custGeom>
                <a:avLst/>
                <a:gdLst/>
                <a:ahLst/>
                <a:cxnLst/>
                <a:rect l="l" t="t" r="r" b="b"/>
                <a:pathLst>
                  <a:path w="346" h="4328" extrusionOk="0">
                    <a:moveTo>
                      <a:pt x="173" y="1"/>
                    </a:moveTo>
                    <a:cubicBezTo>
                      <a:pt x="87" y="1"/>
                      <a:pt x="0" y="58"/>
                      <a:pt x="0" y="173"/>
                    </a:cubicBezTo>
                    <a:lnTo>
                      <a:pt x="0" y="4167"/>
                    </a:lnTo>
                    <a:cubicBezTo>
                      <a:pt x="0" y="4274"/>
                      <a:pt x="87" y="4328"/>
                      <a:pt x="173" y="4328"/>
                    </a:cubicBezTo>
                    <a:cubicBezTo>
                      <a:pt x="259" y="4328"/>
                      <a:pt x="345" y="4274"/>
                      <a:pt x="345" y="4167"/>
                    </a:cubicBezTo>
                    <a:lnTo>
                      <a:pt x="345" y="173"/>
                    </a:lnTo>
                    <a:cubicBezTo>
                      <a:pt x="345"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1482949" y="3036750"/>
                <a:ext cx="17516" cy="219105"/>
              </a:xfrm>
              <a:custGeom>
                <a:avLst/>
                <a:gdLst/>
                <a:ahLst/>
                <a:cxnLst/>
                <a:rect l="l" t="t" r="r" b="b"/>
                <a:pathLst>
                  <a:path w="346" h="4328" extrusionOk="0">
                    <a:moveTo>
                      <a:pt x="173" y="1"/>
                    </a:moveTo>
                    <a:cubicBezTo>
                      <a:pt x="87" y="1"/>
                      <a:pt x="0" y="58"/>
                      <a:pt x="0" y="173"/>
                    </a:cubicBezTo>
                    <a:lnTo>
                      <a:pt x="0" y="4167"/>
                    </a:lnTo>
                    <a:cubicBezTo>
                      <a:pt x="0" y="4274"/>
                      <a:pt x="87" y="4328"/>
                      <a:pt x="173" y="4328"/>
                    </a:cubicBezTo>
                    <a:cubicBezTo>
                      <a:pt x="259" y="4328"/>
                      <a:pt x="346" y="4274"/>
                      <a:pt x="346" y="4167"/>
                    </a:cubicBezTo>
                    <a:lnTo>
                      <a:pt x="346" y="173"/>
                    </a:lnTo>
                    <a:cubicBezTo>
                      <a:pt x="346" y="58"/>
                      <a:pt x="25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1146750" y="3035738"/>
                <a:ext cx="16706" cy="210954"/>
              </a:xfrm>
              <a:custGeom>
                <a:avLst/>
                <a:gdLst/>
                <a:ahLst/>
                <a:cxnLst/>
                <a:rect l="l" t="t" r="r" b="b"/>
                <a:pathLst>
                  <a:path w="330" h="4167" extrusionOk="0">
                    <a:moveTo>
                      <a:pt x="165" y="0"/>
                    </a:moveTo>
                    <a:cubicBezTo>
                      <a:pt x="83" y="0"/>
                      <a:pt x="1" y="54"/>
                      <a:pt x="1" y="160"/>
                    </a:cubicBezTo>
                    <a:lnTo>
                      <a:pt x="1" y="4007"/>
                    </a:lnTo>
                    <a:cubicBezTo>
                      <a:pt x="1" y="4113"/>
                      <a:pt x="83" y="4167"/>
                      <a:pt x="165" y="4167"/>
                    </a:cubicBezTo>
                    <a:cubicBezTo>
                      <a:pt x="248" y="4167"/>
                      <a:pt x="330" y="4113"/>
                      <a:pt x="330" y="4007"/>
                    </a:cubicBezTo>
                    <a:lnTo>
                      <a:pt x="330" y="160"/>
                    </a:lnTo>
                    <a:cubicBezTo>
                      <a:pt x="330" y="54"/>
                      <a:pt x="248"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1055221" y="3028043"/>
                <a:ext cx="1029358" cy="17516"/>
              </a:xfrm>
              <a:custGeom>
                <a:avLst/>
                <a:gdLst/>
                <a:ahLst/>
                <a:cxnLst/>
                <a:rect l="l" t="t" r="r" b="b"/>
                <a:pathLst>
                  <a:path w="20333" h="346" extrusionOk="0">
                    <a:moveTo>
                      <a:pt x="231" y="0"/>
                    </a:moveTo>
                    <a:cubicBezTo>
                      <a:pt x="1" y="0"/>
                      <a:pt x="1" y="345"/>
                      <a:pt x="231" y="345"/>
                    </a:cubicBezTo>
                    <a:lnTo>
                      <a:pt x="20119" y="345"/>
                    </a:lnTo>
                    <a:cubicBezTo>
                      <a:pt x="20333" y="345"/>
                      <a:pt x="20333" y="0"/>
                      <a:pt x="20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7"/>
              <p:cNvSpPr/>
              <p:nvPr/>
            </p:nvSpPr>
            <p:spPr>
              <a:xfrm>
                <a:off x="1100176" y="2818355"/>
                <a:ext cx="882090" cy="16656"/>
              </a:xfrm>
              <a:custGeom>
                <a:avLst/>
                <a:gdLst/>
                <a:ahLst/>
                <a:cxnLst/>
                <a:rect l="l" t="t" r="r" b="b"/>
                <a:pathLst>
                  <a:path w="17424" h="329" extrusionOk="0">
                    <a:moveTo>
                      <a:pt x="214" y="0"/>
                    </a:moveTo>
                    <a:cubicBezTo>
                      <a:pt x="1" y="0"/>
                      <a:pt x="1" y="329"/>
                      <a:pt x="214" y="329"/>
                    </a:cubicBezTo>
                    <a:lnTo>
                      <a:pt x="17210" y="329"/>
                    </a:lnTo>
                    <a:cubicBezTo>
                      <a:pt x="17423" y="329"/>
                      <a:pt x="17423" y="0"/>
                      <a:pt x="17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7"/>
              <p:cNvSpPr/>
              <p:nvPr/>
            </p:nvSpPr>
            <p:spPr>
              <a:xfrm>
                <a:off x="2619576" y="2291200"/>
                <a:ext cx="16706" cy="267351"/>
              </a:xfrm>
              <a:custGeom>
                <a:avLst/>
                <a:gdLst/>
                <a:ahLst/>
                <a:cxnLst/>
                <a:rect l="l" t="t" r="r" b="b"/>
                <a:pathLst>
                  <a:path w="330" h="5281" extrusionOk="0">
                    <a:moveTo>
                      <a:pt x="165" y="0"/>
                    </a:moveTo>
                    <a:cubicBezTo>
                      <a:pt x="83" y="0"/>
                      <a:pt x="1" y="58"/>
                      <a:pt x="1" y="173"/>
                    </a:cubicBezTo>
                    <a:lnTo>
                      <a:pt x="1" y="5120"/>
                    </a:lnTo>
                    <a:cubicBezTo>
                      <a:pt x="1" y="5227"/>
                      <a:pt x="83" y="5281"/>
                      <a:pt x="165" y="5281"/>
                    </a:cubicBezTo>
                    <a:cubicBezTo>
                      <a:pt x="247" y="5281"/>
                      <a:pt x="329" y="5227"/>
                      <a:pt x="329" y="5120"/>
                    </a:cubicBezTo>
                    <a:lnTo>
                      <a:pt x="329" y="173"/>
                    </a:lnTo>
                    <a:cubicBezTo>
                      <a:pt x="329" y="58"/>
                      <a:pt x="247"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a:off x="2121175" y="2815014"/>
                <a:ext cx="770563" cy="480178"/>
              </a:xfrm>
              <a:custGeom>
                <a:avLst/>
                <a:gdLst/>
                <a:ahLst/>
                <a:cxnLst/>
                <a:rect l="l" t="t" r="r" b="b"/>
                <a:pathLst>
                  <a:path w="15221" h="9485" extrusionOk="0">
                    <a:moveTo>
                      <a:pt x="0" y="0"/>
                    </a:moveTo>
                    <a:lnTo>
                      <a:pt x="0" y="9484"/>
                    </a:lnTo>
                    <a:lnTo>
                      <a:pt x="14448" y="9484"/>
                    </a:lnTo>
                    <a:lnTo>
                      <a:pt x="15220" y="4553"/>
                    </a:lnTo>
                    <a:lnTo>
                      <a:pt x="152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a:off x="2235182" y="2625273"/>
                <a:ext cx="519261" cy="189793"/>
              </a:xfrm>
              <a:custGeom>
                <a:avLst/>
                <a:gdLst/>
                <a:ahLst/>
                <a:cxnLst/>
                <a:rect l="l" t="t" r="r" b="b"/>
                <a:pathLst>
                  <a:path w="10257" h="3749" extrusionOk="0">
                    <a:moveTo>
                      <a:pt x="0" y="1"/>
                    </a:moveTo>
                    <a:lnTo>
                      <a:pt x="0" y="3748"/>
                    </a:lnTo>
                    <a:lnTo>
                      <a:pt x="10224" y="3748"/>
                    </a:lnTo>
                    <a:lnTo>
                      <a:pt x="102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a:off x="2569660" y="2508785"/>
                <a:ext cx="116539" cy="126512"/>
              </a:xfrm>
              <a:custGeom>
                <a:avLst/>
                <a:gdLst/>
                <a:ahLst/>
                <a:cxnLst/>
                <a:rect l="l" t="t" r="r" b="b"/>
                <a:pathLst>
                  <a:path w="2302" h="2499" extrusionOk="0">
                    <a:moveTo>
                      <a:pt x="1" y="1"/>
                    </a:moveTo>
                    <a:lnTo>
                      <a:pt x="1" y="2499"/>
                    </a:lnTo>
                    <a:lnTo>
                      <a:pt x="2302" y="2499"/>
                    </a:ln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2233512" y="2618641"/>
                <a:ext cx="530094" cy="16656"/>
              </a:xfrm>
              <a:custGeom>
                <a:avLst/>
                <a:gdLst/>
                <a:ahLst/>
                <a:cxnLst/>
                <a:rect l="l" t="t" r="r" b="b"/>
                <a:pathLst>
                  <a:path w="10471" h="329" extrusionOk="0">
                    <a:moveTo>
                      <a:pt x="214" y="0"/>
                    </a:moveTo>
                    <a:cubicBezTo>
                      <a:pt x="0" y="0"/>
                      <a:pt x="0" y="329"/>
                      <a:pt x="214" y="329"/>
                    </a:cubicBezTo>
                    <a:lnTo>
                      <a:pt x="10240" y="329"/>
                    </a:lnTo>
                    <a:cubicBezTo>
                      <a:pt x="10470" y="329"/>
                      <a:pt x="10470" y="0"/>
                      <a:pt x="10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a:off x="732387" y="3045508"/>
                <a:ext cx="2270025" cy="409404"/>
              </a:xfrm>
              <a:custGeom>
                <a:avLst/>
                <a:gdLst/>
                <a:ahLst/>
                <a:cxnLst/>
                <a:rect l="l" t="t" r="r" b="b"/>
                <a:pathLst>
                  <a:path w="44840" h="8087" extrusionOk="0">
                    <a:moveTo>
                      <a:pt x="34172" y="0"/>
                    </a:moveTo>
                    <a:lnTo>
                      <a:pt x="30753" y="4044"/>
                    </a:lnTo>
                    <a:lnTo>
                      <a:pt x="7216" y="4044"/>
                    </a:lnTo>
                    <a:lnTo>
                      <a:pt x="6181" y="2170"/>
                    </a:lnTo>
                    <a:cubicBezTo>
                      <a:pt x="5753" y="1414"/>
                      <a:pt x="4948" y="937"/>
                      <a:pt x="4077" y="937"/>
                    </a:cubicBezTo>
                    <a:lnTo>
                      <a:pt x="1" y="937"/>
                    </a:lnTo>
                    <a:lnTo>
                      <a:pt x="3649" y="8087"/>
                    </a:lnTo>
                    <a:lnTo>
                      <a:pt x="40944" y="8087"/>
                    </a:lnTo>
                    <a:cubicBezTo>
                      <a:pt x="43377" y="7002"/>
                      <a:pt x="44840" y="0"/>
                      <a:pt x="44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2605451" y="3146201"/>
                <a:ext cx="161443" cy="162304"/>
              </a:xfrm>
              <a:custGeom>
                <a:avLst/>
                <a:gdLst/>
                <a:ahLst/>
                <a:cxnLst/>
                <a:rect l="l" t="t" r="r" b="b"/>
                <a:pathLst>
                  <a:path w="3189" h="3206" extrusionOk="0">
                    <a:moveTo>
                      <a:pt x="1595" y="0"/>
                    </a:moveTo>
                    <a:cubicBezTo>
                      <a:pt x="707" y="0"/>
                      <a:pt x="0" y="723"/>
                      <a:pt x="0" y="1611"/>
                    </a:cubicBezTo>
                    <a:cubicBezTo>
                      <a:pt x="0" y="2482"/>
                      <a:pt x="707" y="3205"/>
                      <a:pt x="1595" y="3205"/>
                    </a:cubicBezTo>
                    <a:cubicBezTo>
                      <a:pt x="2482" y="3205"/>
                      <a:pt x="3189" y="2482"/>
                      <a:pt x="3189" y="1611"/>
                    </a:cubicBezTo>
                    <a:cubicBezTo>
                      <a:pt x="3189" y="723"/>
                      <a:pt x="2482" y="0"/>
                      <a:pt x="1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2109532" y="2801700"/>
                <a:ext cx="789699" cy="17516"/>
              </a:xfrm>
              <a:custGeom>
                <a:avLst/>
                <a:gdLst/>
                <a:ahLst/>
                <a:cxnLst/>
                <a:rect l="l" t="t" r="r" b="b"/>
                <a:pathLst>
                  <a:path w="15599" h="346" extrusionOk="0">
                    <a:moveTo>
                      <a:pt x="230" y="0"/>
                    </a:moveTo>
                    <a:cubicBezTo>
                      <a:pt x="0" y="0"/>
                      <a:pt x="0" y="345"/>
                      <a:pt x="230" y="345"/>
                    </a:cubicBezTo>
                    <a:lnTo>
                      <a:pt x="15368" y="345"/>
                    </a:lnTo>
                    <a:cubicBezTo>
                      <a:pt x="15598" y="345"/>
                      <a:pt x="15598" y="0"/>
                      <a:pt x="15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2374957" y="2685212"/>
                <a:ext cx="40804" cy="40804"/>
              </a:xfrm>
              <a:custGeom>
                <a:avLst/>
                <a:gdLst/>
                <a:ahLst/>
                <a:cxnLst/>
                <a:rect l="l" t="t" r="r" b="b"/>
                <a:pathLst>
                  <a:path w="806" h="806" extrusionOk="0">
                    <a:moveTo>
                      <a:pt x="0" y="0"/>
                    </a:moveTo>
                    <a:lnTo>
                      <a:pt x="0" y="806"/>
                    </a:lnTo>
                    <a:lnTo>
                      <a:pt x="806" y="806"/>
                    </a:lnTo>
                    <a:lnTo>
                      <a:pt x="8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2335014" y="2902392"/>
                <a:ext cx="40804" cy="40804"/>
              </a:xfrm>
              <a:custGeom>
                <a:avLst/>
                <a:gdLst/>
                <a:ahLst/>
                <a:cxnLst/>
                <a:rect l="l" t="t" r="r" b="b"/>
                <a:pathLst>
                  <a:path w="806" h="806" extrusionOk="0">
                    <a:moveTo>
                      <a:pt x="0" y="0"/>
                    </a:moveTo>
                    <a:lnTo>
                      <a:pt x="0" y="806"/>
                    </a:lnTo>
                    <a:lnTo>
                      <a:pt x="806" y="806"/>
                    </a:lnTo>
                    <a:lnTo>
                      <a:pt x="8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2395764" y="2902392"/>
                <a:ext cx="41664" cy="40804"/>
              </a:xfrm>
              <a:custGeom>
                <a:avLst/>
                <a:gdLst/>
                <a:ahLst/>
                <a:cxnLst/>
                <a:rect l="l" t="t" r="r" b="b"/>
                <a:pathLst>
                  <a:path w="823" h="806" extrusionOk="0">
                    <a:moveTo>
                      <a:pt x="0" y="0"/>
                    </a:moveTo>
                    <a:lnTo>
                      <a:pt x="0" y="806"/>
                    </a:lnTo>
                    <a:lnTo>
                      <a:pt x="822" y="806"/>
                    </a:lnTo>
                    <a:lnTo>
                      <a:pt x="8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2456513" y="2902392"/>
                <a:ext cx="41614" cy="40804"/>
              </a:xfrm>
              <a:custGeom>
                <a:avLst/>
                <a:gdLst/>
                <a:ahLst/>
                <a:cxnLst/>
                <a:rect l="l" t="t" r="r" b="b"/>
                <a:pathLst>
                  <a:path w="822" h="806" extrusionOk="0">
                    <a:moveTo>
                      <a:pt x="0" y="0"/>
                    </a:moveTo>
                    <a:lnTo>
                      <a:pt x="0" y="806"/>
                    </a:lnTo>
                    <a:lnTo>
                      <a:pt x="822" y="806"/>
                    </a:lnTo>
                    <a:lnTo>
                      <a:pt x="8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2517263" y="2902392"/>
                <a:ext cx="41614" cy="40804"/>
              </a:xfrm>
              <a:custGeom>
                <a:avLst/>
                <a:gdLst/>
                <a:ahLst/>
                <a:cxnLst/>
                <a:rect l="l" t="t" r="r" b="b"/>
                <a:pathLst>
                  <a:path w="822" h="806" extrusionOk="0">
                    <a:moveTo>
                      <a:pt x="0" y="0"/>
                    </a:moveTo>
                    <a:lnTo>
                      <a:pt x="0" y="806"/>
                    </a:lnTo>
                    <a:lnTo>
                      <a:pt x="822" y="806"/>
                    </a:lnTo>
                    <a:lnTo>
                      <a:pt x="8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2577962" y="2902392"/>
                <a:ext cx="41664" cy="40804"/>
              </a:xfrm>
              <a:custGeom>
                <a:avLst/>
                <a:gdLst/>
                <a:ahLst/>
                <a:cxnLst/>
                <a:rect l="l" t="t" r="r" b="b"/>
                <a:pathLst>
                  <a:path w="823" h="806" extrusionOk="0">
                    <a:moveTo>
                      <a:pt x="1" y="0"/>
                    </a:moveTo>
                    <a:lnTo>
                      <a:pt x="1" y="806"/>
                    </a:lnTo>
                    <a:lnTo>
                      <a:pt x="823" y="806"/>
                    </a:lnTo>
                    <a:lnTo>
                      <a:pt x="8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2639573" y="2902392"/>
                <a:ext cx="40804" cy="40804"/>
              </a:xfrm>
              <a:custGeom>
                <a:avLst/>
                <a:gdLst/>
                <a:ahLst/>
                <a:cxnLst/>
                <a:rect l="l" t="t" r="r" b="b"/>
                <a:pathLst>
                  <a:path w="806" h="806" extrusionOk="0">
                    <a:moveTo>
                      <a:pt x="0" y="0"/>
                    </a:moveTo>
                    <a:lnTo>
                      <a:pt x="0" y="806"/>
                    </a:lnTo>
                    <a:lnTo>
                      <a:pt x="806" y="806"/>
                    </a:lnTo>
                    <a:lnTo>
                      <a:pt x="8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2700322" y="2902392"/>
                <a:ext cx="40804" cy="40804"/>
              </a:xfrm>
              <a:custGeom>
                <a:avLst/>
                <a:gdLst/>
                <a:ahLst/>
                <a:cxnLst/>
                <a:rect l="l" t="t" r="r" b="b"/>
                <a:pathLst>
                  <a:path w="806" h="806" extrusionOk="0">
                    <a:moveTo>
                      <a:pt x="0" y="0"/>
                    </a:moveTo>
                    <a:lnTo>
                      <a:pt x="0" y="806"/>
                    </a:lnTo>
                    <a:lnTo>
                      <a:pt x="805" y="806"/>
                    </a:lnTo>
                    <a:lnTo>
                      <a:pt x="8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2761021" y="2902392"/>
                <a:ext cx="40854" cy="40804"/>
              </a:xfrm>
              <a:custGeom>
                <a:avLst/>
                <a:gdLst/>
                <a:ahLst/>
                <a:cxnLst/>
                <a:rect l="l" t="t" r="r" b="b"/>
                <a:pathLst>
                  <a:path w="807" h="806" extrusionOk="0">
                    <a:moveTo>
                      <a:pt x="1" y="0"/>
                    </a:moveTo>
                    <a:lnTo>
                      <a:pt x="1" y="806"/>
                    </a:lnTo>
                    <a:lnTo>
                      <a:pt x="806" y="806"/>
                    </a:lnTo>
                    <a:lnTo>
                      <a:pt x="8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2821771" y="2902392"/>
                <a:ext cx="40854" cy="40804"/>
              </a:xfrm>
              <a:custGeom>
                <a:avLst/>
                <a:gdLst/>
                <a:ahLst/>
                <a:cxnLst/>
                <a:rect l="l" t="t" r="r" b="b"/>
                <a:pathLst>
                  <a:path w="807" h="806" extrusionOk="0">
                    <a:moveTo>
                      <a:pt x="1" y="0"/>
                    </a:moveTo>
                    <a:lnTo>
                      <a:pt x="1" y="806"/>
                    </a:lnTo>
                    <a:lnTo>
                      <a:pt x="806" y="806"/>
                    </a:lnTo>
                    <a:lnTo>
                      <a:pt x="8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2631219" y="2685212"/>
                <a:ext cx="41664" cy="40804"/>
              </a:xfrm>
              <a:custGeom>
                <a:avLst/>
                <a:gdLst/>
                <a:ahLst/>
                <a:cxnLst/>
                <a:rect l="l" t="t" r="r" b="b"/>
                <a:pathLst>
                  <a:path w="823" h="806" extrusionOk="0">
                    <a:moveTo>
                      <a:pt x="1" y="0"/>
                    </a:moveTo>
                    <a:lnTo>
                      <a:pt x="1" y="806"/>
                    </a:lnTo>
                    <a:lnTo>
                      <a:pt x="823" y="806"/>
                    </a:lnTo>
                    <a:lnTo>
                      <a:pt x="8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2442339" y="2685212"/>
                <a:ext cx="166506" cy="40804"/>
              </a:xfrm>
              <a:custGeom>
                <a:avLst/>
                <a:gdLst/>
                <a:ahLst/>
                <a:cxnLst/>
                <a:rect l="l" t="t" r="r" b="b"/>
                <a:pathLst>
                  <a:path w="3289" h="806" extrusionOk="0">
                    <a:moveTo>
                      <a:pt x="1" y="0"/>
                    </a:moveTo>
                    <a:lnTo>
                      <a:pt x="1" y="806"/>
                    </a:lnTo>
                    <a:lnTo>
                      <a:pt x="3288" y="806"/>
                    </a:lnTo>
                    <a:lnTo>
                      <a:pt x="32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322985" y="3370013"/>
                <a:ext cx="2176014" cy="1059328"/>
              </a:xfrm>
              <a:custGeom>
                <a:avLst/>
                <a:gdLst/>
                <a:ahLst/>
                <a:cxnLst/>
                <a:rect l="l" t="t" r="r" b="b"/>
                <a:pathLst>
                  <a:path w="42983" h="20925" extrusionOk="0">
                    <a:moveTo>
                      <a:pt x="16158" y="0"/>
                    </a:moveTo>
                    <a:cubicBezTo>
                      <a:pt x="10191" y="0"/>
                      <a:pt x="1" y="12706"/>
                      <a:pt x="1" y="12706"/>
                    </a:cubicBezTo>
                    <a:cubicBezTo>
                      <a:pt x="2318" y="17522"/>
                      <a:pt x="14021" y="20924"/>
                      <a:pt x="14021" y="20924"/>
                    </a:cubicBezTo>
                    <a:lnTo>
                      <a:pt x="19889" y="12558"/>
                    </a:lnTo>
                    <a:lnTo>
                      <a:pt x="30211" y="7216"/>
                    </a:lnTo>
                    <a:cubicBezTo>
                      <a:pt x="30211" y="7216"/>
                      <a:pt x="30719" y="7265"/>
                      <a:pt x="31577" y="7265"/>
                    </a:cubicBezTo>
                    <a:cubicBezTo>
                      <a:pt x="33294" y="7265"/>
                      <a:pt x="36413" y="7068"/>
                      <a:pt x="39679" y="5885"/>
                    </a:cubicBezTo>
                    <a:cubicBezTo>
                      <a:pt x="41635" y="5162"/>
                      <a:pt x="42358" y="4570"/>
                      <a:pt x="42621" y="3748"/>
                    </a:cubicBezTo>
                    <a:cubicBezTo>
                      <a:pt x="42982" y="2581"/>
                      <a:pt x="42177" y="855"/>
                      <a:pt x="40961" y="806"/>
                    </a:cubicBezTo>
                    <a:cubicBezTo>
                      <a:pt x="36408" y="625"/>
                      <a:pt x="21204" y="0"/>
                      <a:pt x="16158" y="0"/>
                    </a:cubicBezTo>
                    <a:close/>
                  </a:path>
                </a:pathLst>
              </a:custGeom>
              <a:solidFill>
                <a:srgbClr val="EE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1244962" y="3434914"/>
                <a:ext cx="1695026" cy="571708"/>
              </a:xfrm>
              <a:custGeom>
                <a:avLst/>
                <a:gdLst/>
                <a:ahLst/>
                <a:cxnLst/>
                <a:rect l="l" t="t" r="r" b="b"/>
                <a:pathLst>
                  <a:path w="33482" h="11293" extrusionOk="0">
                    <a:moveTo>
                      <a:pt x="20546" y="1"/>
                    </a:moveTo>
                    <a:lnTo>
                      <a:pt x="0" y="11292"/>
                    </a:lnTo>
                    <a:cubicBezTo>
                      <a:pt x="10010" y="10536"/>
                      <a:pt x="20119" y="9484"/>
                      <a:pt x="29619" y="6263"/>
                    </a:cubicBezTo>
                    <a:cubicBezTo>
                      <a:pt x="30573" y="5934"/>
                      <a:pt x="31559" y="5573"/>
                      <a:pt x="32298" y="4882"/>
                    </a:cubicBezTo>
                    <a:cubicBezTo>
                      <a:pt x="33038" y="4208"/>
                      <a:pt x="33482" y="3107"/>
                      <a:pt x="33153" y="2170"/>
                    </a:cubicBezTo>
                    <a:cubicBezTo>
                      <a:pt x="32890" y="1431"/>
                      <a:pt x="32200" y="921"/>
                      <a:pt x="31477" y="658"/>
                    </a:cubicBezTo>
                    <a:cubicBezTo>
                      <a:pt x="30737" y="395"/>
                      <a:pt x="29948" y="362"/>
                      <a:pt x="29175" y="329"/>
                    </a:cubicBezTo>
                    <a:cubicBezTo>
                      <a:pt x="26299" y="214"/>
                      <a:pt x="23423" y="99"/>
                      <a:pt x="20546" y="1"/>
                    </a:cubicBezTo>
                    <a:close/>
                  </a:path>
                </a:pathLst>
              </a:custGeom>
              <a:solidFill>
                <a:srgbClr val="EE9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2692830" y="3555552"/>
                <a:ext cx="231356" cy="201538"/>
              </a:xfrm>
              <a:custGeom>
                <a:avLst/>
                <a:gdLst/>
                <a:ahLst/>
                <a:cxnLst/>
                <a:rect l="l" t="t" r="r" b="b"/>
                <a:pathLst>
                  <a:path w="4570" h="3981" extrusionOk="0">
                    <a:moveTo>
                      <a:pt x="4370" y="0"/>
                    </a:moveTo>
                    <a:cubicBezTo>
                      <a:pt x="4366" y="0"/>
                      <a:pt x="4361" y="0"/>
                      <a:pt x="4356" y="1"/>
                    </a:cubicBezTo>
                    <a:cubicBezTo>
                      <a:pt x="2778" y="50"/>
                      <a:pt x="921" y="823"/>
                      <a:pt x="263" y="2351"/>
                    </a:cubicBezTo>
                    <a:cubicBezTo>
                      <a:pt x="66" y="2828"/>
                      <a:pt x="0" y="3321"/>
                      <a:pt x="49" y="3814"/>
                    </a:cubicBezTo>
                    <a:cubicBezTo>
                      <a:pt x="58" y="3923"/>
                      <a:pt x="151" y="3981"/>
                      <a:pt x="239" y="3981"/>
                    </a:cubicBezTo>
                    <a:cubicBezTo>
                      <a:pt x="324" y="3981"/>
                      <a:pt x="403" y="3927"/>
                      <a:pt x="395" y="3814"/>
                    </a:cubicBezTo>
                    <a:cubicBezTo>
                      <a:pt x="165" y="1644"/>
                      <a:pt x="2466" y="395"/>
                      <a:pt x="4356" y="346"/>
                    </a:cubicBezTo>
                    <a:cubicBezTo>
                      <a:pt x="4565" y="330"/>
                      <a:pt x="4569" y="0"/>
                      <a:pt x="4370" y="0"/>
                    </a:cubicBezTo>
                    <a:close/>
                  </a:path>
                </a:pathLst>
              </a:custGeom>
              <a:solidFill>
                <a:srgbClr val="CD6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1767663" y="3387478"/>
                <a:ext cx="734670" cy="421301"/>
              </a:xfrm>
              <a:custGeom>
                <a:avLst/>
                <a:gdLst/>
                <a:ahLst/>
                <a:cxnLst/>
                <a:rect l="l" t="t" r="r" b="b"/>
                <a:pathLst>
                  <a:path w="14512" h="8322" extrusionOk="0">
                    <a:moveTo>
                      <a:pt x="4913" y="0"/>
                    </a:moveTo>
                    <a:cubicBezTo>
                      <a:pt x="4699" y="0"/>
                      <a:pt x="4704" y="329"/>
                      <a:pt x="4929" y="329"/>
                    </a:cubicBezTo>
                    <a:lnTo>
                      <a:pt x="11766" y="576"/>
                    </a:lnTo>
                    <a:cubicBezTo>
                      <a:pt x="12473" y="609"/>
                      <a:pt x="13196" y="740"/>
                      <a:pt x="13673" y="1332"/>
                    </a:cubicBezTo>
                    <a:cubicBezTo>
                      <a:pt x="14265" y="2055"/>
                      <a:pt x="14117" y="3124"/>
                      <a:pt x="13689" y="3880"/>
                    </a:cubicBezTo>
                    <a:cubicBezTo>
                      <a:pt x="13130" y="4882"/>
                      <a:pt x="11750" y="5211"/>
                      <a:pt x="10731" y="5507"/>
                    </a:cubicBezTo>
                    <a:cubicBezTo>
                      <a:pt x="9334" y="5918"/>
                      <a:pt x="7904" y="6247"/>
                      <a:pt x="6457" y="6427"/>
                    </a:cubicBezTo>
                    <a:cubicBezTo>
                      <a:pt x="4814" y="6641"/>
                      <a:pt x="3153" y="6657"/>
                      <a:pt x="1493" y="6789"/>
                    </a:cubicBezTo>
                    <a:cubicBezTo>
                      <a:pt x="1280" y="6805"/>
                      <a:pt x="918" y="6756"/>
                      <a:pt x="754" y="6920"/>
                    </a:cubicBezTo>
                    <a:cubicBezTo>
                      <a:pt x="688" y="7003"/>
                      <a:pt x="639" y="7134"/>
                      <a:pt x="573" y="7216"/>
                    </a:cubicBezTo>
                    <a:cubicBezTo>
                      <a:pt x="409" y="7496"/>
                      <a:pt x="244" y="7792"/>
                      <a:pt x="80" y="8071"/>
                    </a:cubicBezTo>
                    <a:cubicBezTo>
                      <a:pt x="0" y="8196"/>
                      <a:pt x="117" y="8321"/>
                      <a:pt x="235" y="8321"/>
                    </a:cubicBezTo>
                    <a:cubicBezTo>
                      <a:pt x="288" y="8321"/>
                      <a:pt x="340" y="8296"/>
                      <a:pt x="376" y="8235"/>
                    </a:cubicBezTo>
                    <a:lnTo>
                      <a:pt x="997" y="7175"/>
                    </a:lnTo>
                    <a:lnTo>
                      <a:pt x="997" y="7175"/>
                    </a:lnTo>
                    <a:cubicBezTo>
                      <a:pt x="2394" y="7050"/>
                      <a:pt x="3777" y="7016"/>
                      <a:pt x="5175" y="6904"/>
                    </a:cubicBezTo>
                    <a:cubicBezTo>
                      <a:pt x="6556" y="6789"/>
                      <a:pt x="7920" y="6575"/>
                      <a:pt x="9268" y="6263"/>
                    </a:cubicBezTo>
                    <a:cubicBezTo>
                      <a:pt x="10534" y="5951"/>
                      <a:pt x="11898" y="5638"/>
                      <a:pt x="13032" y="4981"/>
                    </a:cubicBezTo>
                    <a:cubicBezTo>
                      <a:pt x="13706" y="4586"/>
                      <a:pt x="14117" y="3995"/>
                      <a:pt x="14314" y="3222"/>
                    </a:cubicBezTo>
                    <a:cubicBezTo>
                      <a:pt x="14511" y="2400"/>
                      <a:pt x="14380" y="1496"/>
                      <a:pt x="13755" y="905"/>
                    </a:cubicBezTo>
                    <a:cubicBezTo>
                      <a:pt x="13229" y="428"/>
                      <a:pt x="12555" y="264"/>
                      <a:pt x="11881" y="247"/>
                    </a:cubicBezTo>
                    <a:lnTo>
                      <a:pt x="8282" y="116"/>
                    </a:lnTo>
                    <a:cubicBezTo>
                      <a:pt x="7164" y="66"/>
                      <a:pt x="6046" y="34"/>
                      <a:pt x="4929" y="1"/>
                    </a:cubicBezTo>
                    <a:cubicBezTo>
                      <a:pt x="4923" y="0"/>
                      <a:pt x="4918" y="0"/>
                      <a:pt x="4913" y="0"/>
                    </a:cubicBezTo>
                    <a:close/>
                  </a:path>
                </a:pathLst>
              </a:custGeom>
              <a:solidFill>
                <a:srgbClr val="CD6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2237663" y="3473439"/>
                <a:ext cx="253834" cy="203006"/>
              </a:xfrm>
              <a:custGeom>
                <a:avLst/>
                <a:gdLst/>
                <a:ahLst/>
                <a:cxnLst/>
                <a:rect l="l" t="t" r="r" b="b"/>
                <a:pathLst>
                  <a:path w="5014" h="4010" extrusionOk="0">
                    <a:moveTo>
                      <a:pt x="4123" y="0"/>
                    </a:moveTo>
                    <a:cubicBezTo>
                      <a:pt x="3101" y="0"/>
                      <a:pt x="2073" y="210"/>
                      <a:pt x="1266" y="883"/>
                    </a:cubicBezTo>
                    <a:cubicBezTo>
                      <a:pt x="395" y="1623"/>
                      <a:pt x="0" y="2888"/>
                      <a:pt x="592" y="3924"/>
                    </a:cubicBezTo>
                    <a:cubicBezTo>
                      <a:pt x="622" y="3984"/>
                      <a:pt x="671" y="4009"/>
                      <a:pt x="721" y="4009"/>
                    </a:cubicBezTo>
                    <a:cubicBezTo>
                      <a:pt x="835" y="4009"/>
                      <a:pt x="956" y="3880"/>
                      <a:pt x="888" y="3743"/>
                    </a:cubicBezTo>
                    <a:cubicBezTo>
                      <a:pt x="345" y="2806"/>
                      <a:pt x="789" y="1656"/>
                      <a:pt x="1611" y="1048"/>
                    </a:cubicBezTo>
                    <a:cubicBezTo>
                      <a:pt x="2332" y="507"/>
                      <a:pt x="3204" y="339"/>
                      <a:pt x="4077" y="339"/>
                    </a:cubicBezTo>
                    <a:cubicBezTo>
                      <a:pt x="4319" y="339"/>
                      <a:pt x="4561" y="352"/>
                      <a:pt x="4800" y="374"/>
                    </a:cubicBezTo>
                    <a:cubicBezTo>
                      <a:pt x="4805" y="374"/>
                      <a:pt x="4810" y="374"/>
                      <a:pt x="4814" y="374"/>
                    </a:cubicBezTo>
                    <a:cubicBezTo>
                      <a:pt x="5013" y="374"/>
                      <a:pt x="5009" y="45"/>
                      <a:pt x="4800" y="28"/>
                    </a:cubicBezTo>
                    <a:cubicBezTo>
                      <a:pt x="4576" y="11"/>
                      <a:pt x="4350" y="0"/>
                      <a:pt x="4123" y="0"/>
                    </a:cubicBezTo>
                    <a:close/>
                  </a:path>
                </a:pathLst>
              </a:custGeom>
              <a:solidFill>
                <a:srgbClr val="CD6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1278223" y="3918380"/>
                <a:ext cx="63332" cy="87986"/>
              </a:xfrm>
              <a:custGeom>
                <a:avLst/>
                <a:gdLst/>
                <a:ahLst/>
                <a:cxnLst/>
                <a:rect l="l" t="t" r="r" b="b"/>
                <a:pathLst>
                  <a:path w="1251" h="1738" extrusionOk="0">
                    <a:moveTo>
                      <a:pt x="190" y="0"/>
                    </a:moveTo>
                    <a:cubicBezTo>
                      <a:pt x="145" y="0"/>
                      <a:pt x="100" y="17"/>
                      <a:pt x="67" y="49"/>
                    </a:cubicBezTo>
                    <a:cubicBezTo>
                      <a:pt x="1" y="115"/>
                      <a:pt x="17" y="214"/>
                      <a:pt x="67" y="296"/>
                    </a:cubicBezTo>
                    <a:cubicBezTo>
                      <a:pt x="395" y="707"/>
                      <a:pt x="675" y="1167"/>
                      <a:pt x="905" y="1660"/>
                    </a:cubicBezTo>
                    <a:cubicBezTo>
                      <a:pt x="936" y="1712"/>
                      <a:pt x="992" y="1737"/>
                      <a:pt x="1050" y="1737"/>
                    </a:cubicBezTo>
                    <a:cubicBezTo>
                      <a:pt x="1085" y="1737"/>
                      <a:pt x="1121" y="1728"/>
                      <a:pt x="1152" y="1710"/>
                    </a:cubicBezTo>
                    <a:cubicBezTo>
                      <a:pt x="1234" y="1660"/>
                      <a:pt x="1250" y="1562"/>
                      <a:pt x="1201" y="1479"/>
                    </a:cubicBezTo>
                    <a:cubicBezTo>
                      <a:pt x="971" y="970"/>
                      <a:pt x="658" y="493"/>
                      <a:pt x="313" y="49"/>
                    </a:cubicBezTo>
                    <a:cubicBezTo>
                      <a:pt x="280" y="17"/>
                      <a:pt x="235" y="0"/>
                      <a:pt x="190" y="0"/>
                    </a:cubicBezTo>
                    <a:close/>
                  </a:path>
                </a:pathLst>
              </a:custGeom>
              <a:solidFill>
                <a:srgbClr val="CD6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698825" y="3583042"/>
                <a:ext cx="1985462" cy="1639642"/>
              </a:xfrm>
              <a:custGeom>
                <a:avLst/>
                <a:gdLst/>
                <a:ahLst/>
                <a:cxnLst/>
                <a:rect l="l" t="t" r="r" b="b"/>
                <a:pathLst>
                  <a:path w="39219" h="32388" extrusionOk="0">
                    <a:moveTo>
                      <a:pt x="24951" y="0"/>
                    </a:moveTo>
                    <a:lnTo>
                      <a:pt x="1" y="32380"/>
                    </a:lnTo>
                    <a:cubicBezTo>
                      <a:pt x="236" y="32386"/>
                      <a:pt x="3127" y="32388"/>
                      <a:pt x="6877" y="32388"/>
                    </a:cubicBezTo>
                    <a:cubicBezTo>
                      <a:pt x="14377" y="32388"/>
                      <a:pt x="25313" y="32380"/>
                      <a:pt x="25313" y="32380"/>
                    </a:cubicBezTo>
                    <a:lnTo>
                      <a:pt x="39218" y="12065"/>
                    </a:lnTo>
                    <a:lnTo>
                      <a:pt x="249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275298" y="4659121"/>
                <a:ext cx="900568" cy="515970"/>
              </a:xfrm>
              <a:custGeom>
                <a:avLst/>
                <a:gdLst/>
                <a:ahLst/>
                <a:cxnLst/>
                <a:rect l="l" t="t" r="r" b="b"/>
                <a:pathLst>
                  <a:path w="17789" h="10192" extrusionOk="0">
                    <a:moveTo>
                      <a:pt x="3449" y="0"/>
                    </a:moveTo>
                    <a:cubicBezTo>
                      <a:pt x="2371" y="0"/>
                      <a:pt x="1293" y="63"/>
                      <a:pt x="215" y="161"/>
                    </a:cubicBezTo>
                    <a:cubicBezTo>
                      <a:pt x="6" y="177"/>
                      <a:pt x="1" y="507"/>
                      <a:pt x="200" y="507"/>
                    </a:cubicBezTo>
                    <a:cubicBezTo>
                      <a:pt x="205" y="507"/>
                      <a:pt x="210" y="507"/>
                      <a:pt x="215" y="506"/>
                    </a:cubicBezTo>
                    <a:cubicBezTo>
                      <a:pt x="1301" y="406"/>
                      <a:pt x="2398" y="342"/>
                      <a:pt x="3493" y="342"/>
                    </a:cubicBezTo>
                    <a:cubicBezTo>
                      <a:pt x="5464" y="342"/>
                      <a:pt x="7429" y="550"/>
                      <a:pt x="9320" y="1131"/>
                    </a:cubicBezTo>
                    <a:cubicBezTo>
                      <a:pt x="12000" y="1936"/>
                      <a:pt x="14235" y="3662"/>
                      <a:pt x="15796" y="5980"/>
                    </a:cubicBezTo>
                    <a:cubicBezTo>
                      <a:pt x="16618" y="7212"/>
                      <a:pt x="17226" y="8593"/>
                      <a:pt x="17440" y="10072"/>
                    </a:cubicBezTo>
                    <a:cubicBezTo>
                      <a:pt x="17453" y="10156"/>
                      <a:pt x="17511" y="10191"/>
                      <a:pt x="17575" y="10191"/>
                    </a:cubicBezTo>
                    <a:cubicBezTo>
                      <a:pt x="17674" y="10191"/>
                      <a:pt x="17789" y="10104"/>
                      <a:pt x="17769" y="9974"/>
                    </a:cubicBezTo>
                    <a:cubicBezTo>
                      <a:pt x="17374" y="7295"/>
                      <a:pt x="15714" y="4829"/>
                      <a:pt x="13676" y="3087"/>
                    </a:cubicBezTo>
                    <a:cubicBezTo>
                      <a:pt x="11424" y="1164"/>
                      <a:pt x="8548" y="342"/>
                      <a:pt x="5639" y="95"/>
                    </a:cubicBezTo>
                    <a:cubicBezTo>
                      <a:pt x="4909" y="29"/>
                      <a:pt x="4179" y="0"/>
                      <a:pt x="3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582236" y="5050551"/>
                <a:ext cx="379536" cy="170353"/>
              </a:xfrm>
              <a:custGeom>
                <a:avLst/>
                <a:gdLst/>
                <a:ahLst/>
                <a:cxnLst/>
                <a:rect l="l" t="t" r="r" b="b"/>
                <a:pathLst>
                  <a:path w="7497" h="3365" extrusionOk="0">
                    <a:moveTo>
                      <a:pt x="1688" y="1"/>
                    </a:moveTo>
                    <a:cubicBezTo>
                      <a:pt x="1198" y="1"/>
                      <a:pt x="699" y="61"/>
                      <a:pt x="196" y="187"/>
                    </a:cubicBezTo>
                    <a:cubicBezTo>
                      <a:pt x="1" y="232"/>
                      <a:pt x="66" y="524"/>
                      <a:pt x="242" y="524"/>
                    </a:cubicBezTo>
                    <a:cubicBezTo>
                      <a:pt x="259" y="524"/>
                      <a:pt x="276" y="522"/>
                      <a:pt x="295" y="516"/>
                    </a:cubicBezTo>
                    <a:cubicBezTo>
                      <a:pt x="767" y="398"/>
                      <a:pt x="1233" y="342"/>
                      <a:pt x="1690" y="342"/>
                    </a:cubicBezTo>
                    <a:cubicBezTo>
                      <a:pt x="3844" y="342"/>
                      <a:pt x="5793" y="1575"/>
                      <a:pt x="7149" y="3310"/>
                    </a:cubicBezTo>
                    <a:cubicBezTo>
                      <a:pt x="7179" y="3348"/>
                      <a:pt x="7216" y="3364"/>
                      <a:pt x="7253" y="3364"/>
                    </a:cubicBezTo>
                    <a:cubicBezTo>
                      <a:pt x="7374" y="3364"/>
                      <a:pt x="7496" y="3190"/>
                      <a:pt x="7395" y="3064"/>
                    </a:cubicBezTo>
                    <a:cubicBezTo>
                      <a:pt x="5992" y="1255"/>
                      <a:pt x="3935" y="1"/>
                      <a:pt x="16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932101" y="4149684"/>
                <a:ext cx="178959" cy="178959"/>
              </a:xfrm>
              <a:custGeom>
                <a:avLst/>
                <a:gdLst/>
                <a:ahLst/>
                <a:cxnLst/>
                <a:rect l="l" t="t" r="r" b="b"/>
                <a:pathLst>
                  <a:path w="3535" h="3535" extrusionOk="0">
                    <a:moveTo>
                      <a:pt x="1775" y="1"/>
                    </a:moveTo>
                    <a:cubicBezTo>
                      <a:pt x="806" y="1"/>
                      <a:pt x="0" y="789"/>
                      <a:pt x="0" y="1776"/>
                    </a:cubicBezTo>
                    <a:cubicBezTo>
                      <a:pt x="0" y="2745"/>
                      <a:pt x="806" y="3534"/>
                      <a:pt x="1775" y="3534"/>
                    </a:cubicBezTo>
                    <a:cubicBezTo>
                      <a:pt x="2745" y="3534"/>
                      <a:pt x="3534" y="2745"/>
                      <a:pt x="3534" y="1776"/>
                    </a:cubicBezTo>
                    <a:cubicBezTo>
                      <a:pt x="3534" y="789"/>
                      <a:pt x="2745" y="1"/>
                      <a:pt x="1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217584" y="3985306"/>
                <a:ext cx="896063" cy="145142"/>
              </a:xfrm>
              <a:custGeom>
                <a:avLst/>
                <a:gdLst/>
                <a:ahLst/>
                <a:cxnLst/>
                <a:rect l="l" t="t" r="r" b="b"/>
                <a:pathLst>
                  <a:path w="17700" h="2867" extrusionOk="0">
                    <a:moveTo>
                      <a:pt x="247" y="0"/>
                    </a:moveTo>
                    <a:cubicBezTo>
                      <a:pt x="122" y="0"/>
                      <a:pt x="1" y="128"/>
                      <a:pt x="94" y="256"/>
                    </a:cubicBezTo>
                    <a:cubicBezTo>
                      <a:pt x="1261" y="1883"/>
                      <a:pt x="3233" y="2672"/>
                      <a:pt x="5189" y="2837"/>
                    </a:cubicBezTo>
                    <a:cubicBezTo>
                      <a:pt x="5454" y="2857"/>
                      <a:pt x="5718" y="2866"/>
                      <a:pt x="5981" y="2866"/>
                    </a:cubicBezTo>
                    <a:cubicBezTo>
                      <a:pt x="8285" y="2866"/>
                      <a:pt x="10542" y="2150"/>
                      <a:pt x="12799" y="1752"/>
                    </a:cubicBezTo>
                    <a:cubicBezTo>
                      <a:pt x="13713" y="1595"/>
                      <a:pt x="14639" y="1484"/>
                      <a:pt x="15559" y="1484"/>
                    </a:cubicBezTo>
                    <a:cubicBezTo>
                      <a:pt x="16177" y="1484"/>
                      <a:pt x="16794" y="1534"/>
                      <a:pt x="17402" y="1653"/>
                    </a:cubicBezTo>
                    <a:cubicBezTo>
                      <a:pt x="17416" y="1657"/>
                      <a:pt x="17431" y="1658"/>
                      <a:pt x="17444" y="1658"/>
                    </a:cubicBezTo>
                    <a:cubicBezTo>
                      <a:pt x="17627" y="1658"/>
                      <a:pt x="17699" y="1370"/>
                      <a:pt x="17500" y="1324"/>
                    </a:cubicBezTo>
                    <a:cubicBezTo>
                      <a:pt x="16857" y="1199"/>
                      <a:pt x="16214" y="1147"/>
                      <a:pt x="15571" y="1147"/>
                    </a:cubicBezTo>
                    <a:cubicBezTo>
                      <a:pt x="13768" y="1147"/>
                      <a:pt x="11972" y="1561"/>
                      <a:pt x="10202" y="1949"/>
                    </a:cubicBezTo>
                    <a:cubicBezTo>
                      <a:pt x="8825" y="2244"/>
                      <a:pt x="7406" y="2510"/>
                      <a:pt x="6002" y="2510"/>
                    </a:cubicBezTo>
                    <a:cubicBezTo>
                      <a:pt x="5061" y="2510"/>
                      <a:pt x="4127" y="2391"/>
                      <a:pt x="3217" y="2081"/>
                    </a:cubicBezTo>
                    <a:cubicBezTo>
                      <a:pt x="2099" y="1702"/>
                      <a:pt x="1080" y="1045"/>
                      <a:pt x="390" y="75"/>
                    </a:cubicBezTo>
                    <a:cubicBezTo>
                      <a:pt x="351" y="22"/>
                      <a:pt x="299"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48601" y="4355322"/>
                <a:ext cx="1200825" cy="94112"/>
              </a:xfrm>
              <a:custGeom>
                <a:avLst/>
                <a:gdLst/>
                <a:ahLst/>
                <a:cxnLst/>
                <a:rect l="l" t="t" r="r" b="b"/>
                <a:pathLst>
                  <a:path w="23720" h="1859" extrusionOk="0">
                    <a:moveTo>
                      <a:pt x="286" y="1"/>
                    </a:moveTo>
                    <a:cubicBezTo>
                      <a:pt x="120" y="1"/>
                      <a:pt x="1" y="238"/>
                      <a:pt x="174" y="311"/>
                    </a:cubicBezTo>
                    <a:cubicBezTo>
                      <a:pt x="2829" y="1478"/>
                      <a:pt x="5743" y="1858"/>
                      <a:pt x="8627" y="1858"/>
                    </a:cubicBezTo>
                    <a:cubicBezTo>
                      <a:pt x="9153" y="1858"/>
                      <a:pt x="9678" y="1846"/>
                      <a:pt x="10201" y="1823"/>
                    </a:cubicBezTo>
                    <a:cubicBezTo>
                      <a:pt x="12633" y="1708"/>
                      <a:pt x="15017" y="1297"/>
                      <a:pt x="17433" y="935"/>
                    </a:cubicBezTo>
                    <a:cubicBezTo>
                      <a:pt x="18222" y="816"/>
                      <a:pt x="19052" y="726"/>
                      <a:pt x="19878" y="726"/>
                    </a:cubicBezTo>
                    <a:cubicBezTo>
                      <a:pt x="21100" y="726"/>
                      <a:pt x="22314" y="922"/>
                      <a:pt x="23383" y="1511"/>
                    </a:cubicBezTo>
                    <a:cubicBezTo>
                      <a:pt x="23410" y="1524"/>
                      <a:pt x="23437" y="1530"/>
                      <a:pt x="23463" y="1530"/>
                    </a:cubicBezTo>
                    <a:cubicBezTo>
                      <a:pt x="23619" y="1530"/>
                      <a:pt x="23719" y="1300"/>
                      <a:pt x="23564" y="1215"/>
                    </a:cubicBezTo>
                    <a:cubicBezTo>
                      <a:pt x="22435" y="595"/>
                      <a:pt x="21210" y="389"/>
                      <a:pt x="19960" y="389"/>
                    </a:cubicBezTo>
                    <a:cubicBezTo>
                      <a:pt x="18423" y="389"/>
                      <a:pt x="16848" y="700"/>
                      <a:pt x="15362" y="935"/>
                    </a:cubicBezTo>
                    <a:cubicBezTo>
                      <a:pt x="13160" y="1282"/>
                      <a:pt x="10932" y="1516"/>
                      <a:pt x="8703" y="1516"/>
                    </a:cubicBezTo>
                    <a:cubicBezTo>
                      <a:pt x="7871" y="1516"/>
                      <a:pt x="7038" y="1483"/>
                      <a:pt x="6207" y="1412"/>
                    </a:cubicBezTo>
                    <a:cubicBezTo>
                      <a:pt x="4201" y="1248"/>
                      <a:pt x="2196" y="837"/>
                      <a:pt x="355" y="15"/>
                    </a:cubicBezTo>
                    <a:cubicBezTo>
                      <a:pt x="332" y="5"/>
                      <a:pt x="308"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37"/>
            <p:cNvSpPr/>
            <p:nvPr/>
          </p:nvSpPr>
          <p:spPr>
            <a:xfrm>
              <a:off x="875520" y="1854697"/>
              <a:ext cx="273396" cy="341340"/>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49"/>
          <p:cNvSpPr txBox="1">
            <a:spLocks noGrp="1"/>
          </p:cNvSpPr>
          <p:nvPr>
            <p:ph type="title"/>
          </p:nvPr>
        </p:nvSpPr>
        <p:spPr>
          <a:xfrm>
            <a:off x="698979" y="63149"/>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solidFill>
                  <a:schemeClr val="accent3"/>
                </a:solidFill>
                <a:latin typeface="Franklin Gothic Demi" panose="020B0703020102020204" pitchFamily="34" charset="0"/>
              </a:rPr>
              <a:t>Πηγές</a:t>
            </a:r>
            <a:r>
              <a:rPr lang="en-US" dirty="0" smtClean="0">
                <a:solidFill>
                  <a:schemeClr val="accent3"/>
                </a:solidFill>
                <a:latin typeface="Franklin Gothic Demi" panose="020B0703020102020204" pitchFamily="34" charset="0"/>
              </a:rPr>
              <a:t>:</a:t>
            </a:r>
            <a:endParaRPr dirty="0">
              <a:solidFill>
                <a:schemeClr val="accent3"/>
              </a:solidFill>
              <a:latin typeface="Franklin Gothic Demi" panose="020B0703020102020204" pitchFamily="34" charset="0"/>
            </a:endParaRPr>
          </a:p>
        </p:txBody>
      </p:sp>
      <p:sp>
        <p:nvSpPr>
          <p:cNvPr id="1409" name="Google Shape;1409;p49"/>
          <p:cNvSpPr txBox="1">
            <a:spLocks noGrp="1"/>
          </p:cNvSpPr>
          <p:nvPr>
            <p:ph type="body" idx="1"/>
          </p:nvPr>
        </p:nvSpPr>
        <p:spPr>
          <a:xfrm>
            <a:off x="276772" y="735779"/>
            <a:ext cx="8695559" cy="4333711"/>
          </a:xfrm>
          <a:prstGeom prst="rect">
            <a:avLst/>
          </a:prstGeom>
        </p:spPr>
        <p:txBody>
          <a:bodyPr spcFirstLastPara="1" wrap="square" lIns="91425" tIns="91425" rIns="91425" bIns="91425" anchor="t" anchorCtr="0">
            <a:noAutofit/>
          </a:bodyPr>
          <a:lstStyle/>
          <a:p>
            <a:pPr marL="0" lvl="0" indent="0">
              <a:buNone/>
            </a:pPr>
            <a:r>
              <a:rPr lang="el-GR" sz="1400" b="1" u="sng" dirty="0" smtClean="0">
                <a:solidFill>
                  <a:schemeClr val="accent3"/>
                </a:solidFill>
                <a:latin typeface="Franklin Gothic Demi" panose="020B0703020102020204" pitchFamily="34" charset="0"/>
              </a:rPr>
              <a:t>Βιβλιογραφία</a:t>
            </a:r>
            <a:r>
              <a:rPr lang="en-US" sz="1400" b="1" u="sng" dirty="0" smtClean="0">
                <a:solidFill>
                  <a:schemeClr val="accent3"/>
                </a:solidFill>
                <a:latin typeface="Franklin Gothic Demi" panose="020B0703020102020204" pitchFamily="34" charset="0"/>
              </a:rPr>
              <a:t>:</a:t>
            </a:r>
            <a:endParaRPr lang="el-GR" b="1" dirty="0"/>
          </a:p>
          <a:p>
            <a:pPr>
              <a:buFont typeface="+mj-lt"/>
              <a:buAutoNum type="arabicPeriod"/>
            </a:pPr>
            <a:r>
              <a:rPr lang="el-GR" dirty="0"/>
              <a:t>Διεθνές οικονομικό δίκαιο, </a:t>
            </a:r>
            <a:r>
              <a:rPr lang="el-GR" dirty="0" err="1"/>
              <a:t>Eκδοτες</a:t>
            </a:r>
            <a:r>
              <a:rPr lang="el-GR" dirty="0"/>
              <a:t>: ΝΟΜΙΚΗ ΒΙΒΛΙΟΘΗΚΗ </a:t>
            </a:r>
            <a:r>
              <a:rPr lang="el-GR" dirty="0" smtClean="0"/>
              <a:t>ΑΕΕΤΕ (</a:t>
            </a:r>
            <a:r>
              <a:rPr lang="el-GR" dirty="0" err="1" smtClean="0"/>
              <a:t>Συγγραφείς:Στεφάνου</a:t>
            </a:r>
            <a:r>
              <a:rPr lang="el-GR" dirty="0" smtClean="0"/>
              <a:t> </a:t>
            </a:r>
            <a:r>
              <a:rPr lang="el-GR" dirty="0"/>
              <a:t>Κωνσταντίνος, </a:t>
            </a:r>
            <a:r>
              <a:rPr lang="el-GR" dirty="0" err="1"/>
              <a:t>Γκόρτσος</a:t>
            </a:r>
            <a:r>
              <a:rPr lang="el-GR" dirty="0"/>
              <a:t> </a:t>
            </a:r>
            <a:r>
              <a:rPr lang="el-GR" dirty="0" smtClean="0"/>
              <a:t>Χρήστος)</a:t>
            </a:r>
          </a:p>
          <a:p>
            <a:pPr>
              <a:buFont typeface="+mj-lt"/>
              <a:buAutoNum type="arabicPeriod"/>
            </a:pPr>
            <a:r>
              <a:rPr lang="el-GR" dirty="0"/>
              <a:t>ΕΞΩΤΕΡΙΚΕΣ ΣΧΕΣΕΙΣ ΤΗΣ ΕΕ, </a:t>
            </a:r>
            <a:r>
              <a:rPr lang="el-GR" dirty="0" err="1"/>
              <a:t>Eκδοτες</a:t>
            </a:r>
            <a:r>
              <a:rPr lang="el-GR" dirty="0"/>
              <a:t>: ΑΝΔΡΕΑΣ ΣΙΔΕΡΗΣ-ΙΩΑΝΝΗΣ ΣΙΔΕΡΗΣ &amp; ΣΙΑ Ο.Ε</a:t>
            </a:r>
            <a:r>
              <a:rPr lang="el-GR" dirty="0" smtClean="0"/>
              <a:t>.(</a:t>
            </a:r>
            <a:r>
              <a:rPr lang="el-GR" dirty="0" err="1" smtClean="0"/>
              <a:t>Επιμέλεια:Σπύρος</a:t>
            </a:r>
            <a:r>
              <a:rPr lang="el-GR" dirty="0" smtClean="0"/>
              <a:t> </a:t>
            </a:r>
            <a:r>
              <a:rPr lang="el-GR" dirty="0" err="1"/>
              <a:t>Μπλαβούκος</a:t>
            </a:r>
            <a:r>
              <a:rPr lang="el-GR" dirty="0"/>
              <a:t>, Δημήτρης </a:t>
            </a:r>
            <a:r>
              <a:rPr lang="el-GR" dirty="0" err="1"/>
              <a:t>Μπουραντώνης</a:t>
            </a:r>
            <a:r>
              <a:rPr lang="el-GR" dirty="0"/>
              <a:t>, Παναγιώτης </a:t>
            </a:r>
            <a:r>
              <a:rPr lang="el-GR" dirty="0" err="1" smtClean="0"/>
              <a:t>Τσάκωνας</a:t>
            </a:r>
            <a:r>
              <a:rPr lang="el-GR" dirty="0" smtClean="0"/>
              <a:t>)</a:t>
            </a:r>
          </a:p>
          <a:p>
            <a:pPr>
              <a:buFont typeface="+mj-lt"/>
              <a:buAutoNum type="arabicPeriod"/>
            </a:pPr>
            <a:r>
              <a:rPr lang="el-GR" u="sng" dirty="0"/>
              <a:t>Η εξωτερική πολιτική της Ευρωπαϊκής Ένωσης, </a:t>
            </a:r>
            <a:r>
              <a:rPr lang="el-GR" u="sng" dirty="0" smtClean="0"/>
              <a:t>ΠΕΔΙΟ (</a:t>
            </a:r>
            <a:r>
              <a:rPr lang="el-GR" dirty="0" smtClean="0"/>
              <a:t>Συγγραφείς:</a:t>
            </a:r>
            <a:r>
              <a:rPr lang="es-AR" dirty="0" smtClean="0"/>
              <a:t>S</a:t>
            </a:r>
            <a:r>
              <a:rPr lang="es-AR" dirty="0"/>
              <a:t>. Keukeleire, T. Delreux, </a:t>
            </a:r>
            <a:r>
              <a:rPr lang="el-GR" dirty="0"/>
              <a:t>επιστ. </a:t>
            </a:r>
            <a:r>
              <a:rPr lang="el-GR" dirty="0" err="1"/>
              <a:t>επιμ</a:t>
            </a:r>
            <a:r>
              <a:rPr lang="el-GR" dirty="0"/>
              <a:t>.: Σ. </a:t>
            </a:r>
            <a:r>
              <a:rPr lang="el-GR" dirty="0" err="1"/>
              <a:t>Μπλαβούκος</a:t>
            </a:r>
            <a:r>
              <a:rPr lang="el-GR" dirty="0"/>
              <a:t>, Ν. </a:t>
            </a:r>
            <a:r>
              <a:rPr lang="el-GR" dirty="0" err="1" smtClean="0"/>
              <a:t>Τζιφάκης</a:t>
            </a:r>
            <a:r>
              <a:rPr lang="el-GR" u="sng" dirty="0" smtClean="0"/>
              <a:t>)</a:t>
            </a:r>
            <a:endParaRPr dirty="0"/>
          </a:p>
          <a:p>
            <a:pPr marL="0" lvl="0" indent="0">
              <a:buNone/>
            </a:pPr>
            <a:r>
              <a:rPr lang="el-GR" sz="1400" b="1" u="sng" dirty="0" smtClean="0">
                <a:solidFill>
                  <a:schemeClr val="accent3"/>
                </a:solidFill>
                <a:latin typeface="Franklin Gothic Demi" panose="020B0703020102020204" pitchFamily="34" charset="0"/>
              </a:rPr>
              <a:t>Ιστοσελίδες</a:t>
            </a:r>
            <a:r>
              <a:rPr lang="en-US" sz="1400" b="1" u="sng" dirty="0">
                <a:solidFill>
                  <a:schemeClr val="accent3"/>
                </a:solidFill>
                <a:latin typeface="Franklin Gothic Demi" panose="020B0703020102020204" pitchFamily="34" charset="0"/>
              </a:rPr>
              <a:t> </a:t>
            </a:r>
            <a:r>
              <a:rPr lang="en-US" sz="1400" b="1" u="sng" dirty="0" smtClean="0">
                <a:solidFill>
                  <a:schemeClr val="accent3"/>
                </a:solidFill>
                <a:latin typeface="Franklin Gothic Demi" panose="020B0703020102020204" pitchFamily="34" charset="0"/>
              </a:rPr>
              <a:t>:</a:t>
            </a:r>
            <a:endParaRPr lang="el-GR" sz="1400" b="1" u="sng" dirty="0" smtClean="0">
              <a:solidFill>
                <a:schemeClr val="accent3"/>
              </a:solidFill>
              <a:latin typeface="Franklin Gothic Demi" panose="020B0703020102020204" pitchFamily="34" charset="0"/>
            </a:endParaRPr>
          </a:p>
          <a:p>
            <a:pPr marL="342900" lvl="0" indent="-342900">
              <a:buFont typeface="+mj-lt"/>
              <a:buAutoNum type="arabicPeriod"/>
            </a:pPr>
            <a:r>
              <a:rPr lang="es-AR" sz="1100" dirty="0">
                <a:solidFill>
                  <a:schemeClr val="accent3"/>
                </a:solidFill>
                <a:latin typeface="Actor" panose="020B0604020202020204" charset="-95"/>
                <a:hlinkClick r:id="rId3"/>
              </a:rPr>
              <a:t>https://</a:t>
            </a:r>
            <a:r>
              <a:rPr lang="es-AR" sz="1100" dirty="0" smtClean="0">
                <a:solidFill>
                  <a:schemeClr val="accent3"/>
                </a:solidFill>
                <a:latin typeface="Actor" panose="020B0604020202020204" charset="-95"/>
                <a:hlinkClick r:id="rId3"/>
              </a:rPr>
              <a:t>data.worldbank.org/country/china</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4"/>
              </a:rPr>
              <a:t>https://www.intracen.org</a:t>
            </a:r>
            <a:r>
              <a:rPr lang="es-AR" sz="1100" dirty="0" smtClean="0">
                <a:solidFill>
                  <a:schemeClr val="accent3"/>
                </a:solidFill>
                <a:latin typeface="Actor" panose="020B0604020202020204" charset="-95"/>
                <a:hlinkClick r:id="rId4"/>
              </a:rPr>
              <a:t>/</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5"/>
              </a:rPr>
              <a:t>https://www.wto.org</a:t>
            </a:r>
            <a:r>
              <a:rPr lang="es-AR" sz="1100" dirty="0" smtClean="0">
                <a:solidFill>
                  <a:schemeClr val="accent3"/>
                </a:solidFill>
                <a:latin typeface="Actor" panose="020B0604020202020204" charset="-95"/>
                <a:hlinkClick r:id="rId5"/>
              </a:rPr>
              <a:t>/</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6"/>
              </a:rPr>
              <a:t>https://</a:t>
            </a:r>
            <a:r>
              <a:rPr lang="es-AR" sz="1100" dirty="0" smtClean="0">
                <a:solidFill>
                  <a:schemeClr val="accent3"/>
                </a:solidFill>
                <a:latin typeface="Actor" panose="020B0604020202020204" charset="-95"/>
                <a:hlinkClick r:id="rId6"/>
              </a:rPr>
              <a:t>ec.europa.eu/eurostat</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7"/>
              </a:rPr>
              <a:t>https://www.wti.org/research/publications/1405/china-and-the-wto-a-twenty-year-assessment</a:t>
            </a:r>
            <a:r>
              <a:rPr lang="es-AR" sz="1100" dirty="0" smtClean="0">
                <a:solidFill>
                  <a:schemeClr val="accent3"/>
                </a:solidFill>
                <a:latin typeface="Actor" panose="020B0604020202020204" charset="-95"/>
                <a:hlinkClick r:id="rId7"/>
              </a:rPr>
              <a:t>/</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8"/>
              </a:rPr>
              <a:t>https://unctad.org</a:t>
            </a:r>
            <a:r>
              <a:rPr lang="es-AR" sz="1100" dirty="0" smtClean="0">
                <a:solidFill>
                  <a:schemeClr val="accent3"/>
                </a:solidFill>
                <a:latin typeface="Actor" panose="020B0604020202020204" charset="-95"/>
                <a:hlinkClick r:id="rId8"/>
              </a:rPr>
              <a:t>/</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9"/>
              </a:rPr>
              <a:t>https://</a:t>
            </a:r>
            <a:r>
              <a:rPr lang="es-AR" sz="1100" dirty="0" smtClean="0">
                <a:solidFill>
                  <a:schemeClr val="accent3"/>
                </a:solidFill>
                <a:latin typeface="Actor" panose="020B0604020202020204" charset="-95"/>
                <a:hlinkClick r:id="rId9"/>
              </a:rPr>
              <a:t>policy.trade.ec.europa.eu/index_en</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10"/>
              </a:rPr>
              <a:t>https://</a:t>
            </a:r>
            <a:r>
              <a:rPr lang="es-AR" sz="1100" dirty="0" smtClean="0">
                <a:solidFill>
                  <a:schemeClr val="accent3"/>
                </a:solidFill>
                <a:latin typeface="Actor" panose="020B0604020202020204" charset="-95"/>
                <a:hlinkClick r:id="rId10"/>
              </a:rPr>
              <a:t>www.worldbank.org/ext/en/home</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11"/>
              </a:rPr>
              <a:t>https://</a:t>
            </a:r>
            <a:r>
              <a:rPr lang="es-AR" sz="1100" dirty="0" smtClean="0">
                <a:solidFill>
                  <a:schemeClr val="accent3"/>
                </a:solidFill>
                <a:latin typeface="Actor" panose="020B0604020202020204" charset="-95"/>
                <a:hlinkClick r:id="rId11"/>
              </a:rPr>
              <a:t>www.imf.org/en/Home</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12"/>
              </a:rPr>
              <a:t>https://</a:t>
            </a:r>
            <a:r>
              <a:rPr lang="es-AR" sz="1100" dirty="0" smtClean="0">
                <a:solidFill>
                  <a:schemeClr val="accent3"/>
                </a:solidFill>
                <a:latin typeface="Actor" panose="020B0604020202020204" charset="-95"/>
                <a:hlinkClick r:id="rId12"/>
              </a:rPr>
              <a:t>policy.trade.ec.europa.eu/news/eu-japan-cooperation-continues-strengthen-under-economic-partnership-agreement-2024-07-16_en</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13"/>
              </a:rPr>
              <a:t>https://</a:t>
            </a:r>
            <a:r>
              <a:rPr lang="es-AR" sz="1100" dirty="0" smtClean="0">
                <a:solidFill>
                  <a:schemeClr val="accent3"/>
                </a:solidFill>
                <a:latin typeface="Actor" panose="020B0604020202020204" charset="-95"/>
                <a:hlinkClick r:id="rId13"/>
              </a:rPr>
              <a:t>cepr.org/publications/books-and-reports/revitalising-multilateralism-pragmatic-ideas-new-wto-director</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14"/>
              </a:rPr>
              <a:t>https://globaltradedata.wto.org</a:t>
            </a:r>
            <a:r>
              <a:rPr lang="es-AR" sz="1100" dirty="0" smtClean="0">
                <a:solidFill>
                  <a:schemeClr val="accent3"/>
                </a:solidFill>
                <a:latin typeface="Actor" panose="020B0604020202020204" charset="-95"/>
                <a:hlinkClick r:id="rId14"/>
              </a:rPr>
              <a:t>/</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15"/>
              </a:rPr>
              <a:t>https://</a:t>
            </a:r>
            <a:r>
              <a:rPr lang="es-AR" sz="1100" dirty="0" smtClean="0">
                <a:solidFill>
                  <a:schemeClr val="accent3"/>
                </a:solidFill>
                <a:latin typeface="Actor" panose="020B0604020202020204" charset="-95"/>
                <a:hlinkClick r:id="rId15"/>
              </a:rPr>
              <a:t>www.cato.org/policy-analysis/future-wto</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16"/>
              </a:rPr>
              <a:t>https://www.weforum.org/stories/2024/02/global-trade-wto-meeting</a:t>
            </a:r>
            <a:r>
              <a:rPr lang="es-AR" sz="1100" dirty="0" smtClean="0">
                <a:solidFill>
                  <a:schemeClr val="accent3"/>
                </a:solidFill>
                <a:latin typeface="Actor" panose="020B0604020202020204" charset="-95"/>
                <a:hlinkClick r:id="rId16"/>
              </a:rPr>
              <a:t>/</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hlinkClick r:id="rId17"/>
              </a:rPr>
              <a:t>https://www.mfa.gr/exoteriki-politiki/i-ellada-stin-ee/eboriki-politiki-tis-ee</a:t>
            </a:r>
            <a:r>
              <a:rPr lang="es-AR" sz="1100" dirty="0" smtClean="0">
                <a:solidFill>
                  <a:schemeClr val="accent3"/>
                </a:solidFill>
                <a:latin typeface="Actor" panose="020B0604020202020204" charset="-95"/>
                <a:hlinkClick r:id="rId17"/>
              </a:rPr>
              <a:t>/</a:t>
            </a:r>
            <a:endParaRPr lang="el-GR" sz="1100" dirty="0" smtClean="0">
              <a:solidFill>
                <a:schemeClr val="accent3"/>
              </a:solidFill>
              <a:latin typeface="Actor" panose="020B0604020202020204" charset="-95"/>
            </a:endParaRPr>
          </a:p>
          <a:p>
            <a:pPr marL="342900" lvl="0" indent="-342900">
              <a:buFont typeface="+mj-lt"/>
              <a:buAutoNum type="arabicPeriod"/>
            </a:pPr>
            <a:r>
              <a:rPr lang="es-AR" sz="1100" dirty="0">
                <a:solidFill>
                  <a:schemeClr val="accent3"/>
                </a:solidFill>
                <a:latin typeface="Actor" panose="020B0604020202020204" charset="-95"/>
              </a:rPr>
              <a:t>https://www.lawctopus.com/academike/dispute-settlement-mechanism-wto/</a:t>
            </a:r>
            <a:endParaRPr lang="el-GR" sz="1100" dirty="0" smtClean="0">
              <a:solidFill>
                <a:schemeClr val="accent3"/>
              </a:solidFill>
              <a:latin typeface="Actor" panose="020B0604020202020204" charset="-95"/>
            </a:endParaRPr>
          </a:p>
          <a:p>
            <a:pPr marL="342900" lvl="0" indent="-342900">
              <a:buFont typeface="+mj-lt"/>
              <a:buAutoNum type="arabicPeriod"/>
            </a:pPr>
            <a:endParaRPr lang="el-GR" sz="1400" u="sng" dirty="0" smtClean="0">
              <a:solidFill>
                <a:schemeClr val="accent3"/>
              </a:solidFill>
              <a:latin typeface="Franklin Gothic Demi" panose="020B0703020102020204" pitchFamily="34" charset="0"/>
            </a:endParaRPr>
          </a:p>
        </p:txBody>
      </p:sp>
      <p:grpSp>
        <p:nvGrpSpPr>
          <p:cNvPr id="1410" name="Google Shape;1410;p49"/>
          <p:cNvGrpSpPr/>
          <p:nvPr/>
        </p:nvGrpSpPr>
        <p:grpSpPr>
          <a:xfrm>
            <a:off x="6799920" y="3881381"/>
            <a:ext cx="2557402" cy="1261873"/>
            <a:chOff x="7229326" y="4198760"/>
            <a:chExt cx="1914653" cy="944728"/>
          </a:xfrm>
        </p:grpSpPr>
        <p:sp>
          <p:nvSpPr>
            <p:cNvPr id="1411" name="Google Shape;1411;p49"/>
            <p:cNvSpPr/>
            <p:nvPr/>
          </p:nvSpPr>
          <p:spPr>
            <a:xfrm>
              <a:off x="7292109" y="4356463"/>
              <a:ext cx="341488" cy="318526"/>
            </a:xfrm>
            <a:custGeom>
              <a:avLst/>
              <a:gdLst/>
              <a:ahLst/>
              <a:cxnLst/>
              <a:rect l="l" t="t" r="r" b="b"/>
              <a:pathLst>
                <a:path w="7332" h="6839" extrusionOk="0">
                  <a:moveTo>
                    <a:pt x="0" y="1"/>
                  </a:moveTo>
                  <a:lnTo>
                    <a:pt x="0" y="6838"/>
                  </a:lnTo>
                  <a:lnTo>
                    <a:pt x="7331" y="6838"/>
                  </a:lnTo>
                  <a:lnTo>
                    <a:pt x="7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9"/>
            <p:cNvSpPr/>
            <p:nvPr/>
          </p:nvSpPr>
          <p:spPr>
            <a:xfrm>
              <a:off x="7432952" y="4356463"/>
              <a:ext cx="43687" cy="101114"/>
            </a:xfrm>
            <a:custGeom>
              <a:avLst/>
              <a:gdLst/>
              <a:ahLst/>
              <a:cxnLst/>
              <a:rect l="l" t="t" r="r" b="b"/>
              <a:pathLst>
                <a:path w="938" h="2171" extrusionOk="0">
                  <a:moveTo>
                    <a:pt x="1" y="1"/>
                  </a:moveTo>
                  <a:lnTo>
                    <a:pt x="1" y="2170"/>
                  </a:lnTo>
                  <a:lnTo>
                    <a:pt x="938" y="2170"/>
                  </a:lnTo>
                  <a:lnTo>
                    <a:pt x="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9"/>
            <p:cNvSpPr/>
            <p:nvPr/>
          </p:nvSpPr>
          <p:spPr>
            <a:xfrm>
              <a:off x="7311996" y="4387854"/>
              <a:ext cx="73542" cy="8477"/>
            </a:xfrm>
            <a:custGeom>
              <a:avLst/>
              <a:gdLst/>
              <a:ahLst/>
              <a:cxnLst/>
              <a:rect l="l" t="t" r="r" b="b"/>
              <a:pathLst>
                <a:path w="1579" h="182" extrusionOk="0">
                  <a:moveTo>
                    <a:pt x="66" y="1"/>
                  </a:moveTo>
                  <a:cubicBezTo>
                    <a:pt x="34" y="1"/>
                    <a:pt x="1" y="34"/>
                    <a:pt x="1" y="83"/>
                  </a:cubicBezTo>
                  <a:cubicBezTo>
                    <a:pt x="1" y="116"/>
                    <a:pt x="34" y="149"/>
                    <a:pt x="66" y="149"/>
                  </a:cubicBezTo>
                  <a:lnTo>
                    <a:pt x="1496" y="181"/>
                  </a:lnTo>
                  <a:cubicBezTo>
                    <a:pt x="1529" y="181"/>
                    <a:pt x="1562" y="149"/>
                    <a:pt x="1562" y="116"/>
                  </a:cubicBezTo>
                  <a:cubicBezTo>
                    <a:pt x="1579" y="66"/>
                    <a:pt x="1546" y="34"/>
                    <a:pt x="1496" y="34"/>
                  </a:cubicBez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9"/>
            <p:cNvSpPr/>
            <p:nvPr/>
          </p:nvSpPr>
          <p:spPr>
            <a:xfrm>
              <a:off x="7229326" y="4674943"/>
              <a:ext cx="529791" cy="468544"/>
            </a:xfrm>
            <a:custGeom>
              <a:avLst/>
              <a:gdLst/>
              <a:ahLst/>
              <a:cxnLst/>
              <a:rect l="l" t="t" r="r" b="b"/>
              <a:pathLst>
                <a:path w="11375" h="10060" extrusionOk="0">
                  <a:moveTo>
                    <a:pt x="1" y="0"/>
                  </a:moveTo>
                  <a:lnTo>
                    <a:pt x="1" y="10060"/>
                  </a:lnTo>
                  <a:lnTo>
                    <a:pt x="11375" y="10060"/>
                  </a:lnTo>
                  <a:lnTo>
                    <a:pt x="113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9"/>
            <p:cNvSpPr/>
            <p:nvPr/>
          </p:nvSpPr>
          <p:spPr>
            <a:xfrm>
              <a:off x="7447483" y="4674943"/>
              <a:ext cx="68186" cy="148574"/>
            </a:xfrm>
            <a:custGeom>
              <a:avLst/>
              <a:gdLst/>
              <a:ahLst/>
              <a:cxnLst/>
              <a:rect l="l" t="t" r="r" b="b"/>
              <a:pathLst>
                <a:path w="1464" h="3190" extrusionOk="0">
                  <a:moveTo>
                    <a:pt x="1" y="0"/>
                  </a:moveTo>
                  <a:lnTo>
                    <a:pt x="1" y="3189"/>
                  </a:lnTo>
                  <a:lnTo>
                    <a:pt x="1464" y="3189"/>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9"/>
            <p:cNvSpPr/>
            <p:nvPr/>
          </p:nvSpPr>
          <p:spPr>
            <a:xfrm>
              <a:off x="7622792" y="5036272"/>
              <a:ext cx="91939" cy="6940"/>
            </a:xfrm>
            <a:custGeom>
              <a:avLst/>
              <a:gdLst/>
              <a:ahLst/>
              <a:cxnLst/>
              <a:rect l="l" t="t" r="r" b="b"/>
              <a:pathLst>
                <a:path w="1974" h="149" extrusionOk="0">
                  <a:moveTo>
                    <a:pt x="83" y="0"/>
                  </a:moveTo>
                  <a:cubicBezTo>
                    <a:pt x="34" y="0"/>
                    <a:pt x="1" y="33"/>
                    <a:pt x="1" y="83"/>
                  </a:cubicBezTo>
                  <a:cubicBezTo>
                    <a:pt x="1" y="115"/>
                    <a:pt x="34" y="148"/>
                    <a:pt x="83" y="148"/>
                  </a:cubicBezTo>
                  <a:lnTo>
                    <a:pt x="1891" y="148"/>
                  </a:lnTo>
                  <a:cubicBezTo>
                    <a:pt x="1940" y="148"/>
                    <a:pt x="1973" y="115"/>
                    <a:pt x="1973" y="83"/>
                  </a:cubicBezTo>
                  <a:cubicBezTo>
                    <a:pt x="1973" y="33"/>
                    <a:pt x="1940"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9"/>
            <p:cNvSpPr/>
            <p:nvPr/>
          </p:nvSpPr>
          <p:spPr>
            <a:xfrm>
              <a:off x="7621301" y="5059234"/>
              <a:ext cx="81925" cy="7685"/>
            </a:xfrm>
            <a:custGeom>
              <a:avLst/>
              <a:gdLst/>
              <a:ahLst/>
              <a:cxnLst/>
              <a:rect l="l" t="t" r="r" b="b"/>
              <a:pathLst>
                <a:path w="1759" h="165" extrusionOk="0">
                  <a:moveTo>
                    <a:pt x="82" y="1"/>
                  </a:moveTo>
                  <a:cubicBezTo>
                    <a:pt x="33" y="1"/>
                    <a:pt x="0" y="33"/>
                    <a:pt x="0" y="66"/>
                  </a:cubicBezTo>
                  <a:cubicBezTo>
                    <a:pt x="0" y="116"/>
                    <a:pt x="33" y="148"/>
                    <a:pt x="82" y="148"/>
                  </a:cubicBezTo>
                  <a:lnTo>
                    <a:pt x="1677" y="165"/>
                  </a:lnTo>
                  <a:cubicBezTo>
                    <a:pt x="1726" y="165"/>
                    <a:pt x="1759" y="132"/>
                    <a:pt x="1759" y="99"/>
                  </a:cubicBezTo>
                  <a:cubicBezTo>
                    <a:pt x="1759" y="66"/>
                    <a:pt x="1726" y="17"/>
                    <a:pt x="1677" y="17"/>
                  </a:cubicBez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9"/>
            <p:cNvSpPr/>
            <p:nvPr/>
          </p:nvSpPr>
          <p:spPr>
            <a:xfrm>
              <a:off x="7631222" y="5081450"/>
              <a:ext cx="83509" cy="8430"/>
            </a:xfrm>
            <a:custGeom>
              <a:avLst/>
              <a:gdLst/>
              <a:ahLst/>
              <a:cxnLst/>
              <a:rect l="l" t="t" r="r" b="b"/>
              <a:pathLst>
                <a:path w="1793" h="181" extrusionOk="0">
                  <a:moveTo>
                    <a:pt x="83" y="0"/>
                  </a:moveTo>
                  <a:cubicBezTo>
                    <a:pt x="34" y="0"/>
                    <a:pt x="1" y="33"/>
                    <a:pt x="1" y="66"/>
                  </a:cubicBezTo>
                  <a:cubicBezTo>
                    <a:pt x="1" y="99"/>
                    <a:pt x="34" y="148"/>
                    <a:pt x="67" y="148"/>
                  </a:cubicBezTo>
                  <a:lnTo>
                    <a:pt x="1710" y="181"/>
                  </a:lnTo>
                  <a:cubicBezTo>
                    <a:pt x="1759" y="181"/>
                    <a:pt x="1792" y="148"/>
                    <a:pt x="1792" y="115"/>
                  </a:cubicBezTo>
                  <a:cubicBezTo>
                    <a:pt x="1792" y="66"/>
                    <a:pt x="1759" y="33"/>
                    <a:pt x="1710" y="33"/>
                  </a:cubicBezTo>
                  <a:lnTo>
                    <a:pt x="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9"/>
            <p:cNvSpPr/>
            <p:nvPr/>
          </p:nvSpPr>
          <p:spPr>
            <a:xfrm>
              <a:off x="8108942" y="4198760"/>
              <a:ext cx="685957" cy="476229"/>
            </a:xfrm>
            <a:custGeom>
              <a:avLst/>
              <a:gdLst/>
              <a:ahLst/>
              <a:cxnLst/>
              <a:rect l="l" t="t" r="r" b="b"/>
              <a:pathLst>
                <a:path w="14728" h="10225" extrusionOk="0">
                  <a:moveTo>
                    <a:pt x="0" y="1"/>
                  </a:moveTo>
                  <a:lnTo>
                    <a:pt x="0" y="10224"/>
                  </a:lnTo>
                  <a:lnTo>
                    <a:pt x="14727" y="10224"/>
                  </a:lnTo>
                  <a:lnTo>
                    <a:pt x="147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9"/>
            <p:cNvSpPr/>
            <p:nvPr/>
          </p:nvSpPr>
          <p:spPr>
            <a:xfrm>
              <a:off x="7598293" y="4198760"/>
              <a:ext cx="510695" cy="476229"/>
            </a:xfrm>
            <a:custGeom>
              <a:avLst/>
              <a:gdLst/>
              <a:ahLst/>
              <a:cxnLst/>
              <a:rect l="l" t="t" r="r" b="b"/>
              <a:pathLst>
                <a:path w="10965" h="10225" extrusionOk="0">
                  <a:moveTo>
                    <a:pt x="1" y="1"/>
                  </a:moveTo>
                  <a:lnTo>
                    <a:pt x="1" y="10224"/>
                  </a:lnTo>
                  <a:lnTo>
                    <a:pt x="10964" y="10224"/>
                  </a:lnTo>
                  <a:lnTo>
                    <a:pt x="109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9"/>
            <p:cNvSpPr/>
            <p:nvPr/>
          </p:nvSpPr>
          <p:spPr>
            <a:xfrm>
              <a:off x="8541438" y="4198760"/>
              <a:ext cx="65904" cy="150856"/>
            </a:xfrm>
            <a:custGeom>
              <a:avLst/>
              <a:gdLst/>
              <a:ahLst/>
              <a:cxnLst/>
              <a:rect l="l" t="t" r="r" b="b"/>
              <a:pathLst>
                <a:path w="1415" h="3239" extrusionOk="0">
                  <a:moveTo>
                    <a:pt x="1" y="1"/>
                  </a:moveTo>
                  <a:lnTo>
                    <a:pt x="1" y="3239"/>
                  </a:lnTo>
                  <a:lnTo>
                    <a:pt x="1414" y="3239"/>
                  </a:lnTo>
                  <a:lnTo>
                    <a:pt x="1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9"/>
            <p:cNvSpPr/>
            <p:nvPr/>
          </p:nvSpPr>
          <p:spPr>
            <a:xfrm>
              <a:off x="7808859" y="4198760"/>
              <a:ext cx="65857" cy="150856"/>
            </a:xfrm>
            <a:custGeom>
              <a:avLst/>
              <a:gdLst/>
              <a:ahLst/>
              <a:cxnLst/>
              <a:rect l="l" t="t" r="r" b="b"/>
              <a:pathLst>
                <a:path w="1414" h="3239" extrusionOk="0">
                  <a:moveTo>
                    <a:pt x="0" y="1"/>
                  </a:moveTo>
                  <a:lnTo>
                    <a:pt x="0" y="3239"/>
                  </a:lnTo>
                  <a:lnTo>
                    <a:pt x="1414" y="3239"/>
                  </a:lnTo>
                  <a:lnTo>
                    <a:pt x="1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9"/>
            <p:cNvSpPr/>
            <p:nvPr/>
          </p:nvSpPr>
          <p:spPr>
            <a:xfrm>
              <a:off x="7971918" y="4234389"/>
              <a:ext cx="93429" cy="96876"/>
            </a:xfrm>
            <a:custGeom>
              <a:avLst/>
              <a:gdLst/>
              <a:ahLst/>
              <a:cxnLst/>
              <a:rect l="l" t="t" r="r" b="b"/>
              <a:pathLst>
                <a:path w="2006" h="2080" extrusionOk="0">
                  <a:moveTo>
                    <a:pt x="1036" y="189"/>
                  </a:moveTo>
                  <a:cubicBezTo>
                    <a:pt x="1167" y="304"/>
                    <a:pt x="1299" y="436"/>
                    <a:pt x="1430" y="567"/>
                  </a:cubicBezTo>
                  <a:cubicBezTo>
                    <a:pt x="1545" y="682"/>
                    <a:pt x="1644" y="781"/>
                    <a:pt x="1759" y="896"/>
                  </a:cubicBezTo>
                  <a:lnTo>
                    <a:pt x="1644" y="896"/>
                  </a:lnTo>
                  <a:cubicBezTo>
                    <a:pt x="1545" y="896"/>
                    <a:pt x="1446" y="896"/>
                    <a:pt x="1348" y="912"/>
                  </a:cubicBezTo>
                  <a:cubicBezTo>
                    <a:pt x="1315" y="912"/>
                    <a:pt x="1282" y="945"/>
                    <a:pt x="1282" y="995"/>
                  </a:cubicBezTo>
                  <a:cubicBezTo>
                    <a:pt x="1299" y="1159"/>
                    <a:pt x="1299" y="1323"/>
                    <a:pt x="1299" y="1504"/>
                  </a:cubicBezTo>
                  <a:cubicBezTo>
                    <a:pt x="1282" y="1636"/>
                    <a:pt x="1282" y="1784"/>
                    <a:pt x="1299" y="1931"/>
                  </a:cubicBezTo>
                  <a:cubicBezTo>
                    <a:pt x="1183" y="1931"/>
                    <a:pt x="1085" y="1915"/>
                    <a:pt x="986" y="1915"/>
                  </a:cubicBezTo>
                  <a:cubicBezTo>
                    <a:pt x="888" y="1915"/>
                    <a:pt x="789" y="1915"/>
                    <a:pt x="674" y="1899"/>
                  </a:cubicBezTo>
                  <a:lnTo>
                    <a:pt x="674" y="995"/>
                  </a:lnTo>
                  <a:cubicBezTo>
                    <a:pt x="674" y="962"/>
                    <a:pt x="641" y="929"/>
                    <a:pt x="608" y="929"/>
                  </a:cubicBezTo>
                  <a:cubicBezTo>
                    <a:pt x="559" y="921"/>
                    <a:pt x="514" y="916"/>
                    <a:pt x="468" y="916"/>
                  </a:cubicBezTo>
                  <a:cubicBezTo>
                    <a:pt x="423" y="916"/>
                    <a:pt x="378" y="921"/>
                    <a:pt x="329" y="929"/>
                  </a:cubicBezTo>
                  <a:lnTo>
                    <a:pt x="263" y="929"/>
                  </a:lnTo>
                  <a:cubicBezTo>
                    <a:pt x="378" y="814"/>
                    <a:pt x="493" y="699"/>
                    <a:pt x="608" y="584"/>
                  </a:cubicBezTo>
                  <a:cubicBezTo>
                    <a:pt x="740" y="452"/>
                    <a:pt x="888" y="321"/>
                    <a:pt x="1036" y="189"/>
                  </a:cubicBezTo>
                  <a:close/>
                  <a:moveTo>
                    <a:pt x="1042" y="0"/>
                  </a:moveTo>
                  <a:cubicBezTo>
                    <a:pt x="1023" y="0"/>
                    <a:pt x="1003" y="8"/>
                    <a:pt x="986" y="25"/>
                  </a:cubicBezTo>
                  <a:cubicBezTo>
                    <a:pt x="822" y="189"/>
                    <a:pt x="658" y="337"/>
                    <a:pt x="510" y="485"/>
                  </a:cubicBezTo>
                  <a:cubicBezTo>
                    <a:pt x="345" y="633"/>
                    <a:pt x="197" y="781"/>
                    <a:pt x="16" y="945"/>
                  </a:cubicBezTo>
                  <a:cubicBezTo>
                    <a:pt x="0" y="962"/>
                    <a:pt x="0" y="995"/>
                    <a:pt x="0" y="1011"/>
                  </a:cubicBezTo>
                  <a:cubicBezTo>
                    <a:pt x="16" y="1044"/>
                    <a:pt x="33" y="1060"/>
                    <a:pt x="66" y="1060"/>
                  </a:cubicBezTo>
                  <a:cubicBezTo>
                    <a:pt x="148" y="1077"/>
                    <a:pt x="247" y="1077"/>
                    <a:pt x="345" y="1077"/>
                  </a:cubicBezTo>
                  <a:cubicBezTo>
                    <a:pt x="378" y="1077"/>
                    <a:pt x="418" y="1069"/>
                    <a:pt x="461" y="1069"/>
                  </a:cubicBezTo>
                  <a:cubicBezTo>
                    <a:pt x="482" y="1069"/>
                    <a:pt x="504" y="1071"/>
                    <a:pt x="526" y="1077"/>
                  </a:cubicBezTo>
                  <a:lnTo>
                    <a:pt x="526" y="1981"/>
                  </a:lnTo>
                  <a:cubicBezTo>
                    <a:pt x="526" y="2014"/>
                    <a:pt x="559" y="2046"/>
                    <a:pt x="592" y="2046"/>
                  </a:cubicBezTo>
                  <a:cubicBezTo>
                    <a:pt x="740" y="2046"/>
                    <a:pt x="855" y="2063"/>
                    <a:pt x="970" y="2063"/>
                  </a:cubicBezTo>
                  <a:cubicBezTo>
                    <a:pt x="1101" y="2063"/>
                    <a:pt x="1216" y="2079"/>
                    <a:pt x="1364" y="2079"/>
                  </a:cubicBezTo>
                  <a:cubicBezTo>
                    <a:pt x="1381" y="2079"/>
                    <a:pt x="1414" y="2079"/>
                    <a:pt x="1414" y="2063"/>
                  </a:cubicBezTo>
                  <a:cubicBezTo>
                    <a:pt x="1430" y="2046"/>
                    <a:pt x="1446" y="2030"/>
                    <a:pt x="1446" y="1997"/>
                  </a:cubicBezTo>
                  <a:cubicBezTo>
                    <a:pt x="1430" y="1833"/>
                    <a:pt x="1430" y="1668"/>
                    <a:pt x="1446" y="1504"/>
                  </a:cubicBezTo>
                  <a:cubicBezTo>
                    <a:pt x="1446" y="1356"/>
                    <a:pt x="1446" y="1192"/>
                    <a:pt x="1430" y="1044"/>
                  </a:cubicBezTo>
                  <a:lnTo>
                    <a:pt x="1644" y="1044"/>
                  </a:lnTo>
                  <a:cubicBezTo>
                    <a:pt x="1742" y="1044"/>
                    <a:pt x="1841" y="1044"/>
                    <a:pt x="1940" y="1027"/>
                  </a:cubicBezTo>
                  <a:cubicBezTo>
                    <a:pt x="1956" y="1027"/>
                    <a:pt x="1989" y="1011"/>
                    <a:pt x="1989" y="978"/>
                  </a:cubicBezTo>
                  <a:cubicBezTo>
                    <a:pt x="2005" y="962"/>
                    <a:pt x="2005" y="929"/>
                    <a:pt x="1972" y="912"/>
                  </a:cubicBezTo>
                  <a:cubicBezTo>
                    <a:pt x="1825" y="764"/>
                    <a:pt x="1677" y="617"/>
                    <a:pt x="1529" y="469"/>
                  </a:cubicBezTo>
                  <a:cubicBezTo>
                    <a:pt x="1381" y="321"/>
                    <a:pt x="1233" y="173"/>
                    <a:pt x="1085" y="25"/>
                  </a:cubicBezTo>
                  <a:cubicBezTo>
                    <a:pt x="1077" y="8"/>
                    <a:pt x="1060" y="0"/>
                    <a:pt x="1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9"/>
            <p:cNvSpPr/>
            <p:nvPr/>
          </p:nvSpPr>
          <p:spPr>
            <a:xfrm>
              <a:off x="7639652" y="4606804"/>
              <a:ext cx="78153" cy="8477"/>
            </a:xfrm>
            <a:custGeom>
              <a:avLst/>
              <a:gdLst/>
              <a:ahLst/>
              <a:cxnLst/>
              <a:rect l="l" t="t" r="r" b="b"/>
              <a:pathLst>
                <a:path w="1678" h="182" extrusionOk="0">
                  <a:moveTo>
                    <a:pt x="1595" y="1"/>
                  </a:moveTo>
                  <a:lnTo>
                    <a:pt x="66" y="33"/>
                  </a:lnTo>
                  <a:cubicBezTo>
                    <a:pt x="33" y="33"/>
                    <a:pt x="1" y="83"/>
                    <a:pt x="1" y="116"/>
                  </a:cubicBezTo>
                  <a:cubicBezTo>
                    <a:pt x="1" y="148"/>
                    <a:pt x="33" y="181"/>
                    <a:pt x="66" y="181"/>
                  </a:cubicBezTo>
                  <a:lnTo>
                    <a:pt x="1595" y="148"/>
                  </a:lnTo>
                  <a:cubicBezTo>
                    <a:pt x="1644" y="148"/>
                    <a:pt x="1677" y="116"/>
                    <a:pt x="1677" y="83"/>
                  </a:cubicBezTo>
                  <a:cubicBezTo>
                    <a:pt x="1677" y="33"/>
                    <a:pt x="1644" y="17"/>
                    <a:pt x="1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9"/>
            <p:cNvSpPr/>
            <p:nvPr/>
          </p:nvSpPr>
          <p:spPr>
            <a:xfrm>
              <a:off x="7644263" y="4631302"/>
              <a:ext cx="63575" cy="6940"/>
            </a:xfrm>
            <a:custGeom>
              <a:avLst/>
              <a:gdLst/>
              <a:ahLst/>
              <a:cxnLst/>
              <a:rect l="l" t="t" r="r" b="b"/>
              <a:pathLst>
                <a:path w="1365" h="149" extrusionOk="0">
                  <a:moveTo>
                    <a:pt x="82" y="0"/>
                  </a:moveTo>
                  <a:cubicBezTo>
                    <a:pt x="33" y="0"/>
                    <a:pt x="0" y="33"/>
                    <a:pt x="0" y="66"/>
                  </a:cubicBezTo>
                  <a:cubicBezTo>
                    <a:pt x="0" y="116"/>
                    <a:pt x="33" y="148"/>
                    <a:pt x="82" y="148"/>
                  </a:cubicBezTo>
                  <a:lnTo>
                    <a:pt x="1299" y="148"/>
                  </a:lnTo>
                  <a:cubicBezTo>
                    <a:pt x="1332" y="148"/>
                    <a:pt x="1364" y="116"/>
                    <a:pt x="1364" y="66"/>
                  </a:cubicBezTo>
                  <a:cubicBezTo>
                    <a:pt x="1364" y="33"/>
                    <a:pt x="1332"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9"/>
            <p:cNvSpPr/>
            <p:nvPr/>
          </p:nvSpPr>
          <p:spPr>
            <a:xfrm>
              <a:off x="7639652" y="4651981"/>
              <a:ext cx="43687" cy="6940"/>
            </a:xfrm>
            <a:custGeom>
              <a:avLst/>
              <a:gdLst/>
              <a:ahLst/>
              <a:cxnLst/>
              <a:rect l="l" t="t" r="r" b="b"/>
              <a:pathLst>
                <a:path w="938" h="149" extrusionOk="0">
                  <a:moveTo>
                    <a:pt x="66" y="0"/>
                  </a:moveTo>
                  <a:cubicBezTo>
                    <a:pt x="33" y="0"/>
                    <a:pt x="1" y="33"/>
                    <a:pt x="1" y="82"/>
                  </a:cubicBezTo>
                  <a:cubicBezTo>
                    <a:pt x="1" y="115"/>
                    <a:pt x="33" y="148"/>
                    <a:pt x="66" y="148"/>
                  </a:cubicBezTo>
                  <a:lnTo>
                    <a:pt x="872" y="148"/>
                  </a:lnTo>
                  <a:cubicBezTo>
                    <a:pt x="905" y="148"/>
                    <a:pt x="937" y="115"/>
                    <a:pt x="937" y="82"/>
                  </a:cubicBezTo>
                  <a:cubicBezTo>
                    <a:pt x="937" y="33"/>
                    <a:pt x="905" y="0"/>
                    <a:pt x="8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9"/>
            <p:cNvSpPr/>
            <p:nvPr/>
          </p:nvSpPr>
          <p:spPr>
            <a:xfrm>
              <a:off x="8186257" y="4233970"/>
              <a:ext cx="84254" cy="8477"/>
            </a:xfrm>
            <a:custGeom>
              <a:avLst/>
              <a:gdLst/>
              <a:ahLst/>
              <a:cxnLst/>
              <a:rect l="l" t="t" r="r" b="b"/>
              <a:pathLst>
                <a:path w="1809" h="182" extrusionOk="0">
                  <a:moveTo>
                    <a:pt x="66" y="1"/>
                  </a:moveTo>
                  <a:cubicBezTo>
                    <a:pt x="33" y="1"/>
                    <a:pt x="0" y="34"/>
                    <a:pt x="0" y="83"/>
                  </a:cubicBezTo>
                  <a:cubicBezTo>
                    <a:pt x="0" y="116"/>
                    <a:pt x="33" y="149"/>
                    <a:pt x="66" y="149"/>
                  </a:cubicBezTo>
                  <a:lnTo>
                    <a:pt x="1743" y="182"/>
                  </a:lnTo>
                  <a:cubicBezTo>
                    <a:pt x="1775" y="182"/>
                    <a:pt x="1808" y="149"/>
                    <a:pt x="1808" y="116"/>
                  </a:cubicBezTo>
                  <a:cubicBezTo>
                    <a:pt x="1808" y="67"/>
                    <a:pt x="1792" y="34"/>
                    <a:pt x="1743" y="34"/>
                  </a:cubicBez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9"/>
            <p:cNvSpPr/>
            <p:nvPr/>
          </p:nvSpPr>
          <p:spPr>
            <a:xfrm>
              <a:off x="8193895" y="4250085"/>
              <a:ext cx="64367" cy="9967"/>
            </a:xfrm>
            <a:custGeom>
              <a:avLst/>
              <a:gdLst/>
              <a:ahLst/>
              <a:cxnLst/>
              <a:rect l="l" t="t" r="r" b="b"/>
              <a:pathLst>
                <a:path w="1382" h="214" extrusionOk="0">
                  <a:moveTo>
                    <a:pt x="1299" y="0"/>
                  </a:moveTo>
                  <a:lnTo>
                    <a:pt x="83" y="66"/>
                  </a:lnTo>
                  <a:cubicBezTo>
                    <a:pt x="34" y="66"/>
                    <a:pt x="1" y="99"/>
                    <a:pt x="1" y="148"/>
                  </a:cubicBezTo>
                  <a:cubicBezTo>
                    <a:pt x="1" y="181"/>
                    <a:pt x="34" y="214"/>
                    <a:pt x="83" y="214"/>
                  </a:cubicBezTo>
                  <a:lnTo>
                    <a:pt x="1299" y="148"/>
                  </a:lnTo>
                  <a:cubicBezTo>
                    <a:pt x="1348" y="148"/>
                    <a:pt x="1381" y="115"/>
                    <a:pt x="1365" y="66"/>
                  </a:cubicBezTo>
                  <a:cubicBezTo>
                    <a:pt x="1365" y="33"/>
                    <a:pt x="1348"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9"/>
            <p:cNvSpPr/>
            <p:nvPr/>
          </p:nvSpPr>
          <p:spPr>
            <a:xfrm>
              <a:off x="8350061" y="4674943"/>
              <a:ext cx="793917" cy="468544"/>
            </a:xfrm>
            <a:custGeom>
              <a:avLst/>
              <a:gdLst/>
              <a:ahLst/>
              <a:cxnLst/>
              <a:rect l="l" t="t" r="r" b="b"/>
              <a:pathLst>
                <a:path w="17046" h="10060" extrusionOk="0">
                  <a:moveTo>
                    <a:pt x="1" y="0"/>
                  </a:moveTo>
                  <a:lnTo>
                    <a:pt x="1" y="10060"/>
                  </a:lnTo>
                  <a:lnTo>
                    <a:pt x="17045" y="10060"/>
                  </a:lnTo>
                  <a:lnTo>
                    <a:pt x="170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9"/>
            <p:cNvSpPr/>
            <p:nvPr/>
          </p:nvSpPr>
          <p:spPr>
            <a:xfrm>
              <a:off x="7759070" y="4674943"/>
              <a:ext cx="591037" cy="468544"/>
            </a:xfrm>
            <a:custGeom>
              <a:avLst/>
              <a:gdLst/>
              <a:ahLst/>
              <a:cxnLst/>
              <a:rect l="l" t="t" r="r" b="b"/>
              <a:pathLst>
                <a:path w="12690" h="10060" extrusionOk="0">
                  <a:moveTo>
                    <a:pt x="1" y="0"/>
                  </a:moveTo>
                  <a:lnTo>
                    <a:pt x="1" y="10060"/>
                  </a:lnTo>
                  <a:lnTo>
                    <a:pt x="12690" y="10060"/>
                  </a:lnTo>
                  <a:lnTo>
                    <a:pt x="126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9"/>
            <p:cNvSpPr/>
            <p:nvPr/>
          </p:nvSpPr>
          <p:spPr>
            <a:xfrm>
              <a:off x="8850743" y="4674943"/>
              <a:ext cx="75824" cy="148574"/>
            </a:xfrm>
            <a:custGeom>
              <a:avLst/>
              <a:gdLst/>
              <a:ahLst/>
              <a:cxnLst/>
              <a:rect l="l" t="t" r="r" b="b"/>
              <a:pathLst>
                <a:path w="1628" h="3190" extrusionOk="0">
                  <a:moveTo>
                    <a:pt x="0" y="0"/>
                  </a:moveTo>
                  <a:lnTo>
                    <a:pt x="0" y="3189"/>
                  </a:lnTo>
                  <a:lnTo>
                    <a:pt x="1627" y="318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9"/>
            <p:cNvSpPr/>
            <p:nvPr/>
          </p:nvSpPr>
          <p:spPr>
            <a:xfrm>
              <a:off x="8002518" y="4674943"/>
              <a:ext cx="76616" cy="148574"/>
            </a:xfrm>
            <a:custGeom>
              <a:avLst/>
              <a:gdLst/>
              <a:ahLst/>
              <a:cxnLst/>
              <a:rect l="l" t="t" r="r" b="b"/>
              <a:pathLst>
                <a:path w="1645" h="3190" extrusionOk="0">
                  <a:moveTo>
                    <a:pt x="1" y="0"/>
                  </a:moveTo>
                  <a:lnTo>
                    <a:pt x="1" y="3189"/>
                  </a:lnTo>
                  <a:lnTo>
                    <a:pt x="1644" y="3189"/>
                  </a:lnTo>
                  <a:lnTo>
                    <a:pt x="16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9"/>
            <p:cNvSpPr/>
            <p:nvPr/>
          </p:nvSpPr>
          <p:spPr>
            <a:xfrm>
              <a:off x="8218393" y="4708617"/>
              <a:ext cx="98040" cy="8477"/>
            </a:xfrm>
            <a:custGeom>
              <a:avLst/>
              <a:gdLst/>
              <a:ahLst/>
              <a:cxnLst/>
              <a:rect l="l" t="t" r="r" b="b"/>
              <a:pathLst>
                <a:path w="2105" h="182" extrusionOk="0">
                  <a:moveTo>
                    <a:pt x="83" y="1"/>
                  </a:moveTo>
                  <a:cubicBezTo>
                    <a:pt x="34" y="1"/>
                    <a:pt x="1" y="33"/>
                    <a:pt x="1" y="83"/>
                  </a:cubicBezTo>
                  <a:cubicBezTo>
                    <a:pt x="1" y="116"/>
                    <a:pt x="34" y="149"/>
                    <a:pt x="83" y="149"/>
                  </a:cubicBezTo>
                  <a:lnTo>
                    <a:pt x="2022" y="181"/>
                  </a:lnTo>
                  <a:cubicBezTo>
                    <a:pt x="2072" y="181"/>
                    <a:pt x="2105" y="149"/>
                    <a:pt x="2105" y="116"/>
                  </a:cubicBezTo>
                  <a:cubicBezTo>
                    <a:pt x="2105" y="83"/>
                    <a:pt x="2072" y="33"/>
                    <a:pt x="2022" y="33"/>
                  </a:cubicBezTo>
                  <a:lnTo>
                    <a:pt x="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9"/>
            <p:cNvSpPr/>
            <p:nvPr/>
          </p:nvSpPr>
          <p:spPr>
            <a:xfrm>
              <a:off x="8218393" y="4735397"/>
              <a:ext cx="89610" cy="7731"/>
            </a:xfrm>
            <a:custGeom>
              <a:avLst/>
              <a:gdLst/>
              <a:ahLst/>
              <a:cxnLst/>
              <a:rect l="l" t="t" r="r" b="b"/>
              <a:pathLst>
                <a:path w="1924" h="166" extrusionOk="0">
                  <a:moveTo>
                    <a:pt x="1858" y="1"/>
                  </a:moveTo>
                  <a:lnTo>
                    <a:pt x="83" y="17"/>
                  </a:lnTo>
                  <a:cubicBezTo>
                    <a:pt x="34" y="17"/>
                    <a:pt x="1" y="50"/>
                    <a:pt x="1" y="83"/>
                  </a:cubicBezTo>
                  <a:cubicBezTo>
                    <a:pt x="1" y="132"/>
                    <a:pt x="34" y="165"/>
                    <a:pt x="83" y="165"/>
                  </a:cubicBezTo>
                  <a:lnTo>
                    <a:pt x="1858" y="149"/>
                  </a:lnTo>
                  <a:cubicBezTo>
                    <a:pt x="1891" y="149"/>
                    <a:pt x="1924" y="116"/>
                    <a:pt x="1924" y="83"/>
                  </a:cubicBezTo>
                  <a:cubicBezTo>
                    <a:pt x="1924" y="34"/>
                    <a:pt x="1891"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9"/>
            <p:cNvSpPr/>
            <p:nvPr/>
          </p:nvSpPr>
          <p:spPr>
            <a:xfrm>
              <a:off x="8231435" y="4756077"/>
              <a:ext cx="54400" cy="8477"/>
            </a:xfrm>
            <a:custGeom>
              <a:avLst/>
              <a:gdLst/>
              <a:ahLst/>
              <a:cxnLst/>
              <a:rect l="l" t="t" r="r" b="b"/>
              <a:pathLst>
                <a:path w="1168" h="182" extrusionOk="0">
                  <a:moveTo>
                    <a:pt x="82" y="1"/>
                  </a:moveTo>
                  <a:cubicBezTo>
                    <a:pt x="33" y="1"/>
                    <a:pt x="0" y="34"/>
                    <a:pt x="0" y="66"/>
                  </a:cubicBezTo>
                  <a:cubicBezTo>
                    <a:pt x="0" y="116"/>
                    <a:pt x="33" y="149"/>
                    <a:pt x="66" y="149"/>
                  </a:cubicBezTo>
                  <a:lnTo>
                    <a:pt x="1085" y="181"/>
                  </a:lnTo>
                  <a:cubicBezTo>
                    <a:pt x="1118" y="181"/>
                    <a:pt x="1151" y="149"/>
                    <a:pt x="1167" y="116"/>
                  </a:cubicBezTo>
                  <a:cubicBezTo>
                    <a:pt x="1167" y="66"/>
                    <a:pt x="1134" y="34"/>
                    <a:pt x="1085" y="34"/>
                  </a:cubicBez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47"/>
          <p:cNvSpPr txBox="1">
            <a:spLocks noGrp="1"/>
          </p:cNvSpPr>
          <p:nvPr>
            <p:ph type="title"/>
          </p:nvPr>
        </p:nvSpPr>
        <p:spPr>
          <a:xfrm>
            <a:off x="420091" y="592001"/>
            <a:ext cx="4734637" cy="237887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sz="3600" dirty="0" smtClean="0">
                <a:latin typeface="Franklin Gothic Demi" panose="020B0703020102020204" pitchFamily="34" charset="0"/>
              </a:rPr>
              <a:t>Σας ευχαριστούμε για τον χρόνο και την προσοχή σας</a:t>
            </a:r>
            <a:endParaRPr sz="3600" dirty="0">
              <a:latin typeface="Franklin Gothic Demi" panose="020B0703020102020204" pitchFamily="34" charset="0"/>
            </a:endParaRPr>
          </a:p>
        </p:txBody>
      </p:sp>
      <p:grpSp>
        <p:nvGrpSpPr>
          <p:cNvPr id="1232" name="Google Shape;1232;p47"/>
          <p:cNvGrpSpPr/>
          <p:nvPr/>
        </p:nvGrpSpPr>
        <p:grpSpPr>
          <a:xfrm>
            <a:off x="5132087" y="750928"/>
            <a:ext cx="4077799" cy="4392572"/>
            <a:chOff x="5603309" y="806694"/>
            <a:chExt cx="4077799" cy="4392572"/>
          </a:xfrm>
        </p:grpSpPr>
        <p:grpSp>
          <p:nvGrpSpPr>
            <p:cNvPr id="1233" name="Google Shape;1233;p47"/>
            <p:cNvGrpSpPr/>
            <p:nvPr/>
          </p:nvGrpSpPr>
          <p:grpSpPr>
            <a:xfrm>
              <a:off x="5603309" y="806694"/>
              <a:ext cx="3155151" cy="3325160"/>
              <a:chOff x="5361209" y="917306"/>
              <a:chExt cx="3155151" cy="3325160"/>
            </a:xfrm>
          </p:grpSpPr>
          <p:grpSp>
            <p:nvGrpSpPr>
              <p:cNvPr id="1234" name="Google Shape;1234;p47"/>
              <p:cNvGrpSpPr/>
              <p:nvPr/>
            </p:nvGrpSpPr>
            <p:grpSpPr>
              <a:xfrm>
                <a:off x="5361209" y="917306"/>
                <a:ext cx="1711128" cy="829349"/>
                <a:chOff x="3102175" y="1516875"/>
                <a:chExt cx="1073750" cy="520425"/>
              </a:xfrm>
            </p:grpSpPr>
            <p:sp>
              <p:nvSpPr>
                <p:cNvPr id="1235" name="Google Shape;1235;p47"/>
                <p:cNvSpPr/>
                <p:nvPr/>
              </p:nvSpPr>
              <p:spPr>
                <a:xfrm>
                  <a:off x="3102175" y="1747000"/>
                  <a:ext cx="549850" cy="233650"/>
                </a:xfrm>
                <a:custGeom>
                  <a:avLst/>
                  <a:gdLst/>
                  <a:ahLst/>
                  <a:cxnLst/>
                  <a:rect l="l" t="t" r="r" b="b"/>
                  <a:pathLst>
                    <a:path w="21994" h="9346" extrusionOk="0">
                      <a:moveTo>
                        <a:pt x="14268" y="0"/>
                      </a:moveTo>
                      <a:cubicBezTo>
                        <a:pt x="10093" y="2005"/>
                        <a:pt x="6083" y="4076"/>
                        <a:pt x="2023" y="6312"/>
                      </a:cubicBezTo>
                      <a:cubicBezTo>
                        <a:pt x="1628" y="6526"/>
                        <a:pt x="1102" y="6871"/>
                        <a:pt x="757" y="7150"/>
                      </a:cubicBezTo>
                      <a:cubicBezTo>
                        <a:pt x="264" y="7545"/>
                        <a:pt x="1" y="8416"/>
                        <a:pt x="461" y="9155"/>
                      </a:cubicBezTo>
                      <a:cubicBezTo>
                        <a:pt x="546" y="9292"/>
                        <a:pt x="676" y="9345"/>
                        <a:pt x="834" y="9345"/>
                      </a:cubicBezTo>
                      <a:cubicBezTo>
                        <a:pt x="1324" y="9345"/>
                        <a:pt x="2081" y="8836"/>
                        <a:pt x="2565" y="8712"/>
                      </a:cubicBezTo>
                      <a:cubicBezTo>
                        <a:pt x="9041" y="7084"/>
                        <a:pt x="15517" y="5441"/>
                        <a:pt x="21993" y="3814"/>
                      </a:cubicBezTo>
                      <a:lnTo>
                        <a:pt x="14268" y="0"/>
                      </a:lnTo>
                      <a:close/>
                    </a:path>
                  </a:pathLst>
                </a:custGeom>
                <a:solidFill>
                  <a:srgbClr val="3F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7"/>
                <p:cNvSpPr/>
                <p:nvPr/>
              </p:nvSpPr>
              <p:spPr>
                <a:xfrm>
                  <a:off x="3108750" y="1767550"/>
                  <a:ext cx="537925" cy="221000"/>
                </a:xfrm>
                <a:custGeom>
                  <a:avLst/>
                  <a:gdLst/>
                  <a:ahLst/>
                  <a:cxnLst/>
                  <a:rect l="l" t="t" r="r" b="b"/>
                  <a:pathLst>
                    <a:path w="21517" h="8840" extrusionOk="0">
                      <a:moveTo>
                        <a:pt x="13791" y="0"/>
                      </a:moveTo>
                      <a:cubicBezTo>
                        <a:pt x="9616" y="2005"/>
                        <a:pt x="5491" y="4126"/>
                        <a:pt x="1431" y="6361"/>
                      </a:cubicBezTo>
                      <a:cubicBezTo>
                        <a:pt x="1036" y="6575"/>
                        <a:pt x="642" y="6805"/>
                        <a:pt x="363" y="7166"/>
                      </a:cubicBezTo>
                      <a:cubicBezTo>
                        <a:pt x="100" y="7528"/>
                        <a:pt x="1" y="8054"/>
                        <a:pt x="248" y="8416"/>
                      </a:cubicBezTo>
                      <a:cubicBezTo>
                        <a:pt x="464" y="8735"/>
                        <a:pt x="826" y="8840"/>
                        <a:pt x="1216" y="8840"/>
                      </a:cubicBezTo>
                      <a:cubicBezTo>
                        <a:pt x="1507" y="8840"/>
                        <a:pt x="1814" y="8782"/>
                        <a:pt x="2088" y="8711"/>
                      </a:cubicBezTo>
                      <a:cubicBezTo>
                        <a:pt x="8564" y="7068"/>
                        <a:pt x="15040" y="5441"/>
                        <a:pt x="21516" y="3813"/>
                      </a:cubicBezTo>
                      <a:lnTo>
                        <a:pt x="137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7"/>
                <p:cNvSpPr/>
                <p:nvPr/>
              </p:nvSpPr>
              <p:spPr>
                <a:xfrm>
                  <a:off x="3210675" y="1516875"/>
                  <a:ext cx="941425" cy="520425"/>
                </a:xfrm>
                <a:custGeom>
                  <a:avLst/>
                  <a:gdLst/>
                  <a:ahLst/>
                  <a:cxnLst/>
                  <a:rect l="l" t="t" r="r" b="b"/>
                  <a:pathLst>
                    <a:path w="37657" h="20817" extrusionOk="0">
                      <a:moveTo>
                        <a:pt x="5689" y="0"/>
                      </a:moveTo>
                      <a:cubicBezTo>
                        <a:pt x="4320" y="0"/>
                        <a:pt x="2628" y="655"/>
                        <a:pt x="1710" y="1529"/>
                      </a:cubicBezTo>
                      <a:cubicBezTo>
                        <a:pt x="1069" y="2138"/>
                        <a:pt x="625" y="2779"/>
                        <a:pt x="329" y="3715"/>
                      </a:cubicBezTo>
                      <a:cubicBezTo>
                        <a:pt x="17" y="4718"/>
                        <a:pt x="0" y="5589"/>
                        <a:pt x="411" y="6460"/>
                      </a:cubicBezTo>
                      <a:cubicBezTo>
                        <a:pt x="921" y="7578"/>
                        <a:pt x="2548" y="8761"/>
                        <a:pt x="3616" y="9386"/>
                      </a:cubicBezTo>
                      <a:cubicBezTo>
                        <a:pt x="9320" y="12772"/>
                        <a:pt x="23274" y="18590"/>
                        <a:pt x="32200" y="20744"/>
                      </a:cubicBezTo>
                      <a:cubicBezTo>
                        <a:pt x="32413" y="20793"/>
                        <a:pt x="32671" y="20817"/>
                        <a:pt x="32953" y="20817"/>
                      </a:cubicBezTo>
                      <a:cubicBezTo>
                        <a:pt x="34080" y="20817"/>
                        <a:pt x="35592" y="20438"/>
                        <a:pt x="36210" y="19807"/>
                      </a:cubicBezTo>
                      <a:cubicBezTo>
                        <a:pt x="37656" y="18328"/>
                        <a:pt x="37295" y="15878"/>
                        <a:pt x="35470" y="14892"/>
                      </a:cubicBezTo>
                      <a:cubicBezTo>
                        <a:pt x="28074" y="10849"/>
                        <a:pt x="12032" y="2516"/>
                        <a:pt x="10158" y="1529"/>
                      </a:cubicBezTo>
                      <a:cubicBezTo>
                        <a:pt x="8892" y="872"/>
                        <a:pt x="7594" y="247"/>
                        <a:pt x="6197" y="34"/>
                      </a:cubicBezTo>
                      <a:cubicBezTo>
                        <a:pt x="6034" y="11"/>
                        <a:pt x="5864" y="0"/>
                        <a:pt x="56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7"/>
                <p:cNvSpPr/>
                <p:nvPr/>
              </p:nvSpPr>
              <p:spPr>
                <a:xfrm>
                  <a:off x="3590350" y="1530325"/>
                  <a:ext cx="518200" cy="271350"/>
                </a:xfrm>
                <a:custGeom>
                  <a:avLst/>
                  <a:gdLst/>
                  <a:ahLst/>
                  <a:cxnLst/>
                  <a:rect l="l" t="t" r="r" b="b"/>
                  <a:pathLst>
                    <a:path w="20728" h="10854" extrusionOk="0">
                      <a:moveTo>
                        <a:pt x="18760" y="0"/>
                      </a:moveTo>
                      <a:cubicBezTo>
                        <a:pt x="18262" y="0"/>
                        <a:pt x="17733" y="107"/>
                        <a:pt x="17259" y="235"/>
                      </a:cubicBezTo>
                      <a:cubicBezTo>
                        <a:pt x="11408" y="1780"/>
                        <a:pt x="5704" y="3802"/>
                        <a:pt x="1" y="5824"/>
                      </a:cubicBezTo>
                      <a:lnTo>
                        <a:pt x="6460" y="10853"/>
                      </a:lnTo>
                      <a:cubicBezTo>
                        <a:pt x="9731" y="9144"/>
                        <a:pt x="13035" y="7500"/>
                        <a:pt x="16388" y="5939"/>
                      </a:cubicBezTo>
                      <a:cubicBezTo>
                        <a:pt x="17982" y="5183"/>
                        <a:pt x="19741" y="4312"/>
                        <a:pt x="20415" y="2684"/>
                      </a:cubicBezTo>
                      <a:cubicBezTo>
                        <a:pt x="20694" y="2010"/>
                        <a:pt x="20727" y="1172"/>
                        <a:pt x="20267" y="597"/>
                      </a:cubicBezTo>
                      <a:cubicBezTo>
                        <a:pt x="19901" y="151"/>
                        <a:pt x="19352" y="0"/>
                        <a:pt x="18760" y="0"/>
                      </a:cubicBezTo>
                      <a:close/>
                    </a:path>
                  </a:pathLst>
                </a:custGeom>
                <a:solidFill>
                  <a:srgbClr val="3F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7"/>
                <p:cNvSpPr/>
                <p:nvPr/>
              </p:nvSpPr>
              <p:spPr>
                <a:xfrm>
                  <a:off x="3219300" y="1814375"/>
                  <a:ext cx="168500" cy="142975"/>
                </a:xfrm>
                <a:custGeom>
                  <a:avLst/>
                  <a:gdLst/>
                  <a:ahLst/>
                  <a:cxnLst/>
                  <a:rect l="l" t="t" r="r" b="b"/>
                  <a:pathLst>
                    <a:path w="6740" h="5719" extrusionOk="0">
                      <a:moveTo>
                        <a:pt x="2729" y="1"/>
                      </a:moveTo>
                      <a:cubicBezTo>
                        <a:pt x="2006" y="17"/>
                        <a:pt x="1365" y="494"/>
                        <a:pt x="872" y="1020"/>
                      </a:cubicBezTo>
                      <a:cubicBezTo>
                        <a:pt x="559" y="1365"/>
                        <a:pt x="280" y="1743"/>
                        <a:pt x="148" y="2170"/>
                      </a:cubicBezTo>
                      <a:cubicBezTo>
                        <a:pt x="0" y="2614"/>
                        <a:pt x="17" y="3107"/>
                        <a:pt x="247" y="3502"/>
                      </a:cubicBezTo>
                      <a:cubicBezTo>
                        <a:pt x="839" y="4094"/>
                        <a:pt x="1562" y="4636"/>
                        <a:pt x="2269" y="5080"/>
                      </a:cubicBezTo>
                      <a:cubicBezTo>
                        <a:pt x="2878" y="5457"/>
                        <a:pt x="3602" y="5719"/>
                        <a:pt x="4328" y="5719"/>
                      </a:cubicBezTo>
                      <a:cubicBezTo>
                        <a:pt x="4425" y="5719"/>
                        <a:pt x="4522" y="5714"/>
                        <a:pt x="4619" y="5704"/>
                      </a:cubicBezTo>
                      <a:cubicBezTo>
                        <a:pt x="5441" y="5606"/>
                        <a:pt x="6230" y="5080"/>
                        <a:pt x="6509" y="4291"/>
                      </a:cubicBezTo>
                      <a:cubicBezTo>
                        <a:pt x="6739" y="3600"/>
                        <a:pt x="6526" y="2811"/>
                        <a:pt x="6115" y="2203"/>
                      </a:cubicBezTo>
                      <a:cubicBezTo>
                        <a:pt x="5704" y="1595"/>
                        <a:pt x="5112" y="1135"/>
                        <a:pt x="4504" y="708"/>
                      </a:cubicBezTo>
                      <a:cubicBezTo>
                        <a:pt x="3962" y="346"/>
                        <a:pt x="3370" y="1"/>
                        <a:pt x="27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7"/>
                <p:cNvSpPr/>
                <p:nvPr/>
              </p:nvSpPr>
              <p:spPr>
                <a:xfrm>
                  <a:off x="3232050" y="1829700"/>
                  <a:ext cx="70275" cy="66150"/>
                </a:xfrm>
                <a:custGeom>
                  <a:avLst/>
                  <a:gdLst/>
                  <a:ahLst/>
                  <a:cxnLst/>
                  <a:rect l="l" t="t" r="r" b="b"/>
                  <a:pathLst>
                    <a:path w="2811" h="2646" extrusionOk="0">
                      <a:moveTo>
                        <a:pt x="2638" y="0"/>
                      </a:moveTo>
                      <a:cubicBezTo>
                        <a:pt x="2552" y="0"/>
                        <a:pt x="2465" y="54"/>
                        <a:pt x="2465" y="160"/>
                      </a:cubicBezTo>
                      <a:cubicBezTo>
                        <a:pt x="2465" y="752"/>
                        <a:pt x="2235" y="1327"/>
                        <a:pt x="1808" y="1722"/>
                      </a:cubicBezTo>
                      <a:cubicBezTo>
                        <a:pt x="1411" y="2103"/>
                        <a:pt x="887" y="2301"/>
                        <a:pt x="340" y="2301"/>
                      </a:cubicBezTo>
                      <a:cubicBezTo>
                        <a:pt x="298" y="2301"/>
                        <a:pt x="256" y="2299"/>
                        <a:pt x="214" y="2297"/>
                      </a:cubicBezTo>
                      <a:cubicBezTo>
                        <a:pt x="209" y="2297"/>
                        <a:pt x="204" y="2297"/>
                        <a:pt x="199" y="2297"/>
                      </a:cubicBezTo>
                      <a:cubicBezTo>
                        <a:pt x="0" y="2297"/>
                        <a:pt x="5" y="2626"/>
                        <a:pt x="214" y="2642"/>
                      </a:cubicBezTo>
                      <a:cubicBezTo>
                        <a:pt x="254" y="2644"/>
                        <a:pt x="293" y="2645"/>
                        <a:pt x="333" y="2645"/>
                      </a:cubicBezTo>
                      <a:cubicBezTo>
                        <a:pt x="967" y="2645"/>
                        <a:pt x="1591" y="2401"/>
                        <a:pt x="2055" y="1968"/>
                      </a:cubicBezTo>
                      <a:cubicBezTo>
                        <a:pt x="2548" y="1508"/>
                        <a:pt x="2811" y="834"/>
                        <a:pt x="2811" y="160"/>
                      </a:cubicBezTo>
                      <a:cubicBezTo>
                        <a:pt x="2811" y="54"/>
                        <a:pt x="2724" y="0"/>
                        <a:pt x="2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7"/>
                <p:cNvSpPr/>
                <p:nvPr/>
              </p:nvSpPr>
              <p:spPr>
                <a:xfrm>
                  <a:off x="3615425" y="1544075"/>
                  <a:ext cx="503800" cy="239925"/>
                </a:xfrm>
                <a:custGeom>
                  <a:avLst/>
                  <a:gdLst/>
                  <a:ahLst/>
                  <a:cxnLst/>
                  <a:rect l="l" t="t" r="r" b="b"/>
                  <a:pathLst>
                    <a:path w="20152" h="9597" extrusionOk="0">
                      <a:moveTo>
                        <a:pt x="18565" y="0"/>
                      </a:moveTo>
                      <a:cubicBezTo>
                        <a:pt x="16395" y="0"/>
                        <a:pt x="0" y="6605"/>
                        <a:pt x="0" y="6605"/>
                      </a:cubicBezTo>
                      <a:cubicBezTo>
                        <a:pt x="0" y="6605"/>
                        <a:pt x="2071" y="7427"/>
                        <a:pt x="2942" y="7871"/>
                      </a:cubicBezTo>
                      <a:cubicBezTo>
                        <a:pt x="4011" y="8430"/>
                        <a:pt x="7249" y="9597"/>
                        <a:pt x="7249" y="9597"/>
                      </a:cubicBezTo>
                      <a:cubicBezTo>
                        <a:pt x="7249" y="9597"/>
                        <a:pt x="15582" y="5257"/>
                        <a:pt x="17752" y="4074"/>
                      </a:cubicBezTo>
                      <a:cubicBezTo>
                        <a:pt x="19921" y="2874"/>
                        <a:pt x="20152" y="376"/>
                        <a:pt x="18705" y="14"/>
                      </a:cubicBezTo>
                      <a:cubicBezTo>
                        <a:pt x="18668" y="5"/>
                        <a:pt x="18622" y="0"/>
                        <a:pt x="18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7"/>
                <p:cNvSpPr/>
                <p:nvPr/>
              </p:nvSpPr>
              <p:spPr>
                <a:xfrm>
                  <a:off x="3237375" y="1538800"/>
                  <a:ext cx="108100" cy="34000"/>
                </a:xfrm>
                <a:custGeom>
                  <a:avLst/>
                  <a:gdLst/>
                  <a:ahLst/>
                  <a:cxnLst/>
                  <a:rect l="l" t="t" r="r" b="b"/>
                  <a:pathLst>
                    <a:path w="4324" h="1360" extrusionOk="0">
                      <a:moveTo>
                        <a:pt x="2654" y="1"/>
                      </a:moveTo>
                      <a:cubicBezTo>
                        <a:pt x="1944" y="1"/>
                        <a:pt x="1324" y="119"/>
                        <a:pt x="1102" y="258"/>
                      </a:cubicBezTo>
                      <a:cubicBezTo>
                        <a:pt x="494" y="603"/>
                        <a:pt x="1" y="1359"/>
                        <a:pt x="1" y="1359"/>
                      </a:cubicBezTo>
                      <a:lnTo>
                        <a:pt x="346" y="1228"/>
                      </a:lnTo>
                      <a:cubicBezTo>
                        <a:pt x="379" y="1211"/>
                        <a:pt x="428" y="1195"/>
                        <a:pt x="477" y="1178"/>
                      </a:cubicBezTo>
                      <a:cubicBezTo>
                        <a:pt x="1135" y="1003"/>
                        <a:pt x="1817" y="916"/>
                        <a:pt x="2497" y="916"/>
                      </a:cubicBezTo>
                      <a:cubicBezTo>
                        <a:pt x="3090" y="916"/>
                        <a:pt x="3683" y="982"/>
                        <a:pt x="4258" y="1113"/>
                      </a:cubicBezTo>
                      <a:lnTo>
                        <a:pt x="4323" y="258"/>
                      </a:lnTo>
                      <a:cubicBezTo>
                        <a:pt x="3807" y="71"/>
                        <a:pt x="3203" y="1"/>
                        <a:pt x="2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7"/>
                <p:cNvSpPr/>
                <p:nvPr/>
              </p:nvSpPr>
              <p:spPr>
                <a:xfrm>
                  <a:off x="3385725" y="1555925"/>
                  <a:ext cx="148775" cy="99050"/>
                </a:xfrm>
                <a:custGeom>
                  <a:avLst/>
                  <a:gdLst/>
                  <a:ahLst/>
                  <a:cxnLst/>
                  <a:rect l="l" t="t" r="r" b="b"/>
                  <a:pathLst>
                    <a:path w="5951" h="3962" extrusionOk="0">
                      <a:moveTo>
                        <a:pt x="0" y="0"/>
                      </a:moveTo>
                      <a:lnTo>
                        <a:pt x="0" y="954"/>
                      </a:lnTo>
                      <a:cubicBezTo>
                        <a:pt x="1973" y="1956"/>
                        <a:pt x="3961" y="2959"/>
                        <a:pt x="5950" y="3961"/>
                      </a:cubicBezTo>
                      <a:lnTo>
                        <a:pt x="5868" y="294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7"/>
                <p:cNvSpPr/>
                <p:nvPr/>
              </p:nvSpPr>
              <p:spPr>
                <a:xfrm>
                  <a:off x="3705400" y="1579350"/>
                  <a:ext cx="191525" cy="162775"/>
                </a:xfrm>
                <a:custGeom>
                  <a:avLst/>
                  <a:gdLst/>
                  <a:ahLst/>
                  <a:cxnLst/>
                  <a:rect l="l" t="t" r="r" b="b"/>
                  <a:pathLst>
                    <a:path w="7661" h="6511" extrusionOk="0">
                      <a:moveTo>
                        <a:pt x="3091" y="0"/>
                      </a:moveTo>
                      <a:cubicBezTo>
                        <a:pt x="2269" y="17"/>
                        <a:pt x="1546" y="559"/>
                        <a:pt x="987" y="1167"/>
                      </a:cubicBezTo>
                      <a:cubicBezTo>
                        <a:pt x="642" y="1545"/>
                        <a:pt x="313" y="1972"/>
                        <a:pt x="149" y="2466"/>
                      </a:cubicBezTo>
                      <a:cubicBezTo>
                        <a:pt x="1" y="2975"/>
                        <a:pt x="1" y="3534"/>
                        <a:pt x="280" y="3978"/>
                      </a:cubicBezTo>
                      <a:cubicBezTo>
                        <a:pt x="938" y="4652"/>
                        <a:pt x="1760" y="5276"/>
                        <a:pt x="2565" y="5769"/>
                      </a:cubicBezTo>
                      <a:cubicBezTo>
                        <a:pt x="3271" y="6216"/>
                        <a:pt x="4077" y="6511"/>
                        <a:pt x="4896" y="6511"/>
                      </a:cubicBezTo>
                      <a:cubicBezTo>
                        <a:pt x="5012" y="6511"/>
                        <a:pt x="5128" y="6505"/>
                        <a:pt x="5244" y="6493"/>
                      </a:cubicBezTo>
                      <a:cubicBezTo>
                        <a:pt x="6181" y="6377"/>
                        <a:pt x="7085" y="5769"/>
                        <a:pt x="7397" y="4882"/>
                      </a:cubicBezTo>
                      <a:cubicBezTo>
                        <a:pt x="7660" y="4093"/>
                        <a:pt x="7430" y="3189"/>
                        <a:pt x="6954" y="2498"/>
                      </a:cubicBezTo>
                      <a:cubicBezTo>
                        <a:pt x="6493" y="1808"/>
                        <a:pt x="5803" y="1282"/>
                        <a:pt x="5113" y="806"/>
                      </a:cubicBezTo>
                      <a:cubicBezTo>
                        <a:pt x="4505" y="395"/>
                        <a:pt x="3831" y="0"/>
                        <a:pt x="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7"/>
                <p:cNvSpPr/>
                <p:nvPr/>
              </p:nvSpPr>
              <p:spPr>
                <a:xfrm>
                  <a:off x="3720200" y="1597225"/>
                  <a:ext cx="78925" cy="73925"/>
                </a:xfrm>
                <a:custGeom>
                  <a:avLst/>
                  <a:gdLst/>
                  <a:ahLst/>
                  <a:cxnLst/>
                  <a:rect l="l" t="t" r="r" b="b"/>
                  <a:pathLst>
                    <a:path w="3157" h="2957" extrusionOk="0">
                      <a:moveTo>
                        <a:pt x="2984" y="0"/>
                      </a:moveTo>
                      <a:cubicBezTo>
                        <a:pt x="2898" y="0"/>
                        <a:pt x="2811" y="58"/>
                        <a:pt x="2811" y="173"/>
                      </a:cubicBezTo>
                      <a:cubicBezTo>
                        <a:pt x="2811" y="847"/>
                        <a:pt x="2548" y="1504"/>
                        <a:pt x="2055" y="1964"/>
                      </a:cubicBezTo>
                      <a:cubicBezTo>
                        <a:pt x="1608" y="2396"/>
                        <a:pt x="974" y="2625"/>
                        <a:pt x="355" y="2625"/>
                      </a:cubicBezTo>
                      <a:cubicBezTo>
                        <a:pt x="313" y="2625"/>
                        <a:pt x="272" y="2624"/>
                        <a:pt x="231" y="2622"/>
                      </a:cubicBezTo>
                      <a:cubicBezTo>
                        <a:pt x="225" y="2621"/>
                        <a:pt x="220" y="2621"/>
                        <a:pt x="215" y="2621"/>
                      </a:cubicBezTo>
                      <a:cubicBezTo>
                        <a:pt x="1" y="2621"/>
                        <a:pt x="6" y="2950"/>
                        <a:pt x="231" y="2950"/>
                      </a:cubicBezTo>
                      <a:cubicBezTo>
                        <a:pt x="291" y="2954"/>
                        <a:pt x="351" y="2956"/>
                        <a:pt x="411" y="2956"/>
                      </a:cubicBezTo>
                      <a:cubicBezTo>
                        <a:pt x="1108" y="2956"/>
                        <a:pt x="1802" y="2695"/>
                        <a:pt x="2302" y="2211"/>
                      </a:cubicBezTo>
                      <a:cubicBezTo>
                        <a:pt x="2861" y="1685"/>
                        <a:pt x="3156" y="929"/>
                        <a:pt x="3156" y="173"/>
                      </a:cubicBezTo>
                      <a:cubicBezTo>
                        <a:pt x="3156" y="58"/>
                        <a:pt x="3070" y="0"/>
                        <a:pt x="2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7"/>
                <p:cNvSpPr/>
                <p:nvPr/>
              </p:nvSpPr>
              <p:spPr>
                <a:xfrm>
                  <a:off x="3946625" y="1724725"/>
                  <a:ext cx="229300" cy="248700"/>
                </a:xfrm>
                <a:custGeom>
                  <a:avLst/>
                  <a:gdLst/>
                  <a:ahLst/>
                  <a:cxnLst/>
                  <a:rect l="l" t="t" r="r" b="b"/>
                  <a:pathLst>
                    <a:path w="9172" h="9948" extrusionOk="0">
                      <a:moveTo>
                        <a:pt x="7984" y="0"/>
                      </a:moveTo>
                      <a:cubicBezTo>
                        <a:pt x="7662" y="0"/>
                        <a:pt x="7316" y="103"/>
                        <a:pt x="7002" y="217"/>
                      </a:cubicBezTo>
                      <a:cubicBezTo>
                        <a:pt x="4767" y="1072"/>
                        <a:pt x="2334" y="2354"/>
                        <a:pt x="0" y="3833"/>
                      </a:cubicBezTo>
                      <a:lnTo>
                        <a:pt x="6657" y="9948"/>
                      </a:lnTo>
                      <a:cubicBezTo>
                        <a:pt x="7282" y="7680"/>
                        <a:pt x="8481" y="4376"/>
                        <a:pt x="8958" y="2058"/>
                      </a:cubicBezTo>
                      <a:cubicBezTo>
                        <a:pt x="9090" y="1417"/>
                        <a:pt x="9172" y="612"/>
                        <a:pt x="8629" y="201"/>
                      </a:cubicBezTo>
                      <a:cubicBezTo>
                        <a:pt x="8442" y="55"/>
                        <a:pt x="8220" y="0"/>
                        <a:pt x="7984" y="0"/>
                      </a:cubicBezTo>
                      <a:close/>
                    </a:path>
                  </a:pathLst>
                </a:custGeom>
                <a:solidFill>
                  <a:srgbClr val="3F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7"/>
                <p:cNvSpPr/>
                <p:nvPr/>
              </p:nvSpPr>
              <p:spPr>
                <a:xfrm>
                  <a:off x="3854450" y="1758425"/>
                  <a:ext cx="282550" cy="163225"/>
                </a:xfrm>
                <a:custGeom>
                  <a:avLst/>
                  <a:gdLst/>
                  <a:ahLst/>
                  <a:cxnLst/>
                  <a:rect l="l" t="t" r="r" b="b"/>
                  <a:pathLst>
                    <a:path w="11302" h="6529" extrusionOk="0">
                      <a:moveTo>
                        <a:pt x="254" y="0"/>
                      </a:moveTo>
                      <a:cubicBezTo>
                        <a:pt x="98" y="0"/>
                        <a:pt x="0" y="231"/>
                        <a:pt x="170" y="316"/>
                      </a:cubicBezTo>
                      <a:cubicBezTo>
                        <a:pt x="2011" y="1236"/>
                        <a:pt x="3852" y="2173"/>
                        <a:pt x="5660" y="3192"/>
                      </a:cubicBezTo>
                      <a:cubicBezTo>
                        <a:pt x="7500" y="4195"/>
                        <a:pt x="9308" y="5263"/>
                        <a:pt x="10985" y="6496"/>
                      </a:cubicBezTo>
                      <a:cubicBezTo>
                        <a:pt x="11017" y="6519"/>
                        <a:pt x="11048" y="6529"/>
                        <a:pt x="11077" y="6529"/>
                      </a:cubicBezTo>
                      <a:cubicBezTo>
                        <a:pt x="11213" y="6529"/>
                        <a:pt x="11301" y="6309"/>
                        <a:pt x="11166" y="6200"/>
                      </a:cubicBezTo>
                      <a:cubicBezTo>
                        <a:pt x="9489" y="4967"/>
                        <a:pt x="7665" y="3899"/>
                        <a:pt x="5840" y="2896"/>
                      </a:cubicBezTo>
                      <a:cubicBezTo>
                        <a:pt x="4032" y="1877"/>
                        <a:pt x="2191" y="940"/>
                        <a:pt x="334" y="20"/>
                      </a:cubicBezTo>
                      <a:cubicBezTo>
                        <a:pt x="307" y="6"/>
                        <a:pt x="280"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8" name="Google Shape;1248;p47"/>
              <p:cNvSpPr/>
              <p:nvPr/>
            </p:nvSpPr>
            <p:spPr>
              <a:xfrm>
                <a:off x="5811650" y="1522395"/>
                <a:ext cx="963189" cy="1506110"/>
              </a:xfrm>
              <a:custGeom>
                <a:avLst/>
                <a:gdLst/>
                <a:ahLst/>
                <a:cxnLst/>
                <a:rect l="l" t="t" r="r" b="b"/>
                <a:pathLst>
                  <a:path w="18690" h="29225" extrusionOk="0">
                    <a:moveTo>
                      <a:pt x="14317" y="1"/>
                    </a:moveTo>
                    <a:cubicBezTo>
                      <a:pt x="13857" y="17"/>
                      <a:pt x="13380" y="50"/>
                      <a:pt x="12920" y="99"/>
                    </a:cubicBezTo>
                    <a:cubicBezTo>
                      <a:pt x="12772" y="116"/>
                      <a:pt x="12673" y="264"/>
                      <a:pt x="12690" y="412"/>
                    </a:cubicBezTo>
                    <a:cubicBezTo>
                      <a:pt x="12706" y="543"/>
                      <a:pt x="12821" y="642"/>
                      <a:pt x="12953" y="642"/>
                    </a:cubicBezTo>
                    <a:lnTo>
                      <a:pt x="12986" y="642"/>
                    </a:lnTo>
                    <a:cubicBezTo>
                      <a:pt x="13429" y="592"/>
                      <a:pt x="13890" y="560"/>
                      <a:pt x="14333" y="543"/>
                    </a:cubicBezTo>
                    <a:cubicBezTo>
                      <a:pt x="14481" y="543"/>
                      <a:pt x="14596" y="412"/>
                      <a:pt x="14596" y="264"/>
                    </a:cubicBezTo>
                    <a:cubicBezTo>
                      <a:pt x="14596" y="116"/>
                      <a:pt x="14465" y="1"/>
                      <a:pt x="14317" y="1"/>
                    </a:cubicBezTo>
                    <a:close/>
                    <a:moveTo>
                      <a:pt x="17043" y="176"/>
                    </a:moveTo>
                    <a:cubicBezTo>
                      <a:pt x="16914" y="176"/>
                      <a:pt x="16797" y="281"/>
                      <a:pt x="16783" y="412"/>
                    </a:cubicBezTo>
                    <a:cubicBezTo>
                      <a:pt x="16750" y="560"/>
                      <a:pt x="16848" y="691"/>
                      <a:pt x="17013" y="724"/>
                    </a:cubicBezTo>
                    <a:cubicBezTo>
                      <a:pt x="17440" y="790"/>
                      <a:pt x="17884" y="888"/>
                      <a:pt x="18311" y="1003"/>
                    </a:cubicBezTo>
                    <a:cubicBezTo>
                      <a:pt x="18344" y="1020"/>
                      <a:pt x="18360" y="1020"/>
                      <a:pt x="18393" y="1020"/>
                    </a:cubicBezTo>
                    <a:cubicBezTo>
                      <a:pt x="18508" y="1020"/>
                      <a:pt x="18623" y="938"/>
                      <a:pt x="18656" y="823"/>
                    </a:cubicBezTo>
                    <a:cubicBezTo>
                      <a:pt x="18689" y="675"/>
                      <a:pt x="18607" y="527"/>
                      <a:pt x="18459" y="477"/>
                    </a:cubicBezTo>
                    <a:cubicBezTo>
                      <a:pt x="18015" y="362"/>
                      <a:pt x="17555" y="264"/>
                      <a:pt x="17095" y="182"/>
                    </a:cubicBezTo>
                    <a:cubicBezTo>
                      <a:pt x="17078" y="178"/>
                      <a:pt x="17060" y="176"/>
                      <a:pt x="17043" y="176"/>
                    </a:cubicBezTo>
                    <a:close/>
                    <a:moveTo>
                      <a:pt x="10288" y="677"/>
                    </a:moveTo>
                    <a:cubicBezTo>
                      <a:pt x="10261" y="677"/>
                      <a:pt x="10234" y="681"/>
                      <a:pt x="10208" y="691"/>
                    </a:cubicBezTo>
                    <a:cubicBezTo>
                      <a:pt x="9764" y="823"/>
                      <a:pt x="9320" y="987"/>
                      <a:pt x="8893" y="1151"/>
                    </a:cubicBezTo>
                    <a:cubicBezTo>
                      <a:pt x="8745" y="1217"/>
                      <a:pt x="8679" y="1381"/>
                      <a:pt x="8745" y="1513"/>
                    </a:cubicBezTo>
                    <a:cubicBezTo>
                      <a:pt x="8778" y="1628"/>
                      <a:pt x="8877" y="1694"/>
                      <a:pt x="8992" y="1694"/>
                    </a:cubicBezTo>
                    <a:cubicBezTo>
                      <a:pt x="9024" y="1694"/>
                      <a:pt x="9057" y="1677"/>
                      <a:pt x="9090" y="1661"/>
                    </a:cubicBezTo>
                    <a:cubicBezTo>
                      <a:pt x="9518" y="1496"/>
                      <a:pt x="9945" y="1349"/>
                      <a:pt x="10356" y="1217"/>
                    </a:cubicBezTo>
                    <a:cubicBezTo>
                      <a:pt x="10504" y="1168"/>
                      <a:pt x="10586" y="1020"/>
                      <a:pt x="10537" y="872"/>
                    </a:cubicBezTo>
                    <a:cubicBezTo>
                      <a:pt x="10510" y="753"/>
                      <a:pt x="10399" y="677"/>
                      <a:pt x="10288" y="677"/>
                    </a:cubicBezTo>
                    <a:close/>
                    <a:moveTo>
                      <a:pt x="6563" y="2389"/>
                    </a:moveTo>
                    <a:cubicBezTo>
                      <a:pt x="6512" y="2389"/>
                      <a:pt x="6459" y="2403"/>
                      <a:pt x="6411" y="2433"/>
                    </a:cubicBezTo>
                    <a:cubicBezTo>
                      <a:pt x="6017" y="2680"/>
                      <a:pt x="5639" y="2943"/>
                      <a:pt x="5277" y="3222"/>
                    </a:cubicBezTo>
                    <a:cubicBezTo>
                      <a:pt x="5145" y="3321"/>
                      <a:pt x="5129" y="3502"/>
                      <a:pt x="5211" y="3617"/>
                    </a:cubicBezTo>
                    <a:cubicBezTo>
                      <a:pt x="5277" y="3683"/>
                      <a:pt x="5359" y="3715"/>
                      <a:pt x="5441" y="3715"/>
                    </a:cubicBezTo>
                    <a:cubicBezTo>
                      <a:pt x="5491" y="3715"/>
                      <a:pt x="5556" y="3699"/>
                      <a:pt x="5606" y="3666"/>
                    </a:cubicBezTo>
                    <a:cubicBezTo>
                      <a:pt x="5951" y="3387"/>
                      <a:pt x="6329" y="3140"/>
                      <a:pt x="6707" y="2894"/>
                    </a:cubicBezTo>
                    <a:cubicBezTo>
                      <a:pt x="6838" y="2811"/>
                      <a:pt x="6871" y="2647"/>
                      <a:pt x="6789" y="2516"/>
                    </a:cubicBezTo>
                    <a:cubicBezTo>
                      <a:pt x="6737" y="2432"/>
                      <a:pt x="6652" y="2389"/>
                      <a:pt x="6563" y="2389"/>
                    </a:cubicBezTo>
                    <a:close/>
                    <a:moveTo>
                      <a:pt x="3438" y="5031"/>
                    </a:moveTo>
                    <a:cubicBezTo>
                      <a:pt x="3358" y="5031"/>
                      <a:pt x="3277" y="5065"/>
                      <a:pt x="3222" y="5129"/>
                    </a:cubicBezTo>
                    <a:cubicBezTo>
                      <a:pt x="2910" y="5474"/>
                      <a:pt x="2614" y="5836"/>
                      <a:pt x="2351" y="6214"/>
                    </a:cubicBezTo>
                    <a:cubicBezTo>
                      <a:pt x="2269" y="6329"/>
                      <a:pt x="2285" y="6510"/>
                      <a:pt x="2417" y="6592"/>
                    </a:cubicBezTo>
                    <a:cubicBezTo>
                      <a:pt x="2466" y="6625"/>
                      <a:pt x="2516" y="6641"/>
                      <a:pt x="2565" y="6641"/>
                    </a:cubicBezTo>
                    <a:cubicBezTo>
                      <a:pt x="2664" y="6641"/>
                      <a:pt x="2746" y="6608"/>
                      <a:pt x="2795" y="6526"/>
                    </a:cubicBezTo>
                    <a:cubicBezTo>
                      <a:pt x="3058" y="6181"/>
                      <a:pt x="3337" y="5819"/>
                      <a:pt x="3633" y="5491"/>
                    </a:cubicBezTo>
                    <a:cubicBezTo>
                      <a:pt x="3732" y="5376"/>
                      <a:pt x="3732" y="5211"/>
                      <a:pt x="3617" y="5096"/>
                    </a:cubicBezTo>
                    <a:cubicBezTo>
                      <a:pt x="3566" y="5052"/>
                      <a:pt x="3502" y="5031"/>
                      <a:pt x="3438" y="5031"/>
                    </a:cubicBezTo>
                    <a:close/>
                    <a:moveTo>
                      <a:pt x="1249" y="8482"/>
                    </a:moveTo>
                    <a:cubicBezTo>
                      <a:pt x="1134" y="8482"/>
                      <a:pt x="1025" y="8548"/>
                      <a:pt x="987" y="8663"/>
                    </a:cubicBezTo>
                    <a:cubicBezTo>
                      <a:pt x="823" y="9074"/>
                      <a:pt x="675" y="9518"/>
                      <a:pt x="543" y="9994"/>
                    </a:cubicBezTo>
                    <a:cubicBezTo>
                      <a:pt x="510" y="10126"/>
                      <a:pt x="592" y="10290"/>
                      <a:pt x="740" y="10323"/>
                    </a:cubicBezTo>
                    <a:cubicBezTo>
                      <a:pt x="757" y="10323"/>
                      <a:pt x="790" y="10339"/>
                      <a:pt x="806" y="10339"/>
                    </a:cubicBezTo>
                    <a:cubicBezTo>
                      <a:pt x="938" y="10339"/>
                      <a:pt x="1036" y="10257"/>
                      <a:pt x="1069" y="10126"/>
                    </a:cubicBezTo>
                    <a:cubicBezTo>
                      <a:pt x="1201" y="9682"/>
                      <a:pt x="1332" y="9255"/>
                      <a:pt x="1497" y="8860"/>
                    </a:cubicBezTo>
                    <a:cubicBezTo>
                      <a:pt x="1546" y="8712"/>
                      <a:pt x="1480" y="8564"/>
                      <a:pt x="1349" y="8498"/>
                    </a:cubicBezTo>
                    <a:cubicBezTo>
                      <a:pt x="1316" y="8488"/>
                      <a:pt x="1282" y="8482"/>
                      <a:pt x="1249" y="8482"/>
                    </a:cubicBezTo>
                    <a:close/>
                    <a:moveTo>
                      <a:pt x="334" y="12475"/>
                    </a:moveTo>
                    <a:cubicBezTo>
                      <a:pt x="198" y="12475"/>
                      <a:pt x="82" y="12584"/>
                      <a:pt x="67" y="12723"/>
                    </a:cubicBezTo>
                    <a:cubicBezTo>
                      <a:pt x="34" y="13183"/>
                      <a:pt x="1" y="13660"/>
                      <a:pt x="1" y="14120"/>
                    </a:cubicBezTo>
                    <a:cubicBezTo>
                      <a:pt x="1" y="14268"/>
                      <a:pt x="132" y="14399"/>
                      <a:pt x="280" y="14399"/>
                    </a:cubicBezTo>
                    <a:cubicBezTo>
                      <a:pt x="428" y="14399"/>
                      <a:pt x="560" y="14268"/>
                      <a:pt x="560" y="14120"/>
                    </a:cubicBezTo>
                    <a:cubicBezTo>
                      <a:pt x="560" y="13676"/>
                      <a:pt x="576" y="13216"/>
                      <a:pt x="609" y="12772"/>
                    </a:cubicBezTo>
                    <a:cubicBezTo>
                      <a:pt x="625" y="12624"/>
                      <a:pt x="510" y="12493"/>
                      <a:pt x="362" y="12476"/>
                    </a:cubicBezTo>
                    <a:cubicBezTo>
                      <a:pt x="353" y="12475"/>
                      <a:pt x="344" y="12475"/>
                      <a:pt x="334" y="12475"/>
                    </a:cubicBezTo>
                    <a:close/>
                    <a:moveTo>
                      <a:pt x="501" y="16579"/>
                    </a:moveTo>
                    <a:cubicBezTo>
                      <a:pt x="483" y="16579"/>
                      <a:pt x="464" y="16581"/>
                      <a:pt x="445" y="16585"/>
                    </a:cubicBezTo>
                    <a:cubicBezTo>
                      <a:pt x="297" y="16602"/>
                      <a:pt x="182" y="16750"/>
                      <a:pt x="214" y="16898"/>
                    </a:cubicBezTo>
                    <a:cubicBezTo>
                      <a:pt x="280" y="17358"/>
                      <a:pt x="379" y="17818"/>
                      <a:pt x="477" y="18262"/>
                    </a:cubicBezTo>
                    <a:cubicBezTo>
                      <a:pt x="510" y="18377"/>
                      <a:pt x="625" y="18475"/>
                      <a:pt x="757" y="18475"/>
                    </a:cubicBezTo>
                    <a:cubicBezTo>
                      <a:pt x="773" y="18475"/>
                      <a:pt x="790" y="18459"/>
                      <a:pt x="823" y="18459"/>
                    </a:cubicBezTo>
                    <a:cubicBezTo>
                      <a:pt x="971" y="18426"/>
                      <a:pt x="1053" y="18278"/>
                      <a:pt x="1020" y="18130"/>
                    </a:cubicBezTo>
                    <a:cubicBezTo>
                      <a:pt x="905" y="17703"/>
                      <a:pt x="823" y="17259"/>
                      <a:pt x="757" y="16815"/>
                    </a:cubicBezTo>
                    <a:cubicBezTo>
                      <a:pt x="728" y="16672"/>
                      <a:pt x="625" y="16579"/>
                      <a:pt x="501" y="16579"/>
                    </a:cubicBezTo>
                    <a:close/>
                    <a:moveTo>
                      <a:pt x="1616" y="20512"/>
                    </a:moveTo>
                    <a:cubicBezTo>
                      <a:pt x="1581" y="20512"/>
                      <a:pt x="1546" y="20518"/>
                      <a:pt x="1513" y="20530"/>
                    </a:cubicBezTo>
                    <a:cubicBezTo>
                      <a:pt x="1381" y="20596"/>
                      <a:pt x="1316" y="20760"/>
                      <a:pt x="1381" y="20892"/>
                    </a:cubicBezTo>
                    <a:cubicBezTo>
                      <a:pt x="1562" y="21319"/>
                      <a:pt x="1776" y="21746"/>
                      <a:pt x="1990" y="22141"/>
                    </a:cubicBezTo>
                    <a:cubicBezTo>
                      <a:pt x="2039" y="22239"/>
                      <a:pt x="2138" y="22289"/>
                      <a:pt x="2236" y="22289"/>
                    </a:cubicBezTo>
                    <a:cubicBezTo>
                      <a:pt x="2285" y="22289"/>
                      <a:pt x="2335" y="22272"/>
                      <a:pt x="2368" y="22256"/>
                    </a:cubicBezTo>
                    <a:cubicBezTo>
                      <a:pt x="2499" y="22174"/>
                      <a:pt x="2548" y="22009"/>
                      <a:pt x="2483" y="21878"/>
                    </a:cubicBezTo>
                    <a:cubicBezTo>
                      <a:pt x="2253" y="21483"/>
                      <a:pt x="2055" y="21089"/>
                      <a:pt x="1875" y="20678"/>
                    </a:cubicBezTo>
                    <a:cubicBezTo>
                      <a:pt x="1825" y="20567"/>
                      <a:pt x="1720" y="20512"/>
                      <a:pt x="1616" y="20512"/>
                    </a:cubicBezTo>
                    <a:close/>
                    <a:moveTo>
                      <a:pt x="3795" y="23983"/>
                    </a:moveTo>
                    <a:cubicBezTo>
                      <a:pt x="3732" y="23983"/>
                      <a:pt x="3668" y="24004"/>
                      <a:pt x="3617" y="24047"/>
                    </a:cubicBezTo>
                    <a:cubicBezTo>
                      <a:pt x="3502" y="24146"/>
                      <a:pt x="3502" y="24310"/>
                      <a:pt x="3600" y="24425"/>
                    </a:cubicBezTo>
                    <a:cubicBezTo>
                      <a:pt x="3896" y="24787"/>
                      <a:pt x="4225" y="25132"/>
                      <a:pt x="4554" y="25445"/>
                    </a:cubicBezTo>
                    <a:cubicBezTo>
                      <a:pt x="4603" y="25494"/>
                      <a:pt x="4669" y="25510"/>
                      <a:pt x="4751" y="25510"/>
                    </a:cubicBezTo>
                    <a:cubicBezTo>
                      <a:pt x="4817" y="25510"/>
                      <a:pt x="4882" y="25494"/>
                      <a:pt x="4948" y="25428"/>
                    </a:cubicBezTo>
                    <a:cubicBezTo>
                      <a:pt x="5047" y="25329"/>
                      <a:pt x="5047" y="25149"/>
                      <a:pt x="4932" y="25050"/>
                    </a:cubicBezTo>
                    <a:cubicBezTo>
                      <a:pt x="4603" y="24738"/>
                      <a:pt x="4291" y="24409"/>
                      <a:pt x="4011" y="24080"/>
                    </a:cubicBezTo>
                    <a:cubicBezTo>
                      <a:pt x="3956" y="24016"/>
                      <a:pt x="3876" y="23983"/>
                      <a:pt x="3795" y="23983"/>
                    </a:cubicBezTo>
                    <a:close/>
                    <a:moveTo>
                      <a:pt x="6914" y="26637"/>
                    </a:moveTo>
                    <a:cubicBezTo>
                      <a:pt x="6820" y="26637"/>
                      <a:pt x="6729" y="26688"/>
                      <a:pt x="6674" y="26776"/>
                    </a:cubicBezTo>
                    <a:cubicBezTo>
                      <a:pt x="6592" y="26891"/>
                      <a:pt x="6641" y="27072"/>
                      <a:pt x="6756" y="27154"/>
                    </a:cubicBezTo>
                    <a:cubicBezTo>
                      <a:pt x="7151" y="27384"/>
                      <a:pt x="7562" y="27614"/>
                      <a:pt x="7973" y="27828"/>
                    </a:cubicBezTo>
                    <a:cubicBezTo>
                      <a:pt x="8022" y="27844"/>
                      <a:pt x="8055" y="27861"/>
                      <a:pt x="8104" y="27861"/>
                    </a:cubicBezTo>
                    <a:cubicBezTo>
                      <a:pt x="8203" y="27861"/>
                      <a:pt x="8301" y="27811"/>
                      <a:pt x="8351" y="27713"/>
                    </a:cubicBezTo>
                    <a:cubicBezTo>
                      <a:pt x="8416" y="27565"/>
                      <a:pt x="8351" y="27400"/>
                      <a:pt x="8219" y="27335"/>
                    </a:cubicBezTo>
                    <a:cubicBezTo>
                      <a:pt x="7825" y="27138"/>
                      <a:pt x="7430" y="26924"/>
                      <a:pt x="7052" y="26677"/>
                    </a:cubicBezTo>
                    <a:cubicBezTo>
                      <a:pt x="7008" y="26650"/>
                      <a:pt x="6961" y="26637"/>
                      <a:pt x="6914" y="26637"/>
                    </a:cubicBezTo>
                    <a:close/>
                    <a:moveTo>
                      <a:pt x="10631" y="28323"/>
                    </a:moveTo>
                    <a:cubicBezTo>
                      <a:pt x="10515" y="28323"/>
                      <a:pt x="10412" y="28399"/>
                      <a:pt x="10372" y="28518"/>
                    </a:cubicBezTo>
                    <a:cubicBezTo>
                      <a:pt x="10339" y="28666"/>
                      <a:pt x="10422" y="28814"/>
                      <a:pt x="10553" y="28863"/>
                    </a:cubicBezTo>
                    <a:cubicBezTo>
                      <a:pt x="10997" y="28995"/>
                      <a:pt x="11441" y="29110"/>
                      <a:pt x="11901" y="29225"/>
                    </a:cubicBezTo>
                    <a:lnTo>
                      <a:pt x="11967" y="29225"/>
                    </a:lnTo>
                    <a:cubicBezTo>
                      <a:pt x="12082" y="29225"/>
                      <a:pt x="12197" y="29143"/>
                      <a:pt x="12230" y="29011"/>
                    </a:cubicBezTo>
                    <a:cubicBezTo>
                      <a:pt x="12262" y="28863"/>
                      <a:pt x="12164" y="28715"/>
                      <a:pt x="12016" y="28683"/>
                    </a:cubicBezTo>
                    <a:cubicBezTo>
                      <a:pt x="11572" y="28584"/>
                      <a:pt x="11145" y="28469"/>
                      <a:pt x="10717" y="28337"/>
                    </a:cubicBezTo>
                    <a:cubicBezTo>
                      <a:pt x="10688" y="28328"/>
                      <a:pt x="10659" y="28323"/>
                      <a:pt x="10631" y="283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7"/>
              <p:cNvSpPr/>
              <p:nvPr/>
            </p:nvSpPr>
            <p:spPr>
              <a:xfrm>
                <a:off x="7166088" y="3408784"/>
                <a:ext cx="770912" cy="431245"/>
              </a:xfrm>
              <a:custGeom>
                <a:avLst/>
                <a:gdLst/>
                <a:ahLst/>
                <a:cxnLst/>
                <a:rect l="l" t="t" r="r" b="b"/>
                <a:pathLst>
                  <a:path w="14959" h="8368" extrusionOk="0">
                    <a:moveTo>
                      <a:pt x="14679" y="1"/>
                    </a:moveTo>
                    <a:cubicBezTo>
                      <a:pt x="14531" y="1"/>
                      <a:pt x="14399" y="132"/>
                      <a:pt x="14416" y="280"/>
                    </a:cubicBezTo>
                    <a:cubicBezTo>
                      <a:pt x="14416" y="346"/>
                      <a:pt x="14416" y="412"/>
                      <a:pt x="14416" y="478"/>
                    </a:cubicBezTo>
                    <a:cubicBezTo>
                      <a:pt x="14416" y="856"/>
                      <a:pt x="14383" y="1234"/>
                      <a:pt x="14334" y="1612"/>
                    </a:cubicBezTo>
                    <a:cubicBezTo>
                      <a:pt x="14317" y="1760"/>
                      <a:pt x="14416" y="1891"/>
                      <a:pt x="14564" y="1924"/>
                    </a:cubicBezTo>
                    <a:lnTo>
                      <a:pt x="14613" y="1924"/>
                    </a:lnTo>
                    <a:cubicBezTo>
                      <a:pt x="14744" y="1924"/>
                      <a:pt x="14860" y="1825"/>
                      <a:pt x="14876" y="1677"/>
                    </a:cubicBezTo>
                    <a:cubicBezTo>
                      <a:pt x="14925" y="1283"/>
                      <a:pt x="14958" y="889"/>
                      <a:pt x="14958" y="478"/>
                    </a:cubicBezTo>
                    <a:cubicBezTo>
                      <a:pt x="14958" y="412"/>
                      <a:pt x="14958" y="346"/>
                      <a:pt x="14958" y="280"/>
                    </a:cubicBezTo>
                    <a:cubicBezTo>
                      <a:pt x="14958" y="116"/>
                      <a:pt x="14827" y="1"/>
                      <a:pt x="14679" y="1"/>
                    </a:cubicBezTo>
                    <a:close/>
                    <a:moveTo>
                      <a:pt x="296" y="1983"/>
                    </a:moveTo>
                    <a:cubicBezTo>
                      <a:pt x="275" y="1983"/>
                      <a:pt x="253" y="1985"/>
                      <a:pt x="231" y="1990"/>
                    </a:cubicBezTo>
                    <a:cubicBezTo>
                      <a:pt x="83" y="2023"/>
                      <a:pt x="1" y="2171"/>
                      <a:pt x="34" y="2319"/>
                    </a:cubicBezTo>
                    <a:cubicBezTo>
                      <a:pt x="132" y="2762"/>
                      <a:pt x="280" y="3206"/>
                      <a:pt x="494" y="3666"/>
                    </a:cubicBezTo>
                    <a:cubicBezTo>
                      <a:pt x="543" y="3765"/>
                      <a:pt x="642" y="3814"/>
                      <a:pt x="741" y="3814"/>
                    </a:cubicBezTo>
                    <a:cubicBezTo>
                      <a:pt x="773" y="3814"/>
                      <a:pt x="823" y="3814"/>
                      <a:pt x="856" y="3798"/>
                    </a:cubicBezTo>
                    <a:cubicBezTo>
                      <a:pt x="987" y="3732"/>
                      <a:pt x="1053" y="3568"/>
                      <a:pt x="987" y="3436"/>
                    </a:cubicBezTo>
                    <a:cubicBezTo>
                      <a:pt x="806" y="3009"/>
                      <a:pt x="658" y="2598"/>
                      <a:pt x="560" y="2187"/>
                    </a:cubicBezTo>
                    <a:cubicBezTo>
                      <a:pt x="532" y="2061"/>
                      <a:pt x="420" y="1983"/>
                      <a:pt x="296" y="1983"/>
                    </a:cubicBezTo>
                    <a:close/>
                    <a:moveTo>
                      <a:pt x="13800" y="3982"/>
                    </a:moveTo>
                    <a:cubicBezTo>
                      <a:pt x="13702" y="3982"/>
                      <a:pt x="13607" y="4034"/>
                      <a:pt x="13561" y="4127"/>
                    </a:cubicBezTo>
                    <a:cubicBezTo>
                      <a:pt x="13364" y="4537"/>
                      <a:pt x="13134" y="4915"/>
                      <a:pt x="12871" y="5277"/>
                    </a:cubicBezTo>
                    <a:cubicBezTo>
                      <a:pt x="12789" y="5392"/>
                      <a:pt x="12821" y="5557"/>
                      <a:pt x="12936" y="5655"/>
                    </a:cubicBezTo>
                    <a:cubicBezTo>
                      <a:pt x="12986" y="5688"/>
                      <a:pt x="13052" y="5704"/>
                      <a:pt x="13101" y="5704"/>
                    </a:cubicBezTo>
                    <a:cubicBezTo>
                      <a:pt x="13183" y="5704"/>
                      <a:pt x="13265" y="5655"/>
                      <a:pt x="13315" y="5589"/>
                    </a:cubicBezTo>
                    <a:cubicBezTo>
                      <a:pt x="13594" y="5211"/>
                      <a:pt x="13840" y="4800"/>
                      <a:pt x="14038" y="4373"/>
                    </a:cubicBezTo>
                    <a:cubicBezTo>
                      <a:pt x="14103" y="4242"/>
                      <a:pt x="14054" y="4077"/>
                      <a:pt x="13923" y="4011"/>
                    </a:cubicBezTo>
                    <a:cubicBezTo>
                      <a:pt x="13883" y="3992"/>
                      <a:pt x="13841" y="3982"/>
                      <a:pt x="13800" y="3982"/>
                    </a:cubicBezTo>
                    <a:close/>
                    <a:moveTo>
                      <a:pt x="2283" y="5517"/>
                    </a:moveTo>
                    <a:cubicBezTo>
                      <a:pt x="2214" y="5517"/>
                      <a:pt x="2144" y="5542"/>
                      <a:pt x="2088" y="5589"/>
                    </a:cubicBezTo>
                    <a:cubicBezTo>
                      <a:pt x="1990" y="5704"/>
                      <a:pt x="1990" y="5869"/>
                      <a:pt x="2088" y="5984"/>
                    </a:cubicBezTo>
                    <a:cubicBezTo>
                      <a:pt x="2417" y="6313"/>
                      <a:pt x="2779" y="6625"/>
                      <a:pt x="3173" y="6904"/>
                    </a:cubicBezTo>
                    <a:cubicBezTo>
                      <a:pt x="3222" y="6937"/>
                      <a:pt x="3272" y="6954"/>
                      <a:pt x="3321" y="6954"/>
                    </a:cubicBezTo>
                    <a:cubicBezTo>
                      <a:pt x="3420" y="6954"/>
                      <a:pt x="3502" y="6921"/>
                      <a:pt x="3551" y="6839"/>
                    </a:cubicBezTo>
                    <a:cubicBezTo>
                      <a:pt x="3633" y="6724"/>
                      <a:pt x="3617" y="6543"/>
                      <a:pt x="3485" y="6461"/>
                    </a:cubicBezTo>
                    <a:cubicBezTo>
                      <a:pt x="3124" y="6198"/>
                      <a:pt x="2795" y="5918"/>
                      <a:pt x="2483" y="5606"/>
                    </a:cubicBezTo>
                    <a:cubicBezTo>
                      <a:pt x="2432" y="5546"/>
                      <a:pt x="2358" y="5517"/>
                      <a:pt x="2283" y="5517"/>
                    </a:cubicBezTo>
                    <a:close/>
                    <a:moveTo>
                      <a:pt x="11130" y="7012"/>
                    </a:moveTo>
                    <a:cubicBezTo>
                      <a:pt x="11081" y="7012"/>
                      <a:pt x="11030" y="7025"/>
                      <a:pt x="10981" y="7052"/>
                    </a:cubicBezTo>
                    <a:cubicBezTo>
                      <a:pt x="10882" y="7102"/>
                      <a:pt x="10783" y="7151"/>
                      <a:pt x="10668" y="7200"/>
                    </a:cubicBezTo>
                    <a:cubicBezTo>
                      <a:pt x="10389" y="7315"/>
                      <a:pt x="10076" y="7414"/>
                      <a:pt x="9764" y="7496"/>
                    </a:cubicBezTo>
                    <a:cubicBezTo>
                      <a:pt x="9616" y="7545"/>
                      <a:pt x="9534" y="7693"/>
                      <a:pt x="9567" y="7841"/>
                    </a:cubicBezTo>
                    <a:cubicBezTo>
                      <a:pt x="9600" y="7956"/>
                      <a:pt x="9715" y="8038"/>
                      <a:pt x="9830" y="8038"/>
                    </a:cubicBezTo>
                    <a:cubicBezTo>
                      <a:pt x="9863" y="8038"/>
                      <a:pt x="9879" y="8038"/>
                      <a:pt x="9912" y="8022"/>
                    </a:cubicBezTo>
                    <a:cubicBezTo>
                      <a:pt x="10241" y="7940"/>
                      <a:pt x="10570" y="7825"/>
                      <a:pt x="10882" y="7710"/>
                    </a:cubicBezTo>
                    <a:cubicBezTo>
                      <a:pt x="10997" y="7660"/>
                      <a:pt x="11128" y="7595"/>
                      <a:pt x="11243" y="7529"/>
                    </a:cubicBezTo>
                    <a:cubicBezTo>
                      <a:pt x="11375" y="7463"/>
                      <a:pt x="11424" y="7282"/>
                      <a:pt x="11359" y="7151"/>
                    </a:cubicBezTo>
                    <a:cubicBezTo>
                      <a:pt x="11315" y="7063"/>
                      <a:pt x="11227" y="7012"/>
                      <a:pt x="11130" y="7012"/>
                    </a:cubicBezTo>
                    <a:close/>
                    <a:moveTo>
                      <a:pt x="5779" y="7582"/>
                    </a:moveTo>
                    <a:cubicBezTo>
                      <a:pt x="5666" y="7582"/>
                      <a:pt x="5551" y="7668"/>
                      <a:pt x="5524" y="7775"/>
                    </a:cubicBezTo>
                    <a:cubicBezTo>
                      <a:pt x="5474" y="7923"/>
                      <a:pt x="5556" y="8088"/>
                      <a:pt x="5704" y="8121"/>
                    </a:cubicBezTo>
                    <a:cubicBezTo>
                      <a:pt x="5951" y="8186"/>
                      <a:pt x="6197" y="8252"/>
                      <a:pt x="6460" y="8301"/>
                    </a:cubicBezTo>
                    <a:cubicBezTo>
                      <a:pt x="6658" y="8334"/>
                      <a:pt x="6888" y="8367"/>
                      <a:pt x="7118" y="8367"/>
                    </a:cubicBezTo>
                    <a:lnTo>
                      <a:pt x="7134" y="8367"/>
                    </a:lnTo>
                    <a:cubicBezTo>
                      <a:pt x="7266" y="8367"/>
                      <a:pt x="7397" y="8269"/>
                      <a:pt x="7397" y="8121"/>
                    </a:cubicBezTo>
                    <a:cubicBezTo>
                      <a:pt x="7414" y="7973"/>
                      <a:pt x="7299" y="7841"/>
                      <a:pt x="7151" y="7825"/>
                    </a:cubicBezTo>
                    <a:cubicBezTo>
                      <a:pt x="6937" y="7808"/>
                      <a:pt x="6740" y="7792"/>
                      <a:pt x="6559" y="7759"/>
                    </a:cubicBezTo>
                    <a:cubicBezTo>
                      <a:pt x="6313" y="7710"/>
                      <a:pt x="6082" y="7660"/>
                      <a:pt x="5852" y="7595"/>
                    </a:cubicBezTo>
                    <a:cubicBezTo>
                      <a:pt x="5829" y="7586"/>
                      <a:pt x="5804" y="7582"/>
                      <a:pt x="5779" y="75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7602330" y="3895275"/>
                <a:ext cx="288905" cy="347191"/>
              </a:xfrm>
              <a:custGeom>
                <a:avLst/>
                <a:gdLst/>
                <a:ahLst/>
                <a:cxnLst/>
                <a:rect l="l" t="t" r="r" b="b"/>
                <a:pathLst>
                  <a:path w="5606" h="6737" extrusionOk="0">
                    <a:moveTo>
                      <a:pt x="2759" y="2787"/>
                    </a:moveTo>
                    <a:cubicBezTo>
                      <a:pt x="3374" y="2787"/>
                      <a:pt x="3916" y="3295"/>
                      <a:pt x="3929" y="4006"/>
                    </a:cubicBezTo>
                    <a:cubicBezTo>
                      <a:pt x="3929" y="4450"/>
                      <a:pt x="3683" y="4877"/>
                      <a:pt x="3288" y="5058"/>
                    </a:cubicBezTo>
                    <a:cubicBezTo>
                      <a:pt x="3123" y="5139"/>
                      <a:pt x="2953" y="5176"/>
                      <a:pt x="2788" y="5176"/>
                    </a:cubicBezTo>
                    <a:cubicBezTo>
                      <a:pt x="2177" y="5176"/>
                      <a:pt x="1628" y="4668"/>
                      <a:pt x="1628" y="3957"/>
                    </a:cubicBezTo>
                    <a:cubicBezTo>
                      <a:pt x="1611" y="3513"/>
                      <a:pt x="1874" y="3086"/>
                      <a:pt x="2253" y="2905"/>
                    </a:cubicBezTo>
                    <a:cubicBezTo>
                      <a:pt x="2421" y="2824"/>
                      <a:pt x="2593" y="2787"/>
                      <a:pt x="2759" y="2787"/>
                    </a:cubicBezTo>
                    <a:close/>
                    <a:moveTo>
                      <a:pt x="1983" y="1"/>
                    </a:moveTo>
                    <a:cubicBezTo>
                      <a:pt x="1744" y="1"/>
                      <a:pt x="1512" y="135"/>
                      <a:pt x="1398" y="374"/>
                    </a:cubicBezTo>
                    <a:lnTo>
                      <a:pt x="609" y="2083"/>
                    </a:lnTo>
                    <a:cubicBezTo>
                      <a:pt x="543" y="2231"/>
                      <a:pt x="412" y="2543"/>
                      <a:pt x="297" y="2823"/>
                    </a:cubicBezTo>
                    <a:cubicBezTo>
                      <a:pt x="66" y="3365"/>
                      <a:pt x="1" y="3940"/>
                      <a:pt x="116" y="4516"/>
                    </a:cubicBezTo>
                    <a:cubicBezTo>
                      <a:pt x="116" y="4516"/>
                      <a:pt x="116" y="4516"/>
                      <a:pt x="116" y="4532"/>
                    </a:cubicBezTo>
                    <a:cubicBezTo>
                      <a:pt x="423" y="5840"/>
                      <a:pt x="1565" y="6736"/>
                      <a:pt x="2810" y="6736"/>
                    </a:cubicBezTo>
                    <a:cubicBezTo>
                      <a:pt x="3099" y="6736"/>
                      <a:pt x="3392" y="6688"/>
                      <a:pt x="3683" y="6587"/>
                    </a:cubicBezTo>
                    <a:cubicBezTo>
                      <a:pt x="4866" y="6176"/>
                      <a:pt x="5606" y="4927"/>
                      <a:pt x="5458" y="3644"/>
                    </a:cubicBezTo>
                    <a:cubicBezTo>
                      <a:pt x="5375" y="3020"/>
                      <a:pt x="5129" y="2461"/>
                      <a:pt x="4751" y="2050"/>
                    </a:cubicBezTo>
                    <a:cubicBezTo>
                      <a:pt x="4652" y="1935"/>
                      <a:pt x="4554" y="1853"/>
                      <a:pt x="4439" y="1771"/>
                    </a:cubicBezTo>
                    <a:lnTo>
                      <a:pt x="2384" y="143"/>
                    </a:lnTo>
                    <a:cubicBezTo>
                      <a:pt x="2263" y="47"/>
                      <a:pt x="2122" y="1"/>
                      <a:pt x="1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7191494" y="1323161"/>
                <a:ext cx="55967" cy="52772"/>
              </a:xfrm>
              <a:custGeom>
                <a:avLst/>
                <a:gdLst/>
                <a:ahLst/>
                <a:cxnLst/>
                <a:rect l="l" t="t" r="r" b="b"/>
                <a:pathLst>
                  <a:path w="1086" h="1024" extrusionOk="0">
                    <a:moveTo>
                      <a:pt x="796" y="0"/>
                    </a:moveTo>
                    <a:cubicBezTo>
                      <a:pt x="724" y="0"/>
                      <a:pt x="650" y="29"/>
                      <a:pt x="593" y="86"/>
                    </a:cubicBezTo>
                    <a:lnTo>
                      <a:pt x="116" y="563"/>
                    </a:lnTo>
                    <a:cubicBezTo>
                      <a:pt x="1" y="662"/>
                      <a:pt x="1" y="842"/>
                      <a:pt x="116" y="941"/>
                    </a:cubicBezTo>
                    <a:cubicBezTo>
                      <a:pt x="165" y="1007"/>
                      <a:pt x="231" y="1023"/>
                      <a:pt x="297" y="1023"/>
                    </a:cubicBezTo>
                    <a:cubicBezTo>
                      <a:pt x="379" y="1023"/>
                      <a:pt x="445" y="1007"/>
                      <a:pt x="494" y="957"/>
                    </a:cubicBezTo>
                    <a:lnTo>
                      <a:pt x="987" y="464"/>
                    </a:lnTo>
                    <a:cubicBezTo>
                      <a:pt x="1086" y="366"/>
                      <a:pt x="1086" y="185"/>
                      <a:pt x="987" y="86"/>
                    </a:cubicBezTo>
                    <a:cubicBezTo>
                      <a:pt x="938" y="29"/>
                      <a:pt x="868" y="0"/>
                      <a:pt x="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7317754" y="1042398"/>
                <a:ext cx="986844" cy="579150"/>
              </a:xfrm>
              <a:custGeom>
                <a:avLst/>
                <a:gdLst/>
                <a:ahLst/>
                <a:cxnLst/>
                <a:rect l="l" t="t" r="r" b="b"/>
                <a:pathLst>
                  <a:path w="19149" h="11238" extrusionOk="0">
                    <a:moveTo>
                      <a:pt x="8020" y="1"/>
                    </a:moveTo>
                    <a:cubicBezTo>
                      <a:pt x="7846" y="1"/>
                      <a:pt x="7672" y="5"/>
                      <a:pt x="7495" y="12"/>
                    </a:cubicBezTo>
                    <a:lnTo>
                      <a:pt x="7364" y="28"/>
                    </a:lnTo>
                    <a:cubicBezTo>
                      <a:pt x="7216" y="45"/>
                      <a:pt x="7101" y="176"/>
                      <a:pt x="7117" y="324"/>
                    </a:cubicBezTo>
                    <a:cubicBezTo>
                      <a:pt x="7133" y="472"/>
                      <a:pt x="7249" y="571"/>
                      <a:pt x="7396" y="571"/>
                    </a:cubicBezTo>
                    <a:lnTo>
                      <a:pt x="7528" y="571"/>
                    </a:lnTo>
                    <a:cubicBezTo>
                      <a:pt x="7695" y="557"/>
                      <a:pt x="7861" y="552"/>
                      <a:pt x="8028" y="552"/>
                    </a:cubicBezTo>
                    <a:cubicBezTo>
                      <a:pt x="8256" y="552"/>
                      <a:pt x="8484" y="561"/>
                      <a:pt x="8711" y="571"/>
                    </a:cubicBezTo>
                    <a:cubicBezTo>
                      <a:pt x="8721" y="572"/>
                      <a:pt x="8730" y="572"/>
                      <a:pt x="8740" y="572"/>
                    </a:cubicBezTo>
                    <a:cubicBezTo>
                      <a:pt x="8878" y="572"/>
                      <a:pt x="9007" y="462"/>
                      <a:pt x="9007" y="324"/>
                    </a:cubicBezTo>
                    <a:cubicBezTo>
                      <a:pt x="9024" y="160"/>
                      <a:pt x="8909" y="28"/>
                      <a:pt x="8761" y="28"/>
                    </a:cubicBezTo>
                    <a:cubicBezTo>
                      <a:pt x="8510" y="9"/>
                      <a:pt x="8266" y="1"/>
                      <a:pt x="8020" y="1"/>
                    </a:cubicBezTo>
                    <a:close/>
                    <a:moveTo>
                      <a:pt x="11375" y="540"/>
                    </a:moveTo>
                    <a:cubicBezTo>
                      <a:pt x="11264" y="540"/>
                      <a:pt x="11151" y="613"/>
                      <a:pt x="11111" y="718"/>
                    </a:cubicBezTo>
                    <a:cubicBezTo>
                      <a:pt x="11078" y="866"/>
                      <a:pt x="11144" y="1014"/>
                      <a:pt x="11292" y="1064"/>
                    </a:cubicBezTo>
                    <a:cubicBezTo>
                      <a:pt x="11703" y="1212"/>
                      <a:pt x="12114" y="1359"/>
                      <a:pt x="12525" y="1557"/>
                    </a:cubicBezTo>
                    <a:cubicBezTo>
                      <a:pt x="12558" y="1573"/>
                      <a:pt x="12590" y="1573"/>
                      <a:pt x="12640" y="1573"/>
                    </a:cubicBezTo>
                    <a:cubicBezTo>
                      <a:pt x="12738" y="1573"/>
                      <a:pt x="12837" y="1524"/>
                      <a:pt x="12886" y="1409"/>
                    </a:cubicBezTo>
                    <a:cubicBezTo>
                      <a:pt x="12952" y="1277"/>
                      <a:pt x="12886" y="1113"/>
                      <a:pt x="12755" y="1047"/>
                    </a:cubicBezTo>
                    <a:cubicBezTo>
                      <a:pt x="12327" y="866"/>
                      <a:pt x="11900" y="686"/>
                      <a:pt x="11456" y="554"/>
                    </a:cubicBezTo>
                    <a:cubicBezTo>
                      <a:pt x="11430" y="544"/>
                      <a:pt x="11402" y="540"/>
                      <a:pt x="11375" y="540"/>
                    </a:cubicBezTo>
                    <a:close/>
                    <a:moveTo>
                      <a:pt x="4765" y="620"/>
                    </a:moveTo>
                    <a:cubicBezTo>
                      <a:pt x="4733" y="620"/>
                      <a:pt x="4701" y="625"/>
                      <a:pt x="4668" y="636"/>
                    </a:cubicBezTo>
                    <a:cubicBezTo>
                      <a:pt x="4257" y="801"/>
                      <a:pt x="3830" y="998"/>
                      <a:pt x="3419" y="1228"/>
                    </a:cubicBezTo>
                    <a:cubicBezTo>
                      <a:pt x="3287" y="1310"/>
                      <a:pt x="3238" y="1475"/>
                      <a:pt x="3304" y="1606"/>
                    </a:cubicBezTo>
                    <a:cubicBezTo>
                      <a:pt x="3353" y="1688"/>
                      <a:pt x="3452" y="1754"/>
                      <a:pt x="3550" y="1754"/>
                    </a:cubicBezTo>
                    <a:cubicBezTo>
                      <a:pt x="3600" y="1754"/>
                      <a:pt x="3649" y="1738"/>
                      <a:pt x="3682" y="1721"/>
                    </a:cubicBezTo>
                    <a:cubicBezTo>
                      <a:pt x="4076" y="1491"/>
                      <a:pt x="4471" y="1310"/>
                      <a:pt x="4865" y="1162"/>
                    </a:cubicBezTo>
                    <a:cubicBezTo>
                      <a:pt x="5013" y="1096"/>
                      <a:pt x="5079" y="932"/>
                      <a:pt x="5030" y="801"/>
                    </a:cubicBezTo>
                    <a:cubicBezTo>
                      <a:pt x="4978" y="685"/>
                      <a:pt x="4877" y="620"/>
                      <a:pt x="4765" y="620"/>
                    </a:cubicBezTo>
                    <a:close/>
                    <a:moveTo>
                      <a:pt x="14912" y="2445"/>
                    </a:moveTo>
                    <a:cubicBezTo>
                      <a:pt x="14833" y="2445"/>
                      <a:pt x="14757" y="2479"/>
                      <a:pt x="14711" y="2543"/>
                    </a:cubicBezTo>
                    <a:cubicBezTo>
                      <a:pt x="14612" y="2658"/>
                      <a:pt x="14629" y="2839"/>
                      <a:pt x="14744" y="2937"/>
                    </a:cubicBezTo>
                    <a:cubicBezTo>
                      <a:pt x="15089" y="3200"/>
                      <a:pt x="15418" y="3513"/>
                      <a:pt x="15713" y="3825"/>
                    </a:cubicBezTo>
                    <a:cubicBezTo>
                      <a:pt x="15763" y="3874"/>
                      <a:pt x="15845" y="3907"/>
                      <a:pt x="15911" y="3907"/>
                    </a:cubicBezTo>
                    <a:cubicBezTo>
                      <a:pt x="15976" y="3907"/>
                      <a:pt x="16059" y="3874"/>
                      <a:pt x="16108" y="3825"/>
                    </a:cubicBezTo>
                    <a:cubicBezTo>
                      <a:pt x="16206" y="3726"/>
                      <a:pt x="16223" y="3546"/>
                      <a:pt x="16108" y="3430"/>
                    </a:cubicBezTo>
                    <a:cubicBezTo>
                      <a:pt x="15796" y="3102"/>
                      <a:pt x="15450" y="2789"/>
                      <a:pt x="15089" y="2510"/>
                    </a:cubicBezTo>
                    <a:cubicBezTo>
                      <a:pt x="15038" y="2466"/>
                      <a:pt x="14974" y="2445"/>
                      <a:pt x="14912" y="2445"/>
                    </a:cubicBezTo>
                    <a:close/>
                    <a:moveTo>
                      <a:pt x="1323" y="2710"/>
                    </a:moveTo>
                    <a:cubicBezTo>
                      <a:pt x="1261" y="2710"/>
                      <a:pt x="1200" y="2731"/>
                      <a:pt x="1151" y="2773"/>
                    </a:cubicBezTo>
                    <a:cubicBezTo>
                      <a:pt x="822" y="3036"/>
                      <a:pt x="477" y="3332"/>
                      <a:pt x="115" y="3661"/>
                    </a:cubicBezTo>
                    <a:cubicBezTo>
                      <a:pt x="0" y="3759"/>
                      <a:pt x="0" y="3940"/>
                      <a:pt x="99" y="4039"/>
                    </a:cubicBezTo>
                    <a:cubicBezTo>
                      <a:pt x="148" y="4104"/>
                      <a:pt x="230" y="4137"/>
                      <a:pt x="296" y="4137"/>
                    </a:cubicBezTo>
                    <a:cubicBezTo>
                      <a:pt x="362" y="4137"/>
                      <a:pt x="427" y="4121"/>
                      <a:pt x="477" y="4072"/>
                    </a:cubicBezTo>
                    <a:cubicBezTo>
                      <a:pt x="838" y="3743"/>
                      <a:pt x="1167" y="3463"/>
                      <a:pt x="1496" y="3200"/>
                    </a:cubicBezTo>
                    <a:cubicBezTo>
                      <a:pt x="1611" y="3102"/>
                      <a:pt x="1627" y="2937"/>
                      <a:pt x="1545" y="2822"/>
                    </a:cubicBezTo>
                    <a:cubicBezTo>
                      <a:pt x="1489" y="2747"/>
                      <a:pt x="1406" y="2710"/>
                      <a:pt x="1323" y="2710"/>
                    </a:cubicBezTo>
                    <a:close/>
                    <a:moveTo>
                      <a:pt x="17497" y="5522"/>
                    </a:moveTo>
                    <a:cubicBezTo>
                      <a:pt x="17455" y="5522"/>
                      <a:pt x="17413" y="5531"/>
                      <a:pt x="17373" y="5551"/>
                    </a:cubicBezTo>
                    <a:cubicBezTo>
                      <a:pt x="17242" y="5633"/>
                      <a:pt x="17193" y="5797"/>
                      <a:pt x="17275" y="5929"/>
                    </a:cubicBezTo>
                    <a:cubicBezTo>
                      <a:pt x="17472" y="6307"/>
                      <a:pt x="17669" y="6701"/>
                      <a:pt x="17834" y="7112"/>
                    </a:cubicBezTo>
                    <a:cubicBezTo>
                      <a:pt x="17867" y="7227"/>
                      <a:pt x="17982" y="7277"/>
                      <a:pt x="18080" y="7277"/>
                    </a:cubicBezTo>
                    <a:cubicBezTo>
                      <a:pt x="18113" y="7277"/>
                      <a:pt x="18146" y="7277"/>
                      <a:pt x="18195" y="7260"/>
                    </a:cubicBezTo>
                    <a:cubicBezTo>
                      <a:pt x="18327" y="7211"/>
                      <a:pt x="18393" y="7047"/>
                      <a:pt x="18343" y="6915"/>
                    </a:cubicBezTo>
                    <a:cubicBezTo>
                      <a:pt x="18162" y="6488"/>
                      <a:pt x="17965" y="6060"/>
                      <a:pt x="17752" y="5666"/>
                    </a:cubicBezTo>
                    <a:cubicBezTo>
                      <a:pt x="17694" y="5574"/>
                      <a:pt x="17596" y="5522"/>
                      <a:pt x="17497" y="5522"/>
                    </a:cubicBezTo>
                    <a:close/>
                    <a:moveTo>
                      <a:pt x="18789" y="9342"/>
                    </a:moveTo>
                    <a:cubicBezTo>
                      <a:pt x="18772" y="9342"/>
                      <a:pt x="18755" y="9344"/>
                      <a:pt x="18738" y="9348"/>
                    </a:cubicBezTo>
                    <a:cubicBezTo>
                      <a:pt x="18590" y="9364"/>
                      <a:pt x="18475" y="9496"/>
                      <a:pt x="18508" y="9643"/>
                    </a:cubicBezTo>
                    <a:cubicBezTo>
                      <a:pt x="18557" y="10087"/>
                      <a:pt x="18590" y="10531"/>
                      <a:pt x="18606" y="10958"/>
                    </a:cubicBezTo>
                    <a:cubicBezTo>
                      <a:pt x="18606" y="11106"/>
                      <a:pt x="18721" y="11238"/>
                      <a:pt x="18869" y="11238"/>
                    </a:cubicBezTo>
                    <a:lnTo>
                      <a:pt x="18886" y="11238"/>
                    </a:lnTo>
                    <a:cubicBezTo>
                      <a:pt x="19034" y="11221"/>
                      <a:pt x="19149" y="11106"/>
                      <a:pt x="19149" y="10958"/>
                    </a:cubicBezTo>
                    <a:cubicBezTo>
                      <a:pt x="19149" y="10498"/>
                      <a:pt x="19116" y="10038"/>
                      <a:pt x="19050" y="9578"/>
                    </a:cubicBezTo>
                    <a:cubicBezTo>
                      <a:pt x="19021" y="9447"/>
                      <a:pt x="18915" y="9342"/>
                      <a:pt x="18789" y="9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8250328" y="1731267"/>
                <a:ext cx="40713" cy="62254"/>
              </a:xfrm>
              <a:custGeom>
                <a:avLst/>
                <a:gdLst/>
                <a:ahLst/>
                <a:cxnLst/>
                <a:rect l="l" t="t" r="r" b="b"/>
                <a:pathLst>
                  <a:path w="790" h="1208" extrusionOk="0">
                    <a:moveTo>
                      <a:pt x="494" y="0"/>
                    </a:moveTo>
                    <a:cubicBezTo>
                      <a:pt x="370" y="0"/>
                      <a:pt x="259" y="79"/>
                      <a:pt x="231" y="205"/>
                    </a:cubicBezTo>
                    <a:cubicBezTo>
                      <a:pt x="165" y="419"/>
                      <a:pt x="116" y="632"/>
                      <a:pt x="50" y="846"/>
                    </a:cubicBezTo>
                    <a:cubicBezTo>
                      <a:pt x="1" y="994"/>
                      <a:pt x="83" y="1142"/>
                      <a:pt x="231" y="1191"/>
                    </a:cubicBezTo>
                    <a:cubicBezTo>
                      <a:pt x="247" y="1191"/>
                      <a:pt x="280" y="1207"/>
                      <a:pt x="313" y="1207"/>
                    </a:cubicBezTo>
                    <a:cubicBezTo>
                      <a:pt x="428" y="1207"/>
                      <a:pt x="527" y="1125"/>
                      <a:pt x="576" y="1010"/>
                    </a:cubicBezTo>
                    <a:cubicBezTo>
                      <a:pt x="642" y="780"/>
                      <a:pt x="707" y="566"/>
                      <a:pt x="757" y="336"/>
                    </a:cubicBezTo>
                    <a:cubicBezTo>
                      <a:pt x="790" y="188"/>
                      <a:pt x="707" y="40"/>
                      <a:pt x="560" y="8"/>
                    </a:cubicBezTo>
                    <a:cubicBezTo>
                      <a:pt x="538" y="3"/>
                      <a:pt x="516" y="0"/>
                      <a:pt x="494" y="0"/>
                    </a:cubicBezTo>
                    <a:close/>
                  </a:path>
                </a:pathLst>
              </a:custGeom>
              <a:solidFill>
                <a:srgbClr val="B6C2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7"/>
              <p:cNvSpPr/>
              <p:nvPr/>
            </p:nvSpPr>
            <p:spPr>
              <a:xfrm>
                <a:off x="6308033" y="1420768"/>
                <a:ext cx="2197349" cy="2197298"/>
              </a:xfrm>
              <a:custGeom>
                <a:avLst/>
                <a:gdLst/>
                <a:ahLst/>
                <a:cxnLst/>
                <a:rect l="l" t="t" r="r" b="b"/>
                <a:pathLst>
                  <a:path w="42638" h="42637" extrusionOk="0">
                    <a:moveTo>
                      <a:pt x="21319" y="0"/>
                    </a:moveTo>
                    <a:cubicBezTo>
                      <a:pt x="9550" y="0"/>
                      <a:pt x="1" y="9550"/>
                      <a:pt x="1" y="21319"/>
                    </a:cubicBezTo>
                    <a:cubicBezTo>
                      <a:pt x="1" y="33087"/>
                      <a:pt x="9550" y="42637"/>
                      <a:pt x="21319" y="42637"/>
                    </a:cubicBezTo>
                    <a:cubicBezTo>
                      <a:pt x="33087" y="42637"/>
                      <a:pt x="42637" y="33087"/>
                      <a:pt x="42637" y="21319"/>
                    </a:cubicBezTo>
                    <a:cubicBezTo>
                      <a:pt x="42637" y="9550"/>
                      <a:pt x="33087" y="0"/>
                      <a:pt x="2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7"/>
              <p:cNvSpPr/>
              <p:nvPr/>
            </p:nvSpPr>
            <p:spPr>
              <a:xfrm>
                <a:off x="6500309" y="1418192"/>
                <a:ext cx="918251" cy="2199050"/>
              </a:xfrm>
              <a:custGeom>
                <a:avLst/>
                <a:gdLst/>
                <a:ahLst/>
                <a:cxnLst/>
                <a:rect l="l" t="t" r="r" b="b"/>
                <a:pathLst>
                  <a:path w="17818" h="42671" extrusionOk="0">
                    <a:moveTo>
                      <a:pt x="17109" y="0"/>
                    </a:moveTo>
                    <a:cubicBezTo>
                      <a:pt x="17105" y="0"/>
                      <a:pt x="17100" y="1"/>
                      <a:pt x="17095" y="1"/>
                    </a:cubicBezTo>
                    <a:cubicBezTo>
                      <a:pt x="13446" y="363"/>
                      <a:pt x="10011" y="1710"/>
                      <a:pt x="7249" y="4143"/>
                    </a:cubicBezTo>
                    <a:cubicBezTo>
                      <a:pt x="4981" y="6115"/>
                      <a:pt x="3255" y="8680"/>
                      <a:pt x="2088" y="11441"/>
                    </a:cubicBezTo>
                    <a:cubicBezTo>
                      <a:pt x="297" y="15649"/>
                      <a:pt x="1" y="20366"/>
                      <a:pt x="707" y="24837"/>
                    </a:cubicBezTo>
                    <a:cubicBezTo>
                      <a:pt x="1365" y="29094"/>
                      <a:pt x="2926" y="33302"/>
                      <a:pt x="5688" y="36638"/>
                    </a:cubicBezTo>
                    <a:cubicBezTo>
                      <a:pt x="8268" y="39778"/>
                      <a:pt x="11999" y="42079"/>
                      <a:pt x="16076" y="42572"/>
                    </a:cubicBezTo>
                    <a:cubicBezTo>
                      <a:pt x="16569" y="42637"/>
                      <a:pt x="17078" y="42670"/>
                      <a:pt x="17588" y="42670"/>
                    </a:cubicBezTo>
                    <a:cubicBezTo>
                      <a:pt x="17818" y="42670"/>
                      <a:pt x="17818" y="42325"/>
                      <a:pt x="17588" y="42325"/>
                    </a:cubicBezTo>
                    <a:cubicBezTo>
                      <a:pt x="13528" y="42292"/>
                      <a:pt x="9649" y="40336"/>
                      <a:pt x="6855" y="37444"/>
                    </a:cubicBezTo>
                    <a:cubicBezTo>
                      <a:pt x="3913" y="34386"/>
                      <a:pt x="2154" y="30359"/>
                      <a:pt x="1299" y="26250"/>
                    </a:cubicBezTo>
                    <a:cubicBezTo>
                      <a:pt x="412" y="21944"/>
                      <a:pt x="428" y="17375"/>
                      <a:pt x="1792" y="13167"/>
                    </a:cubicBezTo>
                    <a:cubicBezTo>
                      <a:pt x="2762" y="10241"/>
                      <a:pt x="4389" y="7447"/>
                      <a:pt x="6559" y="5244"/>
                    </a:cubicBezTo>
                    <a:cubicBezTo>
                      <a:pt x="8992" y="2779"/>
                      <a:pt x="12131" y="1168"/>
                      <a:pt x="15533" y="560"/>
                    </a:cubicBezTo>
                    <a:cubicBezTo>
                      <a:pt x="16059" y="461"/>
                      <a:pt x="16569" y="396"/>
                      <a:pt x="17095" y="346"/>
                    </a:cubicBezTo>
                    <a:cubicBezTo>
                      <a:pt x="17303" y="330"/>
                      <a:pt x="17308" y="0"/>
                      <a:pt x="17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7"/>
              <p:cNvSpPr/>
              <p:nvPr/>
            </p:nvSpPr>
            <p:spPr>
              <a:xfrm>
                <a:off x="6864557" y="1418552"/>
                <a:ext cx="566370" cy="2208687"/>
              </a:xfrm>
              <a:custGeom>
                <a:avLst/>
                <a:gdLst/>
                <a:ahLst/>
                <a:cxnLst/>
                <a:rect l="l" t="t" r="r" b="b"/>
                <a:pathLst>
                  <a:path w="10990" h="42858" extrusionOk="0">
                    <a:moveTo>
                      <a:pt x="10019" y="1"/>
                    </a:moveTo>
                    <a:cubicBezTo>
                      <a:pt x="9990" y="1"/>
                      <a:pt x="9959" y="9"/>
                      <a:pt x="9928" y="27"/>
                    </a:cubicBezTo>
                    <a:cubicBezTo>
                      <a:pt x="7315" y="1539"/>
                      <a:pt x="5227" y="3972"/>
                      <a:pt x="3633" y="6503"/>
                    </a:cubicBezTo>
                    <a:cubicBezTo>
                      <a:pt x="2828" y="7769"/>
                      <a:pt x="2137" y="9100"/>
                      <a:pt x="1628" y="10513"/>
                    </a:cubicBezTo>
                    <a:cubicBezTo>
                      <a:pt x="1036" y="12174"/>
                      <a:pt x="691" y="13932"/>
                      <a:pt x="477" y="15675"/>
                    </a:cubicBezTo>
                    <a:cubicBezTo>
                      <a:pt x="0" y="19373"/>
                      <a:pt x="116" y="23186"/>
                      <a:pt x="444" y="26901"/>
                    </a:cubicBezTo>
                    <a:cubicBezTo>
                      <a:pt x="609" y="28709"/>
                      <a:pt x="888" y="30517"/>
                      <a:pt x="1315" y="32292"/>
                    </a:cubicBezTo>
                    <a:cubicBezTo>
                      <a:pt x="1726" y="33903"/>
                      <a:pt x="2236" y="35546"/>
                      <a:pt x="3107" y="36976"/>
                    </a:cubicBezTo>
                    <a:cubicBezTo>
                      <a:pt x="4816" y="39820"/>
                      <a:pt x="7676" y="41661"/>
                      <a:pt x="10717" y="42844"/>
                    </a:cubicBezTo>
                    <a:cubicBezTo>
                      <a:pt x="10739" y="42853"/>
                      <a:pt x="10759" y="42857"/>
                      <a:pt x="10778" y="42857"/>
                    </a:cubicBezTo>
                    <a:cubicBezTo>
                      <a:pt x="10932" y="42857"/>
                      <a:pt x="10990" y="42589"/>
                      <a:pt x="10799" y="42515"/>
                    </a:cubicBezTo>
                    <a:cubicBezTo>
                      <a:pt x="8120" y="41463"/>
                      <a:pt x="5540" y="39869"/>
                      <a:pt x="3847" y="37486"/>
                    </a:cubicBezTo>
                    <a:cubicBezTo>
                      <a:pt x="2926" y="36171"/>
                      <a:pt x="2351" y="34692"/>
                      <a:pt x="1907" y="33163"/>
                    </a:cubicBezTo>
                    <a:cubicBezTo>
                      <a:pt x="1414" y="31454"/>
                      <a:pt x="1102" y="29678"/>
                      <a:pt x="904" y="27903"/>
                    </a:cubicBezTo>
                    <a:cubicBezTo>
                      <a:pt x="494" y="24353"/>
                      <a:pt x="378" y="20704"/>
                      <a:pt x="658" y="17137"/>
                    </a:cubicBezTo>
                    <a:cubicBezTo>
                      <a:pt x="806" y="15313"/>
                      <a:pt x="1102" y="13488"/>
                      <a:pt x="1611" y="11713"/>
                    </a:cubicBezTo>
                    <a:cubicBezTo>
                      <a:pt x="2006" y="10300"/>
                      <a:pt x="2597" y="8968"/>
                      <a:pt x="3321" y="7703"/>
                    </a:cubicBezTo>
                    <a:cubicBezTo>
                      <a:pt x="4175" y="6191"/>
                      <a:pt x="5194" y="4761"/>
                      <a:pt x="6361" y="3462"/>
                    </a:cubicBezTo>
                    <a:cubicBezTo>
                      <a:pt x="7446" y="2262"/>
                      <a:pt x="8679" y="1145"/>
                      <a:pt x="10109" y="323"/>
                    </a:cubicBezTo>
                    <a:cubicBezTo>
                      <a:pt x="10275" y="226"/>
                      <a:pt x="10173" y="1"/>
                      <a:pt x="100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7350788" y="1418655"/>
                <a:ext cx="77509" cy="2198380"/>
              </a:xfrm>
              <a:custGeom>
                <a:avLst/>
                <a:gdLst/>
                <a:ahLst/>
                <a:cxnLst/>
                <a:rect l="l" t="t" r="r" b="b"/>
                <a:pathLst>
                  <a:path w="1504" h="42658" extrusionOk="0">
                    <a:moveTo>
                      <a:pt x="596" y="0"/>
                    </a:moveTo>
                    <a:cubicBezTo>
                      <a:pt x="510" y="0"/>
                      <a:pt x="419" y="58"/>
                      <a:pt x="411" y="173"/>
                    </a:cubicBezTo>
                    <a:cubicBezTo>
                      <a:pt x="148" y="5663"/>
                      <a:pt x="0" y="11152"/>
                      <a:pt x="0" y="16642"/>
                    </a:cubicBezTo>
                    <a:cubicBezTo>
                      <a:pt x="0" y="22214"/>
                      <a:pt x="132" y="27786"/>
                      <a:pt x="444" y="33342"/>
                    </a:cubicBezTo>
                    <a:cubicBezTo>
                      <a:pt x="625" y="36399"/>
                      <a:pt x="855" y="39440"/>
                      <a:pt x="1151" y="42497"/>
                    </a:cubicBezTo>
                    <a:cubicBezTo>
                      <a:pt x="1159" y="42604"/>
                      <a:pt x="1249" y="42657"/>
                      <a:pt x="1336" y="42657"/>
                    </a:cubicBezTo>
                    <a:cubicBezTo>
                      <a:pt x="1422" y="42657"/>
                      <a:pt x="1504" y="42604"/>
                      <a:pt x="1496" y="42497"/>
                    </a:cubicBezTo>
                    <a:cubicBezTo>
                      <a:pt x="953" y="37024"/>
                      <a:pt x="641" y="31550"/>
                      <a:pt x="477" y="26060"/>
                    </a:cubicBezTo>
                    <a:cubicBezTo>
                      <a:pt x="312" y="20488"/>
                      <a:pt x="296" y="14916"/>
                      <a:pt x="427" y="9344"/>
                    </a:cubicBezTo>
                    <a:cubicBezTo>
                      <a:pt x="493" y="6287"/>
                      <a:pt x="608" y="3230"/>
                      <a:pt x="756" y="173"/>
                    </a:cubicBezTo>
                    <a:cubicBezTo>
                      <a:pt x="764" y="58"/>
                      <a:pt x="68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7379132" y="1418140"/>
                <a:ext cx="626459" cy="2207914"/>
              </a:xfrm>
              <a:custGeom>
                <a:avLst/>
                <a:gdLst/>
                <a:ahLst/>
                <a:cxnLst/>
                <a:rect l="l" t="t" r="r" b="b"/>
                <a:pathLst>
                  <a:path w="12156" h="42843" extrusionOk="0">
                    <a:moveTo>
                      <a:pt x="188" y="1"/>
                    </a:moveTo>
                    <a:cubicBezTo>
                      <a:pt x="42" y="1"/>
                      <a:pt x="0" y="275"/>
                      <a:pt x="173" y="347"/>
                    </a:cubicBezTo>
                    <a:cubicBezTo>
                      <a:pt x="2885" y="1481"/>
                      <a:pt x="5219" y="3355"/>
                      <a:pt x="6962" y="5706"/>
                    </a:cubicBezTo>
                    <a:cubicBezTo>
                      <a:pt x="8753" y="8138"/>
                      <a:pt x="9937" y="10982"/>
                      <a:pt x="10643" y="13907"/>
                    </a:cubicBezTo>
                    <a:cubicBezTo>
                      <a:pt x="11449" y="17195"/>
                      <a:pt x="11777" y="20712"/>
                      <a:pt x="11465" y="24065"/>
                    </a:cubicBezTo>
                    <a:cubicBezTo>
                      <a:pt x="11169" y="27484"/>
                      <a:pt x="10052" y="30804"/>
                      <a:pt x="8342" y="33779"/>
                    </a:cubicBezTo>
                    <a:cubicBezTo>
                      <a:pt x="6403" y="37182"/>
                      <a:pt x="3724" y="40140"/>
                      <a:pt x="650" y="42573"/>
                    </a:cubicBezTo>
                    <a:cubicBezTo>
                      <a:pt x="520" y="42677"/>
                      <a:pt x="636" y="42842"/>
                      <a:pt x="780" y="42842"/>
                    </a:cubicBezTo>
                    <a:cubicBezTo>
                      <a:pt x="818" y="42842"/>
                      <a:pt x="859" y="42830"/>
                      <a:pt x="896" y="42803"/>
                    </a:cubicBezTo>
                    <a:cubicBezTo>
                      <a:pt x="3674" y="40617"/>
                      <a:pt x="6123" y="37987"/>
                      <a:pt x="8030" y="34979"/>
                    </a:cubicBezTo>
                    <a:cubicBezTo>
                      <a:pt x="9887" y="32020"/>
                      <a:pt x="11186" y="28700"/>
                      <a:pt x="11679" y="25216"/>
                    </a:cubicBezTo>
                    <a:cubicBezTo>
                      <a:pt x="12156" y="21813"/>
                      <a:pt x="11909" y="18247"/>
                      <a:pt x="11219" y="14877"/>
                    </a:cubicBezTo>
                    <a:cubicBezTo>
                      <a:pt x="10594" y="11820"/>
                      <a:pt x="9493" y="8828"/>
                      <a:pt x="7734" y="6232"/>
                    </a:cubicBezTo>
                    <a:cubicBezTo>
                      <a:pt x="6107" y="3782"/>
                      <a:pt x="3888" y="1761"/>
                      <a:pt x="1242" y="462"/>
                    </a:cubicBezTo>
                    <a:cubicBezTo>
                      <a:pt x="929" y="298"/>
                      <a:pt x="601" y="150"/>
                      <a:pt x="255" y="19"/>
                    </a:cubicBezTo>
                    <a:cubicBezTo>
                      <a:pt x="231" y="6"/>
                      <a:pt x="209"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7378720" y="1418243"/>
                <a:ext cx="936906" cy="2208429"/>
              </a:xfrm>
              <a:custGeom>
                <a:avLst/>
                <a:gdLst/>
                <a:ahLst/>
                <a:cxnLst/>
                <a:rect l="l" t="t" r="r" b="b"/>
                <a:pathLst>
                  <a:path w="18180" h="42853" extrusionOk="0">
                    <a:moveTo>
                      <a:pt x="231" y="0"/>
                    </a:moveTo>
                    <a:cubicBezTo>
                      <a:pt x="0" y="0"/>
                      <a:pt x="0" y="345"/>
                      <a:pt x="231" y="345"/>
                    </a:cubicBezTo>
                    <a:cubicBezTo>
                      <a:pt x="1858" y="345"/>
                      <a:pt x="3469" y="773"/>
                      <a:pt x="4981" y="1364"/>
                    </a:cubicBezTo>
                    <a:cubicBezTo>
                      <a:pt x="6707" y="2038"/>
                      <a:pt x="8334" y="2942"/>
                      <a:pt x="9846" y="4011"/>
                    </a:cubicBezTo>
                    <a:cubicBezTo>
                      <a:pt x="11292" y="5013"/>
                      <a:pt x="12640" y="6197"/>
                      <a:pt x="13758" y="7561"/>
                    </a:cubicBezTo>
                    <a:cubicBezTo>
                      <a:pt x="14974" y="9024"/>
                      <a:pt x="15796" y="10799"/>
                      <a:pt x="16388" y="12607"/>
                    </a:cubicBezTo>
                    <a:cubicBezTo>
                      <a:pt x="17703" y="16700"/>
                      <a:pt x="17752" y="21170"/>
                      <a:pt x="17012" y="25378"/>
                    </a:cubicBezTo>
                    <a:cubicBezTo>
                      <a:pt x="16322" y="29438"/>
                      <a:pt x="14810" y="33646"/>
                      <a:pt x="12016" y="36736"/>
                    </a:cubicBezTo>
                    <a:cubicBezTo>
                      <a:pt x="9484" y="39530"/>
                      <a:pt x="5852" y="41552"/>
                      <a:pt x="2154" y="42308"/>
                    </a:cubicBezTo>
                    <a:cubicBezTo>
                      <a:pt x="1693" y="42390"/>
                      <a:pt x="1233" y="42472"/>
                      <a:pt x="773" y="42505"/>
                    </a:cubicBezTo>
                    <a:cubicBezTo>
                      <a:pt x="569" y="42536"/>
                      <a:pt x="560" y="42852"/>
                      <a:pt x="745" y="42852"/>
                    </a:cubicBezTo>
                    <a:cubicBezTo>
                      <a:pt x="754" y="42852"/>
                      <a:pt x="763" y="42852"/>
                      <a:pt x="773" y="42850"/>
                    </a:cubicBezTo>
                    <a:cubicBezTo>
                      <a:pt x="4619" y="42472"/>
                      <a:pt x="8383" y="40598"/>
                      <a:pt x="11227" y="38018"/>
                    </a:cubicBezTo>
                    <a:cubicBezTo>
                      <a:pt x="14317" y="35191"/>
                      <a:pt x="16108" y="31114"/>
                      <a:pt x="17029" y="27088"/>
                    </a:cubicBezTo>
                    <a:cubicBezTo>
                      <a:pt x="17999" y="22847"/>
                      <a:pt x="18179" y="18294"/>
                      <a:pt x="17144" y="14037"/>
                    </a:cubicBezTo>
                    <a:cubicBezTo>
                      <a:pt x="16651" y="12048"/>
                      <a:pt x="15911" y="10026"/>
                      <a:pt x="14761" y="8317"/>
                    </a:cubicBezTo>
                    <a:cubicBezTo>
                      <a:pt x="13791" y="6887"/>
                      <a:pt x="12542" y="5654"/>
                      <a:pt x="11194" y="4586"/>
                    </a:cubicBezTo>
                    <a:cubicBezTo>
                      <a:pt x="9698" y="3402"/>
                      <a:pt x="8071" y="2383"/>
                      <a:pt x="6345" y="1578"/>
                    </a:cubicBezTo>
                    <a:cubicBezTo>
                      <a:pt x="4783" y="855"/>
                      <a:pt x="3107" y="279"/>
                      <a:pt x="1381" y="66"/>
                    </a:cubicBezTo>
                    <a:cubicBezTo>
                      <a:pt x="987" y="33"/>
                      <a:pt x="609" y="0"/>
                      <a:pt x="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6309734" y="2554952"/>
                <a:ext cx="2206626" cy="17883"/>
              </a:xfrm>
              <a:custGeom>
                <a:avLst/>
                <a:gdLst/>
                <a:ahLst/>
                <a:cxnLst/>
                <a:rect l="l" t="t" r="r" b="b"/>
                <a:pathLst>
                  <a:path w="42818" h="347" extrusionOk="0">
                    <a:moveTo>
                      <a:pt x="231" y="1"/>
                    </a:moveTo>
                    <a:cubicBezTo>
                      <a:pt x="0" y="1"/>
                      <a:pt x="0" y="346"/>
                      <a:pt x="231" y="346"/>
                    </a:cubicBezTo>
                    <a:lnTo>
                      <a:pt x="42604" y="346"/>
                    </a:lnTo>
                    <a:cubicBezTo>
                      <a:pt x="42818" y="346"/>
                      <a:pt x="42818" y="1"/>
                      <a:pt x="42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6478304" y="1934160"/>
                <a:ext cx="1851704" cy="19377"/>
              </a:xfrm>
              <a:custGeom>
                <a:avLst/>
                <a:gdLst/>
                <a:ahLst/>
                <a:cxnLst/>
                <a:rect l="l" t="t" r="r" b="b"/>
                <a:pathLst>
                  <a:path w="35931" h="376" extrusionOk="0">
                    <a:moveTo>
                      <a:pt x="740" y="1"/>
                    </a:moveTo>
                    <a:cubicBezTo>
                      <a:pt x="587" y="1"/>
                      <a:pt x="433" y="4"/>
                      <a:pt x="280" y="15"/>
                    </a:cubicBezTo>
                    <a:cubicBezTo>
                      <a:pt x="274" y="21"/>
                      <a:pt x="269" y="23"/>
                      <a:pt x="263" y="23"/>
                    </a:cubicBezTo>
                    <a:cubicBezTo>
                      <a:pt x="251" y="23"/>
                      <a:pt x="236" y="15"/>
                      <a:pt x="214" y="15"/>
                    </a:cubicBezTo>
                    <a:cubicBezTo>
                      <a:pt x="0" y="15"/>
                      <a:pt x="0" y="361"/>
                      <a:pt x="214" y="361"/>
                    </a:cubicBezTo>
                    <a:lnTo>
                      <a:pt x="34254" y="361"/>
                    </a:lnTo>
                    <a:cubicBezTo>
                      <a:pt x="34561" y="361"/>
                      <a:pt x="34875" y="375"/>
                      <a:pt x="35182" y="375"/>
                    </a:cubicBezTo>
                    <a:cubicBezTo>
                      <a:pt x="35335" y="375"/>
                      <a:pt x="35487" y="371"/>
                      <a:pt x="35635" y="361"/>
                    </a:cubicBezTo>
                    <a:lnTo>
                      <a:pt x="35701" y="361"/>
                    </a:lnTo>
                    <a:cubicBezTo>
                      <a:pt x="35931" y="361"/>
                      <a:pt x="35931" y="15"/>
                      <a:pt x="35701" y="15"/>
                    </a:cubicBezTo>
                    <a:lnTo>
                      <a:pt x="1660" y="15"/>
                    </a:lnTo>
                    <a:cubicBezTo>
                      <a:pt x="1354" y="15"/>
                      <a:pt x="1047" y="1"/>
                      <a:pt x="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7"/>
              <p:cNvSpPr/>
              <p:nvPr/>
            </p:nvSpPr>
            <p:spPr>
              <a:xfrm>
                <a:off x="6551123" y="3175021"/>
                <a:ext cx="1711117" cy="17831"/>
              </a:xfrm>
              <a:custGeom>
                <a:avLst/>
                <a:gdLst/>
                <a:ahLst/>
                <a:cxnLst/>
                <a:rect l="l" t="t" r="r" b="b"/>
                <a:pathLst>
                  <a:path w="33203" h="346" extrusionOk="0">
                    <a:moveTo>
                      <a:pt x="215" y="0"/>
                    </a:moveTo>
                    <a:cubicBezTo>
                      <a:pt x="1" y="0"/>
                      <a:pt x="1" y="346"/>
                      <a:pt x="215" y="346"/>
                    </a:cubicBezTo>
                    <a:lnTo>
                      <a:pt x="32973" y="346"/>
                    </a:lnTo>
                    <a:cubicBezTo>
                      <a:pt x="33203" y="346"/>
                      <a:pt x="33203" y="0"/>
                      <a:pt x="32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6700213" y="967157"/>
                <a:ext cx="780188" cy="932835"/>
                <a:chOff x="6700213" y="967157"/>
                <a:chExt cx="780188" cy="932835"/>
              </a:xfrm>
            </p:grpSpPr>
            <p:sp>
              <p:nvSpPr>
                <p:cNvPr id="1264" name="Google Shape;1264;p47"/>
                <p:cNvSpPr/>
                <p:nvPr/>
              </p:nvSpPr>
              <p:spPr>
                <a:xfrm>
                  <a:off x="6733247" y="967157"/>
                  <a:ext cx="747154" cy="932835"/>
                </a:xfrm>
                <a:custGeom>
                  <a:avLst/>
                  <a:gdLst/>
                  <a:ahLst/>
                  <a:cxnLst/>
                  <a:rect l="l" t="t" r="r" b="b"/>
                  <a:pathLst>
                    <a:path w="14498" h="18101" extrusionOk="0">
                      <a:moveTo>
                        <a:pt x="7247" y="4152"/>
                      </a:moveTo>
                      <a:cubicBezTo>
                        <a:pt x="9088" y="4152"/>
                        <a:pt x="10587" y="5877"/>
                        <a:pt x="10257" y="7915"/>
                      </a:cubicBezTo>
                      <a:cubicBezTo>
                        <a:pt x="10060" y="9098"/>
                        <a:pt x="9189" y="10068"/>
                        <a:pt x="8088" y="10380"/>
                      </a:cubicBezTo>
                      <a:cubicBezTo>
                        <a:pt x="7808" y="10457"/>
                        <a:pt x="7532" y="10494"/>
                        <a:pt x="7263" y="10494"/>
                      </a:cubicBezTo>
                      <a:cubicBezTo>
                        <a:pt x="5411" y="10494"/>
                        <a:pt x="3913" y="8769"/>
                        <a:pt x="4258" y="6731"/>
                      </a:cubicBezTo>
                      <a:cubicBezTo>
                        <a:pt x="4455" y="5548"/>
                        <a:pt x="5310" y="4578"/>
                        <a:pt x="6427" y="4266"/>
                      </a:cubicBezTo>
                      <a:cubicBezTo>
                        <a:pt x="6705" y="4189"/>
                        <a:pt x="6980" y="4152"/>
                        <a:pt x="7247" y="4152"/>
                      </a:cubicBezTo>
                      <a:close/>
                      <a:moveTo>
                        <a:pt x="7242" y="1"/>
                      </a:moveTo>
                      <a:cubicBezTo>
                        <a:pt x="6871" y="1"/>
                        <a:pt x="6495" y="30"/>
                        <a:pt x="6115" y="91"/>
                      </a:cubicBezTo>
                      <a:cubicBezTo>
                        <a:pt x="2861" y="617"/>
                        <a:pt x="330" y="3493"/>
                        <a:pt x="99" y="6929"/>
                      </a:cubicBezTo>
                      <a:cubicBezTo>
                        <a:pt x="1" y="8605"/>
                        <a:pt x="412" y="10150"/>
                        <a:pt x="1201" y="11449"/>
                      </a:cubicBezTo>
                      <a:cubicBezTo>
                        <a:pt x="1398" y="11761"/>
                        <a:pt x="1628" y="12040"/>
                        <a:pt x="1875" y="12320"/>
                      </a:cubicBezTo>
                      <a:lnTo>
                        <a:pt x="6477" y="17530"/>
                      </a:lnTo>
                      <a:cubicBezTo>
                        <a:pt x="6814" y="17913"/>
                        <a:pt x="7280" y="18100"/>
                        <a:pt x="7745" y="18100"/>
                      </a:cubicBezTo>
                      <a:cubicBezTo>
                        <a:pt x="8276" y="18100"/>
                        <a:pt x="8806" y="17856"/>
                        <a:pt x="9140" y="17382"/>
                      </a:cubicBezTo>
                      <a:lnTo>
                        <a:pt x="11983" y="13306"/>
                      </a:lnTo>
                      <a:cubicBezTo>
                        <a:pt x="12262" y="12928"/>
                        <a:pt x="12756" y="12172"/>
                        <a:pt x="13199" y="11498"/>
                      </a:cubicBezTo>
                      <a:cubicBezTo>
                        <a:pt x="14005" y="10232"/>
                        <a:pt x="14498" y="8720"/>
                        <a:pt x="14432" y="7192"/>
                      </a:cubicBezTo>
                      <a:cubicBezTo>
                        <a:pt x="14432" y="7175"/>
                        <a:pt x="14432" y="7159"/>
                        <a:pt x="14432" y="7159"/>
                      </a:cubicBezTo>
                      <a:cubicBezTo>
                        <a:pt x="14252" y="3142"/>
                        <a:pt x="11066" y="1"/>
                        <a:pt x="7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6700213" y="967157"/>
                  <a:ext cx="747154" cy="932835"/>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6" name="Google Shape;1266;p47"/>
              <p:cNvSpPr/>
              <p:nvPr/>
            </p:nvSpPr>
            <p:spPr>
              <a:xfrm>
                <a:off x="6608739" y="2267901"/>
                <a:ext cx="530295" cy="191401"/>
              </a:xfrm>
              <a:custGeom>
                <a:avLst/>
                <a:gdLst/>
                <a:ahLst/>
                <a:cxnLst/>
                <a:rect l="l" t="t" r="r" b="b"/>
                <a:pathLst>
                  <a:path w="10290" h="3714" extrusionOk="0">
                    <a:moveTo>
                      <a:pt x="5922" y="1"/>
                    </a:moveTo>
                    <a:cubicBezTo>
                      <a:pt x="5490" y="1"/>
                      <a:pt x="5047" y="142"/>
                      <a:pt x="4685" y="377"/>
                    </a:cubicBezTo>
                    <a:cubicBezTo>
                      <a:pt x="4060" y="755"/>
                      <a:pt x="3600" y="1347"/>
                      <a:pt x="3140" y="1922"/>
                    </a:cubicBezTo>
                    <a:cubicBezTo>
                      <a:pt x="3173" y="1511"/>
                      <a:pt x="2762" y="1149"/>
                      <a:pt x="2351" y="1117"/>
                    </a:cubicBezTo>
                    <a:cubicBezTo>
                      <a:pt x="2327" y="1115"/>
                      <a:pt x="2303" y="1114"/>
                      <a:pt x="2279" y="1114"/>
                    </a:cubicBezTo>
                    <a:cubicBezTo>
                      <a:pt x="1881" y="1114"/>
                      <a:pt x="1529" y="1364"/>
                      <a:pt x="1250" y="1659"/>
                    </a:cubicBezTo>
                    <a:cubicBezTo>
                      <a:pt x="559" y="2399"/>
                      <a:pt x="165" y="3319"/>
                      <a:pt x="1" y="3714"/>
                    </a:cubicBezTo>
                    <a:lnTo>
                      <a:pt x="9846" y="3615"/>
                    </a:lnTo>
                    <a:cubicBezTo>
                      <a:pt x="10290" y="3007"/>
                      <a:pt x="9961" y="2021"/>
                      <a:pt x="9287" y="1675"/>
                    </a:cubicBezTo>
                    <a:cubicBezTo>
                      <a:pt x="9062" y="1563"/>
                      <a:pt x="8818" y="1512"/>
                      <a:pt x="8572" y="1512"/>
                    </a:cubicBezTo>
                    <a:cubicBezTo>
                      <a:pt x="8061" y="1512"/>
                      <a:pt x="7538" y="1732"/>
                      <a:pt x="7151" y="2086"/>
                    </a:cubicBezTo>
                    <a:cubicBezTo>
                      <a:pt x="7660" y="1544"/>
                      <a:pt x="7397" y="574"/>
                      <a:pt x="6756" y="213"/>
                    </a:cubicBezTo>
                    <a:cubicBezTo>
                      <a:pt x="6503" y="66"/>
                      <a:pt x="6215" y="1"/>
                      <a:pt x="59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47"/>
            <p:cNvGrpSpPr/>
            <p:nvPr/>
          </p:nvGrpSpPr>
          <p:grpSpPr>
            <a:xfrm>
              <a:off x="6851102" y="2424706"/>
              <a:ext cx="2830006" cy="2774560"/>
              <a:chOff x="6624022" y="2077452"/>
              <a:chExt cx="3184434" cy="3122043"/>
            </a:xfrm>
          </p:grpSpPr>
          <p:grpSp>
            <p:nvGrpSpPr>
              <p:cNvPr id="1268" name="Google Shape;1268;p47"/>
              <p:cNvGrpSpPr/>
              <p:nvPr/>
            </p:nvGrpSpPr>
            <p:grpSpPr>
              <a:xfrm>
                <a:off x="6624022" y="2571773"/>
                <a:ext cx="3184434" cy="2627722"/>
                <a:chOff x="6020925" y="1292925"/>
                <a:chExt cx="1917063" cy="1581917"/>
              </a:xfrm>
            </p:grpSpPr>
            <p:sp>
              <p:nvSpPr>
                <p:cNvPr id="1269" name="Google Shape;1269;p47"/>
                <p:cNvSpPr/>
                <p:nvPr/>
              </p:nvSpPr>
              <p:spPr>
                <a:xfrm>
                  <a:off x="6212543" y="1438596"/>
                  <a:ext cx="315441" cy="294231"/>
                </a:xfrm>
                <a:custGeom>
                  <a:avLst/>
                  <a:gdLst/>
                  <a:ahLst/>
                  <a:cxnLst/>
                  <a:rect l="l" t="t" r="r" b="b"/>
                  <a:pathLst>
                    <a:path w="7332" h="6839" extrusionOk="0">
                      <a:moveTo>
                        <a:pt x="0" y="1"/>
                      </a:moveTo>
                      <a:lnTo>
                        <a:pt x="0" y="6838"/>
                      </a:lnTo>
                      <a:lnTo>
                        <a:pt x="7331" y="6838"/>
                      </a:lnTo>
                      <a:lnTo>
                        <a:pt x="73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6342640" y="1438596"/>
                  <a:ext cx="40355" cy="93402"/>
                </a:xfrm>
                <a:custGeom>
                  <a:avLst/>
                  <a:gdLst/>
                  <a:ahLst/>
                  <a:cxnLst/>
                  <a:rect l="l" t="t" r="r" b="b"/>
                  <a:pathLst>
                    <a:path w="938" h="2171" extrusionOk="0">
                      <a:moveTo>
                        <a:pt x="1" y="1"/>
                      </a:moveTo>
                      <a:lnTo>
                        <a:pt x="1" y="2170"/>
                      </a:lnTo>
                      <a:lnTo>
                        <a:pt x="938" y="2170"/>
                      </a:lnTo>
                      <a:lnTo>
                        <a:pt x="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6230913" y="1467592"/>
                  <a:ext cx="67933" cy="7830"/>
                </a:xfrm>
                <a:custGeom>
                  <a:avLst/>
                  <a:gdLst/>
                  <a:ahLst/>
                  <a:cxnLst/>
                  <a:rect l="l" t="t" r="r" b="b"/>
                  <a:pathLst>
                    <a:path w="1579" h="182" extrusionOk="0">
                      <a:moveTo>
                        <a:pt x="66" y="1"/>
                      </a:moveTo>
                      <a:cubicBezTo>
                        <a:pt x="34" y="1"/>
                        <a:pt x="1" y="34"/>
                        <a:pt x="1" y="83"/>
                      </a:cubicBezTo>
                      <a:cubicBezTo>
                        <a:pt x="1" y="116"/>
                        <a:pt x="34" y="149"/>
                        <a:pt x="66" y="149"/>
                      </a:cubicBezTo>
                      <a:lnTo>
                        <a:pt x="1496" y="181"/>
                      </a:lnTo>
                      <a:cubicBezTo>
                        <a:pt x="1529" y="181"/>
                        <a:pt x="1562" y="149"/>
                        <a:pt x="1562" y="116"/>
                      </a:cubicBezTo>
                      <a:cubicBezTo>
                        <a:pt x="1579" y="66"/>
                        <a:pt x="1546" y="34"/>
                        <a:pt x="1496" y="34"/>
                      </a:cubicBez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6154550" y="1732777"/>
                  <a:ext cx="489381" cy="432806"/>
                </a:xfrm>
                <a:custGeom>
                  <a:avLst/>
                  <a:gdLst/>
                  <a:ahLst/>
                  <a:cxnLst/>
                  <a:rect l="l" t="t" r="r" b="b"/>
                  <a:pathLst>
                    <a:path w="11375" h="10060" extrusionOk="0">
                      <a:moveTo>
                        <a:pt x="1" y="0"/>
                      </a:moveTo>
                      <a:lnTo>
                        <a:pt x="1" y="10060"/>
                      </a:lnTo>
                      <a:lnTo>
                        <a:pt x="11375" y="10060"/>
                      </a:lnTo>
                      <a:lnTo>
                        <a:pt x="113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7"/>
                <p:cNvSpPr/>
                <p:nvPr/>
              </p:nvSpPr>
              <p:spPr>
                <a:xfrm>
                  <a:off x="6356062" y="1732777"/>
                  <a:ext cx="62985" cy="137242"/>
                </a:xfrm>
                <a:custGeom>
                  <a:avLst/>
                  <a:gdLst/>
                  <a:ahLst/>
                  <a:cxnLst/>
                  <a:rect l="l" t="t" r="r" b="b"/>
                  <a:pathLst>
                    <a:path w="1464" h="3190" extrusionOk="0">
                      <a:moveTo>
                        <a:pt x="1" y="0"/>
                      </a:moveTo>
                      <a:lnTo>
                        <a:pt x="1" y="3189"/>
                      </a:lnTo>
                      <a:lnTo>
                        <a:pt x="1464" y="3189"/>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7"/>
                <p:cNvSpPr/>
                <p:nvPr/>
              </p:nvSpPr>
              <p:spPr>
                <a:xfrm>
                  <a:off x="6517995" y="2066537"/>
                  <a:ext cx="84926" cy="6410"/>
                </a:xfrm>
                <a:custGeom>
                  <a:avLst/>
                  <a:gdLst/>
                  <a:ahLst/>
                  <a:cxnLst/>
                  <a:rect l="l" t="t" r="r" b="b"/>
                  <a:pathLst>
                    <a:path w="1974" h="149" extrusionOk="0">
                      <a:moveTo>
                        <a:pt x="83" y="0"/>
                      </a:moveTo>
                      <a:cubicBezTo>
                        <a:pt x="34" y="0"/>
                        <a:pt x="1" y="33"/>
                        <a:pt x="1" y="83"/>
                      </a:cubicBezTo>
                      <a:cubicBezTo>
                        <a:pt x="1" y="115"/>
                        <a:pt x="34" y="148"/>
                        <a:pt x="83" y="148"/>
                      </a:cubicBezTo>
                      <a:lnTo>
                        <a:pt x="1891" y="148"/>
                      </a:lnTo>
                      <a:cubicBezTo>
                        <a:pt x="1940" y="148"/>
                        <a:pt x="1973" y="115"/>
                        <a:pt x="1973" y="83"/>
                      </a:cubicBezTo>
                      <a:cubicBezTo>
                        <a:pt x="1973" y="33"/>
                        <a:pt x="1940" y="0"/>
                        <a:pt x="18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7"/>
                <p:cNvSpPr/>
                <p:nvPr/>
              </p:nvSpPr>
              <p:spPr>
                <a:xfrm>
                  <a:off x="6516619" y="2087747"/>
                  <a:ext cx="75677" cy="7099"/>
                </a:xfrm>
                <a:custGeom>
                  <a:avLst/>
                  <a:gdLst/>
                  <a:ahLst/>
                  <a:cxnLst/>
                  <a:rect l="l" t="t" r="r" b="b"/>
                  <a:pathLst>
                    <a:path w="1759" h="165" extrusionOk="0">
                      <a:moveTo>
                        <a:pt x="82" y="1"/>
                      </a:moveTo>
                      <a:cubicBezTo>
                        <a:pt x="33" y="1"/>
                        <a:pt x="0" y="33"/>
                        <a:pt x="0" y="66"/>
                      </a:cubicBezTo>
                      <a:cubicBezTo>
                        <a:pt x="0" y="116"/>
                        <a:pt x="33" y="148"/>
                        <a:pt x="82" y="148"/>
                      </a:cubicBezTo>
                      <a:lnTo>
                        <a:pt x="1677" y="165"/>
                      </a:lnTo>
                      <a:cubicBezTo>
                        <a:pt x="1726" y="165"/>
                        <a:pt x="1759" y="132"/>
                        <a:pt x="1759" y="99"/>
                      </a:cubicBezTo>
                      <a:cubicBezTo>
                        <a:pt x="1759" y="66"/>
                        <a:pt x="1726" y="17"/>
                        <a:pt x="1677" y="17"/>
                      </a:cubicBez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7"/>
                <p:cNvSpPr/>
                <p:nvPr/>
              </p:nvSpPr>
              <p:spPr>
                <a:xfrm>
                  <a:off x="6525782" y="2108268"/>
                  <a:ext cx="77139" cy="7787"/>
                </a:xfrm>
                <a:custGeom>
                  <a:avLst/>
                  <a:gdLst/>
                  <a:ahLst/>
                  <a:cxnLst/>
                  <a:rect l="l" t="t" r="r" b="b"/>
                  <a:pathLst>
                    <a:path w="1793" h="181" extrusionOk="0">
                      <a:moveTo>
                        <a:pt x="83" y="0"/>
                      </a:moveTo>
                      <a:cubicBezTo>
                        <a:pt x="34" y="0"/>
                        <a:pt x="1" y="33"/>
                        <a:pt x="1" y="66"/>
                      </a:cubicBezTo>
                      <a:cubicBezTo>
                        <a:pt x="1" y="99"/>
                        <a:pt x="34" y="148"/>
                        <a:pt x="67" y="148"/>
                      </a:cubicBezTo>
                      <a:lnTo>
                        <a:pt x="1710" y="181"/>
                      </a:lnTo>
                      <a:cubicBezTo>
                        <a:pt x="1759" y="181"/>
                        <a:pt x="1792" y="148"/>
                        <a:pt x="1792" y="115"/>
                      </a:cubicBezTo>
                      <a:cubicBezTo>
                        <a:pt x="1792" y="66"/>
                        <a:pt x="1759" y="33"/>
                        <a:pt x="1710" y="33"/>
                      </a:cubicBezTo>
                      <a:lnTo>
                        <a:pt x="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7"/>
                <p:cNvSpPr/>
                <p:nvPr/>
              </p:nvSpPr>
              <p:spPr>
                <a:xfrm>
                  <a:off x="6967053" y="1292925"/>
                  <a:ext cx="633635" cy="439905"/>
                </a:xfrm>
                <a:custGeom>
                  <a:avLst/>
                  <a:gdLst/>
                  <a:ahLst/>
                  <a:cxnLst/>
                  <a:rect l="l" t="t" r="r" b="b"/>
                  <a:pathLst>
                    <a:path w="14728" h="10225" extrusionOk="0">
                      <a:moveTo>
                        <a:pt x="0" y="1"/>
                      </a:moveTo>
                      <a:lnTo>
                        <a:pt x="0" y="10224"/>
                      </a:lnTo>
                      <a:lnTo>
                        <a:pt x="14727" y="10224"/>
                      </a:lnTo>
                      <a:lnTo>
                        <a:pt x="14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7"/>
                <p:cNvSpPr/>
                <p:nvPr/>
              </p:nvSpPr>
              <p:spPr>
                <a:xfrm>
                  <a:off x="6495366" y="1292925"/>
                  <a:ext cx="471742" cy="439905"/>
                </a:xfrm>
                <a:custGeom>
                  <a:avLst/>
                  <a:gdLst/>
                  <a:ahLst/>
                  <a:cxnLst/>
                  <a:rect l="l" t="t" r="r" b="b"/>
                  <a:pathLst>
                    <a:path w="10965" h="10225" extrusionOk="0">
                      <a:moveTo>
                        <a:pt x="1" y="1"/>
                      </a:moveTo>
                      <a:lnTo>
                        <a:pt x="1" y="10224"/>
                      </a:lnTo>
                      <a:lnTo>
                        <a:pt x="10964" y="10224"/>
                      </a:lnTo>
                      <a:lnTo>
                        <a:pt x="109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7"/>
                <p:cNvSpPr/>
                <p:nvPr/>
              </p:nvSpPr>
              <p:spPr>
                <a:xfrm>
                  <a:off x="7366551" y="1292925"/>
                  <a:ext cx="60877" cy="139350"/>
                </a:xfrm>
                <a:custGeom>
                  <a:avLst/>
                  <a:gdLst/>
                  <a:ahLst/>
                  <a:cxnLst/>
                  <a:rect l="l" t="t" r="r" b="b"/>
                  <a:pathLst>
                    <a:path w="1415" h="3239" extrusionOk="0">
                      <a:moveTo>
                        <a:pt x="1" y="1"/>
                      </a:moveTo>
                      <a:lnTo>
                        <a:pt x="1" y="3239"/>
                      </a:lnTo>
                      <a:lnTo>
                        <a:pt x="1414" y="3239"/>
                      </a:lnTo>
                      <a:lnTo>
                        <a:pt x="1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7"/>
                <p:cNvSpPr/>
                <p:nvPr/>
              </p:nvSpPr>
              <p:spPr>
                <a:xfrm>
                  <a:off x="6689866" y="1292925"/>
                  <a:ext cx="60834" cy="139350"/>
                </a:xfrm>
                <a:custGeom>
                  <a:avLst/>
                  <a:gdLst/>
                  <a:ahLst/>
                  <a:cxnLst/>
                  <a:rect l="l" t="t" r="r" b="b"/>
                  <a:pathLst>
                    <a:path w="1414" h="3239" extrusionOk="0">
                      <a:moveTo>
                        <a:pt x="0" y="1"/>
                      </a:moveTo>
                      <a:lnTo>
                        <a:pt x="0" y="3239"/>
                      </a:lnTo>
                      <a:lnTo>
                        <a:pt x="1414" y="3239"/>
                      </a:lnTo>
                      <a:lnTo>
                        <a:pt x="1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7"/>
                <p:cNvSpPr/>
                <p:nvPr/>
              </p:nvSpPr>
              <p:spPr>
                <a:xfrm>
                  <a:off x="6840484" y="1325836"/>
                  <a:ext cx="86303" cy="89487"/>
                </a:xfrm>
                <a:custGeom>
                  <a:avLst/>
                  <a:gdLst/>
                  <a:ahLst/>
                  <a:cxnLst/>
                  <a:rect l="l" t="t" r="r" b="b"/>
                  <a:pathLst>
                    <a:path w="2006" h="2080" extrusionOk="0">
                      <a:moveTo>
                        <a:pt x="1036" y="189"/>
                      </a:moveTo>
                      <a:cubicBezTo>
                        <a:pt x="1167" y="304"/>
                        <a:pt x="1299" y="436"/>
                        <a:pt x="1430" y="567"/>
                      </a:cubicBezTo>
                      <a:cubicBezTo>
                        <a:pt x="1545" y="682"/>
                        <a:pt x="1644" y="781"/>
                        <a:pt x="1759" y="896"/>
                      </a:cubicBezTo>
                      <a:lnTo>
                        <a:pt x="1644" y="896"/>
                      </a:lnTo>
                      <a:cubicBezTo>
                        <a:pt x="1545" y="896"/>
                        <a:pt x="1446" y="896"/>
                        <a:pt x="1348" y="912"/>
                      </a:cubicBezTo>
                      <a:cubicBezTo>
                        <a:pt x="1315" y="912"/>
                        <a:pt x="1282" y="945"/>
                        <a:pt x="1282" y="995"/>
                      </a:cubicBezTo>
                      <a:cubicBezTo>
                        <a:pt x="1299" y="1159"/>
                        <a:pt x="1299" y="1323"/>
                        <a:pt x="1299" y="1504"/>
                      </a:cubicBezTo>
                      <a:cubicBezTo>
                        <a:pt x="1282" y="1636"/>
                        <a:pt x="1282" y="1784"/>
                        <a:pt x="1299" y="1931"/>
                      </a:cubicBezTo>
                      <a:cubicBezTo>
                        <a:pt x="1183" y="1931"/>
                        <a:pt x="1085" y="1915"/>
                        <a:pt x="986" y="1915"/>
                      </a:cubicBezTo>
                      <a:cubicBezTo>
                        <a:pt x="888" y="1915"/>
                        <a:pt x="789" y="1915"/>
                        <a:pt x="674" y="1899"/>
                      </a:cubicBezTo>
                      <a:lnTo>
                        <a:pt x="674" y="995"/>
                      </a:lnTo>
                      <a:cubicBezTo>
                        <a:pt x="674" y="962"/>
                        <a:pt x="641" y="929"/>
                        <a:pt x="608" y="929"/>
                      </a:cubicBezTo>
                      <a:cubicBezTo>
                        <a:pt x="559" y="921"/>
                        <a:pt x="514" y="916"/>
                        <a:pt x="468" y="916"/>
                      </a:cubicBezTo>
                      <a:cubicBezTo>
                        <a:pt x="423" y="916"/>
                        <a:pt x="378" y="921"/>
                        <a:pt x="329" y="929"/>
                      </a:cubicBezTo>
                      <a:lnTo>
                        <a:pt x="263" y="929"/>
                      </a:lnTo>
                      <a:cubicBezTo>
                        <a:pt x="378" y="814"/>
                        <a:pt x="493" y="699"/>
                        <a:pt x="608" y="584"/>
                      </a:cubicBezTo>
                      <a:cubicBezTo>
                        <a:pt x="740" y="452"/>
                        <a:pt x="888" y="321"/>
                        <a:pt x="1036" y="189"/>
                      </a:cubicBezTo>
                      <a:close/>
                      <a:moveTo>
                        <a:pt x="1042" y="0"/>
                      </a:moveTo>
                      <a:cubicBezTo>
                        <a:pt x="1023" y="0"/>
                        <a:pt x="1003" y="8"/>
                        <a:pt x="986" y="25"/>
                      </a:cubicBezTo>
                      <a:cubicBezTo>
                        <a:pt x="822" y="189"/>
                        <a:pt x="658" y="337"/>
                        <a:pt x="510" y="485"/>
                      </a:cubicBezTo>
                      <a:cubicBezTo>
                        <a:pt x="345" y="633"/>
                        <a:pt x="197" y="781"/>
                        <a:pt x="16" y="945"/>
                      </a:cubicBezTo>
                      <a:cubicBezTo>
                        <a:pt x="0" y="962"/>
                        <a:pt x="0" y="995"/>
                        <a:pt x="0" y="1011"/>
                      </a:cubicBezTo>
                      <a:cubicBezTo>
                        <a:pt x="16" y="1044"/>
                        <a:pt x="33" y="1060"/>
                        <a:pt x="66" y="1060"/>
                      </a:cubicBezTo>
                      <a:cubicBezTo>
                        <a:pt x="148" y="1077"/>
                        <a:pt x="247" y="1077"/>
                        <a:pt x="345" y="1077"/>
                      </a:cubicBezTo>
                      <a:cubicBezTo>
                        <a:pt x="378" y="1077"/>
                        <a:pt x="418" y="1069"/>
                        <a:pt x="461" y="1069"/>
                      </a:cubicBezTo>
                      <a:cubicBezTo>
                        <a:pt x="482" y="1069"/>
                        <a:pt x="504" y="1071"/>
                        <a:pt x="526" y="1077"/>
                      </a:cubicBezTo>
                      <a:lnTo>
                        <a:pt x="526" y="1981"/>
                      </a:lnTo>
                      <a:cubicBezTo>
                        <a:pt x="526" y="2014"/>
                        <a:pt x="559" y="2046"/>
                        <a:pt x="592" y="2046"/>
                      </a:cubicBezTo>
                      <a:cubicBezTo>
                        <a:pt x="740" y="2046"/>
                        <a:pt x="855" y="2063"/>
                        <a:pt x="970" y="2063"/>
                      </a:cubicBezTo>
                      <a:cubicBezTo>
                        <a:pt x="1101" y="2063"/>
                        <a:pt x="1216" y="2079"/>
                        <a:pt x="1364" y="2079"/>
                      </a:cubicBezTo>
                      <a:cubicBezTo>
                        <a:pt x="1381" y="2079"/>
                        <a:pt x="1414" y="2079"/>
                        <a:pt x="1414" y="2063"/>
                      </a:cubicBezTo>
                      <a:cubicBezTo>
                        <a:pt x="1430" y="2046"/>
                        <a:pt x="1446" y="2030"/>
                        <a:pt x="1446" y="1997"/>
                      </a:cubicBezTo>
                      <a:cubicBezTo>
                        <a:pt x="1430" y="1833"/>
                        <a:pt x="1430" y="1668"/>
                        <a:pt x="1446" y="1504"/>
                      </a:cubicBezTo>
                      <a:cubicBezTo>
                        <a:pt x="1446" y="1356"/>
                        <a:pt x="1446" y="1192"/>
                        <a:pt x="1430" y="1044"/>
                      </a:cubicBezTo>
                      <a:lnTo>
                        <a:pt x="1644" y="1044"/>
                      </a:lnTo>
                      <a:cubicBezTo>
                        <a:pt x="1742" y="1044"/>
                        <a:pt x="1841" y="1044"/>
                        <a:pt x="1940" y="1027"/>
                      </a:cubicBezTo>
                      <a:cubicBezTo>
                        <a:pt x="1956" y="1027"/>
                        <a:pt x="1989" y="1011"/>
                        <a:pt x="1989" y="978"/>
                      </a:cubicBezTo>
                      <a:cubicBezTo>
                        <a:pt x="2005" y="962"/>
                        <a:pt x="2005" y="929"/>
                        <a:pt x="1972" y="912"/>
                      </a:cubicBezTo>
                      <a:cubicBezTo>
                        <a:pt x="1825" y="764"/>
                        <a:pt x="1677" y="617"/>
                        <a:pt x="1529" y="469"/>
                      </a:cubicBezTo>
                      <a:cubicBezTo>
                        <a:pt x="1381" y="321"/>
                        <a:pt x="1233" y="173"/>
                        <a:pt x="1085" y="25"/>
                      </a:cubicBezTo>
                      <a:cubicBezTo>
                        <a:pt x="1077" y="8"/>
                        <a:pt x="1060" y="0"/>
                        <a:pt x="10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7"/>
                <p:cNvSpPr/>
                <p:nvPr/>
              </p:nvSpPr>
              <p:spPr>
                <a:xfrm>
                  <a:off x="6533569" y="1669836"/>
                  <a:ext cx="72192" cy="7830"/>
                </a:xfrm>
                <a:custGeom>
                  <a:avLst/>
                  <a:gdLst/>
                  <a:ahLst/>
                  <a:cxnLst/>
                  <a:rect l="l" t="t" r="r" b="b"/>
                  <a:pathLst>
                    <a:path w="1678" h="182" extrusionOk="0">
                      <a:moveTo>
                        <a:pt x="1595" y="1"/>
                      </a:moveTo>
                      <a:lnTo>
                        <a:pt x="66" y="33"/>
                      </a:lnTo>
                      <a:cubicBezTo>
                        <a:pt x="33" y="33"/>
                        <a:pt x="1" y="83"/>
                        <a:pt x="1" y="116"/>
                      </a:cubicBezTo>
                      <a:cubicBezTo>
                        <a:pt x="1" y="148"/>
                        <a:pt x="33" y="181"/>
                        <a:pt x="66" y="181"/>
                      </a:cubicBezTo>
                      <a:lnTo>
                        <a:pt x="1595" y="148"/>
                      </a:lnTo>
                      <a:cubicBezTo>
                        <a:pt x="1644" y="148"/>
                        <a:pt x="1677" y="116"/>
                        <a:pt x="1677" y="83"/>
                      </a:cubicBezTo>
                      <a:cubicBezTo>
                        <a:pt x="1677" y="33"/>
                        <a:pt x="1644" y="17"/>
                        <a:pt x="1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7"/>
                <p:cNvSpPr/>
                <p:nvPr/>
              </p:nvSpPr>
              <p:spPr>
                <a:xfrm>
                  <a:off x="6537828" y="1692466"/>
                  <a:ext cx="58726" cy="6410"/>
                </a:xfrm>
                <a:custGeom>
                  <a:avLst/>
                  <a:gdLst/>
                  <a:ahLst/>
                  <a:cxnLst/>
                  <a:rect l="l" t="t" r="r" b="b"/>
                  <a:pathLst>
                    <a:path w="1365" h="149" extrusionOk="0">
                      <a:moveTo>
                        <a:pt x="82" y="0"/>
                      </a:moveTo>
                      <a:cubicBezTo>
                        <a:pt x="33" y="0"/>
                        <a:pt x="0" y="33"/>
                        <a:pt x="0" y="66"/>
                      </a:cubicBezTo>
                      <a:cubicBezTo>
                        <a:pt x="0" y="116"/>
                        <a:pt x="33" y="148"/>
                        <a:pt x="82" y="148"/>
                      </a:cubicBezTo>
                      <a:lnTo>
                        <a:pt x="1299" y="148"/>
                      </a:lnTo>
                      <a:cubicBezTo>
                        <a:pt x="1332" y="148"/>
                        <a:pt x="1364" y="116"/>
                        <a:pt x="1364" y="66"/>
                      </a:cubicBezTo>
                      <a:cubicBezTo>
                        <a:pt x="1364" y="33"/>
                        <a:pt x="1332"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7"/>
                <p:cNvSpPr/>
                <p:nvPr/>
              </p:nvSpPr>
              <p:spPr>
                <a:xfrm>
                  <a:off x="6533569" y="1711567"/>
                  <a:ext cx="40355" cy="6410"/>
                </a:xfrm>
                <a:custGeom>
                  <a:avLst/>
                  <a:gdLst/>
                  <a:ahLst/>
                  <a:cxnLst/>
                  <a:rect l="l" t="t" r="r" b="b"/>
                  <a:pathLst>
                    <a:path w="938" h="149" extrusionOk="0">
                      <a:moveTo>
                        <a:pt x="66" y="0"/>
                      </a:moveTo>
                      <a:cubicBezTo>
                        <a:pt x="33" y="0"/>
                        <a:pt x="1" y="33"/>
                        <a:pt x="1" y="82"/>
                      </a:cubicBezTo>
                      <a:cubicBezTo>
                        <a:pt x="1" y="115"/>
                        <a:pt x="33" y="148"/>
                        <a:pt x="66" y="148"/>
                      </a:cubicBezTo>
                      <a:lnTo>
                        <a:pt x="872" y="148"/>
                      </a:lnTo>
                      <a:cubicBezTo>
                        <a:pt x="905" y="148"/>
                        <a:pt x="937" y="115"/>
                        <a:pt x="937" y="82"/>
                      </a:cubicBezTo>
                      <a:cubicBezTo>
                        <a:pt x="937" y="33"/>
                        <a:pt x="905" y="0"/>
                        <a:pt x="8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7"/>
                <p:cNvSpPr/>
                <p:nvPr/>
              </p:nvSpPr>
              <p:spPr>
                <a:xfrm>
                  <a:off x="7038469" y="1325449"/>
                  <a:ext cx="77828" cy="7830"/>
                </a:xfrm>
                <a:custGeom>
                  <a:avLst/>
                  <a:gdLst/>
                  <a:ahLst/>
                  <a:cxnLst/>
                  <a:rect l="l" t="t" r="r" b="b"/>
                  <a:pathLst>
                    <a:path w="1809" h="182" extrusionOk="0">
                      <a:moveTo>
                        <a:pt x="66" y="1"/>
                      </a:moveTo>
                      <a:cubicBezTo>
                        <a:pt x="33" y="1"/>
                        <a:pt x="0" y="34"/>
                        <a:pt x="0" y="83"/>
                      </a:cubicBezTo>
                      <a:cubicBezTo>
                        <a:pt x="0" y="116"/>
                        <a:pt x="33" y="149"/>
                        <a:pt x="66" y="149"/>
                      </a:cubicBezTo>
                      <a:lnTo>
                        <a:pt x="1743" y="182"/>
                      </a:lnTo>
                      <a:cubicBezTo>
                        <a:pt x="1775" y="182"/>
                        <a:pt x="1808" y="149"/>
                        <a:pt x="1808" y="116"/>
                      </a:cubicBezTo>
                      <a:cubicBezTo>
                        <a:pt x="1808" y="67"/>
                        <a:pt x="1792" y="34"/>
                        <a:pt x="1743" y="34"/>
                      </a:cubicBezTo>
                      <a:lnTo>
                        <a:pt x="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7"/>
                <p:cNvSpPr/>
                <p:nvPr/>
              </p:nvSpPr>
              <p:spPr>
                <a:xfrm>
                  <a:off x="7045525" y="1340335"/>
                  <a:ext cx="59457" cy="9207"/>
                </a:xfrm>
                <a:custGeom>
                  <a:avLst/>
                  <a:gdLst/>
                  <a:ahLst/>
                  <a:cxnLst/>
                  <a:rect l="l" t="t" r="r" b="b"/>
                  <a:pathLst>
                    <a:path w="1382" h="214" extrusionOk="0">
                      <a:moveTo>
                        <a:pt x="1299" y="0"/>
                      </a:moveTo>
                      <a:lnTo>
                        <a:pt x="83" y="66"/>
                      </a:lnTo>
                      <a:cubicBezTo>
                        <a:pt x="34" y="66"/>
                        <a:pt x="1" y="99"/>
                        <a:pt x="1" y="148"/>
                      </a:cubicBezTo>
                      <a:cubicBezTo>
                        <a:pt x="1" y="181"/>
                        <a:pt x="34" y="214"/>
                        <a:pt x="83" y="214"/>
                      </a:cubicBezTo>
                      <a:lnTo>
                        <a:pt x="1299" y="148"/>
                      </a:lnTo>
                      <a:cubicBezTo>
                        <a:pt x="1348" y="148"/>
                        <a:pt x="1381" y="115"/>
                        <a:pt x="1365" y="66"/>
                      </a:cubicBezTo>
                      <a:cubicBezTo>
                        <a:pt x="1365" y="33"/>
                        <a:pt x="1348"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7"/>
                <p:cNvSpPr/>
                <p:nvPr/>
              </p:nvSpPr>
              <p:spPr>
                <a:xfrm>
                  <a:off x="7189776" y="1732777"/>
                  <a:ext cx="733362" cy="432806"/>
                </a:xfrm>
                <a:custGeom>
                  <a:avLst/>
                  <a:gdLst/>
                  <a:ahLst/>
                  <a:cxnLst/>
                  <a:rect l="l" t="t" r="r" b="b"/>
                  <a:pathLst>
                    <a:path w="17046" h="10060" extrusionOk="0">
                      <a:moveTo>
                        <a:pt x="1" y="0"/>
                      </a:moveTo>
                      <a:lnTo>
                        <a:pt x="1" y="10060"/>
                      </a:lnTo>
                      <a:lnTo>
                        <a:pt x="17045" y="10060"/>
                      </a:lnTo>
                      <a:lnTo>
                        <a:pt x="170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7"/>
                <p:cNvSpPr/>
                <p:nvPr/>
              </p:nvSpPr>
              <p:spPr>
                <a:xfrm>
                  <a:off x="6643876" y="1732777"/>
                  <a:ext cx="545956" cy="432806"/>
                </a:xfrm>
                <a:custGeom>
                  <a:avLst/>
                  <a:gdLst/>
                  <a:ahLst/>
                  <a:cxnLst/>
                  <a:rect l="l" t="t" r="r" b="b"/>
                  <a:pathLst>
                    <a:path w="12690" h="10060" extrusionOk="0">
                      <a:moveTo>
                        <a:pt x="1" y="0"/>
                      </a:moveTo>
                      <a:lnTo>
                        <a:pt x="1" y="10060"/>
                      </a:lnTo>
                      <a:lnTo>
                        <a:pt x="12690" y="10060"/>
                      </a:lnTo>
                      <a:lnTo>
                        <a:pt x="126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7"/>
                <p:cNvSpPr/>
                <p:nvPr/>
              </p:nvSpPr>
              <p:spPr>
                <a:xfrm>
                  <a:off x="7652257" y="1732777"/>
                  <a:ext cx="70041" cy="137242"/>
                </a:xfrm>
                <a:custGeom>
                  <a:avLst/>
                  <a:gdLst/>
                  <a:ahLst/>
                  <a:cxnLst/>
                  <a:rect l="l" t="t" r="r" b="b"/>
                  <a:pathLst>
                    <a:path w="1628" h="3190" extrusionOk="0">
                      <a:moveTo>
                        <a:pt x="0" y="0"/>
                      </a:moveTo>
                      <a:lnTo>
                        <a:pt x="0" y="3189"/>
                      </a:lnTo>
                      <a:lnTo>
                        <a:pt x="1627" y="318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7"/>
                <p:cNvSpPr/>
                <p:nvPr/>
              </p:nvSpPr>
              <p:spPr>
                <a:xfrm>
                  <a:off x="6868749" y="1732777"/>
                  <a:ext cx="70772" cy="137242"/>
                </a:xfrm>
                <a:custGeom>
                  <a:avLst/>
                  <a:gdLst/>
                  <a:ahLst/>
                  <a:cxnLst/>
                  <a:rect l="l" t="t" r="r" b="b"/>
                  <a:pathLst>
                    <a:path w="1645" h="3190" extrusionOk="0">
                      <a:moveTo>
                        <a:pt x="1" y="0"/>
                      </a:moveTo>
                      <a:lnTo>
                        <a:pt x="1" y="3189"/>
                      </a:lnTo>
                      <a:lnTo>
                        <a:pt x="1644" y="3189"/>
                      </a:lnTo>
                      <a:lnTo>
                        <a:pt x="16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7"/>
                <p:cNvSpPr/>
                <p:nvPr/>
              </p:nvSpPr>
              <p:spPr>
                <a:xfrm>
                  <a:off x="7068154" y="1763881"/>
                  <a:ext cx="90562" cy="7830"/>
                </a:xfrm>
                <a:custGeom>
                  <a:avLst/>
                  <a:gdLst/>
                  <a:ahLst/>
                  <a:cxnLst/>
                  <a:rect l="l" t="t" r="r" b="b"/>
                  <a:pathLst>
                    <a:path w="2105" h="182" extrusionOk="0">
                      <a:moveTo>
                        <a:pt x="83" y="1"/>
                      </a:moveTo>
                      <a:cubicBezTo>
                        <a:pt x="34" y="1"/>
                        <a:pt x="1" y="33"/>
                        <a:pt x="1" y="83"/>
                      </a:cubicBezTo>
                      <a:cubicBezTo>
                        <a:pt x="1" y="116"/>
                        <a:pt x="34" y="149"/>
                        <a:pt x="83" y="149"/>
                      </a:cubicBezTo>
                      <a:lnTo>
                        <a:pt x="2022" y="181"/>
                      </a:lnTo>
                      <a:cubicBezTo>
                        <a:pt x="2072" y="181"/>
                        <a:pt x="2105" y="149"/>
                        <a:pt x="2105" y="116"/>
                      </a:cubicBezTo>
                      <a:cubicBezTo>
                        <a:pt x="2105" y="83"/>
                        <a:pt x="2072" y="33"/>
                        <a:pt x="2022" y="33"/>
                      </a:cubicBezTo>
                      <a:lnTo>
                        <a:pt x="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7"/>
                <p:cNvSpPr/>
                <p:nvPr/>
              </p:nvSpPr>
              <p:spPr>
                <a:xfrm>
                  <a:off x="7068154" y="1788619"/>
                  <a:ext cx="82775" cy="7142"/>
                </a:xfrm>
                <a:custGeom>
                  <a:avLst/>
                  <a:gdLst/>
                  <a:ahLst/>
                  <a:cxnLst/>
                  <a:rect l="l" t="t" r="r" b="b"/>
                  <a:pathLst>
                    <a:path w="1924" h="166" extrusionOk="0">
                      <a:moveTo>
                        <a:pt x="1858" y="1"/>
                      </a:moveTo>
                      <a:lnTo>
                        <a:pt x="83" y="17"/>
                      </a:lnTo>
                      <a:cubicBezTo>
                        <a:pt x="34" y="17"/>
                        <a:pt x="1" y="50"/>
                        <a:pt x="1" y="83"/>
                      </a:cubicBezTo>
                      <a:cubicBezTo>
                        <a:pt x="1" y="132"/>
                        <a:pt x="34" y="165"/>
                        <a:pt x="83" y="165"/>
                      </a:cubicBezTo>
                      <a:lnTo>
                        <a:pt x="1858" y="149"/>
                      </a:lnTo>
                      <a:cubicBezTo>
                        <a:pt x="1891" y="149"/>
                        <a:pt x="1924" y="116"/>
                        <a:pt x="1924" y="83"/>
                      </a:cubicBezTo>
                      <a:cubicBezTo>
                        <a:pt x="1924" y="34"/>
                        <a:pt x="1891" y="1"/>
                        <a:pt x="1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7"/>
                <p:cNvSpPr/>
                <p:nvPr/>
              </p:nvSpPr>
              <p:spPr>
                <a:xfrm>
                  <a:off x="7080200" y="1807720"/>
                  <a:ext cx="50250" cy="7830"/>
                </a:xfrm>
                <a:custGeom>
                  <a:avLst/>
                  <a:gdLst/>
                  <a:ahLst/>
                  <a:cxnLst/>
                  <a:rect l="l" t="t" r="r" b="b"/>
                  <a:pathLst>
                    <a:path w="1168" h="182" extrusionOk="0">
                      <a:moveTo>
                        <a:pt x="82" y="1"/>
                      </a:moveTo>
                      <a:cubicBezTo>
                        <a:pt x="33" y="1"/>
                        <a:pt x="0" y="34"/>
                        <a:pt x="0" y="66"/>
                      </a:cubicBezTo>
                      <a:cubicBezTo>
                        <a:pt x="0" y="116"/>
                        <a:pt x="33" y="149"/>
                        <a:pt x="66" y="149"/>
                      </a:cubicBezTo>
                      <a:lnTo>
                        <a:pt x="1085" y="181"/>
                      </a:lnTo>
                      <a:cubicBezTo>
                        <a:pt x="1118" y="181"/>
                        <a:pt x="1151" y="149"/>
                        <a:pt x="1167" y="116"/>
                      </a:cubicBezTo>
                      <a:cubicBezTo>
                        <a:pt x="1167" y="66"/>
                        <a:pt x="1134" y="34"/>
                        <a:pt x="1085" y="34"/>
                      </a:cubicBez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7"/>
                <p:cNvSpPr/>
                <p:nvPr/>
              </p:nvSpPr>
              <p:spPr>
                <a:xfrm>
                  <a:off x="6839753" y="2164841"/>
                  <a:ext cx="1098235" cy="710000"/>
                </a:xfrm>
                <a:custGeom>
                  <a:avLst/>
                  <a:gdLst/>
                  <a:ahLst/>
                  <a:cxnLst/>
                  <a:rect l="l" t="t" r="r" b="b"/>
                  <a:pathLst>
                    <a:path w="25527" h="16503" extrusionOk="0">
                      <a:moveTo>
                        <a:pt x="1" y="0"/>
                      </a:moveTo>
                      <a:lnTo>
                        <a:pt x="1" y="16502"/>
                      </a:lnTo>
                      <a:lnTo>
                        <a:pt x="25527" y="16502"/>
                      </a:lnTo>
                      <a:lnTo>
                        <a:pt x="255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7"/>
                <p:cNvSpPr/>
                <p:nvPr/>
              </p:nvSpPr>
              <p:spPr>
                <a:xfrm>
                  <a:off x="6020925" y="2164841"/>
                  <a:ext cx="818890" cy="710000"/>
                </a:xfrm>
                <a:custGeom>
                  <a:avLst/>
                  <a:gdLst/>
                  <a:ahLst/>
                  <a:cxnLst/>
                  <a:rect l="l" t="t" r="r" b="b"/>
                  <a:pathLst>
                    <a:path w="19034" h="16503" extrusionOk="0">
                      <a:moveTo>
                        <a:pt x="0" y="0"/>
                      </a:moveTo>
                      <a:lnTo>
                        <a:pt x="0" y="16502"/>
                      </a:lnTo>
                      <a:lnTo>
                        <a:pt x="19034" y="16502"/>
                      </a:lnTo>
                      <a:lnTo>
                        <a:pt x="190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7"/>
                <p:cNvSpPr/>
                <p:nvPr/>
              </p:nvSpPr>
              <p:spPr>
                <a:xfrm>
                  <a:off x="7532743" y="2164841"/>
                  <a:ext cx="104717" cy="225610"/>
                </a:xfrm>
                <a:custGeom>
                  <a:avLst/>
                  <a:gdLst/>
                  <a:ahLst/>
                  <a:cxnLst/>
                  <a:rect l="l" t="t" r="r" b="b"/>
                  <a:pathLst>
                    <a:path w="2434" h="5244" extrusionOk="0">
                      <a:moveTo>
                        <a:pt x="0" y="0"/>
                      </a:moveTo>
                      <a:lnTo>
                        <a:pt x="0" y="5243"/>
                      </a:lnTo>
                      <a:lnTo>
                        <a:pt x="2433" y="5243"/>
                      </a:lnTo>
                      <a:lnTo>
                        <a:pt x="24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7"/>
                <p:cNvSpPr/>
                <p:nvPr/>
              </p:nvSpPr>
              <p:spPr>
                <a:xfrm>
                  <a:off x="6358902" y="2164841"/>
                  <a:ext cx="105405" cy="225610"/>
                </a:xfrm>
                <a:custGeom>
                  <a:avLst/>
                  <a:gdLst/>
                  <a:ahLst/>
                  <a:cxnLst/>
                  <a:rect l="l" t="t" r="r" b="b"/>
                  <a:pathLst>
                    <a:path w="2450" h="5244" extrusionOk="0">
                      <a:moveTo>
                        <a:pt x="1" y="0"/>
                      </a:moveTo>
                      <a:lnTo>
                        <a:pt x="1" y="5243"/>
                      </a:lnTo>
                      <a:lnTo>
                        <a:pt x="2450" y="5243"/>
                      </a:lnTo>
                      <a:lnTo>
                        <a:pt x="24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8" name="Google Shape;1298;p47"/>
              <p:cNvSpPr/>
              <p:nvPr/>
            </p:nvSpPr>
            <p:spPr>
              <a:xfrm>
                <a:off x="7756129" y="2077452"/>
                <a:ext cx="279811" cy="349304"/>
              </a:xfrm>
              <a:custGeom>
                <a:avLst/>
                <a:gdLst/>
                <a:ahLst/>
                <a:cxnLst/>
                <a:rect l="l" t="t" r="r" b="b"/>
                <a:pathLst>
                  <a:path w="14498" h="18101" extrusionOk="0">
                    <a:moveTo>
                      <a:pt x="7252" y="4152"/>
                    </a:moveTo>
                    <a:cubicBezTo>
                      <a:pt x="9104" y="4152"/>
                      <a:pt x="10602" y="5877"/>
                      <a:pt x="10257" y="7915"/>
                    </a:cubicBezTo>
                    <a:cubicBezTo>
                      <a:pt x="10060" y="9098"/>
                      <a:pt x="9205" y="10068"/>
                      <a:pt x="8088" y="10380"/>
                    </a:cubicBezTo>
                    <a:cubicBezTo>
                      <a:pt x="7810" y="10457"/>
                      <a:pt x="7535" y="10494"/>
                      <a:pt x="7268" y="10494"/>
                    </a:cubicBezTo>
                    <a:cubicBezTo>
                      <a:pt x="5427" y="10494"/>
                      <a:pt x="3928" y="8769"/>
                      <a:pt x="4258" y="6731"/>
                    </a:cubicBezTo>
                    <a:cubicBezTo>
                      <a:pt x="4455" y="5548"/>
                      <a:pt x="5326" y="4578"/>
                      <a:pt x="6427" y="4266"/>
                    </a:cubicBezTo>
                    <a:cubicBezTo>
                      <a:pt x="6707" y="4189"/>
                      <a:pt x="6983" y="4152"/>
                      <a:pt x="7252" y="4152"/>
                    </a:cubicBezTo>
                    <a:close/>
                    <a:moveTo>
                      <a:pt x="7242" y="1"/>
                    </a:moveTo>
                    <a:cubicBezTo>
                      <a:pt x="6871" y="1"/>
                      <a:pt x="6495" y="30"/>
                      <a:pt x="6115" y="91"/>
                    </a:cubicBezTo>
                    <a:cubicBezTo>
                      <a:pt x="2861" y="617"/>
                      <a:pt x="329" y="3493"/>
                      <a:pt x="116" y="6929"/>
                    </a:cubicBezTo>
                    <a:cubicBezTo>
                      <a:pt x="1" y="8605"/>
                      <a:pt x="428" y="10150"/>
                      <a:pt x="1201" y="11449"/>
                    </a:cubicBezTo>
                    <a:cubicBezTo>
                      <a:pt x="1398" y="11761"/>
                      <a:pt x="1628" y="12040"/>
                      <a:pt x="1875" y="12320"/>
                    </a:cubicBezTo>
                    <a:lnTo>
                      <a:pt x="6493" y="17530"/>
                    </a:lnTo>
                    <a:cubicBezTo>
                      <a:pt x="6831" y="17913"/>
                      <a:pt x="7293" y="18100"/>
                      <a:pt x="7754" y="18100"/>
                    </a:cubicBezTo>
                    <a:cubicBezTo>
                      <a:pt x="8281" y="18100"/>
                      <a:pt x="8806" y="17856"/>
                      <a:pt x="9139" y="17382"/>
                    </a:cubicBezTo>
                    <a:lnTo>
                      <a:pt x="11999" y="13306"/>
                    </a:lnTo>
                    <a:cubicBezTo>
                      <a:pt x="12262" y="12928"/>
                      <a:pt x="12756" y="12172"/>
                      <a:pt x="13199" y="11498"/>
                    </a:cubicBezTo>
                    <a:cubicBezTo>
                      <a:pt x="14021" y="10232"/>
                      <a:pt x="14498" y="8720"/>
                      <a:pt x="14432" y="7192"/>
                    </a:cubicBezTo>
                    <a:cubicBezTo>
                      <a:pt x="14432" y="7175"/>
                      <a:pt x="14432" y="7159"/>
                      <a:pt x="14432" y="7159"/>
                    </a:cubicBezTo>
                    <a:cubicBezTo>
                      <a:pt x="14252" y="3142"/>
                      <a:pt x="11066" y="1"/>
                      <a:pt x="7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Ορθογώνιο 2"/>
          <p:cNvSpPr/>
          <p:nvPr/>
        </p:nvSpPr>
        <p:spPr>
          <a:xfrm>
            <a:off x="602695" y="3408218"/>
            <a:ext cx="3923862" cy="903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1600" dirty="0">
                <a:solidFill>
                  <a:schemeClr val="accent2"/>
                </a:solidFill>
                <a:latin typeface="Franklin Gothic Demi" panose="020B0703020102020204" pitchFamily="34" charset="0"/>
              </a:rPr>
              <a:t>Ιωάννα Αγορίδου  (4220003)</a:t>
            </a:r>
          </a:p>
          <a:p>
            <a:pPr marL="0" lvl="0" indent="0"/>
            <a:r>
              <a:rPr lang="el-GR" sz="1600" dirty="0">
                <a:solidFill>
                  <a:schemeClr val="accent2"/>
                </a:solidFill>
                <a:latin typeface="Franklin Gothic Demi" panose="020B0703020102020204" pitchFamily="34" charset="0"/>
              </a:rPr>
              <a:t>Νεφέλη Ρήγα  (4220104)</a:t>
            </a:r>
          </a:p>
          <a:p>
            <a:pPr marL="0" lvl="0" indent="0"/>
            <a:r>
              <a:rPr lang="el-GR" sz="1600" dirty="0">
                <a:solidFill>
                  <a:schemeClr val="accent2"/>
                </a:solidFill>
                <a:latin typeface="Franklin Gothic Demi" panose="020B0703020102020204" pitchFamily="34" charset="0"/>
              </a:rPr>
              <a:t>Διονύσης Δημητρόπουλος  (4190210)</a:t>
            </a:r>
          </a:p>
          <a:p>
            <a:pPr algn="ctr"/>
            <a:endParaRPr lang="el-GR" dirty="0">
              <a:solidFill>
                <a:schemeClr val="accent3"/>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12788" y="253400"/>
            <a:ext cx="7704000" cy="572700"/>
          </a:xfrm>
        </p:spPr>
        <p:txBody>
          <a:bodyPr/>
          <a:lstStyle/>
          <a:p>
            <a:r>
              <a:rPr lang="el-GR" sz="2800" dirty="0">
                <a:solidFill>
                  <a:schemeClr val="accent3"/>
                </a:solidFill>
                <a:latin typeface="Franklin Gothic Demi" panose="020B0703020102020204" pitchFamily="34" charset="0"/>
              </a:rPr>
              <a:t>Δομή του </a:t>
            </a:r>
            <a:r>
              <a:rPr lang="el-GR" sz="2800" dirty="0" smtClean="0">
                <a:solidFill>
                  <a:schemeClr val="accent3"/>
                </a:solidFill>
                <a:latin typeface="Franklin Gothic Demi" panose="020B0703020102020204" pitchFamily="34" charset="0"/>
              </a:rPr>
              <a:t>οργανισμού (2) </a:t>
            </a:r>
            <a:endParaRPr lang="el-GR" dirty="0"/>
          </a:p>
        </p:txBody>
      </p:sp>
      <p:sp>
        <p:nvSpPr>
          <p:cNvPr id="3" name="TextBox 2"/>
          <p:cNvSpPr txBox="1"/>
          <p:nvPr/>
        </p:nvSpPr>
        <p:spPr>
          <a:xfrm>
            <a:off x="616226" y="854764"/>
            <a:ext cx="8259417" cy="4185761"/>
          </a:xfrm>
          <a:prstGeom prst="rect">
            <a:avLst/>
          </a:prstGeom>
          <a:noFill/>
        </p:spPr>
        <p:txBody>
          <a:bodyPr wrap="square" rtlCol="0">
            <a:spAutoFit/>
          </a:bodyPr>
          <a:lstStyle/>
          <a:p>
            <a:r>
              <a:rPr lang="el-GR" b="1" u="sng" dirty="0"/>
              <a:t>3. Εξειδικευμένα Συμβούλια</a:t>
            </a:r>
          </a:p>
          <a:p>
            <a:pPr marL="400050" indent="-400050">
              <a:buFont typeface="+mj-lt"/>
              <a:buAutoNum type="romanLcPeriod"/>
            </a:pPr>
            <a:r>
              <a:rPr lang="el-GR" b="1" dirty="0"/>
              <a:t>Συμβούλιο για το Εμπόριο Αγαθών (Council for Trade in </a:t>
            </a:r>
            <a:r>
              <a:rPr lang="el-GR" b="1" dirty="0" err="1"/>
              <a:t>Goods</a:t>
            </a:r>
            <a:r>
              <a:rPr lang="el-GR" b="1" dirty="0"/>
              <a:t>)</a:t>
            </a:r>
            <a:r>
              <a:rPr lang="el-GR" dirty="0"/>
              <a:t>: Εποπτεύει τις επιτροπές που ασχολούνται με θέματα δασμών, γεωργίας, εμπορικών φραγμών κ.ά.</a:t>
            </a:r>
          </a:p>
          <a:p>
            <a:pPr marL="400050" indent="-400050">
              <a:buFont typeface="+mj-lt"/>
              <a:buAutoNum type="romanLcPeriod"/>
            </a:pPr>
            <a:r>
              <a:rPr lang="el-GR" b="1" dirty="0"/>
              <a:t>Συμβούλιο για το Εμπόριο Υπηρεσιών (Council for Trade in Services)</a:t>
            </a:r>
            <a:r>
              <a:rPr lang="el-GR" dirty="0"/>
              <a:t>:Υπεύθυνο για την εφαρμογή της Συμφωνίας Γενικού Εμπορίου Υπηρεσιών (GATS).</a:t>
            </a:r>
          </a:p>
          <a:p>
            <a:pPr marL="400050" indent="-400050">
              <a:buFont typeface="+mj-lt"/>
              <a:buAutoNum type="romanLcPeriod"/>
            </a:pPr>
            <a:r>
              <a:rPr lang="el-GR" b="1" dirty="0"/>
              <a:t>Συμβούλιο για τα Δικαιώματα Πνευματικής Ιδιοκτησίας (Council for TRIPS)</a:t>
            </a:r>
            <a:r>
              <a:rPr lang="el-GR" dirty="0"/>
              <a:t>:Ρυθμίζει ζητήματα εμπορικών δικαιωμάτων πνευματικής ιδιοκτησίας.</a:t>
            </a:r>
          </a:p>
          <a:p>
            <a:r>
              <a:rPr lang="el-GR" b="1" u="sng" dirty="0"/>
              <a:t>4. Όργανο Επίλυσης Διαφορών</a:t>
            </a:r>
            <a:r>
              <a:rPr lang="el-GR" b="1" dirty="0"/>
              <a:t> (</a:t>
            </a:r>
            <a:r>
              <a:rPr lang="el-GR" b="1" dirty="0" err="1"/>
              <a:t>Dispute</a:t>
            </a:r>
            <a:r>
              <a:rPr lang="el-GR" b="1" dirty="0"/>
              <a:t> </a:t>
            </a:r>
            <a:r>
              <a:rPr lang="el-GR" b="1" dirty="0" err="1"/>
              <a:t>Settlement</a:t>
            </a:r>
            <a:r>
              <a:rPr lang="el-GR" b="1" dirty="0"/>
              <a:t> </a:t>
            </a:r>
            <a:r>
              <a:rPr lang="el-GR" b="1" dirty="0" err="1"/>
              <a:t>Body</a:t>
            </a:r>
            <a:r>
              <a:rPr lang="el-GR" b="1" dirty="0"/>
              <a:t>)</a:t>
            </a:r>
          </a:p>
          <a:p>
            <a:pPr>
              <a:buFont typeface="Arial" panose="020B0604020202020204" pitchFamily="34" charset="0"/>
              <a:buChar char="•"/>
            </a:pPr>
            <a:r>
              <a:rPr lang="el-GR" dirty="0"/>
              <a:t>Ρυθμίζει εμπορικές διαφορές μεταξύ μελών και προσφέρει δυνατότητα έφεσης μέσω του Σώματος Έφεσης.</a:t>
            </a:r>
          </a:p>
          <a:p>
            <a:r>
              <a:rPr lang="el-GR" b="1" u="sng" dirty="0"/>
              <a:t>5. Γραμματεία του ΠΟΕ</a:t>
            </a:r>
          </a:p>
          <a:p>
            <a:pPr>
              <a:buFont typeface="Arial" panose="020B0604020202020204" pitchFamily="34" charset="0"/>
              <a:buChar char="•"/>
            </a:pPr>
            <a:r>
              <a:rPr lang="el-GR" dirty="0"/>
              <a:t>Παρέχει τεχνική και διοικητική υποστήριξη σε όλα τα όργανα του ΠΟΕ.</a:t>
            </a:r>
          </a:p>
          <a:p>
            <a:pPr>
              <a:buFont typeface="Arial" panose="020B0604020202020204" pitchFamily="34" charset="0"/>
              <a:buChar char="•"/>
            </a:pPr>
            <a:r>
              <a:rPr lang="el-GR" dirty="0"/>
              <a:t>Υποστηρίζει τις διαπραγματεύσεις και την επίλυση διαφορών.</a:t>
            </a:r>
          </a:p>
          <a:p>
            <a:r>
              <a:rPr lang="el-GR" b="1" u="sng" dirty="0"/>
              <a:t>6. Ειδικές Επιτροπές</a:t>
            </a:r>
          </a:p>
          <a:p>
            <a:pPr>
              <a:buFont typeface="Arial" panose="020B0604020202020204" pitchFamily="34" charset="0"/>
              <a:buChar char="•"/>
            </a:pPr>
            <a:r>
              <a:rPr lang="el-GR" b="1" dirty="0"/>
              <a:t>Επιτροπή για Εμπόριο και Ανάπτυξη</a:t>
            </a:r>
            <a:r>
              <a:rPr lang="el-GR" dirty="0"/>
              <a:t>: Εστιάζει στην προώθηση των συμφερόντων των αναπτυσσόμενων χωρών.</a:t>
            </a:r>
          </a:p>
          <a:p>
            <a:pPr>
              <a:buFont typeface="Arial" panose="020B0604020202020204" pitchFamily="34" charset="0"/>
              <a:buChar char="•"/>
            </a:pPr>
            <a:r>
              <a:rPr lang="el-GR" b="1" dirty="0"/>
              <a:t>Επιτροπή για το Εμπόριο και το Περιβάλλον</a:t>
            </a:r>
            <a:r>
              <a:rPr lang="el-GR" dirty="0"/>
              <a:t>: Συνδέει τις εμπορικές πολιτικές με την περιβαλλοντική προστασία.</a:t>
            </a:r>
          </a:p>
          <a:p>
            <a:endParaRPr lang="el-GR" dirty="0"/>
          </a:p>
        </p:txBody>
      </p:sp>
    </p:spTree>
    <p:extLst>
      <p:ext uri="{BB962C8B-B14F-4D97-AF65-F5344CB8AC3E}">
        <p14:creationId xmlns:p14="http://schemas.microsoft.com/office/powerpoint/2010/main" val="254999097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35"/>
          <p:cNvSpPr txBox="1">
            <a:spLocks noGrp="1"/>
          </p:cNvSpPr>
          <p:nvPr>
            <p:ph type="subTitle" idx="6"/>
          </p:nvPr>
        </p:nvSpPr>
        <p:spPr>
          <a:xfrm>
            <a:off x="0" y="3194723"/>
            <a:ext cx="4235737" cy="274098"/>
          </a:xfrm>
          <a:prstGeom prst="rect">
            <a:avLst/>
          </a:prstGeom>
        </p:spPr>
        <p:txBody>
          <a:bodyPr spcFirstLastPara="1" wrap="square" lIns="91425" tIns="91425" rIns="91425" bIns="91425" anchor="b" anchorCtr="0">
            <a:noAutofit/>
          </a:bodyPr>
          <a:lstStyle/>
          <a:p>
            <a:pPr marL="0" lvl="0" indent="0"/>
            <a:r>
              <a:rPr lang="el-GR" dirty="0">
                <a:latin typeface="Franklin Gothic Demi" panose="020B0703020102020204" pitchFamily="34" charset="0"/>
              </a:rPr>
              <a:t>Παρακολούθηση και Εφαρμογή Συμφωνιών</a:t>
            </a:r>
            <a:endParaRPr dirty="0">
              <a:latin typeface="Franklin Gothic Demi" panose="020B0703020102020204" pitchFamily="34" charset="0"/>
            </a:endParaRPr>
          </a:p>
        </p:txBody>
      </p:sp>
      <p:sp>
        <p:nvSpPr>
          <p:cNvPr id="906" name="Google Shape;906;p35"/>
          <p:cNvSpPr txBox="1">
            <a:spLocks noGrp="1"/>
          </p:cNvSpPr>
          <p:nvPr>
            <p:ph type="title"/>
          </p:nvPr>
        </p:nvSpPr>
        <p:spPr>
          <a:xfrm>
            <a:off x="712788" y="118454"/>
            <a:ext cx="7704000" cy="572700"/>
          </a:xfrm>
          <a:prstGeom prst="rect">
            <a:avLst/>
          </a:prstGeom>
        </p:spPr>
        <p:txBody>
          <a:bodyPr spcFirstLastPara="1" wrap="square" lIns="91425" tIns="91425" rIns="91425" bIns="91425" anchor="t" anchorCtr="0">
            <a:noAutofit/>
          </a:bodyPr>
          <a:lstStyle/>
          <a:p>
            <a:pPr lvl="0"/>
            <a:r>
              <a:rPr lang="el-GR" dirty="0" smtClean="0">
                <a:solidFill>
                  <a:schemeClr val="accent3"/>
                </a:solidFill>
                <a:latin typeface="Franklin Gothic Demi" panose="020B0703020102020204" pitchFamily="34" charset="0"/>
              </a:rPr>
              <a:t>Κύριες </a:t>
            </a:r>
            <a:r>
              <a:rPr lang="el-GR" dirty="0">
                <a:solidFill>
                  <a:schemeClr val="accent3"/>
                </a:solidFill>
                <a:latin typeface="Franklin Gothic Demi" panose="020B0703020102020204" pitchFamily="34" charset="0"/>
              </a:rPr>
              <a:t>Λειτουργίες του ΠΟΕ</a:t>
            </a:r>
            <a:endParaRPr dirty="0">
              <a:solidFill>
                <a:schemeClr val="accent3"/>
              </a:solidFill>
            </a:endParaRPr>
          </a:p>
        </p:txBody>
      </p:sp>
      <p:sp>
        <p:nvSpPr>
          <p:cNvPr id="909" name="Google Shape;909;p35"/>
          <p:cNvSpPr txBox="1">
            <a:spLocks noGrp="1"/>
          </p:cNvSpPr>
          <p:nvPr>
            <p:ph type="subTitle" idx="3"/>
          </p:nvPr>
        </p:nvSpPr>
        <p:spPr>
          <a:xfrm>
            <a:off x="-1" y="3365921"/>
            <a:ext cx="3958467" cy="1689157"/>
          </a:xfrm>
          <a:prstGeom prst="rect">
            <a:avLst/>
          </a:prstGeom>
        </p:spPr>
        <p:txBody>
          <a:bodyPr spcFirstLastPara="1" wrap="square" lIns="91425" tIns="91425" rIns="91425" bIns="91425" anchor="t" anchorCtr="0">
            <a:noAutofit/>
          </a:bodyPr>
          <a:lstStyle/>
          <a:p>
            <a:pPr marL="0" lvl="0" indent="0" eaLnBrk="0" fontAlgn="base" hangingPunct="0">
              <a:spcBef>
                <a:spcPct val="0"/>
              </a:spcBef>
              <a:spcAft>
                <a:spcPct val="0"/>
              </a:spcAft>
              <a:buClrTx/>
              <a:buSzTx/>
            </a:pPr>
            <a:r>
              <a:rPr lang="el-GR" altLang="el-GR" dirty="0">
                <a:solidFill>
                  <a:schemeClr val="tx1"/>
                </a:solidFill>
                <a:latin typeface="Arial" panose="020B0604020202020204" pitchFamily="34" charset="0"/>
              </a:rPr>
              <a:t>Ο ΠΟΕ παρακολουθεί τη </a:t>
            </a:r>
            <a:r>
              <a:rPr lang="el-GR" altLang="el-GR" b="1" dirty="0">
                <a:solidFill>
                  <a:schemeClr val="tx1"/>
                </a:solidFill>
                <a:latin typeface="Arial" panose="020B0604020202020204" pitchFamily="34" charset="0"/>
              </a:rPr>
              <a:t>συμμόρφωση των μελών </a:t>
            </a:r>
            <a:r>
              <a:rPr lang="el-GR" altLang="el-GR" dirty="0">
                <a:solidFill>
                  <a:schemeClr val="tx1"/>
                </a:solidFill>
                <a:latin typeface="Arial" panose="020B0604020202020204" pitchFamily="34" charset="0"/>
              </a:rPr>
              <a:t>με τις συμφωνίες που έχουν υπογραφεί.</a:t>
            </a:r>
          </a:p>
          <a:p>
            <a:pPr marL="0" lvl="0" indent="0" eaLnBrk="0" fontAlgn="base" hangingPunct="0">
              <a:spcBef>
                <a:spcPct val="0"/>
              </a:spcBef>
              <a:spcAft>
                <a:spcPct val="0"/>
              </a:spcAft>
              <a:buClrTx/>
              <a:buSzTx/>
            </a:pPr>
            <a:r>
              <a:rPr lang="el-GR" altLang="el-GR" dirty="0" smtClean="0">
                <a:solidFill>
                  <a:schemeClr val="tx1"/>
                </a:solidFill>
                <a:latin typeface="Arial" panose="020B0604020202020204" pitchFamily="34" charset="0"/>
              </a:rPr>
              <a:t>Πραγματοποιούνται </a:t>
            </a:r>
            <a:r>
              <a:rPr lang="el-GR" altLang="el-GR" b="1" dirty="0" smtClean="0">
                <a:solidFill>
                  <a:schemeClr val="tx1"/>
                </a:solidFill>
                <a:latin typeface="Arial" panose="020B0604020202020204" pitchFamily="34" charset="0"/>
              </a:rPr>
              <a:t>τακτικές </a:t>
            </a:r>
            <a:r>
              <a:rPr lang="el-GR" altLang="el-GR" b="1" dirty="0">
                <a:solidFill>
                  <a:schemeClr val="tx1"/>
                </a:solidFill>
                <a:latin typeface="Arial" panose="020B0604020202020204" pitchFamily="34" charset="0"/>
              </a:rPr>
              <a:t>ανασκοπήσεις εμπορικών πολιτικών</a:t>
            </a:r>
            <a:r>
              <a:rPr lang="el-GR" altLang="el-GR" dirty="0">
                <a:solidFill>
                  <a:schemeClr val="tx1"/>
                </a:solidFill>
                <a:latin typeface="Arial" panose="020B0604020202020204" pitchFamily="34" charset="0"/>
              </a:rPr>
              <a:t> των κρατών-μελών και συστάσεις για </a:t>
            </a:r>
            <a:r>
              <a:rPr lang="el-GR" altLang="el-GR" dirty="0" smtClean="0">
                <a:solidFill>
                  <a:schemeClr val="tx1"/>
                </a:solidFill>
                <a:latin typeface="Arial" panose="020B0604020202020204" pitchFamily="34" charset="0"/>
              </a:rPr>
              <a:t>βελτιώσεις, ενώ δίνεται σημασία στην ενίσχυση </a:t>
            </a:r>
            <a:r>
              <a:rPr lang="el-GR" altLang="el-GR" dirty="0">
                <a:solidFill>
                  <a:schemeClr val="tx1"/>
                </a:solidFill>
                <a:latin typeface="Arial" panose="020B0604020202020204" pitchFamily="34" charset="0"/>
              </a:rPr>
              <a:t>της διαφάνειας και πρόληψη παραβάσεων. </a:t>
            </a:r>
          </a:p>
        </p:txBody>
      </p:sp>
      <p:sp>
        <p:nvSpPr>
          <p:cNvPr id="910" name="Google Shape;910;p35"/>
          <p:cNvSpPr txBox="1">
            <a:spLocks noGrp="1"/>
          </p:cNvSpPr>
          <p:nvPr>
            <p:ph type="subTitle" idx="4"/>
          </p:nvPr>
        </p:nvSpPr>
        <p:spPr>
          <a:xfrm>
            <a:off x="4093298" y="3111141"/>
            <a:ext cx="3478909" cy="2285426"/>
          </a:xfrm>
          <a:prstGeom prst="rect">
            <a:avLst/>
          </a:prstGeom>
        </p:spPr>
        <p:txBody>
          <a:bodyPr spcFirstLastPara="1" wrap="square" lIns="91425" tIns="91425" rIns="91425" bIns="91425" anchor="t" anchorCtr="0">
            <a:noAutofit/>
          </a:bodyPr>
          <a:lstStyle/>
          <a:p>
            <a:pPr marL="0" lvl="0" indent="0" eaLnBrk="0" fontAlgn="base" hangingPunct="0">
              <a:spcBef>
                <a:spcPct val="0"/>
              </a:spcBef>
              <a:spcAft>
                <a:spcPct val="0"/>
              </a:spcAft>
              <a:buClrTx/>
              <a:buSzTx/>
            </a:pPr>
            <a:r>
              <a:rPr lang="el-GR" altLang="el-GR" dirty="0" smtClean="0">
                <a:solidFill>
                  <a:schemeClr val="tx1"/>
                </a:solidFill>
                <a:latin typeface="Arial" panose="020B0604020202020204" pitchFamily="34" charset="0"/>
              </a:rPr>
              <a:t>Με στόχο την </a:t>
            </a:r>
            <a:r>
              <a:rPr lang="el-GR" altLang="el-GR" b="1" dirty="0" smtClean="0">
                <a:solidFill>
                  <a:schemeClr val="tx1"/>
                </a:solidFill>
                <a:latin typeface="Arial" panose="020B0604020202020204" pitchFamily="34" charset="0"/>
              </a:rPr>
              <a:t>υποστήριξη των</a:t>
            </a:r>
            <a:r>
              <a:rPr lang="es-AR" altLang="el-GR" b="1" dirty="0" smtClean="0">
                <a:solidFill>
                  <a:schemeClr val="tx1"/>
                </a:solidFill>
                <a:latin typeface="Arial" panose="020B0604020202020204" pitchFamily="34" charset="0"/>
              </a:rPr>
              <a:t> </a:t>
            </a:r>
            <a:r>
              <a:rPr lang="el-GR" altLang="el-GR" b="1" dirty="0" smtClean="0">
                <a:solidFill>
                  <a:schemeClr val="tx1"/>
                </a:solidFill>
                <a:latin typeface="Arial" panose="020B0604020202020204" pitchFamily="34" charset="0"/>
              </a:rPr>
              <a:t>αναπτυσσόμενων </a:t>
            </a:r>
            <a:r>
              <a:rPr lang="el-GR" altLang="el-GR" b="1" dirty="0">
                <a:solidFill>
                  <a:schemeClr val="tx1"/>
                </a:solidFill>
                <a:latin typeface="Arial" panose="020B0604020202020204" pitchFamily="34" charset="0"/>
              </a:rPr>
              <a:t>χωρών</a:t>
            </a:r>
            <a:r>
              <a:rPr lang="el-GR" altLang="el-GR" dirty="0">
                <a:solidFill>
                  <a:schemeClr val="tx1"/>
                </a:solidFill>
                <a:latin typeface="Arial" panose="020B0604020202020204" pitchFamily="34" charset="0"/>
              </a:rPr>
              <a:t> ώστε </a:t>
            </a:r>
            <a:r>
              <a:rPr lang="el-GR" altLang="el-GR" dirty="0" smtClean="0">
                <a:solidFill>
                  <a:schemeClr val="tx1"/>
                </a:solidFill>
                <a:latin typeface="Arial" panose="020B0604020202020204" pitchFamily="34" charset="0"/>
              </a:rPr>
              <a:t>να</a:t>
            </a:r>
            <a:r>
              <a:rPr lang="es-AR" altLang="el-GR" dirty="0">
                <a:solidFill>
                  <a:schemeClr val="tx1"/>
                </a:solidFill>
                <a:latin typeface="Arial" panose="020B0604020202020204" pitchFamily="34" charset="0"/>
              </a:rPr>
              <a:t> </a:t>
            </a:r>
            <a:r>
              <a:rPr lang="el-GR" altLang="el-GR" dirty="0" smtClean="0">
                <a:solidFill>
                  <a:schemeClr val="tx1"/>
                </a:solidFill>
                <a:latin typeface="Arial" panose="020B0604020202020204" pitchFamily="34" charset="0"/>
              </a:rPr>
              <a:t>συμμετέχουν </a:t>
            </a:r>
            <a:r>
              <a:rPr lang="el-GR" altLang="el-GR" dirty="0">
                <a:solidFill>
                  <a:schemeClr val="tx1"/>
                </a:solidFill>
                <a:latin typeface="Arial" panose="020B0604020202020204" pitchFamily="34" charset="0"/>
              </a:rPr>
              <a:t>αποτελεσματικά στο παγκόσμιο εμπορικό </a:t>
            </a:r>
            <a:r>
              <a:rPr lang="el-GR" altLang="el-GR" dirty="0" smtClean="0">
                <a:solidFill>
                  <a:schemeClr val="tx1"/>
                </a:solidFill>
                <a:latin typeface="Arial" panose="020B0604020202020204" pitchFamily="34" charset="0"/>
              </a:rPr>
              <a:t>σύστημα, πραγματοποιούνται</a:t>
            </a:r>
            <a:r>
              <a:rPr lang="es-AR" altLang="el-GR" dirty="0">
                <a:solidFill>
                  <a:schemeClr val="tx1"/>
                </a:solidFill>
                <a:latin typeface="Arial" panose="020B0604020202020204" pitchFamily="34" charset="0"/>
              </a:rPr>
              <a:t> </a:t>
            </a:r>
            <a:r>
              <a:rPr lang="el-GR" altLang="el-GR" dirty="0" smtClean="0">
                <a:solidFill>
                  <a:schemeClr val="tx1"/>
                </a:solidFill>
                <a:latin typeface="Arial" panose="020B0604020202020204" pitchFamily="34" charset="0"/>
              </a:rPr>
              <a:t>δραστηριότητες όπως εκπαίδευση στελεχών</a:t>
            </a:r>
            <a:r>
              <a:rPr lang="el-GR" altLang="el-GR" dirty="0">
                <a:solidFill>
                  <a:schemeClr val="tx1"/>
                </a:solidFill>
                <a:latin typeface="Arial" panose="020B0604020202020204" pitchFamily="34" charset="0"/>
              </a:rPr>
              <a:t>, μεταφορά </a:t>
            </a:r>
            <a:r>
              <a:rPr lang="el-GR" altLang="el-GR" dirty="0" smtClean="0">
                <a:solidFill>
                  <a:schemeClr val="tx1"/>
                </a:solidFill>
                <a:latin typeface="Arial" panose="020B0604020202020204" pitchFamily="34" charset="0"/>
              </a:rPr>
              <a:t>τεχνογνωσίας </a:t>
            </a:r>
            <a:r>
              <a:rPr lang="el-GR" altLang="el-GR" dirty="0">
                <a:solidFill>
                  <a:schemeClr val="tx1"/>
                </a:solidFill>
                <a:latin typeface="Arial" panose="020B0604020202020204" pitchFamily="34" charset="0"/>
              </a:rPr>
              <a:t>και </a:t>
            </a:r>
            <a:r>
              <a:rPr lang="el-GR" altLang="el-GR" dirty="0" smtClean="0">
                <a:solidFill>
                  <a:schemeClr val="tx1"/>
                </a:solidFill>
                <a:latin typeface="Arial" panose="020B0604020202020204" pitchFamily="34" charset="0"/>
              </a:rPr>
              <a:t>τεχνική </a:t>
            </a:r>
            <a:endParaRPr lang="es-AR" altLang="el-GR" dirty="0" smtClean="0">
              <a:solidFill>
                <a:schemeClr val="tx1"/>
              </a:solidFill>
              <a:latin typeface="Arial" panose="020B0604020202020204" pitchFamily="34" charset="0"/>
            </a:endParaRPr>
          </a:p>
          <a:p>
            <a:pPr marL="0" lvl="0" indent="0" eaLnBrk="0" fontAlgn="base" hangingPunct="0">
              <a:spcBef>
                <a:spcPct val="0"/>
              </a:spcBef>
              <a:spcAft>
                <a:spcPct val="0"/>
              </a:spcAft>
              <a:buClrTx/>
              <a:buSzTx/>
            </a:pPr>
            <a:r>
              <a:rPr lang="el-GR" altLang="el-GR" dirty="0" smtClean="0">
                <a:solidFill>
                  <a:schemeClr val="tx1"/>
                </a:solidFill>
                <a:latin typeface="Arial" panose="020B0604020202020204" pitchFamily="34" charset="0"/>
              </a:rPr>
              <a:t>βοήθεια. Δίνεται ιδιαίτερη έμφαση στη </a:t>
            </a:r>
            <a:endParaRPr lang="es-AR" altLang="el-GR" dirty="0" smtClean="0">
              <a:solidFill>
                <a:schemeClr val="tx1"/>
              </a:solidFill>
              <a:latin typeface="Arial" panose="020B0604020202020204" pitchFamily="34" charset="0"/>
            </a:endParaRPr>
          </a:p>
          <a:p>
            <a:pPr marL="0" lvl="0" indent="0" eaLnBrk="0" fontAlgn="base" hangingPunct="0">
              <a:spcBef>
                <a:spcPct val="0"/>
              </a:spcBef>
              <a:spcAft>
                <a:spcPct val="0"/>
              </a:spcAft>
              <a:buClrTx/>
              <a:buSzTx/>
            </a:pPr>
            <a:r>
              <a:rPr lang="el-GR" altLang="el-GR" dirty="0" smtClean="0">
                <a:solidFill>
                  <a:schemeClr val="tx1"/>
                </a:solidFill>
                <a:latin typeface="Arial" panose="020B0604020202020204" pitchFamily="34" charset="0"/>
              </a:rPr>
              <a:t>στήριξη χωρών </a:t>
            </a:r>
            <a:r>
              <a:rPr lang="el-GR" altLang="el-GR" dirty="0">
                <a:solidFill>
                  <a:schemeClr val="tx1"/>
                </a:solidFill>
                <a:latin typeface="Arial" panose="020B0604020202020204" pitchFamily="34" charset="0"/>
              </a:rPr>
              <a:t>χαμηλού εισοδήματος </a:t>
            </a:r>
            <a:endParaRPr lang="es-AR" altLang="el-GR" dirty="0" smtClean="0">
              <a:solidFill>
                <a:schemeClr val="tx1"/>
              </a:solidFill>
              <a:latin typeface="Arial" panose="020B0604020202020204" pitchFamily="34" charset="0"/>
            </a:endParaRPr>
          </a:p>
          <a:p>
            <a:pPr marL="0" lvl="0" indent="0" eaLnBrk="0" fontAlgn="base" hangingPunct="0">
              <a:spcBef>
                <a:spcPct val="0"/>
              </a:spcBef>
              <a:spcAft>
                <a:spcPct val="0"/>
              </a:spcAft>
              <a:buClrTx/>
              <a:buSzTx/>
            </a:pPr>
            <a:r>
              <a:rPr lang="el-GR" altLang="el-GR" dirty="0" smtClean="0">
                <a:solidFill>
                  <a:schemeClr val="tx1"/>
                </a:solidFill>
                <a:latin typeface="Arial" panose="020B0604020202020204" pitchFamily="34" charset="0"/>
              </a:rPr>
              <a:t>για </a:t>
            </a:r>
            <a:r>
              <a:rPr lang="el-GR" altLang="el-GR" dirty="0">
                <a:solidFill>
                  <a:schemeClr val="tx1"/>
                </a:solidFill>
                <a:latin typeface="Arial" panose="020B0604020202020204" pitchFamily="34" charset="0"/>
              </a:rPr>
              <a:t>την </a:t>
            </a:r>
            <a:r>
              <a:rPr lang="el-GR" altLang="el-GR" b="1" dirty="0">
                <a:solidFill>
                  <a:schemeClr val="tx1"/>
                </a:solidFill>
                <a:latin typeface="Arial" panose="020B0604020202020204" pitchFamily="34" charset="0"/>
              </a:rPr>
              <a:t>ενσωμάτωση στις παγκόσμιες αγορές</a:t>
            </a:r>
            <a:r>
              <a:rPr lang="el-GR" altLang="el-GR" dirty="0">
                <a:solidFill>
                  <a:schemeClr val="tx1"/>
                </a:solidFill>
                <a:latin typeface="Arial" panose="020B0604020202020204" pitchFamily="34" charset="0"/>
              </a:rPr>
              <a:t>. </a:t>
            </a:r>
          </a:p>
          <a:p>
            <a:pPr marL="0" lvl="0" indent="0" algn="l" rtl="0">
              <a:spcBef>
                <a:spcPts val="0"/>
              </a:spcBef>
              <a:spcAft>
                <a:spcPts val="0"/>
              </a:spcAft>
              <a:buNone/>
            </a:pPr>
            <a:endParaRPr dirty="0"/>
          </a:p>
        </p:txBody>
      </p:sp>
      <p:sp>
        <p:nvSpPr>
          <p:cNvPr id="911" name="Google Shape;911;p35"/>
          <p:cNvSpPr txBox="1">
            <a:spLocks noGrp="1"/>
          </p:cNvSpPr>
          <p:nvPr>
            <p:ph type="subTitle" idx="5"/>
          </p:nvPr>
        </p:nvSpPr>
        <p:spPr>
          <a:xfrm>
            <a:off x="0" y="864825"/>
            <a:ext cx="3492773" cy="659308"/>
          </a:xfrm>
          <a:prstGeom prst="rect">
            <a:avLst/>
          </a:prstGeom>
        </p:spPr>
        <p:txBody>
          <a:bodyPr spcFirstLastPara="1" wrap="square" lIns="91425" tIns="91425" rIns="91425" bIns="91425" anchor="b" anchorCtr="0">
            <a:noAutofit/>
          </a:bodyPr>
          <a:lstStyle/>
          <a:p>
            <a:pPr marL="0" lvl="0" indent="0"/>
            <a:r>
              <a:rPr lang="el-GR" dirty="0">
                <a:latin typeface="Franklin Gothic Demi" panose="020B0703020102020204" pitchFamily="34" charset="0"/>
              </a:rPr>
              <a:t>Διαπραγμάτευση Εμπορικών Συμφωνιών</a:t>
            </a:r>
            <a:endParaRPr dirty="0">
              <a:latin typeface="Franklin Gothic Demi" panose="020B0703020102020204" pitchFamily="34" charset="0"/>
            </a:endParaRPr>
          </a:p>
        </p:txBody>
      </p:sp>
      <p:sp>
        <p:nvSpPr>
          <p:cNvPr id="912" name="Google Shape;912;p35"/>
          <p:cNvSpPr txBox="1">
            <a:spLocks noGrp="1"/>
          </p:cNvSpPr>
          <p:nvPr>
            <p:ph type="subTitle" idx="7"/>
          </p:nvPr>
        </p:nvSpPr>
        <p:spPr>
          <a:xfrm>
            <a:off x="4175892" y="780842"/>
            <a:ext cx="4472808" cy="377100"/>
          </a:xfrm>
          <a:prstGeom prst="rect">
            <a:avLst/>
          </a:prstGeom>
        </p:spPr>
        <p:txBody>
          <a:bodyPr spcFirstLastPara="1" wrap="square" lIns="91425" tIns="91425" rIns="91425" bIns="91425" anchor="b" anchorCtr="0">
            <a:noAutofit/>
          </a:bodyPr>
          <a:lstStyle/>
          <a:p>
            <a:pPr marL="0" lvl="0" indent="0"/>
            <a:r>
              <a:rPr lang="el-GR" dirty="0">
                <a:latin typeface="Franklin Gothic Demi" panose="020B0703020102020204" pitchFamily="34" charset="0"/>
              </a:rPr>
              <a:t>Επίλυση </a:t>
            </a:r>
            <a:r>
              <a:rPr lang="el-GR" dirty="0" smtClean="0">
                <a:latin typeface="Franklin Gothic Demi" panose="020B0703020102020204" pitchFamily="34" charset="0"/>
              </a:rPr>
              <a:t>Εμπορικών Διαφορών</a:t>
            </a:r>
            <a:endParaRPr dirty="0">
              <a:latin typeface="Franklin Gothic Demi" panose="020B0703020102020204" pitchFamily="34" charset="0"/>
            </a:endParaRPr>
          </a:p>
        </p:txBody>
      </p:sp>
      <p:sp>
        <p:nvSpPr>
          <p:cNvPr id="913" name="Google Shape;913;p35"/>
          <p:cNvSpPr txBox="1">
            <a:spLocks noGrp="1"/>
          </p:cNvSpPr>
          <p:nvPr>
            <p:ph type="subTitle" idx="8"/>
          </p:nvPr>
        </p:nvSpPr>
        <p:spPr>
          <a:xfrm>
            <a:off x="4166578" y="2867808"/>
            <a:ext cx="3875876" cy="377100"/>
          </a:xfrm>
          <a:prstGeom prst="rect">
            <a:avLst/>
          </a:prstGeom>
        </p:spPr>
        <p:txBody>
          <a:bodyPr spcFirstLastPara="1" wrap="square" lIns="91425" tIns="91425" rIns="91425" bIns="91425" anchor="b" anchorCtr="0">
            <a:noAutofit/>
          </a:bodyPr>
          <a:lstStyle/>
          <a:p>
            <a:pPr marL="0" lvl="0" indent="0"/>
            <a:r>
              <a:rPr lang="el-GR" dirty="0">
                <a:latin typeface="Franklin Gothic Demi" panose="020B0703020102020204" pitchFamily="34" charset="0"/>
              </a:rPr>
              <a:t>Παροχή Τεχνικής Υποστήριξης και Εκπαίδευσης</a:t>
            </a:r>
            <a:endParaRPr dirty="0">
              <a:latin typeface="Franklin Gothic Demi" panose="020B0703020102020204" pitchFamily="34" charset="0"/>
            </a:endParaRPr>
          </a:p>
        </p:txBody>
      </p:sp>
      <p:grpSp>
        <p:nvGrpSpPr>
          <p:cNvPr id="914" name="Google Shape;914;p35"/>
          <p:cNvGrpSpPr/>
          <p:nvPr/>
        </p:nvGrpSpPr>
        <p:grpSpPr>
          <a:xfrm>
            <a:off x="7059355" y="1786944"/>
            <a:ext cx="4803808" cy="3356556"/>
            <a:chOff x="6936734" y="1786937"/>
            <a:chExt cx="4803808" cy="3356556"/>
          </a:xfrm>
        </p:grpSpPr>
        <p:grpSp>
          <p:nvGrpSpPr>
            <p:cNvPr id="915" name="Google Shape;915;p35"/>
            <p:cNvGrpSpPr/>
            <p:nvPr/>
          </p:nvGrpSpPr>
          <p:grpSpPr>
            <a:xfrm>
              <a:off x="7986203" y="1786937"/>
              <a:ext cx="1632616" cy="1633187"/>
              <a:chOff x="7583883" y="-385435"/>
              <a:chExt cx="2208326" cy="2209099"/>
            </a:xfrm>
          </p:grpSpPr>
          <p:sp>
            <p:nvSpPr>
              <p:cNvPr id="916" name="Google Shape;916;p35"/>
              <p:cNvSpPr/>
              <p:nvPr/>
            </p:nvSpPr>
            <p:spPr>
              <a:xfrm>
                <a:off x="7583883" y="-382807"/>
                <a:ext cx="2197349" cy="2197298"/>
              </a:xfrm>
              <a:custGeom>
                <a:avLst/>
                <a:gdLst/>
                <a:ahLst/>
                <a:cxnLst/>
                <a:rect l="l" t="t" r="r" b="b"/>
                <a:pathLst>
                  <a:path w="42638" h="42637" extrusionOk="0">
                    <a:moveTo>
                      <a:pt x="21319" y="0"/>
                    </a:moveTo>
                    <a:cubicBezTo>
                      <a:pt x="9550" y="0"/>
                      <a:pt x="1" y="9550"/>
                      <a:pt x="1" y="21319"/>
                    </a:cubicBezTo>
                    <a:cubicBezTo>
                      <a:pt x="1" y="33087"/>
                      <a:pt x="9550" y="42637"/>
                      <a:pt x="21319" y="42637"/>
                    </a:cubicBezTo>
                    <a:cubicBezTo>
                      <a:pt x="33087" y="42637"/>
                      <a:pt x="42637" y="33087"/>
                      <a:pt x="42637" y="21319"/>
                    </a:cubicBezTo>
                    <a:cubicBezTo>
                      <a:pt x="42637" y="9550"/>
                      <a:pt x="33087" y="0"/>
                      <a:pt x="2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7776159" y="-385383"/>
                <a:ext cx="918251" cy="2199050"/>
              </a:xfrm>
              <a:custGeom>
                <a:avLst/>
                <a:gdLst/>
                <a:ahLst/>
                <a:cxnLst/>
                <a:rect l="l" t="t" r="r" b="b"/>
                <a:pathLst>
                  <a:path w="17818" h="42671" extrusionOk="0">
                    <a:moveTo>
                      <a:pt x="17109" y="0"/>
                    </a:moveTo>
                    <a:cubicBezTo>
                      <a:pt x="17105" y="0"/>
                      <a:pt x="17100" y="1"/>
                      <a:pt x="17095" y="1"/>
                    </a:cubicBezTo>
                    <a:cubicBezTo>
                      <a:pt x="13446" y="363"/>
                      <a:pt x="10011" y="1710"/>
                      <a:pt x="7249" y="4143"/>
                    </a:cubicBezTo>
                    <a:cubicBezTo>
                      <a:pt x="4981" y="6115"/>
                      <a:pt x="3255" y="8680"/>
                      <a:pt x="2088" y="11441"/>
                    </a:cubicBezTo>
                    <a:cubicBezTo>
                      <a:pt x="297" y="15649"/>
                      <a:pt x="1" y="20366"/>
                      <a:pt x="707" y="24837"/>
                    </a:cubicBezTo>
                    <a:cubicBezTo>
                      <a:pt x="1365" y="29094"/>
                      <a:pt x="2926" y="33302"/>
                      <a:pt x="5688" y="36638"/>
                    </a:cubicBezTo>
                    <a:cubicBezTo>
                      <a:pt x="8268" y="39778"/>
                      <a:pt x="11999" y="42079"/>
                      <a:pt x="16076" y="42572"/>
                    </a:cubicBezTo>
                    <a:cubicBezTo>
                      <a:pt x="16569" y="42637"/>
                      <a:pt x="17078" y="42670"/>
                      <a:pt x="17588" y="42670"/>
                    </a:cubicBezTo>
                    <a:cubicBezTo>
                      <a:pt x="17818" y="42670"/>
                      <a:pt x="17818" y="42325"/>
                      <a:pt x="17588" y="42325"/>
                    </a:cubicBezTo>
                    <a:cubicBezTo>
                      <a:pt x="13528" y="42292"/>
                      <a:pt x="9649" y="40336"/>
                      <a:pt x="6855" y="37444"/>
                    </a:cubicBezTo>
                    <a:cubicBezTo>
                      <a:pt x="3913" y="34386"/>
                      <a:pt x="2154" y="30359"/>
                      <a:pt x="1299" y="26250"/>
                    </a:cubicBezTo>
                    <a:cubicBezTo>
                      <a:pt x="412" y="21944"/>
                      <a:pt x="428" y="17375"/>
                      <a:pt x="1792" y="13167"/>
                    </a:cubicBezTo>
                    <a:cubicBezTo>
                      <a:pt x="2762" y="10241"/>
                      <a:pt x="4389" y="7447"/>
                      <a:pt x="6559" y="5244"/>
                    </a:cubicBezTo>
                    <a:cubicBezTo>
                      <a:pt x="8992" y="2779"/>
                      <a:pt x="12131" y="1168"/>
                      <a:pt x="15533" y="560"/>
                    </a:cubicBezTo>
                    <a:cubicBezTo>
                      <a:pt x="16059" y="461"/>
                      <a:pt x="16569" y="396"/>
                      <a:pt x="17095" y="346"/>
                    </a:cubicBezTo>
                    <a:cubicBezTo>
                      <a:pt x="17303" y="330"/>
                      <a:pt x="17308" y="0"/>
                      <a:pt x="17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8140407" y="-385023"/>
                <a:ext cx="566370" cy="2208687"/>
              </a:xfrm>
              <a:custGeom>
                <a:avLst/>
                <a:gdLst/>
                <a:ahLst/>
                <a:cxnLst/>
                <a:rect l="l" t="t" r="r" b="b"/>
                <a:pathLst>
                  <a:path w="10990" h="42858" extrusionOk="0">
                    <a:moveTo>
                      <a:pt x="10019" y="1"/>
                    </a:moveTo>
                    <a:cubicBezTo>
                      <a:pt x="9990" y="1"/>
                      <a:pt x="9959" y="9"/>
                      <a:pt x="9928" y="27"/>
                    </a:cubicBezTo>
                    <a:cubicBezTo>
                      <a:pt x="7315" y="1539"/>
                      <a:pt x="5227" y="3972"/>
                      <a:pt x="3633" y="6503"/>
                    </a:cubicBezTo>
                    <a:cubicBezTo>
                      <a:pt x="2828" y="7769"/>
                      <a:pt x="2137" y="9100"/>
                      <a:pt x="1628" y="10513"/>
                    </a:cubicBezTo>
                    <a:cubicBezTo>
                      <a:pt x="1036" y="12174"/>
                      <a:pt x="691" y="13932"/>
                      <a:pt x="477" y="15675"/>
                    </a:cubicBezTo>
                    <a:cubicBezTo>
                      <a:pt x="0" y="19373"/>
                      <a:pt x="116" y="23186"/>
                      <a:pt x="444" y="26901"/>
                    </a:cubicBezTo>
                    <a:cubicBezTo>
                      <a:pt x="609" y="28709"/>
                      <a:pt x="888" y="30517"/>
                      <a:pt x="1315" y="32292"/>
                    </a:cubicBezTo>
                    <a:cubicBezTo>
                      <a:pt x="1726" y="33903"/>
                      <a:pt x="2236" y="35546"/>
                      <a:pt x="3107" y="36976"/>
                    </a:cubicBezTo>
                    <a:cubicBezTo>
                      <a:pt x="4816" y="39820"/>
                      <a:pt x="7676" y="41661"/>
                      <a:pt x="10717" y="42844"/>
                    </a:cubicBezTo>
                    <a:cubicBezTo>
                      <a:pt x="10739" y="42853"/>
                      <a:pt x="10759" y="42857"/>
                      <a:pt x="10778" y="42857"/>
                    </a:cubicBezTo>
                    <a:cubicBezTo>
                      <a:pt x="10932" y="42857"/>
                      <a:pt x="10990" y="42589"/>
                      <a:pt x="10799" y="42515"/>
                    </a:cubicBezTo>
                    <a:cubicBezTo>
                      <a:pt x="8120" y="41463"/>
                      <a:pt x="5540" y="39869"/>
                      <a:pt x="3847" y="37486"/>
                    </a:cubicBezTo>
                    <a:cubicBezTo>
                      <a:pt x="2926" y="36171"/>
                      <a:pt x="2351" y="34692"/>
                      <a:pt x="1907" y="33163"/>
                    </a:cubicBezTo>
                    <a:cubicBezTo>
                      <a:pt x="1414" y="31454"/>
                      <a:pt x="1102" y="29678"/>
                      <a:pt x="904" y="27903"/>
                    </a:cubicBezTo>
                    <a:cubicBezTo>
                      <a:pt x="494" y="24353"/>
                      <a:pt x="378" y="20704"/>
                      <a:pt x="658" y="17137"/>
                    </a:cubicBezTo>
                    <a:cubicBezTo>
                      <a:pt x="806" y="15313"/>
                      <a:pt x="1102" y="13488"/>
                      <a:pt x="1611" y="11713"/>
                    </a:cubicBezTo>
                    <a:cubicBezTo>
                      <a:pt x="2006" y="10300"/>
                      <a:pt x="2597" y="8968"/>
                      <a:pt x="3321" y="7703"/>
                    </a:cubicBezTo>
                    <a:cubicBezTo>
                      <a:pt x="4175" y="6191"/>
                      <a:pt x="5194" y="4761"/>
                      <a:pt x="6361" y="3462"/>
                    </a:cubicBezTo>
                    <a:cubicBezTo>
                      <a:pt x="7446" y="2262"/>
                      <a:pt x="8679" y="1145"/>
                      <a:pt x="10109" y="323"/>
                    </a:cubicBezTo>
                    <a:cubicBezTo>
                      <a:pt x="10275" y="226"/>
                      <a:pt x="10173" y="1"/>
                      <a:pt x="100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8626638" y="-384920"/>
                <a:ext cx="77509" cy="2198380"/>
              </a:xfrm>
              <a:custGeom>
                <a:avLst/>
                <a:gdLst/>
                <a:ahLst/>
                <a:cxnLst/>
                <a:rect l="l" t="t" r="r" b="b"/>
                <a:pathLst>
                  <a:path w="1504" h="42658" extrusionOk="0">
                    <a:moveTo>
                      <a:pt x="596" y="0"/>
                    </a:moveTo>
                    <a:cubicBezTo>
                      <a:pt x="510" y="0"/>
                      <a:pt x="419" y="58"/>
                      <a:pt x="411" y="173"/>
                    </a:cubicBezTo>
                    <a:cubicBezTo>
                      <a:pt x="148" y="5663"/>
                      <a:pt x="0" y="11152"/>
                      <a:pt x="0" y="16642"/>
                    </a:cubicBezTo>
                    <a:cubicBezTo>
                      <a:pt x="0" y="22214"/>
                      <a:pt x="132" y="27786"/>
                      <a:pt x="444" y="33342"/>
                    </a:cubicBezTo>
                    <a:cubicBezTo>
                      <a:pt x="625" y="36399"/>
                      <a:pt x="855" y="39440"/>
                      <a:pt x="1151" y="42497"/>
                    </a:cubicBezTo>
                    <a:cubicBezTo>
                      <a:pt x="1159" y="42604"/>
                      <a:pt x="1249" y="42657"/>
                      <a:pt x="1336" y="42657"/>
                    </a:cubicBezTo>
                    <a:cubicBezTo>
                      <a:pt x="1422" y="42657"/>
                      <a:pt x="1504" y="42604"/>
                      <a:pt x="1496" y="42497"/>
                    </a:cubicBezTo>
                    <a:cubicBezTo>
                      <a:pt x="953" y="37024"/>
                      <a:pt x="641" y="31550"/>
                      <a:pt x="477" y="26060"/>
                    </a:cubicBezTo>
                    <a:cubicBezTo>
                      <a:pt x="312" y="20488"/>
                      <a:pt x="296" y="14916"/>
                      <a:pt x="427" y="9344"/>
                    </a:cubicBezTo>
                    <a:cubicBezTo>
                      <a:pt x="493" y="6287"/>
                      <a:pt x="608" y="3230"/>
                      <a:pt x="756" y="173"/>
                    </a:cubicBezTo>
                    <a:cubicBezTo>
                      <a:pt x="764" y="58"/>
                      <a:pt x="68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8654982" y="-385435"/>
                <a:ext cx="626459" cy="2207914"/>
              </a:xfrm>
              <a:custGeom>
                <a:avLst/>
                <a:gdLst/>
                <a:ahLst/>
                <a:cxnLst/>
                <a:rect l="l" t="t" r="r" b="b"/>
                <a:pathLst>
                  <a:path w="12156" h="42843" extrusionOk="0">
                    <a:moveTo>
                      <a:pt x="188" y="1"/>
                    </a:moveTo>
                    <a:cubicBezTo>
                      <a:pt x="42" y="1"/>
                      <a:pt x="0" y="275"/>
                      <a:pt x="173" y="347"/>
                    </a:cubicBezTo>
                    <a:cubicBezTo>
                      <a:pt x="2885" y="1481"/>
                      <a:pt x="5219" y="3355"/>
                      <a:pt x="6962" y="5706"/>
                    </a:cubicBezTo>
                    <a:cubicBezTo>
                      <a:pt x="8753" y="8138"/>
                      <a:pt x="9937" y="10982"/>
                      <a:pt x="10643" y="13907"/>
                    </a:cubicBezTo>
                    <a:cubicBezTo>
                      <a:pt x="11449" y="17195"/>
                      <a:pt x="11777" y="20712"/>
                      <a:pt x="11465" y="24065"/>
                    </a:cubicBezTo>
                    <a:cubicBezTo>
                      <a:pt x="11169" y="27484"/>
                      <a:pt x="10052" y="30804"/>
                      <a:pt x="8342" y="33779"/>
                    </a:cubicBezTo>
                    <a:cubicBezTo>
                      <a:pt x="6403" y="37182"/>
                      <a:pt x="3724" y="40140"/>
                      <a:pt x="650" y="42573"/>
                    </a:cubicBezTo>
                    <a:cubicBezTo>
                      <a:pt x="520" y="42677"/>
                      <a:pt x="636" y="42842"/>
                      <a:pt x="780" y="42842"/>
                    </a:cubicBezTo>
                    <a:cubicBezTo>
                      <a:pt x="818" y="42842"/>
                      <a:pt x="859" y="42830"/>
                      <a:pt x="896" y="42803"/>
                    </a:cubicBezTo>
                    <a:cubicBezTo>
                      <a:pt x="3674" y="40617"/>
                      <a:pt x="6123" y="37987"/>
                      <a:pt x="8030" y="34979"/>
                    </a:cubicBezTo>
                    <a:cubicBezTo>
                      <a:pt x="9887" y="32020"/>
                      <a:pt x="11186" y="28700"/>
                      <a:pt x="11679" y="25216"/>
                    </a:cubicBezTo>
                    <a:cubicBezTo>
                      <a:pt x="12156" y="21813"/>
                      <a:pt x="11909" y="18247"/>
                      <a:pt x="11219" y="14877"/>
                    </a:cubicBezTo>
                    <a:cubicBezTo>
                      <a:pt x="10594" y="11820"/>
                      <a:pt x="9493" y="8828"/>
                      <a:pt x="7734" y="6232"/>
                    </a:cubicBezTo>
                    <a:cubicBezTo>
                      <a:pt x="6107" y="3782"/>
                      <a:pt x="3888" y="1761"/>
                      <a:pt x="1242" y="462"/>
                    </a:cubicBezTo>
                    <a:cubicBezTo>
                      <a:pt x="929" y="298"/>
                      <a:pt x="601" y="150"/>
                      <a:pt x="255" y="19"/>
                    </a:cubicBezTo>
                    <a:cubicBezTo>
                      <a:pt x="231" y="6"/>
                      <a:pt x="209" y="1"/>
                      <a:pt x="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8654570" y="-385332"/>
                <a:ext cx="936906" cy="2208429"/>
              </a:xfrm>
              <a:custGeom>
                <a:avLst/>
                <a:gdLst/>
                <a:ahLst/>
                <a:cxnLst/>
                <a:rect l="l" t="t" r="r" b="b"/>
                <a:pathLst>
                  <a:path w="18180" h="42853" extrusionOk="0">
                    <a:moveTo>
                      <a:pt x="231" y="0"/>
                    </a:moveTo>
                    <a:cubicBezTo>
                      <a:pt x="0" y="0"/>
                      <a:pt x="0" y="345"/>
                      <a:pt x="231" y="345"/>
                    </a:cubicBezTo>
                    <a:cubicBezTo>
                      <a:pt x="1858" y="345"/>
                      <a:pt x="3469" y="773"/>
                      <a:pt x="4981" y="1364"/>
                    </a:cubicBezTo>
                    <a:cubicBezTo>
                      <a:pt x="6707" y="2038"/>
                      <a:pt x="8334" y="2942"/>
                      <a:pt x="9846" y="4011"/>
                    </a:cubicBezTo>
                    <a:cubicBezTo>
                      <a:pt x="11292" y="5013"/>
                      <a:pt x="12640" y="6197"/>
                      <a:pt x="13758" y="7561"/>
                    </a:cubicBezTo>
                    <a:cubicBezTo>
                      <a:pt x="14974" y="9024"/>
                      <a:pt x="15796" y="10799"/>
                      <a:pt x="16388" y="12607"/>
                    </a:cubicBezTo>
                    <a:cubicBezTo>
                      <a:pt x="17703" y="16700"/>
                      <a:pt x="17752" y="21170"/>
                      <a:pt x="17012" y="25378"/>
                    </a:cubicBezTo>
                    <a:cubicBezTo>
                      <a:pt x="16322" y="29438"/>
                      <a:pt x="14810" y="33646"/>
                      <a:pt x="12016" y="36736"/>
                    </a:cubicBezTo>
                    <a:cubicBezTo>
                      <a:pt x="9484" y="39530"/>
                      <a:pt x="5852" y="41552"/>
                      <a:pt x="2154" y="42308"/>
                    </a:cubicBezTo>
                    <a:cubicBezTo>
                      <a:pt x="1693" y="42390"/>
                      <a:pt x="1233" y="42472"/>
                      <a:pt x="773" y="42505"/>
                    </a:cubicBezTo>
                    <a:cubicBezTo>
                      <a:pt x="569" y="42536"/>
                      <a:pt x="560" y="42852"/>
                      <a:pt x="745" y="42852"/>
                    </a:cubicBezTo>
                    <a:cubicBezTo>
                      <a:pt x="754" y="42852"/>
                      <a:pt x="763" y="42852"/>
                      <a:pt x="773" y="42850"/>
                    </a:cubicBezTo>
                    <a:cubicBezTo>
                      <a:pt x="4619" y="42472"/>
                      <a:pt x="8383" y="40598"/>
                      <a:pt x="11227" y="38018"/>
                    </a:cubicBezTo>
                    <a:cubicBezTo>
                      <a:pt x="14317" y="35191"/>
                      <a:pt x="16108" y="31114"/>
                      <a:pt x="17029" y="27088"/>
                    </a:cubicBezTo>
                    <a:cubicBezTo>
                      <a:pt x="17999" y="22847"/>
                      <a:pt x="18179" y="18294"/>
                      <a:pt x="17144" y="14037"/>
                    </a:cubicBezTo>
                    <a:cubicBezTo>
                      <a:pt x="16651" y="12048"/>
                      <a:pt x="15911" y="10026"/>
                      <a:pt x="14761" y="8317"/>
                    </a:cubicBezTo>
                    <a:cubicBezTo>
                      <a:pt x="13791" y="6887"/>
                      <a:pt x="12542" y="5654"/>
                      <a:pt x="11194" y="4586"/>
                    </a:cubicBezTo>
                    <a:cubicBezTo>
                      <a:pt x="9698" y="3402"/>
                      <a:pt x="8071" y="2383"/>
                      <a:pt x="6345" y="1578"/>
                    </a:cubicBezTo>
                    <a:cubicBezTo>
                      <a:pt x="4783" y="855"/>
                      <a:pt x="3107" y="279"/>
                      <a:pt x="1381" y="66"/>
                    </a:cubicBezTo>
                    <a:cubicBezTo>
                      <a:pt x="987" y="33"/>
                      <a:pt x="609" y="0"/>
                      <a:pt x="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7585584" y="751377"/>
                <a:ext cx="2206626" cy="17883"/>
              </a:xfrm>
              <a:custGeom>
                <a:avLst/>
                <a:gdLst/>
                <a:ahLst/>
                <a:cxnLst/>
                <a:rect l="l" t="t" r="r" b="b"/>
                <a:pathLst>
                  <a:path w="42818" h="347" extrusionOk="0">
                    <a:moveTo>
                      <a:pt x="231" y="1"/>
                    </a:moveTo>
                    <a:cubicBezTo>
                      <a:pt x="0" y="1"/>
                      <a:pt x="0" y="346"/>
                      <a:pt x="231" y="346"/>
                    </a:cubicBezTo>
                    <a:lnTo>
                      <a:pt x="42604" y="346"/>
                    </a:lnTo>
                    <a:cubicBezTo>
                      <a:pt x="42818" y="346"/>
                      <a:pt x="42818" y="1"/>
                      <a:pt x="42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7754154" y="130585"/>
                <a:ext cx="1851704" cy="19377"/>
              </a:xfrm>
              <a:custGeom>
                <a:avLst/>
                <a:gdLst/>
                <a:ahLst/>
                <a:cxnLst/>
                <a:rect l="l" t="t" r="r" b="b"/>
                <a:pathLst>
                  <a:path w="35931" h="376" extrusionOk="0">
                    <a:moveTo>
                      <a:pt x="740" y="1"/>
                    </a:moveTo>
                    <a:cubicBezTo>
                      <a:pt x="587" y="1"/>
                      <a:pt x="433" y="4"/>
                      <a:pt x="280" y="15"/>
                    </a:cubicBezTo>
                    <a:cubicBezTo>
                      <a:pt x="274" y="21"/>
                      <a:pt x="269" y="23"/>
                      <a:pt x="263" y="23"/>
                    </a:cubicBezTo>
                    <a:cubicBezTo>
                      <a:pt x="251" y="23"/>
                      <a:pt x="236" y="15"/>
                      <a:pt x="214" y="15"/>
                    </a:cubicBezTo>
                    <a:cubicBezTo>
                      <a:pt x="0" y="15"/>
                      <a:pt x="0" y="361"/>
                      <a:pt x="214" y="361"/>
                    </a:cubicBezTo>
                    <a:lnTo>
                      <a:pt x="34254" y="361"/>
                    </a:lnTo>
                    <a:cubicBezTo>
                      <a:pt x="34561" y="361"/>
                      <a:pt x="34875" y="375"/>
                      <a:pt x="35182" y="375"/>
                    </a:cubicBezTo>
                    <a:cubicBezTo>
                      <a:pt x="35335" y="375"/>
                      <a:pt x="35487" y="371"/>
                      <a:pt x="35635" y="361"/>
                    </a:cubicBezTo>
                    <a:lnTo>
                      <a:pt x="35701" y="361"/>
                    </a:lnTo>
                    <a:cubicBezTo>
                      <a:pt x="35931" y="361"/>
                      <a:pt x="35931" y="15"/>
                      <a:pt x="35701" y="15"/>
                    </a:cubicBezTo>
                    <a:lnTo>
                      <a:pt x="1660" y="15"/>
                    </a:lnTo>
                    <a:cubicBezTo>
                      <a:pt x="1354" y="15"/>
                      <a:pt x="1047" y="1"/>
                      <a:pt x="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7826973" y="1371446"/>
                <a:ext cx="1711117" cy="17831"/>
              </a:xfrm>
              <a:custGeom>
                <a:avLst/>
                <a:gdLst/>
                <a:ahLst/>
                <a:cxnLst/>
                <a:rect l="l" t="t" r="r" b="b"/>
                <a:pathLst>
                  <a:path w="33203" h="346" extrusionOk="0">
                    <a:moveTo>
                      <a:pt x="215" y="0"/>
                    </a:moveTo>
                    <a:cubicBezTo>
                      <a:pt x="1" y="0"/>
                      <a:pt x="1" y="346"/>
                      <a:pt x="215" y="346"/>
                    </a:cubicBezTo>
                    <a:lnTo>
                      <a:pt x="32973" y="346"/>
                    </a:lnTo>
                    <a:cubicBezTo>
                      <a:pt x="33203" y="346"/>
                      <a:pt x="33203" y="0"/>
                      <a:pt x="32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35"/>
            <p:cNvGrpSpPr/>
            <p:nvPr/>
          </p:nvGrpSpPr>
          <p:grpSpPr>
            <a:xfrm>
              <a:off x="6936734" y="2750650"/>
              <a:ext cx="4803808" cy="2392843"/>
              <a:chOff x="2097500" y="3635150"/>
              <a:chExt cx="1192900" cy="594200"/>
            </a:xfrm>
          </p:grpSpPr>
          <p:sp>
            <p:nvSpPr>
              <p:cNvPr id="926" name="Google Shape;926;p35"/>
              <p:cNvSpPr/>
              <p:nvPr/>
            </p:nvSpPr>
            <p:spPr>
              <a:xfrm>
                <a:off x="2948500" y="4078100"/>
                <a:ext cx="154125" cy="151250"/>
              </a:xfrm>
              <a:custGeom>
                <a:avLst/>
                <a:gdLst/>
                <a:ahLst/>
                <a:cxnLst/>
                <a:rect l="l" t="t" r="r" b="b"/>
                <a:pathLst>
                  <a:path w="6165" h="6050" extrusionOk="0">
                    <a:moveTo>
                      <a:pt x="3091" y="1"/>
                    </a:moveTo>
                    <a:cubicBezTo>
                      <a:pt x="1381" y="1"/>
                      <a:pt x="1" y="1349"/>
                      <a:pt x="1" y="3025"/>
                    </a:cubicBezTo>
                    <a:cubicBezTo>
                      <a:pt x="1" y="4702"/>
                      <a:pt x="1381" y="6049"/>
                      <a:pt x="3091" y="6049"/>
                    </a:cubicBezTo>
                    <a:cubicBezTo>
                      <a:pt x="4784" y="6049"/>
                      <a:pt x="6164" y="4702"/>
                      <a:pt x="6164" y="3025"/>
                    </a:cubicBezTo>
                    <a:cubicBezTo>
                      <a:pt x="6164" y="1349"/>
                      <a:pt x="4784" y="1"/>
                      <a:pt x="3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2474725" y="3635150"/>
                <a:ext cx="110975" cy="428200"/>
              </a:xfrm>
              <a:custGeom>
                <a:avLst/>
                <a:gdLst/>
                <a:ahLst/>
                <a:cxnLst/>
                <a:rect l="l" t="t" r="r" b="b"/>
                <a:pathLst>
                  <a:path w="4439" h="17128" extrusionOk="0">
                    <a:moveTo>
                      <a:pt x="0" y="0"/>
                    </a:moveTo>
                    <a:lnTo>
                      <a:pt x="0" y="17127"/>
                    </a:lnTo>
                    <a:lnTo>
                      <a:pt x="4438" y="17127"/>
                    </a:lnTo>
                    <a:lnTo>
                      <a:pt x="44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2177225" y="4055500"/>
                <a:ext cx="206700" cy="100700"/>
              </a:xfrm>
              <a:custGeom>
                <a:avLst/>
                <a:gdLst/>
                <a:ahLst/>
                <a:cxnLst/>
                <a:rect l="l" t="t" r="r" b="b"/>
                <a:pathLst>
                  <a:path w="8268" h="4028" extrusionOk="0">
                    <a:moveTo>
                      <a:pt x="0" y="1"/>
                    </a:moveTo>
                    <a:lnTo>
                      <a:pt x="0" y="4028"/>
                    </a:lnTo>
                    <a:lnTo>
                      <a:pt x="8268" y="4028"/>
                    </a:lnTo>
                    <a:lnTo>
                      <a:pt x="82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2116825" y="3787175"/>
                <a:ext cx="437650" cy="343150"/>
              </a:xfrm>
              <a:custGeom>
                <a:avLst/>
                <a:gdLst/>
                <a:ahLst/>
                <a:cxnLst/>
                <a:rect l="l" t="t" r="r" b="b"/>
                <a:pathLst>
                  <a:path w="17506" h="13726" extrusionOk="0">
                    <a:moveTo>
                      <a:pt x="17505" y="1"/>
                    </a:moveTo>
                    <a:lnTo>
                      <a:pt x="9550" y="99"/>
                    </a:lnTo>
                    <a:cubicBezTo>
                      <a:pt x="8498" y="116"/>
                      <a:pt x="7742" y="412"/>
                      <a:pt x="7281" y="1299"/>
                    </a:cubicBezTo>
                    <a:lnTo>
                      <a:pt x="5128" y="5523"/>
                    </a:lnTo>
                    <a:lnTo>
                      <a:pt x="1907" y="6181"/>
                    </a:lnTo>
                    <a:cubicBezTo>
                      <a:pt x="789" y="6411"/>
                      <a:pt x="0" y="7348"/>
                      <a:pt x="0" y="8416"/>
                    </a:cubicBezTo>
                    <a:lnTo>
                      <a:pt x="0" y="12394"/>
                    </a:lnTo>
                    <a:lnTo>
                      <a:pt x="0" y="13265"/>
                    </a:lnTo>
                    <a:lnTo>
                      <a:pt x="2729" y="13265"/>
                    </a:lnTo>
                    <a:cubicBezTo>
                      <a:pt x="2729" y="13265"/>
                      <a:pt x="2811" y="10964"/>
                      <a:pt x="6443" y="10915"/>
                    </a:cubicBezTo>
                    <a:cubicBezTo>
                      <a:pt x="6474" y="10914"/>
                      <a:pt x="6505" y="10914"/>
                      <a:pt x="6536" y="10914"/>
                    </a:cubicBezTo>
                    <a:cubicBezTo>
                      <a:pt x="10076" y="10914"/>
                      <a:pt x="10076" y="13725"/>
                      <a:pt x="10076" y="13725"/>
                    </a:cubicBezTo>
                    <a:lnTo>
                      <a:pt x="17505" y="13725"/>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2129150" y="4043150"/>
                <a:ext cx="442575" cy="121825"/>
              </a:xfrm>
              <a:custGeom>
                <a:avLst/>
                <a:gdLst/>
                <a:ahLst/>
                <a:cxnLst/>
                <a:rect l="l" t="t" r="r" b="b"/>
                <a:pathLst>
                  <a:path w="17703" h="4873" extrusionOk="0">
                    <a:moveTo>
                      <a:pt x="6339" y="0"/>
                    </a:moveTo>
                    <a:cubicBezTo>
                      <a:pt x="5895" y="0"/>
                      <a:pt x="5463" y="44"/>
                      <a:pt x="5079" y="133"/>
                    </a:cubicBezTo>
                    <a:cubicBezTo>
                      <a:pt x="3945" y="396"/>
                      <a:pt x="3222" y="708"/>
                      <a:pt x="2400" y="1481"/>
                    </a:cubicBezTo>
                    <a:lnTo>
                      <a:pt x="0" y="3749"/>
                    </a:lnTo>
                    <a:cubicBezTo>
                      <a:pt x="0" y="4775"/>
                      <a:pt x="832" y="4872"/>
                      <a:pt x="1147" y="4872"/>
                    </a:cubicBezTo>
                    <a:cubicBezTo>
                      <a:pt x="1220" y="4872"/>
                      <a:pt x="1266" y="4867"/>
                      <a:pt x="1266" y="4867"/>
                    </a:cubicBezTo>
                    <a:lnTo>
                      <a:pt x="2762" y="4867"/>
                    </a:lnTo>
                    <a:cubicBezTo>
                      <a:pt x="2762" y="4867"/>
                      <a:pt x="2301" y="1152"/>
                      <a:pt x="6197" y="1086"/>
                    </a:cubicBezTo>
                    <a:cubicBezTo>
                      <a:pt x="6228" y="1086"/>
                      <a:pt x="6259" y="1086"/>
                      <a:pt x="6290" y="1086"/>
                    </a:cubicBezTo>
                    <a:cubicBezTo>
                      <a:pt x="9020" y="1086"/>
                      <a:pt x="9584" y="3217"/>
                      <a:pt x="9714" y="4127"/>
                    </a:cubicBezTo>
                    <a:cubicBezTo>
                      <a:pt x="9747" y="4357"/>
                      <a:pt x="9944" y="4522"/>
                      <a:pt x="10191" y="4522"/>
                    </a:cubicBezTo>
                    <a:lnTo>
                      <a:pt x="17702" y="4522"/>
                    </a:lnTo>
                    <a:lnTo>
                      <a:pt x="17702" y="2960"/>
                    </a:lnTo>
                    <a:lnTo>
                      <a:pt x="11292" y="2960"/>
                    </a:lnTo>
                    <a:cubicBezTo>
                      <a:pt x="11095" y="2960"/>
                      <a:pt x="10914" y="2845"/>
                      <a:pt x="10848" y="2664"/>
                    </a:cubicBezTo>
                    <a:cubicBezTo>
                      <a:pt x="10536" y="1728"/>
                      <a:pt x="9763" y="939"/>
                      <a:pt x="8810" y="495"/>
                    </a:cubicBezTo>
                    <a:cubicBezTo>
                      <a:pt x="8125" y="168"/>
                      <a:pt x="7209" y="0"/>
                      <a:pt x="6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2245025" y="3806275"/>
                <a:ext cx="139325" cy="119075"/>
              </a:xfrm>
              <a:custGeom>
                <a:avLst/>
                <a:gdLst/>
                <a:ahLst/>
                <a:cxnLst/>
                <a:rect l="l" t="t" r="r" b="b"/>
                <a:pathLst>
                  <a:path w="5573" h="4763" extrusionOk="0">
                    <a:moveTo>
                      <a:pt x="5126" y="1"/>
                    </a:moveTo>
                    <a:cubicBezTo>
                      <a:pt x="5081" y="1"/>
                      <a:pt x="5038" y="4"/>
                      <a:pt x="4997" y="9"/>
                    </a:cubicBezTo>
                    <a:lnTo>
                      <a:pt x="2482" y="59"/>
                    </a:lnTo>
                    <a:cubicBezTo>
                      <a:pt x="2400" y="141"/>
                      <a:pt x="2285" y="305"/>
                      <a:pt x="2236" y="420"/>
                    </a:cubicBezTo>
                    <a:lnTo>
                      <a:pt x="0" y="4759"/>
                    </a:lnTo>
                    <a:cubicBezTo>
                      <a:pt x="94" y="4762"/>
                      <a:pt x="200" y="4763"/>
                      <a:pt x="314" y="4763"/>
                    </a:cubicBezTo>
                    <a:cubicBezTo>
                      <a:pt x="866" y="4763"/>
                      <a:pt x="1616" y="4740"/>
                      <a:pt x="2168" y="4740"/>
                    </a:cubicBezTo>
                    <a:cubicBezTo>
                      <a:pt x="2282" y="4740"/>
                      <a:pt x="2388" y="4741"/>
                      <a:pt x="2482" y="4743"/>
                    </a:cubicBezTo>
                    <a:cubicBezTo>
                      <a:pt x="2630" y="4743"/>
                      <a:pt x="2794" y="4743"/>
                      <a:pt x="2942" y="4694"/>
                    </a:cubicBezTo>
                    <a:cubicBezTo>
                      <a:pt x="3189" y="4611"/>
                      <a:pt x="3353" y="4381"/>
                      <a:pt x="3485" y="4168"/>
                    </a:cubicBezTo>
                    <a:cubicBezTo>
                      <a:pt x="4224" y="3083"/>
                      <a:pt x="4701" y="1949"/>
                      <a:pt x="5375" y="831"/>
                    </a:cubicBezTo>
                    <a:cubicBezTo>
                      <a:pt x="5457" y="700"/>
                      <a:pt x="5523" y="585"/>
                      <a:pt x="5539" y="437"/>
                    </a:cubicBezTo>
                    <a:cubicBezTo>
                      <a:pt x="5572" y="305"/>
                      <a:pt x="5523" y="141"/>
                      <a:pt x="5408" y="75"/>
                    </a:cubicBezTo>
                    <a:cubicBezTo>
                      <a:pt x="5328" y="18"/>
                      <a:pt x="5225" y="1"/>
                      <a:pt x="5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2361300" y="3811025"/>
                <a:ext cx="144275" cy="115225"/>
              </a:xfrm>
              <a:custGeom>
                <a:avLst/>
                <a:gdLst/>
                <a:ahLst/>
                <a:cxnLst/>
                <a:rect l="l" t="t" r="r" b="b"/>
                <a:pathLst>
                  <a:path w="5771" h="4609" extrusionOk="0">
                    <a:moveTo>
                      <a:pt x="3699" y="0"/>
                    </a:moveTo>
                    <a:cubicBezTo>
                      <a:pt x="3321" y="0"/>
                      <a:pt x="2927" y="0"/>
                      <a:pt x="2581" y="164"/>
                    </a:cubicBezTo>
                    <a:cubicBezTo>
                      <a:pt x="2253" y="329"/>
                      <a:pt x="2006" y="625"/>
                      <a:pt x="1825" y="937"/>
                    </a:cubicBezTo>
                    <a:cubicBezTo>
                      <a:pt x="1119" y="2038"/>
                      <a:pt x="724" y="2811"/>
                      <a:pt x="198" y="3780"/>
                    </a:cubicBezTo>
                    <a:cubicBezTo>
                      <a:pt x="1" y="4126"/>
                      <a:pt x="264" y="4537"/>
                      <a:pt x="691" y="4537"/>
                    </a:cubicBezTo>
                    <a:cubicBezTo>
                      <a:pt x="1734" y="4549"/>
                      <a:pt x="2954" y="4608"/>
                      <a:pt x="3999" y="4608"/>
                    </a:cubicBezTo>
                    <a:cubicBezTo>
                      <a:pt x="4338" y="4608"/>
                      <a:pt x="4658" y="4602"/>
                      <a:pt x="4948" y="4586"/>
                    </a:cubicBezTo>
                    <a:cubicBezTo>
                      <a:pt x="5145" y="4569"/>
                      <a:pt x="5376" y="4553"/>
                      <a:pt x="5540" y="4421"/>
                    </a:cubicBezTo>
                    <a:cubicBezTo>
                      <a:pt x="5770" y="4241"/>
                      <a:pt x="5770" y="3928"/>
                      <a:pt x="5754" y="3649"/>
                    </a:cubicBezTo>
                    <a:cubicBezTo>
                      <a:pt x="5721" y="2597"/>
                      <a:pt x="5671" y="1561"/>
                      <a:pt x="5622" y="510"/>
                    </a:cubicBezTo>
                    <a:cubicBezTo>
                      <a:pt x="5622" y="362"/>
                      <a:pt x="5606" y="197"/>
                      <a:pt x="5491" y="99"/>
                    </a:cubicBezTo>
                    <a:cubicBezTo>
                      <a:pt x="5376" y="0"/>
                      <a:pt x="5211" y="0"/>
                      <a:pt x="5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2116825" y="3979500"/>
                <a:ext cx="437650" cy="53850"/>
              </a:xfrm>
              <a:custGeom>
                <a:avLst/>
                <a:gdLst/>
                <a:ahLst/>
                <a:cxnLst/>
                <a:rect l="l" t="t" r="r" b="b"/>
                <a:pathLst>
                  <a:path w="17506" h="2154" extrusionOk="0">
                    <a:moveTo>
                      <a:pt x="0" y="0"/>
                    </a:moveTo>
                    <a:lnTo>
                      <a:pt x="0" y="2153"/>
                    </a:lnTo>
                    <a:lnTo>
                      <a:pt x="17505" y="2153"/>
                    </a:lnTo>
                    <a:lnTo>
                      <a:pt x="175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2585675" y="3635150"/>
                <a:ext cx="704725" cy="428200"/>
              </a:xfrm>
              <a:custGeom>
                <a:avLst/>
                <a:gdLst/>
                <a:ahLst/>
                <a:cxnLst/>
                <a:rect l="l" t="t" r="r" b="b"/>
                <a:pathLst>
                  <a:path w="28189" h="17128" extrusionOk="0">
                    <a:moveTo>
                      <a:pt x="0" y="0"/>
                    </a:moveTo>
                    <a:lnTo>
                      <a:pt x="0" y="17127"/>
                    </a:lnTo>
                    <a:lnTo>
                      <a:pt x="28189" y="17127"/>
                    </a:lnTo>
                    <a:lnTo>
                      <a:pt x="28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2206800" y="4078100"/>
                <a:ext cx="154125" cy="151250"/>
              </a:xfrm>
              <a:custGeom>
                <a:avLst/>
                <a:gdLst/>
                <a:ahLst/>
                <a:cxnLst/>
                <a:rect l="l" t="t" r="r" b="b"/>
                <a:pathLst>
                  <a:path w="6165" h="6050" extrusionOk="0">
                    <a:moveTo>
                      <a:pt x="3091" y="1"/>
                    </a:moveTo>
                    <a:cubicBezTo>
                      <a:pt x="1381" y="1"/>
                      <a:pt x="1" y="1349"/>
                      <a:pt x="1" y="3025"/>
                    </a:cubicBezTo>
                    <a:cubicBezTo>
                      <a:pt x="1" y="4702"/>
                      <a:pt x="1381" y="6049"/>
                      <a:pt x="3091" y="6049"/>
                    </a:cubicBezTo>
                    <a:cubicBezTo>
                      <a:pt x="4784" y="6049"/>
                      <a:pt x="6164" y="4702"/>
                      <a:pt x="6164" y="3025"/>
                    </a:cubicBezTo>
                    <a:cubicBezTo>
                      <a:pt x="6164" y="1349"/>
                      <a:pt x="4784" y="1"/>
                      <a:pt x="3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2240900" y="4111800"/>
                <a:ext cx="85925" cy="84275"/>
              </a:xfrm>
              <a:custGeom>
                <a:avLst/>
                <a:gdLst/>
                <a:ahLst/>
                <a:cxnLst/>
                <a:rect l="l" t="t" r="r" b="b"/>
                <a:pathLst>
                  <a:path w="3437" h="3371" extrusionOk="0">
                    <a:moveTo>
                      <a:pt x="1727" y="1"/>
                    </a:moveTo>
                    <a:cubicBezTo>
                      <a:pt x="773" y="1"/>
                      <a:pt x="1" y="757"/>
                      <a:pt x="1" y="1677"/>
                    </a:cubicBezTo>
                    <a:cubicBezTo>
                      <a:pt x="1" y="2614"/>
                      <a:pt x="773" y="3370"/>
                      <a:pt x="1727" y="3370"/>
                    </a:cubicBezTo>
                    <a:cubicBezTo>
                      <a:pt x="2664" y="3370"/>
                      <a:pt x="3436" y="2614"/>
                      <a:pt x="3436" y="1677"/>
                    </a:cubicBezTo>
                    <a:cubicBezTo>
                      <a:pt x="3436" y="757"/>
                      <a:pt x="2664" y="1"/>
                      <a:pt x="17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3082875" y="4078100"/>
                <a:ext cx="154125" cy="151250"/>
              </a:xfrm>
              <a:custGeom>
                <a:avLst/>
                <a:gdLst/>
                <a:ahLst/>
                <a:cxnLst/>
                <a:rect l="l" t="t" r="r" b="b"/>
                <a:pathLst>
                  <a:path w="6165" h="6050" extrusionOk="0">
                    <a:moveTo>
                      <a:pt x="3091" y="1"/>
                    </a:moveTo>
                    <a:cubicBezTo>
                      <a:pt x="1381" y="1"/>
                      <a:pt x="0" y="1349"/>
                      <a:pt x="0" y="3025"/>
                    </a:cubicBezTo>
                    <a:cubicBezTo>
                      <a:pt x="0" y="4702"/>
                      <a:pt x="1381" y="6049"/>
                      <a:pt x="3091" y="6049"/>
                    </a:cubicBezTo>
                    <a:cubicBezTo>
                      <a:pt x="4784" y="6049"/>
                      <a:pt x="6164" y="4702"/>
                      <a:pt x="6164" y="3025"/>
                    </a:cubicBezTo>
                    <a:cubicBezTo>
                      <a:pt x="6164" y="1349"/>
                      <a:pt x="4784" y="1"/>
                      <a:pt x="3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3116975" y="4111800"/>
                <a:ext cx="85900" cy="84275"/>
              </a:xfrm>
              <a:custGeom>
                <a:avLst/>
                <a:gdLst/>
                <a:ahLst/>
                <a:cxnLst/>
                <a:rect l="l" t="t" r="r" b="b"/>
                <a:pathLst>
                  <a:path w="3436" h="3371" extrusionOk="0">
                    <a:moveTo>
                      <a:pt x="1727" y="1"/>
                    </a:moveTo>
                    <a:cubicBezTo>
                      <a:pt x="773" y="1"/>
                      <a:pt x="1" y="757"/>
                      <a:pt x="1" y="1677"/>
                    </a:cubicBezTo>
                    <a:cubicBezTo>
                      <a:pt x="1" y="2614"/>
                      <a:pt x="773" y="3370"/>
                      <a:pt x="1727" y="3370"/>
                    </a:cubicBezTo>
                    <a:cubicBezTo>
                      <a:pt x="2663" y="3370"/>
                      <a:pt x="3436" y="2614"/>
                      <a:pt x="3436" y="1677"/>
                    </a:cubicBezTo>
                    <a:cubicBezTo>
                      <a:pt x="3436" y="757"/>
                      <a:pt x="2663" y="1"/>
                      <a:pt x="17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2554450" y="4063725"/>
                <a:ext cx="735950" cy="75625"/>
              </a:xfrm>
              <a:custGeom>
                <a:avLst/>
                <a:gdLst/>
                <a:ahLst/>
                <a:cxnLst/>
                <a:rect l="l" t="t" r="r" b="b"/>
                <a:pathLst>
                  <a:path w="29438" h="3025" extrusionOk="0">
                    <a:moveTo>
                      <a:pt x="0" y="1"/>
                    </a:moveTo>
                    <a:lnTo>
                      <a:pt x="0" y="3025"/>
                    </a:lnTo>
                    <a:lnTo>
                      <a:pt x="29438" y="3025"/>
                    </a:lnTo>
                    <a:lnTo>
                      <a:pt x="294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2660875" y="4078100"/>
                <a:ext cx="34525" cy="15225"/>
              </a:xfrm>
              <a:custGeom>
                <a:avLst/>
                <a:gdLst/>
                <a:ahLst/>
                <a:cxnLst/>
                <a:rect l="l" t="t" r="r" b="b"/>
                <a:pathLst>
                  <a:path w="1381" h="609" extrusionOk="0">
                    <a:moveTo>
                      <a:pt x="214" y="1"/>
                    </a:moveTo>
                    <a:cubicBezTo>
                      <a:pt x="99" y="1"/>
                      <a:pt x="0" y="99"/>
                      <a:pt x="0" y="214"/>
                    </a:cubicBezTo>
                    <a:lnTo>
                      <a:pt x="0" y="395"/>
                    </a:lnTo>
                    <a:cubicBezTo>
                      <a:pt x="0" y="510"/>
                      <a:pt x="99" y="609"/>
                      <a:pt x="214" y="609"/>
                    </a:cubicBezTo>
                    <a:lnTo>
                      <a:pt x="1167" y="609"/>
                    </a:lnTo>
                    <a:cubicBezTo>
                      <a:pt x="1282" y="609"/>
                      <a:pt x="1381" y="510"/>
                      <a:pt x="1381" y="395"/>
                    </a:cubicBezTo>
                    <a:lnTo>
                      <a:pt x="1381" y="214"/>
                    </a:lnTo>
                    <a:cubicBezTo>
                      <a:pt x="1381" y="99"/>
                      <a:pt x="1282" y="1"/>
                      <a:pt x="1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2826050" y="4078100"/>
                <a:ext cx="34550" cy="15225"/>
              </a:xfrm>
              <a:custGeom>
                <a:avLst/>
                <a:gdLst/>
                <a:ahLst/>
                <a:cxnLst/>
                <a:rect l="l" t="t" r="r" b="b"/>
                <a:pathLst>
                  <a:path w="1382" h="609" extrusionOk="0">
                    <a:moveTo>
                      <a:pt x="214" y="1"/>
                    </a:moveTo>
                    <a:cubicBezTo>
                      <a:pt x="99" y="1"/>
                      <a:pt x="1" y="99"/>
                      <a:pt x="1" y="214"/>
                    </a:cubicBezTo>
                    <a:lnTo>
                      <a:pt x="1" y="395"/>
                    </a:lnTo>
                    <a:cubicBezTo>
                      <a:pt x="1" y="510"/>
                      <a:pt x="99" y="609"/>
                      <a:pt x="214" y="609"/>
                    </a:cubicBezTo>
                    <a:lnTo>
                      <a:pt x="1168" y="609"/>
                    </a:lnTo>
                    <a:cubicBezTo>
                      <a:pt x="1283" y="609"/>
                      <a:pt x="1381" y="510"/>
                      <a:pt x="1381" y="395"/>
                    </a:cubicBezTo>
                    <a:lnTo>
                      <a:pt x="1381" y="214"/>
                    </a:lnTo>
                    <a:cubicBezTo>
                      <a:pt x="1381" y="99"/>
                      <a:pt x="1283" y="1"/>
                      <a:pt x="1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2991250" y="4078100"/>
                <a:ext cx="34525" cy="15225"/>
              </a:xfrm>
              <a:custGeom>
                <a:avLst/>
                <a:gdLst/>
                <a:ahLst/>
                <a:cxnLst/>
                <a:rect l="l" t="t" r="r" b="b"/>
                <a:pathLst>
                  <a:path w="1381" h="609" extrusionOk="0">
                    <a:moveTo>
                      <a:pt x="214" y="1"/>
                    </a:moveTo>
                    <a:cubicBezTo>
                      <a:pt x="99" y="1"/>
                      <a:pt x="0" y="99"/>
                      <a:pt x="0" y="214"/>
                    </a:cubicBezTo>
                    <a:lnTo>
                      <a:pt x="0" y="395"/>
                    </a:lnTo>
                    <a:cubicBezTo>
                      <a:pt x="0" y="510"/>
                      <a:pt x="99" y="609"/>
                      <a:pt x="214" y="609"/>
                    </a:cubicBezTo>
                    <a:lnTo>
                      <a:pt x="1167" y="609"/>
                    </a:lnTo>
                    <a:cubicBezTo>
                      <a:pt x="1282" y="609"/>
                      <a:pt x="1381" y="510"/>
                      <a:pt x="1381" y="395"/>
                    </a:cubicBezTo>
                    <a:lnTo>
                      <a:pt x="1381" y="214"/>
                    </a:lnTo>
                    <a:cubicBezTo>
                      <a:pt x="1381" y="99"/>
                      <a:pt x="1282" y="1"/>
                      <a:pt x="1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3156425" y="4078100"/>
                <a:ext cx="34550" cy="15225"/>
              </a:xfrm>
              <a:custGeom>
                <a:avLst/>
                <a:gdLst/>
                <a:ahLst/>
                <a:cxnLst/>
                <a:rect l="l" t="t" r="r" b="b"/>
                <a:pathLst>
                  <a:path w="1382" h="609" extrusionOk="0">
                    <a:moveTo>
                      <a:pt x="214" y="1"/>
                    </a:moveTo>
                    <a:cubicBezTo>
                      <a:pt x="99" y="1"/>
                      <a:pt x="1" y="99"/>
                      <a:pt x="1" y="214"/>
                    </a:cubicBezTo>
                    <a:lnTo>
                      <a:pt x="1" y="395"/>
                    </a:lnTo>
                    <a:cubicBezTo>
                      <a:pt x="1" y="510"/>
                      <a:pt x="99" y="609"/>
                      <a:pt x="214" y="609"/>
                    </a:cubicBezTo>
                    <a:lnTo>
                      <a:pt x="1168" y="609"/>
                    </a:lnTo>
                    <a:cubicBezTo>
                      <a:pt x="1283" y="609"/>
                      <a:pt x="1381" y="510"/>
                      <a:pt x="1381" y="395"/>
                    </a:cubicBezTo>
                    <a:lnTo>
                      <a:pt x="1381" y="214"/>
                    </a:lnTo>
                    <a:cubicBezTo>
                      <a:pt x="1381" y="99"/>
                      <a:pt x="1283" y="1"/>
                      <a:pt x="1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2489100" y="3958525"/>
                <a:ext cx="23050" cy="46050"/>
              </a:xfrm>
              <a:custGeom>
                <a:avLst/>
                <a:gdLst/>
                <a:ahLst/>
                <a:cxnLst/>
                <a:rect l="l" t="t" r="r" b="b"/>
                <a:pathLst>
                  <a:path w="922" h="1842" extrusionOk="0">
                    <a:moveTo>
                      <a:pt x="296" y="1"/>
                    </a:moveTo>
                    <a:cubicBezTo>
                      <a:pt x="132" y="1"/>
                      <a:pt x="1" y="132"/>
                      <a:pt x="1" y="297"/>
                    </a:cubicBezTo>
                    <a:lnTo>
                      <a:pt x="1" y="1546"/>
                    </a:lnTo>
                    <a:cubicBezTo>
                      <a:pt x="1" y="1710"/>
                      <a:pt x="132" y="1842"/>
                      <a:pt x="296" y="1842"/>
                    </a:cubicBezTo>
                    <a:lnTo>
                      <a:pt x="625" y="1842"/>
                    </a:lnTo>
                    <a:cubicBezTo>
                      <a:pt x="790" y="1842"/>
                      <a:pt x="921" y="1710"/>
                      <a:pt x="921" y="1546"/>
                    </a:cubicBezTo>
                    <a:lnTo>
                      <a:pt x="921" y="297"/>
                    </a:lnTo>
                    <a:cubicBezTo>
                      <a:pt x="921" y="132"/>
                      <a:pt x="790" y="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2379800" y="3848825"/>
                <a:ext cx="118775" cy="77325"/>
              </a:xfrm>
              <a:custGeom>
                <a:avLst/>
                <a:gdLst/>
                <a:ahLst/>
                <a:cxnLst/>
                <a:rect l="l" t="t" r="r" b="b"/>
                <a:pathLst>
                  <a:path w="4751" h="3093" extrusionOk="0">
                    <a:moveTo>
                      <a:pt x="724" y="0"/>
                    </a:moveTo>
                    <a:lnTo>
                      <a:pt x="0" y="1266"/>
                    </a:lnTo>
                    <a:lnTo>
                      <a:pt x="2367" y="3057"/>
                    </a:lnTo>
                    <a:cubicBezTo>
                      <a:pt x="2693" y="3065"/>
                      <a:pt x="3194" y="3092"/>
                      <a:pt x="3658" y="3092"/>
                    </a:cubicBezTo>
                    <a:cubicBezTo>
                      <a:pt x="4154" y="3092"/>
                      <a:pt x="4606" y="3061"/>
                      <a:pt x="4751" y="2942"/>
                    </a:cubicBezTo>
                    <a:lnTo>
                      <a:pt x="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2272950" y="3838950"/>
                <a:ext cx="76050" cy="75225"/>
              </a:xfrm>
              <a:custGeom>
                <a:avLst/>
                <a:gdLst/>
                <a:ahLst/>
                <a:cxnLst/>
                <a:rect l="l" t="t" r="r" b="b"/>
                <a:pathLst>
                  <a:path w="3042" h="3009" extrusionOk="0">
                    <a:moveTo>
                      <a:pt x="658" y="1"/>
                    </a:moveTo>
                    <a:lnTo>
                      <a:pt x="1" y="1299"/>
                    </a:lnTo>
                    <a:lnTo>
                      <a:pt x="2269" y="3009"/>
                    </a:lnTo>
                    <a:lnTo>
                      <a:pt x="3042" y="1809"/>
                    </a:lnTo>
                    <a:lnTo>
                      <a:pt x="6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2295550" y="3817600"/>
                <a:ext cx="65375" cy="55900"/>
              </a:xfrm>
              <a:custGeom>
                <a:avLst/>
                <a:gdLst/>
                <a:ahLst/>
                <a:cxnLst/>
                <a:rect l="l" t="t" r="r" b="b"/>
                <a:pathLst>
                  <a:path w="2615" h="2236" extrusionOk="0">
                    <a:moveTo>
                      <a:pt x="231" y="0"/>
                    </a:moveTo>
                    <a:lnTo>
                      <a:pt x="1" y="444"/>
                    </a:lnTo>
                    <a:lnTo>
                      <a:pt x="2351" y="2235"/>
                    </a:lnTo>
                    <a:lnTo>
                      <a:pt x="2614" y="1742"/>
                    </a:lnTo>
                    <a:lnTo>
                      <a:pt x="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2406925" y="3822100"/>
                <a:ext cx="98650" cy="86325"/>
              </a:xfrm>
              <a:custGeom>
                <a:avLst/>
                <a:gdLst/>
                <a:ahLst/>
                <a:cxnLst/>
                <a:rect l="l" t="t" r="r" b="b"/>
                <a:pathLst>
                  <a:path w="3946" h="3453" extrusionOk="0">
                    <a:moveTo>
                      <a:pt x="378" y="1"/>
                    </a:moveTo>
                    <a:lnTo>
                      <a:pt x="0" y="494"/>
                    </a:lnTo>
                    <a:lnTo>
                      <a:pt x="3945" y="3452"/>
                    </a:lnTo>
                    <a:lnTo>
                      <a:pt x="3912" y="2614"/>
                    </a:lnTo>
                    <a:lnTo>
                      <a:pt x="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2397875" y="3906350"/>
                <a:ext cx="37000" cy="35550"/>
              </a:xfrm>
              <a:custGeom>
                <a:avLst/>
                <a:gdLst/>
                <a:ahLst/>
                <a:cxnLst/>
                <a:rect l="l" t="t" r="r" b="b"/>
                <a:pathLst>
                  <a:path w="1480" h="1422" extrusionOk="0">
                    <a:moveTo>
                      <a:pt x="1299" y="0"/>
                    </a:moveTo>
                    <a:cubicBezTo>
                      <a:pt x="1201" y="0"/>
                      <a:pt x="1118" y="82"/>
                      <a:pt x="1118" y="181"/>
                    </a:cubicBezTo>
                    <a:cubicBezTo>
                      <a:pt x="1118" y="378"/>
                      <a:pt x="1135" y="592"/>
                      <a:pt x="1118" y="789"/>
                    </a:cubicBezTo>
                    <a:cubicBezTo>
                      <a:pt x="1123" y="779"/>
                      <a:pt x="1125" y="775"/>
                      <a:pt x="1126" y="775"/>
                    </a:cubicBezTo>
                    <a:lnTo>
                      <a:pt x="1126" y="775"/>
                    </a:lnTo>
                    <a:cubicBezTo>
                      <a:pt x="1126" y="775"/>
                      <a:pt x="1118" y="794"/>
                      <a:pt x="1118" y="806"/>
                    </a:cubicBezTo>
                    <a:cubicBezTo>
                      <a:pt x="1118" y="806"/>
                      <a:pt x="1118" y="822"/>
                      <a:pt x="1118" y="839"/>
                    </a:cubicBezTo>
                    <a:cubicBezTo>
                      <a:pt x="1118" y="839"/>
                      <a:pt x="1102" y="855"/>
                      <a:pt x="1102" y="855"/>
                    </a:cubicBezTo>
                    <a:cubicBezTo>
                      <a:pt x="1097" y="870"/>
                      <a:pt x="1097" y="874"/>
                      <a:pt x="1098" y="874"/>
                    </a:cubicBezTo>
                    <a:cubicBezTo>
                      <a:pt x="1100" y="874"/>
                      <a:pt x="1106" y="862"/>
                      <a:pt x="1107" y="862"/>
                    </a:cubicBezTo>
                    <a:lnTo>
                      <a:pt x="1107" y="862"/>
                    </a:lnTo>
                    <a:cubicBezTo>
                      <a:pt x="1107" y="862"/>
                      <a:pt x="1106" y="864"/>
                      <a:pt x="1102" y="871"/>
                    </a:cubicBezTo>
                    <a:cubicBezTo>
                      <a:pt x="1087" y="887"/>
                      <a:pt x="1071" y="902"/>
                      <a:pt x="1069" y="931"/>
                    </a:cubicBezTo>
                    <a:lnTo>
                      <a:pt x="1069" y="931"/>
                    </a:lnTo>
                    <a:cubicBezTo>
                      <a:pt x="1071" y="928"/>
                      <a:pt x="1073" y="926"/>
                      <a:pt x="1074" y="926"/>
                    </a:cubicBezTo>
                    <a:lnTo>
                      <a:pt x="1074" y="926"/>
                    </a:lnTo>
                    <a:cubicBezTo>
                      <a:pt x="1074" y="926"/>
                      <a:pt x="1073" y="929"/>
                      <a:pt x="1069" y="937"/>
                    </a:cubicBezTo>
                    <a:cubicBezTo>
                      <a:pt x="1069" y="935"/>
                      <a:pt x="1069" y="933"/>
                      <a:pt x="1069" y="931"/>
                    </a:cubicBezTo>
                    <a:lnTo>
                      <a:pt x="1069" y="931"/>
                    </a:lnTo>
                    <a:cubicBezTo>
                      <a:pt x="1066" y="935"/>
                      <a:pt x="1063" y="941"/>
                      <a:pt x="1065" y="941"/>
                    </a:cubicBezTo>
                    <a:cubicBezTo>
                      <a:pt x="1065" y="941"/>
                      <a:pt x="1067" y="940"/>
                      <a:pt x="1069" y="937"/>
                    </a:cubicBezTo>
                    <a:lnTo>
                      <a:pt x="1069" y="937"/>
                    </a:lnTo>
                    <a:cubicBezTo>
                      <a:pt x="1053" y="954"/>
                      <a:pt x="1036" y="954"/>
                      <a:pt x="1036" y="970"/>
                    </a:cubicBezTo>
                    <a:cubicBezTo>
                      <a:pt x="1020" y="970"/>
                      <a:pt x="1020" y="986"/>
                      <a:pt x="1003" y="986"/>
                    </a:cubicBezTo>
                    <a:cubicBezTo>
                      <a:pt x="1000" y="990"/>
                      <a:pt x="999" y="991"/>
                      <a:pt x="1001" y="991"/>
                    </a:cubicBezTo>
                    <a:cubicBezTo>
                      <a:pt x="1003" y="991"/>
                      <a:pt x="1010" y="988"/>
                      <a:pt x="1014" y="988"/>
                    </a:cubicBezTo>
                    <a:cubicBezTo>
                      <a:pt x="1016" y="988"/>
                      <a:pt x="1015" y="991"/>
                      <a:pt x="1003" y="1003"/>
                    </a:cubicBezTo>
                    <a:cubicBezTo>
                      <a:pt x="987" y="1003"/>
                      <a:pt x="954" y="1019"/>
                      <a:pt x="938" y="1036"/>
                    </a:cubicBezTo>
                    <a:cubicBezTo>
                      <a:pt x="938" y="1036"/>
                      <a:pt x="921" y="1036"/>
                      <a:pt x="905" y="1052"/>
                    </a:cubicBezTo>
                    <a:cubicBezTo>
                      <a:pt x="872" y="1052"/>
                      <a:pt x="855" y="1069"/>
                      <a:pt x="823" y="1069"/>
                    </a:cubicBezTo>
                    <a:lnTo>
                      <a:pt x="165" y="1069"/>
                    </a:lnTo>
                    <a:cubicBezTo>
                      <a:pt x="83" y="1069"/>
                      <a:pt x="1" y="1151"/>
                      <a:pt x="1" y="1249"/>
                    </a:cubicBezTo>
                    <a:cubicBezTo>
                      <a:pt x="1" y="1332"/>
                      <a:pt x="83" y="1414"/>
                      <a:pt x="165" y="1414"/>
                    </a:cubicBezTo>
                    <a:lnTo>
                      <a:pt x="494" y="1414"/>
                    </a:lnTo>
                    <a:cubicBezTo>
                      <a:pt x="570" y="1414"/>
                      <a:pt x="647" y="1421"/>
                      <a:pt x="724" y="1421"/>
                    </a:cubicBezTo>
                    <a:cubicBezTo>
                      <a:pt x="762" y="1421"/>
                      <a:pt x="801" y="1419"/>
                      <a:pt x="839" y="1414"/>
                    </a:cubicBezTo>
                    <a:cubicBezTo>
                      <a:pt x="1102" y="1381"/>
                      <a:pt x="1332" y="1217"/>
                      <a:pt x="1431" y="970"/>
                    </a:cubicBezTo>
                    <a:cubicBezTo>
                      <a:pt x="1480" y="839"/>
                      <a:pt x="1464" y="707"/>
                      <a:pt x="1464" y="559"/>
                    </a:cubicBezTo>
                    <a:lnTo>
                      <a:pt x="1464" y="181"/>
                    </a:lnTo>
                    <a:cubicBezTo>
                      <a:pt x="1464" y="82"/>
                      <a:pt x="1398" y="0"/>
                      <a:pt x="1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2397475" y="3801975"/>
                <a:ext cx="37825" cy="34950"/>
              </a:xfrm>
              <a:custGeom>
                <a:avLst/>
                <a:gdLst/>
                <a:ahLst/>
                <a:cxnLst/>
                <a:rect l="l" t="t" r="r" b="b"/>
                <a:pathLst>
                  <a:path w="1513" h="1398" extrusionOk="0">
                    <a:moveTo>
                      <a:pt x="181" y="0"/>
                    </a:moveTo>
                    <a:cubicBezTo>
                      <a:pt x="82" y="0"/>
                      <a:pt x="0" y="83"/>
                      <a:pt x="0" y="181"/>
                    </a:cubicBezTo>
                    <a:cubicBezTo>
                      <a:pt x="17" y="263"/>
                      <a:pt x="82" y="346"/>
                      <a:pt x="181" y="346"/>
                    </a:cubicBezTo>
                    <a:lnTo>
                      <a:pt x="855" y="346"/>
                    </a:lnTo>
                    <a:cubicBezTo>
                      <a:pt x="833" y="346"/>
                      <a:pt x="848" y="353"/>
                      <a:pt x="860" y="353"/>
                    </a:cubicBezTo>
                    <a:cubicBezTo>
                      <a:pt x="866" y="353"/>
                      <a:pt x="871" y="351"/>
                      <a:pt x="871" y="346"/>
                    </a:cubicBezTo>
                    <a:cubicBezTo>
                      <a:pt x="904" y="362"/>
                      <a:pt x="921" y="362"/>
                      <a:pt x="937" y="378"/>
                    </a:cubicBezTo>
                    <a:cubicBezTo>
                      <a:pt x="945" y="378"/>
                      <a:pt x="947" y="377"/>
                      <a:pt x="947" y="376"/>
                    </a:cubicBezTo>
                    <a:lnTo>
                      <a:pt x="947" y="376"/>
                    </a:lnTo>
                    <a:cubicBezTo>
                      <a:pt x="949" y="377"/>
                      <a:pt x="951" y="378"/>
                      <a:pt x="954" y="378"/>
                    </a:cubicBezTo>
                    <a:cubicBezTo>
                      <a:pt x="970" y="378"/>
                      <a:pt x="986" y="395"/>
                      <a:pt x="986" y="395"/>
                    </a:cubicBezTo>
                    <a:cubicBezTo>
                      <a:pt x="1003" y="411"/>
                      <a:pt x="1019" y="411"/>
                      <a:pt x="1019" y="428"/>
                    </a:cubicBezTo>
                    <a:cubicBezTo>
                      <a:pt x="1028" y="428"/>
                      <a:pt x="1031" y="426"/>
                      <a:pt x="1031" y="423"/>
                    </a:cubicBezTo>
                    <a:lnTo>
                      <a:pt x="1031" y="423"/>
                    </a:lnTo>
                    <a:cubicBezTo>
                      <a:pt x="1032" y="424"/>
                      <a:pt x="1034" y="426"/>
                      <a:pt x="1036" y="428"/>
                    </a:cubicBezTo>
                    <a:cubicBezTo>
                      <a:pt x="1052" y="444"/>
                      <a:pt x="1069" y="461"/>
                      <a:pt x="1085" y="477"/>
                    </a:cubicBezTo>
                    <a:cubicBezTo>
                      <a:pt x="1085" y="477"/>
                      <a:pt x="1102" y="494"/>
                      <a:pt x="1102" y="494"/>
                    </a:cubicBezTo>
                    <a:cubicBezTo>
                      <a:pt x="1102" y="510"/>
                      <a:pt x="1118" y="526"/>
                      <a:pt x="1118" y="526"/>
                    </a:cubicBezTo>
                    <a:cubicBezTo>
                      <a:pt x="1118" y="535"/>
                      <a:pt x="1123" y="549"/>
                      <a:pt x="1127" y="557"/>
                    </a:cubicBezTo>
                    <a:lnTo>
                      <a:pt x="1127" y="557"/>
                    </a:lnTo>
                    <a:cubicBezTo>
                      <a:pt x="1128" y="562"/>
                      <a:pt x="1134" y="576"/>
                      <a:pt x="1134" y="576"/>
                    </a:cubicBezTo>
                    <a:cubicBezTo>
                      <a:pt x="1134" y="592"/>
                      <a:pt x="1151" y="592"/>
                      <a:pt x="1151" y="609"/>
                    </a:cubicBezTo>
                    <a:cubicBezTo>
                      <a:pt x="1151" y="609"/>
                      <a:pt x="1151" y="636"/>
                      <a:pt x="1151" y="636"/>
                    </a:cubicBezTo>
                    <a:cubicBezTo>
                      <a:pt x="1151" y="642"/>
                      <a:pt x="1151" y="650"/>
                      <a:pt x="1151" y="658"/>
                    </a:cubicBezTo>
                    <a:cubicBezTo>
                      <a:pt x="1151" y="658"/>
                      <a:pt x="1151" y="674"/>
                      <a:pt x="1151" y="691"/>
                    </a:cubicBezTo>
                    <a:lnTo>
                      <a:pt x="1151" y="855"/>
                    </a:lnTo>
                    <a:lnTo>
                      <a:pt x="1151" y="1217"/>
                    </a:lnTo>
                    <a:cubicBezTo>
                      <a:pt x="1151" y="1315"/>
                      <a:pt x="1233" y="1398"/>
                      <a:pt x="1332" y="1398"/>
                    </a:cubicBezTo>
                    <a:cubicBezTo>
                      <a:pt x="1414" y="1398"/>
                      <a:pt x="1496" y="1315"/>
                      <a:pt x="1496" y="1217"/>
                    </a:cubicBezTo>
                    <a:lnTo>
                      <a:pt x="1496" y="888"/>
                    </a:lnTo>
                    <a:cubicBezTo>
                      <a:pt x="1496" y="757"/>
                      <a:pt x="1512" y="609"/>
                      <a:pt x="1463" y="494"/>
                    </a:cubicBezTo>
                    <a:cubicBezTo>
                      <a:pt x="1397" y="247"/>
                      <a:pt x="1184" y="66"/>
                      <a:pt x="937" y="17"/>
                    </a:cubicBezTo>
                    <a:cubicBezTo>
                      <a:pt x="806" y="0"/>
                      <a:pt x="691" y="0"/>
                      <a:pt x="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2414325" y="3824575"/>
                <a:ext cx="28775" cy="93300"/>
              </a:xfrm>
              <a:custGeom>
                <a:avLst/>
                <a:gdLst/>
                <a:ahLst/>
                <a:cxnLst/>
                <a:rect l="l" t="t" r="r" b="b"/>
                <a:pathLst>
                  <a:path w="1151" h="3732" extrusionOk="0">
                    <a:moveTo>
                      <a:pt x="362" y="0"/>
                    </a:moveTo>
                    <a:cubicBezTo>
                      <a:pt x="165" y="0"/>
                      <a:pt x="0" y="165"/>
                      <a:pt x="0" y="362"/>
                    </a:cubicBezTo>
                    <a:lnTo>
                      <a:pt x="0" y="3353"/>
                    </a:lnTo>
                    <a:cubicBezTo>
                      <a:pt x="0" y="3567"/>
                      <a:pt x="165" y="3732"/>
                      <a:pt x="362" y="3732"/>
                    </a:cubicBezTo>
                    <a:lnTo>
                      <a:pt x="773" y="3732"/>
                    </a:lnTo>
                    <a:cubicBezTo>
                      <a:pt x="970" y="3732"/>
                      <a:pt x="1151" y="3567"/>
                      <a:pt x="1151" y="3353"/>
                    </a:cubicBezTo>
                    <a:lnTo>
                      <a:pt x="1151" y="362"/>
                    </a:lnTo>
                    <a:cubicBezTo>
                      <a:pt x="1151" y="165"/>
                      <a:pt x="970" y="0"/>
                      <a:pt x="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2097500" y="4078100"/>
                <a:ext cx="117950" cy="58800"/>
              </a:xfrm>
              <a:custGeom>
                <a:avLst/>
                <a:gdLst/>
                <a:ahLst/>
                <a:cxnLst/>
                <a:rect l="l" t="t" r="r" b="b"/>
                <a:pathLst>
                  <a:path w="4718" h="2352" extrusionOk="0">
                    <a:moveTo>
                      <a:pt x="494" y="1"/>
                    </a:moveTo>
                    <a:cubicBezTo>
                      <a:pt x="214" y="1"/>
                      <a:pt x="1" y="198"/>
                      <a:pt x="1" y="445"/>
                    </a:cubicBezTo>
                    <a:lnTo>
                      <a:pt x="1" y="1907"/>
                    </a:lnTo>
                    <a:cubicBezTo>
                      <a:pt x="1" y="2154"/>
                      <a:pt x="214" y="2351"/>
                      <a:pt x="494" y="2351"/>
                    </a:cubicBezTo>
                    <a:lnTo>
                      <a:pt x="3534" y="2351"/>
                    </a:lnTo>
                    <a:lnTo>
                      <a:pt x="47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a:spLocks noGrp="1" noChangeArrowheads="1"/>
          </p:cNvSpPr>
          <p:nvPr>
            <p:ph type="subTitle" idx="1"/>
          </p:nvPr>
        </p:nvSpPr>
        <p:spPr bwMode="auto">
          <a:xfrm>
            <a:off x="0" y="1169354"/>
            <a:ext cx="424753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Franklin Gothic Demi" panose="020B07030201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i="0" u="none" strike="noStrike" cap="none" normalizeH="0" baseline="0" dirty="0" smtClean="0">
                <a:ln>
                  <a:noFill/>
                </a:ln>
                <a:solidFill>
                  <a:schemeClr val="tx1"/>
                </a:solidFill>
                <a:effectLst/>
                <a:latin typeface="Arial" panose="020B0604020202020204" pitchFamily="34" charset="0"/>
              </a:rPr>
              <a:t>Παρέχει πλαίσιο για τη </a:t>
            </a:r>
            <a:r>
              <a:rPr kumimoji="0" lang="el-GR" altLang="el-GR" b="1" i="0" u="none" strike="noStrike" cap="none" normalizeH="0" baseline="0" dirty="0" smtClean="0">
                <a:ln>
                  <a:noFill/>
                </a:ln>
                <a:solidFill>
                  <a:schemeClr val="tx1"/>
                </a:solidFill>
                <a:effectLst/>
                <a:latin typeface="Arial" panose="020B0604020202020204" pitchFamily="34" charset="0"/>
              </a:rPr>
              <a:t>διαπραγμάτευση και ανανέωση συμφωνιών </a:t>
            </a:r>
            <a:r>
              <a:rPr kumimoji="0" lang="el-GR" altLang="el-GR" b="0" i="0" u="none" strike="noStrike" cap="none" normalizeH="0" baseline="0" dirty="0" smtClean="0">
                <a:ln>
                  <a:noFill/>
                </a:ln>
                <a:solidFill>
                  <a:schemeClr val="tx1"/>
                </a:solidFill>
                <a:effectLst/>
                <a:latin typeface="Arial" panose="020B0604020202020204" pitchFamily="34" charset="0"/>
              </a:rPr>
              <a:t>εμπορίου μεταξύ των μελών του, </a:t>
            </a:r>
            <a:r>
              <a:rPr lang="el-GR" altLang="el-GR" dirty="0" smtClean="0">
                <a:solidFill>
                  <a:schemeClr val="tx1"/>
                </a:solidFill>
                <a:latin typeface="Arial" panose="020B0604020202020204" pitchFamily="34" charset="0"/>
              </a:rPr>
              <a:t>επιφέρει</a:t>
            </a:r>
            <a:r>
              <a:rPr kumimoji="0" lang="el-GR" altLang="el-GR" b="0" i="0" u="none" strike="noStrike" cap="none" normalizeH="0" baseline="0" dirty="0" smtClean="0">
                <a:ln>
                  <a:noFill/>
                </a:ln>
                <a:solidFill>
                  <a:schemeClr val="tx1"/>
                </a:solidFill>
                <a:effectLst/>
                <a:latin typeface="Arial" panose="020B0604020202020204" pitchFamily="34" charset="0"/>
              </a:rPr>
              <a:t> μείωση δασμών, πρόσβαση στις αγορές</a:t>
            </a:r>
            <a:r>
              <a:rPr kumimoji="0" lang="el-GR" altLang="el-GR" b="0" i="0" u="none" strike="noStrike" cap="none" normalizeH="0" dirty="0" smtClean="0">
                <a:ln>
                  <a:noFill/>
                </a:ln>
                <a:solidFill>
                  <a:schemeClr val="tx1"/>
                </a:solidFill>
                <a:effectLst/>
                <a:latin typeface="Arial" panose="020B0604020202020204" pitchFamily="34" charset="0"/>
              </a:rPr>
              <a:t> και</a:t>
            </a:r>
            <a:r>
              <a:rPr kumimoji="0" lang="el-GR" altLang="el-GR" b="0" i="0" u="none" strike="noStrike" cap="none" normalizeH="0" baseline="0" dirty="0" smtClean="0">
                <a:ln>
                  <a:noFill/>
                </a:ln>
                <a:solidFill>
                  <a:schemeClr val="tx1"/>
                </a:solidFill>
                <a:effectLst/>
                <a:latin typeface="Arial" panose="020B0604020202020204" pitchFamily="34" charset="0"/>
              </a:rPr>
              <a:t> ρύθμιση των επιδοτήσεων.</a:t>
            </a:r>
            <a:r>
              <a:rPr kumimoji="0" lang="el-GR" altLang="el-GR" b="0" i="0" u="none" strike="noStrike" cap="none" normalizeH="0" dirty="0" smtClean="0">
                <a:ln>
                  <a:noFill/>
                </a:ln>
                <a:solidFill>
                  <a:schemeClr val="tx1"/>
                </a:solidFill>
                <a:effectLst/>
                <a:latin typeface="Arial" panose="020B0604020202020204" pitchFamily="34" charset="0"/>
              </a:rPr>
              <a:t> Στόχος η </a:t>
            </a:r>
            <a:r>
              <a:rPr kumimoji="0" lang="el-GR" altLang="el-GR" b="1" i="0" u="none" strike="noStrike" cap="none" normalizeH="0" dirty="0" smtClean="0">
                <a:ln>
                  <a:noFill/>
                </a:ln>
                <a:solidFill>
                  <a:schemeClr val="tx1"/>
                </a:solidFill>
                <a:effectLst/>
                <a:latin typeface="Arial" panose="020B0604020202020204" pitchFamily="34" charset="0"/>
              </a:rPr>
              <a:t>ε</a:t>
            </a:r>
            <a:r>
              <a:rPr kumimoji="0" lang="el-GR" altLang="el-GR" b="1" i="0" u="none" strike="noStrike" cap="none" normalizeH="0" baseline="0" dirty="0" smtClean="0">
                <a:ln>
                  <a:noFill/>
                </a:ln>
                <a:solidFill>
                  <a:schemeClr val="tx1"/>
                </a:solidFill>
                <a:effectLst/>
                <a:latin typeface="Arial" panose="020B0604020202020204" pitchFamily="34" charset="0"/>
              </a:rPr>
              <a:t>ξασφάλιση διαφάνειας και </a:t>
            </a:r>
            <a:r>
              <a:rPr kumimoji="0" lang="el-GR" altLang="el-GR" b="1" i="0" u="none" strike="noStrike" cap="none" normalizeH="0" baseline="0" dirty="0" err="1" smtClean="0">
                <a:ln>
                  <a:noFill/>
                </a:ln>
                <a:solidFill>
                  <a:schemeClr val="tx1"/>
                </a:solidFill>
                <a:effectLst/>
                <a:latin typeface="Arial" panose="020B0604020202020204" pitchFamily="34" charset="0"/>
              </a:rPr>
              <a:t>προβλεψιμότητας</a:t>
            </a:r>
            <a:r>
              <a:rPr kumimoji="0" lang="el-GR" altLang="el-GR" b="1" i="0" u="none" strike="noStrike" cap="none" normalizeH="0" baseline="0" dirty="0" smtClean="0">
                <a:ln>
                  <a:noFill/>
                </a:ln>
                <a:solidFill>
                  <a:schemeClr val="tx1"/>
                </a:solidFill>
                <a:effectLst/>
                <a:latin typeface="Arial" panose="020B0604020202020204" pitchFamily="34" charset="0"/>
              </a:rPr>
              <a:t> </a:t>
            </a:r>
            <a:r>
              <a:rPr kumimoji="0" lang="el-GR" altLang="el-GR" b="0" i="0" u="none" strike="noStrike" cap="none" normalizeH="0" baseline="0" dirty="0" smtClean="0">
                <a:ln>
                  <a:noFill/>
                </a:ln>
                <a:solidFill>
                  <a:schemeClr val="tx1"/>
                </a:solidFill>
                <a:effectLst/>
                <a:latin typeface="Arial" panose="020B0604020202020204" pitchFamily="34" charset="0"/>
              </a:rPr>
              <a:t>στο διεθνές εμπόριο. </a:t>
            </a:r>
          </a:p>
        </p:txBody>
      </p:sp>
      <p:sp>
        <p:nvSpPr>
          <p:cNvPr id="3" name="Rectangle 2"/>
          <p:cNvSpPr>
            <a:spLocks noGrp="1" noChangeArrowheads="1"/>
          </p:cNvSpPr>
          <p:nvPr>
            <p:ph type="subTitle" idx="2"/>
          </p:nvPr>
        </p:nvSpPr>
        <p:spPr bwMode="auto">
          <a:xfrm>
            <a:off x="501575" y="1218633"/>
            <a:ext cx="85216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657600" lvl="8" indent="0" algn="l" eaLnBrk="0" fontAlgn="base" hangingPunct="0">
              <a:spcBef>
                <a:spcPct val="0"/>
              </a:spcBef>
              <a:spcAft>
                <a:spcPct val="0"/>
              </a:spcAft>
              <a:buClrTx/>
              <a:buSzTx/>
            </a:pPr>
            <a:r>
              <a:rPr kumimoji="0" lang="el-GR" altLang="el-GR" b="0" i="0" u="none" strike="noStrike" cap="none" normalizeH="0" baseline="0" dirty="0" smtClean="0">
                <a:ln>
                  <a:noFill/>
                </a:ln>
                <a:solidFill>
                  <a:schemeClr val="tx1"/>
                </a:solidFill>
                <a:effectLst/>
                <a:latin typeface="Arial" panose="020B0604020202020204" pitchFamily="34" charset="0"/>
              </a:rPr>
              <a:t>Μέσω</a:t>
            </a:r>
            <a:r>
              <a:rPr kumimoji="0" lang="el-GR" altLang="el-GR" b="0" i="0" u="none" strike="noStrike" cap="none" normalizeH="0" dirty="0" smtClean="0">
                <a:ln>
                  <a:noFill/>
                </a:ln>
                <a:solidFill>
                  <a:schemeClr val="tx1"/>
                </a:solidFill>
                <a:effectLst/>
                <a:latin typeface="Arial" panose="020B0604020202020204" pitchFamily="34" charset="0"/>
              </a:rPr>
              <a:t> αυτού </a:t>
            </a:r>
            <a:r>
              <a:rPr kumimoji="0" lang="el-GR" altLang="el-GR" b="0" i="0" u="none" strike="noStrike" cap="none" normalizeH="0" baseline="0" dirty="0" smtClean="0">
                <a:ln>
                  <a:noFill/>
                </a:ln>
                <a:solidFill>
                  <a:schemeClr val="tx1"/>
                </a:solidFill>
                <a:effectLst/>
                <a:latin typeface="Arial" panose="020B0604020202020204" pitchFamily="34" charset="0"/>
              </a:rPr>
              <a:t>ο ΠΟΕ επιλύει </a:t>
            </a:r>
            <a:r>
              <a:rPr kumimoji="0" lang="el-GR" altLang="el-GR" b="1" i="0" u="none" strike="noStrike" cap="none" normalizeH="0" baseline="0" dirty="0" smtClean="0">
                <a:ln>
                  <a:noFill/>
                </a:ln>
                <a:solidFill>
                  <a:schemeClr val="tx1"/>
                </a:solidFill>
                <a:effectLst/>
                <a:latin typeface="Arial" panose="020B0604020202020204" pitchFamily="34" charset="0"/>
              </a:rPr>
              <a:t>εμπορικές διαφορές μεταξύ των μελών</a:t>
            </a:r>
            <a:r>
              <a:rPr kumimoji="0" lang="el-GR" altLang="el-GR" b="0" i="0" u="none" strike="noStrike" cap="none" normalizeH="0" baseline="0" dirty="0" smtClean="0">
                <a:ln>
                  <a:noFill/>
                </a:ln>
                <a:solidFill>
                  <a:schemeClr val="tx1"/>
                </a:solidFill>
                <a:effectLst/>
                <a:latin typeface="Arial" panose="020B0604020202020204" pitchFamily="34" charset="0"/>
              </a:rPr>
              <a:t>. Τα μέλη προσφεύγουν με καταγγελίες, οι οποίες εξετάζονται από πάνελ ειδικών που εκδίδουν δεσμευτικές αποφάσεις. </a:t>
            </a:r>
            <a:r>
              <a:rPr lang="el-GR" altLang="el-GR" dirty="0" smtClean="0">
                <a:solidFill>
                  <a:schemeClr val="tx1"/>
                </a:solidFill>
                <a:latin typeface="Arial" panose="020B0604020202020204" pitchFamily="34" charset="0"/>
              </a:rPr>
              <a:t>Με αυτόν τον τρόπο </a:t>
            </a:r>
            <a:r>
              <a:rPr lang="el-GR" altLang="el-GR" dirty="0" err="1" smtClean="0">
                <a:solidFill>
                  <a:schemeClr val="tx1"/>
                </a:solidFill>
                <a:latin typeface="Arial" panose="020B0604020202020204" pitchFamily="34" charset="0"/>
              </a:rPr>
              <a:t>επιτυχάνεται</a:t>
            </a:r>
            <a:r>
              <a:rPr lang="el-GR" altLang="el-GR" dirty="0" smtClean="0">
                <a:solidFill>
                  <a:schemeClr val="tx1"/>
                </a:solidFill>
                <a:latin typeface="Arial" panose="020B0604020202020204" pitchFamily="34" charset="0"/>
              </a:rPr>
              <a:t> </a:t>
            </a:r>
            <a:r>
              <a:rPr lang="el-GR" altLang="el-GR" b="1" dirty="0" smtClean="0">
                <a:solidFill>
                  <a:schemeClr val="tx1"/>
                </a:solidFill>
                <a:latin typeface="Arial" panose="020B0604020202020204" pitchFamily="34" charset="0"/>
              </a:rPr>
              <a:t>π</a:t>
            </a:r>
            <a:r>
              <a:rPr kumimoji="0" lang="el-GR" altLang="el-GR" b="1" i="0" u="none" strike="noStrike" cap="none" normalizeH="0" baseline="0" dirty="0" smtClean="0">
                <a:ln>
                  <a:noFill/>
                </a:ln>
                <a:solidFill>
                  <a:schemeClr val="tx1"/>
                </a:solidFill>
                <a:effectLst/>
                <a:latin typeface="Arial" panose="020B0604020202020204" pitchFamily="34" charset="0"/>
              </a:rPr>
              <a:t>ροστασία από μονομερείς ενέργειες </a:t>
            </a:r>
            <a:r>
              <a:rPr kumimoji="0" lang="el-GR" altLang="el-GR" b="0" i="0" u="none" strike="noStrike" cap="none" normalizeH="0" baseline="0" dirty="0" smtClean="0">
                <a:ln>
                  <a:noFill/>
                </a:ln>
                <a:solidFill>
                  <a:schemeClr val="tx1"/>
                </a:solidFill>
                <a:effectLst/>
                <a:latin typeface="Arial" panose="020B0604020202020204" pitchFamily="34" charset="0"/>
              </a:rPr>
              <a:t>και μείωση του κινδύνου εμπορικών πολέμων. </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a:xfrm>
            <a:off x="724156" y="191487"/>
            <a:ext cx="7704000" cy="572700"/>
          </a:xfrm>
        </p:spPr>
        <p:txBody>
          <a:bodyPr/>
          <a:lstStyle/>
          <a:p>
            <a:r>
              <a:rPr lang="el-GR" dirty="0">
                <a:solidFill>
                  <a:schemeClr val="accent3"/>
                </a:solidFill>
                <a:latin typeface="Franklin Gothic Demi" panose="020B0703020102020204" pitchFamily="34" charset="0"/>
              </a:rPr>
              <a:t>Θεμελιώδεις αρχές και βασικοί κανόνες του ΠΟΕ για το διεθνές εμπόριο</a:t>
            </a:r>
          </a:p>
        </p:txBody>
      </p:sp>
      <p:sp>
        <p:nvSpPr>
          <p:cNvPr id="12" name="Θέση κειμένου 11"/>
          <p:cNvSpPr>
            <a:spLocks noGrp="1"/>
          </p:cNvSpPr>
          <p:nvPr>
            <p:ph type="body" idx="1"/>
          </p:nvPr>
        </p:nvSpPr>
        <p:spPr>
          <a:xfrm>
            <a:off x="707531" y="1427726"/>
            <a:ext cx="7704000" cy="3888263"/>
          </a:xfrm>
        </p:spPr>
        <p:txBody>
          <a:bodyPr/>
          <a:lstStyle/>
          <a:p>
            <a:pPr marL="152400" indent="0" fontAlgn="base">
              <a:buNone/>
            </a:pPr>
            <a:r>
              <a:rPr lang="el-GR" sz="1400" b="1" u="sng" dirty="0" smtClean="0"/>
              <a:t>1. Αρχή </a:t>
            </a:r>
            <a:r>
              <a:rPr lang="el-GR" sz="1400" b="1" u="sng" dirty="0"/>
              <a:t>της Μη Διακριτικής Μεταχείρισης: </a:t>
            </a:r>
            <a:endParaRPr lang="el-GR" sz="1400" b="1" u="sng" dirty="0" smtClean="0"/>
          </a:p>
          <a:p>
            <a:pPr marL="152400" indent="0" fontAlgn="base">
              <a:buNone/>
            </a:pPr>
            <a:r>
              <a:rPr lang="el-GR" sz="1400" b="1" dirty="0" smtClean="0"/>
              <a:t>        </a:t>
            </a:r>
            <a:r>
              <a:rPr lang="es-AR" sz="1400" b="1" dirty="0" smtClean="0"/>
              <a:t>i.</a:t>
            </a:r>
            <a:r>
              <a:rPr lang="el-GR" sz="1400" b="1" dirty="0" smtClean="0"/>
              <a:t> Ρήτρα </a:t>
            </a:r>
            <a:r>
              <a:rPr lang="el-GR" sz="1400" b="1" dirty="0"/>
              <a:t>Εθνικής Μεταχείρισης (</a:t>
            </a:r>
            <a:r>
              <a:rPr lang="el-GR" sz="1400" b="1" dirty="0" err="1"/>
              <a:t>National</a:t>
            </a:r>
            <a:r>
              <a:rPr lang="el-GR" sz="1400" b="1" dirty="0"/>
              <a:t> </a:t>
            </a:r>
            <a:r>
              <a:rPr lang="el-GR" sz="1400" b="1" dirty="0" err="1"/>
              <a:t>Treatment</a:t>
            </a:r>
            <a:r>
              <a:rPr lang="el-GR" sz="1400" b="1" dirty="0"/>
              <a:t>)</a:t>
            </a:r>
            <a:r>
              <a:rPr lang="el-GR" sz="1400" dirty="0"/>
              <a:t>: Οι εισαγόμενες και εγχώριες αγαθές πρέπει να αντιμετωπίζονται ισότιμα μετά την είσοδό τους στην αγορά. </a:t>
            </a:r>
            <a:endParaRPr lang="el-GR" sz="1400" dirty="0" smtClean="0"/>
          </a:p>
          <a:p>
            <a:pPr marL="152400" indent="0" fontAlgn="base">
              <a:buNone/>
            </a:pPr>
            <a:r>
              <a:rPr lang="el-GR" sz="1400" b="1" dirty="0"/>
              <a:t>  </a:t>
            </a:r>
            <a:r>
              <a:rPr lang="el-GR" sz="1400" b="1" dirty="0" smtClean="0"/>
              <a:t>     </a:t>
            </a:r>
            <a:r>
              <a:rPr lang="es-AR" sz="1400" b="1" dirty="0" smtClean="0"/>
              <a:t> ii. </a:t>
            </a:r>
            <a:r>
              <a:rPr lang="el-GR" sz="1400" b="1" dirty="0" smtClean="0"/>
              <a:t>Ρήτρα </a:t>
            </a:r>
            <a:r>
              <a:rPr lang="el-GR" sz="1400" b="1" dirty="0"/>
              <a:t>του Πλέον Ευνοούμενου Κράτους (MFN)</a:t>
            </a:r>
            <a:r>
              <a:rPr lang="el-GR" sz="1400" dirty="0"/>
              <a:t>: Τα πλεονεκτήματα που παρέχονται σε </a:t>
            </a:r>
            <a:r>
              <a:rPr lang="el-GR" sz="1400" dirty="0" smtClean="0"/>
              <a:t>ένα  μέλος </a:t>
            </a:r>
            <a:r>
              <a:rPr lang="el-GR" sz="1400" dirty="0"/>
              <a:t>του ΠΟΕ πρέπει να ισχύουν για όλα τα </a:t>
            </a:r>
            <a:r>
              <a:rPr lang="el-GR" sz="1400" dirty="0" smtClean="0"/>
              <a:t>μέλη.</a:t>
            </a:r>
            <a:r>
              <a:rPr lang="el-GR" sz="1400" dirty="0"/>
              <a:t> </a:t>
            </a:r>
            <a:endParaRPr lang="el-GR" sz="1400" dirty="0" smtClean="0"/>
          </a:p>
          <a:p>
            <a:pPr marL="152400" indent="0" fontAlgn="base">
              <a:buNone/>
            </a:pPr>
            <a:r>
              <a:rPr lang="el-GR" sz="1400" b="1" u="sng" dirty="0" smtClean="0"/>
              <a:t>2. </a:t>
            </a:r>
            <a:r>
              <a:rPr lang="el-GR" sz="1400" b="1" u="sng" dirty="0" err="1" smtClean="0"/>
              <a:t>Προβλεψιμότητα</a:t>
            </a:r>
            <a:r>
              <a:rPr lang="el-GR" sz="1400" b="1" u="sng" dirty="0" smtClean="0"/>
              <a:t> </a:t>
            </a:r>
            <a:r>
              <a:rPr lang="el-GR" sz="1400" b="1" u="sng" dirty="0"/>
              <a:t>και Διαφάνεια</a:t>
            </a:r>
            <a:r>
              <a:rPr lang="el-GR" sz="1400" u="sng" dirty="0"/>
              <a:t>: </a:t>
            </a:r>
            <a:r>
              <a:rPr lang="el-GR" sz="1400" dirty="0" smtClean="0"/>
              <a:t>Οι </a:t>
            </a:r>
            <a:r>
              <a:rPr lang="el-GR" sz="1400" dirty="0"/>
              <a:t>εμπορικές πολιτικές και δασμοί πρέπει να είναι διαφανείς και προβλέψιμοι, αποτρέποντας αυθαίρετες αλλαγές. </a:t>
            </a:r>
          </a:p>
          <a:p>
            <a:pPr marL="152400" indent="0" fontAlgn="base">
              <a:buNone/>
            </a:pPr>
            <a:r>
              <a:rPr lang="el-GR" sz="1400" b="1" u="sng" dirty="0" smtClean="0"/>
              <a:t>3. Προστασία </a:t>
            </a:r>
            <a:r>
              <a:rPr lang="el-GR" sz="1400" b="1" u="sng" dirty="0"/>
              <a:t>μέσω Δασμών και Όχι Ποσοστώσεων</a:t>
            </a:r>
            <a:r>
              <a:rPr lang="el-GR" sz="1400" u="sng" dirty="0"/>
              <a:t>:</a:t>
            </a:r>
            <a:r>
              <a:rPr lang="el-GR" sz="1400" dirty="0"/>
              <a:t> </a:t>
            </a:r>
            <a:r>
              <a:rPr lang="el-GR" sz="1400" dirty="0" smtClean="0"/>
              <a:t>Ο </a:t>
            </a:r>
            <a:r>
              <a:rPr lang="el-GR" sz="1400" dirty="0"/>
              <a:t>ΠΟΕ ενθαρρύνει τη μείωση των εμποδίων μέσω δασμολογικών ελαφρύνσεων και αποθαρρύνει τη χρήση ποσοστώσεων ή άλλων περιορισμών. </a:t>
            </a:r>
          </a:p>
          <a:p>
            <a:pPr marL="152400" indent="0" fontAlgn="base">
              <a:buNone/>
            </a:pPr>
            <a:r>
              <a:rPr lang="el-GR" sz="1400" b="1" u="sng" dirty="0" smtClean="0"/>
              <a:t>4. Προοδευτική </a:t>
            </a:r>
            <a:r>
              <a:rPr lang="el-GR" sz="1400" b="1" u="sng" dirty="0"/>
              <a:t>Απελευθέρωση Εμπορίου</a:t>
            </a:r>
            <a:r>
              <a:rPr lang="el-GR" sz="1400" u="sng" dirty="0"/>
              <a:t>: </a:t>
            </a:r>
            <a:r>
              <a:rPr lang="el-GR" sz="1400" dirty="0" smtClean="0"/>
              <a:t>Τα </a:t>
            </a:r>
            <a:r>
              <a:rPr lang="el-GR" sz="1400" dirty="0"/>
              <a:t>μέλη δεσμεύονται για σταδιακή μείωση εμποδίων στο εμπόριο μέσω διαπραγματεύσεων. </a:t>
            </a:r>
          </a:p>
          <a:p>
            <a:pPr marL="152400" indent="0" fontAlgn="base">
              <a:buNone/>
            </a:pPr>
            <a:r>
              <a:rPr lang="el-GR" sz="1400" b="1" u="sng" dirty="0" smtClean="0"/>
              <a:t>5. Υποστήριξη </a:t>
            </a:r>
            <a:r>
              <a:rPr lang="el-GR" sz="1400" b="1" u="sng" dirty="0"/>
              <a:t>της Βιώσιμης Ανάπτυξης</a:t>
            </a:r>
            <a:r>
              <a:rPr lang="el-GR" sz="1400" u="sng" dirty="0"/>
              <a:t>: </a:t>
            </a:r>
            <a:r>
              <a:rPr lang="el-GR" sz="1400" dirty="0" smtClean="0"/>
              <a:t>Οι </a:t>
            </a:r>
            <a:r>
              <a:rPr lang="el-GR" sz="1400" dirty="0"/>
              <a:t>εμπορικές πρακτικές πρέπει να είναι συμβατές με την περιβαλλοντική προστασία και τις αρχές της βιώσιμης ανάπτυξης. </a:t>
            </a:r>
          </a:p>
          <a:p>
            <a:pPr>
              <a:buClrTx/>
              <a:buFont typeface="+mj-lt"/>
              <a:buAutoNum type="arabicPeriod"/>
            </a:pPr>
            <a:endParaRPr lang="el-GR" dirty="0"/>
          </a:p>
        </p:txBody>
      </p:sp>
    </p:spTree>
    <p:extLst>
      <p:ext uri="{BB962C8B-B14F-4D97-AF65-F5344CB8AC3E}">
        <p14:creationId xmlns:p14="http://schemas.microsoft.com/office/powerpoint/2010/main" val="41330803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07531" y="203956"/>
            <a:ext cx="7704000" cy="572700"/>
          </a:xfrm>
        </p:spPr>
        <p:txBody>
          <a:bodyPr/>
          <a:lstStyle/>
          <a:p>
            <a:r>
              <a:rPr lang="el-GR" dirty="0">
                <a:solidFill>
                  <a:schemeClr val="accent3"/>
                </a:solidFill>
                <a:latin typeface="Franklin Gothic Demi" panose="020B0703020102020204" pitchFamily="34" charset="0"/>
              </a:rPr>
              <a:t>Μηχανισμός Επίλυσης Διαφορών (</a:t>
            </a:r>
            <a:r>
              <a:rPr lang="es-AR" dirty="0">
                <a:solidFill>
                  <a:schemeClr val="accent3"/>
                </a:solidFill>
                <a:latin typeface="Franklin Gothic Demi" panose="020B0703020102020204" pitchFamily="34" charset="0"/>
              </a:rPr>
              <a:t>Dispute Settlement Mechanism - DSM)</a:t>
            </a:r>
            <a:r>
              <a:rPr lang="es-AR" b="0" dirty="0">
                <a:latin typeface="Franklin Gothic Demi" panose="020B0703020102020204" pitchFamily="34" charset="0"/>
              </a:rPr>
              <a:t> </a:t>
            </a:r>
            <a:endParaRPr lang="el-GR" dirty="0">
              <a:latin typeface="Franklin Gothic Demi" panose="020B0703020102020204" pitchFamily="34" charset="0"/>
            </a:endParaRPr>
          </a:p>
        </p:txBody>
      </p:sp>
      <p:sp>
        <p:nvSpPr>
          <p:cNvPr id="3" name="Θέση κειμένου 2"/>
          <p:cNvSpPr>
            <a:spLocks noGrp="1"/>
          </p:cNvSpPr>
          <p:nvPr>
            <p:ph type="body" idx="1"/>
          </p:nvPr>
        </p:nvSpPr>
        <p:spPr>
          <a:xfrm>
            <a:off x="-45721" y="1215751"/>
            <a:ext cx="9268691" cy="3659663"/>
          </a:xfrm>
        </p:spPr>
        <p:txBody>
          <a:bodyPr/>
          <a:lstStyle/>
          <a:p>
            <a:r>
              <a:rPr lang="el-GR" sz="1400" b="1" dirty="0" smtClean="0"/>
              <a:t>Σκοπός </a:t>
            </a:r>
            <a:r>
              <a:rPr lang="el-GR" sz="1400" b="1" dirty="0"/>
              <a:t>και Σημασία</a:t>
            </a:r>
            <a:r>
              <a:rPr lang="el-GR" sz="1400" dirty="0"/>
              <a:t>:</a:t>
            </a:r>
          </a:p>
          <a:p>
            <a:pPr lvl="1"/>
            <a:r>
              <a:rPr lang="el-GR" sz="1400" dirty="0"/>
              <a:t>Διασφαλίζει τη συμμόρφωση των μελών του ΠΟΕ με τους διεθνείς εμπορικούς κανόνες.</a:t>
            </a:r>
          </a:p>
          <a:p>
            <a:pPr lvl="1"/>
            <a:r>
              <a:rPr lang="el-GR" sz="1400" dirty="0"/>
              <a:t>Βασικός στόχος: Η ασφάλεια και η </a:t>
            </a:r>
            <a:r>
              <a:rPr lang="el-GR" sz="1400" dirty="0" err="1"/>
              <a:t>προβλεψιμότητα</a:t>
            </a:r>
            <a:r>
              <a:rPr lang="el-GR" sz="1400" dirty="0"/>
              <a:t> στο πολυμερές εμπορικό σύστημα.</a:t>
            </a:r>
          </a:p>
          <a:p>
            <a:r>
              <a:rPr lang="el-GR" sz="1400" b="1" dirty="0"/>
              <a:t>Διαδικασία</a:t>
            </a:r>
            <a:r>
              <a:rPr lang="el-GR" sz="1400" dirty="0"/>
              <a:t>:</a:t>
            </a:r>
          </a:p>
          <a:p>
            <a:pPr lvl="1"/>
            <a:r>
              <a:rPr lang="el-GR" sz="1400" b="1" dirty="0"/>
              <a:t>Διαβουλεύσεις</a:t>
            </a:r>
            <a:r>
              <a:rPr lang="el-GR" sz="1400" dirty="0"/>
              <a:t>: Πρώτο βήμα όπου τα μέρη προσπαθούν να επιλύσουν τη διαφορά μέσω διαπραγματεύσεων.</a:t>
            </a:r>
          </a:p>
          <a:p>
            <a:pPr lvl="1"/>
            <a:r>
              <a:rPr lang="el-GR" sz="1400" b="1" dirty="0" err="1"/>
              <a:t>Panel</a:t>
            </a:r>
            <a:r>
              <a:rPr lang="el-GR" sz="1400" dirty="0"/>
              <a:t>: Αν αποτύχουν οι διαβουλεύσεις, δημιουργείται τριμελές πάνελ ειδικών που εκδίδει απόφαση.</a:t>
            </a:r>
          </a:p>
          <a:p>
            <a:pPr lvl="1"/>
            <a:r>
              <a:rPr lang="el-GR" sz="1400" b="1" dirty="0"/>
              <a:t>Έφεση</a:t>
            </a:r>
            <a:r>
              <a:rPr lang="el-GR" sz="1400" dirty="0"/>
              <a:t>: Οι αποφάσεις μπορούν να επανεξεταστούν από το Όργανο Εφέσεων, που είναι η τελική βαθμίδα.</a:t>
            </a:r>
          </a:p>
          <a:p>
            <a:pPr lvl="1"/>
            <a:r>
              <a:rPr lang="el-GR" sz="1400" b="1" dirty="0"/>
              <a:t>Συμμόρφωση</a:t>
            </a:r>
            <a:r>
              <a:rPr lang="el-GR" sz="1400" dirty="0"/>
              <a:t>: Αν το κράτος δεν συμμορφωθεί, μπορεί να επιβληθούν κυρώσεις ή </a:t>
            </a:r>
            <a:r>
              <a:rPr lang="el-GR" sz="1400" dirty="0" err="1"/>
              <a:t>αντιποινα</a:t>
            </a:r>
            <a:r>
              <a:rPr lang="el-GR" sz="1400" dirty="0"/>
              <a:t>.</a:t>
            </a:r>
          </a:p>
          <a:p>
            <a:r>
              <a:rPr lang="el-GR" sz="1400" b="1" dirty="0"/>
              <a:t>Χαρακτηριστικά</a:t>
            </a:r>
            <a:r>
              <a:rPr lang="el-GR" sz="1400" dirty="0"/>
              <a:t>:</a:t>
            </a:r>
          </a:p>
          <a:p>
            <a:pPr lvl="1"/>
            <a:r>
              <a:rPr lang="el-GR" sz="1400" dirty="0"/>
              <a:t>Χρονικά όρια: Η διαδικασία δεν πρέπει να υπερβαίνει τους 12 μήνες.</a:t>
            </a:r>
          </a:p>
          <a:p>
            <a:pPr lvl="1"/>
            <a:r>
              <a:rPr lang="el-GR" sz="1400" dirty="0"/>
              <a:t>Αποφάσεις: Αποδεκτές αν δεν απορριφθούν ομόφωνα.</a:t>
            </a:r>
          </a:p>
          <a:p>
            <a:pPr lvl="1"/>
            <a:r>
              <a:rPr lang="el-GR" sz="1400" dirty="0"/>
              <a:t>Κυρώσεις: Επιβολή μόνο αν το κράτος δεν συμμορφωθεί εντός του συμφωνημένου χρόνου.</a:t>
            </a:r>
          </a:p>
          <a:p>
            <a:r>
              <a:rPr lang="el-GR" sz="1400" b="1" dirty="0"/>
              <a:t>Παραδείγματα Υποθέσεων</a:t>
            </a:r>
            <a:r>
              <a:rPr lang="el-GR" sz="1400" dirty="0"/>
              <a:t>:</a:t>
            </a:r>
          </a:p>
          <a:p>
            <a:pPr lvl="1"/>
            <a:r>
              <a:rPr lang="el-GR" sz="1400" dirty="0"/>
              <a:t>Υπόθεση "Μπανάνες": Διαμάχη ΕΕ και Λατινοαμερικανικών χωρών για εμπορικές πολιτικές</a:t>
            </a:r>
            <a:r>
              <a:rPr lang="el-GR" sz="1400" dirty="0" smtClean="0"/>
              <a:t>.</a:t>
            </a:r>
          </a:p>
          <a:p>
            <a:pPr lvl="1"/>
            <a:r>
              <a:rPr lang="el-GR" sz="1400" dirty="0" smtClean="0"/>
              <a:t>Υπόθεση: </a:t>
            </a:r>
            <a:r>
              <a:rPr lang="el-GR" sz="1400" dirty="0" err="1"/>
              <a:t>Boeing</a:t>
            </a:r>
            <a:r>
              <a:rPr lang="el-GR" sz="1400" dirty="0"/>
              <a:t> εναντίον </a:t>
            </a:r>
            <a:r>
              <a:rPr lang="el-GR" sz="1400" dirty="0" err="1"/>
              <a:t>Airbus</a:t>
            </a:r>
            <a:endParaRPr lang="el-GR" sz="1400" dirty="0"/>
          </a:p>
          <a:p>
            <a:endParaRPr lang="el-GR" dirty="0">
              <a:latin typeface="Franklin Gothic Demi" panose="020B0703020102020204" pitchFamily="34" charset="0"/>
            </a:endParaRPr>
          </a:p>
        </p:txBody>
      </p:sp>
    </p:spTree>
    <p:extLst>
      <p:ext uri="{BB962C8B-B14F-4D97-AF65-F5344CB8AC3E}">
        <p14:creationId xmlns:p14="http://schemas.microsoft.com/office/powerpoint/2010/main" val="6434880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31"/>
          <p:cNvSpPr txBox="1">
            <a:spLocks noGrp="1"/>
          </p:cNvSpPr>
          <p:nvPr>
            <p:ph type="title"/>
          </p:nvPr>
        </p:nvSpPr>
        <p:spPr>
          <a:xfrm>
            <a:off x="814648" y="-166255"/>
            <a:ext cx="4142383" cy="922713"/>
          </a:xfrm>
          <a:prstGeom prst="rect">
            <a:avLst/>
          </a:prstGeom>
        </p:spPr>
        <p:txBody>
          <a:bodyPr spcFirstLastPara="1" wrap="square" lIns="91425" tIns="91425" rIns="91425" bIns="91425" anchor="b" anchorCtr="0">
            <a:noAutofit/>
          </a:bodyPr>
          <a:lstStyle/>
          <a:p>
            <a:pPr lvl="0"/>
            <a:r>
              <a:rPr lang="el-GR" dirty="0" err="1" smtClean="0">
                <a:solidFill>
                  <a:schemeClr val="accent3"/>
                </a:solidFill>
                <a:latin typeface="Franklin Gothic Demi" panose="020B0703020102020204" pitchFamily="34" charset="0"/>
              </a:rPr>
              <a:t>Boeing</a:t>
            </a:r>
            <a:r>
              <a:rPr lang="el-GR" dirty="0" smtClean="0">
                <a:solidFill>
                  <a:schemeClr val="accent3"/>
                </a:solidFill>
                <a:latin typeface="Franklin Gothic Demi" panose="020B0703020102020204" pitchFamily="34" charset="0"/>
              </a:rPr>
              <a:t> </a:t>
            </a:r>
            <a:r>
              <a:rPr lang="en-US" dirty="0" smtClean="0">
                <a:solidFill>
                  <a:schemeClr val="accent3"/>
                </a:solidFill>
                <a:latin typeface="Franklin Gothic Demi" panose="020B0703020102020204" pitchFamily="34" charset="0"/>
              </a:rPr>
              <a:t>VS </a:t>
            </a:r>
            <a:r>
              <a:rPr lang="el-GR" dirty="0" err="1" smtClean="0">
                <a:solidFill>
                  <a:schemeClr val="accent3"/>
                </a:solidFill>
                <a:latin typeface="Franklin Gothic Demi" panose="020B0703020102020204" pitchFamily="34" charset="0"/>
              </a:rPr>
              <a:t>Airbus</a:t>
            </a:r>
            <a:endParaRPr dirty="0">
              <a:solidFill>
                <a:schemeClr val="accent3"/>
              </a:solidFill>
              <a:latin typeface="Franklin Gothic Demi" panose="020B0703020102020204" pitchFamily="34" charset="0"/>
            </a:endParaRPr>
          </a:p>
        </p:txBody>
      </p:sp>
      <p:sp>
        <p:nvSpPr>
          <p:cNvPr id="783" name="Google Shape;783;p31"/>
          <p:cNvSpPr txBox="1">
            <a:spLocks noGrp="1"/>
          </p:cNvSpPr>
          <p:nvPr>
            <p:ph type="subTitle" idx="1"/>
          </p:nvPr>
        </p:nvSpPr>
        <p:spPr>
          <a:xfrm>
            <a:off x="60674" y="922714"/>
            <a:ext cx="5558729" cy="4401588"/>
          </a:xfrm>
          <a:prstGeom prst="rect">
            <a:avLst/>
          </a:prstGeom>
        </p:spPr>
        <p:txBody>
          <a:bodyPr spcFirstLastPara="1" wrap="square" lIns="91425" tIns="91425" rIns="91425" bIns="91425" anchor="t" anchorCtr="0">
            <a:noAutofit/>
          </a:bodyPr>
          <a:lstStyle/>
          <a:p>
            <a:pPr marL="152400" indent="0">
              <a:buNone/>
            </a:pPr>
            <a:r>
              <a:rPr lang="el-GR" dirty="0"/>
              <a:t>Μία από τις πιο γνωστές εμπορικές διαμάχες στον ΠΟΕ αφορά τις </a:t>
            </a:r>
            <a:r>
              <a:rPr lang="el-GR" b="1" dirty="0"/>
              <a:t>κρατικές ενισχύσεις στις εταιρείες </a:t>
            </a:r>
            <a:r>
              <a:rPr lang="el-GR" b="1" dirty="0" err="1"/>
              <a:t>Boeing</a:t>
            </a:r>
            <a:r>
              <a:rPr lang="el-GR" b="1" dirty="0"/>
              <a:t> (ΗΠΑ) και </a:t>
            </a:r>
            <a:r>
              <a:rPr lang="el-GR" b="1" dirty="0" err="1"/>
              <a:t>Airbus</a:t>
            </a:r>
            <a:r>
              <a:rPr lang="el-GR" b="1" dirty="0"/>
              <a:t> (ΕΕ)</a:t>
            </a:r>
            <a:r>
              <a:rPr lang="el-GR" dirty="0"/>
              <a:t>. </a:t>
            </a:r>
            <a:endParaRPr lang="en-US" dirty="0" smtClean="0"/>
          </a:p>
          <a:p>
            <a:pPr marL="152400" indent="0">
              <a:buNone/>
            </a:pPr>
            <a:endParaRPr lang="en-US" b="1" dirty="0" smtClean="0"/>
          </a:p>
          <a:p>
            <a:pPr marL="152400" indent="0">
              <a:buNone/>
            </a:pPr>
            <a:r>
              <a:rPr lang="el-GR" b="1" u="sng" dirty="0" err="1" smtClean="0"/>
              <a:t>Αφορμή:</a:t>
            </a:r>
            <a:r>
              <a:rPr lang="el-GR" dirty="0" err="1" smtClean="0"/>
              <a:t>Οι</a:t>
            </a:r>
            <a:r>
              <a:rPr lang="el-GR" dirty="0" smtClean="0"/>
              <a:t> </a:t>
            </a:r>
            <a:r>
              <a:rPr lang="el-GR" dirty="0"/>
              <a:t>ΗΠΑ κατηγόρησαν την ΕΕ ότι παρείχε </a:t>
            </a:r>
            <a:r>
              <a:rPr lang="el-GR" b="1" dirty="0"/>
              <a:t>παράνομες επιδοτήσεις </a:t>
            </a:r>
            <a:r>
              <a:rPr lang="el-GR" dirty="0"/>
              <a:t>στην </a:t>
            </a:r>
            <a:r>
              <a:rPr lang="el-GR" dirty="0" err="1"/>
              <a:t>Airbus</a:t>
            </a:r>
            <a:r>
              <a:rPr lang="el-GR" dirty="0"/>
              <a:t>, οι οποίες έδιναν στην εταιρεία άδικο </a:t>
            </a:r>
            <a:r>
              <a:rPr lang="el-GR" dirty="0" err="1" smtClean="0"/>
              <a:t>πλεονέκτημα.Η</a:t>
            </a:r>
            <a:r>
              <a:rPr lang="el-GR" dirty="0" smtClean="0"/>
              <a:t> </a:t>
            </a:r>
            <a:r>
              <a:rPr lang="el-GR" dirty="0"/>
              <a:t>ΕΕ, από την πλευρά της, υπέβαλε </a:t>
            </a:r>
            <a:r>
              <a:rPr lang="el-GR" b="1" dirty="0"/>
              <a:t>αντίστοιχες κατηγορίες </a:t>
            </a:r>
            <a:r>
              <a:rPr lang="el-GR" dirty="0"/>
              <a:t>ότι οι ΗΠΑ παρείχαν παράνομες κρατικές ενισχύσεις στη </a:t>
            </a:r>
            <a:r>
              <a:rPr lang="el-GR" dirty="0" err="1"/>
              <a:t>Boeing</a:t>
            </a:r>
            <a:r>
              <a:rPr lang="el-GR" dirty="0"/>
              <a:t> μέσω φοροαπαλλαγών και κρατικών συμβάσεων.</a:t>
            </a:r>
          </a:p>
          <a:p>
            <a:pPr marL="152400" indent="0">
              <a:buNone/>
            </a:pPr>
            <a:r>
              <a:rPr lang="el-GR" b="1" u="sng" dirty="0" err="1" smtClean="0"/>
              <a:t>Διαδικασία</a:t>
            </a:r>
            <a:r>
              <a:rPr lang="el-GR" u="sng" dirty="0" err="1" smtClean="0"/>
              <a:t>:</a:t>
            </a:r>
            <a:r>
              <a:rPr lang="el-GR" dirty="0" err="1" smtClean="0"/>
              <a:t>Η</a:t>
            </a:r>
            <a:r>
              <a:rPr lang="el-GR" dirty="0" smtClean="0"/>
              <a:t> </a:t>
            </a:r>
            <a:r>
              <a:rPr lang="el-GR" dirty="0"/>
              <a:t>υπόθεση ξεκίνησε το 2004 και αποτέλεσε μία από τις </a:t>
            </a:r>
            <a:r>
              <a:rPr lang="el-GR" b="1" dirty="0"/>
              <a:t>μεγαλύτερες και πιο σύνθετες διαμάχες </a:t>
            </a:r>
            <a:r>
              <a:rPr lang="el-GR" dirty="0"/>
              <a:t>στον </a:t>
            </a:r>
            <a:r>
              <a:rPr lang="el-GR" dirty="0" smtClean="0"/>
              <a:t>ΠΟΕ.</a:t>
            </a:r>
            <a:r>
              <a:rPr lang="en-US" dirty="0" smtClean="0"/>
              <a:t> </a:t>
            </a:r>
            <a:r>
              <a:rPr lang="el-GR" dirty="0" smtClean="0"/>
              <a:t>Ο </a:t>
            </a:r>
            <a:r>
              <a:rPr lang="el-GR" dirty="0"/>
              <a:t>ΠΟΕ εξέτασε ξεχωριστά τις κατηγορίες από κάθε πλευρά, με </a:t>
            </a:r>
            <a:r>
              <a:rPr lang="el-GR" b="1" dirty="0"/>
              <a:t>πολυετείς διαδικασίες </a:t>
            </a:r>
            <a:r>
              <a:rPr lang="el-GR" dirty="0"/>
              <a:t>και εκθέσεις από </a:t>
            </a:r>
            <a:r>
              <a:rPr lang="el-GR" dirty="0" err="1"/>
              <a:t>Panels</a:t>
            </a:r>
            <a:r>
              <a:rPr lang="el-GR" dirty="0"/>
              <a:t> και το Όργανο Εφέσεων.</a:t>
            </a:r>
          </a:p>
          <a:p>
            <a:pPr marL="152400" indent="0">
              <a:buNone/>
            </a:pPr>
            <a:r>
              <a:rPr lang="el-GR" b="1" u="sng" dirty="0" smtClean="0"/>
              <a:t>Αποφάσεις</a:t>
            </a:r>
            <a:r>
              <a:rPr lang="el-GR" u="sng" dirty="0" smtClean="0"/>
              <a:t>:</a:t>
            </a:r>
            <a:r>
              <a:rPr lang="en-US" u="sng" dirty="0" smtClean="0"/>
              <a:t> </a:t>
            </a:r>
            <a:r>
              <a:rPr lang="el-GR" dirty="0" smtClean="0"/>
              <a:t>Ο </a:t>
            </a:r>
            <a:r>
              <a:rPr lang="el-GR" dirty="0"/>
              <a:t>ΠΟΕ έκρινε ότι τόσο οι ΗΠΑ όσο και η ΕΕ είχαν παραβιάσει τους κανόνες του ΠΟΕ, παρέχοντας </a:t>
            </a:r>
            <a:r>
              <a:rPr lang="el-GR" b="1" dirty="0"/>
              <a:t>επιδοτήσεις που στρέβλωσαν τον </a:t>
            </a:r>
            <a:r>
              <a:rPr lang="el-GR" b="1" dirty="0" smtClean="0"/>
              <a:t>ανταγωνισμό.</a:t>
            </a:r>
            <a:r>
              <a:rPr lang="es-AR" b="1" dirty="0" smtClean="0"/>
              <a:t> </a:t>
            </a:r>
            <a:r>
              <a:rPr lang="el-GR" dirty="0" smtClean="0"/>
              <a:t>Το </a:t>
            </a:r>
            <a:r>
              <a:rPr lang="el-GR" dirty="0"/>
              <a:t>2019, ο ΠΟΕ ενέκρινε αντίποινα ύψους 7,5 δισ. δολαρίων για τις ΗΠΑ εναντίον της </a:t>
            </a:r>
            <a:r>
              <a:rPr lang="el-GR" dirty="0" smtClean="0"/>
              <a:t>ΕΕ</a:t>
            </a:r>
            <a:r>
              <a:rPr lang="en-US" dirty="0" smtClean="0"/>
              <a:t> (</a:t>
            </a:r>
            <a:r>
              <a:rPr lang="el-GR" dirty="0" smtClean="0"/>
              <a:t>το </a:t>
            </a:r>
            <a:r>
              <a:rPr lang="el-GR" dirty="0"/>
              <a:t>μεγαλύτερο ποσό στην ιστορία του </a:t>
            </a:r>
            <a:r>
              <a:rPr lang="el-GR" dirty="0" smtClean="0"/>
              <a:t>ΠΟΕ</a:t>
            </a:r>
            <a:r>
              <a:rPr lang="en-US" dirty="0" smtClean="0"/>
              <a:t>)</a:t>
            </a:r>
            <a:r>
              <a:rPr lang="el-GR" dirty="0" smtClean="0"/>
              <a:t>.Το </a:t>
            </a:r>
            <a:r>
              <a:rPr lang="el-GR" dirty="0"/>
              <a:t>2020, η ΕΕ έλαβε αντίστοιχη έγκριση για δασμούς 4 δισ. δολαρίων εναντίον των ΗΠΑ.</a:t>
            </a:r>
          </a:p>
          <a:p>
            <a:pPr marL="152400" indent="0">
              <a:buNone/>
            </a:pPr>
            <a:r>
              <a:rPr lang="el-GR" b="1" u="sng" dirty="0" err="1" smtClean="0"/>
              <a:t>Επίλυση</a:t>
            </a:r>
            <a:r>
              <a:rPr lang="el-GR" u="sng" dirty="0" err="1" smtClean="0"/>
              <a:t>:</a:t>
            </a:r>
            <a:r>
              <a:rPr lang="el-GR" dirty="0" err="1" smtClean="0"/>
              <a:t>Το</a:t>
            </a:r>
            <a:r>
              <a:rPr lang="el-GR" dirty="0" smtClean="0"/>
              <a:t> </a:t>
            </a:r>
            <a:r>
              <a:rPr lang="el-GR" dirty="0"/>
              <a:t>2021, ΕΕ και ΗΠΑ κατέληξαν σε </a:t>
            </a:r>
            <a:r>
              <a:rPr lang="el-GR" b="1" dirty="0"/>
              <a:t>πενταετή ανακωχή</a:t>
            </a:r>
            <a:r>
              <a:rPr lang="el-GR" dirty="0"/>
              <a:t>, συμφωνώντας να συνεργαστούν για τη ρύθμιση των κρατικών επιδοτήσεων και την αντιμετώπιση τρίτων χωρών, όπως η Κίνα.</a:t>
            </a:r>
          </a:p>
          <a:p>
            <a:pPr marL="152400" indent="0">
              <a:buNone/>
            </a:pPr>
            <a:r>
              <a:rPr lang="el-GR" b="1" u="sng" dirty="0" err="1" smtClean="0"/>
              <a:t>Σημασία:</a:t>
            </a:r>
            <a:r>
              <a:rPr lang="el-GR" dirty="0" err="1" smtClean="0"/>
              <a:t>Η</a:t>
            </a:r>
            <a:r>
              <a:rPr lang="el-GR" dirty="0" smtClean="0"/>
              <a:t> </a:t>
            </a:r>
            <a:r>
              <a:rPr lang="el-GR" dirty="0"/>
              <a:t>υπόθεση ανέδειξε τον ρόλο του ΠΟΕ στην αντιμετώπιση εμπορικών διαφορών που επηρεάζουν την παγκόσμια αγορά και υπογράμμισε τις προκλήσεις στη συμμόρφωση ισχυρών οικονομιών με τους διεθνείς εμπορικούς κανόνες.</a:t>
            </a:r>
          </a:p>
          <a:p>
            <a:pPr marL="0" lvl="0" indent="0" algn="l" rtl="0">
              <a:spcBef>
                <a:spcPts val="0"/>
              </a:spcBef>
              <a:spcAft>
                <a:spcPts val="0"/>
              </a:spcAft>
              <a:buClr>
                <a:schemeClr val="dk1"/>
              </a:buClr>
              <a:buSzPts val="1100"/>
              <a:buFont typeface="Arial"/>
              <a:buNone/>
            </a:pPr>
            <a:endParaRPr dirty="0"/>
          </a:p>
        </p:txBody>
      </p:sp>
      <p:pic>
        <p:nvPicPr>
          <p:cNvPr id="784" name="Google Shape;784;p31"/>
          <p:cNvPicPr preferRelativeResize="0">
            <a:picLocks noGrp="1"/>
          </p:cNvPicPr>
          <p:nvPr>
            <p:ph type="pic" idx="2"/>
          </p:nvPr>
        </p:nvPicPr>
        <p:blipFill>
          <a:blip r:embed="rId3">
            <a:extLst>
              <a:ext uri="{28A0092B-C50C-407E-A947-70E740481C1C}">
                <a14:useLocalDpi xmlns:a14="http://schemas.microsoft.com/office/drawing/2010/main" val="0"/>
              </a:ext>
            </a:extLst>
          </a:blip>
          <a:stretch>
            <a:fillRect/>
          </a:stretch>
        </p:blipFill>
        <p:spPr>
          <a:xfrm>
            <a:off x="5554058" y="680817"/>
            <a:ext cx="3413460" cy="4064400"/>
          </a:xfrm>
          <a:prstGeom prst="roundRect">
            <a:avLst>
              <a:gd name="adj" fmla="val 16667"/>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International and Foreign Trade Meeting by Slidesgo">
  <a:themeElements>
    <a:clrScheme name="Simple Light">
      <a:dk1>
        <a:srgbClr val="110B48"/>
      </a:dk1>
      <a:lt1>
        <a:srgbClr val="FFFFFF"/>
      </a:lt1>
      <a:dk2>
        <a:srgbClr val="EF6856"/>
      </a:dk2>
      <a:lt2>
        <a:srgbClr val="FEB15F"/>
      </a:lt2>
      <a:accent1>
        <a:srgbClr val="DADEF1"/>
      </a:accent1>
      <a:accent2>
        <a:srgbClr val="3F91E3"/>
      </a:accent2>
      <a:accent3>
        <a:srgbClr val="545DBE"/>
      </a:accent3>
      <a:accent4>
        <a:srgbClr val="FFFFFF"/>
      </a:accent4>
      <a:accent5>
        <a:srgbClr val="FFFFFF"/>
      </a:accent5>
      <a:accent6>
        <a:srgbClr val="FFFFFF"/>
      </a:accent6>
      <a:hlink>
        <a:srgbClr val="110B4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TotalTime>
  <Words>5459</Words>
  <Application>Microsoft Office PowerPoint</Application>
  <PresentationFormat>Προβολή στην οθόνη (16:9)</PresentationFormat>
  <Paragraphs>383</Paragraphs>
  <Slides>48</Slides>
  <Notes>10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48</vt:i4>
      </vt:variant>
    </vt:vector>
  </HeadingPairs>
  <TitlesOfParts>
    <vt:vector size="57" baseType="lpstr">
      <vt:lpstr>Lucida Bright</vt:lpstr>
      <vt:lpstr>Arial</vt:lpstr>
      <vt:lpstr>Actor</vt:lpstr>
      <vt:lpstr>Franklin Gothic Heavy</vt:lpstr>
      <vt:lpstr>Bebas Neue</vt:lpstr>
      <vt:lpstr>Nunito Light</vt:lpstr>
      <vt:lpstr>Montserrat</vt:lpstr>
      <vt:lpstr>Franklin Gothic Demi</vt:lpstr>
      <vt:lpstr>International and Foreign Trade Meeting by Slidesgo</vt:lpstr>
      <vt:lpstr>Παγκόσμιος Οργανισμός Εμπορίου</vt:lpstr>
      <vt:lpstr>Ίδρυση και Ιστορικό Υπόβαθρο </vt:lpstr>
      <vt:lpstr>Χρονοδιάγραμμα GATT : Ίδρυση το 1947 </vt:lpstr>
      <vt:lpstr>Δομή του οργανισμού (1) </vt:lpstr>
      <vt:lpstr>Δομή του οργανισμού (2) </vt:lpstr>
      <vt:lpstr>Κύριες Λειτουργίες του ΠΟΕ</vt:lpstr>
      <vt:lpstr>Θεμελιώδεις αρχές και βασικοί κανόνες του ΠΟΕ για το διεθνές εμπόριο</vt:lpstr>
      <vt:lpstr>Μηχανισμός Επίλυσης Διαφορών (Dispute Settlement Mechanism - DSM) </vt:lpstr>
      <vt:lpstr>Boeing VS Airbus</vt:lpstr>
      <vt:lpstr>Διαδικασία Ένταξης Χωρών </vt:lpstr>
      <vt:lpstr>Είδη μελών που την απαρτίζουν</vt:lpstr>
      <vt:lpstr>Νομικό Πλαίσιο και Υποχρεώσεις των Μελών</vt:lpstr>
      <vt:lpstr>Παρουσίαση του PowerPoint</vt:lpstr>
      <vt:lpstr>Παρουσίαση του PowerPoint</vt:lpstr>
      <vt:lpstr>Εμπορική Πολιτική εντός της ΕΕ  </vt:lpstr>
      <vt:lpstr>Ο Ρόλος της ΕΕ στο Παγκόσμιο Εμπόριο</vt:lpstr>
      <vt:lpstr>Παρουσίαση του PowerPoint</vt:lpstr>
      <vt:lpstr>Παρουσίαση του PowerPoint</vt:lpstr>
      <vt:lpstr>Σχέσεις ΕΕ-ΠΟΕ: Διμερείς και Πολυμερείς Διαστάσεις </vt:lpstr>
      <vt:lpstr>Η ΕΕ και ο ΠΟΕ </vt:lpstr>
      <vt:lpstr>Σχέσεις ΕΕ-ΠΟΕ: Διμερείς και Πολυμερείς Διαστάσεις  </vt:lpstr>
      <vt:lpstr>CETA : Περιεκτική Οικονομική και Εμπορική Συμφωνία </vt:lpstr>
      <vt:lpstr>Παρουσίαση του PowerPoint</vt:lpstr>
      <vt:lpstr>EPA : Η Εμπορική Συμφωνία ΕΕ-Ιαπωνίας</vt:lpstr>
      <vt:lpstr>Παρουσίαση του PowerPoint</vt:lpstr>
      <vt:lpstr>Σχέσεις ΕΕ-ΠΟΕ: Διμερείς και Πολυμερείς Διαστάσεις </vt:lpstr>
      <vt:lpstr>CBAM : Μηχανισμός Συνοριακής Προσαρμογής Άνθρακα</vt:lpstr>
      <vt:lpstr>Παρουσίαση του PowerPoint</vt:lpstr>
      <vt:lpstr>Κύριοι Παγκόσμιοι Εμπορικοί Εταίροι</vt:lpstr>
      <vt:lpstr>Η Σχέση της Κίνας με τον ΠΟΕ (1)</vt:lpstr>
      <vt:lpstr>Η Σχέση της Κίνας με τον ΠΟΕ (2)</vt:lpstr>
      <vt:lpstr>Η Σχέση των ΗΠΑ με τον ΠΟΕ (1)</vt:lpstr>
      <vt:lpstr>Η Σχέση των ΗΠΑ με τον ΠΟΕ (2)</vt:lpstr>
      <vt:lpstr>Η Σχέση της Ρωσίας με τον ΠΟΕ (1)</vt:lpstr>
      <vt:lpstr>Η Σχέση της Ρωσίας με τον ΠΟΕ (2)</vt:lpstr>
      <vt:lpstr>Η Σχέση της Ινδίας με τον ΠΟΕ (1)</vt:lpstr>
      <vt:lpstr>Η Σχέση της Ινδίας με τον ΠΟΕ (2)</vt:lpstr>
      <vt:lpstr>Ποιο είναι το μέλλον του ΠΟΕ και της πολυμερούς εμπορικής συνεργασίας;  </vt:lpstr>
      <vt:lpstr>1. Προκλήσεις στις Πολυμερείς Διαπραγματεύσεις</vt:lpstr>
      <vt:lpstr>2. Η Άνοδος των Βιομηχανικών Πολιτικών</vt:lpstr>
      <vt:lpstr>3. Νέες Τεχνολογίες και Βιώσιμη Ανάπτυξη</vt:lpstr>
      <vt:lpstr>4. Γεωπολιτικές Εντάσεις</vt:lpstr>
      <vt:lpstr>5. Εσωτερικές Δομικές Προκλήσεις του ΠΟΕ</vt:lpstr>
      <vt:lpstr>6. Ο Ρόλος των Αναδυόμενων Οικονομιών</vt:lpstr>
      <vt:lpstr>7. Οικονομική Διακυβέρνηση και Συνεργασία με Διεθνείς Οργανισμούς</vt:lpstr>
      <vt:lpstr>—Nirmala Sitharaman</vt:lpstr>
      <vt:lpstr>Πηγές:</vt:lpstr>
      <vt:lpstr>Σας ευχαριστούμε για τον χρόνο και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Παγκόσμιος Οργανισμός Εμπορίου</dc:title>
  <dc:creator>Ιωάννα Αγορίδου</dc:creator>
  <cp:lastModifiedBy>Ιωάννα Αγορίδου</cp:lastModifiedBy>
  <cp:revision>113</cp:revision>
  <dcterms:modified xsi:type="dcterms:W3CDTF">2024-12-12T18:33:16Z</dcterms:modified>
</cp:coreProperties>
</file>