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0.jpg" ContentType="image/jpg"/>
  <Override PartName="/ppt/media/image37.jpg" ContentType="image/jpg"/>
  <Override PartName="/ppt/notesSlides/notesSlide7.xml" ContentType="application/vnd.openxmlformats-officedocument.presentationml.notesSlide+xml"/>
  <Override PartName="/ppt/media/image43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6"/>
  </p:notesMasterIdLst>
  <p:sldIdLst>
    <p:sldId id="256" r:id="rId3"/>
    <p:sldId id="259" r:id="rId4"/>
    <p:sldId id="257" r:id="rId5"/>
    <p:sldId id="261" r:id="rId6"/>
    <p:sldId id="262" r:id="rId7"/>
    <p:sldId id="493" r:id="rId8"/>
    <p:sldId id="494" r:id="rId9"/>
    <p:sldId id="537" r:id="rId10"/>
    <p:sldId id="495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505" r:id="rId21"/>
    <p:sldId id="506" r:id="rId22"/>
    <p:sldId id="507" r:id="rId23"/>
    <p:sldId id="508" r:id="rId24"/>
    <p:sldId id="509" r:id="rId25"/>
    <p:sldId id="510" r:id="rId26"/>
    <p:sldId id="511" r:id="rId27"/>
    <p:sldId id="538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19" r:id="rId36"/>
    <p:sldId id="539" r:id="rId37"/>
    <p:sldId id="520" r:id="rId38"/>
    <p:sldId id="521" r:id="rId39"/>
    <p:sldId id="522" r:id="rId40"/>
    <p:sldId id="523" r:id="rId41"/>
    <p:sldId id="524" r:id="rId42"/>
    <p:sldId id="525" r:id="rId43"/>
    <p:sldId id="526" r:id="rId44"/>
    <p:sldId id="527" r:id="rId45"/>
    <p:sldId id="528" r:id="rId46"/>
    <p:sldId id="529" r:id="rId47"/>
    <p:sldId id="530" r:id="rId48"/>
    <p:sldId id="531" r:id="rId49"/>
    <p:sldId id="532" r:id="rId50"/>
    <p:sldId id="533" r:id="rId51"/>
    <p:sldId id="534" r:id="rId52"/>
    <p:sldId id="535" r:id="rId53"/>
    <p:sldId id="536" r:id="rId54"/>
    <p:sldId id="354" r:id="rId5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Συντάκτης" initials="Σ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8" autoAdjust="0"/>
    <p:restoredTop sz="99822" autoAdjust="0"/>
  </p:normalViewPr>
  <p:slideViewPr>
    <p:cSldViewPr>
      <p:cViewPr>
        <p:scale>
          <a:sx n="81" d="100"/>
          <a:sy n="81" d="100"/>
        </p:scale>
        <p:origin x="-1170" y="216"/>
      </p:cViewPr>
      <p:guideLst>
        <p:guide orient="horz" pos="365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14/10/2015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302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217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 dirty="0"/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CBEE-5F75-420A-B9CB-93477BB03C44}" type="datetimeFigureOut">
              <a:rPr lang="en-US"/>
              <a:pPr>
                <a:defRPr/>
              </a:pPr>
              <a:t>10/14/2015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016A0-A7A7-4DB0-A1EE-164565CF85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207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99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2936925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3568" y="430507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  <p:sldLayoutId id="2147483662" r:id="rId12"/>
    <p:sldLayoutId id="214748366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flickr.com/photos/26777958@N05/3030934530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biz.gr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1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egav@aueb.gr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Καινοτομία και Επιχειρηματικότητα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776864" cy="1752600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7:</a:t>
            </a:r>
            <a:r>
              <a:rPr lang="en-US" sz="2400" dirty="0" smtClean="0"/>
              <a:t> </a:t>
            </a:r>
            <a:r>
              <a:rPr lang="en-US" sz="2400" dirty="0"/>
              <a:t>PRESENTATION </a:t>
            </a:r>
            <a:r>
              <a:rPr lang="en-US" sz="2400" dirty="0" smtClean="0"/>
              <a:t>SKILLS</a:t>
            </a:r>
            <a:endParaRPr lang="el-GR" sz="2400" dirty="0" smtClean="0"/>
          </a:p>
          <a:p>
            <a:r>
              <a:rPr lang="el-GR" sz="2400" b="1" dirty="0" smtClean="0"/>
              <a:t>Διδάσκων: </a:t>
            </a:r>
            <a:r>
              <a:rPr lang="el-GR" sz="2400" dirty="0"/>
              <a:t>Θεόδωρος Αποστολόπουλος </a:t>
            </a:r>
            <a:endParaRPr lang="en-US" sz="2400" dirty="0" smtClean="0"/>
          </a:p>
          <a:p>
            <a:r>
              <a:rPr lang="el-GR" sz="2400" b="1" dirty="0" smtClean="0"/>
              <a:t>Τμήμα</a:t>
            </a:r>
            <a:r>
              <a:rPr lang="el-GR" sz="2400" b="1" dirty="0" smtClean="0"/>
              <a:t>: </a:t>
            </a:r>
            <a:r>
              <a:rPr lang="el-GR" sz="2400" dirty="0"/>
              <a:t>Μ</a:t>
            </a:r>
            <a:r>
              <a:rPr lang="el-GR" sz="2400" dirty="0" smtClean="0"/>
              <a:t>εταπτυχιακό </a:t>
            </a:r>
            <a:r>
              <a:rPr lang="el-GR" sz="2400" dirty="0"/>
              <a:t>Πρόγραμμα </a:t>
            </a:r>
            <a:r>
              <a:rPr lang="el-GR" sz="2400" dirty="0" smtClean="0"/>
              <a:t>Σπουδών</a:t>
            </a:r>
            <a:r>
              <a:rPr lang="en-US" sz="2400" dirty="0" smtClean="0"/>
              <a:t> </a:t>
            </a:r>
            <a:r>
              <a:rPr lang="el-GR" sz="2400" dirty="0" smtClean="0"/>
              <a:t>Πληροφορικής</a:t>
            </a:r>
            <a:endParaRPr lang="el-GR" sz="2400" dirty="0" smtClean="0"/>
          </a:p>
        </p:txBody>
      </p:sp>
      <p:pic>
        <p:nvPicPr>
          <p:cNvPr id="7" name="Picture 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87737" y="3806240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#1</a:t>
            </a:r>
            <a:endParaRPr sz="1800" dirty="0">
              <a:cs typeface="Arial"/>
            </a:endParaRPr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spc="-5" dirty="0">
                <a:solidFill>
                  <a:schemeClr val="bg1"/>
                </a:solidFill>
              </a:rPr>
              <a:t>O </a:t>
            </a:r>
            <a:r>
              <a:rPr lang="en-US" dirty="0">
                <a:solidFill>
                  <a:schemeClr val="bg1"/>
                </a:solidFill>
              </a:rPr>
              <a:t>BU</a:t>
            </a:r>
            <a:r>
              <a:rPr lang="en-US" spc="-10" dirty="0">
                <a:solidFill>
                  <a:schemeClr val="bg1"/>
                </a:solidFill>
              </a:rPr>
              <a:t>LL</a:t>
            </a:r>
            <a:r>
              <a:rPr lang="en-US" spc="-5" dirty="0">
                <a:solidFill>
                  <a:schemeClr val="bg1"/>
                </a:solidFill>
              </a:rPr>
              <a:t>E</a:t>
            </a:r>
            <a:r>
              <a:rPr lang="en-US" spc="-10" dirty="0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S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0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760" y="539624"/>
            <a:ext cx="4444987" cy="591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785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61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473" y="1151318"/>
            <a:ext cx="5187137" cy="3063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7611" y="2061560"/>
            <a:ext cx="1870367" cy="9809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424" y="1174831"/>
            <a:ext cx="5097145" cy="2971800"/>
          </a:xfrm>
          <a:custGeom>
            <a:avLst/>
            <a:gdLst/>
            <a:ahLst/>
            <a:cxnLst/>
            <a:rect l="l" t="t" r="r" b="b"/>
            <a:pathLst>
              <a:path w="5097145" h="2971800">
                <a:moveTo>
                  <a:pt x="3511828" y="2075860"/>
                </a:moveTo>
                <a:lnTo>
                  <a:pt x="2491523" y="2075860"/>
                </a:lnTo>
                <a:lnTo>
                  <a:pt x="5096699" y="2971528"/>
                </a:lnTo>
                <a:lnTo>
                  <a:pt x="3511828" y="2075860"/>
                </a:lnTo>
                <a:close/>
              </a:path>
              <a:path w="5097145" h="2971800">
                <a:moveTo>
                  <a:pt x="1360657" y="0"/>
                </a:moveTo>
                <a:lnTo>
                  <a:pt x="1314521" y="1402"/>
                </a:lnTo>
                <a:lnTo>
                  <a:pt x="1268488" y="4247"/>
                </a:lnTo>
                <a:lnTo>
                  <a:pt x="1222600" y="8530"/>
                </a:lnTo>
                <a:lnTo>
                  <a:pt x="1176898" y="14244"/>
                </a:lnTo>
                <a:lnTo>
                  <a:pt x="1131421" y="21384"/>
                </a:lnTo>
                <a:lnTo>
                  <a:pt x="1086212" y="29943"/>
                </a:lnTo>
                <a:lnTo>
                  <a:pt x="1041311" y="39917"/>
                </a:lnTo>
                <a:lnTo>
                  <a:pt x="996758" y="51298"/>
                </a:lnTo>
                <a:lnTo>
                  <a:pt x="952595" y="64083"/>
                </a:lnTo>
                <a:lnTo>
                  <a:pt x="908863" y="78264"/>
                </a:lnTo>
                <a:lnTo>
                  <a:pt x="865602" y="93836"/>
                </a:lnTo>
                <a:lnTo>
                  <a:pt x="822854" y="110794"/>
                </a:lnTo>
                <a:lnTo>
                  <a:pt x="780658" y="129131"/>
                </a:lnTo>
                <a:lnTo>
                  <a:pt x="739056" y="148842"/>
                </a:lnTo>
                <a:lnTo>
                  <a:pt x="698090" y="169921"/>
                </a:lnTo>
                <a:lnTo>
                  <a:pt x="657799" y="192362"/>
                </a:lnTo>
                <a:lnTo>
                  <a:pt x="618224" y="216160"/>
                </a:lnTo>
                <a:lnTo>
                  <a:pt x="579407" y="241308"/>
                </a:lnTo>
                <a:lnTo>
                  <a:pt x="541388" y="267802"/>
                </a:lnTo>
                <a:lnTo>
                  <a:pt x="504209" y="295634"/>
                </a:lnTo>
                <a:lnTo>
                  <a:pt x="467909" y="324800"/>
                </a:lnTo>
                <a:lnTo>
                  <a:pt x="432530" y="355294"/>
                </a:lnTo>
                <a:lnTo>
                  <a:pt x="398113" y="387110"/>
                </a:lnTo>
                <a:lnTo>
                  <a:pt x="364698" y="420241"/>
                </a:lnTo>
                <a:lnTo>
                  <a:pt x="332327" y="454684"/>
                </a:lnTo>
                <a:lnTo>
                  <a:pt x="301040" y="490431"/>
                </a:lnTo>
                <a:lnTo>
                  <a:pt x="270878" y="527476"/>
                </a:lnTo>
                <a:lnTo>
                  <a:pt x="241498" y="566353"/>
                </a:lnTo>
                <a:lnTo>
                  <a:pt x="213838" y="605891"/>
                </a:lnTo>
                <a:lnTo>
                  <a:pt x="187893" y="646049"/>
                </a:lnTo>
                <a:lnTo>
                  <a:pt x="163656" y="686787"/>
                </a:lnTo>
                <a:lnTo>
                  <a:pt x="141120" y="728063"/>
                </a:lnTo>
                <a:lnTo>
                  <a:pt x="120279" y="769836"/>
                </a:lnTo>
                <a:lnTo>
                  <a:pt x="101126" y="812064"/>
                </a:lnTo>
                <a:lnTo>
                  <a:pt x="83654" y="854708"/>
                </a:lnTo>
                <a:lnTo>
                  <a:pt x="67858" y="897725"/>
                </a:lnTo>
                <a:lnTo>
                  <a:pt x="53731" y="941075"/>
                </a:lnTo>
                <a:lnTo>
                  <a:pt x="41266" y="984716"/>
                </a:lnTo>
                <a:lnTo>
                  <a:pt x="30456" y="1028608"/>
                </a:lnTo>
                <a:lnTo>
                  <a:pt x="21295" y="1072708"/>
                </a:lnTo>
                <a:lnTo>
                  <a:pt x="13777" y="1116977"/>
                </a:lnTo>
                <a:lnTo>
                  <a:pt x="7895" y="1161372"/>
                </a:lnTo>
                <a:lnTo>
                  <a:pt x="3642" y="1205853"/>
                </a:lnTo>
                <a:lnTo>
                  <a:pt x="1013" y="1250379"/>
                </a:lnTo>
                <a:lnTo>
                  <a:pt x="0" y="1294908"/>
                </a:lnTo>
                <a:lnTo>
                  <a:pt x="596" y="1339399"/>
                </a:lnTo>
                <a:lnTo>
                  <a:pt x="2796" y="1383811"/>
                </a:lnTo>
                <a:lnTo>
                  <a:pt x="6593" y="1428104"/>
                </a:lnTo>
                <a:lnTo>
                  <a:pt x="11980" y="1472235"/>
                </a:lnTo>
                <a:lnTo>
                  <a:pt x="18952" y="1516164"/>
                </a:lnTo>
                <a:lnTo>
                  <a:pt x="27500" y="1559850"/>
                </a:lnTo>
                <a:lnTo>
                  <a:pt x="37619" y="1603251"/>
                </a:lnTo>
                <a:lnTo>
                  <a:pt x="49302" y="1646326"/>
                </a:lnTo>
                <a:lnTo>
                  <a:pt x="62543" y="1689035"/>
                </a:lnTo>
                <a:lnTo>
                  <a:pt x="77335" y="1731336"/>
                </a:lnTo>
                <a:lnTo>
                  <a:pt x="93672" y="1773187"/>
                </a:lnTo>
                <a:lnTo>
                  <a:pt x="111547" y="1814549"/>
                </a:lnTo>
                <a:lnTo>
                  <a:pt x="130953" y="1855379"/>
                </a:lnTo>
                <a:lnTo>
                  <a:pt x="151885" y="1895637"/>
                </a:lnTo>
                <a:lnTo>
                  <a:pt x="174335" y="1935281"/>
                </a:lnTo>
                <a:lnTo>
                  <a:pt x="198297" y="1974270"/>
                </a:lnTo>
                <a:lnTo>
                  <a:pt x="223764" y="2012563"/>
                </a:lnTo>
                <a:lnTo>
                  <a:pt x="250730" y="2050120"/>
                </a:lnTo>
                <a:lnTo>
                  <a:pt x="279189" y="2086898"/>
                </a:lnTo>
                <a:lnTo>
                  <a:pt x="309134" y="2122857"/>
                </a:lnTo>
                <a:lnTo>
                  <a:pt x="340558" y="2157955"/>
                </a:lnTo>
                <a:lnTo>
                  <a:pt x="373454" y="2192152"/>
                </a:lnTo>
                <a:lnTo>
                  <a:pt x="407817" y="2225407"/>
                </a:lnTo>
                <a:lnTo>
                  <a:pt x="443640" y="2257677"/>
                </a:lnTo>
                <a:lnTo>
                  <a:pt x="480916" y="2288922"/>
                </a:lnTo>
                <a:lnTo>
                  <a:pt x="519639" y="2319102"/>
                </a:lnTo>
                <a:lnTo>
                  <a:pt x="559802" y="2348174"/>
                </a:lnTo>
                <a:lnTo>
                  <a:pt x="600145" y="2375282"/>
                </a:lnTo>
                <a:lnTo>
                  <a:pt x="641160" y="2400837"/>
                </a:lnTo>
                <a:lnTo>
                  <a:pt x="682807" y="2424846"/>
                </a:lnTo>
                <a:lnTo>
                  <a:pt x="725045" y="2447313"/>
                </a:lnTo>
                <a:lnTo>
                  <a:pt x="767833" y="2468246"/>
                </a:lnTo>
                <a:lnTo>
                  <a:pt x="811130" y="2487649"/>
                </a:lnTo>
                <a:lnTo>
                  <a:pt x="854896" y="2505529"/>
                </a:lnTo>
                <a:lnTo>
                  <a:pt x="899089" y="2521891"/>
                </a:lnTo>
                <a:lnTo>
                  <a:pt x="943669" y="2536741"/>
                </a:lnTo>
                <a:lnTo>
                  <a:pt x="988594" y="2550084"/>
                </a:lnTo>
                <a:lnTo>
                  <a:pt x="1033825" y="2561927"/>
                </a:lnTo>
                <a:lnTo>
                  <a:pt x="1079320" y="2572275"/>
                </a:lnTo>
                <a:lnTo>
                  <a:pt x="1125037" y="2581135"/>
                </a:lnTo>
                <a:lnTo>
                  <a:pt x="1170938" y="2588511"/>
                </a:lnTo>
                <a:lnTo>
                  <a:pt x="1216979" y="2594409"/>
                </a:lnTo>
                <a:lnTo>
                  <a:pt x="1263122" y="2598836"/>
                </a:lnTo>
                <a:lnTo>
                  <a:pt x="1309324" y="2601796"/>
                </a:lnTo>
                <a:lnTo>
                  <a:pt x="1355545" y="2603297"/>
                </a:lnTo>
                <a:lnTo>
                  <a:pt x="1401744" y="2603343"/>
                </a:lnTo>
                <a:lnTo>
                  <a:pt x="1447880" y="2601940"/>
                </a:lnTo>
                <a:lnTo>
                  <a:pt x="1493913" y="2599094"/>
                </a:lnTo>
                <a:lnTo>
                  <a:pt x="1539801" y="2594812"/>
                </a:lnTo>
                <a:lnTo>
                  <a:pt x="1585503" y="2589098"/>
                </a:lnTo>
                <a:lnTo>
                  <a:pt x="1630980" y="2581958"/>
                </a:lnTo>
                <a:lnTo>
                  <a:pt x="1676189" y="2573398"/>
                </a:lnTo>
                <a:lnTo>
                  <a:pt x="1721090" y="2563424"/>
                </a:lnTo>
                <a:lnTo>
                  <a:pt x="1765643" y="2552042"/>
                </a:lnTo>
                <a:lnTo>
                  <a:pt x="1809806" y="2539258"/>
                </a:lnTo>
                <a:lnTo>
                  <a:pt x="1853538" y="2525076"/>
                </a:lnTo>
                <a:lnTo>
                  <a:pt x="1896799" y="2509503"/>
                </a:lnTo>
                <a:lnTo>
                  <a:pt x="1939548" y="2492546"/>
                </a:lnTo>
                <a:lnTo>
                  <a:pt x="1981744" y="2474208"/>
                </a:lnTo>
                <a:lnTo>
                  <a:pt x="2023345" y="2454497"/>
                </a:lnTo>
                <a:lnTo>
                  <a:pt x="2064312" y="2433418"/>
                </a:lnTo>
                <a:lnTo>
                  <a:pt x="2104603" y="2410976"/>
                </a:lnTo>
                <a:lnTo>
                  <a:pt x="2144177" y="2387178"/>
                </a:lnTo>
                <a:lnTo>
                  <a:pt x="2182995" y="2362030"/>
                </a:lnTo>
                <a:lnTo>
                  <a:pt x="2221013" y="2335536"/>
                </a:lnTo>
                <a:lnTo>
                  <a:pt x="2258193" y="2307703"/>
                </a:lnTo>
                <a:lnTo>
                  <a:pt x="2294493" y="2278537"/>
                </a:lnTo>
                <a:lnTo>
                  <a:pt x="2329872" y="2248043"/>
                </a:lnTo>
                <a:lnTo>
                  <a:pt x="2364289" y="2216227"/>
                </a:lnTo>
                <a:lnTo>
                  <a:pt x="2397703" y="2183096"/>
                </a:lnTo>
                <a:lnTo>
                  <a:pt x="2430074" y="2148653"/>
                </a:lnTo>
                <a:lnTo>
                  <a:pt x="2461361" y="2112906"/>
                </a:lnTo>
                <a:lnTo>
                  <a:pt x="2491523" y="2075860"/>
                </a:lnTo>
                <a:lnTo>
                  <a:pt x="3511828" y="2075860"/>
                </a:lnTo>
                <a:lnTo>
                  <a:pt x="2718370" y="1627449"/>
                </a:lnTo>
                <a:lnTo>
                  <a:pt x="2730232" y="1580671"/>
                </a:lnTo>
                <a:lnTo>
                  <a:pt x="2740210" y="1533775"/>
                </a:lnTo>
                <a:lnTo>
                  <a:pt x="2748319" y="1486803"/>
                </a:lnTo>
                <a:lnTo>
                  <a:pt x="2754575" y="1439799"/>
                </a:lnTo>
                <a:lnTo>
                  <a:pt x="2758996" y="1392806"/>
                </a:lnTo>
                <a:lnTo>
                  <a:pt x="2761596" y="1345866"/>
                </a:lnTo>
                <a:lnTo>
                  <a:pt x="2762392" y="1299023"/>
                </a:lnTo>
                <a:lnTo>
                  <a:pt x="2761400" y="1252318"/>
                </a:lnTo>
                <a:lnTo>
                  <a:pt x="2758637" y="1205795"/>
                </a:lnTo>
                <a:lnTo>
                  <a:pt x="2754117" y="1159496"/>
                </a:lnTo>
                <a:lnTo>
                  <a:pt x="2747858" y="1113466"/>
                </a:lnTo>
                <a:lnTo>
                  <a:pt x="2739875" y="1067745"/>
                </a:lnTo>
                <a:lnTo>
                  <a:pt x="2730185" y="1022378"/>
                </a:lnTo>
                <a:lnTo>
                  <a:pt x="2718803" y="977407"/>
                </a:lnTo>
                <a:lnTo>
                  <a:pt x="2705746" y="932874"/>
                </a:lnTo>
                <a:lnTo>
                  <a:pt x="2691030" y="888823"/>
                </a:lnTo>
                <a:lnTo>
                  <a:pt x="2674671" y="845297"/>
                </a:lnTo>
                <a:lnTo>
                  <a:pt x="2656685" y="802338"/>
                </a:lnTo>
                <a:lnTo>
                  <a:pt x="2637087" y="759989"/>
                </a:lnTo>
                <a:lnTo>
                  <a:pt x="2615895" y="718293"/>
                </a:lnTo>
                <a:lnTo>
                  <a:pt x="2593125" y="677293"/>
                </a:lnTo>
                <a:lnTo>
                  <a:pt x="2568792" y="637032"/>
                </a:lnTo>
                <a:lnTo>
                  <a:pt x="2542912" y="597553"/>
                </a:lnTo>
                <a:lnTo>
                  <a:pt x="2515502" y="558897"/>
                </a:lnTo>
                <a:lnTo>
                  <a:pt x="2486577" y="521109"/>
                </a:lnTo>
                <a:lnTo>
                  <a:pt x="2456154" y="484231"/>
                </a:lnTo>
                <a:lnTo>
                  <a:pt x="2424250" y="448306"/>
                </a:lnTo>
                <a:lnTo>
                  <a:pt x="2390879" y="413376"/>
                </a:lnTo>
                <a:lnTo>
                  <a:pt x="2356058" y="379485"/>
                </a:lnTo>
                <a:lnTo>
                  <a:pt x="2319804" y="346675"/>
                </a:lnTo>
                <a:lnTo>
                  <a:pt x="2282131" y="314990"/>
                </a:lnTo>
                <a:lnTo>
                  <a:pt x="2243057" y="284472"/>
                </a:lnTo>
                <a:lnTo>
                  <a:pt x="2202598" y="255163"/>
                </a:lnTo>
                <a:lnTo>
                  <a:pt x="2162255" y="228056"/>
                </a:lnTo>
                <a:lnTo>
                  <a:pt x="2121240" y="202501"/>
                </a:lnTo>
                <a:lnTo>
                  <a:pt x="2079593" y="178493"/>
                </a:lnTo>
                <a:lnTo>
                  <a:pt x="2037355" y="156026"/>
                </a:lnTo>
                <a:lnTo>
                  <a:pt x="1994567" y="135094"/>
                </a:lnTo>
                <a:lnTo>
                  <a:pt x="1951270" y="115691"/>
                </a:lnTo>
                <a:lnTo>
                  <a:pt x="1907504" y="97812"/>
                </a:lnTo>
                <a:lnTo>
                  <a:pt x="1863311" y="81450"/>
                </a:lnTo>
                <a:lnTo>
                  <a:pt x="1818731" y="66601"/>
                </a:lnTo>
                <a:lnTo>
                  <a:pt x="1773806" y="53258"/>
                </a:lnTo>
                <a:lnTo>
                  <a:pt x="1728575" y="41415"/>
                </a:lnTo>
                <a:lnTo>
                  <a:pt x="1683081" y="31067"/>
                </a:lnTo>
                <a:lnTo>
                  <a:pt x="1637363" y="22208"/>
                </a:lnTo>
                <a:lnTo>
                  <a:pt x="1591463" y="14832"/>
                </a:lnTo>
                <a:lnTo>
                  <a:pt x="1545421" y="8934"/>
                </a:lnTo>
                <a:lnTo>
                  <a:pt x="1499279" y="4507"/>
                </a:lnTo>
                <a:lnTo>
                  <a:pt x="1453077" y="1546"/>
                </a:lnTo>
                <a:lnTo>
                  <a:pt x="1406856" y="46"/>
                </a:lnTo>
                <a:lnTo>
                  <a:pt x="1360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7867" y="2110740"/>
            <a:ext cx="175387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15" dirty="0">
                <a:solidFill>
                  <a:srgbClr val="000000"/>
                </a:solidFill>
                <a:latin typeface="Arial"/>
                <a:cs typeface="Arial"/>
              </a:rPr>
              <a:t>STOP!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50540" y="6571062"/>
            <a:ext cx="593788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http:/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/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www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.f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lickr.co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m/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photo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/26777958@N05/3030934530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836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195" y="2901368"/>
            <a:ext cx="815403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N</a:t>
            </a:r>
            <a:r>
              <a:rPr spc="-5" dirty="0">
                <a:solidFill>
                  <a:schemeClr val="bg1"/>
                </a:solidFill>
              </a:rPr>
              <a:t>O </a:t>
            </a:r>
            <a:r>
              <a:rPr dirty="0">
                <a:solidFill>
                  <a:schemeClr val="bg1"/>
                </a:solidFill>
              </a:rPr>
              <a:t>M</a:t>
            </a:r>
            <a:r>
              <a:rPr spc="-5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RE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HAN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9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WO</a:t>
            </a:r>
            <a:r>
              <a:rPr dirty="0">
                <a:solidFill>
                  <a:schemeClr val="bg1"/>
                </a:solidFill>
              </a:rPr>
              <a:t>RD</a:t>
            </a:r>
            <a:r>
              <a:rPr spc="-5" dirty="0">
                <a:solidFill>
                  <a:schemeClr val="bg1"/>
                </a:solidFill>
              </a:rPr>
              <a:t>S</a:t>
            </a:r>
            <a:r>
              <a:rPr spc="-10" dirty="0">
                <a:solidFill>
                  <a:schemeClr val="bg1"/>
                </a:solidFill>
              </a:rPr>
              <a:t>/</a:t>
            </a:r>
            <a:r>
              <a:rPr spc="-5" dirty="0">
                <a:solidFill>
                  <a:schemeClr val="bg1"/>
                </a:solidFill>
              </a:rPr>
              <a:t>S</a:t>
            </a:r>
            <a:r>
              <a:rPr spc="-10" dirty="0">
                <a:solidFill>
                  <a:schemeClr val="bg1"/>
                </a:solidFill>
              </a:rPr>
              <a:t>LI</a:t>
            </a:r>
            <a:r>
              <a:rPr dirty="0">
                <a:solidFill>
                  <a:schemeClr val="bg1"/>
                </a:solidFill>
              </a:rPr>
              <a:t>DE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87737" y="3806240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#2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8208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5322" y="3130156"/>
            <a:ext cx="7345680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dirty="0">
                <a:solidFill>
                  <a:schemeClr val="bg1"/>
                </a:solidFill>
                <a:latin typeface="+mn-lt"/>
                <a:cs typeface="Arial"/>
              </a:rPr>
              <a:t>Dude</a:t>
            </a:r>
            <a:r>
              <a:rPr sz="2800" b="0" spc="-5" dirty="0">
                <a:solidFill>
                  <a:schemeClr val="bg1"/>
                </a:solidFill>
                <a:latin typeface="+mn-lt"/>
                <a:cs typeface="Arial"/>
              </a:rPr>
              <a:t>, t</a:t>
            </a:r>
            <a:r>
              <a:rPr sz="2800" b="0" dirty="0">
                <a:solidFill>
                  <a:schemeClr val="bg1"/>
                </a:solidFill>
                <a:latin typeface="+mn-lt"/>
                <a:cs typeface="Arial"/>
              </a:rPr>
              <a:t>hey</a:t>
            </a:r>
            <a:r>
              <a:rPr sz="28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2800" b="0" dirty="0">
                <a:solidFill>
                  <a:schemeClr val="bg1"/>
                </a:solidFill>
                <a:latin typeface="+mn-lt"/>
                <a:cs typeface="Arial"/>
              </a:rPr>
              <a:t>should</a:t>
            </a:r>
            <a:r>
              <a:rPr sz="28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2800" b="0" dirty="0">
                <a:solidFill>
                  <a:schemeClr val="bg1"/>
                </a:solidFill>
                <a:latin typeface="+mn-lt"/>
                <a:cs typeface="Arial"/>
              </a:rPr>
              <a:t>look</a:t>
            </a:r>
            <a:r>
              <a:rPr sz="28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2800" spc="-210" dirty="0">
                <a:solidFill>
                  <a:schemeClr val="bg1"/>
                </a:solidFill>
                <a:latin typeface="+mn-lt"/>
              </a:rPr>
              <a:t>A</a:t>
            </a:r>
            <a:r>
              <a:rPr sz="2800" spc="-5" dirty="0">
                <a:solidFill>
                  <a:schemeClr val="bg1"/>
                </a:solidFill>
                <a:latin typeface="+mn-lt"/>
              </a:rPr>
              <a:t>T</a:t>
            </a:r>
            <a:r>
              <a:rPr sz="2800" spc="-55" dirty="0">
                <a:solidFill>
                  <a:schemeClr val="bg1"/>
                </a:solidFill>
                <a:latin typeface="+mn-lt"/>
              </a:rPr>
              <a:t> </a:t>
            </a:r>
            <a:r>
              <a:rPr sz="2800" spc="-5" dirty="0">
                <a:solidFill>
                  <a:schemeClr val="bg1"/>
                </a:solidFill>
                <a:latin typeface="+mn-lt"/>
              </a:rPr>
              <a:t>YO</a:t>
            </a:r>
            <a:r>
              <a:rPr sz="2800" dirty="0">
                <a:solidFill>
                  <a:schemeClr val="bg1"/>
                </a:solidFill>
                <a:latin typeface="+mn-lt"/>
              </a:rPr>
              <a:t>U</a:t>
            </a:r>
            <a:r>
              <a:rPr sz="2800" b="0" spc="-5" dirty="0">
                <a:solidFill>
                  <a:schemeClr val="bg1"/>
                </a:solidFill>
                <a:latin typeface="+mn-lt"/>
                <a:cs typeface="Arial"/>
              </a:rPr>
              <a:t>, </a:t>
            </a:r>
            <a:r>
              <a:rPr sz="2800" b="0" dirty="0">
                <a:solidFill>
                  <a:schemeClr val="bg1"/>
                </a:solidFill>
                <a:latin typeface="+mn-lt"/>
                <a:cs typeface="Arial"/>
              </a:rPr>
              <a:t>no</a:t>
            </a:r>
            <a:r>
              <a:rPr sz="2800" b="0" spc="-5" dirty="0">
                <a:solidFill>
                  <a:schemeClr val="bg1"/>
                </a:solidFill>
                <a:latin typeface="+mn-lt"/>
                <a:cs typeface="Arial"/>
              </a:rPr>
              <a:t>t t</a:t>
            </a:r>
            <a:r>
              <a:rPr sz="2800" b="0" dirty="0">
                <a:solidFill>
                  <a:schemeClr val="bg1"/>
                </a:solidFill>
                <a:latin typeface="+mn-lt"/>
                <a:cs typeface="Arial"/>
              </a:rPr>
              <a:t>he</a:t>
            </a:r>
            <a:r>
              <a:rPr sz="28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2800" b="0" dirty="0">
                <a:solidFill>
                  <a:schemeClr val="bg1"/>
                </a:solidFill>
                <a:latin typeface="+mn-lt"/>
                <a:cs typeface="Arial"/>
              </a:rPr>
              <a:t>slides</a:t>
            </a:r>
            <a:endParaRPr sz="2800" dirty="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986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827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3647" y="2568365"/>
            <a:ext cx="5097145" cy="1585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125" marR="5080" indent="-226060">
              <a:lnSpc>
                <a:spcPct val="100000"/>
              </a:lnSpc>
            </a:pPr>
            <a:r>
              <a:rPr spc="-300" dirty="0">
                <a:solidFill>
                  <a:schemeClr val="bg1"/>
                </a:solidFill>
                <a:latin typeface="+mn-lt"/>
              </a:rPr>
              <a:t>A</a:t>
            </a:r>
            <a:r>
              <a:rPr spc="-5" dirty="0">
                <a:solidFill>
                  <a:schemeClr val="bg1"/>
                </a:solidFill>
                <a:latin typeface="+mn-lt"/>
              </a:rPr>
              <a:t>V</a:t>
            </a:r>
            <a:r>
              <a:rPr spc="-10" dirty="0">
                <a:solidFill>
                  <a:schemeClr val="bg1"/>
                </a:solidFill>
                <a:latin typeface="+mn-lt"/>
              </a:rPr>
              <a:t>OI</a:t>
            </a:r>
            <a:r>
              <a:rPr dirty="0">
                <a:solidFill>
                  <a:schemeClr val="bg1"/>
                </a:solidFill>
                <a:latin typeface="+mn-lt"/>
              </a:rPr>
              <a:t>D</a:t>
            </a:r>
            <a:r>
              <a:rPr spc="-5" dirty="0">
                <a:solidFill>
                  <a:schemeClr val="bg1"/>
                </a:solidFill>
                <a:latin typeface="+mn-lt"/>
              </a:rPr>
              <a:t> </a:t>
            </a:r>
            <a:r>
              <a:rPr dirty="0">
                <a:solidFill>
                  <a:schemeClr val="bg1"/>
                </a:solidFill>
                <a:latin typeface="+mn-lt"/>
              </a:rPr>
              <a:t>DRESS</a:t>
            </a:r>
            <a:r>
              <a:rPr spc="-5" dirty="0">
                <a:solidFill>
                  <a:schemeClr val="bg1"/>
                </a:solidFill>
                <a:latin typeface="+mn-lt"/>
              </a:rPr>
              <a:t> </a:t>
            </a:r>
            <a:r>
              <a:rPr dirty="0">
                <a:solidFill>
                  <a:schemeClr val="bg1"/>
                </a:solidFill>
                <a:latin typeface="+mn-lt"/>
              </a:rPr>
              <a:t>C</a:t>
            </a:r>
            <a:r>
              <a:rPr spc="-10" dirty="0">
                <a:solidFill>
                  <a:schemeClr val="bg1"/>
                </a:solidFill>
                <a:latin typeface="+mn-lt"/>
              </a:rPr>
              <a:t>O</a:t>
            </a:r>
            <a:r>
              <a:rPr dirty="0">
                <a:solidFill>
                  <a:schemeClr val="bg1"/>
                </a:solidFill>
                <a:latin typeface="+mn-lt"/>
              </a:rPr>
              <a:t>DE H</a:t>
            </a:r>
            <a:r>
              <a:rPr spc="-10" dirty="0">
                <a:solidFill>
                  <a:schemeClr val="bg1"/>
                </a:solidFill>
                <a:latin typeface="+mn-lt"/>
              </a:rPr>
              <a:t>O</a:t>
            </a:r>
            <a:r>
              <a:rPr dirty="0">
                <a:solidFill>
                  <a:schemeClr val="bg1"/>
                </a:solidFill>
                <a:latin typeface="+mn-lt"/>
              </a:rPr>
              <a:t>RR</a:t>
            </a:r>
            <a:r>
              <a:rPr spc="-10" dirty="0">
                <a:solidFill>
                  <a:schemeClr val="bg1"/>
                </a:solidFill>
                <a:latin typeface="+mn-lt"/>
              </a:rPr>
              <a:t>O</a:t>
            </a:r>
            <a:r>
              <a:rPr dirty="0">
                <a:solidFill>
                  <a:schemeClr val="bg1"/>
                </a:solidFill>
                <a:latin typeface="+mn-lt"/>
              </a:rPr>
              <a:t>R</a:t>
            </a:r>
            <a:r>
              <a:rPr spc="-5" dirty="0">
                <a:solidFill>
                  <a:schemeClr val="bg1"/>
                </a:solidFill>
                <a:latin typeface="+mn-lt"/>
              </a:rPr>
              <a:t> S</a:t>
            </a:r>
            <a:r>
              <a:rPr spc="-80" dirty="0">
                <a:solidFill>
                  <a:schemeClr val="bg1"/>
                </a:solidFill>
                <a:latin typeface="+mn-lt"/>
              </a:rPr>
              <a:t>T</a:t>
            </a:r>
            <a:r>
              <a:rPr spc="-10" dirty="0">
                <a:solidFill>
                  <a:schemeClr val="bg1"/>
                </a:solidFill>
                <a:latin typeface="+mn-lt"/>
              </a:rPr>
              <a:t>O</a:t>
            </a:r>
            <a:r>
              <a:rPr dirty="0">
                <a:solidFill>
                  <a:schemeClr val="bg1"/>
                </a:solidFill>
                <a:latin typeface="+mn-lt"/>
              </a:rPr>
              <a:t>R</a:t>
            </a:r>
            <a:r>
              <a:rPr spc="-10" dirty="0">
                <a:solidFill>
                  <a:schemeClr val="bg1"/>
                </a:solidFill>
                <a:latin typeface="+mn-lt"/>
              </a:rPr>
              <a:t>I</a:t>
            </a:r>
            <a:r>
              <a:rPr dirty="0">
                <a:solidFill>
                  <a:schemeClr val="bg1"/>
                </a:solidFill>
                <a:latin typeface="+mn-lt"/>
              </a:rPr>
              <a:t>ES</a:t>
            </a:r>
          </a:p>
          <a:p>
            <a:pPr marL="1826260">
              <a:lnSpc>
                <a:spcPts val="1820"/>
              </a:lnSpc>
            </a:pPr>
            <a:r>
              <a:rPr sz="1800" b="0" dirty="0">
                <a:solidFill>
                  <a:schemeClr val="bg1"/>
                </a:solidFill>
                <a:latin typeface="+mn-lt"/>
                <a:cs typeface="Arial"/>
              </a:rPr>
              <a:t>Golden</a:t>
            </a:r>
            <a:r>
              <a:rPr sz="1800" b="0" spc="-5" dirty="0">
                <a:solidFill>
                  <a:schemeClr val="bg1"/>
                </a:solidFill>
                <a:latin typeface="+mn-lt"/>
                <a:cs typeface="Arial"/>
              </a:rPr>
              <a:t> Rul</a:t>
            </a:r>
            <a:r>
              <a:rPr sz="1800" b="0" dirty="0">
                <a:solidFill>
                  <a:schemeClr val="bg1"/>
                </a:solidFill>
                <a:latin typeface="+mn-lt"/>
                <a:cs typeface="Arial"/>
              </a:rPr>
              <a:t>e </a:t>
            </a:r>
            <a:r>
              <a:rPr sz="1800" b="0" spc="-5" dirty="0">
                <a:solidFill>
                  <a:schemeClr val="bg1"/>
                </a:solidFill>
                <a:latin typeface="+mn-lt"/>
                <a:cs typeface="Arial"/>
              </a:rPr>
              <a:t>#3</a:t>
            </a:r>
            <a:endParaRPr sz="1800" dirty="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16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87737" y="3806240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#4</a:t>
            </a:r>
            <a:endParaRPr sz="1800">
              <a:cs typeface="Arial"/>
            </a:endParaRPr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~30</a:t>
            </a:r>
            <a:r>
              <a:rPr lang="en-US" spc="-5" dirty="0">
                <a:solidFill>
                  <a:schemeClr val="bg1"/>
                </a:solidFill>
              </a:rPr>
              <a:t>PT </a:t>
            </a:r>
            <a:r>
              <a:rPr lang="en-US" spc="-10" dirty="0">
                <a:solidFill>
                  <a:schemeClr val="bg1"/>
                </a:solidFill>
              </a:rPr>
              <a:t>T</a:t>
            </a:r>
            <a:r>
              <a:rPr lang="en-US" spc="-5" dirty="0">
                <a:solidFill>
                  <a:schemeClr val="bg1"/>
                </a:solidFill>
              </a:rPr>
              <a:t>EXT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5108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87737" y="3806240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#5</a:t>
            </a:r>
            <a:endParaRPr sz="1800" dirty="0">
              <a:cs typeface="Arial"/>
            </a:endParaRPr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USE</a:t>
            </a:r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1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spc="-10" dirty="0">
                <a:solidFill>
                  <a:schemeClr val="bg1"/>
                </a:solidFill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ES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9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Οικονομικό Πανεπιστήμιο Αθηνών</a:t>
            </a:r>
            <a:r>
              <a:rPr lang="el-GR" sz="2400" dirty="0" smtClean="0"/>
              <a:t>» 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312" y="5055064"/>
            <a:ext cx="6480048" cy="1542288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86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647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1769" y="2366432"/>
            <a:ext cx="6649084" cy="1625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710" marR="5080" indent="-969644">
              <a:lnSpc>
                <a:spcPct val="120000"/>
              </a:lnSpc>
            </a:pPr>
            <a:r>
              <a:rPr spc="-10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MA</a:t>
            </a:r>
            <a:r>
              <a:rPr spc="-10" dirty="0">
                <a:solidFill>
                  <a:schemeClr val="bg1"/>
                </a:solidFill>
              </a:rPr>
              <a:t>G</a:t>
            </a:r>
            <a:r>
              <a:rPr dirty="0">
                <a:solidFill>
                  <a:schemeClr val="bg1"/>
                </a:solidFill>
              </a:rPr>
              <a:t>ES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SH</a:t>
            </a:r>
            <a:r>
              <a:rPr spc="-10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U</a:t>
            </a:r>
            <a:r>
              <a:rPr spc="-10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D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305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AKE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UP </a:t>
            </a:r>
            <a:r>
              <a:rPr spc="-10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HE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H</a:t>
            </a:r>
            <a:r>
              <a:rPr spc="-10" dirty="0">
                <a:solidFill>
                  <a:schemeClr val="bg1"/>
                </a:solidFill>
              </a:rPr>
              <a:t>OL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 S</a:t>
            </a:r>
            <a:r>
              <a:rPr spc="-10" dirty="0">
                <a:solidFill>
                  <a:schemeClr val="bg1"/>
                </a:solidFill>
              </a:rPr>
              <a:t>LI</a:t>
            </a:r>
            <a:r>
              <a:rPr dirty="0">
                <a:solidFill>
                  <a:schemeClr val="bg1"/>
                </a:solidFill>
              </a:rPr>
              <a:t>DE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87737" y="4135805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#6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11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288" y="609879"/>
            <a:ext cx="4649470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1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sz="2800" b="0" dirty="0">
                <a:solidFill>
                  <a:schemeClr val="bg1"/>
                </a:solidFill>
                <a:latin typeface="Arial"/>
                <a:cs typeface="Arial"/>
              </a:rPr>
              <a:t>here</a:t>
            </a:r>
            <a:r>
              <a:rPr sz="2800" b="0" spc="-5" dirty="0">
                <a:solidFill>
                  <a:schemeClr val="bg1"/>
                </a:solidFill>
                <a:latin typeface="Arial"/>
                <a:cs typeface="Arial"/>
              </a:rPr>
              <a:t> t</a:t>
            </a:r>
            <a:r>
              <a:rPr sz="2800" b="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2800" b="0" spc="-5" dirty="0">
                <a:solidFill>
                  <a:schemeClr val="bg1"/>
                </a:solidFill>
                <a:latin typeface="Arial"/>
                <a:cs typeface="Arial"/>
              </a:rPr>
              <a:t> f</a:t>
            </a:r>
            <a:r>
              <a:rPr sz="2800" b="0" dirty="0">
                <a:solidFill>
                  <a:schemeClr val="bg1"/>
                </a:solidFill>
                <a:latin typeface="Arial"/>
                <a:cs typeface="Arial"/>
              </a:rPr>
              <a:t>ind</a:t>
            </a:r>
            <a:r>
              <a:rPr sz="2800" b="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bg1"/>
                </a:solidFill>
              </a:rPr>
              <a:t>good </a:t>
            </a:r>
            <a:r>
              <a:rPr sz="2800" dirty="0">
                <a:solidFill>
                  <a:schemeClr val="bg1"/>
                </a:solidFill>
              </a:rPr>
              <a:t>Images?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0815" y="2107270"/>
            <a:ext cx="4276902" cy="673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06992" y="2128100"/>
            <a:ext cx="4186554" cy="586105"/>
          </a:xfrm>
          <a:prstGeom prst="rect">
            <a:avLst/>
          </a:prstGeom>
          <a:solidFill>
            <a:srgbClr val="5D446E"/>
          </a:solidFill>
        </p:spPr>
        <p:txBody>
          <a:bodyPr vert="horz" wrap="square" lIns="0" tIns="15557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225"/>
              </a:spcBef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Sxc.hu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60815" y="2967640"/>
            <a:ext cx="4276902" cy="67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06992" y="2992196"/>
            <a:ext cx="4186554" cy="586105"/>
          </a:xfrm>
          <a:prstGeom prst="rect">
            <a:avLst/>
          </a:prstGeom>
          <a:solidFill>
            <a:srgbClr val="5D446E"/>
          </a:solidFill>
        </p:spPr>
        <p:txBody>
          <a:bodyPr vert="horz" wrap="square" lIns="0" tIns="155575" rIns="0" bIns="0" rtlCol="0">
            <a:spAutoFit/>
          </a:bodyPr>
          <a:lstStyle/>
          <a:p>
            <a:pPr marL="1280160">
              <a:lnSpc>
                <a:spcPct val="100000"/>
              </a:lnSpc>
              <a:spcBef>
                <a:spcPts val="1225"/>
              </a:spcBef>
            </a:pP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Morguefile.com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02382" y="4771501"/>
            <a:ext cx="4276902" cy="673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48458" y="4792395"/>
            <a:ext cx="4186554" cy="586105"/>
          </a:xfrm>
          <a:prstGeom prst="rect">
            <a:avLst/>
          </a:prstGeom>
          <a:solidFill>
            <a:srgbClr val="5D446E"/>
          </a:solidFill>
        </p:spPr>
        <p:txBody>
          <a:bodyPr vert="horz" wrap="square" lIns="0" tIns="15557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225"/>
              </a:spcBef>
            </a:pP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Google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60815" y="3906983"/>
            <a:ext cx="4276902" cy="677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06992" y="3928300"/>
            <a:ext cx="4186554" cy="586105"/>
          </a:xfrm>
          <a:prstGeom prst="rect">
            <a:avLst/>
          </a:prstGeom>
          <a:solidFill>
            <a:srgbClr val="5D446E"/>
          </a:solidFill>
        </p:spPr>
        <p:txBody>
          <a:bodyPr vert="horz" wrap="square" lIns="0" tIns="15557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225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Flickr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399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218" y="335559"/>
            <a:ext cx="779399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How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we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 t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ake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in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 I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n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f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orma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t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ion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during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a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Presen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t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a</a:t>
            </a:r>
            <a:r>
              <a:rPr sz="3200" b="0" spc="-5" dirty="0">
                <a:solidFill>
                  <a:schemeClr val="bg1"/>
                </a:solidFill>
                <a:latin typeface="+mn-lt"/>
                <a:cs typeface="Arial"/>
              </a:rPr>
              <a:t>t</a:t>
            </a:r>
            <a:r>
              <a:rPr sz="3200" b="0" dirty="0">
                <a:solidFill>
                  <a:schemeClr val="bg1"/>
                </a:solidFill>
                <a:latin typeface="+mn-lt"/>
                <a:cs typeface="Arial"/>
              </a:rPr>
              <a:t>ion</a:t>
            </a:r>
            <a:endParaRPr sz="32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99208" y="3977638"/>
            <a:ext cx="1184563" cy="74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1723" y="4005059"/>
            <a:ext cx="1080109" cy="648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51723" y="4005059"/>
            <a:ext cx="1080135" cy="648335"/>
          </a:xfrm>
          <a:prstGeom prst="rect">
            <a:avLst/>
          </a:prstGeom>
          <a:ln w="9524">
            <a:solidFill>
              <a:srgbClr val="E57D3E"/>
            </a:solidFill>
          </a:ln>
        </p:spPr>
        <p:txBody>
          <a:bodyPr vert="horz" wrap="square" lIns="0" tIns="18224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435"/>
              </a:spcBef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7%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86937" y="2177935"/>
            <a:ext cx="1180407" cy="2547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35895" y="2204859"/>
            <a:ext cx="1080122" cy="2448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35895" y="2204859"/>
            <a:ext cx="1080135" cy="2448560"/>
          </a:xfrm>
          <a:prstGeom prst="rect">
            <a:avLst/>
          </a:prstGeom>
          <a:ln w="9524">
            <a:solidFill>
              <a:srgbClr val="C64F7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2000">
              <a:latin typeface="Times New Roman"/>
              <a:cs typeface="Times New Roman"/>
            </a:endParaRPr>
          </a:p>
          <a:p>
            <a:pPr marL="315595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55%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11825" y="2751505"/>
            <a:ext cx="1184563" cy="19742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64086" y="2780931"/>
            <a:ext cx="1080122" cy="187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64086" y="2780931"/>
            <a:ext cx="1080135" cy="1872614"/>
          </a:xfrm>
          <a:prstGeom prst="rect">
            <a:avLst/>
          </a:prstGeom>
          <a:ln w="9524">
            <a:solidFill>
              <a:srgbClr val="FBBF4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1800">
              <a:latin typeface="Times New Roman"/>
              <a:cs typeface="Times New Roman"/>
            </a:endParaRPr>
          </a:p>
          <a:p>
            <a:pPr marL="315595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38%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89644" y="5033505"/>
            <a:ext cx="6102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cs typeface="Arial"/>
              </a:rPr>
              <a:t>TEXT</a:t>
            </a:r>
            <a:endParaRPr sz="1800" dirty="0"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3344" y="5032933"/>
            <a:ext cx="8642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cs typeface="Arial"/>
              </a:rPr>
              <a:t>VI</a:t>
            </a:r>
            <a:r>
              <a:rPr sz="1800" b="1" dirty="0">
                <a:solidFill>
                  <a:srgbClr val="FFFFFF"/>
                </a:solidFill>
                <a:cs typeface="Arial"/>
              </a:rPr>
              <a:t>SUA</a:t>
            </a:r>
            <a:r>
              <a:rPr sz="1800" b="1" spc="-5" dirty="0">
                <a:solidFill>
                  <a:srgbClr val="FFFFFF"/>
                </a:solidFill>
                <a:cs typeface="Arial"/>
              </a:rPr>
              <a:t>L</a:t>
            </a:r>
            <a:endParaRPr sz="1800" dirty="0"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94070" y="5033505"/>
            <a:ext cx="8255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cs typeface="Arial"/>
              </a:rPr>
              <a:t>VO</a:t>
            </a:r>
            <a:r>
              <a:rPr sz="1800" b="1" dirty="0">
                <a:solidFill>
                  <a:srgbClr val="FFFFFF"/>
                </a:solidFill>
                <a:cs typeface="Arial"/>
              </a:rPr>
              <a:t>CA</a:t>
            </a:r>
            <a:r>
              <a:rPr sz="1800" b="1" spc="-5" dirty="0">
                <a:solidFill>
                  <a:srgbClr val="FFFFFF"/>
                </a:solidFill>
                <a:cs typeface="Arial"/>
              </a:rPr>
              <a:t>L</a:t>
            </a:r>
            <a:endParaRPr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41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395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87737" y="3672014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#7</a:t>
            </a:r>
            <a:endParaRPr sz="1800" dirty="0">
              <a:cs typeface="Arial"/>
            </a:endParaRPr>
          </a:p>
        </p:txBody>
      </p:sp>
      <p:sp>
        <p:nvSpPr>
          <p:cNvPr id="5" name="Τίτλος 4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ICE BREAKERS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1482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2011" y="836714"/>
            <a:ext cx="9036493" cy="5103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456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algn="l"/>
            <a:r>
              <a:rPr lang="en-US" spc="-5" dirty="0" smtClean="0">
                <a:cs typeface="Calibri"/>
              </a:rPr>
              <a:t>The speech</a:t>
            </a:r>
            <a:endParaRPr lang="en-US" dirty="0"/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/>
              <a:t>7</a:t>
            </a:r>
            <a:r>
              <a:rPr lang="el-GR" sz="2400" b="1" dirty="0" smtClean="0"/>
              <a:t>:</a:t>
            </a:r>
            <a:r>
              <a:rPr lang="en-US" sz="2400" b="1" dirty="0" smtClean="0"/>
              <a:t> </a:t>
            </a:r>
            <a:r>
              <a:rPr lang="en-US" sz="2400" dirty="0"/>
              <a:t>PRESENTATION </a:t>
            </a:r>
            <a:r>
              <a:rPr lang="en-US" sz="2400" dirty="0" smtClean="0"/>
              <a:t>SKILLS</a:t>
            </a:r>
            <a:endParaRPr lang="el-GR" sz="2400" dirty="0" smtClean="0"/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dirty="0"/>
              <a:t>Θεόδωρος Αποστολόπουλος </a:t>
            </a:r>
            <a:endParaRPr lang="el-GR" sz="2400" dirty="0" smtClean="0"/>
          </a:p>
          <a:p>
            <a:pPr algn="l"/>
            <a:r>
              <a:rPr lang="el-GR" sz="2400" b="1" dirty="0" smtClean="0"/>
              <a:t>Τμήμα</a:t>
            </a:r>
            <a:r>
              <a:rPr lang="el-GR" sz="2400" b="1" dirty="0" smtClean="0"/>
              <a:t>: </a:t>
            </a:r>
            <a:r>
              <a:rPr lang="el-GR" sz="2400" dirty="0"/>
              <a:t>Μεταπτυχιακό Πρόγραμμα </a:t>
            </a:r>
            <a:r>
              <a:rPr lang="el-GR" sz="2400" dirty="0" smtClean="0"/>
              <a:t>Σπουδών Πληροφορικής</a:t>
            </a:r>
            <a:endParaRPr lang="el-GR" sz="2400" b="1" dirty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2445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79864" y="2040775"/>
            <a:ext cx="2693327" cy="269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70071" y="3192084"/>
            <a:ext cx="1529537" cy="423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27070" y="2062162"/>
            <a:ext cx="2601813" cy="2601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31085" y="3241141"/>
            <a:ext cx="1399540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SPEECH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76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5D4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87737" y="3672014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#8</a:t>
            </a:r>
            <a:endParaRPr sz="1800" dirty="0">
              <a:cs typeface="Arial"/>
            </a:endParaRPr>
          </a:p>
        </p:txBody>
      </p:sp>
      <p:sp>
        <p:nvSpPr>
          <p:cNvPr id="5" name="Τίτλος 4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CONFIDENCE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8779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349" y="0"/>
            <a:ext cx="9117965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250">
              <a:latin typeface="Times New Roman"/>
              <a:cs typeface="Times New Roman"/>
            </a:endParaRPr>
          </a:p>
          <a:p>
            <a:pPr marR="85090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ww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.t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hinkbi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z.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gr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94482" y="2924949"/>
            <a:ext cx="3483025" cy="1105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349" y="0"/>
            <a:ext cx="9117647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74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Άδειες Χρήσης</a:t>
            </a:r>
            <a:endParaRPr lang="el-GR" dirty="0"/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smtClean="0"/>
              <a:t>Το παρόν εκπαιδευτικό υλικό υπόκειται σε</a:t>
            </a:r>
            <a:r>
              <a:rPr lang="en-US" sz="2800" dirty="0" smtClean="0"/>
              <a:t> </a:t>
            </a:r>
            <a:r>
              <a:rPr lang="el-GR" sz="2800" dirty="0" smtClean="0"/>
              <a:t>άδειες χρήσης </a:t>
            </a:r>
            <a:r>
              <a:rPr lang="en-US" sz="2800" dirty="0" smtClean="0"/>
              <a:t>Creative Commons. </a:t>
            </a:r>
            <a:endParaRPr lang="el-GR" sz="2800" dirty="0" smtClean="0"/>
          </a:p>
          <a:p>
            <a:r>
              <a:rPr lang="el-GR" sz="2800" dirty="0" smtClean="0"/>
              <a:t>Οι εικόνες προέρχονται … .</a:t>
            </a:r>
          </a:p>
          <a:p>
            <a:pPr algn="l"/>
            <a:endParaRPr lang="en-US" sz="2800" dirty="0" smtClean="0"/>
          </a:p>
        </p:txBody>
      </p:sp>
      <p:pic>
        <p:nvPicPr>
          <p:cNvPr id="2" name="Picture 1" descr="Λογότυπο για Άδειες χρήσης Creative Commons BY-NC-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70" y="5234900"/>
            <a:ext cx="3070860" cy="10744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29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5D4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5384" y="2562814"/>
            <a:ext cx="439166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7205" marR="5080" indent="-485140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USE</a:t>
            </a:r>
            <a:r>
              <a:rPr spc="-75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Y</a:t>
            </a:r>
            <a:r>
              <a:rPr spc="-10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UR</a:t>
            </a:r>
            <a:r>
              <a:rPr spc="-5" dirty="0">
                <a:solidFill>
                  <a:schemeClr val="bg1"/>
                </a:solidFill>
              </a:rPr>
              <a:t> V</a:t>
            </a:r>
            <a:r>
              <a:rPr spc="-10" dirty="0">
                <a:solidFill>
                  <a:schemeClr val="bg1"/>
                </a:solidFill>
              </a:rPr>
              <a:t>OI</a:t>
            </a:r>
            <a:r>
              <a:rPr dirty="0">
                <a:solidFill>
                  <a:schemeClr val="bg1"/>
                </a:solidFill>
              </a:rPr>
              <a:t>CE </a:t>
            </a:r>
            <a:r>
              <a:rPr spc="-5" dirty="0">
                <a:solidFill>
                  <a:schemeClr val="bg1"/>
                </a:solidFill>
              </a:rPr>
              <a:t>E</a:t>
            </a:r>
            <a:r>
              <a:rPr spc="-10" dirty="0">
                <a:solidFill>
                  <a:schemeClr val="bg1"/>
                </a:solidFill>
              </a:rPr>
              <a:t>FF</a:t>
            </a:r>
            <a:r>
              <a:rPr dirty="0">
                <a:solidFill>
                  <a:schemeClr val="bg1"/>
                </a:solidFill>
              </a:rPr>
              <a:t>EC</a:t>
            </a:r>
            <a:r>
              <a:rPr spc="-10" dirty="0">
                <a:solidFill>
                  <a:schemeClr val="bg1"/>
                </a:solidFill>
              </a:rPr>
              <a:t>TI</a:t>
            </a:r>
            <a:r>
              <a:rPr dirty="0">
                <a:solidFill>
                  <a:schemeClr val="bg1"/>
                </a:solidFill>
              </a:rPr>
              <a:t>VE</a:t>
            </a:r>
            <a:r>
              <a:rPr spc="-375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87737" y="4063796"/>
            <a:ext cx="1613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#9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562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5D4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2752" y="2562814"/>
            <a:ext cx="6197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5789" marR="5080" indent="-1863725" algn="l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B</a:t>
            </a:r>
            <a:r>
              <a:rPr spc="-10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DY</a:t>
            </a:r>
            <a:r>
              <a:rPr spc="-7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AN</a:t>
            </a:r>
            <a:r>
              <a:rPr spc="-10" dirty="0">
                <a:solidFill>
                  <a:schemeClr val="bg1"/>
                </a:solidFill>
              </a:rPr>
              <a:t>G</a:t>
            </a:r>
            <a:r>
              <a:rPr dirty="0">
                <a:solidFill>
                  <a:schemeClr val="bg1"/>
                </a:solidFill>
              </a:rPr>
              <a:t>UA</a:t>
            </a:r>
            <a:r>
              <a:rPr spc="-10" dirty="0">
                <a:solidFill>
                  <a:schemeClr val="bg1"/>
                </a:solidFill>
              </a:rPr>
              <a:t>G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&amp;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EYE CO</a:t>
            </a:r>
            <a:r>
              <a:rPr spc="-5" dirty="0">
                <a:solidFill>
                  <a:schemeClr val="bg1"/>
                </a:solidFill>
              </a:rPr>
              <a:t>N</a:t>
            </a:r>
            <a:r>
              <a:rPr spc="-305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ACT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24170" y="4032059"/>
            <a:ext cx="1740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#10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359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5D4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95473" y="3101670"/>
            <a:ext cx="3271520" cy="999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dirty="0">
                <a:solidFill>
                  <a:srgbClr val="FFFFFF"/>
                </a:solidFill>
                <a:cs typeface="Arial"/>
              </a:rPr>
              <a:t>BE</a:t>
            </a:r>
            <a:r>
              <a:rPr sz="40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4000" b="1" dirty="0">
                <a:solidFill>
                  <a:srgbClr val="FFFFFF"/>
                </a:solidFill>
                <a:cs typeface="Arial"/>
              </a:rPr>
              <a:t>EXC</a:t>
            </a:r>
            <a:r>
              <a:rPr sz="4000" b="1" spc="-10" dirty="0">
                <a:solidFill>
                  <a:srgbClr val="FFFFFF"/>
                </a:solidFill>
                <a:cs typeface="Arial"/>
              </a:rPr>
              <a:t>ITI</a:t>
            </a:r>
            <a:r>
              <a:rPr sz="4000" b="1" dirty="0">
                <a:solidFill>
                  <a:srgbClr val="FFFFFF"/>
                </a:solidFill>
                <a:cs typeface="Arial"/>
              </a:rPr>
              <a:t>N</a:t>
            </a:r>
            <a:r>
              <a:rPr sz="4000" b="1" spc="-5" dirty="0">
                <a:solidFill>
                  <a:srgbClr val="FFFFFF"/>
                </a:solidFill>
                <a:cs typeface="Arial"/>
              </a:rPr>
              <a:t>G</a:t>
            </a:r>
            <a:endParaRPr sz="4000" dirty="0">
              <a:cs typeface="Arial"/>
            </a:endParaRPr>
          </a:p>
          <a:p>
            <a:pPr marR="66040" algn="ctr">
              <a:lnSpc>
                <a:spcPct val="100000"/>
              </a:lnSpc>
              <a:spcBef>
                <a:spcPts val="825"/>
              </a:spcBef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</a:t>
            </a:r>
            <a:r>
              <a:rPr sz="1800" spc="-135" dirty="0">
                <a:solidFill>
                  <a:srgbClr val="FFFFFF"/>
                </a:solidFill>
                <a:cs typeface="Arial"/>
              </a:rPr>
              <a:t>1</a:t>
            </a:r>
            <a:r>
              <a:rPr sz="1800" dirty="0">
                <a:solidFill>
                  <a:srgbClr val="FFFFFF"/>
                </a:solidFill>
                <a:cs typeface="Arial"/>
              </a:rPr>
              <a:t>1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934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5D4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5760" marR="5080" indent="-1623695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REHEAR</a:t>
            </a:r>
            <a:r>
              <a:rPr spc="-5" dirty="0">
                <a:solidFill>
                  <a:schemeClr val="bg1"/>
                </a:solidFill>
              </a:rPr>
              <a:t>SE, </a:t>
            </a:r>
            <a:r>
              <a:rPr dirty="0">
                <a:solidFill>
                  <a:schemeClr val="bg1"/>
                </a:solidFill>
              </a:rPr>
              <a:t>REHEAR</a:t>
            </a:r>
            <a:r>
              <a:rPr spc="-5" dirty="0">
                <a:solidFill>
                  <a:schemeClr val="bg1"/>
                </a:solidFill>
              </a:rPr>
              <a:t>SE, </a:t>
            </a:r>
            <a:r>
              <a:rPr dirty="0">
                <a:solidFill>
                  <a:schemeClr val="bg1"/>
                </a:solidFill>
              </a:rPr>
              <a:t>REHEARSE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24170" y="4392091"/>
            <a:ext cx="1740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#10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871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993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algn="l"/>
            <a:r>
              <a:rPr lang="en-US" spc="-5" dirty="0" smtClean="0">
                <a:cs typeface="Calibri"/>
              </a:rPr>
              <a:t>The content</a:t>
            </a:r>
            <a:endParaRPr lang="en-US" dirty="0"/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/>
              <a:t>7</a:t>
            </a:r>
            <a:r>
              <a:rPr lang="el-GR" sz="2400" b="1" dirty="0" smtClean="0"/>
              <a:t>:</a:t>
            </a:r>
            <a:r>
              <a:rPr lang="en-US" sz="2400" b="1" dirty="0" smtClean="0"/>
              <a:t> </a:t>
            </a:r>
            <a:r>
              <a:rPr lang="en-US" sz="2400" dirty="0"/>
              <a:t>PRESENTATION </a:t>
            </a:r>
            <a:r>
              <a:rPr lang="en-US" sz="2400" dirty="0" smtClean="0"/>
              <a:t>SKILLS</a:t>
            </a:r>
            <a:endParaRPr lang="el-GR" sz="2400" dirty="0" smtClean="0"/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dirty="0"/>
              <a:t>Θεόδωρος Αποστολόπουλος </a:t>
            </a:r>
            <a:endParaRPr lang="el-GR" sz="2400" dirty="0" smtClean="0"/>
          </a:p>
          <a:p>
            <a:pPr algn="l"/>
            <a:r>
              <a:rPr lang="el-GR" sz="2400" b="1" dirty="0" smtClean="0"/>
              <a:t>Τμήμα</a:t>
            </a:r>
            <a:r>
              <a:rPr lang="el-GR" sz="2400" b="1" dirty="0" smtClean="0"/>
              <a:t>: </a:t>
            </a:r>
            <a:r>
              <a:rPr lang="el-GR" sz="2400" dirty="0"/>
              <a:t>Μεταπτυχιακό Πρόγραμμα </a:t>
            </a:r>
            <a:r>
              <a:rPr lang="el-GR" sz="2400" dirty="0" smtClean="0"/>
              <a:t>Σπουδών Πληροφορικής</a:t>
            </a:r>
            <a:endParaRPr lang="el-GR" sz="2400" b="1" dirty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0585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54679" y="2177935"/>
            <a:ext cx="2693327" cy="269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28504" y="3329244"/>
            <a:ext cx="1753984" cy="423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9079" y="2200097"/>
            <a:ext cx="2601813" cy="2601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93974" y="3379089"/>
            <a:ext cx="1617980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463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964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8285" y="2733172"/>
            <a:ext cx="398589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</a:pPr>
            <a:r>
              <a:rPr spc="-10" dirty="0">
                <a:solidFill>
                  <a:schemeClr val="bg1"/>
                </a:solidFill>
              </a:rPr>
              <a:t>IT’</a:t>
            </a:r>
            <a:r>
              <a:rPr dirty="0">
                <a:solidFill>
                  <a:schemeClr val="bg1"/>
                </a:solidFill>
              </a:rPr>
              <a:t>S</a:t>
            </a:r>
            <a:r>
              <a:rPr spc="-15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10" dirty="0">
                <a:solidFill>
                  <a:schemeClr val="bg1"/>
                </a:solidFill>
              </a:rPr>
              <a:t>L</a:t>
            </a:r>
            <a:r>
              <a:rPr spc="-5" dirty="0">
                <a:solidFill>
                  <a:schemeClr val="bg1"/>
                </a:solidFill>
              </a:rPr>
              <a:t>L</a:t>
            </a:r>
            <a:r>
              <a:rPr spc="-2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AB</a:t>
            </a:r>
            <a:r>
              <a:rPr spc="-10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U</a:t>
            </a:r>
            <a:r>
              <a:rPr spc="-5" dirty="0">
                <a:solidFill>
                  <a:schemeClr val="bg1"/>
                </a:solidFill>
              </a:rPr>
              <a:t>T </a:t>
            </a:r>
            <a:r>
              <a:rPr dirty="0">
                <a:solidFill>
                  <a:schemeClr val="bg1"/>
                </a:solidFill>
              </a:rPr>
              <a:t>EXPER</a:t>
            </a:r>
            <a:r>
              <a:rPr spc="-10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ENCE</a:t>
            </a:r>
          </a:p>
        </p:txBody>
      </p:sp>
    </p:spTree>
    <p:extLst>
      <p:ext uri="{BB962C8B-B14F-4D97-AF65-F5344CB8AC3E}">
        <p14:creationId xmlns:p14="http://schemas.microsoft.com/office/powerpoint/2010/main" val="836087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964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32652" y="4032059"/>
            <a:ext cx="1723389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</a:t>
            </a:r>
            <a:r>
              <a:rPr sz="1800" spc="-135" dirty="0">
                <a:solidFill>
                  <a:srgbClr val="FFFFFF"/>
                </a:solidFill>
                <a:cs typeface="Arial"/>
              </a:rPr>
              <a:t>1</a:t>
            </a:r>
            <a:r>
              <a:rPr sz="1800" dirty="0">
                <a:solidFill>
                  <a:srgbClr val="FFFFFF"/>
                </a:solidFill>
                <a:cs typeface="Arial"/>
              </a:rPr>
              <a:t>1</a:t>
            </a:r>
            <a:endParaRPr sz="1800" dirty="0">
              <a:cs typeface="Arial"/>
            </a:endParaRPr>
          </a:p>
        </p:txBody>
      </p:sp>
      <p:sp>
        <p:nvSpPr>
          <p:cNvPr id="5" name="Τίτλος 4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PREPARATION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2316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64028" y="1313408"/>
            <a:ext cx="2693327" cy="269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7768" y="2468886"/>
            <a:ext cx="1018308" cy="419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0853" y="1336002"/>
            <a:ext cx="2601813" cy="2601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70784" y="2514993"/>
            <a:ext cx="887730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SUBJECT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54679" y="1330032"/>
            <a:ext cx="2693327" cy="2693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06977" y="2485510"/>
            <a:ext cx="1184563" cy="419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9079" y="1353007"/>
            <a:ext cx="2601813" cy="2601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74286" y="2531986"/>
            <a:ext cx="1057275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AUDIENCE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11825" y="1354975"/>
            <a:ext cx="2693327" cy="2693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97142" y="2506284"/>
            <a:ext cx="939337" cy="4239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59324" y="1376311"/>
            <a:ext cx="2601812" cy="2601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60805" y="2555290"/>
            <a:ext cx="804545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99208" y="3154676"/>
            <a:ext cx="2693327" cy="26933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7071" y="4305988"/>
            <a:ext cx="1641767" cy="4239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6960" y="3176511"/>
            <a:ext cx="2601813" cy="26018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86852" y="4355490"/>
            <a:ext cx="1527810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EXPECTATIONS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35335" y="3225333"/>
            <a:ext cx="2693327" cy="26933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25047" y="4380807"/>
            <a:ext cx="1109748" cy="4197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79201" y="3248520"/>
            <a:ext cx="2601813" cy="26018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94019" y="4427499"/>
            <a:ext cx="977900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CONTEXT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35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Να διδαχθούμε κάποια μυστικά για τη δημιουργία καλύτερων παρουσιάσεων που υποστηρίζουν ομιλίες</a:t>
            </a:r>
          </a:p>
          <a:p>
            <a:r>
              <a:rPr lang="el-GR" dirty="0"/>
              <a:t>Να μάθουμε τα συστατικά μιας καλής </a:t>
            </a:r>
            <a:r>
              <a:rPr lang="el-GR" dirty="0" smtClean="0"/>
              <a:t>ομιλίας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139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964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24170" y="4032059"/>
            <a:ext cx="1740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#12</a:t>
            </a:r>
            <a:endParaRPr sz="1800" dirty="0">
              <a:cs typeface="Arial"/>
            </a:endParaRPr>
          </a:p>
        </p:txBody>
      </p:sp>
      <p:sp>
        <p:nvSpPr>
          <p:cNvPr id="6" name="Τίτλος 4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STRUCTURE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7596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964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53696"/>
            <a:ext cx="8229600" cy="984884"/>
          </a:xfrm>
          <a:prstGeom prst="rect">
            <a:avLst/>
          </a:prstGeom>
        </p:spPr>
        <p:txBody>
          <a:bodyPr vert="horz" wrap="square" lIns="0" tIns="304799" rIns="0" bIns="0" rtlCol="0">
            <a:spAutoFit/>
          </a:bodyPr>
          <a:lstStyle/>
          <a:p>
            <a:pPr marL="280670">
              <a:lnSpc>
                <a:spcPct val="100000"/>
              </a:lnSpc>
            </a:pPr>
            <a:r>
              <a:rPr spc="-10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N</a:t>
            </a:r>
            <a:r>
              <a:rPr spc="-10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R</a:t>
            </a:r>
            <a:r>
              <a:rPr spc="-10" dirty="0">
                <a:solidFill>
                  <a:schemeClr val="bg1"/>
                </a:solidFill>
              </a:rPr>
              <a:t>O</a:t>
            </a:r>
            <a:r>
              <a:rPr spc="-5" dirty="0">
                <a:solidFill>
                  <a:schemeClr val="bg1"/>
                </a:solidFill>
              </a:rPr>
              <a:t>, </a:t>
            </a:r>
            <a:r>
              <a:rPr dirty="0">
                <a:solidFill>
                  <a:schemeClr val="bg1"/>
                </a:solidFill>
              </a:rPr>
              <a:t>B</a:t>
            </a:r>
            <a:r>
              <a:rPr spc="-10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D</a:t>
            </a:r>
            <a:r>
              <a:rPr spc="-445" dirty="0">
                <a:solidFill>
                  <a:schemeClr val="bg1"/>
                </a:solidFill>
              </a:rPr>
              <a:t>Y</a:t>
            </a:r>
            <a:r>
              <a:rPr spc="-5" dirty="0">
                <a:solidFill>
                  <a:schemeClr val="bg1"/>
                </a:solidFill>
              </a:rPr>
              <a:t>, </a:t>
            </a:r>
            <a:r>
              <a:rPr dirty="0">
                <a:solidFill>
                  <a:schemeClr val="bg1"/>
                </a:solidFill>
              </a:rPr>
              <a:t>END</a:t>
            </a:r>
            <a:r>
              <a:rPr spc="-10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N</a:t>
            </a:r>
            <a:r>
              <a:rPr spc="-5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00233" y="4032059"/>
            <a:ext cx="312610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Use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cs typeface="Arial"/>
              </a:rPr>
              <a:t>o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f </a:t>
            </a:r>
            <a:r>
              <a:rPr sz="1800" dirty="0">
                <a:solidFill>
                  <a:srgbClr val="FFFFFF"/>
                </a:solidFill>
                <a:cs typeface="Arial"/>
              </a:rPr>
              <a:t>Example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s, </a:t>
            </a:r>
            <a:r>
              <a:rPr sz="1800" dirty="0">
                <a:solidFill>
                  <a:srgbClr val="FFFFFF"/>
                </a:solidFill>
                <a:cs typeface="Arial"/>
              </a:rPr>
              <a:t>Conclusions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446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753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964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512" y="353696"/>
            <a:ext cx="8229600" cy="984884"/>
          </a:xfrm>
          <a:prstGeom prst="rect">
            <a:avLst/>
          </a:prstGeom>
        </p:spPr>
        <p:txBody>
          <a:bodyPr vert="horz" wrap="square" lIns="0" tIns="304799" rIns="0" bIns="0" rtlCol="0">
            <a:spAutoFit/>
          </a:bodyPr>
          <a:lstStyle/>
          <a:p>
            <a:pPr marL="586740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HAND</a:t>
            </a:r>
            <a:r>
              <a:rPr spc="-10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HE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Q</a:t>
            </a:r>
            <a:r>
              <a:rPr dirty="0">
                <a:solidFill>
                  <a:schemeClr val="bg1"/>
                </a:solidFill>
              </a:rPr>
              <a:t>&amp;</a:t>
            </a:r>
            <a:r>
              <a:rPr spc="-225" dirty="0">
                <a:solidFill>
                  <a:schemeClr val="bg1"/>
                </a:solidFill>
              </a:rPr>
              <a:t>A</a:t>
            </a:r>
            <a:r>
              <a:rPr spc="-155" dirty="0">
                <a:solidFill>
                  <a:schemeClr val="bg1"/>
                </a:solidFill>
              </a:rPr>
              <a:t>’</a:t>
            </a:r>
            <a:r>
              <a:rPr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24170" y="4032059"/>
            <a:ext cx="1740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#13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537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964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08520" y="353696"/>
            <a:ext cx="8229600" cy="984884"/>
          </a:xfrm>
          <a:prstGeom prst="rect">
            <a:avLst/>
          </a:prstGeom>
        </p:spPr>
        <p:txBody>
          <a:bodyPr vert="horz" wrap="square" lIns="0" tIns="304799" rIns="0" bIns="0" rtlCol="0">
            <a:spAutoFit/>
          </a:bodyPr>
          <a:lstStyle/>
          <a:p>
            <a:pPr marL="1047115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KEEP</a:t>
            </a:r>
            <a:r>
              <a:rPr spc="-7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T S</a:t>
            </a:r>
            <a:r>
              <a:rPr spc="-10"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MPLE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24170" y="4032059"/>
            <a:ext cx="17405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cs typeface="Arial"/>
              </a:rPr>
              <a:t>Golden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Rul</a:t>
            </a:r>
            <a:r>
              <a:rPr sz="1800" dirty="0">
                <a:solidFill>
                  <a:srgbClr val="FFFFFF"/>
                </a:solidFill>
                <a:cs typeface="Arial"/>
              </a:rPr>
              <a:t>e 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#14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644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202596"/>
            <a:ext cx="8229600" cy="51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265" marR="5080" indent="-203200">
              <a:lnSpc>
                <a:spcPts val="3800"/>
              </a:lnSpc>
            </a:pPr>
            <a:r>
              <a:rPr spc="-10" dirty="0">
                <a:solidFill>
                  <a:srgbClr val="191C3E"/>
                </a:solidFill>
                <a:latin typeface="+mn-lt"/>
                <a:cs typeface="Arial"/>
              </a:rPr>
              <a:t>T</a:t>
            </a:r>
            <a:r>
              <a:rPr dirty="0">
                <a:solidFill>
                  <a:srgbClr val="191C3E"/>
                </a:solidFill>
                <a:latin typeface="+mn-lt"/>
                <a:cs typeface="Arial"/>
              </a:rPr>
              <a:t>HE</a:t>
            </a:r>
            <a:r>
              <a:rPr spc="-5" dirty="0">
                <a:solidFill>
                  <a:srgbClr val="191C3E"/>
                </a:solidFill>
                <a:latin typeface="+mn-lt"/>
                <a:cs typeface="Arial"/>
              </a:rPr>
              <a:t> </a:t>
            </a:r>
            <a:r>
              <a:rPr spc="-10" dirty="0">
                <a:solidFill>
                  <a:srgbClr val="191C3E"/>
                </a:solidFill>
                <a:latin typeface="+mn-lt"/>
                <a:cs typeface="Arial"/>
              </a:rPr>
              <a:t>FLOO</a:t>
            </a:r>
            <a:r>
              <a:rPr dirty="0">
                <a:solidFill>
                  <a:srgbClr val="191C3E"/>
                </a:solidFill>
                <a:latin typeface="+mn-lt"/>
                <a:cs typeface="Arial"/>
              </a:rPr>
              <a:t>R </a:t>
            </a:r>
            <a:r>
              <a:rPr spc="-10" dirty="0">
                <a:solidFill>
                  <a:srgbClr val="191C3E"/>
                </a:solidFill>
                <a:latin typeface="+mn-lt"/>
                <a:cs typeface="Arial"/>
              </a:rPr>
              <a:t>I</a:t>
            </a:r>
            <a:r>
              <a:rPr dirty="0">
                <a:solidFill>
                  <a:srgbClr val="191C3E"/>
                </a:solidFill>
                <a:latin typeface="+mn-lt"/>
                <a:cs typeface="Arial"/>
              </a:rPr>
              <a:t>S</a:t>
            </a:r>
            <a:r>
              <a:rPr spc="-5" dirty="0">
                <a:solidFill>
                  <a:srgbClr val="191C3E"/>
                </a:solidFill>
                <a:latin typeface="+mn-lt"/>
                <a:cs typeface="Arial"/>
              </a:rPr>
              <a:t> Y</a:t>
            </a:r>
            <a:r>
              <a:rPr spc="-10" dirty="0">
                <a:solidFill>
                  <a:srgbClr val="191C3E"/>
                </a:solidFill>
                <a:latin typeface="+mn-lt"/>
                <a:cs typeface="Arial"/>
              </a:rPr>
              <a:t>O</a:t>
            </a:r>
            <a:r>
              <a:rPr dirty="0">
                <a:solidFill>
                  <a:srgbClr val="191C3E"/>
                </a:solidFill>
                <a:latin typeface="+mn-lt"/>
                <a:cs typeface="Arial"/>
              </a:rPr>
              <a:t>URS</a:t>
            </a:r>
            <a:endParaRPr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624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39314" y="3369564"/>
            <a:ext cx="418401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b="1" spc="-3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4000" b="1" spc="-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-UP</a:t>
            </a:r>
            <a:r>
              <a:rPr sz="4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b="1" spc="-1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W</a:t>
            </a:r>
            <a:r>
              <a:rPr dirty="0"/>
              <a:t>ha</a:t>
            </a:r>
            <a:r>
              <a:rPr spc="-5" dirty="0"/>
              <a:t>t</a:t>
            </a:r>
            <a:r>
              <a:rPr spc="-35" dirty="0"/>
              <a:t>’</a:t>
            </a:r>
            <a:r>
              <a:rPr dirty="0"/>
              <a:t>s</a:t>
            </a:r>
            <a:r>
              <a:rPr spc="-5" dirty="0"/>
              <a:t> </a:t>
            </a:r>
            <a:r>
              <a:rPr dirty="0"/>
              <a:t>ne</a:t>
            </a:r>
            <a:r>
              <a:rPr spc="-5" dirty="0"/>
              <a:t>xt </a:t>
            </a:r>
            <a:r>
              <a:rPr dirty="0"/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4211954" y="1556791"/>
            <a:ext cx="609600" cy="60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522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7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69650" y="4392091"/>
            <a:ext cx="19824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cs typeface="Arial"/>
              </a:rPr>
              <a:t>W</a:t>
            </a:r>
            <a:r>
              <a:rPr sz="1800" dirty="0">
                <a:solidFill>
                  <a:srgbClr val="FFFFFF"/>
                </a:solidFill>
                <a:cs typeface="Arial"/>
              </a:rPr>
              <a:t>hy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cs typeface="Arial"/>
              </a:rPr>
              <a:t>should</a:t>
            </a:r>
            <a:r>
              <a:rPr sz="1800" spc="-5" dirty="0">
                <a:solidFill>
                  <a:srgbClr val="FFFFFF"/>
                </a:solidFill>
                <a:cs typeface="Arial"/>
              </a:rPr>
              <a:t> I </a:t>
            </a:r>
            <a:r>
              <a:rPr sz="1800" dirty="0">
                <a:solidFill>
                  <a:srgbClr val="FFFFFF"/>
                </a:solidFill>
                <a:cs typeface="Arial"/>
              </a:rPr>
              <a:t>care?</a:t>
            </a:r>
            <a:endParaRPr sz="1800" dirty="0">
              <a:cs typeface="Arial"/>
            </a:endParaRPr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>
                <a:solidFill>
                  <a:schemeClr val="bg1"/>
                </a:solidFill>
              </a:rPr>
              <a:t>E</a:t>
            </a:r>
            <a:r>
              <a:rPr lang="en-US" spc="-10" dirty="0">
                <a:solidFill>
                  <a:schemeClr val="bg1"/>
                </a:solidFill>
              </a:rPr>
              <a:t>L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spc="-300" dirty="0">
                <a:solidFill>
                  <a:schemeClr val="bg1"/>
                </a:solidFill>
              </a:rPr>
              <a:t>VA</a:t>
            </a:r>
            <a:r>
              <a:rPr lang="en-US" spc="-80" dirty="0">
                <a:solidFill>
                  <a:schemeClr val="bg1"/>
                </a:solidFill>
              </a:rPr>
              <a:t>T</a:t>
            </a:r>
            <a:r>
              <a:rPr lang="en-US" spc="-1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spc="-5" dirty="0">
                <a:solidFill>
                  <a:schemeClr val="bg1"/>
                </a:solidFill>
              </a:rPr>
              <a:t> P</a:t>
            </a:r>
            <a:r>
              <a:rPr lang="en-US" spc="-10" dirty="0">
                <a:solidFill>
                  <a:schemeClr val="bg1"/>
                </a:solidFill>
              </a:rPr>
              <a:t>IT</a:t>
            </a:r>
            <a:r>
              <a:rPr lang="en-US" dirty="0">
                <a:solidFill>
                  <a:schemeClr val="bg1"/>
                </a:solidFill>
              </a:rPr>
              <a:t>CH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089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25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l-GR" dirty="0" smtClean="0"/>
              <a:t>THE </a:t>
            </a:r>
            <a:r>
              <a:rPr lang="en-US" altLang="el-GR" dirty="0"/>
              <a:t>SLIDES</a:t>
            </a:r>
          </a:p>
          <a:p>
            <a:r>
              <a:rPr lang="en-US" spc="-10" dirty="0" smtClean="0">
                <a:cs typeface="Calibri"/>
              </a:rPr>
              <a:t>THE </a:t>
            </a:r>
            <a:r>
              <a:rPr lang="en-US" spc="-10" dirty="0">
                <a:cs typeface="Calibri"/>
              </a:rPr>
              <a:t>SPEECH</a:t>
            </a:r>
          </a:p>
          <a:p>
            <a:r>
              <a:rPr lang="en-US" dirty="0" smtClean="0">
                <a:cs typeface="Calibri"/>
              </a:rPr>
              <a:t>THE </a:t>
            </a:r>
            <a:r>
              <a:rPr lang="en-US" dirty="0">
                <a:cs typeface="Calibri"/>
              </a:rPr>
              <a:t>CONTENT</a:t>
            </a:r>
          </a:p>
          <a:p>
            <a:pPr marL="12700">
              <a:lnSpc>
                <a:spcPts val="2065"/>
              </a:lnSpc>
            </a:pPr>
            <a:endParaRPr lang="en-US" dirty="0">
              <a:cs typeface="Calibri"/>
            </a:endParaRPr>
          </a:p>
          <a:p>
            <a:endParaRPr lang="en-US" altLang="el-GR" dirty="0"/>
          </a:p>
          <a:p>
            <a:endParaRPr lang="en-US" altLang="el-GR" dirty="0" smtClean="0"/>
          </a:p>
          <a:p>
            <a:pPr marL="0" indent="0">
              <a:buNone/>
            </a:pP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028" y="1313408"/>
            <a:ext cx="2693327" cy="2693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7768" y="2468886"/>
            <a:ext cx="1018308" cy="419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0853" y="1336002"/>
            <a:ext cx="2601813" cy="2601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70784" y="2514993"/>
            <a:ext cx="10890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0" dirty="0">
                <a:solidFill>
                  <a:srgbClr val="FFFFFF"/>
                </a:solidFill>
                <a:cs typeface="Arial"/>
              </a:rPr>
              <a:t>SUBJECT</a:t>
            </a:r>
            <a:endParaRPr sz="2000" dirty="0"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54679" y="1330032"/>
            <a:ext cx="2693327" cy="2693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06977" y="2485510"/>
            <a:ext cx="1184563" cy="4197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9079" y="1353007"/>
            <a:ext cx="2601813" cy="26018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74286" y="2531986"/>
            <a:ext cx="129704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30" dirty="0">
                <a:solidFill>
                  <a:srgbClr val="FFFFFF"/>
                </a:solidFill>
                <a:cs typeface="Arial"/>
              </a:rPr>
              <a:t>AUDIENCE</a:t>
            </a:r>
            <a:endParaRPr sz="2000"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11825" y="1354975"/>
            <a:ext cx="2693327" cy="2693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97142" y="2506284"/>
            <a:ext cx="939337" cy="4239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59324" y="1376311"/>
            <a:ext cx="2601812" cy="2601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60805" y="2555290"/>
            <a:ext cx="98699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75" dirty="0">
                <a:solidFill>
                  <a:srgbClr val="FFFFFF"/>
                </a:solidFill>
                <a:cs typeface="Arial"/>
              </a:rPr>
              <a:t>TARGET</a:t>
            </a:r>
            <a:endParaRPr sz="2000"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99208" y="3154676"/>
            <a:ext cx="2693327" cy="2693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7071" y="4305988"/>
            <a:ext cx="1641767" cy="4239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6960" y="3176511"/>
            <a:ext cx="2601813" cy="26018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8" name="object 18"/>
          <p:cNvSpPr txBox="1"/>
          <p:nvPr/>
        </p:nvSpPr>
        <p:spPr>
          <a:xfrm>
            <a:off x="2586852" y="4355490"/>
            <a:ext cx="187428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5" dirty="0">
                <a:solidFill>
                  <a:srgbClr val="FFFFFF"/>
                </a:solidFill>
                <a:cs typeface="Arial"/>
              </a:rPr>
              <a:t>EXPECTATIONS</a:t>
            </a:r>
            <a:endParaRPr sz="2000"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35335" y="3225333"/>
            <a:ext cx="2693327" cy="26933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25047" y="4380807"/>
            <a:ext cx="1109748" cy="4197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79201" y="3248520"/>
            <a:ext cx="2601813" cy="260181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94018" y="4427499"/>
            <a:ext cx="11996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cs typeface="Arial"/>
              </a:rPr>
              <a:t>CONTEXT</a:t>
            </a:r>
            <a:endParaRPr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446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7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6938" y="511393"/>
            <a:ext cx="809815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EVERY</a:t>
            </a:r>
            <a:r>
              <a:rPr spc="-5" dirty="0">
                <a:solidFill>
                  <a:schemeClr val="bg1"/>
                </a:solidFill>
              </a:rPr>
              <a:t> P</a:t>
            </a:r>
            <a:r>
              <a:rPr spc="-10" dirty="0">
                <a:solidFill>
                  <a:schemeClr val="bg1"/>
                </a:solidFill>
              </a:rPr>
              <a:t>IT</a:t>
            </a:r>
            <a:r>
              <a:rPr dirty="0">
                <a:solidFill>
                  <a:schemeClr val="bg1"/>
                </a:solidFill>
              </a:rPr>
              <a:t>CH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SH</a:t>
            </a:r>
            <a:r>
              <a:rPr spc="-10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U</a:t>
            </a:r>
            <a:r>
              <a:rPr spc="-10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D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</a:t>
            </a:r>
            <a:r>
              <a:rPr spc="-5" dirty="0">
                <a:solidFill>
                  <a:schemeClr val="bg1"/>
                </a:solidFill>
              </a:rPr>
              <a:t>S</a:t>
            </a:r>
            <a:r>
              <a:rPr spc="-10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11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050" indent="-514350">
              <a:lnSpc>
                <a:spcPct val="100000"/>
              </a:lnSpc>
              <a:buAutoNum type="arabicPeriod"/>
              <a:tabLst>
                <a:tab pos="527050" algn="l"/>
              </a:tabLst>
            </a:pPr>
            <a:r>
              <a:rPr spc="-10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hy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should</a:t>
            </a:r>
            <a:r>
              <a:rPr spc="-5" dirty="0">
                <a:solidFill>
                  <a:schemeClr val="bg1"/>
                </a:solidFill>
              </a:rPr>
              <a:t> I </a:t>
            </a:r>
            <a:r>
              <a:rPr dirty="0">
                <a:solidFill>
                  <a:schemeClr val="bg1"/>
                </a:solidFill>
              </a:rPr>
              <a:t>care?</a:t>
            </a:r>
          </a:p>
          <a:p>
            <a:pPr marL="527050" indent="-51435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050" algn="l"/>
              </a:tabLst>
            </a:pPr>
            <a:r>
              <a:rPr spc="-10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ha</a:t>
            </a:r>
            <a:r>
              <a:rPr spc="-5" dirty="0">
                <a:solidFill>
                  <a:schemeClr val="bg1"/>
                </a:solidFill>
              </a:rPr>
              <a:t>t </a:t>
            </a:r>
            <a:r>
              <a:rPr dirty="0">
                <a:solidFill>
                  <a:schemeClr val="bg1"/>
                </a:solidFill>
              </a:rPr>
              <a:t>do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you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do?</a:t>
            </a:r>
          </a:p>
          <a:p>
            <a:pPr marL="527050" indent="-51435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050" algn="l"/>
              </a:tabLst>
            </a:pPr>
            <a:r>
              <a:rPr spc="-10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hy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are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you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be</a:t>
            </a:r>
            <a:r>
              <a:rPr spc="-10" dirty="0">
                <a:solidFill>
                  <a:schemeClr val="bg1"/>
                </a:solidFill>
              </a:rPr>
              <a:t>tt</a:t>
            </a:r>
            <a:r>
              <a:rPr dirty="0">
                <a:solidFill>
                  <a:schemeClr val="bg1"/>
                </a:solidFill>
              </a:rPr>
              <a:t>er?</a:t>
            </a:r>
          </a:p>
          <a:p>
            <a:pPr marL="527050" indent="-514350">
              <a:lnSpc>
                <a:spcPct val="100000"/>
              </a:lnSpc>
              <a:spcBef>
                <a:spcPts val="760"/>
              </a:spcBef>
              <a:buAutoNum type="arabicPeriod"/>
              <a:tabLst>
                <a:tab pos="527050" algn="l"/>
              </a:tabLst>
            </a:pPr>
            <a:r>
              <a:rPr dirty="0">
                <a:solidFill>
                  <a:schemeClr val="bg1"/>
                </a:solidFill>
              </a:rPr>
              <a:t>Does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t </a:t>
            </a:r>
            <a:r>
              <a:rPr dirty="0">
                <a:solidFill>
                  <a:schemeClr val="bg1"/>
                </a:solidFill>
              </a:rPr>
              <a:t>work?</a:t>
            </a:r>
          </a:p>
          <a:p>
            <a:pPr marL="527050" indent="-51435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050" algn="l"/>
              </a:tabLst>
            </a:pPr>
            <a:r>
              <a:rPr dirty="0">
                <a:solidFill>
                  <a:schemeClr val="bg1"/>
                </a:solidFill>
              </a:rPr>
              <a:t>How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are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you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going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o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make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money?</a:t>
            </a:r>
          </a:p>
          <a:p>
            <a:pPr marL="527050" indent="-514350">
              <a:lnSpc>
                <a:spcPct val="100000"/>
              </a:lnSpc>
              <a:spcBef>
                <a:spcPts val="760"/>
              </a:spcBef>
              <a:buAutoNum type="arabicPeriod"/>
              <a:tabLst>
                <a:tab pos="527050" algn="l"/>
              </a:tabLst>
            </a:pPr>
            <a:r>
              <a:rPr spc="-10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hy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you?</a:t>
            </a:r>
          </a:p>
          <a:p>
            <a:pPr marL="527050" indent="-51435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050" algn="l"/>
              </a:tabLst>
            </a:pPr>
            <a:r>
              <a:rPr dirty="0">
                <a:solidFill>
                  <a:schemeClr val="bg1"/>
                </a:solidFill>
              </a:rPr>
              <a:t>Do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you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have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plans?</a:t>
            </a:r>
          </a:p>
        </p:txBody>
      </p:sp>
    </p:spTree>
    <p:extLst>
      <p:ext uri="{BB962C8B-B14F-4D97-AF65-F5344CB8AC3E}">
        <p14:creationId xmlns:p14="http://schemas.microsoft.com/office/powerpoint/2010/main" val="3156977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57446" y="428104"/>
            <a:ext cx="4705007" cy="5112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1108" y="1342504"/>
            <a:ext cx="3645128" cy="3316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292" y="454025"/>
            <a:ext cx="4614545" cy="5021580"/>
          </a:xfrm>
          <a:custGeom>
            <a:avLst/>
            <a:gdLst/>
            <a:ahLst/>
            <a:cxnLst/>
            <a:rect l="l" t="t" r="r" b="b"/>
            <a:pathLst>
              <a:path w="4614545" h="5021580">
                <a:moveTo>
                  <a:pt x="4607264" y="0"/>
                </a:moveTo>
                <a:lnTo>
                  <a:pt x="0" y="1866"/>
                </a:lnTo>
                <a:lnTo>
                  <a:pt x="14740" y="4484560"/>
                </a:lnTo>
                <a:lnTo>
                  <a:pt x="4614515" y="5021580"/>
                </a:lnTo>
                <a:lnTo>
                  <a:pt x="4607264" y="0"/>
                </a:lnTo>
                <a:close/>
              </a:path>
            </a:pathLst>
          </a:custGeom>
          <a:solidFill>
            <a:srgbClr val="2127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7792" y="1395095"/>
            <a:ext cx="151511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7792" y="2334895"/>
            <a:ext cx="3278504" cy="1357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Leon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Gavalas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76,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rebuchet MS"/>
                <a:cs typeface="Trebuchet MS"/>
              </a:rPr>
              <a:t>Patission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Street,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rebuchet MS"/>
                <a:cs typeface="Trebuchet MS"/>
              </a:rPr>
              <a:t>Athens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104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34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Greece.</a:t>
            </a:r>
            <a:endParaRPr sz="1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b="1" spc="-155" dirty="0">
                <a:solidFill>
                  <a:srgbClr val="FFFFFF"/>
                </a:solidFill>
                <a:latin typeface="Trebuchet MS"/>
                <a:cs typeface="Trebuchet MS"/>
              </a:rPr>
              <a:t>T.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210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8203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663</a:t>
            </a:r>
            <a:endParaRPr sz="1400" dirty="0">
              <a:latin typeface="Trebuchet MS"/>
              <a:cs typeface="Trebuchet MS"/>
            </a:endParaRPr>
          </a:p>
          <a:p>
            <a:pPr marL="12700" marR="1550035">
              <a:lnSpc>
                <a:spcPct val="101200"/>
              </a:lnSpc>
            </a:pP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E-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mail: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rebuchet MS"/>
                <a:cs typeface="Trebuchet MS"/>
                <a:hlinkClick r:id="rId4"/>
              </a:rPr>
              <a:t>legav</a:t>
            </a:r>
            <a:r>
              <a:rPr sz="1400" b="1" spc="-45" dirty="0">
                <a:solidFill>
                  <a:srgbClr val="FFFFFF"/>
                </a:solidFill>
                <a:latin typeface="Trebuchet MS"/>
                <a:cs typeface="Trebuchet MS"/>
                <a:hlinkClick r:id="rId4"/>
              </a:rPr>
              <a:t>@aueb.gr</a:t>
            </a:r>
            <a:r>
              <a:rPr sz="14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rebuchet MS"/>
                <a:cs typeface="Trebuchet MS"/>
              </a:rPr>
              <a:t>acein.aueb.gr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68720" y="1264920"/>
            <a:ext cx="1939289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spc="-5" dirty="0">
                <a:solidFill>
                  <a:srgbClr val="191C3E"/>
                </a:solidFill>
                <a:latin typeface="Arial"/>
                <a:cs typeface="Arial"/>
              </a:rPr>
              <a:t>T</a:t>
            </a:r>
            <a:r>
              <a:rPr sz="2400" i="1" dirty="0">
                <a:solidFill>
                  <a:srgbClr val="191C3E"/>
                </a:solidFill>
                <a:latin typeface="Arial"/>
                <a:cs typeface="Arial"/>
              </a:rPr>
              <a:t>HANK</a:t>
            </a:r>
            <a:r>
              <a:rPr sz="2400" i="1" spc="-5" dirty="0">
                <a:solidFill>
                  <a:srgbClr val="191C3E"/>
                </a:solidFill>
                <a:latin typeface="Arial"/>
                <a:cs typeface="Arial"/>
              </a:rPr>
              <a:t> YO</a:t>
            </a:r>
            <a:r>
              <a:rPr sz="2400" i="1" dirty="0">
                <a:solidFill>
                  <a:srgbClr val="191C3E"/>
                </a:solidFill>
                <a:latin typeface="Arial"/>
                <a:cs typeface="Arial"/>
              </a:rPr>
              <a:t>U!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678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 #</a:t>
            </a:r>
            <a:r>
              <a:rPr lang="en-US" dirty="0" smtClean="0"/>
              <a:t> </a:t>
            </a:r>
            <a:r>
              <a:rPr lang="el-GR" dirty="0"/>
              <a:t>7</a:t>
            </a:r>
          </a:p>
        </p:txBody>
      </p:sp>
      <p:sp>
        <p:nvSpPr>
          <p:cNvPr id="23" name="Θέση κειμένου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/>
              <a:t>Μάθημα: </a:t>
            </a:r>
            <a:r>
              <a:rPr lang="el-GR" dirty="0"/>
              <a:t>Καινοτομία και </a:t>
            </a:r>
            <a:r>
              <a:rPr lang="el-GR" dirty="0" smtClean="0"/>
              <a:t>Επιχειρηματικότητα, </a:t>
            </a:r>
            <a:endParaRPr lang="el-GR" dirty="0" smtClean="0"/>
          </a:p>
          <a:p>
            <a:r>
              <a:rPr lang="el-GR" b="1" dirty="0" smtClean="0"/>
              <a:t>Ενότητα </a:t>
            </a:r>
            <a:r>
              <a:rPr lang="el-GR" b="1" dirty="0"/>
              <a:t># </a:t>
            </a:r>
            <a:r>
              <a:rPr lang="el-GR" b="1" dirty="0" smtClean="0"/>
              <a:t>7</a:t>
            </a:r>
            <a:r>
              <a:rPr lang="el-GR" dirty="0" smtClean="0"/>
              <a:t>: </a:t>
            </a:r>
            <a:r>
              <a:rPr lang="en-US" dirty="0" smtClean="0"/>
              <a:t>PRESENTATION </a:t>
            </a:r>
            <a:r>
              <a:rPr lang="en-US" dirty="0"/>
              <a:t>SKILLS</a:t>
            </a:r>
          </a:p>
          <a:p>
            <a:r>
              <a:rPr lang="en-US" dirty="0" smtClean="0"/>
              <a:t>  </a:t>
            </a:r>
            <a:r>
              <a:rPr lang="el-GR" b="1" dirty="0" smtClean="0"/>
              <a:t>Διδάσκων: </a:t>
            </a:r>
            <a:r>
              <a:rPr lang="el-GR" dirty="0"/>
              <a:t>Θεόδωρος Αποστολόπουλος</a:t>
            </a:r>
            <a:r>
              <a:rPr lang="el-GR" b="1" dirty="0" smtClean="0"/>
              <a:t>,</a:t>
            </a:r>
            <a:endParaRPr lang="en-US" b="1" dirty="0" smtClean="0"/>
          </a:p>
          <a:p>
            <a:r>
              <a:rPr lang="el-GR" b="1" dirty="0" smtClean="0"/>
              <a:t> Τμήμα: </a:t>
            </a:r>
            <a:r>
              <a:rPr lang="el-GR" dirty="0" smtClean="0"/>
              <a:t>Μεταπτυχιακό Πρόγραμμα </a:t>
            </a:r>
            <a:r>
              <a:rPr lang="el-GR" dirty="0" smtClean="0"/>
              <a:t>Σπουδών Πληροφορικής</a:t>
            </a:r>
            <a:endParaRPr lang="el-GR" b="1" dirty="0" smtClean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27" name="Picture 2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26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571998" y="1566659"/>
            <a:ext cx="0" cy="5291455"/>
          </a:xfrm>
          <a:custGeom>
            <a:avLst/>
            <a:gdLst/>
            <a:ahLst/>
            <a:cxnLst/>
            <a:rect l="l" t="t" r="r" b="b"/>
            <a:pathLst>
              <a:path h="5291455">
                <a:moveTo>
                  <a:pt x="1" y="0"/>
                </a:moveTo>
                <a:lnTo>
                  <a:pt x="0" y="5291340"/>
                </a:lnTo>
              </a:path>
            </a:pathLst>
          </a:custGeom>
          <a:ln w="25399">
            <a:solidFill>
              <a:srgbClr val="2127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8128" y="1542008"/>
            <a:ext cx="1379918" cy="1492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83238" y="1953488"/>
            <a:ext cx="839585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5918" y="1568538"/>
            <a:ext cx="1287145" cy="1400175"/>
          </a:xfrm>
          <a:custGeom>
            <a:avLst/>
            <a:gdLst/>
            <a:ahLst/>
            <a:cxnLst/>
            <a:rect l="l" t="t" r="r" b="b"/>
            <a:pathLst>
              <a:path w="1287145" h="1400175">
                <a:moveTo>
                  <a:pt x="1284554" y="0"/>
                </a:moveTo>
                <a:lnTo>
                  <a:pt x="0" y="520"/>
                </a:lnTo>
                <a:lnTo>
                  <a:pt x="4102" y="1250353"/>
                </a:lnTo>
                <a:lnTo>
                  <a:pt x="1286586" y="1400086"/>
                </a:lnTo>
                <a:lnTo>
                  <a:pt x="1284554" y="0"/>
                </a:lnTo>
                <a:close/>
              </a:path>
            </a:pathLst>
          </a:custGeom>
          <a:solidFill>
            <a:srgbClr val="2127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64679" y="2093328"/>
            <a:ext cx="534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88424" y="2942704"/>
            <a:ext cx="1375752" cy="1492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3367" y="3449778"/>
            <a:ext cx="1363294" cy="3948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33623" y="2968625"/>
            <a:ext cx="1287145" cy="1400175"/>
          </a:xfrm>
          <a:custGeom>
            <a:avLst/>
            <a:gdLst/>
            <a:ahLst/>
            <a:cxnLst/>
            <a:rect l="l" t="t" r="r" b="b"/>
            <a:pathLst>
              <a:path w="1287145" h="1400175">
                <a:moveTo>
                  <a:pt x="1284554" y="0"/>
                </a:moveTo>
                <a:lnTo>
                  <a:pt x="0" y="520"/>
                </a:lnTo>
                <a:lnTo>
                  <a:pt x="4102" y="1250353"/>
                </a:lnTo>
                <a:lnTo>
                  <a:pt x="1286586" y="1400086"/>
                </a:lnTo>
                <a:lnTo>
                  <a:pt x="1284554" y="0"/>
                </a:lnTo>
                <a:close/>
              </a:path>
            </a:pathLst>
          </a:custGeom>
          <a:solidFill>
            <a:srgbClr val="2127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82811" y="3474351"/>
            <a:ext cx="11944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PRAC</a:t>
            </a:r>
            <a:r>
              <a:rPr sz="1800" b="1" i="1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88128" y="4368336"/>
            <a:ext cx="1379918" cy="1492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04752" y="4779822"/>
            <a:ext cx="1384071" cy="5486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35918" y="4395203"/>
            <a:ext cx="1287145" cy="1400175"/>
          </a:xfrm>
          <a:custGeom>
            <a:avLst/>
            <a:gdLst/>
            <a:ahLst/>
            <a:cxnLst/>
            <a:rect l="l" t="t" r="r" b="b"/>
            <a:pathLst>
              <a:path w="1287145" h="1400175">
                <a:moveTo>
                  <a:pt x="1284554" y="0"/>
                </a:moveTo>
                <a:lnTo>
                  <a:pt x="0" y="520"/>
                </a:lnTo>
                <a:lnTo>
                  <a:pt x="4102" y="1250354"/>
                </a:lnTo>
                <a:lnTo>
                  <a:pt x="1286586" y="1400086"/>
                </a:lnTo>
                <a:lnTo>
                  <a:pt x="1284554" y="0"/>
                </a:lnTo>
                <a:close/>
              </a:path>
            </a:pathLst>
          </a:custGeom>
          <a:solidFill>
            <a:srgbClr val="2127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991599" y="4919992"/>
            <a:ext cx="10801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SPEC</a:t>
            </a:r>
            <a:r>
              <a:rPr sz="1800" b="1" i="1" spc="-5" dirty="0">
                <a:solidFill>
                  <a:srgbClr val="FFFFFF"/>
                </a:solidFill>
                <a:latin typeface="Arial"/>
                <a:cs typeface="Arial"/>
              </a:rPr>
              <a:t>IFI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Τίτλος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011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64028" y="2136368"/>
            <a:ext cx="2693327" cy="269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0853" y="2159799"/>
            <a:ext cx="2601813" cy="2601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71243" y="3338791"/>
            <a:ext cx="1287145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b="1" spc="-110" dirty="0">
                <a:solidFill>
                  <a:srgbClr val="FFFFFF"/>
                </a:solidFill>
                <a:latin typeface="Arial"/>
                <a:cs typeface="Arial"/>
              </a:rPr>
              <a:t>SLIDES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54679" y="2152992"/>
            <a:ext cx="2693327" cy="2693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44886" y="3308470"/>
            <a:ext cx="1525384" cy="419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99079" y="2176792"/>
            <a:ext cx="2601813" cy="2601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03094" y="3355784"/>
            <a:ext cx="1399540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SPEECH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11825" y="2177935"/>
            <a:ext cx="2693327" cy="2693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89815" y="3329244"/>
            <a:ext cx="1753984" cy="4239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59324" y="2200097"/>
            <a:ext cx="2601812" cy="26018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54206" y="3379089"/>
            <a:ext cx="1617980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03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algn="l"/>
            <a:r>
              <a:rPr lang="en-US" spc="-5" dirty="0" smtClean="0">
                <a:cs typeface="Calibri"/>
              </a:rPr>
              <a:t>The slides</a:t>
            </a:r>
            <a:endParaRPr lang="en-US" dirty="0"/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/>
              <a:t>7</a:t>
            </a:r>
            <a:r>
              <a:rPr lang="el-GR" sz="2400" b="1" dirty="0" smtClean="0"/>
              <a:t>:</a:t>
            </a:r>
            <a:r>
              <a:rPr lang="en-US" sz="2400" b="1" dirty="0" smtClean="0"/>
              <a:t> </a:t>
            </a:r>
            <a:r>
              <a:rPr lang="en-US" sz="2400" dirty="0"/>
              <a:t>PRESENTATION </a:t>
            </a:r>
            <a:r>
              <a:rPr lang="en-US" sz="2400" dirty="0" smtClean="0"/>
              <a:t>SKILLS</a:t>
            </a:r>
            <a:endParaRPr lang="el-GR" sz="2400" dirty="0" smtClean="0"/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dirty="0"/>
              <a:t>Θεόδωρος Αποστολόπουλος </a:t>
            </a:r>
            <a:endParaRPr lang="el-GR" sz="2400" dirty="0" smtClean="0"/>
          </a:p>
          <a:p>
            <a:pPr algn="l"/>
            <a:r>
              <a:rPr lang="el-GR" sz="2400" b="1" dirty="0" smtClean="0"/>
              <a:t>Τμήμα</a:t>
            </a:r>
            <a:r>
              <a:rPr lang="el-GR" sz="2400" b="1" dirty="0" smtClean="0"/>
              <a:t>: </a:t>
            </a:r>
            <a:r>
              <a:rPr lang="el-GR" sz="2400" dirty="0"/>
              <a:t>Μεταπτυχιακό Πρόγραμμα </a:t>
            </a:r>
            <a:r>
              <a:rPr lang="el-GR" sz="2400" dirty="0" smtClean="0"/>
              <a:t>Σπουδών Πληροφορικής</a:t>
            </a:r>
            <a:endParaRPr lang="el-GR" sz="2400" b="1" dirty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8159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79864" y="2107272"/>
            <a:ext cx="2693327" cy="269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7070" y="2128100"/>
            <a:ext cx="2601813" cy="2601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87470" y="3307079"/>
            <a:ext cx="1287145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b="1" spc="-110" dirty="0">
                <a:solidFill>
                  <a:srgbClr val="FFFFFF"/>
                </a:solidFill>
                <a:latin typeface="Arial"/>
                <a:cs typeface="Arial"/>
              </a:rPr>
              <a:t>SLIDES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64113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1_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i = " h t t p : / / w w w . w 3 . o r g / 2 0 0 1 / X M L S c h e m a - i n s t a n c e "   x m l n s : x s d = " h t t p : / / w w w . w 3 . o r g / 2 0 0 1 / X M L S c h e m a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3B098E1A-2F85-46DA-9BF7-2850C075DFDB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Template_1_introduction</Template>
  <TotalTime>0</TotalTime>
  <Words>527</Words>
  <Application>Microsoft Office PowerPoint</Application>
  <PresentationFormat>Προβολή στην οθόνη (4:3)</PresentationFormat>
  <Paragraphs>192</Paragraphs>
  <Slides>53</Slides>
  <Notes>9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53</vt:i4>
      </vt:variant>
    </vt:vector>
  </HeadingPairs>
  <TitlesOfParts>
    <vt:vector size="54" baseType="lpstr">
      <vt:lpstr>Template_1_introduction</vt:lpstr>
      <vt:lpstr>Καινοτομία και Επιχειρηματικότητα</vt:lpstr>
      <vt:lpstr>Χρηματοδότηση</vt:lpstr>
      <vt:lpstr>Άδειες Χρήσης</vt:lpstr>
      <vt:lpstr>Σκοποί ενότητας</vt:lpstr>
      <vt:lpstr>Περιεχόμενα ενότητας</vt:lpstr>
      <vt:lpstr>WHAT’S NEXT?</vt:lpstr>
      <vt:lpstr>Παρουσίαση του PowerPoint</vt:lpstr>
      <vt:lpstr>The slides</vt:lpstr>
      <vt:lpstr>Παρουσίαση του PowerPoint</vt:lpstr>
      <vt:lpstr>NO BULLETS</vt:lpstr>
      <vt:lpstr>Παρουσίαση του PowerPoint</vt:lpstr>
      <vt:lpstr>Παρουσίαση του PowerPoint</vt:lpstr>
      <vt:lpstr>STOP!</vt:lpstr>
      <vt:lpstr>NO MORE THAN 9 WORDS/SLIDE</vt:lpstr>
      <vt:lpstr>Dude, they should look AT YOU, not the slides</vt:lpstr>
      <vt:lpstr>Παρουσίαση του PowerPoint</vt:lpstr>
      <vt:lpstr>AVOID DRESS CODE HORROR STORIES Golden Rule #3</vt:lpstr>
      <vt:lpstr>~30PT TEXT</vt:lpstr>
      <vt:lpstr>USE IMAGES</vt:lpstr>
      <vt:lpstr>Παρουσίαση του PowerPoint</vt:lpstr>
      <vt:lpstr>IMAGES SHOULD TAKE UP THE WHOLE SLIDE</vt:lpstr>
      <vt:lpstr>Where to find good Images?</vt:lpstr>
      <vt:lpstr>How we take in Information during a Presentation</vt:lpstr>
      <vt:lpstr>Παρουσίαση του PowerPoint</vt:lpstr>
      <vt:lpstr>Παρουσίαση του PowerPoint</vt:lpstr>
      <vt:lpstr>The speech</vt:lpstr>
      <vt:lpstr>Παρουσίαση του PowerPoint</vt:lpstr>
      <vt:lpstr>Παρουσίαση του PowerPoint</vt:lpstr>
      <vt:lpstr>Παρουσίαση του PowerPoint</vt:lpstr>
      <vt:lpstr>USE YOUR VOICE EFFECTIVELY</vt:lpstr>
      <vt:lpstr>BODY LANGUAGE &amp; EYE CONTACT</vt:lpstr>
      <vt:lpstr>Παρουσίαση του PowerPoint</vt:lpstr>
      <vt:lpstr>REHEARSE, REHEARSE, REHEARSE</vt:lpstr>
      <vt:lpstr>Παρουσίαση του PowerPoint</vt:lpstr>
      <vt:lpstr>The content</vt:lpstr>
      <vt:lpstr>Παρουσίαση του PowerPoint</vt:lpstr>
      <vt:lpstr>IT’S ALL ABOUT EXPERIENCE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INTRO, BODY, ENDING</vt:lpstr>
      <vt:lpstr>Παρουσίαση του PowerPoint</vt:lpstr>
      <vt:lpstr>HANDLE THE Q&amp;A’s</vt:lpstr>
      <vt:lpstr>KEEP IT SIMPLE</vt:lpstr>
      <vt:lpstr>THE FLOOR IS YOURS</vt:lpstr>
      <vt:lpstr>What’s next ?</vt:lpstr>
      <vt:lpstr>ELEVATOR PITCH</vt:lpstr>
      <vt:lpstr>Παρουσίαση του PowerPoint</vt:lpstr>
      <vt:lpstr>Παρουσίαση του PowerPoint</vt:lpstr>
      <vt:lpstr>EVERY PITCH SHOULD ANSWER</vt:lpstr>
      <vt:lpstr>THANK YOU!</vt:lpstr>
      <vt:lpstr>Τέλος Ενότητας # 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2015-08-24T08:47:06Z</dcterms:created>
  <dcterms:modified xsi:type="dcterms:W3CDTF">2015-10-14T10:02:47Z</dcterms:modified>
</cp:coreProperties>
</file>