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28"/>
  </p:notesMasterIdLst>
  <p:handoutMasterIdLst>
    <p:handoutMasterId r:id="rId29"/>
  </p:handoutMasterIdLst>
  <p:sldIdLst>
    <p:sldId id="310" r:id="rId4"/>
    <p:sldId id="282" r:id="rId5"/>
    <p:sldId id="283" r:id="rId6"/>
    <p:sldId id="284" r:id="rId7"/>
    <p:sldId id="292" r:id="rId8"/>
    <p:sldId id="285" r:id="rId9"/>
    <p:sldId id="286" r:id="rId10"/>
    <p:sldId id="293" r:id="rId11"/>
    <p:sldId id="294" r:id="rId12"/>
    <p:sldId id="303" r:id="rId13"/>
    <p:sldId id="287" r:id="rId14"/>
    <p:sldId id="296" r:id="rId15"/>
    <p:sldId id="309" r:id="rId16"/>
    <p:sldId id="289" r:id="rId17"/>
    <p:sldId id="297" r:id="rId18"/>
    <p:sldId id="298" r:id="rId19"/>
    <p:sldId id="300" r:id="rId20"/>
    <p:sldId id="299" r:id="rId21"/>
    <p:sldId id="301" r:id="rId22"/>
    <p:sldId id="307" r:id="rId23"/>
    <p:sldId id="306" r:id="rId24"/>
    <p:sldId id="304" r:id="rId25"/>
    <p:sldId id="305" r:id="rId26"/>
    <p:sldId id="311" r:id="rId27"/>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endParaRPr lang="el-GR"/>
          </a:p>
        </p:txBody>
      </p:sp>
      <p:sp>
        <p:nvSpPr>
          <p:cNvPr id="1884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el-GR"/>
          </a:p>
        </p:txBody>
      </p:sp>
      <p:sp>
        <p:nvSpPr>
          <p:cNvPr id="18842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pPr>
              <a:defRPr/>
            </a:pPr>
            <a:endParaRPr lang="el-GR"/>
          </a:p>
        </p:txBody>
      </p:sp>
      <p:sp>
        <p:nvSpPr>
          <p:cNvPr id="18842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pPr>
              <a:defRPr/>
            </a:pPr>
            <a:fld id="{5F0A1F33-CB10-4198-9019-10BFC9ECB533}" type="slidenum">
              <a:rPr lang="el-GR"/>
              <a:pPr>
                <a:defRPr/>
              </a:pPr>
              <a:t>‹#›</a:t>
            </a:fld>
            <a:endParaRPr lang="el-GR" dirty="0"/>
          </a:p>
        </p:txBody>
      </p:sp>
    </p:spTree>
    <p:extLst>
      <p:ext uri="{BB962C8B-B14F-4D97-AF65-F5344CB8AC3E}">
        <p14:creationId xmlns:p14="http://schemas.microsoft.com/office/powerpoint/2010/main" val="2085722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589EBA93-8567-4396-BCA7-B89566612E8C}" type="datetimeFigureOut">
              <a:rPr lang="en-US" smtClean="0"/>
              <a:t>11/26/2015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1BC70828-42D8-4910-BAF5-325E8C9651EE}" type="slidenum">
              <a:rPr lang="en-US" smtClean="0"/>
              <a:t>‹#›</a:t>
            </a:fld>
            <a:endParaRPr lang="en-US"/>
          </a:p>
        </p:txBody>
      </p:sp>
    </p:spTree>
    <p:extLst>
      <p:ext uri="{BB962C8B-B14F-4D97-AF65-F5344CB8AC3E}">
        <p14:creationId xmlns:p14="http://schemas.microsoft.com/office/powerpoint/2010/main" val="422262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8257" indent="-17825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0"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5" name="Straight Connector 11"/>
          <p:cNvCxnSpPr>
            <a:cxnSpLocks noChangeShapeType="1"/>
          </p:cNvCxnSpPr>
          <p:nvPr userDrawn="1"/>
        </p:nvCxnSpPr>
        <p:spPr bwMode="auto">
          <a:xfrm>
            <a:off x="0" y="64008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F2C4C8E3-4DC8-4D65-898A-FB17820A110E}" type="slidenum">
              <a:rPr lang="el-GR"/>
              <a:pPr>
                <a:defRPr/>
              </a:pPr>
              <a:t>‹#›</a:t>
            </a:fld>
            <a:endParaRPr lang="el-GR" dirty="0"/>
          </a:p>
        </p:txBody>
      </p:sp>
    </p:spTree>
    <p:extLst>
      <p:ext uri="{BB962C8B-B14F-4D97-AF65-F5344CB8AC3E}">
        <p14:creationId xmlns:p14="http://schemas.microsoft.com/office/powerpoint/2010/main" val="94740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0AF87C5-E142-402E-B883-0AF43F6A608C}" type="slidenum">
              <a:rPr lang="el-GR"/>
              <a:pPr>
                <a:defRPr/>
              </a:pPr>
              <a:t>‹#›</a:t>
            </a:fld>
            <a:endParaRPr lang="el-GR" dirty="0"/>
          </a:p>
        </p:txBody>
      </p:sp>
    </p:spTree>
    <p:extLst>
      <p:ext uri="{BB962C8B-B14F-4D97-AF65-F5344CB8AC3E}">
        <p14:creationId xmlns:p14="http://schemas.microsoft.com/office/powerpoint/2010/main" val="184037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95500" cy="63246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04800" y="0"/>
            <a:ext cx="61341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4FD251B-8BE8-45D1-83FF-C8F7DA6B68BA}" type="slidenum">
              <a:rPr lang="el-GR"/>
              <a:pPr>
                <a:defRPr/>
              </a:pPr>
              <a:t>‹#›</a:t>
            </a:fld>
            <a:endParaRPr lang="el-GR" dirty="0"/>
          </a:p>
        </p:txBody>
      </p:sp>
    </p:spTree>
    <p:extLst>
      <p:ext uri="{BB962C8B-B14F-4D97-AF65-F5344CB8AC3E}">
        <p14:creationId xmlns:p14="http://schemas.microsoft.com/office/powerpoint/2010/main" val="147120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21027723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016832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0639174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5230673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313956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834670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695413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602898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99BD0A5-E5B9-4826-8DB3-1F1F40135580}" type="slidenum">
              <a:rPr lang="el-GR"/>
              <a:pPr>
                <a:defRPr/>
              </a:pPr>
              <a:t>‹#›</a:t>
            </a:fld>
            <a:endParaRPr lang="el-GR" dirty="0"/>
          </a:p>
        </p:txBody>
      </p:sp>
    </p:spTree>
    <p:extLst>
      <p:ext uri="{BB962C8B-B14F-4D97-AF65-F5344CB8AC3E}">
        <p14:creationId xmlns:p14="http://schemas.microsoft.com/office/powerpoint/2010/main" val="4277453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9985916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0670875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88803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51A01-D354-4E6B-82CA-286ED97493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6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0A107A-27AA-4A08-8E6A-4B572A9D23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67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1BE538-7E34-4BB0-89E6-CCE152296F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687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A2F666-4921-43A9-A20D-CBF7C76ECD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3846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65557A-ADB6-4A46-B53F-E94E08A14A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4289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98F52F-78D0-4534-A6E5-6D7F9806AC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559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C257E9-1E86-427B-A8B1-0F4A2F4240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8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1F243C7-B6CC-4072-BA7D-33E351B6F02C}" type="slidenum">
              <a:rPr lang="el-GR"/>
              <a:pPr>
                <a:defRPr/>
              </a:pPr>
              <a:t>‹#›</a:t>
            </a:fld>
            <a:endParaRPr lang="el-GR" dirty="0"/>
          </a:p>
        </p:txBody>
      </p:sp>
    </p:spTree>
    <p:extLst>
      <p:ext uri="{BB962C8B-B14F-4D97-AF65-F5344CB8AC3E}">
        <p14:creationId xmlns:p14="http://schemas.microsoft.com/office/powerpoint/2010/main" val="2599007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94389-33CD-4050-9975-7EA095F85D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6029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918720-74E1-412F-B3B5-EDCA7A2B5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852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89712-C507-4E0B-A7A3-83D4130C8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0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25E85-8032-49D8-81A5-F9E5D58CB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863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337BA0-6FE4-4893-B846-AC22E0920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8168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13625-B8F5-4EAA-AE09-650EAB40D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9879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2072E-6079-4824-B0DE-A68616658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2585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73266A-AD71-424C-959C-3F79A1D82A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60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C8D2FE4-CB5B-42C9-9464-315BDF394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8715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E8DA333-4984-42CA-B4DE-CCA083BD3E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2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2954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0" y="12954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A3768A4-F9C3-42A9-8201-B531DC9A922C}" type="slidenum">
              <a:rPr lang="el-GR"/>
              <a:pPr>
                <a:defRPr/>
              </a:pPr>
              <a:t>‹#›</a:t>
            </a:fld>
            <a:endParaRPr lang="el-GR" dirty="0"/>
          </a:p>
        </p:txBody>
      </p:sp>
    </p:spTree>
    <p:extLst>
      <p:ext uri="{BB962C8B-B14F-4D97-AF65-F5344CB8AC3E}">
        <p14:creationId xmlns:p14="http://schemas.microsoft.com/office/powerpoint/2010/main" val="255632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3FC74884-D7D6-4644-8C6F-D405AFC52F92}" type="slidenum">
              <a:rPr lang="el-GR"/>
              <a:pPr>
                <a:defRPr/>
              </a:pPr>
              <a:t>‹#›</a:t>
            </a:fld>
            <a:endParaRPr lang="el-GR" dirty="0"/>
          </a:p>
        </p:txBody>
      </p:sp>
    </p:spTree>
    <p:extLst>
      <p:ext uri="{BB962C8B-B14F-4D97-AF65-F5344CB8AC3E}">
        <p14:creationId xmlns:p14="http://schemas.microsoft.com/office/powerpoint/2010/main" val="72817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AB292272-0222-4D6A-B1C2-A898AAA92866}" type="slidenum">
              <a:rPr lang="el-GR"/>
              <a:pPr>
                <a:defRPr/>
              </a:pPr>
              <a:t>‹#›</a:t>
            </a:fld>
            <a:endParaRPr lang="el-GR" dirty="0"/>
          </a:p>
        </p:txBody>
      </p:sp>
    </p:spTree>
    <p:extLst>
      <p:ext uri="{BB962C8B-B14F-4D97-AF65-F5344CB8AC3E}">
        <p14:creationId xmlns:p14="http://schemas.microsoft.com/office/powerpoint/2010/main" val="319911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82C5806-0A4C-4D57-B2E2-5A206CD84AF9}" type="slidenum">
              <a:rPr lang="el-GR"/>
              <a:pPr>
                <a:defRPr/>
              </a:pPr>
              <a:t>‹#›</a:t>
            </a:fld>
            <a:endParaRPr lang="el-GR" dirty="0"/>
          </a:p>
        </p:txBody>
      </p:sp>
    </p:spTree>
    <p:extLst>
      <p:ext uri="{BB962C8B-B14F-4D97-AF65-F5344CB8AC3E}">
        <p14:creationId xmlns:p14="http://schemas.microsoft.com/office/powerpoint/2010/main" val="166565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600F405-1911-455C-9AFE-671ACEE8CE43}" type="slidenum">
              <a:rPr lang="el-GR"/>
              <a:pPr>
                <a:defRPr/>
              </a:pPr>
              <a:t>‹#›</a:t>
            </a:fld>
            <a:endParaRPr lang="el-GR" dirty="0"/>
          </a:p>
        </p:txBody>
      </p:sp>
    </p:spTree>
    <p:extLst>
      <p:ext uri="{BB962C8B-B14F-4D97-AF65-F5344CB8AC3E}">
        <p14:creationId xmlns:p14="http://schemas.microsoft.com/office/powerpoint/2010/main" val="411749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0352C64-7189-4997-84DA-65358B3DCC3D}" type="slidenum">
              <a:rPr lang="el-GR"/>
              <a:pPr>
                <a:defRPr/>
              </a:pPr>
              <a:t>‹#›</a:t>
            </a:fld>
            <a:endParaRPr lang="el-GR" dirty="0"/>
          </a:p>
        </p:txBody>
      </p:sp>
    </p:spTree>
    <p:extLst>
      <p:ext uri="{BB962C8B-B14F-4D97-AF65-F5344CB8AC3E}">
        <p14:creationId xmlns:p14="http://schemas.microsoft.com/office/powerpoint/2010/main" val="245474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Click to edit Master title style</a:t>
            </a:r>
          </a:p>
        </p:txBody>
      </p:sp>
      <p:sp>
        <p:nvSpPr>
          <p:cNvPr id="1027" name="Rectangle 3"/>
          <p:cNvSpPr>
            <a:spLocks noGrp="1" noChangeArrowheads="1"/>
          </p:cNvSpPr>
          <p:nvPr>
            <p:ph type="body" idx="1"/>
          </p:nvPr>
        </p:nvSpPr>
        <p:spPr bwMode="auto">
          <a:xfrm>
            <a:off x="304800" y="12954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Click to edit Master text styles</a:t>
            </a:r>
          </a:p>
          <a:p>
            <a:pPr lvl="1"/>
            <a:r>
              <a:rPr lang="el-GR" altLang="en-US" smtClean="0"/>
              <a:t>Second level</a:t>
            </a:r>
          </a:p>
          <a:p>
            <a:pPr lvl="2"/>
            <a:r>
              <a:rPr lang="el-GR" altLang="en-US" smtClean="0"/>
              <a:t>Third level</a:t>
            </a:r>
          </a:p>
          <a:p>
            <a:pPr lvl="3"/>
            <a:r>
              <a:rPr lang="el-GR" altLang="en-US" smtClean="0"/>
              <a:t>Fourth level</a:t>
            </a:r>
          </a:p>
          <a:p>
            <a:pPr lvl="4"/>
            <a:r>
              <a:rPr lang="el-GR"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D4EB97F-11EB-4021-BF40-90B092A3DCA5}" type="slidenum">
              <a:rPr lang="el-GR"/>
              <a:pPr>
                <a:defRPr/>
              </a:pPr>
              <a:t>‹#›</a:t>
            </a:fld>
            <a:endParaRPr lang="el-GR" dirty="0"/>
          </a:p>
        </p:txBody>
      </p:sp>
      <p:sp>
        <p:nvSpPr>
          <p:cNvPr id="1031" name="Line 7"/>
          <p:cNvSpPr>
            <a:spLocks noChangeShapeType="1"/>
          </p:cNvSpPr>
          <p:nvPr userDrawn="1"/>
        </p:nvSpPr>
        <p:spPr bwMode="auto">
          <a:xfrm>
            <a:off x="0" y="11430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32" name="Line 8"/>
          <p:cNvSpPr>
            <a:spLocks noChangeShapeType="1"/>
          </p:cNvSpPr>
          <p:nvPr userDrawn="1"/>
        </p:nvSpPr>
        <p:spPr bwMode="auto">
          <a:xfrm>
            <a:off x="0" y="64008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1033" name="Straight Connector 8"/>
          <p:cNvCxnSpPr>
            <a:cxnSpLocks noChangeShapeType="1"/>
          </p:cNvCxnSpPr>
          <p:nvPr userDrawn="1"/>
        </p:nvCxnSpPr>
        <p:spPr bwMode="auto">
          <a:xfrm>
            <a:off x="0"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1034" name="Straight Connector 9"/>
          <p:cNvCxnSpPr>
            <a:cxnSpLocks noChangeShapeType="1"/>
          </p:cNvCxnSpPr>
          <p:nvPr userDrawn="1"/>
        </p:nvCxnSpPr>
        <p:spPr bwMode="auto">
          <a:xfrm>
            <a:off x="0" y="64008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00FF"/>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Font typeface="Symbol" pitchFamily="18"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pPr fontAlgn="auto">
              <a:spcBef>
                <a:spcPts val="0"/>
              </a:spcBef>
              <a:spcAft>
                <a:spcPts val="0"/>
              </a:spcAft>
            </a:pPr>
            <a:fld id="{53C4726A-630D-4CB4-B088-BAB00F4188E9}" type="slidenum">
              <a:rPr lang="el-GR" smtClean="0">
                <a:solidFill>
                  <a:prstClr val="black"/>
                </a:solidFill>
                <a:latin typeface="Calibri"/>
                <a:cs typeface="Times New Roman" pitchFamily="18" charset="0"/>
              </a:rPr>
              <a:pPr fontAlgn="auto">
                <a:spcBef>
                  <a:spcPts val="0"/>
                </a:spcBef>
                <a:spcAft>
                  <a:spcPts val="0"/>
                </a:spcAft>
              </a:pPr>
              <a:t>‹#›</a:t>
            </a:fld>
            <a:endParaRPr lang="el-GR" dirty="0">
              <a:solidFill>
                <a:prstClr val="black"/>
              </a:solidFill>
              <a:latin typeface="Calibri"/>
              <a:cs typeface="Times New Roman" pitchFamily="18" charset="0"/>
            </a:endParaRPr>
          </a:p>
        </p:txBody>
      </p:sp>
    </p:spTree>
    <p:extLst>
      <p:ext uri="{BB962C8B-B14F-4D97-AF65-F5344CB8AC3E}">
        <p14:creationId xmlns:p14="http://schemas.microsoft.com/office/powerpoint/2010/main" val="26905202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4A66E9D-85FB-4576-A313-8039D27DA2E2}"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472551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defRPr/>
            </a:pPr>
            <a:r>
              <a:rPr lang="el-GR" altLang="en-US" dirty="0"/>
              <a:t>Ασύρματα Δίκτυα και Κινητές Επικοινωνίες</a:t>
            </a:r>
            <a:endParaRPr lang="en-US" dirty="0"/>
          </a:p>
        </p:txBody>
      </p:sp>
      <p:sp>
        <p:nvSpPr>
          <p:cNvPr id="3" name="Υπότιτλος 2"/>
          <p:cNvSpPr>
            <a:spLocks noGrp="1"/>
          </p:cNvSpPr>
          <p:nvPr>
            <p:ph type="subTitle" idx="1"/>
          </p:nvPr>
        </p:nvSpPr>
        <p:spPr>
          <a:xfrm>
            <a:off x="609600" y="3581400"/>
            <a:ext cx="7776864" cy="1752600"/>
          </a:xfrm>
        </p:spPr>
        <p:txBody>
          <a:bodyPr>
            <a:noAutofit/>
          </a:bodyPr>
          <a:lstStyle/>
          <a:p>
            <a:r>
              <a:rPr lang="el-GR" sz="2800" b="1" dirty="0"/>
              <a:t>Ενότητα </a:t>
            </a:r>
            <a:r>
              <a:rPr lang="en-US" sz="2800" b="1" dirty="0"/>
              <a:t># </a:t>
            </a:r>
            <a:r>
              <a:rPr lang="en-US" sz="2800" b="1" dirty="0" smtClean="0"/>
              <a:t>8</a:t>
            </a:r>
            <a:r>
              <a:rPr lang="el-GR" sz="2800" b="1" dirty="0" smtClean="0"/>
              <a:t>:</a:t>
            </a:r>
            <a:r>
              <a:rPr lang="en-US" sz="2800" dirty="0" smtClean="0"/>
              <a:t> </a:t>
            </a:r>
            <a:r>
              <a:rPr lang="el-GR" altLang="en-US" sz="2800" dirty="0"/>
              <a:t>Σύστημα </a:t>
            </a:r>
            <a:r>
              <a:rPr lang="en-US" altLang="en-US" sz="2800" dirty="0"/>
              <a:t>2.5 </a:t>
            </a:r>
            <a:r>
              <a:rPr lang="el-GR" altLang="en-US" sz="2800" dirty="0"/>
              <a:t>Γενιάς </a:t>
            </a:r>
            <a:r>
              <a:rPr lang="en-US" altLang="en-US" sz="2800" dirty="0"/>
              <a:t>GPRS</a:t>
            </a:r>
            <a:endParaRPr lang="el-GR" sz="2800" dirty="0" smtClean="0"/>
          </a:p>
          <a:p>
            <a:r>
              <a:rPr lang="el-GR" sz="2800" b="1" dirty="0" smtClean="0"/>
              <a:t>Διδάσκων</a:t>
            </a:r>
            <a:r>
              <a:rPr lang="el-GR" sz="2800" b="1" dirty="0"/>
              <a:t>: </a:t>
            </a:r>
            <a:r>
              <a:rPr lang="el-GR" sz="2800" dirty="0" smtClean="0"/>
              <a:t>Βασίλειος Σύρης</a:t>
            </a:r>
            <a:endParaRPr lang="el-GR" sz="2800" dirty="0"/>
          </a:p>
          <a:p>
            <a:r>
              <a:rPr lang="el-GR" sz="2800" b="1" dirty="0"/>
              <a:t>Τμήμα: </a:t>
            </a:r>
            <a:r>
              <a:rPr lang="el-GR" sz="2800" dirty="0"/>
              <a:t>Πληροφορικής</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739906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Additional enhancements</a:t>
            </a:r>
            <a:endParaRPr lang="el-GR" altLang="en-US" smtClean="0"/>
          </a:p>
        </p:txBody>
      </p:sp>
      <p:sp>
        <p:nvSpPr>
          <p:cNvPr id="12291" name="Rectangle 3"/>
          <p:cNvSpPr>
            <a:spLocks noGrp="1" noChangeArrowheads="1"/>
          </p:cNvSpPr>
          <p:nvPr>
            <p:ph type="body" idx="1"/>
          </p:nvPr>
        </p:nvSpPr>
        <p:spPr/>
        <p:txBody>
          <a:bodyPr/>
          <a:lstStyle/>
          <a:p>
            <a:pPr eaLnBrk="1" hangingPunct="1"/>
            <a:r>
              <a:rPr lang="en-US" altLang="en-US" smtClean="0"/>
              <a:t>Base Station System (BSS): enhanced to recognize and send user data to the SGSN that is serving the area</a:t>
            </a:r>
          </a:p>
          <a:p>
            <a:pPr eaLnBrk="1" hangingPunct="1"/>
            <a:r>
              <a:rPr lang="en-US" altLang="en-US" smtClean="0"/>
              <a:t>Home Location Register (HLR): enhanced to register GPRS user profiles and respond to queries originating from SGSNs </a:t>
            </a:r>
          </a:p>
          <a:p>
            <a:pPr eaLnBrk="1" hangingPunct="1"/>
            <a:endParaRPr lang="el-GR"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Protocol architecture</a:t>
            </a:r>
            <a:endParaRPr lang="el-GR" altLang="en-US" smtClean="0"/>
          </a:p>
        </p:txBody>
      </p:sp>
      <p:sp>
        <p:nvSpPr>
          <p:cNvPr id="13315" name="Rectangle 3"/>
          <p:cNvSpPr>
            <a:spLocks noGrp="1" noChangeArrowheads="1"/>
          </p:cNvSpPr>
          <p:nvPr>
            <p:ph type="body" idx="1"/>
          </p:nvPr>
        </p:nvSpPr>
        <p:spPr/>
        <p:txBody>
          <a:bodyPr/>
          <a:lstStyle/>
          <a:p>
            <a:pPr eaLnBrk="1" hangingPunct="1"/>
            <a:endParaRPr lang="en-US" altLang="en-US" smtClean="0"/>
          </a:p>
        </p:txBody>
      </p:sp>
      <p:pic>
        <p:nvPicPr>
          <p:cNvPr id="13316" name="Picture 4" descr="bettstetter-fig-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882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Routing Scenarios</a:t>
            </a:r>
            <a:endParaRPr lang="el-GR" altLang="en-US" smtClean="0"/>
          </a:p>
        </p:txBody>
      </p:sp>
      <p:sp>
        <p:nvSpPr>
          <p:cNvPr id="175107" name="Rectangle 3"/>
          <p:cNvSpPr>
            <a:spLocks noGrp="1" noChangeArrowheads="1"/>
          </p:cNvSpPr>
          <p:nvPr>
            <p:ph type="body" idx="1"/>
          </p:nvPr>
        </p:nvSpPr>
        <p:spPr>
          <a:xfrm>
            <a:off x="762000" y="1371600"/>
            <a:ext cx="7313613" cy="990600"/>
          </a:xfrm>
        </p:spPr>
        <p:txBody>
          <a:bodyPr/>
          <a:lstStyle/>
          <a:p>
            <a:pPr eaLnBrk="1" hangingPunct="1"/>
            <a:r>
              <a:rPr lang="en-US" altLang="en-US" sz="1800" smtClean="0"/>
              <a:t>Scenario 1: A GPRS mobile station located in PLMN 1 sends packets to a host connected to the IP network</a:t>
            </a:r>
            <a:endParaRPr lang="el-GR" altLang="en-US" sz="1800" smtClean="0"/>
          </a:p>
        </p:txBody>
      </p:sp>
      <p:sp>
        <p:nvSpPr>
          <p:cNvPr id="175110" name="Rectangle 6"/>
          <p:cNvSpPr>
            <a:spLocks noChangeArrowheads="1"/>
          </p:cNvSpPr>
          <p:nvPr/>
        </p:nvSpPr>
        <p:spPr bwMode="auto">
          <a:xfrm>
            <a:off x="762000" y="1371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SGSN that the MS is registered with encapsulates the IP packets, examines the PDP context, and routes them through the intra-PLMN GPRS backbone to the appropriate GGSN</a:t>
            </a:r>
            <a:endParaRPr lang="el-GR" altLang="en-US" sz="1800"/>
          </a:p>
        </p:txBody>
      </p:sp>
      <p:sp>
        <p:nvSpPr>
          <p:cNvPr id="175112" name="Rectangle 8"/>
          <p:cNvSpPr>
            <a:spLocks noChangeArrowheads="1"/>
          </p:cNvSpPr>
          <p:nvPr/>
        </p:nvSpPr>
        <p:spPr bwMode="auto">
          <a:xfrm>
            <a:off x="762000" y="1371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GGSN decapsulates the packets and sends them out on the IP network</a:t>
            </a:r>
            <a:endParaRPr lang="el-GR" altLang="en-US" sz="1800"/>
          </a:p>
        </p:txBody>
      </p:sp>
      <p:sp>
        <p:nvSpPr>
          <p:cNvPr id="175114" name="Rectangle 10"/>
          <p:cNvSpPr>
            <a:spLocks noChangeArrowheads="1"/>
          </p:cNvSpPr>
          <p:nvPr/>
        </p:nvSpPr>
        <p:spPr bwMode="auto">
          <a:xfrm>
            <a:off x="762000" y="1371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IP routing mechanisms are used to transfer the packets to the access router of the destination network. The latter delivers the IP packets to the host</a:t>
            </a:r>
            <a:endParaRPr lang="el-GR" altLang="en-US" sz="1800"/>
          </a:p>
        </p:txBody>
      </p:sp>
      <p:sp>
        <p:nvSpPr>
          <p:cNvPr id="175116" name="Rectangle 12"/>
          <p:cNvSpPr>
            <a:spLocks noChangeArrowheads="1"/>
          </p:cNvSpPr>
          <p:nvPr/>
        </p:nvSpPr>
        <p:spPr bwMode="auto">
          <a:xfrm>
            <a:off x="762000" y="13716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Scenario 2: Assume the home-PLMN of the MS is PLMN2. The host is now sending IP packets to the MS, which are sent out onto the IP network and are routed to the GGSN of PLMN2</a:t>
            </a:r>
            <a:endParaRPr lang="el-GR" altLang="en-US" sz="1800"/>
          </a:p>
        </p:txBody>
      </p:sp>
      <p:sp>
        <p:nvSpPr>
          <p:cNvPr id="175118" name="Rectangle 14"/>
          <p:cNvSpPr>
            <a:spLocks noChangeArrowheads="1"/>
          </p:cNvSpPr>
          <p:nvPr/>
        </p:nvSpPr>
        <p:spPr bwMode="auto">
          <a:xfrm>
            <a:off x="762000" y="1371600"/>
            <a:ext cx="731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GGSN of PLMN2 queries the HLR and obtains the current location of the MS (PLMN1). It encapsulates the incoming IP packets and tunnels them to the appropriate SGSN in PLMN1</a:t>
            </a:r>
            <a:endParaRPr lang="el-GR" altLang="en-US" sz="1800"/>
          </a:p>
        </p:txBody>
      </p:sp>
      <p:sp>
        <p:nvSpPr>
          <p:cNvPr id="175120" name="Rectangle 16"/>
          <p:cNvSpPr>
            <a:spLocks noChangeArrowheads="1"/>
          </p:cNvSpPr>
          <p:nvPr/>
        </p:nvSpPr>
        <p:spPr bwMode="auto">
          <a:xfrm>
            <a:off x="762000" y="1371600"/>
            <a:ext cx="731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SGSN decapsulates the packets and delivers them to the MS</a:t>
            </a:r>
            <a:endParaRPr lang="el-GR" altLang="en-US" sz="1800"/>
          </a:p>
        </p:txBody>
      </p:sp>
      <p:grpSp>
        <p:nvGrpSpPr>
          <p:cNvPr id="2" name="Group 1" descr="Routing"/>
          <p:cNvGrpSpPr/>
          <p:nvPr/>
        </p:nvGrpSpPr>
        <p:grpSpPr>
          <a:xfrm>
            <a:off x="914400" y="2293938"/>
            <a:ext cx="7162800" cy="3973512"/>
            <a:chOff x="914400" y="2293938"/>
            <a:chExt cx="7162800" cy="3973512"/>
          </a:xfrm>
        </p:grpSpPr>
        <p:graphicFrame>
          <p:nvGraphicFramePr>
            <p:cNvPr id="14340" name="Object 4" descr="routing"/>
            <p:cNvGraphicFramePr>
              <a:graphicFrameLocks noChangeAspect="1"/>
            </p:cNvGraphicFramePr>
            <p:nvPr>
              <p:extLst>
                <p:ext uri="{D42A27DB-BD31-4B8C-83A1-F6EECF244321}">
                  <p14:modId xmlns:p14="http://schemas.microsoft.com/office/powerpoint/2010/main" val="312929939"/>
                </p:ext>
              </p:extLst>
            </p:nvPr>
          </p:nvGraphicFramePr>
          <p:xfrm>
            <a:off x="914400" y="2293938"/>
            <a:ext cx="7162800" cy="3973512"/>
          </p:xfrm>
          <a:graphic>
            <a:graphicData uri="http://schemas.openxmlformats.org/presentationml/2006/ole">
              <mc:AlternateContent xmlns:mc="http://schemas.openxmlformats.org/markup-compatibility/2006">
                <mc:Choice xmlns:v="urn:schemas-microsoft-com:vml" Requires="v">
                  <p:oleObj spid="_x0000_s14359" name="Visio" r:id="rId3" imgW="11293145" imgH="6279185" progId="Visio.Drawing.6">
                    <p:embed/>
                  </p:oleObj>
                </mc:Choice>
                <mc:Fallback>
                  <p:oleObj name="Visio" r:id="rId3" imgW="11293145" imgH="6279185"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93938"/>
                          <a:ext cx="7162800" cy="397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09" name="Freeform 5"/>
            <p:cNvSpPr>
              <a:spLocks/>
            </p:cNvSpPr>
            <p:nvPr/>
          </p:nvSpPr>
          <p:spPr bwMode="auto">
            <a:xfrm>
              <a:off x="1828800" y="2590800"/>
              <a:ext cx="1371600" cy="1447800"/>
            </a:xfrm>
            <a:custGeom>
              <a:avLst/>
              <a:gdLst>
                <a:gd name="T0" fmla="*/ 0 w 824"/>
                <a:gd name="T1" fmla="*/ 0 h 912"/>
                <a:gd name="T2" fmla="*/ 2147483647 w 824"/>
                <a:gd name="T3" fmla="*/ 2147483647 h 912"/>
                <a:gd name="T4" fmla="*/ 2147483647 w 824"/>
                <a:gd name="T5" fmla="*/ 2147483647 h 912"/>
                <a:gd name="T6" fmla="*/ 2147483647 w 824"/>
                <a:gd name="T7" fmla="*/ 2147483647 h 912"/>
                <a:gd name="T8" fmla="*/ 0 60000 65536"/>
                <a:gd name="T9" fmla="*/ 0 60000 65536"/>
                <a:gd name="T10" fmla="*/ 0 60000 65536"/>
                <a:gd name="T11" fmla="*/ 0 60000 65536"/>
                <a:gd name="T12" fmla="*/ 0 w 824"/>
                <a:gd name="T13" fmla="*/ 0 h 912"/>
                <a:gd name="T14" fmla="*/ 824 w 824"/>
                <a:gd name="T15" fmla="*/ 912 h 912"/>
              </a:gdLst>
              <a:ahLst/>
              <a:cxnLst>
                <a:cxn ang="T8">
                  <a:pos x="T0" y="T1"/>
                </a:cxn>
                <a:cxn ang="T9">
                  <a:pos x="T2" y="T3"/>
                </a:cxn>
                <a:cxn ang="T10">
                  <a:pos x="T4" y="T5"/>
                </a:cxn>
                <a:cxn ang="T11">
                  <a:pos x="T6" y="T7"/>
                </a:cxn>
              </a:cxnLst>
              <a:rect l="T12" t="T13" r="T14" b="T15"/>
              <a:pathLst>
                <a:path w="824" h="912">
                  <a:moveTo>
                    <a:pt x="0" y="0"/>
                  </a:moveTo>
                  <a:cubicBezTo>
                    <a:pt x="196" y="40"/>
                    <a:pt x="392" y="80"/>
                    <a:pt x="528" y="144"/>
                  </a:cubicBezTo>
                  <a:cubicBezTo>
                    <a:pt x="664" y="208"/>
                    <a:pt x="824" y="256"/>
                    <a:pt x="816" y="384"/>
                  </a:cubicBezTo>
                  <a:cubicBezTo>
                    <a:pt x="808" y="512"/>
                    <a:pt x="536" y="824"/>
                    <a:pt x="480" y="912"/>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1" name="Freeform 7"/>
            <p:cNvSpPr>
              <a:spLocks/>
            </p:cNvSpPr>
            <p:nvPr/>
          </p:nvSpPr>
          <p:spPr bwMode="auto">
            <a:xfrm>
              <a:off x="1943100" y="4038600"/>
              <a:ext cx="647700" cy="1143000"/>
            </a:xfrm>
            <a:custGeom>
              <a:avLst/>
              <a:gdLst>
                <a:gd name="T0" fmla="*/ 2147483647 w 408"/>
                <a:gd name="T1" fmla="*/ 0 h 720"/>
                <a:gd name="T2" fmla="*/ 2147483647 w 408"/>
                <a:gd name="T3" fmla="*/ 2147483647 h 720"/>
                <a:gd name="T4" fmla="*/ 2147483647 w 408"/>
                <a:gd name="T5" fmla="*/ 2147483647 h 720"/>
                <a:gd name="T6" fmla="*/ 0 60000 65536"/>
                <a:gd name="T7" fmla="*/ 0 60000 65536"/>
                <a:gd name="T8" fmla="*/ 0 60000 65536"/>
                <a:gd name="T9" fmla="*/ 0 w 408"/>
                <a:gd name="T10" fmla="*/ 0 h 720"/>
                <a:gd name="T11" fmla="*/ 408 w 408"/>
                <a:gd name="T12" fmla="*/ 720 h 720"/>
              </a:gdLst>
              <a:ahLst/>
              <a:cxnLst>
                <a:cxn ang="T6">
                  <a:pos x="T0" y="T1"/>
                </a:cxn>
                <a:cxn ang="T7">
                  <a:pos x="T2" y="T3"/>
                </a:cxn>
                <a:cxn ang="T8">
                  <a:pos x="T4" y="T5"/>
                </a:cxn>
              </a:cxnLst>
              <a:rect l="T9" t="T10" r="T11" b="T12"/>
              <a:pathLst>
                <a:path w="408" h="720">
                  <a:moveTo>
                    <a:pt x="408" y="0"/>
                  </a:moveTo>
                  <a:cubicBezTo>
                    <a:pt x="228" y="84"/>
                    <a:pt x="48" y="168"/>
                    <a:pt x="24" y="288"/>
                  </a:cubicBezTo>
                  <a:cubicBezTo>
                    <a:pt x="0" y="408"/>
                    <a:pt x="224" y="648"/>
                    <a:pt x="264" y="720"/>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3" name="Freeform 9"/>
            <p:cNvSpPr>
              <a:spLocks/>
            </p:cNvSpPr>
            <p:nvPr/>
          </p:nvSpPr>
          <p:spPr bwMode="auto">
            <a:xfrm>
              <a:off x="2362200" y="5181600"/>
              <a:ext cx="1981200" cy="635000"/>
            </a:xfrm>
            <a:custGeom>
              <a:avLst/>
              <a:gdLst>
                <a:gd name="T0" fmla="*/ 0 w 1248"/>
                <a:gd name="T1" fmla="*/ 0 h 400"/>
                <a:gd name="T2" fmla="*/ 2147483647 w 1248"/>
                <a:gd name="T3" fmla="*/ 2147483647 h 400"/>
                <a:gd name="T4" fmla="*/ 2147483647 w 1248"/>
                <a:gd name="T5" fmla="*/ 2147483647 h 400"/>
                <a:gd name="T6" fmla="*/ 0 60000 65536"/>
                <a:gd name="T7" fmla="*/ 0 60000 65536"/>
                <a:gd name="T8" fmla="*/ 0 60000 65536"/>
                <a:gd name="T9" fmla="*/ 0 w 1248"/>
                <a:gd name="T10" fmla="*/ 0 h 400"/>
                <a:gd name="T11" fmla="*/ 1248 w 1248"/>
                <a:gd name="T12" fmla="*/ 400 h 400"/>
              </a:gdLst>
              <a:ahLst/>
              <a:cxnLst>
                <a:cxn ang="T6">
                  <a:pos x="T0" y="T1"/>
                </a:cxn>
                <a:cxn ang="T7">
                  <a:pos x="T2" y="T3"/>
                </a:cxn>
                <a:cxn ang="T8">
                  <a:pos x="T4" y="T5"/>
                </a:cxn>
              </a:cxnLst>
              <a:rect l="T9" t="T10" r="T11" b="T12"/>
              <a:pathLst>
                <a:path w="1248" h="400">
                  <a:moveTo>
                    <a:pt x="0" y="0"/>
                  </a:moveTo>
                  <a:cubicBezTo>
                    <a:pt x="136" y="136"/>
                    <a:pt x="272" y="272"/>
                    <a:pt x="480" y="336"/>
                  </a:cubicBezTo>
                  <a:cubicBezTo>
                    <a:pt x="688" y="400"/>
                    <a:pt x="1120" y="376"/>
                    <a:pt x="1248" y="384"/>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5" name="Freeform 11"/>
            <p:cNvSpPr>
              <a:spLocks/>
            </p:cNvSpPr>
            <p:nvPr/>
          </p:nvSpPr>
          <p:spPr bwMode="auto">
            <a:xfrm>
              <a:off x="4419600" y="5562600"/>
              <a:ext cx="2895600" cy="228600"/>
            </a:xfrm>
            <a:custGeom>
              <a:avLst/>
              <a:gdLst>
                <a:gd name="T0" fmla="*/ 0 w 1824"/>
                <a:gd name="T1" fmla="*/ 2147483647 h 208"/>
                <a:gd name="T2" fmla="*/ 2147483647 w 1824"/>
                <a:gd name="T3" fmla="*/ 2147483647 h 208"/>
                <a:gd name="T4" fmla="*/ 2147483647 w 1824"/>
                <a:gd name="T5" fmla="*/ 2147483647 h 208"/>
                <a:gd name="T6" fmla="*/ 0 60000 65536"/>
                <a:gd name="T7" fmla="*/ 0 60000 65536"/>
                <a:gd name="T8" fmla="*/ 0 60000 65536"/>
                <a:gd name="T9" fmla="*/ 0 w 1824"/>
                <a:gd name="T10" fmla="*/ 0 h 208"/>
                <a:gd name="T11" fmla="*/ 1824 w 1824"/>
                <a:gd name="T12" fmla="*/ 208 h 208"/>
              </a:gdLst>
              <a:ahLst/>
              <a:cxnLst>
                <a:cxn ang="T6">
                  <a:pos x="T0" y="T1"/>
                </a:cxn>
                <a:cxn ang="T7">
                  <a:pos x="T2" y="T3"/>
                </a:cxn>
                <a:cxn ang="T8">
                  <a:pos x="T4" y="T5"/>
                </a:cxn>
              </a:cxnLst>
              <a:rect l="T9" t="T10" r="T11" b="T12"/>
              <a:pathLst>
                <a:path w="1824" h="208">
                  <a:moveTo>
                    <a:pt x="0" y="208"/>
                  </a:moveTo>
                  <a:cubicBezTo>
                    <a:pt x="448" y="120"/>
                    <a:pt x="896" y="32"/>
                    <a:pt x="1200" y="16"/>
                  </a:cubicBezTo>
                  <a:cubicBezTo>
                    <a:pt x="1504" y="0"/>
                    <a:pt x="1720" y="96"/>
                    <a:pt x="1824" y="112"/>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7" name="Freeform 13"/>
            <p:cNvSpPr>
              <a:spLocks/>
            </p:cNvSpPr>
            <p:nvPr/>
          </p:nvSpPr>
          <p:spPr bwMode="auto">
            <a:xfrm>
              <a:off x="4724400" y="5181600"/>
              <a:ext cx="2514600" cy="381000"/>
            </a:xfrm>
            <a:custGeom>
              <a:avLst/>
              <a:gdLst>
                <a:gd name="T0" fmla="*/ 2147483647 w 1584"/>
                <a:gd name="T1" fmla="*/ 2147483647 h 240"/>
                <a:gd name="T2" fmla="*/ 2147483647 w 1584"/>
                <a:gd name="T3" fmla="*/ 2147483647 h 240"/>
                <a:gd name="T4" fmla="*/ 2147483647 w 1584"/>
                <a:gd name="T5" fmla="*/ 0 h 240"/>
                <a:gd name="T6" fmla="*/ 0 60000 65536"/>
                <a:gd name="T7" fmla="*/ 0 60000 65536"/>
                <a:gd name="T8" fmla="*/ 0 60000 65536"/>
                <a:gd name="T9" fmla="*/ 0 w 1584"/>
                <a:gd name="T10" fmla="*/ 0 h 240"/>
                <a:gd name="T11" fmla="*/ 1584 w 1584"/>
                <a:gd name="T12" fmla="*/ 240 h 240"/>
              </a:gdLst>
              <a:ahLst/>
              <a:cxnLst>
                <a:cxn ang="T6">
                  <a:pos x="T0" y="T1"/>
                </a:cxn>
                <a:cxn ang="T7">
                  <a:pos x="T2" y="T3"/>
                </a:cxn>
                <a:cxn ang="T8">
                  <a:pos x="T4" y="T5"/>
                </a:cxn>
              </a:cxnLst>
              <a:rect l="T9" t="T10" r="T11" b="T12"/>
              <a:pathLst>
                <a:path w="1584" h="240">
                  <a:moveTo>
                    <a:pt x="1584" y="240"/>
                  </a:moveTo>
                  <a:cubicBezTo>
                    <a:pt x="936" y="236"/>
                    <a:pt x="288" y="232"/>
                    <a:pt x="144" y="192"/>
                  </a:cubicBezTo>
                  <a:cubicBezTo>
                    <a:pt x="0" y="152"/>
                    <a:pt x="624" y="32"/>
                    <a:pt x="720" y="0"/>
                  </a:cubicBezTo>
                </a:path>
              </a:pathLst>
            </a:custGeom>
            <a:noFill/>
            <a:ln w="31750" cap="flat">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9" name="Freeform 15"/>
            <p:cNvSpPr>
              <a:spLocks/>
            </p:cNvSpPr>
            <p:nvPr/>
          </p:nvSpPr>
          <p:spPr bwMode="auto">
            <a:xfrm>
              <a:off x="2374900" y="3416300"/>
              <a:ext cx="3886200" cy="1765300"/>
            </a:xfrm>
            <a:custGeom>
              <a:avLst/>
              <a:gdLst>
                <a:gd name="T0" fmla="*/ 2147483647 w 2448"/>
                <a:gd name="T1" fmla="*/ 2147483647 h 1112"/>
                <a:gd name="T2" fmla="*/ 2147483647 w 2448"/>
                <a:gd name="T3" fmla="*/ 2147483647 h 1112"/>
                <a:gd name="T4" fmla="*/ 2147483647 w 2448"/>
                <a:gd name="T5" fmla="*/ 2147483647 h 1112"/>
                <a:gd name="T6" fmla="*/ 2147483647 w 2448"/>
                <a:gd name="T7" fmla="*/ 2147483647 h 1112"/>
                <a:gd name="T8" fmla="*/ 2147483647 w 2448"/>
                <a:gd name="T9" fmla="*/ 2147483647 h 1112"/>
                <a:gd name="T10" fmla="*/ 2147483647 w 2448"/>
                <a:gd name="T11" fmla="*/ 2147483647 h 1112"/>
                <a:gd name="T12" fmla="*/ 2147483647 w 2448"/>
                <a:gd name="T13" fmla="*/ 2147483647 h 1112"/>
                <a:gd name="T14" fmla="*/ 2147483647 w 2448"/>
                <a:gd name="T15" fmla="*/ 2147483647 h 1112"/>
                <a:gd name="T16" fmla="*/ 0 60000 65536"/>
                <a:gd name="T17" fmla="*/ 0 60000 65536"/>
                <a:gd name="T18" fmla="*/ 0 60000 65536"/>
                <a:gd name="T19" fmla="*/ 0 60000 65536"/>
                <a:gd name="T20" fmla="*/ 0 60000 65536"/>
                <a:gd name="T21" fmla="*/ 0 60000 65536"/>
                <a:gd name="T22" fmla="*/ 0 60000 65536"/>
                <a:gd name="T23" fmla="*/ 0 60000 65536"/>
                <a:gd name="T24" fmla="*/ 0 w 2448"/>
                <a:gd name="T25" fmla="*/ 0 h 1112"/>
                <a:gd name="T26" fmla="*/ 2448 w 2448"/>
                <a:gd name="T27" fmla="*/ 1112 h 1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8" h="1112">
                  <a:moveTo>
                    <a:pt x="2200" y="1112"/>
                  </a:moveTo>
                  <a:cubicBezTo>
                    <a:pt x="2324" y="1012"/>
                    <a:pt x="2448" y="912"/>
                    <a:pt x="2392" y="776"/>
                  </a:cubicBezTo>
                  <a:cubicBezTo>
                    <a:pt x="2336" y="640"/>
                    <a:pt x="2032" y="424"/>
                    <a:pt x="1864" y="296"/>
                  </a:cubicBezTo>
                  <a:cubicBezTo>
                    <a:pt x="1696" y="168"/>
                    <a:pt x="1568" y="0"/>
                    <a:pt x="1384" y="8"/>
                  </a:cubicBezTo>
                  <a:cubicBezTo>
                    <a:pt x="1200" y="16"/>
                    <a:pt x="936" y="232"/>
                    <a:pt x="760" y="344"/>
                  </a:cubicBezTo>
                  <a:cubicBezTo>
                    <a:pt x="584" y="456"/>
                    <a:pt x="448" y="648"/>
                    <a:pt x="328" y="680"/>
                  </a:cubicBezTo>
                  <a:cubicBezTo>
                    <a:pt x="208" y="712"/>
                    <a:pt x="80" y="592"/>
                    <a:pt x="40" y="536"/>
                  </a:cubicBezTo>
                  <a:cubicBezTo>
                    <a:pt x="0" y="480"/>
                    <a:pt x="44" y="412"/>
                    <a:pt x="88" y="344"/>
                  </a:cubicBezTo>
                </a:path>
              </a:pathLst>
            </a:custGeom>
            <a:noFill/>
            <a:ln w="31750" cap="flat">
              <a:solidFill>
                <a:srgbClr val="8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21" name="Freeform 17"/>
            <p:cNvSpPr>
              <a:spLocks/>
            </p:cNvSpPr>
            <p:nvPr/>
          </p:nvSpPr>
          <p:spPr bwMode="auto">
            <a:xfrm>
              <a:off x="1828800" y="2743200"/>
              <a:ext cx="1333500" cy="1219200"/>
            </a:xfrm>
            <a:custGeom>
              <a:avLst/>
              <a:gdLst>
                <a:gd name="T0" fmla="*/ 2147483647 w 840"/>
                <a:gd name="T1" fmla="*/ 2147483647 h 768"/>
                <a:gd name="T2" fmla="*/ 2147483647 w 840"/>
                <a:gd name="T3" fmla="*/ 2147483647 h 768"/>
                <a:gd name="T4" fmla="*/ 0 w 840"/>
                <a:gd name="T5" fmla="*/ 0 h 768"/>
                <a:gd name="T6" fmla="*/ 0 60000 65536"/>
                <a:gd name="T7" fmla="*/ 0 60000 65536"/>
                <a:gd name="T8" fmla="*/ 0 60000 65536"/>
                <a:gd name="T9" fmla="*/ 0 w 840"/>
                <a:gd name="T10" fmla="*/ 0 h 768"/>
                <a:gd name="T11" fmla="*/ 840 w 840"/>
                <a:gd name="T12" fmla="*/ 768 h 768"/>
              </a:gdLst>
              <a:ahLst/>
              <a:cxnLst>
                <a:cxn ang="T6">
                  <a:pos x="T0" y="T1"/>
                </a:cxn>
                <a:cxn ang="T7">
                  <a:pos x="T2" y="T3"/>
                </a:cxn>
                <a:cxn ang="T8">
                  <a:pos x="T4" y="T5"/>
                </a:cxn>
              </a:cxnLst>
              <a:rect l="T9" t="T10" r="T11" b="T12"/>
              <a:pathLst>
                <a:path w="840" h="768">
                  <a:moveTo>
                    <a:pt x="432" y="768"/>
                  </a:moveTo>
                  <a:cubicBezTo>
                    <a:pt x="636" y="592"/>
                    <a:pt x="840" y="416"/>
                    <a:pt x="768" y="288"/>
                  </a:cubicBezTo>
                  <a:cubicBezTo>
                    <a:pt x="696" y="160"/>
                    <a:pt x="128" y="48"/>
                    <a:pt x="0" y="0"/>
                  </a:cubicBezTo>
                </a:path>
              </a:pathLst>
            </a:custGeom>
            <a:noFill/>
            <a:ln w="31750" cap="flat">
              <a:solidFill>
                <a:srgbClr val="8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barn(inVertical)">
                                      <p:cBhvr>
                                        <p:cTn id="7" dur="500"/>
                                        <p:tgtEl>
                                          <p:spTgt spid="175107">
                                            <p:txEl>
                                              <p:pRg st="0" end="0"/>
                                            </p:txEl>
                                          </p:spTgt>
                                        </p:tgtEl>
                                      </p:cBhvr>
                                    </p:animEffect>
                                  </p:childTnLst>
                                  <p:subTnLst>
                                    <p:set>
                                      <p:cBhvr override="childStyle">
                                        <p:cTn dur="1" fill="hold" display="0" masterRel="nextClick" afterEffect="1"/>
                                        <p:tgtEl>
                                          <p:spTgt spid="175107">
                                            <p:txEl>
                                              <p:pRg st="0" end="0"/>
                                            </p:txEl>
                                          </p:spTgt>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5110">
                                            <p:txEl>
                                              <p:pRg st="0" end="0"/>
                                            </p:txEl>
                                          </p:spTgt>
                                        </p:tgtEl>
                                        <p:attrNameLst>
                                          <p:attrName>style.visibility</p:attrName>
                                        </p:attrNameLst>
                                      </p:cBhvr>
                                      <p:to>
                                        <p:strVal val="visible"/>
                                      </p:to>
                                    </p:set>
                                    <p:animEffect transition="in" filter="barn(inVertical)">
                                      <p:cBhvr>
                                        <p:cTn id="12" dur="500"/>
                                        <p:tgtEl>
                                          <p:spTgt spid="175110">
                                            <p:txEl>
                                              <p:pRg st="0" end="0"/>
                                            </p:txEl>
                                          </p:spTgt>
                                        </p:tgtEl>
                                      </p:cBhvr>
                                    </p:animEffect>
                                  </p:childTnLst>
                                  <p:subTnLst>
                                    <p:set>
                                      <p:cBhvr override="childStyle">
                                        <p:cTn dur="1" fill="hold" display="0" masterRel="nextClick" afterEffect="1"/>
                                        <p:tgtEl>
                                          <p:spTgt spid="175110">
                                            <p:txEl>
                                              <p:pRg st="0" end="0"/>
                                            </p:txEl>
                                          </p:spTgt>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5112">
                                            <p:txEl>
                                              <p:pRg st="0" end="0"/>
                                            </p:txEl>
                                          </p:spTgt>
                                        </p:tgtEl>
                                        <p:attrNameLst>
                                          <p:attrName>style.visibility</p:attrName>
                                        </p:attrNameLst>
                                      </p:cBhvr>
                                      <p:to>
                                        <p:strVal val="visible"/>
                                      </p:to>
                                    </p:set>
                                    <p:animEffect transition="in" filter="barn(inVertical)">
                                      <p:cBhvr>
                                        <p:cTn id="17" dur="500"/>
                                        <p:tgtEl>
                                          <p:spTgt spid="175112">
                                            <p:txEl>
                                              <p:pRg st="0" end="0"/>
                                            </p:txEl>
                                          </p:spTgt>
                                        </p:tgtEl>
                                      </p:cBhvr>
                                    </p:animEffect>
                                  </p:childTnLst>
                                  <p:subTnLst>
                                    <p:set>
                                      <p:cBhvr override="childStyle">
                                        <p:cTn dur="1" fill="hold" display="0" masterRel="nextClick" afterEffect="1"/>
                                        <p:tgtEl>
                                          <p:spTgt spid="175112">
                                            <p:txEl>
                                              <p:pRg st="0" end="0"/>
                                            </p:txEl>
                                          </p:spTgt>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5114">
                                            <p:txEl>
                                              <p:pRg st="0" end="0"/>
                                            </p:txEl>
                                          </p:spTgt>
                                        </p:tgtEl>
                                        <p:attrNameLst>
                                          <p:attrName>style.visibility</p:attrName>
                                        </p:attrNameLst>
                                      </p:cBhvr>
                                      <p:to>
                                        <p:strVal val="visible"/>
                                      </p:to>
                                    </p:set>
                                    <p:animEffect transition="in" filter="barn(inVertical)">
                                      <p:cBhvr>
                                        <p:cTn id="22" dur="500"/>
                                        <p:tgtEl>
                                          <p:spTgt spid="175114">
                                            <p:txEl>
                                              <p:pRg st="0" end="0"/>
                                            </p:txEl>
                                          </p:spTgt>
                                        </p:tgtEl>
                                      </p:cBhvr>
                                    </p:animEffect>
                                  </p:childTnLst>
                                  <p:subTnLst>
                                    <p:set>
                                      <p:cBhvr override="childStyle">
                                        <p:cTn dur="1" fill="hold" display="0" masterRel="nextClick" afterEffect="1"/>
                                        <p:tgtEl>
                                          <p:spTgt spid="175114">
                                            <p:txEl>
                                              <p:pRg st="0" end="0"/>
                                            </p:txEl>
                                          </p:spTgt>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5116">
                                            <p:txEl>
                                              <p:pRg st="0" end="0"/>
                                            </p:txEl>
                                          </p:spTgt>
                                        </p:tgtEl>
                                        <p:attrNameLst>
                                          <p:attrName>style.visibility</p:attrName>
                                        </p:attrNameLst>
                                      </p:cBhvr>
                                      <p:to>
                                        <p:strVal val="visible"/>
                                      </p:to>
                                    </p:set>
                                    <p:animEffect transition="in" filter="barn(inVertical)">
                                      <p:cBhvr>
                                        <p:cTn id="27" dur="500"/>
                                        <p:tgtEl>
                                          <p:spTgt spid="175116">
                                            <p:txEl>
                                              <p:pRg st="0" end="0"/>
                                            </p:txEl>
                                          </p:spTgt>
                                        </p:tgtEl>
                                      </p:cBhvr>
                                    </p:animEffect>
                                  </p:childTnLst>
                                  <p:subTnLst>
                                    <p:set>
                                      <p:cBhvr override="childStyle">
                                        <p:cTn dur="1" fill="hold" display="0" masterRel="nextClick" afterEffect="1"/>
                                        <p:tgtEl>
                                          <p:spTgt spid="175116">
                                            <p:txEl>
                                              <p:pRg st="0" end="0"/>
                                            </p:txEl>
                                          </p:spTgt>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5118">
                                            <p:txEl>
                                              <p:pRg st="0" end="0"/>
                                            </p:txEl>
                                          </p:spTgt>
                                        </p:tgtEl>
                                        <p:attrNameLst>
                                          <p:attrName>style.visibility</p:attrName>
                                        </p:attrNameLst>
                                      </p:cBhvr>
                                      <p:to>
                                        <p:strVal val="visible"/>
                                      </p:to>
                                    </p:set>
                                    <p:animEffect transition="in" filter="barn(inVertical)">
                                      <p:cBhvr>
                                        <p:cTn id="32" dur="500"/>
                                        <p:tgtEl>
                                          <p:spTgt spid="175118">
                                            <p:txEl>
                                              <p:pRg st="0" end="0"/>
                                            </p:txEl>
                                          </p:spTgt>
                                        </p:tgtEl>
                                      </p:cBhvr>
                                    </p:animEffect>
                                  </p:childTnLst>
                                  <p:subTnLst>
                                    <p:set>
                                      <p:cBhvr override="childStyle">
                                        <p:cTn dur="1" fill="hold" display="0" masterRel="nextClick" afterEffect="1"/>
                                        <p:tgtEl>
                                          <p:spTgt spid="175118">
                                            <p:txEl>
                                              <p:pRg st="0" end="0"/>
                                            </p:txEl>
                                          </p:spTgt>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5120">
                                            <p:txEl>
                                              <p:pRg st="0" end="0"/>
                                            </p:txEl>
                                          </p:spTgt>
                                        </p:tgtEl>
                                        <p:attrNameLst>
                                          <p:attrName>style.visibility</p:attrName>
                                        </p:attrNameLst>
                                      </p:cBhvr>
                                      <p:to>
                                        <p:strVal val="visible"/>
                                      </p:to>
                                    </p:set>
                                    <p:animEffect transition="in" filter="barn(inVertical)">
                                      <p:cBhvr>
                                        <p:cTn id="37" dur="500"/>
                                        <p:tgtEl>
                                          <p:spTgt spid="175120">
                                            <p:txEl>
                                              <p:pRg st="0" end="0"/>
                                            </p:txEl>
                                          </p:spTgt>
                                        </p:tgtEl>
                                      </p:cBhvr>
                                    </p:animEffect>
                                  </p:childTnLst>
                                  <p:subTnLst>
                                    <p:set>
                                      <p:cBhvr override="childStyle">
                                        <p:cTn dur="1" fill="hold" display="0" masterRel="nextClick" afterEffect="1"/>
                                        <p:tgtEl>
                                          <p:spTgt spid="175120">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P spid="175110" grpId="0" build="p" autoUpdateAnimBg="0"/>
      <p:bldP spid="175112" grpId="0" build="p" autoUpdateAnimBg="0"/>
      <p:bldP spid="175114" grpId="0" build="p" autoUpdateAnimBg="0"/>
      <p:bldP spid="175116" grpId="0" build="p" autoUpdateAnimBg="0"/>
      <p:bldP spid="175118" grpId="0" build="p" autoUpdateAnimBg="0"/>
      <p:bldP spid="17512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descr="Scenario 1"/>
          <p:cNvSpPr/>
          <p:nvPr/>
        </p:nvSpPr>
        <p:spPr>
          <a:xfrm>
            <a:off x="457200" y="0"/>
            <a:ext cx="8153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Rectangle 3"/>
          <p:cNvSpPr txBox="1">
            <a:spLocks noChangeArrowheads="1"/>
          </p:cNvSpPr>
          <p:nvPr/>
        </p:nvSpPr>
        <p:spPr>
          <a:xfrm>
            <a:off x="762000" y="228600"/>
            <a:ext cx="7313613" cy="990600"/>
          </a:xfrm>
          <a:prstGeom prst="rect">
            <a:avLst/>
          </a:prstGeom>
        </p:spPr>
        <p:txBody>
          <a:bodyPr/>
          <a:lstStyle/>
          <a:p>
            <a:pPr marL="342900" indent="-342900">
              <a:spcBef>
                <a:spcPct val="20000"/>
              </a:spcBef>
              <a:buClr>
                <a:srgbClr val="0000FF"/>
              </a:buClr>
              <a:buSzPct val="110000"/>
              <a:buFontTx/>
              <a:buChar char="•"/>
              <a:defRPr/>
            </a:pPr>
            <a:r>
              <a:rPr lang="en-US" kern="0" dirty="0">
                <a:latin typeface="+mn-lt"/>
              </a:rPr>
              <a:t>Scenario 1: A GPRS mobile station located in PLMN 1 sends packets to a host connected to the IP network</a:t>
            </a:r>
            <a:endParaRPr lang="el-GR" kern="0" dirty="0">
              <a:latin typeface="+mn-lt"/>
            </a:endParaRPr>
          </a:p>
        </p:txBody>
      </p:sp>
      <p:sp>
        <p:nvSpPr>
          <p:cNvPr id="10" name="Rectangle 6"/>
          <p:cNvSpPr>
            <a:spLocks noChangeArrowheads="1"/>
          </p:cNvSpPr>
          <p:nvPr/>
        </p:nvSpPr>
        <p:spPr bwMode="auto">
          <a:xfrm>
            <a:off x="762000" y="990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SGSN that the MS is registered with encapsulates the IP packets, examines the PDP context, and routes them through the intra-PLMN GPRS backbone to the appropriate GGSN</a:t>
            </a:r>
            <a:endParaRPr lang="el-GR" altLang="en-US" sz="1800"/>
          </a:p>
        </p:txBody>
      </p:sp>
      <p:sp>
        <p:nvSpPr>
          <p:cNvPr id="11" name="Rectangle 8"/>
          <p:cNvSpPr>
            <a:spLocks noChangeArrowheads="1"/>
          </p:cNvSpPr>
          <p:nvPr/>
        </p:nvSpPr>
        <p:spPr bwMode="auto">
          <a:xfrm>
            <a:off x="762000" y="20574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GGSN decapsulates the packets and sends them out on the IP network</a:t>
            </a:r>
            <a:endParaRPr lang="el-GR" altLang="en-US" sz="1800"/>
          </a:p>
        </p:txBody>
      </p:sp>
      <p:sp>
        <p:nvSpPr>
          <p:cNvPr id="12" name="Rectangle 10"/>
          <p:cNvSpPr>
            <a:spLocks noChangeArrowheads="1"/>
          </p:cNvSpPr>
          <p:nvPr/>
        </p:nvSpPr>
        <p:spPr bwMode="auto">
          <a:xfrm>
            <a:off x="762000" y="2895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IP routing mechanisms are used to transfer the packets to the access router of the destination network. The latter delivers the IP packets to the host</a:t>
            </a:r>
            <a:endParaRPr lang="el-GR" altLang="en-US" sz="1800"/>
          </a:p>
        </p:txBody>
      </p:sp>
      <p:sp>
        <p:nvSpPr>
          <p:cNvPr id="13" name="Rectangle 12"/>
          <p:cNvSpPr>
            <a:spLocks noChangeArrowheads="1"/>
          </p:cNvSpPr>
          <p:nvPr/>
        </p:nvSpPr>
        <p:spPr bwMode="auto">
          <a:xfrm>
            <a:off x="762000" y="41910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Scenario 2: Assume the home-PLMN of the MS is PLMN2. The host is now sending IP packets to the MS, which are sent out onto the IP network and are routed to the GGSN of PLMN2</a:t>
            </a:r>
            <a:endParaRPr lang="el-GR" altLang="en-US" sz="1800"/>
          </a:p>
        </p:txBody>
      </p:sp>
      <p:sp>
        <p:nvSpPr>
          <p:cNvPr id="14" name="Rectangle 14"/>
          <p:cNvSpPr>
            <a:spLocks noChangeArrowheads="1"/>
          </p:cNvSpPr>
          <p:nvPr/>
        </p:nvSpPr>
        <p:spPr bwMode="auto">
          <a:xfrm>
            <a:off x="762000" y="5181600"/>
            <a:ext cx="731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GGSN of PLMN2 queries the HLR and obtains the current location of the MS (PLMN1). It encapsulates the incoming IP packets and tunnels them to the appropriate SGSN in PLMN1</a:t>
            </a:r>
            <a:endParaRPr lang="el-GR" altLang="en-US" sz="1800"/>
          </a:p>
        </p:txBody>
      </p:sp>
      <p:sp>
        <p:nvSpPr>
          <p:cNvPr id="15" name="Rectangle 16"/>
          <p:cNvSpPr>
            <a:spLocks noChangeArrowheads="1"/>
          </p:cNvSpPr>
          <p:nvPr/>
        </p:nvSpPr>
        <p:spPr bwMode="auto">
          <a:xfrm>
            <a:off x="762000" y="6324600"/>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SGSN decapsulates the packets and delivers them to the MS</a:t>
            </a:r>
            <a:endParaRPr lang="el-GR" altLang="en-US" sz="1800"/>
          </a:p>
        </p:txBody>
      </p:sp>
      <p:sp>
        <p:nvSpPr>
          <p:cNvPr id="2" name="Title 1" descr="Scenario 1"/>
          <p:cNvSpPr>
            <a:spLocks noGrp="1"/>
          </p:cNvSpPr>
          <p:nvPr>
            <p:ph type="title"/>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subTnLst>
                                    <p:set>
                                      <p:cBhvr override="childStyle">
                                        <p:cTn dur="1" fill="hold" display="0" masterRel="nextClick" afterEffect="1"/>
                                        <p:tgtEl>
                                          <p:spTgt spid="11">
                                            <p:txEl>
                                              <p:pRg st="0" end="0"/>
                                            </p:txEl>
                                          </p:spTgt>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subTnLst>
                                    <p:set>
                                      <p:cBhvr override="childStyle">
                                        <p:cTn dur="1" fill="hold" display="0" masterRel="nextClick" afterEffect="1"/>
                                        <p:tgtEl>
                                          <p:spTgt spid="12">
                                            <p:txEl>
                                              <p:pRg st="0" end="0"/>
                                            </p:txEl>
                                          </p:spTgt>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subTnLst>
                                    <p:set>
                                      <p:cBhvr override="childStyle">
                                        <p:cTn dur="1" fill="hold" display="0" masterRel="nextClick" afterEffect="1"/>
                                        <p:tgtEl>
                                          <p:spTgt spid="13">
                                            <p:txEl>
                                              <p:pRg st="0" end="0"/>
                                            </p:txEl>
                                          </p:spTgt>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arn(inVertical)">
                                      <p:cBhvr>
                                        <p:cTn id="32" dur="500"/>
                                        <p:tgtEl>
                                          <p:spTgt spid="14">
                                            <p:txEl>
                                              <p:pRg st="0" end="0"/>
                                            </p:txEl>
                                          </p:spTgt>
                                        </p:tgtEl>
                                      </p:cBhvr>
                                    </p:animEffect>
                                  </p:childTnLst>
                                  <p:subTnLst>
                                    <p:set>
                                      <p:cBhvr override="childStyle">
                                        <p:cTn dur="1" fill="hold" display="0" masterRel="nextClick" afterEffect="1"/>
                                        <p:tgtEl>
                                          <p:spTgt spid="14">
                                            <p:txEl>
                                              <p:pRg st="0" end="0"/>
                                            </p:txEl>
                                          </p:spTgt>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barn(inVertical)">
                                      <p:cBhvr>
                                        <p:cTn id="37" dur="500"/>
                                        <p:tgtEl>
                                          <p:spTgt spid="15">
                                            <p:txEl>
                                              <p:pRg st="0" end="0"/>
                                            </p:txEl>
                                          </p:spTgt>
                                        </p:tgtEl>
                                      </p:cBhvr>
                                    </p:animEffec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0" grpId="0" build="p" autoUpdateAnimBg="0"/>
      <p:bldP spid="11" grpId="0" build="p" autoUpdateAnimBg="0"/>
      <p:bldP spid="12" grpId="0" build="p" autoUpdateAnimBg="0"/>
      <p:bldP spid="13" grpId="0" build="p" autoUpdateAnimBg="0"/>
      <p:bldP spid="14" grpId="0" build="p" autoUpdateAnimBg="0"/>
      <p:bldP spid="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Air interface – physical layer</a:t>
            </a:r>
            <a:endParaRPr lang="el-GR" altLang="en-US" smtClean="0"/>
          </a:p>
        </p:txBody>
      </p:sp>
      <p:sp>
        <p:nvSpPr>
          <p:cNvPr id="16387" name="Rectangle 3"/>
          <p:cNvSpPr>
            <a:spLocks noGrp="1" noChangeArrowheads="1"/>
          </p:cNvSpPr>
          <p:nvPr>
            <p:ph type="body" idx="1"/>
          </p:nvPr>
        </p:nvSpPr>
        <p:spPr/>
        <p:txBody>
          <a:bodyPr/>
          <a:lstStyle/>
          <a:p>
            <a:pPr eaLnBrk="1" hangingPunct="1"/>
            <a:endParaRPr lang="en-US" altLang="en-US" smtClean="0"/>
          </a:p>
        </p:txBody>
      </p:sp>
      <p:pic>
        <p:nvPicPr>
          <p:cNvPr id="16388" name="Picture 4" descr="bettstetter-fi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120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Logical channels</a:t>
            </a:r>
            <a:endParaRPr lang="el-GR" altLang="en-US" smtClean="0"/>
          </a:p>
        </p:txBody>
      </p:sp>
      <p:sp>
        <p:nvSpPr>
          <p:cNvPr id="17411" name="Rectangle 3"/>
          <p:cNvSpPr>
            <a:spLocks noGrp="1" noChangeArrowheads="1"/>
          </p:cNvSpPr>
          <p:nvPr>
            <p:ph type="body" idx="1"/>
          </p:nvPr>
        </p:nvSpPr>
        <p:spPr/>
        <p:txBody>
          <a:bodyPr/>
          <a:lstStyle/>
          <a:p>
            <a:pPr eaLnBrk="1" hangingPunct="1"/>
            <a:endParaRPr lang="en-US" altLang="en-US" smtClean="0"/>
          </a:p>
        </p:txBody>
      </p:sp>
      <p:pic>
        <p:nvPicPr>
          <p:cNvPr id="17412" name="Picture 4" descr="Logical chan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3040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Radio block format</a:t>
            </a:r>
            <a:endParaRPr lang="el-GR" altLang="en-US" smtClean="0"/>
          </a:p>
        </p:txBody>
      </p:sp>
      <p:sp>
        <p:nvSpPr>
          <p:cNvPr id="18435" name="Rectangle 3"/>
          <p:cNvSpPr>
            <a:spLocks noGrp="1" noChangeArrowheads="1"/>
          </p:cNvSpPr>
          <p:nvPr>
            <p:ph type="body" idx="1"/>
          </p:nvPr>
        </p:nvSpPr>
        <p:spPr/>
        <p:txBody>
          <a:bodyPr/>
          <a:lstStyle/>
          <a:p>
            <a:pPr eaLnBrk="1" hangingPunct="1"/>
            <a:endParaRPr lang="en-US" altLang="en-US" smtClean="0"/>
          </a:p>
        </p:txBody>
      </p:sp>
      <p:grpSp>
        <p:nvGrpSpPr>
          <p:cNvPr id="18436" name="Group 4" descr="radio format"/>
          <p:cNvGrpSpPr>
            <a:grpSpLocks/>
          </p:cNvGrpSpPr>
          <p:nvPr/>
        </p:nvGrpSpPr>
        <p:grpSpPr bwMode="auto">
          <a:xfrm>
            <a:off x="1055688" y="1393825"/>
            <a:ext cx="7086600" cy="4803775"/>
            <a:chOff x="665" y="878"/>
            <a:chExt cx="4464" cy="3026"/>
          </a:xfrm>
        </p:grpSpPr>
        <p:sp>
          <p:nvSpPr>
            <p:cNvPr id="18437" name="Text Box 5"/>
            <p:cNvSpPr txBox="1">
              <a:spLocks noChangeArrowheads="1"/>
            </p:cNvSpPr>
            <p:nvPr/>
          </p:nvSpPr>
          <p:spPr bwMode="auto">
            <a:xfrm>
              <a:off x="665" y="878"/>
              <a:ext cx="317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800" b="1"/>
                <a:t>Radio block for data transfer</a:t>
              </a:r>
              <a:endParaRPr lang="en-GB" altLang="en-US" sz="2800" b="1"/>
            </a:p>
          </p:txBody>
        </p:sp>
        <p:sp>
          <p:nvSpPr>
            <p:cNvPr id="18438" name="Rectangle 6"/>
            <p:cNvSpPr>
              <a:spLocks noChangeArrowheads="1"/>
            </p:cNvSpPr>
            <p:nvPr/>
          </p:nvSpPr>
          <p:spPr bwMode="auto">
            <a:xfrm>
              <a:off x="761" y="1609"/>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t>MAC Header</a:t>
              </a:r>
              <a:endParaRPr lang="en-GB" altLang="en-US" sz="1800"/>
            </a:p>
          </p:txBody>
        </p:sp>
        <p:sp>
          <p:nvSpPr>
            <p:cNvPr id="18439" name="Rectangle 7"/>
            <p:cNvSpPr>
              <a:spLocks noChangeArrowheads="1"/>
            </p:cNvSpPr>
            <p:nvPr/>
          </p:nvSpPr>
          <p:spPr bwMode="auto">
            <a:xfrm>
              <a:off x="1625" y="1609"/>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t>RLC Header</a:t>
              </a:r>
              <a:endParaRPr lang="en-GB" altLang="en-US" sz="1800"/>
            </a:p>
          </p:txBody>
        </p:sp>
        <p:sp>
          <p:nvSpPr>
            <p:cNvPr id="18440" name="Rectangle 8"/>
            <p:cNvSpPr>
              <a:spLocks noChangeArrowheads="1"/>
            </p:cNvSpPr>
            <p:nvPr/>
          </p:nvSpPr>
          <p:spPr bwMode="auto">
            <a:xfrm>
              <a:off x="2489" y="1609"/>
              <a:ext cx="1872"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t>RLC Data Unit</a:t>
              </a:r>
              <a:endParaRPr lang="en-GB" altLang="en-US" sz="1800"/>
            </a:p>
          </p:txBody>
        </p:sp>
        <p:sp>
          <p:nvSpPr>
            <p:cNvPr id="18441" name="Rectangle 9"/>
            <p:cNvSpPr>
              <a:spLocks noChangeArrowheads="1"/>
            </p:cNvSpPr>
            <p:nvPr/>
          </p:nvSpPr>
          <p:spPr bwMode="auto">
            <a:xfrm>
              <a:off x="4361" y="1609"/>
              <a:ext cx="720"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t>spare</a:t>
              </a:r>
              <a:endParaRPr lang="en-GB" altLang="en-US" sz="1800"/>
            </a:p>
          </p:txBody>
        </p:sp>
        <p:sp>
          <p:nvSpPr>
            <p:cNvPr id="18442" name="Line 10"/>
            <p:cNvSpPr>
              <a:spLocks noChangeShapeType="1"/>
            </p:cNvSpPr>
            <p:nvPr/>
          </p:nvSpPr>
          <p:spPr bwMode="auto">
            <a:xfrm>
              <a:off x="761" y="1465"/>
              <a:ext cx="432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Text Box 11"/>
            <p:cNvSpPr txBox="1">
              <a:spLocks noChangeArrowheads="1"/>
            </p:cNvSpPr>
            <p:nvPr/>
          </p:nvSpPr>
          <p:spPr bwMode="auto">
            <a:xfrm>
              <a:off x="2393" y="1273"/>
              <a:ext cx="11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t>RLC/MAC block</a:t>
              </a:r>
              <a:endParaRPr lang="en-GB" altLang="en-US" sz="1800"/>
            </a:p>
          </p:txBody>
        </p:sp>
        <p:sp>
          <p:nvSpPr>
            <p:cNvPr id="18444" name="Line 12"/>
            <p:cNvSpPr>
              <a:spLocks noChangeShapeType="1"/>
            </p:cNvSpPr>
            <p:nvPr/>
          </p:nvSpPr>
          <p:spPr bwMode="auto">
            <a:xfrm>
              <a:off x="1625" y="2041"/>
              <a:ext cx="34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Text Box 13"/>
            <p:cNvSpPr txBox="1">
              <a:spLocks noChangeArrowheads="1"/>
            </p:cNvSpPr>
            <p:nvPr/>
          </p:nvSpPr>
          <p:spPr bwMode="auto">
            <a:xfrm>
              <a:off x="2825" y="2041"/>
              <a:ext cx="11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t>RLC data block</a:t>
              </a:r>
              <a:endParaRPr lang="en-GB" altLang="en-US" sz="1800"/>
            </a:p>
          </p:txBody>
        </p:sp>
        <p:sp>
          <p:nvSpPr>
            <p:cNvPr id="18446" name="Text Box 14"/>
            <p:cNvSpPr txBox="1">
              <a:spLocks noChangeArrowheads="1"/>
            </p:cNvSpPr>
            <p:nvPr/>
          </p:nvSpPr>
          <p:spPr bwMode="auto">
            <a:xfrm>
              <a:off x="713" y="2439"/>
              <a:ext cx="359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800" b="1"/>
                <a:t>Radio block for control message</a:t>
              </a:r>
              <a:endParaRPr lang="en-GB" altLang="en-US" sz="2800" b="1"/>
            </a:p>
          </p:txBody>
        </p:sp>
        <p:sp>
          <p:nvSpPr>
            <p:cNvPr id="18447" name="Rectangle 15"/>
            <p:cNvSpPr>
              <a:spLocks noChangeArrowheads="1"/>
            </p:cNvSpPr>
            <p:nvPr/>
          </p:nvSpPr>
          <p:spPr bwMode="auto">
            <a:xfrm>
              <a:off x="809" y="3241"/>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t>MAC Header</a:t>
              </a:r>
              <a:endParaRPr lang="en-GB" altLang="en-US" sz="1800"/>
            </a:p>
          </p:txBody>
        </p:sp>
        <p:sp>
          <p:nvSpPr>
            <p:cNvPr id="18448" name="Rectangle 16"/>
            <p:cNvSpPr>
              <a:spLocks noChangeArrowheads="1"/>
            </p:cNvSpPr>
            <p:nvPr/>
          </p:nvSpPr>
          <p:spPr bwMode="auto">
            <a:xfrm>
              <a:off x="1673" y="3241"/>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t>Ctrl Header</a:t>
              </a:r>
              <a:endParaRPr lang="en-GB" altLang="en-US" sz="1800"/>
            </a:p>
          </p:txBody>
        </p:sp>
        <p:sp>
          <p:nvSpPr>
            <p:cNvPr id="18449" name="Rectangle 17"/>
            <p:cNvSpPr>
              <a:spLocks noChangeArrowheads="1"/>
            </p:cNvSpPr>
            <p:nvPr/>
          </p:nvSpPr>
          <p:spPr bwMode="auto">
            <a:xfrm>
              <a:off x="2537" y="3241"/>
              <a:ext cx="2592"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t>RLC/MAC signalling</a:t>
              </a:r>
              <a:endParaRPr lang="en-GB" altLang="en-US" sz="1800"/>
            </a:p>
          </p:txBody>
        </p:sp>
        <p:sp>
          <p:nvSpPr>
            <p:cNvPr id="18450" name="Line 18"/>
            <p:cNvSpPr>
              <a:spLocks noChangeShapeType="1"/>
            </p:cNvSpPr>
            <p:nvPr/>
          </p:nvSpPr>
          <p:spPr bwMode="auto">
            <a:xfrm>
              <a:off x="809" y="3097"/>
              <a:ext cx="432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Text Box 19"/>
            <p:cNvSpPr txBox="1">
              <a:spLocks noChangeArrowheads="1"/>
            </p:cNvSpPr>
            <p:nvPr/>
          </p:nvSpPr>
          <p:spPr bwMode="auto">
            <a:xfrm>
              <a:off x="2441" y="2905"/>
              <a:ext cx="11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t>RLC/MAC block</a:t>
              </a:r>
              <a:endParaRPr lang="en-GB" altLang="en-US" sz="1800"/>
            </a:p>
          </p:txBody>
        </p:sp>
        <p:sp>
          <p:nvSpPr>
            <p:cNvPr id="18452" name="Line 20"/>
            <p:cNvSpPr>
              <a:spLocks noChangeShapeType="1"/>
            </p:cNvSpPr>
            <p:nvPr/>
          </p:nvSpPr>
          <p:spPr bwMode="auto">
            <a:xfrm>
              <a:off x="1673" y="3673"/>
              <a:ext cx="34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Text Box 21"/>
            <p:cNvSpPr txBox="1">
              <a:spLocks noChangeArrowheads="1"/>
            </p:cNvSpPr>
            <p:nvPr/>
          </p:nvSpPr>
          <p:spPr bwMode="auto">
            <a:xfrm>
              <a:off x="2681" y="3673"/>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t>RLC/MAC control block</a:t>
              </a:r>
              <a:endParaRPr lang="en-GB" altLang="en-US" sz="180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GPRS processes</a:t>
            </a:r>
            <a:endParaRPr lang="el-GR" altLang="en-US" smtClean="0"/>
          </a:p>
        </p:txBody>
      </p:sp>
      <p:sp>
        <p:nvSpPr>
          <p:cNvPr id="19459" name="Rectangle 3"/>
          <p:cNvSpPr>
            <a:spLocks noGrp="1" noChangeArrowheads="1"/>
          </p:cNvSpPr>
          <p:nvPr>
            <p:ph type="body" idx="1"/>
          </p:nvPr>
        </p:nvSpPr>
        <p:spPr/>
        <p:txBody>
          <a:bodyPr/>
          <a:lstStyle/>
          <a:p>
            <a:pPr eaLnBrk="1" hangingPunct="1"/>
            <a:r>
              <a:rPr lang="en-US" altLang="en-US" smtClean="0"/>
              <a:t>Attach process</a:t>
            </a:r>
          </a:p>
          <a:p>
            <a:pPr eaLnBrk="1" hangingPunct="1"/>
            <a:r>
              <a:rPr lang="en-US" altLang="en-US" smtClean="0"/>
              <a:t>Authentication process</a:t>
            </a:r>
          </a:p>
          <a:p>
            <a:pPr eaLnBrk="1" hangingPunct="1"/>
            <a:r>
              <a:rPr lang="en-US" altLang="en-US" smtClean="0"/>
              <a:t>PDP activation process</a:t>
            </a:r>
          </a:p>
          <a:p>
            <a:pPr eaLnBrk="1" hangingPunct="1"/>
            <a:r>
              <a:rPr lang="en-US" altLang="en-US" smtClean="0"/>
              <a:t>Detach process</a:t>
            </a:r>
          </a:p>
          <a:p>
            <a:pPr eaLnBrk="1" hangingPunct="1"/>
            <a:endParaRPr lang="el-GR"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Attach process</a:t>
            </a:r>
            <a:endParaRPr lang="el-GR" altLang="en-US" smtClean="0"/>
          </a:p>
        </p:txBody>
      </p:sp>
      <p:sp>
        <p:nvSpPr>
          <p:cNvPr id="20483" name="Rectangle 3"/>
          <p:cNvSpPr>
            <a:spLocks noGrp="1" noChangeArrowheads="1"/>
          </p:cNvSpPr>
          <p:nvPr>
            <p:ph type="body" idx="1"/>
          </p:nvPr>
        </p:nvSpPr>
        <p:spPr/>
        <p:txBody>
          <a:bodyPr/>
          <a:lstStyle/>
          <a:p>
            <a:pPr eaLnBrk="1" hangingPunct="1"/>
            <a:endParaRPr lang="en-US" altLang="en-US" smtClean="0"/>
          </a:p>
        </p:txBody>
      </p:sp>
      <p:grpSp>
        <p:nvGrpSpPr>
          <p:cNvPr id="20484" name="Group 6" descr="attach process"/>
          <p:cNvGrpSpPr>
            <a:grpSpLocks/>
          </p:cNvGrpSpPr>
          <p:nvPr/>
        </p:nvGrpSpPr>
        <p:grpSpPr bwMode="auto">
          <a:xfrm>
            <a:off x="0" y="1447800"/>
            <a:ext cx="9144000" cy="4781550"/>
            <a:chOff x="0" y="912"/>
            <a:chExt cx="5760" cy="3012"/>
          </a:xfrm>
        </p:grpSpPr>
        <p:pic>
          <p:nvPicPr>
            <p:cNvPr id="20485" name="Picture 4" descr="attach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
              <a:ext cx="5591" cy="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5"/>
            <p:cNvSpPr>
              <a:spLocks noChangeArrowheads="1"/>
            </p:cNvSpPr>
            <p:nvPr/>
          </p:nvSpPr>
          <p:spPr bwMode="auto">
            <a:xfrm>
              <a:off x="5424" y="3456"/>
              <a:ext cx="336"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Attach process (cont)</a:t>
            </a:r>
            <a:endParaRPr lang="el-GR" altLang="en-US" smtClean="0"/>
          </a:p>
        </p:txBody>
      </p:sp>
      <p:sp>
        <p:nvSpPr>
          <p:cNvPr id="21507" name="Rectangle 3"/>
          <p:cNvSpPr>
            <a:spLocks noGrp="1" noChangeArrowheads="1"/>
          </p:cNvSpPr>
          <p:nvPr>
            <p:ph type="body" idx="1"/>
          </p:nvPr>
        </p:nvSpPr>
        <p:spPr/>
        <p:txBody>
          <a:bodyPr/>
          <a:lstStyle/>
          <a:p>
            <a:pPr eaLnBrk="1" hangingPunct="1"/>
            <a:endParaRPr lang="en-US" altLang="en-US" smtClean="0"/>
          </a:p>
        </p:txBody>
      </p:sp>
      <p:grpSp>
        <p:nvGrpSpPr>
          <p:cNvPr id="21508" name="Group 6" descr="attach process"/>
          <p:cNvGrpSpPr>
            <a:grpSpLocks/>
          </p:cNvGrpSpPr>
          <p:nvPr/>
        </p:nvGrpSpPr>
        <p:grpSpPr bwMode="auto">
          <a:xfrm>
            <a:off x="228600" y="1524000"/>
            <a:ext cx="8713788" cy="4495800"/>
            <a:chOff x="144" y="960"/>
            <a:chExt cx="5489" cy="2832"/>
          </a:xfrm>
        </p:grpSpPr>
        <p:pic>
          <p:nvPicPr>
            <p:cNvPr id="21509" name="Picture 4" descr="attach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960"/>
              <a:ext cx="5489" cy="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5"/>
            <p:cNvSpPr>
              <a:spLocks noChangeArrowheads="1"/>
            </p:cNvSpPr>
            <p:nvPr/>
          </p:nvSpPr>
          <p:spPr bwMode="auto">
            <a:xfrm>
              <a:off x="5280" y="3360"/>
              <a:ext cx="336"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9144000" cy="914400"/>
          </a:xfrm>
        </p:spPr>
        <p:txBody>
          <a:bodyPr/>
          <a:lstStyle/>
          <a:p>
            <a:pPr eaLnBrk="1" hangingPunct="1"/>
            <a:r>
              <a:rPr lang="en-US" altLang="en-US" sz="4000" smtClean="0"/>
              <a:t>GPRS (General Packet Radio Service)</a:t>
            </a:r>
            <a:endParaRPr lang="el-GR" altLang="en-US" sz="4000" smtClean="0"/>
          </a:p>
        </p:txBody>
      </p:sp>
      <p:sp>
        <p:nvSpPr>
          <p:cNvPr id="4099" name="Rectangle 3"/>
          <p:cNvSpPr>
            <a:spLocks noGrp="1" noChangeArrowheads="1"/>
          </p:cNvSpPr>
          <p:nvPr>
            <p:ph type="body" idx="1"/>
          </p:nvPr>
        </p:nvSpPr>
        <p:spPr/>
        <p:txBody>
          <a:bodyPr/>
          <a:lstStyle/>
          <a:p>
            <a:pPr eaLnBrk="1" hangingPunct="1"/>
            <a:r>
              <a:rPr lang="en-US" altLang="en-US" sz="2800" smtClean="0"/>
              <a:t>The major GSM Phase 2+ enhancement and an important step to 3G</a:t>
            </a:r>
          </a:p>
          <a:p>
            <a:pPr lvl="1" eaLnBrk="1" hangingPunct="1"/>
            <a:r>
              <a:rPr lang="en-US" altLang="en-US" sz="2400" smtClean="0"/>
              <a:t>considered 2.5G</a:t>
            </a:r>
          </a:p>
          <a:p>
            <a:pPr eaLnBrk="1" hangingPunct="1"/>
            <a:r>
              <a:rPr lang="en-US" altLang="en-US" sz="2800" smtClean="0"/>
              <a:t>Aims at providing data services to mobile users with high bandwidth efficiency and “always on” connectivity </a:t>
            </a:r>
          </a:p>
          <a:p>
            <a:pPr eaLnBrk="1" hangingPunct="1"/>
            <a:r>
              <a:rPr lang="en-US" altLang="en-US" sz="2800" smtClean="0"/>
              <a:t>Address shortcomings of GSM</a:t>
            </a:r>
          </a:p>
          <a:p>
            <a:pPr lvl="1" eaLnBrk="1" hangingPunct="1"/>
            <a:r>
              <a:rPr lang="en-US" altLang="en-US" sz="2400" smtClean="0"/>
              <a:t>Low data rates (up to 9.6 kbps)</a:t>
            </a:r>
          </a:p>
          <a:p>
            <a:pPr lvl="1" eaLnBrk="1" hangingPunct="1"/>
            <a:r>
              <a:rPr lang="en-US" altLang="en-US" sz="2400" smtClean="0"/>
              <a:t>Long connection setup</a:t>
            </a:r>
          </a:p>
          <a:p>
            <a:pPr lvl="1" eaLnBrk="1" hangingPunct="1"/>
            <a:r>
              <a:rPr lang="en-US" altLang="en-US" sz="2400" smtClean="0"/>
              <a:t>Expensive</a:t>
            </a:r>
          </a:p>
          <a:p>
            <a:pPr lvl="1" eaLnBrk="1" hangingPunct="1"/>
            <a:r>
              <a:rPr lang="en-US" altLang="en-US" sz="2400" smtClean="0"/>
              <a:t>Circuit-switched</a:t>
            </a:r>
          </a:p>
          <a:p>
            <a:pPr lvl="1" eaLnBrk="1" hangingPunct="1"/>
            <a:endParaRPr lang="el-GR"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Authentication process</a:t>
            </a:r>
            <a:endParaRPr lang="el-GR" altLang="en-US" smtClean="0"/>
          </a:p>
        </p:txBody>
      </p:sp>
      <p:sp>
        <p:nvSpPr>
          <p:cNvPr id="22531" name="Rectangle 3"/>
          <p:cNvSpPr>
            <a:spLocks noGrp="1" noChangeArrowheads="1"/>
          </p:cNvSpPr>
          <p:nvPr>
            <p:ph type="body" idx="1"/>
          </p:nvPr>
        </p:nvSpPr>
        <p:spPr/>
        <p:txBody>
          <a:bodyPr/>
          <a:lstStyle/>
          <a:p>
            <a:pPr eaLnBrk="1" hangingPunct="1"/>
            <a:endParaRPr lang="en-US" altLang="en-US" smtClean="0"/>
          </a:p>
        </p:txBody>
      </p:sp>
      <p:grpSp>
        <p:nvGrpSpPr>
          <p:cNvPr id="22532" name="Group 6" descr="authentication"/>
          <p:cNvGrpSpPr>
            <a:grpSpLocks/>
          </p:cNvGrpSpPr>
          <p:nvPr/>
        </p:nvGrpSpPr>
        <p:grpSpPr bwMode="auto">
          <a:xfrm>
            <a:off x="1419225" y="2038350"/>
            <a:ext cx="6581775" cy="2781300"/>
            <a:chOff x="894" y="1284"/>
            <a:chExt cx="4146" cy="1752"/>
          </a:xfrm>
        </p:grpSpPr>
        <p:pic>
          <p:nvPicPr>
            <p:cNvPr id="22533" name="Picture 4" descr="authent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 y="1284"/>
              <a:ext cx="3972"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ChangeArrowheads="1"/>
            </p:cNvSpPr>
            <p:nvPr/>
          </p:nvSpPr>
          <p:spPr bwMode="auto">
            <a:xfrm>
              <a:off x="4560" y="2544"/>
              <a:ext cx="480"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Detach process</a:t>
            </a:r>
            <a:endParaRPr lang="el-GR" altLang="en-US" smtClean="0"/>
          </a:p>
        </p:txBody>
      </p:sp>
      <p:sp>
        <p:nvSpPr>
          <p:cNvPr id="23555" name="Rectangle 3"/>
          <p:cNvSpPr>
            <a:spLocks noGrp="1" noChangeArrowheads="1"/>
          </p:cNvSpPr>
          <p:nvPr>
            <p:ph type="body" idx="1"/>
          </p:nvPr>
        </p:nvSpPr>
        <p:spPr/>
        <p:txBody>
          <a:bodyPr/>
          <a:lstStyle/>
          <a:p>
            <a:pPr eaLnBrk="1" hangingPunct="1"/>
            <a:endParaRPr lang="en-US" altLang="en-US" smtClean="0"/>
          </a:p>
        </p:txBody>
      </p:sp>
      <p:grpSp>
        <p:nvGrpSpPr>
          <p:cNvPr id="23556" name="Group 6" descr="detach"/>
          <p:cNvGrpSpPr>
            <a:grpSpLocks/>
          </p:cNvGrpSpPr>
          <p:nvPr/>
        </p:nvGrpSpPr>
        <p:grpSpPr bwMode="auto">
          <a:xfrm>
            <a:off x="914400" y="1981200"/>
            <a:ext cx="7162800" cy="3276600"/>
            <a:chOff x="672" y="1296"/>
            <a:chExt cx="4512" cy="2064"/>
          </a:xfrm>
        </p:grpSpPr>
        <p:pic>
          <p:nvPicPr>
            <p:cNvPr id="23557" name="Picture 4" descr="det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1296"/>
              <a:ext cx="4403"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ChangeArrowheads="1"/>
            </p:cNvSpPr>
            <p:nvPr/>
          </p:nvSpPr>
          <p:spPr bwMode="auto">
            <a:xfrm>
              <a:off x="4752" y="2880"/>
              <a:ext cx="43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descr="edge"/>
          <p:cNvSpPr>
            <a:spLocks noChangeArrowheads="1"/>
          </p:cNvSpPr>
          <p:nvPr/>
        </p:nvSpPr>
        <p:spPr bwMode="auto">
          <a:xfrm>
            <a:off x="0" y="6096000"/>
            <a:ext cx="9144000" cy="7620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24579" name="Picture 4" descr="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76513"/>
            <a:ext cx="6361113"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a:xfrm>
            <a:off x="304800" y="0"/>
            <a:ext cx="8839200" cy="1219200"/>
          </a:xfrm>
        </p:spPr>
        <p:txBody>
          <a:bodyPr/>
          <a:lstStyle/>
          <a:p>
            <a:pPr eaLnBrk="1" hangingPunct="1"/>
            <a:r>
              <a:rPr lang="en-US" altLang="zh-TW" sz="3600" smtClean="0">
                <a:ea typeface="新細明體" pitchFamily="18" charset="-120"/>
              </a:rPr>
              <a:t>Enhanced Data for GSM Evolution (EDGE)</a:t>
            </a:r>
            <a:endParaRPr lang="el-GR" altLang="en-US" sz="3600" smtClean="0"/>
          </a:p>
        </p:txBody>
      </p:sp>
      <p:sp>
        <p:nvSpPr>
          <p:cNvPr id="24581" name="Rectangle 3"/>
          <p:cNvSpPr>
            <a:spLocks noGrp="1" noChangeArrowheads="1"/>
          </p:cNvSpPr>
          <p:nvPr>
            <p:ph type="body" idx="1"/>
          </p:nvPr>
        </p:nvSpPr>
        <p:spPr/>
        <p:txBody>
          <a:bodyPr/>
          <a:lstStyle/>
          <a:p>
            <a:pPr eaLnBrk="1" hangingPunct="1">
              <a:lnSpc>
                <a:spcPct val="90000"/>
              </a:lnSpc>
            </a:pPr>
            <a:r>
              <a:rPr lang="en-US" altLang="en-US" sz="2200" smtClean="0"/>
              <a:t>Higher data rates using 8PSK modulation</a:t>
            </a:r>
          </a:p>
          <a:p>
            <a:pPr lvl="1" eaLnBrk="1" hangingPunct="1">
              <a:lnSpc>
                <a:spcPct val="90000"/>
              </a:lnSpc>
            </a:pPr>
            <a:r>
              <a:rPr lang="en-US" altLang="en-US" sz="2200" smtClean="0"/>
              <a:t>user rate 384 kbps (GPRS: 115 kbps)</a:t>
            </a:r>
          </a:p>
          <a:p>
            <a:pPr eaLnBrk="1" hangingPunct="1">
              <a:lnSpc>
                <a:spcPct val="90000"/>
              </a:lnSpc>
            </a:pPr>
            <a:r>
              <a:rPr lang="en-US" altLang="en-US" sz="2200" smtClean="0"/>
              <a:t>Software-only update (Release 99)</a:t>
            </a:r>
          </a:p>
          <a:p>
            <a:pPr eaLnBrk="1" hangingPunct="1">
              <a:lnSpc>
                <a:spcPct val="90000"/>
              </a:lnSpc>
            </a:pPr>
            <a:r>
              <a:rPr lang="en-US" altLang="en-US" sz="2200" smtClean="0"/>
              <a:t>EGPRS: EDGE enhancements to GPRS</a:t>
            </a:r>
            <a:endParaRPr lang="el-GR" altLang="en-US" sz="2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EDGE higher rates</a:t>
            </a:r>
            <a:endParaRPr lang="el-GR" altLang="en-US" smtClean="0"/>
          </a:p>
        </p:txBody>
      </p:sp>
      <p:sp>
        <p:nvSpPr>
          <p:cNvPr id="25603" name="Rectangle 3"/>
          <p:cNvSpPr>
            <a:spLocks noGrp="1" noChangeArrowheads="1"/>
          </p:cNvSpPr>
          <p:nvPr>
            <p:ph type="body" idx="1"/>
          </p:nvPr>
        </p:nvSpPr>
        <p:spPr/>
        <p:txBody>
          <a:bodyPr/>
          <a:lstStyle/>
          <a:p>
            <a:pPr eaLnBrk="1" hangingPunct="1"/>
            <a:r>
              <a:rPr lang="en-US" altLang="en-US" smtClean="0"/>
              <a:t>RLC data rate</a:t>
            </a:r>
            <a:endParaRPr lang="el-GR" altLang="en-US" smtClean="0"/>
          </a:p>
        </p:txBody>
      </p:sp>
      <p:pic>
        <p:nvPicPr>
          <p:cNvPr id="25604" name="Picture 4" descr="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9436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838200" y="1295400"/>
            <a:ext cx="7772400" cy="1470025"/>
          </a:xfrm>
        </p:spPr>
        <p:txBody>
          <a:bodyPr/>
          <a:lstStyle/>
          <a:p>
            <a:r>
              <a:rPr lang="el-GR" dirty="0" smtClean="0"/>
              <a:t>Τέλος Ενότητας #</a:t>
            </a:r>
            <a:r>
              <a:rPr lang="en-US" dirty="0" smtClean="0"/>
              <a:t> </a:t>
            </a:r>
            <a:r>
              <a:rPr lang="el-GR" dirty="0" smtClean="0"/>
              <a:t>8</a:t>
            </a:r>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8" name="Υπότιτλος 2"/>
          <p:cNvSpPr>
            <a:spLocks noGrp="1"/>
          </p:cNvSpPr>
          <p:nvPr>
            <p:ph type="subTitle" idx="1"/>
          </p:nvPr>
        </p:nvSpPr>
        <p:spPr>
          <a:xfrm>
            <a:off x="1371600" y="2590800"/>
            <a:ext cx="6934200" cy="2895600"/>
          </a:xfrm>
        </p:spPr>
        <p:txBody>
          <a:bodyPr>
            <a:noAutofit/>
          </a:bodyPr>
          <a:lstStyle/>
          <a:p>
            <a:r>
              <a:rPr lang="el-GR" sz="2800" b="1" dirty="0" smtClean="0"/>
              <a:t>Μάθημα: </a:t>
            </a:r>
            <a:r>
              <a:rPr lang="el-GR" sz="2800" b="1" dirty="0" smtClean="0"/>
              <a:t>Ασύρματα Δίκτυα και Κινητές Επικοινωνίες</a:t>
            </a:r>
            <a:endParaRPr lang="el-GR" sz="2800" b="1" dirty="0" smtClean="0"/>
          </a:p>
          <a:p>
            <a:r>
              <a:rPr lang="el-GR" sz="2800" b="1" dirty="0" smtClean="0"/>
              <a:t>Ενότητα </a:t>
            </a:r>
            <a:r>
              <a:rPr lang="en-US" sz="2800" b="1" dirty="0" smtClean="0"/>
              <a:t># </a:t>
            </a:r>
            <a:r>
              <a:rPr lang="el-GR" sz="2800" b="1" dirty="0"/>
              <a:t>8</a:t>
            </a:r>
            <a:r>
              <a:rPr lang="el-GR" sz="2800" b="1" dirty="0" smtClean="0"/>
              <a:t>:</a:t>
            </a:r>
            <a:r>
              <a:rPr lang="en-US" sz="2800" dirty="0" smtClean="0"/>
              <a:t> </a:t>
            </a:r>
            <a:r>
              <a:rPr lang="el-GR" altLang="en-US" sz="2800" dirty="0"/>
              <a:t>Σύστημα </a:t>
            </a:r>
            <a:r>
              <a:rPr lang="en-US" altLang="en-US" sz="2800" dirty="0"/>
              <a:t>2.5 </a:t>
            </a:r>
            <a:r>
              <a:rPr lang="el-GR" altLang="en-US" sz="2800" dirty="0"/>
              <a:t>Γενιάς </a:t>
            </a:r>
            <a:r>
              <a:rPr lang="en-US" altLang="en-US" sz="2800" dirty="0"/>
              <a:t>GPRS</a:t>
            </a:r>
            <a:endParaRPr lang="el-GR" altLang="en-US" sz="2800" dirty="0" smtClean="0"/>
          </a:p>
          <a:p>
            <a:r>
              <a:rPr lang="el-GR" sz="2800" b="1" dirty="0" smtClean="0"/>
              <a:t>Διδάσκων</a:t>
            </a:r>
            <a:r>
              <a:rPr lang="el-GR" sz="2800" b="1" dirty="0" smtClean="0"/>
              <a:t>: </a:t>
            </a:r>
            <a:r>
              <a:rPr lang="el-GR" sz="2800" dirty="0" smtClean="0"/>
              <a:t>Βασίλειος Σύρης</a:t>
            </a:r>
            <a:endParaRPr lang="el-GR" sz="2800" dirty="0" smtClean="0"/>
          </a:p>
          <a:p>
            <a:r>
              <a:rPr lang="el-GR" sz="2800" b="1" dirty="0" smtClean="0"/>
              <a:t>Τμήμα: </a:t>
            </a:r>
            <a:r>
              <a:rPr lang="el-GR" sz="2800" dirty="0" smtClean="0"/>
              <a:t>Πληροφορικής</a:t>
            </a:r>
          </a:p>
        </p:txBody>
      </p:sp>
    </p:spTree>
    <p:extLst>
      <p:ext uri="{BB962C8B-B14F-4D97-AF65-F5344CB8AC3E}">
        <p14:creationId xmlns:p14="http://schemas.microsoft.com/office/powerpoint/2010/main" val="386529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GPRS features</a:t>
            </a:r>
            <a:endParaRPr lang="el-GR" altLang="en-US" smtClean="0"/>
          </a:p>
        </p:txBody>
      </p:sp>
      <p:sp>
        <p:nvSpPr>
          <p:cNvPr id="5123" name="Rectangle 3"/>
          <p:cNvSpPr>
            <a:spLocks noGrp="1" noChangeArrowheads="1"/>
          </p:cNvSpPr>
          <p:nvPr>
            <p:ph type="body" idx="1"/>
          </p:nvPr>
        </p:nvSpPr>
        <p:spPr/>
        <p:txBody>
          <a:bodyPr/>
          <a:lstStyle/>
          <a:p>
            <a:pPr eaLnBrk="1" hangingPunct="1"/>
            <a:r>
              <a:rPr lang="en-US" altLang="en-US" smtClean="0"/>
              <a:t>Data rates up to 172 kbps</a:t>
            </a:r>
          </a:p>
          <a:p>
            <a:pPr eaLnBrk="1" hangingPunct="1"/>
            <a:r>
              <a:rPr lang="en-US" altLang="en-US" smtClean="0"/>
              <a:t>Fast call setup times</a:t>
            </a:r>
          </a:p>
          <a:p>
            <a:pPr eaLnBrk="1" hangingPunct="1"/>
            <a:r>
              <a:rPr lang="en-US" altLang="en-US" smtClean="0"/>
              <a:t>“Always on” connectivity</a:t>
            </a:r>
          </a:p>
          <a:p>
            <a:pPr eaLnBrk="1" hangingPunct="1"/>
            <a:r>
              <a:rPr lang="en-US" altLang="en-US" smtClean="0"/>
              <a:t>Integrates IP infrastructure into the GSM network</a:t>
            </a:r>
          </a:p>
          <a:p>
            <a:pPr eaLnBrk="1" hangingPunct="1"/>
            <a:r>
              <a:rPr lang="en-US" altLang="en-US" smtClean="0"/>
              <a:t>Uses packet-switched mechanisms</a:t>
            </a:r>
          </a:p>
          <a:p>
            <a:pPr lvl="1" eaLnBrk="1" hangingPunct="1"/>
            <a:r>
              <a:rPr lang="en-US" altLang="en-US" smtClean="0"/>
              <a:t>more efficient for bursty traffic</a:t>
            </a:r>
            <a:endParaRPr lang="el-GR" altLang="en-US" smtClean="0"/>
          </a:p>
          <a:p>
            <a:pPr lvl="1" eaLnBrk="1" hangingPunct="1"/>
            <a:r>
              <a:rPr lang="en-US" altLang="en-US" sz="2900" smtClean="0"/>
              <a:t>allow volume-based charging</a:t>
            </a:r>
          </a:p>
          <a:p>
            <a:pPr eaLnBrk="1" hangingPunct="1"/>
            <a:endParaRPr lang="el-GR"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smtClean="0"/>
              <a:t>Channel coding &amp; transmission rate</a:t>
            </a:r>
            <a:endParaRPr lang="el-GR" altLang="en-US" sz="4000" smtClean="0"/>
          </a:p>
        </p:txBody>
      </p:sp>
      <p:sp>
        <p:nvSpPr>
          <p:cNvPr id="6147" name="Rectangle 3"/>
          <p:cNvSpPr>
            <a:spLocks noGrp="1" noChangeArrowheads="1"/>
          </p:cNvSpPr>
          <p:nvPr>
            <p:ph type="body" idx="1"/>
          </p:nvPr>
        </p:nvSpPr>
        <p:spPr/>
        <p:txBody>
          <a:bodyPr/>
          <a:lstStyle/>
          <a:p>
            <a:pPr eaLnBrk="1" hangingPunct="1"/>
            <a:r>
              <a:rPr lang="en-US" altLang="en-US" sz="2400" smtClean="0"/>
              <a:t>Coding used in every digital communication system to</a:t>
            </a:r>
            <a:endParaRPr lang="el-GR" altLang="en-US" sz="2400" smtClean="0"/>
          </a:p>
          <a:p>
            <a:pPr lvl="1" eaLnBrk="1" hangingPunct="1"/>
            <a:r>
              <a:rPr lang="en-US" altLang="en-US" sz="2400" smtClean="0"/>
              <a:t>increase channel capacity</a:t>
            </a:r>
          </a:p>
          <a:p>
            <a:pPr lvl="1" eaLnBrk="1" hangingPunct="1"/>
            <a:r>
              <a:rPr lang="en-US" altLang="en-US" sz="2400" smtClean="0"/>
              <a:t>protect against errors</a:t>
            </a:r>
          </a:p>
          <a:p>
            <a:pPr eaLnBrk="1" hangingPunct="1"/>
            <a:r>
              <a:rPr lang="en-US" altLang="en-US" sz="2400" smtClean="0"/>
              <a:t>GPRS uses 4 different coding schemes, depending on channel conditions</a:t>
            </a:r>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r>
              <a:rPr lang="en-US" altLang="en-US" sz="2400" smtClean="0"/>
              <a:t>Up to 8 slots can be </a:t>
            </a:r>
          </a:p>
          <a:p>
            <a:pPr eaLnBrk="1" hangingPunct="1">
              <a:buFontTx/>
              <a:buNone/>
            </a:pPr>
            <a:r>
              <a:rPr lang="en-US" altLang="en-US" sz="2400" smtClean="0"/>
              <a:t>	combined</a:t>
            </a:r>
            <a:endParaRPr lang="el-GR" altLang="en-US" sz="2400" smtClean="0"/>
          </a:p>
        </p:txBody>
      </p:sp>
      <p:grpSp>
        <p:nvGrpSpPr>
          <p:cNvPr id="2" name="Group 1" descr="coding"/>
          <p:cNvGrpSpPr/>
          <p:nvPr/>
        </p:nvGrpSpPr>
        <p:grpSpPr>
          <a:xfrm>
            <a:off x="1447800" y="3505200"/>
            <a:ext cx="6810375" cy="3352800"/>
            <a:chOff x="1447800" y="3505200"/>
            <a:chExt cx="6810375" cy="3352800"/>
          </a:xfrm>
        </p:grpSpPr>
        <p:pic>
          <p:nvPicPr>
            <p:cNvPr id="6148" name="Picture 4" descr="co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714875"/>
              <a:ext cx="42957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9" name="Object 5" descr="coding"/>
            <p:cNvGraphicFramePr>
              <a:graphicFrameLocks noChangeAspect="1"/>
            </p:cNvGraphicFramePr>
            <p:nvPr>
              <p:extLst>
                <p:ext uri="{D42A27DB-BD31-4B8C-83A1-F6EECF244321}">
                  <p14:modId xmlns:p14="http://schemas.microsoft.com/office/powerpoint/2010/main" val="1860310175"/>
                </p:ext>
              </p:extLst>
            </p:nvPr>
          </p:nvGraphicFramePr>
          <p:xfrm>
            <a:off x="1447800" y="3505200"/>
            <a:ext cx="6019800" cy="1287463"/>
          </p:xfrm>
          <a:graphic>
            <a:graphicData uri="http://schemas.openxmlformats.org/presentationml/2006/ole">
              <mc:AlternateContent xmlns:mc="http://schemas.openxmlformats.org/markup-compatibility/2006">
                <mc:Choice xmlns:v="urn:schemas-microsoft-com:vml" Requires="v">
                  <p:oleObj spid="_x0000_s6157" name="Visio" r:id="rId4" imgW="3710462" imgH="795179" progId="Visio.Drawing.6">
                    <p:embed/>
                  </p:oleObj>
                </mc:Choice>
                <mc:Fallback>
                  <p:oleObj name="Visio" r:id="rId4" imgW="3710462" imgH="795179"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601980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150" name="Text Box 6"/>
          <p:cNvSpPr txBox="1">
            <a:spLocks noChangeArrowheads="1"/>
          </p:cNvSpPr>
          <p:nvPr/>
        </p:nvSpPr>
        <p:spPr bwMode="auto">
          <a:xfrm>
            <a:off x="3505200" y="30480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b="1">
                <a:solidFill>
                  <a:srgbClr val="FF0000"/>
                </a:solidFill>
              </a:rPr>
              <a:t>physical layer</a:t>
            </a:r>
            <a:endParaRPr lang="el-GR" altLang="en-US" sz="1800" b="1">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QoS</a:t>
            </a:r>
            <a:endParaRPr lang="el-GR" altLang="en-US" smtClean="0"/>
          </a:p>
        </p:txBody>
      </p:sp>
      <p:sp>
        <p:nvSpPr>
          <p:cNvPr id="7171" name="Rectangle 3"/>
          <p:cNvSpPr>
            <a:spLocks noGrp="1" noChangeArrowheads="1"/>
          </p:cNvSpPr>
          <p:nvPr>
            <p:ph type="body" idx="1"/>
          </p:nvPr>
        </p:nvSpPr>
        <p:spPr/>
        <p:txBody>
          <a:bodyPr/>
          <a:lstStyle/>
          <a:p>
            <a:pPr eaLnBrk="1" hangingPunct="1"/>
            <a:r>
              <a:rPr lang="en-US" altLang="en-US" smtClean="0"/>
              <a:t>GPRS Release 99 specified 4 traffic classes</a:t>
            </a:r>
            <a:endParaRPr lang="el-GR" altLang="en-US" smtClean="0"/>
          </a:p>
        </p:txBody>
      </p:sp>
      <p:graphicFrame>
        <p:nvGraphicFramePr>
          <p:cNvPr id="7172" name="Object 4" descr="QoS"/>
          <p:cNvGraphicFramePr>
            <a:graphicFrameLocks noChangeAspect="1"/>
          </p:cNvGraphicFramePr>
          <p:nvPr>
            <p:extLst>
              <p:ext uri="{D42A27DB-BD31-4B8C-83A1-F6EECF244321}">
                <p14:modId xmlns:p14="http://schemas.microsoft.com/office/powerpoint/2010/main" val="3557122124"/>
              </p:ext>
            </p:extLst>
          </p:nvPr>
        </p:nvGraphicFramePr>
        <p:xfrm>
          <a:off x="762000" y="2743200"/>
          <a:ext cx="7620000" cy="2006600"/>
        </p:xfrm>
        <a:graphic>
          <a:graphicData uri="http://schemas.openxmlformats.org/presentationml/2006/ole">
            <mc:AlternateContent xmlns:mc="http://schemas.openxmlformats.org/markup-compatibility/2006">
              <mc:Choice xmlns:v="urn:schemas-microsoft-com:vml" Requires="v">
                <p:oleObj spid="_x0000_s7178" name="Visio" r:id="rId3" imgW="4413809" imgH="1167689" progId="Visio.Drawing.6">
                  <p:embed/>
                </p:oleObj>
              </mc:Choice>
              <mc:Fallback>
                <p:oleObj name="Visio" r:id="rId3" imgW="4413809" imgH="1167689"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43200"/>
                        <a:ext cx="76200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High-level view</a:t>
            </a:r>
            <a:endParaRPr lang="el-GR" altLang="en-US" smtClean="0"/>
          </a:p>
        </p:txBody>
      </p:sp>
      <p:graphicFrame>
        <p:nvGraphicFramePr>
          <p:cNvPr id="8195" name="Object 5" descr="High-level view"/>
          <p:cNvGraphicFramePr>
            <a:graphicFrameLocks noGrp="1" noChangeAspect="1"/>
          </p:cNvGraphicFramePr>
          <p:nvPr>
            <p:ph type="body" idx="1"/>
            <p:extLst>
              <p:ext uri="{D42A27DB-BD31-4B8C-83A1-F6EECF244321}">
                <p14:modId xmlns:p14="http://schemas.microsoft.com/office/powerpoint/2010/main" val="1282224042"/>
              </p:ext>
            </p:extLst>
          </p:nvPr>
        </p:nvGraphicFramePr>
        <p:xfrm>
          <a:off x="455613" y="1295400"/>
          <a:ext cx="8080375" cy="5029200"/>
        </p:xfrm>
        <a:graphic>
          <a:graphicData uri="http://schemas.openxmlformats.org/presentationml/2006/ole">
            <mc:AlternateContent xmlns:mc="http://schemas.openxmlformats.org/markup-compatibility/2006">
              <mc:Choice xmlns:v="urn:schemas-microsoft-com:vml" Requires="v">
                <p:oleObj spid="_x0000_s8201" name="Visio" r:id="rId3" imgW="14106279" imgH="8779590" progId="Visio.Drawing.6">
                  <p:embed/>
                </p:oleObj>
              </mc:Choice>
              <mc:Fallback>
                <p:oleObj name="Visio" r:id="rId3" imgW="14106279" imgH="877959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295400"/>
                        <a:ext cx="8080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GPRS architecture</a:t>
            </a:r>
            <a:endParaRPr lang="el-GR" altLang="en-US" smtClean="0"/>
          </a:p>
        </p:txBody>
      </p:sp>
      <p:sp>
        <p:nvSpPr>
          <p:cNvPr id="9219" name="Rectangle 3"/>
          <p:cNvSpPr>
            <a:spLocks noGrp="1" noChangeArrowheads="1"/>
          </p:cNvSpPr>
          <p:nvPr>
            <p:ph type="body" idx="1"/>
          </p:nvPr>
        </p:nvSpPr>
        <p:spPr>
          <a:xfrm>
            <a:off x="304800" y="5334000"/>
            <a:ext cx="8382000" cy="1066800"/>
          </a:xfrm>
        </p:spPr>
        <p:txBody>
          <a:bodyPr/>
          <a:lstStyle/>
          <a:p>
            <a:pPr eaLnBrk="1" hangingPunct="1">
              <a:lnSpc>
                <a:spcPct val="80000"/>
              </a:lnSpc>
            </a:pPr>
            <a:r>
              <a:rPr lang="en-US" altLang="en-US" sz="2400" smtClean="0"/>
              <a:t>2 new nodes                     .                   </a:t>
            </a:r>
          </a:p>
          <a:p>
            <a:pPr lvl="1" eaLnBrk="1" hangingPunct="1">
              <a:lnSpc>
                <a:spcPct val="80000"/>
              </a:lnSpc>
            </a:pPr>
            <a:r>
              <a:rPr lang="en-US" altLang="en-US" sz="2000" smtClean="0"/>
              <a:t>Serving GPRS Support Node (SGSN)</a:t>
            </a:r>
          </a:p>
          <a:p>
            <a:pPr lvl="1" eaLnBrk="1" hangingPunct="1">
              <a:lnSpc>
                <a:spcPct val="80000"/>
              </a:lnSpc>
            </a:pPr>
            <a:r>
              <a:rPr lang="en-US" altLang="en-US" sz="2000" smtClean="0"/>
              <a:t>Gateway GPRS Support Node (GGSN)</a:t>
            </a:r>
            <a:endParaRPr lang="el-GR" altLang="en-US" sz="2000" smtClean="0"/>
          </a:p>
        </p:txBody>
      </p:sp>
      <p:pic>
        <p:nvPicPr>
          <p:cNvPr id="9220" name="Picture 4" descr="bettstette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8753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TW" sz="4000" smtClean="0">
                <a:ea typeface="新細明體" pitchFamily="18" charset="-120"/>
              </a:rPr>
              <a:t>Serving GPRS Support Node (SGSN) </a:t>
            </a:r>
            <a:endParaRPr lang="el-GR" altLang="en-US" sz="4000" smtClean="0">
              <a:ea typeface="新細明體" pitchFamily="18" charset="-120"/>
            </a:endParaRPr>
          </a:p>
        </p:txBody>
      </p:sp>
      <p:sp>
        <p:nvSpPr>
          <p:cNvPr id="10243" name="Rectangle 3"/>
          <p:cNvSpPr>
            <a:spLocks noGrp="1" noChangeArrowheads="1"/>
          </p:cNvSpPr>
          <p:nvPr>
            <p:ph type="body" idx="1"/>
          </p:nvPr>
        </p:nvSpPr>
        <p:spPr/>
        <p:txBody>
          <a:bodyPr/>
          <a:lstStyle/>
          <a:p>
            <a:pPr eaLnBrk="1" hangingPunct="1"/>
            <a:r>
              <a:rPr lang="en-US" altLang="zh-TW" smtClean="0">
                <a:ea typeface="新細明體" pitchFamily="18" charset="-120"/>
              </a:rPr>
              <a:t>Serving GPRS Support Node (SGSN) is responsible for:</a:t>
            </a:r>
            <a:endParaRPr lang="el-GR" altLang="en-US" smtClean="0"/>
          </a:p>
          <a:p>
            <a:pPr lvl="1" eaLnBrk="1" hangingPunct="1"/>
            <a:r>
              <a:rPr lang="en-US" altLang="zh-TW" smtClean="0">
                <a:ea typeface="新細明體" pitchFamily="18" charset="-120"/>
              </a:rPr>
              <a:t>Admission control</a:t>
            </a:r>
          </a:p>
          <a:p>
            <a:pPr lvl="1" eaLnBrk="1" hangingPunct="1"/>
            <a:r>
              <a:rPr lang="en-US" altLang="zh-TW" smtClean="0">
                <a:ea typeface="新細明體" pitchFamily="18" charset="-120"/>
              </a:rPr>
              <a:t>Routing, mobility management, location management, authentication, charging</a:t>
            </a:r>
          </a:p>
          <a:p>
            <a:pPr lvl="1" eaLnBrk="1" hangingPunct="1"/>
            <a:r>
              <a:rPr lang="en-US" altLang="zh-TW" smtClean="0">
                <a:ea typeface="新細明體" pitchFamily="18" charset="-120"/>
              </a:rPr>
              <a:t>Receiving and delivering data packets</a:t>
            </a:r>
          </a:p>
          <a:p>
            <a:pPr lvl="1" eaLnBrk="1" hangingPunct="1"/>
            <a:r>
              <a:rPr lang="en-US" altLang="zh-TW" smtClean="0">
                <a:ea typeface="新細明體" pitchFamily="18" charset="-120"/>
              </a:rPr>
              <a:t>Address translation and mapping</a:t>
            </a:r>
          </a:p>
          <a:p>
            <a:pPr lvl="1" eaLnBrk="1" hangingPunct="1"/>
            <a:r>
              <a:rPr lang="en-US" altLang="zh-TW" smtClean="0">
                <a:ea typeface="新細明體" pitchFamily="18" charset="-120"/>
              </a:rPr>
              <a:t>Encapsulation</a:t>
            </a:r>
            <a:endParaRPr lang="el-GR" altLang="en-US" smtClean="0">
              <a:ea typeface="新細明體" pitchFamily="18" charset="-120"/>
            </a:endParaRPr>
          </a:p>
          <a:p>
            <a:pPr eaLnBrk="1" hangingPunct="1"/>
            <a:endParaRPr lang="el-GR"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TW" sz="4000" smtClean="0">
                <a:ea typeface="新細明體" pitchFamily="18" charset="-120"/>
              </a:rPr>
              <a:t>Gateway GPRS Support Node (GGSN)</a:t>
            </a:r>
            <a:endParaRPr lang="el-GR" altLang="en-US" sz="4000" smtClean="0">
              <a:ea typeface="新細明體" pitchFamily="18" charset="-120"/>
            </a:endParaRPr>
          </a:p>
        </p:txBody>
      </p:sp>
      <p:sp>
        <p:nvSpPr>
          <p:cNvPr id="11267" name="Rectangle 3"/>
          <p:cNvSpPr>
            <a:spLocks noGrp="1" noChangeArrowheads="1"/>
          </p:cNvSpPr>
          <p:nvPr>
            <p:ph type="body" idx="1"/>
          </p:nvPr>
        </p:nvSpPr>
        <p:spPr/>
        <p:txBody>
          <a:bodyPr/>
          <a:lstStyle/>
          <a:p>
            <a:pPr eaLnBrk="1" hangingPunct="1">
              <a:lnSpc>
                <a:spcPct val="90000"/>
              </a:lnSpc>
            </a:pPr>
            <a:r>
              <a:rPr lang="en-US" altLang="zh-TW" smtClean="0">
                <a:ea typeface="新細明體" pitchFamily="18" charset="-120"/>
              </a:rPr>
              <a:t>Gateway GPRS Support Node (GGSN)</a:t>
            </a:r>
          </a:p>
          <a:p>
            <a:pPr lvl="1" eaLnBrk="1" hangingPunct="1">
              <a:lnSpc>
                <a:spcPct val="90000"/>
              </a:lnSpc>
            </a:pPr>
            <a:r>
              <a:rPr lang="en-US" altLang="zh-TW" smtClean="0">
                <a:ea typeface="新細明體" pitchFamily="18" charset="-120"/>
              </a:rPr>
              <a:t>acts as interface between GPRS backbone and external Packet Data Networks (PDN) or other Public Mobile Land Networks</a:t>
            </a:r>
          </a:p>
          <a:p>
            <a:pPr lvl="1" eaLnBrk="1" hangingPunct="1">
              <a:lnSpc>
                <a:spcPct val="90000"/>
              </a:lnSpc>
            </a:pPr>
            <a:r>
              <a:rPr lang="en-US" altLang="zh-TW" smtClean="0">
                <a:ea typeface="新細明體" pitchFamily="18" charset="-120"/>
              </a:rPr>
              <a:t>converts GPRS packets coming from SGSN into the appropriate packet data protocol (PDP) format (e.g. IP)</a:t>
            </a:r>
          </a:p>
          <a:p>
            <a:pPr lvl="1" eaLnBrk="1" hangingPunct="1">
              <a:lnSpc>
                <a:spcPct val="90000"/>
              </a:lnSpc>
            </a:pPr>
            <a:r>
              <a:rPr lang="en-US" altLang="zh-TW" smtClean="0">
                <a:ea typeface="新細明體" pitchFamily="18" charset="-120"/>
              </a:rPr>
              <a:t>converts the PDP addresses of incoming data packets to the GSM address of the destination user, and sends the readdressed packet sto the responsible SGSN</a:t>
            </a:r>
            <a:endParaRPr lang="el-GR" altLang="en-US" smtClean="0">
              <a:ea typeface="新細明體" pitchFamily="18" charset="-120"/>
            </a:endParaRPr>
          </a:p>
          <a:p>
            <a:pPr eaLnBrk="1" hangingPunct="1">
              <a:lnSpc>
                <a:spcPct val="90000"/>
              </a:lnSpc>
            </a:pPr>
            <a:endParaRPr lang="el-GR" altLang="en-US" smtClean="0">
              <a:ea typeface="新細明體" pitchFamily="18"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9827</TotalTime>
  <Words>834</Words>
  <Application>Microsoft Office PowerPoint</Application>
  <PresentationFormat>On-screen Show (4:3)</PresentationFormat>
  <Paragraphs>111</Paragraphs>
  <Slides>24</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Default Design</vt:lpstr>
      <vt:lpstr>Θέμα του Office</vt:lpstr>
      <vt:lpstr>1_Default Design</vt:lpstr>
      <vt:lpstr>Visio</vt:lpstr>
      <vt:lpstr>Ασύρματα Δίκτυα και Κινητές Επικοινωνίες</vt:lpstr>
      <vt:lpstr>GPRS (General Packet Radio Service)</vt:lpstr>
      <vt:lpstr>GPRS features</vt:lpstr>
      <vt:lpstr>Channel coding &amp; transmission rate</vt:lpstr>
      <vt:lpstr>QoS</vt:lpstr>
      <vt:lpstr>High-level view</vt:lpstr>
      <vt:lpstr>GPRS architecture</vt:lpstr>
      <vt:lpstr>Serving GPRS Support Node (SGSN) </vt:lpstr>
      <vt:lpstr>Gateway GPRS Support Node (GGSN)</vt:lpstr>
      <vt:lpstr>Additional enhancements</vt:lpstr>
      <vt:lpstr>Protocol architecture</vt:lpstr>
      <vt:lpstr>Routing Scenarios</vt:lpstr>
      <vt:lpstr> </vt:lpstr>
      <vt:lpstr>Air interface – physical layer</vt:lpstr>
      <vt:lpstr>Logical channels</vt:lpstr>
      <vt:lpstr>Radio block format</vt:lpstr>
      <vt:lpstr>GPRS processes</vt:lpstr>
      <vt:lpstr>Attach process</vt:lpstr>
      <vt:lpstr>Attach process (cont)</vt:lpstr>
      <vt:lpstr>Authentication process</vt:lpstr>
      <vt:lpstr>Detach process</vt:lpstr>
      <vt:lpstr>Enhanced Data for GSM Evolution (EDGE)</vt:lpstr>
      <vt:lpstr>EDGE higher rates</vt:lpstr>
      <vt:lpstr>Τέλος Ενότητας #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vsiris</dc:creator>
  <cp:lastModifiedBy>vaggelisdouros</cp:lastModifiedBy>
  <cp:revision>166</cp:revision>
  <cp:lastPrinted>1601-01-01T00:00:00Z</cp:lastPrinted>
  <dcterms:created xsi:type="dcterms:W3CDTF">1601-01-01T00:00:00Z</dcterms:created>
  <dcterms:modified xsi:type="dcterms:W3CDTF">2015-11-26T21:12:42Z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