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0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8" r:id="rId10"/>
    <p:sldId id="699" r:id="rId11"/>
    <p:sldId id="691" r:id="rId12"/>
    <p:sldId id="700" r:id="rId13"/>
    <p:sldId id="703" r:id="rId14"/>
    <p:sldId id="704" r:id="rId15"/>
    <p:sldId id="705" r:id="rId16"/>
    <p:sldId id="707" r:id="rId17"/>
    <p:sldId id="706" r:id="rId18"/>
    <p:sldId id="708" r:id="rId19"/>
    <p:sldId id="709" r:id="rId20"/>
    <p:sldId id="710" r:id="rId21"/>
    <p:sldId id="711" r:id="rId22"/>
    <p:sldId id="692" r:id="rId23"/>
    <p:sldId id="701" r:id="rId24"/>
    <p:sldId id="712" r:id="rId25"/>
    <p:sldId id="713" r:id="rId26"/>
    <p:sldId id="714" r:id="rId27"/>
    <p:sldId id="693" r:id="rId28"/>
    <p:sldId id="702" r:id="rId29"/>
    <p:sldId id="715" r:id="rId30"/>
    <p:sldId id="696" r:id="rId31"/>
    <p:sldId id="694" r:id="rId32"/>
    <p:sldId id="716" r:id="rId33"/>
    <p:sldId id="717" r:id="rId34"/>
    <p:sldId id="697" r:id="rId35"/>
    <p:sldId id="695" r:id="rId36"/>
    <p:sldId id="718" r:id="rId37"/>
    <p:sldId id="719" r:id="rId38"/>
    <p:sldId id="354" r:id="rId39"/>
  </p:sldIdLst>
  <p:sldSz cx="9144000" cy="6858000" type="screen4x3"/>
  <p:notesSz cx="6858000" cy="9144000"/>
  <p:custDataLst>
    <p:tags r:id="rId4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Υπηρεσίες Ιστού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Γλώσσα περιγραφής υπηρεσιών </a:t>
            </a:r>
            <a:r>
              <a:rPr lang="el-GR" altLang="el-GR" dirty="0" smtClean="0"/>
              <a:t>Ιστού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</a:t>
            </a:r>
            <a:r>
              <a:rPr lang="en-US" dirty="0" smtClean="0"/>
              <a:t>WSDL</a:t>
            </a:r>
            <a:r>
              <a:rPr lang="el-GR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Γλώσσα περιγραφής υπηρεσιών Ιστού</a:t>
            </a:r>
          </a:p>
          <a:p>
            <a:pPr lvl="1"/>
            <a:r>
              <a:rPr lang="en-US" dirty="0" smtClean="0"/>
              <a:t>Web services description language (WSDL)</a:t>
            </a:r>
          </a:p>
          <a:p>
            <a:pPr lvl="1"/>
            <a:r>
              <a:rPr lang="el-GR" dirty="0" smtClean="0"/>
              <a:t>Βασίζεται στην </a:t>
            </a:r>
            <a:r>
              <a:rPr lang="en-US" dirty="0" smtClean="0"/>
              <a:t>XML</a:t>
            </a:r>
          </a:p>
          <a:p>
            <a:r>
              <a:rPr lang="el-GR" dirty="0" smtClean="0"/>
              <a:t>Έγγραφο </a:t>
            </a:r>
            <a:r>
              <a:rPr lang="en-US" dirty="0" smtClean="0"/>
              <a:t>WSDL</a:t>
            </a:r>
          </a:p>
          <a:p>
            <a:pPr lvl="1"/>
            <a:r>
              <a:rPr lang="el-GR" dirty="0" smtClean="0"/>
              <a:t>Περιγράφει μία ή περισσότερες </a:t>
            </a:r>
            <a:r>
              <a:rPr lang="en-US" dirty="0" smtClean="0"/>
              <a:t>WS</a:t>
            </a:r>
          </a:p>
          <a:p>
            <a:pPr lvl="2"/>
            <a:r>
              <a:rPr lang="el-GR" dirty="0" smtClean="0"/>
              <a:t>Αποτελεί το συμβόλαιό τους</a:t>
            </a:r>
          </a:p>
          <a:p>
            <a:pPr lvl="1"/>
            <a:r>
              <a:rPr lang="el-GR" dirty="0" smtClean="0"/>
              <a:t>Κατάλληλο για επεξεργασία από μηχανή</a:t>
            </a:r>
          </a:p>
          <a:p>
            <a:pPr lvl="2"/>
            <a:r>
              <a:rPr lang="el-GR" dirty="0" smtClean="0"/>
              <a:t>Πολλά διαθέσιμα εργαλεία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7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(1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Βασικά στοιχεία εγγράφου </a:t>
            </a:r>
            <a:r>
              <a:rPr lang="en-US" dirty="0" smtClean="0"/>
              <a:t>WSDL</a:t>
            </a:r>
          </a:p>
          <a:p>
            <a:pPr lvl="1"/>
            <a:r>
              <a:rPr lang="en-US" dirty="0" smtClean="0"/>
              <a:t>Description:</a:t>
            </a:r>
            <a:r>
              <a:rPr lang="el-GR" dirty="0" smtClean="0"/>
              <a:t> το ριζικό στοιχείο</a:t>
            </a:r>
          </a:p>
          <a:p>
            <a:pPr lvl="1"/>
            <a:r>
              <a:rPr lang="en-US" dirty="0" smtClean="0"/>
              <a:t>Documentation:</a:t>
            </a:r>
            <a:r>
              <a:rPr lang="el-GR" dirty="0" smtClean="0"/>
              <a:t> τεκμηρίωση για άλλο στοιχείο</a:t>
            </a:r>
          </a:p>
          <a:p>
            <a:pPr lvl="1"/>
            <a:r>
              <a:rPr lang="en-US" dirty="0" smtClean="0"/>
              <a:t>Import: </a:t>
            </a:r>
            <a:r>
              <a:rPr lang="el-GR" dirty="0"/>
              <a:t>έγγραφο </a:t>
            </a:r>
            <a:r>
              <a:rPr lang="en-US" dirty="0"/>
              <a:t>WSDL</a:t>
            </a:r>
            <a:r>
              <a:rPr lang="el-GR" dirty="0"/>
              <a:t> με </a:t>
            </a:r>
            <a:r>
              <a:rPr lang="el-GR" dirty="0" smtClean="0"/>
              <a:t>άλλο χώρο </a:t>
            </a:r>
            <a:r>
              <a:rPr lang="el-GR" dirty="0"/>
              <a:t>ονομάτων</a:t>
            </a:r>
            <a:endParaRPr lang="en-US" dirty="0" smtClean="0"/>
          </a:p>
          <a:p>
            <a:pPr lvl="1"/>
            <a:r>
              <a:rPr lang="en-US" dirty="0" smtClean="0"/>
              <a:t>Include:</a:t>
            </a:r>
            <a:r>
              <a:rPr lang="el-GR" dirty="0" smtClean="0"/>
              <a:t> έγγραφο </a:t>
            </a:r>
            <a:r>
              <a:rPr lang="en-US" dirty="0" smtClean="0"/>
              <a:t>WSDL</a:t>
            </a:r>
            <a:r>
              <a:rPr lang="el-GR" dirty="0" smtClean="0"/>
              <a:t> με τον ίδιο χώρο ονομάτων</a:t>
            </a:r>
            <a:endParaRPr lang="en-US" dirty="0" smtClean="0"/>
          </a:p>
          <a:p>
            <a:pPr lvl="1"/>
            <a:r>
              <a:rPr lang="en-US" dirty="0" smtClean="0"/>
              <a:t>Types:</a:t>
            </a:r>
            <a:r>
              <a:rPr lang="el-GR" dirty="0" smtClean="0"/>
              <a:t> τύποι που χρησιμοποιεί η υπηρεσία</a:t>
            </a:r>
            <a:endParaRPr lang="en-US" dirty="0" smtClean="0"/>
          </a:p>
          <a:p>
            <a:pPr lvl="1"/>
            <a:r>
              <a:rPr lang="en-US" dirty="0" smtClean="0"/>
              <a:t>Interface:</a:t>
            </a:r>
            <a:r>
              <a:rPr lang="el-GR" dirty="0" smtClean="0"/>
              <a:t> λειτουργίες που υποστηρίζονται</a:t>
            </a:r>
            <a:endParaRPr lang="en-US" dirty="0" smtClean="0"/>
          </a:p>
          <a:p>
            <a:pPr lvl="1"/>
            <a:r>
              <a:rPr lang="en-US" dirty="0" smtClean="0"/>
              <a:t>Binding:</a:t>
            </a:r>
            <a:r>
              <a:rPr lang="el-GR" dirty="0" smtClean="0"/>
              <a:t> πρωτόκολλο προσπέλασης</a:t>
            </a:r>
            <a:endParaRPr lang="en-US" dirty="0" smtClean="0"/>
          </a:p>
          <a:p>
            <a:pPr lvl="1"/>
            <a:r>
              <a:rPr lang="en-US" dirty="0" smtClean="0"/>
              <a:t>Service:</a:t>
            </a:r>
            <a:r>
              <a:rPr lang="el-GR" dirty="0" smtClean="0"/>
              <a:t> πού βρίσκεται η υπηρεσία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8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&lt;?xml version=</a:t>
            </a:r>
            <a:r>
              <a:rPr lang="el-GR" sz="2000" dirty="0">
                <a:latin typeface="Calibri" panose="020F0502020204030204" pitchFamily="34" charset="0"/>
                <a:cs typeface="Courier New" panose="02070309020205020404" pitchFamily="49" charset="0"/>
              </a:rPr>
              <a:t>"1.0"?&gt;</a:t>
            </a:r>
          </a:p>
          <a:p>
            <a:pPr mar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ourier New" panose="02070309020205020404" pitchFamily="49" charset="0"/>
              </a:rPr>
              <a:t>&lt;description</a:t>
            </a:r>
            <a:endParaRPr lang="el-G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targetNamespace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cs typeface="Courier New" panose="02070309020205020404" pitchFamily="49" charset="0"/>
              </a:rPr>
              <a:t>"http://</a:t>
            </a:r>
            <a:r>
              <a:rPr lang="en-US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cs.aueb.gr/GS"</a:t>
            </a:r>
            <a:endParaRPr lang="el-G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xmlns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cs typeface="Courier New" panose="02070309020205020404" pitchFamily="49" charset="0"/>
              </a:rPr>
              <a:t>"http://www.w3.org/ns/wsdl</a:t>
            </a:r>
            <a:r>
              <a:rPr lang="en-US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xmlns:wsoap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http://www.w3.org/ns/wsdl/soap</a:t>
            </a:r>
            <a:r>
              <a:rPr lang="en-US" sz="20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endParaRPr lang="el-G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xmlns:gs</a:t>
            </a:r>
            <a:r>
              <a:rPr lang="en-GB" sz="2000" dirty="0"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2000" dirty="0">
                <a:latin typeface="Calibri" panose="020F0502020204030204" pitchFamily="34" charset="0"/>
                <a:cs typeface="Courier New" panose="02070309020205020404" pitchFamily="49" charset="0"/>
              </a:rPr>
              <a:t>"http://</a:t>
            </a:r>
            <a:r>
              <a:rPr lang="en-US" sz="2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cs.aueb.gr/GS"</a:t>
            </a:r>
            <a:r>
              <a:rPr lang="en-GB" sz="2000" b="1" dirty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20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l-GR" dirty="0" smtClean="0"/>
              <a:t>Στοιχείο </a:t>
            </a:r>
            <a:r>
              <a:rPr lang="en-US" dirty="0" smtClean="0"/>
              <a:t>description</a:t>
            </a:r>
          </a:p>
          <a:p>
            <a:pPr lvl="1"/>
            <a:r>
              <a:rPr lang="el-GR" dirty="0" smtClean="0"/>
              <a:t>Ρίζα του εγγράφου</a:t>
            </a:r>
            <a:endParaRPr lang="en-US" dirty="0" smtClean="0"/>
          </a:p>
          <a:p>
            <a:pPr lvl="1"/>
            <a:r>
              <a:rPr lang="el-GR" dirty="0" smtClean="0"/>
              <a:t>Δηλώσεις χώρων ονομάτων που χρησιμοποιεί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1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Έγγραφα </a:t>
            </a:r>
            <a:r>
              <a:rPr lang="en-US" dirty="0" smtClean="0"/>
              <a:t>WSDL</a:t>
            </a:r>
            <a:r>
              <a:rPr lang="el-GR" dirty="0" smtClean="0"/>
              <a:t> (3 από 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5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&lt;types&gt;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l-GR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&lt;xsd:schema</a:t>
            </a:r>
          </a:p>
          <a:p>
            <a:pPr marL="0" indent="0">
              <a:buNone/>
            </a:pPr>
            <a:r>
              <a:rPr lang="en-GB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targetNamspace=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"http://cs.aueb.gr/gs"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xmlns:xsd=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"http://www.w3.org/2001/XMLSchema"&gt;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l-GR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&lt;xsd:element name=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"GSReq" type="xsd:string"/&gt;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l-GR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&lt;xsd:element name=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50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GSResp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 type="xsd:string"/&gt;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l-GR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&lt;/xsd:schema&gt;</a:t>
            </a:r>
            <a:r>
              <a:rPr lang="en-US" sz="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el-GR" sz="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50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&lt;/types&gt;</a:t>
            </a:r>
          </a:p>
          <a:p>
            <a:r>
              <a:rPr lang="el-GR" sz="6700" dirty="0"/>
              <a:t>Στοιχείο </a:t>
            </a:r>
            <a:r>
              <a:rPr lang="en-US" sz="6700" dirty="0" smtClean="0"/>
              <a:t>types</a:t>
            </a:r>
            <a:r>
              <a:rPr lang="el-GR" sz="6700" dirty="0" smtClean="0"/>
              <a:t>: τύποι που χρησιμοποιούνται</a:t>
            </a:r>
            <a:endParaRPr lang="en-US" sz="6700" dirty="0" smtClean="0"/>
          </a:p>
          <a:p>
            <a:pPr lvl="1"/>
            <a:r>
              <a:rPr lang="el-GR" sz="6300" dirty="0" smtClean="0"/>
              <a:t>Τύποι εισόδου, εξόδου και σφαλμάτων</a:t>
            </a:r>
          </a:p>
          <a:p>
            <a:pPr lvl="1"/>
            <a:r>
              <a:rPr lang="el-GR" sz="6300" dirty="0" smtClean="0"/>
              <a:t>Συνήθως χρήση της γλώσσας</a:t>
            </a:r>
            <a:r>
              <a:rPr lang="en-US" sz="6300" dirty="0" smtClean="0"/>
              <a:t> XML Schema</a:t>
            </a:r>
            <a:endParaRPr lang="en-US" sz="6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&lt;interface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 name=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GInt"</a:t>
            </a:r>
            <a:r>
              <a:rPr lang="en-US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l-GR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l-GR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operation </a:t>
            </a:r>
            <a:r>
              <a:rPr lang="el-GR" sz="3600" dirty="0">
                <a:latin typeface="Calibri" panose="020F0502020204030204" pitchFamily="34" charset="0"/>
                <a:cs typeface="Courier New" panose="02070309020205020404" pitchFamily="49" charset="0"/>
              </a:rPr>
              <a:t>name=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"convert"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pattern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http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://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www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w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3.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org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ns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 err="1">
                <a:latin typeface="Calibri" panose="020F0502020204030204" pitchFamily="34" charset="0"/>
                <a:cs typeface="Courier New" panose="02070309020205020404" pitchFamily="49" charset="0"/>
              </a:rPr>
              <a:t>wsdl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-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style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http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://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www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.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w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3.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org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ns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wsdl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style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3600" dirty="0" err="1">
                <a:latin typeface="Calibri" panose="020F0502020204030204" pitchFamily="34" charset="0"/>
                <a:cs typeface="Courier New" panose="02070309020205020404" pitchFamily="49" charset="0"/>
              </a:rPr>
              <a:t>iri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l-GR" sz="3600" dirty="0">
                <a:latin typeface="Calibri" panose="020F0502020204030204" pitchFamily="34" charset="0"/>
                <a:cs typeface="Courier New" panose="02070309020205020404" pitchFamily="49" charset="0"/>
              </a:rPr>
              <a:t>input messageLabel=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In" element="gs:GSReq"/&gt;</a:t>
            </a:r>
            <a:endParaRPr lang="el-GR" sz="36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</a:t>
            </a:r>
            <a:r>
              <a:rPr lang="el-GR" sz="3600" dirty="0">
                <a:latin typeface="Calibri" panose="020F0502020204030204" pitchFamily="34" charset="0"/>
                <a:cs typeface="Courier New" panose="02070309020205020404" pitchFamily="49" charset="0"/>
              </a:rPr>
              <a:t>output messageLabel=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Out" element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gs:GSResp"/&gt;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l-GR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</a:t>
            </a:r>
            <a:r>
              <a:rPr lang="el-GR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operation&gt;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</a:t>
            </a:r>
            <a:r>
              <a:rPr lang="en-US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interface&gt;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l-GR" sz="4900" dirty="0"/>
              <a:t>Στοιχείο </a:t>
            </a:r>
            <a:r>
              <a:rPr lang="en-US" sz="4900" dirty="0"/>
              <a:t>interface</a:t>
            </a:r>
            <a:r>
              <a:rPr lang="el-GR" sz="4900" dirty="0"/>
              <a:t>: λειτουργίες </a:t>
            </a:r>
            <a:r>
              <a:rPr lang="el-GR" sz="4900" dirty="0" smtClean="0"/>
              <a:t>υπηρεσίας</a:t>
            </a:r>
            <a:endParaRPr lang="en-US" sz="4900" dirty="0" smtClean="0"/>
          </a:p>
          <a:p>
            <a:pPr lvl="1"/>
            <a:r>
              <a:rPr lang="el-GR" sz="4500" dirty="0"/>
              <a:t>Κάθε λειτουργία </a:t>
            </a:r>
            <a:r>
              <a:rPr lang="el-GR" sz="4500" dirty="0" smtClean="0"/>
              <a:t>περιγράφεται με στοιχείο </a:t>
            </a:r>
            <a:r>
              <a:rPr lang="en-US" sz="4500" dirty="0" smtClean="0"/>
              <a:t>operation</a:t>
            </a:r>
            <a:endParaRPr lang="en-US" sz="4500" dirty="0"/>
          </a:p>
          <a:p>
            <a:pPr lvl="1"/>
            <a:r>
              <a:rPr lang="el-GR" sz="4500" dirty="0"/>
              <a:t>Περιέχει στοιχεία</a:t>
            </a:r>
            <a:r>
              <a:rPr lang="en-US" sz="4500" dirty="0"/>
              <a:t> name, pattern</a:t>
            </a:r>
            <a:r>
              <a:rPr lang="el-GR" sz="4500" dirty="0"/>
              <a:t> και </a:t>
            </a:r>
            <a:r>
              <a:rPr lang="en-US" sz="4500" dirty="0"/>
              <a:t>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0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του στοιχείου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Name</a:t>
            </a:r>
            <a:r>
              <a:rPr lang="el-GR" dirty="0" smtClean="0"/>
              <a:t>: όνομα, μοναδικό μέσα στο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Pattern:</a:t>
            </a:r>
            <a:r>
              <a:rPr lang="el-GR" dirty="0" smtClean="0"/>
              <a:t> σχηματομορφή ανταλλαγής μηνυμάτων</a:t>
            </a:r>
          </a:p>
          <a:p>
            <a:pPr lvl="2"/>
            <a:r>
              <a:rPr lang="el-GR" dirty="0" smtClean="0"/>
              <a:t>Πλήθος και σειρά μηνυμάτων που ανταλλάσσονται</a:t>
            </a:r>
          </a:p>
          <a:p>
            <a:pPr lvl="1"/>
            <a:r>
              <a:rPr lang="en-US" dirty="0" smtClean="0"/>
              <a:t>Style:</a:t>
            </a:r>
            <a:r>
              <a:rPr lang="el-GR" dirty="0" smtClean="0"/>
              <a:t> πρόσθετοι περιορισμοί στη λειτουργία</a:t>
            </a:r>
          </a:p>
          <a:p>
            <a:pPr lvl="1"/>
            <a:r>
              <a:rPr lang="en-US" dirty="0" smtClean="0"/>
              <a:t>Input</a:t>
            </a:r>
            <a:r>
              <a:rPr lang="el-GR" dirty="0" smtClean="0"/>
              <a:t>: μηνύματα εισόδου </a:t>
            </a:r>
            <a:r>
              <a:rPr lang="el-GR" dirty="0"/>
              <a:t>λειτουργίας</a:t>
            </a:r>
            <a:endParaRPr lang="el-GR" dirty="0" smtClean="0"/>
          </a:p>
          <a:p>
            <a:pPr lvl="1"/>
            <a:r>
              <a:rPr lang="en-US" dirty="0" smtClean="0"/>
              <a:t>Output:</a:t>
            </a:r>
            <a:r>
              <a:rPr lang="el-GR" dirty="0" smtClean="0"/>
              <a:t> μηνύματα εξόδου λειτουργίας</a:t>
            </a:r>
          </a:p>
          <a:p>
            <a:pPr lvl="2"/>
            <a:r>
              <a:rPr lang="en-US" dirty="0" smtClean="0"/>
              <a:t>MessageLabel:</a:t>
            </a:r>
            <a:r>
              <a:rPr lang="el-GR" dirty="0" smtClean="0"/>
              <a:t> ρόλος στη σχηματομορφή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7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(6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Σχηματομορφές ανταλλαγής μηνυμάτων (</a:t>
            </a:r>
            <a:r>
              <a:rPr lang="en-US" dirty="0" smtClean="0"/>
              <a:t>MEP)</a:t>
            </a:r>
          </a:p>
          <a:p>
            <a:pPr lvl="1"/>
            <a:r>
              <a:rPr lang="en-US" dirty="0" smtClean="0"/>
              <a:t>In-Only:</a:t>
            </a:r>
            <a:r>
              <a:rPr lang="el-GR" dirty="0" smtClean="0"/>
              <a:t> δέχεται μόνο μήνυμα</a:t>
            </a:r>
            <a:endParaRPr lang="en-US" dirty="0" smtClean="0"/>
          </a:p>
          <a:p>
            <a:pPr lvl="2"/>
            <a:r>
              <a:rPr lang="en-US" dirty="0" smtClean="0"/>
              <a:t>Robust In-Only</a:t>
            </a:r>
            <a:r>
              <a:rPr lang="el-GR" dirty="0" smtClean="0"/>
              <a:t>: μπορεί να δημιουργήσει σφάλμα</a:t>
            </a:r>
            <a:endParaRPr lang="en-US" dirty="0" smtClean="0"/>
          </a:p>
          <a:p>
            <a:pPr lvl="1"/>
            <a:r>
              <a:rPr lang="en-US" dirty="0" smtClean="0"/>
              <a:t>In-Out</a:t>
            </a:r>
            <a:r>
              <a:rPr lang="el-GR" dirty="0" smtClean="0"/>
              <a:t>: δέχεται μήνυμα και παράγει μήνυμα</a:t>
            </a:r>
            <a:endParaRPr lang="en-US" dirty="0" smtClean="0"/>
          </a:p>
          <a:p>
            <a:pPr lvl="2"/>
            <a:r>
              <a:rPr lang="en-US" dirty="0" smtClean="0"/>
              <a:t>In-Optional-Out</a:t>
            </a:r>
            <a:r>
              <a:rPr lang="el-GR" dirty="0" smtClean="0"/>
              <a:t>: μπορεί να μην παράξει μήνυμα</a:t>
            </a:r>
            <a:endParaRPr lang="en-US" dirty="0" smtClean="0"/>
          </a:p>
          <a:p>
            <a:pPr lvl="1"/>
            <a:r>
              <a:rPr lang="en-US" dirty="0" smtClean="0"/>
              <a:t>Out-Only</a:t>
            </a:r>
            <a:r>
              <a:rPr lang="el-GR" dirty="0" smtClean="0"/>
              <a:t>: παράγει μόνο μήνυμα</a:t>
            </a:r>
            <a:endParaRPr lang="en-US" dirty="0" smtClean="0"/>
          </a:p>
          <a:p>
            <a:pPr lvl="2"/>
            <a:r>
              <a:rPr lang="en-US" dirty="0" smtClean="0"/>
              <a:t>Robust</a:t>
            </a:r>
            <a:r>
              <a:rPr lang="el-GR" dirty="0"/>
              <a:t> </a:t>
            </a:r>
            <a:r>
              <a:rPr lang="en-US" dirty="0" smtClean="0"/>
              <a:t>Out-Only</a:t>
            </a:r>
            <a:r>
              <a:rPr lang="el-GR" dirty="0" smtClean="0"/>
              <a:t>:</a:t>
            </a:r>
            <a:r>
              <a:rPr lang="el-GR" dirty="0"/>
              <a:t> </a:t>
            </a:r>
            <a:r>
              <a:rPr lang="el-GR" dirty="0" smtClean="0"/>
              <a:t>μπορεί να δημιουργήσει σφάλμα</a:t>
            </a:r>
            <a:endParaRPr lang="en-US" dirty="0" smtClean="0"/>
          </a:p>
          <a:p>
            <a:pPr lvl="1"/>
            <a:r>
              <a:rPr lang="en-US" dirty="0" smtClean="0"/>
              <a:t>Out-In</a:t>
            </a:r>
            <a:r>
              <a:rPr lang="el-GR" dirty="0" smtClean="0"/>
              <a:t>: παράγει μήνυμα και δέχεται μήνυμα</a:t>
            </a:r>
            <a:endParaRPr lang="en-US" dirty="0" smtClean="0"/>
          </a:p>
          <a:p>
            <a:pPr lvl="2"/>
            <a:r>
              <a:rPr lang="en-US" dirty="0" smtClean="0"/>
              <a:t>Out-Optional-In</a:t>
            </a:r>
            <a:r>
              <a:rPr lang="el-GR" dirty="0" smtClean="0"/>
              <a:t>: μπορεί και να μην δεχτεί μήνυμα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84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(7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900" b="1" dirty="0">
                <a:latin typeface="Calibri" panose="020F0502020204030204" pitchFamily="34" charset="0"/>
                <a:cs typeface="Courier New" panose="02070309020205020404" pitchFamily="49" charset="0"/>
              </a:rPr>
              <a:t>&lt;binding</a:t>
            </a:r>
            <a:r>
              <a:rPr lang="en-GB" sz="2900" dirty="0">
                <a:latin typeface="Calibri" panose="020F0502020204030204" pitchFamily="34" charset="0"/>
                <a:cs typeface="Courier New" panose="02070309020205020404" pitchFamily="49" charset="0"/>
              </a:rPr>
              <a:t> name=</a:t>
            </a:r>
            <a:r>
              <a:rPr lang="en-US" sz="29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GBind"</a:t>
            </a:r>
            <a:endParaRPr lang="el-GR" sz="29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interface</a:t>
            </a:r>
            <a:r>
              <a:rPr lang="en-US" sz="2900" dirty="0">
                <a:latin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gs:GInt"</a:t>
            </a:r>
            <a:endParaRPr lang="el-GR" sz="29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GB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type=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"http</a:t>
            </a:r>
            <a:r>
              <a:rPr lang="en-US" sz="2900" dirty="0">
                <a:latin typeface="Calibri" panose="020F0502020204030204" pitchFamily="34" charset="0"/>
                <a:cs typeface="Courier New" panose="02070309020205020404" pitchFamily="49" charset="0"/>
              </a:rPr>
              <a:t>://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www.w3.org/ns/wsdl/soap"</a:t>
            </a:r>
            <a:endParaRPr lang="el-GR" sz="29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wsoap:protocol=</a:t>
            </a:r>
          </a:p>
          <a:p>
            <a:pPr marL="0" indent="0">
              <a:buNone/>
            </a:pPr>
            <a:r>
              <a:rPr lang="el-GR" sz="29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"http</a:t>
            </a:r>
            <a:r>
              <a:rPr lang="en-US" sz="2900" dirty="0">
                <a:latin typeface="Calibri" panose="020F0502020204030204" pitchFamily="34" charset="0"/>
                <a:cs typeface="Courier New" panose="02070309020205020404" pitchFamily="49" charset="0"/>
              </a:rPr>
              <a:t>://www.w3.org/2003/05/soap/bindings/HTTP/"</a:t>
            </a:r>
            <a:r>
              <a:rPr lang="en-GB" sz="2900" b="1" dirty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29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&lt;</a:t>
            </a:r>
            <a:r>
              <a:rPr lang="el-GR" sz="2900" dirty="0">
                <a:latin typeface="Calibri" panose="020F0502020204030204" pitchFamily="34" charset="0"/>
                <a:cs typeface="Courier New" panose="02070309020205020404" pitchFamily="49" charset="0"/>
              </a:rPr>
              <a:t>operation ref=</a:t>
            </a:r>
            <a:r>
              <a:rPr lang="en-US" sz="29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gs:convert"</a:t>
            </a: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wsoap:mep="http:</a:t>
            </a:r>
            <a:endParaRPr lang="el-GR" sz="29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900" dirty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l-GR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9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//www.w3.org/2003/05/soap/mep/request-response"/&gt;</a:t>
            </a:r>
            <a:endParaRPr lang="el-GR" sz="29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9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</a:t>
            </a:r>
            <a:r>
              <a:rPr lang="en-GB" sz="2900" b="1" dirty="0">
                <a:latin typeface="Calibri" panose="020F0502020204030204" pitchFamily="34" charset="0"/>
                <a:cs typeface="Courier New" panose="02070309020205020404" pitchFamily="49" charset="0"/>
              </a:rPr>
              <a:t>binding&gt;</a:t>
            </a:r>
            <a:endParaRPr lang="el-GR" sz="29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l-GR" sz="4900" dirty="0" smtClean="0"/>
              <a:t>Στοιχείο </a:t>
            </a:r>
            <a:r>
              <a:rPr lang="en-US" sz="4900" dirty="0" smtClean="0"/>
              <a:t>binding</a:t>
            </a:r>
            <a:r>
              <a:rPr lang="el-GR" sz="4900" dirty="0" smtClean="0"/>
              <a:t>: πρωτόκολλο μετάδοσης</a:t>
            </a:r>
          </a:p>
          <a:p>
            <a:pPr lvl="1"/>
            <a:r>
              <a:rPr lang="el-GR" sz="4500" dirty="0" smtClean="0"/>
              <a:t>Πρωτόκολλο (</a:t>
            </a:r>
            <a:r>
              <a:rPr lang="en-US" sz="4500" dirty="0" smtClean="0"/>
              <a:t>SOAP)</a:t>
            </a:r>
            <a:r>
              <a:rPr lang="el-GR" sz="4500" dirty="0" smtClean="0"/>
              <a:t> και παράμετροι (</a:t>
            </a:r>
            <a:r>
              <a:rPr lang="en-US" sz="4500" dirty="0" smtClean="0"/>
              <a:t>HTTP)</a:t>
            </a:r>
          </a:p>
          <a:p>
            <a:pPr lvl="1"/>
            <a:r>
              <a:rPr lang="en-US" sz="4500" dirty="0" smtClean="0"/>
              <a:t>MEP</a:t>
            </a:r>
            <a:r>
              <a:rPr lang="el-GR" sz="4500" dirty="0" smtClean="0"/>
              <a:t> της κάθε λειτουργίας </a:t>
            </a:r>
            <a:r>
              <a:rPr lang="en-US" sz="4500" dirty="0" smtClean="0"/>
              <a:t>(request-response)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(8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&lt;service </a:t>
            </a:r>
            <a:r>
              <a:rPr lang="en-GB" sz="3600" dirty="0">
                <a:latin typeface="Calibri" panose="020F0502020204030204" pitchFamily="34" charset="0"/>
                <a:cs typeface="Courier New" panose="02070309020205020404" pitchFamily="49" charset="0"/>
              </a:rPr>
              <a:t>name=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GS"</a:t>
            </a: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interface="gs:GInt"</a:t>
            </a:r>
            <a:r>
              <a:rPr lang="en-GB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36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&lt;</a:t>
            </a:r>
            <a:r>
              <a:rPr lang="el-GR" sz="3600" dirty="0">
                <a:latin typeface="Calibri" panose="020F0502020204030204" pitchFamily="34" charset="0"/>
                <a:cs typeface="Courier New" panose="02070309020205020404" pitchFamily="49" charset="0"/>
              </a:rPr>
              <a:t>endpoint name=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GEnd"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binding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gs:GBind"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address="http</a:t>
            </a:r>
            <a:r>
              <a:rPr lang="en-US" sz="3600" dirty="0">
                <a:latin typeface="Calibri" panose="020F0502020204030204" pitchFamily="34" charset="0"/>
                <a:cs typeface="Courier New" panose="02070309020205020404" pitchFamily="49" charset="0"/>
              </a:rPr>
              <a:t>://</a:t>
            </a:r>
            <a:r>
              <a:rPr lang="en-US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cs.aueb.gr/gs"</a:t>
            </a:r>
            <a:r>
              <a:rPr lang="el-GR" sz="3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</a:t>
            </a:r>
            <a:r>
              <a:rPr lang="en-GB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service</a:t>
            </a:r>
            <a:r>
              <a:rPr lang="en-GB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&gt;</a:t>
            </a:r>
            <a:endParaRPr lang="el-GR" sz="3600" b="1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6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&lt;/</a:t>
            </a:r>
            <a:r>
              <a:rPr lang="en-GB" sz="3600" b="1" dirty="0">
                <a:latin typeface="Calibri" panose="020F0502020204030204" pitchFamily="34" charset="0"/>
                <a:cs typeface="Courier New" panose="02070309020205020404" pitchFamily="49" charset="0"/>
              </a:rPr>
              <a:t>description&gt;</a:t>
            </a:r>
            <a:endParaRPr lang="el-GR" sz="36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l-GR" sz="4900" dirty="0" smtClean="0"/>
              <a:t>Στοιχείο </a:t>
            </a:r>
            <a:r>
              <a:rPr lang="en-US" sz="4900" dirty="0" smtClean="0"/>
              <a:t>service</a:t>
            </a:r>
            <a:r>
              <a:rPr lang="el-GR" sz="4900" dirty="0" smtClean="0"/>
              <a:t>: σημείο πρόσβασης</a:t>
            </a:r>
            <a:endParaRPr lang="en-US" sz="4900" dirty="0" smtClean="0"/>
          </a:p>
          <a:p>
            <a:pPr lvl="1"/>
            <a:r>
              <a:rPr lang="en-US" sz="4500" dirty="0" smtClean="0"/>
              <a:t>Endpoint:</a:t>
            </a:r>
            <a:r>
              <a:rPr lang="el-GR" sz="4500" dirty="0" smtClean="0"/>
              <a:t> αναφέρεται σε ένα </a:t>
            </a:r>
            <a:r>
              <a:rPr lang="en-US" sz="4500" dirty="0" smtClean="0"/>
              <a:t>binding</a:t>
            </a:r>
          </a:p>
          <a:p>
            <a:pPr lvl="1"/>
            <a:r>
              <a:rPr lang="el-GR" sz="4500" dirty="0" smtClean="0"/>
              <a:t>Δίνει τη διεύθυνση επικοινωνίας</a:t>
            </a:r>
            <a:endParaRPr lang="el-GR" sz="45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Έγγραφα </a:t>
            </a:r>
            <a:r>
              <a:rPr lang="en-US" dirty="0"/>
              <a:t>WSDL</a:t>
            </a:r>
            <a:r>
              <a:rPr lang="el-GR" dirty="0"/>
              <a:t> </a:t>
            </a:r>
            <a:r>
              <a:rPr lang="el-GR" dirty="0" smtClean="0"/>
              <a:t>(9 </a:t>
            </a:r>
            <a:r>
              <a:rPr lang="el-GR" dirty="0"/>
              <a:t>από </a:t>
            </a:r>
            <a:r>
              <a:rPr lang="el-GR" dirty="0" smtClean="0"/>
              <a:t>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Στοιχείο </a:t>
            </a:r>
            <a:r>
              <a:rPr lang="en-US" dirty="0" smtClean="0"/>
              <a:t>Documentation</a:t>
            </a:r>
          </a:p>
          <a:p>
            <a:pPr lvl="1"/>
            <a:r>
              <a:rPr lang="el-GR" dirty="0" smtClean="0"/>
              <a:t>Παρέχει απλή περιγραφή του στοιχείου </a:t>
            </a:r>
            <a:r>
              <a:rPr lang="en-US" dirty="0" smtClean="0"/>
              <a:t>Service</a:t>
            </a:r>
            <a:endParaRPr lang="el-GR" dirty="0" smtClean="0"/>
          </a:p>
          <a:p>
            <a:r>
              <a:rPr lang="el-GR" dirty="0" smtClean="0"/>
              <a:t>Συμπερίληψη άλλων αρχείων</a:t>
            </a:r>
          </a:p>
          <a:p>
            <a:pPr lvl="1"/>
            <a:r>
              <a:rPr lang="en-US" dirty="0" smtClean="0"/>
              <a:t>Import:</a:t>
            </a:r>
            <a:r>
              <a:rPr lang="el-GR" dirty="0" smtClean="0"/>
              <a:t> σε διαφορετικό χώρο ονομάτων</a:t>
            </a:r>
          </a:p>
          <a:p>
            <a:pPr lvl="1"/>
            <a:r>
              <a:rPr lang="en-US" dirty="0" smtClean="0"/>
              <a:t>Include:</a:t>
            </a:r>
            <a:r>
              <a:rPr lang="el-GR" dirty="0" smtClean="0"/>
              <a:t> στον ίδιο χώρο ονομάτων</a:t>
            </a:r>
          </a:p>
          <a:p>
            <a:r>
              <a:rPr lang="el-GR" dirty="0" smtClean="0"/>
              <a:t>Ορισμός σφαλμάτων</a:t>
            </a:r>
          </a:p>
          <a:p>
            <a:pPr lvl="1"/>
            <a:r>
              <a:rPr lang="el-GR" dirty="0" smtClean="0"/>
              <a:t>Στοιχεία </a:t>
            </a:r>
            <a:r>
              <a:rPr lang="en-US" dirty="0" smtClean="0"/>
              <a:t>Fault</a:t>
            </a:r>
            <a:r>
              <a:rPr lang="el-GR" dirty="0" smtClean="0"/>
              <a:t> στο στοιχείο </a:t>
            </a:r>
            <a:r>
              <a:rPr lang="en-US" dirty="0" smtClean="0"/>
              <a:t>Interface</a:t>
            </a:r>
          </a:p>
          <a:p>
            <a:pPr lvl="1"/>
            <a:r>
              <a:rPr lang="el-GR" dirty="0" smtClean="0"/>
              <a:t>Ιδιότητες </a:t>
            </a:r>
            <a:r>
              <a:rPr lang="en-US" dirty="0" smtClean="0"/>
              <a:t>infault/out</a:t>
            </a:r>
            <a:r>
              <a:rPr lang="en-US" dirty="0"/>
              <a:t>f</a:t>
            </a:r>
            <a:r>
              <a:rPr lang="en-US" dirty="0" smtClean="0"/>
              <a:t>ault </a:t>
            </a:r>
            <a:r>
              <a:rPr lang="el-GR" dirty="0" smtClean="0"/>
              <a:t>στα στοιχεία </a:t>
            </a:r>
            <a:r>
              <a:rPr lang="en-US" dirty="0" smtClean="0"/>
              <a:t>Operation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86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Ιστού βασισμένες στο </a:t>
            </a:r>
            <a:r>
              <a:rPr lang="en-US" altLang="el-GR" dirty="0" smtClean="0"/>
              <a:t>SOAP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SOAP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Απλό πρωτόκολλο προσπέλασης αντικειμένων</a:t>
            </a:r>
          </a:p>
          <a:p>
            <a:pPr lvl="1"/>
            <a:r>
              <a:rPr lang="en-US" dirty="0" smtClean="0"/>
              <a:t>Simple object access protocol (SOAP)</a:t>
            </a:r>
          </a:p>
          <a:p>
            <a:pPr lvl="1"/>
            <a:r>
              <a:rPr lang="el-GR" dirty="0" smtClean="0"/>
              <a:t>Ανταλλαγή μηνυμάτων γραμμένων σε </a:t>
            </a:r>
            <a:r>
              <a:rPr lang="en-US" dirty="0" smtClean="0"/>
              <a:t>XML</a:t>
            </a:r>
            <a:endParaRPr lang="el-GR" dirty="0" smtClean="0"/>
          </a:p>
          <a:p>
            <a:pPr lvl="1"/>
            <a:r>
              <a:rPr lang="el-GR" dirty="0" smtClean="0"/>
              <a:t>Δομή, μεταφορά και επεξεργασία μηνυμάτων</a:t>
            </a:r>
          </a:p>
          <a:p>
            <a:pPr lvl="2"/>
            <a:r>
              <a:rPr lang="el-GR" dirty="0" smtClean="0"/>
              <a:t>Ένας αποστολέας και ένας τελικός παραλήπτης</a:t>
            </a:r>
          </a:p>
          <a:p>
            <a:pPr lvl="2"/>
            <a:r>
              <a:rPr lang="el-GR" dirty="0" smtClean="0"/>
              <a:t>Πιθανόν πολλοί ενδιάμεσοι</a:t>
            </a:r>
          </a:p>
          <a:p>
            <a:pPr lvl="2"/>
            <a:r>
              <a:rPr lang="el-GR" dirty="0" smtClean="0"/>
              <a:t>Ορίζουν μία διαδρομή μηνύματος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Μηνύματα </a:t>
            </a:r>
            <a:r>
              <a:rPr lang="en-US" dirty="0" smtClean="0"/>
              <a:t>SOAP</a:t>
            </a:r>
            <a:r>
              <a:rPr lang="el-GR" dirty="0" smtClean="0"/>
              <a:t>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Μήνυμα </a:t>
            </a:r>
            <a:r>
              <a:rPr lang="en-US" dirty="0" smtClean="0"/>
              <a:t>SOAP:</a:t>
            </a:r>
            <a:r>
              <a:rPr lang="el-GR" dirty="0" smtClean="0"/>
              <a:t> έγγραφο </a:t>
            </a:r>
            <a:r>
              <a:rPr lang="en-US" dirty="0" smtClean="0"/>
              <a:t>XML</a:t>
            </a:r>
          </a:p>
          <a:p>
            <a:pPr lvl="1"/>
            <a:r>
              <a:rPr lang="el-GR" dirty="0" smtClean="0"/>
              <a:t>Περιέχει έναν φάκελο </a:t>
            </a:r>
            <a:r>
              <a:rPr lang="en-US" dirty="0" smtClean="0"/>
              <a:t>SOAP</a:t>
            </a:r>
            <a:endParaRPr lang="el-GR" dirty="0" smtClean="0"/>
          </a:p>
          <a:p>
            <a:pPr lvl="1"/>
            <a:r>
              <a:rPr lang="el-GR" dirty="0" smtClean="0"/>
              <a:t>Επικεφαλίδα (προαιρετική)</a:t>
            </a:r>
            <a:endParaRPr lang="en-US" dirty="0" smtClean="0"/>
          </a:p>
          <a:p>
            <a:pPr lvl="2"/>
            <a:r>
              <a:rPr lang="el-GR" dirty="0" smtClean="0"/>
              <a:t>Πληροφορίες επεξεργασίας και δρομολόγησης</a:t>
            </a:r>
          </a:p>
          <a:p>
            <a:pPr lvl="2"/>
            <a:r>
              <a:rPr lang="el-GR" dirty="0" smtClean="0"/>
              <a:t>Ορατές στους ενδιάμεσους</a:t>
            </a:r>
          </a:p>
          <a:p>
            <a:pPr lvl="1"/>
            <a:r>
              <a:rPr lang="el-GR" dirty="0" smtClean="0"/>
              <a:t>Σώμα (υποχρεωτικό)</a:t>
            </a:r>
          </a:p>
          <a:p>
            <a:pPr lvl="2"/>
            <a:r>
              <a:rPr lang="el-GR" dirty="0" smtClean="0"/>
              <a:t>Πληροφορίες για τον τελικό παραλήπτη</a:t>
            </a:r>
          </a:p>
          <a:p>
            <a:pPr lvl="2"/>
            <a:r>
              <a:rPr lang="el-GR" dirty="0" smtClean="0"/>
              <a:t>Αόρατες στους ενδιάμεσους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SOAP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Μεταφορά μηνυμάτων </a:t>
            </a:r>
            <a:r>
              <a:rPr lang="en-US" dirty="0" smtClean="0"/>
              <a:t>SOAP</a:t>
            </a:r>
          </a:p>
          <a:p>
            <a:pPr lvl="1"/>
            <a:r>
              <a:rPr lang="el-GR" dirty="0" smtClean="0"/>
              <a:t>Συνήθως πάνω από </a:t>
            </a:r>
            <a:r>
              <a:rPr lang="en-US" dirty="0" smtClean="0"/>
              <a:t>HTTP/HTTPS</a:t>
            </a:r>
          </a:p>
          <a:p>
            <a:pPr lvl="1"/>
            <a:r>
              <a:rPr lang="el-GR" dirty="0" smtClean="0"/>
              <a:t>Εναλλακτικά πάνω από </a:t>
            </a:r>
            <a:r>
              <a:rPr lang="en-US" dirty="0" smtClean="0"/>
              <a:t>SMTP, FTP, AMQP</a:t>
            </a:r>
            <a:endParaRPr lang="el-GR" dirty="0" smtClean="0"/>
          </a:p>
          <a:p>
            <a:pPr lvl="1"/>
            <a:r>
              <a:rPr lang="el-GR" dirty="0" smtClean="0"/>
              <a:t>Μπορεί να γίνεται και μέσω </a:t>
            </a:r>
            <a:r>
              <a:rPr lang="en-US" dirty="0" smtClean="0"/>
              <a:t>JMS</a:t>
            </a:r>
            <a:endParaRPr lang="el-GR" dirty="0" smtClean="0"/>
          </a:p>
          <a:p>
            <a:r>
              <a:rPr lang="el-GR" dirty="0" smtClean="0"/>
              <a:t>Κωδικοποίηση μηνυμάτων </a:t>
            </a:r>
            <a:r>
              <a:rPr lang="en-US" dirty="0" smtClean="0"/>
              <a:t>SOAP</a:t>
            </a:r>
          </a:p>
          <a:p>
            <a:pPr lvl="1"/>
            <a:r>
              <a:rPr lang="el-GR" dirty="0" smtClean="0"/>
              <a:t>Η </a:t>
            </a:r>
            <a:r>
              <a:rPr lang="en-US" dirty="0" smtClean="0"/>
              <a:t>XML</a:t>
            </a:r>
            <a:r>
              <a:rPr lang="el-GR" dirty="0" smtClean="0"/>
              <a:t> βασίζεται σε κείμενο</a:t>
            </a:r>
          </a:p>
          <a:p>
            <a:pPr lvl="1"/>
            <a:r>
              <a:rPr lang="el-GR" dirty="0" smtClean="0"/>
              <a:t>Τι γίνεται όταν έχουμε δυαδικά δεδομένα;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1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SOAP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Κωδικοποίηση </a:t>
            </a:r>
            <a:r>
              <a:rPr lang="en-US" dirty="0" smtClean="0"/>
              <a:t>MIME (</a:t>
            </a:r>
            <a:r>
              <a:rPr lang="el-GR" dirty="0" smtClean="0"/>
              <a:t>π.χ. </a:t>
            </a:r>
            <a:r>
              <a:rPr lang="en-US" dirty="0" smtClean="0"/>
              <a:t>Base64)</a:t>
            </a:r>
          </a:p>
          <a:p>
            <a:pPr lvl="1"/>
            <a:r>
              <a:rPr lang="el-GR" dirty="0" smtClean="0"/>
              <a:t>Πολύ μεγάλη επιβάρυνση</a:t>
            </a:r>
          </a:p>
          <a:p>
            <a:r>
              <a:rPr lang="en-US" dirty="0" smtClean="0"/>
              <a:t>SOAP</a:t>
            </a:r>
            <a:r>
              <a:rPr lang="el-GR" dirty="0" smtClean="0"/>
              <a:t> με επισυνάψεις</a:t>
            </a:r>
            <a:r>
              <a:rPr lang="en-US" dirty="0" smtClean="0"/>
              <a:t> (SwA)</a:t>
            </a:r>
            <a:endParaRPr lang="el-GR" dirty="0" smtClean="0"/>
          </a:p>
          <a:p>
            <a:pPr lvl="1"/>
            <a:r>
              <a:rPr lang="el-GR" dirty="0" smtClean="0"/>
              <a:t>Επισύναψη δυαδικών δεδομένων</a:t>
            </a:r>
          </a:p>
          <a:p>
            <a:pPr lvl="1"/>
            <a:r>
              <a:rPr lang="el-GR" dirty="0" smtClean="0"/>
              <a:t>Προβλήματα ασφάλειας με το μη ενιαίο μήνυμα</a:t>
            </a:r>
          </a:p>
          <a:p>
            <a:r>
              <a:rPr lang="el-GR" dirty="0" smtClean="0"/>
              <a:t>Βελτιστοποίηση μετάδοσης μηνυμάτων (</a:t>
            </a:r>
            <a:r>
              <a:rPr lang="en-US" dirty="0" smtClean="0"/>
              <a:t>MTOM)</a:t>
            </a:r>
          </a:p>
          <a:p>
            <a:pPr lvl="1"/>
            <a:r>
              <a:rPr lang="el-GR" dirty="0" smtClean="0"/>
              <a:t>Πακετάρισμα δυαδικών δεδομένων</a:t>
            </a:r>
            <a:r>
              <a:rPr lang="en-US" dirty="0" smtClean="0"/>
              <a:t> XML (XOP)</a:t>
            </a:r>
            <a:endParaRPr lang="el-GR" dirty="0" smtClean="0"/>
          </a:p>
          <a:p>
            <a:pPr lvl="1"/>
            <a:r>
              <a:rPr lang="el-GR" dirty="0" smtClean="0"/>
              <a:t>Εισάγει τα δεδομένα στο μήνυμα στην επεξεργασία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39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Ιστού </a:t>
            </a:r>
            <a:r>
              <a:rPr lang="el-GR" altLang="el-GR" dirty="0" smtClean="0"/>
              <a:t>με </a:t>
            </a:r>
            <a:r>
              <a:rPr lang="el-GR" altLang="el-GR" dirty="0"/>
              <a:t>στυλ </a:t>
            </a:r>
            <a:r>
              <a:rPr lang="en-US" altLang="el-GR" dirty="0" smtClean="0"/>
              <a:t>REST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REST</a:t>
            </a:r>
            <a:r>
              <a:rPr lang="el-GR" dirty="0" smtClean="0"/>
              <a:t>;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Μεταφορά παραστατικής κατάστασης</a:t>
            </a:r>
            <a:endParaRPr lang="en-US" dirty="0" smtClean="0"/>
          </a:p>
          <a:p>
            <a:pPr lvl="1"/>
            <a:r>
              <a:rPr lang="en-US" dirty="0" smtClean="0"/>
              <a:t>Representational state transfer (REST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Δόμηση κατανεμημένων συστημάτων υπερμέσων</a:t>
            </a:r>
          </a:p>
          <a:p>
            <a:pPr lvl="1"/>
            <a:r>
              <a:rPr lang="el-GR" dirty="0" smtClean="0"/>
              <a:t>Βασίζεται σε πόρους που έχουν </a:t>
            </a:r>
            <a:r>
              <a:rPr lang="en-US" dirty="0" smtClean="0"/>
              <a:t>URL</a:t>
            </a:r>
          </a:p>
          <a:p>
            <a:pPr lvl="1"/>
            <a:r>
              <a:rPr lang="el-GR" dirty="0" smtClean="0"/>
              <a:t>Κάθε πόρος έχει μία κατάσταση</a:t>
            </a:r>
          </a:p>
          <a:p>
            <a:pPr lvl="1"/>
            <a:r>
              <a:rPr lang="el-GR" dirty="0" smtClean="0"/>
              <a:t>Η αναπαράσταση δίνει την κατάσταση του πόρου</a:t>
            </a:r>
          </a:p>
          <a:p>
            <a:pPr lvl="2"/>
            <a:r>
              <a:rPr lang="el-GR" dirty="0" smtClean="0"/>
              <a:t>Έχει κάποιον τύπο διαδικτυακού μέσου (</a:t>
            </a:r>
            <a:r>
              <a:rPr lang="en-US" dirty="0" smtClean="0"/>
              <a:t>MIME)</a:t>
            </a:r>
            <a:endParaRPr lang="el-GR" dirty="0" smtClean="0"/>
          </a:p>
          <a:p>
            <a:pPr lvl="2"/>
            <a:r>
              <a:rPr lang="el-GR" dirty="0" smtClean="0"/>
              <a:t>Παράδειγμα:</a:t>
            </a:r>
            <a:r>
              <a:rPr lang="en-US" dirty="0" smtClean="0"/>
              <a:t> text/html</a:t>
            </a:r>
            <a:r>
              <a:rPr lang="el-GR" dirty="0" smtClean="0"/>
              <a:t> για έγγραφα</a:t>
            </a:r>
            <a:r>
              <a:rPr lang="en-US" dirty="0" smtClean="0"/>
              <a:t> 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REST</a:t>
            </a:r>
            <a:r>
              <a:rPr lang="el-GR" dirty="0"/>
              <a:t>;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Πελάτης </a:t>
            </a:r>
            <a:r>
              <a:rPr lang="en-US" dirty="0" smtClean="0"/>
              <a:t>REST</a:t>
            </a:r>
          </a:p>
          <a:p>
            <a:pPr lvl="1"/>
            <a:r>
              <a:rPr lang="el-GR" dirty="0" smtClean="0"/>
              <a:t>Σε στάδιο μετάβασης ή ανάπαυσης</a:t>
            </a:r>
          </a:p>
          <a:p>
            <a:pPr lvl="1"/>
            <a:r>
              <a:rPr lang="el-GR" dirty="0" smtClean="0"/>
              <a:t>Η μετάβαση γίνεται στέλνοντας αιτήσεις</a:t>
            </a:r>
          </a:p>
          <a:p>
            <a:pPr lvl="1"/>
            <a:r>
              <a:rPr lang="el-GR" dirty="0" smtClean="0"/>
              <a:t>Οι αιτήσεις αφορούν πόρο του εξυπηρετητή</a:t>
            </a:r>
          </a:p>
          <a:p>
            <a:pPr lvl="1"/>
            <a:r>
              <a:rPr lang="el-GR" dirty="0" smtClean="0"/>
              <a:t>Περιέχουν αναπαραστάσεις των πόρων</a:t>
            </a:r>
          </a:p>
          <a:p>
            <a:r>
              <a:rPr lang="el-GR" dirty="0" smtClean="0"/>
              <a:t>Υπηρεσίες Ιστού με στυλ </a:t>
            </a:r>
            <a:r>
              <a:rPr lang="en-US" dirty="0" smtClean="0"/>
              <a:t>REST</a:t>
            </a:r>
          </a:p>
          <a:p>
            <a:pPr lvl="1"/>
            <a:r>
              <a:rPr lang="el-GR" dirty="0" smtClean="0"/>
              <a:t>Το </a:t>
            </a:r>
            <a:r>
              <a:rPr lang="en-US" dirty="0" smtClean="0"/>
              <a:t>URL</a:t>
            </a:r>
            <a:r>
              <a:rPr lang="el-GR" dirty="0" smtClean="0"/>
              <a:t> της υπηρεσίας είναι το </a:t>
            </a:r>
            <a:r>
              <a:rPr lang="en-US" dirty="0" smtClean="0"/>
              <a:t>URL</a:t>
            </a:r>
            <a:r>
              <a:rPr lang="el-GR" dirty="0" smtClean="0"/>
              <a:t> ενός πόρου</a:t>
            </a:r>
          </a:p>
          <a:p>
            <a:pPr lvl="1"/>
            <a:r>
              <a:rPr lang="el-GR" dirty="0" smtClean="0"/>
              <a:t>Αντί για λειτουργίες έχουμε μεθόδους </a:t>
            </a:r>
            <a:r>
              <a:rPr lang="en-US" dirty="0" smtClean="0"/>
              <a:t>HTTP</a:t>
            </a:r>
          </a:p>
          <a:p>
            <a:pPr lvl="1"/>
            <a:r>
              <a:rPr lang="el-GR" dirty="0" smtClean="0"/>
              <a:t>Μπορούν να περιγράφονται και με </a:t>
            </a:r>
            <a:r>
              <a:rPr lang="en-US" dirty="0" smtClean="0"/>
              <a:t>WSDL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9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Σύγκριση μεταξύ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Διαφορές</a:t>
            </a:r>
            <a:r>
              <a:rPr lang="en-US" dirty="0" smtClean="0"/>
              <a:t> SOAP</a:t>
            </a:r>
            <a:r>
              <a:rPr lang="el-GR" dirty="0" smtClean="0"/>
              <a:t> και </a:t>
            </a:r>
            <a:r>
              <a:rPr lang="en-US" dirty="0" smtClean="0"/>
              <a:t>REST</a:t>
            </a:r>
            <a:r>
              <a:rPr lang="el-GR" dirty="0" smtClean="0"/>
              <a:t> (1 από 3)</a:t>
            </a:r>
            <a:endParaRPr lang="el-GR" dirty="0"/>
          </a:p>
        </p:txBody>
      </p:sp>
      <p:pic>
        <p:nvPicPr>
          <p:cNvPr id="6" name="Picture 5" descr="Σύγκριση υπηρεσιών Ιστού με χρήση SOAP ή με χρήση RES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79" y="1613802"/>
            <a:ext cx="2895198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28594"/>
            <a:ext cx="8229600" cy="342474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Τι είναι το κάθε ένα;</a:t>
            </a:r>
          </a:p>
          <a:p>
            <a:pPr lvl="1"/>
            <a:r>
              <a:rPr lang="en-US" sz="2400" dirty="0" smtClean="0"/>
              <a:t>SOAP: </a:t>
            </a:r>
            <a:r>
              <a:rPr lang="el-GR" sz="2400" dirty="0" smtClean="0"/>
              <a:t>πρωτόκολλο επικοινωνίας</a:t>
            </a:r>
          </a:p>
          <a:p>
            <a:pPr lvl="2"/>
            <a:r>
              <a:rPr lang="el-GR" sz="2000" dirty="0" smtClean="0"/>
              <a:t>Πρότυπο κατασκευής υπηρεσιών Ιστού</a:t>
            </a:r>
          </a:p>
          <a:p>
            <a:pPr lvl="2"/>
            <a:r>
              <a:rPr lang="el-GR" sz="2000" dirty="0" smtClean="0"/>
              <a:t>Χρήση </a:t>
            </a:r>
            <a:r>
              <a:rPr lang="el-GR" sz="2000" dirty="0"/>
              <a:t>εργαλείων για κατασκευή υπηρεσιών</a:t>
            </a:r>
            <a:endParaRPr lang="en-US" sz="2000" dirty="0"/>
          </a:p>
          <a:p>
            <a:pPr lvl="1"/>
            <a:r>
              <a:rPr lang="en-US" sz="2400" dirty="0" smtClean="0"/>
              <a:t>REST</a:t>
            </a:r>
            <a:r>
              <a:rPr lang="el-GR" sz="2400" dirty="0"/>
              <a:t>: στυλ σχεδίασης</a:t>
            </a:r>
          </a:p>
          <a:p>
            <a:pPr lvl="2"/>
            <a:r>
              <a:rPr lang="el-GR" sz="2000" dirty="0" smtClean="0"/>
              <a:t>Δεν χρειάζεται πρόσθετο λογισμικό</a:t>
            </a:r>
          </a:p>
          <a:p>
            <a:pPr lvl="1"/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Διαφορές</a:t>
            </a:r>
            <a:r>
              <a:rPr lang="en-US" dirty="0"/>
              <a:t> SOAP</a:t>
            </a:r>
            <a:r>
              <a:rPr lang="el-GR" dirty="0"/>
              <a:t> και </a:t>
            </a:r>
            <a:r>
              <a:rPr lang="en-US" dirty="0"/>
              <a:t>REST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υπηρεσιών</a:t>
            </a:r>
          </a:p>
          <a:p>
            <a:pPr lvl="1"/>
            <a:r>
              <a:rPr lang="en-US" dirty="0" smtClean="0"/>
              <a:t>SOAP</a:t>
            </a:r>
            <a:r>
              <a:rPr lang="el-GR" dirty="0" smtClean="0"/>
              <a:t>: υποχρεωτικά σε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Μεγάλη ευελιξία στις υπηρεσίες</a:t>
            </a:r>
          </a:p>
          <a:p>
            <a:pPr lvl="2"/>
            <a:r>
              <a:rPr lang="el-GR" dirty="0" smtClean="0"/>
              <a:t>Σύνθετα σχήματα επικοινωνίας</a:t>
            </a:r>
          </a:p>
          <a:p>
            <a:pPr lvl="2"/>
            <a:r>
              <a:rPr lang="el-GR" dirty="0" smtClean="0"/>
              <a:t>Οικονομική χρήση δυαδικών δεδομένων</a:t>
            </a:r>
            <a:endParaRPr lang="el-GR" dirty="0"/>
          </a:p>
          <a:p>
            <a:pPr lvl="1"/>
            <a:r>
              <a:rPr lang="en-US" dirty="0" smtClean="0"/>
              <a:t>REST: </a:t>
            </a:r>
            <a:r>
              <a:rPr lang="el-GR" dirty="0" smtClean="0"/>
              <a:t>προαιρετικά σε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Χρήση μόνο των μεθόδων του </a:t>
            </a:r>
            <a:r>
              <a:rPr lang="en-US" dirty="0" smtClean="0"/>
              <a:t>HTTP</a:t>
            </a:r>
            <a:endParaRPr lang="el-GR" dirty="0" smtClean="0"/>
          </a:p>
          <a:p>
            <a:pPr lvl="2"/>
            <a:r>
              <a:rPr lang="el-GR" dirty="0" smtClean="0"/>
              <a:t>Απλά σχήματα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Διαφορές</a:t>
            </a:r>
            <a:r>
              <a:rPr lang="en-US" dirty="0"/>
              <a:t> SOAP</a:t>
            </a:r>
            <a:r>
              <a:rPr lang="el-GR" dirty="0"/>
              <a:t> και </a:t>
            </a:r>
            <a:r>
              <a:rPr lang="en-US" dirty="0"/>
              <a:t>REST</a:t>
            </a:r>
            <a:r>
              <a:rPr lang="el-GR" dirty="0"/>
              <a:t>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Διαθέσιμες μέθοδοι</a:t>
            </a:r>
          </a:p>
          <a:p>
            <a:pPr lvl="1"/>
            <a:r>
              <a:rPr lang="en-US" dirty="0"/>
              <a:t>SOAP: </a:t>
            </a:r>
            <a:r>
              <a:rPr lang="el-GR" dirty="0"/>
              <a:t>Χρήση μόνο της μεθόδου </a:t>
            </a:r>
            <a:r>
              <a:rPr lang="en-US" dirty="0"/>
              <a:t>POST</a:t>
            </a:r>
          </a:p>
          <a:p>
            <a:pPr lvl="2"/>
            <a:r>
              <a:rPr lang="el-GR" dirty="0"/>
              <a:t>Δεν μπορεί να αποθηκευθεί σε κρυφές μνήμες</a:t>
            </a:r>
            <a:endParaRPr lang="en-US" dirty="0"/>
          </a:p>
          <a:p>
            <a:pPr lvl="2"/>
            <a:r>
              <a:rPr lang="el-GR" dirty="0" smtClean="0"/>
              <a:t>Δεν ξέρουμε αν μια αίτηση είναι ασφαλής</a:t>
            </a:r>
          </a:p>
          <a:p>
            <a:pPr lvl="2"/>
            <a:r>
              <a:rPr lang="el-GR" dirty="0" smtClean="0"/>
              <a:t>Πρέπει να εξετάσουμε το περιεχόμενό της</a:t>
            </a:r>
            <a:endParaRPr lang="el-GR" dirty="0"/>
          </a:p>
          <a:p>
            <a:pPr lvl="1"/>
            <a:r>
              <a:rPr lang="en-US" dirty="0"/>
              <a:t>REST</a:t>
            </a:r>
            <a:r>
              <a:rPr lang="el-GR" dirty="0"/>
              <a:t>: χρήση διάφορων μεθόδων </a:t>
            </a:r>
            <a:r>
              <a:rPr lang="en-US" dirty="0"/>
              <a:t>HTTP</a:t>
            </a:r>
          </a:p>
          <a:p>
            <a:pPr lvl="2"/>
            <a:r>
              <a:rPr lang="el-GR" dirty="0"/>
              <a:t>Μπορεί να μπουν σε μνήμη </a:t>
            </a:r>
            <a:r>
              <a:rPr lang="en-US" dirty="0"/>
              <a:t>cache</a:t>
            </a:r>
          </a:p>
          <a:p>
            <a:pPr lvl="2"/>
            <a:r>
              <a:rPr lang="el-GR" dirty="0"/>
              <a:t>Οι αιτήσεις με </a:t>
            </a:r>
            <a:r>
              <a:rPr lang="en-US" dirty="0"/>
              <a:t>GET</a:t>
            </a:r>
            <a:r>
              <a:rPr lang="el-GR" dirty="0"/>
              <a:t> είναι </a:t>
            </a:r>
            <a:r>
              <a:rPr lang="el-GR" dirty="0" smtClean="0"/>
              <a:t>πάντα ασφαλείς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3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Σχεδιασμός και υλοποίηση υπηρεσιών Ιστού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Τεχνικές σχεδιασμού </a:t>
            </a:r>
            <a:r>
              <a:rPr lang="en-US" dirty="0" smtClean="0"/>
              <a:t>WS (1 </a:t>
            </a:r>
            <a:r>
              <a:rPr lang="el-GR" dirty="0" smtClean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6" name="Picture 5" descr="Οι εναλλακτικές τεχνικές σχεδίασης υπηρεσιών Ιστού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46263"/>
            <a:ext cx="3795181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l-GR" dirty="0" smtClean="0"/>
              <a:t>Συνθετική προσέγγιση / κώδικας πρώτα</a:t>
            </a:r>
          </a:p>
          <a:p>
            <a:pPr lvl="1"/>
            <a:r>
              <a:rPr lang="el-GR" dirty="0" smtClean="0"/>
              <a:t>Αρχικά γράφουμε τον κώδικα της υπηρεσίες</a:t>
            </a:r>
          </a:p>
          <a:p>
            <a:pPr lvl="1"/>
            <a:r>
              <a:rPr lang="el-GR" dirty="0" smtClean="0"/>
              <a:t>Μετά παράγουμε το έγγραφο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Χρήση αυτοματοποιημένων εργαλείων</a:t>
            </a:r>
          </a:p>
          <a:p>
            <a:pPr lvl="1"/>
            <a:r>
              <a:rPr lang="el-GR" dirty="0" smtClean="0"/>
              <a:t>Δεν απαιτεί γνώσεις </a:t>
            </a:r>
            <a:r>
              <a:rPr lang="en-US" dirty="0" smtClean="0"/>
              <a:t>WSDL</a:t>
            </a:r>
          </a:p>
          <a:p>
            <a:pPr lvl="1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έγγραφο </a:t>
            </a:r>
            <a:r>
              <a:rPr lang="en-US" dirty="0" smtClean="0"/>
              <a:t>WSDL</a:t>
            </a:r>
            <a:r>
              <a:rPr lang="el-GR" dirty="0" smtClean="0"/>
              <a:t> έχει περιττά στοιχεία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Τεχνικές σχεδιασμού </a:t>
            </a:r>
            <a:r>
              <a:rPr lang="en-US" dirty="0"/>
              <a:t>WS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Αναλυτική προσέγγιση / συμβόλαιο</a:t>
            </a:r>
            <a:r>
              <a:rPr lang="en-US" dirty="0" smtClean="0"/>
              <a:t> </a:t>
            </a:r>
            <a:r>
              <a:rPr lang="el-GR" dirty="0" smtClean="0"/>
              <a:t>πρώτα</a:t>
            </a:r>
            <a:endParaRPr lang="el-GR" dirty="0"/>
          </a:p>
          <a:p>
            <a:pPr lvl="1"/>
            <a:r>
              <a:rPr lang="el-GR" dirty="0"/>
              <a:t>Αρχικά γράφουμε </a:t>
            </a:r>
            <a:r>
              <a:rPr lang="el-GR" dirty="0" smtClean="0"/>
              <a:t>το έγγραφο </a:t>
            </a:r>
            <a:r>
              <a:rPr lang="en-US" dirty="0" smtClean="0"/>
              <a:t>WSDL</a:t>
            </a:r>
            <a:endParaRPr lang="el-GR" dirty="0"/>
          </a:p>
          <a:p>
            <a:pPr lvl="1"/>
            <a:r>
              <a:rPr lang="el-GR" dirty="0" smtClean="0"/>
              <a:t>Μετά δημιουργούμε σκελετούς τάξεων</a:t>
            </a:r>
            <a:endParaRPr lang="en-US" dirty="0"/>
          </a:p>
          <a:p>
            <a:pPr lvl="2"/>
            <a:r>
              <a:rPr lang="el-GR" dirty="0"/>
              <a:t>Χρήση αυτοματοποιημένων </a:t>
            </a:r>
            <a:r>
              <a:rPr lang="el-GR" dirty="0" smtClean="0"/>
              <a:t>εργαλείων</a:t>
            </a:r>
          </a:p>
          <a:p>
            <a:pPr lvl="1"/>
            <a:r>
              <a:rPr lang="el-GR" dirty="0" smtClean="0"/>
              <a:t>Τέλος γράφουμε τον κώδικα</a:t>
            </a:r>
          </a:p>
          <a:p>
            <a:pPr lvl="1"/>
            <a:r>
              <a:rPr lang="el-GR" dirty="0" smtClean="0"/>
              <a:t>Οδηγεί σε πιο σωστό σχεδιασμό</a:t>
            </a:r>
          </a:p>
          <a:p>
            <a:pPr lvl="2"/>
            <a:r>
              <a:rPr lang="el-GR" dirty="0" smtClean="0"/>
              <a:t>Πρώτα διεπαφή και μετά υλοποίηση</a:t>
            </a:r>
            <a:endParaRPr lang="en-US" dirty="0" smtClean="0"/>
          </a:p>
          <a:p>
            <a:pPr lvl="1"/>
            <a:r>
              <a:rPr lang="el-GR" dirty="0" smtClean="0"/>
              <a:t>Απαιτεί καλή γνώση της </a:t>
            </a:r>
            <a:r>
              <a:rPr lang="en-US" dirty="0" smtClean="0"/>
              <a:t>WSDL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1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Τεχνικές σχεδιασμού </a:t>
            </a:r>
            <a:r>
              <a:rPr lang="en-US" dirty="0"/>
              <a:t>WS </a:t>
            </a:r>
            <a:r>
              <a:rPr lang="en-US" dirty="0" smtClean="0"/>
              <a:t>(3 </a:t>
            </a:r>
            <a:r>
              <a:rPr lang="el-GR" dirty="0"/>
              <a:t>από 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Τρόπος διάθεσης υπηρεσιών</a:t>
            </a:r>
          </a:p>
          <a:p>
            <a:pPr lvl="1"/>
            <a:r>
              <a:rPr lang="el-GR" dirty="0" smtClean="0"/>
              <a:t>Μέσω </a:t>
            </a:r>
            <a:r>
              <a:rPr lang="en-US" dirty="0" smtClean="0"/>
              <a:t>SOAP</a:t>
            </a:r>
            <a:r>
              <a:rPr lang="el-GR" dirty="0" smtClean="0"/>
              <a:t>, μέσω </a:t>
            </a:r>
            <a:r>
              <a:rPr lang="en-US" dirty="0" smtClean="0"/>
              <a:t>REST</a:t>
            </a:r>
            <a:r>
              <a:rPr lang="el-GR" dirty="0" smtClean="0"/>
              <a:t>, ή και τα δύο</a:t>
            </a:r>
          </a:p>
          <a:p>
            <a:pPr lvl="1"/>
            <a:r>
              <a:rPr lang="el-GR" dirty="0" smtClean="0"/>
              <a:t>Καλό είναι να έχουμε πάντα έγγραφα </a:t>
            </a:r>
            <a:r>
              <a:rPr lang="en-US" dirty="0" smtClean="0"/>
              <a:t>WSDL</a:t>
            </a:r>
          </a:p>
          <a:p>
            <a:pPr lvl="2"/>
            <a:r>
              <a:rPr lang="el-GR" dirty="0"/>
              <a:t>Ακόμη κι όταν χρησιμοποιούμε </a:t>
            </a:r>
            <a:r>
              <a:rPr lang="en-US" dirty="0"/>
              <a:t>REST</a:t>
            </a:r>
            <a:endParaRPr lang="el-GR" dirty="0"/>
          </a:p>
          <a:p>
            <a:pPr lvl="2"/>
            <a:r>
              <a:rPr lang="el-GR" dirty="0" smtClean="0"/>
              <a:t>Σαφής περιγραφή των υπηρεσιών</a:t>
            </a:r>
          </a:p>
          <a:p>
            <a:r>
              <a:rPr lang="el-GR" dirty="0" smtClean="0"/>
              <a:t>Υλοποίηση πελατών</a:t>
            </a:r>
          </a:p>
          <a:p>
            <a:pPr lvl="1"/>
            <a:r>
              <a:rPr lang="el-GR" dirty="0" smtClean="0"/>
              <a:t>Αυτόματη δημιουργία σκελετών από </a:t>
            </a:r>
            <a:r>
              <a:rPr lang="en-US" dirty="0" smtClean="0"/>
              <a:t>WSDL</a:t>
            </a:r>
          </a:p>
          <a:p>
            <a:pPr lvl="2"/>
            <a:r>
              <a:rPr lang="el-GR" dirty="0" smtClean="0"/>
              <a:t>Άλλη μία χρησιμότητα των εγγράφων </a:t>
            </a:r>
            <a:r>
              <a:rPr lang="en-US" dirty="0" smtClean="0"/>
              <a:t>WSDL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16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12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Υπηρεσίες Ιστού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χρησιμότητας των υπηρεσιών Ιστού και του τρόπου περιγραφής τους.</a:t>
            </a:r>
          </a:p>
          <a:p>
            <a:r>
              <a:rPr lang="el-GR" altLang="el-GR" dirty="0" smtClean="0"/>
              <a:t>Εξοικείωση με τις προσεγγίσεις υλοποίησης βασισμένες στο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με στυλ </a:t>
            </a:r>
            <a:r>
              <a:rPr lang="en-US" altLang="el-GR" dirty="0" smtClean="0"/>
              <a:t>REST</a:t>
            </a:r>
            <a:r>
              <a:rPr lang="el-GR" altLang="el-GR" dirty="0" smtClean="0"/>
              <a:t> και σύγκριση των προσεγγίσεων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</a:p>
          <a:p>
            <a:r>
              <a:rPr lang="el-GR" altLang="el-GR" dirty="0" smtClean="0"/>
              <a:t>Γλώσσα περιγραφής υπηρεσιών Ιστού</a:t>
            </a:r>
          </a:p>
          <a:p>
            <a:r>
              <a:rPr lang="el-GR" altLang="el-GR" dirty="0" smtClean="0"/>
              <a:t>Υπηρεσίες Ιστού βασισμένες στο </a:t>
            </a:r>
            <a:r>
              <a:rPr lang="en-US" altLang="el-GR" dirty="0" smtClean="0"/>
              <a:t>SOAP</a:t>
            </a:r>
          </a:p>
          <a:p>
            <a:r>
              <a:rPr lang="el-GR" altLang="el-GR" dirty="0"/>
              <a:t>Υπηρεσίες Ιστού </a:t>
            </a:r>
            <a:r>
              <a:rPr lang="el-GR" altLang="el-GR" dirty="0" smtClean="0"/>
              <a:t>με στυλ </a:t>
            </a:r>
            <a:r>
              <a:rPr lang="en-US" altLang="el-GR" dirty="0" smtClean="0"/>
              <a:t>REST</a:t>
            </a:r>
            <a:endParaRPr lang="el-GR" altLang="el-GR" dirty="0"/>
          </a:p>
          <a:p>
            <a:r>
              <a:rPr lang="el-GR" altLang="el-GR" dirty="0" smtClean="0"/>
              <a:t>Σύγκριση μεταξύ </a:t>
            </a:r>
            <a:r>
              <a:rPr lang="en-US" altLang="el-GR" dirty="0" smtClean="0"/>
              <a:t>SOAP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REST</a:t>
            </a:r>
          </a:p>
          <a:p>
            <a:r>
              <a:rPr lang="el-GR" altLang="el-GR" dirty="0" smtClean="0"/>
              <a:t>Σχεδιασμός και υλοποίηση υπηρεσιών Ιστού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Υπηρεσίες Ιστού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SOA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WS</a:t>
            </a:r>
            <a:r>
              <a:rPr lang="el-GR" altLang="el-GR" dirty="0" smtClean="0"/>
              <a:t> (1 από 3)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Υπηρεσιοστρεφής αρχιτεκτονική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Service-oriented architecture (SOA)</a:t>
            </a:r>
          </a:p>
          <a:p>
            <a:pPr lvl="1"/>
            <a:r>
              <a:rPr lang="el-GR" altLang="el-GR" dirty="0" smtClean="0"/>
              <a:t>Βασίζεται σε υπηρεσίες από έναν πάροχο</a:t>
            </a:r>
          </a:p>
          <a:p>
            <a:pPr lvl="1"/>
            <a:r>
              <a:rPr lang="el-GR" altLang="el-GR" dirty="0" smtClean="0"/>
              <a:t>Χρήση από καταναλωτές/πελάτες/αιτούντες</a:t>
            </a:r>
          </a:p>
          <a:p>
            <a:r>
              <a:rPr lang="el-GR" altLang="el-GR" dirty="0" smtClean="0"/>
              <a:t>Υπηρεσίες Ιστού (</a:t>
            </a:r>
            <a:r>
              <a:rPr lang="en-US" altLang="el-GR" dirty="0" smtClean="0"/>
              <a:t>Web Services, WS)</a:t>
            </a:r>
          </a:p>
          <a:p>
            <a:pPr lvl="1"/>
            <a:r>
              <a:rPr lang="el-GR" altLang="el-GR" dirty="0" smtClean="0"/>
              <a:t>Παρέχονται μέσω του Ιστού</a:t>
            </a:r>
          </a:p>
          <a:p>
            <a:pPr lvl="1"/>
            <a:r>
              <a:rPr lang="el-GR" altLang="el-GR" dirty="0" smtClean="0"/>
              <a:t>Προσπελάσιμες μέσω πρωτοκόλλων Ιστού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n-US" altLang="el-GR" dirty="0" smtClean="0"/>
              <a:t>HTTP, SMTP</a:t>
            </a:r>
            <a:r>
              <a:rPr lang="el-GR" altLang="el-GR" dirty="0" smtClean="0"/>
              <a:t>, αλλά όχι </a:t>
            </a:r>
            <a:r>
              <a:rPr lang="en-US" altLang="el-GR" dirty="0" smtClean="0"/>
              <a:t>RMI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SOA</a:t>
            </a:r>
            <a:r>
              <a:rPr lang="el-GR" altLang="el-GR" dirty="0"/>
              <a:t> και </a:t>
            </a:r>
            <a:r>
              <a:rPr lang="en-US" altLang="el-GR" dirty="0"/>
              <a:t>WS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Διεπαφή ή συμβόλαιο </a:t>
            </a:r>
            <a:r>
              <a:rPr lang="en-US" dirty="0" smtClean="0"/>
              <a:t>WS</a:t>
            </a:r>
          </a:p>
          <a:p>
            <a:pPr lvl="1"/>
            <a:r>
              <a:rPr lang="el-GR" dirty="0" smtClean="0"/>
              <a:t>Πού βρίσκεται η υπηρεσία</a:t>
            </a:r>
          </a:p>
          <a:p>
            <a:pPr lvl="1"/>
            <a:r>
              <a:rPr lang="el-GR" dirty="0" smtClean="0"/>
              <a:t>Πώς μπορεί να προσπελαστεί</a:t>
            </a:r>
          </a:p>
          <a:p>
            <a:pPr lvl="1"/>
            <a:r>
              <a:rPr lang="el-GR" dirty="0" smtClean="0"/>
              <a:t>Περιγραφή για μηχανή ή για άνθρωπο</a:t>
            </a:r>
          </a:p>
          <a:p>
            <a:r>
              <a:rPr lang="el-GR" dirty="0" smtClean="0"/>
              <a:t>Επεκτάσιμη γλώσσα σήμανσης (</a:t>
            </a:r>
            <a:r>
              <a:rPr lang="en-US" dirty="0" smtClean="0"/>
              <a:t>XML)</a:t>
            </a:r>
          </a:p>
          <a:p>
            <a:pPr lvl="1"/>
            <a:r>
              <a:rPr lang="el-GR" dirty="0" smtClean="0"/>
              <a:t>Αναπαράσταση δεδομένων επικοινωνίας</a:t>
            </a:r>
            <a:endParaRPr lang="en-US" dirty="0" smtClean="0"/>
          </a:p>
          <a:p>
            <a:pPr lvl="1"/>
            <a:r>
              <a:rPr lang="el-GR" dirty="0" smtClean="0"/>
              <a:t>Επιτρέπει </a:t>
            </a:r>
            <a:r>
              <a:rPr lang="el-GR" dirty="0"/>
              <a:t>διαφάνεια γλώσσας</a:t>
            </a:r>
          </a:p>
          <a:p>
            <a:pPr lvl="2"/>
            <a:r>
              <a:rPr lang="el-GR" dirty="0"/>
              <a:t>Άλλη γλώσσα για πελάτη και </a:t>
            </a:r>
            <a:r>
              <a:rPr lang="el-GR" dirty="0" smtClean="0"/>
              <a:t>υπηρεσία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5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SOA</a:t>
            </a:r>
            <a:r>
              <a:rPr lang="el-GR" altLang="el-GR" dirty="0"/>
              <a:t> και </a:t>
            </a:r>
            <a:r>
              <a:rPr lang="en-US" altLang="el-GR" dirty="0"/>
              <a:t>WS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Παράδειγμα: κληρονομημένα συστήματα</a:t>
            </a:r>
            <a:endParaRPr lang="en-US" dirty="0" smtClean="0"/>
          </a:p>
          <a:p>
            <a:pPr lvl="1"/>
            <a:r>
              <a:rPr lang="el-GR" dirty="0" smtClean="0"/>
              <a:t>Ο πάροχος έχει μία βάση σε </a:t>
            </a:r>
            <a:r>
              <a:rPr lang="en-US" dirty="0" smtClean="0"/>
              <a:t>COBOL</a:t>
            </a:r>
            <a:endParaRPr lang="el-GR" dirty="0" smtClean="0"/>
          </a:p>
          <a:p>
            <a:pPr lvl="1"/>
            <a:r>
              <a:rPr lang="el-GR" dirty="0" smtClean="0"/>
              <a:t>Εκθέτει τη βάση μέσω μιας σειράς </a:t>
            </a:r>
            <a:r>
              <a:rPr lang="en-US" dirty="0" smtClean="0"/>
              <a:t>WS</a:t>
            </a:r>
          </a:p>
          <a:p>
            <a:pPr lvl="1"/>
            <a:r>
              <a:rPr lang="el-GR" dirty="0" smtClean="0"/>
              <a:t>Οι πελάτες χρησιμοποιούν άλλη γλώσσα</a:t>
            </a:r>
          </a:p>
          <a:p>
            <a:pPr lvl="1"/>
            <a:r>
              <a:rPr lang="el-GR" dirty="0" smtClean="0"/>
              <a:t>Χαλαρά συνδεδεμένη αρχιτεκτονική</a:t>
            </a:r>
          </a:p>
          <a:p>
            <a:r>
              <a:rPr lang="el-GR" dirty="0" smtClean="0"/>
              <a:t>Είδη υπηρεσιών Ιστού</a:t>
            </a:r>
          </a:p>
          <a:p>
            <a:pPr lvl="1"/>
            <a:r>
              <a:rPr lang="en-US" dirty="0" smtClean="0"/>
              <a:t>WS</a:t>
            </a:r>
            <a:r>
              <a:rPr lang="el-GR" dirty="0" smtClean="0"/>
              <a:t> που βασίζονται στο </a:t>
            </a:r>
            <a:r>
              <a:rPr lang="en-US" dirty="0" smtClean="0"/>
              <a:t>SOAP</a:t>
            </a:r>
          </a:p>
          <a:p>
            <a:pPr lvl="1"/>
            <a:r>
              <a:rPr lang="en-US" dirty="0" smtClean="0"/>
              <a:t>WS</a:t>
            </a:r>
            <a:r>
              <a:rPr lang="el-GR" dirty="0" smtClean="0"/>
              <a:t> με στυλ </a:t>
            </a:r>
            <a:r>
              <a:rPr lang="en-US" dirty="0" smtClean="0"/>
              <a:t>REST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5/2014 4:07:20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23E48FC-A464-4EB3-A30F-8A02413CD7C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1726</Words>
  <Application>Microsoft Office PowerPoint</Application>
  <PresentationFormat>On-screen Show (4:3)</PresentationFormat>
  <Paragraphs>317</Paragraphs>
  <Slides>37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SOA και WS (1 από 3)</vt:lpstr>
      <vt:lpstr>SOA και WS (2 από 3)</vt:lpstr>
      <vt:lpstr>SOA και WS (3 από 3)</vt:lpstr>
      <vt:lpstr>Γλώσσα περιγραφής υπηρεσιών Ιστού</vt:lpstr>
      <vt:lpstr>Τι είναι η WSDL;</vt:lpstr>
      <vt:lpstr>Έγγραφα WSDL (1 από 9)</vt:lpstr>
      <vt:lpstr>Έγγραφα WSDL (2 από 9)</vt:lpstr>
      <vt:lpstr>Έγγραφα WSDL (3 από 9)</vt:lpstr>
      <vt:lpstr>Έγγραφα WSDL (4 από 9)</vt:lpstr>
      <vt:lpstr>Έγγραφα WSDL (5 από 9)</vt:lpstr>
      <vt:lpstr>Έγγραφα WSDL (6 από 9)</vt:lpstr>
      <vt:lpstr>Έγγραφα WSDL (7 από 9)</vt:lpstr>
      <vt:lpstr>Έγγραφα WSDL (8 από 9)</vt:lpstr>
      <vt:lpstr>Έγγραφα WSDL (9 από 9)</vt:lpstr>
      <vt:lpstr>Υπηρεσίες Ιστού βασισμένες στο SOAP</vt:lpstr>
      <vt:lpstr>Τι είναι το SOAP;</vt:lpstr>
      <vt:lpstr>Μηνύματα SOAP (1 από 3)</vt:lpstr>
      <vt:lpstr>Μηνύματα SOAP (2 από 3)</vt:lpstr>
      <vt:lpstr>Μηνύματα SOAP (3 από 3)</vt:lpstr>
      <vt:lpstr>Υπηρεσίες Ιστού με στυλ REST</vt:lpstr>
      <vt:lpstr>Τι είναι το REST; (1 από 2)</vt:lpstr>
      <vt:lpstr>Τι είναι το REST; (2 από 2)</vt:lpstr>
      <vt:lpstr>Σύγκριση μεταξύ SOAP και REST</vt:lpstr>
      <vt:lpstr>Διαφορές SOAP και REST (1 από 3)</vt:lpstr>
      <vt:lpstr>Διαφορές SOAP και REST (2 από 3)</vt:lpstr>
      <vt:lpstr>Διαφορές SOAP και REST (3 από 3)</vt:lpstr>
      <vt:lpstr>Σχεδιασμός και υλοποίηση υπηρεσιών Ιστού</vt:lpstr>
      <vt:lpstr>Τεχνικές σχεδιασμού WS (1 από 3)</vt:lpstr>
      <vt:lpstr>Τεχνικές σχεδιασμού WS (2 από 3)</vt:lpstr>
      <vt:lpstr>Τεχνικές σχεδιασμού WS (3 από 3)</vt:lpstr>
      <vt:lpstr>Τέλος Ενότητας # 12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Υπηρεσίες Ιστού</dc:title>
  <dc:subject>Κατανεμημένα Συστήματα</dc:subject>
  <dc:creator>Γεώργιος Ξυλωμένος</dc:creator>
  <cp:keywords>Υπηρεσίες Ιστού; γλώσσα περιγραφής υπηρεσιών Ιστού; WSDL; SOAP; REST</cp:keywords>
  <cp:lastModifiedBy>georgex</cp:lastModifiedBy>
  <cp:revision>389</cp:revision>
  <cp:lastPrinted>2014-02-16T13:16:25Z</cp:lastPrinted>
  <dcterms:created xsi:type="dcterms:W3CDTF">2012-09-06T09:03:05Z</dcterms:created>
  <dcterms:modified xsi:type="dcterms:W3CDTF">2015-05-08T20:11:30Z</dcterms:modified>
</cp:coreProperties>
</file>