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256" r:id="rId3"/>
    <p:sldId id="259" r:id="rId4"/>
    <p:sldId id="257" r:id="rId5"/>
    <p:sldId id="261" r:id="rId6"/>
    <p:sldId id="414" r:id="rId7"/>
    <p:sldId id="374" r:id="rId8"/>
    <p:sldId id="416" r:id="rId9"/>
    <p:sldId id="434" r:id="rId10"/>
    <p:sldId id="432" r:id="rId11"/>
    <p:sldId id="428" r:id="rId12"/>
    <p:sldId id="418" r:id="rId13"/>
    <p:sldId id="419" r:id="rId14"/>
    <p:sldId id="435" r:id="rId15"/>
    <p:sldId id="429" r:id="rId16"/>
    <p:sldId id="420" r:id="rId17"/>
    <p:sldId id="441" r:id="rId18"/>
    <p:sldId id="442" r:id="rId19"/>
    <p:sldId id="443" r:id="rId20"/>
    <p:sldId id="444" r:id="rId21"/>
    <p:sldId id="445" r:id="rId22"/>
    <p:sldId id="446" r:id="rId23"/>
    <p:sldId id="430" r:id="rId24"/>
    <p:sldId id="421" r:id="rId25"/>
    <p:sldId id="436" r:id="rId26"/>
    <p:sldId id="422" r:id="rId27"/>
    <p:sldId id="437" r:id="rId28"/>
    <p:sldId id="431" r:id="rId29"/>
    <p:sldId id="423" r:id="rId30"/>
    <p:sldId id="438" r:id="rId31"/>
    <p:sldId id="424" r:id="rId32"/>
    <p:sldId id="439" r:id="rId33"/>
    <p:sldId id="425" r:id="rId34"/>
    <p:sldId id="426" r:id="rId35"/>
    <p:sldId id="427" r:id="rId36"/>
    <p:sldId id="440" r:id="rId37"/>
    <p:sldId id="354" r:id="rId38"/>
  </p:sldIdLst>
  <p:sldSz cx="9144000" cy="6858000" type="screen4x3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95768" autoAdjust="0"/>
  </p:normalViewPr>
  <p:slideViewPr>
    <p:cSldViewPr>
      <p:cViewPr varScale="1">
        <p:scale>
          <a:sx n="105" d="100"/>
          <a:sy n="105" d="100"/>
        </p:scale>
        <p:origin x="1312" y="19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tags" Target="tags/tag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15.xml"/><Relationship Id="rId5" Type="http://schemas.openxmlformats.org/officeDocument/2006/relationships/slide" Target="slides/slide23.xml"/><Relationship Id="rId6" Type="http://schemas.openxmlformats.org/officeDocument/2006/relationships/slide" Target="slides/slide25.xml"/><Relationship Id="rId7" Type="http://schemas.openxmlformats.org/officeDocument/2006/relationships/slide" Target="slides/slide28.xml"/><Relationship Id="rId8" Type="http://schemas.openxmlformats.org/officeDocument/2006/relationships/slide" Target="slides/slide30.xml"/><Relationship Id="rId9" Type="http://schemas.openxmlformats.org/officeDocument/2006/relationships/slide" Target="slides/slide32.xml"/><Relationship Id="rId10" Type="http://schemas.openxmlformats.org/officeDocument/2006/relationships/slide" Target="slides/slide33.xml"/><Relationship Id="rId11" Type="http://schemas.openxmlformats.org/officeDocument/2006/relationships/slide" Target="slides/slide34.xml"/><Relationship Id="rId1" Type="http://schemas.openxmlformats.org/officeDocument/2006/relationships/slide" Target="slides/slide7.xml"/><Relationship Id="rId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1/11/15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Συστήματα πολυμέσων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Υλικό συστημάτων </a:t>
            </a:r>
            <a:r>
              <a:rPr lang="el-GR" altLang="el-GR" dirty="0"/>
              <a:t>πολυμέσων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1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Υλικό (1 από 3)</a:t>
            </a:r>
            <a:endParaRPr lang="en-US" altLang="el-GR" dirty="0" smtClean="0"/>
          </a:p>
        </p:txBody>
      </p:sp>
      <p:sp>
        <p:nvSpPr>
          <p:cNvPr id="2054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381000" y="4509120"/>
            <a:ext cx="8382000" cy="189168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Κατανομή συσκευών σε ελεγκτές</a:t>
            </a:r>
          </a:p>
          <a:p>
            <a:pPr lvl="1" eaLnBrk="1" hangingPunct="1"/>
            <a:r>
              <a:rPr lang="el-GR" altLang="el-GR" dirty="0" smtClean="0"/>
              <a:t>Μνήμη και οθόνη: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northbridge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Δίσκοι, δίκτυο, θύρες και ήχος: </a:t>
            </a:r>
            <a:r>
              <a:rPr lang="en-US" altLang="el-GR" dirty="0" err="1" smtClean="0"/>
              <a:t>southbridge</a:t>
            </a:r>
            <a:endParaRPr lang="en-US" altLang="el-GR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47760"/>
            <a:ext cx="4335780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3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Υλικό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Κεντρική μονάδα επεξεργασίας</a:t>
            </a:r>
          </a:p>
          <a:p>
            <a:pPr lvl="1" eaLnBrk="1" hangingPunct="1"/>
            <a:r>
              <a:rPr lang="el-GR" altLang="el-GR" dirty="0" smtClean="0"/>
              <a:t>Εντολές επεξεργασίας μέσων</a:t>
            </a:r>
          </a:p>
          <a:p>
            <a:pPr lvl="2"/>
            <a:r>
              <a:rPr lang="el-GR" altLang="el-GR" dirty="0" smtClean="0"/>
              <a:t>Διανυσματική επεξεργασία</a:t>
            </a:r>
          </a:p>
          <a:p>
            <a:pPr lvl="2"/>
            <a:r>
              <a:rPr lang="en-US" altLang="el-GR" dirty="0" smtClean="0"/>
              <a:t>MMX, SSE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Συνεπεξεργαστές επιτάχυνσης λειτουργιών</a:t>
            </a:r>
          </a:p>
          <a:p>
            <a:pPr lvl="1" eaLnBrk="1" hangingPunct="1"/>
            <a:r>
              <a:rPr lang="el-GR" altLang="el-GR" dirty="0" smtClean="0"/>
              <a:t>Εκτέλεση μαθηματικών πράξεων</a:t>
            </a:r>
          </a:p>
          <a:p>
            <a:pPr lvl="1" eaLnBrk="1" hangingPunct="1"/>
            <a:r>
              <a:rPr lang="el-GR" altLang="el-GR" dirty="0" smtClean="0"/>
              <a:t>Επεξεργασία ψηφιακών σημάτων</a:t>
            </a:r>
          </a:p>
          <a:p>
            <a:pPr lvl="1" eaLnBrk="1" hangingPunct="1"/>
            <a:r>
              <a:rPr lang="el-GR" altLang="el-GR" dirty="0" smtClean="0"/>
              <a:t>Σχεδίαση γραφικών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Υλικό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Συσκευές αποθήκευσης δεδομένων</a:t>
            </a:r>
          </a:p>
          <a:p>
            <a:pPr lvl="1"/>
            <a:r>
              <a:rPr lang="el-GR" altLang="el-GR" dirty="0"/>
              <a:t>Ειδικοί ελεγκτές υψηλής ταχύτητας</a:t>
            </a:r>
          </a:p>
          <a:p>
            <a:pPr lvl="1"/>
            <a:r>
              <a:rPr lang="el-GR" altLang="el-GR" dirty="0"/>
              <a:t>Χρήση ελεγκτών άμεσης πρόσβασης στη μνήμη</a:t>
            </a:r>
          </a:p>
          <a:p>
            <a:r>
              <a:rPr lang="el-GR" altLang="el-GR" dirty="0"/>
              <a:t>Συσκευές εισόδου/εξόδου</a:t>
            </a:r>
          </a:p>
          <a:p>
            <a:pPr lvl="1"/>
            <a:r>
              <a:rPr lang="el-GR" altLang="el-GR" dirty="0"/>
              <a:t>Σύνδεση σε δίαυλο συστήματος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Σύνδεση σε χωριστό ελεγκτή</a:t>
            </a:r>
          </a:p>
          <a:p>
            <a:pPr lvl="1"/>
            <a:r>
              <a:rPr lang="el-GR" altLang="el-GR" dirty="0" smtClean="0"/>
              <a:t>Ψηφιοποίηση και αντιστροφή της</a:t>
            </a:r>
            <a:endParaRPr lang="el-GR" altLang="el-GR" dirty="0"/>
          </a:p>
          <a:p>
            <a:pPr lvl="1"/>
            <a:r>
              <a:rPr lang="el-GR" altLang="el-GR" dirty="0" smtClean="0"/>
              <a:t>Προαιρετικά: συμπίεση </a:t>
            </a:r>
            <a:r>
              <a:rPr lang="el-GR" altLang="el-GR" dirty="0"/>
              <a:t>και </a:t>
            </a:r>
            <a:r>
              <a:rPr lang="el-GR" altLang="el-GR" dirty="0" err="1" smtClean="0"/>
              <a:t>αποσυμπίεση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881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Λογισμικό συστημάτων πολυμέσων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0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Λογισμικό</a:t>
            </a:r>
            <a:endParaRPr lang="en-US" altLang="el-GR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4450492"/>
            <a:ext cx="8382000" cy="195030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Λογισμικό συστήματος και εφαρμογών</a:t>
            </a:r>
          </a:p>
          <a:p>
            <a:pPr lvl="1" eaLnBrk="1" hangingPunct="1"/>
            <a:r>
              <a:rPr lang="el-GR" altLang="el-GR" dirty="0" smtClean="0"/>
              <a:t>Λογισμικό δικτύου: ανήκει και στις δύο κατηγορίες</a:t>
            </a:r>
          </a:p>
          <a:p>
            <a:pPr lvl="1" eaLnBrk="1" hangingPunct="1"/>
            <a:r>
              <a:rPr lang="el-GR" altLang="el-GR" dirty="0" err="1" smtClean="0"/>
              <a:t>Εναλλαξιμότητα</a:t>
            </a:r>
            <a:r>
              <a:rPr lang="el-GR" altLang="el-GR" dirty="0" smtClean="0"/>
              <a:t> υλικού και λογισμικού</a:t>
            </a:r>
            <a:endParaRPr lang="en-US" altLang="el-GR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25374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7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Αρχεία πολυμέσων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Αποθήκευση σε συνεχόμενα μπλοκ</a:t>
            </a:r>
          </a:p>
          <a:p>
            <a:pPr lvl="1"/>
            <a:r>
              <a:rPr lang="el-GR" dirty="0" smtClean="0"/>
              <a:t>Επιτρέπει προσκόμιση χωρίς αναζητήσεις</a:t>
            </a:r>
          </a:p>
          <a:p>
            <a:pPr lvl="1"/>
            <a:r>
              <a:rPr lang="el-GR" dirty="0" smtClean="0"/>
              <a:t>Γενικά χρήσιμη στην </a:t>
            </a:r>
            <a:r>
              <a:rPr lang="el-GR" dirty="0" err="1" smtClean="0"/>
              <a:t>ακολουθιακή</a:t>
            </a:r>
            <a:r>
              <a:rPr lang="el-GR" dirty="0" smtClean="0"/>
              <a:t> προσπέλαση</a:t>
            </a:r>
          </a:p>
          <a:p>
            <a:pPr lvl="1"/>
            <a:r>
              <a:rPr lang="el-GR" dirty="0" smtClean="0"/>
              <a:t>Βοηθά και στην τυχαία αναζήτηση</a:t>
            </a:r>
          </a:p>
          <a:p>
            <a:r>
              <a:rPr lang="el-GR" dirty="0" smtClean="0"/>
              <a:t>Χρήση ανεξάρτητων αρχείων ανά μέσο</a:t>
            </a:r>
          </a:p>
          <a:p>
            <a:pPr lvl="1"/>
            <a:r>
              <a:rPr lang="el-GR" dirty="0" smtClean="0"/>
              <a:t>Μεγαλύτερη ευελιξία στο χειρισμό</a:t>
            </a:r>
          </a:p>
          <a:p>
            <a:pPr lvl="2"/>
            <a:r>
              <a:rPr lang="el-GR" dirty="0" smtClean="0"/>
              <a:t>Επιλογή καναλιού ήχων ή υπότιτλων</a:t>
            </a:r>
          </a:p>
          <a:p>
            <a:pPr lvl="1"/>
            <a:r>
              <a:rPr lang="el-GR" dirty="0" smtClean="0"/>
              <a:t>Απαιτεί κίνηση κεφαλής στο δίσκο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93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Αρχεία πολυμέσων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l-GR" dirty="0" err="1" smtClean="0"/>
              <a:t>διεμπλεκόμενων</a:t>
            </a:r>
            <a:r>
              <a:rPr lang="el-GR" dirty="0" smtClean="0"/>
              <a:t> αρχείων</a:t>
            </a:r>
          </a:p>
          <a:p>
            <a:pPr lvl="1"/>
            <a:r>
              <a:rPr lang="el-GR" dirty="0" smtClean="0"/>
              <a:t>Όλα τα μέσα στο ίδιο αρχείο (π.χ. </a:t>
            </a:r>
            <a:r>
              <a:rPr lang="en-US" dirty="0" smtClean="0"/>
              <a:t>AVI, VOB)</a:t>
            </a:r>
            <a:endParaRPr lang="el-GR" dirty="0" smtClean="0"/>
          </a:p>
          <a:p>
            <a:pPr lvl="1"/>
            <a:r>
              <a:rPr lang="el-GR" dirty="0" smtClean="0"/>
              <a:t>Ομαδοπο</a:t>
            </a:r>
            <a:r>
              <a:rPr lang="el-GR" dirty="0" smtClean="0"/>
              <a:t>ίηση τμημάτων μέσων</a:t>
            </a:r>
            <a:endParaRPr lang="el-GR" dirty="0" smtClean="0"/>
          </a:p>
          <a:p>
            <a:pPr lvl="2"/>
            <a:r>
              <a:rPr lang="el-GR" dirty="0" smtClean="0"/>
              <a:t>Πρώτα το τμήμα βίντεο</a:t>
            </a:r>
          </a:p>
          <a:p>
            <a:pPr lvl="2"/>
            <a:r>
              <a:rPr lang="el-GR" dirty="0" smtClean="0"/>
              <a:t>Μετά τα αντίστοιχα τμήματα ήχου</a:t>
            </a:r>
          </a:p>
          <a:p>
            <a:pPr lvl="2"/>
            <a:r>
              <a:rPr lang="el-GR" dirty="0" smtClean="0"/>
              <a:t>Τέλος τα αντίστοιχα τμήματα υπότιτλων</a:t>
            </a:r>
          </a:p>
          <a:p>
            <a:pPr lvl="1"/>
            <a:r>
              <a:rPr lang="el-GR" dirty="0" smtClean="0"/>
              <a:t>Ανάγνωση περιττών δεδομένων</a:t>
            </a:r>
          </a:p>
          <a:p>
            <a:pPr lvl="2"/>
            <a:r>
              <a:rPr lang="el-GR" dirty="0" smtClean="0"/>
              <a:t>Πιο απλό από τις συνεχόμενες αναζητήσεις</a:t>
            </a:r>
          </a:p>
          <a:p>
            <a:pPr lvl="2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23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</a:t>
            </a:r>
            <a:r>
              <a:rPr lang="el-GR" dirty="0" smtClean="0"/>
              <a:t>ήκευση </a:t>
            </a:r>
            <a:r>
              <a:rPr lang="el-GR" dirty="0" smtClean="0"/>
              <a:t>αρχείων </a:t>
            </a:r>
            <a:r>
              <a:rPr lang="el-GR" dirty="0" smtClean="0"/>
              <a:t>(1 από </a:t>
            </a:r>
            <a:r>
              <a:rPr lang="el-GR" dirty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Οργ</a:t>
            </a:r>
            <a:r>
              <a:rPr lang="el-GR" dirty="0" smtClean="0"/>
              <a:t>άνωση σταθερής διάρκειας</a:t>
            </a:r>
          </a:p>
          <a:p>
            <a:pPr lvl="1"/>
            <a:r>
              <a:rPr lang="el-GR" dirty="0" smtClean="0"/>
              <a:t>Αποθήκευση αρχείων σε μικρά μπλοκ</a:t>
            </a:r>
          </a:p>
          <a:p>
            <a:pPr lvl="2"/>
            <a:r>
              <a:rPr lang="el-GR" dirty="0" smtClean="0"/>
              <a:t>Παράδειγμα: 1 </a:t>
            </a:r>
            <a:r>
              <a:rPr lang="en-US" dirty="0" smtClean="0"/>
              <a:t>KB, 4 KB</a:t>
            </a:r>
            <a:r>
              <a:rPr lang="el-GR" dirty="0" smtClean="0"/>
              <a:t>, 8 </a:t>
            </a:r>
            <a:r>
              <a:rPr lang="en-US" dirty="0" smtClean="0"/>
              <a:t>KB</a:t>
            </a:r>
            <a:endParaRPr lang="el-GR" dirty="0" smtClean="0"/>
          </a:p>
          <a:p>
            <a:pPr lvl="1"/>
            <a:r>
              <a:rPr lang="el-GR" dirty="0" smtClean="0"/>
              <a:t>Κάθε τμήμα αποτελείται από πολλά μπλοκ</a:t>
            </a:r>
          </a:p>
          <a:p>
            <a:pPr lvl="2"/>
            <a:r>
              <a:rPr lang="el-GR" dirty="0" smtClean="0"/>
              <a:t>Το τελευταίο μπλοκ μπορεί να μην είναι γεμάτο</a:t>
            </a:r>
          </a:p>
          <a:p>
            <a:pPr lvl="1"/>
            <a:r>
              <a:rPr lang="el-GR" dirty="0" smtClean="0"/>
              <a:t>Ευρετήριο τμημάτων μέσων</a:t>
            </a:r>
          </a:p>
          <a:p>
            <a:pPr lvl="2"/>
            <a:r>
              <a:rPr lang="el-GR" dirty="0" smtClean="0"/>
              <a:t>Κάθε τμήμα έχει σταθερή διάρκεια</a:t>
            </a:r>
          </a:p>
          <a:p>
            <a:pPr lvl="2"/>
            <a:r>
              <a:rPr lang="el-GR" dirty="0" smtClean="0"/>
              <a:t>Αρχικό και τελικό μπλοκ τμήματος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90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Αποθήκευση αρχείων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Οργάνωση </a:t>
            </a:r>
            <a:r>
              <a:rPr lang="el-GR" dirty="0" smtClean="0"/>
              <a:t>σταθερο</a:t>
            </a:r>
            <a:r>
              <a:rPr lang="el-GR" dirty="0" smtClean="0"/>
              <a:t>ύ μεγέθους</a:t>
            </a:r>
            <a:endParaRPr lang="el-GR" dirty="0"/>
          </a:p>
          <a:p>
            <a:pPr lvl="1"/>
            <a:r>
              <a:rPr lang="el-GR" dirty="0"/>
              <a:t>Αποθήκευση αρχείων σε </a:t>
            </a:r>
            <a:r>
              <a:rPr lang="el-GR" dirty="0" smtClean="0"/>
              <a:t>μεγ</a:t>
            </a:r>
            <a:r>
              <a:rPr lang="el-GR" dirty="0" smtClean="0"/>
              <a:t>άλα </a:t>
            </a:r>
            <a:r>
              <a:rPr lang="el-GR" dirty="0" smtClean="0"/>
              <a:t>μπλοκ</a:t>
            </a:r>
            <a:endParaRPr lang="el-GR" dirty="0"/>
          </a:p>
          <a:p>
            <a:pPr lvl="2"/>
            <a:r>
              <a:rPr lang="el-GR" dirty="0"/>
              <a:t>Παράδειγμα: </a:t>
            </a:r>
            <a:r>
              <a:rPr lang="el-GR" dirty="0" smtClean="0"/>
              <a:t>256 </a:t>
            </a:r>
            <a:r>
              <a:rPr lang="en-US" dirty="0"/>
              <a:t>KB, </a:t>
            </a:r>
            <a:r>
              <a:rPr lang="el-GR" dirty="0" smtClean="0"/>
              <a:t>512</a:t>
            </a:r>
            <a:r>
              <a:rPr lang="en-US" dirty="0" smtClean="0"/>
              <a:t> KB, 1 MB</a:t>
            </a:r>
            <a:endParaRPr lang="el-GR" dirty="0"/>
          </a:p>
          <a:p>
            <a:pPr lvl="1"/>
            <a:r>
              <a:rPr lang="el-GR" dirty="0" smtClean="0"/>
              <a:t>Κ</a:t>
            </a:r>
            <a:r>
              <a:rPr lang="el-GR" dirty="0" smtClean="0"/>
              <a:t>άθε μπλοκ αποθηκεύει πολλά τμήματα</a:t>
            </a:r>
            <a:endParaRPr lang="el-GR" dirty="0"/>
          </a:p>
          <a:p>
            <a:pPr lvl="2"/>
            <a:r>
              <a:rPr lang="el-GR" dirty="0"/>
              <a:t>Το </a:t>
            </a:r>
            <a:r>
              <a:rPr lang="el-GR" dirty="0" smtClean="0"/>
              <a:t>τ</a:t>
            </a:r>
            <a:r>
              <a:rPr lang="el-GR" dirty="0" smtClean="0"/>
              <a:t>έλος του μπλοκ μπορεί να είναι κενό</a:t>
            </a:r>
            <a:endParaRPr lang="el-GR" dirty="0"/>
          </a:p>
          <a:p>
            <a:pPr lvl="1"/>
            <a:r>
              <a:rPr lang="el-GR" dirty="0"/>
              <a:t>Ευρετήριο </a:t>
            </a:r>
            <a:r>
              <a:rPr lang="el-GR" dirty="0" smtClean="0"/>
              <a:t>μπλοκ δ</a:t>
            </a:r>
            <a:r>
              <a:rPr lang="el-GR" dirty="0" smtClean="0"/>
              <a:t>ίσκου</a:t>
            </a:r>
            <a:endParaRPr lang="el-GR" dirty="0"/>
          </a:p>
          <a:p>
            <a:pPr lvl="2"/>
            <a:r>
              <a:rPr lang="el-GR" dirty="0" smtClean="0"/>
              <a:t>Κ</a:t>
            </a:r>
            <a:r>
              <a:rPr lang="el-GR" dirty="0" smtClean="0"/>
              <a:t>άθε μπλοκ περιέχει πολλά τμήματα</a:t>
            </a:r>
            <a:endParaRPr lang="el-GR" dirty="0"/>
          </a:p>
          <a:p>
            <a:pPr lvl="2"/>
            <a:r>
              <a:rPr lang="el-GR" dirty="0"/>
              <a:t>Αρχικό </a:t>
            </a:r>
            <a:r>
              <a:rPr lang="el-GR" dirty="0" smtClean="0"/>
              <a:t>τμ</a:t>
            </a:r>
            <a:r>
              <a:rPr lang="el-GR" dirty="0" smtClean="0"/>
              <a:t>ήμα στο μπλοκ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07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Αποθήκευση αρχείων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Σταθερ</a:t>
            </a:r>
            <a:r>
              <a:rPr lang="el-GR" dirty="0" smtClean="0"/>
              <a:t>ή διάρκεια ή σταθερό μέγεθος;</a:t>
            </a:r>
          </a:p>
          <a:p>
            <a:r>
              <a:rPr lang="el-GR" dirty="0" smtClean="0"/>
              <a:t>Πλεονεκτήματα σταθερής διάρκειας</a:t>
            </a:r>
          </a:p>
          <a:p>
            <a:pPr lvl="1"/>
            <a:r>
              <a:rPr lang="el-GR" dirty="0" smtClean="0"/>
              <a:t>Μικρότερη σπατάλη χώρου</a:t>
            </a:r>
          </a:p>
          <a:p>
            <a:pPr lvl="1"/>
            <a:r>
              <a:rPr lang="el-GR" dirty="0" smtClean="0"/>
              <a:t>Πιο γρήγορος εντοπισμός τμήματος</a:t>
            </a:r>
          </a:p>
          <a:p>
            <a:r>
              <a:rPr lang="el-GR" dirty="0" smtClean="0"/>
              <a:t>Πλεονεκτήματα σταθερού μεγέθους</a:t>
            </a:r>
          </a:p>
          <a:p>
            <a:pPr lvl="1"/>
            <a:r>
              <a:rPr lang="el-GR" dirty="0" smtClean="0"/>
              <a:t>Λιγότερες αναζητήσεις στο δίσκο</a:t>
            </a:r>
          </a:p>
          <a:p>
            <a:pPr lvl="1"/>
            <a:r>
              <a:rPr lang="el-GR" dirty="0" smtClean="0"/>
              <a:t>Μικρότερο ευρετήριο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189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Αποθήκευση αρχείων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l-GR" dirty="0" smtClean="0"/>
              <a:t>ίντεο σχεδόν κατόπιν αίτησης</a:t>
            </a:r>
          </a:p>
          <a:p>
            <a:pPr lvl="1"/>
            <a:r>
              <a:rPr lang="el-GR" dirty="0" smtClean="0"/>
              <a:t>Έστω ταινία 120 λεπτών, ξεκινάει ανά 10 λεπτά</a:t>
            </a:r>
          </a:p>
          <a:p>
            <a:pPr lvl="1"/>
            <a:r>
              <a:rPr lang="el-GR" dirty="0" smtClean="0"/>
              <a:t>Θα διαβάζεται ταυτόχρονα από 12 σημεία!</a:t>
            </a:r>
          </a:p>
          <a:p>
            <a:pPr lvl="1"/>
            <a:r>
              <a:rPr lang="el-GR" dirty="0" smtClean="0"/>
              <a:t>Ομαδοποίηση τμημάτων ανά 10 λεπτά</a:t>
            </a:r>
          </a:p>
          <a:p>
            <a:pPr lvl="2"/>
            <a:r>
              <a:rPr lang="el-GR" dirty="0" smtClean="0"/>
              <a:t>Έστω ότι έχουμε ένα τμήμα ανά λεπτό</a:t>
            </a:r>
          </a:p>
          <a:p>
            <a:pPr lvl="2"/>
            <a:r>
              <a:rPr lang="el-GR" dirty="0" smtClean="0"/>
              <a:t>Πρώτο μπλοκ: τμήμα 0, τμήμα 10, τμήμα 20, ...</a:t>
            </a:r>
          </a:p>
          <a:p>
            <a:pPr lvl="2"/>
            <a:r>
              <a:rPr lang="el-GR" dirty="0" smtClean="0"/>
              <a:t>Δεύτερο μπλοκ: τμήμα 1, τμήμα 11, τμήμα 21</a:t>
            </a:r>
          </a:p>
          <a:p>
            <a:pPr lvl="1"/>
            <a:r>
              <a:rPr lang="el-GR" dirty="0" smtClean="0"/>
              <a:t>Κάθε ανάγνωση ικανοποιεί όλες τις ροές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62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πραγματικού χρόνου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0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Πραγματικός χρόνος</a:t>
            </a:r>
            <a:endParaRPr lang="en-US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Συστήματα πραγματικού χρόνου </a:t>
            </a:r>
          </a:p>
          <a:p>
            <a:pPr lvl="1" eaLnBrk="1" hangingPunct="1"/>
            <a:r>
              <a:rPr lang="el-GR" altLang="el-GR" dirty="0" smtClean="0"/>
              <a:t>Εκτέλεση σε καθορισμένο διάστημα</a:t>
            </a:r>
          </a:p>
          <a:p>
            <a:pPr lvl="2" eaLnBrk="1" hangingPunct="1"/>
            <a:r>
              <a:rPr lang="el-GR" altLang="el-GR" dirty="0" smtClean="0"/>
              <a:t>Ανεξαρτήτως άλλων εφαρμογών</a:t>
            </a:r>
          </a:p>
          <a:p>
            <a:pPr lvl="2"/>
            <a:r>
              <a:rPr lang="el-GR" altLang="el-GR" dirty="0" smtClean="0"/>
              <a:t>Το χρονικό περιθώριο ονομάζεται προθεσμία</a:t>
            </a:r>
          </a:p>
          <a:p>
            <a:pPr lvl="1" eaLnBrk="1" hangingPunct="1"/>
            <a:r>
              <a:rPr lang="el-GR" altLang="el-GR" dirty="0" smtClean="0"/>
              <a:t>Περιοδικές ή μη περιοδικές διεργασίες</a:t>
            </a:r>
          </a:p>
          <a:p>
            <a:pPr lvl="1" eaLnBrk="1" hangingPunct="1"/>
            <a:r>
              <a:rPr lang="el-GR" altLang="el-GR" dirty="0" smtClean="0"/>
              <a:t>Περίπλοκος συντονισμός διεργασιών</a:t>
            </a:r>
          </a:p>
          <a:p>
            <a:pPr lvl="1" eaLnBrk="1" hangingPunct="1"/>
            <a:r>
              <a:rPr lang="el-GR" altLang="el-GR" dirty="0" smtClean="0"/>
              <a:t>Δεσμευτικά (</a:t>
            </a:r>
            <a:r>
              <a:rPr lang="en-US" altLang="el-GR" dirty="0" smtClean="0"/>
              <a:t>hard)</a:t>
            </a:r>
            <a:r>
              <a:rPr lang="el-GR" altLang="el-GR" dirty="0" smtClean="0"/>
              <a:t> ή ελαστικά (</a:t>
            </a:r>
            <a:r>
              <a:rPr lang="en-US" altLang="el-GR" dirty="0" smtClean="0"/>
              <a:t>soft)</a:t>
            </a:r>
            <a:r>
              <a:rPr lang="el-GR" altLang="el-GR" dirty="0" smtClean="0"/>
              <a:t> συστήματα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6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Δεσμευτικά και ελαστικά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Δεσμευτικές προθεσμίες</a:t>
            </a:r>
          </a:p>
          <a:p>
            <a:pPr lvl="1"/>
            <a:r>
              <a:rPr lang="el-GR" altLang="el-GR" dirty="0"/>
              <a:t>Τηρούνται </a:t>
            </a:r>
            <a:r>
              <a:rPr lang="el-GR" altLang="el-GR" dirty="0" smtClean="0"/>
              <a:t>πάντα</a:t>
            </a:r>
          </a:p>
          <a:p>
            <a:pPr lvl="1"/>
            <a:r>
              <a:rPr lang="el-GR" altLang="el-GR" dirty="0" smtClean="0"/>
              <a:t>Αν δεν τηρούνται έχουμε καταστροφή</a:t>
            </a:r>
            <a:endParaRPr lang="el-GR" altLang="el-GR" dirty="0"/>
          </a:p>
          <a:p>
            <a:pPr lvl="1"/>
            <a:r>
              <a:rPr lang="el-GR" altLang="el-GR" dirty="0"/>
              <a:t>Συστήματα ελέγχου εργοστασίων</a:t>
            </a:r>
          </a:p>
          <a:p>
            <a:r>
              <a:rPr lang="el-GR" altLang="el-GR" dirty="0"/>
              <a:t>Ελαστικές προθεσμίες</a:t>
            </a:r>
          </a:p>
          <a:p>
            <a:pPr lvl="1"/>
            <a:r>
              <a:rPr lang="el-GR" altLang="el-GR" dirty="0"/>
              <a:t>Τηρούνται σχεδόν πάντα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 δεν τηρούνται ενοχλούμαστε</a:t>
            </a:r>
            <a:endParaRPr lang="el-GR" altLang="el-GR" dirty="0"/>
          </a:p>
          <a:p>
            <a:pPr lvl="1"/>
            <a:r>
              <a:rPr lang="el-GR" altLang="el-GR" dirty="0"/>
              <a:t>Συστήματα </a:t>
            </a:r>
            <a:r>
              <a:rPr lang="el-GR" altLang="el-GR" dirty="0" smtClean="0"/>
              <a:t>πολυμέσων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68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Πολυμεσικά</a:t>
            </a:r>
            <a:r>
              <a:rPr lang="el-GR" altLang="el-GR" dirty="0" smtClean="0"/>
              <a:t> συστήματα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Ελαστικά συστήματα πραγματικού χρόνου</a:t>
            </a:r>
          </a:p>
          <a:p>
            <a:pPr lvl="1" eaLnBrk="1" hangingPunct="1"/>
            <a:r>
              <a:rPr lang="el-GR" altLang="el-GR" dirty="0" smtClean="0"/>
              <a:t>Αξιοπιστία: όχι καταστροφικές επιπτώσεις</a:t>
            </a:r>
          </a:p>
          <a:p>
            <a:pPr lvl="2"/>
            <a:r>
              <a:rPr lang="el-GR" altLang="el-GR" dirty="0" smtClean="0"/>
              <a:t>Στη χειρότερη περίπτωση το σύστημα είναι άχρηστο</a:t>
            </a:r>
          </a:p>
          <a:p>
            <a:pPr lvl="1" eaLnBrk="1" hangingPunct="1"/>
            <a:r>
              <a:rPr lang="el-GR" altLang="el-GR" dirty="0" smtClean="0"/>
              <a:t>Ανοχή: απόκρυψη σφαλμάτων</a:t>
            </a:r>
          </a:p>
          <a:p>
            <a:pPr lvl="1" eaLnBrk="1" hangingPunct="1"/>
            <a:r>
              <a:rPr lang="el-GR" altLang="el-GR" dirty="0" smtClean="0"/>
              <a:t>Προσαρμογή: μείωση ποιότητας</a:t>
            </a:r>
          </a:p>
          <a:p>
            <a:pPr lvl="2"/>
            <a:r>
              <a:rPr lang="el-GR" altLang="el-GR" dirty="0" smtClean="0"/>
              <a:t>Αξιοποίηση περιορισμών των αισθήσεων</a:t>
            </a:r>
          </a:p>
          <a:p>
            <a:pPr lvl="1" eaLnBrk="1" hangingPunct="1"/>
            <a:r>
              <a:rPr lang="el-GR" altLang="el-GR" dirty="0" smtClean="0"/>
              <a:t>Περιοδικότητα: ισόχρονη λειτουργία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Διαχείριση </a:t>
            </a:r>
            <a:r>
              <a:rPr lang="el-GR" altLang="el-GR" dirty="0" smtClean="0"/>
              <a:t>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Πόροι σε συστήματα πραγματικού χρόνου</a:t>
            </a:r>
            <a:endParaRPr lang="el-GR" altLang="el-GR" dirty="0"/>
          </a:p>
          <a:p>
            <a:pPr lvl="1"/>
            <a:r>
              <a:rPr lang="el-GR" altLang="el-GR" dirty="0"/>
              <a:t>Έλεγχος διαθεσιμότητας πριν τη δέσμευση</a:t>
            </a:r>
            <a:endParaRPr lang="en-US" altLang="el-GR" dirty="0"/>
          </a:p>
          <a:p>
            <a:pPr lvl="1"/>
            <a:r>
              <a:rPr lang="el-GR" altLang="el-GR" dirty="0"/>
              <a:t>Δέσμευση πόρων για την εφαρμογή</a:t>
            </a:r>
            <a:endParaRPr lang="en-US" altLang="el-GR" dirty="0"/>
          </a:p>
          <a:p>
            <a:pPr lvl="1"/>
            <a:r>
              <a:rPr lang="el-GR" altLang="el-GR" dirty="0"/>
              <a:t>Κατανομή πόρων σε κάθε στιγμή</a:t>
            </a:r>
            <a:endParaRPr lang="en-US" altLang="el-GR" dirty="0"/>
          </a:p>
          <a:p>
            <a:r>
              <a:rPr lang="el-GR" altLang="el-GR" dirty="0"/>
              <a:t>Πολιτικές δέσμευσης πόρων</a:t>
            </a:r>
          </a:p>
          <a:p>
            <a:pPr lvl="1"/>
            <a:r>
              <a:rPr lang="el-GR" altLang="el-GR" dirty="0"/>
              <a:t>Απαισιόδοξη: με βάση τις μέγιστες απαιτήσεις</a:t>
            </a:r>
          </a:p>
          <a:p>
            <a:pPr lvl="1"/>
            <a:r>
              <a:rPr lang="el-GR" altLang="el-GR" dirty="0"/>
              <a:t>Αισιόδοξη: με βάση τις μέσες </a:t>
            </a:r>
            <a:r>
              <a:rPr lang="el-GR" altLang="el-GR" dirty="0" smtClean="0"/>
              <a:t>απαιτήσεις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04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Χρονοπρογραμματισμός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0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Χρονοπρογραμματισμός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Συστήματα γενικής χρήσης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Μηχανισμός προτεραιοτήτων</a:t>
            </a:r>
          </a:p>
          <a:p>
            <a:pPr lvl="1" eaLnBrk="1" hangingPunct="1"/>
            <a:r>
              <a:rPr lang="el-GR" altLang="el-GR" dirty="0" smtClean="0"/>
              <a:t>Δεν παρέχονται εγγυήσεις</a:t>
            </a:r>
          </a:p>
          <a:p>
            <a:pPr lvl="1" eaLnBrk="1" hangingPunct="1"/>
            <a:r>
              <a:rPr lang="el-GR" altLang="el-GR" dirty="0" smtClean="0"/>
              <a:t>Απλά έχουμε υψηλότερη προτεραιότητα</a:t>
            </a:r>
          </a:p>
          <a:p>
            <a:pPr eaLnBrk="1" hangingPunct="1"/>
            <a:r>
              <a:rPr lang="el-GR" altLang="el-GR" dirty="0" smtClean="0"/>
              <a:t>Συστήματα πραγματικού χρόνου</a:t>
            </a:r>
          </a:p>
          <a:p>
            <a:pPr lvl="1" eaLnBrk="1" hangingPunct="1"/>
            <a:r>
              <a:rPr lang="el-GR" altLang="el-GR" dirty="0" smtClean="0"/>
              <a:t>Παρέχονται εγγυήσεις</a:t>
            </a:r>
          </a:p>
          <a:p>
            <a:pPr lvl="1" eaLnBrk="1" hangingPunct="1"/>
            <a:r>
              <a:rPr lang="el-GR" altLang="el-GR" dirty="0" smtClean="0"/>
              <a:t>Απαισιόδοξη δέσμευση πόρων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39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365252"/>
              </p:ext>
            </p:extLst>
          </p:nvPr>
        </p:nvGraphicFramePr>
        <p:xfrm>
          <a:off x="3635896" y="1340768"/>
          <a:ext cx="13716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3" imgW="596641" imgH="444307" progId="Equation.3">
                  <p:embed/>
                </p:oleObj>
              </mc:Choice>
              <mc:Fallback>
                <p:oleObj name="Equation" r:id="rId3" imgW="596641" imgH="444307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340768"/>
                        <a:ext cx="13716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l-GR" altLang="el-GR" dirty="0"/>
              <a:t>Συνθήκη χρονοπρογραμματισμού </a:t>
            </a:r>
            <a:r>
              <a:rPr lang="el-GR" altLang="el-GR" dirty="0" smtClean="0"/>
              <a:t>διεργασιών</a:t>
            </a:r>
          </a:p>
          <a:p>
            <a:pPr lvl="1"/>
            <a:r>
              <a:rPr lang="el-GR" altLang="el-GR" dirty="0" smtClean="0"/>
              <a:t>Έστω ότι έχουμε </a:t>
            </a:r>
            <a:r>
              <a:rPr lang="en-US" altLang="el-GR" dirty="0" smtClean="0"/>
              <a:t>m</a:t>
            </a:r>
            <a:r>
              <a:rPr lang="el-GR" altLang="el-GR" dirty="0" smtClean="0"/>
              <a:t> περιοδικές διεργασίες</a:t>
            </a:r>
            <a:endParaRPr lang="el-GR" altLang="el-GR" dirty="0"/>
          </a:p>
          <a:p>
            <a:pPr lvl="1"/>
            <a:r>
              <a:rPr lang="en-US" altLang="el-GR" dirty="0"/>
              <a:t>C</a:t>
            </a:r>
            <a:r>
              <a:rPr lang="en-US" altLang="el-GR" baseline="-25000" dirty="0"/>
              <a:t>i</a:t>
            </a:r>
            <a:r>
              <a:rPr lang="en-US" altLang="el-GR" dirty="0"/>
              <a:t>:</a:t>
            </a:r>
            <a:r>
              <a:rPr lang="el-GR" altLang="el-GR" dirty="0"/>
              <a:t> διάρκεια εκτέλεσης,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n-US" altLang="el-GR" dirty="0"/>
              <a:t>:</a:t>
            </a:r>
            <a:r>
              <a:rPr lang="el-GR" altLang="el-GR" dirty="0"/>
              <a:t> περίοδος εκτέλεσης</a:t>
            </a:r>
            <a:endParaRPr lang="en-US" altLang="el-GR" dirty="0"/>
          </a:p>
          <a:p>
            <a:pPr lvl="1"/>
            <a:r>
              <a:rPr lang="el-GR" altLang="el-GR" dirty="0"/>
              <a:t>Συνολικός βαθμός χρήσης </a:t>
            </a:r>
            <a:r>
              <a:rPr lang="el-GR" altLang="el-GR" dirty="0" smtClean="0"/>
              <a:t>επεξεργαστή </a:t>
            </a:r>
            <a:r>
              <a:rPr lang="el-GR" altLang="el-GR" dirty="0"/>
              <a:t>&lt;= 1</a:t>
            </a:r>
          </a:p>
          <a:p>
            <a:pPr lvl="1"/>
            <a:r>
              <a:rPr lang="el-GR" altLang="el-GR" dirty="0"/>
              <a:t>Δεν επιτυγχάνεται από όλους τους </a:t>
            </a:r>
            <a:r>
              <a:rPr lang="el-GR" altLang="el-GR" dirty="0" smtClean="0"/>
              <a:t>αλγορίθμους</a:t>
            </a:r>
          </a:p>
          <a:p>
            <a:pPr lvl="2"/>
            <a:r>
              <a:rPr lang="el-GR" altLang="el-GR" dirty="0" smtClean="0"/>
              <a:t>Μπορεί να αποτυγχάνουν αρκετά πριν το 1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69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</a:t>
            </a:r>
            <a:r>
              <a:rPr lang="el-GR" sz="2800" dirty="0" err="1" smtClean="0"/>
              <a:t>Πολυμεσικές</a:t>
            </a:r>
            <a:r>
              <a:rPr lang="el-GR" sz="2800" dirty="0" smtClean="0"/>
              <a:t>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Αλγόριθμος </a:t>
            </a:r>
            <a:r>
              <a:rPr lang="en-US" altLang="el-GR" dirty="0" smtClean="0"/>
              <a:t>RMS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Στατική μέθοδος: αλγόριθμος </a:t>
            </a:r>
            <a:r>
              <a:rPr lang="en-US" altLang="el-GR" dirty="0" smtClean="0"/>
              <a:t>RMS</a:t>
            </a:r>
          </a:p>
          <a:p>
            <a:pPr lvl="1" eaLnBrk="1" hangingPunct="1"/>
            <a:r>
              <a:rPr lang="el-GR" altLang="el-GR" dirty="0" smtClean="0"/>
              <a:t>Κατάλληλη μόνο για περιοδικές διεργασίες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Προτεραιότητα ανάλογη με τη συχνότητα</a:t>
            </a:r>
          </a:p>
          <a:p>
            <a:pPr lvl="2"/>
            <a:r>
              <a:rPr lang="el-GR" altLang="el-GR" dirty="0" smtClean="0"/>
              <a:t>Οι προτεραιότητες είναι στατικές</a:t>
            </a:r>
          </a:p>
          <a:p>
            <a:pPr lvl="2"/>
            <a:r>
              <a:rPr lang="el-GR" altLang="el-GR" dirty="0" smtClean="0"/>
              <a:t>Εξαρτώνται μόνο από τη συχνότητα</a:t>
            </a:r>
          </a:p>
          <a:p>
            <a:pPr lvl="1" eaLnBrk="1" hangingPunct="1"/>
            <a:r>
              <a:rPr lang="el-GR" altLang="el-GR" dirty="0" smtClean="0"/>
              <a:t>Εκτελεί διεργασία με υψηλότερη προτεραιότητα</a:t>
            </a:r>
          </a:p>
          <a:p>
            <a:pPr lvl="2"/>
            <a:r>
              <a:rPr lang="el-GR" altLang="el-GR" dirty="0" smtClean="0"/>
              <a:t>Αρκεί να είναι έτοιμη</a:t>
            </a:r>
          </a:p>
          <a:p>
            <a:pPr lvl="1" eaLnBrk="1" hangingPunct="1"/>
            <a:r>
              <a:rPr lang="el-GR" altLang="el-GR" dirty="0" smtClean="0"/>
              <a:t>Δεν επιτυγχάνεται πλήρης αξιοποίηση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9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EDF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Δυναμική μέθοδος</a:t>
            </a:r>
            <a:r>
              <a:rPr lang="en-US" altLang="el-GR" dirty="0"/>
              <a:t>: </a:t>
            </a:r>
            <a:r>
              <a:rPr lang="el-GR" altLang="el-GR" dirty="0"/>
              <a:t>αλγόριθμος </a:t>
            </a:r>
            <a:r>
              <a:rPr lang="en-US" altLang="el-GR" dirty="0"/>
              <a:t>EDF</a:t>
            </a:r>
          </a:p>
          <a:p>
            <a:pPr lvl="1"/>
            <a:r>
              <a:rPr lang="el-GR" altLang="el-GR" dirty="0"/>
              <a:t>Κατάλληλη και για μη περιοδικές διεργασίες</a:t>
            </a:r>
          </a:p>
          <a:p>
            <a:pPr lvl="1"/>
            <a:r>
              <a:rPr lang="el-GR" altLang="el-GR" dirty="0"/>
              <a:t>Προτεραιότητα </a:t>
            </a:r>
            <a:r>
              <a:rPr lang="el-GR" altLang="el-GR" dirty="0" smtClean="0"/>
              <a:t>αντίστροφη της </a:t>
            </a:r>
            <a:r>
              <a:rPr lang="el-GR" altLang="el-GR" dirty="0"/>
              <a:t>προθεσμίας</a:t>
            </a:r>
          </a:p>
          <a:p>
            <a:pPr lvl="2"/>
            <a:r>
              <a:rPr lang="el-GR" altLang="el-GR" dirty="0"/>
              <a:t>Μπορεί να είναι η </a:t>
            </a:r>
            <a:r>
              <a:rPr lang="el-GR" altLang="el-GR" dirty="0" smtClean="0"/>
              <a:t>στιγμή επόμενης </a:t>
            </a:r>
            <a:r>
              <a:rPr lang="el-GR" altLang="el-GR" dirty="0"/>
              <a:t>εκτέλεσης</a:t>
            </a:r>
          </a:p>
          <a:p>
            <a:pPr lvl="1"/>
            <a:r>
              <a:rPr lang="el-GR" altLang="el-GR" dirty="0"/>
              <a:t>Οι προτεραιότητες είναι δυναμικές</a:t>
            </a:r>
            <a:endParaRPr lang="en-US" altLang="el-GR" dirty="0"/>
          </a:p>
          <a:p>
            <a:pPr lvl="1"/>
            <a:r>
              <a:rPr lang="el-GR" altLang="el-GR" dirty="0"/>
              <a:t>Εκτελεί διεργασία με υψηλότερη προτεραιότητα</a:t>
            </a:r>
          </a:p>
          <a:p>
            <a:pPr lvl="2"/>
            <a:r>
              <a:rPr lang="el-GR" altLang="el-GR" dirty="0"/>
              <a:t>Αρκεί να είναι έτοιμη</a:t>
            </a:r>
          </a:p>
          <a:p>
            <a:pPr lvl="1"/>
            <a:r>
              <a:rPr lang="el-GR" altLang="el-GR" dirty="0" smtClean="0"/>
              <a:t>Όχι εγγυήσεις </a:t>
            </a:r>
            <a:r>
              <a:rPr lang="el-GR" altLang="el-GR" dirty="0"/>
              <a:t>για τις δυναμικές διεργασίες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733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επιτυχίας</a:t>
            </a:r>
            <a:r>
              <a:rPr lang="en-US" altLang="el-GR" dirty="0" smtClean="0"/>
              <a:t> RMS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382000" cy="19050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Α: κάθε </a:t>
            </a:r>
            <a:r>
              <a:rPr lang="en-US" altLang="el-GR" dirty="0" smtClean="0"/>
              <a:t>30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5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B</a:t>
            </a:r>
            <a:r>
              <a:rPr lang="el-GR" altLang="el-GR" dirty="0" smtClean="0"/>
              <a:t>: κάθε</a:t>
            </a:r>
            <a:r>
              <a:rPr lang="en-US" altLang="el-GR" dirty="0" smtClean="0"/>
              <a:t> 40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</a:t>
            </a:r>
            <a:r>
              <a:rPr lang="en-US" altLang="el-GR" dirty="0" smtClean="0"/>
              <a:t>1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C: </a:t>
            </a:r>
            <a:r>
              <a:rPr lang="el-GR" altLang="el-GR" dirty="0" smtClean="0"/>
              <a:t>κάθε </a:t>
            </a:r>
            <a:r>
              <a:rPr lang="en-US" altLang="el-GR" dirty="0" smtClean="0"/>
              <a:t>50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</a:t>
            </a:r>
            <a:r>
              <a:rPr lang="en-US" altLang="el-GR" dirty="0" smtClean="0"/>
              <a:t>10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Βαθμός χρήσης ΚΜΕ = 0,74</a:t>
            </a:r>
            <a:endParaRPr lang="en-US" altLang="el-GR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86400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Παράδειγμα </a:t>
            </a:r>
            <a:r>
              <a:rPr lang="el-GR" altLang="el-GR" dirty="0" smtClean="0"/>
              <a:t>αποτυχίας</a:t>
            </a:r>
            <a:r>
              <a:rPr lang="en-US" altLang="el-GR" dirty="0" smtClean="0"/>
              <a:t> RMS</a:t>
            </a:r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382000" cy="19050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Α: κάθε </a:t>
            </a:r>
            <a:r>
              <a:rPr lang="en-US" altLang="el-GR" dirty="0" smtClean="0"/>
              <a:t>30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10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B</a:t>
            </a:r>
            <a:r>
              <a:rPr lang="el-GR" altLang="el-GR" dirty="0" smtClean="0"/>
              <a:t>: κάθε</a:t>
            </a:r>
            <a:r>
              <a:rPr lang="en-US" altLang="el-GR" dirty="0" smtClean="0"/>
              <a:t> 40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</a:t>
            </a:r>
            <a:r>
              <a:rPr lang="en-US" altLang="el-GR" dirty="0" smtClean="0"/>
              <a:t>1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C: </a:t>
            </a:r>
            <a:r>
              <a:rPr lang="el-GR" altLang="el-GR" dirty="0" smtClean="0"/>
              <a:t>κάθε </a:t>
            </a:r>
            <a:r>
              <a:rPr lang="en-US" altLang="el-GR" dirty="0" smtClean="0"/>
              <a:t>50 </a:t>
            </a:r>
            <a:r>
              <a:rPr lang="en-US" altLang="el-GR" dirty="0" err="1" smtClean="0"/>
              <a:t>ms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διάρκεια </a:t>
            </a:r>
            <a:r>
              <a:rPr lang="en-US" altLang="el-GR" dirty="0" smtClean="0"/>
              <a:t>10 </a:t>
            </a:r>
            <a:r>
              <a:rPr lang="en-US" altLang="el-GR" dirty="0" err="1" smtClean="0"/>
              <a:t>ms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Βαθμός χρήσης ΚΜΕ = 0,91</a:t>
            </a:r>
            <a:endParaRPr lang="en-US" altLang="el-GR" dirty="0" smtClean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8" y="1196752"/>
            <a:ext cx="5486400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9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RMS </a:t>
            </a:r>
            <a:r>
              <a:rPr lang="el-GR" altLang="el-GR" dirty="0"/>
              <a:t>ή </a:t>
            </a:r>
            <a:r>
              <a:rPr lang="en-US" altLang="el-GR" dirty="0"/>
              <a:t>EDF</a:t>
            </a:r>
            <a:r>
              <a:rPr lang="el-GR" altLang="el-GR" dirty="0"/>
              <a:t>;</a:t>
            </a:r>
            <a:endParaRPr lang="en-US" altLang="el-GR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</a:t>
            </a:r>
            <a:r>
              <a:rPr lang="en-US" altLang="el-GR" dirty="0" smtClean="0"/>
              <a:t>RMS</a:t>
            </a:r>
            <a:r>
              <a:rPr lang="el-GR" altLang="el-GR" dirty="0"/>
              <a:t> </a:t>
            </a:r>
            <a:r>
              <a:rPr lang="el-GR" altLang="el-GR" dirty="0" smtClean="0"/>
              <a:t>είναι απλός και γρήγορος</a:t>
            </a:r>
          </a:p>
          <a:p>
            <a:pPr lvl="1"/>
            <a:r>
              <a:rPr lang="el-GR" altLang="el-GR" dirty="0" smtClean="0"/>
              <a:t>Στατική λίστα προτεραιοτήτων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EDF</a:t>
            </a:r>
            <a:r>
              <a:rPr lang="el-GR" altLang="el-GR" dirty="0" smtClean="0"/>
              <a:t> αλλάζει συνεχώς τις προτεραιότητες</a:t>
            </a:r>
          </a:p>
          <a:p>
            <a:pPr lvl="2"/>
            <a:r>
              <a:rPr lang="el-GR" altLang="el-GR" dirty="0" smtClean="0"/>
              <a:t>Νέα ταξινόμηση λίστας ετοίμων</a:t>
            </a:r>
          </a:p>
          <a:p>
            <a:r>
              <a:rPr lang="el-GR" altLang="el-GR" dirty="0" smtClean="0"/>
              <a:t>Ο</a:t>
            </a:r>
            <a:r>
              <a:rPr lang="en-US" altLang="el-GR" dirty="0" smtClean="0"/>
              <a:t> EDF</a:t>
            </a:r>
            <a:r>
              <a:rPr lang="el-GR" altLang="el-GR" dirty="0" smtClean="0"/>
              <a:t> είναι πιο αποδοτικός</a:t>
            </a:r>
          </a:p>
          <a:p>
            <a:pPr lvl="1"/>
            <a:r>
              <a:rPr lang="el-GR" altLang="el-GR" dirty="0" smtClean="0"/>
              <a:t>Πετυχαίνει πάντα για αξιοποίηση κάτω από 100%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RMS</a:t>
            </a:r>
            <a:r>
              <a:rPr lang="el-GR" altLang="el-GR" dirty="0" smtClean="0"/>
              <a:t> μπορεί να αποτυγχάνει ακόμη και στο 90%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Διεργασίες ή πακέτα</a:t>
            </a:r>
            <a:r>
              <a:rPr lang="el-GR" alt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Δύο είδη χρονοπρογραμματισμο</a:t>
            </a:r>
            <a:r>
              <a:rPr lang="el-GR" altLang="el-GR" dirty="0"/>
              <a:t>ύ</a:t>
            </a:r>
            <a:endParaRPr lang="el-GR" altLang="el-GR" dirty="0" smtClean="0"/>
          </a:p>
          <a:p>
            <a:r>
              <a:rPr lang="el-GR" altLang="el-GR" dirty="0" err="1" smtClean="0"/>
              <a:t>Προεκτοπιστικός</a:t>
            </a:r>
            <a:r>
              <a:rPr lang="el-GR" altLang="el-GR" dirty="0" smtClean="0"/>
              <a:t>: </a:t>
            </a:r>
            <a:r>
              <a:rPr lang="el-GR" altLang="el-GR" dirty="0"/>
              <a:t>διεργασίες</a:t>
            </a:r>
          </a:p>
          <a:p>
            <a:pPr lvl="1"/>
            <a:r>
              <a:rPr lang="el-GR" altLang="el-GR" dirty="0"/>
              <a:t>Οι διεργασία διακόπτονται από άλλες</a:t>
            </a:r>
          </a:p>
          <a:p>
            <a:pPr lvl="1"/>
            <a:r>
              <a:rPr lang="el-GR" altLang="el-GR" dirty="0"/>
              <a:t>Συνεχίζουν τη δουλειά τους αργότερα</a:t>
            </a:r>
          </a:p>
          <a:p>
            <a:r>
              <a:rPr lang="el-GR" altLang="el-GR" dirty="0"/>
              <a:t>Μη </a:t>
            </a:r>
            <a:r>
              <a:rPr lang="el-GR" altLang="el-GR" dirty="0" err="1" smtClean="0"/>
              <a:t>προεκτοπιστικός</a:t>
            </a:r>
            <a:r>
              <a:rPr lang="el-GR" altLang="el-GR" dirty="0" smtClean="0"/>
              <a:t>: </a:t>
            </a:r>
            <a:r>
              <a:rPr lang="el-GR" altLang="el-GR" dirty="0"/>
              <a:t>πακέτα</a:t>
            </a:r>
          </a:p>
          <a:p>
            <a:pPr lvl="1"/>
            <a:r>
              <a:rPr lang="el-GR" altLang="el-GR" dirty="0"/>
              <a:t>Τα πακέτα μεταδίδονται μέχρι τέλος</a:t>
            </a:r>
          </a:p>
          <a:p>
            <a:pPr lvl="1"/>
            <a:r>
              <a:rPr lang="el-GR" altLang="el-GR" dirty="0"/>
              <a:t>Αλλιώς η δουλειά που έχει γίνει πάει </a:t>
            </a:r>
            <a:r>
              <a:rPr lang="el-GR" altLang="el-GR" dirty="0" smtClean="0"/>
              <a:t>χαμένη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991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υπολογιστικών απαιτήσεων των πολυμέσων.</a:t>
            </a:r>
            <a:endParaRPr lang="el-GR" altLang="el-GR" dirty="0"/>
          </a:p>
          <a:p>
            <a:r>
              <a:rPr lang="el-GR" altLang="el-GR" dirty="0" smtClean="0"/>
              <a:t>Εισαγωγή στο βασικό υλικό και λογισμικό των συστημάτων πολυμέσων.</a:t>
            </a:r>
            <a:endParaRPr lang="el-GR" altLang="el-GR" dirty="0"/>
          </a:p>
          <a:p>
            <a:r>
              <a:rPr lang="el-GR" altLang="el-GR" dirty="0" smtClean="0"/>
              <a:t>Εισαγωγή στα συστήματα πραγματικού χρόνου και τις βασικές μεθόδους χρονοπρογραμματισμού τους.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Απαιτήσεις</a:t>
            </a:r>
            <a:endParaRPr lang="el-GR" altLang="el-GR" dirty="0"/>
          </a:p>
          <a:p>
            <a:r>
              <a:rPr lang="el-GR" altLang="el-GR" dirty="0"/>
              <a:t>Υλικό συστημάτων πολυμέσων</a:t>
            </a:r>
          </a:p>
          <a:p>
            <a:r>
              <a:rPr lang="el-GR" altLang="el-GR" dirty="0"/>
              <a:t>Λογισμικό συστημάτων πολυμέσων</a:t>
            </a:r>
          </a:p>
          <a:p>
            <a:r>
              <a:rPr lang="el-GR" altLang="el-GR" dirty="0"/>
              <a:t>Συστήματα πραγματικού χρόνου</a:t>
            </a:r>
          </a:p>
          <a:p>
            <a:r>
              <a:rPr lang="el-GR" altLang="el-GR" dirty="0"/>
              <a:t>Χρονοπρογραμματισμός</a:t>
            </a:r>
            <a:endParaRPr lang="en-US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Απαιτήσεις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Συστήματα πολυμέσων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 εφαρμογών (1 από 3)</a:t>
            </a:r>
            <a:endParaRPr lang="en-US" altLang="el-GR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Διαχείριση τεράστιων όγκων δεδομένων </a:t>
            </a:r>
          </a:p>
          <a:p>
            <a:pPr lvl="1" eaLnBrk="1" hangingPunct="1"/>
            <a:r>
              <a:rPr lang="el-GR" altLang="el-GR" dirty="0" smtClean="0"/>
              <a:t>Αποθήκευση, είσοδος-έξοδος και επικοινωνία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Φόρτος σε όλους τους διαύλους</a:t>
            </a:r>
          </a:p>
          <a:p>
            <a:pPr lvl="2"/>
            <a:r>
              <a:rPr lang="el-GR" altLang="el-GR" dirty="0" smtClean="0"/>
              <a:t>Ειδικοί δίαυλοι γραφικών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Ανάγκη συμπίεσης και </a:t>
            </a:r>
            <a:r>
              <a:rPr lang="el-GR" altLang="el-GR" dirty="0" err="1" smtClean="0"/>
              <a:t>αποσυμπίεσης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Υλικό, λογισμικό ή συνδυασμός των δύο</a:t>
            </a:r>
          </a:p>
          <a:p>
            <a:pPr lvl="1" eaLnBrk="1" hangingPunct="1"/>
            <a:r>
              <a:rPr lang="el-GR" altLang="el-GR" dirty="0" smtClean="0"/>
              <a:t>Πιθανόν να γίνεται σε πραγματικό χρόνο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3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εφαρμογών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graphicFrame>
        <p:nvGraphicFramePr>
          <p:cNvPr id="7" name="Group 2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16388"/>
              </p:ext>
            </p:extLst>
          </p:nvPr>
        </p:nvGraphicFramePr>
        <p:xfrm>
          <a:off x="381000" y="1371600"/>
          <a:ext cx="8382000" cy="4781550"/>
        </p:xfrm>
        <a:graphic>
          <a:graphicData uri="http://schemas.openxmlformats.org/drawingml/2006/table">
            <a:tbl>
              <a:tblPr firstRow="1"/>
              <a:tblGrid>
                <a:gridCol w="2794000"/>
                <a:gridCol w="2794000"/>
                <a:gridCol w="279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Απαιτήσεις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Χωρητικότητα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DVD 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Σελίδα κειμένου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(ASCII)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3.000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χαρ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byte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1.566.666 σελίδες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Σελίδα κειμένου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Unicode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3.000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χαρ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byte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783.333 σελίδες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Συνθετική εικόνα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(500 αντικείμενα)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αντικείμενα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byte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391.666 εικόνες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Φυσική εικόνα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(ανάλυση XGA)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(800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600)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pixel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byte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1440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3263 εικόνες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Βίντεο 25 πλαισίων/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(ανάλυση XGA)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KByte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 πλαίσια/sec =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288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 δευτερόλεπτα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Φωνή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(ποιότητα τηλεφωνίας)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 δείγματα/sec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yte =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ώρες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Μουσική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(ποιότητα CD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Audio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44.100 δείγματα/sec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byte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ώρες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25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Απαιτήσεις εφαρμογών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Επικοινωνία με τον αναλογικό κόσμο</a:t>
            </a:r>
          </a:p>
          <a:p>
            <a:pPr lvl="1"/>
            <a:r>
              <a:rPr lang="el-GR" altLang="el-GR" dirty="0"/>
              <a:t>Μετατροπή </a:t>
            </a:r>
            <a:r>
              <a:rPr lang="el-GR" altLang="el-GR" dirty="0" smtClean="0"/>
              <a:t>μέσων </a:t>
            </a:r>
            <a:r>
              <a:rPr lang="el-GR" altLang="el-GR" dirty="0"/>
              <a:t>σε ψηφιακά αρχεία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Ψηφιοποίηση των αναλογικών σημάτων</a:t>
            </a:r>
            <a:endParaRPr lang="el-GR" altLang="el-GR" dirty="0"/>
          </a:p>
          <a:p>
            <a:pPr lvl="1"/>
            <a:r>
              <a:rPr lang="el-GR" altLang="el-GR" dirty="0"/>
              <a:t>Επεξεργασία </a:t>
            </a:r>
            <a:r>
              <a:rPr lang="el-GR" altLang="el-GR" dirty="0" smtClean="0"/>
              <a:t>ψηφιακών μέσων</a:t>
            </a:r>
          </a:p>
          <a:p>
            <a:pPr lvl="1"/>
            <a:r>
              <a:rPr lang="el-GR" altLang="el-GR" dirty="0" smtClean="0"/>
              <a:t>Μετατροπή </a:t>
            </a:r>
            <a:r>
              <a:rPr lang="el-GR" altLang="el-GR" dirty="0"/>
              <a:t>σε αναλογική </a:t>
            </a:r>
            <a:r>
              <a:rPr lang="el-GR" altLang="el-GR" dirty="0" smtClean="0"/>
              <a:t>για αναπαραγωγή</a:t>
            </a:r>
            <a:endParaRPr lang="en-US" altLang="el-GR" dirty="0"/>
          </a:p>
          <a:p>
            <a:r>
              <a:rPr lang="el-GR" altLang="el-GR" dirty="0"/>
              <a:t>Επικοινωνία σε πραγματικό χρόνο</a:t>
            </a:r>
            <a:endParaRPr lang="en-US" altLang="el-GR" dirty="0"/>
          </a:p>
          <a:p>
            <a:pPr lvl="1"/>
            <a:r>
              <a:rPr lang="el-GR" altLang="el-GR" dirty="0"/>
              <a:t>Ψηφιοποίηση και αναπαραγωγή ομιλίας 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71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9E6D798-A73E-4C9F-A477-2B15659AA22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1386</Words>
  <Application>Microsoft Macintosh PowerPoint</Application>
  <PresentationFormat>On-screen Show (4:3)</PresentationFormat>
  <Paragraphs>296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Arial</vt:lpstr>
      <vt:lpstr>Θέμα του Office</vt:lpstr>
      <vt:lpstr>Equation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Απαιτήσεις</vt:lpstr>
      <vt:lpstr>Απαιτήσεις εφαρμογών (1 από 3)</vt:lpstr>
      <vt:lpstr>Απαιτήσεις εφαρμογών (2 από 3)</vt:lpstr>
      <vt:lpstr>Απαιτήσεις εφαρμογών (3 από 3)</vt:lpstr>
      <vt:lpstr>Υλικό συστημάτων πολυμέσων</vt:lpstr>
      <vt:lpstr>Υλικό (1 από 3)</vt:lpstr>
      <vt:lpstr>Υλικό (2 από 3)</vt:lpstr>
      <vt:lpstr>Υλικό (3 από 3)</vt:lpstr>
      <vt:lpstr>Λογισμικό συστημάτων πολυμέσων</vt:lpstr>
      <vt:lpstr>Λογισμικό</vt:lpstr>
      <vt:lpstr>Αρχεία πολυμέσων (1 από 2)</vt:lpstr>
      <vt:lpstr>Αρχεία πολυμέσων (2 από 2)</vt:lpstr>
      <vt:lpstr>Αποθήκευση αρχείων (1 από 4)</vt:lpstr>
      <vt:lpstr>Αποθήκευση αρχείων (2 από 4)</vt:lpstr>
      <vt:lpstr>Αποθήκευση αρχείων (3 από 4)</vt:lpstr>
      <vt:lpstr>Αποθήκευση αρχείων (4 από 4)</vt:lpstr>
      <vt:lpstr>Συστήματα πραγματικού χρόνου</vt:lpstr>
      <vt:lpstr>Πραγματικός χρόνος</vt:lpstr>
      <vt:lpstr>Δεσμευτικά και ελαστικά</vt:lpstr>
      <vt:lpstr>Πολυμεσικά συστήματα</vt:lpstr>
      <vt:lpstr>Διαχείριση πόρων</vt:lpstr>
      <vt:lpstr>Χρονοπρογραμματισμός</vt:lpstr>
      <vt:lpstr>Χρονοπρογραμματισμός (1 από 2)</vt:lpstr>
      <vt:lpstr>Χρονοπρογραμματισμός (2 από 2)</vt:lpstr>
      <vt:lpstr>Αλγόριθμος RMS</vt:lpstr>
      <vt:lpstr>Αλγόριθμος EDF</vt:lpstr>
      <vt:lpstr>Παράδειγμα επιτυχίας RMS</vt:lpstr>
      <vt:lpstr>Παράδειγμα αποτυχίας RMS</vt:lpstr>
      <vt:lpstr>RMS ή EDF;</vt:lpstr>
      <vt:lpstr>Διεργασίες ή πακέτα;</vt:lpstr>
      <vt:lpstr>Τέλος Ενότητας #3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πολυμέσων</dc:title>
  <dc:subject>Κινητά και Διάχυτα Συστήματα</dc:subject>
  <dc:creator>Γεώργιος Ξυλωμένος</dc:creator>
  <cp:keywords>Υλικό; λογισμικό; συστήματα πραγματικού χρόνου</cp:keywords>
  <cp:lastModifiedBy>George Xylomenos</cp:lastModifiedBy>
  <cp:revision>233</cp:revision>
  <cp:lastPrinted>2014-02-16T13:16:25Z</cp:lastPrinted>
  <dcterms:created xsi:type="dcterms:W3CDTF">2012-09-06T09:03:05Z</dcterms:created>
  <dcterms:modified xsi:type="dcterms:W3CDTF">2015-11-01T22:43:48Z</dcterms:modified>
</cp:coreProperties>
</file>