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39" r:id="rId3"/>
  </p:sldMasterIdLst>
  <p:notesMasterIdLst>
    <p:notesMasterId r:id="rId57"/>
  </p:notesMasterIdLst>
  <p:handoutMasterIdLst>
    <p:handoutMasterId r:id="rId58"/>
  </p:handoutMasterIdLst>
  <p:sldIdLst>
    <p:sldId id="448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9" r:id="rId56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46" y="-108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1335C5-063A-4FD9-BC4C-FA2B1283A0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138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7246-1EFA-4303-8077-FC32AE54DF1C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1A408-2174-4D96-9A84-F1C0AAC5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63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2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DD6C86-0EE3-4667-93A6-5B2DF5BCDA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35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91DF0B-8AB6-4769-B78B-8E4D3EB1C0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89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6F7D06-F780-4EF1-A500-0E2190FEE5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176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3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18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5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7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4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16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33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954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9E3D997-A1F5-4C14-82E6-F5409C9969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45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8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7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37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47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97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84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99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90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8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8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308BAE5-BC26-432F-A13F-2E31FE546C1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665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32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37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17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97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65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66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58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57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24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0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CA9186E-072C-4CE7-BDE1-55D7E79427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37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3EF1E4A-CB11-432A-B936-583905FDD7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21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60DB434-8B2C-41EB-8E4C-6EA24DC2F6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16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99A2E97-B144-4992-BF03-724FAA276E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98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E17DC04-C69B-4F07-ACA8-BB573552A7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470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C2D2A8-1A6A-4499-92C2-0B3601BC2F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179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9AB3B0-6379-451D-AFFE-79EABA6E72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2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12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9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 smtClean="0"/>
              <a:t>Ασύρματ</a:t>
            </a:r>
            <a:r>
              <a:rPr lang="el-GR" altLang="en-US" dirty="0" smtClean="0"/>
              <a:t>ες </a:t>
            </a:r>
            <a:r>
              <a:rPr lang="el-GR" altLang="en-US" dirty="0" smtClean="0"/>
              <a:t>και </a:t>
            </a:r>
            <a:r>
              <a:rPr lang="el-GR" altLang="en-US" dirty="0"/>
              <a:t>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/>
              <a:t>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altLang="en-US" sz="2800" dirty="0"/>
              <a:t>3G UMTS, HSPA, LTE/4G, 5G </a:t>
            </a:r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23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Core network</a:t>
            </a:r>
            <a:endParaRPr lang="el-GR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SGSN (Serving GPRS Support Node)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 SGSN is mainly responsible for Mobility Management related issues like Routing Area update, location registration, packet paging and controlling and security mechanisms related to the packet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GGSN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 GGSN node maintains the connections towards other packet switch  networks such as the internet. The Session Management responsibility is also located on the GGSN.</a:t>
            </a:r>
          </a:p>
          <a:p>
            <a:pPr eaLnBrk="1" hangingPunct="1">
              <a:lnSpc>
                <a:spcPct val="90000"/>
              </a:lnSpc>
            </a:pP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625299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914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Radio Resource Management (RRM)</a:t>
            </a:r>
            <a:endParaRPr lang="el-GR" alt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100" smtClean="0"/>
              <a:t>Handles </a:t>
            </a:r>
            <a:r>
              <a:rPr lang="en-US" altLang="en-US" sz="3100" b="1" smtClean="0"/>
              <a:t>QoS provisioning</a:t>
            </a:r>
            <a:r>
              <a:rPr lang="en-US" altLang="en-US" sz="3100" smtClean="0"/>
              <a:t> over the wireless interface </a:t>
            </a:r>
          </a:p>
          <a:p>
            <a:pPr eaLnBrk="1" hangingPunct="1"/>
            <a:r>
              <a:rPr lang="en-US" altLang="en-US" sz="3100" b="1" smtClean="0"/>
              <a:t>Controls cell capacity and interference</a:t>
            </a:r>
            <a:r>
              <a:rPr lang="en-US" altLang="en-US" sz="3100" smtClean="0"/>
              <a:t> in order to provide an optimal utilization of the wireless interface resources.</a:t>
            </a:r>
          </a:p>
          <a:p>
            <a:pPr eaLnBrk="1" hangingPunct="1"/>
            <a:r>
              <a:rPr lang="en-US" altLang="en-US" sz="3100" smtClean="0"/>
              <a:t>Includes Algorithms for </a:t>
            </a:r>
            <a:r>
              <a:rPr lang="en-US" altLang="en-US" sz="3100" b="1" smtClean="0"/>
              <a:t>Power Control, Handover, Packet Scheduling, Call Admission Control</a:t>
            </a:r>
            <a:r>
              <a:rPr lang="en-US" altLang="en-US" sz="3100" smtClean="0"/>
              <a:t> and </a:t>
            </a:r>
            <a:r>
              <a:rPr lang="en-US" altLang="en-US" sz="3100" b="1" smtClean="0"/>
              <a:t>Load Control</a:t>
            </a:r>
            <a:endParaRPr lang="en-GB" altLang="en-US" sz="3100" b="1" smtClean="0"/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18469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RRM (cont)</a:t>
            </a:r>
            <a:endParaRPr lang="el-GR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smtClean="0"/>
              <a:t>Power Control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 smtClean="0"/>
              <a:t>Ensures that transmission powers are kept at a minimum level and that there is adequate signal quality and level at the receiving end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smtClean="0"/>
              <a:t>Packet Scheduling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Controls the UMTS packet access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smtClean="0"/>
              <a:t>Call Admission Control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altLang="en-US" sz="2000" smtClean="0"/>
              <a:t>Decides whether or not a call is allowed to generate traffic in the network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smtClean="0"/>
              <a:t>Load Control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GB" altLang="en-US" sz="2000" smtClean="0"/>
              <a:t>Ensures system stability and that the network does not enter an overload state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b="1" smtClean="0"/>
              <a:t>Handover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n-US" sz="2000" smtClean="0"/>
              <a:t>guarantees user mobility in a mobile communications network</a:t>
            </a:r>
            <a:endParaRPr lang="en-GB" altLang="en-US" sz="2000" smtClean="0"/>
          </a:p>
          <a:p>
            <a:pPr eaLnBrk="1" hangingPunct="1">
              <a:lnSpc>
                <a:spcPct val="90000"/>
              </a:lnSpc>
            </a:pPr>
            <a:endParaRPr lang="el-G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425457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Multi-Access Radio Techniques</a:t>
            </a:r>
          </a:p>
        </p:txBody>
      </p:sp>
      <p:pic>
        <p:nvPicPr>
          <p:cNvPr id="15363" name="Picture 3" descr="freq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46350"/>
            <a:ext cx="69484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162550" y="5383213"/>
            <a:ext cx="2854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Courtesy of Petri Possi, UMTS World</a:t>
            </a:r>
            <a:endParaRPr lang="en-US" altLang="en-US" sz="2400">
              <a:solidFill>
                <a:srgbClr val="000000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492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Wideband CDMA</a:t>
            </a:r>
            <a:endParaRPr lang="el-GR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Bandwidth &gt;= 5MHz</a:t>
            </a:r>
          </a:p>
          <a:p>
            <a:pPr eaLnBrk="1" hangingPunct="1"/>
            <a:r>
              <a:rPr lang="en-US" altLang="en-US" smtClean="0"/>
              <a:t>Multirate: variable spreading and multicode</a:t>
            </a:r>
          </a:p>
          <a:p>
            <a:pPr eaLnBrk="1" hangingPunct="1"/>
            <a:r>
              <a:rPr lang="en-US" altLang="en-US" smtClean="0"/>
              <a:t>Power control:</a:t>
            </a:r>
          </a:p>
          <a:p>
            <a:pPr lvl="1" eaLnBrk="1" hangingPunct="1"/>
            <a:r>
              <a:rPr lang="en-US" altLang="en-US" smtClean="0"/>
              <a:t>open power control</a:t>
            </a:r>
          </a:p>
          <a:p>
            <a:pPr lvl="1" eaLnBrk="1" hangingPunct="1"/>
            <a:r>
              <a:rPr lang="en-US" altLang="en-US" smtClean="0"/>
              <a:t>fast closed-loop power control</a:t>
            </a:r>
          </a:p>
          <a:p>
            <a:pPr eaLnBrk="1" hangingPunct="1"/>
            <a:r>
              <a:rPr lang="en-US" altLang="en-US" smtClean="0"/>
              <a:t>Frame length: 10ms/20ms (optional)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80483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WCDMA and rate </a:t>
            </a:r>
            <a:endParaRPr lang="el-GR" altLang="en-US" smtClean="0"/>
          </a:p>
        </p:txBody>
      </p:sp>
      <p:sp>
        <p:nvSpPr>
          <p:cNvPr id="17411" name="Rectangle 3" descr="wcdma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Signals from different mobiles separated based on </a:t>
            </a:r>
            <a:r>
              <a:rPr lang="en-US" altLang="en-US" sz="3000" smtClean="0">
                <a:solidFill>
                  <a:srgbClr val="9900CC"/>
                </a:solidFill>
              </a:rPr>
              <a:t>unique codes</a:t>
            </a:r>
          </a:p>
          <a:p>
            <a:pPr eaLnBrk="1" hangingPunct="1"/>
            <a:r>
              <a:rPr lang="en-US" altLang="en-US" sz="3000" smtClean="0">
                <a:solidFill>
                  <a:srgbClr val="9900CC"/>
                </a:solidFill>
              </a:rPr>
              <a:t>Transmission rate</a:t>
            </a:r>
            <a:r>
              <a:rPr lang="en-US" altLang="en-US" sz="3000" smtClean="0"/>
              <a:t> can change between frames</a:t>
            </a:r>
            <a:endParaRPr lang="el-GR" altLang="en-US" sz="3000" smtClean="0"/>
          </a:p>
        </p:txBody>
      </p:sp>
      <p:grpSp>
        <p:nvGrpSpPr>
          <p:cNvPr id="17412" name="Group 23" descr="wcdma"/>
          <p:cNvGrpSpPr>
            <a:grpSpLocks/>
          </p:cNvGrpSpPr>
          <p:nvPr/>
        </p:nvGrpSpPr>
        <p:grpSpPr bwMode="auto">
          <a:xfrm>
            <a:off x="1981200" y="4191000"/>
            <a:ext cx="5257800" cy="1768475"/>
            <a:chOff x="1104" y="3072"/>
            <a:chExt cx="3312" cy="1114"/>
          </a:xfrm>
        </p:grpSpPr>
        <p:grpSp>
          <p:nvGrpSpPr>
            <p:cNvPr id="17430" name="Group 24"/>
            <p:cNvGrpSpPr>
              <a:grpSpLocks/>
            </p:cNvGrpSpPr>
            <p:nvPr/>
          </p:nvGrpSpPr>
          <p:grpSpPr bwMode="auto">
            <a:xfrm>
              <a:off x="1104" y="3072"/>
              <a:ext cx="3312" cy="1114"/>
              <a:chOff x="1104" y="3072"/>
              <a:chExt cx="3312" cy="1114"/>
            </a:xfrm>
          </p:grpSpPr>
          <p:sp>
            <p:nvSpPr>
              <p:cNvPr id="17433" name="Rectangle 25"/>
              <p:cNvSpPr>
                <a:spLocks noChangeArrowheads="1"/>
              </p:cNvSpPr>
              <p:nvPr/>
            </p:nvSpPr>
            <p:spPr bwMode="auto">
              <a:xfrm>
                <a:off x="3216" y="3600"/>
                <a:ext cx="1056" cy="288"/>
              </a:xfrm>
              <a:prstGeom prst="rect">
                <a:avLst/>
              </a:prstGeom>
              <a:solidFill>
                <a:srgbClr val="008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8000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4" name="Rectangle 26"/>
              <p:cNvSpPr>
                <a:spLocks noChangeArrowheads="1"/>
              </p:cNvSpPr>
              <p:nvPr/>
            </p:nvSpPr>
            <p:spPr bwMode="auto">
              <a:xfrm>
                <a:off x="3216" y="3408"/>
                <a:ext cx="1056" cy="192"/>
              </a:xfrm>
              <a:prstGeom prst="rect">
                <a:avLst/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5" name="Rectangle 27"/>
              <p:cNvSpPr>
                <a:spLocks noChangeArrowheads="1"/>
              </p:cNvSpPr>
              <p:nvPr/>
            </p:nvSpPr>
            <p:spPr bwMode="auto">
              <a:xfrm>
                <a:off x="3216" y="3120"/>
                <a:ext cx="1056" cy="288"/>
              </a:xfrm>
              <a:prstGeom prst="rect">
                <a:avLst/>
              </a:prstGeom>
              <a:solidFill>
                <a:srgbClr val="000099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99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6" name="Rectangle 28"/>
              <p:cNvSpPr>
                <a:spLocks noChangeArrowheads="1"/>
              </p:cNvSpPr>
              <p:nvPr/>
            </p:nvSpPr>
            <p:spPr bwMode="auto">
              <a:xfrm>
                <a:off x="2160" y="3600"/>
                <a:ext cx="1056" cy="288"/>
              </a:xfrm>
              <a:prstGeom prst="rect">
                <a:avLst/>
              </a:prstGeom>
              <a:solidFill>
                <a:srgbClr val="008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8000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7" name="Rectangle 29"/>
              <p:cNvSpPr>
                <a:spLocks noChangeArrowheads="1"/>
              </p:cNvSpPr>
              <p:nvPr/>
            </p:nvSpPr>
            <p:spPr bwMode="auto">
              <a:xfrm>
                <a:off x="2160" y="3360"/>
                <a:ext cx="1056" cy="240"/>
              </a:xfrm>
              <a:prstGeom prst="rect">
                <a:avLst/>
              </a:prstGeom>
              <a:solidFill>
                <a:srgbClr val="FF0000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8" name="Rectangle 30"/>
              <p:cNvSpPr>
                <a:spLocks noChangeArrowheads="1"/>
              </p:cNvSpPr>
              <p:nvPr/>
            </p:nvSpPr>
            <p:spPr bwMode="auto">
              <a:xfrm>
                <a:off x="2160" y="3072"/>
                <a:ext cx="1056" cy="288"/>
              </a:xfrm>
              <a:prstGeom prst="rect">
                <a:avLst/>
              </a:prstGeom>
              <a:solidFill>
                <a:srgbClr val="000099"/>
              </a:soli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0099"/>
                </a:extrusion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7439" name="Text Box 31"/>
              <p:cNvSpPr txBox="1">
                <a:spLocks noChangeArrowheads="1"/>
              </p:cNvSpPr>
              <p:nvPr/>
            </p:nvSpPr>
            <p:spPr bwMode="auto">
              <a:xfrm>
                <a:off x="2832" y="3936"/>
                <a:ext cx="3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time</a:t>
                </a:r>
                <a:endParaRPr lang="en-GB" altLang="en-US" sz="2000">
                  <a:latin typeface="Times New Roman" pitchFamily="18" charset="0"/>
                </a:endParaRPr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>
                <a:off x="1104" y="3984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Text Box 33"/>
              <p:cNvSpPr txBox="1">
                <a:spLocks noChangeArrowheads="1"/>
              </p:cNvSpPr>
              <p:nvPr/>
            </p:nvSpPr>
            <p:spPr bwMode="auto">
              <a:xfrm>
                <a:off x="1344" y="3936"/>
                <a:ext cx="64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Times New Roman" pitchFamily="18" charset="0"/>
                  </a:rPr>
                  <a:t>10 msec</a:t>
                </a:r>
                <a:endParaRPr lang="en-GB" altLang="en-US" sz="2000">
                  <a:latin typeface="Times New Roman" pitchFamily="18" charset="0"/>
                </a:endParaRPr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/>
            </p:nvSpPr>
            <p:spPr bwMode="auto">
              <a:xfrm>
                <a:off x="1104" y="3888"/>
                <a:ext cx="33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1" name="Line 35"/>
            <p:cNvSpPr>
              <a:spLocks noChangeShapeType="1"/>
            </p:cNvSpPr>
            <p:nvPr/>
          </p:nvSpPr>
          <p:spPr bwMode="auto">
            <a:xfrm>
              <a:off x="3216" y="307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36"/>
            <p:cNvSpPr>
              <a:spLocks noChangeShapeType="1"/>
            </p:cNvSpPr>
            <p:nvPr/>
          </p:nvSpPr>
          <p:spPr bwMode="auto">
            <a:xfrm>
              <a:off x="2160" y="307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Text Box 37"/>
          <p:cNvSpPr txBox="1">
            <a:spLocks noChangeArrowheads="1"/>
          </p:cNvSpPr>
          <p:nvPr/>
        </p:nvSpPr>
        <p:spPr bwMode="auto">
          <a:xfrm>
            <a:off x="7162800" y="3810000"/>
            <a:ext cx="1981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rate can be different in different frames</a:t>
            </a:r>
            <a:endParaRPr lang="en-GB" altLang="en-US" sz="2000">
              <a:latin typeface="Times New Roman" pitchFamily="18" charset="0"/>
            </a:endParaRPr>
          </a:p>
        </p:txBody>
      </p:sp>
      <p:grpSp>
        <p:nvGrpSpPr>
          <p:cNvPr id="17414" name="Group 40" descr="wcdma"/>
          <p:cNvGrpSpPr>
            <a:grpSpLocks/>
          </p:cNvGrpSpPr>
          <p:nvPr/>
        </p:nvGrpSpPr>
        <p:grpSpPr bwMode="auto">
          <a:xfrm>
            <a:off x="228600" y="3352800"/>
            <a:ext cx="5430838" cy="2454275"/>
            <a:chOff x="144" y="2544"/>
            <a:chExt cx="3421" cy="1546"/>
          </a:xfrm>
        </p:grpSpPr>
        <p:sp>
          <p:nvSpPr>
            <p:cNvPr id="17415" name="Text Box 41"/>
            <p:cNvSpPr txBox="1">
              <a:spLocks noChangeArrowheads="1"/>
            </p:cNvSpPr>
            <p:nvPr/>
          </p:nvSpPr>
          <p:spPr bwMode="auto">
            <a:xfrm>
              <a:off x="720" y="2544"/>
              <a:ext cx="65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received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power</a:t>
              </a:r>
              <a:endParaRPr lang="en-GB" altLang="en-US" sz="2000">
                <a:latin typeface="Times New Roman" pitchFamily="18" charset="0"/>
              </a:endParaRPr>
            </a:p>
          </p:txBody>
        </p:sp>
        <p:sp>
          <p:nvSpPr>
            <p:cNvPr id="17416" name="Line 42"/>
            <p:cNvSpPr>
              <a:spLocks noChangeShapeType="1"/>
            </p:cNvSpPr>
            <p:nvPr/>
          </p:nvSpPr>
          <p:spPr bwMode="auto">
            <a:xfrm flipH="1" flipV="1">
              <a:off x="816" y="3408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Text Box 43"/>
            <p:cNvSpPr txBox="1">
              <a:spLocks noChangeArrowheads="1"/>
            </p:cNvSpPr>
            <p:nvPr/>
          </p:nvSpPr>
          <p:spPr bwMode="auto">
            <a:xfrm>
              <a:off x="144" y="3408"/>
              <a:ext cx="7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frequency</a:t>
              </a:r>
              <a:endParaRPr lang="en-GB" altLang="en-US" sz="2000">
                <a:latin typeface="Times New Roman" pitchFamily="18" charset="0"/>
              </a:endParaRPr>
            </a:p>
          </p:txBody>
        </p:sp>
        <p:sp>
          <p:nvSpPr>
            <p:cNvPr id="17418" name="Line 44"/>
            <p:cNvSpPr>
              <a:spLocks noChangeShapeType="1"/>
            </p:cNvSpPr>
            <p:nvPr/>
          </p:nvSpPr>
          <p:spPr bwMode="auto">
            <a:xfrm>
              <a:off x="1056" y="384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Text Box 45"/>
            <p:cNvSpPr txBox="1">
              <a:spLocks noChangeArrowheads="1"/>
            </p:cNvSpPr>
            <p:nvPr/>
          </p:nvSpPr>
          <p:spPr bwMode="auto">
            <a:xfrm>
              <a:off x="576" y="3840"/>
              <a:ext cx="5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5 MHz</a:t>
              </a:r>
              <a:endParaRPr lang="en-GB" altLang="en-US" sz="2000">
                <a:latin typeface="Times New Roman" pitchFamily="18" charset="0"/>
              </a:endParaRPr>
            </a:p>
          </p:txBody>
        </p:sp>
        <p:sp>
          <p:nvSpPr>
            <p:cNvPr id="17420" name="Line 46"/>
            <p:cNvSpPr>
              <a:spLocks noChangeShapeType="1"/>
            </p:cNvSpPr>
            <p:nvPr/>
          </p:nvSpPr>
          <p:spPr bwMode="auto">
            <a:xfrm flipV="1">
              <a:off x="2064" y="2784"/>
              <a:ext cx="4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Text Box 47"/>
            <p:cNvSpPr txBox="1">
              <a:spLocks noChangeArrowheads="1"/>
            </p:cNvSpPr>
            <p:nvPr/>
          </p:nvSpPr>
          <p:spPr bwMode="auto">
            <a:xfrm>
              <a:off x="2496" y="2640"/>
              <a:ext cx="10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different codes</a:t>
              </a:r>
              <a:endParaRPr lang="en-GB" altLang="en-US" sz="2000">
                <a:latin typeface="Times New Roman" pitchFamily="18" charset="0"/>
              </a:endParaRPr>
            </a:p>
          </p:txBody>
        </p:sp>
        <p:sp>
          <p:nvSpPr>
            <p:cNvPr id="17422" name="Line 48"/>
            <p:cNvSpPr>
              <a:spLocks noChangeShapeType="1"/>
            </p:cNvSpPr>
            <p:nvPr/>
          </p:nvSpPr>
          <p:spPr bwMode="auto">
            <a:xfrm>
              <a:off x="2304" y="316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23" name="Group 49"/>
            <p:cNvGrpSpPr>
              <a:grpSpLocks/>
            </p:cNvGrpSpPr>
            <p:nvPr/>
          </p:nvGrpSpPr>
          <p:grpSpPr bwMode="auto">
            <a:xfrm>
              <a:off x="1248" y="2832"/>
              <a:ext cx="1056" cy="1056"/>
              <a:chOff x="1104" y="2832"/>
              <a:chExt cx="1056" cy="1056"/>
            </a:xfrm>
          </p:grpSpPr>
          <p:grpSp>
            <p:nvGrpSpPr>
              <p:cNvPr id="17424" name="Group 50"/>
              <p:cNvGrpSpPr>
                <a:grpSpLocks/>
              </p:cNvGrpSpPr>
              <p:nvPr/>
            </p:nvGrpSpPr>
            <p:grpSpPr bwMode="auto">
              <a:xfrm>
                <a:off x="1104" y="2832"/>
                <a:ext cx="1056" cy="1056"/>
                <a:chOff x="1104" y="2832"/>
                <a:chExt cx="1056" cy="1056"/>
              </a:xfrm>
            </p:grpSpPr>
            <p:sp>
              <p:nvSpPr>
                <p:cNvPr id="17426" name="Rectangle 51"/>
                <p:cNvSpPr>
                  <a:spLocks noChangeArrowheads="1"/>
                </p:cNvSpPr>
                <p:nvPr/>
              </p:nvSpPr>
              <p:spPr bwMode="auto">
                <a:xfrm>
                  <a:off x="1104" y="3600"/>
                  <a:ext cx="1056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80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27" name="Rectangle 52"/>
                <p:cNvSpPr>
                  <a:spLocks noChangeArrowheads="1"/>
                </p:cNvSpPr>
                <p:nvPr/>
              </p:nvSpPr>
              <p:spPr bwMode="auto">
                <a:xfrm>
                  <a:off x="1104" y="3456"/>
                  <a:ext cx="1056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0000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28" name="Rectangle 53"/>
                <p:cNvSpPr>
                  <a:spLocks noChangeArrowheads="1"/>
                </p:cNvSpPr>
                <p:nvPr/>
              </p:nvSpPr>
              <p:spPr bwMode="auto">
                <a:xfrm>
                  <a:off x="1104" y="3168"/>
                  <a:ext cx="1056" cy="288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miter lim="800000"/>
                  <a:headEnd/>
                  <a:tailEnd/>
                </a:ln>
                <a:scene3d>
                  <a:camera prst="legacyObliqueTopLeft"/>
                  <a:lightRig rig="legacyFlat3" dir="t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000099"/>
                  </a:extrusion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rgbClr val="C00000"/>
                    </a:buClr>
                    <a:buSzPct val="110000"/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rgbClr val="C00000"/>
                    </a:buClr>
                    <a:buFont typeface="Symbol" pitchFamily="18" charset="2"/>
                    <a:buChar char="¨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7429" name="Line 54"/>
                <p:cNvSpPr>
                  <a:spLocks noChangeShapeType="1"/>
                </p:cNvSpPr>
                <p:nvPr/>
              </p:nvSpPr>
              <p:spPr bwMode="auto">
                <a:xfrm>
                  <a:off x="1104" y="2832"/>
                  <a:ext cx="0" cy="10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25" name="Line 55"/>
              <p:cNvSpPr>
                <a:spLocks noChangeShapeType="1"/>
              </p:cNvSpPr>
              <p:nvPr/>
            </p:nvSpPr>
            <p:spPr bwMode="auto">
              <a:xfrm flipV="1">
                <a:off x="2160" y="3168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control in WCDMA</a:t>
            </a:r>
            <a:endParaRPr lang="el-GR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8188"/>
            <a:ext cx="8382000" cy="3046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000099"/>
                </a:solidFill>
              </a:rPr>
              <a:t>Fast closed-loop power control</a:t>
            </a:r>
            <a:r>
              <a:rPr lang="en-US" altLang="en-US" sz="2400" smtClean="0"/>
              <a:t>: between MS and BS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Adjusts transmission power to achieve target </a:t>
            </a:r>
            <a:r>
              <a:rPr lang="en-US" altLang="en-US" sz="2000" smtClean="0">
                <a:solidFill>
                  <a:srgbClr val="9900CC"/>
                </a:solidFill>
              </a:rPr>
              <a:t>signal quality</a:t>
            </a:r>
            <a:r>
              <a:rPr lang="en-US" altLang="en-US" sz="2000" smtClean="0"/>
              <a:t> (Signal-to-Interference Ratio, SIR)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Both uplink &amp; downlink, frequency: 1500 Hz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solidFill>
                  <a:srgbClr val="008000"/>
                </a:solidFill>
              </a:rPr>
              <a:t>Uplink outer-loop power control</a:t>
            </a:r>
            <a:r>
              <a:rPr lang="en-US" altLang="en-US" sz="2400" smtClean="0"/>
              <a:t>: between BS and RNC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Adjusts target SIR to achieve given </a:t>
            </a:r>
            <a:r>
              <a:rPr lang="en-US" altLang="en-US" sz="1800" smtClean="0">
                <a:solidFill>
                  <a:srgbClr val="9900CC"/>
                </a:solidFill>
              </a:rPr>
              <a:t>frame error rate </a:t>
            </a:r>
            <a:r>
              <a:rPr lang="en-US" altLang="en-US" sz="1800" smtClean="0"/>
              <a:t>(data: 10-20%, voice: 1%), frequency &lt; 100 Hz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>
                <a:solidFill>
                  <a:srgbClr val="008000"/>
                </a:solidFill>
              </a:rPr>
              <a:t>Increase power</a:t>
            </a:r>
            <a:r>
              <a:rPr lang="en-GB" altLang="en-US" sz="2400" smtClean="0"/>
              <a:t> when </a:t>
            </a:r>
            <a:r>
              <a:rPr lang="en-GB" altLang="en-US" sz="2400" smtClean="0">
                <a:solidFill>
                  <a:srgbClr val="008000"/>
                </a:solidFill>
              </a:rPr>
              <a:t>interference increases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>
                <a:solidFill>
                  <a:srgbClr val="CC0000"/>
                </a:solidFill>
              </a:rPr>
              <a:t>Diverge when signal qualities are infeasible</a:t>
            </a:r>
            <a:endParaRPr lang="en-GB" altLang="en-US" sz="2400" smtClean="0"/>
          </a:p>
          <a:p>
            <a:pPr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l-GR" altLang="en-US" sz="2400" smtClean="0"/>
          </a:p>
        </p:txBody>
      </p:sp>
      <p:sp>
        <p:nvSpPr>
          <p:cNvPr id="18440" name="Text Box 26"/>
          <p:cNvSpPr txBox="1">
            <a:spLocks noChangeArrowheads="1"/>
          </p:cNvSpPr>
          <p:nvPr/>
        </p:nvSpPr>
        <p:spPr bwMode="auto">
          <a:xfrm>
            <a:off x="2100263" y="1362075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</a:rPr>
              <a:t>fast closed-loop power control</a:t>
            </a:r>
            <a:endParaRPr lang="en-GB" altLang="en-US" sz="2000">
              <a:solidFill>
                <a:srgbClr val="000099"/>
              </a:solidFill>
            </a:endParaRPr>
          </a:p>
        </p:txBody>
      </p:sp>
      <p:grpSp>
        <p:nvGrpSpPr>
          <p:cNvPr id="2" name="Group 1" descr="power control"/>
          <p:cNvGrpSpPr/>
          <p:nvPr/>
        </p:nvGrpSpPr>
        <p:grpSpPr>
          <a:xfrm>
            <a:off x="2176463" y="2047875"/>
            <a:ext cx="4267200" cy="858838"/>
            <a:chOff x="2176463" y="2047875"/>
            <a:chExt cx="4267200" cy="858838"/>
          </a:xfrm>
        </p:grpSpPr>
        <p:grpSp>
          <p:nvGrpSpPr>
            <p:cNvPr id="18436" name="Group 20" descr="power control"/>
            <p:cNvGrpSpPr>
              <a:grpSpLocks/>
            </p:cNvGrpSpPr>
            <p:nvPr/>
          </p:nvGrpSpPr>
          <p:grpSpPr bwMode="auto">
            <a:xfrm>
              <a:off x="3886200" y="2209800"/>
              <a:ext cx="798513" cy="688975"/>
              <a:chOff x="1509" y="870"/>
              <a:chExt cx="503" cy="434"/>
            </a:xfrm>
          </p:grpSpPr>
          <p:sp>
            <p:nvSpPr>
              <p:cNvPr id="18447" name="AutoShape 21"/>
              <p:cNvSpPr>
                <a:spLocks noChangeArrowheads="1"/>
              </p:cNvSpPr>
              <p:nvPr/>
            </p:nvSpPr>
            <p:spPr bwMode="auto">
              <a:xfrm>
                <a:off x="1509" y="870"/>
                <a:ext cx="503" cy="420"/>
              </a:xfrm>
              <a:prstGeom prst="triangle">
                <a:avLst>
                  <a:gd name="adj" fmla="val 50000"/>
                </a:avLst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446" name="Text Box 22"/>
              <p:cNvSpPr txBox="1">
                <a:spLocks noChangeArrowheads="1"/>
              </p:cNvSpPr>
              <p:nvPr/>
            </p:nvSpPr>
            <p:spPr bwMode="auto">
              <a:xfrm>
                <a:off x="1594" y="101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BS</a:t>
                </a:r>
                <a:endParaRPr lang="en-GB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pic>
          <p:nvPicPr>
            <p:cNvPr id="18437" name="Picture 23" descr="power contro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463" y="2276475"/>
              <a:ext cx="241300" cy="63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Freeform 24" descr="power control"/>
            <p:cNvSpPr>
              <a:spLocks/>
            </p:cNvSpPr>
            <p:nvPr/>
          </p:nvSpPr>
          <p:spPr bwMode="auto">
            <a:xfrm>
              <a:off x="2557463" y="2505075"/>
              <a:ext cx="1295400" cy="147638"/>
            </a:xfrm>
            <a:custGeom>
              <a:avLst/>
              <a:gdLst>
                <a:gd name="T0" fmla="*/ 0 w 816"/>
                <a:gd name="T1" fmla="*/ 2147483647 h 93"/>
                <a:gd name="T2" fmla="*/ 2147483647 w 816"/>
                <a:gd name="T3" fmla="*/ 2147483647 h 93"/>
                <a:gd name="T4" fmla="*/ 2147483647 w 816"/>
                <a:gd name="T5" fmla="*/ 0 h 93"/>
                <a:gd name="T6" fmla="*/ 2147483647 w 816"/>
                <a:gd name="T7" fmla="*/ 2147483647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6"/>
                <a:gd name="T13" fmla="*/ 0 h 93"/>
                <a:gd name="T14" fmla="*/ 816 w 816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6" h="93">
                  <a:moveTo>
                    <a:pt x="0" y="36"/>
                  </a:moveTo>
                  <a:lnTo>
                    <a:pt x="409" y="93"/>
                  </a:lnTo>
                  <a:lnTo>
                    <a:pt x="344" y="0"/>
                  </a:lnTo>
                  <a:lnTo>
                    <a:pt x="816" y="3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Oval 25" descr="power control"/>
            <p:cNvSpPr>
              <a:spLocks noChangeArrowheads="1"/>
            </p:cNvSpPr>
            <p:nvPr/>
          </p:nvSpPr>
          <p:spPr bwMode="auto">
            <a:xfrm>
              <a:off x="2252663" y="2047875"/>
              <a:ext cx="1981200" cy="38100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grpSp>
          <p:nvGrpSpPr>
            <p:cNvPr id="18441" name="Group 29" descr="power control"/>
            <p:cNvGrpSpPr>
              <a:grpSpLocks/>
            </p:cNvGrpSpPr>
            <p:nvPr/>
          </p:nvGrpSpPr>
          <p:grpSpPr bwMode="auto">
            <a:xfrm>
              <a:off x="5605463" y="2200275"/>
              <a:ext cx="838200" cy="685800"/>
              <a:chOff x="2016" y="3504"/>
              <a:chExt cx="528" cy="432"/>
            </a:xfrm>
          </p:grpSpPr>
          <p:sp>
            <p:nvSpPr>
              <p:cNvPr id="18445" name="Rectangle 30"/>
              <p:cNvSpPr>
                <a:spLocks noChangeArrowheads="1"/>
              </p:cNvSpPr>
              <p:nvPr/>
            </p:nvSpPr>
            <p:spPr bwMode="auto">
              <a:xfrm>
                <a:off x="2016" y="3504"/>
                <a:ext cx="528" cy="43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03455" name="Text Box 31"/>
              <p:cNvSpPr txBox="1">
                <a:spLocks noChangeArrowheads="1"/>
              </p:cNvSpPr>
              <p:nvPr/>
            </p:nvSpPr>
            <p:spPr bwMode="auto">
              <a:xfrm>
                <a:off x="2016" y="3600"/>
                <a:ext cx="51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RNC</a:t>
                </a:r>
                <a:endParaRPr lang="en-GB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18442" name="Line 32" descr="power control"/>
            <p:cNvSpPr>
              <a:spLocks noChangeShapeType="1"/>
            </p:cNvSpPr>
            <p:nvPr/>
          </p:nvSpPr>
          <p:spPr bwMode="auto">
            <a:xfrm>
              <a:off x="4538663" y="2581275"/>
              <a:ext cx="1066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Oval 33" descr="power control"/>
            <p:cNvSpPr>
              <a:spLocks noChangeArrowheads="1"/>
            </p:cNvSpPr>
            <p:nvPr/>
          </p:nvSpPr>
          <p:spPr bwMode="auto">
            <a:xfrm>
              <a:off x="4310063" y="2047875"/>
              <a:ext cx="1752600" cy="381000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8444" name="Text Box 34"/>
          <p:cNvSpPr txBox="1">
            <a:spLocks noChangeArrowheads="1"/>
          </p:cNvSpPr>
          <p:nvPr/>
        </p:nvSpPr>
        <p:spPr bwMode="auto">
          <a:xfrm>
            <a:off x="4157663" y="1362075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6600"/>
                </a:solidFill>
              </a:rPr>
              <a:t>outer-loop power control (uplink)</a:t>
            </a:r>
            <a:endParaRPr lang="en-GB" altLang="en-US" sz="20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and rate control</a:t>
            </a:r>
            <a:endParaRPr lang="el-GR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2" y="1295400"/>
            <a:ext cx="8382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WCDMA: rates fixed within single frame (10ms)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Fast closed-loop power control</a:t>
            </a:r>
            <a:r>
              <a:rPr lang="en-US" altLang="en-US" sz="2400" dirty="0" smtClean="0"/>
              <a:t> (Mobile-BS) operates at 1500 Hz (0.67ms)</a:t>
            </a:r>
            <a:endParaRPr lang="en-GB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33CC33"/>
                </a:solidFill>
              </a:rPr>
              <a:t>Outer loop power control</a:t>
            </a:r>
            <a:r>
              <a:rPr lang="en-US" altLang="en-US" sz="2400" dirty="0" smtClean="0"/>
              <a:t> (BS-RNC) adjusts target </a:t>
            </a:r>
            <a:r>
              <a:rPr lang="en-US" altLang="en-US" sz="2400" i="1" dirty="0" err="1" smtClean="0">
                <a:latin typeface="Times New Roman" pitchFamily="18" charset="0"/>
              </a:rPr>
              <a:t>E</a:t>
            </a:r>
            <a:r>
              <a:rPr lang="en-US" altLang="en-US" sz="2400" i="1" baseline="-25000" dirty="0" err="1" smtClean="0">
                <a:latin typeface="Times New Roman" pitchFamily="18" charset="0"/>
              </a:rPr>
              <a:t>b</a:t>
            </a:r>
            <a:r>
              <a:rPr lang="en-US" altLang="en-US" sz="2400" dirty="0" smtClean="0">
                <a:latin typeface="Times New Roman" pitchFamily="18" charset="0"/>
              </a:rPr>
              <a:t>/</a:t>
            </a:r>
            <a:r>
              <a:rPr lang="en-US" altLang="en-US" sz="2400" i="1" dirty="0" smtClean="0">
                <a:latin typeface="Times New Roman" pitchFamily="18" charset="0"/>
              </a:rPr>
              <a:t>N</a:t>
            </a:r>
            <a:r>
              <a:rPr lang="en-US" altLang="en-US" sz="2400" baseline="-25000" dirty="0" smtClean="0">
                <a:latin typeface="Times New Roman" pitchFamily="18" charset="0"/>
              </a:rPr>
              <a:t>0</a:t>
            </a:r>
            <a:r>
              <a:rPr lang="en-US" altLang="en-US" sz="2400" dirty="0" smtClean="0"/>
              <a:t> to achieve specific frame or block error rate</a:t>
            </a:r>
            <a:endParaRPr lang="el-GR" altLang="en-US" sz="2400" dirty="0" smtClean="0"/>
          </a:p>
        </p:txBody>
      </p:sp>
      <p:sp>
        <p:nvSpPr>
          <p:cNvPr id="19466" name="Text Box 35"/>
          <p:cNvSpPr txBox="1">
            <a:spLocks noChangeArrowheads="1"/>
          </p:cNvSpPr>
          <p:nvPr/>
        </p:nvSpPr>
        <p:spPr bwMode="auto">
          <a:xfrm>
            <a:off x="6357938" y="4924425"/>
            <a:ext cx="633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time</a:t>
            </a:r>
            <a:endParaRPr lang="en-GB" altLang="en-US" sz="2000">
              <a:latin typeface="Times New Roman" pitchFamily="18" charset="0"/>
            </a:endParaRPr>
          </a:p>
        </p:txBody>
      </p:sp>
      <p:grpSp>
        <p:nvGrpSpPr>
          <p:cNvPr id="2" name="Group 1" descr="power &amp; rate control"/>
          <p:cNvGrpSpPr/>
          <p:nvPr/>
        </p:nvGrpSpPr>
        <p:grpSpPr>
          <a:xfrm>
            <a:off x="804863" y="2514600"/>
            <a:ext cx="6672262" cy="2438400"/>
            <a:chOff x="804863" y="2514600"/>
            <a:chExt cx="6672262" cy="2438400"/>
          </a:xfrm>
        </p:grpSpPr>
        <p:sp>
          <p:nvSpPr>
            <p:cNvPr id="19460" name="Line 29"/>
            <p:cNvSpPr>
              <a:spLocks noChangeShapeType="1"/>
            </p:cNvSpPr>
            <p:nvPr/>
          </p:nvSpPr>
          <p:spPr bwMode="auto">
            <a:xfrm flipV="1">
              <a:off x="1676400" y="25146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Line 30"/>
            <p:cNvSpPr>
              <a:spLocks noChangeShapeType="1"/>
            </p:cNvSpPr>
            <p:nvPr/>
          </p:nvSpPr>
          <p:spPr bwMode="auto">
            <a:xfrm>
              <a:off x="1676400" y="3581400"/>
              <a:ext cx="5800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Line 31"/>
            <p:cNvSpPr>
              <a:spLocks noChangeShapeType="1"/>
            </p:cNvSpPr>
            <p:nvPr/>
          </p:nvSpPr>
          <p:spPr bwMode="auto">
            <a:xfrm flipV="1">
              <a:off x="1676400" y="38862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Line 32"/>
            <p:cNvSpPr>
              <a:spLocks noChangeShapeType="1"/>
            </p:cNvSpPr>
            <p:nvPr/>
          </p:nvSpPr>
          <p:spPr bwMode="auto">
            <a:xfrm>
              <a:off x="1676400" y="4953000"/>
              <a:ext cx="5799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Text Box 33"/>
            <p:cNvSpPr txBox="1">
              <a:spLocks noChangeArrowheads="1"/>
            </p:cNvSpPr>
            <p:nvPr/>
          </p:nvSpPr>
          <p:spPr bwMode="auto">
            <a:xfrm>
              <a:off x="960438" y="2711450"/>
              <a:ext cx="5635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rate</a:t>
              </a:r>
              <a:endParaRPr lang="en-GB" altLang="en-US" sz="2000">
                <a:latin typeface="Times New Roman" pitchFamily="18" charset="0"/>
              </a:endParaRPr>
            </a:p>
          </p:txBody>
        </p:sp>
        <p:sp>
          <p:nvSpPr>
            <p:cNvPr id="19465" name="Text Box 34"/>
            <p:cNvSpPr txBox="1">
              <a:spLocks noChangeArrowheads="1"/>
            </p:cNvSpPr>
            <p:nvPr/>
          </p:nvSpPr>
          <p:spPr bwMode="auto">
            <a:xfrm>
              <a:off x="804863" y="4157663"/>
              <a:ext cx="819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itchFamily="18" charset="0"/>
                </a:rPr>
                <a:t>power</a:t>
              </a:r>
              <a:endParaRPr lang="en-GB" altLang="en-US" sz="2000">
                <a:latin typeface="Times New Roman" pitchFamily="18" charset="0"/>
              </a:endParaRPr>
            </a:p>
          </p:txBody>
        </p:sp>
        <p:grpSp>
          <p:nvGrpSpPr>
            <p:cNvPr id="19467" name="Group 36"/>
            <p:cNvGrpSpPr>
              <a:grpSpLocks/>
            </p:cNvGrpSpPr>
            <p:nvPr/>
          </p:nvGrpSpPr>
          <p:grpSpPr bwMode="auto">
            <a:xfrm>
              <a:off x="1676400" y="3810000"/>
              <a:ext cx="5181600" cy="914400"/>
              <a:chOff x="1296" y="2496"/>
              <a:chExt cx="3264" cy="576"/>
            </a:xfrm>
          </p:grpSpPr>
          <p:sp>
            <p:nvSpPr>
              <p:cNvPr id="19476" name="Freeform 37"/>
              <p:cNvSpPr>
                <a:spLocks/>
              </p:cNvSpPr>
              <p:nvPr/>
            </p:nvSpPr>
            <p:spPr bwMode="auto">
              <a:xfrm>
                <a:off x="1296" y="2832"/>
                <a:ext cx="816" cy="240"/>
              </a:xfrm>
              <a:custGeom>
                <a:avLst/>
                <a:gdLst>
                  <a:gd name="T0" fmla="*/ 0 w 720"/>
                  <a:gd name="T1" fmla="*/ 96 h 240"/>
                  <a:gd name="T2" fmla="*/ 239 w 720"/>
                  <a:gd name="T3" fmla="*/ 96 h 240"/>
                  <a:gd name="T4" fmla="*/ 239 w 720"/>
                  <a:gd name="T5" fmla="*/ 192 h 240"/>
                  <a:gd name="T6" fmla="*/ 492 w 720"/>
                  <a:gd name="T7" fmla="*/ 192 h 240"/>
                  <a:gd name="T8" fmla="*/ 492 w 720"/>
                  <a:gd name="T9" fmla="*/ 144 h 240"/>
                  <a:gd name="T10" fmla="*/ 733 w 720"/>
                  <a:gd name="T11" fmla="*/ 144 h 240"/>
                  <a:gd name="T12" fmla="*/ 733 w 720"/>
                  <a:gd name="T13" fmla="*/ 240 h 240"/>
                  <a:gd name="T14" fmla="*/ 976 w 720"/>
                  <a:gd name="T15" fmla="*/ 240 h 240"/>
                  <a:gd name="T16" fmla="*/ 976 w 720"/>
                  <a:gd name="T17" fmla="*/ 0 h 240"/>
                  <a:gd name="T18" fmla="*/ 1223 w 720"/>
                  <a:gd name="T19" fmla="*/ 0 h 240"/>
                  <a:gd name="T20" fmla="*/ 1223 w 720"/>
                  <a:gd name="T21" fmla="*/ 196 h 240"/>
                  <a:gd name="T22" fmla="*/ 1462 w 720"/>
                  <a:gd name="T23" fmla="*/ 196 h 240"/>
                  <a:gd name="T24" fmla="*/ 1462 w 720"/>
                  <a:gd name="T25" fmla="*/ 48 h 240"/>
                  <a:gd name="T26" fmla="*/ 1712 w 720"/>
                  <a:gd name="T27" fmla="*/ 48 h 240"/>
                  <a:gd name="T28" fmla="*/ 1712 w 720"/>
                  <a:gd name="T29" fmla="*/ 144 h 240"/>
                  <a:gd name="T30" fmla="*/ 1957 w 720"/>
                  <a:gd name="T31" fmla="*/ 144 h 240"/>
                  <a:gd name="T32" fmla="*/ 1957 w 720"/>
                  <a:gd name="T33" fmla="*/ 240 h 240"/>
                  <a:gd name="T34" fmla="*/ 2199 w 720"/>
                  <a:gd name="T35" fmla="*/ 240 h 240"/>
                  <a:gd name="T36" fmla="*/ 2199 w 720"/>
                  <a:gd name="T37" fmla="*/ 96 h 240"/>
                  <a:gd name="T38" fmla="*/ 2446 w 720"/>
                  <a:gd name="T39" fmla="*/ 96 h 240"/>
                  <a:gd name="T40" fmla="*/ 2446 w 720"/>
                  <a:gd name="T41" fmla="*/ 192 h 240"/>
                  <a:gd name="T42" fmla="*/ 2684 w 720"/>
                  <a:gd name="T43" fmla="*/ 192 h 240"/>
                  <a:gd name="T44" fmla="*/ 2684 w 720"/>
                  <a:gd name="T45" fmla="*/ 48 h 240"/>
                  <a:gd name="T46" fmla="*/ 2935 w 720"/>
                  <a:gd name="T47" fmla="*/ 48 h 240"/>
                  <a:gd name="T48" fmla="*/ 2935 w 720"/>
                  <a:gd name="T49" fmla="*/ 144 h 240"/>
                  <a:gd name="T50" fmla="*/ 3172 w 720"/>
                  <a:gd name="T51" fmla="*/ 144 h 240"/>
                  <a:gd name="T52" fmla="*/ 3172 w 720"/>
                  <a:gd name="T53" fmla="*/ 96 h 240"/>
                  <a:gd name="T54" fmla="*/ 3424 w 720"/>
                  <a:gd name="T55" fmla="*/ 96 h 240"/>
                  <a:gd name="T56" fmla="*/ 3424 w 720"/>
                  <a:gd name="T57" fmla="*/ 240 h 240"/>
                  <a:gd name="T58" fmla="*/ 3661 w 720"/>
                  <a:gd name="T59" fmla="*/ 240 h 240"/>
                  <a:gd name="T60" fmla="*/ 3661 w 720"/>
                  <a:gd name="T61" fmla="*/ 96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20"/>
                  <a:gd name="T94" fmla="*/ 0 h 240"/>
                  <a:gd name="T95" fmla="*/ 720 w 720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20" h="240">
                    <a:moveTo>
                      <a:pt x="0" y="96"/>
                    </a:moveTo>
                    <a:lnTo>
                      <a:pt x="48" y="96"/>
                    </a:lnTo>
                    <a:lnTo>
                      <a:pt x="48" y="192"/>
                    </a:lnTo>
                    <a:lnTo>
                      <a:pt x="96" y="192"/>
                    </a:lnTo>
                    <a:lnTo>
                      <a:pt x="96" y="144"/>
                    </a:lnTo>
                    <a:lnTo>
                      <a:pt x="144" y="144"/>
                    </a:lnTo>
                    <a:lnTo>
                      <a:pt x="144" y="240"/>
                    </a:lnTo>
                    <a:lnTo>
                      <a:pt x="192" y="240"/>
                    </a:lnTo>
                    <a:lnTo>
                      <a:pt x="192" y="0"/>
                    </a:lnTo>
                    <a:lnTo>
                      <a:pt x="240" y="0"/>
                    </a:lnTo>
                    <a:lnTo>
                      <a:pt x="240" y="196"/>
                    </a:lnTo>
                    <a:lnTo>
                      <a:pt x="288" y="196"/>
                    </a:lnTo>
                    <a:lnTo>
                      <a:pt x="288" y="48"/>
                    </a:lnTo>
                    <a:lnTo>
                      <a:pt x="336" y="48"/>
                    </a:lnTo>
                    <a:lnTo>
                      <a:pt x="336" y="144"/>
                    </a:lnTo>
                    <a:lnTo>
                      <a:pt x="384" y="144"/>
                    </a:lnTo>
                    <a:lnTo>
                      <a:pt x="384" y="240"/>
                    </a:lnTo>
                    <a:lnTo>
                      <a:pt x="432" y="240"/>
                    </a:lnTo>
                    <a:lnTo>
                      <a:pt x="432" y="96"/>
                    </a:lnTo>
                    <a:lnTo>
                      <a:pt x="480" y="96"/>
                    </a:lnTo>
                    <a:lnTo>
                      <a:pt x="480" y="192"/>
                    </a:lnTo>
                    <a:lnTo>
                      <a:pt x="528" y="192"/>
                    </a:lnTo>
                    <a:lnTo>
                      <a:pt x="528" y="48"/>
                    </a:lnTo>
                    <a:lnTo>
                      <a:pt x="576" y="48"/>
                    </a:lnTo>
                    <a:lnTo>
                      <a:pt x="576" y="144"/>
                    </a:lnTo>
                    <a:lnTo>
                      <a:pt x="624" y="144"/>
                    </a:lnTo>
                    <a:lnTo>
                      <a:pt x="624" y="96"/>
                    </a:lnTo>
                    <a:lnTo>
                      <a:pt x="672" y="96"/>
                    </a:lnTo>
                    <a:lnTo>
                      <a:pt x="672" y="240"/>
                    </a:lnTo>
                    <a:lnTo>
                      <a:pt x="720" y="240"/>
                    </a:lnTo>
                    <a:lnTo>
                      <a:pt x="720" y="96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Freeform 38"/>
              <p:cNvSpPr>
                <a:spLocks/>
              </p:cNvSpPr>
              <p:nvPr/>
            </p:nvSpPr>
            <p:spPr bwMode="auto">
              <a:xfrm>
                <a:off x="3744" y="2592"/>
                <a:ext cx="816" cy="240"/>
              </a:xfrm>
              <a:custGeom>
                <a:avLst/>
                <a:gdLst>
                  <a:gd name="T0" fmla="*/ 0 w 720"/>
                  <a:gd name="T1" fmla="*/ 96 h 240"/>
                  <a:gd name="T2" fmla="*/ 239 w 720"/>
                  <a:gd name="T3" fmla="*/ 96 h 240"/>
                  <a:gd name="T4" fmla="*/ 239 w 720"/>
                  <a:gd name="T5" fmla="*/ 192 h 240"/>
                  <a:gd name="T6" fmla="*/ 492 w 720"/>
                  <a:gd name="T7" fmla="*/ 192 h 240"/>
                  <a:gd name="T8" fmla="*/ 492 w 720"/>
                  <a:gd name="T9" fmla="*/ 144 h 240"/>
                  <a:gd name="T10" fmla="*/ 733 w 720"/>
                  <a:gd name="T11" fmla="*/ 144 h 240"/>
                  <a:gd name="T12" fmla="*/ 733 w 720"/>
                  <a:gd name="T13" fmla="*/ 240 h 240"/>
                  <a:gd name="T14" fmla="*/ 976 w 720"/>
                  <a:gd name="T15" fmla="*/ 240 h 240"/>
                  <a:gd name="T16" fmla="*/ 976 w 720"/>
                  <a:gd name="T17" fmla="*/ 0 h 240"/>
                  <a:gd name="T18" fmla="*/ 1223 w 720"/>
                  <a:gd name="T19" fmla="*/ 0 h 240"/>
                  <a:gd name="T20" fmla="*/ 1223 w 720"/>
                  <a:gd name="T21" fmla="*/ 196 h 240"/>
                  <a:gd name="T22" fmla="*/ 1462 w 720"/>
                  <a:gd name="T23" fmla="*/ 196 h 240"/>
                  <a:gd name="T24" fmla="*/ 1462 w 720"/>
                  <a:gd name="T25" fmla="*/ 48 h 240"/>
                  <a:gd name="T26" fmla="*/ 1712 w 720"/>
                  <a:gd name="T27" fmla="*/ 48 h 240"/>
                  <a:gd name="T28" fmla="*/ 1712 w 720"/>
                  <a:gd name="T29" fmla="*/ 144 h 240"/>
                  <a:gd name="T30" fmla="*/ 1957 w 720"/>
                  <a:gd name="T31" fmla="*/ 144 h 240"/>
                  <a:gd name="T32" fmla="*/ 1957 w 720"/>
                  <a:gd name="T33" fmla="*/ 240 h 240"/>
                  <a:gd name="T34" fmla="*/ 2199 w 720"/>
                  <a:gd name="T35" fmla="*/ 240 h 240"/>
                  <a:gd name="T36" fmla="*/ 2199 w 720"/>
                  <a:gd name="T37" fmla="*/ 96 h 240"/>
                  <a:gd name="T38" fmla="*/ 2446 w 720"/>
                  <a:gd name="T39" fmla="*/ 96 h 240"/>
                  <a:gd name="T40" fmla="*/ 2446 w 720"/>
                  <a:gd name="T41" fmla="*/ 192 h 240"/>
                  <a:gd name="T42" fmla="*/ 2684 w 720"/>
                  <a:gd name="T43" fmla="*/ 192 h 240"/>
                  <a:gd name="T44" fmla="*/ 2684 w 720"/>
                  <a:gd name="T45" fmla="*/ 48 h 240"/>
                  <a:gd name="T46" fmla="*/ 2935 w 720"/>
                  <a:gd name="T47" fmla="*/ 48 h 240"/>
                  <a:gd name="T48" fmla="*/ 2935 w 720"/>
                  <a:gd name="T49" fmla="*/ 144 h 240"/>
                  <a:gd name="T50" fmla="*/ 3172 w 720"/>
                  <a:gd name="T51" fmla="*/ 144 h 240"/>
                  <a:gd name="T52" fmla="*/ 3172 w 720"/>
                  <a:gd name="T53" fmla="*/ 96 h 240"/>
                  <a:gd name="T54" fmla="*/ 3424 w 720"/>
                  <a:gd name="T55" fmla="*/ 96 h 240"/>
                  <a:gd name="T56" fmla="*/ 3424 w 720"/>
                  <a:gd name="T57" fmla="*/ 240 h 240"/>
                  <a:gd name="T58" fmla="*/ 3661 w 720"/>
                  <a:gd name="T59" fmla="*/ 240 h 240"/>
                  <a:gd name="T60" fmla="*/ 3661 w 720"/>
                  <a:gd name="T61" fmla="*/ 96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20"/>
                  <a:gd name="T94" fmla="*/ 0 h 240"/>
                  <a:gd name="T95" fmla="*/ 720 w 720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20" h="240">
                    <a:moveTo>
                      <a:pt x="0" y="96"/>
                    </a:moveTo>
                    <a:lnTo>
                      <a:pt x="48" y="96"/>
                    </a:lnTo>
                    <a:lnTo>
                      <a:pt x="48" y="192"/>
                    </a:lnTo>
                    <a:lnTo>
                      <a:pt x="96" y="192"/>
                    </a:lnTo>
                    <a:lnTo>
                      <a:pt x="96" y="144"/>
                    </a:lnTo>
                    <a:lnTo>
                      <a:pt x="144" y="144"/>
                    </a:lnTo>
                    <a:lnTo>
                      <a:pt x="144" y="240"/>
                    </a:lnTo>
                    <a:lnTo>
                      <a:pt x="192" y="240"/>
                    </a:lnTo>
                    <a:lnTo>
                      <a:pt x="192" y="0"/>
                    </a:lnTo>
                    <a:lnTo>
                      <a:pt x="240" y="0"/>
                    </a:lnTo>
                    <a:lnTo>
                      <a:pt x="240" y="196"/>
                    </a:lnTo>
                    <a:lnTo>
                      <a:pt x="288" y="196"/>
                    </a:lnTo>
                    <a:lnTo>
                      <a:pt x="288" y="48"/>
                    </a:lnTo>
                    <a:lnTo>
                      <a:pt x="336" y="48"/>
                    </a:lnTo>
                    <a:lnTo>
                      <a:pt x="336" y="144"/>
                    </a:lnTo>
                    <a:lnTo>
                      <a:pt x="384" y="144"/>
                    </a:lnTo>
                    <a:lnTo>
                      <a:pt x="384" y="240"/>
                    </a:lnTo>
                    <a:lnTo>
                      <a:pt x="432" y="240"/>
                    </a:lnTo>
                    <a:lnTo>
                      <a:pt x="432" y="96"/>
                    </a:lnTo>
                    <a:lnTo>
                      <a:pt x="480" y="96"/>
                    </a:lnTo>
                    <a:lnTo>
                      <a:pt x="480" y="192"/>
                    </a:lnTo>
                    <a:lnTo>
                      <a:pt x="528" y="192"/>
                    </a:lnTo>
                    <a:lnTo>
                      <a:pt x="528" y="48"/>
                    </a:lnTo>
                    <a:lnTo>
                      <a:pt x="576" y="48"/>
                    </a:lnTo>
                    <a:lnTo>
                      <a:pt x="576" y="144"/>
                    </a:lnTo>
                    <a:lnTo>
                      <a:pt x="624" y="144"/>
                    </a:lnTo>
                    <a:lnTo>
                      <a:pt x="624" y="96"/>
                    </a:lnTo>
                    <a:lnTo>
                      <a:pt x="672" y="96"/>
                    </a:lnTo>
                    <a:lnTo>
                      <a:pt x="672" y="240"/>
                    </a:lnTo>
                    <a:lnTo>
                      <a:pt x="720" y="240"/>
                    </a:lnTo>
                    <a:lnTo>
                      <a:pt x="720" y="96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Freeform 39"/>
              <p:cNvSpPr>
                <a:spLocks/>
              </p:cNvSpPr>
              <p:nvPr/>
            </p:nvSpPr>
            <p:spPr bwMode="auto">
              <a:xfrm>
                <a:off x="2928" y="2736"/>
                <a:ext cx="816" cy="240"/>
              </a:xfrm>
              <a:custGeom>
                <a:avLst/>
                <a:gdLst>
                  <a:gd name="T0" fmla="*/ 0 w 720"/>
                  <a:gd name="T1" fmla="*/ 96 h 240"/>
                  <a:gd name="T2" fmla="*/ 239 w 720"/>
                  <a:gd name="T3" fmla="*/ 96 h 240"/>
                  <a:gd name="T4" fmla="*/ 239 w 720"/>
                  <a:gd name="T5" fmla="*/ 192 h 240"/>
                  <a:gd name="T6" fmla="*/ 492 w 720"/>
                  <a:gd name="T7" fmla="*/ 192 h 240"/>
                  <a:gd name="T8" fmla="*/ 492 w 720"/>
                  <a:gd name="T9" fmla="*/ 144 h 240"/>
                  <a:gd name="T10" fmla="*/ 733 w 720"/>
                  <a:gd name="T11" fmla="*/ 144 h 240"/>
                  <a:gd name="T12" fmla="*/ 733 w 720"/>
                  <a:gd name="T13" fmla="*/ 240 h 240"/>
                  <a:gd name="T14" fmla="*/ 976 w 720"/>
                  <a:gd name="T15" fmla="*/ 240 h 240"/>
                  <a:gd name="T16" fmla="*/ 976 w 720"/>
                  <a:gd name="T17" fmla="*/ 0 h 240"/>
                  <a:gd name="T18" fmla="*/ 1223 w 720"/>
                  <a:gd name="T19" fmla="*/ 0 h 240"/>
                  <a:gd name="T20" fmla="*/ 1223 w 720"/>
                  <a:gd name="T21" fmla="*/ 196 h 240"/>
                  <a:gd name="T22" fmla="*/ 1462 w 720"/>
                  <a:gd name="T23" fmla="*/ 196 h 240"/>
                  <a:gd name="T24" fmla="*/ 1462 w 720"/>
                  <a:gd name="T25" fmla="*/ 48 h 240"/>
                  <a:gd name="T26" fmla="*/ 1712 w 720"/>
                  <a:gd name="T27" fmla="*/ 48 h 240"/>
                  <a:gd name="T28" fmla="*/ 1712 w 720"/>
                  <a:gd name="T29" fmla="*/ 144 h 240"/>
                  <a:gd name="T30" fmla="*/ 1957 w 720"/>
                  <a:gd name="T31" fmla="*/ 144 h 240"/>
                  <a:gd name="T32" fmla="*/ 1957 w 720"/>
                  <a:gd name="T33" fmla="*/ 240 h 240"/>
                  <a:gd name="T34" fmla="*/ 2199 w 720"/>
                  <a:gd name="T35" fmla="*/ 240 h 240"/>
                  <a:gd name="T36" fmla="*/ 2199 w 720"/>
                  <a:gd name="T37" fmla="*/ 96 h 240"/>
                  <a:gd name="T38" fmla="*/ 2446 w 720"/>
                  <a:gd name="T39" fmla="*/ 96 h 240"/>
                  <a:gd name="T40" fmla="*/ 2446 w 720"/>
                  <a:gd name="T41" fmla="*/ 192 h 240"/>
                  <a:gd name="T42" fmla="*/ 2684 w 720"/>
                  <a:gd name="T43" fmla="*/ 192 h 240"/>
                  <a:gd name="T44" fmla="*/ 2684 w 720"/>
                  <a:gd name="T45" fmla="*/ 48 h 240"/>
                  <a:gd name="T46" fmla="*/ 2935 w 720"/>
                  <a:gd name="T47" fmla="*/ 48 h 240"/>
                  <a:gd name="T48" fmla="*/ 2935 w 720"/>
                  <a:gd name="T49" fmla="*/ 144 h 240"/>
                  <a:gd name="T50" fmla="*/ 3172 w 720"/>
                  <a:gd name="T51" fmla="*/ 144 h 240"/>
                  <a:gd name="T52" fmla="*/ 3172 w 720"/>
                  <a:gd name="T53" fmla="*/ 96 h 240"/>
                  <a:gd name="T54" fmla="*/ 3424 w 720"/>
                  <a:gd name="T55" fmla="*/ 96 h 240"/>
                  <a:gd name="T56" fmla="*/ 3424 w 720"/>
                  <a:gd name="T57" fmla="*/ 240 h 240"/>
                  <a:gd name="T58" fmla="*/ 3661 w 720"/>
                  <a:gd name="T59" fmla="*/ 240 h 240"/>
                  <a:gd name="T60" fmla="*/ 3661 w 720"/>
                  <a:gd name="T61" fmla="*/ 96 h 24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20"/>
                  <a:gd name="T94" fmla="*/ 0 h 240"/>
                  <a:gd name="T95" fmla="*/ 720 w 720"/>
                  <a:gd name="T96" fmla="*/ 240 h 24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20" h="240">
                    <a:moveTo>
                      <a:pt x="0" y="96"/>
                    </a:moveTo>
                    <a:lnTo>
                      <a:pt x="48" y="96"/>
                    </a:lnTo>
                    <a:lnTo>
                      <a:pt x="48" y="192"/>
                    </a:lnTo>
                    <a:lnTo>
                      <a:pt x="96" y="192"/>
                    </a:lnTo>
                    <a:lnTo>
                      <a:pt x="96" y="144"/>
                    </a:lnTo>
                    <a:lnTo>
                      <a:pt x="144" y="144"/>
                    </a:lnTo>
                    <a:lnTo>
                      <a:pt x="144" y="240"/>
                    </a:lnTo>
                    <a:lnTo>
                      <a:pt x="192" y="240"/>
                    </a:lnTo>
                    <a:lnTo>
                      <a:pt x="192" y="0"/>
                    </a:lnTo>
                    <a:lnTo>
                      <a:pt x="240" y="0"/>
                    </a:lnTo>
                    <a:lnTo>
                      <a:pt x="240" y="196"/>
                    </a:lnTo>
                    <a:lnTo>
                      <a:pt x="288" y="196"/>
                    </a:lnTo>
                    <a:lnTo>
                      <a:pt x="288" y="48"/>
                    </a:lnTo>
                    <a:lnTo>
                      <a:pt x="336" y="48"/>
                    </a:lnTo>
                    <a:lnTo>
                      <a:pt x="336" y="144"/>
                    </a:lnTo>
                    <a:lnTo>
                      <a:pt x="384" y="144"/>
                    </a:lnTo>
                    <a:lnTo>
                      <a:pt x="384" y="240"/>
                    </a:lnTo>
                    <a:lnTo>
                      <a:pt x="432" y="240"/>
                    </a:lnTo>
                    <a:lnTo>
                      <a:pt x="432" y="96"/>
                    </a:lnTo>
                    <a:lnTo>
                      <a:pt x="480" y="96"/>
                    </a:lnTo>
                    <a:lnTo>
                      <a:pt x="480" y="192"/>
                    </a:lnTo>
                    <a:lnTo>
                      <a:pt x="528" y="192"/>
                    </a:lnTo>
                    <a:lnTo>
                      <a:pt x="528" y="48"/>
                    </a:lnTo>
                    <a:lnTo>
                      <a:pt x="576" y="48"/>
                    </a:lnTo>
                    <a:lnTo>
                      <a:pt x="576" y="144"/>
                    </a:lnTo>
                    <a:lnTo>
                      <a:pt x="624" y="144"/>
                    </a:lnTo>
                    <a:lnTo>
                      <a:pt x="624" y="96"/>
                    </a:lnTo>
                    <a:lnTo>
                      <a:pt x="672" y="96"/>
                    </a:lnTo>
                    <a:lnTo>
                      <a:pt x="672" y="240"/>
                    </a:lnTo>
                    <a:lnTo>
                      <a:pt x="720" y="240"/>
                    </a:lnTo>
                    <a:lnTo>
                      <a:pt x="720" y="96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Freeform 40"/>
              <p:cNvSpPr>
                <a:spLocks/>
              </p:cNvSpPr>
              <p:nvPr/>
            </p:nvSpPr>
            <p:spPr bwMode="auto">
              <a:xfrm>
                <a:off x="2112" y="2496"/>
                <a:ext cx="816" cy="288"/>
              </a:xfrm>
              <a:custGeom>
                <a:avLst/>
                <a:gdLst>
                  <a:gd name="T0" fmla="*/ 0 w 816"/>
                  <a:gd name="T1" fmla="*/ 96 h 288"/>
                  <a:gd name="T2" fmla="*/ 54 w 816"/>
                  <a:gd name="T3" fmla="*/ 96 h 288"/>
                  <a:gd name="T4" fmla="*/ 54 w 816"/>
                  <a:gd name="T5" fmla="*/ 192 h 288"/>
                  <a:gd name="T6" fmla="*/ 109 w 816"/>
                  <a:gd name="T7" fmla="*/ 192 h 288"/>
                  <a:gd name="T8" fmla="*/ 109 w 816"/>
                  <a:gd name="T9" fmla="*/ 144 h 288"/>
                  <a:gd name="T10" fmla="*/ 163 w 816"/>
                  <a:gd name="T11" fmla="*/ 144 h 288"/>
                  <a:gd name="T12" fmla="*/ 163 w 816"/>
                  <a:gd name="T13" fmla="*/ 240 h 288"/>
                  <a:gd name="T14" fmla="*/ 218 w 816"/>
                  <a:gd name="T15" fmla="*/ 240 h 288"/>
                  <a:gd name="T16" fmla="*/ 218 w 816"/>
                  <a:gd name="T17" fmla="*/ 0 h 288"/>
                  <a:gd name="T18" fmla="*/ 272 w 816"/>
                  <a:gd name="T19" fmla="*/ 0 h 288"/>
                  <a:gd name="T20" fmla="*/ 272 w 816"/>
                  <a:gd name="T21" fmla="*/ 196 h 288"/>
                  <a:gd name="T22" fmla="*/ 326 w 816"/>
                  <a:gd name="T23" fmla="*/ 196 h 288"/>
                  <a:gd name="T24" fmla="*/ 326 w 816"/>
                  <a:gd name="T25" fmla="*/ 48 h 288"/>
                  <a:gd name="T26" fmla="*/ 381 w 816"/>
                  <a:gd name="T27" fmla="*/ 48 h 288"/>
                  <a:gd name="T28" fmla="*/ 381 w 816"/>
                  <a:gd name="T29" fmla="*/ 144 h 288"/>
                  <a:gd name="T30" fmla="*/ 435 w 816"/>
                  <a:gd name="T31" fmla="*/ 144 h 288"/>
                  <a:gd name="T32" fmla="*/ 435 w 816"/>
                  <a:gd name="T33" fmla="*/ 240 h 288"/>
                  <a:gd name="T34" fmla="*/ 490 w 816"/>
                  <a:gd name="T35" fmla="*/ 240 h 288"/>
                  <a:gd name="T36" fmla="*/ 490 w 816"/>
                  <a:gd name="T37" fmla="*/ 96 h 288"/>
                  <a:gd name="T38" fmla="*/ 544 w 816"/>
                  <a:gd name="T39" fmla="*/ 96 h 288"/>
                  <a:gd name="T40" fmla="*/ 544 w 816"/>
                  <a:gd name="T41" fmla="*/ 192 h 288"/>
                  <a:gd name="T42" fmla="*/ 598 w 816"/>
                  <a:gd name="T43" fmla="*/ 192 h 288"/>
                  <a:gd name="T44" fmla="*/ 598 w 816"/>
                  <a:gd name="T45" fmla="*/ 48 h 288"/>
                  <a:gd name="T46" fmla="*/ 653 w 816"/>
                  <a:gd name="T47" fmla="*/ 48 h 288"/>
                  <a:gd name="T48" fmla="*/ 653 w 816"/>
                  <a:gd name="T49" fmla="*/ 144 h 288"/>
                  <a:gd name="T50" fmla="*/ 707 w 816"/>
                  <a:gd name="T51" fmla="*/ 144 h 288"/>
                  <a:gd name="T52" fmla="*/ 707 w 816"/>
                  <a:gd name="T53" fmla="*/ 96 h 288"/>
                  <a:gd name="T54" fmla="*/ 762 w 816"/>
                  <a:gd name="T55" fmla="*/ 96 h 288"/>
                  <a:gd name="T56" fmla="*/ 762 w 816"/>
                  <a:gd name="T57" fmla="*/ 240 h 288"/>
                  <a:gd name="T58" fmla="*/ 816 w 816"/>
                  <a:gd name="T59" fmla="*/ 240 h 288"/>
                  <a:gd name="T60" fmla="*/ 816 w 816"/>
                  <a:gd name="T61" fmla="*/ 288 h 28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16"/>
                  <a:gd name="T94" fmla="*/ 0 h 288"/>
                  <a:gd name="T95" fmla="*/ 816 w 816"/>
                  <a:gd name="T96" fmla="*/ 288 h 28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16" h="288">
                    <a:moveTo>
                      <a:pt x="0" y="96"/>
                    </a:moveTo>
                    <a:lnTo>
                      <a:pt x="54" y="96"/>
                    </a:lnTo>
                    <a:lnTo>
                      <a:pt x="54" y="192"/>
                    </a:lnTo>
                    <a:lnTo>
                      <a:pt x="109" y="192"/>
                    </a:lnTo>
                    <a:lnTo>
                      <a:pt x="109" y="144"/>
                    </a:lnTo>
                    <a:lnTo>
                      <a:pt x="163" y="144"/>
                    </a:lnTo>
                    <a:lnTo>
                      <a:pt x="163" y="240"/>
                    </a:lnTo>
                    <a:lnTo>
                      <a:pt x="218" y="240"/>
                    </a:lnTo>
                    <a:lnTo>
                      <a:pt x="218" y="0"/>
                    </a:lnTo>
                    <a:lnTo>
                      <a:pt x="272" y="0"/>
                    </a:lnTo>
                    <a:lnTo>
                      <a:pt x="272" y="196"/>
                    </a:lnTo>
                    <a:lnTo>
                      <a:pt x="326" y="196"/>
                    </a:lnTo>
                    <a:lnTo>
                      <a:pt x="326" y="48"/>
                    </a:lnTo>
                    <a:lnTo>
                      <a:pt x="381" y="48"/>
                    </a:lnTo>
                    <a:lnTo>
                      <a:pt x="381" y="144"/>
                    </a:lnTo>
                    <a:lnTo>
                      <a:pt x="435" y="144"/>
                    </a:lnTo>
                    <a:lnTo>
                      <a:pt x="435" y="240"/>
                    </a:lnTo>
                    <a:lnTo>
                      <a:pt x="490" y="240"/>
                    </a:lnTo>
                    <a:lnTo>
                      <a:pt x="490" y="96"/>
                    </a:lnTo>
                    <a:lnTo>
                      <a:pt x="544" y="96"/>
                    </a:lnTo>
                    <a:lnTo>
                      <a:pt x="544" y="192"/>
                    </a:lnTo>
                    <a:lnTo>
                      <a:pt x="598" y="192"/>
                    </a:lnTo>
                    <a:lnTo>
                      <a:pt x="598" y="48"/>
                    </a:lnTo>
                    <a:lnTo>
                      <a:pt x="653" y="48"/>
                    </a:lnTo>
                    <a:lnTo>
                      <a:pt x="653" y="144"/>
                    </a:lnTo>
                    <a:lnTo>
                      <a:pt x="707" y="144"/>
                    </a:lnTo>
                    <a:lnTo>
                      <a:pt x="707" y="96"/>
                    </a:lnTo>
                    <a:lnTo>
                      <a:pt x="762" y="96"/>
                    </a:lnTo>
                    <a:lnTo>
                      <a:pt x="762" y="240"/>
                    </a:lnTo>
                    <a:lnTo>
                      <a:pt x="816" y="240"/>
                    </a:lnTo>
                    <a:lnTo>
                      <a:pt x="816" y="288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41"/>
              <p:cNvSpPr>
                <a:spLocks noChangeShapeType="1"/>
              </p:cNvSpPr>
              <p:nvPr/>
            </p:nvSpPr>
            <p:spPr bwMode="auto">
              <a:xfrm flipV="1">
                <a:off x="2112" y="259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Line 42"/>
              <p:cNvSpPr>
                <a:spLocks noChangeShapeType="1"/>
              </p:cNvSpPr>
              <p:nvPr/>
            </p:nvSpPr>
            <p:spPr bwMode="auto">
              <a:xfrm>
                <a:off x="2928" y="2736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2" name="Line 43"/>
              <p:cNvSpPr>
                <a:spLocks noChangeShapeType="1"/>
              </p:cNvSpPr>
              <p:nvPr/>
            </p:nvSpPr>
            <p:spPr bwMode="auto">
              <a:xfrm flipV="1">
                <a:off x="3744" y="2688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8" name="Group 44"/>
            <p:cNvGrpSpPr>
              <a:grpSpLocks/>
            </p:cNvGrpSpPr>
            <p:nvPr/>
          </p:nvGrpSpPr>
          <p:grpSpPr bwMode="auto">
            <a:xfrm>
              <a:off x="1676400" y="2667000"/>
              <a:ext cx="5181600" cy="533400"/>
              <a:chOff x="1296" y="1776"/>
              <a:chExt cx="3264" cy="336"/>
            </a:xfrm>
          </p:grpSpPr>
          <p:sp>
            <p:nvSpPr>
              <p:cNvPr id="19469" name="Line 45"/>
              <p:cNvSpPr>
                <a:spLocks noChangeShapeType="1"/>
              </p:cNvSpPr>
              <p:nvPr/>
            </p:nvSpPr>
            <p:spPr bwMode="auto">
              <a:xfrm>
                <a:off x="2928" y="1776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Line 46"/>
              <p:cNvSpPr>
                <a:spLocks noChangeShapeType="1"/>
              </p:cNvSpPr>
              <p:nvPr/>
            </p:nvSpPr>
            <p:spPr bwMode="auto">
              <a:xfrm>
                <a:off x="1296" y="2112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Line 47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2" name="Line 48"/>
              <p:cNvSpPr>
                <a:spLocks noChangeShapeType="1"/>
              </p:cNvSpPr>
              <p:nvPr/>
            </p:nvSpPr>
            <p:spPr bwMode="auto">
              <a:xfrm>
                <a:off x="2928" y="2016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Line 49"/>
              <p:cNvSpPr>
                <a:spLocks noChangeShapeType="1"/>
              </p:cNvSpPr>
              <p:nvPr/>
            </p:nvSpPr>
            <p:spPr bwMode="auto">
              <a:xfrm>
                <a:off x="3744" y="1872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Line 50"/>
              <p:cNvSpPr>
                <a:spLocks noChangeShapeType="1"/>
              </p:cNvSpPr>
              <p:nvPr/>
            </p:nvSpPr>
            <p:spPr bwMode="auto">
              <a:xfrm>
                <a:off x="374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Line 51"/>
              <p:cNvSpPr>
                <a:spLocks noChangeShapeType="1"/>
              </p:cNvSpPr>
              <p:nvPr/>
            </p:nvSpPr>
            <p:spPr bwMode="auto">
              <a:xfrm>
                <a:off x="2112" y="1776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21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Quality of Service</a:t>
            </a:r>
            <a:endParaRPr lang="el-GR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91140" name="Group 4" descr="Qo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43454"/>
              </p:ext>
            </p:extLst>
          </p:nvPr>
        </p:nvGraphicFramePr>
        <p:xfrm>
          <a:off x="762000" y="1752600"/>
          <a:ext cx="7772400" cy="4097338"/>
        </p:xfrm>
        <a:graphic>
          <a:graphicData uri="http://schemas.openxmlformats.org/drawingml/2006/table">
            <a:tbl>
              <a:tblPr firstRow="1"/>
              <a:tblGrid>
                <a:gridCol w="1447800"/>
                <a:gridCol w="1828800"/>
                <a:gridCol w="1524000"/>
                <a:gridCol w="1417638"/>
                <a:gridCol w="1554162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Traffic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Conversational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Streaming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Interactive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Background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  <a:endParaRPr kumimoji="0" lang="el-G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Characteristics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Preserve time             relation of (variation) between information entities of the stream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Conversational pattern (stringent and low delay)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Preserve time             relation of (variation) between information entities of the stream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Request response pattern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Preserve payload content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Destination is not expecting the data within a certain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Char char="•"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Preserve payload content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Example of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voice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streaming video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web browsing</a:t>
                      </a:r>
                      <a:endParaRPr kumimoji="0" lang="el-G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background download of emails</a:t>
                      </a:r>
                      <a:endParaRPr kumimoji="0" lang="el-G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4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architecture (rel99)</a:t>
            </a:r>
            <a:endParaRPr lang="el-GR" altLang="en-US" smtClean="0"/>
          </a:p>
        </p:txBody>
      </p:sp>
      <p:pic>
        <p:nvPicPr>
          <p:cNvPr id="21507" name="Picture 3" descr="UM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 descr="umts"/>
          <p:cNvSpPr>
            <a:spLocks noChangeArrowheads="1"/>
          </p:cNvSpPr>
          <p:nvPr/>
        </p:nvSpPr>
        <p:spPr bwMode="auto">
          <a:xfrm>
            <a:off x="1219200" y="1676400"/>
            <a:ext cx="6172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92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1g-5g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1G to 5G</a:t>
            </a:r>
          </a:p>
        </p:txBody>
      </p:sp>
      <p:pic>
        <p:nvPicPr>
          <p:cNvPr id="4100" name="Picture 34" descr="1g-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5725"/>
            <a:ext cx="8229600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38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architecture (3GPP Rel.5)</a:t>
            </a:r>
            <a:endParaRPr lang="el-GR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2" name="Picture 4" descr="UM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676400"/>
            <a:ext cx="898048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4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all-IP</a:t>
            </a:r>
            <a:endParaRPr lang="el-GR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6" name="Picture 4" descr="UM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747838"/>
            <a:ext cx="8980488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5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3GPP releases</a:t>
            </a:r>
            <a:endParaRPr lang="el-GR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Rel-99 (3/2000)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first deployable version of UMTS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GSM/GPRS/EDGE/WCDMA radio access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Rel.4 (3/2001)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multimedia messaging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efficient IP-based interconnection of core network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Rel.5 (3/2002)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HSDPA (up to 14.4 Mbps, 1.8,3.6,7.2Mbps avail. up to 2008)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first phase IMS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IP UTRAN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Rel.6 (3/2005)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HSUPA (up to 5.76 Mbps)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enhanced MBMS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second phase IMS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Rel. 7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HDPA+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flat radio access network</a:t>
            </a:r>
            <a:endParaRPr lang="el-GR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4469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Evolution of cellular technologies</a:t>
            </a:r>
            <a:endParaRPr lang="el-GR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4" name="Rectangle 6" descr="Evolution"/>
          <p:cNvSpPr>
            <a:spLocks noChangeArrowheads="1"/>
          </p:cNvSpPr>
          <p:nvPr/>
        </p:nvSpPr>
        <p:spPr bwMode="auto">
          <a:xfrm>
            <a:off x="0" y="6019800"/>
            <a:ext cx="8915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5605" name="Picture 5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52550"/>
            <a:ext cx="6884988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1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Evolution of cellular technologies</a:t>
            </a:r>
          </a:p>
        </p:txBody>
      </p:sp>
      <p:pic>
        <p:nvPicPr>
          <p:cNvPr id="26627" name="Picture 2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6675"/>
            <a:ext cx="8458200" cy="496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348413" y="6521450"/>
            <a:ext cx="236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Source: 4G Americas</a:t>
            </a:r>
          </a:p>
        </p:txBody>
      </p:sp>
    </p:spTree>
    <p:extLst>
      <p:ext uri="{BB962C8B-B14F-4D97-AF65-F5344CB8AC3E}">
        <p14:creationId xmlns:p14="http://schemas.microsoft.com/office/powerpoint/2010/main" val="3407004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HSDPA</a:t>
            </a:r>
            <a:endParaRPr lang="el-GR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High speed shared channels (15@5MHz)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sharing in both code and time domains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Fast scheduling and user diversity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shorter TTI (Transmission Time Interval): 2ms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Adaptive Modulation and Coding (AMC)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Higher order modulation: QPSK and 16-QAM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Fast link adaptation: different FEC (channel coding)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Fast hybrid ARQ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fast combined with scheduling/link adaptation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hybrid: combine repeated data transmissions with prior transmissions to improve successful decoding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8817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Fast scheduling and user diversity</a:t>
            </a:r>
            <a:endParaRPr lang="el-GR" altLang="en-US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6" name="Picture 4" descr="schedu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17073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User diversity</a:t>
            </a:r>
            <a:endParaRPr lang="el-GR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4" descr="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1802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0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9" descr="hsdpa"/>
          <p:cNvGrpSpPr>
            <a:grpSpLocks/>
          </p:cNvGrpSpPr>
          <p:nvPr/>
        </p:nvGrpSpPr>
        <p:grpSpPr bwMode="auto">
          <a:xfrm>
            <a:off x="0" y="1524000"/>
            <a:ext cx="9144000" cy="4789488"/>
            <a:chOff x="0" y="960"/>
            <a:chExt cx="5760" cy="3017"/>
          </a:xfrm>
        </p:grpSpPr>
        <p:pic>
          <p:nvPicPr>
            <p:cNvPr id="30727" name="Picture 4" descr="wcdm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0"/>
              <a:ext cx="5760" cy="3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Rectangle 7"/>
            <p:cNvSpPr>
              <a:spLocks noChangeArrowheads="1"/>
            </p:cNvSpPr>
            <p:nvPr/>
          </p:nvSpPr>
          <p:spPr bwMode="auto">
            <a:xfrm>
              <a:off x="0" y="1584"/>
              <a:ext cx="81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0729" name="Rectangle 8"/>
            <p:cNvSpPr>
              <a:spLocks noChangeArrowheads="1"/>
            </p:cNvSpPr>
            <p:nvPr/>
          </p:nvSpPr>
          <p:spPr bwMode="auto">
            <a:xfrm>
              <a:off x="0" y="2784"/>
              <a:ext cx="81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HSDPA vs. WCDMA</a:t>
            </a:r>
            <a:endParaRPr lang="el-GR" alt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274320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WCDMA</a:t>
            </a:r>
            <a:endParaRPr lang="el-GR" altLang="en-US" sz="1800" b="1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28600" y="46482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HSDPA</a:t>
            </a:r>
            <a:endParaRPr lang="el-GR" altLang="en-US" sz="1800" b="1"/>
          </a:p>
        </p:txBody>
      </p:sp>
    </p:spTree>
    <p:extLst>
      <p:ext uri="{BB962C8B-B14F-4D97-AF65-F5344CB8AC3E}">
        <p14:creationId xmlns:p14="http://schemas.microsoft.com/office/powerpoint/2010/main" val="334459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HSUPA</a:t>
            </a:r>
            <a:endParaRPr lang="el-GR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Enhanced dedicated physical channel</a:t>
            </a:r>
          </a:p>
          <a:p>
            <a:pPr eaLnBrk="1" hangingPunct="1"/>
            <a:r>
              <a:rPr lang="en-US" altLang="en-US" smtClean="0"/>
              <a:t>Fast scheduling with short TTI (2ms)</a:t>
            </a:r>
          </a:p>
          <a:p>
            <a:pPr eaLnBrk="1" hangingPunct="1"/>
            <a:r>
              <a:rPr lang="en-US" altLang="en-US" smtClean="0"/>
              <a:t>Fast hybrid ARQ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9818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From 2G to 3G</a:t>
            </a:r>
            <a:endParaRPr lang="el-GR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4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69163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634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HSPA and HSPA+</a:t>
            </a:r>
            <a:endParaRPr lang="el-GR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HSPA (Rel. 6)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DL: 14.4 Mbps, UL: 5.76 Mbps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HSPA+ goals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exploit full potential of CDMA before moving to OFDMA (3G LTE)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operation of packet-only mode for voice and data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HSPA+: many versions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Rel.7 HSPA+ (DL 64 QAM, UL 16 QAM): DL: 21Mbps, UL: 11.5Mbps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Rel.7 HSPA+ (2X2 MIMO, DL 16 QAM, UL 16 QAM): DL: 28Mbps, UL: 11.5Mbps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Rel. 8 HSPA+ (2X2 MIMO, DL 64 QAM, UL 16 QAM): DL: 42.2Mbps, UL: 11.5Mbps</a:t>
            </a:r>
            <a:endParaRPr lang="el-G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8242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Towards a simpler architecture</a:t>
            </a:r>
            <a:endParaRPr lang="el-GR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6" name="Picture 4" descr="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6868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evolution towards LTE</a:t>
            </a:r>
            <a:endParaRPr lang="el-GR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65688"/>
            <a:ext cx="8382000" cy="145891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3G LTE: next step in evolution of 3GPP radio interfaces to deliver Global Mobile Broadband</a:t>
            </a:r>
          </a:p>
          <a:p>
            <a:pPr eaLnBrk="1" hangingPunct="1"/>
            <a:r>
              <a:rPr lang="en-US" altLang="en-US" sz="2800" smtClean="0"/>
              <a:t>Not 4G, but beyond 3G: 3.9G</a:t>
            </a:r>
            <a:endParaRPr lang="el-GR" altLang="en-US" sz="2800" smtClean="0"/>
          </a:p>
        </p:txBody>
      </p:sp>
      <p:grpSp>
        <p:nvGrpSpPr>
          <p:cNvPr id="34820" name="Group 9" descr="LTE"/>
          <p:cNvGrpSpPr>
            <a:grpSpLocks/>
          </p:cNvGrpSpPr>
          <p:nvPr/>
        </p:nvGrpSpPr>
        <p:grpSpPr bwMode="auto">
          <a:xfrm>
            <a:off x="0" y="1371600"/>
            <a:ext cx="9144000" cy="3536950"/>
            <a:chOff x="0" y="1056"/>
            <a:chExt cx="5760" cy="2228"/>
          </a:xfrm>
        </p:grpSpPr>
        <p:pic>
          <p:nvPicPr>
            <p:cNvPr id="34821" name="Picture 4" descr="L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48"/>
              <a:ext cx="5453" cy="1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0" y="2976"/>
              <a:ext cx="124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4823" name="Rectangle 6"/>
            <p:cNvSpPr>
              <a:spLocks noChangeArrowheads="1"/>
            </p:cNvSpPr>
            <p:nvPr/>
          </p:nvSpPr>
          <p:spPr bwMode="auto">
            <a:xfrm>
              <a:off x="5184" y="2928"/>
              <a:ext cx="57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4824" name="Rectangle 7"/>
            <p:cNvSpPr>
              <a:spLocks noChangeArrowheads="1"/>
            </p:cNvSpPr>
            <p:nvPr/>
          </p:nvSpPr>
          <p:spPr bwMode="auto">
            <a:xfrm>
              <a:off x="2208" y="1056"/>
              <a:ext cx="276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4825" name="Rectangle 8"/>
            <p:cNvSpPr>
              <a:spLocks noChangeArrowheads="1"/>
            </p:cNvSpPr>
            <p:nvPr/>
          </p:nvSpPr>
          <p:spPr bwMode="auto">
            <a:xfrm>
              <a:off x="5002" y="3044"/>
              <a:ext cx="57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602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LTE targets</a:t>
            </a:r>
            <a:endParaRPr lang="el-GR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Increased data 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Peak data rate: above 100 Mbps (downlink) and 50 Mbps (uplink)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Increase “cell edge bitrate” whilst maintaining same site locations as deployed today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Improved spectrum efficiency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2-4X Rel 6 HSPA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Reduced latencies: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network latency &lt; 10 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inactive-to-active latency &lt; 100 ms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Designed for IP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Efficient support packet services (e.g. Voice over IP, Presence)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Enhanced IMS and core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Enhanced MBMS (broadcasting)</a:t>
            </a:r>
          </a:p>
          <a:p>
            <a:pPr eaLnBrk="1" hangingPunct="1">
              <a:lnSpc>
                <a:spcPct val="90000"/>
              </a:lnSpc>
            </a:pPr>
            <a:endParaRPr lang="el-G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5126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LTE targets (cont)</a:t>
            </a:r>
            <a:endParaRPr lang="el-GR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Spectrum and deployment flexibility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Scaleable bandwidth: 1.25,2.5,5,10,15,20 MHz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Both TDD and FDD modes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High mobility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optimized for speeds 0-15 Km/h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support high performance for 15-120 Km/h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support mobility for 120-350 Km/h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Cost effective introduction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Cost effective migration from Rel-6 UTRAN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inter-working with existing 3G and non-3GPP systems (WiMAX, WLAN)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simplified Radio Access Network (RAN)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5777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LTE features</a:t>
            </a:r>
            <a:endParaRPr lang="el-GR" alt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Downlink based on OFDMA</a:t>
            </a:r>
          </a:p>
          <a:p>
            <a:pPr eaLnBrk="1" hangingPunct="1"/>
            <a:r>
              <a:rPr lang="en-US" altLang="en-US" smtClean="0"/>
              <a:t>Uplink based on SC-FDMA</a:t>
            </a:r>
          </a:p>
          <a:p>
            <a:pPr eaLnBrk="1" hangingPunct="1"/>
            <a:r>
              <a:rPr lang="en-US" altLang="en-US" smtClean="0"/>
              <a:t>only packet switched</a:t>
            </a:r>
          </a:p>
          <a:p>
            <a:pPr lvl="1" eaLnBrk="1" hangingPunct="1"/>
            <a:r>
              <a:rPr lang="en-US" altLang="en-US" smtClean="0"/>
              <a:t>no circuit switched connectivity</a:t>
            </a:r>
          </a:p>
          <a:p>
            <a:pPr eaLnBrk="1" hangingPunct="1"/>
            <a:r>
              <a:rPr lang="en-US" altLang="en-US" smtClean="0"/>
              <a:t>MIMO: use more than one TX/RX antennas</a:t>
            </a:r>
            <a:endParaRPr lang="el-GR" altLang="en-US" smtClean="0"/>
          </a:p>
        </p:txBody>
      </p:sp>
      <p:pic>
        <p:nvPicPr>
          <p:cNvPr id="37892" name="Picture 5" descr="L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59238"/>
            <a:ext cx="8228013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0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EVOLUTION"/>
          <p:cNvSpPr/>
          <p:nvPr/>
        </p:nvSpPr>
        <p:spPr>
          <a:xfrm>
            <a:off x="0" y="61722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Evolution &gt; 2012</a:t>
            </a:r>
          </a:p>
        </p:txBody>
      </p:sp>
      <p:pic>
        <p:nvPicPr>
          <p:cNvPr id="38916" name="Picture 2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694488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3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LTE ADVANCED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LTE Advanced (Rel. 12)</a:t>
            </a:r>
          </a:p>
        </p:txBody>
      </p:sp>
      <p:pic>
        <p:nvPicPr>
          <p:cNvPr id="39940" name="Picture 2" descr="LTE ADVANC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6050"/>
            <a:ext cx="87550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 descr="LTE ADVANCED"/>
          <p:cNvSpPr/>
          <p:nvPr/>
        </p:nvSpPr>
        <p:spPr>
          <a:xfrm>
            <a:off x="8077200" y="63246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252413" y="6445250"/>
            <a:ext cx="2424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Source: 4G Americas, 2015 </a:t>
            </a:r>
          </a:p>
        </p:txBody>
      </p:sp>
    </p:spTree>
    <p:extLst>
      <p:ext uri="{BB962C8B-B14F-4D97-AF65-F5344CB8AC3E}">
        <p14:creationId xmlns:p14="http://schemas.microsoft.com/office/powerpoint/2010/main" val="2269723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Air interface technologies</a:t>
            </a:r>
            <a:endParaRPr lang="el-GR" alt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0964" name="Picture 4" descr="AIR INTE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5225"/>
            <a:ext cx="8186738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MIMO and carrier bandwidth</a:t>
            </a:r>
            <a:endParaRPr lang="el-GR" alt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988" name="Picture 4" descr="BAND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8674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3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Standardization</a:t>
            </a:r>
            <a:endParaRPr lang="el-GR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105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3</a:t>
            </a:r>
            <a:r>
              <a:rPr lang="en-US" altLang="en-US" sz="2800" baseline="30000" smtClean="0"/>
              <a:t>rd</a:t>
            </a:r>
            <a:r>
              <a:rPr lang="en-US" altLang="en-US" sz="2800" smtClean="0"/>
              <a:t> Generation Partnership Project (3GPP)</a:t>
            </a:r>
          </a:p>
          <a:p>
            <a:pPr lvl="1" eaLnBrk="1" hangingPunct="1"/>
            <a:r>
              <a:rPr lang="en-US" altLang="en-US" sz="2400" smtClean="0"/>
              <a:t>collaboration between telecommunication associations: ETSI, ARIB/TTC (Japan), CCSA (China), ATIS (North America), TTA (South Korea)</a:t>
            </a:r>
          </a:p>
          <a:p>
            <a:pPr lvl="1" eaLnBrk="1" hangingPunct="1"/>
            <a:r>
              <a:rPr lang="en-US" altLang="en-US" sz="2400" smtClean="0"/>
              <a:t>develop 3G mobile system specification within scope of IMT-2000 (ITU)</a:t>
            </a:r>
          </a:p>
          <a:p>
            <a:pPr lvl="1" eaLnBrk="1" hangingPunct="1"/>
            <a:r>
              <a:rPr lang="en-US" altLang="en-US" sz="2400" smtClean="0"/>
              <a:t>focus on radio, core network, service architecture</a:t>
            </a:r>
          </a:p>
          <a:p>
            <a:pPr lvl="2" eaLnBrk="1" hangingPunct="1"/>
            <a:r>
              <a:rPr lang="en-US" altLang="en-US" sz="2000" smtClean="0"/>
              <a:t>GSM, UMTS 3G, HSDPA/HSUPA/HSPA,3G LTE</a:t>
            </a:r>
          </a:p>
          <a:p>
            <a:pPr eaLnBrk="1" hangingPunct="1"/>
            <a:r>
              <a:rPr lang="en-US" altLang="en-US" sz="2800" smtClean="0"/>
              <a:t>Different from 3GPP2</a:t>
            </a:r>
          </a:p>
          <a:p>
            <a:pPr lvl="1" eaLnBrk="1" hangingPunct="1"/>
            <a:r>
              <a:rPr lang="en-US" altLang="en-US" sz="2400" smtClean="0"/>
              <a:t>focus on IS-95 (CDMA2000)</a:t>
            </a:r>
            <a:endParaRPr lang="el-G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4097254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Latency comparison</a:t>
            </a:r>
            <a:endParaRPr lang="el-GR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3012" name="Picture 5" descr="LAT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738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5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LTE Radio Access Network</a:t>
            </a:r>
            <a:endParaRPr lang="el-GR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4036" name="Picture 4" descr="LTE 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80438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UMTS:</a:t>
            </a:r>
            <a:endParaRPr lang="el-GR" altLang="en-US" sz="2400" b="1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105400" y="15240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LTE:</a:t>
            </a:r>
            <a:endParaRPr lang="el-GR" altLang="en-US" sz="2400" b="1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858000" y="5410200"/>
            <a:ext cx="193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Evolved-UTRAN</a:t>
            </a:r>
            <a:endParaRPr lang="el-GR" altLang="en-US" sz="1800" b="1"/>
          </a:p>
        </p:txBody>
      </p:sp>
    </p:spTree>
    <p:extLst>
      <p:ext uri="{BB962C8B-B14F-4D97-AF65-F5344CB8AC3E}">
        <p14:creationId xmlns:p14="http://schemas.microsoft.com/office/powerpoint/2010/main" val="10323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3G LTE Evolved-UTRAN</a:t>
            </a:r>
            <a:endParaRPr lang="el-GR" altLang="en-US" smtClean="0"/>
          </a:p>
        </p:txBody>
      </p:sp>
      <p:sp>
        <p:nvSpPr>
          <p:cNvPr id="45059" name="Rectangle 3" descr="LTE UTRAN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61" name="Picture 5" descr="LTE UT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275638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6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LTE simplified architecture</a:t>
            </a:r>
            <a:endParaRPr lang="el-GR" alt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Evolved UTRAN (EUTRAN):</a:t>
            </a:r>
          </a:p>
          <a:p>
            <a:pPr eaLnBrk="1" hangingPunct="1"/>
            <a:r>
              <a:rPr lang="en-US" altLang="en-US" smtClean="0"/>
              <a:t>Most RNC functionalities moved to eNodeB</a:t>
            </a:r>
          </a:p>
          <a:p>
            <a:pPr eaLnBrk="1" hangingPunct="1"/>
            <a:r>
              <a:rPr lang="en-US" altLang="en-US" smtClean="0"/>
              <a:t>RNC removed</a:t>
            </a:r>
          </a:p>
          <a:p>
            <a:pPr eaLnBrk="1" hangingPunct="1"/>
            <a:r>
              <a:rPr lang="en-US" altLang="en-US" smtClean="0"/>
              <a:t>eNodeB connects to evolved packet core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2108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Spectral efficiency</a:t>
            </a:r>
            <a:endParaRPr lang="el-GR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7108" name="Picture 4" descr="EFFICI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1628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269875" y="6037263"/>
            <a:ext cx="2424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Source: 4G Americas, 2015 </a:t>
            </a:r>
          </a:p>
        </p:txBody>
      </p:sp>
    </p:spTree>
    <p:extLst>
      <p:ext uri="{BB962C8B-B14F-4D97-AF65-F5344CB8AC3E}">
        <p14:creationId xmlns:p14="http://schemas.microsoft.com/office/powerpoint/2010/main" val="32015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</p:spPr>
        <p:txBody>
          <a:bodyPr/>
          <a:lstStyle/>
          <a:p>
            <a:r>
              <a:rPr lang="en-US" altLang="en-US" smtClean="0"/>
              <a:t>Proximity Services (LTE Rel. 12)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800600"/>
          </a:xfrm>
        </p:spPr>
        <p:txBody>
          <a:bodyPr/>
          <a:lstStyle/>
          <a:p>
            <a:r>
              <a:rPr lang="en-US" altLang="en-US" smtClean="0"/>
              <a:t>Direct discovery: identifies UE that are in direct proximity of each other</a:t>
            </a:r>
          </a:p>
          <a:p>
            <a:r>
              <a:rPr lang="en-US" altLang="en-US" smtClean="0"/>
              <a:t>Direct communication: device-to-device communication between UEs </a:t>
            </a:r>
          </a:p>
          <a:p>
            <a:pPr lvl="1"/>
            <a:r>
              <a:rPr lang="en-US" altLang="en-US" smtClean="0"/>
              <a:t>both in presence and in absence of LTE network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8625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Discovery</a:t>
            </a:r>
          </a:p>
        </p:txBody>
      </p:sp>
      <p:pic>
        <p:nvPicPr>
          <p:cNvPr id="49155" name="Picture 2" descr="DISCOV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1447800"/>
            <a:ext cx="568166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5446713"/>
            <a:ext cx="8610600" cy="1295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Type 1: UE selects resource from resource pool</a:t>
            </a:r>
          </a:p>
          <a:p>
            <a:pPr>
              <a:defRPr/>
            </a:pPr>
            <a:r>
              <a:rPr lang="en-US" dirty="0" smtClean="0"/>
              <a:t>Type 2B: LTE network allocates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90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Direct Communication</a:t>
            </a:r>
          </a:p>
        </p:txBody>
      </p:sp>
      <p:sp>
        <p:nvSpPr>
          <p:cNvPr id="4" name="Rectangle 3" descr="DIRECT COMMUNICATION"/>
          <p:cNvSpPr/>
          <p:nvPr/>
        </p:nvSpPr>
        <p:spPr>
          <a:xfrm>
            <a:off x="0" y="62484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800600"/>
            <a:ext cx="8966200" cy="16764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Mode 1: LTE network explicitly assigns resources</a:t>
            </a:r>
          </a:p>
          <a:p>
            <a:pPr>
              <a:defRPr/>
            </a:pPr>
            <a:r>
              <a:rPr lang="en-US" dirty="0" smtClean="0"/>
              <a:t>Mode 2: UEs select resources for control &amp; data from resource pool</a:t>
            </a:r>
            <a:endParaRPr lang="en-US" dirty="0"/>
          </a:p>
        </p:txBody>
      </p:sp>
      <p:pic>
        <p:nvPicPr>
          <p:cNvPr id="50181" name="Picture 2" descr="DIRECT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76400"/>
            <a:ext cx="9093200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37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Small cells</a:t>
            </a:r>
          </a:p>
        </p:txBody>
      </p:sp>
      <p:sp>
        <p:nvSpPr>
          <p:cNvPr id="51203" name="Rectangle 4" descr="SMALL CELLS"/>
          <p:cNvSpPr>
            <a:spLocks noChangeArrowheads="1"/>
          </p:cNvSpPr>
          <p:nvPr/>
        </p:nvSpPr>
        <p:spPr bwMode="auto">
          <a:xfrm>
            <a:off x="0" y="6096000"/>
            <a:ext cx="891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51204" name="Picture 2" descr="SMALL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7638"/>
            <a:ext cx="848518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7303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Small cell challenges</a:t>
            </a:r>
          </a:p>
        </p:txBody>
      </p:sp>
      <p:sp>
        <p:nvSpPr>
          <p:cNvPr id="4" name="Rectangle 3" descr="SMALL CELLS"/>
          <p:cNvSpPr/>
          <p:nvPr/>
        </p:nvSpPr>
        <p:spPr>
          <a:xfrm>
            <a:off x="0" y="62484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2228" name="Picture 2" descr="SMALL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5054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33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bands</a:t>
            </a:r>
            <a:endParaRPr lang="el-GR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4" descr="UMTS b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54208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409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Small cell approaches</a:t>
            </a:r>
          </a:p>
        </p:txBody>
      </p:sp>
      <p:pic>
        <p:nvPicPr>
          <p:cNvPr id="53251" name="Picture 2" descr="SMALL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8025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868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cells</a:t>
            </a:r>
          </a:p>
        </p:txBody>
      </p:sp>
      <p:pic>
        <p:nvPicPr>
          <p:cNvPr id="54276" name="Picture 2" descr="SMALL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5875"/>
            <a:ext cx="6799263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387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Partnerships and Forums</a:t>
            </a:r>
            <a:endParaRPr lang="el-GR" alt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ITU IMT-2000  http://www.itu.int/imt2000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Mobile Partnership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3GPP: http://www.3gpp.org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3GPP2: http://www.3gpp2.org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Mobile Technical Forums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3G All IP Forum: http://www.3gip.org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IPv6 Forum: http://www.ipv6forum.com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Mobile Marketing Forums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Mobile Wireless Internet Forum: http://www.mwif.org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UMTS Forum: http://www.umts-forum.org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GSM Forum: http://www.gsmworld.org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Universal Wireless Communication: http://www.uwcc.org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3G Americas: http://www.3gamericas.org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Global Mobile Supplier: http://www.gsacom.com</a:t>
            </a: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l-G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389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/>
              <a:t>8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smtClean="0"/>
              <a:t>: </a:t>
            </a:r>
            <a:r>
              <a:rPr lang="el-GR" sz="2800" b="1" smtClean="0"/>
              <a:t>Ασύρματες και </a:t>
            </a:r>
            <a:r>
              <a:rPr lang="el-GR" sz="2800" b="1" dirty="0" smtClean="0"/>
              <a:t>Κινητές Επικοινωνίες</a:t>
            </a:r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altLang="en-US" sz="2800" dirty="0"/>
              <a:t>3G UMTS, HSPA, LTE/4G, 5G </a:t>
            </a:r>
            <a:endParaRPr lang="el-GR" alt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Βασίλειος Σύρης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4746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architecture</a:t>
            </a:r>
            <a:endParaRPr lang="el-GR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8196" name="Object 4" descr="architectur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85083"/>
              </p:ext>
            </p:extLst>
          </p:nvPr>
        </p:nvGraphicFramePr>
        <p:xfrm>
          <a:off x="1066800" y="1447800"/>
          <a:ext cx="7162800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Visio" r:id="rId3" imgW="12832385" imgH="8161630" progId="Visio.Drawing.6">
                  <p:embed/>
                </p:oleObj>
              </mc:Choice>
              <mc:Fallback>
                <p:oleObj name="Visio" r:id="rId3" imgW="12832385" imgH="816163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7162800" cy="451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860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UMTS architecture</a:t>
            </a:r>
            <a:endParaRPr lang="el-GR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smtClean="0">
                <a:solidFill>
                  <a:srgbClr val="0066FF"/>
                </a:solidFill>
              </a:rPr>
              <a:t>UTRAN</a:t>
            </a:r>
            <a:r>
              <a:rPr lang="en-US" altLang="en-US" sz="2300" smtClean="0"/>
              <a:t> is composed of several </a:t>
            </a:r>
            <a:r>
              <a:rPr lang="en-US" altLang="en-US" sz="2300" smtClean="0">
                <a:solidFill>
                  <a:srgbClr val="0066FF"/>
                </a:solidFill>
              </a:rPr>
              <a:t>Radio Network Subsystems</a:t>
            </a:r>
            <a:r>
              <a:rPr lang="en-US" altLang="en-US" sz="2300" smtClean="0"/>
              <a:t> (RNSs) connected to the Core Network through the lu interface.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/>
              <a:t>Every Radio Network Subsystem is composed of 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smtClean="0">
                <a:solidFill>
                  <a:srgbClr val="0066FF"/>
                </a:solidFill>
              </a:rPr>
              <a:t>Radio Network Controller (RNC).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smtClean="0"/>
              <a:t>RNSs can be directly interconnected through the lur interface (interconnection of the RNCs).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smtClean="0"/>
              <a:t>RNC is responsible for the local handover process and the combining/multicasting functions related to macro-diversity between different Node-Bs.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smtClean="0"/>
              <a:t>RNC also handles </a:t>
            </a:r>
            <a:r>
              <a:rPr lang="en-US" altLang="en-US" sz="1600" smtClean="0">
                <a:solidFill>
                  <a:srgbClr val="0066FF"/>
                </a:solidFill>
              </a:rPr>
              <a:t>radio resource management (RRM)</a:t>
            </a:r>
            <a:r>
              <a:rPr lang="en-US" altLang="en-US" sz="1600" smtClean="0"/>
              <a:t> operations.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smtClean="0"/>
              <a:t>one or more </a:t>
            </a:r>
            <a:r>
              <a:rPr lang="en-US" altLang="en-US" sz="1900" smtClean="0">
                <a:solidFill>
                  <a:srgbClr val="0066FF"/>
                </a:solidFill>
              </a:rPr>
              <a:t>“Node Bs”.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smtClean="0"/>
              <a:t>A Node-B may contain a single </a:t>
            </a:r>
            <a:r>
              <a:rPr lang="en-US" altLang="en-US" sz="1600" smtClean="0">
                <a:solidFill>
                  <a:srgbClr val="0066FF"/>
                </a:solidFill>
              </a:rPr>
              <a:t>BTS</a:t>
            </a:r>
            <a:r>
              <a:rPr lang="en-US" altLang="en-US" sz="1600" smtClean="0"/>
              <a:t> or more than one (typically 3) controlled by a site controller.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smtClean="0"/>
              <a:t>Above entities are responsible for the </a:t>
            </a:r>
            <a:r>
              <a:rPr lang="en-US" altLang="en-US" sz="2300" smtClean="0">
                <a:solidFill>
                  <a:srgbClr val="0066FF"/>
                </a:solidFill>
              </a:rPr>
              <a:t>radio resource control</a:t>
            </a:r>
            <a:r>
              <a:rPr lang="en-US" altLang="en-US" sz="2300" smtClean="0"/>
              <a:t> of the assigned cells</a:t>
            </a:r>
          </a:p>
          <a:p>
            <a:pPr eaLnBrk="1" hangingPunct="1">
              <a:lnSpc>
                <a:spcPct val="90000"/>
              </a:lnSpc>
            </a:pPr>
            <a:endParaRPr lang="el-G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23371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UTRAN: Node B</a:t>
            </a:r>
            <a:endParaRPr lang="el-GR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Node B (commonly called Base Station)</a:t>
            </a:r>
          </a:p>
          <a:p>
            <a:pPr lvl="1" eaLnBrk="1" hangingPunct="1"/>
            <a:r>
              <a:rPr lang="en-US" altLang="en-US" smtClean="0"/>
              <a:t>comparable to Base Transceiver Station in GSM</a:t>
            </a:r>
          </a:p>
          <a:p>
            <a:pPr lvl="1" eaLnBrk="1" hangingPunct="1"/>
            <a:r>
              <a:rPr lang="en-US" altLang="en-US" smtClean="0"/>
              <a:t>responsible for air interface layer</a:t>
            </a:r>
          </a:p>
          <a:p>
            <a:pPr eaLnBrk="1" hangingPunct="1"/>
            <a:r>
              <a:rPr lang="en-US" altLang="en-US" smtClean="0"/>
              <a:t>Key Node B functions</a:t>
            </a:r>
          </a:p>
          <a:p>
            <a:pPr lvl="1" eaLnBrk="1" hangingPunct="1"/>
            <a:r>
              <a:rPr lang="en-US" altLang="en-US" smtClean="0"/>
              <a:t>modulation and spreading</a:t>
            </a:r>
          </a:p>
          <a:p>
            <a:pPr lvl="1" eaLnBrk="1" hangingPunct="1"/>
            <a:r>
              <a:rPr lang="en-US" altLang="en-US" smtClean="0"/>
              <a:t>RF processing</a:t>
            </a:r>
          </a:p>
          <a:p>
            <a:pPr lvl="1" eaLnBrk="1" hangingPunct="1"/>
            <a:r>
              <a:rPr lang="en-US" altLang="en-US" smtClean="0"/>
              <a:t>inner loop power control</a:t>
            </a:r>
          </a:p>
          <a:p>
            <a:pPr lvl="1" eaLnBrk="1" hangingPunct="1"/>
            <a:r>
              <a:rPr lang="en-US" altLang="en-US" smtClean="0"/>
              <a:t>macro diversity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00484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UTRAN: RNC</a:t>
            </a:r>
            <a:endParaRPr lang="el-GR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RNC (Radio Network Controller) controls multiple base stations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comparable to Base Station Controller in GSM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layer 2 processing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Radio Resource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Key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outer-loop power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handover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admission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code allocation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packet scheduling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macro diversity across base stations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70181930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8662</TotalTime>
  <Words>1585</Words>
  <Application>Microsoft Office PowerPoint</Application>
  <PresentationFormat>On-screen Show (4:3)</PresentationFormat>
  <Paragraphs>281</Paragraphs>
  <Slides>53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1_Default Design</vt:lpstr>
      <vt:lpstr>Θέμα του Office</vt:lpstr>
      <vt:lpstr>2_Default Design</vt:lpstr>
      <vt:lpstr>Visio</vt:lpstr>
      <vt:lpstr>Ασύρματες και Κινητές Επικοινωνίες</vt:lpstr>
      <vt:lpstr>1G to 5G</vt:lpstr>
      <vt:lpstr>From 2G to 3G</vt:lpstr>
      <vt:lpstr>Standardization</vt:lpstr>
      <vt:lpstr>UMTS bands</vt:lpstr>
      <vt:lpstr>UMTS architecture</vt:lpstr>
      <vt:lpstr>UMTS architecture</vt:lpstr>
      <vt:lpstr>UTRAN: Node B</vt:lpstr>
      <vt:lpstr>UTRAN: RNC</vt:lpstr>
      <vt:lpstr>Core network</vt:lpstr>
      <vt:lpstr>Radio Resource Management (RRM)</vt:lpstr>
      <vt:lpstr>RRM (cont)</vt:lpstr>
      <vt:lpstr>Multi-Access Radio Techniques</vt:lpstr>
      <vt:lpstr>Wideband CDMA</vt:lpstr>
      <vt:lpstr>WCDMA and rate </vt:lpstr>
      <vt:lpstr>Power control in WCDMA</vt:lpstr>
      <vt:lpstr>Power and rate control</vt:lpstr>
      <vt:lpstr>Quality of Service</vt:lpstr>
      <vt:lpstr>UMTS architecture (rel99)</vt:lpstr>
      <vt:lpstr>UMTS architecture (3GPP Rel.5)</vt:lpstr>
      <vt:lpstr>UMTS all-IP</vt:lpstr>
      <vt:lpstr>3GPP releases</vt:lpstr>
      <vt:lpstr>Evolution of cellular technologies</vt:lpstr>
      <vt:lpstr>Evolution of cellular technologies</vt:lpstr>
      <vt:lpstr>HSDPA</vt:lpstr>
      <vt:lpstr>Fast scheduling and user diversity</vt:lpstr>
      <vt:lpstr>User diversity</vt:lpstr>
      <vt:lpstr>HSDPA vs. WCDMA</vt:lpstr>
      <vt:lpstr>HSUPA</vt:lpstr>
      <vt:lpstr>HSPA and HSPA+</vt:lpstr>
      <vt:lpstr>Towards a simpler architecture</vt:lpstr>
      <vt:lpstr>UMTS evolution towards LTE</vt:lpstr>
      <vt:lpstr>LTE targets</vt:lpstr>
      <vt:lpstr>LTE targets (cont)</vt:lpstr>
      <vt:lpstr>LTE features</vt:lpstr>
      <vt:lpstr>Evolution &gt; 2012</vt:lpstr>
      <vt:lpstr>LTE Advanced (Rel. 12)</vt:lpstr>
      <vt:lpstr>Air interface technologies</vt:lpstr>
      <vt:lpstr>MIMO and carrier bandwidth</vt:lpstr>
      <vt:lpstr>Latency comparison</vt:lpstr>
      <vt:lpstr>LTE Radio Access Network</vt:lpstr>
      <vt:lpstr>3G LTE Evolved-UTRAN</vt:lpstr>
      <vt:lpstr>LTE simplified architecture</vt:lpstr>
      <vt:lpstr>Spectral efficiency</vt:lpstr>
      <vt:lpstr>Proximity Services (LTE Rel. 12)</vt:lpstr>
      <vt:lpstr>Direct Discovery</vt:lpstr>
      <vt:lpstr>Direct Communication</vt:lpstr>
      <vt:lpstr>Small cells</vt:lpstr>
      <vt:lpstr>Small cell challenges</vt:lpstr>
      <vt:lpstr>Small cell approaches</vt:lpstr>
      <vt:lpstr>Types of cells</vt:lpstr>
      <vt:lpstr>Partnerships and Forums</vt:lpstr>
      <vt:lpstr>Τέλος Ενότητας # 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vsiris</dc:creator>
  <cp:lastModifiedBy>vaggelisdouros</cp:lastModifiedBy>
  <cp:revision>118</cp:revision>
  <cp:lastPrinted>2013-12-10T09:19:24Z</cp:lastPrinted>
  <dcterms:created xsi:type="dcterms:W3CDTF">1601-01-01T00:00:00Z</dcterms:created>
  <dcterms:modified xsi:type="dcterms:W3CDTF">2015-11-26T21:53:36Z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