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00" r:id="rId2"/>
    <p:sldMasterId id="2147483812" r:id="rId3"/>
  </p:sldMasterIdLst>
  <p:notesMasterIdLst>
    <p:notesMasterId r:id="rId18"/>
  </p:notesMasterIdLst>
  <p:handoutMasterIdLst>
    <p:handoutMasterId r:id="rId19"/>
  </p:handoutMasterIdLst>
  <p:sldIdLst>
    <p:sldId id="303" r:id="rId4"/>
    <p:sldId id="304" r:id="rId5"/>
    <p:sldId id="305" r:id="rId6"/>
    <p:sldId id="288" r:id="rId7"/>
    <p:sldId id="291" r:id="rId8"/>
    <p:sldId id="292" r:id="rId9"/>
    <p:sldId id="293" r:id="rId10"/>
    <p:sldId id="290" r:id="rId11"/>
    <p:sldId id="294" r:id="rId12"/>
    <p:sldId id="295" r:id="rId13"/>
    <p:sldId id="296" r:id="rId14"/>
    <p:sldId id="297" r:id="rId15"/>
    <p:sldId id="298" r:id="rId16"/>
    <p:sldId id="306" r:id="rId17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15" autoAdjust="0"/>
    <p:restoredTop sz="86393" autoAdjust="0"/>
  </p:normalViewPr>
  <p:slideViewPr>
    <p:cSldViewPr>
      <p:cViewPr>
        <p:scale>
          <a:sx n="117" d="100"/>
          <a:sy n="117" d="100"/>
        </p:scale>
        <p:origin x="301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906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FD4FA070-8E69-407F-951F-6023E9125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38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97CA45B4-C99E-4DF5-836C-15DDFE247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73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5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8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0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F81C2A-1FF6-4FCE-B6B9-57BEE20B2A26}" type="slidenum">
              <a:rPr lang="en-US" altLang="en-US" sz="1300" smtClean="0"/>
              <a:pPr eaLnBrk="1" hangingPunct="1"/>
              <a:t>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70898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1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4E28E6B-2657-4493-98CB-75BE331E1C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18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E267B7DF-885F-473F-A6EA-96C64488DC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12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1A8AE7C6-E694-47A8-A6D1-EC4B8C1511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03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4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1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2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2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6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1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9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876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07</a:t>
            </a:r>
            <a:r>
              <a:rPr lang="en-US"/>
              <a:t>b</a:t>
            </a:r>
            <a:r>
              <a:rPr lang="el-GR"/>
              <a:t>-</a:t>
            </a:r>
            <a:fld id="{BE8A0BE0-2A98-40BE-B517-2922E06116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6382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13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1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60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5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5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9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3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5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9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0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EEDDE1A8-4B96-48D9-AA33-38191A1092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754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006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982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3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2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838A9922-4F72-4FF1-997B-AB1C7DF06F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08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521DAFF0-85F4-4E06-B948-7C407C581D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81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A701ABA3-5086-4798-8CE6-7F677C9D81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06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E50B47D0-0360-4DE2-AB2F-14117A3487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384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0A31E01D-F15E-478E-B2EA-00D3600759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78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5D19019E-FFA4-47EE-A112-7AF0E41F54C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58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07</a:t>
            </a:r>
            <a:r>
              <a:rPr lang="en-US"/>
              <a:t>b</a:t>
            </a:r>
            <a:r>
              <a:rPr lang="el-GR"/>
              <a:t>-</a:t>
            </a:r>
            <a:fld id="{3BC32082-3BC4-4FE5-8A24-AAB6C5332F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388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75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fr-FR" sz="2800" b="1" dirty="0" smtClean="0"/>
              <a:t>7.2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/>
              <a:t>Evolved Addressing &amp; Forwarding</a:t>
            </a:r>
          </a:p>
          <a:p>
            <a:r>
              <a:rPr lang="en-US" sz="2800" b="1" dirty="0" smtClean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overview</a:t>
            </a:r>
            <a:endParaRPr lang="el-GR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Choosing routes</a:t>
            </a:r>
          </a:p>
          <a:p>
            <a:pPr lvl="1"/>
            <a:r>
              <a:rPr lang="en-US" altLang="en-US" smtClean="0"/>
              <a:t>A user agent runs on each user’s computer</a:t>
            </a:r>
          </a:p>
          <a:p>
            <a:pPr lvl="1"/>
            <a:r>
              <a:rPr lang="en-US" altLang="en-US" smtClean="0"/>
              <a:t>The agent combines sender and receiver parts</a:t>
            </a:r>
          </a:p>
          <a:p>
            <a:pPr lvl="1"/>
            <a:r>
              <a:rPr lang="en-US" altLang="en-US" smtClean="0"/>
              <a:t>Depending on preferences it chooses a combination</a:t>
            </a:r>
          </a:p>
          <a:p>
            <a:pPr lvl="2"/>
            <a:r>
              <a:rPr lang="en-US" altLang="en-US" smtClean="0"/>
              <a:t>Subsequent packets can be used to switch to another route</a:t>
            </a:r>
          </a:p>
          <a:p>
            <a:r>
              <a:rPr lang="en-US" altLang="en-US" smtClean="0"/>
              <a:t>Forwarding</a:t>
            </a:r>
          </a:p>
          <a:p>
            <a:pPr lvl="1"/>
            <a:r>
              <a:rPr lang="en-US" altLang="en-US" smtClean="0"/>
              <a:t>The up-graphs and reverse up-graphs are specified</a:t>
            </a:r>
          </a:p>
          <a:p>
            <a:pPr lvl="1"/>
            <a:r>
              <a:rPr lang="en-US" altLang="en-US" smtClean="0"/>
              <a:t>The route through the core is not specified</a:t>
            </a:r>
          </a:p>
          <a:p>
            <a:pPr lvl="2"/>
            <a:r>
              <a:rPr lang="en-US" altLang="en-US" smtClean="0"/>
              <a:t>Tier-1 providers retain control of these routes</a:t>
            </a:r>
          </a:p>
          <a:p>
            <a:pPr lvl="2"/>
            <a:r>
              <a:rPr lang="en-US" altLang="en-US" smtClean="0"/>
              <a:t>Users are not exposed to the dense backbone connectivity</a:t>
            </a:r>
          </a:p>
          <a:p>
            <a:pPr lvl="2"/>
            <a:r>
              <a:rPr lang="en-US" altLang="en-US" smtClean="0"/>
              <a:t>Each Tier-1 provider needs to advertise a single prefix</a:t>
            </a:r>
          </a:p>
          <a:p>
            <a:pPr lvl="1"/>
            <a:r>
              <a:rPr lang="en-US" altLang="en-US" smtClean="0"/>
              <a:t>Any ISP (not only Tier-1’s) can decide to join the core</a:t>
            </a:r>
          </a:p>
          <a:p>
            <a:pPr lvl="2"/>
            <a:r>
              <a:rPr lang="en-US" altLang="en-US" smtClean="0"/>
              <a:t>It simply needs to obtain a global prefix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b</a:t>
            </a:r>
            <a:r>
              <a:rPr lang="el-GR" dirty="0" smtClean="0"/>
              <a:t>-</a:t>
            </a:r>
            <a:fld id="{0DB047CF-DC04-4707-85E3-C43A898409F5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TIPP</a:t>
            </a:r>
            <a:endParaRPr lang="el-GR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TIPP runs between domains but not in the core</a:t>
            </a:r>
            <a:endParaRPr lang="el-GR" altLang="en-US" smtClean="0"/>
          </a:p>
          <a:p>
            <a:pPr lvl="1"/>
            <a:r>
              <a:rPr lang="en-US" altLang="en-US" smtClean="0"/>
              <a:t>Separate address and topology propagation</a:t>
            </a:r>
          </a:p>
          <a:p>
            <a:pPr lvl="1"/>
            <a:r>
              <a:rPr lang="en-US" altLang="en-US" smtClean="0"/>
              <a:t>Propagating address information</a:t>
            </a:r>
          </a:p>
          <a:p>
            <a:pPr lvl="2"/>
            <a:r>
              <a:rPr lang="en-US" altLang="en-US" smtClean="0"/>
              <a:t>A provider announces address prefixes to customers</a:t>
            </a:r>
          </a:p>
          <a:p>
            <a:pPr lvl="2"/>
            <a:r>
              <a:rPr lang="en-US" altLang="en-US" smtClean="0"/>
              <a:t>Customers recursively propagate these announcements</a:t>
            </a:r>
          </a:p>
          <a:p>
            <a:pPr lvl="1"/>
            <a:r>
              <a:rPr lang="en-US" altLang="en-US" smtClean="0"/>
              <a:t>Propagating topology information</a:t>
            </a:r>
          </a:p>
          <a:p>
            <a:pPr lvl="2"/>
            <a:r>
              <a:rPr lang="en-US" altLang="en-US" smtClean="0"/>
              <a:t>Link-state protocol with policy controls</a:t>
            </a:r>
          </a:p>
          <a:p>
            <a:pPr lvl="1"/>
            <a:r>
              <a:rPr lang="en-US" altLang="en-US" smtClean="0"/>
              <a:t>Scope enforcement: limit what neighbors know about customers</a:t>
            </a:r>
          </a:p>
          <a:p>
            <a:pPr lvl="1"/>
            <a:r>
              <a:rPr lang="en-US" altLang="en-US" smtClean="0"/>
              <a:t>Information hiding: limit what neighbors know about neighbors</a:t>
            </a:r>
          </a:p>
          <a:p>
            <a:pPr lvl="1"/>
            <a:r>
              <a:rPr lang="en-US" altLang="en-US" smtClean="0"/>
              <a:t>Uses the Shortest Path Topology Algorithm (SPTA)</a:t>
            </a:r>
          </a:p>
          <a:p>
            <a:pPr lvl="2"/>
            <a:r>
              <a:rPr lang="en-US" altLang="en-US" smtClean="0"/>
              <a:t>Computationally more expensive than OSPF or IS-IS</a:t>
            </a:r>
          </a:p>
          <a:p>
            <a:pPr lvl="2"/>
            <a:r>
              <a:rPr lang="en-US" altLang="en-US" smtClean="0"/>
              <a:t>But easier to resolve inconsistencies between different messages</a:t>
            </a:r>
          </a:p>
          <a:p>
            <a:pPr lvl="2"/>
            <a:r>
              <a:rPr lang="en-US" altLang="en-US" smtClean="0"/>
              <a:t>Should be sufficient for the small scale of the upgraphs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b</a:t>
            </a:r>
            <a:r>
              <a:rPr lang="el-GR" dirty="0" smtClean="0"/>
              <a:t>-</a:t>
            </a:r>
            <a:fld id="{20E4F321-ABB1-4948-8C6D-9D7295010B8E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Forwarding</a:t>
            </a:r>
            <a:endParaRPr lang="el-GR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is the next hop towards a destination address?</a:t>
            </a:r>
          </a:p>
          <a:p>
            <a:pPr lvl="1"/>
            <a:r>
              <a:rPr lang="en-US" altLang="en-US" smtClean="0"/>
              <a:t>Three tables are maintained at each router</a:t>
            </a:r>
          </a:p>
          <a:p>
            <a:pPr lvl="2"/>
            <a:r>
              <a:rPr lang="en-US" altLang="en-US" smtClean="0"/>
              <a:t>Uphill: points to the provider that allocated each prefix</a:t>
            </a:r>
          </a:p>
          <a:p>
            <a:pPr lvl="2"/>
            <a:r>
              <a:rPr lang="en-US" altLang="en-US" smtClean="0"/>
              <a:t>Downhill: points to the customer that received each prefix</a:t>
            </a:r>
          </a:p>
          <a:p>
            <a:pPr lvl="2"/>
            <a:r>
              <a:rPr lang="en-US" altLang="en-US" smtClean="0"/>
              <a:t>Bridge: points to the neighbor allocated with each private prefix</a:t>
            </a:r>
          </a:p>
          <a:p>
            <a:pPr lvl="1"/>
            <a:r>
              <a:rPr lang="en-US" altLang="en-US" smtClean="0"/>
              <a:t>Separate from other routing tables (for core routers)</a:t>
            </a:r>
          </a:p>
          <a:p>
            <a:pPr lvl="1"/>
            <a:r>
              <a:rPr lang="en-US" altLang="en-US" smtClean="0"/>
              <a:t>Lookup destination in downhill table</a:t>
            </a:r>
          </a:p>
          <a:p>
            <a:pPr lvl="1"/>
            <a:r>
              <a:rPr lang="en-US" altLang="en-US" smtClean="0"/>
              <a:t>Lookup source in uphill table</a:t>
            </a:r>
          </a:p>
          <a:p>
            <a:pPr lvl="1"/>
            <a:r>
              <a:rPr lang="en-US" altLang="en-US" smtClean="0"/>
              <a:t>Special entries in uphill table</a:t>
            </a:r>
          </a:p>
          <a:p>
            <a:pPr lvl="2"/>
            <a:r>
              <a:rPr lang="en-US" altLang="en-US" smtClean="0"/>
              <a:t>Routing: forward through the core</a:t>
            </a:r>
          </a:p>
          <a:p>
            <a:pPr lvl="2"/>
            <a:r>
              <a:rPr lang="en-US" altLang="en-US" smtClean="0"/>
              <a:t>Bridge: forward via bridge table (to peer)</a:t>
            </a:r>
          </a:p>
          <a:p>
            <a:pPr lvl="1"/>
            <a:r>
              <a:rPr lang="en-US" altLang="en-US" smtClean="0"/>
              <a:t>Special entries in downhill table</a:t>
            </a:r>
          </a:p>
          <a:p>
            <a:pPr lvl="2"/>
            <a:r>
              <a:rPr lang="en-US" altLang="en-US" smtClean="0"/>
              <a:t>Blackhole: drop packet (customer is disconnected)</a:t>
            </a:r>
          </a:p>
          <a:p>
            <a:pPr lvl="2"/>
            <a:r>
              <a:rPr lang="en-US" altLang="en-US" smtClean="0"/>
              <a:t>Self: forward packet inside the domain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b</a:t>
            </a:r>
            <a:r>
              <a:rPr lang="el-GR" dirty="0" smtClean="0"/>
              <a:t>-</a:t>
            </a:r>
            <a:fld id="{B0A52B47-A61B-49B4-BAA4-B1BC00CE9B1E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Evaluation</a:t>
            </a:r>
            <a:endParaRPr lang="el-GR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Amount of state obtained from TIPP</a:t>
            </a:r>
          </a:p>
          <a:p>
            <a:pPr lvl="1"/>
            <a:r>
              <a:rPr lang="en-US" altLang="en-US" smtClean="0"/>
              <a:t>The up-graph can grow exponentially</a:t>
            </a:r>
          </a:p>
          <a:p>
            <a:pPr lvl="2"/>
            <a:r>
              <a:rPr lang="en-US" altLang="en-US" smtClean="0"/>
              <a:t>Provider hierarchy is not fully known, but inferred</a:t>
            </a:r>
          </a:p>
          <a:p>
            <a:pPr lvl="1"/>
            <a:r>
              <a:rPr lang="en-US" altLang="en-US" smtClean="0"/>
              <a:t>Statistics for 90% of domains</a:t>
            </a:r>
          </a:p>
          <a:p>
            <a:pPr lvl="2"/>
            <a:r>
              <a:rPr lang="en-US" altLang="en-US" smtClean="0"/>
              <a:t>Less than 20 addresses prefixes</a:t>
            </a:r>
          </a:p>
          <a:p>
            <a:pPr lvl="2"/>
            <a:r>
              <a:rPr lang="en-US" altLang="en-US" smtClean="0"/>
              <a:t>Less than 30 link records</a:t>
            </a:r>
          </a:p>
          <a:p>
            <a:pPr lvl="2"/>
            <a:r>
              <a:rPr lang="en-US" altLang="en-US" smtClean="0"/>
              <a:t>Less than 100 forwarding entries</a:t>
            </a:r>
          </a:p>
          <a:p>
            <a:r>
              <a:rPr lang="en-US" altLang="en-US" smtClean="0"/>
              <a:t>Message overhead and convergence speed of TIPP</a:t>
            </a:r>
          </a:p>
          <a:p>
            <a:pPr lvl="1"/>
            <a:r>
              <a:rPr lang="en-US" altLang="en-US" smtClean="0"/>
              <a:t>Less than 1 sec to converge after link failure/recovery</a:t>
            </a:r>
          </a:p>
          <a:p>
            <a:pPr lvl="1"/>
            <a:r>
              <a:rPr lang="en-US" altLang="en-US" smtClean="0"/>
              <a:t>Less than 2 messages per link failure/recovery</a:t>
            </a:r>
          </a:p>
          <a:p>
            <a:r>
              <a:rPr lang="en-US" altLang="en-US" smtClean="0"/>
              <a:t>Setup latency due to reactive failure detection (ICMP)</a:t>
            </a:r>
          </a:p>
          <a:p>
            <a:pPr lvl="1"/>
            <a:r>
              <a:rPr lang="el-GR" altLang="en-US" smtClean="0"/>
              <a:t>80% </a:t>
            </a:r>
            <a:r>
              <a:rPr lang="en-US" altLang="en-US" smtClean="0"/>
              <a:t>of connections need a round trip</a:t>
            </a:r>
          </a:p>
          <a:p>
            <a:pPr lvl="1"/>
            <a:r>
              <a:rPr lang="en-US" altLang="en-US" smtClean="0"/>
              <a:t>99% need three round trips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b</a:t>
            </a:r>
            <a:r>
              <a:rPr lang="el-GR" dirty="0" smtClean="0"/>
              <a:t>-</a:t>
            </a:r>
            <a:fld id="{2FC76E3B-7EE0-483B-B8B1-64B8B6AC3FD5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7.2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en-US" b="1" dirty="0" smtClean="0"/>
              <a:t>7</a:t>
            </a:r>
            <a:r>
              <a:rPr lang="fr-FR" b="1" dirty="0" smtClean="0"/>
              <a:t>.2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n-US" b="1" dirty="0"/>
              <a:t>Evolved Addressing &amp; Forwarding</a:t>
            </a:r>
          </a:p>
          <a:p>
            <a:r>
              <a:rPr lang="en-US" b="1" dirty="0" smtClean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</a:t>
            </a:r>
            <a:r>
              <a:rPr lang="el-GR" dirty="0"/>
              <a:t>7</a:t>
            </a:r>
            <a:r>
              <a:rPr lang="en-US" dirty="0"/>
              <a:t>b-</a:t>
            </a:r>
            <a:fld id="{71F64D25-BA62-4CD3-A361-E77932DAEF1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Week 7 / Paper 2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NIRA: A New Inter-Domain Routing Architecture</a:t>
            </a:r>
          </a:p>
          <a:p>
            <a:pPr lvl="1" eaLnBrk="1" hangingPunct="1"/>
            <a:r>
              <a:rPr lang="en-GB" altLang="en-US" smtClean="0"/>
              <a:t>Xiaowei Yang, David Clark, Arthur W. Berger</a:t>
            </a:r>
          </a:p>
          <a:p>
            <a:pPr lvl="1" eaLnBrk="1" hangingPunct="1"/>
            <a:r>
              <a:rPr lang="en-GB" altLang="en-US" smtClean="0"/>
              <a:t>IEEE/ACM TRANSACTIONS ON NETWORKING, VOL. 15, NO. 4, AUGUST 2007 </a:t>
            </a:r>
          </a:p>
          <a:p>
            <a:pPr eaLnBrk="1" hangingPunct="1"/>
            <a:r>
              <a:rPr lang="en-US" altLang="en-US" smtClean="0"/>
              <a:t>Main point</a:t>
            </a:r>
          </a:p>
          <a:p>
            <a:pPr lvl="1" eaLnBrk="1" hangingPunct="1"/>
            <a:r>
              <a:rPr lang="en-US" altLang="en-US" smtClean="0"/>
              <a:t>Users choose ISPs but ISPs choose routes</a:t>
            </a:r>
          </a:p>
          <a:p>
            <a:pPr lvl="1" eaLnBrk="1" hangingPunct="1"/>
            <a:r>
              <a:rPr lang="en-US" altLang="en-US" smtClean="0"/>
              <a:t>What if users could choose provider level routes?</a:t>
            </a:r>
          </a:p>
          <a:p>
            <a:pPr lvl="2" eaLnBrk="1" hangingPunct="1"/>
            <a:r>
              <a:rPr lang="en-US" altLang="en-US" smtClean="0"/>
              <a:t>How do you discover routes?</a:t>
            </a:r>
          </a:p>
          <a:p>
            <a:pPr lvl="2" eaLnBrk="1" hangingPunct="1"/>
            <a:r>
              <a:rPr lang="en-US" altLang="en-US" smtClean="0"/>
              <a:t>How do you represent routes?</a:t>
            </a:r>
          </a:p>
          <a:p>
            <a:pPr lvl="2" eaLnBrk="1" hangingPunct="1"/>
            <a:r>
              <a:rPr lang="en-US" altLang="en-US" smtClean="0"/>
              <a:t>How do you switch routes quickly?</a:t>
            </a:r>
          </a:p>
          <a:p>
            <a:pPr lvl="2" eaLnBrk="1" hangingPunct="1"/>
            <a:r>
              <a:rPr lang="en-US" altLang="en-US" smtClean="0"/>
              <a:t>How are providers compensated?</a:t>
            </a:r>
          </a:p>
          <a:p>
            <a:pPr lvl="1" eaLnBrk="1" hangingPunct="1"/>
            <a:r>
              <a:rPr lang="en-US" altLang="en-US" smtClean="0"/>
              <a:t>NIRA represents routes as a sender and receiver part</a:t>
            </a:r>
          </a:p>
          <a:p>
            <a:pPr lvl="2" eaLnBrk="1" hangingPunct="1"/>
            <a:r>
              <a:rPr lang="en-US" altLang="en-US" smtClean="0"/>
              <a:t>Each part is represented as a single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  <a:endParaRPr lang="el-GR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Consider routes at the AS level</a:t>
            </a:r>
          </a:p>
          <a:p>
            <a:pPr lvl="1"/>
            <a:r>
              <a:rPr lang="en-US" altLang="en-US" smtClean="0"/>
              <a:t>Users select ISPs only</a:t>
            </a:r>
          </a:p>
          <a:p>
            <a:pPr lvl="1"/>
            <a:r>
              <a:rPr lang="en-US" altLang="en-US" smtClean="0"/>
              <a:t>ISPs interconnect independently</a:t>
            </a:r>
          </a:p>
          <a:p>
            <a:r>
              <a:rPr lang="en-US" altLang="en-US" smtClean="0"/>
              <a:t>Why have users control routes?</a:t>
            </a:r>
          </a:p>
          <a:p>
            <a:pPr lvl="1"/>
            <a:r>
              <a:rPr lang="en-US" altLang="en-US" smtClean="0"/>
              <a:t>With cable against DSL local competition is very slim</a:t>
            </a:r>
          </a:p>
          <a:p>
            <a:pPr lvl="1"/>
            <a:r>
              <a:rPr lang="en-US" altLang="en-US" smtClean="0"/>
              <a:t>Route selection introduces competition at the top level</a:t>
            </a:r>
          </a:p>
          <a:p>
            <a:pPr lvl="2"/>
            <a:r>
              <a:rPr lang="en-US" altLang="en-US" smtClean="0"/>
              <a:t>Gives backbone ISPs an incentives to invest</a:t>
            </a:r>
          </a:p>
          <a:p>
            <a:r>
              <a:rPr lang="en-US" altLang="en-US" smtClean="0"/>
              <a:t>BGP selected routes are not always the best</a:t>
            </a:r>
          </a:p>
          <a:p>
            <a:pPr lvl="1"/>
            <a:r>
              <a:rPr lang="en-US" altLang="en-US" smtClean="0"/>
              <a:t>For almost 80% of paths, better ones can be found</a:t>
            </a:r>
          </a:p>
          <a:p>
            <a:pPr lvl="1"/>
            <a:r>
              <a:rPr lang="en-US" altLang="en-US" smtClean="0"/>
              <a:t>Even more opportunities for multihomed hosts</a:t>
            </a:r>
          </a:p>
          <a:p>
            <a:pPr lvl="1"/>
            <a:r>
              <a:rPr lang="en-US" altLang="en-US" smtClean="0"/>
              <a:t>Users know whether they prefer (say) latency or bandwidth</a:t>
            </a:r>
          </a:p>
          <a:p>
            <a:r>
              <a:rPr lang="en-US" altLang="en-US" smtClean="0"/>
              <a:t>NIRA provides route selection at the domain level</a:t>
            </a:r>
          </a:p>
          <a:p>
            <a:pPr lvl="1"/>
            <a:r>
              <a:rPr lang="en-US" altLang="en-US" smtClean="0"/>
              <a:t>More manageable than the router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b</a:t>
            </a:r>
            <a:r>
              <a:rPr lang="el-GR" dirty="0" smtClean="0"/>
              <a:t>-</a:t>
            </a:r>
            <a:fld id="{870C7C7C-E2B8-4EF7-A621-3886CD6D55CB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overview</a:t>
            </a:r>
            <a:endParaRPr lang="el-GR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Basic concepts</a:t>
            </a:r>
          </a:p>
          <a:p>
            <a:pPr lvl="1"/>
            <a:r>
              <a:rPr lang="en-US" altLang="en-US" smtClean="0"/>
              <a:t>A user can only select routes for which he pays for</a:t>
            </a:r>
          </a:p>
          <a:p>
            <a:pPr lvl="1"/>
            <a:r>
              <a:rPr lang="en-US" altLang="en-US" smtClean="0"/>
              <a:t>Route consists of sender, core and receiver part</a:t>
            </a:r>
          </a:p>
          <a:p>
            <a:pPr lvl="2"/>
            <a:r>
              <a:rPr lang="en-US" altLang="en-US" smtClean="0"/>
              <a:t>Source and destination part represented as a single address</a:t>
            </a:r>
          </a:p>
          <a:p>
            <a:r>
              <a:rPr lang="en-US" altLang="en-US" smtClean="0"/>
              <a:t>Design rationale</a:t>
            </a:r>
          </a:p>
          <a:p>
            <a:pPr lvl="1"/>
            <a:r>
              <a:rPr lang="en-US" altLang="en-US" smtClean="0"/>
              <a:t>Users need to discover failure free routes</a:t>
            </a:r>
          </a:p>
          <a:p>
            <a:pPr lvl="1"/>
            <a:r>
              <a:rPr lang="en-US" altLang="en-US" smtClean="0"/>
              <a:t>Routes must be encoded into packets</a:t>
            </a:r>
          </a:p>
          <a:p>
            <a:pPr lvl="1"/>
            <a:r>
              <a:rPr lang="en-US" altLang="en-US" smtClean="0"/>
              <a:t>Providers must be compensated</a:t>
            </a:r>
          </a:p>
          <a:p>
            <a:pPr lvl="2"/>
            <a:r>
              <a:rPr lang="en-US" altLang="en-US" smtClean="0"/>
              <a:t>Assume bilateral contracts between providers</a:t>
            </a:r>
          </a:p>
          <a:p>
            <a:pPr lvl="2"/>
            <a:r>
              <a:rPr lang="en-US" altLang="en-US" smtClean="0"/>
              <a:t>Contracts are typically customer-provider or peer-to-peer</a:t>
            </a:r>
          </a:p>
          <a:p>
            <a:pPr lvl="2"/>
            <a:r>
              <a:rPr lang="en-US" altLang="en-US" smtClean="0"/>
              <a:t>Tier-1 providers do not purchase transit from others</a:t>
            </a:r>
          </a:p>
          <a:p>
            <a:pPr lvl="2"/>
            <a:r>
              <a:rPr lang="en-US" altLang="en-US" smtClean="0"/>
              <a:t>The Internet core consists of the Tier-1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b</a:t>
            </a:r>
            <a:r>
              <a:rPr lang="el-GR" dirty="0" smtClean="0"/>
              <a:t>-</a:t>
            </a:r>
            <a:fld id="{2F0D6A8D-ADE3-4818-B9BB-567A0B7E0D5E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overview</a:t>
            </a:r>
            <a:endParaRPr lang="el-GR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Route discovery</a:t>
            </a:r>
          </a:p>
          <a:p>
            <a:pPr lvl="1"/>
            <a:r>
              <a:rPr lang="en-US" altLang="en-US" smtClean="0"/>
              <a:t>Users can only see their providers, recursively up to the core</a:t>
            </a:r>
          </a:p>
          <a:p>
            <a:pPr lvl="2"/>
            <a:r>
              <a:rPr lang="en-US" altLang="en-US" smtClean="0"/>
              <a:t>Including the peering connections outside the core</a:t>
            </a:r>
          </a:p>
          <a:p>
            <a:pPr lvl="1"/>
            <a:r>
              <a:rPr lang="en-US" altLang="en-US" smtClean="0"/>
              <a:t>This is the up-graph of the user</a:t>
            </a:r>
          </a:p>
          <a:p>
            <a:pPr lvl="2"/>
            <a:r>
              <a:rPr lang="en-US" altLang="en-US" smtClean="0"/>
              <a:t>Represented as one route per domain and one link between domains</a:t>
            </a:r>
          </a:p>
          <a:p>
            <a:pPr lvl="1"/>
            <a:r>
              <a:rPr lang="en-US" altLang="en-US" smtClean="0"/>
              <a:t>Topology information propagation protocol (TIPP)</a:t>
            </a:r>
          </a:p>
          <a:p>
            <a:pPr lvl="1"/>
            <a:r>
              <a:rPr lang="en-US" altLang="en-US" smtClean="0"/>
              <a:t>TIPP path-vector component</a:t>
            </a:r>
          </a:p>
          <a:p>
            <a:pPr lvl="2"/>
            <a:r>
              <a:rPr lang="en-US" altLang="en-US" smtClean="0"/>
              <a:t>Advertises reachability towards the core</a:t>
            </a:r>
          </a:p>
          <a:p>
            <a:pPr lvl="2"/>
            <a:r>
              <a:rPr lang="en-US" altLang="en-US" smtClean="0"/>
              <a:t>Tier-1 providers advertise themselves, customers attach themselves</a:t>
            </a:r>
          </a:p>
          <a:p>
            <a:pPr lvl="1"/>
            <a:r>
              <a:rPr lang="en-US" altLang="en-US" smtClean="0"/>
              <a:t>TIPP link-state component</a:t>
            </a:r>
          </a:p>
          <a:p>
            <a:pPr lvl="2"/>
            <a:r>
              <a:rPr lang="en-US" altLang="en-US" smtClean="0"/>
              <a:t>Advertises network dynamics within provider hierarchy</a:t>
            </a:r>
          </a:p>
          <a:p>
            <a:pPr lvl="1"/>
            <a:r>
              <a:rPr lang="en-US" altLang="en-US" smtClean="0"/>
              <a:t>A sender combines an up-graph and a reverse up-graph</a:t>
            </a:r>
          </a:p>
          <a:p>
            <a:pPr lvl="2"/>
            <a:r>
              <a:rPr lang="en-US" altLang="en-US" smtClean="0"/>
              <a:t>Valley-free routes: upward, horizontal, downward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b</a:t>
            </a:r>
            <a:r>
              <a:rPr lang="el-GR" dirty="0" smtClean="0"/>
              <a:t>-</a:t>
            </a:r>
            <a:fld id="{D79EDCB4-50FD-43B1-B37A-9F408D675849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overview</a:t>
            </a:r>
            <a:endParaRPr lang="el-GR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Efficient route representation</a:t>
            </a:r>
          </a:p>
          <a:p>
            <a:pPr lvl="1"/>
            <a:r>
              <a:rPr lang="en-US" altLang="en-US" smtClean="0"/>
              <a:t>NIRA encodes a path through an up-graph into a single address</a:t>
            </a:r>
          </a:p>
          <a:p>
            <a:pPr lvl="2"/>
            <a:r>
              <a:rPr lang="en-US" altLang="en-US" smtClean="0"/>
              <a:t>Both sender and receiver fit into single addresses</a:t>
            </a:r>
          </a:p>
          <a:p>
            <a:pPr lvl="1"/>
            <a:r>
              <a:rPr lang="en-US" altLang="en-US" smtClean="0"/>
              <a:t>Each Tier-1 provider obtains a globally unique address prefix</a:t>
            </a:r>
          </a:p>
          <a:p>
            <a:pPr lvl="2"/>
            <a:r>
              <a:rPr lang="en-US" altLang="en-US" smtClean="0"/>
              <a:t>This is subdivided to its customers, recursively</a:t>
            </a:r>
          </a:p>
          <a:p>
            <a:pPr lvl="2"/>
            <a:r>
              <a:rPr lang="en-US" altLang="en-US" smtClean="0"/>
              <a:t>The final address encodes all the providers it is using</a:t>
            </a:r>
          </a:p>
          <a:p>
            <a:pPr lvl="1"/>
            <a:r>
              <a:rPr lang="en-US" altLang="en-US" smtClean="0"/>
              <a:t>NIRA uses 128 bit IPv6 addresses</a:t>
            </a:r>
          </a:p>
          <a:p>
            <a:pPr lvl="2"/>
            <a:r>
              <a:rPr lang="en-US" altLang="en-US" smtClean="0"/>
              <a:t>96 bits encode the up-graph and 32 bits a host in the ISP</a:t>
            </a:r>
          </a:p>
          <a:p>
            <a:pPr lvl="2"/>
            <a:r>
              <a:rPr lang="en-US" altLang="en-US" smtClean="0"/>
              <a:t>Could instead use a sequence of IPv4 addresses</a:t>
            </a:r>
          </a:p>
          <a:p>
            <a:pPr lvl="1"/>
            <a:r>
              <a:rPr lang="en-US" altLang="en-US" smtClean="0"/>
              <a:t>Peering links use a private address space</a:t>
            </a:r>
          </a:p>
          <a:p>
            <a:pPr lvl="2"/>
            <a:r>
              <a:rPr lang="en-US" altLang="en-US" smtClean="0"/>
              <a:t>They are also recursively allocated to customers</a:t>
            </a:r>
          </a:p>
          <a:p>
            <a:pPr lvl="1"/>
            <a:r>
              <a:rPr lang="en-US" altLang="en-US" smtClean="0"/>
              <a:t>Each host eventually obtains a set of addresses</a:t>
            </a:r>
          </a:p>
          <a:p>
            <a:pPr lvl="2"/>
            <a:r>
              <a:rPr lang="en-US" altLang="en-US" smtClean="0"/>
              <a:t>Each address encodes a path to the core or to a peering domain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07</a:t>
            </a:r>
            <a:r>
              <a:rPr lang="en-US" dirty="0"/>
              <a:t>b</a:t>
            </a:r>
            <a:r>
              <a:rPr lang="el-GR" dirty="0"/>
              <a:t>-</a:t>
            </a:r>
            <a:fld id="{24785E47-B049-4F62-8B5E-6C8330A9D905}" type="slidenum">
              <a:rPr lang="el-GR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overview</a:t>
            </a:r>
            <a:endParaRPr lang="el-GR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Bootstrap communication</a:t>
            </a:r>
          </a:p>
          <a:p>
            <a:pPr lvl="1"/>
            <a:r>
              <a:rPr lang="en-US" altLang="en-US" smtClean="0"/>
              <a:t>How do you find out the receiver’s addresses?</a:t>
            </a:r>
          </a:p>
          <a:p>
            <a:pPr lvl="2"/>
            <a:r>
              <a:rPr lang="en-US" altLang="en-US" smtClean="0"/>
              <a:t>Need to select a path for the receiver too!</a:t>
            </a:r>
          </a:p>
          <a:p>
            <a:pPr lvl="1"/>
            <a:r>
              <a:rPr lang="en-US" altLang="en-US" smtClean="0"/>
              <a:t>NRLS: maps names to route segments</a:t>
            </a:r>
          </a:p>
          <a:p>
            <a:pPr lvl="2"/>
            <a:r>
              <a:rPr lang="en-US" altLang="en-US" smtClean="0"/>
              <a:t>Similar to DNS but returns multiple up-graphs</a:t>
            </a:r>
          </a:p>
          <a:p>
            <a:pPr lvl="1"/>
            <a:r>
              <a:rPr lang="en-US" altLang="en-US" smtClean="0"/>
              <a:t>Hosts are notified by TIPP about network changes</a:t>
            </a:r>
          </a:p>
          <a:p>
            <a:pPr lvl="2"/>
            <a:r>
              <a:rPr lang="en-US" altLang="en-US" smtClean="0"/>
              <a:t>They may then need to notify NLRS about their routes</a:t>
            </a:r>
          </a:p>
          <a:p>
            <a:r>
              <a:rPr lang="en-US" altLang="en-US" smtClean="0"/>
              <a:t>Handling route failures</a:t>
            </a:r>
          </a:p>
          <a:p>
            <a:pPr lvl="1"/>
            <a:r>
              <a:rPr lang="en-US" altLang="en-US" smtClean="0"/>
              <a:t>TIPP notifies the sender but not the receiver</a:t>
            </a:r>
          </a:p>
          <a:p>
            <a:pPr lvl="1"/>
            <a:r>
              <a:rPr lang="en-US" altLang="en-US" smtClean="0"/>
              <a:t>If a route is unavailable, the routers return ICMP errors</a:t>
            </a:r>
          </a:p>
          <a:p>
            <a:pPr lvl="2"/>
            <a:r>
              <a:rPr lang="en-US" altLang="en-US" smtClean="0"/>
              <a:t>Local errors are masked in domain level paths</a:t>
            </a:r>
          </a:p>
          <a:p>
            <a:pPr lvl="2"/>
            <a:r>
              <a:rPr lang="en-US" altLang="en-US" smtClean="0"/>
              <a:t>Inter-domain errors are passed to the sender for a decision</a:t>
            </a:r>
          </a:p>
          <a:p>
            <a:pPr lvl="2"/>
            <a:r>
              <a:rPr lang="en-US" altLang="en-US" smtClean="0"/>
              <a:t>The sender consults the NLRS again to choose a new route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b</a:t>
            </a:r>
            <a:r>
              <a:rPr lang="el-GR" dirty="0" smtClean="0"/>
              <a:t>-</a:t>
            </a:r>
            <a:fld id="{E90A7A8C-3416-43F7-9CE4-D802042F22AC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1147</Words>
  <Application>Microsoft Macintosh PowerPoint</Application>
  <PresentationFormat>On-screen Show (4:3)</PresentationFormat>
  <Paragraphs>177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Times New Roman</vt:lpstr>
      <vt:lpstr>Arial</vt:lpstr>
      <vt:lpstr>Default Design</vt:lpstr>
      <vt:lpstr>Θέμα του Office</vt:lpstr>
      <vt:lpstr>1_Θέμα του Office</vt:lpstr>
      <vt:lpstr>Microsoft Drawing</vt:lpstr>
      <vt:lpstr>Information-Centric Networks</vt:lpstr>
      <vt:lpstr>Funding</vt:lpstr>
      <vt:lpstr>Licencing</vt:lpstr>
      <vt:lpstr>Week 7 / Paper 2</vt:lpstr>
      <vt:lpstr>Introduction</vt:lpstr>
      <vt:lpstr>Design overview</vt:lpstr>
      <vt:lpstr>Design overview</vt:lpstr>
      <vt:lpstr>Design overview</vt:lpstr>
      <vt:lpstr>Design overview</vt:lpstr>
      <vt:lpstr>Design overview</vt:lpstr>
      <vt:lpstr>TIPP</vt:lpstr>
      <vt:lpstr>Forwarding</vt:lpstr>
      <vt:lpstr>Evaluation</vt:lpstr>
      <vt:lpstr>End of Section # 7.2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253</cp:revision>
  <dcterms:created xsi:type="dcterms:W3CDTF">2002-02-24T19:33:17Z</dcterms:created>
  <dcterms:modified xsi:type="dcterms:W3CDTF">2015-11-23T21:48:27Z</dcterms:modified>
</cp:coreProperties>
</file>