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696" r:id="rId3"/>
  </p:sldMasterIdLst>
  <p:notesMasterIdLst>
    <p:notesMasterId r:id="rId53"/>
  </p:notesMasterIdLst>
  <p:handoutMasterIdLst>
    <p:handoutMasterId r:id="rId54"/>
  </p:handoutMasterIdLst>
  <p:sldIdLst>
    <p:sldId id="350" r:id="rId4"/>
    <p:sldId id="284" r:id="rId5"/>
    <p:sldId id="282" r:id="rId6"/>
    <p:sldId id="283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307" r:id="rId23"/>
    <p:sldId id="308" r:id="rId24"/>
    <p:sldId id="309" r:id="rId25"/>
    <p:sldId id="310" r:id="rId26"/>
    <p:sldId id="311" r:id="rId27"/>
    <p:sldId id="312" r:id="rId28"/>
    <p:sldId id="314" r:id="rId29"/>
    <p:sldId id="315" r:id="rId30"/>
    <p:sldId id="316" r:id="rId31"/>
    <p:sldId id="319" r:id="rId32"/>
    <p:sldId id="320" r:id="rId33"/>
    <p:sldId id="321" r:id="rId34"/>
    <p:sldId id="322" r:id="rId35"/>
    <p:sldId id="323" r:id="rId36"/>
    <p:sldId id="324" r:id="rId37"/>
    <p:sldId id="325" r:id="rId38"/>
    <p:sldId id="326" r:id="rId39"/>
    <p:sldId id="327" r:id="rId40"/>
    <p:sldId id="328" r:id="rId41"/>
    <p:sldId id="333" r:id="rId42"/>
    <p:sldId id="334" r:id="rId43"/>
    <p:sldId id="335" r:id="rId44"/>
    <p:sldId id="336" r:id="rId45"/>
    <p:sldId id="337" r:id="rId46"/>
    <p:sldId id="339" r:id="rId47"/>
    <p:sldId id="340" r:id="rId48"/>
    <p:sldId id="341" r:id="rId49"/>
    <p:sldId id="342" r:id="rId50"/>
    <p:sldId id="338" r:id="rId51"/>
    <p:sldId id="351" r:id="rId52"/>
  </p:sldIdLst>
  <p:sldSz cx="9144000" cy="6858000" type="screen4x3"/>
  <p:notesSz cx="7099300" cy="10234613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CC0099"/>
    <a:srgbClr val="006600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22" autoAdjust="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png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21.wmf"/><Relationship Id="rId1" Type="http://schemas.openxmlformats.org/officeDocument/2006/relationships/image" Target="../media/image20.png"/><Relationship Id="rId5" Type="http://schemas.openxmlformats.org/officeDocument/2006/relationships/image" Target="../media/image19.wmf"/><Relationship Id="rId4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26.png"/><Relationship Id="rId7" Type="http://schemas.openxmlformats.org/officeDocument/2006/relationships/image" Target="../media/image28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27.wmf"/><Relationship Id="rId9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580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58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33541169-58ED-4300-9818-D650AFB9874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81812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601FAF-6198-4102-957F-0098C8CBD6A8}" type="datetimeFigureOut">
              <a:rPr lang="en-US" smtClean="0"/>
              <a:t>11/26/2015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9599F4-0319-4688-B61D-FC4BF3201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175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8257" indent="-178257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0"/>
          <p:cNvCxnSpPr>
            <a:cxnSpLocks noChangeShapeType="1"/>
          </p:cNvCxnSpPr>
          <p:nvPr userDrawn="1"/>
        </p:nvCxnSpPr>
        <p:spPr bwMode="auto">
          <a:xfrm>
            <a:off x="0" y="1143000"/>
            <a:ext cx="8763000" cy="0"/>
          </a:xfrm>
          <a:prstGeom prst="line">
            <a:avLst/>
          </a:prstGeom>
          <a:noFill/>
          <a:ln w="50800" algn="ctr">
            <a:solidFill>
              <a:srgbClr val="A5002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Straight Connector 11"/>
          <p:cNvCxnSpPr>
            <a:cxnSpLocks noChangeShapeType="1"/>
          </p:cNvCxnSpPr>
          <p:nvPr userDrawn="1"/>
        </p:nvCxnSpPr>
        <p:spPr bwMode="auto">
          <a:xfrm>
            <a:off x="0" y="6400800"/>
            <a:ext cx="8763000" cy="0"/>
          </a:xfrm>
          <a:prstGeom prst="line">
            <a:avLst/>
          </a:prstGeom>
          <a:noFill/>
          <a:ln w="50800" algn="ctr">
            <a:solidFill>
              <a:srgbClr val="A5002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4E33E-7ACB-46FA-BDBF-683C1F39C6B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36267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F5E15-9E7E-4641-888B-BFC04AFF800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95486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0"/>
            <a:ext cx="209550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0"/>
            <a:ext cx="613410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5E1BE-3DEA-4A68-BDA8-49177EA74A9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8450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772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832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917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067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95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467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41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02898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3B492-DEDD-45B0-8397-88EA4F23BE7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306627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8591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087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0324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51A01-D354-4E6B-82CA-286ED97493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5441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A107A-27AA-4A08-8E6A-4B572A9D23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3905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BE538-7E34-4BB0-89E6-CCE152296F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0692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2F666-4921-43A9-A20D-CBF7C76ECD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0891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5557A-ADB6-4A46-B53F-E94E08A14A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8827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8F52F-78D0-4534-A6E5-6D7F9806AC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0390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257E9-1E86-427B-A8B1-0F4A2F4240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672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49D48-820F-46B7-B35F-4D1F78E9357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80525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94389-33CD-4050-9975-7EA095F85D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4858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18720-74E1-412F-B3B5-EDCA7A2B5A4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5473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89712-C507-4E0B-A7A3-83D4130C82F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5635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25E85-8032-49D8-81A5-F9E5D58CBF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8684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37BA0-6FE4-4893-B846-AC22E09208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4127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CA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13625-B8F5-4EAA-AE09-650EAB40D9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6517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CA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2072E-6079-4824-B0DE-A686166588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1587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3266A-AD71-424C-959C-3F79A1D82A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4949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D2FE4-CB5B-42C9-9464-315BDF3947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3888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DA333-4984-42CA-B4DE-CCA083BD3E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545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41148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295400"/>
            <a:ext cx="41148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78A17-4E2F-4449-8A6B-B8BAEF7FACF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8712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74271-240A-4028-A38F-784C6A15F6D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85531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D8539-6A46-4CB7-91E1-0133B4E2BEF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86631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8170E-B522-404B-9A7A-7D9D3C61D45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97386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FA5A5B-1ABA-49DB-81A7-BDBEC41A7EA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89993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811287-5982-47CE-94C1-C41D801C328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2374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0"/>
            <a:ext cx="838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95400"/>
            <a:ext cx="8382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Click to edit Master text styles</a:t>
            </a:r>
          </a:p>
          <a:p>
            <a:pPr lvl="1"/>
            <a:r>
              <a:rPr lang="el-GR" altLang="en-US" smtClean="0"/>
              <a:t>Second level</a:t>
            </a:r>
          </a:p>
          <a:p>
            <a:pPr lvl="2"/>
            <a:r>
              <a:rPr lang="el-GR" altLang="en-US" smtClean="0"/>
              <a:t>Third level</a:t>
            </a:r>
          </a:p>
          <a:p>
            <a:pPr lvl="3"/>
            <a:r>
              <a:rPr lang="el-GR" altLang="en-US" smtClean="0"/>
              <a:t>Fourth level</a:t>
            </a:r>
          </a:p>
          <a:p>
            <a:pPr lvl="4"/>
            <a:r>
              <a:rPr lang="el-GR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30F3F9F4-D99F-47EA-9B6F-E64AED88E0C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1031" name="Line 7"/>
          <p:cNvSpPr>
            <a:spLocks noChangeShapeType="1"/>
          </p:cNvSpPr>
          <p:nvPr userDrawn="1"/>
        </p:nvSpPr>
        <p:spPr bwMode="auto">
          <a:xfrm>
            <a:off x="0" y="1143000"/>
            <a:ext cx="8763000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 type="none" w="sm" len="sm"/>
            <a:tailEnd type="none" w="sm" len="sm"/>
          </a:ln>
          <a:effectLst>
            <a:outerShdw dist="99190" dir="238833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Line 8"/>
          <p:cNvSpPr>
            <a:spLocks noChangeShapeType="1"/>
          </p:cNvSpPr>
          <p:nvPr userDrawn="1"/>
        </p:nvSpPr>
        <p:spPr bwMode="auto">
          <a:xfrm>
            <a:off x="0" y="6400800"/>
            <a:ext cx="8763000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 type="none" w="sm" len="sm"/>
            <a:tailEnd type="none" w="sm" len="sm"/>
          </a:ln>
          <a:effectLst>
            <a:outerShdw dist="99190" dir="238833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033" name="Straight Connector 8"/>
          <p:cNvCxnSpPr>
            <a:cxnSpLocks noChangeShapeType="1"/>
          </p:cNvCxnSpPr>
          <p:nvPr userDrawn="1"/>
        </p:nvCxnSpPr>
        <p:spPr bwMode="auto">
          <a:xfrm>
            <a:off x="0" y="1143000"/>
            <a:ext cx="8763000" cy="0"/>
          </a:xfrm>
          <a:prstGeom prst="line">
            <a:avLst/>
          </a:prstGeom>
          <a:noFill/>
          <a:ln w="50800" algn="ctr">
            <a:solidFill>
              <a:srgbClr val="A5002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4" name="Straight Connector 9"/>
          <p:cNvCxnSpPr>
            <a:cxnSpLocks noChangeShapeType="1"/>
          </p:cNvCxnSpPr>
          <p:nvPr userDrawn="1"/>
        </p:nvCxnSpPr>
        <p:spPr bwMode="auto">
          <a:xfrm>
            <a:off x="0" y="6400800"/>
            <a:ext cx="8763000" cy="0"/>
          </a:xfrm>
          <a:prstGeom prst="line">
            <a:avLst/>
          </a:prstGeom>
          <a:noFill/>
          <a:ln w="50800" algn="ctr">
            <a:solidFill>
              <a:srgbClr val="A5002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11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Symbol" pitchFamily="18" charset="2"/>
        <a:buChar char="¨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3C4726A-630D-4CB4-B088-BAB00F4188E9}" type="slidenum">
              <a:rPr lang="el-GR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 dirty="0">
              <a:solidFill>
                <a:prstClr val="black"/>
              </a:solidFill>
              <a:latin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52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D4A66E9D-85FB-4576-A313-8039D27DA2E2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841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oleObject" Target="../embeddings/oleObject9.bin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4.wmf"/><Relationship Id="rId4" Type="http://schemas.openxmlformats.org/officeDocument/2006/relationships/image" Target="../media/image11.png"/><Relationship Id="rId9" Type="http://schemas.openxmlformats.org/officeDocument/2006/relationships/oleObject" Target="../embeddings/oleObject7.bin"/><Relationship Id="rId14" Type="http://schemas.openxmlformats.org/officeDocument/2006/relationships/image" Target="../media/image16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7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22.wmf"/><Relationship Id="rId4" Type="http://schemas.openxmlformats.org/officeDocument/2006/relationships/image" Target="../media/image20.png"/><Relationship Id="rId9" Type="http://schemas.openxmlformats.org/officeDocument/2006/relationships/oleObject" Target="../embeddings/oleObject16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oleObject" Target="../embeddings/oleObject23.bin"/><Relationship Id="rId18" Type="http://schemas.openxmlformats.org/officeDocument/2006/relationships/image" Target="../media/image15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13.wmf"/><Relationship Id="rId17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8.wmf"/><Relationship Id="rId20" Type="http://schemas.openxmlformats.org/officeDocument/2006/relationships/image" Target="../media/image29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5" Type="http://schemas.openxmlformats.org/officeDocument/2006/relationships/oleObject" Target="../embeddings/oleObject24.bin"/><Relationship Id="rId10" Type="http://schemas.openxmlformats.org/officeDocument/2006/relationships/image" Target="../media/image27.wmf"/><Relationship Id="rId19" Type="http://schemas.openxmlformats.org/officeDocument/2006/relationships/oleObject" Target="../embeddings/oleObject26.bin"/><Relationship Id="rId4" Type="http://schemas.openxmlformats.org/officeDocument/2006/relationships/image" Target="../media/image24.wmf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14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30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5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40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l-GR" altLang="en-US" dirty="0"/>
              <a:t>Ασύρματα Δίκτυα και Κινητές Επικοινωνίες</a:t>
            </a:r>
            <a:endParaRPr lang="en-US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09600" y="3581400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n-US" sz="2800" b="1" dirty="0"/>
              <a:t># </a:t>
            </a:r>
            <a:r>
              <a:rPr lang="en-US" sz="2800" b="1" dirty="0" smtClean="0"/>
              <a:t>4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l-GR" altLang="en-US" sz="2800" dirty="0"/>
              <a:t>Πρωτόκολλα Πολλαπλής Προσπέλασης</a:t>
            </a:r>
            <a:r>
              <a:rPr lang="en-US" altLang="en-US" sz="2800" dirty="0"/>
              <a:t> </a:t>
            </a:r>
            <a:endParaRPr lang="el-GR" sz="2800" dirty="0" smtClean="0"/>
          </a:p>
          <a:p>
            <a:r>
              <a:rPr lang="el-GR" sz="2800" b="1" dirty="0" smtClean="0"/>
              <a:t>Διδάσκων</a:t>
            </a:r>
            <a:r>
              <a:rPr lang="el-GR" sz="2800" b="1" dirty="0"/>
              <a:t>: </a:t>
            </a:r>
            <a:r>
              <a:rPr lang="el-GR" sz="2800" dirty="0" smtClean="0"/>
              <a:t>Βασίλειος Σύρης</a:t>
            </a:r>
            <a:endParaRPr lang="el-GR" sz="2800" dirty="0"/>
          </a:p>
          <a:p>
            <a:r>
              <a:rPr lang="el-GR" sz="2800" b="1" dirty="0"/>
              <a:t>Τμήμα: </a:t>
            </a:r>
            <a:r>
              <a:rPr lang="el-GR" sz="2800" dirty="0"/>
              <a:t>Πληροφορικής</a:t>
            </a:r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3990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IEEE 802 Layers - Logical Link Control (LLC)</a:t>
            </a:r>
            <a:endParaRPr lang="en-GB" altLang="en-US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Interface to higher levels</a:t>
            </a:r>
          </a:p>
          <a:p>
            <a:pPr eaLnBrk="1" hangingPunct="1"/>
            <a:r>
              <a:rPr lang="en-US" altLang="en-US" smtClean="0"/>
              <a:t>Multiplexing</a:t>
            </a:r>
          </a:p>
          <a:p>
            <a:pPr eaLnBrk="1" hangingPunct="1"/>
            <a:r>
              <a:rPr lang="en-US" altLang="en-US" smtClean="0"/>
              <a:t>Flow and error control</a:t>
            </a:r>
            <a:endParaRPr lang="en-GB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IEEE 802 Layers - Media Access Control (MAC)</a:t>
            </a:r>
            <a:endParaRPr lang="en-GB" altLang="en-US" sz="400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250" y="1295400"/>
            <a:ext cx="826135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000" smtClean="0"/>
              <a:t>Assembly of data into frame with address and error detection fields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smtClean="0"/>
              <a:t>Disassembly of frame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smtClean="0"/>
              <a:t>Address recognition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smtClean="0"/>
              <a:t>Error detection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smtClean="0"/>
              <a:t>Govern access to transmission medium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smtClean="0"/>
              <a:t>Not found in traditional layer 2 data link control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smtClean="0"/>
              <a:t>For the same LLC, several MAC options may be available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smtClean="0"/>
              <a:t>Examples: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smtClean="0"/>
              <a:t>802.3 (Ethernet)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smtClean="0"/>
              <a:t>802.4 (Token Bus)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smtClean="0"/>
              <a:t>802.5 (Token Ring)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smtClean="0"/>
              <a:t>802.11 (Wireless LAN</a:t>
            </a:r>
            <a:r>
              <a:rPr lang="el-GR" altLang="en-US" sz="1800" smtClean="0"/>
              <a:t>, </a:t>
            </a:r>
            <a:r>
              <a:rPr lang="en-US" altLang="en-US" sz="1800" smtClean="0"/>
              <a:t>Wi-Fi, or wireless Ethernet)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smtClean="0"/>
              <a:t>802.15 (Bluetooth)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smtClean="0"/>
              <a:t>802.16 (Wireless Local Loop – WLL)</a:t>
            </a:r>
          </a:p>
          <a:p>
            <a:pPr eaLnBrk="1" hangingPunct="1">
              <a:lnSpc>
                <a:spcPct val="80000"/>
              </a:lnSpc>
            </a:pPr>
            <a:endParaRPr lang="en-GB" alt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Media Access Control (MAC)</a:t>
            </a:r>
            <a:endParaRPr lang="en-GB" alt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250" y="1219200"/>
            <a:ext cx="826135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Goal: share a communication medium among multiple hosts connected to it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Objectives/issues: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High resource utilization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Avoid starvation (fairness)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Simplicity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240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Solutions: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Centralized</a:t>
            </a:r>
          </a:p>
          <a:p>
            <a:pPr lvl="2" eaLnBrk="1" hangingPunct="1">
              <a:lnSpc>
                <a:spcPct val="80000"/>
              </a:lnSpc>
              <a:buFont typeface="Symbol" pitchFamily="18" charset="2"/>
              <a:buNone/>
            </a:pPr>
            <a:r>
              <a:rPr lang="en-US" altLang="en-US" sz="2000" smtClean="0"/>
              <a:t>+ Greater control, simple access logic and co-ordination</a:t>
            </a:r>
          </a:p>
          <a:p>
            <a:pPr lvl="2" eaLnBrk="1" hangingPunct="1">
              <a:lnSpc>
                <a:spcPct val="80000"/>
              </a:lnSpc>
              <a:buFont typeface="Symbol" pitchFamily="18" charset="2"/>
              <a:buNone/>
            </a:pPr>
            <a:r>
              <a:rPr lang="en-US" altLang="en-US" sz="2000" smtClean="0"/>
              <a:t>- Single point of failure, potential bottleneck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Distributed: random access, taking turns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On demand or synchronous</a:t>
            </a:r>
          </a:p>
          <a:p>
            <a:pPr eaLnBrk="1" hangingPunct="1">
              <a:lnSpc>
                <a:spcPct val="80000"/>
              </a:lnSpc>
            </a:pPr>
            <a:endParaRPr lang="en-GB" alt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MAC Protocol: A Taxonomy</a:t>
            </a:r>
            <a:endParaRPr lang="en-GB" alt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Channel partitioning</a:t>
            </a:r>
          </a:p>
          <a:p>
            <a:pPr lvl="1" eaLnBrk="1" hangingPunct="1"/>
            <a:r>
              <a:rPr lang="en-US" altLang="en-US" sz="2400" smtClean="0"/>
              <a:t>Divide channel into smaller “pieces” (time slots, frequency)</a:t>
            </a:r>
          </a:p>
          <a:p>
            <a:pPr lvl="1" eaLnBrk="1" hangingPunct="1"/>
            <a:r>
              <a:rPr lang="en-US" altLang="en-US" sz="2400" smtClean="0"/>
              <a:t>Allocate piece to node for exclusive use</a:t>
            </a:r>
            <a:endParaRPr lang="en-US" altLang="en-US" smtClean="0"/>
          </a:p>
          <a:p>
            <a:pPr eaLnBrk="1" hangingPunct="1"/>
            <a:r>
              <a:rPr lang="en-US" altLang="en-US" sz="2800" smtClean="0">
                <a:solidFill>
                  <a:srgbClr val="FF0000"/>
                </a:solidFill>
              </a:rPr>
              <a:t>Random access</a:t>
            </a:r>
          </a:p>
          <a:p>
            <a:pPr lvl="1" eaLnBrk="1" hangingPunct="1"/>
            <a:r>
              <a:rPr lang="en-US" altLang="en-US" sz="2400" smtClean="0"/>
              <a:t>Allow collisions</a:t>
            </a:r>
          </a:p>
          <a:p>
            <a:pPr lvl="1" eaLnBrk="1" hangingPunct="1"/>
            <a:r>
              <a:rPr lang="en-US" altLang="en-US" sz="2400" smtClean="0"/>
              <a:t>“recover” from collisions</a:t>
            </a:r>
          </a:p>
          <a:p>
            <a:pPr eaLnBrk="1" hangingPunct="1"/>
            <a:r>
              <a:rPr lang="en-US" altLang="en-US" sz="2800" smtClean="0"/>
              <a:t>“Taking-turns”</a:t>
            </a:r>
          </a:p>
          <a:p>
            <a:pPr lvl="1" eaLnBrk="1" hangingPunct="1"/>
            <a:r>
              <a:rPr lang="en-US" altLang="en-US" sz="2400" smtClean="0"/>
              <a:t>Tightly coordinate shared access to avoid collisions</a:t>
            </a:r>
          </a:p>
          <a:p>
            <a:pPr lvl="1" eaLnBrk="1" hangingPunct="1"/>
            <a:r>
              <a:rPr lang="en-US" altLang="en-US" sz="2400" smtClean="0"/>
              <a:t>Token ring, toke bus</a:t>
            </a:r>
            <a:endParaRPr lang="en-GB" alt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Random Access MAC Protocols</a:t>
            </a:r>
            <a:endParaRPr lang="en-GB" altLang="en-US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250" y="1219200"/>
            <a:ext cx="826135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Stations access medium randomly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Collisions when two or more hosts send simultaneously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solidFill>
                  <a:srgbClr val="FF0000"/>
                </a:solidFill>
              </a:rPr>
              <a:t>Random access MAC protocol</a:t>
            </a:r>
            <a:r>
              <a:rPr lang="en-US" altLang="en-US" sz="2400" smtClean="0"/>
              <a:t> specifies: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how to detect collisions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how to recover from collisions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Access Control design problem: limit inefficiencies due to collisions and idle periods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Examples: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ALOHA (Slotted, Pure)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CSMA and CSMA/CD (Ethernet)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CSMA/CA (Wireless LAN/ IEEE 802.11)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Random Access MAC Protocols: Performance</a:t>
            </a:r>
            <a:endParaRPr lang="en-GB" altLang="en-US" sz="400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Efficiency=maximum fraction of time nodes transmit packets successfully  </a:t>
            </a:r>
          </a:p>
          <a:p>
            <a:pPr eaLnBrk="1" hangingPunct="1"/>
            <a:r>
              <a:rPr lang="en-US" altLang="en-US" smtClean="0"/>
              <a:t>Throughput=maximum rate of successful bit transmission = (Efficiency) </a:t>
            </a:r>
            <a:r>
              <a:rPr lang="en-US" altLang="en-US" smtClean="0">
                <a:sym typeface="Symbol" pitchFamily="18" charset="2"/>
              </a:rPr>
              <a:t> </a:t>
            </a:r>
            <a:r>
              <a:rPr lang="en-US" altLang="en-US" smtClean="0"/>
              <a:t>(Transmission rate)</a:t>
            </a:r>
            <a:endParaRPr lang="en-GB" altLang="en-US" smtClean="0"/>
          </a:p>
          <a:p>
            <a:pPr eaLnBrk="1" hangingPunct="1"/>
            <a:endParaRPr lang="en-GB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ALOHA Protocol</a:t>
            </a:r>
            <a:endParaRPr lang="en-GB" altLang="en-US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382000" cy="25558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ALOHA: packet-switched radio communication network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mtClean="0"/>
              <a:t>University of Hawaii, 1970s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mtClean="0"/>
              <a:t>Can also run over wired media (coaxial cable, twisted pair)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mtClean="0"/>
              <a:t>Father of multiple access protocols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mtClean="0"/>
              <a:t>Transmission rate of original ALOHA network : 9600 bps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mtClean="0"/>
              <a:t>Two versions: Slotted and Pure</a:t>
            </a:r>
          </a:p>
          <a:p>
            <a:pPr eaLnBrk="1" hangingPunct="1">
              <a:lnSpc>
                <a:spcPct val="90000"/>
              </a:lnSpc>
            </a:pPr>
            <a:endParaRPr lang="en-GB" altLang="en-US" smtClean="0"/>
          </a:p>
        </p:txBody>
      </p:sp>
      <p:pic>
        <p:nvPicPr>
          <p:cNvPr id="18436" name="Picture 4" descr="0417_aloha_netwo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05200"/>
            <a:ext cx="7391400" cy="265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Slotted ALOHA</a:t>
            </a:r>
            <a:endParaRPr lang="en-GB" altLang="en-US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Time is divided into equal size slots (= packet transmission time)</a:t>
            </a:r>
          </a:p>
          <a:p>
            <a:pPr eaLnBrk="1" hangingPunct="1"/>
            <a:r>
              <a:rPr lang="en-US" altLang="en-US" smtClean="0"/>
              <a:t>Node with new pkt: transmit at beginning of next slot </a:t>
            </a:r>
          </a:p>
          <a:p>
            <a:pPr eaLnBrk="1" hangingPunct="1"/>
            <a:r>
              <a:rPr lang="en-US" altLang="en-US" smtClean="0"/>
              <a:t>If collision: retransmit pkt in future slots after random delay (why random?)</a:t>
            </a:r>
            <a:endParaRPr lang="en-GB" altLang="en-US" smtClean="0"/>
          </a:p>
        </p:txBody>
      </p:sp>
      <p:pic>
        <p:nvPicPr>
          <p:cNvPr id="19460" name="Picture 4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3594100"/>
            <a:ext cx="8089900" cy="195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905000" y="5791200"/>
            <a:ext cx="5006975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Success (S), Collision (C),  Empty (E) slots</a:t>
            </a:r>
            <a:endParaRPr lang="en-US" altLang="en-US" sz="2000">
              <a:latin typeface="Times New Roman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Slotted ALOHA </a:t>
            </a:r>
            <a:endParaRPr lang="en-GB" altLang="en-US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Time in uniform slots equal to frame transmission time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All frame (packets) have fixed size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Need central clock (or other sync mechanism)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Transmission begins at slot boundary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Sender (wireless stations):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Waits for ACK after packet transmission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Retransmits frame after Timeout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Receiver (base station):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Error detection using Frame Check Sequence (similar to CRC)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Send ACK if frame OK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Max utilization 36%</a:t>
            </a:r>
            <a:endParaRPr lang="en-GB" alt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Slotted ALOHA Transmissions</a:t>
            </a:r>
            <a:endParaRPr lang="en-GB" altLang="en-US" smtClean="0"/>
          </a:p>
        </p:txBody>
      </p:sp>
      <p:sp>
        <p:nvSpPr>
          <p:cNvPr id="21507" name="Rectangle 3" descr="slotted aloha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Frames either miss or overlap totally</a:t>
            </a:r>
          </a:p>
          <a:p>
            <a:pPr eaLnBrk="1" hangingPunct="1"/>
            <a:r>
              <a:rPr lang="en-US" altLang="en-US" dirty="0" smtClean="0"/>
              <a:t>Wasted time:</a:t>
            </a:r>
          </a:p>
          <a:p>
            <a:pPr lvl="1" eaLnBrk="1" hangingPunct="1"/>
            <a:r>
              <a:rPr lang="en-GB" altLang="en-US" dirty="0" smtClean="0"/>
              <a:t>Slots with collisions</a:t>
            </a:r>
          </a:p>
          <a:p>
            <a:pPr lvl="1" eaLnBrk="1" hangingPunct="1"/>
            <a:r>
              <a:rPr lang="en-GB" altLang="en-US" dirty="0" smtClean="0"/>
              <a:t>Unused slots</a:t>
            </a:r>
          </a:p>
        </p:txBody>
      </p:sp>
      <p:pic>
        <p:nvPicPr>
          <p:cNvPr id="21508" name="Picture 4" descr="slotted aloh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05200"/>
            <a:ext cx="8001000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Line 5" descr="slotted aloha"/>
          <p:cNvSpPr>
            <a:spLocks noChangeShapeType="1"/>
          </p:cNvSpPr>
          <p:nvPr/>
        </p:nvSpPr>
        <p:spPr bwMode="auto">
          <a:xfrm>
            <a:off x="2362200" y="4114800"/>
            <a:ext cx="8382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0" name="Line 6" descr="slotted aloha"/>
          <p:cNvSpPr>
            <a:spLocks noChangeShapeType="1"/>
          </p:cNvSpPr>
          <p:nvPr/>
        </p:nvSpPr>
        <p:spPr bwMode="auto">
          <a:xfrm flipV="1">
            <a:off x="2286000" y="4419600"/>
            <a:ext cx="9144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1" name="Line 7" descr="slotted aloha"/>
          <p:cNvSpPr>
            <a:spLocks noChangeShapeType="1"/>
          </p:cNvSpPr>
          <p:nvPr/>
        </p:nvSpPr>
        <p:spPr bwMode="auto">
          <a:xfrm>
            <a:off x="3352800" y="4419600"/>
            <a:ext cx="914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2" name="Line 8" descr="slotted aloha"/>
          <p:cNvSpPr>
            <a:spLocks noChangeShapeType="1"/>
          </p:cNvSpPr>
          <p:nvPr/>
        </p:nvSpPr>
        <p:spPr bwMode="auto">
          <a:xfrm>
            <a:off x="6172200" y="4419600"/>
            <a:ext cx="220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3" name="Line 9" descr="slotted aloha"/>
          <p:cNvSpPr>
            <a:spLocks noChangeShapeType="1"/>
          </p:cNvSpPr>
          <p:nvPr/>
        </p:nvSpPr>
        <p:spPr bwMode="auto">
          <a:xfrm flipH="1">
            <a:off x="2590800" y="4953000"/>
            <a:ext cx="4648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Multiple access</a:t>
            </a:r>
            <a:endParaRPr lang="el-GR" altLang="en-US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Goal: share a common communication medium among multiple transmitting nodes</a:t>
            </a:r>
          </a:p>
          <a:p>
            <a:pPr eaLnBrk="1" hangingPunct="1"/>
            <a:r>
              <a:rPr lang="en-US" altLang="en-US" smtClean="0"/>
              <a:t>Objectives/issues:</a:t>
            </a:r>
          </a:p>
          <a:p>
            <a:pPr lvl="1" eaLnBrk="1" hangingPunct="1"/>
            <a:r>
              <a:rPr lang="en-US" altLang="en-US" smtClean="0"/>
              <a:t>High resource utilization</a:t>
            </a:r>
          </a:p>
          <a:p>
            <a:pPr lvl="1" eaLnBrk="1" hangingPunct="1"/>
            <a:r>
              <a:rPr lang="en-US" altLang="en-US" smtClean="0"/>
              <a:t>Avoid starvation (fairness)</a:t>
            </a:r>
          </a:p>
          <a:p>
            <a:pPr lvl="1" eaLnBrk="1" hangingPunct="1"/>
            <a:r>
              <a:rPr lang="en-US" altLang="en-US" smtClean="0"/>
              <a:t>Simplicity</a:t>
            </a:r>
          </a:p>
          <a:p>
            <a:pPr eaLnBrk="1" hangingPunct="1"/>
            <a:endParaRPr lang="el-GR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 descr="p"/>
          <p:cNvSpPr>
            <a:spLocks noChangeArrowheads="1"/>
          </p:cNvSpPr>
          <p:nvPr/>
        </p:nvSpPr>
        <p:spPr bwMode="auto">
          <a:xfrm>
            <a:off x="0" y="6248400"/>
            <a:ext cx="9144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Slotted ALOHA: Efficiency</a:t>
            </a:r>
            <a:endParaRPr lang="en-GB" altLang="en-US" smtClean="0"/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250" y="1295400"/>
            <a:ext cx="8566150" cy="49530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G: total rate of transmission attempts (pkts/timeslots)</a:t>
            </a:r>
          </a:p>
          <a:p>
            <a:pPr eaLnBrk="1" hangingPunct="1"/>
            <a:r>
              <a:rPr lang="en-US" altLang="en-US" sz="2800" smtClean="0"/>
              <a:t>S: rate of successful transmissions (pkts/timeslots)</a:t>
            </a:r>
          </a:p>
          <a:p>
            <a:pPr eaLnBrk="1" hangingPunct="1"/>
            <a:r>
              <a:rPr lang="en-US" altLang="en-US" sz="2800" smtClean="0"/>
              <a:t>p: probability of successful packet transmission</a:t>
            </a:r>
          </a:p>
          <a:p>
            <a:pPr eaLnBrk="1" hangingPunct="1"/>
            <a:endParaRPr lang="en-US" altLang="en-US" sz="2800" smtClean="0"/>
          </a:p>
          <a:p>
            <a:pPr eaLnBrk="1" hangingPunct="1"/>
            <a:r>
              <a:rPr lang="en-US" altLang="en-US" sz="2800" smtClean="0"/>
              <a:t>Assumptions:</a:t>
            </a:r>
          </a:p>
          <a:p>
            <a:pPr lvl="1" eaLnBrk="1" hangingPunct="1"/>
            <a:r>
              <a:rPr lang="en-GB" altLang="en-US" sz="2400" smtClean="0"/>
              <a:t>Infinite number of stations</a:t>
            </a:r>
          </a:p>
          <a:p>
            <a:pPr lvl="1" eaLnBrk="1" hangingPunct="1"/>
            <a:r>
              <a:rPr lang="en-GB" altLang="en-US" sz="2400" smtClean="0"/>
              <a:t>Number of packet arrivals is Poisson distributed</a:t>
            </a:r>
          </a:p>
          <a:p>
            <a:pPr lvl="1" eaLnBrk="1" hangingPunct="1"/>
            <a:endParaRPr lang="en-GB" altLang="en-US" sz="2400" smtClean="0"/>
          </a:p>
          <a:p>
            <a:pPr eaLnBrk="1" hangingPunct="1"/>
            <a:r>
              <a:rPr lang="en-GB" altLang="en-US" sz="2800" smtClean="0"/>
              <a:t>From above</a:t>
            </a:r>
          </a:p>
          <a:p>
            <a:pPr lvl="1" eaLnBrk="1" hangingPunct="1"/>
            <a:endParaRPr lang="en-GB" altLang="en-US" sz="2400" smtClean="0"/>
          </a:p>
          <a:p>
            <a:pPr eaLnBrk="1" hangingPunct="1"/>
            <a:endParaRPr lang="en-GB" altLang="en-US" sz="2800" smtClean="0"/>
          </a:p>
        </p:txBody>
      </p:sp>
      <p:graphicFrame>
        <p:nvGraphicFramePr>
          <p:cNvPr id="22533" name="Object 4" descr="s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6795901"/>
              </p:ext>
            </p:extLst>
          </p:nvPr>
        </p:nvGraphicFramePr>
        <p:xfrm>
          <a:off x="3352800" y="3276600"/>
          <a:ext cx="175260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0" name="Equation" r:id="rId3" imgW="647419" imgH="203112" progId="Equation.3">
                  <p:embed/>
                </p:oleObj>
              </mc:Choice>
              <mc:Fallback>
                <p:oleObj name="Equation" r:id="rId3" imgW="647419" imgH="203112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3276600"/>
                        <a:ext cx="1752600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4" name="Object 5" descr="p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3093918"/>
              </p:ext>
            </p:extLst>
          </p:nvPr>
        </p:nvGraphicFramePr>
        <p:xfrm>
          <a:off x="2286000" y="5029200"/>
          <a:ext cx="4267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1" name="Equation" r:id="rId5" imgW="2273300" imgH="419100" progId="Equation.3">
                  <p:embed/>
                </p:oleObj>
              </mc:Choice>
              <mc:Fallback>
                <p:oleObj name="Equation" r:id="rId5" imgW="2273300" imgH="4191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5029200"/>
                        <a:ext cx="42672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5" name="Object 6" descr="p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1881671"/>
              </p:ext>
            </p:extLst>
          </p:nvPr>
        </p:nvGraphicFramePr>
        <p:xfrm>
          <a:off x="1905000" y="6070600"/>
          <a:ext cx="5410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2" name="Equation" r:id="rId7" imgW="2882900" imgH="419100" progId="Equation.3">
                  <p:embed/>
                </p:oleObj>
              </mc:Choice>
              <mc:Fallback>
                <p:oleObj name="Equation" r:id="rId7" imgW="2882900" imgH="4191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6070600"/>
                        <a:ext cx="54102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3" descr="efficiency"/>
          <p:cNvSpPr>
            <a:spLocks noChangeArrowheads="1"/>
          </p:cNvSpPr>
          <p:nvPr/>
        </p:nvSpPr>
        <p:spPr bwMode="auto">
          <a:xfrm>
            <a:off x="0" y="6172200"/>
            <a:ext cx="91440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3555" name="Rectangle 2" descr="efficiency"/>
          <p:cNvSpPr>
            <a:spLocks noChangeArrowheads="1"/>
          </p:cNvSpPr>
          <p:nvPr/>
        </p:nvSpPr>
        <p:spPr bwMode="auto">
          <a:xfrm>
            <a:off x="6172200" y="6248400"/>
            <a:ext cx="2438400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355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Slotted ALOHA: Efficiency (cont)</a:t>
            </a:r>
            <a:endParaRPr lang="en-GB" altLang="en-US" smtClean="0"/>
          </a:p>
        </p:txBody>
      </p:sp>
      <p:sp>
        <p:nvSpPr>
          <p:cNvPr id="2355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382000" cy="1371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Hence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S </a:t>
            </a:r>
            <a:r>
              <a:rPr lang="en-US" altLang="en-US" sz="2800" dirty="0" smtClean="0">
                <a:sym typeface="Symbol" pitchFamily="18" charset="2"/>
              </a:rPr>
              <a:t> </a:t>
            </a:r>
            <a:r>
              <a:rPr lang="en-US" altLang="en-US" sz="2800" dirty="0" smtClean="0"/>
              <a:t>1/e </a:t>
            </a:r>
            <a:r>
              <a:rPr lang="en-US" altLang="en-US" sz="2800" dirty="0" smtClean="0">
                <a:sym typeface="Symbol" pitchFamily="18" charset="2"/>
              </a:rPr>
              <a:t></a:t>
            </a:r>
            <a:r>
              <a:rPr lang="en-US" altLang="en-US" sz="2800" dirty="0" smtClean="0"/>
              <a:t> 36%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What if there are only two stations?</a:t>
            </a:r>
            <a:endParaRPr lang="en-GB" altLang="en-US" sz="2800" dirty="0" smtClean="0"/>
          </a:p>
        </p:txBody>
      </p:sp>
      <p:graphicFrame>
        <p:nvGraphicFramePr>
          <p:cNvPr id="23559" name="Object 6" descr="efficiency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0479387"/>
              </p:ext>
            </p:extLst>
          </p:nvPr>
        </p:nvGraphicFramePr>
        <p:xfrm>
          <a:off x="1447800" y="2663825"/>
          <a:ext cx="5867400" cy="419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4" name="Photo Editor Photo" r:id="rId3" imgW="5885714" imgH="4210638" progId="MSPhotoEd.3">
                  <p:embed/>
                </p:oleObj>
              </mc:Choice>
              <mc:Fallback>
                <p:oleObj name="Photo Editor Photo" r:id="rId3" imgW="5885714" imgH="4210638" progId="MSPhotoEd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663825"/>
                        <a:ext cx="5867400" cy="419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0" name="Line 7" descr="efficiency"/>
          <p:cNvSpPr>
            <a:spLocks noChangeShapeType="1"/>
          </p:cNvSpPr>
          <p:nvPr/>
        </p:nvSpPr>
        <p:spPr bwMode="auto">
          <a:xfrm>
            <a:off x="1828800" y="3584575"/>
            <a:ext cx="5410200" cy="0"/>
          </a:xfrm>
          <a:prstGeom prst="line">
            <a:avLst/>
          </a:prstGeom>
          <a:noFill/>
          <a:ln w="25400">
            <a:solidFill>
              <a:schemeClr val="hlink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3561" name="Object 8" descr="efficiency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6192099"/>
              </p:ext>
            </p:extLst>
          </p:nvPr>
        </p:nvGraphicFramePr>
        <p:xfrm>
          <a:off x="1981200" y="1143000"/>
          <a:ext cx="1890713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5" name="Equation" r:id="rId5" imgW="748975" imgH="203112" progId="Equation.3">
                  <p:embed/>
                </p:oleObj>
              </mc:Choice>
              <mc:Fallback>
                <p:oleObj name="Equation" r:id="rId5" imgW="748975" imgH="203112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143000"/>
                        <a:ext cx="1890713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2" name="Object 9" descr="efficiency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8333755"/>
              </p:ext>
            </p:extLst>
          </p:nvPr>
        </p:nvGraphicFramePr>
        <p:xfrm>
          <a:off x="3581400" y="4648200"/>
          <a:ext cx="94297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6" name="Equation" r:id="rId7" imgW="609336" imgH="203112" progId="Equation.3">
                  <p:embed/>
                </p:oleObj>
              </mc:Choice>
              <mc:Fallback>
                <p:oleObj name="Equation" r:id="rId7" imgW="609336" imgH="203112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4648200"/>
                        <a:ext cx="942975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3" name="Object 10" descr="efficiency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1723910"/>
              </p:ext>
            </p:extLst>
          </p:nvPr>
        </p:nvGraphicFramePr>
        <p:xfrm>
          <a:off x="1066800" y="3429000"/>
          <a:ext cx="392113" cy="27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7" name="Equation" r:id="rId9" imgW="253670" imgH="177569" progId="Equation.3">
                  <p:embed/>
                </p:oleObj>
              </mc:Choice>
              <mc:Fallback>
                <p:oleObj name="Equation" r:id="rId9" imgW="253670" imgH="177569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429000"/>
                        <a:ext cx="392113" cy="274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4" name="Object 11" descr="efficiency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1817466"/>
              </p:ext>
            </p:extLst>
          </p:nvPr>
        </p:nvGraphicFramePr>
        <p:xfrm>
          <a:off x="4648200" y="6583363"/>
          <a:ext cx="255588" cy="27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8" name="Equation" r:id="rId11" imgW="164814" imgH="177492" progId="Equation.3">
                  <p:embed/>
                </p:oleObj>
              </mc:Choice>
              <mc:Fallback>
                <p:oleObj name="Equation" r:id="rId11" imgW="164814" imgH="177492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6583363"/>
                        <a:ext cx="255588" cy="274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5" name="Object 12" descr="efficiency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9272751"/>
              </p:ext>
            </p:extLst>
          </p:nvPr>
        </p:nvGraphicFramePr>
        <p:xfrm>
          <a:off x="3200400" y="1752600"/>
          <a:ext cx="1874838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9" name="Equation" r:id="rId13" imgW="965200" imgH="228600" progId="Equation.3">
                  <p:embed/>
                </p:oleObj>
              </mc:Choice>
              <mc:Fallback>
                <p:oleObj name="Equation" r:id="rId13" imgW="965200" imgH="2286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752600"/>
                        <a:ext cx="1874838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Slotted ALOHA: Finite Station Population </a:t>
            </a:r>
            <a:endParaRPr lang="en-GB" altLang="en-US" sz="400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250" y="1219200"/>
            <a:ext cx="826135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Finite number of stations N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en-US" sz="2400" smtClean="0"/>
              <a:t>Each transmits in slot with probability q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800" smtClean="0"/>
              <a:t>Probability of successful transmission</a:t>
            </a:r>
          </a:p>
          <a:p>
            <a:pPr lvl="1" eaLnBrk="1" hangingPunct="1">
              <a:lnSpc>
                <a:spcPct val="80000"/>
              </a:lnSpc>
            </a:pPr>
            <a:endParaRPr lang="en-GB" altLang="en-US" sz="2400" smtClean="0"/>
          </a:p>
          <a:p>
            <a:pPr lvl="1" eaLnBrk="1" hangingPunct="1">
              <a:lnSpc>
                <a:spcPct val="80000"/>
              </a:lnSpc>
            </a:pPr>
            <a:endParaRPr lang="en-GB" altLang="en-US" sz="2400" smtClean="0"/>
          </a:p>
          <a:p>
            <a:pPr lvl="1" eaLnBrk="1" hangingPunct="1">
              <a:lnSpc>
                <a:spcPct val="80000"/>
              </a:lnSpc>
            </a:pPr>
            <a:endParaRPr lang="en-GB" altLang="en-US" sz="2400" smtClean="0"/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altLang="en-US" sz="2400" smtClean="0"/>
              <a:t>Above is maximized for q=1/N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altLang="en-US" sz="2400" smtClean="0"/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altLang="en-US" sz="2400" smtClean="0"/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altLang="en-US" sz="2400" smtClean="0"/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altLang="en-US" sz="2400" smtClean="0"/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altLang="en-US" sz="2400" smtClean="0"/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altLang="en-US" sz="2400" smtClean="0"/>
              <a:t>A node does not know number N of other stations that have packet to transmit</a:t>
            </a:r>
          </a:p>
        </p:txBody>
      </p:sp>
      <p:graphicFrame>
        <p:nvGraphicFramePr>
          <p:cNvPr id="24580" name="Object 4" descr="single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5171027"/>
              </p:ext>
            </p:extLst>
          </p:nvPr>
        </p:nvGraphicFramePr>
        <p:xfrm>
          <a:off x="2667000" y="2514600"/>
          <a:ext cx="1730375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9" name="Equation" r:id="rId3" imgW="685800" imgH="228600" progId="Equation.3">
                  <p:embed/>
                </p:oleObj>
              </mc:Choice>
              <mc:Fallback>
                <p:oleObj name="Equation" r:id="rId3" imgW="68580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514600"/>
                        <a:ext cx="1730375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1" name="Object 5" descr="N stations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8437382"/>
              </p:ext>
            </p:extLst>
          </p:nvPr>
        </p:nvGraphicFramePr>
        <p:xfrm>
          <a:off x="6553200" y="2590800"/>
          <a:ext cx="1987550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0" name="Equation" r:id="rId5" imgW="787400" imgH="228600" progId="Equation.3">
                  <p:embed/>
                </p:oleObj>
              </mc:Choice>
              <mc:Fallback>
                <p:oleObj name="Equation" r:id="rId5" imgW="78740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2590800"/>
                        <a:ext cx="1987550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2" name="Object 6" descr="max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3049287"/>
              </p:ext>
            </p:extLst>
          </p:nvPr>
        </p:nvGraphicFramePr>
        <p:xfrm>
          <a:off x="3581400" y="4191000"/>
          <a:ext cx="1763713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1" name="Equation" r:id="rId7" imgW="698500" imgH="469900" progId="Equation.3">
                  <p:embed/>
                </p:oleObj>
              </mc:Choice>
              <mc:Fallback>
                <p:oleObj name="Equation" r:id="rId7" imgW="698500" imgH="4699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4191000"/>
                        <a:ext cx="1763713" cy="1181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914400" y="2667000"/>
            <a:ext cx="1779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Arial Greek" charset="-95"/>
              </a:rPr>
              <a:t>Single station:</a:t>
            </a:r>
            <a:endParaRPr lang="en-GB" altLang="en-US" sz="2000">
              <a:latin typeface="Arial Greek" charset="-95"/>
            </a:endParaRP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5181600" y="2667000"/>
            <a:ext cx="1382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Arial Greek" charset="-95"/>
              </a:rPr>
              <a:t>N stations:</a:t>
            </a:r>
            <a:endParaRPr lang="en-GB" altLang="en-US" sz="2000">
              <a:latin typeface="Arial Greek" charset="-95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9" descr="efficiency"/>
          <p:cNvSpPr>
            <a:spLocks noChangeArrowheads="1"/>
          </p:cNvSpPr>
          <p:nvPr/>
        </p:nvSpPr>
        <p:spPr bwMode="auto">
          <a:xfrm>
            <a:off x="0" y="6248400"/>
            <a:ext cx="9144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Slotted ALOHA: Finite Station Population (cont)</a:t>
            </a:r>
            <a:endParaRPr lang="en-GB" altLang="en-US" smtClean="0"/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Maximum efficiency for finite population ALOHA</a:t>
            </a:r>
            <a:endParaRPr lang="en-GB" altLang="en-US" smtClean="0"/>
          </a:p>
        </p:txBody>
      </p:sp>
      <p:graphicFrame>
        <p:nvGraphicFramePr>
          <p:cNvPr id="25605" name="Object 4" descr="diagram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352057"/>
              </p:ext>
            </p:extLst>
          </p:nvPr>
        </p:nvGraphicFramePr>
        <p:xfrm>
          <a:off x="1905000" y="2895600"/>
          <a:ext cx="4752975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0" name="Photo Editor Photo" r:id="rId3" imgW="5847619" imgH="4219048" progId="MSPhotoEd.3">
                  <p:embed/>
                </p:oleObj>
              </mc:Choice>
              <mc:Fallback>
                <p:oleObj name="Photo Editor Photo" r:id="rId3" imgW="5847619" imgH="4219048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895600"/>
                        <a:ext cx="4752975" cy="342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6" name="Object 5" descr="max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5165125"/>
              </p:ext>
            </p:extLst>
          </p:nvPr>
        </p:nvGraphicFramePr>
        <p:xfrm>
          <a:off x="2590800" y="1828800"/>
          <a:ext cx="2024063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1" name="Equation" r:id="rId5" imgW="1091726" imgH="469696" progId="Equation.3">
                  <p:embed/>
                </p:oleObj>
              </mc:Choice>
              <mc:Fallback>
                <p:oleObj name="Equation" r:id="rId5" imgW="1091726" imgH="469696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828800"/>
                        <a:ext cx="2024063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7" name="Object 6" descr="1/e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0329781"/>
              </p:ext>
            </p:extLst>
          </p:nvPr>
        </p:nvGraphicFramePr>
        <p:xfrm>
          <a:off x="1295400" y="4800600"/>
          <a:ext cx="392113" cy="27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2" name="Equation" r:id="rId7" imgW="253670" imgH="177569" progId="Equation.3">
                  <p:embed/>
                </p:oleObj>
              </mc:Choice>
              <mc:Fallback>
                <p:oleObj name="Equation" r:id="rId7" imgW="253670" imgH="177569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800600"/>
                        <a:ext cx="392113" cy="274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8" name="Object 7" descr="N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0159812"/>
              </p:ext>
            </p:extLst>
          </p:nvPr>
        </p:nvGraphicFramePr>
        <p:xfrm>
          <a:off x="4410075" y="6324600"/>
          <a:ext cx="276225" cy="27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3" name="Equation" r:id="rId9" imgW="177492" imgH="177492" progId="Equation.3">
                  <p:embed/>
                </p:oleObj>
              </mc:Choice>
              <mc:Fallback>
                <p:oleObj name="Equation" r:id="rId9" imgW="177492" imgH="177492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0075" y="6324600"/>
                        <a:ext cx="276225" cy="274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9" name="Object 8" descr="FORMULA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8062935"/>
              </p:ext>
            </p:extLst>
          </p:nvPr>
        </p:nvGraphicFramePr>
        <p:xfrm>
          <a:off x="2438400" y="3632200"/>
          <a:ext cx="99060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4" name="Equation" r:id="rId11" imgW="698500" imgH="469900" progId="Equation.3">
                  <p:embed/>
                </p:oleObj>
              </mc:Choice>
              <mc:Fallback>
                <p:oleObj name="Equation" r:id="rId11" imgW="698500" imgH="4699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632200"/>
                        <a:ext cx="990600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Pure ALOHA</a:t>
            </a:r>
            <a:endParaRPr lang="en-GB" altLang="en-US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smtClean="0"/>
              <a:t>No slotted time as in pure ALOHA</a:t>
            </a:r>
          </a:p>
          <a:p>
            <a:pPr eaLnBrk="1" hangingPunct="1"/>
            <a:r>
              <a:rPr lang="en-US" altLang="en-US" sz="2800" dirty="0" smtClean="0"/>
              <a:t>When station has frame, it sends</a:t>
            </a:r>
          </a:p>
          <a:p>
            <a:pPr eaLnBrk="1" hangingPunct="1"/>
            <a:r>
              <a:rPr lang="en-US" altLang="en-US" sz="2800" dirty="0" smtClean="0"/>
              <a:t>Any overlap of frames causes collision</a:t>
            </a:r>
          </a:p>
          <a:p>
            <a:pPr eaLnBrk="1" hangingPunct="1"/>
            <a:endParaRPr lang="en-GB" altLang="en-US" dirty="0" smtClean="0"/>
          </a:p>
        </p:txBody>
      </p:sp>
      <p:pic>
        <p:nvPicPr>
          <p:cNvPr id="26628" name="Picture 4" descr="0419_aloha_analy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895600"/>
            <a:ext cx="5638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Rectangle 5" descr="PURE"/>
          <p:cNvSpPr>
            <a:spLocks noChangeArrowheads="1"/>
          </p:cNvSpPr>
          <p:nvPr/>
        </p:nvSpPr>
        <p:spPr bwMode="auto">
          <a:xfrm>
            <a:off x="2133600" y="3810000"/>
            <a:ext cx="1524000" cy="228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6630" name="Rectangle 6" descr="PURE"/>
          <p:cNvSpPr>
            <a:spLocks noChangeArrowheads="1"/>
          </p:cNvSpPr>
          <p:nvPr/>
        </p:nvSpPr>
        <p:spPr bwMode="auto">
          <a:xfrm>
            <a:off x="2667000" y="4191000"/>
            <a:ext cx="1524000" cy="228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6631" name="Rectangle 7" descr="PURE"/>
          <p:cNvSpPr>
            <a:spLocks noChangeArrowheads="1"/>
          </p:cNvSpPr>
          <p:nvPr/>
        </p:nvSpPr>
        <p:spPr bwMode="auto">
          <a:xfrm>
            <a:off x="5105400" y="4648200"/>
            <a:ext cx="1524000" cy="228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6" descr="P"/>
          <p:cNvSpPr>
            <a:spLocks noChangeArrowheads="1"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Pure ALOHA: Performance</a:t>
            </a:r>
            <a:endParaRPr lang="en-GB" altLang="en-US" smtClean="0"/>
          </a:p>
        </p:txBody>
      </p:sp>
      <p:sp>
        <p:nvSpPr>
          <p:cNvPr id="2765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382000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Probability of successful packet transmission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dirty="0" smtClean="0"/>
          </a:p>
          <a:p>
            <a:pPr eaLnBrk="1" hangingPunct="1">
              <a:lnSpc>
                <a:spcPct val="80000"/>
              </a:lnSpc>
            </a:pPr>
            <a:endParaRPr lang="en-US" alt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GB" altLang="en-US" sz="2800" dirty="0" smtClean="0"/>
              <a:t>Hence</a:t>
            </a:r>
          </a:p>
        </p:txBody>
      </p:sp>
      <p:graphicFrame>
        <p:nvGraphicFramePr>
          <p:cNvPr id="27654" name="Object 5" descr="P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2993969"/>
              </p:ext>
            </p:extLst>
          </p:nvPr>
        </p:nvGraphicFramePr>
        <p:xfrm>
          <a:off x="1295400" y="1600200"/>
          <a:ext cx="564832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37" name="Equation" r:id="rId3" imgW="3009900" imgH="419100" progId="Equation.3">
                  <p:embed/>
                </p:oleObj>
              </mc:Choice>
              <mc:Fallback>
                <p:oleObj name="Equation" r:id="rId3" imgW="3009900" imgH="4191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600200"/>
                        <a:ext cx="5648325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5" name="Object 6" descr="S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5278283"/>
              </p:ext>
            </p:extLst>
          </p:nvPr>
        </p:nvGraphicFramePr>
        <p:xfrm>
          <a:off x="1981200" y="2438400"/>
          <a:ext cx="198755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38" name="Equation" r:id="rId5" imgW="787058" imgH="203112" progId="Equation.3">
                  <p:embed/>
                </p:oleObj>
              </mc:Choice>
              <mc:Fallback>
                <p:oleObj name="Equation" r:id="rId5" imgW="787058" imgH="203112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438400"/>
                        <a:ext cx="1987550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7" name="Line 8" descr="S"/>
          <p:cNvSpPr>
            <a:spLocks noChangeShapeType="1"/>
          </p:cNvSpPr>
          <p:nvPr/>
        </p:nvSpPr>
        <p:spPr bwMode="auto">
          <a:xfrm>
            <a:off x="1828800" y="3962400"/>
            <a:ext cx="4648200" cy="0"/>
          </a:xfrm>
          <a:prstGeom prst="line">
            <a:avLst/>
          </a:prstGeom>
          <a:noFill/>
          <a:ln w="25400">
            <a:solidFill>
              <a:schemeClr val="hlink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1" descr="PURE"/>
          <p:cNvGrpSpPr/>
          <p:nvPr/>
        </p:nvGrpSpPr>
        <p:grpSpPr>
          <a:xfrm>
            <a:off x="1524000" y="3048000"/>
            <a:ext cx="5029200" cy="3586163"/>
            <a:chOff x="1524000" y="3048000"/>
            <a:chExt cx="5029200" cy="3586163"/>
          </a:xfrm>
        </p:grpSpPr>
        <p:graphicFrame>
          <p:nvGraphicFramePr>
            <p:cNvPr id="27656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54130126"/>
                </p:ext>
              </p:extLst>
            </p:nvPr>
          </p:nvGraphicFramePr>
          <p:xfrm>
            <a:off x="1524000" y="3048000"/>
            <a:ext cx="5029200" cy="3586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739" name="Photo Editor Photo" r:id="rId7" imgW="5877745" imgH="4191585" progId="MSPhotoEd.3">
                    <p:embed/>
                  </p:oleObj>
                </mc:Choice>
                <mc:Fallback>
                  <p:oleObj name="Photo Editor Photo" r:id="rId7" imgW="5877745" imgH="4191585" progId="MSPhotoEd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24000" y="3048000"/>
                          <a:ext cx="5029200" cy="35861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658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48250251"/>
                </p:ext>
              </p:extLst>
            </p:nvPr>
          </p:nvGraphicFramePr>
          <p:xfrm>
            <a:off x="2590800" y="5562600"/>
            <a:ext cx="1022350" cy="314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740" name="Equation" r:id="rId9" imgW="660113" imgH="203112" progId="Equation.3">
                    <p:embed/>
                  </p:oleObj>
                </mc:Choice>
                <mc:Fallback>
                  <p:oleObj name="Equation" r:id="rId9" imgW="660113" imgH="203112" progId="Equation.3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90800" y="5562600"/>
                          <a:ext cx="1022350" cy="3143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659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34034434"/>
                </p:ext>
              </p:extLst>
            </p:nvPr>
          </p:nvGraphicFramePr>
          <p:xfrm>
            <a:off x="3240088" y="4648200"/>
            <a:ext cx="942975" cy="314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741" name="Equation" r:id="rId11" imgW="609336" imgH="203112" progId="Equation.3">
                    <p:embed/>
                  </p:oleObj>
                </mc:Choice>
                <mc:Fallback>
                  <p:oleObj name="Equation" r:id="rId11" imgW="609336" imgH="203112" progId="Equation.3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40088" y="4648200"/>
                          <a:ext cx="942975" cy="3143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7660" name="Object 11" descr="PURE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4761263"/>
              </p:ext>
            </p:extLst>
          </p:nvPr>
        </p:nvGraphicFramePr>
        <p:xfrm>
          <a:off x="1066800" y="3810000"/>
          <a:ext cx="392113" cy="27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42" name="Equation" r:id="rId13" imgW="253670" imgH="177569" progId="Equation.3">
                  <p:embed/>
                </p:oleObj>
              </mc:Choice>
              <mc:Fallback>
                <p:oleObj name="Equation" r:id="rId13" imgW="253670" imgH="177569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810000"/>
                        <a:ext cx="392113" cy="274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1" name="Object 12" descr="1/2E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6866630"/>
              </p:ext>
            </p:extLst>
          </p:nvPr>
        </p:nvGraphicFramePr>
        <p:xfrm>
          <a:off x="914400" y="5105400"/>
          <a:ext cx="627063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43" name="Equation" r:id="rId15" imgW="406048" imgH="203024" progId="Equation.3">
                  <p:embed/>
                </p:oleObj>
              </mc:Choice>
              <mc:Fallback>
                <p:oleObj name="Equation" r:id="rId15" imgW="406048" imgH="203024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105400"/>
                        <a:ext cx="627063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2" name="Object 13" descr="PURE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980790"/>
              </p:ext>
            </p:extLst>
          </p:nvPr>
        </p:nvGraphicFramePr>
        <p:xfrm>
          <a:off x="4305300" y="6562725"/>
          <a:ext cx="255588" cy="27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44" name="Equation" r:id="rId17" imgW="164814" imgH="177492" progId="Equation.3">
                  <p:embed/>
                </p:oleObj>
              </mc:Choice>
              <mc:Fallback>
                <p:oleObj name="Equation" r:id="rId17" imgW="164814" imgH="177492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5300" y="6562725"/>
                        <a:ext cx="255588" cy="274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63" name="Line 14" descr="PURE"/>
          <p:cNvSpPr>
            <a:spLocks noChangeShapeType="1"/>
          </p:cNvSpPr>
          <p:nvPr/>
        </p:nvSpPr>
        <p:spPr bwMode="auto">
          <a:xfrm>
            <a:off x="1828800" y="5181600"/>
            <a:ext cx="4648200" cy="0"/>
          </a:xfrm>
          <a:prstGeom prst="line">
            <a:avLst/>
          </a:prstGeom>
          <a:noFill/>
          <a:ln w="25400">
            <a:solidFill>
              <a:srgbClr val="00FF00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7664" name="Object 15" descr="PURE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1113567"/>
              </p:ext>
            </p:extLst>
          </p:nvPr>
        </p:nvGraphicFramePr>
        <p:xfrm>
          <a:off x="4267200" y="2514600"/>
          <a:ext cx="1849438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45" name="Equation" r:id="rId19" imgW="952087" imgH="228501" progId="Equation.3">
                  <p:embed/>
                </p:oleObj>
              </mc:Choice>
              <mc:Fallback>
                <p:oleObj name="Equation" r:id="rId19" imgW="952087" imgH="228501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514600"/>
                        <a:ext cx="1849438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Reservation ALOHA</a:t>
            </a:r>
            <a:endParaRPr lang="en-GB" altLang="en-US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382000" cy="3352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Two phases: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000" smtClean="0"/>
              <a:t>Reservation phase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000" smtClean="0"/>
              <a:t>Transmission phase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 smtClean="0"/>
              <a:t>Reservation phase: Slotted ALOHA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 smtClean="0"/>
              <a:t>Transmission phase: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000" smtClean="0"/>
              <a:t>Divided into time slots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000" smtClean="0"/>
              <a:t>Station to transmit in each time slot determined by reservations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000" smtClean="0"/>
              <a:t>Duration of transmission phase depends on # of successful reservations </a:t>
            </a:r>
          </a:p>
        </p:txBody>
      </p:sp>
      <p:grpSp>
        <p:nvGrpSpPr>
          <p:cNvPr id="2" name="Group 1" descr="R-ALOHA"/>
          <p:cNvGrpSpPr/>
          <p:nvPr/>
        </p:nvGrpSpPr>
        <p:grpSpPr>
          <a:xfrm>
            <a:off x="685800" y="4419600"/>
            <a:ext cx="8001000" cy="1800225"/>
            <a:chOff x="685800" y="4419600"/>
            <a:chExt cx="8001000" cy="1800225"/>
          </a:xfrm>
        </p:grpSpPr>
        <p:sp>
          <p:nvSpPr>
            <p:cNvPr id="28676" name="Rectangle 4"/>
            <p:cNvSpPr>
              <a:spLocks noChangeArrowheads="1"/>
            </p:cNvSpPr>
            <p:nvPr/>
          </p:nvSpPr>
          <p:spPr bwMode="auto">
            <a:xfrm>
              <a:off x="838200" y="4724400"/>
              <a:ext cx="152400" cy="53340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28677" name="Rectangle 5"/>
            <p:cNvSpPr>
              <a:spLocks noChangeArrowheads="1"/>
            </p:cNvSpPr>
            <p:nvPr/>
          </p:nvSpPr>
          <p:spPr bwMode="auto">
            <a:xfrm>
              <a:off x="990600" y="4724400"/>
              <a:ext cx="152400" cy="533400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28678" name="Rectangle 6"/>
            <p:cNvSpPr>
              <a:spLocks noChangeArrowheads="1"/>
            </p:cNvSpPr>
            <p:nvPr/>
          </p:nvSpPr>
          <p:spPr bwMode="auto">
            <a:xfrm>
              <a:off x="1143000" y="4724400"/>
              <a:ext cx="152400" cy="5334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28679" name="Rectangle 7"/>
            <p:cNvSpPr>
              <a:spLocks noChangeArrowheads="1"/>
            </p:cNvSpPr>
            <p:nvPr/>
          </p:nvSpPr>
          <p:spPr bwMode="auto">
            <a:xfrm>
              <a:off x="1905000" y="4724400"/>
              <a:ext cx="152400" cy="533400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28680" name="Rectangle 8"/>
            <p:cNvSpPr>
              <a:spLocks noChangeArrowheads="1"/>
            </p:cNvSpPr>
            <p:nvPr/>
          </p:nvSpPr>
          <p:spPr bwMode="auto">
            <a:xfrm>
              <a:off x="2057400" y="4724400"/>
              <a:ext cx="152400" cy="5334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28681" name="Rectangle 9"/>
            <p:cNvSpPr>
              <a:spLocks noChangeArrowheads="1"/>
            </p:cNvSpPr>
            <p:nvPr/>
          </p:nvSpPr>
          <p:spPr bwMode="auto">
            <a:xfrm>
              <a:off x="2209800" y="4724400"/>
              <a:ext cx="152400" cy="533400"/>
            </a:xfrm>
            <a:prstGeom prst="rect">
              <a:avLst/>
            </a:prstGeom>
            <a:solidFill>
              <a:srgbClr val="99336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28682" name="Text Box 10"/>
            <p:cNvSpPr txBox="1">
              <a:spLocks noChangeArrowheads="1"/>
            </p:cNvSpPr>
            <p:nvPr/>
          </p:nvSpPr>
          <p:spPr bwMode="auto">
            <a:xfrm>
              <a:off x="1447800" y="4724400"/>
              <a:ext cx="4889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Arial Greek" charset="-95"/>
                </a:rPr>
                <a:t>…</a:t>
              </a:r>
              <a:endParaRPr lang="en-GB" altLang="en-US" sz="2400">
                <a:latin typeface="Arial Greek" charset="-95"/>
              </a:endParaRPr>
            </a:p>
          </p:txBody>
        </p:sp>
        <p:sp>
          <p:nvSpPr>
            <p:cNvPr id="28683" name="Rectangle 11"/>
            <p:cNvSpPr>
              <a:spLocks noChangeArrowheads="1"/>
            </p:cNvSpPr>
            <p:nvPr/>
          </p:nvSpPr>
          <p:spPr bwMode="auto">
            <a:xfrm>
              <a:off x="2362200" y="4724400"/>
              <a:ext cx="457200" cy="533400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28684" name="Rectangle 12"/>
            <p:cNvSpPr>
              <a:spLocks noChangeArrowheads="1"/>
            </p:cNvSpPr>
            <p:nvPr/>
          </p:nvSpPr>
          <p:spPr bwMode="auto">
            <a:xfrm>
              <a:off x="2819400" y="4724400"/>
              <a:ext cx="457200" cy="533400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28685" name="Rectangle 13"/>
            <p:cNvSpPr>
              <a:spLocks noChangeArrowheads="1"/>
            </p:cNvSpPr>
            <p:nvPr/>
          </p:nvSpPr>
          <p:spPr bwMode="auto">
            <a:xfrm>
              <a:off x="3276600" y="4724400"/>
              <a:ext cx="457200" cy="533400"/>
            </a:xfrm>
            <a:prstGeom prst="rect">
              <a:avLst/>
            </a:prstGeom>
            <a:solidFill>
              <a:srgbClr val="33996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28686" name="Rectangle 14"/>
            <p:cNvSpPr>
              <a:spLocks noChangeArrowheads="1"/>
            </p:cNvSpPr>
            <p:nvPr/>
          </p:nvSpPr>
          <p:spPr bwMode="auto">
            <a:xfrm>
              <a:off x="3733800" y="4724400"/>
              <a:ext cx="457200" cy="533400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28687" name="Rectangle 15"/>
            <p:cNvSpPr>
              <a:spLocks noChangeArrowheads="1"/>
            </p:cNvSpPr>
            <p:nvPr/>
          </p:nvSpPr>
          <p:spPr bwMode="auto">
            <a:xfrm>
              <a:off x="685800" y="4724400"/>
              <a:ext cx="152400" cy="5334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28688" name="Rectangle 16"/>
            <p:cNvSpPr>
              <a:spLocks noChangeArrowheads="1"/>
            </p:cNvSpPr>
            <p:nvPr/>
          </p:nvSpPr>
          <p:spPr bwMode="auto">
            <a:xfrm>
              <a:off x="1295400" y="4724400"/>
              <a:ext cx="152400" cy="533400"/>
            </a:xfrm>
            <a:prstGeom prst="rect">
              <a:avLst/>
            </a:prstGeom>
            <a:solidFill>
              <a:srgbClr val="33996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28689" name="Rectangle 17"/>
            <p:cNvSpPr>
              <a:spLocks noChangeArrowheads="1"/>
            </p:cNvSpPr>
            <p:nvPr/>
          </p:nvSpPr>
          <p:spPr bwMode="auto">
            <a:xfrm>
              <a:off x="4191000" y="4724400"/>
              <a:ext cx="457200" cy="533400"/>
            </a:xfrm>
            <a:prstGeom prst="rect">
              <a:avLst/>
            </a:prstGeom>
            <a:solidFill>
              <a:srgbClr val="99336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28690" name="Rectangle 18"/>
            <p:cNvSpPr>
              <a:spLocks noChangeArrowheads="1"/>
            </p:cNvSpPr>
            <p:nvPr/>
          </p:nvSpPr>
          <p:spPr bwMode="auto">
            <a:xfrm>
              <a:off x="4648200" y="4724400"/>
              <a:ext cx="1676400" cy="533400"/>
            </a:xfrm>
            <a:prstGeom prst="rect">
              <a:avLst/>
            </a:prstGeom>
            <a:solidFill>
              <a:srgbClr val="80808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28691" name="Rectangle 19"/>
            <p:cNvSpPr>
              <a:spLocks noChangeArrowheads="1"/>
            </p:cNvSpPr>
            <p:nvPr/>
          </p:nvSpPr>
          <p:spPr bwMode="auto">
            <a:xfrm>
              <a:off x="6324600" y="4724400"/>
              <a:ext cx="2362200" cy="533400"/>
            </a:xfrm>
            <a:prstGeom prst="rect">
              <a:avLst/>
            </a:prstGeom>
            <a:solidFill>
              <a:srgbClr val="96969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28692" name="AutoShape 20"/>
            <p:cNvSpPr>
              <a:spLocks/>
            </p:cNvSpPr>
            <p:nvPr/>
          </p:nvSpPr>
          <p:spPr bwMode="auto">
            <a:xfrm rot="16200000">
              <a:off x="1485900" y="4686300"/>
              <a:ext cx="76200" cy="1676400"/>
            </a:xfrm>
            <a:prstGeom prst="leftBrace">
              <a:avLst>
                <a:gd name="adj1" fmla="val 183333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28693" name="AutoShape 21"/>
            <p:cNvSpPr>
              <a:spLocks/>
            </p:cNvSpPr>
            <p:nvPr/>
          </p:nvSpPr>
          <p:spPr bwMode="auto">
            <a:xfrm rot="16200000">
              <a:off x="3467100" y="4381500"/>
              <a:ext cx="76200" cy="2286000"/>
            </a:xfrm>
            <a:prstGeom prst="leftBrace">
              <a:avLst>
                <a:gd name="adj1" fmla="val 250000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28694" name="AutoShape 22"/>
            <p:cNvSpPr>
              <a:spLocks/>
            </p:cNvSpPr>
            <p:nvPr/>
          </p:nvSpPr>
          <p:spPr bwMode="auto">
            <a:xfrm rot="16200000">
              <a:off x="7467600" y="4343400"/>
              <a:ext cx="76200" cy="2362200"/>
            </a:xfrm>
            <a:prstGeom prst="leftBrace">
              <a:avLst>
                <a:gd name="adj1" fmla="val 258333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28695" name="AutoShape 23"/>
            <p:cNvSpPr>
              <a:spLocks/>
            </p:cNvSpPr>
            <p:nvPr/>
          </p:nvSpPr>
          <p:spPr bwMode="auto">
            <a:xfrm rot="16200000">
              <a:off x="5448300" y="4686300"/>
              <a:ext cx="76200" cy="1676400"/>
            </a:xfrm>
            <a:prstGeom prst="leftBrace">
              <a:avLst>
                <a:gd name="adj1" fmla="val 183333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28696" name="Text Box 24"/>
            <p:cNvSpPr txBox="1">
              <a:spLocks noChangeArrowheads="1"/>
            </p:cNvSpPr>
            <p:nvPr/>
          </p:nvSpPr>
          <p:spPr bwMode="auto">
            <a:xfrm>
              <a:off x="838200" y="5638800"/>
              <a:ext cx="1266825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Arial Greek" charset="-95"/>
                </a:rPr>
                <a:t>Reservation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Arial Greek" charset="-95"/>
                </a:rPr>
                <a:t>phase</a:t>
              </a:r>
              <a:endParaRPr lang="en-GB" altLang="en-US" sz="1600">
                <a:latin typeface="Arial Greek" charset="-95"/>
              </a:endParaRPr>
            </a:p>
          </p:txBody>
        </p:sp>
        <p:sp>
          <p:nvSpPr>
            <p:cNvPr id="28697" name="Text Box 25"/>
            <p:cNvSpPr txBox="1">
              <a:spLocks noChangeArrowheads="1"/>
            </p:cNvSpPr>
            <p:nvPr/>
          </p:nvSpPr>
          <p:spPr bwMode="auto">
            <a:xfrm>
              <a:off x="2682875" y="5638800"/>
              <a:ext cx="1390650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Arial Greek" charset="-95"/>
                </a:rPr>
                <a:t>Transmission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Arial Greek" charset="-95"/>
                </a:rPr>
                <a:t>phase</a:t>
              </a:r>
              <a:endParaRPr lang="en-GB" altLang="en-US" sz="1600">
                <a:latin typeface="Arial Greek" charset="-95"/>
              </a:endParaRPr>
            </a:p>
          </p:txBody>
        </p:sp>
        <p:sp>
          <p:nvSpPr>
            <p:cNvPr id="28698" name="Text Box 26"/>
            <p:cNvSpPr txBox="1">
              <a:spLocks noChangeArrowheads="1"/>
            </p:cNvSpPr>
            <p:nvPr/>
          </p:nvSpPr>
          <p:spPr bwMode="auto">
            <a:xfrm>
              <a:off x="5013325" y="5638800"/>
              <a:ext cx="1266825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Arial Greek" charset="-95"/>
                </a:rPr>
                <a:t>Reservation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Arial Greek" charset="-95"/>
                </a:rPr>
                <a:t>phase</a:t>
              </a:r>
              <a:endParaRPr lang="en-GB" altLang="en-US" sz="1600">
                <a:latin typeface="Arial Greek" charset="-95"/>
              </a:endParaRPr>
            </a:p>
          </p:txBody>
        </p:sp>
        <p:sp>
          <p:nvSpPr>
            <p:cNvPr id="28699" name="Text Box 27"/>
            <p:cNvSpPr txBox="1">
              <a:spLocks noChangeArrowheads="1"/>
            </p:cNvSpPr>
            <p:nvPr/>
          </p:nvSpPr>
          <p:spPr bwMode="auto">
            <a:xfrm>
              <a:off x="6858000" y="5638800"/>
              <a:ext cx="1390650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Arial Greek" charset="-95"/>
                </a:rPr>
                <a:t>Transmission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Arial Greek" charset="-95"/>
                </a:rPr>
                <a:t>phase</a:t>
              </a:r>
              <a:endParaRPr lang="en-GB" altLang="en-US" sz="1600">
                <a:latin typeface="Arial Greek" charset="-95"/>
              </a:endParaRPr>
            </a:p>
          </p:txBody>
        </p:sp>
        <p:sp>
          <p:nvSpPr>
            <p:cNvPr id="28700" name="Line 28"/>
            <p:cNvSpPr>
              <a:spLocks noChangeShapeType="1"/>
            </p:cNvSpPr>
            <p:nvPr/>
          </p:nvSpPr>
          <p:spPr bwMode="auto">
            <a:xfrm flipV="1">
              <a:off x="4648200" y="4419600"/>
              <a:ext cx="0" cy="838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1" name="Line 29"/>
            <p:cNvSpPr>
              <a:spLocks noChangeShapeType="1"/>
            </p:cNvSpPr>
            <p:nvPr/>
          </p:nvSpPr>
          <p:spPr bwMode="auto">
            <a:xfrm flipV="1">
              <a:off x="685800" y="4419600"/>
              <a:ext cx="0" cy="838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2" name="Line 30"/>
            <p:cNvSpPr>
              <a:spLocks noChangeShapeType="1"/>
            </p:cNvSpPr>
            <p:nvPr/>
          </p:nvSpPr>
          <p:spPr bwMode="auto">
            <a:xfrm flipV="1">
              <a:off x="8686800" y="4419600"/>
              <a:ext cx="0" cy="838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Reservation ALOHA: Efficiency</a:t>
            </a:r>
            <a:endParaRPr lang="en-GB" altLang="en-US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250" y="1219200"/>
            <a:ext cx="8261350" cy="48006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Reservation phase is slotted ALOHA: </a:t>
            </a:r>
            <a:r>
              <a:rPr lang="en-GB" altLang="en-US" sz="2800" smtClean="0"/>
              <a:t>36% efficiency</a:t>
            </a:r>
          </a:p>
          <a:p>
            <a:pPr eaLnBrk="1" hangingPunct="1"/>
            <a:r>
              <a:rPr lang="en-GB" altLang="en-US" sz="2800" smtClean="0"/>
              <a:t>Transmission phase: 100% efficiency</a:t>
            </a:r>
          </a:p>
          <a:p>
            <a:pPr eaLnBrk="1" hangingPunct="1"/>
            <a:r>
              <a:rPr lang="en-GB" altLang="en-US" sz="2800" smtClean="0"/>
              <a:t>TRES: size of reservation slot</a:t>
            </a:r>
          </a:p>
          <a:p>
            <a:pPr eaLnBrk="1" hangingPunct="1"/>
            <a:r>
              <a:rPr lang="en-GB" altLang="en-US" sz="2800" smtClean="0"/>
              <a:t>TRANSP: size of transmission slot</a:t>
            </a:r>
          </a:p>
          <a:p>
            <a:pPr eaLnBrk="1" hangingPunct="1"/>
            <a:r>
              <a:rPr lang="en-GB" altLang="en-US" sz="2800" smtClean="0"/>
              <a:t>Average duration of reservation: TRES/0.36</a:t>
            </a:r>
          </a:p>
          <a:p>
            <a:pPr eaLnBrk="1" hangingPunct="1"/>
            <a:endParaRPr lang="en-GB" altLang="en-US" sz="2800" smtClean="0"/>
          </a:p>
          <a:p>
            <a:pPr eaLnBrk="1" hangingPunct="1"/>
            <a:endParaRPr lang="en-GB" altLang="en-US" sz="2800" smtClean="0"/>
          </a:p>
          <a:p>
            <a:pPr eaLnBrk="1" hangingPunct="1"/>
            <a:r>
              <a:rPr lang="en-GB" altLang="en-US" sz="2800" smtClean="0"/>
              <a:t>Example: TRES/TRANSP=1/20</a:t>
            </a:r>
          </a:p>
        </p:txBody>
      </p:sp>
      <p:graphicFrame>
        <p:nvGraphicFramePr>
          <p:cNvPr id="29700" name="Object 4" descr="EFFICIENCY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1407753"/>
              </p:ext>
            </p:extLst>
          </p:nvPr>
        </p:nvGraphicFramePr>
        <p:xfrm>
          <a:off x="1447800" y="4267200"/>
          <a:ext cx="5351463" cy="104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8" name="Equation" r:id="rId3" imgW="3035300" imgH="596900" progId="Equation.3">
                  <p:embed/>
                </p:oleObj>
              </mc:Choice>
              <mc:Fallback>
                <p:oleObj name="Equation" r:id="rId3" imgW="3035300" imgH="5969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267200"/>
                        <a:ext cx="5351463" cy="1049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1" name="Object 5" descr="EFFICIENCY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4612207"/>
              </p:ext>
            </p:extLst>
          </p:nvPr>
        </p:nvGraphicFramePr>
        <p:xfrm>
          <a:off x="2590800" y="5638800"/>
          <a:ext cx="3379788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9" name="Equation" r:id="rId5" imgW="1916868" imgH="393529" progId="Equation.3">
                  <p:embed/>
                </p:oleObj>
              </mc:Choice>
              <mc:Fallback>
                <p:oleObj name="Equation" r:id="rId5" imgW="1916868" imgH="39352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638800"/>
                        <a:ext cx="3379788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Carrier Sense Multiple Access (CSMA)</a:t>
            </a:r>
            <a:endParaRPr lang="en-GB" altLang="en-US" sz="400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250" y="1143000"/>
            <a:ext cx="8261350" cy="5334000"/>
          </a:xfrm>
        </p:spPr>
        <p:txBody>
          <a:bodyPr/>
          <a:lstStyle/>
          <a:p>
            <a:pPr eaLnBrk="1" hangingPunct="1"/>
            <a:r>
              <a:rPr lang="en-US" altLang="en-US" smtClean="0"/>
              <a:t>Carrier Sense: “Listen before talking”</a:t>
            </a:r>
          </a:p>
          <a:p>
            <a:pPr eaLnBrk="1" hangingPunct="1"/>
            <a:r>
              <a:rPr lang="en-US" altLang="en-US" smtClean="0"/>
              <a:t>Sender:</a:t>
            </a:r>
          </a:p>
          <a:p>
            <a:pPr lvl="1" eaLnBrk="1" hangingPunct="1"/>
            <a:r>
              <a:rPr lang="en-US" altLang="en-US" smtClean="0"/>
              <a:t>Listen for clear medium (carrier sense)</a:t>
            </a:r>
          </a:p>
          <a:p>
            <a:pPr lvl="1" eaLnBrk="1" hangingPunct="1"/>
            <a:r>
              <a:rPr lang="en-US" altLang="en-US" smtClean="0"/>
              <a:t>If medium idle</a:t>
            </a:r>
          </a:p>
          <a:p>
            <a:pPr lvl="2" eaLnBrk="1" hangingPunct="1"/>
            <a:r>
              <a:rPr lang="en-US" altLang="en-US" smtClean="0"/>
              <a:t>Transmit whole frame</a:t>
            </a:r>
          </a:p>
          <a:p>
            <a:pPr lvl="2" eaLnBrk="1" hangingPunct="1"/>
            <a:r>
              <a:rPr lang="en-US" altLang="en-US" smtClean="0"/>
              <a:t>Start Timeout and wait for ACK</a:t>
            </a:r>
          </a:p>
          <a:p>
            <a:pPr lvl="1" eaLnBrk="1" hangingPunct="1"/>
            <a:r>
              <a:rPr lang="en-US" altLang="en-US" smtClean="0"/>
              <a:t>If medium busy</a:t>
            </a:r>
          </a:p>
          <a:p>
            <a:pPr lvl="2" eaLnBrk="1" hangingPunct="1"/>
            <a:r>
              <a:rPr lang="en-GB" altLang="en-US" smtClean="0"/>
              <a:t>Defer transmission -&gt; Three alternatives</a:t>
            </a:r>
          </a:p>
          <a:p>
            <a:pPr eaLnBrk="1" hangingPunct="1"/>
            <a:r>
              <a:rPr lang="en-GB" altLang="en-US" smtClean="0"/>
              <a:t>Receiver:</a:t>
            </a:r>
          </a:p>
          <a:p>
            <a:pPr lvl="1" eaLnBrk="1" hangingPunct="1"/>
            <a:r>
              <a:rPr lang="en-GB" altLang="en-US" smtClean="0"/>
              <a:t>Send ACK if packet received correctly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Why ALOHA doesn’t listen…</a:t>
            </a:r>
            <a:endParaRPr lang="en-GB" altLang="en-US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ALOHA targeted for wide area and satellite systems</a:t>
            </a:r>
          </a:p>
          <a:p>
            <a:pPr lvl="1" eaLnBrk="1" hangingPunct="1"/>
            <a:r>
              <a:rPr lang="en-GB" altLang="en-US" smtClean="0"/>
              <a:t>These have long propagation delays</a:t>
            </a:r>
          </a:p>
          <a:p>
            <a:pPr lvl="1" eaLnBrk="1" hangingPunct="1"/>
            <a:r>
              <a:rPr lang="en-GB" altLang="en-US" smtClean="0"/>
              <a:t>“Send and pray” is about the best you can do for random access</a:t>
            </a:r>
          </a:p>
          <a:p>
            <a:pPr eaLnBrk="1" hangingPunct="1"/>
            <a:r>
              <a:rPr lang="en-GB" altLang="en-US" smtClean="0"/>
              <a:t>ALOHA not a good choice for local area networks</a:t>
            </a:r>
          </a:p>
          <a:p>
            <a:pPr lvl="1" eaLnBrk="1" hangingPunct="1"/>
            <a:r>
              <a:rPr lang="en-GB" altLang="en-US" smtClean="0"/>
              <a:t>These have short propagation delays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Switching</a:t>
            </a:r>
            <a:endParaRPr lang="el-GR" altLang="en-US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Circuit switched-based</a:t>
            </a:r>
          </a:p>
          <a:p>
            <a:pPr eaLnBrk="1" hangingPunct="1"/>
            <a:r>
              <a:rPr lang="en-US" altLang="en-US" smtClean="0"/>
              <a:t>Packet-based</a:t>
            </a:r>
          </a:p>
          <a:p>
            <a:pPr lvl="1" eaLnBrk="1" hangingPunct="1"/>
            <a:r>
              <a:rPr lang="en-US" altLang="en-US" smtClean="0"/>
              <a:t>Datagram switching</a:t>
            </a:r>
          </a:p>
          <a:p>
            <a:pPr lvl="1" eaLnBrk="1" hangingPunct="1"/>
            <a:r>
              <a:rPr lang="en-US" altLang="en-US" smtClean="0"/>
              <a:t>Virtual circuit switching</a:t>
            </a:r>
          </a:p>
          <a:p>
            <a:pPr eaLnBrk="1" hangingPunct="1"/>
            <a:endParaRPr lang="el-GR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382000" cy="11430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CSMA: What happens if channel is busy?</a:t>
            </a:r>
            <a:endParaRPr lang="en-GB" altLang="en-US" sz="4000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1-persistent CSMA: 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400" smtClean="0"/>
              <a:t>Continue listening for idle channel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400" smtClean="0"/>
              <a:t>When channel becomes idle transmit whole packet immediately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 smtClean="0"/>
              <a:t>p-persistent CSMA: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400" smtClean="0"/>
              <a:t>Continue listening for idle channel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400" smtClean="0"/>
              <a:t>When channel becomes idle transmit packet with probability p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400" smtClean="0"/>
              <a:t>Assumes slotted time (like slotted ALOHA)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 smtClean="0"/>
              <a:t>Non-persistent CSMA: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400" smtClean="0"/>
              <a:t>When channel busy, wait for random time, then check channel again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CSMA persistence schemes</a:t>
            </a:r>
            <a:endParaRPr lang="en-GB" altLang="en-US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250" y="3581400"/>
            <a:ext cx="8261350" cy="2667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1-persistent: 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en-US" sz="2000" smtClean="0"/>
              <a:t>If two or more stations waiting to transmit, collision is guaranteed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400" smtClean="0"/>
              <a:t>Non-persistent: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en-US" sz="2000" smtClean="0"/>
              <a:t>Reduces probability of collisions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en-US" sz="2000" smtClean="0"/>
              <a:t>Wasted idle time before transmissions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400" smtClean="0"/>
              <a:t>p-persistent: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en-US" sz="2000" smtClean="0"/>
              <a:t>How is p selected ? Must be Np&lt;1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en-US" sz="2000" smtClean="0"/>
              <a:t>Np&gt;1 instability, Np&lt;&lt;1 unnecessarily long delays</a:t>
            </a:r>
          </a:p>
        </p:txBody>
      </p:sp>
      <p:sp>
        <p:nvSpPr>
          <p:cNvPr id="35856" name="Text Box 16"/>
          <p:cNvSpPr txBox="1">
            <a:spLocks noChangeArrowheads="1"/>
          </p:cNvSpPr>
          <p:nvPr/>
        </p:nvSpPr>
        <p:spPr bwMode="auto">
          <a:xfrm>
            <a:off x="2590800" y="1295400"/>
            <a:ext cx="2543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 Greek" charset="-95"/>
              </a:rPr>
              <a:t>Constant or variable delay</a:t>
            </a:r>
            <a:endParaRPr lang="en-GB" altLang="en-US" sz="1600">
              <a:latin typeface="Arial Greek" charset="-95"/>
            </a:endParaRPr>
          </a:p>
        </p:txBody>
      </p:sp>
      <p:sp>
        <p:nvSpPr>
          <p:cNvPr id="35857" name="Text Box 17"/>
          <p:cNvSpPr txBox="1">
            <a:spLocks noChangeArrowheads="1"/>
          </p:cNvSpPr>
          <p:nvPr/>
        </p:nvSpPr>
        <p:spPr bwMode="auto">
          <a:xfrm>
            <a:off x="5715000" y="1295400"/>
            <a:ext cx="1517650" cy="349250"/>
          </a:xfrm>
          <a:prstGeom prst="rect">
            <a:avLst/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 Greek" charset="-95"/>
              </a:rPr>
              <a:t>Non-persistent</a:t>
            </a:r>
            <a:endParaRPr lang="en-GB" altLang="en-US" sz="1600">
              <a:latin typeface="Arial Greek" charset="-95"/>
            </a:endParaRPr>
          </a:p>
        </p:txBody>
      </p:sp>
      <p:grpSp>
        <p:nvGrpSpPr>
          <p:cNvPr id="2" name="Group 1" descr="CSMA"/>
          <p:cNvGrpSpPr/>
          <p:nvPr/>
        </p:nvGrpSpPr>
        <p:grpSpPr>
          <a:xfrm>
            <a:off x="1600200" y="1447800"/>
            <a:ext cx="5867400" cy="2101850"/>
            <a:chOff x="1600200" y="1447800"/>
            <a:chExt cx="5867400" cy="2101850"/>
          </a:xfrm>
        </p:grpSpPr>
        <p:sp>
          <p:nvSpPr>
            <p:cNvPr id="35844" name="Rectangle 4"/>
            <p:cNvSpPr>
              <a:spLocks noChangeArrowheads="1"/>
            </p:cNvSpPr>
            <p:nvPr/>
          </p:nvSpPr>
          <p:spPr bwMode="auto">
            <a:xfrm>
              <a:off x="1600200" y="1905000"/>
              <a:ext cx="1905000" cy="5334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35845" name="Text Box 5"/>
            <p:cNvSpPr txBox="1">
              <a:spLocks noChangeArrowheads="1"/>
            </p:cNvSpPr>
            <p:nvPr/>
          </p:nvSpPr>
          <p:spPr bwMode="auto">
            <a:xfrm>
              <a:off x="1905000" y="1981200"/>
              <a:ext cx="142398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Arial Greek" charset="-95"/>
                </a:rPr>
                <a:t>Channel busy</a:t>
              </a:r>
              <a:endParaRPr lang="en-GB" altLang="en-US" sz="1600">
                <a:latin typeface="Arial Greek" charset="-95"/>
              </a:endParaRPr>
            </a:p>
          </p:txBody>
        </p:sp>
        <p:sp>
          <p:nvSpPr>
            <p:cNvPr id="35846" name="Line 6"/>
            <p:cNvSpPr>
              <a:spLocks noChangeShapeType="1"/>
            </p:cNvSpPr>
            <p:nvPr/>
          </p:nvSpPr>
          <p:spPr bwMode="auto">
            <a:xfrm>
              <a:off x="3505200" y="2438400"/>
              <a:ext cx="3962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47" name="Line 7"/>
            <p:cNvSpPr>
              <a:spLocks noChangeShapeType="1"/>
            </p:cNvSpPr>
            <p:nvPr/>
          </p:nvSpPr>
          <p:spPr bwMode="auto">
            <a:xfrm flipV="1">
              <a:off x="4495800" y="2438400"/>
              <a:ext cx="0" cy="457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48" name="Line 8"/>
            <p:cNvSpPr>
              <a:spLocks noChangeShapeType="1"/>
            </p:cNvSpPr>
            <p:nvPr/>
          </p:nvSpPr>
          <p:spPr bwMode="auto">
            <a:xfrm flipV="1">
              <a:off x="5486400" y="2438400"/>
              <a:ext cx="0" cy="457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49" name="Line 9"/>
            <p:cNvSpPr>
              <a:spLocks noChangeShapeType="1"/>
            </p:cNvSpPr>
            <p:nvPr/>
          </p:nvSpPr>
          <p:spPr bwMode="auto">
            <a:xfrm>
              <a:off x="3505200" y="2819400"/>
              <a:ext cx="990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0" name="Line 10"/>
            <p:cNvSpPr>
              <a:spLocks noChangeShapeType="1"/>
            </p:cNvSpPr>
            <p:nvPr/>
          </p:nvSpPr>
          <p:spPr bwMode="auto">
            <a:xfrm>
              <a:off x="4495800" y="2819400"/>
              <a:ext cx="990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1" name="Line 11"/>
            <p:cNvSpPr>
              <a:spLocks noChangeShapeType="1"/>
            </p:cNvSpPr>
            <p:nvPr/>
          </p:nvSpPr>
          <p:spPr bwMode="auto">
            <a:xfrm>
              <a:off x="5486400" y="2819400"/>
              <a:ext cx="990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2" name="Line 12"/>
            <p:cNvSpPr>
              <a:spLocks noChangeShapeType="1"/>
            </p:cNvSpPr>
            <p:nvPr/>
          </p:nvSpPr>
          <p:spPr bwMode="auto">
            <a:xfrm flipV="1">
              <a:off x="6477000" y="2438400"/>
              <a:ext cx="0" cy="457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3" name="Line 13"/>
            <p:cNvSpPr>
              <a:spLocks noChangeShapeType="1"/>
            </p:cNvSpPr>
            <p:nvPr/>
          </p:nvSpPr>
          <p:spPr bwMode="auto">
            <a:xfrm>
              <a:off x="2438400" y="1752600"/>
              <a:ext cx="2743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lg" len="med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4" name="Line 14"/>
            <p:cNvSpPr>
              <a:spLocks noChangeShapeType="1"/>
            </p:cNvSpPr>
            <p:nvPr/>
          </p:nvSpPr>
          <p:spPr bwMode="auto">
            <a:xfrm flipV="1">
              <a:off x="2362200" y="2438400"/>
              <a:ext cx="0" cy="4572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5" name="Text Box 15"/>
            <p:cNvSpPr txBox="1">
              <a:spLocks noChangeArrowheads="1"/>
            </p:cNvSpPr>
            <p:nvPr/>
          </p:nvSpPr>
          <p:spPr bwMode="auto">
            <a:xfrm>
              <a:off x="1600200" y="2895600"/>
              <a:ext cx="152558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Arial Greek" charset="-95"/>
                </a:rPr>
                <a:t>Sense channel</a:t>
              </a:r>
              <a:endParaRPr lang="en-GB" altLang="en-US" sz="1600">
                <a:latin typeface="Arial Greek" charset="-95"/>
              </a:endParaRPr>
            </a:p>
          </p:txBody>
        </p:sp>
        <p:sp>
          <p:nvSpPr>
            <p:cNvPr id="35858" name="Line 18"/>
            <p:cNvSpPr>
              <a:spLocks noChangeShapeType="1"/>
            </p:cNvSpPr>
            <p:nvPr/>
          </p:nvSpPr>
          <p:spPr bwMode="auto">
            <a:xfrm flipV="1">
              <a:off x="3505200" y="2438400"/>
              <a:ext cx="0" cy="457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9" name="Text Box 19"/>
            <p:cNvSpPr txBox="1">
              <a:spLocks noChangeArrowheads="1"/>
            </p:cNvSpPr>
            <p:nvPr/>
          </p:nvSpPr>
          <p:spPr bwMode="auto">
            <a:xfrm>
              <a:off x="5257800" y="3200400"/>
              <a:ext cx="1258888" cy="349250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Arial Greek" charset="-95"/>
                </a:rPr>
                <a:t>p-persistent</a:t>
              </a:r>
              <a:endParaRPr lang="en-GB" altLang="en-US" sz="1600">
                <a:latin typeface="Arial Greek" charset="-95"/>
              </a:endParaRPr>
            </a:p>
          </p:txBody>
        </p:sp>
        <p:sp>
          <p:nvSpPr>
            <p:cNvPr id="35860" name="Text Box 20"/>
            <p:cNvSpPr txBox="1">
              <a:spLocks noChangeArrowheads="1"/>
            </p:cNvSpPr>
            <p:nvPr/>
          </p:nvSpPr>
          <p:spPr bwMode="auto">
            <a:xfrm>
              <a:off x="3124200" y="3200400"/>
              <a:ext cx="1258888" cy="349250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Arial Greek" charset="-95"/>
                </a:rPr>
                <a:t>1-persistent</a:t>
              </a:r>
              <a:endParaRPr lang="en-GB" altLang="en-US" sz="1600">
                <a:latin typeface="Arial Greek" charset="-95"/>
              </a:endParaRPr>
            </a:p>
          </p:txBody>
        </p:sp>
        <p:sp>
          <p:nvSpPr>
            <p:cNvPr id="35861" name="Line 21"/>
            <p:cNvSpPr>
              <a:spLocks noChangeShapeType="1"/>
            </p:cNvSpPr>
            <p:nvPr/>
          </p:nvSpPr>
          <p:spPr bwMode="auto">
            <a:xfrm flipH="1" flipV="1">
              <a:off x="5257800" y="2971800"/>
              <a:ext cx="457200" cy="228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2" name="Line 22"/>
            <p:cNvSpPr>
              <a:spLocks noChangeShapeType="1"/>
            </p:cNvSpPr>
            <p:nvPr/>
          </p:nvSpPr>
          <p:spPr bwMode="auto">
            <a:xfrm flipH="1" flipV="1">
              <a:off x="3505200" y="2971800"/>
              <a:ext cx="0" cy="228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3" name="Line 23"/>
            <p:cNvSpPr>
              <a:spLocks noChangeShapeType="1"/>
            </p:cNvSpPr>
            <p:nvPr/>
          </p:nvSpPr>
          <p:spPr bwMode="auto">
            <a:xfrm flipH="1">
              <a:off x="5181600" y="1447800"/>
              <a:ext cx="533400" cy="76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1" descr="PROP"/>
          <p:cNvSpPr>
            <a:spLocks noChangeArrowheads="1"/>
          </p:cNvSpPr>
          <p:nvPr/>
        </p:nvSpPr>
        <p:spPr bwMode="auto">
          <a:xfrm>
            <a:off x="0" y="6172200"/>
            <a:ext cx="9144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graphicFrame>
        <p:nvGraphicFramePr>
          <p:cNvPr id="36867" name="Object 2" descr="EFFICIENCY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4879255"/>
              </p:ext>
            </p:extLst>
          </p:nvPr>
        </p:nvGraphicFramePr>
        <p:xfrm>
          <a:off x="1295400" y="1295400"/>
          <a:ext cx="6477000" cy="468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4" name="Photo Editor Photo" r:id="rId3" imgW="5811061" imgH="4200000" progId="MSPhotoEd.3">
                  <p:embed/>
                </p:oleObj>
              </mc:Choice>
              <mc:Fallback>
                <p:oleObj name="Photo Editor Photo" r:id="rId3" imgW="5811061" imgH="4200000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295400"/>
                        <a:ext cx="6477000" cy="4681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CSMA: efficiency</a:t>
            </a:r>
            <a:endParaRPr lang="en-GB" altLang="en-US" smtClean="0"/>
          </a:p>
        </p:txBody>
      </p:sp>
      <p:sp>
        <p:nvSpPr>
          <p:cNvPr id="3686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6248400"/>
            <a:ext cx="8261350" cy="38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PROP/TRANSP=0.1</a:t>
            </a:r>
            <a:endParaRPr lang="en-GB" altLang="en-US" sz="2800" smtClean="0"/>
          </a:p>
        </p:txBody>
      </p:sp>
      <p:sp>
        <p:nvSpPr>
          <p:cNvPr id="36870" name="Text Box 5"/>
          <p:cNvSpPr txBox="1">
            <a:spLocks noChangeArrowheads="1"/>
          </p:cNvSpPr>
          <p:nvPr/>
        </p:nvSpPr>
        <p:spPr bwMode="auto">
          <a:xfrm>
            <a:off x="2286000" y="5029200"/>
            <a:ext cx="10636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6633"/>
                </a:solidFill>
                <a:latin typeface="Arial Greek" charset="-95"/>
              </a:rPr>
              <a:t>P.ALOHA</a:t>
            </a:r>
            <a:endParaRPr lang="en-GB" altLang="en-US" sz="1600">
              <a:solidFill>
                <a:srgbClr val="006633"/>
              </a:solidFill>
              <a:latin typeface="Arial Greek" charset="-95"/>
            </a:endParaRPr>
          </a:p>
        </p:txBody>
      </p:sp>
      <p:sp>
        <p:nvSpPr>
          <p:cNvPr id="36871" name="Text Box 6"/>
          <p:cNvSpPr txBox="1">
            <a:spLocks noChangeArrowheads="1"/>
          </p:cNvSpPr>
          <p:nvPr/>
        </p:nvSpPr>
        <p:spPr bwMode="auto">
          <a:xfrm>
            <a:off x="1828800" y="4419600"/>
            <a:ext cx="1066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hlink"/>
                </a:solidFill>
                <a:latin typeface="Arial Greek" charset="-95"/>
              </a:rPr>
              <a:t>S.ALOHA</a:t>
            </a:r>
            <a:endParaRPr lang="en-GB" altLang="en-US" sz="1600">
              <a:solidFill>
                <a:schemeClr val="hlink"/>
              </a:solidFill>
              <a:latin typeface="Arial Greek" charset="-95"/>
            </a:endParaRPr>
          </a:p>
        </p:txBody>
      </p:sp>
      <p:sp>
        <p:nvSpPr>
          <p:cNvPr id="36872" name="Text Box 7"/>
          <p:cNvSpPr txBox="1">
            <a:spLocks noChangeArrowheads="1"/>
          </p:cNvSpPr>
          <p:nvPr/>
        </p:nvSpPr>
        <p:spPr bwMode="auto">
          <a:xfrm>
            <a:off x="3124200" y="3124200"/>
            <a:ext cx="2114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2"/>
                </a:solidFill>
                <a:latin typeface="Arial Greek" charset="-95"/>
              </a:rPr>
              <a:t>non-persistent CSMA</a:t>
            </a:r>
            <a:endParaRPr lang="en-GB" altLang="en-US" sz="1600">
              <a:solidFill>
                <a:schemeClr val="tx2"/>
              </a:solidFill>
              <a:latin typeface="Arial Greek" charset="-95"/>
            </a:endParaRPr>
          </a:p>
        </p:txBody>
      </p:sp>
      <p:sp>
        <p:nvSpPr>
          <p:cNvPr id="36873" name="Text Box 8"/>
          <p:cNvSpPr txBox="1">
            <a:spLocks noChangeArrowheads="1"/>
          </p:cNvSpPr>
          <p:nvPr/>
        </p:nvSpPr>
        <p:spPr bwMode="auto">
          <a:xfrm>
            <a:off x="2438400" y="3733800"/>
            <a:ext cx="11207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FF00FF"/>
                </a:solidFill>
                <a:latin typeface="Arial Greek" charset="-95"/>
              </a:rPr>
              <a:t>1-p CSMA</a:t>
            </a:r>
            <a:endParaRPr lang="en-GB" altLang="en-US" sz="1600">
              <a:solidFill>
                <a:srgbClr val="FF00FF"/>
              </a:solidFill>
              <a:latin typeface="Arial Greek" charset="-95"/>
            </a:endParaRPr>
          </a:p>
        </p:txBody>
      </p:sp>
      <p:sp>
        <p:nvSpPr>
          <p:cNvPr id="36874" name="Text Box 9"/>
          <p:cNvSpPr txBox="1">
            <a:spLocks noChangeArrowheads="1"/>
          </p:cNvSpPr>
          <p:nvPr/>
        </p:nvSpPr>
        <p:spPr bwMode="auto">
          <a:xfrm>
            <a:off x="3810000" y="5943600"/>
            <a:ext cx="1822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>
                <a:latin typeface="Arial Greek" charset="-95"/>
              </a:rPr>
              <a:t>G, offered traffic</a:t>
            </a:r>
          </a:p>
        </p:txBody>
      </p:sp>
      <p:sp>
        <p:nvSpPr>
          <p:cNvPr id="36875" name="Text Box 10"/>
          <p:cNvSpPr txBox="1">
            <a:spLocks noChangeArrowheads="1"/>
          </p:cNvSpPr>
          <p:nvPr/>
        </p:nvSpPr>
        <p:spPr bwMode="auto">
          <a:xfrm>
            <a:off x="0" y="2971800"/>
            <a:ext cx="1136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>
                <a:latin typeface="Arial Greek" charset="-95"/>
              </a:rPr>
              <a:t>efficiency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 descr="CSMA"/>
          <p:cNvSpPr>
            <a:spLocks noChangeArrowheads="1"/>
          </p:cNvSpPr>
          <p:nvPr/>
        </p:nvSpPr>
        <p:spPr bwMode="auto">
          <a:xfrm>
            <a:off x="0" y="6172200"/>
            <a:ext cx="9144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CSMA Collisions </a:t>
            </a:r>
            <a:endParaRPr lang="en-GB" altLang="en-US" smtClean="0"/>
          </a:p>
        </p:txBody>
      </p:sp>
      <p:pic>
        <p:nvPicPr>
          <p:cNvPr id="37892" name="Picture 3" descr="CSM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413" y="1752600"/>
            <a:ext cx="4287837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Rectangle 4"/>
          <p:cNvSpPr>
            <a:spLocks noChangeArrowheads="1"/>
          </p:cNvSpPr>
          <p:nvPr/>
        </p:nvSpPr>
        <p:spPr bwMode="auto">
          <a:xfrm>
            <a:off x="573088" y="1536700"/>
            <a:ext cx="3100387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Collisions </a:t>
            </a:r>
            <a:r>
              <a:rPr lang="en-US" altLang="en-US" sz="2400" i="1">
                <a:solidFill>
                  <a:schemeClr val="accent2"/>
                </a:solidFill>
              </a:rPr>
              <a:t>can</a:t>
            </a:r>
            <a:r>
              <a:rPr lang="en-US" altLang="en-US" sz="2400">
                <a:solidFill>
                  <a:schemeClr val="accent2"/>
                </a:solidFill>
              </a:rPr>
              <a:t> occur:</a:t>
            </a:r>
            <a:endParaRPr lang="en-US" altLang="en-US" sz="24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propagation delay means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two nodes may not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hear each other’s transmission</a:t>
            </a:r>
            <a:endParaRPr lang="en-US" altLang="en-US" sz="2400"/>
          </a:p>
        </p:txBody>
      </p:sp>
      <p:sp>
        <p:nvSpPr>
          <p:cNvPr id="37894" name="Rectangle 5"/>
          <p:cNvSpPr>
            <a:spLocks noChangeArrowheads="1"/>
          </p:cNvSpPr>
          <p:nvPr/>
        </p:nvSpPr>
        <p:spPr bwMode="auto">
          <a:xfrm>
            <a:off x="587375" y="3559175"/>
            <a:ext cx="34988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Collision:</a:t>
            </a:r>
            <a:endParaRPr lang="en-US" altLang="en-US" sz="24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entire packet transmission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time wasted</a:t>
            </a:r>
          </a:p>
        </p:txBody>
      </p:sp>
      <p:sp>
        <p:nvSpPr>
          <p:cNvPr id="37895" name="Rectangle 6"/>
          <p:cNvSpPr>
            <a:spLocks noChangeArrowheads="1"/>
          </p:cNvSpPr>
          <p:nvPr/>
        </p:nvSpPr>
        <p:spPr bwMode="auto">
          <a:xfrm>
            <a:off x="4724400" y="1371600"/>
            <a:ext cx="4116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Comic Sans MS" pitchFamily="66" charset="0"/>
              </a:rPr>
              <a:t>spatial layout of nodes along ethernet</a:t>
            </a:r>
            <a:endParaRPr lang="en-US" altLang="en-US" sz="20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CSMA/CD (Collision Detect)</a:t>
            </a:r>
            <a:endParaRPr lang="en-GB" altLang="en-US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Collision Detect: listen while transmitting</a:t>
            </a:r>
          </a:p>
          <a:p>
            <a:pPr eaLnBrk="1" hangingPunct="1"/>
            <a:endParaRPr lang="en-US" altLang="en-US" sz="2800" smtClean="0"/>
          </a:p>
          <a:p>
            <a:pPr eaLnBrk="1" hangingPunct="1">
              <a:buFontTx/>
              <a:buNone/>
            </a:pPr>
            <a:r>
              <a:rPr lang="en-US" altLang="en-US" sz="2800" smtClean="0"/>
              <a:t>CSMA/CD steps</a:t>
            </a:r>
          </a:p>
          <a:p>
            <a:pPr eaLnBrk="1" hangingPunct="1"/>
            <a:r>
              <a:rPr lang="en-US" altLang="en-US" sz="2800" smtClean="0"/>
              <a:t>If medium idle, transmit</a:t>
            </a:r>
          </a:p>
          <a:p>
            <a:pPr eaLnBrk="1" hangingPunct="1"/>
            <a:r>
              <a:rPr lang="en-US" altLang="en-US" sz="2800" smtClean="0"/>
              <a:t>If busy, listen for idle, then transmit (1-persistent)</a:t>
            </a:r>
          </a:p>
          <a:p>
            <a:pPr eaLnBrk="1" hangingPunct="1"/>
            <a:r>
              <a:rPr lang="en-US" altLang="en-US" sz="2800" smtClean="0"/>
              <a:t>If collision detected, jam then cease transmission</a:t>
            </a:r>
          </a:p>
          <a:p>
            <a:pPr eaLnBrk="1" hangingPunct="1"/>
            <a:r>
              <a:rPr lang="en-US" altLang="en-US" sz="2800" smtClean="0"/>
              <a:t>After jam, wait random time then start again</a:t>
            </a:r>
          </a:p>
          <a:p>
            <a:pPr lvl="1" eaLnBrk="1" hangingPunct="1"/>
            <a:r>
              <a:rPr lang="en-US" altLang="en-US" sz="2400" smtClean="0"/>
              <a:t>Binary exponential back off</a:t>
            </a:r>
          </a:p>
          <a:p>
            <a:pPr lvl="1" eaLnBrk="1" hangingPunct="1"/>
            <a:endParaRPr lang="en-US" altLang="en-US" sz="2400" smtClean="0"/>
          </a:p>
          <a:p>
            <a:pPr lvl="1" eaLnBrk="1" hangingPunct="1"/>
            <a:endParaRPr lang="en-US" altLang="en-US" sz="2400" smtClean="0"/>
          </a:p>
          <a:p>
            <a:pPr eaLnBrk="1" hangingPunct="1"/>
            <a:endParaRPr lang="en-GB" alt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Collision Detection</a:t>
            </a:r>
            <a:endParaRPr lang="en-GB" altLang="en-US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Easy in wired LANs: measure signal strengths, compare transmitted, received signals</a:t>
            </a:r>
          </a:p>
          <a:p>
            <a:pPr eaLnBrk="1" hangingPunct="1"/>
            <a:r>
              <a:rPr lang="en-US" altLang="en-US" smtClean="0"/>
              <a:t>Difficult in wireless LANs</a:t>
            </a:r>
          </a:p>
          <a:p>
            <a:pPr lvl="1" eaLnBrk="1" hangingPunct="1"/>
            <a:r>
              <a:rPr lang="en-US" altLang="en-US" smtClean="0"/>
              <a:t>receiver shut off while transmitting</a:t>
            </a:r>
          </a:p>
          <a:p>
            <a:pPr lvl="1" eaLnBrk="1" hangingPunct="1"/>
            <a:r>
              <a:rPr lang="en-US" altLang="en-US" smtClean="0"/>
              <a:t>one station cannot hear all other stations</a:t>
            </a:r>
            <a:endParaRPr lang="en-US" altLang="en-US" b="1" smtClean="0"/>
          </a:p>
          <a:p>
            <a:pPr eaLnBrk="1" hangingPunct="1"/>
            <a:endParaRPr lang="en-GB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5" descr="GAINS"/>
          <p:cNvSpPr>
            <a:spLocks noChangeArrowheads="1"/>
          </p:cNvSpPr>
          <p:nvPr/>
        </p:nvSpPr>
        <p:spPr bwMode="auto">
          <a:xfrm>
            <a:off x="0" y="6172200"/>
            <a:ext cx="9144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pic>
        <p:nvPicPr>
          <p:cNvPr id="40963" name="Picture 3" descr="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4287838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Gains of Collision Detect</a:t>
            </a:r>
            <a:endParaRPr lang="en-GB" altLang="en-US" smtClean="0"/>
          </a:p>
        </p:txBody>
      </p:sp>
      <p:pic>
        <p:nvPicPr>
          <p:cNvPr id="40965" name="Picture 4" descr="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113" y="1600200"/>
            <a:ext cx="4433887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Maximum Time to Detect Collision</a:t>
            </a:r>
            <a:endParaRPr lang="en-GB" altLang="en-US" sz="4000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250" y="5105400"/>
            <a:ext cx="8261350" cy="137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T2-T1=T4-T3=PROP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Minimum time to detect collision: T4-T1=2</a:t>
            </a:r>
            <a:r>
              <a:rPr lang="en-US" altLang="en-US" sz="2400" smtClean="0">
                <a:sym typeface="Symbol" pitchFamily="18" charset="2"/>
              </a:rPr>
              <a:t>PROP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sym typeface="Symbol" pitchFamily="18" charset="2"/>
              </a:rPr>
              <a:t>Minimum frame length: TRANSP &gt; 2PROP</a:t>
            </a:r>
            <a:endParaRPr lang="en-GB" altLang="en-US" sz="2400" smtClean="0">
              <a:sym typeface="Symbol" pitchFamily="18" charset="2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2974975" y="1360488"/>
            <a:ext cx="11906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</a:rPr>
              <a:t>A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41989" name="Freeform 5" descr="A"/>
          <p:cNvSpPr>
            <a:spLocks/>
          </p:cNvSpPr>
          <p:nvPr/>
        </p:nvSpPr>
        <p:spPr bwMode="auto">
          <a:xfrm>
            <a:off x="2838450" y="1293813"/>
            <a:ext cx="392113" cy="358775"/>
          </a:xfrm>
          <a:custGeom>
            <a:avLst/>
            <a:gdLst>
              <a:gd name="T0" fmla="*/ 2147483647 w 256"/>
              <a:gd name="T1" fmla="*/ 2147483647 h 255"/>
              <a:gd name="T2" fmla="*/ 0 w 256"/>
              <a:gd name="T3" fmla="*/ 2147483647 h 255"/>
              <a:gd name="T4" fmla="*/ 0 w 256"/>
              <a:gd name="T5" fmla="*/ 0 h 255"/>
              <a:gd name="T6" fmla="*/ 2147483647 w 256"/>
              <a:gd name="T7" fmla="*/ 0 h 255"/>
              <a:gd name="T8" fmla="*/ 2147483647 w 256"/>
              <a:gd name="T9" fmla="*/ 2147483647 h 255"/>
              <a:gd name="T10" fmla="*/ 2147483647 w 256"/>
              <a:gd name="T11" fmla="*/ 2147483647 h 25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6"/>
              <a:gd name="T19" fmla="*/ 0 h 255"/>
              <a:gd name="T20" fmla="*/ 256 w 256"/>
              <a:gd name="T21" fmla="*/ 255 h 25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6" h="255">
                <a:moveTo>
                  <a:pt x="256" y="255"/>
                </a:moveTo>
                <a:lnTo>
                  <a:pt x="0" y="255"/>
                </a:lnTo>
                <a:lnTo>
                  <a:pt x="0" y="0"/>
                </a:lnTo>
                <a:lnTo>
                  <a:pt x="256" y="0"/>
                </a:lnTo>
                <a:lnTo>
                  <a:pt x="256" y="25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5838825" y="1360488"/>
            <a:ext cx="11906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</a:rPr>
              <a:t>B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41992" name="Freeform 8" descr="B"/>
          <p:cNvSpPr>
            <a:spLocks/>
          </p:cNvSpPr>
          <p:nvPr/>
        </p:nvSpPr>
        <p:spPr bwMode="auto">
          <a:xfrm>
            <a:off x="5699125" y="1293813"/>
            <a:ext cx="388938" cy="358775"/>
          </a:xfrm>
          <a:custGeom>
            <a:avLst/>
            <a:gdLst>
              <a:gd name="T0" fmla="*/ 2147483647 w 255"/>
              <a:gd name="T1" fmla="*/ 2147483647 h 255"/>
              <a:gd name="T2" fmla="*/ 0 w 255"/>
              <a:gd name="T3" fmla="*/ 2147483647 h 255"/>
              <a:gd name="T4" fmla="*/ 0 w 255"/>
              <a:gd name="T5" fmla="*/ 0 h 255"/>
              <a:gd name="T6" fmla="*/ 2147483647 w 255"/>
              <a:gd name="T7" fmla="*/ 0 h 255"/>
              <a:gd name="T8" fmla="*/ 2147483647 w 255"/>
              <a:gd name="T9" fmla="*/ 2147483647 h 255"/>
              <a:gd name="T10" fmla="*/ 2147483647 w 255"/>
              <a:gd name="T11" fmla="*/ 2147483647 h 25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5"/>
              <a:gd name="T19" fmla="*/ 0 h 255"/>
              <a:gd name="T20" fmla="*/ 255 w 255"/>
              <a:gd name="T21" fmla="*/ 255 h 25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5" h="255">
                <a:moveTo>
                  <a:pt x="255" y="255"/>
                </a:moveTo>
                <a:lnTo>
                  <a:pt x="0" y="255"/>
                </a:lnTo>
                <a:lnTo>
                  <a:pt x="0" y="0"/>
                </a:lnTo>
                <a:lnTo>
                  <a:pt x="255" y="0"/>
                </a:lnTo>
                <a:lnTo>
                  <a:pt x="255" y="25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6" name="Text Box 12"/>
          <p:cNvSpPr txBox="1">
            <a:spLocks noChangeArrowheads="1"/>
          </p:cNvSpPr>
          <p:nvPr/>
        </p:nvSpPr>
        <p:spPr bwMode="auto">
          <a:xfrm>
            <a:off x="228600" y="1905000"/>
            <a:ext cx="9286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 Greek" charset="-95"/>
              </a:rPr>
              <a:t>Time T1</a:t>
            </a:r>
            <a:endParaRPr lang="en-GB" altLang="en-US" sz="1600">
              <a:latin typeface="Arial Greek" charset="-95"/>
            </a:endParaRPr>
          </a:p>
        </p:txBody>
      </p:sp>
      <p:sp>
        <p:nvSpPr>
          <p:cNvPr id="42001" name="Text Box 17"/>
          <p:cNvSpPr txBox="1">
            <a:spLocks noChangeArrowheads="1"/>
          </p:cNvSpPr>
          <p:nvPr/>
        </p:nvSpPr>
        <p:spPr bwMode="auto">
          <a:xfrm>
            <a:off x="228600" y="2514600"/>
            <a:ext cx="9286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 Greek" charset="-95"/>
              </a:rPr>
              <a:t>Time T2</a:t>
            </a:r>
            <a:endParaRPr lang="en-GB" altLang="en-US" sz="1600">
              <a:latin typeface="Arial Greek" charset="-95"/>
            </a:endParaRPr>
          </a:p>
        </p:txBody>
      </p:sp>
      <p:sp>
        <p:nvSpPr>
          <p:cNvPr id="42005" name="Text Box 21"/>
          <p:cNvSpPr txBox="1">
            <a:spLocks noChangeArrowheads="1"/>
          </p:cNvSpPr>
          <p:nvPr/>
        </p:nvSpPr>
        <p:spPr bwMode="auto">
          <a:xfrm>
            <a:off x="6096000" y="2590800"/>
            <a:ext cx="29654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 Greek" charset="-95"/>
              </a:rPr>
              <a:t>B starts transmission just prior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 Greek" charset="-95"/>
              </a:rPr>
              <a:t>to signal A reaching it</a:t>
            </a:r>
            <a:endParaRPr lang="en-GB" altLang="en-US" sz="1600">
              <a:latin typeface="Arial Greek" charset="-95"/>
            </a:endParaRPr>
          </a:p>
        </p:txBody>
      </p:sp>
      <p:sp>
        <p:nvSpPr>
          <p:cNvPr id="42006" name="Text Box 22"/>
          <p:cNvSpPr txBox="1">
            <a:spLocks noChangeArrowheads="1"/>
          </p:cNvSpPr>
          <p:nvPr/>
        </p:nvSpPr>
        <p:spPr bwMode="auto">
          <a:xfrm>
            <a:off x="228600" y="3276600"/>
            <a:ext cx="9286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 Greek" charset="-95"/>
              </a:rPr>
              <a:t>Time T3</a:t>
            </a:r>
            <a:endParaRPr lang="en-GB" altLang="en-US" sz="1600">
              <a:latin typeface="Arial Greek" charset="-95"/>
            </a:endParaRPr>
          </a:p>
        </p:txBody>
      </p:sp>
      <p:sp>
        <p:nvSpPr>
          <p:cNvPr id="42009" name="Text Box 25"/>
          <p:cNvSpPr txBox="1">
            <a:spLocks noChangeArrowheads="1"/>
          </p:cNvSpPr>
          <p:nvPr/>
        </p:nvSpPr>
        <p:spPr bwMode="auto">
          <a:xfrm>
            <a:off x="6096000" y="3352800"/>
            <a:ext cx="30480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 Greek" charset="-95"/>
              </a:rPr>
              <a:t>B senses collision, stops transmitting and sends jam signal</a:t>
            </a:r>
            <a:endParaRPr lang="en-GB" altLang="en-US" sz="1600">
              <a:latin typeface="Arial Greek" charset="-95"/>
            </a:endParaRPr>
          </a:p>
        </p:txBody>
      </p:sp>
      <p:sp>
        <p:nvSpPr>
          <p:cNvPr id="42017" name="Text Box 33"/>
          <p:cNvSpPr txBox="1">
            <a:spLocks noChangeArrowheads="1"/>
          </p:cNvSpPr>
          <p:nvPr/>
        </p:nvSpPr>
        <p:spPr bwMode="auto">
          <a:xfrm>
            <a:off x="228600" y="4114800"/>
            <a:ext cx="9286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 Greek" charset="-95"/>
              </a:rPr>
              <a:t>Time T4</a:t>
            </a:r>
            <a:endParaRPr lang="en-GB" altLang="en-US" sz="1600">
              <a:latin typeface="Arial Greek" charset="-95"/>
            </a:endParaRPr>
          </a:p>
        </p:txBody>
      </p:sp>
      <p:grpSp>
        <p:nvGrpSpPr>
          <p:cNvPr id="2" name="Group 1" descr="MAX DETECT"/>
          <p:cNvGrpSpPr/>
          <p:nvPr/>
        </p:nvGrpSpPr>
        <p:grpSpPr>
          <a:xfrm>
            <a:off x="1295400" y="1651000"/>
            <a:ext cx="4865688" cy="3028950"/>
            <a:chOff x="1295400" y="1651000"/>
            <a:chExt cx="4865688" cy="3028950"/>
          </a:xfrm>
        </p:grpSpPr>
        <p:sp>
          <p:nvSpPr>
            <p:cNvPr id="41990" name="Line 6"/>
            <p:cNvSpPr>
              <a:spLocks noChangeShapeType="1"/>
            </p:cNvSpPr>
            <p:nvPr/>
          </p:nvSpPr>
          <p:spPr bwMode="auto">
            <a:xfrm>
              <a:off x="3032125" y="1652588"/>
              <a:ext cx="6350" cy="17621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93" name="Line 9"/>
            <p:cNvSpPr>
              <a:spLocks noChangeShapeType="1"/>
            </p:cNvSpPr>
            <p:nvPr/>
          </p:nvSpPr>
          <p:spPr bwMode="auto">
            <a:xfrm>
              <a:off x="5870575" y="1651000"/>
              <a:ext cx="4763" cy="17621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94" name="Line 10"/>
            <p:cNvSpPr>
              <a:spLocks noChangeShapeType="1"/>
            </p:cNvSpPr>
            <p:nvPr/>
          </p:nvSpPr>
          <p:spPr bwMode="auto">
            <a:xfrm>
              <a:off x="2590800" y="1828800"/>
              <a:ext cx="3497263" cy="15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95" name="Rectangle 11"/>
            <p:cNvSpPr>
              <a:spLocks noChangeArrowheads="1"/>
            </p:cNvSpPr>
            <p:nvPr/>
          </p:nvSpPr>
          <p:spPr bwMode="auto">
            <a:xfrm>
              <a:off x="3048000" y="1981200"/>
              <a:ext cx="228600" cy="152400"/>
            </a:xfrm>
            <a:prstGeom prst="rect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1997" name="Text Box 13"/>
            <p:cNvSpPr txBox="1">
              <a:spLocks noChangeArrowheads="1"/>
            </p:cNvSpPr>
            <p:nvPr/>
          </p:nvSpPr>
          <p:spPr bwMode="auto">
            <a:xfrm>
              <a:off x="1295400" y="1905000"/>
              <a:ext cx="151606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Arial Greek" charset="-95"/>
                </a:rPr>
                <a:t>A transmission</a:t>
              </a:r>
              <a:endParaRPr lang="en-GB" altLang="en-US" sz="1600">
                <a:latin typeface="Arial Greek" charset="-95"/>
              </a:endParaRPr>
            </a:p>
          </p:txBody>
        </p:sp>
        <p:sp>
          <p:nvSpPr>
            <p:cNvPr id="41998" name="Text Box 14"/>
            <p:cNvSpPr txBox="1">
              <a:spLocks noChangeArrowheads="1"/>
            </p:cNvSpPr>
            <p:nvPr/>
          </p:nvSpPr>
          <p:spPr bwMode="auto">
            <a:xfrm>
              <a:off x="1295400" y="2133600"/>
              <a:ext cx="111918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Arial Greek" charset="-95"/>
                </a:rPr>
                <a:t>Bus signal</a:t>
              </a:r>
              <a:endParaRPr lang="en-GB" altLang="en-US" sz="1600">
                <a:latin typeface="Arial Greek" charset="-95"/>
              </a:endParaRPr>
            </a:p>
          </p:txBody>
        </p:sp>
        <p:sp>
          <p:nvSpPr>
            <p:cNvPr id="41999" name="Rectangle 15"/>
            <p:cNvSpPr>
              <a:spLocks noChangeArrowheads="1"/>
            </p:cNvSpPr>
            <p:nvPr/>
          </p:nvSpPr>
          <p:spPr bwMode="auto">
            <a:xfrm>
              <a:off x="3048000" y="2209800"/>
              <a:ext cx="228600" cy="15240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2000" name="Rectangle 16"/>
            <p:cNvSpPr>
              <a:spLocks noChangeArrowheads="1"/>
            </p:cNvSpPr>
            <p:nvPr/>
          </p:nvSpPr>
          <p:spPr bwMode="auto">
            <a:xfrm>
              <a:off x="3048000" y="2590800"/>
              <a:ext cx="2590800" cy="152400"/>
            </a:xfrm>
            <a:prstGeom prst="rect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2002" name="Text Box 18"/>
            <p:cNvSpPr txBox="1">
              <a:spLocks noChangeArrowheads="1"/>
            </p:cNvSpPr>
            <p:nvPr/>
          </p:nvSpPr>
          <p:spPr bwMode="auto">
            <a:xfrm>
              <a:off x="1295400" y="2514600"/>
              <a:ext cx="151606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Arial Greek" charset="-95"/>
                </a:rPr>
                <a:t>A transmission</a:t>
              </a:r>
              <a:endParaRPr lang="en-GB" altLang="en-US" sz="1600">
                <a:latin typeface="Arial Greek" charset="-95"/>
              </a:endParaRPr>
            </a:p>
          </p:txBody>
        </p:sp>
        <p:sp>
          <p:nvSpPr>
            <p:cNvPr id="42003" name="Text Box 19"/>
            <p:cNvSpPr txBox="1">
              <a:spLocks noChangeArrowheads="1"/>
            </p:cNvSpPr>
            <p:nvPr/>
          </p:nvSpPr>
          <p:spPr bwMode="auto">
            <a:xfrm>
              <a:off x="1295400" y="2743200"/>
              <a:ext cx="111918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Arial Greek" charset="-95"/>
                </a:rPr>
                <a:t>Bus signal</a:t>
              </a:r>
              <a:endParaRPr lang="en-GB" altLang="en-US" sz="1600">
                <a:latin typeface="Arial Greek" charset="-95"/>
              </a:endParaRPr>
            </a:p>
          </p:txBody>
        </p:sp>
        <p:sp>
          <p:nvSpPr>
            <p:cNvPr id="42004" name="Rectangle 20"/>
            <p:cNvSpPr>
              <a:spLocks noChangeArrowheads="1"/>
            </p:cNvSpPr>
            <p:nvPr/>
          </p:nvSpPr>
          <p:spPr bwMode="auto">
            <a:xfrm>
              <a:off x="3048000" y="2819400"/>
              <a:ext cx="2590800" cy="15240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2007" name="Text Box 23"/>
            <p:cNvSpPr txBox="1">
              <a:spLocks noChangeArrowheads="1"/>
            </p:cNvSpPr>
            <p:nvPr/>
          </p:nvSpPr>
          <p:spPr bwMode="auto">
            <a:xfrm>
              <a:off x="1295400" y="3276600"/>
              <a:ext cx="151606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Arial Greek" charset="-95"/>
                </a:rPr>
                <a:t>A transmission</a:t>
              </a:r>
              <a:endParaRPr lang="en-GB" altLang="en-US" sz="1600">
                <a:latin typeface="Arial Greek" charset="-95"/>
              </a:endParaRPr>
            </a:p>
          </p:txBody>
        </p:sp>
        <p:sp>
          <p:nvSpPr>
            <p:cNvPr id="42008" name="Text Box 24"/>
            <p:cNvSpPr txBox="1">
              <a:spLocks noChangeArrowheads="1"/>
            </p:cNvSpPr>
            <p:nvPr/>
          </p:nvSpPr>
          <p:spPr bwMode="auto">
            <a:xfrm>
              <a:off x="1311275" y="3521075"/>
              <a:ext cx="111918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Arial Greek" charset="-95"/>
                </a:rPr>
                <a:t>Bus signal</a:t>
              </a:r>
              <a:endParaRPr lang="en-GB" altLang="en-US" sz="1600">
                <a:latin typeface="Arial Greek" charset="-95"/>
              </a:endParaRPr>
            </a:p>
          </p:txBody>
        </p:sp>
        <p:sp>
          <p:nvSpPr>
            <p:cNvPr id="42010" name="Rectangle 26"/>
            <p:cNvSpPr>
              <a:spLocks noChangeArrowheads="1"/>
            </p:cNvSpPr>
            <p:nvPr/>
          </p:nvSpPr>
          <p:spPr bwMode="auto">
            <a:xfrm>
              <a:off x="5715000" y="2362200"/>
              <a:ext cx="152400" cy="152400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2011" name="Rectangle 27"/>
            <p:cNvSpPr>
              <a:spLocks noChangeArrowheads="1"/>
            </p:cNvSpPr>
            <p:nvPr/>
          </p:nvSpPr>
          <p:spPr bwMode="auto">
            <a:xfrm>
              <a:off x="5715000" y="2819400"/>
              <a:ext cx="152400" cy="15240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2012" name="Rectangle 28"/>
            <p:cNvSpPr>
              <a:spLocks noChangeArrowheads="1"/>
            </p:cNvSpPr>
            <p:nvPr/>
          </p:nvSpPr>
          <p:spPr bwMode="auto">
            <a:xfrm>
              <a:off x="3048000" y="3429000"/>
              <a:ext cx="2819400" cy="152400"/>
            </a:xfrm>
            <a:prstGeom prst="rect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2013" name="Rectangle 29"/>
            <p:cNvSpPr>
              <a:spLocks noChangeArrowheads="1"/>
            </p:cNvSpPr>
            <p:nvPr/>
          </p:nvSpPr>
          <p:spPr bwMode="auto">
            <a:xfrm>
              <a:off x="3063875" y="3673475"/>
              <a:ext cx="2590800" cy="15240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2014" name="Rectangle 30"/>
            <p:cNvSpPr>
              <a:spLocks noChangeArrowheads="1"/>
            </p:cNvSpPr>
            <p:nvPr/>
          </p:nvSpPr>
          <p:spPr bwMode="auto">
            <a:xfrm>
              <a:off x="5562600" y="3200400"/>
              <a:ext cx="304800" cy="152400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2015" name="Rectangle 31"/>
            <p:cNvSpPr>
              <a:spLocks noChangeArrowheads="1"/>
            </p:cNvSpPr>
            <p:nvPr/>
          </p:nvSpPr>
          <p:spPr bwMode="auto">
            <a:xfrm>
              <a:off x="5578475" y="3673475"/>
              <a:ext cx="304800" cy="1524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2016" name="Text Box 32"/>
            <p:cNvSpPr txBox="1">
              <a:spLocks noChangeArrowheads="1"/>
            </p:cNvSpPr>
            <p:nvPr/>
          </p:nvSpPr>
          <p:spPr bwMode="auto">
            <a:xfrm>
              <a:off x="5257800" y="3810000"/>
              <a:ext cx="90328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Arial Greek" charset="-95"/>
                </a:rPr>
                <a:t>collision</a:t>
              </a:r>
              <a:endParaRPr lang="en-GB" altLang="en-US" sz="1600">
                <a:latin typeface="Arial Greek" charset="-95"/>
              </a:endParaRPr>
            </a:p>
          </p:txBody>
        </p:sp>
        <p:sp>
          <p:nvSpPr>
            <p:cNvPr id="42018" name="Text Box 34"/>
            <p:cNvSpPr txBox="1">
              <a:spLocks noChangeArrowheads="1"/>
            </p:cNvSpPr>
            <p:nvPr/>
          </p:nvSpPr>
          <p:spPr bwMode="auto">
            <a:xfrm>
              <a:off x="1295400" y="4114800"/>
              <a:ext cx="151606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Arial Greek" charset="-95"/>
                </a:rPr>
                <a:t>A transmission</a:t>
              </a:r>
              <a:endParaRPr lang="en-GB" altLang="en-US" sz="1600">
                <a:latin typeface="Arial Greek" charset="-95"/>
              </a:endParaRPr>
            </a:p>
          </p:txBody>
        </p:sp>
        <p:sp>
          <p:nvSpPr>
            <p:cNvPr id="42019" name="Text Box 35"/>
            <p:cNvSpPr txBox="1">
              <a:spLocks noChangeArrowheads="1"/>
            </p:cNvSpPr>
            <p:nvPr/>
          </p:nvSpPr>
          <p:spPr bwMode="auto">
            <a:xfrm>
              <a:off x="1295400" y="4343400"/>
              <a:ext cx="111918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Arial Greek" charset="-95"/>
                </a:rPr>
                <a:t>Bus signal</a:t>
              </a:r>
              <a:endParaRPr lang="en-GB" altLang="en-US" sz="1600">
                <a:latin typeface="Arial Greek" charset="-95"/>
              </a:endParaRPr>
            </a:p>
          </p:txBody>
        </p:sp>
        <p:sp>
          <p:nvSpPr>
            <p:cNvPr id="42020" name="Rectangle 36"/>
            <p:cNvSpPr>
              <a:spLocks noChangeArrowheads="1"/>
            </p:cNvSpPr>
            <p:nvPr/>
          </p:nvSpPr>
          <p:spPr bwMode="auto">
            <a:xfrm>
              <a:off x="3048000" y="4267200"/>
              <a:ext cx="2819400" cy="152400"/>
            </a:xfrm>
            <a:prstGeom prst="rect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2021" name="Rectangle 37"/>
            <p:cNvSpPr>
              <a:spLocks noChangeArrowheads="1"/>
            </p:cNvSpPr>
            <p:nvPr/>
          </p:nvSpPr>
          <p:spPr bwMode="auto">
            <a:xfrm>
              <a:off x="3048000" y="4495800"/>
              <a:ext cx="2819400" cy="15240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2022" name="Rectangle 38"/>
            <p:cNvSpPr>
              <a:spLocks noChangeArrowheads="1"/>
            </p:cNvSpPr>
            <p:nvPr/>
          </p:nvSpPr>
          <p:spPr bwMode="auto">
            <a:xfrm>
              <a:off x="3048000" y="4495800"/>
              <a:ext cx="304800" cy="1524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42023" name="Text Box 39"/>
          <p:cNvSpPr txBox="1">
            <a:spLocks noChangeArrowheads="1"/>
          </p:cNvSpPr>
          <p:nvPr/>
        </p:nvSpPr>
        <p:spPr bwMode="auto">
          <a:xfrm>
            <a:off x="2819400" y="4648200"/>
            <a:ext cx="9032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 Greek" charset="-95"/>
              </a:rPr>
              <a:t>collision</a:t>
            </a:r>
            <a:endParaRPr lang="en-GB" altLang="en-US" sz="1600">
              <a:latin typeface="Arial Greek" charset="-95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2" descr="CSMA/CD"/>
          <p:cNvSpPr>
            <a:spLocks noChangeArrowheads="1"/>
          </p:cNvSpPr>
          <p:nvPr/>
        </p:nvSpPr>
        <p:spPr bwMode="auto">
          <a:xfrm>
            <a:off x="0" y="6172200"/>
            <a:ext cx="9144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graphicFrame>
        <p:nvGraphicFramePr>
          <p:cNvPr id="43011" name="Object 2" descr="CSMA/CD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2175467"/>
              </p:ext>
            </p:extLst>
          </p:nvPr>
        </p:nvGraphicFramePr>
        <p:xfrm>
          <a:off x="1219200" y="1371600"/>
          <a:ext cx="6553200" cy="472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9" name="Photo Editor Photo" r:id="rId3" imgW="5896798" imgH="4247619" progId="MSPhotoEd.3">
                  <p:embed/>
                </p:oleObj>
              </mc:Choice>
              <mc:Fallback>
                <p:oleObj name="Photo Editor Photo" r:id="rId3" imgW="5896798" imgH="4247619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371600"/>
                        <a:ext cx="6553200" cy="472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CSMA/CD Efficiency</a:t>
            </a:r>
            <a:endParaRPr lang="en-GB" altLang="en-US" smtClean="0"/>
          </a:p>
        </p:txBody>
      </p:sp>
      <p:sp>
        <p:nvSpPr>
          <p:cNvPr id="43013" name="Text Box 4"/>
          <p:cNvSpPr txBox="1">
            <a:spLocks noChangeArrowheads="1"/>
          </p:cNvSpPr>
          <p:nvPr/>
        </p:nvSpPr>
        <p:spPr bwMode="auto">
          <a:xfrm>
            <a:off x="2286000" y="5105400"/>
            <a:ext cx="10636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6633"/>
                </a:solidFill>
                <a:latin typeface="Arial Greek" charset="-95"/>
              </a:rPr>
              <a:t>P.ALOHA</a:t>
            </a:r>
            <a:endParaRPr lang="en-GB" altLang="en-US" sz="1600">
              <a:solidFill>
                <a:srgbClr val="006633"/>
              </a:solidFill>
              <a:latin typeface="Arial Greek" charset="-95"/>
            </a:endParaRPr>
          </a:p>
        </p:txBody>
      </p:sp>
      <p:sp>
        <p:nvSpPr>
          <p:cNvPr id="43014" name="Text Box 5"/>
          <p:cNvSpPr txBox="1">
            <a:spLocks noChangeArrowheads="1"/>
          </p:cNvSpPr>
          <p:nvPr/>
        </p:nvSpPr>
        <p:spPr bwMode="auto">
          <a:xfrm>
            <a:off x="1828800" y="4495800"/>
            <a:ext cx="10636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hlink"/>
                </a:solidFill>
                <a:latin typeface="Arial Greek" charset="-95"/>
              </a:rPr>
              <a:t>S.ALOHA</a:t>
            </a:r>
            <a:endParaRPr lang="en-GB" altLang="en-US" sz="1600">
              <a:solidFill>
                <a:schemeClr val="hlink"/>
              </a:solidFill>
              <a:latin typeface="Arial Greek" charset="-95"/>
            </a:endParaRPr>
          </a:p>
        </p:txBody>
      </p:sp>
      <p:sp>
        <p:nvSpPr>
          <p:cNvPr id="43015" name="Text Box 6"/>
          <p:cNvSpPr txBox="1">
            <a:spLocks noChangeArrowheads="1"/>
          </p:cNvSpPr>
          <p:nvPr/>
        </p:nvSpPr>
        <p:spPr bwMode="auto">
          <a:xfrm>
            <a:off x="3124200" y="3200400"/>
            <a:ext cx="2114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2"/>
                </a:solidFill>
                <a:latin typeface="Arial Greek" charset="-95"/>
              </a:rPr>
              <a:t>non-persistent CSMA</a:t>
            </a:r>
            <a:endParaRPr lang="en-GB" altLang="en-US" sz="1600">
              <a:solidFill>
                <a:schemeClr val="tx2"/>
              </a:solidFill>
              <a:latin typeface="Arial Greek" charset="-95"/>
            </a:endParaRPr>
          </a:p>
        </p:txBody>
      </p:sp>
      <p:sp>
        <p:nvSpPr>
          <p:cNvPr id="43016" name="Text Box 7"/>
          <p:cNvSpPr txBox="1">
            <a:spLocks noChangeArrowheads="1"/>
          </p:cNvSpPr>
          <p:nvPr/>
        </p:nvSpPr>
        <p:spPr bwMode="auto">
          <a:xfrm>
            <a:off x="2362200" y="3810000"/>
            <a:ext cx="11207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FF00FF"/>
                </a:solidFill>
                <a:latin typeface="Arial Greek" charset="-95"/>
              </a:rPr>
              <a:t>1-p CSMA</a:t>
            </a:r>
            <a:endParaRPr lang="en-GB" altLang="en-US" sz="1600">
              <a:solidFill>
                <a:srgbClr val="FF00FF"/>
              </a:solidFill>
              <a:latin typeface="Arial Greek" charset="-95"/>
            </a:endParaRPr>
          </a:p>
        </p:txBody>
      </p:sp>
      <p:sp>
        <p:nvSpPr>
          <p:cNvPr id="43017" name="Text Box 8"/>
          <p:cNvSpPr txBox="1">
            <a:spLocks noChangeArrowheads="1"/>
          </p:cNvSpPr>
          <p:nvPr/>
        </p:nvSpPr>
        <p:spPr bwMode="auto">
          <a:xfrm>
            <a:off x="1752600" y="2362200"/>
            <a:ext cx="11191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996600"/>
                </a:solidFill>
                <a:latin typeface="Arial Greek" charset="-95"/>
              </a:rPr>
              <a:t>CSMA/CD</a:t>
            </a:r>
            <a:endParaRPr lang="en-GB" altLang="en-US" sz="1600">
              <a:solidFill>
                <a:srgbClr val="996600"/>
              </a:solidFill>
              <a:latin typeface="Arial Greek" charset="-95"/>
            </a:endParaRPr>
          </a:p>
        </p:txBody>
      </p:sp>
      <p:sp>
        <p:nvSpPr>
          <p:cNvPr id="43018" name="Rectangle 9"/>
          <p:cNvSpPr>
            <a:spLocks noChangeArrowheads="1"/>
          </p:cNvSpPr>
          <p:nvPr/>
        </p:nvSpPr>
        <p:spPr bwMode="auto">
          <a:xfrm>
            <a:off x="381000" y="6324600"/>
            <a:ext cx="82613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0000FF"/>
              </a:buClr>
            </a:pPr>
            <a:r>
              <a:rPr lang="en-US" altLang="en-US"/>
              <a:t>PROP/TRANSP=0.1</a:t>
            </a:r>
            <a:endParaRPr lang="en-GB" altLang="en-US"/>
          </a:p>
        </p:txBody>
      </p:sp>
      <p:sp>
        <p:nvSpPr>
          <p:cNvPr id="43019" name="Text Box 10"/>
          <p:cNvSpPr txBox="1">
            <a:spLocks noChangeArrowheads="1"/>
          </p:cNvSpPr>
          <p:nvPr/>
        </p:nvSpPr>
        <p:spPr bwMode="auto">
          <a:xfrm>
            <a:off x="3810000" y="6019800"/>
            <a:ext cx="1822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>
                <a:latin typeface="Arial Greek" charset="-95"/>
              </a:rPr>
              <a:t>G, offered traffic</a:t>
            </a:r>
          </a:p>
        </p:txBody>
      </p:sp>
      <p:sp>
        <p:nvSpPr>
          <p:cNvPr id="43020" name="Text Box 11"/>
          <p:cNvSpPr txBox="1">
            <a:spLocks noChangeArrowheads="1"/>
          </p:cNvSpPr>
          <p:nvPr/>
        </p:nvSpPr>
        <p:spPr bwMode="auto">
          <a:xfrm>
            <a:off x="0" y="3048000"/>
            <a:ext cx="1136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>
                <a:latin typeface="Arial Greek" charset="-95"/>
              </a:rPr>
              <a:t>efficiency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Multi-Access Radio Techniques</a:t>
            </a:r>
          </a:p>
        </p:txBody>
      </p:sp>
      <p:pic>
        <p:nvPicPr>
          <p:cNvPr id="44035" name="Picture 3" descr="freq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2546350"/>
            <a:ext cx="6948488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5162550" y="5383213"/>
            <a:ext cx="28543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/>
              <a:t>Courtesy of Petri Possi, UMTS World</a:t>
            </a:r>
            <a:endParaRPr lang="en-US" altLang="en-US" sz="2400">
              <a:solidFill>
                <a:srgbClr val="000000"/>
              </a:solidFill>
              <a:latin typeface="Courier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Multiple access </a:t>
            </a:r>
            <a:endParaRPr lang="el-GR" altLang="en-US" dirty="0" smtClean="0"/>
          </a:p>
        </p:txBody>
      </p:sp>
      <p:sp>
        <p:nvSpPr>
          <p:cNvPr id="6151" name="Text Box 8"/>
          <p:cNvSpPr txBox="1">
            <a:spLocks noChangeArrowheads="1"/>
          </p:cNvSpPr>
          <p:nvPr/>
        </p:nvSpPr>
        <p:spPr bwMode="auto">
          <a:xfrm>
            <a:off x="0" y="3810000"/>
            <a:ext cx="1600200" cy="7397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Fixed assignment</a:t>
            </a:r>
            <a:endParaRPr lang="el-GR" altLang="en-US" sz="2000"/>
          </a:p>
        </p:txBody>
      </p:sp>
      <p:sp>
        <p:nvSpPr>
          <p:cNvPr id="6154" name="Text Box 11"/>
          <p:cNvSpPr txBox="1">
            <a:spLocks noChangeArrowheads="1"/>
          </p:cNvSpPr>
          <p:nvPr/>
        </p:nvSpPr>
        <p:spPr bwMode="auto">
          <a:xfrm>
            <a:off x="457200" y="4876800"/>
            <a:ext cx="7683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FDM,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TDM,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CDM,</a:t>
            </a:r>
            <a:endParaRPr lang="el-GR" altLang="en-US" sz="1800"/>
          </a:p>
        </p:txBody>
      </p:sp>
      <p:sp>
        <p:nvSpPr>
          <p:cNvPr id="6155" name="Text Box 12"/>
          <p:cNvSpPr txBox="1">
            <a:spLocks noChangeArrowheads="1"/>
          </p:cNvSpPr>
          <p:nvPr/>
        </p:nvSpPr>
        <p:spPr bwMode="auto">
          <a:xfrm>
            <a:off x="1752600" y="4953000"/>
            <a:ext cx="1289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centralized</a:t>
            </a:r>
            <a:endParaRPr lang="el-GR" altLang="en-US" sz="1800"/>
          </a:p>
        </p:txBody>
      </p:sp>
      <p:sp>
        <p:nvSpPr>
          <p:cNvPr id="6156" name="Text Box 13"/>
          <p:cNvSpPr txBox="1">
            <a:spLocks noChangeArrowheads="1"/>
          </p:cNvSpPr>
          <p:nvPr/>
        </p:nvSpPr>
        <p:spPr bwMode="auto">
          <a:xfrm>
            <a:off x="5029200" y="4953000"/>
            <a:ext cx="1619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Aloha, CSMA,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CSMA/CA</a:t>
            </a:r>
            <a:endParaRPr lang="el-GR" altLang="en-US" sz="1800"/>
          </a:p>
        </p:txBody>
      </p:sp>
      <p:grpSp>
        <p:nvGrpSpPr>
          <p:cNvPr id="2" name="Group 1" descr="mac"/>
          <p:cNvGrpSpPr/>
          <p:nvPr/>
        </p:nvGrpSpPr>
        <p:grpSpPr>
          <a:xfrm>
            <a:off x="914400" y="2209800"/>
            <a:ext cx="7924800" cy="2339975"/>
            <a:chOff x="914400" y="2209800"/>
            <a:chExt cx="7924800" cy="2339975"/>
          </a:xfrm>
        </p:grpSpPr>
        <p:sp>
          <p:nvSpPr>
            <p:cNvPr id="6147" name="Text Box 4"/>
            <p:cNvSpPr txBox="1">
              <a:spLocks noChangeArrowheads="1"/>
            </p:cNvSpPr>
            <p:nvPr/>
          </p:nvSpPr>
          <p:spPr bwMode="auto">
            <a:xfrm>
              <a:off x="1371600" y="2209800"/>
              <a:ext cx="1987550" cy="434975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Contention-less</a:t>
              </a:r>
              <a:endParaRPr lang="el-GR" altLang="en-US" sz="2000"/>
            </a:p>
          </p:txBody>
        </p:sp>
        <p:sp>
          <p:nvSpPr>
            <p:cNvPr id="6148" name="Text Box 5"/>
            <p:cNvSpPr txBox="1">
              <a:spLocks noChangeArrowheads="1"/>
            </p:cNvSpPr>
            <p:nvPr/>
          </p:nvSpPr>
          <p:spPr bwMode="auto">
            <a:xfrm>
              <a:off x="5715000" y="2209800"/>
              <a:ext cx="2227263" cy="434975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Contention-based</a:t>
              </a:r>
              <a:endParaRPr lang="el-GR" altLang="en-US" sz="2000"/>
            </a:p>
          </p:txBody>
        </p:sp>
        <p:sp>
          <p:nvSpPr>
            <p:cNvPr id="6149" name="Text Box 6"/>
            <p:cNvSpPr txBox="1">
              <a:spLocks noChangeArrowheads="1"/>
            </p:cNvSpPr>
            <p:nvPr/>
          </p:nvSpPr>
          <p:spPr bwMode="auto">
            <a:xfrm>
              <a:off x="5105400" y="3810000"/>
              <a:ext cx="1219200" cy="739775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Random access</a:t>
              </a:r>
              <a:endParaRPr lang="el-GR" altLang="en-US" sz="2000"/>
            </a:p>
          </p:txBody>
        </p:sp>
        <p:sp>
          <p:nvSpPr>
            <p:cNvPr id="6150" name="Text Box 7"/>
            <p:cNvSpPr txBox="1">
              <a:spLocks noChangeArrowheads="1"/>
            </p:cNvSpPr>
            <p:nvPr/>
          </p:nvSpPr>
          <p:spPr bwMode="auto">
            <a:xfrm>
              <a:off x="6781800" y="3810000"/>
              <a:ext cx="2057400" cy="739775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Random access with reservation</a:t>
              </a:r>
              <a:endParaRPr lang="el-GR" altLang="en-US" sz="2000"/>
            </a:p>
          </p:txBody>
        </p:sp>
        <p:sp>
          <p:nvSpPr>
            <p:cNvPr id="6152" name="Text Box 9"/>
            <p:cNvSpPr txBox="1">
              <a:spLocks noChangeArrowheads="1"/>
            </p:cNvSpPr>
            <p:nvPr/>
          </p:nvSpPr>
          <p:spPr bwMode="auto">
            <a:xfrm>
              <a:off x="1905000" y="3810000"/>
              <a:ext cx="1066800" cy="739775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Polling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n-US" sz="2000"/>
            </a:p>
          </p:txBody>
        </p:sp>
        <p:sp>
          <p:nvSpPr>
            <p:cNvPr id="6153" name="Text Box 10"/>
            <p:cNvSpPr txBox="1">
              <a:spLocks noChangeArrowheads="1"/>
            </p:cNvSpPr>
            <p:nvPr/>
          </p:nvSpPr>
          <p:spPr bwMode="auto">
            <a:xfrm>
              <a:off x="3276600" y="3810000"/>
              <a:ext cx="1143000" cy="739775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Token passing</a:t>
              </a:r>
              <a:endParaRPr lang="el-GR" altLang="en-US" sz="2000"/>
            </a:p>
          </p:txBody>
        </p:sp>
        <p:sp>
          <p:nvSpPr>
            <p:cNvPr id="6157" name="Line 14"/>
            <p:cNvSpPr>
              <a:spLocks noChangeShapeType="1"/>
            </p:cNvSpPr>
            <p:nvPr/>
          </p:nvSpPr>
          <p:spPr bwMode="auto">
            <a:xfrm flipH="1">
              <a:off x="914400" y="2667000"/>
              <a:ext cx="1371600" cy="1143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8" name="Line 15"/>
            <p:cNvSpPr>
              <a:spLocks noChangeShapeType="1"/>
            </p:cNvSpPr>
            <p:nvPr/>
          </p:nvSpPr>
          <p:spPr bwMode="auto">
            <a:xfrm flipH="1">
              <a:off x="2438400" y="2667000"/>
              <a:ext cx="0" cy="1143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9" name="Line 16"/>
            <p:cNvSpPr>
              <a:spLocks noChangeShapeType="1"/>
            </p:cNvSpPr>
            <p:nvPr/>
          </p:nvSpPr>
          <p:spPr bwMode="auto">
            <a:xfrm>
              <a:off x="2667000" y="2667000"/>
              <a:ext cx="1143000" cy="1143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0" name="Line 17"/>
            <p:cNvSpPr>
              <a:spLocks noChangeShapeType="1"/>
            </p:cNvSpPr>
            <p:nvPr/>
          </p:nvSpPr>
          <p:spPr bwMode="auto">
            <a:xfrm>
              <a:off x="7010400" y="2667000"/>
              <a:ext cx="838200" cy="1143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1" name="Line 18"/>
            <p:cNvSpPr>
              <a:spLocks noChangeShapeType="1"/>
            </p:cNvSpPr>
            <p:nvPr/>
          </p:nvSpPr>
          <p:spPr bwMode="auto">
            <a:xfrm flipH="1">
              <a:off x="5715000" y="2667000"/>
              <a:ext cx="1066800" cy="1143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62" name="Text Box 19"/>
          <p:cNvSpPr txBox="1">
            <a:spLocks noChangeArrowheads="1"/>
          </p:cNvSpPr>
          <p:nvPr/>
        </p:nvSpPr>
        <p:spPr bwMode="auto">
          <a:xfrm>
            <a:off x="6858000" y="4953000"/>
            <a:ext cx="1860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Cellular, satellite</a:t>
            </a:r>
            <a:endParaRPr lang="el-GR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descr="ACK"/>
          <p:cNvSpPr/>
          <p:nvPr/>
        </p:nvSpPr>
        <p:spPr>
          <a:xfrm>
            <a:off x="0" y="6324600"/>
            <a:ext cx="8915400" cy="238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059" name="Rectangle 2" descr="ACK"/>
          <p:cNvSpPr>
            <a:spLocks noChangeArrowheads="1"/>
          </p:cNvSpPr>
          <p:nvPr/>
        </p:nvSpPr>
        <p:spPr bwMode="auto">
          <a:xfrm>
            <a:off x="0" y="609600"/>
            <a:ext cx="9144000" cy="5715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pic>
        <p:nvPicPr>
          <p:cNvPr id="45060" name="Picture 3" descr="A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763" y="685800"/>
            <a:ext cx="4703762" cy="274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Text Box 4"/>
          <p:cNvSpPr txBox="1">
            <a:spLocks noChangeArrowheads="1"/>
          </p:cNvSpPr>
          <p:nvPr/>
        </p:nvSpPr>
        <p:spPr bwMode="auto">
          <a:xfrm>
            <a:off x="2895600" y="6324600"/>
            <a:ext cx="3182938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/>
              <a:t>Courtesy of Suresh Goyal &amp; Rich Howard</a:t>
            </a:r>
            <a:endParaRPr lang="en-US" altLang="en-US" sz="2400">
              <a:solidFill>
                <a:srgbClr val="000000"/>
              </a:solidFill>
              <a:latin typeface="Courier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 descr="ACK"/>
          <p:cNvSpPr/>
          <p:nvPr/>
        </p:nvSpPr>
        <p:spPr>
          <a:xfrm>
            <a:off x="0" y="6324600"/>
            <a:ext cx="8915400" cy="238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083" name="Rectangle 2" descr="ACK"/>
          <p:cNvSpPr>
            <a:spLocks noChangeArrowheads="1"/>
          </p:cNvSpPr>
          <p:nvPr/>
        </p:nvSpPr>
        <p:spPr bwMode="auto">
          <a:xfrm>
            <a:off x="0" y="609600"/>
            <a:ext cx="9144000" cy="5715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pic>
        <p:nvPicPr>
          <p:cNvPr id="241667" name="Picture 3" descr="A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763" y="685800"/>
            <a:ext cx="4703762" cy="274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" descr="ACK"/>
          <p:cNvGrpSpPr>
            <a:grpSpLocks/>
          </p:cNvGrpSpPr>
          <p:nvPr/>
        </p:nvGrpSpPr>
        <p:grpSpPr bwMode="auto">
          <a:xfrm>
            <a:off x="4625975" y="3633788"/>
            <a:ext cx="4335463" cy="2490787"/>
            <a:chOff x="2928" y="2503"/>
            <a:chExt cx="2731" cy="1569"/>
          </a:xfrm>
        </p:grpSpPr>
        <p:sp>
          <p:nvSpPr>
            <p:cNvPr id="46103" name="Rectangle 5"/>
            <p:cNvSpPr>
              <a:spLocks noChangeArrowheads="1"/>
            </p:cNvSpPr>
            <p:nvPr/>
          </p:nvSpPr>
          <p:spPr bwMode="auto">
            <a:xfrm>
              <a:off x="3010" y="2695"/>
              <a:ext cx="2587" cy="63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99CC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6104" name="Rectangle 6"/>
            <p:cNvSpPr>
              <a:spLocks noChangeArrowheads="1"/>
            </p:cNvSpPr>
            <p:nvPr/>
          </p:nvSpPr>
          <p:spPr bwMode="auto">
            <a:xfrm>
              <a:off x="3010" y="2827"/>
              <a:ext cx="2587" cy="63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99CC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6105" name="Rectangle 7"/>
            <p:cNvSpPr>
              <a:spLocks noChangeArrowheads="1"/>
            </p:cNvSpPr>
            <p:nvPr/>
          </p:nvSpPr>
          <p:spPr bwMode="auto">
            <a:xfrm>
              <a:off x="3011" y="2969"/>
              <a:ext cx="2586" cy="63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99CC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6106" name="Rectangle 8"/>
            <p:cNvSpPr>
              <a:spLocks noChangeArrowheads="1"/>
            </p:cNvSpPr>
            <p:nvPr/>
          </p:nvSpPr>
          <p:spPr bwMode="auto">
            <a:xfrm>
              <a:off x="3011" y="3110"/>
              <a:ext cx="2587" cy="63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99CC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6107" name="Rectangle 9"/>
            <p:cNvSpPr>
              <a:spLocks noChangeArrowheads="1"/>
            </p:cNvSpPr>
            <p:nvPr/>
          </p:nvSpPr>
          <p:spPr bwMode="auto">
            <a:xfrm>
              <a:off x="3012" y="3251"/>
              <a:ext cx="2587" cy="63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99CC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6108" name="Rectangle 10"/>
            <p:cNvSpPr>
              <a:spLocks noChangeArrowheads="1"/>
            </p:cNvSpPr>
            <p:nvPr/>
          </p:nvSpPr>
          <p:spPr bwMode="auto">
            <a:xfrm>
              <a:off x="3013" y="3393"/>
              <a:ext cx="2586" cy="63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99CC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6109" name="Rectangle 11"/>
            <p:cNvSpPr>
              <a:spLocks noChangeArrowheads="1"/>
            </p:cNvSpPr>
            <p:nvPr/>
          </p:nvSpPr>
          <p:spPr bwMode="auto">
            <a:xfrm>
              <a:off x="3013" y="3534"/>
              <a:ext cx="2587" cy="63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99CC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6110" name="Rectangle 12"/>
            <p:cNvSpPr>
              <a:spLocks noChangeArrowheads="1"/>
            </p:cNvSpPr>
            <p:nvPr/>
          </p:nvSpPr>
          <p:spPr bwMode="auto">
            <a:xfrm>
              <a:off x="3014" y="3675"/>
              <a:ext cx="2587" cy="63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99CC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6111" name="Rectangle 13"/>
            <p:cNvSpPr>
              <a:spLocks noChangeArrowheads="1"/>
            </p:cNvSpPr>
            <p:nvPr/>
          </p:nvSpPr>
          <p:spPr bwMode="auto">
            <a:xfrm>
              <a:off x="3015" y="3816"/>
              <a:ext cx="2586" cy="63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99CC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6112" name="Rectangle 14"/>
            <p:cNvSpPr>
              <a:spLocks noChangeArrowheads="1"/>
            </p:cNvSpPr>
            <p:nvPr/>
          </p:nvSpPr>
          <p:spPr bwMode="auto">
            <a:xfrm>
              <a:off x="3015" y="3957"/>
              <a:ext cx="2587" cy="63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99CC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6113" name="Rectangle 15"/>
            <p:cNvSpPr>
              <a:spLocks noChangeArrowheads="1"/>
            </p:cNvSpPr>
            <p:nvPr/>
          </p:nvSpPr>
          <p:spPr bwMode="auto">
            <a:xfrm>
              <a:off x="2928" y="2503"/>
              <a:ext cx="83" cy="1569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99CC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6114" name="Rectangle 16"/>
            <p:cNvSpPr>
              <a:spLocks noChangeArrowheads="1"/>
            </p:cNvSpPr>
            <p:nvPr/>
          </p:nvSpPr>
          <p:spPr bwMode="auto">
            <a:xfrm>
              <a:off x="5576" y="2503"/>
              <a:ext cx="83" cy="1569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99CC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6115" name="Rectangle 17"/>
            <p:cNvSpPr>
              <a:spLocks noChangeArrowheads="1"/>
            </p:cNvSpPr>
            <p:nvPr/>
          </p:nvSpPr>
          <p:spPr bwMode="auto">
            <a:xfrm>
              <a:off x="3010" y="2560"/>
              <a:ext cx="2587" cy="63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99CC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3" name="Group 18" descr="ACK"/>
          <p:cNvGrpSpPr>
            <a:grpSpLocks/>
          </p:cNvGrpSpPr>
          <p:nvPr/>
        </p:nvGrpSpPr>
        <p:grpSpPr bwMode="auto">
          <a:xfrm>
            <a:off x="304800" y="3633788"/>
            <a:ext cx="4200525" cy="2547937"/>
            <a:chOff x="96" y="2138"/>
            <a:chExt cx="3207" cy="1946"/>
          </a:xfrm>
        </p:grpSpPr>
        <p:grpSp>
          <p:nvGrpSpPr>
            <p:cNvPr id="46088" name="Group 19"/>
            <p:cNvGrpSpPr>
              <a:grpSpLocks/>
            </p:cNvGrpSpPr>
            <p:nvPr/>
          </p:nvGrpSpPr>
          <p:grpSpPr bwMode="auto">
            <a:xfrm>
              <a:off x="173" y="2333"/>
              <a:ext cx="3044" cy="1564"/>
              <a:chOff x="1008" y="240"/>
              <a:chExt cx="3807" cy="1946"/>
            </a:xfrm>
          </p:grpSpPr>
          <p:sp>
            <p:nvSpPr>
              <p:cNvPr id="46093" name="Rectangle 20"/>
              <p:cNvSpPr>
                <a:spLocks noChangeArrowheads="1"/>
              </p:cNvSpPr>
              <p:nvPr/>
            </p:nvSpPr>
            <p:spPr bwMode="auto">
              <a:xfrm>
                <a:off x="1008" y="240"/>
                <a:ext cx="3799" cy="92"/>
              </a:xfrm>
              <a:prstGeom prst="rect">
                <a:avLst/>
              </a:prstGeom>
              <a:solidFill>
                <a:srgbClr val="FF7C80"/>
              </a:solidFill>
              <a:ln w="38100">
                <a:solidFill>
                  <a:srgbClr val="FF7C8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00000"/>
                  </a:buClr>
                  <a:buSzPct val="11000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00000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C00000"/>
                  </a:buClr>
                  <a:buFont typeface="Symbol" pitchFamily="18" charset="2"/>
                  <a:buChar char="¨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6094" name="Rectangle 21"/>
              <p:cNvSpPr>
                <a:spLocks noChangeArrowheads="1"/>
              </p:cNvSpPr>
              <p:nvPr/>
            </p:nvSpPr>
            <p:spPr bwMode="auto">
              <a:xfrm>
                <a:off x="1008" y="445"/>
                <a:ext cx="3799" cy="92"/>
              </a:xfrm>
              <a:prstGeom prst="rect">
                <a:avLst/>
              </a:prstGeom>
              <a:solidFill>
                <a:srgbClr val="FF7C80"/>
              </a:solidFill>
              <a:ln w="38100">
                <a:solidFill>
                  <a:srgbClr val="FF7C8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00000"/>
                  </a:buClr>
                  <a:buSzPct val="11000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00000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C00000"/>
                  </a:buClr>
                  <a:buFont typeface="Symbol" pitchFamily="18" charset="2"/>
                  <a:buChar char="¨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6095" name="Rectangle 22"/>
              <p:cNvSpPr>
                <a:spLocks noChangeArrowheads="1"/>
              </p:cNvSpPr>
              <p:nvPr/>
            </p:nvSpPr>
            <p:spPr bwMode="auto">
              <a:xfrm>
                <a:off x="1009" y="652"/>
                <a:ext cx="3799" cy="92"/>
              </a:xfrm>
              <a:prstGeom prst="rect">
                <a:avLst/>
              </a:prstGeom>
              <a:solidFill>
                <a:srgbClr val="FF7C80"/>
              </a:solidFill>
              <a:ln w="38100">
                <a:solidFill>
                  <a:srgbClr val="FF7C8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00000"/>
                  </a:buClr>
                  <a:buSzPct val="11000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00000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C00000"/>
                  </a:buClr>
                  <a:buFont typeface="Symbol" pitchFamily="18" charset="2"/>
                  <a:buChar char="¨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6096" name="Rectangle 23"/>
              <p:cNvSpPr>
                <a:spLocks noChangeArrowheads="1"/>
              </p:cNvSpPr>
              <p:nvPr/>
            </p:nvSpPr>
            <p:spPr bwMode="auto">
              <a:xfrm>
                <a:off x="1010" y="858"/>
                <a:ext cx="3799" cy="92"/>
              </a:xfrm>
              <a:prstGeom prst="rect">
                <a:avLst/>
              </a:prstGeom>
              <a:solidFill>
                <a:srgbClr val="FF7C80"/>
              </a:solidFill>
              <a:ln w="38100">
                <a:solidFill>
                  <a:srgbClr val="FF7C8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00000"/>
                  </a:buClr>
                  <a:buSzPct val="11000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00000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C00000"/>
                  </a:buClr>
                  <a:buFont typeface="Symbol" pitchFamily="18" charset="2"/>
                  <a:buChar char="¨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6097" name="Rectangle 24"/>
              <p:cNvSpPr>
                <a:spLocks noChangeArrowheads="1"/>
              </p:cNvSpPr>
              <p:nvPr/>
            </p:nvSpPr>
            <p:spPr bwMode="auto">
              <a:xfrm>
                <a:off x="1011" y="1064"/>
                <a:ext cx="3799" cy="92"/>
              </a:xfrm>
              <a:prstGeom prst="rect">
                <a:avLst/>
              </a:prstGeom>
              <a:solidFill>
                <a:srgbClr val="FF7C80"/>
              </a:solidFill>
              <a:ln w="38100">
                <a:solidFill>
                  <a:srgbClr val="FF7C8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00000"/>
                  </a:buClr>
                  <a:buSzPct val="11000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00000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C00000"/>
                  </a:buClr>
                  <a:buFont typeface="Symbol" pitchFamily="18" charset="2"/>
                  <a:buChar char="¨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6098" name="Rectangle 25"/>
              <p:cNvSpPr>
                <a:spLocks noChangeArrowheads="1"/>
              </p:cNvSpPr>
              <p:nvPr/>
            </p:nvSpPr>
            <p:spPr bwMode="auto">
              <a:xfrm>
                <a:off x="1012" y="1270"/>
                <a:ext cx="3799" cy="92"/>
              </a:xfrm>
              <a:prstGeom prst="rect">
                <a:avLst/>
              </a:prstGeom>
              <a:solidFill>
                <a:srgbClr val="FF7C80"/>
              </a:solidFill>
              <a:ln w="38100">
                <a:solidFill>
                  <a:srgbClr val="FF7C8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00000"/>
                  </a:buClr>
                  <a:buSzPct val="11000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00000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C00000"/>
                  </a:buClr>
                  <a:buFont typeface="Symbol" pitchFamily="18" charset="2"/>
                  <a:buChar char="¨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6099" name="Rectangle 26"/>
              <p:cNvSpPr>
                <a:spLocks noChangeArrowheads="1"/>
              </p:cNvSpPr>
              <p:nvPr/>
            </p:nvSpPr>
            <p:spPr bwMode="auto">
              <a:xfrm>
                <a:off x="1013" y="1476"/>
                <a:ext cx="3799" cy="92"/>
              </a:xfrm>
              <a:prstGeom prst="rect">
                <a:avLst/>
              </a:prstGeom>
              <a:solidFill>
                <a:srgbClr val="FF7C80"/>
              </a:solidFill>
              <a:ln w="38100">
                <a:solidFill>
                  <a:srgbClr val="FF7C8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00000"/>
                  </a:buClr>
                  <a:buSzPct val="11000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00000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C00000"/>
                  </a:buClr>
                  <a:buFont typeface="Symbol" pitchFamily="18" charset="2"/>
                  <a:buChar char="¨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6100" name="Rectangle 27"/>
              <p:cNvSpPr>
                <a:spLocks noChangeArrowheads="1"/>
              </p:cNvSpPr>
              <p:nvPr/>
            </p:nvSpPr>
            <p:spPr bwMode="auto">
              <a:xfrm>
                <a:off x="1014" y="1682"/>
                <a:ext cx="3799" cy="92"/>
              </a:xfrm>
              <a:prstGeom prst="rect">
                <a:avLst/>
              </a:prstGeom>
              <a:solidFill>
                <a:srgbClr val="FF7C80"/>
              </a:solidFill>
              <a:ln w="38100">
                <a:solidFill>
                  <a:srgbClr val="FF7C8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00000"/>
                  </a:buClr>
                  <a:buSzPct val="11000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00000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C00000"/>
                  </a:buClr>
                  <a:buFont typeface="Symbol" pitchFamily="18" charset="2"/>
                  <a:buChar char="¨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6101" name="Rectangle 28"/>
              <p:cNvSpPr>
                <a:spLocks noChangeArrowheads="1"/>
              </p:cNvSpPr>
              <p:nvPr/>
            </p:nvSpPr>
            <p:spPr bwMode="auto">
              <a:xfrm>
                <a:off x="1015" y="1888"/>
                <a:ext cx="3799" cy="92"/>
              </a:xfrm>
              <a:prstGeom prst="rect">
                <a:avLst/>
              </a:prstGeom>
              <a:solidFill>
                <a:srgbClr val="FF7C80"/>
              </a:solidFill>
              <a:ln w="38100">
                <a:solidFill>
                  <a:srgbClr val="FF7C8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00000"/>
                  </a:buClr>
                  <a:buSzPct val="11000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00000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C00000"/>
                  </a:buClr>
                  <a:buFont typeface="Symbol" pitchFamily="18" charset="2"/>
                  <a:buChar char="¨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6102" name="Rectangle 29"/>
              <p:cNvSpPr>
                <a:spLocks noChangeArrowheads="1"/>
              </p:cNvSpPr>
              <p:nvPr/>
            </p:nvSpPr>
            <p:spPr bwMode="auto">
              <a:xfrm>
                <a:off x="1016" y="2094"/>
                <a:ext cx="3799" cy="92"/>
              </a:xfrm>
              <a:prstGeom prst="rect">
                <a:avLst/>
              </a:prstGeom>
              <a:solidFill>
                <a:srgbClr val="FF7C80"/>
              </a:solidFill>
              <a:ln w="38100">
                <a:solidFill>
                  <a:srgbClr val="FF7C8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00000"/>
                  </a:buClr>
                  <a:buSzPct val="11000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00000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C00000"/>
                  </a:buClr>
                  <a:buFont typeface="Symbol" pitchFamily="18" charset="2"/>
                  <a:buChar char="¨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46089" name="Rectangle 30"/>
            <p:cNvSpPr>
              <a:spLocks noChangeArrowheads="1"/>
            </p:cNvSpPr>
            <p:nvPr/>
          </p:nvSpPr>
          <p:spPr bwMode="auto">
            <a:xfrm>
              <a:off x="96" y="2218"/>
              <a:ext cx="98" cy="1841"/>
            </a:xfrm>
            <a:prstGeom prst="rect">
              <a:avLst/>
            </a:prstGeom>
            <a:solidFill>
              <a:srgbClr val="FF7C80"/>
            </a:solidFill>
            <a:ln w="38100">
              <a:solidFill>
                <a:srgbClr val="FF7C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6090" name="Rectangle 31"/>
            <p:cNvSpPr>
              <a:spLocks noChangeArrowheads="1"/>
            </p:cNvSpPr>
            <p:nvPr/>
          </p:nvSpPr>
          <p:spPr bwMode="auto">
            <a:xfrm rot="-5400000">
              <a:off x="1649" y="2429"/>
              <a:ext cx="102" cy="3207"/>
            </a:xfrm>
            <a:prstGeom prst="rect">
              <a:avLst/>
            </a:prstGeom>
            <a:solidFill>
              <a:srgbClr val="FF7C80"/>
            </a:solidFill>
            <a:ln w="38100">
              <a:solidFill>
                <a:srgbClr val="FF7C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6091" name="Rectangle 32"/>
            <p:cNvSpPr>
              <a:spLocks noChangeArrowheads="1"/>
            </p:cNvSpPr>
            <p:nvPr/>
          </p:nvSpPr>
          <p:spPr bwMode="auto">
            <a:xfrm>
              <a:off x="3205" y="2218"/>
              <a:ext cx="98" cy="1841"/>
            </a:xfrm>
            <a:prstGeom prst="rect">
              <a:avLst/>
            </a:prstGeom>
            <a:solidFill>
              <a:srgbClr val="FF7C80"/>
            </a:solidFill>
            <a:ln w="38100">
              <a:solidFill>
                <a:srgbClr val="FF7C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6092" name="Rectangle 33"/>
            <p:cNvSpPr>
              <a:spLocks noChangeArrowheads="1"/>
            </p:cNvSpPr>
            <p:nvPr/>
          </p:nvSpPr>
          <p:spPr bwMode="auto">
            <a:xfrm rot="-5400000">
              <a:off x="1649" y="585"/>
              <a:ext cx="102" cy="3207"/>
            </a:xfrm>
            <a:prstGeom prst="rect">
              <a:avLst/>
            </a:prstGeom>
            <a:solidFill>
              <a:srgbClr val="FF7C80"/>
            </a:solidFill>
            <a:ln w="38100">
              <a:solidFill>
                <a:srgbClr val="FF7C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46087" name="Text Box 34"/>
          <p:cNvSpPr txBox="1">
            <a:spLocks noChangeArrowheads="1"/>
          </p:cNvSpPr>
          <p:nvPr/>
        </p:nvSpPr>
        <p:spPr bwMode="auto">
          <a:xfrm>
            <a:off x="2895600" y="6324600"/>
            <a:ext cx="3182938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/>
              <a:t>Courtesy of Suresh Goyal &amp; Rich Howard</a:t>
            </a:r>
            <a:endParaRPr lang="en-US" altLang="en-US" sz="2400">
              <a:solidFill>
                <a:srgbClr val="000000"/>
              </a:solidFill>
              <a:latin typeface="Courier" pitchFamily="49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163107"/>
            <a:ext cx="7772400" cy="1470025"/>
          </a:xfrm>
        </p:spPr>
        <p:txBody>
          <a:bodyPr/>
          <a:lstStyle/>
          <a:p>
            <a:r>
              <a:rPr lang="en-US" dirty="0" smtClean="0"/>
              <a:t>     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1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 descr="ACK"/>
          <p:cNvSpPr/>
          <p:nvPr/>
        </p:nvSpPr>
        <p:spPr>
          <a:xfrm>
            <a:off x="0" y="6324600"/>
            <a:ext cx="8915400" cy="238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107" name="Rectangle 2" descr="ACK"/>
          <p:cNvSpPr>
            <a:spLocks noChangeArrowheads="1"/>
          </p:cNvSpPr>
          <p:nvPr/>
        </p:nvSpPr>
        <p:spPr bwMode="auto">
          <a:xfrm>
            <a:off x="0" y="609600"/>
            <a:ext cx="9144000" cy="5715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pic>
        <p:nvPicPr>
          <p:cNvPr id="47108" name="Picture 3" descr="A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763" y="690563"/>
            <a:ext cx="4703762" cy="274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" descr="ACK"/>
          <p:cNvGrpSpPr>
            <a:grpSpLocks/>
          </p:cNvGrpSpPr>
          <p:nvPr/>
        </p:nvGrpSpPr>
        <p:grpSpPr bwMode="auto">
          <a:xfrm>
            <a:off x="1981200" y="515938"/>
            <a:ext cx="5078413" cy="3070225"/>
            <a:chOff x="96" y="2138"/>
            <a:chExt cx="3207" cy="1946"/>
          </a:xfrm>
        </p:grpSpPr>
        <p:grpSp>
          <p:nvGrpSpPr>
            <p:cNvPr id="47125" name="Group 5"/>
            <p:cNvGrpSpPr>
              <a:grpSpLocks/>
            </p:cNvGrpSpPr>
            <p:nvPr/>
          </p:nvGrpSpPr>
          <p:grpSpPr bwMode="auto">
            <a:xfrm>
              <a:off x="173" y="2333"/>
              <a:ext cx="3044" cy="1564"/>
              <a:chOff x="1008" y="240"/>
              <a:chExt cx="3807" cy="1946"/>
            </a:xfrm>
          </p:grpSpPr>
          <p:sp>
            <p:nvSpPr>
              <p:cNvPr id="47130" name="Rectangle 6"/>
              <p:cNvSpPr>
                <a:spLocks noChangeArrowheads="1"/>
              </p:cNvSpPr>
              <p:nvPr/>
            </p:nvSpPr>
            <p:spPr bwMode="auto">
              <a:xfrm>
                <a:off x="1008" y="240"/>
                <a:ext cx="3799" cy="92"/>
              </a:xfrm>
              <a:prstGeom prst="rect">
                <a:avLst/>
              </a:prstGeom>
              <a:solidFill>
                <a:srgbClr val="FF7C80"/>
              </a:solidFill>
              <a:ln w="38100">
                <a:solidFill>
                  <a:srgbClr val="FF7C8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00000"/>
                  </a:buClr>
                  <a:buSzPct val="11000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00000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C00000"/>
                  </a:buClr>
                  <a:buFont typeface="Symbol" pitchFamily="18" charset="2"/>
                  <a:buChar char="¨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7131" name="Rectangle 7"/>
              <p:cNvSpPr>
                <a:spLocks noChangeArrowheads="1"/>
              </p:cNvSpPr>
              <p:nvPr/>
            </p:nvSpPr>
            <p:spPr bwMode="auto">
              <a:xfrm>
                <a:off x="1008" y="445"/>
                <a:ext cx="3799" cy="92"/>
              </a:xfrm>
              <a:prstGeom prst="rect">
                <a:avLst/>
              </a:prstGeom>
              <a:solidFill>
                <a:srgbClr val="FF7C80"/>
              </a:solidFill>
              <a:ln w="38100">
                <a:solidFill>
                  <a:srgbClr val="FF7C8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00000"/>
                  </a:buClr>
                  <a:buSzPct val="11000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00000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C00000"/>
                  </a:buClr>
                  <a:buFont typeface="Symbol" pitchFamily="18" charset="2"/>
                  <a:buChar char="¨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7132" name="Rectangle 8"/>
              <p:cNvSpPr>
                <a:spLocks noChangeArrowheads="1"/>
              </p:cNvSpPr>
              <p:nvPr/>
            </p:nvSpPr>
            <p:spPr bwMode="auto">
              <a:xfrm>
                <a:off x="1009" y="652"/>
                <a:ext cx="3799" cy="92"/>
              </a:xfrm>
              <a:prstGeom prst="rect">
                <a:avLst/>
              </a:prstGeom>
              <a:solidFill>
                <a:srgbClr val="FF7C80"/>
              </a:solidFill>
              <a:ln w="38100">
                <a:solidFill>
                  <a:srgbClr val="FF7C8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00000"/>
                  </a:buClr>
                  <a:buSzPct val="11000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00000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C00000"/>
                  </a:buClr>
                  <a:buFont typeface="Symbol" pitchFamily="18" charset="2"/>
                  <a:buChar char="¨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7133" name="Rectangle 9"/>
              <p:cNvSpPr>
                <a:spLocks noChangeArrowheads="1"/>
              </p:cNvSpPr>
              <p:nvPr/>
            </p:nvSpPr>
            <p:spPr bwMode="auto">
              <a:xfrm>
                <a:off x="1010" y="858"/>
                <a:ext cx="3799" cy="92"/>
              </a:xfrm>
              <a:prstGeom prst="rect">
                <a:avLst/>
              </a:prstGeom>
              <a:solidFill>
                <a:srgbClr val="FF7C80"/>
              </a:solidFill>
              <a:ln w="38100">
                <a:solidFill>
                  <a:srgbClr val="FF7C8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00000"/>
                  </a:buClr>
                  <a:buSzPct val="11000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00000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C00000"/>
                  </a:buClr>
                  <a:buFont typeface="Symbol" pitchFamily="18" charset="2"/>
                  <a:buChar char="¨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7134" name="Rectangle 10"/>
              <p:cNvSpPr>
                <a:spLocks noChangeArrowheads="1"/>
              </p:cNvSpPr>
              <p:nvPr/>
            </p:nvSpPr>
            <p:spPr bwMode="auto">
              <a:xfrm>
                <a:off x="1011" y="1064"/>
                <a:ext cx="3799" cy="92"/>
              </a:xfrm>
              <a:prstGeom prst="rect">
                <a:avLst/>
              </a:prstGeom>
              <a:solidFill>
                <a:srgbClr val="FF7C80"/>
              </a:solidFill>
              <a:ln w="38100">
                <a:solidFill>
                  <a:srgbClr val="FF7C8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00000"/>
                  </a:buClr>
                  <a:buSzPct val="11000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00000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C00000"/>
                  </a:buClr>
                  <a:buFont typeface="Symbol" pitchFamily="18" charset="2"/>
                  <a:buChar char="¨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7135" name="Rectangle 11"/>
              <p:cNvSpPr>
                <a:spLocks noChangeArrowheads="1"/>
              </p:cNvSpPr>
              <p:nvPr/>
            </p:nvSpPr>
            <p:spPr bwMode="auto">
              <a:xfrm>
                <a:off x="1012" y="1270"/>
                <a:ext cx="3799" cy="92"/>
              </a:xfrm>
              <a:prstGeom prst="rect">
                <a:avLst/>
              </a:prstGeom>
              <a:solidFill>
                <a:srgbClr val="FF7C80"/>
              </a:solidFill>
              <a:ln w="38100">
                <a:solidFill>
                  <a:srgbClr val="FF7C8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00000"/>
                  </a:buClr>
                  <a:buSzPct val="11000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00000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C00000"/>
                  </a:buClr>
                  <a:buFont typeface="Symbol" pitchFamily="18" charset="2"/>
                  <a:buChar char="¨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7136" name="Rectangle 12"/>
              <p:cNvSpPr>
                <a:spLocks noChangeArrowheads="1"/>
              </p:cNvSpPr>
              <p:nvPr/>
            </p:nvSpPr>
            <p:spPr bwMode="auto">
              <a:xfrm>
                <a:off x="1013" y="1476"/>
                <a:ext cx="3799" cy="92"/>
              </a:xfrm>
              <a:prstGeom prst="rect">
                <a:avLst/>
              </a:prstGeom>
              <a:solidFill>
                <a:srgbClr val="FF7C80"/>
              </a:solidFill>
              <a:ln w="38100">
                <a:solidFill>
                  <a:srgbClr val="FF7C8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00000"/>
                  </a:buClr>
                  <a:buSzPct val="11000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00000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C00000"/>
                  </a:buClr>
                  <a:buFont typeface="Symbol" pitchFamily="18" charset="2"/>
                  <a:buChar char="¨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7137" name="Rectangle 13"/>
              <p:cNvSpPr>
                <a:spLocks noChangeArrowheads="1"/>
              </p:cNvSpPr>
              <p:nvPr/>
            </p:nvSpPr>
            <p:spPr bwMode="auto">
              <a:xfrm>
                <a:off x="1014" y="1682"/>
                <a:ext cx="3799" cy="92"/>
              </a:xfrm>
              <a:prstGeom prst="rect">
                <a:avLst/>
              </a:prstGeom>
              <a:solidFill>
                <a:srgbClr val="FF7C80"/>
              </a:solidFill>
              <a:ln w="38100">
                <a:solidFill>
                  <a:srgbClr val="FF7C8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00000"/>
                  </a:buClr>
                  <a:buSzPct val="11000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00000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C00000"/>
                  </a:buClr>
                  <a:buFont typeface="Symbol" pitchFamily="18" charset="2"/>
                  <a:buChar char="¨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7138" name="Rectangle 14"/>
              <p:cNvSpPr>
                <a:spLocks noChangeArrowheads="1"/>
              </p:cNvSpPr>
              <p:nvPr/>
            </p:nvSpPr>
            <p:spPr bwMode="auto">
              <a:xfrm>
                <a:off x="1015" y="1888"/>
                <a:ext cx="3799" cy="92"/>
              </a:xfrm>
              <a:prstGeom prst="rect">
                <a:avLst/>
              </a:prstGeom>
              <a:solidFill>
                <a:srgbClr val="FF7C80"/>
              </a:solidFill>
              <a:ln w="38100">
                <a:solidFill>
                  <a:srgbClr val="FF7C8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00000"/>
                  </a:buClr>
                  <a:buSzPct val="11000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00000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C00000"/>
                  </a:buClr>
                  <a:buFont typeface="Symbol" pitchFamily="18" charset="2"/>
                  <a:buChar char="¨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7139" name="Rectangle 15"/>
              <p:cNvSpPr>
                <a:spLocks noChangeArrowheads="1"/>
              </p:cNvSpPr>
              <p:nvPr/>
            </p:nvSpPr>
            <p:spPr bwMode="auto">
              <a:xfrm>
                <a:off x="1016" y="2094"/>
                <a:ext cx="3799" cy="92"/>
              </a:xfrm>
              <a:prstGeom prst="rect">
                <a:avLst/>
              </a:prstGeom>
              <a:solidFill>
                <a:srgbClr val="FF7C80"/>
              </a:solidFill>
              <a:ln w="38100">
                <a:solidFill>
                  <a:srgbClr val="FF7C8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00000"/>
                  </a:buClr>
                  <a:buSzPct val="11000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00000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C00000"/>
                  </a:buClr>
                  <a:buFont typeface="Symbol" pitchFamily="18" charset="2"/>
                  <a:buChar char="¨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47126" name="Rectangle 16"/>
            <p:cNvSpPr>
              <a:spLocks noChangeArrowheads="1"/>
            </p:cNvSpPr>
            <p:nvPr/>
          </p:nvSpPr>
          <p:spPr bwMode="auto">
            <a:xfrm>
              <a:off x="96" y="2218"/>
              <a:ext cx="98" cy="1841"/>
            </a:xfrm>
            <a:prstGeom prst="rect">
              <a:avLst/>
            </a:prstGeom>
            <a:solidFill>
              <a:srgbClr val="FF7C80"/>
            </a:solidFill>
            <a:ln w="38100">
              <a:solidFill>
                <a:srgbClr val="FF7C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7127" name="Rectangle 17"/>
            <p:cNvSpPr>
              <a:spLocks noChangeArrowheads="1"/>
            </p:cNvSpPr>
            <p:nvPr/>
          </p:nvSpPr>
          <p:spPr bwMode="auto">
            <a:xfrm rot="-5400000">
              <a:off x="1649" y="2429"/>
              <a:ext cx="102" cy="3207"/>
            </a:xfrm>
            <a:prstGeom prst="rect">
              <a:avLst/>
            </a:prstGeom>
            <a:solidFill>
              <a:srgbClr val="FF7C80"/>
            </a:solidFill>
            <a:ln w="38100">
              <a:solidFill>
                <a:srgbClr val="FF7C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7128" name="Rectangle 18"/>
            <p:cNvSpPr>
              <a:spLocks noChangeArrowheads="1"/>
            </p:cNvSpPr>
            <p:nvPr/>
          </p:nvSpPr>
          <p:spPr bwMode="auto">
            <a:xfrm>
              <a:off x="3205" y="2218"/>
              <a:ext cx="98" cy="1841"/>
            </a:xfrm>
            <a:prstGeom prst="rect">
              <a:avLst/>
            </a:prstGeom>
            <a:solidFill>
              <a:srgbClr val="FF7C80"/>
            </a:solidFill>
            <a:ln w="38100">
              <a:solidFill>
                <a:srgbClr val="FF7C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7129" name="Rectangle 19"/>
            <p:cNvSpPr>
              <a:spLocks noChangeArrowheads="1"/>
            </p:cNvSpPr>
            <p:nvPr/>
          </p:nvSpPr>
          <p:spPr bwMode="auto">
            <a:xfrm rot="-5400000">
              <a:off x="1649" y="585"/>
              <a:ext cx="102" cy="3207"/>
            </a:xfrm>
            <a:prstGeom prst="rect">
              <a:avLst/>
            </a:prstGeom>
            <a:solidFill>
              <a:srgbClr val="FF7C80"/>
            </a:solidFill>
            <a:ln w="38100">
              <a:solidFill>
                <a:srgbClr val="FF7C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47110" name="Group 20" descr="ACK"/>
          <p:cNvGrpSpPr>
            <a:grpSpLocks/>
          </p:cNvGrpSpPr>
          <p:nvPr/>
        </p:nvGrpSpPr>
        <p:grpSpPr bwMode="auto">
          <a:xfrm>
            <a:off x="4625975" y="3657600"/>
            <a:ext cx="4335463" cy="2490788"/>
            <a:chOff x="2928" y="2503"/>
            <a:chExt cx="2731" cy="1569"/>
          </a:xfrm>
        </p:grpSpPr>
        <p:sp>
          <p:nvSpPr>
            <p:cNvPr id="47112" name="Rectangle 21"/>
            <p:cNvSpPr>
              <a:spLocks noChangeArrowheads="1"/>
            </p:cNvSpPr>
            <p:nvPr/>
          </p:nvSpPr>
          <p:spPr bwMode="auto">
            <a:xfrm>
              <a:off x="3010" y="2695"/>
              <a:ext cx="2587" cy="63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99CC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7113" name="Rectangle 22"/>
            <p:cNvSpPr>
              <a:spLocks noChangeArrowheads="1"/>
            </p:cNvSpPr>
            <p:nvPr/>
          </p:nvSpPr>
          <p:spPr bwMode="auto">
            <a:xfrm>
              <a:off x="3010" y="2827"/>
              <a:ext cx="2587" cy="63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99CC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7114" name="Rectangle 23"/>
            <p:cNvSpPr>
              <a:spLocks noChangeArrowheads="1"/>
            </p:cNvSpPr>
            <p:nvPr/>
          </p:nvSpPr>
          <p:spPr bwMode="auto">
            <a:xfrm>
              <a:off x="3011" y="2969"/>
              <a:ext cx="2586" cy="63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99CC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7115" name="Rectangle 24"/>
            <p:cNvSpPr>
              <a:spLocks noChangeArrowheads="1"/>
            </p:cNvSpPr>
            <p:nvPr/>
          </p:nvSpPr>
          <p:spPr bwMode="auto">
            <a:xfrm>
              <a:off x="3011" y="3110"/>
              <a:ext cx="2587" cy="63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99CC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7116" name="Rectangle 25"/>
            <p:cNvSpPr>
              <a:spLocks noChangeArrowheads="1"/>
            </p:cNvSpPr>
            <p:nvPr/>
          </p:nvSpPr>
          <p:spPr bwMode="auto">
            <a:xfrm>
              <a:off x="3012" y="3251"/>
              <a:ext cx="2587" cy="63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99CC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7117" name="Rectangle 26"/>
            <p:cNvSpPr>
              <a:spLocks noChangeArrowheads="1"/>
            </p:cNvSpPr>
            <p:nvPr/>
          </p:nvSpPr>
          <p:spPr bwMode="auto">
            <a:xfrm>
              <a:off x="3013" y="3393"/>
              <a:ext cx="2586" cy="63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99CC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7118" name="Rectangle 27"/>
            <p:cNvSpPr>
              <a:spLocks noChangeArrowheads="1"/>
            </p:cNvSpPr>
            <p:nvPr/>
          </p:nvSpPr>
          <p:spPr bwMode="auto">
            <a:xfrm>
              <a:off x="3013" y="3534"/>
              <a:ext cx="2587" cy="63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99CC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7119" name="Rectangle 28"/>
            <p:cNvSpPr>
              <a:spLocks noChangeArrowheads="1"/>
            </p:cNvSpPr>
            <p:nvPr/>
          </p:nvSpPr>
          <p:spPr bwMode="auto">
            <a:xfrm>
              <a:off x="3014" y="3675"/>
              <a:ext cx="2587" cy="63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99CC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7120" name="Rectangle 29"/>
            <p:cNvSpPr>
              <a:spLocks noChangeArrowheads="1"/>
            </p:cNvSpPr>
            <p:nvPr/>
          </p:nvSpPr>
          <p:spPr bwMode="auto">
            <a:xfrm>
              <a:off x="3015" y="3816"/>
              <a:ext cx="2586" cy="63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99CC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7121" name="Rectangle 30"/>
            <p:cNvSpPr>
              <a:spLocks noChangeArrowheads="1"/>
            </p:cNvSpPr>
            <p:nvPr/>
          </p:nvSpPr>
          <p:spPr bwMode="auto">
            <a:xfrm>
              <a:off x="3015" y="3957"/>
              <a:ext cx="2587" cy="63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99CC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7122" name="Rectangle 31"/>
            <p:cNvSpPr>
              <a:spLocks noChangeArrowheads="1"/>
            </p:cNvSpPr>
            <p:nvPr/>
          </p:nvSpPr>
          <p:spPr bwMode="auto">
            <a:xfrm>
              <a:off x="2928" y="2503"/>
              <a:ext cx="83" cy="1569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99CC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7123" name="Rectangle 32"/>
            <p:cNvSpPr>
              <a:spLocks noChangeArrowheads="1"/>
            </p:cNvSpPr>
            <p:nvPr/>
          </p:nvSpPr>
          <p:spPr bwMode="auto">
            <a:xfrm>
              <a:off x="5576" y="2503"/>
              <a:ext cx="83" cy="1569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99CC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7124" name="Rectangle 33"/>
            <p:cNvSpPr>
              <a:spLocks noChangeArrowheads="1"/>
            </p:cNvSpPr>
            <p:nvPr/>
          </p:nvSpPr>
          <p:spPr bwMode="auto">
            <a:xfrm>
              <a:off x="3010" y="2560"/>
              <a:ext cx="2587" cy="63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99CC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47111" name="Text Box 34"/>
          <p:cNvSpPr txBox="1">
            <a:spLocks noChangeArrowheads="1"/>
          </p:cNvSpPr>
          <p:nvPr/>
        </p:nvSpPr>
        <p:spPr bwMode="auto">
          <a:xfrm>
            <a:off x="2895600" y="6324600"/>
            <a:ext cx="3182938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/>
              <a:t>Courtesy of Suresh Goyal &amp; Rich Howard</a:t>
            </a:r>
            <a:endParaRPr lang="en-US" altLang="en-US" sz="2400">
              <a:solidFill>
                <a:srgbClr val="000000"/>
              </a:solidFill>
              <a:latin typeface="Courier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39775" y="132376"/>
            <a:ext cx="7772400" cy="1470025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 descr="ACK"/>
          <p:cNvSpPr/>
          <p:nvPr/>
        </p:nvSpPr>
        <p:spPr>
          <a:xfrm>
            <a:off x="0" y="5943600"/>
            <a:ext cx="8915400" cy="238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131" name="Rectangle 2" descr="ACK"/>
          <p:cNvSpPr>
            <a:spLocks noChangeArrowheads="1"/>
          </p:cNvSpPr>
          <p:nvPr/>
        </p:nvSpPr>
        <p:spPr bwMode="auto">
          <a:xfrm>
            <a:off x="0" y="609600"/>
            <a:ext cx="9144000" cy="5715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pic>
        <p:nvPicPr>
          <p:cNvPr id="48132" name="Picture 3" descr="A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763" y="666750"/>
            <a:ext cx="4703762" cy="274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8133" name="Group 4" descr="ACK"/>
          <p:cNvGrpSpPr>
            <a:grpSpLocks/>
          </p:cNvGrpSpPr>
          <p:nvPr/>
        </p:nvGrpSpPr>
        <p:grpSpPr bwMode="auto">
          <a:xfrm>
            <a:off x="4656138" y="3973513"/>
            <a:ext cx="4335462" cy="2490787"/>
            <a:chOff x="2928" y="2503"/>
            <a:chExt cx="2731" cy="1569"/>
          </a:xfrm>
        </p:grpSpPr>
        <p:sp>
          <p:nvSpPr>
            <p:cNvPr id="48166" name="Rectangle 5"/>
            <p:cNvSpPr>
              <a:spLocks noChangeArrowheads="1"/>
            </p:cNvSpPr>
            <p:nvPr/>
          </p:nvSpPr>
          <p:spPr bwMode="auto">
            <a:xfrm>
              <a:off x="3010" y="2695"/>
              <a:ext cx="2587" cy="63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99CC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8167" name="Rectangle 6"/>
            <p:cNvSpPr>
              <a:spLocks noChangeArrowheads="1"/>
            </p:cNvSpPr>
            <p:nvPr/>
          </p:nvSpPr>
          <p:spPr bwMode="auto">
            <a:xfrm>
              <a:off x="3010" y="2827"/>
              <a:ext cx="2587" cy="63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99CC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8168" name="Rectangle 7"/>
            <p:cNvSpPr>
              <a:spLocks noChangeArrowheads="1"/>
            </p:cNvSpPr>
            <p:nvPr/>
          </p:nvSpPr>
          <p:spPr bwMode="auto">
            <a:xfrm>
              <a:off x="3011" y="2969"/>
              <a:ext cx="2586" cy="63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99CC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8169" name="Rectangle 8"/>
            <p:cNvSpPr>
              <a:spLocks noChangeArrowheads="1"/>
            </p:cNvSpPr>
            <p:nvPr/>
          </p:nvSpPr>
          <p:spPr bwMode="auto">
            <a:xfrm>
              <a:off x="3011" y="3110"/>
              <a:ext cx="2587" cy="63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99CC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8170" name="Rectangle 9"/>
            <p:cNvSpPr>
              <a:spLocks noChangeArrowheads="1"/>
            </p:cNvSpPr>
            <p:nvPr/>
          </p:nvSpPr>
          <p:spPr bwMode="auto">
            <a:xfrm>
              <a:off x="3012" y="3251"/>
              <a:ext cx="2587" cy="63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99CC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8171" name="Rectangle 10"/>
            <p:cNvSpPr>
              <a:spLocks noChangeArrowheads="1"/>
            </p:cNvSpPr>
            <p:nvPr/>
          </p:nvSpPr>
          <p:spPr bwMode="auto">
            <a:xfrm>
              <a:off x="3013" y="3393"/>
              <a:ext cx="2586" cy="63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99CC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8172" name="Rectangle 11"/>
            <p:cNvSpPr>
              <a:spLocks noChangeArrowheads="1"/>
            </p:cNvSpPr>
            <p:nvPr/>
          </p:nvSpPr>
          <p:spPr bwMode="auto">
            <a:xfrm>
              <a:off x="3013" y="3534"/>
              <a:ext cx="2587" cy="63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99CC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8173" name="Rectangle 12"/>
            <p:cNvSpPr>
              <a:spLocks noChangeArrowheads="1"/>
            </p:cNvSpPr>
            <p:nvPr/>
          </p:nvSpPr>
          <p:spPr bwMode="auto">
            <a:xfrm>
              <a:off x="3014" y="3675"/>
              <a:ext cx="2587" cy="63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99CC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8174" name="Rectangle 13"/>
            <p:cNvSpPr>
              <a:spLocks noChangeArrowheads="1"/>
            </p:cNvSpPr>
            <p:nvPr/>
          </p:nvSpPr>
          <p:spPr bwMode="auto">
            <a:xfrm>
              <a:off x="3015" y="3816"/>
              <a:ext cx="2586" cy="63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99CC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8175" name="Rectangle 14"/>
            <p:cNvSpPr>
              <a:spLocks noChangeArrowheads="1"/>
            </p:cNvSpPr>
            <p:nvPr/>
          </p:nvSpPr>
          <p:spPr bwMode="auto">
            <a:xfrm>
              <a:off x="3015" y="3957"/>
              <a:ext cx="2587" cy="63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99CC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8176" name="Rectangle 15"/>
            <p:cNvSpPr>
              <a:spLocks noChangeArrowheads="1"/>
            </p:cNvSpPr>
            <p:nvPr/>
          </p:nvSpPr>
          <p:spPr bwMode="auto">
            <a:xfrm>
              <a:off x="2928" y="2503"/>
              <a:ext cx="83" cy="1569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99CC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8177" name="Rectangle 16"/>
            <p:cNvSpPr>
              <a:spLocks noChangeArrowheads="1"/>
            </p:cNvSpPr>
            <p:nvPr/>
          </p:nvSpPr>
          <p:spPr bwMode="auto">
            <a:xfrm>
              <a:off x="5576" y="2503"/>
              <a:ext cx="83" cy="1569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99CC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8178" name="Rectangle 17"/>
            <p:cNvSpPr>
              <a:spLocks noChangeArrowheads="1"/>
            </p:cNvSpPr>
            <p:nvPr/>
          </p:nvSpPr>
          <p:spPr bwMode="auto">
            <a:xfrm>
              <a:off x="3010" y="2560"/>
              <a:ext cx="2587" cy="63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99CC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243730" name="Rectangle 18" descr="cat"/>
          <p:cNvSpPr>
            <a:spLocks noChangeArrowheads="1"/>
          </p:cNvSpPr>
          <p:nvPr/>
        </p:nvSpPr>
        <p:spPr bwMode="auto">
          <a:xfrm>
            <a:off x="3733800" y="3429000"/>
            <a:ext cx="5410200" cy="3429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8136" name="Text Box 33"/>
          <p:cNvSpPr txBox="1">
            <a:spLocks noChangeArrowheads="1"/>
          </p:cNvSpPr>
          <p:nvPr/>
        </p:nvSpPr>
        <p:spPr bwMode="auto">
          <a:xfrm>
            <a:off x="2895600" y="6324600"/>
            <a:ext cx="3182938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/>
              <a:t>Courtesy of Suresh Goyal &amp; Rich Howard</a:t>
            </a:r>
            <a:endParaRPr lang="en-US" altLang="en-US" sz="2400">
              <a:solidFill>
                <a:srgbClr val="000000"/>
              </a:solidFill>
              <a:latin typeface="Courier" pitchFamily="49" charset="0"/>
            </a:endParaRPr>
          </a:p>
        </p:txBody>
      </p:sp>
      <p:grpSp>
        <p:nvGrpSpPr>
          <p:cNvPr id="2" name="Group 1" descr="cat"/>
          <p:cNvGrpSpPr/>
          <p:nvPr/>
        </p:nvGrpSpPr>
        <p:grpSpPr>
          <a:xfrm>
            <a:off x="304800" y="561975"/>
            <a:ext cx="6794500" cy="5619750"/>
            <a:chOff x="304800" y="561975"/>
            <a:chExt cx="6794500" cy="5619750"/>
          </a:xfrm>
        </p:grpSpPr>
        <p:grpSp>
          <p:nvGrpSpPr>
            <p:cNvPr id="3" name="Group 19"/>
            <p:cNvGrpSpPr>
              <a:grpSpLocks/>
            </p:cNvGrpSpPr>
            <p:nvPr/>
          </p:nvGrpSpPr>
          <p:grpSpPr bwMode="auto">
            <a:xfrm>
              <a:off x="1981200" y="561975"/>
              <a:ext cx="5118100" cy="2943225"/>
              <a:chOff x="2928" y="2503"/>
              <a:chExt cx="2731" cy="1569"/>
            </a:xfrm>
          </p:grpSpPr>
          <p:sp>
            <p:nvSpPr>
              <p:cNvPr id="48153" name="Rectangle 20"/>
              <p:cNvSpPr>
                <a:spLocks noChangeArrowheads="1"/>
              </p:cNvSpPr>
              <p:nvPr/>
            </p:nvSpPr>
            <p:spPr bwMode="auto">
              <a:xfrm>
                <a:off x="3010" y="2695"/>
                <a:ext cx="2587" cy="63"/>
              </a:xfrm>
              <a:prstGeom prst="rect">
                <a:avLst/>
              </a:prstGeom>
              <a:solidFill>
                <a:srgbClr val="99CCFF"/>
              </a:solidFill>
              <a:ln w="38100">
                <a:solidFill>
                  <a:srgbClr val="99CC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00000"/>
                  </a:buClr>
                  <a:buSzPct val="11000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00000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C00000"/>
                  </a:buClr>
                  <a:buFont typeface="Symbol" pitchFamily="18" charset="2"/>
                  <a:buChar char="¨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8154" name="Rectangle 21"/>
              <p:cNvSpPr>
                <a:spLocks noChangeArrowheads="1"/>
              </p:cNvSpPr>
              <p:nvPr/>
            </p:nvSpPr>
            <p:spPr bwMode="auto">
              <a:xfrm>
                <a:off x="3010" y="2827"/>
                <a:ext cx="2587" cy="63"/>
              </a:xfrm>
              <a:prstGeom prst="rect">
                <a:avLst/>
              </a:prstGeom>
              <a:solidFill>
                <a:srgbClr val="99CCFF"/>
              </a:solidFill>
              <a:ln w="38100">
                <a:solidFill>
                  <a:srgbClr val="99CC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00000"/>
                  </a:buClr>
                  <a:buSzPct val="11000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00000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C00000"/>
                  </a:buClr>
                  <a:buFont typeface="Symbol" pitchFamily="18" charset="2"/>
                  <a:buChar char="¨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8155" name="Rectangle 22"/>
              <p:cNvSpPr>
                <a:spLocks noChangeArrowheads="1"/>
              </p:cNvSpPr>
              <p:nvPr/>
            </p:nvSpPr>
            <p:spPr bwMode="auto">
              <a:xfrm>
                <a:off x="3011" y="2969"/>
                <a:ext cx="2586" cy="63"/>
              </a:xfrm>
              <a:prstGeom prst="rect">
                <a:avLst/>
              </a:prstGeom>
              <a:solidFill>
                <a:srgbClr val="99CCFF"/>
              </a:solidFill>
              <a:ln w="38100">
                <a:solidFill>
                  <a:srgbClr val="99CC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00000"/>
                  </a:buClr>
                  <a:buSzPct val="11000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00000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C00000"/>
                  </a:buClr>
                  <a:buFont typeface="Symbol" pitchFamily="18" charset="2"/>
                  <a:buChar char="¨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8156" name="Rectangle 23"/>
              <p:cNvSpPr>
                <a:spLocks noChangeArrowheads="1"/>
              </p:cNvSpPr>
              <p:nvPr/>
            </p:nvSpPr>
            <p:spPr bwMode="auto">
              <a:xfrm>
                <a:off x="3011" y="3110"/>
                <a:ext cx="2587" cy="63"/>
              </a:xfrm>
              <a:prstGeom prst="rect">
                <a:avLst/>
              </a:prstGeom>
              <a:solidFill>
                <a:srgbClr val="99CCFF"/>
              </a:solidFill>
              <a:ln w="38100">
                <a:solidFill>
                  <a:srgbClr val="99CC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00000"/>
                  </a:buClr>
                  <a:buSzPct val="11000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00000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C00000"/>
                  </a:buClr>
                  <a:buFont typeface="Symbol" pitchFamily="18" charset="2"/>
                  <a:buChar char="¨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8157" name="Rectangle 24"/>
              <p:cNvSpPr>
                <a:spLocks noChangeArrowheads="1"/>
              </p:cNvSpPr>
              <p:nvPr/>
            </p:nvSpPr>
            <p:spPr bwMode="auto">
              <a:xfrm>
                <a:off x="3012" y="3251"/>
                <a:ext cx="2587" cy="63"/>
              </a:xfrm>
              <a:prstGeom prst="rect">
                <a:avLst/>
              </a:prstGeom>
              <a:solidFill>
                <a:srgbClr val="99CCFF"/>
              </a:solidFill>
              <a:ln w="38100">
                <a:solidFill>
                  <a:srgbClr val="99CC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00000"/>
                  </a:buClr>
                  <a:buSzPct val="11000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00000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C00000"/>
                  </a:buClr>
                  <a:buFont typeface="Symbol" pitchFamily="18" charset="2"/>
                  <a:buChar char="¨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8158" name="Rectangle 25"/>
              <p:cNvSpPr>
                <a:spLocks noChangeArrowheads="1"/>
              </p:cNvSpPr>
              <p:nvPr/>
            </p:nvSpPr>
            <p:spPr bwMode="auto">
              <a:xfrm>
                <a:off x="3013" y="3393"/>
                <a:ext cx="2586" cy="63"/>
              </a:xfrm>
              <a:prstGeom prst="rect">
                <a:avLst/>
              </a:prstGeom>
              <a:solidFill>
                <a:srgbClr val="99CCFF"/>
              </a:solidFill>
              <a:ln w="38100">
                <a:solidFill>
                  <a:srgbClr val="99CC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00000"/>
                  </a:buClr>
                  <a:buSzPct val="11000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00000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C00000"/>
                  </a:buClr>
                  <a:buFont typeface="Symbol" pitchFamily="18" charset="2"/>
                  <a:buChar char="¨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8159" name="Rectangle 26"/>
              <p:cNvSpPr>
                <a:spLocks noChangeArrowheads="1"/>
              </p:cNvSpPr>
              <p:nvPr/>
            </p:nvSpPr>
            <p:spPr bwMode="auto">
              <a:xfrm>
                <a:off x="3013" y="3534"/>
                <a:ext cx="2587" cy="63"/>
              </a:xfrm>
              <a:prstGeom prst="rect">
                <a:avLst/>
              </a:prstGeom>
              <a:solidFill>
                <a:srgbClr val="99CCFF"/>
              </a:solidFill>
              <a:ln w="38100">
                <a:solidFill>
                  <a:srgbClr val="99CC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00000"/>
                  </a:buClr>
                  <a:buSzPct val="11000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00000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C00000"/>
                  </a:buClr>
                  <a:buFont typeface="Symbol" pitchFamily="18" charset="2"/>
                  <a:buChar char="¨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8160" name="Rectangle 27"/>
              <p:cNvSpPr>
                <a:spLocks noChangeArrowheads="1"/>
              </p:cNvSpPr>
              <p:nvPr/>
            </p:nvSpPr>
            <p:spPr bwMode="auto">
              <a:xfrm>
                <a:off x="3014" y="3675"/>
                <a:ext cx="2587" cy="63"/>
              </a:xfrm>
              <a:prstGeom prst="rect">
                <a:avLst/>
              </a:prstGeom>
              <a:solidFill>
                <a:srgbClr val="99CCFF"/>
              </a:solidFill>
              <a:ln w="38100">
                <a:solidFill>
                  <a:srgbClr val="99CC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00000"/>
                  </a:buClr>
                  <a:buSzPct val="11000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00000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C00000"/>
                  </a:buClr>
                  <a:buFont typeface="Symbol" pitchFamily="18" charset="2"/>
                  <a:buChar char="¨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8161" name="Rectangle 28"/>
              <p:cNvSpPr>
                <a:spLocks noChangeArrowheads="1"/>
              </p:cNvSpPr>
              <p:nvPr/>
            </p:nvSpPr>
            <p:spPr bwMode="auto">
              <a:xfrm>
                <a:off x="3015" y="3816"/>
                <a:ext cx="2586" cy="63"/>
              </a:xfrm>
              <a:prstGeom prst="rect">
                <a:avLst/>
              </a:prstGeom>
              <a:solidFill>
                <a:srgbClr val="99CCFF"/>
              </a:solidFill>
              <a:ln w="38100">
                <a:solidFill>
                  <a:srgbClr val="99CC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00000"/>
                  </a:buClr>
                  <a:buSzPct val="11000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00000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C00000"/>
                  </a:buClr>
                  <a:buFont typeface="Symbol" pitchFamily="18" charset="2"/>
                  <a:buChar char="¨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8162" name="Rectangle 29"/>
              <p:cNvSpPr>
                <a:spLocks noChangeArrowheads="1"/>
              </p:cNvSpPr>
              <p:nvPr/>
            </p:nvSpPr>
            <p:spPr bwMode="auto">
              <a:xfrm>
                <a:off x="3015" y="3957"/>
                <a:ext cx="2587" cy="63"/>
              </a:xfrm>
              <a:prstGeom prst="rect">
                <a:avLst/>
              </a:prstGeom>
              <a:solidFill>
                <a:srgbClr val="99CCFF"/>
              </a:solidFill>
              <a:ln w="38100">
                <a:solidFill>
                  <a:srgbClr val="99CC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00000"/>
                  </a:buClr>
                  <a:buSzPct val="11000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00000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C00000"/>
                  </a:buClr>
                  <a:buFont typeface="Symbol" pitchFamily="18" charset="2"/>
                  <a:buChar char="¨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8163" name="Rectangle 30"/>
              <p:cNvSpPr>
                <a:spLocks noChangeArrowheads="1"/>
              </p:cNvSpPr>
              <p:nvPr/>
            </p:nvSpPr>
            <p:spPr bwMode="auto">
              <a:xfrm>
                <a:off x="2928" y="2503"/>
                <a:ext cx="83" cy="1569"/>
              </a:xfrm>
              <a:prstGeom prst="rect">
                <a:avLst/>
              </a:prstGeom>
              <a:solidFill>
                <a:srgbClr val="99CCFF"/>
              </a:solidFill>
              <a:ln w="38100">
                <a:solidFill>
                  <a:srgbClr val="99CC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00000"/>
                  </a:buClr>
                  <a:buSzPct val="11000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00000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C00000"/>
                  </a:buClr>
                  <a:buFont typeface="Symbol" pitchFamily="18" charset="2"/>
                  <a:buChar char="¨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8164" name="Rectangle 31"/>
              <p:cNvSpPr>
                <a:spLocks noChangeArrowheads="1"/>
              </p:cNvSpPr>
              <p:nvPr/>
            </p:nvSpPr>
            <p:spPr bwMode="auto">
              <a:xfrm>
                <a:off x="5576" y="2503"/>
                <a:ext cx="83" cy="1569"/>
              </a:xfrm>
              <a:prstGeom prst="rect">
                <a:avLst/>
              </a:prstGeom>
              <a:solidFill>
                <a:srgbClr val="99CCFF"/>
              </a:solidFill>
              <a:ln w="38100">
                <a:solidFill>
                  <a:srgbClr val="99CC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00000"/>
                  </a:buClr>
                  <a:buSzPct val="11000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00000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C00000"/>
                  </a:buClr>
                  <a:buFont typeface="Symbol" pitchFamily="18" charset="2"/>
                  <a:buChar char="¨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8165" name="Rectangle 32"/>
              <p:cNvSpPr>
                <a:spLocks noChangeArrowheads="1"/>
              </p:cNvSpPr>
              <p:nvPr/>
            </p:nvSpPr>
            <p:spPr bwMode="auto">
              <a:xfrm>
                <a:off x="3010" y="2560"/>
                <a:ext cx="2587" cy="63"/>
              </a:xfrm>
              <a:prstGeom prst="rect">
                <a:avLst/>
              </a:prstGeom>
              <a:solidFill>
                <a:srgbClr val="99CCFF"/>
              </a:solidFill>
              <a:ln w="38100">
                <a:solidFill>
                  <a:srgbClr val="99CC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00000"/>
                  </a:buClr>
                  <a:buSzPct val="11000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00000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C00000"/>
                  </a:buClr>
                  <a:buFont typeface="Symbol" pitchFamily="18" charset="2"/>
                  <a:buChar char="¨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48137" name="Group 34"/>
            <p:cNvGrpSpPr>
              <a:grpSpLocks/>
            </p:cNvGrpSpPr>
            <p:nvPr/>
          </p:nvGrpSpPr>
          <p:grpSpPr bwMode="auto">
            <a:xfrm>
              <a:off x="304800" y="3633788"/>
              <a:ext cx="4200525" cy="2547937"/>
              <a:chOff x="96" y="2138"/>
              <a:chExt cx="3207" cy="1946"/>
            </a:xfrm>
          </p:grpSpPr>
          <p:grpSp>
            <p:nvGrpSpPr>
              <p:cNvPr id="48138" name="Group 35"/>
              <p:cNvGrpSpPr>
                <a:grpSpLocks/>
              </p:cNvGrpSpPr>
              <p:nvPr/>
            </p:nvGrpSpPr>
            <p:grpSpPr bwMode="auto">
              <a:xfrm>
                <a:off x="173" y="2333"/>
                <a:ext cx="3044" cy="1564"/>
                <a:chOff x="1008" y="240"/>
                <a:chExt cx="3807" cy="1946"/>
              </a:xfrm>
            </p:grpSpPr>
            <p:sp>
              <p:nvSpPr>
                <p:cNvPr id="48143" name="Rectangle 36"/>
                <p:cNvSpPr>
                  <a:spLocks noChangeArrowheads="1"/>
                </p:cNvSpPr>
                <p:nvPr/>
              </p:nvSpPr>
              <p:spPr bwMode="auto">
                <a:xfrm>
                  <a:off x="1008" y="240"/>
                  <a:ext cx="3799" cy="92"/>
                </a:xfrm>
                <a:prstGeom prst="rect">
                  <a:avLst/>
                </a:prstGeom>
                <a:solidFill>
                  <a:srgbClr val="FF7C80"/>
                </a:solidFill>
                <a:ln w="38100">
                  <a:solidFill>
                    <a:srgbClr val="FF7C8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C00000"/>
                    </a:buClr>
                    <a:buSzPct val="110000"/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C00000"/>
                    </a:buClr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C00000"/>
                    </a:buClr>
                    <a:buFont typeface="Symbol" pitchFamily="18" charset="2"/>
                    <a:buChar char="¨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48144" name="Rectangle 37"/>
                <p:cNvSpPr>
                  <a:spLocks noChangeArrowheads="1"/>
                </p:cNvSpPr>
                <p:nvPr/>
              </p:nvSpPr>
              <p:spPr bwMode="auto">
                <a:xfrm>
                  <a:off x="1008" y="445"/>
                  <a:ext cx="3799" cy="92"/>
                </a:xfrm>
                <a:prstGeom prst="rect">
                  <a:avLst/>
                </a:prstGeom>
                <a:solidFill>
                  <a:srgbClr val="FF7C80"/>
                </a:solidFill>
                <a:ln w="38100">
                  <a:solidFill>
                    <a:srgbClr val="FF7C8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C00000"/>
                    </a:buClr>
                    <a:buSzPct val="110000"/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C00000"/>
                    </a:buClr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C00000"/>
                    </a:buClr>
                    <a:buFont typeface="Symbol" pitchFamily="18" charset="2"/>
                    <a:buChar char="¨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48145" name="Rectangle 38"/>
                <p:cNvSpPr>
                  <a:spLocks noChangeArrowheads="1"/>
                </p:cNvSpPr>
                <p:nvPr/>
              </p:nvSpPr>
              <p:spPr bwMode="auto">
                <a:xfrm>
                  <a:off x="1009" y="652"/>
                  <a:ext cx="3799" cy="92"/>
                </a:xfrm>
                <a:prstGeom prst="rect">
                  <a:avLst/>
                </a:prstGeom>
                <a:solidFill>
                  <a:srgbClr val="FF7C80"/>
                </a:solidFill>
                <a:ln w="38100">
                  <a:solidFill>
                    <a:srgbClr val="FF7C8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C00000"/>
                    </a:buClr>
                    <a:buSzPct val="110000"/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C00000"/>
                    </a:buClr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C00000"/>
                    </a:buClr>
                    <a:buFont typeface="Symbol" pitchFamily="18" charset="2"/>
                    <a:buChar char="¨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48146" name="Rectangle 39"/>
                <p:cNvSpPr>
                  <a:spLocks noChangeArrowheads="1"/>
                </p:cNvSpPr>
                <p:nvPr/>
              </p:nvSpPr>
              <p:spPr bwMode="auto">
                <a:xfrm>
                  <a:off x="1010" y="858"/>
                  <a:ext cx="3799" cy="92"/>
                </a:xfrm>
                <a:prstGeom prst="rect">
                  <a:avLst/>
                </a:prstGeom>
                <a:solidFill>
                  <a:srgbClr val="FF7C80"/>
                </a:solidFill>
                <a:ln w="38100">
                  <a:solidFill>
                    <a:srgbClr val="FF7C8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C00000"/>
                    </a:buClr>
                    <a:buSzPct val="110000"/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C00000"/>
                    </a:buClr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C00000"/>
                    </a:buClr>
                    <a:buFont typeface="Symbol" pitchFamily="18" charset="2"/>
                    <a:buChar char="¨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48147" name="Rectangle 40"/>
                <p:cNvSpPr>
                  <a:spLocks noChangeArrowheads="1"/>
                </p:cNvSpPr>
                <p:nvPr/>
              </p:nvSpPr>
              <p:spPr bwMode="auto">
                <a:xfrm>
                  <a:off x="1011" y="1064"/>
                  <a:ext cx="3799" cy="92"/>
                </a:xfrm>
                <a:prstGeom prst="rect">
                  <a:avLst/>
                </a:prstGeom>
                <a:solidFill>
                  <a:srgbClr val="FF7C80"/>
                </a:solidFill>
                <a:ln w="38100">
                  <a:solidFill>
                    <a:srgbClr val="FF7C8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C00000"/>
                    </a:buClr>
                    <a:buSzPct val="110000"/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C00000"/>
                    </a:buClr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C00000"/>
                    </a:buClr>
                    <a:buFont typeface="Symbol" pitchFamily="18" charset="2"/>
                    <a:buChar char="¨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48148" name="Rectangle 41"/>
                <p:cNvSpPr>
                  <a:spLocks noChangeArrowheads="1"/>
                </p:cNvSpPr>
                <p:nvPr/>
              </p:nvSpPr>
              <p:spPr bwMode="auto">
                <a:xfrm>
                  <a:off x="1012" y="1270"/>
                  <a:ext cx="3799" cy="92"/>
                </a:xfrm>
                <a:prstGeom prst="rect">
                  <a:avLst/>
                </a:prstGeom>
                <a:solidFill>
                  <a:srgbClr val="FF7C80"/>
                </a:solidFill>
                <a:ln w="38100">
                  <a:solidFill>
                    <a:srgbClr val="FF7C8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C00000"/>
                    </a:buClr>
                    <a:buSzPct val="110000"/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C00000"/>
                    </a:buClr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C00000"/>
                    </a:buClr>
                    <a:buFont typeface="Symbol" pitchFamily="18" charset="2"/>
                    <a:buChar char="¨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48149" name="Rectangle 42"/>
                <p:cNvSpPr>
                  <a:spLocks noChangeArrowheads="1"/>
                </p:cNvSpPr>
                <p:nvPr/>
              </p:nvSpPr>
              <p:spPr bwMode="auto">
                <a:xfrm>
                  <a:off x="1013" y="1476"/>
                  <a:ext cx="3799" cy="92"/>
                </a:xfrm>
                <a:prstGeom prst="rect">
                  <a:avLst/>
                </a:prstGeom>
                <a:solidFill>
                  <a:srgbClr val="FF7C80"/>
                </a:solidFill>
                <a:ln w="38100">
                  <a:solidFill>
                    <a:srgbClr val="FF7C8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C00000"/>
                    </a:buClr>
                    <a:buSzPct val="110000"/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C00000"/>
                    </a:buClr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C00000"/>
                    </a:buClr>
                    <a:buFont typeface="Symbol" pitchFamily="18" charset="2"/>
                    <a:buChar char="¨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48150" name="Rectangle 43"/>
                <p:cNvSpPr>
                  <a:spLocks noChangeArrowheads="1"/>
                </p:cNvSpPr>
                <p:nvPr/>
              </p:nvSpPr>
              <p:spPr bwMode="auto">
                <a:xfrm>
                  <a:off x="1014" y="1682"/>
                  <a:ext cx="3799" cy="92"/>
                </a:xfrm>
                <a:prstGeom prst="rect">
                  <a:avLst/>
                </a:prstGeom>
                <a:solidFill>
                  <a:srgbClr val="FF7C80"/>
                </a:solidFill>
                <a:ln w="38100">
                  <a:solidFill>
                    <a:srgbClr val="FF7C8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C00000"/>
                    </a:buClr>
                    <a:buSzPct val="110000"/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C00000"/>
                    </a:buClr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C00000"/>
                    </a:buClr>
                    <a:buFont typeface="Symbol" pitchFamily="18" charset="2"/>
                    <a:buChar char="¨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48151" name="Rectangle 44"/>
                <p:cNvSpPr>
                  <a:spLocks noChangeArrowheads="1"/>
                </p:cNvSpPr>
                <p:nvPr/>
              </p:nvSpPr>
              <p:spPr bwMode="auto">
                <a:xfrm>
                  <a:off x="1015" y="1888"/>
                  <a:ext cx="3799" cy="92"/>
                </a:xfrm>
                <a:prstGeom prst="rect">
                  <a:avLst/>
                </a:prstGeom>
                <a:solidFill>
                  <a:srgbClr val="FF7C80"/>
                </a:solidFill>
                <a:ln w="38100">
                  <a:solidFill>
                    <a:srgbClr val="FF7C8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C00000"/>
                    </a:buClr>
                    <a:buSzPct val="110000"/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C00000"/>
                    </a:buClr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C00000"/>
                    </a:buClr>
                    <a:buFont typeface="Symbol" pitchFamily="18" charset="2"/>
                    <a:buChar char="¨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48152" name="Rectangle 45"/>
                <p:cNvSpPr>
                  <a:spLocks noChangeArrowheads="1"/>
                </p:cNvSpPr>
                <p:nvPr/>
              </p:nvSpPr>
              <p:spPr bwMode="auto">
                <a:xfrm>
                  <a:off x="1016" y="2094"/>
                  <a:ext cx="3799" cy="92"/>
                </a:xfrm>
                <a:prstGeom prst="rect">
                  <a:avLst/>
                </a:prstGeom>
                <a:solidFill>
                  <a:srgbClr val="FF7C80"/>
                </a:solidFill>
                <a:ln w="38100">
                  <a:solidFill>
                    <a:srgbClr val="FF7C8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C00000"/>
                    </a:buClr>
                    <a:buSzPct val="110000"/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C00000"/>
                    </a:buClr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C00000"/>
                    </a:buClr>
                    <a:buFont typeface="Symbol" pitchFamily="18" charset="2"/>
                    <a:buChar char="¨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/>
                </a:p>
              </p:txBody>
            </p:sp>
          </p:grpSp>
          <p:sp>
            <p:nvSpPr>
              <p:cNvPr id="48139" name="Rectangle 46"/>
              <p:cNvSpPr>
                <a:spLocks noChangeArrowheads="1"/>
              </p:cNvSpPr>
              <p:nvPr/>
            </p:nvSpPr>
            <p:spPr bwMode="auto">
              <a:xfrm>
                <a:off x="96" y="2218"/>
                <a:ext cx="98" cy="1841"/>
              </a:xfrm>
              <a:prstGeom prst="rect">
                <a:avLst/>
              </a:prstGeom>
              <a:solidFill>
                <a:srgbClr val="FF7C80"/>
              </a:solidFill>
              <a:ln w="38100">
                <a:solidFill>
                  <a:srgbClr val="FF7C8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00000"/>
                  </a:buClr>
                  <a:buSzPct val="11000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00000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C00000"/>
                  </a:buClr>
                  <a:buFont typeface="Symbol" pitchFamily="18" charset="2"/>
                  <a:buChar char="¨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8140" name="Rectangle 47"/>
              <p:cNvSpPr>
                <a:spLocks noChangeArrowheads="1"/>
              </p:cNvSpPr>
              <p:nvPr/>
            </p:nvSpPr>
            <p:spPr bwMode="auto">
              <a:xfrm rot="-5400000">
                <a:off x="1649" y="2429"/>
                <a:ext cx="102" cy="3207"/>
              </a:xfrm>
              <a:prstGeom prst="rect">
                <a:avLst/>
              </a:prstGeom>
              <a:solidFill>
                <a:srgbClr val="FF7C80"/>
              </a:solidFill>
              <a:ln w="38100">
                <a:solidFill>
                  <a:srgbClr val="FF7C8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00000"/>
                  </a:buClr>
                  <a:buSzPct val="11000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00000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C00000"/>
                  </a:buClr>
                  <a:buFont typeface="Symbol" pitchFamily="18" charset="2"/>
                  <a:buChar char="¨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8141" name="Rectangle 48"/>
              <p:cNvSpPr>
                <a:spLocks noChangeArrowheads="1"/>
              </p:cNvSpPr>
              <p:nvPr/>
            </p:nvSpPr>
            <p:spPr bwMode="auto">
              <a:xfrm>
                <a:off x="3205" y="2218"/>
                <a:ext cx="98" cy="1841"/>
              </a:xfrm>
              <a:prstGeom prst="rect">
                <a:avLst/>
              </a:prstGeom>
              <a:solidFill>
                <a:srgbClr val="FF7C80"/>
              </a:solidFill>
              <a:ln w="38100">
                <a:solidFill>
                  <a:srgbClr val="FF7C8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00000"/>
                  </a:buClr>
                  <a:buSzPct val="11000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00000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C00000"/>
                  </a:buClr>
                  <a:buFont typeface="Symbol" pitchFamily="18" charset="2"/>
                  <a:buChar char="¨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8142" name="Rectangle 49"/>
              <p:cNvSpPr>
                <a:spLocks noChangeArrowheads="1"/>
              </p:cNvSpPr>
              <p:nvPr/>
            </p:nvSpPr>
            <p:spPr bwMode="auto">
              <a:xfrm rot="-5400000">
                <a:off x="1649" y="585"/>
                <a:ext cx="102" cy="3207"/>
              </a:xfrm>
              <a:prstGeom prst="rect">
                <a:avLst/>
              </a:prstGeom>
              <a:solidFill>
                <a:srgbClr val="FF7C80"/>
              </a:solidFill>
              <a:ln w="38100">
                <a:solidFill>
                  <a:srgbClr val="FF7C8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00000"/>
                  </a:buClr>
                  <a:buSzPct val="11000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00000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C00000"/>
                  </a:buClr>
                  <a:buFont typeface="Symbol" pitchFamily="18" charset="2"/>
                  <a:buChar char="¨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</p:grpSp>
      </p:grp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4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3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CDMA</a:t>
            </a:r>
            <a:endParaRPr lang="el-GR" altLang="en-US" smtClean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9156" name="Picture 4" descr="CD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05000"/>
            <a:ext cx="633412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Frequency hopping </a:t>
            </a:r>
            <a:endParaRPr lang="el-GR" altLang="en-US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Frequency hopping based on pseudorandom numbers</a:t>
            </a:r>
          </a:p>
          <a:p>
            <a:pPr eaLnBrk="1" hangingPunct="1"/>
            <a:r>
              <a:rPr lang="en-US" altLang="en-US" smtClean="0"/>
              <a:t>Spreads power over wide spectrum: spread spectrum</a:t>
            </a:r>
          </a:p>
          <a:p>
            <a:pPr eaLnBrk="1" hangingPunct="1"/>
            <a:r>
              <a:rPr lang="en-US" altLang="en-US" smtClean="0"/>
              <a:t>Narrowband interference not effective</a:t>
            </a:r>
          </a:p>
          <a:p>
            <a:pPr eaLnBrk="1" hangingPunct="1"/>
            <a:r>
              <a:rPr lang="en-US" altLang="en-US" smtClean="0"/>
              <a:t>Initially developed for military</a:t>
            </a:r>
            <a:endParaRPr lang="el-GR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Direct sequence </a:t>
            </a:r>
            <a:endParaRPr lang="el-GR" altLang="en-US" smtClean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382000" cy="26670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Spreading factor: code bit rate/data bit rate</a:t>
            </a:r>
          </a:p>
          <a:p>
            <a:pPr lvl="1" eaLnBrk="1" hangingPunct="1"/>
            <a:r>
              <a:rPr lang="en-US" altLang="en-US" sz="2400" smtClean="0"/>
              <a:t>10-100 typically for commercial systems</a:t>
            </a:r>
          </a:p>
          <a:p>
            <a:pPr eaLnBrk="1" hangingPunct="1"/>
            <a:r>
              <a:rPr lang="en-US" altLang="en-US" sz="2800" smtClean="0"/>
              <a:t>Signal bandwidth = Spreading factor X Data rate</a:t>
            </a:r>
          </a:p>
          <a:p>
            <a:pPr eaLnBrk="1" hangingPunct="1"/>
            <a:r>
              <a:rPr lang="en-US" altLang="en-US" sz="2800" smtClean="0"/>
              <a:t>Code sequence synchronization necessary</a:t>
            </a:r>
          </a:p>
          <a:p>
            <a:pPr eaLnBrk="1" hangingPunct="1"/>
            <a:r>
              <a:rPr lang="en-US" altLang="en-US" sz="2800" smtClean="0"/>
              <a:t>Correlation between codes =&gt; interference</a:t>
            </a:r>
            <a:endParaRPr lang="el-GR" altLang="en-US" sz="2800" smtClean="0"/>
          </a:p>
        </p:txBody>
      </p:sp>
      <p:pic>
        <p:nvPicPr>
          <p:cNvPr id="51204" name="Picture 4" descr="Direct Sequ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191000"/>
            <a:ext cx="46386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OFDMA</a:t>
            </a:r>
            <a:endParaRPr lang="el-GR" altLang="en-US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382000" cy="2514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Orthogonal Frequency Division Multiple Access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Multicarrier modulation similar to DMT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Available frequency band divided into many (256 or more) sub-bands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Orthogonal: peak of one band at null of others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Each carrier modulated with BPSK, QPSK, 16/64-QAM, etc</a:t>
            </a:r>
            <a:endParaRPr lang="el-GR" altLang="en-US" sz="2400" smtClean="0"/>
          </a:p>
        </p:txBody>
      </p:sp>
      <p:graphicFrame>
        <p:nvGraphicFramePr>
          <p:cNvPr id="52229" name="Object 5" descr="ofdma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9800255"/>
              </p:ext>
            </p:extLst>
          </p:nvPr>
        </p:nvGraphicFramePr>
        <p:xfrm>
          <a:off x="1752600" y="3657600"/>
          <a:ext cx="4967288" cy="286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8" name="CorelPhotoPaint.Image.11" r:id="rId3" imgW="4355232" imgH="2508509" progId="CorelPhotoPaint.Image.11">
                  <p:embed/>
                </p:oleObj>
              </mc:Choice>
              <mc:Fallback>
                <p:oleObj name="CorelPhotoPaint.Image.11" r:id="rId3" imgW="4355232" imgH="2508509" progId="CorelPhotoPaint.Image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657600"/>
                        <a:ext cx="4967288" cy="286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Wideband CDMA</a:t>
            </a:r>
            <a:endParaRPr lang="el-GR" altLang="en-US" smtClean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Bandwidth &gt;= 5MHz</a:t>
            </a:r>
          </a:p>
          <a:p>
            <a:pPr eaLnBrk="1" hangingPunct="1"/>
            <a:r>
              <a:rPr lang="en-US" altLang="en-US" smtClean="0"/>
              <a:t>Multirate: variable spreading and multicode</a:t>
            </a:r>
          </a:p>
          <a:p>
            <a:pPr eaLnBrk="1" hangingPunct="1"/>
            <a:r>
              <a:rPr lang="en-US" altLang="en-US" smtClean="0"/>
              <a:t>Power control:</a:t>
            </a:r>
          </a:p>
          <a:p>
            <a:pPr lvl="1" eaLnBrk="1" hangingPunct="1"/>
            <a:r>
              <a:rPr lang="en-US" altLang="en-US" smtClean="0"/>
              <a:t>open power control</a:t>
            </a:r>
          </a:p>
          <a:p>
            <a:pPr lvl="1" eaLnBrk="1" hangingPunct="1"/>
            <a:r>
              <a:rPr lang="en-US" altLang="en-US" smtClean="0"/>
              <a:t>fast closed-loop power control</a:t>
            </a:r>
          </a:p>
          <a:p>
            <a:pPr eaLnBrk="1" hangingPunct="1"/>
            <a:r>
              <a:rPr lang="en-US" altLang="en-US" smtClean="0"/>
              <a:t>Frame length: 10ms/20ms (optional)</a:t>
            </a:r>
          </a:p>
          <a:p>
            <a:pPr eaLnBrk="1" hangingPunct="1"/>
            <a:endParaRPr lang="el-GR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>
          <a:xfrm>
            <a:off x="838200" y="1295400"/>
            <a:ext cx="7772400" cy="1470025"/>
          </a:xfrm>
        </p:spPr>
        <p:txBody>
          <a:bodyPr/>
          <a:lstStyle/>
          <a:p>
            <a:r>
              <a:rPr lang="el-GR" dirty="0" smtClean="0"/>
              <a:t>Τέλος Ενότητας #</a:t>
            </a:r>
            <a:r>
              <a:rPr lang="en-US" dirty="0" smtClean="0"/>
              <a:t> </a:t>
            </a:r>
            <a:r>
              <a:rPr lang="el-GR" dirty="0" smtClean="0"/>
              <a:t>4</a:t>
            </a:r>
            <a:endParaRPr lang="el-GR" dirty="0"/>
          </a:p>
        </p:txBody>
      </p:sp>
      <p:pic>
        <p:nvPicPr>
          <p:cNvPr id="27" name="Picture 2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6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  <p:sp>
        <p:nvSpPr>
          <p:cNvPr id="8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2590800"/>
            <a:ext cx="6934200" cy="2895600"/>
          </a:xfrm>
        </p:spPr>
        <p:txBody>
          <a:bodyPr>
            <a:noAutofit/>
          </a:bodyPr>
          <a:lstStyle/>
          <a:p>
            <a:r>
              <a:rPr lang="el-GR" sz="2800" b="1" dirty="0" smtClean="0"/>
              <a:t>Μάθημα: </a:t>
            </a:r>
            <a:r>
              <a:rPr lang="el-GR" sz="2800" b="1" dirty="0" smtClean="0"/>
              <a:t>Ασύρματα Δίκτυα και Κινητές Επικοινωνίες</a:t>
            </a:r>
            <a:endParaRPr lang="el-GR" sz="2800" b="1" dirty="0" smtClean="0"/>
          </a:p>
          <a:p>
            <a:r>
              <a:rPr lang="el-GR" sz="2800" b="1" dirty="0" smtClean="0"/>
              <a:t>Ενότητα </a:t>
            </a:r>
            <a:r>
              <a:rPr lang="en-US" sz="2800" b="1" dirty="0" smtClean="0"/>
              <a:t># </a:t>
            </a:r>
            <a:r>
              <a:rPr lang="el-GR" sz="2800" b="1" dirty="0"/>
              <a:t>4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l-GR" altLang="en-US" sz="2800" dirty="0"/>
              <a:t>Πρωτόκολλα Πολλαπλής Προσπέλασης</a:t>
            </a:r>
            <a:r>
              <a:rPr lang="en-US" altLang="en-US" sz="2800" dirty="0"/>
              <a:t> </a:t>
            </a:r>
            <a:endParaRPr lang="el-GR" altLang="en-US" sz="2800" dirty="0" smtClean="0"/>
          </a:p>
          <a:p>
            <a:r>
              <a:rPr lang="el-GR" sz="2800" b="1" dirty="0" smtClean="0"/>
              <a:t>Διδάσκων</a:t>
            </a:r>
            <a:r>
              <a:rPr lang="el-GR" sz="2800" b="1" dirty="0" smtClean="0"/>
              <a:t>: </a:t>
            </a:r>
            <a:r>
              <a:rPr lang="el-GR" sz="2800" dirty="0" smtClean="0"/>
              <a:t>Βασίλειος Σύρης</a:t>
            </a:r>
            <a:endParaRPr lang="el-GR" sz="2800" dirty="0" smtClean="0"/>
          </a:p>
          <a:p>
            <a:r>
              <a:rPr lang="el-GR" sz="2800" b="1" dirty="0" smtClean="0"/>
              <a:t>Τμήμα: </a:t>
            </a:r>
            <a:r>
              <a:rPr lang="el-GR" sz="2800" dirty="0" smtClean="0"/>
              <a:t>Πληροφορικής</a:t>
            </a:r>
          </a:p>
        </p:txBody>
      </p:sp>
    </p:spTree>
    <p:extLst>
      <p:ext uri="{BB962C8B-B14F-4D97-AF65-F5344CB8AC3E}">
        <p14:creationId xmlns:p14="http://schemas.microsoft.com/office/powerpoint/2010/main" val="30071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Multiple Access Systems</a:t>
            </a:r>
            <a:endParaRPr lang="en-GB" altLang="en-US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200400"/>
            <a:ext cx="8382000" cy="31242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Nodes use common transmission channel</a:t>
            </a:r>
          </a:p>
          <a:p>
            <a:pPr eaLnBrk="1" hangingPunct="1"/>
            <a:r>
              <a:rPr lang="en-US" altLang="en-US" dirty="0" smtClean="0"/>
              <a:t>Collisions when two or more hosts send simultaneously</a:t>
            </a:r>
          </a:p>
          <a:p>
            <a:pPr eaLnBrk="1" hangingPunct="1"/>
            <a:r>
              <a:rPr lang="en-US" altLang="en-US" dirty="0" smtClean="0"/>
              <a:t>Access Control design problem: limit inefficiencies due to collisions and idle periods</a:t>
            </a:r>
            <a:endParaRPr lang="en-GB" altLang="en-US" dirty="0" smtClean="0"/>
          </a:p>
        </p:txBody>
      </p:sp>
      <p:grpSp>
        <p:nvGrpSpPr>
          <p:cNvPr id="7172" name="Group 4" descr="systems"/>
          <p:cNvGrpSpPr>
            <a:grpSpLocks/>
          </p:cNvGrpSpPr>
          <p:nvPr/>
        </p:nvGrpSpPr>
        <p:grpSpPr bwMode="auto">
          <a:xfrm>
            <a:off x="2514600" y="1752600"/>
            <a:ext cx="3886200" cy="914400"/>
            <a:chOff x="1326" y="1981"/>
            <a:chExt cx="3278" cy="863"/>
          </a:xfrm>
        </p:grpSpPr>
        <p:sp>
          <p:nvSpPr>
            <p:cNvPr id="7173" name="Freeform 5"/>
            <p:cNvSpPr>
              <a:spLocks/>
            </p:cNvSpPr>
            <p:nvPr/>
          </p:nvSpPr>
          <p:spPr bwMode="auto">
            <a:xfrm>
              <a:off x="1326" y="1996"/>
              <a:ext cx="403" cy="403"/>
            </a:xfrm>
            <a:custGeom>
              <a:avLst/>
              <a:gdLst>
                <a:gd name="T0" fmla="*/ 398 w 403"/>
                <a:gd name="T1" fmla="*/ 398 h 403"/>
                <a:gd name="T2" fmla="*/ 403 w 403"/>
                <a:gd name="T3" fmla="*/ 0 h 403"/>
                <a:gd name="T4" fmla="*/ 0 w 403"/>
                <a:gd name="T5" fmla="*/ 0 h 403"/>
                <a:gd name="T6" fmla="*/ 0 w 403"/>
                <a:gd name="T7" fmla="*/ 403 h 403"/>
                <a:gd name="T8" fmla="*/ 403 w 403"/>
                <a:gd name="T9" fmla="*/ 403 h 403"/>
                <a:gd name="T10" fmla="*/ 403 w 403"/>
                <a:gd name="T11" fmla="*/ 403 h 4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3"/>
                <a:gd name="T19" fmla="*/ 0 h 403"/>
                <a:gd name="T20" fmla="*/ 403 w 403"/>
                <a:gd name="T21" fmla="*/ 403 h 40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3" h="403">
                  <a:moveTo>
                    <a:pt x="398" y="398"/>
                  </a:moveTo>
                  <a:lnTo>
                    <a:pt x="403" y="0"/>
                  </a:lnTo>
                  <a:lnTo>
                    <a:pt x="0" y="0"/>
                  </a:lnTo>
                  <a:lnTo>
                    <a:pt x="0" y="403"/>
                  </a:lnTo>
                  <a:lnTo>
                    <a:pt x="403" y="403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4" name="Freeform 6"/>
            <p:cNvSpPr>
              <a:spLocks/>
            </p:cNvSpPr>
            <p:nvPr/>
          </p:nvSpPr>
          <p:spPr bwMode="auto">
            <a:xfrm>
              <a:off x="4205" y="1996"/>
              <a:ext cx="399" cy="403"/>
            </a:xfrm>
            <a:custGeom>
              <a:avLst/>
              <a:gdLst>
                <a:gd name="T0" fmla="*/ 399 w 399"/>
                <a:gd name="T1" fmla="*/ 398 h 403"/>
                <a:gd name="T2" fmla="*/ 399 w 399"/>
                <a:gd name="T3" fmla="*/ 0 h 403"/>
                <a:gd name="T4" fmla="*/ 0 w 399"/>
                <a:gd name="T5" fmla="*/ 0 h 403"/>
                <a:gd name="T6" fmla="*/ 0 w 399"/>
                <a:gd name="T7" fmla="*/ 403 h 403"/>
                <a:gd name="T8" fmla="*/ 399 w 399"/>
                <a:gd name="T9" fmla="*/ 403 h 403"/>
                <a:gd name="T10" fmla="*/ 399 w 399"/>
                <a:gd name="T11" fmla="*/ 403 h 4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99"/>
                <a:gd name="T19" fmla="*/ 0 h 403"/>
                <a:gd name="T20" fmla="*/ 399 w 399"/>
                <a:gd name="T21" fmla="*/ 403 h 40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99" h="403">
                  <a:moveTo>
                    <a:pt x="399" y="398"/>
                  </a:moveTo>
                  <a:lnTo>
                    <a:pt x="399" y="0"/>
                  </a:lnTo>
                  <a:lnTo>
                    <a:pt x="0" y="0"/>
                  </a:lnTo>
                  <a:lnTo>
                    <a:pt x="0" y="403"/>
                  </a:lnTo>
                  <a:lnTo>
                    <a:pt x="399" y="403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5" name="Freeform 7"/>
            <p:cNvSpPr>
              <a:spLocks/>
            </p:cNvSpPr>
            <p:nvPr/>
          </p:nvSpPr>
          <p:spPr bwMode="auto">
            <a:xfrm>
              <a:off x="2148" y="1996"/>
              <a:ext cx="398" cy="403"/>
            </a:xfrm>
            <a:custGeom>
              <a:avLst/>
              <a:gdLst>
                <a:gd name="T0" fmla="*/ 398 w 398"/>
                <a:gd name="T1" fmla="*/ 398 h 403"/>
                <a:gd name="T2" fmla="*/ 398 w 398"/>
                <a:gd name="T3" fmla="*/ 0 h 403"/>
                <a:gd name="T4" fmla="*/ 0 w 398"/>
                <a:gd name="T5" fmla="*/ 0 h 403"/>
                <a:gd name="T6" fmla="*/ 0 w 398"/>
                <a:gd name="T7" fmla="*/ 403 h 403"/>
                <a:gd name="T8" fmla="*/ 398 w 398"/>
                <a:gd name="T9" fmla="*/ 403 h 403"/>
                <a:gd name="T10" fmla="*/ 398 w 398"/>
                <a:gd name="T11" fmla="*/ 403 h 4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98"/>
                <a:gd name="T19" fmla="*/ 0 h 403"/>
                <a:gd name="T20" fmla="*/ 398 w 398"/>
                <a:gd name="T21" fmla="*/ 403 h 40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98" h="403">
                  <a:moveTo>
                    <a:pt x="398" y="398"/>
                  </a:moveTo>
                  <a:lnTo>
                    <a:pt x="398" y="0"/>
                  </a:lnTo>
                  <a:lnTo>
                    <a:pt x="0" y="0"/>
                  </a:lnTo>
                  <a:lnTo>
                    <a:pt x="0" y="403"/>
                  </a:lnTo>
                  <a:lnTo>
                    <a:pt x="398" y="403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6" name="Freeform 8"/>
            <p:cNvSpPr>
              <a:spLocks/>
            </p:cNvSpPr>
            <p:nvPr/>
          </p:nvSpPr>
          <p:spPr bwMode="auto">
            <a:xfrm>
              <a:off x="3024" y="2016"/>
              <a:ext cx="384" cy="384"/>
            </a:xfrm>
            <a:custGeom>
              <a:avLst/>
              <a:gdLst>
                <a:gd name="T0" fmla="*/ 238 w 398"/>
                <a:gd name="T1" fmla="*/ 202 h 403"/>
                <a:gd name="T2" fmla="*/ 241 w 398"/>
                <a:gd name="T3" fmla="*/ 0 h 403"/>
                <a:gd name="T4" fmla="*/ 0 w 398"/>
                <a:gd name="T5" fmla="*/ 0 h 403"/>
                <a:gd name="T6" fmla="*/ 0 w 398"/>
                <a:gd name="T7" fmla="*/ 205 h 403"/>
                <a:gd name="T8" fmla="*/ 241 w 398"/>
                <a:gd name="T9" fmla="*/ 205 h 403"/>
                <a:gd name="T10" fmla="*/ 241 w 398"/>
                <a:gd name="T11" fmla="*/ 205 h 4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98"/>
                <a:gd name="T19" fmla="*/ 0 h 403"/>
                <a:gd name="T20" fmla="*/ 398 w 398"/>
                <a:gd name="T21" fmla="*/ 403 h 40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98" h="403">
                  <a:moveTo>
                    <a:pt x="393" y="398"/>
                  </a:moveTo>
                  <a:lnTo>
                    <a:pt x="398" y="0"/>
                  </a:lnTo>
                  <a:lnTo>
                    <a:pt x="0" y="0"/>
                  </a:lnTo>
                  <a:lnTo>
                    <a:pt x="0" y="403"/>
                  </a:lnTo>
                  <a:lnTo>
                    <a:pt x="398" y="403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7" name="Line 9"/>
            <p:cNvSpPr>
              <a:spLocks noChangeShapeType="1"/>
            </p:cNvSpPr>
            <p:nvPr/>
          </p:nvSpPr>
          <p:spPr bwMode="auto">
            <a:xfrm>
              <a:off x="1326" y="2843"/>
              <a:ext cx="3278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8" name="Line 10"/>
            <p:cNvSpPr>
              <a:spLocks noChangeShapeType="1"/>
            </p:cNvSpPr>
            <p:nvPr/>
          </p:nvSpPr>
          <p:spPr bwMode="auto">
            <a:xfrm>
              <a:off x="1538" y="2394"/>
              <a:ext cx="1" cy="44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9" name="Line 11"/>
            <p:cNvSpPr>
              <a:spLocks noChangeShapeType="1"/>
            </p:cNvSpPr>
            <p:nvPr/>
          </p:nvSpPr>
          <p:spPr bwMode="auto">
            <a:xfrm>
              <a:off x="2352" y="2400"/>
              <a:ext cx="5" cy="44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0" name="Line 12"/>
            <p:cNvSpPr>
              <a:spLocks noChangeShapeType="1"/>
            </p:cNvSpPr>
            <p:nvPr/>
          </p:nvSpPr>
          <p:spPr bwMode="auto">
            <a:xfrm>
              <a:off x="3187" y="2394"/>
              <a:ext cx="1" cy="44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1" name="Line 13"/>
            <p:cNvSpPr>
              <a:spLocks noChangeShapeType="1"/>
            </p:cNvSpPr>
            <p:nvPr/>
          </p:nvSpPr>
          <p:spPr bwMode="auto">
            <a:xfrm>
              <a:off x="4412" y="2394"/>
              <a:ext cx="1" cy="44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2" name="Rectangle 14"/>
            <p:cNvSpPr>
              <a:spLocks noChangeArrowheads="1"/>
            </p:cNvSpPr>
            <p:nvPr/>
          </p:nvSpPr>
          <p:spPr bwMode="auto">
            <a:xfrm>
              <a:off x="3660" y="1981"/>
              <a:ext cx="321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000">
                  <a:solidFill>
                    <a:srgbClr val="000000"/>
                  </a:solidFill>
                </a:rPr>
                <a:t>…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7183" name="Rectangle 15"/>
            <p:cNvSpPr>
              <a:spLocks noChangeArrowheads="1"/>
            </p:cNvSpPr>
            <p:nvPr/>
          </p:nvSpPr>
          <p:spPr bwMode="auto">
            <a:xfrm>
              <a:off x="3970" y="1981"/>
              <a:ext cx="0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GB" altLang="en-US" sz="2400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Multiple Access Control</a:t>
            </a:r>
            <a:endParaRPr lang="en-GB" alt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TDM: inefficient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Ethernet: based on CSMA/CD (Carrier Sense Multiple Access/ Collision Detect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mtClean="0"/>
              <a:t>Wait for idle channel, then send packet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mtClean="0"/>
              <a:t>Stop if collision detected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mtClean="0"/>
              <a:t>Wait for random delay after collision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mtClean="0"/>
              <a:t>ALOHA: less polite than Ethernet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mtClean="0"/>
              <a:t>Transmit whenever packet is ready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mtClean="0"/>
              <a:t>Stop if collision detected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mtClean="0"/>
              <a:t>Wait for random delay after collision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Multiple Access Control (cont)</a:t>
            </a:r>
            <a:endParaRPr lang="en-GB" alt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382000" cy="2286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Token passing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en-US" sz="2400" smtClean="0"/>
              <a:t>Token passed from one node to another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en-US" sz="2400" smtClean="0"/>
              <a:t>Node transmits if it has token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en-US" sz="2400" smtClean="0"/>
              <a:t>Need to make sure token not lost, and no one node exhibits unfair behavior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800" smtClean="0"/>
              <a:t>Token ring: nodes connected in ring topology</a:t>
            </a:r>
          </a:p>
        </p:txBody>
      </p:sp>
      <p:sp>
        <p:nvSpPr>
          <p:cNvPr id="9222" name="Rectangle 6" descr="rings"/>
          <p:cNvSpPr>
            <a:spLocks noChangeArrowheads="1"/>
          </p:cNvSpPr>
          <p:nvPr/>
        </p:nvSpPr>
        <p:spPr bwMode="auto">
          <a:xfrm>
            <a:off x="4114800" y="3657600"/>
            <a:ext cx="4572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grpSp>
        <p:nvGrpSpPr>
          <p:cNvPr id="2" name="Group 1" descr="rings"/>
          <p:cNvGrpSpPr/>
          <p:nvPr/>
        </p:nvGrpSpPr>
        <p:grpSpPr>
          <a:xfrm>
            <a:off x="2743200" y="3886200"/>
            <a:ext cx="3200400" cy="2286000"/>
            <a:chOff x="2743200" y="3886200"/>
            <a:chExt cx="3200400" cy="2286000"/>
          </a:xfrm>
        </p:grpSpPr>
        <p:sp>
          <p:nvSpPr>
            <p:cNvPr id="9220" name="Oval 4" descr="token ring"/>
            <p:cNvSpPr>
              <a:spLocks noChangeArrowheads="1"/>
            </p:cNvSpPr>
            <p:nvPr/>
          </p:nvSpPr>
          <p:spPr bwMode="auto">
            <a:xfrm>
              <a:off x="2971800" y="3886200"/>
              <a:ext cx="2743200" cy="2286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9221" name="Rectangle 5"/>
            <p:cNvSpPr>
              <a:spLocks noChangeArrowheads="1"/>
            </p:cNvSpPr>
            <p:nvPr/>
          </p:nvSpPr>
          <p:spPr bwMode="auto">
            <a:xfrm>
              <a:off x="2743200" y="4800600"/>
              <a:ext cx="457200" cy="4572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9223" name="Rectangle 7"/>
            <p:cNvSpPr>
              <a:spLocks noChangeArrowheads="1"/>
            </p:cNvSpPr>
            <p:nvPr/>
          </p:nvSpPr>
          <p:spPr bwMode="auto">
            <a:xfrm>
              <a:off x="5486400" y="4800600"/>
              <a:ext cx="457200" cy="4572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9224" name="Rectangle 8" descr="rings"/>
          <p:cNvSpPr>
            <a:spLocks noChangeArrowheads="1"/>
          </p:cNvSpPr>
          <p:nvPr/>
        </p:nvSpPr>
        <p:spPr bwMode="auto">
          <a:xfrm>
            <a:off x="4114800" y="5943600"/>
            <a:ext cx="4572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 descr="osi"/>
          <p:cNvSpPr>
            <a:spLocks noChangeArrowheads="1"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0243" name="Rectangle 2" descr="802"/>
          <p:cNvSpPr>
            <a:spLocks noChangeArrowheads="1"/>
          </p:cNvSpPr>
          <p:nvPr/>
        </p:nvSpPr>
        <p:spPr bwMode="auto">
          <a:xfrm>
            <a:off x="6172200" y="6248400"/>
            <a:ext cx="2438400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pic>
        <p:nvPicPr>
          <p:cNvPr id="10244" name="Picture 3" descr="o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93"/>
          <a:stretch>
            <a:fillRect/>
          </a:stretch>
        </p:blipFill>
        <p:spPr bwMode="auto">
          <a:xfrm>
            <a:off x="914400" y="1341438"/>
            <a:ext cx="6172200" cy="551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OSI and IEEE 802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IEEE 802 Layers - Physical</a:t>
            </a:r>
            <a:endParaRPr lang="en-GB" alt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Encoding/decoding</a:t>
            </a:r>
          </a:p>
          <a:p>
            <a:pPr eaLnBrk="1" hangingPunct="1"/>
            <a:r>
              <a:rPr lang="en-US" altLang="en-US" smtClean="0"/>
              <a:t>Preamble generation/removal</a:t>
            </a:r>
          </a:p>
          <a:p>
            <a:pPr eaLnBrk="1" hangingPunct="1"/>
            <a:r>
              <a:rPr lang="en-US" altLang="en-US" smtClean="0"/>
              <a:t>Bit transmission/reception</a:t>
            </a:r>
          </a:p>
          <a:p>
            <a:pPr eaLnBrk="1" hangingPunct="1"/>
            <a:r>
              <a:rPr lang="en-US" altLang="en-US" smtClean="0"/>
              <a:t>Transmission medium and topology</a:t>
            </a:r>
            <a:endParaRPr lang="en-GB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41831</TotalTime>
  <Words>1631</Words>
  <Application>Microsoft Office PowerPoint</Application>
  <PresentationFormat>On-screen Show (4:3)</PresentationFormat>
  <Paragraphs>360</Paragraphs>
  <Slides>49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49</vt:i4>
      </vt:variant>
    </vt:vector>
  </HeadingPairs>
  <TitlesOfParts>
    <vt:vector size="55" baseType="lpstr">
      <vt:lpstr>Default Design</vt:lpstr>
      <vt:lpstr>Θέμα του Office</vt:lpstr>
      <vt:lpstr>1_Default Design</vt:lpstr>
      <vt:lpstr>Equation</vt:lpstr>
      <vt:lpstr>Photo Editor Photo</vt:lpstr>
      <vt:lpstr>CorelPhotoPaint.Image.11</vt:lpstr>
      <vt:lpstr>Ασύρματα Δίκτυα και Κινητές Επικοινωνίες</vt:lpstr>
      <vt:lpstr>Multiple access</vt:lpstr>
      <vt:lpstr>Switching</vt:lpstr>
      <vt:lpstr>Multiple access </vt:lpstr>
      <vt:lpstr>Multiple Access Systems</vt:lpstr>
      <vt:lpstr>Multiple Access Control</vt:lpstr>
      <vt:lpstr>Multiple Access Control (cont)</vt:lpstr>
      <vt:lpstr>OSI and IEEE 802</vt:lpstr>
      <vt:lpstr>IEEE 802 Layers - Physical</vt:lpstr>
      <vt:lpstr>IEEE 802 Layers - Logical Link Control (LLC)</vt:lpstr>
      <vt:lpstr>IEEE 802 Layers - Media Access Control (MAC)</vt:lpstr>
      <vt:lpstr>Media Access Control (MAC)</vt:lpstr>
      <vt:lpstr>MAC Protocol: A Taxonomy</vt:lpstr>
      <vt:lpstr>Random Access MAC Protocols</vt:lpstr>
      <vt:lpstr>Random Access MAC Protocols: Performance</vt:lpstr>
      <vt:lpstr>ALOHA Protocol</vt:lpstr>
      <vt:lpstr>Slotted ALOHA</vt:lpstr>
      <vt:lpstr>Slotted ALOHA </vt:lpstr>
      <vt:lpstr>Slotted ALOHA Transmissions</vt:lpstr>
      <vt:lpstr>Slotted ALOHA: Efficiency</vt:lpstr>
      <vt:lpstr>Slotted ALOHA: Efficiency (cont)</vt:lpstr>
      <vt:lpstr>Slotted ALOHA: Finite Station Population </vt:lpstr>
      <vt:lpstr>Slotted ALOHA: Finite Station Population (cont)</vt:lpstr>
      <vt:lpstr>Pure ALOHA</vt:lpstr>
      <vt:lpstr>Pure ALOHA: Performance</vt:lpstr>
      <vt:lpstr>Reservation ALOHA</vt:lpstr>
      <vt:lpstr>Reservation ALOHA: Efficiency</vt:lpstr>
      <vt:lpstr>Carrier Sense Multiple Access (CSMA)</vt:lpstr>
      <vt:lpstr>Why ALOHA doesn’t listen…</vt:lpstr>
      <vt:lpstr>CSMA: What happens if channel is busy?</vt:lpstr>
      <vt:lpstr>CSMA persistence schemes</vt:lpstr>
      <vt:lpstr>CSMA: efficiency</vt:lpstr>
      <vt:lpstr>CSMA Collisions </vt:lpstr>
      <vt:lpstr>CSMA/CD (Collision Detect)</vt:lpstr>
      <vt:lpstr>Collision Detection</vt:lpstr>
      <vt:lpstr>Gains of Collision Detect</vt:lpstr>
      <vt:lpstr>Maximum Time to Detect Collision</vt:lpstr>
      <vt:lpstr>CSMA/CD Efficiency</vt:lpstr>
      <vt:lpstr>Multi-Access Radio Techniques</vt:lpstr>
      <vt:lpstr> </vt:lpstr>
      <vt:lpstr>      </vt:lpstr>
      <vt:lpstr> </vt:lpstr>
      <vt:lpstr>   </vt:lpstr>
      <vt:lpstr>CDMA</vt:lpstr>
      <vt:lpstr>Frequency hopping </vt:lpstr>
      <vt:lpstr>Direct sequence </vt:lpstr>
      <vt:lpstr>OFDMA</vt:lpstr>
      <vt:lpstr>Wideband CDMA</vt:lpstr>
      <vt:lpstr>Τέλος Ενότητας # 4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vsiris</dc:creator>
  <cp:lastModifiedBy>vaggelisdouros</cp:lastModifiedBy>
  <cp:revision>206</cp:revision>
  <cp:lastPrinted>2014-10-30T06:54:23Z</cp:lastPrinted>
  <dcterms:created xsi:type="dcterms:W3CDTF">1601-01-01T00:00:00Z</dcterms:created>
  <dcterms:modified xsi:type="dcterms:W3CDTF">2015-11-26T21:09:34Z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