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  <p:sldMasterId id="2147483662" r:id="rId3"/>
  </p:sldMasterIdLst>
  <p:notesMasterIdLst>
    <p:notesMasterId r:id="rId50"/>
  </p:notesMasterIdLst>
  <p:sldIdLst>
    <p:sldId id="375" r:id="rId4"/>
    <p:sldId id="376" r:id="rId5"/>
    <p:sldId id="377" r:id="rId6"/>
    <p:sldId id="378" r:id="rId7"/>
    <p:sldId id="379" r:id="rId8"/>
    <p:sldId id="457" r:id="rId9"/>
    <p:sldId id="471" r:id="rId10"/>
    <p:sldId id="381" r:id="rId11"/>
    <p:sldId id="470" r:id="rId12"/>
    <p:sldId id="428" r:id="rId13"/>
    <p:sldId id="430" r:id="rId14"/>
    <p:sldId id="432" r:id="rId15"/>
    <p:sldId id="382" r:id="rId16"/>
    <p:sldId id="429" r:id="rId17"/>
    <p:sldId id="465" r:id="rId18"/>
    <p:sldId id="433" r:id="rId19"/>
    <p:sldId id="458" r:id="rId20"/>
    <p:sldId id="407" r:id="rId21"/>
    <p:sldId id="434" r:id="rId22"/>
    <p:sldId id="462" r:id="rId23"/>
    <p:sldId id="463" r:id="rId24"/>
    <p:sldId id="464" r:id="rId25"/>
    <p:sldId id="466" r:id="rId26"/>
    <p:sldId id="410" r:id="rId27"/>
    <p:sldId id="440" r:id="rId28"/>
    <p:sldId id="459" r:id="rId29"/>
    <p:sldId id="411" r:id="rId30"/>
    <p:sldId id="412" r:id="rId31"/>
    <p:sldId id="413" r:id="rId32"/>
    <p:sldId id="468" r:id="rId33"/>
    <p:sldId id="469" r:id="rId34"/>
    <p:sldId id="414" r:id="rId35"/>
    <p:sldId id="415" r:id="rId36"/>
    <p:sldId id="467" r:id="rId37"/>
    <p:sldId id="416" r:id="rId38"/>
    <p:sldId id="417" r:id="rId39"/>
    <p:sldId id="460" r:id="rId40"/>
    <p:sldId id="422" r:id="rId41"/>
    <p:sldId id="451" r:id="rId42"/>
    <p:sldId id="452" r:id="rId43"/>
    <p:sldId id="454" r:id="rId44"/>
    <p:sldId id="461" r:id="rId45"/>
    <p:sldId id="455" r:id="rId46"/>
    <p:sldId id="426" r:id="rId47"/>
    <p:sldId id="472" r:id="rId48"/>
    <p:sldId id="406" r:id="rId4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657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Συντάκτης" initials="Σ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86753" autoAdjust="0"/>
  </p:normalViewPr>
  <p:slideViewPr>
    <p:cSldViewPr>
      <p:cViewPr>
        <p:scale>
          <a:sx n="51" d="100"/>
          <a:sy n="51" d="100"/>
        </p:scale>
        <p:origin x="-68" y="-444"/>
      </p:cViewPr>
      <p:guideLst>
        <p:guide orient="horz" pos="365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commentAuthors" Target="commentAuthors.xml"/><Relationship Id="rId3" Type="http://schemas.openxmlformats.org/officeDocument/2006/relationships/slideMaster" Target="slideMasters/slideMaster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14/11/2015</a:t>
            </a:fld>
            <a:endParaRPr lang="el-GR" dirty="0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dirty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endParaRPr lang="en-US" altLang="en-US" dirty="0" smtClean="0">
              <a:solidFill>
                <a:srgbClr val="FF0000"/>
              </a:solidFill>
            </a:endParaRPr>
          </a:p>
        </p:txBody>
      </p:sp>
      <p:sp>
        <p:nvSpPr>
          <p:cNvPr id="6148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0523419-4926-4377-8903-976ABB7FB68F}" type="slidenum">
              <a:rPr lang="el-GR" altLang="en-US">
                <a:latin typeface="Calibri" panose="020F0502020204030204" pitchFamily="34" charset="0"/>
              </a:rPr>
              <a:pPr/>
              <a:t>1</a:t>
            </a:fld>
            <a:endParaRPr lang="el-GR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6187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132828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mtClean="0"/>
              <a:t> </a:t>
            </a: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99682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589122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mtClean="0"/>
              <a:t> </a:t>
            </a: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99682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6084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38F397C-8980-4EF5-9EB5-E44A729C9748}" type="slidenum">
              <a:rPr lang="el-GR" altLang="en-US">
                <a:latin typeface="Calibri" panose="020F0502020204030204" pitchFamily="34" charset="0"/>
              </a:rPr>
              <a:pPr/>
              <a:t>46</a:t>
            </a:fld>
            <a:endParaRPr lang="el-GR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73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endParaRPr lang="en-US" altLang="en-US" smtClean="0"/>
          </a:p>
        </p:txBody>
      </p:sp>
      <p:sp>
        <p:nvSpPr>
          <p:cNvPr id="8196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2B7DEC7-E39D-4625-95E7-220B456BB537}" type="slidenum">
              <a:rPr lang="el-GR" altLang="en-US">
                <a:latin typeface="Calibri" panose="020F0502020204030204" pitchFamily="34" charset="0"/>
              </a:rPr>
              <a:pPr/>
              <a:t>2</a:t>
            </a:fld>
            <a:endParaRPr lang="el-GR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238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0244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D27BBB1-081D-4CDD-8445-B5EDE532C049}" type="slidenum">
              <a:rPr lang="el-GR" altLang="en-US">
                <a:latin typeface="Calibri" panose="020F0502020204030204" pitchFamily="34" charset="0"/>
              </a:rPr>
              <a:pPr/>
              <a:t>3</a:t>
            </a:fld>
            <a:endParaRPr lang="el-GR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010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A105C4B-EC00-4675-BC99-4CD0229659A0}" type="slidenum">
              <a:rPr lang="el-GR" altLang="en-US">
                <a:latin typeface="Calibri" panose="020F0502020204030204" pitchFamily="34" charset="0"/>
              </a:rPr>
              <a:pPr/>
              <a:t>4</a:t>
            </a:fld>
            <a:endParaRPr lang="el-GR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2064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4340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809B3A7-D4E5-47BA-B68D-64FEFB7B3347}" type="slidenum">
              <a:rPr lang="el-GR" altLang="en-US">
                <a:latin typeface="Calibri" panose="020F0502020204030204" pitchFamily="34" charset="0"/>
              </a:rPr>
              <a:pPr/>
              <a:t>5</a:t>
            </a:fld>
            <a:endParaRPr lang="el-GR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1367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mtClean="0"/>
              <a:t> </a:t>
            </a: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99682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mtClean="0"/>
              <a:t> </a:t>
            </a: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99682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mtClean="0"/>
              <a:t> </a:t>
            </a: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9968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 dirty="0"/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562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374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3568" y="2936925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83568" y="430507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528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540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743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123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51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5731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30122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913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301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3568" y="2936925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83568" y="430507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n-US" smtClean="0"/>
              <a:t>Click to edit Master title style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n-US" smtClean="0"/>
              <a:t>Click to edit Master title style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415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Επιχειρηματικότητα</a:t>
            </a:r>
            <a:endParaRPr lang="el-GR" altLang="en-US" dirty="0" smtClean="0"/>
          </a:p>
        </p:txBody>
      </p:sp>
      <p:sp>
        <p:nvSpPr>
          <p:cNvPr id="14338" name="Υπότιτλος 2"/>
          <p:cNvSpPr>
            <a:spLocks noGrp="1"/>
          </p:cNvSpPr>
          <p:nvPr>
            <p:ph type="subTitle" idx="1"/>
          </p:nvPr>
        </p:nvSpPr>
        <p:spPr>
          <a:xfrm>
            <a:off x="685800" y="3657600"/>
            <a:ext cx="7775575" cy="1636713"/>
          </a:xfrm>
        </p:spPr>
        <p:txBody>
          <a:bodyPr>
            <a:noAutofit/>
          </a:bodyPr>
          <a:lstStyle/>
          <a:p>
            <a:r>
              <a:rPr lang="el-GR" sz="2400" dirty="0" smtClean="0"/>
              <a:t> </a:t>
            </a:r>
            <a:r>
              <a:rPr lang="el-GR" sz="2400" b="1" dirty="0"/>
              <a:t>Ενότητα # 1: </a:t>
            </a:r>
            <a:r>
              <a:rPr lang="el-GR" sz="2400" dirty="0" smtClean="0"/>
              <a:t>Επιχειρηματικότητα και καινοτομία</a:t>
            </a:r>
            <a:r>
              <a:rPr lang="en-US" sz="2400" dirty="0" smtClean="0"/>
              <a:t>: </a:t>
            </a:r>
            <a:r>
              <a:rPr lang="el-GR" sz="2400" dirty="0" smtClean="0"/>
              <a:t>Το γενικό πλαίσιο</a:t>
            </a:r>
            <a:endParaRPr lang="el-GR" sz="2400" dirty="0"/>
          </a:p>
          <a:p>
            <a:r>
              <a:rPr lang="el-GR" sz="2400" b="1" dirty="0" smtClean="0"/>
              <a:t>Διδάσκουσα: </a:t>
            </a:r>
            <a:r>
              <a:rPr lang="el-GR" sz="2400" dirty="0" smtClean="0"/>
              <a:t>Ιωάννα Σαπφώ Πεπελάση</a:t>
            </a:r>
            <a:endParaRPr lang="el-GR" sz="2400" dirty="0"/>
          </a:p>
          <a:p>
            <a:r>
              <a:rPr lang="el-GR" sz="2400" b="1" dirty="0"/>
              <a:t>Τμήμα: </a:t>
            </a:r>
            <a:r>
              <a:rPr lang="el-GR" sz="2400" dirty="0" smtClean="0"/>
              <a:t>Οικονομικής Επιστήμης</a:t>
            </a:r>
            <a:endParaRPr lang="el-GR" sz="2300" dirty="0"/>
          </a:p>
        </p:txBody>
      </p:sp>
      <p:pic>
        <p:nvPicPr>
          <p:cNvPr id="5124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213" y="5591175"/>
            <a:ext cx="4310062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5826125"/>
            <a:ext cx="153511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044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Αρχικές Εφευρέσεις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l-GR" dirty="0" smtClean="0"/>
              <a:t>Οι πρώτες εφευρέσεις</a:t>
            </a:r>
            <a:r>
              <a:rPr lang="en-US" dirty="0" smtClean="0"/>
              <a:t>:</a:t>
            </a:r>
            <a:endParaRPr lang="el-GR" dirty="0" smtClean="0"/>
          </a:p>
          <a:p>
            <a:pPr lvl="1">
              <a:lnSpc>
                <a:spcPct val="120000"/>
              </a:lnSpc>
            </a:pPr>
            <a:r>
              <a:rPr lang="el-GR" dirty="0"/>
              <a:t>η φωτιά,</a:t>
            </a:r>
          </a:p>
          <a:p>
            <a:pPr lvl="1">
              <a:lnSpc>
                <a:spcPct val="120000"/>
              </a:lnSpc>
            </a:pPr>
            <a:r>
              <a:rPr lang="el-GR" dirty="0"/>
              <a:t>ο </a:t>
            </a:r>
            <a:r>
              <a:rPr lang="el-GR" dirty="0" smtClean="0"/>
              <a:t>τροχός</a:t>
            </a:r>
            <a:r>
              <a:rPr lang="el-GR" dirty="0"/>
              <a:t>.</a:t>
            </a:r>
            <a:endParaRPr lang="el-GR" dirty="0" smtClean="0"/>
          </a:p>
          <a:p>
            <a:pPr marL="342900" lvl="1" indent="-342900">
              <a:lnSpc>
                <a:spcPct val="120000"/>
              </a:lnSpc>
              <a:buFont typeface="Arial" pitchFamily="34" charset="0"/>
              <a:buChar char="•"/>
            </a:pPr>
            <a:r>
              <a:rPr lang="el-GR" sz="3200" dirty="0"/>
              <a:t>Στόχος η καλυτέρευση της καθημερινής ζωής μέσω της διαδικασίας δοκιμής και λάθους</a:t>
            </a:r>
            <a:r>
              <a:rPr lang="el-GR" sz="3200" dirty="0" smtClean="0"/>
              <a:t>.</a:t>
            </a:r>
            <a:endParaRPr lang="el-GR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645912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Οι εφευρέσεις στην αρχαιότητα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>
              <a:lnSpc>
                <a:spcPct val="120000"/>
              </a:lnSpc>
              <a:buFont typeface="Arial" pitchFamily="34" charset="0"/>
              <a:buChar char="•"/>
            </a:pPr>
            <a:r>
              <a:rPr lang="el-GR" sz="3200" dirty="0" smtClean="0"/>
              <a:t>Παραδείγματα εφευρέσεων</a:t>
            </a:r>
            <a:r>
              <a:rPr lang="en-US" sz="3200" dirty="0" smtClean="0"/>
              <a:t>:</a:t>
            </a:r>
            <a:endParaRPr lang="el-GR" sz="3200" dirty="0" smtClean="0"/>
          </a:p>
          <a:p>
            <a:pPr lvl="1">
              <a:lnSpc>
                <a:spcPct val="120000"/>
              </a:lnSpc>
            </a:pPr>
            <a:r>
              <a:rPr lang="el-GR" sz="3200" dirty="0"/>
              <a:t>η </a:t>
            </a:r>
            <a:r>
              <a:rPr lang="el-GR" sz="3200" dirty="0" smtClean="0"/>
              <a:t>τριήρης (πολεμικό πλοίο),</a:t>
            </a:r>
            <a:endParaRPr lang="el-GR" sz="3200" dirty="0"/>
          </a:p>
          <a:p>
            <a:pPr lvl="1">
              <a:lnSpc>
                <a:spcPct val="120000"/>
              </a:lnSpc>
            </a:pPr>
            <a:r>
              <a:rPr lang="el-GR" sz="3200" dirty="0"/>
              <a:t>η </a:t>
            </a:r>
            <a:r>
              <a:rPr lang="el-GR" sz="3200" dirty="0" err="1"/>
              <a:t>αιολοπύλη</a:t>
            </a:r>
            <a:r>
              <a:rPr lang="el-GR" sz="3200" dirty="0"/>
              <a:t> </a:t>
            </a:r>
            <a:r>
              <a:rPr lang="el-GR" sz="3200" dirty="0" smtClean="0"/>
              <a:t>(Έργο του Ήρων από την Αλεξάνδρεια τον 1</a:t>
            </a:r>
            <a:r>
              <a:rPr lang="el-GR" sz="3200" baseline="30000" dirty="0" smtClean="0"/>
              <a:t>ο</a:t>
            </a:r>
            <a:r>
              <a:rPr lang="el-GR" sz="3200" dirty="0" smtClean="0"/>
              <a:t> </a:t>
            </a:r>
            <a:r>
              <a:rPr lang="el-GR" sz="3200" dirty="0" err="1" smtClean="0"/>
              <a:t>μ.Χ</a:t>
            </a:r>
            <a:r>
              <a:rPr lang="el-GR" sz="3200" dirty="0" smtClean="0"/>
              <a:t>. αιώνα. Είναι η πρώτη </a:t>
            </a:r>
            <a:r>
              <a:rPr lang="el-GR" sz="3200" dirty="0"/>
              <a:t>καταγεγραμμένη ατμομηχανή της </a:t>
            </a:r>
            <a:r>
              <a:rPr lang="el-GR" sz="3200" dirty="0" smtClean="0"/>
              <a:t>αρχαιότητας.)</a:t>
            </a:r>
            <a:endParaRPr lang="el-GR" sz="32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066502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Οι εφευρέσεις στο μεσαίωνα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el-GR" sz="3200" dirty="0" smtClean="0"/>
              <a:t>Παράδειγμα εφεύρεσης</a:t>
            </a:r>
            <a:r>
              <a:rPr lang="en-US" sz="3200" dirty="0" smtClean="0"/>
              <a:t>:</a:t>
            </a:r>
            <a:endParaRPr lang="el-GR" sz="3200" dirty="0" smtClean="0"/>
          </a:p>
          <a:p>
            <a:pPr marL="742950" lvl="2" indent="-342900">
              <a:buFont typeface="Calibri" panose="020F0502020204030204" pitchFamily="34" charset="0"/>
              <a:buChar char="—"/>
            </a:pPr>
            <a:r>
              <a:rPr lang="el-GR" sz="3200" dirty="0"/>
              <a:t>Ο γερανός. (Στόχος το είναι το κέρδος και η διευκόλυνση του εμπορίου. Υπάρχει διασύνδεση με την επιχειρηματικότητα.)</a:t>
            </a:r>
          </a:p>
          <a:p>
            <a:pPr marL="342900" lvl="1" indent="-342900">
              <a:lnSpc>
                <a:spcPct val="120000"/>
              </a:lnSpc>
              <a:buFont typeface="Arial" pitchFamily="34" charset="0"/>
              <a:buChar char="•"/>
            </a:pPr>
            <a:r>
              <a:rPr lang="el-GR" sz="3200" dirty="0"/>
              <a:t>Οι εφευρέτες είναι κυρίως τεχνίτες που απασχολούνται στη γεωργία, στη χειροτεχνία ή στον χώρο των μεταφορών.</a:t>
            </a:r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l-GR" sz="23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000958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Οι εφευρέσεις </a:t>
            </a:r>
            <a:r>
              <a:rPr lang="el-GR" dirty="0" smtClean="0"/>
              <a:t>στη Βιομηχανική </a:t>
            </a:r>
            <a:r>
              <a:rPr lang="el-GR" dirty="0"/>
              <a:t>Επανάσταση</a:t>
            </a:r>
            <a:endParaRPr lang="el-GR" altLang="en-US" dirty="0" smtClean="0"/>
          </a:p>
        </p:txBody>
      </p:sp>
      <p:sp>
        <p:nvSpPr>
          <p:cNvPr id="18435" name="Rectangle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ct val="20000"/>
              </a:spcBef>
            </a:pPr>
            <a:r>
              <a:rPr lang="el-GR" dirty="0" smtClean="0"/>
              <a:t>Η εφεύρεση της εφεύρεσης (πληθώρα εφευρέσεων).</a:t>
            </a:r>
          </a:p>
          <a:p>
            <a:pPr lvl="1">
              <a:spcBef>
                <a:spcPct val="20000"/>
              </a:spcBef>
            </a:pPr>
            <a:r>
              <a:rPr lang="el-GR" dirty="0" smtClean="0"/>
              <a:t>Στόχος η βελτίωση των συνθηκών παραγωγής.</a:t>
            </a:r>
          </a:p>
          <a:p>
            <a:pPr>
              <a:spcBef>
                <a:spcPct val="20000"/>
              </a:spcBef>
            </a:pPr>
            <a:r>
              <a:rPr lang="el-GR" dirty="0" smtClean="0"/>
              <a:t>Οι εφευρέσεις</a:t>
            </a:r>
            <a:r>
              <a:rPr lang="en-US" dirty="0" smtClean="0"/>
              <a:t>:</a:t>
            </a:r>
          </a:p>
          <a:p>
            <a:pPr lvl="1">
              <a:spcBef>
                <a:spcPct val="20000"/>
              </a:spcBef>
            </a:pPr>
            <a:r>
              <a:rPr lang="el-GR" dirty="0"/>
              <a:t>Ξ</a:t>
            </a:r>
            <a:r>
              <a:rPr lang="el-GR" dirty="0" smtClean="0"/>
              <a:t>εκινούν από την γεωργία.</a:t>
            </a:r>
            <a:endParaRPr lang="en-US" dirty="0" smtClean="0"/>
          </a:p>
          <a:p>
            <a:pPr lvl="1">
              <a:spcBef>
                <a:spcPct val="20000"/>
              </a:spcBef>
            </a:pPr>
            <a:r>
              <a:rPr lang="el-GR" dirty="0"/>
              <a:t>Σ</a:t>
            </a:r>
            <a:r>
              <a:rPr lang="el-GR" dirty="0" smtClean="0"/>
              <a:t>υνδέονται </a:t>
            </a:r>
            <a:r>
              <a:rPr lang="el-GR" dirty="0"/>
              <a:t>με το κέρδος και τον ατομικό πλουτισμό</a:t>
            </a:r>
            <a:r>
              <a:rPr lang="el-GR" dirty="0" smtClean="0"/>
              <a:t>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3178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ατμομηχανή (1 από 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l-GR" dirty="0" smtClean="0"/>
              <a:t>Η πρώτη ατμοκίνητη μηχανή εφευρέθηκε </a:t>
            </a:r>
            <a:r>
              <a:rPr lang="el-GR" dirty="0"/>
              <a:t>το 1712 από τον </a:t>
            </a:r>
            <a:r>
              <a:rPr lang="en-US" dirty="0" err="1" smtClean="0"/>
              <a:t>Newcomen</a:t>
            </a:r>
            <a:r>
              <a:rPr lang="el-GR" dirty="0" smtClean="0"/>
              <a:t> </a:t>
            </a:r>
            <a:r>
              <a:rPr lang="el-GR" dirty="0"/>
              <a:t>και είχε ευρεία χρήση στα ορυχεία</a:t>
            </a:r>
            <a:r>
              <a:rPr lang="en-US" altLang="en-US" dirty="0"/>
              <a:t>.</a:t>
            </a:r>
            <a:endParaRPr lang="el-GR" altLang="en-US" dirty="0"/>
          </a:p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l-GR" dirty="0"/>
              <a:t>Μεσολαβεί πάνω από ένας αιώνας μέχρι η χρήση </a:t>
            </a:r>
            <a:r>
              <a:rPr lang="el-GR" dirty="0" smtClean="0"/>
              <a:t>να </a:t>
            </a:r>
            <a:r>
              <a:rPr lang="el-GR" dirty="0"/>
              <a:t>διαδοθεί ευρέως στη βιομηχανική παραγωγή</a:t>
            </a:r>
            <a:r>
              <a:rPr lang="el-GR" dirty="0" smtClean="0"/>
              <a:t>.</a:t>
            </a:r>
          </a:p>
          <a:p>
            <a:pPr lvl="1">
              <a:lnSpc>
                <a:spcPct val="120000"/>
              </a:lnSpc>
              <a:spcBef>
                <a:spcPct val="20000"/>
              </a:spcBef>
            </a:pPr>
            <a:r>
              <a:rPr lang="el-GR" dirty="0"/>
              <a:t>Σημείωση</a:t>
            </a:r>
            <a:r>
              <a:rPr lang="en-US" dirty="0"/>
              <a:t>:</a:t>
            </a:r>
            <a:r>
              <a:rPr lang="el-GR" dirty="0"/>
              <a:t> </a:t>
            </a:r>
            <a:r>
              <a:rPr lang="el-GR" dirty="0" smtClean="0"/>
              <a:t>Σε αντίθεση, </a:t>
            </a:r>
            <a:r>
              <a:rPr lang="el-GR" dirty="0"/>
              <a:t>στη σύγχρονη </a:t>
            </a:r>
            <a:r>
              <a:rPr lang="el-GR" dirty="0" smtClean="0"/>
              <a:t>εποχή, η </a:t>
            </a:r>
            <a:r>
              <a:rPr lang="el-GR" dirty="0"/>
              <a:t>χρονική απόσταση ανάμεσα στην καταγραφή της ιδέας, της εφαρμογής της εφεύρεσης και των καινοτομιών που την καθιστούν εύχρηστη έχει </a:t>
            </a:r>
            <a:r>
              <a:rPr lang="el-GR" dirty="0" smtClean="0"/>
              <a:t>ελαχιστοποιηθεί.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620411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ατμομηχανή </a:t>
            </a:r>
            <a:r>
              <a:rPr lang="el-GR" dirty="0" smtClean="0"/>
              <a:t>(2 </a:t>
            </a:r>
            <a:r>
              <a:rPr lang="el-GR" dirty="0"/>
              <a:t>από 2)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 εφεύρεση της ατμομηχανής του </a:t>
            </a:r>
            <a:r>
              <a:rPr lang="en-US" dirty="0"/>
              <a:t>Watt </a:t>
            </a:r>
            <a:r>
              <a:rPr lang="el-GR" dirty="0"/>
              <a:t>πραγματοποιείται το </a:t>
            </a:r>
            <a:r>
              <a:rPr lang="en-GB" dirty="0" smtClean="0"/>
              <a:t>1763</a:t>
            </a:r>
            <a:r>
              <a:rPr lang="el-GR" dirty="0" smtClean="0"/>
              <a:t>.</a:t>
            </a:r>
          </a:p>
          <a:p>
            <a:r>
              <a:rPr lang="el-GR" dirty="0" smtClean="0"/>
              <a:t>Μέχρι το </a:t>
            </a:r>
            <a:r>
              <a:rPr lang="en-GB" dirty="0"/>
              <a:t>1775</a:t>
            </a:r>
            <a:r>
              <a:rPr lang="el-GR" dirty="0"/>
              <a:t> υπόκειται σε συνεχείς </a:t>
            </a:r>
            <a:r>
              <a:rPr lang="el-GR" dirty="0" smtClean="0"/>
              <a:t>βελτιώσεις.</a:t>
            </a:r>
          </a:p>
          <a:p>
            <a:r>
              <a:rPr lang="el-GR" dirty="0" smtClean="0"/>
              <a:t>Είναι </a:t>
            </a:r>
            <a:r>
              <a:rPr lang="el-GR" dirty="0"/>
              <a:t>ενδεικτική της σύνδεσης της επιστήμης με την εφεύρεση και την καινοτομία.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732207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Τι  έχει προηγηθεί;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/>
              <a:t>Ο </a:t>
            </a:r>
            <a:r>
              <a:rPr lang="el-GR" dirty="0"/>
              <a:t>Διαφωτισμός και οι εγκυκλοπαιδιστές.</a:t>
            </a:r>
            <a:endParaRPr lang="el-GR" altLang="en-US" dirty="0"/>
          </a:p>
          <a:p>
            <a:r>
              <a:rPr lang="el-GR" dirty="0" smtClean="0"/>
              <a:t>Εγκυκλοπαιδιστές (18</a:t>
            </a:r>
            <a:r>
              <a:rPr lang="el-GR" baseline="30000" dirty="0" smtClean="0"/>
              <a:t>ος</a:t>
            </a:r>
            <a:r>
              <a:rPr lang="el-GR" dirty="0" smtClean="0"/>
              <a:t> αιώνας)</a:t>
            </a:r>
            <a:r>
              <a:rPr lang="en-US" dirty="0" smtClean="0"/>
              <a:t>:</a:t>
            </a:r>
            <a:endParaRPr lang="el-GR" dirty="0" smtClean="0"/>
          </a:p>
          <a:p>
            <a:pPr lvl="1"/>
            <a:r>
              <a:rPr lang="el-GR" dirty="0" smtClean="0"/>
              <a:t>Ομάδα ανθρώπων που σκέφτονται ανεξάρτητα από θρησκευτικούς περιορισμούς.</a:t>
            </a:r>
          </a:p>
          <a:p>
            <a:r>
              <a:rPr lang="el-GR" dirty="0" smtClean="0"/>
              <a:t>Η θρησκεία πλέον περιορίζεται τους χώρους του συναισθήματος, της ηθικής και της προσωπικής ζωής.</a:t>
            </a:r>
          </a:p>
          <a:p>
            <a:r>
              <a:rPr lang="el-GR" dirty="0" smtClean="0"/>
              <a:t>Η γνώση απελευθερώνεται από τα δεσμά της θρησκείας, γεγονός που συμβάλλει στην προώθηση των εφευρέσεων.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71272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l-GR" dirty="0" smtClean="0"/>
              <a:t>Σύγχρονη εποχή</a:t>
            </a:r>
            <a:endParaRPr lang="el-GR" dirty="0"/>
          </a:p>
        </p:txBody>
      </p:sp>
      <p:sp>
        <p:nvSpPr>
          <p:cNvPr id="6" name="Θέση κειμένου 5"/>
          <p:cNvSpPr txBox="1">
            <a:spLocks/>
          </p:cNvSpPr>
          <p:nvPr/>
        </p:nvSpPr>
        <p:spPr>
          <a:xfrm>
            <a:off x="683568" y="4305077"/>
            <a:ext cx="7772400" cy="1500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2200" b="1" dirty="0" smtClean="0"/>
              <a:t>Μάθημα</a:t>
            </a:r>
            <a:r>
              <a:rPr lang="el-GR" sz="2200" b="1" dirty="0"/>
              <a:t>: </a:t>
            </a:r>
            <a:r>
              <a:rPr lang="el-GR" sz="2200" dirty="0" smtClean="0"/>
              <a:t>Επιχειρηματικότητα, </a:t>
            </a:r>
            <a:r>
              <a:rPr lang="el-GR" sz="2200" b="1" dirty="0"/>
              <a:t>Ενότητα # 1: </a:t>
            </a:r>
            <a:r>
              <a:rPr lang="el-GR" sz="2200" dirty="0"/>
              <a:t>Επιχειρηματικότητα και καινοτομία</a:t>
            </a:r>
            <a:r>
              <a:rPr lang="en-US" sz="2200" dirty="0"/>
              <a:t>: </a:t>
            </a:r>
            <a:r>
              <a:rPr lang="el-GR" sz="2200" dirty="0"/>
              <a:t>Το γενικό </a:t>
            </a:r>
            <a:r>
              <a:rPr lang="el-GR" sz="2200" dirty="0" smtClean="0"/>
              <a:t>πλαίσιο</a:t>
            </a:r>
          </a:p>
          <a:p>
            <a:pPr algn="l"/>
            <a:r>
              <a:rPr lang="el-GR" sz="2200" b="1" dirty="0" smtClean="0"/>
              <a:t>Διδάσκουσά: </a:t>
            </a:r>
            <a:r>
              <a:rPr lang="el-GR" sz="2200" dirty="0"/>
              <a:t>Ιωάννα Σαπφώ Πεπελάση</a:t>
            </a:r>
            <a:r>
              <a:rPr lang="el-GR" sz="2200" dirty="0" smtClean="0"/>
              <a:t>, </a:t>
            </a:r>
            <a:r>
              <a:rPr lang="el-GR" sz="2200" b="1" dirty="0"/>
              <a:t>Τμήμα: </a:t>
            </a:r>
            <a:r>
              <a:rPr lang="el-GR" sz="2200" dirty="0" smtClean="0"/>
              <a:t>Οικονομικής Επιστήμης</a:t>
            </a:r>
            <a:endParaRPr lang="el-GR" sz="2200" dirty="0"/>
          </a:p>
        </p:txBody>
      </p:sp>
    </p:spTree>
    <p:extLst>
      <p:ext uri="{BB962C8B-B14F-4D97-AF65-F5344CB8AC3E}">
        <p14:creationId xmlns:p14="http://schemas.microsoft.com/office/powerpoint/2010/main" val="192276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Οι εφευρέσεις σήμερα</a:t>
            </a:r>
            <a:r>
              <a:rPr lang="el-GR" dirty="0" smtClean="0"/>
              <a:t>; (1/2)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dirty="0" smtClean="0"/>
              <a:t>Υπάρχει διαφορετικό </a:t>
            </a:r>
            <a:r>
              <a:rPr lang="el-GR" dirty="0"/>
              <a:t>θεσμικό </a:t>
            </a:r>
            <a:r>
              <a:rPr lang="el-GR" dirty="0" smtClean="0"/>
              <a:t>πλαίσιο</a:t>
            </a:r>
            <a:r>
              <a:rPr lang="en-US" dirty="0" smtClean="0"/>
              <a:t>:</a:t>
            </a:r>
            <a:endParaRPr lang="el-GR" dirty="0" smtClean="0"/>
          </a:p>
          <a:p>
            <a:pPr lvl="1"/>
            <a:r>
              <a:rPr lang="el-GR" dirty="0" smtClean="0"/>
              <a:t>Οι εφευρέσεις προέρχονται από το χώρο της έρευνας.</a:t>
            </a:r>
          </a:p>
          <a:p>
            <a:pPr lvl="1"/>
            <a:r>
              <a:rPr lang="el-GR" dirty="0" smtClean="0"/>
              <a:t>Αποτελούν προϊόν ομαδικής εργασίας.</a:t>
            </a:r>
          </a:p>
          <a:p>
            <a:pPr lvl="1"/>
            <a:r>
              <a:rPr lang="el-GR" dirty="0" smtClean="0"/>
              <a:t>Η επιστήμη είναι συνδεδεμένη με την αγορά</a:t>
            </a:r>
            <a:endParaRPr lang="el-GR" dirty="0"/>
          </a:p>
          <a:p>
            <a:r>
              <a:rPr lang="el-GR" dirty="0" smtClean="0"/>
              <a:t>Η έρευνα είναι πολυδάπανη και χρηματοδοτείται κυρίως από</a:t>
            </a:r>
            <a:r>
              <a:rPr lang="en-US" dirty="0" smtClean="0"/>
              <a:t>:</a:t>
            </a:r>
            <a:endParaRPr lang="el-GR" dirty="0" smtClean="0"/>
          </a:p>
          <a:p>
            <a:pPr lvl="1"/>
            <a:r>
              <a:rPr lang="el-GR" dirty="0"/>
              <a:t>τ</a:t>
            </a:r>
            <a:r>
              <a:rPr lang="el-GR" dirty="0" smtClean="0"/>
              <a:t>ο κράτος,</a:t>
            </a:r>
          </a:p>
          <a:p>
            <a:pPr lvl="1"/>
            <a:r>
              <a:rPr lang="el-GR" dirty="0" smtClean="0"/>
              <a:t>τις πολυεθνικές επιχειρήσεις.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322148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Οι εφευρέσεις σήμερα</a:t>
            </a:r>
            <a:r>
              <a:rPr lang="el-GR" dirty="0" smtClean="0"/>
              <a:t>; (2/2)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Είναι δύσκολο να διαχωριστεί η εφεύρεση από την καινοτομία.</a:t>
            </a:r>
          </a:p>
          <a:p>
            <a:r>
              <a:rPr lang="el-GR" dirty="0" smtClean="0"/>
              <a:t>Από την πρώτη στιγμή γίνεται προσπάθεια προσαρμογής των εφευρέσεων στην παραγωγική διαδικασία.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72210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 smtClean="0"/>
              <a:t>Χρηματοδότηση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525962"/>
          </a:xfrm>
        </p:spPr>
        <p:txBody>
          <a:bodyPr/>
          <a:lstStyle/>
          <a:p>
            <a:pPr eaLnBrk="1" hangingPunct="1"/>
            <a:r>
              <a:rPr lang="el-GR" altLang="en-US" sz="2400" smtClean="0"/>
              <a:t>Το παρόν εκπαιδευτικό υλικό έχει αναπτυχθεί στα πλαίσια του εκπαιδευτικού έργου του διδάσκοντα.</a:t>
            </a:r>
            <a:endParaRPr lang="en-US" altLang="en-US" sz="2400" smtClean="0"/>
          </a:p>
          <a:p>
            <a:pPr eaLnBrk="1" hangingPunct="1"/>
            <a:r>
              <a:rPr lang="el-GR" altLang="en-US" sz="2400" smtClean="0"/>
              <a:t>Το έργο «</a:t>
            </a:r>
            <a:r>
              <a:rPr lang="el-GR" altLang="en-US" sz="2400" b="1" smtClean="0"/>
              <a:t>Ανοικτά Ακαδημαϊκά Μαθήματα στο Οικονομικό Πανεπιστήμιο Αθηνών</a:t>
            </a:r>
            <a:r>
              <a:rPr lang="el-GR" altLang="en-US" sz="2400" smtClean="0"/>
              <a:t>» έχει χρηματοδοτήσει μόνο τη αναδιαμόρφωση του εκπαιδευτικού υλικού. </a:t>
            </a:r>
          </a:p>
          <a:p>
            <a:pPr eaLnBrk="1" hangingPunct="1"/>
            <a:r>
              <a:rPr lang="el-GR" altLang="en-US" sz="240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172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5054600"/>
            <a:ext cx="64801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C62E363-DD1B-4ADF-AC8F-F4B0A91AA561}" type="slidenum">
              <a:rPr lang="el-GR" altLang="en-US" sz="140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l-GR" altLang="en-US" sz="1400"/>
          </a:p>
        </p:txBody>
      </p:sp>
    </p:spTree>
    <p:extLst>
      <p:ext uri="{BB962C8B-B14F-4D97-AF65-F5344CB8AC3E}">
        <p14:creationId xmlns:p14="http://schemas.microsoft.com/office/powerpoint/2010/main" val="277245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Θέση εικόνας 5" descr="Οριζόντιος άξονας: χρόνος.&#10;Κάθετος άξονας: ποσοστό των απασχολούμενων σε κάθε κλάδο.&#10;Η καμπύλη του πρωτογενούς τομέα (γεωργία) παρουσιάζει φθίνουσα πορεία στη διάρκεια του χρόνου. Η απασχόληση στον πρωτογενή τομέα μειώνεται.&#10;Η καμπύλη του δευτερογενούς τομέα (βιομηχανία) αρχικά έχει αύξουσα ενώ κατά τη δεκαετία του 1980 ξεκινά να παρουσιάζει φθίνουσα πορεία στη διάρκεια του χρόνου. Η απασχόληση στον δευτερογενή τομέα αρχικά αυξάνεται και στη συνέχεια μειώνεται.&#10;Η καμπύλη του τριτογενούς τομέα (υπηρεσίες) παρουσιάζει αύξουσα πορεία στη διάρκεια του χρόνου. Η απασχόληση στον τριτογενή τομέα αυξάνεται.&#10;Η καμπύλη του τεταρτογενούς τομέα (υπηρεσίες βασισμένες στη γνώση) εμφανίζεται περίπου στη δεκαετία του 1990. Παρουσιάζει αύξουσα πορεία στη διάρκεια του χρόνου. Η απασχόληση στον τεταρτογενή τομέα αυξάνεται.&#10;" title="Η εξέλιξη της απασχόλησης στου τέσσερις βιομηχανικούς τομείς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2" r="2612"/>
          <a:stretch>
            <a:fillRect/>
          </a:stretch>
        </p:blipFill>
        <p:spPr/>
      </p:pic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396008"/>
          </a:xfrm>
        </p:spPr>
        <p:txBody>
          <a:bodyPr>
            <a:noAutofit/>
          </a:bodyPr>
          <a:lstStyle/>
          <a:p>
            <a:pPr marL="342900" indent="-34290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l-GR" dirty="0" smtClean="0"/>
              <a:t>Μοντέλο </a:t>
            </a:r>
            <a:r>
              <a:rPr lang="en-US" dirty="0" smtClean="0"/>
              <a:t>Colin Clark</a:t>
            </a:r>
            <a:r>
              <a:rPr lang="el-GR" dirty="0" smtClean="0"/>
              <a:t>.</a:t>
            </a:r>
          </a:p>
          <a:p>
            <a:pPr marL="342900" indent="-34290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l-GR" dirty="0" smtClean="0"/>
              <a:t>Οριζόντιος </a:t>
            </a:r>
            <a:r>
              <a:rPr lang="el-GR" dirty="0"/>
              <a:t>άξονας</a:t>
            </a:r>
            <a:r>
              <a:rPr lang="en-US" dirty="0"/>
              <a:t>: </a:t>
            </a:r>
            <a:r>
              <a:rPr lang="el-GR" dirty="0" smtClean="0"/>
              <a:t>χρόνος.</a:t>
            </a:r>
          </a:p>
          <a:p>
            <a:pPr marL="342900" indent="-34290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l-GR" dirty="0" smtClean="0"/>
              <a:t>Κάθετος </a:t>
            </a:r>
            <a:r>
              <a:rPr lang="el-GR" dirty="0"/>
              <a:t>άξονας</a:t>
            </a:r>
            <a:r>
              <a:rPr lang="en-US" dirty="0"/>
              <a:t>: </a:t>
            </a:r>
            <a:r>
              <a:rPr lang="el-GR" dirty="0"/>
              <a:t>ποσοστό των απασχολούμενων σε κάθε </a:t>
            </a:r>
            <a:r>
              <a:rPr lang="el-GR" dirty="0" smtClean="0"/>
              <a:t>κλάδο.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20</a:t>
            </a:fld>
            <a:endParaRPr lang="el-GR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Πού </a:t>
            </a:r>
            <a:r>
              <a:rPr lang="el-GR" dirty="0"/>
              <a:t>βρισκόμαστε </a:t>
            </a:r>
            <a:r>
              <a:rPr lang="el-GR" dirty="0" smtClean="0"/>
              <a:t>σήμερα;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242415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Πρωτογενής και Δευτερογενής τομέας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Καμπύλη πρωτογενούς τομέα (γεωργία)</a:t>
            </a:r>
            <a:r>
              <a:rPr lang="en-US" dirty="0"/>
              <a:t>.</a:t>
            </a:r>
            <a:endParaRPr lang="el-GR" dirty="0"/>
          </a:p>
          <a:p>
            <a:pPr lvl="1"/>
            <a:r>
              <a:rPr lang="el-GR" dirty="0"/>
              <a:t>Παρουσιάζει φθίνουσα πορεία</a:t>
            </a:r>
            <a:r>
              <a:rPr lang="en-US" dirty="0"/>
              <a:t> </a:t>
            </a:r>
            <a:r>
              <a:rPr lang="el-GR" dirty="0"/>
              <a:t>στη διάρκεια του χρόνου.</a:t>
            </a:r>
          </a:p>
          <a:p>
            <a:r>
              <a:rPr lang="el-GR" dirty="0"/>
              <a:t>Καμπύλη δευτερογενούς τομέα (βιομηχανία)</a:t>
            </a:r>
            <a:r>
              <a:rPr lang="en-US" dirty="0"/>
              <a:t>.</a:t>
            </a:r>
            <a:endParaRPr lang="el-GR" dirty="0"/>
          </a:p>
          <a:p>
            <a:pPr lvl="1"/>
            <a:r>
              <a:rPr lang="el-GR" dirty="0"/>
              <a:t>Αρχικά έχει αύξουσα ενώ κατά τη δεκαετία του 1980 ξεκινά να παρουσιάζει φθίνουσα πορεία στη διάρκεια του χρόνου.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583220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Τριτογενής και Τεταρτογενής τομέας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Καμπύλη τριτογενούς τομέα (υπηρεσίες)</a:t>
            </a:r>
            <a:r>
              <a:rPr lang="en-US" dirty="0"/>
              <a:t>.</a:t>
            </a:r>
            <a:endParaRPr lang="el-GR" dirty="0"/>
          </a:p>
          <a:p>
            <a:pPr lvl="1"/>
            <a:r>
              <a:rPr lang="el-GR" dirty="0"/>
              <a:t>Παρουσιάζει αύξουσα πορεία στη διάρκεια του χρόνου.</a:t>
            </a:r>
          </a:p>
          <a:p>
            <a:r>
              <a:rPr lang="el-GR" dirty="0"/>
              <a:t>Καμπύλη τεταρτογενούς </a:t>
            </a:r>
            <a:r>
              <a:rPr lang="el-GR" dirty="0" smtClean="0"/>
              <a:t>τομέα (υπηρεσίες </a:t>
            </a:r>
            <a:r>
              <a:rPr lang="el-GR" dirty="0"/>
              <a:t>βασισμένες στη γνώση (</a:t>
            </a:r>
            <a:r>
              <a:rPr lang="en-US" dirty="0"/>
              <a:t>“knowledge based services”)).</a:t>
            </a:r>
            <a:endParaRPr lang="el-GR" dirty="0"/>
          </a:p>
          <a:p>
            <a:pPr lvl="1"/>
            <a:r>
              <a:rPr lang="el-GR" dirty="0"/>
              <a:t>Εμφανίζεται περίπου στη δεκαετία του 1990. Παρουσιάζει αύξουσα πορεία στη διάρκεια του χρόνου.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12853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 επιχειρηματικότητα στη μεταβιομηχανική εποχή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 smtClean="0"/>
              <a:t>Αποτελεί το επίκεντρο του ενδιαφέροντος.</a:t>
            </a:r>
          </a:p>
          <a:p>
            <a:pPr>
              <a:lnSpc>
                <a:spcPct val="120000"/>
              </a:lnSpc>
            </a:pPr>
            <a:r>
              <a:rPr lang="el-GR" dirty="0"/>
              <a:t>Αιτίες</a:t>
            </a:r>
            <a:r>
              <a:rPr lang="en-US" dirty="0"/>
              <a:t>:</a:t>
            </a:r>
            <a:endParaRPr lang="el-GR" dirty="0"/>
          </a:p>
          <a:p>
            <a:pPr lvl="1">
              <a:lnSpc>
                <a:spcPct val="120000"/>
              </a:lnSpc>
            </a:pPr>
            <a:r>
              <a:rPr lang="el-GR" dirty="0"/>
              <a:t>Ανεργία.</a:t>
            </a:r>
            <a:endParaRPr lang="en-US" dirty="0"/>
          </a:p>
          <a:p>
            <a:pPr lvl="1">
              <a:lnSpc>
                <a:spcPct val="120000"/>
              </a:lnSpc>
            </a:pPr>
            <a:r>
              <a:rPr lang="el-GR" dirty="0"/>
              <a:t>Προώθηση</a:t>
            </a:r>
            <a:r>
              <a:rPr lang="en-US" dirty="0"/>
              <a:t>:</a:t>
            </a:r>
          </a:p>
          <a:p>
            <a:pPr lvl="2">
              <a:lnSpc>
                <a:spcPct val="120000"/>
              </a:lnSpc>
            </a:pPr>
            <a:r>
              <a:rPr lang="el-GR" dirty="0"/>
              <a:t>κουλτούρας επιχειρηματικότητας (</a:t>
            </a:r>
            <a:r>
              <a:rPr lang="en-US" dirty="0"/>
              <a:t>“new enterprise economy”),</a:t>
            </a:r>
          </a:p>
          <a:p>
            <a:pPr lvl="2">
              <a:lnSpc>
                <a:spcPct val="120000"/>
              </a:lnSpc>
            </a:pPr>
            <a:r>
              <a:rPr lang="el-GR" dirty="0"/>
              <a:t>μικρομεσαίων επιχειρήσεων οι οποίες συνεισφέρουν στην απασχόληση και τη δημιουργία προστιθέμενης αξίας. </a:t>
            </a:r>
          </a:p>
          <a:p>
            <a:pPr lvl="1">
              <a:lnSpc>
                <a:spcPct val="120000"/>
              </a:lnSpc>
            </a:pPr>
            <a:r>
              <a:rPr lang="el-GR" dirty="0"/>
              <a:t>Μεταλλάσσονται οι όμιλοι εταιριών (</a:t>
            </a:r>
            <a:r>
              <a:rPr lang="en-US" dirty="0"/>
              <a:t>“</a:t>
            </a:r>
            <a:r>
              <a:rPr lang="en-GB" dirty="0"/>
              <a:t>conglomerate corporation”)</a:t>
            </a:r>
            <a:r>
              <a:rPr lang="el-GR" dirty="0"/>
              <a:t>. Εστιάζουν εκεί όπου έχουν το μεγαλύτερο συγκριτικό πλεονέκτημα</a:t>
            </a:r>
            <a:r>
              <a:rPr lang="en-GB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762739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Νεοφυείς και Μικρομεσαίες Επιχειρήσεις</a:t>
            </a:r>
            <a:r>
              <a:rPr lang="en-US" dirty="0" smtClean="0"/>
              <a:t> (1 </a:t>
            </a:r>
            <a:r>
              <a:rPr lang="el-GR" dirty="0" smtClean="0"/>
              <a:t>από 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dirty="0" smtClean="0"/>
              <a:t>Πάνω από το 99% των Ευρωπαϊκών επιχειρήσεων είναι στην πραγματικότητα Μικρομεσαίες επιχειρήσεις</a:t>
            </a:r>
            <a:r>
              <a:rPr lang="en-US" dirty="0" smtClean="0"/>
              <a:t>. </a:t>
            </a:r>
            <a:endParaRPr lang="el-GR" dirty="0"/>
          </a:p>
          <a:p>
            <a:r>
              <a:rPr lang="el-GR" dirty="0" smtClean="0"/>
              <a:t>Δύο στις τρείς δουλείες στον ιδιωτικό τομέα προσφέρονται από μικρομεσαίες επιχειρήσεις.</a:t>
            </a:r>
          </a:p>
          <a:p>
            <a:r>
              <a:rPr lang="el-GR" dirty="0" smtClean="0"/>
              <a:t>Η συνεισφορά τους </a:t>
            </a:r>
            <a:r>
              <a:rPr lang="el-GR" dirty="0"/>
              <a:t>υπολογίζεται σε πάνω από 50%</a:t>
            </a:r>
            <a:r>
              <a:rPr lang="el-GR" dirty="0" smtClean="0"/>
              <a:t> της συνολικής προστιθέμενης αξίας που δημιουργείται από επιχειρήσεις εντός της Ευρωπαϊκής Ένωσης.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203669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Νεοφυείς και Μικρομεσαίες Επιχειρήσεις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l-GR" dirty="0" smtClean="0"/>
              <a:t>2</a:t>
            </a:r>
            <a:r>
              <a:rPr lang="en-US" dirty="0" smtClean="0"/>
              <a:t> </a:t>
            </a:r>
            <a:r>
              <a:rPr lang="el-GR" dirty="0"/>
              <a:t>από 2)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Επιπλέον, συμβάλλουν στον τομέα της Έρευνας και Ανάπτυξής και στην καινοτομία.</a:t>
            </a:r>
          </a:p>
          <a:p>
            <a:r>
              <a:rPr lang="el-GR" dirty="0"/>
              <a:t>Εννέα στις δέκα Μικρομεσαίες επιχειρήσεις είναι στην πραγματικότητα μικρές επιχειρήσεις με κάτω από 10 υπαλλήλους.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721575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l-GR" dirty="0"/>
              <a:t>Βασικές έννοιες</a:t>
            </a:r>
          </a:p>
        </p:txBody>
      </p:sp>
      <p:sp>
        <p:nvSpPr>
          <p:cNvPr id="6" name="Θέση κειμένου 5"/>
          <p:cNvSpPr txBox="1">
            <a:spLocks/>
          </p:cNvSpPr>
          <p:nvPr/>
        </p:nvSpPr>
        <p:spPr>
          <a:xfrm>
            <a:off x="683568" y="4305077"/>
            <a:ext cx="7772400" cy="1500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2200" b="1" dirty="0" smtClean="0"/>
              <a:t>Μάθημα</a:t>
            </a:r>
            <a:r>
              <a:rPr lang="el-GR" sz="2200" b="1" dirty="0"/>
              <a:t>: </a:t>
            </a:r>
            <a:r>
              <a:rPr lang="el-GR" sz="2200" dirty="0" smtClean="0"/>
              <a:t>Επιχειρηματικότητα, </a:t>
            </a:r>
            <a:r>
              <a:rPr lang="el-GR" sz="2200" b="1" dirty="0"/>
              <a:t>Ενότητα # 1: </a:t>
            </a:r>
            <a:r>
              <a:rPr lang="el-GR" sz="2200" dirty="0"/>
              <a:t>Επιχειρηματικότητα και καινοτομία</a:t>
            </a:r>
            <a:r>
              <a:rPr lang="en-US" sz="2200" dirty="0"/>
              <a:t>: </a:t>
            </a:r>
            <a:r>
              <a:rPr lang="el-GR" sz="2200" dirty="0"/>
              <a:t>Το γενικό </a:t>
            </a:r>
            <a:r>
              <a:rPr lang="el-GR" sz="2200" dirty="0" smtClean="0"/>
              <a:t>πλαίσιο</a:t>
            </a:r>
          </a:p>
          <a:p>
            <a:pPr algn="l"/>
            <a:r>
              <a:rPr lang="el-GR" sz="2200" b="1" dirty="0" smtClean="0"/>
              <a:t>Διδάσκουσά: </a:t>
            </a:r>
            <a:r>
              <a:rPr lang="el-GR" sz="2200" dirty="0"/>
              <a:t>Ιωάννα Σαπφώ Πεπελάση</a:t>
            </a:r>
            <a:r>
              <a:rPr lang="el-GR" sz="2200" dirty="0" smtClean="0"/>
              <a:t>, </a:t>
            </a:r>
            <a:r>
              <a:rPr lang="el-GR" sz="2200" b="1" dirty="0"/>
              <a:t>Τμήμα: </a:t>
            </a:r>
            <a:r>
              <a:rPr lang="el-GR" sz="2200" dirty="0" smtClean="0"/>
              <a:t>Οικονομικής Επιστήμης</a:t>
            </a:r>
            <a:endParaRPr lang="el-GR" sz="2200" dirty="0"/>
          </a:p>
        </p:txBody>
      </p:sp>
    </p:spTree>
    <p:extLst>
      <p:ext uri="{BB962C8B-B14F-4D97-AF65-F5344CB8AC3E}">
        <p14:creationId xmlns:p14="http://schemas.microsoft.com/office/powerpoint/2010/main" val="28925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Σημασία επιχειρηματικότητας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l-GR" dirty="0" smtClean="0"/>
              <a:t>Συμφώνα με τον </a:t>
            </a:r>
            <a:r>
              <a:rPr lang="en-US" dirty="0" err="1"/>
              <a:t>E.L</a:t>
            </a:r>
            <a:r>
              <a:rPr lang="en-US" dirty="0"/>
              <a:t> Jones </a:t>
            </a:r>
            <a:r>
              <a:rPr lang="el-GR" dirty="0" smtClean="0"/>
              <a:t>η </a:t>
            </a:r>
            <a:r>
              <a:rPr lang="el-GR" dirty="0"/>
              <a:t>φυσική </a:t>
            </a:r>
            <a:r>
              <a:rPr lang="el-GR" dirty="0" smtClean="0"/>
              <a:t>ροπή </a:t>
            </a:r>
            <a:r>
              <a:rPr lang="el-GR" dirty="0"/>
              <a:t>προς την </a:t>
            </a:r>
            <a:r>
              <a:rPr lang="el-GR" dirty="0" smtClean="0"/>
              <a:t>επιχειρηματικότητα «υπάρχει ανέκαθεν». </a:t>
            </a:r>
            <a:r>
              <a:rPr lang="en-US" dirty="0"/>
              <a:t>(</a:t>
            </a:r>
            <a:r>
              <a:rPr lang="en-US" dirty="0" err="1"/>
              <a:t>E.L</a:t>
            </a:r>
            <a:r>
              <a:rPr lang="en-US" dirty="0"/>
              <a:t> Jones, Growth recurring, </a:t>
            </a:r>
            <a:r>
              <a:rPr lang="en-US" dirty="0" smtClean="0"/>
              <a:t>2000)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l-GR" dirty="0" smtClean="0"/>
              <a:t>Στη σύγχρονη εποχή η επιχειρηματικότητα διαδραματίζει κεντρικό ρόλο στην οικονομική ανάπτυξη των Ηνωμένων Πολιτειών και της Δυτικής Ευρώπης.</a:t>
            </a:r>
          </a:p>
          <a:p>
            <a:pPr lvl="1">
              <a:lnSpc>
                <a:spcPct val="120000"/>
              </a:lnSpc>
            </a:pPr>
            <a:r>
              <a:rPr lang="el-GR" dirty="0" smtClean="0"/>
              <a:t>Ύπαρξη κράτους δικαίου που ευνόησε την ατομική πρωτοβουλία και τη συγκέντρωση κεφαλαίου (προϋποθέσεις για την ύπαρξη επιχειρηματικής δράσης).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461842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Θεωρία, επιχειρηματικότητα </a:t>
            </a:r>
            <a:r>
              <a:rPr lang="el-GR" dirty="0"/>
              <a:t>και καινοτομία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l-GR" dirty="0" smtClean="0"/>
              <a:t>Ο πρώτος ο οποίος μίλησε για επιχειρηματικότητα</a:t>
            </a:r>
            <a:r>
              <a:rPr lang="en-US" dirty="0" smtClean="0"/>
              <a:t>: </a:t>
            </a:r>
            <a:r>
              <a:rPr lang="fr-FR" dirty="0" smtClean="0"/>
              <a:t>Richard Cantillon</a:t>
            </a:r>
            <a:r>
              <a:rPr lang="el-GR" dirty="0" smtClean="0"/>
              <a:t>.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l-GR" dirty="0"/>
              <a:t>Ο</a:t>
            </a:r>
            <a:r>
              <a:rPr lang="el-GR" dirty="0" smtClean="0"/>
              <a:t>ρισμοί επιχειρηματία </a:t>
            </a:r>
            <a:r>
              <a:rPr lang="en-US" dirty="0" smtClean="0"/>
              <a:t>(“</a:t>
            </a:r>
            <a:r>
              <a:rPr lang="fr-FR" dirty="0" smtClean="0"/>
              <a:t>entrepreneur</a:t>
            </a:r>
            <a:r>
              <a:rPr lang="en-US" dirty="0" smtClean="0"/>
              <a:t>”):</a:t>
            </a:r>
            <a:endParaRPr lang="el-GR" dirty="0" smtClean="0"/>
          </a:p>
          <a:p>
            <a:pPr lvl="1">
              <a:lnSpc>
                <a:spcPct val="120000"/>
              </a:lnSpc>
            </a:pPr>
            <a:r>
              <a:rPr lang="el-GR" dirty="0" smtClean="0"/>
              <a:t>Αρχικός ορισμός</a:t>
            </a:r>
            <a:r>
              <a:rPr lang="en-US" dirty="0" smtClean="0"/>
              <a:t>:</a:t>
            </a:r>
            <a:r>
              <a:rPr lang="el-GR" dirty="0" smtClean="0"/>
              <a:t> ο άνθρωπος ο οποίος οργανώνει και λειτουργεί μια ή και παραπάνω επιχειρήσεις.</a:t>
            </a:r>
          </a:p>
          <a:p>
            <a:pPr lvl="1">
              <a:lnSpc>
                <a:spcPct val="120000"/>
              </a:lnSpc>
            </a:pPr>
            <a:r>
              <a:rPr lang="el-GR" dirty="0" smtClean="0"/>
              <a:t>Επίσημος ορισμός</a:t>
            </a:r>
            <a:r>
              <a:rPr lang="en-US" dirty="0" smtClean="0"/>
              <a:t>: </a:t>
            </a:r>
            <a:r>
              <a:rPr lang="el-GR" dirty="0" smtClean="0"/>
              <a:t>ο άνθρωπος ο οποίος ιδρύει μια επιχείρηση (δεν αναλαμβάνει απαραίτητα και την οργάνωση της).</a:t>
            </a:r>
          </a:p>
          <a:p>
            <a:pPr lvl="1">
              <a:lnSpc>
                <a:spcPct val="120000"/>
              </a:lnSpc>
            </a:pPr>
            <a:r>
              <a:rPr lang="el-GR" dirty="0" smtClean="0"/>
              <a:t>Ο άνθρωπος ο οποίος πληρώνει μια τιμή «χ» για ένα προϊόν το οποίο στη συνέχεια το μεταπωλεί σε μια άλλη αγορά σε μια τιμή που δε μπορεί να γνωρίζει εκ των προτέρων.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636258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Schumpeter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Συνδέει τον επιχειρηματία με την καινοτομία.</a:t>
            </a:r>
          </a:p>
          <a:p>
            <a:r>
              <a:rPr lang="el-GR" dirty="0" smtClean="0"/>
              <a:t>Ο </a:t>
            </a:r>
            <a:r>
              <a:rPr lang="el-GR" dirty="0"/>
              <a:t>επιχειρηματίας </a:t>
            </a:r>
            <a:r>
              <a:rPr lang="el-GR" dirty="0" smtClean="0"/>
              <a:t>αποτελεί </a:t>
            </a:r>
            <a:r>
              <a:rPr lang="el-GR" dirty="0"/>
              <a:t>στοιχείο κλειδί στην διαδικασία οικονομικής </a:t>
            </a:r>
            <a:r>
              <a:rPr lang="el-GR" dirty="0" smtClean="0"/>
              <a:t>ανάπτυξης.</a:t>
            </a:r>
          </a:p>
          <a:p>
            <a:r>
              <a:rPr lang="el-GR" dirty="0" smtClean="0"/>
              <a:t>Η επιχειρηματική δράση</a:t>
            </a:r>
            <a:r>
              <a:rPr lang="en-US" dirty="0" smtClean="0"/>
              <a:t>:</a:t>
            </a:r>
          </a:p>
          <a:p>
            <a:pPr lvl="1"/>
            <a:r>
              <a:rPr lang="el-GR" dirty="0"/>
              <a:t>Σ</a:t>
            </a:r>
            <a:r>
              <a:rPr lang="el-GR" dirty="0" smtClean="0"/>
              <a:t>υνδέεται με τις εφευρέσεις και την καινοτομία.</a:t>
            </a:r>
          </a:p>
          <a:p>
            <a:pPr lvl="1"/>
            <a:r>
              <a:rPr lang="el-GR" dirty="0"/>
              <a:t>Ε</a:t>
            </a:r>
            <a:r>
              <a:rPr lang="el-GR" dirty="0" smtClean="0"/>
              <a:t>υθύνεται και για την οικονομική ανάπτυξη και για τους οικονομικούς κύκλους.</a:t>
            </a:r>
            <a:endParaRPr lang="el-GR" dirty="0"/>
          </a:p>
          <a:p>
            <a:r>
              <a:rPr lang="el-GR" dirty="0" smtClean="0"/>
              <a:t>Η </a:t>
            </a:r>
            <a:r>
              <a:rPr lang="el-GR" dirty="0"/>
              <a:t>διαδικασία της δημιουργικής </a:t>
            </a:r>
            <a:r>
              <a:rPr lang="el-GR" dirty="0" smtClean="0"/>
              <a:t>καταστροφής (</a:t>
            </a:r>
            <a:r>
              <a:rPr lang="en-US" dirty="0" smtClean="0"/>
              <a:t>“concept of radical innovation”).</a:t>
            </a:r>
            <a:endParaRPr lang="el-GR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15347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 smtClean="0"/>
              <a:t>Άδειες Χρήσης</a:t>
            </a:r>
          </a:p>
        </p:txBody>
      </p:sp>
      <p:sp>
        <p:nvSpPr>
          <p:cNvPr id="9219" name="Subtitle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n-US" sz="2800" dirty="0" smtClean="0"/>
              <a:t>Το παρόν εκπαιδευτικό υλικό υπόκειται σε</a:t>
            </a:r>
            <a:r>
              <a:rPr lang="en-US" altLang="en-US" sz="2800" dirty="0" smtClean="0"/>
              <a:t> </a:t>
            </a:r>
            <a:r>
              <a:rPr lang="el-GR" altLang="en-US" sz="2800" dirty="0" smtClean="0"/>
              <a:t>άδειες χρήσης </a:t>
            </a:r>
            <a:r>
              <a:rPr lang="en-US" altLang="en-US" sz="2800" dirty="0" smtClean="0"/>
              <a:t>Creative Commons.</a:t>
            </a:r>
            <a:endParaRPr lang="el-GR" altLang="en-US" sz="2800" dirty="0" smtClean="0"/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  <a:p>
            <a:pPr marL="0" indent="0" eaLnBrk="1" hangingPunct="1">
              <a:buNone/>
            </a:pPr>
            <a:endParaRPr lang="en-US" altLang="en-US" sz="2800" dirty="0" smtClean="0"/>
          </a:p>
        </p:txBody>
      </p:sp>
      <p:sp>
        <p:nvSpPr>
          <p:cNvPr id="9220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BABDFCD-DE1D-45FA-B467-2618E71A0A92}" type="slidenum">
              <a:rPr lang="el-GR" altLang="en-US" sz="140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l-GR" altLang="en-US" sz="140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075" y="4724400"/>
            <a:ext cx="3071812" cy="1119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490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Οικονομικοί κύκλοι (1 από 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Η κάθε άνοδος στον οικονομικό κύκλο οφείλεται σε μια καινούρια τεχνολογία.</a:t>
            </a:r>
          </a:p>
          <a:p>
            <a:pPr lvl="1"/>
            <a:r>
              <a:rPr lang="el-GR" dirty="0" smtClean="0"/>
              <a:t>Δημιουργεί</a:t>
            </a:r>
            <a:r>
              <a:rPr lang="en-US" dirty="0" smtClean="0"/>
              <a:t>:</a:t>
            </a:r>
          </a:p>
          <a:p>
            <a:pPr lvl="2"/>
            <a:r>
              <a:rPr lang="el-GR" dirty="0" smtClean="0"/>
              <a:t>απασχόληση,</a:t>
            </a:r>
          </a:p>
          <a:p>
            <a:pPr lvl="2"/>
            <a:r>
              <a:rPr lang="el-GR" dirty="0" smtClean="0"/>
              <a:t>επενδύσεις,</a:t>
            </a:r>
          </a:p>
          <a:p>
            <a:pPr lvl="2"/>
            <a:r>
              <a:rPr lang="el-GR" dirty="0" smtClean="0"/>
              <a:t>άνοδο του Α.Ε.Π.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220623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Οικονομικοί </a:t>
            </a:r>
            <a:r>
              <a:rPr lang="el-GR" dirty="0" smtClean="0"/>
              <a:t>κύκλοι (2 από 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 κάθε </a:t>
            </a:r>
            <a:r>
              <a:rPr lang="el-GR" dirty="0" smtClean="0"/>
              <a:t>κάθοδος </a:t>
            </a:r>
            <a:r>
              <a:rPr lang="el-GR" dirty="0"/>
              <a:t>στον οικονομικό κύκλο </a:t>
            </a:r>
            <a:r>
              <a:rPr lang="el-GR" dirty="0" smtClean="0"/>
              <a:t>πραγματοποιείται</a:t>
            </a:r>
            <a:r>
              <a:rPr lang="en-US" dirty="0" smtClean="0"/>
              <a:t>:</a:t>
            </a:r>
          </a:p>
          <a:p>
            <a:pPr lvl="1"/>
            <a:r>
              <a:rPr lang="el-GR" dirty="0" smtClean="0"/>
              <a:t>με τη μείωση των κερδών </a:t>
            </a:r>
            <a:endParaRPr lang="en-US" dirty="0" smtClean="0"/>
          </a:p>
          <a:p>
            <a:pPr lvl="1"/>
            <a:r>
              <a:rPr lang="el-GR" dirty="0" smtClean="0"/>
              <a:t>καθώς</a:t>
            </a:r>
            <a:r>
              <a:rPr lang="en-US" dirty="0" smtClean="0"/>
              <a:t>,</a:t>
            </a:r>
            <a:r>
              <a:rPr lang="el-GR" dirty="0" smtClean="0"/>
              <a:t> εξαπλώνεται η διάδοση της τεχνολογίας</a:t>
            </a:r>
            <a:endParaRPr lang="en-US" dirty="0" smtClean="0"/>
          </a:p>
          <a:p>
            <a:pPr lvl="1"/>
            <a:r>
              <a:rPr lang="el-GR" dirty="0" smtClean="0"/>
              <a:t>και υπάρχει υπερπροσφορά του προϊόντος. 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245856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Israel </a:t>
            </a:r>
            <a:r>
              <a:rPr lang="en-US" dirty="0" err="1" smtClean="0"/>
              <a:t>Kirzner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32</a:t>
            </a:fld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Εναλλακτικός ορισμός επιχειρηματία</a:t>
            </a:r>
            <a:r>
              <a:rPr lang="en-US" dirty="0" smtClean="0"/>
              <a:t>:</a:t>
            </a:r>
            <a:endParaRPr lang="el-GR" dirty="0"/>
          </a:p>
          <a:p>
            <a:pPr lvl="1"/>
            <a:r>
              <a:rPr lang="el-GR" dirty="0" smtClean="0"/>
              <a:t>Αυτός ο οποίος αντιλαμβάνεται και διορθώνει τις ανισορροπίες μεταξύ των αγορών.</a:t>
            </a:r>
            <a:endParaRPr lang="en-US" dirty="0" smtClean="0"/>
          </a:p>
          <a:p>
            <a:pPr lvl="1"/>
            <a:r>
              <a:rPr lang="el-GR" dirty="0" smtClean="0"/>
              <a:t>Κύριο χαρακτηριστικό του επιχειρηματία είναι η εγρήγορση δηλαδή η ικανότητα να ανακαλύπτει καινούριες οικονομικές ευκαιρίες.</a:t>
            </a:r>
          </a:p>
          <a:p>
            <a:r>
              <a:rPr lang="el-GR" dirty="0"/>
              <a:t>Απουσία στοιχείου καινοτομίας από τον ρόλο του επιχειρηματία.</a:t>
            </a:r>
          </a:p>
        </p:txBody>
      </p:sp>
    </p:spTree>
    <p:extLst>
      <p:ext uri="{BB962C8B-B14F-4D97-AF65-F5344CB8AC3E}">
        <p14:creationId xmlns:p14="http://schemas.microsoft.com/office/powerpoint/2010/main" val="15794802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Σημερινός ορισμός </a:t>
            </a:r>
            <a:r>
              <a:rPr lang="el-GR" dirty="0" smtClean="0"/>
              <a:t>(</a:t>
            </a:r>
            <a:r>
              <a:rPr lang="en-US" dirty="0"/>
              <a:t>Mark </a:t>
            </a:r>
            <a:r>
              <a:rPr lang="en-US" dirty="0" err="1" smtClean="0"/>
              <a:t>Casson</a:t>
            </a:r>
            <a:r>
              <a:rPr lang="el-GR" dirty="0" smtClean="0"/>
              <a:t>)</a:t>
            </a:r>
            <a:br>
              <a:rPr lang="el-GR" dirty="0" smtClean="0"/>
            </a:br>
            <a:r>
              <a:rPr lang="el-GR" dirty="0" smtClean="0"/>
              <a:t>(1 από 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l-GR" dirty="0" smtClean="0"/>
              <a:t>Συνδυασμός ορισμών </a:t>
            </a:r>
            <a:r>
              <a:rPr lang="en-US" dirty="0" smtClean="0"/>
              <a:t>Schumpeter</a:t>
            </a:r>
            <a:r>
              <a:rPr lang="el-GR" dirty="0" smtClean="0"/>
              <a:t> και </a:t>
            </a:r>
            <a:r>
              <a:rPr lang="en-US" dirty="0" err="1" smtClean="0"/>
              <a:t>Kirzner</a:t>
            </a:r>
            <a:r>
              <a:rPr lang="el-GR" dirty="0" smtClean="0"/>
              <a:t>.</a:t>
            </a:r>
          </a:p>
          <a:p>
            <a:pPr>
              <a:lnSpc>
                <a:spcPct val="120000"/>
              </a:lnSpc>
            </a:pPr>
            <a:r>
              <a:rPr lang="el-GR" dirty="0" smtClean="0"/>
              <a:t>Επιχειρηματικότητα είναι η λήψη αποφάσεων κάτω από συνθήκες αβεβαιότητας.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853288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Σημερινός ορισμός (</a:t>
            </a:r>
            <a:r>
              <a:rPr lang="en-US" dirty="0"/>
              <a:t>Mark </a:t>
            </a:r>
            <a:r>
              <a:rPr lang="en-US" dirty="0" err="1"/>
              <a:t>Casson</a:t>
            </a:r>
            <a:r>
              <a:rPr lang="el-GR" dirty="0"/>
              <a:t>)</a:t>
            </a:r>
            <a:br>
              <a:rPr lang="el-GR" dirty="0"/>
            </a:br>
            <a:r>
              <a:rPr lang="el-GR" dirty="0" smtClean="0"/>
              <a:t>(2 </a:t>
            </a:r>
            <a:r>
              <a:rPr lang="el-GR" dirty="0"/>
              <a:t>από 2)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l-GR" dirty="0"/>
              <a:t>Υψηλό επίπεδο επιχειρηματικότητας (</a:t>
            </a:r>
            <a:r>
              <a:rPr lang="en-US" dirty="0"/>
              <a:t>“high level entrepreneurship”).</a:t>
            </a:r>
            <a:endParaRPr lang="el-GR" dirty="0"/>
          </a:p>
          <a:p>
            <a:pPr lvl="1">
              <a:lnSpc>
                <a:spcPct val="120000"/>
              </a:lnSpc>
            </a:pPr>
            <a:r>
              <a:rPr lang="el-GR" dirty="0"/>
              <a:t>Εμπεριέχει το στοιχείο της καινοτομίας και μεγαλύτερη αβεβαιότητα.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l-GR" dirty="0"/>
              <a:t>Χαμηλό επίπεδο επιχειρηματικότητας (</a:t>
            </a:r>
            <a:r>
              <a:rPr lang="en-US" dirty="0"/>
              <a:t>“low level entrepreneurship”)</a:t>
            </a:r>
            <a:r>
              <a:rPr lang="el-GR" dirty="0"/>
              <a:t>.</a:t>
            </a:r>
          </a:p>
          <a:p>
            <a:pPr lvl="1">
              <a:lnSpc>
                <a:spcPct val="120000"/>
              </a:lnSpc>
            </a:pPr>
            <a:r>
              <a:rPr lang="el-GR" dirty="0"/>
              <a:t>Η επιχειρηματική δραστηριότητα σχετίζεται με την ανίχνευση ανισορροπιών (</a:t>
            </a:r>
            <a:r>
              <a:rPr lang="en-US" dirty="0"/>
              <a:t>“arbitrage”)</a:t>
            </a:r>
            <a:r>
              <a:rPr lang="el-GR" dirty="0"/>
              <a:t> και χαρακτηρίζεται από μικρή αβεβαιότητα.</a:t>
            </a:r>
            <a:endParaRPr lang="en-US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689145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2762"/>
          </a:xfrm>
        </p:spPr>
        <p:txBody>
          <a:bodyPr>
            <a:normAutofit fontScale="90000"/>
          </a:bodyPr>
          <a:lstStyle/>
          <a:p>
            <a:r>
              <a:rPr lang="el-GR" dirty="0"/>
              <a:t>Θεωρία επιχειρηματικότητας και </a:t>
            </a:r>
            <a:r>
              <a:rPr lang="el-GR" dirty="0" smtClean="0"/>
              <a:t>καινοτομίας</a:t>
            </a:r>
            <a:r>
              <a:rPr lang="en-US" dirty="0" smtClean="0"/>
              <a:t> (William </a:t>
            </a:r>
            <a:r>
              <a:rPr lang="en-US" dirty="0" err="1" smtClean="0"/>
              <a:t>Baumol</a:t>
            </a:r>
            <a:r>
              <a:rPr lang="en-US" dirty="0" smtClean="0"/>
              <a:t>)</a:t>
            </a:r>
            <a:r>
              <a:rPr lang="el-GR" dirty="0"/>
              <a:t/>
            </a:r>
            <a:br>
              <a:rPr lang="el-GR" dirty="0"/>
            </a:br>
            <a:r>
              <a:rPr lang="el-GR" dirty="0" smtClean="0"/>
              <a:t>(1 από 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</a:pPr>
            <a:r>
              <a:rPr lang="el-GR" dirty="0" smtClean="0"/>
              <a:t>Πώς </a:t>
            </a:r>
            <a:r>
              <a:rPr lang="el-GR" dirty="0"/>
              <a:t>μπορούν οι χώρες να πετύχουν επιχειρηματικότητα που να συνδυάζει και καινοτομική δράση και άρα να οδηγεί στην οικονομική </a:t>
            </a:r>
            <a:r>
              <a:rPr lang="el-GR" dirty="0" smtClean="0"/>
              <a:t>ανάπτυξη;</a:t>
            </a:r>
            <a:endParaRPr lang="el-GR" dirty="0"/>
          </a:p>
          <a:p>
            <a:pPr lvl="1">
              <a:lnSpc>
                <a:spcPct val="110000"/>
              </a:lnSpc>
            </a:pPr>
            <a:r>
              <a:rPr lang="el-GR" dirty="0" smtClean="0"/>
              <a:t>Η επιχειρηματική δράση θα πρέπει να συμβάλλει</a:t>
            </a:r>
            <a:r>
              <a:rPr lang="en-US" dirty="0" smtClean="0"/>
              <a:t>:</a:t>
            </a:r>
          </a:p>
          <a:p>
            <a:pPr lvl="2">
              <a:lnSpc>
                <a:spcPct val="110000"/>
              </a:lnSpc>
            </a:pPr>
            <a:r>
              <a:rPr lang="el-GR" dirty="0" smtClean="0"/>
              <a:t>στην αύξηση του Α.Ε.Π. </a:t>
            </a:r>
            <a:r>
              <a:rPr lang="en-US" dirty="0" smtClean="0"/>
              <a:t>,</a:t>
            </a:r>
          </a:p>
          <a:p>
            <a:pPr lvl="2">
              <a:lnSpc>
                <a:spcPct val="110000"/>
              </a:lnSpc>
            </a:pPr>
            <a:r>
              <a:rPr lang="el-GR" dirty="0" smtClean="0"/>
              <a:t>στην αύξηση της ευημερίας της κοινωνίας,</a:t>
            </a:r>
            <a:endParaRPr lang="en-US" dirty="0" smtClean="0"/>
          </a:p>
          <a:p>
            <a:pPr lvl="2">
              <a:lnSpc>
                <a:spcPct val="110000"/>
              </a:lnSpc>
            </a:pPr>
            <a:r>
              <a:rPr lang="el-GR" dirty="0" smtClean="0"/>
              <a:t>στη βελτίωση του επιπέδου ζωής</a:t>
            </a:r>
            <a:endParaRPr lang="en-US" dirty="0" smtClean="0"/>
          </a:p>
          <a:p>
            <a:pPr lvl="2">
              <a:lnSpc>
                <a:spcPct val="110000"/>
              </a:lnSpc>
            </a:pPr>
            <a:r>
              <a:rPr lang="el-GR" dirty="0" smtClean="0"/>
              <a:t>και στην αύξηση της παραγωγικότητας.</a:t>
            </a:r>
            <a:endParaRPr lang="el-GR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02967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>
            <a:normAutofit fontScale="90000"/>
          </a:bodyPr>
          <a:lstStyle/>
          <a:p>
            <a:r>
              <a:rPr lang="el-GR" dirty="0"/>
              <a:t>Θεωρία επιχειρηματικότητας και καινοτομίας</a:t>
            </a:r>
            <a:r>
              <a:rPr lang="en-US" dirty="0"/>
              <a:t> (William </a:t>
            </a:r>
            <a:r>
              <a:rPr lang="en-US" dirty="0" err="1"/>
              <a:t>Baumol</a:t>
            </a:r>
            <a:r>
              <a:rPr lang="en-US" dirty="0"/>
              <a:t>)</a:t>
            </a:r>
            <a:r>
              <a:rPr lang="el-GR" dirty="0"/>
              <a:t/>
            </a:r>
            <a:br>
              <a:rPr lang="el-GR" dirty="0"/>
            </a:br>
            <a:r>
              <a:rPr lang="el-GR" dirty="0" smtClean="0"/>
              <a:t>(2 </a:t>
            </a:r>
            <a:r>
              <a:rPr lang="el-GR" dirty="0"/>
              <a:t>από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el-GR" dirty="0"/>
              <a:t>Οι κοινωνίες που κατευθύνουν την επιχειρηματική δράση σε καινοτόμες δράσεις (παρά στο οργανωμένο </a:t>
            </a:r>
            <a:r>
              <a:rPr lang="el-GR" dirty="0" smtClean="0"/>
              <a:t>έγκλημα ή την </a:t>
            </a:r>
            <a:r>
              <a:rPr lang="el-GR" dirty="0" err="1" smtClean="0"/>
              <a:t>προσοδοθηρία</a:t>
            </a:r>
            <a:r>
              <a:rPr lang="el-GR" dirty="0" smtClean="0"/>
              <a:t>) έχουν </a:t>
            </a:r>
            <a:r>
              <a:rPr lang="el-GR" dirty="0"/>
              <a:t>καλύτερες προοπτικές οικονομικής ανάπτυξης. </a:t>
            </a:r>
          </a:p>
          <a:p>
            <a:pPr>
              <a:lnSpc>
                <a:spcPct val="110000"/>
              </a:lnSpc>
            </a:pPr>
            <a:r>
              <a:rPr lang="el-GR" dirty="0"/>
              <a:t>Η σημασία των κανόνων του </a:t>
            </a:r>
            <a:r>
              <a:rPr lang="el-GR" dirty="0" smtClean="0"/>
              <a:t>παιχνιδιού που οδηγούν σε υγιή επιχειρηματική δραστηριότητα.</a:t>
            </a:r>
            <a:endParaRPr lang="el-GR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093737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l-GR" dirty="0"/>
              <a:t>Ιστορικά Διδάγματα</a:t>
            </a:r>
          </a:p>
        </p:txBody>
      </p:sp>
      <p:sp>
        <p:nvSpPr>
          <p:cNvPr id="6" name="Θέση κειμένου 5"/>
          <p:cNvSpPr txBox="1">
            <a:spLocks/>
          </p:cNvSpPr>
          <p:nvPr/>
        </p:nvSpPr>
        <p:spPr>
          <a:xfrm>
            <a:off x="683568" y="4305077"/>
            <a:ext cx="7772400" cy="1500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2200" b="1" dirty="0" smtClean="0"/>
              <a:t>Μάθημα</a:t>
            </a:r>
            <a:r>
              <a:rPr lang="el-GR" sz="2200" b="1" dirty="0"/>
              <a:t>: </a:t>
            </a:r>
            <a:r>
              <a:rPr lang="el-GR" sz="2200" dirty="0" smtClean="0"/>
              <a:t>Επιχειρηματικότητα, </a:t>
            </a:r>
            <a:r>
              <a:rPr lang="el-GR" sz="2200" b="1" dirty="0"/>
              <a:t>Ενότητα # 1: </a:t>
            </a:r>
            <a:r>
              <a:rPr lang="el-GR" sz="2200" dirty="0"/>
              <a:t>Επιχειρηματικότητα και καινοτομία</a:t>
            </a:r>
            <a:r>
              <a:rPr lang="en-US" sz="2200" dirty="0"/>
              <a:t>: </a:t>
            </a:r>
            <a:r>
              <a:rPr lang="el-GR" sz="2200" dirty="0"/>
              <a:t>Το γενικό </a:t>
            </a:r>
            <a:r>
              <a:rPr lang="el-GR" sz="2200" dirty="0" smtClean="0"/>
              <a:t>πλαίσιο</a:t>
            </a:r>
          </a:p>
          <a:p>
            <a:pPr algn="l"/>
            <a:r>
              <a:rPr lang="el-GR" sz="2200" b="1" dirty="0" smtClean="0"/>
              <a:t>Διδάσκουσά: </a:t>
            </a:r>
            <a:r>
              <a:rPr lang="el-GR" sz="2200" dirty="0"/>
              <a:t>Ιωάννα Σαπφώ Πεπελάση</a:t>
            </a:r>
            <a:r>
              <a:rPr lang="el-GR" sz="2200" dirty="0" smtClean="0"/>
              <a:t>, </a:t>
            </a:r>
            <a:r>
              <a:rPr lang="el-GR" sz="2200" b="1" dirty="0"/>
              <a:t>Τμήμα: </a:t>
            </a:r>
            <a:r>
              <a:rPr lang="el-GR" sz="2200" dirty="0" smtClean="0"/>
              <a:t>Οικονομικής Επιστήμης</a:t>
            </a:r>
            <a:endParaRPr lang="el-GR" sz="2200" dirty="0"/>
          </a:p>
        </p:txBody>
      </p:sp>
    </p:spTree>
    <p:extLst>
      <p:ext uri="{BB962C8B-B14F-4D97-AF65-F5344CB8AC3E}">
        <p14:creationId xmlns:p14="http://schemas.microsoft.com/office/powerpoint/2010/main" val="181231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Τα διδάγματα της Ιστορίας (1 από 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Καινοτομία</a:t>
            </a:r>
            <a:r>
              <a:rPr lang="en-US" dirty="0" smtClean="0"/>
              <a:t>:</a:t>
            </a:r>
            <a:r>
              <a:rPr lang="el-GR" dirty="0" smtClean="0"/>
              <a:t> </a:t>
            </a:r>
            <a:r>
              <a:rPr lang="el-GR" dirty="0"/>
              <a:t>πολύπλοκη υπόθεση στην σύλληψη και διάδοση </a:t>
            </a:r>
            <a:r>
              <a:rPr lang="el-GR" dirty="0" smtClean="0"/>
              <a:t>της.</a:t>
            </a:r>
          </a:p>
          <a:p>
            <a:r>
              <a:rPr lang="el-GR" dirty="0" smtClean="0"/>
              <a:t>Τρία </a:t>
            </a:r>
            <a:r>
              <a:rPr lang="el-GR" dirty="0"/>
              <a:t>βασικά συμπεράσματα για τον ρόλο της </a:t>
            </a:r>
            <a:r>
              <a:rPr lang="el-GR" dirty="0" smtClean="0"/>
              <a:t>καινοτομίας στην επιχειρηματικότητα</a:t>
            </a:r>
            <a:r>
              <a:rPr lang="en-GB" dirty="0" smtClean="0"/>
              <a:t>: </a:t>
            </a:r>
            <a:endParaRPr lang="en-GB" dirty="0"/>
          </a:p>
          <a:p>
            <a:r>
              <a:rPr lang="en-GB" dirty="0" smtClean="0"/>
              <a:t>1</a:t>
            </a:r>
            <a:r>
              <a:rPr lang="el-GR" dirty="0" smtClean="0"/>
              <a:t>.</a:t>
            </a:r>
            <a:r>
              <a:rPr lang="en-GB" dirty="0" smtClean="0"/>
              <a:t> </a:t>
            </a:r>
            <a:r>
              <a:rPr lang="el-GR" dirty="0"/>
              <a:t>Μία επιχείρηση που δεν καινοτομεί συνεχώς είναι καταδικασμένη σε </a:t>
            </a:r>
            <a:r>
              <a:rPr lang="el-GR" dirty="0" smtClean="0"/>
              <a:t>θάνατο</a:t>
            </a:r>
            <a:r>
              <a:rPr lang="en-GB" dirty="0" smtClean="0"/>
              <a:t>.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218136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Τα διδάγματα της Ιστορίας </a:t>
            </a:r>
            <a:r>
              <a:rPr lang="el-GR" dirty="0" smtClean="0"/>
              <a:t>(2 </a:t>
            </a:r>
            <a:r>
              <a:rPr lang="el-GR" dirty="0"/>
              <a:t>από 2)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2</a:t>
            </a:r>
            <a:r>
              <a:rPr lang="el-GR" dirty="0"/>
              <a:t>. Μία κοινωνία που δεν δημιουργεί νέες επιχειρήσεις είναι καταδικασμένη σε παρακμή</a:t>
            </a:r>
            <a:r>
              <a:rPr lang="en-GB" dirty="0"/>
              <a:t>. </a:t>
            </a:r>
            <a:endParaRPr lang="el-GR" dirty="0"/>
          </a:p>
          <a:p>
            <a:r>
              <a:rPr lang="en-GB" dirty="0"/>
              <a:t>3</a:t>
            </a:r>
            <a:r>
              <a:rPr lang="el-GR" dirty="0"/>
              <a:t>. Μέσα στην επιχείρηση η καινοτομία είναι μία πολυσχιδής δράση</a:t>
            </a:r>
          </a:p>
          <a:p>
            <a:pPr lvl="1"/>
            <a:r>
              <a:rPr lang="el-GR" dirty="0"/>
              <a:t>Αφορά τη διοίκηση της εταιρείας</a:t>
            </a:r>
            <a:r>
              <a:rPr lang="el-GR" dirty="0" smtClean="0"/>
              <a:t>, τη μηχανική, </a:t>
            </a:r>
            <a:r>
              <a:rPr lang="el-GR" dirty="0"/>
              <a:t>την παραγωγική διαδικασία, την πώληση</a:t>
            </a:r>
            <a:r>
              <a:rPr lang="en-GB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82555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 smtClean="0"/>
              <a:t>Σκοποί ενότητας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n-US" dirty="0" smtClean="0"/>
              <a:t>Εισαγωγή στο ρόλο της καινοτομίας.</a:t>
            </a:r>
          </a:p>
          <a:p>
            <a:pPr eaLnBrk="1" hangingPunct="1"/>
            <a:r>
              <a:rPr lang="el-GR" altLang="en-US" dirty="0" smtClean="0"/>
              <a:t>Αναφορά στην ιστορική εξέλιξη.</a:t>
            </a:r>
          </a:p>
          <a:p>
            <a:pPr eaLnBrk="1" hangingPunct="1"/>
            <a:r>
              <a:rPr lang="el-GR" altLang="en-US" dirty="0" smtClean="0"/>
              <a:t>Εξοικείωση με τις βασικές θεωρητικές έννοιες.</a:t>
            </a:r>
          </a:p>
          <a:p>
            <a:pPr eaLnBrk="1" hangingPunct="1"/>
            <a:r>
              <a:rPr lang="el-GR" altLang="en-US" dirty="0" smtClean="0"/>
              <a:t>Έμφαση στο ρόλο του επιχειρηματία και της επιχειρηματικότητας.</a:t>
            </a: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86B8DBC-A905-4E0D-BBA1-1663A717B796}" type="slidenum">
              <a:rPr lang="el-GR" altLang="en-US" sz="140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l-GR" altLang="en-US" sz="1400"/>
          </a:p>
        </p:txBody>
      </p:sp>
    </p:spTree>
    <p:extLst>
      <p:ext uri="{BB962C8B-B14F-4D97-AF65-F5344CB8AC3E}">
        <p14:creationId xmlns:p14="http://schemas.microsoft.com/office/powerpoint/2010/main" val="155402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Φάσεις καινοτομίας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Τ</a:t>
            </a:r>
            <a:r>
              <a:rPr lang="el-GR" dirty="0" smtClean="0"/>
              <a:t>ρείς διαδοχικές φάσεις </a:t>
            </a:r>
            <a:r>
              <a:rPr lang="el-GR" dirty="0"/>
              <a:t>ομαδοποιημένων και </a:t>
            </a:r>
            <a:r>
              <a:rPr lang="el-GR" dirty="0" smtClean="0"/>
              <a:t>αλληλοεξαρτώμενων καινοτομιών που μπορούν να χαρακτηριστούν ως βιομηχανικές επαναστάσεις.</a:t>
            </a:r>
          </a:p>
          <a:p>
            <a:pPr lvl="1"/>
            <a:r>
              <a:rPr lang="el-GR" dirty="0" smtClean="0"/>
              <a:t>‘Ύπαρξη τριών μεγάλων κύκλων όσων αφορά τις τεχνολογικές επαναστάσεις.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1193928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Τρία σημαντικά ερωτήματα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/>
              <a:t>Η καινοτομία είναι ενδογενής υπόθεση ή είναι μια ανταπόκριση στη ζήτηση της αγοράς</a:t>
            </a:r>
            <a:r>
              <a:rPr lang="en-US" dirty="0" smtClean="0"/>
              <a:t>;</a:t>
            </a:r>
            <a:endParaRPr lang="el-GR" dirty="0" smtClean="0"/>
          </a:p>
          <a:p>
            <a:pPr lvl="1"/>
            <a:r>
              <a:rPr lang="el-GR" dirty="0" smtClean="0"/>
              <a:t>Ιστορικά έχει αποδειχθεί ότι ισχύουν και </a:t>
            </a:r>
            <a:r>
              <a:rPr lang="el-GR" dirty="0"/>
              <a:t>τα δύο</a:t>
            </a:r>
            <a:r>
              <a:rPr lang="el-GR" dirty="0" smtClean="0"/>
              <a:t>.</a:t>
            </a:r>
          </a:p>
          <a:p>
            <a:r>
              <a:rPr lang="el-GR" dirty="0"/>
              <a:t>Η καινοτομία είναι υπόθεση </a:t>
            </a:r>
            <a:r>
              <a:rPr lang="el-GR" dirty="0" smtClean="0"/>
              <a:t>μίας </a:t>
            </a:r>
            <a:r>
              <a:rPr lang="el-GR" dirty="0"/>
              <a:t>ιερής στιγμής </a:t>
            </a:r>
            <a:r>
              <a:rPr lang="el-GR" dirty="0" smtClean="0"/>
              <a:t>ή </a:t>
            </a:r>
            <a:r>
              <a:rPr lang="el-GR" dirty="0"/>
              <a:t>συνεχής διαδικασίας</a:t>
            </a:r>
            <a:r>
              <a:rPr lang="el-GR" dirty="0" smtClean="0"/>
              <a:t>;</a:t>
            </a:r>
          </a:p>
          <a:p>
            <a:pPr lvl="1"/>
            <a:r>
              <a:rPr lang="el-GR" dirty="0" smtClean="0"/>
              <a:t>Ισχύουν </a:t>
            </a:r>
            <a:r>
              <a:rPr lang="el-GR" dirty="0"/>
              <a:t>και τα </a:t>
            </a:r>
            <a:r>
              <a:rPr lang="el-GR" dirty="0" smtClean="0"/>
              <a:t>δύο.</a:t>
            </a:r>
          </a:p>
          <a:p>
            <a:r>
              <a:rPr lang="el-GR" dirty="0"/>
              <a:t>Ποιός είναι ο πιο σημαντικός φορέας </a:t>
            </a:r>
            <a:r>
              <a:rPr lang="el-GR" dirty="0" smtClean="0"/>
              <a:t>καινοτομίας</a:t>
            </a:r>
            <a:r>
              <a:rPr lang="en-US" dirty="0" smtClean="0"/>
              <a:t>; </a:t>
            </a:r>
            <a:r>
              <a:rPr lang="el-GR" dirty="0" smtClean="0"/>
              <a:t>Οι </a:t>
            </a:r>
            <a:r>
              <a:rPr lang="el-GR" dirty="0"/>
              <a:t>νεοφυείς επιχειρήσεις η οι μεγάλες </a:t>
            </a:r>
            <a:r>
              <a:rPr lang="el-GR" dirty="0" smtClean="0"/>
              <a:t>εγκαθιδρυμένες </a:t>
            </a:r>
            <a:r>
              <a:rPr lang="el-GR" dirty="0"/>
              <a:t>εταιρείες</a:t>
            </a:r>
            <a:r>
              <a:rPr lang="el-GR" dirty="0" smtClean="0"/>
              <a:t>;</a:t>
            </a:r>
          </a:p>
          <a:p>
            <a:pPr lvl="1"/>
            <a:r>
              <a:rPr lang="el-GR" dirty="0" smtClean="0"/>
              <a:t>Και οι δύο είναι σημαντικοί φορείς.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295368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l-GR" dirty="0"/>
              <a:t>Επίλογος</a:t>
            </a:r>
          </a:p>
        </p:txBody>
      </p:sp>
      <p:sp>
        <p:nvSpPr>
          <p:cNvPr id="6" name="Θέση κειμένου 5"/>
          <p:cNvSpPr txBox="1">
            <a:spLocks/>
          </p:cNvSpPr>
          <p:nvPr/>
        </p:nvSpPr>
        <p:spPr>
          <a:xfrm>
            <a:off x="683568" y="4305077"/>
            <a:ext cx="7772400" cy="1500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2200" b="1" dirty="0" smtClean="0"/>
              <a:t>Μάθημα</a:t>
            </a:r>
            <a:r>
              <a:rPr lang="el-GR" sz="2200" b="1" dirty="0"/>
              <a:t>: </a:t>
            </a:r>
            <a:r>
              <a:rPr lang="el-GR" sz="2200" dirty="0" smtClean="0"/>
              <a:t>Επιχειρηματικότητα, </a:t>
            </a:r>
            <a:r>
              <a:rPr lang="el-GR" sz="2200" b="1" dirty="0"/>
              <a:t>Ενότητα # 1: </a:t>
            </a:r>
            <a:r>
              <a:rPr lang="el-GR" sz="2200" dirty="0"/>
              <a:t>Επιχειρηματικότητα και καινοτομία</a:t>
            </a:r>
            <a:r>
              <a:rPr lang="en-US" sz="2200" dirty="0"/>
              <a:t>: </a:t>
            </a:r>
            <a:r>
              <a:rPr lang="el-GR" sz="2200" dirty="0"/>
              <a:t>Το γενικό </a:t>
            </a:r>
            <a:r>
              <a:rPr lang="el-GR" sz="2200" dirty="0" smtClean="0"/>
              <a:t>πλαίσιο</a:t>
            </a:r>
          </a:p>
          <a:p>
            <a:pPr algn="l"/>
            <a:r>
              <a:rPr lang="el-GR" sz="2200" b="1" dirty="0" smtClean="0"/>
              <a:t>Διδάσκουσά: </a:t>
            </a:r>
            <a:r>
              <a:rPr lang="el-GR" sz="2200" dirty="0"/>
              <a:t>Ιωάννα Σαπφώ Πεπελάση</a:t>
            </a:r>
            <a:r>
              <a:rPr lang="el-GR" sz="2200" dirty="0" smtClean="0"/>
              <a:t>, </a:t>
            </a:r>
            <a:r>
              <a:rPr lang="el-GR" sz="2200" b="1" dirty="0"/>
              <a:t>Τμήμα: </a:t>
            </a:r>
            <a:r>
              <a:rPr lang="el-GR" sz="2200" dirty="0" smtClean="0"/>
              <a:t>Οικονομικής Επιστήμης</a:t>
            </a:r>
            <a:endParaRPr lang="el-GR" sz="2200" dirty="0"/>
          </a:p>
        </p:txBody>
      </p:sp>
    </p:spTree>
    <p:extLst>
      <p:ext uri="{BB962C8B-B14F-4D97-AF65-F5344CB8AC3E}">
        <p14:creationId xmlns:p14="http://schemas.microsoft.com/office/powerpoint/2010/main" val="210651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Νέες </a:t>
            </a:r>
            <a:r>
              <a:rPr lang="el-GR" dirty="0" smtClean="0"/>
              <a:t>τάσεις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Η </a:t>
            </a:r>
            <a:r>
              <a:rPr lang="el-GR" dirty="0"/>
              <a:t>ιδέα </a:t>
            </a:r>
            <a:r>
              <a:rPr lang="el-GR" dirty="0" smtClean="0"/>
              <a:t>της ανατρεπτικής καινοτομίας (</a:t>
            </a:r>
            <a:r>
              <a:rPr lang="en-US" dirty="0" smtClean="0"/>
              <a:t>“disruptive innovation”):</a:t>
            </a:r>
            <a:endParaRPr lang="en-US" dirty="0"/>
          </a:p>
          <a:p>
            <a:pPr lvl="1"/>
            <a:r>
              <a:rPr lang="el-GR" dirty="0"/>
              <a:t>Σ</a:t>
            </a:r>
            <a:r>
              <a:rPr lang="el-GR" dirty="0" smtClean="0"/>
              <a:t>χετίζεται με νέες επιχειρήσεις οι οποίες χρησιμοποιούν καινούρια τεχνολογία για να προσφέρουν φθηνότερες και πιο απλές εναλλακτικές λύσεις που αφορούν προϊόντα τα οποία πωλούνται από μεγάλες κατεστημένες επιχειρήσεις.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7165350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Συμπεράσματα για τον ρόλο του επιχειρηματία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Ο </a:t>
            </a:r>
            <a:r>
              <a:rPr lang="el-GR" dirty="0"/>
              <a:t>επιχειρηματίας πρέπει να είναι πολυσχιδής.</a:t>
            </a:r>
          </a:p>
          <a:p>
            <a:r>
              <a:rPr lang="el-GR" dirty="0" smtClean="0"/>
              <a:t>Ιστορικά </a:t>
            </a:r>
            <a:r>
              <a:rPr lang="el-GR" dirty="0"/>
              <a:t>οι καινοτομίες που αφορούν ένα νέο προϊόν ήταν το </a:t>
            </a:r>
            <a:r>
              <a:rPr lang="el-GR" dirty="0" smtClean="0"/>
              <a:t>αποτέλεσμα νεοφυών επιχειρήσεων</a:t>
            </a:r>
            <a:r>
              <a:rPr lang="en-GB" dirty="0" smtClean="0"/>
              <a:t>, </a:t>
            </a:r>
            <a:r>
              <a:rPr lang="el-GR" dirty="0"/>
              <a:t>όμως η εδραίωση τους στην αγορά απαιτούσε την δημιουργία </a:t>
            </a:r>
            <a:r>
              <a:rPr lang="el-GR" b="1" dirty="0" smtClean="0"/>
              <a:t>μεγάλων εταιρειών</a:t>
            </a:r>
            <a:r>
              <a:rPr lang="el-GR" dirty="0" smtClean="0"/>
              <a:t>.</a:t>
            </a:r>
            <a:endParaRPr lang="el-GR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724145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Λέξεις κλειδιά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dirty="0"/>
              <a:t>Επιχειρηματικότητα</a:t>
            </a:r>
            <a:endParaRPr lang="el-GR" b="1" dirty="0"/>
          </a:p>
          <a:p>
            <a:pPr lvl="0"/>
            <a:r>
              <a:rPr lang="el-GR" dirty="0"/>
              <a:t>Εφεύρεση</a:t>
            </a:r>
            <a:endParaRPr lang="el-GR" b="1" dirty="0"/>
          </a:p>
          <a:p>
            <a:pPr lvl="0"/>
            <a:r>
              <a:rPr lang="el-GR" dirty="0"/>
              <a:t>Καινοτομία</a:t>
            </a:r>
            <a:endParaRPr lang="el-GR" b="1" dirty="0"/>
          </a:p>
          <a:p>
            <a:pPr lvl="0"/>
            <a:r>
              <a:rPr lang="el-GR" dirty="0"/>
              <a:t>Μικρομεσαίες επιχειρήσεις</a:t>
            </a:r>
            <a:endParaRPr lang="el-GR" b="1" dirty="0"/>
          </a:p>
          <a:p>
            <a:pPr lvl="0"/>
            <a:r>
              <a:rPr lang="el-GR" dirty="0"/>
              <a:t>Ορισμοί επιχειρηματία</a:t>
            </a:r>
            <a:endParaRPr lang="el-GR" b="1" dirty="0"/>
          </a:p>
          <a:p>
            <a:pPr lvl="0"/>
            <a:r>
              <a:rPr lang="el-GR" dirty="0" err="1"/>
              <a:t>Schumpeter</a:t>
            </a:r>
            <a:r>
              <a:rPr lang="el-GR" dirty="0"/>
              <a:t>	</a:t>
            </a:r>
            <a:endParaRPr lang="el-GR" b="1" dirty="0"/>
          </a:p>
          <a:p>
            <a:pPr lvl="0"/>
            <a:r>
              <a:rPr lang="el-GR" dirty="0"/>
              <a:t>Βιομηχανική Επανάσταση</a:t>
            </a:r>
            <a:endParaRPr lang="el-GR" b="1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4365986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l-GR" altLang="en-US" dirty="0" smtClean="0"/>
              <a:t>Τέλος Ενότητας #</a:t>
            </a:r>
            <a:r>
              <a:rPr lang="en-US" altLang="en-US" dirty="0" smtClean="0"/>
              <a:t> </a:t>
            </a:r>
            <a:r>
              <a:rPr lang="el-GR" altLang="en-US" dirty="0" smtClean="0"/>
              <a:t>1</a:t>
            </a:r>
          </a:p>
        </p:txBody>
      </p:sp>
      <p:sp>
        <p:nvSpPr>
          <p:cNvPr id="45059" name="Θέση κειμένου 5"/>
          <p:cNvSpPr>
            <a:spLocks noGrp="1"/>
          </p:cNvSpPr>
          <p:nvPr>
            <p:ph type="subTitle" idx="1"/>
          </p:nvPr>
        </p:nvSpPr>
        <p:spPr>
          <a:xfrm>
            <a:off x="685800" y="4038600"/>
            <a:ext cx="7775575" cy="1408113"/>
          </a:xfrm>
        </p:spPr>
        <p:txBody>
          <a:bodyPr>
            <a:normAutofit fontScale="92500" lnSpcReduction="10000"/>
          </a:bodyPr>
          <a:lstStyle/>
          <a:p>
            <a:r>
              <a:rPr lang="el-GR" sz="2400" b="1" dirty="0"/>
              <a:t>Μάθημα: </a:t>
            </a:r>
            <a:r>
              <a:rPr lang="el-GR" sz="2400" dirty="0"/>
              <a:t>Επιχειρηματικότητα, </a:t>
            </a:r>
            <a:r>
              <a:rPr lang="el-GR" sz="2400" b="1" dirty="0"/>
              <a:t>Ενότητα # 1: </a:t>
            </a:r>
            <a:r>
              <a:rPr lang="el-GR" sz="2400" dirty="0"/>
              <a:t>Επιχειρηματικότητα και καινοτομία</a:t>
            </a:r>
            <a:r>
              <a:rPr lang="en-US" sz="2400" dirty="0"/>
              <a:t>: </a:t>
            </a:r>
            <a:r>
              <a:rPr lang="el-GR" sz="2400" dirty="0"/>
              <a:t>Το γενικό πλαίσιο</a:t>
            </a:r>
          </a:p>
          <a:p>
            <a:r>
              <a:rPr lang="el-GR" sz="2400" b="1" dirty="0"/>
              <a:t>Διδάσκουσά: </a:t>
            </a:r>
            <a:r>
              <a:rPr lang="el-GR" sz="2400" dirty="0"/>
              <a:t>Ιωάννα Σαπφώ Πεπελάση, </a:t>
            </a:r>
            <a:r>
              <a:rPr lang="el-GR" sz="2400" b="1" dirty="0"/>
              <a:t>Τμήμα: </a:t>
            </a:r>
            <a:r>
              <a:rPr lang="el-GR" sz="2400" dirty="0"/>
              <a:t>Οικονομικής Επιστήμης</a:t>
            </a:r>
            <a:endParaRPr lang="el-GR" sz="2800" dirty="0"/>
          </a:p>
          <a:p>
            <a:pPr algn="l" eaLnBrk="1" hangingPunct="1"/>
            <a:endParaRPr lang="el-GR" altLang="en-US" sz="2300" dirty="0" smtClean="0"/>
          </a:p>
          <a:p>
            <a:pPr eaLnBrk="1" hangingPunct="1"/>
            <a:endParaRPr lang="el-GR" altLang="en-US" dirty="0" smtClean="0"/>
          </a:p>
        </p:txBody>
      </p:sp>
      <p:pic>
        <p:nvPicPr>
          <p:cNvPr id="45060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213" y="5591175"/>
            <a:ext cx="4310062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5826125"/>
            <a:ext cx="153511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611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 dirty="0" smtClean="0"/>
              <a:t>Περιεχόμενα ενότητας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n-US" dirty="0" smtClean="0"/>
              <a:t>Ιστορική Αναδρομή</a:t>
            </a:r>
          </a:p>
          <a:p>
            <a:pPr eaLnBrk="1" hangingPunct="1"/>
            <a:r>
              <a:rPr lang="el-GR" altLang="en-US" dirty="0" smtClean="0"/>
              <a:t>Σύγχρονη εποχή</a:t>
            </a:r>
          </a:p>
          <a:p>
            <a:r>
              <a:rPr lang="el-GR" dirty="0" smtClean="0"/>
              <a:t>Βασικές έννοιες</a:t>
            </a:r>
          </a:p>
          <a:p>
            <a:r>
              <a:rPr lang="el-GR" dirty="0"/>
              <a:t>Ιστορικά </a:t>
            </a:r>
            <a:r>
              <a:rPr lang="el-GR" dirty="0" smtClean="0"/>
              <a:t>Διδάγματα</a:t>
            </a:r>
          </a:p>
          <a:p>
            <a:r>
              <a:rPr lang="el-GR" altLang="en-US" dirty="0" smtClean="0"/>
              <a:t>Επίλογος</a:t>
            </a:r>
            <a:endParaRPr lang="en-US" altLang="en-US" dirty="0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FAA4AC7-23DD-4A1E-9599-5FA0C5EBB78D}" type="slidenum">
              <a:rPr lang="el-GR" altLang="en-US" sz="140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l-G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38843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l-GR" dirty="0"/>
              <a:t>Ιστορική </a:t>
            </a:r>
            <a:r>
              <a:rPr lang="el-GR" dirty="0" smtClean="0"/>
              <a:t>Αναδρομή</a:t>
            </a:r>
            <a:endParaRPr lang="el-GR" dirty="0"/>
          </a:p>
        </p:txBody>
      </p:sp>
      <p:sp>
        <p:nvSpPr>
          <p:cNvPr id="6" name="Θέση κειμένου 5"/>
          <p:cNvSpPr txBox="1">
            <a:spLocks/>
          </p:cNvSpPr>
          <p:nvPr/>
        </p:nvSpPr>
        <p:spPr>
          <a:xfrm>
            <a:off x="683568" y="4305077"/>
            <a:ext cx="7772400" cy="1500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2200" b="1" dirty="0" smtClean="0"/>
              <a:t>Μάθημα</a:t>
            </a:r>
            <a:r>
              <a:rPr lang="el-GR" sz="2200" b="1" dirty="0"/>
              <a:t>: </a:t>
            </a:r>
            <a:r>
              <a:rPr lang="el-GR" sz="2200" dirty="0" smtClean="0"/>
              <a:t>Επιχειρηματικότητα, </a:t>
            </a:r>
            <a:r>
              <a:rPr lang="el-GR" sz="2200" b="1" dirty="0"/>
              <a:t>Ενότητα # 1: </a:t>
            </a:r>
            <a:r>
              <a:rPr lang="el-GR" sz="2200" dirty="0"/>
              <a:t>Επιχειρηματικότητα και καινοτομία</a:t>
            </a:r>
            <a:r>
              <a:rPr lang="en-US" sz="2200" dirty="0"/>
              <a:t>: </a:t>
            </a:r>
            <a:r>
              <a:rPr lang="el-GR" sz="2200" dirty="0"/>
              <a:t>Το γενικό </a:t>
            </a:r>
            <a:r>
              <a:rPr lang="el-GR" sz="2200" dirty="0" smtClean="0"/>
              <a:t>πλαίσιο</a:t>
            </a:r>
          </a:p>
          <a:p>
            <a:pPr algn="l"/>
            <a:r>
              <a:rPr lang="el-GR" sz="2200" b="1" dirty="0" smtClean="0"/>
              <a:t>Διδάσκουσά: </a:t>
            </a:r>
            <a:r>
              <a:rPr lang="el-GR" sz="2200" dirty="0"/>
              <a:t>Ιωάννα Σαπφώ Πεπελάση</a:t>
            </a:r>
            <a:r>
              <a:rPr lang="el-GR" sz="2200" dirty="0" smtClean="0"/>
              <a:t>, </a:t>
            </a:r>
            <a:r>
              <a:rPr lang="el-GR" sz="2200" b="1" dirty="0"/>
              <a:t>Τμήμα: </a:t>
            </a:r>
            <a:r>
              <a:rPr lang="el-GR" sz="2200" dirty="0" smtClean="0"/>
              <a:t>Οικονομικής Επιστήμης</a:t>
            </a:r>
            <a:endParaRPr lang="el-GR" sz="2200" dirty="0"/>
          </a:p>
        </p:txBody>
      </p:sp>
    </p:spTree>
    <p:extLst>
      <p:ext uri="{BB962C8B-B14F-4D97-AF65-F5344CB8AC3E}">
        <p14:creationId xmlns:p14="http://schemas.microsoft.com/office/powerpoint/2010/main" val="235302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Επιχειρηματικότητα</a:t>
            </a:r>
            <a:r>
              <a:rPr lang="en-US" dirty="0" smtClean="0"/>
              <a:t/>
            </a:r>
            <a:br>
              <a:rPr lang="en-US" dirty="0" smtClean="0"/>
            </a:b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476600"/>
            <a:ext cx="7776864" cy="1752600"/>
          </a:xfrm>
        </p:spPr>
        <p:txBody>
          <a:bodyPr>
            <a:noAutofit/>
          </a:bodyPr>
          <a:lstStyle/>
          <a:p>
            <a:r>
              <a:rPr lang="el-GR" sz="2400" b="1" dirty="0" smtClean="0"/>
              <a:t>Ενότητα </a:t>
            </a:r>
            <a:r>
              <a:rPr lang="en-US" sz="2400" b="1" dirty="0" smtClean="0"/>
              <a:t># 1</a:t>
            </a:r>
            <a:r>
              <a:rPr lang="el-GR" sz="2400" b="1" dirty="0" smtClean="0"/>
              <a:t>:</a:t>
            </a:r>
            <a:r>
              <a:rPr lang="en-US" sz="2400" dirty="0" smtClean="0"/>
              <a:t> </a:t>
            </a:r>
            <a:r>
              <a:rPr lang="el-GR" sz="2400" dirty="0" smtClean="0"/>
              <a:t>Πράσινη Επιχειρηματικότητα </a:t>
            </a:r>
            <a:endParaRPr lang="el-GR" sz="2400" dirty="0"/>
          </a:p>
          <a:p>
            <a:r>
              <a:rPr lang="el-GR" sz="2400" b="1" dirty="0" smtClean="0"/>
              <a:t>Διδάσκουσα</a:t>
            </a:r>
            <a:r>
              <a:rPr lang="el-GR" sz="2400" b="1" dirty="0"/>
              <a:t>: </a:t>
            </a:r>
            <a:r>
              <a:rPr lang="el-GR" sz="2400"/>
              <a:t>Ιωάννα </a:t>
            </a:r>
            <a:r>
              <a:rPr lang="el-GR" sz="2400" smtClean="0"/>
              <a:t>Σαπφώ Πεπελάση</a:t>
            </a:r>
            <a:endParaRPr lang="el-GR" sz="2400" dirty="0" smtClean="0"/>
          </a:p>
          <a:p>
            <a:r>
              <a:rPr lang="el-GR" sz="2400" b="1" dirty="0" smtClean="0"/>
              <a:t>Επιμέλεια Παρουσίασης</a:t>
            </a:r>
            <a:r>
              <a:rPr lang="en-US" sz="2400" b="1" dirty="0" smtClean="0"/>
              <a:t>: </a:t>
            </a:r>
            <a:r>
              <a:rPr lang="el-GR" sz="2400" dirty="0" smtClean="0"/>
              <a:t>Γεώργιος</a:t>
            </a:r>
            <a:r>
              <a:rPr lang="en-US" sz="2400" dirty="0" smtClean="0"/>
              <a:t> </a:t>
            </a:r>
            <a:r>
              <a:rPr lang="el-GR" sz="2400" dirty="0" smtClean="0"/>
              <a:t>Παπαγιαννάκης</a:t>
            </a:r>
            <a:endParaRPr lang="en-US" sz="2400" dirty="0"/>
          </a:p>
          <a:p>
            <a:r>
              <a:rPr lang="el-GR" sz="2400" b="1" dirty="0"/>
              <a:t>Τμήμα: </a:t>
            </a:r>
            <a:r>
              <a:rPr lang="el-GR" sz="2400" dirty="0"/>
              <a:t>Οικονομικής Επιστήμης</a:t>
            </a:r>
          </a:p>
          <a:p>
            <a:endParaRPr lang="el-GR" sz="2800" b="1" dirty="0"/>
          </a:p>
        </p:txBody>
      </p:sp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1138" y="5591694"/>
            <a:ext cx="4310289" cy="1025873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5733256"/>
            <a:ext cx="153511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297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Εν αρχή ήτο η εφεύρεση</a:t>
            </a:r>
            <a:r>
              <a:rPr lang="en-US" dirty="0" smtClean="0"/>
              <a:t> (</a:t>
            </a:r>
            <a:r>
              <a:rPr lang="el-GR" dirty="0" smtClean="0"/>
              <a:t>1 από 2)</a:t>
            </a:r>
            <a:endParaRPr lang="el-GR" altLang="en-US" dirty="0"/>
          </a:p>
        </p:txBody>
      </p:sp>
      <p:sp>
        <p:nvSpPr>
          <p:cNvPr id="17411" name="Rectangle 3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l-GR" dirty="0" smtClean="0"/>
              <a:t>Εφεύρεση είναι η αρχική ιδέα.</a:t>
            </a:r>
          </a:p>
          <a:p>
            <a:pPr>
              <a:lnSpc>
                <a:spcPct val="120000"/>
              </a:lnSpc>
            </a:pPr>
            <a:r>
              <a:rPr lang="el-GR" dirty="0" smtClean="0"/>
              <a:t>Καινοτομία είναι η μεταφορά αυτής της ιδέας στη βιομηχανική παραγωγή.</a:t>
            </a:r>
          </a:p>
          <a:p>
            <a:pPr lvl="1">
              <a:lnSpc>
                <a:spcPct val="120000"/>
              </a:lnSpc>
            </a:pPr>
            <a:r>
              <a:rPr lang="el-GR" dirty="0" smtClean="0"/>
              <a:t>Άρα εφεύρεση και καινοτομία αποτελούν δύο διαφορετικές έννοιες.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5128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Εν αρχή ήτο η εφεύρεση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l-GR" dirty="0" smtClean="0"/>
              <a:t>2 </a:t>
            </a:r>
            <a:r>
              <a:rPr lang="el-GR" dirty="0"/>
              <a:t>από 2)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l-GR" dirty="0"/>
              <a:t>Η ροπή προς την εφεύρεση είναι φυσική.</a:t>
            </a:r>
          </a:p>
          <a:p>
            <a:pPr>
              <a:lnSpc>
                <a:spcPct val="120000"/>
              </a:lnSpc>
            </a:pPr>
            <a:r>
              <a:rPr lang="en-US" dirty="0"/>
              <a:t>O</a:t>
            </a:r>
            <a:r>
              <a:rPr lang="el-GR" dirty="0"/>
              <a:t>ι πρώτες εφευρέσεις</a:t>
            </a:r>
            <a:r>
              <a:rPr lang="en-US" dirty="0"/>
              <a:t> </a:t>
            </a:r>
            <a:r>
              <a:rPr lang="el-GR" dirty="0"/>
              <a:t>είχαν ως στόχο την καλυτέρευση της καθημερινής ζωής μέσω της διαδικασίας «δοκιμής και λάθους».</a:t>
            </a:r>
          </a:p>
          <a:p>
            <a:pPr>
              <a:lnSpc>
                <a:spcPct val="120000"/>
              </a:lnSpc>
            </a:pPr>
            <a:r>
              <a:rPr lang="el-GR" dirty="0"/>
              <a:t>Η εφεύρεση προϋπάρχει της καινοτομίας και της επιχειρηματικότητας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53596407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1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D o c u m e n t S e t t i n g s   x m l n s : x s i = " h t t p : / / w w w . w 3 . o r g / 2 0 0 1 / X M L S c h e m a - i n s t a n c e "   x m l n s : x s d = " h t t p : / / w w w . w 3 . o r g / 2 0 0 1 / X M L S c h e m a "   x m l n s = " h t t p : / / w w w . z h a w . c h / A c c e s s i b i l i t y A d d I n " >  
     < C h e c k R e a d i n g O r d e r > t r u e < / C h e c k R e a d i n g O r d e r >  
     < C h e c k T a b l e H e a d e r > t r u e < / C h e c k T a b l e H e a d e r >  
     < C h e c k S l i d e T i t l e > t r u e < / C h e c k S l i d e T i t l e >  
     < C h e c k L a n g u a g e S e t t i n g > t r u e < / C h e c k L a n g u a g e S e t t i n g >  
     < C h e c k A l t T e x t > t r u e < / C h e c k A l t T e x t >  
     < C h e c k T e x t S i z e > f a l s e < / C h e c k T e x t S i z e >  
     < C h e c k S c r e e n T i p > f a l s e < / C h e c k S c r e e n T i p >  
     < S h o w S h a p e N a m e C o l u m n > f a l s e < / S h o w S h a p e N a m e C o l u m n >  
     < S h o w I s s u e D e s c r i p t i o n > t r u e < / S h o w I s s u e D e s c r i p t i o n >  
 < / D o c u m e n t S e t t i n g s > 
</file>

<file path=customXml/itemProps1.xml><?xml version="1.0" encoding="utf-8"?>
<ds:datastoreItem xmlns:ds="http://schemas.openxmlformats.org/officeDocument/2006/customXml" ds:itemID="{3B098E1A-2F85-46DA-9BF7-2850C075DFDB}">
  <ds:schemaRefs>
    <ds:schemaRef ds:uri="http://www.w3.org/2001/XMLSchema"/>
    <ds:schemaRef ds:uri="http://www.zhaw.ch/AccessibilityAddI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Template_CC_BY_NC_ND_0</Template>
  <TotalTime>0</TotalTime>
  <Words>1917</Words>
  <Application>Microsoft Office PowerPoint</Application>
  <PresentationFormat>Προβολή στην οθόνη (4:3)</PresentationFormat>
  <Paragraphs>266</Paragraphs>
  <Slides>46</Slides>
  <Notes>14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46</vt:i4>
      </vt:variant>
    </vt:vector>
  </HeadingPairs>
  <TitlesOfParts>
    <vt:vector size="48" baseType="lpstr">
      <vt:lpstr>Θέμα του Office</vt:lpstr>
      <vt:lpstr>1_Θέμα του Office</vt:lpstr>
      <vt:lpstr>Επιχειρηματικότητα</vt:lpstr>
      <vt:lpstr>Χρηματοδότηση</vt:lpstr>
      <vt:lpstr>Άδειες Χρήσης</vt:lpstr>
      <vt:lpstr>Σκοποί ενότητας</vt:lpstr>
      <vt:lpstr>Περιεχόμενα ενότητας</vt:lpstr>
      <vt:lpstr>Ιστορική Αναδρομή</vt:lpstr>
      <vt:lpstr>Επιχειρηματικότητα </vt:lpstr>
      <vt:lpstr>Εν αρχή ήτο η εφεύρεση (1 από 2)</vt:lpstr>
      <vt:lpstr>Εν αρχή ήτο η εφεύρεση (2 από 2)</vt:lpstr>
      <vt:lpstr>Αρχικές Εφευρέσεις</vt:lpstr>
      <vt:lpstr>Οι εφευρέσεις στην αρχαιότητα</vt:lpstr>
      <vt:lpstr>Οι εφευρέσεις στο μεσαίωνα</vt:lpstr>
      <vt:lpstr>Οι εφευρέσεις στη Βιομηχανική Επανάσταση</vt:lpstr>
      <vt:lpstr>Η ατμομηχανή (1 από 2)</vt:lpstr>
      <vt:lpstr>Η ατμομηχανή (2 από 2)</vt:lpstr>
      <vt:lpstr>Τι  έχει προηγηθεί;</vt:lpstr>
      <vt:lpstr>Σύγχρονη εποχή</vt:lpstr>
      <vt:lpstr>Οι εφευρέσεις σήμερα; (1/2) </vt:lpstr>
      <vt:lpstr>Οι εφευρέσεις σήμερα; (2/2) </vt:lpstr>
      <vt:lpstr>Πού βρισκόμαστε σήμερα;</vt:lpstr>
      <vt:lpstr>Πρωτογενής και Δευτερογενής τομέας</vt:lpstr>
      <vt:lpstr>Τριτογενής και Τεταρτογενής τομέας</vt:lpstr>
      <vt:lpstr>Η επιχειρηματικότητα στη μεταβιομηχανική εποχή</vt:lpstr>
      <vt:lpstr>Νεοφυείς και Μικρομεσαίες Επιχειρήσεις (1 από 2)</vt:lpstr>
      <vt:lpstr>Νεοφυείς και Μικρομεσαίες Επιχειρήσεις (2 από 2)</vt:lpstr>
      <vt:lpstr>Βασικές έννοιες</vt:lpstr>
      <vt:lpstr>Σημασία επιχειρηματικότητας</vt:lpstr>
      <vt:lpstr>Θεωρία, επιχειρηματικότητα και καινοτομία </vt:lpstr>
      <vt:lpstr>Schumpeter</vt:lpstr>
      <vt:lpstr>Οικονομικοί κύκλοι (1 από 2)</vt:lpstr>
      <vt:lpstr>Οικονομικοί κύκλοι (2 από 2)</vt:lpstr>
      <vt:lpstr>Israel Kirzner </vt:lpstr>
      <vt:lpstr>Σημερινός ορισμός (Mark Casson) (1 από 2)</vt:lpstr>
      <vt:lpstr>Σημερινός ορισμός (Mark Casson) (2 από 2)</vt:lpstr>
      <vt:lpstr>Θεωρία επιχειρηματικότητας και καινοτομίας (William Baumol) (1 από 2)</vt:lpstr>
      <vt:lpstr>Θεωρία επιχειρηματικότητας και καινοτομίας (William Baumol) (2 από 2)</vt:lpstr>
      <vt:lpstr>Ιστορικά Διδάγματα</vt:lpstr>
      <vt:lpstr>Τα διδάγματα της Ιστορίας (1 από 2)</vt:lpstr>
      <vt:lpstr>Τα διδάγματα της Ιστορίας (2 από 2)</vt:lpstr>
      <vt:lpstr>Φάσεις καινοτομίας</vt:lpstr>
      <vt:lpstr>Τρία σημαντικά ερωτήματα</vt:lpstr>
      <vt:lpstr>Επίλογος</vt:lpstr>
      <vt:lpstr>Νέες τάσεις</vt:lpstr>
      <vt:lpstr>Συμπεράσματα για τον ρόλο του επιχειρηματία </vt:lpstr>
      <vt:lpstr>Λέξεις κλειδιά</vt:lpstr>
      <vt:lpstr>Τέλος Ενότητας # 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2015-05-23T08:12:51Z</dcterms:created>
  <dcterms:modified xsi:type="dcterms:W3CDTF">2015-11-14T10:15:50Z</dcterms:modified>
</cp:coreProperties>
</file>