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6"/>
  </p:notesMasterIdLst>
  <p:handoutMasterIdLst>
    <p:handoutMasterId r:id="rId17"/>
  </p:handoutMasterIdLst>
  <p:sldIdLst>
    <p:sldId id="307" r:id="rId4"/>
    <p:sldId id="297" r:id="rId5"/>
    <p:sldId id="298" r:id="rId6"/>
    <p:sldId id="299" r:id="rId7"/>
    <p:sldId id="300" r:id="rId8"/>
    <p:sldId id="292" r:id="rId9"/>
    <p:sldId id="293" r:id="rId10"/>
    <p:sldId id="303" r:id="rId11"/>
    <p:sldId id="306" r:id="rId12"/>
    <p:sldId id="301" r:id="rId13"/>
    <p:sldId id="302" r:id="rId14"/>
    <p:sldId id="308" r:id="rId15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2420" autoAdjust="0"/>
    <p:restoredTop sz="94660"/>
  </p:normalViewPr>
  <p:slideViewPr>
    <p:cSldViewPr>
      <p:cViewPr varScale="1">
        <p:scale>
          <a:sx n="78" d="100"/>
          <a:sy n="7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564BC1E-1152-4A59-AFCC-6D940FEDA24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619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7B1806E-6224-4BEA-82CD-24B48D37ED78}" type="datetimeFigureOut">
              <a:rPr lang="el-GR"/>
              <a:pPr>
                <a:defRPr/>
              </a:pPr>
              <a:t>26/11/2015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1B2161-1EA5-419C-B462-464573E69C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2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4630-F5B0-4C20-8C0C-C185E0FA7F3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66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AD7F-53AA-42E5-9770-0726BDDF63D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2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45C2E-8B8D-48CD-9A73-827232949D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70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6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7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7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0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7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72D5-6D73-453F-BE48-D2ABED2193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15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71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4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2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7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4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3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6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B20-CA7B-4E77-BF40-CD19D284B52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668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0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8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7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17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6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1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04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8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77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9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0A7B-1047-40D7-A95D-E2BDD362CE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92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40E4-D835-4014-8247-B579DE905B3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994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7B11-B400-417D-AC69-7C592754A44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1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11995-0A01-4607-A137-33E38D0D86F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1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1222-55F5-4ECB-AC91-972508BDEBE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03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420B-6AD5-4000-9F66-4F777812C7D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CCB5B62-E576-4626-A8AA-F92E138777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9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Διαδικαστικά, Στόχος και Περιεχόμενα </a:t>
            </a:r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Θεματικές ενότητες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562600"/>
          </a:xfrm>
        </p:spPr>
        <p:txBody>
          <a:bodyPr/>
          <a:lstStyle/>
          <a:p>
            <a:pPr eaLnBrk="1" hangingPunct="1"/>
            <a:r>
              <a:rPr lang="el-GR" altLang="en-US" sz="2800" smtClean="0"/>
              <a:t>Εισαγωγή, θεμελιώδης αρχές και τάσεις (1 εβδ)</a:t>
            </a:r>
          </a:p>
          <a:p>
            <a:pPr eaLnBrk="1" hangingPunct="1"/>
            <a:r>
              <a:rPr lang="el-GR" altLang="en-US" sz="2800" smtClean="0"/>
              <a:t>Ασύρματο κανάλι και διάδοση σημάτων (1 εβδ)</a:t>
            </a:r>
          </a:p>
          <a:p>
            <a:pPr eaLnBrk="1" hangingPunct="1"/>
            <a:r>
              <a:rPr lang="el-GR" altLang="en-US" sz="2800" smtClean="0"/>
              <a:t>Πρωτόκολλα πολλαπλής πρόσβασης (1 εβδ)</a:t>
            </a:r>
          </a:p>
          <a:p>
            <a:pPr eaLnBrk="1" hangingPunct="1"/>
            <a:r>
              <a:rPr lang="el-GR" altLang="en-US" sz="2800" smtClean="0"/>
              <a:t>Ασύρματα τοπικά δίκτυα (</a:t>
            </a:r>
            <a:r>
              <a:rPr lang="en-US" altLang="en-US" sz="2800" smtClean="0"/>
              <a:t>Wireless LANs): WiFi (IEEE 802.11) (1,5 </a:t>
            </a:r>
            <a:r>
              <a:rPr lang="el-GR" altLang="en-US" sz="2800" smtClean="0"/>
              <a:t>εβδ)</a:t>
            </a:r>
          </a:p>
          <a:p>
            <a:pPr eaLnBrk="1" hangingPunct="1"/>
            <a:r>
              <a:rPr lang="el-GR" altLang="en-US" sz="2800" smtClean="0"/>
              <a:t>Κινητές τηλεπικοινωνίες και κυψελοειδή δίκτυα, 1</a:t>
            </a:r>
            <a:r>
              <a:rPr lang="en-US" altLang="en-US" sz="2800" smtClean="0"/>
              <a:t>G, 2G (GSM) (1 </a:t>
            </a:r>
            <a:r>
              <a:rPr lang="el-GR" altLang="en-US" sz="2800" smtClean="0"/>
              <a:t>εβδ)</a:t>
            </a:r>
          </a:p>
          <a:p>
            <a:pPr eaLnBrk="1" hangingPunct="1"/>
            <a:r>
              <a:rPr lang="el-GR" altLang="en-US" sz="2800" smtClean="0"/>
              <a:t>Συστήματα 2.5</a:t>
            </a:r>
            <a:r>
              <a:rPr lang="en-US" altLang="en-US" sz="2800" smtClean="0"/>
              <a:t>G (GPRS,EDGE), </a:t>
            </a:r>
            <a:r>
              <a:rPr lang="el-GR" altLang="en-US" sz="2800" smtClean="0"/>
              <a:t>3</a:t>
            </a:r>
            <a:r>
              <a:rPr lang="en-US" altLang="en-US" sz="2800" smtClean="0"/>
              <a:t>G</a:t>
            </a:r>
            <a:r>
              <a:rPr lang="el-GR" altLang="en-US" sz="2800" smtClean="0"/>
              <a:t>(</a:t>
            </a:r>
            <a:r>
              <a:rPr lang="en-US" altLang="en-US" sz="2800" smtClean="0"/>
              <a:t>UMTS, HSPA), LTE</a:t>
            </a:r>
            <a:r>
              <a:rPr lang="el-GR" altLang="en-US" sz="2800" smtClean="0"/>
              <a:t>/</a:t>
            </a:r>
            <a:r>
              <a:rPr lang="en-US" altLang="en-US" sz="2800" smtClean="0"/>
              <a:t>4G, 5G (1,5 </a:t>
            </a:r>
            <a:r>
              <a:rPr lang="el-GR" altLang="en-US" sz="2800" smtClean="0"/>
              <a:t>εβδ)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Θεματικές ενότητες (συνέχεια)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Σύγκλιση σταθερών, κινητών και ασύρματων δικτύων </a:t>
            </a:r>
            <a:r>
              <a:rPr lang="en-US" altLang="en-US" sz="2800" smtClean="0"/>
              <a:t>(0,5 </a:t>
            </a:r>
            <a:r>
              <a:rPr lang="el-GR" altLang="en-US" sz="2800" smtClean="0"/>
              <a:t>εβδ)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Mobile network protocols (</a:t>
            </a:r>
            <a:r>
              <a:rPr lang="el-GR" altLang="en-US" sz="2800" smtClean="0"/>
              <a:t>1 εβδ)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Mobile transport protocols (</a:t>
            </a:r>
            <a:r>
              <a:rPr lang="el-GR" altLang="en-US" sz="2800" smtClean="0"/>
              <a:t>1 εβδ)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Ειδικά θέματα</a:t>
            </a:r>
            <a:r>
              <a:rPr lang="en-US" altLang="en-US" sz="2800" smtClean="0"/>
              <a:t>: Multi-hop wireless networks, Wireless Mesh Networks (WMNs), Mobile Ad hoc Networks (MANETs) (1 </a:t>
            </a:r>
            <a:r>
              <a:rPr lang="el-GR" altLang="en-US" sz="2800" smtClean="0"/>
              <a:t>εβδ)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 smtClean="0"/>
              <a:t>1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Διαδικαστικά, Στόχος και Περιεχόμενα 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9161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Διαδικαστικά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220200" cy="5715000"/>
          </a:xfrm>
        </p:spPr>
        <p:txBody>
          <a:bodyPr/>
          <a:lstStyle/>
          <a:p>
            <a:pPr eaLnBrk="1" hangingPunct="1"/>
            <a:r>
              <a:rPr lang="el-GR" altLang="en-US" smtClean="0"/>
              <a:t>Διδάσκοντας</a:t>
            </a:r>
            <a:r>
              <a:rPr lang="en-US" altLang="en-US" smtClean="0"/>
              <a:t>:</a:t>
            </a:r>
            <a:r>
              <a:rPr lang="el-GR" altLang="en-US" smtClean="0"/>
              <a:t> Βασίλειος Σύρης (</a:t>
            </a:r>
            <a:r>
              <a:rPr lang="en-US" altLang="en-US" smtClean="0"/>
              <a:t>vsiris@aueb.gr</a:t>
            </a:r>
            <a:r>
              <a:rPr lang="el-GR" altLang="en-US" smtClean="0"/>
              <a:t>)</a:t>
            </a:r>
            <a:endParaRPr lang="en-US" altLang="en-US" smtClean="0"/>
          </a:p>
          <a:p>
            <a:pPr lvl="1" eaLnBrk="1" hangingPunct="1"/>
            <a:r>
              <a:rPr lang="el-GR" altLang="en-US" smtClean="0"/>
              <a:t>Γραφείο</a:t>
            </a:r>
            <a:r>
              <a:rPr lang="en-US" altLang="en-US" smtClean="0"/>
              <a:t>: </a:t>
            </a:r>
            <a:r>
              <a:rPr lang="el-GR" altLang="en-US" smtClean="0"/>
              <a:t>Κοδρικτώνος 12, 3</a:t>
            </a:r>
            <a:r>
              <a:rPr lang="el-GR" altLang="en-US" baseline="30000" smtClean="0"/>
              <a:t>ο</a:t>
            </a:r>
            <a:r>
              <a:rPr lang="el-GR" altLang="en-US" smtClean="0"/>
              <a:t> όροφος</a:t>
            </a:r>
          </a:p>
          <a:p>
            <a:pPr lvl="2" eaLnBrk="1" hangingPunct="1"/>
            <a:r>
              <a:rPr lang="el-GR" altLang="en-US" sz="2500" smtClean="0"/>
              <a:t>Ώρες γραφείου Δευτέρα 11-12, Τρίτη 9-10</a:t>
            </a:r>
          </a:p>
          <a:p>
            <a:pPr eaLnBrk="1" hangingPunct="1"/>
            <a:r>
              <a:rPr lang="el-GR" altLang="en-US" smtClean="0"/>
              <a:t>Ώρες διδασκαλίας</a:t>
            </a:r>
            <a:r>
              <a:rPr lang="en-US" altLang="en-US" smtClean="0"/>
              <a:t>: </a:t>
            </a:r>
            <a:endParaRPr lang="el-GR" altLang="en-US" smtClean="0"/>
          </a:p>
          <a:p>
            <a:pPr lvl="1" eaLnBrk="1" hangingPunct="1"/>
            <a:r>
              <a:rPr lang="el-GR" altLang="en-US" smtClean="0"/>
              <a:t>Δευτέρα 9-11, Α32</a:t>
            </a:r>
          </a:p>
          <a:p>
            <a:pPr lvl="1" eaLnBrk="1" hangingPunct="1"/>
            <a:r>
              <a:rPr lang="el-GR" altLang="en-US" smtClean="0"/>
              <a:t>Τετάρτη 9-11, </a:t>
            </a:r>
            <a:r>
              <a:rPr lang="en-US" altLang="en-US" smtClean="0"/>
              <a:t>A</a:t>
            </a:r>
            <a:r>
              <a:rPr lang="el-GR" altLang="en-US" smtClean="0"/>
              <a:t>42</a:t>
            </a:r>
          </a:p>
          <a:p>
            <a:pPr eaLnBrk="1" hangingPunct="1"/>
            <a:r>
              <a:rPr lang="el-GR" altLang="en-US" smtClean="0"/>
              <a:t>Ώρα φροντιστηρίου</a:t>
            </a:r>
            <a:r>
              <a:rPr lang="en-US" altLang="en-US" smtClean="0"/>
              <a:t>: </a:t>
            </a:r>
            <a:r>
              <a:rPr lang="el-GR" altLang="en-US" smtClean="0"/>
              <a:t>Πέμπτη 11-</a:t>
            </a:r>
            <a:r>
              <a:rPr lang="en-US" altLang="en-US" smtClean="0"/>
              <a:t>1</a:t>
            </a:r>
            <a:r>
              <a:rPr lang="el-GR" altLang="en-US" smtClean="0"/>
              <a:t>μμ</a:t>
            </a:r>
            <a:r>
              <a:rPr lang="en-US" altLang="en-US" smtClean="0"/>
              <a:t>,</a:t>
            </a:r>
            <a:r>
              <a:rPr lang="el-GR" altLang="en-US" smtClean="0"/>
              <a:t> Υ</a:t>
            </a:r>
            <a:r>
              <a:rPr lang="en-US" altLang="en-US" smtClean="0"/>
              <a:t> </a:t>
            </a:r>
            <a:r>
              <a:rPr lang="el-GR" altLang="en-US" smtClean="0"/>
              <a:t>(το φροντιστήριο θα γίνεται κατόπιν ενημέρωσης) </a:t>
            </a:r>
          </a:p>
          <a:p>
            <a:pPr eaLnBrk="1" hangingPunct="1"/>
            <a:r>
              <a:rPr lang="el-GR" altLang="en-US" smtClean="0"/>
              <a:t>Βοηθός διδασκαλίας</a:t>
            </a:r>
            <a:r>
              <a:rPr lang="en-US" altLang="en-US" smtClean="0"/>
              <a:t>: </a:t>
            </a:r>
            <a:r>
              <a:rPr lang="el-GR" altLang="en-US" smtClean="0"/>
              <a:t>ΤΒΑ</a:t>
            </a:r>
            <a:endParaRPr lang="en-US" altLang="en-US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Προαπαιτούμενα και τελικός βαθμός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029200"/>
          </a:xfrm>
        </p:spPr>
        <p:txBody>
          <a:bodyPr/>
          <a:lstStyle/>
          <a:p>
            <a:pPr eaLnBrk="1" hangingPunct="1"/>
            <a:r>
              <a:rPr lang="el-GR" altLang="en-US" sz="2800" smtClean="0"/>
              <a:t>Προαπαιτούμενα</a:t>
            </a:r>
          </a:p>
          <a:p>
            <a:pPr lvl="1" eaLnBrk="1" hangingPunct="1"/>
            <a:r>
              <a:rPr lang="el-GR" altLang="en-US" sz="2400" smtClean="0"/>
              <a:t>Γνώσεις δικτύων υπολογιστών / επικοινωνιών και αρχιτεκτονικής πρωτοκόλλων TCP/IP</a:t>
            </a:r>
          </a:p>
          <a:p>
            <a:pPr eaLnBrk="1" hangingPunct="1"/>
            <a:r>
              <a:rPr lang="el-GR" altLang="en-US" sz="2800" smtClean="0"/>
              <a:t>Ο τελικός βαθμός θα υπολογιστεί ως εξής:</a:t>
            </a:r>
          </a:p>
          <a:p>
            <a:pPr lvl="1" eaLnBrk="1" hangingPunct="1"/>
            <a:r>
              <a:rPr lang="el-GR" altLang="en-US" sz="2400" smtClean="0"/>
              <a:t>15%	</a:t>
            </a:r>
            <a:r>
              <a:rPr lang="el-GR" altLang="en-US" sz="2400" b="1" smtClean="0"/>
              <a:t>πρόοδος</a:t>
            </a:r>
            <a:r>
              <a:rPr lang="el-GR" altLang="en-US" sz="2400" smtClean="0"/>
              <a:t> (σε ώρα μαθήματος ή </a:t>
            </a:r>
            <a:r>
              <a:rPr lang="en-US" altLang="en-US" sz="2400" smtClean="0"/>
              <a:t>				</a:t>
            </a:r>
            <a:r>
              <a:rPr lang="el-GR" altLang="en-US" sz="2400" smtClean="0"/>
              <a:t>φροντιστηρίου που θα καθοριστεί αργότερα)</a:t>
            </a:r>
          </a:p>
          <a:p>
            <a:pPr lvl="1" eaLnBrk="1" hangingPunct="1"/>
            <a:r>
              <a:rPr lang="el-GR" altLang="en-US" sz="2400" smtClean="0"/>
              <a:t>35%	</a:t>
            </a:r>
            <a:r>
              <a:rPr lang="el-GR" altLang="en-US" sz="2400" b="1" smtClean="0"/>
              <a:t>εργασία</a:t>
            </a:r>
            <a:r>
              <a:rPr lang="el-GR" altLang="en-US" sz="2400" smtClean="0"/>
              <a:t> (ατομική ή σε ομάδες, με έγκριση του 		διδάσκοντος μετά την υποβολή της πρότασης)</a:t>
            </a:r>
          </a:p>
          <a:p>
            <a:pPr lvl="1" eaLnBrk="1" hangingPunct="1"/>
            <a:r>
              <a:rPr lang="el-GR" altLang="en-US" sz="2400" smtClean="0"/>
              <a:t>50%	</a:t>
            </a:r>
            <a:r>
              <a:rPr lang="el-GR" altLang="en-US" sz="2400" b="1" smtClean="0"/>
              <a:t>τελική εξέταση</a:t>
            </a:r>
          </a:p>
          <a:p>
            <a:pPr lvl="1" eaLnBrk="1" hangingPunct="1"/>
            <a:r>
              <a:rPr lang="el-GR" altLang="en-US" sz="2400" b="1" smtClean="0"/>
              <a:t>ΣΗΜΑΝΤΙΚΟ</a:t>
            </a:r>
            <a:r>
              <a:rPr lang="en-US" altLang="en-US" sz="2400" b="1" smtClean="0"/>
              <a:t>: </a:t>
            </a:r>
            <a:r>
              <a:rPr lang="el-GR" altLang="en-US" sz="2400" b="1" smtClean="0"/>
              <a:t>για προβιβάσιμο βαθμό θα πρέπει ο βαθμός της τελικής εξέτασης να είναι &gt;=4</a:t>
            </a:r>
            <a:endParaRPr lang="en-US" altLang="en-US" sz="2400" b="1" smtClean="0"/>
          </a:p>
          <a:p>
            <a:pPr eaLnBrk="1" hangingPunct="1"/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Διαφάνειες και βιβλίο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Οι διαφάνειες και οι σημειώσεις του μαθήματος θα είναι διαθέσιμες στο </a:t>
            </a:r>
            <a:r>
              <a:rPr lang="en-US" sz="2800" dirty="0" smtClean="0"/>
              <a:t>http://eclass.aueb.gr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800" dirty="0" smtClean="0"/>
              <a:t>Συγγράμματα:</a:t>
            </a:r>
          </a:p>
          <a:p>
            <a:pPr lvl="1" eaLnBrk="1" hangingPunct="1">
              <a:defRPr/>
            </a:pPr>
            <a:r>
              <a:rPr lang="el-GR" sz="2400" i="1" dirty="0" smtClean="0"/>
              <a:t>Ασύρματες Επικοινωνίες και Δίκτυα</a:t>
            </a:r>
            <a:r>
              <a:rPr lang="el-GR" sz="2400" dirty="0" smtClean="0"/>
              <a:t>, 2η έκδοση, </a:t>
            </a:r>
            <a:r>
              <a:rPr lang="en-US" sz="2400" dirty="0" smtClean="0"/>
              <a:t>W. Stallings, </a:t>
            </a:r>
            <a:r>
              <a:rPr lang="el-GR" sz="2400" dirty="0" smtClean="0"/>
              <a:t>Ελληνική μετάφραση</a:t>
            </a:r>
            <a:r>
              <a:rPr lang="en-US" sz="2400" dirty="0" smtClean="0"/>
              <a:t>: </a:t>
            </a:r>
            <a:r>
              <a:rPr lang="el-GR" sz="2400" dirty="0" err="1" smtClean="0"/>
              <a:t>Τζιόλα</a:t>
            </a:r>
            <a:r>
              <a:rPr lang="el-GR" sz="2400" dirty="0" smtClean="0"/>
              <a:t>, 200</a:t>
            </a:r>
            <a:r>
              <a:rPr lang="en-US" sz="2400" dirty="0" smtClean="0"/>
              <a:t>7</a:t>
            </a:r>
            <a:endParaRPr lang="el-GR" sz="2400" dirty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Και κάποιες ενότητες από το</a:t>
            </a:r>
            <a:endParaRPr lang="en-US" sz="2400" dirty="0"/>
          </a:p>
          <a:p>
            <a:pPr lvl="1" eaLnBrk="1" hangingPunct="1">
              <a:defRPr/>
            </a:pPr>
            <a:r>
              <a:rPr lang="el-GR" sz="2400" i="1" dirty="0" smtClean="0"/>
              <a:t>Δίκτυα Υπολογιστών</a:t>
            </a:r>
            <a:r>
              <a:rPr lang="el-GR" sz="2400" dirty="0" smtClean="0"/>
              <a:t>,</a:t>
            </a:r>
            <a:r>
              <a:rPr lang="el-GR" sz="2400" b="1" dirty="0" smtClean="0"/>
              <a:t> </a:t>
            </a:r>
            <a:r>
              <a:rPr lang="el-GR" sz="2400" dirty="0" err="1" smtClean="0"/>
              <a:t>Tanenbaum</a:t>
            </a:r>
            <a:r>
              <a:rPr lang="el-GR" sz="2400" dirty="0" smtClean="0"/>
              <a:t>, A. S., 5η έκδοση, </a:t>
            </a:r>
            <a:r>
              <a:rPr lang="el-GR" sz="2400" dirty="0" err="1" smtClean="0"/>
              <a:t>Prentice</a:t>
            </a:r>
            <a:r>
              <a:rPr lang="el-GR" sz="2400" dirty="0" smtClean="0"/>
              <a:t>-</a:t>
            </a:r>
            <a:r>
              <a:rPr lang="el-GR" sz="2400" dirty="0" err="1" smtClean="0"/>
              <a:t>Hall</a:t>
            </a:r>
            <a:r>
              <a:rPr lang="en-US" sz="2400" dirty="0" smtClean="0"/>
              <a:t>, </a:t>
            </a:r>
            <a:r>
              <a:rPr lang="el-GR" sz="2400" dirty="0" smtClean="0"/>
              <a:t>Ελληνική μετάφραση</a:t>
            </a:r>
            <a:r>
              <a:rPr lang="en-US" sz="2400" dirty="0" smtClean="0"/>
              <a:t>: </a:t>
            </a:r>
            <a:r>
              <a:rPr lang="el-GR" sz="2400" dirty="0" smtClean="0"/>
              <a:t>Κλειδάριθμος 2011</a:t>
            </a:r>
            <a:r>
              <a:rPr lang="en-US" sz="2400" dirty="0" smtClean="0"/>
              <a:t> </a:t>
            </a:r>
            <a:r>
              <a:rPr lang="el-GR" sz="2400" dirty="0" smtClean="0"/>
              <a:t>(το έχετε ήδη από το μάθημα Δίκτυα Επικοινωνιών)</a:t>
            </a:r>
            <a:endParaRPr lang="en-US" sz="24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Άλλα βιβλία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953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i="1" dirty="0" smtClean="0"/>
              <a:t>Wireless Communications Fundamental and Advanced Concepts</a:t>
            </a:r>
            <a:r>
              <a:rPr lang="en-US" sz="2400" dirty="0" smtClean="0"/>
              <a:t>, Sanjay Kumar, River Publishers, 2015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i="1" dirty="0" smtClean="0"/>
              <a:t>Wireless Communications &amp; Networking</a:t>
            </a:r>
            <a:r>
              <a:rPr lang="en-US" sz="2400" dirty="0" smtClean="0"/>
              <a:t>, Vijay Garg, Morgan Kaufmann, June 2007</a:t>
            </a:r>
            <a:endParaRPr lang="el-GR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i="1" dirty="0" smtClean="0"/>
              <a:t>3G Evolution: HSPA and LTE for mobile broadband</a:t>
            </a:r>
            <a:r>
              <a:rPr lang="en-US" sz="2400" dirty="0" smtClean="0"/>
              <a:t>, </a:t>
            </a:r>
            <a:r>
              <a:rPr lang="el-GR" sz="2400" dirty="0" smtClean="0"/>
              <a:t>2</a:t>
            </a:r>
            <a:r>
              <a:rPr lang="en-US" sz="2400" dirty="0" err="1" smtClean="0"/>
              <a:t>nd</a:t>
            </a:r>
            <a:r>
              <a:rPr lang="en-US" sz="2400" dirty="0" smtClean="0"/>
              <a:t> edition, Erik </a:t>
            </a:r>
            <a:r>
              <a:rPr lang="en-US" sz="2400" dirty="0" err="1" smtClean="0"/>
              <a:t>Dahlman</a:t>
            </a:r>
            <a:r>
              <a:rPr lang="en-US" sz="2400" dirty="0" smtClean="0"/>
              <a:t> et al., Elsevier, 2008</a:t>
            </a:r>
          </a:p>
          <a:p>
            <a:pPr>
              <a:spcBef>
                <a:spcPts val="0"/>
              </a:spcBef>
              <a:defRPr/>
            </a:pPr>
            <a:r>
              <a:rPr lang="en-US" sz="2400" i="1" dirty="0" smtClean="0"/>
              <a:t>4G: LTE/LTE-Advanced for Mobile Broadband</a:t>
            </a:r>
            <a:r>
              <a:rPr lang="en-US" sz="2400" dirty="0" smtClean="0"/>
              <a:t>, 2nd Edition, Erik </a:t>
            </a:r>
            <a:r>
              <a:rPr lang="en-US" sz="2400" dirty="0" err="1" smtClean="0"/>
              <a:t>Dahlman</a:t>
            </a:r>
            <a:r>
              <a:rPr lang="en-US" sz="2400" dirty="0" smtClean="0"/>
              <a:t> et al., Elsevier, 2013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l-GR" sz="2400" dirty="0" smtClean="0"/>
              <a:t>Ελληνικό</a:t>
            </a:r>
            <a:r>
              <a:rPr lang="en-US" sz="2400" dirty="0" smtClean="0"/>
              <a:t>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i="1" dirty="0" err="1" smtClean="0"/>
              <a:t>Ασύρμ</a:t>
            </a:r>
            <a:r>
              <a:rPr lang="en-US" sz="2400" i="1" dirty="0" smtClean="0"/>
              <a:t>ατα Δίκτυα</a:t>
            </a:r>
            <a:r>
              <a:rPr lang="el-GR" sz="2400" dirty="0" smtClean="0"/>
              <a:t>, </a:t>
            </a:r>
            <a:r>
              <a:rPr lang="en-US" sz="2400" dirty="0" smtClean="0"/>
              <a:t>P. </a:t>
            </a:r>
            <a:r>
              <a:rPr lang="en-US" sz="2400" dirty="0" err="1" smtClean="0"/>
              <a:t>Nicopolitidis</a:t>
            </a:r>
            <a:r>
              <a:rPr lang="en-US" sz="2400" dirty="0" smtClean="0"/>
              <a:t> et al., </a:t>
            </a:r>
            <a:r>
              <a:rPr lang="en-US" sz="2400" dirty="0" err="1" smtClean="0"/>
              <a:t>Κλειδάριθμος</a:t>
            </a:r>
            <a:r>
              <a:rPr lang="en-US" sz="2400" dirty="0" smtClean="0"/>
              <a:t>, 2006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Στόχος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Εκμάθηση θεμελιωδών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l-GR" altLang="en-US" smtClean="0"/>
              <a:t>αρχών</a:t>
            </a:r>
            <a:endParaRPr lang="en-US" altLang="en-US" smtClean="0"/>
          </a:p>
          <a:p>
            <a:pPr lvl="1" eaLnBrk="1" hangingPunct="1"/>
            <a:r>
              <a:rPr lang="el-GR" altLang="en-US" smtClean="0"/>
              <a:t>αρχιτεκτονικών</a:t>
            </a:r>
            <a:endParaRPr lang="en-US" altLang="en-US" smtClean="0"/>
          </a:p>
          <a:p>
            <a:pPr lvl="1" eaLnBrk="1" hangingPunct="1"/>
            <a:r>
              <a:rPr lang="el-GR" altLang="en-US" smtClean="0"/>
              <a:t>λειτουργιών και μηχανισμών</a:t>
            </a:r>
            <a:endParaRPr lang="en-US" altLang="en-US" smtClean="0"/>
          </a:p>
          <a:p>
            <a:pPr eaLnBrk="1" hangingPunct="1"/>
            <a:r>
              <a:rPr lang="el-GR" altLang="en-US" smtClean="0"/>
              <a:t>Τεχνολογίες και πρότυπα εξελίσσονται και αλλάζουν, οι βασικές αρχές παραμένουν ίδιες</a:t>
            </a:r>
            <a:endParaRPr lang="en-US" altLang="en-US" smtClean="0"/>
          </a:p>
          <a:p>
            <a:pPr eaLnBrk="1" hangingPunct="1"/>
            <a:r>
              <a:rPr lang="el-GR" altLang="en-US" smtClean="0"/>
              <a:t>Ανάδειξη βασικών τάσεων</a:t>
            </a:r>
            <a:endParaRPr lang="en-US" altLang="en-US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Προσέγγιση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Όχι μόνο “πως” λειτουργούν τα ασύρματα δίκτυα, αλλά και “γιατί” λειτουργούν με τον συγκεκριμένο τρόπο</a:t>
            </a:r>
          </a:p>
          <a:p>
            <a:pPr eaLnBrk="1" hangingPunct="1">
              <a:defRPr/>
            </a:pPr>
            <a:r>
              <a:rPr lang="el-GR" dirty="0" err="1" smtClean="0"/>
              <a:t>Διαστρωματική</a:t>
            </a:r>
            <a:r>
              <a:rPr lang="el-GR" dirty="0" smtClean="0"/>
              <a:t> προσέγγιση</a:t>
            </a:r>
          </a:p>
          <a:p>
            <a:pPr lvl="1" eaLnBrk="1" hangingPunct="1">
              <a:defRPr/>
            </a:pPr>
            <a:r>
              <a:rPr lang="el-GR" dirty="0" smtClean="0"/>
              <a:t>όμως, ο αυστηρός διαχωρισμός στρωμάτων οδηγεί πολλές φορές σε μειωμένη απόδοση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Συγκριτική θεώρηση διαφορετικών τεχνολογιών</a:t>
            </a:r>
          </a:p>
          <a:p>
            <a:pPr lvl="1" eaLnBrk="1" hangingPunct="1">
              <a:defRPr/>
            </a:pPr>
            <a:r>
              <a:rPr lang="el-GR" dirty="0" smtClean="0"/>
              <a:t>βασική τάση</a:t>
            </a:r>
            <a:r>
              <a:rPr lang="en-US" dirty="0" smtClean="0"/>
              <a:t>: </a:t>
            </a:r>
            <a:r>
              <a:rPr lang="el-GR" dirty="0" smtClean="0"/>
              <a:t>ενοποίηση σταθερών (ενσύρματων), κινητών και ασύρματων </a:t>
            </a:r>
            <a:r>
              <a:rPr lang="el-GR" dirty="0" err="1" smtClean="0"/>
              <a:t>ευρυζωνικών</a:t>
            </a:r>
            <a:r>
              <a:rPr lang="el-GR" dirty="0" smtClean="0"/>
              <a:t> δικτύων</a:t>
            </a:r>
            <a:endParaRPr lang="en-US" dirty="0" smtClean="0"/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Εργασία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/>
            <a:r>
              <a:rPr lang="el-GR" altLang="en-US" smtClean="0"/>
              <a:t>35% του τελικού βαθμού</a:t>
            </a:r>
          </a:p>
          <a:p>
            <a:pPr eaLnBrk="1" hangingPunct="1"/>
            <a:r>
              <a:rPr lang="el-GR" altLang="en-US" smtClean="0"/>
              <a:t>ατομική ή σε ομάδες</a:t>
            </a:r>
            <a:r>
              <a:rPr lang="en-US" altLang="en-US" smtClean="0"/>
              <a:t> (2-3 </a:t>
            </a:r>
            <a:r>
              <a:rPr lang="el-GR" altLang="en-US" smtClean="0"/>
              <a:t>ατόμων)</a:t>
            </a:r>
          </a:p>
          <a:p>
            <a:pPr eaLnBrk="1" hangingPunct="1"/>
            <a:r>
              <a:rPr lang="el-GR" altLang="en-US" smtClean="0"/>
              <a:t>τύπος εργασιών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l-GR" altLang="en-US" smtClean="0"/>
              <a:t>πειραματική</a:t>
            </a:r>
            <a:r>
              <a:rPr lang="en-US" altLang="en-US" smtClean="0"/>
              <a:t>: </a:t>
            </a:r>
          </a:p>
          <a:p>
            <a:pPr lvl="2" eaLnBrk="1" hangingPunct="1"/>
            <a:r>
              <a:rPr lang="el-GR" altLang="en-US" smtClean="0"/>
              <a:t>μέτρηση επίδοσης/παρεμβολών ασύρματων σημείων πρόσβασης (</a:t>
            </a:r>
            <a:r>
              <a:rPr lang="en-US" altLang="en-US" smtClean="0"/>
              <a:t>Access Points)</a:t>
            </a:r>
          </a:p>
          <a:p>
            <a:pPr lvl="2" eaLnBrk="1" hangingPunct="1"/>
            <a:r>
              <a:rPr lang="el-GR" altLang="en-US" smtClean="0"/>
              <a:t>προγραμματισμό σε κινητές συσκευές (π.χ. </a:t>
            </a:r>
            <a:r>
              <a:rPr lang="en-US" altLang="en-US" smtClean="0"/>
              <a:t>Android)</a:t>
            </a:r>
          </a:p>
          <a:p>
            <a:pPr lvl="1" eaLnBrk="1" hangingPunct="1"/>
            <a:r>
              <a:rPr lang="el-GR" altLang="en-US" smtClean="0"/>
              <a:t>Προγραμματιστική/προσομοίωση</a:t>
            </a:r>
            <a:r>
              <a:rPr lang="en-US" altLang="en-US" smtClean="0"/>
              <a:t>: </a:t>
            </a:r>
            <a:r>
              <a:rPr lang="el-GR" altLang="en-US" smtClean="0"/>
              <a:t>αξιολόγηση πρωτοκόλλου/ αλγορίθμου με προσομοιωτή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Εργασία – διαδικασία εκπόνησης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Επιλογή θέματος</a:t>
            </a:r>
          </a:p>
          <a:p>
            <a:pPr lvl="1" eaLnBrk="1" hangingPunct="1"/>
            <a:r>
              <a:rPr lang="el-GR" altLang="en-US" smtClean="0"/>
              <a:t>θα ανακοινωθεί/συζητηθεί λίστα πιθανών θεμάτων, αλλά είστε ελεύθεροι να επιλέξετε δικό σας</a:t>
            </a:r>
          </a:p>
          <a:p>
            <a:pPr eaLnBrk="1" hangingPunct="1"/>
            <a:r>
              <a:rPr lang="el-GR" altLang="en-US" smtClean="0"/>
              <a:t>Αποστολή περιγραφής θέματος εργασίας (1</a:t>
            </a:r>
            <a:r>
              <a:rPr lang="el-GR" altLang="en-US" baseline="30000" smtClean="0"/>
              <a:t>η</a:t>
            </a:r>
            <a:r>
              <a:rPr lang="el-GR" altLang="en-US" smtClean="0"/>
              <a:t> εβδομάδα Νοε.)</a:t>
            </a:r>
          </a:p>
          <a:p>
            <a:pPr eaLnBrk="1" hangingPunct="1"/>
            <a:r>
              <a:rPr lang="el-GR" altLang="en-US" smtClean="0"/>
              <a:t>Παρουσίαση προόδου (2</a:t>
            </a:r>
            <a:r>
              <a:rPr lang="el-GR" altLang="en-US" baseline="30000" smtClean="0"/>
              <a:t>η</a:t>
            </a:r>
            <a:r>
              <a:rPr lang="el-GR" altLang="en-US" smtClean="0"/>
              <a:t> εβδομάδα Δεκ.)</a:t>
            </a:r>
            <a:endParaRPr lang="en-US" altLang="en-US" smtClean="0"/>
          </a:p>
          <a:p>
            <a:pPr lvl="1" eaLnBrk="1" hangingPunct="1"/>
            <a:r>
              <a:rPr lang="el-GR" altLang="en-US" smtClean="0"/>
              <a:t>Πρόβλημα, σκοπός/κίνητρα, μεθοδολογία</a:t>
            </a:r>
          </a:p>
          <a:p>
            <a:pPr eaLnBrk="1" hangingPunct="1"/>
            <a:r>
              <a:rPr lang="el-GR" altLang="en-US" smtClean="0"/>
              <a:t>Τελική παρουσίαση και παράδοση αναφοράς ή ιστοσελίδας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32123</TotalTime>
  <Words>588</Words>
  <Application>Microsoft Office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Θέμα του Office</vt:lpstr>
      <vt:lpstr>1_Default Design</vt:lpstr>
      <vt:lpstr>Ασύρματα Δίκτυα και Κινητές Επικοινωνίες</vt:lpstr>
      <vt:lpstr>Διαδικαστικά</vt:lpstr>
      <vt:lpstr>Προαπαιτούμενα και τελικός βαθμός</vt:lpstr>
      <vt:lpstr>Διαφάνειες και βιβλίο</vt:lpstr>
      <vt:lpstr>Άλλα βιβλία</vt:lpstr>
      <vt:lpstr>Στόχος</vt:lpstr>
      <vt:lpstr>Προσέγγιση</vt:lpstr>
      <vt:lpstr>Εργασία</vt:lpstr>
      <vt:lpstr>Εργασία – διαδικασία εκπόνησης</vt:lpstr>
      <vt:lpstr>Θεματικές ενότητες</vt:lpstr>
      <vt:lpstr>Θεματικές ενότητες (συνέχεια)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227</cp:revision>
  <cp:lastPrinted>2015-10-07T05:52:29Z</cp:lastPrinted>
  <dcterms:created xsi:type="dcterms:W3CDTF">1601-01-01T00:00:00Z</dcterms:created>
  <dcterms:modified xsi:type="dcterms:W3CDTF">2015-11-26T21:38:37Z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