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300" r:id="rId3"/>
    <p:sldId id="301" r:id="rId4"/>
    <p:sldId id="302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9" r:id="rId13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26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FABBC474-65EE-4570-A53D-E14257DDE6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017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4E637FD7-9211-4D52-B7AD-033DC4887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80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32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9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58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1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E5A75032-9D4C-486C-A2FD-4D47B564DC5D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9CFED35D-E241-4D52-AE89-845180ED29F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72819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2792B6DE-5708-4EBE-A6F2-379DF9C61C3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6628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4D2AE563-9509-4286-8542-28CFF916104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05641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C9847A2E-0E32-4E20-B0BD-3A2C855E43AE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2017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E4FA9568-8BBC-48DC-A89E-4BC82A56B224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7370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9EAA332F-3A16-4DA1-91B4-DF5AEBA2D0F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0742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DFCCF4AC-231A-425C-9AAE-C025C0313D8B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4970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35EB1D34-9E48-4E70-B1F4-F8E7A822136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6965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3FC2EBF1-E12C-448A-988B-BD5B8B17FCF8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439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D34D2D36-D85F-4299-9170-90B098F0930A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6949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11499B9F-A030-4C64-AFBE-5325A3F5CFB5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Section # </a:t>
            </a:r>
            <a:r>
              <a:rPr lang="en-US" sz="2800" b="1" dirty="0" smtClean="0"/>
              <a:t>2</a:t>
            </a:r>
            <a:r>
              <a:rPr lang="fr-FR" sz="2800" b="1" dirty="0" smtClean="0"/>
              <a:t>.3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b="1" dirty="0" smtClean="0"/>
              <a:t>Internet Evolution</a:t>
            </a:r>
            <a:endParaRPr lang="en-US" sz="2800" b="1" dirty="0"/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1E91CAF0-EC8F-439D-9018-ED19E277E837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Counter-point: Improve the Internet</a:t>
            </a:r>
            <a:endParaRPr lang="el-GR" alt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Is the Internet really ossified?</a:t>
            </a:r>
          </a:p>
          <a:p>
            <a:pPr lvl="1"/>
            <a:r>
              <a:rPr lang="en-US" altLang="en-US"/>
              <a:t>The Internet Protocol is very hard to change</a:t>
            </a:r>
          </a:p>
          <a:p>
            <a:pPr lvl="1"/>
            <a:r>
              <a:rPr lang="en-US" altLang="en-US"/>
              <a:t>But what is so bad about this?</a:t>
            </a:r>
          </a:p>
          <a:p>
            <a:pPr lvl="2"/>
            <a:r>
              <a:rPr lang="en-US" altLang="en-US"/>
              <a:t>New applications are developed all the time</a:t>
            </a:r>
          </a:p>
          <a:p>
            <a:pPr lvl="2"/>
            <a:r>
              <a:rPr lang="en-US" altLang="en-US"/>
              <a:t>New link technologies are adopted all the time</a:t>
            </a:r>
          </a:p>
          <a:p>
            <a:pPr lvl="2"/>
            <a:r>
              <a:rPr lang="en-US" altLang="en-US"/>
              <a:t>Would these be possible with an evolving IP?</a:t>
            </a:r>
          </a:p>
          <a:p>
            <a:r>
              <a:rPr lang="en-US" altLang="en-US"/>
              <a:t>An agenda for evolutionary Internet research</a:t>
            </a:r>
          </a:p>
          <a:p>
            <a:pPr lvl="1"/>
            <a:r>
              <a:rPr lang="en-US" altLang="en-US"/>
              <a:t>Measure and understand the Internet ecosystem</a:t>
            </a:r>
          </a:p>
          <a:p>
            <a:pPr lvl="1"/>
            <a:r>
              <a:rPr lang="en-US" altLang="en-US"/>
              <a:t>Mutate the design to avoid future problems</a:t>
            </a:r>
          </a:p>
          <a:p>
            <a:pPr lvl="2"/>
            <a:r>
              <a:rPr lang="en-US" altLang="en-US"/>
              <a:t>We need more monitoring and measurement infrastructure</a:t>
            </a:r>
          </a:p>
          <a:p>
            <a:pPr lvl="2"/>
            <a:r>
              <a:rPr lang="en-US" altLang="en-US"/>
              <a:t>We need an experimental wide area ISP</a:t>
            </a:r>
          </a:p>
          <a:p>
            <a:pPr lvl="1"/>
            <a:r>
              <a:rPr lang="en-US" altLang="en-US"/>
              <a:t>A lot has been achieved within the Internet framework</a:t>
            </a:r>
          </a:p>
          <a:p>
            <a:pPr lvl="2"/>
            <a:r>
              <a:rPr lang="en-US" altLang="en-US"/>
              <a:t>Congestion control, queue management, traffic characterization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/>
              <a:t>#</a:t>
            </a:r>
            <a:r>
              <a:rPr lang="en-US"/>
              <a:t> </a:t>
            </a:r>
            <a:r>
              <a:rPr lang="fr-FR" smtClean="0"/>
              <a:t>2.3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smtClean="0"/>
              <a:t>2.3</a:t>
            </a:r>
            <a:r>
              <a:rPr lang="el-GR" b="1" smtClean="0"/>
              <a:t>:</a:t>
            </a:r>
            <a:r>
              <a:rPr lang="en-US" b="1" dirty="0" smtClean="0"/>
              <a:t> Internet Evolution</a:t>
            </a:r>
            <a:endParaRPr lang="en-US" b="1" dirty="0"/>
          </a:p>
          <a:p>
            <a:r>
              <a:rPr lang="en-US" b="1" dirty="0" smtClean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8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only funded the reformatting of these educational materials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5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2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45C24ABF-29F9-4897-BDC3-5363007D3DD9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2 / Paper 3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Future Internet architecture: clean-slate versus evolutionary research </a:t>
            </a:r>
          </a:p>
          <a:p>
            <a:pPr lvl="1"/>
            <a:r>
              <a:rPr lang="en-US" altLang="en-US"/>
              <a:t>Jennifer Rexford, Constantine Dovrolis</a:t>
            </a:r>
          </a:p>
          <a:p>
            <a:pPr lvl="1"/>
            <a:r>
              <a:rPr lang="en-US" altLang="en-US"/>
              <a:t>Communications of the ACM, Volume 53 Issue 9, Sep 2010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Should researchers focus on designing new architectures?</a:t>
            </a:r>
          </a:p>
          <a:p>
            <a:pPr lvl="2"/>
            <a:r>
              <a:rPr lang="en-US" altLang="en-US"/>
              <a:t>Point: Jennifer Rexford</a:t>
            </a:r>
          </a:p>
          <a:p>
            <a:pPr lvl="1"/>
            <a:r>
              <a:rPr lang="en-US" altLang="en-US"/>
              <a:t>Or should they focus on improving the current Internet</a:t>
            </a:r>
          </a:p>
          <a:p>
            <a:pPr lvl="2"/>
            <a:r>
              <a:rPr lang="en-US" altLang="en-US"/>
              <a:t>Counter-point: Constantine Dovrolis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F4131CF8-F0C7-4805-AED3-4E2777AE6DD3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Point: New network architectures</a:t>
            </a:r>
            <a:endParaRPr lang="el-GR" altLang="en-US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Internet has been hugely successful</a:t>
            </a:r>
          </a:p>
          <a:p>
            <a:pPr lvl="1"/>
            <a:r>
              <a:rPr lang="en-US" altLang="en-US"/>
              <a:t>A minimalist network with powerful endpoints</a:t>
            </a:r>
          </a:p>
          <a:p>
            <a:pPr lvl="1"/>
            <a:r>
              <a:rPr lang="en-US" altLang="en-US"/>
              <a:t>Easy to adopt new applications and link technologies</a:t>
            </a:r>
          </a:p>
          <a:p>
            <a:r>
              <a:rPr lang="en-US" altLang="en-US"/>
              <a:t>Then why even consider clean-slate designs?</a:t>
            </a:r>
          </a:p>
          <a:p>
            <a:pPr lvl="1"/>
            <a:r>
              <a:rPr lang="en-US" altLang="en-US"/>
              <a:t>Evolutionary and clean-slate research are not at odds</a:t>
            </a:r>
          </a:p>
          <a:p>
            <a:pPr lvl="1"/>
            <a:r>
              <a:rPr lang="en-US" altLang="en-US"/>
              <a:t>Clean-slate can help guide Internet evolution</a:t>
            </a:r>
          </a:p>
          <a:p>
            <a:pPr lvl="1"/>
            <a:r>
              <a:rPr lang="en-US" altLang="en-US"/>
              <a:t>And maybe we do need a new Internet</a:t>
            </a:r>
          </a:p>
          <a:p>
            <a:pPr lvl="2"/>
            <a:r>
              <a:rPr lang="en-US" altLang="en-US"/>
              <a:t>Plant the seeds of a new network</a:t>
            </a:r>
          </a:p>
          <a:p>
            <a:r>
              <a:rPr lang="en-US" altLang="en-US"/>
              <a:t>Towards a networking discipline</a:t>
            </a:r>
          </a:p>
          <a:p>
            <a:pPr lvl="1"/>
            <a:r>
              <a:rPr lang="en-US" altLang="en-US"/>
              <a:t>Networking is far from a mature field</a:t>
            </a:r>
          </a:p>
          <a:p>
            <a:pPr lvl="1"/>
            <a:r>
              <a:rPr lang="en-US" altLang="en-US"/>
              <a:t>We do not really understand the Internet</a:t>
            </a:r>
          </a:p>
          <a:p>
            <a:pPr lvl="2"/>
            <a:r>
              <a:rPr lang="en-US" altLang="en-US"/>
              <a:t>Example: the congestion collapse of 1987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B75E7E68-41EB-48F9-9265-C2FDCE91D77B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Point: New network architectures</a:t>
            </a:r>
            <a:endParaRPr lang="el-GR" alt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can we create a network science?</a:t>
            </a:r>
          </a:p>
          <a:p>
            <a:pPr lvl="1"/>
            <a:r>
              <a:rPr lang="en-US" altLang="en-US"/>
              <a:t>It is not enough to describe protocols</a:t>
            </a:r>
          </a:p>
          <a:p>
            <a:pPr lvl="2"/>
            <a:r>
              <a:rPr lang="en-US" altLang="en-US"/>
              <a:t>We need laws and rules of thumb</a:t>
            </a:r>
          </a:p>
          <a:p>
            <a:pPr lvl="1"/>
            <a:r>
              <a:rPr lang="en-US" altLang="en-US"/>
              <a:t>It is not enough to study today’s Internet</a:t>
            </a:r>
          </a:p>
          <a:p>
            <a:pPr lvl="2"/>
            <a:r>
              <a:rPr lang="en-US" altLang="en-US"/>
              <a:t>We need to understand networks in general</a:t>
            </a:r>
          </a:p>
          <a:p>
            <a:pPr lvl="1"/>
            <a:r>
              <a:rPr lang="en-US" altLang="en-US"/>
              <a:t>Only clean-slate can allow us test different theories</a:t>
            </a:r>
          </a:p>
          <a:p>
            <a:pPr lvl="2"/>
            <a:r>
              <a:rPr lang="en-US" altLang="en-US"/>
              <a:t>New designs may offer solutions not feasible on the Internet</a:t>
            </a:r>
          </a:p>
          <a:p>
            <a:pPr lvl="1"/>
            <a:r>
              <a:rPr lang="en-US" altLang="en-US"/>
              <a:t>Clean-slate also requires experimental facilities</a:t>
            </a:r>
          </a:p>
          <a:p>
            <a:pPr lvl="2"/>
            <a:r>
              <a:rPr lang="en-US" altLang="en-US"/>
              <a:t>Paper designs are not enough</a:t>
            </a:r>
          </a:p>
          <a:p>
            <a:pPr lvl="1"/>
            <a:r>
              <a:rPr lang="en-US" altLang="en-US"/>
              <a:t>What we need is continuous network research</a:t>
            </a:r>
          </a:p>
          <a:p>
            <a:pPr lvl="2"/>
            <a:r>
              <a:rPr lang="en-US" altLang="en-US"/>
              <a:t>As in the early ARPANET</a:t>
            </a:r>
          </a:p>
          <a:p>
            <a:pPr lvl="2"/>
            <a:r>
              <a:rPr lang="en-US" altLang="en-US"/>
              <a:t>Who could think of what it would become?</a:t>
            </a:r>
          </a:p>
          <a:p>
            <a:pPr lvl="2"/>
            <a:r>
              <a:rPr lang="en-US" altLang="en-US"/>
              <a:t>We should not consider the Internet as the end of networking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786FB785-C3F8-45CD-BDC9-8C8B0EBEC896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Point: New network architectures</a:t>
            </a:r>
            <a:endParaRPr lang="el-GR" alt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Toward an Internet worthy of our trust</a:t>
            </a:r>
          </a:p>
          <a:p>
            <a:pPr lvl="1"/>
            <a:r>
              <a:rPr lang="en-US" altLang="en-US"/>
              <a:t>The Internet has many obvious shortcomings</a:t>
            </a:r>
          </a:p>
          <a:p>
            <a:pPr lvl="2"/>
            <a:r>
              <a:rPr lang="en-US" altLang="en-US"/>
              <a:t>Pervasive security issues</a:t>
            </a:r>
          </a:p>
          <a:p>
            <a:pPr lvl="2"/>
            <a:r>
              <a:rPr lang="en-US" altLang="en-US"/>
              <a:t>No support for mobile hosts and countless sensors</a:t>
            </a:r>
          </a:p>
          <a:p>
            <a:pPr lvl="2"/>
            <a:r>
              <a:rPr lang="en-US" altLang="en-US"/>
              <a:t>Best-effort is a bad fit for IPTV</a:t>
            </a:r>
          </a:p>
          <a:p>
            <a:pPr lvl="2"/>
            <a:r>
              <a:rPr lang="en-US" altLang="en-US"/>
              <a:t>Reliability is much lower than in telephony</a:t>
            </a:r>
          </a:p>
          <a:p>
            <a:pPr lvl="1"/>
            <a:r>
              <a:rPr lang="en-US" altLang="en-US"/>
              <a:t>Some are deeply rooted in its early design decisions</a:t>
            </a:r>
          </a:p>
          <a:p>
            <a:pPr lvl="2"/>
            <a:r>
              <a:rPr lang="en-US" altLang="en-US"/>
              <a:t>Lack of security, coupling address and location</a:t>
            </a:r>
          </a:p>
          <a:p>
            <a:pPr lvl="1"/>
            <a:r>
              <a:rPr lang="en-US" altLang="en-US"/>
              <a:t>Clean-slate allows experiments in many directions</a:t>
            </a:r>
          </a:p>
          <a:p>
            <a:pPr lvl="2"/>
            <a:r>
              <a:rPr lang="en-US" altLang="en-US"/>
              <a:t>Some may fail, some may be added to the Internet</a:t>
            </a:r>
          </a:p>
          <a:p>
            <a:pPr lvl="1"/>
            <a:r>
              <a:rPr lang="en-US" altLang="en-US"/>
              <a:t>Some clean-slate ideas are already proving useful</a:t>
            </a:r>
          </a:p>
          <a:p>
            <a:pPr lvl="2"/>
            <a:r>
              <a:rPr lang="en-US" altLang="en-US"/>
              <a:t>OpenFlow adds programmability in the network</a:t>
            </a:r>
          </a:p>
          <a:p>
            <a:pPr lvl="1"/>
            <a:r>
              <a:rPr lang="en-US" altLang="en-US"/>
              <a:t>We should not assume that the Internet is the end</a:t>
            </a:r>
          </a:p>
          <a:p>
            <a:pPr lvl="2"/>
            <a:r>
              <a:rPr lang="en-US" altLang="en-US"/>
              <a:t>This is what telcos thought about telephony!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EEE56956-A047-49FA-BEE2-FDA498913A7B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Counter-point: Improve the Internet</a:t>
            </a:r>
            <a:endParaRPr lang="el-GR" alt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is evolutionary research?</a:t>
            </a:r>
          </a:p>
          <a:p>
            <a:pPr lvl="1"/>
            <a:r>
              <a:rPr lang="en-US" altLang="en-US"/>
              <a:t>Understand Internet behavior and identify problems</a:t>
            </a:r>
          </a:p>
          <a:p>
            <a:pPr lvl="1"/>
            <a:r>
              <a:rPr lang="en-US" altLang="en-US"/>
              <a:t>Resolve issues under two constraints</a:t>
            </a:r>
          </a:p>
          <a:p>
            <a:pPr lvl="2"/>
            <a:r>
              <a:rPr lang="en-US" altLang="en-US"/>
              <a:t>Backward compatibility</a:t>
            </a:r>
          </a:p>
          <a:p>
            <a:pPr lvl="2"/>
            <a:r>
              <a:rPr lang="en-US" altLang="en-US"/>
              <a:t>Incremental deployment</a:t>
            </a:r>
          </a:p>
          <a:p>
            <a:r>
              <a:rPr lang="en-US" altLang="en-US"/>
              <a:t>Clean-slate research is not new</a:t>
            </a:r>
          </a:p>
          <a:p>
            <a:pPr lvl="1"/>
            <a:r>
              <a:rPr lang="en-US" altLang="en-US"/>
              <a:t>Active networks, per-flow QoS, CLNP, XCP, Nimrod</a:t>
            </a:r>
          </a:p>
          <a:p>
            <a:pPr lvl="2"/>
            <a:r>
              <a:rPr lang="en-US" altLang="en-US"/>
              <a:t>All have failed miserably</a:t>
            </a:r>
          </a:p>
          <a:p>
            <a:pPr lvl="1"/>
            <a:r>
              <a:rPr lang="en-US" altLang="en-US"/>
              <a:t>Even backwards compatible ideas have trouble</a:t>
            </a:r>
          </a:p>
          <a:p>
            <a:pPr lvl="2"/>
            <a:r>
              <a:rPr lang="en-US" altLang="en-US"/>
              <a:t>They were not incrementally deployable</a:t>
            </a:r>
          </a:p>
          <a:p>
            <a:pPr lvl="2"/>
            <a:r>
              <a:rPr lang="en-US" altLang="en-US"/>
              <a:t>IPv6, IP multicast, RSVP, IPsec, S-BGP</a:t>
            </a:r>
          </a:p>
          <a:p>
            <a:pPr lvl="1"/>
            <a:r>
              <a:rPr lang="en-US" altLang="en-US"/>
              <a:t>Evolutionary ideas are adopted though</a:t>
            </a:r>
          </a:p>
          <a:p>
            <a:pPr lvl="2"/>
            <a:r>
              <a:rPr lang="en-US" altLang="en-US"/>
              <a:t>NATs, CDBs, caches, endpoint security</a:t>
            </a:r>
            <a:endParaRPr lang="el-G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2c</a:t>
            </a:r>
            <a:r>
              <a:rPr lang="el-GR" altLang="en-US"/>
              <a:t>-</a:t>
            </a:r>
            <a:fld id="{2ABE4949-D2F3-469E-8FA7-48E9D8317FA5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Counter-point: Improve the Internet</a:t>
            </a:r>
            <a:endParaRPr lang="el-GR" alt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 emerging technologies replace entrenched ones?</a:t>
            </a:r>
          </a:p>
          <a:p>
            <a:pPr lvl="1"/>
            <a:r>
              <a:rPr lang="en-US" altLang="en-US"/>
              <a:t>Technical superiority is not enough</a:t>
            </a:r>
          </a:p>
          <a:p>
            <a:pPr lvl="1"/>
            <a:r>
              <a:rPr lang="en-US" altLang="en-US"/>
              <a:t>A valuable new service must be offered</a:t>
            </a:r>
          </a:p>
          <a:p>
            <a:pPr lvl="2"/>
            <a:r>
              <a:rPr lang="en-US" altLang="en-US"/>
              <a:t>Which cannot be offered by the entrenched solution</a:t>
            </a:r>
          </a:p>
          <a:p>
            <a:pPr lvl="1"/>
            <a:r>
              <a:rPr lang="en-US" altLang="en-US"/>
              <a:t>Only this can justify the switching cost</a:t>
            </a:r>
          </a:p>
          <a:p>
            <a:r>
              <a:rPr lang="en-US" altLang="en-US"/>
              <a:t>So clean-slate needs to show new applications</a:t>
            </a:r>
          </a:p>
          <a:p>
            <a:pPr lvl="1"/>
            <a:r>
              <a:rPr lang="en-US" altLang="en-US"/>
              <a:t>The “security” promises do not seem realistic</a:t>
            </a:r>
          </a:p>
          <a:p>
            <a:pPr lvl="1"/>
            <a:r>
              <a:rPr lang="en-US" altLang="en-US"/>
              <a:t>A new network will probably be buggier than the Internet!</a:t>
            </a:r>
          </a:p>
          <a:p>
            <a:r>
              <a:rPr lang="en-US" altLang="en-US"/>
              <a:t>Deployment experiments are not enough</a:t>
            </a:r>
          </a:p>
          <a:p>
            <a:pPr lvl="1"/>
            <a:r>
              <a:rPr lang="en-US" altLang="en-US"/>
              <a:t>It is the business issues that killed good ideas</a:t>
            </a:r>
          </a:p>
          <a:p>
            <a:r>
              <a:rPr lang="en-US" altLang="en-US"/>
              <a:t>The Internet itself was not a clean-slate design</a:t>
            </a:r>
          </a:p>
          <a:p>
            <a:pPr lvl="1"/>
            <a:r>
              <a:rPr lang="en-US" altLang="en-US"/>
              <a:t>It evolved slowly from circuit switching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787</Words>
  <Application>Microsoft Macintosh PowerPoint</Application>
  <PresentationFormat>On-screen Show (4:3)</PresentationFormat>
  <Paragraphs>123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2 / Paper 3</vt:lpstr>
      <vt:lpstr>Point: New network architectures</vt:lpstr>
      <vt:lpstr>Point: New network architectures</vt:lpstr>
      <vt:lpstr>Point: New network architectures</vt:lpstr>
      <vt:lpstr>Counter-point: Improve the Internet</vt:lpstr>
      <vt:lpstr>Counter-point: Improve the Internet</vt:lpstr>
      <vt:lpstr>Counter-point: Improve the Internet</vt:lpstr>
      <vt:lpstr>End of Section # 2.3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175</cp:revision>
  <dcterms:created xsi:type="dcterms:W3CDTF">2002-02-24T19:33:17Z</dcterms:created>
  <dcterms:modified xsi:type="dcterms:W3CDTF">2015-11-23T21:53:47Z</dcterms:modified>
</cp:coreProperties>
</file>