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0" r:id="rId4"/>
    <p:sldId id="257" r:id="rId5"/>
    <p:sldId id="258" r:id="rId6"/>
    <p:sldId id="263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2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054EB-CB2D-488B-B1F6-E6B135BF910F}" type="datetimeFigureOut">
              <a:rPr lang="el-GR" smtClean="0"/>
              <a:pPr/>
              <a:t>1/4/2015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8291D-10D1-4767-8AE8-F62B751E897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Όλα τα</a:t>
            </a:r>
            <a:r>
              <a:rPr lang="el-GR" baseline="0" dirty="0" smtClean="0"/>
              <a:t>  ξένα πλοία με εξαίρεση των βενετικών έπρεπε να </a:t>
            </a:r>
            <a:r>
              <a:rPr lang="el-GR" baseline="0" dirty="0" err="1" smtClean="0"/>
              <a:t>πλεόυν</a:t>
            </a:r>
            <a:r>
              <a:rPr lang="el-GR" baseline="0" dirty="0" smtClean="0"/>
              <a:t> </a:t>
            </a:r>
            <a:r>
              <a:rPr lang="el-GR" baseline="0" dirty="0" err="1" smtClean="0"/>
              <a:t>υπο</a:t>
            </a:r>
            <a:r>
              <a:rPr lang="el-GR" baseline="0" dirty="0" smtClean="0"/>
              <a:t> την προστασία των Γάλλων 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8291D-10D1-4767-8AE8-F62B751E897D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 smtClean="0"/>
              <a:t>Ρωσία προστάτιδα χριστιανών υπηκόων Οθωμανικής Αυτοκρατορίας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8291D-10D1-4767-8AE8-F62B751E897D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52113-B644-4D2A-B001-DDDE084899E8}" type="datetimeFigureOut">
              <a:rPr lang="el-GR" smtClean="0"/>
              <a:pPr/>
              <a:t>1/4/2015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9B18-33DF-434B-A314-D3C2F1E669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52113-B644-4D2A-B001-DDDE084899E8}" type="datetimeFigureOut">
              <a:rPr lang="el-GR" smtClean="0"/>
              <a:pPr/>
              <a:t>1/4/2015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9B18-33DF-434B-A314-D3C2F1E669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52113-B644-4D2A-B001-DDDE084899E8}" type="datetimeFigureOut">
              <a:rPr lang="el-GR" smtClean="0"/>
              <a:pPr/>
              <a:t>1/4/2015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9B18-33DF-434B-A314-D3C2F1E669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52113-B644-4D2A-B001-DDDE084899E8}" type="datetimeFigureOut">
              <a:rPr lang="el-GR" smtClean="0"/>
              <a:pPr/>
              <a:t>1/4/2015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9B18-33DF-434B-A314-D3C2F1E669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52113-B644-4D2A-B001-DDDE084899E8}" type="datetimeFigureOut">
              <a:rPr lang="el-GR" smtClean="0"/>
              <a:pPr/>
              <a:t>1/4/2015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9B18-33DF-434B-A314-D3C2F1E669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52113-B644-4D2A-B001-DDDE084899E8}" type="datetimeFigureOut">
              <a:rPr lang="el-GR" smtClean="0"/>
              <a:pPr/>
              <a:t>1/4/2015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9B18-33DF-434B-A314-D3C2F1E669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52113-B644-4D2A-B001-DDDE084899E8}" type="datetimeFigureOut">
              <a:rPr lang="el-GR" smtClean="0"/>
              <a:pPr/>
              <a:t>1/4/2015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9B18-33DF-434B-A314-D3C2F1E669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52113-B644-4D2A-B001-DDDE084899E8}" type="datetimeFigureOut">
              <a:rPr lang="el-GR" smtClean="0"/>
              <a:pPr/>
              <a:t>1/4/2015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9B18-33DF-434B-A314-D3C2F1E669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52113-B644-4D2A-B001-DDDE084899E8}" type="datetimeFigureOut">
              <a:rPr lang="el-GR" smtClean="0"/>
              <a:pPr/>
              <a:t>1/4/2015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9B18-33DF-434B-A314-D3C2F1E669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52113-B644-4D2A-B001-DDDE084899E8}" type="datetimeFigureOut">
              <a:rPr lang="el-GR" smtClean="0"/>
              <a:pPr/>
              <a:t>1/4/2015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9B18-33DF-434B-A314-D3C2F1E669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52113-B644-4D2A-B001-DDDE084899E8}" type="datetimeFigureOut">
              <a:rPr lang="el-GR" smtClean="0"/>
              <a:pPr/>
              <a:t>1/4/2015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9B18-33DF-434B-A314-D3C2F1E669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2113-B644-4D2A-B001-DDDE084899E8}" type="datetimeFigureOut">
              <a:rPr lang="el-GR" smtClean="0"/>
              <a:pPr/>
              <a:t>1/4/2015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A9B18-33DF-434B-A314-D3C2F1E6692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ανάπτυξη του εμπορίου και της  βιοτεχνίας στην περίοδο της Οθωμανικής κυριαρχίας 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514350" indent="-514350"/>
            <a:endParaRPr lang="el-GR" dirty="0" smtClean="0"/>
          </a:p>
          <a:p>
            <a:pPr marL="514350" indent="-514350">
              <a:buAutoNum type="arabicPeriod"/>
            </a:pPr>
            <a:r>
              <a:rPr lang="en-GB" dirty="0" err="1" smtClean="0"/>
              <a:t>Pax</a:t>
            </a:r>
            <a:r>
              <a:rPr lang="en-GB" dirty="0" smtClean="0"/>
              <a:t> </a:t>
            </a:r>
            <a:r>
              <a:rPr lang="en-GB" dirty="0" err="1" smtClean="0"/>
              <a:t>Ottomana</a:t>
            </a:r>
            <a:r>
              <a:rPr lang="en-GB" dirty="0" smtClean="0"/>
              <a:t>, 1</a:t>
            </a:r>
            <a:r>
              <a:rPr lang="el-GR" dirty="0" smtClean="0"/>
              <a:t>5</a:t>
            </a:r>
            <a:r>
              <a:rPr lang="en-GB" dirty="0" smtClean="0"/>
              <a:t>o</a:t>
            </a:r>
            <a:r>
              <a:rPr lang="el-GR" dirty="0" smtClean="0"/>
              <a:t>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(έμμεσες) ευκαιρίες επέκτασης του εμπορίου και  των Ελλήνων 16</a:t>
            </a:r>
            <a:r>
              <a:rPr lang="el-GR" baseline="30000" dirty="0" smtClean="0"/>
              <a:t>ο</a:t>
            </a:r>
            <a:r>
              <a:rPr lang="el-GR" dirty="0" smtClean="0"/>
              <a:t> αι.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 επέκταση του εξαγωγικού αγροτικού  εμπορίου προς τη δύση</a:t>
            </a:r>
          </a:p>
          <a:p>
            <a:r>
              <a:rPr lang="el-GR" dirty="0" smtClean="0"/>
              <a:t>Από τη Βενετική παρουσία στη Γαλλική εμπορική κυριαρχία (1569)*</a:t>
            </a:r>
          </a:p>
          <a:p>
            <a:r>
              <a:rPr lang="el-GR" dirty="0" smtClean="0"/>
              <a:t>Διομολογήσεις ξεκινούν με Γάλλους και μετά Άγγλους και άλλες χώρες</a:t>
            </a:r>
          </a:p>
          <a:p>
            <a:r>
              <a:rPr lang="el-GR" dirty="0" smtClean="0"/>
              <a:t>Η παράνομη εξαγωγή σιτηρών</a:t>
            </a:r>
          </a:p>
          <a:p>
            <a:r>
              <a:rPr lang="el-GR" dirty="0" smtClean="0"/>
              <a:t>Η πειρατεία </a:t>
            </a:r>
          </a:p>
          <a:p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Στην ελλαδική </a:t>
            </a:r>
            <a:r>
              <a:rPr lang="el-GR" dirty="0" err="1" smtClean="0"/>
              <a:t>χερσόνησσο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l-GR" dirty="0" smtClean="0"/>
              <a:t>Τα άγονα νησιά (ναυπηγική, ναυτιλία)</a:t>
            </a:r>
          </a:p>
          <a:p>
            <a:pPr marL="514350" indent="-514350">
              <a:buAutoNum type="arabicPeriod"/>
            </a:pPr>
            <a:endParaRPr lang="el-GR" dirty="0"/>
          </a:p>
          <a:p>
            <a:pPr marL="514350" indent="-514350">
              <a:buNone/>
            </a:pPr>
            <a:r>
              <a:rPr lang="el-GR" dirty="0" smtClean="0"/>
              <a:t> </a:t>
            </a:r>
          </a:p>
          <a:p>
            <a:pPr marL="514350" indent="-514350"/>
            <a:endParaRPr lang="el-GR" dirty="0" smtClean="0"/>
          </a:p>
          <a:p>
            <a:pPr marL="514350" indent="-514350"/>
            <a:r>
              <a:rPr lang="el-GR" dirty="0" smtClean="0"/>
              <a:t>2. </a:t>
            </a:r>
            <a:r>
              <a:rPr lang="el-GR" dirty="0" err="1" smtClean="0"/>
              <a:t>πρωτοεκβιομηχάνιση</a:t>
            </a:r>
            <a:r>
              <a:rPr lang="el-GR" dirty="0" smtClean="0"/>
              <a:t> (υφαντουργική)</a:t>
            </a:r>
            <a:r>
              <a:rPr lang="en-GB" dirty="0" smtClean="0"/>
              <a:t> </a:t>
            </a:r>
            <a:r>
              <a:rPr lang="el-GR" dirty="0" smtClean="0"/>
              <a:t>στα όρη (διείσδυση εμπορικού κεφαλαίου στην γεωργία)  </a:t>
            </a:r>
            <a:r>
              <a:rPr lang="en-GB" dirty="0" smtClean="0"/>
              <a:t>putting-out?</a:t>
            </a:r>
          </a:p>
          <a:p>
            <a:pPr marL="514350" indent="-514350"/>
            <a:endParaRPr lang="el-GR" dirty="0" smtClean="0"/>
          </a:p>
          <a:p>
            <a:pPr marL="514350" indent="-514350">
              <a:buNone/>
            </a:pPr>
            <a:r>
              <a:rPr lang="el-GR" dirty="0" smtClean="0"/>
              <a:t> </a:t>
            </a:r>
          </a:p>
          <a:p>
            <a:endParaRPr lang="el-G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2133600"/>
            <a:ext cx="1103881" cy="175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ορόσημα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Συνθήκη Κιουτσούκ </a:t>
            </a:r>
            <a:r>
              <a:rPr lang="el-GR" dirty="0" err="1" smtClean="0"/>
              <a:t>Καναϊρτ</a:t>
            </a:r>
            <a:r>
              <a:rPr lang="el-GR" dirty="0" err="1"/>
              <a:t>ζ</a:t>
            </a:r>
            <a:r>
              <a:rPr lang="el-GR" dirty="0" err="1" smtClean="0"/>
              <a:t>ή</a:t>
            </a:r>
            <a:r>
              <a:rPr lang="el-GR" dirty="0" smtClean="0"/>
              <a:t>,  1774</a:t>
            </a:r>
          </a:p>
          <a:p>
            <a:endParaRPr lang="el-GR" dirty="0"/>
          </a:p>
          <a:p>
            <a:r>
              <a:rPr lang="el-GR" dirty="0" err="1" smtClean="0"/>
              <a:t>Ναπολεόντιος</a:t>
            </a:r>
            <a:r>
              <a:rPr lang="el-GR" dirty="0" smtClean="0"/>
              <a:t> αποκλεισμός και οι </a:t>
            </a:r>
            <a:r>
              <a:rPr lang="el-GR" dirty="0" err="1" smtClean="0"/>
              <a:t>Ναπολεόντιοι</a:t>
            </a:r>
            <a:r>
              <a:rPr lang="el-GR" dirty="0" smtClean="0"/>
              <a:t> πόλεμοι (1796-1814)</a:t>
            </a:r>
          </a:p>
          <a:p>
            <a:endParaRPr lang="el-GR" dirty="0" smtClean="0"/>
          </a:p>
          <a:p>
            <a:endParaRPr lang="el-GR" dirty="0"/>
          </a:p>
          <a:p>
            <a:pPr>
              <a:buNone/>
            </a:pPr>
            <a:endParaRPr lang="el-GR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1447800"/>
            <a:ext cx="4146225" cy="1276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επέκταση των Ελλήνων φθάνει σε κρίσιμο όριο  την παραμονή της επανάστασης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λήξη των </a:t>
            </a:r>
            <a:r>
              <a:rPr lang="el-GR" dirty="0" err="1" smtClean="0"/>
              <a:t>Ναπολεόντιων</a:t>
            </a:r>
            <a:r>
              <a:rPr lang="el-GR" dirty="0" smtClean="0"/>
              <a:t> πολέμων</a:t>
            </a:r>
            <a:endParaRPr lang="en-GB" dirty="0" smtClean="0"/>
          </a:p>
          <a:p>
            <a:r>
              <a:rPr lang="en-GB" dirty="0" smtClean="0"/>
              <a:t>H </a:t>
            </a:r>
            <a:r>
              <a:rPr lang="el-GR" dirty="0" smtClean="0"/>
              <a:t>αναδυόμενη βιομηχανική επανάσταση στη δύση και η διάλυση της εγχώριας δευτερογενούς παραγωγής</a:t>
            </a:r>
          </a:p>
          <a:p>
            <a:r>
              <a:rPr lang="el-GR" dirty="0" smtClean="0"/>
              <a:t>….</a:t>
            </a:r>
            <a:r>
              <a:rPr lang="el-GR" dirty="0" smtClean="0"/>
              <a:t>προλεταριοποίηση </a:t>
            </a:r>
            <a:r>
              <a:rPr lang="el-GR" dirty="0" smtClean="0"/>
              <a:t>των τεχνιτών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Μερικά από Τα μεγάλα ερωτήματα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Η πορεία του καπιταλισμού στον ελλαδικό χώρο </a:t>
            </a:r>
            <a:r>
              <a:rPr lang="en-US" dirty="0" smtClean="0"/>
              <a:t>: </a:t>
            </a:r>
            <a:r>
              <a:rPr lang="el-GR" dirty="0" smtClean="0"/>
              <a:t>εκκίνηση το εμπόριο ΄(ασιατικός τρόπος μετάβασης στον βιομηχανικό </a:t>
            </a:r>
            <a:r>
              <a:rPr lang="el-GR" dirty="0" err="1" smtClean="0"/>
              <a:t>καπιταλισμ΄</a:t>
            </a:r>
            <a:r>
              <a:rPr lang="el-GR" dirty="0" smtClean="0"/>
              <a:t>) η </a:t>
            </a:r>
            <a:r>
              <a:rPr lang="el-GR" dirty="0" err="1" smtClean="0"/>
              <a:t>η</a:t>
            </a:r>
            <a:r>
              <a:rPr lang="el-GR" dirty="0" smtClean="0"/>
              <a:t> οικοτεχνία/το δυτικό σύστημα της αναθέσεως/ μικρή μανιφατούρα;)</a:t>
            </a:r>
          </a:p>
          <a:p>
            <a:r>
              <a:rPr lang="el-GR" dirty="0" smtClean="0"/>
              <a:t>Η συσσώρευση κεφαλαίου </a:t>
            </a:r>
            <a:r>
              <a:rPr lang="el-GR" smtClean="0"/>
              <a:t>των Ελλήνων</a:t>
            </a:r>
            <a:endParaRPr lang="el-GR" dirty="0" smtClean="0"/>
          </a:p>
          <a:p>
            <a:r>
              <a:rPr lang="el-GR" dirty="0" smtClean="0"/>
              <a:t>Οι οικονομικές σχέσεις  με την Ευρώπη</a:t>
            </a:r>
          </a:p>
          <a:p>
            <a:r>
              <a:rPr lang="el-GR" dirty="0" smtClean="0"/>
              <a:t>Η οθωμανική αυτοκρατορία</a:t>
            </a:r>
            <a:r>
              <a:rPr lang="en-GB" dirty="0" smtClean="0"/>
              <a:t>:</a:t>
            </a:r>
            <a:r>
              <a:rPr lang="el-GR" dirty="0" smtClean="0"/>
              <a:t> ένταξη στην παγκοσμιοποίηση και ο ρόλος των Ελλήνων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ΕΛΛΗΝΙΚΗ ΕΜΠΟΡΙΚΗ ΔΙΑΣΠΟΡΑ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 χρυσή εποχή (1770-1914)</a:t>
            </a:r>
          </a:p>
          <a:p>
            <a:r>
              <a:rPr lang="el-GR" dirty="0" smtClean="0"/>
              <a:t>Ο εμπορικός οίκος και </a:t>
            </a:r>
            <a:r>
              <a:rPr lang="el-GR" dirty="0" err="1" smtClean="0"/>
              <a:t>επιχειρείν</a:t>
            </a:r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>
              <a:buNone/>
            </a:pPr>
            <a:r>
              <a:rPr lang="el-GR" smtClean="0"/>
              <a:t> </a:t>
            </a:r>
            <a:endParaRPr lang="el-GR" dirty="0" smtClean="0"/>
          </a:p>
          <a:p>
            <a:endParaRPr lang="el-GR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4114800"/>
            <a:ext cx="3365500" cy="24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249</Words>
  <Application>Microsoft Office PowerPoint</Application>
  <PresentationFormat>On-screen Show (4:3)</PresentationFormat>
  <Paragraphs>51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Η ανάπτυξη του εμπορίου και της  βιοτεχνίας στην περίοδο της Οθωμανικής κυριαρχίας </vt:lpstr>
      <vt:lpstr>Οι (έμμεσες) ευκαιρίες επέκτασης του εμπορίου και  των Ελλήνων 16ο αι.</vt:lpstr>
      <vt:lpstr>Στην ελλαδική χερσόνησσο</vt:lpstr>
      <vt:lpstr>ορόσημα</vt:lpstr>
      <vt:lpstr>Η επέκταση των Ελλήνων φθάνει σε κρίσιμο όριο  την παραμονή της επανάστασης </vt:lpstr>
      <vt:lpstr>Μερικά από Τα μεγάλα ερωτήματα</vt:lpstr>
      <vt:lpstr>Η ΕΛΛΗΝΙΚΗ ΕΜΠΟΡΙΚΗ ΔΙΑΣΠΟΡΑ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ανάπτυξη του εμπορίου και της  βιοτεχνίας στην περίοδο της Οθωμανικής κυριαρχίας</dc:title>
  <dc:creator>Ιωάννα</dc:creator>
  <cp:lastModifiedBy>Ιωάννα</cp:lastModifiedBy>
  <cp:revision>5</cp:revision>
  <dcterms:created xsi:type="dcterms:W3CDTF">2015-03-25T15:38:51Z</dcterms:created>
  <dcterms:modified xsi:type="dcterms:W3CDTF">2015-04-01T18:39:34Z</dcterms:modified>
</cp:coreProperties>
</file>