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89" r:id="rId2"/>
    <p:sldId id="298" r:id="rId3"/>
    <p:sldId id="273" r:id="rId4"/>
    <p:sldId id="361" r:id="rId5"/>
    <p:sldId id="276" r:id="rId6"/>
    <p:sldId id="362" r:id="rId7"/>
    <p:sldId id="359" r:id="rId8"/>
    <p:sldId id="357" r:id="rId9"/>
    <p:sldId id="358" r:id="rId10"/>
    <p:sldId id="265" r:id="rId11"/>
    <p:sldId id="326" r:id="rId12"/>
    <p:sldId id="316" r:id="rId13"/>
    <p:sldId id="317" r:id="rId14"/>
    <p:sldId id="318" r:id="rId15"/>
    <p:sldId id="322" r:id="rId16"/>
    <p:sldId id="323" r:id="rId17"/>
    <p:sldId id="352" r:id="rId18"/>
    <p:sldId id="355" r:id="rId19"/>
    <p:sldId id="290" r:id="rId20"/>
    <p:sldId id="293" r:id="rId21"/>
    <p:sldId id="294" r:id="rId22"/>
    <p:sldId id="295" r:id="rId23"/>
    <p:sldId id="300" r:id="rId24"/>
    <p:sldId id="325" r:id="rId25"/>
    <p:sldId id="313" r:id="rId26"/>
    <p:sldId id="296" r:id="rId27"/>
    <p:sldId id="257" r:id="rId28"/>
    <p:sldId id="258" r:id="rId29"/>
    <p:sldId id="259" r:id="rId30"/>
    <p:sldId id="302" r:id="rId31"/>
    <p:sldId id="260" r:id="rId32"/>
    <p:sldId id="261" r:id="rId33"/>
    <p:sldId id="262" r:id="rId34"/>
    <p:sldId id="307" r:id="rId35"/>
    <p:sldId id="263" r:id="rId36"/>
    <p:sldId id="264" r:id="rId37"/>
    <p:sldId id="282" r:id="rId38"/>
    <p:sldId id="311" r:id="rId39"/>
    <p:sldId id="309" r:id="rId40"/>
    <p:sldId id="286" r:id="rId41"/>
    <p:sldId id="334" r:id="rId42"/>
    <p:sldId id="335" r:id="rId43"/>
    <p:sldId id="336" r:id="rId44"/>
    <p:sldId id="337" r:id="rId45"/>
    <p:sldId id="338" r:id="rId46"/>
    <p:sldId id="354" r:id="rId47"/>
    <p:sldId id="353" r:id="rId48"/>
    <p:sldId id="266" r:id="rId49"/>
    <p:sldId id="267"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02B00-318A-42FB-9D48-BC04879CBCD5}" type="doc">
      <dgm:prSet loTypeId="urn:microsoft.com/office/officeart/2005/8/layout/venn1" loCatId="relationship" qsTypeId="urn:microsoft.com/office/officeart/2005/8/quickstyle/simple1" qsCatId="simple" csTypeId="urn:microsoft.com/office/officeart/2005/8/colors/accent1_2" csCatId="accent1" phldr="1"/>
      <dgm:spPr/>
    </dgm:pt>
    <dgm:pt modelId="{D3CE05AB-D824-4092-8994-C5E6EEA629E2}">
      <dgm:prSet phldrT="[Κείμενο]"/>
      <dgm:spPr/>
      <dgm:t>
        <a:bodyPr/>
        <a:lstStyle/>
        <a:p>
          <a:r>
            <a:rPr lang="el-GR" dirty="0">
              <a:latin typeface="+mj-lt"/>
            </a:rPr>
            <a:t>ΚΕΠΠΑ</a:t>
          </a:r>
          <a:endParaRPr lang="en-US" dirty="0">
            <a:latin typeface="+mj-lt"/>
          </a:endParaRPr>
        </a:p>
        <a:p>
          <a:r>
            <a:rPr lang="en-US" dirty="0">
              <a:latin typeface="+mj-lt"/>
            </a:rPr>
            <a:t>(</a:t>
          </a:r>
          <a:r>
            <a:rPr lang="el-GR" dirty="0">
              <a:latin typeface="+mj-lt"/>
            </a:rPr>
            <a:t>διακυβερνητική σφαίρα</a:t>
          </a:r>
          <a:r>
            <a:rPr lang="en-US" dirty="0">
              <a:latin typeface="+mj-lt"/>
            </a:rPr>
            <a:t>)</a:t>
          </a:r>
          <a:endParaRPr lang="el-GR" dirty="0">
            <a:latin typeface="+mj-lt"/>
          </a:endParaRPr>
        </a:p>
      </dgm:t>
    </dgm:pt>
    <dgm:pt modelId="{91EABD79-7E9A-44D2-9D99-D64E49B41326}" type="parTrans" cxnId="{F1FF7C51-837E-452D-8E52-6DF54570F1D4}">
      <dgm:prSet/>
      <dgm:spPr/>
      <dgm:t>
        <a:bodyPr/>
        <a:lstStyle/>
        <a:p>
          <a:endParaRPr lang="en-US"/>
        </a:p>
      </dgm:t>
    </dgm:pt>
    <dgm:pt modelId="{65B7E5FF-E181-4F6F-A167-116A0782C1DD}" type="sibTrans" cxnId="{F1FF7C51-837E-452D-8E52-6DF54570F1D4}">
      <dgm:prSet/>
      <dgm:spPr/>
      <dgm:t>
        <a:bodyPr/>
        <a:lstStyle/>
        <a:p>
          <a:endParaRPr lang="en-US"/>
        </a:p>
      </dgm:t>
    </dgm:pt>
    <dgm:pt modelId="{AE196DDE-02DF-4FF3-A0F0-98FD83ADB4D7}">
      <dgm:prSet phldrT="[Κείμενο]"/>
      <dgm:spPr/>
      <dgm:t>
        <a:bodyPr/>
        <a:lstStyle/>
        <a:p>
          <a:r>
            <a:rPr lang="el-GR" dirty="0">
              <a:latin typeface="+mj-lt"/>
            </a:rPr>
            <a:t>Εξωτερικές Πολιτικές</a:t>
          </a:r>
          <a:endParaRPr lang="en-US" dirty="0">
            <a:latin typeface="+mj-lt"/>
          </a:endParaRPr>
        </a:p>
        <a:p>
          <a:r>
            <a:rPr lang="en-US" dirty="0">
              <a:latin typeface="+mj-lt"/>
            </a:rPr>
            <a:t>(</a:t>
          </a:r>
          <a:r>
            <a:rPr lang="el-GR" dirty="0">
              <a:latin typeface="+mj-lt"/>
            </a:rPr>
            <a:t>υπερεθνική σφαίρα</a:t>
          </a:r>
          <a:r>
            <a:rPr lang="en-US" dirty="0">
              <a:latin typeface="+mj-lt"/>
            </a:rPr>
            <a:t>)</a:t>
          </a:r>
          <a:endParaRPr lang="el-GR" dirty="0">
            <a:latin typeface="+mj-lt"/>
          </a:endParaRPr>
        </a:p>
      </dgm:t>
    </dgm:pt>
    <dgm:pt modelId="{38194536-C956-45A1-B740-8C0619849BD5}" type="parTrans" cxnId="{64DC4A9F-8FF7-4184-8E8C-1DEA65879844}">
      <dgm:prSet/>
      <dgm:spPr/>
      <dgm:t>
        <a:bodyPr/>
        <a:lstStyle/>
        <a:p>
          <a:endParaRPr lang="en-US"/>
        </a:p>
      </dgm:t>
    </dgm:pt>
    <dgm:pt modelId="{82B5E84C-0263-4929-B68A-CF652F10D057}" type="sibTrans" cxnId="{64DC4A9F-8FF7-4184-8E8C-1DEA65879844}">
      <dgm:prSet/>
      <dgm:spPr/>
      <dgm:t>
        <a:bodyPr/>
        <a:lstStyle/>
        <a:p>
          <a:endParaRPr lang="en-US"/>
        </a:p>
      </dgm:t>
    </dgm:pt>
    <dgm:pt modelId="{D979D8A6-6F58-4B42-9C8B-4D32965F060E}" type="pres">
      <dgm:prSet presAssocID="{09002B00-318A-42FB-9D48-BC04879CBCD5}" presName="compositeShape" presStyleCnt="0">
        <dgm:presLayoutVars>
          <dgm:chMax val="7"/>
          <dgm:dir/>
          <dgm:resizeHandles val="exact"/>
        </dgm:presLayoutVars>
      </dgm:prSet>
      <dgm:spPr/>
    </dgm:pt>
    <dgm:pt modelId="{81471D40-4ECC-426A-A104-87C0ACE697CC}" type="pres">
      <dgm:prSet presAssocID="{D3CE05AB-D824-4092-8994-C5E6EEA629E2}" presName="circ1" presStyleLbl="vennNode1" presStyleIdx="0" presStyleCnt="2"/>
      <dgm:spPr/>
    </dgm:pt>
    <dgm:pt modelId="{29BFD770-B7DA-45B5-8A6D-9DA8D15643F5}" type="pres">
      <dgm:prSet presAssocID="{D3CE05AB-D824-4092-8994-C5E6EEA629E2}" presName="circ1Tx" presStyleLbl="revTx" presStyleIdx="0" presStyleCnt="0">
        <dgm:presLayoutVars>
          <dgm:chMax val="0"/>
          <dgm:chPref val="0"/>
          <dgm:bulletEnabled val="1"/>
        </dgm:presLayoutVars>
      </dgm:prSet>
      <dgm:spPr/>
    </dgm:pt>
    <dgm:pt modelId="{BD5A7B98-F8E1-40F9-9AF8-3632237ECB35}" type="pres">
      <dgm:prSet presAssocID="{AE196DDE-02DF-4FF3-A0F0-98FD83ADB4D7}" presName="circ2" presStyleLbl="vennNode1" presStyleIdx="1" presStyleCnt="2"/>
      <dgm:spPr/>
    </dgm:pt>
    <dgm:pt modelId="{C101A913-14D4-464E-A62B-6D40064F7F50}" type="pres">
      <dgm:prSet presAssocID="{AE196DDE-02DF-4FF3-A0F0-98FD83ADB4D7}" presName="circ2Tx" presStyleLbl="revTx" presStyleIdx="0" presStyleCnt="0">
        <dgm:presLayoutVars>
          <dgm:chMax val="0"/>
          <dgm:chPref val="0"/>
          <dgm:bulletEnabled val="1"/>
        </dgm:presLayoutVars>
      </dgm:prSet>
      <dgm:spPr/>
    </dgm:pt>
  </dgm:ptLst>
  <dgm:cxnLst>
    <dgm:cxn modelId="{1F97B00E-2A62-4770-849D-63ECB0AB32D8}" type="presOf" srcId="{09002B00-318A-42FB-9D48-BC04879CBCD5}" destId="{D979D8A6-6F58-4B42-9C8B-4D32965F060E}" srcOrd="0" destOrd="0" presId="urn:microsoft.com/office/officeart/2005/8/layout/venn1"/>
    <dgm:cxn modelId="{F1FF7C51-837E-452D-8E52-6DF54570F1D4}" srcId="{09002B00-318A-42FB-9D48-BC04879CBCD5}" destId="{D3CE05AB-D824-4092-8994-C5E6EEA629E2}" srcOrd="0" destOrd="0" parTransId="{91EABD79-7E9A-44D2-9D99-D64E49B41326}" sibTransId="{65B7E5FF-E181-4F6F-A167-116A0782C1DD}"/>
    <dgm:cxn modelId="{4B0ADB96-6DA0-4D36-B818-0B59E4EFA51D}" type="presOf" srcId="{AE196DDE-02DF-4FF3-A0F0-98FD83ADB4D7}" destId="{C101A913-14D4-464E-A62B-6D40064F7F50}" srcOrd="1" destOrd="0" presId="urn:microsoft.com/office/officeart/2005/8/layout/venn1"/>
    <dgm:cxn modelId="{64DC4A9F-8FF7-4184-8E8C-1DEA65879844}" srcId="{09002B00-318A-42FB-9D48-BC04879CBCD5}" destId="{AE196DDE-02DF-4FF3-A0F0-98FD83ADB4D7}" srcOrd="1" destOrd="0" parTransId="{38194536-C956-45A1-B740-8C0619849BD5}" sibTransId="{82B5E84C-0263-4929-B68A-CF652F10D057}"/>
    <dgm:cxn modelId="{EDE403AB-3678-4D45-B03B-BD1FEA2C2542}" type="presOf" srcId="{D3CE05AB-D824-4092-8994-C5E6EEA629E2}" destId="{29BFD770-B7DA-45B5-8A6D-9DA8D15643F5}" srcOrd="1" destOrd="0" presId="urn:microsoft.com/office/officeart/2005/8/layout/venn1"/>
    <dgm:cxn modelId="{9F97B2B8-B95C-4D49-9BFA-07C1122B13BC}" type="presOf" srcId="{D3CE05AB-D824-4092-8994-C5E6EEA629E2}" destId="{81471D40-4ECC-426A-A104-87C0ACE697CC}" srcOrd="0" destOrd="0" presId="urn:microsoft.com/office/officeart/2005/8/layout/venn1"/>
    <dgm:cxn modelId="{4B0858E0-3165-470B-AC52-80400E2ED92B}" type="presOf" srcId="{AE196DDE-02DF-4FF3-A0F0-98FD83ADB4D7}" destId="{BD5A7B98-F8E1-40F9-9AF8-3632237ECB35}" srcOrd="0" destOrd="0" presId="urn:microsoft.com/office/officeart/2005/8/layout/venn1"/>
    <dgm:cxn modelId="{79FA7BE6-0C82-4CD1-AE62-D6529B964926}" type="presParOf" srcId="{D979D8A6-6F58-4B42-9C8B-4D32965F060E}" destId="{81471D40-4ECC-426A-A104-87C0ACE697CC}" srcOrd="0" destOrd="0" presId="urn:microsoft.com/office/officeart/2005/8/layout/venn1"/>
    <dgm:cxn modelId="{F9366306-6F30-4A60-B5DD-560F8CCE208B}" type="presParOf" srcId="{D979D8A6-6F58-4B42-9C8B-4D32965F060E}" destId="{29BFD770-B7DA-45B5-8A6D-9DA8D15643F5}" srcOrd="1" destOrd="0" presId="urn:microsoft.com/office/officeart/2005/8/layout/venn1"/>
    <dgm:cxn modelId="{A004A462-5A3E-4E0F-B3C8-42396EF4F1D3}" type="presParOf" srcId="{D979D8A6-6F58-4B42-9C8B-4D32965F060E}" destId="{BD5A7B98-F8E1-40F9-9AF8-3632237ECB35}" srcOrd="2" destOrd="0" presId="urn:microsoft.com/office/officeart/2005/8/layout/venn1"/>
    <dgm:cxn modelId="{D26C00E0-9484-49F7-A68D-0E6B71ACABB4}" type="presParOf" srcId="{D979D8A6-6F58-4B42-9C8B-4D32965F060E}" destId="{C101A913-14D4-464E-A62B-6D40064F7F5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8A046-3163-433C-8F53-F8666F19335D}"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l-GR"/>
        </a:p>
      </dgm:t>
    </dgm:pt>
    <dgm:pt modelId="{CEE8FC71-C386-40FD-A0B6-AA03039B9ED4}">
      <dgm:prSet phldrT="[Κείμενο]"/>
      <dgm:spPr/>
      <dgm:t>
        <a:bodyPr/>
        <a:lstStyle/>
        <a:p>
          <a:r>
            <a:rPr lang="el-GR" dirty="0"/>
            <a:t>Εξωτερική Πολιτική ΕΕ</a:t>
          </a:r>
        </a:p>
      </dgm:t>
    </dgm:pt>
    <dgm:pt modelId="{0742F7C3-8BE7-4D2A-AE83-66F25A27ED89}" type="parTrans" cxnId="{BA40A072-82BF-4CFD-A7ED-2C4AC931FBAA}">
      <dgm:prSet/>
      <dgm:spPr/>
      <dgm:t>
        <a:bodyPr/>
        <a:lstStyle/>
        <a:p>
          <a:endParaRPr lang="el-GR"/>
        </a:p>
      </dgm:t>
    </dgm:pt>
    <dgm:pt modelId="{FCBD28F9-B36C-453B-9D0B-5B5A7B5BB6F4}" type="sibTrans" cxnId="{BA40A072-82BF-4CFD-A7ED-2C4AC931FBAA}">
      <dgm:prSet/>
      <dgm:spPr/>
      <dgm:t>
        <a:bodyPr/>
        <a:lstStyle/>
        <a:p>
          <a:endParaRPr lang="el-GR"/>
        </a:p>
      </dgm:t>
    </dgm:pt>
    <dgm:pt modelId="{B75F1542-F3BE-4F54-9867-6DC1D3DE105F}">
      <dgm:prSet phldrT="[Κείμενο]"/>
      <dgm:spPr/>
      <dgm:t>
        <a:bodyPr/>
        <a:lstStyle/>
        <a:p>
          <a:r>
            <a:rPr lang="el-GR" dirty="0"/>
            <a:t>Ευρωπαϊκό Συμβούλιο</a:t>
          </a:r>
        </a:p>
        <a:p>
          <a:r>
            <a:rPr lang="el-GR" i="1" dirty="0"/>
            <a:t>καθοδηγεί</a:t>
          </a:r>
        </a:p>
      </dgm:t>
    </dgm:pt>
    <dgm:pt modelId="{7200D08D-2CFC-4179-B3C4-F6B027EE6F54}" type="parTrans" cxnId="{4E446AD9-E6F5-434C-981A-2AF31065BB72}">
      <dgm:prSet/>
      <dgm:spPr/>
      <dgm:t>
        <a:bodyPr/>
        <a:lstStyle/>
        <a:p>
          <a:endParaRPr lang="el-GR"/>
        </a:p>
      </dgm:t>
    </dgm:pt>
    <dgm:pt modelId="{4AE23780-B3A6-4503-B976-BF75D2BCC0E2}" type="sibTrans" cxnId="{4E446AD9-E6F5-434C-981A-2AF31065BB72}">
      <dgm:prSet/>
      <dgm:spPr/>
      <dgm:t>
        <a:bodyPr/>
        <a:lstStyle/>
        <a:p>
          <a:endParaRPr lang="el-GR"/>
        </a:p>
      </dgm:t>
    </dgm:pt>
    <dgm:pt modelId="{ED3DDE34-D93D-4D5F-BC99-705CBDAF24EB}">
      <dgm:prSet phldrT="[Κείμενο]"/>
      <dgm:spPr/>
      <dgm:t>
        <a:bodyPr/>
        <a:lstStyle/>
        <a:p>
          <a:r>
            <a:rPr lang="el-GR" dirty="0"/>
            <a:t>Συμβούλιο ΕΕ</a:t>
          </a:r>
          <a:endParaRPr lang="en-US" dirty="0"/>
        </a:p>
        <a:p>
          <a:r>
            <a:rPr lang="el-GR" i="1" dirty="0"/>
            <a:t>αποφασίζει</a:t>
          </a:r>
        </a:p>
      </dgm:t>
    </dgm:pt>
    <dgm:pt modelId="{4D8A97C1-76C5-4969-8019-C05B9AADB50B}" type="parTrans" cxnId="{A4AF5EFD-27CB-4187-9920-8D1A5D60A95F}">
      <dgm:prSet/>
      <dgm:spPr/>
      <dgm:t>
        <a:bodyPr/>
        <a:lstStyle/>
        <a:p>
          <a:endParaRPr lang="el-GR"/>
        </a:p>
      </dgm:t>
    </dgm:pt>
    <dgm:pt modelId="{AB8808AF-6244-44A6-AB9F-737343886DEB}" type="sibTrans" cxnId="{A4AF5EFD-27CB-4187-9920-8D1A5D60A95F}">
      <dgm:prSet/>
      <dgm:spPr/>
      <dgm:t>
        <a:bodyPr/>
        <a:lstStyle/>
        <a:p>
          <a:endParaRPr lang="el-GR"/>
        </a:p>
      </dgm:t>
    </dgm:pt>
    <dgm:pt modelId="{C2FD531D-4A66-417D-A6B6-43EE740798EF}">
      <dgm:prSet phldrT="[Κείμενο]"/>
      <dgm:spPr/>
      <dgm:t>
        <a:bodyPr/>
        <a:lstStyle/>
        <a:p>
          <a:r>
            <a:rPr lang="el-GR" dirty="0"/>
            <a:t>Ευρωπαϊκή Επιτροπή</a:t>
          </a:r>
          <a:endParaRPr lang="en-US" dirty="0"/>
        </a:p>
        <a:p>
          <a:r>
            <a:rPr lang="el-GR" i="1" dirty="0"/>
            <a:t>δρα</a:t>
          </a:r>
        </a:p>
      </dgm:t>
    </dgm:pt>
    <dgm:pt modelId="{AD15ACED-B323-4DFF-B04F-A20C8ABD4FE5}" type="parTrans" cxnId="{C4F3B588-22D5-4285-9D52-D197701FC2B6}">
      <dgm:prSet/>
      <dgm:spPr/>
      <dgm:t>
        <a:bodyPr/>
        <a:lstStyle/>
        <a:p>
          <a:endParaRPr lang="el-GR"/>
        </a:p>
      </dgm:t>
    </dgm:pt>
    <dgm:pt modelId="{C83CAF8C-799C-46E7-9D40-CABD7F939F4D}" type="sibTrans" cxnId="{C4F3B588-22D5-4285-9D52-D197701FC2B6}">
      <dgm:prSet/>
      <dgm:spPr/>
      <dgm:t>
        <a:bodyPr/>
        <a:lstStyle/>
        <a:p>
          <a:endParaRPr lang="el-GR"/>
        </a:p>
      </dgm:t>
    </dgm:pt>
    <dgm:pt modelId="{3CB996F3-A321-4C16-85F4-60401ABB9A0C}">
      <dgm:prSet/>
      <dgm:spPr/>
      <dgm:t>
        <a:bodyPr/>
        <a:lstStyle/>
        <a:p>
          <a:r>
            <a:rPr lang="el-GR" dirty="0"/>
            <a:t>Ευρωπαϊκό Κοινοβούλιο</a:t>
          </a:r>
          <a:endParaRPr lang="en-US" dirty="0"/>
        </a:p>
        <a:p>
          <a:r>
            <a:rPr lang="el-GR" i="1" dirty="0"/>
            <a:t>ελέγχει</a:t>
          </a:r>
        </a:p>
      </dgm:t>
    </dgm:pt>
    <dgm:pt modelId="{665CA225-1C61-441C-B5DB-8A8BBEE8C1FC}" type="parTrans" cxnId="{64E3166C-B13C-4D78-9943-5B66427E7EC2}">
      <dgm:prSet/>
      <dgm:spPr/>
      <dgm:t>
        <a:bodyPr/>
        <a:lstStyle/>
        <a:p>
          <a:endParaRPr lang="el-GR"/>
        </a:p>
      </dgm:t>
    </dgm:pt>
    <dgm:pt modelId="{DBB48235-7523-4305-A4CF-1DF1EB286459}" type="sibTrans" cxnId="{64E3166C-B13C-4D78-9943-5B66427E7EC2}">
      <dgm:prSet/>
      <dgm:spPr/>
      <dgm:t>
        <a:bodyPr/>
        <a:lstStyle/>
        <a:p>
          <a:endParaRPr lang="el-GR"/>
        </a:p>
      </dgm:t>
    </dgm:pt>
    <dgm:pt modelId="{879A0C4B-3168-4F7C-BE9D-73D0D093842D}">
      <dgm:prSet/>
      <dgm:spPr/>
      <dgm:t>
        <a:bodyPr/>
        <a:lstStyle/>
        <a:p>
          <a:r>
            <a:rPr lang="el-GR" dirty="0"/>
            <a:t>ΕΥΕΔ</a:t>
          </a:r>
          <a:endParaRPr lang="en-US" dirty="0"/>
        </a:p>
        <a:p>
          <a:r>
            <a:rPr lang="el-GR" i="1" dirty="0"/>
            <a:t>συνεπικουρεί</a:t>
          </a:r>
        </a:p>
      </dgm:t>
    </dgm:pt>
    <dgm:pt modelId="{595B28E9-8CF1-46D7-B3E4-C5867C160244}" type="parTrans" cxnId="{E6A2AF37-D18F-446A-9C0F-5718F62B92C7}">
      <dgm:prSet/>
      <dgm:spPr/>
      <dgm:t>
        <a:bodyPr/>
        <a:lstStyle/>
        <a:p>
          <a:endParaRPr lang="el-GR"/>
        </a:p>
      </dgm:t>
    </dgm:pt>
    <dgm:pt modelId="{16CD0E9B-FE08-4C0E-86C6-7C9DEFCEC9A7}" type="sibTrans" cxnId="{E6A2AF37-D18F-446A-9C0F-5718F62B92C7}">
      <dgm:prSet/>
      <dgm:spPr/>
      <dgm:t>
        <a:bodyPr/>
        <a:lstStyle/>
        <a:p>
          <a:endParaRPr lang="el-GR"/>
        </a:p>
      </dgm:t>
    </dgm:pt>
    <dgm:pt modelId="{F89F48F2-90C2-4F39-B076-B042990704D4}" type="pres">
      <dgm:prSet presAssocID="{B848A046-3163-433C-8F53-F8666F19335D}" presName="cycle" presStyleCnt="0">
        <dgm:presLayoutVars>
          <dgm:chMax val="1"/>
          <dgm:dir/>
          <dgm:animLvl val="ctr"/>
          <dgm:resizeHandles val="exact"/>
        </dgm:presLayoutVars>
      </dgm:prSet>
      <dgm:spPr/>
    </dgm:pt>
    <dgm:pt modelId="{521B85F5-24B9-4E7D-8253-E7D6C741A946}" type="pres">
      <dgm:prSet presAssocID="{CEE8FC71-C386-40FD-A0B6-AA03039B9ED4}" presName="centerShape" presStyleLbl="node0" presStyleIdx="0" presStyleCnt="1"/>
      <dgm:spPr/>
    </dgm:pt>
    <dgm:pt modelId="{0C813246-36E6-46FA-A67A-634CAB94CFF9}" type="pres">
      <dgm:prSet presAssocID="{7200D08D-2CFC-4179-B3C4-F6B027EE6F54}" presName="parTrans" presStyleLbl="bgSibTrans2D1" presStyleIdx="0" presStyleCnt="5"/>
      <dgm:spPr/>
    </dgm:pt>
    <dgm:pt modelId="{840C4318-1ACC-4867-9B41-76C2AC129118}" type="pres">
      <dgm:prSet presAssocID="{B75F1542-F3BE-4F54-9867-6DC1D3DE105F}" presName="node" presStyleLbl="node1" presStyleIdx="0" presStyleCnt="5">
        <dgm:presLayoutVars>
          <dgm:bulletEnabled val="1"/>
        </dgm:presLayoutVars>
      </dgm:prSet>
      <dgm:spPr/>
    </dgm:pt>
    <dgm:pt modelId="{92C63BCC-AD19-4A81-BD21-43D358DED0AE}" type="pres">
      <dgm:prSet presAssocID="{4D8A97C1-76C5-4969-8019-C05B9AADB50B}" presName="parTrans" presStyleLbl="bgSibTrans2D1" presStyleIdx="1" presStyleCnt="5"/>
      <dgm:spPr/>
    </dgm:pt>
    <dgm:pt modelId="{D6CEC2D8-E841-47C3-BBE3-907C1F561EE6}" type="pres">
      <dgm:prSet presAssocID="{ED3DDE34-D93D-4D5F-BC99-705CBDAF24EB}" presName="node" presStyleLbl="node1" presStyleIdx="1" presStyleCnt="5">
        <dgm:presLayoutVars>
          <dgm:bulletEnabled val="1"/>
        </dgm:presLayoutVars>
      </dgm:prSet>
      <dgm:spPr/>
    </dgm:pt>
    <dgm:pt modelId="{0F2F735E-E9B0-436B-8634-6C4831F7EA97}" type="pres">
      <dgm:prSet presAssocID="{AD15ACED-B323-4DFF-B04F-A20C8ABD4FE5}" presName="parTrans" presStyleLbl="bgSibTrans2D1" presStyleIdx="2" presStyleCnt="5"/>
      <dgm:spPr/>
    </dgm:pt>
    <dgm:pt modelId="{E73AADD5-6C63-46F0-AEEE-29B165FEEF67}" type="pres">
      <dgm:prSet presAssocID="{C2FD531D-4A66-417D-A6B6-43EE740798EF}" presName="node" presStyleLbl="node1" presStyleIdx="2" presStyleCnt="5" custRadScaleRad="99016" custRadScaleInc="-1184">
        <dgm:presLayoutVars>
          <dgm:bulletEnabled val="1"/>
        </dgm:presLayoutVars>
      </dgm:prSet>
      <dgm:spPr/>
    </dgm:pt>
    <dgm:pt modelId="{E4D41EBF-29DA-400A-9F72-1B70889CCE44}" type="pres">
      <dgm:prSet presAssocID="{665CA225-1C61-441C-B5DB-8A8BBEE8C1FC}" presName="parTrans" presStyleLbl="bgSibTrans2D1" presStyleIdx="3" presStyleCnt="5"/>
      <dgm:spPr/>
    </dgm:pt>
    <dgm:pt modelId="{7F25C1E0-C7DE-4172-A566-262980CAC942}" type="pres">
      <dgm:prSet presAssocID="{3CB996F3-A321-4C16-85F4-60401ABB9A0C}" presName="node" presStyleLbl="node1" presStyleIdx="3" presStyleCnt="5">
        <dgm:presLayoutVars>
          <dgm:bulletEnabled val="1"/>
        </dgm:presLayoutVars>
      </dgm:prSet>
      <dgm:spPr/>
    </dgm:pt>
    <dgm:pt modelId="{CA71D4DB-F69A-4FC6-80B6-12DFFE621524}" type="pres">
      <dgm:prSet presAssocID="{595B28E9-8CF1-46D7-B3E4-C5867C160244}" presName="parTrans" presStyleLbl="bgSibTrans2D1" presStyleIdx="4" presStyleCnt="5"/>
      <dgm:spPr/>
    </dgm:pt>
    <dgm:pt modelId="{3200EC33-E075-4269-BFF3-3A5F0FC7B517}" type="pres">
      <dgm:prSet presAssocID="{879A0C4B-3168-4F7C-BE9D-73D0D093842D}" presName="node" presStyleLbl="node1" presStyleIdx="4" presStyleCnt="5">
        <dgm:presLayoutVars>
          <dgm:bulletEnabled val="1"/>
        </dgm:presLayoutVars>
      </dgm:prSet>
      <dgm:spPr/>
    </dgm:pt>
  </dgm:ptLst>
  <dgm:cxnLst>
    <dgm:cxn modelId="{10668F11-B220-4992-9AF5-9B629A241761}" type="presOf" srcId="{C2FD531D-4A66-417D-A6B6-43EE740798EF}" destId="{E73AADD5-6C63-46F0-AEEE-29B165FEEF67}" srcOrd="0" destOrd="0" presId="urn:microsoft.com/office/officeart/2005/8/layout/radial4"/>
    <dgm:cxn modelId="{B6399830-3850-4F58-8909-C85F0545DFA3}" type="presOf" srcId="{B848A046-3163-433C-8F53-F8666F19335D}" destId="{F89F48F2-90C2-4F39-B076-B042990704D4}" srcOrd="0" destOrd="0" presId="urn:microsoft.com/office/officeart/2005/8/layout/radial4"/>
    <dgm:cxn modelId="{0CD50932-5CCB-4320-B7F2-6EE826944D2D}" type="presOf" srcId="{665CA225-1C61-441C-B5DB-8A8BBEE8C1FC}" destId="{E4D41EBF-29DA-400A-9F72-1B70889CCE44}" srcOrd="0" destOrd="0" presId="urn:microsoft.com/office/officeart/2005/8/layout/radial4"/>
    <dgm:cxn modelId="{E6A2AF37-D18F-446A-9C0F-5718F62B92C7}" srcId="{CEE8FC71-C386-40FD-A0B6-AA03039B9ED4}" destId="{879A0C4B-3168-4F7C-BE9D-73D0D093842D}" srcOrd="4" destOrd="0" parTransId="{595B28E9-8CF1-46D7-B3E4-C5867C160244}" sibTransId="{16CD0E9B-FE08-4C0E-86C6-7C9DEFCEC9A7}"/>
    <dgm:cxn modelId="{6BCFBD49-CDBD-4DE2-A367-182C92FAF90A}" type="presOf" srcId="{879A0C4B-3168-4F7C-BE9D-73D0D093842D}" destId="{3200EC33-E075-4269-BFF3-3A5F0FC7B517}" srcOrd="0" destOrd="0" presId="urn:microsoft.com/office/officeart/2005/8/layout/radial4"/>
    <dgm:cxn modelId="{64E3166C-B13C-4D78-9943-5B66427E7EC2}" srcId="{CEE8FC71-C386-40FD-A0B6-AA03039B9ED4}" destId="{3CB996F3-A321-4C16-85F4-60401ABB9A0C}" srcOrd="3" destOrd="0" parTransId="{665CA225-1C61-441C-B5DB-8A8BBEE8C1FC}" sibTransId="{DBB48235-7523-4305-A4CF-1DF1EB286459}"/>
    <dgm:cxn modelId="{BA40A072-82BF-4CFD-A7ED-2C4AC931FBAA}" srcId="{B848A046-3163-433C-8F53-F8666F19335D}" destId="{CEE8FC71-C386-40FD-A0B6-AA03039B9ED4}" srcOrd="0" destOrd="0" parTransId="{0742F7C3-8BE7-4D2A-AE83-66F25A27ED89}" sibTransId="{FCBD28F9-B36C-453B-9D0B-5B5A7B5BB6F4}"/>
    <dgm:cxn modelId="{940C0878-7968-46E4-9B53-D0A2CBFDEBBC}" type="presOf" srcId="{4D8A97C1-76C5-4969-8019-C05B9AADB50B}" destId="{92C63BCC-AD19-4A81-BD21-43D358DED0AE}" srcOrd="0" destOrd="0" presId="urn:microsoft.com/office/officeart/2005/8/layout/radial4"/>
    <dgm:cxn modelId="{C4F3B588-22D5-4285-9D52-D197701FC2B6}" srcId="{CEE8FC71-C386-40FD-A0B6-AA03039B9ED4}" destId="{C2FD531D-4A66-417D-A6B6-43EE740798EF}" srcOrd="2" destOrd="0" parTransId="{AD15ACED-B323-4DFF-B04F-A20C8ABD4FE5}" sibTransId="{C83CAF8C-799C-46E7-9D40-CABD7F939F4D}"/>
    <dgm:cxn modelId="{65CA3C91-2114-4251-A6BD-6D69DE8E0DF0}" type="presOf" srcId="{595B28E9-8CF1-46D7-B3E4-C5867C160244}" destId="{CA71D4DB-F69A-4FC6-80B6-12DFFE621524}" srcOrd="0" destOrd="0" presId="urn:microsoft.com/office/officeart/2005/8/layout/radial4"/>
    <dgm:cxn modelId="{EB807F94-E0C3-4714-8BF6-9DBDF93F8E28}" type="presOf" srcId="{AD15ACED-B323-4DFF-B04F-A20C8ABD4FE5}" destId="{0F2F735E-E9B0-436B-8634-6C4831F7EA97}" srcOrd="0" destOrd="0" presId="urn:microsoft.com/office/officeart/2005/8/layout/radial4"/>
    <dgm:cxn modelId="{DCF0D8C5-9F9C-46C2-8EF8-86ECFA709FA4}" type="presOf" srcId="{CEE8FC71-C386-40FD-A0B6-AA03039B9ED4}" destId="{521B85F5-24B9-4E7D-8253-E7D6C741A946}" srcOrd="0" destOrd="0" presId="urn:microsoft.com/office/officeart/2005/8/layout/radial4"/>
    <dgm:cxn modelId="{438046D9-03CF-4DBB-822D-11ADE5546F82}" type="presOf" srcId="{3CB996F3-A321-4C16-85F4-60401ABB9A0C}" destId="{7F25C1E0-C7DE-4172-A566-262980CAC942}" srcOrd="0" destOrd="0" presId="urn:microsoft.com/office/officeart/2005/8/layout/radial4"/>
    <dgm:cxn modelId="{4E446AD9-E6F5-434C-981A-2AF31065BB72}" srcId="{CEE8FC71-C386-40FD-A0B6-AA03039B9ED4}" destId="{B75F1542-F3BE-4F54-9867-6DC1D3DE105F}" srcOrd="0" destOrd="0" parTransId="{7200D08D-2CFC-4179-B3C4-F6B027EE6F54}" sibTransId="{4AE23780-B3A6-4503-B976-BF75D2BCC0E2}"/>
    <dgm:cxn modelId="{E76E4FDE-B341-4D7C-9A4E-6C2C2F7E1C7C}" type="presOf" srcId="{B75F1542-F3BE-4F54-9867-6DC1D3DE105F}" destId="{840C4318-1ACC-4867-9B41-76C2AC129118}" srcOrd="0" destOrd="0" presId="urn:microsoft.com/office/officeart/2005/8/layout/radial4"/>
    <dgm:cxn modelId="{B0D90EE7-EE62-4CC0-A605-0C3F7F19BBD6}" type="presOf" srcId="{7200D08D-2CFC-4179-B3C4-F6B027EE6F54}" destId="{0C813246-36E6-46FA-A67A-634CAB94CFF9}" srcOrd="0" destOrd="0" presId="urn:microsoft.com/office/officeart/2005/8/layout/radial4"/>
    <dgm:cxn modelId="{3D42ECF7-28DB-4F52-B2DC-E152F62DB6E7}" type="presOf" srcId="{ED3DDE34-D93D-4D5F-BC99-705CBDAF24EB}" destId="{D6CEC2D8-E841-47C3-BBE3-907C1F561EE6}" srcOrd="0" destOrd="0" presId="urn:microsoft.com/office/officeart/2005/8/layout/radial4"/>
    <dgm:cxn modelId="{A4AF5EFD-27CB-4187-9920-8D1A5D60A95F}" srcId="{CEE8FC71-C386-40FD-A0B6-AA03039B9ED4}" destId="{ED3DDE34-D93D-4D5F-BC99-705CBDAF24EB}" srcOrd="1" destOrd="0" parTransId="{4D8A97C1-76C5-4969-8019-C05B9AADB50B}" sibTransId="{AB8808AF-6244-44A6-AB9F-737343886DEB}"/>
    <dgm:cxn modelId="{E777E15A-D022-4300-9C87-6828FB83CA1B}" type="presParOf" srcId="{F89F48F2-90C2-4F39-B076-B042990704D4}" destId="{521B85F5-24B9-4E7D-8253-E7D6C741A946}" srcOrd="0" destOrd="0" presId="urn:microsoft.com/office/officeart/2005/8/layout/radial4"/>
    <dgm:cxn modelId="{FC32181D-F21C-4A47-941A-D546E9FF63AD}" type="presParOf" srcId="{F89F48F2-90C2-4F39-B076-B042990704D4}" destId="{0C813246-36E6-46FA-A67A-634CAB94CFF9}" srcOrd="1" destOrd="0" presId="urn:microsoft.com/office/officeart/2005/8/layout/radial4"/>
    <dgm:cxn modelId="{3DE31CA0-EB8D-48CA-AE58-F7B0FB73BCF9}" type="presParOf" srcId="{F89F48F2-90C2-4F39-B076-B042990704D4}" destId="{840C4318-1ACC-4867-9B41-76C2AC129118}" srcOrd="2" destOrd="0" presId="urn:microsoft.com/office/officeart/2005/8/layout/radial4"/>
    <dgm:cxn modelId="{2955593C-E013-4BB0-A4B8-A45355AC7D26}" type="presParOf" srcId="{F89F48F2-90C2-4F39-B076-B042990704D4}" destId="{92C63BCC-AD19-4A81-BD21-43D358DED0AE}" srcOrd="3" destOrd="0" presId="urn:microsoft.com/office/officeart/2005/8/layout/radial4"/>
    <dgm:cxn modelId="{20CE22E7-7953-4131-8A0F-0CC4A84523B2}" type="presParOf" srcId="{F89F48F2-90C2-4F39-B076-B042990704D4}" destId="{D6CEC2D8-E841-47C3-BBE3-907C1F561EE6}" srcOrd="4" destOrd="0" presId="urn:microsoft.com/office/officeart/2005/8/layout/radial4"/>
    <dgm:cxn modelId="{C4A0AD2B-D365-4A17-BD2B-EF29C5EB2FE9}" type="presParOf" srcId="{F89F48F2-90C2-4F39-B076-B042990704D4}" destId="{0F2F735E-E9B0-436B-8634-6C4831F7EA97}" srcOrd="5" destOrd="0" presId="urn:microsoft.com/office/officeart/2005/8/layout/radial4"/>
    <dgm:cxn modelId="{EBE2D20A-17C4-489A-B21D-3141A381086A}" type="presParOf" srcId="{F89F48F2-90C2-4F39-B076-B042990704D4}" destId="{E73AADD5-6C63-46F0-AEEE-29B165FEEF67}" srcOrd="6" destOrd="0" presId="urn:microsoft.com/office/officeart/2005/8/layout/radial4"/>
    <dgm:cxn modelId="{34BB1B3F-5B51-4980-AE98-40D663177543}" type="presParOf" srcId="{F89F48F2-90C2-4F39-B076-B042990704D4}" destId="{E4D41EBF-29DA-400A-9F72-1B70889CCE44}" srcOrd="7" destOrd="0" presId="urn:microsoft.com/office/officeart/2005/8/layout/radial4"/>
    <dgm:cxn modelId="{0BFDCCFA-97AE-40C2-A997-52A64894DEF4}" type="presParOf" srcId="{F89F48F2-90C2-4F39-B076-B042990704D4}" destId="{7F25C1E0-C7DE-4172-A566-262980CAC942}" srcOrd="8" destOrd="0" presId="urn:microsoft.com/office/officeart/2005/8/layout/radial4"/>
    <dgm:cxn modelId="{F9B10A27-0720-4F87-B567-1CD2D2BF4E4F}" type="presParOf" srcId="{F89F48F2-90C2-4F39-B076-B042990704D4}" destId="{CA71D4DB-F69A-4FC6-80B6-12DFFE621524}" srcOrd="9" destOrd="0" presId="urn:microsoft.com/office/officeart/2005/8/layout/radial4"/>
    <dgm:cxn modelId="{3F93F265-6E03-491A-9306-E86B01337784}" type="presParOf" srcId="{F89F48F2-90C2-4F39-B076-B042990704D4}" destId="{3200EC33-E075-4269-BFF3-3A5F0FC7B51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452F2-9E31-414C-9717-548B7FEBF3D1}" type="doc">
      <dgm:prSet loTypeId="urn:microsoft.com/office/officeart/2005/8/layout/process1" loCatId="process" qsTypeId="urn:microsoft.com/office/officeart/2005/8/quickstyle/simple5" qsCatId="simple" csTypeId="urn:microsoft.com/office/officeart/2005/8/colors/accent1_2" csCatId="accent1" phldr="1"/>
      <dgm:spPr/>
    </dgm:pt>
    <dgm:pt modelId="{95507666-E2CA-4FEC-89EB-3DBA5B760BE3}">
      <dgm:prSet phldrT="[Κείμενο]"/>
      <dgm:spPr/>
      <dgm:t>
        <a:bodyPr/>
        <a:lstStyle/>
        <a:p>
          <a:r>
            <a:rPr lang="el-GR" dirty="0"/>
            <a:t>Γενικοί προσανατολισμοί του Ευρωπαϊκού Συμβουλίου</a:t>
          </a:r>
        </a:p>
      </dgm:t>
    </dgm:pt>
    <dgm:pt modelId="{5AF40552-0471-48D1-9990-B6603C79AFA7}" type="parTrans" cxnId="{58702693-2E6F-4268-A6AA-1D17716D924B}">
      <dgm:prSet/>
      <dgm:spPr/>
      <dgm:t>
        <a:bodyPr/>
        <a:lstStyle/>
        <a:p>
          <a:endParaRPr lang="en-US"/>
        </a:p>
      </dgm:t>
    </dgm:pt>
    <dgm:pt modelId="{11F494BE-D09C-4648-855C-F7FDF287111C}" type="sibTrans" cxnId="{58702693-2E6F-4268-A6AA-1D17716D924B}">
      <dgm:prSet/>
      <dgm:spPr/>
      <dgm:t>
        <a:bodyPr/>
        <a:lstStyle/>
        <a:p>
          <a:endParaRPr lang="el-GR"/>
        </a:p>
      </dgm:t>
    </dgm:pt>
    <dgm:pt modelId="{381086C8-3B27-42E3-8F3B-30162FA8E3A4}">
      <dgm:prSet phldrT="[Κείμενο]"/>
      <dgm:spPr/>
      <dgm:t>
        <a:bodyPr/>
        <a:lstStyle/>
        <a:p>
          <a:r>
            <a:rPr lang="el-GR" dirty="0"/>
            <a:t>Συμβούλιο Εξωτερικών Υποθέσεων – προεδρεύει η ΥΕ</a:t>
          </a:r>
        </a:p>
      </dgm:t>
    </dgm:pt>
    <dgm:pt modelId="{3E9C8D1D-A87E-4354-968D-16E18B6FA2FD}" type="parTrans" cxnId="{5EFDD722-1683-498D-973E-E6E8E0CE4397}">
      <dgm:prSet/>
      <dgm:spPr/>
      <dgm:t>
        <a:bodyPr/>
        <a:lstStyle/>
        <a:p>
          <a:endParaRPr lang="en-US"/>
        </a:p>
      </dgm:t>
    </dgm:pt>
    <dgm:pt modelId="{874DE79F-1133-41AF-B22D-CF14B7ACE58D}" type="sibTrans" cxnId="{5EFDD722-1683-498D-973E-E6E8E0CE4397}">
      <dgm:prSet/>
      <dgm:spPr/>
      <dgm:t>
        <a:bodyPr/>
        <a:lstStyle/>
        <a:p>
          <a:endParaRPr lang="el-GR"/>
        </a:p>
      </dgm:t>
    </dgm:pt>
    <dgm:pt modelId="{385AE6A9-FE4A-4FCE-9A44-2B4EFC4205E7}">
      <dgm:prSet phldrT="[Κείμενο]"/>
      <dgm:spPr/>
      <dgm:t>
        <a:bodyPr/>
        <a:lstStyle/>
        <a:p>
          <a:r>
            <a:rPr lang="el-GR" dirty="0"/>
            <a:t>ΕΥΕΔ – υποστηρίζει την ΥΕ</a:t>
          </a:r>
        </a:p>
      </dgm:t>
    </dgm:pt>
    <dgm:pt modelId="{28A5F474-D81B-4A7D-8239-268FEDCB1351}" type="parTrans" cxnId="{8EE66BB9-559E-47D5-813F-99381B42809C}">
      <dgm:prSet/>
      <dgm:spPr/>
      <dgm:t>
        <a:bodyPr/>
        <a:lstStyle/>
        <a:p>
          <a:endParaRPr lang="en-US"/>
        </a:p>
      </dgm:t>
    </dgm:pt>
    <dgm:pt modelId="{7C323B8F-2110-4D74-A46F-485AAD02627B}" type="sibTrans" cxnId="{8EE66BB9-559E-47D5-813F-99381B42809C}">
      <dgm:prSet/>
      <dgm:spPr/>
      <dgm:t>
        <a:bodyPr/>
        <a:lstStyle/>
        <a:p>
          <a:endParaRPr lang="en-US"/>
        </a:p>
      </dgm:t>
    </dgm:pt>
    <dgm:pt modelId="{4F7334D5-75E3-4390-A014-524D8117C65F}" type="pres">
      <dgm:prSet presAssocID="{4F5452F2-9E31-414C-9717-548B7FEBF3D1}" presName="Name0" presStyleCnt="0">
        <dgm:presLayoutVars>
          <dgm:dir/>
          <dgm:resizeHandles val="exact"/>
        </dgm:presLayoutVars>
      </dgm:prSet>
      <dgm:spPr/>
    </dgm:pt>
    <dgm:pt modelId="{0658C72D-5CD5-4AEA-9070-390D99E9BA79}" type="pres">
      <dgm:prSet presAssocID="{95507666-E2CA-4FEC-89EB-3DBA5B760BE3}" presName="node" presStyleLbl="node1" presStyleIdx="0" presStyleCnt="3">
        <dgm:presLayoutVars>
          <dgm:bulletEnabled val="1"/>
        </dgm:presLayoutVars>
      </dgm:prSet>
      <dgm:spPr/>
    </dgm:pt>
    <dgm:pt modelId="{3502D2CD-0AE3-4895-B552-F36127F8CB99}" type="pres">
      <dgm:prSet presAssocID="{11F494BE-D09C-4648-855C-F7FDF287111C}" presName="sibTrans" presStyleLbl="sibTrans2D1" presStyleIdx="0" presStyleCnt="2"/>
      <dgm:spPr/>
    </dgm:pt>
    <dgm:pt modelId="{AB9B85A5-A615-47AB-95DE-D669B45DDAFC}" type="pres">
      <dgm:prSet presAssocID="{11F494BE-D09C-4648-855C-F7FDF287111C}" presName="connectorText" presStyleLbl="sibTrans2D1" presStyleIdx="0" presStyleCnt="2"/>
      <dgm:spPr/>
    </dgm:pt>
    <dgm:pt modelId="{CC54089D-0B0D-41DF-91CE-72C8B629C2DC}" type="pres">
      <dgm:prSet presAssocID="{381086C8-3B27-42E3-8F3B-30162FA8E3A4}" presName="node" presStyleLbl="node1" presStyleIdx="1" presStyleCnt="3">
        <dgm:presLayoutVars>
          <dgm:bulletEnabled val="1"/>
        </dgm:presLayoutVars>
      </dgm:prSet>
      <dgm:spPr/>
    </dgm:pt>
    <dgm:pt modelId="{4C229BE8-E987-4C98-83F7-7B29C0390C99}" type="pres">
      <dgm:prSet presAssocID="{874DE79F-1133-41AF-B22D-CF14B7ACE58D}" presName="sibTrans" presStyleLbl="sibTrans2D1" presStyleIdx="1" presStyleCnt="2"/>
      <dgm:spPr/>
    </dgm:pt>
    <dgm:pt modelId="{45F1ED67-287E-4D82-9B56-AB057BE5F24D}" type="pres">
      <dgm:prSet presAssocID="{874DE79F-1133-41AF-B22D-CF14B7ACE58D}" presName="connectorText" presStyleLbl="sibTrans2D1" presStyleIdx="1" presStyleCnt="2"/>
      <dgm:spPr/>
    </dgm:pt>
    <dgm:pt modelId="{745007AB-7E00-4E6B-A39D-34A4881362CC}" type="pres">
      <dgm:prSet presAssocID="{385AE6A9-FE4A-4FCE-9A44-2B4EFC4205E7}" presName="node" presStyleLbl="node1" presStyleIdx="2" presStyleCnt="3">
        <dgm:presLayoutVars>
          <dgm:bulletEnabled val="1"/>
        </dgm:presLayoutVars>
      </dgm:prSet>
      <dgm:spPr/>
    </dgm:pt>
  </dgm:ptLst>
  <dgm:cxnLst>
    <dgm:cxn modelId="{A065DF0F-F0F2-46F2-B61A-94E4B214109D}" type="presOf" srcId="{4F5452F2-9E31-414C-9717-548B7FEBF3D1}" destId="{4F7334D5-75E3-4390-A014-524D8117C65F}" srcOrd="0" destOrd="0" presId="urn:microsoft.com/office/officeart/2005/8/layout/process1"/>
    <dgm:cxn modelId="{DEF7A012-83CF-42F6-9801-76C99EDA571B}" type="presOf" srcId="{11F494BE-D09C-4648-855C-F7FDF287111C}" destId="{AB9B85A5-A615-47AB-95DE-D669B45DDAFC}" srcOrd="1" destOrd="0" presId="urn:microsoft.com/office/officeart/2005/8/layout/process1"/>
    <dgm:cxn modelId="{5EFDD722-1683-498D-973E-E6E8E0CE4397}" srcId="{4F5452F2-9E31-414C-9717-548B7FEBF3D1}" destId="{381086C8-3B27-42E3-8F3B-30162FA8E3A4}" srcOrd="1" destOrd="0" parTransId="{3E9C8D1D-A87E-4354-968D-16E18B6FA2FD}" sibTransId="{874DE79F-1133-41AF-B22D-CF14B7ACE58D}"/>
    <dgm:cxn modelId="{66CEFB67-48F4-4100-BB3E-6A6D9F6680CD}" type="presOf" srcId="{95507666-E2CA-4FEC-89EB-3DBA5B760BE3}" destId="{0658C72D-5CD5-4AEA-9070-390D99E9BA79}" srcOrd="0" destOrd="0" presId="urn:microsoft.com/office/officeart/2005/8/layout/process1"/>
    <dgm:cxn modelId="{7BD10F4C-A1D5-42DF-8228-1DBF1E3AC495}" type="presOf" srcId="{381086C8-3B27-42E3-8F3B-30162FA8E3A4}" destId="{CC54089D-0B0D-41DF-91CE-72C8B629C2DC}" srcOrd="0" destOrd="0" presId="urn:microsoft.com/office/officeart/2005/8/layout/process1"/>
    <dgm:cxn modelId="{58702693-2E6F-4268-A6AA-1D17716D924B}" srcId="{4F5452F2-9E31-414C-9717-548B7FEBF3D1}" destId="{95507666-E2CA-4FEC-89EB-3DBA5B760BE3}" srcOrd="0" destOrd="0" parTransId="{5AF40552-0471-48D1-9990-B6603C79AFA7}" sibTransId="{11F494BE-D09C-4648-855C-F7FDF287111C}"/>
    <dgm:cxn modelId="{2E0D3DA9-5F19-4F78-A147-86E4DC3370FC}" type="presOf" srcId="{11F494BE-D09C-4648-855C-F7FDF287111C}" destId="{3502D2CD-0AE3-4895-B552-F36127F8CB99}" srcOrd="0" destOrd="0" presId="urn:microsoft.com/office/officeart/2005/8/layout/process1"/>
    <dgm:cxn modelId="{8EE66BB9-559E-47D5-813F-99381B42809C}" srcId="{4F5452F2-9E31-414C-9717-548B7FEBF3D1}" destId="{385AE6A9-FE4A-4FCE-9A44-2B4EFC4205E7}" srcOrd="2" destOrd="0" parTransId="{28A5F474-D81B-4A7D-8239-268FEDCB1351}" sibTransId="{7C323B8F-2110-4D74-A46F-485AAD02627B}"/>
    <dgm:cxn modelId="{686CB2BA-CA5F-4835-972A-626D060BED8C}" type="presOf" srcId="{874DE79F-1133-41AF-B22D-CF14B7ACE58D}" destId="{4C229BE8-E987-4C98-83F7-7B29C0390C99}" srcOrd="0" destOrd="0" presId="urn:microsoft.com/office/officeart/2005/8/layout/process1"/>
    <dgm:cxn modelId="{C9D1CBD5-2827-4F54-ABA2-7ECEF0F8C202}" type="presOf" srcId="{874DE79F-1133-41AF-B22D-CF14B7ACE58D}" destId="{45F1ED67-287E-4D82-9B56-AB057BE5F24D}" srcOrd="1" destOrd="0" presId="urn:microsoft.com/office/officeart/2005/8/layout/process1"/>
    <dgm:cxn modelId="{D9275BFD-2506-4BFC-875C-DE2C3B3F0FE2}" type="presOf" srcId="{385AE6A9-FE4A-4FCE-9A44-2B4EFC4205E7}" destId="{745007AB-7E00-4E6B-A39D-34A4881362CC}" srcOrd="0" destOrd="0" presId="urn:microsoft.com/office/officeart/2005/8/layout/process1"/>
    <dgm:cxn modelId="{D59F9CFF-69D8-41E5-8ECA-4E8DC8C96713}" type="presParOf" srcId="{4F7334D5-75E3-4390-A014-524D8117C65F}" destId="{0658C72D-5CD5-4AEA-9070-390D99E9BA79}" srcOrd="0" destOrd="0" presId="urn:microsoft.com/office/officeart/2005/8/layout/process1"/>
    <dgm:cxn modelId="{8482A555-A9FD-461F-9C31-E6FE614546B7}" type="presParOf" srcId="{4F7334D5-75E3-4390-A014-524D8117C65F}" destId="{3502D2CD-0AE3-4895-B552-F36127F8CB99}" srcOrd="1" destOrd="0" presId="urn:microsoft.com/office/officeart/2005/8/layout/process1"/>
    <dgm:cxn modelId="{BC6C5679-0357-4469-96CF-43FA31DA1C9B}" type="presParOf" srcId="{3502D2CD-0AE3-4895-B552-F36127F8CB99}" destId="{AB9B85A5-A615-47AB-95DE-D669B45DDAFC}" srcOrd="0" destOrd="0" presId="urn:microsoft.com/office/officeart/2005/8/layout/process1"/>
    <dgm:cxn modelId="{1540484B-E4E6-4F4C-9A44-361D082609EC}" type="presParOf" srcId="{4F7334D5-75E3-4390-A014-524D8117C65F}" destId="{CC54089D-0B0D-41DF-91CE-72C8B629C2DC}" srcOrd="2" destOrd="0" presId="urn:microsoft.com/office/officeart/2005/8/layout/process1"/>
    <dgm:cxn modelId="{A953B0AB-8EFE-4E9C-B9C4-07F93C4F4882}" type="presParOf" srcId="{4F7334D5-75E3-4390-A014-524D8117C65F}" destId="{4C229BE8-E987-4C98-83F7-7B29C0390C99}" srcOrd="3" destOrd="0" presId="urn:microsoft.com/office/officeart/2005/8/layout/process1"/>
    <dgm:cxn modelId="{D835F1D6-74B4-4AE9-9DE6-508E8A261183}" type="presParOf" srcId="{4C229BE8-E987-4C98-83F7-7B29C0390C99}" destId="{45F1ED67-287E-4D82-9B56-AB057BE5F24D}" srcOrd="0" destOrd="0" presId="urn:microsoft.com/office/officeart/2005/8/layout/process1"/>
    <dgm:cxn modelId="{0CD7A62E-4D5F-45B1-92D0-2AE37B976A7C}" type="presParOf" srcId="{4F7334D5-75E3-4390-A014-524D8117C65F}" destId="{745007AB-7E00-4E6B-A39D-34A4881362C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71D40-4ECC-426A-A104-87C0ACE697CC}">
      <dsp:nvSpPr>
        <dsp:cNvPr id="0" name=""/>
        <dsp:cNvSpPr/>
      </dsp:nvSpPr>
      <dsp:spPr>
        <a:xfrm>
          <a:off x="174878" y="129159"/>
          <a:ext cx="4313682" cy="43136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l-GR" sz="2700" kern="1200" dirty="0">
              <a:latin typeface="+mj-lt"/>
            </a:rPr>
            <a:t>ΚΕΠΠΑ</a:t>
          </a:r>
          <a:endParaRPr lang="en-US" sz="2700" kern="1200" dirty="0">
            <a:latin typeface="+mj-lt"/>
          </a:endParaRPr>
        </a:p>
        <a:p>
          <a:pPr marL="0" lvl="0" indent="0" algn="ctr" defTabSz="1200150">
            <a:lnSpc>
              <a:spcPct val="90000"/>
            </a:lnSpc>
            <a:spcBef>
              <a:spcPct val="0"/>
            </a:spcBef>
            <a:spcAft>
              <a:spcPct val="35000"/>
            </a:spcAft>
            <a:buNone/>
          </a:pPr>
          <a:r>
            <a:rPr lang="en-US" sz="2700" kern="1200" dirty="0">
              <a:latin typeface="+mj-lt"/>
            </a:rPr>
            <a:t>(</a:t>
          </a:r>
          <a:r>
            <a:rPr lang="el-GR" sz="2700" kern="1200" dirty="0">
              <a:latin typeface="+mj-lt"/>
            </a:rPr>
            <a:t>διακυβερνητική σφαίρα</a:t>
          </a:r>
          <a:r>
            <a:rPr lang="en-US" sz="2700" kern="1200" dirty="0">
              <a:latin typeface="+mj-lt"/>
            </a:rPr>
            <a:t>)</a:t>
          </a:r>
          <a:endParaRPr lang="el-GR" sz="2700" kern="1200" dirty="0">
            <a:latin typeface="+mj-lt"/>
          </a:endParaRPr>
        </a:p>
      </dsp:txBody>
      <dsp:txXfrm>
        <a:off x="777239" y="637834"/>
        <a:ext cx="2487168" cy="3296330"/>
      </dsp:txXfrm>
    </dsp:sp>
    <dsp:sp modelId="{BD5A7B98-F8E1-40F9-9AF8-3632237ECB35}">
      <dsp:nvSpPr>
        <dsp:cNvPr id="0" name=""/>
        <dsp:cNvSpPr/>
      </dsp:nvSpPr>
      <dsp:spPr>
        <a:xfrm>
          <a:off x="3283839" y="129159"/>
          <a:ext cx="4313682" cy="43136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l-GR" sz="2700" kern="1200" dirty="0">
              <a:latin typeface="+mj-lt"/>
            </a:rPr>
            <a:t>Εξωτερικές Πολιτικές</a:t>
          </a:r>
          <a:endParaRPr lang="en-US" sz="2700" kern="1200" dirty="0">
            <a:latin typeface="+mj-lt"/>
          </a:endParaRPr>
        </a:p>
        <a:p>
          <a:pPr marL="0" lvl="0" indent="0" algn="ctr" defTabSz="1200150">
            <a:lnSpc>
              <a:spcPct val="90000"/>
            </a:lnSpc>
            <a:spcBef>
              <a:spcPct val="0"/>
            </a:spcBef>
            <a:spcAft>
              <a:spcPct val="35000"/>
            </a:spcAft>
            <a:buNone/>
          </a:pPr>
          <a:r>
            <a:rPr lang="en-US" sz="2700" kern="1200" dirty="0">
              <a:latin typeface="+mj-lt"/>
            </a:rPr>
            <a:t>(</a:t>
          </a:r>
          <a:r>
            <a:rPr lang="el-GR" sz="2700" kern="1200" dirty="0">
              <a:latin typeface="+mj-lt"/>
            </a:rPr>
            <a:t>υπερεθνική σφαίρα</a:t>
          </a:r>
          <a:r>
            <a:rPr lang="en-US" sz="2700" kern="1200" dirty="0">
              <a:latin typeface="+mj-lt"/>
            </a:rPr>
            <a:t>)</a:t>
          </a:r>
          <a:endParaRPr lang="el-GR" sz="2700" kern="1200" dirty="0">
            <a:latin typeface="+mj-lt"/>
          </a:endParaRPr>
        </a:p>
      </dsp:txBody>
      <dsp:txXfrm>
        <a:off x="4507992" y="637834"/>
        <a:ext cx="2487168" cy="3296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B85F5-24B9-4E7D-8253-E7D6C741A946}">
      <dsp:nvSpPr>
        <dsp:cNvPr id="0" name=""/>
        <dsp:cNvSpPr/>
      </dsp:nvSpPr>
      <dsp:spPr>
        <a:xfrm>
          <a:off x="2913777" y="2626444"/>
          <a:ext cx="1944845" cy="1944845"/>
        </a:xfrm>
        <a:prstGeom prst="ellipse">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l-GR" sz="2500" kern="1200" dirty="0"/>
            <a:t>Εξωτερική Πολιτική ΕΕ</a:t>
          </a:r>
        </a:p>
      </dsp:txBody>
      <dsp:txXfrm>
        <a:off x="3198593" y="2911260"/>
        <a:ext cx="1375213" cy="1375213"/>
      </dsp:txXfrm>
    </dsp:sp>
    <dsp:sp modelId="{0C813246-36E6-46FA-A67A-634CAB94CFF9}">
      <dsp:nvSpPr>
        <dsp:cNvPr id="0" name=""/>
        <dsp:cNvSpPr/>
      </dsp:nvSpPr>
      <dsp:spPr>
        <a:xfrm rot="10800000">
          <a:off x="1027084" y="3321726"/>
          <a:ext cx="1782924" cy="554281"/>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840C4318-1ACC-4867-9B41-76C2AC129118}">
      <dsp:nvSpPr>
        <dsp:cNvPr id="0" name=""/>
        <dsp:cNvSpPr/>
      </dsp:nvSpPr>
      <dsp:spPr>
        <a:xfrm>
          <a:off x="103282" y="2859825"/>
          <a:ext cx="1847603" cy="147808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l-GR" sz="2300" kern="1200" dirty="0"/>
            <a:t>Ευρωπαϊκό Συμβούλιο</a:t>
          </a:r>
        </a:p>
        <a:p>
          <a:pPr marL="0" lvl="0" indent="0" algn="ctr" defTabSz="1022350">
            <a:lnSpc>
              <a:spcPct val="90000"/>
            </a:lnSpc>
            <a:spcBef>
              <a:spcPct val="0"/>
            </a:spcBef>
            <a:spcAft>
              <a:spcPct val="35000"/>
            </a:spcAft>
            <a:buNone/>
          </a:pPr>
          <a:r>
            <a:rPr lang="el-GR" sz="2300" i="1" kern="1200" dirty="0"/>
            <a:t>καθοδηγεί</a:t>
          </a:r>
        </a:p>
      </dsp:txBody>
      <dsp:txXfrm>
        <a:off x="146574" y="2903117"/>
        <a:ext cx="1761019" cy="1391498"/>
      </dsp:txXfrm>
    </dsp:sp>
    <dsp:sp modelId="{92C63BCC-AD19-4A81-BD21-43D358DED0AE}">
      <dsp:nvSpPr>
        <dsp:cNvPr id="0" name=""/>
        <dsp:cNvSpPr/>
      </dsp:nvSpPr>
      <dsp:spPr>
        <a:xfrm rot="13500000">
          <a:off x="1603396" y="1930385"/>
          <a:ext cx="1782924" cy="554281"/>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D6CEC2D8-E841-47C3-BBE3-907C1F561EE6}">
      <dsp:nvSpPr>
        <dsp:cNvPr id="0" name=""/>
        <dsp:cNvSpPr/>
      </dsp:nvSpPr>
      <dsp:spPr>
        <a:xfrm>
          <a:off x="940698" y="838125"/>
          <a:ext cx="1847603" cy="147808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l-GR" sz="2300" kern="1200" dirty="0"/>
            <a:t>Συμβούλιο ΕΕ</a:t>
          </a:r>
          <a:endParaRPr lang="en-US" sz="2300" kern="1200" dirty="0"/>
        </a:p>
        <a:p>
          <a:pPr marL="0" lvl="0" indent="0" algn="ctr" defTabSz="1022350">
            <a:lnSpc>
              <a:spcPct val="90000"/>
            </a:lnSpc>
            <a:spcBef>
              <a:spcPct val="0"/>
            </a:spcBef>
            <a:spcAft>
              <a:spcPct val="35000"/>
            </a:spcAft>
            <a:buNone/>
          </a:pPr>
          <a:r>
            <a:rPr lang="el-GR" sz="2300" i="1" kern="1200" dirty="0"/>
            <a:t>αποφασίζει</a:t>
          </a:r>
        </a:p>
      </dsp:txBody>
      <dsp:txXfrm>
        <a:off x="983990" y="881417"/>
        <a:ext cx="1761019" cy="1391498"/>
      </dsp:txXfrm>
    </dsp:sp>
    <dsp:sp modelId="{0F2F735E-E9B0-436B-8634-6C4831F7EA97}">
      <dsp:nvSpPr>
        <dsp:cNvPr id="0" name=""/>
        <dsp:cNvSpPr/>
      </dsp:nvSpPr>
      <dsp:spPr>
        <a:xfrm rot="16174426">
          <a:off x="2993503" y="1368967"/>
          <a:ext cx="1756338" cy="554281"/>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E73AADD5-6C63-46F0-AEEE-29B165FEEF67}">
      <dsp:nvSpPr>
        <dsp:cNvPr id="0" name=""/>
        <dsp:cNvSpPr/>
      </dsp:nvSpPr>
      <dsp:spPr>
        <a:xfrm>
          <a:off x="2941337" y="28921"/>
          <a:ext cx="1847603" cy="147808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l-GR" sz="2300" kern="1200" dirty="0"/>
            <a:t>Ευρωπαϊκή Επιτροπή</a:t>
          </a:r>
          <a:endParaRPr lang="en-US" sz="2300" kern="1200" dirty="0"/>
        </a:p>
        <a:p>
          <a:pPr marL="0" lvl="0" indent="0" algn="ctr" defTabSz="1022350">
            <a:lnSpc>
              <a:spcPct val="90000"/>
            </a:lnSpc>
            <a:spcBef>
              <a:spcPct val="0"/>
            </a:spcBef>
            <a:spcAft>
              <a:spcPct val="35000"/>
            </a:spcAft>
            <a:buNone/>
          </a:pPr>
          <a:r>
            <a:rPr lang="el-GR" sz="2300" i="1" kern="1200" dirty="0"/>
            <a:t>δρα</a:t>
          </a:r>
        </a:p>
      </dsp:txBody>
      <dsp:txXfrm>
        <a:off x="2984629" y="72213"/>
        <a:ext cx="1761019" cy="1391498"/>
      </dsp:txXfrm>
    </dsp:sp>
    <dsp:sp modelId="{E4D41EBF-29DA-400A-9F72-1B70889CCE44}">
      <dsp:nvSpPr>
        <dsp:cNvPr id="0" name=""/>
        <dsp:cNvSpPr/>
      </dsp:nvSpPr>
      <dsp:spPr>
        <a:xfrm rot="18900000">
          <a:off x="4386078" y="1930385"/>
          <a:ext cx="1782924" cy="554281"/>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7F25C1E0-C7DE-4172-A566-262980CAC942}">
      <dsp:nvSpPr>
        <dsp:cNvPr id="0" name=""/>
        <dsp:cNvSpPr/>
      </dsp:nvSpPr>
      <dsp:spPr>
        <a:xfrm>
          <a:off x="4984098" y="838125"/>
          <a:ext cx="1847603" cy="147808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l-GR" sz="2300" kern="1200" dirty="0"/>
            <a:t>Ευρωπαϊκό Κοινοβούλιο</a:t>
          </a:r>
          <a:endParaRPr lang="en-US" sz="2300" kern="1200" dirty="0"/>
        </a:p>
        <a:p>
          <a:pPr marL="0" lvl="0" indent="0" algn="ctr" defTabSz="1022350">
            <a:lnSpc>
              <a:spcPct val="90000"/>
            </a:lnSpc>
            <a:spcBef>
              <a:spcPct val="0"/>
            </a:spcBef>
            <a:spcAft>
              <a:spcPct val="35000"/>
            </a:spcAft>
            <a:buNone/>
          </a:pPr>
          <a:r>
            <a:rPr lang="el-GR" sz="2300" i="1" kern="1200" dirty="0"/>
            <a:t>ελέγχει</a:t>
          </a:r>
        </a:p>
      </dsp:txBody>
      <dsp:txXfrm>
        <a:off x="5027390" y="881417"/>
        <a:ext cx="1761019" cy="1391498"/>
      </dsp:txXfrm>
    </dsp:sp>
    <dsp:sp modelId="{CA71D4DB-F69A-4FC6-80B6-12DFFE621524}">
      <dsp:nvSpPr>
        <dsp:cNvPr id="0" name=""/>
        <dsp:cNvSpPr/>
      </dsp:nvSpPr>
      <dsp:spPr>
        <a:xfrm>
          <a:off x="4962390" y="3321726"/>
          <a:ext cx="1782924" cy="554281"/>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sp>
    <dsp:sp modelId="{3200EC33-E075-4269-BFF3-3A5F0FC7B517}">
      <dsp:nvSpPr>
        <dsp:cNvPr id="0" name=""/>
        <dsp:cNvSpPr/>
      </dsp:nvSpPr>
      <dsp:spPr>
        <a:xfrm>
          <a:off x="5821514" y="2859825"/>
          <a:ext cx="1847603" cy="147808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l-GR" sz="2300" kern="1200" dirty="0"/>
            <a:t>ΕΥΕΔ</a:t>
          </a:r>
          <a:endParaRPr lang="en-US" sz="2300" kern="1200" dirty="0"/>
        </a:p>
        <a:p>
          <a:pPr marL="0" lvl="0" indent="0" algn="ctr" defTabSz="1022350">
            <a:lnSpc>
              <a:spcPct val="90000"/>
            </a:lnSpc>
            <a:spcBef>
              <a:spcPct val="0"/>
            </a:spcBef>
            <a:spcAft>
              <a:spcPct val="35000"/>
            </a:spcAft>
            <a:buNone/>
          </a:pPr>
          <a:r>
            <a:rPr lang="el-GR" sz="2300" i="1" kern="1200" dirty="0"/>
            <a:t>συνεπικουρεί</a:t>
          </a:r>
        </a:p>
      </dsp:txBody>
      <dsp:txXfrm>
        <a:off x="5864806" y="2903117"/>
        <a:ext cx="1761019" cy="1391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8C72D-5CD5-4AEA-9070-390D99E9BA79}">
      <dsp:nvSpPr>
        <dsp:cNvPr id="0" name=""/>
        <dsp:cNvSpPr/>
      </dsp:nvSpPr>
      <dsp:spPr>
        <a:xfrm>
          <a:off x="6831" y="1673468"/>
          <a:ext cx="2041773" cy="122506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Γενικοί προσανατολισμοί του Ευρωπαϊκού Συμβουλίου</a:t>
          </a:r>
        </a:p>
      </dsp:txBody>
      <dsp:txXfrm>
        <a:off x="42712" y="1709349"/>
        <a:ext cx="1970011" cy="1153301"/>
      </dsp:txXfrm>
    </dsp:sp>
    <dsp:sp modelId="{3502D2CD-0AE3-4895-B552-F36127F8CB99}">
      <dsp:nvSpPr>
        <dsp:cNvPr id="0" name=""/>
        <dsp:cNvSpPr/>
      </dsp:nvSpPr>
      <dsp:spPr>
        <a:xfrm>
          <a:off x="2252781" y="2032820"/>
          <a:ext cx="432855" cy="50635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a:off x="2252781" y="2134092"/>
        <a:ext cx="302999" cy="303815"/>
      </dsp:txXfrm>
    </dsp:sp>
    <dsp:sp modelId="{CC54089D-0B0D-41DF-91CE-72C8B629C2DC}">
      <dsp:nvSpPr>
        <dsp:cNvPr id="0" name=""/>
        <dsp:cNvSpPr/>
      </dsp:nvSpPr>
      <dsp:spPr>
        <a:xfrm>
          <a:off x="2865313" y="1673468"/>
          <a:ext cx="2041773" cy="122506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Συμβούλιο Εξωτερικών Υποθέσεων – προεδρεύει η ΥΕ</a:t>
          </a:r>
        </a:p>
      </dsp:txBody>
      <dsp:txXfrm>
        <a:off x="2901194" y="1709349"/>
        <a:ext cx="1970011" cy="1153301"/>
      </dsp:txXfrm>
    </dsp:sp>
    <dsp:sp modelId="{4C229BE8-E987-4C98-83F7-7B29C0390C99}">
      <dsp:nvSpPr>
        <dsp:cNvPr id="0" name=""/>
        <dsp:cNvSpPr/>
      </dsp:nvSpPr>
      <dsp:spPr>
        <a:xfrm>
          <a:off x="5111263" y="2032820"/>
          <a:ext cx="432855" cy="50635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l-GR" sz="1400" kern="1200"/>
        </a:p>
      </dsp:txBody>
      <dsp:txXfrm>
        <a:off x="5111263" y="2134092"/>
        <a:ext cx="302999" cy="303815"/>
      </dsp:txXfrm>
    </dsp:sp>
    <dsp:sp modelId="{745007AB-7E00-4E6B-A39D-34A4881362CC}">
      <dsp:nvSpPr>
        <dsp:cNvPr id="0" name=""/>
        <dsp:cNvSpPr/>
      </dsp:nvSpPr>
      <dsp:spPr>
        <a:xfrm>
          <a:off x="5723795" y="1673468"/>
          <a:ext cx="2041773" cy="122506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ΕΥΕΔ – υποστηρίζει την ΥΕ</a:t>
          </a:r>
        </a:p>
      </dsp:txBody>
      <dsp:txXfrm>
        <a:off x="5759676" y="1709349"/>
        <a:ext cx="1970011" cy="115330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AC7DD-837E-4CA9-8507-5951B2F6F716}" type="datetimeFigureOut">
              <a:rPr lang="en-US" smtClean="0"/>
              <a:t>10/12/2020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6EE09-A8B0-414D-87E7-229C09A37281}" type="slidenum">
              <a:rPr lang="en-US" smtClean="0"/>
              <a:t>‹#›</a:t>
            </a:fld>
            <a:endParaRPr lang="en-US"/>
          </a:p>
        </p:txBody>
      </p:sp>
    </p:spTree>
    <p:extLst>
      <p:ext uri="{BB962C8B-B14F-4D97-AF65-F5344CB8AC3E}">
        <p14:creationId xmlns:p14="http://schemas.microsoft.com/office/powerpoint/2010/main" val="69797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l-GR" sz="2400" i="1"/>
              <a:t>Joint disarmament operations, humanitarian and rescue tasks, military advice and assistance tasks, conflict prevention and peace‐keeping tasks, tasks of combat forces in crisis management, including peace‐making and post‐conflict stabilization</a:t>
            </a:r>
            <a:endParaRPr lang="en-US" altLang="el-GR" sz="2400"/>
          </a:p>
          <a:p>
            <a:pPr eaLnBrk="1" hangingPunct="1">
              <a:spcBef>
                <a:spcPct val="0"/>
              </a:spcBef>
            </a:pPr>
            <a:endParaRPr lang="el-GR" altLang="el-G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E61D42-2378-46AA-A507-B6B01429AE65}" type="slidenum">
              <a:rPr lang="el-GR" altLang="el-GR" smtClean="0"/>
              <a:pPr eaLnBrk="1" hangingPunct="1"/>
              <a:t>16</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D6C276-7757-4033-8D3F-7F2DE2BD01C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6C276-7757-4033-8D3F-7F2DE2BD01C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6C276-7757-4033-8D3F-7F2DE2BD01C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6C276-7757-4033-8D3F-7F2DE2BD01C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D6C276-7757-4033-8D3F-7F2DE2BD01C9}"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D6C276-7757-4033-8D3F-7F2DE2BD01C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6C276-7757-4033-8D3F-7F2DE2BD01C9}"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6C276-7757-4033-8D3F-7F2DE2BD01C9}"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6C276-7757-4033-8D3F-7F2DE2BD01C9}"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D2F4C-F50D-4009-8E53-53EC3E3B58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D6C276-7757-4033-8D3F-7F2DE2BD01C9}"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D2F4C-F50D-4009-8E53-53EC3E3B58D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7D6C276-7757-4033-8D3F-7F2DE2BD01C9}" type="datetimeFigureOut">
              <a:rPr lang="en-US" smtClean="0"/>
              <a:t>10/12/2020</a:t>
            </a:fld>
            <a:endParaRPr lang="en-US"/>
          </a:p>
        </p:txBody>
      </p:sp>
      <p:sp>
        <p:nvSpPr>
          <p:cNvPr id="9" name="Slide Number Placeholder 8"/>
          <p:cNvSpPr>
            <a:spLocks noGrp="1"/>
          </p:cNvSpPr>
          <p:nvPr>
            <p:ph type="sldNum" sz="quarter" idx="11"/>
          </p:nvPr>
        </p:nvSpPr>
        <p:spPr/>
        <p:txBody>
          <a:bodyPr/>
          <a:lstStyle/>
          <a:p>
            <a:fld id="{123D2F4C-F50D-4009-8E53-53EC3E3B58D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23D2F4C-F50D-4009-8E53-53EC3E3B58D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7D6C276-7757-4033-8D3F-7F2DE2BD01C9}" type="datetimeFigureOut">
              <a:rPr lang="en-US" smtClean="0"/>
              <a:t>10/12/2020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blavo@aueb.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nsilium.europa.eu/uedocs/cms_data/docs/pressData/Pics/photoGallery/%7b2c5beb38-ea54-4e40-b593-eaec72c894c1%7d.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1 - Τίτλος"/>
          <p:cNvSpPr>
            <a:spLocks noGrp="1"/>
          </p:cNvSpPr>
          <p:nvPr>
            <p:ph type="ctrTitle"/>
          </p:nvPr>
        </p:nvSpPr>
        <p:spPr/>
        <p:txBody>
          <a:bodyPr>
            <a:normAutofit/>
          </a:bodyPr>
          <a:lstStyle/>
          <a:p>
            <a:pPr eaLnBrk="1" hangingPunct="1"/>
            <a:r>
              <a:rPr lang="el-GR" sz="5400" dirty="0"/>
              <a:t>Σύστημα Εξωτερικής Πολιτικής της ΕΕ</a:t>
            </a:r>
          </a:p>
        </p:txBody>
      </p:sp>
      <p:sp>
        <p:nvSpPr>
          <p:cNvPr id="2" name="Subtitle 1"/>
          <p:cNvSpPr>
            <a:spLocks noGrp="1"/>
          </p:cNvSpPr>
          <p:nvPr>
            <p:ph type="subTitle" idx="1"/>
          </p:nvPr>
        </p:nvSpPr>
        <p:spPr>
          <a:xfrm>
            <a:off x="685800" y="4953000"/>
            <a:ext cx="6461760" cy="1066800"/>
          </a:xfrm>
        </p:spPr>
        <p:txBody>
          <a:bodyPr/>
          <a:lstStyle/>
          <a:p>
            <a:r>
              <a:rPr lang="el-GR" dirty="0"/>
              <a:t>Μάθημα: Εξωτερικές Σχέσεις της ΕΕ</a:t>
            </a:r>
          </a:p>
          <a:p>
            <a:r>
              <a:rPr lang="el-GR" dirty="0"/>
              <a:t>Διδάσκων: Σπύρος </a:t>
            </a:r>
            <a:r>
              <a:rPr lang="el-GR" dirty="0" err="1"/>
              <a:t>Μπλαβούκος</a:t>
            </a:r>
            <a:r>
              <a:rPr lang="el-GR" dirty="0"/>
              <a:t> (</a:t>
            </a:r>
            <a:r>
              <a:rPr lang="en-US" dirty="0">
                <a:hlinkClick r:id="rId2"/>
              </a:rPr>
              <a:t>sblavo@aueb.gr</a:t>
            </a:r>
            <a:r>
              <a:rPr lang="en-US" dirty="0"/>
              <a:t>)</a:t>
            </a:r>
            <a:r>
              <a:rPr lang="el-GR" dirty="0"/>
              <a:t> </a:t>
            </a:r>
            <a:endParaRPr lang="en-US"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2263"/>
            <a:ext cx="8077200" cy="158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29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9B88A20-31F6-4484-9979-FF86119F7A6F}"/>
              </a:ext>
            </a:extLst>
          </p:cNvPr>
          <p:cNvSpPr>
            <a:spLocks noGrp="1" noChangeArrowheads="1"/>
          </p:cNvSpPr>
          <p:nvPr>
            <p:ph type="title"/>
          </p:nvPr>
        </p:nvSpPr>
        <p:spPr>
          <a:xfrm>
            <a:off x="468313" y="476672"/>
            <a:ext cx="8229600" cy="706437"/>
          </a:xfrm>
        </p:spPr>
        <p:txBody>
          <a:bodyPr/>
          <a:lstStyle/>
          <a:p>
            <a:pPr fontAlgn="auto">
              <a:spcAft>
                <a:spcPts val="0"/>
              </a:spcAft>
              <a:defRPr/>
            </a:pPr>
            <a:r>
              <a:rPr lang="en-US" altLang="el-GR" sz="3600" b="1" dirty="0">
                <a:effectLst>
                  <a:outerShdw blurRad="38100" dist="38100" dir="2700000" algn="tl">
                    <a:srgbClr val="C0C0C0"/>
                  </a:outerShdw>
                </a:effectLst>
              </a:rPr>
              <a:t>EE </a:t>
            </a:r>
            <a:r>
              <a:rPr lang="el-GR" altLang="el-GR" sz="3600" b="1" dirty="0">
                <a:effectLst>
                  <a:outerShdw blurRad="38100" dist="38100" dir="2700000" algn="tl">
                    <a:srgbClr val="C0C0C0"/>
                  </a:outerShdw>
                </a:effectLst>
              </a:rPr>
              <a:t>και Σύναψη Διεθνών Συνθηκών</a:t>
            </a:r>
          </a:p>
        </p:txBody>
      </p:sp>
      <p:sp>
        <p:nvSpPr>
          <p:cNvPr id="11267" name="Rectangle 3">
            <a:extLst>
              <a:ext uri="{FF2B5EF4-FFF2-40B4-BE49-F238E27FC236}">
                <a16:creationId xmlns:a16="http://schemas.microsoft.com/office/drawing/2014/main" id="{79F63D9D-CF5C-403B-9EE1-139879F9E16E}"/>
              </a:ext>
            </a:extLst>
          </p:cNvPr>
          <p:cNvSpPr>
            <a:spLocks noGrp="1" noChangeArrowheads="1"/>
          </p:cNvSpPr>
          <p:nvPr>
            <p:ph idx="1"/>
          </p:nvPr>
        </p:nvSpPr>
        <p:spPr>
          <a:xfrm>
            <a:off x="468313" y="1556916"/>
            <a:ext cx="7776095" cy="4824412"/>
          </a:xfrm>
        </p:spPr>
        <p:txBody>
          <a:bodyPr rtlCol="0">
            <a:normAutofit lnSpcReduction="10000"/>
          </a:bodyPr>
          <a:lstStyle/>
          <a:p>
            <a:pPr fontAlgn="auto">
              <a:lnSpc>
                <a:spcPct val="80000"/>
              </a:lnSpc>
              <a:spcAft>
                <a:spcPts val="0"/>
              </a:spcAft>
              <a:defRPr/>
            </a:pPr>
            <a:r>
              <a:rPr lang="el-GR" altLang="el-GR" u="sng" dirty="0"/>
              <a:t>Νομική προσωπικότητα</a:t>
            </a:r>
            <a:r>
              <a:rPr lang="el-GR" altLang="el-GR" dirty="0"/>
              <a:t>: ιδρυτική Συνθήκη ΕΕ δεν </a:t>
            </a:r>
            <a:r>
              <a:rPr lang="el-GR" altLang="el-GR" dirty="0" err="1"/>
              <a:t>περιελάμβανε</a:t>
            </a:r>
            <a:r>
              <a:rPr lang="el-GR" altLang="el-GR" dirty="0"/>
              <a:t> σχετική ρήτρα σε αντίθεση με την ΕΚ (πρώην Α 281 ΣΕΚ) [τι αλλάζει με </a:t>
            </a:r>
            <a:r>
              <a:rPr lang="el-GR" altLang="el-GR" dirty="0" err="1"/>
              <a:t>ΣτΛ</a:t>
            </a:r>
            <a:r>
              <a:rPr lang="el-GR" altLang="el-GR" dirty="0"/>
              <a:t>;]</a:t>
            </a:r>
          </a:p>
          <a:p>
            <a:pPr fontAlgn="auto">
              <a:lnSpc>
                <a:spcPct val="80000"/>
              </a:lnSpc>
              <a:spcBef>
                <a:spcPct val="50000"/>
              </a:spcBef>
              <a:spcAft>
                <a:spcPts val="0"/>
              </a:spcAft>
              <a:defRPr/>
            </a:pPr>
            <a:r>
              <a:rPr lang="el-GR" altLang="el-GR" u="sng" dirty="0"/>
              <a:t>Ρητή εξουσιοδότηση</a:t>
            </a:r>
            <a:r>
              <a:rPr lang="el-GR" altLang="el-GR" dirty="0"/>
              <a:t> σε ΕΚ για σύναψη συμφωνιών με τρίτες χώρες:</a:t>
            </a:r>
          </a:p>
          <a:p>
            <a:pPr marL="640080" lvl="1" fontAlgn="auto">
              <a:lnSpc>
                <a:spcPct val="80000"/>
              </a:lnSpc>
              <a:spcAft>
                <a:spcPts val="0"/>
              </a:spcAft>
              <a:defRPr/>
            </a:pPr>
            <a:r>
              <a:rPr lang="el-GR" altLang="el-GR" sz="2200" dirty="0"/>
              <a:t>Εμπορικές συμφωνίες (π. Α 133 ΣΕΚ)</a:t>
            </a:r>
          </a:p>
          <a:p>
            <a:pPr marL="640080" lvl="1" fontAlgn="auto">
              <a:lnSpc>
                <a:spcPct val="80000"/>
              </a:lnSpc>
              <a:spcAft>
                <a:spcPts val="0"/>
              </a:spcAft>
              <a:defRPr/>
            </a:pPr>
            <a:r>
              <a:rPr lang="el-GR" altLang="el-GR" sz="2200" dirty="0"/>
              <a:t>Έρευνα και τεχνολογία (π. Α 170 ΣΕΚ)</a:t>
            </a:r>
          </a:p>
          <a:p>
            <a:pPr marL="640080" lvl="1" fontAlgn="auto">
              <a:lnSpc>
                <a:spcPct val="80000"/>
              </a:lnSpc>
              <a:spcAft>
                <a:spcPts val="0"/>
              </a:spcAft>
              <a:defRPr/>
            </a:pPr>
            <a:r>
              <a:rPr lang="el-GR" altLang="el-GR" sz="2200" dirty="0"/>
              <a:t>Προστασία περιβάλλοντος (π. Α 174 ΣΕΚ)</a:t>
            </a:r>
          </a:p>
          <a:p>
            <a:pPr marL="640080" lvl="1" fontAlgn="auto">
              <a:lnSpc>
                <a:spcPct val="80000"/>
              </a:lnSpc>
              <a:spcAft>
                <a:spcPts val="0"/>
              </a:spcAft>
              <a:defRPr/>
            </a:pPr>
            <a:r>
              <a:rPr lang="el-GR" altLang="el-GR" sz="2200" dirty="0"/>
              <a:t>Αναπτυξιακή συνεργασία (π. Α 177 ΣΕΚ)</a:t>
            </a:r>
          </a:p>
          <a:p>
            <a:pPr marL="640080" lvl="1" fontAlgn="auto">
              <a:lnSpc>
                <a:spcPct val="80000"/>
              </a:lnSpc>
              <a:spcAft>
                <a:spcPts val="0"/>
              </a:spcAft>
              <a:defRPr/>
            </a:pPr>
            <a:r>
              <a:rPr lang="el-GR" altLang="el-GR" sz="2200" dirty="0"/>
              <a:t>Οικονομική, χρηματοοικονομική και τεχνική συνεργασία (π. Α 181 ΣΕΚ)</a:t>
            </a:r>
          </a:p>
          <a:p>
            <a:pPr marL="640080" lvl="1" fontAlgn="auto">
              <a:lnSpc>
                <a:spcPct val="80000"/>
              </a:lnSpc>
              <a:spcAft>
                <a:spcPts val="0"/>
              </a:spcAft>
              <a:defRPr/>
            </a:pPr>
            <a:r>
              <a:rPr lang="el-GR" altLang="el-GR" sz="2200" dirty="0"/>
              <a:t>Συμφωνίες Σύνδεσης με τρίτες χώρες (π. Α 310 ΣΕΚ)</a:t>
            </a:r>
          </a:p>
          <a:p>
            <a:pPr fontAlgn="auto">
              <a:lnSpc>
                <a:spcPct val="80000"/>
              </a:lnSpc>
              <a:spcBef>
                <a:spcPct val="50000"/>
              </a:spcBef>
              <a:spcAft>
                <a:spcPts val="0"/>
              </a:spcAft>
              <a:defRPr/>
            </a:pPr>
            <a:r>
              <a:rPr lang="el-GR" altLang="el-GR" u="sng" dirty="0"/>
              <a:t>Σιωπηρή ανάθεση αρμοδιοτήτων</a:t>
            </a:r>
            <a:r>
              <a:rPr lang="el-GR" altLang="el-GR" dirty="0"/>
              <a:t>: ήδη από τη δεκαετία του 1970, ΔΕΚ διατύπωσε </a:t>
            </a:r>
            <a:r>
              <a:rPr lang="el-GR" altLang="el-GR" dirty="0">
                <a:highlight>
                  <a:srgbClr val="FFFF00"/>
                </a:highlight>
              </a:rPr>
              <a:t>αρχή παραλληλισμού εσωτερικών και εξωτερικών αρμοδιοτήτων</a:t>
            </a:r>
            <a:r>
              <a:rPr lang="el-GR" altLang="el-GR" dirty="0"/>
              <a:t> (θεωρία συνεπαγόμενων εξουσιών)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GB" sz="4400" dirty="0"/>
              <a:t>2</a:t>
            </a:r>
            <a:r>
              <a:rPr lang="el-GR" sz="4400" dirty="0"/>
              <a:t>. ΠΟΛΙΤΙΚΟ ΚΑΙ ΘΕΣΜΙΚΟ ΥΠΟΒΑΘΡΟ</a:t>
            </a:r>
            <a:endParaRPr lang="en-US" sz="4400" dirty="0"/>
          </a:p>
        </p:txBody>
      </p:sp>
    </p:spTree>
    <p:extLst>
      <p:ext uri="{BB962C8B-B14F-4D97-AF65-F5344CB8AC3E}">
        <p14:creationId xmlns:p14="http://schemas.microsoft.com/office/powerpoint/2010/main" val="170020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lstStyle/>
          <a:p>
            <a:pPr eaLnBrk="1" hangingPunct="1">
              <a:defRPr/>
            </a:pPr>
            <a:r>
              <a:rPr lang="en-US" sz="4000" dirty="0"/>
              <a:t>In Quest for the ‘Single Phone Number’</a:t>
            </a:r>
            <a:endParaRPr lang="el-GR" sz="4000" dirty="0"/>
          </a:p>
        </p:txBody>
      </p:sp>
      <p:sp>
        <p:nvSpPr>
          <p:cNvPr id="3" name="Content Placeholder 2"/>
          <p:cNvSpPr>
            <a:spLocks noGrp="1"/>
          </p:cNvSpPr>
          <p:nvPr>
            <p:ph sz="half" idx="1"/>
          </p:nvPr>
        </p:nvSpPr>
        <p:spPr>
          <a:xfrm>
            <a:off x="152400" y="1536700"/>
            <a:ext cx="3657600" cy="4589463"/>
          </a:xfrm>
        </p:spPr>
        <p:txBody>
          <a:bodyPr/>
          <a:lstStyle/>
          <a:p>
            <a:pPr eaLnBrk="1" hangingPunct="1">
              <a:lnSpc>
                <a:spcPct val="90000"/>
              </a:lnSpc>
              <a:buFont typeface="Arial" charset="0"/>
              <a:buChar char="•"/>
              <a:defRPr/>
            </a:pPr>
            <a:r>
              <a:rPr lang="en-US" sz="2400" b="1" dirty="0"/>
              <a:t>Pleven Plan </a:t>
            </a:r>
            <a:r>
              <a:rPr lang="en-US" sz="2400" dirty="0"/>
              <a:t>(1950): European Defense Community (EDC) – single European army under a single political authority [failure]</a:t>
            </a:r>
            <a:endParaRPr lang="el-GR" sz="2400" dirty="0"/>
          </a:p>
          <a:p>
            <a:pPr eaLnBrk="1" hangingPunct="1">
              <a:lnSpc>
                <a:spcPct val="90000"/>
              </a:lnSpc>
              <a:spcBef>
                <a:spcPts val="1800"/>
              </a:spcBef>
              <a:buFont typeface="Arial" charset="0"/>
              <a:buChar char="•"/>
              <a:defRPr/>
            </a:pPr>
            <a:r>
              <a:rPr lang="en-US" sz="2400" b="1" dirty="0" err="1"/>
              <a:t>Fouchet</a:t>
            </a:r>
            <a:r>
              <a:rPr lang="el-GR" sz="2400" b="1" dirty="0"/>
              <a:t> </a:t>
            </a:r>
            <a:r>
              <a:rPr lang="en-US" sz="2400" b="1" dirty="0"/>
              <a:t>Plan </a:t>
            </a:r>
            <a:r>
              <a:rPr lang="el-GR" sz="2400" dirty="0"/>
              <a:t>(1961-2): </a:t>
            </a:r>
            <a:r>
              <a:rPr lang="en-US" sz="2400" dirty="0"/>
              <a:t>intergovernmental cooperation in parallel to economic integration (the French view)</a:t>
            </a:r>
          </a:p>
          <a:p>
            <a:pPr marL="114300" indent="0" eaLnBrk="1" hangingPunct="1">
              <a:lnSpc>
                <a:spcPct val="90000"/>
              </a:lnSpc>
              <a:buFont typeface="Arial" charset="0"/>
              <a:buNone/>
              <a:defRPr/>
            </a:pPr>
            <a:endParaRPr lang="en-US" sz="2400" dirty="0"/>
          </a:p>
          <a:p>
            <a:pPr eaLnBrk="1" hangingPunct="1">
              <a:lnSpc>
                <a:spcPct val="90000"/>
              </a:lnSpc>
              <a:buFont typeface="Arial" charset="0"/>
              <a:buChar char="•"/>
              <a:defRPr/>
            </a:pPr>
            <a:endParaRPr lang="el-GR" b="1" u="sng" dirty="0"/>
          </a:p>
          <a:p>
            <a:pPr eaLnBrk="1" hangingPunct="1">
              <a:buFont typeface="Arial" charset="0"/>
              <a:buChar char="•"/>
              <a:defRPr/>
            </a:pPr>
            <a:endParaRPr lang="el-GR" dirty="0"/>
          </a:p>
        </p:txBody>
      </p:sp>
      <p:sp>
        <p:nvSpPr>
          <p:cNvPr id="43012" name="Content Placeholder 3"/>
          <p:cNvSpPr>
            <a:spLocks noGrp="1"/>
          </p:cNvSpPr>
          <p:nvPr>
            <p:ph sz="half" idx="2"/>
          </p:nvPr>
        </p:nvSpPr>
        <p:spPr>
          <a:xfrm>
            <a:off x="4114800" y="1536700"/>
            <a:ext cx="4191000" cy="4589463"/>
          </a:xfrm>
        </p:spPr>
        <p:txBody>
          <a:bodyPr/>
          <a:lstStyle/>
          <a:p>
            <a:pPr eaLnBrk="1" hangingPunct="1">
              <a:lnSpc>
                <a:spcPct val="90000"/>
              </a:lnSpc>
            </a:pPr>
            <a:r>
              <a:rPr lang="en-US" altLang="el-GR" sz="2400" b="1"/>
              <a:t>European Political Cooperation </a:t>
            </a:r>
            <a:r>
              <a:rPr lang="en-US" altLang="el-GR" sz="2400"/>
              <a:t>(1973):</a:t>
            </a:r>
          </a:p>
          <a:p>
            <a:pPr lvl="1" eaLnBrk="1" hangingPunct="1">
              <a:lnSpc>
                <a:spcPct val="90000"/>
              </a:lnSpc>
            </a:pPr>
            <a:r>
              <a:rPr lang="en-US" altLang="el-GR"/>
              <a:t>outside Treaty framework</a:t>
            </a:r>
            <a:endParaRPr lang="el-GR" altLang="el-GR"/>
          </a:p>
          <a:p>
            <a:pPr lvl="1" eaLnBrk="1" hangingPunct="1">
              <a:lnSpc>
                <a:spcPct val="80000"/>
              </a:lnSpc>
            </a:pPr>
            <a:r>
              <a:rPr lang="en-US" altLang="el-GR"/>
              <a:t>Deliberation, no committing decisions</a:t>
            </a:r>
            <a:endParaRPr lang="el-GR" altLang="el-GR"/>
          </a:p>
          <a:p>
            <a:pPr lvl="1" eaLnBrk="1" hangingPunct="1">
              <a:lnSpc>
                <a:spcPct val="80000"/>
              </a:lnSpc>
            </a:pPr>
            <a:r>
              <a:rPr lang="en-US" altLang="el-GR"/>
              <a:t>Emphasis on ‘civilian power Europe</a:t>
            </a:r>
            <a:endParaRPr lang="el-GR" altLang="el-GR"/>
          </a:p>
        </p:txBody>
      </p:sp>
    </p:spTree>
    <p:extLst>
      <p:ext uri="{BB962C8B-B14F-4D97-AF65-F5344CB8AC3E}">
        <p14:creationId xmlns:p14="http://schemas.microsoft.com/office/powerpoint/2010/main" val="62392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t>Common Foreign and Security Policy – Maastricht Treaty (1991)</a:t>
            </a:r>
            <a:endParaRPr lang="el-GR" sz="4000" dirty="0"/>
          </a:p>
        </p:txBody>
      </p:sp>
      <p:sp>
        <p:nvSpPr>
          <p:cNvPr id="44035" name="Content Placeholder 2"/>
          <p:cNvSpPr>
            <a:spLocks noGrp="1"/>
          </p:cNvSpPr>
          <p:nvPr>
            <p:ph idx="1"/>
          </p:nvPr>
        </p:nvSpPr>
        <p:spPr/>
        <p:txBody>
          <a:bodyPr>
            <a:normAutofit lnSpcReduction="10000"/>
          </a:bodyPr>
          <a:lstStyle/>
          <a:p>
            <a:pPr eaLnBrk="1" hangingPunct="1">
              <a:lnSpc>
                <a:spcPct val="90000"/>
              </a:lnSpc>
            </a:pPr>
            <a:r>
              <a:rPr lang="en-US" altLang="el-GR" sz="2400"/>
              <a:t>Background </a:t>
            </a:r>
            <a:r>
              <a:rPr lang="el-GR" altLang="el-GR" sz="2400"/>
              <a:t>(1989-90): </a:t>
            </a:r>
          </a:p>
          <a:p>
            <a:pPr lvl="1" eaLnBrk="1" hangingPunct="1">
              <a:lnSpc>
                <a:spcPct val="90000"/>
              </a:lnSpc>
            </a:pPr>
            <a:r>
              <a:rPr lang="en-US" altLang="el-GR" sz="2200"/>
              <a:t>end of Cold War; integration of re-unified Germany in Europe; </a:t>
            </a:r>
            <a:endParaRPr lang="el-GR" altLang="el-GR" sz="2200"/>
          </a:p>
          <a:p>
            <a:pPr lvl="1" eaLnBrk="1" hangingPunct="1">
              <a:lnSpc>
                <a:spcPct val="90000"/>
              </a:lnSpc>
            </a:pPr>
            <a:r>
              <a:rPr lang="en-US" altLang="el-GR" sz="2200"/>
              <a:t>Foreign and Security Policy as a corollary of political integration</a:t>
            </a:r>
          </a:p>
          <a:p>
            <a:pPr lvl="1" eaLnBrk="1" hangingPunct="1">
              <a:lnSpc>
                <a:spcPct val="90000"/>
              </a:lnSpc>
            </a:pPr>
            <a:r>
              <a:rPr lang="en-US" altLang="el-GR" sz="2200"/>
              <a:t>parallel negotiations on EMU</a:t>
            </a:r>
            <a:endParaRPr lang="el-GR" altLang="el-GR" sz="2200"/>
          </a:p>
          <a:p>
            <a:pPr eaLnBrk="1" hangingPunct="1">
              <a:lnSpc>
                <a:spcPct val="90000"/>
              </a:lnSpc>
              <a:spcBef>
                <a:spcPts val="1800"/>
              </a:spcBef>
            </a:pPr>
            <a:r>
              <a:rPr lang="en-US" altLang="el-GR" sz="2400"/>
              <a:t>Common Foreign and Security Policy (CFSP)</a:t>
            </a:r>
            <a:r>
              <a:rPr lang="el-GR" altLang="el-GR" sz="2400"/>
              <a:t>:</a:t>
            </a:r>
          </a:p>
          <a:p>
            <a:pPr lvl="1" eaLnBrk="1" hangingPunct="1">
              <a:lnSpc>
                <a:spcPct val="90000"/>
              </a:lnSpc>
            </a:pPr>
            <a:r>
              <a:rPr lang="en-US" altLang="el-GR" sz="2200"/>
              <a:t>one of the three pillars of the TEU</a:t>
            </a:r>
          </a:p>
          <a:p>
            <a:pPr lvl="1" eaLnBrk="1" hangingPunct="1">
              <a:lnSpc>
                <a:spcPct val="90000"/>
              </a:lnSpc>
            </a:pPr>
            <a:r>
              <a:rPr lang="en-US" altLang="el-GR" sz="2200"/>
              <a:t>intergovernmental nature: unanimity, no involvement of ECJ and EP</a:t>
            </a:r>
            <a:r>
              <a:rPr lang="el-GR" altLang="el-GR" sz="2200"/>
              <a:t> </a:t>
            </a:r>
          </a:p>
          <a:p>
            <a:pPr lvl="1" eaLnBrk="1" hangingPunct="1">
              <a:lnSpc>
                <a:spcPct val="90000"/>
              </a:lnSpc>
            </a:pPr>
            <a:r>
              <a:rPr lang="en-US" altLang="el-GR" sz="2200"/>
              <a:t>full respect to the political autonomy of FR and UK in the UNSC</a:t>
            </a:r>
          </a:p>
          <a:p>
            <a:pPr eaLnBrk="1" hangingPunct="1">
              <a:lnSpc>
                <a:spcPct val="90000"/>
              </a:lnSpc>
              <a:spcBef>
                <a:spcPts val="1800"/>
              </a:spcBef>
            </a:pPr>
            <a:r>
              <a:rPr lang="en-US" altLang="el-GR" sz="2400"/>
              <a:t>Dissolution of ex-Yugoslavia: collapse and paralysis</a:t>
            </a:r>
            <a:endParaRPr lang="el-GR" altLang="el-GR" sz="2400"/>
          </a:p>
          <a:p>
            <a:pPr eaLnBrk="1" hangingPunct="1"/>
            <a:endParaRPr lang="el-GR" altLang="el-GR"/>
          </a:p>
        </p:txBody>
      </p:sp>
    </p:spTree>
    <p:extLst>
      <p:ext uri="{BB962C8B-B14F-4D97-AF65-F5344CB8AC3E}">
        <p14:creationId xmlns:p14="http://schemas.microsoft.com/office/powerpoint/2010/main" val="307509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t>Amsterdam Treaty (1997) </a:t>
            </a:r>
            <a:endParaRPr lang="el-GR" sz="4000" dirty="0"/>
          </a:p>
        </p:txBody>
      </p:sp>
      <p:sp>
        <p:nvSpPr>
          <p:cNvPr id="45059" name="Content Placeholder 2"/>
          <p:cNvSpPr>
            <a:spLocks noGrp="1"/>
          </p:cNvSpPr>
          <p:nvPr>
            <p:ph idx="1"/>
          </p:nvPr>
        </p:nvSpPr>
        <p:spPr>
          <a:xfrm>
            <a:off x="457200" y="1600200"/>
            <a:ext cx="7924800" cy="4800600"/>
          </a:xfrm>
        </p:spPr>
        <p:txBody>
          <a:bodyPr/>
          <a:lstStyle/>
          <a:p>
            <a:pPr lvl="1" eaLnBrk="1" hangingPunct="1"/>
            <a:r>
              <a:rPr lang="el-GR" altLang="el-GR" sz="2800"/>
              <a:t>‘</a:t>
            </a:r>
            <a:r>
              <a:rPr lang="en-US" altLang="el-GR" sz="2800"/>
              <a:t>Constructive Abstention</a:t>
            </a:r>
            <a:r>
              <a:rPr lang="el-GR" altLang="el-GR" sz="2800"/>
              <a:t>’ </a:t>
            </a:r>
          </a:p>
          <a:p>
            <a:pPr lvl="1" eaLnBrk="1" hangingPunct="1"/>
            <a:r>
              <a:rPr lang="en-US" altLang="el-GR" sz="2800"/>
              <a:t>New post: High Representative (Javier Solana)</a:t>
            </a:r>
            <a:endParaRPr lang="el-GR" altLang="el-GR" sz="2800"/>
          </a:p>
          <a:p>
            <a:pPr lvl="1" eaLnBrk="1" hangingPunct="1"/>
            <a:r>
              <a:rPr lang="en-US" altLang="el-GR" sz="2800"/>
              <a:t>Integration of ‘Petersberg tasks’</a:t>
            </a:r>
            <a:r>
              <a:rPr lang="el-GR" altLang="el-GR" sz="2800"/>
              <a:t> (</a:t>
            </a:r>
            <a:r>
              <a:rPr lang="en-US" altLang="el-GR" sz="2800"/>
              <a:t>UN-like peace keeping operations</a:t>
            </a:r>
            <a:r>
              <a:rPr lang="el-GR" altLang="el-GR" sz="2800"/>
              <a:t>)</a:t>
            </a:r>
            <a:endParaRPr lang="en-US" altLang="el-GR" sz="2800"/>
          </a:p>
          <a:p>
            <a:pPr lvl="1" eaLnBrk="1" hangingPunct="1"/>
            <a:r>
              <a:rPr lang="en-US" altLang="el-GR" sz="2800"/>
              <a:t>Why? Absorption of Western European Union (WEU) and accession of the ‘neutrals’ (AUS, FNL, SWE)</a:t>
            </a:r>
            <a:endParaRPr lang="el-GR" altLang="el-GR" sz="2800"/>
          </a:p>
          <a:p>
            <a:pPr eaLnBrk="1" hangingPunct="1"/>
            <a:endParaRPr lang="el-GR" altLang="el-GR"/>
          </a:p>
        </p:txBody>
      </p:sp>
    </p:spTree>
    <p:extLst>
      <p:ext uri="{BB962C8B-B14F-4D97-AF65-F5344CB8AC3E}">
        <p14:creationId xmlns:p14="http://schemas.microsoft.com/office/powerpoint/2010/main" val="407147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t>EUROPEAN SECURITY STRATEGY (ESS)(2003/8)</a:t>
            </a:r>
            <a:endParaRPr lang="el-GR" sz="4000" dirty="0"/>
          </a:p>
        </p:txBody>
      </p:sp>
      <p:sp>
        <p:nvSpPr>
          <p:cNvPr id="49155" name="Content Placeholder 2"/>
          <p:cNvSpPr>
            <a:spLocks noGrp="1"/>
          </p:cNvSpPr>
          <p:nvPr>
            <p:ph idx="1"/>
          </p:nvPr>
        </p:nvSpPr>
        <p:spPr/>
        <p:txBody>
          <a:bodyPr/>
          <a:lstStyle/>
          <a:p>
            <a:pPr eaLnBrk="1" hangingPunct="1">
              <a:spcAft>
                <a:spcPts val="600"/>
              </a:spcAft>
            </a:pPr>
            <a:r>
              <a:rPr lang="en-US" altLang="el-GR"/>
              <a:t>Basic security threats and EU international engagement</a:t>
            </a:r>
            <a:endParaRPr lang="el-GR" altLang="el-GR"/>
          </a:p>
          <a:p>
            <a:pPr eaLnBrk="1" hangingPunct="1"/>
            <a:r>
              <a:rPr lang="pt-BR" altLang="el-GR"/>
              <a:t>EU as a global player:</a:t>
            </a:r>
            <a:r>
              <a:rPr lang="pt-BR" altLang="el-GR" b="1"/>
              <a:t> </a:t>
            </a:r>
            <a:endParaRPr lang="en-US" altLang="el-GR" b="1"/>
          </a:p>
          <a:p>
            <a:pPr lvl="1" eaLnBrk="1" hangingPunct="1"/>
            <a:r>
              <a:rPr lang="en-US" altLang="el-GR"/>
              <a:t>should be ready to share in the responsibility for global security and in building a better world</a:t>
            </a:r>
          </a:p>
          <a:p>
            <a:pPr lvl="1" eaLnBrk="1" hangingPunct="1"/>
            <a:r>
              <a:rPr lang="en-US" altLang="el-GR"/>
              <a:t>should develop a shared vision of global challenges and threats</a:t>
            </a:r>
          </a:p>
          <a:p>
            <a:pPr lvl="1" eaLnBrk="1" hangingPunct="1"/>
            <a:r>
              <a:rPr lang="en-US" altLang="el-GR"/>
              <a:t>should be more active, more capable, and more coherent</a:t>
            </a:r>
          </a:p>
          <a:p>
            <a:pPr eaLnBrk="1" hangingPunct="1">
              <a:lnSpc>
                <a:spcPct val="80000"/>
              </a:lnSpc>
              <a:spcBef>
                <a:spcPts val="1200"/>
              </a:spcBef>
              <a:spcAft>
                <a:spcPts val="600"/>
              </a:spcAft>
            </a:pPr>
            <a:r>
              <a:rPr lang="en-US" altLang="el-GR"/>
              <a:t>Threats</a:t>
            </a:r>
            <a:r>
              <a:rPr lang="el-GR" altLang="el-GR"/>
              <a:t>: </a:t>
            </a:r>
            <a:r>
              <a:rPr lang="en-US" altLang="el-GR"/>
              <a:t>international terrorism, weapons of mass destruction, regional crises, failed states, organized crime</a:t>
            </a:r>
            <a:endParaRPr lang="el-GR" altLang="el-GR"/>
          </a:p>
          <a:p>
            <a:pPr eaLnBrk="1" hangingPunct="1">
              <a:lnSpc>
                <a:spcPct val="80000"/>
              </a:lnSpc>
              <a:spcBef>
                <a:spcPct val="50000"/>
              </a:spcBef>
              <a:spcAft>
                <a:spcPts val="600"/>
              </a:spcAft>
            </a:pPr>
            <a:r>
              <a:rPr lang="en-US" altLang="el-GR"/>
              <a:t>Mantra of ‘effective multilateralism’ : emphasis on international law, effective international organizations, principles and norms</a:t>
            </a:r>
            <a:endParaRPr lang="el-GR" altLang="el-GR"/>
          </a:p>
          <a:p>
            <a:pPr eaLnBrk="1" hangingPunct="1">
              <a:lnSpc>
                <a:spcPct val="80000"/>
              </a:lnSpc>
              <a:spcBef>
                <a:spcPct val="50000"/>
              </a:spcBef>
              <a:spcAft>
                <a:spcPts val="600"/>
              </a:spcAft>
            </a:pPr>
            <a:r>
              <a:rPr lang="en-US" altLang="el-GR"/>
              <a:t>Collaboration with International Organizations</a:t>
            </a:r>
            <a:endParaRPr lang="el-GR" altLang="el-GR"/>
          </a:p>
          <a:p>
            <a:pPr eaLnBrk="1" hangingPunct="1"/>
            <a:endParaRPr lang="el-GR" altLang="el-GR"/>
          </a:p>
        </p:txBody>
      </p:sp>
    </p:spTree>
    <p:extLst>
      <p:ext uri="{BB962C8B-B14F-4D97-AF65-F5344CB8AC3E}">
        <p14:creationId xmlns:p14="http://schemas.microsoft.com/office/powerpoint/2010/main" val="378796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Lisbon Treaty (2007)</a:t>
            </a:r>
            <a:endParaRPr lang="el-GR" dirty="0"/>
          </a:p>
        </p:txBody>
      </p:sp>
      <p:sp>
        <p:nvSpPr>
          <p:cNvPr id="50179" name="Content Placeholder 2"/>
          <p:cNvSpPr>
            <a:spLocks noGrp="1"/>
          </p:cNvSpPr>
          <p:nvPr>
            <p:ph sz="half" idx="1"/>
          </p:nvPr>
        </p:nvSpPr>
        <p:spPr>
          <a:xfrm>
            <a:off x="228600" y="1536700"/>
            <a:ext cx="3886200" cy="4940300"/>
          </a:xfrm>
        </p:spPr>
        <p:txBody>
          <a:bodyPr/>
          <a:lstStyle/>
          <a:p>
            <a:pPr eaLnBrk="1" hangingPunct="1">
              <a:lnSpc>
                <a:spcPct val="80000"/>
              </a:lnSpc>
              <a:spcAft>
                <a:spcPts val="600"/>
              </a:spcAft>
            </a:pPr>
            <a:r>
              <a:rPr lang="en-US" altLang="el-GR" sz="2400"/>
              <a:t>Cooperation still intergovernmental</a:t>
            </a:r>
            <a:endParaRPr lang="el-GR" altLang="el-GR" sz="2400"/>
          </a:p>
          <a:p>
            <a:pPr eaLnBrk="1" hangingPunct="1">
              <a:lnSpc>
                <a:spcPct val="80000"/>
              </a:lnSpc>
              <a:spcAft>
                <a:spcPts val="600"/>
              </a:spcAft>
            </a:pPr>
            <a:r>
              <a:rPr lang="en-US" altLang="el-GR" sz="2400"/>
              <a:t>High Representative</a:t>
            </a:r>
            <a:r>
              <a:rPr lang="el-GR" altLang="el-GR" sz="2400"/>
              <a:t>: </a:t>
            </a:r>
            <a:r>
              <a:rPr lang="en-US" altLang="el-GR" sz="2400"/>
              <a:t>merging of two posts</a:t>
            </a:r>
          </a:p>
          <a:p>
            <a:pPr lvl="1" eaLnBrk="1" hangingPunct="1">
              <a:lnSpc>
                <a:spcPct val="80000"/>
              </a:lnSpc>
              <a:spcAft>
                <a:spcPts val="600"/>
              </a:spcAft>
            </a:pPr>
            <a:r>
              <a:rPr lang="en-US" altLang="el-GR" sz="2000"/>
              <a:t>Commissioner responsible for external affairs and High Representative of CFSP</a:t>
            </a:r>
          </a:p>
          <a:p>
            <a:pPr lvl="1" eaLnBrk="1" hangingPunct="1">
              <a:lnSpc>
                <a:spcPct val="80000"/>
              </a:lnSpc>
              <a:spcAft>
                <a:spcPts val="600"/>
              </a:spcAft>
            </a:pPr>
            <a:r>
              <a:rPr lang="en-US" altLang="el-GR" sz="2000"/>
              <a:t>To bring coherence and increase effectiveness </a:t>
            </a:r>
            <a:endParaRPr lang="el-GR" altLang="el-GR" sz="2000"/>
          </a:p>
          <a:p>
            <a:pPr eaLnBrk="1" hangingPunct="1">
              <a:lnSpc>
                <a:spcPct val="80000"/>
              </a:lnSpc>
              <a:spcAft>
                <a:spcPts val="600"/>
              </a:spcAft>
            </a:pPr>
            <a:r>
              <a:rPr lang="en-US" altLang="el-GR" sz="2400"/>
              <a:t>European External Action Service (EEAS)</a:t>
            </a:r>
            <a:endParaRPr lang="el-GR" altLang="el-GR" sz="2400"/>
          </a:p>
          <a:p>
            <a:pPr eaLnBrk="1" hangingPunct="1">
              <a:lnSpc>
                <a:spcPct val="80000"/>
              </a:lnSpc>
              <a:spcAft>
                <a:spcPts val="600"/>
              </a:spcAft>
            </a:pPr>
            <a:r>
              <a:rPr lang="en-US" altLang="el-GR" sz="2400"/>
              <a:t>Revised list of “Petersberg tasks”</a:t>
            </a:r>
          </a:p>
          <a:p>
            <a:pPr eaLnBrk="1" hangingPunct="1"/>
            <a:endParaRPr lang="el-GR" altLang="el-GR"/>
          </a:p>
        </p:txBody>
      </p:sp>
      <p:sp>
        <p:nvSpPr>
          <p:cNvPr id="50180" name="Content Placeholder 3"/>
          <p:cNvSpPr>
            <a:spLocks noGrp="1"/>
          </p:cNvSpPr>
          <p:nvPr>
            <p:ph sz="half" idx="2"/>
          </p:nvPr>
        </p:nvSpPr>
        <p:spPr>
          <a:xfrm>
            <a:off x="4419600" y="1536700"/>
            <a:ext cx="3657600" cy="4589463"/>
          </a:xfrm>
        </p:spPr>
        <p:txBody>
          <a:bodyPr/>
          <a:lstStyle/>
          <a:p>
            <a:pPr eaLnBrk="1" hangingPunct="1">
              <a:lnSpc>
                <a:spcPct val="80000"/>
              </a:lnSpc>
              <a:spcAft>
                <a:spcPts val="600"/>
              </a:spcAft>
            </a:pPr>
            <a:r>
              <a:rPr lang="en-US" altLang="el-GR" sz="2400"/>
              <a:t>Solidarity clause </a:t>
            </a:r>
            <a:r>
              <a:rPr lang="el-GR" altLang="el-GR" sz="2400"/>
              <a:t>:</a:t>
            </a:r>
            <a:r>
              <a:rPr lang="en-US" altLang="el-GR" sz="2400"/>
              <a:t> support in case of terrorist attacks or humanitarian disasters</a:t>
            </a:r>
            <a:endParaRPr lang="el-GR" altLang="el-GR" sz="2400"/>
          </a:p>
          <a:p>
            <a:pPr eaLnBrk="1" hangingPunct="1">
              <a:lnSpc>
                <a:spcPct val="80000"/>
              </a:lnSpc>
              <a:spcAft>
                <a:spcPts val="600"/>
              </a:spcAft>
            </a:pPr>
            <a:r>
              <a:rPr lang="en-US" altLang="el-GR" sz="2400"/>
              <a:t>Protocol on “Permanent Structured Cooperation”</a:t>
            </a:r>
            <a:r>
              <a:rPr lang="el-GR" altLang="el-GR" sz="2400"/>
              <a:t>:</a:t>
            </a:r>
            <a:r>
              <a:rPr lang="en-US" altLang="el-GR" sz="2400"/>
              <a:t> enables closer cooperation in military and defense issues</a:t>
            </a:r>
            <a:endParaRPr lang="el-GR" altLang="el-GR" sz="2400"/>
          </a:p>
          <a:p>
            <a:pPr eaLnBrk="1" hangingPunct="1"/>
            <a:endParaRPr lang="el-GR" altLang="el-GR"/>
          </a:p>
        </p:txBody>
      </p:sp>
    </p:spTree>
    <p:extLst>
      <p:ext uri="{BB962C8B-B14F-4D97-AF65-F5344CB8AC3E}">
        <p14:creationId xmlns:p14="http://schemas.microsoft.com/office/powerpoint/2010/main" val="3241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Global Strategy (2016) (1/2)</a:t>
            </a:r>
          </a:p>
        </p:txBody>
      </p:sp>
      <p:sp>
        <p:nvSpPr>
          <p:cNvPr id="6" name="Content Placeholder 5"/>
          <p:cNvSpPr>
            <a:spLocks noGrp="1"/>
          </p:cNvSpPr>
          <p:nvPr>
            <p:ph idx="1"/>
          </p:nvPr>
        </p:nvSpPr>
        <p:spPr>
          <a:xfrm>
            <a:off x="457200" y="1752600"/>
            <a:ext cx="7620000" cy="4876800"/>
          </a:xfrm>
        </p:spPr>
        <p:txBody>
          <a:bodyPr>
            <a:normAutofit/>
          </a:bodyPr>
          <a:lstStyle/>
          <a:p>
            <a:pPr>
              <a:spcBef>
                <a:spcPts val="2400"/>
              </a:spcBef>
            </a:pPr>
            <a:r>
              <a:rPr lang="en-US" sz="2800" dirty="0"/>
              <a:t>Mantra of ‘principled pragmatism’</a:t>
            </a:r>
          </a:p>
          <a:p>
            <a:pPr>
              <a:spcBef>
                <a:spcPts val="2400"/>
              </a:spcBef>
            </a:pPr>
            <a:r>
              <a:rPr lang="en-US" sz="2800" dirty="0"/>
              <a:t>Shared interests: </a:t>
            </a:r>
          </a:p>
          <a:p>
            <a:pPr lvl="1">
              <a:spcBef>
                <a:spcPts val="600"/>
              </a:spcBef>
            </a:pPr>
            <a:r>
              <a:rPr lang="en-US" sz="2600" dirty="0"/>
              <a:t>prosperity </a:t>
            </a:r>
          </a:p>
          <a:p>
            <a:pPr lvl="1">
              <a:spcBef>
                <a:spcPts val="600"/>
              </a:spcBef>
            </a:pPr>
            <a:r>
              <a:rPr lang="en-US" sz="2600" dirty="0"/>
              <a:t>shared and open international economic system</a:t>
            </a:r>
          </a:p>
          <a:p>
            <a:pPr lvl="1">
              <a:spcBef>
                <a:spcPts val="600"/>
              </a:spcBef>
            </a:pPr>
            <a:r>
              <a:rPr lang="en-US" sz="2600" dirty="0"/>
              <a:t>resilience of democracy </a:t>
            </a:r>
          </a:p>
          <a:p>
            <a:pPr lvl="1">
              <a:spcBef>
                <a:spcPts val="600"/>
              </a:spcBef>
            </a:pPr>
            <a:r>
              <a:rPr lang="en-US" sz="2600" dirty="0"/>
              <a:t>rules-based global order </a:t>
            </a:r>
          </a:p>
          <a:p>
            <a:pPr>
              <a:spcBef>
                <a:spcPts val="2400"/>
              </a:spcBef>
            </a:pPr>
            <a:r>
              <a:rPr lang="en-US" sz="2800" dirty="0"/>
              <a:t>Triptych of principles: unity – engagement (shared responsibility) - partnership</a:t>
            </a:r>
          </a:p>
        </p:txBody>
      </p:sp>
    </p:spTree>
    <p:extLst>
      <p:ext uri="{BB962C8B-B14F-4D97-AF65-F5344CB8AC3E}">
        <p14:creationId xmlns:p14="http://schemas.microsoft.com/office/powerpoint/2010/main" val="391735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Strategy (2016) (2/2)</a:t>
            </a:r>
          </a:p>
        </p:txBody>
      </p:sp>
      <p:sp>
        <p:nvSpPr>
          <p:cNvPr id="3" name="Content Placeholder 2"/>
          <p:cNvSpPr>
            <a:spLocks noGrp="1"/>
          </p:cNvSpPr>
          <p:nvPr>
            <p:ph idx="1"/>
          </p:nvPr>
        </p:nvSpPr>
        <p:spPr>
          <a:xfrm>
            <a:off x="457200" y="1524000"/>
            <a:ext cx="7848600" cy="4876800"/>
          </a:xfrm>
        </p:spPr>
        <p:txBody>
          <a:bodyPr>
            <a:normAutofit fontScale="92500" lnSpcReduction="20000"/>
          </a:bodyPr>
          <a:lstStyle/>
          <a:p>
            <a:r>
              <a:rPr lang="en-US" b="1" dirty="0"/>
              <a:t>Priorities</a:t>
            </a:r>
            <a:r>
              <a:rPr lang="en-US" dirty="0"/>
              <a:t>: </a:t>
            </a:r>
          </a:p>
          <a:p>
            <a:pPr lvl="1"/>
            <a:r>
              <a:rPr lang="en-US" dirty="0"/>
              <a:t>Security (“starts at home”; hybrid threats): security and defense; counter terrorism; cyber security; energy security; strategic communications</a:t>
            </a:r>
          </a:p>
          <a:p>
            <a:pPr lvl="1"/>
            <a:r>
              <a:rPr lang="en-US" dirty="0"/>
              <a:t>State and societal resilience (East and South): enlargement; relations with neighbors (ENP); surrounding regions; migration policy;</a:t>
            </a:r>
          </a:p>
          <a:p>
            <a:pPr lvl="1"/>
            <a:r>
              <a:rPr lang="en-US" dirty="0"/>
              <a:t>Integrated approach to conflicts and crises: pre-emptive peace; stabilization; conflict settlement; political economy of peace</a:t>
            </a:r>
          </a:p>
          <a:p>
            <a:pPr lvl="1"/>
            <a:r>
              <a:rPr lang="en-US" dirty="0"/>
              <a:t>Cooperative regional orders: European security order (relations with Russia); Mediterranean; Middle East; Africa; Atlantic; Asia; Arctic</a:t>
            </a:r>
          </a:p>
          <a:p>
            <a:pPr lvl="1"/>
            <a:r>
              <a:rPr lang="en-US" dirty="0"/>
              <a:t>Transformation of global governance system (based on international law and the UN order): reforming IOs; investing; implementing (climate); deepening (trade relations); widening; developing </a:t>
            </a:r>
          </a:p>
          <a:p>
            <a:pPr>
              <a:spcBef>
                <a:spcPts val="1200"/>
              </a:spcBef>
            </a:pPr>
            <a:r>
              <a:rPr lang="en-US" b="1" dirty="0"/>
              <a:t>How?</a:t>
            </a:r>
          </a:p>
          <a:p>
            <a:pPr lvl="1"/>
            <a:r>
              <a:rPr lang="en-US" dirty="0"/>
              <a:t>EU credibility: increase capabilities; defense cooperation</a:t>
            </a:r>
          </a:p>
          <a:p>
            <a:pPr lvl="1"/>
            <a:r>
              <a:rPr lang="en-US" dirty="0"/>
              <a:t>EU responsiveness: better coordination; faster response; more flexible </a:t>
            </a:r>
          </a:p>
          <a:p>
            <a:pPr lvl="1"/>
            <a:r>
              <a:rPr lang="en-US" dirty="0"/>
              <a:t>EU joined-up</a:t>
            </a:r>
          </a:p>
          <a:p>
            <a:endParaRPr lang="en-US" dirty="0"/>
          </a:p>
        </p:txBody>
      </p:sp>
    </p:spTree>
    <p:extLst>
      <p:ext uri="{BB962C8B-B14F-4D97-AF65-F5344CB8AC3E}">
        <p14:creationId xmlns:p14="http://schemas.microsoft.com/office/powerpoint/2010/main" val="198923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Autofit/>
          </a:bodyPr>
          <a:lstStyle/>
          <a:p>
            <a:r>
              <a:rPr lang="en-GB" sz="4400" dirty="0"/>
              <a:t>3</a:t>
            </a:r>
            <a:r>
              <a:rPr lang="el-GR" sz="4400" dirty="0"/>
              <a:t>. ΔΟΜΗ ΣΥΣΤΗΜΑΤΟΣ ΕΞΩΤΕΡΙΚΗΣ ΠΟΛΙΤΙΚΗΣ ΤΗΣ ΕΕ</a:t>
            </a:r>
            <a:endParaRPr lang="en-US" sz="4400" dirty="0"/>
          </a:p>
        </p:txBody>
      </p:sp>
    </p:spTree>
    <p:extLst>
      <p:ext uri="{BB962C8B-B14F-4D97-AF65-F5344CB8AC3E}">
        <p14:creationId xmlns:p14="http://schemas.microsoft.com/office/powerpoint/2010/main" val="335604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Δομή Παρουσίασης</a:t>
            </a:r>
            <a:endParaRPr lang="en-US" dirty="0"/>
          </a:p>
        </p:txBody>
      </p:sp>
      <p:sp>
        <p:nvSpPr>
          <p:cNvPr id="3" name="Content Placeholder 2"/>
          <p:cNvSpPr>
            <a:spLocks noGrp="1"/>
          </p:cNvSpPr>
          <p:nvPr>
            <p:ph idx="1"/>
          </p:nvPr>
        </p:nvSpPr>
        <p:spPr/>
        <p:txBody>
          <a:bodyPr>
            <a:normAutofit fontScale="62500" lnSpcReduction="20000"/>
          </a:bodyPr>
          <a:lstStyle/>
          <a:p>
            <a:pPr marL="571500" indent="-457200">
              <a:spcBef>
                <a:spcPts val="1800"/>
              </a:spcBef>
              <a:buAutoNum type="arabicPeriod"/>
            </a:pPr>
            <a:r>
              <a:rPr lang="el-GR" sz="3600" dirty="0"/>
              <a:t>Εισαγωγικές Επισημάνσεις</a:t>
            </a:r>
            <a:endParaRPr lang="en-GB" sz="3600" dirty="0"/>
          </a:p>
          <a:p>
            <a:pPr marL="571500" indent="-457200">
              <a:spcBef>
                <a:spcPts val="1800"/>
              </a:spcBef>
              <a:buAutoNum type="arabicPeriod"/>
            </a:pPr>
            <a:r>
              <a:rPr lang="el-GR" sz="3600" dirty="0"/>
              <a:t>Πολιτικό και Θεσμικό Υπόβαθρο</a:t>
            </a:r>
          </a:p>
          <a:p>
            <a:pPr marL="571500" indent="-457200">
              <a:spcBef>
                <a:spcPts val="1800"/>
              </a:spcBef>
              <a:buAutoNum type="arabicPeriod"/>
            </a:pPr>
            <a:r>
              <a:rPr lang="el-GR" sz="3600" dirty="0"/>
              <a:t>Δομή Συστήματος Εξωτερικής Πολιτικής </a:t>
            </a:r>
          </a:p>
          <a:p>
            <a:pPr marL="571500" indent="-457200">
              <a:spcBef>
                <a:spcPts val="1800"/>
              </a:spcBef>
              <a:buAutoNum type="arabicPeriod"/>
            </a:pPr>
            <a:r>
              <a:rPr lang="el-GR" sz="3600" dirty="0"/>
              <a:t>Εκτελεστικά Όργανα</a:t>
            </a:r>
          </a:p>
          <a:p>
            <a:pPr marL="868680" lvl="1" indent="-457200">
              <a:buAutoNum type="arabicPeriod"/>
            </a:pPr>
            <a:r>
              <a:rPr lang="el-GR" sz="2800" dirty="0"/>
              <a:t>Ύπατος Εκπρόσωπος</a:t>
            </a:r>
          </a:p>
          <a:p>
            <a:pPr marL="868680" lvl="1" indent="-457200">
              <a:buAutoNum type="arabicPeriod"/>
            </a:pPr>
            <a:r>
              <a:rPr lang="el-GR" sz="2800" dirty="0"/>
              <a:t>Ευρωπαϊκή Υπηρεσίας Εξωτερικής Δράσης</a:t>
            </a:r>
          </a:p>
          <a:p>
            <a:pPr marL="868680" lvl="1" indent="-457200">
              <a:buAutoNum type="arabicPeriod"/>
            </a:pPr>
            <a:r>
              <a:rPr lang="el-GR" sz="2800" dirty="0"/>
              <a:t>Ευρωπαϊκές Πρεσβείες</a:t>
            </a:r>
            <a:endParaRPr lang="el-GR" sz="3600" dirty="0"/>
          </a:p>
          <a:p>
            <a:pPr marL="571500" indent="-457200">
              <a:spcBef>
                <a:spcPts val="1800"/>
              </a:spcBef>
              <a:buAutoNum type="arabicPeriod"/>
            </a:pPr>
            <a:r>
              <a:rPr lang="el-GR" sz="3600" dirty="0"/>
              <a:t>Διεθνής Παρουσία – Διεθνής Επίδοση  ΕΕ</a:t>
            </a:r>
          </a:p>
          <a:p>
            <a:pPr marL="571500" indent="-457200">
              <a:spcBef>
                <a:spcPts val="1800"/>
              </a:spcBef>
              <a:buAutoNum type="arabicPeriod"/>
            </a:pPr>
            <a:r>
              <a:rPr lang="el-GR" sz="3600" dirty="0"/>
              <a:t>Σχέσεις ΕΕ με Διεθνείς Οργανισμούς</a:t>
            </a:r>
          </a:p>
          <a:p>
            <a:pPr marL="114300" indent="0">
              <a:spcBef>
                <a:spcPts val="1800"/>
              </a:spcBef>
              <a:buNone/>
            </a:pPr>
            <a:endParaRPr lang="el-GR" sz="3600" dirty="0"/>
          </a:p>
          <a:p>
            <a:pPr marL="411480" lvl="1" indent="0">
              <a:buNone/>
            </a:pPr>
            <a:r>
              <a:rPr lang="el-GR" sz="3400" dirty="0"/>
              <a:t> </a:t>
            </a:r>
          </a:p>
        </p:txBody>
      </p:sp>
    </p:spTree>
    <p:extLst>
      <p:ext uri="{BB962C8B-B14F-4D97-AF65-F5344CB8AC3E}">
        <p14:creationId xmlns:p14="http://schemas.microsoft.com/office/powerpoint/2010/main" val="329005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normAutofit fontScale="90000"/>
          </a:bodyPr>
          <a:lstStyle/>
          <a:p>
            <a:pPr algn="ctr" eaLnBrk="1" fontAlgn="auto" hangingPunct="1">
              <a:spcAft>
                <a:spcPts val="0"/>
              </a:spcAft>
              <a:defRPr/>
            </a:pPr>
            <a:r>
              <a:rPr lang="el-GR" sz="3600" b="1" dirty="0"/>
              <a:t>Εξωτερική Πολιτική ΕΕ:</a:t>
            </a:r>
            <a:br>
              <a:rPr lang="el-GR" sz="3600" b="1" dirty="0"/>
            </a:br>
            <a:r>
              <a:rPr lang="el-GR" sz="3600" b="1" dirty="0"/>
              <a:t>αέναη ‘μάχη’ και σύνθεση</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237764112"/>
              </p:ext>
            </p:extLst>
          </p:nvPr>
        </p:nvGraphicFramePr>
        <p:xfrm>
          <a:off x="6096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9486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fontAlgn="auto" hangingPunct="1">
              <a:spcAft>
                <a:spcPts val="0"/>
              </a:spcAft>
              <a:defRPr/>
            </a:pPr>
            <a:r>
              <a:rPr lang="el-GR" b="1" dirty="0"/>
              <a:t>Εξωτερική Πολιτική ΕΕ:</a:t>
            </a:r>
            <a:br>
              <a:rPr lang="en-US" b="1" dirty="0"/>
            </a:br>
            <a:r>
              <a:rPr lang="el-GR" b="1" dirty="0"/>
              <a:t>Θεσμικός σχεδιασμός</a:t>
            </a:r>
          </a:p>
        </p:txBody>
      </p:sp>
      <p:graphicFrame>
        <p:nvGraphicFramePr>
          <p:cNvPr id="7" name="6 - Θέση περιεχομένου"/>
          <p:cNvGraphicFramePr>
            <a:graphicFrameLocks noGrp="1"/>
          </p:cNvGraphicFramePr>
          <p:nvPr>
            <p:ph idx="1"/>
            <p:extLst>
              <p:ext uri="{D42A27DB-BD31-4B8C-83A1-F6EECF244321}">
                <p14:modId xmlns:p14="http://schemas.microsoft.com/office/powerpoint/2010/main" val="2637617502"/>
              </p:ext>
            </p:extLst>
          </p:nvPr>
        </p:nvGraphicFramePr>
        <p:xfrm>
          <a:off x="457200" y="16002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673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85800"/>
            <a:ext cx="7620000" cy="1143000"/>
          </a:xfrm>
        </p:spPr>
        <p:txBody>
          <a:bodyPr>
            <a:normAutofit fontScale="90000"/>
          </a:bodyPr>
          <a:lstStyle/>
          <a:p>
            <a:pPr algn="ctr" eaLnBrk="1" fontAlgn="auto" hangingPunct="1">
              <a:spcAft>
                <a:spcPts val="0"/>
              </a:spcAft>
              <a:defRPr/>
            </a:pPr>
            <a:r>
              <a:rPr lang="el-GR" b="1" dirty="0"/>
              <a:t>ΚΕΠΠΑ:</a:t>
            </a:r>
            <a:br>
              <a:rPr lang="el-GR" b="1" dirty="0"/>
            </a:br>
            <a:r>
              <a:rPr lang="el-GR" b="1" dirty="0"/>
              <a:t>Πως λαμβάνονται οι αποφάσεις;</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90879608"/>
              </p:ext>
            </p:extLst>
          </p:nvPr>
        </p:nvGraphicFramePr>
        <p:xfrm>
          <a:off x="5334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13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l-GR"/>
          </a:p>
        </p:txBody>
      </p:sp>
      <p:sp>
        <p:nvSpPr>
          <p:cNvPr id="20483" name="Content Placeholder 2"/>
          <p:cNvSpPr>
            <a:spLocks noGrp="1"/>
          </p:cNvSpPr>
          <p:nvPr>
            <p:ph idx="1"/>
          </p:nvPr>
        </p:nvSpPr>
        <p:spPr/>
        <p:txBody>
          <a:bodyPr/>
          <a:lstStyle/>
          <a:p>
            <a:pPr eaLnBrk="1" hangingPunct="1"/>
            <a:endParaRPr lang="en-US"/>
          </a:p>
        </p:txBody>
      </p:sp>
      <p:pic>
        <p:nvPicPr>
          <p:cNvPr id="20484" name="Picture 3" descr="C:\Users\Spyros\Desktop\sblavo\AUEB\ΠΡΟΠΤΥΧΙΑΚΑ - ΔΕΟΣ\ΕΞΩΤΕΡΙΚΕΣ ΣΧΕΣΕΙΣ ΕΕ\ΥΛΙΚΟ ΜΑΘΗΜΑΤΟΣ\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321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76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Main Intergovernmental Actors Involved</a:t>
            </a:r>
            <a:endParaRPr lang="el-GR" dirty="0"/>
          </a:p>
        </p:txBody>
      </p:sp>
      <p:sp>
        <p:nvSpPr>
          <p:cNvPr id="51203" name="Content Placeholder 3"/>
          <p:cNvSpPr>
            <a:spLocks noGrp="1"/>
          </p:cNvSpPr>
          <p:nvPr>
            <p:ph idx="1"/>
          </p:nvPr>
        </p:nvSpPr>
        <p:spPr/>
        <p:txBody>
          <a:bodyPr/>
          <a:lstStyle/>
          <a:p>
            <a:pPr eaLnBrk="1" hangingPunct="1">
              <a:spcBef>
                <a:spcPts val="1800"/>
              </a:spcBef>
            </a:pPr>
            <a:r>
              <a:rPr lang="en-US" altLang="el-GR" sz="2800"/>
              <a:t>Council of Ministers, chaired by HR/VP</a:t>
            </a:r>
          </a:p>
          <a:p>
            <a:pPr eaLnBrk="1" hangingPunct="1">
              <a:spcBef>
                <a:spcPts val="1800"/>
              </a:spcBef>
            </a:pPr>
            <a:r>
              <a:rPr lang="en-US" altLang="el-GR" sz="2800"/>
              <a:t>Political and Security Committee (PSC): Ambassadors</a:t>
            </a:r>
          </a:p>
          <a:p>
            <a:pPr lvl="1" eaLnBrk="1" hangingPunct="1">
              <a:spcBef>
                <a:spcPts val="600"/>
              </a:spcBef>
            </a:pPr>
            <a:r>
              <a:rPr lang="en-US" altLang="el-GR" sz="2800"/>
              <a:t>Political friction with COREPER</a:t>
            </a:r>
          </a:p>
          <a:p>
            <a:pPr eaLnBrk="1" hangingPunct="1">
              <a:spcBef>
                <a:spcPts val="1800"/>
              </a:spcBef>
            </a:pPr>
            <a:r>
              <a:rPr lang="en-US" altLang="el-GR" sz="2800"/>
              <a:t>EU Military Committee (EUMC): CHODS and Military Representatives – advisory role</a:t>
            </a:r>
          </a:p>
          <a:p>
            <a:pPr eaLnBrk="1" hangingPunct="1">
              <a:spcBef>
                <a:spcPts val="1800"/>
              </a:spcBef>
            </a:pPr>
            <a:r>
              <a:rPr lang="en-US" altLang="el-GR" sz="2800"/>
              <a:t>Civilian Committee (CivCom): advisory role</a:t>
            </a:r>
          </a:p>
        </p:txBody>
      </p:sp>
    </p:spTree>
    <p:extLst>
      <p:ext uri="{BB962C8B-B14F-4D97-AF65-F5344CB8AC3E}">
        <p14:creationId xmlns:p14="http://schemas.microsoft.com/office/powerpoint/2010/main" val="377591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553943221"/>
              </p:ext>
            </p:extLst>
          </p:nvPr>
        </p:nvGraphicFramePr>
        <p:xfrm>
          <a:off x="457200" y="304800"/>
          <a:ext cx="7772400" cy="6310313"/>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838884">
                <a:tc>
                  <a:txBody>
                    <a:bodyPr/>
                    <a:lstStyle/>
                    <a:p>
                      <a:endParaRPr lang="el-GR"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a:t>Προκλήσεις</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a:t>Συνεργασία</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800" dirty="0"/>
                        <a:t>Προοπτικές</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47936">
                <a:tc>
                  <a:txBody>
                    <a:bodyPr/>
                    <a:lstStyle/>
                    <a:p>
                      <a:pPr algn="ctr"/>
                      <a:r>
                        <a:rPr lang="el-GR" sz="1800" b="1" dirty="0"/>
                        <a:t>Ευρωπαϊκό</a:t>
                      </a:r>
                      <a:r>
                        <a:rPr lang="el-GR" sz="1800" b="1" baseline="0" dirty="0"/>
                        <a:t> Συμβούλιο </a:t>
                      </a:r>
                      <a:endParaRPr lang="el-GR" sz="1800" b="1"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800" dirty="0"/>
                        <a:t>Ενισχυμένο</a:t>
                      </a:r>
                      <a:r>
                        <a:rPr lang="el-GR" sz="1800" baseline="0" dirty="0"/>
                        <a:t> μετά της Λισαβόνα</a:t>
                      </a:r>
                    </a:p>
                    <a:p>
                      <a:pPr>
                        <a:buFont typeface="Arial" pitchFamily="34" charset="0"/>
                        <a:buChar char="•"/>
                      </a:pPr>
                      <a:r>
                        <a:rPr lang="el-GR" sz="1800" dirty="0"/>
                        <a:t>Γενικοί προσανατολισμοί</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800" dirty="0"/>
                        <a:t>Διορισμός ΥΕ</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800" dirty="0"/>
                        <a:t>Δεν προβλέπεται ενισχυμένη συνεργασία</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60405">
                <a:tc>
                  <a:txBody>
                    <a:bodyPr/>
                    <a:lstStyle/>
                    <a:p>
                      <a:pPr algn="ctr"/>
                      <a:r>
                        <a:rPr lang="el-GR" sz="1800" b="1" dirty="0"/>
                        <a:t>Επιτροπή</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800" dirty="0"/>
                        <a:t>Διακυβερνητική ‘μόλυνση’</a:t>
                      </a:r>
                    </a:p>
                    <a:p>
                      <a:pPr>
                        <a:buFont typeface="Arial" pitchFamily="34" charset="0"/>
                        <a:buChar char="•"/>
                      </a:pPr>
                      <a:r>
                        <a:rPr lang="el-GR" sz="1800" dirty="0"/>
                        <a:t>Πολιτικοποίηση αναπτυξιακής</a:t>
                      </a:r>
                      <a:r>
                        <a:rPr lang="el-GR" sz="1800" baseline="0" dirty="0"/>
                        <a:t> και ανθρωπιστικής βοήθειας</a:t>
                      </a:r>
                    </a:p>
                    <a:p>
                      <a:pPr>
                        <a:buFont typeface="Arial" pitchFamily="34" charset="0"/>
                        <a:buChar char="•"/>
                      </a:pPr>
                      <a:r>
                        <a:rPr lang="el-GR" sz="1800" baseline="0" dirty="0"/>
                        <a:t>Ανταλλαγή πληροφοριών</a:t>
                      </a:r>
                    </a:p>
                    <a:p>
                      <a:pPr>
                        <a:buFont typeface="Arial" pitchFamily="34" charset="0"/>
                        <a:buChar char="•"/>
                      </a:pPr>
                      <a:r>
                        <a:rPr lang="el-GR" sz="1800" baseline="0" dirty="0"/>
                        <a:t>Εκπροσώπηση </a:t>
                      </a:r>
                      <a:endParaRPr lang="el-GR"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800" dirty="0"/>
                        <a:t>Διμερείς συνεργασίες</a:t>
                      </a:r>
                    </a:p>
                    <a:p>
                      <a:pPr>
                        <a:buFont typeface="Arial" pitchFamily="34" charset="0"/>
                        <a:buChar char="•"/>
                      </a:pPr>
                      <a:r>
                        <a:rPr lang="el-GR" sz="1800" dirty="0"/>
                        <a:t>Ρόλος</a:t>
                      </a:r>
                      <a:r>
                        <a:rPr lang="el-GR" sz="1800" baseline="0" dirty="0"/>
                        <a:t> ΥΕ</a:t>
                      </a:r>
                      <a:endParaRPr lang="el-GR"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 typeface="Arial" pitchFamily="34" charset="0"/>
                        <a:buChar char="•"/>
                      </a:pPr>
                      <a:r>
                        <a:rPr lang="el-GR" sz="1800" dirty="0"/>
                        <a:t>Ενδυνάμωση</a:t>
                      </a:r>
                      <a:r>
                        <a:rPr lang="el-GR" sz="1800" baseline="0" dirty="0"/>
                        <a:t> εντολής ΥΕ</a:t>
                      </a:r>
                    </a:p>
                    <a:p>
                      <a:pPr>
                        <a:buFont typeface="Arial" pitchFamily="34" charset="0"/>
                        <a:buChar char="•"/>
                      </a:pPr>
                      <a:r>
                        <a:rPr lang="el-GR" sz="1800" baseline="0" dirty="0"/>
                        <a:t>Διασαφήνιση σχέσης με ΕΥΕΔ</a:t>
                      </a:r>
                    </a:p>
                    <a:p>
                      <a:pPr>
                        <a:buFont typeface="Arial" pitchFamily="34" charset="0"/>
                        <a:buChar char="•"/>
                      </a:pPr>
                      <a:r>
                        <a:rPr lang="el-GR" sz="1800" baseline="0" dirty="0"/>
                        <a:t>Ισορροπία διακυβερνητική/</a:t>
                      </a:r>
                      <a:r>
                        <a:rPr lang="en-US" sz="1800" baseline="0" dirty="0"/>
                        <a:t> </a:t>
                      </a:r>
                      <a:r>
                        <a:rPr lang="el-GR" sz="1800" baseline="0" dirty="0"/>
                        <a:t>υπερεθνική σφαίρα</a:t>
                      </a:r>
                      <a:endParaRPr lang="el-GR"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63088">
                <a:tc>
                  <a:txBody>
                    <a:bodyPr/>
                    <a:lstStyle/>
                    <a:p>
                      <a:pPr algn="ctr"/>
                      <a:r>
                        <a:rPr lang="el-GR" sz="1800" b="1" dirty="0"/>
                        <a:t>Ευρωπαϊκό Κοινοβούλιο</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800" dirty="0"/>
                        <a:t>Πολιτική</a:t>
                      </a:r>
                      <a:r>
                        <a:rPr lang="el-GR" sz="1800" baseline="0" dirty="0"/>
                        <a:t> ευθύνη</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800" dirty="0"/>
                        <a:t>Απειλή παρεμπόδισης προϋπολογισμού</a:t>
                      </a:r>
                    </a:p>
                    <a:p>
                      <a:pPr>
                        <a:buFont typeface="Arial" pitchFamily="34" charset="0"/>
                        <a:buNone/>
                      </a:pPr>
                      <a:endParaRPr lang="el-GR"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800" dirty="0"/>
                        <a:t>Ενημέρωση από</a:t>
                      </a:r>
                      <a:r>
                        <a:rPr lang="el-GR" sz="1800" baseline="0" dirty="0"/>
                        <a:t> ΥΕ (6φ/έτος)</a:t>
                      </a:r>
                      <a:endParaRPr lang="el-GR" sz="18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800" dirty="0"/>
                        <a:t>Ανάγκη για ανταλλαγή πληροφοριών</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040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85800" y="4876800"/>
            <a:ext cx="6135687" cy="1066801"/>
          </a:xfrm>
        </p:spPr>
        <p:txBody>
          <a:bodyPr>
            <a:normAutofit/>
          </a:bodyPr>
          <a:lstStyle/>
          <a:p>
            <a:r>
              <a:rPr lang="en-GB" sz="4400" dirty="0"/>
              <a:t>4</a:t>
            </a:r>
            <a:r>
              <a:rPr lang="el-GR" sz="4400" dirty="0"/>
              <a:t>. ΕΚΤΕΛΕΣΤΙΚΑ ΟΡΓΑΝΑ</a:t>
            </a:r>
            <a:endParaRPr lang="en-US" sz="4400" dirty="0"/>
          </a:p>
        </p:txBody>
      </p:sp>
    </p:spTree>
    <p:extLst>
      <p:ext uri="{BB962C8B-B14F-4D97-AF65-F5344CB8AC3E}">
        <p14:creationId xmlns:p14="http://schemas.microsoft.com/office/powerpoint/2010/main" val="343090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title" idx="4294967295"/>
          </p:nvPr>
        </p:nvSpPr>
        <p:spPr>
          <a:xfrm>
            <a:off x="228600" y="381000"/>
            <a:ext cx="8229600" cy="1828800"/>
          </a:xfrm>
        </p:spPr>
        <p:txBody>
          <a:bodyPr/>
          <a:lstStyle/>
          <a:p>
            <a:pPr eaLnBrk="1" fontAlgn="auto" hangingPunct="1">
              <a:spcAft>
                <a:spcPts val="0"/>
              </a:spcAft>
              <a:defRPr/>
            </a:pPr>
            <a:r>
              <a:rPr lang="el-GR" altLang="el-GR" sz="3200" b="1" dirty="0">
                <a:effectLst>
                  <a:outerShdw blurRad="38100" dist="38100" dir="2700000" algn="tl">
                    <a:srgbClr val="C0C0C0"/>
                  </a:outerShdw>
                </a:effectLst>
              </a:rPr>
              <a:t>ΎΠΑΤΟΣ ΕΚΠΡΟΣΩΠΟΣ ΤΗΣ ΈΝΩΣΗΣ ΓΙΑ ΕΞΩΤΕΡΙΚΕΣ ΥΠΟΘΕΣΕΙΣ ΚΑΙ ΠΟΛΙΤΙΚΗ ΑΣΦΑΛΕΙΑΣ</a:t>
            </a:r>
          </a:p>
        </p:txBody>
      </p:sp>
      <p:pic>
        <p:nvPicPr>
          <p:cNvPr id="11267" name="Picture 7" descr="%7b2c5beb38-ea54-4e40-b593-eaec72c894c1%7d">
            <a:hlinkClick r:id="rId2"/>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6201" y="2888196"/>
            <a:ext cx="3962400" cy="2964873"/>
          </a:xfrm>
        </p:spPr>
      </p:pic>
      <p:pic>
        <p:nvPicPr>
          <p:cNvPr id="5" name="3 - Θέση περιεχομένου" descr="Mogherini-smil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191000" y="2971800"/>
            <a:ext cx="4267200" cy="2777924"/>
          </a:xfrm>
          <a:prstGeom prst="rect">
            <a:avLst/>
          </a:prstGeom>
        </p:spPr>
      </p:pic>
    </p:spTree>
    <p:extLst>
      <p:ext uri="{BB962C8B-B14F-4D97-AF65-F5344CB8AC3E}">
        <p14:creationId xmlns:p14="http://schemas.microsoft.com/office/powerpoint/2010/main" val="407359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808038"/>
            <a:ext cx="8229600" cy="5592762"/>
          </a:xfrm>
        </p:spPr>
        <p:txBody>
          <a:bodyPr/>
          <a:lstStyle/>
          <a:p>
            <a:pPr eaLnBrk="1" hangingPunct="1">
              <a:spcAft>
                <a:spcPts val="1200"/>
              </a:spcAft>
            </a:pPr>
            <a:r>
              <a:rPr lang="el-GR" altLang="el-GR" sz="2800" dirty="0"/>
              <a:t>Η θέση του Ύπατου Εκπροσώπου (ΥΕ) δημιουργείται στη Συνθήκη του Άμστερνταμ (1997) (Γενικός Γραμματέας Συμβουλίου Υπουργών)</a:t>
            </a:r>
          </a:p>
          <a:p>
            <a:pPr eaLnBrk="1" hangingPunct="1">
              <a:spcAft>
                <a:spcPts val="1200"/>
              </a:spcAft>
            </a:pPr>
            <a:r>
              <a:rPr lang="el-GR" altLang="el-GR" sz="2800" dirty="0"/>
              <a:t>Πρώτος μόνιμος ΥΕ, </a:t>
            </a:r>
            <a:r>
              <a:rPr lang="en-US" altLang="el-GR" sz="2800" dirty="0"/>
              <a:t>Javier Solana</a:t>
            </a:r>
            <a:r>
              <a:rPr lang="el-GR" altLang="el-GR" sz="2800" dirty="0"/>
              <a:t> (για 10 χρόνια), από 1 Δεκεμβρίου 2009 η </a:t>
            </a:r>
            <a:r>
              <a:rPr lang="el-GR" altLang="el-GR" sz="2800" dirty="0" err="1"/>
              <a:t>Βαρώνη</a:t>
            </a:r>
            <a:r>
              <a:rPr lang="el-GR" altLang="el-GR" sz="2800" dirty="0"/>
              <a:t> </a:t>
            </a:r>
            <a:r>
              <a:rPr lang="en-US" altLang="el-GR" sz="2800" dirty="0"/>
              <a:t>Ashton</a:t>
            </a:r>
            <a:r>
              <a:rPr lang="el-GR" altLang="el-GR" sz="2800" dirty="0"/>
              <a:t> </a:t>
            </a:r>
          </a:p>
          <a:p>
            <a:pPr eaLnBrk="1" hangingPunct="1">
              <a:spcAft>
                <a:spcPts val="1200"/>
              </a:spcAft>
            </a:pPr>
            <a:r>
              <a:rPr lang="el-GR" altLang="el-GR" sz="2800" dirty="0"/>
              <a:t>2014-19: Ιταλίδα </a:t>
            </a:r>
            <a:r>
              <a:rPr lang="fr-FR" altLang="el-GR" sz="2800" dirty="0" err="1"/>
              <a:t>Federica</a:t>
            </a:r>
            <a:r>
              <a:rPr lang="fr-FR" altLang="el-GR" sz="2800" dirty="0"/>
              <a:t> </a:t>
            </a:r>
            <a:r>
              <a:rPr lang="fr-FR" altLang="el-GR" sz="2800" dirty="0" err="1"/>
              <a:t>Mogherini</a:t>
            </a:r>
            <a:r>
              <a:rPr lang="el-GR" altLang="el-GR" sz="2800" dirty="0"/>
              <a:t> </a:t>
            </a:r>
          </a:p>
          <a:p>
            <a:pPr eaLnBrk="1" hangingPunct="1"/>
            <a:r>
              <a:rPr lang="el-GR" altLang="el-GR" sz="2800" dirty="0"/>
              <a:t>Επιλογή ΥΕ: από το </a:t>
            </a:r>
            <a:r>
              <a:rPr lang="el-GR" altLang="el-GR" sz="2800" dirty="0" err="1"/>
              <a:t>Ευρωπ</a:t>
            </a:r>
            <a:r>
              <a:rPr lang="el-GR" altLang="el-GR" sz="2800" dirty="0"/>
              <a:t>. Συμβούλιο με ειδική πλειοψηφία και με τη συμφωνία του Προέδρου της Επιτροπής </a:t>
            </a:r>
          </a:p>
        </p:txBody>
      </p:sp>
    </p:spTree>
    <p:extLst>
      <p:ext uri="{BB962C8B-B14F-4D97-AF65-F5344CB8AC3E}">
        <p14:creationId xmlns:p14="http://schemas.microsoft.com/office/powerpoint/2010/main" val="184515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382000" cy="792162"/>
          </a:xfrm>
        </p:spPr>
        <p:txBody>
          <a:bodyPr/>
          <a:lstStyle/>
          <a:p>
            <a:pPr eaLnBrk="1" fontAlgn="auto" hangingPunct="1">
              <a:spcAft>
                <a:spcPts val="0"/>
              </a:spcAft>
              <a:defRPr/>
            </a:pPr>
            <a:r>
              <a:rPr lang="el-GR" altLang="el-GR" sz="3600" b="1">
                <a:effectLst>
                  <a:outerShdw blurRad="38100" dist="38100" dir="2700000" algn="tl">
                    <a:srgbClr val="C0C0C0"/>
                  </a:outerShdw>
                </a:effectLst>
              </a:rPr>
              <a:t>Αρμοδιότητες Ύπατου Εκπροσώπου</a:t>
            </a:r>
          </a:p>
        </p:txBody>
      </p:sp>
      <p:sp>
        <p:nvSpPr>
          <p:cNvPr id="13315" name="Rectangle 3"/>
          <p:cNvSpPr>
            <a:spLocks noGrp="1" noChangeArrowheads="1"/>
          </p:cNvSpPr>
          <p:nvPr>
            <p:ph idx="1"/>
          </p:nvPr>
        </p:nvSpPr>
        <p:spPr>
          <a:xfrm>
            <a:off x="457200" y="1219200"/>
            <a:ext cx="8001000" cy="5486400"/>
          </a:xfrm>
        </p:spPr>
        <p:txBody>
          <a:bodyPr>
            <a:normAutofit/>
          </a:bodyPr>
          <a:lstStyle/>
          <a:p>
            <a:pPr eaLnBrk="1" hangingPunct="1">
              <a:lnSpc>
                <a:spcPct val="80000"/>
              </a:lnSpc>
            </a:pPr>
            <a:r>
              <a:rPr lang="el-GR" altLang="el-GR" sz="2400" dirty="0"/>
              <a:t>Διαμόρφωση κοινής εξωτερικής πολιτικής και πολιτικής ασφάλειας της ΕΕ: υποβολή προτάσεων στο Συμβούλιο και στο </a:t>
            </a:r>
            <a:r>
              <a:rPr lang="el-GR" altLang="el-GR" sz="2400" dirty="0" err="1"/>
              <a:t>Ευρ</a:t>
            </a:r>
            <a:r>
              <a:rPr lang="el-GR" altLang="el-GR" sz="2400" dirty="0"/>
              <a:t>. Συμβούλιο</a:t>
            </a:r>
          </a:p>
          <a:p>
            <a:pPr eaLnBrk="1" hangingPunct="1">
              <a:lnSpc>
                <a:spcPct val="80000"/>
              </a:lnSpc>
              <a:spcBef>
                <a:spcPct val="50000"/>
              </a:spcBef>
            </a:pPr>
            <a:r>
              <a:rPr lang="el-GR" altLang="el-GR" sz="2400" dirty="0"/>
              <a:t>Εφαρμογή αποφάσεων </a:t>
            </a:r>
          </a:p>
          <a:p>
            <a:pPr eaLnBrk="1" hangingPunct="1">
              <a:lnSpc>
                <a:spcPct val="80000"/>
              </a:lnSpc>
              <a:spcBef>
                <a:spcPct val="50000"/>
              </a:spcBef>
            </a:pPr>
            <a:r>
              <a:rPr lang="el-GR" altLang="el-GR" sz="2400" dirty="0"/>
              <a:t>Προεδρεύει του Συμβουλίου Υπουργών </a:t>
            </a:r>
            <a:r>
              <a:rPr lang="el-GR" altLang="el-GR" sz="2400" dirty="0" err="1"/>
              <a:t>Εξωτ</a:t>
            </a:r>
            <a:r>
              <a:rPr lang="el-GR" altLang="el-GR" sz="2400" dirty="0"/>
              <a:t>. Υποθέσεων </a:t>
            </a:r>
          </a:p>
          <a:p>
            <a:pPr eaLnBrk="1" hangingPunct="1">
              <a:lnSpc>
                <a:spcPct val="80000"/>
              </a:lnSpc>
              <a:spcBef>
                <a:spcPct val="50000"/>
              </a:spcBef>
            </a:pPr>
            <a:r>
              <a:rPr lang="el-GR" altLang="el-GR" sz="2400" dirty="0"/>
              <a:t>Ως αντιπρόεδρος της Επιτροπής υπεύθυνος για το συντονισμό όλων των πτυχών εξωτερικής δράσης της ΕΕ, εξασφαλίζει συνοχή και συνέπεια μεταξύ των εξωτερικών διευθύνσεων της Επιτροπής</a:t>
            </a:r>
          </a:p>
          <a:p>
            <a:pPr eaLnBrk="1" hangingPunct="1">
              <a:lnSpc>
                <a:spcPct val="80000"/>
              </a:lnSpc>
              <a:spcBef>
                <a:spcPct val="50000"/>
              </a:spcBef>
            </a:pPr>
            <a:r>
              <a:rPr lang="el-GR" altLang="el-GR" sz="2400" dirty="0"/>
              <a:t>Εκπροσωπεί την ΕΕ σε θέματα της ΚΕΠΠΑ</a:t>
            </a:r>
          </a:p>
          <a:p>
            <a:pPr lvl="1" eaLnBrk="1" hangingPunct="1">
              <a:lnSpc>
                <a:spcPct val="80000"/>
              </a:lnSpc>
            </a:pPr>
            <a:r>
              <a:rPr lang="el-GR" altLang="el-GR" dirty="0"/>
              <a:t>Διεξάγει πολιτικό διάλογο με τρίτες χώρες</a:t>
            </a:r>
          </a:p>
          <a:p>
            <a:pPr lvl="1" eaLnBrk="1" hangingPunct="1">
              <a:lnSpc>
                <a:spcPct val="80000"/>
              </a:lnSpc>
            </a:pPr>
            <a:r>
              <a:rPr lang="el-GR" altLang="el-GR" dirty="0"/>
              <a:t>Εκφράζει θέση της ΕΕ σε διεθνείς οργανισμούς και διασκέψεις </a:t>
            </a:r>
          </a:p>
          <a:p>
            <a:pPr eaLnBrk="1" hangingPunct="1">
              <a:lnSpc>
                <a:spcPct val="80000"/>
              </a:lnSpc>
              <a:spcBef>
                <a:spcPct val="50000"/>
              </a:spcBef>
            </a:pPr>
            <a:r>
              <a:rPr lang="el-GR" altLang="el-GR" sz="2400" dirty="0"/>
              <a:t>Διορίζει Ειδικούς Εντεταλμένους της ΕΕ (π.χ. Σουδάν, Κεντρική Ασία, Αφγανιστάν, Βοσνία και Ερζεγοβίνη)</a:t>
            </a:r>
          </a:p>
        </p:txBody>
      </p:sp>
    </p:spTree>
    <p:extLst>
      <p:ext uri="{BB962C8B-B14F-4D97-AF65-F5344CB8AC3E}">
        <p14:creationId xmlns:p14="http://schemas.microsoft.com/office/powerpoint/2010/main" val="163979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Is the EU an International Actor?</a:t>
            </a:r>
          </a:p>
        </p:txBody>
      </p:sp>
      <p:sp>
        <p:nvSpPr>
          <p:cNvPr id="3" name="Content Placeholder 2"/>
          <p:cNvSpPr>
            <a:spLocks noGrp="1"/>
          </p:cNvSpPr>
          <p:nvPr>
            <p:ph idx="1"/>
          </p:nvPr>
        </p:nvSpPr>
        <p:spPr>
          <a:xfrm>
            <a:off x="381000" y="1524000"/>
            <a:ext cx="7848600" cy="5029200"/>
          </a:xfrm>
        </p:spPr>
        <p:txBody>
          <a:bodyPr>
            <a:normAutofit fontScale="92500" lnSpcReduction="10000"/>
          </a:bodyPr>
          <a:lstStyle/>
          <a:p>
            <a:pPr>
              <a:spcBef>
                <a:spcPts val="1200"/>
              </a:spcBef>
            </a:pPr>
            <a:r>
              <a:rPr lang="en-US" sz="2600" dirty="0"/>
              <a:t>Single representation and important political presence in international organizations and multilateral </a:t>
            </a:r>
            <a:r>
              <a:rPr lang="en-US" sz="2600" i="1" dirty="0" err="1"/>
              <a:t>fora</a:t>
            </a:r>
            <a:endParaRPr lang="en-US" sz="2600" i="1" dirty="0"/>
          </a:p>
          <a:p>
            <a:pPr lvl="1">
              <a:spcBef>
                <a:spcPts val="1200"/>
              </a:spcBef>
            </a:pPr>
            <a:r>
              <a:rPr lang="en-US" sz="2400" dirty="0"/>
              <a:t>UN General Assembly: ‘enhanced observer status’ (Res. 65/276)</a:t>
            </a:r>
          </a:p>
          <a:p>
            <a:pPr lvl="1">
              <a:spcBef>
                <a:spcPts val="1200"/>
              </a:spcBef>
            </a:pPr>
            <a:r>
              <a:rPr lang="en-US" sz="2400" dirty="0"/>
              <a:t>Commission negotiates on behalf of the EU member-states in WTO</a:t>
            </a:r>
          </a:p>
          <a:p>
            <a:pPr lvl="1">
              <a:spcBef>
                <a:spcPts val="1200"/>
              </a:spcBef>
            </a:pPr>
            <a:r>
              <a:rPr lang="en-US" sz="2400" dirty="0"/>
              <a:t>Key role in the striking of the deal on the Iranian nuclear program </a:t>
            </a:r>
          </a:p>
          <a:p>
            <a:pPr lvl="1">
              <a:spcBef>
                <a:spcPts val="1200"/>
              </a:spcBef>
            </a:pPr>
            <a:r>
              <a:rPr lang="en-US" sz="2400" dirty="0"/>
              <a:t>Key role in the Copenhagen (2009) and Paris (2015) climate regime negotiations</a:t>
            </a:r>
          </a:p>
          <a:p>
            <a:pPr lvl="1">
              <a:spcBef>
                <a:spcPts val="1200"/>
              </a:spcBef>
            </a:pPr>
            <a:r>
              <a:rPr lang="en-US" sz="2400" dirty="0"/>
              <a:t>More than 50% of international Aid and Development funding</a:t>
            </a:r>
          </a:p>
          <a:p>
            <a:pPr lvl="1">
              <a:spcBef>
                <a:spcPts val="1200"/>
              </a:spcBef>
            </a:pPr>
            <a:r>
              <a:rPr lang="en-US" sz="2400" dirty="0"/>
              <a:t>Overseas military and civilian missions and operations  (16 ongoing) </a:t>
            </a:r>
          </a:p>
          <a:p>
            <a:endParaRPr lang="en-US" dirty="0"/>
          </a:p>
        </p:txBody>
      </p:sp>
    </p:spTree>
    <p:extLst>
      <p:ext uri="{BB962C8B-B14F-4D97-AF65-F5344CB8AC3E}">
        <p14:creationId xmlns:p14="http://schemas.microsoft.com/office/powerpoint/2010/main" val="258955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algn="ctr" eaLnBrk="1" hangingPunct="1"/>
            <a:r>
              <a:rPr lang="el-GR" b="1"/>
              <a:t>ΥΕ – Ευρωπαϊκή Επιτροπή</a:t>
            </a:r>
          </a:p>
        </p:txBody>
      </p:sp>
      <p:pic>
        <p:nvPicPr>
          <p:cNvPr id="17411" name="3 - Θέση περιεχομένου" descr="Commissi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668463"/>
            <a:ext cx="7772400" cy="4130675"/>
          </a:xfrm>
        </p:spPr>
      </p:pic>
    </p:spTree>
    <p:extLst>
      <p:ext uri="{BB962C8B-B14F-4D97-AF65-F5344CB8AC3E}">
        <p14:creationId xmlns:p14="http://schemas.microsoft.com/office/powerpoint/2010/main" val="12375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09600" y="457200"/>
            <a:ext cx="7543800" cy="1222376"/>
          </a:xfrm>
        </p:spPr>
        <p:txBody>
          <a:bodyPr/>
          <a:lstStyle/>
          <a:p>
            <a:pPr eaLnBrk="1" fontAlgn="auto" hangingPunct="1">
              <a:spcAft>
                <a:spcPts val="0"/>
              </a:spcAft>
              <a:defRPr/>
            </a:pPr>
            <a:r>
              <a:rPr lang="el-GR" altLang="el-GR" sz="3600" b="1" dirty="0">
                <a:effectLst>
                  <a:outerShdw blurRad="38100" dist="38100" dir="2700000" algn="tl">
                    <a:srgbClr val="C0C0C0"/>
                  </a:outerShdw>
                </a:effectLst>
              </a:rPr>
              <a:t>ΕΥΡΩΠΑΪΚΗ ΥΠΗΡΕΣΙΑ ΕΞΩΤΕΡΙΚΗΣ ΔΡΑΣΗΣ (ΕΥΕΔ)</a:t>
            </a:r>
          </a:p>
        </p:txBody>
      </p:sp>
    </p:spTree>
    <p:extLst>
      <p:ext uri="{BB962C8B-B14F-4D97-AF65-F5344CB8AC3E}">
        <p14:creationId xmlns:p14="http://schemas.microsoft.com/office/powerpoint/2010/main" val="2366998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68362"/>
          </a:xfrm>
        </p:spPr>
        <p:txBody>
          <a:bodyPr/>
          <a:lstStyle/>
          <a:p>
            <a:pPr eaLnBrk="1" fontAlgn="auto" hangingPunct="1">
              <a:spcAft>
                <a:spcPts val="0"/>
              </a:spcAft>
              <a:defRPr/>
            </a:pPr>
            <a:r>
              <a:rPr lang="el-GR" altLang="el-GR" sz="3600" b="1">
                <a:effectLst>
                  <a:outerShdw blurRad="38100" dist="38100" dir="2700000" algn="tl">
                    <a:srgbClr val="C0C0C0"/>
                  </a:outerShdw>
                </a:effectLst>
              </a:rPr>
              <a:t>ΝΟΜΙΚΗ ΒΑΣΗ της ΕΥΕΔ</a:t>
            </a:r>
            <a:r>
              <a:rPr lang="el-GR" altLang="el-GR"/>
              <a:t> </a:t>
            </a:r>
          </a:p>
        </p:txBody>
      </p:sp>
      <p:sp>
        <p:nvSpPr>
          <p:cNvPr id="15363" name="Rectangle 3"/>
          <p:cNvSpPr>
            <a:spLocks noGrp="1" noChangeArrowheads="1"/>
          </p:cNvSpPr>
          <p:nvPr>
            <p:ph idx="1"/>
          </p:nvPr>
        </p:nvSpPr>
        <p:spPr>
          <a:xfrm>
            <a:off x="457200" y="1219200"/>
            <a:ext cx="8229600" cy="5257800"/>
          </a:xfrm>
        </p:spPr>
        <p:txBody>
          <a:bodyPr>
            <a:normAutofit/>
          </a:bodyPr>
          <a:lstStyle/>
          <a:p>
            <a:pPr eaLnBrk="1" hangingPunct="1">
              <a:lnSpc>
                <a:spcPct val="90000"/>
              </a:lnSpc>
            </a:pPr>
            <a:r>
              <a:rPr lang="el-GR" altLang="el-GR" sz="2400"/>
              <a:t>Άρθρο 27(3) ΣΕΕ</a:t>
            </a:r>
          </a:p>
          <a:p>
            <a:pPr lvl="1" eaLnBrk="1" hangingPunct="1">
              <a:lnSpc>
                <a:spcPct val="90000"/>
              </a:lnSpc>
            </a:pPr>
            <a:r>
              <a:rPr lang="el-GR" altLang="el-GR"/>
              <a:t>Κατά την εκτέλεση των καθηκόντων του, ο Ύπατος Εκπρόσωπος επικουρείται από Ευρωπαϊκή Υπηρεσία Εξωτερικής Δράσης. Η υπηρεσία αυτή συνεργάζεται στενά με τις </a:t>
            </a:r>
            <a:r>
              <a:rPr lang="el-GR" altLang="el-GR" i="1"/>
              <a:t>διπλωματικές υπηρεσίες των κρατών μελών</a:t>
            </a:r>
            <a:r>
              <a:rPr lang="el-GR" altLang="el-GR"/>
              <a:t> και απαρτίζεται από υπαλλήλους των αρμοδίων διευθύνσεων της </a:t>
            </a:r>
            <a:r>
              <a:rPr lang="el-GR" altLang="el-GR" i="1" u="sng"/>
              <a:t>Γενικής Γραμματείας του Συμβουλίου</a:t>
            </a:r>
            <a:r>
              <a:rPr lang="el-GR" altLang="el-GR"/>
              <a:t> και της </a:t>
            </a:r>
            <a:r>
              <a:rPr lang="el-GR" altLang="el-GR" i="1" u="sng"/>
              <a:t>Επιτροπής</a:t>
            </a:r>
            <a:r>
              <a:rPr lang="el-GR" altLang="el-GR" i="1"/>
              <a:t> </a:t>
            </a:r>
            <a:r>
              <a:rPr lang="el-GR" altLang="el-GR"/>
              <a:t>καθώς και αποσπασμένο προσωπικό των </a:t>
            </a:r>
            <a:r>
              <a:rPr lang="el-GR" altLang="el-GR" u="sng"/>
              <a:t>εθνικών διπλωματικών υπηρεσιών</a:t>
            </a:r>
            <a:r>
              <a:rPr lang="el-GR" altLang="el-GR"/>
              <a:t>. Η οργάνωση και η λειτουργία της ευρωπαϊκής υπηρεσίας εξωτερικής δράσης καθορίζονται με απόφαση του Συμβουλίου. Το Συμβούλιο αποφασίζει, προτάσει του Ύπατου Εκπροσώπου, μετά από διαβούλευση με το Ευρωπαϊκό Κοινοβούλιο και έγκριση της Επιτροπής. </a:t>
            </a:r>
          </a:p>
          <a:p>
            <a:pPr eaLnBrk="1" hangingPunct="1">
              <a:lnSpc>
                <a:spcPct val="90000"/>
              </a:lnSpc>
              <a:spcBef>
                <a:spcPct val="50000"/>
              </a:spcBef>
            </a:pPr>
            <a:r>
              <a:rPr lang="el-GR" altLang="el-GR" sz="2400"/>
              <a:t>Απόφαση Ευρ. Συμβουλίου (30 Νοεμβρίου 2009): κατευθυντήριες γραμμές λειτουργίας ΕΥΕΔ</a:t>
            </a:r>
          </a:p>
          <a:p>
            <a:pPr eaLnBrk="1" hangingPunct="1">
              <a:lnSpc>
                <a:spcPct val="90000"/>
              </a:lnSpc>
              <a:spcBef>
                <a:spcPct val="50000"/>
              </a:spcBef>
            </a:pPr>
            <a:r>
              <a:rPr lang="el-GR" altLang="el-GR" sz="2400"/>
              <a:t>Έναρξη λειτουργίας: 1 Δεκεμβρίου 2010</a:t>
            </a:r>
          </a:p>
          <a:p>
            <a:pPr eaLnBrk="1" hangingPunct="1">
              <a:lnSpc>
                <a:spcPct val="90000"/>
              </a:lnSpc>
              <a:buFontTx/>
              <a:buNone/>
            </a:pPr>
            <a:endParaRPr lang="el-GR" altLang="el-GR" sz="2400"/>
          </a:p>
          <a:p>
            <a:pPr eaLnBrk="1" hangingPunct="1">
              <a:lnSpc>
                <a:spcPct val="90000"/>
              </a:lnSpc>
            </a:pPr>
            <a:endParaRPr lang="el-GR" altLang="el-GR" sz="2400"/>
          </a:p>
        </p:txBody>
      </p:sp>
    </p:spTree>
    <p:extLst>
      <p:ext uri="{BB962C8B-B14F-4D97-AF65-F5344CB8AC3E}">
        <p14:creationId xmlns:p14="http://schemas.microsoft.com/office/powerpoint/2010/main" val="889298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868362"/>
          </a:xfrm>
        </p:spPr>
        <p:txBody>
          <a:bodyPr/>
          <a:lstStyle/>
          <a:p>
            <a:pPr eaLnBrk="1" fontAlgn="auto" hangingPunct="1">
              <a:spcAft>
                <a:spcPts val="0"/>
              </a:spcAft>
              <a:defRPr/>
            </a:pPr>
            <a:r>
              <a:rPr lang="el-GR" altLang="el-GR" sz="3600" b="1">
                <a:effectLst>
                  <a:outerShdw blurRad="38100" dist="38100" dir="2700000" algn="tl">
                    <a:srgbClr val="C0C0C0"/>
                  </a:outerShdw>
                </a:effectLst>
              </a:rPr>
              <a:t>ΚΑΘΕΣΤΩΣ ΛΕΙΤΟΥΡΓΙΑΣ της ΕΥΕΔ</a:t>
            </a:r>
          </a:p>
        </p:txBody>
      </p:sp>
      <p:sp>
        <p:nvSpPr>
          <p:cNvPr id="16387" name="Rectangle 3"/>
          <p:cNvSpPr>
            <a:spLocks noGrp="1" noChangeArrowheads="1"/>
          </p:cNvSpPr>
          <p:nvPr>
            <p:ph idx="1"/>
          </p:nvPr>
        </p:nvSpPr>
        <p:spPr>
          <a:xfrm>
            <a:off x="457200" y="1219200"/>
            <a:ext cx="7924800" cy="5410200"/>
          </a:xfrm>
        </p:spPr>
        <p:txBody>
          <a:bodyPr/>
          <a:lstStyle/>
          <a:p>
            <a:pPr eaLnBrk="1" hangingPunct="1">
              <a:lnSpc>
                <a:spcPct val="80000"/>
              </a:lnSpc>
            </a:pPr>
            <a:r>
              <a:rPr lang="el-GR" altLang="el-GR" sz="2800" dirty="0"/>
              <a:t>Υπηρεσία </a:t>
            </a:r>
            <a:r>
              <a:rPr lang="el-GR" altLang="el-GR" sz="2800" dirty="0" err="1"/>
              <a:t>sui</a:t>
            </a:r>
            <a:r>
              <a:rPr lang="el-GR" altLang="el-GR" sz="2800" dirty="0"/>
              <a:t> </a:t>
            </a:r>
            <a:r>
              <a:rPr lang="el-GR" altLang="el-GR" sz="2800" dirty="0" err="1"/>
              <a:t>generis</a:t>
            </a:r>
            <a:r>
              <a:rPr lang="el-GR" altLang="el-GR" sz="2800" dirty="0"/>
              <a:t> φύσης: </a:t>
            </a:r>
          </a:p>
          <a:p>
            <a:pPr lvl="1" eaLnBrk="1" hangingPunct="1">
              <a:lnSpc>
                <a:spcPct val="80000"/>
              </a:lnSpc>
              <a:spcBef>
                <a:spcPct val="40000"/>
              </a:spcBef>
            </a:pPr>
            <a:r>
              <a:rPr lang="el-GR" altLang="el-GR" sz="2400" dirty="0"/>
              <a:t>δεν είναι νέο θεσμικό όργανο αλλά μια λειτουργικά αυτόνομη υπηρεσία</a:t>
            </a:r>
          </a:p>
          <a:p>
            <a:pPr lvl="1" eaLnBrk="1" hangingPunct="1">
              <a:lnSpc>
                <a:spcPct val="80000"/>
              </a:lnSpc>
              <a:spcBef>
                <a:spcPct val="40000"/>
              </a:spcBef>
            </a:pPr>
            <a:r>
              <a:rPr lang="el-GR" altLang="el-GR" sz="2400" dirty="0"/>
              <a:t>ξεχωριστή από Επιτροπή και Γραμματεία Συμβουλίου, αλλά συγκεντρώνει προσωπικό και από τις δύο</a:t>
            </a:r>
          </a:p>
          <a:p>
            <a:pPr lvl="1" eaLnBrk="1" hangingPunct="1">
              <a:lnSpc>
                <a:spcPct val="80000"/>
              </a:lnSpc>
              <a:spcBef>
                <a:spcPct val="40000"/>
              </a:spcBef>
            </a:pPr>
            <a:r>
              <a:rPr lang="el-GR" altLang="el-GR" sz="2400" dirty="0"/>
              <a:t>το ΕΚ επιθυμούσε να ενταχθεί οργανικά πλήρως στη δομή της Επιτροπής (για να ελέγχει προϋπολογισμό)</a:t>
            </a:r>
          </a:p>
          <a:p>
            <a:pPr lvl="1" eaLnBrk="1" hangingPunct="1">
              <a:lnSpc>
                <a:spcPct val="80000"/>
              </a:lnSpc>
              <a:spcBef>
                <a:spcPct val="40000"/>
              </a:spcBef>
            </a:pPr>
            <a:r>
              <a:rPr lang="el-GR" altLang="el-GR" sz="2400" dirty="0"/>
              <a:t>αυτονομία διοικητικού προϋπολογισμού και διαχείρισης προσωπικού (ξεχωριστό κομμάτι του προϋπολογισμού της ΕΕ, όπου ισχύουν όμως οι ίδιοι κανόνες και ελεγκτικοί μηχανισμοί)</a:t>
            </a:r>
          </a:p>
          <a:p>
            <a:pPr lvl="1" eaLnBrk="1" hangingPunct="1">
              <a:lnSpc>
                <a:spcPct val="80000"/>
              </a:lnSpc>
              <a:spcBef>
                <a:spcPct val="40000"/>
              </a:spcBef>
            </a:pPr>
            <a:r>
              <a:rPr lang="el-GR" altLang="el-GR" sz="2400" dirty="0"/>
              <a:t>ευθύνη Ύπατου Εκπροσώπου για προϋπολογισμό και στελέχωση (60% μόνιμα στελέχη, 40% αποσπασμένα από κράτη-μέλη)</a:t>
            </a:r>
          </a:p>
          <a:p>
            <a:pPr eaLnBrk="1" hangingPunct="1">
              <a:lnSpc>
                <a:spcPct val="80000"/>
              </a:lnSpc>
            </a:pPr>
            <a:endParaRPr lang="el-GR" altLang="el-GR" sz="2800" dirty="0"/>
          </a:p>
        </p:txBody>
      </p:sp>
    </p:spTree>
    <p:extLst>
      <p:ext uri="{BB962C8B-B14F-4D97-AF65-F5344CB8AC3E}">
        <p14:creationId xmlns:p14="http://schemas.microsoft.com/office/powerpoint/2010/main" val="1662612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 Τίτλος"/>
          <p:cNvSpPr>
            <a:spLocks noGrp="1"/>
          </p:cNvSpPr>
          <p:nvPr>
            <p:ph type="title"/>
          </p:nvPr>
        </p:nvSpPr>
        <p:spPr/>
        <p:txBody>
          <a:bodyPr/>
          <a:lstStyle/>
          <a:p>
            <a:pPr algn="ctr" eaLnBrk="1" hangingPunct="1"/>
            <a:r>
              <a:rPr lang="el-GR" b="1"/>
              <a:t>Προσωπικό ΕΥΕΔ</a:t>
            </a:r>
          </a:p>
        </p:txBody>
      </p:sp>
      <p:graphicFrame>
        <p:nvGraphicFramePr>
          <p:cNvPr id="1026" name="3 - Θέση περιεχομένου"/>
          <p:cNvGraphicFramePr>
            <a:graphicFrameLocks noGrp="1"/>
          </p:cNvGraphicFramePr>
          <p:nvPr>
            <p:ph idx="1"/>
          </p:nvPr>
        </p:nvGraphicFramePr>
        <p:xfrm>
          <a:off x="866775" y="1397000"/>
          <a:ext cx="7866063" cy="4673600"/>
        </p:xfrm>
        <a:graphic>
          <a:graphicData uri="http://schemas.openxmlformats.org/presentationml/2006/ole">
            <mc:AlternateContent xmlns:mc="http://schemas.openxmlformats.org/markup-compatibility/2006">
              <mc:Choice xmlns:v="urn:schemas-microsoft-com:vml" Requires="v">
                <p:oleObj spid="_x0000_s2067" r:id="rId3" imgW="7870618" imgH="4676037" progId="Excel.Chart.8">
                  <p:embed/>
                </p:oleObj>
              </mc:Choice>
              <mc:Fallback>
                <p:oleObj r:id="rId3" imgW="7870618" imgH="4676037"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1397000"/>
                        <a:ext cx="7866063" cy="4673600"/>
                      </a:xfrm>
                      <a:prstGeom prst="rect">
                        <a:avLst/>
                      </a:prstGeom>
                    </p:spPr>
                  </p:pic>
                </p:oleObj>
              </mc:Fallback>
            </mc:AlternateContent>
          </a:graphicData>
        </a:graphic>
      </p:graphicFrame>
    </p:spTree>
    <p:extLst>
      <p:ext uri="{BB962C8B-B14F-4D97-AF65-F5344CB8AC3E}">
        <p14:creationId xmlns:p14="http://schemas.microsoft.com/office/powerpoint/2010/main" val="70422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228600"/>
            <a:ext cx="8229600" cy="762000"/>
          </a:xfrm>
        </p:spPr>
        <p:txBody>
          <a:bodyPr/>
          <a:lstStyle/>
          <a:p>
            <a:pPr eaLnBrk="1" fontAlgn="auto" hangingPunct="1">
              <a:spcAft>
                <a:spcPts val="0"/>
              </a:spcAft>
              <a:defRPr/>
            </a:pPr>
            <a:r>
              <a:rPr lang="el-GR" altLang="el-GR" sz="4000" b="1">
                <a:effectLst>
                  <a:outerShdw blurRad="38100" dist="38100" dir="2700000" algn="tl">
                    <a:srgbClr val="C0C0C0"/>
                  </a:outerShdw>
                </a:effectLst>
              </a:rPr>
              <a:t>ΡΟΛΟΣ και ΛΕΙΤΟΥΡΓΙΕΣ ΕΥΕΔ</a:t>
            </a:r>
          </a:p>
        </p:txBody>
      </p:sp>
      <p:sp>
        <p:nvSpPr>
          <p:cNvPr id="17411" name="Rectangle 3"/>
          <p:cNvSpPr>
            <a:spLocks noGrp="1" noChangeArrowheads="1"/>
          </p:cNvSpPr>
          <p:nvPr>
            <p:ph idx="1"/>
          </p:nvPr>
        </p:nvSpPr>
        <p:spPr>
          <a:xfrm>
            <a:off x="457200" y="1143000"/>
            <a:ext cx="8001000" cy="5486400"/>
          </a:xfrm>
        </p:spPr>
        <p:txBody>
          <a:bodyPr/>
          <a:lstStyle/>
          <a:p>
            <a:pPr eaLnBrk="1" hangingPunct="1">
              <a:lnSpc>
                <a:spcPct val="80000"/>
              </a:lnSpc>
              <a:spcBef>
                <a:spcPct val="30000"/>
              </a:spcBef>
            </a:pPr>
            <a:r>
              <a:rPr lang="el-GR" altLang="el-GR" sz="2400" dirty="0"/>
              <a:t>Υποστηρίζει δράση Ύπατου Εκπροσώπου – επικουρικός ρόλος</a:t>
            </a:r>
          </a:p>
          <a:p>
            <a:pPr eaLnBrk="1" hangingPunct="1">
              <a:lnSpc>
                <a:spcPct val="80000"/>
              </a:lnSpc>
              <a:spcBef>
                <a:spcPct val="50000"/>
              </a:spcBef>
            </a:pPr>
            <a:r>
              <a:rPr lang="el-GR" altLang="el-GR" sz="2400" dirty="0"/>
              <a:t>Εξασφαλίζει συνοχή και συντονισμό εξωτερικής δράσης ΕΕ </a:t>
            </a:r>
          </a:p>
          <a:p>
            <a:pPr lvl="1" eaLnBrk="1" hangingPunct="1">
              <a:lnSpc>
                <a:spcPct val="80000"/>
              </a:lnSpc>
            </a:pPr>
            <a:r>
              <a:rPr lang="el-GR" altLang="el-GR" dirty="0"/>
              <a:t>Κ-Μ διχασμένα ως προς τον ακριβή ρόλο: μόνο σε θέματα ΚΕΠΠΑ ή πιο διευρυμένες αρμοδιότητες; </a:t>
            </a:r>
          </a:p>
          <a:p>
            <a:pPr eaLnBrk="1" hangingPunct="1">
              <a:lnSpc>
                <a:spcPct val="80000"/>
              </a:lnSpc>
              <a:spcBef>
                <a:spcPct val="50000"/>
              </a:spcBef>
            </a:pPr>
            <a:r>
              <a:rPr lang="el-GR" altLang="el-GR" sz="2400" dirty="0"/>
              <a:t>Προετοιμάζει προτάσεις πολιτικής και τις εφαρμόζει μετά την έγκρισή τους από το Συμβούλιο</a:t>
            </a:r>
          </a:p>
          <a:p>
            <a:pPr eaLnBrk="1" hangingPunct="1">
              <a:lnSpc>
                <a:spcPct val="80000"/>
              </a:lnSpc>
              <a:spcBef>
                <a:spcPct val="50000"/>
              </a:spcBef>
            </a:pPr>
            <a:r>
              <a:rPr lang="el-GR" altLang="el-GR" sz="2400" dirty="0"/>
              <a:t>Επικουρεί τον Πρόεδρο του ΕΣ και τον Πρόεδρο και τα μέλη της Επιτροπής στις λειτουργίες τους, εξασφαλίζοντας στενή συνεργασία με τα Κ-Μ. </a:t>
            </a:r>
          </a:p>
          <a:p>
            <a:pPr eaLnBrk="1" hangingPunct="1">
              <a:lnSpc>
                <a:spcPct val="80000"/>
              </a:lnSpc>
              <a:spcBef>
                <a:spcPct val="50000"/>
              </a:spcBef>
            </a:pPr>
            <a:r>
              <a:rPr lang="el-GR" altLang="el-GR" sz="2400" dirty="0"/>
              <a:t>Παρέχει υποστήριξη στον Ευρωπαϊκό Οργανισμό Άμυνας</a:t>
            </a:r>
            <a:r>
              <a:rPr lang="en-US" altLang="el-GR" sz="2400" dirty="0"/>
              <a:t> (EDA)</a:t>
            </a:r>
            <a:r>
              <a:rPr lang="el-GR" altLang="el-GR" sz="2400" dirty="0"/>
              <a:t>, στο Δορυφορικό Κέντρο της ΕΕ</a:t>
            </a:r>
            <a:r>
              <a:rPr lang="en-US" altLang="el-GR" sz="2400" dirty="0"/>
              <a:t> (EUSC)</a:t>
            </a:r>
            <a:r>
              <a:rPr lang="el-GR" altLang="el-GR" sz="2400" dirty="0"/>
              <a:t>, στο Ινστιτούτο Μελετών σε Θέματα Ασφάλειας </a:t>
            </a:r>
            <a:r>
              <a:rPr lang="en-US" altLang="el-GR" sz="2400" dirty="0"/>
              <a:t>(EUISS) </a:t>
            </a:r>
            <a:r>
              <a:rPr lang="el-GR" altLang="el-GR" sz="2400" dirty="0"/>
              <a:t>και στην Ευρωπαϊκή Ακαδημία Ασφάλειας και Άμυνας (</a:t>
            </a:r>
            <a:r>
              <a:rPr lang="en-US" altLang="el-GR" sz="2400" dirty="0"/>
              <a:t>ESDC)</a:t>
            </a:r>
            <a:endParaRPr lang="el-GR" altLang="el-GR" sz="2400" dirty="0"/>
          </a:p>
        </p:txBody>
      </p:sp>
    </p:spTree>
    <p:extLst>
      <p:ext uri="{BB962C8B-B14F-4D97-AF65-F5344CB8AC3E}">
        <p14:creationId xmlns:p14="http://schemas.microsoft.com/office/powerpoint/2010/main" val="1548155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792163"/>
          </a:xfrm>
        </p:spPr>
        <p:txBody>
          <a:bodyPr/>
          <a:lstStyle/>
          <a:p>
            <a:pPr eaLnBrk="1" fontAlgn="auto" hangingPunct="1">
              <a:spcAft>
                <a:spcPts val="0"/>
              </a:spcAft>
              <a:defRPr/>
            </a:pPr>
            <a:r>
              <a:rPr lang="el-GR" altLang="el-GR" b="1">
                <a:effectLst>
                  <a:outerShdw blurRad="38100" dist="38100" dir="2700000" algn="tl">
                    <a:srgbClr val="C0C0C0"/>
                  </a:outerShdw>
                </a:effectLst>
              </a:rPr>
              <a:t>ΔΟΜΗ ΕΥΕΔ</a:t>
            </a:r>
          </a:p>
        </p:txBody>
      </p:sp>
      <p:sp>
        <p:nvSpPr>
          <p:cNvPr id="18435" name="Rectangle 3"/>
          <p:cNvSpPr>
            <a:spLocks noGrp="1" noChangeArrowheads="1"/>
          </p:cNvSpPr>
          <p:nvPr>
            <p:ph idx="1"/>
          </p:nvPr>
        </p:nvSpPr>
        <p:spPr>
          <a:xfrm>
            <a:off x="304800" y="990600"/>
            <a:ext cx="8077200" cy="5638800"/>
          </a:xfrm>
        </p:spPr>
        <p:txBody>
          <a:bodyPr>
            <a:normAutofit/>
          </a:bodyPr>
          <a:lstStyle/>
          <a:p>
            <a:pPr eaLnBrk="1" hangingPunct="1">
              <a:lnSpc>
                <a:spcPct val="80000"/>
              </a:lnSpc>
              <a:spcBef>
                <a:spcPct val="40000"/>
              </a:spcBef>
            </a:pPr>
            <a:r>
              <a:rPr lang="el-GR" altLang="el-GR" sz="2400" u="sng" dirty="0"/>
              <a:t>Γεωγραφική και θεματική κατανομή αρμοδιοτήτων</a:t>
            </a:r>
            <a:r>
              <a:rPr lang="el-GR" altLang="el-GR" sz="2400" dirty="0"/>
              <a:t> :</a:t>
            </a:r>
          </a:p>
          <a:p>
            <a:pPr lvl="1" eaLnBrk="1" hangingPunct="1">
              <a:lnSpc>
                <a:spcPct val="80000"/>
              </a:lnSpc>
              <a:spcBef>
                <a:spcPct val="40000"/>
              </a:spcBef>
            </a:pPr>
            <a:r>
              <a:rPr lang="el-GR" altLang="el-GR" sz="2400" dirty="0"/>
              <a:t>Θεσμική συνέχεια υπάρχοντος συστήματος οργάνωσης και λειτουργίας της Επιτροπής και της Γραμματείας του Συμβουλίου </a:t>
            </a:r>
          </a:p>
          <a:p>
            <a:pPr lvl="1" eaLnBrk="1" hangingPunct="1">
              <a:lnSpc>
                <a:spcPct val="80000"/>
              </a:lnSpc>
              <a:spcBef>
                <a:spcPts val="2400"/>
              </a:spcBef>
            </a:pPr>
            <a:r>
              <a:rPr lang="el-GR" altLang="el-GR" sz="2400" dirty="0"/>
              <a:t>Σύστημα Γενικών Διευθύνσεων:</a:t>
            </a:r>
          </a:p>
          <a:p>
            <a:pPr lvl="2" eaLnBrk="1" hangingPunct="1">
              <a:lnSpc>
                <a:spcPct val="80000"/>
              </a:lnSpc>
            </a:pPr>
            <a:r>
              <a:rPr lang="el-GR" altLang="el-GR" sz="2200" dirty="0"/>
              <a:t>5 γεωγραφικές μονάδες (Αφρική, Ασία, Αμερική, Μέση Ανατολή και Χώρες γειτνίασης προς το Νότο, Ρωσία/Δυτικά Βαλκάνια και Χώρες γειτνίασης προς Ανατολάς)</a:t>
            </a:r>
          </a:p>
          <a:p>
            <a:pPr lvl="2" eaLnBrk="1" hangingPunct="1">
              <a:lnSpc>
                <a:spcPct val="80000"/>
              </a:lnSpc>
            </a:pPr>
            <a:r>
              <a:rPr lang="el-GR" altLang="el-GR" sz="2200" dirty="0"/>
              <a:t>Πολυμερείς και θεματικές μονάδες</a:t>
            </a:r>
          </a:p>
          <a:p>
            <a:pPr lvl="2" eaLnBrk="1" hangingPunct="1">
              <a:lnSpc>
                <a:spcPct val="80000"/>
              </a:lnSpc>
            </a:pPr>
            <a:r>
              <a:rPr lang="el-GR" altLang="el-GR" sz="2200" dirty="0"/>
              <a:t>Διεύθυνση Διαχείρισης Κρίσεων και Σχεδιασμού</a:t>
            </a:r>
            <a:r>
              <a:rPr lang="en-US" altLang="el-GR" sz="2200" dirty="0"/>
              <a:t> (CMPD)</a:t>
            </a:r>
            <a:r>
              <a:rPr lang="el-GR" altLang="el-GR" sz="2200" dirty="0"/>
              <a:t>, Σχεδιασμού και Διεξαγωγής Επιχειρήσεων Μη Στρατιωτικού Χαρακτήρα</a:t>
            </a:r>
            <a:r>
              <a:rPr lang="en-US" altLang="el-GR" sz="2200" dirty="0"/>
              <a:t> (CPCC)</a:t>
            </a:r>
            <a:r>
              <a:rPr lang="el-GR" altLang="el-GR" sz="2200" dirty="0"/>
              <a:t>, Στρατιωτικό Επιτελείο</a:t>
            </a:r>
            <a:r>
              <a:rPr lang="en-US" altLang="el-GR" sz="2200" dirty="0"/>
              <a:t> </a:t>
            </a:r>
            <a:r>
              <a:rPr lang="el-GR" altLang="el-GR" sz="2200" dirty="0"/>
              <a:t>της ΕΕ </a:t>
            </a:r>
            <a:r>
              <a:rPr lang="en-US" altLang="el-GR" sz="2200" dirty="0"/>
              <a:t>(EUMS)</a:t>
            </a:r>
            <a:r>
              <a:rPr lang="el-GR" altLang="el-GR" sz="2200" dirty="0"/>
              <a:t>, Κέντρο Επιχειρήσεων της ΕΕ (</a:t>
            </a:r>
            <a:r>
              <a:rPr lang="en-US" altLang="el-GR" sz="2200" dirty="0"/>
              <a:t>SITCEN)</a:t>
            </a:r>
            <a:endParaRPr lang="el-GR" altLang="el-GR" sz="2200" dirty="0"/>
          </a:p>
          <a:p>
            <a:pPr lvl="1" eaLnBrk="1" hangingPunct="1">
              <a:lnSpc>
                <a:spcPct val="80000"/>
              </a:lnSpc>
              <a:spcBef>
                <a:spcPts val="2400"/>
              </a:spcBef>
            </a:pPr>
            <a:r>
              <a:rPr lang="el-GR" altLang="el-GR" sz="2400" dirty="0"/>
              <a:t>Εμπόριο και αναπτυξιακή πολιτική παραμένουν αρμοδιότητες της Επιτροπής</a:t>
            </a:r>
          </a:p>
          <a:p>
            <a:pPr eaLnBrk="1" hangingPunct="1">
              <a:lnSpc>
                <a:spcPct val="80000"/>
              </a:lnSpc>
              <a:spcBef>
                <a:spcPct val="40000"/>
              </a:spcBef>
            </a:pPr>
            <a:endParaRPr lang="el-GR" altLang="el-GR" sz="2400" dirty="0"/>
          </a:p>
          <a:p>
            <a:pPr lvl="1" eaLnBrk="1" hangingPunct="1">
              <a:lnSpc>
                <a:spcPct val="80000"/>
              </a:lnSpc>
              <a:spcBef>
                <a:spcPct val="40000"/>
              </a:spcBef>
            </a:pPr>
            <a:endParaRPr lang="el-GR" altLang="el-GR" dirty="0"/>
          </a:p>
        </p:txBody>
      </p:sp>
    </p:spTree>
    <p:extLst>
      <p:ext uri="{BB962C8B-B14F-4D97-AF65-F5344CB8AC3E}">
        <p14:creationId xmlns:p14="http://schemas.microsoft.com/office/powerpoint/2010/main" val="379189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pPr eaLnBrk="1" hangingPunct="1"/>
            <a:r>
              <a:rPr lang="el-GR" sz="4000" b="1" dirty="0"/>
              <a:t>Σύστημα Πρεσβειών </a:t>
            </a:r>
            <a:br>
              <a:rPr lang="en-US" sz="4000" b="1" dirty="0"/>
            </a:br>
            <a:r>
              <a:rPr lang="el-GR" sz="4000" b="1" dirty="0"/>
              <a:t>(</a:t>
            </a:r>
            <a:r>
              <a:rPr lang="en-US" sz="4000" b="1" dirty="0"/>
              <a:t>EU Delegations)</a:t>
            </a:r>
            <a:endParaRPr lang="el-GR" sz="4000" b="1" dirty="0"/>
          </a:p>
        </p:txBody>
      </p:sp>
      <p:pic>
        <p:nvPicPr>
          <p:cNvPr id="20484" name="4 - Θέση περιεχομένου" descr="infographic_eu_delegation_small_en.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1981200"/>
            <a:ext cx="3714750" cy="3914775"/>
          </a:xfrm>
        </p:spPr>
      </p:pic>
      <p:sp>
        <p:nvSpPr>
          <p:cNvPr id="3" name="2 - Θέση κειμένου"/>
          <p:cNvSpPr>
            <a:spLocks noGrp="1"/>
          </p:cNvSpPr>
          <p:nvPr>
            <p:ph type="body" sz="half" idx="4294967295"/>
          </p:nvPr>
        </p:nvSpPr>
        <p:spPr>
          <a:xfrm>
            <a:off x="457200" y="1981200"/>
            <a:ext cx="3152775" cy="4495800"/>
          </a:xfrm>
        </p:spPr>
        <p:txBody>
          <a:bodyPr>
            <a:normAutofit fontScale="92500" lnSpcReduction="20000"/>
          </a:bodyPr>
          <a:lstStyle/>
          <a:p>
            <a:pPr>
              <a:spcBef>
                <a:spcPts val="580"/>
              </a:spcBef>
              <a:defRPr/>
            </a:pPr>
            <a:r>
              <a:rPr lang="el-GR" altLang="el-GR" sz="2800" dirty="0"/>
              <a:t>Οι κατά τόπους αντιπροσωπείες της Επιτροπής συγχωνεύονται με τις ανεξάρτητες αντιπροσωπείες του Συμβουλίου </a:t>
            </a:r>
          </a:p>
          <a:p>
            <a:pPr>
              <a:spcBef>
                <a:spcPts val="1200"/>
              </a:spcBef>
              <a:defRPr/>
            </a:pPr>
            <a:r>
              <a:rPr lang="el-GR" altLang="el-GR" sz="2800" dirty="0"/>
              <a:t>υπάγονται ενιαία πλέον στην οργανωτική δομή της ΕΥΕΔ (περίπου140 παγκοσμίως)</a:t>
            </a:r>
            <a:endParaRPr lang="el-GR" sz="2800" dirty="0">
              <a:latin typeface="+mj-lt"/>
            </a:endParaRPr>
          </a:p>
        </p:txBody>
      </p:sp>
    </p:spTree>
    <p:extLst>
      <p:ext uri="{BB962C8B-B14F-4D97-AF65-F5344CB8AC3E}">
        <p14:creationId xmlns:p14="http://schemas.microsoft.com/office/powerpoint/2010/main" val="3038744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pPr algn="ctr" eaLnBrk="1" hangingPunct="1"/>
            <a:r>
              <a:rPr lang="el-GR" b="1"/>
              <a:t>Ειδικοί Εντεταλμένοι ΕΕ</a:t>
            </a:r>
          </a:p>
        </p:txBody>
      </p:sp>
      <p:sp>
        <p:nvSpPr>
          <p:cNvPr id="3" name="2 - Θέση περιεχομένου"/>
          <p:cNvSpPr>
            <a:spLocks noGrp="1"/>
          </p:cNvSpPr>
          <p:nvPr>
            <p:ph idx="1"/>
          </p:nvPr>
        </p:nvSpPr>
        <p:spPr/>
        <p:txBody>
          <a:bodyPr>
            <a:normAutofit/>
          </a:bodyPr>
          <a:lstStyle/>
          <a:p>
            <a:pPr marL="274320" indent="-274320" eaLnBrk="1" fontAlgn="auto" hangingPunct="1">
              <a:spcBef>
                <a:spcPts val="580"/>
              </a:spcBef>
              <a:spcAft>
                <a:spcPts val="0"/>
              </a:spcAft>
              <a:buFont typeface="Wingdings 2"/>
              <a:buChar char=""/>
              <a:defRPr/>
            </a:pPr>
            <a:r>
              <a:rPr lang="el-GR" dirty="0">
                <a:latin typeface="+mj-lt"/>
              </a:rPr>
              <a:t>Βοσνία &amp; Ερζεγοβίνη, Κεντρική Ασία, Κέρας της Αφρικής, ανθρώπινα δικαιώματα, Κοσσυφοπέδιο, ειρηνευτική διαδικασία στη Μέση Ανατολή, </a:t>
            </a:r>
            <a:r>
              <a:rPr lang="el-GR" dirty="0" err="1">
                <a:latin typeface="+mj-lt"/>
              </a:rPr>
              <a:t>Σαχέλ</a:t>
            </a:r>
            <a:r>
              <a:rPr lang="el-GR" dirty="0">
                <a:latin typeface="+mj-lt"/>
              </a:rPr>
              <a:t>, Νότιος Καύκασος και κρίση στη Γεωργία</a:t>
            </a:r>
          </a:p>
        </p:txBody>
      </p:sp>
    </p:spTree>
    <p:extLst>
      <p:ext uri="{BB962C8B-B14F-4D97-AF65-F5344CB8AC3E}">
        <p14:creationId xmlns:p14="http://schemas.microsoft.com/office/powerpoint/2010/main" val="400715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274638"/>
            <a:ext cx="8686800" cy="792162"/>
          </a:xfrm>
        </p:spPr>
        <p:txBody>
          <a:bodyPr/>
          <a:lstStyle/>
          <a:p>
            <a:pPr eaLnBrk="1" fontAlgn="auto" hangingPunct="1">
              <a:spcAft>
                <a:spcPts val="0"/>
              </a:spcAft>
              <a:defRPr/>
            </a:pPr>
            <a:r>
              <a:rPr lang="el-GR" altLang="el-GR" sz="3200" b="1">
                <a:effectLst>
                  <a:outerShdw blurRad="38100" dist="38100" dir="2700000" algn="tl">
                    <a:srgbClr val="C0C0C0"/>
                  </a:outerShdw>
                </a:effectLst>
              </a:rPr>
              <a:t>ΑΠΟΤΙΜΗΣΗ ΛΕΙΤΟΥΡΓΙΑΣ - ΠΡΟΒΛΗΜΑΤΑ</a:t>
            </a:r>
          </a:p>
        </p:txBody>
      </p:sp>
      <p:sp>
        <p:nvSpPr>
          <p:cNvPr id="19459" name="Rectangle 3"/>
          <p:cNvSpPr>
            <a:spLocks noGrp="1" noChangeArrowheads="1"/>
          </p:cNvSpPr>
          <p:nvPr>
            <p:ph idx="1"/>
          </p:nvPr>
        </p:nvSpPr>
        <p:spPr>
          <a:xfrm>
            <a:off x="457200" y="1143000"/>
            <a:ext cx="8229600" cy="5486400"/>
          </a:xfrm>
        </p:spPr>
        <p:txBody>
          <a:bodyPr/>
          <a:lstStyle/>
          <a:p>
            <a:pPr eaLnBrk="1" hangingPunct="1">
              <a:lnSpc>
                <a:spcPct val="80000"/>
              </a:lnSpc>
            </a:pPr>
            <a:r>
              <a:rPr lang="el-GR" altLang="el-GR" sz="2800"/>
              <a:t>Καθυστέρηση έναρξης λειτουργίας ενδεικτικό διαμάχης και σύγχυσης ως προς το ρόλο και τις αρμοδιότητές της</a:t>
            </a:r>
          </a:p>
          <a:p>
            <a:pPr eaLnBrk="1" hangingPunct="1">
              <a:lnSpc>
                <a:spcPct val="80000"/>
              </a:lnSpc>
              <a:spcBef>
                <a:spcPct val="60000"/>
              </a:spcBef>
            </a:pPr>
            <a:r>
              <a:rPr lang="el-GR" altLang="el-GR" sz="2800"/>
              <a:t>Ζητήματα στελέχωσης και επιλογής προσωπικού</a:t>
            </a:r>
          </a:p>
          <a:p>
            <a:pPr lvl="1" eaLnBrk="1" hangingPunct="1">
              <a:lnSpc>
                <a:spcPct val="80000"/>
              </a:lnSpc>
              <a:spcBef>
                <a:spcPct val="30000"/>
              </a:spcBef>
            </a:pPr>
            <a:r>
              <a:rPr lang="el-GR" altLang="el-GR" sz="2400"/>
              <a:t>από ποιες υπηρεσίες/ όργανα και ποιες χώρες</a:t>
            </a:r>
          </a:p>
          <a:p>
            <a:pPr lvl="1" eaLnBrk="1" hangingPunct="1">
              <a:lnSpc>
                <a:spcPct val="80000"/>
              </a:lnSpc>
              <a:spcBef>
                <a:spcPct val="30000"/>
              </a:spcBef>
            </a:pPr>
            <a:r>
              <a:rPr lang="el-GR" altLang="el-GR" sz="2400"/>
              <a:t>διαφορετικές οργανωσιακές κουλτούρες (Επιτροπή – Γραμματεία Συμβουλίου – Εθνικές Αντιπροσωπείες)</a:t>
            </a:r>
          </a:p>
          <a:p>
            <a:pPr eaLnBrk="1" hangingPunct="1">
              <a:lnSpc>
                <a:spcPct val="80000"/>
              </a:lnSpc>
              <a:spcBef>
                <a:spcPct val="60000"/>
              </a:spcBef>
            </a:pPr>
            <a:r>
              <a:rPr lang="el-GR" altLang="el-GR" sz="2800"/>
              <a:t>Έγινε επανεξέταση οργάνωσης και λειτουργίας ΕΥΕΔ (2013)</a:t>
            </a:r>
          </a:p>
          <a:p>
            <a:pPr eaLnBrk="1" hangingPunct="1">
              <a:lnSpc>
                <a:spcPct val="80000"/>
              </a:lnSpc>
              <a:spcBef>
                <a:spcPct val="60000"/>
              </a:spcBef>
            </a:pPr>
            <a:r>
              <a:rPr lang="el-GR" altLang="el-GR" sz="2800"/>
              <a:t>Ωστόσο:</a:t>
            </a:r>
          </a:p>
          <a:p>
            <a:pPr lvl="1" eaLnBrk="1" hangingPunct="1">
              <a:lnSpc>
                <a:spcPct val="80000"/>
              </a:lnSpc>
            </a:pPr>
            <a:r>
              <a:rPr lang="el-GR" altLang="el-GR" sz="2400"/>
              <a:t>Αλλάζει τη θεσμική ισορροπία </a:t>
            </a:r>
          </a:p>
          <a:p>
            <a:pPr lvl="1" eaLnBrk="1" hangingPunct="1">
              <a:lnSpc>
                <a:spcPct val="80000"/>
              </a:lnSpc>
            </a:pPr>
            <a:r>
              <a:rPr lang="el-GR" altLang="el-GR" sz="2400"/>
              <a:t>Κάθε θεσμική καινοτομία χρειάζεται χρόνο </a:t>
            </a:r>
          </a:p>
        </p:txBody>
      </p:sp>
    </p:spTree>
    <p:extLst>
      <p:ext uri="{BB962C8B-B14F-4D97-AF65-F5344CB8AC3E}">
        <p14:creationId xmlns:p14="http://schemas.microsoft.com/office/powerpoint/2010/main" val="162357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sdp; missions, map, csdp missions map, defence, missions and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 y="609600"/>
            <a:ext cx="9134124"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40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914400" y="4900613"/>
            <a:ext cx="7315200" cy="522287"/>
          </a:xfrm>
        </p:spPr>
        <p:txBody>
          <a:bodyPr/>
          <a:lstStyle/>
          <a:p>
            <a:pPr eaLnBrk="1" hangingPunct="1"/>
            <a:r>
              <a:rPr lang="el-GR" sz="2400" b="1"/>
              <a:t>Κάθε αρχή και δύσκολη...</a:t>
            </a:r>
          </a:p>
        </p:txBody>
      </p:sp>
      <p:sp>
        <p:nvSpPr>
          <p:cNvPr id="5" name="4 - Θέση κειμένου"/>
          <p:cNvSpPr>
            <a:spLocks noGrp="1"/>
          </p:cNvSpPr>
          <p:nvPr>
            <p:ph type="body" sz="half" idx="2"/>
          </p:nvPr>
        </p:nvSpPr>
        <p:spPr>
          <a:xfrm>
            <a:off x="990600" y="5561013"/>
            <a:ext cx="7315200" cy="1296987"/>
          </a:xfrm>
        </p:spPr>
        <p:txBody>
          <a:bodyPr>
            <a:normAutofit fontScale="70000" lnSpcReduction="20000"/>
          </a:bodyPr>
          <a:lstStyle/>
          <a:p>
            <a:pPr algn="r" eaLnBrk="1" fontAlgn="auto" hangingPunct="1">
              <a:spcBef>
                <a:spcPts val="580"/>
              </a:spcBef>
              <a:spcAft>
                <a:spcPts val="0"/>
              </a:spcAft>
              <a:defRPr/>
            </a:pPr>
            <a:r>
              <a:rPr lang="el-GR" sz="2900" dirty="0">
                <a:latin typeface="+mj-lt"/>
              </a:rPr>
              <a:t>...πόσο αυτόνομη είναι;</a:t>
            </a:r>
          </a:p>
          <a:p>
            <a:pPr algn="r" eaLnBrk="1" fontAlgn="auto" hangingPunct="1">
              <a:spcBef>
                <a:spcPts val="580"/>
              </a:spcBef>
              <a:spcAft>
                <a:spcPts val="0"/>
              </a:spcAft>
              <a:defRPr/>
            </a:pPr>
            <a:r>
              <a:rPr lang="el-GR" sz="2900" dirty="0">
                <a:latin typeface="+mj-lt"/>
              </a:rPr>
              <a:t>…πόσο λειτουργική δομή έχει;</a:t>
            </a:r>
          </a:p>
          <a:p>
            <a:pPr algn="r" eaLnBrk="1" fontAlgn="auto" hangingPunct="1">
              <a:spcBef>
                <a:spcPts val="580"/>
              </a:spcBef>
              <a:spcAft>
                <a:spcPts val="0"/>
              </a:spcAft>
              <a:defRPr/>
            </a:pPr>
            <a:r>
              <a:rPr lang="el-GR" sz="2900" dirty="0">
                <a:latin typeface="+mj-lt"/>
              </a:rPr>
              <a:t>…πόσο αποτελεσματική είναι η ΥΕ;</a:t>
            </a:r>
          </a:p>
          <a:p>
            <a:pPr algn="r" eaLnBrk="1" fontAlgn="auto" hangingPunct="1">
              <a:spcBef>
                <a:spcPts val="580"/>
              </a:spcBef>
              <a:spcAft>
                <a:spcPts val="0"/>
              </a:spcAft>
              <a:defRPr/>
            </a:pPr>
            <a:r>
              <a:rPr lang="el-GR" sz="2900" dirty="0">
                <a:latin typeface="+mj-lt"/>
              </a:rPr>
              <a:t>…πόσους πόρους διαθέτει;</a:t>
            </a:r>
          </a:p>
          <a:p>
            <a:pPr eaLnBrk="1" fontAlgn="auto" hangingPunct="1">
              <a:spcBef>
                <a:spcPts val="580"/>
              </a:spcBef>
              <a:spcAft>
                <a:spcPts val="0"/>
              </a:spcAft>
              <a:defRPr/>
            </a:pPr>
            <a:endParaRPr lang="el-GR" dirty="0"/>
          </a:p>
        </p:txBody>
      </p:sp>
      <p:sp>
        <p:nvSpPr>
          <p:cNvPr id="2" name="Picture Placeholder 1"/>
          <p:cNvSpPr>
            <a:spLocks noGrp="1"/>
          </p:cNvSpPr>
          <p:nvPr>
            <p:ph type="pic" idx="1"/>
          </p:nvPr>
        </p:nvSpPr>
        <p:spPr/>
      </p:sp>
    </p:spTree>
    <p:extLst>
      <p:ext uri="{BB962C8B-B14F-4D97-AF65-F5344CB8AC3E}">
        <p14:creationId xmlns:p14="http://schemas.microsoft.com/office/powerpoint/2010/main" val="2198344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600" dirty="0"/>
              <a:t>5. </a:t>
            </a:r>
            <a:r>
              <a:rPr lang="el-GR" sz="3600" b="1" dirty="0">
                <a:effectLst>
                  <a:outerShdw blurRad="38100" dist="38100" dir="2700000" algn="tl">
                    <a:srgbClr val="C0C0C0"/>
                  </a:outerShdw>
                </a:effectLst>
              </a:rPr>
              <a:t>ΔΙΕΘΝΗΣ ΠΑΡΟΥΣΙΑ και ΕΠΙΔΟΣΗ της ΕΕ </a:t>
            </a:r>
            <a:endParaRPr lang="en-US" sz="3600" dirty="0"/>
          </a:p>
        </p:txBody>
      </p:sp>
    </p:spTree>
    <p:extLst>
      <p:ext uri="{BB962C8B-B14F-4D97-AF65-F5344CB8AC3E}">
        <p14:creationId xmlns:p14="http://schemas.microsoft.com/office/powerpoint/2010/main" val="3732563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77875"/>
          </a:xfrm>
        </p:spPr>
        <p:txBody>
          <a:bodyPr/>
          <a:lstStyle/>
          <a:p>
            <a:pPr fontAlgn="auto">
              <a:spcAft>
                <a:spcPts val="0"/>
              </a:spcAft>
              <a:defRPr/>
            </a:pPr>
            <a:r>
              <a:rPr lang="el-GR" sz="4000" b="1">
                <a:effectLst>
                  <a:outerShdw blurRad="38100" dist="38100" dir="2700000" algn="tl">
                    <a:srgbClr val="C0C0C0"/>
                  </a:outerShdw>
                </a:effectLst>
              </a:rPr>
              <a:t>ΔΙΕΘΝΗΣ ΠΑΡΟΥΣΙΑ ΕΕ</a:t>
            </a:r>
          </a:p>
        </p:txBody>
      </p:sp>
      <p:sp>
        <p:nvSpPr>
          <p:cNvPr id="3075" name="Rectangle 3"/>
          <p:cNvSpPr>
            <a:spLocks noGrp="1" noChangeArrowheads="1"/>
          </p:cNvSpPr>
          <p:nvPr>
            <p:ph idx="1"/>
          </p:nvPr>
        </p:nvSpPr>
        <p:spPr>
          <a:xfrm>
            <a:off x="457200" y="1268413"/>
            <a:ext cx="8229600" cy="5256212"/>
          </a:xfrm>
        </p:spPr>
        <p:txBody>
          <a:bodyPr/>
          <a:lstStyle/>
          <a:p>
            <a:pPr>
              <a:lnSpc>
                <a:spcPct val="80000"/>
              </a:lnSpc>
            </a:pPr>
            <a:r>
              <a:rPr lang="el-GR" sz="2800"/>
              <a:t>Δυναμική έννοια:</a:t>
            </a:r>
          </a:p>
          <a:p>
            <a:pPr lvl="1">
              <a:lnSpc>
                <a:spcPct val="80000"/>
              </a:lnSpc>
            </a:pPr>
            <a:r>
              <a:rPr lang="el-GR" sz="2400"/>
              <a:t>Εμβάθυνση και Διεύρυνση ΕΕ: νέα πεδία δραστηριοτήτων και νέοι πόροι (π.χ. ένταξη ΗΒ, διεύρυνση με χΚΑΕ)</a:t>
            </a:r>
          </a:p>
          <a:p>
            <a:pPr lvl="1">
              <a:lnSpc>
                <a:spcPct val="80000"/>
              </a:lnSpc>
            </a:pPr>
            <a:r>
              <a:rPr lang="el-GR" sz="2400"/>
              <a:t>Εξέλιξη διεθνούς κοινότητας και ΔΟ</a:t>
            </a:r>
          </a:p>
          <a:p>
            <a:pPr>
              <a:lnSpc>
                <a:spcPct val="80000"/>
              </a:lnSpc>
              <a:spcBef>
                <a:spcPct val="60000"/>
              </a:spcBef>
            </a:pPr>
            <a:r>
              <a:rPr lang="el-GR" sz="2800"/>
              <a:t>Όχι μόνο διεύρυνση διεθνούς ρόλου αλλά και μείωση δύναμης και επιρροής ΕΕ (π.χ. θέματα εμπορίου)</a:t>
            </a:r>
          </a:p>
          <a:p>
            <a:pPr lvl="1">
              <a:lnSpc>
                <a:spcPct val="80000"/>
              </a:lnSpc>
            </a:pPr>
            <a:r>
              <a:rPr lang="el-GR" sz="2400"/>
              <a:t>Λόγω εσωτερικών δυσχερειών συγκρότησης θέσεων</a:t>
            </a:r>
          </a:p>
          <a:p>
            <a:pPr lvl="1">
              <a:lnSpc>
                <a:spcPct val="80000"/>
              </a:lnSpc>
            </a:pPr>
            <a:r>
              <a:rPr lang="el-GR" sz="2400"/>
              <a:t>Λόγω εξωτερικών εξελίξεων (π.χ. άνοδος Κίνας, άλλων περιφερειακών εμπορικών δυνάμεων)</a:t>
            </a:r>
          </a:p>
          <a:p>
            <a:pPr>
              <a:lnSpc>
                <a:spcPct val="80000"/>
              </a:lnSpc>
              <a:spcBef>
                <a:spcPct val="60000"/>
              </a:spcBef>
            </a:pPr>
            <a:r>
              <a:rPr lang="el-GR" sz="2800"/>
              <a:t>Παράλληλη και ταυτόχρονη μελέτη εσωτερικών και εξωτερικών εξελίξεων</a:t>
            </a:r>
          </a:p>
          <a:p>
            <a:pPr>
              <a:lnSpc>
                <a:spcPct val="80000"/>
              </a:lnSpc>
            </a:pPr>
            <a:endParaRPr lang="el-GR" sz="2800"/>
          </a:p>
        </p:txBody>
      </p:sp>
    </p:spTree>
    <p:extLst>
      <p:ext uri="{BB962C8B-B14F-4D97-AF65-F5344CB8AC3E}">
        <p14:creationId xmlns:p14="http://schemas.microsoft.com/office/powerpoint/2010/main" val="348175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922337"/>
          </a:xfrm>
        </p:spPr>
        <p:txBody>
          <a:bodyPr/>
          <a:lstStyle/>
          <a:p>
            <a:pPr fontAlgn="auto">
              <a:spcAft>
                <a:spcPts val="0"/>
              </a:spcAft>
              <a:defRPr/>
            </a:pPr>
            <a:r>
              <a:rPr lang="el-GR" sz="4000" b="1">
                <a:effectLst>
                  <a:outerShdw blurRad="38100" dist="38100" dir="2700000" algn="tl">
                    <a:srgbClr val="C0C0C0"/>
                  </a:outerShdw>
                </a:effectLst>
              </a:rPr>
              <a:t>ΕΝΔΟΓΕΝΕΙΣ ΠΑΡΑΜΕΤΡΟΙ (Ι)</a:t>
            </a:r>
          </a:p>
        </p:txBody>
      </p:sp>
      <p:sp>
        <p:nvSpPr>
          <p:cNvPr id="4099" name="Rectangle 3"/>
          <p:cNvSpPr>
            <a:spLocks noGrp="1" noChangeArrowheads="1"/>
          </p:cNvSpPr>
          <p:nvPr>
            <p:ph idx="1"/>
          </p:nvPr>
        </p:nvSpPr>
        <p:spPr>
          <a:xfrm>
            <a:off x="457200" y="1341438"/>
            <a:ext cx="8229600" cy="5256212"/>
          </a:xfrm>
        </p:spPr>
        <p:txBody>
          <a:bodyPr/>
          <a:lstStyle/>
          <a:p>
            <a:pPr>
              <a:lnSpc>
                <a:spcPct val="80000"/>
              </a:lnSpc>
            </a:pPr>
            <a:r>
              <a:rPr lang="el-GR" sz="2800" u="sng"/>
              <a:t>Πολιτικό σύστημα ΕΕ και θεσμική αρχιτεκτονική</a:t>
            </a:r>
            <a:r>
              <a:rPr lang="el-GR" sz="2800"/>
              <a:t> </a:t>
            </a:r>
          </a:p>
          <a:p>
            <a:pPr lvl="1">
              <a:lnSpc>
                <a:spcPct val="80000"/>
              </a:lnSpc>
              <a:spcBef>
                <a:spcPct val="40000"/>
              </a:spcBef>
            </a:pPr>
            <a:r>
              <a:rPr lang="el-GR" sz="2400"/>
              <a:t>Σύστημα δυναμικό με πολλαπλά κέντρα εξουσίας και λήψης αποφάσεων σε εθνικό και υπερεθνικό επίπεδο</a:t>
            </a:r>
          </a:p>
          <a:p>
            <a:pPr lvl="1">
              <a:lnSpc>
                <a:spcPct val="80000"/>
              </a:lnSpc>
              <a:spcBef>
                <a:spcPct val="40000"/>
              </a:spcBef>
            </a:pPr>
            <a:r>
              <a:rPr lang="el-GR" sz="2400"/>
              <a:t>ΕΕ είναι και ένας αυτόνομος διεθνής δρώντας αλλά και ένα πεδίο δραστηριοποίησης και προβολής εθνικών συμφερόντων </a:t>
            </a:r>
          </a:p>
          <a:p>
            <a:pPr lvl="1">
              <a:lnSpc>
                <a:spcPct val="80000"/>
              </a:lnSpc>
              <a:spcBef>
                <a:spcPct val="40000"/>
              </a:spcBef>
            </a:pPr>
            <a:r>
              <a:rPr lang="el-GR" sz="2400"/>
              <a:t>Ετερογένεια Κ-Μ, διαφορετικές προτεραιότητες επηρεάζουν διεθνή </a:t>
            </a:r>
            <a:r>
              <a:rPr lang="en-US" sz="2400"/>
              <a:t>agenda </a:t>
            </a:r>
            <a:r>
              <a:rPr lang="el-GR" sz="2400"/>
              <a:t>ΕΕ </a:t>
            </a:r>
            <a:r>
              <a:rPr lang="el-GR" sz="2400">
                <a:latin typeface="Times New Roman" pitchFamily="18" charset="0"/>
                <a:cs typeface="Times New Roman" pitchFamily="18" charset="0"/>
              </a:rPr>
              <a:t>→ </a:t>
            </a:r>
            <a:r>
              <a:rPr lang="el-GR" sz="2400"/>
              <a:t>έλλειψη συνοχής - αντιφάσεις</a:t>
            </a:r>
          </a:p>
          <a:p>
            <a:pPr>
              <a:lnSpc>
                <a:spcPct val="80000"/>
              </a:lnSpc>
              <a:spcBef>
                <a:spcPct val="60000"/>
              </a:spcBef>
            </a:pPr>
            <a:r>
              <a:rPr lang="el-GR" sz="2800" u="sng"/>
              <a:t>Πολιτικές εξελίξεις εντός Κ-Μ</a:t>
            </a:r>
          </a:p>
          <a:p>
            <a:pPr lvl="1">
              <a:lnSpc>
                <a:spcPct val="80000"/>
              </a:lnSpc>
              <a:spcBef>
                <a:spcPct val="40000"/>
              </a:spcBef>
            </a:pPr>
            <a:r>
              <a:rPr lang="el-GR" sz="2400"/>
              <a:t>Παίγνια τριών επιπέδων (εθνικό-υπερεθνικό-διεθνές)</a:t>
            </a:r>
          </a:p>
          <a:p>
            <a:pPr lvl="1">
              <a:lnSpc>
                <a:spcPct val="80000"/>
              </a:lnSpc>
              <a:spcBef>
                <a:spcPct val="40000"/>
              </a:spcBef>
            </a:pPr>
            <a:r>
              <a:rPr lang="el-GR" sz="2400"/>
              <a:t>Αλυσίδα ανάθεσης αρμοδιοτήτων και ρόλων που μπορεί εύκολα να σπάσει</a:t>
            </a:r>
          </a:p>
        </p:txBody>
      </p:sp>
    </p:spTree>
    <p:extLst>
      <p:ext uri="{BB962C8B-B14F-4D97-AF65-F5344CB8AC3E}">
        <p14:creationId xmlns:p14="http://schemas.microsoft.com/office/powerpoint/2010/main" val="3583111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93775"/>
          </a:xfrm>
        </p:spPr>
        <p:txBody>
          <a:bodyPr/>
          <a:lstStyle/>
          <a:p>
            <a:pPr fontAlgn="auto">
              <a:spcAft>
                <a:spcPts val="0"/>
              </a:spcAft>
              <a:defRPr/>
            </a:pPr>
            <a:r>
              <a:rPr lang="el-GR" sz="4000" b="1">
                <a:effectLst>
                  <a:outerShdw blurRad="38100" dist="38100" dir="2700000" algn="tl">
                    <a:srgbClr val="C0C0C0"/>
                  </a:outerShdw>
                </a:effectLst>
              </a:rPr>
              <a:t>ΕΝΔΟΓΕΝΕΙΣ ΠΑΡΑΜΕΤΡΟΙ (ΙΙ)</a:t>
            </a:r>
          </a:p>
        </p:txBody>
      </p:sp>
      <p:sp>
        <p:nvSpPr>
          <p:cNvPr id="5123" name="Rectangle 3"/>
          <p:cNvSpPr>
            <a:spLocks noGrp="1" noChangeArrowheads="1"/>
          </p:cNvSpPr>
          <p:nvPr>
            <p:ph idx="1"/>
          </p:nvPr>
        </p:nvSpPr>
        <p:spPr>
          <a:xfrm>
            <a:off x="457200" y="1341438"/>
            <a:ext cx="8229600" cy="4784725"/>
          </a:xfrm>
        </p:spPr>
        <p:txBody>
          <a:bodyPr/>
          <a:lstStyle/>
          <a:p>
            <a:r>
              <a:rPr lang="el-GR" sz="2800" u="sng"/>
              <a:t>Κενό ηγεσίας</a:t>
            </a:r>
          </a:p>
          <a:p>
            <a:pPr lvl="1"/>
            <a:r>
              <a:rPr lang="el-GR" sz="2400"/>
              <a:t>Γιατί; Συλλογική αποτυχία μετουσίωσης παρεχόμενων (συνταγματικών) ευκαιριών σε ευρείας εφαρμογής πρακτική (π.χ. Περιορισμένη χρήση «δημιουργικής αποχής»)  </a:t>
            </a:r>
          </a:p>
          <a:p>
            <a:pPr lvl="1"/>
            <a:r>
              <a:rPr lang="el-GR" sz="2400"/>
              <a:t>Ποιοί είναι οι δυνητικοί ηγέτες;</a:t>
            </a:r>
          </a:p>
          <a:p>
            <a:pPr lvl="2"/>
            <a:r>
              <a:rPr lang="el-GR" sz="2000"/>
              <a:t>Κ-Μ μέσω κυλιόμενης Προεδρίας</a:t>
            </a:r>
          </a:p>
          <a:p>
            <a:pPr lvl="2"/>
            <a:r>
              <a:rPr lang="el-GR" sz="2000"/>
              <a:t>Επιτροπή (σε θέματα αποκλειστικής αρμοδιότητας μόνο)</a:t>
            </a:r>
          </a:p>
          <a:p>
            <a:pPr lvl="2"/>
            <a:r>
              <a:rPr lang="el-GR" sz="2000"/>
              <a:t>Διευθυντήριο ισχυρών κρατών (βλ. Ιράν – ΕΕ3)</a:t>
            </a:r>
          </a:p>
          <a:p>
            <a:pPr lvl="1"/>
            <a:r>
              <a:rPr lang="el-GR" sz="2400"/>
              <a:t>Προσπάθειες κάλυψης κενού με ΣΛ </a:t>
            </a:r>
            <a:r>
              <a:rPr lang="el-GR" sz="2400">
                <a:latin typeface="Times New Roman" pitchFamily="18" charset="0"/>
                <a:cs typeface="Times New Roman" pitchFamily="18" charset="0"/>
              </a:rPr>
              <a:t>→ </a:t>
            </a:r>
            <a:r>
              <a:rPr lang="el-GR" sz="2400"/>
              <a:t>ενισχύει εξωτερική εκπροσώπηση ΕΕ</a:t>
            </a:r>
          </a:p>
        </p:txBody>
      </p:sp>
    </p:spTree>
    <p:extLst>
      <p:ext uri="{BB962C8B-B14F-4D97-AF65-F5344CB8AC3E}">
        <p14:creationId xmlns:p14="http://schemas.microsoft.com/office/powerpoint/2010/main" val="87140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7875"/>
          </a:xfrm>
        </p:spPr>
        <p:txBody>
          <a:bodyPr/>
          <a:lstStyle/>
          <a:p>
            <a:pPr fontAlgn="auto">
              <a:spcAft>
                <a:spcPts val="0"/>
              </a:spcAft>
              <a:defRPr/>
            </a:pPr>
            <a:r>
              <a:rPr lang="el-GR" sz="4000" b="1">
                <a:effectLst>
                  <a:outerShdw blurRad="38100" dist="38100" dir="2700000" algn="tl">
                    <a:srgbClr val="C0C0C0"/>
                  </a:outerShdw>
                </a:effectLst>
              </a:rPr>
              <a:t>ΕΞΩΓΕΝΕΙΣ ΠΑΡΑΜΕΤΡΟΙ</a:t>
            </a:r>
          </a:p>
        </p:txBody>
      </p:sp>
      <p:sp>
        <p:nvSpPr>
          <p:cNvPr id="6147" name="Rectangle 3"/>
          <p:cNvSpPr>
            <a:spLocks noGrp="1" noChangeArrowheads="1"/>
          </p:cNvSpPr>
          <p:nvPr>
            <p:ph idx="1"/>
          </p:nvPr>
        </p:nvSpPr>
        <p:spPr>
          <a:xfrm>
            <a:off x="457200" y="1341438"/>
            <a:ext cx="8229600" cy="4784725"/>
          </a:xfrm>
        </p:spPr>
        <p:txBody>
          <a:bodyPr/>
          <a:lstStyle/>
          <a:p>
            <a:r>
              <a:rPr lang="el-GR" sz="2800" b="1"/>
              <a:t>Συστημικοί περιορισμοί</a:t>
            </a:r>
            <a:r>
              <a:rPr lang="el-GR" sz="2800"/>
              <a:t>: </a:t>
            </a:r>
          </a:p>
          <a:p>
            <a:pPr lvl="1"/>
            <a:r>
              <a:rPr lang="el-GR" sz="2400"/>
              <a:t>από τη </a:t>
            </a:r>
            <a:r>
              <a:rPr lang="el-GR" sz="2400" u="sng"/>
              <a:t>διπολική σταθερότητα του Ψυχρού Πολέμου</a:t>
            </a:r>
            <a:r>
              <a:rPr lang="el-GR" sz="2400"/>
              <a:t>, στην </a:t>
            </a:r>
            <a:r>
              <a:rPr lang="en-US" sz="2400" u="sng"/>
              <a:t>Pax Americana</a:t>
            </a:r>
            <a:r>
              <a:rPr lang="el-GR" sz="2400"/>
              <a:t> κι απο εκεί στη </a:t>
            </a:r>
            <a:r>
              <a:rPr lang="el-GR" sz="2400" u="sng"/>
              <a:t>ρευστότητα του πολυπολικού κόσμου</a:t>
            </a:r>
          </a:p>
          <a:p>
            <a:r>
              <a:rPr lang="el-GR" sz="2800" b="1"/>
              <a:t>Έννοια ασφάλειας</a:t>
            </a:r>
            <a:r>
              <a:rPr lang="el-GR" sz="2800"/>
              <a:t>: </a:t>
            </a:r>
          </a:p>
          <a:p>
            <a:pPr lvl="1"/>
            <a:r>
              <a:rPr lang="el-GR" sz="2400"/>
              <a:t>διεύρυνση έννοιας μακριά από εδαφική άμυνα εστιάζει τη διεθνή κοινότητα σε πεδία προνομιακά για την ΕΕ  </a:t>
            </a:r>
          </a:p>
          <a:p>
            <a:r>
              <a:rPr lang="el-GR" sz="2800" b="1"/>
              <a:t>Άλλοι διεθνείς δρώντες</a:t>
            </a:r>
            <a:r>
              <a:rPr lang="el-GR" sz="2800"/>
              <a:t> </a:t>
            </a:r>
          </a:p>
          <a:p>
            <a:pPr lvl="1"/>
            <a:r>
              <a:rPr lang="el-GR" sz="2400"/>
              <a:t>Στην παρούσα φάση, κυρίως ΗΠΑ: επηρεάζει διεθνή δραστηριοποίηση ΕΕ και σχέσεις της με ΔΟ</a:t>
            </a:r>
          </a:p>
        </p:txBody>
      </p:sp>
    </p:spTree>
    <p:extLst>
      <p:ext uri="{BB962C8B-B14F-4D97-AF65-F5344CB8AC3E}">
        <p14:creationId xmlns:p14="http://schemas.microsoft.com/office/powerpoint/2010/main" val="3441861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65280977"/>
              </p:ext>
            </p:extLst>
          </p:nvPr>
        </p:nvGraphicFramePr>
        <p:xfrm>
          <a:off x="152400" y="328454"/>
          <a:ext cx="8229600" cy="6224747"/>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15222">
                <a:tc gridSpan="3">
                  <a:txBody>
                    <a:bodyPr/>
                    <a:lstStyle/>
                    <a:p>
                      <a:pPr marL="0" marR="0" algn="ctr">
                        <a:lnSpc>
                          <a:spcPct val="115000"/>
                        </a:lnSpc>
                        <a:spcBef>
                          <a:spcPts val="0"/>
                        </a:spcBef>
                        <a:spcAft>
                          <a:spcPts val="0"/>
                        </a:spcAft>
                      </a:pPr>
                      <a:r>
                        <a:rPr lang="el-GR" sz="2000" dirty="0">
                          <a:effectLst/>
                        </a:rPr>
                        <a:t>ΠΙΝΑΚΑΣ 1: ΤΡΙΑ ΕΠΙΠΕΔΑ ΑΝΑΛΥΣΗΣ ΔΙΕΘΝΟΥΣ ΕΠΙΔΟΣΗΣ της ΕΕ</a:t>
                      </a:r>
                      <a:endParaRPr lang="en-US" sz="2000" dirty="0">
                        <a:effectLst/>
                      </a:endParaRPr>
                    </a:p>
                    <a:p>
                      <a:pPr marL="0" marR="0" algn="just">
                        <a:lnSpc>
                          <a:spcPct val="115000"/>
                        </a:lnSpc>
                        <a:spcBef>
                          <a:spcPts val="0"/>
                        </a:spcBef>
                        <a:spcAft>
                          <a:spcPts val="0"/>
                        </a:spcAft>
                      </a:pPr>
                      <a:r>
                        <a:rPr lang="el-GR" sz="1400" dirty="0">
                          <a:effectLst/>
                        </a:rPr>
                        <a:t> </a:t>
                      </a:r>
                      <a:endParaRPr lang="en-US" sz="1400" dirty="0">
                        <a:effectLst/>
                        <a:latin typeface="Times New Roman"/>
                        <a:ea typeface="Times New Roman"/>
                        <a:cs typeface="Times New Roman"/>
                      </a:endParaRPr>
                    </a:p>
                  </a:txBody>
                  <a:tcPr marL="39888" marR="3988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1975">
                <a:tc>
                  <a:txBody>
                    <a:bodyPr/>
                    <a:lstStyle/>
                    <a:p>
                      <a:pPr marL="0" marR="0">
                        <a:lnSpc>
                          <a:spcPct val="115000"/>
                        </a:lnSpc>
                        <a:spcBef>
                          <a:spcPts val="0"/>
                        </a:spcBef>
                        <a:spcAft>
                          <a:spcPts val="0"/>
                        </a:spcAft>
                      </a:pPr>
                      <a:r>
                        <a:rPr lang="el-GR" sz="1400" dirty="0">
                          <a:effectLst/>
                        </a:rPr>
                        <a:t>ΠΑΡΑΓΩΓΗ ΠΟΛΙΤΙΚΗΣ (</a:t>
                      </a:r>
                      <a:r>
                        <a:rPr lang="el-GR" sz="1400" dirty="0" err="1">
                          <a:effectLst/>
                        </a:rPr>
                        <a:t>μίκρο</a:t>
                      </a:r>
                      <a:r>
                        <a:rPr lang="el-GR" sz="1400" dirty="0">
                          <a:effectLst/>
                        </a:rPr>
                        <a:t>-επίπεδο)</a:t>
                      </a:r>
                      <a:endParaRPr lang="en-US" sz="1400" dirty="0">
                        <a:effectLst/>
                        <a:latin typeface="Times New Roman"/>
                        <a:ea typeface="Times New Roman"/>
                        <a:cs typeface="Times New Roman"/>
                      </a:endParaRPr>
                    </a:p>
                  </a:txBody>
                  <a:tcPr marL="39888" marR="39888" marT="0" marB="0"/>
                </a:tc>
                <a:tc>
                  <a:txBody>
                    <a:bodyPr/>
                    <a:lstStyle/>
                    <a:p>
                      <a:pPr marL="0" marR="0">
                        <a:lnSpc>
                          <a:spcPct val="115000"/>
                        </a:lnSpc>
                        <a:spcBef>
                          <a:spcPts val="0"/>
                        </a:spcBef>
                        <a:spcAft>
                          <a:spcPts val="0"/>
                        </a:spcAft>
                      </a:pPr>
                      <a:r>
                        <a:rPr lang="el-GR" sz="1400" b="0" dirty="0">
                          <a:effectLst/>
                        </a:rPr>
                        <a:t>ΕΞΑΓΩΓΗ ΠΟΛΙΤΙΚΗΣ (μέσο-</a:t>
                      </a:r>
                      <a:r>
                        <a:rPr lang="el-GR" sz="1400" b="0" dirty="0" err="1">
                          <a:effectLst/>
                        </a:rPr>
                        <a:t>επίπεδ</a:t>
                      </a:r>
                      <a:r>
                        <a:rPr lang="el-GR" sz="1400" b="0" dirty="0">
                          <a:effectLst/>
                        </a:rPr>
                        <a:t>ο)</a:t>
                      </a:r>
                      <a:endParaRPr lang="en-US" sz="1400" b="0" dirty="0">
                        <a:effectLst/>
                        <a:latin typeface="Times New Roman"/>
                        <a:ea typeface="Times New Roman"/>
                        <a:cs typeface="Times New Roman"/>
                      </a:endParaRPr>
                    </a:p>
                  </a:txBody>
                  <a:tcPr marL="39888" marR="39888" marT="0" marB="0"/>
                </a:tc>
                <a:tc>
                  <a:txBody>
                    <a:bodyPr/>
                    <a:lstStyle/>
                    <a:p>
                      <a:pPr marL="0" marR="0">
                        <a:lnSpc>
                          <a:spcPct val="115000"/>
                        </a:lnSpc>
                        <a:spcBef>
                          <a:spcPts val="0"/>
                        </a:spcBef>
                        <a:spcAft>
                          <a:spcPts val="0"/>
                        </a:spcAft>
                      </a:pPr>
                      <a:r>
                        <a:rPr lang="el-GR" sz="1400" b="0" dirty="0">
                          <a:effectLst/>
                        </a:rPr>
                        <a:t>ΕΠΙΡΡΟΗ ΠΟΛΙΤΙΚΗΣ (</a:t>
                      </a:r>
                      <a:r>
                        <a:rPr lang="el-GR" sz="1400" b="0" dirty="0" err="1">
                          <a:effectLst/>
                        </a:rPr>
                        <a:t>μάκρο</a:t>
                      </a:r>
                      <a:r>
                        <a:rPr lang="el-GR" sz="1400" b="0" dirty="0">
                          <a:effectLst/>
                        </a:rPr>
                        <a:t>-επίπεδο)</a:t>
                      </a:r>
                      <a:endParaRPr lang="en-US" sz="1400" b="0" dirty="0">
                        <a:effectLst/>
                        <a:latin typeface="Times New Roman"/>
                        <a:ea typeface="Times New Roman"/>
                        <a:cs typeface="Times New Roman"/>
                      </a:endParaRPr>
                    </a:p>
                  </a:txBody>
                  <a:tcPr marL="39888" marR="39888" marT="0" marB="0"/>
                </a:tc>
                <a:extLst>
                  <a:ext uri="{0D108BD9-81ED-4DB2-BD59-A6C34878D82A}">
                    <a16:rowId xmlns:a16="http://schemas.microsoft.com/office/drawing/2014/main" val="10001"/>
                  </a:ext>
                </a:extLst>
              </a:tr>
              <a:tr h="763860">
                <a:tc>
                  <a:txBody>
                    <a:bodyPr/>
                    <a:lstStyle/>
                    <a:p>
                      <a:pPr marL="0" marR="0">
                        <a:lnSpc>
                          <a:spcPct val="115000"/>
                        </a:lnSpc>
                        <a:spcBef>
                          <a:spcPts val="0"/>
                        </a:spcBef>
                        <a:spcAft>
                          <a:spcPts val="0"/>
                        </a:spcAft>
                      </a:pPr>
                      <a:r>
                        <a:rPr lang="el-GR" sz="1400" b="0" dirty="0">
                          <a:effectLst/>
                        </a:rPr>
                        <a:t>Διαδικασία Διαμόρφωσης Πολιτικής (εντός-ΕΕ)</a:t>
                      </a:r>
                      <a:endParaRPr lang="en-US" sz="1400" b="0" dirty="0">
                        <a:effectLst/>
                        <a:latin typeface="Times New Roman"/>
                        <a:ea typeface="Times New Roman"/>
                        <a:cs typeface="Times New Roman"/>
                      </a:endParaRPr>
                    </a:p>
                  </a:txBody>
                  <a:tcPr marL="39888" marR="39888" marT="0" marB="0"/>
                </a:tc>
                <a:tc>
                  <a:txBody>
                    <a:bodyPr/>
                    <a:lstStyle/>
                    <a:p>
                      <a:pPr marL="0" marR="0">
                        <a:lnSpc>
                          <a:spcPct val="115000"/>
                        </a:lnSpc>
                        <a:spcBef>
                          <a:spcPts val="0"/>
                        </a:spcBef>
                        <a:spcAft>
                          <a:spcPts val="0"/>
                        </a:spcAft>
                      </a:pPr>
                      <a:r>
                        <a:rPr lang="el-GR" sz="1400">
                          <a:effectLst/>
                        </a:rPr>
                        <a:t>Διεθνής Δραστηριοποίηση ΕΕ (συμπεριφορική αλλαγή)</a:t>
                      </a:r>
                      <a:endParaRPr lang="en-US" sz="1400">
                        <a:effectLst/>
                        <a:latin typeface="Times New Roman"/>
                        <a:ea typeface="Times New Roman"/>
                        <a:cs typeface="Times New Roman"/>
                      </a:endParaRPr>
                    </a:p>
                  </a:txBody>
                  <a:tcPr marL="39888" marR="39888" marT="0" marB="0"/>
                </a:tc>
                <a:tc>
                  <a:txBody>
                    <a:bodyPr/>
                    <a:lstStyle/>
                    <a:p>
                      <a:pPr marL="0" marR="0">
                        <a:lnSpc>
                          <a:spcPct val="115000"/>
                        </a:lnSpc>
                        <a:spcBef>
                          <a:spcPts val="0"/>
                        </a:spcBef>
                        <a:spcAft>
                          <a:spcPts val="0"/>
                        </a:spcAft>
                      </a:pPr>
                      <a:r>
                        <a:rPr lang="el-GR" sz="1400" dirty="0">
                          <a:effectLst/>
                        </a:rPr>
                        <a:t>Αποτέλεσμα Διεθνούς Δραστηριοποίησης ΕΕ</a:t>
                      </a:r>
                      <a:endParaRPr lang="en-US" sz="1400" dirty="0">
                        <a:effectLst/>
                      </a:endParaRPr>
                    </a:p>
                    <a:p>
                      <a:pPr marL="0" marR="0">
                        <a:lnSpc>
                          <a:spcPct val="115000"/>
                        </a:lnSpc>
                        <a:spcBef>
                          <a:spcPts val="0"/>
                        </a:spcBef>
                        <a:spcAft>
                          <a:spcPts val="0"/>
                        </a:spcAft>
                      </a:pPr>
                      <a:r>
                        <a:rPr lang="en-GB" sz="1400" dirty="0">
                          <a:effectLst/>
                        </a:rPr>
                        <a:t> </a:t>
                      </a:r>
                      <a:endParaRPr lang="en-US" sz="1400" dirty="0">
                        <a:effectLst/>
                        <a:latin typeface="Times New Roman"/>
                        <a:ea typeface="Times New Roman"/>
                        <a:cs typeface="Times New Roman"/>
                      </a:endParaRPr>
                    </a:p>
                  </a:txBody>
                  <a:tcPr marL="39888" marR="39888" marT="0" marB="0"/>
                </a:tc>
                <a:extLst>
                  <a:ext uri="{0D108BD9-81ED-4DB2-BD59-A6C34878D82A}">
                    <a16:rowId xmlns:a16="http://schemas.microsoft.com/office/drawing/2014/main" val="10002"/>
                  </a:ext>
                </a:extLst>
              </a:tr>
              <a:tr h="243625">
                <a:tc gridSpan="3">
                  <a:txBody>
                    <a:bodyPr/>
                    <a:lstStyle/>
                    <a:p>
                      <a:pPr marL="0" marR="0" algn="just">
                        <a:lnSpc>
                          <a:spcPct val="115000"/>
                        </a:lnSpc>
                        <a:spcBef>
                          <a:spcPts val="0"/>
                        </a:spcBef>
                        <a:spcAft>
                          <a:spcPts val="0"/>
                        </a:spcAft>
                      </a:pPr>
                      <a:r>
                        <a:rPr lang="en-GB" sz="1400" b="0" dirty="0">
                          <a:effectLst/>
                        </a:rPr>
                        <a:t> </a:t>
                      </a:r>
                      <a:r>
                        <a:rPr lang="el-GR" sz="1400" b="0" dirty="0">
                          <a:effectLst/>
                        </a:rPr>
                        <a:t>ΚΡΙΤΗΡΙΑ – ΔΕΙΚΤΕΣ </a:t>
                      </a:r>
                      <a:r>
                        <a:rPr lang="en-GB" sz="1400" b="0" dirty="0">
                          <a:effectLst/>
                        </a:rPr>
                        <a:t> </a:t>
                      </a:r>
                      <a:endParaRPr lang="en-US" sz="1400" b="0" dirty="0">
                        <a:effectLst/>
                        <a:latin typeface="Times New Roman"/>
                        <a:ea typeface="Times New Roman"/>
                        <a:cs typeface="Times New Roman"/>
                      </a:endParaRPr>
                    </a:p>
                  </a:txBody>
                  <a:tcPr marL="39888" marR="3988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030898">
                <a:tc>
                  <a:txBody>
                    <a:bodyPr/>
                    <a:lstStyle/>
                    <a:p>
                      <a:pPr marL="342900" marR="0" lvl="0" indent="-342900">
                        <a:lnSpc>
                          <a:spcPct val="115000"/>
                        </a:lnSpc>
                        <a:spcBef>
                          <a:spcPts val="0"/>
                        </a:spcBef>
                        <a:spcAft>
                          <a:spcPts val="0"/>
                        </a:spcAft>
                        <a:buFont typeface="Wingdings"/>
                        <a:buChar char=""/>
                        <a:tabLst>
                          <a:tab pos="0" algn="l"/>
                        </a:tabLst>
                      </a:pPr>
                      <a:r>
                        <a:rPr lang="el-GR" sz="1400" b="0" dirty="0">
                          <a:effectLst/>
                        </a:rPr>
                        <a:t>Σαφήνεια πολιτικής (</a:t>
                      </a:r>
                      <a:r>
                        <a:rPr lang="en-US" sz="1400" b="0" dirty="0">
                          <a:effectLst/>
                        </a:rPr>
                        <a:t>c</a:t>
                      </a:r>
                      <a:r>
                        <a:rPr lang="en-GB" sz="1400" b="0" dirty="0" err="1">
                          <a:effectLst/>
                        </a:rPr>
                        <a:t>larity</a:t>
                      </a:r>
                      <a:r>
                        <a:rPr lang="el-GR" sz="1400" b="0" dirty="0">
                          <a:effectLst/>
                        </a:rPr>
                        <a:t>)</a:t>
                      </a:r>
                      <a:endParaRPr lang="en-US" sz="1400" b="0" dirty="0">
                        <a:effectLst/>
                      </a:endParaRPr>
                    </a:p>
                    <a:p>
                      <a:pPr marL="342900" marR="0" lvl="0" indent="-342900" algn="just">
                        <a:lnSpc>
                          <a:spcPct val="115000"/>
                        </a:lnSpc>
                        <a:spcBef>
                          <a:spcPts val="0"/>
                        </a:spcBef>
                        <a:spcAft>
                          <a:spcPts val="0"/>
                        </a:spcAft>
                        <a:buFont typeface="Wingdings"/>
                        <a:buChar char=""/>
                        <a:tabLst>
                          <a:tab pos="0" algn="l"/>
                        </a:tabLst>
                      </a:pPr>
                      <a:r>
                        <a:rPr lang="el-GR" sz="1400" b="0" dirty="0">
                          <a:effectLst/>
                        </a:rPr>
                        <a:t>Ουσιαστικότητα (</a:t>
                      </a:r>
                      <a:r>
                        <a:rPr lang="en-US" sz="1400" b="0" dirty="0">
                          <a:effectLst/>
                        </a:rPr>
                        <a:t>m</a:t>
                      </a:r>
                      <a:r>
                        <a:rPr lang="en-GB" sz="1400" b="0" dirty="0" err="1">
                          <a:effectLst/>
                        </a:rPr>
                        <a:t>eaningfulness</a:t>
                      </a:r>
                      <a:r>
                        <a:rPr lang="en-GB" sz="1400" b="0" dirty="0">
                          <a:effectLst/>
                        </a:rPr>
                        <a:t>)</a:t>
                      </a:r>
                      <a:endParaRPr lang="en-US" sz="1400" b="0" dirty="0">
                        <a:effectLst/>
                      </a:endParaRPr>
                    </a:p>
                    <a:p>
                      <a:pPr marL="342900" marR="0" lvl="0" indent="-342900">
                        <a:lnSpc>
                          <a:spcPct val="115000"/>
                        </a:lnSpc>
                        <a:spcBef>
                          <a:spcPts val="0"/>
                        </a:spcBef>
                        <a:spcAft>
                          <a:spcPts val="0"/>
                        </a:spcAft>
                        <a:buFont typeface="Wingdings"/>
                        <a:buChar char=""/>
                        <a:tabLst>
                          <a:tab pos="0" algn="l"/>
                        </a:tabLst>
                      </a:pPr>
                      <a:r>
                        <a:rPr lang="el-GR" sz="1400" b="0" dirty="0">
                          <a:effectLst/>
                        </a:rPr>
                        <a:t>Συμβατότητα με επιμέρους πολιτικές κρατών-μελών (</a:t>
                      </a:r>
                      <a:r>
                        <a:rPr lang="en-US" sz="1400" b="0" dirty="0">
                          <a:effectLst/>
                        </a:rPr>
                        <a:t>relevance</a:t>
                      </a:r>
                      <a:r>
                        <a:rPr lang="el-GR" sz="1400" b="0" dirty="0">
                          <a:effectLst/>
                        </a:rPr>
                        <a:t>)</a:t>
                      </a:r>
                      <a:endParaRPr lang="en-US" sz="1400" b="0" dirty="0">
                        <a:effectLst/>
                      </a:endParaRPr>
                    </a:p>
                    <a:p>
                      <a:pPr marL="342900" marR="0" lvl="0" indent="-342900">
                        <a:lnSpc>
                          <a:spcPct val="115000"/>
                        </a:lnSpc>
                        <a:spcBef>
                          <a:spcPts val="0"/>
                        </a:spcBef>
                        <a:spcAft>
                          <a:spcPts val="0"/>
                        </a:spcAft>
                        <a:buFont typeface="Wingdings"/>
                        <a:buChar char=""/>
                        <a:tabLst>
                          <a:tab pos="0" algn="l"/>
                        </a:tabLst>
                      </a:pPr>
                      <a:r>
                        <a:rPr lang="el-GR" sz="1400" b="0" dirty="0">
                          <a:effectLst/>
                        </a:rPr>
                        <a:t>Βαθμός ενσωμάτωσης θέσεων κρατών-μελών (</a:t>
                      </a:r>
                      <a:r>
                        <a:rPr lang="en-US" sz="1400" b="0" dirty="0">
                          <a:effectLst/>
                        </a:rPr>
                        <a:t>i</a:t>
                      </a:r>
                      <a:r>
                        <a:rPr lang="en-GB" sz="1400" b="0" dirty="0" err="1">
                          <a:effectLst/>
                        </a:rPr>
                        <a:t>nclusiveness</a:t>
                      </a:r>
                      <a:r>
                        <a:rPr lang="el-GR" sz="1400" b="0" dirty="0">
                          <a:effectLst/>
                        </a:rPr>
                        <a:t>)</a:t>
                      </a:r>
                      <a:endParaRPr lang="en-US" sz="1400" b="0" dirty="0">
                        <a:effectLst/>
                      </a:endParaRPr>
                    </a:p>
                    <a:p>
                      <a:pPr marL="180340" marR="0" algn="just">
                        <a:lnSpc>
                          <a:spcPct val="115000"/>
                        </a:lnSpc>
                        <a:spcBef>
                          <a:spcPts val="0"/>
                        </a:spcBef>
                        <a:spcAft>
                          <a:spcPts val="0"/>
                        </a:spcAft>
                        <a:tabLst>
                          <a:tab pos="0" algn="l"/>
                        </a:tabLst>
                      </a:pPr>
                      <a:r>
                        <a:rPr lang="el-GR" sz="1400" b="0" dirty="0">
                          <a:effectLst/>
                        </a:rPr>
                        <a:t> </a:t>
                      </a:r>
                      <a:endParaRPr lang="en-US" sz="1400" b="0" dirty="0">
                        <a:effectLst/>
                        <a:latin typeface="Calibri"/>
                        <a:ea typeface="Calibri"/>
                        <a:cs typeface="Times New Roman"/>
                      </a:endParaRPr>
                    </a:p>
                  </a:txBody>
                  <a:tcPr marL="39888" marR="39888" marT="0" marB="0"/>
                </a:tc>
                <a:tc>
                  <a:txBody>
                    <a:bodyPr/>
                    <a:lstStyle/>
                    <a:p>
                      <a:pPr marL="342900" marR="0" lvl="0" indent="-342900">
                        <a:lnSpc>
                          <a:spcPct val="115000"/>
                        </a:lnSpc>
                        <a:spcBef>
                          <a:spcPts val="0"/>
                        </a:spcBef>
                        <a:spcAft>
                          <a:spcPts val="0"/>
                        </a:spcAft>
                        <a:buFont typeface="Wingdings"/>
                        <a:buChar char=""/>
                      </a:pPr>
                      <a:r>
                        <a:rPr lang="el-GR" sz="1400" dirty="0">
                          <a:effectLst/>
                        </a:rPr>
                        <a:t>Συνοχή –συνέχεια (</a:t>
                      </a:r>
                      <a:r>
                        <a:rPr lang="en-US" sz="1400" dirty="0">
                          <a:effectLst/>
                        </a:rPr>
                        <a:t>c</a:t>
                      </a:r>
                      <a:r>
                        <a:rPr lang="en-GB" sz="1400" dirty="0" err="1">
                          <a:effectLst/>
                        </a:rPr>
                        <a:t>oherence</a:t>
                      </a:r>
                      <a:r>
                        <a:rPr lang="en-GB" sz="1400" dirty="0">
                          <a:effectLst/>
                        </a:rPr>
                        <a:t>-continuity)</a:t>
                      </a:r>
                      <a:endParaRPr lang="en-US" sz="1400" dirty="0">
                        <a:effectLst/>
                      </a:endParaRPr>
                    </a:p>
                    <a:p>
                      <a:pPr marL="342900" marR="0" lvl="0" indent="-342900">
                        <a:lnSpc>
                          <a:spcPct val="115000"/>
                        </a:lnSpc>
                        <a:spcBef>
                          <a:spcPts val="0"/>
                        </a:spcBef>
                        <a:spcAft>
                          <a:spcPts val="0"/>
                        </a:spcAft>
                        <a:buFont typeface="Wingdings"/>
                        <a:buChar char=""/>
                      </a:pPr>
                      <a:r>
                        <a:rPr lang="el-GR" sz="1400" dirty="0">
                          <a:effectLst/>
                        </a:rPr>
                        <a:t>Χρήση διαθέσιμων μέσων</a:t>
                      </a:r>
                      <a:r>
                        <a:rPr lang="en-US" sz="1400" dirty="0">
                          <a:effectLst/>
                        </a:rPr>
                        <a:t> (u</a:t>
                      </a:r>
                      <a:r>
                        <a:rPr lang="en-GB" sz="1400" dirty="0">
                          <a:effectLst/>
                        </a:rPr>
                        <a:t>se of available instruments)</a:t>
                      </a:r>
                      <a:endParaRPr lang="en-US" sz="1400" dirty="0">
                        <a:effectLst/>
                      </a:endParaRPr>
                    </a:p>
                    <a:p>
                      <a:pPr marL="342900" marR="0" lvl="0" indent="-342900">
                        <a:lnSpc>
                          <a:spcPct val="115000"/>
                        </a:lnSpc>
                        <a:spcBef>
                          <a:spcPts val="0"/>
                        </a:spcBef>
                        <a:spcAft>
                          <a:spcPts val="0"/>
                        </a:spcAft>
                        <a:buFont typeface="Wingdings"/>
                        <a:buChar char=""/>
                      </a:pPr>
                      <a:r>
                        <a:rPr lang="el-GR" sz="1400" dirty="0">
                          <a:effectLst/>
                        </a:rPr>
                        <a:t>Εκδήλωση διεθνούς ηγετικής ικανότητας</a:t>
                      </a:r>
                      <a:r>
                        <a:rPr lang="en-US" sz="1400" dirty="0">
                          <a:effectLst/>
                        </a:rPr>
                        <a:t> (</a:t>
                      </a:r>
                      <a:r>
                        <a:rPr lang="en-IE" sz="1400" dirty="0">
                          <a:effectLst/>
                        </a:rPr>
                        <a:t>supply of international leadership</a:t>
                      </a:r>
                      <a:r>
                        <a:rPr lang="en-US" sz="1400" dirty="0">
                          <a:effectLst/>
                        </a:rPr>
                        <a:t>)</a:t>
                      </a:r>
                      <a:endParaRPr lang="en-US" sz="1400" dirty="0">
                        <a:effectLst/>
                        <a:latin typeface="Calibri"/>
                        <a:ea typeface="Calibri"/>
                        <a:cs typeface="Times New Roman"/>
                      </a:endParaRPr>
                    </a:p>
                  </a:txBody>
                  <a:tcPr marL="39888" marR="39888" marT="0" marB="0"/>
                </a:tc>
                <a:tc>
                  <a:txBody>
                    <a:bodyPr/>
                    <a:lstStyle/>
                    <a:p>
                      <a:pPr marL="342900" marR="0" lvl="0" indent="-342900" algn="just">
                        <a:lnSpc>
                          <a:spcPct val="115000"/>
                        </a:lnSpc>
                        <a:spcBef>
                          <a:spcPts val="0"/>
                        </a:spcBef>
                        <a:spcAft>
                          <a:spcPts val="0"/>
                        </a:spcAft>
                        <a:buFont typeface="Wingdings"/>
                        <a:buChar char=""/>
                      </a:pPr>
                      <a:r>
                        <a:rPr lang="el-GR" sz="1400" dirty="0">
                          <a:effectLst/>
                        </a:rPr>
                        <a:t>Αποτελεσματικότητα (</a:t>
                      </a:r>
                      <a:r>
                        <a:rPr lang="en-US" sz="1400" dirty="0">
                          <a:effectLst/>
                        </a:rPr>
                        <a:t>e</a:t>
                      </a:r>
                      <a:r>
                        <a:rPr lang="en-GB" sz="1400" dirty="0" err="1">
                          <a:effectLst/>
                        </a:rPr>
                        <a:t>ffectiveness</a:t>
                      </a:r>
                      <a:r>
                        <a:rPr lang="en-GB" sz="1400" dirty="0">
                          <a:effectLst/>
                        </a:rPr>
                        <a:t>)</a:t>
                      </a:r>
                      <a:endParaRPr lang="en-US" sz="1400" dirty="0">
                        <a:effectLst/>
                      </a:endParaRPr>
                    </a:p>
                    <a:p>
                      <a:pPr marL="342900" marR="0" lvl="0" indent="-342900" algn="just">
                        <a:lnSpc>
                          <a:spcPct val="115000"/>
                        </a:lnSpc>
                        <a:spcBef>
                          <a:spcPts val="0"/>
                        </a:spcBef>
                        <a:spcAft>
                          <a:spcPts val="0"/>
                        </a:spcAft>
                        <a:buFont typeface="Wingdings"/>
                        <a:buChar char=""/>
                      </a:pPr>
                      <a:r>
                        <a:rPr lang="el-GR" sz="1400" dirty="0">
                          <a:effectLst/>
                        </a:rPr>
                        <a:t>Αποδοτικότητα </a:t>
                      </a:r>
                      <a:r>
                        <a:rPr lang="en-US" sz="1400" dirty="0">
                          <a:effectLst/>
                        </a:rPr>
                        <a:t>(e</a:t>
                      </a:r>
                      <a:r>
                        <a:rPr lang="en-GB" sz="1400" dirty="0" err="1">
                          <a:effectLst/>
                        </a:rPr>
                        <a:t>fficiency</a:t>
                      </a:r>
                      <a:r>
                        <a:rPr lang="en-GB" sz="1400" dirty="0">
                          <a:effectLst/>
                        </a:rPr>
                        <a:t>)</a:t>
                      </a:r>
                      <a:endParaRPr lang="en-US" sz="1400" dirty="0">
                        <a:effectLst/>
                        <a:latin typeface="Calibri"/>
                        <a:ea typeface="Calibri"/>
                        <a:cs typeface="Times New Roman"/>
                      </a:endParaRPr>
                    </a:p>
                  </a:txBody>
                  <a:tcPr marL="39888" marR="39888" marT="0" marB="0"/>
                </a:tc>
                <a:extLst>
                  <a:ext uri="{0D108BD9-81ED-4DB2-BD59-A6C34878D82A}">
                    <a16:rowId xmlns:a16="http://schemas.microsoft.com/office/drawing/2014/main" val="10004"/>
                  </a:ext>
                </a:extLst>
              </a:tr>
              <a:tr h="243625">
                <a:tc gridSpan="3">
                  <a:txBody>
                    <a:bodyPr/>
                    <a:lstStyle/>
                    <a:p>
                      <a:pPr marL="0" marR="0" algn="just">
                        <a:lnSpc>
                          <a:spcPct val="115000"/>
                        </a:lnSpc>
                        <a:spcBef>
                          <a:spcPts val="0"/>
                        </a:spcBef>
                        <a:spcAft>
                          <a:spcPts val="0"/>
                        </a:spcAft>
                      </a:pPr>
                      <a:r>
                        <a:rPr lang="en-GB" sz="1400" dirty="0">
                          <a:effectLst/>
                        </a:rPr>
                        <a:t> </a:t>
                      </a:r>
                      <a:r>
                        <a:rPr lang="el-GR" sz="1400" dirty="0">
                          <a:effectLst/>
                        </a:rPr>
                        <a:t>ΠΑΡΑΜΕΤΡΟΙ</a:t>
                      </a:r>
                      <a:r>
                        <a:rPr lang="en-GB" sz="1400" dirty="0">
                          <a:effectLst/>
                        </a:rPr>
                        <a:t> </a:t>
                      </a:r>
                      <a:endParaRPr lang="en-US" sz="1400" dirty="0">
                        <a:effectLst/>
                        <a:latin typeface="Times New Roman"/>
                        <a:ea typeface="Times New Roman"/>
                        <a:cs typeface="Times New Roman"/>
                      </a:endParaRPr>
                    </a:p>
                  </a:txBody>
                  <a:tcPr marL="39888" marR="3988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05542">
                <a:tc gridSpan="3">
                  <a:txBody>
                    <a:bodyPr/>
                    <a:lstStyle/>
                    <a:p>
                      <a:pPr marL="342900" marR="0" lvl="0" indent="-342900" algn="just">
                        <a:lnSpc>
                          <a:spcPct val="115000"/>
                        </a:lnSpc>
                        <a:spcBef>
                          <a:spcPts val="0"/>
                        </a:spcBef>
                        <a:spcAft>
                          <a:spcPts val="0"/>
                        </a:spcAft>
                        <a:buFont typeface="Wingdings"/>
                        <a:buChar char=""/>
                        <a:tabLst>
                          <a:tab pos="180340" algn="l"/>
                        </a:tabLst>
                      </a:pPr>
                      <a:r>
                        <a:rPr lang="el-GR" sz="1400" dirty="0">
                          <a:effectLst/>
                        </a:rPr>
                        <a:t>Ομοιογένεια Προτιμήσεων κρατών</a:t>
                      </a:r>
                      <a:r>
                        <a:rPr lang="en-US" sz="1400" dirty="0">
                          <a:effectLst/>
                        </a:rPr>
                        <a:t>-</a:t>
                      </a:r>
                      <a:r>
                        <a:rPr lang="el-GR" sz="1400" dirty="0">
                          <a:effectLst/>
                        </a:rPr>
                        <a:t>μελών </a:t>
                      </a:r>
                      <a:endParaRPr lang="en-US" sz="1400" dirty="0">
                        <a:effectLst/>
                      </a:endParaRPr>
                    </a:p>
                    <a:p>
                      <a:pPr marL="342900" marR="0" lvl="0" indent="-342900" algn="just">
                        <a:lnSpc>
                          <a:spcPct val="115000"/>
                        </a:lnSpc>
                        <a:spcBef>
                          <a:spcPts val="0"/>
                        </a:spcBef>
                        <a:spcAft>
                          <a:spcPts val="0"/>
                        </a:spcAft>
                        <a:buFont typeface="Wingdings"/>
                        <a:buChar char=""/>
                        <a:tabLst>
                          <a:tab pos="180340" algn="l"/>
                        </a:tabLst>
                      </a:pPr>
                      <a:r>
                        <a:rPr lang="el-GR" sz="1400" dirty="0">
                          <a:effectLst/>
                        </a:rPr>
                        <a:t>Αρμοδιότητα και Τρόπος Λειτουργίας ΕΕ:  </a:t>
                      </a:r>
                      <a:r>
                        <a:rPr lang="el-GR" sz="1400" b="0" u="sng" dirty="0">
                          <a:effectLst/>
                        </a:rPr>
                        <a:t>Εσωτερική Διάσταση </a:t>
                      </a:r>
                      <a:r>
                        <a:rPr lang="el-GR" sz="1400" b="0" dirty="0">
                          <a:effectLst/>
                        </a:rPr>
                        <a:t>(θεσμικό </a:t>
                      </a:r>
                      <a:r>
                        <a:rPr lang="en-GB" sz="1400" b="0" dirty="0">
                          <a:effectLst/>
                        </a:rPr>
                        <a:t>modus operandi</a:t>
                      </a:r>
                      <a:r>
                        <a:rPr lang="el-GR" sz="1400" b="0" dirty="0">
                          <a:effectLst/>
                        </a:rPr>
                        <a:t>) και </a:t>
                      </a:r>
                      <a:r>
                        <a:rPr lang="el-GR" sz="1400" b="0" u="sng" dirty="0">
                          <a:effectLst/>
                        </a:rPr>
                        <a:t>Εξωτερική Διάσταση</a:t>
                      </a:r>
                      <a:r>
                        <a:rPr lang="el-GR" sz="1400" b="0" dirty="0">
                          <a:effectLst/>
                        </a:rPr>
                        <a:t> (θεσμικές-νομικές ρυθμίσεις που διέπουν τη διεθνή δραστηριοποίηση της ΕΕ και διαθέσιμα μέσα)</a:t>
                      </a:r>
                      <a:endParaRPr lang="en-US" sz="1400" b="0" dirty="0">
                        <a:effectLst/>
                      </a:endParaRPr>
                    </a:p>
                    <a:p>
                      <a:pPr marL="342900" marR="0" lvl="0" indent="-342900" algn="just">
                        <a:lnSpc>
                          <a:spcPct val="115000"/>
                        </a:lnSpc>
                        <a:spcBef>
                          <a:spcPts val="0"/>
                        </a:spcBef>
                        <a:spcAft>
                          <a:spcPts val="0"/>
                        </a:spcAft>
                        <a:buFont typeface="Wingdings"/>
                        <a:buChar char=""/>
                        <a:tabLst>
                          <a:tab pos="180340" algn="l"/>
                        </a:tabLst>
                      </a:pPr>
                      <a:r>
                        <a:rPr lang="el-GR" sz="1400" dirty="0">
                          <a:effectLst/>
                        </a:rPr>
                        <a:t>Διαπραγματευτικό Περιβάλλον</a:t>
                      </a:r>
                      <a:r>
                        <a:rPr lang="en-GB" sz="1400" dirty="0">
                          <a:effectLst/>
                        </a:rPr>
                        <a:t>:</a:t>
                      </a:r>
                      <a:r>
                        <a:rPr lang="el-GR" sz="1400" dirty="0">
                          <a:effectLst/>
                        </a:rPr>
                        <a:t> </a:t>
                      </a:r>
                      <a:r>
                        <a:rPr lang="el-GR" sz="1400" b="0" u="sng" dirty="0">
                          <a:effectLst/>
                        </a:rPr>
                        <a:t>Διαπραγματευτική δύναμη</a:t>
                      </a:r>
                      <a:r>
                        <a:rPr lang="el-GR" sz="1400" b="0" dirty="0">
                          <a:effectLst/>
                        </a:rPr>
                        <a:t> (δομικά και θεσμικά χαρακτηριστικά) και </a:t>
                      </a:r>
                      <a:r>
                        <a:rPr lang="el-GR" sz="1400" b="0" u="sng" dirty="0">
                          <a:effectLst/>
                        </a:rPr>
                        <a:t>Ρόλος άλλων διεθνών δρώντων</a:t>
                      </a:r>
                      <a:r>
                        <a:rPr lang="el-GR" sz="1400" b="0" dirty="0">
                          <a:effectLst/>
                        </a:rPr>
                        <a:t> (κράτη, διεθνείς οργανισμοί, ΜΚΟ)</a:t>
                      </a:r>
                      <a:endParaRPr lang="en-US" sz="1400" b="0" dirty="0">
                        <a:effectLst/>
                      </a:endParaRPr>
                    </a:p>
                    <a:p>
                      <a:pPr marL="457200" marR="0" algn="just">
                        <a:lnSpc>
                          <a:spcPct val="115000"/>
                        </a:lnSpc>
                        <a:spcBef>
                          <a:spcPts val="0"/>
                        </a:spcBef>
                        <a:spcAft>
                          <a:spcPts val="0"/>
                        </a:spcAft>
                      </a:pPr>
                      <a:r>
                        <a:rPr lang="el-GR" sz="1400" dirty="0">
                          <a:effectLst/>
                        </a:rPr>
                        <a:t> </a:t>
                      </a:r>
                      <a:endParaRPr lang="en-US" sz="1400" dirty="0">
                        <a:effectLst/>
                        <a:latin typeface="Calibri"/>
                        <a:ea typeface="Calibri"/>
                        <a:cs typeface="Times New Roman"/>
                      </a:endParaRPr>
                    </a:p>
                  </a:txBody>
                  <a:tcPr marL="39888" marR="3988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8908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normAutofit/>
          </a:bodyPr>
          <a:lstStyle/>
          <a:p>
            <a:r>
              <a:rPr lang="en-US" sz="3600" b="1" dirty="0">
                <a:effectLst>
                  <a:outerShdw blurRad="38100" dist="38100" dir="2700000" algn="tl">
                    <a:srgbClr val="C0C0C0"/>
                  </a:outerShdw>
                </a:effectLst>
              </a:rPr>
              <a:t>6. </a:t>
            </a:r>
            <a:r>
              <a:rPr lang="el-GR" sz="3600" b="1" dirty="0">
                <a:effectLst>
                  <a:outerShdw blurRad="38100" dist="38100" dir="2700000" algn="tl">
                    <a:srgbClr val="C0C0C0"/>
                  </a:outerShdw>
                </a:effectLst>
              </a:rPr>
              <a:t>ΣΧΕΣΕΙΣ </a:t>
            </a:r>
            <a:r>
              <a:rPr lang="en-US" sz="3600" b="1" dirty="0">
                <a:effectLst>
                  <a:outerShdw blurRad="38100" dist="38100" dir="2700000" algn="tl">
                    <a:srgbClr val="C0C0C0"/>
                  </a:outerShdw>
                </a:effectLst>
              </a:rPr>
              <a:t>EE </a:t>
            </a:r>
            <a:r>
              <a:rPr lang="el-GR" sz="3600" b="1" dirty="0">
                <a:effectLst>
                  <a:outerShdw blurRad="38100" dist="38100" dir="2700000" algn="tl">
                    <a:srgbClr val="C0C0C0"/>
                  </a:outerShdw>
                </a:effectLst>
              </a:rPr>
              <a:t>ΜΕ ΔΙΕΘΝΕΙΣ ΟΡΓΑΝΙΣΜΟΥΣ</a:t>
            </a:r>
            <a:endParaRPr lang="en-US" sz="3600" dirty="0"/>
          </a:p>
        </p:txBody>
      </p:sp>
    </p:spTree>
    <p:extLst>
      <p:ext uri="{BB962C8B-B14F-4D97-AF65-F5344CB8AC3E}">
        <p14:creationId xmlns:p14="http://schemas.microsoft.com/office/powerpoint/2010/main" val="2918693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E11AB2D-CDBF-45A0-8638-EA6CB3049DDD}"/>
              </a:ext>
            </a:extLst>
          </p:cNvPr>
          <p:cNvSpPr>
            <a:spLocks noGrp="1" noChangeArrowheads="1"/>
          </p:cNvSpPr>
          <p:nvPr>
            <p:ph type="title"/>
          </p:nvPr>
        </p:nvSpPr>
        <p:spPr>
          <a:xfrm>
            <a:off x="457200" y="274638"/>
            <a:ext cx="8291513" cy="777875"/>
          </a:xfrm>
        </p:spPr>
        <p:txBody>
          <a:bodyPr/>
          <a:lstStyle/>
          <a:p>
            <a:pPr fontAlgn="auto">
              <a:spcAft>
                <a:spcPts val="0"/>
              </a:spcAft>
              <a:defRPr/>
            </a:pPr>
            <a:r>
              <a:rPr lang="el-GR" altLang="el-GR" sz="4000" b="1" dirty="0">
                <a:effectLst>
                  <a:outerShdw blurRad="38100" dist="38100" dir="2700000" algn="tl">
                    <a:srgbClr val="C0C0C0"/>
                  </a:outerShdw>
                </a:effectLst>
              </a:rPr>
              <a:t>Βασικές Επισημάνσεις</a:t>
            </a:r>
          </a:p>
        </p:txBody>
      </p:sp>
      <p:sp>
        <p:nvSpPr>
          <p:cNvPr id="7171" name="Rectangle 3">
            <a:extLst>
              <a:ext uri="{FF2B5EF4-FFF2-40B4-BE49-F238E27FC236}">
                <a16:creationId xmlns:a16="http://schemas.microsoft.com/office/drawing/2014/main" id="{208FB562-FA18-49D7-929A-1FC280C1B19D}"/>
              </a:ext>
            </a:extLst>
          </p:cNvPr>
          <p:cNvSpPr>
            <a:spLocks noGrp="1" noChangeArrowheads="1"/>
          </p:cNvSpPr>
          <p:nvPr>
            <p:ph idx="1"/>
          </p:nvPr>
        </p:nvSpPr>
        <p:spPr>
          <a:xfrm>
            <a:off x="468313" y="1268413"/>
            <a:ext cx="7989887" cy="5073650"/>
          </a:xfrm>
        </p:spPr>
        <p:txBody>
          <a:bodyPr>
            <a:normAutofit/>
          </a:bodyPr>
          <a:lstStyle/>
          <a:p>
            <a:r>
              <a:rPr lang="el-GR" altLang="el-GR" sz="2800" dirty="0"/>
              <a:t>Σχέσεις εξαρτώνται από </a:t>
            </a:r>
            <a:r>
              <a:rPr lang="el-GR" altLang="el-GR" sz="2800" u="sng" dirty="0"/>
              <a:t>εσωτερικές ρυθμίσεις ΕΕ</a:t>
            </a:r>
            <a:r>
              <a:rPr lang="el-GR" altLang="el-GR" sz="2800" dirty="0"/>
              <a:t> και </a:t>
            </a:r>
            <a:r>
              <a:rPr lang="el-GR" altLang="el-GR" sz="2800" u="sng" dirty="0"/>
              <a:t>ρυθμίσεις ΔΟ</a:t>
            </a:r>
            <a:r>
              <a:rPr lang="el-GR" altLang="el-GR" sz="2800" dirty="0"/>
              <a:t>:</a:t>
            </a:r>
            <a:r>
              <a:rPr lang="el-GR" altLang="el-GR" sz="2800" u="sng" dirty="0"/>
              <a:t> </a:t>
            </a:r>
          </a:p>
          <a:p>
            <a:pPr lvl="1">
              <a:spcBef>
                <a:spcPct val="40000"/>
              </a:spcBef>
            </a:pPr>
            <a:r>
              <a:rPr lang="el-GR" altLang="el-GR" sz="2800" dirty="0"/>
              <a:t>Εσωτερικές ρυθμίσεις: θέμα νομικής προσωπικότητας και ικανότητας οργανικής συμμετοχής ως πλήρες μέλος σε ΔΟ</a:t>
            </a:r>
          </a:p>
          <a:p>
            <a:pPr lvl="1">
              <a:spcBef>
                <a:spcPct val="40000"/>
              </a:spcBef>
            </a:pPr>
            <a:r>
              <a:rPr lang="el-GR" altLang="el-GR" sz="2800" dirty="0"/>
              <a:t>ΔΟ: καταστατική πρόβλεψη για αποκλειστική πλήρη συμμετοχή κρατών και προϋποθέσεις παροχής καθεστώτος παρατηρητή ή άλλο ειδικό </a:t>
            </a:r>
            <a:r>
              <a:rPr lang="en-US" altLang="el-GR" sz="2800" dirty="0"/>
              <a:t>status </a:t>
            </a:r>
            <a:r>
              <a:rPr lang="el-GR" altLang="el-GR" sz="2800" dirty="0"/>
              <a:t>(συμφωνίες συνεργασίας, εσωτερικοί κανονισμοί, ψηφίσματα)</a:t>
            </a:r>
          </a:p>
        </p:txBody>
      </p:sp>
    </p:spTree>
    <p:extLst>
      <p:ext uri="{BB962C8B-B14F-4D97-AF65-F5344CB8AC3E}">
        <p14:creationId xmlns:p14="http://schemas.microsoft.com/office/powerpoint/2010/main" val="392689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44B14AB-6AD8-4546-B519-6E55BAEB599C}"/>
              </a:ext>
            </a:extLst>
          </p:cNvPr>
          <p:cNvSpPr>
            <a:spLocks noGrp="1" noChangeArrowheads="1"/>
          </p:cNvSpPr>
          <p:nvPr>
            <p:ph idx="1"/>
          </p:nvPr>
        </p:nvSpPr>
        <p:spPr>
          <a:xfrm>
            <a:off x="457200" y="765175"/>
            <a:ext cx="8229600" cy="5360988"/>
          </a:xfrm>
        </p:spPr>
        <p:txBody>
          <a:bodyPr>
            <a:normAutofit/>
          </a:bodyPr>
          <a:lstStyle/>
          <a:p>
            <a:r>
              <a:rPr lang="el-GR" altLang="el-GR" sz="2800" dirty="0"/>
              <a:t>ΣΕΚ περιείχε εξουσιοδοτήσεις για σύναψη συμφωνιών συνεργασίας με και ένταξη σε ΔΟ (π. Α 302) υπό προϋποθέσεις</a:t>
            </a:r>
          </a:p>
          <a:p>
            <a:pPr>
              <a:spcBef>
                <a:spcPct val="60000"/>
              </a:spcBef>
            </a:pPr>
            <a:r>
              <a:rPr lang="el-GR" altLang="el-GR" sz="2800" dirty="0"/>
              <a:t>Προϋποθέσεις συμμετοχής:</a:t>
            </a:r>
          </a:p>
          <a:p>
            <a:pPr lvl="1"/>
            <a:r>
              <a:rPr lang="el-GR" altLang="el-GR" sz="2800" dirty="0"/>
              <a:t>Συνάφεια πεδίου δράσης οργανισμού και αρμοδιοτήτων ΕΚ</a:t>
            </a:r>
          </a:p>
          <a:p>
            <a:pPr lvl="1"/>
            <a:r>
              <a:rPr lang="el-GR" altLang="el-GR" sz="2800" dirty="0"/>
              <a:t>Άσκηση εξουσιών από τα όργανα του ΔΟ δεν πρέπει να αλλοιώνει τις δικαιοδοτικές εξουσίες των θεσμικών οργάνων της ΕΚ</a:t>
            </a:r>
          </a:p>
        </p:txBody>
      </p:sp>
    </p:spTree>
    <p:extLst>
      <p:ext uri="{BB962C8B-B14F-4D97-AF65-F5344CB8AC3E}">
        <p14:creationId xmlns:p14="http://schemas.microsoft.com/office/powerpoint/2010/main" val="263983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01000" cy="1143000"/>
          </a:xfrm>
        </p:spPr>
        <p:txBody>
          <a:bodyPr/>
          <a:lstStyle/>
          <a:p>
            <a:r>
              <a:rPr lang="en-US" sz="4000" dirty="0"/>
              <a:t>Has the EU an Impact Internationally</a:t>
            </a:r>
            <a:r>
              <a:rPr lang="en-US" dirty="0"/>
              <a:t>?</a:t>
            </a:r>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36642" y="1905000"/>
            <a:ext cx="7461115"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636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333375"/>
            <a:ext cx="8229600" cy="777875"/>
          </a:xfrm>
        </p:spPr>
        <p:txBody>
          <a:bodyPr/>
          <a:lstStyle/>
          <a:p>
            <a:pPr fontAlgn="auto">
              <a:spcAft>
                <a:spcPts val="0"/>
              </a:spcAft>
              <a:defRPr/>
            </a:pPr>
            <a:r>
              <a:rPr lang="el-GR" sz="4000" b="1">
                <a:effectLst>
                  <a:outerShdw blurRad="38100" dist="38100" dir="2700000" algn="tl">
                    <a:srgbClr val="C0C0C0"/>
                  </a:outerShdw>
                </a:effectLst>
              </a:rPr>
              <a:t>ΕΕ και ΔΙΕΘΝΕΙΣ ΟΡΓΑΝΙΣΜΟΙ</a:t>
            </a:r>
          </a:p>
        </p:txBody>
      </p:sp>
      <p:sp>
        <p:nvSpPr>
          <p:cNvPr id="7171" name="Rectangle 3"/>
          <p:cNvSpPr>
            <a:spLocks noGrp="1" noChangeArrowheads="1"/>
          </p:cNvSpPr>
          <p:nvPr>
            <p:ph idx="1"/>
          </p:nvPr>
        </p:nvSpPr>
        <p:spPr>
          <a:xfrm>
            <a:off x="457200" y="1268413"/>
            <a:ext cx="8435975" cy="4857750"/>
          </a:xfrm>
        </p:spPr>
        <p:txBody>
          <a:bodyPr/>
          <a:lstStyle/>
          <a:p>
            <a:r>
              <a:rPr lang="el-GR" sz="2800"/>
              <a:t>Διάδραση ΕΕ-ΔΟ έχει δύο διαστάσεις:</a:t>
            </a:r>
          </a:p>
          <a:p>
            <a:pPr lvl="1">
              <a:spcBef>
                <a:spcPct val="40000"/>
              </a:spcBef>
            </a:pPr>
            <a:r>
              <a:rPr lang="el-GR" sz="2400" u="sng"/>
              <a:t>Εσωτερική</a:t>
            </a:r>
            <a:r>
              <a:rPr lang="el-GR" sz="2400"/>
              <a:t>: ενδο-ευρωπαϊκές θεσμικές και πολιτικές επιπτώσεις (συντονισμός πολιτικών θέσεων και δράσεων και θεσμική εκπροσώπηση σε ΔΟ)</a:t>
            </a:r>
          </a:p>
          <a:p>
            <a:pPr lvl="1">
              <a:spcBef>
                <a:spcPct val="40000"/>
              </a:spcBef>
            </a:pPr>
            <a:r>
              <a:rPr lang="el-GR" sz="2400" u="sng"/>
              <a:t>Εξωτερική</a:t>
            </a:r>
            <a:r>
              <a:rPr lang="el-GR" sz="2400"/>
              <a:t>: επιπτώσεις στη λειτουργία του ΔΟ (θεσμική μορφολογία και διαδικασία διαμόρφωσης πολιτικής)</a:t>
            </a:r>
          </a:p>
          <a:p>
            <a:pPr>
              <a:spcBef>
                <a:spcPct val="70000"/>
              </a:spcBef>
            </a:pPr>
            <a:r>
              <a:rPr lang="el-GR" sz="2800"/>
              <a:t>Παρουσία ΕΕ σε ΔΟ συχνά μέσω δράσεων </a:t>
            </a:r>
            <a:r>
              <a:rPr lang="el-GR" sz="2800" u="sng"/>
              <a:t>μεμονωμένων κρατών-μελών </a:t>
            </a:r>
            <a:r>
              <a:rPr lang="el-GR" sz="2800"/>
              <a:t>και όχι απόρροια </a:t>
            </a:r>
            <a:r>
              <a:rPr lang="el-GR" sz="2800" u="sng"/>
              <a:t>συλλογικής παρουσίας/ εκπροσώπησης</a:t>
            </a:r>
          </a:p>
          <a:p>
            <a:pPr lvl="1">
              <a:spcBef>
                <a:spcPct val="60000"/>
              </a:spcBef>
            </a:pPr>
            <a:endParaRPr lang="el-GR" sz="2400"/>
          </a:p>
          <a:p>
            <a:pPr lvl="1">
              <a:buFontTx/>
              <a:buNone/>
            </a:pPr>
            <a:endParaRPr lang="el-GR" sz="2400"/>
          </a:p>
        </p:txBody>
      </p:sp>
    </p:spTree>
    <p:extLst>
      <p:ext uri="{BB962C8B-B14F-4D97-AF65-F5344CB8AC3E}">
        <p14:creationId xmlns:p14="http://schemas.microsoft.com/office/powerpoint/2010/main" val="3437030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50900"/>
          </a:xfrm>
        </p:spPr>
        <p:txBody>
          <a:bodyPr/>
          <a:lstStyle/>
          <a:p>
            <a:pPr fontAlgn="auto">
              <a:spcAft>
                <a:spcPts val="0"/>
              </a:spcAft>
              <a:defRPr/>
            </a:pPr>
            <a:r>
              <a:rPr lang="el-GR" sz="3600" b="1">
                <a:effectLst>
                  <a:outerShdw blurRad="38100" dist="38100" dir="2700000" algn="tl">
                    <a:srgbClr val="C0C0C0"/>
                  </a:outerShdw>
                </a:effectLst>
              </a:rPr>
              <a:t>ΑΛΛΑΓΕΣ ΣΤΙΣ ΣΧΕΣΕΙΣ ΕΕ-ΔΟ</a:t>
            </a:r>
            <a:r>
              <a:rPr lang="en-US" sz="3600" b="1">
                <a:effectLst>
                  <a:outerShdw blurRad="38100" dist="38100" dir="2700000" algn="tl">
                    <a:srgbClr val="C0C0C0"/>
                  </a:outerShdw>
                </a:effectLst>
              </a:rPr>
              <a:t> (I)</a:t>
            </a:r>
            <a:endParaRPr lang="el-GR" sz="3600" b="1">
              <a:effectLst>
                <a:outerShdw blurRad="38100" dist="38100" dir="2700000" algn="tl">
                  <a:srgbClr val="C0C0C0"/>
                </a:outerShdw>
              </a:effectLst>
            </a:endParaRPr>
          </a:p>
        </p:txBody>
      </p:sp>
      <p:sp>
        <p:nvSpPr>
          <p:cNvPr id="8195" name="Rectangle 3"/>
          <p:cNvSpPr>
            <a:spLocks noGrp="1" noChangeArrowheads="1"/>
          </p:cNvSpPr>
          <p:nvPr>
            <p:ph idx="1"/>
          </p:nvPr>
        </p:nvSpPr>
        <p:spPr>
          <a:xfrm>
            <a:off x="457200" y="1196975"/>
            <a:ext cx="8507413" cy="5472113"/>
          </a:xfrm>
        </p:spPr>
        <p:txBody>
          <a:bodyPr/>
          <a:lstStyle/>
          <a:p>
            <a:pPr>
              <a:lnSpc>
                <a:spcPct val="90000"/>
              </a:lnSpc>
            </a:pPr>
            <a:r>
              <a:rPr lang="el-GR" sz="2800"/>
              <a:t>Νέο </a:t>
            </a:r>
            <a:r>
              <a:rPr lang="el-GR" sz="2800" b="1" u="sng"/>
              <a:t>πολιτικό</a:t>
            </a:r>
            <a:r>
              <a:rPr lang="el-GR" sz="2800"/>
              <a:t> πλαίσιο δράσης: ‘</a:t>
            </a:r>
            <a:r>
              <a:rPr lang="el-GR" sz="2800" b="1"/>
              <a:t>αποτελεσματική πολυμέρεια</a:t>
            </a:r>
            <a:r>
              <a:rPr lang="el-GR" sz="2800"/>
              <a:t>’ (</a:t>
            </a:r>
            <a:r>
              <a:rPr lang="en-US" sz="2800"/>
              <a:t>effective multilateralism)</a:t>
            </a:r>
            <a:r>
              <a:rPr lang="el-GR" sz="2800"/>
              <a:t> (Ευρωπαϊκή Στρατηγική Ασφάλειας 2003/2008)</a:t>
            </a:r>
          </a:p>
          <a:p>
            <a:pPr lvl="1">
              <a:lnSpc>
                <a:spcPct val="80000"/>
              </a:lnSpc>
              <a:spcBef>
                <a:spcPct val="40000"/>
              </a:spcBef>
            </a:pPr>
            <a:r>
              <a:rPr lang="el-GR" sz="2400"/>
              <a:t>Ρόλος διεθνούς δικαίου/ εύρυθμα λειτουργούντες διεθνείς θεσμοί/ διεθνής τάξη βασισμένη σε κανόνες</a:t>
            </a:r>
          </a:p>
          <a:p>
            <a:pPr lvl="1">
              <a:lnSpc>
                <a:spcPct val="80000"/>
              </a:lnSpc>
              <a:spcBef>
                <a:spcPct val="40000"/>
              </a:spcBef>
            </a:pPr>
            <a:r>
              <a:rPr lang="el-GR" sz="2400"/>
              <a:t>Χάρτης ΟΗΕ: θεμελιώδες πλαίσιο διεθνών σχέσεων</a:t>
            </a:r>
          </a:p>
          <a:p>
            <a:pPr lvl="1">
              <a:lnSpc>
                <a:spcPct val="80000"/>
              </a:lnSpc>
              <a:spcBef>
                <a:spcPct val="40000"/>
              </a:spcBef>
            </a:pPr>
            <a:r>
              <a:rPr lang="el-GR" sz="2400"/>
              <a:t>Διεύρυνση μελών διεθνών οργανισμών</a:t>
            </a:r>
          </a:p>
          <a:p>
            <a:pPr lvl="1">
              <a:lnSpc>
                <a:spcPct val="80000"/>
              </a:lnSpc>
              <a:spcBef>
                <a:spcPct val="40000"/>
              </a:spcBef>
            </a:pPr>
            <a:r>
              <a:rPr lang="el-GR" sz="2400"/>
              <a:t>Διεθνής ρόλος ΕΕ:</a:t>
            </a:r>
            <a:endParaRPr lang="en-US" sz="2400"/>
          </a:p>
          <a:p>
            <a:pPr lvl="2">
              <a:lnSpc>
                <a:spcPct val="80000"/>
              </a:lnSpc>
              <a:spcBef>
                <a:spcPct val="40000"/>
              </a:spcBef>
            </a:pPr>
            <a:r>
              <a:rPr lang="el-GR" sz="2000"/>
              <a:t>πιο δραστήρια επιδίωξη στρατηγικών στόχων</a:t>
            </a:r>
          </a:p>
          <a:p>
            <a:pPr lvl="2">
              <a:lnSpc>
                <a:spcPct val="80000"/>
              </a:lnSpc>
            </a:pPr>
            <a:r>
              <a:rPr lang="el-GR" sz="2000"/>
              <a:t>χρήση πλήρους φάσματος μέσων διαχείρισης κρίσεων και πρόληψης συγκρούσεων (πολιτικές, στρατιωτικές, διπλωματικές, εμπορικές, αναπτυξιακές δραστηριότητες)</a:t>
            </a:r>
          </a:p>
          <a:p>
            <a:pPr lvl="2">
              <a:lnSpc>
                <a:spcPct val="80000"/>
              </a:lnSpc>
            </a:pPr>
            <a:r>
              <a:rPr lang="el-GR" sz="2000"/>
              <a:t>προληπτική εμπλοκή</a:t>
            </a:r>
          </a:p>
          <a:p>
            <a:pPr lvl="2">
              <a:lnSpc>
                <a:spcPct val="80000"/>
              </a:lnSpc>
            </a:pPr>
            <a:r>
              <a:rPr lang="el-GR" sz="2000"/>
              <a:t>ανάγκη για μεγαλύτερες ικανότητες: αύξηση πόρων και αποτελεσματικότερη χρήση τους</a:t>
            </a:r>
          </a:p>
        </p:txBody>
      </p:sp>
    </p:spTree>
    <p:extLst>
      <p:ext uri="{BB962C8B-B14F-4D97-AF65-F5344CB8AC3E}">
        <p14:creationId xmlns:p14="http://schemas.microsoft.com/office/powerpoint/2010/main" val="4228457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fontAlgn="auto">
              <a:spcAft>
                <a:spcPts val="0"/>
              </a:spcAft>
              <a:defRPr/>
            </a:pPr>
            <a:r>
              <a:rPr lang="el-GR" sz="3600" b="1">
                <a:effectLst>
                  <a:outerShdw blurRad="38100" dist="38100" dir="2700000" algn="tl">
                    <a:srgbClr val="C0C0C0"/>
                  </a:outerShdw>
                </a:effectLst>
              </a:rPr>
              <a:t>ΑΛΛΑΓΕΣ ΣΤΙΣ ΣΧΕΣΕΙΣ ΕΕ-ΔΟ</a:t>
            </a:r>
            <a:r>
              <a:rPr lang="en-US" sz="3600" b="1">
                <a:effectLst>
                  <a:outerShdw blurRad="38100" dist="38100" dir="2700000" algn="tl">
                    <a:srgbClr val="C0C0C0"/>
                  </a:outerShdw>
                </a:effectLst>
              </a:rPr>
              <a:t> (II)</a:t>
            </a:r>
            <a:endParaRPr lang="el-GR" sz="3600" b="1">
              <a:effectLst>
                <a:outerShdw blurRad="38100" dist="38100" dir="2700000" algn="tl">
                  <a:srgbClr val="C0C0C0"/>
                </a:outerShdw>
              </a:effectLst>
            </a:endParaRPr>
          </a:p>
        </p:txBody>
      </p:sp>
      <p:sp>
        <p:nvSpPr>
          <p:cNvPr id="9219" name="Rectangle 3"/>
          <p:cNvSpPr>
            <a:spLocks noGrp="1" noChangeArrowheads="1"/>
          </p:cNvSpPr>
          <p:nvPr>
            <p:ph idx="1"/>
          </p:nvPr>
        </p:nvSpPr>
        <p:spPr>
          <a:xfrm>
            <a:off x="457200" y="1341438"/>
            <a:ext cx="8229600" cy="4784725"/>
          </a:xfrm>
        </p:spPr>
        <p:txBody>
          <a:bodyPr/>
          <a:lstStyle/>
          <a:p>
            <a:r>
              <a:rPr lang="el-GR" sz="2800"/>
              <a:t>Νέο </a:t>
            </a:r>
            <a:r>
              <a:rPr lang="el-GR" sz="2800" b="1" u="sng"/>
              <a:t>θεσμικό</a:t>
            </a:r>
            <a:r>
              <a:rPr lang="el-GR" sz="2800"/>
              <a:t> και </a:t>
            </a:r>
            <a:r>
              <a:rPr lang="el-GR" sz="2800" b="1" u="sng"/>
              <a:t>νομικό</a:t>
            </a:r>
            <a:r>
              <a:rPr lang="el-GR" sz="2800"/>
              <a:t> πλαίσιο δράσης (Συνθήκη Λισαβόνας 2007)</a:t>
            </a:r>
          </a:p>
          <a:p>
            <a:pPr lvl="1"/>
            <a:r>
              <a:rPr lang="el-GR" sz="2400"/>
              <a:t>Καταργείται δομή πυλώνων, αλλά ΚΕΠΠΑ/ΕΠΑΑ εμπεριέχει ειδικές ρυθμίσεις</a:t>
            </a:r>
          </a:p>
          <a:p>
            <a:pPr lvl="2"/>
            <a:r>
              <a:rPr lang="el-GR" sz="2000"/>
              <a:t>Πάντως, η ΕΕ έχει πλέον νομική υπόσταση (άρα μπορεί να γίνει μέλος ΔΟ)</a:t>
            </a:r>
          </a:p>
          <a:p>
            <a:pPr lvl="1">
              <a:lnSpc>
                <a:spcPct val="40000"/>
              </a:lnSpc>
            </a:pPr>
            <a:endParaRPr lang="el-GR" sz="1200"/>
          </a:p>
          <a:p>
            <a:pPr lvl="1"/>
            <a:r>
              <a:rPr lang="el-GR" sz="2400"/>
              <a:t>Θέση Ύπατου Εκπροσώπου («Υπουργός Εξωτερικών ΕΕ»): ενοποιούνται θέσεις Επιτρόπου εξωτερικών υποθέσεων και Ύπατου Εκπροσώπου ΚΕΠΠΑ</a:t>
            </a:r>
          </a:p>
          <a:p>
            <a:pPr>
              <a:lnSpc>
                <a:spcPct val="40000"/>
              </a:lnSpc>
            </a:pPr>
            <a:endParaRPr lang="el-GR" sz="1200"/>
          </a:p>
          <a:p>
            <a:pPr lvl="1"/>
            <a:r>
              <a:rPr lang="el-GR" sz="2400"/>
              <a:t>Ευρωπαϊκή Υπηρεσία Εξωτερικών Υποθέσεων</a:t>
            </a:r>
          </a:p>
        </p:txBody>
      </p:sp>
    </p:spTree>
    <p:extLst>
      <p:ext uri="{BB962C8B-B14F-4D97-AF65-F5344CB8AC3E}">
        <p14:creationId xmlns:p14="http://schemas.microsoft.com/office/powerpoint/2010/main" val="1561916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50900"/>
          </a:xfrm>
        </p:spPr>
        <p:txBody>
          <a:bodyPr/>
          <a:lstStyle/>
          <a:p>
            <a:pPr fontAlgn="auto">
              <a:spcAft>
                <a:spcPts val="0"/>
              </a:spcAft>
              <a:defRPr/>
            </a:pPr>
            <a:r>
              <a:rPr lang="el-GR" sz="3600" b="1">
                <a:effectLst>
                  <a:outerShdw blurRad="38100" dist="38100" dir="2700000" algn="tl">
                    <a:srgbClr val="C0C0C0"/>
                  </a:outerShdw>
                </a:effectLst>
              </a:rPr>
              <a:t>ΕΝΝΟΙΑ ΠΟΛΥΜΕΡΕΙΑΣ</a:t>
            </a:r>
            <a:r>
              <a:rPr lang="en-US" sz="3600" b="1">
                <a:effectLst>
                  <a:outerShdw blurRad="38100" dist="38100" dir="2700000" algn="tl">
                    <a:srgbClr val="C0C0C0"/>
                  </a:outerShdw>
                </a:effectLst>
              </a:rPr>
              <a:t> (I)</a:t>
            </a:r>
            <a:endParaRPr lang="el-GR" sz="3600" b="1">
              <a:effectLst>
                <a:outerShdw blurRad="38100" dist="38100" dir="2700000" algn="tl">
                  <a:srgbClr val="C0C0C0"/>
                </a:outerShdw>
              </a:effectLst>
            </a:endParaRPr>
          </a:p>
        </p:txBody>
      </p:sp>
      <p:sp>
        <p:nvSpPr>
          <p:cNvPr id="10243" name="Rectangle 3"/>
          <p:cNvSpPr>
            <a:spLocks noGrp="1" noChangeArrowheads="1"/>
          </p:cNvSpPr>
          <p:nvPr>
            <p:ph idx="1"/>
          </p:nvPr>
        </p:nvSpPr>
        <p:spPr>
          <a:xfrm>
            <a:off x="457200" y="1125538"/>
            <a:ext cx="8229600" cy="5399087"/>
          </a:xfrm>
        </p:spPr>
        <p:txBody>
          <a:bodyPr/>
          <a:lstStyle/>
          <a:p>
            <a:r>
              <a:rPr lang="el-GR"/>
              <a:t>Πολυμέρεια όχι μόνο θέμα συστημικής οργάνωσης σε ομάδες των τριών και άνω κρατών: </a:t>
            </a:r>
            <a:r>
              <a:rPr lang="el-GR" u="sng"/>
              <a:t>συγκεκριμένο είδος θεσμο-θετημένων σχέσεων</a:t>
            </a:r>
          </a:p>
          <a:p>
            <a:pPr lvl="1"/>
            <a:r>
              <a:rPr lang="el-GR"/>
              <a:t>Οργάνωση στη βάση συγκεκριμένων αρχών ισότιμης συμμετοχής</a:t>
            </a:r>
          </a:p>
          <a:p>
            <a:pPr lvl="1"/>
            <a:r>
              <a:rPr lang="el-GR"/>
              <a:t>Διαχρονική συμπεριφορική ομοιομορφία (όχι επιλογή </a:t>
            </a:r>
            <a:r>
              <a:rPr lang="en-US" i="1">
                <a:cs typeface="Times New Roman" pitchFamily="18" charset="0"/>
              </a:rPr>
              <a:t>à la carte</a:t>
            </a:r>
            <a:r>
              <a:rPr lang="en-US">
                <a:latin typeface="Times New Roman" pitchFamily="18" charset="0"/>
                <a:cs typeface="Times New Roman" pitchFamily="18" charset="0"/>
              </a:rPr>
              <a:t>)</a:t>
            </a:r>
            <a:r>
              <a:rPr lang="el-GR">
                <a:latin typeface="Times New Roman" pitchFamily="18" charset="0"/>
                <a:cs typeface="Times New Roman" pitchFamily="18" charset="0"/>
              </a:rPr>
              <a:t> [και δημιουργεί ανάλογες προσδοκίες μελλοντικής συμπεριφοράς!]</a:t>
            </a:r>
            <a:endParaRPr lang="el-GR"/>
          </a:p>
          <a:p>
            <a:pPr lvl="1"/>
            <a:r>
              <a:rPr lang="el-GR"/>
              <a:t>Μέσο ή σκοπός (ή και τα δύο;)</a:t>
            </a:r>
            <a:endParaRPr lang="en-US">
              <a:cs typeface="Times New Roman" pitchFamily="18" charset="0"/>
            </a:endParaRPr>
          </a:p>
          <a:p>
            <a:pPr>
              <a:spcBef>
                <a:spcPct val="50000"/>
              </a:spcBef>
            </a:pPr>
            <a:endParaRPr lang="el-GR"/>
          </a:p>
        </p:txBody>
      </p:sp>
    </p:spTree>
    <p:extLst>
      <p:ext uri="{BB962C8B-B14F-4D97-AF65-F5344CB8AC3E}">
        <p14:creationId xmlns:p14="http://schemas.microsoft.com/office/powerpoint/2010/main" val="403433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77875"/>
          </a:xfrm>
        </p:spPr>
        <p:txBody>
          <a:bodyPr/>
          <a:lstStyle/>
          <a:p>
            <a:pPr fontAlgn="auto">
              <a:spcAft>
                <a:spcPts val="0"/>
              </a:spcAft>
              <a:defRPr/>
            </a:pPr>
            <a:r>
              <a:rPr lang="el-GR" sz="4000" b="1">
                <a:effectLst>
                  <a:outerShdw blurRad="38100" dist="38100" dir="2700000" algn="tl">
                    <a:srgbClr val="C0C0C0"/>
                  </a:outerShdw>
                </a:effectLst>
              </a:rPr>
              <a:t>ΕΝΝΟΙΑ ΠΟΛΥΜΕΡΕΙΑΣ</a:t>
            </a:r>
            <a:r>
              <a:rPr lang="en-US" sz="4000" b="1">
                <a:effectLst>
                  <a:outerShdw blurRad="38100" dist="38100" dir="2700000" algn="tl">
                    <a:srgbClr val="C0C0C0"/>
                  </a:outerShdw>
                </a:effectLst>
              </a:rPr>
              <a:t> (II)</a:t>
            </a:r>
            <a:endParaRPr lang="el-GR" sz="4000" b="1">
              <a:effectLst>
                <a:outerShdw blurRad="38100" dist="38100" dir="2700000" algn="tl">
                  <a:srgbClr val="C0C0C0"/>
                </a:outerShdw>
              </a:effectLst>
            </a:endParaRPr>
          </a:p>
        </p:txBody>
      </p:sp>
      <p:sp>
        <p:nvSpPr>
          <p:cNvPr id="11267" name="Rectangle 3"/>
          <p:cNvSpPr>
            <a:spLocks noGrp="1" noChangeArrowheads="1"/>
          </p:cNvSpPr>
          <p:nvPr>
            <p:ph idx="1"/>
          </p:nvPr>
        </p:nvSpPr>
        <p:spPr>
          <a:xfrm>
            <a:off x="457200" y="1268413"/>
            <a:ext cx="8229600" cy="5113337"/>
          </a:xfrm>
        </p:spPr>
        <p:txBody>
          <a:bodyPr/>
          <a:lstStyle/>
          <a:p>
            <a:pPr>
              <a:lnSpc>
                <a:spcPct val="80000"/>
              </a:lnSpc>
              <a:spcBef>
                <a:spcPct val="50000"/>
              </a:spcBef>
            </a:pPr>
            <a:r>
              <a:rPr lang="el-GR" sz="2800"/>
              <a:t>Βασική διάκριση μεταξύ:</a:t>
            </a:r>
          </a:p>
          <a:p>
            <a:pPr lvl="1">
              <a:lnSpc>
                <a:spcPct val="80000"/>
              </a:lnSpc>
            </a:pPr>
            <a:r>
              <a:rPr lang="el-GR" sz="2400" u="sng"/>
              <a:t>Λειτουργιστικής πολυμέρειας</a:t>
            </a:r>
            <a:r>
              <a:rPr lang="el-GR" sz="2400"/>
              <a:t> (μέσο επίτευξης κρατικών επιδιώξεων)</a:t>
            </a:r>
          </a:p>
          <a:p>
            <a:pPr lvl="1">
              <a:lnSpc>
                <a:spcPct val="80000"/>
              </a:lnSpc>
            </a:pPr>
            <a:r>
              <a:rPr lang="el-GR" sz="2400" u="sng"/>
              <a:t>Πολυμέρειας ως αυτοσκοπός</a:t>
            </a:r>
            <a:r>
              <a:rPr lang="el-GR" sz="2400"/>
              <a:t> (τρόπος αντίληψης και κανονιστική προσέγγιση λειτουργίας συστήματος διεθνών σχέσεων)</a:t>
            </a:r>
          </a:p>
          <a:p>
            <a:pPr>
              <a:lnSpc>
                <a:spcPct val="80000"/>
              </a:lnSpc>
              <a:spcBef>
                <a:spcPct val="50000"/>
              </a:spcBef>
            </a:pPr>
            <a:r>
              <a:rPr lang="el-GR" sz="2800"/>
              <a:t>Πώς αντιλαμβάνεται η ΕΕ την πολυμέρεια;</a:t>
            </a:r>
          </a:p>
          <a:p>
            <a:pPr lvl="1">
              <a:lnSpc>
                <a:spcPct val="80000"/>
              </a:lnSpc>
              <a:spcBef>
                <a:spcPct val="50000"/>
              </a:spcBef>
            </a:pPr>
            <a:r>
              <a:rPr lang="el-GR" sz="2400"/>
              <a:t>ΕΕ αποτελεί η ίδια μια πολυμερή πολιτική οντότητα (δυνητικά προβλήματα διαπραγματευτικής αρτηριοσκλήρωσης)</a:t>
            </a:r>
          </a:p>
          <a:p>
            <a:pPr lvl="1">
              <a:lnSpc>
                <a:spcPct val="80000"/>
              </a:lnSpc>
              <a:spcBef>
                <a:spcPct val="50000"/>
              </a:spcBef>
            </a:pPr>
            <a:r>
              <a:rPr lang="el-GR" sz="2400"/>
              <a:t>Διαφορετικοί δρώντες έχουν διαφορετική αντίληψη της έννοιας (και μεταδίδουν άλλη εικόνα, προκαλώντας σύγχυση στους διεθνείς εταίρους της ΕΕ)  </a:t>
            </a:r>
          </a:p>
          <a:p>
            <a:pPr lvl="1">
              <a:lnSpc>
                <a:spcPct val="80000"/>
              </a:lnSpc>
              <a:spcBef>
                <a:spcPct val="50000"/>
              </a:spcBef>
            </a:pPr>
            <a:endParaRPr lang="el-GR" sz="2400"/>
          </a:p>
        </p:txBody>
      </p:sp>
    </p:spTree>
    <p:extLst>
      <p:ext uri="{BB962C8B-B14F-4D97-AF65-F5344CB8AC3E}">
        <p14:creationId xmlns:p14="http://schemas.microsoft.com/office/powerpoint/2010/main" val="700403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549275"/>
            <a:ext cx="8229600" cy="431800"/>
          </a:xfrm>
        </p:spPr>
        <p:txBody>
          <a:bodyPr/>
          <a:lstStyle/>
          <a:p>
            <a:pPr fontAlgn="auto">
              <a:spcAft>
                <a:spcPts val="0"/>
              </a:spcAft>
              <a:defRPr/>
            </a:pPr>
            <a:r>
              <a:rPr lang="el-GR" sz="3200" b="1">
                <a:effectLst>
                  <a:outerShdw blurRad="38100" dist="38100" dir="2700000" algn="tl">
                    <a:srgbClr val="C0C0C0"/>
                  </a:outerShdw>
                </a:effectLst>
              </a:rPr>
              <a:t>ΧΑΡΑΚΤΗΡΙΣΤΙΚΑ ΣΧΕΣΕΩΝ ΕΕ-ΔΟ</a:t>
            </a:r>
          </a:p>
        </p:txBody>
      </p:sp>
      <p:sp>
        <p:nvSpPr>
          <p:cNvPr id="12291" name="Rectangle 3"/>
          <p:cNvSpPr>
            <a:spLocks noGrp="1" noChangeArrowheads="1"/>
          </p:cNvSpPr>
          <p:nvPr>
            <p:ph idx="1"/>
          </p:nvPr>
        </p:nvSpPr>
        <p:spPr>
          <a:xfrm>
            <a:off x="468313" y="1341438"/>
            <a:ext cx="8229600" cy="4929187"/>
          </a:xfrm>
        </p:spPr>
        <p:txBody>
          <a:bodyPr/>
          <a:lstStyle/>
          <a:p>
            <a:pPr>
              <a:lnSpc>
                <a:spcPct val="90000"/>
              </a:lnSpc>
            </a:pPr>
            <a:r>
              <a:rPr lang="el-GR" sz="2400"/>
              <a:t>Σχέση ΕΕ-ΔΟ </a:t>
            </a:r>
            <a:r>
              <a:rPr lang="el-GR" sz="2400" u="sng"/>
              <a:t>δυναμική</a:t>
            </a:r>
            <a:r>
              <a:rPr lang="el-GR" sz="2400"/>
              <a:t>: εξελίσσεται και επηρεάζεται από διεθνείς/συστημικές μεταβολές (διεθνείς κρίσεις) και μεταβολές εντός της ΕΕ (π.χ. διευρύνσεις ΕΕ και ΔΟ, τι βαρύτητα δίνει η ΕΕ σε έναν ΔΟ κτλ) </a:t>
            </a:r>
          </a:p>
          <a:p>
            <a:pPr>
              <a:lnSpc>
                <a:spcPct val="90000"/>
              </a:lnSpc>
              <a:spcBef>
                <a:spcPct val="50000"/>
              </a:spcBef>
            </a:pPr>
            <a:r>
              <a:rPr lang="el-GR" sz="2400"/>
              <a:t>Σχέση ΕΕ-ΔΟ </a:t>
            </a:r>
            <a:r>
              <a:rPr lang="el-GR" sz="2400" u="sng"/>
              <a:t>διαδραστική</a:t>
            </a:r>
            <a:r>
              <a:rPr lang="el-GR" sz="2400"/>
              <a:t>: ΕΕ επηρεάζει ΔΟ και αντίστροφα</a:t>
            </a:r>
          </a:p>
          <a:p>
            <a:pPr>
              <a:lnSpc>
                <a:spcPct val="90000"/>
              </a:lnSpc>
              <a:spcBef>
                <a:spcPct val="50000"/>
              </a:spcBef>
            </a:pPr>
            <a:r>
              <a:rPr lang="el-GR" sz="2400"/>
              <a:t>Διεθνής παρουσία ΕΕ όχι αποκλειστικά «ΕΕ σε ΔΟ» αλλά επιπρόσθετα:</a:t>
            </a:r>
          </a:p>
          <a:p>
            <a:pPr lvl="1">
              <a:lnSpc>
                <a:spcPct val="90000"/>
              </a:lnSpc>
            </a:pPr>
            <a:r>
              <a:rPr lang="el-GR"/>
              <a:t>«ΕΕ μέσω ΔΟ»: ανάθεση αρμοδιοτήτων από ΕΕ σε άλλους ΔΟ </a:t>
            </a:r>
          </a:p>
          <a:p>
            <a:pPr lvl="1">
              <a:lnSpc>
                <a:spcPct val="90000"/>
              </a:lnSpc>
            </a:pPr>
            <a:r>
              <a:rPr lang="el-GR"/>
              <a:t>«ΕΕ μαζί με ΔΟ»: παράλληλη/συμβιωτική σχέση</a:t>
            </a:r>
          </a:p>
          <a:p>
            <a:pPr lvl="1">
              <a:lnSpc>
                <a:spcPct val="90000"/>
              </a:lnSpc>
            </a:pPr>
            <a:r>
              <a:rPr lang="el-GR"/>
              <a:t>«ΕΕ εναντίον ΔΟ»: ανταγωνιστική σχέση με ΔΟ με παρεμφερή δραστηριοποίηση</a:t>
            </a:r>
          </a:p>
          <a:p>
            <a:pPr>
              <a:lnSpc>
                <a:spcPct val="90000"/>
              </a:lnSpc>
            </a:pPr>
            <a:endParaRPr lang="el-GR" sz="2400"/>
          </a:p>
        </p:txBody>
      </p:sp>
    </p:spTree>
    <p:extLst>
      <p:ext uri="{BB962C8B-B14F-4D97-AF65-F5344CB8AC3E}">
        <p14:creationId xmlns:p14="http://schemas.microsoft.com/office/powerpoint/2010/main" val="3552271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l-GR" sz="3200" b="1">
                <a:effectLst>
                  <a:outerShdw blurRad="38100" dist="38100" dir="2700000" algn="tl">
                    <a:srgbClr val="C0C0C0"/>
                  </a:outerShdw>
                </a:effectLst>
              </a:rPr>
              <a:t>ΠΑΡΑΜΕΤΡΟΙ ΕΠΗΡΕΑΣΜΟΥ ΣΧΕΣΗΣ ΕΕ-ΔΟ</a:t>
            </a:r>
            <a:r>
              <a:rPr lang="el-GR" sz="3600" b="1">
                <a:effectLst>
                  <a:outerShdw blurRad="38100" dist="38100" dir="2700000" algn="tl">
                    <a:srgbClr val="C0C0C0"/>
                  </a:outerShdw>
                </a:effectLst>
              </a:rPr>
              <a:t> (Ι)</a:t>
            </a:r>
          </a:p>
        </p:txBody>
      </p:sp>
      <p:sp>
        <p:nvSpPr>
          <p:cNvPr id="13315" name="Rectangle 3"/>
          <p:cNvSpPr>
            <a:spLocks noGrp="1" noChangeArrowheads="1"/>
          </p:cNvSpPr>
          <p:nvPr>
            <p:ph idx="1"/>
          </p:nvPr>
        </p:nvSpPr>
        <p:spPr>
          <a:xfrm>
            <a:off x="395288" y="1628775"/>
            <a:ext cx="8569325" cy="5040313"/>
          </a:xfrm>
        </p:spPr>
        <p:txBody>
          <a:bodyPr/>
          <a:lstStyle/>
          <a:p>
            <a:pPr marL="609600" indent="-609600">
              <a:lnSpc>
                <a:spcPct val="80000"/>
              </a:lnSpc>
            </a:pPr>
            <a:r>
              <a:rPr lang="el-GR" sz="2400" u="sng"/>
              <a:t>Ενδογενείς</a:t>
            </a:r>
            <a:r>
              <a:rPr lang="el-GR" sz="2400"/>
              <a:t>: συνδέονται με δομή και λειτουργία ΕΕ</a:t>
            </a:r>
          </a:p>
          <a:p>
            <a:pPr marL="1371600" lvl="2" indent="-457200">
              <a:lnSpc>
                <a:spcPct val="80000"/>
              </a:lnSpc>
              <a:spcBef>
                <a:spcPct val="50000"/>
              </a:spcBef>
            </a:pPr>
            <a:r>
              <a:rPr lang="el-GR" sz="2000"/>
              <a:t>Διεύρυνση:</a:t>
            </a:r>
          </a:p>
          <a:p>
            <a:pPr marL="1752600" lvl="3" indent="-381000">
              <a:lnSpc>
                <a:spcPct val="80000"/>
              </a:lnSpc>
              <a:spcBef>
                <a:spcPct val="30000"/>
              </a:spcBef>
            </a:pPr>
            <a:r>
              <a:rPr lang="el-GR" sz="1800"/>
              <a:t>Ένταξη ‘ουδέτερων’ </a:t>
            </a:r>
            <a:r>
              <a:rPr lang="en-US" sz="1800">
                <a:cs typeface="Times New Roman" pitchFamily="18" charset="0"/>
              </a:rPr>
              <a:t>→ </a:t>
            </a:r>
            <a:r>
              <a:rPr lang="el-GR" sz="1800"/>
              <a:t>έμφαση σε αποστολές τύπου </a:t>
            </a:r>
            <a:r>
              <a:rPr lang="en-US" sz="1800"/>
              <a:t>Petersberg (</a:t>
            </a:r>
            <a:r>
              <a:rPr lang="el-GR" sz="1800"/>
              <a:t>συμβατότητα με ΟΗΕ </a:t>
            </a:r>
            <a:r>
              <a:rPr lang="el-GR" sz="1800">
                <a:cs typeface="Times New Roman" pitchFamily="18" charset="0"/>
              </a:rPr>
              <a:t>↑↑↑)</a:t>
            </a:r>
          </a:p>
          <a:p>
            <a:pPr marL="1752600" lvl="3" indent="-381000">
              <a:lnSpc>
                <a:spcPct val="80000"/>
              </a:lnSpc>
              <a:spcBef>
                <a:spcPct val="30000"/>
              </a:spcBef>
            </a:pPr>
            <a:r>
              <a:rPr lang="el-GR" sz="1800">
                <a:cs typeface="Arial" pitchFamily="34" charset="0"/>
              </a:rPr>
              <a:t>Προτεραιότητες χωρών (π.χ. διαπραγματευτικές θέσεις ΕΕ σε ΠΟΕ μετά τη διεύρυνση προς Νότο) </a:t>
            </a:r>
            <a:endParaRPr lang="el-GR" sz="1800"/>
          </a:p>
          <a:p>
            <a:pPr marL="1371600" lvl="2" indent="-457200">
              <a:lnSpc>
                <a:spcPct val="80000"/>
              </a:lnSpc>
              <a:spcBef>
                <a:spcPct val="40000"/>
              </a:spcBef>
            </a:pPr>
            <a:r>
              <a:rPr lang="el-GR" sz="2000"/>
              <a:t>Ενδο-θεσμική ισορροπία: </a:t>
            </a:r>
          </a:p>
          <a:p>
            <a:pPr marL="1752600" lvl="3" indent="-381000">
              <a:lnSpc>
                <a:spcPct val="80000"/>
              </a:lnSpc>
            </a:pPr>
            <a:r>
              <a:rPr lang="el-GR" sz="1800"/>
              <a:t>Ενδυνάμωση ΕΚ </a:t>
            </a:r>
            <a:r>
              <a:rPr lang="en-US" sz="1800">
                <a:cs typeface="Times New Roman" pitchFamily="18" charset="0"/>
              </a:rPr>
              <a:t>→</a:t>
            </a:r>
            <a:r>
              <a:rPr lang="el-GR" sz="1800"/>
              <a:t> έμφαση σε ανθρώπινα δικαιώματα</a:t>
            </a:r>
          </a:p>
          <a:p>
            <a:pPr marL="1752600" lvl="3" indent="-381000">
              <a:lnSpc>
                <a:spcPct val="80000"/>
              </a:lnSpc>
            </a:pPr>
            <a:r>
              <a:rPr lang="el-GR" sz="1800"/>
              <a:t>Απουσία ηγετικού κέντρου (ρόλος κυλιόμενης Προεδρίας)</a:t>
            </a:r>
          </a:p>
          <a:p>
            <a:pPr marL="1371600" lvl="2" indent="-457200">
              <a:lnSpc>
                <a:spcPct val="80000"/>
              </a:lnSpc>
              <a:spcBef>
                <a:spcPct val="40000"/>
              </a:spcBef>
            </a:pPr>
            <a:r>
              <a:rPr lang="el-GR" sz="2000"/>
              <a:t>Εξέλιξη πολιτικών ΕΕ:</a:t>
            </a:r>
          </a:p>
          <a:p>
            <a:pPr marL="1752600" lvl="3" indent="-381000">
              <a:lnSpc>
                <a:spcPct val="80000"/>
              </a:lnSpc>
            </a:pPr>
            <a:r>
              <a:rPr lang="el-GR" sz="1800"/>
              <a:t>Ενιαία Αγορά, ΚΑΠ...</a:t>
            </a:r>
          </a:p>
          <a:p>
            <a:pPr marL="609600" indent="-609600">
              <a:lnSpc>
                <a:spcPct val="80000"/>
              </a:lnSpc>
              <a:spcBef>
                <a:spcPct val="50000"/>
              </a:spcBef>
            </a:pPr>
            <a:r>
              <a:rPr lang="el-GR" sz="2400" u="sng"/>
              <a:t>Εξωγενείς</a:t>
            </a:r>
            <a:r>
              <a:rPr lang="el-GR" sz="2400"/>
              <a:t>: συνδέονται με συστημικές καταστάσεις και τη λειτουργία των ΔΟ</a:t>
            </a:r>
          </a:p>
          <a:p>
            <a:pPr marL="1371600" lvl="2" indent="-457200">
              <a:lnSpc>
                <a:spcPct val="80000"/>
              </a:lnSpc>
              <a:spcBef>
                <a:spcPct val="40000"/>
              </a:spcBef>
            </a:pPr>
            <a:r>
              <a:rPr lang="el-GR" sz="2000"/>
              <a:t>ρόλος ΝΑΤΟ μετά την κατάρρευση της Σοβιετικής Ένωσης </a:t>
            </a:r>
            <a:r>
              <a:rPr lang="el-GR" sz="2000">
                <a:latin typeface="Times New Roman" pitchFamily="18" charset="0"/>
                <a:cs typeface="Times New Roman" pitchFamily="18" charset="0"/>
              </a:rPr>
              <a:t>→ </a:t>
            </a:r>
            <a:r>
              <a:rPr lang="el-GR" sz="2000"/>
              <a:t>αναζήτηση αμυντικής ταυτότητας της ΕΕ</a:t>
            </a:r>
          </a:p>
          <a:p>
            <a:pPr marL="609600" indent="-609600">
              <a:lnSpc>
                <a:spcPct val="80000"/>
              </a:lnSpc>
            </a:pPr>
            <a:endParaRPr lang="en-US" sz="2400"/>
          </a:p>
        </p:txBody>
      </p:sp>
    </p:spTree>
    <p:extLst>
      <p:ext uri="{BB962C8B-B14F-4D97-AF65-F5344CB8AC3E}">
        <p14:creationId xmlns:p14="http://schemas.microsoft.com/office/powerpoint/2010/main" val="347492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77875"/>
          </a:xfrm>
        </p:spPr>
        <p:txBody>
          <a:bodyPr/>
          <a:lstStyle/>
          <a:p>
            <a:pPr fontAlgn="auto">
              <a:spcAft>
                <a:spcPts val="0"/>
              </a:spcAft>
              <a:defRPr/>
            </a:pPr>
            <a:r>
              <a:rPr lang="el-GR" sz="3600" b="1">
                <a:effectLst>
                  <a:outerShdw blurRad="38100" dist="38100" dir="2700000" algn="tl">
                    <a:srgbClr val="C0C0C0"/>
                  </a:outerShdw>
                </a:effectLst>
              </a:rPr>
              <a:t>ΠΑΡΑΜΕΤΡΟΙ (ΙΙ)</a:t>
            </a:r>
          </a:p>
        </p:txBody>
      </p:sp>
      <p:sp>
        <p:nvSpPr>
          <p:cNvPr id="14339" name="Rectangle 3"/>
          <p:cNvSpPr>
            <a:spLocks noGrp="1" noChangeArrowheads="1"/>
          </p:cNvSpPr>
          <p:nvPr>
            <p:ph idx="1"/>
          </p:nvPr>
        </p:nvSpPr>
        <p:spPr>
          <a:xfrm>
            <a:off x="250825" y="1241425"/>
            <a:ext cx="8686800" cy="4779963"/>
          </a:xfrm>
        </p:spPr>
        <p:txBody>
          <a:bodyPr/>
          <a:lstStyle/>
          <a:p>
            <a:r>
              <a:rPr lang="el-GR"/>
              <a:t>Κανόνες λήψης αποφάσεων στην ΕΕ </a:t>
            </a:r>
          </a:p>
          <a:p>
            <a:pPr>
              <a:spcBef>
                <a:spcPct val="40000"/>
              </a:spcBef>
            </a:pPr>
            <a:r>
              <a:rPr lang="el-GR"/>
              <a:t>Κανόνες λήψης αποφάσεων στους ΔΟ</a:t>
            </a:r>
          </a:p>
          <a:p>
            <a:pPr>
              <a:spcBef>
                <a:spcPct val="40000"/>
              </a:spcBef>
            </a:pPr>
            <a:r>
              <a:rPr lang="el-GR"/>
              <a:t>Πιθανή ύπαρξη παικτών με δικαίωμα αρνησικυρίας στην ΕΕ και ΔΟ (</a:t>
            </a:r>
            <a:r>
              <a:rPr lang="en-US"/>
              <a:t>veto players)</a:t>
            </a:r>
            <a:endParaRPr lang="el-GR"/>
          </a:p>
          <a:p>
            <a:pPr>
              <a:spcBef>
                <a:spcPct val="40000"/>
              </a:spcBef>
            </a:pPr>
            <a:r>
              <a:rPr lang="el-GR"/>
              <a:t>Νομικό καθεστώς παρουσίας ΕΕ</a:t>
            </a:r>
          </a:p>
          <a:p>
            <a:pPr lvl="1"/>
            <a:r>
              <a:rPr lang="el-GR"/>
              <a:t>Επίσημη/ανεπίσημη παρουσία - εκπροσώπηση</a:t>
            </a:r>
          </a:p>
          <a:p>
            <a:pPr lvl="1"/>
            <a:r>
              <a:rPr lang="el-GR"/>
              <a:t>Ταυτόχρονη παρουσία κρατών-μελών, διακυβερνητικών και υπερεθνικών οργάνων ΕΕ</a:t>
            </a:r>
            <a:endParaRPr lang="el-GR" sz="2400"/>
          </a:p>
        </p:txBody>
      </p:sp>
    </p:spTree>
    <p:extLst>
      <p:ext uri="{BB962C8B-B14F-4D97-AF65-F5344CB8AC3E}">
        <p14:creationId xmlns:p14="http://schemas.microsoft.com/office/powerpoint/2010/main" val="2880940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fontAlgn="auto">
              <a:spcAft>
                <a:spcPts val="0"/>
              </a:spcAft>
              <a:defRPr/>
            </a:pPr>
            <a:r>
              <a:rPr lang="el-GR" sz="4000" b="1">
                <a:effectLst>
                  <a:outerShdw blurRad="38100" dist="38100" dir="2700000" algn="tl">
                    <a:srgbClr val="C0C0C0"/>
                  </a:outerShdw>
                </a:effectLst>
              </a:rPr>
              <a:t>ΠΑΡΑΜΕΤΡΟΙ (ΙΙΙ)</a:t>
            </a:r>
          </a:p>
        </p:txBody>
      </p:sp>
      <p:sp>
        <p:nvSpPr>
          <p:cNvPr id="15363" name="Rectangle 3"/>
          <p:cNvSpPr>
            <a:spLocks noGrp="1" noChangeArrowheads="1"/>
          </p:cNvSpPr>
          <p:nvPr>
            <p:ph idx="1"/>
          </p:nvPr>
        </p:nvSpPr>
        <p:spPr>
          <a:xfrm>
            <a:off x="457200" y="1412875"/>
            <a:ext cx="8229600" cy="4713288"/>
          </a:xfrm>
        </p:spPr>
        <p:txBody>
          <a:bodyPr/>
          <a:lstStyle/>
          <a:p>
            <a:pPr>
              <a:lnSpc>
                <a:spcPct val="90000"/>
              </a:lnSpc>
              <a:spcBef>
                <a:spcPct val="40000"/>
              </a:spcBef>
            </a:pPr>
            <a:r>
              <a:rPr lang="el-GR"/>
              <a:t>Συμφέροντα κρατών-μελών </a:t>
            </a:r>
            <a:r>
              <a:rPr lang="el-GR">
                <a:latin typeface="Times New Roman" pitchFamily="18" charset="0"/>
                <a:cs typeface="Times New Roman" pitchFamily="18" charset="0"/>
              </a:rPr>
              <a:t>→</a:t>
            </a:r>
            <a:r>
              <a:rPr lang="el-GR"/>
              <a:t> συνοχή ΕΕ</a:t>
            </a:r>
          </a:p>
          <a:p>
            <a:pPr lvl="1">
              <a:lnSpc>
                <a:spcPct val="90000"/>
              </a:lnSpc>
            </a:pPr>
            <a:r>
              <a:rPr lang="el-GR"/>
              <a:t>Διευθυντήριο μεγάλων δυνάμεων</a:t>
            </a:r>
          </a:p>
          <a:p>
            <a:pPr lvl="1">
              <a:lnSpc>
                <a:spcPct val="90000"/>
              </a:lnSpc>
            </a:pPr>
            <a:r>
              <a:rPr lang="el-GR"/>
              <a:t>Διπλωματία «μέσου βεληνεκούς»</a:t>
            </a:r>
          </a:p>
          <a:p>
            <a:pPr lvl="1">
              <a:lnSpc>
                <a:spcPct val="90000"/>
              </a:lnSpc>
            </a:pPr>
            <a:r>
              <a:rPr lang="el-GR"/>
              <a:t>«Ουδέτεροι»</a:t>
            </a:r>
          </a:p>
          <a:p>
            <a:pPr>
              <a:lnSpc>
                <a:spcPct val="90000"/>
              </a:lnSpc>
              <a:spcBef>
                <a:spcPct val="40000"/>
              </a:spcBef>
            </a:pPr>
            <a:r>
              <a:rPr lang="el-GR"/>
              <a:t>Παρουσία άλλων διεθνών δρώντων (π.χ. ΗΠΑ)</a:t>
            </a:r>
          </a:p>
          <a:p>
            <a:pPr>
              <a:lnSpc>
                <a:spcPct val="90000"/>
              </a:lnSpc>
              <a:spcBef>
                <a:spcPct val="60000"/>
              </a:spcBef>
            </a:pPr>
            <a:r>
              <a:rPr lang="el-GR"/>
              <a:t>Συμβατότητα μεταξύ επικαλυπτόμενων ΔΟ στους οποίους η ΕΕ συμμετέχει ταυτόχρονα</a:t>
            </a:r>
            <a:r>
              <a:rPr lang="el-GR" sz="2800"/>
              <a:t> </a:t>
            </a:r>
          </a:p>
          <a:p>
            <a:pPr>
              <a:lnSpc>
                <a:spcPct val="90000"/>
              </a:lnSpc>
            </a:pPr>
            <a:endParaRPr lang="el-GR"/>
          </a:p>
        </p:txBody>
      </p:sp>
    </p:spTree>
    <p:extLst>
      <p:ext uri="{BB962C8B-B14F-4D97-AF65-F5344CB8AC3E}">
        <p14:creationId xmlns:p14="http://schemas.microsoft.com/office/powerpoint/2010/main" val="1803058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50900"/>
          </a:xfrm>
        </p:spPr>
        <p:txBody>
          <a:bodyPr/>
          <a:lstStyle/>
          <a:p>
            <a:pPr fontAlgn="auto">
              <a:spcAft>
                <a:spcPts val="0"/>
              </a:spcAft>
              <a:defRPr/>
            </a:pPr>
            <a:r>
              <a:rPr lang="el-GR" b="1">
                <a:effectLst>
                  <a:outerShdw blurRad="38100" dist="38100" dir="2700000" algn="tl">
                    <a:srgbClr val="C0C0C0"/>
                  </a:outerShdw>
                </a:effectLst>
              </a:rPr>
              <a:t>ΣΥΜΜΕΤΟΧΗ ΕΕ ΣΕ ΔΟ</a:t>
            </a:r>
          </a:p>
        </p:txBody>
      </p:sp>
      <p:sp>
        <p:nvSpPr>
          <p:cNvPr id="16387" name="Rectangle 3"/>
          <p:cNvSpPr>
            <a:spLocks noGrp="1" noChangeArrowheads="1"/>
          </p:cNvSpPr>
          <p:nvPr>
            <p:ph idx="1"/>
          </p:nvPr>
        </p:nvSpPr>
        <p:spPr>
          <a:xfrm>
            <a:off x="457200" y="1341438"/>
            <a:ext cx="8229600" cy="4784725"/>
          </a:xfrm>
        </p:spPr>
        <p:txBody>
          <a:bodyPr/>
          <a:lstStyle/>
          <a:p>
            <a:r>
              <a:rPr lang="el-GR"/>
              <a:t>Από πλευράς ΕΕ: πλέον, νομική προσωπικότητα και ικανότητα οργανικής συμμετοχής ως πλήρες μέλος</a:t>
            </a:r>
          </a:p>
          <a:p>
            <a:pPr>
              <a:spcBef>
                <a:spcPct val="50000"/>
              </a:spcBef>
            </a:pPr>
            <a:r>
              <a:rPr lang="el-GR"/>
              <a:t>Από πλευράς ΔΟ: </a:t>
            </a:r>
          </a:p>
          <a:p>
            <a:pPr lvl="1"/>
            <a:r>
              <a:rPr lang="el-GR" u="sng"/>
              <a:t>για καθεστώς πλήρους μέλους</a:t>
            </a:r>
            <a:r>
              <a:rPr lang="el-GR"/>
              <a:t>, ειδική πρόβλεψη στα καταστατικά τους </a:t>
            </a:r>
          </a:p>
          <a:p>
            <a:pPr lvl="1"/>
            <a:r>
              <a:rPr lang="el-GR" u="sng"/>
              <a:t>για καθεστώς παρατηρητή</a:t>
            </a:r>
            <a:r>
              <a:rPr lang="el-GR"/>
              <a:t>, ειδικές συμφωνίες συνεργασίας</a:t>
            </a:r>
          </a:p>
          <a:p>
            <a:endParaRPr lang="el-GR"/>
          </a:p>
        </p:txBody>
      </p:sp>
    </p:spTree>
    <p:extLst>
      <p:ext uri="{BB962C8B-B14F-4D97-AF65-F5344CB8AC3E}">
        <p14:creationId xmlns:p14="http://schemas.microsoft.com/office/powerpoint/2010/main" val="297783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057401"/>
            <a:ext cx="7354887" cy="3429000"/>
          </a:xfrm>
        </p:spPr>
        <p:txBody>
          <a:bodyPr>
            <a:normAutofit/>
          </a:bodyPr>
          <a:lstStyle/>
          <a:p>
            <a:r>
              <a:rPr lang="en-US" sz="4400" dirty="0">
                <a:solidFill>
                  <a:schemeClr val="tx1"/>
                </a:solidFill>
              </a:rPr>
              <a:t>Key Overarching Questions </a:t>
            </a:r>
          </a:p>
          <a:p>
            <a:pPr marL="571500" indent="-571500">
              <a:buFont typeface="Arial" panose="020B0604020202020204" pitchFamily="34" charset="0"/>
              <a:buChar char="•"/>
            </a:pPr>
            <a:r>
              <a:rPr lang="en-US" sz="3600" dirty="0">
                <a:solidFill>
                  <a:schemeClr val="tx1"/>
                </a:solidFill>
              </a:rPr>
              <a:t>Has it always been like that?</a:t>
            </a:r>
            <a:endParaRPr lang="en-GB" sz="3600" dirty="0">
              <a:solidFill>
                <a:schemeClr val="tx1"/>
              </a:solidFill>
            </a:endParaRPr>
          </a:p>
          <a:p>
            <a:pPr marL="571500" indent="-571500">
              <a:buFont typeface="Arial" panose="020B0604020202020204" pitchFamily="34" charset="0"/>
              <a:buChar char="•"/>
            </a:pPr>
            <a:r>
              <a:rPr lang="en-GB" sz="3600" dirty="0">
                <a:solidFill>
                  <a:schemeClr val="tx1"/>
                </a:solidFill>
              </a:rPr>
              <a:t>Where do we stand now?</a:t>
            </a:r>
            <a:endParaRPr lang="el-GR" sz="3600" dirty="0">
              <a:solidFill>
                <a:schemeClr val="tx1"/>
              </a:solidFill>
            </a:endParaRPr>
          </a:p>
        </p:txBody>
      </p:sp>
    </p:spTree>
    <p:extLst>
      <p:ext uri="{BB962C8B-B14F-4D97-AF65-F5344CB8AC3E}">
        <p14:creationId xmlns:p14="http://schemas.microsoft.com/office/powerpoint/2010/main" val="2895625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68313" y="549275"/>
            <a:ext cx="8229600" cy="5759450"/>
          </a:xfrm>
        </p:spPr>
        <p:txBody>
          <a:bodyPr/>
          <a:lstStyle/>
          <a:p>
            <a:r>
              <a:rPr lang="el-GR" sz="2800"/>
              <a:t>Νομολογία και πρακτική καθορίζουν σχετικές προϋποθέσεις:</a:t>
            </a:r>
          </a:p>
          <a:p>
            <a:pPr lvl="1"/>
            <a:r>
              <a:rPr lang="el-GR" sz="2400"/>
              <a:t>Συνάφεια πεδίου δράσης οργανισμού και αρμοδιοτήτων ΕΕ</a:t>
            </a:r>
          </a:p>
          <a:p>
            <a:pPr lvl="1"/>
            <a:r>
              <a:rPr lang="el-GR" sz="2400"/>
              <a:t>Άσκηση εξουσιών από τα όργανα του ΔΟ να μην αλλοιώνουν δικαιοθετικές ή διακιοδοτικές εξουσίες οργάνων ΕΕ</a:t>
            </a:r>
          </a:p>
          <a:p>
            <a:pPr>
              <a:spcBef>
                <a:spcPct val="60000"/>
              </a:spcBef>
            </a:pPr>
            <a:r>
              <a:rPr lang="el-GR" sz="2800"/>
              <a:t>Προ-Λισαβόνας παραδείγματα για ΕΚ:</a:t>
            </a:r>
          </a:p>
          <a:p>
            <a:pPr lvl="1">
              <a:lnSpc>
                <a:spcPct val="50000"/>
              </a:lnSpc>
              <a:spcBef>
                <a:spcPct val="60000"/>
              </a:spcBef>
            </a:pPr>
            <a:r>
              <a:rPr lang="el-GR" sz="2400"/>
              <a:t>Οργάνωση Τροφίμων και Ποτών (1991)</a:t>
            </a:r>
          </a:p>
          <a:p>
            <a:pPr lvl="1">
              <a:lnSpc>
                <a:spcPct val="50000"/>
              </a:lnSpc>
              <a:spcBef>
                <a:spcPct val="60000"/>
              </a:spcBef>
            </a:pPr>
            <a:r>
              <a:rPr lang="el-GR" sz="2400"/>
              <a:t>Ιδρυτικό μέλος ΠΟΕ (1995)</a:t>
            </a:r>
          </a:p>
          <a:p>
            <a:pPr lvl="1">
              <a:lnSpc>
                <a:spcPct val="65000"/>
              </a:lnSpc>
              <a:spcBef>
                <a:spcPct val="60000"/>
              </a:spcBef>
            </a:pPr>
            <a:r>
              <a:rPr lang="el-GR" sz="2400"/>
              <a:t>Ιδρυτικό μέλος Ευρωπαϊκής Τράπεζας Ανασυγκρότησης και Ανάπτυξης (1990)</a:t>
            </a:r>
          </a:p>
          <a:p>
            <a:pPr lvl="1">
              <a:lnSpc>
                <a:spcPct val="50000"/>
              </a:lnSpc>
              <a:spcBef>
                <a:spcPct val="60000"/>
              </a:spcBef>
            </a:pPr>
            <a:endParaRPr lang="el-GR" sz="2400"/>
          </a:p>
        </p:txBody>
      </p:sp>
    </p:spTree>
    <p:extLst>
      <p:ext uri="{BB962C8B-B14F-4D97-AF65-F5344CB8AC3E}">
        <p14:creationId xmlns:p14="http://schemas.microsoft.com/office/powerpoint/2010/main" val="1963530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77875"/>
          </a:xfrm>
        </p:spPr>
        <p:txBody>
          <a:bodyPr/>
          <a:lstStyle/>
          <a:p>
            <a:pPr fontAlgn="auto">
              <a:spcAft>
                <a:spcPts val="0"/>
              </a:spcAft>
              <a:defRPr/>
            </a:pPr>
            <a:r>
              <a:rPr lang="el-GR" b="1">
                <a:effectLst>
                  <a:outerShdw blurRad="38100" dist="38100" dir="2700000" algn="tl">
                    <a:srgbClr val="C0C0C0"/>
                  </a:outerShdw>
                </a:effectLst>
              </a:rPr>
              <a:t>ΔΙΑΔΙΚΑΣΙΑ</a:t>
            </a:r>
          </a:p>
        </p:txBody>
      </p:sp>
      <p:sp>
        <p:nvSpPr>
          <p:cNvPr id="18435" name="Rectangle 3"/>
          <p:cNvSpPr>
            <a:spLocks noGrp="1" noChangeArrowheads="1"/>
          </p:cNvSpPr>
          <p:nvPr>
            <p:ph idx="1"/>
          </p:nvPr>
        </p:nvSpPr>
        <p:spPr>
          <a:xfrm>
            <a:off x="457200" y="1196975"/>
            <a:ext cx="8229600" cy="5256213"/>
          </a:xfrm>
        </p:spPr>
        <p:txBody>
          <a:bodyPr/>
          <a:lstStyle/>
          <a:p>
            <a:pPr>
              <a:lnSpc>
                <a:spcPct val="90000"/>
              </a:lnSpc>
            </a:pPr>
            <a:r>
              <a:rPr lang="el-GR" sz="2800"/>
              <a:t>Συμβούλιο αποφασίζει με ειδική πλειοψηφία, μετά από πρόταση της Επιτροπής και γνώμη του ΕΚ (ομοφωνία, όπου προβλέπεται για ειδικά θέματα θέσπισης κοινοτικών κανόνων που απαιτείται ομοφωνία καθώς και για Συμφωνίες Σύνδεσης)</a:t>
            </a:r>
          </a:p>
          <a:p>
            <a:pPr>
              <a:lnSpc>
                <a:spcPct val="90000"/>
              </a:lnSpc>
              <a:spcBef>
                <a:spcPct val="50000"/>
              </a:spcBef>
            </a:pPr>
            <a:r>
              <a:rPr lang="el-GR" sz="2800"/>
              <a:t>Επιτροπή διεξάγει διαπραγματεύσεις</a:t>
            </a:r>
          </a:p>
          <a:p>
            <a:pPr>
              <a:lnSpc>
                <a:spcPct val="90000"/>
              </a:lnSpc>
              <a:spcBef>
                <a:spcPct val="50000"/>
              </a:spcBef>
            </a:pPr>
            <a:r>
              <a:rPr lang="el-GR" sz="2800"/>
              <a:t>‘Παίγνιο δύο επιπέδων’ για την Επιτροπή ως διαπραγματευτής (συχνά κατηγορείται ότι υπερβαίνει σχετική εξουσιοδότηση – βλ. Γαλλικό βέτο στη Συμφωνία του </a:t>
            </a:r>
            <a:r>
              <a:rPr lang="en-US" sz="2800"/>
              <a:t>Blair House </a:t>
            </a:r>
            <a:r>
              <a:rPr lang="el-GR" sz="2800"/>
              <a:t>για γεωργικά προϊόντα) </a:t>
            </a:r>
          </a:p>
        </p:txBody>
      </p:sp>
    </p:spTree>
    <p:extLst>
      <p:ext uri="{BB962C8B-B14F-4D97-AF65-F5344CB8AC3E}">
        <p14:creationId xmlns:p14="http://schemas.microsoft.com/office/powerpoint/2010/main" val="342816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84784-A81E-4242-9B7B-3D7600048172}"/>
              </a:ext>
            </a:extLst>
          </p:cNvPr>
          <p:cNvSpPr>
            <a:spLocks noGrp="1"/>
          </p:cNvSpPr>
          <p:nvPr>
            <p:ph type="title"/>
          </p:nvPr>
        </p:nvSpPr>
        <p:spPr>
          <a:xfrm>
            <a:off x="609600" y="4707340"/>
            <a:ext cx="7659687" cy="1168400"/>
          </a:xfrm>
        </p:spPr>
        <p:txBody>
          <a:bodyPr/>
          <a:lstStyle/>
          <a:p>
            <a:r>
              <a:rPr lang="en-GB" b="1" dirty="0"/>
              <a:t>1. </a:t>
            </a:r>
            <a:r>
              <a:rPr lang="el-GR" b="1" dirty="0" err="1"/>
              <a:t>Εισαγωγικες</a:t>
            </a:r>
            <a:r>
              <a:rPr lang="el-GR" b="1" dirty="0"/>
              <a:t> </a:t>
            </a:r>
            <a:r>
              <a:rPr lang="el-GR" b="1" dirty="0" err="1"/>
              <a:t>επισημανσεισ</a:t>
            </a:r>
            <a:endParaRPr lang="en-GB" b="1" dirty="0"/>
          </a:p>
        </p:txBody>
      </p:sp>
    </p:spTree>
    <p:extLst>
      <p:ext uri="{BB962C8B-B14F-4D97-AF65-F5344CB8AC3E}">
        <p14:creationId xmlns:p14="http://schemas.microsoft.com/office/powerpoint/2010/main" val="13851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451B1270-1F23-4E90-8C3E-5C85A05BB327}"/>
              </a:ext>
            </a:extLst>
          </p:cNvPr>
          <p:cNvSpPr>
            <a:spLocks noGrp="1" noChangeArrowheads="1"/>
          </p:cNvSpPr>
          <p:nvPr>
            <p:ph idx="1"/>
          </p:nvPr>
        </p:nvSpPr>
        <p:spPr>
          <a:xfrm>
            <a:off x="468313" y="685800"/>
            <a:ext cx="7992119" cy="5791199"/>
          </a:xfrm>
        </p:spPr>
        <p:txBody>
          <a:bodyPr/>
          <a:lstStyle/>
          <a:p>
            <a:pPr>
              <a:lnSpc>
                <a:spcPct val="90000"/>
              </a:lnSpc>
            </a:pPr>
            <a:r>
              <a:rPr lang="el-GR" altLang="el-GR" sz="2800" dirty="0"/>
              <a:t>Κάθε δράση οφείλει να είναι συμβατή με εξουσιοδοτήσεις και υπάρχουσες διαδικασίες λήψης αποφάσεων (Συνθήκες και παράγωγο δίκαιο) </a:t>
            </a:r>
          </a:p>
          <a:p>
            <a:pPr>
              <a:lnSpc>
                <a:spcPct val="90000"/>
              </a:lnSpc>
              <a:spcBef>
                <a:spcPct val="50000"/>
              </a:spcBef>
            </a:pPr>
            <a:r>
              <a:rPr lang="el-GR" altLang="el-GR" sz="2800" dirty="0"/>
              <a:t>ΕΕ δρα υποκαθιστώντας ή συμπληρώνοντας τη δράση των Κ-Μ</a:t>
            </a:r>
          </a:p>
          <a:p>
            <a:pPr>
              <a:lnSpc>
                <a:spcPct val="90000"/>
              </a:lnSpc>
              <a:spcBef>
                <a:spcPct val="50000"/>
              </a:spcBef>
            </a:pPr>
            <a:r>
              <a:rPr lang="el-GR" altLang="el-GR" sz="2800" dirty="0"/>
              <a:t>Προβλήματα:</a:t>
            </a:r>
          </a:p>
          <a:p>
            <a:pPr lvl="1">
              <a:lnSpc>
                <a:spcPct val="90000"/>
              </a:lnSpc>
            </a:pPr>
            <a:r>
              <a:rPr lang="el-GR" altLang="el-GR" sz="2400" dirty="0"/>
              <a:t>προβληματικό θεσμικό και κανονιστικό πλαίσιο (λόγω αδυναμίας συμφωνίας Κ-Μ) </a:t>
            </a:r>
            <a:r>
              <a:rPr lang="el-GR" altLang="el-GR" sz="2400" dirty="0">
                <a:latin typeface="Times New Roman" panose="02020603050405020304" pitchFamily="18" charset="0"/>
                <a:cs typeface="Times New Roman" panose="02020603050405020304" pitchFamily="18" charset="0"/>
              </a:rPr>
              <a:t> </a:t>
            </a:r>
          </a:p>
          <a:p>
            <a:pPr lvl="1">
              <a:lnSpc>
                <a:spcPct val="90000"/>
              </a:lnSpc>
            </a:pPr>
            <a:r>
              <a:rPr lang="el-GR" altLang="el-GR" sz="2400" dirty="0"/>
              <a:t>ελλιπείς πόροι</a:t>
            </a:r>
          </a:p>
          <a:p>
            <a:pPr lvl="1">
              <a:lnSpc>
                <a:spcPct val="90000"/>
              </a:lnSpc>
            </a:pPr>
            <a:r>
              <a:rPr lang="el-GR" altLang="el-GR" sz="2400" dirty="0"/>
              <a:t>αναποτελεσματικότητα (ιδίως αν εμπλέκονται και τα Κ-Μ με επαμφοτερίζουσα συμπεριφορά)</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97E1D3-E8A2-478D-863D-8EB918CC2E82}"/>
              </a:ext>
            </a:extLst>
          </p:cNvPr>
          <p:cNvSpPr>
            <a:spLocks noGrp="1" noChangeArrowheads="1"/>
          </p:cNvSpPr>
          <p:nvPr>
            <p:ph type="title"/>
          </p:nvPr>
        </p:nvSpPr>
        <p:spPr>
          <a:xfrm>
            <a:off x="457200" y="274638"/>
            <a:ext cx="8229600" cy="922337"/>
          </a:xfrm>
        </p:spPr>
        <p:txBody>
          <a:bodyPr/>
          <a:lstStyle/>
          <a:p>
            <a:pPr fontAlgn="auto">
              <a:spcAft>
                <a:spcPts val="0"/>
              </a:spcAft>
              <a:defRPr/>
            </a:pPr>
            <a:r>
              <a:rPr lang="el-GR" altLang="el-GR" b="1">
                <a:effectLst>
                  <a:outerShdw blurRad="38100" dist="38100" dir="2700000" algn="tl">
                    <a:srgbClr val="C0C0C0"/>
                  </a:outerShdw>
                </a:effectLst>
              </a:rPr>
              <a:t>ΘΕΣΜΙΚΗ ΙΚΑΝΟΤΗΤΑ</a:t>
            </a:r>
          </a:p>
        </p:txBody>
      </p:sp>
      <p:sp>
        <p:nvSpPr>
          <p:cNvPr id="5123" name="Rectangle 3">
            <a:extLst>
              <a:ext uri="{FF2B5EF4-FFF2-40B4-BE49-F238E27FC236}">
                <a16:creationId xmlns:a16="http://schemas.microsoft.com/office/drawing/2014/main" id="{CA41B5C3-334D-46B8-9714-9127C4D118EC}"/>
              </a:ext>
            </a:extLst>
          </p:cNvPr>
          <p:cNvSpPr>
            <a:spLocks noGrp="1" noChangeArrowheads="1"/>
          </p:cNvSpPr>
          <p:nvPr>
            <p:ph idx="1"/>
          </p:nvPr>
        </p:nvSpPr>
        <p:spPr>
          <a:xfrm>
            <a:off x="457200" y="1600200"/>
            <a:ext cx="8001000" cy="4997450"/>
          </a:xfrm>
        </p:spPr>
        <p:txBody>
          <a:bodyPr>
            <a:normAutofit/>
          </a:bodyPr>
          <a:lstStyle/>
          <a:p>
            <a:pPr>
              <a:lnSpc>
                <a:spcPct val="90000"/>
              </a:lnSpc>
            </a:pPr>
            <a:r>
              <a:rPr lang="el-GR" altLang="el-GR" sz="2800" u="sng" dirty="0"/>
              <a:t>Εξελικτική διαδικασία διεθνούς </a:t>
            </a:r>
            <a:r>
              <a:rPr lang="el-GR" altLang="el-GR" sz="2800" u="sng" dirty="0" err="1"/>
              <a:t>υποστασιοποίησης</a:t>
            </a:r>
            <a:r>
              <a:rPr lang="el-GR" altLang="el-GR" sz="2800" dirty="0"/>
              <a:t>: σταδιακή διεύρυνση πεδίου δράσης, στόχων και αρμοδιοτήτων</a:t>
            </a:r>
          </a:p>
          <a:p>
            <a:pPr>
              <a:lnSpc>
                <a:spcPct val="90000"/>
              </a:lnSpc>
              <a:spcBef>
                <a:spcPct val="60000"/>
              </a:spcBef>
            </a:pPr>
            <a:r>
              <a:rPr lang="el-GR" altLang="el-GR" sz="2800" dirty="0"/>
              <a:t>[</a:t>
            </a:r>
            <a:r>
              <a:rPr lang="el-GR" altLang="el-GR" sz="2800" dirty="0" err="1"/>
              <a:t>νεολειτουργιστική</a:t>
            </a:r>
            <a:r>
              <a:rPr lang="el-GR" altLang="el-GR" sz="2800" dirty="0"/>
              <a:t> λογική] διάκριση μεταξύ στόχων </a:t>
            </a:r>
            <a:r>
              <a:rPr lang="el-GR" altLang="el-GR" sz="2800" u="sng" dirty="0"/>
              <a:t>χαμηλής και υψηλής πολιτικής</a:t>
            </a:r>
          </a:p>
          <a:p>
            <a:pPr>
              <a:lnSpc>
                <a:spcPct val="90000"/>
              </a:lnSpc>
              <a:spcBef>
                <a:spcPct val="60000"/>
              </a:spcBef>
            </a:pPr>
            <a:r>
              <a:rPr lang="el-GR" altLang="el-GR" sz="2800" dirty="0"/>
              <a:t>Θεσμική ικανότητα συνδέεται και με </a:t>
            </a:r>
            <a:r>
              <a:rPr lang="el-GR" altLang="el-GR" sz="2800" u="sng" dirty="0"/>
              <a:t>όραμα για διεθνή ρόλο ΕΕ</a:t>
            </a:r>
            <a:r>
              <a:rPr lang="el-GR" altLang="el-GR" sz="2800" dirty="0"/>
              <a:t>: </a:t>
            </a:r>
          </a:p>
          <a:p>
            <a:pPr lvl="1">
              <a:lnSpc>
                <a:spcPct val="90000"/>
              </a:lnSpc>
              <a:spcBef>
                <a:spcPct val="40000"/>
              </a:spcBef>
            </a:pPr>
            <a:r>
              <a:rPr lang="el-GR" altLang="el-GR" sz="2800" dirty="0"/>
              <a:t>ήδη από τη δεκαετία του 1970 </a:t>
            </a:r>
            <a:r>
              <a:rPr lang="el-GR" altLang="el-GR" sz="2800" dirty="0">
                <a:latin typeface="Times New Roman" panose="02020603050405020304" pitchFamily="18" charset="0"/>
                <a:cs typeface="Times New Roman" panose="02020603050405020304" pitchFamily="18" charset="0"/>
              </a:rPr>
              <a:t>→</a:t>
            </a:r>
            <a:r>
              <a:rPr lang="en-US" altLang="el-GR" sz="2800" dirty="0">
                <a:latin typeface="Times New Roman" panose="02020603050405020304" pitchFamily="18" charset="0"/>
                <a:cs typeface="Times New Roman" panose="02020603050405020304" pitchFamily="18" charset="0"/>
              </a:rPr>
              <a:t> </a:t>
            </a:r>
            <a:r>
              <a:rPr lang="en-US" altLang="el-GR" sz="2800" dirty="0"/>
              <a:t>EE </a:t>
            </a:r>
            <a:r>
              <a:rPr lang="el-GR" altLang="el-GR" sz="2800" dirty="0"/>
              <a:t>ως πολιτική δύναμη (και όχι στρατιωτική) (‘</a:t>
            </a:r>
            <a:r>
              <a:rPr lang="en-US" altLang="el-GR" sz="2800" dirty="0"/>
              <a:t>civilian power’</a:t>
            </a:r>
            <a:r>
              <a:rPr lang="el-GR" altLang="el-GR" sz="2800"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102</TotalTime>
  <Words>3399</Words>
  <Application>Microsoft Office PowerPoint</Application>
  <PresentationFormat>On-screen Show (4:3)</PresentationFormat>
  <Paragraphs>377</Paragraphs>
  <Slides>61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Arial</vt:lpstr>
      <vt:lpstr>Calibri</vt:lpstr>
      <vt:lpstr>Cambria</vt:lpstr>
      <vt:lpstr>Times New Roman</vt:lpstr>
      <vt:lpstr>Wingdings</vt:lpstr>
      <vt:lpstr>Wingdings 2</vt:lpstr>
      <vt:lpstr>Adjacency</vt:lpstr>
      <vt:lpstr>Microsoft Excel Chart</vt:lpstr>
      <vt:lpstr>Σύστημα Εξωτερικής Πολιτικής της ΕΕ</vt:lpstr>
      <vt:lpstr>Δομή Παρουσίασης</vt:lpstr>
      <vt:lpstr>Is the EU an International Actor?</vt:lpstr>
      <vt:lpstr>PowerPoint Presentation</vt:lpstr>
      <vt:lpstr>Has the EU an Impact Internationally?</vt:lpstr>
      <vt:lpstr>PowerPoint Presentation</vt:lpstr>
      <vt:lpstr>1. Εισαγωγικες επισημανσεισ</vt:lpstr>
      <vt:lpstr>PowerPoint Presentation</vt:lpstr>
      <vt:lpstr>ΘΕΣΜΙΚΗ ΙΚΑΝΟΤΗΤΑ</vt:lpstr>
      <vt:lpstr>EE και Σύναψη Διεθνών Συνθηκών</vt:lpstr>
      <vt:lpstr>PowerPoint Presentation</vt:lpstr>
      <vt:lpstr>In Quest for the ‘Single Phone Number’</vt:lpstr>
      <vt:lpstr>Common Foreign and Security Policy – Maastricht Treaty (1991)</vt:lpstr>
      <vt:lpstr>Amsterdam Treaty (1997) </vt:lpstr>
      <vt:lpstr>EUROPEAN SECURITY STRATEGY (ESS)(2003/8)</vt:lpstr>
      <vt:lpstr>Lisbon Treaty (2007)</vt:lpstr>
      <vt:lpstr>Global Strategy (2016) (1/2)</vt:lpstr>
      <vt:lpstr>Global Strategy (2016) (2/2)</vt:lpstr>
      <vt:lpstr>PowerPoint Presentation</vt:lpstr>
      <vt:lpstr>Εξωτερική Πολιτική ΕΕ: αέναη ‘μάχη’ και σύνθεση</vt:lpstr>
      <vt:lpstr>Εξωτερική Πολιτική ΕΕ: Θεσμικός σχεδιασμός</vt:lpstr>
      <vt:lpstr>ΚΕΠΠΑ: Πως λαμβάνονται οι αποφάσεις;</vt:lpstr>
      <vt:lpstr>PowerPoint Presentation</vt:lpstr>
      <vt:lpstr>Main Intergovernmental Actors Involved</vt:lpstr>
      <vt:lpstr>PowerPoint Presentation</vt:lpstr>
      <vt:lpstr>PowerPoint Presentation</vt:lpstr>
      <vt:lpstr>ΎΠΑΤΟΣ ΕΚΠΡΟΣΩΠΟΣ ΤΗΣ ΈΝΩΣΗΣ ΓΙΑ ΕΞΩΤΕΡΙΚΕΣ ΥΠΟΘΕΣΕΙΣ ΚΑΙ ΠΟΛΙΤΙΚΗ ΑΣΦΑΛΕΙΑΣ</vt:lpstr>
      <vt:lpstr>PowerPoint Presentation</vt:lpstr>
      <vt:lpstr>Αρμοδιότητες Ύπατου Εκπροσώπου</vt:lpstr>
      <vt:lpstr>ΥΕ – Ευρωπαϊκή Επιτροπή</vt:lpstr>
      <vt:lpstr>ΕΥΡΩΠΑΪΚΗ ΥΠΗΡΕΣΙΑ ΕΞΩΤΕΡΙΚΗΣ ΔΡΑΣΗΣ (ΕΥΕΔ)</vt:lpstr>
      <vt:lpstr>ΝΟΜΙΚΗ ΒΑΣΗ της ΕΥΕΔ </vt:lpstr>
      <vt:lpstr>ΚΑΘΕΣΤΩΣ ΛΕΙΤΟΥΡΓΙΑΣ της ΕΥΕΔ</vt:lpstr>
      <vt:lpstr>Προσωπικό ΕΥΕΔ</vt:lpstr>
      <vt:lpstr>ΡΟΛΟΣ και ΛΕΙΤΟΥΡΓΙΕΣ ΕΥΕΔ</vt:lpstr>
      <vt:lpstr>ΔΟΜΗ ΕΥΕΔ</vt:lpstr>
      <vt:lpstr>Σύστημα Πρεσβειών  (EU Delegations)</vt:lpstr>
      <vt:lpstr>Ειδικοί Εντεταλμένοι ΕΕ</vt:lpstr>
      <vt:lpstr>ΑΠΟΤΙΜΗΣΗ ΛΕΙΤΟΥΡΓΙΑΣ - ΠΡΟΒΛΗΜΑΤΑ</vt:lpstr>
      <vt:lpstr>Κάθε αρχή και δύσκολη...</vt:lpstr>
      <vt:lpstr>PowerPoint Presentation</vt:lpstr>
      <vt:lpstr>ΔΙΕΘΝΗΣ ΠΑΡΟΥΣΙΑ ΕΕ</vt:lpstr>
      <vt:lpstr>ΕΝΔΟΓΕΝΕΙΣ ΠΑΡΑΜΕΤΡΟΙ (Ι)</vt:lpstr>
      <vt:lpstr>ΕΝΔΟΓΕΝΕΙΣ ΠΑΡΑΜΕΤΡΟΙ (ΙΙ)</vt:lpstr>
      <vt:lpstr>ΕΞΩΓΕΝΕΙΣ ΠΑΡΑΜΕΤΡΟΙ</vt:lpstr>
      <vt:lpstr>PowerPoint Presentation</vt:lpstr>
      <vt:lpstr>PowerPoint Presentation</vt:lpstr>
      <vt:lpstr>Βασικές Επισημάνσεις</vt:lpstr>
      <vt:lpstr>PowerPoint Presentation</vt:lpstr>
      <vt:lpstr>ΕΕ και ΔΙΕΘΝΕΙΣ ΟΡΓΑΝΙΣΜΟΙ</vt:lpstr>
      <vt:lpstr>ΑΛΛΑΓΕΣ ΣΤΙΣ ΣΧΕΣΕΙΣ ΕΕ-ΔΟ (I)</vt:lpstr>
      <vt:lpstr>ΑΛΛΑΓΕΣ ΣΤΙΣ ΣΧΕΣΕΙΣ ΕΕ-ΔΟ (II)</vt:lpstr>
      <vt:lpstr>ΕΝΝΟΙΑ ΠΟΛΥΜΕΡΕΙΑΣ (I)</vt:lpstr>
      <vt:lpstr>ΕΝΝΟΙΑ ΠΟΛΥΜΕΡΕΙΑΣ (II)</vt:lpstr>
      <vt:lpstr>ΧΑΡΑΚΤΗΡΙΣΤΙΚΑ ΣΧΕΣΕΩΝ ΕΕ-ΔΟ</vt:lpstr>
      <vt:lpstr>ΠΑΡΑΜΕΤΡΟΙ ΕΠΗΡΕΑΣΜΟΥ ΣΧΕΣΗΣ ΕΕ-ΔΟ (Ι)</vt:lpstr>
      <vt:lpstr>ΠΑΡΑΜΕΤΡΟΙ (ΙΙ)</vt:lpstr>
      <vt:lpstr>ΠΑΡΑΜΕΤΡΟΙ (ΙΙΙ)</vt:lpstr>
      <vt:lpstr>ΣΥΜΜΕΤΟΧΗ ΕΕ ΣΕ ΔΟ</vt:lpstr>
      <vt:lpstr>PowerPoint Presentation</vt:lpstr>
      <vt:lpstr>ΔΙΑΔΙΚΑΣΙΑ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Σύστημα Εξωτερικής Πολιτικής της ΕΕ</dc:title>
  <dc:creator>Spyros</dc:creator>
  <cp:lastModifiedBy>BLAVOUKOS SPYROS</cp:lastModifiedBy>
  <cp:revision>20</cp:revision>
  <dcterms:created xsi:type="dcterms:W3CDTF">2017-10-09T06:54:21Z</dcterms:created>
  <dcterms:modified xsi:type="dcterms:W3CDTF">2020-10-12T08:08:32Z</dcterms:modified>
</cp:coreProperties>
</file>