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266" r:id="rId3"/>
    <p:sldId id="268" r:id="rId4"/>
    <p:sldId id="297" r:id="rId5"/>
    <p:sldId id="298" r:id="rId6"/>
    <p:sldId id="320" r:id="rId7"/>
    <p:sldId id="299" r:id="rId8"/>
    <p:sldId id="300" r:id="rId9"/>
    <p:sldId id="310" r:id="rId10"/>
    <p:sldId id="301" r:id="rId11"/>
    <p:sldId id="302" r:id="rId12"/>
    <p:sldId id="303" r:id="rId13"/>
    <p:sldId id="304" r:id="rId14"/>
    <p:sldId id="306" r:id="rId15"/>
    <p:sldId id="307" r:id="rId16"/>
    <p:sldId id="309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L." initials="AL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FFF"/>
    <a:srgbClr val="EAB200"/>
    <a:srgbClr val="F26922"/>
    <a:srgbClr val="3496F0"/>
    <a:srgbClr val="68B1F4"/>
    <a:srgbClr val="C9B5E9"/>
    <a:srgbClr val="5E8CC2"/>
    <a:srgbClr val="663300"/>
    <a:srgbClr val="9966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29" autoAdjust="0"/>
    <p:restoredTop sz="98936" autoAdjust="0"/>
  </p:normalViewPr>
  <p:slideViewPr>
    <p:cSldViewPr>
      <p:cViewPr varScale="1">
        <p:scale>
          <a:sx n="110" d="100"/>
          <a:sy n="110" d="100"/>
        </p:scale>
        <p:origin x="17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0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C09B2-D357-41D3-B261-78BBF701D7F3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5BFC2-1FDC-4FAD-A211-3713706913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95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4172-F348-4605-944B-51A124119248}" type="datetimeFigureOut">
              <a:rPr lang="en-GB" smtClean="0"/>
              <a:pPr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89A89-77C3-48BE-A778-99FD71A96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1" y="-13692"/>
            <a:ext cx="9180509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-252536" y="-99392"/>
            <a:ext cx="9649390" cy="3816424"/>
          </a:xfrm>
          <a:prstGeom prst="rect">
            <a:avLst/>
          </a:prstGeom>
          <a:solidFill>
            <a:srgbClr val="2D61A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41"/>
          <p:cNvSpPr>
            <a:spLocks noGrp="1"/>
          </p:cNvSpPr>
          <p:nvPr userDrawn="1">
            <p:ph type="title" hasCustomPrompt="1"/>
          </p:nvPr>
        </p:nvSpPr>
        <p:spPr>
          <a:xfrm>
            <a:off x="323528" y="1333636"/>
            <a:ext cx="8918359" cy="693954"/>
          </a:xfrm>
        </p:spPr>
        <p:txBody>
          <a:bodyPr anchor="t" anchorCtr="0"/>
          <a:lstStyle>
            <a:lvl1pPr>
              <a:defRPr sz="4400" baseline="0">
                <a:solidFill>
                  <a:srgbClr val="FFCF37"/>
                </a:solidFill>
              </a:defRPr>
            </a:lvl1pPr>
          </a:lstStyle>
          <a:p>
            <a:r>
              <a:rPr lang="en-US" dirty="0"/>
              <a:t>PART TITLE – FIRST LINE</a:t>
            </a:r>
          </a:p>
        </p:txBody>
      </p: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88272"/>
            <a:ext cx="4091394" cy="792088"/>
          </a:xfrm>
        </p:spPr>
        <p:txBody>
          <a:bodyPr/>
          <a:lstStyle>
            <a:lvl1pPr marL="0" indent="0">
              <a:buFontTx/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PART #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18844" y="1187120"/>
            <a:ext cx="89780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33019" y="2031970"/>
            <a:ext cx="8928100" cy="1295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/>
            </a:pPr>
            <a:r>
              <a:rPr lang="en-US" sz="4400" dirty="0">
                <a:solidFill>
                  <a:schemeClr val="bg1"/>
                </a:solidFill>
              </a:rPr>
              <a:t>PART</a:t>
            </a:r>
            <a:r>
              <a:rPr lang="en-US" sz="4400" baseline="0" dirty="0">
                <a:solidFill>
                  <a:schemeClr val="bg1"/>
                </a:solidFill>
              </a:rPr>
              <a:t> TITLE – THE REST OF IT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6332CF60-1C58-4090-A6A4-0892FDCE10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863547"/>
            <a:ext cx="1689397" cy="245730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884B19-DC9E-4CDB-B9DE-5EC33CA21589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DA748154-5676-459B-A5CE-779887F774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19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13692"/>
            <a:ext cx="9180511" cy="688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-36512" y="6237312"/>
            <a:ext cx="9180512" cy="6305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330170" y="4293096"/>
            <a:ext cx="9649390" cy="1482758"/>
            <a:chOff x="-330170" y="3933056"/>
            <a:chExt cx="9649390" cy="213083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-330170" y="3933056"/>
              <a:ext cx="9649390" cy="2130830"/>
            </a:xfrm>
            <a:prstGeom prst="rect">
              <a:avLst/>
            </a:prstGeom>
            <a:solidFill>
              <a:srgbClr val="2D61AD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330169" y="3933056"/>
              <a:ext cx="648072" cy="213083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84796" y="4284470"/>
            <a:ext cx="702828" cy="1482758"/>
          </a:xfrm>
        </p:spPr>
        <p:txBody>
          <a:bodyPr anchor="ctr"/>
          <a:lstStyle>
            <a:lvl1pPr marL="0" indent="0" algn="l">
              <a:buFontTx/>
              <a:buNone/>
              <a:defRPr sz="6600" b="0">
                <a:solidFill>
                  <a:srgbClr val="FFCF37"/>
                </a:solidFill>
                <a:latin typeface="+mj-lt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009076" y="6396410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26</a:t>
            </a:r>
          </a:p>
        </p:txBody>
      </p:sp>
      <p:sp>
        <p:nvSpPr>
          <p:cNvPr id="14" name="Title 41"/>
          <p:cNvSpPr txBox="1">
            <a:spLocks/>
          </p:cNvSpPr>
          <p:nvPr userDrawn="1"/>
        </p:nvSpPr>
        <p:spPr>
          <a:xfrm>
            <a:off x="1251754" y="4293096"/>
            <a:ext cx="6741752" cy="14827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FFE9B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6588224" y="6396410"/>
            <a:ext cx="1411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21</a:t>
            </a:r>
          </a:p>
        </p:txBody>
      </p:sp>
      <p:sp>
        <p:nvSpPr>
          <p:cNvPr id="25" name="Oval 24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87624" y="4293096"/>
            <a:ext cx="8064327" cy="1482757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F37"/>
              </a:buClr>
              <a:buSzPct val="150000"/>
              <a:buFont typeface="Wingdings" pitchFamily="2" charset="2"/>
              <a:buNone/>
              <a:tabLst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42AC1DF-2014-4C74-B5E7-1EE3C6E940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98" y="116632"/>
            <a:ext cx="1689397" cy="245730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FF47695-1F09-40A4-959C-B77BA972ED25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E4240E09-3065-46C0-A13F-35895AD684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" y="6170247"/>
            <a:ext cx="763751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7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783637" cy="525780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buClr>
                <a:srgbClr val="EAB200"/>
              </a:buClr>
              <a:defRPr sz="2800"/>
            </a:lvl1pPr>
            <a:lvl2pPr marL="625475" indent="-285750">
              <a:buClr>
                <a:srgbClr val="203FFF"/>
              </a:buClr>
              <a:buFont typeface="Arial" pitchFamily="34" charset="0"/>
              <a:buChar char="•"/>
              <a:defRPr sz="2400"/>
            </a:lvl2pPr>
            <a:lvl4pPr marL="6302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034670" y="6396410"/>
            <a:ext cx="1016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26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588224" y="6396410"/>
            <a:ext cx="144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Κεφάλαιο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21</a:t>
            </a:r>
          </a:p>
        </p:txBody>
      </p:sp>
      <p:sp>
        <p:nvSpPr>
          <p:cNvPr id="14" name="Oval 13"/>
          <p:cNvSpPr>
            <a:spLocks noChangeAspect="1"/>
          </p:cNvSpPr>
          <p:nvPr userDrawn="1"/>
        </p:nvSpPr>
        <p:spPr>
          <a:xfrm>
            <a:off x="7965002" y="6535404"/>
            <a:ext cx="69669" cy="69669"/>
          </a:xfrm>
          <a:prstGeom prst="ellipse">
            <a:avLst/>
          </a:pr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D051B2-44E8-4877-9380-F7A783FE18CB}"/>
              </a:ext>
            </a:extLst>
          </p:cNvPr>
          <p:cNvSpPr txBox="1"/>
          <p:nvPr userDrawn="1"/>
        </p:nvSpPr>
        <p:spPr>
          <a:xfrm>
            <a:off x="1423616" y="6362346"/>
            <a:ext cx="3816424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l-GR" sz="1000" b="0" baseline="0" dirty="0">
                <a:solidFill>
                  <a:schemeClr val="bg1"/>
                </a:solidFill>
              </a:rPr>
              <a:t>Οικονομική των Επιχειρήσεων, 2</a:t>
            </a:r>
            <a:r>
              <a:rPr lang="el-GR" sz="1000" b="0" baseline="30000" dirty="0">
                <a:solidFill>
                  <a:schemeClr val="bg1"/>
                </a:solidFill>
              </a:rPr>
              <a:t>η</a:t>
            </a:r>
            <a:r>
              <a:rPr lang="el-GR" sz="1000" b="0" baseline="0" dirty="0">
                <a:solidFill>
                  <a:schemeClr val="bg1"/>
                </a:solidFill>
              </a:rPr>
              <a:t> Έκδοση</a:t>
            </a:r>
            <a:endParaRPr lang="en-US" sz="1000" b="0" i="1" baseline="0" dirty="0">
              <a:solidFill>
                <a:schemeClr val="bg1"/>
              </a:solidFill>
            </a:endParaRPr>
          </a:p>
          <a:p>
            <a:r>
              <a:rPr lang="en-US" sz="1000" b="0" i="0" kern="100" spc="10" baseline="0" dirty="0">
                <a:solidFill>
                  <a:schemeClr val="bg1"/>
                </a:solidFill>
              </a:rPr>
              <a:t>N. Gregory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Mankiw</a:t>
            </a:r>
            <a:r>
              <a:rPr lang="en-US" sz="1000" b="0" i="0" kern="100" spc="10" baseline="0" dirty="0">
                <a:solidFill>
                  <a:schemeClr val="bg1"/>
                </a:solidFill>
              </a:rPr>
              <a:t>, Mark P. Taylor, and Andrew </a:t>
            </a:r>
            <a:r>
              <a:rPr lang="en-US" sz="1000" b="0" i="0" kern="100" spc="10" baseline="0" dirty="0" err="1">
                <a:solidFill>
                  <a:schemeClr val="bg1"/>
                </a:solidFill>
              </a:rPr>
              <a:t>Ashwin</a:t>
            </a:r>
            <a:endParaRPr lang="en-US" sz="1000" b="0" i="0" kern="100" spc="10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86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807"/>
            <a:ext cx="8815361" cy="89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504679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457925" y="6318776"/>
            <a:ext cx="1041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C15C5B5-03C6-48D8-B20F-65D93A6CF09E}" type="slidenum">
              <a:rPr lang="en-US" sz="16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38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F2692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4488" indent="-344488" algn="l" defTabSz="914400" rtl="0" eaLnBrk="1" latinLnBrk="0" hangingPunct="1">
        <a:spcBef>
          <a:spcPct val="20000"/>
        </a:spcBef>
        <a:buClr>
          <a:srgbClr val="FFCF37"/>
        </a:buClr>
        <a:buSzPct val="150000"/>
        <a:buFont typeface="Wingdings" pitchFamily="2" charset="2"/>
        <a:buChar char="§"/>
        <a:defRPr lang="en-US" sz="28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285750" algn="l" defTabSz="914400" rtl="0" eaLnBrk="1" latinLnBrk="0" hangingPunct="1">
        <a:spcBef>
          <a:spcPct val="20000"/>
        </a:spcBef>
        <a:buClr>
          <a:srgbClr val="203FFF"/>
        </a:buClr>
        <a:buFont typeface="Arial" pitchFamily="34" charset="0"/>
        <a:buChar char="•"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8650" indent="0" algn="l" defTabSz="914400" rtl="0" eaLnBrk="1" latinLnBrk="0" hangingPunct="1">
        <a:spcBef>
          <a:spcPct val="20000"/>
        </a:spcBef>
        <a:buClr>
          <a:srgbClr val="F26922"/>
        </a:buClr>
        <a:buFont typeface="Arial" pitchFamily="34" charset="0"/>
        <a:buNone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84163" algn="l" defTabSz="914400" rtl="0" eaLnBrk="1" latinLnBrk="0" hangingPunct="1">
        <a:spcBef>
          <a:spcPct val="20000"/>
        </a:spcBef>
        <a:buClr>
          <a:srgbClr val="F29122"/>
        </a:buClr>
        <a:buFont typeface="Wingdings" pitchFamily="2" charset="2"/>
        <a:buChar char="ü"/>
        <a:tabLst/>
        <a:defRPr lang="en-US" sz="2400" kern="1200" baseline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ACD6"/>
        </a:buClr>
        <a:buFont typeface="Arial" pitchFamily="34" charset="0"/>
        <a:buChar char="»"/>
        <a:defRPr lang="en-GB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ΔΙΕΘΝΕΙΣ ΕΠΙΧΕΙΡΗΣΕΙΣ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l-GR" dirty="0"/>
              <a:t>Μέρος</a:t>
            </a:r>
            <a:r>
              <a:rPr lang="en-US" dirty="0"/>
              <a:t> 7</a:t>
            </a:r>
            <a:r>
              <a:rPr lang="el-GR" baseline="30000" dirty="0"/>
              <a:t>ο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l-GR" sz="4400" dirty="0">
                <a:solidFill>
                  <a:schemeClr val="bg1"/>
                </a:solidFill>
              </a:rPr>
              <a:t>ΚΑΙ ΟΙΚΟΝΟΜΙΚΑ</a:t>
            </a:r>
            <a:endParaRPr lang="en-US" sz="4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0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Κοινή Νομισματική Περιοχή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052736"/>
            <a:ext cx="8675687" cy="5113114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l-GR" sz="2400" b="1" dirty="0"/>
              <a:t>Κοινή νομισματική περιοχή </a:t>
            </a:r>
            <a:r>
              <a:rPr lang="en-GB" sz="2400" dirty="0"/>
              <a:t>– </a:t>
            </a:r>
            <a:r>
              <a:rPr lang="el-GR" sz="2400" dirty="0"/>
              <a:t>μια γεωγραφική περιοχή όπου το μέσο ανταλλαγής είναι ένα και μόνο νόμισμα</a:t>
            </a:r>
            <a:endParaRPr lang="en-GB" sz="2400" dirty="0"/>
          </a:p>
          <a:p>
            <a:pPr>
              <a:spcAft>
                <a:spcPts val="2000"/>
              </a:spcAft>
            </a:pPr>
            <a:r>
              <a:rPr lang="el-GR" sz="2400" dirty="0"/>
              <a:t>Το </a:t>
            </a:r>
            <a:r>
              <a:rPr lang="el-GR" sz="2400" b="1" dirty="0"/>
              <a:t>Ευρώ</a:t>
            </a:r>
            <a:r>
              <a:rPr lang="el-GR" sz="2400" dirty="0"/>
              <a:t> </a:t>
            </a:r>
            <a:r>
              <a:rPr lang="en-GB" sz="2400" dirty="0"/>
              <a:t>– 1</a:t>
            </a:r>
            <a:r>
              <a:rPr lang="el-GR" sz="2400" dirty="0"/>
              <a:t>9</a:t>
            </a:r>
            <a:r>
              <a:rPr lang="en-GB" sz="2400" dirty="0"/>
              <a:t> </a:t>
            </a:r>
            <a:r>
              <a:rPr lang="el-GR" sz="2400" dirty="0"/>
              <a:t>χώρες είχαν ενταχθεί στην Ευρωπαϊκή Οικονομική και Νομισματική Ένωση (ΟΝΕ</a:t>
            </a:r>
            <a:r>
              <a:rPr lang="en-GB" sz="2400" dirty="0"/>
              <a:t>)</a:t>
            </a:r>
          </a:p>
          <a:p>
            <a:pPr>
              <a:spcAft>
                <a:spcPts val="2000"/>
              </a:spcAft>
            </a:pPr>
            <a:r>
              <a:rPr lang="el-GR" sz="2400" dirty="0"/>
              <a:t>Το ευρώ δημιουργήθηκε επίσημα την 1η Ιανουαρίου 1999 και την 1η Ιανουαρίου 2002 κυκλοφόρησαν τα πρώτα χαρτονομίσματα και κέρματα ευρώ</a:t>
            </a:r>
            <a:endParaRPr lang="en-GB" sz="2400" dirty="0"/>
          </a:p>
          <a:p>
            <a:pPr>
              <a:spcAft>
                <a:spcPts val="2000"/>
              </a:spcAft>
            </a:pPr>
            <a:r>
              <a:rPr lang="el-GR" sz="2400" dirty="0"/>
              <a:t>Τι θα συμβεί στο μέλλον;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70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Οφέλη του Ενιαίου Νομίσματος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675687" cy="4537174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l-GR" sz="2100" dirty="0"/>
              <a:t>Μείωση της απώλειας της κοινωνικής ευημερίας από το κόστος της μετατροπής</a:t>
            </a:r>
            <a:r>
              <a:rPr lang="en-GB" sz="2100" dirty="0"/>
              <a:t> </a:t>
            </a:r>
          </a:p>
          <a:p>
            <a:pPr>
              <a:spcAft>
                <a:spcPts val="1000"/>
              </a:spcAft>
            </a:pPr>
            <a:r>
              <a:rPr lang="el-GR" sz="2100" dirty="0"/>
              <a:t>Μείωση της τιμολογιακής διάκρισης </a:t>
            </a:r>
            <a:r>
              <a:rPr lang="en-GB" sz="2100" dirty="0"/>
              <a:t>because a single currency makes it more difficult to disguise price differences. </a:t>
            </a:r>
            <a:endParaRPr lang="en-US" sz="2100" dirty="0"/>
          </a:p>
          <a:p>
            <a:pPr>
              <a:spcAft>
                <a:spcPts val="1000"/>
              </a:spcAft>
            </a:pPr>
            <a:r>
              <a:rPr lang="el-GR" sz="2100" dirty="0"/>
              <a:t>Εξάλειψη της αβεβαιότητας που προέκυπτε από τις διακυμάνσεις των συναλλαγματικών ισοτιμιών</a:t>
            </a:r>
            <a:r>
              <a:rPr lang="en-US" sz="2100" dirty="0"/>
              <a:t> </a:t>
            </a:r>
            <a:r>
              <a:rPr lang="el-GR" sz="2100" dirty="0"/>
              <a:t>για τις επιχειρήσεις που συμμετεχουν σε εμπόριο μεταξύ χωρών της</a:t>
            </a:r>
            <a:r>
              <a:rPr lang="en-US" sz="2100" dirty="0"/>
              <a:t> </a:t>
            </a:r>
            <a:r>
              <a:rPr lang="el-GR" sz="2100" dirty="0"/>
              <a:t>ΟΝΕ</a:t>
            </a:r>
            <a:endParaRPr lang="en-GB" sz="2100" dirty="0"/>
          </a:p>
          <a:p>
            <a:pPr>
              <a:spcAft>
                <a:spcPts val="1000"/>
              </a:spcAft>
            </a:pPr>
            <a:r>
              <a:rPr lang="el-GR" sz="2100" dirty="0"/>
              <a:t>Εξάλειψη του κόστους σύναψης προθεσμιακών συμβάσεων συναλλαγματικής ισοτιμίας</a:t>
            </a:r>
            <a:endParaRPr lang="en-GB" sz="2100" dirty="0"/>
          </a:p>
          <a:p>
            <a:pPr>
              <a:spcAft>
                <a:spcPts val="1000"/>
              </a:spcAft>
            </a:pPr>
            <a:r>
              <a:rPr lang="el-GR" sz="2100" dirty="0"/>
              <a:t>Κάνει τον επιχειρηματικό σχεδιασμό ευκολότερο και μπορεί να ενισχύσει τις επενδύσεις, με οφέλη για την οικονομική ανάπτυξη</a:t>
            </a:r>
            <a:endParaRPr lang="en-GB" sz="21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718736" y="5427640"/>
            <a:ext cx="8208912" cy="665656"/>
          </a:xfrm>
          <a:prstGeom prst="rect">
            <a:avLst/>
          </a:prstGeom>
          <a:gradFill>
            <a:gsLst>
              <a:gs pos="0">
                <a:srgbClr val="E5EEFF"/>
              </a:gs>
              <a:gs pos="100000">
                <a:srgbClr val="A3C4FF"/>
              </a:gs>
            </a:gsLst>
            <a:lin ang="5400000" scaled="1"/>
          </a:gradFill>
          <a:ln>
            <a:solidFill>
              <a:srgbClr val="A3C4FF"/>
            </a:solidFill>
          </a:ln>
        </p:spPr>
        <p:txBody>
          <a:bodyPr vert="horz" lIns="182880" tIns="274320" rIns="91440" bIns="274320" rtlCol="0" anchor="ctr">
            <a:noAutofit/>
          </a:bodyPr>
          <a:lstStyle>
            <a:lvl1pPr marL="344488" indent="-344488" algn="l" defTabSz="914400" rtl="0" eaLnBrk="1" latinLnBrk="0" hangingPunct="1">
              <a:spcBef>
                <a:spcPts val="576"/>
              </a:spcBef>
              <a:spcAft>
                <a:spcPts val="1000"/>
              </a:spcAft>
              <a:buClr>
                <a:srgbClr val="EAB200"/>
              </a:buClr>
              <a:buSzPct val="150000"/>
              <a:buFont typeface="Wingdings" pitchFamily="2" charset="2"/>
              <a:buChar char="§"/>
              <a:defRPr lang="en-US"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203FFF"/>
              </a:buClr>
              <a:buFont typeface="Arial" pitchFamily="34" charset="0"/>
              <a:buChar char="•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None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000" i="1" dirty="0">
                <a:ea typeface="ＭＳ Ｐゴシック" pitchFamily="29" charset="-128"/>
              </a:rPr>
              <a:t>Τα οφέλη αυξάνονται εάν υπάρχει υψηλός βαθμός εμπορικής ολοκλήρωσης</a:t>
            </a:r>
            <a:endParaRPr lang="en-US" sz="2000" i="1" dirty="0">
              <a:solidFill>
                <a:srgbClr val="FF0000"/>
              </a:solidFill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160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Τα Κόστη του Ενιαίου Νομίσματος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124744"/>
            <a:ext cx="8675687" cy="5041106"/>
          </a:xfrm>
        </p:spPr>
        <p:txBody>
          <a:bodyPr/>
          <a:lstStyle/>
          <a:p>
            <a:pPr marL="342900" lvl="1" indent="-342900">
              <a:buClr>
                <a:srgbClr val="EAB200"/>
              </a:buClr>
              <a:buSzPct val="150000"/>
              <a:buFont typeface="Wingdings" pitchFamily="2" charset="2"/>
              <a:buChar char="§"/>
            </a:pPr>
            <a:r>
              <a:rPr lang="el-GR" sz="2800" dirty="0"/>
              <a:t>Την ελευθερία κάθε χώρας να σχεδιάζει τη δική της νομισματική πολιτική</a:t>
            </a:r>
            <a:br>
              <a:rPr lang="en-GB" sz="2800" dirty="0"/>
            </a:br>
            <a:endParaRPr lang="en-GB" sz="2800" dirty="0"/>
          </a:p>
          <a:p>
            <a:pPr marL="342900" lvl="1" indent="-342900">
              <a:buClr>
                <a:srgbClr val="EAB200"/>
              </a:buClr>
              <a:buSzPct val="150000"/>
              <a:buFont typeface="Wingdings" pitchFamily="2" charset="2"/>
              <a:buChar char="§"/>
            </a:pPr>
            <a:r>
              <a:rPr lang="el-GR" sz="2800" dirty="0"/>
              <a:t>Η δυνατότητα μακροοικονομικής προσαρμογής μέσω κινήσεων της αξίας του νομίσματός της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8422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Παράδειγμα</a:t>
            </a:r>
            <a:r>
              <a:rPr lang="en-US" sz="3200" dirty="0"/>
              <a:t>: </a:t>
            </a:r>
            <a:r>
              <a:rPr lang="el-GR" sz="3200" dirty="0"/>
              <a:t>Μια Μετατόπιση των Προτιμήσεων των Καταναλωτών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80728"/>
            <a:ext cx="8783637" cy="518512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l-GR" dirty="0">
                <a:cs typeface="Tahoma" pitchFamily="34" charset="0"/>
              </a:rPr>
              <a:t>Έστω μια αλλαγή των προτιμήσεων των καταναλωτών υπέρ των γαλλικών αγαθών έναντι των γερμανικών</a:t>
            </a:r>
            <a:r>
              <a:rPr lang="en-GB" dirty="0">
                <a:cs typeface="Tahoma" pitchFamily="34" charset="0"/>
              </a:rPr>
              <a:t>:</a:t>
            </a:r>
            <a:br>
              <a:rPr lang="en-GB" dirty="0">
                <a:cs typeface="Tahoma" pitchFamily="34" charset="0"/>
              </a:rPr>
            </a:br>
            <a:endParaRPr lang="en-GB" dirty="0"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Aft>
                <a:spcPts val="2000"/>
              </a:spcAft>
              <a:buClr>
                <a:srgbClr val="203FFF"/>
              </a:buClr>
              <a:buSzPct val="100000"/>
              <a:buFont typeface="+mj-lt"/>
              <a:buAutoNum type="arabicPeriod"/>
            </a:pPr>
            <a:r>
              <a:rPr lang="en-GB" b="1" dirty="0">
                <a:solidFill>
                  <a:srgbClr val="203FFF"/>
                </a:solidFill>
                <a:cs typeface="Tahoma" pitchFamily="34" charset="0"/>
              </a:rPr>
              <a:t>AD</a:t>
            </a:r>
            <a:r>
              <a:rPr lang="en-GB" dirty="0">
                <a:cs typeface="Tahoma" pitchFamily="34" charset="0"/>
              </a:rPr>
              <a:t> </a:t>
            </a:r>
            <a:r>
              <a:rPr lang="el-GR" dirty="0">
                <a:cs typeface="Tahoma" pitchFamily="34" charset="0"/>
              </a:rPr>
              <a:t>μετατοπίζεται προς τα αριστερά για τη Γερμανία και προς τα δεξιά για τη Γαλλία</a:t>
            </a:r>
            <a:endParaRPr lang="en-GB" dirty="0"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Aft>
                <a:spcPts val="2000"/>
              </a:spcAft>
              <a:buClr>
                <a:srgbClr val="203FFF"/>
              </a:buClr>
              <a:buSzPct val="100000"/>
              <a:buFont typeface="+mj-lt"/>
              <a:buAutoNum type="arabicPeriod"/>
            </a:pPr>
            <a:r>
              <a:rPr lang="el-GR" dirty="0">
                <a:cs typeface="Tahoma" pitchFamily="34" charset="0"/>
              </a:rPr>
              <a:t>Αυτό οδηγεί σε αυξημένη ανεργία και πτώση τιμών στη Γερμανία, και</a:t>
            </a:r>
            <a:endParaRPr lang="en-GB" dirty="0">
              <a:cs typeface="Tahoma" pitchFamily="34" charset="0"/>
            </a:endParaRPr>
          </a:p>
          <a:p>
            <a:pPr marL="514350" indent="-514350">
              <a:lnSpc>
                <a:spcPct val="90000"/>
              </a:lnSpc>
              <a:spcAft>
                <a:spcPts val="2000"/>
              </a:spcAft>
              <a:buClr>
                <a:srgbClr val="203FFF"/>
              </a:buClr>
              <a:buSzPct val="100000"/>
              <a:buFont typeface="+mj-lt"/>
              <a:buAutoNum type="arabicPeriod"/>
            </a:pPr>
            <a:r>
              <a:rPr lang="el-GR" dirty="0">
                <a:cs typeface="Tahoma" pitchFamily="34" charset="0"/>
              </a:rPr>
              <a:t>χαμηλότερη ανεργία και άνοδο τιμών στη Γαλλία</a:t>
            </a:r>
            <a:endParaRPr lang="en-GB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8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807"/>
            <a:ext cx="8579296" cy="752897"/>
          </a:xfrm>
        </p:spPr>
        <p:txBody>
          <a:bodyPr/>
          <a:lstStyle/>
          <a:p>
            <a:r>
              <a:rPr lang="el-GR" sz="2600" dirty="0"/>
              <a:t>Μια μετατόπιση των προτιμήσεων των καταναλωτών από τα γερμανικά προϊόντα προς τα γαλλικά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4293096"/>
            <a:ext cx="8675687" cy="1872754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l-GR" sz="2000" dirty="0"/>
              <a:t>Χωρίς αυτόν τον μηχανισμό προσαρμογής, οι Γερμανοί υπεύθυνοι χάραξης πολιτικής θα είναι υπέρ της μείωσης των επιτοκίων για να τονωθεί η συνολική ζήτηση, ενώ οι Γάλλοι ομόλογοί  τους θα προτιμούν την αύξηση του επιτοκίου ώστε να περιοριστεί ο πληθωρισμός τους</a:t>
            </a:r>
            <a:endParaRPr lang="en-US" sz="2000" dirty="0"/>
          </a:p>
          <a:p>
            <a:pPr>
              <a:spcAft>
                <a:spcPts val="1000"/>
              </a:spcAft>
            </a:pPr>
            <a:r>
              <a:rPr lang="el-GR" sz="2000" dirty="0"/>
              <a:t>Η ΕΚΤ δε θα μπορέσει να ικανοποιήσει και τις δύο χώρες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8244408" cy="34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600" dirty="0"/>
              <a:t>Μια Μετατόπιση των Προτιμήσεων των Καταναλωτών με Ευέλικτες Συναλλαγματικές Ισοτιμίες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80728"/>
            <a:ext cx="8568183" cy="1656184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l-GR" sz="2000" dirty="0">
                <a:cs typeface="Tahoma" pitchFamily="34" charset="0"/>
              </a:rPr>
              <a:t>Εάν οι κυβερνήσεις δεν κάνουν τίποτα τότε οι οικονομίες θα επιστρέψουν μακροπρόθεσμα στα φυσικά τους ποσοστά ανεργίας</a:t>
            </a:r>
            <a:endParaRPr lang="en-GB" sz="2000" dirty="0">
              <a:cs typeface="Tahoma" pitchFamily="34" charset="0"/>
            </a:endParaRPr>
          </a:p>
          <a:p>
            <a:pPr>
              <a:lnSpc>
                <a:spcPct val="90000"/>
              </a:lnSpc>
              <a:spcAft>
                <a:spcPts val="2000"/>
              </a:spcAft>
            </a:pPr>
            <a:r>
              <a:rPr lang="el-GR" sz="2000" dirty="0">
                <a:cs typeface="Tahoma" pitchFamily="34" charset="0"/>
              </a:rPr>
              <a:t>Αν οι δύο χώρες είχαν διατηρήσει τα εθνικά τους νομίσματα τότε οι βραχυπρόθεσμες διακυμάνσεις της συνολικής ζήτησης θα είχαν μετριαστεί από την κίνηση της συναλλαγματικής ισοτιμίας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0" y="2687992"/>
            <a:ext cx="8053314" cy="34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9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143664" y="1124744"/>
            <a:ext cx="7100744" cy="1466156"/>
          </a:xfrm>
        </p:spPr>
        <p:txBody>
          <a:bodyPr/>
          <a:lstStyle/>
          <a:p>
            <a:pPr marL="519113" indent="-519113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4.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Δημοσιονομική Πολιτική και Κοινές Νομισματικές Περιοχές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0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Δημοσιονομικός Φεντεραλισμός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124744"/>
            <a:ext cx="8675687" cy="5041106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l-GR" sz="2400" dirty="0"/>
              <a:t>Δημοσιονομικός φεντεραλισμός - ένα δημοσιονομικό σύστημα μιας ομάδας χωρών που περιλαμβάνει κοινό δημοσιονομικό προϋπολογισμό και ένα σύστημα δημοσιονομικών μεταβιβάσεων μεταξύ των χωρών</a:t>
            </a:r>
            <a:endParaRPr lang="en-US" sz="2400" dirty="0"/>
          </a:p>
          <a:p>
            <a:pPr>
              <a:spcAft>
                <a:spcPts val="2000"/>
              </a:spcAft>
            </a:pPr>
            <a:r>
              <a:rPr lang="el-GR" sz="2400" dirty="0"/>
              <a:t>Εάν μια νομισματική ένωση είχε μια κοινή δημοσιονομική πολιτική, τότε η δημοσιονομική πολιτική στη νομισματική ένωση θα λειτουργούσε περίπου όπως η δημοσιονομική πολιτική σε μια ενιαία εθνική οικονομία λειτουργεί</a:t>
            </a:r>
            <a:r>
              <a:rPr lang="en-US" sz="2400" dirty="0"/>
              <a:t> </a:t>
            </a:r>
          </a:p>
          <a:p>
            <a:pPr>
              <a:spcAft>
                <a:spcPts val="2000"/>
              </a:spcAft>
            </a:pPr>
            <a:r>
              <a:rPr lang="el-GR" sz="2400" dirty="0"/>
              <a:t>Το πρόβλημα όμως είναι ότι οι φορολογούμενοι σε μια χώρα μπορεί να δυσαρεστούνται που τα χρήματά τους ξοδεύονται για μεταβιβάσεις σε κατοίκους άλλης χώρας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379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Το Πρόβλημα του «Ελεύθερου Καβαλάρη»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196752"/>
            <a:ext cx="8640191" cy="4969098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l-GR" sz="2400" dirty="0"/>
              <a:t>Κάθε φορά που μια κυβέρνηση αυξάνει το χρέος της σε πολύ υψηλά επίπεδα, υπάρχει αυξημένος κίνδυνος χρεοκοπίας</a:t>
            </a:r>
            <a:endParaRPr lang="en-US" sz="2400" dirty="0"/>
          </a:p>
          <a:p>
            <a:pPr>
              <a:spcAft>
                <a:spcPts val="2000"/>
              </a:spcAft>
            </a:pPr>
            <a:r>
              <a:rPr lang="el-GR" sz="2400" dirty="0"/>
              <a:t>Γενικά, οι χρηματοπιστωτικές αγορές χρεώνουν υψηλότερα επιτόκια για να δανείσουν μια χώρα με υψηλά χρέη</a:t>
            </a:r>
            <a:endParaRPr lang="en-GB" sz="2400" dirty="0"/>
          </a:p>
          <a:p>
            <a:pPr>
              <a:spcAft>
                <a:spcPts val="2000"/>
              </a:spcAft>
            </a:pPr>
            <a:r>
              <a:rPr lang="el-GR" sz="2400" dirty="0"/>
              <a:t>Η Ελλάδα, η Ισπανία, η Ιταλία και η Πορτογαλία τα τελευταία χρόνια έχουν κατα καιρούς αντιμετωπίσει επιτόκια που καθιστούσαν το χρέος</a:t>
            </a:r>
            <a:r>
              <a:rPr lang="el-GR" sz="2400" dirty="0">
                <a:solidFill>
                  <a:srgbClr val="FF0000"/>
                </a:solidFill>
              </a:rPr>
              <a:t> </a:t>
            </a:r>
            <a:r>
              <a:rPr lang="el-GR" sz="2400" dirty="0"/>
              <a:t>μη βιώσιμο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411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Σύμφωνο Σταθερότητας και Ανάπτυξης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196752"/>
            <a:ext cx="8675687" cy="4969098"/>
          </a:xfrm>
        </p:spPr>
        <p:txBody>
          <a:bodyPr/>
          <a:lstStyle/>
          <a:p>
            <a:r>
              <a:rPr lang="el-GR" sz="2400" dirty="0"/>
              <a:t>Τα μέλη θα πρέπει να στοχεύουν στην επίτευξη ισοσκελισμένων προϋπολογισμών.</a:t>
            </a:r>
            <a:br>
              <a:rPr lang="en-US" sz="2400" dirty="0"/>
            </a:br>
            <a:endParaRPr lang="en-US" sz="2400" dirty="0"/>
          </a:p>
          <a:p>
            <a:r>
              <a:rPr lang="el-GR" sz="2400" dirty="0"/>
              <a:t>Τα μέλη με έλλειμμα στον προϋπολογισμό μεγαλύτερο από 3% του ΑΕΠ θα υπόκεινται σε ποινές που μπορεί να είναι τόσο υψηλές όσο 0.5% του ΑΕΠ, εκτός κι αν η χώρα βιώνει εξαιρετικές συνθήκες ή μια οξύτατη ύφεση, όπου το ΑΕΠ μειώνεται κατά 2% ή περισσότερο σε ένα μόνο έτος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25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8420" y="4221088"/>
            <a:ext cx="1177164" cy="1546140"/>
          </a:xfrm>
        </p:spPr>
        <p:txBody>
          <a:bodyPr/>
          <a:lstStyle/>
          <a:p>
            <a:r>
              <a:rPr lang="en-US" dirty="0"/>
              <a:t>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38872" y="4293096"/>
            <a:ext cx="7259671" cy="1482757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l-GR" dirty="0"/>
              <a:t>Η ΠΑΓΚ</a:t>
            </a:r>
            <a:r>
              <a:rPr lang="en-US" dirty="0"/>
              <a:t>O</a:t>
            </a:r>
            <a:r>
              <a:rPr lang="el-GR" dirty="0"/>
              <a:t>ΣΜΙΑ ΟΙΚΟΝΟΜ</a:t>
            </a:r>
            <a:r>
              <a:rPr lang="en-US" dirty="0"/>
              <a:t>I</a:t>
            </a:r>
            <a:r>
              <a:rPr lang="el-GR" dirty="0"/>
              <a:t>Α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Η Κρίση Δημόσιου Χρέους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675687" cy="5257800"/>
          </a:xfrm>
        </p:spPr>
        <p:txBody>
          <a:bodyPr/>
          <a:lstStyle/>
          <a:p>
            <a:r>
              <a:rPr lang="el-GR" sz="2000" i="1" dirty="0">
                <a:solidFill>
                  <a:srgbClr val="203FFF"/>
                </a:solidFill>
              </a:rPr>
              <a:t>Είναι</a:t>
            </a:r>
            <a:r>
              <a:rPr lang="en-US" sz="2000" i="1" dirty="0">
                <a:solidFill>
                  <a:srgbClr val="203FFF"/>
                </a:solidFill>
              </a:rPr>
              <a:t>:</a:t>
            </a:r>
          </a:p>
          <a:p>
            <a:pPr lvl="1"/>
            <a:r>
              <a:rPr lang="el-GR" sz="1800" dirty="0"/>
              <a:t>Το Σύμφωνο Σταθερότητας και Ανάπτυξης ουσιαστικά καταργήθηκε</a:t>
            </a:r>
            <a:endParaRPr lang="en-GB" sz="1800" dirty="0"/>
          </a:p>
          <a:p>
            <a:pPr lvl="1"/>
            <a:r>
              <a:rPr lang="el-GR" sz="1800" dirty="0"/>
              <a:t>Χώρες του ευρώ κινδύνεψαν με χρεοκοπία </a:t>
            </a:r>
            <a:r>
              <a:rPr lang="en-GB" sz="1800" dirty="0"/>
              <a:t>(</a:t>
            </a:r>
            <a:r>
              <a:rPr lang="el-GR" sz="1800" dirty="0"/>
              <a:t>γνωστές και ως</a:t>
            </a:r>
            <a:r>
              <a:rPr lang="en-GB" sz="1800" dirty="0"/>
              <a:t> PIGS – </a:t>
            </a:r>
            <a:r>
              <a:rPr lang="el-GR" sz="1800" dirty="0"/>
              <a:t>Πορτογαλία</a:t>
            </a:r>
            <a:r>
              <a:rPr lang="en-GB" sz="1800" dirty="0"/>
              <a:t>, </a:t>
            </a:r>
            <a:r>
              <a:rPr lang="el-GR" sz="1800" dirty="0"/>
              <a:t>Ιρλανδια</a:t>
            </a:r>
            <a:r>
              <a:rPr lang="en-GB" sz="1800" dirty="0"/>
              <a:t>, </a:t>
            </a:r>
            <a:r>
              <a:rPr lang="el-GR" sz="1800" dirty="0"/>
              <a:t>Ελλάδα</a:t>
            </a:r>
            <a:r>
              <a:rPr lang="en-GB" sz="1800" dirty="0"/>
              <a:t>, </a:t>
            </a:r>
            <a:r>
              <a:rPr lang="el-GR" sz="1800" dirty="0"/>
              <a:t>Ισπανία</a:t>
            </a:r>
            <a:r>
              <a:rPr lang="en-GB" sz="1800" dirty="0"/>
              <a:t>)</a:t>
            </a:r>
          </a:p>
          <a:p>
            <a:pPr lvl="1"/>
            <a:r>
              <a:rPr lang="el-GR" sz="1800" dirty="0"/>
              <a:t>Ευρωπαϊκό Ταμείο Χρηματοπιστωτικής Σταθερότητας </a:t>
            </a:r>
            <a:r>
              <a:rPr lang="en-GB" sz="1800" dirty="0"/>
              <a:t>(EFSF) – </a:t>
            </a:r>
            <a:r>
              <a:rPr lang="el-GR" sz="1800" dirty="0"/>
              <a:t>οικονομική υποστήριξη σε χώρες που αντιμέτωπες με την χρεοκοπία</a:t>
            </a:r>
            <a:endParaRPr lang="en-GB" sz="1800" dirty="0"/>
          </a:p>
          <a:p>
            <a:pPr lvl="1">
              <a:spcAft>
                <a:spcPts val="2000"/>
              </a:spcAft>
            </a:pPr>
            <a:r>
              <a:rPr lang="el-GR" sz="1800" dirty="0"/>
              <a:t>Όροι της διάσωσης - μείωση των δημόσιων δαπανών για τη μείωση του ελλείμματος - μέτρα λιτότητας</a:t>
            </a:r>
            <a:endParaRPr lang="en-GB" sz="1800" dirty="0"/>
          </a:p>
          <a:p>
            <a:pPr>
              <a:spcAft>
                <a:spcPts val="2000"/>
              </a:spcAft>
            </a:pPr>
            <a:r>
              <a:rPr lang="el-GR" sz="2000" b="1" dirty="0"/>
              <a:t>Κυκλικό έλλειμμα - </a:t>
            </a:r>
            <a:r>
              <a:rPr lang="el-GR" sz="2000" dirty="0"/>
              <a:t>όπου οι κρατικές δαπάνες και το εισόδημα διακόπτονται από τον «κανονικό» οικονομικό κύκλο</a:t>
            </a:r>
            <a:endParaRPr lang="en-GB" sz="2000" dirty="0"/>
          </a:p>
          <a:p>
            <a:pPr>
              <a:spcAft>
                <a:spcPts val="2000"/>
              </a:spcAft>
            </a:pPr>
            <a:r>
              <a:rPr lang="el-GR" sz="2000" b="1" dirty="0"/>
              <a:t>Διαρθρωτικό έλλειμμα - </a:t>
            </a:r>
            <a:r>
              <a:rPr lang="el-GR" sz="2000" dirty="0"/>
              <a:t>όπου το έλλειμμα δεν εξαρτάται από τις κινήσεις του οικονομικού κύκλου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259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143664" y="1124744"/>
            <a:ext cx="6840760" cy="1466156"/>
          </a:xfrm>
        </p:spPr>
        <p:txBody>
          <a:bodyPr/>
          <a:lstStyle/>
          <a:p>
            <a:pPr marL="519113" indent="-519113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5.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Ανάθεση Παραγωγής σε Τρίτους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31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Ανάθεση Παραγωγής σε Τρίτους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741002"/>
            <a:ext cx="8675687" cy="5257800"/>
          </a:xfrm>
        </p:spPr>
        <p:txBody>
          <a:bodyPr/>
          <a:lstStyle/>
          <a:p>
            <a:pPr marL="228600" indent="-228600">
              <a:spcAft>
                <a:spcPts val="1000"/>
              </a:spcAft>
            </a:pPr>
            <a:r>
              <a:rPr lang="en-GB" sz="2000" b="1" dirty="0"/>
              <a:t>Outsourcing</a:t>
            </a:r>
            <a:r>
              <a:rPr lang="en-GB" sz="2000" dirty="0"/>
              <a:t> – </a:t>
            </a:r>
            <a:r>
              <a:rPr lang="el-GR" sz="2000" dirty="0"/>
              <a:t>ανάθεση μέρος των λειτουργιών μιας επιχείρησης σε έναν άλλο φορέα</a:t>
            </a:r>
            <a:endParaRPr lang="en-GB" sz="2000" dirty="0"/>
          </a:p>
          <a:p>
            <a:pPr marL="228600" indent="-228600"/>
            <a:r>
              <a:rPr lang="el-GR" sz="2000" i="1" dirty="0">
                <a:solidFill>
                  <a:srgbClr val="203FFF"/>
                </a:solidFill>
              </a:rPr>
              <a:t>Οφέλη</a:t>
            </a:r>
            <a:r>
              <a:rPr lang="en-GB" sz="2000" i="1" dirty="0">
                <a:solidFill>
                  <a:srgbClr val="203FFF"/>
                </a:solidFill>
              </a:rPr>
              <a:t>:</a:t>
            </a:r>
          </a:p>
          <a:p>
            <a:pPr marL="404813" lvl="1" indent="-179388">
              <a:spcBef>
                <a:spcPts val="0"/>
              </a:spcBef>
            </a:pPr>
            <a:r>
              <a:rPr lang="el-GR" sz="1800" dirty="0"/>
              <a:t>Μείωση του κόστους</a:t>
            </a:r>
            <a:endParaRPr lang="en-GB" sz="1800" dirty="0"/>
          </a:p>
          <a:p>
            <a:pPr marL="404813" lvl="1" indent="-179388">
              <a:spcBef>
                <a:spcPts val="0"/>
              </a:spcBef>
            </a:pPr>
            <a:r>
              <a:rPr lang="el-GR" sz="1800" dirty="0"/>
              <a:t>Βελτίωση της αποτελεσματικότητας</a:t>
            </a:r>
            <a:r>
              <a:rPr lang="en-GB" sz="1800" dirty="0"/>
              <a:t> </a:t>
            </a:r>
          </a:p>
          <a:p>
            <a:pPr marL="404813" lvl="1" indent="-179388">
              <a:spcBef>
                <a:spcPts val="0"/>
              </a:spcBef>
            </a:pPr>
            <a:r>
              <a:rPr lang="el-GR" sz="1800" dirty="0"/>
              <a:t>Οφέλη από την εξειδίκευση και τεχνογνωσία ενός άλλου οργανισμού</a:t>
            </a:r>
            <a:endParaRPr lang="en-GB" sz="1800" dirty="0"/>
          </a:p>
          <a:p>
            <a:pPr marL="404813" lvl="1" indent="-179388">
              <a:spcAft>
                <a:spcPts val="1000"/>
              </a:spcAft>
            </a:pPr>
            <a:r>
              <a:rPr lang="el-GR" sz="1800" dirty="0"/>
              <a:t>Ο καταναλωτής μπορεί να επωφεληθεί από χαμηλότερες τιμές και μεγαλύτερη ποικιλία προϊόντος</a:t>
            </a:r>
            <a:endParaRPr lang="en-GB" sz="1800" dirty="0"/>
          </a:p>
          <a:p>
            <a:pPr marL="228600" indent="-228600"/>
            <a:r>
              <a:rPr lang="el-GR" sz="2000" i="1" dirty="0">
                <a:solidFill>
                  <a:srgbClr val="203FFF"/>
                </a:solidFill>
              </a:rPr>
              <a:t>Κόστη</a:t>
            </a:r>
            <a:r>
              <a:rPr lang="en-GB" sz="2000" i="1" dirty="0">
                <a:solidFill>
                  <a:srgbClr val="203FFF"/>
                </a:solidFill>
              </a:rPr>
              <a:t>:</a:t>
            </a:r>
          </a:p>
          <a:p>
            <a:pPr marL="404813" lvl="1" indent="-179388">
              <a:spcBef>
                <a:spcPts val="0"/>
              </a:spcBef>
            </a:pPr>
            <a:r>
              <a:rPr lang="el-GR" sz="1800" dirty="0"/>
              <a:t>Συμφωνία με τον τρίτο και κόστος κλεισίματος των λειτουργιών που αντικατέστησε</a:t>
            </a:r>
            <a:endParaRPr lang="en-GB" sz="1800" dirty="0"/>
          </a:p>
          <a:p>
            <a:pPr marL="404813" lvl="1" indent="-179388">
              <a:spcBef>
                <a:spcPts val="0"/>
              </a:spcBef>
            </a:pPr>
            <a:r>
              <a:rPr lang="el-GR" sz="1800" dirty="0"/>
              <a:t>Ζητήματα δεοντολογίας </a:t>
            </a:r>
            <a:r>
              <a:rPr lang="en-GB" sz="1800" dirty="0"/>
              <a:t>– </a:t>
            </a:r>
            <a:r>
              <a:rPr lang="el-GR" sz="1800" dirty="0"/>
              <a:t>συνέπειες στη φήμη τους</a:t>
            </a:r>
            <a:endParaRPr lang="en-GB" sz="1800" dirty="0"/>
          </a:p>
          <a:p>
            <a:pPr marL="404813" lvl="1" indent="-179388">
              <a:spcBef>
                <a:spcPts val="0"/>
              </a:spcBef>
            </a:pPr>
            <a:r>
              <a:rPr lang="el-GR" sz="1800" dirty="0"/>
              <a:t>Μπορεί να πέσει η ποιότητα της λειτουργίας που ανατέθηκε</a:t>
            </a:r>
            <a:endParaRPr lang="en-GB" sz="1800" dirty="0"/>
          </a:p>
          <a:p>
            <a:pPr marL="404813" lvl="1" indent="-179388">
              <a:spcBef>
                <a:spcPts val="0"/>
              </a:spcBef>
            </a:pPr>
            <a:r>
              <a:rPr lang="el-GR" sz="1800" dirty="0"/>
              <a:t>Κόστος εκπαίδευσης</a:t>
            </a:r>
            <a:endParaRPr lang="en-GB" sz="1800" dirty="0"/>
          </a:p>
          <a:p>
            <a:pPr marL="404813" lvl="1" indent="-179388">
              <a:spcBef>
                <a:spcPts val="0"/>
              </a:spcBef>
            </a:pPr>
            <a:r>
              <a:rPr lang="el-GR" sz="1800" dirty="0"/>
              <a:t>Ασφάλεια</a:t>
            </a:r>
            <a:endParaRPr lang="en-GB" sz="1800" dirty="0"/>
          </a:p>
          <a:p>
            <a:pPr marL="404813" lvl="1" indent="-179388">
              <a:spcBef>
                <a:spcPts val="0"/>
              </a:spcBef>
            </a:pPr>
            <a:r>
              <a:rPr lang="el-GR" sz="1800" dirty="0"/>
              <a:t>Επιχειρηματικές πρακτικές των ανατεθειμένων λειτουργιών </a:t>
            </a:r>
            <a:r>
              <a:rPr lang="en-GB" sz="1800" dirty="0"/>
              <a:t>– </a:t>
            </a:r>
            <a:r>
              <a:rPr lang="el-GR" sz="1800" dirty="0"/>
              <a:t>παιδική εργασία, εκμετάλλευση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2343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83568" y="1124744"/>
            <a:ext cx="8136904" cy="1466156"/>
          </a:xfrm>
        </p:spPr>
        <p:txBody>
          <a:bodyPr/>
          <a:lstStyle/>
          <a:p>
            <a:pPr marL="519113" indent="-519113" algn="ctr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5.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Διεθνείς Επιχειρήσεις, Κουλτούρα και Δεοντολογία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26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Παγκοσμιοποίηση 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675687" cy="5257800"/>
          </a:xfrm>
        </p:spPr>
        <p:txBody>
          <a:bodyPr/>
          <a:lstStyle/>
          <a:p>
            <a:r>
              <a:rPr lang="el-GR" sz="2400" b="1" dirty="0"/>
              <a:t>Παγκοσμιοποίηση </a:t>
            </a:r>
            <a:r>
              <a:rPr lang="en-GB" sz="2400" dirty="0"/>
              <a:t>– </a:t>
            </a:r>
            <a:r>
              <a:rPr lang="el-GR" sz="2400" dirty="0"/>
              <a:t>η αύξηση της αλληλεξάρτησης των οικονομιών του κόσμου που προκύπτει από την άρση ρυθμιστικών κανονισμών που επηρεάζουν τις χρηματοοικονομικές ροές</a:t>
            </a:r>
            <a:endParaRPr lang="en-GB" sz="2400" dirty="0"/>
          </a:p>
          <a:p>
            <a:pPr lvl="1"/>
            <a:r>
              <a:rPr lang="el-GR" sz="2000" dirty="0"/>
              <a:t>Μεταφέρει τα προϊόντα της και την εμπορική της ονομασία σε όλο το κόσμο</a:t>
            </a:r>
            <a:endParaRPr lang="en-GB" sz="2000" dirty="0"/>
          </a:p>
          <a:p>
            <a:pPr lvl="1"/>
            <a:r>
              <a:rPr lang="el-GR" sz="2000" dirty="0"/>
              <a:t>Μεγαλύτερη αγορά, υψηλότερες πωλήσεις, μεγαλύτερη κερδοφορία</a:t>
            </a:r>
            <a:br>
              <a:rPr lang="en-GB" sz="2000" dirty="0"/>
            </a:br>
            <a:endParaRPr lang="en-GB" sz="2000" dirty="0"/>
          </a:p>
          <a:p>
            <a:pPr marL="342900" indent="0">
              <a:buNone/>
            </a:pPr>
            <a:r>
              <a:rPr lang="el-GR" sz="2400" i="1" dirty="0">
                <a:solidFill>
                  <a:srgbClr val="203FFF"/>
                </a:solidFill>
              </a:rPr>
              <a:t>Αλλά</a:t>
            </a:r>
            <a:r>
              <a:rPr lang="en-GB" sz="2400" i="1" dirty="0">
                <a:solidFill>
                  <a:srgbClr val="203FFF"/>
                </a:solidFill>
              </a:rPr>
              <a:t>: </a:t>
            </a:r>
          </a:p>
          <a:p>
            <a:r>
              <a:rPr lang="el-GR" sz="2400" dirty="0"/>
              <a:t>Αντισταθμίζεται από κόστη</a:t>
            </a:r>
            <a:endParaRPr lang="en-GB" sz="2400" dirty="0"/>
          </a:p>
          <a:p>
            <a:pPr lvl="1"/>
            <a:r>
              <a:rPr lang="el-GR" sz="2000" dirty="0"/>
              <a:t>Εκμετάλλευση, μονοπωλιακή ισχύς, καταστροφή στα οικοσυστήματα, αυξημένη χρήση μη ανανεώσιμων πόρων, καταστροφή των ιθαγενών πολιτισμών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175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800" dirty="0"/>
              <a:t>Προβλήματα της Παγκοσμιοποίησης</a:t>
            </a:r>
            <a:endParaRPr lang="en-US" sz="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124744"/>
            <a:ext cx="8640191" cy="504110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l-GR" dirty="0"/>
              <a:t>Πολιτιστικές και Θρησκευτικές διαφορές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l-GR" dirty="0"/>
              <a:t>Τοπικές παραδόσεις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l-GR" dirty="0"/>
              <a:t>Άγραφοι κανόνες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l-GR" dirty="0"/>
              <a:t>Διαφορετικές ερμηνείες - χρώμα, γλώσσα του σώματος, χειρονομίες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l-GR" dirty="0"/>
              <a:t>Οι κοινωνικοί κανόνες ενδέχεται να είναι διαφορετικοί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l-GR" dirty="0"/>
              <a:t>Οι επιχειρήσεις πρέπει να κατανοήσουν το επιχειρηματικό τους περιβάλλον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9"/>
            <a:ext cx="9144000" cy="6250781"/>
          </a:xfrm>
          <a:prstGeom prst="rect">
            <a:avLst/>
          </a:prstGeom>
        </p:spPr>
      </p:pic>
      <p:sp>
        <p:nvSpPr>
          <p:cNvPr id="8" name="Title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625298" y="1703187"/>
            <a:ext cx="5610998" cy="9541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182880" tIns="91440" rIns="182880" bIns="182880">
            <a:spAutoFit/>
          </a:bodyPr>
          <a:lstStyle/>
          <a:p>
            <a:pPr marL="627063" indent="-627063">
              <a:defRPr/>
            </a:pPr>
            <a:r>
              <a:rPr lang="el-GR" sz="4400" b="1" i="1" dirty="0">
                <a:solidFill>
                  <a:schemeClr val="bg1"/>
                </a:solidFill>
                <a:latin typeface="Calibri" pitchFamily="29" charset="0"/>
              </a:rPr>
              <a:t>Τέλος </a:t>
            </a:r>
            <a:r>
              <a:rPr lang="en-US" sz="4400" b="1" i="1" dirty="0">
                <a:solidFill>
                  <a:schemeClr val="bg1"/>
                </a:solidFill>
                <a:latin typeface="Calibri" pitchFamily="29" charset="0"/>
              </a:rPr>
              <a:t>21</a:t>
            </a:r>
            <a:r>
              <a:rPr lang="el-GR" sz="4400" b="1" i="1" baseline="30000" dirty="0">
                <a:solidFill>
                  <a:schemeClr val="bg1"/>
                </a:solidFill>
                <a:latin typeface="Calibri" pitchFamily="29" charset="0"/>
              </a:rPr>
              <a:t>ου</a:t>
            </a:r>
            <a:r>
              <a:rPr lang="el-GR" sz="4400" b="1" i="1" dirty="0">
                <a:solidFill>
                  <a:schemeClr val="bg1"/>
                </a:solidFill>
                <a:latin typeface="Calibri" pitchFamily="29" charset="0"/>
              </a:rPr>
              <a:t> κεφαλαίου</a:t>
            </a:r>
            <a:endParaRPr lang="en-US" sz="4400" b="1" i="1" dirty="0">
              <a:solidFill>
                <a:schemeClr val="bg1"/>
              </a:solidFill>
              <a:latin typeface="Calibri" pitchFamily="29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384CAAA-5488-4B6B-80AF-CDC527400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98" y="116632"/>
            <a:ext cx="1689397" cy="245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691680" y="1124744"/>
            <a:ext cx="5976664" cy="1466156"/>
          </a:xfrm>
        </p:spPr>
        <p:txBody>
          <a:bodyPr/>
          <a:lstStyle/>
          <a:p>
            <a:pPr marL="519113" indent="-519113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1.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ΕΠΙΧΕΙΡΗΜΑΤΙΚΗ ΔΡΑΣΤΗΡΙΟΤΗΤΑ ΣΤΙΣ ΑΝΑΔΥΟΜΕΝΕΣ ΑΓΟΡΕΣ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Αναδυόμενη Οικονομία Της Αγοράς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908050"/>
            <a:ext cx="8675687" cy="52578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l-GR" sz="2400" b="1" dirty="0"/>
              <a:t>Αναδυόμενη οικονομία της αγοράς </a:t>
            </a:r>
            <a:r>
              <a:rPr lang="en-US" sz="2400" dirty="0"/>
              <a:t>– </a:t>
            </a:r>
            <a:r>
              <a:rPr lang="el-GR" sz="2400" dirty="0"/>
              <a:t>μια χώρα όπου το κατά κεφαλή εισόδημα του πληθυσμού κρίνεται ως μεσαίο προς χαμηλό σε σύγκριση με άλλες παγκόσμιες οικονομίες</a:t>
            </a:r>
            <a:endParaRPr lang="en-US" sz="2400" dirty="0"/>
          </a:p>
          <a:p>
            <a:pPr>
              <a:spcAft>
                <a:spcPts val="1500"/>
              </a:spcAft>
            </a:pPr>
            <a:r>
              <a:rPr lang="el-GR" sz="2400" i="1" dirty="0">
                <a:solidFill>
                  <a:srgbClr val="203FFF"/>
                </a:solidFill>
              </a:rPr>
              <a:t>Χαρακτηριστικά</a:t>
            </a:r>
            <a:r>
              <a:rPr lang="en-US" sz="2400" i="1" dirty="0">
                <a:solidFill>
                  <a:srgbClr val="203FFF"/>
                </a:solidFill>
              </a:rPr>
              <a:t>:</a:t>
            </a:r>
          </a:p>
          <a:p>
            <a:pPr lvl="1">
              <a:spcAft>
                <a:spcPts val="1500"/>
              </a:spcAft>
            </a:pPr>
            <a:r>
              <a:rPr lang="el-GR" sz="2000" dirty="0"/>
              <a:t>Προχωρούν σε μεταρυθμίσεις για να συμμετέχουν στην παγκόσμια οικονομία </a:t>
            </a:r>
            <a:endParaRPr lang="en-US" sz="2000" dirty="0"/>
          </a:p>
          <a:p>
            <a:pPr lvl="1">
              <a:spcAft>
                <a:spcPts val="1500"/>
              </a:spcAft>
            </a:pPr>
            <a:r>
              <a:rPr lang="el-GR" sz="2000" dirty="0"/>
              <a:t>Πλούσιες σε φυσικούς πόρους</a:t>
            </a:r>
            <a:endParaRPr lang="en-US" sz="2000" dirty="0"/>
          </a:p>
          <a:p>
            <a:pPr lvl="1">
              <a:spcAft>
                <a:spcPts val="1500"/>
              </a:spcAft>
            </a:pPr>
            <a:r>
              <a:rPr lang="el-GR" sz="2000" dirty="0"/>
              <a:t>Ανάπτυξη διεθνών προτύπων και κανονισμών</a:t>
            </a:r>
            <a:endParaRPr lang="en-US" sz="2000" dirty="0"/>
          </a:p>
          <a:p>
            <a:pPr lvl="1">
              <a:spcAft>
                <a:spcPts val="1500"/>
              </a:spcAft>
            </a:pPr>
            <a:r>
              <a:rPr lang="el-GR" sz="2000" dirty="0"/>
              <a:t>Θέματα με τη διακυβέρνηση - διαφθορά, ανθρώπινα δικαιώματα, εταιρική διακυβέρνηση</a:t>
            </a:r>
            <a:endParaRPr lang="en-US" sz="2000" dirty="0"/>
          </a:p>
          <a:p>
            <a:pPr lvl="1">
              <a:spcAft>
                <a:spcPts val="1500"/>
              </a:spcAft>
            </a:pPr>
            <a:r>
              <a:rPr lang="el-GR" sz="2000" dirty="0"/>
              <a:t>Ανάπτυξη του τραπεζικού και του χρηματοπιστωτικού κλάδου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47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Γιατί είναι τόσο Σημαντικές οι Αναδυόμενες Οικονομίες;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340768"/>
            <a:ext cx="8675687" cy="4825082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l-GR" dirty="0"/>
              <a:t>Οι Αναδυόμενες Οικονομίες έχουν αυξημένες ευκαιρίες για ανάπτυξη και εμπόριο</a:t>
            </a:r>
            <a:endParaRPr lang="en-US" dirty="0"/>
          </a:p>
          <a:p>
            <a:r>
              <a:rPr lang="el-GR" i="1" dirty="0">
                <a:solidFill>
                  <a:srgbClr val="203FFF"/>
                </a:solidFill>
              </a:rPr>
              <a:t>Αλλά</a:t>
            </a:r>
            <a:r>
              <a:rPr lang="en-US" i="1" dirty="0">
                <a:solidFill>
                  <a:srgbClr val="203FFF"/>
                </a:solidFill>
              </a:rPr>
              <a:t>:</a:t>
            </a:r>
          </a:p>
          <a:p>
            <a:pPr lvl="1"/>
            <a:r>
              <a:rPr lang="el-GR" dirty="0"/>
              <a:t>Πρέπει να κατανοήσουν και να προσαρμοστούν σε διαφορετικά πολιτικά, πολιτιστικά και θρησκευτικά συστήματα και άγραφους κοινωνικούς κανόνες</a:t>
            </a:r>
            <a:endParaRPr lang="en-US" dirty="0"/>
          </a:p>
          <a:p>
            <a:pPr lvl="1"/>
            <a:r>
              <a:rPr lang="el-GR" dirty="0"/>
              <a:t>Οι καταναλωτές έχουν διαφορετικές ανάγκες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Επιχειρηματικές Πρακτικές στις Αναδυόμενες Αγορές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340768"/>
            <a:ext cx="8675687" cy="4825082"/>
          </a:xfrm>
        </p:spPr>
        <p:txBody>
          <a:bodyPr/>
          <a:lstStyle/>
          <a:p>
            <a:pPr>
              <a:spcAft>
                <a:spcPts val="2000"/>
              </a:spcAft>
            </a:pPr>
            <a:r>
              <a:rPr lang="el-GR" sz="2000" b="1" dirty="0"/>
              <a:t>Στρατηγική αποχώρησης όταν χειροτερεύουν οι συνθήκες (hit and run) </a:t>
            </a:r>
            <a:r>
              <a:rPr lang="en-GB" sz="2000" dirty="0"/>
              <a:t>– </a:t>
            </a:r>
            <a:r>
              <a:rPr lang="el-GR" sz="2000" dirty="0"/>
              <a:t>εισέρχονται</a:t>
            </a:r>
            <a:r>
              <a:rPr lang="en-GB" sz="2000" dirty="0"/>
              <a:t>, </a:t>
            </a:r>
            <a:r>
              <a:rPr lang="el-GR" sz="2000" dirty="0"/>
              <a:t>«ξαφρίσουν» την αξία και μετά αποχωρούν</a:t>
            </a:r>
            <a:endParaRPr lang="en-GB" sz="2000" dirty="0"/>
          </a:p>
          <a:p>
            <a:pPr>
              <a:spcAft>
                <a:spcPts val="2000"/>
              </a:spcAft>
            </a:pPr>
            <a:r>
              <a:rPr lang="el-GR" sz="2000" b="1" dirty="0"/>
              <a:t>Στρατηγική δημιουργίας θυλάκων </a:t>
            </a:r>
            <a:r>
              <a:rPr lang="en-GB" sz="2000" dirty="0"/>
              <a:t>– </a:t>
            </a:r>
            <a:r>
              <a:rPr lang="el-GR" sz="2000" dirty="0"/>
              <a:t>όπου οι τοπικές επιχειρήσεις και άνθρωποι έχουν ελάχιστη εμπλοκή στη λειτουργία</a:t>
            </a:r>
            <a:endParaRPr lang="en-GB" sz="2000" dirty="0"/>
          </a:p>
          <a:p>
            <a:pPr>
              <a:spcAft>
                <a:spcPts val="2000"/>
              </a:spcAft>
            </a:pPr>
            <a:r>
              <a:rPr lang="el-GR" sz="2000" dirty="0"/>
              <a:t>Προβληματισμοί για την ασφάλεια - χρήση στρατιωτικών αρχών (ηθικότητα;)</a:t>
            </a:r>
            <a:endParaRPr lang="en-GB" sz="2000" dirty="0"/>
          </a:p>
          <a:p>
            <a:pPr>
              <a:spcAft>
                <a:spcPts val="2000"/>
              </a:spcAft>
            </a:pPr>
            <a:r>
              <a:rPr lang="el-GR" sz="2000" b="1" dirty="0"/>
              <a:t>Στρατηγική «Μαθαίνω να κερδίζω» </a:t>
            </a:r>
            <a:r>
              <a:rPr lang="en-GB" sz="2000" dirty="0"/>
              <a:t>–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μακροπρόθεσμες επενδύσεις</a:t>
            </a:r>
            <a:endParaRPr lang="en-GB" sz="2000" dirty="0"/>
          </a:p>
          <a:p>
            <a:pPr>
              <a:spcAft>
                <a:spcPts val="2000"/>
              </a:spcAft>
            </a:pPr>
            <a:r>
              <a:rPr lang="el-GR" sz="2000" dirty="0"/>
              <a:t>Υψηλότερα κέρδη σε μακροπρόθεσμα λόγω βραχυπρόθεσμης δέσμευσης και κατανόησης της αγοράς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61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090912" y="1124744"/>
            <a:ext cx="7316768" cy="1466156"/>
          </a:xfrm>
        </p:spPr>
        <p:txBody>
          <a:bodyPr/>
          <a:lstStyle/>
          <a:p>
            <a:pPr marL="519113" indent="-519113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2.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Η Ενιαία Ευρωπαϊκή Αγορά και το Ευρώ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Ενιαία Ευρωπαϊκή Αγορά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052736"/>
            <a:ext cx="8675687" cy="5113114"/>
          </a:xfrm>
        </p:spPr>
        <p:txBody>
          <a:bodyPr/>
          <a:lstStyle/>
          <a:p>
            <a:r>
              <a:rPr lang="el-GR" b="1" dirty="0"/>
              <a:t>Ενιαία ευρωπαϊκή αγορά </a:t>
            </a:r>
            <a:r>
              <a:rPr lang="en-GB" dirty="0"/>
              <a:t>– </a:t>
            </a:r>
            <a:r>
              <a:rPr lang="el-GR" dirty="0"/>
              <a:t>μια αγορά όπου η εργασία, τα κεφάλαια, τα αγαθά και οι υπηρεσίες μπορούν να μετακινούνται ελεύθερα</a:t>
            </a:r>
            <a:br>
              <a:rPr lang="en-GB" dirty="0"/>
            </a:br>
            <a:endParaRPr lang="en-GB" dirty="0"/>
          </a:p>
          <a:p>
            <a:r>
              <a:rPr lang="el-GR" i="1" dirty="0">
                <a:solidFill>
                  <a:srgbClr val="203FFF"/>
                </a:solidFill>
              </a:rPr>
              <a:t>Τέσσερις στόχοι</a:t>
            </a:r>
            <a:r>
              <a:rPr lang="en-GB" i="1" dirty="0">
                <a:solidFill>
                  <a:srgbClr val="203FFF"/>
                </a:solidFill>
              </a:rPr>
              <a:t>:</a:t>
            </a:r>
          </a:p>
          <a:p>
            <a:pPr marL="796925" lvl="1" indent="-457200">
              <a:buFont typeface="+mj-lt"/>
              <a:buAutoNum type="arabicPeriod"/>
            </a:pPr>
            <a:r>
              <a:rPr lang="el-GR" dirty="0"/>
              <a:t>Ελεύθερη διακίνηση αγαθών, υπηρεσιών, εργασίας και κεφαλαίου</a:t>
            </a:r>
            <a:endParaRPr lang="en-GB" dirty="0"/>
          </a:p>
          <a:p>
            <a:pPr marL="796925" lvl="1" indent="-457200">
              <a:buFont typeface="+mj-lt"/>
              <a:buAutoNum type="arabicPeriod"/>
            </a:pPr>
            <a:r>
              <a:rPr lang="el-GR" dirty="0"/>
              <a:t>Η εναρμόνιση των σχετικών νομοθεσιών, κανονισμών και διοικητικών διατάξεων μεταξύ των κρατών μελών</a:t>
            </a:r>
            <a:endParaRPr lang="en-GB" dirty="0"/>
          </a:p>
          <a:p>
            <a:pPr marL="796925" lvl="1" indent="-457200">
              <a:buFont typeface="+mj-lt"/>
              <a:buAutoNum type="arabicPeriod"/>
            </a:pPr>
            <a:r>
              <a:rPr lang="el-GR" dirty="0"/>
              <a:t>Κοινή, ευρωπαϊκή πολιτική για τον ανταγωνισμό</a:t>
            </a:r>
            <a:endParaRPr lang="en-GB" dirty="0"/>
          </a:p>
          <a:p>
            <a:pPr marL="796925" lvl="1" indent="-457200">
              <a:buFont typeface="+mj-lt"/>
              <a:buAutoNum type="arabicPeriod"/>
            </a:pPr>
            <a:r>
              <a:rPr lang="el-GR" dirty="0"/>
              <a:t>Σύστημα κοινών εξωτερικών δασμών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2" y="4357"/>
            <a:ext cx="8724338" cy="6230393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4570620" y="1738983"/>
            <a:ext cx="4573379" cy="4387850"/>
          </a:xfrm>
          <a:prstGeom prst="rect">
            <a:avLst/>
          </a:prstGeom>
        </p:spPr>
        <p:txBody>
          <a:bodyPr/>
          <a:lstStyle>
            <a:lvl1pPr marL="344488" indent="-344488" algn="l" defTabSz="914400" rtl="0" eaLnBrk="1" latinLnBrk="0" hangingPunct="1">
              <a:spcBef>
                <a:spcPct val="20000"/>
              </a:spcBef>
              <a:buClr>
                <a:srgbClr val="FFCF37"/>
              </a:buClr>
              <a:buSzPct val="120000"/>
              <a:buFont typeface="Wingdings" pitchFamily="2" charset="2"/>
              <a:buChar char="§"/>
              <a:defRPr lang="en-US" sz="32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5475" indent="-285750" algn="l" defTabSz="914400" rtl="0" eaLnBrk="1" latinLnBrk="0" hangingPunct="1">
              <a:spcBef>
                <a:spcPct val="20000"/>
              </a:spcBef>
              <a:buClr>
                <a:srgbClr val="966432"/>
              </a:buClr>
              <a:buFont typeface="Wingdings" pitchFamily="2" charset="2"/>
              <a:buChar char="§"/>
              <a:defRPr lang="en-US" sz="30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0" algn="l" defTabSz="914400" rtl="0" eaLnBrk="1" latinLnBrk="0" hangingPunct="1">
              <a:spcBef>
                <a:spcPct val="20000"/>
              </a:spcBef>
              <a:buClr>
                <a:srgbClr val="F26922"/>
              </a:buClr>
              <a:buFont typeface="Arial" pitchFamily="34" charset="0"/>
              <a:buNone/>
              <a:defRPr lang="en-US" sz="2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84163" algn="l" defTabSz="914400" rtl="0" eaLnBrk="1" latinLnBrk="0" hangingPunct="1">
              <a:spcBef>
                <a:spcPct val="20000"/>
              </a:spcBef>
              <a:buClr>
                <a:srgbClr val="F29122"/>
              </a:buClr>
              <a:buFont typeface="Wingdings" pitchFamily="2" charset="2"/>
              <a:buChar char="ü"/>
              <a:tabLst/>
              <a:defRPr lang="en-US" sz="28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ACD6"/>
              </a:buClr>
              <a:buFont typeface="Arial" pitchFamily="34" charset="0"/>
              <a:buChar char="»"/>
              <a:defRPr lang="en-GB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278888" y="1124744"/>
            <a:ext cx="6577432" cy="1466156"/>
          </a:xfrm>
        </p:spPr>
        <p:txBody>
          <a:bodyPr/>
          <a:lstStyle/>
          <a:p>
            <a:pPr marL="519113" indent="-519113"/>
            <a:r>
              <a:rPr lang="en-US" i="1" dirty="0">
                <a:solidFill>
                  <a:srgbClr val="193EF7"/>
                </a:solidFill>
                <a:latin typeface="Calibri" pitchFamily="34" charset="0"/>
              </a:rPr>
              <a:t>3. </a:t>
            </a:r>
            <a:r>
              <a:rPr lang="el-GR" i="1" dirty="0">
                <a:solidFill>
                  <a:srgbClr val="193EF7"/>
                </a:solidFill>
                <a:latin typeface="Calibri" pitchFamily="34" charset="0"/>
              </a:rPr>
              <a:t>Κοινές Νομισματικές Περιοχές και η Ευρωπαϊκή Νομισματική Ένωση </a:t>
            </a:r>
            <a:endParaRPr lang="en-US" i="1" dirty="0">
              <a:solidFill>
                <a:srgbClr val="193EF7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0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IHRM 6e">
      <a:dk1>
        <a:sysClr val="windowText" lastClr="000000"/>
      </a:dk1>
      <a:lt1>
        <a:sysClr val="window" lastClr="FFFFFF"/>
      </a:lt1>
      <a:dk2>
        <a:srgbClr val="B4ECFC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65392"/>
      </a:hlink>
      <a:folHlink>
        <a:srgbClr val="26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 anchorCtr="0">
        <a:noAutofit/>
      </a:bodyPr>
      <a:lstStyle>
        <a:defPPr>
          <a:defRPr sz="4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20102</TotalTime>
  <Words>1010</Words>
  <Application>Microsoft Office PowerPoint</Application>
  <PresentationFormat>Προβολή στην οθόνη (4:3)</PresentationFormat>
  <Paragraphs>111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2" baseType="lpstr">
      <vt:lpstr>ＭＳ Ｐゴシック</vt:lpstr>
      <vt:lpstr>Arial</vt:lpstr>
      <vt:lpstr>Calibri</vt:lpstr>
      <vt:lpstr>Tahoma</vt:lpstr>
      <vt:lpstr>Wingdings</vt:lpstr>
      <vt:lpstr>Office Theme</vt:lpstr>
      <vt:lpstr>ΔΙΕΘΝΕΙΣ ΕΠΙΧΕΙΡΗΣΕΙΣ</vt:lpstr>
      <vt:lpstr>Παρουσίαση του PowerPoint</vt:lpstr>
      <vt:lpstr>1. ΕΠΙΧΕΙΡΗΜΑΤΙΚΗ ΔΡΑΣΤΗΡΙΟΤΗΤΑ ΣΤΙΣ ΑΝΑΔΥΟΜΕΝΕΣ ΑΓΟΡΕΣ</vt:lpstr>
      <vt:lpstr>Αναδυόμενη Οικονομία Της Αγοράς </vt:lpstr>
      <vt:lpstr>Γιατί είναι τόσο Σημαντικές οι Αναδυόμενες Οικονομίες;</vt:lpstr>
      <vt:lpstr>Επιχειρηματικές Πρακτικές στις Αναδυόμενες Αγορές</vt:lpstr>
      <vt:lpstr>2. Η Ενιαία Ευρωπαϊκή Αγορά και το Ευρώ</vt:lpstr>
      <vt:lpstr>Ενιαία Ευρωπαϊκή Αγορά </vt:lpstr>
      <vt:lpstr>3. Κοινές Νομισματικές Περιοχές και η Ευρωπαϊκή Νομισματική Ένωση </vt:lpstr>
      <vt:lpstr>Κοινή Νομισματική Περιοχή</vt:lpstr>
      <vt:lpstr>Οφέλη του Ενιαίου Νομίσματος</vt:lpstr>
      <vt:lpstr>Τα Κόστη του Ενιαίου Νομίσματος</vt:lpstr>
      <vt:lpstr>Παράδειγμα: Μια Μετατόπιση των Προτιμήσεων των Καταναλωτών </vt:lpstr>
      <vt:lpstr>Μια μετατόπιση των προτιμήσεων των καταναλωτών από τα γερμανικά προϊόντα προς τα γαλλικά</vt:lpstr>
      <vt:lpstr>Μια Μετατόπιση των Προτιμήσεων των Καταναλωτών με Ευέλικτες Συναλλαγματικές Ισοτιμίες</vt:lpstr>
      <vt:lpstr>4. Δημοσιονομική Πολιτική και Κοινές Νομισματικές Περιοχές</vt:lpstr>
      <vt:lpstr>Δημοσιονομικός Φεντεραλισμός</vt:lpstr>
      <vt:lpstr>Το Πρόβλημα του «Ελεύθερου Καβαλάρη»</vt:lpstr>
      <vt:lpstr>Σύμφωνο Σταθερότητας και Ανάπτυξης</vt:lpstr>
      <vt:lpstr>Η Κρίση Δημόσιου Χρέους</vt:lpstr>
      <vt:lpstr>5. Ανάθεση Παραγωγής σε Τρίτους</vt:lpstr>
      <vt:lpstr>Ανάθεση Παραγωγής σε Τρίτους</vt:lpstr>
      <vt:lpstr>5. Διεθνείς Επιχειρήσεις, Κουλτούρα και Δεοντολογία</vt:lpstr>
      <vt:lpstr>Παγκοσμιοποίηση </vt:lpstr>
      <vt:lpstr>Προβλήματα της Παγκοσμιοποίησης</vt:lpstr>
      <vt:lpstr>Τέλος 21ου κεφαλαίου</vt:lpstr>
    </vt:vector>
  </TitlesOfParts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Yoder for Cengage Learning IHRM 6e</dc:creator>
  <cp:lastModifiedBy>PCUser</cp:lastModifiedBy>
  <cp:revision>807</cp:revision>
  <dcterms:created xsi:type="dcterms:W3CDTF">2011-07-28T14:21:34Z</dcterms:created>
  <dcterms:modified xsi:type="dcterms:W3CDTF">2017-11-22T12:37:13Z</dcterms:modified>
</cp:coreProperties>
</file>