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873" r:id="rId2"/>
    <p:sldMasterId id="2147483885" r:id="rId3"/>
  </p:sldMasterIdLst>
  <p:notesMasterIdLst>
    <p:notesMasterId r:id="rId25"/>
  </p:notesMasterIdLst>
  <p:handoutMasterIdLst>
    <p:handoutMasterId r:id="rId26"/>
  </p:handoutMasterIdLst>
  <p:sldIdLst>
    <p:sldId id="40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4" r:id="rId2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3300"/>
    <a:srgbClr val="FF00FF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9" autoAdjust="0"/>
    <p:restoredTop sz="94636" autoAdjust="0"/>
  </p:normalViewPr>
  <p:slideViewPr>
    <p:cSldViewPr snapToGrid="0">
      <p:cViewPr varScale="1">
        <p:scale>
          <a:sx n="78" d="100"/>
          <a:sy n="78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3B7F32E-E261-41C9-BFE9-6BFFF748A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3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6607F15-2052-48A0-ADBF-6E106DB79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61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5561EA8-4EFD-4E39-939C-3F14E8D56A6C}" type="slidenum">
              <a:rPr lang="en-GB" altLang="en-US" sz="1200" smtClean="0">
                <a:latin typeface="Times New Roman" pitchFamily="18" charset="0"/>
              </a:rPr>
              <a:pPr/>
              <a:t>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n-US" smtClean="0"/>
              <a:t>Home residence: a user uploads a video taking advantage of the aggregated bandwidth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4E579D-6B34-4C98-AAF9-E02FD812532F}" type="slidenum">
              <a:rPr lang="en-GB" altLang="en-US" sz="1200" smtClean="0">
                <a:latin typeface="Times New Roman" pitchFamily="18" charset="0"/>
              </a:rPr>
              <a:pPr/>
              <a:t>10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Ephemeral: deployment for ad-hoc events, such as an exhibition or an emergency situation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C3CBE55-FA07-4CDA-AB7E-8B606184AD85}" type="slidenum">
              <a:rPr lang="en-GB" altLang="en-US" sz="1200" smtClean="0">
                <a:latin typeface="Times New Roman" pitchFamily="18" charset="0"/>
              </a:rPr>
              <a:pPr/>
              <a:t>11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Metropolitan: augment already existing wireline infrastructure to bring bandwidth to public areas, or deploy a completely wireless solution (Ozone)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C3998-3C1E-44BF-8E1C-3CD28E95C09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8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FD1F-D3F7-48AD-906C-10F23F2DE74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078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748C-35CA-47C0-97D9-048DA714B4E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929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1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4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9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0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73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50021"/>
              </a:buClr>
              <a:defRPr/>
            </a:lvl1pPr>
            <a:lvl2pPr>
              <a:buClr>
                <a:srgbClr val="A50021"/>
              </a:buClr>
              <a:defRPr/>
            </a:lvl2pPr>
            <a:lvl3pPr>
              <a:buClr>
                <a:srgbClr val="A50021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05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5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2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53C4726A-630D-4CB4-B088-BAB00F4188E9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29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66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71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8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14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5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31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4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AF9C-44E9-418E-AE3F-93ABA02A228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942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1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4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9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12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54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2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22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28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60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3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989CE-F8A7-4097-A3F7-BC78FDA85BC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483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2801A-4628-4E52-86DA-87A2180DAD3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20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475C1-73A0-49F5-B9B9-C658D62817B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D66F-5A5E-4A47-881B-C0693408814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70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A906-A27A-4050-9C08-FE97E2559B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97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E0140-CF09-4CA1-8DAD-7FDC0B0A2B3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55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D8A5B661-ECAE-4AB8-969A-4B821F909C3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2"/>
          <p:cNvCxnSpPr>
            <a:cxnSpLocks noChangeShapeType="1"/>
            <a:endCxn id="1031" idx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12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7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2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 smtClean="0"/>
              <a:t>Ασύρματ</a:t>
            </a:r>
            <a:r>
              <a:rPr lang="el-GR" altLang="en-US" dirty="0" smtClean="0"/>
              <a:t>ες</a:t>
            </a:r>
            <a:r>
              <a:rPr lang="el-GR" altLang="en-US" dirty="0" smtClean="0"/>
              <a:t> 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1</a:t>
            </a:r>
            <a:r>
              <a:rPr lang="el-GR" sz="2800" b="1" dirty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Ασύρματα Δίκτυα Πλέγματος (</a:t>
            </a:r>
            <a:r>
              <a:rPr lang="en-US" altLang="en-US" sz="2800" dirty="0"/>
              <a:t>Wireless Mesh Networks</a:t>
            </a:r>
            <a:r>
              <a:rPr lang="el-GR" altLang="en-US" sz="2800" dirty="0"/>
              <a:t>)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0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Emergency Mesh</a:t>
            </a:r>
          </a:p>
        </p:txBody>
      </p:sp>
      <p:pic>
        <p:nvPicPr>
          <p:cNvPr id="12291" name="Picture 3" descr="IncidentScenari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6707187" cy="4840287"/>
          </a:xfrm>
        </p:spPr>
      </p:pic>
    </p:spTree>
    <p:extLst>
      <p:ext uri="{BB962C8B-B14F-4D97-AF65-F5344CB8AC3E}">
        <p14:creationId xmlns:p14="http://schemas.microsoft.com/office/powerpoint/2010/main" val="34325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Metropolitan Mesh</a:t>
            </a:r>
          </a:p>
        </p:txBody>
      </p:sp>
      <p:pic>
        <p:nvPicPr>
          <p:cNvPr id="13315" name="Picture 3" descr="MetropolitanMes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92225"/>
            <a:ext cx="8240712" cy="5016500"/>
          </a:xfrm>
        </p:spPr>
      </p:pic>
    </p:spTree>
    <p:extLst>
      <p:ext uri="{BB962C8B-B14F-4D97-AF65-F5344CB8AC3E}">
        <p14:creationId xmlns:p14="http://schemas.microsoft.com/office/powerpoint/2010/main" val="7111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Rural Mesh Network</a:t>
            </a:r>
          </a:p>
        </p:txBody>
      </p:sp>
      <p:grpSp>
        <p:nvGrpSpPr>
          <p:cNvPr id="14339" name="Group 3" descr="RURAL"/>
          <p:cNvGrpSpPr>
            <a:grpSpLocks/>
          </p:cNvGrpSpPr>
          <p:nvPr/>
        </p:nvGrpSpPr>
        <p:grpSpPr bwMode="auto">
          <a:xfrm>
            <a:off x="233363" y="1608138"/>
            <a:ext cx="8678862" cy="4321175"/>
            <a:chOff x="158" y="1093"/>
            <a:chExt cx="5467" cy="2722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385" y="1093"/>
              <a:ext cx="680" cy="840"/>
              <a:chOff x="1936" y="2196"/>
              <a:chExt cx="763" cy="966"/>
            </a:xfrm>
          </p:grpSpPr>
          <p:pic>
            <p:nvPicPr>
              <p:cNvPr id="14377" name="Picture 5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432"/>
                <a:ext cx="763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8" name="Picture 6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196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1" name="Picture 7" descr="cit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795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2518" y="1093"/>
              <a:ext cx="680" cy="686"/>
              <a:chOff x="1936" y="2196"/>
              <a:chExt cx="763" cy="789"/>
            </a:xfrm>
          </p:grpSpPr>
          <p:pic>
            <p:nvPicPr>
              <p:cNvPr id="14375" name="Picture 9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196"/>
                <a:ext cx="763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10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196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3" name="Picture 11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535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Line 12"/>
            <p:cNvSpPr>
              <a:spLocks noChangeShapeType="1"/>
            </p:cNvSpPr>
            <p:nvPr/>
          </p:nvSpPr>
          <p:spPr bwMode="auto">
            <a:xfrm>
              <a:off x="930" y="1344"/>
              <a:ext cx="18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4345" name="Group 13"/>
            <p:cNvGrpSpPr>
              <a:grpSpLocks/>
            </p:cNvGrpSpPr>
            <p:nvPr/>
          </p:nvGrpSpPr>
          <p:grpSpPr bwMode="auto">
            <a:xfrm>
              <a:off x="1746" y="2073"/>
              <a:ext cx="680" cy="686"/>
              <a:chOff x="1936" y="2280"/>
              <a:chExt cx="763" cy="789"/>
            </a:xfrm>
          </p:grpSpPr>
          <p:pic>
            <p:nvPicPr>
              <p:cNvPr id="14373" name="Picture 14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280"/>
                <a:ext cx="763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15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280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6" name="Group 16"/>
            <p:cNvGrpSpPr>
              <a:grpSpLocks/>
            </p:cNvGrpSpPr>
            <p:nvPr/>
          </p:nvGrpSpPr>
          <p:grpSpPr bwMode="auto">
            <a:xfrm>
              <a:off x="2608" y="3005"/>
              <a:ext cx="680" cy="686"/>
              <a:chOff x="1936" y="2361"/>
              <a:chExt cx="763" cy="788"/>
            </a:xfrm>
          </p:grpSpPr>
          <p:pic>
            <p:nvPicPr>
              <p:cNvPr id="14371" name="Picture 17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361"/>
                <a:ext cx="763" cy="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18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361"/>
                <a:ext cx="211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7" name="Group 19"/>
            <p:cNvGrpSpPr>
              <a:grpSpLocks/>
            </p:cNvGrpSpPr>
            <p:nvPr/>
          </p:nvGrpSpPr>
          <p:grpSpPr bwMode="auto">
            <a:xfrm>
              <a:off x="3697" y="1878"/>
              <a:ext cx="680" cy="686"/>
              <a:chOff x="1936" y="2264"/>
              <a:chExt cx="763" cy="789"/>
            </a:xfrm>
          </p:grpSpPr>
          <p:pic>
            <p:nvPicPr>
              <p:cNvPr id="14369" name="Picture 20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264"/>
                <a:ext cx="763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21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264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8" name="Line 22"/>
            <p:cNvSpPr>
              <a:spLocks noChangeShapeType="1"/>
            </p:cNvSpPr>
            <p:nvPr/>
          </p:nvSpPr>
          <p:spPr bwMode="auto">
            <a:xfrm>
              <a:off x="4195" y="2115"/>
              <a:ext cx="545" cy="49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4349" name="Picture 23" descr="wireless-anten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" y="2636"/>
              <a:ext cx="21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Line 24"/>
            <p:cNvSpPr>
              <a:spLocks noChangeShapeType="1"/>
            </p:cNvSpPr>
            <p:nvPr/>
          </p:nvSpPr>
          <p:spPr bwMode="auto">
            <a:xfrm flipV="1">
              <a:off x="2290" y="2069"/>
              <a:ext cx="1679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1" name="Line 25"/>
            <p:cNvSpPr>
              <a:spLocks noChangeShapeType="1"/>
            </p:cNvSpPr>
            <p:nvPr/>
          </p:nvSpPr>
          <p:spPr bwMode="auto">
            <a:xfrm flipV="1">
              <a:off x="3152" y="2160"/>
              <a:ext cx="907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2" name="Line 26"/>
            <p:cNvSpPr>
              <a:spLocks noChangeShapeType="1"/>
            </p:cNvSpPr>
            <p:nvPr/>
          </p:nvSpPr>
          <p:spPr bwMode="auto">
            <a:xfrm>
              <a:off x="3061" y="1389"/>
              <a:ext cx="953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4353" name="Group 27"/>
            <p:cNvGrpSpPr>
              <a:grpSpLocks/>
            </p:cNvGrpSpPr>
            <p:nvPr/>
          </p:nvGrpSpPr>
          <p:grpSpPr bwMode="auto">
            <a:xfrm>
              <a:off x="158" y="2858"/>
              <a:ext cx="680" cy="708"/>
              <a:chOff x="1936" y="2348"/>
              <a:chExt cx="763" cy="814"/>
            </a:xfrm>
          </p:grpSpPr>
          <p:pic>
            <p:nvPicPr>
              <p:cNvPr id="14367" name="Picture 28" descr="house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" y="2432"/>
                <a:ext cx="763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8" name="Picture 29" descr="wireless-anten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2348"/>
                <a:ext cx="21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54" name="Line 30"/>
            <p:cNvSpPr>
              <a:spLocks noChangeShapeType="1"/>
            </p:cNvSpPr>
            <p:nvPr/>
          </p:nvSpPr>
          <p:spPr bwMode="auto">
            <a:xfrm>
              <a:off x="703" y="3022"/>
              <a:ext cx="2177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5" name="Line 31"/>
            <p:cNvSpPr>
              <a:spLocks noChangeShapeType="1"/>
            </p:cNvSpPr>
            <p:nvPr/>
          </p:nvSpPr>
          <p:spPr bwMode="auto">
            <a:xfrm flipV="1">
              <a:off x="703" y="2296"/>
              <a:ext cx="1315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6" name="Line 32"/>
            <p:cNvSpPr>
              <a:spLocks noChangeShapeType="1"/>
            </p:cNvSpPr>
            <p:nvPr/>
          </p:nvSpPr>
          <p:spPr bwMode="auto">
            <a:xfrm flipV="1">
              <a:off x="567" y="1480"/>
              <a:ext cx="226" cy="1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7" name="Line 33"/>
            <p:cNvSpPr>
              <a:spLocks noChangeShapeType="1"/>
            </p:cNvSpPr>
            <p:nvPr/>
          </p:nvSpPr>
          <p:spPr bwMode="auto">
            <a:xfrm>
              <a:off x="884" y="1434"/>
              <a:ext cx="1134" cy="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4358" name="Picture 34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2580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35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628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36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764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37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339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38" descr="tre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249"/>
              <a:ext cx="4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Line 39"/>
            <p:cNvSpPr>
              <a:spLocks noChangeShapeType="1"/>
            </p:cNvSpPr>
            <p:nvPr/>
          </p:nvSpPr>
          <p:spPr bwMode="auto">
            <a:xfrm>
              <a:off x="4014" y="1404"/>
              <a:ext cx="36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4" name="Line 40"/>
            <p:cNvSpPr>
              <a:spLocks noChangeShapeType="1"/>
            </p:cNvSpPr>
            <p:nvPr/>
          </p:nvSpPr>
          <p:spPr bwMode="auto">
            <a:xfrm>
              <a:off x="4014" y="1631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5" name="Text Box 41"/>
            <p:cNvSpPr txBox="1">
              <a:spLocks noChangeArrowheads="1"/>
            </p:cNvSpPr>
            <p:nvPr/>
          </p:nvSpPr>
          <p:spPr bwMode="auto">
            <a:xfrm>
              <a:off x="4377" y="1313"/>
              <a:ext cx="124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/>
                <a:t>Directional links</a:t>
              </a:r>
            </a:p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/>
                <a:t>Omni-directional links</a:t>
              </a:r>
            </a:p>
          </p:txBody>
        </p:sp>
        <p:sp>
          <p:nvSpPr>
            <p:cNvPr id="14366" name="Text Box 42"/>
            <p:cNvSpPr txBox="1">
              <a:spLocks noChangeArrowheads="1"/>
            </p:cNvSpPr>
            <p:nvPr/>
          </p:nvSpPr>
          <p:spPr bwMode="auto">
            <a:xfrm>
              <a:off x="5012" y="2659"/>
              <a:ext cx="4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 b="1"/>
                <a:t>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11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125538"/>
          </a:xfrm>
        </p:spPr>
        <p:txBody>
          <a:bodyPr/>
          <a:lstStyle/>
          <a:p>
            <a:r>
              <a:rPr lang="en-US" altLang="en-US" smtClean="0"/>
              <a:t>Heraklion Metropolitan MESH Test-bed</a:t>
            </a:r>
            <a:endParaRPr lang="el-GR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2411413" cy="4248150"/>
          </a:xfrm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r>
              <a:rPr lang="el-GR" altLang="en-US" sz="1800" b="1" smtClean="0"/>
              <a:t>60 </a:t>
            </a:r>
            <a:r>
              <a:rPr lang="en-US" altLang="en-US" sz="1800" b="1" smtClean="0"/>
              <a:t>Km</a:t>
            </a:r>
            <a:r>
              <a:rPr lang="en-US" altLang="en-US" sz="1800" b="1" baseline="30000" smtClean="0"/>
              <a:t>2</a:t>
            </a:r>
            <a:r>
              <a:rPr lang="en-US" altLang="en-US" sz="1800" b="1" smtClean="0"/>
              <a:t> coverage</a:t>
            </a:r>
            <a:endParaRPr lang="el-GR" altLang="en-US" sz="1800" b="1" smtClean="0"/>
          </a:p>
          <a:p>
            <a:pPr>
              <a:lnSpc>
                <a:spcPct val="80000"/>
              </a:lnSpc>
            </a:pPr>
            <a:r>
              <a:rPr lang="el-GR" altLang="en-US" sz="1800" b="1" smtClean="0"/>
              <a:t>14 </a:t>
            </a:r>
            <a:r>
              <a:rPr lang="en-US" altLang="en-US" sz="1800" b="1" smtClean="0"/>
              <a:t>nodes</a:t>
            </a:r>
            <a:r>
              <a:rPr lang="el-GR" altLang="en-US" sz="1800" b="1" smtClean="0"/>
              <a:t>, </a:t>
            </a:r>
            <a:r>
              <a:rPr lang="en-US" altLang="en-US" sz="1800" b="1" smtClean="0"/>
              <a:t>5</a:t>
            </a:r>
            <a:r>
              <a:rPr lang="el-GR" altLang="en-US" sz="1800" b="1" smtClean="0"/>
              <a:t> </a:t>
            </a:r>
            <a:r>
              <a:rPr lang="en-US" altLang="en-US" sz="1800" b="1" smtClean="0"/>
              <a:t>core multi-radio nodes</a:t>
            </a:r>
          </a:p>
          <a:p>
            <a:pPr>
              <a:lnSpc>
                <a:spcPct val="80000"/>
              </a:lnSpc>
            </a:pPr>
            <a:r>
              <a:rPr lang="el-GR" altLang="en-US" sz="1800" b="1" smtClean="0"/>
              <a:t>1.6 – 5 </a:t>
            </a:r>
            <a:r>
              <a:rPr lang="en-US" altLang="en-US" sz="1800" b="1" smtClean="0"/>
              <a:t>Km links</a:t>
            </a:r>
            <a:endParaRPr lang="el-GR" altLang="en-US" sz="1800" b="1" smtClean="0"/>
          </a:p>
          <a:p>
            <a:pPr>
              <a:lnSpc>
                <a:spcPct val="80000"/>
              </a:lnSpc>
            </a:pPr>
            <a:r>
              <a:rPr lang="en-US" altLang="en-US" sz="1800" b="1" smtClean="0"/>
              <a:t>Antennas: 19/21/26 dBi panel</a:t>
            </a:r>
          </a:p>
          <a:p>
            <a:pPr>
              <a:lnSpc>
                <a:spcPct val="80000"/>
              </a:lnSpc>
            </a:pPr>
            <a:r>
              <a:rPr lang="en-US" altLang="en-US" sz="1800" b="1" smtClean="0"/>
              <a:t>Three fixed network connections (FORTH &amp; UoC)</a:t>
            </a:r>
          </a:p>
          <a:p>
            <a:pPr>
              <a:lnSpc>
                <a:spcPct val="80000"/>
              </a:lnSpc>
            </a:pPr>
            <a:r>
              <a:rPr lang="en-US" altLang="en-US" sz="1800" b="1" smtClean="0"/>
              <a:t>Independent mgmt / monitoring network</a:t>
            </a:r>
          </a:p>
          <a:p>
            <a:pPr>
              <a:lnSpc>
                <a:spcPct val="90000"/>
              </a:lnSpc>
            </a:pPr>
            <a:endParaRPr lang="el-GR" altLang="en-US" sz="1800" smtClean="0"/>
          </a:p>
        </p:txBody>
      </p:sp>
      <p:pic>
        <p:nvPicPr>
          <p:cNvPr id="15364" name="Picture 6" descr="Test B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87463"/>
            <a:ext cx="68040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2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Multi-radio mesh node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000" smtClean="0"/>
              <a:t>Mini-ITX board (EPIA SP 13000, 1.3 GHz C3, 512 MB ram)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Four mini PCI Atheros-based 802.11a/g wireless cards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Gentoo 2006 i686 Linux (2.6.18), MadWiFi version 0.9.2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OLSR deamon version 0.4.10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Independent 802.11a client for management/monitoring</a:t>
            </a:r>
          </a:p>
          <a:p>
            <a:pPr>
              <a:lnSpc>
                <a:spcPct val="90000"/>
              </a:lnSpc>
            </a:pPr>
            <a:r>
              <a:rPr lang="el-GR" altLang="en-US" sz="2000" smtClean="0"/>
              <a:t>Intelligent remote power switch</a:t>
            </a:r>
          </a:p>
          <a:p>
            <a:endParaRPr lang="el-GR" altLang="en-US" smtClean="0"/>
          </a:p>
        </p:txBody>
      </p:sp>
      <p:grpSp>
        <p:nvGrpSpPr>
          <p:cNvPr id="16388" name="Group 4" descr="mesh node"/>
          <p:cNvGrpSpPr>
            <a:grpSpLocks/>
          </p:cNvGrpSpPr>
          <p:nvPr/>
        </p:nvGrpSpPr>
        <p:grpSpPr bwMode="auto">
          <a:xfrm>
            <a:off x="755650" y="3575050"/>
            <a:ext cx="3671888" cy="2592388"/>
            <a:chOff x="476" y="2432"/>
            <a:chExt cx="2313" cy="1633"/>
          </a:xfrm>
        </p:grpSpPr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476" y="2432"/>
              <a:ext cx="2313" cy="1497"/>
              <a:chOff x="476" y="2432"/>
              <a:chExt cx="2313" cy="1367"/>
            </a:xfrm>
          </p:grpSpPr>
          <p:sp>
            <p:nvSpPr>
              <p:cNvPr id="16394" name="Line 6"/>
              <p:cNvSpPr>
                <a:spLocks noChangeShapeType="1"/>
              </p:cNvSpPr>
              <p:nvPr/>
            </p:nvSpPr>
            <p:spPr bwMode="auto">
              <a:xfrm rot="20580000" flipV="1">
                <a:off x="1836" y="2563"/>
                <a:ext cx="29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Rectangle 7"/>
              <p:cNvSpPr>
                <a:spLocks noChangeArrowheads="1"/>
              </p:cNvSpPr>
              <p:nvPr/>
            </p:nvSpPr>
            <p:spPr bwMode="auto">
              <a:xfrm>
                <a:off x="1706" y="2661"/>
                <a:ext cx="455" cy="33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396" name="Rectangle 8"/>
              <p:cNvSpPr>
                <a:spLocks noChangeArrowheads="1"/>
              </p:cNvSpPr>
              <p:nvPr/>
            </p:nvSpPr>
            <p:spPr bwMode="auto">
              <a:xfrm>
                <a:off x="1112" y="2614"/>
                <a:ext cx="1119" cy="11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397" name="Text Box 9"/>
              <p:cNvSpPr txBox="1">
                <a:spLocks noChangeArrowheads="1"/>
              </p:cNvSpPr>
              <p:nvPr/>
            </p:nvSpPr>
            <p:spPr bwMode="auto">
              <a:xfrm>
                <a:off x="2231" y="3052"/>
                <a:ext cx="55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Ethernet switch 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398" name="Text Box 10"/>
              <p:cNvSpPr txBox="1">
                <a:spLocks noChangeArrowheads="1"/>
              </p:cNvSpPr>
              <p:nvPr/>
            </p:nvSpPr>
            <p:spPr bwMode="auto">
              <a:xfrm>
                <a:off x="1610" y="2432"/>
                <a:ext cx="60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to antenna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399" name="Text Box 11"/>
              <p:cNvSpPr txBox="1">
                <a:spLocks noChangeArrowheads="1"/>
              </p:cNvSpPr>
              <p:nvPr/>
            </p:nvSpPr>
            <p:spPr bwMode="auto">
              <a:xfrm>
                <a:off x="476" y="3091"/>
                <a:ext cx="59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power in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00" name="Rectangle 12"/>
              <p:cNvSpPr>
                <a:spLocks noChangeArrowheads="1"/>
              </p:cNvSpPr>
              <p:nvPr/>
            </p:nvSpPr>
            <p:spPr bwMode="auto">
              <a:xfrm>
                <a:off x="1182" y="3032"/>
                <a:ext cx="524" cy="32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01" name="Rectangle 13"/>
              <p:cNvSpPr>
                <a:spLocks noChangeArrowheads="1"/>
              </p:cNvSpPr>
              <p:nvPr/>
            </p:nvSpPr>
            <p:spPr bwMode="auto">
              <a:xfrm>
                <a:off x="1532" y="3409"/>
                <a:ext cx="629" cy="32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02" name="Rectangle 14"/>
              <p:cNvSpPr>
                <a:spLocks noChangeArrowheads="1"/>
              </p:cNvSpPr>
              <p:nvPr/>
            </p:nvSpPr>
            <p:spPr bwMode="auto">
              <a:xfrm>
                <a:off x="1986" y="3058"/>
                <a:ext cx="175" cy="27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03" name="Line 15"/>
              <p:cNvSpPr>
                <a:spLocks noChangeShapeType="1"/>
              </p:cNvSpPr>
              <p:nvPr/>
            </p:nvSpPr>
            <p:spPr bwMode="auto">
              <a:xfrm>
                <a:off x="1706" y="3113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16"/>
              <p:cNvSpPr>
                <a:spLocks noChangeShapeType="1"/>
              </p:cNvSpPr>
              <p:nvPr/>
            </p:nvSpPr>
            <p:spPr bwMode="auto">
              <a:xfrm>
                <a:off x="1035" y="3153"/>
                <a:ext cx="1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17"/>
              <p:cNvSpPr>
                <a:spLocks noChangeShapeType="1"/>
              </p:cNvSpPr>
              <p:nvPr/>
            </p:nvSpPr>
            <p:spPr bwMode="auto">
              <a:xfrm>
                <a:off x="1791" y="3113"/>
                <a:ext cx="0" cy="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>
                <a:off x="1791" y="2978"/>
                <a:ext cx="0" cy="1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H="1">
                <a:off x="1811" y="3113"/>
                <a:ext cx="17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1713" y="3217"/>
                <a:ext cx="265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2056" y="3329"/>
                <a:ext cx="0" cy="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2056" y="2978"/>
                <a:ext cx="0" cy="8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Text Box 23"/>
              <p:cNvSpPr txBox="1">
                <a:spLocks noChangeArrowheads="1"/>
              </p:cNvSpPr>
              <p:nvPr/>
            </p:nvSpPr>
            <p:spPr bwMode="auto">
              <a:xfrm>
                <a:off x="1182" y="3018"/>
                <a:ext cx="524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remote</a:t>
                </a:r>
              </a:p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power switch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12" name="Text Box 24"/>
              <p:cNvSpPr txBox="1">
                <a:spLocks noChangeArrowheads="1"/>
              </p:cNvSpPr>
              <p:nvPr/>
            </p:nvSpPr>
            <p:spPr bwMode="auto">
              <a:xfrm>
                <a:off x="1648" y="3442"/>
                <a:ext cx="52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mini ITX</a:t>
                </a:r>
                <a:r>
                  <a:rPr lang="en-US" altLang="en-US" sz="1000" b="1"/>
                  <a:t> </a:t>
                </a:r>
                <a:endParaRPr lang="el-GR" altLang="en-US" sz="1000" b="1"/>
              </a:p>
            </p:txBody>
          </p:sp>
          <p:sp>
            <p:nvSpPr>
              <p:cNvPr id="16413" name="Text Box 25"/>
              <p:cNvSpPr txBox="1">
                <a:spLocks noChangeArrowheads="1"/>
              </p:cNvSpPr>
              <p:nvPr/>
            </p:nvSpPr>
            <p:spPr bwMode="auto">
              <a:xfrm>
                <a:off x="1671" y="2696"/>
                <a:ext cx="52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802.11</a:t>
                </a:r>
              </a:p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client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14" name="Rectangle 26"/>
              <p:cNvSpPr>
                <a:spLocks noChangeArrowheads="1"/>
              </p:cNvSpPr>
              <p:nvPr/>
            </p:nvSpPr>
            <p:spPr bwMode="auto">
              <a:xfrm>
                <a:off x="1182" y="3463"/>
                <a:ext cx="279" cy="24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sp>
            <p:nvSpPr>
              <p:cNvPr id="16415" name="Text Box 27"/>
              <p:cNvSpPr txBox="1">
                <a:spLocks noChangeArrowheads="1"/>
              </p:cNvSpPr>
              <p:nvPr/>
            </p:nvSpPr>
            <p:spPr bwMode="auto">
              <a:xfrm>
                <a:off x="1064" y="3527"/>
                <a:ext cx="52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en-US" sz="1000" b="1">
                    <a:latin typeface="Verdana" pitchFamily="34" charset="0"/>
                  </a:rPr>
                  <a:t>HDD</a:t>
                </a:r>
                <a:endParaRPr lang="el-GR" altLang="en-US" sz="1000" b="1">
                  <a:latin typeface="Verdana" pitchFamily="34" charset="0"/>
                </a:endParaRPr>
              </a:p>
            </p:txBody>
          </p:sp>
          <p:sp>
            <p:nvSpPr>
              <p:cNvPr id="16416" name="Rectangle 28"/>
              <p:cNvSpPr>
                <a:spLocks noChangeArrowheads="1"/>
              </p:cNvSpPr>
              <p:nvPr/>
            </p:nvSpPr>
            <p:spPr bwMode="auto">
              <a:xfrm>
                <a:off x="1567" y="3463"/>
                <a:ext cx="104" cy="243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l-GR" altLang="en-US" sz="2400">
                  <a:latin typeface="Comic Sans MS" pitchFamily="66" charset="0"/>
                </a:endParaRPr>
              </a:p>
            </p:txBody>
          </p:sp>
          <p:grpSp>
            <p:nvGrpSpPr>
              <p:cNvPr id="16417" name="Group 29"/>
              <p:cNvGrpSpPr>
                <a:grpSpLocks/>
              </p:cNvGrpSpPr>
              <p:nvPr/>
            </p:nvGrpSpPr>
            <p:grpSpPr bwMode="auto">
              <a:xfrm>
                <a:off x="1567" y="3544"/>
                <a:ext cx="105" cy="255"/>
                <a:chOff x="11471" y="8965"/>
                <a:chExt cx="260" cy="957"/>
              </a:xfrm>
            </p:grpSpPr>
            <p:sp>
              <p:nvSpPr>
                <p:cNvPr id="16418" name="Line 30"/>
                <p:cNvSpPr>
                  <a:spLocks noChangeShapeType="1"/>
                </p:cNvSpPr>
                <p:nvPr/>
              </p:nvSpPr>
              <p:spPr bwMode="auto">
                <a:xfrm>
                  <a:off x="11471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9" name="Line 31"/>
                <p:cNvSpPr>
                  <a:spLocks noChangeShapeType="1"/>
                </p:cNvSpPr>
                <p:nvPr/>
              </p:nvSpPr>
              <p:spPr bwMode="auto">
                <a:xfrm>
                  <a:off x="11558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0" name="Line 32"/>
                <p:cNvSpPr>
                  <a:spLocks noChangeShapeType="1"/>
                </p:cNvSpPr>
                <p:nvPr/>
              </p:nvSpPr>
              <p:spPr bwMode="auto">
                <a:xfrm>
                  <a:off x="11644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1" name="Line 33"/>
                <p:cNvSpPr>
                  <a:spLocks noChangeShapeType="1"/>
                </p:cNvSpPr>
                <p:nvPr/>
              </p:nvSpPr>
              <p:spPr bwMode="auto">
                <a:xfrm>
                  <a:off x="11731" y="8966"/>
                  <a:ext cx="0" cy="9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3" name="Text Box 34"/>
            <p:cNvSpPr txBox="1">
              <a:spLocks noChangeArrowheads="1"/>
            </p:cNvSpPr>
            <p:nvPr/>
          </p:nvSpPr>
          <p:spPr bwMode="auto">
            <a:xfrm>
              <a:off x="1288" y="3911"/>
              <a:ext cx="8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000" b="1">
                  <a:latin typeface="Verdana" pitchFamily="34" charset="0"/>
                </a:rPr>
                <a:t>to four antennas</a:t>
              </a:r>
              <a:endParaRPr lang="el-GR" altLang="en-US" sz="1000" b="1">
                <a:latin typeface="Verdana" pitchFamily="34" charset="0"/>
              </a:endParaRPr>
            </a:p>
          </p:txBody>
        </p:sp>
      </p:grpSp>
      <p:pic>
        <p:nvPicPr>
          <p:cNvPr id="16389" name="Picture 35" descr="AKMVN_no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5219700" y="3357563"/>
            <a:ext cx="22748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6"/>
          <p:cNvSpPr>
            <a:spLocks noChangeArrowheads="1"/>
          </p:cNvSpPr>
          <p:nvPr/>
        </p:nvSpPr>
        <p:spPr bwMode="auto">
          <a:xfrm>
            <a:off x="1763713" y="6108700"/>
            <a:ext cx="2232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99"/>
              </a:buClr>
              <a:buSzPct val="50000"/>
              <a:buFont typeface="Monotype Sorts" pitchFamily="2" charset="2"/>
              <a:buNone/>
            </a:pPr>
            <a:r>
              <a:rPr lang="en-US" altLang="en-US" sz="1400">
                <a:solidFill>
                  <a:srgbClr val="6C0024"/>
                </a:solidFill>
              </a:rPr>
              <a:t>Component layout</a:t>
            </a:r>
          </a:p>
        </p:txBody>
      </p:sp>
      <p:sp>
        <p:nvSpPr>
          <p:cNvPr id="16391" name="Rectangle 37"/>
          <p:cNvSpPr>
            <a:spLocks noChangeArrowheads="1"/>
          </p:cNvSpPr>
          <p:nvPr/>
        </p:nvSpPr>
        <p:spPr bwMode="auto">
          <a:xfrm>
            <a:off x="5795963" y="6096000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99"/>
              </a:buClr>
              <a:buSzPct val="50000"/>
              <a:buFont typeface="Monotype Sorts" pitchFamily="2" charset="2"/>
              <a:buNone/>
            </a:pPr>
            <a:r>
              <a:rPr lang="en-US" altLang="en-US" sz="1400">
                <a:solidFill>
                  <a:srgbClr val="6C0024"/>
                </a:solidFill>
              </a:rPr>
              <a:t>Actual node</a:t>
            </a:r>
          </a:p>
        </p:txBody>
      </p:sp>
    </p:spTree>
    <p:extLst>
      <p:ext uri="{BB962C8B-B14F-4D97-AF65-F5344CB8AC3E}">
        <p14:creationId xmlns:p14="http://schemas.microsoft.com/office/powerpoint/2010/main" val="17255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 descr="deployment pictures"/>
          <p:cNvSpPr>
            <a:spLocks noChangeArrowheads="1"/>
          </p:cNvSpPr>
          <p:nvPr/>
        </p:nvSpPr>
        <p:spPr bwMode="auto">
          <a:xfrm>
            <a:off x="0" y="6367463"/>
            <a:ext cx="9144000" cy="32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Actual deployment pictures</a:t>
            </a:r>
            <a:endParaRPr lang="el-GR" alt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n-US" smtClean="0"/>
          </a:p>
        </p:txBody>
      </p:sp>
      <p:pic>
        <p:nvPicPr>
          <p:cNvPr id="17413" name="Picture 4" descr="EKAB_AKMON_N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4210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TSAK_AKMON_No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48456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TSAK_AKMON_Nod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2273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TSAK_AKMON_Nod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248761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Channel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83138"/>
            <a:ext cx="8382000" cy="1617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Channel assignment can control </a:t>
            </a:r>
            <a:r>
              <a:rPr lang="en-US" dirty="0" smtClean="0"/>
              <a:t>topology</a:t>
            </a:r>
            <a:endParaRPr lang="en-US" dirty="0"/>
          </a:p>
          <a:p>
            <a:pPr>
              <a:defRPr/>
            </a:pPr>
            <a:r>
              <a:rPr lang="en-US" dirty="0"/>
              <a:t>Two nodes can communicate when they have at least one interface in common channel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3449638"/>
            <a:ext cx="16224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1 channel</a:t>
            </a:r>
          </a:p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1 interface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17900" y="3373438"/>
            <a:ext cx="2362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4 channels </a:t>
            </a:r>
          </a:p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2 interfaces</a:t>
            </a:r>
          </a:p>
        </p:txBody>
      </p:sp>
      <p:sp>
        <p:nvSpPr>
          <p:cNvPr id="18445" name="Oval 7"/>
          <p:cNvSpPr>
            <a:spLocks noChangeArrowheads="1"/>
          </p:cNvSpPr>
          <p:nvPr/>
        </p:nvSpPr>
        <p:spPr bwMode="auto">
          <a:xfrm>
            <a:off x="76200" y="2125663"/>
            <a:ext cx="5207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cs typeface="Times New Roman" pitchFamily="18" charset="0"/>
              </a:rPr>
              <a:t>A</a:t>
            </a:r>
          </a:p>
        </p:txBody>
      </p:sp>
      <p:sp>
        <p:nvSpPr>
          <p:cNvPr id="18450" name="Oval 14"/>
          <p:cNvSpPr>
            <a:spLocks noChangeArrowheads="1"/>
          </p:cNvSpPr>
          <p:nvPr/>
        </p:nvSpPr>
        <p:spPr bwMode="auto">
          <a:xfrm>
            <a:off x="1143000" y="2659063"/>
            <a:ext cx="5207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cs typeface="Times New Roman" pitchFamily="18" charset="0"/>
              </a:rPr>
              <a:t>D</a:t>
            </a:r>
          </a:p>
        </p:txBody>
      </p:sp>
      <p:grpSp>
        <p:nvGrpSpPr>
          <p:cNvPr id="2" name="Group 1" descr="channel assignment"/>
          <p:cNvGrpSpPr/>
          <p:nvPr/>
        </p:nvGrpSpPr>
        <p:grpSpPr>
          <a:xfrm>
            <a:off x="490538" y="1477963"/>
            <a:ext cx="8521700" cy="1638300"/>
            <a:chOff x="490538" y="1477963"/>
            <a:chExt cx="8521700" cy="1638300"/>
          </a:xfrm>
        </p:grpSpPr>
        <p:sp>
          <p:nvSpPr>
            <p:cNvPr id="18434" name="Line 17"/>
            <p:cNvSpPr>
              <a:spLocks noChangeShapeType="1"/>
            </p:cNvSpPr>
            <p:nvPr/>
          </p:nvSpPr>
          <p:spPr bwMode="auto">
            <a:xfrm flipV="1">
              <a:off x="6607175" y="1782763"/>
              <a:ext cx="665163" cy="339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5" name="Line 19"/>
            <p:cNvSpPr>
              <a:spLocks noChangeShapeType="1"/>
            </p:cNvSpPr>
            <p:nvPr/>
          </p:nvSpPr>
          <p:spPr bwMode="auto">
            <a:xfrm>
              <a:off x="6607175" y="2430463"/>
              <a:ext cx="717550" cy="3810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6" name="Line 24"/>
            <p:cNvSpPr>
              <a:spLocks noChangeShapeType="1"/>
            </p:cNvSpPr>
            <p:nvPr/>
          </p:nvSpPr>
          <p:spPr bwMode="auto">
            <a:xfrm>
              <a:off x="7532688" y="2003425"/>
              <a:ext cx="0" cy="5413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7" name="Line 8"/>
            <p:cNvSpPr>
              <a:spLocks noChangeShapeType="1"/>
            </p:cNvSpPr>
            <p:nvPr/>
          </p:nvSpPr>
          <p:spPr bwMode="auto">
            <a:xfrm flipV="1">
              <a:off x="490538" y="1858963"/>
              <a:ext cx="733425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8" name="Line 10"/>
            <p:cNvSpPr>
              <a:spLocks noChangeShapeType="1"/>
            </p:cNvSpPr>
            <p:nvPr/>
          </p:nvSpPr>
          <p:spPr bwMode="auto">
            <a:xfrm>
              <a:off x="490538" y="2557463"/>
              <a:ext cx="733425" cy="368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9" name="Line 17"/>
            <p:cNvSpPr>
              <a:spLocks noChangeShapeType="1"/>
            </p:cNvSpPr>
            <p:nvPr/>
          </p:nvSpPr>
          <p:spPr bwMode="auto">
            <a:xfrm flipV="1">
              <a:off x="3605213" y="1820863"/>
              <a:ext cx="674687" cy="346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0" name="Line 19"/>
            <p:cNvSpPr>
              <a:spLocks noChangeShapeType="1"/>
            </p:cNvSpPr>
            <p:nvPr/>
          </p:nvSpPr>
          <p:spPr bwMode="auto">
            <a:xfrm>
              <a:off x="3605213" y="2468563"/>
              <a:ext cx="738187" cy="3810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>
              <a:off x="1614488" y="1858963"/>
              <a:ext cx="823912" cy="342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7" name="Line 11"/>
            <p:cNvSpPr>
              <a:spLocks noChangeShapeType="1"/>
            </p:cNvSpPr>
            <p:nvPr/>
          </p:nvSpPr>
          <p:spPr bwMode="auto">
            <a:xfrm flipV="1">
              <a:off x="1614488" y="2468563"/>
              <a:ext cx="866775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8" name="Oval 12"/>
            <p:cNvSpPr>
              <a:spLocks noChangeArrowheads="1"/>
            </p:cNvSpPr>
            <p:nvPr/>
          </p:nvSpPr>
          <p:spPr bwMode="auto">
            <a:xfrm>
              <a:off x="1143000" y="15922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49" name="Oval 13"/>
            <p:cNvSpPr>
              <a:spLocks noChangeArrowheads="1"/>
            </p:cNvSpPr>
            <p:nvPr/>
          </p:nvSpPr>
          <p:spPr bwMode="auto">
            <a:xfrm>
              <a:off x="2362200" y="20494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 flipV="1">
              <a:off x="1403350" y="2122488"/>
              <a:ext cx="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2" name="Oval 16"/>
            <p:cNvSpPr>
              <a:spLocks noChangeArrowheads="1"/>
            </p:cNvSpPr>
            <p:nvPr/>
          </p:nvSpPr>
          <p:spPr bwMode="auto">
            <a:xfrm>
              <a:off x="3213100" y="20494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A</a:t>
              </a:r>
            </a:p>
          </p:txBody>
        </p:sp>
        <p:sp>
          <p:nvSpPr>
            <p:cNvPr id="18453" name="Line 18"/>
            <p:cNvSpPr>
              <a:spLocks noChangeShapeType="1"/>
            </p:cNvSpPr>
            <p:nvPr/>
          </p:nvSpPr>
          <p:spPr bwMode="auto">
            <a:xfrm>
              <a:off x="4738688" y="1782763"/>
              <a:ext cx="836612" cy="34290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V="1">
              <a:off x="4738688" y="2430463"/>
              <a:ext cx="836612" cy="41910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4279900" y="15160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499100" y="19732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279900" y="25828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D</a:t>
              </a:r>
            </a:p>
          </p:txBody>
        </p:sp>
        <p:sp>
          <p:nvSpPr>
            <p:cNvPr id="18458" name="Oval 16"/>
            <p:cNvSpPr>
              <a:spLocks noChangeArrowheads="1"/>
            </p:cNvSpPr>
            <p:nvPr/>
          </p:nvSpPr>
          <p:spPr bwMode="auto">
            <a:xfrm>
              <a:off x="6205538" y="20113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A</a:t>
              </a:r>
            </a:p>
          </p:txBody>
        </p:sp>
        <p:sp>
          <p:nvSpPr>
            <p:cNvPr id="18459" name="Line 18"/>
            <p:cNvSpPr>
              <a:spLocks noChangeShapeType="1"/>
            </p:cNvSpPr>
            <p:nvPr/>
          </p:nvSpPr>
          <p:spPr bwMode="auto">
            <a:xfrm>
              <a:off x="7748588" y="1744663"/>
              <a:ext cx="819150" cy="34290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60" name="Line 20"/>
            <p:cNvSpPr>
              <a:spLocks noChangeShapeType="1"/>
            </p:cNvSpPr>
            <p:nvPr/>
          </p:nvSpPr>
          <p:spPr bwMode="auto">
            <a:xfrm flipV="1">
              <a:off x="7748588" y="2352675"/>
              <a:ext cx="866775" cy="4587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61" name="Oval 21"/>
            <p:cNvSpPr>
              <a:spLocks noChangeArrowheads="1"/>
            </p:cNvSpPr>
            <p:nvPr/>
          </p:nvSpPr>
          <p:spPr bwMode="auto">
            <a:xfrm>
              <a:off x="7272338" y="14779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62" name="Oval 22"/>
            <p:cNvSpPr>
              <a:spLocks noChangeArrowheads="1"/>
            </p:cNvSpPr>
            <p:nvPr/>
          </p:nvSpPr>
          <p:spPr bwMode="auto">
            <a:xfrm>
              <a:off x="8491538" y="19351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63" name="Oval 23"/>
            <p:cNvSpPr>
              <a:spLocks noChangeArrowheads="1"/>
            </p:cNvSpPr>
            <p:nvPr/>
          </p:nvSpPr>
          <p:spPr bwMode="auto">
            <a:xfrm>
              <a:off x="7272338" y="2544763"/>
              <a:ext cx="5207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57200" indent="-457200"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2000"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607175" y="3373438"/>
            <a:ext cx="2362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3 channels </a:t>
            </a:r>
          </a:p>
          <a:p>
            <a:pPr>
              <a:defRPr/>
            </a:pPr>
            <a:r>
              <a:rPr lang="en-US" altLang="en-US" dirty="0">
                <a:latin typeface="+mn-lt"/>
                <a:cs typeface="Times New Roman" pitchFamily="18" charset="0"/>
              </a:rPr>
              <a:t>2 interfaces</a:t>
            </a:r>
          </a:p>
        </p:txBody>
      </p:sp>
    </p:spTree>
    <p:extLst>
      <p:ext uri="{BB962C8B-B14F-4D97-AF65-F5344CB8AC3E}">
        <p14:creationId xmlns:p14="http://schemas.microsoft.com/office/powerpoint/2010/main" val="329586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Channel assignment (cont.)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Similar to a graph coloring problem, except that </a:t>
            </a:r>
          </a:p>
          <a:p>
            <a:pPr lvl="1"/>
            <a:r>
              <a:rPr lang="en-US" altLang="en-US" smtClean="0"/>
              <a:t>We are given some number of colors (channels)</a:t>
            </a:r>
          </a:p>
          <a:p>
            <a:pPr lvl="1"/>
            <a:r>
              <a:rPr lang="en-US" altLang="en-US" smtClean="0"/>
              <a:t>We are looking for coloring with least conflicts</a:t>
            </a:r>
          </a:p>
          <a:p>
            <a:r>
              <a:rPr lang="en-US" altLang="en-US" smtClean="0"/>
              <a:t>Need to model interference</a:t>
            </a:r>
          </a:p>
          <a:p>
            <a:r>
              <a:rPr lang="en-US" altLang="en-US" smtClean="0"/>
              <a:t>Channel assignment can be addressed jointly with routing</a:t>
            </a:r>
          </a:p>
        </p:txBody>
      </p:sp>
    </p:spTree>
    <p:extLst>
      <p:ext uri="{BB962C8B-B14F-4D97-AF65-F5344CB8AC3E}">
        <p14:creationId xmlns:p14="http://schemas.microsoft.com/office/powerpoint/2010/main" val="13930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Signal propagation range</a:t>
            </a:r>
            <a:endParaRPr lang="el-GR" alt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8768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Transmission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communication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low error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Detection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detection of the signal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communication possible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Interference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may not be 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adds to the background noise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0484" name="Group 16" descr="propagation range"/>
          <p:cNvGrpSpPr>
            <a:grpSpLocks/>
          </p:cNvGrpSpPr>
          <p:nvPr/>
        </p:nvGrpSpPr>
        <p:grpSpPr bwMode="auto">
          <a:xfrm>
            <a:off x="4800600" y="1676400"/>
            <a:ext cx="3962400" cy="3733800"/>
            <a:chOff x="3120" y="1152"/>
            <a:chExt cx="2064" cy="2005"/>
          </a:xfrm>
        </p:grpSpPr>
        <p:sp>
          <p:nvSpPr>
            <p:cNvPr id="20490" name="Oval 5"/>
            <p:cNvSpPr>
              <a:spLocks noChangeArrowheads="1"/>
            </p:cNvSpPr>
            <p:nvPr/>
          </p:nvSpPr>
          <p:spPr bwMode="auto">
            <a:xfrm>
              <a:off x="3120" y="1152"/>
              <a:ext cx="1932" cy="2005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1" name="Oval 6"/>
            <p:cNvSpPr>
              <a:spLocks noChangeArrowheads="1"/>
            </p:cNvSpPr>
            <p:nvPr/>
          </p:nvSpPr>
          <p:spPr bwMode="auto">
            <a:xfrm>
              <a:off x="3384" y="1425"/>
              <a:ext cx="1405" cy="14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2" name="Oval 7"/>
            <p:cNvSpPr>
              <a:spLocks noChangeArrowheads="1"/>
            </p:cNvSpPr>
            <p:nvPr/>
          </p:nvSpPr>
          <p:spPr bwMode="auto">
            <a:xfrm>
              <a:off x="3691" y="1744"/>
              <a:ext cx="791" cy="82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3" name="Oval 8"/>
            <p:cNvSpPr>
              <a:spLocks noChangeArrowheads="1"/>
            </p:cNvSpPr>
            <p:nvPr/>
          </p:nvSpPr>
          <p:spPr bwMode="auto">
            <a:xfrm>
              <a:off x="4042" y="2109"/>
              <a:ext cx="88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0494" name="Line 10"/>
            <p:cNvSpPr>
              <a:spLocks noChangeShapeType="1"/>
            </p:cNvSpPr>
            <p:nvPr/>
          </p:nvSpPr>
          <p:spPr bwMode="auto">
            <a:xfrm>
              <a:off x="4086" y="2154"/>
              <a:ext cx="1098" cy="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8077200" y="4648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distance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5943600" y="3733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transmission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6019800" y="4419600"/>
            <a:ext cx="1260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detection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6019800" y="4953000"/>
            <a:ext cx="138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interference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248400" y="30480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sender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Modeling interference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Conflict graph: vertices are links between nodes</a:t>
            </a:r>
          </a:p>
          <a:p>
            <a:r>
              <a:rPr lang="en-US" altLang="en-US" smtClean="0"/>
              <a:t>Multi-radio nodes with directional antennas: not all interfaces equivalent</a:t>
            </a:r>
          </a:p>
          <a:p>
            <a:endParaRPr lang="en-US" altLang="en-US" smtClean="0"/>
          </a:p>
        </p:txBody>
      </p:sp>
      <p:pic>
        <p:nvPicPr>
          <p:cNvPr id="21508" name="Picture 24" descr="3node_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548063"/>
            <a:ext cx="26638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5"/>
          <p:cNvSpPr txBox="1">
            <a:spLocks noChangeArrowheads="1"/>
          </p:cNvSpPr>
          <p:nvPr/>
        </p:nvSpPr>
        <p:spPr bwMode="auto">
          <a:xfrm>
            <a:off x="1450975" y="5780088"/>
            <a:ext cx="228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/>
              <a:t>3-node network</a:t>
            </a:r>
            <a:endParaRPr lang="el-GR" altLang="en-US" sz="2400"/>
          </a:p>
        </p:txBody>
      </p:sp>
      <p:pic>
        <p:nvPicPr>
          <p:cNvPr id="21510" name="Picture 26" descr="conflict_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11563"/>
            <a:ext cx="23161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4905375" y="5772150"/>
            <a:ext cx="199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/>
              <a:t>conflict graph</a:t>
            </a:r>
            <a:endParaRPr lang="el-GR" altLang="en-US" sz="2400"/>
          </a:p>
        </p:txBody>
      </p:sp>
    </p:spTree>
    <p:extLst>
      <p:ext uri="{BB962C8B-B14F-4D97-AF65-F5344CB8AC3E}">
        <p14:creationId xmlns:p14="http://schemas.microsoft.com/office/powerpoint/2010/main" val="256623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Infrastructure vs. infrastructure-less networks</a:t>
            </a:r>
            <a:endParaRPr lang="el-GR" altLang="en-US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Cellular, WLANs</a:t>
            </a:r>
          </a:p>
          <a:p>
            <a:pPr lvl="1" eaLnBrk="1" hangingPunct="1"/>
            <a:r>
              <a:rPr lang="en-US" altLang="en-US" smtClean="0"/>
              <a:t>rely on infrastructure (=planning)</a:t>
            </a:r>
          </a:p>
          <a:p>
            <a:pPr eaLnBrk="1" hangingPunct="1"/>
            <a:r>
              <a:rPr lang="en-US" altLang="en-US" smtClean="0"/>
              <a:t>Ad hoc networks</a:t>
            </a:r>
          </a:p>
          <a:p>
            <a:pPr lvl="1" eaLnBrk="1" hangingPunct="1"/>
            <a:r>
              <a:rPr lang="en-US" altLang="en-US" smtClean="0"/>
              <a:t>no infrastructure</a:t>
            </a:r>
          </a:p>
          <a:p>
            <a:pPr lvl="1" eaLnBrk="1" hangingPunct="1"/>
            <a:r>
              <a:rPr lang="en-US" altLang="en-US" smtClean="0"/>
              <a:t>no connection to fixed network</a:t>
            </a:r>
          </a:p>
          <a:p>
            <a:pPr eaLnBrk="1" hangingPunct="1"/>
            <a:r>
              <a:rPr lang="en-US" altLang="en-US" smtClean="0"/>
              <a:t>Wireless mesh networks</a:t>
            </a:r>
          </a:p>
          <a:p>
            <a:pPr lvl="1" eaLnBrk="1" hangingPunct="1"/>
            <a:r>
              <a:rPr lang="en-US" altLang="en-US" smtClean="0"/>
              <a:t>wireless multi-hop</a:t>
            </a:r>
          </a:p>
          <a:p>
            <a:pPr lvl="1" eaLnBrk="1" hangingPunct="1"/>
            <a:r>
              <a:rPr lang="en-US" altLang="en-US" smtClean="0"/>
              <a:t>have connection to fixed network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7505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Routing in WMNs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441450"/>
            <a:ext cx="8382000" cy="5105400"/>
          </a:xfrm>
        </p:spPr>
        <p:txBody>
          <a:bodyPr/>
          <a:lstStyle/>
          <a:p>
            <a:r>
              <a:rPr lang="en-US" altLang="en-US" dirty="0" smtClean="0"/>
              <a:t>Contention can be both intra-flow and inter-flow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Contention level depends on # of flows and transmission rate</a:t>
            </a:r>
            <a:endParaRPr lang="el-GR" altLang="en-US" dirty="0" smtClean="0"/>
          </a:p>
          <a:p>
            <a:endParaRPr lang="en-US" altLang="en-US" dirty="0" smtClean="0"/>
          </a:p>
        </p:txBody>
      </p:sp>
      <p:grpSp>
        <p:nvGrpSpPr>
          <p:cNvPr id="2" name="Group 1" descr="routing"/>
          <p:cNvGrpSpPr/>
          <p:nvPr/>
        </p:nvGrpSpPr>
        <p:grpSpPr>
          <a:xfrm>
            <a:off x="868363" y="2336800"/>
            <a:ext cx="6986587" cy="1887538"/>
            <a:chOff x="868363" y="2336800"/>
            <a:chExt cx="6986587" cy="1887538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987425" y="2871788"/>
              <a:ext cx="455613" cy="473075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444625" y="3128963"/>
              <a:ext cx="7921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34" name="Text Box 8"/>
            <p:cNvSpPr txBox="1">
              <a:spLocks noChangeArrowheads="1"/>
            </p:cNvSpPr>
            <p:nvPr/>
          </p:nvSpPr>
          <p:spPr bwMode="auto">
            <a:xfrm>
              <a:off x="1011238" y="2841625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212975" y="2871788"/>
              <a:ext cx="455613" cy="473075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36" name="Text Box 10"/>
            <p:cNvSpPr txBox="1">
              <a:spLocks noChangeArrowheads="1"/>
            </p:cNvSpPr>
            <p:nvPr/>
          </p:nvSpPr>
          <p:spPr bwMode="auto">
            <a:xfrm>
              <a:off x="2236788" y="2841625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B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436938" y="2871788"/>
              <a:ext cx="455612" cy="473075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38" name="Text Box 12"/>
            <p:cNvSpPr txBox="1">
              <a:spLocks noChangeArrowheads="1"/>
            </p:cNvSpPr>
            <p:nvPr/>
          </p:nvSpPr>
          <p:spPr bwMode="auto">
            <a:xfrm>
              <a:off x="3460750" y="2841625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C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668588" y="3128963"/>
              <a:ext cx="7921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876800" y="2511425"/>
              <a:ext cx="455613" cy="43021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5334000" y="2768600"/>
              <a:ext cx="792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2" name="Text Box 16"/>
            <p:cNvSpPr txBox="1">
              <a:spLocks noChangeArrowheads="1"/>
            </p:cNvSpPr>
            <p:nvPr/>
          </p:nvSpPr>
          <p:spPr bwMode="auto">
            <a:xfrm>
              <a:off x="4900613" y="2481263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6102350" y="2511425"/>
              <a:ext cx="455613" cy="43021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4" name="Text Box 18"/>
            <p:cNvSpPr txBox="1">
              <a:spLocks noChangeArrowheads="1"/>
            </p:cNvSpPr>
            <p:nvPr/>
          </p:nvSpPr>
          <p:spPr bwMode="auto">
            <a:xfrm>
              <a:off x="6126163" y="2481263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B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7326313" y="2511425"/>
              <a:ext cx="455612" cy="43021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>
              <a:off x="7350125" y="2481263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C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6557963" y="2768600"/>
              <a:ext cx="792162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6102350" y="3303588"/>
              <a:ext cx="455613" cy="4302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49" name="Text Box 23"/>
            <p:cNvSpPr txBox="1">
              <a:spLocks noChangeArrowheads="1"/>
            </p:cNvSpPr>
            <p:nvPr/>
          </p:nvSpPr>
          <p:spPr bwMode="auto">
            <a:xfrm>
              <a:off x="6126163" y="3273425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D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7326313" y="3303588"/>
              <a:ext cx="455612" cy="4302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51" name="Text Box 25"/>
            <p:cNvSpPr txBox="1">
              <a:spLocks noChangeArrowheads="1"/>
            </p:cNvSpPr>
            <p:nvPr/>
          </p:nvSpPr>
          <p:spPr bwMode="auto">
            <a:xfrm>
              <a:off x="7350125" y="3273425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E</a:t>
              </a:r>
              <a:endParaRPr lang="el-GR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6557963" y="3560763"/>
              <a:ext cx="792162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53" name="Text Box 27"/>
            <p:cNvSpPr txBox="1">
              <a:spLocks noChangeArrowheads="1"/>
            </p:cNvSpPr>
            <p:nvPr/>
          </p:nvSpPr>
          <p:spPr bwMode="auto">
            <a:xfrm>
              <a:off x="1443038" y="32004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1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2554" name="Text Box 28"/>
            <p:cNvSpPr txBox="1">
              <a:spLocks noChangeArrowheads="1"/>
            </p:cNvSpPr>
            <p:nvPr/>
          </p:nvSpPr>
          <p:spPr bwMode="auto">
            <a:xfrm>
              <a:off x="2668588" y="32004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1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868363" y="2697163"/>
              <a:ext cx="3168650" cy="204787"/>
            </a:xfrm>
            <a:custGeom>
              <a:avLst/>
              <a:gdLst>
                <a:gd name="T0" fmla="*/ 0 w 1996"/>
                <a:gd name="T1" fmla="*/ 0 h 265"/>
                <a:gd name="T2" fmla="*/ 318 w 1996"/>
                <a:gd name="T3" fmla="*/ 227 h 265"/>
                <a:gd name="T4" fmla="*/ 1679 w 1996"/>
                <a:gd name="T5" fmla="*/ 227 h 265"/>
                <a:gd name="T6" fmla="*/ 1996 w 1996"/>
                <a:gd name="T7" fmla="*/ 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6" h="265">
                  <a:moveTo>
                    <a:pt x="0" y="0"/>
                  </a:moveTo>
                  <a:cubicBezTo>
                    <a:pt x="19" y="94"/>
                    <a:pt x="38" y="189"/>
                    <a:pt x="318" y="227"/>
                  </a:cubicBezTo>
                  <a:cubicBezTo>
                    <a:pt x="598" y="265"/>
                    <a:pt x="1399" y="257"/>
                    <a:pt x="1679" y="227"/>
                  </a:cubicBezTo>
                  <a:cubicBezTo>
                    <a:pt x="1959" y="197"/>
                    <a:pt x="1977" y="121"/>
                    <a:pt x="1996" y="4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686300" y="2336800"/>
              <a:ext cx="3168650" cy="185738"/>
            </a:xfrm>
            <a:custGeom>
              <a:avLst/>
              <a:gdLst>
                <a:gd name="T0" fmla="*/ 0 w 1996"/>
                <a:gd name="T1" fmla="*/ 0 h 265"/>
                <a:gd name="T2" fmla="*/ 318 w 1996"/>
                <a:gd name="T3" fmla="*/ 227 h 265"/>
                <a:gd name="T4" fmla="*/ 1679 w 1996"/>
                <a:gd name="T5" fmla="*/ 227 h 265"/>
                <a:gd name="T6" fmla="*/ 1996 w 1996"/>
                <a:gd name="T7" fmla="*/ 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6" h="265">
                  <a:moveTo>
                    <a:pt x="0" y="0"/>
                  </a:moveTo>
                  <a:cubicBezTo>
                    <a:pt x="19" y="94"/>
                    <a:pt x="38" y="189"/>
                    <a:pt x="318" y="227"/>
                  </a:cubicBezTo>
                  <a:cubicBezTo>
                    <a:pt x="598" y="265"/>
                    <a:pt x="1399" y="257"/>
                    <a:pt x="1679" y="227"/>
                  </a:cubicBezTo>
                  <a:cubicBezTo>
                    <a:pt x="1959" y="197"/>
                    <a:pt x="1977" y="121"/>
                    <a:pt x="1996" y="4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57" name="Text Box 31"/>
            <p:cNvSpPr txBox="1">
              <a:spLocks noChangeArrowheads="1"/>
            </p:cNvSpPr>
            <p:nvPr/>
          </p:nvSpPr>
          <p:spPr bwMode="auto">
            <a:xfrm>
              <a:off x="5332413" y="27686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1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2558" name="Text Box 32"/>
            <p:cNvSpPr txBox="1">
              <a:spLocks noChangeArrowheads="1"/>
            </p:cNvSpPr>
            <p:nvPr/>
          </p:nvSpPr>
          <p:spPr bwMode="auto">
            <a:xfrm>
              <a:off x="6557963" y="2768600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2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2559" name="Text Box 33"/>
            <p:cNvSpPr txBox="1">
              <a:spLocks noChangeArrowheads="1"/>
            </p:cNvSpPr>
            <p:nvPr/>
          </p:nvSpPr>
          <p:spPr bwMode="auto">
            <a:xfrm>
              <a:off x="6557963" y="3201988"/>
              <a:ext cx="763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CH 2</a:t>
              </a:r>
              <a:endParaRPr lang="el-G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 flipV="1">
              <a:off x="5981700" y="3705225"/>
              <a:ext cx="1800225" cy="185738"/>
            </a:xfrm>
            <a:custGeom>
              <a:avLst/>
              <a:gdLst>
                <a:gd name="T0" fmla="*/ 0 w 1996"/>
                <a:gd name="T1" fmla="*/ 0 h 265"/>
                <a:gd name="T2" fmla="*/ 318 w 1996"/>
                <a:gd name="T3" fmla="*/ 227 h 265"/>
                <a:gd name="T4" fmla="*/ 1679 w 1996"/>
                <a:gd name="T5" fmla="*/ 227 h 265"/>
                <a:gd name="T6" fmla="*/ 1996 w 1996"/>
                <a:gd name="T7" fmla="*/ 4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6" h="265">
                  <a:moveTo>
                    <a:pt x="0" y="0"/>
                  </a:moveTo>
                  <a:cubicBezTo>
                    <a:pt x="19" y="94"/>
                    <a:pt x="38" y="189"/>
                    <a:pt x="318" y="227"/>
                  </a:cubicBezTo>
                  <a:cubicBezTo>
                    <a:pt x="598" y="265"/>
                    <a:pt x="1399" y="257"/>
                    <a:pt x="1679" y="227"/>
                  </a:cubicBezTo>
                  <a:cubicBezTo>
                    <a:pt x="1959" y="197"/>
                    <a:pt x="1977" y="121"/>
                    <a:pt x="1996" y="4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561" name="Text Box 36"/>
            <p:cNvSpPr txBox="1">
              <a:spLocks noChangeArrowheads="1"/>
            </p:cNvSpPr>
            <p:nvPr/>
          </p:nvSpPr>
          <p:spPr bwMode="auto">
            <a:xfrm>
              <a:off x="1589088" y="3705225"/>
              <a:ext cx="16303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</a:rPr>
                <a:t>intra-flow</a:t>
              </a:r>
              <a:endParaRPr lang="el-GR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22562" name="Text Box 37"/>
          <p:cNvSpPr txBox="1">
            <a:spLocks noChangeArrowheads="1"/>
          </p:cNvSpPr>
          <p:nvPr/>
        </p:nvSpPr>
        <p:spPr bwMode="auto">
          <a:xfrm>
            <a:off x="5476875" y="3994150"/>
            <a:ext cx="163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inter-flow</a:t>
            </a:r>
            <a:endParaRPr lang="el-GR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4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12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smtClean="0"/>
              <a:t>: </a:t>
            </a:r>
            <a:r>
              <a:rPr lang="el-GR" sz="2800" b="1" smtClean="0"/>
              <a:t>Ασύρματες και </a:t>
            </a:r>
            <a:r>
              <a:rPr lang="el-GR" sz="2800" b="1" dirty="0" smtClean="0"/>
              <a:t>Κινητές Επικοινωνίες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12: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Ασύρματα Δίκτυα Πλέγματος (</a:t>
            </a:r>
            <a:r>
              <a:rPr lang="en-US" altLang="en-US" sz="2800" dirty="0"/>
              <a:t>Wireless Mesh Networks</a:t>
            </a:r>
            <a:r>
              <a:rPr lang="el-GR" altLang="en-US" sz="2800" dirty="0"/>
              <a:t>)</a:t>
            </a:r>
            <a:endParaRPr lang="el-GR" sz="2800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5104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Wireless Mesh Networks (WMNs)</a:t>
            </a:r>
            <a:endParaRPr lang="el-GR" dirty="0" smtClean="0"/>
          </a:p>
        </p:txBody>
      </p:sp>
      <p:sp>
        <p:nvSpPr>
          <p:cNvPr id="31747" name="Rectangle 3" descr="wmns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6192837" cy="54006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What are they?</a:t>
            </a:r>
          </a:p>
          <a:p>
            <a:pPr lvl="1">
              <a:defRPr/>
            </a:pPr>
            <a:r>
              <a:rPr lang="en-US" dirty="0" smtClean="0"/>
              <a:t>multi-hop wireless networks</a:t>
            </a:r>
          </a:p>
          <a:p>
            <a:pPr lvl="1">
              <a:defRPr/>
            </a:pPr>
            <a:r>
              <a:rPr lang="en-US" dirty="0" smtClean="0"/>
              <a:t>typically mesh nodes are stationary</a:t>
            </a:r>
          </a:p>
          <a:p>
            <a:pPr lvl="1">
              <a:defRPr/>
            </a:pPr>
            <a:r>
              <a:rPr lang="en-US" dirty="0" smtClean="0"/>
              <a:t>mesh nodes have multiple radios</a:t>
            </a:r>
          </a:p>
          <a:p>
            <a:pPr lvl="1">
              <a:defRPr/>
            </a:pPr>
            <a:r>
              <a:rPr lang="en-US" dirty="0" smtClean="0"/>
              <a:t>mesh networks are connected to a wired network</a:t>
            </a:r>
          </a:p>
          <a:p>
            <a:pPr>
              <a:defRPr/>
            </a:pPr>
            <a:r>
              <a:rPr lang="en-US" dirty="0" smtClean="0"/>
              <a:t>Why are they interesting?</a:t>
            </a:r>
          </a:p>
          <a:p>
            <a:pPr lvl="1">
              <a:defRPr/>
            </a:pPr>
            <a:r>
              <a:rPr lang="en-US" dirty="0" smtClean="0"/>
              <a:t>extend reach of wired networks</a:t>
            </a:r>
          </a:p>
          <a:p>
            <a:pPr lvl="1">
              <a:defRPr/>
            </a:pPr>
            <a:r>
              <a:rPr lang="en-US" dirty="0" smtClean="0"/>
              <a:t>provide access to fixed/nomadic/mobile users</a:t>
            </a:r>
          </a:p>
          <a:p>
            <a:pPr lvl="1">
              <a:defRPr/>
            </a:pPr>
            <a:r>
              <a:rPr lang="en-US" dirty="0" smtClean="0"/>
              <a:t>reduced deployment time and operation costs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l-GR" dirty="0" smtClean="0"/>
          </a:p>
        </p:txBody>
      </p:sp>
      <p:sp>
        <p:nvSpPr>
          <p:cNvPr id="5124" name="AutoShape 4" descr="WMNs"/>
          <p:cNvSpPr>
            <a:spLocks/>
          </p:cNvSpPr>
          <p:nvPr/>
        </p:nvSpPr>
        <p:spPr bwMode="auto">
          <a:xfrm>
            <a:off x="6469063" y="2159000"/>
            <a:ext cx="215900" cy="1439863"/>
          </a:xfrm>
          <a:prstGeom prst="rightBrace">
            <a:avLst>
              <a:gd name="adj1" fmla="val 555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l-GR" altLang="en-US" sz="2400">
              <a:latin typeface="Comic Sans MS" pitchFamily="66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13538" y="2339975"/>
            <a:ext cx="2341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/>
              <a:t>differences with</a:t>
            </a:r>
          </a:p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/>
              <a:t>MANETs (Mobile Ad Hoc Networks)</a:t>
            </a:r>
            <a:endParaRPr lang="el-GR" altLang="en-US" sz="2000"/>
          </a:p>
        </p:txBody>
      </p:sp>
    </p:spTree>
    <p:extLst>
      <p:ext uri="{BB962C8B-B14F-4D97-AF65-F5344CB8AC3E}">
        <p14:creationId xmlns:p14="http://schemas.microsoft.com/office/powerpoint/2010/main" val="26370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MANET</a:t>
            </a:r>
            <a:endParaRPr lang="el-GR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382000" cy="51054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grpSp>
        <p:nvGrpSpPr>
          <p:cNvPr id="2" name="Group 1" descr="MANET"/>
          <p:cNvGrpSpPr/>
          <p:nvPr/>
        </p:nvGrpSpPr>
        <p:grpSpPr>
          <a:xfrm>
            <a:off x="2057400" y="1905000"/>
            <a:ext cx="4267200" cy="3517900"/>
            <a:chOff x="2057400" y="1905000"/>
            <a:chExt cx="4267200" cy="3517900"/>
          </a:xfrm>
        </p:grpSpPr>
        <p:pic>
          <p:nvPicPr>
            <p:cNvPr id="6148" name="Picture 4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2098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9718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9050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8862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2672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2971800" y="2590800"/>
              <a:ext cx="1066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2667000" y="3124200"/>
              <a:ext cx="2286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4648200" y="2667000"/>
              <a:ext cx="838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4724400" y="3276600"/>
              <a:ext cx="990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6019800" y="2743200"/>
              <a:ext cx="762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8" name="Picture 14" descr="j02235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648200"/>
              <a:ext cx="838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3276600" y="4648200"/>
              <a:ext cx="10668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 flipV="1">
              <a:off x="4953000" y="4648200"/>
              <a:ext cx="609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4419600" y="3810000"/>
              <a:ext cx="228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57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Mesh Network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72" name="Rectangle 5" descr="WMN"/>
          <p:cNvSpPr>
            <a:spLocks noChangeArrowheads="1"/>
          </p:cNvSpPr>
          <p:nvPr/>
        </p:nvSpPr>
        <p:spPr bwMode="auto">
          <a:xfrm>
            <a:off x="0" y="6096000"/>
            <a:ext cx="891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173" name="Picture 4" descr="W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279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W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5856288"/>
            <a:ext cx="3175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 descr="WMN"/>
          <p:cNvCxnSpPr/>
          <p:nvPr/>
        </p:nvCxnSpPr>
        <p:spPr>
          <a:xfrm>
            <a:off x="4038600" y="6096000"/>
            <a:ext cx="838200" cy="76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MANETs vs. WMNs</a:t>
            </a:r>
            <a:endParaRPr lang="el-GR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03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Mobile Ad Hoc Networks (MANETs)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user devices are also intermediate nodes (perform forwarding)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both end and intermediate nodes are mobile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no connection to fixed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connectivity primary issue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devices have single wireless interface</a:t>
            </a:r>
            <a:endParaRPr lang="el-GR" altLang="en-US" sz="240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00600" y="1295400"/>
            <a:ext cx="403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FF"/>
              </a:buClr>
              <a:buFontTx/>
              <a:buNone/>
            </a:pPr>
            <a:r>
              <a:rPr lang="en-US" altLang="en-US" sz="2400"/>
              <a:t>Wireless Mesh Networks (WMNs)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only intermediate mesh nodes only perform forwarding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only end-user devices are mobile; mesh nodes are fixed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one or more connections to fixed network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reliability, throughput, and delay important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en-US" altLang="en-US" sz="2400"/>
              <a:t>devices can have multiple wireless interfaces</a:t>
            </a:r>
          </a:p>
          <a:p>
            <a:pPr eaLnBrk="1" hangingPunct="1">
              <a:lnSpc>
                <a:spcPct val="83000"/>
              </a:lnSpc>
              <a:buClr>
                <a:srgbClr val="0000FF"/>
              </a:buClr>
            </a:pPr>
            <a:endParaRPr lang="el-GR" altLang="en-US" sz="2400"/>
          </a:p>
        </p:txBody>
      </p:sp>
    </p:spTree>
    <p:extLst>
      <p:ext uri="{BB962C8B-B14F-4D97-AF65-F5344CB8AC3E}">
        <p14:creationId xmlns:p14="http://schemas.microsoft.com/office/powerpoint/2010/main" val="2335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Wireless Embedded and Sensor Networks </a:t>
            </a:r>
            <a:endParaRPr lang="el-GR" alt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embedded device: a device with a computer, which are not a computer themselves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embedded wireless device: a device with a wireless interface built 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both sensing and actuation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interact with environment and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constrained resources (processing, power, storage)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WSNs: isolated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WENs: connected to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renewed interest in IPv6-based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9415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6" name="Rectangle 4"/>
          <p:cNvSpPr>
            <a:spLocks noChangeArrowheads="1"/>
          </p:cNvSpPr>
          <p:nvPr/>
        </p:nvSpPr>
        <p:spPr bwMode="auto">
          <a:xfrm>
            <a:off x="0" y="1412875"/>
            <a:ext cx="345598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Wireless mesh network provides access to virtual capacity pool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Virtual capacity pool aggregates capacity from many subscriber &amp; provider links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Access for stationary and mobile users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/>
              <a:t>Support for QoS, dependability, and security</a:t>
            </a:r>
            <a:endParaRPr lang="el-GR" altLang="en-US" sz="2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840537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WMNs as Access Networks</a:t>
            </a:r>
            <a:endParaRPr lang="el-GR" dirty="0" smtClean="0"/>
          </a:p>
        </p:txBody>
      </p:sp>
      <p:grpSp>
        <p:nvGrpSpPr>
          <p:cNvPr id="3" name="Group 2" descr="Access Networks"/>
          <p:cNvGrpSpPr/>
          <p:nvPr/>
        </p:nvGrpSpPr>
        <p:grpSpPr>
          <a:xfrm>
            <a:off x="3467100" y="657225"/>
            <a:ext cx="5492750" cy="6200775"/>
            <a:chOff x="3467100" y="657225"/>
            <a:chExt cx="5492750" cy="6200775"/>
          </a:xfrm>
        </p:grpSpPr>
        <p:pic>
          <p:nvPicPr>
            <p:cNvPr id="10242" name="Picture 5" descr="ACCESS NETWOR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657225"/>
              <a:ext cx="5454650" cy="620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6"/>
            <p:cNvSpPr txBox="1">
              <a:spLocks noChangeArrowheads="1"/>
            </p:cNvSpPr>
            <p:nvPr/>
          </p:nvSpPr>
          <p:spPr bwMode="auto">
            <a:xfrm>
              <a:off x="7518400" y="1304925"/>
              <a:ext cx="14033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 b="1"/>
                <a:t>virtual capacity pool</a:t>
              </a:r>
              <a:endParaRPr lang="el-GR" altLang="en-US" sz="1400" b="1"/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8312150" y="2805113"/>
              <a:ext cx="647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400" b="1"/>
                <a:t>WMN</a:t>
              </a:r>
              <a:endParaRPr lang="el-GR" altLang="en-US" sz="1400" b="1"/>
            </a:p>
          </p:txBody>
        </p:sp>
      </p:grpSp>
      <p:sp>
        <p:nvSpPr>
          <p:cNvPr id="10251" name="Rectangle 3" descr="Acces Networks"/>
          <p:cNvSpPr>
            <a:spLocks noChangeArrowheads="1"/>
          </p:cNvSpPr>
          <p:nvPr/>
        </p:nvSpPr>
        <p:spPr bwMode="auto">
          <a:xfrm>
            <a:off x="0" y="992188"/>
            <a:ext cx="36131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0252" name="Rectangle 4" descr="Access Networks"/>
          <p:cNvSpPr>
            <a:spLocks noChangeArrowheads="1"/>
          </p:cNvSpPr>
          <p:nvPr/>
        </p:nvSpPr>
        <p:spPr bwMode="auto">
          <a:xfrm>
            <a:off x="109728" y="992188"/>
            <a:ext cx="3613150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10253" name="Rectangle 12" descr="Access Networks"/>
          <p:cNvSpPr>
            <a:spLocks noChangeArrowheads="1"/>
          </p:cNvSpPr>
          <p:nvPr/>
        </p:nvSpPr>
        <p:spPr bwMode="auto">
          <a:xfrm>
            <a:off x="0" y="6388100"/>
            <a:ext cx="3467100" cy="4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Neighborhood/Community Mesh</a:t>
            </a:r>
          </a:p>
        </p:txBody>
      </p:sp>
      <p:pic>
        <p:nvPicPr>
          <p:cNvPr id="11267" name="Picture 3" descr="CommunityMesh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92238"/>
            <a:ext cx="6656387" cy="4933950"/>
          </a:xfrm>
        </p:spPr>
      </p:pic>
    </p:spTree>
    <p:extLst>
      <p:ext uri="{BB962C8B-B14F-4D97-AF65-F5344CB8AC3E}">
        <p14:creationId xmlns:p14="http://schemas.microsoft.com/office/powerpoint/2010/main" val="238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Chapter2_4ed-P2P</Template>
  <TotalTime>11883</TotalTime>
  <Words>713</Words>
  <Application>Microsoft Office PowerPoint</Application>
  <PresentationFormat>On-screen Show (4:3)</PresentationFormat>
  <Paragraphs>173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1_Default Design</vt:lpstr>
      <vt:lpstr>Θέμα του Office</vt:lpstr>
      <vt:lpstr>2_Default Design</vt:lpstr>
      <vt:lpstr>Ασύρματες και Κινητές Επικοινωνίες</vt:lpstr>
      <vt:lpstr>Infrastructure vs. infrastructure-less networks</vt:lpstr>
      <vt:lpstr>Wireless Mesh Networks (WMNs)</vt:lpstr>
      <vt:lpstr>MANET</vt:lpstr>
      <vt:lpstr>Wireless Mesh Network</vt:lpstr>
      <vt:lpstr>MANETs vs. WMNs</vt:lpstr>
      <vt:lpstr>Wireless Embedded and Sensor Networks </vt:lpstr>
      <vt:lpstr>WMNs as Access Networks</vt:lpstr>
      <vt:lpstr>Neighborhood/Community Mesh</vt:lpstr>
      <vt:lpstr>Emergency Mesh</vt:lpstr>
      <vt:lpstr>Metropolitan Mesh</vt:lpstr>
      <vt:lpstr>Rural Mesh Network</vt:lpstr>
      <vt:lpstr>Heraklion Metropolitan MESH Test-bed</vt:lpstr>
      <vt:lpstr>Multi-radio mesh node</vt:lpstr>
      <vt:lpstr>Actual deployment pictures</vt:lpstr>
      <vt:lpstr>Channel assignment</vt:lpstr>
      <vt:lpstr>Channel assignment (cont.)</vt:lpstr>
      <vt:lpstr>Signal propagation range</vt:lpstr>
      <vt:lpstr>Modeling interference</vt:lpstr>
      <vt:lpstr>Routing in WMNs</vt:lpstr>
      <vt:lpstr>Τέλος Ενότητας # 12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MOBILE/WIRELESS NETWORKS</dc:title>
  <dc:creator>CHRYSOSTOMOS CHRYSOSTOMOU</dc:creator>
  <cp:lastModifiedBy>vaggelisdouros</cp:lastModifiedBy>
  <cp:revision>295</cp:revision>
  <dcterms:created xsi:type="dcterms:W3CDTF">2001-12-04T06:54:10Z</dcterms:created>
  <dcterms:modified xsi:type="dcterms:W3CDTF">2015-11-26T22:00:00Z</dcterms:modified>
</cp:coreProperties>
</file>