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embeddings/oleObject1.bin" ContentType="application/vnd.openxmlformats-officedocument.oleObject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embeddings/oleObject2.bin" ContentType="application/vnd.openxmlformats-officedocument.oleObject"/>
  <Override PartName="/ppt/notesSlides/notesSlide8.xml" ContentType="application/vnd.openxmlformats-officedocument.presentationml.notesSlide+xml"/>
  <Override PartName="/ppt/embeddings/oleObject3.bin" ContentType="application/vnd.openxmlformats-officedocument.oleObject"/>
  <Override PartName="/ppt/notesSlides/notesSlide9.xml" ContentType="application/vnd.openxmlformats-officedocument.presentationml.notesSlide+xml"/>
  <Override PartName="/ppt/embeddings/oleObject4.bin" ContentType="application/vnd.openxmlformats-officedocument.oleObject"/>
  <Override PartName="/ppt/notesSlides/notesSlide10.xml" ContentType="application/vnd.openxmlformats-officedocument.presentationml.notesSlide+xml"/>
  <Override PartName="/ppt/embeddings/oleObject5.bin" ContentType="application/vnd.openxmlformats-officedocument.oleObject"/>
  <Override PartName="/ppt/notesSlides/notesSlide11.xml" ContentType="application/vnd.openxmlformats-officedocument.presentationml.notesSlide+xml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embeddings/oleObject8.bin" ContentType="application/vnd.openxmlformats-officedocument.oleObject"/>
  <Override PartName="/ppt/notesSlides/notesSlide14.xml" ContentType="application/vnd.openxmlformats-officedocument.presentationml.notesSlide+xml"/>
  <Override PartName="/ppt/embeddings/oleObject9.bin" ContentType="application/vnd.openxmlformats-officedocument.oleObject"/>
  <Override PartName="/ppt/notesSlides/notesSlide15.xml" ContentType="application/vnd.openxmlformats-officedocument.presentationml.notesSlide+xml"/>
  <Override PartName="/ppt/embeddings/oleObject10.bin" ContentType="application/vnd.openxmlformats-officedocument.oleObject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embeddings/oleObject11.bin" ContentType="application/vnd.openxmlformats-officedocument.oleObject"/>
  <Override PartName="/ppt/notesSlides/notesSlide20.xml" ContentType="application/vnd.openxmlformats-officedocument.presentationml.notesSlide+xml"/>
  <Override PartName="/ppt/embeddings/oleObject12.bin" ContentType="application/vnd.openxmlformats-officedocument.oleObject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embeddings/oleObject15.bin" ContentType="application/vnd.openxmlformats-officedocument.oleObject"/>
  <Override PartName="/ppt/embeddings/oleObject16.bin" ContentType="application/vnd.openxmlformats-officedocument.oleObject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embeddings/oleObject17.bin" ContentType="application/vnd.openxmlformats-officedocument.oleObject"/>
  <Override PartName="/ppt/embeddings/oleObject18.bin" ContentType="application/vnd.openxmlformats-officedocument.oleObject"/>
  <Override PartName="/ppt/notesSlides/notesSlide31.xml" ContentType="application/vnd.openxmlformats-officedocument.presentationml.notesSlide+xml"/>
  <Override PartName="/ppt/embeddings/oleObject19.bin" ContentType="application/vnd.openxmlformats-officedocument.oleObject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34"/>
  </p:notesMasterIdLst>
  <p:handoutMasterIdLst>
    <p:handoutMasterId r:id="rId35"/>
  </p:handoutMasterIdLst>
  <p:sldIdLst>
    <p:sldId id="319" r:id="rId2"/>
    <p:sldId id="297" r:id="rId3"/>
    <p:sldId id="320" r:id="rId4"/>
    <p:sldId id="321" r:id="rId5"/>
    <p:sldId id="322" r:id="rId6"/>
    <p:sldId id="298" r:id="rId7"/>
    <p:sldId id="302" r:id="rId8"/>
    <p:sldId id="299" r:id="rId9"/>
    <p:sldId id="300" r:id="rId10"/>
    <p:sldId id="301" r:id="rId11"/>
    <p:sldId id="303" r:id="rId12"/>
    <p:sldId id="262" r:id="rId13"/>
    <p:sldId id="304" r:id="rId14"/>
    <p:sldId id="305" r:id="rId15"/>
    <p:sldId id="331" r:id="rId16"/>
    <p:sldId id="257" r:id="rId17"/>
    <p:sldId id="258" r:id="rId18"/>
    <p:sldId id="332" r:id="rId19"/>
    <p:sldId id="259" r:id="rId20"/>
    <p:sldId id="323" r:id="rId21"/>
    <p:sldId id="261" r:id="rId22"/>
    <p:sldId id="309" r:id="rId23"/>
    <p:sldId id="328" r:id="rId24"/>
    <p:sldId id="310" r:id="rId25"/>
    <p:sldId id="333" r:id="rId26"/>
    <p:sldId id="327" r:id="rId27"/>
    <p:sldId id="329" r:id="rId28"/>
    <p:sldId id="324" r:id="rId29"/>
    <p:sldId id="330" r:id="rId30"/>
    <p:sldId id="325" r:id="rId31"/>
    <p:sldId id="326" r:id="rId32"/>
    <p:sldId id="265" r:id="rId33"/>
  </p:sldIdLst>
  <p:sldSz cx="9144000" cy="6858000" type="letter"/>
  <p:notesSz cx="6858000" cy="9207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5" autoAdjust="0"/>
    <p:restoredTop sz="94681" autoAdjust="0"/>
  </p:normalViewPr>
  <p:slideViewPr>
    <p:cSldViewPr>
      <p:cViewPr>
        <p:scale>
          <a:sx n="150" d="100"/>
          <a:sy n="150" d="100"/>
        </p:scale>
        <p:origin x="-1784" y="-5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088"/>
    </p:cViewPr>
  </p:sorterViewPr>
  <p:notesViewPr>
    <p:cSldViewPr>
      <p:cViewPr varScale="1">
        <p:scale>
          <a:sx n="45" d="100"/>
          <a:sy n="45" d="100"/>
        </p:scale>
        <p:origin x="-1296" y="-96"/>
      </p:cViewPr>
      <p:guideLst>
        <p:guide orient="horz" pos="290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notesMaster" Target="notesMasters/notesMaster1.xml"/><Relationship Id="rId35" Type="http://schemas.openxmlformats.org/officeDocument/2006/relationships/handoutMaster" Target="handoutMasters/handoutMaster1.xml"/><Relationship Id="rId36" Type="http://schemas.openxmlformats.org/officeDocument/2006/relationships/printerSettings" Target="printerSettings/printerSettings1.bin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esProps" Target="presProps.xml"/><Relationship Id="rId38" Type="http://schemas.openxmlformats.org/officeDocument/2006/relationships/viewProps" Target="viewProps.xml"/><Relationship Id="rId39" Type="http://schemas.openxmlformats.org/officeDocument/2006/relationships/theme" Target="theme/theme1.xml"/><Relationship Id="rId4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Relationship Id="rId2" Type="http://schemas.openxmlformats.org/officeDocument/2006/relationships/image" Target="../media/image14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Relationship Id="rId2" Type="http://schemas.openxmlformats.org/officeDocument/2006/relationships/image" Target="../media/image16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Relationship Id="rId2" Type="http://schemas.openxmlformats.org/officeDocument/2006/relationships/image" Target="../media/image18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Relationship Id="rId2" Type="http://schemas.openxmlformats.org/officeDocument/2006/relationships/image" Target="../media/image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24805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defTabSz="762000" eaLnBrk="0" hangingPunct="0">
              <a:defRPr sz="1000" i="1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762000" eaLnBrk="0" hangingPunct="0">
              <a:defRPr sz="1000" i="1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47125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defTabSz="762000" eaLnBrk="0" hangingPunct="0">
              <a:defRPr sz="1000" i="1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747125"/>
            <a:ext cx="29718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defTabSz="762000" eaLnBrk="0" hangingPunct="0">
              <a:defRPr sz="1000" i="1">
                <a:latin typeface="Times New Roman" pitchFamily="18" charset="0"/>
              </a:defRPr>
            </a:lvl1pPr>
          </a:lstStyle>
          <a:p>
            <a:fld id="{D0CCEAF8-9463-43BC-A34A-34FA2EAFC1C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73563"/>
            <a:ext cx="5029200" cy="414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notes styles</a:t>
            </a:r>
          </a:p>
          <a:p>
            <a:pPr lvl="0"/>
            <a:r>
              <a:rPr lang="en-US" smtClean="0"/>
              <a:t>Second Level</a:t>
            </a:r>
          </a:p>
          <a:p>
            <a:pPr lvl="0"/>
            <a:r>
              <a:rPr lang="en-US" smtClean="0"/>
              <a:t>Third Level</a:t>
            </a:r>
          </a:p>
          <a:p>
            <a:pPr lvl="0"/>
            <a:r>
              <a:rPr lang="en-US" smtClean="0"/>
              <a:t>Fourth Level</a:t>
            </a:r>
          </a:p>
          <a:p>
            <a:pPr lvl="0"/>
            <a:r>
              <a:rPr lang="en-US" smtClean="0"/>
              <a:t>Fifth Level</a:t>
            </a:r>
          </a:p>
        </p:txBody>
      </p:sp>
      <p:sp>
        <p:nvSpPr>
          <p:cNvPr id="2055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27125" y="692150"/>
            <a:ext cx="4603750" cy="34496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</p:spTree>
    <p:extLst>
      <p:ext uri="{BB962C8B-B14F-4D97-AF65-F5344CB8AC3E}">
        <p14:creationId xmlns:p14="http://schemas.microsoft.com/office/powerpoint/2010/main" val="37921316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2D2677-5A9F-4ABF-82E6-BD50166A1E10}" type="slidenum">
              <a:rPr lang="en-US"/>
              <a:pPr/>
              <a:t>1</a:t>
            </a:fld>
            <a:endParaRPr lang="en-US"/>
          </a:p>
        </p:txBody>
      </p:sp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92150"/>
            <a:ext cx="4600575" cy="3449638"/>
          </a:xfrm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675F30-5325-4B58-866E-AD55B4E65EC6}" type="slidenum">
              <a:rPr lang="en-US"/>
              <a:pPr/>
              <a:t>10</a:t>
            </a:fld>
            <a:endParaRPr lang="en-US"/>
          </a:p>
        </p:txBody>
      </p:sp>
      <p:sp>
        <p:nvSpPr>
          <p:cNvPr id="7475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92150"/>
            <a:ext cx="4600575" cy="3449638"/>
          </a:xfrm>
          <a:ln/>
        </p:spPr>
      </p:sp>
      <p:sp>
        <p:nvSpPr>
          <p:cNvPr id="7475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D07B7E-F383-4C39-A57B-B4F399170FF6}" type="slidenum">
              <a:rPr lang="en-US"/>
              <a:pPr/>
              <a:t>11</a:t>
            </a:fld>
            <a:endParaRPr lang="en-US"/>
          </a:p>
        </p:txBody>
      </p:sp>
      <p:sp>
        <p:nvSpPr>
          <p:cNvPr id="7577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92150"/>
            <a:ext cx="4600575" cy="3449638"/>
          </a:xfrm>
          <a:ln/>
        </p:spPr>
      </p:sp>
      <p:sp>
        <p:nvSpPr>
          <p:cNvPr id="7577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AA1C94-7AEA-4F0F-9FD6-3B3A900D9515}" type="slidenum">
              <a:rPr lang="en-US"/>
              <a:pPr/>
              <a:t>12</a:t>
            </a:fld>
            <a:endParaRPr lang="en-US"/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92150"/>
            <a:ext cx="4600575" cy="3449638"/>
          </a:xfrm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A9479D-22CF-440F-B323-840F8E36B88E}" type="slidenum">
              <a:rPr lang="en-US"/>
              <a:pPr/>
              <a:t>13</a:t>
            </a:fld>
            <a:endParaRPr lang="en-US"/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92150"/>
            <a:ext cx="4600575" cy="3449638"/>
          </a:xfrm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807A67-F544-4596-A28A-45F6206AB646}" type="slidenum">
              <a:rPr lang="en-US"/>
              <a:pPr/>
              <a:t>14</a:t>
            </a:fld>
            <a:endParaRPr lang="en-US"/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92150"/>
            <a:ext cx="4600575" cy="3449638"/>
          </a:xfrm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F09A00-5C82-4DA7-91AF-A59825F1C5F6}" type="slidenum">
              <a:rPr lang="en-US"/>
              <a:pPr/>
              <a:t>15</a:t>
            </a:fld>
            <a:endParaRPr lang="en-US"/>
          </a:p>
        </p:txBody>
      </p:sp>
      <p:sp>
        <p:nvSpPr>
          <p:cNvPr id="12902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28713" y="692150"/>
            <a:ext cx="4600575" cy="34496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73563"/>
            <a:ext cx="5029200" cy="41433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051AA2-24CE-4C39-A78F-78C7ED297A13}" type="slidenum">
              <a:rPr lang="en-US"/>
              <a:pPr/>
              <a:t>16</a:t>
            </a:fld>
            <a:endParaRPr lang="en-US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92150"/>
            <a:ext cx="4600575" cy="3449638"/>
          </a:xfrm>
          <a:ln cap="flat"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spcBef>
                <a:spcPct val="0"/>
              </a:spcBef>
            </a:pPr>
            <a:endParaRPr lang="en-CA" sz="240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6BF41A-FA19-4F12-985D-B5BD779807C8}" type="slidenum">
              <a:rPr lang="en-US"/>
              <a:pPr/>
              <a:t>17</a:t>
            </a:fld>
            <a:endParaRPr lang="en-US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92150"/>
            <a:ext cx="4600575" cy="3449638"/>
          </a:xfrm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64A784-B057-4F15-BF1F-86355F07858F}" type="slidenum">
              <a:rPr lang="en-US"/>
              <a:pPr/>
              <a:t>18</a:t>
            </a:fld>
            <a:endParaRPr lang="en-US"/>
          </a:p>
        </p:txBody>
      </p:sp>
      <p:sp>
        <p:nvSpPr>
          <p:cNvPr id="13107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28713" y="692150"/>
            <a:ext cx="4600575" cy="3449638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73563"/>
            <a:ext cx="5029200" cy="41433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Bef>
                <a:spcPct val="0"/>
              </a:spcBef>
            </a:pPr>
            <a:endParaRPr lang="en-CA" sz="240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3D369D-2991-4EA2-AA1F-4038AC15446E}" type="slidenum">
              <a:rPr lang="en-US"/>
              <a:pPr/>
              <a:t>19</a:t>
            </a:fld>
            <a:endParaRPr lang="en-US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92150"/>
            <a:ext cx="4600575" cy="3449638"/>
          </a:xfrm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F298EE-A6CB-45DB-88B4-890B82C10A24}" type="slidenum">
              <a:rPr lang="en-US"/>
              <a:pPr/>
              <a:t>2</a:t>
            </a:fld>
            <a:endParaRPr lang="en-US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92150"/>
            <a:ext cx="4600575" cy="3449638"/>
          </a:xfrm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6450AF-D0DB-4699-84EC-415F34DA07E8}" type="slidenum">
              <a:rPr lang="en-US"/>
              <a:pPr/>
              <a:t>20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28713" y="692150"/>
            <a:ext cx="4600575" cy="34496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73563"/>
            <a:ext cx="5029200" cy="41433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D6E012-7BB4-4613-AA59-0E64823656D3}" type="slidenum">
              <a:rPr lang="en-US"/>
              <a:pPr/>
              <a:t>21</a:t>
            </a:fld>
            <a:endParaRPr lang="en-US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92150"/>
            <a:ext cx="4600575" cy="3449638"/>
          </a:xfrm>
          <a:ln cap="flat"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spcBef>
                <a:spcPct val="0"/>
              </a:spcBef>
            </a:pPr>
            <a:endParaRPr lang="en-CA" sz="240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27D49A-185F-4907-A4B9-A1C71D967F19}" type="slidenum">
              <a:rPr lang="en-US"/>
              <a:pPr/>
              <a:t>22</a:t>
            </a:fld>
            <a:endParaRPr lang="en-US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92150"/>
            <a:ext cx="4600575" cy="3449638"/>
          </a:xfrm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1A4402-ABAC-413B-9CDB-E600CF641CE8}" type="slidenum">
              <a:rPr lang="en-US"/>
              <a:pPr/>
              <a:t>23</a:t>
            </a:fld>
            <a:endParaRPr lang="en-US"/>
          </a:p>
        </p:txBody>
      </p:sp>
      <p:sp>
        <p:nvSpPr>
          <p:cNvPr id="12288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28713" y="692150"/>
            <a:ext cx="4600575" cy="34496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73563"/>
            <a:ext cx="5029200" cy="41433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A580A1-9423-427C-899A-75AE9EF4F985}" type="slidenum">
              <a:rPr lang="en-US"/>
              <a:pPr/>
              <a:t>24</a:t>
            </a:fld>
            <a:endParaRPr lang="en-US"/>
          </a:p>
        </p:txBody>
      </p:sp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92150"/>
            <a:ext cx="4600575" cy="3449638"/>
          </a:xfrm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857102-2DA2-4C68-8657-3E0F7C3DE46F}" type="slidenum">
              <a:rPr lang="en-US"/>
              <a:pPr/>
              <a:t>25</a:t>
            </a:fld>
            <a:endParaRPr lang="en-US"/>
          </a:p>
        </p:txBody>
      </p:sp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28713" y="692150"/>
            <a:ext cx="4600575" cy="34496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73563"/>
            <a:ext cx="5029200" cy="41433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CC749A-BA2F-433A-9A5B-65088F01E7A7}" type="slidenum">
              <a:rPr lang="en-US"/>
              <a:pPr/>
              <a:t>26</a:t>
            </a:fld>
            <a:endParaRPr lang="en-US"/>
          </a:p>
        </p:txBody>
      </p:sp>
      <p:sp>
        <p:nvSpPr>
          <p:cNvPr id="120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92150"/>
            <a:ext cx="4600575" cy="3449638"/>
          </a:xfrm>
          <a:ln/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A71323F-0281-4B1B-BABA-E3964B5BE5F6}" type="slidenum">
              <a:rPr lang="en-US"/>
              <a:pPr/>
              <a:t>27</a:t>
            </a:fld>
            <a:endParaRPr lang="en-US"/>
          </a:p>
        </p:txBody>
      </p:sp>
      <p:sp>
        <p:nvSpPr>
          <p:cNvPr id="124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28713" y="692150"/>
            <a:ext cx="4600575" cy="34496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73563"/>
            <a:ext cx="5029200" cy="41433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DC1DA1-EE00-49ED-AA34-09245C2B0721}" type="slidenum">
              <a:rPr lang="en-US"/>
              <a:pPr/>
              <a:t>28</a:t>
            </a:fld>
            <a:endParaRPr lang="en-US"/>
          </a:p>
        </p:txBody>
      </p:sp>
      <p:sp>
        <p:nvSpPr>
          <p:cNvPr id="11264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28713" y="692150"/>
            <a:ext cx="4600575" cy="34496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73563"/>
            <a:ext cx="5029200" cy="41433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0F51DE-08D2-4F2F-A3BC-5BFB0D7AF35D}" type="slidenum">
              <a:rPr lang="en-US"/>
              <a:pPr/>
              <a:t>29</a:t>
            </a:fld>
            <a:endParaRPr lang="en-US"/>
          </a:p>
        </p:txBody>
      </p:sp>
      <p:sp>
        <p:nvSpPr>
          <p:cNvPr id="12697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28713" y="692150"/>
            <a:ext cx="4600575" cy="34496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73563"/>
            <a:ext cx="5029200" cy="41433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04217E-A431-4D53-AF88-24DEAA8AFB11}" type="slidenum">
              <a:rPr lang="en-US"/>
              <a:pPr/>
              <a:t>3</a:t>
            </a:fld>
            <a:endParaRPr lang="en-US"/>
          </a:p>
        </p:txBody>
      </p:sp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7125" y="690563"/>
            <a:ext cx="4603750" cy="3452812"/>
          </a:xfrm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D5AC99-75CF-4966-863C-AEA49978D194}" type="slidenum">
              <a:rPr lang="en-US"/>
              <a:pPr/>
              <a:t>30</a:t>
            </a:fld>
            <a:endParaRPr lang="en-US"/>
          </a:p>
        </p:txBody>
      </p:sp>
      <p:sp>
        <p:nvSpPr>
          <p:cNvPr id="11469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28713" y="692150"/>
            <a:ext cx="4600575" cy="34496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73563"/>
            <a:ext cx="5029200" cy="41433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3CCB92-19FB-4667-B87A-1E6517819395}" type="slidenum">
              <a:rPr lang="en-US"/>
              <a:pPr/>
              <a:t>31</a:t>
            </a:fld>
            <a:endParaRPr lang="en-US"/>
          </a:p>
        </p:txBody>
      </p:sp>
      <p:sp>
        <p:nvSpPr>
          <p:cNvPr id="11673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28713" y="692150"/>
            <a:ext cx="4600575" cy="34496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73563"/>
            <a:ext cx="5029200" cy="41433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CDC2EB-E971-4677-9A1F-D4313EABEF6D}" type="slidenum">
              <a:rPr lang="en-US"/>
              <a:pPr/>
              <a:t>32</a:t>
            </a:fld>
            <a:endParaRPr lang="en-US"/>
          </a:p>
        </p:txBody>
      </p:sp>
      <p:sp>
        <p:nvSpPr>
          <p:cNvPr id="35842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92150"/>
            <a:ext cx="4600575" cy="3449638"/>
          </a:xfrm>
          <a:ln cap="flat"/>
        </p:spPr>
      </p:sp>
      <p:sp>
        <p:nvSpPr>
          <p:cNvPr id="35843" name="Rectangle 1027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spcBef>
                <a:spcPct val="0"/>
              </a:spcBef>
            </a:pPr>
            <a:endParaRPr lang="en-CA" sz="24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221989-5AB0-436A-B104-12FA5D39AA7C}" type="slidenum">
              <a:rPr lang="en-US"/>
              <a:pPr/>
              <a:t>4</a:t>
            </a:fld>
            <a:endParaRPr lang="en-US"/>
          </a:p>
        </p:txBody>
      </p:sp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7125" y="690563"/>
            <a:ext cx="4603750" cy="3452812"/>
          </a:xfrm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F67FAF-EE25-4CD1-888A-75B6CC52EDD3}" type="slidenum">
              <a:rPr lang="en-US"/>
              <a:pPr/>
              <a:t>5</a:t>
            </a:fld>
            <a:endParaRPr lang="en-US"/>
          </a:p>
        </p:txBody>
      </p:sp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7125" y="690563"/>
            <a:ext cx="4603750" cy="3452812"/>
          </a:xfrm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700586-E015-48BD-ACB7-918CE52539D6}" type="slidenum">
              <a:rPr lang="en-US"/>
              <a:pPr/>
              <a:t>6</a:t>
            </a:fld>
            <a:endParaRPr lang="en-US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92150"/>
            <a:ext cx="4600575" cy="3449638"/>
          </a:xfrm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EF3C2F-DF3E-4C63-BE60-E66F4803D107}" type="slidenum">
              <a:rPr lang="en-US"/>
              <a:pPr/>
              <a:t>7</a:t>
            </a:fld>
            <a:endParaRPr lang="en-US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92150"/>
            <a:ext cx="4600575" cy="3449638"/>
          </a:xfrm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451B7A-9CDE-4A68-BF11-B7683B814896}" type="slidenum">
              <a:rPr lang="en-US"/>
              <a:pPr/>
              <a:t>8</a:t>
            </a:fld>
            <a:endParaRPr lang="en-US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92150"/>
            <a:ext cx="4600575" cy="3449638"/>
          </a:xfrm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6914A2-289A-41A3-B48B-C1AEF5C6EA79}" type="slidenum">
              <a:rPr lang="en-US"/>
              <a:pPr/>
              <a:t>9</a:t>
            </a:fld>
            <a:endParaRPr lang="en-US"/>
          </a:p>
        </p:txBody>
      </p:sp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692150"/>
            <a:ext cx="4600575" cy="3449638"/>
          </a:xfrm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4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106502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23850" y="6248400"/>
            <a:ext cx="7272338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106503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37288"/>
            <a:ext cx="2133600" cy="468312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4.</a:t>
            </a:r>
            <a:fld id="{926044E0-529D-4F5E-A690-48FA9D170E5D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106504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106505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6506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6507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6508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6509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6510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6511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6512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6513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6514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6515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6516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6517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6518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6519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6520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6521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6522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6523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6524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6525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6526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6527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6528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6529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6530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6531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6532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6533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6534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6535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06536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4.</a:t>
            </a:r>
            <a:fld id="{552329EC-6769-4C81-8F03-1AC9ED5AED8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4.</a:t>
            </a:r>
            <a:fld id="{0F307718-67A2-4699-AB22-0A55B360E16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719263"/>
            <a:ext cx="4038600" cy="21288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000500"/>
            <a:ext cx="4038600" cy="21304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250825" y="6248400"/>
            <a:ext cx="7561263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4.</a:t>
            </a:r>
            <a:fld id="{9636F0C9-3926-468F-8923-28CD471C4CF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4.</a:t>
            </a:r>
            <a:fld id="{BF2AAEFC-5789-41D8-873F-EA8EC0FC369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4.</a:t>
            </a:r>
            <a:fld id="{B8145470-9586-491B-A443-8B50E39BE1A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4.</a:t>
            </a:r>
            <a:fld id="{C3B08F09-B2B4-448F-92E4-B20136F694B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4.</a:t>
            </a:r>
            <a:fld id="{6E1DB8F9-ABD6-4317-AA07-DB6BC28526C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4.</a:t>
            </a:r>
            <a:fld id="{C25E4793-3686-4AF3-9BE3-DE7716FB0B2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4.</a:t>
            </a:r>
            <a:fld id="{469D6337-5BC9-445C-8AA8-6A6F1E37E03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4.</a:t>
            </a:r>
            <a:fld id="{02F1D102-187B-4471-926D-9BFB760163F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4.</a:t>
            </a:r>
            <a:fld id="{C52A78C0-4740-433D-A18B-42E437301A4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547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547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US" altLang="en-US"/>
          </a:p>
        </p:txBody>
      </p:sp>
      <p:sp>
        <p:nvSpPr>
          <p:cNvPr id="10547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0825" y="6248400"/>
            <a:ext cx="75612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1"/>
            </a:lvl1pPr>
          </a:lstStyle>
          <a:p>
            <a:r>
              <a:rPr lang="en-US" altLang="en-US"/>
              <a:t>Options, Futures, and Other Derivatives 6</a:t>
            </a:r>
            <a:r>
              <a:rPr lang="en-US" altLang="en-US" baseline="30000"/>
              <a:t>th</a:t>
            </a:r>
            <a:r>
              <a:rPr lang="en-US" altLang="en-US"/>
              <a:t> Edition, Copyright </a:t>
            </a:r>
            <a:r>
              <a:rPr lang="en-US" altLang="en-US">
                <a:cs typeface="Arial" charset="0"/>
              </a:rPr>
              <a:t>© John C. Hull 2005</a:t>
            </a:r>
          </a:p>
        </p:txBody>
      </p:sp>
      <p:sp>
        <p:nvSpPr>
          <p:cNvPr id="10547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b="1"/>
            </a:lvl1pPr>
          </a:lstStyle>
          <a:p>
            <a:r>
              <a:rPr lang="en-US" altLang="en-US"/>
              <a:t>4.</a:t>
            </a:r>
            <a:fld id="{06964141-3CEC-404F-985D-7935A9AF33A6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105480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05481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5482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5483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5484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5485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5486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5487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5488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5489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5490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5491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5492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5493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5494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5495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5496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5497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5498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5499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5500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5501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5502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5503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5504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5505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5506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5507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5508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5509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5510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05511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</p:sldLayoutIdLst>
  <p:timing>
    <p:tnLst>
      <p:par>
        <p:cTn xmlns:p14="http://schemas.microsoft.com/office/powerpoint/2010/main" id="1" dur="indefinite" restart="never" nodeType="tmRoot"/>
      </p:par>
    </p:tnLst>
  </p:timing>
  <p:hf hdr="0" dt="0"/>
  <p:txStyles>
    <p:titleStyle>
      <a:lvl1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987425" indent="-2936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281113" indent="-2921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4" Type="http://schemas.openxmlformats.org/officeDocument/2006/relationships/oleObject" Target="../embeddings/oleObject5.bin"/><Relationship Id="rId5" Type="http://schemas.openxmlformats.org/officeDocument/2006/relationships/image" Target="../media/image5.w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4" Type="http://schemas.openxmlformats.org/officeDocument/2006/relationships/oleObject" Target="../embeddings/oleObject6.bin"/><Relationship Id="rId5" Type="http://schemas.openxmlformats.org/officeDocument/2006/relationships/image" Target="../media/image6.wmf"/><Relationship Id="rId6" Type="http://schemas.openxmlformats.org/officeDocument/2006/relationships/oleObject" Target="../embeddings/oleObject7.bin"/><Relationship Id="rId7" Type="http://schemas.openxmlformats.org/officeDocument/2006/relationships/image" Target="../media/image7.w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4" Type="http://schemas.openxmlformats.org/officeDocument/2006/relationships/oleObject" Target="../embeddings/oleObject8.bin"/><Relationship Id="rId5" Type="http://schemas.openxmlformats.org/officeDocument/2006/relationships/image" Target="../media/image8.w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4" Type="http://schemas.openxmlformats.org/officeDocument/2006/relationships/oleObject" Target="../embeddings/oleObject9.bin"/><Relationship Id="rId5" Type="http://schemas.openxmlformats.org/officeDocument/2006/relationships/image" Target="../media/image9.w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4" Type="http://schemas.openxmlformats.org/officeDocument/2006/relationships/oleObject" Target="../embeddings/oleObject10.bin"/><Relationship Id="rId5" Type="http://schemas.openxmlformats.org/officeDocument/2006/relationships/oleObject" Target="../embeddings/Microsoft_Word_97_-_2004_Document1.doc"/><Relationship Id="rId6" Type="http://schemas.openxmlformats.org/officeDocument/2006/relationships/image" Target="../media/image10.wmf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4" Type="http://schemas.openxmlformats.org/officeDocument/2006/relationships/oleObject" Target="../embeddings/oleObject11.bin"/><Relationship Id="rId5" Type="http://schemas.openxmlformats.org/officeDocument/2006/relationships/image" Target="../media/image11.wmf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4" Type="http://schemas.openxmlformats.org/officeDocument/2006/relationships/oleObject" Target="../embeddings/oleObject12.bin"/><Relationship Id="rId5" Type="http://schemas.openxmlformats.org/officeDocument/2006/relationships/image" Target="../media/image12.wmf"/><Relationship Id="rId1" Type="http://schemas.openxmlformats.org/officeDocument/2006/relationships/vmlDrawing" Target="../drawings/vmlDrawing11.vml"/><Relationship Id="rId2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4" Type="http://schemas.openxmlformats.org/officeDocument/2006/relationships/oleObject" Target="../embeddings/oleObject13.bin"/><Relationship Id="rId5" Type="http://schemas.openxmlformats.org/officeDocument/2006/relationships/image" Target="../media/image13.wmf"/><Relationship Id="rId6" Type="http://schemas.openxmlformats.org/officeDocument/2006/relationships/oleObject" Target="../embeddings/oleObject14.bin"/><Relationship Id="rId7" Type="http://schemas.openxmlformats.org/officeDocument/2006/relationships/image" Target="../media/image14.wmf"/><Relationship Id="rId1" Type="http://schemas.openxmlformats.org/officeDocument/2006/relationships/vmlDrawing" Target="../drawings/vmlDrawing12.vml"/><Relationship Id="rId2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4" Type="http://schemas.openxmlformats.org/officeDocument/2006/relationships/oleObject" Target="../embeddings/oleObject15.bin"/><Relationship Id="rId5" Type="http://schemas.openxmlformats.org/officeDocument/2006/relationships/image" Target="../media/image15.wmf"/><Relationship Id="rId6" Type="http://schemas.openxmlformats.org/officeDocument/2006/relationships/oleObject" Target="../embeddings/oleObject16.bin"/><Relationship Id="rId7" Type="http://schemas.openxmlformats.org/officeDocument/2006/relationships/image" Target="../media/image16.wmf"/><Relationship Id="rId1" Type="http://schemas.openxmlformats.org/officeDocument/2006/relationships/vmlDrawing" Target="../drawings/vmlDrawing13.vml"/><Relationship Id="rId2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4" Type="http://schemas.openxmlformats.org/officeDocument/2006/relationships/oleObject" Target="../embeddings/oleObject17.bin"/><Relationship Id="rId5" Type="http://schemas.openxmlformats.org/officeDocument/2006/relationships/image" Target="../media/image17.wmf"/><Relationship Id="rId6" Type="http://schemas.openxmlformats.org/officeDocument/2006/relationships/oleObject" Target="../embeddings/oleObject18.bin"/><Relationship Id="rId7" Type="http://schemas.openxmlformats.org/officeDocument/2006/relationships/image" Target="../media/image18.wmf"/><Relationship Id="rId1" Type="http://schemas.openxmlformats.org/officeDocument/2006/relationships/vmlDrawing" Target="../drawings/vmlDrawing14.vml"/><Relationship Id="rId2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4" Type="http://schemas.openxmlformats.org/officeDocument/2006/relationships/oleObject" Target="../embeddings/oleObject19.bin"/><Relationship Id="rId5" Type="http://schemas.openxmlformats.org/officeDocument/2006/relationships/image" Target="../media/image19.wmf"/><Relationship Id="rId1" Type="http://schemas.openxmlformats.org/officeDocument/2006/relationships/vmlDrawing" Target="../drawings/vmlDrawing15.vml"/><Relationship Id="rId2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1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4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4" Type="http://schemas.openxmlformats.org/officeDocument/2006/relationships/oleObject" Target="../embeddings/oleObject3.bin"/><Relationship Id="rId5" Type="http://schemas.openxmlformats.org/officeDocument/2006/relationships/image" Target="../media/image3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4" Type="http://schemas.openxmlformats.org/officeDocument/2006/relationships/oleObject" Target="../embeddings/oleObject4.bin"/><Relationship Id="rId5" Type="http://schemas.openxmlformats.org/officeDocument/2006/relationships/image" Target="../media/image4.w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altLang="en-US"/>
              <a:t>4.</a:t>
            </a:r>
            <a:fld id="{326D6EE0-9212-485D-8F99-6A992536FDA4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9626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Interest Rates</a:t>
            </a:r>
          </a:p>
        </p:txBody>
      </p:sp>
      <p:sp>
        <p:nvSpPr>
          <p:cNvPr id="9626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Chapter 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4.</a:t>
            </a:r>
            <a:fld id="{2B1CBA0B-79A4-490F-AE0E-2A40D382D243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077200" cy="1219200"/>
          </a:xfrm>
          <a:noFill/>
          <a:ln/>
        </p:spPr>
        <p:txBody>
          <a:bodyPr lIns="92075" tIns="46038" rIns="92075" bIns="46038" anchor="ctr"/>
          <a:lstStyle/>
          <a:p>
            <a:r>
              <a:rPr lang="en-US"/>
              <a:t>Par Yield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558088" cy="4267200"/>
          </a:xfrm>
          <a:noFill/>
          <a:ln/>
        </p:spPr>
        <p:txBody>
          <a:bodyPr lIns="92075" tIns="46038" rIns="92075" bIns="46038"/>
          <a:lstStyle/>
          <a:p>
            <a:r>
              <a:rPr lang="en-US" sz="2800"/>
              <a:t>The par yield for a certain maturity is the coupon rate that causes the bond price to equal its face value.</a:t>
            </a:r>
          </a:p>
          <a:p>
            <a:r>
              <a:rPr lang="en-US" sz="2800"/>
              <a:t>In our example we solve</a:t>
            </a:r>
          </a:p>
          <a:p>
            <a:pPr>
              <a:buFont typeface="Wingdings" pitchFamily="2" charset="2"/>
              <a:buNone/>
            </a:pPr>
            <a:endParaRPr lang="en-US"/>
          </a:p>
          <a:p>
            <a:pPr>
              <a:buFont typeface="Wingdings" pitchFamily="2" charset="2"/>
              <a:buNone/>
            </a:pPr>
            <a:endParaRPr lang="en-US"/>
          </a:p>
        </p:txBody>
      </p:sp>
      <p:graphicFrame>
        <p:nvGraphicFramePr>
          <p:cNvPr id="18436" name="Object 4"/>
          <p:cNvGraphicFramePr>
            <a:graphicFrameLocks/>
          </p:cNvGraphicFramePr>
          <p:nvPr/>
        </p:nvGraphicFramePr>
        <p:xfrm>
          <a:off x="1009650" y="3505200"/>
          <a:ext cx="5722938" cy="2468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8" name="Equation" r:id="rId4" imgW="2501640" imgH="1066680" progId="Equation.3">
                  <p:embed/>
                </p:oleObj>
              </mc:Choice>
              <mc:Fallback>
                <p:oleObj name="Equation" r:id="rId4" imgW="2501640" imgH="1066680" progId="Equation.3">
                  <p:embed/>
                  <p:pic>
                    <p:nvPicPr>
                      <p:cNvPr id="0" name="Picture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9650" y="3505200"/>
                        <a:ext cx="5722938" cy="2468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4.</a:t>
            </a:r>
            <a:fld id="{447FF1A6-399F-487F-A7F8-BAFBAD7EE9FC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/>
              <a:t>Par Yield continued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105400"/>
          </a:xfrm>
          <a:noFill/>
          <a:ln/>
        </p:spPr>
        <p:txBody>
          <a:bodyPr lIns="92075" tIns="46038" rIns="92075" bIns="46038"/>
          <a:lstStyle/>
          <a:p>
            <a:pPr>
              <a:buFont typeface="Wingdings" pitchFamily="2" charset="2"/>
              <a:buNone/>
            </a:pPr>
            <a:r>
              <a:rPr lang="en-US"/>
              <a:t>  In general if </a:t>
            </a:r>
            <a:r>
              <a:rPr lang="en-US" i="1">
                <a:latin typeface="Times New Roman" pitchFamily="18" charset="0"/>
              </a:rPr>
              <a:t>m</a:t>
            </a:r>
            <a:r>
              <a:rPr lang="en-US" i="1"/>
              <a:t> </a:t>
            </a:r>
            <a:r>
              <a:rPr lang="en-US"/>
              <a:t>is the number of coupon payments per year, </a:t>
            </a:r>
            <a:r>
              <a:rPr lang="en-US" i="1">
                <a:latin typeface="Times New Roman" pitchFamily="18" charset="0"/>
              </a:rPr>
              <a:t>P</a:t>
            </a:r>
            <a:r>
              <a:rPr lang="en-US"/>
              <a:t> is the present value of $1 received at maturity and </a:t>
            </a:r>
            <a:r>
              <a:rPr lang="en-US" i="1">
                <a:latin typeface="Times New Roman" pitchFamily="18" charset="0"/>
              </a:rPr>
              <a:t>A</a:t>
            </a:r>
            <a:r>
              <a:rPr lang="en-US"/>
              <a:t> is the present value of an annuity of $1 on each coupon date</a:t>
            </a:r>
          </a:p>
          <a:p>
            <a:pPr>
              <a:buFont typeface="Wingdings" pitchFamily="2" charset="2"/>
              <a:buNone/>
            </a:pPr>
            <a:endParaRPr lang="en-US"/>
          </a:p>
          <a:p>
            <a:pPr>
              <a:buFont typeface="Wingdings" pitchFamily="2" charset="2"/>
              <a:buNone/>
            </a:pPr>
            <a:endParaRPr lang="en-US"/>
          </a:p>
          <a:p>
            <a:pPr>
              <a:buFont typeface="Wingdings" pitchFamily="2" charset="2"/>
              <a:buNone/>
            </a:pPr>
            <a:r>
              <a:rPr lang="en-US"/>
              <a:t> In the example, m=2,P=e</a:t>
            </a:r>
            <a:r>
              <a:rPr lang="en-US" baseline="30000"/>
              <a:t>-0.68*2</a:t>
            </a:r>
            <a:r>
              <a:rPr lang="en-US"/>
              <a:t>=0.8728, and</a:t>
            </a:r>
          </a:p>
        </p:txBody>
      </p:sp>
      <p:graphicFrame>
        <p:nvGraphicFramePr>
          <p:cNvPr id="19460" name="Object 4"/>
          <p:cNvGraphicFramePr>
            <a:graphicFrameLocks/>
          </p:cNvGraphicFramePr>
          <p:nvPr/>
        </p:nvGraphicFramePr>
        <p:xfrm>
          <a:off x="1524000" y="3886200"/>
          <a:ext cx="5392738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3" name="Equation" r:id="rId4" imgW="2082600" imgH="355320" progId="Equation.3">
                  <p:embed/>
                </p:oleObj>
              </mc:Choice>
              <mc:Fallback>
                <p:oleObj name="Equation" r:id="rId4" imgW="2082600" imgH="355320" progId="Equation.3">
                  <p:embed/>
                  <p:pic>
                    <p:nvPicPr>
                      <p:cNvPr id="0" name="Picture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3886200"/>
                        <a:ext cx="5392738" cy="825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1" name="Object 5"/>
          <p:cNvGraphicFramePr>
            <a:graphicFrameLocks/>
          </p:cNvGraphicFramePr>
          <p:nvPr/>
        </p:nvGraphicFramePr>
        <p:xfrm>
          <a:off x="838200" y="5562600"/>
          <a:ext cx="6905625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4" name="Equation" r:id="rId6" imgW="2666880" imgH="241200" progId="Equation.3">
                  <p:embed/>
                </p:oleObj>
              </mc:Choice>
              <mc:Fallback>
                <p:oleObj name="Equation" r:id="rId6" imgW="2666880" imgH="241200" progId="Equation.3">
                  <p:embed/>
                  <p:pic>
                    <p:nvPicPr>
                      <p:cNvPr id="0" name="Picture 5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5562600"/>
                        <a:ext cx="6905625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4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4.</a:t>
            </a:r>
            <a:fld id="{1DC42B2C-14BD-4865-924F-0464B165F6F9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  <a:noFill/>
          <a:ln/>
        </p:spPr>
        <p:txBody>
          <a:bodyPr lIns="92075" tIns="46038" rIns="92075" bIns="46038" anchor="ctr"/>
          <a:lstStyle/>
          <a:p>
            <a:r>
              <a:rPr lang="en-US" sz="3500"/>
              <a:t>Determining Treasury Zero Rates</a:t>
            </a:r>
            <a:br>
              <a:rPr lang="en-US" sz="3500"/>
            </a:br>
            <a:r>
              <a:rPr lang="en-US" sz="3500"/>
              <a:t>Sample Data </a:t>
            </a:r>
            <a:r>
              <a:rPr lang="en-US" sz="2200"/>
              <a:t>(Table 4.3, page 82)</a:t>
            </a:r>
            <a:r>
              <a:rPr lang="en-US" sz="3500"/>
              <a:t> 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7800" y="1600200"/>
            <a:ext cx="5764213" cy="3838575"/>
          </a:xfrm>
          <a:noFill/>
          <a:ln/>
        </p:spPr>
        <p:txBody>
          <a:bodyPr lIns="92075" tIns="46038" rIns="92075" bIns="46038"/>
          <a:lstStyle/>
          <a:p>
            <a:pPr>
              <a:buFont typeface="Wingdings" pitchFamily="2" charset="2"/>
              <a:buNone/>
            </a:pPr>
            <a:r>
              <a:rPr lang="en-US" sz="1600"/>
              <a:t> </a:t>
            </a:r>
          </a:p>
        </p:txBody>
      </p:sp>
      <p:sp>
        <p:nvSpPr>
          <p:cNvPr id="20484" name="Line 4"/>
          <p:cNvSpPr>
            <a:spLocks noChangeShapeType="1"/>
          </p:cNvSpPr>
          <p:nvPr/>
        </p:nvSpPr>
        <p:spPr bwMode="auto">
          <a:xfrm>
            <a:off x="2540000" y="1371600"/>
            <a:ext cx="4597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2540000" y="1371600"/>
            <a:ext cx="4584700" cy="254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2540000" y="2657475"/>
            <a:ext cx="4597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2540000" y="2657475"/>
            <a:ext cx="4584700" cy="254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2540000" y="5373688"/>
            <a:ext cx="4597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2540000" y="5373688"/>
            <a:ext cx="4584700" cy="254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0490" name="Rectangle 10"/>
          <p:cNvSpPr>
            <a:spLocks noChangeArrowheads="1"/>
          </p:cNvSpPr>
          <p:nvPr/>
        </p:nvSpPr>
        <p:spPr bwMode="auto">
          <a:xfrm>
            <a:off x="2933700" y="1512888"/>
            <a:ext cx="6588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</a:rPr>
              <a:t>Bond</a:t>
            </a:r>
          </a:p>
        </p:txBody>
      </p:sp>
      <p:sp>
        <p:nvSpPr>
          <p:cNvPr id="20491" name="Rectangle 11"/>
          <p:cNvSpPr>
            <a:spLocks noChangeArrowheads="1"/>
          </p:cNvSpPr>
          <p:nvPr/>
        </p:nvSpPr>
        <p:spPr bwMode="auto">
          <a:xfrm>
            <a:off x="3827463" y="1512888"/>
            <a:ext cx="8620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</a:rPr>
              <a:t>Time to</a:t>
            </a:r>
          </a:p>
        </p:txBody>
      </p:sp>
      <p:sp>
        <p:nvSpPr>
          <p:cNvPr id="20492" name="Rectangle 12"/>
          <p:cNvSpPr>
            <a:spLocks noChangeArrowheads="1"/>
          </p:cNvSpPr>
          <p:nvPr/>
        </p:nvSpPr>
        <p:spPr bwMode="auto">
          <a:xfrm>
            <a:off x="4870450" y="1512888"/>
            <a:ext cx="8175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</a:rPr>
              <a:t>Annual</a:t>
            </a:r>
          </a:p>
        </p:txBody>
      </p:sp>
      <p:sp>
        <p:nvSpPr>
          <p:cNvPr id="20493" name="Rectangle 13"/>
          <p:cNvSpPr>
            <a:spLocks noChangeArrowheads="1"/>
          </p:cNvSpPr>
          <p:nvPr/>
        </p:nvSpPr>
        <p:spPr bwMode="auto">
          <a:xfrm>
            <a:off x="5724525" y="1512888"/>
            <a:ext cx="14636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</a:rPr>
              <a:t>Bond Cash</a:t>
            </a:r>
          </a:p>
        </p:txBody>
      </p:sp>
      <p:sp>
        <p:nvSpPr>
          <p:cNvPr id="20494" name="Rectangle 14"/>
          <p:cNvSpPr>
            <a:spLocks noChangeArrowheads="1"/>
          </p:cNvSpPr>
          <p:nvPr/>
        </p:nvSpPr>
        <p:spPr bwMode="auto">
          <a:xfrm>
            <a:off x="2738438" y="1851025"/>
            <a:ext cx="9636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</a:rPr>
              <a:t>Principal</a:t>
            </a:r>
          </a:p>
        </p:txBody>
      </p:sp>
      <p:sp>
        <p:nvSpPr>
          <p:cNvPr id="20495" name="Rectangle 15"/>
          <p:cNvSpPr>
            <a:spLocks noChangeArrowheads="1"/>
          </p:cNvSpPr>
          <p:nvPr/>
        </p:nvSpPr>
        <p:spPr bwMode="auto">
          <a:xfrm>
            <a:off x="3783013" y="1851025"/>
            <a:ext cx="9064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</a:rPr>
              <a:t>Maturity</a:t>
            </a:r>
          </a:p>
        </p:txBody>
      </p:sp>
      <p:sp>
        <p:nvSpPr>
          <p:cNvPr id="20496" name="Rectangle 16"/>
          <p:cNvSpPr>
            <a:spLocks noChangeArrowheads="1"/>
          </p:cNvSpPr>
          <p:nvPr/>
        </p:nvSpPr>
        <p:spPr bwMode="auto">
          <a:xfrm>
            <a:off x="4802188" y="1851025"/>
            <a:ext cx="8953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</a:rPr>
              <a:t>Coupon</a:t>
            </a:r>
          </a:p>
        </p:txBody>
      </p:sp>
      <p:sp>
        <p:nvSpPr>
          <p:cNvPr id="20497" name="Rectangle 17"/>
          <p:cNvSpPr>
            <a:spLocks noChangeArrowheads="1"/>
          </p:cNvSpPr>
          <p:nvPr/>
        </p:nvSpPr>
        <p:spPr bwMode="auto">
          <a:xfrm>
            <a:off x="5997575" y="1851025"/>
            <a:ext cx="6477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</a:rPr>
              <a:t>Price</a:t>
            </a:r>
          </a:p>
        </p:txBody>
      </p:sp>
      <p:sp>
        <p:nvSpPr>
          <p:cNvPr id="20498" name="Rectangle 18"/>
          <p:cNvSpPr>
            <a:spLocks noChangeArrowheads="1"/>
          </p:cNvSpPr>
          <p:nvPr/>
        </p:nvSpPr>
        <p:spPr bwMode="auto">
          <a:xfrm>
            <a:off x="2746375" y="2189163"/>
            <a:ext cx="9175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</a:rPr>
              <a:t>(dollars)</a:t>
            </a:r>
          </a:p>
        </p:txBody>
      </p:sp>
      <p:sp>
        <p:nvSpPr>
          <p:cNvPr id="20499" name="Rectangle 19"/>
          <p:cNvSpPr>
            <a:spLocks noChangeArrowheads="1"/>
          </p:cNvSpPr>
          <p:nvPr/>
        </p:nvSpPr>
        <p:spPr bwMode="auto">
          <a:xfrm>
            <a:off x="3830638" y="2189163"/>
            <a:ext cx="8159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</a:rPr>
              <a:t>(years)</a:t>
            </a:r>
          </a:p>
        </p:txBody>
      </p:sp>
      <p:sp>
        <p:nvSpPr>
          <p:cNvPr id="20500" name="Rectangle 20"/>
          <p:cNvSpPr>
            <a:spLocks noChangeArrowheads="1"/>
          </p:cNvSpPr>
          <p:nvPr/>
        </p:nvSpPr>
        <p:spPr bwMode="auto">
          <a:xfrm>
            <a:off x="4787900" y="2205038"/>
            <a:ext cx="9175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</a:rPr>
              <a:t>(dollars)</a:t>
            </a:r>
          </a:p>
        </p:txBody>
      </p:sp>
      <p:sp>
        <p:nvSpPr>
          <p:cNvPr id="20501" name="Rectangle 21"/>
          <p:cNvSpPr>
            <a:spLocks noChangeArrowheads="1"/>
          </p:cNvSpPr>
          <p:nvPr/>
        </p:nvSpPr>
        <p:spPr bwMode="auto">
          <a:xfrm>
            <a:off x="5813425" y="2189163"/>
            <a:ext cx="9175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</a:rPr>
              <a:t>(dollars)</a:t>
            </a:r>
          </a:p>
        </p:txBody>
      </p:sp>
      <p:sp>
        <p:nvSpPr>
          <p:cNvPr id="20502" name="Rectangle 22"/>
          <p:cNvSpPr>
            <a:spLocks noChangeArrowheads="1"/>
          </p:cNvSpPr>
          <p:nvPr/>
        </p:nvSpPr>
        <p:spPr bwMode="auto">
          <a:xfrm>
            <a:off x="2982913" y="2867025"/>
            <a:ext cx="5238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</a:rPr>
              <a:t>100</a:t>
            </a:r>
          </a:p>
        </p:txBody>
      </p:sp>
      <p:sp>
        <p:nvSpPr>
          <p:cNvPr id="20503" name="Rectangle 23"/>
          <p:cNvSpPr>
            <a:spLocks noChangeArrowheads="1"/>
          </p:cNvSpPr>
          <p:nvPr/>
        </p:nvSpPr>
        <p:spPr bwMode="auto">
          <a:xfrm>
            <a:off x="3963988" y="2867025"/>
            <a:ext cx="5794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</a:rPr>
              <a:t>0.25</a:t>
            </a:r>
          </a:p>
        </p:txBody>
      </p:sp>
      <p:sp>
        <p:nvSpPr>
          <p:cNvPr id="20504" name="Rectangle 24"/>
          <p:cNvSpPr>
            <a:spLocks noChangeArrowheads="1"/>
          </p:cNvSpPr>
          <p:nvPr/>
        </p:nvSpPr>
        <p:spPr bwMode="auto">
          <a:xfrm>
            <a:off x="5157788" y="2867025"/>
            <a:ext cx="296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20505" name="Rectangle 25"/>
          <p:cNvSpPr>
            <a:spLocks noChangeArrowheads="1"/>
          </p:cNvSpPr>
          <p:nvPr/>
        </p:nvSpPr>
        <p:spPr bwMode="auto">
          <a:xfrm>
            <a:off x="6016625" y="2867025"/>
            <a:ext cx="5794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</a:rPr>
              <a:t>97.5</a:t>
            </a:r>
          </a:p>
        </p:txBody>
      </p:sp>
      <p:sp>
        <p:nvSpPr>
          <p:cNvPr id="20506" name="Rectangle 26"/>
          <p:cNvSpPr>
            <a:spLocks noChangeArrowheads="1"/>
          </p:cNvSpPr>
          <p:nvPr/>
        </p:nvSpPr>
        <p:spPr bwMode="auto">
          <a:xfrm>
            <a:off x="2982913" y="3275013"/>
            <a:ext cx="5238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</a:rPr>
              <a:t>100</a:t>
            </a:r>
          </a:p>
        </p:txBody>
      </p:sp>
      <p:sp>
        <p:nvSpPr>
          <p:cNvPr id="20507" name="Rectangle 27"/>
          <p:cNvSpPr>
            <a:spLocks noChangeArrowheads="1"/>
          </p:cNvSpPr>
          <p:nvPr/>
        </p:nvSpPr>
        <p:spPr bwMode="auto">
          <a:xfrm>
            <a:off x="3963988" y="3275013"/>
            <a:ext cx="5794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</a:rPr>
              <a:t>0.50</a:t>
            </a:r>
          </a:p>
        </p:txBody>
      </p:sp>
      <p:sp>
        <p:nvSpPr>
          <p:cNvPr id="20508" name="Rectangle 28"/>
          <p:cNvSpPr>
            <a:spLocks noChangeArrowheads="1"/>
          </p:cNvSpPr>
          <p:nvPr/>
        </p:nvSpPr>
        <p:spPr bwMode="auto">
          <a:xfrm>
            <a:off x="5157788" y="3275013"/>
            <a:ext cx="296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20509" name="Rectangle 29"/>
          <p:cNvSpPr>
            <a:spLocks noChangeArrowheads="1"/>
          </p:cNvSpPr>
          <p:nvPr/>
        </p:nvSpPr>
        <p:spPr bwMode="auto">
          <a:xfrm>
            <a:off x="6016625" y="3275013"/>
            <a:ext cx="5794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</a:rPr>
              <a:t>94.9</a:t>
            </a:r>
          </a:p>
        </p:txBody>
      </p:sp>
      <p:sp>
        <p:nvSpPr>
          <p:cNvPr id="20510" name="Rectangle 30"/>
          <p:cNvSpPr>
            <a:spLocks noChangeArrowheads="1"/>
          </p:cNvSpPr>
          <p:nvPr/>
        </p:nvSpPr>
        <p:spPr bwMode="auto">
          <a:xfrm>
            <a:off x="2982913" y="3683000"/>
            <a:ext cx="5238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</a:rPr>
              <a:t>100</a:t>
            </a:r>
          </a:p>
        </p:txBody>
      </p:sp>
      <p:sp>
        <p:nvSpPr>
          <p:cNvPr id="20511" name="Rectangle 31"/>
          <p:cNvSpPr>
            <a:spLocks noChangeArrowheads="1"/>
          </p:cNvSpPr>
          <p:nvPr/>
        </p:nvSpPr>
        <p:spPr bwMode="auto">
          <a:xfrm>
            <a:off x="3963988" y="3683000"/>
            <a:ext cx="5794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</a:rPr>
              <a:t>1.00</a:t>
            </a:r>
          </a:p>
        </p:txBody>
      </p:sp>
      <p:sp>
        <p:nvSpPr>
          <p:cNvPr id="20512" name="Rectangle 32"/>
          <p:cNvSpPr>
            <a:spLocks noChangeArrowheads="1"/>
          </p:cNvSpPr>
          <p:nvPr/>
        </p:nvSpPr>
        <p:spPr bwMode="auto">
          <a:xfrm>
            <a:off x="5157788" y="3683000"/>
            <a:ext cx="296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20513" name="Rectangle 33"/>
          <p:cNvSpPr>
            <a:spLocks noChangeArrowheads="1"/>
          </p:cNvSpPr>
          <p:nvPr/>
        </p:nvSpPr>
        <p:spPr bwMode="auto">
          <a:xfrm>
            <a:off x="6016625" y="3683000"/>
            <a:ext cx="5794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</a:rPr>
              <a:t>90.0</a:t>
            </a:r>
          </a:p>
        </p:txBody>
      </p:sp>
      <p:sp>
        <p:nvSpPr>
          <p:cNvPr id="20514" name="Rectangle 34"/>
          <p:cNvSpPr>
            <a:spLocks noChangeArrowheads="1"/>
          </p:cNvSpPr>
          <p:nvPr/>
        </p:nvSpPr>
        <p:spPr bwMode="auto">
          <a:xfrm>
            <a:off x="2982913" y="4090988"/>
            <a:ext cx="5238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</a:rPr>
              <a:t>100</a:t>
            </a:r>
          </a:p>
        </p:txBody>
      </p:sp>
      <p:sp>
        <p:nvSpPr>
          <p:cNvPr id="20515" name="Rectangle 35"/>
          <p:cNvSpPr>
            <a:spLocks noChangeArrowheads="1"/>
          </p:cNvSpPr>
          <p:nvPr/>
        </p:nvSpPr>
        <p:spPr bwMode="auto">
          <a:xfrm>
            <a:off x="3963988" y="4090988"/>
            <a:ext cx="5794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</a:rPr>
              <a:t>1.50</a:t>
            </a:r>
          </a:p>
        </p:txBody>
      </p:sp>
      <p:sp>
        <p:nvSpPr>
          <p:cNvPr id="20516" name="Rectangle 36"/>
          <p:cNvSpPr>
            <a:spLocks noChangeArrowheads="1"/>
          </p:cNvSpPr>
          <p:nvPr/>
        </p:nvSpPr>
        <p:spPr bwMode="auto">
          <a:xfrm>
            <a:off x="5157788" y="4090988"/>
            <a:ext cx="296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</a:rPr>
              <a:t>8</a:t>
            </a:r>
          </a:p>
        </p:txBody>
      </p:sp>
      <p:sp>
        <p:nvSpPr>
          <p:cNvPr id="20517" name="Rectangle 37"/>
          <p:cNvSpPr>
            <a:spLocks noChangeArrowheads="1"/>
          </p:cNvSpPr>
          <p:nvPr/>
        </p:nvSpPr>
        <p:spPr bwMode="auto">
          <a:xfrm>
            <a:off x="6016625" y="4090988"/>
            <a:ext cx="5794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</a:rPr>
              <a:t>96.0</a:t>
            </a:r>
          </a:p>
        </p:txBody>
      </p:sp>
      <p:sp>
        <p:nvSpPr>
          <p:cNvPr id="20518" name="Rectangle 38"/>
          <p:cNvSpPr>
            <a:spLocks noChangeArrowheads="1"/>
          </p:cNvSpPr>
          <p:nvPr/>
        </p:nvSpPr>
        <p:spPr bwMode="auto">
          <a:xfrm>
            <a:off x="2982913" y="4498975"/>
            <a:ext cx="5238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</a:rPr>
              <a:t>100</a:t>
            </a:r>
          </a:p>
        </p:txBody>
      </p:sp>
      <p:sp>
        <p:nvSpPr>
          <p:cNvPr id="20519" name="Rectangle 39"/>
          <p:cNvSpPr>
            <a:spLocks noChangeArrowheads="1"/>
          </p:cNvSpPr>
          <p:nvPr/>
        </p:nvSpPr>
        <p:spPr bwMode="auto">
          <a:xfrm>
            <a:off x="3963988" y="4498975"/>
            <a:ext cx="5794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</a:rPr>
              <a:t>2.00</a:t>
            </a:r>
          </a:p>
        </p:txBody>
      </p:sp>
      <p:sp>
        <p:nvSpPr>
          <p:cNvPr id="20520" name="Rectangle 40"/>
          <p:cNvSpPr>
            <a:spLocks noChangeArrowheads="1"/>
          </p:cNvSpPr>
          <p:nvPr/>
        </p:nvSpPr>
        <p:spPr bwMode="auto">
          <a:xfrm>
            <a:off x="5083175" y="4498975"/>
            <a:ext cx="4095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</a:rPr>
              <a:t>12</a:t>
            </a:r>
          </a:p>
        </p:txBody>
      </p:sp>
      <p:sp>
        <p:nvSpPr>
          <p:cNvPr id="20521" name="Rectangle 41"/>
          <p:cNvSpPr>
            <a:spLocks noChangeArrowheads="1"/>
          </p:cNvSpPr>
          <p:nvPr/>
        </p:nvSpPr>
        <p:spPr bwMode="auto">
          <a:xfrm>
            <a:off x="5945188" y="4498975"/>
            <a:ext cx="692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600">
                <a:solidFill>
                  <a:srgbClr val="000000"/>
                </a:solidFill>
              </a:rPr>
              <a:t>101.6</a:t>
            </a:r>
          </a:p>
        </p:txBody>
      </p:sp>
      <p:sp>
        <p:nvSpPr>
          <p:cNvPr id="20522" name="Rectangle 42"/>
          <p:cNvSpPr>
            <a:spLocks noChangeArrowheads="1"/>
          </p:cNvSpPr>
          <p:nvPr/>
        </p:nvSpPr>
        <p:spPr bwMode="auto">
          <a:xfrm>
            <a:off x="2982913" y="4908550"/>
            <a:ext cx="63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0523" name="Rectangle 43"/>
          <p:cNvSpPr>
            <a:spLocks noChangeArrowheads="1"/>
          </p:cNvSpPr>
          <p:nvPr/>
        </p:nvSpPr>
        <p:spPr bwMode="auto">
          <a:xfrm>
            <a:off x="3963988" y="4908550"/>
            <a:ext cx="703262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0524" name="Rectangle 44"/>
          <p:cNvSpPr>
            <a:spLocks noChangeArrowheads="1"/>
          </p:cNvSpPr>
          <p:nvPr/>
        </p:nvSpPr>
        <p:spPr bwMode="auto">
          <a:xfrm>
            <a:off x="5083175" y="4908550"/>
            <a:ext cx="35877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0525" name="Rectangle 45"/>
          <p:cNvSpPr>
            <a:spLocks noChangeArrowheads="1"/>
          </p:cNvSpPr>
          <p:nvPr/>
        </p:nvSpPr>
        <p:spPr bwMode="auto">
          <a:xfrm>
            <a:off x="6016625" y="4908550"/>
            <a:ext cx="70167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ransition xmlns:p14="http://schemas.microsoft.com/office/powerpoint/2010/main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4.</a:t>
            </a:r>
            <a:fld id="{BE9F590B-98C8-4137-873B-4450344BE140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/>
              <a:t>The Bootstrap Method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400"/>
              <a:t>An amount 2.5 can be earned on 97.5 during 3 months.</a:t>
            </a:r>
          </a:p>
          <a:p>
            <a:pPr>
              <a:lnSpc>
                <a:spcPct val="90000"/>
              </a:lnSpc>
            </a:pPr>
            <a:r>
              <a:rPr lang="en-US" sz="2400"/>
              <a:t>The 3-month rate is 4 times 2.5/97.5 or 10.256% with quarterly compounding</a:t>
            </a:r>
          </a:p>
          <a:p>
            <a:pPr>
              <a:lnSpc>
                <a:spcPct val="90000"/>
              </a:lnSpc>
            </a:pPr>
            <a:r>
              <a:rPr lang="en-US" sz="2400"/>
              <a:t>This is 10.127% with continuous compounding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/>
          </a:p>
          <a:p>
            <a:pPr>
              <a:lnSpc>
                <a:spcPct val="90000"/>
              </a:lnSpc>
            </a:pPr>
            <a:r>
              <a:rPr lang="en-US" sz="2400"/>
              <a:t>Similarly the 6 month and 1 year rates are 10.469% and 10.536% with continuous compounding </a:t>
            </a:r>
            <a:r>
              <a:rPr lang="en-US" sz="2800"/>
              <a:t>                                        </a:t>
            </a:r>
          </a:p>
        </p:txBody>
      </p:sp>
      <p:graphicFrame>
        <p:nvGraphicFramePr>
          <p:cNvPr id="22532" name="Object 4"/>
          <p:cNvGraphicFramePr>
            <a:graphicFrameLocks noChangeAspect="1"/>
          </p:cNvGraphicFramePr>
          <p:nvPr/>
        </p:nvGraphicFramePr>
        <p:xfrm>
          <a:off x="925513" y="3500438"/>
          <a:ext cx="6251575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4" name="Equation" r:id="rId4" imgW="2705040" imgH="330120" progId="Equation.3">
                  <p:embed/>
                </p:oleObj>
              </mc:Choice>
              <mc:Fallback>
                <p:oleObj name="Equation" r:id="rId4" imgW="2705040" imgH="33012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5513" y="3500438"/>
                        <a:ext cx="6251575" cy="619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4.</a:t>
            </a:r>
            <a:fld id="{0C8014E5-4C29-47BC-AD4B-928F5E264255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/>
              <a:t>The Bootstrap Method continued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To calculate the 1.5 year rate we solve</a:t>
            </a:r>
          </a:p>
          <a:p>
            <a:pPr>
              <a:buFont typeface="Wingdings" pitchFamily="2" charset="2"/>
              <a:buNone/>
            </a:pPr>
            <a:endParaRPr lang="en-US"/>
          </a:p>
          <a:p>
            <a:pPr>
              <a:buFont typeface="Wingdings" pitchFamily="2" charset="2"/>
              <a:buNone/>
            </a:pPr>
            <a:r>
              <a:rPr lang="en-US"/>
              <a:t>    </a:t>
            </a:r>
          </a:p>
          <a:p>
            <a:pPr>
              <a:buFont typeface="Wingdings" pitchFamily="2" charset="2"/>
              <a:buNone/>
            </a:pPr>
            <a:r>
              <a:rPr lang="en-US"/>
              <a:t>   This reduces to </a:t>
            </a:r>
            <a:r>
              <a:rPr lang="en-US" sz="2800">
                <a:latin typeface="Times New Roman" pitchFamily="18" charset="0"/>
              </a:rPr>
              <a:t>e</a:t>
            </a:r>
            <a:r>
              <a:rPr lang="en-US" sz="2800" i="1" baseline="30000">
                <a:latin typeface="Times New Roman" pitchFamily="18" charset="0"/>
              </a:rPr>
              <a:t>-1.5R</a:t>
            </a:r>
            <a:r>
              <a:rPr lang="en-US" sz="2800" baseline="30000"/>
              <a:t> </a:t>
            </a:r>
            <a:r>
              <a:rPr lang="en-US" sz="2800"/>
              <a:t>=0.85196</a:t>
            </a:r>
            <a:endParaRPr lang="en-US"/>
          </a:p>
          <a:p>
            <a:pPr>
              <a:buFont typeface="Wingdings" pitchFamily="2" charset="2"/>
              <a:buNone/>
            </a:pPr>
            <a:r>
              <a:rPr lang="en-US"/>
              <a:t>   to get </a:t>
            </a:r>
            <a:r>
              <a:rPr lang="en-US" i="1">
                <a:latin typeface="Times New Roman" pitchFamily="18" charset="0"/>
              </a:rPr>
              <a:t>R </a:t>
            </a:r>
            <a:r>
              <a:rPr lang="en-US"/>
              <a:t>= 0.10681 or 10.681%</a:t>
            </a:r>
          </a:p>
          <a:p>
            <a:pPr>
              <a:buFont typeface="Wingdings" pitchFamily="2" charset="2"/>
              <a:buNone/>
            </a:pPr>
            <a:endParaRPr lang="en-US"/>
          </a:p>
          <a:p>
            <a:r>
              <a:rPr lang="en-US"/>
              <a:t>Similarly the two-year rate is 10.808%</a:t>
            </a:r>
          </a:p>
        </p:txBody>
      </p:sp>
      <p:graphicFrame>
        <p:nvGraphicFramePr>
          <p:cNvPr id="23556" name="Object 4"/>
          <p:cNvGraphicFramePr>
            <a:graphicFrameLocks/>
          </p:cNvGraphicFramePr>
          <p:nvPr/>
        </p:nvGraphicFramePr>
        <p:xfrm>
          <a:off x="827088" y="2492375"/>
          <a:ext cx="7385050" cy="569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8" name="Equation" r:id="rId4" imgW="2565360" imgH="203040" progId="Equation.3">
                  <p:embed/>
                </p:oleObj>
              </mc:Choice>
              <mc:Fallback>
                <p:oleObj name="Equation" r:id="rId4" imgW="2565360" imgH="203040" progId="Equation.3">
                  <p:embed/>
                  <p:pic>
                    <p:nvPicPr>
                      <p:cNvPr id="0" name="Picture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2492375"/>
                        <a:ext cx="7385050" cy="569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4.</a:t>
            </a:r>
            <a:fld id="{DD833C2C-FC5F-45D9-844B-3B10175DCE88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/>
              <a:t>Continuously compounded Zero rates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pPr>
              <a:buFont typeface="Wingdings" pitchFamily="2" charset="2"/>
              <a:buNone/>
            </a:pPr>
            <a:r>
              <a:rPr lang="en-US"/>
              <a:t> </a:t>
            </a:r>
          </a:p>
        </p:txBody>
      </p:sp>
      <p:graphicFrame>
        <p:nvGraphicFramePr>
          <p:cNvPr id="128004" name="Object 4"/>
          <p:cNvGraphicFramePr>
            <a:graphicFrameLocks/>
          </p:cNvGraphicFramePr>
          <p:nvPr/>
        </p:nvGraphicFramePr>
        <p:xfrm>
          <a:off x="2057400" y="1844675"/>
          <a:ext cx="6400800" cy="3671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006" name="Document" r:id="rId5" imgW="6089760" imgH="4157640" progId="Word.Document.8">
                  <p:embed/>
                </p:oleObj>
              </mc:Choice>
              <mc:Fallback>
                <p:oleObj name="Document" r:id="rId5" imgW="6089760" imgH="4157640" progId="Word.Document.8">
                  <p:embed/>
                  <p:pic>
                    <p:nvPicPr>
                      <p:cNvPr id="0" name="Picture 4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1844675"/>
                        <a:ext cx="6400800" cy="3671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4.</a:t>
            </a:r>
            <a:fld id="{DDD7BB0A-50B0-46F4-9454-3D0DC1C6EB7E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2662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571500" y="609600"/>
            <a:ext cx="7772400" cy="1143000"/>
          </a:xfrm>
          <a:noFill/>
          <a:ln/>
        </p:spPr>
        <p:txBody>
          <a:bodyPr lIns="92075" tIns="46038" rIns="92075" bIns="46038" anchor="ctr"/>
          <a:lstStyle/>
          <a:p>
            <a:r>
              <a:rPr lang="en-US"/>
              <a:t>Forward Rates</a:t>
            </a:r>
          </a:p>
        </p:txBody>
      </p:sp>
      <p:sp>
        <p:nvSpPr>
          <p:cNvPr id="2662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4213" y="1719263"/>
            <a:ext cx="7534275" cy="4411662"/>
          </a:xfrm>
          <a:noFill/>
          <a:ln/>
        </p:spPr>
        <p:txBody>
          <a:bodyPr lIns="92075" tIns="46038" rIns="92075" bIns="46038"/>
          <a:lstStyle/>
          <a:p>
            <a:pPr>
              <a:buFont typeface="Wingdings" pitchFamily="2" charset="2"/>
              <a:buNone/>
            </a:pPr>
            <a:r>
              <a:rPr lang="en-US" sz="2800"/>
              <a:t>   </a:t>
            </a:r>
          </a:p>
          <a:p>
            <a:pPr>
              <a:buFont typeface="Wingdings" pitchFamily="2" charset="2"/>
              <a:buNone/>
            </a:pPr>
            <a:r>
              <a:rPr lang="en-US" sz="2800"/>
              <a:t>   The forward rate is the future zero rate implied by today’s term structure of interest rates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3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4.</a:t>
            </a:r>
            <a:fld id="{06C29EDA-9949-4C1C-9F0E-DDB84B6B8D87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06375"/>
            <a:ext cx="7772400" cy="1143000"/>
          </a:xfrm>
          <a:noFill/>
          <a:ln/>
        </p:spPr>
        <p:txBody>
          <a:bodyPr lIns="92075" tIns="46038" rIns="92075" bIns="46038" anchor="ctr"/>
          <a:lstStyle/>
          <a:p>
            <a:r>
              <a:rPr lang="en-US"/>
              <a:t>Calculation of Forward Rates</a:t>
            </a:r>
            <a:br>
              <a:rPr lang="en-US"/>
            </a:br>
            <a:r>
              <a:rPr lang="en-US" sz="2600"/>
              <a:t>Table 4.5, page 85</a:t>
            </a: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38275" y="1163638"/>
            <a:ext cx="3441700" cy="614362"/>
          </a:xfrm>
          <a:noFill/>
          <a:ln/>
        </p:spPr>
        <p:txBody>
          <a:bodyPr lIns="92075" tIns="46038" rIns="92075" bIns="46038"/>
          <a:lstStyle/>
          <a:p>
            <a:pPr>
              <a:buFont typeface="Wingdings" pitchFamily="2" charset="2"/>
              <a:buNone/>
            </a:pPr>
            <a:r>
              <a:rPr lang="en-US" sz="2400"/>
              <a:t> </a:t>
            </a:r>
          </a:p>
        </p:txBody>
      </p:sp>
      <p:sp>
        <p:nvSpPr>
          <p:cNvPr id="28676" name="Line 4"/>
          <p:cNvSpPr>
            <a:spLocks noChangeShapeType="1"/>
          </p:cNvSpPr>
          <p:nvPr/>
        </p:nvSpPr>
        <p:spPr bwMode="auto">
          <a:xfrm>
            <a:off x="1622425" y="1684338"/>
            <a:ext cx="636905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1622425" y="1684338"/>
            <a:ext cx="6357938" cy="317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8678" name="Line 6"/>
          <p:cNvSpPr>
            <a:spLocks noChangeShapeType="1"/>
          </p:cNvSpPr>
          <p:nvPr/>
        </p:nvSpPr>
        <p:spPr bwMode="auto">
          <a:xfrm>
            <a:off x="1622425" y="3316288"/>
            <a:ext cx="636905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1622425" y="3316288"/>
            <a:ext cx="6357938" cy="317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8680" name="Line 8"/>
          <p:cNvSpPr>
            <a:spLocks noChangeShapeType="1"/>
          </p:cNvSpPr>
          <p:nvPr/>
        </p:nvSpPr>
        <p:spPr bwMode="auto">
          <a:xfrm>
            <a:off x="1622425" y="5875338"/>
            <a:ext cx="636905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8681" name="Rectangle 9"/>
          <p:cNvSpPr>
            <a:spLocks noChangeArrowheads="1"/>
          </p:cNvSpPr>
          <p:nvPr/>
        </p:nvSpPr>
        <p:spPr bwMode="auto">
          <a:xfrm>
            <a:off x="1622425" y="5875338"/>
            <a:ext cx="6357938" cy="317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8682" name="Rectangle 10"/>
          <p:cNvSpPr>
            <a:spLocks noChangeArrowheads="1"/>
          </p:cNvSpPr>
          <p:nvPr/>
        </p:nvSpPr>
        <p:spPr bwMode="auto">
          <a:xfrm>
            <a:off x="3495675" y="1857375"/>
            <a:ext cx="1979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>
                <a:solidFill>
                  <a:srgbClr val="000000"/>
                </a:solidFill>
              </a:rPr>
              <a:t>Zero Rate for</a:t>
            </a:r>
          </a:p>
        </p:txBody>
      </p:sp>
      <p:sp>
        <p:nvSpPr>
          <p:cNvPr id="28683" name="Rectangle 11"/>
          <p:cNvSpPr>
            <a:spLocks noChangeArrowheads="1"/>
          </p:cNvSpPr>
          <p:nvPr/>
        </p:nvSpPr>
        <p:spPr bwMode="auto">
          <a:xfrm>
            <a:off x="5981700" y="1857375"/>
            <a:ext cx="2030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>
                <a:solidFill>
                  <a:srgbClr val="000000"/>
                </a:solidFill>
              </a:rPr>
              <a:t>Forward Rate</a:t>
            </a:r>
          </a:p>
        </p:txBody>
      </p:sp>
      <p:sp>
        <p:nvSpPr>
          <p:cNvPr id="28684" name="Rectangle 12"/>
          <p:cNvSpPr>
            <a:spLocks noChangeArrowheads="1"/>
          </p:cNvSpPr>
          <p:nvPr/>
        </p:nvSpPr>
        <p:spPr bwMode="auto">
          <a:xfrm>
            <a:off x="2819400" y="2320925"/>
            <a:ext cx="746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spAutoFit/>
          </a:bodyPr>
          <a:lstStyle/>
          <a:p>
            <a:pPr eaLnBrk="0" hangingPunct="0"/>
            <a:r>
              <a:rPr lang="en-US" sz="2400">
                <a:solidFill>
                  <a:srgbClr val="000000"/>
                </a:solidFill>
              </a:rPr>
              <a:t>an </a:t>
            </a:r>
          </a:p>
        </p:txBody>
      </p:sp>
      <p:sp>
        <p:nvSpPr>
          <p:cNvPr id="28685" name="Rectangle 13"/>
          <p:cNvSpPr>
            <a:spLocks noChangeArrowheads="1"/>
          </p:cNvSpPr>
          <p:nvPr/>
        </p:nvSpPr>
        <p:spPr bwMode="auto">
          <a:xfrm>
            <a:off x="3333750" y="231775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 i="1">
                <a:solidFill>
                  <a:srgbClr val="000000"/>
                </a:solidFill>
                <a:latin typeface="Times New Roman" pitchFamily="18" charset="0"/>
              </a:rPr>
              <a:t>n</a:t>
            </a:r>
          </a:p>
        </p:txBody>
      </p:sp>
      <p:sp>
        <p:nvSpPr>
          <p:cNvPr id="28686" name="Rectangle 14"/>
          <p:cNvSpPr>
            <a:spLocks noChangeArrowheads="1"/>
          </p:cNvSpPr>
          <p:nvPr/>
        </p:nvSpPr>
        <p:spPr bwMode="auto">
          <a:xfrm>
            <a:off x="3573463" y="2320925"/>
            <a:ext cx="2454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>
                <a:solidFill>
                  <a:srgbClr val="000000"/>
                </a:solidFill>
              </a:rPr>
              <a:t>-year Investment</a:t>
            </a:r>
          </a:p>
        </p:txBody>
      </p:sp>
      <p:sp>
        <p:nvSpPr>
          <p:cNvPr id="28687" name="Rectangle 15"/>
          <p:cNvSpPr>
            <a:spLocks noChangeArrowheads="1"/>
          </p:cNvSpPr>
          <p:nvPr/>
        </p:nvSpPr>
        <p:spPr bwMode="auto">
          <a:xfrm>
            <a:off x="6043613" y="2320925"/>
            <a:ext cx="623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>
                <a:solidFill>
                  <a:srgbClr val="000000"/>
                </a:solidFill>
              </a:rPr>
              <a:t>for </a:t>
            </a:r>
          </a:p>
        </p:txBody>
      </p:sp>
      <p:sp>
        <p:nvSpPr>
          <p:cNvPr id="28688" name="Rectangle 16"/>
          <p:cNvSpPr>
            <a:spLocks noChangeArrowheads="1"/>
          </p:cNvSpPr>
          <p:nvPr/>
        </p:nvSpPr>
        <p:spPr bwMode="auto">
          <a:xfrm>
            <a:off x="6488113" y="231775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 i="1">
                <a:solidFill>
                  <a:srgbClr val="000000"/>
                </a:solidFill>
                <a:latin typeface="Times New Roman" pitchFamily="18" charset="0"/>
              </a:rPr>
              <a:t>n</a:t>
            </a:r>
          </a:p>
        </p:txBody>
      </p:sp>
      <p:sp>
        <p:nvSpPr>
          <p:cNvPr id="28689" name="Rectangle 17"/>
          <p:cNvSpPr>
            <a:spLocks noChangeArrowheads="1"/>
          </p:cNvSpPr>
          <p:nvPr/>
        </p:nvSpPr>
        <p:spPr bwMode="auto">
          <a:xfrm>
            <a:off x="6727825" y="2320925"/>
            <a:ext cx="1166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>
                <a:solidFill>
                  <a:srgbClr val="000000"/>
                </a:solidFill>
              </a:rPr>
              <a:t>th Year</a:t>
            </a:r>
          </a:p>
        </p:txBody>
      </p:sp>
      <p:sp>
        <p:nvSpPr>
          <p:cNvPr id="28690" name="Rectangle 18"/>
          <p:cNvSpPr>
            <a:spLocks noChangeArrowheads="1"/>
          </p:cNvSpPr>
          <p:nvPr/>
        </p:nvSpPr>
        <p:spPr bwMode="auto">
          <a:xfrm>
            <a:off x="1611313" y="2784475"/>
            <a:ext cx="10144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>
                <a:solidFill>
                  <a:srgbClr val="000000"/>
                </a:solidFill>
              </a:rPr>
              <a:t>Year (</a:t>
            </a:r>
          </a:p>
        </p:txBody>
      </p:sp>
      <p:sp>
        <p:nvSpPr>
          <p:cNvPr id="28691" name="Rectangle 19"/>
          <p:cNvSpPr>
            <a:spLocks noChangeArrowheads="1"/>
          </p:cNvSpPr>
          <p:nvPr/>
        </p:nvSpPr>
        <p:spPr bwMode="auto">
          <a:xfrm>
            <a:off x="2414588" y="27813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 i="1">
                <a:solidFill>
                  <a:srgbClr val="000000"/>
                </a:solidFill>
                <a:latin typeface="Times New Roman" pitchFamily="18" charset="0"/>
              </a:rPr>
              <a:t>n</a:t>
            </a:r>
          </a:p>
        </p:txBody>
      </p:sp>
      <p:sp>
        <p:nvSpPr>
          <p:cNvPr id="28692" name="Rectangle 20"/>
          <p:cNvSpPr>
            <a:spLocks noChangeArrowheads="1"/>
          </p:cNvSpPr>
          <p:nvPr/>
        </p:nvSpPr>
        <p:spPr bwMode="auto">
          <a:xfrm>
            <a:off x="2652713" y="2784475"/>
            <a:ext cx="285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28693" name="Rectangle 21"/>
          <p:cNvSpPr>
            <a:spLocks noChangeArrowheads="1"/>
          </p:cNvSpPr>
          <p:nvPr/>
        </p:nvSpPr>
        <p:spPr bwMode="auto">
          <a:xfrm>
            <a:off x="3351213" y="2784475"/>
            <a:ext cx="2200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>
                <a:solidFill>
                  <a:srgbClr val="000000"/>
                </a:solidFill>
              </a:rPr>
              <a:t>(% per annum)</a:t>
            </a:r>
          </a:p>
        </p:txBody>
      </p:sp>
      <p:sp>
        <p:nvSpPr>
          <p:cNvPr id="28694" name="Rectangle 22"/>
          <p:cNvSpPr>
            <a:spLocks noChangeArrowheads="1"/>
          </p:cNvSpPr>
          <p:nvPr/>
        </p:nvSpPr>
        <p:spPr bwMode="auto">
          <a:xfrm>
            <a:off x="5870575" y="2784475"/>
            <a:ext cx="2200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>
                <a:solidFill>
                  <a:srgbClr val="000000"/>
                </a:solidFill>
              </a:rPr>
              <a:t>(% per annum)</a:t>
            </a:r>
          </a:p>
        </p:txBody>
      </p:sp>
      <p:sp>
        <p:nvSpPr>
          <p:cNvPr id="28695" name="Rectangle 23"/>
          <p:cNvSpPr>
            <a:spLocks noChangeArrowheads="1"/>
          </p:cNvSpPr>
          <p:nvPr/>
        </p:nvSpPr>
        <p:spPr bwMode="auto">
          <a:xfrm>
            <a:off x="2109788" y="3490913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28696" name="Rectangle 24"/>
          <p:cNvSpPr>
            <a:spLocks noChangeArrowheads="1"/>
          </p:cNvSpPr>
          <p:nvPr/>
        </p:nvSpPr>
        <p:spPr bwMode="auto">
          <a:xfrm>
            <a:off x="4024313" y="3490913"/>
            <a:ext cx="608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>
                <a:solidFill>
                  <a:srgbClr val="000000"/>
                </a:solidFill>
              </a:rPr>
              <a:t>3.0</a:t>
            </a:r>
          </a:p>
        </p:txBody>
      </p:sp>
      <p:sp>
        <p:nvSpPr>
          <p:cNvPr id="28697" name="Rectangle 25"/>
          <p:cNvSpPr>
            <a:spLocks noChangeArrowheads="1"/>
          </p:cNvSpPr>
          <p:nvPr/>
        </p:nvSpPr>
        <p:spPr bwMode="auto">
          <a:xfrm>
            <a:off x="2109788" y="3954463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28698" name="Rectangle 26"/>
          <p:cNvSpPr>
            <a:spLocks noChangeArrowheads="1"/>
          </p:cNvSpPr>
          <p:nvPr/>
        </p:nvSpPr>
        <p:spPr bwMode="auto">
          <a:xfrm>
            <a:off x="4024313" y="3954463"/>
            <a:ext cx="608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>
                <a:solidFill>
                  <a:srgbClr val="000000"/>
                </a:solidFill>
              </a:rPr>
              <a:t>4.0</a:t>
            </a:r>
          </a:p>
        </p:txBody>
      </p:sp>
      <p:sp>
        <p:nvSpPr>
          <p:cNvPr id="28699" name="Rectangle 27"/>
          <p:cNvSpPr>
            <a:spLocks noChangeArrowheads="1"/>
          </p:cNvSpPr>
          <p:nvPr/>
        </p:nvSpPr>
        <p:spPr bwMode="auto">
          <a:xfrm>
            <a:off x="6542088" y="3954463"/>
            <a:ext cx="608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>
                <a:solidFill>
                  <a:srgbClr val="000000"/>
                </a:solidFill>
              </a:rPr>
              <a:t>5.0</a:t>
            </a:r>
          </a:p>
        </p:txBody>
      </p:sp>
      <p:sp>
        <p:nvSpPr>
          <p:cNvPr id="28700" name="Rectangle 28"/>
          <p:cNvSpPr>
            <a:spLocks noChangeArrowheads="1"/>
          </p:cNvSpPr>
          <p:nvPr/>
        </p:nvSpPr>
        <p:spPr bwMode="auto">
          <a:xfrm>
            <a:off x="2109788" y="4418013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28701" name="Rectangle 29"/>
          <p:cNvSpPr>
            <a:spLocks noChangeArrowheads="1"/>
          </p:cNvSpPr>
          <p:nvPr/>
        </p:nvSpPr>
        <p:spPr bwMode="auto">
          <a:xfrm>
            <a:off x="4024313" y="4418013"/>
            <a:ext cx="608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>
                <a:solidFill>
                  <a:srgbClr val="000000"/>
                </a:solidFill>
              </a:rPr>
              <a:t>4.6</a:t>
            </a:r>
          </a:p>
        </p:txBody>
      </p:sp>
      <p:sp>
        <p:nvSpPr>
          <p:cNvPr id="28702" name="Rectangle 30"/>
          <p:cNvSpPr>
            <a:spLocks noChangeArrowheads="1"/>
          </p:cNvSpPr>
          <p:nvPr/>
        </p:nvSpPr>
        <p:spPr bwMode="auto">
          <a:xfrm>
            <a:off x="6542088" y="4418013"/>
            <a:ext cx="608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>
                <a:solidFill>
                  <a:srgbClr val="000000"/>
                </a:solidFill>
              </a:rPr>
              <a:t>5.8</a:t>
            </a:r>
          </a:p>
        </p:txBody>
      </p:sp>
      <p:sp>
        <p:nvSpPr>
          <p:cNvPr id="28703" name="Rectangle 31"/>
          <p:cNvSpPr>
            <a:spLocks noChangeArrowheads="1"/>
          </p:cNvSpPr>
          <p:nvPr/>
        </p:nvSpPr>
        <p:spPr bwMode="auto">
          <a:xfrm>
            <a:off x="2109788" y="4881563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28704" name="Rectangle 32"/>
          <p:cNvSpPr>
            <a:spLocks noChangeArrowheads="1"/>
          </p:cNvSpPr>
          <p:nvPr/>
        </p:nvSpPr>
        <p:spPr bwMode="auto">
          <a:xfrm>
            <a:off x="4024313" y="4881563"/>
            <a:ext cx="608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>
                <a:solidFill>
                  <a:srgbClr val="000000"/>
                </a:solidFill>
              </a:rPr>
              <a:t>5.0</a:t>
            </a:r>
          </a:p>
        </p:txBody>
      </p:sp>
      <p:sp>
        <p:nvSpPr>
          <p:cNvPr id="28705" name="Rectangle 33"/>
          <p:cNvSpPr>
            <a:spLocks noChangeArrowheads="1"/>
          </p:cNvSpPr>
          <p:nvPr/>
        </p:nvSpPr>
        <p:spPr bwMode="auto">
          <a:xfrm>
            <a:off x="6542088" y="4881563"/>
            <a:ext cx="608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>
                <a:solidFill>
                  <a:srgbClr val="000000"/>
                </a:solidFill>
              </a:rPr>
              <a:t>6.2</a:t>
            </a:r>
          </a:p>
        </p:txBody>
      </p:sp>
      <p:sp>
        <p:nvSpPr>
          <p:cNvPr id="28706" name="Rectangle 34"/>
          <p:cNvSpPr>
            <a:spLocks noChangeArrowheads="1"/>
          </p:cNvSpPr>
          <p:nvPr/>
        </p:nvSpPr>
        <p:spPr bwMode="auto">
          <a:xfrm>
            <a:off x="2109788" y="5345113"/>
            <a:ext cx="35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28707" name="Rectangle 35"/>
          <p:cNvSpPr>
            <a:spLocks noChangeArrowheads="1"/>
          </p:cNvSpPr>
          <p:nvPr/>
        </p:nvSpPr>
        <p:spPr bwMode="auto">
          <a:xfrm>
            <a:off x="4024313" y="5345113"/>
            <a:ext cx="608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>
                <a:solidFill>
                  <a:srgbClr val="000000"/>
                </a:solidFill>
              </a:rPr>
              <a:t>5.3</a:t>
            </a:r>
          </a:p>
        </p:txBody>
      </p:sp>
      <p:sp>
        <p:nvSpPr>
          <p:cNvPr id="28708" name="Rectangle 36"/>
          <p:cNvSpPr>
            <a:spLocks noChangeArrowheads="1"/>
          </p:cNvSpPr>
          <p:nvPr/>
        </p:nvSpPr>
        <p:spPr bwMode="auto">
          <a:xfrm>
            <a:off x="6542088" y="5345113"/>
            <a:ext cx="608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2400">
                <a:solidFill>
                  <a:srgbClr val="000000"/>
                </a:solidFill>
              </a:rPr>
              <a:t>6.5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4.</a:t>
            </a:r>
            <a:fld id="{31331BC1-F7D2-400E-870A-7EFDF45C7F84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7772400" cy="838200"/>
          </a:xfrm>
          <a:noFill/>
          <a:ln/>
        </p:spPr>
        <p:txBody>
          <a:bodyPr lIns="92075" tIns="46038" rIns="92075" bIns="46038" anchor="ctr"/>
          <a:lstStyle/>
          <a:p>
            <a:r>
              <a:rPr lang="en-US"/>
              <a:t>Forward Rates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8305800" cy="4800600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800"/>
              <a:t>The 3% for 1 year means that in return for an investment of $100 today, an investor receives 100e</a:t>
            </a:r>
            <a:r>
              <a:rPr lang="en-US" sz="2800" baseline="30000"/>
              <a:t>0.03*1</a:t>
            </a:r>
            <a:r>
              <a:rPr lang="en-US" sz="2800"/>
              <a:t>=$103.05 in 1 year</a:t>
            </a:r>
          </a:p>
          <a:p>
            <a:pPr>
              <a:lnSpc>
                <a:spcPct val="90000"/>
              </a:lnSpc>
            </a:pPr>
            <a:r>
              <a:rPr lang="en-US" sz="2800"/>
              <a:t>The 4% for 2 years means that in return for an investment of $100 today, an investor receives 100e</a:t>
            </a:r>
            <a:r>
              <a:rPr lang="en-US" sz="2800" baseline="30000"/>
              <a:t>0.04*2</a:t>
            </a:r>
            <a:r>
              <a:rPr lang="en-US" sz="2800"/>
              <a:t>=$108.33 in 2 years</a:t>
            </a:r>
          </a:p>
          <a:p>
            <a:pPr>
              <a:lnSpc>
                <a:spcPct val="90000"/>
              </a:lnSpc>
            </a:pPr>
            <a:r>
              <a:rPr lang="en-US" sz="2800"/>
              <a:t>The forward interest rate for year 2, is 5%. Is the rate that if applied to the second year, combined with 3% in the first year, gives 4% overall for 2 years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 		100e</a:t>
            </a:r>
            <a:r>
              <a:rPr lang="en-US" sz="2800" baseline="30000"/>
              <a:t>0.03*1</a:t>
            </a:r>
            <a:r>
              <a:rPr lang="en-US" sz="2800"/>
              <a:t>* e</a:t>
            </a:r>
            <a:r>
              <a:rPr lang="en-US" sz="2800" baseline="30000"/>
              <a:t>0.05*1</a:t>
            </a:r>
            <a:r>
              <a:rPr lang="en-US" sz="2800"/>
              <a:t>=$108.33= 100e</a:t>
            </a:r>
            <a:r>
              <a:rPr lang="en-US" sz="2800" baseline="30000"/>
              <a:t>0.04*2</a:t>
            </a:r>
            <a:endParaRPr lang="en-US" sz="2800"/>
          </a:p>
          <a:p>
            <a:pPr>
              <a:lnSpc>
                <a:spcPct val="90000"/>
              </a:lnSpc>
            </a:pPr>
            <a:endParaRPr lang="en-US" sz="2800"/>
          </a:p>
        </p:txBody>
      </p:sp>
    </p:spTree>
  </p:cSld>
  <p:clrMapOvr>
    <a:masterClrMapping/>
  </p:clrMapOvr>
  <p:transition xmlns:p14="http://schemas.microsoft.com/office/powerpoint/2010/main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4.</a:t>
            </a:r>
            <a:fld id="{1D73826C-DF9A-43E2-9C13-6994C893F504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/>
              <a:t>Formula for Forward Rates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229600" cy="4640263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/>
              <a:t>Suppose that the zero rates for time periods </a:t>
            </a:r>
            <a:r>
              <a:rPr lang="en-US" i="1">
                <a:latin typeface="Times New Roman" pitchFamily="18" charset="0"/>
              </a:rPr>
              <a:t>T</a:t>
            </a:r>
            <a:r>
              <a:rPr lang="en-US" i="1" baseline="-25000">
                <a:latin typeface="Times New Roman" pitchFamily="18" charset="0"/>
              </a:rPr>
              <a:t>1</a:t>
            </a:r>
            <a:r>
              <a:rPr lang="en-US" i="1"/>
              <a:t> </a:t>
            </a:r>
            <a:r>
              <a:rPr lang="en-US"/>
              <a:t>and </a:t>
            </a:r>
            <a:r>
              <a:rPr lang="en-US" i="1">
                <a:latin typeface="Times New Roman" pitchFamily="18" charset="0"/>
              </a:rPr>
              <a:t>T</a:t>
            </a:r>
            <a:r>
              <a:rPr lang="en-US" i="1" baseline="-25000">
                <a:latin typeface="Times New Roman" pitchFamily="18" charset="0"/>
              </a:rPr>
              <a:t>2</a:t>
            </a:r>
            <a:r>
              <a:rPr lang="en-US" i="1"/>
              <a:t> </a:t>
            </a:r>
            <a:r>
              <a:rPr lang="en-US"/>
              <a:t>are </a:t>
            </a:r>
            <a:r>
              <a:rPr lang="en-US" i="1">
                <a:latin typeface="Times New Roman" pitchFamily="18" charset="0"/>
              </a:rPr>
              <a:t>R</a:t>
            </a:r>
            <a:r>
              <a:rPr lang="en-US" i="1" baseline="-25000">
                <a:latin typeface="Times New Roman" pitchFamily="18" charset="0"/>
              </a:rPr>
              <a:t>1</a:t>
            </a:r>
            <a:r>
              <a:rPr lang="en-US"/>
              <a:t> and </a:t>
            </a:r>
            <a:r>
              <a:rPr lang="en-US" i="1">
                <a:latin typeface="Times New Roman" pitchFamily="18" charset="0"/>
              </a:rPr>
              <a:t>R</a:t>
            </a:r>
            <a:r>
              <a:rPr lang="en-US" i="1" baseline="-25000">
                <a:latin typeface="Times New Roman" pitchFamily="18" charset="0"/>
              </a:rPr>
              <a:t>2</a:t>
            </a:r>
            <a:r>
              <a:rPr lang="en-US"/>
              <a:t> with both rates continuously compounded.</a:t>
            </a:r>
          </a:p>
          <a:p>
            <a:pPr>
              <a:lnSpc>
                <a:spcPct val="90000"/>
              </a:lnSpc>
            </a:pPr>
            <a:r>
              <a:rPr lang="en-US"/>
              <a:t>The forward rate for the period between times </a:t>
            </a:r>
            <a:r>
              <a:rPr lang="en-US" i="1">
                <a:latin typeface="Times New Roman" pitchFamily="18" charset="0"/>
              </a:rPr>
              <a:t>T</a:t>
            </a:r>
            <a:r>
              <a:rPr lang="en-US" i="1" baseline="-25000">
                <a:latin typeface="Times New Roman" pitchFamily="18" charset="0"/>
              </a:rPr>
              <a:t>1</a:t>
            </a:r>
            <a:r>
              <a:rPr lang="en-US"/>
              <a:t> and </a:t>
            </a:r>
            <a:r>
              <a:rPr lang="en-US" i="1">
                <a:latin typeface="Times New Roman" pitchFamily="18" charset="0"/>
              </a:rPr>
              <a:t>T</a:t>
            </a:r>
            <a:r>
              <a:rPr lang="en-US" i="1" baseline="-25000">
                <a:latin typeface="Times New Roman" pitchFamily="18" charset="0"/>
              </a:rPr>
              <a:t>2</a:t>
            </a:r>
            <a:r>
              <a:rPr lang="en-US"/>
              <a:t> is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Example: </a:t>
            </a:r>
            <a:r>
              <a:rPr lang="en-US" i="1">
                <a:latin typeface="Times New Roman" pitchFamily="18" charset="0"/>
              </a:rPr>
              <a:t>T</a:t>
            </a:r>
            <a:r>
              <a:rPr lang="en-US" i="1" baseline="-25000">
                <a:latin typeface="Times New Roman" pitchFamily="18" charset="0"/>
              </a:rPr>
              <a:t>1</a:t>
            </a:r>
            <a:r>
              <a:rPr lang="en-US"/>
              <a:t>=3, </a:t>
            </a:r>
            <a:r>
              <a:rPr lang="en-US" i="1">
                <a:latin typeface="Times New Roman" pitchFamily="18" charset="0"/>
              </a:rPr>
              <a:t>T</a:t>
            </a:r>
            <a:r>
              <a:rPr lang="en-US" i="1" baseline="-25000">
                <a:latin typeface="Times New Roman" pitchFamily="18" charset="0"/>
              </a:rPr>
              <a:t>2</a:t>
            </a:r>
            <a:r>
              <a:rPr lang="en-US"/>
              <a:t>=4, </a:t>
            </a:r>
            <a:r>
              <a:rPr lang="en-US" i="1">
                <a:latin typeface="Times New Roman" pitchFamily="18" charset="0"/>
              </a:rPr>
              <a:t>R</a:t>
            </a:r>
            <a:r>
              <a:rPr lang="en-US" i="1" baseline="-25000">
                <a:latin typeface="Times New Roman" pitchFamily="18" charset="0"/>
              </a:rPr>
              <a:t>1</a:t>
            </a:r>
            <a:r>
              <a:rPr lang="en-US"/>
              <a:t>=0.046, </a:t>
            </a:r>
            <a:r>
              <a:rPr lang="en-US" i="1">
                <a:latin typeface="Times New Roman" pitchFamily="18" charset="0"/>
              </a:rPr>
              <a:t>R</a:t>
            </a:r>
            <a:r>
              <a:rPr lang="en-US" i="1" baseline="-25000">
                <a:latin typeface="Times New Roman" pitchFamily="18" charset="0"/>
              </a:rPr>
              <a:t>2</a:t>
            </a:r>
            <a:r>
              <a:rPr lang="en-US"/>
              <a:t>=0.05 and the formula gives </a:t>
            </a:r>
            <a:r>
              <a:rPr lang="en-US" i="1">
                <a:latin typeface="Times New Roman" pitchFamily="18" charset="0"/>
              </a:rPr>
              <a:t>R</a:t>
            </a:r>
            <a:r>
              <a:rPr lang="en-US" i="1" baseline="-25000">
                <a:latin typeface="Times New Roman" pitchFamily="18" charset="0"/>
              </a:rPr>
              <a:t>F</a:t>
            </a:r>
            <a:r>
              <a:rPr lang="en-US"/>
              <a:t>=0.062 </a:t>
            </a:r>
          </a:p>
        </p:txBody>
      </p:sp>
      <p:graphicFrame>
        <p:nvGraphicFramePr>
          <p:cNvPr id="30725" name="Object 5"/>
          <p:cNvGraphicFramePr>
            <a:graphicFrameLocks/>
          </p:cNvGraphicFramePr>
          <p:nvPr/>
        </p:nvGraphicFramePr>
        <p:xfrm>
          <a:off x="2057400" y="3657600"/>
          <a:ext cx="36576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7" name="Equation" r:id="rId4" imgW="825480" imgH="304560" progId="Equation.3">
                  <p:embed/>
                </p:oleObj>
              </mc:Choice>
              <mc:Fallback>
                <p:oleObj name="Equation" r:id="rId4" imgW="825480" imgH="304560" progId="Equation.3">
                  <p:embed/>
                  <p:pic>
                    <p:nvPicPr>
                      <p:cNvPr id="0" name="Picture 5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3657600"/>
                        <a:ext cx="36576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4.</a:t>
            </a:r>
            <a:fld id="{95BF1FE0-4EBE-4960-B81A-C14AF12473EE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/>
              <a:t>Types of Rates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447800"/>
            <a:ext cx="8153400" cy="4724400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 b="1" i="1"/>
              <a:t>Interest rate </a:t>
            </a:r>
            <a:r>
              <a:rPr lang="en-US" sz="2800"/>
              <a:t>defines the amount of money a borrower promises to pay the lender. Depends on the credit risk.</a:t>
            </a:r>
            <a:endParaRPr lang="en-US" sz="2800" b="1" i="1"/>
          </a:p>
          <a:p>
            <a:pPr>
              <a:lnSpc>
                <a:spcPct val="90000"/>
              </a:lnSpc>
            </a:pPr>
            <a:r>
              <a:rPr lang="en-US" sz="2800" b="1" i="1"/>
              <a:t>Treasury rates</a:t>
            </a:r>
            <a:r>
              <a:rPr lang="en-US" sz="2800"/>
              <a:t>: rates an investor earn on Treasury bills and Treasury bonds</a:t>
            </a:r>
          </a:p>
          <a:p>
            <a:pPr>
              <a:lnSpc>
                <a:spcPct val="90000"/>
              </a:lnSpc>
            </a:pPr>
            <a:r>
              <a:rPr lang="en-US" sz="2800" b="1" i="1"/>
              <a:t>LIBOR rates</a:t>
            </a:r>
            <a:r>
              <a:rPr lang="en-US" sz="2800"/>
              <a:t>: the rate at which a bank is prepared to make a large wholesale deposit with other banks (AA credit rating is needed)</a:t>
            </a:r>
          </a:p>
          <a:p>
            <a:pPr>
              <a:lnSpc>
                <a:spcPct val="90000"/>
              </a:lnSpc>
            </a:pPr>
            <a:r>
              <a:rPr lang="en-US" sz="2800" b="1" i="1"/>
              <a:t>Repo rates</a:t>
            </a:r>
            <a:r>
              <a:rPr lang="en-US" sz="2800"/>
              <a:t>: The difference between the price at which securities are sold and the (higher) price at which they are repurchased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4.</a:t>
            </a:r>
            <a:fld id="{38A669F8-C7C4-46C0-AB80-F4E3DA4B8EB5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Instantaneous Forward Rate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</a:t>
            </a:r>
            <a:r>
              <a:rPr lang="en-US" i="1"/>
              <a:t>instantaneous forward</a:t>
            </a:r>
            <a:r>
              <a:rPr lang="en-US"/>
              <a:t> </a:t>
            </a:r>
            <a:r>
              <a:rPr lang="en-US" i="1"/>
              <a:t>rate</a:t>
            </a:r>
            <a:r>
              <a:rPr lang="en-US"/>
              <a:t> for a maturity </a:t>
            </a:r>
            <a:r>
              <a:rPr lang="en-US" i="1">
                <a:latin typeface="Times New Roman" pitchFamily="18" charset="0"/>
              </a:rPr>
              <a:t>T</a:t>
            </a:r>
            <a:r>
              <a:rPr lang="en-US"/>
              <a:t> is the forward rate that applies for a very short time period starting at </a:t>
            </a:r>
            <a:r>
              <a:rPr lang="en-US" i="1">
                <a:latin typeface="Times New Roman" pitchFamily="18" charset="0"/>
              </a:rPr>
              <a:t>T (T</a:t>
            </a:r>
            <a:r>
              <a:rPr lang="en-US" i="1" baseline="-25000">
                <a:latin typeface="Times New Roman" pitchFamily="18" charset="0"/>
              </a:rPr>
              <a:t>2</a:t>
            </a:r>
            <a:r>
              <a:rPr lang="en-US" i="1"/>
              <a:t> </a:t>
            </a:r>
            <a:r>
              <a:rPr lang="en-US"/>
              <a:t>approaches </a:t>
            </a:r>
            <a:r>
              <a:rPr lang="en-US" i="1">
                <a:latin typeface="Times New Roman" pitchFamily="18" charset="0"/>
              </a:rPr>
              <a:t>T</a:t>
            </a:r>
            <a:r>
              <a:rPr lang="en-US" i="1" baseline="-25000">
                <a:latin typeface="Times New Roman" pitchFamily="18" charset="0"/>
              </a:rPr>
              <a:t>1</a:t>
            </a:r>
            <a:r>
              <a:rPr lang="en-US" i="1"/>
              <a:t>)</a:t>
            </a:r>
            <a:r>
              <a:rPr lang="en-US"/>
              <a:t>. It is</a:t>
            </a:r>
          </a:p>
          <a:p>
            <a:pPr>
              <a:buFont typeface="Wingdings" pitchFamily="2" charset="2"/>
              <a:buNone/>
            </a:pPr>
            <a:r>
              <a:rPr lang="en-US"/>
              <a:t> </a:t>
            </a:r>
          </a:p>
          <a:p>
            <a:pPr>
              <a:buFont typeface="Wingdings" pitchFamily="2" charset="2"/>
              <a:buNone/>
            </a:pPr>
            <a:endParaRPr lang="en-US"/>
          </a:p>
          <a:p>
            <a:pPr>
              <a:buFont typeface="Wingdings" pitchFamily="2" charset="2"/>
              <a:buNone/>
            </a:pPr>
            <a:r>
              <a:rPr lang="en-US"/>
              <a:t>   where </a:t>
            </a:r>
            <a:r>
              <a:rPr lang="en-US" i="1">
                <a:latin typeface="Times New Roman" pitchFamily="18" charset="0"/>
              </a:rPr>
              <a:t>R</a:t>
            </a:r>
            <a:r>
              <a:rPr lang="en-US"/>
              <a:t> is the </a:t>
            </a:r>
            <a:r>
              <a:rPr lang="en-US" i="1">
                <a:latin typeface="Times New Roman" pitchFamily="18" charset="0"/>
              </a:rPr>
              <a:t>T</a:t>
            </a:r>
            <a:r>
              <a:rPr lang="en-US"/>
              <a:t>-year zero rate</a:t>
            </a:r>
          </a:p>
        </p:txBody>
      </p:sp>
      <p:graphicFrame>
        <p:nvGraphicFramePr>
          <p:cNvPr id="109572" name="Object 4"/>
          <p:cNvGraphicFramePr>
            <a:graphicFrameLocks noChangeAspect="1"/>
          </p:cNvGraphicFramePr>
          <p:nvPr/>
        </p:nvGraphicFramePr>
        <p:xfrm>
          <a:off x="3048000" y="3733800"/>
          <a:ext cx="19812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74" name="Equation" r:id="rId4" imgW="596880" imgH="393480" progId="Equation.2">
                  <p:embed/>
                </p:oleObj>
              </mc:Choice>
              <mc:Fallback>
                <p:oleObj name="Equation" r:id="rId4" imgW="596880" imgH="393480" progId="Equation.2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3733800"/>
                        <a:ext cx="1981200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4.</a:t>
            </a:r>
            <a:fld id="{D7E9A732-3C65-4B05-8476-122B84B0EBF0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/>
              <a:t>Upward vs Downward Sloping</a:t>
            </a:r>
            <a:br>
              <a:rPr lang="en-US"/>
            </a:br>
            <a:r>
              <a:rPr lang="en-US"/>
              <a:t>Yield Curve 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4525" y="2255838"/>
            <a:ext cx="7772400" cy="4114800"/>
          </a:xfrm>
          <a:noFill/>
          <a:ln/>
        </p:spPr>
        <p:txBody>
          <a:bodyPr lIns="92075" tIns="46038" rIns="92075" bIns="46038"/>
          <a:lstStyle/>
          <a:p>
            <a:r>
              <a:rPr lang="en-US"/>
              <a:t>For an upward sloping yield curve:</a:t>
            </a:r>
          </a:p>
          <a:p>
            <a:pPr>
              <a:buFont typeface="Wingdings" pitchFamily="2" charset="2"/>
              <a:buNone/>
            </a:pPr>
            <a:r>
              <a:rPr lang="en-US"/>
              <a:t>Fwd Rate &gt; Zero Rate &gt; Par Yield</a:t>
            </a:r>
          </a:p>
          <a:p>
            <a:pPr>
              <a:buFont typeface="Wingdings" pitchFamily="2" charset="2"/>
              <a:buNone/>
            </a:pPr>
            <a:endParaRPr lang="en-US"/>
          </a:p>
          <a:p>
            <a:r>
              <a:rPr lang="en-US"/>
              <a:t>For a downward sloping yield curve</a:t>
            </a:r>
          </a:p>
          <a:p>
            <a:pPr>
              <a:buFont typeface="Wingdings" pitchFamily="2" charset="2"/>
              <a:buNone/>
            </a:pPr>
            <a:r>
              <a:rPr lang="en-US"/>
              <a:t>Par Yield &gt; Zero Rate &gt; Fwd Rate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4.</a:t>
            </a:r>
            <a:fld id="{B206DA6B-72B8-4608-869E-DA659DD40F6B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Forward Rate Agreement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 forward rate agreement (FRA) is an (OTC) agreement that a certain rate will apply to a certain principal during a certain future time period</a:t>
            </a:r>
          </a:p>
          <a:p>
            <a:r>
              <a:rPr lang="en-US"/>
              <a:t>The assumption is that the borrowing or lending would normally be done at LIBOR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4.</a:t>
            </a:r>
            <a:fld id="{4EE2C72A-5D88-463F-A336-1C26910FFBEE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Definitions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3820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i="1">
                <a:latin typeface="Times New Roman" pitchFamily="18" charset="0"/>
              </a:rPr>
              <a:t>R</a:t>
            </a:r>
            <a:r>
              <a:rPr lang="en-US" i="1" baseline="-25000">
                <a:latin typeface="Times New Roman" pitchFamily="18" charset="0"/>
              </a:rPr>
              <a:t>K</a:t>
            </a:r>
            <a:r>
              <a:rPr lang="en-US"/>
              <a:t>: The rate of interest agreed to in the FRA</a:t>
            </a:r>
          </a:p>
          <a:p>
            <a:pPr>
              <a:lnSpc>
                <a:spcPct val="90000"/>
              </a:lnSpc>
            </a:pPr>
            <a:r>
              <a:rPr lang="en-US" i="1">
                <a:latin typeface="Times New Roman" pitchFamily="18" charset="0"/>
              </a:rPr>
              <a:t>R</a:t>
            </a:r>
            <a:r>
              <a:rPr lang="en-US" i="1" baseline="-25000">
                <a:latin typeface="Times New Roman" pitchFamily="18" charset="0"/>
              </a:rPr>
              <a:t>F</a:t>
            </a:r>
            <a:r>
              <a:rPr lang="en-US"/>
              <a:t>: The forward LIBOR interest rate for the period between times T</a:t>
            </a:r>
            <a:r>
              <a:rPr lang="en-US" baseline="-25000"/>
              <a:t>1</a:t>
            </a:r>
            <a:r>
              <a:rPr lang="en-US"/>
              <a:t> and T</a:t>
            </a:r>
            <a:r>
              <a:rPr lang="en-US" baseline="-25000"/>
              <a:t>2</a:t>
            </a:r>
            <a:r>
              <a:rPr lang="en-US"/>
              <a:t> calculated today</a:t>
            </a:r>
          </a:p>
          <a:p>
            <a:pPr>
              <a:lnSpc>
                <a:spcPct val="90000"/>
              </a:lnSpc>
            </a:pPr>
            <a:r>
              <a:rPr lang="en-US" i="1">
                <a:latin typeface="Times New Roman" pitchFamily="18" charset="0"/>
              </a:rPr>
              <a:t>R</a:t>
            </a:r>
            <a:r>
              <a:rPr lang="en-US" i="1" baseline="-25000">
                <a:latin typeface="Times New Roman" pitchFamily="18" charset="0"/>
              </a:rPr>
              <a:t>M</a:t>
            </a:r>
            <a:r>
              <a:rPr lang="en-US"/>
              <a:t>: The actual LIBOR interest rate observed in the market at time T</a:t>
            </a:r>
            <a:r>
              <a:rPr lang="en-US" baseline="-25000"/>
              <a:t>1</a:t>
            </a:r>
            <a:r>
              <a:rPr lang="en-US"/>
              <a:t> for the period between times T</a:t>
            </a:r>
            <a:r>
              <a:rPr lang="en-US" baseline="-25000"/>
              <a:t>1</a:t>
            </a:r>
            <a:r>
              <a:rPr lang="en-US"/>
              <a:t> and T</a:t>
            </a:r>
            <a:r>
              <a:rPr lang="en-US" baseline="-25000"/>
              <a:t>2</a:t>
            </a:r>
            <a:r>
              <a:rPr lang="en-US"/>
              <a:t> </a:t>
            </a:r>
          </a:p>
          <a:p>
            <a:pPr>
              <a:lnSpc>
                <a:spcPct val="90000"/>
              </a:lnSpc>
            </a:pPr>
            <a:r>
              <a:rPr lang="en-US" i="1"/>
              <a:t>L</a:t>
            </a:r>
            <a:r>
              <a:rPr lang="en-US"/>
              <a:t>: The principal underlying the contract</a:t>
            </a:r>
          </a:p>
          <a:p>
            <a:pPr>
              <a:lnSpc>
                <a:spcPct val="90000"/>
              </a:lnSpc>
            </a:pPr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4.</a:t>
            </a:r>
            <a:fld id="{6897357E-3BEE-47BF-8FE2-C5FBD13042F1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Forward Rate Agreement</a:t>
            </a:r>
            <a:br>
              <a:rPr lang="en-US"/>
            </a:br>
            <a:r>
              <a:rPr lang="en-US"/>
              <a:t>continued  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An FRA is equivalent to an agreement where interest at a predetermined rate, </a:t>
            </a:r>
            <a:r>
              <a:rPr lang="en-US" i="1">
                <a:latin typeface="Times New Roman" pitchFamily="18" charset="0"/>
              </a:rPr>
              <a:t>R</a:t>
            </a:r>
            <a:r>
              <a:rPr lang="en-US" i="1" baseline="-25000">
                <a:latin typeface="Times New Roman" pitchFamily="18" charset="0"/>
              </a:rPr>
              <a:t>K</a:t>
            </a:r>
            <a:r>
              <a:rPr lang="en-US"/>
              <a:t> is exchanged for interest at the market rate</a:t>
            </a:r>
          </a:p>
          <a:p>
            <a:r>
              <a:rPr lang="en-US"/>
              <a:t>An FRA can be valued by assuming that the forward interest rate is certain to be realized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4.</a:t>
            </a:r>
            <a:fld id="{FC88942D-E3AA-4569-BE75-2235C4517173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868362"/>
          </a:xfrm>
        </p:spPr>
        <p:txBody>
          <a:bodyPr/>
          <a:lstStyle/>
          <a:p>
            <a:r>
              <a:rPr lang="en-US"/>
              <a:t>Forward Rate Agreements</a:t>
            </a:r>
            <a:endParaRPr lang="en-US" sz="2200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19200"/>
            <a:ext cx="8686800" cy="4911725"/>
          </a:xfrm>
        </p:spPr>
        <p:txBody>
          <a:bodyPr/>
          <a:lstStyle/>
          <a:p>
            <a:r>
              <a:rPr lang="en-US" sz="2800" dirty="0"/>
              <a:t>Consider a FRA where company X is agreeing to lend company Y for the period between </a:t>
            </a:r>
            <a:r>
              <a:rPr lang="en-US" sz="2800" i="1" dirty="0">
                <a:latin typeface="Times New Roman" pitchFamily="18" charset="0"/>
              </a:rPr>
              <a:t>T</a:t>
            </a:r>
            <a:r>
              <a:rPr lang="en-US" sz="2800" baseline="-25000" dirty="0"/>
              <a:t>1</a:t>
            </a:r>
            <a:r>
              <a:rPr lang="en-US" sz="2800" dirty="0"/>
              <a:t> and </a:t>
            </a:r>
            <a:r>
              <a:rPr lang="en-US" sz="2800" i="1" dirty="0">
                <a:latin typeface="Times New Roman" pitchFamily="18" charset="0"/>
              </a:rPr>
              <a:t>T</a:t>
            </a:r>
            <a:r>
              <a:rPr lang="en-US" sz="2800" baseline="-25000" dirty="0"/>
              <a:t>2</a:t>
            </a:r>
            <a:endParaRPr lang="en-US" sz="2800" dirty="0"/>
          </a:p>
          <a:p>
            <a:r>
              <a:rPr lang="en-US" sz="2800" dirty="0"/>
              <a:t>Normally company X would earn </a:t>
            </a:r>
            <a:r>
              <a:rPr lang="en-US" sz="2800" i="1" dirty="0">
                <a:latin typeface="Times New Roman" pitchFamily="18" charset="0"/>
              </a:rPr>
              <a:t>R</a:t>
            </a:r>
            <a:r>
              <a:rPr lang="en-US" sz="2800" baseline="-25000" dirty="0"/>
              <a:t>M</a:t>
            </a:r>
            <a:r>
              <a:rPr lang="en-US" sz="2800" dirty="0"/>
              <a:t>, from the LIBOR loan.</a:t>
            </a:r>
          </a:p>
          <a:p>
            <a:r>
              <a:rPr lang="en-US" sz="2800" dirty="0"/>
              <a:t>The extra interest it earns as a result of entering into a FRA is (</a:t>
            </a:r>
            <a:r>
              <a:rPr lang="en-US" sz="2800" i="1" dirty="0">
                <a:latin typeface="Times New Roman" pitchFamily="18" charset="0"/>
              </a:rPr>
              <a:t>R</a:t>
            </a:r>
            <a:r>
              <a:rPr lang="en-US" sz="2800" i="1" baseline="-25000" dirty="0">
                <a:latin typeface="Times New Roman" pitchFamily="18" charset="0"/>
              </a:rPr>
              <a:t>K</a:t>
            </a:r>
            <a:r>
              <a:rPr lang="en-US" sz="2800" dirty="0"/>
              <a:t> - </a:t>
            </a:r>
            <a:r>
              <a:rPr lang="en-US" sz="2800" i="1" dirty="0">
                <a:latin typeface="Times New Roman" pitchFamily="18" charset="0"/>
              </a:rPr>
              <a:t>R</a:t>
            </a:r>
            <a:r>
              <a:rPr lang="en-US" sz="2800" baseline="-25000" dirty="0"/>
              <a:t>M</a:t>
            </a:r>
            <a:r>
              <a:rPr lang="en-US" sz="2800" dirty="0"/>
              <a:t>) (could be negative).</a:t>
            </a:r>
          </a:p>
          <a:p>
            <a:r>
              <a:rPr lang="en-US" sz="2800" dirty="0"/>
              <a:t>The extra interest rate leads to a cash flow to company X at time </a:t>
            </a:r>
            <a:r>
              <a:rPr lang="en-US" sz="2800" i="1" dirty="0">
                <a:latin typeface="Times New Roman" pitchFamily="18" charset="0"/>
              </a:rPr>
              <a:t>T</a:t>
            </a:r>
            <a:r>
              <a:rPr lang="en-US" sz="2800" baseline="-25000" dirty="0"/>
              <a:t>2</a:t>
            </a:r>
            <a:r>
              <a:rPr lang="en-US" sz="2800" dirty="0"/>
              <a:t> of</a:t>
            </a:r>
          </a:p>
          <a:p>
            <a:pPr>
              <a:buFont typeface="Wingdings" pitchFamily="2" charset="2"/>
              <a:buNone/>
            </a:pPr>
            <a:r>
              <a:rPr lang="en-US" sz="2800" dirty="0">
                <a:latin typeface="Times New Roman" pitchFamily="18" charset="0"/>
              </a:rPr>
              <a:t>		L(</a:t>
            </a:r>
            <a:r>
              <a:rPr lang="en-US" sz="2800" i="1" dirty="0">
                <a:latin typeface="Times New Roman" pitchFamily="18" charset="0"/>
              </a:rPr>
              <a:t>R</a:t>
            </a:r>
            <a:r>
              <a:rPr lang="en-US" sz="2800" i="1" baseline="-25000" dirty="0">
                <a:latin typeface="Times New Roman" pitchFamily="18" charset="0"/>
              </a:rPr>
              <a:t>K</a:t>
            </a:r>
            <a:r>
              <a:rPr lang="en-US" sz="2800" dirty="0"/>
              <a:t> - </a:t>
            </a:r>
            <a:r>
              <a:rPr lang="en-US" sz="2800" i="1" dirty="0">
                <a:latin typeface="Times New Roman" pitchFamily="18" charset="0"/>
              </a:rPr>
              <a:t>R</a:t>
            </a:r>
            <a:r>
              <a:rPr lang="en-US" sz="2800" baseline="-25000" dirty="0"/>
              <a:t>M</a:t>
            </a:r>
            <a:r>
              <a:rPr lang="en-US" sz="2800" dirty="0">
                <a:latin typeface="Times New Roman" pitchFamily="18" charset="0"/>
              </a:rPr>
              <a:t>)(</a:t>
            </a:r>
            <a:r>
              <a:rPr lang="en-US" sz="2800" i="1" dirty="0" smtClean="0">
                <a:latin typeface="Times New Roman" pitchFamily="18" charset="0"/>
              </a:rPr>
              <a:t>T</a:t>
            </a:r>
            <a:r>
              <a:rPr lang="el-GR" sz="2800" baseline="-25000" dirty="0"/>
              <a:t>2</a:t>
            </a:r>
            <a:r>
              <a:rPr lang="en-US" sz="2800" dirty="0" smtClean="0"/>
              <a:t> </a:t>
            </a:r>
            <a:r>
              <a:rPr lang="en-US" sz="2800" dirty="0"/>
              <a:t>- </a:t>
            </a:r>
            <a:r>
              <a:rPr lang="en-US" sz="2800" i="1" dirty="0" smtClean="0">
                <a:latin typeface="Times New Roman" pitchFamily="18" charset="0"/>
              </a:rPr>
              <a:t>T</a:t>
            </a:r>
            <a:r>
              <a:rPr lang="el-GR" sz="2800" baseline="-25000" dirty="0"/>
              <a:t>1</a:t>
            </a:r>
            <a:r>
              <a:rPr lang="en-US" sz="2800" dirty="0" smtClean="0">
                <a:latin typeface="Times New Roman" pitchFamily="18" charset="0"/>
              </a:rPr>
              <a:t>)</a:t>
            </a:r>
            <a:endParaRPr lang="en-US" sz="28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7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4.</a:t>
            </a:r>
            <a:fld id="{A07A143C-2CCA-4CEA-9D91-293324D29A4A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Valuation Formulas </a:t>
            </a:r>
            <a:r>
              <a:rPr lang="en-US" sz="2200"/>
              <a:t>(equations 4.9 and 4.10 page 88)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19263"/>
            <a:ext cx="8218488" cy="4411662"/>
          </a:xfrm>
        </p:spPr>
        <p:txBody>
          <a:bodyPr/>
          <a:lstStyle/>
          <a:p>
            <a:r>
              <a:rPr lang="en-US" sz="2800"/>
              <a:t>Value of FRA where a fixed rate </a:t>
            </a:r>
            <a:r>
              <a:rPr lang="en-US" sz="2800" i="1">
                <a:latin typeface="Times New Roman" pitchFamily="18" charset="0"/>
              </a:rPr>
              <a:t>R</a:t>
            </a:r>
            <a:r>
              <a:rPr lang="en-US" sz="2800" i="1" baseline="-25000">
                <a:latin typeface="Times New Roman" pitchFamily="18" charset="0"/>
              </a:rPr>
              <a:t>K</a:t>
            </a:r>
            <a:r>
              <a:rPr lang="en-US" sz="2800"/>
              <a:t> will be received on a principal </a:t>
            </a:r>
            <a:r>
              <a:rPr lang="en-US" sz="2800" i="1">
                <a:latin typeface="Times New Roman" pitchFamily="18" charset="0"/>
              </a:rPr>
              <a:t>L</a:t>
            </a:r>
            <a:r>
              <a:rPr lang="en-US" sz="2800"/>
              <a:t> between times </a:t>
            </a:r>
            <a:r>
              <a:rPr lang="en-US" sz="2800" i="1">
                <a:latin typeface="Times New Roman" pitchFamily="18" charset="0"/>
              </a:rPr>
              <a:t>T</a:t>
            </a:r>
            <a:r>
              <a:rPr lang="en-US" sz="2800" baseline="-25000"/>
              <a:t>1 </a:t>
            </a:r>
            <a:r>
              <a:rPr lang="en-US" sz="2800"/>
              <a:t>and </a:t>
            </a:r>
            <a:r>
              <a:rPr lang="en-US" sz="2800" i="1">
                <a:latin typeface="Times New Roman" pitchFamily="18" charset="0"/>
              </a:rPr>
              <a:t>T</a:t>
            </a:r>
            <a:r>
              <a:rPr lang="en-US" sz="2800" baseline="-25000"/>
              <a:t>2</a:t>
            </a:r>
            <a:r>
              <a:rPr lang="en-US" sz="2800"/>
              <a:t> is </a:t>
            </a:r>
          </a:p>
          <a:p>
            <a:r>
              <a:rPr lang="en-US" sz="2800"/>
              <a:t>Value of FRA where a fixed rate is paid is</a:t>
            </a:r>
          </a:p>
          <a:p>
            <a:endParaRPr lang="en-US" sz="2800"/>
          </a:p>
          <a:p>
            <a:r>
              <a:rPr lang="en-US" sz="2800" i="1">
                <a:latin typeface="Times New Roman" pitchFamily="18" charset="0"/>
              </a:rPr>
              <a:t>R</a:t>
            </a:r>
            <a:r>
              <a:rPr lang="en-US" sz="2800" i="1" baseline="-25000">
                <a:latin typeface="Times New Roman" pitchFamily="18" charset="0"/>
              </a:rPr>
              <a:t>F</a:t>
            </a:r>
            <a:r>
              <a:rPr lang="en-US" sz="2800" i="1">
                <a:latin typeface="Times New Roman" pitchFamily="18" charset="0"/>
              </a:rPr>
              <a:t> </a:t>
            </a:r>
            <a:r>
              <a:rPr lang="en-US" sz="2800"/>
              <a:t>is the forward rate for the period and </a:t>
            </a:r>
            <a:r>
              <a:rPr lang="en-US" sz="2800" i="1">
                <a:latin typeface="Times New Roman" pitchFamily="18" charset="0"/>
              </a:rPr>
              <a:t>R</a:t>
            </a:r>
            <a:r>
              <a:rPr lang="en-US" sz="2800" baseline="-25000"/>
              <a:t>2</a:t>
            </a:r>
            <a:r>
              <a:rPr lang="en-US" sz="2800"/>
              <a:t> is the zero rate for maturity </a:t>
            </a:r>
            <a:r>
              <a:rPr lang="en-US" sz="2800" i="1">
                <a:latin typeface="Times New Roman" pitchFamily="18" charset="0"/>
              </a:rPr>
              <a:t>T</a:t>
            </a:r>
            <a:r>
              <a:rPr lang="en-US" sz="2800" baseline="-25000"/>
              <a:t>2</a:t>
            </a:r>
            <a:endParaRPr lang="en-US" sz="2800"/>
          </a:p>
          <a:p>
            <a:r>
              <a:rPr lang="en-US" sz="2800"/>
              <a:t>What compounding frequencies are used in these formulas for </a:t>
            </a:r>
            <a:r>
              <a:rPr lang="en-US" sz="2800" i="1">
                <a:latin typeface="Times New Roman" pitchFamily="18" charset="0"/>
              </a:rPr>
              <a:t>R</a:t>
            </a:r>
            <a:r>
              <a:rPr lang="en-US" sz="2800" i="1" baseline="-25000">
                <a:latin typeface="Times New Roman" pitchFamily="18" charset="0"/>
              </a:rPr>
              <a:t>K</a:t>
            </a:r>
            <a:r>
              <a:rPr lang="en-US" sz="2800"/>
              <a:t>, </a:t>
            </a:r>
            <a:r>
              <a:rPr lang="en-US" sz="2800" i="1">
                <a:latin typeface="Times New Roman" pitchFamily="18" charset="0"/>
              </a:rPr>
              <a:t>R</a:t>
            </a:r>
            <a:r>
              <a:rPr lang="en-US" sz="2800" i="1" baseline="-25000">
                <a:latin typeface="Times New Roman" pitchFamily="18" charset="0"/>
              </a:rPr>
              <a:t>M</a:t>
            </a:r>
            <a:r>
              <a:rPr lang="en-US" sz="2800"/>
              <a:t>, </a:t>
            </a:r>
            <a:r>
              <a:rPr lang="en-US" sz="2800" i="1">
                <a:latin typeface="Times New Roman" pitchFamily="18" charset="0"/>
              </a:rPr>
              <a:t>R</a:t>
            </a:r>
            <a:r>
              <a:rPr lang="en-US" sz="2800" i="1" baseline="-25000">
                <a:latin typeface="Times New Roman" pitchFamily="18" charset="0"/>
              </a:rPr>
              <a:t>F</a:t>
            </a:r>
            <a:r>
              <a:rPr lang="en-US" sz="2800"/>
              <a:t> and </a:t>
            </a:r>
            <a:r>
              <a:rPr lang="en-US" sz="2800" i="1">
                <a:latin typeface="Times New Roman" pitchFamily="18" charset="0"/>
              </a:rPr>
              <a:t>R</a:t>
            </a:r>
            <a:r>
              <a:rPr lang="en-US" sz="2800" baseline="-25000"/>
              <a:t>2</a:t>
            </a:r>
            <a:r>
              <a:rPr lang="en-US" sz="2800"/>
              <a:t>?</a:t>
            </a:r>
          </a:p>
          <a:p>
            <a:endParaRPr lang="en-US" sz="2800"/>
          </a:p>
        </p:txBody>
      </p:sp>
      <p:graphicFrame>
        <p:nvGraphicFramePr>
          <p:cNvPr id="117764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1763713" y="2636838"/>
          <a:ext cx="3095625" cy="458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768" name="Equation" r:id="rId4" imgW="1536480" imgH="228600" progId="Equation.3">
                  <p:embed/>
                </p:oleObj>
              </mc:Choice>
              <mc:Fallback>
                <p:oleObj name="Equation" r:id="rId4" imgW="153648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713" y="2636838"/>
                        <a:ext cx="3095625" cy="458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7766" name="Object 6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900113" y="3573463"/>
          <a:ext cx="3384550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769" name="Equation" r:id="rId6" imgW="1536480" imgH="228600" progId="Equation.3">
                  <p:embed/>
                </p:oleObj>
              </mc:Choice>
              <mc:Fallback>
                <p:oleObj name="Equation" r:id="rId6" imgW="1536480" imgH="2286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3573463"/>
                        <a:ext cx="3384550" cy="503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4.</a:t>
            </a:r>
            <a:fld id="{F93E4E87-801A-4AC4-BD7E-04045F0ECEC2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944562"/>
          </a:xfrm>
        </p:spPr>
        <p:txBody>
          <a:bodyPr/>
          <a:lstStyle/>
          <a:p>
            <a:r>
              <a:rPr lang="en-US"/>
              <a:t>Example</a:t>
            </a:r>
            <a:endParaRPr lang="en-US" sz="2200"/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447800"/>
            <a:ext cx="8447088" cy="4911725"/>
          </a:xfrm>
        </p:spPr>
        <p:txBody>
          <a:bodyPr/>
          <a:lstStyle/>
          <a:p>
            <a:r>
              <a:rPr lang="en-US" sz="2800"/>
              <a:t>Consider an FRA where we will receive a rate of 6%, measured on annual compounding, on a principal of 1$ million between the end of year 1 and the end of year 2</a:t>
            </a:r>
          </a:p>
          <a:p>
            <a:r>
              <a:rPr lang="en-US" sz="2800"/>
              <a:t>The forward rate is 5% with cont. comp. or 5.127% with annual comp.</a:t>
            </a:r>
          </a:p>
          <a:p>
            <a:r>
              <a:rPr lang="en-US" sz="2800"/>
              <a:t>The value of the FRA is: </a:t>
            </a:r>
          </a:p>
          <a:p>
            <a:pPr>
              <a:buFont typeface="Wingdings" pitchFamily="2" charset="2"/>
              <a:buNone/>
            </a:pPr>
            <a:r>
              <a:rPr lang="en-US" sz="2800"/>
              <a:t>		1.000.000(0.06-0.05127)e</a:t>
            </a:r>
            <a:r>
              <a:rPr lang="en-US" sz="2800" baseline="30000"/>
              <a:t>-0.04*2</a:t>
            </a:r>
            <a:r>
              <a:rPr lang="en-US" sz="2800"/>
              <a:t>=$8,058</a:t>
            </a:r>
          </a:p>
          <a:p>
            <a:r>
              <a:rPr lang="en-US" sz="2800"/>
              <a:t>We always assume that the forward rates are realized, which means that </a:t>
            </a:r>
            <a:r>
              <a:rPr lang="en-US" sz="2800" i="1">
                <a:latin typeface="Times New Roman" pitchFamily="18" charset="0"/>
              </a:rPr>
              <a:t>R</a:t>
            </a:r>
            <a:r>
              <a:rPr lang="en-US" sz="2800" i="1" baseline="-25000">
                <a:latin typeface="Times New Roman" pitchFamily="18" charset="0"/>
              </a:rPr>
              <a:t>M </a:t>
            </a:r>
            <a:r>
              <a:rPr lang="en-US" sz="2800"/>
              <a:t>= </a:t>
            </a:r>
            <a:r>
              <a:rPr lang="en-US" sz="2800" i="1">
                <a:latin typeface="Times New Roman" pitchFamily="18" charset="0"/>
              </a:rPr>
              <a:t>R</a:t>
            </a:r>
            <a:r>
              <a:rPr lang="en-US" sz="2800" i="1" baseline="-25000">
                <a:latin typeface="Times New Roman" pitchFamily="18" charset="0"/>
              </a:rPr>
              <a:t>F</a:t>
            </a:r>
            <a:r>
              <a:rPr lang="en-US" sz="2800"/>
              <a:t>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4.</a:t>
            </a:r>
            <a:fld id="{F257471A-918F-46CE-B04E-947E41CFB35B}" type="slidenum">
              <a:rPr lang="en-US" altLang="en-US"/>
              <a:pPr/>
              <a:t>28</a:t>
            </a:fld>
            <a:endParaRPr lang="en-US" altLang="en-US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17500" y="1219200"/>
            <a:ext cx="8813800" cy="4622800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400"/>
              <a:t>Duration is a measure of how long on average the holder of the bond has to wait before receiving cash payments</a:t>
            </a:r>
          </a:p>
          <a:p>
            <a:pPr>
              <a:lnSpc>
                <a:spcPct val="90000"/>
              </a:lnSpc>
            </a:pPr>
            <a:r>
              <a:rPr lang="en-US" sz="2400"/>
              <a:t>Duration of a bond that provides cash flow </a:t>
            </a:r>
            <a:r>
              <a:rPr lang="en-US" sz="2400" i="1">
                <a:latin typeface="Times New Roman" pitchFamily="18" charset="0"/>
              </a:rPr>
              <a:t>c</a:t>
            </a:r>
            <a:r>
              <a:rPr lang="en-US" sz="2400" i="1" baseline="-25000">
                <a:latin typeface="Times New Roman" pitchFamily="18" charset="0"/>
              </a:rPr>
              <a:t> i</a:t>
            </a:r>
            <a:r>
              <a:rPr lang="en-US" sz="2400" baseline="-25000"/>
              <a:t> </a:t>
            </a:r>
            <a:r>
              <a:rPr lang="en-US" sz="2400"/>
              <a:t>at time </a:t>
            </a:r>
            <a:r>
              <a:rPr lang="en-US" sz="2400" i="1">
                <a:latin typeface="Times New Roman" pitchFamily="18" charset="0"/>
              </a:rPr>
              <a:t>t </a:t>
            </a:r>
            <a:r>
              <a:rPr lang="en-US" sz="2400" i="1" baseline="-25000">
                <a:latin typeface="Times New Roman" pitchFamily="18" charset="0"/>
              </a:rPr>
              <a:t>i</a:t>
            </a:r>
            <a:r>
              <a:rPr lang="en-US" sz="2400"/>
              <a:t> is														</a:t>
            </a:r>
          </a:p>
          <a:p>
            <a:pPr lvl="4"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	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/>
              <a:t>	where </a:t>
            </a:r>
            <a:r>
              <a:rPr lang="en-US" sz="2400" i="1">
                <a:latin typeface="Times New Roman" pitchFamily="18" charset="0"/>
              </a:rPr>
              <a:t>B </a:t>
            </a:r>
            <a:r>
              <a:rPr lang="en-US" sz="2400"/>
              <a:t>is its price and </a:t>
            </a:r>
            <a:r>
              <a:rPr lang="en-US" sz="2400" i="1">
                <a:latin typeface="Times New Roman" pitchFamily="18" charset="0"/>
              </a:rPr>
              <a:t>y</a:t>
            </a:r>
            <a:r>
              <a:rPr lang="en-US" sz="2400"/>
              <a:t> is its yield (continuously compounded)</a:t>
            </a:r>
          </a:p>
          <a:p>
            <a:pPr>
              <a:lnSpc>
                <a:spcPct val="90000"/>
              </a:lnSpc>
            </a:pPr>
            <a:r>
              <a:rPr lang="en-US" sz="2400"/>
              <a:t>When a small change </a:t>
            </a:r>
            <a:r>
              <a:rPr lang="el-GR" sz="2400"/>
              <a:t>Δ</a:t>
            </a:r>
            <a:r>
              <a:rPr lang="en-US" sz="2400"/>
              <a:t>y in the yield is considered: 													</a:t>
            </a:r>
          </a:p>
        </p:txBody>
      </p:sp>
      <p:graphicFrame>
        <p:nvGraphicFramePr>
          <p:cNvPr id="111619" name="Object 3"/>
          <p:cNvGraphicFramePr>
            <a:graphicFrameLocks/>
          </p:cNvGraphicFramePr>
          <p:nvPr/>
        </p:nvGraphicFramePr>
        <p:xfrm>
          <a:off x="3200400" y="2438400"/>
          <a:ext cx="2895600" cy="1354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22" name="Equation" r:id="rId4" imgW="825480" imgH="482400" progId="Equation.3">
                  <p:embed/>
                </p:oleObj>
              </mc:Choice>
              <mc:Fallback>
                <p:oleObj name="Equation" r:id="rId4" imgW="825480" imgH="482400" progId="Equation.3">
                  <p:embed/>
                  <p:pic>
                    <p:nvPicPr>
                      <p:cNvPr id="0" name="Picture 3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2438400"/>
                        <a:ext cx="2895600" cy="1354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620" name="Object 4"/>
          <p:cNvGraphicFramePr>
            <a:graphicFrameLocks/>
          </p:cNvGraphicFramePr>
          <p:nvPr/>
        </p:nvGraphicFramePr>
        <p:xfrm>
          <a:off x="3535363" y="5084763"/>
          <a:ext cx="3167062" cy="110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23" name="Equation" r:id="rId6" imgW="799920" imgH="393480" progId="Equation.3">
                  <p:embed/>
                </p:oleObj>
              </mc:Choice>
              <mc:Fallback>
                <p:oleObj name="Equation" r:id="rId6" imgW="799920" imgH="393480" progId="Equation.3">
                  <p:embed/>
                  <p:pic>
                    <p:nvPicPr>
                      <p:cNvPr id="0" name="Picture 4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5363" y="5084763"/>
                        <a:ext cx="3167062" cy="1104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1621" name="Rectangle 5"/>
          <p:cNvSpPr>
            <a:spLocks noGrp="1" noChangeArrowheads="1"/>
          </p:cNvSpPr>
          <p:nvPr>
            <p:ph type="title"/>
          </p:nvPr>
        </p:nvSpPr>
        <p:spPr>
          <a:xfrm>
            <a:off x="444500" y="260350"/>
            <a:ext cx="7813675" cy="1008063"/>
          </a:xfrm>
          <a:noFill/>
          <a:ln/>
        </p:spPr>
        <p:txBody>
          <a:bodyPr lIns="92075" tIns="46038" rIns="92075" bIns="46038" anchor="ctr"/>
          <a:lstStyle/>
          <a:p>
            <a:r>
              <a:rPr lang="en-US"/>
              <a:t>Duration </a:t>
            </a:r>
            <a:r>
              <a:rPr lang="en-US" sz="2400"/>
              <a:t>(page 89)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4.</a:t>
            </a:r>
            <a:fld id="{4D9EE39C-C500-4F19-A52C-7CA115FCC787}" type="slidenum">
              <a:rPr lang="en-US" altLang="en-US"/>
              <a:pPr/>
              <a:t>29</a:t>
            </a:fld>
            <a:endParaRPr lang="en-US" altLang="en-US"/>
          </a:p>
        </p:txBody>
      </p:sp>
      <p:sp>
        <p:nvSpPr>
          <p:cNvPr id="1259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990600"/>
            <a:ext cx="9131300" cy="5410200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400"/>
              <a:t>Consider a 3-year 10% coupon bond with a face value of 100.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/>
              <a:t>	B=5*e</a:t>
            </a:r>
            <a:r>
              <a:rPr lang="en-US" sz="2400" baseline="30000"/>
              <a:t>-0.12*0.5</a:t>
            </a:r>
            <a:r>
              <a:rPr lang="en-US" sz="2400"/>
              <a:t>+ 5*e</a:t>
            </a:r>
            <a:r>
              <a:rPr lang="en-US" sz="2400" baseline="30000"/>
              <a:t>-0.12*1.0</a:t>
            </a:r>
            <a:r>
              <a:rPr lang="en-US" sz="2400"/>
              <a:t>+ 5*e</a:t>
            </a:r>
            <a:r>
              <a:rPr lang="en-US" sz="2400" baseline="30000"/>
              <a:t>-0.12*1.5</a:t>
            </a:r>
            <a:r>
              <a:rPr lang="en-US" sz="2400"/>
              <a:t>+ 5*e</a:t>
            </a:r>
            <a:r>
              <a:rPr lang="en-US" sz="2400" baseline="30000"/>
              <a:t>-0.12*2.0</a:t>
            </a:r>
            <a:r>
              <a:rPr lang="en-US" sz="2400"/>
              <a:t>+ 5*e</a:t>
            </a:r>
            <a:r>
              <a:rPr lang="en-US" sz="2400" baseline="30000"/>
              <a:t>-0.12*2.5</a:t>
            </a:r>
            <a:r>
              <a:rPr lang="en-US" sz="2400"/>
              <a:t>+ 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/>
              <a:t>        105*e</a:t>
            </a:r>
            <a:r>
              <a:rPr lang="en-US" sz="2400" baseline="30000"/>
              <a:t>-0.12*3.0</a:t>
            </a:r>
            <a:r>
              <a:rPr lang="en-US" sz="2400"/>
              <a:t>=94.213</a:t>
            </a:r>
          </a:p>
          <a:p>
            <a:pPr>
              <a:lnSpc>
                <a:spcPct val="90000"/>
              </a:lnSpc>
            </a:pPr>
            <a:r>
              <a:rPr lang="en-US" sz="2400"/>
              <a:t>The bond price is B=94.213 and the Duration, D=2.653, so that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/>
              <a:t>		</a:t>
            </a:r>
            <a:r>
              <a:rPr lang="el-GR" sz="2400"/>
              <a:t>Δ</a:t>
            </a:r>
            <a:r>
              <a:rPr lang="en-US" sz="2400"/>
              <a:t>B</a:t>
            </a:r>
            <a:r>
              <a:rPr lang="el-GR" sz="2400"/>
              <a:t>=</a:t>
            </a:r>
            <a:r>
              <a:rPr lang="en-US" sz="2400"/>
              <a:t>-94.213*2.653*</a:t>
            </a:r>
            <a:r>
              <a:rPr lang="el-GR" sz="2400"/>
              <a:t>Δ</a:t>
            </a:r>
            <a:r>
              <a:rPr lang="en-US" sz="2400"/>
              <a:t>y, or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/>
              <a:t>			</a:t>
            </a:r>
            <a:r>
              <a:rPr lang="el-GR" sz="2400"/>
              <a:t>Δ</a:t>
            </a:r>
            <a:r>
              <a:rPr lang="en-US" sz="2400"/>
              <a:t>B</a:t>
            </a:r>
            <a:r>
              <a:rPr lang="el-GR" sz="2400"/>
              <a:t>=</a:t>
            </a:r>
            <a:r>
              <a:rPr lang="en-US" sz="2400"/>
              <a:t>-249.95*</a:t>
            </a:r>
            <a:r>
              <a:rPr lang="el-GR" sz="2400"/>
              <a:t>Δ</a:t>
            </a:r>
            <a:r>
              <a:rPr lang="en-US" sz="2400"/>
              <a:t>y</a:t>
            </a:r>
          </a:p>
          <a:p>
            <a:pPr>
              <a:lnSpc>
                <a:spcPct val="90000"/>
              </a:lnSpc>
            </a:pPr>
            <a:r>
              <a:rPr lang="en-US" sz="2400"/>
              <a:t>When the yield on the bond increases by 10 basis points(0.1%) it follows that </a:t>
            </a:r>
            <a:r>
              <a:rPr lang="el-GR" sz="2400"/>
              <a:t>Δ</a:t>
            </a:r>
            <a:r>
              <a:rPr lang="en-US" sz="2400"/>
              <a:t>y=0.001. The duration relationship predicts that </a:t>
            </a:r>
            <a:r>
              <a:rPr lang="el-GR" sz="2400"/>
              <a:t>Δ</a:t>
            </a:r>
            <a:r>
              <a:rPr lang="en-US" sz="2400"/>
              <a:t>B</a:t>
            </a:r>
            <a:r>
              <a:rPr lang="el-GR" sz="2400"/>
              <a:t>=</a:t>
            </a:r>
            <a:r>
              <a:rPr lang="en-US" sz="2400"/>
              <a:t>-249.95*0.001=-0.25, so that the bond price goes down to 94.213-0.25=93.963. How accurate is this?</a:t>
            </a:r>
          </a:p>
          <a:p>
            <a:pPr>
              <a:lnSpc>
                <a:spcPct val="90000"/>
              </a:lnSpc>
            </a:pPr>
            <a:endParaRPr lang="en-US" sz="24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/>
              <a:t>   B=5*e</a:t>
            </a:r>
            <a:r>
              <a:rPr lang="en-US" sz="2400" baseline="30000"/>
              <a:t>-0.121*0.5</a:t>
            </a:r>
            <a:r>
              <a:rPr lang="en-US" sz="2400"/>
              <a:t>+ 5*e</a:t>
            </a:r>
            <a:r>
              <a:rPr lang="en-US" sz="2400" baseline="30000"/>
              <a:t>-0.121*1.0</a:t>
            </a:r>
            <a:r>
              <a:rPr lang="en-US" sz="2400"/>
              <a:t>+ 5*e</a:t>
            </a:r>
            <a:r>
              <a:rPr lang="en-US" sz="2400" baseline="30000"/>
              <a:t>-0.121*1.5</a:t>
            </a:r>
            <a:r>
              <a:rPr lang="en-US" sz="2400"/>
              <a:t>+ 5*e</a:t>
            </a:r>
            <a:r>
              <a:rPr lang="en-US" sz="2400" baseline="30000"/>
              <a:t>-0.121*2.0</a:t>
            </a:r>
            <a:r>
              <a:rPr lang="en-US" sz="2400"/>
              <a:t>+ 5*e</a:t>
            </a:r>
            <a:r>
              <a:rPr lang="en-US" sz="2400" baseline="30000"/>
              <a:t>-0.121*2.5</a:t>
            </a:r>
            <a:r>
              <a:rPr lang="en-US" sz="2400"/>
              <a:t>+ 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/>
              <a:t>        105*e</a:t>
            </a:r>
            <a:r>
              <a:rPr lang="en-US" sz="2400" baseline="30000"/>
              <a:t>-0.121*3.0</a:t>
            </a:r>
            <a:r>
              <a:rPr lang="en-US" sz="2400"/>
              <a:t>=93.963									</a:t>
            </a:r>
          </a:p>
        </p:txBody>
      </p:sp>
      <p:sp>
        <p:nvSpPr>
          <p:cNvPr id="125957" name="Rectangle 5"/>
          <p:cNvSpPr>
            <a:spLocks noGrp="1" noChangeArrowheads="1"/>
          </p:cNvSpPr>
          <p:nvPr>
            <p:ph type="title"/>
          </p:nvPr>
        </p:nvSpPr>
        <p:spPr>
          <a:xfrm>
            <a:off x="444500" y="260350"/>
            <a:ext cx="7813675" cy="806450"/>
          </a:xfrm>
          <a:noFill/>
          <a:ln/>
        </p:spPr>
        <p:txBody>
          <a:bodyPr lIns="92075" tIns="46038" rIns="92075" bIns="46038" anchor="ctr"/>
          <a:lstStyle/>
          <a:p>
            <a:r>
              <a:rPr lang="en-US"/>
              <a:t>Example</a:t>
            </a:r>
            <a:endParaRPr lang="en-US" sz="2400"/>
          </a:p>
        </p:txBody>
      </p:sp>
    </p:spTree>
  </p:cSld>
  <p:clrMapOvr>
    <a:masterClrMapping/>
  </p:clrMapOvr>
  <p:transition xmlns:p14="http://schemas.microsoft.com/office/powerpoint/2010/main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4.</a:t>
            </a:r>
            <a:fld id="{5B63BDBB-CE96-499D-92DE-1606BAD6590C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9830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9830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US"/>
              <a:t>Measuring Interest Rates</a:t>
            </a:r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125538" y="1719263"/>
            <a:ext cx="6894512" cy="4071937"/>
          </a:xfrm>
          <a:noFill/>
          <a:ln/>
        </p:spPr>
        <p:txBody>
          <a:bodyPr lIns="90488" tIns="44450" rIns="90488" bIns="44450"/>
          <a:lstStyle/>
          <a:p>
            <a:r>
              <a:rPr lang="en-US"/>
              <a:t>The compounding frequency used for an interest rate is the unit of measurement</a:t>
            </a:r>
          </a:p>
          <a:p>
            <a:r>
              <a:rPr lang="en-US"/>
              <a:t>The difference between quarterly and annual compounding is analogous to the difference between miles and kilometers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4.</a:t>
            </a:r>
            <a:fld id="{F4BC4115-B699-497F-B186-376ECBEF2F69}" type="slidenum">
              <a:rPr lang="en-US" altLang="en-US"/>
              <a:pPr/>
              <a:t>30</a:t>
            </a:fld>
            <a:endParaRPr lang="en-US" altLang="en-US"/>
          </a:p>
        </p:txBody>
      </p:sp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077200" cy="1143000"/>
          </a:xfrm>
          <a:noFill/>
          <a:ln/>
        </p:spPr>
        <p:txBody>
          <a:bodyPr lIns="92075" tIns="46038" rIns="92075" bIns="46038" anchor="ctr"/>
          <a:lstStyle/>
          <a:p>
            <a:r>
              <a:rPr lang="en-US"/>
              <a:t>Duration Continued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724400"/>
          </a:xfrm>
          <a:noFill/>
          <a:ln/>
        </p:spPr>
        <p:txBody>
          <a:bodyPr lIns="92075" tIns="46038" rIns="92075" bIns="46038"/>
          <a:lstStyle/>
          <a:p>
            <a:r>
              <a:rPr lang="en-US"/>
              <a:t>When the yield </a:t>
            </a:r>
            <a:r>
              <a:rPr lang="en-US" i="1">
                <a:latin typeface="Times New Roman" pitchFamily="18" charset="0"/>
              </a:rPr>
              <a:t>y</a:t>
            </a:r>
            <a:r>
              <a:rPr lang="en-US"/>
              <a:t> is expressed with compounding </a:t>
            </a:r>
            <a:r>
              <a:rPr lang="en-US" i="1">
                <a:latin typeface="Times New Roman" pitchFamily="18" charset="0"/>
              </a:rPr>
              <a:t>m</a:t>
            </a:r>
            <a:r>
              <a:rPr lang="en-US"/>
              <a:t> times per year</a:t>
            </a:r>
          </a:p>
          <a:p>
            <a:pPr>
              <a:buFont typeface="Wingdings" pitchFamily="2" charset="2"/>
              <a:buNone/>
            </a:pPr>
            <a:endParaRPr lang="en-US"/>
          </a:p>
          <a:p>
            <a:pPr>
              <a:buFont typeface="Wingdings" pitchFamily="2" charset="2"/>
              <a:buNone/>
            </a:pPr>
            <a:endParaRPr lang="en-US"/>
          </a:p>
          <a:p>
            <a:r>
              <a:rPr lang="en-US"/>
              <a:t>The expression </a:t>
            </a:r>
          </a:p>
          <a:p>
            <a:endParaRPr lang="en-US"/>
          </a:p>
          <a:p>
            <a:pPr>
              <a:buFont typeface="Wingdings" pitchFamily="2" charset="2"/>
              <a:buNone/>
            </a:pPr>
            <a:r>
              <a:rPr lang="en-US"/>
              <a:t>    </a:t>
            </a:r>
          </a:p>
          <a:p>
            <a:pPr>
              <a:buFont typeface="Wingdings" pitchFamily="2" charset="2"/>
              <a:buNone/>
            </a:pPr>
            <a:r>
              <a:rPr lang="en-US"/>
              <a:t>   is referred to as the “modified duration”</a:t>
            </a:r>
          </a:p>
          <a:p>
            <a:pPr>
              <a:buFont typeface="Wingdings" pitchFamily="2" charset="2"/>
              <a:buNone/>
            </a:pPr>
            <a:endParaRPr lang="en-US"/>
          </a:p>
        </p:txBody>
      </p:sp>
      <p:graphicFrame>
        <p:nvGraphicFramePr>
          <p:cNvPr id="113668" name="Object 4"/>
          <p:cNvGraphicFramePr>
            <a:graphicFrameLocks/>
          </p:cNvGraphicFramePr>
          <p:nvPr/>
        </p:nvGraphicFramePr>
        <p:xfrm>
          <a:off x="3019425" y="2514600"/>
          <a:ext cx="2344738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71" name="Equation" r:id="rId4" imgW="990360" imgH="431640" progId="Equation.3">
                  <p:embed/>
                </p:oleObj>
              </mc:Choice>
              <mc:Fallback>
                <p:oleObj name="Equation" r:id="rId4" imgW="990360" imgH="431640" progId="Equation.3">
                  <p:embed/>
                  <p:pic>
                    <p:nvPicPr>
                      <p:cNvPr id="0" name="Picture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9425" y="2514600"/>
                        <a:ext cx="2344738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669" name="Object 5"/>
          <p:cNvGraphicFramePr>
            <a:graphicFrameLocks/>
          </p:cNvGraphicFramePr>
          <p:nvPr/>
        </p:nvGraphicFramePr>
        <p:xfrm>
          <a:off x="3581400" y="4191000"/>
          <a:ext cx="16002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72" name="Equation" r:id="rId6" imgW="520560" imgH="431640" progId="Equation.2">
                  <p:embed/>
                </p:oleObj>
              </mc:Choice>
              <mc:Fallback>
                <p:oleObj name="Equation" r:id="rId6" imgW="520560" imgH="431640" progId="Equation.2">
                  <p:embed/>
                  <p:pic>
                    <p:nvPicPr>
                      <p:cNvPr id="0" name="Picture 5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4191000"/>
                        <a:ext cx="1600200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4.</a:t>
            </a:r>
            <a:fld id="{9C51D74C-96F3-4B67-B7FF-FC2AECDBF4B3}" type="slidenum">
              <a:rPr lang="en-US" altLang="en-US"/>
              <a:pPr/>
              <a:t>31</a:t>
            </a:fld>
            <a:endParaRPr lang="en-US" altLang="en-US"/>
          </a:p>
        </p:txBody>
      </p:sp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/>
              <a:t>Convexity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9200"/>
            <a:ext cx="8915400" cy="4911725"/>
          </a:xfrm>
          <a:noFill/>
          <a:ln/>
        </p:spPr>
        <p:txBody>
          <a:bodyPr lIns="92075" tIns="46038" rIns="92075" bIns="46038"/>
          <a:lstStyle/>
          <a:p>
            <a:pPr>
              <a:buFont typeface="Wingdings" pitchFamily="2" charset="2"/>
              <a:buNone/>
            </a:pPr>
            <a:r>
              <a:rPr lang="en-US"/>
              <a:t>For large yield changes, the convexity is needed</a:t>
            </a:r>
          </a:p>
          <a:p>
            <a:pPr>
              <a:buFont typeface="Wingdings" pitchFamily="2" charset="2"/>
              <a:buNone/>
            </a:pPr>
            <a:r>
              <a:rPr lang="en-US"/>
              <a:t>The convexity measures the curvature of the</a:t>
            </a:r>
          </a:p>
          <a:p>
            <a:pPr>
              <a:buFont typeface="Wingdings" pitchFamily="2" charset="2"/>
              <a:buNone/>
            </a:pPr>
            <a:r>
              <a:rPr lang="en-US"/>
              <a:t>term structure.The conv. of a bond is defined as</a:t>
            </a:r>
          </a:p>
        </p:txBody>
      </p:sp>
      <p:graphicFrame>
        <p:nvGraphicFramePr>
          <p:cNvPr id="115716" name="Object 4"/>
          <p:cNvGraphicFramePr>
            <a:graphicFrameLocks/>
          </p:cNvGraphicFramePr>
          <p:nvPr/>
        </p:nvGraphicFramePr>
        <p:xfrm>
          <a:off x="1524000" y="2895600"/>
          <a:ext cx="4748213" cy="3402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718" name="Equation" r:id="rId4" imgW="1536480" imgH="1269720" progId="Equation.3">
                  <p:embed/>
                </p:oleObj>
              </mc:Choice>
              <mc:Fallback>
                <p:oleObj name="Equation" r:id="rId4" imgW="1536480" imgH="1269720" progId="Equation.3">
                  <p:embed/>
                  <p:pic>
                    <p:nvPicPr>
                      <p:cNvPr id="0" name="Picture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2895600"/>
                        <a:ext cx="4748213" cy="3402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4.</a:t>
            </a:r>
            <a:fld id="{1DF47E9A-53D2-4DF8-ABFC-83F18B50CAEB}" type="slidenum">
              <a:rPr lang="en-US" altLang="en-US"/>
              <a:pPr/>
              <a:t>32</a:t>
            </a:fld>
            <a:endParaRPr lang="en-US" altLang="en-US"/>
          </a:p>
        </p:txBody>
      </p:sp>
      <p:sp>
        <p:nvSpPr>
          <p:cNvPr id="34818" name="Rectangle 1026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/>
              <a:t>Theories of the Term Structure</a:t>
            </a:r>
            <a:br>
              <a:rPr lang="en-US"/>
            </a:br>
            <a:r>
              <a:rPr lang="en-US" sz="2200"/>
              <a:t>Page 93</a:t>
            </a:r>
            <a:endParaRPr lang="en-US"/>
          </a:p>
        </p:txBody>
      </p:sp>
      <p:sp>
        <p:nvSpPr>
          <p:cNvPr id="3481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81000" y="1052513"/>
            <a:ext cx="8077200" cy="2905125"/>
          </a:xfrm>
          <a:noFill/>
          <a:ln/>
        </p:spPr>
        <p:txBody>
          <a:bodyPr lIns="92075" tIns="46038" rIns="92075" bIns="46038"/>
          <a:lstStyle/>
          <a:p>
            <a:pPr>
              <a:buFont typeface="Wingdings" pitchFamily="2" charset="2"/>
              <a:buNone/>
            </a:pPr>
            <a:endParaRPr lang="en-US"/>
          </a:p>
          <a:p>
            <a:r>
              <a:rPr lang="en-US"/>
              <a:t>Expectations Theory: forward rates equal expected future zero rates	</a:t>
            </a:r>
          </a:p>
          <a:p>
            <a:r>
              <a:rPr lang="en-US"/>
              <a:t>Market Segmentation: short, medium and long rates determined independently of each other</a:t>
            </a:r>
          </a:p>
          <a:p>
            <a:r>
              <a:rPr lang="en-US"/>
              <a:t>Liquidity Preference Theory: forward rates higher than expected future zero rates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4.</a:t>
            </a:r>
            <a:fld id="{C9592FA3-720F-4A76-932D-830A5633EC51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00354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00355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US"/>
              <a:t>Continuous Compounding</a:t>
            </a:r>
            <a:br>
              <a:rPr lang="en-US"/>
            </a:br>
            <a:r>
              <a:rPr lang="en-US" sz="2200"/>
              <a:t>(Page 79)</a:t>
            </a:r>
            <a:endParaRPr lang="en-US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759325"/>
          </a:xfrm>
          <a:noFill/>
          <a:ln/>
        </p:spPr>
        <p:txBody>
          <a:bodyPr lIns="90488" tIns="44450" rIns="90488" bIns="44450"/>
          <a:lstStyle/>
          <a:p>
            <a:r>
              <a:rPr lang="en-US" sz="2800"/>
              <a:t>In the limit as we compound more and more frequently we obtain continuously compounded interest rates</a:t>
            </a:r>
          </a:p>
          <a:p>
            <a:r>
              <a:rPr lang="en-US" sz="2800"/>
              <a:t>$100 grows to $</a:t>
            </a:r>
            <a:r>
              <a:rPr lang="en-US" sz="2800">
                <a:latin typeface="Times New Roman" pitchFamily="18" charset="0"/>
              </a:rPr>
              <a:t>100(1+R)</a:t>
            </a:r>
            <a:r>
              <a:rPr lang="en-US" sz="2800" baseline="30000">
                <a:latin typeface="Times New Roman" pitchFamily="18" charset="0"/>
              </a:rPr>
              <a:t>T</a:t>
            </a:r>
            <a:r>
              <a:rPr lang="en-US" sz="2800" baseline="30000"/>
              <a:t> </a:t>
            </a:r>
            <a:r>
              <a:rPr lang="en-US" sz="2800"/>
              <a:t>when invested at an annually compounded rate</a:t>
            </a:r>
            <a:r>
              <a:rPr lang="en-US" sz="2800" i="1"/>
              <a:t> </a:t>
            </a:r>
            <a:r>
              <a:rPr lang="en-US" sz="2800" i="1">
                <a:latin typeface="Times New Roman" pitchFamily="18" charset="0"/>
              </a:rPr>
              <a:t>R</a:t>
            </a:r>
            <a:r>
              <a:rPr lang="en-US" sz="2800" i="1"/>
              <a:t> </a:t>
            </a:r>
            <a:r>
              <a:rPr lang="en-US" sz="2800"/>
              <a:t>for time </a:t>
            </a:r>
            <a:r>
              <a:rPr lang="en-US" sz="2800" i="1">
                <a:latin typeface="Times New Roman" pitchFamily="18" charset="0"/>
              </a:rPr>
              <a:t>T</a:t>
            </a:r>
            <a:endParaRPr lang="en-US" sz="2800"/>
          </a:p>
          <a:p>
            <a:r>
              <a:rPr lang="en-US" sz="2800"/>
              <a:t>$100 grows to $</a:t>
            </a:r>
            <a:r>
              <a:rPr lang="en-US" sz="2800">
                <a:latin typeface="Times New Roman" pitchFamily="18" charset="0"/>
              </a:rPr>
              <a:t>100e</a:t>
            </a:r>
            <a:r>
              <a:rPr lang="en-US" sz="2800" i="1" baseline="30000">
                <a:latin typeface="Times New Roman" pitchFamily="18" charset="0"/>
              </a:rPr>
              <a:t>RT</a:t>
            </a:r>
            <a:r>
              <a:rPr lang="en-US" sz="2800" baseline="30000"/>
              <a:t> </a:t>
            </a:r>
            <a:r>
              <a:rPr lang="en-US" sz="2800"/>
              <a:t>when invested at a continuously compounded rate</a:t>
            </a:r>
            <a:r>
              <a:rPr lang="en-US" sz="2800" i="1"/>
              <a:t> </a:t>
            </a:r>
            <a:r>
              <a:rPr lang="en-US" sz="2800" i="1">
                <a:latin typeface="Times New Roman" pitchFamily="18" charset="0"/>
              </a:rPr>
              <a:t>R</a:t>
            </a:r>
            <a:r>
              <a:rPr lang="en-US" sz="2800" i="1"/>
              <a:t> </a:t>
            </a:r>
            <a:r>
              <a:rPr lang="en-US" sz="2800"/>
              <a:t>for time </a:t>
            </a:r>
            <a:r>
              <a:rPr lang="en-US" sz="2800" i="1">
                <a:latin typeface="Times New Roman" pitchFamily="18" charset="0"/>
              </a:rPr>
              <a:t>T</a:t>
            </a:r>
            <a:endParaRPr lang="en-US" sz="2800"/>
          </a:p>
          <a:p>
            <a:r>
              <a:rPr lang="en-US" sz="2800"/>
              <a:t>$100 received at time </a:t>
            </a:r>
            <a:r>
              <a:rPr lang="en-US" sz="2800" i="1">
                <a:latin typeface="Times New Roman" pitchFamily="18" charset="0"/>
              </a:rPr>
              <a:t>T</a:t>
            </a:r>
            <a:r>
              <a:rPr lang="en-US" sz="2800">
                <a:latin typeface="Times New Roman" pitchFamily="18" charset="0"/>
              </a:rPr>
              <a:t> </a:t>
            </a:r>
            <a:r>
              <a:rPr lang="en-US" sz="2800"/>
              <a:t>discounts to $</a:t>
            </a:r>
            <a:r>
              <a:rPr lang="en-US" sz="2800">
                <a:latin typeface="Times New Roman" pitchFamily="18" charset="0"/>
              </a:rPr>
              <a:t>100e</a:t>
            </a:r>
            <a:r>
              <a:rPr lang="en-US" sz="2800" baseline="30000">
                <a:latin typeface="Times New Roman" pitchFamily="18" charset="0"/>
              </a:rPr>
              <a:t>-</a:t>
            </a:r>
            <a:r>
              <a:rPr lang="en-US" sz="2800" i="1" baseline="30000">
                <a:latin typeface="Times New Roman" pitchFamily="18" charset="0"/>
              </a:rPr>
              <a:t>RT</a:t>
            </a:r>
            <a:r>
              <a:rPr lang="en-US" sz="2800" baseline="30000"/>
              <a:t> </a:t>
            </a:r>
            <a:r>
              <a:rPr lang="en-US" sz="2800"/>
              <a:t>at time zero when the continuously compounded discount rate is </a:t>
            </a:r>
            <a:r>
              <a:rPr lang="en-US" sz="2800" i="1">
                <a:latin typeface="Times New Roman" pitchFamily="18" charset="0"/>
              </a:rPr>
              <a:t>R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4.</a:t>
            </a:r>
            <a:fld id="{A834E60B-5785-43CD-8081-4087D6CB2F29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0240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0240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02404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 anchor="ctr"/>
          <a:lstStyle/>
          <a:p>
            <a:r>
              <a:rPr lang="en-US"/>
              <a:t>Conversion Formulas</a:t>
            </a:r>
            <a:br>
              <a:rPr lang="en-US"/>
            </a:br>
            <a:r>
              <a:rPr lang="en-US" sz="2200"/>
              <a:t>(Page 79)</a:t>
            </a:r>
            <a:endParaRPr lang="en-US"/>
          </a:p>
        </p:txBody>
      </p:sp>
      <p:sp>
        <p:nvSpPr>
          <p:cNvPr id="102405" name="Rectangle 5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0488" tIns="44450" rIns="90488" bIns="44450"/>
          <a:lstStyle/>
          <a:p>
            <a:pPr>
              <a:buFont typeface="Wingdings" pitchFamily="2" charset="2"/>
              <a:buNone/>
            </a:pPr>
            <a:r>
              <a:rPr lang="en-US"/>
              <a:t>Define</a:t>
            </a:r>
          </a:p>
          <a:p>
            <a:pPr>
              <a:buFont typeface="Wingdings" pitchFamily="2" charset="2"/>
              <a:buNone/>
            </a:pPr>
            <a:r>
              <a:rPr lang="en-US" i="1">
                <a:latin typeface="Times New Roman" pitchFamily="18" charset="0"/>
              </a:rPr>
              <a:t>R</a:t>
            </a:r>
            <a:r>
              <a:rPr lang="en-US" i="1" baseline="-25000">
                <a:latin typeface="Times New Roman" pitchFamily="18" charset="0"/>
              </a:rPr>
              <a:t>c </a:t>
            </a:r>
            <a:r>
              <a:rPr lang="en-US"/>
              <a:t>: continuously compounded rate</a:t>
            </a:r>
          </a:p>
          <a:p>
            <a:pPr>
              <a:buFont typeface="Wingdings" pitchFamily="2" charset="2"/>
              <a:buNone/>
            </a:pPr>
            <a:r>
              <a:rPr lang="en-US" i="1">
                <a:latin typeface="Times New Roman" pitchFamily="18" charset="0"/>
              </a:rPr>
              <a:t>R</a:t>
            </a:r>
            <a:r>
              <a:rPr lang="en-US" i="1" baseline="-25000">
                <a:latin typeface="Times New Roman" pitchFamily="18" charset="0"/>
              </a:rPr>
              <a:t>m</a:t>
            </a:r>
            <a:r>
              <a:rPr lang="en-US"/>
              <a:t>: same rate with compounding </a:t>
            </a:r>
            <a:r>
              <a:rPr lang="en-US" i="1"/>
              <a:t>m</a:t>
            </a:r>
            <a:r>
              <a:rPr lang="en-US"/>
              <a:t> times per year</a:t>
            </a:r>
          </a:p>
          <a:p>
            <a:pPr algn="ctr">
              <a:buFont typeface="Wingdings" pitchFamily="2" charset="2"/>
              <a:buNone/>
            </a:pPr>
            <a:endParaRPr lang="en-US"/>
          </a:p>
        </p:txBody>
      </p:sp>
      <p:graphicFrame>
        <p:nvGraphicFramePr>
          <p:cNvPr id="102406" name="Object 6"/>
          <p:cNvGraphicFramePr>
            <a:graphicFrameLocks noChangeAspect="1"/>
          </p:cNvGraphicFramePr>
          <p:nvPr/>
        </p:nvGraphicFramePr>
        <p:xfrm>
          <a:off x="2514600" y="4191000"/>
          <a:ext cx="3657600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08" name="Equation" r:id="rId4" imgW="634680" imgH="444240" progId="Equation.2">
                  <p:embed/>
                </p:oleObj>
              </mc:Choice>
              <mc:Fallback>
                <p:oleObj name="Equation" r:id="rId4" imgW="634680" imgH="444240" progId="Equation.2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4191000"/>
                        <a:ext cx="3657600" cy="213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4.</a:t>
            </a:r>
            <a:fld id="{20B652C3-6BE9-46EF-BDC8-3D677283DD50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/>
              <a:t>Zero Rates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pPr>
              <a:buFont typeface="Wingdings" pitchFamily="2" charset="2"/>
              <a:buNone/>
            </a:pPr>
            <a:r>
              <a:rPr lang="en-US" sz="2800"/>
              <a:t>   </a:t>
            </a:r>
            <a:r>
              <a:rPr lang="en-US"/>
              <a:t>A zero rate (or spot rate), for maturity </a:t>
            </a:r>
            <a:r>
              <a:rPr lang="en-US" i="1">
                <a:latin typeface="Times New Roman" pitchFamily="18" charset="0"/>
              </a:rPr>
              <a:t>T</a:t>
            </a:r>
            <a:r>
              <a:rPr lang="en-US"/>
              <a:t> is the rate of interest earned on an investment that provides a payoff only at time </a:t>
            </a:r>
            <a:r>
              <a:rPr lang="en-US" i="1">
                <a:latin typeface="Times New Roman" pitchFamily="18" charset="0"/>
              </a:rPr>
              <a:t>T</a:t>
            </a:r>
            <a:endParaRPr lang="en-US" i="1"/>
          </a:p>
          <a:p>
            <a:pPr>
              <a:buFont typeface="Wingdings" pitchFamily="2" charset="2"/>
              <a:buNone/>
            </a:pPr>
            <a:endParaRPr lang="en-US" i="1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4.</a:t>
            </a:r>
            <a:fld id="{C10F402E-5181-408D-A9D2-E9FC09BEA152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/>
              <a:t>Example </a:t>
            </a:r>
            <a:r>
              <a:rPr lang="en-US" sz="2200"/>
              <a:t>(Table 4.2, page 81)</a:t>
            </a: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pPr>
              <a:buFont typeface="Wingdings" pitchFamily="2" charset="2"/>
              <a:buNone/>
            </a:pPr>
            <a:r>
              <a:rPr lang="en-US"/>
              <a:t> </a:t>
            </a:r>
          </a:p>
        </p:txBody>
      </p:sp>
      <p:graphicFrame>
        <p:nvGraphicFramePr>
          <p:cNvPr id="15364" name="Object 4"/>
          <p:cNvGraphicFramePr>
            <a:graphicFrameLocks/>
          </p:cNvGraphicFramePr>
          <p:nvPr/>
        </p:nvGraphicFramePr>
        <p:xfrm>
          <a:off x="2057400" y="1844675"/>
          <a:ext cx="6400800" cy="3671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6" name="Document" r:id="rId4" imgW="6086160" imgH="4147920" progId="Word.Document.6">
                  <p:embed/>
                </p:oleObj>
              </mc:Choice>
              <mc:Fallback>
                <p:oleObj name="Document" r:id="rId4" imgW="6086160" imgH="4147920" progId="Word.Document.6">
                  <p:embed/>
                  <p:pic>
                    <p:nvPicPr>
                      <p:cNvPr id="0" name="Picture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1844675"/>
                        <a:ext cx="6400800" cy="3671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4.</a:t>
            </a:r>
            <a:fld id="{E91C4C49-EB20-4F15-B410-327CD6625C19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US"/>
              <a:t>Bond Pricing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sz="2800"/>
              <a:t>To calculate the cash price of a bond we discount each cash flow at the appropriate zero rate</a:t>
            </a:r>
          </a:p>
          <a:p>
            <a:r>
              <a:rPr lang="en-US" sz="2800"/>
              <a:t>In our example, the theoretical price of a two-year bond providing a 6% coupon semiannually is</a:t>
            </a:r>
          </a:p>
          <a:p>
            <a:pPr>
              <a:buFont typeface="Wingdings" pitchFamily="2" charset="2"/>
              <a:buNone/>
            </a:pPr>
            <a:endParaRPr lang="en-US" sz="2400"/>
          </a:p>
          <a:p>
            <a:pPr>
              <a:buFont typeface="Wingdings" pitchFamily="2" charset="2"/>
              <a:buNone/>
            </a:pPr>
            <a:endParaRPr lang="en-US" sz="2400"/>
          </a:p>
        </p:txBody>
      </p:sp>
      <p:graphicFrame>
        <p:nvGraphicFramePr>
          <p:cNvPr id="16388" name="Object 4"/>
          <p:cNvGraphicFramePr>
            <a:graphicFrameLocks/>
          </p:cNvGraphicFramePr>
          <p:nvPr/>
        </p:nvGraphicFramePr>
        <p:xfrm>
          <a:off x="1524000" y="4876800"/>
          <a:ext cx="52578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0" name="Equation" r:id="rId4" imgW="2006280" imgH="482400" progId="Equation.2">
                  <p:embed/>
                </p:oleObj>
              </mc:Choice>
              <mc:Fallback>
                <p:oleObj name="Equation" r:id="rId4" imgW="2006280" imgH="482400" progId="Equation.2">
                  <p:embed/>
                  <p:pic>
                    <p:nvPicPr>
                      <p:cNvPr id="0" name="Picture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4876800"/>
                        <a:ext cx="5257800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Options, Futures, and Other Derivatives</a:t>
            </a:r>
            <a:r>
              <a:rPr lang="en-US" altLang="en-US" i="0"/>
              <a:t> 6</a:t>
            </a:r>
            <a:r>
              <a:rPr lang="en-US" altLang="en-US" i="0" baseline="30000"/>
              <a:t>th</a:t>
            </a:r>
            <a:r>
              <a:rPr lang="en-US" altLang="en-US" i="0"/>
              <a:t> Edition, Copyright </a:t>
            </a:r>
            <a:r>
              <a:rPr lang="en-US" altLang="en-US" i="0">
                <a:cs typeface="Arial" charset="0"/>
              </a:rPr>
              <a:t>© John C. Hull 2005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4.</a:t>
            </a:r>
            <a:fld id="{7C5ECC95-6317-4E0A-AE50-FCD45D74FEB4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295400"/>
          </a:xfrm>
          <a:noFill/>
          <a:ln/>
        </p:spPr>
        <p:txBody>
          <a:bodyPr lIns="92075" tIns="46038" rIns="92075" bIns="46038" anchor="ctr"/>
          <a:lstStyle/>
          <a:p>
            <a:r>
              <a:rPr lang="en-US"/>
              <a:t>Bond Yield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724400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800"/>
              <a:t>The bond yield is the discount rate that makes the present value of the cash flows on the bond equal to the market price of the bond</a:t>
            </a:r>
          </a:p>
          <a:p>
            <a:pPr>
              <a:lnSpc>
                <a:spcPct val="90000"/>
              </a:lnSpc>
            </a:pPr>
            <a:r>
              <a:rPr lang="en-US" sz="2800"/>
              <a:t>Suppose that the market price of the bond in our example equals its theoretical price of 98.39</a:t>
            </a:r>
          </a:p>
          <a:p>
            <a:pPr>
              <a:lnSpc>
                <a:spcPct val="90000"/>
              </a:lnSpc>
            </a:pPr>
            <a:r>
              <a:rPr lang="en-US" sz="2800"/>
              <a:t>The bond yield (continuously compounded) is given by solving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8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    to get </a:t>
            </a:r>
            <a:r>
              <a:rPr lang="en-US" sz="2800" i="1">
                <a:latin typeface="Times New Roman" pitchFamily="18" charset="0"/>
              </a:rPr>
              <a:t>y</a:t>
            </a:r>
            <a:r>
              <a:rPr lang="en-US" sz="2800"/>
              <a:t>=0.0676 or 6.76%.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800"/>
          </a:p>
        </p:txBody>
      </p:sp>
      <p:graphicFrame>
        <p:nvGraphicFramePr>
          <p:cNvPr id="17412" name="Object 4"/>
          <p:cNvGraphicFramePr>
            <a:graphicFrameLocks/>
          </p:cNvGraphicFramePr>
          <p:nvPr/>
        </p:nvGraphicFramePr>
        <p:xfrm>
          <a:off x="1476375" y="5084763"/>
          <a:ext cx="6600825" cy="401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4" name="Equation" r:id="rId4" imgW="2882880" imgH="190440" progId="Equation.2">
                  <p:embed/>
                </p:oleObj>
              </mc:Choice>
              <mc:Fallback>
                <p:oleObj name="Equation" r:id="rId4" imgW="2882880" imgH="190440" progId="Equation.2">
                  <p:embed/>
                  <p:pic>
                    <p:nvPicPr>
                      <p:cNvPr id="0" name="Picture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5084763"/>
                        <a:ext cx="6600825" cy="401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1_Network">
  <a:themeElements>
    <a:clrScheme name="1_Network 9">
      <a:dk1>
        <a:srgbClr val="000000"/>
      </a:dk1>
      <a:lt1>
        <a:srgbClr val="FFFFFF"/>
      </a:lt1>
      <a:dk2>
        <a:srgbClr val="7C1302"/>
      </a:dk2>
      <a:lt2>
        <a:srgbClr val="CC9900"/>
      </a:lt2>
      <a:accent1>
        <a:srgbClr val="CC9900"/>
      </a:accent1>
      <a:accent2>
        <a:srgbClr val="CC3300"/>
      </a:accent2>
      <a:accent3>
        <a:srgbClr val="FFFFFF"/>
      </a:accent3>
      <a:accent4>
        <a:srgbClr val="000000"/>
      </a:accent4>
      <a:accent5>
        <a:srgbClr val="E2CAAA"/>
      </a:accent5>
      <a:accent6>
        <a:srgbClr val="B92D00"/>
      </a:accent6>
      <a:hlink>
        <a:srgbClr val="808080"/>
      </a:hlink>
      <a:folHlink>
        <a:srgbClr val="CCCC66"/>
      </a:folHlink>
    </a:clrScheme>
    <a:fontScheme name="1_Network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2075" tIns="46038" rIns="92075" bIns="46038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2075" tIns="46038" rIns="92075" bIns="46038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Ch02HullFundamentals5thEd</Template>
  <TotalTime>6</TotalTime>
  <Pages>18</Pages>
  <Words>2015</Words>
  <Application>Microsoft Macintosh PowerPoint</Application>
  <PresentationFormat>Letter Paper (8.5x11 in)</PresentationFormat>
  <Paragraphs>306</Paragraphs>
  <Slides>32</Slides>
  <Notes>32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32</vt:i4>
      </vt:variant>
    </vt:vector>
  </HeadingPairs>
  <TitlesOfParts>
    <vt:vector size="35" baseType="lpstr">
      <vt:lpstr>1_Network</vt:lpstr>
      <vt:lpstr>Equation</vt:lpstr>
      <vt:lpstr>Document</vt:lpstr>
      <vt:lpstr>Interest Rates</vt:lpstr>
      <vt:lpstr>Types of Rates</vt:lpstr>
      <vt:lpstr>Measuring Interest Rates</vt:lpstr>
      <vt:lpstr>Continuous Compounding (Page 79)</vt:lpstr>
      <vt:lpstr>Conversion Formulas (Page 79)</vt:lpstr>
      <vt:lpstr>Zero Rates</vt:lpstr>
      <vt:lpstr>Example (Table 4.2, page 81)</vt:lpstr>
      <vt:lpstr>Bond Pricing</vt:lpstr>
      <vt:lpstr>Bond Yield</vt:lpstr>
      <vt:lpstr>Par Yield</vt:lpstr>
      <vt:lpstr>Par Yield continued</vt:lpstr>
      <vt:lpstr>Determining Treasury Zero Rates Sample Data (Table 4.3, page 82) </vt:lpstr>
      <vt:lpstr>The Bootstrap Method</vt:lpstr>
      <vt:lpstr>The Bootstrap Method continued</vt:lpstr>
      <vt:lpstr>Continuously compounded Zero rates</vt:lpstr>
      <vt:lpstr>Forward Rates</vt:lpstr>
      <vt:lpstr>Calculation of Forward Rates Table 4.5, page 85</vt:lpstr>
      <vt:lpstr>Forward Rates</vt:lpstr>
      <vt:lpstr>Formula for Forward Rates</vt:lpstr>
      <vt:lpstr>Instantaneous Forward Rate</vt:lpstr>
      <vt:lpstr>Upward vs Downward Sloping Yield Curve </vt:lpstr>
      <vt:lpstr>Forward Rate Agreement</vt:lpstr>
      <vt:lpstr>Definitions</vt:lpstr>
      <vt:lpstr>Forward Rate Agreement continued  </vt:lpstr>
      <vt:lpstr>Forward Rate Agreements</vt:lpstr>
      <vt:lpstr>Valuation Formulas (equations 4.9 and 4.10 page 88)</vt:lpstr>
      <vt:lpstr>Example</vt:lpstr>
      <vt:lpstr>Duration (page 89)</vt:lpstr>
      <vt:lpstr>Example</vt:lpstr>
      <vt:lpstr>Duration Continued</vt:lpstr>
      <vt:lpstr>Convexity</vt:lpstr>
      <vt:lpstr>Theories of the Term Structure Page 93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Interest Rates</dc:title>
  <dc:subject>Options, Futures, and Other Derivatives, 6E</dc:subject>
  <dc:creator>John C. Hull</dc:creator>
  <cp:keywords>Chapter 4</cp:keywords>
  <dc:description>Copyright 2005 by John C. Hull._x000d_
All rights reserved. Published 2005.</dc:description>
  <cp:lastModifiedBy>Nikolas Topaloglou</cp:lastModifiedBy>
  <cp:revision>89</cp:revision>
  <cp:lastPrinted>1999-07-13T17:49:14Z</cp:lastPrinted>
  <dcterms:created xsi:type="dcterms:W3CDTF">1997-05-25T01:13:38Z</dcterms:created>
  <dcterms:modified xsi:type="dcterms:W3CDTF">2011-10-12T09:07:23Z</dcterms:modified>
</cp:coreProperties>
</file>