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embeddings/oleObject3.bin" ContentType="application/vnd.openxmlformats-officedocument.oleObject"/>
  <Override PartName="/ppt/notesSlides/notesSlide9.xml" ContentType="application/vnd.openxmlformats-officedocument.presentationml.notesSlide+xml"/>
  <Override PartName="/ppt/embeddings/oleObject4.bin" ContentType="application/vnd.openxmlformats-officedocument.oleObject"/>
  <Override PartName="/ppt/notesSlides/notesSlide10.xml" ContentType="application/vnd.openxmlformats-officedocument.presentationml.notesSlide+xml"/>
  <Override PartName="/ppt/embeddings/oleObject5.bin" ContentType="application/vnd.openxmlformats-officedocument.oleObject"/>
  <Override PartName="/ppt/notesSlides/notesSlide11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8.bin" ContentType="application/vnd.openxmlformats-officedocument.oleObject"/>
  <Override PartName="/ppt/notesSlides/notesSlide14.xml" ContentType="application/vnd.openxmlformats-officedocument.presentationml.notesSlide+xml"/>
  <Override PartName="/ppt/embeddings/oleObject9.bin" ContentType="application/vnd.openxmlformats-officedocument.oleObject"/>
  <Override PartName="/ppt/notesSlides/notesSlide15.xml" ContentType="application/vnd.openxmlformats-officedocument.presentationml.notesSlide+xml"/>
  <Override PartName="/ppt/embeddings/oleObject10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11.bin" ContentType="application/vnd.openxmlformats-officedocument.oleObject"/>
  <Override PartName="/ppt/notesSlides/notesSlide20.xml" ContentType="application/vnd.openxmlformats-officedocument.presentationml.notesSlide+xml"/>
  <Override PartName="/ppt/embeddings/oleObject12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31.xml" ContentType="application/vnd.openxmlformats-officedocument.presentationml.notesSlide+xml"/>
  <Override PartName="/ppt/embeddings/oleObject19.bin" ContentType="application/vnd.openxmlformats-officedocument.oleObject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319" r:id="rId2"/>
    <p:sldId id="297" r:id="rId3"/>
    <p:sldId id="320" r:id="rId4"/>
    <p:sldId id="321" r:id="rId5"/>
    <p:sldId id="322" r:id="rId6"/>
    <p:sldId id="298" r:id="rId7"/>
    <p:sldId id="302" r:id="rId8"/>
    <p:sldId id="299" r:id="rId9"/>
    <p:sldId id="300" r:id="rId10"/>
    <p:sldId id="301" r:id="rId11"/>
    <p:sldId id="303" r:id="rId12"/>
    <p:sldId id="262" r:id="rId13"/>
    <p:sldId id="304" r:id="rId14"/>
    <p:sldId id="305" r:id="rId15"/>
    <p:sldId id="331" r:id="rId16"/>
    <p:sldId id="257" r:id="rId17"/>
    <p:sldId id="258" r:id="rId18"/>
    <p:sldId id="332" r:id="rId19"/>
    <p:sldId id="259" r:id="rId20"/>
    <p:sldId id="323" r:id="rId21"/>
    <p:sldId id="261" r:id="rId22"/>
    <p:sldId id="309" r:id="rId23"/>
    <p:sldId id="328" r:id="rId24"/>
    <p:sldId id="310" r:id="rId25"/>
    <p:sldId id="333" r:id="rId26"/>
    <p:sldId id="327" r:id="rId27"/>
    <p:sldId id="329" r:id="rId28"/>
    <p:sldId id="324" r:id="rId29"/>
    <p:sldId id="330" r:id="rId30"/>
    <p:sldId id="325" r:id="rId31"/>
    <p:sldId id="326" r:id="rId32"/>
    <p:sldId id="265" r:id="rId33"/>
  </p:sldIdLst>
  <p:sldSz cx="9144000" cy="6858000" type="letter"/>
  <p:notesSz cx="6858000" cy="9207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81" autoAdjust="0"/>
  </p:normalViewPr>
  <p:slideViewPr>
    <p:cSldViewPr>
      <p:cViewPr>
        <p:scale>
          <a:sx n="150" d="100"/>
          <a:sy n="150" d="100"/>
        </p:scale>
        <p:origin x="-1784" y="-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8"/>
    </p:cViewPr>
  </p:sorterViewPr>
  <p:notesViewPr>
    <p:cSldViewPr>
      <p:cViewPr varScale="1">
        <p:scale>
          <a:sx n="45" d="100"/>
          <a:sy n="45" d="100"/>
        </p:scale>
        <p:origin x="-1296" y="-96"/>
      </p:cViewPr>
      <p:guideLst>
        <p:guide orient="horz" pos="290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480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fld id="{D0CCEAF8-9463-43BC-A34A-34FA2EAFC1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2150"/>
            <a:ext cx="4603750" cy="3449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792131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D2677-5A9F-4ABF-82E6-BD50166A1E10}" type="slidenum">
              <a:rPr lang="en-US"/>
              <a:pPr/>
              <a:t>1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75F30-5325-4B58-866E-AD55B4E65EC6}" type="slidenum">
              <a:rPr lang="en-US"/>
              <a:pPr/>
              <a:t>10</a:t>
            </a:fld>
            <a:endParaRPr lang="en-US"/>
          </a:p>
        </p:txBody>
      </p:sp>
      <p:sp>
        <p:nvSpPr>
          <p:cNvPr id="747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07B7E-F383-4C39-A57B-B4F399170FF6}" type="slidenum">
              <a:rPr lang="en-US"/>
              <a:pPr/>
              <a:t>11</a:t>
            </a:fld>
            <a:endParaRPr lang="en-US"/>
          </a:p>
        </p:txBody>
      </p:sp>
      <p:sp>
        <p:nvSpPr>
          <p:cNvPr id="757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A1C94-7AEA-4F0F-9FD6-3B3A900D9515}" type="slidenum">
              <a:rPr lang="en-US"/>
              <a:pPr/>
              <a:t>12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9479D-22CF-440F-B323-840F8E36B88E}" type="slidenum">
              <a:rPr lang="en-US"/>
              <a:pPr/>
              <a:t>13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07A67-F544-4596-A28A-45F6206AB646}" type="slidenum">
              <a:rPr lang="en-US"/>
              <a:pPr/>
              <a:t>14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09A00-5C82-4DA7-91AF-A59825F1C5F6}" type="slidenum">
              <a:rPr lang="en-US"/>
              <a:pPr/>
              <a:t>15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051AA2-24CE-4C39-A78F-78C7ED297A13}" type="slidenum">
              <a:rPr lang="en-US"/>
              <a:pPr/>
              <a:t>16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6BF41A-FA19-4F12-985D-B5BD779807C8}" type="slidenum">
              <a:rPr lang="en-US"/>
              <a:pPr/>
              <a:t>17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4A784-B057-4F15-BF1F-86355F07858F}" type="slidenum">
              <a:rPr lang="en-US"/>
              <a:pPr/>
              <a:t>18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D369D-2991-4EA2-AA1F-4038AC15446E}" type="slidenum">
              <a:rPr lang="en-US"/>
              <a:pPr/>
              <a:t>19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298EE-A6CB-45DB-88B4-890B82C10A24}" type="slidenum">
              <a:rPr lang="en-US"/>
              <a:pPr/>
              <a:t>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450AF-D0DB-4699-84EC-415F34DA07E8}" type="slidenum">
              <a:rPr lang="en-US"/>
              <a:pPr/>
              <a:t>20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6E012-7BB4-4613-AA59-0E64823656D3}" type="slidenum">
              <a:rPr lang="en-US"/>
              <a:pPr/>
              <a:t>21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7D49A-185F-4907-A4B9-A1C71D967F19}" type="slidenum">
              <a:rPr lang="en-US"/>
              <a:pPr/>
              <a:t>22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A4402-ABAC-413B-9CDB-E600CF641CE8}" type="slidenum">
              <a:rPr lang="en-US"/>
              <a:pPr/>
              <a:t>23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580A1-9423-427C-899A-75AE9EF4F985}" type="slidenum">
              <a:rPr lang="en-US"/>
              <a:pPr/>
              <a:t>24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57102-2DA2-4C68-8657-3E0F7C3DE46F}" type="slidenum">
              <a:rPr lang="en-US"/>
              <a:pPr/>
              <a:t>25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CC749A-BA2F-433A-9A5B-65088F01E7A7}" type="slidenum">
              <a:rPr lang="en-US"/>
              <a:pPr/>
              <a:t>26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1323F-0281-4B1B-BABA-E3964B5BE5F6}" type="slidenum">
              <a:rPr lang="en-US"/>
              <a:pPr/>
              <a:t>27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C1DA1-EE00-49ED-AA34-09245C2B0721}" type="slidenum">
              <a:rPr lang="en-US"/>
              <a:pPr/>
              <a:t>28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F51DE-08D2-4F2F-A3BC-5BFB0D7AF35D}" type="slidenum">
              <a:rPr lang="en-US"/>
              <a:pPr/>
              <a:t>29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4217E-A431-4D53-AF88-24DEAA8AFB11}" type="slidenum">
              <a:rPr lang="en-US"/>
              <a:pPr/>
              <a:t>3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690563"/>
            <a:ext cx="4603750" cy="3452812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5AC99-75CF-4966-863C-AEA49978D194}" type="slidenum">
              <a:rPr lang="en-US"/>
              <a:pPr/>
              <a:t>30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CCB92-19FB-4667-B87A-1E6517819395}" type="slidenum">
              <a:rPr lang="en-US"/>
              <a:pPr/>
              <a:t>31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8713" y="692150"/>
            <a:ext cx="4600575" cy="3449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DC2EB-E971-4677-9A1F-D4313EABEF6D}" type="slidenum">
              <a:rPr lang="en-US"/>
              <a:pPr/>
              <a:t>32</a:t>
            </a:fld>
            <a:endParaRPr lang="en-US"/>
          </a:p>
        </p:txBody>
      </p:sp>
      <p:sp>
        <p:nvSpPr>
          <p:cNvPr id="3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21989-5AB0-436A-B104-12FA5D39AA7C}" type="slidenum">
              <a:rPr lang="en-US"/>
              <a:pPr/>
              <a:t>4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690563"/>
            <a:ext cx="4603750" cy="3452812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67FAF-EE25-4CD1-888A-75B6CC52EDD3}" type="slidenum">
              <a:rPr lang="en-US"/>
              <a:pPr/>
              <a:t>5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690563"/>
            <a:ext cx="4603750" cy="3452812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00586-E015-48BD-ACB7-918CE52539D6}" type="slidenum">
              <a:rPr lang="en-US"/>
              <a:pPr/>
              <a:t>6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F3C2F-DF3E-4C63-BE60-E66F4803D107}" type="slidenum">
              <a:rPr lang="en-US"/>
              <a:pPr/>
              <a:t>7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51B7A-9CDE-4A68-BF11-B7683B814896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914A2-289A-41A3-B48B-C1AEF5C6EA79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3850" y="6248400"/>
            <a:ext cx="72723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37288"/>
            <a:ext cx="2133600" cy="46831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4.</a:t>
            </a:r>
            <a:fld id="{926044E0-529D-4F5E-A690-48FA9D170E5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650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0650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0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0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0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0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65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653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4.</a:t>
            </a:r>
            <a:fld id="{552329EC-6769-4C81-8F03-1AC9ED5AED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4.</a:t>
            </a:r>
            <a:fld id="{0F307718-67A2-4699-AB22-0A55B360E1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0825" y="6248400"/>
            <a:ext cx="75612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4.</a:t>
            </a:r>
            <a:fld id="{9636F0C9-3926-468F-8923-28CD471C4C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4.</a:t>
            </a:r>
            <a:fld id="{BF2AAEFC-5789-41D8-873F-EA8EC0FC36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4.</a:t>
            </a:r>
            <a:fld id="{B8145470-9586-491B-A443-8B50E39BE1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4.</a:t>
            </a:r>
            <a:fld id="{C3B08F09-B2B4-448F-92E4-B20136F694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4.</a:t>
            </a:r>
            <a:fld id="{6E1DB8F9-ABD6-4317-AA07-DB6BC28526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4.</a:t>
            </a:r>
            <a:fld id="{C25E4793-3686-4AF3-9BE3-DE7716FB0B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4.</a:t>
            </a:r>
            <a:fld id="{469D6337-5BC9-445C-8AA8-6A6F1E37E0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4.</a:t>
            </a:r>
            <a:fld id="{02F1D102-187B-4471-926D-9BFB760163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4.</a:t>
            </a:r>
            <a:fld id="{C52A78C0-4740-433D-A18B-42E437301A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248400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r>
              <a:rPr lang="en-US" altLang="en-US"/>
              <a:t>Options, Futures, and Other Derivatives 6</a:t>
            </a:r>
            <a:r>
              <a:rPr lang="en-US" altLang="en-US" baseline="30000"/>
              <a:t>th</a:t>
            </a:r>
            <a:r>
              <a:rPr lang="en-US" altLang="en-US"/>
              <a:t> Edition, Copyright </a:t>
            </a:r>
            <a:r>
              <a:rPr lang="en-US" altLang="en-US">
                <a:cs typeface="Arial" charset="0"/>
              </a:rPr>
              <a:t>© John C. Hull 2005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r>
              <a:rPr lang="en-US" altLang="en-US"/>
              <a:t>4.</a:t>
            </a:r>
            <a:fld id="{06964141-3CEC-404F-985D-7935A9AF33A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54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54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4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5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5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5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5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5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5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5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5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5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5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5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55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0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16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18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326D6EE0-9212-485D-8F99-6A992536FDA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Interest Rates</a:t>
            </a:r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2B1CBA0B-79A4-490F-AE0E-2A40D382D24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12192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Par Yield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558088" cy="42672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The par yield for a certain maturity is the coupon rate that causes the bond price to equal its face value.</a:t>
            </a:r>
          </a:p>
          <a:p>
            <a:r>
              <a:rPr lang="en-US" sz="2800"/>
              <a:t>In our example we solve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18436" name="Object 4"/>
          <p:cNvGraphicFramePr>
            <a:graphicFrameLocks/>
          </p:cNvGraphicFramePr>
          <p:nvPr/>
        </p:nvGraphicFramePr>
        <p:xfrm>
          <a:off x="1009650" y="3505200"/>
          <a:ext cx="5722938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4" imgW="2501640" imgH="1066680" progId="Equation.3">
                  <p:embed/>
                </p:oleObj>
              </mc:Choice>
              <mc:Fallback>
                <p:oleObj name="Equation" r:id="rId4" imgW="2501640" imgH="106668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3505200"/>
                        <a:ext cx="5722938" cy="246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447FF1A6-399F-487F-A7F8-BAFBAD7EE9F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Par Yield continued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 In general if </a:t>
            </a:r>
            <a:r>
              <a:rPr lang="en-US" i="1">
                <a:latin typeface="Times New Roman" pitchFamily="18" charset="0"/>
              </a:rPr>
              <a:t>m</a:t>
            </a:r>
            <a:r>
              <a:rPr lang="en-US" i="1"/>
              <a:t> </a:t>
            </a:r>
            <a:r>
              <a:rPr lang="en-US"/>
              <a:t>is the number of coupon payments per year,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/>
              <a:t> is the present value of $1 received at maturity and </a:t>
            </a:r>
            <a:r>
              <a:rPr lang="en-US" i="1">
                <a:latin typeface="Times New Roman" pitchFamily="18" charset="0"/>
              </a:rPr>
              <a:t>A</a:t>
            </a:r>
            <a:r>
              <a:rPr lang="en-US"/>
              <a:t> is the present value of an annuity of $1 on each coupon date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In the example, m=2,P=e</a:t>
            </a:r>
            <a:r>
              <a:rPr lang="en-US" baseline="30000"/>
              <a:t>-0.68*2</a:t>
            </a:r>
            <a:r>
              <a:rPr lang="en-US"/>
              <a:t>=0.8728, and</a:t>
            </a:r>
          </a:p>
        </p:txBody>
      </p:sp>
      <p:graphicFrame>
        <p:nvGraphicFramePr>
          <p:cNvPr id="19460" name="Object 4"/>
          <p:cNvGraphicFramePr>
            <a:graphicFrameLocks/>
          </p:cNvGraphicFramePr>
          <p:nvPr/>
        </p:nvGraphicFramePr>
        <p:xfrm>
          <a:off x="1524000" y="3886200"/>
          <a:ext cx="53927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4" imgW="2082600" imgH="355320" progId="Equation.3">
                  <p:embed/>
                </p:oleObj>
              </mc:Choice>
              <mc:Fallback>
                <p:oleObj name="Equation" r:id="rId4" imgW="2082600" imgH="35532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86200"/>
                        <a:ext cx="539273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/>
          </p:cNvGraphicFramePr>
          <p:nvPr/>
        </p:nvGraphicFramePr>
        <p:xfrm>
          <a:off x="838200" y="5562600"/>
          <a:ext cx="69056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6" imgW="2666880" imgH="241200" progId="Equation.3">
                  <p:embed/>
                </p:oleObj>
              </mc:Choice>
              <mc:Fallback>
                <p:oleObj name="Equation" r:id="rId6" imgW="2666880" imgH="241200" progId="Equation.3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562600"/>
                        <a:ext cx="69056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1DC42B2C-14BD-4865-924F-0464B165F6F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500"/>
              <a:t>Determining Treasury Zero Rates</a:t>
            </a:r>
            <a:br>
              <a:rPr lang="en-US" sz="3500"/>
            </a:br>
            <a:r>
              <a:rPr lang="en-US" sz="3500"/>
              <a:t>Sample Data </a:t>
            </a:r>
            <a:r>
              <a:rPr lang="en-US" sz="2200"/>
              <a:t>(Table 4.3, page 82)</a:t>
            </a:r>
            <a:r>
              <a:rPr lang="en-US" sz="350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5764213" cy="3838575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1600"/>
              <a:t> 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540000" y="1371600"/>
            <a:ext cx="459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540000" y="1371600"/>
            <a:ext cx="458470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540000" y="2657475"/>
            <a:ext cx="459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540000" y="2657475"/>
            <a:ext cx="458470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540000" y="5373688"/>
            <a:ext cx="459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540000" y="5373688"/>
            <a:ext cx="4584700" cy="25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933700" y="1512888"/>
            <a:ext cx="658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Bond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827463" y="1512888"/>
            <a:ext cx="862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Time to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4870450" y="1512888"/>
            <a:ext cx="81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Annual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724525" y="1512888"/>
            <a:ext cx="1463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Bond Cash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2738438" y="1851025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Principal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3783013" y="1851025"/>
            <a:ext cx="906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Maturity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4802188" y="1851025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Coupon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5997575" y="1851025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Price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746375" y="2189163"/>
            <a:ext cx="91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(dollars)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3830638" y="2189163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(years)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4787900" y="2205038"/>
            <a:ext cx="91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(dollars)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5813425" y="2189163"/>
            <a:ext cx="91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(dollars)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2982913" y="2867025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3963988" y="2867025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0.25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5157788" y="28670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6016625" y="2867025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97.5</a:t>
            </a: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2982913" y="3275013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3963988" y="3275013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0.50</a:t>
            </a: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5157788" y="32750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6016625" y="3275013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94.9</a:t>
            </a: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2982913" y="3683000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3963988" y="3683000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1.00</a:t>
            </a:r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5157788" y="36830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6016625" y="3683000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90.0</a:t>
            </a: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2982913" y="4090988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3963988" y="4090988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1.50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5157788" y="40909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6016625" y="4090988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96.0</a:t>
            </a:r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2982913" y="4498975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3963988" y="4498975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2.00</a:t>
            </a: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5083175" y="4498975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5945188" y="449897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101.6</a:t>
            </a: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2982913" y="4908550"/>
            <a:ext cx="63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3963988" y="4908550"/>
            <a:ext cx="7032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5083175" y="4908550"/>
            <a:ext cx="358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6016625" y="4908550"/>
            <a:ext cx="7016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BE9F590B-98C8-4137-873B-4450344BE14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Bootstrap Method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/>
              <a:t>An amount 2.5 can be earned on 97.5 during 3 months.</a:t>
            </a:r>
          </a:p>
          <a:p>
            <a:pPr>
              <a:lnSpc>
                <a:spcPct val="90000"/>
              </a:lnSpc>
            </a:pPr>
            <a:r>
              <a:rPr lang="en-US" sz="2400"/>
              <a:t>The 3-month rate is 4 times 2.5/97.5 or 10.256% with quarterly compounding</a:t>
            </a:r>
          </a:p>
          <a:p>
            <a:pPr>
              <a:lnSpc>
                <a:spcPct val="90000"/>
              </a:lnSpc>
            </a:pPr>
            <a:r>
              <a:rPr lang="en-US" sz="2400"/>
              <a:t>This is 10.127% with continuous compounding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Similarly the 6 month and 1 year rates are 10.469% and 10.536% with continuous compounding </a:t>
            </a:r>
            <a:r>
              <a:rPr lang="en-US" sz="2800"/>
              <a:t>                                        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925513" y="3500438"/>
          <a:ext cx="62515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4" imgW="2705040" imgH="330120" progId="Equation.3">
                  <p:embed/>
                </p:oleObj>
              </mc:Choice>
              <mc:Fallback>
                <p:oleObj name="Equation" r:id="rId4" imgW="2705040" imgH="3301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3500438"/>
                        <a:ext cx="625157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0C8014E5-4C29-47BC-AD4B-928F5E26425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Bootstrap Method continued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To calculate the 1.5 year rate we solve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 </a:t>
            </a:r>
          </a:p>
          <a:p>
            <a:pPr>
              <a:buFont typeface="Wingdings" pitchFamily="2" charset="2"/>
              <a:buNone/>
            </a:pPr>
            <a:r>
              <a:rPr lang="en-US"/>
              <a:t>   This reduces to </a:t>
            </a:r>
            <a:r>
              <a:rPr lang="en-US" sz="2800">
                <a:latin typeface="Times New Roman" pitchFamily="18" charset="0"/>
              </a:rPr>
              <a:t>e</a:t>
            </a:r>
            <a:r>
              <a:rPr lang="en-US" sz="2800" i="1" baseline="30000">
                <a:latin typeface="Times New Roman" pitchFamily="18" charset="0"/>
              </a:rPr>
              <a:t>-1.5R</a:t>
            </a:r>
            <a:r>
              <a:rPr lang="en-US" sz="2800" baseline="30000"/>
              <a:t> </a:t>
            </a:r>
            <a:r>
              <a:rPr lang="en-US" sz="2800"/>
              <a:t>=0.85196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to get </a:t>
            </a:r>
            <a:r>
              <a:rPr lang="en-US" i="1">
                <a:latin typeface="Times New Roman" pitchFamily="18" charset="0"/>
              </a:rPr>
              <a:t>R </a:t>
            </a:r>
            <a:r>
              <a:rPr lang="en-US"/>
              <a:t>= 0.10681 or 10.681%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Similarly the two-year rate is 10.808%</a:t>
            </a:r>
          </a:p>
        </p:txBody>
      </p:sp>
      <p:graphicFrame>
        <p:nvGraphicFramePr>
          <p:cNvPr id="23556" name="Object 4"/>
          <p:cNvGraphicFramePr>
            <a:graphicFrameLocks/>
          </p:cNvGraphicFramePr>
          <p:nvPr/>
        </p:nvGraphicFramePr>
        <p:xfrm>
          <a:off x="827088" y="2492375"/>
          <a:ext cx="73850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4" imgW="2565360" imgH="203040" progId="Equation.3">
                  <p:embed/>
                </p:oleObj>
              </mc:Choice>
              <mc:Fallback>
                <p:oleObj name="Equation" r:id="rId4" imgW="2565360" imgH="20304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92375"/>
                        <a:ext cx="738505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DD833C2C-FC5F-45D9-844B-3B10175DCE8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Continuously compounded Zero rates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graphicFrame>
        <p:nvGraphicFramePr>
          <p:cNvPr id="128004" name="Object 4"/>
          <p:cNvGraphicFramePr>
            <a:graphicFrameLocks/>
          </p:cNvGraphicFramePr>
          <p:nvPr/>
        </p:nvGraphicFramePr>
        <p:xfrm>
          <a:off x="2057400" y="1844675"/>
          <a:ext cx="6400800" cy="367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6" name="Document" r:id="rId5" imgW="6089760" imgH="4157640" progId="Word.Document.8">
                  <p:embed/>
                </p:oleObj>
              </mc:Choice>
              <mc:Fallback>
                <p:oleObj name="Document" r:id="rId5" imgW="6089760" imgH="4157640" progId="Word.Document.8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844675"/>
                        <a:ext cx="6400800" cy="367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DDD7BB0A-50B0-46F4-9454-3D0DC1C6EB7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71500" y="60960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Forward Rates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4213" y="1719263"/>
            <a:ext cx="7534275" cy="44116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800"/>
              <a:t>  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The forward rate is the future zero rate implied by today’s term structure of interest rates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06C29EDA-9949-4C1C-9F0E-DDB84B6B8D8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6375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Calculation of Forward Rates</a:t>
            </a:r>
            <a:br>
              <a:rPr lang="en-US"/>
            </a:br>
            <a:r>
              <a:rPr lang="en-US" sz="2600"/>
              <a:t>Table 4.5, page 85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8275" y="1163638"/>
            <a:ext cx="3441700" cy="6143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400"/>
              <a:t> 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622425" y="1684338"/>
            <a:ext cx="6369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622425" y="1684338"/>
            <a:ext cx="6357938" cy="3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622425" y="3316288"/>
            <a:ext cx="6369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622425" y="3316288"/>
            <a:ext cx="6357938" cy="3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622425" y="5875338"/>
            <a:ext cx="6369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1622425" y="5875338"/>
            <a:ext cx="6357938" cy="3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495675" y="1857375"/>
            <a:ext cx="197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Zero Rate for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5981700" y="1857375"/>
            <a:ext cx="203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Forward Rate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819400" y="2320925"/>
            <a:ext cx="74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an 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3333750" y="2317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573463" y="2320925"/>
            <a:ext cx="245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-year Investment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043613" y="2320925"/>
            <a:ext cx="62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for 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6488113" y="2317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727825" y="2320925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th Year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1611313" y="2784475"/>
            <a:ext cx="101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Year (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414588" y="27813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2652713" y="278447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3351213" y="2784475"/>
            <a:ext cx="220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(% per annum)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5870575" y="2784475"/>
            <a:ext cx="220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(% per annum)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109788" y="34909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024313" y="3490913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3.0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2109788" y="39544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4024313" y="3954463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4.0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6542088" y="3954463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5.0</a:t>
            </a: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2109788" y="44180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4024313" y="4418013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4.6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6542088" y="4418013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5.8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2109788" y="48815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4024313" y="4881563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5.0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6542088" y="4881563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6.2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2109788" y="53451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4024313" y="5345113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5.3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6542088" y="5345113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6.5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31331BC1-F7D2-400E-870A-7EFDF45C7F8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8382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Forward Rates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05800" cy="48006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The 3% for 1 year means that in return for an investment of $100 today, an investor receives 100e</a:t>
            </a:r>
            <a:r>
              <a:rPr lang="en-US" sz="2800" baseline="30000"/>
              <a:t>0.03*1</a:t>
            </a:r>
            <a:r>
              <a:rPr lang="en-US" sz="2800"/>
              <a:t>=$103.05 in 1 year</a:t>
            </a:r>
          </a:p>
          <a:p>
            <a:pPr>
              <a:lnSpc>
                <a:spcPct val="90000"/>
              </a:lnSpc>
            </a:pPr>
            <a:r>
              <a:rPr lang="en-US" sz="2800"/>
              <a:t>The 4% for 2 years means that in return for an investment of $100 today, an investor receives 100e</a:t>
            </a:r>
            <a:r>
              <a:rPr lang="en-US" sz="2800" baseline="30000"/>
              <a:t>0.04*2</a:t>
            </a:r>
            <a:r>
              <a:rPr lang="en-US" sz="2800"/>
              <a:t>=$108.33 in 2 years</a:t>
            </a:r>
          </a:p>
          <a:p>
            <a:pPr>
              <a:lnSpc>
                <a:spcPct val="90000"/>
              </a:lnSpc>
            </a:pPr>
            <a:r>
              <a:rPr lang="en-US" sz="2800"/>
              <a:t>The forward interest rate for year 2, is 5%. Is the rate that if applied to the second year, combined with 3% in the first year, gives 4% overall for 2 years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		100e</a:t>
            </a:r>
            <a:r>
              <a:rPr lang="en-US" sz="2800" baseline="30000"/>
              <a:t>0.03*1</a:t>
            </a:r>
            <a:r>
              <a:rPr lang="en-US" sz="2800"/>
              <a:t>* e</a:t>
            </a:r>
            <a:r>
              <a:rPr lang="en-US" sz="2800" baseline="30000"/>
              <a:t>0.05*1</a:t>
            </a:r>
            <a:r>
              <a:rPr lang="en-US" sz="2800"/>
              <a:t>=$108.33= 100e</a:t>
            </a:r>
            <a:r>
              <a:rPr lang="en-US" sz="2800" baseline="30000"/>
              <a:t>0.04*2</a:t>
            </a: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1D73826C-DF9A-43E2-9C13-6994C893F50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Formula for Forward Rates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64026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Suppose that the zero rates for time periods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 baseline="-25000">
                <a:latin typeface="Times New Roman" pitchFamily="18" charset="0"/>
              </a:rPr>
              <a:t>1</a:t>
            </a:r>
            <a:r>
              <a:rPr lang="en-US" i="1"/>
              <a:t> </a:t>
            </a:r>
            <a:r>
              <a:rPr lang="en-US"/>
              <a:t>and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 baseline="-25000">
                <a:latin typeface="Times New Roman" pitchFamily="18" charset="0"/>
              </a:rPr>
              <a:t>2</a:t>
            </a:r>
            <a:r>
              <a:rPr lang="en-US" i="1"/>
              <a:t> </a:t>
            </a:r>
            <a:r>
              <a:rPr lang="en-US"/>
              <a:t>are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1</a:t>
            </a:r>
            <a:r>
              <a:rPr lang="en-US"/>
              <a:t> and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2</a:t>
            </a:r>
            <a:r>
              <a:rPr lang="en-US"/>
              <a:t> with both rates continuously compounded.</a:t>
            </a:r>
          </a:p>
          <a:p>
            <a:pPr>
              <a:lnSpc>
                <a:spcPct val="90000"/>
              </a:lnSpc>
            </a:pPr>
            <a:r>
              <a:rPr lang="en-US"/>
              <a:t>The forward rate for the period between times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 baseline="-25000">
                <a:latin typeface="Times New Roman" pitchFamily="18" charset="0"/>
              </a:rPr>
              <a:t>1</a:t>
            </a:r>
            <a:r>
              <a:rPr lang="en-US"/>
              <a:t> and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 baseline="-25000">
                <a:latin typeface="Times New Roman" pitchFamily="18" charset="0"/>
              </a:rPr>
              <a:t>2</a:t>
            </a:r>
            <a:r>
              <a:rPr lang="en-US"/>
              <a:t> 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Example: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 baseline="-25000">
                <a:latin typeface="Times New Roman" pitchFamily="18" charset="0"/>
              </a:rPr>
              <a:t>1</a:t>
            </a:r>
            <a:r>
              <a:rPr lang="en-US"/>
              <a:t>=3,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 baseline="-25000">
                <a:latin typeface="Times New Roman" pitchFamily="18" charset="0"/>
              </a:rPr>
              <a:t>2</a:t>
            </a:r>
            <a:r>
              <a:rPr lang="en-US"/>
              <a:t>=4,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1</a:t>
            </a:r>
            <a:r>
              <a:rPr lang="en-US"/>
              <a:t>=0.046,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2</a:t>
            </a:r>
            <a:r>
              <a:rPr lang="en-US"/>
              <a:t>=0.05 and the formula gives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F</a:t>
            </a:r>
            <a:r>
              <a:rPr lang="en-US"/>
              <a:t>=0.062 </a:t>
            </a:r>
          </a:p>
        </p:txBody>
      </p:sp>
      <p:graphicFrame>
        <p:nvGraphicFramePr>
          <p:cNvPr id="30725" name="Object 5"/>
          <p:cNvGraphicFramePr>
            <a:graphicFrameLocks/>
          </p:cNvGraphicFramePr>
          <p:nvPr/>
        </p:nvGraphicFramePr>
        <p:xfrm>
          <a:off x="2057400" y="3657600"/>
          <a:ext cx="3657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4" imgW="825480" imgH="304560" progId="Equation.3">
                  <p:embed/>
                </p:oleObj>
              </mc:Choice>
              <mc:Fallback>
                <p:oleObj name="Equation" r:id="rId4" imgW="825480" imgH="304560" progId="Equation.3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657600"/>
                        <a:ext cx="3657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95BF1FE0-4EBE-4960-B81A-C14AF12473E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Types of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153400" cy="4724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/>
              <a:t>Interest rate </a:t>
            </a:r>
            <a:r>
              <a:rPr lang="en-US" sz="2800"/>
              <a:t>defines the amount of money a borrower promises to pay the lender. Depends on the credit risk.</a:t>
            </a:r>
            <a:endParaRPr lang="en-US" sz="2800" b="1" i="1"/>
          </a:p>
          <a:p>
            <a:pPr>
              <a:lnSpc>
                <a:spcPct val="90000"/>
              </a:lnSpc>
            </a:pPr>
            <a:r>
              <a:rPr lang="en-US" sz="2800" b="1" i="1"/>
              <a:t>Treasury rates</a:t>
            </a:r>
            <a:r>
              <a:rPr lang="en-US" sz="2800"/>
              <a:t>: rates an investor earn on Treasury bills and Treasury bonds</a:t>
            </a:r>
          </a:p>
          <a:p>
            <a:pPr>
              <a:lnSpc>
                <a:spcPct val="90000"/>
              </a:lnSpc>
            </a:pPr>
            <a:r>
              <a:rPr lang="en-US" sz="2800" b="1" i="1"/>
              <a:t>LIBOR rates</a:t>
            </a:r>
            <a:r>
              <a:rPr lang="en-US" sz="2800"/>
              <a:t>: the rate at which a bank is prepared to make a large wholesale deposit with other banks (AA credit rating is needed)</a:t>
            </a:r>
          </a:p>
          <a:p>
            <a:pPr>
              <a:lnSpc>
                <a:spcPct val="90000"/>
              </a:lnSpc>
            </a:pPr>
            <a:r>
              <a:rPr lang="en-US" sz="2800" b="1" i="1"/>
              <a:t>Repo rates</a:t>
            </a:r>
            <a:r>
              <a:rPr lang="en-US" sz="2800"/>
              <a:t>: The difference between the price at which securities are sold and the (higher) price at which they are repurchased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38A669F8-C7C4-46C0-AB80-F4E3DA4B8EB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Instantaneous Forward Rate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i="1"/>
              <a:t>instantaneous forward</a:t>
            </a:r>
            <a:r>
              <a:rPr lang="en-US"/>
              <a:t> </a:t>
            </a:r>
            <a:r>
              <a:rPr lang="en-US" i="1"/>
              <a:t>rate</a:t>
            </a:r>
            <a:r>
              <a:rPr lang="en-US"/>
              <a:t> for a maturity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/>
              <a:t> is the forward rate that applies for a very short time period starting at </a:t>
            </a:r>
            <a:r>
              <a:rPr lang="en-US" i="1">
                <a:latin typeface="Times New Roman" pitchFamily="18" charset="0"/>
              </a:rPr>
              <a:t>T (T</a:t>
            </a:r>
            <a:r>
              <a:rPr lang="en-US" i="1" baseline="-25000">
                <a:latin typeface="Times New Roman" pitchFamily="18" charset="0"/>
              </a:rPr>
              <a:t>2</a:t>
            </a:r>
            <a:r>
              <a:rPr lang="en-US" i="1"/>
              <a:t> </a:t>
            </a:r>
            <a:r>
              <a:rPr lang="en-US"/>
              <a:t>approaches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 baseline="-25000">
                <a:latin typeface="Times New Roman" pitchFamily="18" charset="0"/>
              </a:rPr>
              <a:t>1</a:t>
            </a:r>
            <a:r>
              <a:rPr lang="en-US" i="1"/>
              <a:t>)</a:t>
            </a:r>
            <a:r>
              <a:rPr lang="en-US"/>
              <a:t>. It is</a:t>
            </a:r>
          </a:p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where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/>
              <a:t> is the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/>
              <a:t>-year zero rate</a:t>
            </a:r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3048000" y="3733800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4" name="Equation" r:id="rId4" imgW="596880" imgH="393480" progId="Equation.2">
                  <p:embed/>
                </p:oleObj>
              </mc:Choice>
              <mc:Fallback>
                <p:oleObj name="Equation" r:id="rId4" imgW="596880" imgH="393480" progId="Equation.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733800"/>
                        <a:ext cx="1981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D7E9A732-3C65-4B05-8476-122B84B0EBF0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Upward vs Downward Sloping</a:t>
            </a:r>
            <a:br>
              <a:rPr lang="en-US"/>
            </a:br>
            <a:r>
              <a:rPr lang="en-US"/>
              <a:t>Yield Curve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4525" y="2255838"/>
            <a:ext cx="77724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For an upward sloping yield curve:</a:t>
            </a:r>
          </a:p>
          <a:p>
            <a:pPr>
              <a:buFont typeface="Wingdings" pitchFamily="2" charset="2"/>
              <a:buNone/>
            </a:pPr>
            <a:r>
              <a:rPr lang="en-US"/>
              <a:t>Fwd Rate &gt; Zero Rate &gt; Par Yield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For a downward sloping yield curve</a:t>
            </a:r>
          </a:p>
          <a:p>
            <a:pPr>
              <a:buFont typeface="Wingdings" pitchFamily="2" charset="2"/>
              <a:buNone/>
            </a:pPr>
            <a:r>
              <a:rPr lang="en-US"/>
              <a:t>Par Yield &gt; Zero Rate &gt; Fwd Rate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B206DA6B-72B8-4608-869E-DA659DD40F6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Rate Agreement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forward rate agreement (FRA) is an (OTC) agreement that a certain rate will apply to a certain principal during a certain future time period</a:t>
            </a:r>
          </a:p>
          <a:p>
            <a:r>
              <a:rPr lang="en-US"/>
              <a:t>The assumption is that the borrowing or lending would normally be done at LIBOR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4EE2C72A-5D88-463F-A336-1C26910FFBE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K</a:t>
            </a:r>
            <a:r>
              <a:rPr lang="en-US"/>
              <a:t>: The rate of interest agreed to in the FRA</a:t>
            </a:r>
          </a:p>
          <a:p>
            <a:pPr>
              <a:lnSpc>
                <a:spcPct val="90000"/>
              </a:lnSpc>
            </a:pP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F</a:t>
            </a:r>
            <a:r>
              <a:rPr lang="en-US"/>
              <a:t>: The forward LIBOR interest rate for the period between times T</a:t>
            </a:r>
            <a:r>
              <a:rPr lang="en-US" baseline="-25000"/>
              <a:t>1</a:t>
            </a:r>
            <a:r>
              <a:rPr lang="en-US"/>
              <a:t> and T</a:t>
            </a:r>
            <a:r>
              <a:rPr lang="en-US" baseline="-25000"/>
              <a:t>2</a:t>
            </a:r>
            <a:r>
              <a:rPr lang="en-US"/>
              <a:t> calculated today</a:t>
            </a:r>
          </a:p>
          <a:p>
            <a:pPr>
              <a:lnSpc>
                <a:spcPct val="90000"/>
              </a:lnSpc>
            </a:pP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M</a:t>
            </a:r>
            <a:r>
              <a:rPr lang="en-US"/>
              <a:t>: The actual LIBOR interest rate observed in the market at time T</a:t>
            </a:r>
            <a:r>
              <a:rPr lang="en-US" baseline="-25000"/>
              <a:t>1</a:t>
            </a:r>
            <a:r>
              <a:rPr lang="en-US"/>
              <a:t> for the period between times T</a:t>
            </a:r>
            <a:r>
              <a:rPr lang="en-US" baseline="-25000"/>
              <a:t>1</a:t>
            </a:r>
            <a:r>
              <a:rPr lang="en-US"/>
              <a:t> and T</a:t>
            </a:r>
            <a:r>
              <a:rPr lang="en-US" baseline="-25000"/>
              <a:t>2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 i="1"/>
              <a:t>L</a:t>
            </a:r>
            <a:r>
              <a:rPr lang="en-US"/>
              <a:t>: The principal underlying the contract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6897357E-3BEE-47BF-8FE2-C5FBD13042F1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Rate Agreement</a:t>
            </a:r>
            <a:br>
              <a:rPr lang="en-US"/>
            </a:br>
            <a:r>
              <a:rPr lang="en-US"/>
              <a:t>continued 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FRA is equivalent to an agreement where interest at a predetermined rate,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K</a:t>
            </a:r>
            <a:r>
              <a:rPr lang="en-US"/>
              <a:t> is exchanged for interest at the market rate</a:t>
            </a:r>
          </a:p>
          <a:p>
            <a:r>
              <a:rPr lang="en-US"/>
              <a:t>An FRA can be valued by assuming that the forward interest rate is certain to be realized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FC88942D-E3AA-4569-BE75-2235C451717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/>
              <a:t>Forward Rate Agreements</a:t>
            </a:r>
            <a:endParaRPr lang="en-US" sz="220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686800" cy="4911725"/>
          </a:xfrm>
        </p:spPr>
        <p:txBody>
          <a:bodyPr/>
          <a:lstStyle/>
          <a:p>
            <a:r>
              <a:rPr lang="en-US" sz="2800" dirty="0"/>
              <a:t>Consider a FRA where company X is agreeing to lend company Y for the period between </a:t>
            </a:r>
            <a:r>
              <a:rPr lang="en-US" sz="2800" i="1" dirty="0">
                <a:latin typeface="Times New Roman" pitchFamily="18" charset="0"/>
              </a:rPr>
              <a:t>T</a:t>
            </a:r>
            <a:r>
              <a:rPr lang="en-US" sz="2800" baseline="-25000" dirty="0"/>
              <a:t>1</a:t>
            </a:r>
            <a:r>
              <a:rPr lang="en-US" sz="2800" dirty="0"/>
              <a:t> and </a:t>
            </a:r>
            <a:r>
              <a:rPr lang="en-US" sz="2800" i="1" dirty="0">
                <a:latin typeface="Times New Roman" pitchFamily="18" charset="0"/>
              </a:rPr>
              <a:t>T</a:t>
            </a:r>
            <a:r>
              <a:rPr lang="en-US" sz="2800" baseline="-25000" dirty="0"/>
              <a:t>2</a:t>
            </a:r>
            <a:endParaRPr lang="en-US" sz="2800" dirty="0"/>
          </a:p>
          <a:p>
            <a:r>
              <a:rPr lang="en-US" sz="2800" dirty="0"/>
              <a:t>Normally company X would earn </a:t>
            </a:r>
            <a:r>
              <a:rPr lang="en-US" sz="2800" i="1" dirty="0">
                <a:latin typeface="Times New Roman" pitchFamily="18" charset="0"/>
              </a:rPr>
              <a:t>R</a:t>
            </a:r>
            <a:r>
              <a:rPr lang="en-US" sz="2800" baseline="-25000" dirty="0"/>
              <a:t>M</a:t>
            </a:r>
            <a:r>
              <a:rPr lang="en-US" sz="2800" dirty="0"/>
              <a:t>, from the LIBOR loan.</a:t>
            </a:r>
          </a:p>
          <a:p>
            <a:r>
              <a:rPr lang="en-US" sz="2800" dirty="0"/>
              <a:t>The extra interest it earns as a result of entering into a FRA is (</a:t>
            </a:r>
            <a:r>
              <a:rPr lang="en-US" sz="2800" i="1" dirty="0">
                <a:latin typeface="Times New Roman" pitchFamily="18" charset="0"/>
              </a:rPr>
              <a:t>R</a:t>
            </a:r>
            <a:r>
              <a:rPr lang="en-US" sz="2800" i="1" baseline="-25000" dirty="0">
                <a:latin typeface="Times New Roman" pitchFamily="18" charset="0"/>
              </a:rPr>
              <a:t>K</a:t>
            </a:r>
            <a:r>
              <a:rPr lang="en-US" sz="2800" dirty="0"/>
              <a:t> - </a:t>
            </a:r>
            <a:r>
              <a:rPr lang="en-US" sz="2800" i="1" dirty="0">
                <a:latin typeface="Times New Roman" pitchFamily="18" charset="0"/>
              </a:rPr>
              <a:t>R</a:t>
            </a:r>
            <a:r>
              <a:rPr lang="en-US" sz="2800" baseline="-25000" dirty="0"/>
              <a:t>M</a:t>
            </a:r>
            <a:r>
              <a:rPr lang="en-US" sz="2800" dirty="0"/>
              <a:t>) (could be negative).</a:t>
            </a:r>
          </a:p>
          <a:p>
            <a:r>
              <a:rPr lang="en-US" sz="2800" dirty="0"/>
              <a:t>The extra interest rate leads to a cash flow to company X at time </a:t>
            </a:r>
            <a:r>
              <a:rPr lang="en-US" sz="2800" i="1" dirty="0">
                <a:latin typeface="Times New Roman" pitchFamily="18" charset="0"/>
              </a:rPr>
              <a:t>T</a:t>
            </a:r>
            <a:r>
              <a:rPr lang="en-US" sz="2800" baseline="-25000" dirty="0"/>
              <a:t>2</a:t>
            </a:r>
            <a:r>
              <a:rPr lang="en-US" sz="2800" dirty="0"/>
              <a:t> of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</a:rPr>
              <a:t>		L(</a:t>
            </a:r>
            <a:r>
              <a:rPr lang="en-US" sz="2800" i="1" dirty="0">
                <a:latin typeface="Times New Roman" pitchFamily="18" charset="0"/>
              </a:rPr>
              <a:t>R</a:t>
            </a:r>
            <a:r>
              <a:rPr lang="en-US" sz="2800" i="1" baseline="-25000" dirty="0">
                <a:latin typeface="Times New Roman" pitchFamily="18" charset="0"/>
              </a:rPr>
              <a:t>K</a:t>
            </a:r>
            <a:r>
              <a:rPr lang="en-US" sz="2800" dirty="0"/>
              <a:t> - </a:t>
            </a:r>
            <a:r>
              <a:rPr lang="en-US" sz="2800" i="1" dirty="0">
                <a:latin typeface="Times New Roman" pitchFamily="18" charset="0"/>
              </a:rPr>
              <a:t>R</a:t>
            </a:r>
            <a:r>
              <a:rPr lang="en-US" sz="2800" baseline="-25000" dirty="0"/>
              <a:t>M</a:t>
            </a:r>
            <a:r>
              <a:rPr lang="en-US" sz="2800" dirty="0">
                <a:latin typeface="Times New Roman" pitchFamily="18" charset="0"/>
              </a:rPr>
              <a:t>)(</a:t>
            </a:r>
            <a:r>
              <a:rPr lang="en-US" sz="2800" i="1" dirty="0" smtClean="0">
                <a:latin typeface="Times New Roman" pitchFamily="18" charset="0"/>
              </a:rPr>
              <a:t>T</a:t>
            </a:r>
            <a:r>
              <a:rPr lang="el-GR" sz="2800" baseline="-25000" dirty="0"/>
              <a:t>2</a:t>
            </a:r>
            <a:r>
              <a:rPr lang="en-US" sz="2800" dirty="0" smtClean="0"/>
              <a:t> </a:t>
            </a:r>
            <a:r>
              <a:rPr lang="en-US" sz="2800" dirty="0"/>
              <a:t>- </a:t>
            </a:r>
            <a:r>
              <a:rPr lang="en-US" sz="2800" i="1" dirty="0" smtClean="0">
                <a:latin typeface="Times New Roman" pitchFamily="18" charset="0"/>
              </a:rPr>
              <a:t>T</a:t>
            </a:r>
            <a:r>
              <a:rPr lang="el-GR" sz="2800" baseline="-25000" dirty="0"/>
              <a:t>1</a:t>
            </a:r>
            <a:r>
              <a:rPr lang="en-US" sz="2800" dirty="0" smtClean="0">
                <a:latin typeface="Times New Roman" pitchFamily="18" charset="0"/>
              </a:rPr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A07A143C-2CCA-4CEA-9D91-293324D29A4A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Valuation Formulas </a:t>
            </a:r>
            <a:r>
              <a:rPr lang="en-US" sz="2200"/>
              <a:t>(equations 4.9 and 4.10 page 88)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218488" cy="4411662"/>
          </a:xfrm>
        </p:spPr>
        <p:txBody>
          <a:bodyPr/>
          <a:lstStyle/>
          <a:p>
            <a:r>
              <a:rPr lang="en-US" sz="2800"/>
              <a:t>Value of FRA where a fixed rate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 i="1" baseline="-25000">
                <a:latin typeface="Times New Roman" pitchFamily="18" charset="0"/>
              </a:rPr>
              <a:t>K</a:t>
            </a:r>
            <a:r>
              <a:rPr lang="en-US" sz="2800"/>
              <a:t> will be received on a principal </a:t>
            </a:r>
            <a:r>
              <a:rPr lang="en-US" sz="2800" i="1">
                <a:latin typeface="Times New Roman" pitchFamily="18" charset="0"/>
              </a:rPr>
              <a:t>L</a:t>
            </a:r>
            <a:r>
              <a:rPr lang="en-US" sz="2800"/>
              <a:t> between times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 baseline="-25000"/>
              <a:t>1 </a:t>
            </a:r>
            <a:r>
              <a:rPr lang="en-US" sz="2800"/>
              <a:t>and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 baseline="-25000"/>
              <a:t>2</a:t>
            </a:r>
            <a:r>
              <a:rPr lang="en-US" sz="2800"/>
              <a:t> is </a:t>
            </a:r>
          </a:p>
          <a:p>
            <a:r>
              <a:rPr lang="en-US" sz="2800"/>
              <a:t>Value of FRA where a fixed rate is paid is</a:t>
            </a:r>
          </a:p>
          <a:p>
            <a:endParaRPr lang="en-US" sz="2800"/>
          </a:p>
          <a:p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 i="1" baseline="-25000">
                <a:latin typeface="Times New Roman" pitchFamily="18" charset="0"/>
              </a:rPr>
              <a:t>F</a:t>
            </a:r>
            <a:r>
              <a:rPr lang="en-US" sz="2800" i="1">
                <a:latin typeface="Times New Roman" pitchFamily="18" charset="0"/>
              </a:rPr>
              <a:t> </a:t>
            </a:r>
            <a:r>
              <a:rPr lang="en-US" sz="2800"/>
              <a:t>is the forward rate for the period and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 baseline="-25000"/>
              <a:t>2</a:t>
            </a:r>
            <a:r>
              <a:rPr lang="en-US" sz="2800"/>
              <a:t> is the zero rate for maturity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 baseline="-25000"/>
              <a:t>2</a:t>
            </a:r>
            <a:endParaRPr lang="en-US" sz="2800"/>
          </a:p>
          <a:p>
            <a:r>
              <a:rPr lang="en-US" sz="2800"/>
              <a:t>What compounding frequencies are used in these formulas for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 i="1" baseline="-25000">
                <a:latin typeface="Times New Roman" pitchFamily="18" charset="0"/>
              </a:rPr>
              <a:t>K</a:t>
            </a:r>
            <a:r>
              <a:rPr lang="en-US" sz="2800"/>
              <a:t>,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 i="1" baseline="-25000">
                <a:latin typeface="Times New Roman" pitchFamily="18" charset="0"/>
              </a:rPr>
              <a:t>M</a:t>
            </a:r>
            <a:r>
              <a:rPr lang="en-US" sz="2800"/>
              <a:t>,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 i="1" baseline="-25000">
                <a:latin typeface="Times New Roman" pitchFamily="18" charset="0"/>
              </a:rPr>
              <a:t>F</a:t>
            </a:r>
            <a:r>
              <a:rPr lang="en-US" sz="2800"/>
              <a:t> and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 baseline="-25000"/>
              <a:t>2</a:t>
            </a:r>
            <a:r>
              <a:rPr lang="en-US" sz="2800"/>
              <a:t>?</a:t>
            </a:r>
          </a:p>
          <a:p>
            <a:endParaRPr lang="en-US" sz="2800"/>
          </a:p>
        </p:txBody>
      </p:sp>
      <p:graphicFrame>
        <p:nvGraphicFramePr>
          <p:cNvPr id="1177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763713" y="2636838"/>
          <a:ext cx="30956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8" name="Equation" r:id="rId4" imgW="1536480" imgH="228600" progId="Equation.3">
                  <p:embed/>
                </p:oleObj>
              </mc:Choice>
              <mc:Fallback>
                <p:oleObj name="Equation" r:id="rId4" imgW="1536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636838"/>
                        <a:ext cx="309562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00113" y="3573463"/>
          <a:ext cx="33845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9" name="Equation" r:id="rId6" imgW="1536480" imgH="228600" progId="Equation.3">
                  <p:embed/>
                </p:oleObj>
              </mc:Choice>
              <mc:Fallback>
                <p:oleObj name="Equation" r:id="rId6" imgW="15364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573463"/>
                        <a:ext cx="338455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F93E4E87-801A-4AC4-BD7E-04045F0ECEC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/>
              <a:t>Example</a:t>
            </a:r>
            <a:endParaRPr lang="en-US" sz="220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447088" cy="4911725"/>
          </a:xfrm>
        </p:spPr>
        <p:txBody>
          <a:bodyPr/>
          <a:lstStyle/>
          <a:p>
            <a:r>
              <a:rPr lang="en-US" sz="2800"/>
              <a:t>Consider an FRA where we will receive a rate of 6%, measured on annual compounding, on a principal of 1$ million between the end of year 1 and the end of year 2</a:t>
            </a:r>
          </a:p>
          <a:p>
            <a:r>
              <a:rPr lang="en-US" sz="2800"/>
              <a:t>The forward rate is 5% with cont. comp. or 5.127% with annual comp.</a:t>
            </a:r>
          </a:p>
          <a:p>
            <a:r>
              <a:rPr lang="en-US" sz="2800"/>
              <a:t>The value of the FRA is: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	1.000.000(0.06-0.05127)e</a:t>
            </a:r>
            <a:r>
              <a:rPr lang="en-US" sz="2800" baseline="30000"/>
              <a:t>-0.04*2</a:t>
            </a:r>
            <a:r>
              <a:rPr lang="en-US" sz="2800"/>
              <a:t>=$8,058</a:t>
            </a:r>
          </a:p>
          <a:p>
            <a:r>
              <a:rPr lang="en-US" sz="2800"/>
              <a:t>We always assume that the forward rates are realized, which means that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 i="1" baseline="-25000">
                <a:latin typeface="Times New Roman" pitchFamily="18" charset="0"/>
              </a:rPr>
              <a:t>M </a:t>
            </a:r>
            <a:r>
              <a:rPr lang="en-US" sz="2800"/>
              <a:t>=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 i="1" baseline="-25000">
                <a:latin typeface="Times New Roman" pitchFamily="18" charset="0"/>
              </a:rPr>
              <a:t>F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F257471A-918F-46CE-B04E-947E41CFB35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7500" y="1219200"/>
            <a:ext cx="8813800" cy="4622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/>
              <a:t>Duration is a measure of how long on average the holder of the bond has to wait before receiving cash payments</a:t>
            </a:r>
          </a:p>
          <a:p>
            <a:pPr>
              <a:lnSpc>
                <a:spcPct val="90000"/>
              </a:lnSpc>
            </a:pPr>
            <a:r>
              <a:rPr lang="en-US" sz="2400"/>
              <a:t>Duration of a bond that provides cash flow </a:t>
            </a:r>
            <a:r>
              <a:rPr lang="en-US" sz="2400" i="1">
                <a:latin typeface="Times New Roman" pitchFamily="18" charset="0"/>
              </a:rPr>
              <a:t>c</a:t>
            </a:r>
            <a:r>
              <a:rPr lang="en-US" sz="2400" i="1" baseline="-25000">
                <a:latin typeface="Times New Roman" pitchFamily="18" charset="0"/>
              </a:rPr>
              <a:t> i</a:t>
            </a:r>
            <a:r>
              <a:rPr lang="en-US" sz="2400" baseline="-25000"/>
              <a:t> </a:t>
            </a:r>
            <a:r>
              <a:rPr lang="en-US" sz="2400"/>
              <a:t>at time </a:t>
            </a:r>
            <a:r>
              <a:rPr lang="en-US" sz="2400" i="1">
                <a:latin typeface="Times New Roman" pitchFamily="18" charset="0"/>
              </a:rPr>
              <a:t>t 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/>
              <a:t> is														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where </a:t>
            </a:r>
            <a:r>
              <a:rPr lang="en-US" sz="2400" i="1">
                <a:latin typeface="Times New Roman" pitchFamily="18" charset="0"/>
              </a:rPr>
              <a:t>B </a:t>
            </a:r>
            <a:r>
              <a:rPr lang="en-US" sz="2400"/>
              <a:t>is its price and </a:t>
            </a:r>
            <a:r>
              <a:rPr lang="en-US" sz="2400" i="1">
                <a:latin typeface="Times New Roman" pitchFamily="18" charset="0"/>
              </a:rPr>
              <a:t>y</a:t>
            </a:r>
            <a:r>
              <a:rPr lang="en-US" sz="2400"/>
              <a:t> is its yield (continuously compounded)</a:t>
            </a:r>
          </a:p>
          <a:p>
            <a:pPr>
              <a:lnSpc>
                <a:spcPct val="90000"/>
              </a:lnSpc>
            </a:pPr>
            <a:r>
              <a:rPr lang="en-US" sz="2400"/>
              <a:t>When a small change </a:t>
            </a:r>
            <a:r>
              <a:rPr lang="el-GR" sz="2400"/>
              <a:t>Δ</a:t>
            </a:r>
            <a:r>
              <a:rPr lang="en-US" sz="2400"/>
              <a:t>y in the yield is considered: 													</a:t>
            </a:r>
          </a:p>
        </p:txBody>
      </p:sp>
      <p:graphicFrame>
        <p:nvGraphicFramePr>
          <p:cNvPr id="111619" name="Object 3"/>
          <p:cNvGraphicFramePr>
            <a:graphicFrameLocks/>
          </p:cNvGraphicFramePr>
          <p:nvPr/>
        </p:nvGraphicFramePr>
        <p:xfrm>
          <a:off x="3200400" y="2438400"/>
          <a:ext cx="2895600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2" name="Equation" r:id="rId4" imgW="825480" imgH="482400" progId="Equation.3">
                  <p:embed/>
                </p:oleObj>
              </mc:Choice>
              <mc:Fallback>
                <p:oleObj name="Equation" r:id="rId4" imgW="825480" imgH="482400" progId="Equation.3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38400"/>
                        <a:ext cx="2895600" cy="135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0" name="Object 4"/>
          <p:cNvGraphicFramePr>
            <a:graphicFrameLocks/>
          </p:cNvGraphicFramePr>
          <p:nvPr/>
        </p:nvGraphicFramePr>
        <p:xfrm>
          <a:off x="3535363" y="5084763"/>
          <a:ext cx="31670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3" name="Equation" r:id="rId6" imgW="799920" imgH="393480" progId="Equation.3">
                  <p:embed/>
                </p:oleObj>
              </mc:Choice>
              <mc:Fallback>
                <p:oleObj name="Equation" r:id="rId6" imgW="799920" imgH="39348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5363" y="5084763"/>
                        <a:ext cx="31670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1" name="Rectangle 5"/>
          <p:cNvSpPr>
            <a:spLocks noGrp="1" noChangeArrowheads="1"/>
          </p:cNvSpPr>
          <p:nvPr>
            <p:ph type="title"/>
          </p:nvPr>
        </p:nvSpPr>
        <p:spPr>
          <a:xfrm>
            <a:off x="444500" y="260350"/>
            <a:ext cx="7813675" cy="1008063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Duration </a:t>
            </a:r>
            <a:r>
              <a:rPr lang="en-US" sz="2400"/>
              <a:t>(page 89)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4D9EE39C-C500-4F19-A52C-7CA115FCC787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31300" cy="5410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/>
              <a:t>Consider a 3-year 10% coupon bond with a face value of 100.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B=5*e</a:t>
            </a:r>
            <a:r>
              <a:rPr lang="en-US" sz="2400" baseline="30000"/>
              <a:t>-0.12*0.5</a:t>
            </a:r>
            <a:r>
              <a:rPr lang="en-US" sz="2400"/>
              <a:t>+ 5*e</a:t>
            </a:r>
            <a:r>
              <a:rPr lang="en-US" sz="2400" baseline="30000"/>
              <a:t>-0.12*1.0</a:t>
            </a:r>
            <a:r>
              <a:rPr lang="en-US" sz="2400"/>
              <a:t>+ 5*e</a:t>
            </a:r>
            <a:r>
              <a:rPr lang="en-US" sz="2400" baseline="30000"/>
              <a:t>-0.12*1.5</a:t>
            </a:r>
            <a:r>
              <a:rPr lang="en-US" sz="2400"/>
              <a:t>+ 5*e</a:t>
            </a:r>
            <a:r>
              <a:rPr lang="en-US" sz="2400" baseline="30000"/>
              <a:t>-0.12*2.0</a:t>
            </a:r>
            <a:r>
              <a:rPr lang="en-US" sz="2400"/>
              <a:t>+ 5*e</a:t>
            </a:r>
            <a:r>
              <a:rPr lang="en-US" sz="2400" baseline="30000"/>
              <a:t>-0.12*2.5</a:t>
            </a:r>
            <a:r>
              <a:rPr lang="en-US" sz="2400"/>
              <a:t>+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   105*e</a:t>
            </a:r>
            <a:r>
              <a:rPr lang="en-US" sz="2400" baseline="30000"/>
              <a:t>-0.12*3.0</a:t>
            </a:r>
            <a:r>
              <a:rPr lang="en-US" sz="2400"/>
              <a:t>=94.213</a:t>
            </a:r>
          </a:p>
          <a:p>
            <a:pPr>
              <a:lnSpc>
                <a:spcPct val="90000"/>
              </a:lnSpc>
            </a:pPr>
            <a:r>
              <a:rPr lang="en-US" sz="2400"/>
              <a:t>The bond price is B=94.213 and the Duration, D=2.653, so that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l-GR" sz="2400"/>
              <a:t>Δ</a:t>
            </a:r>
            <a:r>
              <a:rPr lang="en-US" sz="2400"/>
              <a:t>B</a:t>
            </a:r>
            <a:r>
              <a:rPr lang="el-GR" sz="2400"/>
              <a:t>=</a:t>
            </a:r>
            <a:r>
              <a:rPr lang="en-US" sz="2400"/>
              <a:t>-94.213*2.653*</a:t>
            </a:r>
            <a:r>
              <a:rPr lang="el-GR" sz="2400"/>
              <a:t>Δ</a:t>
            </a:r>
            <a:r>
              <a:rPr lang="en-US" sz="2400"/>
              <a:t>y, or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	</a:t>
            </a:r>
            <a:r>
              <a:rPr lang="el-GR" sz="2400"/>
              <a:t>Δ</a:t>
            </a:r>
            <a:r>
              <a:rPr lang="en-US" sz="2400"/>
              <a:t>B</a:t>
            </a:r>
            <a:r>
              <a:rPr lang="el-GR" sz="2400"/>
              <a:t>=</a:t>
            </a:r>
            <a:r>
              <a:rPr lang="en-US" sz="2400"/>
              <a:t>-249.95*</a:t>
            </a:r>
            <a:r>
              <a:rPr lang="el-GR" sz="2400"/>
              <a:t>Δ</a:t>
            </a:r>
            <a:r>
              <a:rPr lang="en-US" sz="2400"/>
              <a:t>y</a:t>
            </a:r>
          </a:p>
          <a:p>
            <a:pPr>
              <a:lnSpc>
                <a:spcPct val="90000"/>
              </a:lnSpc>
            </a:pPr>
            <a:r>
              <a:rPr lang="en-US" sz="2400"/>
              <a:t>When the yield on the bond increases by 10 basis points(0.1%) it follows that </a:t>
            </a:r>
            <a:r>
              <a:rPr lang="el-GR" sz="2400"/>
              <a:t>Δ</a:t>
            </a:r>
            <a:r>
              <a:rPr lang="en-US" sz="2400"/>
              <a:t>y=0.001. The duration relationship predicts that </a:t>
            </a:r>
            <a:r>
              <a:rPr lang="el-GR" sz="2400"/>
              <a:t>Δ</a:t>
            </a:r>
            <a:r>
              <a:rPr lang="en-US" sz="2400"/>
              <a:t>B</a:t>
            </a:r>
            <a:r>
              <a:rPr lang="el-GR" sz="2400"/>
              <a:t>=</a:t>
            </a:r>
            <a:r>
              <a:rPr lang="en-US" sz="2400"/>
              <a:t>-249.95*0.001=-0.25, so that the bond price goes down to 94.213-0.25=93.963. How accurate is this?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B=5*e</a:t>
            </a:r>
            <a:r>
              <a:rPr lang="en-US" sz="2400" baseline="30000"/>
              <a:t>-0.121*0.5</a:t>
            </a:r>
            <a:r>
              <a:rPr lang="en-US" sz="2400"/>
              <a:t>+ 5*e</a:t>
            </a:r>
            <a:r>
              <a:rPr lang="en-US" sz="2400" baseline="30000"/>
              <a:t>-0.121*1.0</a:t>
            </a:r>
            <a:r>
              <a:rPr lang="en-US" sz="2400"/>
              <a:t>+ 5*e</a:t>
            </a:r>
            <a:r>
              <a:rPr lang="en-US" sz="2400" baseline="30000"/>
              <a:t>-0.121*1.5</a:t>
            </a:r>
            <a:r>
              <a:rPr lang="en-US" sz="2400"/>
              <a:t>+ 5*e</a:t>
            </a:r>
            <a:r>
              <a:rPr lang="en-US" sz="2400" baseline="30000"/>
              <a:t>-0.121*2.0</a:t>
            </a:r>
            <a:r>
              <a:rPr lang="en-US" sz="2400"/>
              <a:t>+ 5*e</a:t>
            </a:r>
            <a:r>
              <a:rPr lang="en-US" sz="2400" baseline="30000"/>
              <a:t>-0.121*2.5</a:t>
            </a:r>
            <a:r>
              <a:rPr lang="en-US" sz="2400"/>
              <a:t>+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   105*e</a:t>
            </a:r>
            <a:r>
              <a:rPr lang="en-US" sz="2400" baseline="30000"/>
              <a:t>-0.121*3.0</a:t>
            </a:r>
            <a:r>
              <a:rPr lang="en-US" sz="2400"/>
              <a:t>=93.963									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title"/>
          </p:nvPr>
        </p:nvSpPr>
        <p:spPr>
          <a:xfrm>
            <a:off x="444500" y="260350"/>
            <a:ext cx="7813675" cy="80645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  <a:endParaRPr lang="en-US" sz="2400"/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5B63BDBB-CE96-499D-92DE-1606BAD6590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Measuring Interest Rates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25538" y="1719263"/>
            <a:ext cx="6894512" cy="4071937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The compounding frequency used for an interest rate is the unit of measurement</a:t>
            </a:r>
          </a:p>
          <a:p>
            <a:r>
              <a:rPr lang="en-US"/>
              <a:t>The difference between quarterly and annual compounding is analogous to the difference between miles and kilometers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F4BC4115-B699-497F-B186-376ECBEF2F69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Duration Continued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When the yield </a:t>
            </a:r>
            <a:r>
              <a:rPr lang="en-US" i="1">
                <a:latin typeface="Times New Roman" pitchFamily="18" charset="0"/>
              </a:rPr>
              <a:t>y</a:t>
            </a:r>
            <a:r>
              <a:rPr lang="en-US"/>
              <a:t> is expressed with compounding </a:t>
            </a:r>
            <a:r>
              <a:rPr lang="en-US" i="1">
                <a:latin typeface="Times New Roman" pitchFamily="18" charset="0"/>
              </a:rPr>
              <a:t>m</a:t>
            </a:r>
            <a:r>
              <a:rPr lang="en-US"/>
              <a:t> times per year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The expression 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 </a:t>
            </a:r>
          </a:p>
          <a:p>
            <a:pPr>
              <a:buFont typeface="Wingdings" pitchFamily="2" charset="2"/>
              <a:buNone/>
            </a:pPr>
            <a:r>
              <a:rPr lang="en-US"/>
              <a:t>   is referred to as the “modified duration”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113668" name="Object 4"/>
          <p:cNvGraphicFramePr>
            <a:graphicFrameLocks/>
          </p:cNvGraphicFramePr>
          <p:nvPr/>
        </p:nvGraphicFramePr>
        <p:xfrm>
          <a:off x="3019425" y="2514600"/>
          <a:ext cx="23447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1" name="Equation" r:id="rId4" imgW="990360" imgH="431640" progId="Equation.3">
                  <p:embed/>
                </p:oleObj>
              </mc:Choice>
              <mc:Fallback>
                <p:oleObj name="Equation" r:id="rId4" imgW="990360" imgH="43164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2514600"/>
                        <a:ext cx="23447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69" name="Object 5"/>
          <p:cNvGraphicFramePr>
            <a:graphicFrameLocks/>
          </p:cNvGraphicFramePr>
          <p:nvPr/>
        </p:nvGraphicFramePr>
        <p:xfrm>
          <a:off x="3581400" y="4191000"/>
          <a:ext cx="1600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2" name="Equation" r:id="rId6" imgW="520560" imgH="431640" progId="Equation.2">
                  <p:embed/>
                </p:oleObj>
              </mc:Choice>
              <mc:Fallback>
                <p:oleObj name="Equation" r:id="rId6" imgW="520560" imgH="431640" progId="Equation.2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191000"/>
                        <a:ext cx="1600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9C51D74C-96F3-4B67-B7FF-FC2AECDBF4B3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Convexity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915400" cy="4911725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For large yield changes, the convexity is needed</a:t>
            </a:r>
          </a:p>
          <a:p>
            <a:pPr>
              <a:buFont typeface="Wingdings" pitchFamily="2" charset="2"/>
              <a:buNone/>
            </a:pPr>
            <a:r>
              <a:rPr lang="en-US"/>
              <a:t>The convexity measures the curvature of the</a:t>
            </a:r>
          </a:p>
          <a:p>
            <a:pPr>
              <a:buFont typeface="Wingdings" pitchFamily="2" charset="2"/>
              <a:buNone/>
            </a:pPr>
            <a:r>
              <a:rPr lang="en-US"/>
              <a:t>term structure.The conv. of a bond is defined as</a:t>
            </a:r>
          </a:p>
        </p:txBody>
      </p:sp>
      <p:graphicFrame>
        <p:nvGraphicFramePr>
          <p:cNvPr id="115716" name="Object 4"/>
          <p:cNvGraphicFramePr>
            <a:graphicFrameLocks/>
          </p:cNvGraphicFramePr>
          <p:nvPr/>
        </p:nvGraphicFramePr>
        <p:xfrm>
          <a:off x="1524000" y="2895600"/>
          <a:ext cx="4748213" cy="340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8" name="Equation" r:id="rId4" imgW="1536480" imgH="1269720" progId="Equation.3">
                  <p:embed/>
                </p:oleObj>
              </mc:Choice>
              <mc:Fallback>
                <p:oleObj name="Equation" r:id="rId4" imgW="1536480" imgH="126972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95600"/>
                        <a:ext cx="4748213" cy="340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1DF47E9A-53D2-4DF8-ABFC-83F18B50CAEB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Theories of the Term Structure</a:t>
            </a:r>
            <a:br>
              <a:rPr lang="en-US"/>
            </a:br>
            <a:r>
              <a:rPr lang="en-US" sz="2200"/>
              <a:t>Page 93</a:t>
            </a:r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052513"/>
            <a:ext cx="8077200" cy="2905125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Expectations Theory: forward rates equal expected future zero rates	</a:t>
            </a:r>
          </a:p>
          <a:p>
            <a:r>
              <a:rPr lang="en-US"/>
              <a:t>Market Segmentation: short, medium and long rates determined independently of each other</a:t>
            </a:r>
          </a:p>
          <a:p>
            <a:r>
              <a:rPr lang="en-US"/>
              <a:t>Liquidity Preference Theory: forward rates higher than expected future zero rates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C9592FA3-720F-4A76-932D-830A5633EC5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Continuous Compounding</a:t>
            </a:r>
            <a:br>
              <a:rPr lang="en-US"/>
            </a:br>
            <a:r>
              <a:rPr lang="en-US" sz="2200"/>
              <a:t>(Page 79)</a:t>
            </a: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In the limit as we compound more and more frequently we obtain continuously compounded interest rates</a:t>
            </a:r>
          </a:p>
          <a:p>
            <a:r>
              <a:rPr lang="en-US" sz="2800"/>
              <a:t>$100 grows to $</a:t>
            </a:r>
            <a:r>
              <a:rPr lang="en-US" sz="2800">
                <a:latin typeface="Times New Roman" pitchFamily="18" charset="0"/>
              </a:rPr>
              <a:t>100(1+R)</a:t>
            </a:r>
            <a:r>
              <a:rPr lang="en-US" sz="2800" baseline="30000">
                <a:latin typeface="Times New Roman" pitchFamily="18" charset="0"/>
              </a:rPr>
              <a:t>T</a:t>
            </a:r>
            <a:r>
              <a:rPr lang="en-US" sz="2800" baseline="30000"/>
              <a:t> </a:t>
            </a:r>
            <a:r>
              <a:rPr lang="en-US" sz="2800"/>
              <a:t>when invested at an annually compounded rate</a:t>
            </a:r>
            <a:r>
              <a:rPr lang="en-US" sz="2800" i="1"/>
              <a:t>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 i="1"/>
              <a:t> </a:t>
            </a:r>
            <a:r>
              <a:rPr lang="en-US" sz="2800"/>
              <a:t>for time </a:t>
            </a:r>
            <a:r>
              <a:rPr lang="en-US" sz="2800" i="1">
                <a:latin typeface="Times New Roman" pitchFamily="18" charset="0"/>
              </a:rPr>
              <a:t>T</a:t>
            </a:r>
            <a:endParaRPr lang="en-US" sz="2800"/>
          </a:p>
          <a:p>
            <a:r>
              <a:rPr lang="en-US" sz="2800"/>
              <a:t>$100 grows to $</a:t>
            </a:r>
            <a:r>
              <a:rPr lang="en-US" sz="2800">
                <a:latin typeface="Times New Roman" pitchFamily="18" charset="0"/>
              </a:rPr>
              <a:t>100e</a:t>
            </a:r>
            <a:r>
              <a:rPr lang="en-US" sz="2800" i="1" baseline="30000">
                <a:latin typeface="Times New Roman" pitchFamily="18" charset="0"/>
              </a:rPr>
              <a:t>RT</a:t>
            </a:r>
            <a:r>
              <a:rPr lang="en-US" sz="2800" baseline="30000"/>
              <a:t> </a:t>
            </a:r>
            <a:r>
              <a:rPr lang="en-US" sz="2800"/>
              <a:t>when invested at a continuously compounded rate</a:t>
            </a:r>
            <a:r>
              <a:rPr lang="en-US" sz="2800" i="1"/>
              <a:t>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 i="1"/>
              <a:t> </a:t>
            </a:r>
            <a:r>
              <a:rPr lang="en-US" sz="2800"/>
              <a:t>for time </a:t>
            </a:r>
            <a:r>
              <a:rPr lang="en-US" sz="2800" i="1">
                <a:latin typeface="Times New Roman" pitchFamily="18" charset="0"/>
              </a:rPr>
              <a:t>T</a:t>
            </a:r>
            <a:endParaRPr lang="en-US" sz="2800"/>
          </a:p>
          <a:p>
            <a:r>
              <a:rPr lang="en-US" sz="2800"/>
              <a:t>$100 received at time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/>
              <a:t>discounts to $</a:t>
            </a:r>
            <a:r>
              <a:rPr lang="en-US" sz="2800">
                <a:latin typeface="Times New Roman" pitchFamily="18" charset="0"/>
              </a:rPr>
              <a:t>100e</a:t>
            </a:r>
            <a:r>
              <a:rPr lang="en-US" sz="2800" baseline="30000">
                <a:latin typeface="Times New Roman" pitchFamily="18" charset="0"/>
              </a:rPr>
              <a:t>-</a:t>
            </a:r>
            <a:r>
              <a:rPr lang="en-US" sz="2800" i="1" baseline="30000">
                <a:latin typeface="Times New Roman" pitchFamily="18" charset="0"/>
              </a:rPr>
              <a:t>RT</a:t>
            </a:r>
            <a:r>
              <a:rPr lang="en-US" sz="2800" baseline="30000"/>
              <a:t> </a:t>
            </a:r>
            <a:r>
              <a:rPr lang="en-US" sz="2800"/>
              <a:t>at time zero when the continuously compounded discount rate is </a:t>
            </a:r>
            <a:r>
              <a:rPr lang="en-US" sz="2800" i="1">
                <a:latin typeface="Times New Roman" pitchFamily="18" charset="0"/>
              </a:rPr>
              <a:t>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A834E60B-5785-43CD-8081-4087D6CB2F2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Conversion Formulas</a:t>
            </a:r>
            <a:br>
              <a:rPr lang="en-US"/>
            </a:br>
            <a:r>
              <a:rPr lang="en-US" sz="2200"/>
              <a:t>(Page 79)</a:t>
            </a: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/>
              <a:t>Define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c </a:t>
            </a:r>
            <a:r>
              <a:rPr lang="en-US"/>
              <a:t>: continuously compounded rate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m</a:t>
            </a:r>
            <a:r>
              <a:rPr lang="en-US"/>
              <a:t>: same rate with compounding </a:t>
            </a:r>
            <a:r>
              <a:rPr lang="en-US" i="1"/>
              <a:t>m</a:t>
            </a:r>
            <a:r>
              <a:rPr lang="en-US"/>
              <a:t> times per year</a:t>
            </a:r>
          </a:p>
          <a:p>
            <a:pPr algn="ctr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102406" name="Object 6"/>
          <p:cNvGraphicFramePr>
            <a:graphicFrameLocks noChangeAspect="1"/>
          </p:cNvGraphicFramePr>
          <p:nvPr/>
        </p:nvGraphicFramePr>
        <p:xfrm>
          <a:off x="2514600" y="4191000"/>
          <a:ext cx="3657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8" name="Equation" r:id="rId4" imgW="634680" imgH="444240" progId="Equation.2">
                  <p:embed/>
                </p:oleObj>
              </mc:Choice>
              <mc:Fallback>
                <p:oleObj name="Equation" r:id="rId4" imgW="634680" imgH="444240" progId="Equation.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91000"/>
                        <a:ext cx="36576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20B652C3-6BE9-46EF-BDC8-3D677283DD5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Zero Rates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800"/>
              <a:t>   </a:t>
            </a:r>
            <a:r>
              <a:rPr lang="en-US"/>
              <a:t>A zero rate (or spot rate), for maturity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/>
              <a:t> is the rate of interest earned on an investment that provides a payoff only at time </a:t>
            </a:r>
            <a:r>
              <a:rPr lang="en-US" i="1">
                <a:latin typeface="Times New Roman" pitchFamily="18" charset="0"/>
              </a:rPr>
              <a:t>T</a:t>
            </a:r>
            <a:endParaRPr lang="en-US" i="1"/>
          </a:p>
          <a:p>
            <a:pPr>
              <a:buFont typeface="Wingdings" pitchFamily="2" charset="2"/>
              <a:buNone/>
            </a:pPr>
            <a:endParaRPr lang="en-US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C10F402E-5181-408D-A9D2-E9FC09BEA15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</a:t>
            </a:r>
            <a:r>
              <a:rPr lang="en-US" sz="2200"/>
              <a:t>(Table 4.2, page 81)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graphicFrame>
        <p:nvGraphicFramePr>
          <p:cNvPr id="15364" name="Object 4"/>
          <p:cNvGraphicFramePr>
            <a:graphicFrameLocks/>
          </p:cNvGraphicFramePr>
          <p:nvPr/>
        </p:nvGraphicFramePr>
        <p:xfrm>
          <a:off x="2057400" y="1844675"/>
          <a:ext cx="6400800" cy="367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Document" r:id="rId4" imgW="6086160" imgH="4147920" progId="Word.Document.6">
                  <p:embed/>
                </p:oleObj>
              </mc:Choice>
              <mc:Fallback>
                <p:oleObj name="Document" r:id="rId4" imgW="6086160" imgH="4147920" progId="Word.Document.6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844675"/>
                        <a:ext cx="6400800" cy="367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E91C4C49-EB20-4F15-B410-327CD6625C1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Bond Pricing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800"/>
              <a:t>To calculate the cash price of a bond we discount each cash flow at the appropriate zero rate</a:t>
            </a:r>
          </a:p>
          <a:p>
            <a:r>
              <a:rPr lang="en-US" sz="2800"/>
              <a:t>In our example, the theoretical price of a two-year bond providing a 6% coupon semiannually is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graphicFrame>
        <p:nvGraphicFramePr>
          <p:cNvPr id="16388" name="Object 4"/>
          <p:cNvGraphicFramePr>
            <a:graphicFrameLocks/>
          </p:cNvGraphicFramePr>
          <p:nvPr/>
        </p:nvGraphicFramePr>
        <p:xfrm>
          <a:off x="1524000" y="4876800"/>
          <a:ext cx="5257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4" imgW="2006280" imgH="482400" progId="Equation.2">
                  <p:embed/>
                </p:oleObj>
              </mc:Choice>
              <mc:Fallback>
                <p:oleObj name="Equation" r:id="rId4" imgW="2006280" imgH="482400" progId="Equation.2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76800"/>
                        <a:ext cx="5257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4.</a:t>
            </a:r>
            <a:fld id="{7C5ECC95-6317-4E0A-AE50-FCD45D74FEB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Bond Yield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The bond yield is the discount rate that makes the present value of the cash flows on the bond equal to the market price of the bond</a:t>
            </a:r>
          </a:p>
          <a:p>
            <a:pPr>
              <a:lnSpc>
                <a:spcPct val="90000"/>
              </a:lnSpc>
            </a:pPr>
            <a:r>
              <a:rPr lang="en-US" sz="2800"/>
              <a:t>Suppose that the market price of the bond in our example equals its theoretical price of 98.39</a:t>
            </a:r>
          </a:p>
          <a:p>
            <a:pPr>
              <a:lnSpc>
                <a:spcPct val="90000"/>
              </a:lnSpc>
            </a:pPr>
            <a:r>
              <a:rPr lang="en-US" sz="2800"/>
              <a:t>The bond yield (continuously compounded) is given by solving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 to get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 sz="2800"/>
              <a:t>=0.0676 or 6.76%.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  <p:graphicFrame>
        <p:nvGraphicFramePr>
          <p:cNvPr id="17412" name="Object 4"/>
          <p:cNvGraphicFramePr>
            <a:graphicFrameLocks/>
          </p:cNvGraphicFramePr>
          <p:nvPr/>
        </p:nvGraphicFramePr>
        <p:xfrm>
          <a:off x="1476375" y="5084763"/>
          <a:ext cx="66008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4" imgW="2882880" imgH="190440" progId="Equation.2">
                  <p:embed/>
                </p:oleObj>
              </mc:Choice>
              <mc:Fallback>
                <p:oleObj name="Equation" r:id="rId4" imgW="2882880" imgH="190440" progId="Equation.2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084763"/>
                        <a:ext cx="660082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Network">
  <a:themeElements>
    <a:clrScheme name="1_Network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1_Networ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Ch02HullFundamentals5thEd</Template>
  <TotalTime>6</TotalTime>
  <Pages>18</Pages>
  <Words>2015</Words>
  <Application>Microsoft Macintosh PowerPoint</Application>
  <PresentationFormat>Letter Paper (8.5x11 in)</PresentationFormat>
  <Paragraphs>306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1_Network</vt:lpstr>
      <vt:lpstr>Equation</vt:lpstr>
      <vt:lpstr>Document</vt:lpstr>
      <vt:lpstr>Interest Rates</vt:lpstr>
      <vt:lpstr>Types of Rates</vt:lpstr>
      <vt:lpstr>Measuring Interest Rates</vt:lpstr>
      <vt:lpstr>Continuous Compounding (Page 79)</vt:lpstr>
      <vt:lpstr>Conversion Formulas (Page 79)</vt:lpstr>
      <vt:lpstr>Zero Rates</vt:lpstr>
      <vt:lpstr>Example (Table 4.2, page 81)</vt:lpstr>
      <vt:lpstr>Bond Pricing</vt:lpstr>
      <vt:lpstr>Bond Yield</vt:lpstr>
      <vt:lpstr>Par Yield</vt:lpstr>
      <vt:lpstr>Par Yield continued</vt:lpstr>
      <vt:lpstr>Determining Treasury Zero Rates Sample Data (Table 4.3, page 82) </vt:lpstr>
      <vt:lpstr>The Bootstrap Method</vt:lpstr>
      <vt:lpstr>The Bootstrap Method continued</vt:lpstr>
      <vt:lpstr>Continuously compounded Zero rates</vt:lpstr>
      <vt:lpstr>Forward Rates</vt:lpstr>
      <vt:lpstr>Calculation of Forward Rates Table 4.5, page 85</vt:lpstr>
      <vt:lpstr>Forward Rates</vt:lpstr>
      <vt:lpstr>Formula for Forward Rates</vt:lpstr>
      <vt:lpstr>Instantaneous Forward Rate</vt:lpstr>
      <vt:lpstr>Upward vs Downward Sloping Yield Curve </vt:lpstr>
      <vt:lpstr>Forward Rate Agreement</vt:lpstr>
      <vt:lpstr>Definitions</vt:lpstr>
      <vt:lpstr>Forward Rate Agreement continued  </vt:lpstr>
      <vt:lpstr>Forward Rate Agreements</vt:lpstr>
      <vt:lpstr>Valuation Formulas (equations 4.9 and 4.10 page 88)</vt:lpstr>
      <vt:lpstr>Example</vt:lpstr>
      <vt:lpstr>Duration (page 89)</vt:lpstr>
      <vt:lpstr>Example</vt:lpstr>
      <vt:lpstr>Duration Continued</vt:lpstr>
      <vt:lpstr>Convexity</vt:lpstr>
      <vt:lpstr>Theories of the Term Structure Page 93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Rates</dc:title>
  <dc:subject>Options, Futures, and Other Derivatives, 6E</dc:subject>
  <dc:creator>John C. Hull</dc:creator>
  <cp:keywords>Chapter 4</cp:keywords>
  <dc:description>Copyright 2005 by John C. Hull._x000d_
All rights reserved. Published 2005.</dc:description>
  <cp:lastModifiedBy>Nikolas Topaloglou</cp:lastModifiedBy>
  <cp:revision>89</cp:revision>
  <cp:lastPrinted>1999-07-13T17:49:14Z</cp:lastPrinted>
  <dcterms:created xsi:type="dcterms:W3CDTF">1997-05-25T01:13:38Z</dcterms:created>
  <dcterms:modified xsi:type="dcterms:W3CDTF">2011-10-12T09:07:23Z</dcterms:modified>
</cp:coreProperties>
</file>