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9"/>
  </p:notesMasterIdLst>
  <p:sldIdLst>
    <p:sldId id="256" r:id="rId3"/>
    <p:sldId id="259" r:id="rId4"/>
    <p:sldId id="257" r:id="rId5"/>
    <p:sldId id="261" r:id="rId6"/>
    <p:sldId id="414" r:id="rId7"/>
    <p:sldId id="434" r:id="rId8"/>
    <p:sldId id="436" r:id="rId9"/>
    <p:sldId id="474" r:id="rId10"/>
    <p:sldId id="437" r:id="rId11"/>
    <p:sldId id="475" r:id="rId12"/>
    <p:sldId id="438" r:id="rId13"/>
    <p:sldId id="439" r:id="rId14"/>
    <p:sldId id="440" r:id="rId15"/>
    <p:sldId id="441" r:id="rId16"/>
    <p:sldId id="476" r:id="rId17"/>
    <p:sldId id="442" r:id="rId18"/>
    <p:sldId id="443" r:id="rId19"/>
    <p:sldId id="477" r:id="rId20"/>
    <p:sldId id="469" r:id="rId21"/>
    <p:sldId id="444" r:id="rId22"/>
    <p:sldId id="478" r:id="rId23"/>
    <p:sldId id="445" r:id="rId24"/>
    <p:sldId id="479" r:id="rId25"/>
    <p:sldId id="470" r:id="rId26"/>
    <p:sldId id="446" r:id="rId27"/>
    <p:sldId id="447" r:id="rId28"/>
    <p:sldId id="480" r:id="rId29"/>
    <p:sldId id="448" r:id="rId30"/>
    <p:sldId id="481" r:id="rId31"/>
    <p:sldId id="471" r:id="rId32"/>
    <p:sldId id="449" r:id="rId33"/>
    <p:sldId id="482" r:id="rId34"/>
    <p:sldId id="450" r:id="rId35"/>
    <p:sldId id="483" r:id="rId36"/>
    <p:sldId id="451" r:id="rId37"/>
    <p:sldId id="452" r:id="rId38"/>
    <p:sldId id="484" r:id="rId39"/>
    <p:sldId id="453" r:id="rId40"/>
    <p:sldId id="454" r:id="rId41"/>
    <p:sldId id="486" r:id="rId42"/>
    <p:sldId id="455" r:id="rId43"/>
    <p:sldId id="485" r:id="rId44"/>
    <p:sldId id="472" r:id="rId45"/>
    <p:sldId id="456" r:id="rId46"/>
    <p:sldId id="487" r:id="rId47"/>
    <p:sldId id="457" r:id="rId48"/>
    <p:sldId id="458" r:id="rId49"/>
    <p:sldId id="459" r:id="rId50"/>
    <p:sldId id="460" r:id="rId51"/>
    <p:sldId id="488" r:id="rId52"/>
    <p:sldId id="473" r:id="rId53"/>
    <p:sldId id="495" r:id="rId54"/>
    <p:sldId id="462" r:id="rId55"/>
    <p:sldId id="489" r:id="rId56"/>
    <p:sldId id="490" r:id="rId57"/>
    <p:sldId id="464" r:id="rId58"/>
    <p:sldId id="491" r:id="rId59"/>
    <p:sldId id="465" r:id="rId60"/>
    <p:sldId id="466" r:id="rId61"/>
    <p:sldId id="492" r:id="rId62"/>
    <p:sldId id="461" r:id="rId63"/>
    <p:sldId id="467" r:id="rId64"/>
    <p:sldId id="493" r:id="rId65"/>
    <p:sldId id="468" r:id="rId66"/>
    <p:sldId id="494" r:id="rId67"/>
    <p:sldId id="354" r:id="rId68"/>
  </p:sldIdLst>
  <p:sldSz cx="9144000" cy="6858000" type="screen4x3"/>
  <p:notesSz cx="6858000" cy="9144000"/>
  <p:custDataLst>
    <p:tags r:id="rId7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gs" Target="tags/tag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31.xml"/><Relationship Id="rId18" Type="http://schemas.openxmlformats.org/officeDocument/2006/relationships/slide" Target="slides/slide39.xml"/><Relationship Id="rId26" Type="http://schemas.openxmlformats.org/officeDocument/2006/relationships/slide" Target="slides/slide62.xml"/><Relationship Id="rId3" Type="http://schemas.openxmlformats.org/officeDocument/2006/relationships/slide" Target="slides/slide11.xml"/><Relationship Id="rId21" Type="http://schemas.openxmlformats.org/officeDocument/2006/relationships/slide" Target="slides/slide46.xml"/><Relationship Id="rId7" Type="http://schemas.openxmlformats.org/officeDocument/2006/relationships/slide" Target="slides/slide16.xml"/><Relationship Id="rId12" Type="http://schemas.openxmlformats.org/officeDocument/2006/relationships/slide" Target="slides/slide28.xml"/><Relationship Id="rId17" Type="http://schemas.openxmlformats.org/officeDocument/2006/relationships/slide" Target="slides/slide38.xml"/><Relationship Id="rId25" Type="http://schemas.openxmlformats.org/officeDocument/2006/relationships/slide" Target="slides/slide53.xml"/><Relationship Id="rId2" Type="http://schemas.openxmlformats.org/officeDocument/2006/relationships/slide" Target="slides/slide9.xml"/><Relationship Id="rId16" Type="http://schemas.openxmlformats.org/officeDocument/2006/relationships/slide" Target="slides/slide36.xml"/><Relationship Id="rId20" Type="http://schemas.openxmlformats.org/officeDocument/2006/relationships/slide" Target="slides/slide44.xml"/><Relationship Id="rId1" Type="http://schemas.openxmlformats.org/officeDocument/2006/relationships/slide" Target="slides/slide7.xml"/><Relationship Id="rId6" Type="http://schemas.openxmlformats.org/officeDocument/2006/relationships/slide" Target="slides/slide14.xml"/><Relationship Id="rId11" Type="http://schemas.openxmlformats.org/officeDocument/2006/relationships/slide" Target="slides/slide26.xml"/><Relationship Id="rId24" Type="http://schemas.openxmlformats.org/officeDocument/2006/relationships/slide" Target="slides/slide49.xml"/><Relationship Id="rId5" Type="http://schemas.openxmlformats.org/officeDocument/2006/relationships/slide" Target="slides/slide13.xml"/><Relationship Id="rId15" Type="http://schemas.openxmlformats.org/officeDocument/2006/relationships/slide" Target="slides/slide35.xml"/><Relationship Id="rId23" Type="http://schemas.openxmlformats.org/officeDocument/2006/relationships/slide" Target="slides/slide48.xml"/><Relationship Id="rId10" Type="http://schemas.openxmlformats.org/officeDocument/2006/relationships/slide" Target="slides/slide22.xml"/><Relationship Id="rId19" Type="http://schemas.openxmlformats.org/officeDocument/2006/relationships/slide" Target="slides/slide41.xml"/><Relationship Id="rId4" Type="http://schemas.openxmlformats.org/officeDocument/2006/relationships/slide" Target="slides/slide12.xml"/><Relationship Id="rId9" Type="http://schemas.openxmlformats.org/officeDocument/2006/relationships/slide" Target="slides/slide20.xml"/><Relationship Id="rId14" Type="http://schemas.openxmlformats.org/officeDocument/2006/relationships/slide" Target="slides/slide33.xml"/><Relationship Id="rId22" Type="http://schemas.openxmlformats.org/officeDocument/2006/relationships/slide" Target="slides/slide47.xml"/><Relationship Id="rId27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Κωδικοποίηση </a:t>
            </a:r>
            <a:r>
              <a:rPr lang="el-GR" sz="2800" dirty="0" smtClean="0"/>
              <a:t>βίντεο: </a:t>
            </a:r>
            <a:r>
              <a:rPr lang="en-US" sz="2800" dirty="0" smtClean="0"/>
              <a:t>MPEG</a:t>
            </a:r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Στόχοι του </a:t>
            </a:r>
            <a:r>
              <a:rPr lang="en-US" altLang="el-GR" dirty="0"/>
              <a:t>MPEG-1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Τυποποιημένο </a:t>
            </a:r>
            <a:r>
              <a:rPr lang="el-GR" altLang="el-GR" dirty="0" err="1"/>
              <a:t>μορφότυπο</a:t>
            </a:r>
            <a:r>
              <a:rPr lang="el-GR" altLang="el-GR" dirty="0"/>
              <a:t> ανταλλαγής (</a:t>
            </a:r>
            <a:r>
              <a:rPr lang="en-US" altLang="el-GR" dirty="0"/>
              <a:t>SIF</a:t>
            </a:r>
            <a:r>
              <a:rPr lang="el-GR" altLang="el-GR" dirty="0"/>
              <a:t>) </a:t>
            </a:r>
          </a:p>
          <a:p>
            <a:pPr lvl="1"/>
            <a:r>
              <a:rPr lang="en-US" altLang="el-GR" dirty="0" smtClean="0"/>
              <a:t>NTSC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352 </a:t>
            </a:r>
            <a:r>
              <a:rPr lang="en-US" altLang="el-GR" dirty="0"/>
              <a:t>x</a:t>
            </a:r>
            <a:r>
              <a:rPr lang="el-GR" altLang="el-GR" dirty="0"/>
              <a:t> 240 (</a:t>
            </a:r>
            <a:r>
              <a:rPr lang="el-GR" altLang="el-GR" dirty="0" smtClean="0"/>
              <a:t>φωτεινότητα)</a:t>
            </a:r>
          </a:p>
          <a:p>
            <a:pPr lvl="2"/>
            <a:r>
              <a:rPr lang="el-GR" altLang="el-GR" dirty="0" smtClean="0"/>
              <a:t>176 </a:t>
            </a:r>
            <a:r>
              <a:rPr lang="en-US" altLang="el-GR" dirty="0"/>
              <a:t>x</a:t>
            </a:r>
            <a:r>
              <a:rPr lang="el-GR" altLang="el-GR" dirty="0"/>
              <a:t> 120 (</a:t>
            </a:r>
            <a:r>
              <a:rPr lang="el-GR" altLang="el-GR" dirty="0" err="1"/>
              <a:t>χρωμικότητα</a:t>
            </a:r>
            <a:r>
              <a:rPr lang="el-GR" altLang="el-GR" dirty="0"/>
              <a:t>)</a:t>
            </a:r>
          </a:p>
          <a:p>
            <a:pPr lvl="1"/>
            <a:r>
              <a:rPr lang="en-US" altLang="el-GR" dirty="0"/>
              <a:t>PAL</a:t>
            </a:r>
            <a:r>
              <a:rPr lang="el-GR" altLang="el-GR" dirty="0"/>
              <a:t>/</a:t>
            </a:r>
            <a:r>
              <a:rPr lang="en-US" altLang="el-GR" dirty="0" smtClean="0"/>
              <a:t>SECAM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352 </a:t>
            </a:r>
            <a:r>
              <a:rPr lang="en-US" altLang="el-GR" dirty="0"/>
              <a:t>x</a:t>
            </a:r>
            <a:r>
              <a:rPr lang="el-GR" altLang="el-GR" dirty="0"/>
              <a:t> 288 (</a:t>
            </a:r>
            <a:r>
              <a:rPr lang="el-GR" altLang="el-GR" dirty="0" smtClean="0"/>
              <a:t>φωτεινότητα)</a:t>
            </a:r>
          </a:p>
          <a:p>
            <a:pPr lvl="2"/>
            <a:r>
              <a:rPr lang="el-GR" altLang="el-GR" dirty="0" smtClean="0"/>
              <a:t>176 </a:t>
            </a:r>
            <a:r>
              <a:rPr lang="en-US" altLang="el-GR" dirty="0"/>
              <a:t>x</a:t>
            </a:r>
            <a:r>
              <a:rPr lang="el-GR" altLang="el-GR" dirty="0"/>
              <a:t> 144 (</a:t>
            </a:r>
            <a:r>
              <a:rPr lang="el-GR" altLang="el-GR" dirty="0" err="1"/>
              <a:t>χρωμικότητα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/>
              <a:t>Ρυθμοί πλαισίου από 23,97 </a:t>
            </a:r>
            <a:r>
              <a:rPr lang="en-US" altLang="el-GR" dirty="0"/>
              <a:t>Hz</a:t>
            </a:r>
            <a:r>
              <a:rPr lang="el-GR" altLang="el-GR" dirty="0"/>
              <a:t> έως 60 </a:t>
            </a:r>
            <a:r>
              <a:rPr lang="en-US" altLang="el-GR" dirty="0" smtClean="0"/>
              <a:t>Hz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166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Δομή εικόνας </a:t>
            </a:r>
            <a:r>
              <a:rPr lang="en-US" altLang="el-GR" dirty="0" smtClean="0"/>
              <a:t>MPEG-1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58012"/>
            <a:ext cx="8382000" cy="27427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err="1" smtClean="0"/>
              <a:t>Μακρομπλόκ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16 </a:t>
            </a:r>
            <a:r>
              <a:rPr lang="en-US" altLang="el-GR" dirty="0" smtClean="0"/>
              <a:t>x</a:t>
            </a:r>
            <a:r>
              <a:rPr lang="el-GR" altLang="el-GR" dirty="0" smtClean="0"/>
              <a:t> 16 φωτεινότητα</a:t>
            </a:r>
            <a:r>
              <a:rPr lang="en-US" altLang="el-GR" dirty="0" smtClean="0"/>
              <a:t>, </a:t>
            </a:r>
            <a:r>
              <a:rPr lang="el-GR" altLang="el-GR" dirty="0" smtClean="0"/>
              <a:t>8 </a:t>
            </a:r>
            <a:r>
              <a:rPr lang="en-US" altLang="el-GR" dirty="0" smtClean="0"/>
              <a:t>x</a:t>
            </a:r>
            <a:r>
              <a:rPr lang="el-GR" altLang="el-GR" dirty="0" smtClean="0"/>
              <a:t> 8 </a:t>
            </a:r>
            <a:r>
              <a:rPr lang="el-GR" altLang="el-GR" dirty="0" err="1" smtClean="0"/>
              <a:t>χρωμικότητα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Οριζόντια τμήματα (</a:t>
            </a:r>
            <a:r>
              <a:rPr lang="en-US" altLang="el-GR" dirty="0" smtClean="0"/>
              <a:t>slices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352</a:t>
            </a:r>
            <a:r>
              <a:rPr lang="en-US" altLang="el-GR" dirty="0" smtClean="0"/>
              <a:t> x </a:t>
            </a:r>
            <a:r>
              <a:rPr lang="el-GR" altLang="el-GR" dirty="0" smtClean="0"/>
              <a:t>240 (</a:t>
            </a:r>
            <a:r>
              <a:rPr lang="en-US" altLang="el-GR" dirty="0" smtClean="0"/>
              <a:t>NTSC</a:t>
            </a:r>
            <a:r>
              <a:rPr lang="el-GR" altLang="el-GR" dirty="0" smtClean="0"/>
              <a:t>): 15 τμήματα </a:t>
            </a:r>
            <a:r>
              <a:rPr lang="en-US" altLang="el-GR" dirty="0" smtClean="0"/>
              <a:t>x</a:t>
            </a:r>
            <a:r>
              <a:rPr lang="el-GR" altLang="el-GR" dirty="0" smtClean="0"/>
              <a:t> 22 </a:t>
            </a:r>
            <a:r>
              <a:rPr lang="el-GR" altLang="el-GR" dirty="0" err="1" smtClean="0"/>
              <a:t>μακρομπλόκ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352</a:t>
            </a:r>
            <a:r>
              <a:rPr lang="en-US" altLang="el-GR" dirty="0" smtClean="0"/>
              <a:t> x </a:t>
            </a:r>
            <a:r>
              <a:rPr lang="el-GR" altLang="el-GR" dirty="0" smtClean="0"/>
              <a:t>288 (</a:t>
            </a:r>
            <a:r>
              <a:rPr lang="en-US" altLang="el-GR" dirty="0" smtClean="0"/>
              <a:t>PAL/SECAM</a:t>
            </a:r>
            <a:r>
              <a:rPr lang="el-GR" altLang="el-GR" dirty="0" smtClean="0"/>
              <a:t>): 1</a:t>
            </a:r>
            <a:r>
              <a:rPr lang="en-US" altLang="el-GR" dirty="0" smtClean="0"/>
              <a:t>8</a:t>
            </a:r>
            <a:r>
              <a:rPr lang="el-GR" altLang="el-GR" dirty="0" smtClean="0"/>
              <a:t> τμήματα </a:t>
            </a:r>
            <a:r>
              <a:rPr lang="en-US" altLang="el-GR" dirty="0" smtClean="0"/>
              <a:t>x</a:t>
            </a:r>
            <a:r>
              <a:rPr lang="el-GR" altLang="el-GR" dirty="0" smtClean="0"/>
              <a:t> 22 </a:t>
            </a:r>
            <a:r>
              <a:rPr lang="el-GR" altLang="el-GR" dirty="0" err="1" smtClean="0"/>
              <a:t>μακρομπλόκ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56" y="1196752"/>
            <a:ext cx="4457700" cy="24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6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Καρέ</a:t>
            </a:r>
            <a:r>
              <a:rPr lang="en-US" altLang="el-GR" dirty="0" smtClean="0"/>
              <a:t>-I</a:t>
            </a:r>
            <a:r>
              <a:rPr lang="el-GR" altLang="el-GR" dirty="0" smtClean="0"/>
              <a:t> (1 από 2)</a:t>
            </a:r>
            <a:endParaRPr lang="en-US" altLang="el-GR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Καρέ-</a:t>
            </a:r>
            <a:r>
              <a:rPr lang="en-US" altLang="el-GR" dirty="0" smtClean="0"/>
              <a:t>I</a:t>
            </a:r>
            <a:r>
              <a:rPr lang="el-GR" altLang="el-GR" dirty="0" smtClean="0"/>
              <a:t> (Ι-</a:t>
            </a:r>
            <a:r>
              <a:rPr lang="en-US" altLang="el-GR" dirty="0" smtClean="0"/>
              <a:t>frames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Κωδικοποίηση χωρίς αναφορές σε άλλα καρέ</a:t>
            </a:r>
          </a:p>
          <a:p>
            <a:pPr lvl="1" eaLnBrk="1" hangingPunct="1"/>
            <a:r>
              <a:rPr lang="el-GR" altLang="el-GR" dirty="0" smtClean="0"/>
              <a:t>Κατάλληλα για τυχαία προσπέλαση</a:t>
            </a:r>
          </a:p>
          <a:p>
            <a:pPr lvl="1" eaLnBrk="1" hangingPunct="1"/>
            <a:r>
              <a:rPr lang="en-US" altLang="el-GR" dirty="0" smtClean="0"/>
              <a:t>JPEG</a:t>
            </a:r>
            <a:r>
              <a:rPr lang="el-GR" altLang="el-GR" dirty="0" smtClean="0"/>
              <a:t> με </a:t>
            </a:r>
            <a:r>
              <a:rPr lang="el-GR" altLang="el-GR" dirty="0" err="1" smtClean="0"/>
              <a:t>απωλεστικό</a:t>
            </a:r>
            <a:r>
              <a:rPr lang="el-GR" altLang="el-GR" dirty="0" smtClean="0"/>
              <a:t> ακολουθιακό ρυθμό</a:t>
            </a:r>
          </a:p>
          <a:p>
            <a:pPr lvl="2"/>
            <a:r>
              <a:rPr lang="el-GR" altLang="el-GR" dirty="0" smtClean="0"/>
              <a:t>Μικρές αποκλίσεις για απλότητα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94264"/>
            <a:ext cx="4869180" cy="163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9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Καρέ</a:t>
            </a:r>
            <a:r>
              <a:rPr lang="en-US" altLang="el-GR" dirty="0"/>
              <a:t>-I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altLang="el-GR" dirty="0" smtClean="0"/>
          </a:p>
        </p:txBody>
      </p:sp>
      <p:sp>
        <p:nvSpPr>
          <p:cNvPr id="4102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Είσοδος: Μπλοκ (8</a:t>
            </a:r>
            <a:r>
              <a:rPr lang="en-US" altLang="el-GR" dirty="0" smtClean="0"/>
              <a:t>x8)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Μετασχηματισμός </a:t>
            </a:r>
            <a:r>
              <a:rPr lang="en-US" altLang="el-GR" dirty="0" smtClean="0"/>
              <a:t>DCT</a:t>
            </a:r>
            <a:endParaRPr lang="el-GR" altLang="el-GR" dirty="0" smtClean="0"/>
          </a:p>
          <a:p>
            <a:pPr lvl="1" eaLnBrk="1" hangingPunct="1"/>
            <a:r>
              <a:rPr lang="el-GR" altLang="el-GR" dirty="0" err="1" smtClean="0"/>
              <a:t>Κβαντοποίηση</a:t>
            </a:r>
            <a:r>
              <a:rPr lang="el-GR" altLang="el-GR" dirty="0" smtClean="0"/>
              <a:t> συντελεστών</a:t>
            </a:r>
          </a:p>
          <a:p>
            <a:pPr lvl="1" eaLnBrk="1" hangingPunct="1"/>
            <a:r>
              <a:rPr lang="en-US" altLang="el-GR" dirty="0" smtClean="0"/>
              <a:t>DPCM</a:t>
            </a:r>
            <a:r>
              <a:rPr lang="el-GR" altLang="el-GR" dirty="0" smtClean="0"/>
              <a:t> για συντελεστές </a:t>
            </a:r>
            <a:r>
              <a:rPr lang="en-US" altLang="el-GR" dirty="0" smtClean="0"/>
              <a:t>DC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Διάταξη ζιγκ-ζαγκ για συντελεστές </a:t>
            </a:r>
            <a:r>
              <a:rPr lang="en-US" altLang="el-GR" dirty="0" smtClean="0"/>
              <a:t>AC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Κωδικοποίηση μήκους σειρών (</a:t>
            </a:r>
            <a:r>
              <a:rPr lang="en-US" altLang="el-GR" dirty="0" smtClean="0"/>
              <a:t>RLE)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Κωδικοποίηση εντροπίας παρόμοια με </a:t>
            </a:r>
            <a:r>
              <a:rPr lang="en-US" altLang="el-GR" dirty="0" smtClean="0"/>
              <a:t>Huffman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04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Καρέ</a:t>
            </a:r>
            <a:r>
              <a:rPr lang="en-US" altLang="el-GR" dirty="0" smtClean="0"/>
              <a:t>-P</a:t>
            </a:r>
            <a:r>
              <a:rPr lang="el-GR" altLang="el-GR" dirty="0" smtClean="0"/>
              <a:t> (</a:t>
            </a:r>
            <a:r>
              <a:rPr lang="en-US" altLang="el-GR" dirty="0" smtClean="0"/>
              <a:t>1</a:t>
            </a:r>
            <a:r>
              <a:rPr lang="el-GR" altLang="el-GR" dirty="0" smtClean="0"/>
              <a:t> </a:t>
            </a:r>
            <a:r>
              <a:rPr lang="el-GR" altLang="el-GR" dirty="0"/>
              <a:t>από 2)</a:t>
            </a:r>
            <a:endParaRPr lang="en-US" altLang="el-GR" dirty="0" smtClean="0"/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3726592"/>
            <a:ext cx="8382000" cy="267420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Καρέ-</a:t>
            </a:r>
            <a:r>
              <a:rPr lang="en-US" altLang="el-GR" dirty="0" smtClean="0"/>
              <a:t>P</a:t>
            </a:r>
            <a:r>
              <a:rPr lang="el-GR" altLang="el-GR" dirty="0" smtClean="0"/>
              <a:t> (</a:t>
            </a:r>
            <a:r>
              <a:rPr lang="en-US" altLang="el-GR" dirty="0" smtClean="0"/>
              <a:t>P</a:t>
            </a:r>
            <a:r>
              <a:rPr lang="el-GR" altLang="el-GR" dirty="0" smtClean="0"/>
              <a:t>-</a:t>
            </a:r>
            <a:r>
              <a:rPr lang="en-US" altLang="el-GR" dirty="0" smtClean="0"/>
              <a:t>frames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Επανόρθωση κίνησης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 καρέ αναφοράς</a:t>
            </a:r>
          </a:p>
          <a:p>
            <a:pPr lvl="1"/>
            <a:r>
              <a:rPr lang="el-GR" altLang="el-GR" dirty="0"/>
              <a:t>Αναφορά: αμέσως προηγούμενο καρέ-</a:t>
            </a:r>
            <a:r>
              <a:rPr lang="en-US" altLang="el-GR" dirty="0"/>
              <a:t>I</a:t>
            </a:r>
            <a:r>
              <a:rPr lang="el-GR" altLang="el-GR" dirty="0"/>
              <a:t> ή -</a:t>
            </a:r>
            <a:r>
              <a:rPr lang="en-US" altLang="el-GR" dirty="0"/>
              <a:t>P</a:t>
            </a:r>
            <a:endParaRPr lang="el-GR" altLang="el-GR" dirty="0"/>
          </a:p>
          <a:p>
            <a:pPr lvl="1" eaLnBrk="1" hangingPunct="1"/>
            <a:r>
              <a:rPr lang="el-GR" altLang="el-GR" dirty="0" smtClean="0"/>
              <a:t>Εντοπισμός πλέον παρόμοιου </a:t>
            </a:r>
            <a:r>
              <a:rPr lang="el-GR" altLang="el-GR" dirty="0" err="1" smtClean="0"/>
              <a:t>μακρομπλόκ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Επιτρέπονται και </a:t>
            </a:r>
            <a:r>
              <a:rPr lang="el-GR" altLang="el-GR" dirty="0" err="1" smtClean="0"/>
              <a:t>μακρομπλόκ</a:t>
            </a:r>
            <a:r>
              <a:rPr lang="el-GR" altLang="el-GR" dirty="0" smtClean="0"/>
              <a:t> χωρίς πρόβλεψη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3048000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6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Καρέ</a:t>
            </a:r>
            <a:r>
              <a:rPr lang="en-US" altLang="el-GR" dirty="0"/>
              <a:t>-P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6592"/>
            <a:ext cx="8229600" cy="2399571"/>
          </a:xfrm>
        </p:spPr>
        <p:txBody>
          <a:bodyPr>
            <a:normAutofit fontScale="92500"/>
          </a:bodyPr>
          <a:lstStyle/>
          <a:p>
            <a:r>
              <a:rPr lang="el-GR" altLang="el-GR" dirty="0" smtClean="0"/>
              <a:t>Διάνυσμα κίνησης</a:t>
            </a:r>
          </a:p>
          <a:p>
            <a:pPr lvl="1"/>
            <a:r>
              <a:rPr lang="en-US" altLang="el-GR" dirty="0" smtClean="0"/>
              <a:t>DPCM</a:t>
            </a:r>
            <a:r>
              <a:rPr lang="el-GR" altLang="el-GR" dirty="0" smtClean="0"/>
              <a:t> </a:t>
            </a:r>
            <a:r>
              <a:rPr lang="el-GR" altLang="el-GR" dirty="0"/>
              <a:t>σε γειτονικά </a:t>
            </a:r>
            <a:r>
              <a:rPr lang="el-GR" altLang="el-GR" dirty="0" err="1"/>
              <a:t>μακρομπλόκ</a:t>
            </a:r>
            <a:endParaRPr lang="el-GR" altLang="el-GR" dirty="0"/>
          </a:p>
          <a:p>
            <a:r>
              <a:rPr lang="el-GR" altLang="el-GR" dirty="0" smtClean="0"/>
              <a:t>Διαφορές μπλοκ</a:t>
            </a:r>
            <a:r>
              <a:rPr lang="el-GR" altLang="el-GR" dirty="0"/>
              <a:t>: μετασχηματισμός DCT</a:t>
            </a:r>
          </a:p>
          <a:p>
            <a:pPr lvl="1"/>
            <a:r>
              <a:rPr lang="el-GR" altLang="el-GR" dirty="0"/>
              <a:t>Ταυτόχρονη </a:t>
            </a:r>
            <a:r>
              <a:rPr lang="el-GR" altLang="el-GR" dirty="0" smtClean="0"/>
              <a:t>κωδικοποίηση/</a:t>
            </a:r>
            <a:r>
              <a:rPr lang="el-GR" altLang="el-GR" dirty="0" err="1" smtClean="0"/>
              <a:t>κβαντοποίηση</a:t>
            </a:r>
            <a:r>
              <a:rPr lang="el-GR" altLang="el-GR" dirty="0" smtClean="0"/>
              <a:t> </a:t>
            </a:r>
            <a:r>
              <a:rPr lang="en-US" altLang="el-GR" dirty="0"/>
              <a:t>AC</a:t>
            </a:r>
            <a:r>
              <a:rPr lang="el-GR" altLang="el-GR" dirty="0"/>
              <a:t> και </a:t>
            </a:r>
            <a:r>
              <a:rPr lang="en-US" altLang="el-GR" dirty="0"/>
              <a:t>DC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268760"/>
            <a:ext cx="4762500" cy="24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86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Καρέ-</a:t>
            </a:r>
            <a:r>
              <a:rPr lang="en-US" altLang="el-GR" dirty="0" smtClean="0"/>
              <a:t>B</a:t>
            </a:r>
            <a:endParaRPr lang="el-GR" altLang="el-GR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98600"/>
            <a:ext cx="8382000" cy="2602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Καρέ-</a:t>
            </a:r>
            <a:r>
              <a:rPr lang="en-US" altLang="el-GR" dirty="0" smtClean="0"/>
              <a:t>B</a:t>
            </a:r>
            <a:r>
              <a:rPr lang="el-GR" altLang="el-GR" dirty="0" smtClean="0"/>
              <a:t> </a:t>
            </a:r>
            <a:r>
              <a:rPr lang="en-US" altLang="el-GR" dirty="0" smtClean="0"/>
              <a:t>(B-frames)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Πρόβλεψη με δύο καρέ αναφοράς</a:t>
            </a:r>
          </a:p>
          <a:p>
            <a:pPr lvl="1" eaLnBrk="1" hangingPunct="1"/>
            <a:r>
              <a:rPr lang="el-GR" altLang="el-GR" dirty="0" smtClean="0"/>
              <a:t>Ίδια μέθοδος κωδικοποίησης με τα καρέ-</a:t>
            </a:r>
            <a:r>
              <a:rPr lang="en-US" altLang="el-GR" dirty="0" smtClean="0"/>
              <a:t>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Περιοδική χρήση καρέ-</a:t>
            </a:r>
            <a:r>
              <a:rPr lang="en-US" altLang="el-GR" dirty="0" smtClean="0"/>
              <a:t>I</a:t>
            </a:r>
            <a:r>
              <a:rPr lang="el-GR" altLang="el-GR" dirty="0" smtClean="0"/>
              <a:t> και καρέ-</a:t>
            </a:r>
            <a:r>
              <a:rPr lang="en-US" altLang="el-GR" dirty="0" smtClean="0"/>
              <a:t>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Κωδικοποίηση ενδιάμεσων καρέ-</a:t>
            </a:r>
            <a:r>
              <a:rPr lang="en-US" altLang="el-GR" dirty="0" smtClean="0"/>
              <a:t>B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10" y="1268760"/>
            <a:ext cx="2964180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3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Καρέ-</a:t>
            </a:r>
            <a:r>
              <a:rPr lang="en-US" altLang="el-GR" dirty="0"/>
              <a:t>D</a:t>
            </a:r>
            <a:endParaRPr lang="en-US" altLang="el-GR" dirty="0" smtClean="0"/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Καρέ-</a:t>
            </a:r>
            <a:r>
              <a:rPr lang="en-US" altLang="el-GR" dirty="0" smtClean="0"/>
              <a:t>D</a:t>
            </a:r>
            <a:r>
              <a:rPr lang="el-GR" altLang="el-GR" dirty="0" smtClean="0"/>
              <a:t> (</a:t>
            </a:r>
            <a:r>
              <a:rPr lang="en-US" altLang="el-GR" dirty="0" smtClean="0"/>
              <a:t>D</a:t>
            </a:r>
            <a:r>
              <a:rPr lang="el-GR" altLang="el-GR" dirty="0" smtClean="0"/>
              <a:t>-</a:t>
            </a:r>
            <a:r>
              <a:rPr lang="en-US" altLang="el-GR" dirty="0" smtClean="0"/>
              <a:t>frames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err="1" smtClean="0"/>
              <a:t>Ενδοπλαισιακή</a:t>
            </a:r>
            <a:r>
              <a:rPr lang="el-GR" altLang="el-GR" dirty="0" smtClean="0"/>
              <a:t> κωδικοποίηση</a:t>
            </a:r>
          </a:p>
          <a:p>
            <a:pPr lvl="1" eaLnBrk="1" hangingPunct="1"/>
            <a:r>
              <a:rPr lang="el-GR" altLang="el-GR" dirty="0" smtClean="0"/>
              <a:t>Χαμηλότερη ποιότητα από τα καρέ-</a:t>
            </a:r>
            <a:r>
              <a:rPr lang="en-US" altLang="el-GR" dirty="0" smtClean="0"/>
              <a:t>I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Κωδικοποιούνται μόνο οι συνιστώσες </a:t>
            </a:r>
            <a:r>
              <a:rPr lang="en-US" altLang="el-GR" dirty="0" smtClean="0"/>
              <a:t>DC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Κωδικοποιούνται επιπλέον των καρέ</a:t>
            </a:r>
            <a:r>
              <a:rPr lang="en-US" altLang="el-GR" dirty="0" smtClean="0"/>
              <a:t>-I</a:t>
            </a:r>
          </a:p>
          <a:p>
            <a:pPr lvl="1"/>
            <a:r>
              <a:rPr lang="el-GR" altLang="el-GR" dirty="0" smtClean="0"/>
              <a:t>Δεν χρησιμοποιούνται για πρόβλεψη</a:t>
            </a:r>
          </a:p>
          <a:p>
            <a:pPr lvl="1" eaLnBrk="1" hangingPunct="1"/>
            <a:r>
              <a:rPr lang="el-GR" altLang="el-GR" dirty="0" smtClean="0"/>
              <a:t>Γρήγορη κίνηση εμπρός και πίσω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Δεν χρησιμοποιούνται στις επόμενες εκδόσεις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86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Ρυθμός δεδομένων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Επίτευξη σταθερού ρυθμού δεδομένων</a:t>
            </a:r>
          </a:p>
          <a:p>
            <a:pPr lvl="1"/>
            <a:r>
              <a:rPr lang="el-GR" altLang="el-GR" dirty="0"/>
              <a:t>Παράγοντας κλιμάκωσης </a:t>
            </a:r>
            <a:r>
              <a:rPr lang="el-GR" altLang="el-GR" dirty="0" err="1" smtClean="0"/>
              <a:t>κβαντοποίησης</a:t>
            </a:r>
            <a:endParaRPr lang="el-GR" altLang="el-GR" dirty="0"/>
          </a:p>
          <a:p>
            <a:pPr lvl="2"/>
            <a:r>
              <a:rPr lang="el-GR" altLang="el-GR" dirty="0" smtClean="0"/>
              <a:t>Παρόμοια λογική με </a:t>
            </a:r>
            <a:r>
              <a:rPr lang="en-US" altLang="el-GR" dirty="0" smtClean="0"/>
              <a:t>H.261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Ακέραιος </a:t>
            </a:r>
            <a:r>
              <a:rPr lang="el-GR" altLang="el-GR" dirty="0"/>
              <a:t>αριθμός ανάμεσα στο 1 και το 31</a:t>
            </a:r>
          </a:p>
          <a:p>
            <a:pPr lvl="1"/>
            <a:r>
              <a:rPr lang="el-GR" altLang="el-GR" dirty="0"/>
              <a:t>Πολλαπλασιαστής </a:t>
            </a:r>
            <a:r>
              <a:rPr lang="el-GR" altLang="el-GR" dirty="0" smtClean="0"/>
              <a:t>συντελεστών</a:t>
            </a:r>
            <a:endParaRPr lang="el-GR" altLang="el-GR" dirty="0"/>
          </a:p>
          <a:p>
            <a:pPr lvl="2"/>
            <a:r>
              <a:rPr lang="el-GR" altLang="el-GR" dirty="0"/>
              <a:t>Στο </a:t>
            </a:r>
            <a:r>
              <a:rPr lang="en-US" altLang="el-GR" dirty="0"/>
              <a:t>H.261</a:t>
            </a:r>
            <a:r>
              <a:rPr lang="el-GR" altLang="el-GR" dirty="0"/>
              <a:t> </a:t>
            </a:r>
            <a:r>
              <a:rPr lang="el-GR" altLang="el-GR" dirty="0" smtClean="0"/>
              <a:t>έχουμε έναν μόνο συντελεστή</a:t>
            </a:r>
            <a:endParaRPr lang="el-GR" altLang="el-GR" dirty="0"/>
          </a:p>
          <a:p>
            <a:pPr lvl="1"/>
            <a:r>
              <a:rPr lang="el-GR" altLang="el-GR" dirty="0"/>
              <a:t>Παρακολουθεί τη χωρητικότητα του </a:t>
            </a:r>
            <a:r>
              <a:rPr lang="el-GR" altLang="el-GR" dirty="0" err="1"/>
              <a:t>ενταμιευτή</a:t>
            </a:r>
            <a:endParaRPr lang="el-GR" altLang="el-GR" dirty="0"/>
          </a:p>
          <a:p>
            <a:pPr lvl="1"/>
            <a:r>
              <a:rPr lang="el-GR" altLang="el-GR" dirty="0"/>
              <a:t>Μεταδίδεται σε κάθε αλλαγή </a:t>
            </a:r>
            <a:r>
              <a:rPr lang="el-GR" altLang="el-GR" dirty="0" smtClean="0"/>
              <a:t>τιμής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03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Ομάδες εικόνων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13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 smtClean="0"/>
              <a:t>MPEG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80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Ομάδα εικόνων</a:t>
            </a:r>
            <a:endParaRPr lang="en-US" altLang="el-GR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Ομάδα εικόνων (</a:t>
            </a:r>
            <a:r>
              <a:rPr lang="en-US" altLang="el-GR" dirty="0" smtClean="0"/>
              <a:t>GOP</a:t>
            </a:r>
            <a:r>
              <a:rPr lang="el-GR" altLang="el-GR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Ξεκινάει με καρέ</a:t>
            </a:r>
            <a:r>
              <a:rPr lang="en-US" altLang="el-GR" dirty="0" smtClean="0"/>
              <a:t>-I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/>
              <a:t>Τελειώνει πριν το επόμενο </a:t>
            </a:r>
            <a:r>
              <a:rPr lang="el-GR" altLang="el-GR" dirty="0" smtClean="0"/>
              <a:t>καρέ-</a:t>
            </a:r>
            <a:r>
              <a:rPr lang="en-US" altLang="el-GR" dirty="0" smtClean="0"/>
              <a:t>I</a:t>
            </a:r>
            <a:endParaRPr lang="en-US" altLang="el-GR" dirty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Περιλαμβάνει όλα τα ενδιάμεσα καρέ</a:t>
            </a:r>
            <a:r>
              <a:rPr lang="en-US" altLang="el-GR" dirty="0" smtClean="0"/>
              <a:t>-P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B</a:t>
            </a:r>
            <a:endParaRPr lang="el-GR" altLang="el-GR" dirty="0" smtClean="0"/>
          </a:p>
          <a:p>
            <a:pPr lvl="1"/>
            <a:r>
              <a:rPr lang="en-US" altLang="el-GR" dirty="0"/>
              <a:t>N</a:t>
            </a:r>
            <a:r>
              <a:rPr lang="el-GR" altLang="el-GR" dirty="0"/>
              <a:t>:</a:t>
            </a:r>
            <a:r>
              <a:rPr lang="en-US" altLang="el-GR" dirty="0"/>
              <a:t> </a:t>
            </a:r>
            <a:r>
              <a:rPr lang="el-GR" altLang="el-GR" dirty="0"/>
              <a:t>ελάχιστη μονάδα τυχαίας προσπέλασης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1492"/>
            <a:ext cx="368046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2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Ομάδα καρέ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Ομάδα καρέ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Ξεκινάει με καρέ-I ή </a:t>
            </a:r>
            <a:r>
              <a:rPr lang="en-US" altLang="el-GR" dirty="0"/>
              <a:t>P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Τελειώνει πριν το επόμενο καρέ-</a:t>
            </a:r>
            <a:r>
              <a:rPr lang="en-US" altLang="el-GR" dirty="0"/>
              <a:t>P </a:t>
            </a:r>
            <a:r>
              <a:rPr lang="el-GR" altLang="el-GR" dirty="0"/>
              <a:t>ή </a:t>
            </a:r>
            <a:r>
              <a:rPr lang="en-US" altLang="el-GR" dirty="0"/>
              <a:t>I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Διάκριση αποκωδικοποίησης </a:t>
            </a:r>
            <a:r>
              <a:rPr lang="el-GR" altLang="el-GR" dirty="0"/>
              <a:t>και </a:t>
            </a:r>
            <a:r>
              <a:rPr lang="el-GR" altLang="el-GR" dirty="0" smtClean="0"/>
              <a:t>εμφάνισης</a:t>
            </a:r>
          </a:p>
          <a:p>
            <a:pPr lvl="1"/>
            <a:r>
              <a:rPr lang="en-US" altLang="el-GR" dirty="0"/>
              <a:t>M</a:t>
            </a:r>
            <a:r>
              <a:rPr lang="el-GR" altLang="el-GR" dirty="0"/>
              <a:t>: ελάχιστη μονάδα αποκωδικοποίησης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732" y="1261492"/>
            <a:ext cx="368046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734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Ενταμίευση</a:t>
            </a:r>
            <a:r>
              <a:rPr lang="el-GR" altLang="el-GR" dirty="0" smtClean="0"/>
              <a:t> πλαισίων</a:t>
            </a:r>
            <a:endParaRPr lang="en-US" altLang="el-GR" dirty="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Πόσο πρέπει να κρατάω κάθε πλαίσιο;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Καρέ-</a:t>
            </a:r>
            <a:r>
              <a:rPr lang="en-US" altLang="el-GR" dirty="0" smtClean="0"/>
              <a:t>I</a:t>
            </a:r>
            <a:r>
              <a:rPr lang="el-GR" altLang="el-GR" dirty="0" smtClean="0"/>
              <a:t>: μέχρι το επόμενο καρέ-</a:t>
            </a:r>
            <a:r>
              <a:rPr lang="en-US" altLang="el-GR" dirty="0" smtClean="0"/>
              <a:t>P</a:t>
            </a:r>
          </a:p>
          <a:p>
            <a:pPr lvl="1" eaLnBrk="1" hangingPunct="1"/>
            <a:r>
              <a:rPr lang="el-GR" altLang="el-GR" dirty="0" smtClean="0"/>
              <a:t>Καρέ-</a:t>
            </a:r>
            <a:r>
              <a:rPr lang="en-US" altLang="el-GR" dirty="0" smtClean="0"/>
              <a:t>P</a:t>
            </a:r>
            <a:r>
              <a:rPr lang="el-GR" altLang="el-GR" dirty="0" smtClean="0"/>
              <a:t>: μέχρι το επόμενο καρέ-</a:t>
            </a:r>
            <a:r>
              <a:rPr lang="en-US" altLang="el-GR" dirty="0" smtClean="0"/>
              <a:t>P</a:t>
            </a:r>
            <a:r>
              <a:rPr lang="el-GR" altLang="el-GR" dirty="0" smtClean="0"/>
              <a:t> ή καρέ-</a:t>
            </a:r>
            <a:r>
              <a:rPr lang="en-US" altLang="el-GR" dirty="0" smtClean="0"/>
              <a:t>I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Καρέ-</a:t>
            </a:r>
            <a:r>
              <a:rPr lang="en-US" altLang="el-GR" dirty="0" smtClean="0"/>
              <a:t>B</a:t>
            </a:r>
            <a:r>
              <a:rPr lang="el-GR" altLang="el-GR" dirty="0" smtClean="0"/>
              <a:t>: καθόλου</a:t>
            </a:r>
          </a:p>
          <a:p>
            <a:pPr lvl="2" eaLnBrk="1" hangingPunct="1"/>
            <a:r>
              <a:rPr lang="el-GR" altLang="el-GR" dirty="0" smtClean="0"/>
              <a:t>Δεν χρησιμοποιούνται ποτέ ως καρέ αναφοράς</a:t>
            </a:r>
          </a:p>
          <a:p>
            <a:pPr lvl="2" eaLnBrk="1" hangingPunct="1"/>
            <a:r>
              <a:rPr lang="el-GR" altLang="el-GR" dirty="0" smtClean="0"/>
              <a:t>Χρειάζονται όμως το επόμενο </a:t>
            </a:r>
            <a:r>
              <a:rPr lang="en-US" altLang="el-GR" dirty="0" smtClean="0"/>
              <a:t>P/I</a:t>
            </a:r>
            <a:r>
              <a:rPr lang="el-GR" altLang="el-GR" dirty="0" smtClean="0"/>
              <a:t> για αναφορά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59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Ακολουθίες καρέ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Συνηθισμένες </a:t>
            </a:r>
            <a:r>
              <a:rPr lang="el-GR" altLang="el-GR" dirty="0"/>
              <a:t>ακολουθίες καρέ</a:t>
            </a:r>
          </a:p>
          <a:p>
            <a:pPr lvl="1"/>
            <a:r>
              <a:rPr lang="en-US" altLang="el-GR" dirty="0" smtClean="0"/>
              <a:t>PAL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Εμφάνιση </a:t>
            </a:r>
            <a:r>
              <a:rPr lang="el-GR" altLang="el-GR" dirty="0"/>
              <a:t>“</a:t>
            </a:r>
            <a:r>
              <a:rPr lang="en-US" altLang="el-GR" dirty="0"/>
              <a:t>IBBPBBPBBIBBPBBPBB</a:t>
            </a:r>
            <a:r>
              <a:rPr lang="el-GR" altLang="el-GR" dirty="0"/>
              <a:t>…”</a:t>
            </a:r>
          </a:p>
          <a:p>
            <a:pPr lvl="2"/>
            <a:r>
              <a:rPr lang="el-GR" altLang="el-GR" dirty="0" smtClean="0"/>
              <a:t>Αποκωδικοποίηση </a:t>
            </a:r>
            <a:r>
              <a:rPr lang="el-GR" altLang="el-GR" dirty="0"/>
              <a:t>“</a:t>
            </a:r>
            <a:r>
              <a:rPr lang="en-US" altLang="el-GR" dirty="0"/>
              <a:t>IPBBPBBIBBPBBPBB</a:t>
            </a:r>
            <a:r>
              <a:rPr lang="el-GR" altLang="el-GR" dirty="0" smtClean="0"/>
              <a:t>…”</a:t>
            </a:r>
          </a:p>
          <a:p>
            <a:pPr lvl="1"/>
            <a:r>
              <a:rPr lang="en-US" altLang="el-GR" dirty="0" smtClean="0"/>
              <a:t>NTSC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Εμφάνιση </a:t>
            </a:r>
            <a:r>
              <a:rPr lang="el-GR" altLang="el-GR" dirty="0"/>
              <a:t>“IBBPBBPBBPBBIBBPBBPBBPBB …”</a:t>
            </a:r>
          </a:p>
          <a:p>
            <a:pPr lvl="2"/>
            <a:r>
              <a:rPr lang="el-GR" altLang="el-GR" dirty="0" smtClean="0"/>
              <a:t>Αποκωδικοποίηση </a:t>
            </a:r>
            <a:r>
              <a:rPr lang="el-GR" altLang="el-GR" dirty="0"/>
              <a:t>“IPBBPBBPBBIBBPBBPBBPBB </a:t>
            </a:r>
            <a:r>
              <a:rPr lang="el-GR" altLang="el-GR" dirty="0" smtClean="0"/>
              <a:t>…”</a:t>
            </a:r>
          </a:p>
          <a:p>
            <a:pPr lvl="1"/>
            <a:r>
              <a:rPr lang="el-GR" altLang="el-GR" dirty="0" smtClean="0"/>
              <a:t>Μετάδοση με τη σειρά αποκωδικοποίησης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1613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Ρεύματα δεδομένων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13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 smtClean="0"/>
              <a:t>MPEG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60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Οργάνωση δεδομένων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1196752"/>
            <a:ext cx="4511040" cy="50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9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Επίπεδα δεδομένων (1 από 2)</a:t>
            </a:r>
            <a:endParaRPr lang="en-US" altLang="el-GR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Ρεύμα δεδομένων βίντεο (6 επίπεδα)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Επίπεδο ακολουθίας: </a:t>
            </a:r>
            <a:r>
              <a:rPr lang="el-GR" altLang="el-GR" dirty="0" err="1" smtClean="0"/>
              <a:t>ενταμίευση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Ρυθμός δεδομένων και χώρος </a:t>
            </a:r>
            <a:r>
              <a:rPr lang="el-GR" altLang="el-GR" dirty="0" err="1" smtClean="0"/>
              <a:t>ενταμίευσης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Εκτίμηση καθυστέρησης και χώρου</a:t>
            </a:r>
          </a:p>
          <a:p>
            <a:pPr eaLnBrk="1" hangingPunct="1"/>
            <a:r>
              <a:rPr lang="el-GR" altLang="el-GR" dirty="0" smtClean="0"/>
              <a:t>Επίπεδο ομάδων εικόνων</a:t>
            </a:r>
            <a:r>
              <a:rPr lang="en-US" altLang="el-GR" dirty="0" smtClean="0"/>
              <a:t>: </a:t>
            </a:r>
            <a:r>
              <a:rPr lang="el-GR" altLang="el-GR" dirty="0" smtClean="0"/>
              <a:t>προσπέλαση </a:t>
            </a:r>
          </a:p>
          <a:p>
            <a:pPr lvl="1" eaLnBrk="1" hangingPunct="1"/>
            <a:r>
              <a:rPr lang="el-GR" altLang="el-GR" dirty="0" smtClean="0"/>
              <a:t>Αποτελείται από ένα τουλάχιστον καρέ-</a:t>
            </a:r>
            <a:r>
              <a:rPr lang="en-US" altLang="el-GR" dirty="0" smtClean="0"/>
              <a:t>I</a:t>
            </a:r>
            <a:endParaRPr lang="el-GR" altLang="el-GR" dirty="0" smtClean="0"/>
          </a:p>
          <a:p>
            <a:r>
              <a:rPr lang="el-GR" altLang="el-GR" dirty="0" smtClean="0"/>
              <a:t>Δεν υπάρχουν στο Η.261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4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Επίπεδα δεδομένων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Επίπεδο εικόνας: καρέ</a:t>
            </a:r>
          </a:p>
          <a:p>
            <a:pPr lvl="1"/>
            <a:r>
              <a:rPr lang="el-GR" altLang="el-GR" dirty="0"/>
              <a:t>Αριθμοί σειράς για συσχέτιση πλαισίων</a:t>
            </a:r>
          </a:p>
          <a:p>
            <a:r>
              <a:rPr lang="el-GR" altLang="el-GR" dirty="0"/>
              <a:t>Επίπεδο τμημάτων: τμήματα πλαισίων</a:t>
            </a:r>
          </a:p>
          <a:p>
            <a:r>
              <a:rPr lang="el-GR" altLang="el-GR" dirty="0"/>
              <a:t>Επίπεδο </a:t>
            </a:r>
            <a:r>
              <a:rPr lang="el-GR" altLang="el-GR" dirty="0" err="1" smtClean="0"/>
              <a:t>μακρομπλόκ</a:t>
            </a:r>
            <a:r>
              <a:rPr lang="el-GR" altLang="el-GR" dirty="0" smtClean="0"/>
              <a:t>: χαρακτηριστικά </a:t>
            </a:r>
            <a:r>
              <a:rPr lang="el-GR" altLang="el-GR" dirty="0" err="1"/>
              <a:t>μακρομπλόκ</a:t>
            </a:r>
            <a:endParaRPr lang="el-GR" altLang="el-GR" dirty="0"/>
          </a:p>
          <a:p>
            <a:r>
              <a:rPr lang="el-GR" altLang="el-GR" dirty="0"/>
              <a:t>Επίπεδο μπλοκ: χαρακτηριστικά </a:t>
            </a:r>
            <a:r>
              <a:rPr lang="el-GR" altLang="el-GR" dirty="0" smtClean="0"/>
              <a:t>μπλοκ</a:t>
            </a:r>
          </a:p>
          <a:p>
            <a:r>
              <a:rPr lang="el-GR" altLang="el-GR" dirty="0" smtClean="0"/>
              <a:t>Παρόμοια με </a:t>
            </a:r>
            <a:r>
              <a:rPr lang="en-US" altLang="el-GR" dirty="0" smtClean="0"/>
              <a:t>H.261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8356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Πολύπλεξη</a:t>
            </a:r>
            <a:r>
              <a:rPr lang="el-GR" altLang="el-GR" dirty="0" smtClean="0"/>
              <a:t> (1 από 2)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Πολύπλεξη</a:t>
            </a:r>
            <a:r>
              <a:rPr lang="el-GR" altLang="el-GR" dirty="0" smtClean="0"/>
              <a:t> βίντεο, ήχου και άλλων μέσων</a:t>
            </a:r>
          </a:p>
          <a:p>
            <a:pPr lvl="1" eaLnBrk="1" hangingPunct="1"/>
            <a:r>
              <a:rPr lang="el-GR" altLang="el-GR" dirty="0" smtClean="0"/>
              <a:t>Συνδυασμός ρευμάτων επιμέρους μέσων</a:t>
            </a:r>
          </a:p>
          <a:p>
            <a:pPr lvl="1" eaLnBrk="1" hangingPunct="1"/>
            <a:r>
              <a:rPr lang="el-GR" altLang="el-GR" dirty="0" smtClean="0"/>
              <a:t>Διαίρεση ρεύματος κάθε μέσου σε πακέτα</a:t>
            </a:r>
          </a:p>
          <a:p>
            <a:pPr lvl="2" eaLnBrk="1" hangingPunct="1"/>
            <a:r>
              <a:rPr lang="el-GR" altLang="el-GR" dirty="0" smtClean="0"/>
              <a:t>Τυπικό μέγεθος 2048 </a:t>
            </a:r>
            <a:r>
              <a:rPr lang="en-US" altLang="el-GR" dirty="0" smtClean="0"/>
              <a:t>byte</a:t>
            </a:r>
          </a:p>
          <a:p>
            <a:pPr lvl="2" eaLnBrk="1" hangingPunct="1"/>
            <a:r>
              <a:rPr lang="el-GR" altLang="el-GR" dirty="0" smtClean="0"/>
              <a:t>Ίσο με έναν τομέα </a:t>
            </a:r>
            <a:r>
              <a:rPr lang="en-US" altLang="el-GR" dirty="0" smtClean="0"/>
              <a:t>CD-ROM</a:t>
            </a:r>
          </a:p>
          <a:p>
            <a:pPr lvl="1" eaLnBrk="1" hangingPunct="1"/>
            <a:r>
              <a:rPr lang="el-GR" altLang="el-GR" dirty="0" err="1" smtClean="0"/>
              <a:t>Χρονοσφραγίδες</a:t>
            </a:r>
            <a:r>
              <a:rPr lang="el-GR" altLang="el-GR" dirty="0" smtClean="0"/>
              <a:t> για συγχρονισμό (90 </a:t>
            </a:r>
            <a:r>
              <a:rPr lang="en-US" altLang="el-GR" dirty="0"/>
              <a:t>k</a:t>
            </a:r>
            <a:r>
              <a:rPr lang="en-US" altLang="el-GR" dirty="0" smtClean="0"/>
              <a:t>Hz)</a:t>
            </a:r>
          </a:p>
          <a:p>
            <a:pPr lvl="1" eaLnBrk="1" hangingPunct="1"/>
            <a:r>
              <a:rPr lang="el-GR" altLang="el-GR" dirty="0" smtClean="0"/>
              <a:t>Στοιχειώδες ρεύμα πακέτων (PES)</a:t>
            </a:r>
          </a:p>
          <a:p>
            <a:pPr lvl="2"/>
            <a:r>
              <a:rPr lang="el-GR" altLang="el-GR" dirty="0" smtClean="0"/>
              <a:t>Προκύπτει από στοιχειώδες ρεύμα (</a:t>
            </a:r>
            <a:r>
              <a:rPr lang="en-US" altLang="el-GR" dirty="0" smtClean="0"/>
              <a:t>ES)</a:t>
            </a:r>
            <a:r>
              <a:rPr lang="el-GR" altLang="el-GR" dirty="0" smtClean="0"/>
              <a:t> κωδικοποιητή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33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Πολύπλεξη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err="1"/>
              <a:t>Πολύπλεξη</a:t>
            </a:r>
            <a:r>
              <a:rPr lang="el-GR" altLang="el-GR" dirty="0"/>
              <a:t> ρευμάτων δεδομένων</a:t>
            </a:r>
          </a:p>
          <a:p>
            <a:pPr lvl="1"/>
            <a:r>
              <a:rPr lang="el-GR" altLang="el-GR" dirty="0" err="1" smtClean="0"/>
              <a:t>Πολύπλεξη</a:t>
            </a:r>
            <a:r>
              <a:rPr lang="el-GR" altLang="el-GR" dirty="0" smtClean="0"/>
              <a:t> των </a:t>
            </a:r>
            <a:r>
              <a:rPr lang="en-US" altLang="el-GR" dirty="0" smtClean="0"/>
              <a:t>PES </a:t>
            </a:r>
            <a:r>
              <a:rPr lang="el-GR" altLang="el-GR" dirty="0" smtClean="0"/>
              <a:t>σε </a:t>
            </a:r>
            <a:r>
              <a:rPr lang="el-GR" altLang="el-GR" dirty="0"/>
              <a:t>πακέτα (</a:t>
            </a:r>
            <a:r>
              <a:rPr lang="en-US" altLang="el-GR" dirty="0"/>
              <a:t>packs)</a:t>
            </a:r>
            <a:endParaRPr lang="el-GR" altLang="el-GR" dirty="0"/>
          </a:p>
          <a:p>
            <a:pPr lvl="1"/>
            <a:r>
              <a:rPr lang="el-GR" altLang="el-GR" dirty="0" err="1" smtClean="0"/>
              <a:t>Χρονοσφραγίδα</a:t>
            </a:r>
            <a:r>
              <a:rPr lang="el-GR" altLang="el-GR" dirty="0" smtClean="0"/>
              <a:t> πακέτου</a:t>
            </a:r>
          </a:p>
          <a:p>
            <a:pPr lvl="2"/>
            <a:r>
              <a:rPr lang="el-GR" altLang="el-GR" dirty="0" smtClean="0"/>
              <a:t>Συγχρονισμός ρολογιού αποκωδικοποιητή</a:t>
            </a:r>
            <a:endParaRPr lang="el-GR" altLang="el-GR" dirty="0"/>
          </a:p>
          <a:p>
            <a:pPr lvl="1"/>
            <a:r>
              <a:rPr lang="el-GR" altLang="el-GR" dirty="0" smtClean="0"/>
              <a:t>Επικεφαλίδα στο </a:t>
            </a:r>
            <a:r>
              <a:rPr lang="el-GR" altLang="el-GR" dirty="0"/>
              <a:t>πρώτο </a:t>
            </a:r>
            <a:r>
              <a:rPr lang="el-GR" altLang="el-GR" dirty="0" smtClean="0"/>
              <a:t>πακέτο</a:t>
            </a:r>
          </a:p>
          <a:p>
            <a:pPr lvl="2"/>
            <a:r>
              <a:rPr lang="el-GR" altLang="el-GR" dirty="0"/>
              <a:t>Μέγιστος ρυθμός </a:t>
            </a:r>
            <a:r>
              <a:rPr lang="el-GR" altLang="el-GR" dirty="0" smtClean="0"/>
              <a:t>δεδομένων, τύποι </a:t>
            </a:r>
            <a:r>
              <a:rPr lang="en-US" altLang="el-GR" dirty="0" smtClean="0"/>
              <a:t>PES</a:t>
            </a:r>
            <a:endParaRPr lang="el-GR" altLang="el-GR" dirty="0"/>
          </a:p>
          <a:p>
            <a:pPr lvl="1"/>
            <a:r>
              <a:rPr lang="el-GR" altLang="el-GR" dirty="0"/>
              <a:t>Δυσκολία πρόσβασης για δικτυακά </a:t>
            </a:r>
            <a:r>
              <a:rPr lang="el-GR" altLang="el-GR" dirty="0" smtClean="0"/>
              <a:t>ρεύματα</a:t>
            </a:r>
          </a:p>
          <a:p>
            <a:pPr lvl="2"/>
            <a:r>
              <a:rPr lang="el-GR" altLang="el-GR" dirty="0" smtClean="0"/>
              <a:t>Πρέπει να τα έχουμε διαβάσει από την αρχή</a:t>
            </a:r>
            <a:endParaRPr lang="en-US" alt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682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</a:t>
            </a:r>
            <a:r>
              <a:rPr lang="el-GR" altLang="el-GR" dirty="0"/>
              <a:t>πρότυπο </a:t>
            </a:r>
            <a:r>
              <a:rPr lang="en-US" altLang="el-GR" dirty="0" smtClean="0"/>
              <a:t>MPEG-2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13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 smtClean="0"/>
              <a:t>MPEG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0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Τι είναι το </a:t>
            </a:r>
            <a:r>
              <a:rPr lang="en-US" altLang="el-GR" dirty="0" smtClean="0"/>
              <a:t>MPEG-2</a:t>
            </a:r>
            <a:r>
              <a:rPr lang="el-GR" altLang="el-GR" dirty="0" smtClean="0"/>
              <a:t>;</a:t>
            </a:r>
            <a:endParaRPr lang="en-US" altLang="el-GR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Στόχοι </a:t>
            </a:r>
            <a:r>
              <a:rPr lang="en-US" altLang="el-GR" dirty="0" smtClean="0"/>
              <a:t>MPEG-2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Υψηλή ανάλυση, μέχρι και </a:t>
            </a:r>
            <a:r>
              <a:rPr lang="en-US" altLang="el-GR" dirty="0" smtClean="0"/>
              <a:t>HDTV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Χρησιμοποιείται ευρύτατα στα </a:t>
            </a:r>
            <a:r>
              <a:rPr lang="en-US" altLang="el-GR" dirty="0" smtClean="0"/>
              <a:t>DVD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Ρυθμοί δεδομένων 4 </a:t>
            </a:r>
            <a:r>
              <a:rPr lang="en-US" altLang="el-GR" dirty="0" smtClean="0"/>
              <a:t>Mbps</a:t>
            </a:r>
            <a:r>
              <a:rPr lang="el-GR" altLang="el-GR" dirty="0" smtClean="0"/>
              <a:t> έως 100 </a:t>
            </a:r>
            <a:r>
              <a:rPr lang="el-GR" altLang="el-GR" dirty="0" err="1" smtClean="0"/>
              <a:t>Mbps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Γιατί δεν υπάρχει </a:t>
            </a:r>
            <a:r>
              <a:rPr lang="en-US" altLang="el-GR" dirty="0" smtClean="0"/>
              <a:t>MPEG-3</a:t>
            </a:r>
            <a:r>
              <a:rPr lang="el-GR" altLang="el-GR" dirty="0" smtClean="0"/>
              <a:t>;</a:t>
            </a:r>
          </a:p>
          <a:p>
            <a:pPr lvl="1" eaLnBrk="1" hangingPunct="1"/>
            <a:r>
              <a:rPr lang="el-GR" altLang="el-GR" dirty="0" smtClean="0"/>
              <a:t>Αρχικά προοριζόταν για το </a:t>
            </a:r>
            <a:r>
              <a:rPr lang="en-US" altLang="el-GR" dirty="0" smtClean="0"/>
              <a:t>HDTV</a:t>
            </a:r>
          </a:p>
          <a:p>
            <a:pPr lvl="1" eaLnBrk="1" hangingPunct="1"/>
            <a:r>
              <a:rPr lang="el-GR" altLang="el-GR" dirty="0" smtClean="0"/>
              <a:t>Τελικά το </a:t>
            </a:r>
            <a:r>
              <a:rPr lang="en-US" altLang="el-GR" dirty="0" smtClean="0"/>
              <a:t>MPEG-2</a:t>
            </a:r>
            <a:r>
              <a:rPr lang="el-GR" altLang="el-GR" dirty="0" smtClean="0"/>
              <a:t> κάλυψε και το </a:t>
            </a:r>
            <a:r>
              <a:rPr lang="en-US" altLang="el-GR" dirty="0" smtClean="0"/>
              <a:t>HDTV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16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Διαφορές από </a:t>
            </a:r>
            <a:r>
              <a:rPr lang="en-US" dirty="0" smtClean="0"/>
              <a:t>MPEG-1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Υποστήριξη </a:t>
            </a:r>
            <a:r>
              <a:rPr lang="el-GR" altLang="el-GR" dirty="0"/>
              <a:t>και </a:t>
            </a:r>
            <a:r>
              <a:rPr lang="el-GR" altLang="el-GR" dirty="0" err="1"/>
              <a:t>διεμπλεκόμενης</a:t>
            </a:r>
            <a:r>
              <a:rPr lang="el-GR" altLang="el-GR" dirty="0"/>
              <a:t> </a:t>
            </a:r>
            <a:r>
              <a:rPr lang="el-GR" altLang="el-GR" dirty="0" smtClean="0"/>
              <a:t>σάρωσης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MPEG-1</a:t>
            </a:r>
            <a:r>
              <a:rPr lang="el-GR" altLang="el-GR" dirty="0" smtClean="0"/>
              <a:t> είχε φτιαχτεί για υπολογιστές</a:t>
            </a:r>
            <a:endParaRPr lang="en-US" altLang="el-GR" dirty="0"/>
          </a:p>
          <a:p>
            <a:pPr lvl="1"/>
            <a:r>
              <a:rPr lang="el-GR" altLang="el-GR" dirty="0"/>
              <a:t>Δειγματοληψία 4:2:0 ή 4:2:2</a:t>
            </a:r>
          </a:p>
          <a:p>
            <a:pPr lvl="1"/>
            <a:r>
              <a:rPr lang="el-GR" altLang="el-GR" dirty="0"/>
              <a:t>Το 4:2:2</a:t>
            </a:r>
            <a:r>
              <a:rPr lang="en-US" altLang="el-GR" dirty="0"/>
              <a:t> </a:t>
            </a:r>
            <a:r>
              <a:rPr lang="el-GR" altLang="el-GR" dirty="0"/>
              <a:t>είναι κατάλληλο για στούντιο</a:t>
            </a:r>
          </a:p>
          <a:p>
            <a:r>
              <a:rPr lang="el-GR" altLang="el-GR" dirty="0"/>
              <a:t>Ρυθμοί καρέ έως 60 </a:t>
            </a:r>
            <a:r>
              <a:rPr lang="en-US" altLang="el-GR" dirty="0"/>
              <a:t>Hz</a:t>
            </a:r>
            <a:endParaRPr lang="el-GR" altLang="el-GR" dirty="0"/>
          </a:p>
          <a:p>
            <a:r>
              <a:rPr lang="el-GR" altLang="el-GR" dirty="0"/>
              <a:t>Δεν υποστηρίζει καρέ</a:t>
            </a:r>
            <a:r>
              <a:rPr lang="en-US" altLang="el-GR" dirty="0" smtClean="0"/>
              <a:t>-D</a:t>
            </a:r>
            <a:endParaRPr lang="el-GR" altLang="el-GR" dirty="0" smtClean="0"/>
          </a:p>
          <a:p>
            <a:r>
              <a:rPr lang="el-GR" altLang="el-GR" dirty="0" smtClean="0"/>
              <a:t>Νέα εργαλεία κωδικοποίησης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2527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Προφίλ και επίπεδα (1 από 3)</a:t>
            </a:r>
            <a:endParaRPr lang="en-US" altLang="el-GR" dirty="0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Προφίλ και επίπεδα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Προφίλ: υποστηρίζει κατηγορία εφαρμογών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Περιγράφεται ο αλγόριθμος κωδικοποίησης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Επίπεδο: δίνει παραμέτρους για τα προφίλ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Δειγματοληψία, ανάλυση, ρυθμός δεδομένων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Επίπεδα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Χαμηλό επίπεδο: αναλογική τηλεόραση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Κύριο επίπεδο:</a:t>
            </a:r>
            <a:r>
              <a:rPr lang="en-US" altLang="el-GR" dirty="0" smtClean="0"/>
              <a:t> DVD</a:t>
            </a:r>
            <a:r>
              <a:rPr lang="el-GR" altLang="el-GR" dirty="0" smtClean="0"/>
              <a:t>, ψηφιακή τηλεόραση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Υψηλά επίπεδα: </a:t>
            </a:r>
            <a:r>
              <a:rPr lang="en-US" altLang="el-GR" dirty="0" smtClean="0"/>
              <a:t>HDTV</a:t>
            </a:r>
            <a:r>
              <a:rPr lang="el-GR" altLang="el-GR" dirty="0" smtClean="0"/>
              <a:t> σε δύο παραλλαγές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28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Προφίλ και επίπεδα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Απλό προφίλ: ανάλογο με </a:t>
            </a:r>
            <a:r>
              <a:rPr lang="en-US" altLang="el-GR" dirty="0"/>
              <a:t>MPEG-1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Κύριο προφίλ</a:t>
            </a:r>
            <a:r>
              <a:rPr lang="en-US" altLang="el-GR" dirty="0"/>
              <a:t>: </a:t>
            </a:r>
            <a:r>
              <a:rPr lang="en-US" altLang="el-GR" dirty="0" smtClean="0"/>
              <a:t>DVD</a:t>
            </a:r>
            <a:r>
              <a:rPr lang="el-GR" altLang="el-GR" dirty="0" smtClean="0"/>
              <a:t>, ψηφιακή </a:t>
            </a:r>
            <a:r>
              <a:rPr lang="el-GR" altLang="el-GR" dirty="0"/>
              <a:t>τηλεόραση</a:t>
            </a:r>
          </a:p>
          <a:p>
            <a:pPr>
              <a:lnSpc>
                <a:spcPct val="90000"/>
              </a:lnSpc>
            </a:pPr>
            <a:r>
              <a:rPr lang="el-GR" altLang="el-GR" dirty="0" err="1"/>
              <a:t>Κλιμακώσιμα</a:t>
            </a:r>
            <a:r>
              <a:rPr lang="el-GR" altLang="el-GR" dirty="0"/>
              <a:t> προφίλ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Φορητός δέκτης για χαμηλή ευκρίνεια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Σταθερός δέκτης για </a:t>
            </a:r>
            <a:r>
              <a:rPr lang="en-US" altLang="el-GR" dirty="0" smtClean="0"/>
              <a:t>HDTV</a:t>
            </a:r>
          </a:p>
          <a:p>
            <a:r>
              <a:rPr lang="el-GR" altLang="el-GR" dirty="0"/>
              <a:t>Υψηλό προφίλ</a:t>
            </a:r>
          </a:p>
          <a:p>
            <a:pPr lvl="1"/>
            <a:r>
              <a:rPr lang="el-GR" altLang="el-GR" dirty="0"/>
              <a:t>Κλιμάκωση </a:t>
            </a:r>
            <a:r>
              <a:rPr lang="en-US" altLang="el-GR" dirty="0"/>
              <a:t>SNR</a:t>
            </a:r>
            <a:r>
              <a:rPr lang="el-GR" altLang="el-GR" dirty="0"/>
              <a:t> και χωρική</a:t>
            </a:r>
          </a:p>
          <a:p>
            <a:pPr lvl="1"/>
            <a:r>
              <a:rPr lang="el-GR" altLang="el-GR" dirty="0"/>
              <a:t>Λόγος δειγματοληψίας </a:t>
            </a:r>
            <a:r>
              <a:rPr lang="el-GR" altLang="el-GR" dirty="0" smtClean="0"/>
              <a:t>4:2:2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0075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Προφίλ και επίπεδα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Προκαθορισμένοι συνδυασμοί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  <p:grpSp>
        <p:nvGrpSpPr>
          <p:cNvPr id="24582" name="Group 4"/>
          <p:cNvGrpSpPr>
            <a:grpSpLocks/>
          </p:cNvGrpSpPr>
          <p:nvPr/>
        </p:nvGrpSpPr>
        <p:grpSpPr bwMode="auto">
          <a:xfrm>
            <a:off x="228600" y="1371600"/>
            <a:ext cx="8610600" cy="3810000"/>
            <a:chOff x="-3" y="-3"/>
            <a:chExt cx="5765" cy="4833"/>
          </a:xfrm>
        </p:grpSpPr>
        <p:grpSp>
          <p:nvGrpSpPr>
            <p:cNvPr id="24583" name="Group 5"/>
            <p:cNvGrpSpPr>
              <a:grpSpLocks/>
            </p:cNvGrpSpPr>
            <p:nvPr/>
          </p:nvGrpSpPr>
          <p:grpSpPr bwMode="auto">
            <a:xfrm>
              <a:off x="0" y="0"/>
              <a:ext cx="5759" cy="4827"/>
              <a:chOff x="0" y="0"/>
              <a:chExt cx="5759" cy="4827"/>
            </a:xfrm>
          </p:grpSpPr>
          <p:grpSp>
            <p:nvGrpSpPr>
              <p:cNvPr id="24585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180" cy="606"/>
                <a:chOff x="0" y="0"/>
                <a:chExt cx="1180" cy="606"/>
              </a:xfrm>
            </p:grpSpPr>
            <p:sp>
              <p:nvSpPr>
                <p:cNvPr id="24733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094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Προφίλ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3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80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586" name="Group 9"/>
              <p:cNvGrpSpPr>
                <a:grpSpLocks/>
              </p:cNvGrpSpPr>
              <p:nvPr/>
            </p:nvGrpSpPr>
            <p:grpSpPr bwMode="auto">
              <a:xfrm>
                <a:off x="1180" y="0"/>
                <a:ext cx="824" cy="606"/>
                <a:chOff x="1180" y="0"/>
                <a:chExt cx="824" cy="606"/>
              </a:xfrm>
            </p:grpSpPr>
            <p:sp>
              <p:nvSpPr>
                <p:cNvPr id="24731" name="Rectangle 10"/>
                <p:cNvSpPr>
                  <a:spLocks noChangeArrowheads="1"/>
                </p:cNvSpPr>
                <p:nvPr/>
              </p:nvSpPr>
              <p:spPr bwMode="auto">
                <a:xfrm>
                  <a:off x="1223" y="0"/>
                  <a:ext cx="738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Απλό </a:t>
                  </a:r>
                  <a:endParaRPr lang="en-US" altLang="el-GR" sz="1600">
                    <a:latin typeface="Arial" charset="0"/>
                    <a:cs typeface="Times New Roman" pitchFamily="18" charset="0"/>
                  </a:endParaRPr>
                </a:p>
                <a:p>
                  <a:pPr algn="just"/>
                  <a:r>
                    <a:rPr lang="el-GR" altLang="el-GR" sz="1600">
                      <a:latin typeface="Arial" charset="0"/>
                      <a:cs typeface="Arial" charset="0"/>
                    </a:rPr>
                    <a:t>Προφίλ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32" name="Rectangle 11"/>
                <p:cNvSpPr>
                  <a:spLocks noChangeArrowheads="1"/>
                </p:cNvSpPr>
                <p:nvPr/>
              </p:nvSpPr>
              <p:spPr bwMode="auto">
                <a:xfrm>
                  <a:off x="1180" y="0"/>
                  <a:ext cx="824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587" name="Group 12"/>
              <p:cNvGrpSpPr>
                <a:grpSpLocks/>
              </p:cNvGrpSpPr>
              <p:nvPr/>
            </p:nvGrpSpPr>
            <p:grpSpPr bwMode="auto">
              <a:xfrm>
                <a:off x="2004" y="0"/>
                <a:ext cx="824" cy="606"/>
                <a:chOff x="2004" y="0"/>
                <a:chExt cx="824" cy="606"/>
              </a:xfrm>
            </p:grpSpPr>
            <p:sp>
              <p:nvSpPr>
                <p:cNvPr id="24729" name="Rectangle 13"/>
                <p:cNvSpPr>
                  <a:spLocks noChangeArrowheads="1"/>
                </p:cNvSpPr>
                <p:nvPr/>
              </p:nvSpPr>
              <p:spPr bwMode="auto">
                <a:xfrm>
                  <a:off x="2047" y="0"/>
                  <a:ext cx="738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 dirty="0">
                      <a:latin typeface="Arial" charset="0"/>
                      <a:cs typeface="Arial" charset="0"/>
                    </a:rPr>
                    <a:t>Κύριο</a:t>
                  </a:r>
                  <a:endParaRPr lang="en-US" altLang="el-GR" sz="1600" dirty="0">
                    <a:latin typeface="Arial" charset="0"/>
                    <a:cs typeface="Times New Roman" pitchFamily="18" charset="0"/>
                  </a:endParaRPr>
                </a:p>
                <a:p>
                  <a:pPr algn="just"/>
                  <a:r>
                    <a:rPr lang="el-GR" altLang="el-GR" sz="1600" dirty="0">
                      <a:latin typeface="Arial" charset="0"/>
                      <a:cs typeface="Arial" charset="0"/>
                    </a:rPr>
                    <a:t>Προφίλ</a:t>
                  </a:r>
                  <a:endParaRPr lang="en-US" altLang="el-GR" sz="1600" dirty="0">
                    <a:latin typeface="Arial" charset="0"/>
                  </a:endParaRPr>
                </a:p>
              </p:txBody>
            </p:sp>
            <p:sp>
              <p:nvSpPr>
                <p:cNvPr id="24730" name="Rectangle 14"/>
                <p:cNvSpPr>
                  <a:spLocks noChangeArrowheads="1"/>
                </p:cNvSpPr>
                <p:nvPr/>
              </p:nvSpPr>
              <p:spPr bwMode="auto">
                <a:xfrm>
                  <a:off x="2004" y="0"/>
                  <a:ext cx="824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588" name="Group 15"/>
              <p:cNvGrpSpPr>
                <a:grpSpLocks/>
              </p:cNvGrpSpPr>
              <p:nvPr/>
            </p:nvGrpSpPr>
            <p:grpSpPr bwMode="auto">
              <a:xfrm>
                <a:off x="2828" y="0"/>
                <a:ext cx="1015" cy="606"/>
                <a:chOff x="2828" y="0"/>
                <a:chExt cx="1015" cy="606"/>
              </a:xfrm>
            </p:grpSpPr>
            <p:sp>
              <p:nvSpPr>
                <p:cNvPr id="24727" name="Rectangle 16"/>
                <p:cNvSpPr>
                  <a:spLocks noChangeArrowheads="1"/>
                </p:cNvSpPr>
                <p:nvPr/>
              </p:nvSpPr>
              <p:spPr bwMode="auto">
                <a:xfrm>
                  <a:off x="2871" y="0"/>
                  <a:ext cx="929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Κλιμάκωση</a:t>
                  </a:r>
                </a:p>
                <a:p>
                  <a:pPr algn="just" eaLnBrk="1" hangingPunct="1"/>
                  <a:r>
                    <a:rPr lang="en-US" altLang="el-GR" sz="1600">
                      <a:latin typeface="Arial" charset="0"/>
                      <a:cs typeface="Arial" charset="0"/>
                    </a:rPr>
                    <a:t>SNR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2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28" y="0"/>
                  <a:ext cx="1015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589" name="Group 18"/>
              <p:cNvGrpSpPr>
                <a:grpSpLocks/>
              </p:cNvGrpSpPr>
              <p:nvPr/>
            </p:nvGrpSpPr>
            <p:grpSpPr bwMode="auto">
              <a:xfrm>
                <a:off x="3843" y="0"/>
                <a:ext cx="1015" cy="606"/>
                <a:chOff x="3843" y="0"/>
                <a:chExt cx="1015" cy="606"/>
              </a:xfrm>
            </p:grpSpPr>
            <p:sp>
              <p:nvSpPr>
                <p:cNvPr id="24725" name="Rectangle 19"/>
                <p:cNvSpPr>
                  <a:spLocks noChangeArrowheads="1"/>
                </p:cNvSpPr>
                <p:nvPr/>
              </p:nvSpPr>
              <p:spPr bwMode="auto">
                <a:xfrm>
                  <a:off x="3886" y="0"/>
                  <a:ext cx="929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Χωρική κλιμάκωση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26" name="Rectangle 20"/>
                <p:cNvSpPr>
                  <a:spLocks noChangeArrowheads="1"/>
                </p:cNvSpPr>
                <p:nvPr/>
              </p:nvSpPr>
              <p:spPr bwMode="auto">
                <a:xfrm>
                  <a:off x="3843" y="0"/>
                  <a:ext cx="1015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590" name="Group 21"/>
              <p:cNvGrpSpPr>
                <a:grpSpLocks/>
              </p:cNvGrpSpPr>
              <p:nvPr/>
            </p:nvGrpSpPr>
            <p:grpSpPr bwMode="auto">
              <a:xfrm>
                <a:off x="4858" y="0"/>
                <a:ext cx="901" cy="606"/>
                <a:chOff x="4858" y="0"/>
                <a:chExt cx="901" cy="606"/>
              </a:xfrm>
            </p:grpSpPr>
            <p:sp>
              <p:nvSpPr>
                <p:cNvPr id="24723" name="Rectangle 22"/>
                <p:cNvSpPr>
                  <a:spLocks noChangeArrowheads="1"/>
                </p:cNvSpPr>
                <p:nvPr/>
              </p:nvSpPr>
              <p:spPr bwMode="auto">
                <a:xfrm>
                  <a:off x="4901" y="0"/>
                  <a:ext cx="815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Υψηλό</a:t>
                  </a:r>
                  <a:endParaRPr lang="en-US" altLang="el-GR" sz="1600">
                    <a:latin typeface="Arial" charset="0"/>
                    <a:cs typeface="Times New Roman" pitchFamily="18" charset="0"/>
                  </a:endParaRPr>
                </a:p>
                <a:p>
                  <a:pPr algn="just"/>
                  <a:r>
                    <a:rPr lang="el-GR" altLang="el-GR" sz="1600">
                      <a:latin typeface="Arial" charset="0"/>
                      <a:cs typeface="Arial" charset="0"/>
                    </a:rPr>
                    <a:t> Προφίλ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24" name="Rectangle 23"/>
                <p:cNvSpPr>
                  <a:spLocks noChangeArrowheads="1"/>
                </p:cNvSpPr>
                <p:nvPr/>
              </p:nvSpPr>
              <p:spPr bwMode="auto">
                <a:xfrm>
                  <a:off x="4858" y="0"/>
                  <a:ext cx="901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591" name="Group 24"/>
              <p:cNvGrpSpPr>
                <a:grpSpLocks/>
              </p:cNvGrpSpPr>
              <p:nvPr/>
            </p:nvGrpSpPr>
            <p:grpSpPr bwMode="auto">
              <a:xfrm>
                <a:off x="0" y="606"/>
                <a:ext cx="1180" cy="394"/>
                <a:chOff x="0" y="606"/>
                <a:chExt cx="1180" cy="394"/>
              </a:xfrm>
            </p:grpSpPr>
            <p:sp>
              <p:nvSpPr>
                <p:cNvPr id="24721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606"/>
                  <a:ext cx="109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Καρέ-</a:t>
                  </a:r>
                  <a:r>
                    <a:rPr lang="en-US" altLang="el-GR" sz="1600">
                      <a:latin typeface="Arial" charset="0"/>
                      <a:cs typeface="Arial" charset="0"/>
                    </a:rPr>
                    <a:t>B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22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606"/>
                  <a:ext cx="118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592" name="Group 27"/>
              <p:cNvGrpSpPr>
                <a:grpSpLocks/>
              </p:cNvGrpSpPr>
              <p:nvPr/>
            </p:nvGrpSpPr>
            <p:grpSpPr bwMode="auto">
              <a:xfrm>
                <a:off x="1180" y="606"/>
                <a:ext cx="824" cy="394"/>
                <a:chOff x="1180" y="606"/>
                <a:chExt cx="824" cy="394"/>
              </a:xfrm>
            </p:grpSpPr>
            <p:sp>
              <p:nvSpPr>
                <p:cNvPr id="24719" name="Rectangle 28"/>
                <p:cNvSpPr>
                  <a:spLocks noChangeArrowheads="1"/>
                </p:cNvSpPr>
                <p:nvPr/>
              </p:nvSpPr>
              <p:spPr bwMode="auto">
                <a:xfrm>
                  <a:off x="1223" y="606"/>
                  <a:ext cx="738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Όχι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20" name="Rectangle 29"/>
                <p:cNvSpPr>
                  <a:spLocks noChangeArrowheads="1"/>
                </p:cNvSpPr>
                <p:nvPr/>
              </p:nvSpPr>
              <p:spPr bwMode="auto">
                <a:xfrm>
                  <a:off x="1180" y="606"/>
                  <a:ext cx="82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593" name="Group 30"/>
              <p:cNvGrpSpPr>
                <a:grpSpLocks/>
              </p:cNvGrpSpPr>
              <p:nvPr/>
            </p:nvGrpSpPr>
            <p:grpSpPr bwMode="auto">
              <a:xfrm>
                <a:off x="2004" y="606"/>
                <a:ext cx="824" cy="394"/>
                <a:chOff x="2004" y="606"/>
                <a:chExt cx="824" cy="394"/>
              </a:xfrm>
            </p:grpSpPr>
            <p:sp>
              <p:nvSpPr>
                <p:cNvPr id="24717" name="Rectangle 31"/>
                <p:cNvSpPr>
                  <a:spLocks noChangeArrowheads="1"/>
                </p:cNvSpPr>
                <p:nvPr/>
              </p:nvSpPr>
              <p:spPr bwMode="auto">
                <a:xfrm>
                  <a:off x="2047" y="606"/>
                  <a:ext cx="738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Ναι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18" name="Rectangle 32"/>
                <p:cNvSpPr>
                  <a:spLocks noChangeArrowheads="1"/>
                </p:cNvSpPr>
                <p:nvPr/>
              </p:nvSpPr>
              <p:spPr bwMode="auto">
                <a:xfrm>
                  <a:off x="2004" y="606"/>
                  <a:ext cx="82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594" name="Group 33"/>
              <p:cNvGrpSpPr>
                <a:grpSpLocks/>
              </p:cNvGrpSpPr>
              <p:nvPr/>
            </p:nvGrpSpPr>
            <p:grpSpPr bwMode="auto">
              <a:xfrm>
                <a:off x="2828" y="606"/>
                <a:ext cx="1015" cy="394"/>
                <a:chOff x="2828" y="606"/>
                <a:chExt cx="1015" cy="394"/>
              </a:xfrm>
            </p:grpSpPr>
            <p:sp>
              <p:nvSpPr>
                <p:cNvPr id="24715" name="Rectangle 34"/>
                <p:cNvSpPr>
                  <a:spLocks noChangeArrowheads="1"/>
                </p:cNvSpPr>
                <p:nvPr/>
              </p:nvSpPr>
              <p:spPr bwMode="auto">
                <a:xfrm>
                  <a:off x="2871" y="606"/>
                  <a:ext cx="92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Ναι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16" name="Rectangle 35"/>
                <p:cNvSpPr>
                  <a:spLocks noChangeArrowheads="1"/>
                </p:cNvSpPr>
                <p:nvPr/>
              </p:nvSpPr>
              <p:spPr bwMode="auto">
                <a:xfrm>
                  <a:off x="2828" y="606"/>
                  <a:ext cx="101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595" name="Group 36"/>
              <p:cNvGrpSpPr>
                <a:grpSpLocks/>
              </p:cNvGrpSpPr>
              <p:nvPr/>
            </p:nvGrpSpPr>
            <p:grpSpPr bwMode="auto">
              <a:xfrm>
                <a:off x="3843" y="606"/>
                <a:ext cx="1015" cy="394"/>
                <a:chOff x="3843" y="606"/>
                <a:chExt cx="1015" cy="394"/>
              </a:xfrm>
            </p:grpSpPr>
            <p:sp>
              <p:nvSpPr>
                <p:cNvPr id="24713" name="Rectangle 37"/>
                <p:cNvSpPr>
                  <a:spLocks noChangeArrowheads="1"/>
                </p:cNvSpPr>
                <p:nvPr/>
              </p:nvSpPr>
              <p:spPr bwMode="auto">
                <a:xfrm>
                  <a:off x="3886" y="606"/>
                  <a:ext cx="92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Ναι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14" name="Rectangle 38"/>
                <p:cNvSpPr>
                  <a:spLocks noChangeArrowheads="1"/>
                </p:cNvSpPr>
                <p:nvPr/>
              </p:nvSpPr>
              <p:spPr bwMode="auto">
                <a:xfrm>
                  <a:off x="3843" y="606"/>
                  <a:ext cx="101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596" name="Group 39"/>
              <p:cNvGrpSpPr>
                <a:grpSpLocks/>
              </p:cNvGrpSpPr>
              <p:nvPr/>
            </p:nvGrpSpPr>
            <p:grpSpPr bwMode="auto">
              <a:xfrm>
                <a:off x="4858" y="606"/>
                <a:ext cx="901" cy="394"/>
                <a:chOff x="4858" y="606"/>
                <a:chExt cx="901" cy="394"/>
              </a:xfrm>
            </p:grpSpPr>
            <p:sp>
              <p:nvSpPr>
                <p:cNvPr id="24711" name="Rectangle 40"/>
                <p:cNvSpPr>
                  <a:spLocks noChangeArrowheads="1"/>
                </p:cNvSpPr>
                <p:nvPr/>
              </p:nvSpPr>
              <p:spPr bwMode="auto">
                <a:xfrm>
                  <a:off x="4901" y="606"/>
                  <a:ext cx="815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Ναι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12" name="Rectangle 41"/>
                <p:cNvSpPr>
                  <a:spLocks noChangeArrowheads="1"/>
                </p:cNvSpPr>
                <p:nvPr/>
              </p:nvSpPr>
              <p:spPr bwMode="auto">
                <a:xfrm>
                  <a:off x="4858" y="606"/>
                  <a:ext cx="901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597" name="Group 42"/>
              <p:cNvGrpSpPr>
                <a:grpSpLocks/>
              </p:cNvGrpSpPr>
              <p:nvPr/>
            </p:nvGrpSpPr>
            <p:grpSpPr bwMode="auto">
              <a:xfrm>
                <a:off x="0" y="1000"/>
                <a:ext cx="1180" cy="500"/>
                <a:chOff x="0" y="1000"/>
                <a:chExt cx="1180" cy="500"/>
              </a:xfrm>
            </p:grpSpPr>
            <p:sp>
              <p:nvSpPr>
                <p:cNvPr id="24709" name="Rectangle 43"/>
                <p:cNvSpPr>
                  <a:spLocks noChangeArrowheads="1"/>
                </p:cNvSpPr>
                <p:nvPr/>
              </p:nvSpPr>
              <p:spPr bwMode="auto">
                <a:xfrm>
                  <a:off x="43" y="1000"/>
                  <a:ext cx="1094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Λόγος Δειγμ/ψίας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10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1000"/>
                  <a:ext cx="118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598" name="Group 45"/>
              <p:cNvGrpSpPr>
                <a:grpSpLocks/>
              </p:cNvGrpSpPr>
              <p:nvPr/>
            </p:nvGrpSpPr>
            <p:grpSpPr bwMode="auto">
              <a:xfrm>
                <a:off x="1180" y="1000"/>
                <a:ext cx="824" cy="500"/>
                <a:chOff x="1180" y="1000"/>
                <a:chExt cx="824" cy="500"/>
              </a:xfrm>
            </p:grpSpPr>
            <p:sp>
              <p:nvSpPr>
                <p:cNvPr id="24707" name="Rectangle 46"/>
                <p:cNvSpPr>
                  <a:spLocks noChangeArrowheads="1"/>
                </p:cNvSpPr>
                <p:nvPr/>
              </p:nvSpPr>
              <p:spPr bwMode="auto">
                <a:xfrm>
                  <a:off x="1223" y="1000"/>
                  <a:ext cx="738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4:1:1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08" name="Rectangle 47"/>
                <p:cNvSpPr>
                  <a:spLocks noChangeArrowheads="1"/>
                </p:cNvSpPr>
                <p:nvPr/>
              </p:nvSpPr>
              <p:spPr bwMode="auto">
                <a:xfrm>
                  <a:off x="1180" y="1000"/>
                  <a:ext cx="82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599" name="Group 48"/>
              <p:cNvGrpSpPr>
                <a:grpSpLocks/>
              </p:cNvGrpSpPr>
              <p:nvPr/>
            </p:nvGrpSpPr>
            <p:grpSpPr bwMode="auto">
              <a:xfrm>
                <a:off x="2004" y="1000"/>
                <a:ext cx="824" cy="500"/>
                <a:chOff x="2004" y="1000"/>
                <a:chExt cx="824" cy="500"/>
              </a:xfrm>
            </p:grpSpPr>
            <p:sp>
              <p:nvSpPr>
                <p:cNvPr id="24705" name="Rectangle 49"/>
                <p:cNvSpPr>
                  <a:spLocks noChangeArrowheads="1"/>
                </p:cNvSpPr>
                <p:nvPr/>
              </p:nvSpPr>
              <p:spPr bwMode="auto">
                <a:xfrm>
                  <a:off x="2047" y="1000"/>
                  <a:ext cx="738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4:1:1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06" name="Rectangle 50"/>
                <p:cNvSpPr>
                  <a:spLocks noChangeArrowheads="1"/>
                </p:cNvSpPr>
                <p:nvPr/>
              </p:nvSpPr>
              <p:spPr bwMode="auto">
                <a:xfrm>
                  <a:off x="2004" y="1000"/>
                  <a:ext cx="82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00" name="Group 51"/>
              <p:cNvGrpSpPr>
                <a:grpSpLocks/>
              </p:cNvGrpSpPr>
              <p:nvPr/>
            </p:nvGrpSpPr>
            <p:grpSpPr bwMode="auto">
              <a:xfrm>
                <a:off x="2828" y="1000"/>
                <a:ext cx="1015" cy="500"/>
                <a:chOff x="2828" y="1000"/>
                <a:chExt cx="1015" cy="500"/>
              </a:xfrm>
            </p:grpSpPr>
            <p:sp>
              <p:nvSpPr>
                <p:cNvPr id="24703" name="Rectangle 52"/>
                <p:cNvSpPr>
                  <a:spLocks noChangeArrowheads="1"/>
                </p:cNvSpPr>
                <p:nvPr/>
              </p:nvSpPr>
              <p:spPr bwMode="auto">
                <a:xfrm>
                  <a:off x="2871" y="1000"/>
                  <a:ext cx="929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4:1:1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04" name="Rectangle 53"/>
                <p:cNvSpPr>
                  <a:spLocks noChangeArrowheads="1"/>
                </p:cNvSpPr>
                <p:nvPr/>
              </p:nvSpPr>
              <p:spPr bwMode="auto">
                <a:xfrm>
                  <a:off x="2828" y="1000"/>
                  <a:ext cx="1015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01" name="Group 54"/>
              <p:cNvGrpSpPr>
                <a:grpSpLocks/>
              </p:cNvGrpSpPr>
              <p:nvPr/>
            </p:nvGrpSpPr>
            <p:grpSpPr bwMode="auto">
              <a:xfrm>
                <a:off x="3843" y="1000"/>
                <a:ext cx="1015" cy="500"/>
                <a:chOff x="3843" y="1000"/>
                <a:chExt cx="1015" cy="500"/>
              </a:xfrm>
            </p:grpSpPr>
            <p:sp>
              <p:nvSpPr>
                <p:cNvPr id="24701" name="Rectangle 55"/>
                <p:cNvSpPr>
                  <a:spLocks noChangeArrowheads="1"/>
                </p:cNvSpPr>
                <p:nvPr/>
              </p:nvSpPr>
              <p:spPr bwMode="auto">
                <a:xfrm>
                  <a:off x="3886" y="1000"/>
                  <a:ext cx="929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4:1:1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02" name="Rectangle 56"/>
                <p:cNvSpPr>
                  <a:spLocks noChangeArrowheads="1"/>
                </p:cNvSpPr>
                <p:nvPr/>
              </p:nvSpPr>
              <p:spPr bwMode="auto">
                <a:xfrm>
                  <a:off x="3843" y="1000"/>
                  <a:ext cx="1015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02" name="Group 57"/>
              <p:cNvGrpSpPr>
                <a:grpSpLocks/>
              </p:cNvGrpSpPr>
              <p:nvPr/>
            </p:nvGrpSpPr>
            <p:grpSpPr bwMode="auto">
              <a:xfrm>
                <a:off x="4858" y="1000"/>
                <a:ext cx="901" cy="500"/>
                <a:chOff x="4858" y="1000"/>
                <a:chExt cx="901" cy="500"/>
              </a:xfrm>
            </p:grpSpPr>
            <p:sp>
              <p:nvSpPr>
                <p:cNvPr id="24699" name="Rectangle 58"/>
                <p:cNvSpPr>
                  <a:spLocks noChangeArrowheads="1"/>
                </p:cNvSpPr>
                <p:nvPr/>
              </p:nvSpPr>
              <p:spPr bwMode="auto">
                <a:xfrm>
                  <a:off x="4901" y="1000"/>
                  <a:ext cx="815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4:1:1,4:2:2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700" name="Rectangle 59"/>
                <p:cNvSpPr>
                  <a:spLocks noChangeArrowheads="1"/>
                </p:cNvSpPr>
                <p:nvPr/>
              </p:nvSpPr>
              <p:spPr bwMode="auto">
                <a:xfrm>
                  <a:off x="4858" y="1000"/>
                  <a:ext cx="901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03" name="Group 60"/>
              <p:cNvGrpSpPr>
                <a:grpSpLocks/>
              </p:cNvGrpSpPr>
              <p:nvPr/>
            </p:nvGrpSpPr>
            <p:grpSpPr bwMode="auto">
              <a:xfrm>
                <a:off x="0" y="1500"/>
                <a:ext cx="1180" cy="500"/>
                <a:chOff x="0" y="1500"/>
                <a:chExt cx="1180" cy="500"/>
              </a:xfrm>
            </p:grpSpPr>
            <p:sp>
              <p:nvSpPr>
                <p:cNvPr id="24697" name="Rectangle 61"/>
                <p:cNvSpPr>
                  <a:spLocks noChangeArrowheads="1"/>
                </p:cNvSpPr>
                <p:nvPr/>
              </p:nvSpPr>
              <p:spPr bwMode="auto">
                <a:xfrm>
                  <a:off x="43" y="1500"/>
                  <a:ext cx="1094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Κλιμάκωση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98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1500"/>
                  <a:ext cx="118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04" name="Group 63"/>
              <p:cNvGrpSpPr>
                <a:grpSpLocks/>
              </p:cNvGrpSpPr>
              <p:nvPr/>
            </p:nvGrpSpPr>
            <p:grpSpPr bwMode="auto">
              <a:xfrm>
                <a:off x="1180" y="1500"/>
                <a:ext cx="824" cy="500"/>
                <a:chOff x="1180" y="1500"/>
                <a:chExt cx="824" cy="500"/>
              </a:xfrm>
            </p:grpSpPr>
            <p:sp>
              <p:nvSpPr>
                <p:cNvPr id="24695" name="Rectangle 64"/>
                <p:cNvSpPr>
                  <a:spLocks noChangeArrowheads="1"/>
                </p:cNvSpPr>
                <p:nvPr/>
              </p:nvSpPr>
              <p:spPr bwMode="auto">
                <a:xfrm>
                  <a:off x="1223" y="1500"/>
                  <a:ext cx="738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Όχι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96" name="Rectangle 65"/>
                <p:cNvSpPr>
                  <a:spLocks noChangeArrowheads="1"/>
                </p:cNvSpPr>
                <p:nvPr/>
              </p:nvSpPr>
              <p:spPr bwMode="auto">
                <a:xfrm>
                  <a:off x="1180" y="1500"/>
                  <a:ext cx="82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05" name="Group 66"/>
              <p:cNvGrpSpPr>
                <a:grpSpLocks/>
              </p:cNvGrpSpPr>
              <p:nvPr/>
            </p:nvGrpSpPr>
            <p:grpSpPr bwMode="auto">
              <a:xfrm>
                <a:off x="2004" y="1500"/>
                <a:ext cx="824" cy="500"/>
                <a:chOff x="2004" y="1500"/>
                <a:chExt cx="824" cy="500"/>
              </a:xfrm>
            </p:grpSpPr>
            <p:sp>
              <p:nvSpPr>
                <p:cNvPr id="24693" name="Rectangle 67"/>
                <p:cNvSpPr>
                  <a:spLocks noChangeArrowheads="1"/>
                </p:cNvSpPr>
                <p:nvPr/>
              </p:nvSpPr>
              <p:spPr bwMode="auto">
                <a:xfrm>
                  <a:off x="2047" y="1500"/>
                  <a:ext cx="738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Όχι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94" name="Rectangle 68"/>
                <p:cNvSpPr>
                  <a:spLocks noChangeArrowheads="1"/>
                </p:cNvSpPr>
                <p:nvPr/>
              </p:nvSpPr>
              <p:spPr bwMode="auto">
                <a:xfrm>
                  <a:off x="2004" y="1500"/>
                  <a:ext cx="82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06" name="Group 69"/>
              <p:cNvGrpSpPr>
                <a:grpSpLocks/>
              </p:cNvGrpSpPr>
              <p:nvPr/>
            </p:nvGrpSpPr>
            <p:grpSpPr bwMode="auto">
              <a:xfrm>
                <a:off x="2828" y="1500"/>
                <a:ext cx="1015" cy="500"/>
                <a:chOff x="2828" y="1500"/>
                <a:chExt cx="1015" cy="500"/>
              </a:xfrm>
            </p:grpSpPr>
            <p:sp>
              <p:nvSpPr>
                <p:cNvPr id="24691" name="Rectangle 70"/>
                <p:cNvSpPr>
                  <a:spLocks noChangeArrowheads="1"/>
                </p:cNvSpPr>
                <p:nvPr/>
              </p:nvSpPr>
              <p:spPr bwMode="auto">
                <a:xfrm>
                  <a:off x="2871" y="1500"/>
                  <a:ext cx="929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n-US" altLang="el-GR" sz="1600" dirty="0">
                      <a:latin typeface="Arial" charset="0"/>
                      <a:cs typeface="Arial" charset="0"/>
                    </a:rPr>
                    <a:t>SNR</a:t>
                  </a:r>
                  <a:endParaRPr lang="en-US" altLang="el-GR" sz="1600" dirty="0">
                    <a:latin typeface="Arial" charset="0"/>
                  </a:endParaRPr>
                </a:p>
              </p:txBody>
            </p:sp>
            <p:sp>
              <p:nvSpPr>
                <p:cNvPr id="24692" name="Rectangle 71"/>
                <p:cNvSpPr>
                  <a:spLocks noChangeArrowheads="1"/>
                </p:cNvSpPr>
                <p:nvPr/>
              </p:nvSpPr>
              <p:spPr bwMode="auto">
                <a:xfrm>
                  <a:off x="2828" y="1500"/>
                  <a:ext cx="1015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07" name="Group 72"/>
              <p:cNvGrpSpPr>
                <a:grpSpLocks/>
              </p:cNvGrpSpPr>
              <p:nvPr/>
            </p:nvGrpSpPr>
            <p:grpSpPr bwMode="auto">
              <a:xfrm>
                <a:off x="3843" y="1500"/>
                <a:ext cx="1015" cy="500"/>
                <a:chOff x="3843" y="1500"/>
                <a:chExt cx="1015" cy="500"/>
              </a:xfrm>
            </p:grpSpPr>
            <p:sp>
              <p:nvSpPr>
                <p:cNvPr id="24689" name="Rectangle 73"/>
                <p:cNvSpPr>
                  <a:spLocks noChangeArrowheads="1"/>
                </p:cNvSpPr>
                <p:nvPr/>
              </p:nvSpPr>
              <p:spPr bwMode="auto">
                <a:xfrm>
                  <a:off x="3886" y="1500"/>
                  <a:ext cx="929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/>
                  <a:r>
                    <a:rPr lang="el-GR" altLang="el-GR" sz="1600">
                      <a:latin typeface="Arial" charset="0"/>
                      <a:cs typeface="Arial" charset="0"/>
                    </a:rPr>
                    <a:t>Χωρική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843" y="1500"/>
                  <a:ext cx="1015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08" name="Group 75"/>
              <p:cNvGrpSpPr>
                <a:grpSpLocks/>
              </p:cNvGrpSpPr>
              <p:nvPr/>
            </p:nvGrpSpPr>
            <p:grpSpPr bwMode="auto">
              <a:xfrm>
                <a:off x="4858" y="1500"/>
                <a:ext cx="901" cy="500"/>
                <a:chOff x="4858" y="1500"/>
                <a:chExt cx="901" cy="500"/>
              </a:xfrm>
            </p:grpSpPr>
            <p:sp>
              <p:nvSpPr>
                <p:cNvPr id="24687" name="Rectangle 76"/>
                <p:cNvSpPr>
                  <a:spLocks noChangeArrowheads="1"/>
                </p:cNvSpPr>
                <p:nvPr/>
              </p:nvSpPr>
              <p:spPr bwMode="auto">
                <a:xfrm>
                  <a:off x="4901" y="1500"/>
                  <a:ext cx="815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n-US" altLang="el-GR" sz="1600" dirty="0" smtClean="0">
                      <a:latin typeface="Arial" charset="0"/>
                      <a:cs typeface="Arial" charset="0"/>
                    </a:rPr>
                    <a:t>SNR</a:t>
                  </a:r>
                  <a:endParaRPr lang="el-GR" altLang="el-GR" sz="1600" dirty="0" smtClean="0">
                    <a:latin typeface="Arial" charset="0"/>
                    <a:cs typeface="Arial" charset="0"/>
                  </a:endParaRPr>
                </a:p>
                <a:p>
                  <a:pPr algn="just" eaLnBrk="1" hangingPunct="1"/>
                  <a:r>
                    <a:rPr lang="el-GR" altLang="el-GR" sz="1600" dirty="0" smtClean="0">
                      <a:latin typeface="Arial" charset="0"/>
                      <a:cs typeface="Arial" charset="0"/>
                    </a:rPr>
                    <a:t>Χωρική</a:t>
                  </a:r>
                  <a:endParaRPr lang="en-US" altLang="el-GR" sz="1600" dirty="0">
                    <a:latin typeface="Arial" charset="0"/>
                  </a:endParaRPr>
                </a:p>
              </p:txBody>
            </p:sp>
            <p:sp>
              <p:nvSpPr>
                <p:cNvPr id="24688" name="Rectangle 77"/>
                <p:cNvSpPr>
                  <a:spLocks noChangeArrowheads="1"/>
                </p:cNvSpPr>
                <p:nvPr/>
              </p:nvSpPr>
              <p:spPr bwMode="auto">
                <a:xfrm>
                  <a:off x="4858" y="1500"/>
                  <a:ext cx="901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09" name="Group 78"/>
              <p:cNvGrpSpPr>
                <a:grpSpLocks/>
              </p:cNvGrpSpPr>
              <p:nvPr/>
            </p:nvGrpSpPr>
            <p:grpSpPr bwMode="auto">
              <a:xfrm>
                <a:off x="0" y="2000"/>
                <a:ext cx="1180" cy="403"/>
                <a:chOff x="0" y="2000"/>
                <a:chExt cx="1180" cy="403"/>
              </a:xfrm>
            </p:grpSpPr>
            <p:sp>
              <p:nvSpPr>
                <p:cNvPr id="24685" name="Rectangle 79"/>
                <p:cNvSpPr>
                  <a:spLocks noChangeArrowheads="1"/>
                </p:cNvSpPr>
                <p:nvPr/>
              </p:nvSpPr>
              <p:spPr bwMode="auto">
                <a:xfrm>
                  <a:off x="43" y="2000"/>
                  <a:ext cx="109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Επίπεδο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86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2000"/>
                  <a:ext cx="11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10" name="Group 81"/>
              <p:cNvGrpSpPr>
                <a:grpSpLocks/>
              </p:cNvGrpSpPr>
              <p:nvPr/>
            </p:nvGrpSpPr>
            <p:grpSpPr bwMode="auto">
              <a:xfrm>
                <a:off x="1180" y="2000"/>
                <a:ext cx="4579" cy="403"/>
                <a:chOff x="1180" y="2000"/>
                <a:chExt cx="4579" cy="403"/>
              </a:xfrm>
            </p:grpSpPr>
            <p:sp>
              <p:nvSpPr>
                <p:cNvPr id="24683" name="Rectangle 82"/>
                <p:cNvSpPr>
                  <a:spLocks noChangeArrowheads="1"/>
                </p:cNvSpPr>
                <p:nvPr/>
              </p:nvSpPr>
              <p:spPr bwMode="auto">
                <a:xfrm>
                  <a:off x="1223" y="2000"/>
                  <a:ext cx="449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n-US" altLang="el-GR" sz="1600">
                      <a:latin typeface="Arial" charset="0"/>
                      <a:cs typeface="Times New Roman" pitchFamily="18" charset="0"/>
                    </a:rPr>
                    <a:t> </a:t>
                  </a:r>
                </a:p>
                <a:p>
                  <a:pPr algn="just"/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84" name="Rectangle 83"/>
                <p:cNvSpPr>
                  <a:spLocks noChangeArrowheads="1"/>
                </p:cNvSpPr>
                <p:nvPr/>
              </p:nvSpPr>
              <p:spPr bwMode="auto">
                <a:xfrm>
                  <a:off x="1180" y="2000"/>
                  <a:ext cx="457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11" name="Group 84"/>
              <p:cNvGrpSpPr>
                <a:grpSpLocks/>
              </p:cNvGrpSpPr>
              <p:nvPr/>
            </p:nvGrpSpPr>
            <p:grpSpPr bwMode="auto">
              <a:xfrm>
                <a:off x="0" y="2403"/>
                <a:ext cx="1180" cy="606"/>
                <a:chOff x="0" y="2403"/>
                <a:chExt cx="1180" cy="606"/>
              </a:xfrm>
            </p:grpSpPr>
            <p:sp>
              <p:nvSpPr>
                <p:cNvPr id="24681" name="Rectangle 85"/>
                <p:cNvSpPr>
                  <a:spLocks noChangeArrowheads="1"/>
                </p:cNvSpPr>
                <p:nvPr/>
              </p:nvSpPr>
              <p:spPr bwMode="auto">
                <a:xfrm>
                  <a:off x="43" y="2403"/>
                  <a:ext cx="1094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 dirty="0">
                      <a:latin typeface="Arial" charset="0"/>
                      <a:cs typeface="Arial" charset="0"/>
                    </a:rPr>
                    <a:t>Υψηλό</a:t>
                  </a:r>
                </a:p>
                <a:p>
                  <a:pPr algn="just"/>
                  <a:r>
                    <a:rPr lang="el-GR" altLang="el-GR" sz="1600" dirty="0">
                      <a:latin typeface="Arial" charset="0"/>
                      <a:cs typeface="Arial" charset="0"/>
                    </a:rPr>
                    <a:t>(1920</a:t>
                  </a:r>
                  <a:r>
                    <a:rPr lang="en-US" altLang="el-GR" sz="1600" dirty="0">
                      <a:latin typeface="Arial" charset="0"/>
                      <a:cs typeface="Arial" charset="0"/>
                    </a:rPr>
                    <a:t>x</a:t>
                  </a:r>
                  <a:r>
                    <a:rPr lang="el-GR" altLang="el-GR" sz="1600" dirty="0">
                      <a:latin typeface="Arial" charset="0"/>
                      <a:cs typeface="Arial" charset="0"/>
                    </a:rPr>
                    <a:t>1152)</a:t>
                  </a:r>
                  <a:endParaRPr lang="en-US" altLang="el-GR" sz="1600" dirty="0">
                    <a:latin typeface="Arial" charset="0"/>
                  </a:endParaRPr>
                </a:p>
              </p:txBody>
            </p:sp>
            <p:sp>
              <p:nvSpPr>
                <p:cNvPr id="24682" name="Rectangle 86"/>
                <p:cNvSpPr>
                  <a:spLocks noChangeArrowheads="1"/>
                </p:cNvSpPr>
                <p:nvPr/>
              </p:nvSpPr>
              <p:spPr bwMode="auto">
                <a:xfrm>
                  <a:off x="0" y="2403"/>
                  <a:ext cx="1180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12" name="Group 87"/>
              <p:cNvGrpSpPr>
                <a:grpSpLocks/>
              </p:cNvGrpSpPr>
              <p:nvPr/>
            </p:nvGrpSpPr>
            <p:grpSpPr bwMode="auto">
              <a:xfrm>
                <a:off x="1180" y="2403"/>
                <a:ext cx="824" cy="606"/>
                <a:chOff x="1180" y="2403"/>
                <a:chExt cx="824" cy="606"/>
              </a:xfrm>
            </p:grpSpPr>
            <p:sp>
              <p:nvSpPr>
                <p:cNvPr id="24679" name="Rectangle 88"/>
                <p:cNvSpPr>
                  <a:spLocks noChangeArrowheads="1"/>
                </p:cNvSpPr>
                <p:nvPr/>
              </p:nvSpPr>
              <p:spPr bwMode="auto">
                <a:xfrm>
                  <a:off x="1223" y="2403"/>
                  <a:ext cx="738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l-GR" sz="1600">
                      <a:latin typeface="Arial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80" name="Rectangle 89"/>
                <p:cNvSpPr>
                  <a:spLocks noChangeArrowheads="1"/>
                </p:cNvSpPr>
                <p:nvPr/>
              </p:nvSpPr>
              <p:spPr bwMode="auto">
                <a:xfrm>
                  <a:off x="1180" y="2403"/>
                  <a:ext cx="824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13" name="Group 90"/>
              <p:cNvGrpSpPr>
                <a:grpSpLocks/>
              </p:cNvGrpSpPr>
              <p:nvPr/>
            </p:nvGrpSpPr>
            <p:grpSpPr bwMode="auto">
              <a:xfrm>
                <a:off x="2004" y="2403"/>
                <a:ext cx="824" cy="606"/>
                <a:chOff x="2004" y="2403"/>
                <a:chExt cx="824" cy="606"/>
              </a:xfrm>
            </p:grpSpPr>
            <p:sp>
              <p:nvSpPr>
                <p:cNvPr id="24677" name="Rectangle 91"/>
                <p:cNvSpPr>
                  <a:spLocks noChangeArrowheads="1"/>
                </p:cNvSpPr>
                <p:nvPr/>
              </p:nvSpPr>
              <p:spPr bwMode="auto">
                <a:xfrm>
                  <a:off x="2047" y="2403"/>
                  <a:ext cx="738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&lt;80 </a:t>
                  </a:r>
                  <a:r>
                    <a:rPr lang="en-US" altLang="el-GR" sz="1600">
                      <a:latin typeface="Arial" charset="0"/>
                      <a:cs typeface="Arial" charset="0"/>
                    </a:rPr>
                    <a:t>Mbps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78" name="Rectangle 92"/>
                <p:cNvSpPr>
                  <a:spLocks noChangeArrowheads="1"/>
                </p:cNvSpPr>
                <p:nvPr/>
              </p:nvSpPr>
              <p:spPr bwMode="auto">
                <a:xfrm>
                  <a:off x="2004" y="2403"/>
                  <a:ext cx="824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14" name="Group 93"/>
              <p:cNvGrpSpPr>
                <a:grpSpLocks/>
              </p:cNvGrpSpPr>
              <p:nvPr/>
            </p:nvGrpSpPr>
            <p:grpSpPr bwMode="auto">
              <a:xfrm>
                <a:off x="2828" y="2403"/>
                <a:ext cx="1015" cy="606"/>
                <a:chOff x="2828" y="2403"/>
                <a:chExt cx="1015" cy="606"/>
              </a:xfrm>
            </p:grpSpPr>
            <p:sp>
              <p:nvSpPr>
                <p:cNvPr id="24675" name="Rectangle 94"/>
                <p:cNvSpPr>
                  <a:spLocks noChangeArrowheads="1"/>
                </p:cNvSpPr>
                <p:nvPr/>
              </p:nvSpPr>
              <p:spPr bwMode="auto">
                <a:xfrm>
                  <a:off x="2871" y="2403"/>
                  <a:ext cx="929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n-US" altLang="el-GR" sz="1600">
                      <a:latin typeface="Arial" charset="0"/>
                      <a:cs typeface="Times New Roman" pitchFamily="18" charset="0"/>
                    </a:rPr>
                    <a:t> </a:t>
                  </a:r>
                </a:p>
                <a:p>
                  <a:pPr algn="just"/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76" name="Rectangle 95"/>
                <p:cNvSpPr>
                  <a:spLocks noChangeArrowheads="1"/>
                </p:cNvSpPr>
                <p:nvPr/>
              </p:nvSpPr>
              <p:spPr bwMode="auto">
                <a:xfrm>
                  <a:off x="2828" y="2403"/>
                  <a:ext cx="1015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15" name="Group 96"/>
              <p:cNvGrpSpPr>
                <a:grpSpLocks/>
              </p:cNvGrpSpPr>
              <p:nvPr/>
            </p:nvGrpSpPr>
            <p:grpSpPr bwMode="auto">
              <a:xfrm>
                <a:off x="3843" y="2403"/>
                <a:ext cx="1015" cy="606"/>
                <a:chOff x="3843" y="2403"/>
                <a:chExt cx="1015" cy="606"/>
              </a:xfrm>
            </p:grpSpPr>
            <p:sp>
              <p:nvSpPr>
                <p:cNvPr id="24673" name="Rectangle 97"/>
                <p:cNvSpPr>
                  <a:spLocks noChangeArrowheads="1"/>
                </p:cNvSpPr>
                <p:nvPr/>
              </p:nvSpPr>
              <p:spPr bwMode="auto">
                <a:xfrm>
                  <a:off x="3886" y="2403"/>
                  <a:ext cx="929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n-US" altLang="el-GR" sz="1600">
                      <a:latin typeface="Arial" charset="0"/>
                      <a:cs typeface="Times New Roman" pitchFamily="18" charset="0"/>
                    </a:rPr>
                    <a:t> </a:t>
                  </a:r>
                </a:p>
                <a:p>
                  <a:pPr algn="just"/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74" name="Rectangle 98"/>
                <p:cNvSpPr>
                  <a:spLocks noChangeArrowheads="1"/>
                </p:cNvSpPr>
                <p:nvPr/>
              </p:nvSpPr>
              <p:spPr bwMode="auto">
                <a:xfrm>
                  <a:off x="3843" y="2403"/>
                  <a:ext cx="1015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16" name="Group 99"/>
              <p:cNvGrpSpPr>
                <a:grpSpLocks/>
              </p:cNvGrpSpPr>
              <p:nvPr/>
            </p:nvGrpSpPr>
            <p:grpSpPr bwMode="auto">
              <a:xfrm>
                <a:off x="4858" y="2403"/>
                <a:ext cx="901" cy="606"/>
                <a:chOff x="4858" y="2403"/>
                <a:chExt cx="901" cy="606"/>
              </a:xfrm>
            </p:grpSpPr>
            <p:sp>
              <p:nvSpPr>
                <p:cNvPr id="24671" name="Rectangle 100"/>
                <p:cNvSpPr>
                  <a:spLocks noChangeArrowheads="1"/>
                </p:cNvSpPr>
                <p:nvPr/>
              </p:nvSpPr>
              <p:spPr bwMode="auto">
                <a:xfrm>
                  <a:off x="4901" y="2403"/>
                  <a:ext cx="815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&lt;100 </a:t>
                  </a:r>
                  <a:r>
                    <a:rPr lang="en-US" altLang="el-GR" sz="1600">
                      <a:latin typeface="Arial" charset="0"/>
                      <a:cs typeface="Arial" charset="0"/>
                    </a:rPr>
                    <a:t>Mbps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72" name="Rectangle 101"/>
                <p:cNvSpPr>
                  <a:spLocks noChangeArrowheads="1"/>
                </p:cNvSpPr>
                <p:nvPr/>
              </p:nvSpPr>
              <p:spPr bwMode="auto">
                <a:xfrm>
                  <a:off x="4858" y="2403"/>
                  <a:ext cx="901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17" name="Group 102"/>
              <p:cNvGrpSpPr>
                <a:grpSpLocks/>
              </p:cNvGrpSpPr>
              <p:nvPr/>
            </p:nvGrpSpPr>
            <p:grpSpPr bwMode="auto">
              <a:xfrm>
                <a:off x="0" y="3009"/>
                <a:ext cx="1180" cy="606"/>
                <a:chOff x="0" y="3009"/>
                <a:chExt cx="1180" cy="606"/>
              </a:xfrm>
            </p:grpSpPr>
            <p:sp>
              <p:nvSpPr>
                <p:cNvPr id="24669" name="Rectangle 103"/>
                <p:cNvSpPr>
                  <a:spLocks noChangeArrowheads="1"/>
                </p:cNvSpPr>
                <p:nvPr/>
              </p:nvSpPr>
              <p:spPr bwMode="auto">
                <a:xfrm>
                  <a:off x="43" y="3009"/>
                  <a:ext cx="1094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 dirty="0">
                      <a:latin typeface="Arial" charset="0"/>
                      <a:cs typeface="Arial" charset="0"/>
                    </a:rPr>
                    <a:t>Υψηλό-1440</a:t>
                  </a:r>
                  <a:endParaRPr lang="en-US" altLang="el-GR" sz="1600" dirty="0">
                    <a:latin typeface="Arial" charset="0"/>
                    <a:cs typeface="Times New Roman" pitchFamily="18" charset="0"/>
                  </a:endParaRPr>
                </a:p>
                <a:p>
                  <a:pPr algn="just"/>
                  <a:r>
                    <a:rPr lang="en-US" altLang="el-GR" sz="1600" dirty="0">
                      <a:latin typeface="Arial" charset="0"/>
                      <a:cs typeface="Arial" charset="0"/>
                    </a:rPr>
                    <a:t>(1440x1152)</a:t>
                  </a:r>
                  <a:endParaRPr lang="en-US" altLang="el-GR" sz="1600" dirty="0">
                    <a:latin typeface="Arial" charset="0"/>
                  </a:endParaRPr>
                </a:p>
              </p:txBody>
            </p:sp>
            <p:sp>
              <p:nvSpPr>
                <p:cNvPr id="24670" name="Rectangle 104"/>
                <p:cNvSpPr>
                  <a:spLocks noChangeArrowheads="1"/>
                </p:cNvSpPr>
                <p:nvPr/>
              </p:nvSpPr>
              <p:spPr bwMode="auto">
                <a:xfrm>
                  <a:off x="0" y="3009"/>
                  <a:ext cx="1180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18" name="Group 105"/>
              <p:cNvGrpSpPr>
                <a:grpSpLocks/>
              </p:cNvGrpSpPr>
              <p:nvPr/>
            </p:nvGrpSpPr>
            <p:grpSpPr bwMode="auto">
              <a:xfrm>
                <a:off x="1180" y="3009"/>
                <a:ext cx="824" cy="606"/>
                <a:chOff x="1180" y="3009"/>
                <a:chExt cx="824" cy="606"/>
              </a:xfrm>
            </p:grpSpPr>
            <p:sp>
              <p:nvSpPr>
                <p:cNvPr id="24667" name="Rectangle 106"/>
                <p:cNvSpPr>
                  <a:spLocks noChangeArrowheads="1"/>
                </p:cNvSpPr>
                <p:nvPr/>
              </p:nvSpPr>
              <p:spPr bwMode="auto">
                <a:xfrm>
                  <a:off x="1223" y="3009"/>
                  <a:ext cx="738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l-GR" sz="1600">
                      <a:latin typeface="Arial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68" name="Rectangle 107"/>
                <p:cNvSpPr>
                  <a:spLocks noChangeArrowheads="1"/>
                </p:cNvSpPr>
                <p:nvPr/>
              </p:nvSpPr>
              <p:spPr bwMode="auto">
                <a:xfrm>
                  <a:off x="1180" y="3009"/>
                  <a:ext cx="824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19" name="Group 108"/>
              <p:cNvGrpSpPr>
                <a:grpSpLocks/>
              </p:cNvGrpSpPr>
              <p:nvPr/>
            </p:nvGrpSpPr>
            <p:grpSpPr bwMode="auto">
              <a:xfrm>
                <a:off x="2004" y="3009"/>
                <a:ext cx="824" cy="606"/>
                <a:chOff x="2004" y="3009"/>
                <a:chExt cx="824" cy="606"/>
              </a:xfrm>
            </p:grpSpPr>
            <p:sp>
              <p:nvSpPr>
                <p:cNvPr id="2466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047" y="3009"/>
                  <a:ext cx="738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n-US" altLang="el-GR" sz="1600">
                      <a:latin typeface="Arial" charset="0"/>
                      <a:cs typeface="Arial" charset="0"/>
                    </a:rPr>
                    <a:t>&lt;60 </a:t>
                  </a:r>
                  <a:r>
                    <a:rPr lang="el-GR" altLang="el-GR" sz="1600">
                      <a:latin typeface="Arial" charset="0"/>
                      <a:cs typeface="Arial" charset="0"/>
                    </a:rPr>
                    <a:t>Μ</a:t>
                  </a:r>
                  <a:r>
                    <a:rPr lang="en-US" altLang="el-GR" sz="1600">
                      <a:latin typeface="Arial" charset="0"/>
                      <a:cs typeface="Arial" charset="0"/>
                    </a:rPr>
                    <a:t>bps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66" name="Rectangle 110"/>
                <p:cNvSpPr>
                  <a:spLocks noChangeArrowheads="1"/>
                </p:cNvSpPr>
                <p:nvPr/>
              </p:nvSpPr>
              <p:spPr bwMode="auto">
                <a:xfrm>
                  <a:off x="2004" y="3009"/>
                  <a:ext cx="824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20" name="Group 111"/>
              <p:cNvGrpSpPr>
                <a:grpSpLocks/>
              </p:cNvGrpSpPr>
              <p:nvPr/>
            </p:nvGrpSpPr>
            <p:grpSpPr bwMode="auto">
              <a:xfrm>
                <a:off x="2828" y="3009"/>
                <a:ext cx="1015" cy="606"/>
                <a:chOff x="2828" y="3009"/>
                <a:chExt cx="1015" cy="606"/>
              </a:xfrm>
            </p:grpSpPr>
            <p:sp>
              <p:nvSpPr>
                <p:cNvPr id="24663" name="Rectangle 112"/>
                <p:cNvSpPr>
                  <a:spLocks noChangeArrowheads="1"/>
                </p:cNvSpPr>
                <p:nvPr/>
              </p:nvSpPr>
              <p:spPr bwMode="auto">
                <a:xfrm>
                  <a:off x="2871" y="3009"/>
                  <a:ext cx="929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n-US" altLang="el-GR" sz="1600">
                      <a:latin typeface="Arial" charset="0"/>
                      <a:cs typeface="Times New Roman" pitchFamily="18" charset="0"/>
                    </a:rPr>
                    <a:t> </a:t>
                  </a:r>
                </a:p>
                <a:p>
                  <a:pPr algn="just"/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64" name="Rectangle 113"/>
                <p:cNvSpPr>
                  <a:spLocks noChangeArrowheads="1"/>
                </p:cNvSpPr>
                <p:nvPr/>
              </p:nvSpPr>
              <p:spPr bwMode="auto">
                <a:xfrm>
                  <a:off x="2828" y="3009"/>
                  <a:ext cx="1015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21" name="Group 114"/>
              <p:cNvGrpSpPr>
                <a:grpSpLocks/>
              </p:cNvGrpSpPr>
              <p:nvPr/>
            </p:nvGrpSpPr>
            <p:grpSpPr bwMode="auto">
              <a:xfrm>
                <a:off x="3843" y="3009"/>
                <a:ext cx="1015" cy="606"/>
                <a:chOff x="3843" y="3009"/>
                <a:chExt cx="1015" cy="606"/>
              </a:xfrm>
            </p:grpSpPr>
            <p:sp>
              <p:nvSpPr>
                <p:cNvPr id="24661" name="Rectangle 115"/>
                <p:cNvSpPr>
                  <a:spLocks noChangeArrowheads="1"/>
                </p:cNvSpPr>
                <p:nvPr/>
              </p:nvSpPr>
              <p:spPr bwMode="auto">
                <a:xfrm>
                  <a:off x="3886" y="3009"/>
                  <a:ext cx="929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n-US" altLang="el-GR" sz="1600">
                      <a:latin typeface="Arial" charset="0"/>
                      <a:cs typeface="Arial" charset="0"/>
                    </a:rPr>
                    <a:t>&lt;60 Mbps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62" name="Rectangle 116"/>
                <p:cNvSpPr>
                  <a:spLocks noChangeArrowheads="1"/>
                </p:cNvSpPr>
                <p:nvPr/>
              </p:nvSpPr>
              <p:spPr bwMode="auto">
                <a:xfrm>
                  <a:off x="3843" y="3009"/>
                  <a:ext cx="1015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22" name="Group 117"/>
              <p:cNvGrpSpPr>
                <a:grpSpLocks/>
              </p:cNvGrpSpPr>
              <p:nvPr/>
            </p:nvGrpSpPr>
            <p:grpSpPr bwMode="auto">
              <a:xfrm>
                <a:off x="4858" y="3009"/>
                <a:ext cx="901" cy="606"/>
                <a:chOff x="4858" y="3009"/>
                <a:chExt cx="901" cy="606"/>
              </a:xfrm>
            </p:grpSpPr>
            <p:sp>
              <p:nvSpPr>
                <p:cNvPr id="24659" name="Rectangle 118"/>
                <p:cNvSpPr>
                  <a:spLocks noChangeArrowheads="1"/>
                </p:cNvSpPr>
                <p:nvPr/>
              </p:nvSpPr>
              <p:spPr bwMode="auto">
                <a:xfrm>
                  <a:off x="4901" y="3009"/>
                  <a:ext cx="815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&lt;80 Μ</a:t>
                  </a:r>
                  <a:r>
                    <a:rPr lang="en-US" altLang="el-GR" sz="1600">
                      <a:latin typeface="Arial" charset="0"/>
                      <a:cs typeface="Arial" charset="0"/>
                    </a:rPr>
                    <a:t>bps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60" name="Rectangle 119"/>
                <p:cNvSpPr>
                  <a:spLocks noChangeArrowheads="1"/>
                </p:cNvSpPr>
                <p:nvPr/>
              </p:nvSpPr>
              <p:spPr bwMode="auto">
                <a:xfrm>
                  <a:off x="4858" y="3009"/>
                  <a:ext cx="901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23" name="Group 120"/>
              <p:cNvGrpSpPr>
                <a:grpSpLocks/>
              </p:cNvGrpSpPr>
              <p:nvPr/>
            </p:nvGrpSpPr>
            <p:grpSpPr bwMode="auto">
              <a:xfrm>
                <a:off x="0" y="3615"/>
                <a:ext cx="1180" cy="606"/>
                <a:chOff x="0" y="3615"/>
                <a:chExt cx="1180" cy="606"/>
              </a:xfrm>
            </p:grpSpPr>
            <p:sp>
              <p:nvSpPr>
                <p:cNvPr id="24657" name="Rectangle 121"/>
                <p:cNvSpPr>
                  <a:spLocks noChangeArrowheads="1"/>
                </p:cNvSpPr>
                <p:nvPr/>
              </p:nvSpPr>
              <p:spPr bwMode="auto">
                <a:xfrm>
                  <a:off x="43" y="3615"/>
                  <a:ext cx="1094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 dirty="0">
                      <a:latin typeface="Arial" charset="0"/>
                      <a:cs typeface="Arial" charset="0"/>
                    </a:rPr>
                    <a:t>Κύριο</a:t>
                  </a:r>
                  <a:endParaRPr lang="en-US" altLang="el-GR" sz="1600" dirty="0">
                    <a:latin typeface="Arial" charset="0"/>
                    <a:cs typeface="Times New Roman" pitchFamily="18" charset="0"/>
                  </a:endParaRPr>
                </a:p>
                <a:p>
                  <a:pPr algn="just"/>
                  <a:r>
                    <a:rPr lang="el-GR" altLang="el-GR" sz="1600" dirty="0">
                      <a:latin typeface="Arial" charset="0"/>
                      <a:cs typeface="Arial" charset="0"/>
                    </a:rPr>
                    <a:t>(720</a:t>
                  </a:r>
                  <a:r>
                    <a:rPr lang="en-US" altLang="el-GR" sz="1600" dirty="0">
                      <a:latin typeface="Arial" charset="0"/>
                      <a:cs typeface="Arial" charset="0"/>
                    </a:rPr>
                    <a:t>x</a:t>
                  </a:r>
                  <a:r>
                    <a:rPr lang="el-GR" altLang="el-GR" sz="1600" dirty="0">
                      <a:latin typeface="Arial" charset="0"/>
                      <a:cs typeface="Arial" charset="0"/>
                    </a:rPr>
                    <a:t>576)</a:t>
                  </a:r>
                  <a:endParaRPr lang="en-US" altLang="el-GR" sz="1600" dirty="0">
                    <a:latin typeface="Arial" charset="0"/>
                  </a:endParaRPr>
                </a:p>
              </p:txBody>
            </p:sp>
            <p:sp>
              <p:nvSpPr>
                <p:cNvPr id="24658" name="Rectangle 122"/>
                <p:cNvSpPr>
                  <a:spLocks noChangeArrowheads="1"/>
                </p:cNvSpPr>
                <p:nvPr/>
              </p:nvSpPr>
              <p:spPr bwMode="auto">
                <a:xfrm>
                  <a:off x="0" y="3615"/>
                  <a:ext cx="1180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24" name="Group 123"/>
              <p:cNvGrpSpPr>
                <a:grpSpLocks/>
              </p:cNvGrpSpPr>
              <p:nvPr/>
            </p:nvGrpSpPr>
            <p:grpSpPr bwMode="auto">
              <a:xfrm>
                <a:off x="1180" y="3615"/>
                <a:ext cx="824" cy="606"/>
                <a:chOff x="1180" y="3615"/>
                <a:chExt cx="824" cy="606"/>
              </a:xfrm>
            </p:grpSpPr>
            <p:sp>
              <p:nvSpPr>
                <p:cNvPr id="24655" name="Rectangle 124"/>
                <p:cNvSpPr>
                  <a:spLocks noChangeArrowheads="1"/>
                </p:cNvSpPr>
                <p:nvPr/>
              </p:nvSpPr>
              <p:spPr bwMode="auto">
                <a:xfrm>
                  <a:off x="1223" y="3615"/>
                  <a:ext cx="738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l-GR" sz="1600">
                      <a:latin typeface="Arial" charset="0"/>
                      <a:cs typeface="Arial" charset="0"/>
                    </a:rPr>
                    <a:t>&lt;15 Mbps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56" name="Rectangle 125"/>
                <p:cNvSpPr>
                  <a:spLocks noChangeArrowheads="1"/>
                </p:cNvSpPr>
                <p:nvPr/>
              </p:nvSpPr>
              <p:spPr bwMode="auto">
                <a:xfrm>
                  <a:off x="1180" y="3615"/>
                  <a:ext cx="824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25" name="Group 126"/>
              <p:cNvGrpSpPr>
                <a:grpSpLocks/>
              </p:cNvGrpSpPr>
              <p:nvPr/>
            </p:nvGrpSpPr>
            <p:grpSpPr bwMode="auto">
              <a:xfrm>
                <a:off x="2004" y="3615"/>
                <a:ext cx="824" cy="606"/>
                <a:chOff x="2004" y="3615"/>
                <a:chExt cx="824" cy="606"/>
              </a:xfrm>
            </p:grpSpPr>
            <p:sp>
              <p:nvSpPr>
                <p:cNvPr id="24653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47" y="3615"/>
                  <a:ext cx="738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n-US" altLang="el-GR" sz="1600">
                      <a:latin typeface="Arial" charset="0"/>
                      <a:cs typeface="Arial" charset="0"/>
                    </a:rPr>
                    <a:t>&lt;15 Mbps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54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04" y="3615"/>
                  <a:ext cx="824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26" name="Group 129"/>
              <p:cNvGrpSpPr>
                <a:grpSpLocks/>
              </p:cNvGrpSpPr>
              <p:nvPr/>
            </p:nvGrpSpPr>
            <p:grpSpPr bwMode="auto">
              <a:xfrm>
                <a:off x="2828" y="3615"/>
                <a:ext cx="1015" cy="606"/>
                <a:chOff x="2828" y="3615"/>
                <a:chExt cx="1015" cy="606"/>
              </a:xfrm>
            </p:grpSpPr>
            <p:sp>
              <p:nvSpPr>
                <p:cNvPr id="24651" name="Rectangle 130"/>
                <p:cNvSpPr>
                  <a:spLocks noChangeArrowheads="1"/>
                </p:cNvSpPr>
                <p:nvPr/>
              </p:nvSpPr>
              <p:spPr bwMode="auto">
                <a:xfrm>
                  <a:off x="2871" y="3615"/>
                  <a:ext cx="929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n-US" altLang="el-GR" sz="1600">
                      <a:latin typeface="Arial" charset="0"/>
                      <a:cs typeface="Arial" charset="0"/>
                    </a:rPr>
                    <a:t>&lt;15 Mbps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52" name="Rectangle 131"/>
                <p:cNvSpPr>
                  <a:spLocks noChangeArrowheads="1"/>
                </p:cNvSpPr>
                <p:nvPr/>
              </p:nvSpPr>
              <p:spPr bwMode="auto">
                <a:xfrm>
                  <a:off x="2828" y="3615"/>
                  <a:ext cx="1015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27" name="Group 132"/>
              <p:cNvGrpSpPr>
                <a:grpSpLocks/>
              </p:cNvGrpSpPr>
              <p:nvPr/>
            </p:nvGrpSpPr>
            <p:grpSpPr bwMode="auto">
              <a:xfrm>
                <a:off x="3843" y="3615"/>
                <a:ext cx="1015" cy="606"/>
                <a:chOff x="3843" y="3615"/>
                <a:chExt cx="1015" cy="606"/>
              </a:xfrm>
            </p:grpSpPr>
            <p:sp>
              <p:nvSpPr>
                <p:cNvPr id="24649" name="Rectangle 133"/>
                <p:cNvSpPr>
                  <a:spLocks noChangeArrowheads="1"/>
                </p:cNvSpPr>
                <p:nvPr/>
              </p:nvSpPr>
              <p:spPr bwMode="auto">
                <a:xfrm>
                  <a:off x="3886" y="3615"/>
                  <a:ext cx="929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n-US" altLang="el-GR" sz="1600">
                      <a:latin typeface="Arial" charset="0"/>
                      <a:cs typeface="Times New Roman" pitchFamily="18" charset="0"/>
                    </a:rPr>
                    <a:t> </a:t>
                  </a:r>
                </a:p>
                <a:p>
                  <a:pPr algn="just"/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50" name="Rectangle 134"/>
                <p:cNvSpPr>
                  <a:spLocks noChangeArrowheads="1"/>
                </p:cNvSpPr>
                <p:nvPr/>
              </p:nvSpPr>
              <p:spPr bwMode="auto">
                <a:xfrm>
                  <a:off x="3843" y="3615"/>
                  <a:ext cx="1015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28" name="Group 135"/>
              <p:cNvGrpSpPr>
                <a:grpSpLocks/>
              </p:cNvGrpSpPr>
              <p:nvPr/>
            </p:nvGrpSpPr>
            <p:grpSpPr bwMode="auto">
              <a:xfrm>
                <a:off x="4858" y="3615"/>
                <a:ext cx="901" cy="606"/>
                <a:chOff x="4858" y="3615"/>
                <a:chExt cx="901" cy="606"/>
              </a:xfrm>
            </p:grpSpPr>
            <p:sp>
              <p:nvSpPr>
                <p:cNvPr id="24647" name="Rectangle 136"/>
                <p:cNvSpPr>
                  <a:spLocks noChangeArrowheads="1"/>
                </p:cNvSpPr>
                <p:nvPr/>
              </p:nvSpPr>
              <p:spPr bwMode="auto">
                <a:xfrm>
                  <a:off x="4901" y="3615"/>
                  <a:ext cx="815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&lt;20 </a:t>
                  </a:r>
                  <a:r>
                    <a:rPr lang="en-US" altLang="el-GR" sz="1600">
                      <a:latin typeface="Arial" charset="0"/>
                      <a:cs typeface="Arial" charset="0"/>
                    </a:rPr>
                    <a:t>Mbps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48" name="Rectangle 137"/>
                <p:cNvSpPr>
                  <a:spLocks noChangeArrowheads="1"/>
                </p:cNvSpPr>
                <p:nvPr/>
              </p:nvSpPr>
              <p:spPr bwMode="auto">
                <a:xfrm>
                  <a:off x="4858" y="3615"/>
                  <a:ext cx="901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29" name="Group 138"/>
              <p:cNvGrpSpPr>
                <a:grpSpLocks/>
              </p:cNvGrpSpPr>
              <p:nvPr/>
            </p:nvGrpSpPr>
            <p:grpSpPr bwMode="auto">
              <a:xfrm>
                <a:off x="0" y="4221"/>
                <a:ext cx="1180" cy="606"/>
                <a:chOff x="0" y="4221"/>
                <a:chExt cx="1180" cy="606"/>
              </a:xfrm>
            </p:grpSpPr>
            <p:sp>
              <p:nvSpPr>
                <p:cNvPr id="24645" name="Rectangle 139"/>
                <p:cNvSpPr>
                  <a:spLocks noChangeArrowheads="1"/>
                </p:cNvSpPr>
                <p:nvPr/>
              </p:nvSpPr>
              <p:spPr bwMode="auto">
                <a:xfrm>
                  <a:off x="43" y="4221"/>
                  <a:ext cx="1094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 dirty="0">
                      <a:latin typeface="Arial" charset="0"/>
                      <a:cs typeface="Arial" charset="0"/>
                    </a:rPr>
                    <a:t>Χαμηλό</a:t>
                  </a:r>
                  <a:endParaRPr lang="en-US" altLang="el-GR" sz="1600" dirty="0">
                    <a:latin typeface="Arial" charset="0"/>
                    <a:cs typeface="Times New Roman" pitchFamily="18" charset="0"/>
                  </a:endParaRPr>
                </a:p>
                <a:p>
                  <a:pPr algn="just"/>
                  <a:r>
                    <a:rPr lang="el-GR" altLang="el-GR" sz="1600" dirty="0">
                      <a:latin typeface="Arial" charset="0"/>
                      <a:cs typeface="Arial" charset="0"/>
                    </a:rPr>
                    <a:t>(352</a:t>
                  </a:r>
                  <a:r>
                    <a:rPr lang="en-US" altLang="el-GR" sz="1600" dirty="0">
                      <a:latin typeface="Arial" charset="0"/>
                      <a:cs typeface="Arial" charset="0"/>
                    </a:rPr>
                    <a:t>x</a:t>
                  </a:r>
                  <a:r>
                    <a:rPr lang="el-GR" altLang="el-GR" sz="1600" dirty="0">
                      <a:latin typeface="Arial" charset="0"/>
                      <a:cs typeface="Arial" charset="0"/>
                    </a:rPr>
                    <a:t>288)</a:t>
                  </a:r>
                  <a:endParaRPr lang="en-US" altLang="el-GR" sz="1600" dirty="0">
                    <a:latin typeface="Arial" charset="0"/>
                  </a:endParaRPr>
                </a:p>
              </p:txBody>
            </p:sp>
            <p:sp>
              <p:nvSpPr>
                <p:cNvPr id="24646" name="Rectangle 140"/>
                <p:cNvSpPr>
                  <a:spLocks noChangeArrowheads="1"/>
                </p:cNvSpPr>
                <p:nvPr/>
              </p:nvSpPr>
              <p:spPr bwMode="auto">
                <a:xfrm>
                  <a:off x="0" y="4221"/>
                  <a:ext cx="1180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30" name="Group 141"/>
              <p:cNvGrpSpPr>
                <a:grpSpLocks/>
              </p:cNvGrpSpPr>
              <p:nvPr/>
            </p:nvGrpSpPr>
            <p:grpSpPr bwMode="auto">
              <a:xfrm>
                <a:off x="1180" y="4221"/>
                <a:ext cx="824" cy="606"/>
                <a:chOff x="1180" y="4221"/>
                <a:chExt cx="824" cy="606"/>
              </a:xfrm>
            </p:grpSpPr>
            <p:sp>
              <p:nvSpPr>
                <p:cNvPr id="24643" name="Rectangle 142"/>
                <p:cNvSpPr>
                  <a:spLocks noChangeArrowheads="1"/>
                </p:cNvSpPr>
                <p:nvPr/>
              </p:nvSpPr>
              <p:spPr bwMode="auto">
                <a:xfrm>
                  <a:off x="1223" y="4221"/>
                  <a:ext cx="738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l-GR" sz="1600">
                      <a:latin typeface="Arial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80" y="4221"/>
                  <a:ext cx="824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31" name="Group 144"/>
              <p:cNvGrpSpPr>
                <a:grpSpLocks/>
              </p:cNvGrpSpPr>
              <p:nvPr/>
            </p:nvGrpSpPr>
            <p:grpSpPr bwMode="auto">
              <a:xfrm>
                <a:off x="2004" y="4221"/>
                <a:ext cx="824" cy="606"/>
                <a:chOff x="2004" y="4221"/>
                <a:chExt cx="824" cy="606"/>
              </a:xfrm>
            </p:grpSpPr>
            <p:sp>
              <p:nvSpPr>
                <p:cNvPr id="24641" name="Rectangle 145"/>
                <p:cNvSpPr>
                  <a:spLocks noChangeArrowheads="1"/>
                </p:cNvSpPr>
                <p:nvPr/>
              </p:nvSpPr>
              <p:spPr bwMode="auto">
                <a:xfrm>
                  <a:off x="2047" y="4221"/>
                  <a:ext cx="738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&lt;4 </a:t>
                  </a:r>
                  <a:r>
                    <a:rPr lang="en-US" altLang="el-GR" sz="1600">
                      <a:latin typeface="Arial" charset="0"/>
                      <a:cs typeface="Arial" charset="0"/>
                    </a:rPr>
                    <a:t>Mbps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42" name="Rectangle 146"/>
                <p:cNvSpPr>
                  <a:spLocks noChangeArrowheads="1"/>
                </p:cNvSpPr>
                <p:nvPr/>
              </p:nvSpPr>
              <p:spPr bwMode="auto">
                <a:xfrm>
                  <a:off x="2004" y="4221"/>
                  <a:ext cx="824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32" name="Group 147"/>
              <p:cNvGrpSpPr>
                <a:grpSpLocks/>
              </p:cNvGrpSpPr>
              <p:nvPr/>
            </p:nvGrpSpPr>
            <p:grpSpPr bwMode="auto">
              <a:xfrm>
                <a:off x="2828" y="4221"/>
                <a:ext cx="1015" cy="606"/>
                <a:chOff x="2828" y="4221"/>
                <a:chExt cx="1015" cy="606"/>
              </a:xfrm>
            </p:grpSpPr>
            <p:sp>
              <p:nvSpPr>
                <p:cNvPr id="24639" name="Rectangle 148"/>
                <p:cNvSpPr>
                  <a:spLocks noChangeArrowheads="1"/>
                </p:cNvSpPr>
                <p:nvPr/>
              </p:nvSpPr>
              <p:spPr bwMode="auto">
                <a:xfrm>
                  <a:off x="2871" y="4221"/>
                  <a:ext cx="929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600">
                      <a:latin typeface="Arial" charset="0"/>
                      <a:cs typeface="Arial" charset="0"/>
                    </a:rPr>
                    <a:t>&lt;4 </a:t>
                  </a:r>
                  <a:r>
                    <a:rPr lang="en-US" altLang="el-GR" sz="1600">
                      <a:latin typeface="Arial" charset="0"/>
                      <a:cs typeface="Arial" charset="0"/>
                    </a:rPr>
                    <a:t>Mbps</a:t>
                  </a:r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40" name="Rectangle 149"/>
                <p:cNvSpPr>
                  <a:spLocks noChangeArrowheads="1"/>
                </p:cNvSpPr>
                <p:nvPr/>
              </p:nvSpPr>
              <p:spPr bwMode="auto">
                <a:xfrm>
                  <a:off x="2828" y="4221"/>
                  <a:ext cx="1015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33" name="Group 150"/>
              <p:cNvGrpSpPr>
                <a:grpSpLocks/>
              </p:cNvGrpSpPr>
              <p:nvPr/>
            </p:nvGrpSpPr>
            <p:grpSpPr bwMode="auto">
              <a:xfrm>
                <a:off x="3843" y="4221"/>
                <a:ext cx="1015" cy="606"/>
                <a:chOff x="3843" y="4221"/>
                <a:chExt cx="1015" cy="606"/>
              </a:xfrm>
            </p:grpSpPr>
            <p:sp>
              <p:nvSpPr>
                <p:cNvPr id="24637" name="Rectangle 151"/>
                <p:cNvSpPr>
                  <a:spLocks noChangeArrowheads="1"/>
                </p:cNvSpPr>
                <p:nvPr/>
              </p:nvSpPr>
              <p:spPr bwMode="auto">
                <a:xfrm>
                  <a:off x="3886" y="4221"/>
                  <a:ext cx="929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n-US" altLang="el-GR" sz="1600">
                      <a:latin typeface="Arial" charset="0"/>
                      <a:cs typeface="Times New Roman" pitchFamily="18" charset="0"/>
                    </a:rPr>
                    <a:t> </a:t>
                  </a:r>
                </a:p>
                <a:p>
                  <a:pPr algn="just"/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38" name="Rectangle 152"/>
                <p:cNvSpPr>
                  <a:spLocks noChangeArrowheads="1"/>
                </p:cNvSpPr>
                <p:nvPr/>
              </p:nvSpPr>
              <p:spPr bwMode="auto">
                <a:xfrm>
                  <a:off x="3843" y="4221"/>
                  <a:ext cx="1015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24634" name="Group 153"/>
              <p:cNvGrpSpPr>
                <a:grpSpLocks/>
              </p:cNvGrpSpPr>
              <p:nvPr/>
            </p:nvGrpSpPr>
            <p:grpSpPr bwMode="auto">
              <a:xfrm>
                <a:off x="4858" y="4221"/>
                <a:ext cx="901" cy="606"/>
                <a:chOff x="4858" y="4221"/>
                <a:chExt cx="901" cy="606"/>
              </a:xfrm>
            </p:grpSpPr>
            <p:sp>
              <p:nvSpPr>
                <p:cNvPr id="24635" name="Rectangle 154"/>
                <p:cNvSpPr>
                  <a:spLocks noChangeArrowheads="1"/>
                </p:cNvSpPr>
                <p:nvPr/>
              </p:nvSpPr>
              <p:spPr bwMode="auto">
                <a:xfrm>
                  <a:off x="4901" y="4221"/>
                  <a:ext cx="815" cy="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n-US" altLang="el-GR" sz="1600">
                      <a:latin typeface="Arial" charset="0"/>
                      <a:cs typeface="Times New Roman" pitchFamily="18" charset="0"/>
                    </a:rPr>
                    <a:t> </a:t>
                  </a:r>
                </a:p>
                <a:p>
                  <a:pPr algn="just"/>
                  <a:endParaRPr lang="en-US" altLang="el-GR" sz="1600">
                    <a:latin typeface="Arial" charset="0"/>
                  </a:endParaRPr>
                </a:p>
              </p:txBody>
            </p:sp>
            <p:sp>
              <p:nvSpPr>
                <p:cNvPr id="24636" name="Rectangle 155"/>
                <p:cNvSpPr>
                  <a:spLocks noChangeArrowheads="1"/>
                </p:cNvSpPr>
                <p:nvPr/>
              </p:nvSpPr>
              <p:spPr bwMode="auto">
                <a:xfrm>
                  <a:off x="4858" y="4221"/>
                  <a:ext cx="901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</p:grpSp>
        <p:sp>
          <p:nvSpPr>
            <p:cNvPr id="24584" name="Rectangle 156"/>
            <p:cNvSpPr>
              <a:spLocks noChangeArrowheads="1"/>
            </p:cNvSpPr>
            <p:nvPr/>
          </p:nvSpPr>
          <p:spPr bwMode="auto">
            <a:xfrm>
              <a:off x="-3" y="-3"/>
              <a:ext cx="5765" cy="4833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 sz="16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4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Κλιμάκωση (1 από 2)</a:t>
            </a:r>
            <a:endParaRPr lang="en-US" altLang="el-GR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Χωρική κλιμάκωση </a:t>
            </a:r>
          </a:p>
          <a:p>
            <a:pPr lvl="1" eaLnBrk="1" hangingPunct="1"/>
            <a:r>
              <a:rPr lang="el-GR" altLang="el-GR" dirty="0" smtClean="0"/>
              <a:t>Αποκωδικοποίηση σε διαφορετικές αναλύσεις</a:t>
            </a:r>
          </a:p>
          <a:p>
            <a:pPr lvl="1" eaLnBrk="1" hangingPunct="1"/>
            <a:r>
              <a:rPr lang="el-GR" altLang="el-GR" dirty="0" smtClean="0"/>
              <a:t>Πυραμιδική κωδικοποίηση της εικόνας</a:t>
            </a:r>
          </a:p>
          <a:p>
            <a:pPr lvl="2"/>
            <a:r>
              <a:rPr lang="el-GR" altLang="el-GR" dirty="0" smtClean="0"/>
              <a:t>Συνήθως με βάση τις δυνάμεις του 2</a:t>
            </a:r>
          </a:p>
          <a:p>
            <a:pPr lvl="1" eaLnBrk="1" hangingPunct="1"/>
            <a:r>
              <a:rPr lang="el-GR" altLang="el-GR" dirty="0" smtClean="0"/>
              <a:t>Χωρικά </a:t>
            </a:r>
            <a:r>
              <a:rPr lang="el-GR" altLang="el-GR" dirty="0" err="1" smtClean="0"/>
              <a:t>κλιμακώσιμο</a:t>
            </a:r>
            <a:r>
              <a:rPr lang="el-GR" altLang="el-GR" dirty="0" smtClean="0"/>
              <a:t> προφίλ</a:t>
            </a:r>
          </a:p>
          <a:p>
            <a:pPr lvl="1" eaLnBrk="1" hangingPunct="1"/>
            <a:r>
              <a:rPr lang="el-GR" altLang="el-GR" dirty="0" smtClean="0"/>
              <a:t>Παρόμοιο με ιεραρχικό </a:t>
            </a:r>
            <a:r>
              <a:rPr lang="en-US" altLang="el-GR" dirty="0" smtClean="0"/>
              <a:t>JPEG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72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Κλιμάκωση </a:t>
            </a:r>
            <a:r>
              <a:rPr lang="el-GR" altLang="el-GR" dirty="0" smtClean="0"/>
              <a:t>(</a:t>
            </a:r>
            <a:r>
              <a:rPr lang="el-GR" altLang="el-GR" dirty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Κλιμάκωση σήματος προς θόρυβο (</a:t>
            </a:r>
            <a:r>
              <a:rPr lang="en-US" altLang="el-GR" dirty="0"/>
              <a:t>SNR</a:t>
            </a:r>
            <a:r>
              <a:rPr lang="el-GR" altLang="el-GR" dirty="0"/>
              <a:t>)</a:t>
            </a:r>
            <a:endParaRPr lang="en-US" altLang="el-GR" dirty="0"/>
          </a:p>
          <a:p>
            <a:pPr lvl="1"/>
            <a:r>
              <a:rPr lang="el-GR" altLang="el-GR" dirty="0" err="1"/>
              <a:t>Στρωματοποιημένη</a:t>
            </a:r>
            <a:r>
              <a:rPr lang="el-GR" altLang="el-GR" dirty="0"/>
              <a:t> κωδικοποίηση </a:t>
            </a:r>
            <a:endParaRPr lang="en-US" altLang="el-GR" dirty="0"/>
          </a:p>
          <a:p>
            <a:pPr lvl="1"/>
            <a:r>
              <a:rPr lang="el-GR" altLang="el-GR" dirty="0" smtClean="0"/>
              <a:t>Μεταβλητή </a:t>
            </a:r>
            <a:r>
              <a:rPr lang="el-GR" altLang="el-GR" dirty="0" err="1"/>
              <a:t>κβαντοποίηση</a:t>
            </a:r>
            <a:r>
              <a:rPr lang="el-GR" altLang="el-GR" dirty="0"/>
              <a:t> </a:t>
            </a:r>
            <a:r>
              <a:rPr lang="el-GR" altLang="el-GR" dirty="0" smtClean="0"/>
              <a:t>συντελεστών </a:t>
            </a:r>
            <a:r>
              <a:rPr lang="en-US" altLang="el-GR" dirty="0"/>
              <a:t>DCT</a:t>
            </a:r>
          </a:p>
          <a:p>
            <a:pPr lvl="1"/>
            <a:r>
              <a:rPr lang="el-GR" altLang="el-GR" dirty="0" smtClean="0"/>
              <a:t>Διάκριση </a:t>
            </a:r>
            <a:r>
              <a:rPr lang="el-GR" altLang="el-GR" dirty="0"/>
              <a:t>δεδομένων για διόρθωση λαθών</a:t>
            </a:r>
          </a:p>
          <a:p>
            <a:pPr lvl="1"/>
            <a:r>
              <a:rPr lang="el-GR" altLang="el-GR" dirty="0" err="1"/>
              <a:t>Κλιμακώσιμο</a:t>
            </a:r>
            <a:r>
              <a:rPr lang="el-GR" altLang="el-GR" dirty="0"/>
              <a:t> κατά </a:t>
            </a:r>
            <a:r>
              <a:rPr lang="en-US" altLang="el-GR" dirty="0"/>
              <a:t>SNR </a:t>
            </a:r>
            <a:r>
              <a:rPr lang="el-GR" altLang="el-GR" dirty="0" smtClean="0"/>
              <a:t>προφίλ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Παρόμοιο με προοδευτικό </a:t>
            </a:r>
            <a:r>
              <a:rPr lang="en-US" altLang="el-GR" dirty="0" smtClean="0"/>
              <a:t>JPEG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4446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Δομή εικόνας </a:t>
            </a:r>
            <a:r>
              <a:rPr lang="en-US" altLang="el-GR" dirty="0" smtClean="0"/>
              <a:t>MPEG-</a:t>
            </a:r>
            <a:r>
              <a:rPr lang="el-GR" altLang="el-GR" dirty="0" smtClean="0"/>
              <a:t>2</a:t>
            </a:r>
            <a:endParaRPr lang="en-US" altLang="el-GR" dirty="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Παράδειγμα: ανάλυση 720</a:t>
            </a:r>
            <a:r>
              <a:rPr lang="en-US" altLang="el-GR" dirty="0" smtClean="0"/>
              <a:t>x</a:t>
            </a:r>
            <a:r>
              <a:rPr lang="el-GR" altLang="el-GR" dirty="0" smtClean="0"/>
              <a:t>576 (</a:t>
            </a:r>
            <a:r>
              <a:rPr lang="en-US" altLang="el-GR" dirty="0" smtClean="0"/>
              <a:t>DVD PAL)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36 τμήματα ανά καρέ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45 </a:t>
            </a:r>
            <a:r>
              <a:rPr lang="el-GR" altLang="el-GR" dirty="0" err="1" smtClean="0"/>
              <a:t>μακρομπλόκ</a:t>
            </a:r>
            <a:r>
              <a:rPr lang="el-GR" altLang="el-GR" dirty="0" smtClean="0"/>
              <a:t> ανά τμήμα</a:t>
            </a:r>
          </a:p>
          <a:p>
            <a:pPr lvl="1" eaLnBrk="1" hangingPunct="1"/>
            <a:r>
              <a:rPr lang="el-GR" altLang="el-GR" dirty="0" smtClean="0"/>
              <a:t>6 μπλοκ σε (4:1:1) ή 8 μπλοκ σε (4:2:2)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640580" cy="24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0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Ρεύμα δεδομένων (1 από 2)</a:t>
            </a:r>
            <a:endParaRPr lang="en-GB" altLang="el-GR" dirty="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Πολύπλεξη</a:t>
            </a:r>
            <a:r>
              <a:rPr lang="el-GR" altLang="el-GR" dirty="0"/>
              <a:t> ρευμάτων στο </a:t>
            </a:r>
            <a:r>
              <a:rPr lang="en-US" altLang="el-GR" dirty="0"/>
              <a:t>MPEG-2</a:t>
            </a:r>
          </a:p>
          <a:p>
            <a:pPr lvl="1"/>
            <a:r>
              <a:rPr lang="el-GR" altLang="el-GR" dirty="0"/>
              <a:t>Ξεκινάμε από τα </a:t>
            </a:r>
            <a:r>
              <a:rPr lang="en-US" altLang="el-GR" dirty="0"/>
              <a:t>PES</a:t>
            </a:r>
            <a:r>
              <a:rPr lang="el-GR" altLang="el-GR" dirty="0"/>
              <a:t> του </a:t>
            </a:r>
            <a:r>
              <a:rPr lang="en-US" altLang="el-GR" dirty="0"/>
              <a:t>MPEG-1</a:t>
            </a:r>
            <a:endParaRPr lang="el-GR" altLang="el-GR" dirty="0"/>
          </a:p>
          <a:p>
            <a:pPr eaLnBrk="1" hangingPunct="1"/>
            <a:r>
              <a:rPr lang="el-GR" altLang="el-GR" dirty="0" smtClean="0"/>
              <a:t>Ρεύμα προγράμματος </a:t>
            </a:r>
          </a:p>
          <a:p>
            <a:pPr lvl="1" eaLnBrk="1" hangingPunct="1"/>
            <a:r>
              <a:rPr lang="el-GR" altLang="el-GR" dirty="0" smtClean="0"/>
              <a:t>Παρόμοιο με τα ρεύματα του </a:t>
            </a:r>
            <a:r>
              <a:rPr lang="en-US" altLang="el-GR" dirty="0" smtClean="0"/>
              <a:t>MPEG</a:t>
            </a:r>
            <a:r>
              <a:rPr lang="el-GR" altLang="el-GR" dirty="0" smtClean="0"/>
              <a:t>-1</a:t>
            </a:r>
          </a:p>
          <a:p>
            <a:pPr lvl="1" eaLnBrk="1" hangingPunct="1"/>
            <a:r>
              <a:rPr lang="el-GR" altLang="el-GR" dirty="0" smtClean="0"/>
              <a:t>Κατάλληλο για περιβάλλοντα ελεύθερα λαθών</a:t>
            </a:r>
          </a:p>
          <a:p>
            <a:pPr lvl="1" eaLnBrk="1" hangingPunct="1"/>
            <a:r>
              <a:rPr lang="el-GR" altLang="el-GR" dirty="0" smtClean="0"/>
              <a:t>Πακέτα μεταβλητού μήκους </a:t>
            </a:r>
          </a:p>
          <a:p>
            <a:pPr lvl="1" eaLnBrk="1" hangingPunct="1"/>
            <a:r>
              <a:rPr lang="el-GR" altLang="el-GR" dirty="0" smtClean="0"/>
              <a:t>Σταθερή καθυστέρηση μετάδοσης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83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Εξοικείωση με το πρότυπο </a:t>
            </a:r>
            <a:r>
              <a:rPr lang="en-US" altLang="el-GR" dirty="0" smtClean="0"/>
              <a:t>MPEG-1</a:t>
            </a:r>
            <a:r>
              <a:rPr lang="el-GR" altLang="el-GR" dirty="0" smtClean="0"/>
              <a:t> στον τομέα της κωδικοποίησης βίντεο και της ροής δεδομένων.</a:t>
            </a:r>
            <a:endParaRPr lang="en-US" altLang="el-GR" dirty="0" smtClean="0"/>
          </a:p>
          <a:p>
            <a:r>
              <a:rPr lang="el-GR" altLang="el-GR" dirty="0" smtClean="0"/>
              <a:t>Κατανόηση των επεκτάσεων που προσφέρει το πρότυπο </a:t>
            </a:r>
            <a:r>
              <a:rPr lang="en-US" altLang="el-GR" dirty="0" smtClean="0"/>
              <a:t>MPEG-2</a:t>
            </a:r>
            <a:r>
              <a:rPr lang="el-GR" altLang="el-GR" dirty="0" smtClean="0"/>
              <a:t> και των εφαρμογών του.</a:t>
            </a:r>
          </a:p>
          <a:p>
            <a:r>
              <a:rPr lang="el-GR" altLang="el-GR" dirty="0" smtClean="0"/>
              <a:t>Εισαγωγή στις καινοτομίες του προτύπου </a:t>
            </a:r>
            <a:r>
              <a:rPr lang="en-US" altLang="el-GR" dirty="0" smtClean="0"/>
              <a:t>MPEG-4</a:t>
            </a:r>
            <a:r>
              <a:rPr lang="el-GR" altLang="el-GR" dirty="0" smtClean="0"/>
              <a:t> και στην κωδικοποίηση βίντεο </a:t>
            </a:r>
            <a:r>
              <a:rPr lang="en-US" altLang="el-GR" dirty="0" smtClean="0"/>
              <a:t>MPEG-4 (part 2).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Ρεύμα δεδομένων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Ρεύμα μεταφοράς </a:t>
            </a:r>
          </a:p>
          <a:p>
            <a:pPr lvl="1"/>
            <a:r>
              <a:rPr lang="en-US" altLang="el-GR" dirty="0"/>
              <a:t>PES</a:t>
            </a:r>
            <a:r>
              <a:rPr lang="el-GR" altLang="el-GR" dirty="0"/>
              <a:t> μαζί με ανεξάρτητες βάσεις χρονισμού</a:t>
            </a:r>
          </a:p>
          <a:p>
            <a:pPr lvl="1"/>
            <a:r>
              <a:rPr lang="el-GR" altLang="el-GR" dirty="0" smtClean="0"/>
              <a:t>Κατάλληλο </a:t>
            </a:r>
            <a:r>
              <a:rPr lang="el-GR" altLang="el-GR" dirty="0"/>
              <a:t>για περιβάλλοντα με απώλειες ή θόρυβο</a:t>
            </a:r>
          </a:p>
          <a:p>
            <a:pPr lvl="1"/>
            <a:r>
              <a:rPr lang="el-GR" altLang="el-GR" dirty="0"/>
              <a:t>Πακέτα σταθερού μήκους (184+4 </a:t>
            </a:r>
            <a:r>
              <a:rPr lang="en-US" altLang="el-GR" dirty="0"/>
              <a:t>bytes</a:t>
            </a:r>
            <a:r>
              <a:rPr lang="el-GR" altLang="el-GR" dirty="0"/>
              <a:t>)</a:t>
            </a:r>
          </a:p>
          <a:p>
            <a:r>
              <a:rPr lang="el-GR" altLang="el-GR" dirty="0" smtClean="0"/>
              <a:t>Καθυστέρηση </a:t>
            </a:r>
            <a:r>
              <a:rPr lang="el-GR" altLang="el-GR" dirty="0"/>
              <a:t>από άκρο σε άκρο</a:t>
            </a:r>
          </a:p>
          <a:p>
            <a:pPr lvl="1"/>
            <a:r>
              <a:rPr lang="el-GR" altLang="el-GR" dirty="0"/>
              <a:t>Περιορίζεται από το μέγεθος των </a:t>
            </a:r>
            <a:r>
              <a:rPr lang="el-GR" altLang="el-GR" dirty="0" err="1"/>
              <a:t>ενταμιευτών</a:t>
            </a:r>
            <a:endParaRPr lang="el-GR" altLang="el-GR" dirty="0"/>
          </a:p>
          <a:p>
            <a:pPr lvl="1"/>
            <a:r>
              <a:rPr lang="el-GR" altLang="el-GR" dirty="0"/>
              <a:t>Κάτω από ένα δευτερόλεπτο για ήχο και βίντεο</a:t>
            </a:r>
          </a:p>
          <a:p>
            <a:pPr lvl="1"/>
            <a:r>
              <a:rPr lang="el-GR" altLang="el-GR" dirty="0" smtClean="0"/>
              <a:t>Πιθανόν μεγάλη </a:t>
            </a:r>
            <a:r>
              <a:rPr lang="el-GR" altLang="el-GR" dirty="0"/>
              <a:t>για διαλογικές εφαρμογές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5892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Διεμπλεκόμενοι</a:t>
            </a:r>
            <a:r>
              <a:rPr lang="el-GR" altLang="el-GR" dirty="0" smtClean="0"/>
              <a:t> ρυθμοί (1 από 2)</a:t>
            </a:r>
            <a:endParaRPr lang="en-US" altLang="el-GR" dirty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Διεμπλεκόμενη</a:t>
            </a:r>
            <a:r>
              <a:rPr lang="el-GR" altLang="el-GR" dirty="0" smtClean="0"/>
              <a:t> σάρωση</a:t>
            </a:r>
          </a:p>
          <a:p>
            <a:pPr lvl="1" eaLnBrk="1" hangingPunct="1"/>
            <a:r>
              <a:rPr lang="el-GR" altLang="el-GR" dirty="0" smtClean="0"/>
              <a:t>Κάθε καρέ διαιρείται σε δύο πεδία</a:t>
            </a:r>
          </a:p>
          <a:p>
            <a:pPr lvl="1" eaLnBrk="1" hangingPunct="1"/>
            <a:r>
              <a:rPr lang="el-GR" altLang="el-GR" dirty="0" smtClean="0"/>
              <a:t>Άρτιο πεδίο: άρτιες γραμμές καρέ</a:t>
            </a:r>
          </a:p>
          <a:p>
            <a:pPr lvl="1" eaLnBrk="1" hangingPunct="1"/>
            <a:r>
              <a:rPr lang="el-GR" altLang="el-GR" dirty="0" smtClean="0"/>
              <a:t>Περιττό πεδίο: περιττές γραμμές καρέ</a:t>
            </a:r>
          </a:p>
          <a:p>
            <a:r>
              <a:rPr lang="el-GR" altLang="el-GR" dirty="0"/>
              <a:t>Σχηματισμός </a:t>
            </a:r>
            <a:r>
              <a:rPr lang="el-GR" altLang="el-GR" dirty="0" err="1"/>
              <a:t>μακρομπλόκ</a:t>
            </a:r>
            <a:r>
              <a:rPr lang="el-GR" altLang="el-GR" dirty="0"/>
              <a:t> (καρέ</a:t>
            </a:r>
            <a:r>
              <a:rPr lang="en-US" altLang="el-GR" dirty="0"/>
              <a:t>-I)</a:t>
            </a:r>
            <a:endParaRPr lang="el-GR" altLang="el-GR" dirty="0"/>
          </a:p>
          <a:p>
            <a:pPr lvl="1"/>
            <a:r>
              <a:rPr lang="el-GR" altLang="el-GR" dirty="0"/>
              <a:t>Λειτουργία πεδίων: </a:t>
            </a:r>
            <a:r>
              <a:rPr lang="el-GR" altLang="el-GR" dirty="0" err="1" smtClean="0"/>
              <a:t>μακρομπλόκ</a:t>
            </a:r>
            <a:r>
              <a:rPr lang="el-GR" altLang="el-GR" dirty="0" smtClean="0"/>
              <a:t> </a:t>
            </a:r>
            <a:r>
              <a:rPr lang="el-GR" altLang="el-GR" dirty="0"/>
              <a:t>ανά πεδίο</a:t>
            </a:r>
          </a:p>
          <a:p>
            <a:pPr lvl="1"/>
            <a:r>
              <a:rPr lang="el-GR" altLang="el-GR" dirty="0"/>
              <a:t>Λειτουργία καρέ: </a:t>
            </a:r>
            <a:r>
              <a:rPr lang="el-GR" altLang="el-GR" dirty="0" err="1" smtClean="0"/>
              <a:t>μακρομπλόκ</a:t>
            </a:r>
            <a:r>
              <a:rPr lang="el-GR" altLang="el-GR" dirty="0" smtClean="0"/>
              <a:t> </a:t>
            </a:r>
            <a:r>
              <a:rPr lang="el-GR" altLang="el-GR" dirty="0"/>
              <a:t>ανά </a:t>
            </a:r>
            <a:r>
              <a:rPr lang="el-GR" altLang="el-GR" dirty="0" smtClean="0"/>
              <a:t>καρέ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261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Διεμπλεκόμενοι</a:t>
            </a:r>
            <a:r>
              <a:rPr lang="el-GR" altLang="el-GR" dirty="0"/>
              <a:t> ρυθμοί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Κωδικοποίηση </a:t>
            </a:r>
            <a:r>
              <a:rPr lang="el-GR" altLang="el-GR" dirty="0" err="1"/>
              <a:t>μακρομπλόκ</a:t>
            </a:r>
            <a:r>
              <a:rPr lang="el-GR" altLang="el-GR" dirty="0"/>
              <a:t> (καρέ</a:t>
            </a:r>
            <a:r>
              <a:rPr lang="en-US" altLang="el-GR" dirty="0"/>
              <a:t>-P</a:t>
            </a:r>
            <a:r>
              <a:rPr lang="el-GR" altLang="el-GR" dirty="0"/>
              <a:t> και </a:t>
            </a:r>
            <a:r>
              <a:rPr lang="en-US" altLang="el-GR" dirty="0"/>
              <a:t>B)</a:t>
            </a:r>
          </a:p>
          <a:p>
            <a:pPr lvl="1"/>
            <a:r>
              <a:rPr lang="el-GR" altLang="el-GR" dirty="0"/>
              <a:t>Ποιο πεδίο χρησιμοποιείται για αναφορά;</a:t>
            </a:r>
          </a:p>
          <a:p>
            <a:pPr lvl="1"/>
            <a:r>
              <a:rPr lang="el-GR" altLang="el-GR" dirty="0"/>
              <a:t>Λειτουργία πεδίων: </a:t>
            </a:r>
            <a:r>
              <a:rPr lang="el-GR" altLang="el-GR" dirty="0" smtClean="0"/>
              <a:t>προηγούμενο </a:t>
            </a:r>
            <a:r>
              <a:rPr lang="el-GR" altLang="el-GR" dirty="0"/>
              <a:t>πεδίο</a:t>
            </a:r>
          </a:p>
          <a:p>
            <a:pPr lvl="1"/>
            <a:r>
              <a:rPr lang="el-GR" altLang="el-GR" dirty="0"/>
              <a:t>Λειτουργία καρέ</a:t>
            </a:r>
            <a:r>
              <a:rPr lang="en-US" altLang="el-GR" dirty="0"/>
              <a:t>:</a:t>
            </a:r>
            <a:r>
              <a:rPr lang="el-GR" altLang="el-GR" dirty="0"/>
              <a:t> </a:t>
            </a:r>
            <a:r>
              <a:rPr lang="el-GR" altLang="el-GR" dirty="0" smtClean="0"/>
              <a:t>προηγούμενο </a:t>
            </a:r>
            <a:r>
              <a:rPr lang="el-GR" altLang="el-GR" dirty="0"/>
              <a:t>ίδιο πεδίο</a:t>
            </a:r>
            <a:endParaRPr lang="en-US" altLang="el-GR" dirty="0"/>
          </a:p>
          <a:p>
            <a:pPr lvl="1"/>
            <a:r>
              <a:rPr lang="el-GR" altLang="el-GR" dirty="0"/>
              <a:t>Μικτή λειτουργία</a:t>
            </a:r>
            <a:r>
              <a:rPr lang="en-US" altLang="el-GR" dirty="0"/>
              <a:t>:</a:t>
            </a:r>
            <a:r>
              <a:rPr lang="el-GR" altLang="el-GR" dirty="0"/>
              <a:t> </a:t>
            </a:r>
            <a:r>
              <a:rPr lang="el-GR" altLang="el-GR" dirty="0" smtClean="0"/>
              <a:t>πιο αποδοτικό πεδίο</a:t>
            </a:r>
            <a:endParaRPr lang="el-GR" altLang="el-GR" dirty="0"/>
          </a:p>
          <a:p>
            <a:pPr lvl="2"/>
            <a:r>
              <a:rPr lang="el-GR" altLang="el-GR" dirty="0" smtClean="0"/>
              <a:t>Λειτουργία </a:t>
            </a:r>
            <a:r>
              <a:rPr lang="el-GR" altLang="el-GR" dirty="0"/>
              <a:t>πεδίων </a:t>
            </a:r>
            <a:r>
              <a:rPr lang="el-GR" altLang="el-GR" dirty="0" smtClean="0"/>
              <a:t>ή λειτουργία καρέ</a:t>
            </a:r>
          </a:p>
          <a:p>
            <a:pPr lvl="2"/>
            <a:r>
              <a:rPr lang="el-GR" altLang="el-GR" dirty="0" smtClean="0"/>
              <a:t>Χρήση του πιο βολικού κάθε φορά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447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</a:t>
            </a:r>
            <a:r>
              <a:rPr lang="el-GR" altLang="el-GR" dirty="0"/>
              <a:t>πρότυπο </a:t>
            </a:r>
            <a:r>
              <a:rPr lang="en-US" altLang="el-GR" dirty="0" smtClean="0"/>
              <a:t>MPEG-4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13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 smtClean="0"/>
              <a:t>MPEG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62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Τι είναι το </a:t>
            </a:r>
            <a:r>
              <a:rPr lang="en-US" altLang="el-GR" dirty="0" smtClean="0"/>
              <a:t>MPEG-4</a:t>
            </a:r>
            <a:r>
              <a:rPr lang="el-GR" altLang="el-GR" dirty="0" smtClean="0"/>
              <a:t>; (1 από 2)</a:t>
            </a:r>
            <a:endParaRPr lang="en-GB" altLang="el-GR" dirty="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Πρότυπο </a:t>
            </a:r>
            <a:r>
              <a:rPr lang="en-US" altLang="el-GR" dirty="0" smtClean="0"/>
              <a:t>MPEG</a:t>
            </a:r>
            <a:r>
              <a:rPr lang="el-GR" altLang="el-GR" dirty="0" smtClean="0"/>
              <a:t>-4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Μείωση αντί αύξησης ρυθμού δεδομένων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Δεκαπλάσια συμπίεση από </a:t>
            </a:r>
            <a:r>
              <a:rPr lang="en-US" altLang="el-GR" dirty="0" smtClean="0"/>
              <a:t>H.261</a:t>
            </a:r>
            <a:r>
              <a:rPr lang="el-GR" altLang="el-GR" dirty="0" smtClean="0"/>
              <a:t> (στόχος)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Στόχοι του </a:t>
            </a:r>
            <a:r>
              <a:rPr lang="en-US" altLang="el-GR" dirty="0" smtClean="0"/>
              <a:t>MPEG</a:t>
            </a:r>
            <a:r>
              <a:rPr lang="el-GR" altLang="el-GR" dirty="0" smtClean="0"/>
              <a:t>-4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Αλληλεπίδραση με περιεχόμενο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Κατέβασμα νέων εφαρμογών / αλγορίθμων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Υποστήριξη </a:t>
            </a:r>
            <a:r>
              <a:rPr lang="el-GR" altLang="el-GR" dirty="0" err="1" smtClean="0"/>
              <a:t>κλιμακώσιμων</a:t>
            </a:r>
            <a:r>
              <a:rPr lang="el-GR" altLang="el-GR" dirty="0" smtClean="0"/>
              <a:t> ρευμάτων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Ανεξαρτησία από δικτυακή τεχνολογία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5399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το </a:t>
            </a:r>
            <a:r>
              <a:rPr lang="en-US" altLang="el-GR" dirty="0"/>
              <a:t>MPEG-4</a:t>
            </a:r>
            <a:r>
              <a:rPr lang="el-GR" altLang="el-GR" dirty="0"/>
              <a:t>;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Διαφοροποίηση από τα </a:t>
            </a:r>
            <a:r>
              <a:rPr lang="en-US" altLang="el-GR" dirty="0"/>
              <a:t>MPEG-1/2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Έμφαση στη δομή των </a:t>
            </a:r>
            <a:r>
              <a:rPr lang="el-GR" altLang="el-GR" dirty="0" smtClean="0"/>
              <a:t>ροών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Κάθε καρέ αποτελείται από αντικείμενα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Κάλυψη της αλληλεπίδρασης με τους </a:t>
            </a:r>
            <a:r>
              <a:rPr lang="el-GR" altLang="el-GR" dirty="0" smtClean="0"/>
              <a:t>χρήστες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Τροποποίηση της δομής των αντικειμένων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Δύο είδη κωδικοποίησης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Κωδικοποίηση οπτικοακουστικών αντικειμένων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Κωδικοποίηση σύνθεσης </a:t>
            </a:r>
            <a:r>
              <a:rPr lang="el-GR" altLang="el-GR" dirty="0" smtClean="0"/>
              <a:t>σκηνών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7944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Σκηνές (1 από 3)</a:t>
            </a:r>
            <a:endParaRPr lang="en-GB" altLang="el-GR" dirty="0" smtClean="0"/>
          </a:p>
        </p:txBody>
      </p:sp>
      <p:sp>
        <p:nvSpPr>
          <p:cNvPr id="1024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3356992"/>
            <a:ext cx="8229600" cy="2952328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Σκηνή</a:t>
            </a:r>
            <a:r>
              <a:rPr lang="en-US" altLang="el-GR" dirty="0" smtClean="0"/>
              <a:t>:</a:t>
            </a:r>
            <a:r>
              <a:rPr lang="el-GR" altLang="el-GR" dirty="0" smtClean="0"/>
              <a:t> ακολουθία καρέ</a:t>
            </a:r>
          </a:p>
          <a:p>
            <a:pPr lvl="1"/>
            <a:r>
              <a:rPr lang="el-GR" altLang="el-GR" dirty="0" smtClean="0"/>
              <a:t>Οπτικοακουστικά αντικείμενα (AVO) </a:t>
            </a:r>
          </a:p>
          <a:p>
            <a:pPr lvl="1"/>
            <a:r>
              <a:rPr lang="el-GR" altLang="el-GR" dirty="0" smtClean="0"/>
              <a:t>Συνδυασμός </a:t>
            </a:r>
            <a:r>
              <a:rPr lang="en-US" altLang="el-GR" dirty="0" smtClean="0"/>
              <a:t>AVO</a:t>
            </a:r>
            <a:r>
              <a:rPr lang="el-GR" altLang="el-GR" dirty="0" smtClean="0"/>
              <a:t> με χρήση παραλλαγής VRML</a:t>
            </a:r>
          </a:p>
          <a:p>
            <a:pPr lvl="2"/>
            <a:r>
              <a:rPr lang="el-GR" altLang="el-GR" dirty="0" smtClean="0"/>
              <a:t>Δυαδικό </a:t>
            </a:r>
            <a:r>
              <a:rPr lang="el-GR" altLang="el-GR" dirty="0" err="1" smtClean="0"/>
              <a:t>μορφότυπο</a:t>
            </a:r>
            <a:r>
              <a:rPr lang="el-GR" altLang="el-GR" dirty="0" smtClean="0"/>
              <a:t> σκηνών (</a:t>
            </a:r>
            <a:r>
              <a:rPr lang="en-US" altLang="el-GR" dirty="0" smtClean="0"/>
              <a:t>BIFS)</a:t>
            </a:r>
            <a:r>
              <a:rPr lang="el-GR" altLang="el-GR" dirty="0" smtClean="0"/>
              <a:t> </a:t>
            </a:r>
          </a:p>
          <a:p>
            <a:r>
              <a:rPr lang="el-GR" altLang="el-GR" dirty="0"/>
              <a:t>Επιφάνεια αντικειμένου βίντεο (</a:t>
            </a:r>
            <a:r>
              <a:rPr lang="en-US" altLang="el-GR" dirty="0"/>
              <a:t>VOP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/>
              <a:t>Αναπαράσταση οπτικού </a:t>
            </a:r>
            <a:r>
              <a:rPr lang="en-US" altLang="el-GR" dirty="0"/>
              <a:t>AVO</a:t>
            </a:r>
            <a:r>
              <a:rPr lang="el-GR" altLang="el-GR" dirty="0"/>
              <a:t>: σχήμα, </a:t>
            </a:r>
            <a:r>
              <a:rPr lang="el-GR" altLang="el-GR" dirty="0" smtClean="0"/>
              <a:t>κίνηση, υφή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40" y="1196752"/>
            <a:ext cx="2407920" cy="211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28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Σκηνές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n-GB" altLang="el-GR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267200"/>
            <a:ext cx="8382000" cy="2133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err="1" smtClean="0"/>
              <a:t>Πολυπλέκτης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MUX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err="1" smtClean="0"/>
              <a:t>Πολύπλεξη</a:t>
            </a:r>
            <a:r>
              <a:rPr lang="el-GR" altLang="el-GR" dirty="0" smtClean="0"/>
              <a:t> πληροφοριών σύνθεσης σε μία ροή</a:t>
            </a:r>
          </a:p>
          <a:p>
            <a:pPr lvl="1" eaLnBrk="1" hangingPunct="1"/>
            <a:r>
              <a:rPr lang="el-GR" altLang="el-GR" dirty="0" smtClean="0"/>
              <a:t>Θέση, βάθος και προσανατολισμός </a:t>
            </a:r>
            <a:r>
              <a:rPr lang="en-US" altLang="el-GR" dirty="0" smtClean="0"/>
              <a:t>AVO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Ήχος και κωδικοποίηση σκηνής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32" y="1209328"/>
            <a:ext cx="3755136" cy="298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1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Σκηνές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8382000" cy="2057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err="1" smtClean="0"/>
              <a:t>Αποπολυπλέκτης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DEMUX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Ανάκτηση σχήματος, κίνησης και υφής </a:t>
            </a:r>
            <a:r>
              <a:rPr lang="en-US" altLang="el-GR" dirty="0" smtClean="0"/>
              <a:t>AVO</a:t>
            </a:r>
            <a:r>
              <a:rPr lang="el-GR" altLang="el-GR" dirty="0" smtClean="0"/>
              <a:t> από ροή</a:t>
            </a:r>
          </a:p>
          <a:p>
            <a:pPr lvl="1" eaLnBrk="1" hangingPunct="1"/>
            <a:r>
              <a:rPr lang="el-GR" altLang="el-GR" dirty="0" smtClean="0"/>
              <a:t>Αποκωδικοποίηση </a:t>
            </a:r>
            <a:r>
              <a:rPr lang="en-US" altLang="el-GR" dirty="0" smtClean="0"/>
              <a:t>AVO</a:t>
            </a:r>
            <a:r>
              <a:rPr lang="el-GR" altLang="el-GR" dirty="0" smtClean="0"/>
              <a:t> και σύνθεση σκηνής</a:t>
            </a:r>
          </a:p>
          <a:p>
            <a:pPr lvl="1" eaLnBrk="1" hangingPunct="1"/>
            <a:r>
              <a:rPr lang="el-GR" altLang="el-GR" dirty="0" smtClean="0"/>
              <a:t>Προαιρετικά: τροποποίηση σκηνής</a:t>
            </a:r>
            <a:r>
              <a:rPr lang="en-US" altLang="el-GR" dirty="0" smtClean="0"/>
              <a:t> (</a:t>
            </a:r>
            <a:r>
              <a:rPr lang="el-GR" altLang="el-GR" dirty="0" smtClean="0"/>
              <a:t>μέσω </a:t>
            </a:r>
            <a:r>
              <a:rPr lang="en-US" altLang="el-GR" dirty="0" smtClean="0"/>
              <a:t>BIFS)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56" y="1268760"/>
            <a:ext cx="3828288" cy="298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41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Σύνθεση σκηνών (1 από 2)</a:t>
            </a:r>
            <a:endParaRPr lang="en-US" altLang="el-GR" dirty="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Σύνθεση σκηνής από ιεραρχία αντικειμένων</a:t>
            </a:r>
          </a:p>
          <a:p>
            <a:pPr lvl="1" eaLnBrk="1" hangingPunct="1"/>
            <a:r>
              <a:rPr lang="el-GR" altLang="el-GR" dirty="0" smtClean="0"/>
              <a:t>Αρχικά, μετάδοση ιεραρχίας αντικειμένων</a:t>
            </a:r>
          </a:p>
          <a:p>
            <a:pPr lvl="1" eaLnBrk="1" hangingPunct="1"/>
            <a:r>
              <a:rPr lang="el-GR" altLang="el-GR" dirty="0" smtClean="0"/>
              <a:t>Μετά, μετάδοση αλλαγών σε κάθε κόμβο</a:t>
            </a:r>
          </a:p>
          <a:p>
            <a:pPr lvl="1" eaLnBrk="1" hangingPunct="1"/>
            <a:r>
              <a:rPr lang="el-GR" altLang="el-GR" dirty="0" smtClean="0"/>
              <a:t>Πιθανή τροποποίηση της ιεραρχίας</a:t>
            </a:r>
          </a:p>
          <a:p>
            <a:pPr eaLnBrk="1" hangingPunct="1"/>
            <a:r>
              <a:rPr lang="el-GR" altLang="el-GR" dirty="0" smtClean="0"/>
              <a:t>Πιθανοί τρόποι αλληλεπίδρασης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Αλλαγή θέσης παρατήρησης της σκηνής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Σύρσιμο αντικειμένων σε άλλες θέσεις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Εκκίνηση μίας ακολουθίας γεγονότων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313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</a:t>
            </a:r>
            <a:r>
              <a:rPr lang="el-GR" altLang="el-GR" dirty="0"/>
              <a:t>πρότυπο </a:t>
            </a:r>
            <a:r>
              <a:rPr lang="en-US" altLang="el-GR" dirty="0"/>
              <a:t>MPEG-1</a:t>
            </a:r>
          </a:p>
          <a:p>
            <a:r>
              <a:rPr lang="el-GR" altLang="el-GR" dirty="0"/>
              <a:t>Ομάδες εικόνων</a:t>
            </a:r>
          </a:p>
          <a:p>
            <a:r>
              <a:rPr lang="el-GR" altLang="el-GR" dirty="0"/>
              <a:t>Ρεύματα </a:t>
            </a:r>
            <a:r>
              <a:rPr lang="el-GR" altLang="el-GR" dirty="0" smtClean="0"/>
              <a:t>δεδομένων</a:t>
            </a:r>
            <a:endParaRPr lang="en-US" altLang="el-GR" dirty="0" smtClean="0"/>
          </a:p>
          <a:p>
            <a:r>
              <a:rPr lang="el-GR" altLang="el-GR" dirty="0" smtClean="0"/>
              <a:t>Το </a:t>
            </a:r>
            <a:r>
              <a:rPr lang="el-GR" altLang="el-GR" dirty="0"/>
              <a:t>πρότυπο </a:t>
            </a:r>
            <a:r>
              <a:rPr lang="en-US" altLang="el-GR" dirty="0"/>
              <a:t>MPEG-2</a:t>
            </a:r>
          </a:p>
          <a:p>
            <a:r>
              <a:rPr lang="el-GR" altLang="el-GR" dirty="0"/>
              <a:t>Το πρότυπο </a:t>
            </a:r>
            <a:r>
              <a:rPr lang="en-US" altLang="el-GR" dirty="0"/>
              <a:t>MPEG-4</a:t>
            </a:r>
          </a:p>
          <a:p>
            <a:r>
              <a:rPr lang="el-GR" altLang="el-GR" dirty="0"/>
              <a:t>Κωδικοποίηση στο </a:t>
            </a:r>
            <a:r>
              <a:rPr lang="en-US" altLang="el-GR" dirty="0"/>
              <a:t>MPEG-4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Σύνθεση σκηνών 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Αναπαράσταση </a:t>
            </a:r>
            <a:r>
              <a:rPr lang="el-GR" altLang="el-GR" dirty="0" smtClean="0"/>
              <a:t>αντικειμένων</a:t>
            </a:r>
            <a:endParaRPr lang="el-GR" altLang="el-GR" dirty="0"/>
          </a:p>
          <a:p>
            <a:pPr lvl="1"/>
            <a:r>
              <a:rPr lang="el-GR" altLang="el-GR" dirty="0" smtClean="0"/>
              <a:t>Κατέβασμα </a:t>
            </a:r>
            <a:r>
              <a:rPr lang="el-GR" altLang="el-GR" dirty="0"/>
              <a:t>απαιτούμενων </a:t>
            </a:r>
            <a:r>
              <a:rPr lang="el-GR" altLang="el-GR" dirty="0" smtClean="0"/>
              <a:t>τάξεων αντικειμένων</a:t>
            </a:r>
            <a:endParaRPr lang="el-GR" altLang="el-GR" dirty="0"/>
          </a:p>
          <a:p>
            <a:pPr lvl="1"/>
            <a:r>
              <a:rPr lang="el-GR" altLang="el-GR" dirty="0"/>
              <a:t>Αρχικοποίηση τάξεων και δομών δεδομένων</a:t>
            </a:r>
          </a:p>
          <a:p>
            <a:pPr lvl="1"/>
            <a:r>
              <a:rPr lang="el-GR" altLang="el-GR" dirty="0" err="1"/>
              <a:t>Αποπολύπλεξη</a:t>
            </a:r>
            <a:r>
              <a:rPr lang="el-GR" altLang="el-GR" dirty="0"/>
              <a:t>, </a:t>
            </a:r>
            <a:r>
              <a:rPr lang="el-GR" altLang="el-GR" dirty="0" smtClean="0"/>
              <a:t>συγχρονισμός, αποκωδικοποίηση</a:t>
            </a:r>
          </a:p>
          <a:p>
            <a:r>
              <a:rPr lang="el-GR" altLang="el-GR" dirty="0"/>
              <a:t>Πλήρης ιεραρχία αντικειμένων</a:t>
            </a:r>
          </a:p>
          <a:p>
            <a:pPr lvl="1"/>
            <a:r>
              <a:rPr lang="el-GR" altLang="el-GR" dirty="0" smtClean="0"/>
              <a:t>Αντικείμενο </a:t>
            </a:r>
            <a:r>
              <a:rPr lang="el-GR" altLang="el-GR" dirty="0"/>
              <a:t>βίντεο (</a:t>
            </a:r>
            <a:r>
              <a:rPr lang="en-US" altLang="el-GR" dirty="0"/>
              <a:t>VO</a:t>
            </a:r>
            <a:r>
              <a:rPr lang="el-GR" altLang="el-GR" dirty="0" smtClean="0"/>
              <a:t>): </a:t>
            </a:r>
            <a:r>
              <a:rPr lang="el-GR" altLang="el-GR" dirty="0"/>
              <a:t>αποτελείται από επίπεδα</a:t>
            </a:r>
          </a:p>
          <a:p>
            <a:pPr lvl="1"/>
            <a:r>
              <a:rPr lang="el-GR" altLang="el-GR" dirty="0"/>
              <a:t>Κάθε επίπεδο είναι ένα </a:t>
            </a:r>
            <a:r>
              <a:rPr lang="en-US" altLang="el-GR" dirty="0"/>
              <a:t>Video Object Layer (VOL)</a:t>
            </a:r>
          </a:p>
          <a:p>
            <a:pPr lvl="1"/>
            <a:r>
              <a:rPr lang="el-GR" altLang="el-GR" dirty="0"/>
              <a:t>Κάθε επίπεδο αποτελείται από επιφάνειες (</a:t>
            </a:r>
            <a:r>
              <a:rPr lang="en-US" altLang="el-GR" dirty="0"/>
              <a:t>VOP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8693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Κωδικοποίηση </a:t>
            </a:r>
            <a:r>
              <a:rPr lang="el-GR" altLang="el-GR" dirty="0"/>
              <a:t>στο </a:t>
            </a:r>
            <a:r>
              <a:rPr lang="en-US" altLang="el-GR" dirty="0"/>
              <a:t>MPEG-4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13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 smtClean="0"/>
              <a:t>MPEG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83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Επιφάνειες βίντεο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Δύο τύποι επιφανειών βίντεο</a:t>
            </a:r>
          </a:p>
          <a:p>
            <a:r>
              <a:rPr lang="el-GR" altLang="el-GR" dirty="0" smtClean="0"/>
              <a:t>Αντικείμενα </a:t>
            </a:r>
            <a:r>
              <a:rPr lang="el-GR" altLang="el-GR" dirty="0"/>
              <a:t>που συνθέτουν τη </a:t>
            </a:r>
            <a:r>
              <a:rPr lang="el-GR" altLang="el-GR" dirty="0" smtClean="0"/>
              <a:t>σκηνή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Φυσικά ή συνθετικά</a:t>
            </a:r>
          </a:p>
          <a:p>
            <a:pPr lvl="2"/>
            <a:r>
              <a:rPr lang="el-GR" altLang="el-GR" dirty="0" smtClean="0"/>
              <a:t>Διαφορετικές δυνατότητες κωδικοποίησης</a:t>
            </a:r>
            <a:endParaRPr lang="el-GR" altLang="el-GR" dirty="0"/>
          </a:p>
          <a:p>
            <a:pPr lvl="1"/>
            <a:r>
              <a:rPr lang="el-GR" altLang="el-GR" dirty="0"/>
              <a:t>Ορθογώνια καρέ </a:t>
            </a:r>
            <a:r>
              <a:rPr lang="el-GR" altLang="el-GR" dirty="0" smtClean="0"/>
              <a:t>βίντεο: εκφυλισμένη μορφή</a:t>
            </a:r>
            <a:endParaRPr lang="el-GR" altLang="el-GR" dirty="0"/>
          </a:p>
          <a:p>
            <a:r>
              <a:rPr lang="en-US" altLang="el-GR" dirty="0" smtClean="0"/>
              <a:t>Sprites</a:t>
            </a:r>
            <a:r>
              <a:rPr lang="el-GR" altLang="el-GR" dirty="0" smtClean="0"/>
              <a:t>: </a:t>
            </a:r>
            <a:r>
              <a:rPr lang="el-GR" altLang="el-GR" dirty="0"/>
              <a:t>στατικά αντικείμενα για το φόντο</a:t>
            </a:r>
          </a:p>
          <a:p>
            <a:pPr lvl="1"/>
            <a:r>
              <a:rPr lang="el-GR" altLang="el-GR" dirty="0"/>
              <a:t>Επιτρέπουν </a:t>
            </a:r>
            <a:r>
              <a:rPr lang="el-GR" altLang="el-GR" dirty="0" smtClean="0"/>
              <a:t>απλές </a:t>
            </a:r>
            <a:r>
              <a:rPr lang="el-GR" altLang="el-GR" dirty="0"/>
              <a:t>παραμορφώσεις και </a:t>
            </a:r>
            <a:r>
              <a:rPr lang="el-GR" altLang="el-GR" dirty="0" smtClean="0"/>
              <a:t>κινήσεις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8827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Συνθετικά αντικείμενα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Συνθετικά αντικείμενα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Ανθρώπινα πρόσωπα</a:t>
            </a:r>
            <a:r>
              <a:rPr lang="en-US" altLang="el-GR" dirty="0" smtClean="0"/>
              <a:t> / </a:t>
            </a:r>
            <a:r>
              <a:rPr lang="el-GR" altLang="el-GR" dirty="0" smtClean="0"/>
              <a:t>σώματα, πλέγματα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Κωδικοποίηση ανθρώπινων χαρακτηριστικών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Παράμετροι περιγραφής προσώπων και κινήσεων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Παράμετροι περιγραφής σώματος και κινήσεων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Αναπαράσταση αντικειμένων με πλέγματα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Σύνολα επίπεδων πολυγωνικών επιφανειών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Ρεαλιστική απεικόνιση με προβολή υφών</a:t>
            </a:r>
          </a:p>
          <a:p>
            <a:pPr lvl="1" eaLnBrk="1" hangingPunct="1">
              <a:lnSpc>
                <a:spcPct val="90000"/>
              </a:lnSpc>
            </a:pP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42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Φυσικά </a:t>
            </a:r>
            <a:r>
              <a:rPr lang="el-GR" altLang="el-GR" dirty="0" smtClean="0"/>
              <a:t>αντικείμενα (1 από 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Κωδικοποιούνται </a:t>
            </a:r>
            <a:r>
              <a:rPr lang="el-GR" altLang="el-GR" dirty="0"/>
              <a:t>με </a:t>
            </a:r>
            <a:r>
              <a:rPr lang="el-GR" altLang="el-GR" dirty="0" err="1"/>
              <a:t>μακρομπλόκ</a:t>
            </a:r>
            <a:r>
              <a:rPr lang="el-GR" altLang="el-GR" dirty="0"/>
              <a:t> και μπλοκ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Μορφή </a:t>
            </a:r>
            <a:r>
              <a:rPr lang="el-GR" altLang="el-GR" dirty="0" err="1"/>
              <a:t>χρωμικότητας</a:t>
            </a:r>
            <a:r>
              <a:rPr lang="el-GR" altLang="el-GR" dirty="0"/>
              <a:t> </a:t>
            </a:r>
            <a:r>
              <a:rPr lang="en-US" altLang="el-GR" dirty="0"/>
              <a:t>4:2:0</a:t>
            </a:r>
            <a:r>
              <a:rPr lang="el-GR" altLang="el-GR" dirty="0"/>
              <a:t> (υποχρεωτικά)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Κωδικοποίηση σχήματος, κίνησης και </a:t>
            </a:r>
            <a:r>
              <a:rPr lang="el-GR" altLang="el-GR" dirty="0" smtClean="0"/>
              <a:t>υφής</a:t>
            </a:r>
          </a:p>
          <a:p>
            <a:r>
              <a:rPr lang="el-GR" altLang="el-GR" dirty="0"/>
              <a:t>Κωδικοποίηση σχήματος</a:t>
            </a:r>
          </a:p>
          <a:p>
            <a:pPr lvl="1"/>
            <a:r>
              <a:rPr lang="el-GR" altLang="el-GR" dirty="0" smtClean="0"/>
              <a:t>Αντικείμενο: </a:t>
            </a:r>
            <a:r>
              <a:rPr lang="el-GR" altLang="el-GR" dirty="0"/>
              <a:t>περιέχεται σε </a:t>
            </a:r>
            <a:r>
              <a:rPr lang="el-GR" altLang="el-GR" dirty="0" smtClean="0"/>
              <a:t>ορθογώνιο </a:t>
            </a:r>
            <a:r>
              <a:rPr lang="el-GR" altLang="el-GR" dirty="0"/>
              <a:t>πλαίσιο</a:t>
            </a:r>
          </a:p>
          <a:p>
            <a:pPr lvl="2"/>
            <a:r>
              <a:rPr lang="el-GR" altLang="el-GR" dirty="0"/>
              <a:t>Αποτελείται από ένα ή περισσότερα </a:t>
            </a:r>
            <a:r>
              <a:rPr lang="el-GR" altLang="el-GR" dirty="0" err="1"/>
              <a:t>μακρομπλόκ</a:t>
            </a:r>
            <a:endParaRPr lang="el-GR" altLang="el-GR" dirty="0"/>
          </a:p>
          <a:p>
            <a:pPr lvl="1"/>
            <a:r>
              <a:rPr lang="el-GR" altLang="el-GR" dirty="0" smtClean="0"/>
              <a:t>Χάρτης </a:t>
            </a:r>
            <a:r>
              <a:rPr lang="el-GR" altLang="el-GR" dirty="0" err="1"/>
              <a:t>δυφίων</a:t>
            </a:r>
            <a:r>
              <a:rPr lang="el-GR" altLang="el-GR" dirty="0"/>
              <a:t> για </a:t>
            </a:r>
            <a:r>
              <a:rPr lang="el-GR" altLang="el-GR" dirty="0" smtClean="0"/>
              <a:t>τα ενεργά </a:t>
            </a:r>
            <a:r>
              <a:rPr lang="el-GR" altLang="el-GR" dirty="0" err="1" smtClean="0"/>
              <a:t>εικονοστοιχεία</a:t>
            </a:r>
            <a:endParaRPr lang="el-GR" altLang="el-GR" dirty="0"/>
          </a:p>
          <a:p>
            <a:pPr lvl="2"/>
            <a:r>
              <a:rPr lang="el-GR" altLang="el-GR" dirty="0" err="1"/>
              <a:t>Εικονοστοιχεία</a:t>
            </a:r>
            <a:r>
              <a:rPr lang="el-GR" altLang="el-GR" dirty="0"/>
              <a:t> </a:t>
            </a:r>
            <a:r>
              <a:rPr lang="el-GR" altLang="el-GR" dirty="0" smtClean="0"/>
              <a:t>που </a:t>
            </a:r>
            <a:r>
              <a:rPr lang="el-GR" altLang="el-GR" dirty="0"/>
              <a:t>ανήκουν στο </a:t>
            </a:r>
            <a:r>
              <a:rPr lang="el-GR" altLang="el-GR" dirty="0" smtClean="0"/>
              <a:t>αντικείμενο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08889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Φυσικά αντικείμενα (2 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Δυαδικός </a:t>
            </a:r>
            <a:r>
              <a:rPr lang="en-US" altLang="el-GR" dirty="0"/>
              <a:t>(binary) </a:t>
            </a:r>
            <a:r>
              <a:rPr lang="el-GR" altLang="el-GR" dirty="0"/>
              <a:t>χάρτης </a:t>
            </a:r>
            <a:r>
              <a:rPr lang="el-GR" altLang="el-GR" dirty="0" err="1"/>
              <a:t>δυφίων</a:t>
            </a:r>
            <a:r>
              <a:rPr lang="en-US" altLang="el-GR" dirty="0"/>
              <a:t> </a:t>
            </a:r>
            <a:r>
              <a:rPr lang="el-GR" altLang="el-GR" dirty="0"/>
              <a:t>σχήματος</a:t>
            </a:r>
            <a:endParaRPr lang="en-US" altLang="el-GR" dirty="0"/>
          </a:p>
          <a:p>
            <a:pPr lvl="1"/>
            <a:r>
              <a:rPr lang="el-GR" altLang="el-GR" dirty="0"/>
              <a:t>255: το </a:t>
            </a:r>
            <a:r>
              <a:rPr lang="el-GR" altLang="el-GR" dirty="0" err="1"/>
              <a:t>εικονοστοιχείο</a:t>
            </a:r>
            <a:r>
              <a:rPr lang="el-GR" altLang="el-GR" dirty="0"/>
              <a:t> </a:t>
            </a:r>
            <a:r>
              <a:rPr lang="el-GR" altLang="el-GR" dirty="0" smtClean="0"/>
              <a:t>ανήκει, </a:t>
            </a:r>
            <a:r>
              <a:rPr lang="el-GR" altLang="el-GR" dirty="0"/>
              <a:t>0: δεν ανήκει</a:t>
            </a:r>
          </a:p>
          <a:p>
            <a:pPr lvl="1"/>
            <a:r>
              <a:rPr lang="el-GR" altLang="el-GR" dirty="0"/>
              <a:t>Τεμαχίζεται σε περιοχές 16 </a:t>
            </a:r>
            <a:r>
              <a:rPr lang="en-US" altLang="el-GR" dirty="0"/>
              <a:t>x 16</a:t>
            </a:r>
            <a:r>
              <a:rPr lang="el-GR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σαν </a:t>
            </a:r>
            <a:r>
              <a:rPr lang="el-GR" altLang="el-GR" dirty="0" err="1" smtClean="0"/>
              <a:t>μακρομπλόκ</a:t>
            </a:r>
            <a:r>
              <a:rPr lang="el-GR" altLang="el-GR" dirty="0" smtClean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Κάθε περιοχή κωδικοποιείται χωριστά</a:t>
            </a:r>
          </a:p>
          <a:p>
            <a:pPr lvl="1"/>
            <a:r>
              <a:rPr lang="el-GR" altLang="el-GR" dirty="0"/>
              <a:t>Ειδική κωδικοποίηση για περιοχές μόνο με 0 ή 255</a:t>
            </a:r>
          </a:p>
          <a:p>
            <a:pPr lvl="1"/>
            <a:r>
              <a:rPr lang="el-GR" altLang="el-GR" dirty="0"/>
              <a:t>Πρόβλεψη από </a:t>
            </a:r>
            <a:r>
              <a:rPr lang="el-GR" altLang="el-GR" dirty="0" smtClean="0"/>
              <a:t>προηγούμενα </a:t>
            </a:r>
            <a:r>
              <a:rPr lang="el-GR" altLang="el-GR" dirty="0"/>
              <a:t>και γειτονικά σημεία</a:t>
            </a:r>
          </a:p>
          <a:p>
            <a:pPr lvl="2"/>
            <a:r>
              <a:rPr lang="el-GR" altLang="el-GR" dirty="0"/>
              <a:t>Διαφορική κωδικοποίηση των διανυσμάτων κίνησης</a:t>
            </a:r>
          </a:p>
          <a:p>
            <a:pPr lvl="1"/>
            <a:r>
              <a:rPr lang="el-GR" altLang="el-GR" dirty="0"/>
              <a:t>Αριθμητική κωδικοποίηση του </a:t>
            </a:r>
            <a:r>
              <a:rPr lang="el-GR" altLang="el-GR" dirty="0" smtClean="0"/>
              <a:t>αποτελέσματος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37258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Φυσικά αντικείμενα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Γκρι </a:t>
            </a:r>
            <a:r>
              <a:rPr lang="en-US" altLang="el-GR" dirty="0" smtClean="0"/>
              <a:t>(grayscale) </a:t>
            </a:r>
            <a:r>
              <a:rPr lang="el-GR" altLang="el-GR" dirty="0" smtClean="0"/>
              <a:t>χάρτης </a:t>
            </a:r>
            <a:r>
              <a:rPr lang="el-GR" altLang="el-GR" dirty="0" err="1" smtClean="0"/>
              <a:t>δυφίων</a:t>
            </a:r>
            <a:r>
              <a:rPr lang="el-GR" altLang="el-GR" dirty="0" smtClean="0"/>
              <a:t> σχήματος</a:t>
            </a:r>
          </a:p>
          <a:p>
            <a:pPr lvl="1"/>
            <a:r>
              <a:rPr lang="el-GR" altLang="el-GR" dirty="0" smtClean="0"/>
              <a:t>Παρόμοιος με δυαδικό αλλά με ενδιάμεσες τιμές</a:t>
            </a:r>
          </a:p>
          <a:p>
            <a:pPr lvl="2"/>
            <a:r>
              <a:rPr lang="el-GR" altLang="el-GR" dirty="0"/>
              <a:t>Δ</a:t>
            </a:r>
            <a:r>
              <a:rPr lang="el-GR" altLang="el-GR" dirty="0" smtClean="0"/>
              <a:t>είχνουν πόσο διαφανές είναι το </a:t>
            </a:r>
            <a:r>
              <a:rPr lang="el-GR" altLang="el-GR" dirty="0" err="1" smtClean="0"/>
              <a:t>εικονοστοιχείο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Κωδικοποίηση με μετασχηματισμό</a:t>
            </a:r>
          </a:p>
          <a:p>
            <a:pPr lvl="2"/>
            <a:r>
              <a:rPr lang="el-GR" altLang="el-GR" dirty="0" smtClean="0"/>
              <a:t> Όπως για τις υφές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46212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Φυσικά αντικείμενα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Κωδικοποίηση κίνησης</a:t>
            </a:r>
          </a:p>
          <a:p>
            <a:pPr lvl="1"/>
            <a:r>
              <a:rPr lang="el-GR" altLang="el-GR" dirty="0"/>
              <a:t>Παρόμοια με </a:t>
            </a:r>
            <a:r>
              <a:rPr lang="en-US" altLang="el-GR" dirty="0"/>
              <a:t>MPEG-2</a:t>
            </a:r>
            <a:r>
              <a:rPr lang="el-GR" altLang="el-GR" dirty="0"/>
              <a:t> αλλά σε επίπεδο </a:t>
            </a:r>
            <a:r>
              <a:rPr lang="en-US" altLang="el-GR" dirty="0"/>
              <a:t>VOP</a:t>
            </a:r>
          </a:p>
          <a:p>
            <a:pPr lvl="2"/>
            <a:r>
              <a:rPr lang="el-GR" altLang="el-GR" dirty="0"/>
              <a:t>Υπάρχουν </a:t>
            </a:r>
            <a:r>
              <a:rPr lang="en-US" altLang="el-GR" dirty="0"/>
              <a:t>I-VOP, P-VOP</a:t>
            </a:r>
            <a:r>
              <a:rPr lang="el-GR" altLang="el-GR" dirty="0"/>
              <a:t> και </a:t>
            </a:r>
            <a:r>
              <a:rPr lang="en-US" altLang="el-GR" dirty="0"/>
              <a:t>B-VOP</a:t>
            </a:r>
          </a:p>
          <a:p>
            <a:pPr lvl="1"/>
            <a:r>
              <a:rPr lang="el-GR" altLang="el-GR" dirty="0" smtClean="0"/>
              <a:t>Κίνηση </a:t>
            </a:r>
            <a:r>
              <a:rPr lang="el-GR" altLang="el-GR" dirty="0"/>
              <a:t>με ακρίβεια μισού </a:t>
            </a:r>
            <a:r>
              <a:rPr lang="el-GR" altLang="el-GR" dirty="0" err="1"/>
              <a:t>εικονοστοιχείου</a:t>
            </a:r>
            <a:endParaRPr lang="el-GR" altLang="el-GR" dirty="0"/>
          </a:p>
          <a:p>
            <a:pPr lvl="1"/>
            <a:r>
              <a:rPr lang="el-GR" altLang="el-GR" dirty="0"/>
              <a:t>Χρήση μόνο </a:t>
            </a:r>
            <a:r>
              <a:rPr lang="el-GR" altLang="el-GR" dirty="0" err="1" smtClean="0"/>
              <a:t>εικονοστοιχείων</a:t>
            </a:r>
            <a:r>
              <a:rPr lang="el-GR" altLang="el-GR" dirty="0" smtClean="0"/>
              <a:t> </a:t>
            </a:r>
            <a:r>
              <a:rPr lang="el-GR" altLang="el-GR" dirty="0"/>
              <a:t>εντός </a:t>
            </a:r>
            <a:r>
              <a:rPr lang="el-GR" altLang="el-GR" dirty="0" smtClean="0"/>
              <a:t>χάρτη </a:t>
            </a:r>
            <a:r>
              <a:rPr lang="el-GR" altLang="el-GR" dirty="0" err="1"/>
              <a:t>δυφίων</a:t>
            </a:r>
            <a:endParaRPr lang="el-GR" altLang="el-GR" dirty="0"/>
          </a:p>
          <a:p>
            <a:pPr lvl="2"/>
            <a:r>
              <a:rPr lang="el-GR" altLang="el-GR" dirty="0"/>
              <a:t>Σταθερή τιμή για </a:t>
            </a:r>
            <a:r>
              <a:rPr lang="el-GR" altLang="el-GR" dirty="0" err="1" smtClean="0"/>
              <a:t>εικονοστοιχεία</a:t>
            </a:r>
            <a:r>
              <a:rPr lang="el-GR" altLang="el-GR" dirty="0" smtClean="0"/>
              <a:t> </a:t>
            </a:r>
            <a:r>
              <a:rPr lang="el-GR" altLang="el-GR" dirty="0"/>
              <a:t>εκτός </a:t>
            </a:r>
            <a:r>
              <a:rPr lang="el-GR" altLang="el-GR" dirty="0" smtClean="0"/>
              <a:t>χάρτη </a:t>
            </a:r>
            <a:r>
              <a:rPr lang="el-GR" altLang="el-GR" dirty="0" err="1"/>
              <a:t>δυφίων</a:t>
            </a:r>
            <a:endParaRPr lang="el-GR" altLang="el-GR" dirty="0"/>
          </a:p>
          <a:p>
            <a:pPr lvl="1"/>
            <a:r>
              <a:rPr lang="el-GR" altLang="el-GR" dirty="0"/>
              <a:t>Διαφορική κωδικοποίηση </a:t>
            </a:r>
            <a:r>
              <a:rPr lang="el-GR" altLang="el-GR" dirty="0" smtClean="0"/>
              <a:t>διανυσμάτων </a:t>
            </a:r>
            <a:r>
              <a:rPr lang="el-GR" altLang="el-GR" dirty="0"/>
              <a:t>κίνησης</a:t>
            </a:r>
          </a:p>
          <a:p>
            <a:pPr lvl="2"/>
            <a:r>
              <a:rPr lang="el-GR" altLang="el-GR" dirty="0"/>
              <a:t>Χρήση μέχρι και τριών προηγούμενων </a:t>
            </a:r>
            <a:r>
              <a:rPr lang="el-GR" altLang="el-GR" dirty="0" smtClean="0"/>
              <a:t>διανυσμάτων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14454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Φυσικά αντικείμενα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Κωδικοποίηση υφής</a:t>
            </a:r>
          </a:p>
          <a:p>
            <a:pPr lvl="1"/>
            <a:r>
              <a:rPr lang="el-GR" altLang="el-GR" dirty="0" smtClean="0"/>
              <a:t>Βελτιωμένη μορφή κωδικοποίησης </a:t>
            </a:r>
            <a:r>
              <a:rPr lang="en-US" altLang="el-GR" dirty="0" smtClean="0"/>
              <a:t>MPEG-2</a:t>
            </a:r>
          </a:p>
          <a:p>
            <a:pPr lvl="1"/>
            <a:r>
              <a:rPr lang="el-GR" altLang="el-GR" dirty="0" smtClean="0"/>
              <a:t>Χρήση μετασχηματισμού </a:t>
            </a:r>
            <a:r>
              <a:rPr lang="en-US" altLang="el-GR" dirty="0" smtClean="0"/>
              <a:t>DCT </a:t>
            </a:r>
            <a:r>
              <a:rPr lang="el-GR" altLang="el-GR" dirty="0" smtClean="0"/>
              <a:t>σε κάθε μπλοκ</a:t>
            </a:r>
          </a:p>
          <a:p>
            <a:pPr lvl="2"/>
            <a:r>
              <a:rPr lang="el-GR" altLang="el-GR" dirty="0" smtClean="0"/>
              <a:t>Το πρότυπο ορίζει μόνο όρια ακρίβειας</a:t>
            </a:r>
          </a:p>
          <a:p>
            <a:pPr lvl="1"/>
            <a:r>
              <a:rPr lang="el-GR" altLang="el-GR" dirty="0" smtClean="0"/>
              <a:t>Απόδοση τιμών σε </a:t>
            </a:r>
            <a:r>
              <a:rPr lang="el-GR" altLang="el-GR" dirty="0" err="1" smtClean="0"/>
              <a:t>εικονοστοιχεία</a:t>
            </a:r>
            <a:r>
              <a:rPr lang="el-GR" altLang="el-GR" dirty="0" smtClean="0"/>
              <a:t> εκτός σχήματος</a:t>
            </a:r>
          </a:p>
          <a:p>
            <a:pPr lvl="2"/>
            <a:r>
              <a:rPr lang="el-GR" altLang="el-GR" dirty="0" smtClean="0"/>
              <a:t>Απαραίτητη: ο</a:t>
            </a:r>
            <a:r>
              <a:rPr lang="en-US" altLang="el-GR" dirty="0" smtClean="0"/>
              <a:t> DCT</a:t>
            </a:r>
            <a:r>
              <a:rPr lang="el-GR" altLang="el-GR" dirty="0" smtClean="0"/>
              <a:t> χρησιμοποιεί ολόκληρο το μπλοκ</a:t>
            </a:r>
          </a:p>
          <a:p>
            <a:pPr lvl="2"/>
            <a:r>
              <a:rPr lang="el-GR" altLang="el-GR" dirty="0" smtClean="0"/>
              <a:t>Σε </a:t>
            </a:r>
            <a:r>
              <a:rPr lang="en-US" altLang="el-GR" dirty="0" smtClean="0"/>
              <a:t>P-VOP/B-VOP </a:t>
            </a:r>
            <a:r>
              <a:rPr lang="el-GR" altLang="el-GR" dirty="0" smtClean="0"/>
              <a:t>θεωρούμε ότι η διαφορά είναι μηδέν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Σε</a:t>
            </a:r>
            <a:r>
              <a:rPr lang="en-US" altLang="el-GR" dirty="0" smtClean="0"/>
              <a:t> I-VOP</a:t>
            </a:r>
            <a:r>
              <a:rPr lang="el-GR" altLang="el-GR" dirty="0" smtClean="0"/>
              <a:t> αρχικά χρησιμοποιούμε μέση τιμή του μπλοκ</a:t>
            </a:r>
          </a:p>
          <a:p>
            <a:pPr lvl="2"/>
            <a:r>
              <a:rPr lang="el-GR" altLang="el-GR" dirty="0" smtClean="0"/>
              <a:t>Μετά προσαρμόζουμε ανάλογα με γειτονικά σημεία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20399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Φυσικά αντικείμενα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Κωδικοποίηση υφής</a:t>
            </a:r>
          </a:p>
          <a:p>
            <a:pPr lvl="1"/>
            <a:r>
              <a:rPr lang="el-GR" altLang="el-GR" dirty="0" err="1" smtClean="0"/>
              <a:t>Κβαντοποίηση</a:t>
            </a:r>
            <a:r>
              <a:rPr lang="el-GR" altLang="el-GR" dirty="0" smtClean="0"/>
              <a:t> </a:t>
            </a:r>
            <a:r>
              <a:rPr lang="el-GR" altLang="el-GR" dirty="0"/>
              <a:t>συντελεστών</a:t>
            </a:r>
          </a:p>
          <a:p>
            <a:pPr lvl="2"/>
            <a:r>
              <a:rPr lang="el-GR" altLang="el-GR" dirty="0" smtClean="0"/>
              <a:t>Σταθερός </a:t>
            </a:r>
            <a:r>
              <a:rPr lang="el-GR" altLang="el-GR" dirty="0"/>
              <a:t>παράγοντας, </a:t>
            </a:r>
            <a:r>
              <a:rPr lang="el-GR" altLang="el-GR" dirty="0" smtClean="0"/>
              <a:t>ή ένας </a:t>
            </a:r>
            <a:r>
              <a:rPr lang="el-GR" altLang="el-GR" dirty="0"/>
              <a:t>από δύο </a:t>
            </a:r>
            <a:r>
              <a:rPr lang="el-GR" altLang="el-GR" dirty="0" smtClean="0"/>
              <a:t>πίνακες παραγόντων</a:t>
            </a:r>
            <a:endParaRPr lang="el-GR" altLang="el-GR" dirty="0"/>
          </a:p>
          <a:p>
            <a:pPr lvl="1"/>
            <a:r>
              <a:rPr lang="el-GR" altLang="el-GR" dirty="0" smtClean="0"/>
              <a:t>Πρόβλεψη </a:t>
            </a:r>
            <a:r>
              <a:rPr lang="el-GR" altLang="el-GR" dirty="0"/>
              <a:t>συντελεστών από γειτονικά μπλοκ</a:t>
            </a:r>
          </a:p>
          <a:p>
            <a:pPr lvl="2"/>
            <a:r>
              <a:rPr lang="el-GR" altLang="el-GR" dirty="0" smtClean="0"/>
              <a:t>Διαφορετική </a:t>
            </a:r>
            <a:r>
              <a:rPr lang="el-GR" altLang="el-GR" dirty="0"/>
              <a:t>για συντελεστές </a:t>
            </a:r>
            <a:r>
              <a:rPr lang="en-US" altLang="el-GR" dirty="0"/>
              <a:t>AC</a:t>
            </a:r>
            <a:r>
              <a:rPr lang="el-GR" altLang="el-GR" dirty="0"/>
              <a:t> και </a:t>
            </a:r>
            <a:r>
              <a:rPr lang="en-US" altLang="el-GR" dirty="0"/>
              <a:t>DC</a:t>
            </a:r>
            <a:endParaRPr lang="el-GR" altLang="el-GR" dirty="0"/>
          </a:p>
          <a:p>
            <a:pPr lvl="1"/>
            <a:r>
              <a:rPr lang="el-GR" altLang="el-GR" dirty="0" smtClean="0"/>
              <a:t>Σάρωση συντελεστών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Ζιγκ-ζαγκ, ανά οριζόντια ή ανά κατακόρυφη γραμμή</a:t>
            </a:r>
          </a:p>
          <a:p>
            <a:pPr lvl="2"/>
            <a:r>
              <a:rPr lang="el-GR" altLang="el-GR" dirty="0" smtClean="0"/>
              <a:t>Ανάλογα με τον τρόπο πρόβλεψης του συντελεστή </a:t>
            </a:r>
            <a:r>
              <a:rPr lang="en-US" altLang="el-GR" dirty="0" smtClean="0"/>
              <a:t>DC</a:t>
            </a:r>
          </a:p>
          <a:p>
            <a:pPr lvl="1"/>
            <a:r>
              <a:rPr lang="en-US" altLang="el-GR" dirty="0" smtClean="0"/>
              <a:t>K</a:t>
            </a:r>
            <a:r>
              <a:rPr lang="el-GR" altLang="el-GR" dirty="0" err="1" smtClean="0"/>
              <a:t>ωδικοποίηση</a:t>
            </a:r>
            <a:r>
              <a:rPr lang="el-GR" altLang="el-GR" dirty="0" smtClean="0"/>
              <a:t> εντροπίας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Δύο πίνακες κωδικοποίησης, ανάλογα με την </a:t>
            </a:r>
            <a:r>
              <a:rPr lang="el-GR" altLang="el-GR" dirty="0" err="1" smtClean="0"/>
              <a:t>κβαντοποίηση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854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Το πρότυπο </a:t>
            </a:r>
            <a:r>
              <a:rPr lang="en-US" altLang="el-GR" dirty="0" smtClean="0"/>
              <a:t>MPEG-1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13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 smtClean="0"/>
              <a:t>MPEG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3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Φυσικά αντικείμενα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Κωδικοποίηση στατικών υφών</a:t>
            </a:r>
          </a:p>
          <a:p>
            <a:pPr lvl="1"/>
            <a:r>
              <a:rPr lang="el-GR" altLang="el-GR" dirty="0"/>
              <a:t>Προβάλλονται </a:t>
            </a:r>
            <a:r>
              <a:rPr lang="el-GR" altLang="el-GR" dirty="0" smtClean="0"/>
              <a:t>σε </a:t>
            </a:r>
            <a:r>
              <a:rPr lang="el-GR" altLang="el-GR" dirty="0"/>
              <a:t>αντικείμενα </a:t>
            </a:r>
            <a:r>
              <a:rPr lang="el-GR" altLang="el-GR" dirty="0" smtClean="0"/>
              <a:t>(2/3 </a:t>
            </a:r>
            <a:r>
              <a:rPr lang="el-GR" altLang="el-GR" dirty="0"/>
              <a:t>διαστάσεων)</a:t>
            </a:r>
          </a:p>
          <a:p>
            <a:pPr lvl="1"/>
            <a:r>
              <a:rPr lang="el-GR" altLang="el-GR" dirty="0"/>
              <a:t>Χρήση μετασχηματισμού </a:t>
            </a:r>
            <a:r>
              <a:rPr lang="el-GR" altLang="el-GR" dirty="0" err="1"/>
              <a:t>κυματιδίου</a:t>
            </a:r>
            <a:r>
              <a:rPr lang="el-GR" altLang="el-GR" dirty="0"/>
              <a:t> (</a:t>
            </a:r>
            <a:r>
              <a:rPr lang="en-US" altLang="el-GR" dirty="0"/>
              <a:t>wavelet)</a:t>
            </a:r>
          </a:p>
          <a:p>
            <a:pPr lvl="2"/>
            <a:r>
              <a:rPr lang="el-GR" altLang="el-GR" dirty="0"/>
              <a:t>Χωριστή κωδικοποίηση κάθε </a:t>
            </a:r>
            <a:r>
              <a:rPr lang="el-GR" altLang="el-GR" dirty="0" err="1"/>
              <a:t>υπο</a:t>
            </a:r>
            <a:r>
              <a:rPr lang="el-GR" altLang="el-GR" dirty="0"/>
              <a:t>-περιοχής</a:t>
            </a:r>
          </a:p>
          <a:p>
            <a:pPr lvl="2"/>
            <a:r>
              <a:rPr lang="el-GR" altLang="el-GR" dirty="0" smtClean="0"/>
              <a:t>Αναδρομική </a:t>
            </a:r>
            <a:r>
              <a:rPr lang="el-GR" altLang="el-GR" dirty="0"/>
              <a:t>διάσπαση </a:t>
            </a:r>
            <a:r>
              <a:rPr lang="el-GR" altLang="el-GR" dirty="0" smtClean="0"/>
              <a:t>υπό-περιοχών </a:t>
            </a:r>
            <a:r>
              <a:rPr lang="el-GR" altLang="el-GR" dirty="0"/>
              <a:t>για κλιμάκωση</a:t>
            </a:r>
          </a:p>
          <a:p>
            <a:pPr lvl="2"/>
            <a:r>
              <a:rPr lang="el-GR" altLang="el-GR" dirty="0"/>
              <a:t>Υπό-περιοχή </a:t>
            </a:r>
            <a:r>
              <a:rPr lang="en-US" altLang="el-GR" dirty="0"/>
              <a:t>DC:</a:t>
            </a:r>
            <a:r>
              <a:rPr lang="el-GR" altLang="el-GR" dirty="0"/>
              <a:t> </a:t>
            </a:r>
            <a:r>
              <a:rPr lang="el-GR" altLang="el-GR" dirty="0" smtClean="0"/>
              <a:t>πρόβλεψη </a:t>
            </a:r>
            <a:r>
              <a:rPr lang="el-GR" altLang="el-GR" dirty="0"/>
              <a:t>από γείτονες</a:t>
            </a:r>
          </a:p>
          <a:p>
            <a:pPr lvl="2"/>
            <a:r>
              <a:rPr lang="el-GR" altLang="el-GR" dirty="0"/>
              <a:t>Υπό-περιοχή </a:t>
            </a:r>
            <a:r>
              <a:rPr lang="en-US" altLang="el-GR" dirty="0"/>
              <a:t>AC:</a:t>
            </a:r>
            <a:r>
              <a:rPr lang="el-GR" altLang="el-GR" dirty="0"/>
              <a:t> </a:t>
            </a:r>
            <a:r>
              <a:rPr lang="el-GR" altLang="el-GR" dirty="0" smtClean="0"/>
              <a:t>πρόβλεψη </a:t>
            </a:r>
            <a:r>
              <a:rPr lang="el-GR" altLang="el-GR" dirty="0"/>
              <a:t>από άλλα επίπεδα</a:t>
            </a:r>
          </a:p>
          <a:p>
            <a:pPr lvl="2"/>
            <a:r>
              <a:rPr lang="el-GR" altLang="el-GR" dirty="0" smtClean="0"/>
              <a:t>Παρόμοιοι συντελεστές από </a:t>
            </a:r>
            <a:r>
              <a:rPr lang="el-GR" altLang="el-GR" dirty="0"/>
              <a:t>επίπεδο σε </a:t>
            </a:r>
            <a:r>
              <a:rPr lang="el-GR" altLang="el-GR" dirty="0" smtClean="0"/>
              <a:t>επίπεδο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89538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Κλιμάκωση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Χωρική και χρονική κλιμάκωση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Μερική αποκωδικοποίηση για παρουσίαση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Χωρική: χρήση βασικού επιπέδου για </a:t>
            </a:r>
            <a:r>
              <a:rPr lang="el-GR" altLang="el-GR" dirty="0" smtClean="0"/>
              <a:t>πρόβλεψη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Μεγέθυνση του βασικού επιπέδου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Χρονική: πρόβλεψη από επίπεδο </a:t>
            </a:r>
            <a:r>
              <a:rPr lang="el-GR" altLang="el-GR" dirty="0" smtClean="0"/>
              <a:t>βελτίωσης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Χρήση ίδιου επιπέδου σε προηγούμενο καρέ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8242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Κωδικοποίηση ήχου (1 από 2)</a:t>
            </a:r>
            <a:endParaRPr lang="en-US" altLang="el-GR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Μέθοδοι κωδικοποίησης φυσικού ήχου</a:t>
            </a:r>
          </a:p>
          <a:p>
            <a:pPr lvl="1" eaLnBrk="1" hangingPunct="1"/>
            <a:r>
              <a:rPr lang="el-GR" altLang="el-GR" dirty="0" smtClean="0"/>
              <a:t>2-6 </a:t>
            </a:r>
            <a:r>
              <a:rPr lang="en-US" altLang="el-GR" dirty="0" smtClean="0"/>
              <a:t>Kbps</a:t>
            </a:r>
            <a:r>
              <a:rPr lang="el-GR" altLang="el-GR" dirty="0" smtClean="0"/>
              <a:t>: κωδικοποίηση </a:t>
            </a:r>
            <a:r>
              <a:rPr lang="en-US" altLang="el-GR" dirty="0" smtClean="0"/>
              <a:t>LPC</a:t>
            </a:r>
          </a:p>
          <a:p>
            <a:pPr lvl="1" eaLnBrk="1" hangingPunct="1"/>
            <a:r>
              <a:rPr lang="el-GR" altLang="el-GR" dirty="0" smtClean="0"/>
              <a:t>6-24 </a:t>
            </a:r>
            <a:r>
              <a:rPr lang="en-US" altLang="el-GR" dirty="0" smtClean="0"/>
              <a:t>Kbps</a:t>
            </a:r>
            <a:r>
              <a:rPr lang="el-GR" altLang="el-GR" dirty="0" smtClean="0"/>
              <a:t>: κωδικοποίηση </a:t>
            </a:r>
            <a:r>
              <a:rPr lang="en-US" altLang="el-GR" dirty="0" smtClean="0"/>
              <a:t>CELP</a:t>
            </a:r>
          </a:p>
          <a:p>
            <a:pPr lvl="1" eaLnBrk="1" hangingPunct="1"/>
            <a:r>
              <a:rPr lang="el-GR" altLang="el-GR" dirty="0" smtClean="0"/>
              <a:t>24-64 </a:t>
            </a:r>
            <a:r>
              <a:rPr lang="en-US" altLang="el-GR" dirty="0" smtClean="0"/>
              <a:t>Kbps</a:t>
            </a:r>
            <a:r>
              <a:rPr lang="el-GR" altLang="el-GR" dirty="0" smtClean="0"/>
              <a:t>: κωδικοποίηση </a:t>
            </a:r>
            <a:r>
              <a:rPr lang="en-US" altLang="el-GR" dirty="0" smtClean="0"/>
              <a:t>AAC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Κωδικοποιητής κειμένου σε φωνή (</a:t>
            </a:r>
            <a:r>
              <a:rPr lang="en-US" altLang="el-GR" dirty="0" smtClean="0"/>
              <a:t>TTS</a:t>
            </a:r>
            <a:r>
              <a:rPr lang="el-GR" altLang="el-GR" dirty="0" smtClean="0"/>
              <a:t>) </a:t>
            </a:r>
          </a:p>
          <a:p>
            <a:pPr lvl="1" eaLnBrk="1" hangingPunct="1"/>
            <a:r>
              <a:rPr lang="el-GR" altLang="el-GR" dirty="0" smtClean="0"/>
              <a:t>Ρυθμοί δεδομένων 200 </a:t>
            </a:r>
            <a:r>
              <a:rPr lang="en-US" altLang="el-GR" dirty="0" smtClean="0"/>
              <a:t>bps</a:t>
            </a:r>
            <a:r>
              <a:rPr lang="el-GR" altLang="el-GR" dirty="0" smtClean="0"/>
              <a:t> έως 1,2 </a:t>
            </a:r>
            <a:r>
              <a:rPr lang="en-US" altLang="el-GR" dirty="0" smtClean="0"/>
              <a:t>Kbps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Απλό κείμενο ή κείμενο με προσωδία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88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ήχου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Μουσική σύνθεση με βάση παρτιτούρα 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Ρυθμός μετάδοσης 2-3 </a:t>
            </a:r>
            <a:r>
              <a:rPr lang="en-US" altLang="el-GR" dirty="0" smtClean="0"/>
              <a:t>Kbps</a:t>
            </a:r>
            <a:endParaRPr lang="el-GR" altLang="el-GR" dirty="0"/>
          </a:p>
          <a:p>
            <a:pPr lvl="1"/>
            <a:r>
              <a:rPr lang="el-GR" altLang="el-GR" dirty="0"/>
              <a:t>Ορχήστρα που αποτελείται από όργανα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Οδηγίες </a:t>
            </a:r>
            <a:r>
              <a:rPr lang="el-GR" altLang="el-GR" dirty="0"/>
              <a:t>προς </a:t>
            </a:r>
            <a:r>
              <a:rPr lang="el-GR" altLang="el-GR" dirty="0" smtClean="0"/>
              <a:t>τα όργανα αυτά</a:t>
            </a:r>
            <a:endParaRPr lang="el-GR" altLang="el-GR" dirty="0"/>
          </a:p>
          <a:p>
            <a:pPr lvl="1"/>
            <a:r>
              <a:rPr lang="el-GR" altLang="el-GR" dirty="0"/>
              <a:t>Τράπεζα ήχων και σύνολο ηχητικών </a:t>
            </a:r>
            <a:r>
              <a:rPr lang="el-GR" altLang="el-GR" dirty="0" err="1"/>
              <a:t>εφφέ</a:t>
            </a:r>
            <a:endParaRPr lang="el-GR" altLang="el-GR" dirty="0"/>
          </a:p>
          <a:p>
            <a:pPr lvl="1"/>
            <a:r>
              <a:rPr lang="el-GR" altLang="el-GR" dirty="0"/>
              <a:t>Υποστήριξη και του </a:t>
            </a:r>
            <a:r>
              <a:rPr lang="en-US" altLang="el-GR" dirty="0"/>
              <a:t>MIDI</a:t>
            </a:r>
          </a:p>
          <a:p>
            <a:pPr lvl="2"/>
            <a:r>
              <a:rPr lang="el-GR" altLang="el-GR" dirty="0"/>
              <a:t>Σχετικά περιορισμένες </a:t>
            </a:r>
            <a:r>
              <a:rPr lang="el-GR" altLang="el-GR" dirty="0" smtClean="0"/>
              <a:t>δυνατότητες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8007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Ανάκαμψη από σφάλματα (1 από 2)</a:t>
            </a:r>
            <a:endParaRPr lang="en-GB" altLang="el-GR" dirty="0" smtClean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Κανάλια χαμηλής ταχύτητας/υψηλού θορύβου</a:t>
            </a:r>
          </a:p>
          <a:p>
            <a:pPr lvl="1" eaLnBrk="1" hangingPunct="1"/>
            <a:r>
              <a:rPr lang="el-GR" altLang="el-GR" dirty="0" smtClean="0"/>
              <a:t>Παράδειγμα: κινητή τηλεφωνία</a:t>
            </a:r>
          </a:p>
          <a:p>
            <a:pPr eaLnBrk="1" hangingPunct="1"/>
            <a:r>
              <a:rPr lang="el-GR" altLang="el-GR" dirty="0" smtClean="0"/>
              <a:t>Πακέτα βίντεο σταθερού μεγέθους</a:t>
            </a:r>
          </a:p>
          <a:p>
            <a:pPr lvl="1" eaLnBrk="1" hangingPunct="1"/>
            <a:r>
              <a:rPr lang="el-GR" altLang="el-GR" dirty="0" smtClean="0"/>
              <a:t>Εύκολος συγχρονισμός μετά από σφάλματα</a:t>
            </a:r>
          </a:p>
          <a:p>
            <a:pPr lvl="1" eaLnBrk="1" hangingPunct="1"/>
            <a:r>
              <a:rPr lang="el-GR" altLang="el-GR" dirty="0" smtClean="0"/>
              <a:t>Το μέγεθος εξαρτάται από το κανάλι</a:t>
            </a:r>
          </a:p>
          <a:p>
            <a:pPr eaLnBrk="1" hangingPunct="1"/>
            <a:r>
              <a:rPr lang="el-GR" altLang="el-GR" dirty="0" smtClean="0"/>
              <a:t>Προσθήκη πληροφοριών ελέγχου</a:t>
            </a:r>
          </a:p>
          <a:p>
            <a:pPr lvl="1" eaLnBrk="1" hangingPunct="1"/>
            <a:r>
              <a:rPr lang="el-GR" altLang="el-GR" dirty="0" smtClean="0"/>
              <a:t>Διαχωρισμός διανυσμάτων κίνησης στα πακέτα</a:t>
            </a:r>
          </a:p>
          <a:p>
            <a:pPr lvl="1" eaLnBrk="1" hangingPunct="1"/>
            <a:r>
              <a:rPr lang="el-GR" altLang="el-GR" dirty="0" smtClean="0"/>
              <a:t>Προσθήκη πληροφοριών καρέ στα πακέτα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57254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Ανάκαμψη από σφάλματα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Αντιστρέψιμες </a:t>
            </a:r>
            <a:r>
              <a:rPr lang="el-GR" altLang="el-GR" dirty="0" err="1"/>
              <a:t>κωδικές</a:t>
            </a:r>
            <a:r>
              <a:rPr lang="el-GR" altLang="el-GR" dirty="0"/>
              <a:t> </a:t>
            </a:r>
            <a:r>
              <a:rPr lang="el-GR" altLang="el-GR" dirty="0" smtClean="0"/>
              <a:t>λέξεις</a:t>
            </a:r>
            <a:endParaRPr lang="el-GR" altLang="el-GR" dirty="0"/>
          </a:p>
          <a:p>
            <a:pPr lvl="1"/>
            <a:r>
              <a:rPr lang="el-GR" altLang="el-GR" dirty="0"/>
              <a:t>Παραλλαγή των κωδίκων </a:t>
            </a:r>
            <a:r>
              <a:rPr lang="en-US" altLang="el-GR" dirty="0"/>
              <a:t>Huffman</a:t>
            </a:r>
            <a:r>
              <a:rPr lang="el-GR" altLang="el-GR" dirty="0"/>
              <a:t> </a:t>
            </a:r>
            <a:r>
              <a:rPr lang="en-US" altLang="el-GR" dirty="0"/>
              <a:t>(VLC</a:t>
            </a:r>
            <a:r>
              <a:rPr lang="el-GR" altLang="el-GR" dirty="0"/>
              <a:t>-&gt;</a:t>
            </a:r>
            <a:r>
              <a:rPr lang="en-US" altLang="el-GR" dirty="0"/>
              <a:t>RVLC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Λέξεις μεταβλητού μήκους</a:t>
            </a:r>
            <a:endParaRPr lang="el-GR" altLang="el-GR" dirty="0"/>
          </a:p>
          <a:p>
            <a:pPr lvl="1"/>
            <a:r>
              <a:rPr lang="el-GR" altLang="el-GR" dirty="0"/>
              <a:t>Τα όρια εντοπίζονται διαβάζοντας και ανάποδα</a:t>
            </a:r>
          </a:p>
          <a:p>
            <a:pPr lvl="1"/>
            <a:r>
              <a:rPr lang="el-GR" altLang="el-GR" dirty="0"/>
              <a:t>Αν χάσουμε το </a:t>
            </a:r>
            <a:r>
              <a:rPr lang="el-GR" altLang="el-GR" dirty="0" smtClean="0"/>
              <a:t>συγχρονισμό;</a:t>
            </a:r>
          </a:p>
          <a:p>
            <a:pPr lvl="2"/>
            <a:r>
              <a:rPr lang="el-GR" altLang="el-GR" dirty="0" smtClean="0"/>
              <a:t>Αρχίζουμε να διαβάζουμε </a:t>
            </a:r>
            <a:r>
              <a:rPr lang="el-GR" altLang="el-GR" dirty="0"/>
              <a:t>από το τέλος</a:t>
            </a:r>
          </a:p>
          <a:p>
            <a:pPr lvl="2"/>
            <a:r>
              <a:rPr lang="el-GR" altLang="el-GR" dirty="0"/>
              <a:t>Ανάκτηση και του δεύτερου μέρους του </a:t>
            </a:r>
            <a:r>
              <a:rPr lang="el-GR" altLang="el-GR" dirty="0" smtClean="0"/>
              <a:t>πακέτου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97338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13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13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 smtClean="0"/>
              <a:t>MPEG</a:t>
            </a:r>
          </a:p>
          <a:p>
            <a:r>
              <a:rPr lang="el-GR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το </a:t>
            </a:r>
            <a:r>
              <a:rPr lang="en-US" altLang="el-GR" dirty="0"/>
              <a:t>MPEG</a:t>
            </a:r>
            <a:r>
              <a:rPr lang="el-GR" altLang="el-GR" dirty="0"/>
              <a:t>;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/>
              <a:t>1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n-US" altLang="el-GR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MPEG</a:t>
            </a:r>
            <a:r>
              <a:rPr lang="el-GR" altLang="el-GR" dirty="0" smtClean="0"/>
              <a:t> (</a:t>
            </a:r>
            <a:r>
              <a:rPr lang="en-US" altLang="el-GR" dirty="0" smtClean="0"/>
              <a:t>Motion</a:t>
            </a:r>
            <a:r>
              <a:rPr lang="el-GR" altLang="el-GR" dirty="0" smtClean="0"/>
              <a:t> </a:t>
            </a:r>
            <a:r>
              <a:rPr lang="en-US" altLang="el-GR" dirty="0" smtClean="0"/>
              <a:t>Pictures</a:t>
            </a:r>
            <a:r>
              <a:rPr lang="el-GR" altLang="el-GR" dirty="0" smtClean="0"/>
              <a:t> </a:t>
            </a:r>
            <a:r>
              <a:rPr lang="en-US" altLang="el-GR" dirty="0" smtClean="0"/>
              <a:t>Experts</a:t>
            </a:r>
            <a:r>
              <a:rPr lang="el-GR" altLang="el-GR" dirty="0" smtClean="0"/>
              <a:t> </a:t>
            </a:r>
            <a:r>
              <a:rPr lang="en-US" altLang="el-GR" dirty="0" smtClean="0"/>
              <a:t>Group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Παρόμοιο όνομα με το </a:t>
            </a:r>
            <a:r>
              <a:rPr lang="en-US" altLang="el-GR" dirty="0" smtClean="0"/>
              <a:t>JPEG</a:t>
            </a:r>
          </a:p>
          <a:p>
            <a:pPr lvl="1" eaLnBrk="1" hangingPunct="1"/>
            <a:r>
              <a:rPr lang="el-GR" altLang="el-GR" dirty="0" smtClean="0"/>
              <a:t>Βίντεο και ήχος υψηλής ποιότητας</a:t>
            </a:r>
          </a:p>
          <a:p>
            <a:pPr lvl="1" eaLnBrk="1" hangingPunct="1"/>
            <a:r>
              <a:rPr lang="el-GR" altLang="el-GR" dirty="0" smtClean="0"/>
              <a:t>Διανομή ή μετάδοση μέσων</a:t>
            </a:r>
            <a:endParaRPr lang="en-US" altLang="el-GR" dirty="0" smtClean="0"/>
          </a:p>
          <a:p>
            <a:pPr lvl="1" eaLnBrk="1" hangingPunct="1"/>
            <a:r>
              <a:rPr lang="en-US" altLang="el-GR" dirty="0" smtClean="0"/>
              <a:t>MPEG-1: CD-ROM</a:t>
            </a:r>
            <a:r>
              <a:rPr lang="el-GR" altLang="el-GR" dirty="0" smtClean="0"/>
              <a:t>, Τ1</a:t>
            </a:r>
            <a:endParaRPr lang="en-US" altLang="el-GR" dirty="0" smtClean="0"/>
          </a:p>
          <a:p>
            <a:pPr lvl="1" eaLnBrk="1" hangingPunct="1"/>
            <a:r>
              <a:rPr lang="en-US" altLang="el-GR" dirty="0" smtClean="0"/>
              <a:t>MPEG-2: DVD, DTV</a:t>
            </a:r>
          </a:p>
          <a:p>
            <a:pPr lvl="1" eaLnBrk="1" hangingPunct="1"/>
            <a:r>
              <a:rPr lang="en-US" altLang="el-GR" dirty="0" smtClean="0"/>
              <a:t>MPEG-4: HDTV, </a:t>
            </a:r>
            <a:r>
              <a:rPr lang="el-GR" altLang="el-GR" dirty="0" smtClean="0"/>
              <a:t>κινητά, αλληλεπίδραση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63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Τι είναι το </a:t>
            </a:r>
            <a:r>
              <a:rPr lang="en-US" altLang="el-GR" dirty="0" smtClean="0"/>
              <a:t>MPEG</a:t>
            </a:r>
            <a:r>
              <a:rPr lang="el-GR" altLang="el-GR" dirty="0" smtClean="0"/>
              <a:t>;</a:t>
            </a:r>
            <a:r>
              <a:rPr lang="en-US" altLang="el-GR" dirty="0" smtClean="0"/>
              <a:t> 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Αξιοποίηση άλλων προτύπων</a:t>
            </a:r>
            <a:endParaRPr lang="en-US" altLang="el-GR" dirty="0"/>
          </a:p>
          <a:p>
            <a:pPr lvl="1"/>
            <a:r>
              <a:rPr lang="en-US" altLang="el-GR" dirty="0"/>
              <a:t>JPEG</a:t>
            </a:r>
            <a:r>
              <a:rPr lang="el-GR" altLang="el-GR" dirty="0"/>
              <a:t>: </a:t>
            </a:r>
            <a:r>
              <a:rPr lang="el-GR" altLang="el-GR" dirty="0" err="1"/>
              <a:t>ενδοπλαισιακή</a:t>
            </a:r>
            <a:r>
              <a:rPr lang="el-GR" altLang="el-GR" dirty="0"/>
              <a:t> κωδικοποίηση</a:t>
            </a:r>
            <a:endParaRPr lang="en-US" altLang="el-GR" dirty="0"/>
          </a:p>
          <a:p>
            <a:pPr lvl="1"/>
            <a:r>
              <a:rPr lang="en-US" altLang="el-GR" dirty="0"/>
              <a:t>H</a:t>
            </a:r>
            <a:r>
              <a:rPr lang="el-GR" altLang="el-GR" dirty="0"/>
              <a:t>.261: </a:t>
            </a:r>
            <a:r>
              <a:rPr lang="el-GR" altLang="el-GR" dirty="0" err="1"/>
              <a:t>διαπλαισιακή</a:t>
            </a:r>
            <a:r>
              <a:rPr lang="el-GR" altLang="el-GR" dirty="0"/>
              <a:t> κωδικοποίηση</a:t>
            </a:r>
            <a:endParaRPr lang="en-US" altLang="el-GR" dirty="0"/>
          </a:p>
          <a:p>
            <a:r>
              <a:rPr lang="el-GR" altLang="el-GR" dirty="0"/>
              <a:t>Σύστημα </a:t>
            </a:r>
            <a:r>
              <a:rPr lang="en-US" altLang="el-GR" dirty="0"/>
              <a:t>MPEG</a:t>
            </a:r>
            <a:endParaRPr lang="el-GR" altLang="el-GR" dirty="0"/>
          </a:p>
          <a:p>
            <a:pPr lvl="1"/>
            <a:r>
              <a:rPr lang="el-GR" altLang="el-GR" dirty="0"/>
              <a:t>Κωδικοποίηση ήχου</a:t>
            </a:r>
            <a:endParaRPr lang="en-US" altLang="el-GR" dirty="0"/>
          </a:p>
          <a:p>
            <a:pPr lvl="1"/>
            <a:r>
              <a:rPr lang="el-GR" altLang="el-GR" dirty="0"/>
              <a:t>Κωδικοποίηση βίντεο</a:t>
            </a:r>
            <a:endParaRPr lang="en-US" altLang="el-GR" dirty="0"/>
          </a:p>
          <a:p>
            <a:pPr lvl="1"/>
            <a:r>
              <a:rPr lang="el-GR" altLang="el-GR" dirty="0" err="1"/>
              <a:t>Πολύπλεξη</a:t>
            </a:r>
            <a:r>
              <a:rPr lang="en-US" altLang="el-GR" dirty="0"/>
              <a:t> </a:t>
            </a:r>
            <a:r>
              <a:rPr lang="el-GR" altLang="el-GR" dirty="0"/>
              <a:t>ροών δεδομένων</a:t>
            </a:r>
            <a:endParaRPr lang="en-US" alt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926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Στόχοι του </a:t>
            </a:r>
            <a:r>
              <a:rPr lang="en-US" altLang="el-GR" dirty="0"/>
              <a:t>MPEG-1 </a:t>
            </a:r>
            <a:r>
              <a:rPr lang="en-US" altLang="el-GR" dirty="0" smtClean="0"/>
              <a:t>(</a:t>
            </a:r>
            <a:r>
              <a:rPr lang="el-GR" altLang="el-GR" dirty="0" smtClean="0"/>
              <a:t>1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US" altLang="el-GR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Ρυθμός δεδομένων έως 1,2</a:t>
            </a:r>
            <a:r>
              <a:rPr lang="en-US" altLang="el-GR" dirty="0" smtClean="0"/>
              <a:t>-1,5</a:t>
            </a:r>
            <a:r>
              <a:rPr lang="el-GR" altLang="el-GR" dirty="0" smtClean="0"/>
              <a:t> </a:t>
            </a:r>
            <a:r>
              <a:rPr lang="en-US" altLang="el-GR" dirty="0" smtClean="0"/>
              <a:t>Mbps</a:t>
            </a:r>
            <a:endParaRPr lang="el-GR" altLang="el-GR" dirty="0" smtClean="0"/>
          </a:p>
          <a:p>
            <a:pPr lvl="1" eaLnBrk="1" hangingPunct="1"/>
            <a:r>
              <a:rPr lang="en-US" altLang="el-GR" dirty="0" smtClean="0"/>
              <a:t>CD</a:t>
            </a:r>
            <a:r>
              <a:rPr lang="el-GR" altLang="el-GR" dirty="0" smtClean="0"/>
              <a:t>-</a:t>
            </a:r>
            <a:r>
              <a:rPr lang="en-US" altLang="el-GR" dirty="0" smtClean="0"/>
              <a:t>RO</a:t>
            </a:r>
            <a:r>
              <a:rPr lang="el-GR" altLang="el-GR" dirty="0" smtClean="0"/>
              <a:t>Μ μονής ταχύτητας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ή γραμμή </a:t>
            </a:r>
            <a:r>
              <a:rPr lang="en-US" altLang="el-GR" dirty="0" smtClean="0"/>
              <a:t>T-1</a:t>
            </a:r>
          </a:p>
          <a:p>
            <a:pPr eaLnBrk="1" hangingPunct="1"/>
            <a:r>
              <a:rPr lang="el-GR" altLang="el-GR" dirty="0" err="1" smtClean="0"/>
              <a:t>Μορφότυπα</a:t>
            </a:r>
            <a:r>
              <a:rPr lang="el-GR" altLang="el-GR" dirty="0" smtClean="0"/>
              <a:t> εικόνας</a:t>
            </a:r>
          </a:p>
          <a:p>
            <a:pPr lvl="1" eaLnBrk="1" hangingPunct="1"/>
            <a:r>
              <a:rPr lang="el-GR" altLang="el-GR" dirty="0" smtClean="0"/>
              <a:t>Συνιστώσες </a:t>
            </a:r>
            <a:r>
              <a:rPr lang="en-US" altLang="el-GR" dirty="0" smtClean="0"/>
              <a:t>YUV</a:t>
            </a:r>
            <a:r>
              <a:rPr lang="el-GR" altLang="el-GR" dirty="0" smtClean="0"/>
              <a:t>, αναλογία (4:1:1 ή 4:2:0)</a:t>
            </a:r>
          </a:p>
          <a:p>
            <a:pPr lvl="1" eaLnBrk="1" hangingPunct="1"/>
            <a:r>
              <a:rPr lang="el-GR" altLang="el-GR" dirty="0" smtClean="0"/>
              <a:t>8 </a:t>
            </a:r>
            <a:r>
              <a:rPr lang="en-US" altLang="el-GR" dirty="0" smtClean="0"/>
              <a:t>bits</a:t>
            </a:r>
            <a:r>
              <a:rPr lang="el-GR" altLang="el-GR" dirty="0" smtClean="0"/>
              <a:t> ανά </a:t>
            </a:r>
            <a:r>
              <a:rPr lang="el-GR" altLang="el-GR" dirty="0" err="1" smtClean="0"/>
              <a:t>εικονοστοιχείο</a:t>
            </a:r>
            <a:r>
              <a:rPr lang="el-GR" altLang="el-GR" dirty="0" smtClean="0"/>
              <a:t> ανά συνιστώσα</a:t>
            </a:r>
          </a:p>
          <a:p>
            <a:r>
              <a:rPr lang="el-GR" altLang="el-GR" dirty="0"/>
              <a:t>14 λόγοι διαστάσεων </a:t>
            </a:r>
            <a:r>
              <a:rPr lang="el-GR" altLang="el-GR" dirty="0" err="1"/>
              <a:t>εικονοστοιχείων</a:t>
            </a:r>
            <a:endParaRPr lang="el-GR" altLang="el-GR" dirty="0"/>
          </a:p>
          <a:p>
            <a:pPr lvl="1"/>
            <a:r>
              <a:rPr lang="el-GR" altLang="el-GR" dirty="0"/>
              <a:t>1:1 για τετράγωνα </a:t>
            </a:r>
            <a:r>
              <a:rPr lang="el-GR" altLang="el-GR" dirty="0" err="1"/>
              <a:t>εικονοστοιχεία</a:t>
            </a:r>
            <a:endParaRPr lang="el-GR" altLang="el-GR" dirty="0"/>
          </a:p>
          <a:p>
            <a:pPr lvl="1"/>
            <a:r>
              <a:rPr lang="el-GR" altLang="el-GR" dirty="0"/>
              <a:t>Διαφορετικοί λόγοι για </a:t>
            </a:r>
            <a:r>
              <a:rPr lang="el-GR" altLang="el-GR" dirty="0" smtClean="0"/>
              <a:t>4:3 </a:t>
            </a:r>
            <a:r>
              <a:rPr lang="el-GR" altLang="el-GR" dirty="0"/>
              <a:t>και </a:t>
            </a:r>
            <a:r>
              <a:rPr lang="el-GR" altLang="el-GR" dirty="0" smtClean="0"/>
              <a:t>16:9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95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4 1:26:53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1F03A3B-17C2-4394-A589-FEB2BD18D339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2680</Words>
  <Application>Microsoft Office PowerPoint</Application>
  <PresentationFormat>On-screen Show (4:3)</PresentationFormat>
  <Paragraphs>584</Paragraphs>
  <Slides>66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Το πρότυπο MPEG-1</vt:lpstr>
      <vt:lpstr>Τι είναι το MPEG; (1 από 2)</vt:lpstr>
      <vt:lpstr>Τι είναι το MPEG; (2 από 2)</vt:lpstr>
      <vt:lpstr>Στόχοι του MPEG-1 (1 από 2)</vt:lpstr>
      <vt:lpstr>Στόχοι του MPEG-1 (2 από 2)</vt:lpstr>
      <vt:lpstr>Δομή εικόνας MPEG-1</vt:lpstr>
      <vt:lpstr>Καρέ-I (1 από 2)</vt:lpstr>
      <vt:lpstr>Καρέ-I (2 από 2)</vt:lpstr>
      <vt:lpstr>Καρέ-P (1 από 2)</vt:lpstr>
      <vt:lpstr>Καρέ-P (2 από 2)</vt:lpstr>
      <vt:lpstr>Καρέ-B</vt:lpstr>
      <vt:lpstr>Καρέ-D</vt:lpstr>
      <vt:lpstr>Ρυθμός δεδομένων</vt:lpstr>
      <vt:lpstr>Ομάδες εικόνων</vt:lpstr>
      <vt:lpstr>Ομάδα εικόνων</vt:lpstr>
      <vt:lpstr>Ομάδα καρέ</vt:lpstr>
      <vt:lpstr>Ενταμίευση πλαισίων</vt:lpstr>
      <vt:lpstr>Ακολουθίες καρέ</vt:lpstr>
      <vt:lpstr>Ρεύματα δεδομένων</vt:lpstr>
      <vt:lpstr>Οργάνωση δεδομένων</vt:lpstr>
      <vt:lpstr>Επίπεδα δεδομένων (1 από 2)</vt:lpstr>
      <vt:lpstr>Επίπεδα δεδομένων (2 από 2)</vt:lpstr>
      <vt:lpstr>Πολύπλεξη (1 από 2)</vt:lpstr>
      <vt:lpstr>Πολύπλεξη (2 από 2)</vt:lpstr>
      <vt:lpstr>Το πρότυπο MPEG-2</vt:lpstr>
      <vt:lpstr>Τι είναι το MPEG-2;</vt:lpstr>
      <vt:lpstr>Διαφορές από MPEG-1</vt:lpstr>
      <vt:lpstr>Προφίλ και επίπεδα (1 από 3)</vt:lpstr>
      <vt:lpstr>Προφίλ και επίπεδα (2 από 3)</vt:lpstr>
      <vt:lpstr>Προφίλ και επίπεδα (3 από 3)</vt:lpstr>
      <vt:lpstr>Κλιμάκωση (1 από 2)</vt:lpstr>
      <vt:lpstr>Κλιμάκωση (2 από 2)</vt:lpstr>
      <vt:lpstr>Δομή εικόνας MPEG-2</vt:lpstr>
      <vt:lpstr>Ρεύμα δεδομένων (1 από 2)</vt:lpstr>
      <vt:lpstr>Ρεύμα δεδομένων (2 από 2)</vt:lpstr>
      <vt:lpstr>Διεμπλεκόμενοι ρυθμοί (1 από 2)</vt:lpstr>
      <vt:lpstr>Διεμπλεκόμενοι ρυθμοί (2 από 2)</vt:lpstr>
      <vt:lpstr>Το πρότυπο MPEG-4</vt:lpstr>
      <vt:lpstr>Τι είναι το MPEG-4; (1 από 2)</vt:lpstr>
      <vt:lpstr>Τι είναι το MPEG-4; (2 από 2)</vt:lpstr>
      <vt:lpstr>Σκηνές (1 από 3)</vt:lpstr>
      <vt:lpstr>Σκηνές (2 από 3)</vt:lpstr>
      <vt:lpstr>Σκηνές (3 από 3)</vt:lpstr>
      <vt:lpstr>Σύνθεση σκηνών (1 από 2)</vt:lpstr>
      <vt:lpstr>Σύνθεση σκηνών (2 από 2)</vt:lpstr>
      <vt:lpstr>Κωδικοποίηση στο MPEG-4</vt:lpstr>
      <vt:lpstr>Επιφάνειες βίντεο</vt:lpstr>
      <vt:lpstr>Συνθετικά αντικείμενα</vt:lpstr>
      <vt:lpstr>Φυσικά αντικείμενα (1 από 7)</vt:lpstr>
      <vt:lpstr>Φυσικά αντικείμενα (2 από 7)</vt:lpstr>
      <vt:lpstr>Φυσικά αντικείμενα (3 από 7)</vt:lpstr>
      <vt:lpstr>Φυσικά αντικείμενα (4 από 7)</vt:lpstr>
      <vt:lpstr>Φυσικά αντικείμενα (5 από 7)</vt:lpstr>
      <vt:lpstr>Φυσικά αντικείμενα (6 από 7)</vt:lpstr>
      <vt:lpstr>Φυσικά αντικείμενα (7 από 7)</vt:lpstr>
      <vt:lpstr>Κλιμάκωση</vt:lpstr>
      <vt:lpstr>Κωδικοποίηση ήχου (1 από 2)</vt:lpstr>
      <vt:lpstr>Κωδικοποίηση ήχου (2 από 2)</vt:lpstr>
      <vt:lpstr>Ανάκαμψη από σφάλματα (1 από 2)</vt:lpstr>
      <vt:lpstr>Ανάκαμψη από σφάλματα (2 από 2)</vt:lpstr>
      <vt:lpstr>Τέλος Ενότητας #13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Κωδικοποίηση βίντεο: MPEG</dc:title>
  <dc:subject>Κινητά και Διάχυτα Συστήματα</dc:subject>
  <dc:creator>Γεώργιος Ξυλωμένος</dc:creator>
  <cp:keywords>Κωδικοποίηση MPEG-1; κωδικοποίηση MPEG-2; κωδικοποίηση MPEG-4</cp:keywords>
  <cp:lastModifiedBy>George Xylomenos</cp:lastModifiedBy>
  <cp:revision>311</cp:revision>
  <cp:lastPrinted>2014-02-16T13:16:25Z</cp:lastPrinted>
  <dcterms:created xsi:type="dcterms:W3CDTF">2012-09-06T09:03:05Z</dcterms:created>
  <dcterms:modified xsi:type="dcterms:W3CDTF">2015-03-30T15:56:55Z</dcterms:modified>
</cp:coreProperties>
</file>