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7"/>
  </p:notesMasterIdLst>
  <p:sldIdLst>
    <p:sldId id="258" r:id="rId3"/>
    <p:sldId id="259" r:id="rId4"/>
    <p:sldId id="260" r:id="rId5"/>
    <p:sldId id="261" r:id="rId6"/>
    <p:sldId id="262" r:id="rId7"/>
    <p:sldId id="263" r:id="rId8"/>
    <p:sldId id="257" r:id="rId9"/>
    <p:sldId id="274" r:id="rId10"/>
    <p:sldId id="265" r:id="rId11"/>
    <p:sldId id="266" r:id="rId12"/>
    <p:sldId id="275" r:id="rId13"/>
    <p:sldId id="267" r:id="rId14"/>
    <p:sldId id="268" r:id="rId15"/>
    <p:sldId id="269" r:id="rId16"/>
    <p:sldId id="276" r:id="rId17"/>
    <p:sldId id="277" r:id="rId18"/>
    <p:sldId id="278" r:id="rId19"/>
    <p:sldId id="271" r:id="rId20"/>
    <p:sldId id="279" r:id="rId21"/>
    <p:sldId id="313" r:id="rId22"/>
    <p:sldId id="272" r:id="rId23"/>
    <p:sldId id="280" r:id="rId24"/>
    <p:sldId id="281" r:id="rId25"/>
    <p:sldId id="282" r:id="rId26"/>
    <p:sldId id="273" r:id="rId27"/>
    <p:sldId id="283" r:id="rId28"/>
    <p:sldId id="284" r:id="rId29"/>
    <p:sldId id="285" r:id="rId30"/>
    <p:sldId id="286" r:id="rId31"/>
    <p:sldId id="287" r:id="rId32"/>
    <p:sldId id="312" r:id="rId33"/>
    <p:sldId id="288" r:id="rId34"/>
    <p:sldId id="310" r:id="rId35"/>
    <p:sldId id="290" r:id="rId36"/>
    <p:sldId id="311" r:id="rId37"/>
    <p:sldId id="292" r:id="rId38"/>
    <p:sldId id="296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4" r:id="rId5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7" d="100"/>
          <a:sy n="67" d="100"/>
        </p:scale>
        <p:origin x="-88" y="-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9F933-84EC-4221-82C7-EE6994678D05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622E5-AE56-482A-9B89-AEC280EED2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7452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54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2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3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4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solidFill>
                  <a:prstClr val="black"/>
                </a:solidFill>
                <a:latin typeface="Calibri" panose="020F0502020204030204" pitchFamily="34" charset="0"/>
              </a:rPr>
              <a:pPr/>
              <a:t>5</a:t>
            </a:fld>
            <a:endParaRPr lang="el-GR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935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349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70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0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9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0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8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1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63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46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736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0196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8824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75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172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38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789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361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105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327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8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29CE-6325-481C-A01A-C8A06DB319A1}" type="datetimeFigureOut">
              <a:rPr lang="el-GR" smtClean="0"/>
              <a:t>9/12/2015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E0504-86DA-4518-BEED-3913780B067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722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0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l-GR" dirty="0"/>
              <a:t>Επιχειρηματικότητα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7775575" cy="2810247"/>
          </a:xfrm>
        </p:spPr>
        <p:txBody>
          <a:bodyPr>
            <a:noAutofit/>
          </a:bodyPr>
          <a:lstStyle/>
          <a:p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Ενότητα # </a:t>
            </a:r>
            <a:r>
              <a:rPr lang="en-US" sz="2300" b="1" dirty="0" smtClean="0">
                <a:solidFill>
                  <a:prstClr val="black"/>
                </a:solidFill>
              </a:rPr>
              <a:t>4</a:t>
            </a:r>
            <a:r>
              <a:rPr lang="el-GR" sz="2300" b="1" dirty="0" smtClean="0">
                <a:solidFill>
                  <a:prstClr val="black"/>
                </a:solidFill>
              </a:rPr>
              <a:t>.Β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Επιχειρηματίες. </a:t>
            </a:r>
            <a:r>
              <a:rPr lang="el-GR" sz="2300" dirty="0" smtClean="0">
                <a:solidFill>
                  <a:prstClr val="black"/>
                </a:solidFill>
              </a:rPr>
              <a:t>Πετρέλαιο </a:t>
            </a:r>
            <a:r>
              <a:rPr lang="el-GR" sz="2300" dirty="0">
                <a:solidFill>
                  <a:prstClr val="black"/>
                </a:solidFill>
              </a:rPr>
              <a:t>και φυσικό αέριο στην Ελλάδα, μύθοι και </a:t>
            </a:r>
            <a:r>
              <a:rPr lang="el-GR" sz="2300" dirty="0" smtClean="0">
                <a:solidFill>
                  <a:prstClr val="black"/>
                </a:solidFill>
              </a:rPr>
              <a:t>πραγματικότητα.</a:t>
            </a:r>
            <a:endParaRPr lang="el-GR" sz="2300" dirty="0">
              <a:solidFill>
                <a:prstClr val="black"/>
              </a:solidFill>
            </a:endParaRPr>
          </a:p>
          <a:p>
            <a:r>
              <a:rPr lang="el-GR" sz="2300" b="1" dirty="0">
                <a:solidFill>
                  <a:prstClr val="black"/>
                </a:solidFill>
              </a:rPr>
              <a:t>Διδάσκουσά: </a:t>
            </a:r>
            <a:r>
              <a:rPr lang="el-GR" sz="2300" dirty="0">
                <a:solidFill>
                  <a:prstClr val="black"/>
                </a:solidFill>
              </a:rPr>
              <a:t>Ιωάννα Σαπφώ </a:t>
            </a:r>
            <a:r>
              <a:rPr lang="el-GR" sz="2300" dirty="0" smtClean="0">
                <a:solidFill>
                  <a:prstClr val="black"/>
                </a:solidFill>
              </a:rPr>
              <a:t>Πεπελάση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Επιμέλεια </a:t>
            </a:r>
            <a:r>
              <a:rPr lang="el-GR" sz="2300" b="1" dirty="0">
                <a:solidFill>
                  <a:prstClr val="black"/>
                </a:solidFill>
              </a:rPr>
              <a:t>παρουσίασης:</a:t>
            </a:r>
            <a:r>
              <a:rPr lang="el-GR" sz="2300" dirty="0">
                <a:solidFill>
                  <a:prstClr val="black"/>
                </a:solidFill>
              </a:rPr>
              <a:t> Μαθιός </a:t>
            </a:r>
            <a:r>
              <a:rPr lang="el-GR" sz="2300" dirty="0" smtClean="0">
                <a:solidFill>
                  <a:prstClr val="black"/>
                </a:solidFill>
              </a:rPr>
              <a:t>Ρήγας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Οικονομικής Επιστήμης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8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Οι πρώτες παραχωρήσεις (1 από 2)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1996 </a:t>
            </a:r>
            <a:r>
              <a:rPr lang="el-GR" dirty="0"/>
              <a:t> </a:t>
            </a:r>
            <a:r>
              <a:rPr lang="el-GR" dirty="0" smtClean="0"/>
              <a:t>έχουμε τον 1</a:t>
            </a:r>
            <a:r>
              <a:rPr lang="el-GR" baseline="30000" dirty="0" smtClean="0"/>
              <a:t>ο</a:t>
            </a:r>
            <a:r>
              <a:rPr lang="el-GR" dirty="0" smtClean="0"/>
              <a:t> Διεθνή Γύρο </a:t>
            </a:r>
            <a:r>
              <a:rPr lang="el-GR" dirty="0"/>
              <a:t>παραχωρήσεων: </a:t>
            </a:r>
            <a:endParaRPr lang="el-GR" dirty="0" smtClean="0"/>
          </a:p>
          <a:p>
            <a:pPr lvl="1"/>
            <a:r>
              <a:rPr lang="el-GR" sz="3200" dirty="0" smtClean="0"/>
              <a:t>6 περιοχές.</a:t>
            </a:r>
            <a:endParaRPr lang="el-GR" sz="3200" dirty="0"/>
          </a:p>
          <a:p>
            <a:pPr lvl="1"/>
            <a:r>
              <a:rPr lang="el-GR" sz="3200" dirty="0" smtClean="0"/>
              <a:t>4 άδειες.</a:t>
            </a:r>
            <a:endParaRPr lang="el-GR" sz="3200" dirty="0"/>
          </a:p>
          <a:p>
            <a:pPr lvl="1"/>
            <a:r>
              <a:rPr lang="el-GR" sz="3200" dirty="0" smtClean="0"/>
              <a:t>Βορειοδυτική Πελοπόννησος </a:t>
            </a:r>
            <a:r>
              <a:rPr lang="el-GR" sz="3200" dirty="0"/>
              <a:t>και Ιωάννινα </a:t>
            </a:r>
            <a:r>
              <a:rPr lang="el-GR" sz="3200" dirty="0" smtClean="0"/>
              <a:t>(</a:t>
            </a:r>
            <a:r>
              <a:rPr lang="en-US" sz="3200" dirty="0" smtClean="0"/>
              <a:t>“Enterprise Oil”</a:t>
            </a:r>
            <a:r>
              <a:rPr lang="fr-FR" sz="3200" dirty="0" smtClean="0"/>
              <a:t>)</a:t>
            </a:r>
            <a:r>
              <a:rPr lang="el-GR" sz="3200" dirty="0" smtClean="0"/>
              <a:t>.</a:t>
            </a:r>
            <a:endParaRPr lang="fr-FR" sz="3200" dirty="0"/>
          </a:p>
          <a:p>
            <a:pPr lvl="1"/>
            <a:r>
              <a:rPr lang="el-GR" sz="3200" dirty="0" smtClean="0"/>
              <a:t>Αιτωλοακαρνανία</a:t>
            </a:r>
            <a:r>
              <a:rPr lang="el-GR" sz="3200" dirty="0"/>
              <a:t>&amp; θαλάσσια περιοχή Δυτικού </a:t>
            </a:r>
            <a:r>
              <a:rPr lang="el-GR" sz="3200" dirty="0" smtClean="0"/>
              <a:t>Πατραϊκού (</a:t>
            </a:r>
            <a:r>
              <a:rPr lang="en-US" sz="3200" dirty="0" smtClean="0"/>
              <a:t>“Triton”</a:t>
            </a:r>
            <a:r>
              <a:rPr lang="el-GR" sz="3200" dirty="0" smtClean="0"/>
              <a:t>).</a:t>
            </a: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3442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 πρώτες παραχωρήσεις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Επενδύσεις σε έρευνα σεισμικών δεδομένων και γεωτρήσεις.</a:t>
            </a:r>
          </a:p>
          <a:p>
            <a:r>
              <a:rPr lang="el-GR" dirty="0"/>
              <a:t>Όλες οι γεωτρήσεις με μικρές ενδείξεις για υδρογονάνθρακες.</a:t>
            </a:r>
          </a:p>
          <a:p>
            <a:r>
              <a:rPr lang="el-GR" dirty="0"/>
              <a:t>Εξαγορά της </a:t>
            </a:r>
            <a:r>
              <a:rPr lang="en-US" dirty="0" smtClean="0"/>
              <a:t>“Triton Ltd”</a:t>
            </a:r>
            <a:r>
              <a:rPr lang="el-GR" dirty="0" smtClean="0"/>
              <a:t> </a:t>
            </a:r>
            <a:r>
              <a:rPr lang="el-GR" dirty="0"/>
              <a:t>από την </a:t>
            </a:r>
            <a:r>
              <a:rPr lang="en-US" dirty="0" smtClean="0"/>
              <a:t>“Amerada Hess”</a:t>
            </a:r>
            <a:r>
              <a:rPr lang="el-GR" dirty="0" smtClean="0"/>
              <a:t> </a:t>
            </a:r>
            <a:r>
              <a:rPr lang="el-GR" dirty="0"/>
              <a:t>και της </a:t>
            </a:r>
            <a:r>
              <a:rPr lang="en-US" dirty="0" smtClean="0"/>
              <a:t>“Enterprise Oil”</a:t>
            </a:r>
            <a:r>
              <a:rPr lang="el-GR" dirty="0" smtClean="0"/>
              <a:t> </a:t>
            </a:r>
            <a:r>
              <a:rPr lang="el-GR" dirty="0"/>
              <a:t>από τη </a:t>
            </a:r>
            <a:r>
              <a:rPr lang="en-US" dirty="0" smtClean="0"/>
              <a:t>“Shell”</a:t>
            </a:r>
            <a:r>
              <a:rPr lang="el-GR" dirty="0" smtClean="0"/>
              <a:t>  </a:t>
            </a:r>
            <a:r>
              <a:rPr lang="el-GR" dirty="0"/>
              <a:t>και αποχώρηση 2000-2001.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3355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Κοίτασμα του </a:t>
            </a:r>
            <a:r>
              <a:rPr lang="el-GR" sz="4000" b="1" dirty="0" smtClean="0"/>
              <a:t>Πρίνου</a:t>
            </a: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25.000 βαρέλια από την αρχή της ανακάλυψής του.</a:t>
            </a:r>
          </a:p>
          <a:p>
            <a:r>
              <a:rPr lang="el-GR" dirty="0" smtClean="0"/>
              <a:t>Σημεριν</a:t>
            </a:r>
            <a:r>
              <a:rPr lang="el-GR" dirty="0"/>
              <a:t>ή</a:t>
            </a:r>
            <a:r>
              <a:rPr lang="el-GR" dirty="0" smtClean="0"/>
              <a:t> παραγωγή Πρίνου περίπου 2.000 βαρέλια</a:t>
            </a:r>
            <a:r>
              <a:rPr lang="en-US" dirty="0" smtClean="0"/>
              <a:t> </a:t>
            </a:r>
            <a:r>
              <a:rPr lang="el-GR" dirty="0" smtClean="0"/>
              <a:t>ημερησίως.</a:t>
            </a:r>
          </a:p>
          <a:p>
            <a:r>
              <a:rPr lang="el-GR" dirty="0" smtClean="0"/>
              <a:t>Η τιμή του πετρελαίου σήμερα έχει δεκαπλασιαστεί από την τιμή της στην δεκαετία του 1990.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575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To </a:t>
            </a:r>
            <a:r>
              <a:rPr lang="el-GR" b="1" dirty="0"/>
              <a:t>σκάνδαλο </a:t>
            </a:r>
            <a:r>
              <a:rPr lang="en-US" b="1" dirty="0" smtClean="0"/>
              <a:t>“Regal”</a:t>
            </a:r>
            <a:r>
              <a:rPr lang="fr-FR" b="1" dirty="0" smtClean="0"/>
              <a:t> </a:t>
            </a:r>
            <a:r>
              <a:rPr lang="el-GR" b="1" dirty="0" smtClean="0"/>
              <a:t>(</a:t>
            </a:r>
            <a:r>
              <a:rPr lang="fr-FR" b="1" dirty="0" smtClean="0"/>
              <a:t>2005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/>
              <a:t>εταιρεία </a:t>
            </a:r>
            <a:r>
              <a:rPr lang="el-GR" dirty="0" smtClean="0"/>
              <a:t>ανακοίνωσε </a:t>
            </a:r>
            <a:r>
              <a:rPr lang="el-GR" dirty="0"/>
              <a:t>ότι είχε ανακαλύψει τεράστια κοιτάσματα </a:t>
            </a:r>
            <a:r>
              <a:rPr lang="el-GR" dirty="0" smtClean="0"/>
              <a:t>πετρελαίου. </a:t>
            </a:r>
          </a:p>
          <a:p>
            <a:r>
              <a:rPr lang="el-GR" dirty="0" smtClean="0"/>
              <a:t>Από </a:t>
            </a:r>
            <a:r>
              <a:rPr lang="el-GR" dirty="0"/>
              <a:t>τον Ιούνιο του 2003 έως και το Μάιο του 2005, η μετοχή της </a:t>
            </a:r>
            <a:r>
              <a:rPr lang="el-GR" dirty="0" smtClean="0"/>
              <a:t>απέκτησε εξαπλάσια αξία.</a:t>
            </a:r>
          </a:p>
          <a:p>
            <a:r>
              <a:rPr lang="el-GR" dirty="0" smtClean="0"/>
              <a:t>Η </a:t>
            </a:r>
            <a:r>
              <a:rPr lang="el-GR" dirty="0"/>
              <a:t>αλήθεια </a:t>
            </a:r>
            <a:r>
              <a:rPr lang="el-GR" dirty="0" smtClean="0"/>
              <a:t>αποκαλύφθηκε το </a:t>
            </a:r>
            <a:r>
              <a:rPr lang="el-GR" dirty="0"/>
              <a:t>2005, όταν η </a:t>
            </a:r>
            <a:r>
              <a:rPr lang="en-US" dirty="0" smtClean="0"/>
              <a:t>“Regal”</a:t>
            </a:r>
            <a:r>
              <a:rPr lang="el-GR" dirty="0" smtClean="0"/>
              <a:t> </a:t>
            </a:r>
            <a:r>
              <a:rPr lang="el-GR" dirty="0"/>
              <a:t>ανακοίνωσε ότι τα κοιτάσματα </a:t>
            </a:r>
            <a:r>
              <a:rPr lang="el-GR" dirty="0" smtClean="0"/>
              <a:t>ήταν </a:t>
            </a:r>
            <a:r>
              <a:rPr lang="el-GR" dirty="0"/>
              <a:t>πολύ </a:t>
            </a:r>
            <a:r>
              <a:rPr lang="el-GR" dirty="0" smtClean="0"/>
              <a:t>μικρά </a:t>
            </a:r>
            <a:r>
              <a:rPr lang="el-GR" dirty="0"/>
              <a:t>και </a:t>
            </a:r>
            <a:r>
              <a:rPr lang="el-GR" dirty="0" smtClean="0"/>
              <a:t>μη αξιοποιήσιμα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860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Έρευνα &amp; </a:t>
            </a:r>
            <a:r>
              <a:rPr lang="el-GR" b="1" dirty="0" smtClean="0"/>
              <a:t>Παραγωγή Υδρογονανθράκων 1999-2007</a:t>
            </a:r>
            <a:br>
              <a:rPr lang="el-GR" b="1" dirty="0" smtClean="0"/>
            </a:br>
            <a:r>
              <a:rPr lang="el-GR" b="1" dirty="0" smtClean="0"/>
              <a:t>(1 από 4)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l-GR" sz="2800" dirty="0" smtClean="0"/>
              <a:t>Η Αγορά είναι ουσιαστικά κλειστή:</a:t>
            </a:r>
          </a:p>
          <a:p>
            <a:pPr lvl="1">
              <a:lnSpc>
                <a:spcPct val="120000"/>
              </a:lnSpc>
            </a:pPr>
            <a:r>
              <a:rPr lang="el-GR" dirty="0" smtClean="0"/>
              <a:t>Πρίνος και Νότια Καβάλα οι μόνες άδειες παραγωγής.</a:t>
            </a:r>
            <a:endParaRPr lang="el-GR" dirty="0"/>
          </a:p>
          <a:p>
            <a:pPr lvl="1">
              <a:lnSpc>
                <a:spcPct val="120000"/>
              </a:lnSpc>
            </a:pPr>
            <a:r>
              <a:rPr lang="el-GR" dirty="0" smtClean="0"/>
              <a:t>Κανένας άλλος παίκτης για να επιταχύνει την ανάπτυξη της αγοράς.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sz="2800" dirty="0" smtClean="0"/>
              <a:t>Οι Άδειες του Πρίνου και της Νότιας Καβάλας ήταν έτοιμες να λήξουν.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25332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Έρευνα &amp; </a:t>
            </a:r>
            <a:r>
              <a:rPr lang="el-GR" b="1" dirty="0" smtClean="0"/>
              <a:t>Παραγωγή Υδρογονανθράκων 1999-2007</a:t>
            </a:r>
            <a:br>
              <a:rPr lang="el-GR" b="1" dirty="0" smtClean="0"/>
            </a:br>
            <a:r>
              <a:rPr lang="el-GR" b="1" dirty="0" smtClean="0"/>
              <a:t>(2 από 4)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el-GR" dirty="0"/>
              <a:t>Ξεπερασμένα νομοθετικά πλαίσια για τη ρύθμιση και την αποτελεσματική διαχείριση της αγοράς </a:t>
            </a:r>
            <a:r>
              <a:rPr lang="el-GR" dirty="0" smtClean="0"/>
              <a:t>υδρογονανθράκων.</a:t>
            </a:r>
            <a:endParaRPr lang="el-GR" dirty="0"/>
          </a:p>
          <a:p>
            <a:r>
              <a:rPr lang="el-GR" dirty="0"/>
              <a:t>Πρακτικές προηγουμένων διοικήσεων είχαν δημιουργήσει δυσμενές </a:t>
            </a:r>
            <a:r>
              <a:rPr lang="el-GR" dirty="0" smtClean="0"/>
              <a:t>κλίμα.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4634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Έρευνα &amp; Παραγωγή Υδρογονανθράκων 1999-2007</a:t>
            </a:r>
            <a:br>
              <a:rPr lang="el-GR" b="1" dirty="0"/>
            </a:br>
            <a:r>
              <a:rPr lang="el-GR" b="1" dirty="0" smtClean="0"/>
              <a:t>(3 </a:t>
            </a:r>
            <a:r>
              <a:rPr lang="el-GR" b="1" dirty="0"/>
              <a:t>από </a:t>
            </a:r>
            <a:r>
              <a:rPr lang="el-GR" b="1" dirty="0" smtClean="0"/>
              <a:t>4)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sz="2800" dirty="0"/>
              <a:t>Κανένα σχέδιο για νέο γύρο παραχωρήσεων και έναρξη εξορυκτικής δραστηριότητας, εξαιτίας:</a:t>
            </a:r>
          </a:p>
          <a:p>
            <a:pPr lvl="1">
              <a:lnSpc>
                <a:spcPct val="110000"/>
              </a:lnSpc>
            </a:pPr>
            <a:r>
              <a:rPr lang="el-GR" dirty="0"/>
              <a:t>Έλλειψης εθνικής στρατηγικής για την Έρευνα &amp; Παραγωγή </a:t>
            </a:r>
            <a:r>
              <a:rPr lang="el-GR" dirty="0" smtClean="0"/>
              <a:t>Υδρογονανθράκων.</a:t>
            </a:r>
            <a:endParaRPr lang="el-GR" dirty="0"/>
          </a:p>
          <a:p>
            <a:pPr lvl="1">
              <a:lnSpc>
                <a:spcPct val="110000"/>
              </a:lnSpc>
            </a:pPr>
            <a:r>
              <a:rPr lang="el-GR" dirty="0"/>
              <a:t>Διαφορών με την Τουρκία σχετικά με την οριοθέτηση των χωρικών υδάτων και τη  χρήση της </a:t>
            </a:r>
            <a:r>
              <a:rPr lang="el-GR" dirty="0" smtClean="0"/>
              <a:t>υφαλοκρηπίδας.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60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Έρευνα &amp; Παραγωγή Υδρογονανθράκων 1999-2007</a:t>
            </a:r>
            <a:br>
              <a:rPr lang="el-GR" b="1" dirty="0"/>
            </a:br>
            <a:r>
              <a:rPr lang="el-GR" b="1" dirty="0" smtClean="0"/>
              <a:t>(4 </a:t>
            </a:r>
            <a:r>
              <a:rPr lang="el-GR" b="1" dirty="0"/>
              <a:t>από 4)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el-GR" dirty="0"/>
              <a:t>Περιορισμένη τεχνογνωσία και εμπειρία στο Δημόσιο Τομέα μετά την ιδιωτικοποίηση </a:t>
            </a:r>
            <a:r>
              <a:rPr lang="el-GR" dirty="0" smtClean="0"/>
              <a:t>των Ελληνικών </a:t>
            </a:r>
            <a:r>
              <a:rPr lang="el-GR" dirty="0"/>
              <a:t>Πετρελαίων και </a:t>
            </a:r>
            <a:r>
              <a:rPr lang="el-GR" dirty="0" smtClean="0"/>
              <a:t>του προγενέστερου </a:t>
            </a:r>
            <a:r>
              <a:rPr lang="el-GR" dirty="0"/>
              <a:t>κυβερνητικού οργανισμού Έρευνας και Παραγωγής.</a:t>
            </a:r>
          </a:p>
          <a:p>
            <a:r>
              <a:rPr lang="el-GR" dirty="0"/>
              <a:t>2009: </a:t>
            </a:r>
            <a:r>
              <a:rPr lang="el-GR" dirty="0" smtClean="0"/>
              <a:t>«Η </a:t>
            </a:r>
            <a:r>
              <a:rPr lang="el-GR" dirty="0"/>
              <a:t>πράσινη εποχή»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952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Ορυκτά καύσιμα και Ανανεώσιμες πηγές ενέργειας </a:t>
            </a:r>
            <a:r>
              <a:rPr lang="el-GR" b="1" dirty="0" smtClean="0"/>
              <a:t>(1 από 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Πάνω </a:t>
            </a:r>
            <a:r>
              <a:rPr lang="el-GR" dirty="0"/>
              <a:t>από το 85% της ενέργειας που </a:t>
            </a:r>
            <a:r>
              <a:rPr lang="el-GR" dirty="0" smtClean="0"/>
              <a:t>καταναλώνεται σε παγκόσμιο επίπεδο προέρχεται </a:t>
            </a:r>
            <a:r>
              <a:rPr lang="el-GR" dirty="0"/>
              <a:t>από τα ορυκτά </a:t>
            </a:r>
            <a:r>
              <a:rPr lang="el-GR" dirty="0" smtClean="0"/>
              <a:t>καύσιμα.</a:t>
            </a:r>
            <a:endParaRPr lang="el-GR" dirty="0"/>
          </a:p>
          <a:p>
            <a:pPr>
              <a:lnSpc>
                <a:spcPct val="11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9076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Ορυκτά καύσιμα και Ανανεώσιμες πηγές </a:t>
            </a:r>
            <a:r>
              <a:rPr lang="el-GR" b="1" dirty="0" smtClean="0"/>
              <a:t>ενέργειας</a:t>
            </a:r>
            <a:r>
              <a:rPr lang="el-GR" dirty="0"/>
              <a:t> </a:t>
            </a:r>
            <a:r>
              <a:rPr lang="el-GR" b="1" dirty="0" smtClean="0"/>
              <a:t>(2 από 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dirty="0"/>
              <a:t>Σύμφωνα με τις προβλέψεις της </a:t>
            </a:r>
            <a:r>
              <a:rPr lang="en-US" dirty="0" smtClean="0"/>
              <a:t>“Energy Information Administration” (“EIA”)</a:t>
            </a:r>
            <a:r>
              <a:rPr lang="el-GR" dirty="0" smtClean="0"/>
              <a:t> </a:t>
            </a:r>
            <a:r>
              <a:rPr lang="el-GR" dirty="0"/>
              <a:t>για το 2030 η κατανάλωση ενέργειας δεν θα μεταβληθεί σημαντικά για την επόμενη γενιά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977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dirty="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dirty="0" smtClean="0"/>
          </a:p>
          <a:p>
            <a:pPr eaLnBrk="1" hangingPunct="1"/>
            <a:r>
              <a:rPr lang="el-GR" altLang="en-US" sz="2400" dirty="0" smtClean="0"/>
              <a:t>Το έργο «</a:t>
            </a:r>
            <a:r>
              <a:rPr lang="el-GR" altLang="en-US" sz="2400" b="1" dirty="0" smtClean="0"/>
              <a:t>Ανοικτά Ακαδημαϊκά Μαθήματα στο Οικονομικό Πανεπιστήμιο Αθηνών</a:t>
            </a:r>
            <a:r>
              <a:rPr lang="el-GR" altLang="en-US" sz="2400" dirty="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Ορυκτά καύσιμα και Ανανεώσιμες πηγές </a:t>
            </a:r>
            <a:r>
              <a:rPr lang="el-GR" b="1" dirty="0" smtClean="0"/>
              <a:t>ενέργειας</a:t>
            </a:r>
            <a:r>
              <a:rPr lang="el-GR" dirty="0"/>
              <a:t> </a:t>
            </a:r>
            <a:r>
              <a:rPr lang="el-GR" b="1" dirty="0" smtClean="0"/>
              <a:t>(3 από 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dirty="0" smtClean="0"/>
              <a:t>Η </a:t>
            </a:r>
            <a:r>
              <a:rPr lang="el-GR" dirty="0"/>
              <a:t>ηλιακή και αιολική ενέργεια συνδυαστικά δεν μπορούν να  συνεισφέρουν σε πάνω από 1% της παγκόσμιας ζήτησης.</a:t>
            </a:r>
          </a:p>
        </p:txBody>
      </p:sp>
    </p:spTree>
    <p:extLst>
      <p:ext uri="{BB962C8B-B14F-4D97-AF65-F5344CB8AC3E}">
        <p14:creationId xmlns:p14="http://schemas.microsoft.com/office/powerpoint/2010/main" val="192487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2007 έως σήμερα (1 από 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</a:t>
            </a:r>
            <a:r>
              <a:rPr lang="el-GR" sz="2800" dirty="0"/>
              <a:t>Υπουργείο Περιβάλλοντος και Ενέργειας </a:t>
            </a:r>
            <a:r>
              <a:rPr lang="en-US" sz="2800" dirty="0" smtClean="0"/>
              <a:t>:</a:t>
            </a:r>
            <a:endParaRPr lang="el-GR" sz="2800" dirty="0" smtClean="0"/>
          </a:p>
          <a:p>
            <a:pPr lvl="1"/>
            <a:r>
              <a:rPr lang="el-GR" dirty="0" smtClean="0"/>
              <a:t>Νέο Νομοθετικό Πλαίσιο.</a:t>
            </a:r>
            <a:endParaRPr lang="el-GR" dirty="0"/>
          </a:p>
          <a:p>
            <a:pPr lvl="1"/>
            <a:r>
              <a:rPr lang="el-GR" dirty="0" smtClean="0"/>
              <a:t>Παράταση των Αδειών του Πρίνου για 25 χρόνια.</a:t>
            </a:r>
            <a:endParaRPr lang="el-GR" dirty="0"/>
          </a:p>
          <a:p>
            <a:pPr lvl="1"/>
            <a:r>
              <a:rPr lang="fr-FR" dirty="0" smtClean="0"/>
              <a:t>2012</a:t>
            </a:r>
            <a:r>
              <a:rPr lang="el-GR" dirty="0" smtClean="0"/>
              <a:t> Γύρος Παραχωρήσεων</a:t>
            </a:r>
            <a:r>
              <a:rPr lang="en-US" dirty="0" smtClean="0"/>
              <a:t>.</a:t>
            </a:r>
            <a:r>
              <a:rPr lang="el-GR" dirty="0" smtClean="0"/>
              <a:t> Τρείς περιοχές μπαίνουν σε διαγωνισμό.</a:t>
            </a:r>
            <a:endParaRPr lang="el-GR" dirty="0"/>
          </a:p>
          <a:p>
            <a:pPr lvl="1"/>
            <a:r>
              <a:rPr lang="el-GR" dirty="0" smtClean="0"/>
              <a:t>Δημιουργία της Ελληνικής Εταιρίας Διαχείρισης Υδρογονανθράκων.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7369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2007 έως σήμερα (2 από 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Το </a:t>
            </a:r>
            <a:r>
              <a:rPr lang="el-GR" sz="2800" dirty="0" smtClean="0"/>
              <a:t>Υπουργείο Περιβάλλοντος και Ενέργειας</a:t>
            </a:r>
            <a:r>
              <a:rPr lang="en-US" sz="2800" dirty="0" smtClean="0"/>
              <a:t>:</a:t>
            </a:r>
          </a:p>
          <a:p>
            <a:pPr lvl="1"/>
            <a:r>
              <a:rPr lang="el-GR" dirty="0" smtClean="0"/>
              <a:t>Σεισμική Έρευνα Μη Αποκλειστικής Χρήσης στη Δυτική Ελλάδα &amp; Νότια της Κρήτης από την Νορβηγική εταιρεία </a:t>
            </a:r>
            <a:r>
              <a:rPr lang="en-US" dirty="0" smtClean="0"/>
              <a:t>“PGS”</a:t>
            </a:r>
            <a:r>
              <a:rPr lang="el-GR" dirty="0" smtClean="0"/>
              <a:t>.</a:t>
            </a:r>
            <a:endParaRPr lang="fr-FR" dirty="0"/>
          </a:p>
          <a:p>
            <a:pPr lvl="1"/>
            <a:r>
              <a:rPr lang="el-GR" dirty="0" smtClean="0"/>
              <a:t>2014 και 2015 Νέος Γύρος Παραχωρήσεων στη Δυτική Ελλάδα.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4505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2007 έως σήμερα (3 από 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“Energean Oil &amp; Gas”</a:t>
            </a:r>
            <a:r>
              <a:rPr lang="fr-FR" b="1" dirty="0" smtClean="0"/>
              <a:t>:</a:t>
            </a:r>
            <a:endParaRPr lang="fr-FR" dirty="0"/>
          </a:p>
          <a:p>
            <a:pPr lvl="1"/>
            <a:r>
              <a:rPr lang="el-GR" dirty="0" smtClean="0"/>
              <a:t>Εξαγορά της </a:t>
            </a:r>
            <a:r>
              <a:rPr lang="en-US" dirty="0" smtClean="0"/>
              <a:t>“</a:t>
            </a:r>
            <a:r>
              <a:rPr lang="el-GR" dirty="0" smtClean="0"/>
              <a:t>Καβάλα </a:t>
            </a:r>
            <a:r>
              <a:rPr lang="en-US" dirty="0" smtClean="0"/>
              <a:t>Oil”</a:t>
            </a:r>
            <a:r>
              <a:rPr lang="el-GR" dirty="0" smtClean="0"/>
              <a:t> από την </a:t>
            </a:r>
            <a:r>
              <a:rPr lang="en-US" dirty="0" smtClean="0"/>
              <a:t>“Energean Oil &amp; Gas”</a:t>
            </a:r>
            <a:r>
              <a:rPr lang="fr-FR" dirty="0" smtClean="0"/>
              <a:t>.</a:t>
            </a:r>
            <a:endParaRPr lang="fr-FR" dirty="0"/>
          </a:p>
          <a:p>
            <a:pPr lvl="1"/>
            <a:r>
              <a:rPr lang="el-GR" dirty="0" smtClean="0"/>
              <a:t>Επενδύσεις 160 εκατομμυρίων δολαρίων στον Πρίνο 2007-2013</a:t>
            </a:r>
            <a:r>
              <a:rPr lang="en-US" dirty="0" smtClean="0"/>
              <a:t>.</a:t>
            </a:r>
            <a:endParaRPr lang="el-GR" dirty="0"/>
          </a:p>
          <a:p>
            <a:pPr lvl="1"/>
            <a:r>
              <a:rPr lang="el-GR" dirty="0" smtClean="0"/>
              <a:t>Διατήρηση όλων των θέσεων εργασίας χωρίς περικοπές</a:t>
            </a:r>
            <a:r>
              <a:rPr lang="en-US" dirty="0" smtClean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4505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2007 έως σήμερα (4 από 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“Energean Oil &amp; Gas”</a:t>
            </a:r>
            <a:r>
              <a:rPr lang="fr-FR" sz="2800" b="1" dirty="0" smtClean="0"/>
              <a:t>:</a:t>
            </a:r>
            <a:endParaRPr lang="en-US" sz="2800" dirty="0" smtClean="0"/>
          </a:p>
          <a:p>
            <a:pPr lvl="1"/>
            <a:r>
              <a:rPr lang="el-GR" dirty="0" smtClean="0"/>
              <a:t>Επένδυση από την </a:t>
            </a:r>
            <a:r>
              <a:rPr lang="en-US" dirty="0" smtClean="0"/>
              <a:t>“Third Point”</a:t>
            </a:r>
            <a:r>
              <a:rPr lang="el-GR" dirty="0" smtClean="0"/>
              <a:t> σηματοδοτεί την επιστροφή ξένων επενδυτών στην Ελλάδα και δίνει ψήφο εμπιστοσύνης στην αγορά υδρογονανθράκων.</a:t>
            </a:r>
          </a:p>
          <a:p>
            <a:pPr lvl="1"/>
            <a:r>
              <a:rPr lang="el-GR" dirty="0" smtClean="0"/>
              <a:t>Νέα επένδυση 60 εκατομμυρίων δολαρίων το 2013 στον Πρίνο.</a:t>
            </a:r>
            <a:endParaRPr lang="el-GR" dirty="0"/>
          </a:p>
          <a:p>
            <a:pPr lvl="1"/>
            <a:r>
              <a:rPr lang="el-GR" dirty="0" smtClean="0"/>
              <a:t>Προσφορές για όλες τις περιοχές του Γύρου Παραχωρήσεων.</a:t>
            </a:r>
            <a:endParaRPr lang="fr-FR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04505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</a:t>
            </a:r>
            <a:r>
              <a:rPr lang="el-GR" b="1" dirty="0" smtClean="0"/>
              <a:t>γεωπολιτική </a:t>
            </a:r>
            <a:r>
              <a:rPr lang="el-GR" b="1" dirty="0"/>
              <a:t>σημασία </a:t>
            </a:r>
            <a:r>
              <a:rPr lang="el-GR" b="1" dirty="0" smtClean="0"/>
              <a:t>(1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Τόσο γεωγραφικά όσο και ιστορικά, η Ελλάδα </a:t>
            </a:r>
            <a:r>
              <a:rPr lang="el-GR" dirty="0" smtClean="0"/>
              <a:t>αποτελεί </a:t>
            </a:r>
            <a:r>
              <a:rPr lang="el-GR" dirty="0"/>
              <a:t>κόμβο </a:t>
            </a:r>
            <a:r>
              <a:rPr lang="el-GR" dirty="0" smtClean="0"/>
              <a:t>στρατηγικής </a:t>
            </a:r>
            <a:r>
              <a:rPr lang="el-GR" dirty="0"/>
              <a:t>σημασίας μεταξύ της Ευρώπης, της Ασίας και της Αφρικής, ενώ η Ανατολική </a:t>
            </a:r>
            <a:r>
              <a:rPr lang="el-GR" dirty="0" smtClean="0"/>
              <a:t>Μεσόγειος, </a:t>
            </a:r>
            <a:r>
              <a:rPr lang="el-GR" dirty="0"/>
              <a:t>ως σταυροδρόμι μεταξύ Ανατολής, Δύσης, Βορά και Νότου έχει σημαντική </a:t>
            </a:r>
            <a:r>
              <a:rPr lang="el-GR" dirty="0" smtClean="0"/>
              <a:t>γεωπολιτική </a:t>
            </a:r>
            <a:r>
              <a:rPr lang="el-GR" dirty="0"/>
              <a:t>βαρύτητα.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7805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γεωπολιτική σημασία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Υπόγεια Αποθήκη </a:t>
            </a:r>
            <a:r>
              <a:rPr lang="el-GR" dirty="0"/>
              <a:t>Φυσικού Αερίου Νότιας Καβάλας	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Πλωτός </a:t>
            </a:r>
            <a:r>
              <a:rPr lang="el-GR" dirty="0"/>
              <a:t>σταθμός </a:t>
            </a:r>
            <a:r>
              <a:rPr lang="el-GR" dirty="0" smtClean="0"/>
              <a:t>Υγροποιημένου Φυσικού Αεριού στην Καβάλα </a:t>
            </a:r>
            <a:r>
              <a:rPr lang="el-GR" dirty="0"/>
              <a:t>ή στην </a:t>
            </a:r>
            <a:r>
              <a:rPr lang="el-GR" dirty="0" smtClean="0"/>
              <a:t>Αλεξανδρούπολη</a:t>
            </a:r>
            <a:r>
              <a:rPr lang="en-US" dirty="0" smtClean="0"/>
              <a:t>.</a:t>
            </a:r>
            <a:endParaRPr lang="el-GR" dirty="0"/>
          </a:p>
          <a:p>
            <a:r>
              <a:rPr lang="en-US" dirty="0" smtClean="0"/>
              <a:t>“TAP </a:t>
            </a:r>
            <a:r>
              <a:rPr lang="en-US" dirty="0"/>
              <a:t>Trans Adriatic </a:t>
            </a:r>
            <a:r>
              <a:rPr lang="en-US" dirty="0" smtClean="0"/>
              <a:t>Pipeline”.</a:t>
            </a:r>
            <a:r>
              <a:rPr lang="en-US" dirty="0"/>
              <a:t>	</a:t>
            </a:r>
          </a:p>
          <a:p>
            <a:r>
              <a:rPr lang="en-US" dirty="0" smtClean="0"/>
              <a:t>“South Med Pipeline”</a:t>
            </a:r>
            <a:r>
              <a:rPr lang="fr-FR" dirty="0" smtClean="0"/>
              <a:t>.</a:t>
            </a:r>
            <a:endParaRPr lang="fr-FR" dirty="0"/>
          </a:p>
          <a:p>
            <a:r>
              <a:rPr lang="el-GR" dirty="0" smtClean="0"/>
              <a:t>Ηλεκτρική διασύνδεση Ευρώπης-Ασίας</a:t>
            </a:r>
            <a:r>
              <a:rPr lang="en-US" dirty="0" smtClean="0"/>
              <a:t>.</a:t>
            </a:r>
            <a:r>
              <a:rPr lang="el-GR" dirty="0"/>
              <a:t>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5024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Έχει η Ελλάδα </a:t>
            </a:r>
            <a:r>
              <a:rPr lang="el-GR" dirty="0" smtClean="0"/>
              <a:t>Υδρογονάνθρακες; Μύθοι </a:t>
            </a:r>
            <a:r>
              <a:rPr lang="el-GR" dirty="0"/>
              <a:t>και Πραγματικότητα </a:t>
            </a:r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3573016"/>
            <a:ext cx="7772400" cy="2232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Επιχειρηματικότητα, </a:t>
            </a:r>
            <a:r>
              <a:rPr lang="el-GR" sz="2300" b="1" dirty="0">
                <a:solidFill>
                  <a:prstClr val="black"/>
                </a:solidFill>
              </a:rPr>
              <a:t>Ενότητα # </a:t>
            </a:r>
            <a:r>
              <a:rPr lang="en-US" sz="2300" b="1" dirty="0">
                <a:solidFill>
                  <a:prstClr val="black"/>
                </a:solidFill>
              </a:rPr>
              <a:t>4</a:t>
            </a:r>
            <a:r>
              <a:rPr lang="el-GR" sz="2300" b="1" dirty="0">
                <a:solidFill>
                  <a:prstClr val="black"/>
                </a:solidFill>
              </a:rPr>
              <a:t>.Β: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Επιχειρηματίες. Πετρέλαιο και φυσικό αέριο στην Ελλάδα, μύθοι και </a:t>
            </a:r>
            <a:r>
              <a:rPr lang="el-GR" sz="2300" dirty="0" smtClean="0">
                <a:solidFill>
                  <a:prstClr val="black"/>
                </a:solidFill>
              </a:rPr>
              <a:t>πραγματικότητα.</a:t>
            </a:r>
          </a:p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Διδάσκουσά</a:t>
            </a:r>
            <a:r>
              <a:rPr lang="el-GR" sz="2300" b="1" dirty="0" smtClean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Ιωάννα Σαπφώ Πεπελάση</a:t>
            </a:r>
            <a:r>
              <a:rPr lang="el-GR" sz="2300" dirty="0" smtClean="0">
                <a:solidFill>
                  <a:prstClr val="black"/>
                </a:solidFill>
              </a:rPr>
              <a:t>, </a:t>
            </a:r>
            <a:r>
              <a:rPr lang="el-GR" sz="2300" b="1" dirty="0" smtClean="0">
                <a:solidFill>
                  <a:prstClr val="black"/>
                </a:solidFill>
              </a:rPr>
              <a:t>Επιμέλεια παρουσίασης:</a:t>
            </a:r>
            <a:r>
              <a:rPr lang="el-GR" sz="2300" dirty="0" smtClean="0">
                <a:solidFill>
                  <a:prstClr val="black"/>
                </a:solidFill>
              </a:rPr>
              <a:t> Μαθιός Ρήγας, </a:t>
            </a:r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Οικονομικής Επιστήμης</a:t>
            </a:r>
            <a:endParaRPr lang="el-GR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Γιατί</a:t>
            </a:r>
            <a:r>
              <a:rPr lang="en-US" dirty="0"/>
              <a:t> </a:t>
            </a:r>
            <a:r>
              <a:rPr lang="el-GR" dirty="0"/>
              <a:t>η</a:t>
            </a:r>
            <a:r>
              <a:rPr lang="en-US" dirty="0"/>
              <a:t> </a:t>
            </a:r>
            <a:r>
              <a:rPr lang="el-GR" dirty="0"/>
              <a:t>Ελλάδα</a:t>
            </a:r>
            <a:r>
              <a:rPr lang="en-US" dirty="0"/>
              <a:t> </a:t>
            </a:r>
            <a:r>
              <a:rPr lang="el-GR" dirty="0"/>
              <a:t>άργησε</a:t>
            </a:r>
            <a:r>
              <a:rPr lang="en-US" dirty="0"/>
              <a:t> </a:t>
            </a:r>
            <a:r>
              <a:rPr lang="el-GR" dirty="0"/>
              <a:t>τόσο</a:t>
            </a:r>
            <a:r>
              <a:rPr lang="en-US" dirty="0"/>
              <a:t> </a:t>
            </a:r>
            <a:r>
              <a:rPr lang="el-GR" dirty="0"/>
              <a:t>να</a:t>
            </a:r>
            <a:r>
              <a:rPr lang="en-US" dirty="0"/>
              <a:t> </a:t>
            </a:r>
            <a:r>
              <a:rPr lang="el-GR" dirty="0"/>
              <a:t>ανακαλύψει</a:t>
            </a:r>
            <a:r>
              <a:rPr lang="en-US" dirty="0"/>
              <a:t> </a:t>
            </a:r>
            <a:r>
              <a:rPr lang="el-GR" dirty="0"/>
              <a:t>τα</a:t>
            </a:r>
            <a:r>
              <a:rPr lang="en-US" dirty="0"/>
              <a:t> </a:t>
            </a:r>
            <a:r>
              <a:rPr lang="el-GR" dirty="0"/>
              <a:t>πετρέλαια</a:t>
            </a:r>
            <a:r>
              <a:rPr lang="el-GR" dirty="0" smtClean="0"/>
              <a:t>? (1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l-GR" dirty="0" smtClean="0"/>
              <a:t>Κολοσσιαίοι</a:t>
            </a:r>
            <a:r>
              <a:rPr lang="en-US" dirty="0" smtClean="0"/>
              <a:t> </a:t>
            </a:r>
            <a:r>
              <a:rPr lang="el-GR" dirty="0" smtClean="0"/>
              <a:t>επενδυτές</a:t>
            </a:r>
            <a:r>
              <a:rPr lang="en-US" dirty="0" smtClean="0"/>
              <a:t> </a:t>
            </a:r>
            <a:r>
              <a:rPr lang="el-GR" dirty="0" smtClean="0"/>
              <a:t>εκφράζουν</a:t>
            </a:r>
            <a:r>
              <a:rPr lang="en-US" dirty="0" smtClean="0"/>
              <a:t>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ενδιαφέρον</a:t>
            </a:r>
            <a:r>
              <a:rPr lang="en-US" dirty="0" smtClean="0"/>
              <a:t> </a:t>
            </a:r>
            <a:r>
              <a:rPr lang="el-GR" dirty="0" smtClean="0"/>
              <a:t>τους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εντυπωσιάζουν</a:t>
            </a:r>
            <a:r>
              <a:rPr lang="en-US" dirty="0" smtClean="0"/>
              <a:t> </a:t>
            </a:r>
            <a:r>
              <a:rPr lang="el-GR" dirty="0" smtClean="0"/>
              <a:t>τους</a:t>
            </a:r>
            <a:r>
              <a:rPr lang="en-US" dirty="0" smtClean="0"/>
              <a:t> </a:t>
            </a:r>
            <a:r>
              <a:rPr lang="el-GR" dirty="0" smtClean="0"/>
              <a:t>οικονομικούς</a:t>
            </a:r>
            <a:r>
              <a:rPr lang="en-US" dirty="0" smtClean="0"/>
              <a:t> </a:t>
            </a:r>
            <a:r>
              <a:rPr lang="el-GR" dirty="0" smtClean="0"/>
              <a:t>αναλυτές.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Αρχίζουν</a:t>
            </a:r>
            <a:r>
              <a:rPr lang="en-US" dirty="0" smtClean="0"/>
              <a:t> </a:t>
            </a:r>
            <a:r>
              <a:rPr lang="el-GR" dirty="0" smtClean="0"/>
              <a:t>άμεσα</a:t>
            </a:r>
            <a:r>
              <a:rPr lang="en-US" dirty="0" smtClean="0"/>
              <a:t> </a:t>
            </a:r>
            <a:r>
              <a:rPr lang="el-GR" dirty="0" smtClean="0"/>
              <a:t>οι</a:t>
            </a:r>
            <a:r>
              <a:rPr lang="en-US" dirty="0" smtClean="0"/>
              <a:t> </a:t>
            </a:r>
            <a:r>
              <a:rPr lang="el-GR" dirty="0" smtClean="0"/>
              <a:t>έρευνες.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Κρυφά</a:t>
            </a:r>
            <a:r>
              <a:rPr lang="en-US" dirty="0" smtClean="0"/>
              <a:t> </a:t>
            </a:r>
            <a:r>
              <a:rPr lang="el-GR" dirty="0" smtClean="0"/>
              <a:t>συμφέροντα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διεφθαρμένοι</a:t>
            </a:r>
            <a:r>
              <a:rPr lang="en-US" dirty="0" smtClean="0"/>
              <a:t> </a:t>
            </a:r>
            <a:r>
              <a:rPr lang="el-GR" dirty="0" smtClean="0"/>
              <a:t>δημόσιοι</a:t>
            </a:r>
            <a:r>
              <a:rPr lang="en-US" dirty="0" smtClean="0"/>
              <a:t> </a:t>
            </a:r>
            <a:r>
              <a:rPr lang="el-GR" dirty="0" smtClean="0"/>
              <a:t>λειτουργοί</a:t>
            </a:r>
            <a:r>
              <a:rPr lang="en-US" dirty="0" smtClean="0"/>
              <a:t> </a:t>
            </a:r>
            <a:r>
              <a:rPr lang="el-GR" dirty="0" smtClean="0"/>
              <a:t>ευθύνονται</a:t>
            </a:r>
            <a:r>
              <a:rPr lang="en-US" dirty="0" smtClean="0"/>
              <a:t>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τη</a:t>
            </a:r>
            <a:r>
              <a:rPr lang="en-US" dirty="0" smtClean="0"/>
              <a:t> </a:t>
            </a:r>
            <a:r>
              <a:rPr lang="el-GR" dirty="0" smtClean="0"/>
              <a:t>διακοπή</a:t>
            </a:r>
            <a:r>
              <a:rPr lang="en-US" dirty="0" smtClean="0"/>
              <a:t> </a:t>
            </a:r>
            <a:r>
              <a:rPr lang="el-GR" dirty="0" smtClean="0"/>
              <a:t>της</a:t>
            </a:r>
            <a:r>
              <a:rPr lang="en-US" dirty="0" smtClean="0"/>
              <a:t> </a:t>
            </a:r>
            <a:r>
              <a:rPr lang="el-GR" dirty="0" smtClean="0"/>
              <a:t>ανάπτυξης.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Η</a:t>
            </a:r>
            <a:r>
              <a:rPr lang="en-US" dirty="0" smtClean="0"/>
              <a:t> </a:t>
            </a:r>
            <a:r>
              <a:rPr lang="el-GR" dirty="0" smtClean="0"/>
              <a:t>έλλειψη</a:t>
            </a:r>
            <a:r>
              <a:rPr lang="en-US" dirty="0" smtClean="0"/>
              <a:t> </a:t>
            </a:r>
            <a:r>
              <a:rPr lang="el-GR" dirty="0" smtClean="0"/>
              <a:t>πολιτικής</a:t>
            </a:r>
            <a:r>
              <a:rPr lang="en-US" dirty="0" smtClean="0"/>
              <a:t> </a:t>
            </a:r>
            <a:r>
              <a:rPr lang="el-GR" dirty="0" smtClean="0"/>
              <a:t>βούλησης</a:t>
            </a:r>
            <a:r>
              <a:rPr lang="en-US" dirty="0" smtClean="0"/>
              <a:t>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r>
              <a:rPr lang="en-US" dirty="0" smtClean="0"/>
              <a:t> </a:t>
            </a:r>
            <a:r>
              <a:rPr lang="el-GR" dirty="0" smtClean="0"/>
              <a:t>αιτία</a:t>
            </a:r>
            <a:r>
              <a:rPr lang="en-US" dirty="0" smtClean="0"/>
              <a:t> </a:t>
            </a:r>
            <a:r>
              <a:rPr lang="el-GR" dirty="0" smtClean="0"/>
              <a:t>των</a:t>
            </a:r>
            <a:r>
              <a:rPr lang="en-US" dirty="0" smtClean="0"/>
              <a:t> </a:t>
            </a:r>
            <a:r>
              <a:rPr lang="el-GR" dirty="0" smtClean="0"/>
              <a:t>καθυστερήσεων.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65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Γιατί</a:t>
            </a:r>
            <a:r>
              <a:rPr lang="en-US" dirty="0"/>
              <a:t> </a:t>
            </a:r>
            <a:r>
              <a:rPr lang="el-GR" dirty="0"/>
              <a:t>η</a:t>
            </a:r>
            <a:r>
              <a:rPr lang="en-US" dirty="0"/>
              <a:t> </a:t>
            </a:r>
            <a:r>
              <a:rPr lang="el-GR" dirty="0"/>
              <a:t>Ελλάδα</a:t>
            </a:r>
            <a:r>
              <a:rPr lang="en-US" dirty="0"/>
              <a:t> </a:t>
            </a:r>
            <a:r>
              <a:rPr lang="el-GR" dirty="0"/>
              <a:t>άργησε</a:t>
            </a:r>
            <a:r>
              <a:rPr lang="en-US" dirty="0"/>
              <a:t> </a:t>
            </a:r>
            <a:r>
              <a:rPr lang="el-GR" dirty="0"/>
              <a:t>τόσο</a:t>
            </a:r>
            <a:r>
              <a:rPr lang="en-US" dirty="0"/>
              <a:t> </a:t>
            </a:r>
            <a:r>
              <a:rPr lang="el-GR" dirty="0"/>
              <a:t>να</a:t>
            </a:r>
            <a:r>
              <a:rPr lang="en-US" dirty="0"/>
              <a:t> </a:t>
            </a:r>
            <a:r>
              <a:rPr lang="el-GR" dirty="0"/>
              <a:t>ανακαλύψει</a:t>
            </a:r>
            <a:r>
              <a:rPr lang="en-US" dirty="0"/>
              <a:t> </a:t>
            </a:r>
            <a:r>
              <a:rPr lang="el-GR" dirty="0"/>
              <a:t>τα</a:t>
            </a:r>
            <a:r>
              <a:rPr lang="en-US" dirty="0"/>
              <a:t> </a:t>
            </a:r>
            <a:r>
              <a:rPr lang="el-GR" dirty="0"/>
              <a:t>πετρέλαια</a:t>
            </a:r>
            <a:r>
              <a:rPr lang="el-GR" dirty="0" smtClean="0"/>
              <a:t>? (2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l-GR" dirty="0" smtClean="0"/>
              <a:t>Πρόθεση</a:t>
            </a:r>
            <a:r>
              <a:rPr lang="en-US" dirty="0" smtClean="0"/>
              <a:t> </a:t>
            </a:r>
            <a:r>
              <a:rPr lang="el-GR" dirty="0" smtClean="0"/>
              <a:t>απόκρυψης</a:t>
            </a:r>
            <a:r>
              <a:rPr lang="en-US" dirty="0" smtClean="0"/>
              <a:t> </a:t>
            </a:r>
            <a:r>
              <a:rPr lang="el-GR" dirty="0" smtClean="0"/>
              <a:t>του</a:t>
            </a:r>
            <a:r>
              <a:rPr lang="en-US" dirty="0" smtClean="0"/>
              <a:t> </a:t>
            </a:r>
            <a:r>
              <a:rPr lang="el-GR" dirty="0" smtClean="0"/>
              <a:t>ελληνικού</a:t>
            </a:r>
            <a:r>
              <a:rPr lang="en-US" dirty="0" smtClean="0"/>
              <a:t> </a:t>
            </a:r>
            <a:r>
              <a:rPr lang="el-GR" dirty="0" smtClean="0"/>
              <a:t>πλούτου</a:t>
            </a:r>
            <a:r>
              <a:rPr lang="en-US" dirty="0" smtClean="0"/>
              <a:t>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smtClean="0"/>
              <a:t>πτωχεύσει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r>
              <a:rPr lang="en-US" dirty="0" smtClean="0"/>
              <a:t> </a:t>
            </a:r>
            <a:r>
              <a:rPr lang="el-GR" dirty="0" smtClean="0"/>
              <a:t>Ελλάδα.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Καθηγητές και ειδικοί μιλούν για 22 δισεκατομμύρια βαρέλια νότια της Κρήτης που αντιστοιχούν σε 1 τρισεκατομμύριο</a:t>
            </a:r>
            <a:r>
              <a:rPr lang="en-US" dirty="0" smtClean="0"/>
              <a:t> </a:t>
            </a:r>
            <a:r>
              <a:rPr lang="el-GR" dirty="0" smtClean="0"/>
              <a:t>ευρώ.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Συνομωσία σιωπής από 5 Ελληνικές οικογένειες.</a:t>
            </a:r>
            <a:endParaRPr lang="el-GR" dirty="0"/>
          </a:p>
          <a:p>
            <a:pPr>
              <a:lnSpc>
                <a:spcPct val="120000"/>
              </a:lnSpc>
            </a:pPr>
            <a:r>
              <a:rPr lang="el-GR" dirty="0" smtClean="0"/>
              <a:t>Ο πρώην πρωθυπουργός Γιώργος Α. Παπανδρέου δηλώνει ότι η Ελλάδα δεν έχει πετρέλαιο.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3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dirty="0" smtClean="0"/>
              <a:t>Το παρόν εκπαιδευτικό υλικό υπόκειται σε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άδειες χρήσης </a:t>
            </a:r>
            <a:r>
              <a:rPr lang="en-US" altLang="en-US" sz="2800" dirty="0" smtClean="0"/>
              <a:t>Creative Commons.</a:t>
            </a:r>
            <a:endParaRPr lang="el-GR" altLang="en-US" sz="2800" dirty="0" smtClean="0"/>
          </a:p>
          <a:p>
            <a:r>
              <a:rPr lang="el-GR" sz="2800" dirty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4724400"/>
            <a:ext cx="3071812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7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Πρίνος (1 από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Ο </a:t>
            </a:r>
            <a:r>
              <a:rPr lang="el-GR" dirty="0"/>
              <a:t>Πρίνος είναι η μοναδική </a:t>
            </a:r>
            <a:r>
              <a:rPr lang="el-GR" dirty="0" smtClean="0"/>
              <a:t>παρα</a:t>
            </a:r>
            <a:r>
              <a:rPr lang="el-GR" dirty="0"/>
              <a:t>γωγή </a:t>
            </a:r>
            <a:r>
              <a:rPr lang="el-GR" dirty="0" smtClean="0"/>
              <a:t>υδρογονανθράκων </a:t>
            </a:r>
            <a:r>
              <a:rPr lang="el-GR" dirty="0"/>
              <a:t>στην </a:t>
            </a:r>
            <a:r>
              <a:rPr lang="el-GR" dirty="0" smtClean="0"/>
              <a:t>Ελλάδα.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Υψηλή </a:t>
            </a:r>
            <a:r>
              <a:rPr lang="el-GR" dirty="0"/>
              <a:t>επένδυση, υψηλό </a:t>
            </a:r>
            <a:r>
              <a:rPr lang="el-GR" dirty="0" smtClean="0"/>
              <a:t>ρίσκο.</a:t>
            </a:r>
            <a:endParaRPr lang="el-GR" dirty="0"/>
          </a:p>
          <a:p>
            <a:pPr>
              <a:lnSpc>
                <a:spcPct val="110000"/>
              </a:lnSpc>
            </a:pPr>
            <a:r>
              <a:rPr lang="en-US" dirty="0" smtClean="0"/>
              <a:t>2</a:t>
            </a:r>
            <a:r>
              <a:rPr lang="el-GR" dirty="0" smtClean="0"/>
              <a:t>.</a:t>
            </a:r>
            <a:r>
              <a:rPr lang="en-US" dirty="0" smtClean="0"/>
              <a:t>300 </a:t>
            </a:r>
            <a:r>
              <a:rPr lang="el-GR" dirty="0" smtClean="0"/>
              <a:t>βαρέλια ανά ημέρα.</a:t>
            </a:r>
          </a:p>
          <a:p>
            <a:pPr>
              <a:lnSpc>
                <a:spcPct val="110000"/>
              </a:lnSpc>
            </a:pPr>
            <a:r>
              <a:rPr lang="el-GR" dirty="0"/>
              <a:t>Απολήψιμα </a:t>
            </a:r>
            <a:r>
              <a:rPr lang="el-GR" dirty="0" smtClean="0"/>
              <a:t>αποθέματα: 27 εκατομμύρια βαρέλια.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66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Πρίνος (2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dirty="0"/>
              <a:t>Επένδυση </a:t>
            </a:r>
            <a:r>
              <a:rPr lang="en-US" dirty="0" smtClean="0"/>
              <a:t>“Energean” 2007-2013</a:t>
            </a:r>
            <a:r>
              <a:rPr lang="el-GR" dirty="0" smtClean="0"/>
              <a:t>.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sz="3200" dirty="0"/>
              <a:t>200 </a:t>
            </a:r>
            <a:r>
              <a:rPr lang="el-GR" sz="3200" dirty="0"/>
              <a:t>εκατομμύρια </a:t>
            </a:r>
            <a:r>
              <a:rPr lang="el-GR" sz="3200" dirty="0" smtClean="0"/>
              <a:t>δολάρια.</a:t>
            </a:r>
            <a:endParaRPr lang="el-GR" sz="3200" dirty="0"/>
          </a:p>
          <a:p>
            <a:pPr>
              <a:lnSpc>
                <a:spcPct val="110000"/>
              </a:lnSpc>
            </a:pPr>
            <a:r>
              <a:rPr lang="el-GR" dirty="0"/>
              <a:t>Επένδυση </a:t>
            </a:r>
            <a:r>
              <a:rPr lang="en-US" dirty="0" smtClean="0"/>
              <a:t>“Energean” 2014-2016</a:t>
            </a:r>
            <a:r>
              <a:rPr lang="el-GR" dirty="0" smtClean="0"/>
              <a:t>.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sz="3200" dirty="0"/>
              <a:t>2</a:t>
            </a:r>
            <a:r>
              <a:rPr lang="el-GR" sz="3200" dirty="0"/>
              <a:t>2</a:t>
            </a:r>
            <a:r>
              <a:rPr lang="en-US" sz="3200" dirty="0"/>
              <a:t>0 </a:t>
            </a:r>
            <a:r>
              <a:rPr lang="el-GR" sz="3200" dirty="0"/>
              <a:t>εκατομμύρια </a:t>
            </a:r>
            <a:r>
              <a:rPr lang="el-GR" sz="3200" dirty="0" smtClean="0"/>
              <a:t>δολάρια.</a:t>
            </a:r>
            <a:endParaRPr lang="el-GR" sz="32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614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Αλήθειες (1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Ελλάδα</a:t>
            </a:r>
            <a:r>
              <a:rPr lang="el-GR" dirty="0"/>
              <a:t>, περιβαλλοντικά ευαίσθητη </a:t>
            </a:r>
            <a:r>
              <a:rPr lang="el-GR" dirty="0" smtClean="0"/>
              <a:t>χώρα.</a:t>
            </a:r>
          </a:p>
          <a:p>
            <a:r>
              <a:rPr lang="el-GR" dirty="0" smtClean="0"/>
              <a:t>Γύρος παραχωρήσεων στη Δυτική Ελλάδα και προτιμητέοι ανάδοχοι</a:t>
            </a:r>
            <a:r>
              <a:rPr lang="en-US" dirty="0" smtClean="0"/>
              <a:t>:</a:t>
            </a:r>
          </a:p>
          <a:p>
            <a:r>
              <a:rPr lang="en-US" dirty="0" smtClean="0"/>
              <a:t>“Energean”:</a:t>
            </a:r>
            <a:endParaRPr lang="el-GR" dirty="0" smtClean="0"/>
          </a:p>
          <a:p>
            <a:pPr lvl="1"/>
            <a:r>
              <a:rPr lang="el-GR" sz="3200" dirty="0" smtClean="0"/>
              <a:t>Ιωάννινα, Κατάκολο.</a:t>
            </a:r>
            <a:endParaRPr lang="en-US" sz="3200" dirty="0" smtClean="0"/>
          </a:p>
          <a:p>
            <a:r>
              <a:rPr lang="el-GR" dirty="0" smtClean="0"/>
              <a:t>Ελληνικά Πετρέλαια:</a:t>
            </a:r>
          </a:p>
          <a:p>
            <a:pPr lvl="1"/>
            <a:r>
              <a:rPr lang="el-GR" sz="3200" dirty="0" smtClean="0"/>
              <a:t>Πατραϊκός.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43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Αλήθειες (2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Πετρέλαιο πιθανές λεκάνες</a:t>
            </a:r>
            <a:r>
              <a:rPr lang="el-GR" dirty="0"/>
              <a:t>, </a:t>
            </a:r>
            <a:r>
              <a:rPr lang="el-GR" dirty="0" smtClean="0"/>
              <a:t>ενδείξεις υδρογονανθράκων και </a:t>
            </a:r>
            <a:r>
              <a:rPr lang="el-GR" dirty="0"/>
              <a:t>υπάρχουσα </a:t>
            </a:r>
            <a:r>
              <a:rPr lang="el-GR" dirty="0" smtClean="0"/>
              <a:t>υποδομή</a:t>
            </a:r>
            <a:r>
              <a:rPr lang="en-US" dirty="0" smtClean="0"/>
              <a:t>:</a:t>
            </a:r>
          </a:p>
          <a:p>
            <a:pPr lvl="1"/>
            <a:r>
              <a:rPr lang="el-GR" dirty="0"/>
              <a:t>Λεκάνες </a:t>
            </a:r>
            <a:r>
              <a:rPr lang="el-GR" dirty="0" smtClean="0"/>
              <a:t>Θερμαϊκού-Επανομής.</a:t>
            </a:r>
            <a:endParaRPr lang="en-US" dirty="0" smtClean="0"/>
          </a:p>
          <a:p>
            <a:pPr lvl="1"/>
            <a:r>
              <a:rPr lang="el-GR" dirty="0"/>
              <a:t>Λεκάνη </a:t>
            </a:r>
            <a:r>
              <a:rPr lang="el-GR" dirty="0" smtClean="0"/>
              <a:t>Γρεβενών.</a:t>
            </a:r>
            <a:endParaRPr lang="en-US" dirty="0" smtClean="0"/>
          </a:p>
          <a:p>
            <a:pPr lvl="1"/>
            <a:r>
              <a:rPr lang="el-GR" dirty="0"/>
              <a:t>Λεκάνη </a:t>
            </a:r>
            <a:r>
              <a:rPr lang="el-GR" dirty="0" smtClean="0"/>
              <a:t>Δυτικής Ελλάδας.</a:t>
            </a:r>
          </a:p>
          <a:p>
            <a:pPr lvl="1"/>
            <a:r>
              <a:rPr lang="el-GR" dirty="0"/>
              <a:t>Λεκάνη </a:t>
            </a:r>
            <a:r>
              <a:rPr lang="el-GR" dirty="0" smtClean="0"/>
              <a:t>Ανατολικής Θράκης.</a:t>
            </a:r>
          </a:p>
          <a:p>
            <a:pPr lvl="1"/>
            <a:r>
              <a:rPr lang="el-GR" dirty="0"/>
              <a:t>Λεκάνη Πρίνου-Δυτικής </a:t>
            </a:r>
            <a:r>
              <a:rPr lang="el-GR" dirty="0" smtClean="0"/>
              <a:t>Θάσου.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1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Αλήθειες </a:t>
            </a:r>
            <a:r>
              <a:rPr lang="el-GR" dirty="0" smtClean="0"/>
              <a:t>(3 </a:t>
            </a:r>
            <a:r>
              <a:rPr lang="el-GR" dirty="0"/>
              <a:t>από </a:t>
            </a:r>
            <a:r>
              <a:rPr lang="el-GR" dirty="0" smtClean="0"/>
              <a:t>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Έρευνα </a:t>
            </a:r>
            <a:r>
              <a:rPr lang="el-GR" dirty="0"/>
              <a:t>στη θαλάσσια περιοχή της Δυτικής </a:t>
            </a:r>
            <a:r>
              <a:rPr lang="el-GR" dirty="0" smtClean="0"/>
              <a:t>Ελλάδας από την </a:t>
            </a:r>
            <a:r>
              <a:rPr lang="en-US" dirty="0" smtClean="0"/>
              <a:t>“PGS”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Η παραγωγική Μεσοζωική λεκάνη στην Αλβανία, γνωστή ως Ζώνη της Ιονίου, συνεχίζει νότια στην Δ. Ελλάδα όπου είναι </a:t>
            </a:r>
            <a:r>
              <a:rPr lang="el-GR" dirty="0" smtClean="0"/>
              <a:t>ελλιπώς εξερευνημένη.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6079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Αλήθειες </a:t>
            </a:r>
            <a:r>
              <a:rPr lang="el-GR" dirty="0" smtClean="0"/>
              <a:t>(4 </a:t>
            </a:r>
            <a:r>
              <a:rPr lang="el-GR" dirty="0"/>
              <a:t>από </a:t>
            </a:r>
            <a:r>
              <a:rPr lang="el-GR" dirty="0" smtClean="0"/>
              <a:t>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Αποτελούν </a:t>
            </a:r>
            <a:r>
              <a:rPr lang="el-GR" sz="2800" dirty="0"/>
              <a:t>σαφή ένδειξη της συνέχισης του αποδεδειγμένου συστήματος πετρελαίου της </a:t>
            </a:r>
            <a:r>
              <a:rPr lang="el-GR" sz="2800" dirty="0" smtClean="0"/>
              <a:t>Νοτίου </a:t>
            </a:r>
            <a:r>
              <a:rPr lang="el-GR" sz="2800" dirty="0"/>
              <a:t>Αδριατικής </a:t>
            </a:r>
            <a:r>
              <a:rPr lang="el-GR" sz="2800" dirty="0" smtClean="0"/>
              <a:t>στη Δυτική Ελλάδα</a:t>
            </a:r>
            <a:r>
              <a:rPr lang="el-GR" sz="2800" dirty="0"/>
              <a:t>:</a:t>
            </a:r>
            <a:endParaRPr lang="el-GR" sz="2800" dirty="0" smtClean="0"/>
          </a:p>
          <a:p>
            <a:pPr lvl="1"/>
            <a:r>
              <a:rPr lang="el-GR" dirty="0"/>
              <a:t>ο</a:t>
            </a:r>
            <a:r>
              <a:rPr lang="el-GR" dirty="0" smtClean="0"/>
              <a:t>ι διαφυγές πετρελαίου,</a:t>
            </a:r>
          </a:p>
          <a:p>
            <a:pPr lvl="1"/>
            <a:r>
              <a:rPr lang="el-GR" dirty="0" smtClean="0"/>
              <a:t>η εμφάνιση υδρογονανθράκων </a:t>
            </a:r>
            <a:r>
              <a:rPr lang="el-GR" dirty="0"/>
              <a:t>στις </a:t>
            </a:r>
            <a:r>
              <a:rPr lang="el-GR" dirty="0" smtClean="0"/>
              <a:t>γεωτρήσεις,</a:t>
            </a:r>
          </a:p>
          <a:p>
            <a:pPr lvl="1"/>
            <a:r>
              <a:rPr lang="el-GR" dirty="0" smtClean="0"/>
              <a:t>η υψηλή </a:t>
            </a:r>
            <a:r>
              <a:rPr lang="el-GR" dirty="0"/>
              <a:t>ποιότητα μητρικών πετρωμάτων στην επιφάνεια </a:t>
            </a:r>
            <a:endParaRPr lang="el-GR" dirty="0" smtClean="0"/>
          </a:p>
          <a:p>
            <a:pPr lvl="1"/>
            <a:r>
              <a:rPr lang="el-GR" dirty="0" smtClean="0"/>
              <a:t>και </a:t>
            </a:r>
            <a:r>
              <a:rPr lang="el-GR" dirty="0"/>
              <a:t>η ανακάλυψη του πεδίου του </a:t>
            </a:r>
            <a:r>
              <a:rPr lang="el-GR" dirty="0" smtClean="0"/>
              <a:t>Κατάκολου.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633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“Energean Oil &amp; Gas” </a:t>
            </a:r>
            <a:r>
              <a:rPr lang="el-GR" dirty="0" smtClean="0"/>
              <a:t>τα </a:t>
            </a:r>
            <a:r>
              <a:rPr lang="el-GR" dirty="0"/>
              <a:t>τελευταία 7 χρόνια </a:t>
            </a:r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3645024"/>
            <a:ext cx="777240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Επιχειρηματικότητα, </a:t>
            </a:r>
            <a:r>
              <a:rPr lang="el-GR" sz="2300" b="1" dirty="0">
                <a:solidFill>
                  <a:prstClr val="black"/>
                </a:solidFill>
              </a:rPr>
              <a:t>Ενότητα # </a:t>
            </a:r>
            <a:r>
              <a:rPr lang="en-US" sz="2300" b="1" dirty="0">
                <a:solidFill>
                  <a:prstClr val="black"/>
                </a:solidFill>
              </a:rPr>
              <a:t>4</a:t>
            </a:r>
            <a:r>
              <a:rPr lang="el-GR" sz="2300" b="1" dirty="0">
                <a:solidFill>
                  <a:prstClr val="black"/>
                </a:solidFill>
              </a:rPr>
              <a:t>.Β: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Επιχειρηματίες. Πετρέλαιο και φυσικό αέριο στην Ελλάδα, μύθοι και πραγματικότητα</a:t>
            </a:r>
            <a:r>
              <a:rPr lang="el-GR" sz="2300" dirty="0" smtClean="0">
                <a:solidFill>
                  <a:prstClr val="black"/>
                </a:solidFill>
              </a:rPr>
              <a:t>.</a:t>
            </a:r>
            <a:endParaRPr lang="el-GR" sz="2300" dirty="0" smtClean="0">
              <a:solidFill>
                <a:prstClr val="black"/>
              </a:solidFill>
            </a:endParaRPr>
          </a:p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Διδάσκουσά: </a:t>
            </a:r>
            <a:r>
              <a:rPr lang="el-GR" sz="2300" dirty="0">
                <a:solidFill>
                  <a:prstClr val="black"/>
                </a:solidFill>
              </a:rPr>
              <a:t>Ιωάννα Σαπφώ Πεπελάση</a:t>
            </a:r>
            <a:r>
              <a:rPr lang="el-GR" sz="2300" dirty="0" smtClean="0">
                <a:solidFill>
                  <a:prstClr val="black"/>
                </a:solidFill>
              </a:rPr>
              <a:t>, </a:t>
            </a:r>
            <a:r>
              <a:rPr lang="el-GR" sz="2300" b="1" dirty="0" smtClean="0">
                <a:solidFill>
                  <a:prstClr val="black"/>
                </a:solidFill>
              </a:rPr>
              <a:t>Επιμέλεια παρουσίασης:</a:t>
            </a:r>
            <a:r>
              <a:rPr lang="el-GR" sz="2300" dirty="0" smtClean="0">
                <a:solidFill>
                  <a:prstClr val="black"/>
                </a:solidFill>
              </a:rPr>
              <a:t> Μαθιός Ρήγας, </a:t>
            </a:r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Οικονομικής Επιστήμης</a:t>
            </a:r>
            <a:endParaRPr lang="el-GR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Προκλήσεις για τους επενδυτές στην έρευνα και παραγωγή υδρογονανθράκων στην </a:t>
            </a:r>
            <a:r>
              <a:rPr lang="el-GR" dirty="0" smtClean="0"/>
              <a:t>Ελλάδα</a:t>
            </a:r>
            <a:br>
              <a:rPr lang="el-GR" dirty="0" smtClean="0"/>
            </a:br>
            <a:r>
              <a:rPr lang="el-GR" dirty="0" smtClean="0"/>
              <a:t>(1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r>
              <a:rPr lang="el-GR" dirty="0" smtClean="0"/>
              <a:t>Δυσκολία </a:t>
            </a:r>
            <a:r>
              <a:rPr lang="el-GR" dirty="0"/>
              <a:t>εύρεσης χρηματοδότησης στην </a:t>
            </a:r>
            <a:r>
              <a:rPr lang="el-GR" dirty="0" smtClean="0"/>
              <a:t>Ελλάδα.</a:t>
            </a:r>
            <a:endParaRPr lang="en-US" dirty="0"/>
          </a:p>
          <a:p>
            <a:r>
              <a:rPr lang="el-GR" dirty="0"/>
              <a:t>Έλλειψη υποδομής και εταιριών παροχής υπηρεσιών εκτός από τον </a:t>
            </a:r>
            <a:r>
              <a:rPr lang="el-GR" dirty="0" smtClean="0"/>
              <a:t>Πρίνο.</a:t>
            </a:r>
            <a:endParaRPr lang="el-GR" dirty="0"/>
          </a:p>
          <a:p>
            <a:pPr>
              <a:lnSpc>
                <a:spcPct val="120000"/>
              </a:lnSpc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1108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Προκλήσεις </a:t>
            </a:r>
            <a:r>
              <a:rPr lang="el-GR" dirty="0"/>
              <a:t>για τους επενδυτές στην </a:t>
            </a:r>
            <a:r>
              <a:rPr lang="el-GR" dirty="0" smtClean="0"/>
              <a:t>έρευνα και παραγωγή υδρογονανθράκων στην Ελλάδα</a:t>
            </a:r>
            <a:br>
              <a:rPr lang="el-GR" dirty="0" smtClean="0"/>
            </a:br>
            <a:r>
              <a:rPr lang="el-GR" dirty="0" smtClean="0"/>
              <a:t>(2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168352"/>
          </a:xfrm>
        </p:spPr>
        <p:txBody>
          <a:bodyPr>
            <a:noAutofit/>
          </a:bodyPr>
          <a:lstStyle/>
          <a:p>
            <a:r>
              <a:rPr lang="el-GR" dirty="0" smtClean="0"/>
              <a:t>Χρονοδιάγραμμα </a:t>
            </a:r>
            <a:r>
              <a:rPr lang="el-GR" dirty="0"/>
              <a:t>και καθυστερήσεις στην έκδοση </a:t>
            </a:r>
            <a:r>
              <a:rPr lang="el-GR" dirty="0" smtClean="0"/>
              <a:t>αδειών.</a:t>
            </a:r>
            <a:endParaRPr lang="en-US" dirty="0"/>
          </a:p>
          <a:p>
            <a:r>
              <a:rPr lang="el-GR" dirty="0"/>
              <a:t>Αδυναμία του Δημόσιου τομέα να αντιδράσει σε «επιχειρηματικούς </a:t>
            </a:r>
            <a:r>
              <a:rPr lang="el-GR" dirty="0" smtClean="0"/>
              <a:t>χρόνους». </a:t>
            </a:r>
            <a:r>
              <a:rPr lang="el-GR" dirty="0" smtClean="0"/>
              <a:t>Έλλειψη </a:t>
            </a:r>
            <a:r>
              <a:rPr lang="el-GR" dirty="0"/>
              <a:t>υποδομής και </a:t>
            </a:r>
            <a:r>
              <a:rPr lang="el-GR" dirty="0" smtClean="0"/>
              <a:t>συντονισμού.</a:t>
            </a:r>
            <a:endParaRPr lang="el-GR" dirty="0"/>
          </a:p>
          <a:p>
            <a:pPr>
              <a:lnSpc>
                <a:spcPct val="110000"/>
              </a:lnSpc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175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Προκλήσεις για τους επενδυτές στην έρευνα και παραγωγή υδρογονανθράκων στην </a:t>
            </a:r>
            <a:r>
              <a:rPr lang="el-GR" dirty="0" smtClean="0"/>
              <a:t>Ελλάδα</a:t>
            </a:r>
            <a:br>
              <a:rPr lang="el-GR" dirty="0" smtClean="0"/>
            </a:br>
            <a:r>
              <a:rPr lang="el-GR" dirty="0" smtClean="0"/>
              <a:t>(3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Ιστορικό </a:t>
            </a:r>
            <a:r>
              <a:rPr lang="el-GR" dirty="0"/>
              <a:t>συνεχών αλλαγών στη Δημόσια Διοίκηση και Εθνική </a:t>
            </a:r>
            <a:r>
              <a:rPr lang="el-GR" dirty="0" smtClean="0"/>
              <a:t>Στρατηγική.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l-GR" dirty="0"/>
              <a:t>Ασταθές φορολογικό </a:t>
            </a:r>
            <a:r>
              <a:rPr lang="el-GR" dirty="0" smtClean="0"/>
              <a:t>καθεστώς.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l-GR" dirty="0"/>
              <a:t>Η στελέχωση της Ελληνική Εταιρίας Διαχείρισης Υδρογονανθράκων δεν έχει ολοκληρωθεί ακόμα.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39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5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Παρουσίαση των ευκαιριών και των προκλήσεων των επενδύσεων στην έρευνα και παραγωγή υδρογονανθράκων στην Ελλάδα.</a:t>
            </a:r>
          </a:p>
          <a:p>
            <a:r>
              <a:rPr lang="el-GR" altLang="en-US" dirty="0" smtClean="0"/>
              <a:t>Εστίαση στο επιχειρηματικό εγχείρημα της</a:t>
            </a:r>
            <a:r>
              <a:rPr lang="en-US" altLang="en-US" dirty="0" smtClean="0"/>
              <a:t> </a:t>
            </a:r>
            <a:r>
              <a:rPr lang="en-US" dirty="0"/>
              <a:t>“</a:t>
            </a:r>
            <a:r>
              <a:rPr lang="fr-FR" dirty="0" err="1"/>
              <a:t>Energean</a:t>
            </a:r>
            <a:r>
              <a:rPr lang="el-GR" dirty="0"/>
              <a:t> </a:t>
            </a:r>
            <a:r>
              <a:rPr lang="fr-FR" dirty="0" err="1"/>
              <a:t>Oil</a:t>
            </a:r>
            <a:r>
              <a:rPr lang="el-GR" dirty="0"/>
              <a:t> </a:t>
            </a:r>
            <a:r>
              <a:rPr lang="fr-FR" dirty="0"/>
              <a:t>&amp;</a:t>
            </a:r>
            <a:r>
              <a:rPr lang="el-GR" dirty="0"/>
              <a:t> </a:t>
            </a:r>
            <a:r>
              <a:rPr lang="fr-FR" dirty="0" err="1"/>
              <a:t>Gas</a:t>
            </a:r>
            <a:r>
              <a:rPr lang="en-US" dirty="0"/>
              <a:t>”</a:t>
            </a:r>
            <a:r>
              <a:rPr lang="el-GR" altLang="en-US" dirty="0" smtClean="0"/>
              <a:t> 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Προκλήσεις για τους επενδυτές στην έρευνα και παραγωγή υδρογονανθράκων στην </a:t>
            </a:r>
            <a:r>
              <a:rPr lang="el-GR" dirty="0" smtClean="0"/>
              <a:t>Ελλάδα</a:t>
            </a:r>
            <a:br>
              <a:rPr lang="el-GR" dirty="0" smtClean="0"/>
            </a:br>
            <a:r>
              <a:rPr lang="el-GR" dirty="0" smtClean="0"/>
              <a:t>(4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el-GR" dirty="0" smtClean="0"/>
              <a:t>Περιορισμοί </a:t>
            </a:r>
            <a:r>
              <a:rPr lang="el-GR" dirty="0"/>
              <a:t>εξαιτίας των ασταθών σχέσεων με την </a:t>
            </a:r>
            <a:r>
              <a:rPr lang="el-GR" dirty="0" smtClean="0"/>
              <a:t>Τουρκία.</a:t>
            </a:r>
            <a:endParaRPr lang="en-US" dirty="0"/>
          </a:p>
          <a:p>
            <a:r>
              <a:rPr lang="el-GR" dirty="0"/>
              <a:t>Έλλειψη γνώσης και σχετικής εκπαίδευσης της τοπικής </a:t>
            </a:r>
            <a:r>
              <a:rPr lang="el-GR" dirty="0" smtClean="0"/>
              <a:t>κοινωνίας.</a:t>
            </a:r>
            <a:endParaRPr lang="el-GR" dirty="0"/>
          </a:p>
          <a:p>
            <a:r>
              <a:rPr lang="el-GR" dirty="0"/>
              <a:t>Δημοσιεύματα και ανακοινώσεις χτίζουν προσδοκίες στην κοινή </a:t>
            </a:r>
            <a:r>
              <a:rPr lang="el-GR" dirty="0" smtClean="0"/>
              <a:t>γνώμη.</a:t>
            </a:r>
            <a:endParaRPr lang="el-GR" dirty="0"/>
          </a:p>
          <a:p>
            <a:pPr>
              <a:lnSpc>
                <a:spcPct val="120000"/>
              </a:lnSpc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372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αναβίωση του Πρίνου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Το 2008:</a:t>
            </a:r>
          </a:p>
          <a:p>
            <a:pPr lvl="1"/>
            <a:r>
              <a:rPr lang="el-GR" dirty="0" smtClean="0"/>
              <a:t>2 εκατομμύρια βαρέλια υπολειπόμενο πετρέλαιο, δηλαδή περίπου 2 χρόνια ζωής.</a:t>
            </a:r>
          </a:p>
          <a:p>
            <a:r>
              <a:rPr lang="el-GR" sz="2800" dirty="0" smtClean="0"/>
              <a:t>Σήμερα:</a:t>
            </a:r>
          </a:p>
          <a:p>
            <a:pPr lvl="1"/>
            <a:r>
              <a:rPr lang="el-GR" dirty="0" smtClean="0"/>
              <a:t>27 </a:t>
            </a:r>
            <a:r>
              <a:rPr lang="el-GR" dirty="0"/>
              <a:t>εκατομμύρια βαρέλια </a:t>
            </a:r>
            <a:r>
              <a:rPr lang="el-GR" dirty="0" smtClean="0"/>
              <a:t>απολήψιμο </a:t>
            </a:r>
            <a:r>
              <a:rPr lang="el-GR" dirty="0"/>
              <a:t>πετρέλαιο, δηλαδή περίπου </a:t>
            </a:r>
            <a:r>
              <a:rPr lang="el-GR" dirty="0" smtClean="0"/>
              <a:t>15-20 </a:t>
            </a:r>
            <a:r>
              <a:rPr lang="el-GR" dirty="0"/>
              <a:t>χρόνια </a:t>
            </a:r>
            <a:r>
              <a:rPr lang="el-GR" dirty="0" smtClean="0"/>
              <a:t>υπολειπόμενης ζωής</a:t>
            </a:r>
            <a:r>
              <a:rPr lang="el-GR" dirty="0"/>
              <a:t>.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694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Στρατηγικές Συνεργασίες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Εξαετής συμφωνία με τη </a:t>
            </a:r>
            <a:r>
              <a:rPr lang="en-US" dirty="0" smtClean="0"/>
              <a:t>“BP”.</a:t>
            </a:r>
            <a:endParaRPr lang="el-GR" dirty="0" smtClean="0"/>
          </a:p>
          <a:p>
            <a:r>
              <a:rPr lang="fr-FR" dirty="0" smtClean="0"/>
              <a:t>H </a:t>
            </a:r>
            <a:r>
              <a:rPr lang="en-US" dirty="0" smtClean="0"/>
              <a:t>“Third Point” </a:t>
            </a:r>
            <a:r>
              <a:rPr lang="el-GR" dirty="0" smtClean="0"/>
              <a:t>ως </a:t>
            </a:r>
            <a:r>
              <a:rPr lang="el-GR" dirty="0"/>
              <a:t>σ</a:t>
            </a:r>
            <a:r>
              <a:rPr lang="el-GR" dirty="0" smtClean="0"/>
              <a:t>τρατηγικός επενδυτής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fr-FR" dirty="0"/>
              <a:t>H </a:t>
            </a:r>
            <a:r>
              <a:rPr lang="en-US" dirty="0" smtClean="0"/>
              <a:t>“Schlumberger” </a:t>
            </a:r>
            <a:r>
              <a:rPr lang="el-GR" dirty="0" smtClean="0"/>
              <a:t>ως στρατηγικός </a:t>
            </a:r>
            <a:r>
              <a:rPr lang="el-GR" dirty="0"/>
              <a:t>Τεχνικός </a:t>
            </a:r>
            <a:r>
              <a:rPr lang="el-GR" dirty="0" smtClean="0"/>
              <a:t>Συνεργάτης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fr-FR" dirty="0"/>
              <a:t>H </a:t>
            </a:r>
            <a:r>
              <a:rPr lang="en-US" dirty="0" smtClean="0"/>
              <a:t>“Petra” </a:t>
            </a:r>
            <a:r>
              <a:rPr lang="el-GR" dirty="0"/>
              <a:t>ως </a:t>
            </a:r>
            <a:r>
              <a:rPr lang="el-GR" dirty="0" smtClean="0"/>
              <a:t>συνεργάτης για </a:t>
            </a:r>
            <a:r>
              <a:rPr lang="el-GR" dirty="0"/>
              <a:t>τα </a:t>
            </a:r>
            <a:r>
              <a:rPr lang="el-GR" dirty="0" smtClean="0"/>
              <a:t>Ιωάννινα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fr-FR" dirty="0"/>
              <a:t>H </a:t>
            </a:r>
            <a:r>
              <a:rPr lang="en-US" dirty="0" smtClean="0"/>
              <a:t>“Rajan Oil &amp; Gas” </a:t>
            </a:r>
            <a:r>
              <a:rPr lang="el-GR" dirty="0"/>
              <a:t>ως </a:t>
            </a:r>
            <a:r>
              <a:rPr lang="el-GR" dirty="0" smtClean="0"/>
              <a:t>συνεργάτης </a:t>
            </a:r>
            <a:r>
              <a:rPr lang="el-GR" dirty="0"/>
              <a:t>για το </a:t>
            </a:r>
            <a:r>
              <a:rPr lang="el-GR" dirty="0" smtClean="0"/>
              <a:t>Κατάκολο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Συνεργασία </a:t>
            </a:r>
            <a:r>
              <a:rPr lang="el-GR" dirty="0" smtClean="0"/>
              <a:t>με την </a:t>
            </a:r>
            <a:r>
              <a:rPr lang="en-US" dirty="0" smtClean="0"/>
              <a:t>“Ocean Rig”.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28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7 χρόνια στον Πρίνο-Η συμμετοχή μας στην ελληνική οικονομία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250 εκατομμύρια δολάρια </a:t>
            </a:r>
            <a:r>
              <a:rPr lang="el-GR" dirty="0"/>
              <a:t>για την αναβίωση ενός ώριμου </a:t>
            </a:r>
            <a:r>
              <a:rPr lang="el-GR" dirty="0" smtClean="0"/>
              <a:t>πεδίου.</a:t>
            </a:r>
          </a:p>
          <a:p>
            <a:r>
              <a:rPr lang="el-GR" dirty="0" smtClean="0"/>
              <a:t>10 </a:t>
            </a:r>
            <a:r>
              <a:rPr lang="el-GR" dirty="0"/>
              <a:t>νέες </a:t>
            </a:r>
            <a:r>
              <a:rPr lang="el-GR" dirty="0" smtClean="0"/>
              <a:t>γεωτρήσεις.</a:t>
            </a:r>
          </a:p>
          <a:p>
            <a:r>
              <a:rPr lang="el-GR" dirty="0"/>
              <a:t>Ανακτήσιμα αποθέματα: από 2 </a:t>
            </a:r>
            <a:r>
              <a:rPr lang="el-GR" dirty="0" smtClean="0"/>
              <a:t>σε 27 εκατομμύρια βαρέλια.</a:t>
            </a:r>
          </a:p>
          <a:p>
            <a:r>
              <a:rPr lang="el-GR" dirty="0"/>
              <a:t>Άψογο ιστορικό </a:t>
            </a:r>
            <a:r>
              <a:rPr lang="el-GR" dirty="0" smtClean="0"/>
              <a:t>Υγείας-Ασφάλειας-Περιβάλλοντος</a:t>
            </a:r>
            <a:r>
              <a:rPr lang="en-US" dirty="0" smtClean="0"/>
              <a:t>: </a:t>
            </a:r>
            <a:r>
              <a:rPr lang="el-GR" dirty="0" smtClean="0"/>
              <a:t>κανένα ατύχημα </a:t>
            </a:r>
            <a:r>
              <a:rPr lang="el-GR" dirty="0"/>
              <a:t>το </a:t>
            </a:r>
            <a:r>
              <a:rPr lang="el-GR" dirty="0" smtClean="0"/>
              <a:t>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956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7 χρόνια στον Πρίνο-Η συμμετοχή μας στην ελληνική οικονομία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300 θέσεις εργασίας σε Καβάλα και </a:t>
            </a:r>
            <a:r>
              <a:rPr lang="el-GR" dirty="0" smtClean="0"/>
              <a:t>Αθήνα.</a:t>
            </a:r>
          </a:p>
          <a:p>
            <a:r>
              <a:rPr lang="el-GR" dirty="0"/>
              <a:t>Έσοδα για την τοπική κοινωνία 2008-2013: </a:t>
            </a:r>
            <a:r>
              <a:rPr lang="el-GR" dirty="0" smtClean="0"/>
              <a:t>82 εκατομμύρια ευρώ </a:t>
            </a:r>
            <a:r>
              <a:rPr lang="el-GR" dirty="0"/>
              <a:t>σε μισθοδοσία και τοπικούς </a:t>
            </a:r>
            <a:r>
              <a:rPr lang="el-GR" dirty="0" smtClean="0"/>
              <a:t>προμηθευτές.</a:t>
            </a:r>
          </a:p>
          <a:p>
            <a:r>
              <a:rPr lang="el-GR" dirty="0"/>
              <a:t>Έσοδα για το Ελληνικό Κράτος 2008-13: </a:t>
            </a:r>
            <a:r>
              <a:rPr lang="el-GR" dirty="0" smtClean="0"/>
              <a:t>41 εκατομμύρια ευρώ </a:t>
            </a:r>
            <a:r>
              <a:rPr lang="el-GR" dirty="0"/>
              <a:t>σε φόρους και εισφορές Κοινωνικής </a:t>
            </a:r>
            <a:r>
              <a:rPr lang="el-GR" dirty="0" smtClean="0"/>
              <a:t>Ασφάλισης.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982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Επενδυτικό </a:t>
            </a:r>
            <a:r>
              <a:rPr lang="el-GR" dirty="0" smtClean="0"/>
              <a:t>πρόγραμμα 2014 </a:t>
            </a:r>
            <a:r>
              <a:rPr lang="el-GR" dirty="0"/>
              <a:t>και </a:t>
            </a:r>
            <a:r>
              <a:rPr lang="el-GR" dirty="0" smtClean="0"/>
              <a:t>2015 </a:t>
            </a:r>
            <a:r>
              <a:rPr lang="el-GR" dirty="0"/>
              <a:t>(1 από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Καβάλα</a:t>
            </a:r>
            <a:r>
              <a:rPr lang="el-GR" sz="2800" dirty="0"/>
              <a:t>:</a:t>
            </a:r>
            <a:r>
              <a:rPr lang="el-GR" sz="2800" dirty="0" smtClean="0"/>
              <a:t> 160 εκατομμύρια ευρώ:</a:t>
            </a:r>
            <a:endParaRPr lang="el-GR" sz="2800" dirty="0"/>
          </a:p>
          <a:p>
            <a:pPr lvl="1"/>
            <a:r>
              <a:rPr lang="el-GR" dirty="0" smtClean="0"/>
              <a:t>2 </a:t>
            </a:r>
            <a:r>
              <a:rPr lang="el-GR" dirty="0"/>
              <a:t>γεωτρήσεις </a:t>
            </a:r>
            <a:r>
              <a:rPr lang="el-GR" dirty="0" smtClean="0"/>
              <a:t>παραγωγής στον Πρίνο.</a:t>
            </a:r>
          </a:p>
          <a:p>
            <a:pPr lvl="1"/>
            <a:r>
              <a:rPr lang="el-GR" dirty="0" smtClean="0"/>
              <a:t>1 </a:t>
            </a:r>
            <a:r>
              <a:rPr lang="el-GR" dirty="0"/>
              <a:t>γεώτρηση </a:t>
            </a:r>
            <a:r>
              <a:rPr lang="el-GR" dirty="0" smtClean="0"/>
              <a:t>στο </a:t>
            </a:r>
            <a:r>
              <a:rPr lang="el-GR" dirty="0"/>
              <a:t>Βόρειο </a:t>
            </a:r>
            <a:r>
              <a:rPr lang="el-GR" dirty="0" smtClean="0"/>
              <a:t>Πρίνο.</a:t>
            </a:r>
            <a:endParaRPr lang="el-GR" dirty="0"/>
          </a:p>
          <a:p>
            <a:pPr lvl="1"/>
            <a:r>
              <a:rPr lang="el-GR" dirty="0" smtClean="0"/>
              <a:t>Ανάπτυξη </a:t>
            </a:r>
            <a:r>
              <a:rPr lang="el-GR" dirty="0"/>
              <a:t>του πεδίου </a:t>
            </a:r>
            <a:r>
              <a:rPr lang="el-GR" dirty="0" smtClean="0"/>
              <a:t>«Ε».</a:t>
            </a:r>
            <a:endParaRPr lang="el-GR" dirty="0"/>
          </a:p>
          <a:p>
            <a:pPr lvl="1"/>
            <a:r>
              <a:rPr lang="el-GR" dirty="0" smtClean="0"/>
              <a:t>Εκτιμούμενη </a:t>
            </a:r>
            <a:r>
              <a:rPr lang="el-GR" dirty="0"/>
              <a:t>αύξηση ημερήσιας παραγωγής </a:t>
            </a:r>
            <a:r>
              <a:rPr lang="el-GR" dirty="0" smtClean="0"/>
              <a:t>4.500 βαρέλια ανά ημέρα.</a:t>
            </a:r>
            <a:endParaRPr lang="el-GR" dirty="0"/>
          </a:p>
          <a:p>
            <a:pPr lvl="1"/>
            <a:r>
              <a:rPr lang="el-GR" dirty="0" smtClean="0"/>
              <a:t>Ανακτήσιμα </a:t>
            </a:r>
            <a:r>
              <a:rPr lang="el-GR" dirty="0"/>
              <a:t>αποθέματα </a:t>
            </a:r>
            <a:r>
              <a:rPr lang="el-GR" dirty="0" smtClean="0"/>
              <a:t>27 εκατομμύρια βαρέλια.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51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Επενδυτικό πρόγραμμα 2014 και </a:t>
            </a:r>
            <a:r>
              <a:rPr lang="el-GR" dirty="0" smtClean="0"/>
              <a:t>2015 (2 από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Ιωάννινα: 35 εκατομμύρια ευρώ</a:t>
            </a:r>
            <a:endParaRPr lang="el-GR" dirty="0"/>
          </a:p>
          <a:p>
            <a:pPr lvl="1"/>
            <a:r>
              <a:rPr lang="el-GR" sz="3200" dirty="0" smtClean="0"/>
              <a:t>Σεισμικές έρευνες, 1</a:t>
            </a:r>
            <a:r>
              <a:rPr lang="el-GR" sz="3200" baseline="30000" dirty="0" smtClean="0"/>
              <a:t>η</a:t>
            </a:r>
            <a:r>
              <a:rPr lang="el-GR" sz="3200" dirty="0" smtClean="0"/>
              <a:t> γεώτρηση</a:t>
            </a:r>
            <a:endParaRPr lang="el-GR" sz="3200" dirty="0"/>
          </a:p>
          <a:p>
            <a:pPr lvl="1"/>
            <a:r>
              <a:rPr lang="el-GR" sz="3200" dirty="0" smtClean="0"/>
              <a:t>Πιθανά κοιτάσματα 100 εκατομμύρια βαρέλια.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2944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Επενδυτικό πρόγραμμα 2014 και </a:t>
            </a:r>
            <a:r>
              <a:rPr lang="el-GR" dirty="0" smtClean="0"/>
              <a:t>2015 (3 από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Κατάκολο: 15 εκατομμύρια ευρώ</a:t>
            </a:r>
          </a:p>
          <a:p>
            <a:pPr lvl="1"/>
            <a:r>
              <a:rPr lang="el-GR" sz="3200" dirty="0" smtClean="0"/>
              <a:t>Πρόγραμμα ανάπτυξης, 1</a:t>
            </a:r>
            <a:r>
              <a:rPr lang="el-GR" sz="3200" baseline="30000" dirty="0" smtClean="0"/>
              <a:t>η</a:t>
            </a:r>
            <a:r>
              <a:rPr lang="el-GR" sz="3200" dirty="0" smtClean="0"/>
              <a:t> γεώτρηση</a:t>
            </a:r>
            <a:endParaRPr lang="el-GR" sz="3200" dirty="0"/>
          </a:p>
          <a:p>
            <a:pPr lvl="1"/>
            <a:r>
              <a:rPr lang="el-GR" sz="3200" dirty="0" smtClean="0"/>
              <a:t>Αποθέματα 3 έως 5 εκατομμύρια βαρέλια</a:t>
            </a:r>
            <a:endParaRPr lang="en-US" sz="3200" dirty="0"/>
          </a:p>
          <a:p>
            <a:r>
              <a:rPr lang="el-GR" dirty="0" smtClean="0"/>
              <a:t>Βαθιά νερά της Ελλάδας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1137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Προοπτικές </a:t>
            </a:r>
            <a:r>
              <a:rPr lang="el-GR" dirty="0" smtClean="0"/>
              <a:t>καριέρας </a:t>
            </a:r>
            <a:r>
              <a:rPr lang="el-GR" dirty="0"/>
              <a:t>σε ένα διεθνή τομέα </a:t>
            </a:r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3645024"/>
            <a:ext cx="7772400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Επιχειρηματικότητα, </a:t>
            </a:r>
            <a:r>
              <a:rPr lang="el-GR" sz="2300" b="1" dirty="0">
                <a:solidFill>
                  <a:prstClr val="black"/>
                </a:solidFill>
              </a:rPr>
              <a:t>Ενότητα # </a:t>
            </a:r>
            <a:r>
              <a:rPr lang="en-US" sz="2300" b="1" dirty="0">
                <a:solidFill>
                  <a:prstClr val="black"/>
                </a:solidFill>
              </a:rPr>
              <a:t>4</a:t>
            </a:r>
            <a:r>
              <a:rPr lang="el-GR" sz="2300" b="1" dirty="0">
                <a:solidFill>
                  <a:prstClr val="black"/>
                </a:solidFill>
              </a:rPr>
              <a:t>.Β: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Επιχειρηματίες. Πετρέλαιο και φυσικό αέριο στην Ελλάδα, μύθοι και πραγματικότητα.</a:t>
            </a:r>
          </a:p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Διδάσκουσά</a:t>
            </a:r>
            <a:r>
              <a:rPr lang="el-GR" sz="2300" b="1" dirty="0" smtClean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Ιωάννα Σαπφώ Πεπελάση</a:t>
            </a:r>
            <a:r>
              <a:rPr lang="el-GR" sz="2300" dirty="0" smtClean="0">
                <a:solidFill>
                  <a:prstClr val="black"/>
                </a:solidFill>
              </a:rPr>
              <a:t>, </a:t>
            </a:r>
            <a:r>
              <a:rPr lang="el-GR" sz="2300" b="1" dirty="0" smtClean="0">
                <a:solidFill>
                  <a:prstClr val="black"/>
                </a:solidFill>
              </a:rPr>
              <a:t>Επιμέλεια παρουσίασης:</a:t>
            </a:r>
            <a:r>
              <a:rPr lang="el-GR" sz="2300" dirty="0" smtClean="0">
                <a:solidFill>
                  <a:prstClr val="black"/>
                </a:solidFill>
              </a:rPr>
              <a:t> Μαθιός Ρήγας, </a:t>
            </a:r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Οικονομικής Επιστήμης</a:t>
            </a:r>
            <a:endParaRPr lang="el-GR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Αμοιβές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Οι </a:t>
            </a:r>
            <a:r>
              <a:rPr lang="el-GR" sz="2800" dirty="0"/>
              <a:t>μόνιμες αποδοχές αυξήθηκαν κατά 8,5</a:t>
            </a:r>
            <a:r>
              <a:rPr lang="el-GR" sz="2800" dirty="0" smtClean="0"/>
              <a:t>% τους </a:t>
            </a:r>
            <a:r>
              <a:rPr lang="el-GR" sz="2800" dirty="0"/>
              <a:t>τελευταίους 12 </a:t>
            </a:r>
            <a:r>
              <a:rPr lang="el-GR" sz="2800" dirty="0" smtClean="0"/>
              <a:t>μήνες.</a:t>
            </a:r>
          </a:p>
          <a:p>
            <a:r>
              <a:rPr lang="el-GR" sz="2800" dirty="0" smtClean="0"/>
              <a:t>2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κατά </a:t>
            </a:r>
            <a:r>
              <a:rPr lang="el-GR" sz="2800" dirty="0"/>
              <a:t>σειρά χρονιά με σημαντικές αυξήσεις στις αποδοχές του </a:t>
            </a:r>
            <a:r>
              <a:rPr lang="el-GR" sz="2800" dirty="0" smtClean="0"/>
              <a:t>τομέα.</a:t>
            </a:r>
          </a:p>
          <a:p>
            <a:r>
              <a:rPr lang="el-GR" sz="2800" dirty="0" smtClean="0"/>
              <a:t>Σχεδόν </a:t>
            </a:r>
            <a:r>
              <a:rPr lang="el-GR" sz="2800" dirty="0"/>
              <a:t>1 στους 2 επιβεβαιώνει αύξηση 5% τουλάχιστον στις </a:t>
            </a:r>
            <a:r>
              <a:rPr lang="el-GR" sz="2800" dirty="0" smtClean="0"/>
              <a:t>αποδοχές.</a:t>
            </a:r>
          </a:p>
          <a:p>
            <a:r>
              <a:rPr lang="el-GR" sz="2800" dirty="0" smtClean="0"/>
              <a:t>Η </a:t>
            </a:r>
            <a:r>
              <a:rPr lang="el-GR" sz="2800" dirty="0"/>
              <a:t>αύξηση στα </a:t>
            </a:r>
            <a:r>
              <a:rPr lang="en-US" sz="2800" dirty="0" smtClean="0"/>
              <a:t>bonus</a:t>
            </a:r>
            <a:r>
              <a:rPr lang="el-GR" sz="2800" dirty="0" smtClean="0"/>
              <a:t> </a:t>
            </a:r>
            <a:r>
              <a:rPr lang="el-GR" sz="2800" dirty="0"/>
              <a:t>συνεχίζεται και πλέον αποτελεί το βασικό μηχανισμό προσέλκυσης και διατήρησης στελεχών στις </a:t>
            </a:r>
            <a:r>
              <a:rPr lang="el-GR" sz="2800" dirty="0" smtClean="0"/>
              <a:t>εταιρίες.</a:t>
            </a:r>
            <a:endParaRPr lang="el-GR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6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Ιστορία </a:t>
            </a:r>
            <a:r>
              <a:rPr lang="el-GR" dirty="0"/>
              <a:t>της Έρευνας και Παραγωγής υδρογονανθράκων στην </a:t>
            </a:r>
            <a:r>
              <a:rPr lang="el-GR" dirty="0" smtClean="0"/>
              <a:t>Ελλάδα.</a:t>
            </a:r>
            <a:endParaRPr lang="el-GR" dirty="0"/>
          </a:p>
          <a:p>
            <a:r>
              <a:rPr lang="el-GR" dirty="0" smtClean="0"/>
              <a:t>Έχει </a:t>
            </a:r>
            <a:r>
              <a:rPr lang="el-GR" dirty="0"/>
              <a:t>η Ελλάδα </a:t>
            </a:r>
            <a:r>
              <a:rPr lang="el-GR" dirty="0" smtClean="0"/>
              <a:t>Υδρογονάνθρακες; </a:t>
            </a:r>
            <a:r>
              <a:rPr lang="el-GR" dirty="0"/>
              <a:t>Μύθοι και </a:t>
            </a:r>
            <a:r>
              <a:rPr lang="el-GR" dirty="0" smtClean="0"/>
              <a:t>πραγματικότητα.</a:t>
            </a:r>
            <a:endParaRPr lang="el-GR" dirty="0"/>
          </a:p>
          <a:p>
            <a:r>
              <a:rPr lang="en-US" dirty="0" smtClean="0"/>
              <a:t>“Energean Oil &amp; Gas”</a:t>
            </a:r>
            <a:r>
              <a:rPr lang="el-GR" dirty="0" smtClean="0"/>
              <a:t> τα τελευταία 7 χρόνια.</a:t>
            </a:r>
            <a:endParaRPr lang="el-GR" dirty="0"/>
          </a:p>
          <a:p>
            <a:r>
              <a:rPr lang="el-GR" dirty="0" smtClean="0"/>
              <a:t>Προοπτικές </a:t>
            </a:r>
            <a:r>
              <a:rPr lang="el-GR" dirty="0"/>
              <a:t>Καριέρας σε ένα διεθνή </a:t>
            </a:r>
            <a:r>
              <a:rPr lang="el-GR" dirty="0" smtClean="0"/>
              <a:t>τομέα.</a:t>
            </a: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>
                <a:solidFill>
                  <a:prstClr val="black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Συμπεράσματα </a:t>
            </a:r>
            <a:r>
              <a:rPr lang="el-GR" dirty="0" smtClean="0"/>
              <a:t>και σημεία </a:t>
            </a:r>
            <a:r>
              <a:rPr lang="el-GR" dirty="0"/>
              <a:t>προς συζήτηση </a:t>
            </a:r>
            <a:r>
              <a:rPr lang="el-GR" dirty="0" smtClean="0"/>
              <a:t>(1 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/>
              <a:t>ελληνική κυβέρνηση έχει θέσει τον τομέα υδρογονανθράκων ως πρώτη προτεραιότητα για την ανάκαμψη της ελληνικής </a:t>
            </a:r>
            <a:r>
              <a:rPr lang="el-GR" dirty="0" smtClean="0"/>
              <a:t>οικονομίας.</a:t>
            </a: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τομέας </a:t>
            </a:r>
            <a:r>
              <a:rPr lang="el-GR" dirty="0" smtClean="0"/>
              <a:t>έρευνας και παραγωγής υδρογονανθράκων ανοίγει </a:t>
            </a:r>
            <a:r>
              <a:rPr lang="el-GR" dirty="0"/>
              <a:t>στην Ελλάδα αλλά υπάρχει ανταγωνισμός από τις γειτονικές χώρες σε επίπεδο </a:t>
            </a:r>
            <a:r>
              <a:rPr lang="el-GR" dirty="0" smtClean="0"/>
              <a:t>επένδυσης.</a:t>
            </a:r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50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65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Συμπεράσματα και σημεία προς συζήτηση </a:t>
            </a:r>
            <a:r>
              <a:rPr lang="el-GR" dirty="0" smtClean="0"/>
              <a:t>(2 </a:t>
            </a:r>
            <a:r>
              <a:rPr lang="el-GR" dirty="0"/>
              <a:t>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H </a:t>
            </a:r>
            <a:r>
              <a:rPr lang="en-US" dirty="0" smtClean="0"/>
              <a:t>“Energean Oil &amp; Gas”</a:t>
            </a:r>
            <a:r>
              <a:rPr lang="el-GR" dirty="0" smtClean="0"/>
              <a:t> </a:t>
            </a:r>
            <a:r>
              <a:rPr lang="el-GR" dirty="0"/>
              <a:t>αναδεικνύεται ως μια ολοκληρωμένη και ανεξάρτητη εταιρία έρευνας, ανάπτυξης και παραγωγής υδρογονανθράκων στην περιοχή, με πολυετή εμπειρία και βαθιά γνώση του </a:t>
            </a:r>
            <a:r>
              <a:rPr lang="el-GR" dirty="0" smtClean="0"/>
              <a:t>επιχειρείν στην Ελλάδα.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Η </a:t>
            </a:r>
            <a:r>
              <a:rPr lang="en-US" dirty="0" smtClean="0"/>
              <a:t>“Energean Oil &amp; Gas”</a:t>
            </a:r>
            <a:r>
              <a:rPr lang="el-GR" dirty="0" smtClean="0"/>
              <a:t> </a:t>
            </a:r>
            <a:r>
              <a:rPr lang="el-GR" dirty="0"/>
              <a:t>είναι η μοναδική παραγωγός εταιρία πετρελαίου και φυσικού αερίου στην </a:t>
            </a:r>
            <a:r>
              <a:rPr lang="el-GR" dirty="0" smtClean="0"/>
              <a:t>Ελλάδα.</a:t>
            </a:r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51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11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Συμπεράσματα και σημεία προς συζήτηση </a:t>
            </a:r>
            <a:r>
              <a:rPr lang="el-GR" dirty="0" smtClean="0"/>
              <a:t>(3 </a:t>
            </a:r>
            <a:r>
              <a:rPr lang="el-GR" dirty="0"/>
              <a:t>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Η </a:t>
            </a:r>
            <a:r>
              <a:rPr lang="el-GR" dirty="0"/>
              <a:t>επιτυχία του Πρίνου αποδεικνύει ότι σοβαροί επενδυτές με μακροπρόθεσμη προοπτική μπορούν να βρουν ελκυστικές επενδυτικές ευκαιρίες και να «ξεκλειδώσουν» την αξία ακόμη και σε ώριμα </a:t>
            </a:r>
            <a:r>
              <a:rPr lang="el-GR" dirty="0" smtClean="0"/>
              <a:t>πεδία.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Η </a:t>
            </a:r>
            <a:r>
              <a:rPr lang="el-GR" dirty="0"/>
              <a:t>είσοδος της </a:t>
            </a:r>
            <a:r>
              <a:rPr lang="en-US" dirty="0" smtClean="0"/>
              <a:t>“Third Point”</a:t>
            </a:r>
            <a:r>
              <a:rPr lang="el-GR" dirty="0" smtClean="0"/>
              <a:t> </a:t>
            </a:r>
            <a:r>
              <a:rPr lang="el-GR" dirty="0"/>
              <a:t>αποτελεί ψήφο εμπιστοσύνης προς την ελληνική οικονομία, το άνοιγμα του ελληνικού τομέα υδρογονανθράκων και την </a:t>
            </a:r>
            <a:r>
              <a:rPr lang="en-US" dirty="0" smtClean="0"/>
              <a:t>“</a:t>
            </a:r>
            <a:r>
              <a:rPr lang="en-US" dirty="0" err="1" smtClean="0"/>
              <a:t>Energean</a:t>
            </a:r>
            <a:r>
              <a:rPr lang="en-US" dirty="0" smtClean="0"/>
              <a:t>”</a:t>
            </a:r>
            <a:r>
              <a:rPr lang="el-GR" dirty="0" smtClean="0"/>
              <a:t>.</a:t>
            </a:r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52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999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Συμπεράσματα και σημεία προς συζήτηση </a:t>
            </a:r>
            <a:r>
              <a:rPr lang="el-GR" dirty="0" smtClean="0"/>
              <a:t>(</a:t>
            </a:r>
            <a:r>
              <a:rPr lang="en-US" dirty="0" smtClean="0"/>
              <a:t>4</a:t>
            </a:r>
            <a:r>
              <a:rPr lang="el-GR" dirty="0" smtClean="0"/>
              <a:t> </a:t>
            </a:r>
            <a:r>
              <a:rPr lang="el-GR" dirty="0"/>
              <a:t>από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</a:t>
            </a:r>
            <a:r>
              <a:rPr lang="el-GR" dirty="0"/>
              <a:t>χρειαστεί χρόνος και υπομονή αλλά και σωστή καθοδήγηση της κοινής γνώμης για τα έσοδα από </a:t>
            </a:r>
            <a:r>
              <a:rPr lang="el-GR" dirty="0" smtClean="0"/>
              <a:t>υδρογονάνθρακες.</a:t>
            </a:r>
          </a:p>
          <a:p>
            <a:r>
              <a:rPr lang="el-GR" dirty="0" smtClean="0"/>
              <a:t>Το </a:t>
            </a:r>
            <a:r>
              <a:rPr lang="el-GR" dirty="0"/>
              <a:t>πετρέλαιο και το φυσικό αέριο βρίσκονται με γεωτρήσεις και απαιτούν σημαντική επένδυση υψηλού ρίσκου.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>
                <a:solidFill>
                  <a:prstClr val="black"/>
                </a:solidFill>
              </a:rPr>
              <a:pPr/>
              <a:t>53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659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l-GR" altLang="en-US" dirty="0" smtClean="0"/>
              <a:t>Τέλος Ενότητας #7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7775575" cy="2736305"/>
          </a:xfrm>
        </p:spPr>
        <p:txBody>
          <a:bodyPr>
            <a:noAutofit/>
          </a:bodyPr>
          <a:lstStyle/>
          <a:p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</a:t>
            </a:r>
          </a:p>
          <a:p>
            <a:pPr algn="l"/>
            <a:r>
              <a:rPr lang="el-GR" sz="2300" b="1" dirty="0">
                <a:solidFill>
                  <a:prstClr val="black"/>
                </a:solidFill>
              </a:rPr>
              <a:t>Ενότητα # </a:t>
            </a:r>
            <a:r>
              <a:rPr lang="en-US" sz="2300" b="1" dirty="0">
                <a:solidFill>
                  <a:prstClr val="black"/>
                </a:solidFill>
              </a:rPr>
              <a:t>4</a:t>
            </a:r>
            <a:r>
              <a:rPr lang="el-GR" sz="2300" b="1" dirty="0">
                <a:solidFill>
                  <a:prstClr val="black"/>
                </a:solidFill>
              </a:rPr>
              <a:t>.Β: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Επιχειρηματίες. Πετρέλαιο και φυσικό αέριο στην Ελλάδα, μύθοι και πραγματικότητα.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Διδάσκουσά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Ιωάννα Σαπφώ </a:t>
            </a:r>
            <a:r>
              <a:rPr lang="el-GR" sz="2300" dirty="0" smtClean="0">
                <a:solidFill>
                  <a:prstClr val="black"/>
                </a:solidFill>
              </a:rPr>
              <a:t>Πεπελάση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Επιμέλεια </a:t>
            </a:r>
            <a:r>
              <a:rPr lang="el-GR" sz="2300" b="1" dirty="0">
                <a:solidFill>
                  <a:prstClr val="black"/>
                </a:solidFill>
              </a:rPr>
              <a:t>παρουσίασης:</a:t>
            </a:r>
            <a:r>
              <a:rPr lang="el-GR" sz="2300" dirty="0">
                <a:solidFill>
                  <a:prstClr val="black"/>
                </a:solidFill>
              </a:rPr>
              <a:t> Μαθιός </a:t>
            </a:r>
            <a:r>
              <a:rPr lang="el-GR" sz="2300" dirty="0" smtClean="0">
                <a:solidFill>
                  <a:prstClr val="black"/>
                </a:solidFill>
              </a:rPr>
              <a:t>Ρήγας</a:t>
            </a:r>
          </a:p>
          <a:p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>
                <a:solidFill>
                  <a:prstClr val="black"/>
                </a:solidFill>
              </a:rPr>
              <a:t>Οικονομικής Επιστήμης</a:t>
            </a:r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47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Ιστορία της Έρευνας και Παραγωγής υδρογονανθράκων στην </a:t>
            </a:r>
            <a:r>
              <a:rPr lang="el-GR" dirty="0" smtClean="0"/>
              <a:t>Ελλάδα</a:t>
            </a:r>
            <a:endParaRPr lang="el-GR" dirty="0"/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4005064"/>
            <a:ext cx="7772400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Μάθημα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Επιχειρηματικότητα, </a:t>
            </a:r>
            <a:r>
              <a:rPr lang="el-GR" sz="2300" b="1" dirty="0">
                <a:solidFill>
                  <a:prstClr val="black"/>
                </a:solidFill>
              </a:rPr>
              <a:t>Ενότητα # </a:t>
            </a:r>
            <a:r>
              <a:rPr lang="en-US" sz="2300" b="1" dirty="0">
                <a:solidFill>
                  <a:prstClr val="black"/>
                </a:solidFill>
              </a:rPr>
              <a:t>4</a:t>
            </a:r>
            <a:r>
              <a:rPr lang="el-GR" sz="2300" b="1" dirty="0">
                <a:solidFill>
                  <a:prstClr val="black"/>
                </a:solidFill>
              </a:rPr>
              <a:t>.Β: </a:t>
            </a:r>
            <a:r>
              <a:rPr lang="el-GR" sz="2300" dirty="0">
                <a:solidFill>
                  <a:prstClr val="black"/>
                </a:solidFill>
              </a:rPr>
              <a:t>Προσωπικές μαρτυρίες επιχειρηματιών - Ομιλούν Ώριμοι Επιχειρηματίες. Πετρέλαιο και φυσικό αέριο στην Ελλάδα, μύθοι και πραγματικότητα</a:t>
            </a:r>
            <a:r>
              <a:rPr lang="el-GR" sz="2300" dirty="0" smtClean="0">
                <a:solidFill>
                  <a:prstClr val="black"/>
                </a:solidFill>
              </a:rPr>
              <a:t>.</a:t>
            </a:r>
            <a:endParaRPr lang="el-GR" sz="2300" dirty="0" smtClean="0">
              <a:solidFill>
                <a:prstClr val="black"/>
              </a:solidFill>
            </a:endParaRPr>
          </a:p>
          <a:p>
            <a:pPr algn="l"/>
            <a:r>
              <a:rPr lang="el-GR" sz="2300" b="1" dirty="0" smtClean="0">
                <a:solidFill>
                  <a:prstClr val="black"/>
                </a:solidFill>
              </a:rPr>
              <a:t>Διδάσκουσά: </a:t>
            </a:r>
            <a:r>
              <a:rPr lang="el-GR" sz="2300" dirty="0">
                <a:solidFill>
                  <a:prstClr val="black"/>
                </a:solidFill>
              </a:rPr>
              <a:t>Ιωάννα Σαπφώ Πεπελάση</a:t>
            </a:r>
            <a:r>
              <a:rPr lang="el-GR" sz="2300" dirty="0" smtClean="0">
                <a:solidFill>
                  <a:prstClr val="black"/>
                </a:solidFill>
              </a:rPr>
              <a:t>, </a:t>
            </a:r>
            <a:r>
              <a:rPr lang="el-GR" sz="2300" b="1" dirty="0" smtClean="0">
                <a:solidFill>
                  <a:prstClr val="black"/>
                </a:solidFill>
              </a:rPr>
              <a:t>Επιμέλεια παρουσίασης:</a:t>
            </a:r>
            <a:r>
              <a:rPr lang="el-GR" sz="2300" dirty="0" smtClean="0">
                <a:solidFill>
                  <a:prstClr val="black"/>
                </a:solidFill>
              </a:rPr>
              <a:t> Μαθιός Ρήγας, </a:t>
            </a:r>
            <a:r>
              <a:rPr lang="el-GR" sz="2300" b="1" dirty="0" smtClean="0">
                <a:solidFill>
                  <a:prstClr val="black"/>
                </a:solidFill>
              </a:rPr>
              <a:t>Τμήμα</a:t>
            </a:r>
            <a:r>
              <a:rPr lang="el-GR" sz="2300" b="1" dirty="0">
                <a:solidFill>
                  <a:prstClr val="black"/>
                </a:solidFill>
              </a:rPr>
              <a:t>: </a:t>
            </a:r>
            <a:r>
              <a:rPr lang="el-GR" sz="2300" dirty="0" smtClean="0">
                <a:solidFill>
                  <a:prstClr val="black"/>
                </a:solidFill>
              </a:rPr>
              <a:t>Οικονομικής Επιστήμης</a:t>
            </a:r>
            <a:endParaRPr lang="el-GR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Ιστορικό </a:t>
            </a:r>
            <a:r>
              <a:rPr lang="el-GR" b="1" dirty="0" smtClean="0"/>
              <a:t>έρευνας </a:t>
            </a:r>
            <a:r>
              <a:rPr lang="el-GR" b="1" dirty="0"/>
              <a:t>υδρογονανθράκων στην Ελλάδα </a:t>
            </a:r>
            <a:r>
              <a:rPr lang="el-GR" b="1" dirty="0" smtClean="0"/>
              <a:t>(1 από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480 π.Χ. Ο </a:t>
            </a:r>
            <a:r>
              <a:rPr lang="el-GR" dirty="0"/>
              <a:t>Ηρόδοτος αναφέρει την ύπαρξη διαφυγών πετρελαίου στη </a:t>
            </a:r>
            <a:r>
              <a:rPr lang="el-GR" dirty="0" smtClean="0"/>
              <a:t>Ζάκυνθο.</a:t>
            </a:r>
            <a:endParaRPr lang="el-GR" dirty="0"/>
          </a:p>
          <a:p>
            <a:r>
              <a:rPr lang="el-GR" dirty="0" smtClean="0"/>
              <a:t>Το 1903 ξεκινά η έρευνα </a:t>
            </a:r>
            <a:r>
              <a:rPr lang="el-GR" dirty="0"/>
              <a:t>υδρογονανθράκων, αρχικά στην χερσαία περιοχή της Δυτικής Ελλάδας, καθοδηγούμενη από την ύπαρξη </a:t>
            </a:r>
            <a:r>
              <a:rPr lang="el-GR" dirty="0" smtClean="0"/>
              <a:t>διαρροών.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9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Ιστορικό </a:t>
            </a:r>
            <a:r>
              <a:rPr lang="el-GR" b="1" dirty="0" smtClean="0"/>
              <a:t>έρευνας </a:t>
            </a:r>
            <a:r>
              <a:rPr lang="el-GR" b="1" dirty="0"/>
              <a:t>υδρογονανθράκων στην Ελλάδα </a:t>
            </a:r>
            <a:r>
              <a:rPr lang="el-GR" b="1" dirty="0" smtClean="0"/>
              <a:t>(2 από 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Αρχές δεκαετίας του 1970 ανακαλύπτεται το πετρελαϊκό πεδίο του Πρίνου και το πεδίο φυσικού αερίου της Νότιας Καβάλας από την </a:t>
            </a:r>
            <a:r>
              <a:rPr lang="en-US" dirty="0" smtClean="0"/>
              <a:t>“OCEANIC”</a:t>
            </a:r>
            <a:r>
              <a:rPr lang="el-GR" dirty="0" smtClean="0"/>
              <a:t> </a:t>
            </a:r>
            <a:r>
              <a:rPr lang="el-GR" dirty="0"/>
              <a:t>(1971-1974).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084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Ιστορικό έρευνας υδρογονανθράκων στην Ελλάδα </a:t>
            </a:r>
            <a:r>
              <a:rPr lang="el-GR" b="1" dirty="0" smtClean="0"/>
              <a:t>(3 </a:t>
            </a:r>
            <a:r>
              <a:rPr lang="el-GR" b="1" dirty="0"/>
              <a:t>από </a:t>
            </a:r>
            <a:r>
              <a:rPr lang="el-GR" b="1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1981 ανακαλύπτεται το πετρελαϊκό πεδίο του Κατάκολου.</a:t>
            </a:r>
          </a:p>
          <a:p>
            <a:r>
              <a:rPr lang="el-GR" dirty="0"/>
              <a:t>Το </a:t>
            </a:r>
            <a:r>
              <a:rPr lang="el-GR" dirty="0" smtClean="0"/>
              <a:t>1988 </a:t>
            </a:r>
            <a:r>
              <a:rPr lang="el-GR" dirty="0"/>
              <a:t>ανακαλύπτεται το </a:t>
            </a:r>
            <a:r>
              <a:rPr lang="el-GR" dirty="0" smtClean="0"/>
              <a:t>πεδίο </a:t>
            </a:r>
            <a:r>
              <a:rPr lang="el-GR" dirty="0"/>
              <a:t>φυσικού αερίου της </a:t>
            </a:r>
            <a:r>
              <a:rPr lang="el-GR" dirty="0" smtClean="0"/>
              <a:t>Επανομής.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352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2353</Words>
  <Application>Microsoft Office PowerPoint</Application>
  <PresentationFormat>Προβολή στην οθόνη (4:3)</PresentationFormat>
  <Paragraphs>267</Paragraphs>
  <Slides>54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54</vt:i4>
      </vt:variant>
    </vt:vector>
  </HeadingPairs>
  <TitlesOfParts>
    <vt:vector size="56" baseType="lpstr">
      <vt:lpstr>Office Theme</vt:lpstr>
      <vt:lpstr>Θέμα του Office</vt:lpstr>
      <vt:lpstr>Επιχειρηματικότητα</vt:lpstr>
      <vt:lpstr>Χρηματοδότηση</vt:lpstr>
      <vt:lpstr>Άδειες Χρήσης</vt:lpstr>
      <vt:lpstr>Σκοποί ενότητας</vt:lpstr>
      <vt:lpstr>Περιεχόμενα ενότητας</vt:lpstr>
      <vt:lpstr>Ιστορία της Έρευνας και Παραγωγής υδρογονανθράκων στην Ελλάδα</vt:lpstr>
      <vt:lpstr>Ιστορικό έρευνας υδρογονανθράκων στην Ελλάδα (1 από 3)</vt:lpstr>
      <vt:lpstr>Ιστορικό έρευνας υδρογονανθράκων στην Ελλάδα (2 από 3)</vt:lpstr>
      <vt:lpstr>Ιστορικό έρευνας υδρογονανθράκων στην Ελλάδα (3 από 3)</vt:lpstr>
      <vt:lpstr>Οι πρώτες παραχωρήσεις (1 από 2)</vt:lpstr>
      <vt:lpstr>Οι πρώτες παραχωρήσεις (2 από 2)</vt:lpstr>
      <vt:lpstr>Κοίτασμα του Πρίνου</vt:lpstr>
      <vt:lpstr>To σκάνδαλο “Regal” (2005)</vt:lpstr>
      <vt:lpstr>Έρευνα &amp; Παραγωγή Υδρογονανθράκων 1999-2007 (1 από 4) </vt:lpstr>
      <vt:lpstr>Έρευνα &amp; Παραγωγή Υδρογονανθράκων 1999-2007 (2 από 4) </vt:lpstr>
      <vt:lpstr>Έρευνα &amp; Παραγωγή Υδρογονανθράκων 1999-2007 (3 από 4) </vt:lpstr>
      <vt:lpstr>Έρευνα &amp; Παραγωγή Υδρογονανθράκων 1999-2007 (4 από 4) </vt:lpstr>
      <vt:lpstr>Ορυκτά καύσιμα και Ανανεώσιμες πηγές ενέργειας (1 από 3)</vt:lpstr>
      <vt:lpstr>Ορυκτά καύσιμα και Ανανεώσιμες πηγές ενέργειας (2 από 3)</vt:lpstr>
      <vt:lpstr>Ορυκτά καύσιμα και Ανανεώσιμες πηγές ενέργειας (3 από 3)</vt:lpstr>
      <vt:lpstr>2007 έως σήμερα (1 από 4)</vt:lpstr>
      <vt:lpstr>2007 έως σήμερα (2 από 4)</vt:lpstr>
      <vt:lpstr>2007 έως σήμερα (3 από 4)</vt:lpstr>
      <vt:lpstr>2007 έως σήμερα (4 από 4)</vt:lpstr>
      <vt:lpstr>Η γεωπολιτική σημασία (1 από 2)</vt:lpstr>
      <vt:lpstr>Η γεωπολιτική σημασία (2 από 2)</vt:lpstr>
      <vt:lpstr>Έχει η Ελλάδα Υδρογονάνθρακες; Μύθοι και Πραγματικότητα </vt:lpstr>
      <vt:lpstr>Γιατί η Ελλάδα άργησε τόσο να ανακαλύψει τα πετρέλαια? (1 από 2)</vt:lpstr>
      <vt:lpstr>Γιατί η Ελλάδα άργησε τόσο να ανακαλύψει τα πετρέλαια? (2 από 2)</vt:lpstr>
      <vt:lpstr>Πρίνος (1 από 2)</vt:lpstr>
      <vt:lpstr>Πρίνος (2 από 2)</vt:lpstr>
      <vt:lpstr>Αλήθειες (1 από 4)</vt:lpstr>
      <vt:lpstr>Αλήθειες (2 από 4)</vt:lpstr>
      <vt:lpstr>Αλήθειες (3 από 4)</vt:lpstr>
      <vt:lpstr>Αλήθειες (4 από 4)</vt:lpstr>
      <vt:lpstr>“Energean Oil &amp; Gas” τα τελευταία 7 χρόνια </vt:lpstr>
      <vt:lpstr>Προκλήσεις για τους επενδυτές στην έρευνα και παραγωγή υδρογονανθράκων στην Ελλάδα (1 από 4)</vt:lpstr>
      <vt:lpstr>Προκλήσεις για τους επενδυτές στην έρευνα και παραγωγή υδρογονανθράκων στην Ελλάδα (2 από 4)</vt:lpstr>
      <vt:lpstr>Προκλήσεις για τους επενδυτές στην έρευνα και παραγωγή υδρογονανθράκων στην Ελλάδα (3 από 4)</vt:lpstr>
      <vt:lpstr>Προκλήσεις για τους επενδυτές στην έρευνα και παραγωγή υδρογονανθράκων στην Ελλάδα (4 από 4)</vt:lpstr>
      <vt:lpstr>Η αναβίωση του Πρίνου</vt:lpstr>
      <vt:lpstr>Στρατηγικές Συνεργασίες </vt:lpstr>
      <vt:lpstr>7 χρόνια στον Πρίνο-Η συμμετοχή μας στην ελληνική οικονομία</vt:lpstr>
      <vt:lpstr>7 χρόνια στον Πρίνο-Η συμμετοχή μας στην ελληνική οικονομία</vt:lpstr>
      <vt:lpstr>Επενδυτικό πρόγραμμα 2014 και 2015 (1 από 3)</vt:lpstr>
      <vt:lpstr>Επενδυτικό πρόγραμμα 2014 και 2015 (2 από 3)</vt:lpstr>
      <vt:lpstr>Επενδυτικό πρόγραμμα 2014 και 2015 (3 από 3)</vt:lpstr>
      <vt:lpstr>Προοπτικές καριέρας σε ένα διεθνή τομέα </vt:lpstr>
      <vt:lpstr>Αμοιβές</vt:lpstr>
      <vt:lpstr>Συμπεράσματα και σημεία προς συζήτηση (1 από 4)</vt:lpstr>
      <vt:lpstr>Συμπεράσματα και σημεία προς συζήτηση (2 από 4)</vt:lpstr>
      <vt:lpstr>Συμπεράσματα και σημεία προς συζήτηση (3 από 4)</vt:lpstr>
      <vt:lpstr>Συμπεράσματα και σημεία προς συζήτηση (4 από 4)</vt:lpstr>
      <vt:lpstr>Τέλος Ενότητας #7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Stylia Krokida</dc:creator>
  <cp:lastModifiedBy>Stylia Krokida</cp:lastModifiedBy>
  <cp:revision>77</cp:revision>
  <dcterms:created xsi:type="dcterms:W3CDTF">2015-10-11T21:14:46Z</dcterms:created>
  <dcterms:modified xsi:type="dcterms:W3CDTF">2015-12-09T20:32:32Z</dcterms:modified>
</cp:coreProperties>
</file>