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7" r:id="rId3"/>
    <p:sldId id="311" r:id="rId4"/>
    <p:sldId id="312" r:id="rId5"/>
    <p:sldId id="313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30" r:id="rId14"/>
    <p:sldId id="331" r:id="rId15"/>
    <p:sldId id="332" r:id="rId16"/>
    <p:sldId id="333" r:id="rId17"/>
    <p:sldId id="334" r:id="rId18"/>
    <p:sldId id="335" r:id="rId19"/>
    <p:sldId id="336" r:id="rId20"/>
    <p:sldId id="349" r:id="rId21"/>
    <p:sldId id="337" r:id="rId22"/>
    <p:sldId id="338" r:id="rId23"/>
    <p:sldId id="339" r:id="rId24"/>
    <p:sldId id="34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8480-AACE-4BAD-B6F9-9A8956321E1B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69CEC-2DF8-4DE4-BB32-631BCFE3C9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8480-AACE-4BAD-B6F9-9A8956321E1B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69CEC-2DF8-4DE4-BB32-631BCFE3C9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8480-AACE-4BAD-B6F9-9A8956321E1B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69CEC-2DF8-4DE4-BB32-631BCFE3C9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8480-AACE-4BAD-B6F9-9A8956321E1B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69CEC-2DF8-4DE4-BB32-631BCFE3C9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8480-AACE-4BAD-B6F9-9A8956321E1B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69CEC-2DF8-4DE4-BB32-631BCFE3C9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8480-AACE-4BAD-B6F9-9A8956321E1B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69CEC-2DF8-4DE4-BB32-631BCFE3C9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8480-AACE-4BAD-B6F9-9A8956321E1B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69CEC-2DF8-4DE4-BB32-631BCFE3C9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8480-AACE-4BAD-B6F9-9A8956321E1B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69CEC-2DF8-4DE4-BB32-631BCFE3C9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8480-AACE-4BAD-B6F9-9A8956321E1B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69CEC-2DF8-4DE4-BB32-631BCFE3C9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8480-AACE-4BAD-B6F9-9A8956321E1B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69CEC-2DF8-4DE4-BB32-631BCFE3C90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E8480-AACE-4BAD-B6F9-9A8956321E1B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D69CEC-2DF8-4DE4-BB32-631BCFE3C90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CD69CEC-2DF8-4DE4-BB32-631BCFE3C90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8FE8480-AACE-4BAD-B6F9-9A8956321E1B}" type="datetimeFigureOut">
              <a:rPr lang="en-US" smtClean="0"/>
              <a:t>10/6/2019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sblavo@aueb.gr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z="4000" dirty="0" smtClean="0"/>
              <a:t>ΑΝΑΛΥΣΗ ΔΙΑΠΡΑΓΜΑΤΕΥΣΕΩΝ ΚΑΙ ΔΙΑΠΡΑΓΜΑΤΕΥΤΙΚΟ ΠΕΡΙΒΑΛΛΟΝ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461760" cy="1371600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Σπύρος </a:t>
            </a:r>
            <a:r>
              <a:rPr lang="el-GR" dirty="0" err="1" smtClean="0"/>
              <a:t>Μπλαβούκος</a:t>
            </a:r>
            <a:r>
              <a:rPr lang="el-GR" dirty="0" smtClean="0"/>
              <a:t> (</a:t>
            </a:r>
            <a:r>
              <a:rPr lang="en-US" dirty="0" smtClean="0">
                <a:hlinkClick r:id="rId2"/>
              </a:rPr>
              <a:t>sblavo@aueb.gr</a:t>
            </a:r>
            <a:r>
              <a:rPr lang="en-US" dirty="0" smtClean="0"/>
              <a:t>) </a:t>
            </a:r>
          </a:p>
          <a:p>
            <a:r>
              <a:rPr lang="el-GR" dirty="0" smtClean="0"/>
              <a:t>Αναπληρωτής Καθηγητής</a:t>
            </a:r>
          </a:p>
          <a:p>
            <a:r>
              <a:rPr lang="el-GR" dirty="0" smtClean="0"/>
              <a:t>Τμήμα Διεθνών και Ευρωπαϊκών Οικονομικών Σπουδών</a:t>
            </a:r>
          </a:p>
          <a:p>
            <a:r>
              <a:rPr lang="el-GR" dirty="0" smtClean="0"/>
              <a:t>Οικονομικό Πανεπιστήμιο Αθηνών</a:t>
            </a:r>
            <a:endParaRPr lang="en-US" dirty="0"/>
          </a:p>
        </p:txBody>
      </p:sp>
      <p:pic>
        <p:nvPicPr>
          <p:cNvPr id="1026" name="Picture 2" descr="Αρχική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9413" y="381000"/>
            <a:ext cx="2493987" cy="1189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Spyros\Desktop\sblavo\AUEB\1_AUEB-pantone-H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7" y="381001"/>
            <a:ext cx="4760913" cy="1189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358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620000" cy="808038"/>
          </a:xfrm>
        </p:spPr>
        <p:txBody>
          <a:bodyPr/>
          <a:lstStyle/>
          <a:p>
            <a:r>
              <a:rPr lang="el-GR" sz="3600" dirty="0" smtClean="0"/>
              <a:t>Πολιτισμικές Διαφοροποιήσεις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l-GR" dirty="0" smtClean="0"/>
              <a:t>Διαφορετική έμφαση στην καλλιέργεια (θετικής) </a:t>
            </a:r>
            <a:r>
              <a:rPr lang="el-GR" b="1" dirty="0" smtClean="0"/>
              <a:t>διαπροσωπικής σχέσης:</a:t>
            </a:r>
            <a:r>
              <a:rPr lang="el-GR" dirty="0" smtClean="0"/>
              <a:t> </a:t>
            </a:r>
          </a:p>
          <a:p>
            <a:pPr lvl="2"/>
            <a:r>
              <a:rPr lang="el-GR" dirty="0" smtClean="0"/>
              <a:t>τελετουργίες ανοίγματος διαπραγματεύσεων  (σημαντικές ειδικά σε πιο παραδοσιακές κοινωνίες, </a:t>
            </a:r>
            <a:r>
              <a:rPr lang="en-US" dirty="0" smtClean="0"/>
              <a:t>International Protocol Officers Association</a:t>
            </a:r>
            <a:r>
              <a:rPr lang="el-GR" dirty="0" smtClean="0"/>
              <a:t>)</a:t>
            </a:r>
            <a:endParaRPr lang="en-US" dirty="0" smtClean="0"/>
          </a:p>
          <a:p>
            <a:pPr lvl="2"/>
            <a:r>
              <a:rPr lang="el-GR" dirty="0" smtClean="0"/>
              <a:t>επικοινωνιακή προετοιμασία (γλώσσα, σύνταξη, εκφράσεις κλπ) [βλ. μεγάλα επικοινωνιακά προβλήματα μεταξύ Αράβων και Ισραηλινών, </a:t>
            </a:r>
            <a:r>
              <a:rPr lang="en-US" dirty="0" smtClean="0"/>
              <a:t>Cohen 1997]</a:t>
            </a:r>
          </a:p>
          <a:p>
            <a:pPr lvl="2"/>
            <a:r>
              <a:rPr lang="el-GR" dirty="0"/>
              <a:t>εκτεταμένες κοινωνικές δραστηριότητες πριν από επίσημες </a:t>
            </a:r>
            <a:r>
              <a:rPr lang="el-GR" dirty="0" smtClean="0"/>
              <a:t>διαπραγματεύσεις</a:t>
            </a:r>
            <a:r>
              <a:rPr lang="en-US" dirty="0" smtClean="0"/>
              <a:t> (</a:t>
            </a:r>
            <a:r>
              <a:rPr lang="el-GR" dirty="0" smtClean="0"/>
              <a:t>κουλτούρα προσανατολισμένη στις σχέσεις)</a:t>
            </a:r>
          </a:p>
          <a:p>
            <a:pPr lvl="1">
              <a:spcBef>
                <a:spcPts val="1200"/>
              </a:spcBef>
            </a:pPr>
            <a:r>
              <a:rPr lang="el-GR" dirty="0" smtClean="0"/>
              <a:t>Προγραμματισμός διαδικασιών για </a:t>
            </a:r>
            <a:r>
              <a:rPr lang="el-GR" b="1" dirty="0" smtClean="0"/>
              <a:t>απόκτηση πληροφοριών </a:t>
            </a:r>
            <a:r>
              <a:rPr lang="el-GR" dirty="0" smtClean="0"/>
              <a:t>(γενικές διαπραγματευτικές θέσεις και πλαίσιο, στην πορεία επιδιώκεται συγκεκριμενοποίηση αφού προκύψουν πληροφορίες, π.χ. Γαλλία)</a:t>
            </a:r>
          </a:p>
          <a:p>
            <a:pPr lvl="1">
              <a:spcBef>
                <a:spcPts val="1200"/>
              </a:spcBef>
            </a:pPr>
            <a:r>
              <a:rPr lang="el-GR" dirty="0" smtClean="0"/>
              <a:t>Έμφαση στην σφαιρική και εγκυκλοπαιδική </a:t>
            </a:r>
            <a:r>
              <a:rPr lang="el-GR" b="1" dirty="0" smtClean="0"/>
              <a:t>κατανόηση ζητημάτων </a:t>
            </a:r>
            <a:r>
              <a:rPr lang="el-GR" dirty="0" smtClean="0"/>
              <a:t>(Γερμανία)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95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#1: Γερμανία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48600" cy="4800600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Προσανατολισμός </a:t>
            </a:r>
            <a:r>
              <a:rPr lang="el-GR" dirty="0"/>
              <a:t>προς τον εκτεταμένο </a:t>
            </a:r>
            <a:r>
              <a:rPr lang="el-GR" dirty="0" smtClean="0"/>
              <a:t>σχεδιασμό (</a:t>
            </a:r>
            <a:r>
              <a:rPr lang="el-GR" dirty="0" err="1" smtClean="0"/>
              <a:t>Smyser</a:t>
            </a:r>
            <a:r>
              <a:rPr lang="el-GR" dirty="0" smtClean="0"/>
              <a:t> </a:t>
            </a:r>
            <a:r>
              <a:rPr lang="el-GR" dirty="0"/>
              <a:t>2003, </a:t>
            </a:r>
            <a:r>
              <a:rPr lang="el-GR" dirty="0" err="1" smtClean="0"/>
              <a:t>Ardagh</a:t>
            </a:r>
            <a:r>
              <a:rPr lang="el-GR" dirty="0" smtClean="0"/>
              <a:t> 1987):</a:t>
            </a:r>
          </a:p>
          <a:p>
            <a:pPr lvl="1">
              <a:spcBef>
                <a:spcPts val="800"/>
              </a:spcBef>
            </a:pPr>
            <a:r>
              <a:rPr lang="el-GR" dirty="0"/>
              <a:t>ισχυρή πεποίθηση ότι με </a:t>
            </a:r>
            <a:r>
              <a:rPr lang="el-GR" dirty="0" smtClean="0"/>
              <a:t>προσεκτική σκέψη, είναι εφικτός ο έλεγχος του περιβάλλοντος </a:t>
            </a:r>
          </a:p>
          <a:p>
            <a:pPr lvl="1">
              <a:spcBef>
                <a:spcPts val="800"/>
              </a:spcBef>
            </a:pPr>
            <a:r>
              <a:rPr lang="el-GR" dirty="0" smtClean="0"/>
              <a:t>επιθυμία </a:t>
            </a:r>
            <a:r>
              <a:rPr lang="el-GR" dirty="0"/>
              <a:t>για </a:t>
            </a:r>
            <a:r>
              <a:rPr lang="el-GR" dirty="0" err="1"/>
              <a:t>προβλεψιμότητα</a:t>
            </a:r>
            <a:r>
              <a:rPr lang="el-GR" dirty="0"/>
              <a:t> </a:t>
            </a:r>
            <a:r>
              <a:rPr lang="el-GR" dirty="0" smtClean="0"/>
              <a:t>(που επιτυγχάνεται μέσω εκτεταμένης προετοιμασίας)</a:t>
            </a:r>
          </a:p>
          <a:p>
            <a:pPr lvl="1">
              <a:spcBef>
                <a:spcPts val="800"/>
              </a:spcBef>
            </a:pPr>
            <a:r>
              <a:rPr lang="el-GR" dirty="0" smtClean="0"/>
              <a:t>παραδόσεις στρατιωτικού σχεδιασμού και διάχυση αντίστοιχης λογικής και νοοτροπίας στην κοινωνία (Πρωσικά κατάλοιπα - μιλιταρισμός)</a:t>
            </a:r>
          </a:p>
          <a:p>
            <a:pPr>
              <a:spcBef>
                <a:spcPts val="1800"/>
              </a:spcBef>
            </a:pPr>
            <a:r>
              <a:rPr lang="el-GR" dirty="0" smtClean="0"/>
              <a:t>Τρία </a:t>
            </a:r>
            <a:r>
              <a:rPr lang="el-GR" dirty="0"/>
              <a:t>γενικά χαρακτηριστικά </a:t>
            </a:r>
            <a:r>
              <a:rPr lang="el-GR" dirty="0" smtClean="0"/>
              <a:t>προετοιμασιών </a:t>
            </a:r>
            <a:r>
              <a:rPr lang="el-GR" dirty="0"/>
              <a:t>για τη </a:t>
            </a:r>
            <a:r>
              <a:rPr lang="el-GR" dirty="0" smtClean="0"/>
              <a:t>διαπραγμάτευση:</a:t>
            </a:r>
          </a:p>
          <a:p>
            <a:pPr lvl="1">
              <a:spcBef>
                <a:spcPts val="800"/>
              </a:spcBef>
            </a:pPr>
            <a:r>
              <a:rPr lang="el-GR" b="1" dirty="0" smtClean="0"/>
              <a:t>εύρος </a:t>
            </a:r>
            <a:r>
              <a:rPr lang="el-GR" b="1" dirty="0"/>
              <a:t>και </a:t>
            </a:r>
            <a:r>
              <a:rPr lang="el-GR" b="1" dirty="0" smtClean="0"/>
              <a:t>βάθος </a:t>
            </a:r>
            <a:r>
              <a:rPr lang="el-GR" b="1" dirty="0"/>
              <a:t>της ανάλυσης και του </a:t>
            </a:r>
            <a:r>
              <a:rPr lang="el-GR" b="1" dirty="0" smtClean="0"/>
              <a:t>σχεδιασμού</a:t>
            </a:r>
            <a:r>
              <a:rPr lang="el-GR" dirty="0" smtClean="0"/>
              <a:t>: προσπάθεια ευρείας κατανόησης πλαισίου και περιβάλλοντος (συλλογή τεράστιου όγκου </a:t>
            </a:r>
            <a:r>
              <a:rPr lang="el-GR" dirty="0"/>
              <a:t>πρωτογενών και δευτερογενών δεδομένων </a:t>
            </a:r>
            <a:endParaRPr lang="el-GR" dirty="0" smtClean="0"/>
          </a:p>
          <a:p>
            <a:pPr lvl="1">
              <a:spcBef>
                <a:spcPts val="800"/>
              </a:spcBef>
            </a:pPr>
            <a:r>
              <a:rPr lang="el-GR" b="1" dirty="0" smtClean="0"/>
              <a:t>εκτεταμένη διαβούλευση </a:t>
            </a:r>
            <a:r>
              <a:rPr lang="el-GR" dirty="0" smtClean="0"/>
              <a:t>( αναγνώριση συμφερόντων άλλων μερών, ανάπτυξη γενικής  και ολοκληρωμένης θέσης  -</a:t>
            </a:r>
            <a:r>
              <a:rPr lang="el-GR" dirty="0"/>
              <a:t> </a:t>
            </a:r>
            <a:r>
              <a:rPr lang="el-GR" dirty="0" err="1" smtClean="0"/>
              <a:t>Gesamtkonzept</a:t>
            </a:r>
            <a:r>
              <a:rPr lang="el-GR" dirty="0" smtClean="0"/>
              <a:t>)</a:t>
            </a:r>
          </a:p>
          <a:p>
            <a:pPr lvl="1">
              <a:spcBef>
                <a:spcPts val="800"/>
              </a:spcBef>
            </a:pPr>
            <a:r>
              <a:rPr lang="el-GR" b="1" dirty="0" smtClean="0"/>
              <a:t>μεγάλο χρονικό διάστημα </a:t>
            </a:r>
            <a:r>
              <a:rPr lang="el-GR" dirty="0" smtClean="0"/>
              <a:t>που </a:t>
            </a:r>
            <a:r>
              <a:rPr lang="el-GR" dirty="0"/>
              <a:t>διατίθεται για </a:t>
            </a:r>
            <a:r>
              <a:rPr lang="el-GR" dirty="0" smtClean="0"/>
              <a:t>την προετοιμασία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45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4572000"/>
            <a:ext cx="7659687" cy="1168400"/>
          </a:xfrm>
        </p:spPr>
        <p:txBody>
          <a:bodyPr/>
          <a:lstStyle/>
          <a:p>
            <a:r>
              <a:rPr lang="el-GR" altLang="el-GR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ΑνΑΛΥΣΗ</a:t>
            </a:r>
            <a:r>
              <a:rPr lang="el-GR" altLang="el-GR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ΔΙΑΠΡΑΓΜΑΤΕΥΣΕΩΝ:</a:t>
            </a:r>
            <a:br>
              <a:rPr lang="el-GR" altLang="el-GR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l-GR" altLang="el-GR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‘ΠΑΙΓΝΙΑ </a:t>
            </a:r>
            <a:r>
              <a:rPr lang="el-GR" altLang="el-GR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ΔΥΟ ΕΠΙΠΕΔΩΝ’ </a:t>
            </a:r>
            <a:r>
              <a:rPr lang="el-GR" altLang="el-GR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el-GR" altLang="el-GR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l-GR" altLang="el-GR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(</a:t>
            </a:r>
            <a:r>
              <a:rPr lang="el-GR" altLang="el-GR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Τ</a:t>
            </a:r>
            <a:r>
              <a:rPr lang="en-US" altLang="el-GR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wo</a:t>
            </a:r>
            <a:r>
              <a:rPr lang="en-US" altLang="el-GR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-level Games)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99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74638"/>
            <a:ext cx="8075613" cy="9223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altLang="el-GR" sz="32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‘ΠΑΙΓΝΙΑ ΔΥΟ ΕΠΙΠΕΔΩΝ’ </a:t>
            </a:r>
            <a:r>
              <a:rPr lang="el-GR" altLang="el-GR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(</a:t>
            </a:r>
            <a:r>
              <a:rPr lang="el-GR" altLang="el-GR" sz="32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Τ</a:t>
            </a:r>
            <a:r>
              <a:rPr lang="en-US" altLang="el-GR" sz="32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wo-level Games)</a:t>
            </a:r>
            <a:endParaRPr lang="el-GR" altLang="el-GR" sz="32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455738"/>
            <a:ext cx="8229600" cy="47815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800"/>
              </a:spcBef>
            </a:pPr>
            <a:r>
              <a:rPr lang="el-GR" altLang="el-GR" sz="2800" smtClean="0"/>
              <a:t>Αναλυτικό πλαίσιο μελέτης διεθνών συμφωνιών και διαπραγματεύσεων 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l-GR" altLang="el-GR" sz="2800" smtClean="0"/>
              <a:t>Άρθρο του </a:t>
            </a:r>
            <a:r>
              <a:rPr lang="en-US" altLang="el-GR" sz="2800" smtClean="0"/>
              <a:t>R. Putnam (</a:t>
            </a:r>
            <a:r>
              <a:rPr lang="en-US" altLang="el-GR" sz="2800" i="1" smtClean="0"/>
              <a:t>International Organization</a:t>
            </a:r>
            <a:r>
              <a:rPr lang="en-US" altLang="el-GR" sz="2800" smtClean="0"/>
              <a:t>, 1988)</a:t>
            </a:r>
            <a:r>
              <a:rPr lang="el-GR" altLang="el-GR" sz="2800" smtClean="0"/>
              <a:t> 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l-GR" altLang="el-GR" sz="2800" smtClean="0"/>
              <a:t>Βασικές έννοιες πλαισίου: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</a:pPr>
            <a:r>
              <a:rPr lang="el-GR" altLang="el-GR" sz="2600" smtClean="0"/>
              <a:t>διάδραση εσωτερικού και εξωτερικού περιβάλλοντος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</a:pPr>
            <a:r>
              <a:rPr lang="el-GR" altLang="el-GR" sz="2600" smtClean="0"/>
              <a:t>ο εκάστοτε διαπραγματευτής συνδέει τα δύο επίπεδα και συμμετέχει στη διαδικασία στο διεθνές επίπεδο με το μυαλό στο τι μπορεί να γίνει αποδεκτό στο εγχώριο επίπεδο</a:t>
            </a:r>
          </a:p>
        </p:txBody>
      </p:sp>
    </p:spTree>
    <p:extLst>
      <p:ext uri="{BB962C8B-B14F-4D97-AF65-F5344CB8AC3E}">
        <p14:creationId xmlns:p14="http://schemas.microsoft.com/office/powerpoint/2010/main" val="300572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457200" y="836613"/>
            <a:ext cx="7620000" cy="5564187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spcBef>
                <a:spcPct val="50000"/>
              </a:spcBef>
            </a:pPr>
            <a:r>
              <a:rPr lang="el-GR" altLang="el-GR" sz="2800" smtClean="0"/>
              <a:t>Έννοια </a:t>
            </a:r>
            <a:r>
              <a:rPr lang="en-US" altLang="el-GR" sz="2800" b="1" smtClean="0"/>
              <a:t>‘win set’</a:t>
            </a:r>
            <a:r>
              <a:rPr lang="el-GR" altLang="el-GR" sz="2800" smtClean="0"/>
              <a:t>: σύνολο αποδεκτών λύσεων μιας διαπραγμάτευσης (από Κοινοβούλιο, εκτελεστική εξουσία, γραφειοκρατικούς μηχανισμούς κτλ)</a:t>
            </a:r>
          </a:p>
          <a:p>
            <a:pPr lvl="2" eaLnBrk="1" hangingPunct="1">
              <a:lnSpc>
                <a:spcPct val="80000"/>
              </a:lnSpc>
              <a:spcBef>
                <a:spcPct val="50000"/>
              </a:spcBef>
            </a:pPr>
            <a:r>
              <a:rPr lang="el-GR" altLang="el-GR" sz="2800" smtClean="0"/>
              <a:t>Μεγαλύτερα </a:t>
            </a:r>
            <a:r>
              <a:rPr lang="en-US" altLang="el-GR" sz="2800" smtClean="0"/>
              <a:t>win sets</a:t>
            </a:r>
            <a:r>
              <a:rPr lang="el-GR" altLang="el-GR" sz="2800" smtClean="0"/>
              <a:t> διευκολύνουν συμφωνία (μικρότερα μπορεί να αποτελούν διαπραγματευτικό όπλο ή να εμποδίζουν τη συμφωνία)</a:t>
            </a:r>
          </a:p>
          <a:p>
            <a:pPr lvl="2" eaLnBrk="1" hangingPunct="1">
              <a:lnSpc>
                <a:spcPct val="80000"/>
              </a:lnSpc>
              <a:spcBef>
                <a:spcPct val="50000"/>
              </a:spcBef>
            </a:pPr>
            <a:r>
              <a:rPr lang="el-GR" altLang="el-GR" sz="2800" smtClean="0"/>
              <a:t>Το σχετικό τους μέγεθος καθορίζει κατανομή κερδών από τη διαπραγμάτευση (τακτική «δεμένων χεριών»)</a:t>
            </a:r>
          </a:p>
          <a:p>
            <a:pPr eaLnBrk="1" hangingPunct="1"/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388559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20713"/>
            <a:ext cx="7859713" cy="58324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altLang="el-GR" sz="3600" smtClean="0"/>
              <a:t>Πώς καθορίζεται μέγεθος συνόλου αποδεκτών λύσεων (</a:t>
            </a:r>
            <a:r>
              <a:rPr lang="en-US" altLang="el-GR" sz="3600" smtClean="0"/>
              <a:t>win set)</a:t>
            </a:r>
            <a:r>
              <a:rPr lang="el-GR" altLang="el-GR" sz="3600" smtClean="0"/>
              <a:t>;</a:t>
            </a:r>
          </a:p>
          <a:p>
            <a:pPr marL="411163" lvl="1" indent="0" eaLnBrk="1" hangingPunct="1">
              <a:lnSpc>
                <a:spcPct val="80000"/>
              </a:lnSpc>
              <a:spcBef>
                <a:spcPts val="2400"/>
              </a:spcBef>
              <a:buFont typeface="Arial" charset="0"/>
              <a:buNone/>
            </a:pPr>
            <a:r>
              <a:rPr lang="el-GR" altLang="el-GR" sz="3000" smtClean="0"/>
              <a:t>1. </a:t>
            </a:r>
            <a:r>
              <a:rPr lang="el-GR" altLang="el-GR" sz="3000" u="sng" smtClean="0"/>
              <a:t>Διαμόρφωση προτιμήσεων – ‘εισροές’</a:t>
            </a:r>
            <a:r>
              <a:rPr lang="el-GR" altLang="el-GR" sz="3000" smtClean="0"/>
              <a:t>:</a:t>
            </a:r>
          </a:p>
          <a:p>
            <a:pPr lvl="2" eaLnBrk="1" hangingPunct="1">
              <a:lnSpc>
                <a:spcPct val="80000"/>
              </a:lnSpc>
              <a:spcBef>
                <a:spcPts val="2400"/>
              </a:spcBef>
            </a:pPr>
            <a:r>
              <a:rPr lang="el-GR" altLang="el-GR" sz="2800" smtClean="0"/>
              <a:t>Ομάδες συμφερόντων: τι επίπτωση έχει μια συμφωνία στην ευημερία τους; (‘απομονωτιστές’ – ‘διεθνιστές’)</a:t>
            </a:r>
          </a:p>
          <a:p>
            <a:pPr lvl="2" eaLnBrk="1" hangingPunct="1">
              <a:lnSpc>
                <a:spcPct val="80000"/>
              </a:lnSpc>
              <a:spcBef>
                <a:spcPts val="2400"/>
              </a:spcBef>
            </a:pPr>
            <a:r>
              <a:rPr lang="el-GR" altLang="el-GR" sz="2800" smtClean="0"/>
              <a:t>Κοινή γνώμη: ομοιογένεια – ετερογένεια (πλεονέκτημα ή μειονέκτημα;) </a:t>
            </a:r>
          </a:p>
          <a:p>
            <a:pPr marL="411163" lvl="1" indent="0" eaLnBrk="1" hangingPunct="1">
              <a:lnSpc>
                <a:spcPct val="80000"/>
              </a:lnSpc>
              <a:spcBef>
                <a:spcPct val="50000"/>
              </a:spcBef>
              <a:buFont typeface="Arial" charset="0"/>
              <a:buNone/>
            </a:pPr>
            <a:r>
              <a:rPr lang="el-GR" altLang="el-GR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0620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813"/>
            <a:ext cx="7620000" cy="5832475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altLang="el-GR" sz="3900" dirty="0"/>
              <a:t>Πώς καθορίζεται μέγεθος συνόλου αποδεκτών λύσεων (</a:t>
            </a:r>
            <a:r>
              <a:rPr lang="en-US" altLang="el-GR" sz="3900" dirty="0"/>
              <a:t>win set)</a:t>
            </a:r>
            <a:r>
              <a:rPr lang="el-GR" altLang="el-GR" sz="3900" dirty="0" smtClean="0"/>
              <a:t>;</a:t>
            </a:r>
          </a:p>
          <a:p>
            <a:pPr marL="411480" lvl="1" indent="0" eaLnBrk="1" fontAlgn="auto" hangingPunct="1">
              <a:lnSpc>
                <a:spcPct val="80000"/>
              </a:lnSpc>
              <a:spcBef>
                <a:spcPts val="24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altLang="el-GR" sz="2800" dirty="0" smtClean="0"/>
              <a:t>2. </a:t>
            </a:r>
            <a:r>
              <a:rPr lang="el-GR" altLang="el-GR" sz="3000" u="sng" dirty="0" smtClean="0"/>
              <a:t>Διαδικασία μετατροπής ‘εισροών’ σε διαπραγματευτικές θέσεις</a:t>
            </a:r>
          </a:p>
          <a:p>
            <a:pPr marL="1005840" lvl="2" eaLnBrk="1" fontAlgn="auto" hangingPunct="1">
              <a:lnSpc>
                <a:spcPct val="80000"/>
              </a:lnSpc>
              <a:spcBef>
                <a:spcPts val="24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l-GR" altLang="el-GR" sz="2600" dirty="0" smtClean="0"/>
              <a:t>Θεσμοθετημένος τρόπος συμμετοχής ομάδων πίεσης (πλουραλιστικό – </a:t>
            </a:r>
            <a:r>
              <a:rPr lang="el-GR" altLang="el-GR" sz="2600" dirty="0" err="1" smtClean="0"/>
              <a:t>κορπορατιστικό</a:t>
            </a:r>
            <a:r>
              <a:rPr lang="el-GR" altLang="el-GR" sz="2600" dirty="0" smtClean="0"/>
              <a:t> σύστημα)</a:t>
            </a:r>
          </a:p>
          <a:p>
            <a:pPr marL="1005840" lvl="2" eaLnBrk="1" fontAlgn="auto" hangingPunct="1">
              <a:lnSpc>
                <a:spcPct val="80000"/>
              </a:lnSpc>
              <a:spcBef>
                <a:spcPts val="24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l-GR" altLang="el-GR" sz="2600" dirty="0" smtClean="0"/>
              <a:t>Θεσμική </a:t>
            </a:r>
            <a:r>
              <a:rPr lang="el-GR" altLang="el-GR" sz="2600" dirty="0"/>
              <a:t>διαδικασία λήψης αποφάσεων:</a:t>
            </a:r>
          </a:p>
          <a:p>
            <a:pPr marL="1280160" lvl="3" eaLnBrk="1" fontAlgn="auto" hangingPunct="1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accent4"/>
              </a:buClr>
              <a:buFont typeface="Arial" pitchFamily="34" charset="0"/>
              <a:buChar char="•"/>
              <a:defRPr/>
            </a:pPr>
            <a:r>
              <a:rPr lang="el-GR" altLang="el-GR" sz="2400" dirty="0" smtClean="0"/>
              <a:t>Τρόπος έγκρισης </a:t>
            </a:r>
            <a:r>
              <a:rPr lang="el-GR" altLang="el-GR" sz="2400" dirty="0"/>
              <a:t>συμφωνίας (π.χ. Κοινοβούλιο ή δημοψήφισμα, ισχυρή ή ισχνή </a:t>
            </a:r>
            <a:r>
              <a:rPr lang="el-GR" altLang="el-GR" sz="2400" dirty="0" smtClean="0"/>
              <a:t>κοινοβουλευτική πλειοψηφία</a:t>
            </a:r>
            <a:r>
              <a:rPr lang="el-GR" altLang="el-GR" sz="2400" dirty="0"/>
              <a:t>, κομματική πειθαρχία)</a:t>
            </a:r>
          </a:p>
          <a:p>
            <a:pPr marL="1280160" lvl="3" eaLnBrk="1" fontAlgn="auto" hangingPunct="1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chemeClr val="accent4"/>
              </a:buClr>
              <a:buFont typeface="Arial" pitchFamily="34" charset="0"/>
              <a:buChar char="•"/>
              <a:defRPr/>
            </a:pPr>
            <a:r>
              <a:rPr lang="el-GR" altLang="el-GR" sz="2400" dirty="0"/>
              <a:t>Αυτονομία κεντρικής διοίκησης ή πολιτική εξάρτηση (από ομάδες πίεσης κτλ)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2926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457200" y="908050"/>
            <a:ext cx="7620000" cy="5205413"/>
          </a:xfrm>
        </p:spPr>
        <p:txBody>
          <a:bodyPr/>
          <a:lstStyle/>
          <a:p>
            <a:pPr marL="411163" lvl="1" indent="0" eaLnBrk="1" hangingPunct="1">
              <a:lnSpc>
                <a:spcPct val="80000"/>
              </a:lnSpc>
              <a:spcBef>
                <a:spcPts val="2400"/>
              </a:spcBef>
              <a:buFont typeface="Arial" charset="0"/>
              <a:buNone/>
            </a:pPr>
            <a:r>
              <a:rPr lang="el-GR" altLang="el-GR" sz="3600" smtClean="0"/>
              <a:t>Τακτικές διαπραγματευτή</a:t>
            </a:r>
            <a:r>
              <a:rPr lang="el-GR" altLang="el-GR" sz="2800" smtClean="0"/>
              <a:t>:</a:t>
            </a:r>
          </a:p>
          <a:p>
            <a:pPr lvl="2" eaLnBrk="1" hangingPunct="1">
              <a:lnSpc>
                <a:spcPct val="80000"/>
              </a:lnSpc>
              <a:spcBef>
                <a:spcPts val="2400"/>
              </a:spcBef>
            </a:pPr>
            <a:r>
              <a:rPr lang="el-GR" altLang="el-GR" sz="3200" smtClean="0"/>
              <a:t>Ικανοποίηση εγχώριων αιτημάτων (π.χ. σκλήρυνση στάσης)</a:t>
            </a:r>
          </a:p>
          <a:p>
            <a:pPr lvl="2" eaLnBrk="1" hangingPunct="1">
              <a:lnSpc>
                <a:spcPct val="80000"/>
              </a:lnSpc>
              <a:spcBef>
                <a:spcPts val="2400"/>
              </a:spcBef>
            </a:pPr>
            <a:r>
              <a:rPr lang="el-GR" altLang="el-GR" sz="3200" smtClean="0"/>
              <a:t>Κινητοποίηση εναλλακτικών ομάδων συμφερόντων (π.χ. σε μια οικονομική συμφωνία, ποιοι επωφελούνται-ζημιώνονται;)</a:t>
            </a:r>
          </a:p>
          <a:p>
            <a:pPr lvl="2" eaLnBrk="1" hangingPunct="1">
              <a:lnSpc>
                <a:spcPct val="80000"/>
              </a:lnSpc>
              <a:spcBef>
                <a:spcPts val="2400"/>
              </a:spcBef>
            </a:pPr>
            <a:r>
              <a:rPr lang="el-GR" altLang="el-GR" sz="3200" smtClean="0"/>
              <a:t>Απομόνωση ενστάσεων (προϋπόθεση: ανεκτό πολιτικό κόστος)</a:t>
            </a:r>
          </a:p>
          <a:p>
            <a:pPr eaLnBrk="1" hangingPunct="1"/>
            <a:endParaRPr lang="el-GR" altLang="el-GR" sz="2800" smtClean="0"/>
          </a:p>
          <a:p>
            <a:pPr eaLnBrk="1" hangingPunct="1"/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214172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778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/>
              <a:t>Διεθνές Περιβάλλον</a:t>
            </a:r>
            <a:endParaRPr lang="el-GR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7620000" cy="5183187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l-GR" altLang="el-GR" sz="2400" b="1" smtClean="0"/>
              <a:t> Συστημικές ισορροπίες</a:t>
            </a:r>
          </a:p>
          <a:p>
            <a:pPr lvl="1" eaLnBrk="1" hangingPunct="1">
              <a:spcBef>
                <a:spcPts val="1200"/>
              </a:spcBef>
              <a:buFont typeface="Wingdings" pitchFamily="2" charset="2"/>
              <a:buChar char="q"/>
            </a:pPr>
            <a:r>
              <a:rPr lang="el-GR" altLang="el-GR" smtClean="0"/>
              <a:t> </a:t>
            </a:r>
            <a:r>
              <a:rPr lang="en-US" altLang="el-GR" smtClean="0"/>
              <a:t>Ad hoc </a:t>
            </a:r>
            <a:r>
              <a:rPr lang="el-GR" altLang="el-GR" smtClean="0"/>
              <a:t>διαπραγματευτική δύναμη των εμπλεκόμενων διαπραγματευτικών εταίρων που αντανακλά την εκάστοτε ένταση των προτιμήσεων </a:t>
            </a:r>
            <a:r>
              <a:rPr lang="en-US" altLang="el-GR" sz="2400" smtClean="0"/>
              <a:t> </a:t>
            </a:r>
            <a:endParaRPr lang="el-GR" altLang="el-GR" sz="2400" smtClean="0"/>
          </a:p>
          <a:p>
            <a:pPr eaLnBrk="1" hangingPunct="1">
              <a:spcBef>
                <a:spcPts val="1800"/>
              </a:spcBef>
              <a:buFont typeface="Wingdings" pitchFamily="2" charset="2"/>
              <a:buChar char="Ø"/>
            </a:pPr>
            <a:r>
              <a:rPr lang="en-US" altLang="el-GR" sz="2400" b="1" smtClean="0"/>
              <a:t> </a:t>
            </a:r>
            <a:r>
              <a:rPr lang="el-GR" altLang="el-GR" sz="2400" b="1" smtClean="0"/>
              <a:t>Θεσμικό περιβάλλον διαπραγμάτευσης</a:t>
            </a:r>
            <a:endParaRPr lang="en-US" altLang="el-GR" sz="2400" smtClean="0"/>
          </a:p>
          <a:p>
            <a:pPr lvl="1" eaLnBrk="1" hangingPunct="1">
              <a:buFont typeface="Wingdings" pitchFamily="2" charset="2"/>
              <a:buChar char="q"/>
            </a:pPr>
            <a:r>
              <a:rPr lang="el-GR" altLang="el-GR" smtClean="0"/>
              <a:t> Κανόνες λήψης αποφάσεων (ομοφωνία/συναίνεση, ειδική πλειοψηφία, απλή πλειοψηφία)</a:t>
            </a:r>
            <a:r>
              <a:rPr lang="en-US" altLang="el-GR" smtClean="0"/>
              <a:t> 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el-GR" altLang="el-GR" smtClean="0"/>
              <a:t> Πυκνότητα διαδράσεων και σχέσεων (που να επιτρέπει διασύνδεση θεματικών πεδίων διαπραγμάτευσης και ‘συμφωνίες πακέτο’)</a:t>
            </a:r>
            <a:endParaRPr lang="en-US" altLang="el-GR" smtClean="0"/>
          </a:p>
          <a:p>
            <a:pPr lvl="1" eaLnBrk="1" hangingPunct="1">
              <a:buFont typeface="Wingdings" pitchFamily="2" charset="2"/>
              <a:buChar char="q"/>
            </a:pPr>
            <a:r>
              <a:rPr lang="el-GR" altLang="el-GR" smtClean="0"/>
              <a:t> Ρόλος υπερ-εθνικών και λοιπών οργάνων (ειδικά στη διάδοση πληροφοριών και στην αντιμετώπιση ασυμμετριών πληροφόρηση) (π.χ. Επιτροπή στην ΕΕ, Προεδρία) </a:t>
            </a:r>
            <a:endParaRPr lang="en-US" altLang="el-GR" smtClean="0"/>
          </a:p>
          <a:p>
            <a:pPr lvl="1" eaLnBrk="1" hangingPunct="1">
              <a:buFont typeface="Wingdings" pitchFamily="2" charset="2"/>
              <a:buChar char="q"/>
            </a:pPr>
            <a:r>
              <a:rPr lang="el-GR" altLang="el-GR" smtClean="0"/>
              <a:t> Κανονιστικό και αξιακό πλαίσιο</a:t>
            </a:r>
            <a:endParaRPr lang="en-US" altLang="el-GR" smtClean="0"/>
          </a:p>
          <a:p>
            <a:pPr eaLnBrk="1" hangingPunct="1"/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337915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5"/>
          <p:cNvSpPr txBox="1">
            <a:spLocks noChangeArrowheads="1"/>
          </p:cNvSpPr>
          <p:nvPr/>
        </p:nvSpPr>
        <p:spPr bwMode="auto">
          <a:xfrm>
            <a:off x="250825" y="765175"/>
            <a:ext cx="2651125" cy="5472113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l-GR" sz="1600" b="1">
                <a:solidFill>
                  <a:srgbClr val="0000FF"/>
                </a:solidFill>
              </a:rPr>
              <a:t>DOMESTIC LEVEL</a:t>
            </a:r>
          </a:p>
          <a:p>
            <a:pPr eaLnBrk="1" hangingPunct="1"/>
            <a:endParaRPr lang="en-US" altLang="el-GR" sz="1200"/>
          </a:p>
          <a:p>
            <a:pPr eaLnBrk="1" hangingPunct="1"/>
            <a:r>
              <a:rPr lang="en-US" altLang="el-GR" sz="1400" b="1"/>
              <a:t>‘Win Set’ Determinants </a:t>
            </a:r>
          </a:p>
          <a:p>
            <a:pPr eaLnBrk="1" hangingPunct="1"/>
            <a:endParaRPr lang="en-US" altLang="el-GR" sz="1400" b="1"/>
          </a:p>
          <a:p>
            <a:pPr eaLnBrk="1" hangingPunct="1">
              <a:buFont typeface="Wingdings" pitchFamily="2" charset="2"/>
              <a:buChar char="Ø"/>
            </a:pPr>
            <a:r>
              <a:rPr lang="en-US" altLang="el-GR" sz="1400" b="1"/>
              <a:t> Preferences and Coalitions of Socio-Economic Interest Groups and Public Opinion</a:t>
            </a:r>
            <a:r>
              <a:rPr lang="en-US" altLang="el-GR" sz="1400"/>
              <a:t>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l-GR" sz="1200"/>
              <a:t> </a:t>
            </a:r>
          </a:p>
          <a:p>
            <a:pPr eaLnBrk="1" hangingPunct="1">
              <a:buSzPts val="800"/>
              <a:buFont typeface="Wingdings" pitchFamily="2" charset="2"/>
              <a:buChar char="q"/>
            </a:pPr>
            <a:r>
              <a:rPr lang="en-US" altLang="el-GR" sz="1400"/>
              <a:t> Prosperity shifts induced by the proposed international agreement – Intensity of Preferences</a:t>
            </a:r>
          </a:p>
          <a:p>
            <a:pPr eaLnBrk="1" hangingPunct="1">
              <a:buSzPts val="800"/>
              <a:buFont typeface="Wingdings" pitchFamily="2" charset="2"/>
              <a:buChar char="q"/>
            </a:pPr>
            <a:r>
              <a:rPr lang="en-US" altLang="el-GR" sz="1400"/>
              <a:t> Public Opinion: Constituency Homogeneity and Nature of Issue</a:t>
            </a:r>
          </a:p>
          <a:p>
            <a:pPr eaLnBrk="1" hangingPunct="1"/>
            <a:endParaRPr lang="en-US" altLang="el-GR" sz="1400"/>
          </a:p>
          <a:p>
            <a:pPr eaLnBrk="1" hangingPunct="1">
              <a:buFont typeface="Wingdings" pitchFamily="2" charset="2"/>
              <a:buChar char="Ø"/>
            </a:pPr>
            <a:r>
              <a:rPr lang="en-US" altLang="el-GR" sz="1400" b="1"/>
              <a:t> Institutional Structures</a:t>
            </a:r>
          </a:p>
          <a:p>
            <a:pPr eaLnBrk="1" hangingPunct="1">
              <a:buFont typeface="Wingdings" pitchFamily="2" charset="2"/>
              <a:buNone/>
            </a:pPr>
            <a:endParaRPr lang="en-US" altLang="el-GR" sz="1400" b="1"/>
          </a:p>
          <a:p>
            <a:pPr eaLnBrk="1" hangingPunct="1">
              <a:buSzPts val="800"/>
              <a:buFont typeface="Wingdings" pitchFamily="2" charset="2"/>
              <a:buChar char="q"/>
            </a:pPr>
            <a:r>
              <a:rPr lang="en-US" altLang="el-GR" sz="1400"/>
              <a:t> Organization of socio-economic institutions</a:t>
            </a:r>
          </a:p>
          <a:p>
            <a:pPr eaLnBrk="1" hangingPunct="1">
              <a:buSzPts val="800"/>
              <a:buFont typeface="Wingdings" pitchFamily="2" charset="2"/>
              <a:buChar char="q"/>
            </a:pPr>
            <a:r>
              <a:rPr lang="en-US" altLang="el-GR" sz="1400"/>
              <a:t> Political institutions (fragmentation of decision-making power, electoral rules, governmental and parliamentary stability, etc)</a:t>
            </a:r>
          </a:p>
        </p:txBody>
      </p:sp>
      <p:sp>
        <p:nvSpPr>
          <p:cNvPr id="16387" name="Text Box 6"/>
          <p:cNvSpPr txBox="1">
            <a:spLocks noChangeArrowheads="1"/>
          </p:cNvSpPr>
          <p:nvPr/>
        </p:nvSpPr>
        <p:spPr bwMode="auto">
          <a:xfrm>
            <a:off x="2987675" y="188913"/>
            <a:ext cx="3168650" cy="2735262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l-GR">
                <a:solidFill>
                  <a:srgbClr val="FF0000"/>
                </a:solidFill>
              </a:rPr>
              <a:t>STATESMEN</a:t>
            </a:r>
            <a:endParaRPr lang="en-US" altLang="el-GR"/>
          </a:p>
          <a:p>
            <a:pPr eaLnBrk="1" hangingPunct="1">
              <a:buFont typeface="Wingdings" pitchFamily="2" charset="2"/>
              <a:buChar char="Ø"/>
            </a:pPr>
            <a:r>
              <a:rPr lang="en-US" altLang="el-GR" sz="1400" b="1"/>
              <a:t>  Strategic Options: </a:t>
            </a:r>
            <a:r>
              <a:rPr lang="en-US" altLang="el-GR" sz="1400"/>
              <a:t>Accommodation-Support mobilization-Insulation</a:t>
            </a:r>
          </a:p>
          <a:p>
            <a:pPr eaLnBrk="1" hangingPunct="1"/>
            <a:endParaRPr lang="en-US" altLang="el-GR" sz="1400"/>
          </a:p>
          <a:p>
            <a:pPr eaLnBrk="1" hangingPunct="1">
              <a:buFont typeface="Wingdings" pitchFamily="2" charset="2"/>
              <a:buChar char="Ø"/>
            </a:pPr>
            <a:r>
              <a:rPr lang="en-US" altLang="el-GR" sz="1400" b="1"/>
              <a:t>  Parameters affecting ‘win set’ restructuring:</a:t>
            </a:r>
            <a:endParaRPr lang="en-US" altLang="el-GR" sz="1400"/>
          </a:p>
          <a:p>
            <a:pPr eaLnBrk="1" hangingPunct="1">
              <a:buSzPts val="800"/>
              <a:buFont typeface="Wingdings" pitchFamily="2" charset="2"/>
              <a:buChar char="q"/>
            </a:pPr>
            <a:r>
              <a:rPr lang="en-US" altLang="el-GR" sz="1400"/>
              <a:t> Own Preferences</a:t>
            </a:r>
          </a:p>
          <a:p>
            <a:pPr eaLnBrk="1" hangingPunct="1">
              <a:buSzPts val="800"/>
              <a:buFont typeface="Wingdings" pitchFamily="2" charset="2"/>
              <a:buChar char="q"/>
            </a:pPr>
            <a:r>
              <a:rPr lang="en-US" altLang="el-GR" sz="1400"/>
              <a:t> Domestic Institutional Structures – Degree of Autonomy</a:t>
            </a:r>
          </a:p>
          <a:p>
            <a:pPr eaLnBrk="1" hangingPunct="1">
              <a:buSzPts val="800"/>
              <a:buFont typeface="Wingdings" pitchFamily="2" charset="2"/>
              <a:buChar char="q"/>
            </a:pPr>
            <a:r>
              <a:rPr lang="en-US" altLang="el-GR" sz="1400"/>
              <a:t> Political Leverage</a:t>
            </a:r>
          </a:p>
        </p:txBody>
      </p:sp>
      <p:sp>
        <p:nvSpPr>
          <p:cNvPr id="16388" name="Text Box 7"/>
          <p:cNvSpPr txBox="1">
            <a:spLocks noChangeArrowheads="1"/>
          </p:cNvSpPr>
          <p:nvPr/>
        </p:nvSpPr>
        <p:spPr bwMode="auto">
          <a:xfrm>
            <a:off x="2987675" y="3790950"/>
            <a:ext cx="3168650" cy="2951163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DE" altLang="el-GR" sz="1600" b="1">
                <a:solidFill>
                  <a:srgbClr val="FF0000"/>
                </a:solidFill>
              </a:rPr>
              <a:t>TRANSNATIONAL INTERESTS</a:t>
            </a:r>
          </a:p>
          <a:p>
            <a:pPr eaLnBrk="1" hangingPunct="1"/>
            <a:r>
              <a:rPr lang="de-DE" altLang="el-GR" sz="1400" b="1">
                <a:solidFill>
                  <a:srgbClr val="000000"/>
                </a:solidFill>
              </a:rPr>
              <a:t>‘Win Set’ Restructuring</a:t>
            </a:r>
            <a:r>
              <a:rPr lang="de-DE" altLang="el-GR" sz="1400">
                <a:solidFill>
                  <a:srgbClr val="000000"/>
                </a:solidFill>
              </a:rPr>
              <a:t>:</a:t>
            </a:r>
          </a:p>
          <a:p>
            <a:pPr eaLnBrk="1" hangingPunct="1">
              <a:buSzPts val="800"/>
              <a:buFont typeface="Wingdings" pitchFamily="2" charset="2"/>
              <a:buChar char="q"/>
            </a:pPr>
            <a:r>
              <a:rPr lang="el-GR" altLang="el-GR" sz="1400">
                <a:solidFill>
                  <a:srgbClr val="000000"/>
                </a:solidFill>
              </a:rPr>
              <a:t> </a:t>
            </a:r>
            <a:r>
              <a:rPr lang="de-DE" altLang="el-GR" sz="1400">
                <a:solidFill>
                  <a:srgbClr val="000000"/>
                </a:solidFill>
              </a:rPr>
              <a:t>Enhancing power of socio-economic groups (home or abroad)</a:t>
            </a:r>
          </a:p>
          <a:p>
            <a:pPr eaLnBrk="1" hangingPunct="1">
              <a:buSzPts val="800"/>
              <a:buFont typeface="Wingdings" pitchFamily="2" charset="2"/>
              <a:buChar char="q"/>
            </a:pPr>
            <a:r>
              <a:rPr lang="el-GR" altLang="el-GR" sz="1400">
                <a:solidFill>
                  <a:srgbClr val="000000"/>
                </a:solidFill>
              </a:rPr>
              <a:t> </a:t>
            </a:r>
            <a:r>
              <a:rPr lang="de-DE" altLang="el-GR" sz="1400">
                <a:solidFill>
                  <a:srgbClr val="000000"/>
                </a:solidFill>
              </a:rPr>
              <a:t>Information flows</a:t>
            </a:r>
          </a:p>
          <a:p>
            <a:pPr eaLnBrk="1" hangingPunct="1">
              <a:buSzPts val="800"/>
              <a:buFont typeface="Wingdings" pitchFamily="2" charset="2"/>
              <a:buChar char="q"/>
            </a:pPr>
            <a:r>
              <a:rPr lang="el-GR" altLang="el-GR" sz="1400">
                <a:solidFill>
                  <a:srgbClr val="000000"/>
                </a:solidFill>
              </a:rPr>
              <a:t> </a:t>
            </a:r>
            <a:r>
              <a:rPr lang="de-DE" altLang="el-GR" sz="1400">
                <a:solidFill>
                  <a:srgbClr val="000000"/>
                </a:solidFill>
              </a:rPr>
              <a:t>Generate international institutions</a:t>
            </a:r>
          </a:p>
          <a:p>
            <a:pPr eaLnBrk="1" hangingPunct="1"/>
            <a:r>
              <a:rPr lang="de-DE" altLang="el-GR" sz="1400" b="1">
                <a:solidFill>
                  <a:srgbClr val="000000"/>
                </a:solidFill>
              </a:rPr>
              <a:t>Impact according to:</a:t>
            </a:r>
            <a:endParaRPr lang="de-DE" altLang="el-GR" sz="1400">
              <a:solidFill>
                <a:srgbClr val="000000"/>
              </a:solidFill>
            </a:endParaRPr>
          </a:p>
          <a:p>
            <a:pPr eaLnBrk="1" hangingPunct="1">
              <a:buSzPts val="800"/>
              <a:buFont typeface="Wingdings" pitchFamily="2" charset="2"/>
              <a:buChar char="q"/>
            </a:pPr>
            <a:r>
              <a:rPr lang="el-GR" altLang="el-GR" sz="1400">
                <a:solidFill>
                  <a:srgbClr val="000000"/>
                </a:solidFill>
              </a:rPr>
              <a:t> </a:t>
            </a:r>
            <a:r>
              <a:rPr lang="de-DE" altLang="el-GR" sz="1400">
                <a:solidFill>
                  <a:srgbClr val="000000"/>
                </a:solidFill>
              </a:rPr>
              <a:t>Domestic Structures: polity-society relations</a:t>
            </a:r>
          </a:p>
          <a:p>
            <a:pPr eaLnBrk="1" hangingPunct="1">
              <a:buSzPts val="800"/>
              <a:buFont typeface="Wingdings" pitchFamily="2" charset="2"/>
              <a:buChar char="q"/>
            </a:pPr>
            <a:r>
              <a:rPr lang="el-GR" altLang="el-GR" sz="1400">
                <a:solidFill>
                  <a:srgbClr val="000000"/>
                </a:solidFill>
              </a:rPr>
              <a:t> </a:t>
            </a:r>
            <a:r>
              <a:rPr lang="de-DE" altLang="el-GR" sz="1400">
                <a:solidFill>
                  <a:srgbClr val="000000"/>
                </a:solidFill>
              </a:rPr>
              <a:t>International Structures: Interstate co-operation facilitates transnational activities  </a:t>
            </a:r>
          </a:p>
          <a:p>
            <a:pPr eaLnBrk="1" hangingPunct="1">
              <a:buSzPts val="800"/>
              <a:buFont typeface="Wingdings" pitchFamily="2" charset="2"/>
              <a:buChar char="q"/>
            </a:pPr>
            <a:r>
              <a:rPr lang="el-GR" altLang="el-GR" sz="1400">
                <a:solidFill>
                  <a:srgbClr val="000000"/>
                </a:solidFill>
              </a:rPr>
              <a:t> </a:t>
            </a:r>
            <a:r>
              <a:rPr lang="de-DE" altLang="el-GR" sz="1400">
                <a:solidFill>
                  <a:srgbClr val="000000"/>
                </a:solidFill>
              </a:rPr>
              <a:t>Nature of Issue:security -economic</a:t>
            </a:r>
            <a:endParaRPr lang="el-GR" altLang="el-GR" sz="1400"/>
          </a:p>
        </p:txBody>
      </p:sp>
      <p:sp>
        <p:nvSpPr>
          <p:cNvPr id="16389" name="Text Box 8"/>
          <p:cNvSpPr txBox="1">
            <a:spLocks noChangeArrowheads="1"/>
          </p:cNvSpPr>
          <p:nvPr/>
        </p:nvSpPr>
        <p:spPr bwMode="auto">
          <a:xfrm>
            <a:off x="6227763" y="765175"/>
            <a:ext cx="2843212" cy="5472113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l-GR" dirty="0">
                <a:solidFill>
                  <a:srgbClr val="0000FF"/>
                </a:solidFill>
              </a:rPr>
              <a:t>INTERNATIONAL LEVEL</a:t>
            </a:r>
          </a:p>
          <a:p>
            <a:pPr eaLnBrk="1" hangingPunct="1"/>
            <a:endParaRPr lang="en-US" altLang="el-GR" sz="1200" dirty="0"/>
          </a:p>
          <a:p>
            <a:pPr eaLnBrk="1" hangingPunct="1"/>
            <a:r>
              <a:rPr lang="en-US" altLang="el-GR" sz="1400" b="1" dirty="0"/>
              <a:t>Negotiating Environment</a:t>
            </a:r>
            <a:r>
              <a:rPr lang="en-US" altLang="el-GR" sz="1400" dirty="0"/>
              <a:t>:</a:t>
            </a:r>
          </a:p>
          <a:p>
            <a:pPr eaLnBrk="1" hangingPunct="1"/>
            <a:endParaRPr lang="en-US" altLang="el-GR" sz="1400" dirty="0"/>
          </a:p>
          <a:p>
            <a:pPr eaLnBrk="1" hangingPunct="1">
              <a:buFont typeface="Wingdings" pitchFamily="2" charset="2"/>
              <a:buChar char="Ø"/>
            </a:pPr>
            <a:r>
              <a:rPr lang="en-US" altLang="el-GR" sz="1400" b="1" dirty="0"/>
              <a:t> Systemic Considerations</a:t>
            </a:r>
            <a:r>
              <a:rPr lang="en-US" altLang="el-GR" sz="1400" dirty="0"/>
              <a:t>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l-GR" sz="1400" dirty="0"/>
              <a:t> 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altLang="el-GR" sz="1400" dirty="0"/>
              <a:t> Issue-specific distribution of bargaining power, reflecting nature and intensity of state preferences </a:t>
            </a:r>
          </a:p>
          <a:p>
            <a:pPr eaLnBrk="1" hangingPunct="1"/>
            <a:endParaRPr lang="en-US" altLang="el-GR" sz="1400" dirty="0"/>
          </a:p>
          <a:p>
            <a:pPr eaLnBrk="1" hangingPunct="1">
              <a:buFont typeface="Wingdings" pitchFamily="2" charset="2"/>
              <a:buChar char="Ø"/>
            </a:pPr>
            <a:r>
              <a:rPr lang="en-US" altLang="el-GR" sz="1400" b="1" dirty="0"/>
              <a:t> Institutional Setting</a:t>
            </a:r>
            <a:r>
              <a:rPr lang="en-US" altLang="el-GR" sz="1400" dirty="0"/>
              <a:t>:</a:t>
            </a:r>
          </a:p>
          <a:p>
            <a:pPr eaLnBrk="1" hangingPunct="1"/>
            <a:endParaRPr lang="en-US" altLang="el-GR" sz="1400" dirty="0"/>
          </a:p>
          <a:p>
            <a:pPr eaLnBrk="1" hangingPunct="1">
              <a:buFont typeface="Wingdings" pitchFamily="2" charset="2"/>
              <a:buChar char="q"/>
            </a:pPr>
            <a:r>
              <a:rPr lang="en-US" altLang="el-GR" sz="1400" dirty="0"/>
              <a:t>Decision-making rules 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altLang="el-GR" sz="1400" dirty="0"/>
              <a:t>Density of interaction (allowing issue linkages and package deals)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altLang="el-GR" sz="1400" dirty="0"/>
              <a:t>Role of supra-national authorities (especially in information dissemination) 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altLang="el-GR" sz="1400" dirty="0"/>
              <a:t>Norms and </a:t>
            </a:r>
            <a:r>
              <a:rPr lang="en-US" altLang="el-GR" sz="1400" dirty="0" smtClean="0"/>
              <a:t>values</a:t>
            </a:r>
            <a:r>
              <a:rPr lang="el-GR" altLang="el-GR" sz="1400" dirty="0" smtClean="0"/>
              <a:t> (</a:t>
            </a:r>
            <a:r>
              <a:rPr lang="en-US" altLang="el-GR" sz="1400" dirty="0" smtClean="0"/>
              <a:t>cultural dimension)</a:t>
            </a:r>
            <a:endParaRPr lang="en-US" altLang="el-GR" sz="1400" dirty="0"/>
          </a:p>
          <a:p>
            <a:pPr eaLnBrk="1" hangingPunct="1"/>
            <a:endParaRPr lang="el-GR" altLang="el-GR" sz="1400" dirty="0"/>
          </a:p>
          <a:p>
            <a:pPr eaLnBrk="1" hangingPunct="1"/>
            <a:endParaRPr lang="el-GR" altLang="el-GR" dirty="0"/>
          </a:p>
        </p:txBody>
      </p:sp>
      <p:sp>
        <p:nvSpPr>
          <p:cNvPr id="16390" name="AutoShape 10"/>
          <p:cNvSpPr>
            <a:spLocks noChangeArrowheads="1"/>
          </p:cNvSpPr>
          <p:nvPr/>
        </p:nvSpPr>
        <p:spPr bwMode="auto">
          <a:xfrm>
            <a:off x="3203575" y="2984500"/>
            <a:ext cx="2736850" cy="731838"/>
          </a:xfrm>
          <a:prstGeom prst="leftRightArrow">
            <a:avLst>
              <a:gd name="adj1" fmla="val 50000"/>
              <a:gd name="adj2" fmla="val 74794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54066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0" y="3886200"/>
            <a:ext cx="7086599" cy="2057400"/>
          </a:xfrm>
        </p:spPr>
        <p:txBody>
          <a:bodyPr/>
          <a:lstStyle/>
          <a:p>
            <a:r>
              <a:rPr lang="el-GR" b="1" dirty="0" err="1" smtClean="0"/>
              <a:t>Διαλεξη</a:t>
            </a:r>
            <a:r>
              <a:rPr lang="el-GR" b="1" dirty="0" smtClean="0"/>
              <a:t> 2:</a:t>
            </a:r>
            <a:br>
              <a:rPr lang="el-GR" b="1" dirty="0" smtClean="0"/>
            </a:br>
            <a:r>
              <a:rPr lang="el-GR" b="1" dirty="0" err="1" smtClean="0"/>
              <a:t>Διαπραγματευτικο</a:t>
            </a:r>
            <a:r>
              <a:rPr lang="el-GR" b="1" dirty="0" smtClean="0"/>
              <a:t> </a:t>
            </a:r>
            <a:r>
              <a:rPr lang="el-GR" b="1" dirty="0" err="1" smtClean="0"/>
              <a:t>περιβαλλον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2330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257800"/>
            <a:ext cx="7659687" cy="1168400"/>
          </a:xfrm>
        </p:spPr>
        <p:txBody>
          <a:bodyPr/>
          <a:lstStyle/>
          <a:p>
            <a:r>
              <a:rPr lang="el-GR" dirty="0" err="1" smtClean="0"/>
              <a:t>Συνασπισμοι</a:t>
            </a:r>
            <a:r>
              <a:rPr lang="el-G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58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3600" dirty="0" smtClean="0"/>
              <a:t>Συγκρότηση Συνασπισμών (</a:t>
            </a:r>
            <a:r>
              <a:rPr lang="en-US" sz="3600" dirty="0" smtClean="0"/>
              <a:t>Coalition-building)</a:t>
            </a:r>
            <a:endParaRPr lang="el-GR" sz="3600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59713" cy="48006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l-GR" u="sng" smtClean="0"/>
              <a:t>Διαμόρφωση συνασπισμών</a:t>
            </a:r>
          </a:p>
          <a:p>
            <a:pPr lvl="1" eaLnBrk="1" hangingPunct="1"/>
            <a:r>
              <a:rPr lang="el-GR" smtClean="0"/>
              <a:t>Λογική συνασπισμού (κίνητρο): </a:t>
            </a:r>
          </a:p>
          <a:p>
            <a:pPr lvl="2" eaLnBrk="1" hangingPunct="1"/>
            <a:r>
              <a:rPr lang="el-GR" smtClean="0"/>
              <a:t>συλλογική διεκδίκηση οφέλους που δεν μπορεί να είναι αποτέλεσμα μονομερούς δράσης (ωφελιμιστική βάση – ορθολογική προσέγγιση)</a:t>
            </a:r>
          </a:p>
          <a:p>
            <a:pPr lvl="2" eaLnBrk="1" hangingPunct="1"/>
            <a:r>
              <a:rPr lang="el-GR" smtClean="0"/>
              <a:t>Αίσθηση του ‘ανήκειν’  (π.χ. ‘σκληρός πυρήνας’ συνεργασίας εντός ΕΕ) (διευρυμένη ωφελιμιστική βάση – ψυχοσυναισθηματική προσέγγιση)</a:t>
            </a:r>
          </a:p>
          <a:p>
            <a:pPr lvl="1" eaLnBrk="1" hangingPunct="1"/>
            <a:r>
              <a:rPr lang="el-GR" smtClean="0"/>
              <a:t>Στοχοθεσία: πώς;</a:t>
            </a:r>
          </a:p>
          <a:p>
            <a:pPr lvl="2" eaLnBrk="1" hangingPunct="1"/>
            <a:r>
              <a:rPr lang="el-GR" smtClean="0"/>
              <a:t>εσωτερική διαδικασία διαπραγμάτευσης</a:t>
            </a:r>
          </a:p>
          <a:p>
            <a:pPr lvl="2" eaLnBrk="1" hangingPunct="1"/>
            <a:r>
              <a:rPr lang="el-GR" smtClean="0"/>
              <a:t>διαδικασία λήψης αποφάσεων;</a:t>
            </a:r>
          </a:p>
          <a:p>
            <a:pPr lvl="1" eaLnBrk="1" hangingPunct="1"/>
            <a:r>
              <a:rPr lang="el-GR" smtClean="0"/>
              <a:t>Προϋποθέσεις επιτυχούς δράσης</a:t>
            </a:r>
          </a:p>
          <a:p>
            <a:pPr lvl="2" eaLnBrk="1" hangingPunct="1"/>
            <a:r>
              <a:rPr lang="el-GR" smtClean="0"/>
              <a:t>σύγκλιση και συμπληρωματικότητα σχετικής στοχοθεσίας και διαθέσιμων πόρων κάθε μέλους</a:t>
            </a:r>
          </a:p>
          <a:p>
            <a:pPr lvl="2" eaLnBrk="1" hangingPunct="1"/>
            <a:r>
              <a:rPr lang="el-GR" smtClean="0"/>
              <a:t>ιδεολογική / πολιτισμική συγγένεια</a:t>
            </a:r>
          </a:p>
          <a:p>
            <a:pPr lvl="2" eaLnBrk="1" hangingPunct="1"/>
            <a:r>
              <a:rPr lang="el-GR" smtClean="0"/>
              <a:t>προηγούμενη εμπειρία (ιδίως στα πλαίσια επαναλαμβανόμενων παιγνίων)</a:t>
            </a:r>
          </a:p>
        </p:txBody>
      </p:sp>
    </p:spTree>
    <p:extLst>
      <p:ext uri="{BB962C8B-B14F-4D97-AF65-F5344CB8AC3E}">
        <p14:creationId xmlns:p14="http://schemas.microsoft.com/office/powerpoint/2010/main" val="1885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457200" y="476250"/>
            <a:ext cx="7620000" cy="5924550"/>
          </a:xfrm>
        </p:spPr>
        <p:txBody>
          <a:bodyPr/>
          <a:lstStyle/>
          <a:p>
            <a:pPr eaLnBrk="1" hangingPunct="1">
              <a:spcBef>
                <a:spcPts val="1800"/>
              </a:spcBef>
            </a:pPr>
            <a:r>
              <a:rPr lang="el-GR" sz="2800" u="sng" smtClean="0"/>
              <a:t>Σταθερότητα και Διάρκεια</a:t>
            </a:r>
          </a:p>
          <a:p>
            <a:pPr lvl="1" eaLnBrk="1" hangingPunct="1">
              <a:spcBef>
                <a:spcPts val="1800"/>
              </a:spcBef>
            </a:pPr>
            <a:r>
              <a:rPr lang="el-GR" sz="2600" smtClean="0"/>
              <a:t>Είναι μόνο θέμα επιτυχούς δράσης;</a:t>
            </a:r>
          </a:p>
          <a:p>
            <a:pPr lvl="1" eaLnBrk="1" hangingPunct="1">
              <a:spcBef>
                <a:spcPts val="1800"/>
              </a:spcBef>
            </a:pPr>
            <a:r>
              <a:rPr lang="el-GR" sz="2600" smtClean="0"/>
              <a:t>Βαθμός και είδος επένδυσης κάθε μέλους: πρόβλημα </a:t>
            </a:r>
            <a:r>
              <a:rPr lang="en-US" sz="2600" smtClean="0"/>
              <a:t>free-riding</a:t>
            </a:r>
            <a:r>
              <a:rPr lang="el-GR" sz="2600" smtClean="0"/>
              <a:t> και συμπληρωματικότητα διαθέσιμων πόρων</a:t>
            </a:r>
          </a:p>
          <a:p>
            <a:pPr lvl="1" eaLnBrk="1" hangingPunct="1">
              <a:spcBef>
                <a:spcPts val="1800"/>
              </a:spcBef>
            </a:pPr>
            <a:r>
              <a:rPr lang="el-GR" sz="2600" smtClean="0"/>
              <a:t>Τρόπος διανομής κερδών: πώς επηρεάζεται η εσωτερική συνοχή του συνασπισμού; </a:t>
            </a:r>
          </a:p>
          <a:p>
            <a:pPr lvl="1" eaLnBrk="1" hangingPunct="1">
              <a:spcBef>
                <a:spcPts val="1800"/>
              </a:spcBef>
            </a:pPr>
            <a:r>
              <a:rPr lang="el-GR" sz="2600" smtClean="0"/>
              <a:t>Αντίδραση από τρίτους συμμετέχοντες: </a:t>
            </a:r>
          </a:p>
          <a:p>
            <a:pPr lvl="2" eaLnBrk="1" hangingPunct="1">
              <a:spcBef>
                <a:spcPct val="0"/>
              </a:spcBef>
            </a:pPr>
            <a:r>
              <a:rPr lang="el-GR" sz="2600" smtClean="0"/>
              <a:t>αντι-συσπειρώσεις (</a:t>
            </a:r>
            <a:r>
              <a:rPr lang="en-US" sz="2600" smtClean="0"/>
              <a:t>counter coalitions)</a:t>
            </a:r>
            <a:endParaRPr lang="el-GR" sz="2600" smtClean="0"/>
          </a:p>
          <a:p>
            <a:pPr lvl="2" eaLnBrk="1" hangingPunct="1">
              <a:spcBef>
                <a:spcPct val="0"/>
              </a:spcBef>
            </a:pPr>
            <a:r>
              <a:rPr lang="el-GR" sz="2600" smtClean="0"/>
              <a:t>προσπάθεια υπονόμευσης (‘διαίρει και βασίλευε’)</a:t>
            </a:r>
          </a:p>
          <a:p>
            <a:pPr lvl="2" eaLnBrk="1" hangingPunct="1"/>
            <a:endParaRPr lang="el-GR" smtClean="0"/>
          </a:p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92024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468313" y="692150"/>
            <a:ext cx="7620000" cy="5832475"/>
          </a:xfrm>
        </p:spPr>
        <p:txBody>
          <a:bodyPr/>
          <a:lstStyle/>
          <a:p>
            <a:pPr eaLnBrk="1" hangingPunct="1"/>
            <a:r>
              <a:rPr lang="el-GR" sz="2800" u="sng" smtClean="0"/>
              <a:t>Αποτέλεσμα </a:t>
            </a:r>
          </a:p>
          <a:p>
            <a:pPr lvl="1" eaLnBrk="1" hangingPunct="1">
              <a:spcBef>
                <a:spcPts val="1800"/>
              </a:spcBef>
            </a:pPr>
            <a:r>
              <a:rPr lang="el-GR" sz="2400" smtClean="0"/>
              <a:t>Μεγιστοποίηση επιρροής: αναζήτηση χρυσής τομής μεταξύ μεγέθους συνασπισμού και συνοχής του</a:t>
            </a:r>
          </a:p>
          <a:p>
            <a:pPr lvl="1" eaLnBrk="1" hangingPunct="1">
              <a:spcBef>
                <a:spcPts val="1800"/>
              </a:spcBef>
            </a:pPr>
            <a:r>
              <a:rPr lang="el-GR" sz="2400" smtClean="0"/>
              <a:t>Κριτήρια αξιολόγησης αποτελέσματος: βέλτιστα – υποβέλτιστα αποτελέσματα</a:t>
            </a:r>
          </a:p>
          <a:p>
            <a:pPr lvl="1" eaLnBrk="1" hangingPunct="1">
              <a:spcBef>
                <a:spcPts val="1800"/>
              </a:spcBef>
            </a:pPr>
            <a:r>
              <a:rPr lang="el-GR" sz="2400" smtClean="0"/>
              <a:t>Χρονικός ορίζοντας αξιολόγησης ποικίλει από στρατηγική σχέση σε συγκυριακή τακτική σύμπλευση</a:t>
            </a:r>
          </a:p>
          <a:p>
            <a:pPr lvl="1" eaLnBrk="1" hangingPunct="1">
              <a:spcBef>
                <a:spcPts val="1800"/>
              </a:spcBef>
            </a:pPr>
            <a:r>
              <a:rPr lang="el-GR" sz="2400" smtClean="0"/>
              <a:t>Αποτυχία εκπλήρωσης στόχων συνασπισμού μπορεί να οφείλεται σε άλλους λόγους (π.χ. περιοριστικοί κανόνες λήψης αποφάσεων – ομοφωνία/ ειδική πλειοψηφία)</a:t>
            </a:r>
          </a:p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45072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200" y="500063"/>
            <a:ext cx="7620000" cy="48006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l-GR" sz="2800" u="sng" smtClean="0"/>
              <a:t>Τυπολογία Συνασπισμών</a:t>
            </a:r>
          </a:p>
          <a:p>
            <a:pPr lvl="1" eaLnBrk="1" hangingPunct="1">
              <a:spcBef>
                <a:spcPts val="1800"/>
              </a:spcBef>
            </a:pPr>
            <a:r>
              <a:rPr lang="el-GR" sz="2800" smtClean="0"/>
              <a:t>Ευρείας έκτασης – πολυθεματικοί: συνήθως στρατηγικής φύσης συνεργασίες, ενίοτε προκύπτει και ένα θεσμοθετημένο πλαίσιο συνεργασίας </a:t>
            </a:r>
          </a:p>
          <a:p>
            <a:pPr lvl="1" eaLnBrk="1" hangingPunct="1">
              <a:spcBef>
                <a:spcPts val="1800"/>
              </a:spcBef>
            </a:pPr>
            <a:r>
              <a:rPr lang="el-GR" sz="2800" smtClean="0"/>
              <a:t>Μονοθεματικοί: </a:t>
            </a:r>
            <a:r>
              <a:rPr lang="en-US" sz="2800" i="1" smtClean="0"/>
              <a:t>ad hoc</a:t>
            </a:r>
            <a:r>
              <a:rPr lang="en-US" sz="2800" smtClean="0"/>
              <a:t> </a:t>
            </a:r>
            <a:r>
              <a:rPr lang="el-GR" sz="2800" smtClean="0"/>
              <a:t>πλαίσιο συνεργασίας σε συγκεκριμένο θεματικό πεδίο</a:t>
            </a:r>
          </a:p>
          <a:p>
            <a:pPr lvl="1" eaLnBrk="1" hangingPunct="1">
              <a:spcBef>
                <a:spcPts val="1800"/>
              </a:spcBef>
            </a:pPr>
            <a:r>
              <a:rPr lang="el-GR" sz="2800" smtClean="0"/>
              <a:t>Ευκαιριακής φύσης: όχι ιδιαίτερος συντονισμός δράσης (προϊόν τυχαίας σύγκλισης προτιμήσεων ή τακτικών ελιγμών στα πλαίσια εκμετάλλευσης προσωρινών διαπραγματευτικών ευκαιριών)</a:t>
            </a:r>
          </a:p>
        </p:txBody>
      </p:sp>
    </p:spTree>
    <p:extLst>
      <p:ext uri="{BB962C8B-B14F-4D97-AF65-F5344CB8AC3E}">
        <p14:creationId xmlns:p14="http://schemas.microsoft.com/office/powerpoint/2010/main" val="112261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altLang="el-GR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ΟΡΟΙ ΔΙΑΠΡΑΓΜΑΤΕΥΣΗΣ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219200"/>
            <a:ext cx="7981950" cy="5638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altLang="el-GR" sz="2400" b="1" dirty="0" smtClean="0"/>
              <a:t>Εναλλακτικές λύσεις</a:t>
            </a:r>
            <a:r>
              <a:rPr lang="el-GR" altLang="el-GR" sz="2400" dirty="0" smtClean="0"/>
              <a:t> (ΒΑΤΝΑ</a:t>
            </a:r>
            <a:r>
              <a:rPr lang="en-US" altLang="el-GR" sz="2400" dirty="0" smtClean="0"/>
              <a:t>: best alternative to a negotiated agreement)</a:t>
            </a:r>
            <a:r>
              <a:rPr lang="el-GR" altLang="el-GR" sz="2400" dirty="0" smtClean="0"/>
              <a:t>:</a:t>
            </a:r>
            <a:endParaRPr lang="en-US" altLang="el-GR" sz="2400" dirty="0" smtClean="0"/>
          </a:p>
          <a:p>
            <a:pPr lvl="1" eaLnBrk="1" hangingPunct="1">
              <a:lnSpc>
                <a:spcPct val="80000"/>
              </a:lnSpc>
            </a:pPr>
            <a:r>
              <a:rPr lang="el-GR" altLang="el-GR" dirty="0" smtClean="0"/>
              <a:t>Ποιες είναι οι δικές μου;</a:t>
            </a:r>
          </a:p>
          <a:p>
            <a:pPr lvl="1" eaLnBrk="1" hangingPunct="1">
              <a:lnSpc>
                <a:spcPct val="80000"/>
              </a:lnSpc>
            </a:pPr>
            <a:r>
              <a:rPr lang="el-GR" altLang="el-GR" dirty="0" smtClean="0"/>
              <a:t>Τι </a:t>
            </a:r>
            <a:r>
              <a:rPr lang="el-GR" altLang="el-GR" dirty="0" smtClean="0"/>
              <a:t>εναλλακτικές λύσεις διαθέτει η άλλη πλευρά;</a:t>
            </a:r>
          </a:p>
          <a:p>
            <a:pPr lvl="1" eaLnBrk="1" hangingPunct="1">
              <a:lnSpc>
                <a:spcPct val="80000"/>
              </a:lnSpc>
            </a:pPr>
            <a:r>
              <a:rPr lang="el-GR" altLang="el-GR" dirty="0" smtClean="0"/>
              <a:t>Ποια είναι η καλύτερη εναλλακτική λύση που διαθέτει η άλλη πλευρά;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l-GR" altLang="el-GR" sz="2400" b="1" dirty="0" smtClean="0"/>
              <a:t>Τιμή επιφύλαξης </a:t>
            </a:r>
            <a:r>
              <a:rPr lang="el-GR" altLang="el-GR" sz="2400" dirty="0" smtClean="0"/>
              <a:t>(</a:t>
            </a:r>
            <a:r>
              <a:rPr lang="en-US" altLang="el-GR" sz="2400" dirty="0" smtClean="0"/>
              <a:t>reservation price)</a:t>
            </a:r>
            <a:endParaRPr lang="el-GR" altLang="el-GR" sz="2400" dirty="0" smtClean="0"/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l-GR" altLang="el-GR" sz="2400" b="1" dirty="0" smtClean="0"/>
              <a:t>Ζώνη πιθανής συμφωνίας </a:t>
            </a:r>
            <a:r>
              <a:rPr lang="el-GR" altLang="el-GR" sz="2400" dirty="0" smtClean="0"/>
              <a:t>(</a:t>
            </a:r>
            <a:r>
              <a:rPr lang="en-US" altLang="el-GR" sz="2400" dirty="0" smtClean="0"/>
              <a:t>ZOPA: zone of possible agreement)</a:t>
            </a:r>
            <a:r>
              <a:rPr lang="el-GR" altLang="el-GR" sz="2400" dirty="0" smtClean="0"/>
              <a:t>: στο κάθε άκρο της βρίσκεται η τιμή επιφύλαξης κάθε πλευράς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l-GR" altLang="el-GR" sz="2400" b="1" dirty="0" smtClean="0"/>
              <a:t>Αύξηση αξίας μέσω ανταλλαγών</a:t>
            </a:r>
            <a:r>
              <a:rPr lang="en-US" altLang="el-GR" sz="2400" dirty="0" smtClean="0"/>
              <a:t> </a:t>
            </a:r>
            <a:r>
              <a:rPr lang="el-GR" altLang="el-GR" sz="2400" dirty="0" smtClean="0"/>
              <a:t>(</a:t>
            </a:r>
            <a:r>
              <a:rPr lang="en-US" altLang="el-GR" sz="2400" dirty="0" smtClean="0"/>
              <a:t>value creation through trades or dovetailing)</a:t>
            </a:r>
            <a:r>
              <a:rPr lang="el-GR" altLang="el-GR" sz="2400" dirty="0" smtClean="0"/>
              <a:t>: κάθε πλευρά παίρνει κάτι υψηλής αξίας για την ίδια προσφέροντας κάτι χαμηλής αξίας</a:t>
            </a:r>
          </a:p>
          <a:p>
            <a:pPr lvl="1" eaLnBrk="1" hangingPunct="1">
              <a:lnSpc>
                <a:spcPct val="80000"/>
              </a:lnSpc>
            </a:pPr>
            <a:r>
              <a:rPr lang="el-GR" altLang="el-GR" dirty="0" smtClean="0"/>
              <a:t>Προϋπόθεση: διαφορετικές στοχεύσεις και επιδιώξεις κάθε πλευράς</a:t>
            </a:r>
            <a:r>
              <a:rPr lang="en-US" altLang="el-GR" dirty="0" smtClean="0"/>
              <a:t> </a:t>
            </a:r>
            <a:endParaRPr lang="el-GR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313866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74638"/>
            <a:ext cx="8210550" cy="8509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altLang="el-GR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ΠΕΡΙΒΑΛΛΟΝ </a:t>
            </a:r>
            <a:r>
              <a:rPr lang="el-GR" altLang="el-GR" sz="36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ΔΙΑΠΡΑΓΜΑΤΕΥΣΗΣ (1/2)</a:t>
            </a:r>
            <a:endParaRPr lang="el-GR" altLang="el-GR" sz="36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975"/>
            <a:ext cx="8229600" cy="51847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altLang="el-GR" sz="2400" smtClean="0"/>
              <a:t>Κρίσιμες παράμετροι: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</a:pPr>
            <a:r>
              <a:rPr lang="el-GR" altLang="el-GR" sz="2400" b="1" smtClean="0"/>
              <a:t>Στοιχείο Νομιμότητας</a:t>
            </a:r>
            <a:r>
              <a:rPr lang="el-GR" altLang="el-GR" sz="2400" smtClean="0"/>
              <a:t> στη διαδικασία</a:t>
            </a:r>
          </a:p>
          <a:p>
            <a:pPr lvl="2" eaLnBrk="1" hangingPunct="1">
              <a:lnSpc>
                <a:spcPct val="80000"/>
              </a:lnSpc>
              <a:spcBef>
                <a:spcPct val="50000"/>
              </a:spcBef>
            </a:pPr>
            <a:r>
              <a:rPr lang="el-GR" altLang="el-GR" sz="2400" smtClean="0"/>
              <a:t>Δίκαιοι κανόνες (</a:t>
            </a:r>
            <a:r>
              <a:rPr lang="en-US" altLang="el-GR" sz="2400" smtClean="0"/>
              <a:t>fair standards)</a:t>
            </a:r>
            <a:r>
              <a:rPr lang="el-GR" altLang="el-GR" sz="2400" smtClean="0"/>
              <a:t>: π.χ. προηγούμενο δεδικασμένο, γενικοί ή ειδικοί κανόνες συμπεριφοράς, γνώμες ειδικών</a:t>
            </a:r>
            <a:endParaRPr lang="en-US" altLang="el-GR" sz="2400" smtClean="0"/>
          </a:p>
          <a:p>
            <a:pPr lvl="2" eaLnBrk="1" hangingPunct="1">
              <a:lnSpc>
                <a:spcPct val="80000"/>
              </a:lnSpc>
              <a:spcBef>
                <a:spcPct val="50000"/>
              </a:spcBef>
            </a:pPr>
            <a:r>
              <a:rPr lang="el-GR" altLang="el-GR" sz="2400" smtClean="0"/>
              <a:t>Δίκαιες διαδικασίες </a:t>
            </a:r>
            <a:r>
              <a:rPr lang="en-US" altLang="el-GR" sz="2400" smtClean="0"/>
              <a:t>(fair procedures)</a:t>
            </a:r>
            <a:r>
              <a:rPr lang="el-GR" altLang="el-GR" sz="2400" smtClean="0"/>
              <a:t>: π.χ. ανάθεση σε τρίτον, τύχη, ‘σειρά σου – σειρά μου’, ‘εγώ κόβω, εσύ διαλέγεις’  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</a:pPr>
            <a:r>
              <a:rPr lang="el-GR" altLang="el-GR" sz="2400" b="1" smtClean="0"/>
              <a:t>Πληροφόρηση</a:t>
            </a:r>
            <a:r>
              <a:rPr lang="el-GR" altLang="el-GR" sz="2400" smtClean="0"/>
              <a:t>: προς διερεύνηση και αποκάλυψη προτιμήσεων για εναλλακτικές λύσεις, τιμές επιφύλαξης, σωστό καθορισμό ζώνης συμφωνίας και αύξηση αξίας διαπραγμάτευσης μέσω ανταλλαγών</a:t>
            </a:r>
          </a:p>
        </p:txBody>
      </p:sp>
    </p:spTree>
    <p:extLst>
      <p:ext uri="{BB962C8B-B14F-4D97-AF65-F5344CB8AC3E}">
        <p14:creationId xmlns:p14="http://schemas.microsoft.com/office/powerpoint/2010/main" val="278211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557213"/>
            <a:ext cx="8291513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altLang="el-GR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ΠΕΡΙΒΑΛΛΟΝ </a:t>
            </a:r>
            <a:r>
              <a:rPr lang="el-GR" altLang="el-GR" sz="36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ΔΙΑΠΡΑΓΜΑΤΕΥΣΗΣ (2/2</a:t>
            </a:r>
            <a:r>
              <a:rPr lang="el-GR" altLang="el-GR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)</a:t>
            </a:r>
            <a:endParaRPr lang="el-GR" sz="3600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941513"/>
            <a:ext cx="7620000" cy="4800600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spcBef>
                <a:spcPct val="50000"/>
              </a:spcBef>
            </a:pPr>
            <a:r>
              <a:rPr lang="el-GR" altLang="el-GR" sz="2800" b="1" smtClean="0"/>
              <a:t>Θεσμικό περιβάλλον</a:t>
            </a:r>
            <a:r>
              <a:rPr lang="el-GR" altLang="el-GR" sz="2800" smtClean="0"/>
              <a:t>: επαναλαμβανόμενα παίγνια εμπεδωμένα εντός ενός θεσμικού περιβάλλοντος (π.χ.</a:t>
            </a:r>
            <a:r>
              <a:rPr lang="en-US" altLang="el-GR" sz="2800" smtClean="0"/>
              <a:t> </a:t>
            </a:r>
            <a:r>
              <a:rPr lang="el-GR" altLang="el-GR" sz="2800" smtClean="0"/>
              <a:t>εντός ΕΕ ή σε άλλο ΔΟ) ενέχουν κόστη καλής φήμης και μελλοντικής συνεργασίας (</a:t>
            </a:r>
            <a:r>
              <a:rPr lang="en-US" altLang="el-GR" sz="2800" smtClean="0"/>
              <a:t>reputational costs)</a:t>
            </a:r>
            <a:r>
              <a:rPr lang="el-GR" altLang="el-GR" sz="2800" smtClean="0"/>
              <a:t> 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</a:pPr>
            <a:r>
              <a:rPr lang="el-GR" altLang="el-GR" sz="2800" b="1" smtClean="0"/>
              <a:t>«Εμφωλευμένα παίγνια»</a:t>
            </a:r>
            <a:r>
              <a:rPr lang="el-GR" altLang="el-GR" sz="2800" smtClean="0"/>
              <a:t>: εμπλοκή σε περισσότερα από ένα πεδία διαπραγματεύσεων, διάχυση επιπτώσεων </a:t>
            </a:r>
          </a:p>
          <a:p>
            <a:pPr eaLnBrk="1" hangingPunct="1"/>
            <a:endParaRPr lang="el-GR" altLang="el-GR" sz="3200" smtClean="0"/>
          </a:p>
        </p:txBody>
      </p:sp>
    </p:spTree>
    <p:extLst>
      <p:ext uri="{BB962C8B-B14F-4D97-AF65-F5344CB8AC3E}">
        <p14:creationId xmlns:p14="http://schemas.microsoft.com/office/powerpoint/2010/main" val="276972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Πολιτισμικό Περιβάλλον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Διαφορετικοί πολιτιστικοί προσανατολισμοί τονίζουν</a:t>
            </a:r>
            <a:r>
              <a:rPr lang="el-GR" dirty="0"/>
              <a:t>:</a:t>
            </a:r>
            <a:endParaRPr lang="el-GR" dirty="0" smtClean="0"/>
          </a:p>
          <a:p>
            <a:pPr lvl="1"/>
            <a:r>
              <a:rPr lang="el-GR" dirty="0" smtClean="0"/>
              <a:t>Υποχρέωση διεξοδικής και εξονυχιστικής προετοιμασίας</a:t>
            </a:r>
          </a:p>
          <a:p>
            <a:pPr lvl="1"/>
            <a:r>
              <a:rPr lang="el-GR" dirty="0" smtClean="0"/>
              <a:t>Διαδικασία λήψης αποφάσεων – ο ρόλος του Ηγέτη (τελική απόφαση δέσμευσης –</a:t>
            </a:r>
            <a:r>
              <a:rPr lang="en-US" dirty="0" smtClean="0"/>
              <a:t> </a:t>
            </a:r>
            <a:r>
              <a:rPr lang="en-US" i="1" dirty="0" smtClean="0"/>
              <a:t>ad referendum</a:t>
            </a:r>
            <a:r>
              <a:rPr lang="en-US" dirty="0" smtClean="0"/>
              <a:t> agreement</a:t>
            </a:r>
            <a:r>
              <a:rPr lang="el-GR" dirty="0" smtClean="0"/>
              <a:t>)</a:t>
            </a:r>
            <a:endParaRPr lang="en-US" dirty="0" smtClean="0"/>
          </a:p>
          <a:p>
            <a:pPr lvl="1"/>
            <a:r>
              <a:rPr lang="el-GR" dirty="0" smtClean="0"/>
              <a:t>Δυναμική σχέσεων όπως εξελίσσονται στις διαπραγματεύσεις</a:t>
            </a:r>
          </a:p>
          <a:p>
            <a:pPr lvl="1"/>
            <a:r>
              <a:rPr lang="el-GR" dirty="0" smtClean="0"/>
              <a:t>…..</a:t>
            </a:r>
            <a:endParaRPr lang="el-GR" dirty="0"/>
          </a:p>
          <a:p>
            <a:pPr lvl="1"/>
            <a:endParaRPr lang="el-GR" dirty="0" smtClean="0"/>
          </a:p>
          <a:p>
            <a:r>
              <a:rPr lang="el-GR" dirty="0" smtClean="0"/>
              <a:t>Διαφορετικές Προσεγγίσεις για το Άγνωστο μιας διαπραγμάτευσης (σε συσχέτιση με τις απόψεις περί δυνατότητα πρόγνωσης - επέμβασης στο μέλλον)</a:t>
            </a:r>
          </a:p>
          <a:p>
            <a:pPr lvl="1"/>
            <a:r>
              <a:rPr lang="el-GR" dirty="0" smtClean="0"/>
              <a:t>Προσανατολισμός μελών μιας πολιτισμικής ομάδας προς το </a:t>
            </a:r>
            <a:r>
              <a:rPr lang="el-GR" b="1" dirty="0" smtClean="0"/>
              <a:t>παρελθόν</a:t>
            </a:r>
            <a:r>
              <a:rPr lang="el-GR" dirty="0" smtClean="0"/>
              <a:t>, το </a:t>
            </a:r>
            <a:r>
              <a:rPr lang="el-GR" b="1" dirty="0" smtClean="0"/>
              <a:t>παρόν </a:t>
            </a:r>
            <a:r>
              <a:rPr lang="el-GR" dirty="0" smtClean="0"/>
              <a:t>ή το </a:t>
            </a:r>
            <a:r>
              <a:rPr lang="el-GR" b="1" dirty="0" smtClean="0"/>
              <a:t>μέλλον</a:t>
            </a:r>
          </a:p>
          <a:p>
            <a:pPr lvl="1"/>
            <a:r>
              <a:rPr lang="el-GR" dirty="0"/>
              <a:t>Προσανατολισμός μελών μιας πολιτισμικής ομάδας </a:t>
            </a:r>
            <a:r>
              <a:rPr lang="el-GR" dirty="0" smtClean="0"/>
              <a:t>προς τον </a:t>
            </a:r>
            <a:r>
              <a:rPr lang="el-GR" b="1" dirty="0" smtClean="0"/>
              <a:t>κίνδυνο </a:t>
            </a:r>
            <a:r>
              <a:rPr lang="el-GR" dirty="0" smtClean="0"/>
              <a:t>(</a:t>
            </a:r>
            <a:r>
              <a:rPr lang="en-US" dirty="0" smtClean="0"/>
              <a:t>risk prone or risk averse)</a:t>
            </a:r>
            <a:endParaRPr lang="el-GR" dirty="0" smtClean="0"/>
          </a:p>
          <a:p>
            <a:pPr lvl="1"/>
            <a:r>
              <a:rPr lang="el-GR" dirty="0"/>
              <a:t>Προσανατολισμός μελών μιας πολιτισμικής </a:t>
            </a:r>
            <a:r>
              <a:rPr lang="el-GR" dirty="0" smtClean="0"/>
              <a:t>ομάδας προς την </a:t>
            </a:r>
            <a:r>
              <a:rPr lang="el-GR" b="1" dirty="0" smtClean="0"/>
              <a:t>εργασία </a:t>
            </a:r>
            <a:r>
              <a:rPr lang="el-GR" dirty="0" smtClean="0"/>
              <a:t>ή τις </a:t>
            </a:r>
            <a:r>
              <a:rPr lang="el-GR" b="1" dirty="0" smtClean="0"/>
              <a:t>σχέσεις</a:t>
            </a:r>
          </a:p>
        </p:txBody>
      </p:sp>
    </p:spTree>
    <p:extLst>
      <p:ext uri="{BB962C8B-B14F-4D97-AF65-F5344CB8AC3E}">
        <p14:creationId xmlns:p14="http://schemas.microsoft.com/office/powerpoint/2010/main" val="395595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620000" cy="5867400"/>
          </a:xfrm>
        </p:spPr>
        <p:txBody>
          <a:bodyPr>
            <a:normAutofit/>
          </a:bodyPr>
          <a:lstStyle/>
          <a:p>
            <a:pPr marL="342900" lvl="1">
              <a:buClr>
                <a:schemeClr val="accent1"/>
              </a:buClr>
            </a:pPr>
            <a:r>
              <a:rPr lang="el-GR" dirty="0"/>
              <a:t>Προσανατολισμός μελών μιας πολιτισμικής ομάδας προς το </a:t>
            </a:r>
            <a:r>
              <a:rPr lang="el-GR" b="1" dirty="0"/>
              <a:t>παρελθόν</a:t>
            </a:r>
            <a:r>
              <a:rPr lang="el-GR" dirty="0"/>
              <a:t>, το </a:t>
            </a:r>
            <a:r>
              <a:rPr lang="el-GR" b="1" dirty="0"/>
              <a:t>παρόν </a:t>
            </a:r>
            <a:r>
              <a:rPr lang="el-GR" dirty="0"/>
              <a:t>ή το </a:t>
            </a:r>
            <a:r>
              <a:rPr lang="el-GR" b="1" dirty="0" smtClean="0"/>
              <a:t>μέλλον:</a:t>
            </a:r>
          </a:p>
          <a:p>
            <a:pPr marL="708660" lvl="2">
              <a:buClr>
                <a:schemeClr val="accent1"/>
              </a:buClr>
            </a:pPr>
            <a:r>
              <a:rPr lang="el-GR" dirty="0" smtClean="0"/>
              <a:t>Διαφορετικές θεωρήσεις που επηρεάζουν τις διαπραγματεύσεις</a:t>
            </a:r>
          </a:p>
          <a:p>
            <a:pPr marL="708660" lvl="2">
              <a:spcBef>
                <a:spcPts val="1200"/>
              </a:spcBef>
              <a:buClr>
                <a:schemeClr val="accent1"/>
              </a:buClr>
            </a:pPr>
            <a:r>
              <a:rPr lang="el-GR" b="1" u="sng" dirty="0" smtClean="0"/>
              <a:t>Παρελθόν</a:t>
            </a:r>
            <a:r>
              <a:rPr lang="el-GR" dirty="0" smtClean="0"/>
              <a:t>: μελλοντικές στρατηγικές βασίζονται σε ιστορικές ή παλαιότερες πρακτικές (παράδειγμα: διαπραγματεύσεις με αυτόχθονες και ΜΚΟ στη Γουατεμάλα για διαδικασίες συμφιλίωσης και επανένταξης πρώην μαχητών)</a:t>
            </a:r>
          </a:p>
          <a:p>
            <a:pPr marL="708660" lvl="2">
              <a:spcBef>
                <a:spcPts val="1200"/>
              </a:spcBef>
              <a:buClr>
                <a:schemeClr val="accent1"/>
              </a:buClr>
            </a:pPr>
            <a:r>
              <a:rPr lang="el-GR" b="1" u="sng" dirty="0" smtClean="0"/>
              <a:t>Παρόν</a:t>
            </a:r>
            <a:r>
              <a:rPr lang="el-GR" dirty="0" smtClean="0"/>
              <a:t>: προσανατολισμός στις άμεσες ανθρώπινες ανάγκες (παράδειγμα: παρέμβαση διεθνούς παράγοντα στην Αϊτή – προτάσεις για διαδικασία δικαστικής διαμεσολάβησης προσέκρουσαν σε αβεβαιότητα πολιτών για την επόμενη μέρα – επίλυση συγκρούσεων με αποκλειστικό γνώμονα το βραχυπρόθεσμο όφελος!)</a:t>
            </a:r>
          </a:p>
          <a:p>
            <a:pPr marL="708660" lvl="2">
              <a:spcBef>
                <a:spcPts val="1200"/>
              </a:spcBef>
              <a:buClr>
                <a:schemeClr val="accent1"/>
              </a:buClr>
            </a:pPr>
            <a:r>
              <a:rPr lang="el-GR" b="1" u="sng" dirty="0" smtClean="0"/>
              <a:t>Μέλλον</a:t>
            </a:r>
            <a:r>
              <a:rPr lang="el-GR" dirty="0" smtClean="0"/>
              <a:t>: </a:t>
            </a:r>
          </a:p>
          <a:p>
            <a:pPr marL="982980" lvl="3">
              <a:buClr>
                <a:schemeClr val="accent1"/>
              </a:buClr>
            </a:pPr>
            <a:r>
              <a:rPr lang="el-GR" dirty="0" smtClean="0"/>
              <a:t>μακροπρόθεσμες διαπροσωπικές σχέσεις (Ιαπωνία – Άπω Ανατολή γενικότερα → έμφαση σε ισορροπία και αρμονία, όχι στην εξόντωση του αντιπάλου </a:t>
            </a:r>
          </a:p>
          <a:p>
            <a:pPr marL="982980" lvl="3">
              <a:buClr>
                <a:schemeClr val="accent1"/>
              </a:buClr>
            </a:pPr>
            <a:r>
              <a:rPr lang="el-GR" dirty="0" smtClean="0"/>
              <a:t>Γραμμική προσέγγιση χρόνου – πίστη στην αέναη βελτίωση: προθυμία αναβολής άμεσων κερδών για μακροπρόθεσμα οφέλη (ΗΠΑ – </a:t>
            </a:r>
            <a:r>
              <a:rPr lang="el-GR" dirty="0" err="1" smtClean="0"/>
              <a:t>Δυτ</a:t>
            </a:r>
            <a:r>
              <a:rPr lang="el-GR" dirty="0" smtClean="0"/>
              <a:t>. Ευρώπη)</a:t>
            </a:r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95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7620000" cy="5791200"/>
          </a:xfrm>
        </p:spPr>
        <p:txBody>
          <a:bodyPr>
            <a:normAutofit/>
          </a:bodyPr>
          <a:lstStyle/>
          <a:p>
            <a:pPr marL="342900" lvl="1" algn="just">
              <a:buClr>
                <a:schemeClr val="accent1"/>
              </a:buClr>
            </a:pPr>
            <a:r>
              <a:rPr lang="el-GR" dirty="0"/>
              <a:t>Προσανατολισμός μελών μιας πολιτισμικής ομάδας προς τον κίνδυνο (</a:t>
            </a:r>
            <a:r>
              <a:rPr lang="en-US" b="1" dirty="0"/>
              <a:t>risk prone </a:t>
            </a:r>
            <a:r>
              <a:rPr lang="en-US" dirty="0"/>
              <a:t>or </a:t>
            </a:r>
            <a:r>
              <a:rPr lang="en-US" b="1" dirty="0"/>
              <a:t>risk </a:t>
            </a:r>
            <a:r>
              <a:rPr lang="en-US" b="1" dirty="0" smtClean="0"/>
              <a:t>averse</a:t>
            </a:r>
            <a:r>
              <a:rPr lang="el-GR" b="1" dirty="0" smtClean="0"/>
              <a:t> </a:t>
            </a:r>
            <a:r>
              <a:rPr lang="en-US" dirty="0" smtClean="0"/>
              <a:t>negotiators)</a:t>
            </a:r>
            <a:r>
              <a:rPr lang="el-GR" dirty="0" smtClean="0"/>
              <a:t>:</a:t>
            </a:r>
          </a:p>
          <a:p>
            <a:pPr marL="708660" lvl="2" algn="just">
              <a:buClr>
                <a:schemeClr val="accent1"/>
              </a:buClr>
            </a:pPr>
            <a:r>
              <a:rPr lang="el-GR" dirty="0" smtClean="0"/>
              <a:t>Δύο ριζικά διαφορετικές αντιδράσεις (</a:t>
            </a:r>
            <a:r>
              <a:rPr lang="en-US" dirty="0" err="1" smtClean="0"/>
              <a:t>Hofstede</a:t>
            </a:r>
            <a:r>
              <a:rPr lang="en-US" dirty="0" smtClean="0"/>
              <a:t>, 1984 </a:t>
            </a:r>
            <a:r>
              <a:rPr lang="el-GR" dirty="0" smtClean="0"/>
              <a:t>σε συνδυασμό με </a:t>
            </a:r>
            <a:r>
              <a:rPr lang="en-US" dirty="0" smtClean="0"/>
              <a:t>Mole 1990, </a:t>
            </a:r>
            <a:r>
              <a:rPr lang="en-US" dirty="0" err="1" smtClean="0"/>
              <a:t>Dunung</a:t>
            </a:r>
            <a:r>
              <a:rPr lang="en-US" dirty="0" smtClean="0"/>
              <a:t> 1995):</a:t>
            </a:r>
            <a:r>
              <a:rPr lang="el-GR" dirty="0" smtClean="0"/>
              <a:t> </a:t>
            </a:r>
            <a:r>
              <a:rPr lang="el-GR" b="1" dirty="0" smtClean="0"/>
              <a:t>πολύ καλά προετοιμασμένοι διαπραγματευτές προέρχονται τόσο από </a:t>
            </a:r>
            <a:r>
              <a:rPr lang="en-US" b="1" dirty="0" smtClean="0"/>
              <a:t>risk prone </a:t>
            </a:r>
            <a:r>
              <a:rPr lang="el-GR" b="1" dirty="0" smtClean="0"/>
              <a:t>όσο και από </a:t>
            </a:r>
            <a:r>
              <a:rPr lang="en-US" b="1" dirty="0" smtClean="0"/>
              <a:t>risk averse </a:t>
            </a:r>
            <a:r>
              <a:rPr lang="el-GR" b="1" dirty="0" smtClean="0"/>
              <a:t>περιβάλλοντα – διαφορετική λογική που επιβάλει τη σωστή προετοιμασία</a:t>
            </a:r>
          </a:p>
          <a:p>
            <a:pPr lvl="3"/>
            <a:r>
              <a:rPr lang="el-GR" sz="1800" dirty="0" smtClean="0"/>
              <a:t>Προθυμία για ανάληψη κινδύνου (Βόρεια Ευρώπη ή επηρεασμένοι από </a:t>
            </a:r>
            <a:r>
              <a:rPr lang="el-GR" sz="1800" dirty="0" err="1" smtClean="0"/>
              <a:t>Δυτ</a:t>
            </a:r>
            <a:r>
              <a:rPr lang="el-GR" sz="1800" dirty="0" smtClean="0"/>
              <a:t>. Ευρώπη (αποικίες) – κατά βάση, προτεσταντικοί πληθυσμοί): </a:t>
            </a:r>
            <a:r>
              <a:rPr lang="el-GR" sz="1800" b="1" dirty="0" smtClean="0"/>
              <a:t>προετοιμασία εν όψει υποχρέωσης </a:t>
            </a:r>
            <a:r>
              <a:rPr lang="en-US" sz="1800" b="1" dirty="0" smtClean="0"/>
              <a:t>risk management</a:t>
            </a:r>
            <a:endParaRPr lang="el-GR" sz="1800" b="1" dirty="0" smtClean="0"/>
          </a:p>
          <a:p>
            <a:pPr lvl="3"/>
            <a:r>
              <a:rPr lang="el-GR" sz="1800" dirty="0" smtClean="0"/>
              <a:t>Αποφυγή κινδύνου και αβεβαιότητας: </a:t>
            </a:r>
            <a:r>
              <a:rPr lang="el-GR" sz="1800" b="1" dirty="0" smtClean="0"/>
              <a:t>προετοιμασία για να μειωθεί ο κίνδυνος</a:t>
            </a:r>
          </a:p>
          <a:p>
            <a:pPr lvl="4"/>
            <a:r>
              <a:rPr lang="el-GR" sz="1600" dirty="0" smtClean="0"/>
              <a:t>λατινικοί πολιτισμοί ή έντονα επηρεασμένοι από τη λατινική κουλτούρα</a:t>
            </a:r>
            <a:r>
              <a:rPr lang="en-US" sz="1600" dirty="0" smtClean="0"/>
              <a:t> (</a:t>
            </a:r>
            <a:r>
              <a:rPr lang="el-GR" sz="1600" dirty="0" smtClean="0"/>
              <a:t>επιρροή Καθολικισμού)</a:t>
            </a:r>
            <a:endParaRPr lang="en-US" sz="1600" dirty="0" smtClean="0"/>
          </a:p>
          <a:p>
            <a:pPr lvl="4"/>
            <a:r>
              <a:rPr lang="el-GR" sz="1600" dirty="0" smtClean="0"/>
              <a:t>Γαλλία: ορθολογιστική παράδοση και κεντρικός κρατικός σχεδιασμός (</a:t>
            </a:r>
            <a:r>
              <a:rPr lang="en-US" sz="1600" dirty="0" smtClean="0"/>
              <a:t>dirigisme</a:t>
            </a:r>
            <a:r>
              <a:rPr lang="el-GR" sz="1600" dirty="0" smtClean="0"/>
              <a:t>)   </a:t>
            </a:r>
          </a:p>
          <a:p>
            <a:pPr lvl="4"/>
            <a:r>
              <a:rPr lang="el-GR" sz="1600" dirty="0" smtClean="0"/>
              <a:t>Ιαπωνία: φιλοσοφική παράδοση κομφουκιανισμού</a:t>
            </a:r>
          </a:p>
          <a:p>
            <a:pPr lvl="4"/>
            <a:r>
              <a:rPr lang="el-GR" sz="1600" dirty="0" smtClean="0"/>
              <a:t>Ισραήλ: πολιτισμοί </a:t>
            </a:r>
            <a:r>
              <a:rPr lang="el-GR" sz="1600" dirty="0"/>
              <a:t>σε κίνδυνο δίνουν έμφαση σε εκτεταμένο σχεδιασμό προς ελαχιστοποίηση κινδύνων</a:t>
            </a:r>
            <a:endParaRPr lang="en-US" sz="1600" dirty="0" smtClean="0"/>
          </a:p>
          <a:p>
            <a:pPr marL="41148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43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7620000" cy="5715000"/>
          </a:xfrm>
        </p:spPr>
        <p:txBody>
          <a:bodyPr>
            <a:normAutofit/>
          </a:bodyPr>
          <a:lstStyle/>
          <a:p>
            <a:r>
              <a:rPr lang="el-GR" sz="2800" dirty="0"/>
              <a:t>Προσανατολισμός μελών μιας πολιτισμικής ομάδας προς την </a:t>
            </a:r>
            <a:r>
              <a:rPr lang="el-GR" sz="2800" b="1" dirty="0"/>
              <a:t>εργασία </a:t>
            </a:r>
            <a:r>
              <a:rPr lang="el-GR" sz="2800" dirty="0"/>
              <a:t>ή τις </a:t>
            </a:r>
            <a:r>
              <a:rPr lang="el-GR" sz="2800" b="1" dirty="0" smtClean="0"/>
              <a:t>σχέσεις</a:t>
            </a:r>
          </a:p>
          <a:p>
            <a:pPr lvl="1"/>
            <a:r>
              <a:rPr lang="el-GR" sz="2800" b="1" dirty="0" smtClean="0"/>
              <a:t>Προς την εργασία: </a:t>
            </a:r>
            <a:r>
              <a:rPr lang="en-US" sz="2800" dirty="0" smtClean="0"/>
              <a:t>get the job done</a:t>
            </a:r>
            <a:r>
              <a:rPr lang="el-GR" sz="2800" dirty="0" smtClean="0"/>
              <a:t>, κοινωνικός χρόνος περιττός, θεώρηση προπαρασκευαστικών σταδίων ως ανούσια</a:t>
            </a:r>
          </a:p>
          <a:p>
            <a:pPr lvl="1"/>
            <a:r>
              <a:rPr lang="el-GR" sz="2800" b="1" dirty="0" smtClean="0"/>
              <a:t>Προς τις σχέσεις: </a:t>
            </a:r>
            <a:r>
              <a:rPr lang="el-GR" sz="2800" dirty="0" smtClean="0"/>
              <a:t>εμπέδωση σχέσεων και εμπιστοσύνης ως προαπαιτούμενα ομαλής συνεργασίας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7599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1012</TotalTime>
  <Words>1705</Words>
  <Application>Microsoft Office PowerPoint</Application>
  <PresentationFormat>On-screen Show (4:3)</PresentationFormat>
  <Paragraphs>174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Adjacency</vt:lpstr>
      <vt:lpstr>ΑΝΑΛΥΣΗ ΔΙΑΠΡΑΓΜΑΤΕΥΣΕΩΝ ΚΑΙ ΔΙΑΠΡΑΓΜΑΤΕΥΤΙΚΟ ΠΕΡΙΒΑΛΛΟΝ</vt:lpstr>
      <vt:lpstr>Διαλεξη 2: Διαπραγματευτικο περιβαλλον</vt:lpstr>
      <vt:lpstr>ΟΡΟΙ ΔΙΑΠΡΑΓΜΑΤΕΥΣΗΣ</vt:lpstr>
      <vt:lpstr>ΠΕΡΙΒΑΛΛΟΝ ΔΙΑΠΡΑΓΜΑΤΕΥΣΗΣ (1/2)</vt:lpstr>
      <vt:lpstr>ΠΕΡΙΒΑΛΛΟΝ ΔΙΑΠΡΑΓΜΑΤΕΥΣΗΣ (2/2)</vt:lpstr>
      <vt:lpstr>Πολιτισμικό Περιβάλλον</vt:lpstr>
      <vt:lpstr>PowerPoint Presentation</vt:lpstr>
      <vt:lpstr>PowerPoint Presentation</vt:lpstr>
      <vt:lpstr>PowerPoint Presentation</vt:lpstr>
      <vt:lpstr>Πολιτισμικές Διαφοροποιήσεις</vt:lpstr>
      <vt:lpstr>Παράδειγμα #1: Γερμανία</vt:lpstr>
      <vt:lpstr>ΑνΑΛΥΣΗ ΔΙΑΠΡΑΓΜΑΤΕΥΣΕΩΝ: ‘ΠΑΙΓΝΙΑ ΔΥΟ ΕΠΙΠΕΔΩΝ’  (Τwo-level Games)</vt:lpstr>
      <vt:lpstr>‘ΠΑΙΓΝΙΑ ΔΥΟ ΕΠΙΠΕΔΩΝ’ (Τwo-level Games)</vt:lpstr>
      <vt:lpstr>PowerPoint Presentation</vt:lpstr>
      <vt:lpstr>PowerPoint Presentation</vt:lpstr>
      <vt:lpstr>PowerPoint Presentation</vt:lpstr>
      <vt:lpstr>PowerPoint Presentation</vt:lpstr>
      <vt:lpstr>Διεθνές Περιβάλλον</vt:lpstr>
      <vt:lpstr>PowerPoint Presentation</vt:lpstr>
      <vt:lpstr>Συνασπισμοι </vt:lpstr>
      <vt:lpstr>Συγκρότηση Συνασπισμών (Coalition-building)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Spyros</dc:creator>
  <cp:lastModifiedBy>Spyros</cp:lastModifiedBy>
  <cp:revision>41</cp:revision>
  <dcterms:created xsi:type="dcterms:W3CDTF">2019-09-29T20:58:15Z</dcterms:created>
  <dcterms:modified xsi:type="dcterms:W3CDTF">2019-10-06T22:35:50Z</dcterms:modified>
</cp:coreProperties>
</file>