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7"/>
  </p:notesMasterIdLst>
  <p:sldIdLst>
    <p:sldId id="256" r:id="rId3"/>
    <p:sldId id="257" r:id="rId4"/>
    <p:sldId id="259" r:id="rId5"/>
    <p:sldId id="260" r:id="rId6"/>
    <p:sldId id="320" r:id="rId7"/>
    <p:sldId id="368" r:id="rId8"/>
    <p:sldId id="262" r:id="rId9"/>
    <p:sldId id="321" r:id="rId10"/>
    <p:sldId id="322" r:id="rId11"/>
    <p:sldId id="323" r:id="rId12"/>
    <p:sldId id="324" r:id="rId13"/>
    <p:sldId id="325" r:id="rId14"/>
    <p:sldId id="369" r:id="rId15"/>
    <p:sldId id="326" r:id="rId16"/>
    <p:sldId id="377" r:id="rId17"/>
    <p:sldId id="327" r:id="rId18"/>
    <p:sldId id="328" r:id="rId19"/>
    <p:sldId id="329" r:id="rId20"/>
    <p:sldId id="330" r:id="rId21"/>
    <p:sldId id="370" r:id="rId22"/>
    <p:sldId id="331" r:id="rId23"/>
    <p:sldId id="332" r:id="rId24"/>
    <p:sldId id="333" r:id="rId25"/>
    <p:sldId id="334" r:id="rId26"/>
    <p:sldId id="335" r:id="rId27"/>
    <p:sldId id="336" r:id="rId28"/>
    <p:sldId id="371" r:id="rId29"/>
    <p:sldId id="337" r:id="rId30"/>
    <p:sldId id="372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73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75" r:id="rId49"/>
    <p:sldId id="374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76" r:id="rId60"/>
    <p:sldId id="363" r:id="rId61"/>
    <p:sldId id="364" r:id="rId62"/>
    <p:sldId id="365" r:id="rId63"/>
    <p:sldId id="366" r:id="rId64"/>
    <p:sldId id="367" r:id="rId65"/>
    <p:sldId id="319" r:id="rId66"/>
  </p:sldIdLst>
  <p:sldSz cx="9144000" cy="6858000" type="screen4x3"/>
  <p:notesSz cx="6858000" cy="9144000"/>
  <p:custDataLst>
    <p:tags r:id="rId6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6.xml"/><Relationship Id="rId18" Type="http://schemas.openxmlformats.org/officeDocument/2006/relationships/slide" Target="slides/slide40.xml"/><Relationship Id="rId3" Type="http://schemas.openxmlformats.org/officeDocument/2006/relationships/slide" Target="slides/slide8.xml"/><Relationship Id="rId21" Type="http://schemas.openxmlformats.org/officeDocument/2006/relationships/slide" Target="slides/slide47.xml"/><Relationship Id="rId7" Type="http://schemas.openxmlformats.org/officeDocument/2006/relationships/slide" Target="slides/slide13.xml"/><Relationship Id="rId12" Type="http://schemas.openxmlformats.org/officeDocument/2006/relationships/slide" Target="slides/slide20.xml"/><Relationship Id="rId17" Type="http://schemas.openxmlformats.org/officeDocument/2006/relationships/slide" Target="slides/slide32.xml"/><Relationship Id="rId2" Type="http://schemas.openxmlformats.org/officeDocument/2006/relationships/slide" Target="slides/slide6.xml"/><Relationship Id="rId16" Type="http://schemas.openxmlformats.org/officeDocument/2006/relationships/slide" Target="slides/slide29.xml"/><Relationship Id="rId20" Type="http://schemas.openxmlformats.org/officeDocument/2006/relationships/slide" Target="slides/slide46.xml"/><Relationship Id="rId1" Type="http://schemas.openxmlformats.org/officeDocument/2006/relationships/slide" Target="slides/slide5.xml"/><Relationship Id="rId6" Type="http://schemas.openxmlformats.org/officeDocument/2006/relationships/slide" Target="slides/slide12.xml"/><Relationship Id="rId11" Type="http://schemas.openxmlformats.org/officeDocument/2006/relationships/slide" Target="slides/slide19.xml"/><Relationship Id="rId5" Type="http://schemas.openxmlformats.org/officeDocument/2006/relationships/slide" Target="slides/slide10.xml"/><Relationship Id="rId15" Type="http://schemas.openxmlformats.org/officeDocument/2006/relationships/slide" Target="slides/slide28.xml"/><Relationship Id="rId10" Type="http://schemas.openxmlformats.org/officeDocument/2006/relationships/slide" Target="slides/slide17.xml"/><Relationship Id="rId19" Type="http://schemas.openxmlformats.org/officeDocument/2006/relationships/slide" Target="slides/slide41.xml"/><Relationship Id="rId4" Type="http://schemas.openxmlformats.org/officeDocument/2006/relationships/slide" Target="slides/slide9.xml"/><Relationship Id="rId9" Type="http://schemas.openxmlformats.org/officeDocument/2006/relationships/slide" Target="slides/slide16.xml"/><Relationship Id="rId14" Type="http://schemas.openxmlformats.org/officeDocument/2006/relationships/slide" Target="slides/slide27.xml"/><Relationship Id="rId2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0</a:t>
            </a:r>
            <a:r>
              <a:rPr lang="en-US"/>
              <a:t>2</a:t>
            </a:r>
            <a:r>
              <a:rPr lang="el-GR"/>
              <a:t>-</a:t>
            </a:r>
            <a:fld id="{FF36A9B3-E42C-064D-A2A9-2A1B24DFD6FA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268748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0</a:t>
            </a:r>
            <a:r>
              <a:rPr lang="en-US"/>
              <a:t>2</a:t>
            </a:r>
            <a:r>
              <a:rPr lang="el-GR"/>
              <a:t>-</a:t>
            </a:r>
            <a:fld id="{01A833AE-2113-0440-8C76-0C4C147CA245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147896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0</a:t>
            </a:r>
            <a:r>
              <a:rPr lang="en-US"/>
              <a:t>2</a:t>
            </a:r>
            <a:r>
              <a:rPr lang="el-GR"/>
              <a:t>-</a:t>
            </a:r>
            <a:fld id="{F7CB1C40-4F50-954E-9BFB-56BD8066BABE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3977201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0</a:t>
            </a:r>
            <a:r>
              <a:rPr lang="en-US"/>
              <a:t>2</a:t>
            </a:r>
            <a:r>
              <a:rPr lang="el-GR"/>
              <a:t>-</a:t>
            </a:r>
            <a:fld id="{17361892-DC08-CC46-A407-F2E7C493F4C0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400697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Οπτικό-ακουστική Πληροφορία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Γεώργιος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“Επιστήμη των Υπολογιστών”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Ανάλυση Fourier - Παράδειγμα</a:t>
            </a:r>
            <a:endParaRPr lang="en-US" dirty="0">
              <a:latin typeface="Calibri"/>
            </a:endParaRPr>
          </a:p>
        </p:txBody>
      </p:sp>
      <p:pic>
        <p:nvPicPr>
          <p:cNvPr id="6149" name="Picture 9" descr="Διαγράμματα παρουσίασης ψηφιοποιημένο σήμα και τις αρμονικές του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5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717032"/>
            <a:ext cx="8382000" cy="2438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/>
              </a:rPr>
              <a:t>Θεωρούμε </a:t>
            </a:r>
            <a:r>
              <a:rPr lang="el-GR" sz="2400" dirty="0" smtClean="0">
                <a:latin typeface="Calibri"/>
              </a:rPr>
              <a:t>επανάληψη του ίδιου σήματος</a:t>
            </a:r>
            <a:r>
              <a:rPr lang="en-US" sz="2400" dirty="0" smtClean="0">
                <a:latin typeface="Calibri"/>
              </a:rPr>
              <a:t> για να είναι περιοδικό.</a:t>
            </a:r>
            <a:endParaRPr lang="en-US" sz="2400" dirty="0">
              <a:latin typeface="Calibri"/>
            </a:endParaRPr>
          </a:p>
          <a:p>
            <a:r>
              <a:rPr lang="el-GR" sz="2400" dirty="0" smtClean="0">
                <a:latin typeface="Calibri"/>
              </a:rPr>
              <a:t>Αρμονικές</a:t>
            </a:r>
            <a:r>
              <a:rPr lang="en-US" sz="2400" dirty="0" smtClean="0">
                <a:latin typeface="Calibri"/>
              </a:rPr>
              <a:t>: </a:t>
            </a:r>
            <a:r>
              <a:rPr lang="el-GR" sz="2400" dirty="0" smtClean="0">
                <a:latin typeface="Calibri"/>
              </a:rPr>
              <a:t>πιθανόν άπειρες</a:t>
            </a:r>
            <a:endParaRPr lang="en-US" sz="2400" dirty="0">
              <a:latin typeface="Calibri"/>
            </a:endParaRPr>
          </a:p>
          <a:p>
            <a:r>
              <a:rPr lang="el-GR" altLang="ja-JP" sz="2400" dirty="0" smtClean="0">
                <a:latin typeface="Calibri"/>
              </a:rPr>
              <a:t>«Τετραγωνικός μέσος Όρος» (</a:t>
            </a:r>
            <a:r>
              <a:rPr lang="en-US" sz="2400" dirty="0" smtClean="0">
                <a:latin typeface="Calibri"/>
              </a:rPr>
              <a:t>Root </a:t>
            </a:r>
            <a:r>
              <a:rPr lang="en-US" sz="2400" dirty="0">
                <a:latin typeface="Calibri"/>
              </a:rPr>
              <a:t>Mean </a:t>
            </a:r>
            <a:r>
              <a:rPr lang="en-US" sz="2400" dirty="0" smtClean="0">
                <a:latin typeface="Calibri"/>
              </a:rPr>
              <a:t>Square</a:t>
            </a:r>
            <a:r>
              <a:rPr lang="el-GR" sz="2400" dirty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- </a:t>
            </a:r>
            <a:r>
              <a:rPr lang="en-US" sz="2400" dirty="0" smtClean="0">
                <a:latin typeface="Calibri"/>
              </a:rPr>
              <a:t>RMS</a:t>
            </a:r>
            <a:r>
              <a:rPr lang="en-US" sz="2400" dirty="0">
                <a:latin typeface="Calibri"/>
              </a:rPr>
              <a:t>) </a:t>
            </a:r>
            <a:r>
              <a:rPr lang="el-GR" sz="2400" dirty="0" smtClean="0">
                <a:latin typeface="Calibri"/>
              </a:rPr>
              <a:t>των συντελεστών </a:t>
            </a:r>
            <a:r>
              <a:rPr lang="en-US" sz="2400" dirty="0" smtClean="0">
                <a:latin typeface="Calibri"/>
              </a:rPr>
              <a:t>Fourier =</a:t>
            </a:r>
            <a:endParaRPr lang="en-US" sz="2400" dirty="0">
              <a:latin typeface="Calibri"/>
            </a:endParaRPr>
          </a:p>
          <a:p>
            <a:pPr lvl="1"/>
            <a:r>
              <a:rPr lang="el-GR" sz="2000" dirty="0">
                <a:latin typeface="Calibri"/>
              </a:rPr>
              <a:t>Α</a:t>
            </a:r>
            <a:r>
              <a:rPr lang="el-GR" sz="2000" dirty="0" smtClean="0">
                <a:latin typeface="Calibri"/>
              </a:rPr>
              <a:t>ναπαριστά την ενέργεια του σήματος σε μια αρμονική (συχνότητα)</a:t>
            </a:r>
            <a:endParaRPr lang="en-US" sz="2000" dirty="0">
              <a:latin typeface="Calibri"/>
            </a:endParaRPr>
          </a:p>
        </p:txBody>
      </p:sp>
      <p:pic>
        <p:nvPicPr>
          <p:cNvPr id="6151" name="Picture 12" descr="Εξίσωση που περιγράφει τον «Τετραγωνικό μέσο Όρο» (Root Mean Square - RMS) των συντελεστών Fouri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59" y="5013176"/>
            <a:ext cx="100012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10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1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Προσέγγιση φίλτρου χαμηλών συχνοτήτων (</a:t>
            </a:r>
            <a:r>
              <a:rPr lang="en-US" dirty="0" smtClean="0">
                <a:latin typeface="Calibri"/>
              </a:rPr>
              <a:t>Low</a:t>
            </a:r>
            <a:r>
              <a:rPr lang="en-US" dirty="0">
                <a:latin typeface="Calibri"/>
              </a:rPr>
              <a:t>-pass </a:t>
            </a:r>
            <a:r>
              <a:rPr lang="en-US" dirty="0" smtClean="0">
                <a:latin typeface="Calibri"/>
              </a:rPr>
              <a:t>Filter</a:t>
            </a:r>
            <a:r>
              <a:rPr lang="el-GR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</p:txBody>
      </p:sp>
      <p:pic>
        <p:nvPicPr>
          <p:cNvPr id="7173" name="Picture 3" descr="Διάγραμμα τεσσάρων κυματομορφών και των αντίστοιχων αρμονικώ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4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/>
              </a:rPr>
              <a:t>Αναλογική μετάδοση σήματος </a:t>
            </a:r>
            <a:br>
              <a:rPr lang="el-GR" dirty="0">
                <a:latin typeface="Calibri"/>
              </a:rPr>
            </a:br>
            <a:r>
              <a:rPr lang="el-GR" dirty="0" smtClean="0">
                <a:latin typeface="Calibri"/>
              </a:rPr>
              <a:t>(1 </a:t>
            </a:r>
            <a:r>
              <a:rPr lang="el-GR" dirty="0">
                <a:latin typeface="Calibri"/>
              </a:rPr>
              <a:t>από 2)</a:t>
            </a:r>
            <a:endParaRPr lang="en-US" dirty="0">
              <a:latin typeface="Calibri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latin typeface="Calibri"/>
              </a:rPr>
              <a:t>Διαμόρφωση (</a:t>
            </a:r>
            <a:r>
              <a:rPr lang="en-US" sz="2400" b="1" dirty="0" smtClean="0">
                <a:latin typeface="Calibri"/>
              </a:rPr>
              <a:t>Modulation</a:t>
            </a:r>
            <a:r>
              <a:rPr lang="el-GR" sz="2400" b="1" dirty="0" smtClean="0">
                <a:latin typeface="Calibri"/>
              </a:rPr>
              <a:t>)</a:t>
            </a:r>
            <a:endParaRPr lang="en-US" sz="2400" b="1" dirty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Φορέας (</a:t>
            </a:r>
            <a:r>
              <a:rPr lang="en-US" sz="2000" dirty="0" smtClean="0">
                <a:latin typeface="Calibri"/>
              </a:rPr>
              <a:t>Carrier</a:t>
            </a:r>
            <a:r>
              <a:rPr lang="el-GR" sz="2000" dirty="0" smtClean="0">
                <a:latin typeface="Calibri"/>
              </a:rPr>
              <a:t>)</a:t>
            </a:r>
            <a:endParaRPr lang="en-US" sz="2000" dirty="0">
              <a:latin typeface="Calibri"/>
            </a:endParaRPr>
          </a:p>
          <a:p>
            <a:r>
              <a:rPr lang="el-GR" sz="2400" b="1" dirty="0" smtClean="0">
                <a:latin typeface="Calibri"/>
              </a:rPr>
              <a:t>Τύπος διαμόρφωσης αναλογικού σήματος</a:t>
            </a:r>
            <a:endParaRPr lang="en-US" sz="2400" b="1" dirty="0">
              <a:latin typeface="Calibri"/>
            </a:endParaRPr>
          </a:p>
          <a:p>
            <a:pPr lvl="1"/>
            <a:r>
              <a:rPr lang="en-US" sz="2000" dirty="0" smtClean="0">
                <a:latin typeface="Calibri"/>
              </a:rPr>
              <a:t>AM</a:t>
            </a:r>
            <a:endParaRPr lang="el-GR" sz="2000" dirty="0" smtClean="0">
              <a:latin typeface="Calibri"/>
            </a:endParaRPr>
          </a:p>
          <a:p>
            <a:pPr lvl="1"/>
            <a:r>
              <a:rPr lang="en-US" sz="2000" dirty="0" smtClean="0">
                <a:latin typeface="Calibri"/>
              </a:rPr>
              <a:t>FM</a:t>
            </a:r>
            <a:endParaRPr lang="el-GR" sz="2000" dirty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Διαμόρφωση φάσης (</a:t>
            </a:r>
            <a:r>
              <a:rPr lang="en-US" sz="2000" dirty="0" smtClean="0">
                <a:latin typeface="Calibri"/>
              </a:rPr>
              <a:t>Phase Modulation</a:t>
            </a:r>
            <a:r>
              <a:rPr lang="el-GR" sz="2000" dirty="0" smtClean="0">
                <a:latin typeface="Calibri"/>
              </a:rPr>
              <a:t>)</a:t>
            </a:r>
            <a:endParaRPr lang="en-US" sz="2000" dirty="0">
              <a:latin typeface="Calibri"/>
            </a:endParaRPr>
          </a:p>
          <a:p>
            <a:r>
              <a:rPr lang="el-GR" sz="2200" dirty="0" smtClean="0">
                <a:latin typeface="Calibri"/>
              </a:rPr>
              <a:t>Διαμόρφωση ψηφιακού σήματος</a:t>
            </a:r>
            <a:endParaRPr lang="en-US" sz="2200" dirty="0">
              <a:latin typeface="Calibri"/>
            </a:endParaRPr>
          </a:p>
        </p:txBody>
      </p:sp>
      <p:pic>
        <p:nvPicPr>
          <p:cNvPr id="8198" name="Picture 4" descr="Διάγραμμα τεσσάρων κυματομορφών:(α) Παράδειγμα ψηφιακού δείγματος&#10;(β) AM: Μη-μηδενικές εντάσεις εμφανίζονται ως 1&#10;(γ) FM: Υψηλότερες συχνότητες εμφανίζονται ως 1&#10;(δ) Διαμόρφωση φάσης&#10;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12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2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Αναλογική μετάδοση σήματος </a:t>
            </a:r>
            <a:br>
              <a:rPr lang="el-GR" dirty="0" smtClean="0">
                <a:latin typeface="Calibri"/>
              </a:rPr>
            </a:br>
            <a:r>
              <a:rPr lang="el-GR" dirty="0" smtClean="0">
                <a:latin typeface="Calibri"/>
              </a:rPr>
              <a:t>(2 από 2)</a:t>
            </a:r>
            <a:endParaRPr lang="en-US" dirty="0">
              <a:latin typeface="Calibri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>
                <a:latin typeface="Calibri"/>
              </a:rPr>
              <a:t>Διαμόρφωση (</a:t>
            </a:r>
            <a:r>
              <a:rPr lang="en-US" sz="2200" dirty="0" smtClean="0">
                <a:latin typeface="Calibri"/>
              </a:rPr>
              <a:t>Modulation</a:t>
            </a:r>
            <a:r>
              <a:rPr lang="el-GR" sz="2200" dirty="0" smtClean="0">
                <a:latin typeface="Calibri"/>
              </a:rPr>
              <a:t>)</a:t>
            </a:r>
            <a:endParaRPr lang="en-US" sz="2200" dirty="0">
              <a:latin typeface="Calibri"/>
            </a:endParaRPr>
          </a:p>
          <a:p>
            <a:r>
              <a:rPr lang="el-GR" sz="2200" dirty="0" smtClean="0">
                <a:latin typeface="Calibri"/>
              </a:rPr>
              <a:t>Τύπος διαμόρφωσης αναλογικού σήματος</a:t>
            </a:r>
            <a:endParaRPr lang="en-US" sz="2200" dirty="0">
              <a:latin typeface="Calibri"/>
            </a:endParaRPr>
          </a:p>
          <a:p>
            <a:r>
              <a:rPr lang="el-GR" sz="2200" b="1" dirty="0" smtClean="0">
                <a:latin typeface="Calibri"/>
              </a:rPr>
              <a:t>Διαμόρφωση ψηφιακού σήματος</a:t>
            </a:r>
            <a:endParaRPr lang="en-US" sz="2200" b="1" dirty="0">
              <a:latin typeface="Calibri"/>
            </a:endParaRPr>
          </a:p>
          <a:p>
            <a:pPr lvl="1"/>
            <a:r>
              <a:rPr lang="en-US" sz="2000" dirty="0" smtClean="0">
                <a:latin typeface="Calibri"/>
              </a:rPr>
              <a:t>(</a:t>
            </a:r>
            <a:r>
              <a:rPr lang="el-GR" sz="2000" dirty="0" smtClean="0">
                <a:latin typeface="Calibri"/>
              </a:rPr>
              <a:t>a</a:t>
            </a:r>
            <a:r>
              <a:rPr lang="en-US" sz="2000" dirty="0" smtClean="0">
                <a:latin typeface="Calibri"/>
              </a:rPr>
              <a:t>)</a:t>
            </a:r>
            <a:r>
              <a:rPr lang="el-GR" sz="2000" dirty="0" smtClean="0">
                <a:latin typeface="Calibri"/>
              </a:rPr>
              <a:t> Παράδειγμα ψηφιακού δείγματος</a:t>
            </a:r>
            <a:endParaRPr lang="en-US" sz="2000" dirty="0" smtClean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(b) </a:t>
            </a:r>
            <a:r>
              <a:rPr lang="en-US" sz="2000" dirty="0" smtClean="0">
                <a:latin typeface="Calibri"/>
              </a:rPr>
              <a:t>AM: </a:t>
            </a:r>
            <a:r>
              <a:rPr lang="el-GR" sz="2000" dirty="0" smtClean="0">
                <a:latin typeface="Calibri"/>
              </a:rPr>
              <a:t>Μη-μηδενικές εντάσεις εμφανίζονται ως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>
                <a:latin typeface="Calibri"/>
              </a:rPr>
              <a:t>1</a:t>
            </a:r>
          </a:p>
          <a:p>
            <a:pPr lvl="1"/>
            <a:r>
              <a:rPr lang="en-US" sz="2000" dirty="0" smtClean="0">
                <a:latin typeface="Calibri"/>
              </a:rPr>
              <a:t>(c) FM: </a:t>
            </a:r>
            <a:r>
              <a:rPr lang="el-GR" sz="2000" dirty="0" smtClean="0">
                <a:latin typeface="Calibri"/>
              </a:rPr>
              <a:t>Υψηλότερες συχνότητες εμφανίζονται ως </a:t>
            </a:r>
            <a:r>
              <a:rPr lang="en-US" sz="2000" dirty="0" smtClean="0">
                <a:latin typeface="Calibri"/>
              </a:rPr>
              <a:t>1</a:t>
            </a:r>
            <a:endParaRPr lang="en-US" sz="2000" dirty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(d) Διαμόρφωση φάσης</a:t>
            </a:r>
            <a:endParaRPr lang="en-US" sz="2000" dirty="0">
              <a:latin typeface="Calibri"/>
            </a:endParaRPr>
          </a:p>
        </p:txBody>
      </p:sp>
      <p:pic>
        <p:nvPicPr>
          <p:cNvPr id="8198" name="Picture 4" descr="Διάγραμμα τεσσάρων κυματομορφών:(α) Παράδειγμα ψηφιακού δείγματος&#10;(β) AM: Μη-μηδενικές εντάσεις εμφανίζονται ως 1&#10;(γ) FM: Υψηλότερες συχνότητες εμφανίζονται ως 1&#10;(δ) Διαμόρφωση φάσης&#10;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371600"/>
            <a:ext cx="4263008" cy="5029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13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9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Μετατροπή αναλογικού σε ψηφιακό</a:t>
            </a:r>
            <a:endParaRPr lang="en-US" dirty="0">
              <a:latin typeface="Calibri"/>
            </a:endParaRPr>
          </a:p>
        </p:txBody>
      </p:sp>
      <p:pic>
        <p:nvPicPr>
          <p:cNvPr id="9221" name="Picture 4" descr="Διάγραμμα που περιέχει παράδειγμα ψηφιοποίησης αναλογικού σήματο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14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Δειγματοληψία και κβαντοποίηση (1 από 2)</a:t>
            </a:r>
            <a:endParaRPr lang="en-US" dirty="0">
              <a:latin typeface="Calibri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648200" cy="502920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latin typeface="Calibri"/>
              </a:rPr>
              <a:t>Δειγματοληψία </a:t>
            </a:r>
            <a:endParaRPr lang="en-US" sz="2400" b="1" dirty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Μετατροπή του συνεχούς σε διακριτό (χρονικά) σήμα</a:t>
            </a:r>
            <a:endParaRPr lang="en-US" sz="2000" dirty="0">
              <a:latin typeface="Calibri"/>
            </a:endParaRPr>
          </a:p>
          <a:p>
            <a:pPr lvl="2"/>
            <a:r>
              <a:rPr lang="el-GR" sz="1800" dirty="0" smtClean="0">
                <a:latin typeface="Calibri"/>
              </a:rPr>
              <a:t>Είναι ακόμα αναλογικό</a:t>
            </a:r>
            <a:endParaRPr lang="en-US" sz="1800" dirty="0">
              <a:latin typeface="Calibri"/>
            </a:endParaRPr>
          </a:p>
          <a:p>
            <a:r>
              <a:rPr lang="el-GR" sz="2400" b="1" dirty="0" smtClean="0">
                <a:latin typeface="Calibri"/>
              </a:rPr>
              <a:t>Θεώρημα </a:t>
            </a:r>
            <a:r>
              <a:rPr lang="en-US" sz="2400" b="1" dirty="0" err="1" smtClean="0">
                <a:latin typeface="Calibri"/>
              </a:rPr>
              <a:t>Nyquist</a:t>
            </a:r>
            <a:endParaRPr lang="en-US" sz="2400" b="1" dirty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Μπορούμε να αναπαράγουμε (χωρίς απώλεια) τον αρχικό σήμα αν η </a:t>
            </a:r>
            <a:r>
              <a:rPr lang="el-GR" sz="2000" b="1" dirty="0" smtClean="0">
                <a:latin typeface="Calibri"/>
              </a:rPr>
              <a:t>συχνότητα δειγματοληψίας </a:t>
            </a:r>
            <a:r>
              <a:rPr lang="el-GR" sz="2000" dirty="0" smtClean="0">
                <a:latin typeface="Calibri"/>
              </a:rPr>
              <a:t>είναι τουλάχιστον </a:t>
            </a:r>
            <a:r>
              <a:rPr lang="el-GR" sz="2000" b="1" dirty="0" smtClean="0">
                <a:latin typeface="Calibri"/>
              </a:rPr>
              <a:t>διπλάσια</a:t>
            </a:r>
            <a:r>
              <a:rPr lang="el-GR" sz="2000" dirty="0" smtClean="0">
                <a:latin typeface="Calibri"/>
              </a:rPr>
              <a:t> της μέγιστης συχνότητας του σήματος</a:t>
            </a:r>
          </a:p>
          <a:p>
            <a:r>
              <a:rPr lang="el-GR" sz="2400" dirty="0" smtClean="0">
                <a:latin typeface="Calibri"/>
              </a:rPr>
              <a:t>Κβαντοποίηση</a:t>
            </a:r>
            <a:endParaRPr lang="en-US" sz="2400" dirty="0">
              <a:latin typeface="Calibri"/>
            </a:endParaRPr>
          </a:p>
        </p:txBody>
      </p:sp>
      <p:pic>
        <p:nvPicPr>
          <p:cNvPr id="10246" name="Picture 4" descr="Διάγραμμα δειγματοληψίας κυματομορφής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47" name="Picture 6" descr="Διάγραμμα κβαντοποίησης δειγμάτων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477000" y="1752600"/>
            <a:ext cx="15798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Calibri"/>
              </a:rPr>
              <a:t>Ημιτονοειδής</a:t>
            </a:r>
            <a:endParaRPr lang="en-US" sz="1800" dirty="0" smtClean="0">
              <a:latin typeface="Calibri"/>
            </a:endParaRPr>
          </a:p>
          <a:p>
            <a:r>
              <a:rPr lang="el-GR" sz="1800" dirty="0" smtClean="0">
                <a:latin typeface="Calibri"/>
              </a:rPr>
              <a:t>κυματομορφή</a:t>
            </a:r>
            <a:endParaRPr lang="el-GR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89650" y="4114800"/>
            <a:ext cx="2236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Calibri"/>
              </a:rPr>
              <a:t>Κβαντοποίηση </a:t>
            </a:r>
            <a:r>
              <a:rPr lang="en-US" sz="1800" dirty="0" smtClean="0">
                <a:latin typeface="Calibri"/>
              </a:rPr>
              <a:t>2 μπιτ</a:t>
            </a:r>
            <a:endParaRPr lang="el-GR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6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Δειγματοληψία και κβαντοποίηση (2 από 2) </a:t>
            </a:r>
            <a:endParaRPr lang="en-US" dirty="0">
              <a:latin typeface="Calibri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648200" cy="5029200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Calibri"/>
              </a:rPr>
              <a:t>Δειγματοληψία </a:t>
            </a:r>
            <a:endParaRPr lang="en-US" sz="2400" dirty="0">
              <a:latin typeface="Calibri"/>
            </a:endParaRPr>
          </a:p>
          <a:p>
            <a:r>
              <a:rPr lang="el-GR" sz="2400" dirty="0" smtClean="0">
                <a:latin typeface="Calibri"/>
              </a:rPr>
              <a:t>Θεώρημα </a:t>
            </a:r>
            <a:r>
              <a:rPr lang="en-US" sz="2400" dirty="0" err="1" smtClean="0">
                <a:latin typeface="Calibri"/>
              </a:rPr>
              <a:t>Nyquist</a:t>
            </a:r>
            <a:endParaRPr lang="en-US" sz="2400" dirty="0">
              <a:latin typeface="Calibri"/>
            </a:endParaRPr>
          </a:p>
          <a:p>
            <a:r>
              <a:rPr lang="el-GR" sz="2400" b="1" dirty="0" smtClean="0">
                <a:latin typeface="Calibri"/>
              </a:rPr>
              <a:t>Κβαντοποίηση</a:t>
            </a:r>
            <a:endParaRPr lang="en-US" sz="2400" b="1" dirty="0" smtClean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Μετατρέπουμε το διακριτό (χρονικά) αναλογικό σήμα σε διακριτές τιμές πλάτους</a:t>
            </a:r>
          </a:p>
          <a:p>
            <a:pPr lvl="2"/>
            <a:r>
              <a:rPr lang="el-GR" sz="1800" dirty="0" smtClean="0">
                <a:latin typeface="Calibri"/>
              </a:rPr>
              <a:t>Ψηφιακό σήμα</a:t>
            </a:r>
            <a:endParaRPr lang="en-US" sz="1800" dirty="0">
              <a:latin typeface="Calibri"/>
            </a:endParaRPr>
          </a:p>
        </p:txBody>
      </p:sp>
      <p:pic>
        <p:nvPicPr>
          <p:cNvPr id="10246" name="Picture 4" descr="Διάγραμμα δειγματοληψίας κυματομορφής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12776"/>
            <a:ext cx="4114800" cy="2438400"/>
          </a:xfrm>
        </p:spPr>
      </p:pic>
      <p:pic>
        <p:nvPicPr>
          <p:cNvPr id="10247" name="Picture 6" descr="Διάγραμμα κβαντοποίησης δειγμάτων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477000" y="1752600"/>
            <a:ext cx="15798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Calibri"/>
              </a:rPr>
              <a:t>Ημιτονοειδής</a:t>
            </a:r>
            <a:endParaRPr lang="en-US" sz="1800" dirty="0" smtClean="0">
              <a:latin typeface="Calibri"/>
            </a:endParaRPr>
          </a:p>
          <a:p>
            <a:r>
              <a:rPr lang="el-GR" sz="1800" dirty="0" smtClean="0">
                <a:latin typeface="Calibri"/>
              </a:rPr>
              <a:t>κυματομορφή</a:t>
            </a:r>
            <a:endParaRPr lang="el-GR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89650" y="4114800"/>
            <a:ext cx="2236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Calibri"/>
              </a:rPr>
              <a:t>Κβαντοποίηση </a:t>
            </a:r>
            <a:r>
              <a:rPr lang="en-US" sz="1800" dirty="0" smtClean="0">
                <a:latin typeface="Calibri"/>
              </a:rPr>
              <a:t>2 μπιτ</a:t>
            </a:r>
            <a:endParaRPr lang="el-GR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3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DPCM, </a:t>
            </a:r>
            <a:r>
              <a:rPr lang="el-GR" dirty="0" smtClean="0">
                <a:latin typeface="Calibri"/>
              </a:rPr>
              <a:t>διαμόρφωση </a:t>
            </a:r>
            <a:r>
              <a:rPr lang="en-US" dirty="0" smtClean="0">
                <a:latin typeface="Calibri"/>
              </a:rPr>
              <a:t>Delta</a:t>
            </a:r>
            <a:r>
              <a:rPr lang="el-GR" dirty="0" smtClean="0">
                <a:latin typeface="Calibri"/>
              </a:rPr>
              <a:t> και </a:t>
            </a:r>
            <a:r>
              <a:rPr lang="en-US" dirty="0" smtClean="0">
                <a:latin typeface="Calibri"/>
              </a:rPr>
              <a:t>ADPCM</a:t>
            </a:r>
            <a:endParaRPr lang="en-US" dirty="0">
              <a:latin typeface="Calibri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el-GR" sz="2000" dirty="0" smtClean="0">
                <a:latin typeface="Calibri"/>
              </a:rPr>
              <a:t>Διαφορικό </a:t>
            </a:r>
            <a:r>
              <a:rPr lang="en-US" sz="2000" dirty="0" smtClean="0">
                <a:latin typeface="Calibri"/>
              </a:rPr>
              <a:t>PCM</a:t>
            </a:r>
            <a:r>
              <a:rPr lang="en-US" sz="2000" dirty="0">
                <a:latin typeface="Calibri"/>
              </a:rPr>
              <a:t>: </a:t>
            </a:r>
            <a:r>
              <a:rPr lang="el-GR" sz="2000" dirty="0" smtClean="0">
                <a:latin typeface="Calibri"/>
              </a:rPr>
              <a:t>εμφανίζεται η διαφορά από το προηγούμενο δείγμα</a:t>
            </a:r>
            <a:endParaRPr lang="en-US" sz="2000" dirty="0">
              <a:latin typeface="Calibri"/>
            </a:endParaRPr>
          </a:p>
          <a:p>
            <a:pPr lvl="1"/>
            <a:r>
              <a:rPr lang="el-GR" sz="2000" dirty="0" smtClean="0">
                <a:latin typeface="Calibri"/>
              </a:rPr>
              <a:t>Διαμόρφωση </a:t>
            </a:r>
            <a:r>
              <a:rPr lang="en-US" sz="2000" dirty="0" smtClean="0">
                <a:latin typeface="Calibri"/>
              </a:rPr>
              <a:t>Delta: </a:t>
            </a:r>
            <a:r>
              <a:rPr lang="en-US" sz="2000" dirty="0">
                <a:latin typeface="Calibri"/>
              </a:rPr>
              <a:t>1-bit </a:t>
            </a:r>
            <a:r>
              <a:rPr lang="en-US" sz="2000" dirty="0" smtClean="0">
                <a:latin typeface="Calibri"/>
              </a:rPr>
              <a:t>(</a:t>
            </a:r>
            <a:r>
              <a:rPr lang="el-GR" sz="2000" dirty="0" smtClean="0">
                <a:latin typeface="Calibri"/>
              </a:rPr>
              <a:t>για κάθε δείγμα) διαφορά</a:t>
            </a:r>
            <a:r>
              <a:rPr lang="en-US" sz="2000" dirty="0" smtClean="0">
                <a:latin typeface="Calibri"/>
              </a:rPr>
              <a:t> </a:t>
            </a:r>
            <a:endParaRPr lang="en-US" sz="2000" dirty="0">
              <a:latin typeface="Calibri"/>
            </a:endParaRPr>
          </a:p>
          <a:p>
            <a:r>
              <a:rPr lang="el-GR" sz="2000" dirty="0" smtClean="0">
                <a:latin typeface="Calibri"/>
              </a:rPr>
              <a:t>Δυναμικό διαφορικό </a:t>
            </a:r>
            <a:r>
              <a:rPr lang="en-US" sz="2000" dirty="0" smtClean="0">
                <a:latin typeface="Calibri"/>
              </a:rPr>
              <a:t>PCM </a:t>
            </a:r>
            <a:r>
              <a:rPr lang="en-US" sz="2000" dirty="0">
                <a:latin typeface="Calibri"/>
              </a:rPr>
              <a:t>(ADPCM): </a:t>
            </a:r>
            <a:r>
              <a:rPr lang="el-GR" sz="2000" dirty="0" smtClean="0">
                <a:latin typeface="Calibri"/>
              </a:rPr>
              <a:t>δυναμικό μέγεθος δείγματος</a:t>
            </a:r>
            <a:endParaRPr lang="en-US" sz="2000" dirty="0">
              <a:latin typeface="Calibri"/>
            </a:endParaRPr>
          </a:p>
          <a:p>
            <a:pPr lvl="1"/>
            <a:r>
              <a:rPr lang="en-US" sz="2000" dirty="0" smtClean="0">
                <a:latin typeface="Calibri"/>
              </a:rPr>
              <a:t>56-64 </a:t>
            </a:r>
            <a:r>
              <a:rPr lang="en-US" sz="2000" dirty="0">
                <a:latin typeface="Calibri"/>
              </a:rPr>
              <a:t>kb/s </a:t>
            </a:r>
            <a:r>
              <a:rPr lang="el-GR" sz="2000" dirty="0" smtClean="0">
                <a:latin typeface="Calibri"/>
              </a:rPr>
              <a:t>αναπαριστώνται καλά με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>
                <a:latin typeface="Calibri"/>
              </a:rPr>
              <a:t>8 kb/s</a:t>
            </a:r>
          </a:p>
        </p:txBody>
      </p:sp>
      <p:pic>
        <p:nvPicPr>
          <p:cNvPr id="11270" name="Picture 6" descr="Σχήμσ που εμφανίζει ψηφιοποίηση με διαμόρφωση Delta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90145"/>
            <a:ext cx="7935416" cy="3751023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16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8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Τι είναι ήχος</a:t>
            </a:r>
            <a:endParaRPr lang="en-US" dirty="0">
              <a:latin typeface="Calibri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Calibri"/>
              </a:rPr>
              <a:t>Ο ήχος είναι σήμα που αλλάζει στον χρόνο με συχνότητες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~20hz, ~20khz)</a:t>
            </a:r>
          </a:p>
          <a:p>
            <a:r>
              <a:rPr lang="el-GR" dirty="0" smtClean="0">
                <a:latin typeface="Calibri"/>
              </a:rPr>
              <a:t>Ο ήχος αποτελεί σύνθεση πολλών σημάτων.</a:t>
            </a:r>
          </a:p>
          <a:p>
            <a:r>
              <a:rPr lang="el-GR" dirty="0" smtClean="0">
                <a:latin typeface="Calibri"/>
              </a:rPr>
              <a:t>Οι χαμηλές συχνότητες είναι φωνήεντα και μπάσα</a:t>
            </a:r>
          </a:p>
          <a:p>
            <a:r>
              <a:rPr lang="el-GR" dirty="0" smtClean="0">
                <a:latin typeface="Calibri"/>
              </a:rPr>
              <a:t>Οι υψηλές συχνότητες είναι σύμφωνα.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Οι άνθρωποι αντιλαμβάνονται ήχος σε όλο το φάσμα, με μεγαλύτερη ευαισθησία στις χαμηλές συχνότητες (2</a:t>
            </a:r>
            <a:r>
              <a:rPr lang="en-US" dirty="0">
                <a:latin typeface="Calibri"/>
              </a:rPr>
              <a:t>2khz .. </a:t>
            </a:r>
            <a:r>
              <a:rPr lang="en-US" dirty="0" smtClean="0">
                <a:latin typeface="Calibri"/>
              </a:rPr>
              <a:t>4khz</a:t>
            </a:r>
            <a:r>
              <a:rPr lang="el-GR" dirty="0" smtClean="0">
                <a:latin typeface="Calibri"/>
              </a:rPr>
              <a:t>)</a:t>
            </a:r>
          </a:p>
          <a:p>
            <a:r>
              <a:rPr lang="el-GR" dirty="0" smtClean="0">
                <a:latin typeface="Calibri"/>
              </a:rPr>
              <a:t>Η ηχητική εξαρτάται πάρα πολύ από το χώρο (δωμάτιο, περιβάλλον κτλ)</a:t>
            </a:r>
          </a:p>
          <a:p>
            <a:r>
              <a:rPr lang="el-GR" dirty="0" smtClean="0">
                <a:latin typeface="Calibri"/>
              </a:rPr>
              <a:t>Ένας ήχος μπορεί να κρυφτεί/επικαλυφθεί από άλλους ήχους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17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6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Παραδείγματα </a:t>
            </a:r>
            <a:r>
              <a:rPr lang="el-GR" dirty="0">
                <a:latin typeface="Calibri"/>
              </a:rPr>
              <a:t>ψ</a:t>
            </a:r>
            <a:r>
              <a:rPr lang="el-GR" dirty="0" smtClean="0">
                <a:latin typeface="Calibri"/>
              </a:rPr>
              <a:t>ηφιακού ήχου </a:t>
            </a:r>
            <a:br>
              <a:rPr lang="el-GR" dirty="0" smtClean="0">
                <a:latin typeface="Calibri"/>
              </a:rPr>
            </a:br>
            <a:r>
              <a:rPr lang="el-GR" dirty="0" smtClean="0">
                <a:latin typeface="Calibri"/>
              </a:rPr>
              <a:t>(1 από 2)</a:t>
            </a:r>
            <a:endParaRPr lang="en-US" dirty="0">
              <a:latin typeface="Calibri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Φωνή</a:t>
            </a:r>
            <a:endParaRPr lang="en-US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4 kHz </a:t>
            </a:r>
            <a:r>
              <a:rPr lang="el-GR" b="1" dirty="0" smtClean="0">
                <a:latin typeface="Calibri"/>
              </a:rPr>
              <a:t>φωνή </a:t>
            </a:r>
            <a:r>
              <a:rPr lang="en-US" dirty="0" smtClean="0">
                <a:latin typeface="Calibri"/>
              </a:rPr>
              <a:t>(</a:t>
            </a:r>
            <a:r>
              <a:rPr lang="el-GR" dirty="0" smtClean="0">
                <a:latin typeface="Calibri"/>
              </a:rPr>
              <a:t>τηλέφωνο</a:t>
            </a:r>
            <a:r>
              <a:rPr lang="en-US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pPr lvl="2">
              <a:buSzPct val="75000"/>
            </a:pPr>
            <a:r>
              <a:rPr lang="en-US" dirty="0">
                <a:latin typeface="Calibri"/>
              </a:rPr>
              <a:t>8 kHz </a:t>
            </a:r>
            <a:r>
              <a:rPr lang="el-GR" dirty="0" smtClean="0">
                <a:latin typeface="Calibri"/>
              </a:rPr>
              <a:t>ρυθμός δειγματοληψίας</a:t>
            </a:r>
            <a:endParaRPr lang="en-US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8 bits </a:t>
            </a:r>
            <a:r>
              <a:rPr lang="el-GR" dirty="0" smtClean="0">
                <a:latin typeface="Calibri"/>
              </a:rPr>
              <a:t>ανά δείγμα </a:t>
            </a:r>
            <a:r>
              <a:rPr lang="en-US" dirty="0" smtClean="0">
                <a:latin typeface="Calibri"/>
              </a:rPr>
              <a:t>(</a:t>
            </a:r>
            <a:r>
              <a:rPr lang="el-GR" dirty="0" smtClean="0">
                <a:latin typeface="Calibri"/>
              </a:rPr>
              <a:t>γραμμική κβαντοποίηση</a:t>
            </a:r>
            <a:r>
              <a:rPr lang="en-US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pPr lvl="1">
              <a:buSzPct val="85000"/>
            </a:pPr>
            <a:r>
              <a:rPr lang="en-US" dirty="0">
                <a:latin typeface="Calibri"/>
              </a:rPr>
              <a:t>64 Kb/s </a:t>
            </a:r>
            <a:r>
              <a:rPr lang="el-GR" dirty="0" smtClean="0">
                <a:latin typeface="Calibri"/>
              </a:rPr>
              <a:t>ψηφιακό σήμα</a:t>
            </a:r>
            <a:endParaRPr lang="en-US" dirty="0">
              <a:latin typeface="Calibri"/>
            </a:endParaRPr>
          </a:p>
          <a:p>
            <a:pPr lvl="1">
              <a:buSzPct val="85000"/>
            </a:pPr>
            <a:endParaRPr lang="en-US" dirty="0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18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7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/>
              </a:rPr>
              <a:t>Παραδείγματα ψηφιακού ήχου </a:t>
            </a:r>
            <a:br>
              <a:rPr lang="el-GR" dirty="0">
                <a:latin typeface="Calibri"/>
              </a:rPr>
            </a:br>
            <a:r>
              <a:rPr lang="el-GR" dirty="0" smtClean="0">
                <a:latin typeface="Calibri"/>
              </a:rPr>
              <a:t>(2 </a:t>
            </a:r>
            <a:r>
              <a:rPr lang="el-GR" dirty="0">
                <a:latin typeface="Calibri"/>
              </a:rPr>
              <a:t>από 2)</a:t>
            </a:r>
            <a:endParaRPr lang="en-US" dirty="0">
              <a:latin typeface="Calibri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alibri"/>
              </a:rPr>
              <a:t>Στερεοφωνικός ήχος με ποιότητα </a:t>
            </a:r>
            <a:r>
              <a:rPr lang="en-US" dirty="0" smtClean="0">
                <a:latin typeface="Calibri"/>
              </a:rPr>
              <a:t>CD</a:t>
            </a:r>
          </a:p>
          <a:p>
            <a:pPr lvl="1"/>
            <a:r>
              <a:rPr lang="en-US" dirty="0" smtClean="0">
                <a:latin typeface="Calibri"/>
              </a:rPr>
              <a:t>22 kHz </a:t>
            </a:r>
            <a:r>
              <a:rPr lang="el-GR" dirty="0" smtClean="0">
                <a:latin typeface="Calibri"/>
              </a:rPr>
              <a:t>ήχος ποιότητας </a:t>
            </a:r>
            <a:r>
              <a:rPr lang="en-US" dirty="0" smtClean="0">
                <a:latin typeface="Calibri"/>
              </a:rPr>
              <a:t>CD</a:t>
            </a:r>
          </a:p>
          <a:p>
            <a:pPr lvl="2">
              <a:buSzPct val="75000"/>
            </a:pPr>
            <a:r>
              <a:rPr lang="en-US" dirty="0" smtClean="0">
                <a:latin typeface="Calibri"/>
              </a:rPr>
              <a:t>44 kHz </a:t>
            </a:r>
            <a:r>
              <a:rPr lang="el-GR" dirty="0" smtClean="0">
                <a:latin typeface="Calibri"/>
              </a:rPr>
              <a:t>ρυθμός δειγματοληψίας</a:t>
            </a:r>
            <a:endParaRPr lang="en-US" dirty="0" smtClean="0">
              <a:latin typeface="Calibri"/>
            </a:endParaRPr>
          </a:p>
          <a:p>
            <a:pPr lvl="3">
              <a:buSzPct val="50000"/>
            </a:pPr>
            <a:r>
              <a:rPr lang="el-GR" dirty="0" smtClean="0">
                <a:latin typeface="Calibri"/>
              </a:rPr>
              <a:t>Για την ακρίβεια</a:t>
            </a:r>
            <a:r>
              <a:rPr lang="en-US" dirty="0" smtClean="0">
                <a:latin typeface="Calibri"/>
              </a:rPr>
              <a:t>, 44100 </a:t>
            </a:r>
            <a:r>
              <a:rPr lang="el-GR" dirty="0" smtClean="0">
                <a:latin typeface="Calibri"/>
              </a:rPr>
              <a:t>δείγματα</a:t>
            </a: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16 bit (</a:t>
            </a:r>
            <a:r>
              <a:rPr lang="el-GR" dirty="0" smtClean="0">
                <a:latin typeface="Calibri"/>
              </a:rPr>
              <a:t>γραμμική</a:t>
            </a:r>
            <a:r>
              <a:rPr lang="en-US" dirty="0" smtClean="0">
                <a:latin typeface="Calibri"/>
              </a:rPr>
              <a:t>) </a:t>
            </a:r>
            <a:r>
              <a:rPr lang="el-GR" dirty="0" smtClean="0">
                <a:latin typeface="Calibri"/>
              </a:rPr>
              <a:t>κβαντοποίηση</a:t>
            </a:r>
            <a:endParaRPr lang="en-US" dirty="0" smtClean="0">
              <a:latin typeface="Calibri"/>
            </a:endParaRPr>
          </a:p>
          <a:p>
            <a:pPr lvl="2"/>
            <a:r>
              <a:rPr lang="el-GR" dirty="0" smtClean="0">
                <a:latin typeface="Calibri"/>
              </a:rPr>
              <a:t>Παλμοκωδική διαμόρφωση</a:t>
            </a:r>
            <a:r>
              <a:rPr lang="en-US" dirty="0" smtClean="0">
                <a:latin typeface="Calibri"/>
              </a:rPr>
              <a:t>(Pulse Code Modulation-PCM)</a:t>
            </a:r>
          </a:p>
          <a:p>
            <a:pPr lvl="1"/>
            <a:r>
              <a:rPr lang="en-US" dirty="0" smtClean="0">
                <a:latin typeface="Calibri"/>
              </a:rPr>
              <a:t>2 </a:t>
            </a:r>
            <a:r>
              <a:rPr lang="el-GR" dirty="0" smtClean="0">
                <a:latin typeface="Calibri"/>
              </a:rPr>
              <a:t>κανάλια </a:t>
            </a:r>
            <a:r>
              <a:rPr lang="en-US" dirty="0" smtClean="0">
                <a:latin typeface="Calibri"/>
              </a:rPr>
              <a:t>(</a:t>
            </a:r>
            <a:r>
              <a:rPr lang="el-GR" dirty="0" smtClean="0">
                <a:latin typeface="Calibri"/>
              </a:rPr>
              <a:t>στερεοφωνία</a:t>
            </a:r>
            <a:r>
              <a:rPr lang="en-US" dirty="0" smtClean="0">
                <a:latin typeface="Calibri"/>
              </a:rPr>
              <a:t>)</a:t>
            </a:r>
          </a:p>
          <a:p>
            <a:pPr lvl="1">
              <a:buSzPct val="75000"/>
            </a:pPr>
            <a:r>
              <a:rPr lang="en-US" dirty="0" smtClean="0">
                <a:latin typeface="Calibri"/>
              </a:rPr>
              <a:t>1411200 b/s = 1.4 Mb/s</a:t>
            </a:r>
            <a:endParaRPr lang="en-US" dirty="0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19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8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Αναπαράσταση ήχου</a:t>
            </a:r>
            <a:endParaRPr lang="en-US" dirty="0">
              <a:latin typeface="Calibri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82000" cy="19812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Calibri"/>
              </a:rPr>
              <a:t>Θεώρημα του </a:t>
            </a:r>
            <a:r>
              <a:rPr lang="el-GR" sz="2800" dirty="0" err="1" smtClean="0">
                <a:latin typeface="Calibri"/>
              </a:rPr>
              <a:t>Nyquist</a:t>
            </a:r>
            <a:r>
              <a:rPr lang="el-GR" sz="2800" dirty="0" smtClean="0">
                <a:latin typeface="Calibri"/>
              </a:rPr>
              <a:t>:</a:t>
            </a:r>
          </a:p>
          <a:p>
            <a:pPr lvl="1"/>
            <a:r>
              <a:rPr lang="el-GR" sz="2400" dirty="0" smtClean="0">
                <a:latin typeface="Calibri"/>
              </a:rPr>
              <a:t>H βέλτιστη συχνότητα δειγματοληψίας είναι </a:t>
            </a:r>
            <a:r>
              <a:rPr lang="el-GR" sz="2400" b="1" dirty="0" smtClean="0">
                <a:latin typeface="Calibri"/>
              </a:rPr>
              <a:t>διπλάσια </a:t>
            </a:r>
            <a:r>
              <a:rPr lang="el-GR" sz="2400" dirty="0" smtClean="0">
                <a:latin typeface="Calibri"/>
              </a:rPr>
              <a:t>της υψηλότερης συχνότητας του δείγματος</a:t>
            </a:r>
            <a:endParaRPr lang="el-GR" sz="2400" b="1" dirty="0" smtClean="0">
              <a:latin typeface="Calibri"/>
            </a:endParaRPr>
          </a:p>
        </p:txBody>
      </p:sp>
      <p:graphicFrame>
        <p:nvGraphicFramePr>
          <p:cNvPr id="2" name="Table 1" descr="Πίνακας με χαρακτηριστικά και κόστος διαφορετικών τεχνολογιών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63233"/>
              </p:ext>
            </p:extLst>
          </p:nvPr>
        </p:nvGraphicFramePr>
        <p:xfrm>
          <a:off x="467544" y="3212976"/>
          <a:ext cx="828092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55064">
                <a:tc>
                  <a:txBody>
                    <a:bodyPr/>
                    <a:lstStyle/>
                    <a:p>
                      <a:r>
                        <a:rPr lang="el-GR" sz="2000" b="1" dirty="0" err="1" smtClean="0"/>
                        <a:t>Μορφότυπο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Ρυθμός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δειγμ</a:t>
                      </a:r>
                      <a:r>
                        <a:rPr lang="en-US" sz="2000" b="1" baseline="0" dirty="0" smtClean="0"/>
                        <a:t>ατοληψίας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Εύρος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ζώνης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Ζώνη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συχνοτήτων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Τηλεφωνία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200-3,400hz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Τηλεδιάσκεψη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50-7,000hz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CD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44.1khz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20-20,000hz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Ψηφιακή κασέτα </a:t>
                      </a:r>
                      <a:r>
                        <a:rPr lang="en-US" sz="2000" b="1" dirty="0" smtClean="0"/>
                        <a:t>(DAT)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20khz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20-20,000hz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20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0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Κρίσιμες ζώνες συχνοτήτων (critical bands)</a:t>
            </a:r>
            <a:endParaRPr lang="en-US" dirty="0">
              <a:latin typeface="Calibri"/>
            </a:endParaRPr>
          </a:p>
        </p:txBody>
      </p:sp>
      <p:grpSp>
        <p:nvGrpSpPr>
          <p:cNvPr id="2" name="Group 1" descr="Σχήμα που εμφανίζει τις κρίσιμες ζώνες συχνοτήτων"/>
          <p:cNvGrpSpPr/>
          <p:nvPr/>
        </p:nvGrpSpPr>
        <p:grpSpPr>
          <a:xfrm>
            <a:off x="457200" y="1556792"/>
            <a:ext cx="8229600" cy="4525963"/>
            <a:chOff x="457200" y="1600200"/>
            <a:chExt cx="8229600" cy="4525963"/>
          </a:xfrm>
        </p:grpSpPr>
        <p:pic>
          <p:nvPicPr>
            <p:cNvPr id="15364" name="Picture 2" descr="Σχήμα που εμφανίζει τις κρίσιμες ζώνες συχνοτήτων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7200" y="1600200"/>
              <a:ext cx="8229600" cy="4525963"/>
            </a:xfrm>
          </p:spPr>
        </p:pic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1187624" y="5157192"/>
              <a:ext cx="7391400" cy="519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2"/>
                  </a:solidFill>
                  <a:latin typeface="Calibri"/>
                </a:rPr>
                <a:t>ELECTRO ACOUSTICS</a:t>
              </a:r>
            </a:p>
          </p:txBody>
        </p:sp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21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/>
              </a:rPr>
              <a:t>Η</a:t>
            </a:r>
            <a:r>
              <a:rPr lang="el-GR" dirty="0" smtClean="0">
                <a:latin typeface="Calibri"/>
              </a:rPr>
              <a:t>χητικό πεδίο</a:t>
            </a:r>
            <a:endParaRPr lang="en-US" dirty="0">
              <a:latin typeface="Calibri"/>
            </a:endParaRPr>
          </a:p>
        </p:txBody>
      </p:sp>
      <p:pic>
        <p:nvPicPr>
          <p:cNvPr id="16389" name="Picture 3" descr="Σχήμα που απεικονίζει την αντιληπτή θέση της πηγής ήχου ανάλογα με το πλάτος του κύματο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22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7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Κρουστική απόκριση </a:t>
            </a:r>
            <a:br>
              <a:rPr lang="el-GR" dirty="0" smtClean="0">
                <a:latin typeface="Calibri"/>
              </a:rPr>
            </a:br>
            <a:r>
              <a:rPr lang="el-GR" dirty="0" smtClean="0">
                <a:latin typeface="Calibri"/>
              </a:rPr>
              <a:t>(</a:t>
            </a:r>
            <a:r>
              <a:rPr lang="en-US" dirty="0" smtClean="0">
                <a:latin typeface="Calibri"/>
              </a:rPr>
              <a:t>Impulse Response</a:t>
            </a:r>
            <a:r>
              <a:rPr lang="el-GR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</p:txBody>
      </p:sp>
      <p:pic>
        <p:nvPicPr>
          <p:cNvPr id="17413" name="Picture 3" descr="Σχήμα που εμφανίζει την κυματομορφή  του  ίδιου  ήχου όταν αυτός αναπαράγεται σε συναυλιακό  και οικιακό χώρ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4378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23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2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Απόκρυψη Ηχητικού θορύβου (</a:t>
            </a:r>
            <a:r>
              <a:rPr lang="en-US" dirty="0" smtClean="0">
                <a:latin typeface="Calibri"/>
              </a:rPr>
              <a:t>Audio </a:t>
            </a:r>
            <a:r>
              <a:rPr lang="en-US" dirty="0">
                <a:latin typeface="Calibri"/>
              </a:rPr>
              <a:t>Noise </a:t>
            </a:r>
            <a:r>
              <a:rPr lang="en-US" dirty="0" smtClean="0">
                <a:latin typeface="Calibri"/>
              </a:rPr>
              <a:t>Masking</a:t>
            </a:r>
            <a:r>
              <a:rPr lang="el-GR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</p:txBody>
      </p:sp>
      <p:pic>
        <p:nvPicPr>
          <p:cNvPr id="18437" name="Picture 3" descr="Σχήμα που εμφανίζει την απόκρυψη ηχητικού θορύβου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24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Συμπίεση Ήχου (1 από 2)</a:t>
            </a:r>
            <a:endParaRPr lang="en-US" dirty="0">
              <a:latin typeface="Calibri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dirty="0" smtClean="0">
                <a:latin typeface="Calibri"/>
                <a:cs typeface="Calibri"/>
              </a:rPr>
              <a:t>Ο </a:t>
            </a:r>
            <a:r>
              <a:rPr lang="el-GR" sz="2200" dirty="0">
                <a:latin typeface="Calibri"/>
                <a:cs typeface="Calibri"/>
              </a:rPr>
              <a:t>ρ</a:t>
            </a:r>
            <a:r>
              <a:rPr lang="el-GR" sz="2200" dirty="0" smtClean="0">
                <a:latin typeface="Calibri"/>
                <a:cs typeface="Calibri"/>
              </a:rPr>
              <a:t>υθμός μετάδοσης </a:t>
            </a:r>
            <a:r>
              <a:rPr lang="en-US" sz="2200" dirty="0" smtClean="0">
                <a:latin typeface="Calibri"/>
                <a:cs typeface="Calibri"/>
              </a:rPr>
              <a:t>1.411 </a:t>
            </a:r>
            <a:r>
              <a:rPr lang="en-US" sz="2200" dirty="0">
                <a:latin typeface="Calibri"/>
                <a:cs typeface="Calibri"/>
              </a:rPr>
              <a:t>Mbps </a:t>
            </a:r>
            <a:r>
              <a:rPr lang="el-GR" sz="2200" dirty="0" smtClean="0">
                <a:latin typeface="Calibri"/>
                <a:cs typeface="Calibri"/>
              </a:rPr>
              <a:t>για στερεοφωνικό σήμα είναι υπερβολικός</a:t>
            </a:r>
            <a:r>
              <a:rPr lang="en-US" sz="2200" dirty="0" smtClean="0">
                <a:latin typeface="Calibri"/>
                <a:cs typeface="Calibri"/>
              </a:rPr>
              <a:t>, </a:t>
            </a:r>
            <a:endParaRPr lang="el-GR" sz="2200" dirty="0" smtClean="0">
              <a:latin typeface="Calibri"/>
              <a:cs typeface="Calibri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dirty="0" smtClean="0">
                <a:latin typeface="Calibri"/>
                <a:cs typeface="Calibri"/>
              </a:rPr>
              <a:t>ακόμα και </a:t>
            </a:r>
            <a:r>
              <a:rPr lang="en-US" sz="2200" dirty="0" smtClean="0">
                <a:latin typeface="Calibri"/>
                <a:cs typeface="Calibri"/>
              </a:rPr>
              <a:t>64 </a:t>
            </a:r>
            <a:r>
              <a:rPr lang="en-US" sz="2200" dirty="0">
                <a:latin typeface="Calibri"/>
                <a:cs typeface="Calibri"/>
              </a:rPr>
              <a:t>Kbps </a:t>
            </a:r>
            <a:r>
              <a:rPr lang="el-GR" sz="2200" dirty="0" smtClean="0">
                <a:latin typeface="Calibri"/>
                <a:cs typeface="Calibri"/>
              </a:rPr>
              <a:t>για φωνή ξεπερνούν την dial-up σύνδεση</a:t>
            </a:r>
            <a:endParaRPr lang="en-US" sz="2200" dirty="0">
              <a:latin typeface="Calibri"/>
              <a:cs typeface="Calibri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Calibri"/>
                <a:cs typeface="Calibri"/>
              </a:rPr>
              <a:t>Η κωδικοποίηση </a:t>
            </a:r>
            <a:r>
              <a:rPr lang="en-US" sz="2000" dirty="0" smtClean="0">
                <a:latin typeface="Calibri"/>
                <a:cs typeface="Calibri"/>
              </a:rPr>
              <a:t>PCM </a:t>
            </a:r>
            <a:r>
              <a:rPr lang="el-GR" sz="2000" dirty="0" smtClean="0">
                <a:latin typeface="Calibri"/>
                <a:cs typeface="Calibri"/>
              </a:rPr>
              <a:t> (φωνής ή ήχου) χρησιμοποιείται σπάνια στο Ίντερνετ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200" dirty="0" smtClean="0">
                <a:latin typeface="Calibri"/>
                <a:cs typeface="Calibri"/>
              </a:rPr>
              <a:t>Χρησιμοποιούνται τεχνικές συμπίεσης που μειώνουν τον ρυθμό δεδομένων των ροών. Οι πιο διάσημες τεχνικές είναι :</a:t>
            </a:r>
            <a:endParaRPr lang="en-US" sz="2200" dirty="0">
              <a:latin typeface="Calibri"/>
              <a:cs typeface="Calibri"/>
            </a:endParaRP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1" dirty="0">
                <a:latin typeface="Calibri"/>
                <a:cs typeface="Calibri"/>
              </a:rPr>
              <a:t>GSM</a:t>
            </a:r>
            <a:r>
              <a:rPr lang="en-US" sz="2000" dirty="0">
                <a:latin typeface="Calibri"/>
                <a:cs typeface="Calibri"/>
              </a:rPr>
              <a:t> (13 Kbps)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1" dirty="0">
                <a:latin typeface="Calibri"/>
                <a:cs typeface="Calibri"/>
              </a:rPr>
              <a:t>G.729</a:t>
            </a:r>
            <a:r>
              <a:rPr lang="en-US" sz="2000" dirty="0">
                <a:latin typeface="Calibri"/>
                <a:cs typeface="Calibri"/>
              </a:rPr>
              <a:t> (8 Kbps)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1" dirty="0">
                <a:latin typeface="Calibri"/>
                <a:cs typeface="Calibri"/>
              </a:rPr>
              <a:t>G.723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(6.4 </a:t>
            </a:r>
            <a:r>
              <a:rPr lang="el-GR" sz="2000" dirty="0" smtClean="0">
                <a:latin typeface="Calibri"/>
                <a:cs typeface="Calibri"/>
              </a:rPr>
              <a:t>και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5.3 Kbps)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Calibri"/>
                <a:cs typeface="Calibri"/>
              </a:rPr>
              <a:t>Διάφορες άλλες ιδιόκτητες (proprietary) μέθοδοι, 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Calibri"/>
                <a:cs typeface="Calibri"/>
              </a:rPr>
              <a:t>συμπεριλαμβανομένων αυτών των </a:t>
            </a:r>
            <a:r>
              <a:rPr lang="el-GR" sz="2000" i="1" dirty="0" err="1" smtClean="0">
                <a:latin typeface="Calibri"/>
                <a:cs typeface="Calibri"/>
              </a:rPr>
              <a:t>RealNetworks</a:t>
            </a:r>
            <a:endParaRPr lang="el-GR" sz="2000" i="1" dirty="0" smtClean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9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Συμπίεση Ήχου (2 από 2)</a:t>
            </a:r>
            <a:endParaRPr lang="en-US" dirty="0">
              <a:latin typeface="Calibri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latin typeface="Calibri"/>
              </a:rPr>
              <a:t>MP3</a:t>
            </a:r>
            <a:r>
              <a:rPr lang="en-US" sz="2400" b="1" dirty="0">
                <a:latin typeface="Calibri"/>
              </a:rPr>
              <a:t>:</a:t>
            </a:r>
            <a:r>
              <a:rPr lang="en-US" sz="2400" dirty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Δημοφιλής τεχνική συμπίεσης για ποιότητα κοντινή σε αυτή του CD</a:t>
            </a:r>
            <a:r>
              <a:rPr lang="en-US" sz="2400" dirty="0" smtClean="0">
                <a:latin typeface="Calibri"/>
              </a:rPr>
              <a:t> (</a:t>
            </a:r>
            <a:r>
              <a:rPr lang="en-US" sz="2400" b="1" dirty="0">
                <a:latin typeface="Calibri"/>
              </a:rPr>
              <a:t>MPEG layer 3</a:t>
            </a:r>
            <a:r>
              <a:rPr lang="en-US" sz="2400" dirty="0">
                <a:latin typeface="Calibri"/>
              </a:rPr>
              <a:t>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200" dirty="0" smtClean="0">
                <a:latin typeface="Calibri"/>
              </a:rPr>
              <a:t>Ρυθμός δεδομένων μουσικής </a:t>
            </a:r>
            <a:r>
              <a:rPr lang="en-US" sz="2200" dirty="0" smtClean="0">
                <a:latin typeface="Calibri"/>
              </a:rPr>
              <a:t>128 </a:t>
            </a:r>
            <a:r>
              <a:rPr lang="el-GR" sz="2200" dirty="0" smtClean="0">
                <a:latin typeface="Calibri"/>
              </a:rPr>
              <a:t>ως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>
                <a:latin typeface="Calibri"/>
              </a:rPr>
              <a:t>112 Kbps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200" dirty="0" smtClean="0">
                <a:latin typeface="Calibri"/>
              </a:rPr>
              <a:t>Πολύ μικρή υποβάθμιση ήχου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l-GR" sz="2200" dirty="0" smtClean="0">
                <a:latin typeface="Calibri"/>
              </a:rPr>
              <a:t>Ένα αρχείο </a:t>
            </a:r>
            <a:r>
              <a:rPr lang="en-US" sz="2200" dirty="0" smtClean="0">
                <a:latin typeface="Calibri"/>
              </a:rPr>
              <a:t>MP3 </a:t>
            </a:r>
            <a:r>
              <a:rPr lang="el-GR" sz="2200" dirty="0" smtClean="0">
                <a:latin typeface="Calibri"/>
              </a:rPr>
              <a:t>σπάει σε κομμάτια, που «παίζουν» αυτόνομα</a:t>
            </a:r>
            <a:endParaRPr lang="en-US" sz="2200" dirty="0">
              <a:latin typeface="Calibri"/>
            </a:endParaRP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l-GR" sz="2000" dirty="0" smtClean="0">
                <a:latin typeface="Calibri"/>
              </a:rPr>
              <a:t>Το πρότυπο δεν περιέχει επικεφαλίδα και έτσι είναι ιδανικό για δικτυακή αναπαραγωγή (streaming)</a:t>
            </a:r>
            <a:endParaRPr lang="en-US" sz="2000" dirty="0">
              <a:latin typeface="Calibri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>
                <a:latin typeface="Calibri"/>
              </a:rPr>
              <a:t>To </a:t>
            </a:r>
            <a:r>
              <a:rPr lang="el-GR" sz="2200" dirty="0" smtClean="0">
                <a:latin typeface="Calibri"/>
              </a:rPr>
              <a:t>πρότυπο MP3 είναι περίπλοκο</a:t>
            </a:r>
            <a:r>
              <a:rPr lang="en-US" sz="2200" dirty="0" smtClean="0">
                <a:latin typeface="Calibri"/>
              </a:rPr>
              <a:t>: </a:t>
            </a:r>
            <a:r>
              <a:rPr lang="el-GR" sz="2200" dirty="0" smtClean="0">
                <a:latin typeface="Calibri"/>
              </a:rPr>
              <a:t>χρησιμοποιεί ψυχοακουστική απόκρυψη</a:t>
            </a:r>
            <a:r>
              <a:rPr lang="en-US" sz="2200" dirty="0" smtClean="0">
                <a:latin typeface="Calibri"/>
              </a:rPr>
              <a:t>, </a:t>
            </a:r>
            <a:r>
              <a:rPr lang="el-GR" sz="2200" dirty="0" smtClean="0">
                <a:latin typeface="Calibri"/>
              </a:rPr>
              <a:t>μείωση πλεονασμού και ενταμιευτή bit </a:t>
            </a:r>
            <a:r>
              <a:rPr lang="el-GR" sz="2000" dirty="0" smtClean="0">
                <a:latin typeface="Calibri"/>
              </a:rPr>
              <a:t>(psychoacoustic masking, redundancy reduction and </a:t>
            </a:r>
            <a:r>
              <a:rPr lang="en-US" sz="2000" dirty="0" smtClean="0">
                <a:latin typeface="Calibri"/>
              </a:rPr>
              <a:t>bit reservoir buffering)</a:t>
            </a:r>
            <a:endParaRPr lang="en-US" sz="20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26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Συμπίεση/Κωδικοποίηση Φωνής</a:t>
            </a:r>
            <a:br>
              <a:rPr lang="el-GR" dirty="0" smtClean="0">
                <a:latin typeface="Calibri"/>
              </a:rPr>
            </a:br>
            <a:r>
              <a:rPr lang="el-GR" dirty="0" smtClean="0">
                <a:latin typeface="Calibri"/>
              </a:rPr>
              <a:t>(1 από 2)</a:t>
            </a:r>
            <a:endParaRPr lang="en-US" dirty="0">
              <a:latin typeface="Calibri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0240"/>
            <a:ext cx="4114800" cy="502920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alibri"/>
              </a:rPr>
              <a:t>Κωδικοποίηση Πηγής</a:t>
            </a:r>
            <a:endParaRPr lang="en-US" sz="2800" dirty="0">
              <a:latin typeface="Calibri"/>
            </a:endParaRPr>
          </a:p>
          <a:p>
            <a:pPr lvl="1"/>
            <a:r>
              <a:rPr lang="el-GR" sz="2400" dirty="0" smtClean="0">
                <a:latin typeface="Calibri"/>
              </a:rPr>
              <a:t>Εκμεταλλεύεται τα χαρακτηριστικά της πηγής</a:t>
            </a:r>
            <a:endParaRPr lang="en-US" sz="2400" dirty="0">
              <a:latin typeface="Calibri"/>
            </a:endParaRPr>
          </a:p>
          <a:p>
            <a:pPr lvl="1"/>
            <a:r>
              <a:rPr lang="el-GR" sz="2400" dirty="0" smtClean="0">
                <a:latin typeface="Calibri"/>
              </a:rPr>
              <a:t>Κωδικοποιητής φωνής (</a:t>
            </a:r>
            <a:r>
              <a:rPr lang="el-GR" sz="2400" dirty="0" err="1" smtClean="0">
                <a:latin typeface="Calibri"/>
              </a:rPr>
              <a:t>vo</a:t>
            </a:r>
            <a:r>
              <a:rPr lang="el-GR" sz="2400" dirty="0" smtClean="0">
                <a:latin typeface="Calibri"/>
              </a:rPr>
              <a:t>-coder)</a:t>
            </a:r>
            <a:endParaRPr lang="en-US" sz="2400" dirty="0">
              <a:latin typeface="Calibri"/>
            </a:endParaRPr>
          </a:p>
          <a:p>
            <a:pPr lvl="2"/>
            <a:r>
              <a:rPr lang="en-US" sz="2000" dirty="0">
                <a:latin typeface="Calibri"/>
              </a:rPr>
              <a:t>64 Kb/s =&gt; ~ 8 Kb/s</a:t>
            </a:r>
          </a:p>
          <a:p>
            <a:pPr lvl="2"/>
            <a:r>
              <a:rPr lang="el-GR" sz="2000" dirty="0" smtClean="0">
                <a:latin typeface="Calibri"/>
              </a:rPr>
              <a:t>Δε γίνεται αντιληπτή η μείωση της ποιότητας</a:t>
            </a:r>
            <a:endParaRPr lang="en-US" sz="2000" dirty="0">
              <a:latin typeface="Calibri"/>
            </a:endParaRPr>
          </a:p>
        </p:txBody>
      </p:sp>
      <p:pic>
        <p:nvPicPr>
          <p:cNvPr id="20486" name="Picture 4" descr="Σχήμα που εμφανίζει τα λογικά στάδιο της (από)κωδικοποίησης ήχου με την μέθοδο κωδικοποίηση πηγής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925" y="1700808"/>
            <a:ext cx="6077395" cy="3601839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27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7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Συμπίεση/Κωδικοποίηση Φωνής (2 από 2)</a:t>
            </a:r>
            <a:endParaRPr lang="en-US" dirty="0">
              <a:latin typeface="Calibri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2248"/>
            <a:ext cx="4114800" cy="502920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alibri"/>
              </a:rPr>
              <a:t>Αναγνώριση/Σύνθεση φωνής</a:t>
            </a:r>
            <a:endParaRPr lang="en-US" sz="2800" dirty="0">
              <a:latin typeface="Calibri"/>
            </a:endParaRPr>
          </a:p>
          <a:p>
            <a:pPr lvl="1"/>
            <a:r>
              <a:rPr lang="el-GR" sz="2400" dirty="0" smtClean="0">
                <a:latin typeface="Calibri"/>
              </a:rPr>
              <a:t>Αναγνώριση </a:t>
            </a:r>
            <a:endParaRPr lang="en-US" sz="2400" dirty="0">
              <a:latin typeface="Calibri"/>
            </a:endParaRPr>
          </a:p>
          <a:p>
            <a:pPr lvl="2"/>
            <a:r>
              <a:rPr lang="el-GR" sz="2000" dirty="0" err="1" smtClean="0">
                <a:latin typeface="Calibri"/>
              </a:rPr>
              <a:t>Λ.χ</a:t>
            </a:r>
            <a:r>
              <a:rPr lang="el-GR" sz="2000" dirty="0" smtClean="0">
                <a:latin typeface="Calibri"/>
              </a:rPr>
              <a:t>. Μετατροπή </a:t>
            </a:r>
            <a:r>
              <a:rPr lang="el-GR" sz="2000" dirty="0">
                <a:latin typeface="Calibri"/>
              </a:rPr>
              <a:t>φ</a:t>
            </a:r>
            <a:r>
              <a:rPr lang="el-GR" sz="2000" dirty="0" smtClean="0">
                <a:latin typeface="Calibri"/>
              </a:rPr>
              <a:t>ωνής σε κείμενο</a:t>
            </a:r>
            <a:endParaRPr lang="en-US" sz="2000" dirty="0">
              <a:latin typeface="Calibri"/>
            </a:endParaRPr>
          </a:p>
          <a:p>
            <a:pPr lvl="1"/>
            <a:r>
              <a:rPr lang="el-GR" sz="2400" dirty="0" smtClean="0">
                <a:latin typeface="Calibri"/>
              </a:rPr>
              <a:t>Αποστολή κειμένου</a:t>
            </a:r>
            <a:endParaRPr lang="en-US" sz="2400" dirty="0">
              <a:latin typeface="Calibri"/>
            </a:endParaRPr>
          </a:p>
          <a:p>
            <a:pPr lvl="1"/>
            <a:r>
              <a:rPr lang="el-GR" sz="2400" dirty="0" smtClean="0">
                <a:latin typeface="Calibri"/>
              </a:rPr>
              <a:t>Σύνθεση φωνής</a:t>
            </a:r>
            <a:endParaRPr lang="en-US" sz="2400" dirty="0">
              <a:latin typeface="Calibri"/>
            </a:endParaRPr>
          </a:p>
          <a:p>
            <a:pPr lvl="2"/>
            <a:r>
              <a:rPr lang="el-GR" sz="2000" dirty="0" err="1" smtClean="0">
                <a:latin typeface="Calibri"/>
              </a:rPr>
              <a:t>Λ.χ</a:t>
            </a:r>
            <a:r>
              <a:rPr lang="el-GR" sz="2000" dirty="0" smtClean="0">
                <a:latin typeface="Calibri"/>
              </a:rPr>
              <a:t>. Μετατροπή κείμενου σε φωνή</a:t>
            </a:r>
            <a:endParaRPr lang="en-US" sz="2000" dirty="0">
              <a:latin typeface="Calibri"/>
            </a:endParaRPr>
          </a:p>
        </p:txBody>
      </p:sp>
      <p:pic>
        <p:nvPicPr>
          <p:cNvPr id="20487" name="Picture 5" descr="Σχήμα που εμφανίζει τα λογικά στάδιο της (από)κωδικοποίησης ήχου με την μέθοδο αναγνώρισης/σύνθεσης φωνής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00808"/>
            <a:ext cx="6196061" cy="2294185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28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8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Ποιότητα ήχου συναρτήσει της κβαντοποίησης</a:t>
            </a:r>
            <a:endParaRPr lang="en-US" dirty="0">
              <a:latin typeface="Calibri"/>
            </a:endParaRPr>
          </a:p>
        </p:txBody>
      </p:sp>
      <p:pic>
        <p:nvPicPr>
          <p:cNvPr id="21509" name="Picture 8" descr="Διάγραμμα της ποιότητας ήχου συναρτήσει των δυφίων ανά δείγμα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29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/>
              </a:rPr>
              <a:t>Ποιότητα ήχου συναρτήσει της </a:t>
            </a:r>
            <a:r>
              <a:rPr lang="el-GR" dirty="0" smtClean="0">
                <a:latin typeface="Calibri"/>
              </a:rPr>
              <a:t>τεχνολογίας</a:t>
            </a:r>
            <a:endParaRPr lang="en-US" dirty="0">
              <a:latin typeface="Calibri"/>
            </a:endParaRPr>
          </a:p>
        </p:txBody>
      </p:sp>
      <p:pic>
        <p:nvPicPr>
          <p:cNvPr id="22533" name="Picture 4" descr="Διάγραμμα της ποιότητας ήχου συναρτήσει του ρυθμού μετάδοσης (kbps)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01763"/>
            <a:ext cx="8382000" cy="4968875"/>
          </a:xfrm>
          <a:noFill/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7848600" y="5943600"/>
            <a:ext cx="60785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>
                <a:latin typeface="Calibri"/>
              </a:rPr>
              <a:t>Kb/s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30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1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Σχετικά θέματα που δεν καλύφθηκαν</a:t>
            </a:r>
            <a:endParaRPr lang="en-US" dirty="0">
              <a:latin typeface="Calibri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latin typeface="Calibri"/>
              </a:rPr>
              <a:t>Μουσική</a:t>
            </a:r>
            <a:endParaRPr lang="en-US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MIDI: Music Instrument Digital Interface</a:t>
            </a:r>
          </a:p>
          <a:p>
            <a:r>
              <a:rPr lang="el-GR" dirty="0" smtClean="0">
                <a:latin typeface="Calibri"/>
              </a:rPr>
              <a:t>Φωνή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Παραγωγή φωνής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text to speech conversion)</a:t>
            </a:r>
          </a:p>
          <a:p>
            <a:pPr lvl="1"/>
            <a:r>
              <a:rPr lang="el-GR" dirty="0" smtClean="0">
                <a:latin typeface="Calibri"/>
              </a:rPr>
              <a:t>Μετατροπή φωνής σε κείμενο </a:t>
            </a:r>
            <a:endParaRPr lang="en-US" dirty="0">
              <a:latin typeface="Calibri"/>
            </a:endParaRPr>
          </a:p>
          <a:p>
            <a:pPr lvl="2"/>
            <a:r>
              <a:rPr lang="el-GR" dirty="0" smtClean="0">
                <a:latin typeface="Calibri"/>
              </a:rPr>
              <a:t>Εξαρτώμενη από το ηχείο</a:t>
            </a:r>
            <a:endParaRPr lang="en-US" dirty="0">
              <a:latin typeface="Calibri"/>
            </a:endParaRPr>
          </a:p>
          <a:p>
            <a:pPr lvl="2"/>
            <a:r>
              <a:rPr lang="el-GR" dirty="0" smtClean="0">
                <a:latin typeface="Calibri"/>
              </a:rPr>
              <a:t>Ανεξάρτητη από το ηχείο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Αναγνώριση φωνής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31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Θέματα συζήτησης</a:t>
            </a:r>
            <a:endParaRPr lang="en-US" dirty="0">
              <a:latin typeface="Calibri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>
                <a:latin typeface="Calibri"/>
              </a:rPr>
              <a:t>Υψηλότερη ποιότητα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Είσοδος φίλτρων (Filter input)</a:t>
            </a:r>
          </a:p>
          <a:p>
            <a:r>
              <a:rPr lang="el-GR" dirty="0">
                <a:latin typeface="Calibri"/>
              </a:rPr>
              <a:t>Μ</a:t>
            </a:r>
            <a:r>
              <a:rPr lang="el-GR" dirty="0" smtClean="0">
                <a:latin typeface="Calibri"/>
              </a:rPr>
              <a:t>εγαλύτερα δείγματα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i.e., 10,12, 16, etc.)</a:t>
            </a:r>
          </a:p>
          <a:p>
            <a:r>
              <a:rPr lang="el-GR" dirty="0" smtClean="0">
                <a:latin typeface="Calibri"/>
              </a:rPr>
              <a:t>Περισσότερα κανάλια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e.g., stereo, quadraphonic, etc.)</a:t>
            </a:r>
          </a:p>
          <a:p>
            <a:r>
              <a:rPr lang="el-GR" dirty="0" smtClean="0">
                <a:latin typeface="Calibri"/>
              </a:rPr>
              <a:t>Ψηφιακή επεξεργασία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Επανασχεδιασμός κρουστικής απόκρισης και προσομοίωση διαφορετικού δωματίου</a:t>
            </a:r>
          </a:p>
          <a:p>
            <a:r>
              <a:rPr lang="el-GR" dirty="0" smtClean="0">
                <a:latin typeface="Calibri"/>
              </a:rPr>
              <a:t>Αλλαγή αισθητής θέσης πηγής ήχου (perceived location form which sound comes)</a:t>
            </a:r>
          </a:p>
          <a:p>
            <a:r>
              <a:rPr lang="el-GR" dirty="0">
                <a:latin typeface="Calibri"/>
              </a:rPr>
              <a:t>Κ</a:t>
            </a:r>
            <a:r>
              <a:rPr lang="el-GR" dirty="0" smtClean="0">
                <a:latin typeface="Calibri"/>
              </a:rPr>
              <a:t>άλυψη χαμένων δειγμάτων </a:t>
            </a:r>
            <a:r>
              <a:rPr lang="en-US" dirty="0" smtClean="0">
                <a:latin typeface="Calibri"/>
              </a:rPr>
              <a:t>(Cover </a:t>
            </a:r>
            <a:r>
              <a:rPr lang="en-US" dirty="0">
                <a:latin typeface="Calibri"/>
              </a:rPr>
              <a:t>missing </a:t>
            </a:r>
            <a:r>
              <a:rPr lang="en-US" dirty="0" smtClean="0">
                <a:latin typeface="Calibri"/>
              </a:rPr>
              <a:t>samples)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Μίξη πολλών σημάτων (πχ. Τηλεδιάσκεψη)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Ακύρωση ηχούς (echo cancellation)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32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0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Χρονικοί περιορισμοί </a:t>
            </a:r>
            <a:r>
              <a:rPr lang="el-GR" dirty="0" err="1" smtClean="0">
                <a:latin typeface="Calibri"/>
              </a:rPr>
              <a:t>διάδρασης</a:t>
            </a:r>
            <a:endParaRPr lang="en-US" dirty="0">
              <a:latin typeface="Calibri"/>
            </a:endParaRPr>
          </a:p>
        </p:txBody>
      </p:sp>
      <p:pic>
        <p:nvPicPr>
          <p:cNvPr id="25605" name="Picture 3" descr="Σχήμα απεικόνισης του χρονικού περιορισμού διάδρασης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60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Calibri"/>
              </a:rPr>
              <a:t>Μέγιστος χρόνος να μην ακούσω την φωνή μου </a:t>
            </a:r>
            <a:r>
              <a:rPr lang="en-US" sz="2800" dirty="0" smtClean="0">
                <a:latin typeface="Calibri"/>
              </a:rPr>
              <a:t>(</a:t>
            </a:r>
            <a:r>
              <a:rPr lang="en-US" sz="2800" dirty="0">
                <a:latin typeface="Calibri"/>
              </a:rPr>
              <a:t>echo): </a:t>
            </a:r>
            <a:r>
              <a:rPr lang="en-US" sz="2800" b="1" dirty="0">
                <a:latin typeface="Calibri"/>
              </a:rPr>
              <a:t>100 </a:t>
            </a:r>
            <a:r>
              <a:rPr lang="en-US" sz="2800" b="1" dirty="0" err="1">
                <a:latin typeface="Calibri"/>
              </a:rPr>
              <a:t>ms</a:t>
            </a:r>
            <a:endParaRPr lang="en-US" sz="2800" b="1" dirty="0">
              <a:latin typeface="Calibri"/>
            </a:endParaRPr>
          </a:p>
          <a:p>
            <a:r>
              <a:rPr lang="el-GR" sz="2800" dirty="0" smtClean="0">
                <a:latin typeface="Calibri"/>
              </a:rPr>
              <a:t>Μέγιστο επιτρεπτό RTT (Round Trip Time)</a:t>
            </a:r>
            <a:r>
              <a:rPr lang="en-US" sz="2800" dirty="0" smtClean="0">
                <a:latin typeface="Calibri"/>
              </a:rPr>
              <a:t>: </a:t>
            </a:r>
            <a:r>
              <a:rPr lang="en-US" sz="2800" b="1" dirty="0">
                <a:latin typeface="Calibri"/>
              </a:rPr>
              <a:t>300 </a:t>
            </a:r>
            <a:r>
              <a:rPr lang="en-US" sz="2800" b="1" dirty="0" err="1">
                <a:latin typeface="Calibri"/>
              </a:rPr>
              <a:t>ms</a:t>
            </a:r>
            <a:endParaRPr lang="en-US" sz="2800" b="1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33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9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Σημασία του ήχου</a:t>
            </a:r>
            <a:endParaRPr lang="en-US" dirty="0">
              <a:latin typeface="Calibri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>
                <a:latin typeface="Calibri"/>
              </a:rPr>
              <a:t>Παθητική ακρόαση </a:t>
            </a:r>
            <a:r>
              <a:rPr lang="en-US" dirty="0" smtClean="0">
                <a:latin typeface="Calibri"/>
              </a:rPr>
              <a:t>(</a:t>
            </a:r>
            <a:r>
              <a:rPr lang="el-GR" dirty="0" smtClean="0">
                <a:latin typeface="Calibri"/>
              </a:rPr>
              <a:t>πχ. Ταινία, αναπαραγωγή βίντεο</a:t>
            </a:r>
            <a:r>
              <a:rPr lang="en-US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Ευαισθησία στις ηχητικές διαλείψεις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Το οπτικό κανάλι είναι πιο σημαντικό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ask film makers!)</a:t>
            </a:r>
          </a:p>
          <a:p>
            <a:pPr lvl="1"/>
            <a:r>
              <a:rPr lang="el-GR" dirty="0" smtClean="0">
                <a:latin typeface="Calibri"/>
              </a:rPr>
              <a:t>Ανέχεται περιστασιακά χαμένα πλαίσια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Τηλεδιάσκεψη με βίντεο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Το κανάλι ήχου είναι πιο σημαντικό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Το οπτικό κανάλι πάλι μεταδίδει πληροφορίες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Πολλοί χρήστες «κλείνουν» το βίντεο κατά την τηλεδιάσκεψη.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34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0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Παραγωγή ήχου υψηλής ποιότητας</a:t>
            </a:r>
            <a:endParaRPr lang="en-US" dirty="0">
              <a:latin typeface="Calibri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latin typeface="Calibri"/>
              </a:rPr>
              <a:t>Απομόνωση θορύβου από το παρασκήνιο</a:t>
            </a:r>
          </a:p>
          <a:p>
            <a:r>
              <a:rPr lang="el-GR" dirty="0" smtClean="0">
                <a:latin typeface="Calibri"/>
              </a:rPr>
              <a:t>Κατευθυνόμενα μικρόφωνα για καλύτερο έλεγχο</a:t>
            </a:r>
          </a:p>
          <a:p>
            <a:r>
              <a:rPr lang="el-GR" dirty="0" smtClean="0">
                <a:latin typeface="Calibri"/>
              </a:rPr>
              <a:t>Κάποια ηχητικά συστήματα ακυρώνουν τον ήχο του αέρα</a:t>
            </a:r>
          </a:p>
          <a:p>
            <a:r>
              <a:rPr lang="el-GR" dirty="0" smtClean="0">
                <a:latin typeface="Calibri"/>
              </a:rPr>
              <a:t>Ισορροπίας στα επίπεδα του ήχου</a:t>
            </a:r>
          </a:p>
          <a:p>
            <a:r>
              <a:rPr lang="el-GR" dirty="0" smtClean="0">
                <a:latin typeface="Calibri"/>
              </a:rPr>
              <a:t>«Γλυκίστε» το τραγούδι με ενδιαφέροντα ηχητικά εφέ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7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Ήχος </a:t>
            </a:r>
            <a:r>
              <a:rPr lang="en-US" dirty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s</a:t>
            </a:r>
            <a:r>
              <a:rPr lang="en-US" dirty="0">
                <a:latin typeface="Calibri"/>
              </a:rPr>
              <a:t>. </a:t>
            </a:r>
            <a:r>
              <a:rPr lang="el-GR" dirty="0" smtClean="0">
                <a:latin typeface="Calibri"/>
              </a:rPr>
              <a:t>Βίντεο</a:t>
            </a:r>
            <a:endParaRPr lang="en-US" dirty="0">
              <a:latin typeface="Calibri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alibri"/>
              </a:rPr>
              <a:t>Κάποιοι ισχυρίζονται ότι ο ήχος είναι «εύκολος» και το βίντεο «δύσκολο» λόγο της ανισότητας στο μέγεθος των ροών δεδομένων</a:t>
            </a:r>
            <a:endParaRPr lang="en-US" dirty="0" smtClean="0">
              <a:latin typeface="Calibri"/>
            </a:endParaRPr>
          </a:p>
          <a:p>
            <a:r>
              <a:rPr lang="el-GR" dirty="0" smtClean="0">
                <a:latin typeface="Calibri"/>
              </a:rPr>
              <a:t>Δεν ισχύει, ο ήχος είναι όσο «δύσκολος» το βίντεο</a:t>
            </a:r>
          </a:p>
          <a:p>
            <a:r>
              <a:rPr lang="el-GR" dirty="0" smtClean="0">
                <a:latin typeface="Calibri"/>
              </a:rPr>
              <a:t>Θα μάθουμε για τον ήχο και το βίντεο όπως μάθαμε για την εκτύπωση στην αρχή της δημοσίευσης μέσω υπολογιστών (desktop publishing)</a:t>
            </a:r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36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5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274441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latin typeface="Calibri"/>
              </a:rPr>
              <a:t>Αναπαράσταση βίντεο και Αντίληψη οπτικής πληροφορίας</a:t>
            </a:r>
            <a:endParaRPr lang="en-US" dirty="0">
              <a:latin typeface="Calibri"/>
            </a:endParaRPr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44909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Οπτικό-ακουστική </a:t>
            </a:r>
            <a:r>
              <a:rPr lang="el-GR" sz="2400" dirty="0" smtClean="0"/>
              <a:t>Πληροφορία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13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Τι είναι βίντεο</a:t>
            </a:r>
            <a:endParaRPr lang="en-US" dirty="0">
              <a:latin typeface="Calibri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Αναλογικό βίντεο είναι ένα συνεχές σήμα που οδηγεί (drives) μια οθόνη CRT</a:t>
            </a:r>
          </a:p>
          <a:p>
            <a:r>
              <a:rPr lang="el-GR" dirty="0" smtClean="0">
                <a:latin typeface="Calibri"/>
              </a:rPr>
              <a:t>To σύνθετο (composite) βίντεο συνδυάζει φωτεινότητα και χρωμικότητα σε ένα σήμα</a:t>
            </a:r>
            <a:endParaRPr lang="el-GR" dirty="0">
              <a:latin typeface="Calibri"/>
            </a:endParaRPr>
          </a:p>
          <a:p>
            <a:r>
              <a:rPr lang="en-US" dirty="0" smtClean="0">
                <a:latin typeface="Calibri"/>
              </a:rPr>
              <a:t>H </a:t>
            </a:r>
            <a:r>
              <a:rPr lang="el-GR" dirty="0" smtClean="0">
                <a:latin typeface="Calibri"/>
              </a:rPr>
              <a:t>συνιστώσα βίντεο διαχωρίζει τα σήματα φωτεινότητας και χρωμικότητας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38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2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αση των διαδικασιών ψηφιοποίησης, αναπαράστασης και συμπίεσης ακουστικής πληροφορίας και βίντεο.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Πρότυπα ελεγκτή βίντεο</a:t>
            </a:r>
            <a:endParaRPr lang="en-US" dirty="0">
              <a:latin typeface="Calibri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algn="r">
              <a:buFont typeface="Monotype Sorts" charset="0"/>
              <a:buNone/>
            </a:pPr>
            <a:r>
              <a:rPr lang="el-GR" dirty="0" smtClean="0">
                <a:latin typeface="Calibri"/>
              </a:rPr>
              <a:t>Εικονοστοιχείο </a:t>
            </a:r>
            <a:r>
              <a:rPr lang="en-US" dirty="0" smtClean="0">
                <a:latin typeface="Calibri"/>
              </a:rPr>
              <a:t>(</a:t>
            </a:r>
            <a:r>
              <a:rPr lang="el-GR" dirty="0" smtClean="0">
                <a:latin typeface="Calibri"/>
              </a:rPr>
              <a:t>Οριζόντια </a:t>
            </a:r>
            <a:r>
              <a:rPr lang="en-US" dirty="0" smtClean="0">
                <a:latin typeface="Calibri"/>
              </a:rPr>
              <a:t>x </a:t>
            </a:r>
            <a:r>
              <a:rPr lang="el-GR" dirty="0" smtClean="0">
                <a:latin typeface="Calibri"/>
              </a:rPr>
              <a:t>Κάθετα</a:t>
            </a:r>
            <a:r>
              <a:rPr lang="en-US" dirty="0" smtClean="0">
                <a:latin typeface="Calibri"/>
              </a:rPr>
              <a:t>) </a:t>
            </a:r>
            <a:r>
              <a:rPr lang="en-US" dirty="0">
                <a:latin typeface="Calibri"/>
              </a:rPr>
              <a:t>x </a:t>
            </a:r>
            <a:r>
              <a:rPr lang="en-US" dirty="0" smtClean="0">
                <a:latin typeface="Calibri"/>
              </a:rPr>
              <a:t>(</a:t>
            </a:r>
            <a:r>
              <a:rPr lang="el-GR" dirty="0" smtClean="0">
                <a:latin typeface="Calibri"/>
              </a:rPr>
              <a:t>Χρώμα</a:t>
            </a:r>
            <a:r>
              <a:rPr lang="en-US" dirty="0" smtClean="0">
                <a:latin typeface="Calibri"/>
              </a:rPr>
              <a:t>) </a:t>
            </a:r>
            <a:r>
              <a:rPr lang="el-GR" dirty="0" smtClean="0">
                <a:latin typeface="Calibri"/>
              </a:rPr>
              <a:t>Βάθος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Προσαρμογέας έγχρωμων γραφικών (</a:t>
            </a:r>
            <a:r>
              <a:rPr lang="en-US" dirty="0" smtClean="0">
                <a:latin typeface="Calibri"/>
              </a:rPr>
              <a:t>Color </a:t>
            </a:r>
            <a:r>
              <a:rPr lang="en-US" dirty="0">
                <a:latin typeface="Calibri"/>
              </a:rPr>
              <a:t>Graphics Adapter </a:t>
            </a:r>
            <a:r>
              <a:rPr lang="el-GR" dirty="0" smtClean="0">
                <a:latin typeface="Calibri"/>
              </a:rPr>
              <a:t>- </a:t>
            </a:r>
            <a:r>
              <a:rPr lang="en-US" dirty="0" smtClean="0">
                <a:latin typeface="Calibri"/>
              </a:rPr>
              <a:t>CGA</a:t>
            </a:r>
            <a:r>
              <a:rPr lang="en-US" dirty="0">
                <a:latin typeface="Calibri"/>
              </a:rPr>
              <a:t>): 320 x 200 x 2</a:t>
            </a:r>
          </a:p>
          <a:p>
            <a:r>
              <a:rPr lang="el-GR" dirty="0">
                <a:latin typeface="Calibri"/>
              </a:rPr>
              <a:t>Προσαρμογέας </a:t>
            </a:r>
            <a:r>
              <a:rPr lang="el-GR" dirty="0" smtClean="0">
                <a:latin typeface="Calibri"/>
              </a:rPr>
              <a:t>ενισχυμένων γραφικών (</a:t>
            </a:r>
            <a:r>
              <a:rPr lang="en-US" dirty="0" smtClean="0">
                <a:latin typeface="Calibri"/>
              </a:rPr>
              <a:t>Enhanced </a:t>
            </a:r>
            <a:r>
              <a:rPr lang="en-US" dirty="0">
                <a:latin typeface="Calibri"/>
              </a:rPr>
              <a:t>Graphics Adapter </a:t>
            </a:r>
            <a:r>
              <a:rPr lang="el-GR" dirty="0" smtClean="0">
                <a:latin typeface="Calibri"/>
              </a:rPr>
              <a:t>- </a:t>
            </a:r>
            <a:r>
              <a:rPr lang="en-US" dirty="0" smtClean="0">
                <a:latin typeface="Calibri"/>
              </a:rPr>
              <a:t>EGA</a:t>
            </a:r>
            <a:r>
              <a:rPr lang="en-US" dirty="0">
                <a:latin typeface="Calibri"/>
              </a:rPr>
              <a:t>): 640 x 350 x 4</a:t>
            </a:r>
          </a:p>
          <a:p>
            <a:r>
              <a:rPr lang="el-GR" dirty="0" smtClean="0">
                <a:latin typeface="Calibri"/>
              </a:rPr>
              <a:t>Πίνακας γραφικών βίντεο (</a:t>
            </a:r>
            <a:r>
              <a:rPr lang="en-US" dirty="0" smtClean="0">
                <a:latin typeface="Calibri"/>
              </a:rPr>
              <a:t>Video </a:t>
            </a:r>
            <a:r>
              <a:rPr lang="en-US" dirty="0">
                <a:latin typeface="Calibri"/>
              </a:rPr>
              <a:t>Graphics Array </a:t>
            </a:r>
            <a:r>
              <a:rPr lang="el-GR" dirty="0" smtClean="0">
                <a:latin typeface="Calibri"/>
              </a:rPr>
              <a:t>- </a:t>
            </a:r>
            <a:r>
              <a:rPr lang="en-US" dirty="0" smtClean="0">
                <a:latin typeface="Calibri"/>
              </a:rPr>
              <a:t>VGA</a:t>
            </a:r>
            <a:r>
              <a:rPr lang="en-US" dirty="0">
                <a:latin typeface="Calibri"/>
              </a:rPr>
              <a:t>): 640 x 480 x 8</a:t>
            </a:r>
          </a:p>
          <a:p>
            <a:r>
              <a:rPr lang="el-GR" dirty="0" err="1" smtClean="0">
                <a:latin typeface="Calibri"/>
              </a:rPr>
              <a:t>Ύπερ</a:t>
            </a:r>
            <a:r>
              <a:rPr lang="el-GR" dirty="0" smtClean="0">
                <a:latin typeface="Calibri"/>
              </a:rPr>
              <a:t>-VGA (</a:t>
            </a:r>
            <a:r>
              <a:rPr lang="en-US" dirty="0" smtClean="0">
                <a:latin typeface="Calibri"/>
              </a:rPr>
              <a:t>Super </a:t>
            </a:r>
            <a:r>
              <a:rPr lang="en-US" dirty="0">
                <a:latin typeface="Calibri"/>
              </a:rPr>
              <a:t>VGA </a:t>
            </a:r>
            <a:r>
              <a:rPr lang="el-GR" dirty="0" smtClean="0">
                <a:latin typeface="Calibri"/>
              </a:rPr>
              <a:t>- </a:t>
            </a:r>
            <a:r>
              <a:rPr lang="en-US" dirty="0" smtClean="0">
                <a:latin typeface="Calibri"/>
              </a:rPr>
              <a:t>SVGA</a:t>
            </a:r>
            <a:r>
              <a:rPr lang="en-US" dirty="0">
                <a:latin typeface="Calibri"/>
              </a:rPr>
              <a:t>): 800 x 600 (x 16..24)</a:t>
            </a:r>
          </a:p>
          <a:p>
            <a:r>
              <a:rPr lang="el-GR" dirty="0" smtClean="0">
                <a:latin typeface="Calibri"/>
              </a:rPr>
              <a:t>Πίνακας εκτεταμένων γραφικών (</a:t>
            </a:r>
            <a:r>
              <a:rPr lang="en-US" dirty="0" smtClean="0">
                <a:latin typeface="Calibri"/>
              </a:rPr>
              <a:t>Extended </a:t>
            </a:r>
            <a:r>
              <a:rPr lang="en-US" dirty="0">
                <a:latin typeface="Calibri"/>
              </a:rPr>
              <a:t>Graphics Array </a:t>
            </a:r>
            <a:r>
              <a:rPr lang="el-GR" dirty="0" smtClean="0">
                <a:latin typeface="Calibri"/>
              </a:rPr>
              <a:t>- </a:t>
            </a:r>
            <a:r>
              <a:rPr lang="en-US" dirty="0" smtClean="0">
                <a:latin typeface="Calibri"/>
              </a:rPr>
              <a:t>XGA</a:t>
            </a:r>
            <a:r>
              <a:rPr lang="en-US" dirty="0">
                <a:latin typeface="Calibri"/>
              </a:rPr>
              <a:t>): 1024 x 768 x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39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1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Βασικές έννοιες εικόνας</a:t>
            </a:r>
            <a:endParaRPr lang="en-US" dirty="0">
              <a:latin typeface="Calibri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Calibri"/>
              </a:rPr>
              <a:t>Βλέπουμε αντικείμενα που/επειδή αντανακλούν το φως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Ορατά μήκη κύματος</a:t>
            </a:r>
            <a:r>
              <a:rPr lang="en-US" dirty="0" smtClean="0">
                <a:latin typeface="Calibri"/>
              </a:rPr>
              <a:t>: </a:t>
            </a:r>
            <a:r>
              <a:rPr lang="en-US" dirty="0">
                <a:latin typeface="Calibri"/>
              </a:rPr>
              <a:t>250-780 nm</a:t>
            </a:r>
          </a:p>
          <a:p>
            <a:pPr lvl="1"/>
            <a:r>
              <a:rPr lang="el-GR" dirty="0" smtClean="0">
                <a:latin typeface="Calibri"/>
              </a:rPr>
              <a:t>Κόκκινο</a:t>
            </a:r>
            <a:r>
              <a:rPr lang="en-US" dirty="0" smtClean="0">
                <a:latin typeface="Calibri"/>
              </a:rPr>
              <a:t>: </a:t>
            </a:r>
            <a:r>
              <a:rPr lang="en-US" dirty="0">
                <a:latin typeface="Calibri"/>
              </a:rPr>
              <a:t>700 nm</a:t>
            </a:r>
          </a:p>
          <a:p>
            <a:pPr lvl="1"/>
            <a:r>
              <a:rPr lang="el-GR" dirty="0" smtClean="0">
                <a:latin typeface="Calibri"/>
              </a:rPr>
              <a:t>Πράσινο</a:t>
            </a:r>
            <a:r>
              <a:rPr lang="en-US" dirty="0" smtClean="0">
                <a:latin typeface="Calibri"/>
              </a:rPr>
              <a:t>: </a:t>
            </a:r>
            <a:r>
              <a:rPr lang="en-US" dirty="0">
                <a:latin typeface="Calibri"/>
              </a:rPr>
              <a:t>546 nm</a:t>
            </a:r>
          </a:p>
          <a:p>
            <a:pPr lvl="1"/>
            <a:r>
              <a:rPr lang="el-GR" dirty="0" smtClean="0">
                <a:latin typeface="Calibri"/>
              </a:rPr>
              <a:t>Μπλε</a:t>
            </a:r>
            <a:r>
              <a:rPr lang="en-US" dirty="0" smtClean="0">
                <a:latin typeface="Calibri"/>
              </a:rPr>
              <a:t>: </a:t>
            </a:r>
            <a:r>
              <a:rPr lang="en-US" dirty="0">
                <a:latin typeface="Calibri"/>
              </a:rPr>
              <a:t>436 nm</a:t>
            </a:r>
          </a:p>
          <a:p>
            <a:r>
              <a:rPr lang="el-GR" dirty="0" smtClean="0">
                <a:latin typeface="Calibri"/>
              </a:rPr>
              <a:t>Μονοχρωματικές και μη πηγές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Φωτεινότητα</a:t>
            </a:r>
          </a:p>
          <a:p>
            <a:r>
              <a:rPr lang="el-GR" dirty="0" smtClean="0">
                <a:latin typeface="Calibri"/>
              </a:rPr>
              <a:t>Χρωμικότητα</a:t>
            </a:r>
          </a:p>
          <a:p>
            <a:r>
              <a:rPr lang="el-GR" dirty="0" smtClean="0">
                <a:latin typeface="Calibri"/>
              </a:rPr>
              <a:t>Εικόνες Vs. γραφικά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40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5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Ρυθμός μεταφοράς εντός του υπολογιστή</a:t>
            </a:r>
            <a:endParaRPr lang="en-US" dirty="0">
              <a:latin typeface="Calibri"/>
            </a:endParaRPr>
          </a:p>
        </p:txBody>
      </p:sp>
      <p:graphicFrame>
        <p:nvGraphicFramePr>
          <p:cNvPr id="2" name="Table 1" descr="Πίνακας με τις ταχύτητες μετάδοσης εντός του υπολογιστή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35713"/>
              </p:ext>
            </p:extLst>
          </p:nvPr>
        </p:nvGraphicFramePr>
        <p:xfrm>
          <a:off x="539552" y="2492896"/>
          <a:ext cx="8064898" cy="1898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699"/>
                <a:gridCol w="1174500"/>
                <a:gridCol w="1174500"/>
                <a:gridCol w="1174500"/>
                <a:gridCol w="1174500"/>
                <a:gridCol w="1096199"/>
              </a:tblGrid>
              <a:tr h="594561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Λεωφόρος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ISA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MCA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EISA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VESA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PCI</a:t>
                      </a:r>
                      <a:endParaRPr lang="el-GR" sz="2000" b="1" dirty="0"/>
                    </a:p>
                  </a:txBody>
                  <a:tcPr anchor="ctr"/>
                </a:tc>
              </a:tr>
              <a:tr h="60281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Πλάτος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l-GR" sz="2000" b="1" dirty="0" smtClean="0"/>
                        <a:t>δυφία</a:t>
                      </a:r>
                      <a:r>
                        <a:rPr lang="en-US" sz="2000" b="1" dirty="0" smtClean="0"/>
                        <a:t>)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l-GR" sz="2000" dirty="0"/>
                    </a:p>
                  </a:txBody>
                  <a:tcPr anchor="ctr"/>
                </a:tc>
              </a:tr>
              <a:tr h="60281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Μέγιστος ρυθμός μετάδοσης </a:t>
                      </a:r>
                      <a:r>
                        <a:rPr lang="en-US" sz="2000" b="1" baseline="0" dirty="0" smtClean="0"/>
                        <a:t>(</a:t>
                      </a:r>
                      <a:r>
                        <a:rPr lang="en-US" sz="2000" b="1" baseline="0" dirty="0" err="1" smtClean="0"/>
                        <a:t>MBps</a:t>
                      </a:r>
                      <a:r>
                        <a:rPr lang="en-US" sz="2000" b="1" baseline="0" dirty="0" smtClean="0"/>
                        <a:t>)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66-130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264</a:t>
                      </a:r>
                      <a:endParaRPr lang="el-G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41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1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Σάρωση και επανεύρεση </a:t>
            </a:r>
            <a:br>
              <a:rPr lang="el-GR" dirty="0" smtClean="0">
                <a:latin typeface="Calibri"/>
              </a:rPr>
            </a:br>
            <a:r>
              <a:rPr lang="el-GR" dirty="0" smtClean="0">
                <a:latin typeface="Calibri"/>
              </a:rPr>
              <a:t>(</a:t>
            </a:r>
            <a:r>
              <a:rPr lang="en-US" dirty="0" smtClean="0">
                <a:latin typeface="Calibri"/>
              </a:rPr>
              <a:t>Scan </a:t>
            </a:r>
            <a:r>
              <a:rPr lang="en-US" dirty="0">
                <a:latin typeface="Calibri"/>
              </a:rPr>
              <a:t>and </a:t>
            </a:r>
            <a:r>
              <a:rPr lang="en-US" dirty="0" smtClean="0">
                <a:latin typeface="Calibri"/>
              </a:rPr>
              <a:t>Retrace</a:t>
            </a:r>
            <a:r>
              <a:rPr lang="el-GR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</p:txBody>
      </p:sp>
      <p:pic>
        <p:nvPicPr>
          <p:cNvPr id="33797" name="Picture 3" descr="Σχήμα που απεικονίζει την εφαρμογή της σάρωσης και επανεύρεσης 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628800"/>
            <a:ext cx="7067128" cy="449309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42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6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Έγχρωμο βίντεο </a:t>
            </a:r>
            <a:r>
              <a:rPr lang="en-US" dirty="0" smtClean="0">
                <a:latin typeface="Calibri"/>
              </a:rPr>
              <a:t>RGB</a:t>
            </a:r>
            <a:endParaRPr lang="en-US" dirty="0">
              <a:latin typeface="Calibri"/>
            </a:endParaRPr>
          </a:p>
        </p:txBody>
      </p:sp>
      <p:pic>
        <p:nvPicPr>
          <p:cNvPr id="34821" name="Picture 3" descr="Σχήμα που απεικονίζει την σύνθεση ενός χρώματος από 3 κείματα (κόκκινο,μπλε,πράσσινο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43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0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Έγχρωμη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TV: RGB </a:t>
            </a:r>
            <a:r>
              <a:rPr lang="el-GR" dirty="0" smtClean="0">
                <a:latin typeface="Calibri"/>
              </a:rPr>
              <a:t>σε </a:t>
            </a:r>
            <a:r>
              <a:rPr lang="en-US" dirty="0" smtClean="0">
                <a:latin typeface="Calibri"/>
              </a:rPr>
              <a:t>YUV</a:t>
            </a:r>
            <a:endParaRPr lang="en-US" dirty="0">
              <a:latin typeface="Calibri"/>
            </a:endParaRPr>
          </a:p>
        </p:txBody>
      </p:sp>
      <p:pic>
        <p:nvPicPr>
          <p:cNvPr id="35845" name="Picture 3" descr="Σχήμα που παρουσιάζει την μετατροπή RGB σε YUV και την μετάδοση του οπτικού σήματος από την κάμερα μέχρι την έγχρωμη τηλεόραση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276600" y="1752600"/>
            <a:ext cx="443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</a:rPr>
              <a:t>RED</a:t>
            </a:r>
            <a:endParaRPr lang="en-US" sz="1600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44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8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Πρότυπα αναλογικής παραδοσιακής ΤV (1 από 3)</a:t>
            </a:r>
            <a:endParaRPr lang="en-US" dirty="0">
              <a:latin typeface="Calibri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latin typeface="Calibri"/>
              </a:rPr>
              <a:t>Επιτροπή </a:t>
            </a:r>
            <a:r>
              <a:rPr lang="el-GR" dirty="0">
                <a:latin typeface="Calibri"/>
              </a:rPr>
              <a:t>Π</a:t>
            </a:r>
            <a:r>
              <a:rPr lang="el-GR" dirty="0" smtClean="0">
                <a:latin typeface="Calibri"/>
              </a:rPr>
              <a:t>ροτύπων </a:t>
            </a:r>
            <a:r>
              <a:rPr lang="el-GR" dirty="0">
                <a:latin typeface="Calibri"/>
              </a:rPr>
              <a:t>Ε</a:t>
            </a:r>
            <a:r>
              <a:rPr lang="el-GR" dirty="0" smtClean="0">
                <a:latin typeface="Calibri"/>
              </a:rPr>
              <a:t>θνικής Τηλεόρασης</a:t>
            </a:r>
            <a:r>
              <a:rPr lang="el-GR" dirty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(</a:t>
            </a:r>
            <a:r>
              <a:rPr lang="en-US" sz="2800" b="1" i="1" dirty="0" smtClean="0">
                <a:latin typeface="Calibri"/>
              </a:rPr>
              <a:t>N</a:t>
            </a:r>
            <a:r>
              <a:rPr lang="en-US" sz="2800" i="1" dirty="0" smtClean="0">
                <a:latin typeface="Calibri"/>
              </a:rPr>
              <a:t>ational </a:t>
            </a:r>
            <a:r>
              <a:rPr lang="en-US" sz="2800" b="1" i="1" dirty="0">
                <a:latin typeface="Calibri"/>
              </a:rPr>
              <a:t>T</a:t>
            </a:r>
            <a:r>
              <a:rPr lang="en-US" sz="2800" i="1" dirty="0">
                <a:latin typeface="Calibri"/>
              </a:rPr>
              <a:t>elevision </a:t>
            </a:r>
            <a:r>
              <a:rPr lang="en-US" sz="2800" b="1" i="1" dirty="0">
                <a:latin typeface="Calibri"/>
              </a:rPr>
              <a:t>S</a:t>
            </a:r>
            <a:r>
              <a:rPr lang="en-US" sz="2800" i="1" dirty="0">
                <a:latin typeface="Calibri"/>
              </a:rPr>
              <a:t>tandards </a:t>
            </a:r>
            <a:r>
              <a:rPr lang="en-US" sz="2800" b="1" i="1" dirty="0" smtClean="0">
                <a:latin typeface="Calibri"/>
              </a:rPr>
              <a:t>C</a:t>
            </a:r>
            <a:r>
              <a:rPr lang="en-US" sz="2800" i="1" dirty="0" smtClean="0">
                <a:latin typeface="Calibri"/>
              </a:rPr>
              <a:t>ommittee</a:t>
            </a:r>
            <a:r>
              <a:rPr lang="el-GR" sz="2800" i="1" dirty="0" smtClean="0">
                <a:latin typeface="Calibri"/>
              </a:rPr>
              <a:t> - NTSC</a:t>
            </a:r>
            <a:r>
              <a:rPr lang="en-US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pPr lvl="1"/>
            <a:r>
              <a:rPr lang="en-US" sz="2400" dirty="0">
                <a:latin typeface="Calibri"/>
              </a:rPr>
              <a:t>525 </a:t>
            </a:r>
            <a:r>
              <a:rPr lang="el-GR" sz="2400" dirty="0" smtClean="0">
                <a:latin typeface="Calibri"/>
              </a:rPr>
              <a:t>γραμμές</a:t>
            </a:r>
            <a:r>
              <a:rPr lang="en-US" sz="2400" dirty="0" smtClean="0">
                <a:latin typeface="Calibri"/>
              </a:rPr>
              <a:t>, </a:t>
            </a:r>
            <a:r>
              <a:rPr lang="el-GR" sz="2400" dirty="0" err="1" smtClean="0">
                <a:latin typeface="Calibri"/>
              </a:rPr>
              <a:t>διαμπλεγμένες</a:t>
            </a:r>
            <a:r>
              <a:rPr lang="el-GR" sz="2400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>
                <a:latin typeface="Calibri"/>
              </a:rPr>
              <a:t>2:1), 4:3 </a:t>
            </a:r>
            <a:r>
              <a:rPr lang="el-GR" sz="2400" dirty="0" smtClean="0">
                <a:latin typeface="Calibri"/>
              </a:rPr>
              <a:t>αναλογία</a:t>
            </a:r>
            <a:endParaRPr lang="en-US" sz="2400" dirty="0">
              <a:latin typeface="Calibri"/>
            </a:endParaRPr>
          </a:p>
          <a:p>
            <a:pPr lvl="1"/>
            <a:r>
              <a:rPr lang="en-US" sz="2400" dirty="0" smtClean="0">
                <a:latin typeface="Calibri"/>
              </a:rPr>
              <a:t>59.94 </a:t>
            </a:r>
            <a:r>
              <a:rPr lang="el-GR" sz="2400" dirty="0" smtClean="0">
                <a:latin typeface="Calibri"/>
              </a:rPr>
              <a:t>πεδία</a:t>
            </a:r>
            <a:r>
              <a:rPr lang="en-US" sz="2400" dirty="0" smtClean="0">
                <a:latin typeface="Calibri"/>
              </a:rPr>
              <a:t>/</a:t>
            </a:r>
            <a:r>
              <a:rPr lang="el-GR" sz="2400" dirty="0">
                <a:latin typeface="Calibri"/>
              </a:rPr>
              <a:t>δεύτερο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>
                <a:latin typeface="Calibri"/>
              </a:rPr>
              <a:t>~= 30 </a:t>
            </a:r>
            <a:r>
              <a:rPr lang="el-GR" sz="2400" dirty="0" smtClean="0">
                <a:latin typeface="Calibri"/>
              </a:rPr>
              <a:t>πλαίσια</a:t>
            </a:r>
            <a:r>
              <a:rPr lang="en-US" sz="2400" dirty="0" smtClean="0">
                <a:latin typeface="Calibri"/>
              </a:rPr>
              <a:t>/</a:t>
            </a:r>
            <a:r>
              <a:rPr lang="el-GR" sz="2400" dirty="0" smtClean="0">
                <a:latin typeface="Calibri"/>
              </a:rPr>
              <a:t>δεύτερο</a:t>
            </a:r>
            <a:endParaRPr lang="en-US" sz="2400" dirty="0">
              <a:latin typeface="Calibri"/>
            </a:endParaRPr>
          </a:p>
          <a:p>
            <a:pPr lvl="1"/>
            <a:r>
              <a:rPr lang="en-US" sz="2400" dirty="0">
                <a:latin typeface="Calibri"/>
              </a:rPr>
              <a:t>YIQ:</a:t>
            </a:r>
          </a:p>
          <a:p>
            <a:pPr lvl="2"/>
            <a:r>
              <a:rPr lang="el-GR" sz="2000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Y </a:t>
            </a:r>
            <a:r>
              <a:rPr lang="en-US" sz="2000" dirty="0">
                <a:latin typeface="Calibri"/>
              </a:rPr>
              <a:t>= 0.30 R + 0.59 G + 0.11 B</a:t>
            </a:r>
          </a:p>
          <a:p>
            <a:pPr lvl="2"/>
            <a:r>
              <a:rPr lang="el-GR" sz="2000" dirty="0" smtClean="0">
                <a:latin typeface="Calibri"/>
              </a:rPr>
              <a:t>  </a:t>
            </a:r>
            <a:r>
              <a:rPr lang="en-US" sz="2000" dirty="0" smtClean="0">
                <a:latin typeface="Calibri"/>
              </a:rPr>
              <a:t>I </a:t>
            </a:r>
            <a:r>
              <a:rPr lang="en-US" sz="2000" dirty="0">
                <a:latin typeface="Calibri"/>
              </a:rPr>
              <a:t>= 0.60 R - 0.28 G - 0.32 B</a:t>
            </a:r>
          </a:p>
          <a:p>
            <a:pPr lvl="2"/>
            <a:r>
              <a:rPr lang="en-US" sz="2000" dirty="0">
                <a:latin typeface="Calibri"/>
              </a:rPr>
              <a:t>Q = 0.21 R - 0.52 G + 0.31 </a:t>
            </a:r>
            <a:r>
              <a:rPr lang="en-US" sz="2000" dirty="0" smtClean="0">
                <a:latin typeface="Calibri"/>
              </a:rPr>
              <a:t>B</a:t>
            </a:r>
            <a:endParaRPr lang="en-US" sz="20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2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Πρότυπα αναλογικής παραδοσιακής ΤV (2 από 3)</a:t>
            </a:r>
            <a:endParaRPr lang="en-US" dirty="0">
              <a:latin typeface="Calibri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Calibri"/>
              </a:rPr>
              <a:t>NTSC (συνέχεια)</a:t>
            </a: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6 </a:t>
            </a:r>
            <a:r>
              <a:rPr lang="en-US" dirty="0">
                <a:latin typeface="Calibri"/>
              </a:rPr>
              <a:t>MHz </a:t>
            </a:r>
            <a:r>
              <a:rPr lang="el-GR" dirty="0">
                <a:latin typeface="Calibri"/>
              </a:rPr>
              <a:t>αναλογικό σήμα</a:t>
            </a:r>
            <a:endParaRPr lang="en-US" dirty="0">
              <a:latin typeface="Calibri"/>
            </a:endParaRPr>
          </a:p>
          <a:p>
            <a:pPr lvl="2"/>
            <a:r>
              <a:rPr lang="en-US" sz="2000" dirty="0">
                <a:latin typeface="Calibri"/>
              </a:rPr>
              <a:t>4.2 MHz </a:t>
            </a:r>
            <a:r>
              <a:rPr lang="el-GR" sz="2000" dirty="0" smtClean="0">
                <a:latin typeface="Calibri"/>
              </a:rPr>
              <a:t>φωτεινότητα</a:t>
            </a:r>
            <a:r>
              <a:rPr lang="en-US" sz="2000" dirty="0" smtClean="0">
                <a:latin typeface="Calibri"/>
              </a:rPr>
              <a:t>, </a:t>
            </a:r>
            <a:r>
              <a:rPr lang="en-US" sz="2000" dirty="0">
                <a:latin typeface="Calibri"/>
              </a:rPr>
              <a:t>1.5 MHz </a:t>
            </a:r>
            <a:r>
              <a:rPr lang="el-GR" sz="2000" dirty="0" smtClean="0">
                <a:latin typeface="Calibri"/>
              </a:rPr>
              <a:t>χρωμικότητα</a:t>
            </a:r>
            <a:r>
              <a:rPr lang="en-US" sz="2000" dirty="0" smtClean="0">
                <a:latin typeface="Calibri"/>
              </a:rPr>
              <a:t>, </a:t>
            </a:r>
            <a:r>
              <a:rPr lang="el-GR" sz="2000" dirty="0" smtClean="0">
                <a:latin typeface="Calibri"/>
              </a:rPr>
              <a:t>το καθένα</a:t>
            </a:r>
          </a:p>
          <a:p>
            <a:pPr lvl="2"/>
            <a:r>
              <a:rPr lang="en-US" sz="2000" dirty="0" smtClean="0">
                <a:latin typeface="Calibri"/>
              </a:rPr>
              <a:t>VCR</a:t>
            </a:r>
            <a:r>
              <a:rPr lang="en-US" sz="2000" dirty="0">
                <a:latin typeface="Calibri"/>
              </a:rPr>
              <a:t>: 0.5 MHz </a:t>
            </a:r>
            <a:r>
              <a:rPr lang="el-GR" sz="2000" dirty="0" smtClean="0">
                <a:latin typeface="Calibri"/>
              </a:rPr>
              <a:t>χρωμικότητα</a:t>
            </a:r>
            <a:endParaRPr lang="en-US" sz="2000" dirty="0">
              <a:latin typeface="Calibri"/>
            </a:endParaRPr>
          </a:p>
          <a:p>
            <a:pPr marL="914400" lvl="2" indent="0">
              <a:buNone/>
            </a:pPr>
            <a:endParaRPr lang="en-US" sz="20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46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8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Πρότυπα αναλογικής παραδοσιακής ΤV (3 από 3)</a:t>
            </a:r>
            <a:endParaRPr lang="en-US" dirty="0">
              <a:latin typeface="Calibri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>
                <a:latin typeface="Calibri"/>
              </a:rPr>
              <a:t>Γραμμή </a:t>
            </a:r>
            <a:r>
              <a:rPr lang="el-GR" sz="2800" dirty="0">
                <a:latin typeface="Calibri"/>
              </a:rPr>
              <a:t>Α</a:t>
            </a:r>
            <a:r>
              <a:rPr lang="el-GR" sz="2800" dirty="0" smtClean="0">
                <a:latin typeface="Calibri"/>
              </a:rPr>
              <a:t>λλαγής Φάσης  </a:t>
            </a:r>
            <a:r>
              <a:rPr lang="el-GR" sz="2800" dirty="0">
                <a:latin typeface="Calibri"/>
              </a:rPr>
              <a:t>(</a:t>
            </a:r>
            <a:r>
              <a:rPr lang="en-US" sz="2800" dirty="0">
                <a:latin typeface="Calibri"/>
              </a:rPr>
              <a:t>Phase Alternating Line</a:t>
            </a:r>
            <a:r>
              <a:rPr lang="el-GR" sz="2800" dirty="0">
                <a:latin typeface="Calibri"/>
              </a:rPr>
              <a:t> </a:t>
            </a:r>
            <a:r>
              <a:rPr lang="el-GR" sz="2800" dirty="0" smtClean="0">
                <a:latin typeface="Calibri"/>
              </a:rPr>
              <a:t>– </a:t>
            </a:r>
            <a:r>
              <a:rPr lang="el-GR" sz="2800" b="1" dirty="0" smtClean="0">
                <a:latin typeface="Calibri"/>
              </a:rPr>
              <a:t>PAL</a:t>
            </a:r>
            <a:r>
              <a:rPr lang="el-GR" sz="2800" dirty="0" smtClean="0">
                <a:latin typeface="Calibri"/>
              </a:rPr>
              <a:t>) &amp;</a:t>
            </a:r>
          </a:p>
          <a:p>
            <a:r>
              <a:rPr lang="el-GR" sz="2800" dirty="0" smtClean="0">
                <a:latin typeface="Calibri"/>
              </a:rPr>
              <a:t>Ακολουθιακή χρωμικότητα με Μνήμη </a:t>
            </a:r>
            <a:r>
              <a:rPr lang="en-US" sz="2800" dirty="0" smtClean="0">
                <a:latin typeface="Calibri"/>
              </a:rPr>
              <a:t> </a:t>
            </a:r>
            <a:r>
              <a:rPr lang="el-GR" sz="2800" dirty="0" smtClean="0">
                <a:latin typeface="Calibri"/>
              </a:rPr>
              <a:t>(</a:t>
            </a:r>
            <a:r>
              <a:rPr lang="en-US" sz="2800" dirty="0" err="1" smtClean="0">
                <a:latin typeface="Calibri"/>
              </a:rPr>
              <a:t>SEquentiel</a:t>
            </a:r>
            <a:r>
              <a:rPr lang="en-US" sz="2800" dirty="0" smtClean="0">
                <a:latin typeface="Calibri"/>
              </a:rPr>
              <a:t> </a:t>
            </a:r>
            <a:r>
              <a:rPr lang="en-US" sz="2800" dirty="0" err="1">
                <a:latin typeface="Calibri"/>
              </a:rPr>
              <a:t>Couleur</a:t>
            </a:r>
            <a:r>
              <a:rPr lang="en-US" sz="2800" dirty="0">
                <a:latin typeface="Calibri"/>
              </a:rPr>
              <a:t> Avec </a:t>
            </a:r>
            <a:r>
              <a:rPr lang="en-US" sz="2800" dirty="0" smtClean="0">
                <a:latin typeface="Calibri"/>
              </a:rPr>
              <a:t>Memoire - </a:t>
            </a:r>
            <a:r>
              <a:rPr lang="en-US" sz="2800" b="1" dirty="0" smtClean="0">
                <a:latin typeface="Calibri"/>
              </a:rPr>
              <a:t>SECAM</a:t>
            </a:r>
            <a:r>
              <a:rPr lang="en-US" sz="2800" dirty="0" smtClean="0">
                <a:latin typeface="Calibri"/>
              </a:rPr>
              <a:t>)</a:t>
            </a:r>
            <a:endParaRPr lang="en-US" sz="2800" dirty="0">
              <a:latin typeface="Calibri"/>
            </a:endParaRPr>
          </a:p>
          <a:p>
            <a:pPr lvl="1"/>
            <a:r>
              <a:rPr lang="en-US" sz="2400" dirty="0">
                <a:latin typeface="Calibri"/>
              </a:rPr>
              <a:t>625 </a:t>
            </a:r>
            <a:r>
              <a:rPr lang="el-GR" sz="2400" dirty="0" smtClean="0">
                <a:latin typeface="Calibri"/>
              </a:rPr>
              <a:t>γραμμές</a:t>
            </a:r>
            <a:r>
              <a:rPr lang="en-US" sz="2400" dirty="0" smtClean="0">
                <a:latin typeface="Calibri"/>
              </a:rPr>
              <a:t>,</a:t>
            </a:r>
            <a:r>
              <a:rPr lang="el-GR" sz="2400" dirty="0" smtClean="0">
                <a:latin typeface="Calibri"/>
              </a:rPr>
              <a:t> </a:t>
            </a:r>
            <a:r>
              <a:rPr lang="el-GR" sz="2400" dirty="0" err="1" smtClean="0">
                <a:latin typeface="Calibri"/>
              </a:rPr>
              <a:t>διαμπλεκόμενες</a:t>
            </a:r>
            <a:r>
              <a:rPr lang="el-GR" sz="2400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>
                <a:latin typeface="Calibri"/>
              </a:rPr>
              <a:t>2:1), 4:3 </a:t>
            </a:r>
            <a:r>
              <a:rPr lang="el-GR" sz="2400" dirty="0" smtClean="0">
                <a:latin typeface="Calibri"/>
              </a:rPr>
              <a:t>αναλογία</a:t>
            </a:r>
            <a:endParaRPr lang="en-US" sz="2400" dirty="0">
              <a:latin typeface="Calibri"/>
            </a:endParaRPr>
          </a:p>
          <a:p>
            <a:pPr lvl="1"/>
            <a:r>
              <a:rPr lang="en-US" sz="2400" dirty="0">
                <a:latin typeface="Calibri"/>
              </a:rPr>
              <a:t>50 </a:t>
            </a:r>
            <a:r>
              <a:rPr lang="el-GR" sz="2400" dirty="0" smtClean="0">
                <a:latin typeface="Calibri"/>
              </a:rPr>
              <a:t>πεδία/δεύτερο 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>
                <a:latin typeface="Calibri"/>
              </a:rPr>
              <a:t>25 </a:t>
            </a:r>
            <a:r>
              <a:rPr lang="el-GR" sz="2400" dirty="0" smtClean="0">
                <a:latin typeface="Calibri"/>
              </a:rPr>
              <a:t>πλαίσια</a:t>
            </a:r>
            <a:r>
              <a:rPr lang="en-US" sz="2400" dirty="0" smtClean="0">
                <a:latin typeface="Calibri"/>
              </a:rPr>
              <a:t>/</a:t>
            </a:r>
            <a:r>
              <a:rPr lang="el-GR" sz="2400" dirty="0" smtClean="0">
                <a:latin typeface="Calibri"/>
              </a:rPr>
              <a:t>δεύτερο</a:t>
            </a:r>
            <a:r>
              <a:rPr lang="en-US" sz="2400" dirty="0" smtClean="0">
                <a:latin typeface="Calibri"/>
              </a:rPr>
              <a:t>)</a:t>
            </a:r>
            <a:endParaRPr lang="en-US" sz="2400" dirty="0">
              <a:latin typeface="Calibri"/>
            </a:endParaRPr>
          </a:p>
          <a:p>
            <a:pPr lvl="1"/>
            <a:r>
              <a:rPr lang="en-US" sz="2400" dirty="0">
                <a:latin typeface="Calibri"/>
              </a:rPr>
              <a:t>YUV:</a:t>
            </a:r>
          </a:p>
          <a:p>
            <a:pPr lvl="2"/>
            <a:r>
              <a:rPr lang="en-US" sz="2200" dirty="0">
                <a:latin typeface="Calibri"/>
              </a:rPr>
              <a:t>Y = 0.30 R + 0.59 G + 0.11 B</a:t>
            </a:r>
          </a:p>
          <a:p>
            <a:pPr lvl="2"/>
            <a:r>
              <a:rPr lang="en-US" sz="2200" dirty="0">
                <a:latin typeface="Calibri"/>
              </a:rPr>
              <a:t>U = 0.493 (B-Y) = -0.15 R - 0.29 G + 0.44 B</a:t>
            </a:r>
          </a:p>
          <a:p>
            <a:pPr lvl="2"/>
            <a:r>
              <a:rPr lang="en-US" sz="2200" dirty="0">
                <a:latin typeface="Calibri"/>
              </a:rPr>
              <a:t>V = 0.877 (R-Y) = </a:t>
            </a:r>
            <a:r>
              <a:rPr lang="el-GR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0.62 </a:t>
            </a:r>
            <a:r>
              <a:rPr lang="en-US" sz="2200" dirty="0">
                <a:latin typeface="Calibri"/>
              </a:rPr>
              <a:t>R - 0.52 G + 0.10 B</a:t>
            </a:r>
          </a:p>
          <a:p>
            <a:pPr lvl="1"/>
            <a:r>
              <a:rPr lang="en-US" sz="2400" dirty="0">
                <a:latin typeface="Calibri"/>
              </a:rPr>
              <a:t>8 MHz </a:t>
            </a:r>
            <a:r>
              <a:rPr lang="el-GR" sz="2400" dirty="0" smtClean="0">
                <a:latin typeface="Calibri"/>
              </a:rPr>
              <a:t>Αναλογικό σήμα</a:t>
            </a:r>
            <a:endParaRPr lang="en-US" sz="24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47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 descr="Σχήμα που παρουσιάζει τη υποδειγματοληψία έγχρωμου βίντεο.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Υποδειγματοληψία έγχρωμου βίντεο</a:t>
            </a:r>
            <a:endParaRPr lang="en-US" dirty="0">
              <a:latin typeface="Calibri"/>
            </a:endParaRPr>
          </a:p>
        </p:txBody>
      </p:sp>
      <p:pic>
        <p:nvPicPr>
          <p:cNvPr id="37893" name="Picture 3" descr="Σχήμα που παρουσιάζει τη υποδειγματοληψία έγχρωμου βίντεο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48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5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Περιεχόμενα ενότητας (1 από 2)</a:t>
            </a:r>
            <a:endParaRPr lang="en-US" dirty="0">
              <a:latin typeface="Calibri"/>
            </a:endParaRP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Calibri"/>
              </a:rPr>
              <a:t>Αναπαράσταση ακουστικού σήματος και Αντίληψη ήχου</a:t>
            </a:r>
          </a:p>
          <a:p>
            <a:pPr lvl="1"/>
            <a:r>
              <a:rPr lang="el-GR" dirty="0" smtClean="0">
                <a:latin typeface="Calibri"/>
              </a:rPr>
              <a:t>Βασικές έννοιες </a:t>
            </a:r>
            <a:r>
              <a:rPr lang="el-GR" b="1" dirty="0" smtClean="0">
                <a:latin typeface="Calibri"/>
              </a:rPr>
              <a:t>ήχου</a:t>
            </a:r>
            <a:endParaRPr lang="en-US" b="1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Ανάλυση </a:t>
            </a:r>
            <a:r>
              <a:rPr lang="en-US" dirty="0" smtClean="0">
                <a:latin typeface="Calibri"/>
              </a:rPr>
              <a:t>Fourier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Ψηφιοποίηση αναλογικού σήματος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Δειγματοληψία και κβαντοποίηση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Αναλογική μετάδοση σήματος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Παραδείγματα ψηφιακού ακουστικού σήματος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Συμπίεση ήχου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Συμπίεση και κωδικοποίηση φωνής</a:t>
            </a:r>
            <a:endParaRPr lang="en-US" dirty="0">
              <a:latin typeface="Calibri"/>
            </a:endParaRPr>
          </a:p>
          <a:p>
            <a:endParaRPr lang="en-US" sz="3200" dirty="0">
              <a:latin typeface="Calibri"/>
            </a:endParaRPr>
          </a:p>
          <a:p>
            <a:endParaRPr lang="en-US" sz="3200" dirty="0">
              <a:latin typeface="Calibri"/>
            </a:endParaRPr>
          </a:p>
          <a:p>
            <a:endParaRPr lang="en-US" sz="3200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1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>
                <a:latin typeface="Calibri"/>
              </a:rPr>
              <a:t>Διαμπλεκόμενη</a:t>
            </a:r>
            <a:r>
              <a:rPr lang="el-GR" dirty="0" smtClean="0">
                <a:latin typeface="Calibri"/>
              </a:rPr>
              <a:t> εικόνα (</a:t>
            </a:r>
            <a:r>
              <a:rPr lang="en-US" dirty="0" smtClean="0">
                <a:latin typeface="Calibri"/>
              </a:rPr>
              <a:t>Interlacing</a:t>
            </a:r>
            <a:r>
              <a:rPr lang="el-GR" dirty="0" smtClean="0">
                <a:latin typeface="Calibri"/>
              </a:rPr>
              <a:t>)</a:t>
            </a:r>
            <a:endParaRPr lang="el-GR" dirty="0">
              <a:latin typeface="Calibri"/>
            </a:endParaRPr>
          </a:p>
        </p:txBody>
      </p:sp>
      <p:pic>
        <p:nvPicPr>
          <p:cNvPr id="38917" name="Picture 3" descr="Σχήμα παρουσίασης παραδείγματος διεμπλεκόμενης εικόνα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49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6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Μοτίβο σάρωσης</a:t>
            </a:r>
            <a:r>
              <a:rPr lang="en-US" dirty="0" smtClean="0">
                <a:latin typeface="Calibri"/>
              </a:rPr>
              <a:t> NTSC</a:t>
            </a:r>
            <a:endParaRPr lang="en-US" dirty="0">
              <a:latin typeface="Calibri"/>
            </a:endParaRPr>
          </a:p>
        </p:txBody>
      </p:sp>
      <p:pic>
        <p:nvPicPr>
          <p:cNvPr id="39941" name="Picture 3" descr="Σχήμα που παρουσιάζει το μοτίβο σάρωσης NTSC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50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3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Πολλές μορφές βίντεο</a:t>
            </a:r>
            <a:endParaRPr lang="en-US" dirty="0">
              <a:latin typeface="Calibri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Αναλογικό </a:t>
            </a:r>
            <a:r>
              <a:rPr lang="en-US" dirty="0" smtClean="0">
                <a:latin typeface="Calibri"/>
              </a:rPr>
              <a:t>- </a:t>
            </a:r>
            <a:r>
              <a:rPr lang="en-US" dirty="0">
                <a:latin typeface="Calibri"/>
              </a:rPr>
              <a:t>NTSC, PAL, SECAM</a:t>
            </a:r>
          </a:p>
          <a:p>
            <a:r>
              <a:rPr lang="el-GR" dirty="0" smtClean="0">
                <a:latin typeface="Calibri"/>
              </a:rPr>
              <a:t>Ψηφιακό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- CCIR 601, D1-D5, HDTV</a:t>
            </a:r>
          </a:p>
        </p:txBody>
      </p:sp>
      <p:graphicFrame>
        <p:nvGraphicFramePr>
          <p:cNvPr id="2" name="Table 1" descr="Πίνακας με την ανάλυση την κβαντοποίηση και τον ρυθμό μεταφοράς διαφορετικών προτύπων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88479"/>
              </p:ext>
            </p:extLst>
          </p:nvPr>
        </p:nvGraphicFramePr>
        <p:xfrm>
          <a:off x="539552" y="2926432"/>
          <a:ext cx="806489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2160240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Ανάλυση εικόνας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Bytes</a:t>
                      </a:r>
                      <a:r>
                        <a:rPr lang="en-US" sz="2400" b="1" baseline="0" dirty="0" smtClean="0"/>
                        <a:t> αν</a:t>
                      </a:r>
                      <a:r>
                        <a:rPr lang="el-GR" sz="2400" b="1" baseline="0" dirty="0" err="1" smtClean="0"/>
                        <a:t>ά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l-GR" sz="2400" b="1" baseline="0" dirty="0" smtClean="0"/>
                        <a:t>εικονοστοιχείο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MBps</a:t>
                      </a:r>
                      <a:endParaRPr lang="el-GR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ΝΤSC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640x480</a:t>
                      </a:r>
                      <a:endParaRPr lang="el-G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</a:t>
                      </a:r>
                      <a:endParaRPr lang="el-G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27.6</a:t>
                      </a:r>
                      <a:endParaRPr lang="el-GR" sz="2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PAL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768x576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33.2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CCIR 601 (D2)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720x485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21.0</a:t>
                      </a:r>
                      <a:endParaRPr lang="el-G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HDTV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1920x1080</a:t>
                      </a:r>
                    </a:p>
                    <a:p>
                      <a:pPr algn="ctr"/>
                      <a:r>
                        <a:rPr lang="en-US" sz="2400" dirty="0" smtClean="0"/>
                        <a:t>1280x720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78.0</a:t>
                      </a:r>
                    </a:p>
                    <a:p>
                      <a:pPr algn="ctr"/>
                      <a:r>
                        <a:rPr lang="en-US" sz="2400" dirty="0" smtClean="0"/>
                        <a:t>35.0</a:t>
                      </a:r>
                      <a:endParaRPr lang="el-G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81843-551E-D941-92D7-D6150E4E1229}" type="slidenum">
              <a:rPr lang="el-GR" sz="1400" smtClean="0">
                <a:latin typeface="Calibri"/>
              </a:rPr>
              <a:pPr/>
              <a:t>52</a:t>
            </a:fld>
            <a:endParaRPr lang="el-G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5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NTSC </a:t>
            </a:r>
            <a:r>
              <a:rPr lang="el-GR" dirty="0" smtClean="0">
                <a:latin typeface="Calibri"/>
              </a:rPr>
              <a:t>βίντεο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525</a:t>
            </a:r>
            <a:r>
              <a:rPr lang="en-US" dirty="0" smtClean="0">
                <a:latin typeface="Calibri"/>
              </a:rPr>
              <a:t>-</a:t>
            </a:r>
            <a:r>
              <a:rPr lang="el-GR" dirty="0" smtClean="0">
                <a:latin typeface="Calibri"/>
              </a:rPr>
              <a:t>σειρές</a:t>
            </a:r>
            <a:r>
              <a:rPr lang="en-US" dirty="0" smtClean="0">
                <a:latin typeface="Calibri"/>
              </a:rPr>
              <a:t>, </a:t>
            </a:r>
            <a:r>
              <a:rPr lang="en-US" dirty="0">
                <a:latin typeface="Calibri"/>
              </a:rPr>
              <a:t>60</a:t>
            </a:r>
            <a:r>
              <a:rPr lang="en-US" dirty="0" smtClean="0">
                <a:latin typeface="Calibri"/>
              </a:rPr>
              <a:t>-</a:t>
            </a:r>
            <a:r>
              <a:rPr lang="el-GR" dirty="0" smtClean="0">
                <a:latin typeface="Calibri"/>
              </a:rPr>
              <a:t>πεδία/</a:t>
            </a:r>
            <a:r>
              <a:rPr lang="en-US" dirty="0" smtClean="0">
                <a:latin typeface="Calibri"/>
              </a:rPr>
              <a:t>’’)</a:t>
            </a:r>
            <a:endParaRPr lang="en-US" dirty="0">
              <a:latin typeface="Calibri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</a:rPr>
              <a:t>525 </a:t>
            </a:r>
            <a:r>
              <a:rPr lang="el-GR" dirty="0" smtClean="0">
                <a:latin typeface="Calibri"/>
              </a:rPr>
              <a:t>γραμμές σαρώνονται </a:t>
            </a:r>
            <a:r>
              <a:rPr lang="en-US" dirty="0" smtClean="0">
                <a:latin typeface="Calibri"/>
              </a:rPr>
              <a:t>29.97 </a:t>
            </a:r>
            <a:r>
              <a:rPr lang="el-GR" dirty="0" smtClean="0">
                <a:latin typeface="Calibri"/>
              </a:rPr>
              <a:t>φορές το δευτερόλεπτο </a:t>
            </a:r>
            <a:r>
              <a:rPr lang="en-US" dirty="0" smtClean="0">
                <a:latin typeface="Calibri"/>
              </a:rPr>
              <a:t>(33.37 </a:t>
            </a:r>
            <a:r>
              <a:rPr lang="en-US" dirty="0" err="1">
                <a:latin typeface="Calibri"/>
              </a:rPr>
              <a:t>ms</a:t>
            </a:r>
            <a:r>
              <a:rPr lang="en-US" dirty="0" smtClean="0">
                <a:latin typeface="Calibri"/>
              </a:rPr>
              <a:t>/</a:t>
            </a:r>
            <a:r>
              <a:rPr lang="el-GR" dirty="0" smtClean="0">
                <a:latin typeface="Calibri"/>
              </a:rPr>
              <a:t>πλαίσιο</a:t>
            </a:r>
            <a:r>
              <a:rPr lang="en-US" dirty="0" smtClean="0">
                <a:latin typeface="Calibri"/>
              </a:rPr>
              <a:t>)</a:t>
            </a:r>
            <a:endParaRPr lang="en-US" dirty="0">
              <a:latin typeface="Calibri"/>
            </a:endParaRPr>
          </a:p>
          <a:p>
            <a:r>
              <a:rPr lang="el-GR" dirty="0" err="1" smtClean="0">
                <a:latin typeface="Calibri"/>
              </a:rPr>
              <a:t>Διαμπλεγμένες</a:t>
            </a:r>
            <a:r>
              <a:rPr lang="el-GR" dirty="0" smtClean="0">
                <a:latin typeface="Calibri"/>
              </a:rPr>
              <a:t> γραμμές χωρίζουν το πλαίσιο σε 2 πεδία των 262.5 γραμμών (16.68 </a:t>
            </a:r>
            <a:r>
              <a:rPr lang="el-GR" dirty="0" err="1" smtClean="0">
                <a:latin typeface="Calibri"/>
              </a:rPr>
              <a:t>ms</a:t>
            </a:r>
            <a:r>
              <a:rPr lang="el-GR" dirty="0" smtClean="0">
                <a:latin typeface="Calibri"/>
              </a:rPr>
              <a:t>/πεδίο)</a:t>
            </a:r>
          </a:p>
          <a:p>
            <a:r>
              <a:rPr lang="el-GR" dirty="0" smtClean="0">
                <a:latin typeface="Calibri"/>
              </a:rPr>
              <a:t>Οι 20 πρώτες γραμμές κάθε πεδίου περιέχουν πληροφορίες ελέγχου</a:t>
            </a:r>
          </a:p>
          <a:p>
            <a:pPr lvl="1"/>
            <a:r>
              <a:rPr lang="el-GR" dirty="0" smtClean="0">
                <a:latin typeface="Calibri"/>
              </a:rPr>
              <a:t>…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άρα μόνο </a:t>
            </a:r>
            <a:r>
              <a:rPr lang="en-US" dirty="0" smtClean="0">
                <a:latin typeface="Calibri"/>
              </a:rPr>
              <a:t>485 </a:t>
            </a:r>
            <a:r>
              <a:rPr lang="el-GR" dirty="0" smtClean="0">
                <a:latin typeface="Calibri"/>
              </a:rPr>
              <a:t>γραμμές με οπτική πληροφορία</a:t>
            </a:r>
            <a:endParaRPr lang="en-US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..</a:t>
            </a:r>
            <a:r>
              <a:rPr lang="en-US" dirty="0" smtClean="0">
                <a:latin typeface="Calibri"/>
              </a:rPr>
              <a:t>. </a:t>
            </a:r>
            <a:r>
              <a:rPr lang="el-GR" dirty="0" smtClean="0">
                <a:latin typeface="Calibri"/>
              </a:rPr>
              <a:t>Οι δίσκοι λέιζερ (laserdiscs) και το </a:t>
            </a:r>
            <a:r>
              <a:rPr lang="en-US" dirty="0" smtClean="0">
                <a:latin typeface="Calibri"/>
              </a:rPr>
              <a:t>S</a:t>
            </a:r>
            <a:r>
              <a:rPr lang="en-US" dirty="0">
                <a:latin typeface="Calibri"/>
              </a:rPr>
              <a:t>-VHS </a:t>
            </a:r>
            <a:r>
              <a:rPr lang="el-GR" dirty="0" smtClean="0">
                <a:latin typeface="Calibri"/>
              </a:rPr>
              <a:t>εμφανίζουν περίπου</a:t>
            </a:r>
            <a:r>
              <a:rPr lang="en-US" dirty="0" smtClean="0">
                <a:latin typeface="Calibri"/>
              </a:rPr>
              <a:t> 420</a:t>
            </a:r>
            <a:endParaRPr lang="en-US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..</a:t>
            </a:r>
            <a:r>
              <a:rPr lang="en-US" dirty="0" smtClean="0">
                <a:latin typeface="Calibri"/>
              </a:rPr>
              <a:t>.</a:t>
            </a:r>
            <a:r>
              <a:rPr lang="el-GR" dirty="0" smtClean="0">
                <a:latin typeface="Calibri"/>
              </a:rPr>
              <a:t> Η παραδοσιακή TV εμφανίζει περίπου 320</a:t>
            </a:r>
          </a:p>
          <a:p>
            <a:r>
              <a:rPr lang="el-GR" dirty="0" smtClean="0">
                <a:latin typeface="Calibri"/>
              </a:rPr>
              <a:t>Κάθε γραμμή εμφανίζεται για 63.6μs (10.9μs κενή)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52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9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ΝΤSC σύνθεση σήματος</a:t>
            </a:r>
            <a:endParaRPr lang="en-US" dirty="0">
              <a:latin typeface="Calibri"/>
            </a:endParaRPr>
          </a:p>
        </p:txBody>
      </p:sp>
      <p:pic>
        <p:nvPicPr>
          <p:cNvPr id="43013" name="Picture 3" descr="Σχήμα που περιγράφει την σύνθεση σήματος κατά το NTSC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53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Βίντεο </a:t>
            </a:r>
            <a:r>
              <a:rPr lang="en-US" dirty="0" smtClean="0">
                <a:latin typeface="Calibri"/>
              </a:rPr>
              <a:t>PAL </a:t>
            </a:r>
            <a:r>
              <a:rPr lang="el-GR" dirty="0" smtClean="0">
                <a:latin typeface="Calibri"/>
              </a:rPr>
              <a:t/>
            </a:r>
            <a:br>
              <a:rPr lang="el-GR" dirty="0" smtClean="0">
                <a:latin typeface="Calibri"/>
              </a:rPr>
            </a:b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625</a:t>
            </a:r>
            <a:r>
              <a:rPr lang="en-US" dirty="0" smtClean="0">
                <a:latin typeface="Calibri"/>
              </a:rPr>
              <a:t>-</a:t>
            </a:r>
            <a:r>
              <a:rPr lang="el-GR" dirty="0" smtClean="0">
                <a:latin typeface="Calibri"/>
              </a:rPr>
              <a:t>γραμμές</a:t>
            </a:r>
            <a:r>
              <a:rPr lang="en-US" dirty="0" smtClean="0">
                <a:latin typeface="Calibri"/>
              </a:rPr>
              <a:t>, </a:t>
            </a:r>
            <a:r>
              <a:rPr lang="en-US" dirty="0">
                <a:latin typeface="Calibri"/>
              </a:rPr>
              <a:t>50</a:t>
            </a:r>
            <a:r>
              <a:rPr lang="en-US" dirty="0" smtClean="0">
                <a:latin typeface="Calibri"/>
              </a:rPr>
              <a:t>-</a:t>
            </a:r>
            <a:r>
              <a:rPr lang="el-GR" dirty="0" smtClean="0">
                <a:latin typeface="Calibri"/>
              </a:rPr>
              <a:t>πεδία</a:t>
            </a:r>
            <a:r>
              <a:rPr lang="en-US" dirty="0" smtClean="0">
                <a:latin typeface="Calibri"/>
              </a:rPr>
              <a:t>/</a:t>
            </a:r>
            <a:r>
              <a:rPr lang="el-GR" dirty="0" smtClean="0">
                <a:latin typeface="Calibri"/>
              </a:rPr>
              <a:t>δεύτερο</a:t>
            </a:r>
            <a:r>
              <a:rPr lang="en-US" dirty="0" smtClean="0">
                <a:latin typeface="Calibri"/>
              </a:rPr>
              <a:t>)</a:t>
            </a:r>
            <a:endParaRPr lang="el-GR" dirty="0">
              <a:latin typeface="Calibri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625 </a:t>
            </a:r>
            <a:r>
              <a:rPr lang="el-GR" dirty="0" smtClean="0">
                <a:latin typeface="Calibri"/>
              </a:rPr>
              <a:t>γραμμές επανεμφανίζονται </a:t>
            </a:r>
            <a:r>
              <a:rPr lang="en-US" dirty="0" smtClean="0">
                <a:latin typeface="Calibri"/>
              </a:rPr>
              <a:t>25 </a:t>
            </a:r>
            <a:r>
              <a:rPr lang="el-GR" dirty="0" smtClean="0">
                <a:latin typeface="Calibri"/>
              </a:rPr>
              <a:t>φορές το δεύτερο </a:t>
            </a:r>
            <a:r>
              <a:rPr lang="en-US" dirty="0" smtClean="0">
                <a:latin typeface="Calibri"/>
              </a:rPr>
              <a:t>(40 </a:t>
            </a:r>
            <a:r>
              <a:rPr lang="en-US" dirty="0" err="1">
                <a:latin typeface="Calibri"/>
              </a:rPr>
              <a:t>ms</a:t>
            </a:r>
            <a:r>
              <a:rPr lang="en-US" dirty="0" smtClean="0">
                <a:latin typeface="Calibri"/>
              </a:rPr>
              <a:t>/</a:t>
            </a:r>
            <a:r>
              <a:rPr lang="el-GR" dirty="0" smtClean="0">
                <a:latin typeface="Calibri"/>
              </a:rPr>
              <a:t>πλαίσιο</a:t>
            </a:r>
            <a:r>
              <a:rPr lang="en-US" dirty="0" smtClean="0">
                <a:latin typeface="Calibri"/>
              </a:rPr>
              <a:t>)</a:t>
            </a:r>
            <a:endParaRPr lang="el-GR" dirty="0" smtClean="0">
              <a:latin typeface="Calibri"/>
            </a:endParaRPr>
          </a:p>
          <a:p>
            <a:r>
              <a:rPr lang="el-GR" dirty="0" err="1" smtClean="0">
                <a:latin typeface="Calibri"/>
              </a:rPr>
              <a:t>Διαμπλεγμένες</a:t>
            </a:r>
            <a:r>
              <a:rPr lang="el-GR" dirty="0" smtClean="0">
                <a:latin typeface="Calibri"/>
              </a:rPr>
              <a:t> </a:t>
            </a:r>
            <a:r>
              <a:rPr lang="el-GR" dirty="0">
                <a:latin typeface="Calibri"/>
              </a:rPr>
              <a:t>γραμμές χωρίζουν το πλαίσιο σε 2 πεδία των </a:t>
            </a:r>
            <a:r>
              <a:rPr lang="en-US" dirty="0">
                <a:latin typeface="Calibri"/>
              </a:rPr>
              <a:t>312.5 </a:t>
            </a:r>
            <a:r>
              <a:rPr lang="el-GR" dirty="0" smtClean="0">
                <a:latin typeface="Calibri"/>
              </a:rPr>
              <a:t>γραμμών (</a:t>
            </a:r>
            <a:r>
              <a:rPr lang="en-US" dirty="0">
                <a:latin typeface="Calibri"/>
              </a:rPr>
              <a:t>20 </a:t>
            </a:r>
            <a:r>
              <a:rPr lang="el-GR" dirty="0" err="1" smtClean="0">
                <a:latin typeface="Calibri"/>
              </a:rPr>
              <a:t>ms</a:t>
            </a:r>
            <a:r>
              <a:rPr lang="el-GR" dirty="0">
                <a:latin typeface="Calibri"/>
              </a:rPr>
              <a:t>/πεδίο</a:t>
            </a:r>
            <a:r>
              <a:rPr lang="el-GR" dirty="0" smtClean="0">
                <a:latin typeface="Calibri"/>
              </a:rPr>
              <a:t>)</a:t>
            </a:r>
            <a:endParaRPr lang="el-GR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Περίπου </a:t>
            </a:r>
            <a:r>
              <a:rPr lang="en-US" dirty="0" smtClean="0">
                <a:latin typeface="Calibri"/>
              </a:rPr>
              <a:t>20</a:t>
            </a:r>
            <a:r>
              <a:rPr lang="en-US" dirty="0">
                <a:latin typeface="Calibri"/>
              </a:rPr>
              <a:t>% </a:t>
            </a:r>
            <a:r>
              <a:rPr lang="el-GR" dirty="0" smtClean="0">
                <a:latin typeface="Calibri"/>
              </a:rPr>
              <a:t>περισσότερες γραμμές από το </a:t>
            </a:r>
            <a:r>
              <a:rPr lang="en-US" dirty="0" smtClean="0">
                <a:latin typeface="Calibri"/>
              </a:rPr>
              <a:t>NTSC</a:t>
            </a:r>
            <a:endParaRPr lang="el-GR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54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5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Αναπαράσταση </a:t>
            </a:r>
            <a:r>
              <a:rPr lang="el-GR" dirty="0">
                <a:latin typeface="Calibri"/>
              </a:rPr>
              <a:t>ψ</a:t>
            </a:r>
            <a:r>
              <a:rPr lang="el-GR" dirty="0" smtClean="0">
                <a:latin typeface="Calibri"/>
              </a:rPr>
              <a:t>ηφιακού βίντεο</a:t>
            </a:r>
            <a:endParaRPr lang="en-US" dirty="0">
              <a:latin typeface="Calibri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Calibri"/>
              </a:rPr>
              <a:t>Ψηφιακή συνιστώσα βίντεο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D1/D5, SMPTE RP125)</a:t>
            </a:r>
          </a:p>
          <a:p>
            <a:pPr lvl="1"/>
            <a:r>
              <a:rPr lang="el-GR" dirty="0" smtClean="0">
                <a:latin typeface="Calibri"/>
              </a:rPr>
              <a:t>Διαφορετικά σήματα για χρωμικότητα και φωτεινότητα</a:t>
            </a:r>
            <a:endParaRPr lang="en-US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27 MB/s </a:t>
            </a:r>
            <a:r>
              <a:rPr lang="el-GR" dirty="0" smtClean="0">
                <a:latin typeface="Calibri"/>
              </a:rPr>
              <a:t>ρυθμός μετάδοσης</a:t>
            </a:r>
            <a:r>
              <a:rPr lang="en-US" dirty="0" smtClean="0">
                <a:latin typeface="Calibri"/>
              </a:rPr>
              <a:t>, </a:t>
            </a:r>
            <a:r>
              <a:rPr lang="el-GR" dirty="0" smtClean="0">
                <a:latin typeface="Calibri"/>
              </a:rPr>
              <a:t>παράλληλα ή εν σειρά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Υποδειγματοληψία χρώματος </a:t>
            </a:r>
            <a:r>
              <a:rPr lang="en-US" dirty="0" smtClean="0">
                <a:latin typeface="Calibri"/>
              </a:rPr>
              <a:t>4</a:t>
            </a:r>
            <a:r>
              <a:rPr lang="en-US" dirty="0">
                <a:latin typeface="Calibri"/>
              </a:rPr>
              <a:t>:2:2</a:t>
            </a:r>
          </a:p>
          <a:p>
            <a:pPr lvl="1"/>
            <a:r>
              <a:rPr lang="el-GR" dirty="0" smtClean="0">
                <a:latin typeface="Calibri"/>
              </a:rPr>
              <a:t>2bytes/εικονοστοιχείο</a:t>
            </a:r>
            <a:r>
              <a:rPr lang="en-US" dirty="0" smtClean="0">
                <a:latin typeface="Calibri"/>
              </a:rPr>
              <a:t>: </a:t>
            </a:r>
            <a:r>
              <a:rPr lang="en-US" dirty="0">
                <a:latin typeface="Calibri"/>
              </a:rPr>
              <a:t>(CB0,Y0)(CR0,Y1)(CB2,Y2)...</a:t>
            </a:r>
          </a:p>
          <a:p>
            <a:r>
              <a:rPr lang="el-GR" dirty="0" smtClean="0">
                <a:latin typeface="Calibri"/>
              </a:rPr>
              <a:t>Ψηφιακό σύνθετο βίντεο </a:t>
            </a:r>
            <a:r>
              <a:rPr lang="en-US" dirty="0" smtClean="0">
                <a:latin typeface="Calibri"/>
              </a:rPr>
              <a:t>(</a:t>
            </a:r>
            <a:r>
              <a:rPr lang="en-US" dirty="0">
                <a:latin typeface="Calibri"/>
              </a:rPr>
              <a:t>D2/D3, SMPTE 244M)</a:t>
            </a:r>
          </a:p>
          <a:p>
            <a:pPr lvl="1"/>
            <a:r>
              <a:rPr lang="en-US" dirty="0">
                <a:latin typeface="Calibri"/>
              </a:rPr>
              <a:t>14.3 MB/s </a:t>
            </a:r>
            <a:r>
              <a:rPr lang="el-GR" dirty="0">
                <a:latin typeface="Calibri"/>
              </a:rPr>
              <a:t>ρυθμός μετάδοσης</a:t>
            </a:r>
            <a:r>
              <a:rPr lang="en-US" dirty="0">
                <a:latin typeface="Calibri"/>
              </a:rPr>
              <a:t>, </a:t>
            </a:r>
            <a:r>
              <a:rPr lang="el-GR" dirty="0">
                <a:latin typeface="Calibri"/>
              </a:rPr>
              <a:t>παράλληλα ή εν σειρά</a:t>
            </a:r>
            <a:endParaRPr lang="en-US" dirty="0">
              <a:latin typeface="Calibri"/>
            </a:endParaRPr>
          </a:p>
          <a:p>
            <a:pPr lvl="1"/>
            <a:r>
              <a:rPr lang="el-GR" dirty="0">
                <a:latin typeface="Calibri"/>
              </a:rPr>
              <a:t>Υποδειγματοληψία χρώματος </a:t>
            </a:r>
            <a:r>
              <a:rPr lang="en-US" dirty="0" smtClean="0">
                <a:latin typeface="Calibri"/>
              </a:rPr>
              <a:t>4</a:t>
            </a:r>
            <a:r>
              <a:rPr lang="en-US" dirty="0">
                <a:latin typeface="Calibri"/>
              </a:rPr>
              <a:t>:2:2</a:t>
            </a:r>
          </a:p>
          <a:p>
            <a:pPr lvl="1"/>
            <a:r>
              <a:rPr lang="el-GR" dirty="0" smtClean="0">
                <a:latin typeface="Calibri"/>
              </a:rPr>
              <a:t>1byte/</a:t>
            </a:r>
            <a:r>
              <a:rPr lang="el-GR" dirty="0">
                <a:latin typeface="Calibri"/>
              </a:rPr>
              <a:t>εικονοστοιχείο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55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8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Αναλογίες εικόνας</a:t>
            </a:r>
            <a:endParaRPr lang="en-US" dirty="0">
              <a:latin typeface="Calibri"/>
            </a:endParaRPr>
          </a:p>
        </p:txBody>
      </p:sp>
      <p:pic>
        <p:nvPicPr>
          <p:cNvPr id="46085" name="Picture 3" descr="Σχήμα που παρουσιάζει τις διαφορετικές αναλογίες εικόνας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56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6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Τηλεοπτικά συστήματα: Χωρική παραμετροποίηση</a:t>
            </a:r>
            <a:r>
              <a:rPr lang="en-US" dirty="0" smtClean="0">
                <a:latin typeface="Calibri"/>
              </a:rPr>
              <a:t> (1 από 2)</a:t>
            </a:r>
            <a:r>
              <a:rPr lang="el-GR" dirty="0" smtClean="0">
                <a:latin typeface="Calibri"/>
              </a:rPr>
              <a:t> </a:t>
            </a:r>
            <a:endParaRPr lang="en-US" dirty="0">
              <a:latin typeface="Calibri"/>
            </a:endParaRPr>
          </a:p>
        </p:txBody>
      </p:sp>
      <p:graphicFrame>
        <p:nvGraphicFramePr>
          <p:cNvPr id="8" name="Table 7" descr="Πίνακας που περιέχει στοιχεία χωρικής  παραμετροποίησης για τα διάφορα πρότυπα τηλεόραση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33606"/>
              </p:ext>
            </p:extLst>
          </p:nvPr>
        </p:nvGraphicFramePr>
        <p:xfrm>
          <a:off x="323528" y="1815360"/>
          <a:ext cx="8545283" cy="3125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080120"/>
                <a:gridCol w="1016261"/>
                <a:gridCol w="760270"/>
                <a:gridCol w="887765"/>
                <a:gridCol w="1008112"/>
                <a:gridCol w="768419"/>
                <a:gridCol w="1109424"/>
                <a:gridCol w="1122824"/>
              </a:tblGrid>
              <a:tr h="18577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Σύστημ</a:t>
                      </a:r>
                      <a:r>
                        <a:rPr lang="en-US" sz="2000" b="1" dirty="0" smtClean="0"/>
                        <a:t>α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Σύνολο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γρ</a:t>
                      </a:r>
                      <a:r>
                        <a:rPr lang="en-US" sz="2000" b="1" baseline="0" dirty="0" smtClean="0"/>
                        <a:t>αμμών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Ενεργές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γρ</a:t>
                      </a:r>
                      <a:r>
                        <a:rPr lang="en-US" sz="2000" b="1" dirty="0" smtClean="0"/>
                        <a:t>αμμές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Οριζόντι</a:t>
                      </a:r>
                      <a:r>
                        <a:rPr lang="en-US" sz="2000" b="1" dirty="0" smtClean="0"/>
                        <a:t>α ανάλυση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Β</a:t>
                      </a:r>
                      <a:r>
                        <a:rPr lang="en-US" sz="2000" b="1" dirty="0" err="1" smtClean="0"/>
                        <a:t>έλτιστη</a:t>
                      </a:r>
                      <a:r>
                        <a:rPr lang="en-US" sz="2000" b="1" baseline="0" dirty="0" smtClean="0"/>
                        <a:t> απ</a:t>
                      </a:r>
                      <a:r>
                        <a:rPr lang="en-US" sz="2000" b="1" baseline="0" dirty="0" err="1" smtClean="0"/>
                        <a:t>όστ</a:t>
                      </a:r>
                      <a:r>
                        <a:rPr lang="en-US" sz="2000" b="1" baseline="0" dirty="0" smtClean="0"/>
                        <a:t>αση θέασης (m)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Αν</a:t>
                      </a:r>
                      <a:r>
                        <a:rPr lang="en-US" sz="2000" b="1" dirty="0" smtClean="0"/>
                        <a:t>αλογία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Κ</a:t>
                      </a:r>
                      <a:r>
                        <a:rPr lang="en-US" sz="2000" b="1" dirty="0" err="1" smtClean="0"/>
                        <a:t>άθετη</a:t>
                      </a:r>
                      <a:r>
                        <a:rPr lang="en-US" sz="2000" b="1" dirty="0" smtClean="0"/>
                        <a:t> α</a:t>
                      </a:r>
                      <a:r>
                        <a:rPr lang="en-US" sz="2000" b="1" dirty="0" err="1" smtClean="0"/>
                        <a:t>νάλυση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Σ</a:t>
                      </a:r>
                      <a:r>
                        <a:rPr lang="en-US" sz="2000" b="1" dirty="0" err="1" smtClean="0"/>
                        <a:t>υνολικά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στοιχεί</a:t>
                      </a:r>
                      <a:r>
                        <a:rPr lang="en-US" sz="2000" b="1" baseline="0" dirty="0" smtClean="0"/>
                        <a:t>α εικόνας</a:t>
                      </a:r>
                      <a:endParaRPr lang="el-GR" sz="2000" b="1" dirty="0"/>
                    </a:p>
                  </a:txBody>
                  <a:tcPr vert="vert270" anchor="ctr"/>
                </a:tc>
              </a:tr>
              <a:tr h="42267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ΗDTV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Η.Π.Α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1050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960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16/9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720k</a:t>
                      </a:r>
                      <a:endParaRPr lang="el-GR" sz="2000" dirty="0"/>
                    </a:p>
                  </a:txBody>
                  <a:tcPr anchor="ctr"/>
                </a:tc>
              </a:tr>
              <a:tr h="422675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Ευρώ</a:t>
                      </a:r>
                      <a:r>
                        <a:rPr lang="en-US" sz="2000" b="1" dirty="0" smtClean="0"/>
                        <a:t>πη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1250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2.4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16/9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870k</a:t>
                      </a:r>
                      <a:endParaRPr lang="el-GR" sz="2000" dirty="0"/>
                    </a:p>
                  </a:txBody>
                  <a:tcPr anchor="ctr"/>
                </a:tc>
              </a:tr>
              <a:tr h="422675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Ιαπ</a:t>
                      </a:r>
                      <a:r>
                        <a:rPr lang="en-US" sz="2000" b="1" dirty="0" err="1" smtClean="0"/>
                        <a:t>ωνί</a:t>
                      </a:r>
                      <a:r>
                        <a:rPr lang="en-US" sz="2000" b="1" dirty="0" smtClean="0"/>
                        <a:t>α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1125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1080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540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16/9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575k</a:t>
                      </a:r>
                      <a:endParaRPr lang="el-G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57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Τηλεοπτικά συστήματα: Χωρική παραμετροποίηση</a:t>
            </a:r>
            <a:r>
              <a:rPr lang="en-US" dirty="0" smtClean="0">
                <a:latin typeface="Calibri"/>
              </a:rPr>
              <a:t> (2 από 2)</a:t>
            </a:r>
            <a:r>
              <a:rPr lang="el-GR" dirty="0" smtClean="0">
                <a:latin typeface="Calibri"/>
              </a:rPr>
              <a:t> </a:t>
            </a:r>
            <a:endParaRPr lang="en-US" dirty="0">
              <a:latin typeface="Calibri"/>
            </a:endParaRPr>
          </a:p>
        </p:txBody>
      </p:sp>
      <p:graphicFrame>
        <p:nvGraphicFramePr>
          <p:cNvPr id="8" name="Table 7" descr="Πίνακας που περιέχει στοιχεία χωρικής  παραμετροποίησης για τα διάφορα πρότυπα τηλεόραση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81584"/>
              </p:ext>
            </p:extLst>
          </p:nvPr>
        </p:nvGraphicFramePr>
        <p:xfrm>
          <a:off x="323528" y="1890102"/>
          <a:ext cx="8545283" cy="4131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016261"/>
                <a:gridCol w="760270"/>
                <a:gridCol w="887765"/>
                <a:gridCol w="1008112"/>
                <a:gridCol w="768419"/>
                <a:gridCol w="1109424"/>
                <a:gridCol w="1122824"/>
              </a:tblGrid>
              <a:tr h="15989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Σύστημ</a:t>
                      </a:r>
                      <a:r>
                        <a:rPr lang="en-US" sz="2000" b="1" dirty="0" smtClean="0"/>
                        <a:t>α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Σύνολο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γρ</a:t>
                      </a:r>
                      <a:r>
                        <a:rPr lang="en-US" sz="2000" b="1" baseline="0" dirty="0" smtClean="0"/>
                        <a:t>αμμών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Ενεργές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γρ</a:t>
                      </a:r>
                      <a:r>
                        <a:rPr lang="en-US" sz="2000" b="1" dirty="0" smtClean="0"/>
                        <a:t>αμμές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Οριζόντι</a:t>
                      </a:r>
                      <a:r>
                        <a:rPr lang="en-US" sz="2000" b="1" dirty="0" smtClean="0"/>
                        <a:t>α ανάλυση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Β</a:t>
                      </a:r>
                      <a:r>
                        <a:rPr lang="en-US" sz="2000" b="1" dirty="0" err="1" smtClean="0"/>
                        <a:t>έλτιστη</a:t>
                      </a:r>
                      <a:r>
                        <a:rPr lang="en-US" sz="2000" b="1" baseline="0" dirty="0" smtClean="0"/>
                        <a:t> απ</a:t>
                      </a:r>
                      <a:r>
                        <a:rPr lang="en-US" sz="2000" b="1" baseline="0" dirty="0" err="1" smtClean="0"/>
                        <a:t>όστ</a:t>
                      </a:r>
                      <a:r>
                        <a:rPr lang="en-US" sz="2000" b="1" baseline="0" dirty="0" smtClean="0"/>
                        <a:t>αση θέασης (m)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Αν</a:t>
                      </a:r>
                      <a:r>
                        <a:rPr lang="en-US" sz="2000" b="1" dirty="0" smtClean="0"/>
                        <a:t>αλογία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Κ</a:t>
                      </a:r>
                      <a:r>
                        <a:rPr lang="en-US" sz="2000" b="1" dirty="0" err="1" smtClean="0"/>
                        <a:t>άθετη</a:t>
                      </a:r>
                      <a:r>
                        <a:rPr lang="en-US" sz="2000" b="1" dirty="0" smtClean="0"/>
                        <a:t> α</a:t>
                      </a:r>
                      <a:r>
                        <a:rPr lang="en-US" sz="2000" b="1" dirty="0" err="1" smtClean="0"/>
                        <a:t>νάλυση</a:t>
                      </a:r>
                      <a:endParaRPr lang="el-GR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Σ</a:t>
                      </a:r>
                      <a:r>
                        <a:rPr lang="en-US" sz="2000" b="1" dirty="0" err="1" smtClean="0"/>
                        <a:t>υνολικά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στοιχεί</a:t>
                      </a:r>
                      <a:r>
                        <a:rPr lang="en-US" sz="2000" b="1" baseline="0" dirty="0" smtClean="0"/>
                        <a:t>α εικόνας</a:t>
                      </a:r>
                      <a:endParaRPr lang="el-GR" sz="2000" b="1" dirty="0"/>
                    </a:p>
                  </a:txBody>
                  <a:tcPr vert="vert270" anchor="ctr"/>
                </a:tc>
              </a:tr>
              <a:tr h="387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NTSC-</a:t>
                      </a:r>
                      <a:r>
                        <a:rPr lang="en-US" sz="2000" b="1" dirty="0" err="1" smtClean="0"/>
                        <a:t>i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484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106k</a:t>
                      </a:r>
                    </a:p>
                  </a:txBody>
                  <a:tcPr anchor="ctr"/>
                </a:tc>
              </a:tr>
              <a:tr h="4531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NTSC-p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484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149k</a:t>
                      </a:r>
                      <a:endParaRPr lang="el-GR" sz="20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PAL-</a:t>
                      </a:r>
                      <a:r>
                        <a:rPr lang="en-US" sz="2000" b="1" dirty="0" err="1" smtClean="0"/>
                        <a:t>i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625</a:t>
                      </a:r>
                      <a:endParaRPr lang="el-G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165k</a:t>
                      </a:r>
                      <a:endParaRPr lang="el-GR" sz="2000" dirty="0"/>
                    </a:p>
                  </a:txBody>
                  <a:tcPr anchor="ctr"/>
                </a:tc>
              </a:tr>
              <a:tr h="4471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PAL-p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625</a:t>
                      </a:r>
                      <a:endParaRPr lang="el-G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233k</a:t>
                      </a:r>
                      <a:endParaRPr lang="el-GR" sz="2000" dirty="0"/>
                    </a:p>
                  </a:txBody>
                  <a:tcPr anchor="ctr"/>
                </a:tc>
              </a:tr>
              <a:tr h="4432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SECAM-</a:t>
                      </a:r>
                      <a:r>
                        <a:rPr lang="en-US" sz="2000" b="1" dirty="0" err="1" smtClean="0"/>
                        <a:t>i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625</a:t>
                      </a:r>
                      <a:endParaRPr lang="el-G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180k</a:t>
                      </a:r>
                      <a:endParaRPr lang="el-GR" sz="2000" dirty="0"/>
                    </a:p>
                  </a:txBody>
                  <a:tcPr anchor="ctr"/>
                </a:tc>
              </a:tr>
              <a:tr h="3874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SECAM-p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625</a:t>
                      </a:r>
                      <a:endParaRPr lang="el-G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4/3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248k</a:t>
                      </a:r>
                      <a:endParaRPr lang="el-G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58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Περιεχόμενα ενότητας (2 από 2)</a:t>
            </a:r>
            <a:endParaRPr lang="en-US" dirty="0">
              <a:latin typeface="Calibri"/>
            </a:endParaRP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600200"/>
            <a:ext cx="7859216" cy="4525963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Αναπαράσταση βίντεο και Αντίληψη οπτικής πληροφορίας</a:t>
            </a:r>
          </a:p>
          <a:p>
            <a:pPr lvl="1"/>
            <a:r>
              <a:rPr lang="el-GR" dirty="0" smtClean="0">
                <a:latin typeface="Calibri"/>
              </a:rPr>
              <a:t>Βασικές έννοιες </a:t>
            </a:r>
            <a:r>
              <a:rPr lang="el-GR" b="1" dirty="0" smtClean="0">
                <a:latin typeface="Calibri"/>
              </a:rPr>
              <a:t>εικόνων</a:t>
            </a:r>
            <a:endParaRPr lang="en-US" b="1" dirty="0" smtClean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Πρότυπο τηλεοπτικής μετάδοσης (</a:t>
            </a:r>
            <a:r>
              <a:rPr lang="en-US" dirty="0" smtClean="0">
                <a:latin typeface="Calibri"/>
              </a:rPr>
              <a:t>TV Scanning Pattern</a:t>
            </a:r>
            <a:r>
              <a:rPr lang="el-GR" dirty="0" smtClean="0">
                <a:latin typeface="Calibri"/>
              </a:rPr>
              <a:t>)</a:t>
            </a:r>
            <a:r>
              <a:rPr lang="en-US" dirty="0" smtClean="0">
                <a:latin typeface="Calibri"/>
              </a:rPr>
              <a:t> NTSC</a:t>
            </a:r>
          </a:p>
          <a:p>
            <a:pPr lvl="1"/>
            <a:r>
              <a:rPr lang="el-GR" dirty="0" smtClean="0">
                <a:latin typeface="Calibri"/>
              </a:rPr>
              <a:t>Έγχρωμο βίντεο </a:t>
            </a:r>
            <a:r>
              <a:rPr lang="en-US" dirty="0" smtClean="0">
                <a:latin typeface="Calibri"/>
              </a:rPr>
              <a:t>RGB</a:t>
            </a:r>
          </a:p>
          <a:p>
            <a:pPr lvl="1"/>
            <a:r>
              <a:rPr lang="el-GR" dirty="0" smtClean="0">
                <a:latin typeface="Calibri"/>
              </a:rPr>
              <a:t>Αναλογικό σήμα</a:t>
            </a:r>
            <a:r>
              <a:rPr lang="en-US" dirty="0" smtClean="0">
                <a:latin typeface="Calibri"/>
              </a:rPr>
              <a:t>, </a:t>
            </a:r>
            <a:r>
              <a:rPr lang="el-GR" dirty="0" smtClean="0">
                <a:latin typeface="Calibri"/>
              </a:rPr>
              <a:t>Παραδοσιακά τηλεοπτικά πρότυπα</a:t>
            </a:r>
            <a:endParaRPr lang="en-US" dirty="0" smtClean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Αναλογίες Εικόνας (</a:t>
            </a:r>
            <a:r>
              <a:rPr lang="en-US" dirty="0" smtClean="0">
                <a:latin typeface="Calibri"/>
              </a:rPr>
              <a:t>Image Aspect Ratios</a:t>
            </a:r>
            <a:r>
              <a:rPr lang="el-GR" dirty="0" smtClean="0">
                <a:latin typeface="Calibri"/>
              </a:rPr>
              <a:t>)</a:t>
            </a:r>
            <a:endParaRPr lang="el-GR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6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2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/>
              </a:rPr>
              <a:t>Τηλεοπτικά συστήματα: </a:t>
            </a:r>
            <a:r>
              <a:rPr lang="el-GR" dirty="0" smtClean="0">
                <a:latin typeface="Calibri"/>
              </a:rPr>
              <a:t>Χρονική παραμετροποίηση </a:t>
            </a:r>
            <a:endParaRPr lang="en-US" dirty="0">
              <a:latin typeface="Calibri"/>
            </a:endParaRPr>
          </a:p>
        </p:txBody>
      </p:sp>
      <p:graphicFrame>
        <p:nvGraphicFramePr>
          <p:cNvPr id="2" name="Table 1" descr="Πίνακας που περιέχει στοιχεία χρονικής  παραμετροποίησης για τα διάφορα πρότυπα τηλεόραση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62023"/>
              </p:ext>
            </p:extLst>
          </p:nvPr>
        </p:nvGraphicFramePr>
        <p:xfrm>
          <a:off x="323528" y="1936968"/>
          <a:ext cx="8545283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128459"/>
                <a:gridCol w="967922"/>
                <a:gridCol w="760270"/>
                <a:gridCol w="792088"/>
                <a:gridCol w="720080"/>
                <a:gridCol w="1152128"/>
                <a:gridCol w="1109424"/>
                <a:gridCol w="1122824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Σύστημ</a:t>
                      </a:r>
                      <a:r>
                        <a:rPr lang="en-US" sz="2000" b="1" dirty="0" smtClean="0"/>
                        <a:t>α</a:t>
                      </a:r>
                      <a:endParaRPr lang="el-GR" sz="2000" b="1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Εύρος</a:t>
                      </a:r>
                      <a:r>
                        <a:rPr lang="en-US" sz="2000" b="1" dirty="0" smtClean="0"/>
                        <a:t> κανα</a:t>
                      </a:r>
                      <a:r>
                        <a:rPr lang="en-US" sz="2000" b="1" dirty="0" err="1" smtClean="0"/>
                        <a:t>λιού</a:t>
                      </a:r>
                      <a:r>
                        <a:rPr lang="en-US" sz="2000" b="1" dirty="0" smtClean="0"/>
                        <a:t> (MHz)</a:t>
                      </a:r>
                      <a:endParaRPr lang="el-GR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Ζώνες</a:t>
                      </a:r>
                      <a:r>
                        <a:rPr lang="en-US" sz="2000" b="1" dirty="0" smtClean="0"/>
                        <a:t> β</a:t>
                      </a:r>
                      <a:r>
                        <a:rPr lang="en-US" sz="2000" b="1" dirty="0" err="1" smtClean="0"/>
                        <a:t>ίντεο</a:t>
                      </a:r>
                      <a:r>
                        <a:rPr lang="en-US" sz="2000" b="1" baseline="0" dirty="0" smtClean="0"/>
                        <a:t> (</a:t>
                      </a:r>
                      <a:r>
                        <a:rPr lang="en-US" sz="2000" b="1" baseline="0" dirty="0" err="1" smtClean="0"/>
                        <a:t>ΜΗz</a:t>
                      </a:r>
                      <a:r>
                        <a:rPr lang="en-US" sz="2000" b="1" baseline="0" dirty="0" smtClean="0"/>
                        <a:t>)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Ρυθμοί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σάρωσης</a:t>
                      </a:r>
                      <a:r>
                        <a:rPr lang="en-US" sz="2000" b="1" baseline="0" dirty="0" smtClean="0"/>
                        <a:t> (Hz)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R-Y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B-Y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κάμερ</a:t>
                      </a:r>
                      <a:r>
                        <a:rPr lang="en-US" sz="2000" b="1" dirty="0" smtClean="0"/>
                        <a:t>α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Ο</a:t>
                      </a:r>
                      <a:r>
                        <a:rPr lang="en-US" sz="2000" b="1" dirty="0" err="1" smtClean="0"/>
                        <a:t>θόνη</a:t>
                      </a:r>
                      <a:r>
                        <a:rPr lang="en-US" sz="2000" b="1" dirty="0" smtClean="0"/>
                        <a:t> HDTV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</a:t>
                      </a:r>
                      <a:r>
                        <a:rPr lang="en-US" sz="2000" b="1" dirty="0" smtClean="0"/>
                        <a:t>π</a:t>
                      </a:r>
                      <a:r>
                        <a:rPr lang="en-US" sz="2000" b="1" dirty="0" err="1" smtClean="0"/>
                        <a:t>λή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οθόνη</a:t>
                      </a:r>
                      <a:endParaRPr lang="el-GR" sz="2000" b="1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ΗDTV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Η.Π.Α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59.94-p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59.94-p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59.94-i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Ευρώ</a:t>
                      </a:r>
                      <a:r>
                        <a:rPr lang="en-US" sz="2000" b="1" dirty="0" smtClean="0"/>
                        <a:t>πη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50-p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100-p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50-i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Ιαπ</a:t>
                      </a:r>
                      <a:r>
                        <a:rPr lang="en-US" sz="2000" b="1" dirty="0" err="1" smtClean="0"/>
                        <a:t>ωνί</a:t>
                      </a:r>
                      <a:r>
                        <a:rPr lang="en-US" sz="2000" b="1" dirty="0" smtClean="0"/>
                        <a:t>α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60-i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60-i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NTSC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59.94-i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59.94-i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PAL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5.5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1.8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1.8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50-i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50-i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SECAM</a:t>
                      </a:r>
                      <a:endParaRPr lang="el-G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50-i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50-i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i: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διαμπλεκόμενη(</a:t>
                      </a:r>
                      <a:r>
                        <a:rPr lang="en-US" sz="2000" dirty="0" smtClean="0"/>
                        <a:t>interleaved), p:προοδευτική(progressive)</a:t>
                      </a:r>
                      <a:endParaRPr lang="el-G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latin typeface="Calibri"/>
              </a:rPr>
              <a:t>59</a:t>
            </a:r>
            <a:endParaRPr lang="el-GR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Ανθρώπινη αντίληψη</a:t>
            </a:r>
            <a:endParaRPr lang="en-US" dirty="0">
              <a:latin typeface="Calibri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/>
              </a:rPr>
              <a:t>20fps </a:t>
            </a:r>
            <a:r>
              <a:rPr lang="el-GR" dirty="0" smtClean="0">
                <a:latin typeface="Calibri"/>
              </a:rPr>
              <a:t>για ομαλή κίνηση 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Ευαισθησία στις χαμηλές συχνότητες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Φωτεινότητα πιο σημαντική της χρωμικότητα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Noise is noise</a:t>
            </a:r>
          </a:p>
          <a:p>
            <a:r>
              <a:rPr lang="el-GR" dirty="0" smtClean="0">
                <a:latin typeface="Calibri"/>
              </a:rPr>
              <a:t>Έμφαση στην περιφερειακή όραση </a:t>
            </a:r>
          </a:p>
          <a:p>
            <a:r>
              <a:rPr lang="el-GR" dirty="0" smtClean="0">
                <a:latin typeface="Calibri"/>
              </a:rPr>
              <a:t>Ευκολότερος εντοπισμός οριζόντιων γραμμών από τις κάθετες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Εντοπισμός κάθετων γραμμών καλύτερα από τις διαγώνιες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Οπτική απόκρυψη μέσω αλλαγών στην φωτεινότητα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60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0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Παραγωγή βίντεο υψηλής ποιότητας</a:t>
            </a:r>
            <a:endParaRPr lang="en-US" dirty="0">
              <a:latin typeface="Calibri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Ειδικός εξοπλισμός (</a:t>
            </a:r>
            <a:r>
              <a:rPr lang="en-US" sz="2200" dirty="0" smtClean="0">
                <a:latin typeface="Calibri"/>
              </a:rPr>
              <a:t>high </a:t>
            </a:r>
            <a:r>
              <a:rPr lang="en-US" sz="2200" dirty="0">
                <a:latin typeface="Calibri"/>
              </a:rPr>
              <a:t>quality </a:t>
            </a:r>
            <a:r>
              <a:rPr lang="en-US" sz="2200" dirty="0" smtClean="0">
                <a:latin typeface="Calibri"/>
              </a:rPr>
              <a:t>camera</a:t>
            </a:r>
            <a:r>
              <a:rPr lang="el-GR" sz="2200" dirty="0" smtClean="0">
                <a:latin typeface="Calibri"/>
              </a:rPr>
              <a:t>)</a:t>
            </a:r>
            <a:endParaRPr lang="en-US" sz="2200" dirty="0"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Calibri"/>
              </a:rPr>
              <a:t>S-video (SVHS, Hi8mm) </a:t>
            </a:r>
            <a:r>
              <a:rPr lang="el-GR" sz="2200" dirty="0" smtClean="0">
                <a:latin typeface="Calibri"/>
              </a:rPr>
              <a:t>καλύτερο από σύνθετο</a:t>
            </a:r>
            <a:endParaRPr lang="en-US" sz="2200" dirty="0"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latin typeface="Calibri"/>
              </a:rPr>
              <a:t>3 chip </a:t>
            </a:r>
            <a:r>
              <a:rPr lang="el-GR" sz="2200" dirty="0" smtClean="0">
                <a:latin typeface="Calibri"/>
              </a:rPr>
              <a:t>καλύτερα από </a:t>
            </a:r>
            <a:r>
              <a:rPr lang="en-US" sz="2200" dirty="0" smtClean="0">
                <a:latin typeface="Calibri"/>
              </a:rPr>
              <a:t>1 </a:t>
            </a:r>
            <a:r>
              <a:rPr lang="en-US" sz="2200" dirty="0">
                <a:latin typeface="Calibri"/>
              </a:rPr>
              <a:t>chip</a:t>
            </a:r>
          </a:p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Φώτα</a:t>
            </a:r>
            <a:r>
              <a:rPr lang="en-US" sz="2200" dirty="0" smtClean="0">
                <a:latin typeface="Calibri"/>
              </a:rPr>
              <a:t>,</a:t>
            </a:r>
            <a:r>
              <a:rPr lang="el-GR" sz="2200" dirty="0" smtClean="0">
                <a:latin typeface="Calibri"/>
              </a:rPr>
              <a:t> φώτα,  φώτα</a:t>
            </a:r>
            <a:r>
              <a:rPr lang="en-US" sz="2200" dirty="0" smtClean="0">
                <a:latin typeface="Calibri"/>
              </a:rPr>
              <a:t> </a:t>
            </a:r>
            <a:r>
              <a:rPr lang="en-US" sz="2200" dirty="0">
                <a:latin typeface="Calibri"/>
              </a:rPr>
              <a:t>...</a:t>
            </a:r>
          </a:p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Πειραματισμός με φίλτρα που φαινομενικά αλλάζουν τα χρώματα</a:t>
            </a:r>
          </a:p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«Τράβηγμα» της σκηνής από διαφορετικές γωνίες και συνδυάστε τις για πιο έντονο οπτικό αποτέλεσμα</a:t>
            </a:r>
          </a:p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Μελέτη των ανάλογων τεχνικών σκηνοθεσίας κτλ</a:t>
            </a:r>
          </a:p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Αφήστε το άτομα να βγει από την σκηνή χωρίς να κινήσετε την κάμερα </a:t>
            </a:r>
            <a:endParaRPr lang="en-US" sz="2200" dirty="0"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l-GR" sz="2200" dirty="0" smtClean="0">
                <a:latin typeface="Calibri"/>
              </a:rPr>
              <a:t>Διατηρήστε τον σωστό προσανατολισμό (</a:t>
            </a:r>
            <a:r>
              <a:rPr lang="en-US" sz="2200" dirty="0" smtClean="0">
                <a:latin typeface="Calibri"/>
              </a:rPr>
              <a:t>orientation</a:t>
            </a:r>
            <a:r>
              <a:rPr lang="el-GR" sz="2200" dirty="0" smtClean="0">
                <a:latin typeface="Calibri"/>
              </a:rPr>
              <a:t>) των εικόνων </a:t>
            </a:r>
            <a:endParaRPr lang="en-US" sz="220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61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1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Ορολογία &amp; πρότυπα</a:t>
            </a:r>
            <a:endParaRPr lang="en-US" dirty="0">
              <a:latin typeface="Calibri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Calibri"/>
              </a:rPr>
              <a:t>Σύγχρονα πρότυπα 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G.711 - A-LAW/</a:t>
            </a:r>
            <a:r>
              <a:rPr lang="el-GR" dirty="0">
                <a:latin typeface="Calibri"/>
              </a:rPr>
              <a:t>μ</a:t>
            </a:r>
            <a:r>
              <a:rPr lang="en-US" dirty="0">
                <a:latin typeface="Calibri"/>
              </a:rPr>
              <a:t>-LAW encodings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G.721 - ADPCM at 32 </a:t>
            </a:r>
            <a:r>
              <a:rPr lang="en-US" dirty="0" err="1">
                <a:latin typeface="Calibri"/>
              </a:rPr>
              <a:t>kbs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G.723 - ADPCM at 24kbs and 40kbs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GSM 06.10 - 8kz, 1.65kbs (used in Europe)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LPC (FIPS-1015) - Linear Predictive Coding (2.4kbs)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CELP (FIPS-1016) - Code excited LPC (4.8kbs)</a:t>
            </a:r>
            <a:endParaRPr lang="el-GR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Αναδυόμενα πρότυπα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8khz 8-bit </a:t>
            </a:r>
            <a:r>
              <a:rPr lang="el-GR" dirty="0">
                <a:latin typeface="Calibri"/>
              </a:rPr>
              <a:t>μ</a:t>
            </a:r>
            <a:r>
              <a:rPr lang="en-US" dirty="0">
                <a:latin typeface="Calibri"/>
              </a:rPr>
              <a:t>-LAW mono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22khz 8-bit </a:t>
            </a:r>
            <a:r>
              <a:rPr lang="en-US" dirty="0" err="1">
                <a:latin typeface="Calibri"/>
              </a:rPr>
              <a:t>unsinged</a:t>
            </a:r>
            <a:r>
              <a:rPr lang="en-US" dirty="0">
                <a:latin typeface="Calibri"/>
              </a:rPr>
              <a:t> linear mono and stereo</a:t>
            </a:r>
            <a:endParaRPr lang="el-GR" dirty="0">
              <a:latin typeface="Calibri"/>
            </a:endParaRPr>
          </a:p>
          <a:p>
            <a:pPr lvl="1"/>
            <a:r>
              <a:rPr lang="en-US" dirty="0">
                <a:latin typeface="Calibri"/>
              </a:rPr>
              <a:t>44khz 16-bit signed mono and stereo</a:t>
            </a:r>
            <a:endParaRPr lang="el-GR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62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4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Οπτικό-ακουστική </a:t>
            </a:r>
            <a:r>
              <a:rPr lang="el-GR" sz="2400" dirty="0" smtClean="0"/>
              <a:t>Πληροφορία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Calibri"/>
              </a:rPr>
              <a:t>Αναπαράσταση ακουστικού σήματος και Αντίληψη ήχου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Οπτικό-ακουστική </a:t>
            </a:r>
            <a:r>
              <a:rPr lang="el-GR" sz="2400" dirty="0" smtClean="0"/>
              <a:t>Πληροφορία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</a:t>
            </a:r>
            <a:r>
              <a:rPr lang="en-US" sz="2400" dirty="0" smtClean="0"/>
              <a:t> K.</a:t>
            </a:r>
            <a:r>
              <a:rPr lang="el-GR" sz="2400" dirty="0" smtClean="0"/>
              <a:t>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Βασικές έννοιες ήχου</a:t>
            </a:r>
            <a:endParaRPr lang="en-US" dirty="0">
              <a:latin typeface="Calibri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alibri"/>
              </a:rPr>
              <a:t>Είναι αποτέλεσμα των δονήσεων της ύλης</a:t>
            </a:r>
            <a:endParaRPr lang="en-US" dirty="0">
              <a:latin typeface="Calibri"/>
            </a:endParaRPr>
          </a:p>
          <a:p>
            <a:pPr lvl="1"/>
            <a:r>
              <a:rPr lang="el-GR" dirty="0" smtClean="0">
                <a:latin typeface="Calibri"/>
              </a:rPr>
              <a:t>Δε μεταδίδεται ήχος στο κενό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Αναπαριστάται ως κυματομορφή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Περίοδος </a:t>
            </a:r>
            <a:r>
              <a:rPr lang="en-US" dirty="0" smtClean="0">
                <a:latin typeface="Calibri"/>
              </a:rPr>
              <a:t>(</a:t>
            </a:r>
            <a:r>
              <a:rPr lang="en-US" i="1" dirty="0">
                <a:latin typeface="Calibri"/>
              </a:rPr>
              <a:t>T</a:t>
            </a:r>
            <a:r>
              <a:rPr lang="en-US" dirty="0">
                <a:latin typeface="Calibri"/>
              </a:rPr>
              <a:t>)</a:t>
            </a:r>
          </a:p>
          <a:p>
            <a:r>
              <a:rPr lang="el-GR" dirty="0" smtClean="0">
                <a:latin typeface="Calibri"/>
              </a:rPr>
              <a:t>Συχνότητα</a:t>
            </a:r>
            <a:r>
              <a:rPr lang="en-US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(</a:t>
            </a:r>
            <a:r>
              <a:rPr lang="en-US" i="1" dirty="0">
                <a:latin typeface="Calibri"/>
              </a:rPr>
              <a:t>f</a:t>
            </a:r>
            <a:r>
              <a:rPr lang="en-US" dirty="0">
                <a:latin typeface="Calibri"/>
              </a:rPr>
              <a:t>)</a:t>
            </a:r>
          </a:p>
          <a:p>
            <a:pPr lvl="1"/>
            <a:r>
              <a:rPr lang="en-US" i="1" dirty="0">
                <a:latin typeface="Calibri"/>
              </a:rPr>
              <a:t>f</a:t>
            </a:r>
            <a:r>
              <a:rPr lang="en-US" dirty="0">
                <a:latin typeface="Calibri"/>
              </a:rPr>
              <a:t> = 1 / </a:t>
            </a:r>
            <a:r>
              <a:rPr lang="en-US" i="1" dirty="0">
                <a:latin typeface="Calibri"/>
              </a:rPr>
              <a:t>T</a:t>
            </a:r>
            <a:endParaRPr lang="en-US" dirty="0">
              <a:latin typeface="Calibri"/>
            </a:endParaRPr>
          </a:p>
          <a:p>
            <a:r>
              <a:rPr lang="el-GR" dirty="0" smtClean="0">
                <a:latin typeface="Calibri"/>
              </a:rPr>
              <a:t>Ένταση σήματος</a:t>
            </a:r>
          </a:p>
          <a:p>
            <a:r>
              <a:rPr lang="el-GR" dirty="0" smtClean="0">
                <a:latin typeface="Calibri"/>
              </a:rPr>
              <a:t>Αναλογική αναπαράσταση</a:t>
            </a:r>
            <a:endParaRPr lang="en-US" dirty="0">
              <a:latin typeface="Calibri"/>
            </a:endParaRPr>
          </a:p>
        </p:txBody>
      </p:sp>
      <p:pic>
        <p:nvPicPr>
          <p:cNvPr id="4102" name="Picture 4" descr="Διάγραμμα που παρουσιάζει την περίοδο και το πλάτος μίας κυματομορφή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643438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8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8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Ανάλυση </a:t>
            </a:r>
            <a:r>
              <a:rPr lang="en-US" dirty="0" smtClean="0">
                <a:latin typeface="Calibri"/>
              </a:rPr>
              <a:t>Fourier</a:t>
            </a:r>
            <a:endParaRPr lang="en-US" dirty="0">
              <a:latin typeface="Calibri"/>
            </a:endParaRPr>
          </a:p>
        </p:txBody>
      </p:sp>
      <p:sp>
        <p:nvSpPr>
          <p:cNvPr id="5125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/>
              </a:rPr>
              <a:t>Θεώρημα </a:t>
            </a:r>
            <a:r>
              <a:rPr lang="en-US" dirty="0" smtClean="0">
                <a:latin typeface="Calibri"/>
              </a:rPr>
              <a:t>Fourier:</a:t>
            </a:r>
            <a:endParaRPr lang="en-US" dirty="0">
              <a:latin typeface="Calibri"/>
            </a:endParaRPr>
          </a:p>
          <a:p>
            <a:pPr lvl="1">
              <a:buFont typeface="Monotype Sorts" charset="0"/>
              <a:buNone/>
            </a:pPr>
            <a:r>
              <a:rPr lang="el-GR" sz="2400" dirty="0" smtClean="0">
                <a:latin typeface="Calibri"/>
              </a:rPr>
              <a:t>κάθε περιοδική συνάρτηση </a:t>
            </a:r>
            <a:r>
              <a:rPr lang="en-US" sz="2400" i="1" dirty="0" smtClean="0">
                <a:latin typeface="Calibri"/>
              </a:rPr>
              <a:t>g</a:t>
            </a:r>
            <a:r>
              <a:rPr lang="en-US" sz="2400" i="1" dirty="0">
                <a:latin typeface="Calibri"/>
              </a:rPr>
              <a:t>(t),</a:t>
            </a:r>
            <a:r>
              <a:rPr lang="en-US" sz="2400" dirty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με περίοδο </a:t>
            </a:r>
            <a:r>
              <a:rPr lang="en-US" sz="2400" i="1" dirty="0" smtClean="0">
                <a:latin typeface="Calibri"/>
              </a:rPr>
              <a:t>T</a:t>
            </a:r>
            <a:r>
              <a:rPr lang="en-US" sz="2400" i="1" dirty="0">
                <a:latin typeface="Calibri"/>
              </a:rPr>
              <a:t>,</a:t>
            </a:r>
            <a:r>
              <a:rPr lang="en-US" sz="2400" dirty="0">
                <a:latin typeface="Calibri"/>
              </a:rPr>
              <a:t>  </a:t>
            </a:r>
            <a:r>
              <a:rPr lang="el-GR" sz="2400" dirty="0" smtClean="0">
                <a:latin typeface="Calibri"/>
              </a:rPr>
              <a:t>μπορεί να εκφραστεί ως:</a:t>
            </a:r>
          </a:p>
          <a:p>
            <a:pPr lvl="1">
              <a:buFont typeface="Monotype Sorts" charset="0"/>
              <a:buNone/>
            </a:pPr>
            <a:endParaRPr lang="en-US" sz="2400" dirty="0">
              <a:latin typeface="Calibri"/>
            </a:endParaRPr>
          </a:p>
          <a:p>
            <a:pPr marL="0" indent="0">
              <a:buNone/>
            </a:pPr>
            <a:endParaRPr lang="en-US" dirty="0">
              <a:latin typeface="Calibri"/>
            </a:endParaRPr>
          </a:p>
          <a:p>
            <a:pPr marL="457200" lvl="1" indent="0">
              <a:buNone/>
            </a:pPr>
            <a:r>
              <a:rPr lang="el-GR" sz="2400" dirty="0" smtClean="0">
                <a:latin typeface="Calibri"/>
              </a:rPr>
              <a:t>όπου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i="1" dirty="0">
                <a:latin typeface="Calibri"/>
              </a:rPr>
              <a:t>a</a:t>
            </a:r>
            <a:r>
              <a:rPr lang="en-US" sz="2400" i="1" baseline="-25000" dirty="0">
                <a:latin typeface="Calibri"/>
              </a:rPr>
              <a:t>n</a:t>
            </a:r>
            <a:r>
              <a:rPr lang="en-US" sz="2400" i="1" dirty="0">
                <a:latin typeface="Calibri"/>
              </a:rPr>
              <a:t>, </a:t>
            </a:r>
            <a:r>
              <a:rPr lang="en-US" sz="2400" i="1" dirty="0" err="1">
                <a:latin typeface="Calibri"/>
              </a:rPr>
              <a:t>b</a:t>
            </a:r>
            <a:r>
              <a:rPr lang="en-US" sz="2400" i="1" baseline="-25000" dirty="0" err="1">
                <a:latin typeface="Calibri"/>
              </a:rPr>
              <a:t>n</a:t>
            </a:r>
            <a:r>
              <a:rPr lang="en-US" sz="2400" i="1" dirty="0">
                <a:latin typeface="Calibri"/>
              </a:rPr>
              <a:t>, </a:t>
            </a:r>
            <a:r>
              <a:rPr lang="en-US" sz="2400" i="1" dirty="0" err="1">
                <a:latin typeface="Calibri"/>
              </a:rPr>
              <a:t>c</a:t>
            </a:r>
            <a:r>
              <a:rPr lang="en-US" sz="2400" i="1" baseline="-25000" dirty="0" err="1">
                <a:latin typeface="Calibri"/>
              </a:rPr>
              <a:t>n</a:t>
            </a:r>
            <a:r>
              <a:rPr lang="en-US" sz="2400" dirty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είναι οι συντελεστές </a:t>
            </a:r>
            <a:r>
              <a:rPr lang="en-US" sz="2400" dirty="0" smtClean="0">
                <a:latin typeface="Calibri"/>
              </a:rPr>
              <a:t>Fourier</a:t>
            </a:r>
            <a:endParaRPr lang="en-US" sz="2400" dirty="0"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pic>
        <p:nvPicPr>
          <p:cNvPr id="5126" name="Picture 5" descr="Συνάρτηση περιγραφής περιοδικού κύματος κατά Fouri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799006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7" name="Picture 6" descr="Εξισώσεις υπολογισμού συντελεστών Fouri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8352928" cy="9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Calibri"/>
              </a:rPr>
              <a:t>9</a:t>
            </a:r>
            <a:endParaRPr lang="el-G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4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2529</Words>
  <Application>Microsoft Office PowerPoint</Application>
  <PresentationFormat>On-screen Show (4:3)</PresentationFormat>
  <Paragraphs>608</Paragraphs>
  <Slides>64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Θέμα του Office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 (1 από 2)</vt:lpstr>
      <vt:lpstr>Περιεχόμενα ενότητας (2 από 2)</vt:lpstr>
      <vt:lpstr>Αναπαράσταση ακουστικού σήματος και Αντίληψη ήχου</vt:lpstr>
      <vt:lpstr>Βασικές έννοιες ήχου</vt:lpstr>
      <vt:lpstr>Ανάλυση Fourier</vt:lpstr>
      <vt:lpstr>Ανάλυση Fourier - Παράδειγμα</vt:lpstr>
      <vt:lpstr>Προσέγγιση φίλτρου χαμηλών συχνοτήτων (Low-pass Filter)</vt:lpstr>
      <vt:lpstr>Αναλογική μετάδοση σήματος  (1 από 2)</vt:lpstr>
      <vt:lpstr>Αναλογική μετάδοση σήματος  (2 από 2)</vt:lpstr>
      <vt:lpstr>Μετατροπή αναλογικού σε ψηφιακό</vt:lpstr>
      <vt:lpstr>Δειγματοληψία και κβαντοποίηση (1 από 2)</vt:lpstr>
      <vt:lpstr>Δειγματοληψία και κβαντοποίηση (2 από 2) </vt:lpstr>
      <vt:lpstr>DPCM, διαμόρφωση Delta και ADPCM</vt:lpstr>
      <vt:lpstr>Τι είναι ήχος</vt:lpstr>
      <vt:lpstr>Παραδείγματα ψηφιακού ήχου  (1 από 2)</vt:lpstr>
      <vt:lpstr>Παραδείγματα ψηφιακού ήχου  (2 από 2)</vt:lpstr>
      <vt:lpstr>Αναπαράσταση ήχου</vt:lpstr>
      <vt:lpstr>Κρίσιμες ζώνες συχνοτήτων (critical bands)</vt:lpstr>
      <vt:lpstr>Ηχητικό πεδίο</vt:lpstr>
      <vt:lpstr>Κρουστική απόκριση  (Impulse Response)</vt:lpstr>
      <vt:lpstr>Απόκρυψη Ηχητικού θορύβου (Audio Noise Masking)</vt:lpstr>
      <vt:lpstr>Συμπίεση Ήχου (1 από 2)</vt:lpstr>
      <vt:lpstr>Συμπίεση Ήχου (2 από 2)</vt:lpstr>
      <vt:lpstr>Συμπίεση/Κωδικοποίηση Φωνής (1 από 2)</vt:lpstr>
      <vt:lpstr>Συμπίεση/Κωδικοποίηση Φωνής (2 από 2)</vt:lpstr>
      <vt:lpstr>Ποιότητα ήχου συναρτήσει της κβαντοποίησης</vt:lpstr>
      <vt:lpstr>Ποιότητα ήχου συναρτήσει της τεχνολογίας</vt:lpstr>
      <vt:lpstr>Σχετικά θέματα που δεν καλύφθηκαν</vt:lpstr>
      <vt:lpstr>Θέματα συζήτησης</vt:lpstr>
      <vt:lpstr>Χρονικοί περιορισμοί διάδρασης</vt:lpstr>
      <vt:lpstr>Σημασία του ήχου</vt:lpstr>
      <vt:lpstr>Παραγωγή ήχου υψηλής ποιότητας</vt:lpstr>
      <vt:lpstr>Ήχος Vs. Βίντεο</vt:lpstr>
      <vt:lpstr>Αναπαράσταση βίντεο και Αντίληψη οπτικής πληροφορίας</vt:lpstr>
      <vt:lpstr>Τι είναι βίντεο</vt:lpstr>
      <vt:lpstr>Πρότυπα ελεγκτή βίντεο</vt:lpstr>
      <vt:lpstr>Βασικές έννοιες εικόνας</vt:lpstr>
      <vt:lpstr>Ρυθμός μεταφοράς εντός του υπολογιστή</vt:lpstr>
      <vt:lpstr>Σάρωση και επανεύρεση  (Scan and Retrace)</vt:lpstr>
      <vt:lpstr>Έγχρωμο βίντεο RGB</vt:lpstr>
      <vt:lpstr>Έγχρωμη TV: RGB σε YUV</vt:lpstr>
      <vt:lpstr>Πρότυπα αναλογικής παραδοσιακής ΤV (1 από 3)</vt:lpstr>
      <vt:lpstr>Πρότυπα αναλογικής παραδοσιακής ΤV (2 από 3)</vt:lpstr>
      <vt:lpstr>Πρότυπα αναλογικής παραδοσιακής ΤV (3 από 3)</vt:lpstr>
      <vt:lpstr>Υποδειγματοληψία έγχρωμου βίντεο</vt:lpstr>
      <vt:lpstr>Διαμπλεκόμενη εικόνα (Interlacing)</vt:lpstr>
      <vt:lpstr>Μοτίβο σάρωσης NTSC</vt:lpstr>
      <vt:lpstr>Πολλές μορφές βίντεο</vt:lpstr>
      <vt:lpstr>NTSC βίντεο (525-σειρές, 60-πεδία/’’)</vt:lpstr>
      <vt:lpstr>ΝΤSC σύνθεση σήματος</vt:lpstr>
      <vt:lpstr>Βίντεο PAL  (625-γραμμές, 50-πεδία/δεύτερο)</vt:lpstr>
      <vt:lpstr>Αναπαράσταση ψηφιακού βίντεο</vt:lpstr>
      <vt:lpstr>Αναλογίες εικόνας</vt:lpstr>
      <vt:lpstr>Τηλεοπτικά συστήματα: Χωρική παραμετροποίηση (1 από 2) </vt:lpstr>
      <vt:lpstr>Τηλεοπτικά συστήματα: Χωρική παραμετροποίηση (2 από 2) </vt:lpstr>
      <vt:lpstr>Τηλεοπτικά συστήματα: Χρονική παραμετροποίηση </vt:lpstr>
      <vt:lpstr>Ανθρώπινη αντίληψη</vt:lpstr>
      <vt:lpstr>Παραγωγή βίντεο υψηλής ποιότητας</vt:lpstr>
      <vt:lpstr>Ορολογία &amp; πρότυπα</vt:lpstr>
      <vt:lpstr>Τέλος Ενότητας # 4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Οπτικο-ακουστική Πληροφορία</dc:title>
  <dc:subject>Θέματα Συστημάτων Πολυμέσων</dc:subject>
  <dc:creator>Γεώργιος Πολύζος</dc:creator>
  <cp:keywords>Αναπαράσταση ήχου; ψηφιοποίηση; κβαντοποίηση; κωδικοποίηση φωνής; απόκρυψη; εικόνα; βίντεο; τηλεόραση</cp:keywords>
  <cp:lastModifiedBy>georgex</cp:lastModifiedBy>
  <cp:revision>403</cp:revision>
  <cp:lastPrinted>2014-02-16T13:16:25Z</cp:lastPrinted>
  <dcterms:created xsi:type="dcterms:W3CDTF">2012-09-06T09:03:05Z</dcterms:created>
  <dcterms:modified xsi:type="dcterms:W3CDTF">2015-05-26T17:40:55Z</dcterms:modified>
</cp:coreProperties>
</file>