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66" r:id="rId3"/>
    <p:sldId id="259" r:id="rId4"/>
    <p:sldId id="267" r:id="rId5"/>
    <p:sldId id="269" r:id="rId6"/>
    <p:sldId id="268" r:id="rId7"/>
    <p:sldId id="260" r:id="rId8"/>
    <p:sldId id="261" r:id="rId9"/>
    <p:sldId id="262" r:id="rId10"/>
    <p:sldId id="270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0310C-0C3C-4ED5-B919-D49D68594D12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0DB5E-12B9-415B-A613-118315D3A2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959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err="1"/>
              <a:t>Μέξα-Ψύλλιας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20DB5E-12B9-415B-A613-118315D3A2F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845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dirty="0"/>
              <a:t>Σιδηροπούλου-</a:t>
            </a:r>
            <a:r>
              <a:rPr lang="el-GR" sz="1200" dirty="0" err="1"/>
              <a:t>Τσιαμάλου</a:t>
            </a:r>
            <a:r>
              <a:rPr lang="el-GR" sz="1200" dirty="0"/>
              <a:t> (ταξίδι στο εξωτερικό)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dirty="0" err="1"/>
              <a:t>Κωνσταντάτου</a:t>
            </a:r>
            <a:r>
              <a:rPr lang="el-GR" sz="1200" dirty="0"/>
              <a:t> (</a:t>
            </a:r>
            <a:r>
              <a:rPr lang="en-GB" sz="1200" dirty="0"/>
              <a:t>franchise)</a:t>
            </a:r>
            <a:endParaRPr lang="el-GR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dirty="0" err="1"/>
              <a:t>Τράγκας</a:t>
            </a:r>
            <a:endParaRPr lang="en-GB" sz="1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20DB5E-12B9-415B-A613-118315D3A2F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605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Σαριδάκη (αγορά υπολογιστή)</a:t>
            </a:r>
          </a:p>
          <a:p>
            <a:r>
              <a:rPr lang="el-GR" dirty="0"/>
              <a:t>ΧΧΧ (πραγματικό περιστατικό, οικοδομή)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20DB5E-12B9-415B-A613-118315D3A2F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768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err="1"/>
              <a:t>Χύτος</a:t>
            </a:r>
            <a:r>
              <a:rPr lang="el-GR" dirty="0"/>
              <a:t> - </a:t>
            </a:r>
            <a:r>
              <a:rPr lang="el-GR" dirty="0" err="1"/>
              <a:t>Καρέλης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20DB5E-12B9-415B-A613-118315D3A2F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265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err="1"/>
              <a:t>Μπάλτσα</a:t>
            </a:r>
            <a:r>
              <a:rPr lang="el-GR" dirty="0"/>
              <a:t> – </a:t>
            </a:r>
            <a:r>
              <a:rPr lang="el-GR" dirty="0" err="1"/>
              <a:t>Χατζήογλου</a:t>
            </a:r>
            <a:endParaRPr lang="el-GR" dirty="0"/>
          </a:p>
          <a:p>
            <a:r>
              <a:rPr lang="el-GR" dirty="0"/>
              <a:t>Νώε – </a:t>
            </a:r>
            <a:r>
              <a:rPr lang="el-GR" dirty="0" err="1"/>
              <a:t>Χονδρογιάννη</a:t>
            </a:r>
            <a:endParaRPr lang="el-GR" dirty="0"/>
          </a:p>
          <a:p>
            <a:r>
              <a:rPr lang="el-GR" dirty="0" err="1"/>
              <a:t>Ζαμπέλης</a:t>
            </a:r>
            <a:endParaRPr lang="el-GR" dirty="0"/>
          </a:p>
          <a:p>
            <a:r>
              <a:rPr lang="el-GR" dirty="0" err="1"/>
              <a:t>Αρδίττης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20DB5E-12B9-415B-A613-118315D3A2F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358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dirty="0"/>
              <a:t>Σιδηροπούλου-</a:t>
            </a:r>
            <a:r>
              <a:rPr lang="el-GR" sz="1200" dirty="0" err="1"/>
              <a:t>Τσιαμάλου</a:t>
            </a:r>
            <a:r>
              <a:rPr lang="el-GR" sz="1200" dirty="0"/>
              <a:t> (άνδρας – γυναίκα: ζευγάρι σε ΄ψώνια)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dirty="0" err="1"/>
              <a:t>Κωνσταντάτου</a:t>
            </a:r>
            <a:r>
              <a:rPr lang="el-GR" sz="1200" dirty="0"/>
              <a:t> (κατασκευαστικός όμιλος)</a:t>
            </a:r>
            <a:endParaRPr lang="en-GB" sz="1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20DB5E-12B9-415B-A613-118315D3A2F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1433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err="1"/>
              <a:t>Μπάλτσα</a:t>
            </a:r>
            <a:r>
              <a:rPr lang="el-GR" dirty="0"/>
              <a:t> – </a:t>
            </a:r>
            <a:r>
              <a:rPr lang="el-GR" dirty="0" err="1"/>
              <a:t>Χατζήογλου</a:t>
            </a:r>
            <a:endParaRPr lang="el-GR" dirty="0"/>
          </a:p>
          <a:p>
            <a:r>
              <a:rPr lang="el-GR" dirty="0" err="1"/>
              <a:t>Κουνέλης</a:t>
            </a:r>
            <a:r>
              <a:rPr lang="el-GR" dirty="0"/>
              <a:t> (όμηροι)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20DB5E-12B9-415B-A613-118315D3A2F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7161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Θεοδωρακόπουλος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20DB5E-12B9-415B-A613-118315D3A2FD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010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CA45B5B-A7A2-4717-BB50-0E0034668FDF}" type="datetimeFigureOut">
              <a:rPr lang="en-US" smtClean="0"/>
              <a:t>11/20/2022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sblavo@aueb.g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4000" dirty="0"/>
              <a:t>ΑΝΑΛΥΣΗ ΔΙΑΠΡΑΓΜΑΤΕΥΣΕΩΝ ΚΑΙ ΔΙΑΠΡΑΓΜΑΤΕΥΤΙΚΟ ΠΕΡΙΒΑΛΛΟΝ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953000"/>
            <a:ext cx="6461760" cy="1371600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Σπύρος </a:t>
            </a:r>
            <a:r>
              <a:rPr lang="el-GR" dirty="0" err="1"/>
              <a:t>Μπλαβούκος</a:t>
            </a:r>
            <a:r>
              <a:rPr lang="el-GR" dirty="0"/>
              <a:t> (</a:t>
            </a:r>
            <a:r>
              <a:rPr lang="en-US" dirty="0">
                <a:hlinkClick r:id="rId2"/>
              </a:rPr>
              <a:t>sblavo@aueb.gr</a:t>
            </a:r>
            <a:r>
              <a:rPr lang="en-US" dirty="0"/>
              <a:t>) </a:t>
            </a:r>
          </a:p>
          <a:p>
            <a:r>
              <a:rPr lang="el-GR" dirty="0"/>
              <a:t>Αναπληρωτής Καθηγητής</a:t>
            </a:r>
          </a:p>
          <a:p>
            <a:r>
              <a:rPr lang="el-GR" dirty="0"/>
              <a:t>Τμήμα Διεθνών και Ευρωπαϊκών Οικονομικών Σπουδών</a:t>
            </a:r>
          </a:p>
          <a:p>
            <a:r>
              <a:rPr lang="el-GR" dirty="0"/>
              <a:t>Οικονομικό Πανεπιστήμιο Αθηνών</a:t>
            </a:r>
            <a:endParaRPr lang="en-US" dirty="0"/>
          </a:p>
        </p:txBody>
      </p:sp>
      <p:pic>
        <p:nvPicPr>
          <p:cNvPr id="1026" name="Picture 2" descr="Αρχική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413" y="381000"/>
            <a:ext cx="2493987" cy="1189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Spyros\Desktop\sblavo\AUEB\1_AUEB-pantone-H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7" y="381001"/>
            <a:ext cx="4760913" cy="118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1716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25DB7-7551-0A9E-D642-C35FA06B8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9. Mirroring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F9AF5-4041-5594-3EDC-EFA61DC35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l-GR" dirty="0"/>
              <a:t>Επιδίωξη προσποιητής ομοιότητας προς καλλιέργεια σχέσεων εμπιστοσύνης</a:t>
            </a:r>
          </a:p>
          <a:p>
            <a:pPr>
              <a:spcBef>
                <a:spcPts val="1200"/>
              </a:spcBef>
            </a:pPr>
            <a:r>
              <a:rPr lang="el-GR" dirty="0"/>
              <a:t>Λεκτική και μη λεκτική επικοινωνία, π.χ. επανάληψη λέξεων, ρυθμός ομιλίας, τόνος φωνής, γλώσσα σώματος</a:t>
            </a:r>
          </a:p>
          <a:p>
            <a:pPr>
              <a:spcBef>
                <a:spcPts val="1200"/>
              </a:spcBef>
            </a:pPr>
            <a:r>
              <a:rPr lang="el-GR" dirty="0"/>
              <a:t>Δείγμα ενεργούς ακρόασης, κατανόησης και </a:t>
            </a:r>
            <a:r>
              <a:rPr lang="el-GR" dirty="0" err="1"/>
              <a:t>ενσυναίσθησης</a:t>
            </a:r>
            <a:r>
              <a:rPr lang="el-GR" dirty="0"/>
              <a:t> </a:t>
            </a:r>
          </a:p>
          <a:p>
            <a:pPr>
              <a:spcBef>
                <a:spcPts val="1200"/>
              </a:spcBef>
            </a:pPr>
            <a:r>
              <a:rPr lang="el-GR" dirty="0"/>
              <a:t>Κίνδυνος γελοιοποίησης</a:t>
            </a:r>
            <a:r>
              <a:rPr lang="en-GB" dirty="0"/>
              <a:t>, </a:t>
            </a:r>
            <a:r>
              <a:rPr lang="el-GR" dirty="0"/>
              <a:t>αν γίνει με υπερβολικό τρόπο ή έκταση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7068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218CA-874D-20A2-26C7-4660DBA17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Others (TBD)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055B7-654D-55C5-6DA0-60A8091C3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Investment</a:t>
            </a:r>
          </a:p>
          <a:p>
            <a:r>
              <a:rPr lang="en-GB" dirty="0"/>
              <a:t>Red Herring</a:t>
            </a:r>
          </a:p>
        </p:txBody>
      </p:sp>
    </p:spTree>
    <p:extLst>
      <p:ext uri="{BB962C8B-B14F-4D97-AF65-F5344CB8AC3E}">
        <p14:creationId xmlns:p14="http://schemas.microsoft.com/office/powerpoint/2010/main" val="4029301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77A2F-2DD8-3034-28FD-F8C75792B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715962"/>
          </a:xfrm>
        </p:spPr>
        <p:txBody>
          <a:bodyPr/>
          <a:lstStyle/>
          <a:p>
            <a:r>
              <a:rPr lang="el-GR" sz="4400" dirty="0"/>
              <a:t>1. </a:t>
            </a:r>
            <a:r>
              <a:rPr lang="en-GB" sz="4400" dirty="0"/>
              <a:t>Take it or leave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F6406-CCCD-82EB-FFEA-B050857C1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41020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l-GR" sz="2000" dirty="0"/>
              <a:t>Υποβολή τελικής, μη διαπραγματεύσιμης προσφοράς (αποκαλύπτοντας την «τιμή επιφύλαξης»)</a:t>
            </a:r>
          </a:p>
          <a:p>
            <a:pPr>
              <a:spcBef>
                <a:spcPts val="1200"/>
              </a:spcBef>
            </a:pPr>
            <a:r>
              <a:rPr lang="el-GR" sz="2000" dirty="0"/>
              <a:t>Συνήθως, αιφνιδιαστικά, αφού έχει διερευνηθεί το πλαίσιο συμφωνίας </a:t>
            </a:r>
          </a:p>
          <a:p>
            <a:pPr>
              <a:spcBef>
                <a:spcPts val="1200"/>
              </a:spcBef>
            </a:pPr>
            <a:r>
              <a:rPr lang="el-GR" sz="2000" dirty="0"/>
              <a:t>Συνήθως, είναι ενδεικτική ασυμμετρίας διαπραγματευτικής ισχύος</a:t>
            </a:r>
          </a:p>
          <a:p>
            <a:pPr>
              <a:spcBef>
                <a:spcPts val="1200"/>
              </a:spcBef>
            </a:pPr>
            <a:r>
              <a:rPr lang="el-GR" sz="2000" dirty="0"/>
              <a:t>Αξία: εξοικονόμηση χρόνου + ώθηση προς το επιθυμητό για τον υποβολέα της πρότασης αποτέλεσμα </a:t>
            </a:r>
          </a:p>
          <a:p>
            <a:pPr>
              <a:spcBef>
                <a:spcPts val="1200"/>
              </a:spcBef>
            </a:pPr>
            <a:r>
              <a:rPr lang="el-GR" sz="2000" dirty="0"/>
              <a:t>Οφείλει να </a:t>
            </a:r>
            <a:r>
              <a:rPr lang="el-GR" sz="2000" dirty="0" err="1"/>
              <a:t>επικοινωνηθεί</a:t>
            </a:r>
            <a:r>
              <a:rPr lang="el-GR" sz="2000" dirty="0"/>
              <a:t> πειστικά ο λόγος υποβολής της τελικής πρότασης</a:t>
            </a:r>
          </a:p>
          <a:p>
            <a:pPr>
              <a:spcBef>
                <a:spcPts val="1200"/>
              </a:spcBef>
            </a:pPr>
            <a:r>
              <a:rPr lang="el-GR" sz="2000" dirty="0"/>
              <a:t>Κίνδυνος να θεωρηθεί επιθετική κίνηση – </a:t>
            </a:r>
            <a:r>
              <a:rPr lang="el-GR" sz="2000" dirty="0" err="1"/>
              <a:t>διαρραγή</a:t>
            </a:r>
            <a:r>
              <a:rPr lang="el-GR" sz="2000" dirty="0"/>
              <a:t> σχέσεων</a:t>
            </a:r>
          </a:p>
          <a:p>
            <a:pPr>
              <a:spcBef>
                <a:spcPts val="1200"/>
              </a:spcBef>
            </a:pPr>
            <a:r>
              <a:rPr lang="el-GR" sz="2000" dirty="0"/>
              <a:t>Μπορεί να είναι και τρόπος αποδέσμευσης από μια χρονοβόρα και μη παραγωγική διαπραγμάτευση</a:t>
            </a:r>
          </a:p>
          <a:p>
            <a:pPr>
              <a:spcBef>
                <a:spcPts val="1200"/>
              </a:spcBef>
            </a:pPr>
            <a:r>
              <a:rPr lang="el-GR" sz="2000" dirty="0"/>
              <a:t>Εξουδετέρωση </a:t>
            </a:r>
          </a:p>
          <a:p>
            <a:pPr lvl="1">
              <a:spcBef>
                <a:spcPts val="600"/>
              </a:spcBef>
            </a:pPr>
            <a:r>
              <a:rPr lang="el-GR" sz="1800" dirty="0"/>
              <a:t>Διερεύνηση «μπλόφας»: είναι όντως μη διαπραγματεύσιμη; </a:t>
            </a:r>
          </a:p>
          <a:p>
            <a:pPr lvl="1">
              <a:spcBef>
                <a:spcPts val="600"/>
              </a:spcBef>
            </a:pPr>
            <a:r>
              <a:rPr lang="el-GR" sz="1800" dirty="0"/>
              <a:t>Θετική στάση με οριακή βελτιωτική αντιπρόταση ή </a:t>
            </a:r>
            <a:r>
              <a:rPr lang="el-GR" sz="1800" dirty="0" err="1"/>
              <a:t>επαναδιατύπωση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543444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3737C-97EA-79F0-52AB-C1FF75DB8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92162"/>
          </a:xfrm>
        </p:spPr>
        <p:txBody>
          <a:bodyPr/>
          <a:lstStyle/>
          <a:p>
            <a:r>
              <a:rPr lang="el-GR" sz="4400" dirty="0"/>
              <a:t>2. </a:t>
            </a:r>
            <a:r>
              <a:rPr lang="en-GB" sz="4400" dirty="0"/>
              <a:t>Nibbling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D0FF0-4C1A-912B-F4F5-F38EBD83F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4102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800"/>
              </a:spcBef>
            </a:pPr>
            <a:r>
              <a:rPr lang="en-GB" sz="2000" dirty="0">
                <a:ea typeface="Calibri" panose="020F0502020204030204" pitchFamily="34" charset="0"/>
              </a:rPr>
              <a:t>M</a:t>
            </a:r>
            <a:r>
              <a:rPr lang="el-GR" sz="2000" dirty="0" err="1">
                <a:ea typeface="Calibri" panose="020F0502020204030204" pitchFamily="34" charset="0"/>
              </a:rPr>
              <a:t>ικρής</a:t>
            </a:r>
            <a:r>
              <a:rPr lang="el-GR" sz="2000" dirty="0">
                <a:effectLst/>
                <a:ea typeface="Calibri" panose="020F0502020204030204" pitchFamily="34" charset="0"/>
              </a:rPr>
              <a:t> αξίας αιτήματα προς την άλλη πλευρά, αφού έχει επιτευχθεί μια κεντρική συμφωνία σε άλλα/βασικά ζητήματα –δεν ενδείκνυται για κεντρικούς στόχους μια διαπραγμάτευσης</a:t>
            </a:r>
            <a:endParaRPr lang="en-GB" sz="2000" dirty="0">
              <a:effectLst/>
              <a:ea typeface="Calibri" panose="020F0502020204030204" pitchFamily="34" charset="0"/>
            </a:endParaRPr>
          </a:p>
          <a:p>
            <a:pPr>
              <a:spcBef>
                <a:spcPts val="1800"/>
              </a:spcBef>
            </a:pPr>
            <a:r>
              <a:rPr lang="el-GR" sz="2000" dirty="0">
                <a:effectLst/>
                <a:ea typeface="Calibri" panose="020F0502020204030204" pitchFamily="34" charset="0"/>
              </a:rPr>
              <a:t>Σε διαπραγματευτικές διαδικασίες μεγάλης χρονικής διάρκειας, συνήθως – παρουσιάζεται ως μια λησμονηθείσα λεπτομέρεια κι όχι ως κάτι προμελετημένο</a:t>
            </a:r>
            <a:endParaRPr lang="en-GB" sz="2000" dirty="0">
              <a:ea typeface="Calibri" panose="020F0502020204030204" pitchFamily="34" charset="0"/>
            </a:endParaRPr>
          </a:p>
          <a:p>
            <a:pPr>
              <a:spcBef>
                <a:spcPts val="1800"/>
              </a:spcBef>
            </a:pPr>
            <a:r>
              <a:rPr lang="el-GR" sz="2000" dirty="0"/>
              <a:t>Συνδέεται με επιδίωξη </a:t>
            </a:r>
            <a:r>
              <a:rPr lang="el-GR" sz="2000" dirty="0">
                <a:effectLst/>
                <a:ea typeface="Calibri" panose="020F0502020204030204" pitchFamily="34" charset="0"/>
              </a:rPr>
              <a:t>αλλαγών της τελευταίας στιγμής (</a:t>
            </a:r>
            <a:r>
              <a:rPr lang="es-ES" sz="2000" dirty="0" err="1">
                <a:effectLst/>
                <a:ea typeface="Calibri" panose="020F0502020204030204" pitchFamily="34" charset="0"/>
              </a:rPr>
              <a:t>last</a:t>
            </a:r>
            <a:r>
              <a:rPr lang="es-ES" sz="2000" dirty="0">
                <a:effectLst/>
                <a:ea typeface="Calibri" panose="020F0502020204030204" pitchFamily="34" charset="0"/>
              </a:rPr>
              <a:t> minute </a:t>
            </a:r>
            <a:r>
              <a:rPr lang="es-ES" sz="2000" dirty="0" err="1">
                <a:effectLst/>
                <a:ea typeface="Calibri" panose="020F0502020204030204" pitchFamily="34" charset="0"/>
              </a:rPr>
              <a:t>changes</a:t>
            </a:r>
            <a:r>
              <a:rPr lang="el-GR" sz="2000" dirty="0">
                <a:effectLst/>
                <a:ea typeface="Calibri" panose="020F0502020204030204" pitchFamily="34" charset="0"/>
              </a:rPr>
              <a:t>) [οριακής και όχι μεγάλης αξίας]</a:t>
            </a:r>
          </a:p>
          <a:p>
            <a:pPr>
              <a:spcBef>
                <a:spcPts val="1800"/>
              </a:spcBef>
            </a:pPr>
            <a:r>
              <a:rPr lang="el-GR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Προϋποθέτει ένα γενικότερο κλίμα συνεννόησης και συνεργατική στάση από όλες της πλευρές διαπραγμάτευσης</a:t>
            </a:r>
          </a:p>
          <a:p>
            <a:pPr>
              <a:spcBef>
                <a:spcPts val="1800"/>
              </a:spcBef>
            </a:pPr>
            <a:r>
              <a:rPr lang="el-GR" sz="2000" dirty="0">
                <a:ea typeface="Calibri" panose="020F0502020204030204" pitchFamily="34" charset="0"/>
              </a:rPr>
              <a:t>Κίνδυνος κλονισμού αξιοπιστίας διαπραγματευτών</a:t>
            </a:r>
            <a:endParaRPr lang="el-GR" sz="2000" dirty="0">
              <a:effectLst/>
              <a:ea typeface="Calibri" panose="020F0502020204030204" pitchFamily="34" charset="0"/>
            </a:endParaRPr>
          </a:p>
          <a:p>
            <a:pPr>
              <a:spcBef>
                <a:spcPts val="1800"/>
              </a:spcBef>
            </a:pPr>
            <a:r>
              <a:rPr lang="el-GR" sz="2000" dirty="0">
                <a:effectLst/>
                <a:ea typeface="Calibri" panose="020F0502020204030204" pitchFamily="34" charset="0"/>
              </a:rPr>
              <a:t>Θέματα ηθικής (</a:t>
            </a:r>
            <a:r>
              <a:rPr lang="en-GB" sz="2000" dirty="0">
                <a:effectLst/>
                <a:ea typeface="Calibri" panose="020F0502020204030204" pitchFamily="34" charset="0"/>
              </a:rPr>
              <a:t>negotiation ethics)</a:t>
            </a:r>
            <a:r>
              <a:rPr lang="el-GR" sz="2000" dirty="0">
                <a:effectLst/>
                <a:ea typeface="Calibri" panose="020F0502020204030204" pitchFamily="34" charset="0"/>
              </a:rPr>
              <a:t>: δεν τίθεται εξαρχής το ζήτημα</a:t>
            </a:r>
          </a:p>
          <a:p>
            <a:pPr>
              <a:spcBef>
                <a:spcPts val="1800"/>
              </a:spcBef>
            </a:pPr>
            <a:r>
              <a:rPr lang="el-GR" sz="2000" dirty="0">
                <a:effectLst/>
                <a:ea typeface="Calibri" panose="020F0502020204030204" pitchFamily="34" charset="0"/>
              </a:rPr>
              <a:t>Εξουδετέρωση: </a:t>
            </a:r>
          </a:p>
          <a:p>
            <a:pPr lvl="1">
              <a:spcBef>
                <a:spcPts val="600"/>
              </a:spcBef>
            </a:pPr>
            <a:r>
              <a:rPr lang="el-GR" dirty="0">
                <a:ea typeface="Calibri" panose="020F0502020204030204" pitchFamily="34" charset="0"/>
              </a:rPr>
              <a:t>Επίκληση αμοιβαιότητας</a:t>
            </a:r>
          </a:p>
          <a:p>
            <a:pPr lvl="1">
              <a:spcBef>
                <a:spcPts val="600"/>
              </a:spcBef>
            </a:pPr>
            <a:r>
              <a:rPr lang="el-GR" dirty="0">
                <a:effectLst/>
                <a:ea typeface="Calibri" panose="020F0502020204030204" pitchFamily="34" charset="0"/>
              </a:rPr>
              <a:t>Πλήρως οριοθετημένη ατζέντα διαπραγμάτευσης</a:t>
            </a:r>
          </a:p>
        </p:txBody>
      </p:sp>
    </p:spTree>
    <p:extLst>
      <p:ext uri="{BB962C8B-B14F-4D97-AF65-F5344CB8AC3E}">
        <p14:creationId xmlns:p14="http://schemas.microsoft.com/office/powerpoint/2010/main" val="3467830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884FA-69AC-A152-9CA4-4EEC0DE3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3. </a:t>
            </a:r>
            <a:r>
              <a:rPr lang="en-GB" dirty="0"/>
              <a:t>Snow Job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06C69-7E00-2510-4DCF-69BF73DFC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l-GR" dirty="0"/>
              <a:t>Κατακλυσμός στοιχείων και πληροφοριών για να μπερδευτεί ο άλλος διαπραγματευτής</a:t>
            </a:r>
          </a:p>
          <a:p>
            <a:pPr>
              <a:spcBef>
                <a:spcPts val="1200"/>
              </a:spcBef>
            </a:pPr>
            <a:r>
              <a:rPr lang="el-GR" dirty="0"/>
              <a:t>Χρήση τεχνικής γλώσσας και επίκληση εξειδικευμένων γνώσεων</a:t>
            </a:r>
          </a:p>
          <a:p>
            <a:pPr>
              <a:spcBef>
                <a:spcPts val="1200"/>
              </a:spcBef>
            </a:pPr>
            <a:r>
              <a:rPr lang="el-GR" dirty="0"/>
              <a:t>Συνηθισμένη τακτική σε δικαστική διαμάχη όπου υποχρεώνεται ένα μέρος να δώσει στοιχεία: τελευταία στιγμή, τεράστιος όγκος για να μην επεξεργαστούν εγκαίρως</a:t>
            </a:r>
          </a:p>
          <a:p>
            <a:pPr>
              <a:spcBef>
                <a:spcPts val="1200"/>
              </a:spcBef>
            </a:pPr>
            <a:r>
              <a:rPr lang="el-GR" dirty="0"/>
              <a:t>Εξουδετέρωση:</a:t>
            </a:r>
          </a:p>
          <a:p>
            <a:pPr lvl="1"/>
            <a:r>
              <a:rPr lang="el-GR" dirty="0"/>
              <a:t>Διευκρινιστικές ερωτήσεις  </a:t>
            </a:r>
          </a:p>
          <a:p>
            <a:pPr lvl="1"/>
            <a:r>
              <a:rPr lang="el-GR" dirty="0"/>
              <a:t>Χρόνος περισυλλογής και αξιολόγησης</a:t>
            </a:r>
          </a:p>
          <a:p>
            <a:pPr lvl="1"/>
            <a:r>
              <a:rPr lang="el-GR" dirty="0"/>
              <a:t>Εξωτερικός σύμβουλος επί τεχνικών θεμάτων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5147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240BC-4A20-4ADC-AB65-CE1F7DD2E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4. </a:t>
            </a:r>
            <a:r>
              <a:rPr lang="en-GB" dirty="0"/>
              <a:t>Bogey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55C48-A5F7-3C1F-4D4F-32DE91535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l-GR" sz="2000" dirty="0"/>
              <a:t>Παρουσίαση κάποιας θέσης ως σημαντικής, χωρίς να είναι, προκειμένου να ανταλλαχθεί στη συνέχεια με κάτι πραγματικά σημαντικό</a:t>
            </a:r>
          </a:p>
          <a:p>
            <a:pPr>
              <a:spcBef>
                <a:spcPts val="1800"/>
              </a:spcBef>
            </a:pPr>
            <a:r>
              <a:rPr lang="el-GR" sz="2000" dirty="0"/>
              <a:t>Προϋποθέτει απουσία ξεκάθαρης εικόνας για τις προτεραιότητες της άλλης πλευράς, αλλιώς κίνδυνος αποκάλυψης και έκθεσης</a:t>
            </a:r>
          </a:p>
          <a:p>
            <a:pPr>
              <a:spcBef>
                <a:spcPts val="1800"/>
              </a:spcBef>
            </a:pPr>
            <a:r>
              <a:rPr lang="el-GR" sz="2000" dirty="0"/>
              <a:t>Παράδοξο: τα δύο μέρη μπορεί να σπαταλήσουν ενέργεια διαπραγματευόμενα για μη ουσιαστικά θέματα κι ενώ υπάρχουν περιθώρια συμφωνίας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96400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E8464-8EC5-AD41-3112-718EC60A5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944562"/>
          </a:xfrm>
        </p:spPr>
        <p:txBody>
          <a:bodyPr/>
          <a:lstStyle/>
          <a:p>
            <a:r>
              <a:rPr lang="el-GR" sz="4000" dirty="0"/>
              <a:t>5. </a:t>
            </a:r>
            <a:r>
              <a:rPr lang="en-GB" sz="4000" dirty="0"/>
              <a:t>Foot in the Door</a:t>
            </a:r>
            <a:r>
              <a:rPr lang="el-GR" sz="4000" dirty="0"/>
              <a:t> / </a:t>
            </a:r>
            <a:r>
              <a:rPr lang="en-GB" sz="4000" dirty="0"/>
              <a:t>Door in the 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75160-E8C9-4F83-58C1-8FF5421CD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841" y="1447800"/>
            <a:ext cx="7620000" cy="4754562"/>
          </a:xfrm>
        </p:spPr>
        <p:txBody>
          <a:bodyPr>
            <a:normAutofit fontScale="92500"/>
          </a:bodyPr>
          <a:lstStyle/>
          <a:p>
            <a:pPr>
              <a:spcBef>
                <a:spcPts val="1800"/>
              </a:spcBef>
            </a:pPr>
            <a:r>
              <a:rPr lang="el-GR" dirty="0"/>
              <a:t>Μικρές απαιτήσεις που κλιμακώνονται (με εσωτερική συνέχεια και λογική)</a:t>
            </a:r>
            <a:r>
              <a:rPr lang="en-GB" dirty="0"/>
              <a:t> / </a:t>
            </a:r>
            <a:r>
              <a:rPr lang="el-GR" dirty="0"/>
              <a:t>υπερβολικές απαιτήσεις που θα απορριφθούν (αλλά ο στόχος είναι εξαρχής οι πιο μετριοπαθείς απαιτήσεις που θα ακολουθήσουν)</a:t>
            </a:r>
          </a:p>
          <a:p>
            <a:pPr>
              <a:spcBef>
                <a:spcPts val="1800"/>
              </a:spcBef>
            </a:pPr>
            <a:r>
              <a:rPr lang="el-GR" dirty="0"/>
              <a:t>Συναισθηματική σύνδεση που είναι δύσκολο να εγκαταλειφθεί δεδομένης της «αρχής της συνέπειας» (απροθυμία ανακόλουθης συμπεριφοράς) και την «αρχή της ανταπόδοσης»</a:t>
            </a:r>
          </a:p>
          <a:p>
            <a:pPr>
              <a:spcBef>
                <a:spcPts val="1800"/>
              </a:spcBef>
            </a:pPr>
            <a:r>
              <a:rPr lang="el-GR" dirty="0"/>
              <a:t>Αίσθημα ενοχής λόγω της απόρριψης της πρώτης –υπερβολικής- προσφοράς 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συμπεριφορική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χειραγώγηση </a:t>
            </a:r>
          </a:p>
          <a:p>
            <a:pPr>
              <a:spcBef>
                <a:spcPts val="1800"/>
              </a:spcBef>
            </a:pPr>
            <a:r>
              <a:rPr lang="el-GR" dirty="0"/>
              <a:t>Σημαντικοί παράγοντες: </a:t>
            </a:r>
          </a:p>
          <a:p>
            <a:pPr lvl="1"/>
            <a:r>
              <a:rPr lang="el-GR" dirty="0"/>
              <a:t>χρόνος μεταξύ των αιτημάτων</a:t>
            </a:r>
          </a:p>
          <a:p>
            <a:pPr lvl="1"/>
            <a:r>
              <a:rPr lang="el-GR" dirty="0"/>
              <a:t>Υποβολή από το ίδιο ή άλλο άτομο (αλλαγή διαπραγματευτών)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3578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45403-853F-0854-6889-093CA0287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68362"/>
          </a:xfrm>
        </p:spPr>
        <p:txBody>
          <a:bodyPr/>
          <a:lstStyle/>
          <a:p>
            <a:r>
              <a:rPr lang="el-GR" dirty="0"/>
              <a:t>6. </a:t>
            </a:r>
            <a:r>
              <a:rPr lang="en-GB" dirty="0"/>
              <a:t>Good guy-Bad guy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9BDD0-CBCA-6EAA-FDC1-98825B82B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7620000" cy="528796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l-GR" sz="2000" dirty="0">
                <a:ea typeface="Calibri" panose="020F0502020204030204" pitchFamily="34" charset="0"/>
              </a:rPr>
              <a:t>Δύο διαπραγματευτές: </a:t>
            </a:r>
          </a:p>
          <a:p>
            <a:pPr lvl="1">
              <a:spcBef>
                <a:spcPts val="600"/>
              </a:spcBef>
            </a:pPr>
            <a:r>
              <a:rPr lang="el-GR" dirty="0">
                <a:ea typeface="Calibri" panose="020F0502020204030204" pitchFamily="34" charset="0"/>
              </a:rPr>
              <a:t>γενναιόδωρος και </a:t>
            </a:r>
            <a:r>
              <a:rPr lang="el-GR" dirty="0">
                <a:effectLst/>
                <a:ea typeface="Calibri" panose="020F0502020204030204" pitchFamily="34" charset="0"/>
              </a:rPr>
              <a:t>πρόθυμος</a:t>
            </a:r>
          </a:p>
          <a:p>
            <a:pPr lvl="1">
              <a:spcBef>
                <a:spcPts val="600"/>
              </a:spcBef>
            </a:pPr>
            <a:r>
              <a:rPr lang="el-GR" dirty="0">
                <a:effectLst/>
                <a:ea typeface="Calibri" panose="020F0502020204030204" pitchFamily="34" charset="0"/>
              </a:rPr>
              <a:t>σκληρός και απρόθυμος να έρθει σε οποιαδήποτε συμφωνία</a:t>
            </a:r>
          </a:p>
          <a:p>
            <a:pPr>
              <a:spcBef>
                <a:spcPts val="1200"/>
              </a:spcBef>
            </a:pPr>
            <a:r>
              <a:rPr lang="el-GR" sz="2000" dirty="0">
                <a:effectLst/>
                <a:ea typeface="Calibri" panose="020F0502020204030204" pitchFamily="34" charset="0"/>
              </a:rPr>
              <a:t>Παραλλαγή με ένα μόνο διαπραγματευτή (</a:t>
            </a:r>
            <a:r>
              <a:rPr lang="en-GB" sz="2000" dirty="0">
                <a:effectLst/>
                <a:ea typeface="Calibri" panose="020F0502020204030204" pitchFamily="34" charset="0"/>
              </a:rPr>
              <a:t>higher authority)</a:t>
            </a:r>
            <a:r>
              <a:rPr lang="el-GR" sz="2000" dirty="0">
                <a:effectLst/>
                <a:ea typeface="Calibri" panose="020F0502020204030204" pitchFamily="34" charset="0"/>
              </a:rPr>
              <a:t>: υπεύθυνος ή ανώτερος ιεραρχικά απουσιάζει από το χώρο και οφείλει να επικοινωνήσει μαζί του πρώτου συναφθεί η συμφωνία </a:t>
            </a:r>
          </a:p>
          <a:p>
            <a:pPr>
              <a:spcBef>
                <a:spcPts val="1200"/>
              </a:spcBef>
            </a:pPr>
            <a:r>
              <a:rPr lang="el-GR" sz="2000" dirty="0"/>
              <a:t>Εξακρίβωση αν πρόκειται για τεχνική ή αν όντως υπάρχει διαφοροποίηση θέσεων και απόψεων (σε πολυμερείς διαπραγματεύσεις με πολυπληθείς διαπραγματευτικές ομάδες)</a:t>
            </a:r>
          </a:p>
          <a:p>
            <a:pPr>
              <a:spcBef>
                <a:spcPts val="1200"/>
              </a:spcBef>
            </a:pPr>
            <a:r>
              <a:rPr lang="el-GR" sz="2000" dirty="0"/>
              <a:t>Κόστος: άσκηση ψυχολογικής πίεσης, κίνδυνος </a:t>
            </a:r>
            <a:r>
              <a:rPr lang="el-GR" sz="2000" dirty="0" err="1"/>
              <a:t>διαραγής</a:t>
            </a:r>
            <a:r>
              <a:rPr lang="el-GR" sz="2000" dirty="0"/>
              <a:t> σχέσεων</a:t>
            </a:r>
          </a:p>
          <a:p>
            <a:pPr>
              <a:spcBef>
                <a:spcPts val="1200"/>
              </a:spcBef>
            </a:pPr>
            <a:r>
              <a:rPr lang="el-GR" sz="2000" dirty="0"/>
              <a:t>Εξουδετέρωση: πρόταση συμφωνίας στον «καλό» και επιμονή εκμαίευσης απάντησης</a:t>
            </a:r>
          </a:p>
          <a:p>
            <a:pPr>
              <a:spcBef>
                <a:spcPts val="1200"/>
              </a:spcBef>
            </a:pPr>
            <a:r>
              <a:rPr lang="el-GR" sz="2000" dirty="0"/>
              <a:t>Απαιτητική τεχνική ως προς το σκέλος του συντονισμού – προϋποθέτει ομοιογένεια μεταξύ της διαπραγματευτικής ομάδας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2012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4DF7E-C086-856E-768A-27ADD0124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7. </a:t>
            </a:r>
            <a:r>
              <a:rPr lang="en-GB" dirty="0"/>
              <a:t>Bluffing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55F42-2F33-76F5-1554-B1AEC91F4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l-GR" sz="2000" dirty="0"/>
              <a:t>Δημιουργία </a:t>
            </a:r>
            <a:r>
              <a:rPr lang="el-GR" sz="2000" dirty="0">
                <a:effectLst/>
                <a:ea typeface="Calibri" panose="020F0502020204030204" pitchFamily="34" charset="0"/>
              </a:rPr>
              <a:t>ψευδών εντυπώσεων στο άλλο διαπραγματευόμενο μέρος ως προς τις προθέσεις – προσδοκίες – αξία μιας διαπραγμάτευσης</a:t>
            </a:r>
          </a:p>
          <a:p>
            <a:pPr>
              <a:spcBef>
                <a:spcPts val="1200"/>
              </a:spcBef>
            </a:pPr>
            <a:r>
              <a:rPr lang="el-GR" sz="2000" dirty="0">
                <a:effectLst/>
                <a:ea typeface="Calibri" panose="020F0502020204030204" pitchFamily="34" charset="0"/>
              </a:rPr>
              <a:t>«Μπλόφα»: </a:t>
            </a:r>
            <a:r>
              <a:rPr lang="en-GB" sz="2000" dirty="0">
                <a:effectLst/>
                <a:ea typeface="Calibri" panose="020F0502020204030204" pitchFamily="34" charset="0"/>
              </a:rPr>
              <a:t>lock in effect (</a:t>
            </a:r>
            <a:r>
              <a:rPr lang="el-GR" sz="2000" dirty="0">
                <a:effectLst/>
                <a:ea typeface="Calibri" panose="020F0502020204030204" pitchFamily="34" charset="0"/>
              </a:rPr>
              <a:t>σε παίγνια, μη αντιστρέψιμη κίνηση, π.χ. </a:t>
            </a:r>
            <a:r>
              <a:rPr lang="el-GR" sz="2000" dirty="0">
                <a:ea typeface="Calibri" panose="020F0502020204030204" pitchFamily="34" charset="0"/>
              </a:rPr>
              <a:t>υποβάλλεις μια προσφορά που δεν μπορείς να πάρεις πίσω) </a:t>
            </a:r>
            <a:r>
              <a:rPr lang="el-GR" sz="2000" dirty="0">
                <a:ea typeface="Calibri" panose="020F0502020204030204" pitchFamily="34" charset="0"/>
                <a:cs typeface="Calibri" panose="020F0502020204030204" pitchFamily="34" charset="0"/>
              </a:rPr>
              <a:t>→ μη αντιστρεψιμότητα αυξάνει τη δύναμη </a:t>
            </a:r>
          </a:p>
          <a:p>
            <a:pPr>
              <a:spcBef>
                <a:spcPts val="1200"/>
              </a:spcBef>
            </a:pPr>
            <a:r>
              <a:rPr lang="el-GR" sz="2000" dirty="0">
                <a:cs typeface="Calibri" panose="020F0502020204030204" pitchFamily="34" charset="0"/>
              </a:rPr>
              <a:t>Καίρια ζητήματα:</a:t>
            </a:r>
          </a:p>
          <a:p>
            <a:pPr lvl="1">
              <a:spcBef>
                <a:spcPts val="1200"/>
              </a:spcBef>
            </a:pPr>
            <a:r>
              <a:rPr lang="el-GR" dirty="0">
                <a:cs typeface="Calibri" panose="020F0502020204030204" pitchFamily="34" charset="0"/>
              </a:rPr>
              <a:t>Σημαντικό κόστος αν εντοπιστεί (</a:t>
            </a:r>
            <a:r>
              <a:rPr lang="en-GB" dirty="0">
                <a:cs typeface="Calibri" panose="020F0502020204030204" pitchFamily="34" charset="0"/>
              </a:rPr>
              <a:t>reputational cost)</a:t>
            </a:r>
            <a:endParaRPr lang="el-GR" dirty="0">
              <a:cs typeface="Calibri" panose="020F0502020204030204" pitchFamily="34" charset="0"/>
            </a:endParaRPr>
          </a:p>
          <a:p>
            <a:pPr lvl="1">
              <a:spcBef>
                <a:spcPts val="1200"/>
              </a:spcBef>
            </a:pPr>
            <a:r>
              <a:rPr lang="el-GR" dirty="0">
                <a:cs typeface="Calibri" panose="020F0502020204030204" pitchFamily="34" charset="0"/>
              </a:rPr>
              <a:t>Υπονομεύει σχέσεις (</a:t>
            </a:r>
            <a:r>
              <a:rPr lang="en-GB" dirty="0">
                <a:cs typeface="Calibri" panose="020F0502020204030204" pitchFamily="34" charset="0"/>
              </a:rPr>
              <a:t>output oriented) </a:t>
            </a:r>
            <a:endParaRPr lang="el-GR" dirty="0">
              <a:cs typeface="Calibri" panose="020F0502020204030204" pitchFamily="34" charset="0"/>
            </a:endParaRPr>
          </a:p>
          <a:p>
            <a:pPr lvl="1">
              <a:spcBef>
                <a:spcPts val="1200"/>
              </a:spcBef>
            </a:pPr>
            <a:r>
              <a:rPr lang="el-GR" dirty="0">
                <a:cs typeface="Calibri" panose="020F0502020204030204" pitchFamily="34" charset="0"/>
              </a:rPr>
              <a:t>Ενδεχόμενο κλιμάκωσης (πιθανώς μη ορθολογική) και πολύ υψηλό τίμημα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989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F21B6-6F59-0928-A8C5-B0DD2B842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8. </a:t>
            </a:r>
            <a:r>
              <a:rPr lang="en-GB" dirty="0"/>
              <a:t>High Ball/ Low Ball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3D6C8-FC29-5990-C1C9-A2E131E1E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l-GR" dirty="0"/>
              <a:t>Πολύ υψηλές/χαμηλές αρχικές θέσεις για να επιτευχθεί η επιθυμητή «αγκύρωση»</a:t>
            </a:r>
          </a:p>
          <a:p>
            <a:pPr>
              <a:spcBef>
                <a:spcPts val="1200"/>
              </a:spcBef>
            </a:pPr>
            <a:r>
              <a:rPr lang="el-GR" dirty="0"/>
              <a:t>Επαρκής τεκμηρίωση αυξάνει την αξιοπιστία και αποτελεσματικότητα της τεχνικής </a:t>
            </a:r>
          </a:p>
          <a:p>
            <a:pPr>
              <a:spcBef>
                <a:spcPts val="1200"/>
              </a:spcBef>
            </a:pPr>
            <a:r>
              <a:rPr lang="el-GR" dirty="0"/>
              <a:t>Κίνδυνος εκτροχιασμού της διαπραγμάτευσης (εκτός «τιμών επιφύλαξης» της άλλης πλευράς) </a:t>
            </a:r>
          </a:p>
          <a:p>
            <a:pPr>
              <a:spcBef>
                <a:spcPts val="1200"/>
              </a:spcBef>
            </a:pPr>
            <a:r>
              <a:rPr lang="el-GR" dirty="0"/>
              <a:t>Κίνδυνος έκθεσης, αν το αρχικό μας άνοιγμα </a:t>
            </a:r>
            <a:r>
              <a:rPr lang="el-GR" dirty="0" err="1"/>
              <a:t>αποδομηθεί</a:t>
            </a:r>
            <a:endParaRPr lang="el-GR" dirty="0"/>
          </a:p>
          <a:p>
            <a:r>
              <a:rPr lang="el-GR" dirty="0"/>
              <a:t>Εξουδετέρωση: </a:t>
            </a:r>
          </a:p>
          <a:p>
            <a:pPr lvl="1"/>
            <a:r>
              <a:rPr lang="el-GR" dirty="0"/>
              <a:t>συνέχεια διαπραγμάτευσης με τον αρχικό σχεδιασμό</a:t>
            </a:r>
          </a:p>
          <a:p>
            <a:pPr lvl="1"/>
            <a:r>
              <a:rPr lang="el-GR" dirty="0"/>
              <a:t>Διερεύνηση και αποδόμηση λογικής υψηλής/χαμηλής τιμής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32286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129</TotalTime>
  <Words>824</Words>
  <Application>Microsoft Office PowerPoint</Application>
  <PresentationFormat>On-screen Show (4:3)</PresentationFormat>
  <Paragraphs>101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</vt:lpstr>
      <vt:lpstr>Adjacency</vt:lpstr>
      <vt:lpstr>ΑΝΑΛΥΣΗ ΔΙΑΠΡΑΓΜΑΤΕΥΣΕΩΝ ΚΑΙ ΔΙΑΠΡΑΓΜΑΤΕΥΤΙΚΟ ΠΕΡΙΒΑΛΛΟΝ</vt:lpstr>
      <vt:lpstr>1. Take it or leave it</vt:lpstr>
      <vt:lpstr>2. Nibbling</vt:lpstr>
      <vt:lpstr>3. Snow Job</vt:lpstr>
      <vt:lpstr>4. Bogey</vt:lpstr>
      <vt:lpstr>5. Foot in the Door / Door in the Face</vt:lpstr>
      <vt:lpstr>6. Good guy-Bad guy</vt:lpstr>
      <vt:lpstr>7. Bluffing</vt:lpstr>
      <vt:lpstr>8. High Ball/ Low Ball</vt:lpstr>
      <vt:lpstr>9. Mirroring</vt:lpstr>
      <vt:lpstr> Others (TBD)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ΑΝΑΛΥΣΗ ΔΙΑΠΡΑΓΜΑΤΕΥΣΕΩΝ ΚΑΙ ΔΙΑΠΡΑΓΜΑΤΕΥΤΙΚΟ ΠΕΡΙΒΑΛΛΟΝ</dc:title>
  <dc:creator>Spyros</dc:creator>
  <cp:lastModifiedBy>SPYRIDON BLAVOUKOS</cp:lastModifiedBy>
  <cp:revision>9</cp:revision>
  <dcterms:created xsi:type="dcterms:W3CDTF">2019-10-20T20:01:11Z</dcterms:created>
  <dcterms:modified xsi:type="dcterms:W3CDTF">2022-11-20T23:35:54Z</dcterms:modified>
</cp:coreProperties>
</file>