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2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58" r:id="rId10"/>
    <p:sldId id="457" r:id="rId11"/>
    <p:sldId id="452" r:id="rId12"/>
    <p:sldId id="437" r:id="rId13"/>
    <p:sldId id="459" r:id="rId14"/>
    <p:sldId id="438" r:id="rId15"/>
    <p:sldId id="439" r:id="rId16"/>
    <p:sldId id="460" r:id="rId17"/>
    <p:sldId id="440" r:id="rId18"/>
    <p:sldId id="461" r:id="rId19"/>
    <p:sldId id="441" r:id="rId20"/>
    <p:sldId id="453" r:id="rId21"/>
    <p:sldId id="442" r:id="rId22"/>
    <p:sldId id="462" r:id="rId23"/>
    <p:sldId id="454" r:id="rId24"/>
    <p:sldId id="443" r:id="rId25"/>
    <p:sldId id="463" r:id="rId26"/>
    <p:sldId id="444" r:id="rId27"/>
    <p:sldId id="464" r:id="rId28"/>
    <p:sldId id="445" r:id="rId29"/>
    <p:sldId id="455" r:id="rId30"/>
    <p:sldId id="446" r:id="rId31"/>
    <p:sldId id="465" r:id="rId32"/>
    <p:sldId id="447" r:id="rId33"/>
    <p:sldId id="448" r:id="rId34"/>
    <p:sldId id="466" r:id="rId35"/>
    <p:sldId id="449" r:id="rId36"/>
    <p:sldId id="456" r:id="rId37"/>
    <p:sldId id="450" r:id="rId38"/>
    <p:sldId id="451" r:id="rId39"/>
    <p:sldId id="467" r:id="rId40"/>
    <p:sldId id="354" r:id="rId41"/>
  </p:sldIdLst>
  <p:sldSz cx="9144000" cy="6858000" type="screen4x3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34.xml"/><Relationship Id="rId3" Type="http://schemas.openxmlformats.org/officeDocument/2006/relationships/slide" Target="slides/slide14.xml"/><Relationship Id="rId7" Type="http://schemas.openxmlformats.org/officeDocument/2006/relationships/slide" Target="slides/slide25.xml"/><Relationship Id="rId12" Type="http://schemas.openxmlformats.org/officeDocument/2006/relationships/slide" Target="slides/slide32.xml"/><Relationship Id="rId2" Type="http://schemas.openxmlformats.org/officeDocument/2006/relationships/slide" Target="slides/slide11.xml"/><Relationship Id="rId1" Type="http://schemas.openxmlformats.org/officeDocument/2006/relationships/slide" Target="slides/slide7.xml"/><Relationship Id="rId6" Type="http://schemas.openxmlformats.org/officeDocument/2006/relationships/slide" Target="slides/slide23.xml"/><Relationship Id="rId11" Type="http://schemas.openxmlformats.org/officeDocument/2006/relationships/slide" Target="slides/slide31.xml"/><Relationship Id="rId5" Type="http://schemas.openxmlformats.org/officeDocument/2006/relationships/slide" Target="slides/slide20.xml"/><Relationship Id="rId15" Type="http://schemas.openxmlformats.org/officeDocument/2006/relationships/slide" Target="slides/slide37.xml"/><Relationship Id="rId10" Type="http://schemas.openxmlformats.org/officeDocument/2006/relationships/slide" Target="slides/slide29.xml"/><Relationship Id="rId4" Type="http://schemas.openxmlformats.org/officeDocument/2006/relationships/slide" Target="slides/slide16.xml"/><Relationship Id="rId9" Type="http://schemas.openxmlformats.org/officeDocument/2006/relationships/slide" Target="slides/slide27.xml"/><Relationship Id="rId14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Συγχρονισμός πολυμέσων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</a:t>
            </a:r>
            <a:r>
              <a:rPr lang="el-GR" altLang="el-GR" dirty="0" smtClean="0"/>
              <a:t>συγχρονισμού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5:</a:t>
            </a:r>
            <a:r>
              <a:rPr lang="en-US" dirty="0" smtClean="0"/>
              <a:t> </a:t>
            </a:r>
            <a:r>
              <a:rPr lang="el-GR" dirty="0"/>
              <a:t>Συγχρονισμός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6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Απαιτήσεις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Συγχρονισμός ενός αντικειμένου </a:t>
            </a:r>
          </a:p>
          <a:p>
            <a:pPr lvl="1" eaLnBrk="1" hangingPunct="1"/>
            <a:r>
              <a:rPr lang="el-GR" altLang="el-GR" dirty="0" smtClean="0"/>
              <a:t>Αποφυγή διαταραχής στο χρόνο παρουσίασης</a:t>
            </a:r>
          </a:p>
          <a:p>
            <a:pPr lvl="2"/>
            <a:r>
              <a:rPr lang="el-GR" altLang="el-GR" dirty="0" smtClean="0"/>
              <a:t>Αυστηρά περιοδική παρουσίαση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Συγχρονισμός πολλών αντικειμένων</a:t>
            </a:r>
          </a:p>
          <a:p>
            <a:pPr lvl="1" eaLnBrk="1" hangingPunct="1"/>
            <a:r>
              <a:rPr lang="el-GR" altLang="el-GR" dirty="0" smtClean="0"/>
              <a:t>Συγχρονισμός μετά από καθυστερήσεις</a:t>
            </a:r>
          </a:p>
          <a:p>
            <a:pPr lvl="2"/>
            <a:r>
              <a:rPr lang="el-GR" altLang="el-GR" dirty="0" smtClean="0"/>
              <a:t>Πιθανόν διαφορετικές για κάθε μέσο</a:t>
            </a:r>
          </a:p>
          <a:p>
            <a:r>
              <a:rPr lang="el-GR" altLang="el-GR" dirty="0" smtClean="0"/>
              <a:t>Πόση ανοχή μπορούμε να δείξουμε;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χειλιών (1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Συγχρονισμός χειλιών</a:t>
            </a:r>
          </a:p>
          <a:p>
            <a:pPr lvl="1"/>
            <a:r>
              <a:rPr lang="el-GR" altLang="el-GR" dirty="0"/>
              <a:t>Βίντεο (χείλη) και ήχος (φωνή) </a:t>
            </a:r>
          </a:p>
          <a:p>
            <a:pPr lvl="1"/>
            <a:r>
              <a:rPr lang="el-GR" altLang="el-GR" dirty="0"/>
              <a:t>Θετική απόκλιση:</a:t>
            </a:r>
            <a:r>
              <a:rPr lang="en-US" altLang="el-GR" dirty="0"/>
              <a:t> </a:t>
            </a:r>
            <a:r>
              <a:rPr lang="el-GR" altLang="el-GR" dirty="0"/>
              <a:t>βίντεο έπεται του ήχου</a:t>
            </a:r>
          </a:p>
          <a:p>
            <a:pPr lvl="1"/>
            <a:r>
              <a:rPr lang="el-GR" altLang="el-GR" dirty="0"/>
              <a:t>Αρνητική απόκλιση</a:t>
            </a:r>
            <a:r>
              <a:rPr lang="en-US" altLang="el-GR" dirty="0"/>
              <a:t>: </a:t>
            </a:r>
            <a:r>
              <a:rPr lang="el-GR" altLang="el-GR" dirty="0"/>
              <a:t>ήχος έπεται του βίντεο</a:t>
            </a:r>
          </a:p>
          <a:p>
            <a:r>
              <a:rPr lang="el-GR" altLang="el-GR" dirty="0" smtClean="0"/>
              <a:t>Εμπειρική </a:t>
            </a:r>
            <a:r>
              <a:rPr lang="el-GR" altLang="el-GR" dirty="0"/>
              <a:t>μελέτη</a:t>
            </a:r>
          </a:p>
          <a:p>
            <a:pPr lvl="1"/>
            <a:r>
              <a:rPr lang="el-GR" altLang="el-GR" dirty="0" smtClean="0"/>
              <a:t>Παρουσιαστής ειδήσεων</a:t>
            </a:r>
          </a:p>
          <a:p>
            <a:pPr lvl="2"/>
            <a:r>
              <a:rPr lang="el-GR" altLang="el-GR" dirty="0" smtClean="0"/>
              <a:t>Όψη </a:t>
            </a:r>
            <a:r>
              <a:rPr lang="el-GR" altLang="el-GR" dirty="0"/>
              <a:t>κεφαλής, ώμων, </a:t>
            </a:r>
            <a:r>
              <a:rPr lang="el-GR" altLang="el-GR" dirty="0" smtClean="0"/>
              <a:t>σώματος</a:t>
            </a:r>
          </a:p>
          <a:p>
            <a:pPr lvl="1"/>
            <a:r>
              <a:rPr lang="el-GR" altLang="el-GR" dirty="0" smtClean="0"/>
              <a:t>Αποκλίσεις </a:t>
            </a:r>
            <a:r>
              <a:rPr lang="en-US" altLang="el-GR" dirty="0" smtClean="0"/>
              <a:t>+/- k x 40 </a:t>
            </a:r>
            <a:r>
              <a:rPr lang="en-US" altLang="el-GR" dirty="0" err="1" smtClean="0"/>
              <a:t>ms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00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Συγχρονισμός χειλιών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261354" cy="50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Συγχρονισμός χειλιών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Ανοχή στην απόκλιση</a:t>
            </a:r>
            <a:endParaRPr lang="en-US" altLang="el-GR" dirty="0"/>
          </a:p>
          <a:p>
            <a:pPr lvl="1"/>
            <a:r>
              <a:rPr lang="el-GR" altLang="el-GR" dirty="0" smtClean="0"/>
              <a:t>Παρόμοια </a:t>
            </a:r>
            <a:r>
              <a:rPr lang="el-GR" altLang="el-GR" dirty="0"/>
              <a:t>αποτελέσματα (καμπύλες)</a:t>
            </a:r>
          </a:p>
          <a:p>
            <a:pPr lvl="2"/>
            <a:r>
              <a:rPr lang="el-GR" altLang="el-GR" dirty="0"/>
              <a:t>Ελαφρά μεγαλύτερη ενόχληση σε όψη κεφαλής</a:t>
            </a:r>
          </a:p>
          <a:p>
            <a:pPr lvl="1" eaLnBrk="1" hangingPunct="1"/>
            <a:r>
              <a:rPr lang="el-GR" altLang="el-GR" dirty="0" smtClean="0"/>
              <a:t>Πιο ενοχλητική η θετική απόκλιση</a:t>
            </a:r>
          </a:p>
          <a:p>
            <a:pPr lvl="2"/>
            <a:r>
              <a:rPr lang="el-GR" altLang="el-GR" dirty="0" smtClean="0"/>
              <a:t>Πιο απότομη αύξηση καμπυλών στα δεξιά</a:t>
            </a:r>
          </a:p>
          <a:p>
            <a:pPr lvl="2"/>
            <a:r>
              <a:rPr lang="el-GR" altLang="el-GR" dirty="0" smtClean="0"/>
              <a:t>Οφείλεται στην ταχύτητα του φωτός</a:t>
            </a:r>
          </a:p>
          <a:p>
            <a:pPr lvl="2"/>
            <a:r>
              <a:rPr lang="el-GR" altLang="el-GR" dirty="0" smtClean="0"/>
              <a:t>Απόσταση 20 </a:t>
            </a:r>
            <a:r>
              <a:rPr lang="en-US" altLang="el-GR" dirty="0" smtClean="0"/>
              <a:t>m, </a:t>
            </a:r>
            <a:r>
              <a:rPr lang="el-GR" altLang="el-GR" dirty="0" smtClean="0"/>
              <a:t>αρνητική απόκλιση 60 </a:t>
            </a:r>
            <a:r>
              <a:rPr lang="en-US" altLang="el-GR" dirty="0" err="1" smtClean="0"/>
              <a:t>ms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Η αρνητική απόκλιση είναι καθημερινό φαινόμενο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06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Συγχρονισμός χειλιών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Τρεις «περιοχές» συγχρονισμού</a:t>
            </a:r>
            <a:endParaRPr lang="en-US" altLang="el-GR" dirty="0" smtClean="0"/>
          </a:p>
          <a:p>
            <a:r>
              <a:rPr lang="el-GR" altLang="el-GR" dirty="0" smtClean="0"/>
              <a:t>Εντός </a:t>
            </a:r>
            <a:r>
              <a:rPr lang="el-GR" altLang="el-GR" dirty="0"/>
              <a:t>συγχρονισμού:</a:t>
            </a:r>
            <a:r>
              <a:rPr lang="en-US" altLang="el-GR" dirty="0"/>
              <a:t> </a:t>
            </a:r>
            <a:r>
              <a:rPr lang="el-GR" altLang="el-GR" dirty="0"/>
              <a:t>–80 </a:t>
            </a:r>
            <a:r>
              <a:rPr lang="en-US" altLang="el-GR" dirty="0" err="1"/>
              <a:t>ms</a:t>
            </a:r>
            <a:r>
              <a:rPr lang="el-GR" altLang="el-GR" dirty="0"/>
              <a:t> έως +80 </a:t>
            </a:r>
            <a:r>
              <a:rPr lang="en-US" altLang="el-GR" dirty="0" err="1"/>
              <a:t>ms</a:t>
            </a:r>
            <a:endParaRPr lang="el-GR" altLang="el-GR" dirty="0"/>
          </a:p>
          <a:p>
            <a:pPr lvl="1"/>
            <a:r>
              <a:rPr lang="el-GR" altLang="el-GR" dirty="0"/>
              <a:t>Δεν έγιναν αντιληπτές ή κρίθηκαν αποδεκτές</a:t>
            </a:r>
            <a:endParaRPr lang="en-GB" altLang="el-GR" dirty="0"/>
          </a:p>
          <a:p>
            <a:r>
              <a:rPr lang="el-GR" altLang="el-GR" dirty="0"/>
              <a:t>Εκτός συγχρονισμού: πάνω από </a:t>
            </a:r>
            <a:r>
              <a:rPr lang="en-US" altLang="el-GR" dirty="0"/>
              <a:t>+/</a:t>
            </a:r>
            <a:r>
              <a:rPr lang="el-GR" altLang="el-GR" dirty="0"/>
              <a:t>–160 </a:t>
            </a:r>
            <a:r>
              <a:rPr lang="en-US" altLang="el-GR" dirty="0" err="1"/>
              <a:t>ms</a:t>
            </a:r>
            <a:r>
              <a:rPr lang="el-GR" altLang="el-GR" dirty="0"/>
              <a:t> </a:t>
            </a:r>
            <a:endParaRPr lang="en-US" altLang="el-GR" dirty="0"/>
          </a:p>
          <a:p>
            <a:pPr lvl="1"/>
            <a:r>
              <a:rPr lang="el-GR" altLang="el-GR" dirty="0"/>
              <a:t>Έγιναν αντιληπτές και κρίθηκαν </a:t>
            </a:r>
            <a:r>
              <a:rPr lang="el-GR" altLang="el-GR" dirty="0" smtClean="0"/>
              <a:t>ενοχλητικές</a:t>
            </a:r>
            <a:endParaRPr lang="en-GB" altLang="el-GR" dirty="0"/>
          </a:p>
          <a:p>
            <a:r>
              <a:rPr lang="el-GR" altLang="el-GR" dirty="0"/>
              <a:t>Μεταβατικές: +/- 80</a:t>
            </a:r>
            <a:r>
              <a:rPr lang="en-US" altLang="el-GR" dirty="0"/>
              <a:t> </a:t>
            </a:r>
            <a:r>
              <a:rPr lang="el-GR" altLang="el-GR" dirty="0"/>
              <a:t>έως 160 </a:t>
            </a:r>
            <a:r>
              <a:rPr lang="en-US" altLang="el-GR" dirty="0" err="1"/>
              <a:t>ms</a:t>
            </a:r>
            <a:endParaRPr lang="el-GR" altLang="el-GR" dirty="0"/>
          </a:p>
          <a:p>
            <a:pPr lvl="1"/>
            <a:r>
              <a:rPr lang="el-GR" altLang="el-GR" dirty="0"/>
              <a:t>Αποδοχή ανάλογα με παρατηρούμενη εικόνα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425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Άλλες εφαρμογές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Συγχρονισμός δείκτη με ομιλία</a:t>
            </a:r>
          </a:p>
          <a:p>
            <a:pPr lvl="1" eaLnBrk="1" hangingPunct="1"/>
            <a:r>
              <a:rPr lang="el-GR" altLang="el-GR" dirty="0" smtClean="0"/>
              <a:t>Μέχρι 750 </a:t>
            </a:r>
            <a:r>
              <a:rPr lang="en-US" altLang="el-GR" dirty="0" err="1" smtClean="0"/>
              <a:t>ms</a:t>
            </a:r>
            <a:r>
              <a:rPr lang="el-GR" altLang="el-GR" dirty="0" smtClean="0"/>
              <a:t> όταν ο δείκτης έπεται του ήχου</a:t>
            </a:r>
          </a:p>
          <a:p>
            <a:pPr lvl="1" eaLnBrk="1" hangingPunct="1"/>
            <a:r>
              <a:rPr lang="el-GR" altLang="el-GR" dirty="0" smtClean="0"/>
              <a:t>Μέχρι 500 </a:t>
            </a:r>
            <a:r>
              <a:rPr lang="en-US" altLang="el-GR" dirty="0" err="1" smtClean="0"/>
              <a:t>ms</a:t>
            </a:r>
            <a:r>
              <a:rPr lang="el-GR" altLang="el-GR" dirty="0" smtClean="0"/>
              <a:t> όταν ο ήχος έπεται του δείκτη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Συγχρονισμός καναλιών ήχου</a:t>
            </a:r>
          </a:p>
          <a:p>
            <a:pPr lvl="1" eaLnBrk="1" hangingPunct="1"/>
            <a:r>
              <a:rPr lang="el-GR" altLang="el-GR" dirty="0" smtClean="0"/>
              <a:t>Στερεοφωνικός ήχος: 11 </a:t>
            </a:r>
            <a:r>
              <a:rPr lang="en-US" altLang="el-GR" dirty="0" err="1" smtClean="0"/>
              <a:t>ms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Ομιλία με μουσική στο φόντο: 500 </a:t>
            </a:r>
            <a:r>
              <a:rPr lang="en-US" altLang="el-GR" dirty="0" err="1" smtClean="0"/>
              <a:t>ms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Συζήτηση από διαφορετικά κανάλια: 120 </a:t>
            </a:r>
            <a:r>
              <a:rPr lang="en-US" altLang="el-GR" dirty="0" err="1" smtClean="0"/>
              <a:t>ms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9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Ποιότητα </a:t>
            </a:r>
            <a:r>
              <a:rPr lang="el-GR" altLang="el-GR" dirty="0" smtClean="0"/>
              <a:t>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Συγχρονισμός </a:t>
            </a:r>
            <a:r>
              <a:rPr lang="el-GR" altLang="el-GR" dirty="0"/>
              <a:t>επιπέδου παραγωγής</a:t>
            </a:r>
          </a:p>
          <a:p>
            <a:pPr lvl="1"/>
            <a:r>
              <a:rPr lang="el-GR" altLang="el-GR" dirty="0" smtClean="0"/>
              <a:t>Χρησιμοποιείται κατά την επεξεργασία</a:t>
            </a:r>
          </a:p>
          <a:p>
            <a:pPr lvl="1"/>
            <a:r>
              <a:rPr lang="el-GR" altLang="el-GR" dirty="0" smtClean="0"/>
              <a:t>Μικρή </a:t>
            </a:r>
            <a:r>
              <a:rPr lang="el-GR" altLang="el-GR" dirty="0"/>
              <a:t>ή μηδενική απόκλιση</a:t>
            </a:r>
          </a:p>
          <a:p>
            <a:pPr lvl="1"/>
            <a:r>
              <a:rPr lang="el-GR" altLang="el-GR" dirty="0"/>
              <a:t>Επιτρέπει </a:t>
            </a:r>
            <a:r>
              <a:rPr lang="el-GR" altLang="el-GR" dirty="0" smtClean="0"/>
              <a:t>χαλάρωση κατά </a:t>
            </a:r>
            <a:r>
              <a:rPr lang="el-GR" altLang="el-GR" dirty="0"/>
              <a:t>την παρουσίαση</a:t>
            </a:r>
            <a:endParaRPr lang="en-GB" altLang="el-GR" dirty="0"/>
          </a:p>
          <a:p>
            <a:r>
              <a:rPr lang="el-GR" altLang="el-GR" dirty="0"/>
              <a:t>Συγχρονισμός επιπέδου παρουσίασης</a:t>
            </a:r>
          </a:p>
          <a:p>
            <a:pPr lvl="1"/>
            <a:r>
              <a:rPr lang="el-GR" altLang="el-GR" dirty="0" smtClean="0"/>
              <a:t>Χρησιμοποιείται κατά την παρουσίαση</a:t>
            </a:r>
          </a:p>
          <a:p>
            <a:pPr lvl="1"/>
            <a:r>
              <a:rPr lang="el-GR" altLang="el-GR" dirty="0" smtClean="0"/>
              <a:t>Απόκλιση </a:t>
            </a:r>
            <a:r>
              <a:rPr lang="el-GR" altLang="el-GR" dirty="0"/>
              <a:t>εντός ορίων </a:t>
            </a:r>
            <a:r>
              <a:rPr lang="el-GR" altLang="el-GR" dirty="0" smtClean="0"/>
              <a:t>αντίληψης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84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Σύνοψη απαιτήσεων</a:t>
            </a:r>
            <a:endParaRPr lang="en-GB" altLang="el-GR" dirty="0" smtClean="0"/>
          </a:p>
        </p:txBody>
      </p:sp>
      <p:grpSp>
        <p:nvGrpSpPr>
          <p:cNvPr id="16389" name="Group 3"/>
          <p:cNvGrpSpPr>
            <a:grpSpLocks/>
          </p:cNvGrpSpPr>
          <p:nvPr/>
        </p:nvGrpSpPr>
        <p:grpSpPr bwMode="auto">
          <a:xfrm>
            <a:off x="152400" y="1447800"/>
            <a:ext cx="8610600" cy="4876800"/>
            <a:chOff x="-3" y="-3"/>
            <a:chExt cx="3739" cy="5916"/>
          </a:xfrm>
        </p:grpSpPr>
        <p:grpSp>
          <p:nvGrpSpPr>
            <p:cNvPr id="16390" name="Group 4"/>
            <p:cNvGrpSpPr>
              <a:grpSpLocks/>
            </p:cNvGrpSpPr>
            <p:nvPr/>
          </p:nvGrpSpPr>
          <p:grpSpPr bwMode="auto">
            <a:xfrm>
              <a:off x="0" y="0"/>
              <a:ext cx="3733" cy="5910"/>
              <a:chOff x="0" y="0"/>
              <a:chExt cx="3733" cy="5910"/>
            </a:xfrm>
          </p:grpSpPr>
          <p:grpSp>
            <p:nvGrpSpPr>
              <p:cNvPr id="16392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338" cy="394"/>
                <a:chOff x="0" y="0"/>
                <a:chExt cx="1338" cy="394"/>
              </a:xfrm>
            </p:grpSpPr>
            <p:sp>
              <p:nvSpPr>
                <p:cNvPr id="16516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52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Μέσα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51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3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393" name="Group 8"/>
              <p:cNvGrpSpPr>
                <a:grpSpLocks/>
              </p:cNvGrpSpPr>
              <p:nvPr/>
            </p:nvGrpSpPr>
            <p:grpSpPr bwMode="auto">
              <a:xfrm>
                <a:off x="1338" y="0"/>
                <a:ext cx="1465" cy="394"/>
                <a:chOff x="1338" y="0"/>
                <a:chExt cx="1465" cy="394"/>
              </a:xfrm>
            </p:grpSpPr>
            <p:sp>
              <p:nvSpPr>
                <p:cNvPr id="16514" name="Rectangle 9"/>
                <p:cNvSpPr>
                  <a:spLocks noChangeArrowheads="1"/>
                </p:cNvSpPr>
                <p:nvPr/>
              </p:nvSpPr>
              <p:spPr bwMode="auto">
                <a:xfrm>
                  <a:off x="1381" y="0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Εφαρμογή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515" name="Rectangle 10"/>
                <p:cNvSpPr>
                  <a:spLocks noChangeArrowheads="1"/>
                </p:cNvSpPr>
                <p:nvPr/>
              </p:nvSpPr>
              <p:spPr bwMode="auto">
                <a:xfrm>
                  <a:off x="1338" y="0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394" name="Group 11"/>
              <p:cNvGrpSpPr>
                <a:grpSpLocks/>
              </p:cNvGrpSpPr>
              <p:nvPr/>
            </p:nvGrpSpPr>
            <p:grpSpPr bwMode="auto">
              <a:xfrm>
                <a:off x="2803" y="0"/>
                <a:ext cx="930" cy="394"/>
                <a:chOff x="2803" y="0"/>
                <a:chExt cx="930" cy="394"/>
              </a:xfrm>
            </p:grpSpPr>
            <p:sp>
              <p:nvSpPr>
                <p:cNvPr id="16512" name="Rectangle 12"/>
                <p:cNvSpPr>
                  <a:spLocks noChangeArrowheads="1"/>
                </p:cNvSpPr>
                <p:nvPr/>
              </p:nvSpPr>
              <p:spPr bwMode="auto">
                <a:xfrm>
                  <a:off x="2846" y="0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Όριο ανοχής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513" name="Rectangle 13"/>
                <p:cNvSpPr>
                  <a:spLocks noChangeArrowheads="1"/>
                </p:cNvSpPr>
                <p:nvPr/>
              </p:nvSpPr>
              <p:spPr bwMode="auto">
                <a:xfrm>
                  <a:off x="2803" y="0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395" name="Group 14"/>
              <p:cNvGrpSpPr>
                <a:grpSpLocks/>
              </p:cNvGrpSpPr>
              <p:nvPr/>
            </p:nvGrpSpPr>
            <p:grpSpPr bwMode="auto">
              <a:xfrm>
                <a:off x="0" y="394"/>
                <a:ext cx="448" cy="2364"/>
                <a:chOff x="0" y="394"/>
                <a:chExt cx="448" cy="2364"/>
              </a:xfrm>
            </p:grpSpPr>
            <p:sp>
              <p:nvSpPr>
                <p:cNvPr id="16510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394"/>
                  <a:ext cx="362" cy="2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Βίντεο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511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448" cy="23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396" name="Group 17"/>
              <p:cNvGrpSpPr>
                <a:grpSpLocks/>
              </p:cNvGrpSpPr>
              <p:nvPr/>
            </p:nvGrpSpPr>
            <p:grpSpPr bwMode="auto">
              <a:xfrm>
                <a:off x="448" y="394"/>
                <a:ext cx="890" cy="394"/>
                <a:chOff x="448" y="394"/>
                <a:chExt cx="890" cy="394"/>
              </a:xfrm>
            </p:grpSpPr>
            <p:sp>
              <p:nvSpPr>
                <p:cNvPr id="16508" name="Rectangle 18"/>
                <p:cNvSpPr>
                  <a:spLocks noChangeArrowheads="1"/>
                </p:cNvSpPr>
                <p:nvPr/>
              </p:nvSpPr>
              <p:spPr bwMode="auto">
                <a:xfrm>
                  <a:off x="448" y="394"/>
                  <a:ext cx="89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 dirty="0">
                      <a:latin typeface="+mn-lt"/>
                      <a:cs typeface="Arial" charset="0"/>
                    </a:rPr>
                    <a:t>Κινούμενα σχέδια</a:t>
                  </a:r>
                  <a:endParaRPr lang="en-US" altLang="el-GR" sz="1800" dirty="0">
                    <a:latin typeface="+mn-lt"/>
                  </a:endParaRPr>
                </a:p>
              </p:txBody>
            </p:sp>
            <p:sp>
              <p:nvSpPr>
                <p:cNvPr id="16509" name="Rectangle 19"/>
                <p:cNvSpPr>
                  <a:spLocks noChangeArrowheads="1"/>
                </p:cNvSpPr>
                <p:nvPr/>
              </p:nvSpPr>
              <p:spPr bwMode="auto">
                <a:xfrm>
                  <a:off x="448" y="394"/>
                  <a:ext cx="89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397" name="Group 20"/>
              <p:cNvGrpSpPr>
                <a:grpSpLocks/>
              </p:cNvGrpSpPr>
              <p:nvPr/>
            </p:nvGrpSpPr>
            <p:grpSpPr bwMode="auto">
              <a:xfrm>
                <a:off x="1338" y="394"/>
                <a:ext cx="1465" cy="394"/>
                <a:chOff x="1338" y="394"/>
                <a:chExt cx="1465" cy="394"/>
              </a:xfrm>
            </p:grpSpPr>
            <p:sp>
              <p:nvSpPr>
                <p:cNvPr id="16506" name="Rectangle 21"/>
                <p:cNvSpPr>
                  <a:spLocks noChangeArrowheads="1"/>
                </p:cNvSpPr>
                <p:nvPr/>
              </p:nvSpPr>
              <p:spPr bwMode="auto">
                <a:xfrm>
                  <a:off x="1381" y="394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Συσχέτιση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507" name="Rectangle 22"/>
                <p:cNvSpPr>
                  <a:spLocks noChangeArrowheads="1"/>
                </p:cNvSpPr>
                <p:nvPr/>
              </p:nvSpPr>
              <p:spPr bwMode="auto">
                <a:xfrm>
                  <a:off x="1338" y="394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398" name="Group 23"/>
              <p:cNvGrpSpPr>
                <a:grpSpLocks/>
              </p:cNvGrpSpPr>
              <p:nvPr/>
            </p:nvGrpSpPr>
            <p:grpSpPr bwMode="auto">
              <a:xfrm>
                <a:off x="2803" y="394"/>
                <a:ext cx="930" cy="394"/>
                <a:chOff x="2803" y="394"/>
                <a:chExt cx="930" cy="394"/>
              </a:xfrm>
            </p:grpSpPr>
            <p:sp>
              <p:nvSpPr>
                <p:cNvPr id="16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2846" y="394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+/- 120 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2803" y="394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399" name="Group 26"/>
              <p:cNvGrpSpPr>
                <a:grpSpLocks/>
              </p:cNvGrpSpPr>
              <p:nvPr/>
            </p:nvGrpSpPr>
            <p:grpSpPr bwMode="auto">
              <a:xfrm>
                <a:off x="448" y="788"/>
                <a:ext cx="890" cy="394"/>
                <a:chOff x="448" y="788"/>
                <a:chExt cx="890" cy="394"/>
              </a:xfrm>
            </p:grpSpPr>
            <p:sp>
              <p:nvSpPr>
                <p:cNvPr id="16502" name="Rectangle 27"/>
                <p:cNvSpPr>
                  <a:spLocks noChangeArrowheads="1"/>
                </p:cNvSpPr>
                <p:nvPr/>
              </p:nvSpPr>
              <p:spPr bwMode="auto">
                <a:xfrm>
                  <a:off x="491" y="788"/>
                  <a:ext cx="80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Ήχος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503" name="Rectangle 28"/>
                <p:cNvSpPr>
                  <a:spLocks noChangeArrowheads="1"/>
                </p:cNvSpPr>
                <p:nvPr/>
              </p:nvSpPr>
              <p:spPr bwMode="auto">
                <a:xfrm>
                  <a:off x="448" y="788"/>
                  <a:ext cx="89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0" name="Group 29"/>
              <p:cNvGrpSpPr>
                <a:grpSpLocks/>
              </p:cNvGrpSpPr>
              <p:nvPr/>
            </p:nvGrpSpPr>
            <p:grpSpPr bwMode="auto">
              <a:xfrm>
                <a:off x="1338" y="788"/>
                <a:ext cx="1465" cy="394"/>
                <a:chOff x="1338" y="788"/>
                <a:chExt cx="1465" cy="394"/>
              </a:xfrm>
            </p:grpSpPr>
            <p:sp>
              <p:nvSpPr>
                <p:cNvPr id="16500" name="Rectangle 30"/>
                <p:cNvSpPr>
                  <a:spLocks noChangeArrowheads="1"/>
                </p:cNvSpPr>
                <p:nvPr/>
              </p:nvSpPr>
              <p:spPr bwMode="auto">
                <a:xfrm>
                  <a:off x="1381" y="788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 dirty="0">
                      <a:latin typeface="+mn-lt"/>
                      <a:cs typeface="Arial" charset="0"/>
                    </a:rPr>
                    <a:t>Συγχρονισμός χειλιών</a:t>
                  </a:r>
                  <a:endParaRPr lang="en-US" altLang="el-GR" sz="1800" dirty="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 dirty="0">
                    <a:latin typeface="+mn-lt"/>
                  </a:endParaRPr>
                </a:p>
              </p:txBody>
            </p:sp>
            <p:sp>
              <p:nvSpPr>
                <p:cNvPr id="16501" name="Rectangle 31"/>
                <p:cNvSpPr>
                  <a:spLocks noChangeArrowheads="1"/>
                </p:cNvSpPr>
                <p:nvPr/>
              </p:nvSpPr>
              <p:spPr bwMode="auto">
                <a:xfrm>
                  <a:off x="1338" y="788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1" name="Group 32"/>
              <p:cNvGrpSpPr>
                <a:grpSpLocks/>
              </p:cNvGrpSpPr>
              <p:nvPr/>
            </p:nvGrpSpPr>
            <p:grpSpPr bwMode="auto">
              <a:xfrm>
                <a:off x="2803" y="788"/>
                <a:ext cx="930" cy="394"/>
                <a:chOff x="2803" y="788"/>
                <a:chExt cx="930" cy="394"/>
              </a:xfrm>
            </p:grpSpPr>
            <p:sp>
              <p:nvSpPr>
                <p:cNvPr id="16498" name="Rectangle 33"/>
                <p:cNvSpPr>
                  <a:spLocks noChangeArrowheads="1"/>
                </p:cNvSpPr>
                <p:nvPr/>
              </p:nvSpPr>
              <p:spPr bwMode="auto">
                <a:xfrm>
                  <a:off x="2846" y="788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+/- 80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99" name="Rectangle 34"/>
                <p:cNvSpPr>
                  <a:spLocks noChangeArrowheads="1"/>
                </p:cNvSpPr>
                <p:nvPr/>
              </p:nvSpPr>
              <p:spPr bwMode="auto">
                <a:xfrm>
                  <a:off x="2803" y="788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2" name="Group 35"/>
              <p:cNvGrpSpPr>
                <a:grpSpLocks/>
              </p:cNvGrpSpPr>
              <p:nvPr/>
            </p:nvGrpSpPr>
            <p:grpSpPr bwMode="auto">
              <a:xfrm>
                <a:off x="448" y="1182"/>
                <a:ext cx="890" cy="788"/>
                <a:chOff x="448" y="1182"/>
                <a:chExt cx="890" cy="788"/>
              </a:xfrm>
            </p:grpSpPr>
            <p:sp>
              <p:nvSpPr>
                <p:cNvPr id="16496" name="Rectangle 36"/>
                <p:cNvSpPr>
                  <a:spLocks noChangeArrowheads="1"/>
                </p:cNvSpPr>
                <p:nvPr/>
              </p:nvSpPr>
              <p:spPr bwMode="auto">
                <a:xfrm>
                  <a:off x="491" y="1182"/>
                  <a:ext cx="804" cy="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Εικόνα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97" name="Rectangle 37"/>
                <p:cNvSpPr>
                  <a:spLocks noChangeArrowheads="1"/>
                </p:cNvSpPr>
                <p:nvPr/>
              </p:nvSpPr>
              <p:spPr bwMode="auto">
                <a:xfrm>
                  <a:off x="448" y="1182"/>
                  <a:ext cx="890" cy="7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3" name="Group 38"/>
              <p:cNvGrpSpPr>
                <a:grpSpLocks/>
              </p:cNvGrpSpPr>
              <p:nvPr/>
            </p:nvGrpSpPr>
            <p:grpSpPr bwMode="auto">
              <a:xfrm>
                <a:off x="1338" y="1182"/>
                <a:ext cx="1465" cy="394"/>
                <a:chOff x="1338" y="1182"/>
                <a:chExt cx="1465" cy="394"/>
              </a:xfrm>
            </p:grpSpPr>
            <p:sp>
              <p:nvSpPr>
                <p:cNvPr id="16494" name="Rectangle 39"/>
                <p:cNvSpPr>
                  <a:spLocks noChangeArrowheads="1"/>
                </p:cNvSpPr>
                <p:nvPr/>
              </p:nvSpPr>
              <p:spPr bwMode="auto">
                <a:xfrm>
                  <a:off x="1381" y="1182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Με επικάλυψη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95" name="Rectangle 40"/>
                <p:cNvSpPr>
                  <a:spLocks noChangeArrowheads="1"/>
                </p:cNvSpPr>
                <p:nvPr/>
              </p:nvSpPr>
              <p:spPr bwMode="auto">
                <a:xfrm>
                  <a:off x="1338" y="1182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4" name="Group 41"/>
              <p:cNvGrpSpPr>
                <a:grpSpLocks/>
              </p:cNvGrpSpPr>
              <p:nvPr/>
            </p:nvGrpSpPr>
            <p:grpSpPr bwMode="auto">
              <a:xfrm>
                <a:off x="2803" y="1182"/>
                <a:ext cx="930" cy="394"/>
                <a:chOff x="2803" y="1182"/>
                <a:chExt cx="930" cy="394"/>
              </a:xfrm>
            </p:grpSpPr>
            <p:sp>
              <p:nvSpPr>
                <p:cNvPr id="16492" name="Rectangle 42"/>
                <p:cNvSpPr>
                  <a:spLocks noChangeArrowheads="1"/>
                </p:cNvSpPr>
                <p:nvPr/>
              </p:nvSpPr>
              <p:spPr bwMode="auto">
                <a:xfrm>
                  <a:off x="2846" y="1182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+/- 240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93" name="Rectangle 43"/>
                <p:cNvSpPr>
                  <a:spLocks noChangeArrowheads="1"/>
                </p:cNvSpPr>
                <p:nvPr/>
              </p:nvSpPr>
              <p:spPr bwMode="auto">
                <a:xfrm>
                  <a:off x="2803" y="1182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5" name="Group 44"/>
              <p:cNvGrpSpPr>
                <a:grpSpLocks/>
              </p:cNvGrpSpPr>
              <p:nvPr/>
            </p:nvGrpSpPr>
            <p:grpSpPr bwMode="auto">
              <a:xfrm>
                <a:off x="1338" y="1576"/>
                <a:ext cx="1465" cy="394"/>
                <a:chOff x="1338" y="1576"/>
                <a:chExt cx="1465" cy="394"/>
              </a:xfrm>
            </p:grpSpPr>
            <p:sp>
              <p:nvSpPr>
                <p:cNvPr id="16490" name="Rectangle 45"/>
                <p:cNvSpPr>
                  <a:spLocks noChangeArrowheads="1"/>
                </p:cNvSpPr>
                <p:nvPr/>
              </p:nvSpPr>
              <p:spPr bwMode="auto">
                <a:xfrm>
                  <a:off x="1381" y="1576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 dirty="0">
                      <a:latin typeface="+mn-lt"/>
                      <a:cs typeface="Arial" charset="0"/>
                    </a:rPr>
                    <a:t>Χωρίς επικάλυψη</a:t>
                  </a:r>
                  <a:endParaRPr lang="en-US" altLang="el-GR" sz="1800" dirty="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 dirty="0">
                    <a:latin typeface="+mn-lt"/>
                  </a:endParaRPr>
                </a:p>
              </p:txBody>
            </p:sp>
            <p:sp>
              <p:nvSpPr>
                <p:cNvPr id="16491" name="Rectangle 46"/>
                <p:cNvSpPr>
                  <a:spLocks noChangeArrowheads="1"/>
                </p:cNvSpPr>
                <p:nvPr/>
              </p:nvSpPr>
              <p:spPr bwMode="auto">
                <a:xfrm>
                  <a:off x="1338" y="1576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6" name="Group 47"/>
              <p:cNvGrpSpPr>
                <a:grpSpLocks/>
              </p:cNvGrpSpPr>
              <p:nvPr/>
            </p:nvGrpSpPr>
            <p:grpSpPr bwMode="auto">
              <a:xfrm>
                <a:off x="2803" y="1576"/>
                <a:ext cx="930" cy="394"/>
                <a:chOff x="2803" y="1576"/>
                <a:chExt cx="930" cy="394"/>
              </a:xfrm>
            </p:grpSpPr>
            <p:sp>
              <p:nvSpPr>
                <p:cNvPr id="16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2846" y="1576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+/- 500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2803" y="1576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7" name="Group 50"/>
              <p:cNvGrpSpPr>
                <a:grpSpLocks/>
              </p:cNvGrpSpPr>
              <p:nvPr/>
            </p:nvGrpSpPr>
            <p:grpSpPr bwMode="auto">
              <a:xfrm>
                <a:off x="448" y="1970"/>
                <a:ext cx="890" cy="788"/>
                <a:chOff x="448" y="1970"/>
                <a:chExt cx="890" cy="788"/>
              </a:xfrm>
            </p:grpSpPr>
            <p:sp>
              <p:nvSpPr>
                <p:cNvPr id="16486" name="Rectangle 51"/>
                <p:cNvSpPr>
                  <a:spLocks noChangeArrowheads="1"/>
                </p:cNvSpPr>
                <p:nvPr/>
              </p:nvSpPr>
              <p:spPr bwMode="auto">
                <a:xfrm>
                  <a:off x="491" y="1970"/>
                  <a:ext cx="804" cy="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Κείμενο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87" name="Rectangle 52"/>
                <p:cNvSpPr>
                  <a:spLocks noChangeArrowheads="1"/>
                </p:cNvSpPr>
                <p:nvPr/>
              </p:nvSpPr>
              <p:spPr bwMode="auto">
                <a:xfrm>
                  <a:off x="448" y="1970"/>
                  <a:ext cx="890" cy="7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8" name="Group 53"/>
              <p:cNvGrpSpPr>
                <a:grpSpLocks/>
              </p:cNvGrpSpPr>
              <p:nvPr/>
            </p:nvGrpSpPr>
            <p:grpSpPr bwMode="auto">
              <a:xfrm>
                <a:off x="1338" y="1970"/>
                <a:ext cx="1465" cy="394"/>
                <a:chOff x="1338" y="1970"/>
                <a:chExt cx="1465" cy="394"/>
              </a:xfrm>
            </p:grpSpPr>
            <p:sp>
              <p:nvSpPr>
                <p:cNvPr id="16484" name="Rectangle 54"/>
                <p:cNvSpPr>
                  <a:spLocks noChangeArrowheads="1"/>
                </p:cNvSpPr>
                <p:nvPr/>
              </p:nvSpPr>
              <p:spPr bwMode="auto">
                <a:xfrm>
                  <a:off x="1381" y="1970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Με επικάλυψη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85" name="Rectangle 55"/>
                <p:cNvSpPr>
                  <a:spLocks noChangeArrowheads="1"/>
                </p:cNvSpPr>
                <p:nvPr/>
              </p:nvSpPr>
              <p:spPr bwMode="auto">
                <a:xfrm>
                  <a:off x="1338" y="1970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09" name="Group 56"/>
              <p:cNvGrpSpPr>
                <a:grpSpLocks/>
              </p:cNvGrpSpPr>
              <p:nvPr/>
            </p:nvGrpSpPr>
            <p:grpSpPr bwMode="auto">
              <a:xfrm>
                <a:off x="2803" y="1970"/>
                <a:ext cx="930" cy="394"/>
                <a:chOff x="2803" y="1970"/>
                <a:chExt cx="930" cy="394"/>
              </a:xfrm>
            </p:grpSpPr>
            <p:sp>
              <p:nvSpPr>
                <p:cNvPr id="16482" name="Rectangle 57"/>
                <p:cNvSpPr>
                  <a:spLocks noChangeArrowheads="1"/>
                </p:cNvSpPr>
                <p:nvPr/>
              </p:nvSpPr>
              <p:spPr bwMode="auto">
                <a:xfrm>
                  <a:off x="2846" y="1970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+/- 240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83" name="Rectangle 58"/>
                <p:cNvSpPr>
                  <a:spLocks noChangeArrowheads="1"/>
                </p:cNvSpPr>
                <p:nvPr/>
              </p:nvSpPr>
              <p:spPr bwMode="auto">
                <a:xfrm>
                  <a:off x="2803" y="1970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0" name="Group 59"/>
              <p:cNvGrpSpPr>
                <a:grpSpLocks/>
              </p:cNvGrpSpPr>
              <p:nvPr/>
            </p:nvGrpSpPr>
            <p:grpSpPr bwMode="auto">
              <a:xfrm>
                <a:off x="1338" y="2364"/>
                <a:ext cx="1465" cy="394"/>
                <a:chOff x="1338" y="2364"/>
                <a:chExt cx="1465" cy="394"/>
              </a:xfrm>
            </p:grpSpPr>
            <p:sp>
              <p:nvSpPr>
                <p:cNvPr id="16480" name="Rectangle 60"/>
                <p:cNvSpPr>
                  <a:spLocks noChangeArrowheads="1"/>
                </p:cNvSpPr>
                <p:nvPr/>
              </p:nvSpPr>
              <p:spPr bwMode="auto">
                <a:xfrm>
                  <a:off x="1381" y="2364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Χωρίς επικάλυψη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81" name="Rectangle 61"/>
                <p:cNvSpPr>
                  <a:spLocks noChangeArrowheads="1"/>
                </p:cNvSpPr>
                <p:nvPr/>
              </p:nvSpPr>
              <p:spPr bwMode="auto">
                <a:xfrm>
                  <a:off x="1338" y="2364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1" name="Group 62"/>
              <p:cNvGrpSpPr>
                <a:grpSpLocks/>
              </p:cNvGrpSpPr>
              <p:nvPr/>
            </p:nvGrpSpPr>
            <p:grpSpPr bwMode="auto">
              <a:xfrm>
                <a:off x="2803" y="2364"/>
                <a:ext cx="930" cy="394"/>
                <a:chOff x="2803" y="2364"/>
                <a:chExt cx="930" cy="394"/>
              </a:xfrm>
            </p:grpSpPr>
            <p:sp>
              <p:nvSpPr>
                <p:cNvPr id="16478" name="Rectangle 63"/>
                <p:cNvSpPr>
                  <a:spLocks noChangeArrowheads="1"/>
                </p:cNvSpPr>
                <p:nvPr/>
              </p:nvSpPr>
              <p:spPr bwMode="auto">
                <a:xfrm>
                  <a:off x="2846" y="2364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+/- 500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79" name="Rectangle 64"/>
                <p:cNvSpPr>
                  <a:spLocks noChangeArrowheads="1"/>
                </p:cNvSpPr>
                <p:nvPr/>
              </p:nvSpPr>
              <p:spPr bwMode="auto">
                <a:xfrm>
                  <a:off x="2803" y="2364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2" name="Group 65"/>
              <p:cNvGrpSpPr>
                <a:grpSpLocks/>
              </p:cNvGrpSpPr>
              <p:nvPr/>
            </p:nvGrpSpPr>
            <p:grpSpPr bwMode="auto">
              <a:xfrm>
                <a:off x="0" y="2758"/>
                <a:ext cx="448" cy="3152"/>
                <a:chOff x="0" y="2758"/>
                <a:chExt cx="448" cy="3152"/>
              </a:xfrm>
            </p:grpSpPr>
            <p:sp>
              <p:nvSpPr>
                <p:cNvPr id="16476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2758"/>
                  <a:ext cx="362" cy="3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Ήχος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77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758"/>
                  <a:ext cx="448" cy="31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3" name="Group 68"/>
              <p:cNvGrpSpPr>
                <a:grpSpLocks/>
              </p:cNvGrpSpPr>
              <p:nvPr/>
            </p:nvGrpSpPr>
            <p:grpSpPr bwMode="auto">
              <a:xfrm>
                <a:off x="448" y="2758"/>
                <a:ext cx="890" cy="394"/>
                <a:chOff x="448" y="2758"/>
                <a:chExt cx="890" cy="394"/>
              </a:xfrm>
            </p:grpSpPr>
            <p:sp>
              <p:nvSpPr>
                <p:cNvPr id="16474" name="Rectangle 69"/>
                <p:cNvSpPr>
                  <a:spLocks noChangeArrowheads="1"/>
                </p:cNvSpPr>
                <p:nvPr/>
              </p:nvSpPr>
              <p:spPr bwMode="auto">
                <a:xfrm>
                  <a:off x="448" y="2758"/>
                  <a:ext cx="89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 dirty="0">
                      <a:latin typeface="+mn-lt"/>
                      <a:cs typeface="Arial" charset="0"/>
                    </a:rPr>
                    <a:t>Κινούμενα σχέδια</a:t>
                  </a:r>
                  <a:endParaRPr lang="en-US" altLang="el-GR" sz="1800" dirty="0">
                    <a:latin typeface="+mn-lt"/>
                  </a:endParaRPr>
                </a:p>
              </p:txBody>
            </p:sp>
            <p:sp>
              <p:nvSpPr>
                <p:cNvPr id="16475" name="Rectangle 70"/>
                <p:cNvSpPr>
                  <a:spLocks noChangeArrowheads="1"/>
                </p:cNvSpPr>
                <p:nvPr/>
              </p:nvSpPr>
              <p:spPr bwMode="auto">
                <a:xfrm>
                  <a:off x="448" y="2758"/>
                  <a:ext cx="89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4" name="Group 71"/>
              <p:cNvGrpSpPr>
                <a:grpSpLocks/>
              </p:cNvGrpSpPr>
              <p:nvPr/>
            </p:nvGrpSpPr>
            <p:grpSpPr bwMode="auto">
              <a:xfrm>
                <a:off x="1338" y="2758"/>
                <a:ext cx="1465" cy="394"/>
                <a:chOff x="1338" y="2758"/>
                <a:chExt cx="1465" cy="394"/>
              </a:xfrm>
            </p:grpSpPr>
            <p:sp>
              <p:nvSpPr>
                <p:cNvPr id="16472" name="Rectangle 72"/>
                <p:cNvSpPr>
                  <a:spLocks noChangeArrowheads="1"/>
                </p:cNvSpPr>
                <p:nvPr/>
              </p:nvSpPr>
              <p:spPr bwMode="auto">
                <a:xfrm>
                  <a:off x="1381" y="2758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Συσχέτιση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73" name="Rectangle 73"/>
                <p:cNvSpPr>
                  <a:spLocks noChangeArrowheads="1"/>
                </p:cNvSpPr>
                <p:nvPr/>
              </p:nvSpPr>
              <p:spPr bwMode="auto">
                <a:xfrm>
                  <a:off x="1338" y="2758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5" name="Group 74"/>
              <p:cNvGrpSpPr>
                <a:grpSpLocks/>
              </p:cNvGrpSpPr>
              <p:nvPr/>
            </p:nvGrpSpPr>
            <p:grpSpPr bwMode="auto">
              <a:xfrm>
                <a:off x="2803" y="2758"/>
                <a:ext cx="930" cy="394"/>
                <a:chOff x="2803" y="2758"/>
                <a:chExt cx="930" cy="394"/>
              </a:xfrm>
            </p:grpSpPr>
            <p:sp>
              <p:nvSpPr>
                <p:cNvPr id="16470" name="Rectangle 75"/>
                <p:cNvSpPr>
                  <a:spLocks noChangeArrowheads="1"/>
                </p:cNvSpPr>
                <p:nvPr/>
              </p:nvSpPr>
              <p:spPr bwMode="auto">
                <a:xfrm>
                  <a:off x="2846" y="2758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+/- 80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71" name="Rectangle 76"/>
                <p:cNvSpPr>
                  <a:spLocks noChangeArrowheads="1"/>
                </p:cNvSpPr>
                <p:nvPr/>
              </p:nvSpPr>
              <p:spPr bwMode="auto">
                <a:xfrm>
                  <a:off x="2803" y="2758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6" name="Group 77"/>
              <p:cNvGrpSpPr>
                <a:grpSpLocks/>
              </p:cNvGrpSpPr>
              <p:nvPr/>
            </p:nvGrpSpPr>
            <p:grpSpPr bwMode="auto">
              <a:xfrm>
                <a:off x="448" y="3152"/>
                <a:ext cx="890" cy="1182"/>
                <a:chOff x="448" y="3152"/>
                <a:chExt cx="890" cy="1182"/>
              </a:xfrm>
            </p:grpSpPr>
            <p:sp>
              <p:nvSpPr>
                <p:cNvPr id="16468" name="Rectangle 78"/>
                <p:cNvSpPr>
                  <a:spLocks noChangeArrowheads="1"/>
                </p:cNvSpPr>
                <p:nvPr/>
              </p:nvSpPr>
              <p:spPr bwMode="auto">
                <a:xfrm>
                  <a:off x="491" y="3152"/>
                  <a:ext cx="804" cy="1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Ήχος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69" name="Rectangle 79"/>
                <p:cNvSpPr>
                  <a:spLocks noChangeArrowheads="1"/>
                </p:cNvSpPr>
                <p:nvPr/>
              </p:nvSpPr>
              <p:spPr bwMode="auto">
                <a:xfrm>
                  <a:off x="448" y="3152"/>
                  <a:ext cx="890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7" name="Group 80"/>
              <p:cNvGrpSpPr>
                <a:grpSpLocks/>
              </p:cNvGrpSpPr>
              <p:nvPr/>
            </p:nvGrpSpPr>
            <p:grpSpPr bwMode="auto">
              <a:xfrm>
                <a:off x="1338" y="3152"/>
                <a:ext cx="1465" cy="394"/>
                <a:chOff x="1338" y="3152"/>
                <a:chExt cx="1465" cy="394"/>
              </a:xfrm>
            </p:grpSpPr>
            <p:sp>
              <p:nvSpPr>
                <p:cNvPr id="16466" name="Rectangle 81"/>
                <p:cNvSpPr>
                  <a:spLocks noChangeArrowheads="1"/>
                </p:cNvSpPr>
                <p:nvPr/>
              </p:nvSpPr>
              <p:spPr bwMode="auto">
                <a:xfrm>
                  <a:off x="1381" y="3152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Στενή εξάρτηση (στέρεο)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67" name="Rectangle 82"/>
                <p:cNvSpPr>
                  <a:spLocks noChangeArrowheads="1"/>
                </p:cNvSpPr>
                <p:nvPr/>
              </p:nvSpPr>
              <p:spPr bwMode="auto">
                <a:xfrm>
                  <a:off x="1338" y="3152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8" name="Group 83"/>
              <p:cNvGrpSpPr>
                <a:grpSpLocks/>
              </p:cNvGrpSpPr>
              <p:nvPr/>
            </p:nvGrpSpPr>
            <p:grpSpPr bwMode="auto">
              <a:xfrm>
                <a:off x="2803" y="3152"/>
                <a:ext cx="930" cy="394"/>
                <a:chOff x="2803" y="3152"/>
                <a:chExt cx="930" cy="394"/>
              </a:xfrm>
            </p:grpSpPr>
            <p:sp>
              <p:nvSpPr>
                <p:cNvPr id="16464" name="Rectangle 84"/>
                <p:cNvSpPr>
                  <a:spLocks noChangeArrowheads="1"/>
                </p:cNvSpPr>
                <p:nvPr/>
              </p:nvSpPr>
              <p:spPr bwMode="auto">
                <a:xfrm>
                  <a:off x="2846" y="3152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+/- 11 μ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65" name="Rectangle 85"/>
                <p:cNvSpPr>
                  <a:spLocks noChangeArrowheads="1"/>
                </p:cNvSpPr>
                <p:nvPr/>
              </p:nvSpPr>
              <p:spPr bwMode="auto">
                <a:xfrm>
                  <a:off x="2803" y="3152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19" name="Group 86"/>
              <p:cNvGrpSpPr>
                <a:grpSpLocks/>
              </p:cNvGrpSpPr>
              <p:nvPr/>
            </p:nvGrpSpPr>
            <p:grpSpPr bwMode="auto">
              <a:xfrm>
                <a:off x="1338" y="3546"/>
                <a:ext cx="1465" cy="394"/>
                <a:chOff x="1338" y="3546"/>
                <a:chExt cx="1465" cy="394"/>
              </a:xfrm>
            </p:grpSpPr>
            <p:sp>
              <p:nvSpPr>
                <p:cNvPr id="16462" name="Rectangle 87"/>
                <p:cNvSpPr>
                  <a:spLocks noChangeArrowheads="1"/>
                </p:cNvSpPr>
                <p:nvPr/>
              </p:nvSpPr>
              <p:spPr bwMode="auto">
                <a:xfrm>
                  <a:off x="1381" y="3546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Ενδιάμεση εξάρτηση (διάλογος)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63" name="Rectangle 88"/>
                <p:cNvSpPr>
                  <a:spLocks noChangeArrowheads="1"/>
                </p:cNvSpPr>
                <p:nvPr/>
              </p:nvSpPr>
              <p:spPr bwMode="auto">
                <a:xfrm>
                  <a:off x="1338" y="3546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0" name="Group 89"/>
              <p:cNvGrpSpPr>
                <a:grpSpLocks/>
              </p:cNvGrpSpPr>
              <p:nvPr/>
            </p:nvGrpSpPr>
            <p:grpSpPr bwMode="auto">
              <a:xfrm>
                <a:off x="2803" y="3546"/>
                <a:ext cx="930" cy="394"/>
                <a:chOff x="2803" y="3546"/>
                <a:chExt cx="930" cy="394"/>
              </a:xfrm>
            </p:grpSpPr>
            <p:sp>
              <p:nvSpPr>
                <p:cNvPr id="16460" name="Rectangle 90"/>
                <p:cNvSpPr>
                  <a:spLocks noChangeArrowheads="1"/>
                </p:cNvSpPr>
                <p:nvPr/>
              </p:nvSpPr>
              <p:spPr bwMode="auto">
                <a:xfrm>
                  <a:off x="2846" y="3546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+/- 120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61" name="Rectangle 91"/>
                <p:cNvSpPr>
                  <a:spLocks noChangeArrowheads="1"/>
                </p:cNvSpPr>
                <p:nvPr/>
              </p:nvSpPr>
              <p:spPr bwMode="auto">
                <a:xfrm>
                  <a:off x="2803" y="3546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1" name="Group 92"/>
              <p:cNvGrpSpPr>
                <a:grpSpLocks/>
              </p:cNvGrpSpPr>
              <p:nvPr/>
            </p:nvGrpSpPr>
            <p:grpSpPr bwMode="auto">
              <a:xfrm>
                <a:off x="1338" y="3940"/>
                <a:ext cx="1465" cy="394"/>
                <a:chOff x="1338" y="3940"/>
                <a:chExt cx="1465" cy="394"/>
              </a:xfrm>
            </p:grpSpPr>
            <p:sp>
              <p:nvSpPr>
                <p:cNvPr id="164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381" y="3940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Χαλαρή εξάρτηση (φόντο)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59" name="Rectangle 94"/>
                <p:cNvSpPr>
                  <a:spLocks noChangeArrowheads="1"/>
                </p:cNvSpPr>
                <p:nvPr/>
              </p:nvSpPr>
              <p:spPr bwMode="auto">
                <a:xfrm>
                  <a:off x="1338" y="3940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2" name="Group 95"/>
              <p:cNvGrpSpPr>
                <a:grpSpLocks/>
              </p:cNvGrpSpPr>
              <p:nvPr/>
            </p:nvGrpSpPr>
            <p:grpSpPr bwMode="auto">
              <a:xfrm>
                <a:off x="2803" y="3940"/>
                <a:ext cx="930" cy="394"/>
                <a:chOff x="2803" y="3940"/>
                <a:chExt cx="930" cy="394"/>
              </a:xfrm>
            </p:grpSpPr>
            <p:sp>
              <p:nvSpPr>
                <p:cNvPr id="16456" name="Rectangle 96"/>
                <p:cNvSpPr>
                  <a:spLocks noChangeArrowheads="1"/>
                </p:cNvSpPr>
                <p:nvPr/>
              </p:nvSpPr>
              <p:spPr bwMode="auto">
                <a:xfrm>
                  <a:off x="2846" y="3940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+/- 500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57" name="Rectangle 97"/>
                <p:cNvSpPr>
                  <a:spLocks noChangeArrowheads="1"/>
                </p:cNvSpPr>
                <p:nvPr/>
              </p:nvSpPr>
              <p:spPr bwMode="auto">
                <a:xfrm>
                  <a:off x="2803" y="3940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3" name="Group 98"/>
              <p:cNvGrpSpPr>
                <a:grpSpLocks/>
              </p:cNvGrpSpPr>
              <p:nvPr/>
            </p:nvGrpSpPr>
            <p:grpSpPr bwMode="auto">
              <a:xfrm>
                <a:off x="448" y="4334"/>
                <a:ext cx="890" cy="788"/>
                <a:chOff x="448" y="4334"/>
                <a:chExt cx="890" cy="788"/>
              </a:xfrm>
            </p:grpSpPr>
            <p:sp>
              <p:nvSpPr>
                <p:cNvPr id="16454" name="Rectangle 99"/>
                <p:cNvSpPr>
                  <a:spLocks noChangeArrowheads="1"/>
                </p:cNvSpPr>
                <p:nvPr/>
              </p:nvSpPr>
              <p:spPr bwMode="auto">
                <a:xfrm>
                  <a:off x="491" y="4334"/>
                  <a:ext cx="804" cy="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Εικόνα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5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48" y="4334"/>
                  <a:ext cx="890" cy="7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4" name="Group 101"/>
              <p:cNvGrpSpPr>
                <a:grpSpLocks/>
              </p:cNvGrpSpPr>
              <p:nvPr/>
            </p:nvGrpSpPr>
            <p:grpSpPr bwMode="auto">
              <a:xfrm>
                <a:off x="1338" y="4334"/>
                <a:ext cx="1465" cy="394"/>
                <a:chOff x="1338" y="4334"/>
                <a:chExt cx="1465" cy="394"/>
              </a:xfrm>
            </p:grpSpPr>
            <p:sp>
              <p:nvSpPr>
                <p:cNvPr id="1645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381" y="4334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 dirty="0">
                      <a:latin typeface="+mn-lt"/>
                      <a:cs typeface="Arial" charset="0"/>
                    </a:rPr>
                    <a:t>Στενή εξάρτηση (παρτιτούρα)</a:t>
                  </a:r>
                  <a:endParaRPr lang="en-US" altLang="el-GR" sz="1800" dirty="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 dirty="0">
                    <a:latin typeface="+mn-lt"/>
                  </a:endParaRPr>
                </a:p>
              </p:txBody>
            </p:sp>
            <p:sp>
              <p:nvSpPr>
                <p:cNvPr id="1645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338" y="4334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5" name="Group 104"/>
              <p:cNvGrpSpPr>
                <a:grpSpLocks/>
              </p:cNvGrpSpPr>
              <p:nvPr/>
            </p:nvGrpSpPr>
            <p:grpSpPr bwMode="auto">
              <a:xfrm>
                <a:off x="2803" y="4334"/>
                <a:ext cx="930" cy="394"/>
                <a:chOff x="2803" y="4334"/>
                <a:chExt cx="930" cy="394"/>
              </a:xfrm>
            </p:grpSpPr>
            <p:sp>
              <p:nvSpPr>
                <p:cNvPr id="16450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46" y="4334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+/- 5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51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03" y="4334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6" name="Group 107"/>
              <p:cNvGrpSpPr>
                <a:grpSpLocks/>
              </p:cNvGrpSpPr>
              <p:nvPr/>
            </p:nvGrpSpPr>
            <p:grpSpPr bwMode="auto">
              <a:xfrm>
                <a:off x="1338" y="4728"/>
                <a:ext cx="1465" cy="394"/>
                <a:chOff x="1338" y="4728"/>
                <a:chExt cx="1465" cy="394"/>
              </a:xfrm>
            </p:grpSpPr>
            <p:sp>
              <p:nvSpPr>
                <p:cNvPr id="164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81" y="4728"/>
                  <a:ext cx="1422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 dirty="0">
                      <a:latin typeface="+mn-lt"/>
                      <a:cs typeface="Arial" charset="0"/>
                    </a:rPr>
                    <a:t>Χαλαρή εξάρτηση (παρουσίαση)</a:t>
                  </a:r>
                  <a:endParaRPr lang="en-US" altLang="el-GR" sz="1800" dirty="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 dirty="0">
                    <a:latin typeface="+mn-lt"/>
                  </a:endParaRPr>
                </a:p>
              </p:txBody>
            </p:sp>
            <p:sp>
              <p:nvSpPr>
                <p:cNvPr id="164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1338" y="4728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7" name="Group 110"/>
              <p:cNvGrpSpPr>
                <a:grpSpLocks/>
              </p:cNvGrpSpPr>
              <p:nvPr/>
            </p:nvGrpSpPr>
            <p:grpSpPr bwMode="auto">
              <a:xfrm>
                <a:off x="2803" y="4728"/>
                <a:ext cx="930" cy="394"/>
                <a:chOff x="2803" y="4728"/>
                <a:chExt cx="930" cy="394"/>
              </a:xfrm>
            </p:grpSpPr>
            <p:sp>
              <p:nvSpPr>
                <p:cNvPr id="16446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46" y="4728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+/- 500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47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03" y="4728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8" name="Group 113"/>
              <p:cNvGrpSpPr>
                <a:grpSpLocks/>
              </p:cNvGrpSpPr>
              <p:nvPr/>
            </p:nvGrpSpPr>
            <p:grpSpPr bwMode="auto">
              <a:xfrm>
                <a:off x="448" y="5122"/>
                <a:ext cx="890" cy="394"/>
                <a:chOff x="448" y="5122"/>
                <a:chExt cx="890" cy="394"/>
              </a:xfrm>
            </p:grpSpPr>
            <p:sp>
              <p:nvSpPr>
                <p:cNvPr id="1644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91" y="5122"/>
                  <a:ext cx="80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Κείμενο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4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48" y="5122"/>
                  <a:ext cx="89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29" name="Group 116"/>
              <p:cNvGrpSpPr>
                <a:grpSpLocks/>
              </p:cNvGrpSpPr>
              <p:nvPr/>
            </p:nvGrpSpPr>
            <p:grpSpPr bwMode="auto">
              <a:xfrm>
                <a:off x="1338" y="5122"/>
                <a:ext cx="1465" cy="394"/>
                <a:chOff x="1338" y="5122"/>
                <a:chExt cx="1465" cy="394"/>
              </a:xfrm>
            </p:grpSpPr>
            <p:sp>
              <p:nvSpPr>
                <p:cNvPr id="16442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81" y="5122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 dirty="0">
                      <a:latin typeface="+mn-lt"/>
                      <a:cs typeface="Arial" charset="0"/>
                    </a:rPr>
                    <a:t>Σχολιασμός κειμένου</a:t>
                  </a:r>
                  <a:endParaRPr lang="en-US" altLang="el-GR" sz="1800" dirty="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 dirty="0">
                    <a:latin typeface="+mn-lt"/>
                  </a:endParaRPr>
                </a:p>
              </p:txBody>
            </p:sp>
            <p:sp>
              <p:nvSpPr>
                <p:cNvPr id="16443" name="Rectangle 118"/>
                <p:cNvSpPr>
                  <a:spLocks noChangeArrowheads="1"/>
                </p:cNvSpPr>
                <p:nvPr/>
              </p:nvSpPr>
              <p:spPr bwMode="auto">
                <a:xfrm>
                  <a:off x="1338" y="5122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30" name="Group 119"/>
              <p:cNvGrpSpPr>
                <a:grpSpLocks/>
              </p:cNvGrpSpPr>
              <p:nvPr/>
            </p:nvGrpSpPr>
            <p:grpSpPr bwMode="auto">
              <a:xfrm>
                <a:off x="2803" y="5122"/>
                <a:ext cx="930" cy="394"/>
                <a:chOff x="2803" y="5122"/>
                <a:chExt cx="930" cy="394"/>
              </a:xfrm>
            </p:grpSpPr>
            <p:sp>
              <p:nvSpPr>
                <p:cNvPr id="164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846" y="5122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+/- 240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41" name="Rectangle 121"/>
                <p:cNvSpPr>
                  <a:spLocks noChangeArrowheads="1"/>
                </p:cNvSpPr>
                <p:nvPr/>
              </p:nvSpPr>
              <p:spPr bwMode="auto">
                <a:xfrm>
                  <a:off x="2803" y="5122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31" name="Group 122"/>
              <p:cNvGrpSpPr>
                <a:grpSpLocks/>
              </p:cNvGrpSpPr>
              <p:nvPr/>
            </p:nvGrpSpPr>
            <p:grpSpPr bwMode="auto">
              <a:xfrm>
                <a:off x="448" y="5516"/>
                <a:ext cx="890" cy="394"/>
                <a:chOff x="448" y="5516"/>
                <a:chExt cx="890" cy="394"/>
              </a:xfrm>
            </p:grpSpPr>
            <p:sp>
              <p:nvSpPr>
                <p:cNvPr id="1643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91" y="5516"/>
                  <a:ext cx="80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Δείκτης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3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48" y="5516"/>
                  <a:ext cx="89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32" name="Group 125"/>
              <p:cNvGrpSpPr>
                <a:grpSpLocks/>
              </p:cNvGrpSpPr>
              <p:nvPr/>
            </p:nvGrpSpPr>
            <p:grpSpPr bwMode="auto">
              <a:xfrm>
                <a:off x="1338" y="5516"/>
                <a:ext cx="1465" cy="394"/>
                <a:chOff x="1338" y="5516"/>
                <a:chExt cx="1465" cy="394"/>
              </a:xfrm>
            </p:grpSpPr>
            <p:sp>
              <p:nvSpPr>
                <p:cNvPr id="1643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81" y="5516"/>
                  <a:ext cx="137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Σχολιασμός δείκτη</a:t>
                  </a:r>
                  <a:endParaRPr lang="en-US" altLang="el-GR" sz="1800">
                    <a:latin typeface="+mn-lt"/>
                    <a:cs typeface="Times New Roman" pitchFamily="18" charset="0"/>
                  </a:endParaRPr>
                </a:p>
                <a:p>
                  <a:pPr algn="just"/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3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338" y="5516"/>
                  <a:ext cx="146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  <p:grpSp>
            <p:nvGrpSpPr>
              <p:cNvPr id="16433" name="Group 128"/>
              <p:cNvGrpSpPr>
                <a:grpSpLocks/>
              </p:cNvGrpSpPr>
              <p:nvPr/>
            </p:nvGrpSpPr>
            <p:grpSpPr bwMode="auto">
              <a:xfrm>
                <a:off x="2803" y="5516"/>
                <a:ext cx="930" cy="394"/>
                <a:chOff x="2803" y="5516"/>
                <a:chExt cx="930" cy="394"/>
              </a:xfrm>
            </p:grpSpPr>
            <p:sp>
              <p:nvSpPr>
                <p:cNvPr id="16434" name="Rectangle 129"/>
                <p:cNvSpPr>
                  <a:spLocks noChangeArrowheads="1"/>
                </p:cNvSpPr>
                <p:nvPr/>
              </p:nvSpPr>
              <p:spPr bwMode="auto">
                <a:xfrm>
                  <a:off x="2846" y="5516"/>
                  <a:ext cx="844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el-GR" altLang="el-GR" sz="1800">
                      <a:latin typeface="+mn-lt"/>
                      <a:cs typeface="Arial" charset="0"/>
                    </a:rPr>
                    <a:t>-500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r>
                    <a:rPr lang="el-GR" altLang="el-GR" sz="1800">
                      <a:latin typeface="+mn-lt"/>
                      <a:cs typeface="Arial" charset="0"/>
                    </a:rPr>
                    <a:t> / +750 </a:t>
                  </a:r>
                  <a:r>
                    <a:rPr lang="en-US" altLang="el-GR" sz="1800">
                      <a:latin typeface="+mn-lt"/>
                      <a:cs typeface="Arial" charset="0"/>
                    </a:rPr>
                    <a:t>ms</a:t>
                  </a:r>
                  <a:endParaRPr lang="en-US" altLang="el-GR" sz="1800">
                    <a:latin typeface="+mn-lt"/>
                  </a:endParaRPr>
                </a:p>
              </p:txBody>
            </p:sp>
            <p:sp>
              <p:nvSpPr>
                <p:cNvPr id="16435" name="Rectangle 130"/>
                <p:cNvSpPr>
                  <a:spLocks noChangeArrowheads="1"/>
                </p:cNvSpPr>
                <p:nvPr/>
              </p:nvSpPr>
              <p:spPr bwMode="auto">
                <a:xfrm>
                  <a:off x="2803" y="5516"/>
                  <a:ext cx="93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l-GR" altLang="el-GR" sz="2800">
                    <a:latin typeface="+mn-lt"/>
                  </a:endParaRPr>
                </a:p>
              </p:txBody>
            </p:sp>
          </p:grpSp>
        </p:grpSp>
        <p:sp>
          <p:nvSpPr>
            <p:cNvPr id="16391" name="Rectangle 131"/>
            <p:cNvSpPr>
              <a:spLocks noChangeArrowheads="1"/>
            </p:cNvSpPr>
            <p:nvPr/>
          </p:nvSpPr>
          <p:spPr bwMode="auto">
            <a:xfrm>
              <a:off x="-3" y="-3"/>
              <a:ext cx="3739" cy="591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 sz="280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70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Αντιμετώπιση προβλημάτων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5:</a:t>
            </a:r>
            <a:r>
              <a:rPr lang="en-US" dirty="0" smtClean="0"/>
              <a:t> </a:t>
            </a:r>
            <a:r>
              <a:rPr lang="el-GR" dirty="0"/>
              <a:t>Συγχρονισμός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0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Πηγές προβλημάτων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Μεταβλητή καθυστέρηση στο δίκτυο</a:t>
            </a:r>
          </a:p>
          <a:p>
            <a:pPr lvl="1"/>
            <a:r>
              <a:rPr lang="el-GR" altLang="el-GR" dirty="0" err="1" smtClean="0"/>
              <a:t>Αποσυγχρονισμός</a:t>
            </a:r>
            <a:r>
              <a:rPr lang="el-GR" altLang="el-GR" dirty="0" smtClean="0"/>
              <a:t> ενός μέσου</a:t>
            </a:r>
          </a:p>
          <a:p>
            <a:pPr lvl="2"/>
            <a:r>
              <a:rPr lang="el-GR" altLang="el-GR" dirty="0" smtClean="0"/>
              <a:t>Λόγω διαταραχής καθυστέρησης</a:t>
            </a:r>
          </a:p>
          <a:p>
            <a:pPr lvl="1"/>
            <a:r>
              <a:rPr lang="el-GR" altLang="el-GR" dirty="0" err="1" smtClean="0"/>
              <a:t>Αποσυγχρονισμός</a:t>
            </a:r>
            <a:r>
              <a:rPr lang="el-GR" altLang="el-GR" dirty="0" smtClean="0"/>
              <a:t> μέσων μεταξύ τους</a:t>
            </a:r>
          </a:p>
          <a:p>
            <a:pPr lvl="2"/>
            <a:r>
              <a:rPr lang="el-GR" altLang="el-GR" dirty="0" smtClean="0"/>
              <a:t>Λόγω διαφορετικών διαταραχών</a:t>
            </a:r>
          </a:p>
          <a:p>
            <a:r>
              <a:rPr lang="el-GR" altLang="el-GR" dirty="0" smtClean="0"/>
              <a:t>Δημιουργία κενών ανάμεσα στα </a:t>
            </a:r>
            <a:r>
              <a:rPr lang="en-US" altLang="el-GR" dirty="0" smtClean="0"/>
              <a:t>LDU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Απώλεια ολόκληρων </a:t>
            </a:r>
            <a:r>
              <a:rPr lang="en-US" altLang="el-GR" dirty="0" smtClean="0"/>
              <a:t>LDU</a:t>
            </a:r>
          </a:p>
          <a:p>
            <a:pPr lvl="2"/>
            <a:r>
              <a:rPr lang="el-GR" altLang="el-GR" dirty="0" smtClean="0"/>
              <a:t>Χαμένα ή καθυστερημένα πακέτα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433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Περιορισμένο μπλοκάρισμα</a:t>
            </a:r>
          </a:p>
          <a:p>
            <a:pPr lvl="1"/>
            <a:r>
              <a:rPr lang="el-GR" altLang="el-GR" dirty="0"/>
              <a:t>Κενά για μικρές καθυστερήσεις</a:t>
            </a:r>
          </a:p>
          <a:p>
            <a:pPr lvl="1"/>
            <a:r>
              <a:rPr lang="el-GR" altLang="el-GR" dirty="0"/>
              <a:t>Επανάληψη </a:t>
            </a:r>
            <a:r>
              <a:rPr lang="en-US" altLang="el-GR" dirty="0"/>
              <a:t>LDU</a:t>
            </a:r>
            <a:r>
              <a:rPr lang="el-GR" altLang="el-GR" dirty="0"/>
              <a:t> </a:t>
            </a:r>
            <a:r>
              <a:rPr lang="el-GR" altLang="el-GR" dirty="0" smtClean="0"/>
              <a:t>για μεγάλες </a:t>
            </a:r>
            <a:r>
              <a:rPr lang="el-GR" altLang="el-GR" dirty="0"/>
              <a:t>καθυστερήσεις</a:t>
            </a:r>
          </a:p>
          <a:p>
            <a:r>
              <a:rPr lang="el-GR" altLang="el-GR" dirty="0" err="1"/>
              <a:t>Αναψηφιοποίηση</a:t>
            </a:r>
            <a:r>
              <a:rPr lang="el-GR" altLang="el-GR" dirty="0"/>
              <a:t> μέσων</a:t>
            </a:r>
          </a:p>
          <a:p>
            <a:pPr lvl="1"/>
            <a:r>
              <a:rPr lang="el-GR" altLang="el-GR" dirty="0"/>
              <a:t>Επιτάχυνση ή επιβράδυνση ροών δεδομένων </a:t>
            </a:r>
          </a:p>
          <a:p>
            <a:pPr lvl="1"/>
            <a:r>
              <a:rPr lang="el-GR" altLang="el-GR" dirty="0"/>
              <a:t>Συγχρονισμός μέσων με απόκλιση ρολογιού</a:t>
            </a:r>
          </a:p>
          <a:p>
            <a:pPr lvl="1"/>
            <a:r>
              <a:rPr lang="el-GR" altLang="el-GR" dirty="0"/>
              <a:t>Επανάληψη/παράλειψη/παρεμβολή </a:t>
            </a:r>
            <a:r>
              <a:rPr lang="en-US" altLang="el-GR" dirty="0"/>
              <a:t>LDU</a:t>
            </a:r>
            <a:endParaRPr lang="el-GR" altLang="el-GR" dirty="0"/>
          </a:p>
          <a:p>
            <a:pPr lvl="2"/>
            <a:r>
              <a:rPr lang="el-GR" altLang="el-GR" dirty="0" smtClean="0"/>
              <a:t>Χρήση και σε μετατροπές</a:t>
            </a:r>
            <a:r>
              <a:rPr lang="en-US" altLang="el-GR" dirty="0" smtClean="0"/>
              <a:t> </a:t>
            </a:r>
            <a:r>
              <a:rPr lang="en-US" altLang="el-GR" dirty="0"/>
              <a:t>PAL/SECAM/NTSC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434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Κατανεμημένος συγχρονισμός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5:</a:t>
            </a:r>
            <a:r>
              <a:rPr lang="en-US" dirty="0" smtClean="0"/>
              <a:t> </a:t>
            </a:r>
            <a:r>
              <a:rPr lang="el-GR" dirty="0"/>
              <a:t>Συγχρονισμός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Μετάδοση προδιαγραφών (1 από 2)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Κατανεμημένο σύστημα πολυμέσων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Αυξημένη καθυστέρηση </a:t>
            </a:r>
          </a:p>
          <a:p>
            <a:pPr lvl="1" eaLnBrk="1" hangingPunct="1"/>
            <a:r>
              <a:rPr lang="el-GR" altLang="el-GR" dirty="0" smtClean="0"/>
              <a:t>Αυξημένη διαταραχή</a:t>
            </a:r>
          </a:p>
          <a:p>
            <a:pPr eaLnBrk="1" hangingPunct="1"/>
            <a:r>
              <a:rPr lang="el-GR" altLang="el-GR" dirty="0" smtClean="0"/>
              <a:t>Πότε μεταδίδονται οι προδιαγραφές;</a:t>
            </a:r>
          </a:p>
          <a:p>
            <a:pPr eaLnBrk="1" hangingPunct="1"/>
            <a:r>
              <a:rPr lang="el-GR" altLang="el-GR" dirty="0" smtClean="0"/>
              <a:t>Πριν την παρουσίαση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Κατάλληλη για συνθετικό συγχρονισμό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Καθυστέρηση λόγω μετάδοσης προδιαγραφών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20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Μετάδοση προδιαγραφών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Μέσω χωριστού καναλιού</a:t>
            </a:r>
            <a:endParaRPr lang="en-US" altLang="el-GR" dirty="0"/>
          </a:p>
          <a:p>
            <a:pPr lvl="1"/>
            <a:r>
              <a:rPr lang="el-GR" altLang="el-GR" dirty="0"/>
              <a:t>Κατάλληλη για ζωντανό συγχρονισμό </a:t>
            </a:r>
            <a:endParaRPr lang="en-US" altLang="el-GR" dirty="0"/>
          </a:p>
          <a:p>
            <a:pPr lvl="1"/>
            <a:r>
              <a:rPr lang="el-GR" altLang="el-GR" dirty="0"/>
              <a:t>Απαιτεί πρόσθετο κανάλι συγχρονισμού</a:t>
            </a:r>
            <a:endParaRPr lang="en-GB" altLang="el-GR" dirty="0"/>
          </a:p>
          <a:p>
            <a:r>
              <a:rPr lang="el-GR" altLang="el-GR" dirty="0" err="1"/>
              <a:t>Πολυπλεγμένες</a:t>
            </a:r>
            <a:r>
              <a:rPr lang="el-GR" altLang="el-GR" dirty="0"/>
              <a:t> με ροές μέσων</a:t>
            </a:r>
            <a:endParaRPr lang="en-US" altLang="el-GR" dirty="0"/>
          </a:p>
          <a:p>
            <a:pPr lvl="1"/>
            <a:r>
              <a:rPr lang="el-GR" altLang="el-GR" dirty="0"/>
              <a:t>Δεν αυξάνει την καθυστέρηση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Δεν απαιτεί </a:t>
            </a:r>
            <a:r>
              <a:rPr lang="el-GR" altLang="el-GR" dirty="0"/>
              <a:t>πρόσθετα κανάλια</a:t>
            </a:r>
            <a:endParaRPr lang="en-US" altLang="el-GR" dirty="0"/>
          </a:p>
          <a:p>
            <a:pPr lvl="1"/>
            <a:r>
              <a:rPr lang="el-GR" altLang="el-GR" dirty="0"/>
              <a:t>Δεν </a:t>
            </a:r>
            <a:r>
              <a:rPr lang="el-GR" altLang="el-GR" dirty="0" smtClean="0"/>
              <a:t>επιτρέπει ανεξάρτητο χειρισμό ροών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888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Τόπος συγχρονισμού (1 από 2)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Συγχρονισμός στην πηγή</a:t>
            </a:r>
          </a:p>
          <a:p>
            <a:pPr lvl="1"/>
            <a:r>
              <a:rPr lang="el-GR" altLang="el-GR" dirty="0" smtClean="0"/>
              <a:t>Όλα τα μέσα συγχρονίζονται στην πηγή</a:t>
            </a:r>
          </a:p>
          <a:p>
            <a:pPr lvl="1" eaLnBrk="1" hangingPunct="1"/>
            <a:r>
              <a:rPr lang="el-GR" altLang="el-GR" dirty="0" smtClean="0"/>
              <a:t>Αρκεί ένα κανάλι για όλες τις πληροφορίες</a:t>
            </a:r>
          </a:p>
          <a:p>
            <a:pPr lvl="2"/>
            <a:r>
              <a:rPr lang="el-GR" altLang="el-GR" dirty="0" err="1" smtClean="0"/>
              <a:t>Πολύπλεξη</a:t>
            </a:r>
            <a:r>
              <a:rPr lang="el-GR" altLang="el-GR" dirty="0" smtClean="0"/>
              <a:t> όλων των πληροφοριών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Όλα τα μέσα αντιμετωπίζουν τα ίδια προβλήματα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95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Τόπος συγχρονισμού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Συγχρονισμός στον προορισμό</a:t>
            </a:r>
          </a:p>
          <a:p>
            <a:pPr lvl="1" eaLnBrk="1" hangingPunct="1"/>
            <a:r>
              <a:rPr lang="el-GR" altLang="el-GR" dirty="0" smtClean="0"/>
              <a:t>Συγχρονισμός πριν την παρουσίαση</a:t>
            </a:r>
          </a:p>
          <a:p>
            <a:pPr lvl="1" eaLnBrk="1" hangingPunct="1"/>
            <a:r>
              <a:rPr lang="el-GR" altLang="el-GR" dirty="0" smtClean="0"/>
              <a:t>Ανεξάρτητη μετάδοση μέσων</a:t>
            </a:r>
          </a:p>
          <a:p>
            <a:pPr lvl="2"/>
            <a:r>
              <a:rPr lang="el-GR" altLang="el-GR" dirty="0" smtClean="0"/>
              <a:t>Πιθανόν διαφορετική τύχη για το καθένα</a:t>
            </a:r>
          </a:p>
          <a:p>
            <a:pPr lvl="1" eaLnBrk="1" hangingPunct="1"/>
            <a:r>
              <a:rPr lang="el-GR" altLang="el-GR" dirty="0" smtClean="0"/>
              <a:t>Δυνατότητα παρέμβασης στον προορισμό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7604"/>
            <a:ext cx="4857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Ακρίβεια συγχρονισμού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0"/>
            <a:ext cx="8382000" cy="3352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Παρουσίαση ήχου και βίντεο τη στιγμή </a:t>
            </a:r>
            <a:r>
              <a:rPr lang="en-US" altLang="el-GR" dirty="0" smtClean="0"/>
              <a:t>T</a:t>
            </a:r>
            <a:r>
              <a:rPr lang="en-US" altLang="el-GR" baseline="-25000" dirty="0" smtClean="0"/>
              <a:t>AV</a:t>
            </a:r>
            <a:endParaRPr lang="el-GR" altLang="el-GR" baseline="-250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Ήχος: αρχίζει τη στιγμή </a:t>
            </a:r>
            <a:r>
              <a:rPr lang="en-US" altLang="el-GR" dirty="0" smtClean="0"/>
              <a:t>T</a:t>
            </a:r>
            <a:r>
              <a:rPr lang="en-US" altLang="el-GR" baseline="-25000" dirty="0" smtClean="0"/>
              <a:t>A</a:t>
            </a:r>
            <a:r>
              <a:rPr lang="el-GR" altLang="el-GR" dirty="0" smtClean="0"/>
              <a:t>=</a:t>
            </a:r>
            <a:r>
              <a:rPr lang="en-US" altLang="el-GR" dirty="0" smtClean="0"/>
              <a:t>T</a:t>
            </a:r>
            <a:r>
              <a:rPr lang="en-US" altLang="el-GR" baseline="-25000" dirty="0" smtClean="0"/>
              <a:t>AV</a:t>
            </a:r>
            <a:r>
              <a:rPr lang="el-GR" altLang="el-GR" dirty="0" smtClean="0"/>
              <a:t>-</a:t>
            </a:r>
            <a:r>
              <a:rPr lang="en-US" altLang="el-GR" dirty="0" smtClean="0"/>
              <a:t>D</a:t>
            </a:r>
            <a:r>
              <a:rPr lang="en-US" altLang="el-GR" baseline="-25000" dirty="0" smtClean="0"/>
              <a:t>A</a:t>
            </a:r>
            <a:r>
              <a:rPr lang="el-GR" altLang="el-GR" dirty="0" smtClean="0"/>
              <a:t>-</a:t>
            </a:r>
            <a:r>
              <a:rPr lang="en-US" altLang="el-GR" dirty="0" smtClean="0"/>
              <a:t>S</a:t>
            </a:r>
            <a:r>
              <a:rPr lang="en-US" altLang="el-GR" baseline="-25000" dirty="0" smtClean="0"/>
              <a:t>A</a:t>
            </a:r>
            <a:endParaRPr lang="el-GR" altLang="el-GR" baseline="-250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Βίντεο: αρχίζει τη στιγμή </a:t>
            </a:r>
            <a:r>
              <a:rPr lang="en-US" altLang="el-GR" dirty="0" smtClean="0"/>
              <a:t>T</a:t>
            </a:r>
            <a:r>
              <a:rPr lang="en-US" altLang="el-GR" baseline="-25000" dirty="0" smtClean="0"/>
              <a:t>V</a:t>
            </a:r>
            <a:r>
              <a:rPr lang="el-GR" altLang="el-GR" dirty="0" smtClean="0"/>
              <a:t>=</a:t>
            </a:r>
            <a:r>
              <a:rPr lang="en-US" altLang="el-GR" dirty="0" smtClean="0"/>
              <a:t>T</a:t>
            </a:r>
            <a:r>
              <a:rPr lang="en-US" altLang="el-GR" baseline="-25000" dirty="0" smtClean="0"/>
              <a:t>AV</a:t>
            </a:r>
            <a:r>
              <a:rPr lang="el-GR" altLang="el-GR" dirty="0" smtClean="0"/>
              <a:t>-</a:t>
            </a:r>
            <a:r>
              <a:rPr lang="en-US" altLang="el-GR" dirty="0" smtClean="0"/>
              <a:t>D</a:t>
            </a:r>
            <a:r>
              <a:rPr lang="en-US" altLang="el-GR" baseline="-25000" dirty="0" smtClean="0"/>
              <a:t>V</a:t>
            </a:r>
            <a:r>
              <a:rPr lang="el-GR" altLang="el-GR" dirty="0" smtClean="0"/>
              <a:t>-</a:t>
            </a:r>
            <a:r>
              <a:rPr lang="en-US" altLang="el-GR" dirty="0" smtClean="0"/>
              <a:t>S</a:t>
            </a:r>
            <a:r>
              <a:rPr lang="en-US" altLang="el-GR" baseline="-25000" dirty="0" smtClean="0"/>
              <a:t>V</a:t>
            </a:r>
            <a:endParaRPr lang="el-GR" altLang="el-GR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l-GR" dirty="0" smtClean="0"/>
              <a:t>D</a:t>
            </a:r>
            <a:r>
              <a:rPr lang="en-US" altLang="el-GR" baseline="-25000" dirty="0" smtClean="0"/>
              <a:t>A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smtClean="0"/>
              <a:t>D</a:t>
            </a:r>
            <a:r>
              <a:rPr lang="en-US" altLang="el-GR" baseline="-25000" dirty="0" smtClean="0"/>
              <a:t>V</a:t>
            </a:r>
            <a:r>
              <a:rPr lang="en-US" altLang="el-GR" dirty="0" smtClean="0"/>
              <a:t>:</a:t>
            </a:r>
            <a:r>
              <a:rPr lang="el-GR" altLang="el-GR" dirty="0" smtClean="0"/>
              <a:t> καθυστέρηση μετάδοσης </a:t>
            </a:r>
            <a:endParaRPr lang="en-US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l-GR" dirty="0" smtClean="0"/>
              <a:t>S</a:t>
            </a:r>
            <a:r>
              <a:rPr lang="en-US" altLang="el-GR" baseline="-25000" dirty="0" smtClean="0"/>
              <a:t>A</a:t>
            </a:r>
            <a:r>
              <a:rPr lang="en-US" altLang="el-GR" dirty="0" smtClean="0"/>
              <a:t>, S</a:t>
            </a:r>
            <a:r>
              <a:rPr lang="en-US" altLang="el-GR" baseline="-25000" dirty="0" smtClean="0"/>
              <a:t>V</a:t>
            </a:r>
            <a:r>
              <a:rPr lang="en-US" altLang="el-GR" dirty="0" smtClean="0"/>
              <a:t>: </a:t>
            </a:r>
            <a:r>
              <a:rPr lang="el-GR" altLang="el-GR" dirty="0" smtClean="0"/>
              <a:t>απόκλιση ανάμεσα στα ρολόγια (άγνωστη)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Εκτίμηση άνω ορίου απόκλισης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Εκχώρηση </a:t>
            </a:r>
            <a:r>
              <a:rPr lang="el-GR" altLang="el-GR" dirty="0" err="1" smtClean="0"/>
              <a:t>ενταμιευτών</a:t>
            </a:r>
            <a:r>
              <a:rPr lang="el-GR" altLang="el-GR" dirty="0" smtClean="0"/>
              <a:t> και έγκαιρη εκκίνηση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8388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3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Προδιαγραφές συγχρονισμού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5:</a:t>
            </a:r>
            <a:r>
              <a:rPr lang="en-US" dirty="0" smtClean="0"/>
              <a:t> </a:t>
            </a:r>
            <a:r>
              <a:rPr lang="el-GR" dirty="0"/>
              <a:t>Συγχρονισμός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Με διαστήματα (1 από 2)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18" y="1340768"/>
            <a:ext cx="5045964" cy="46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7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 διαστήματα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Προδιαγραφές που βασίζονται σε διαστήματα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Διάφορες σχέσεις ανάμεσα στα διαστήματα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Επιτρέπονται μηδενικές/άγνωστες παράμετροι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Συμπληρώνονται στην πορεία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Όχι σχέσεις </a:t>
            </a:r>
            <a:r>
              <a:rPr lang="el-GR" altLang="el-GR" dirty="0"/>
              <a:t>ανάμεσα σε μέρη </a:t>
            </a:r>
            <a:r>
              <a:rPr lang="el-GR" altLang="el-GR" dirty="0" smtClean="0"/>
              <a:t>αντικειμένων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Μόνο ανάμεσα σε διαστήματα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Πιθανά προβλήματα όταν ορίζονται οι </a:t>
            </a:r>
            <a:r>
              <a:rPr lang="el-GR" altLang="el-GR" dirty="0" smtClean="0"/>
              <a:t>διάρκειες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να είναι αδύνατος ο ορισμός τιμών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12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 άξονες (1 από 2)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869160"/>
            <a:ext cx="8382000" cy="15316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Προδιαγραφές που βασίζονται σε άξονες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Γενικό ρολόι συγχρονισμού (χρονικός άξονας)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68760"/>
            <a:ext cx="5524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962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 άξονες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Προδιαγραφές που βασίζονται σε άξονες</a:t>
            </a:r>
          </a:p>
          <a:p>
            <a:pPr lvl="1" eaLnBrk="1" hangingPunct="1"/>
            <a:r>
              <a:rPr lang="el-GR" altLang="el-GR" dirty="0" smtClean="0"/>
              <a:t>Δεν χειρίζονται αντικείμενα με άγνωστη διάρκεια </a:t>
            </a:r>
          </a:p>
          <a:p>
            <a:pPr lvl="2"/>
            <a:r>
              <a:rPr lang="el-GR" altLang="el-GR" dirty="0" smtClean="0"/>
              <a:t>Όλες οι διάρκειες πρέπει να είναι γνωστές</a:t>
            </a:r>
          </a:p>
          <a:p>
            <a:pPr lvl="1" eaLnBrk="1" hangingPunct="1"/>
            <a:r>
              <a:rPr lang="el-GR" altLang="el-GR" dirty="0" smtClean="0"/>
              <a:t>Κάθε μέσο πρέπει να συγχρονιστεί με το ρολόι</a:t>
            </a:r>
          </a:p>
          <a:p>
            <a:pPr lvl="1"/>
            <a:r>
              <a:rPr lang="el-GR" altLang="el-GR" dirty="0" smtClean="0"/>
              <a:t>Συνήθως χρησιμοποιείται ο ήχος ως γενικό ρολόι</a:t>
            </a:r>
          </a:p>
          <a:p>
            <a:pPr lvl="2" eaLnBrk="1" hangingPunct="1"/>
            <a:r>
              <a:rPr lang="el-GR" altLang="el-GR" dirty="0" smtClean="0"/>
              <a:t>Πιο ευαίσθητο μέσο σε διαταραχές</a:t>
            </a:r>
          </a:p>
          <a:p>
            <a:pPr lvl="2" eaLnBrk="1" hangingPunct="1"/>
            <a:r>
              <a:rPr lang="el-GR" altLang="el-GR" dirty="0" smtClean="0"/>
              <a:t>Πολύ υψηλό ρολόι συγχρονισμού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0743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Ιεραρχικές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Προδιαγραφές που βασίζονται σε ροή ελέγχου </a:t>
            </a:r>
          </a:p>
          <a:p>
            <a:pPr lvl="1"/>
            <a:r>
              <a:rPr lang="el-GR" altLang="el-GR" dirty="0" smtClean="0"/>
              <a:t>Συγχρονισμός σε προκαθορισμένα σημεία</a:t>
            </a:r>
          </a:p>
          <a:p>
            <a:r>
              <a:rPr lang="el-GR" altLang="el-GR" dirty="0" smtClean="0"/>
              <a:t>Ιεραρχικές </a:t>
            </a:r>
            <a:r>
              <a:rPr lang="el-GR" altLang="el-GR" dirty="0"/>
              <a:t>προδιαγραφές</a:t>
            </a:r>
          </a:p>
          <a:p>
            <a:pPr lvl="1"/>
            <a:r>
              <a:rPr lang="el-GR" altLang="el-GR" dirty="0"/>
              <a:t>Παρουσίαση εν σειρά ή παράλληλα</a:t>
            </a:r>
          </a:p>
          <a:p>
            <a:pPr lvl="2"/>
            <a:r>
              <a:rPr lang="el-GR" altLang="el-GR" dirty="0"/>
              <a:t>Φύλλα: αντικείμενα μέσων</a:t>
            </a:r>
          </a:p>
          <a:p>
            <a:pPr lvl="2"/>
            <a:r>
              <a:rPr lang="el-GR" altLang="el-GR" dirty="0"/>
              <a:t>Εσωτερικοί κόμβοι: σειρά παρουσίασης παιδιών</a:t>
            </a:r>
          </a:p>
          <a:p>
            <a:pPr lvl="1"/>
            <a:r>
              <a:rPr lang="el-GR" altLang="el-GR" dirty="0"/>
              <a:t>Χρονικές καθυστερήσεις ως αντικείμενα</a:t>
            </a:r>
            <a:endParaRPr lang="en-US" altLang="el-GR" dirty="0"/>
          </a:p>
          <a:p>
            <a:pPr lvl="1"/>
            <a:r>
              <a:rPr lang="el-GR" altLang="el-GR" dirty="0"/>
              <a:t>Συγχρονισμός μόνο σε </a:t>
            </a:r>
            <a:r>
              <a:rPr lang="el-GR" altLang="el-GR" dirty="0" smtClean="0"/>
              <a:t>αρχή / τέλος </a:t>
            </a:r>
            <a:r>
              <a:rPr lang="el-GR" altLang="el-GR" dirty="0"/>
              <a:t>αντικειμένων</a:t>
            </a:r>
          </a:p>
          <a:p>
            <a:pPr lvl="1"/>
            <a:r>
              <a:rPr lang="el-GR" altLang="el-GR" dirty="0"/>
              <a:t>Δεν μπορεί να εκφράσει περίπλοκες </a:t>
            </a:r>
            <a:r>
              <a:rPr lang="el-GR" altLang="el-GR" dirty="0" smtClean="0"/>
              <a:t>σχέσεις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969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Ιεραρχικές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88" y="1268760"/>
            <a:ext cx="5678424" cy="49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10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Πλαίσιο </a:t>
            </a:r>
            <a:r>
              <a:rPr lang="el-GR" altLang="el-GR" dirty="0"/>
              <a:t>αναφοράς </a:t>
            </a:r>
            <a:r>
              <a:rPr lang="el-GR" altLang="el-GR" dirty="0" smtClean="0"/>
              <a:t>συγχρονισμού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5:</a:t>
            </a:r>
            <a:r>
              <a:rPr lang="en-US" dirty="0" smtClean="0"/>
              <a:t> </a:t>
            </a:r>
            <a:r>
              <a:rPr lang="el-GR" dirty="0"/>
              <a:t>Συγχρονισμός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Πλαίσιο αναφοράς (1 από 3)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382000" cy="160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Ο συγχρονισμός γίνεται σε διάφορα επίπεδα</a:t>
            </a:r>
          </a:p>
          <a:p>
            <a:pPr lvl="1"/>
            <a:r>
              <a:rPr lang="el-GR" altLang="el-GR" dirty="0" smtClean="0"/>
              <a:t>Εξαρτάται από εφαρμογή και εργαλεία</a:t>
            </a:r>
          </a:p>
          <a:p>
            <a:pPr lvl="1"/>
            <a:r>
              <a:rPr lang="el-GR" altLang="el-GR" dirty="0" smtClean="0"/>
              <a:t>Παράδειγμα: συγχρονισμός υποτίτλων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52" y="1196752"/>
            <a:ext cx="3848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Πλαίσιο αναφοράς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Επίπεδο μέσων </a:t>
            </a:r>
          </a:p>
          <a:p>
            <a:pPr lvl="1"/>
            <a:r>
              <a:rPr lang="el-GR" altLang="el-GR" dirty="0"/>
              <a:t>Συγχρονισμός </a:t>
            </a:r>
            <a:r>
              <a:rPr lang="el-GR" altLang="el-GR" dirty="0" smtClean="0"/>
              <a:t>των </a:t>
            </a:r>
            <a:r>
              <a:rPr lang="en-US" altLang="el-GR" dirty="0" smtClean="0"/>
              <a:t>LDU</a:t>
            </a:r>
            <a:r>
              <a:rPr lang="el-GR" altLang="el-GR" dirty="0" smtClean="0"/>
              <a:t> </a:t>
            </a:r>
            <a:r>
              <a:rPr lang="el-GR" altLang="el-GR" dirty="0"/>
              <a:t>ενός συνεχούς μέσου</a:t>
            </a:r>
          </a:p>
          <a:p>
            <a:pPr lvl="1"/>
            <a:r>
              <a:rPr lang="el-GR" altLang="el-GR" dirty="0"/>
              <a:t>Συγχρονισμός πολλαπλών μέσων από εφαρμογή</a:t>
            </a:r>
          </a:p>
          <a:p>
            <a:pPr lvl="2"/>
            <a:r>
              <a:rPr lang="el-GR" altLang="el-GR" dirty="0"/>
              <a:t>Παρακολούθηση ρολογιού για εμφάνιση υποτίτλων</a:t>
            </a:r>
          </a:p>
          <a:p>
            <a:pPr eaLnBrk="1" hangingPunct="1"/>
            <a:r>
              <a:rPr lang="el-GR" altLang="el-GR" dirty="0" smtClean="0"/>
              <a:t>Επίπεδο ρευμάτων</a:t>
            </a:r>
          </a:p>
          <a:p>
            <a:pPr lvl="1" eaLnBrk="1" hangingPunct="1"/>
            <a:r>
              <a:rPr lang="el-GR" altLang="el-GR" dirty="0" smtClean="0"/>
              <a:t>Ρεύματα και ομάδες ρευμάτων συνεχών μέσων</a:t>
            </a:r>
          </a:p>
          <a:p>
            <a:pPr lvl="1" eaLnBrk="1" hangingPunct="1"/>
            <a:r>
              <a:rPr lang="el-GR" altLang="el-GR" dirty="0" smtClean="0"/>
              <a:t>Ορισμός χρονικών περιορισμών μεταξύ ρευμάτων</a:t>
            </a:r>
          </a:p>
          <a:p>
            <a:pPr lvl="1" eaLnBrk="1" hangingPunct="1"/>
            <a:r>
              <a:rPr lang="el-GR" altLang="el-GR" dirty="0" smtClean="0"/>
              <a:t>Ορισμός γεγονότων στις επιθυμητές στιγμές</a:t>
            </a:r>
          </a:p>
          <a:p>
            <a:pPr lvl="2"/>
            <a:r>
              <a:rPr lang="el-GR" altLang="el-GR" dirty="0" smtClean="0"/>
              <a:t>Εμφάνιση υποτίτλων όταν συμβούν τα γεγονότα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30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Πλαίσιο αναφοράς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Επίπεδο αντικειμένων</a:t>
            </a:r>
          </a:p>
          <a:p>
            <a:pPr lvl="1"/>
            <a:r>
              <a:rPr lang="el-GR" altLang="el-GR" dirty="0" err="1"/>
              <a:t>Πολυμεσικές</a:t>
            </a:r>
            <a:r>
              <a:rPr lang="el-GR" altLang="el-GR" dirty="0"/>
              <a:t> παρουσιάσεις και αντικείμενα μέσων</a:t>
            </a:r>
          </a:p>
          <a:p>
            <a:pPr lvl="1"/>
            <a:r>
              <a:rPr lang="el-GR" altLang="el-GR" dirty="0"/>
              <a:t>Ορισμός χρονικών περιορισμών μεταξύ αντικειμένων</a:t>
            </a:r>
          </a:p>
          <a:p>
            <a:pPr lvl="1"/>
            <a:r>
              <a:rPr lang="el-GR" altLang="el-GR" dirty="0"/>
              <a:t>Συγχρονισμός διακριτών μέσων με συνεχή</a:t>
            </a:r>
          </a:p>
          <a:p>
            <a:pPr lvl="2"/>
            <a:r>
              <a:rPr lang="el-GR" altLang="el-GR" dirty="0"/>
              <a:t>Ορισμός του πότε θα εμφανιστούν οι υπότιτλοι</a:t>
            </a:r>
            <a:endParaRPr lang="en-US" altLang="el-GR" dirty="0"/>
          </a:p>
          <a:p>
            <a:r>
              <a:rPr lang="el-GR" altLang="el-GR" dirty="0"/>
              <a:t>Επίπεδο προδιαγραφών</a:t>
            </a:r>
          </a:p>
          <a:p>
            <a:pPr lvl="1"/>
            <a:r>
              <a:rPr lang="el-GR" altLang="el-GR" dirty="0"/>
              <a:t>Εργαλεία δημιουργίας προδιαγραφών συγχρονισμού</a:t>
            </a:r>
          </a:p>
          <a:p>
            <a:pPr lvl="1"/>
            <a:r>
              <a:rPr lang="el-GR" altLang="el-GR" dirty="0"/>
              <a:t>Εργαλεία μετατροπής προδιαγραφών </a:t>
            </a:r>
            <a:r>
              <a:rPr lang="el-GR" altLang="el-GR" dirty="0" smtClean="0"/>
              <a:t>συγχρονισμού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6280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</a:t>
            </a:r>
            <a:r>
              <a:rPr lang="el-GR" b="1" dirty="0" smtClean="0"/>
              <a:t>5:</a:t>
            </a:r>
            <a:r>
              <a:rPr lang="en-US" dirty="0" smtClean="0"/>
              <a:t> </a:t>
            </a:r>
            <a:r>
              <a:rPr lang="el-GR" dirty="0"/>
              <a:t>Συγχρονισμός πολυμέσων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Κατανόηση των προβλημάτων συγχρονισμού πολυμέσων και των βασικών τρόπων αντιμετώπισής τους.</a:t>
            </a:r>
            <a:endParaRPr lang="el-GR" altLang="el-GR" dirty="0"/>
          </a:p>
          <a:p>
            <a:r>
              <a:rPr lang="el-GR" altLang="el-GR" dirty="0" smtClean="0"/>
              <a:t>Εισαγωγή στον κατανεμημένο συγχρονισμό.</a:t>
            </a:r>
            <a:endParaRPr lang="el-GR" altLang="el-GR" dirty="0"/>
          </a:p>
          <a:p>
            <a:r>
              <a:rPr lang="el-GR" altLang="el-GR" dirty="0" smtClean="0"/>
              <a:t>Εξοικείωση με τις βασικές μεθόδους διατύπωσης προδιαγραφών συγχρονισμού.</a:t>
            </a:r>
          </a:p>
          <a:p>
            <a:r>
              <a:rPr lang="el-GR" altLang="el-GR" dirty="0" smtClean="0"/>
              <a:t>Κατανόηση του πώς οι διάφορες τεχνικές εντάσσονται σε ένα γενικό πλαίσιο αναφοράς συγχρονισμού.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Απαιτήσεις συγχρονισμού</a:t>
            </a:r>
          </a:p>
          <a:p>
            <a:r>
              <a:rPr lang="el-GR" altLang="el-GR" dirty="0"/>
              <a:t>Αντιμετώπιση προβλημάτων</a:t>
            </a:r>
          </a:p>
          <a:p>
            <a:r>
              <a:rPr lang="el-GR" altLang="el-GR" dirty="0"/>
              <a:t>Κατανεμημένος συγχρονισμός</a:t>
            </a:r>
          </a:p>
          <a:p>
            <a:r>
              <a:rPr lang="el-GR" altLang="el-GR" dirty="0"/>
              <a:t>Προδιαγραφές συγχρονισμού</a:t>
            </a:r>
          </a:p>
          <a:p>
            <a:r>
              <a:rPr lang="el-GR" altLang="el-GR" dirty="0"/>
              <a:t>Πλαίσιο αναφοράς συγχρονισμού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5:</a:t>
            </a:r>
            <a:r>
              <a:rPr lang="en-US" dirty="0" smtClean="0"/>
              <a:t> </a:t>
            </a:r>
            <a:r>
              <a:rPr lang="el-GR" dirty="0"/>
              <a:t>Συγχρονισμός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Τι σημαίνει συγχρονισμός; (1 από 3)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Πολυμέσα: ενοποιημένη διαχείριση μέσων</a:t>
            </a:r>
          </a:p>
          <a:p>
            <a:pPr lvl="1" eaLnBrk="1" hangingPunct="1"/>
            <a:r>
              <a:rPr lang="el-GR" altLang="el-GR" dirty="0" smtClean="0"/>
              <a:t>Ψηφιακή αναπαράσταση μέσων</a:t>
            </a:r>
          </a:p>
          <a:p>
            <a:pPr lvl="1" eaLnBrk="1" hangingPunct="1"/>
            <a:r>
              <a:rPr lang="el-GR" altLang="el-GR" dirty="0" smtClean="0"/>
              <a:t>Κάθε μέσο είναι ανεξάρτητο</a:t>
            </a:r>
          </a:p>
          <a:p>
            <a:pPr lvl="1" eaLnBrk="1" hangingPunct="1"/>
            <a:r>
              <a:rPr lang="el-GR" altLang="el-GR" dirty="0" smtClean="0"/>
              <a:t>Άρα, χρειάζεται συγχρονισμός μέσων!</a:t>
            </a:r>
            <a:endParaRPr lang="en-US" altLang="el-GR" dirty="0" smtClean="0"/>
          </a:p>
          <a:p>
            <a:r>
              <a:rPr lang="el-GR" altLang="el-GR" dirty="0" smtClean="0"/>
              <a:t>Σε ποιο επίπεδο γίνεται ο συγχρονισμός;</a:t>
            </a:r>
          </a:p>
          <a:p>
            <a:pPr lvl="1"/>
            <a:r>
              <a:rPr lang="en-US" altLang="el-GR" dirty="0" smtClean="0"/>
              <a:t>LDU:</a:t>
            </a:r>
            <a:r>
              <a:rPr lang="el-GR" altLang="el-GR" dirty="0" smtClean="0"/>
              <a:t> λογικές μονάδες δεδομένων ενός μέσου</a:t>
            </a:r>
          </a:p>
          <a:p>
            <a:pPr lvl="1"/>
            <a:r>
              <a:rPr lang="el-GR" altLang="el-GR" dirty="0" smtClean="0"/>
              <a:t>Συγχρονισμός σε επίπεδο </a:t>
            </a:r>
            <a:r>
              <a:rPr lang="en-US" altLang="el-GR" dirty="0" smtClean="0"/>
              <a:t>LDU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5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Τι σημαίνει συγχρονισμός;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Συγχρονισμός ενός αντικειμένου</a:t>
            </a:r>
          </a:p>
          <a:p>
            <a:pPr lvl="1"/>
            <a:r>
              <a:rPr lang="el-GR" altLang="el-GR" dirty="0" smtClean="0"/>
              <a:t>Έχει νόημα μόνο στα συνεχή μέσα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Χρονικές </a:t>
            </a:r>
            <a:r>
              <a:rPr lang="el-GR" altLang="el-GR" dirty="0"/>
              <a:t>σχέσεις ανάμεσα στα </a:t>
            </a:r>
            <a:r>
              <a:rPr lang="en-US" altLang="el-GR" dirty="0"/>
              <a:t>LDU</a:t>
            </a:r>
            <a:r>
              <a:rPr lang="el-GR" altLang="el-GR" dirty="0"/>
              <a:t> </a:t>
            </a:r>
            <a:r>
              <a:rPr lang="el-GR" altLang="el-GR" dirty="0" smtClean="0"/>
              <a:t>του μέσου</a:t>
            </a:r>
          </a:p>
          <a:p>
            <a:pPr lvl="2"/>
            <a:r>
              <a:rPr lang="el-GR" altLang="el-GR" dirty="0" smtClean="0"/>
              <a:t>Περιοδική αναπαραγωγή</a:t>
            </a:r>
            <a:endParaRPr lang="el-GR" altLang="el-GR" dirty="0"/>
          </a:p>
          <a:p>
            <a:r>
              <a:rPr lang="el-GR" altLang="el-GR" dirty="0"/>
              <a:t>Συγχρονισμός πολλαπλών αντικειμένων</a:t>
            </a:r>
            <a:endParaRPr lang="en-US" altLang="el-GR" dirty="0"/>
          </a:p>
          <a:p>
            <a:pPr lvl="1"/>
            <a:r>
              <a:rPr lang="el-GR" altLang="el-GR" dirty="0"/>
              <a:t>Χρονικές σχέσεις ανάμεσα σε πολλαπλά </a:t>
            </a:r>
            <a:r>
              <a:rPr lang="el-GR" altLang="el-GR" dirty="0" smtClean="0"/>
              <a:t>μέσα</a:t>
            </a:r>
          </a:p>
          <a:p>
            <a:pPr lvl="1"/>
            <a:r>
              <a:rPr lang="el-GR" altLang="el-GR" dirty="0" smtClean="0"/>
              <a:t>Ένα από αυτά πρέπει να είναι συνεχές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284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Τι σημαίνει συγχρονισμός;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Ζωντανός συγχρονισμός: φυσικά μέσα</a:t>
            </a:r>
          </a:p>
          <a:p>
            <a:pPr lvl="1"/>
            <a:r>
              <a:rPr lang="el-GR" altLang="el-GR" dirty="0" smtClean="0"/>
              <a:t>Ψηφιοποίηση όλων των μέσων μαζί</a:t>
            </a:r>
          </a:p>
          <a:p>
            <a:pPr lvl="2"/>
            <a:r>
              <a:rPr lang="el-GR" altLang="el-GR" dirty="0" smtClean="0"/>
              <a:t>Παράδειγμα: ήχος και εικόνα</a:t>
            </a:r>
          </a:p>
          <a:p>
            <a:pPr lvl="1"/>
            <a:r>
              <a:rPr lang="el-GR" altLang="el-GR" dirty="0" smtClean="0"/>
              <a:t>Αναπαραγωγή </a:t>
            </a:r>
            <a:r>
              <a:rPr lang="el-GR" altLang="el-GR" dirty="0"/>
              <a:t>συσχετίσεων ψηφιοποίησης</a:t>
            </a:r>
          </a:p>
          <a:p>
            <a:r>
              <a:rPr lang="el-GR" altLang="el-GR" dirty="0"/>
              <a:t>Συνθετικός συγχρονισμός: συνθετικά μέσα</a:t>
            </a:r>
            <a:endParaRPr lang="en-US" altLang="el-GR" dirty="0"/>
          </a:p>
          <a:p>
            <a:pPr lvl="1"/>
            <a:r>
              <a:rPr lang="el-GR" altLang="el-GR" dirty="0"/>
              <a:t>Ανεξάρτητη ψηφιοποίηση των μέσων</a:t>
            </a:r>
            <a:endParaRPr lang="en-US" altLang="el-GR" dirty="0"/>
          </a:p>
          <a:p>
            <a:pPr lvl="1"/>
            <a:r>
              <a:rPr lang="el-GR" altLang="el-GR" dirty="0"/>
              <a:t>Οι συσχετίσεις ορίζονται εκ των </a:t>
            </a:r>
            <a:r>
              <a:rPr lang="el-GR" altLang="el-GR" dirty="0" smtClean="0"/>
              <a:t>υστέρων</a:t>
            </a:r>
          </a:p>
          <a:p>
            <a:pPr lvl="2"/>
            <a:r>
              <a:rPr lang="el-GR" altLang="el-GR" dirty="0" smtClean="0"/>
              <a:t>Παράδειγμα: εικόνα και υπότιτλοι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854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B84D817-90CF-4D1A-9D9E-B3D7EFED4B1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1422</Words>
  <Application>Microsoft Office PowerPoint</Application>
  <PresentationFormat>On-screen Show (4:3)</PresentationFormat>
  <Paragraphs>314</Paragraphs>
  <Slides>39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Τι σημαίνει συγχρονισμός; (1 από 3)</vt:lpstr>
      <vt:lpstr>Τι σημαίνει συγχρονισμός; (2 από 3)</vt:lpstr>
      <vt:lpstr>Τι σημαίνει συγχρονισμός; (3 από 3)</vt:lpstr>
      <vt:lpstr>Απαιτήσεις συγχρονισμού</vt:lpstr>
      <vt:lpstr>Απαιτήσεις</vt:lpstr>
      <vt:lpstr>Συγχρονισμός χειλιών (1 από 4)</vt:lpstr>
      <vt:lpstr>Συγχρονισμός χειλιών (2 από 4)</vt:lpstr>
      <vt:lpstr>Συγχρονισμός χειλιών (3 από 4)</vt:lpstr>
      <vt:lpstr>Συγχρονισμός χειλιών (4 από 4)</vt:lpstr>
      <vt:lpstr>Άλλες εφαρμογές</vt:lpstr>
      <vt:lpstr>Ποιότητα συγχρονισμού</vt:lpstr>
      <vt:lpstr>Σύνοψη απαιτήσεων</vt:lpstr>
      <vt:lpstr>Αντιμετώπιση προβλημάτων</vt:lpstr>
      <vt:lpstr>Πηγές προβλημάτων</vt:lpstr>
      <vt:lpstr>Αντιμετώπιση</vt:lpstr>
      <vt:lpstr>Κατανεμημένος συγχρονισμός</vt:lpstr>
      <vt:lpstr>Μετάδοση προδιαγραφών (1 από 2)</vt:lpstr>
      <vt:lpstr>Μετάδοση προδιαγραφών (2 από 2)</vt:lpstr>
      <vt:lpstr>Τόπος συγχρονισμού (1 από 2)</vt:lpstr>
      <vt:lpstr>Τόπος συγχρονισμού (2 από 2)</vt:lpstr>
      <vt:lpstr>Ακρίβεια συγχρονισμού</vt:lpstr>
      <vt:lpstr>Προδιαγραφές συγχρονισμού</vt:lpstr>
      <vt:lpstr>Με διαστήματα (1 από 2)</vt:lpstr>
      <vt:lpstr>Με διαστήματα (2 από 2)</vt:lpstr>
      <vt:lpstr>Με άξονες (1 από 2)</vt:lpstr>
      <vt:lpstr>Με άξονες (2 από 2)</vt:lpstr>
      <vt:lpstr>Ιεραρχικές (1 από 2)</vt:lpstr>
      <vt:lpstr>Ιεραρχικές (2 από 2)</vt:lpstr>
      <vt:lpstr>Πλαίσιο αναφοράς συγχρονισμού</vt:lpstr>
      <vt:lpstr>Πλαίσιο αναφοράς (1 από 3)</vt:lpstr>
      <vt:lpstr>Πλαίσιο αναφοράς (2 από 3)</vt:lpstr>
      <vt:lpstr>Πλαίσιο αναφοράς (3 από 3)</vt:lpstr>
      <vt:lpstr>Τέλος Ενότητας #15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Συγχρονισμός πολυμέσων</dc:title>
  <dc:subject>Κινητά και Διάχυτα Συστήματα</dc:subject>
  <dc:creator>Γεώργιος Ξυλωμένος</dc:creator>
  <cp:keywords>Συγχρονισμός χειλιών; απαιτήσεις συγχρονισμού; προδιαγραφές συγχρονισμού</cp:keywords>
  <cp:lastModifiedBy>George Xylomenos</cp:lastModifiedBy>
  <cp:revision>324</cp:revision>
  <cp:lastPrinted>2014-02-16T13:16:25Z</cp:lastPrinted>
  <dcterms:created xsi:type="dcterms:W3CDTF">2012-09-06T09:03:05Z</dcterms:created>
  <dcterms:modified xsi:type="dcterms:W3CDTF">2015-03-30T13:56:20Z</dcterms:modified>
</cp:coreProperties>
</file>