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2"/>
  </p:notesMasterIdLst>
  <p:sldIdLst>
    <p:sldId id="256" r:id="rId3"/>
    <p:sldId id="259" r:id="rId4"/>
    <p:sldId id="257" r:id="rId5"/>
    <p:sldId id="261" r:id="rId6"/>
    <p:sldId id="262" r:id="rId7"/>
    <p:sldId id="448"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49"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354" r:id="rId8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8" autoAdjust="0"/>
    <p:restoredTop sz="0" autoAdjust="0"/>
  </p:normalViewPr>
  <p:slideViewPr>
    <p:cSldViewPr>
      <p:cViewPr>
        <p:scale>
          <a:sx n="81" d="100"/>
          <a:sy n="81" d="100"/>
        </p:scale>
        <p:origin x="-1170" y="-72"/>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19/10/2015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Hermitian_matrix"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en.wikipedia.org/wiki/Positive-definite_matri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F2C3D-9158-409E-A123-02B34CE0CE59}" type="slidenum">
              <a:rPr lang="en-US"/>
              <a:pPr/>
              <a:t>28</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BF3C2-D8E7-4EF0-B2CD-61AD14F39ACA}"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BB57E-C639-47BB-9368-66226668584F}" type="slidenum">
              <a:rPr lang="en-US"/>
              <a:pPr/>
              <a:t>30</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962C5-D04F-4776-821D-307F8F79AE4C}" type="slidenum">
              <a:rPr lang="en-US"/>
              <a:pPr/>
              <a:t>31</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1F493-C2E1-406F-A70E-B34511E2C59A}" type="slidenum">
              <a:rPr lang="en-US"/>
              <a:pPr/>
              <a:t>32</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defRPr/>
            </a:pPr>
            <a:fld id="{E1ECD6E2-25EB-48AE-9D77-F4F799FFDAD7}" type="slidenum">
              <a:rPr lang="en-US" smtClean="0"/>
              <a:pPr eaLnBrk="1" hangingPunct="1">
                <a:defRPr/>
              </a:pPr>
              <a:t>62</a:t>
            </a:fld>
            <a:endParaRPr lang="en-US"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In the special case that </a:t>
            </a:r>
            <a:r>
              <a:rPr lang="en-US" i="1" smtClean="0">
                <a:latin typeface="Arial" pitchFamily="34" charset="0"/>
              </a:rPr>
              <a:t>M</a:t>
            </a:r>
            <a:r>
              <a:rPr lang="en-US" smtClean="0">
                <a:latin typeface="Arial" pitchFamily="34" charset="0"/>
              </a:rPr>
              <a:t> is a </a:t>
            </a:r>
            <a:r>
              <a:rPr lang="en-US" smtClean="0">
                <a:latin typeface="Arial" pitchFamily="34" charset="0"/>
                <a:hlinkClick r:id="rId3" tooltip="Hermitian matrix"/>
              </a:rPr>
              <a:t>Hermitian matrix</a:t>
            </a:r>
            <a:r>
              <a:rPr lang="en-US" smtClean="0">
                <a:latin typeface="Arial" pitchFamily="34" charset="0"/>
              </a:rPr>
              <a:t> which is </a:t>
            </a:r>
            <a:r>
              <a:rPr lang="en-US" smtClean="0">
                <a:latin typeface="Arial" pitchFamily="34" charset="0"/>
                <a:hlinkClick r:id="rId4" tooltip="Positive-definite matrix"/>
              </a:rPr>
              <a:t>positive semi-definite</a:t>
            </a:r>
            <a:r>
              <a:rPr lang="en-US" smtClean="0">
                <a:latin typeface="Arial" pitchFamily="34" charset="0"/>
              </a:rPr>
              <a:t>, i.e., all its eigenvalues are real and non-negative, then the singular values and singular vectors coincide with the eigenvalues and eigenvectors of </a:t>
            </a:r>
            <a:r>
              <a:rPr lang="en-US" i="1" smtClean="0">
                <a:latin typeface="Arial" pitchFamily="34" charset="0"/>
              </a:rPr>
              <a:t>M</a:t>
            </a:r>
            <a:r>
              <a:rPr lang="en-US" smtClean="0">
                <a:latin typeface="Arial"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C8E70-E8D9-413F-9DAB-5451548DAD9A}" type="slidenum">
              <a:rPr lang="en-US"/>
              <a:pPr/>
              <a:t>23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3D91B-072D-4B41-80BD-490EED2F1B23}" type="slidenum">
              <a:rPr lang="en-US"/>
              <a:pPr/>
              <a:t>24</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2104C-1014-4ED7-9CCB-A8620176F15D}" type="slidenum">
              <a:rPr lang="en-US"/>
              <a:pPr/>
              <a:t>27</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flipV="1">
            <a:off x="457200" y="1143000"/>
            <a:ext cx="82296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8"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6"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D4D6CBEE-5F75-420A-B9CB-93477BB03C44}" type="datetimeFigureOut">
              <a:rPr lang="en-US"/>
              <a:pPr>
                <a:defRPr/>
              </a:pPr>
              <a:t>10/19/2015</a:t>
            </a:fld>
            <a:endParaRPr lang="en-GB"/>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5DF016A0-A7A7-4DB0-A1EE-164565CF85B7}" type="slidenum">
              <a:rPr lang="en-GB"/>
              <a:pPr>
                <a:defRPr/>
              </a:pPr>
              <a:t>‹#›</a:t>
            </a:fld>
            <a:endParaRPr lang="en-GB"/>
          </a:p>
        </p:txBody>
      </p:sp>
    </p:spTree>
    <p:extLst>
      <p:ext uri="{BB962C8B-B14F-4D97-AF65-F5344CB8AC3E}">
        <p14:creationId xmlns:p14="http://schemas.microsoft.com/office/powerpoint/2010/main" val="150820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B6FCBD3-9CD7-48EA-872A-585D75D91581}" type="slidenum">
              <a:rPr lang="en-US"/>
              <a:pPr>
                <a:defRPr/>
              </a:pPr>
              <a:t>‹#›</a:t>
            </a:fld>
            <a:endParaRPr lang="en-US"/>
          </a:p>
        </p:txBody>
      </p:sp>
    </p:spTree>
    <p:extLst>
      <p:ext uri="{BB962C8B-B14F-4D97-AF65-F5344CB8AC3E}">
        <p14:creationId xmlns:p14="http://schemas.microsoft.com/office/powerpoint/2010/main" val="108731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 id="2147483663"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itpress.mit.edu/catalog/author/default.asp?aid=4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cs.rpi.edu/~zaki/www-new/uploads/Dmcourse/Main/chap6.pdf" TargetMode="External"/><Relationship Id="rId5" Type="http://schemas.openxmlformats.org/officeDocument/2006/relationships/hyperlink" Target="http://mitpress.mit.edu/catalog/author/default.asp?aid=442" TargetMode="External"/><Relationship Id="rId4" Type="http://schemas.openxmlformats.org/officeDocument/2006/relationships/hyperlink" Target="http://mitpress.mit.edu/catalog/author/default.asp?aid=44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s.rpi.edu/~zaki/www-new/uploads/Dmcourse/Main/chap6.pdf" TargetMode="External"/><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ece.uprm.edu/~domingo/teaching/ciic8996/SOME%20CONTRIBUTIONS%20TO%20DIMENSIONALITY%20REDUCTION.pdf"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Conjugate_transpose" TargetMode="External"/><Relationship Id="rId7" Type="http://schemas.openxmlformats.org/officeDocument/2006/relationships/image" Target="../media/image33.png"/><Relationship Id="rId2" Type="http://schemas.openxmlformats.org/officeDocument/2006/relationships/hyperlink" Target="http://en.wikipedia.org/wiki/Frobenius_norm" TargetMode="External"/><Relationship Id="rId1" Type="http://schemas.openxmlformats.org/officeDocument/2006/relationships/slideLayout" Target="../slideLayouts/slideLayout2.xml"/><Relationship Id="rId6" Type="http://schemas.openxmlformats.org/officeDocument/2006/relationships/hyperlink" Target="http://en.wikipedia.org/wiki/Numerical_linear_algebra" TargetMode="External"/><Relationship Id="rId5" Type="http://schemas.openxmlformats.org/officeDocument/2006/relationships/hyperlink" Target="http://en.wikipedia.org/wiki/Trace_(matrix)" TargetMode="External"/><Relationship Id="rId4" Type="http://schemas.openxmlformats.org/officeDocument/2006/relationships/hyperlink" Target="http://en.wikipedia.org/wiki/Singular_valu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en.wikipedia.org/wiki/Linear_transform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Εξόρυξη γνώσης από Βάσεις Δεδομένων και τον Παγκόσμιο Ιστό</a:t>
            </a:r>
          </a:p>
        </p:txBody>
      </p:sp>
      <p:sp>
        <p:nvSpPr>
          <p:cNvPr id="3" name="Υπότιτλος 2"/>
          <p:cNvSpPr>
            <a:spLocks noGrp="1"/>
          </p:cNvSpPr>
          <p:nvPr>
            <p:ph type="subTitle" idx="1"/>
          </p:nvPr>
        </p:nvSpPr>
        <p:spPr>
          <a:xfrm>
            <a:off x="683568" y="3645024"/>
            <a:ext cx="7776864" cy="1752600"/>
          </a:xfrm>
        </p:spPr>
        <p:txBody>
          <a:bodyPr>
            <a:noAutofit/>
          </a:bodyPr>
          <a:lstStyle/>
          <a:p>
            <a:r>
              <a:rPr lang="el-GR" sz="2400" b="1" dirty="0"/>
              <a:t>Ενότητα </a:t>
            </a:r>
            <a:r>
              <a:rPr lang="en-US" sz="2400" b="1" dirty="0" smtClean="0"/>
              <a:t># </a:t>
            </a:r>
            <a:r>
              <a:rPr lang="en-US" sz="2400" b="1" dirty="0"/>
              <a:t>2</a:t>
            </a:r>
            <a:r>
              <a:rPr lang="el-GR" sz="2400" b="1" dirty="0" smtClean="0"/>
              <a:t>:</a:t>
            </a:r>
            <a:r>
              <a:rPr lang="en-US" sz="2400" dirty="0" smtClean="0"/>
              <a:t> </a:t>
            </a:r>
            <a:r>
              <a:rPr lang="en-US" sz="2400" dirty="0" err="1">
                <a:ea typeface="ＭＳ Ｐゴシック" pitchFamily="34" charset="-128"/>
              </a:rPr>
              <a:t>Dimesionality</a:t>
            </a:r>
            <a:r>
              <a:rPr lang="en-US" sz="2400" dirty="0">
                <a:ea typeface="ＭＳ Ｐゴシック" pitchFamily="34" charset="-128"/>
              </a:rPr>
              <a:t> Reduction</a:t>
            </a:r>
            <a:br>
              <a:rPr lang="en-US" sz="2400" dirty="0">
                <a:ea typeface="ＭＳ Ｐゴシック" pitchFamily="34" charset="-128"/>
              </a:rPr>
            </a:br>
            <a:r>
              <a:rPr lang="en-US" sz="2400" dirty="0">
                <a:ea typeface="ＭＳ Ｐゴシック" pitchFamily="34" charset="-128"/>
              </a:rPr>
              <a:t>and Feature </a:t>
            </a:r>
            <a:r>
              <a:rPr lang="en-US" sz="2400" dirty="0" smtClean="0">
                <a:ea typeface="ＭＳ Ｐゴシック" pitchFamily="34" charset="-128"/>
              </a:rPr>
              <a:t>Selection</a:t>
            </a:r>
          </a:p>
          <a:p>
            <a:r>
              <a:rPr lang="el-GR" sz="2400" b="1" dirty="0" smtClean="0"/>
              <a:t>Διδάσκων: </a:t>
            </a:r>
            <a:r>
              <a:rPr lang="el-GR" sz="2400" dirty="0" smtClean="0"/>
              <a:t>Μιχάλης </a:t>
            </a:r>
            <a:r>
              <a:rPr lang="el-GR" sz="2400" dirty="0" err="1" smtClean="0"/>
              <a:t>Βαζιργιάννης</a:t>
            </a:r>
            <a:endParaRPr lang="en-US" sz="2400" dirty="0" smtClean="0"/>
          </a:p>
          <a:p>
            <a:r>
              <a:rPr lang="el-GR" sz="2400" b="1" dirty="0" smtClean="0"/>
              <a:t>Τμήμα: </a:t>
            </a:r>
            <a:r>
              <a:rPr lang="el-GR" sz="2400" dirty="0"/>
              <a:t>Προπτυχιακό Πρόγραμμα Σπουδών </a:t>
            </a:r>
            <a:r>
              <a:rPr lang="el-GR" sz="2400" dirty="0" smtClean="0"/>
              <a:t>“Πληροφορικής”</a:t>
            </a:r>
            <a:endParaRPr lang="el-GR" sz="2400" b="1" dirty="0"/>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a:t>Other Distance Metrics</a:t>
            </a:r>
          </a:p>
        </p:txBody>
      </p:sp>
      <p:sp>
        <p:nvSpPr>
          <p:cNvPr id="20483" name="Rectangle 3"/>
          <p:cNvSpPr>
            <a:spLocks noGrp="1" noChangeArrowheads="1"/>
          </p:cNvSpPr>
          <p:nvPr>
            <p:ph type="body" idx="1"/>
          </p:nvPr>
        </p:nvSpPr>
        <p:spPr/>
        <p:txBody>
          <a:bodyPr>
            <a:noAutofit/>
          </a:bodyPr>
          <a:lstStyle/>
          <a:p>
            <a:pPr eaLnBrk="1" hangingPunct="1"/>
            <a:r>
              <a:rPr lang="en-US" sz="2600" dirty="0" err="1" smtClean="0"/>
              <a:t>Minkowski</a:t>
            </a:r>
            <a:r>
              <a:rPr lang="en-US" sz="2600" dirty="0" smtClean="0"/>
              <a:t> or L</a:t>
            </a:r>
            <a:r>
              <a:rPr lang="en-US" sz="2600" baseline="-25000" dirty="0" smtClean="0">
                <a:sym typeface="Symbol" pitchFamily="18" charset="2"/>
              </a:rPr>
              <a:t> </a:t>
            </a:r>
            <a:r>
              <a:rPr lang="en-US" sz="2600" dirty="0" smtClean="0"/>
              <a:t>metric:</a:t>
            </a:r>
          </a:p>
          <a:p>
            <a:pPr eaLnBrk="1" hangingPunct="1"/>
            <a:endParaRPr lang="en-US" sz="2600" dirty="0" smtClean="0"/>
          </a:p>
          <a:p>
            <a:pPr marL="0" indent="0" eaLnBrk="1" hangingPunct="1">
              <a:buNone/>
            </a:pPr>
            <a:endParaRPr lang="en-US" sz="2600" dirty="0" smtClean="0"/>
          </a:p>
          <a:p>
            <a:pPr eaLnBrk="1" hangingPunct="1"/>
            <a:r>
              <a:rPr lang="en-US" sz="2600" dirty="0" smtClean="0"/>
              <a:t>Manhattan, city block or L</a:t>
            </a:r>
            <a:r>
              <a:rPr lang="en-US" sz="2600" baseline="-25000" dirty="0" smtClean="0"/>
              <a:t>1</a:t>
            </a:r>
            <a:r>
              <a:rPr lang="en-US" sz="2600" dirty="0" smtClean="0"/>
              <a:t> metric:</a:t>
            </a:r>
          </a:p>
          <a:p>
            <a:pPr eaLnBrk="1" hangingPunct="1"/>
            <a:endParaRPr lang="en-US" sz="2600" dirty="0" smtClean="0"/>
          </a:p>
          <a:p>
            <a:pPr eaLnBrk="1" hangingPunct="1"/>
            <a:endParaRPr lang="en-US" sz="2600" dirty="0" smtClean="0"/>
          </a:p>
          <a:p>
            <a:pPr eaLnBrk="1" hangingPunct="1"/>
            <a:endParaRPr lang="en-US" sz="2600" dirty="0" smtClean="0"/>
          </a:p>
          <a:p>
            <a:pPr eaLnBrk="1" hangingPunct="1"/>
            <a:r>
              <a:rPr lang="en-US" sz="2600" dirty="0" smtClean="0"/>
              <a:t>L</a:t>
            </a:r>
            <a:r>
              <a:rPr lang="en-US" sz="2600" baseline="-25000" dirty="0" smtClean="0">
                <a:sym typeface="Symbol" pitchFamily="18" charset="2"/>
              </a:rPr>
              <a:t></a:t>
            </a:r>
            <a:endParaRPr lang="en-US" sz="2600" baseline="-25000" dirty="0" smtClean="0"/>
          </a:p>
        </p:txBody>
      </p:sp>
      <p:graphicFrame>
        <p:nvGraphicFramePr>
          <p:cNvPr id="166916" name="Object 4"/>
          <p:cNvGraphicFramePr>
            <a:graphicFrameLocks noChangeAspect="1"/>
          </p:cNvGraphicFramePr>
          <p:nvPr>
            <p:extLst>
              <p:ext uri="{D42A27DB-BD31-4B8C-83A1-F6EECF244321}">
                <p14:modId xmlns:p14="http://schemas.microsoft.com/office/powerpoint/2010/main" val="1421530157"/>
              </p:ext>
            </p:extLst>
          </p:nvPr>
        </p:nvGraphicFramePr>
        <p:xfrm>
          <a:off x="2438400" y="1885950"/>
          <a:ext cx="3887788" cy="1162050"/>
        </p:xfrm>
        <a:graphic>
          <a:graphicData uri="http://schemas.openxmlformats.org/presentationml/2006/ole">
            <mc:AlternateContent xmlns:mc="http://schemas.openxmlformats.org/markup-compatibility/2006">
              <mc:Choice xmlns:v="urn:schemas-microsoft-com:vml" Requires="v">
                <p:oleObj spid="_x0000_s4272" name="Equation" r:id="rId3" imgW="1866900" imgH="558800" progId="Equation.3">
                  <p:embed/>
                </p:oleObj>
              </mc:Choice>
              <mc:Fallback>
                <p:oleObj name="Equation" r:id="rId3" imgW="18669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85950"/>
                        <a:ext cx="3887788"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7" name="Object 5"/>
          <p:cNvGraphicFramePr>
            <a:graphicFrameLocks noChangeAspect="1"/>
          </p:cNvGraphicFramePr>
          <p:nvPr>
            <p:extLst>
              <p:ext uri="{D42A27DB-BD31-4B8C-83A1-F6EECF244321}">
                <p14:modId xmlns:p14="http://schemas.microsoft.com/office/powerpoint/2010/main" val="3226677917"/>
              </p:ext>
            </p:extLst>
          </p:nvPr>
        </p:nvGraphicFramePr>
        <p:xfrm>
          <a:off x="2478088" y="4005064"/>
          <a:ext cx="3236912" cy="950912"/>
        </p:xfrm>
        <a:graphic>
          <a:graphicData uri="http://schemas.openxmlformats.org/presentationml/2006/ole">
            <mc:AlternateContent xmlns:mc="http://schemas.openxmlformats.org/markup-compatibility/2006">
              <mc:Choice xmlns:v="urn:schemas-microsoft-com:vml" Requires="v">
                <p:oleObj spid="_x0000_s4273" name="Equation" r:id="rId5" imgW="1511300" imgH="444500" progId="Equation.3">
                  <p:embed/>
                </p:oleObj>
              </mc:Choice>
              <mc:Fallback>
                <p:oleObj name="Equation" r:id="rId5" imgW="15113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088" y="4005064"/>
                        <a:ext cx="3236912"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6"/>
          <p:cNvGraphicFramePr>
            <a:graphicFrameLocks noChangeAspect="1"/>
          </p:cNvGraphicFramePr>
          <p:nvPr>
            <p:extLst>
              <p:ext uri="{D42A27DB-BD31-4B8C-83A1-F6EECF244321}">
                <p14:modId xmlns:p14="http://schemas.microsoft.com/office/powerpoint/2010/main" val="2516318764"/>
              </p:ext>
            </p:extLst>
          </p:nvPr>
        </p:nvGraphicFramePr>
        <p:xfrm>
          <a:off x="2438400" y="5032176"/>
          <a:ext cx="3533775" cy="644525"/>
        </p:xfrm>
        <a:graphic>
          <a:graphicData uri="http://schemas.openxmlformats.org/presentationml/2006/ole">
            <mc:AlternateContent xmlns:mc="http://schemas.openxmlformats.org/markup-compatibility/2006">
              <mc:Choice xmlns:v="urn:schemas-microsoft-com:vml" Requires="v">
                <p:oleObj spid="_x0000_s4274" name="Equation" r:id="rId7" imgW="1600200" imgH="292100" progId="Equation.3">
                  <p:embed/>
                </p:oleObj>
              </mc:Choice>
              <mc:Fallback>
                <p:oleObj name="Equation" r:id="rId7" imgW="16002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032176"/>
                        <a:ext cx="3533775"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5971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6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6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6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Cosine based similarity</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896898983"/>
              </p:ext>
            </p:extLst>
          </p:nvPr>
        </p:nvGraphicFramePr>
        <p:xfrm>
          <a:off x="650828" y="1524000"/>
          <a:ext cx="4438650" cy="1003300"/>
        </p:xfrm>
        <a:graphic>
          <a:graphicData uri="http://schemas.openxmlformats.org/presentationml/2006/ole">
            <mc:AlternateContent xmlns:mc="http://schemas.openxmlformats.org/markup-compatibility/2006">
              <mc:Choice xmlns:v="urn:schemas-microsoft-com:vml" Requires="v">
                <p:oleObj spid="_x0000_s5180" name="Equation" r:id="rId3" imgW="2641320" imgH="596880" progId="Equation.3">
                  <p:embed/>
                </p:oleObj>
              </mc:Choice>
              <mc:Fallback>
                <p:oleObj name="Equation" r:id="rId3" imgW="2641320" imgH="596880" progId="Equation.3">
                  <p:embed/>
                  <p:pic>
                    <p:nvPicPr>
                      <p:cNvPr id="0" name=""/>
                      <p:cNvPicPr>
                        <a:picLocks noChangeAspect="1" noChangeArrowheads="1"/>
                      </p:cNvPicPr>
                      <p:nvPr/>
                    </p:nvPicPr>
                    <p:blipFill>
                      <a:blip r:embed="rId4"/>
                      <a:srcRect/>
                      <a:stretch>
                        <a:fillRect/>
                      </a:stretch>
                    </p:blipFill>
                    <p:spPr bwMode="auto">
                      <a:xfrm>
                        <a:off x="650828" y="1524000"/>
                        <a:ext cx="443865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CosineSimilarity.png"/>
          <p:cNvPicPr>
            <a:picLocks noChangeAspect="1"/>
          </p:cNvPicPr>
          <p:nvPr/>
        </p:nvPicPr>
        <p:blipFill>
          <a:blip r:embed="rId5"/>
          <a:srcRect/>
          <a:stretch>
            <a:fillRect/>
          </a:stretch>
        </p:blipFill>
        <p:spPr bwMode="auto">
          <a:xfrm>
            <a:off x="5105400" y="3015343"/>
            <a:ext cx="3038475" cy="3156857"/>
          </a:xfrm>
          <a:prstGeom prst="rect">
            <a:avLst/>
          </a:prstGeom>
          <a:noFill/>
          <a:ln w="9525">
            <a:noFill/>
            <a:miter lim="800000"/>
            <a:headEnd/>
            <a:tailEnd/>
          </a:ln>
        </p:spPr>
      </p:pic>
    </p:spTree>
    <p:extLst>
      <p:ext uri="{BB962C8B-B14F-4D97-AF65-F5344CB8AC3E}">
        <p14:creationId xmlns:p14="http://schemas.microsoft.com/office/powerpoint/2010/main" val="347843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dirty="0" smtClean="0"/>
              <a:t>Distance metrics – Nominal values / text</a:t>
            </a:r>
            <a:endParaRPr lang="en-US" dirty="0"/>
          </a:p>
        </p:txBody>
      </p:sp>
      <p:sp>
        <p:nvSpPr>
          <p:cNvPr id="28675" name="Rectangle 3"/>
          <p:cNvSpPr>
            <a:spLocks noGrp="1" noChangeArrowheads="1"/>
          </p:cNvSpPr>
          <p:nvPr>
            <p:ph type="body" idx="1"/>
          </p:nvPr>
        </p:nvSpPr>
        <p:spPr>
          <a:xfrm>
            <a:off x="533400" y="1495325"/>
            <a:ext cx="8229600" cy="4525963"/>
          </a:xfrm>
        </p:spPr>
        <p:txBody>
          <a:bodyPr>
            <a:normAutofit fontScale="92500"/>
          </a:bodyPr>
          <a:lstStyle/>
          <a:p>
            <a:pPr eaLnBrk="1" hangingPunct="1"/>
            <a:endParaRPr lang="en-US" dirty="0" smtClean="0"/>
          </a:p>
          <a:p>
            <a:pPr eaLnBrk="1" hangingPunct="1"/>
            <a:r>
              <a:rPr lang="en-US" dirty="0" smtClean="0"/>
              <a:t>Nominal variables</a:t>
            </a:r>
          </a:p>
          <a:p>
            <a:pPr lvl="1" eaLnBrk="1" hangingPunct="1"/>
            <a:r>
              <a:rPr lang="en-US" dirty="0" smtClean="0"/>
              <a:t>Number of matches divided by number of dimensions</a:t>
            </a:r>
          </a:p>
          <a:p>
            <a:pPr lvl="1" eaLnBrk="1" hangingPunct="1"/>
            <a:endParaRPr lang="en-US" dirty="0" smtClean="0"/>
          </a:p>
          <a:p>
            <a:pPr lvl="4" eaLnBrk="1" hangingPunct="1"/>
            <a:endParaRPr lang="en-US" dirty="0"/>
          </a:p>
          <a:p>
            <a:pPr marL="342900" lvl="1" indent="-342900" eaLnBrk="1" hangingPunct="1">
              <a:buFontTx/>
              <a:buChar char="•"/>
            </a:pPr>
            <a:r>
              <a:rPr lang="en-US" dirty="0" smtClean="0"/>
              <a:t>Edit (</a:t>
            </a:r>
            <a:r>
              <a:rPr lang="en-US" dirty="0" err="1" smtClean="0"/>
              <a:t>Levenshtein</a:t>
            </a:r>
            <a:r>
              <a:rPr lang="en-US" dirty="0" smtClean="0"/>
              <a:t>) distance</a:t>
            </a:r>
            <a:endParaRPr lang="en-US" sz="1600" dirty="0" smtClean="0"/>
          </a:p>
          <a:p>
            <a:pPr lvl="1" eaLnBrk="1" hangingPunct="1"/>
            <a:r>
              <a:rPr lang="en-US" sz="1600" dirty="0" smtClean="0"/>
              <a:t>“</a:t>
            </a:r>
            <a:r>
              <a:rPr lang="en-US" sz="1600" b="1" dirty="0" smtClean="0"/>
              <a:t>k</a:t>
            </a:r>
            <a:r>
              <a:rPr lang="en-US" sz="1600" dirty="0" smtClean="0"/>
              <a:t>itten → </a:t>
            </a:r>
            <a:r>
              <a:rPr lang="en-US" sz="1600" b="1" dirty="0" err="1" smtClean="0"/>
              <a:t>s</a:t>
            </a:r>
            <a:r>
              <a:rPr lang="en-US" sz="1600" dirty="0" err="1" smtClean="0"/>
              <a:t>itten</a:t>
            </a:r>
            <a:r>
              <a:rPr lang="en-US" sz="1600" dirty="0" smtClean="0"/>
              <a:t> (substitution of "s" for "k") </a:t>
            </a:r>
          </a:p>
          <a:p>
            <a:pPr lvl="1" eaLnBrk="1" hangingPunct="1"/>
            <a:r>
              <a:rPr lang="en-US" sz="1600" dirty="0" err="1" smtClean="0"/>
              <a:t>sitt</a:t>
            </a:r>
            <a:r>
              <a:rPr lang="en-US" sz="1600" b="1" dirty="0" err="1" smtClean="0"/>
              <a:t>e</a:t>
            </a:r>
            <a:r>
              <a:rPr lang="en-US" sz="1600" dirty="0" err="1" smtClean="0"/>
              <a:t>n</a:t>
            </a:r>
            <a:r>
              <a:rPr lang="en-US" sz="1600" dirty="0" smtClean="0"/>
              <a:t> → </a:t>
            </a:r>
            <a:r>
              <a:rPr lang="en-US" sz="1600" dirty="0" err="1" smtClean="0"/>
              <a:t>sitt</a:t>
            </a:r>
            <a:r>
              <a:rPr lang="en-US" sz="1600" b="1" dirty="0" err="1" smtClean="0"/>
              <a:t>i</a:t>
            </a:r>
            <a:r>
              <a:rPr lang="en-US" sz="1600" dirty="0" err="1" smtClean="0"/>
              <a:t>n</a:t>
            </a:r>
            <a:r>
              <a:rPr lang="en-US" sz="1600" dirty="0" smtClean="0"/>
              <a:t> (substitution of "</a:t>
            </a:r>
            <a:r>
              <a:rPr lang="en-US" sz="1600" dirty="0" err="1" smtClean="0"/>
              <a:t>i</a:t>
            </a:r>
            <a:r>
              <a:rPr lang="en-US" sz="1600" dirty="0" smtClean="0"/>
              <a:t>" for "e") </a:t>
            </a:r>
          </a:p>
          <a:p>
            <a:pPr lvl="1" eaLnBrk="1" hangingPunct="1"/>
            <a:r>
              <a:rPr lang="en-US" sz="1600" dirty="0" err="1" smtClean="0"/>
              <a:t>sittin</a:t>
            </a:r>
            <a:r>
              <a:rPr lang="en-US" sz="1600" dirty="0" smtClean="0"/>
              <a:t> → sittin</a:t>
            </a:r>
            <a:r>
              <a:rPr lang="en-US" sz="1600" b="1" dirty="0" smtClean="0"/>
              <a:t>g</a:t>
            </a:r>
            <a:r>
              <a:rPr lang="en-US" sz="1600" dirty="0" smtClean="0"/>
              <a:t> (insertion of "g" at the end)”</a:t>
            </a:r>
          </a:p>
          <a:p>
            <a:pPr eaLnBrk="1" hangingPunct="1"/>
            <a:endParaRPr lang="en-US" sz="1600" dirty="0" smtClean="0"/>
          </a:p>
          <a:p>
            <a:pPr marL="0" indent="0" eaLnBrk="1" hangingPunct="1">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977691493"/>
              </p:ext>
            </p:extLst>
          </p:nvPr>
        </p:nvGraphicFramePr>
        <p:xfrm>
          <a:off x="1371600" y="3284984"/>
          <a:ext cx="6096000" cy="3708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A</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B</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A</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22317926"/>
              </p:ext>
            </p:extLst>
          </p:nvPr>
        </p:nvGraphicFramePr>
        <p:xfrm>
          <a:off x="1371600" y="3665984"/>
          <a:ext cx="6096000" cy="3708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A</a:t>
                      </a:r>
                      <a:endParaRPr lang="en-US" dirty="0"/>
                    </a:p>
                  </a:txBody>
                  <a:tcPr/>
                </a:tc>
                <a:tc>
                  <a:txBody>
                    <a:bodyPr/>
                    <a:lstStyle/>
                    <a:p>
                      <a:r>
                        <a:rPr lang="en-US" dirty="0" smtClean="0">
                          <a:solidFill>
                            <a:srgbClr val="FFFF00"/>
                          </a:solidFill>
                        </a:rPr>
                        <a:t>B</a:t>
                      </a:r>
                      <a:endParaRPr lang="en-US" dirty="0">
                        <a:solidFill>
                          <a:srgbClr val="FFFF00"/>
                        </a:solidFill>
                      </a:endParaRPr>
                    </a:p>
                  </a:txBody>
                  <a:tcPr/>
                </a:tc>
                <a:tc>
                  <a:txBody>
                    <a:bodyPr/>
                    <a:lstStyle/>
                    <a:p>
                      <a:r>
                        <a:rPr lang="en-US" dirty="0" smtClean="0"/>
                        <a:t>B</a:t>
                      </a:r>
                      <a:endParaRPr lang="en-US" dirty="0"/>
                    </a:p>
                  </a:txBody>
                  <a:tcPr/>
                </a:tc>
                <a:tc>
                  <a:txBody>
                    <a:bodyPr/>
                    <a:lstStyle/>
                    <a:p>
                      <a:r>
                        <a:rPr lang="en-US" dirty="0" smtClean="0">
                          <a:solidFill>
                            <a:srgbClr val="FFFF00"/>
                          </a:solidFill>
                        </a:rPr>
                        <a:t>A</a:t>
                      </a:r>
                      <a:endParaRPr lang="en-US" dirty="0">
                        <a:solidFill>
                          <a:srgbClr val="FFFF00"/>
                        </a:solidFill>
                      </a:endParaRPr>
                    </a:p>
                  </a:txBody>
                  <a:tcPr/>
                </a:tc>
                <a:tc>
                  <a:txBody>
                    <a:bodyPr/>
                    <a:lstStyle/>
                    <a:p>
                      <a:r>
                        <a:rPr lang="en-US" dirty="0" smtClean="0"/>
                        <a:t>C</a:t>
                      </a:r>
                      <a:endParaRPr lang="en-US" dirty="0"/>
                    </a:p>
                  </a:txBody>
                  <a:tcPr/>
                </a:tc>
                <a:tc>
                  <a:txBody>
                    <a:bodyPr/>
                    <a:lstStyle/>
                    <a:p>
                      <a:r>
                        <a:rPr lang="en-US" dirty="0" smtClean="0"/>
                        <a:t>B</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solidFill>
                            <a:srgbClr val="FFFF00"/>
                          </a:solidFill>
                        </a:rPr>
                        <a:t>C</a:t>
                      </a:r>
                      <a:endParaRPr lang="en-US" dirty="0">
                        <a:solidFill>
                          <a:srgbClr val="FFFF00"/>
                        </a:solidFill>
                      </a:endParaRPr>
                    </a:p>
                  </a:txBody>
                  <a:tcPr/>
                </a:tc>
              </a:tr>
            </a:tbl>
          </a:graphicData>
        </a:graphic>
      </p:graphicFrame>
    </p:spTree>
    <p:extLst>
      <p:ext uri="{BB962C8B-B14F-4D97-AF65-F5344CB8AC3E}">
        <p14:creationId xmlns:p14="http://schemas.microsoft.com/office/powerpoint/2010/main" val="647679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Exploratory Data Analysis</a:t>
            </a:r>
            <a:endParaRPr lang="el-GR" dirty="0"/>
          </a:p>
        </p:txBody>
      </p:sp>
      <p:sp>
        <p:nvSpPr>
          <p:cNvPr id="3" name="Content Placeholder 2"/>
          <p:cNvSpPr>
            <a:spLocks noGrp="1"/>
          </p:cNvSpPr>
          <p:nvPr>
            <p:ph idx="1"/>
          </p:nvPr>
        </p:nvSpPr>
        <p:spPr>
          <a:xfrm>
            <a:off x="381000" y="1417637"/>
            <a:ext cx="8229600" cy="4525963"/>
          </a:xfrm>
        </p:spPr>
        <p:txBody>
          <a:bodyPr>
            <a:noAutofit/>
          </a:bodyPr>
          <a:lstStyle/>
          <a:p>
            <a:pPr>
              <a:defRPr/>
            </a:pPr>
            <a:r>
              <a:rPr lang="en-US" sz="1600" dirty="0" smtClean="0">
                <a:ea typeface="ＭＳ Ｐゴシック" charset="-128"/>
              </a:rPr>
              <a:t>Methods not including </a:t>
            </a:r>
            <a:r>
              <a:rPr lang="en-US" sz="1600" dirty="0">
                <a:ea typeface="ＭＳ Ｐゴシック" charset="-128"/>
              </a:rPr>
              <a:t>formal statistical modeling and </a:t>
            </a:r>
            <a:r>
              <a:rPr lang="en-US" sz="1600" dirty="0" smtClean="0">
                <a:ea typeface="ＭＳ Ｐゴシック" charset="-128"/>
              </a:rPr>
              <a:t>inference</a:t>
            </a:r>
            <a:endParaRPr lang="en-US" sz="1600" dirty="0">
              <a:ea typeface="ＭＳ Ｐゴシック" charset="-128"/>
            </a:endParaRPr>
          </a:p>
          <a:p>
            <a:pPr lvl="1">
              <a:defRPr/>
            </a:pPr>
            <a:r>
              <a:rPr lang="en-US" sz="1600" dirty="0" smtClean="0">
                <a:ea typeface="ＭＳ Ｐゴシック" charset="-128"/>
              </a:rPr>
              <a:t>Detection </a:t>
            </a:r>
            <a:r>
              <a:rPr lang="en-US" sz="1600" dirty="0">
                <a:ea typeface="ＭＳ Ｐゴシック" charset="-128"/>
              </a:rPr>
              <a:t>of mistakes</a:t>
            </a:r>
          </a:p>
          <a:p>
            <a:pPr lvl="1">
              <a:defRPr/>
            </a:pPr>
            <a:r>
              <a:rPr lang="en-US" sz="1600" dirty="0" smtClean="0">
                <a:ea typeface="ＭＳ Ｐゴシック" charset="-128"/>
              </a:rPr>
              <a:t>Checking </a:t>
            </a:r>
            <a:r>
              <a:rPr lang="en-US" sz="1600" dirty="0">
                <a:ea typeface="ＭＳ Ｐゴシック" charset="-128"/>
              </a:rPr>
              <a:t>of assumptions</a:t>
            </a:r>
          </a:p>
          <a:p>
            <a:pPr lvl="1">
              <a:defRPr/>
            </a:pPr>
            <a:r>
              <a:rPr lang="en-US" sz="1600" dirty="0" smtClean="0">
                <a:ea typeface="ＭＳ Ｐゴシック" charset="-128"/>
              </a:rPr>
              <a:t>Preliminary </a:t>
            </a:r>
            <a:r>
              <a:rPr lang="en-US" sz="1600" dirty="0">
                <a:ea typeface="ＭＳ Ｐゴシック" charset="-128"/>
              </a:rPr>
              <a:t>selection of appropriate models</a:t>
            </a:r>
          </a:p>
          <a:p>
            <a:pPr lvl="1">
              <a:defRPr/>
            </a:pPr>
            <a:r>
              <a:rPr lang="en-US" sz="1600" dirty="0">
                <a:ea typeface="ＭＳ Ｐゴシック" charset="-128"/>
              </a:rPr>
              <a:t>D</a:t>
            </a:r>
            <a:r>
              <a:rPr lang="en-US" sz="1600" dirty="0" smtClean="0">
                <a:ea typeface="ＭＳ Ｐゴシック" charset="-128"/>
              </a:rPr>
              <a:t>etermining </a:t>
            </a:r>
            <a:r>
              <a:rPr lang="en-US" sz="1600" dirty="0">
                <a:ea typeface="ＭＳ Ｐゴシック" charset="-128"/>
              </a:rPr>
              <a:t>relationships among the explanatory variables, and</a:t>
            </a:r>
          </a:p>
          <a:p>
            <a:pPr lvl="1">
              <a:defRPr/>
            </a:pPr>
            <a:r>
              <a:rPr lang="en-US" sz="1600" dirty="0">
                <a:ea typeface="ＭＳ Ｐゴシック" charset="-128"/>
              </a:rPr>
              <a:t>A</a:t>
            </a:r>
            <a:r>
              <a:rPr lang="en-US" sz="1600" dirty="0" smtClean="0">
                <a:ea typeface="ＭＳ Ｐゴシック" charset="-128"/>
              </a:rPr>
              <a:t>ssessing </a:t>
            </a:r>
            <a:r>
              <a:rPr lang="en-US" sz="1600" dirty="0">
                <a:ea typeface="ＭＳ Ｐゴシック" charset="-128"/>
              </a:rPr>
              <a:t>the direction and rough size of relationships between </a:t>
            </a:r>
            <a:r>
              <a:rPr lang="en-US" sz="1600" dirty="0" smtClean="0">
                <a:ea typeface="ＭＳ Ｐゴシック" charset="-128"/>
              </a:rPr>
              <a:t>explanatory and </a:t>
            </a:r>
            <a:r>
              <a:rPr lang="en-US" sz="1600" dirty="0">
                <a:ea typeface="ＭＳ Ｐゴシック" charset="-128"/>
              </a:rPr>
              <a:t>outcome </a:t>
            </a:r>
            <a:r>
              <a:rPr lang="en-US" sz="1600" dirty="0" smtClean="0">
                <a:ea typeface="ＭＳ Ｐゴシック" charset="-128"/>
              </a:rPr>
              <a:t>variables (i.e. demographics – purchase)</a:t>
            </a:r>
            <a:endParaRPr lang="en-US" sz="1600" dirty="0">
              <a:ea typeface="ＭＳ Ｐゴシック" charset="-128"/>
            </a:endParaRPr>
          </a:p>
          <a:p>
            <a:pPr>
              <a:defRPr/>
            </a:pPr>
            <a:r>
              <a:rPr lang="en-US" sz="1600" dirty="0" smtClean="0">
                <a:ea typeface="ＭＳ Ｐゴシック" charset="-128"/>
              </a:rPr>
              <a:t>Useful </a:t>
            </a:r>
            <a:r>
              <a:rPr lang="en-US" sz="1600" dirty="0">
                <a:ea typeface="ＭＳ Ｐゴシック" charset="-128"/>
              </a:rPr>
              <a:t>information about the data</a:t>
            </a:r>
            <a:endParaRPr lang="el-GR" sz="1600" dirty="0">
              <a:ea typeface="ＭＳ Ｐゴシック" charset="-128"/>
            </a:endParaRPr>
          </a:p>
          <a:p>
            <a:pPr lvl="1">
              <a:defRPr/>
            </a:pPr>
            <a:r>
              <a:rPr lang="en-US" sz="1600" dirty="0">
                <a:ea typeface="ＭＳ Ｐゴシック" charset="-128"/>
              </a:rPr>
              <a:t>Min and Max values</a:t>
            </a:r>
            <a:endParaRPr lang="el-GR" sz="1600" dirty="0">
              <a:ea typeface="ＭＳ Ｐゴシック" charset="-128"/>
            </a:endParaRPr>
          </a:p>
          <a:p>
            <a:pPr lvl="1">
              <a:defRPr/>
            </a:pPr>
            <a:r>
              <a:rPr lang="en-US" sz="1600" dirty="0">
                <a:ea typeface="ＭＳ Ｐゴシック" charset="-128"/>
              </a:rPr>
              <a:t>Mean Value</a:t>
            </a:r>
            <a:endParaRPr lang="el-GR" sz="1600" dirty="0">
              <a:ea typeface="ＭＳ Ｐゴシック" charset="-128"/>
            </a:endParaRPr>
          </a:p>
          <a:p>
            <a:pPr lvl="1">
              <a:defRPr/>
            </a:pPr>
            <a:r>
              <a:rPr lang="en-US" sz="1600" dirty="0">
                <a:ea typeface="ＭＳ Ｐゴシック" charset="-128"/>
              </a:rPr>
              <a:t>Standard Deviation</a:t>
            </a:r>
            <a:endParaRPr lang="el-GR" sz="1600" dirty="0">
              <a:ea typeface="ＭＳ Ｐゴシック" charset="-128"/>
            </a:endParaRPr>
          </a:p>
          <a:p>
            <a:pPr lvl="1">
              <a:defRPr/>
            </a:pPr>
            <a:r>
              <a:rPr lang="en-US" sz="1600" dirty="0">
                <a:ea typeface="ＭＳ Ｐゴシック" charset="-128"/>
              </a:rPr>
              <a:t>Number of instances per value</a:t>
            </a:r>
            <a:r>
              <a:rPr lang="el-GR" sz="1600" dirty="0">
                <a:ea typeface="ＭＳ Ｐゴシック" charset="-128"/>
              </a:rPr>
              <a:t> (</a:t>
            </a:r>
            <a:r>
              <a:rPr lang="en-US" sz="1600" dirty="0">
                <a:ea typeface="ＭＳ Ｐゴシック" charset="-128"/>
              </a:rPr>
              <a:t>for nominal data</a:t>
            </a:r>
            <a:r>
              <a:rPr lang="el-GR" sz="1600" dirty="0">
                <a:ea typeface="ＭＳ Ｐゴシック" charset="-128"/>
              </a:rPr>
              <a:t>)</a:t>
            </a:r>
          </a:p>
          <a:p>
            <a:pPr lvl="1">
              <a:defRPr/>
            </a:pPr>
            <a:r>
              <a:rPr lang="en-US" sz="1600" dirty="0">
                <a:ea typeface="ＭＳ Ｐゴシック" charset="-128"/>
              </a:rPr>
              <a:t>Percentage of missing values</a:t>
            </a:r>
            <a:endParaRPr lang="el-GR" sz="1600" dirty="0">
              <a:ea typeface="ＭＳ Ｐゴシック" charset="-128"/>
            </a:endParaRPr>
          </a:p>
          <a:p>
            <a:pPr lvl="1">
              <a:defRPr/>
            </a:pPr>
            <a:r>
              <a:rPr lang="en-US" sz="1600" dirty="0">
                <a:ea typeface="ＭＳ Ｐゴシック" charset="-128"/>
              </a:rPr>
              <a:t>Data </a:t>
            </a:r>
            <a:r>
              <a:rPr lang="en-US" sz="1600" dirty="0" smtClean="0">
                <a:ea typeface="ＭＳ Ｐゴシック" charset="-128"/>
              </a:rPr>
              <a:t>distribution</a:t>
            </a:r>
            <a:endParaRPr lang="en-US" sz="1600" dirty="0">
              <a:ea typeface="ＭＳ Ｐゴシック" charset="-128"/>
            </a:endParaRPr>
          </a:p>
          <a:p>
            <a:pPr marL="0" indent="0">
              <a:buNone/>
              <a:defRPr/>
            </a:pPr>
            <a:endParaRPr lang="en-US" sz="1600" dirty="0">
              <a:ea typeface="ＭＳ Ｐゴシック" charset="-128"/>
            </a:endParaRPr>
          </a:p>
        </p:txBody>
      </p:sp>
    </p:spTree>
    <p:extLst>
      <p:ext uri="{BB962C8B-B14F-4D97-AF65-F5344CB8AC3E}">
        <p14:creationId xmlns:p14="http://schemas.microsoft.com/office/powerpoint/2010/main" val="325433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dirty="0"/>
              <a:t>Data Quality</a:t>
            </a:r>
          </a:p>
        </p:txBody>
      </p:sp>
      <p:sp>
        <p:nvSpPr>
          <p:cNvPr id="30723" name="Rectangle 3"/>
          <p:cNvSpPr>
            <a:spLocks noGrp="1" noChangeArrowheads="1"/>
          </p:cNvSpPr>
          <p:nvPr>
            <p:ph type="body" idx="1"/>
          </p:nvPr>
        </p:nvSpPr>
        <p:spPr>
          <a:xfrm>
            <a:off x="533400" y="1295400"/>
            <a:ext cx="8229600" cy="4525963"/>
          </a:xfrm>
        </p:spPr>
        <p:txBody>
          <a:bodyPr>
            <a:normAutofit fontScale="77500" lnSpcReduction="20000"/>
          </a:bodyPr>
          <a:lstStyle/>
          <a:p>
            <a:pPr eaLnBrk="1" hangingPunct="1"/>
            <a:r>
              <a:rPr lang="en-US" sz="1800" b="1" dirty="0" smtClean="0"/>
              <a:t>Individual measurements</a:t>
            </a:r>
          </a:p>
          <a:p>
            <a:pPr lvl="1" eaLnBrk="1" hangingPunct="1"/>
            <a:r>
              <a:rPr lang="en-US" sz="1800" b="1" dirty="0" smtClean="0"/>
              <a:t>Random noise in individual measurements</a:t>
            </a:r>
          </a:p>
          <a:p>
            <a:pPr lvl="2" eaLnBrk="1" hangingPunct="1"/>
            <a:r>
              <a:rPr lang="en-US" sz="1600" dirty="0" smtClean="0"/>
              <a:t>Variance  (precision)</a:t>
            </a:r>
          </a:p>
          <a:p>
            <a:pPr lvl="2" eaLnBrk="1" hangingPunct="1"/>
            <a:r>
              <a:rPr lang="en-US" sz="1600" dirty="0" smtClean="0"/>
              <a:t>Bias</a:t>
            </a:r>
          </a:p>
          <a:p>
            <a:pPr lvl="2" eaLnBrk="1" hangingPunct="1"/>
            <a:r>
              <a:rPr lang="en-US" sz="1600" dirty="0" smtClean="0"/>
              <a:t>Random data entry errors</a:t>
            </a:r>
          </a:p>
          <a:p>
            <a:pPr lvl="2" eaLnBrk="1" hangingPunct="1"/>
            <a:r>
              <a:rPr lang="en-US" sz="1600" dirty="0" smtClean="0"/>
              <a:t>Noise in label assignment (e.g., class labels in medical data sets)</a:t>
            </a:r>
          </a:p>
          <a:p>
            <a:pPr lvl="1" eaLnBrk="1" hangingPunct="1"/>
            <a:r>
              <a:rPr lang="en-US" sz="1800" b="1" dirty="0" smtClean="0"/>
              <a:t>Systematic errors</a:t>
            </a:r>
          </a:p>
          <a:p>
            <a:pPr lvl="2" eaLnBrk="1" hangingPunct="1"/>
            <a:r>
              <a:rPr lang="en-US" sz="1600" dirty="0" smtClean="0"/>
              <a:t>E.g., all ages &gt; 99 recorded as 99</a:t>
            </a:r>
          </a:p>
          <a:p>
            <a:pPr lvl="2" eaLnBrk="1" hangingPunct="1"/>
            <a:r>
              <a:rPr lang="en-US" sz="1600" dirty="0" smtClean="0"/>
              <a:t>More individuals aged 20, 30, 40, </a:t>
            </a:r>
            <a:r>
              <a:rPr lang="en-US" sz="1600" dirty="0" err="1" smtClean="0"/>
              <a:t>etc</a:t>
            </a:r>
            <a:r>
              <a:rPr lang="en-US" sz="1600" dirty="0" smtClean="0"/>
              <a:t> than expected</a:t>
            </a:r>
          </a:p>
          <a:p>
            <a:pPr lvl="1" eaLnBrk="1" hangingPunct="1"/>
            <a:r>
              <a:rPr lang="en-US" sz="1800" b="1" dirty="0" smtClean="0"/>
              <a:t>Missing information</a:t>
            </a:r>
          </a:p>
          <a:p>
            <a:pPr lvl="2" eaLnBrk="1" hangingPunct="1"/>
            <a:r>
              <a:rPr lang="en-US" sz="1600" dirty="0" smtClean="0"/>
              <a:t>Missing at random</a:t>
            </a:r>
          </a:p>
          <a:p>
            <a:pPr lvl="3" eaLnBrk="1" hangingPunct="1"/>
            <a:r>
              <a:rPr lang="en-US" sz="1400" dirty="0" smtClean="0"/>
              <a:t>Questions on a questionnaire that people randomly forget to fill in</a:t>
            </a:r>
          </a:p>
          <a:p>
            <a:pPr lvl="2" eaLnBrk="1" hangingPunct="1"/>
            <a:r>
              <a:rPr lang="en-US" sz="1600" dirty="0" smtClean="0"/>
              <a:t>Missing systematically</a:t>
            </a:r>
          </a:p>
          <a:p>
            <a:pPr lvl="3" eaLnBrk="1" hangingPunct="1"/>
            <a:r>
              <a:rPr lang="en-US" sz="1400" dirty="0" smtClean="0"/>
              <a:t>Questions that people don’t want to answer</a:t>
            </a:r>
          </a:p>
          <a:p>
            <a:pPr lvl="3" eaLnBrk="1" hangingPunct="1"/>
            <a:r>
              <a:rPr lang="en-US" sz="1400" dirty="0" smtClean="0"/>
              <a:t>Patients who are too ill for a certain test</a:t>
            </a:r>
          </a:p>
          <a:p>
            <a:pPr lvl="3" eaLnBrk="1" hangingPunct="1"/>
            <a:endParaRPr lang="en-US" sz="1400" dirty="0" smtClean="0"/>
          </a:p>
        </p:txBody>
      </p:sp>
    </p:spTree>
    <p:extLst>
      <p:ext uri="{BB962C8B-B14F-4D97-AF65-F5344CB8AC3E}">
        <p14:creationId xmlns:p14="http://schemas.microsoft.com/office/powerpoint/2010/main" val="1228582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a:t>Data Quality</a:t>
            </a:r>
          </a:p>
        </p:txBody>
      </p:sp>
      <p:sp>
        <p:nvSpPr>
          <p:cNvPr id="31747" name="Rectangle 3"/>
          <p:cNvSpPr>
            <a:spLocks noGrp="1" noChangeArrowheads="1"/>
          </p:cNvSpPr>
          <p:nvPr>
            <p:ph type="body" idx="1"/>
          </p:nvPr>
        </p:nvSpPr>
        <p:spPr/>
        <p:txBody>
          <a:bodyPr>
            <a:noAutofit/>
          </a:bodyPr>
          <a:lstStyle/>
          <a:p>
            <a:pPr lvl="1">
              <a:lnSpc>
                <a:spcPct val="90000"/>
              </a:lnSpc>
            </a:pPr>
            <a:r>
              <a:rPr lang="en-US" sz="1600" dirty="0" smtClean="0"/>
              <a:t>Ideal case = random sample from population of interest</a:t>
            </a:r>
          </a:p>
          <a:p>
            <a:pPr lvl="1">
              <a:lnSpc>
                <a:spcPct val="90000"/>
              </a:lnSpc>
            </a:pPr>
            <a:r>
              <a:rPr lang="en-US" sz="1600" dirty="0" smtClean="0"/>
              <a:t>Real case = often a biased sample of some sort</a:t>
            </a:r>
          </a:p>
          <a:p>
            <a:pPr lvl="1">
              <a:lnSpc>
                <a:spcPct val="90000"/>
              </a:lnSpc>
            </a:pPr>
            <a:r>
              <a:rPr lang="en-US" sz="1600" dirty="0" smtClean="0"/>
              <a:t>Key point: patterns or models from training data are valid on future (test) data only if they are generated from the same probability distribution</a:t>
            </a:r>
          </a:p>
          <a:p>
            <a:pPr eaLnBrk="1" hangingPunct="1">
              <a:lnSpc>
                <a:spcPct val="90000"/>
              </a:lnSpc>
            </a:pPr>
            <a:r>
              <a:rPr lang="en-US" sz="1600" dirty="0" smtClean="0"/>
              <a:t>Examples of non-randomly sampled data</a:t>
            </a:r>
          </a:p>
          <a:p>
            <a:pPr lvl="1" eaLnBrk="1" hangingPunct="1">
              <a:lnSpc>
                <a:spcPct val="90000"/>
              </a:lnSpc>
            </a:pPr>
            <a:r>
              <a:rPr lang="en-US" sz="1600" dirty="0" smtClean="0"/>
              <a:t>Medical study where subjects are all students</a:t>
            </a:r>
          </a:p>
          <a:p>
            <a:pPr lvl="1" eaLnBrk="1" hangingPunct="1">
              <a:lnSpc>
                <a:spcPct val="90000"/>
              </a:lnSpc>
            </a:pPr>
            <a:r>
              <a:rPr lang="en-US" sz="1600" dirty="0" smtClean="0"/>
              <a:t>Geographic dependencies</a:t>
            </a:r>
          </a:p>
          <a:p>
            <a:pPr lvl="1" eaLnBrk="1" hangingPunct="1">
              <a:lnSpc>
                <a:spcPct val="90000"/>
              </a:lnSpc>
            </a:pPr>
            <a:r>
              <a:rPr lang="en-US" sz="1600" dirty="0" smtClean="0"/>
              <a:t>Temporal dependencies</a:t>
            </a:r>
          </a:p>
          <a:p>
            <a:pPr lvl="1" eaLnBrk="1" hangingPunct="1">
              <a:lnSpc>
                <a:spcPct val="90000"/>
              </a:lnSpc>
            </a:pPr>
            <a:r>
              <a:rPr lang="en-US" sz="1600" dirty="0" smtClean="0"/>
              <a:t>Stratified samples</a:t>
            </a:r>
          </a:p>
          <a:p>
            <a:pPr lvl="2" eaLnBrk="1" hangingPunct="1">
              <a:lnSpc>
                <a:spcPct val="90000"/>
              </a:lnSpc>
            </a:pPr>
            <a:r>
              <a:rPr lang="en-US" sz="1600" dirty="0" smtClean="0"/>
              <a:t>E.g., 50% healthy, 50% ill</a:t>
            </a:r>
          </a:p>
          <a:p>
            <a:pPr lvl="1" eaLnBrk="1" hangingPunct="1">
              <a:lnSpc>
                <a:spcPct val="90000"/>
              </a:lnSpc>
            </a:pPr>
            <a:r>
              <a:rPr lang="en-US" sz="1600" dirty="0" smtClean="0"/>
              <a:t>Hidden systematic effects</a:t>
            </a:r>
          </a:p>
          <a:p>
            <a:pPr lvl="2" eaLnBrk="1" hangingPunct="1">
              <a:lnSpc>
                <a:spcPct val="90000"/>
              </a:lnSpc>
            </a:pPr>
            <a:r>
              <a:rPr lang="en-US" sz="1600" dirty="0" smtClean="0"/>
              <a:t>E.g., market basket data the weekend of a large sale in the store</a:t>
            </a:r>
          </a:p>
          <a:p>
            <a:pPr lvl="2" eaLnBrk="1" hangingPunct="1">
              <a:lnSpc>
                <a:spcPct val="90000"/>
              </a:lnSpc>
            </a:pPr>
            <a:r>
              <a:rPr lang="en-US" sz="1600" dirty="0" smtClean="0"/>
              <a:t>E.g., Web log data during finals week </a:t>
            </a:r>
          </a:p>
          <a:p>
            <a:pPr lvl="1" eaLnBrk="1" hangingPunct="1">
              <a:lnSpc>
                <a:spcPct val="90000"/>
              </a:lnSpc>
            </a:pPr>
            <a:endParaRPr lang="en-US" sz="1600" dirty="0" smtClean="0"/>
          </a:p>
        </p:txBody>
      </p:sp>
    </p:spTree>
    <p:extLst>
      <p:ext uri="{BB962C8B-B14F-4D97-AF65-F5344CB8AC3E}">
        <p14:creationId xmlns:p14="http://schemas.microsoft.com/office/powerpoint/2010/main" val="427424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Standardization</a:t>
            </a:r>
          </a:p>
        </p:txBody>
      </p:sp>
      <p:sp>
        <p:nvSpPr>
          <p:cNvPr id="18435" name="Text Box 3"/>
          <p:cNvSpPr txBox="1">
            <a:spLocks noChangeArrowheads="1"/>
          </p:cNvSpPr>
          <p:nvPr/>
        </p:nvSpPr>
        <p:spPr bwMode="auto">
          <a:xfrm>
            <a:off x="536873" y="1219200"/>
            <a:ext cx="86264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r>
              <a:rPr lang="en-US" sz="2200" dirty="0">
                <a:latin typeface="+mn-lt"/>
              </a:rPr>
              <a:t>When variables are not </a:t>
            </a:r>
            <a:r>
              <a:rPr lang="en-US" sz="2200" dirty="0" smtClean="0">
                <a:latin typeface="+mn-lt"/>
              </a:rPr>
              <a:t>commensurate standardize </a:t>
            </a:r>
            <a:r>
              <a:rPr lang="en-US" sz="2200" dirty="0">
                <a:latin typeface="+mn-lt"/>
              </a:rPr>
              <a:t>them </a:t>
            </a:r>
            <a:r>
              <a:rPr lang="en-US" sz="2200" dirty="0" smtClean="0">
                <a:latin typeface="+mn-lt"/>
              </a:rPr>
              <a:t>dividing </a:t>
            </a:r>
            <a:r>
              <a:rPr lang="en-US" sz="2200" dirty="0">
                <a:latin typeface="+mn-lt"/>
              </a:rPr>
              <a:t>by the sample standard deviation.  This makes them all equally important.</a:t>
            </a:r>
          </a:p>
        </p:txBody>
      </p:sp>
      <p:graphicFrame>
        <p:nvGraphicFramePr>
          <p:cNvPr id="18436" name="Object 4"/>
          <p:cNvGraphicFramePr>
            <a:graphicFrameLocks noChangeAspect="1"/>
          </p:cNvGraphicFramePr>
          <p:nvPr>
            <p:extLst>
              <p:ext uri="{D42A27DB-BD31-4B8C-83A1-F6EECF244321}">
                <p14:modId xmlns:p14="http://schemas.microsoft.com/office/powerpoint/2010/main" val="467105424"/>
              </p:ext>
            </p:extLst>
          </p:nvPr>
        </p:nvGraphicFramePr>
        <p:xfrm>
          <a:off x="2819400" y="2532757"/>
          <a:ext cx="3535363" cy="1184275"/>
        </p:xfrm>
        <a:graphic>
          <a:graphicData uri="http://schemas.openxmlformats.org/presentationml/2006/ole">
            <mc:AlternateContent xmlns:mc="http://schemas.openxmlformats.org/markup-compatibility/2006">
              <mc:Choice xmlns:v="urn:schemas-microsoft-com:vml" Requires="v">
                <p:oleObj spid="_x0000_s6262" name="Equation" r:id="rId3" imgW="1600200" imgH="546100" progId="Equation.3">
                  <p:embed/>
                </p:oleObj>
              </mc:Choice>
              <mc:Fallback>
                <p:oleObj name="Equation" r:id="rId3" imgW="16002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32757"/>
                        <a:ext cx="3535363"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Text Box 5"/>
          <p:cNvSpPr txBox="1">
            <a:spLocks noChangeArrowheads="1"/>
          </p:cNvSpPr>
          <p:nvPr/>
        </p:nvSpPr>
        <p:spPr bwMode="auto">
          <a:xfrm>
            <a:off x="533400" y="2133600"/>
            <a:ext cx="53989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r>
              <a:rPr lang="en-US" sz="2200" dirty="0">
                <a:latin typeface="+mn-lt"/>
              </a:rPr>
              <a:t>The estimate for the standard deviation of </a:t>
            </a:r>
            <a:r>
              <a:rPr lang="en-US" sz="2200" dirty="0" err="1">
                <a:latin typeface="+mn-lt"/>
              </a:rPr>
              <a:t>x</a:t>
            </a:r>
            <a:r>
              <a:rPr lang="en-US" sz="2200" baseline="-25000" dirty="0" err="1">
                <a:latin typeface="+mn-lt"/>
              </a:rPr>
              <a:t>k</a:t>
            </a:r>
            <a:r>
              <a:rPr lang="en-US" sz="2200" baseline="-25000" dirty="0">
                <a:latin typeface="+mn-lt"/>
              </a:rPr>
              <a:t> </a:t>
            </a:r>
            <a:r>
              <a:rPr lang="en-US" sz="2200" dirty="0">
                <a:latin typeface="+mn-lt"/>
              </a:rPr>
              <a:t>:</a:t>
            </a:r>
          </a:p>
        </p:txBody>
      </p:sp>
      <p:sp>
        <p:nvSpPr>
          <p:cNvPr id="18438" name="Text Box 6"/>
          <p:cNvSpPr txBox="1">
            <a:spLocks noChangeArrowheads="1"/>
          </p:cNvSpPr>
          <p:nvPr/>
        </p:nvSpPr>
        <p:spPr bwMode="auto">
          <a:xfrm>
            <a:off x="558800" y="3705225"/>
            <a:ext cx="35232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r>
              <a:rPr lang="en-US" sz="2200">
                <a:latin typeface="+mn-lt"/>
              </a:rPr>
              <a:t>where x</a:t>
            </a:r>
            <a:r>
              <a:rPr lang="en-US" sz="2200" baseline="-25000">
                <a:latin typeface="+mn-lt"/>
              </a:rPr>
              <a:t>k </a:t>
            </a:r>
            <a:r>
              <a:rPr lang="en-US" sz="2200">
                <a:latin typeface="+mn-lt"/>
              </a:rPr>
              <a:t>is the sample mean:</a:t>
            </a:r>
          </a:p>
        </p:txBody>
      </p:sp>
      <p:sp>
        <p:nvSpPr>
          <p:cNvPr id="18439" name="Line 7"/>
          <p:cNvSpPr>
            <a:spLocks noChangeShapeType="1"/>
          </p:cNvSpPr>
          <p:nvPr/>
        </p:nvSpPr>
        <p:spPr bwMode="auto">
          <a:xfrm>
            <a:off x="1397000" y="3781425"/>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40" name="Object 8"/>
          <p:cNvGraphicFramePr>
            <a:graphicFrameLocks noChangeAspect="1"/>
          </p:cNvGraphicFramePr>
          <p:nvPr>
            <p:extLst>
              <p:ext uri="{D42A27DB-BD31-4B8C-83A1-F6EECF244321}">
                <p14:modId xmlns:p14="http://schemas.microsoft.com/office/powerpoint/2010/main" val="4279208353"/>
              </p:ext>
            </p:extLst>
          </p:nvPr>
        </p:nvGraphicFramePr>
        <p:xfrm>
          <a:off x="3352800" y="4305275"/>
          <a:ext cx="2133600" cy="923925"/>
        </p:xfrm>
        <a:graphic>
          <a:graphicData uri="http://schemas.openxmlformats.org/presentationml/2006/ole">
            <mc:AlternateContent xmlns:mc="http://schemas.openxmlformats.org/markup-compatibility/2006">
              <mc:Choice xmlns:v="urn:schemas-microsoft-com:vml" Requires="v">
                <p:oleObj spid="_x0000_s6263" name="Equation" r:id="rId5" imgW="977900" imgH="431800" progId="Equation.3">
                  <p:embed/>
                </p:oleObj>
              </mc:Choice>
              <mc:Fallback>
                <p:oleObj name="Equation" r:id="rId5" imgW="9779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305275"/>
                        <a:ext cx="21336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1" name="Text Box 9"/>
          <p:cNvSpPr txBox="1">
            <a:spLocks noChangeArrowheads="1"/>
          </p:cNvSpPr>
          <p:nvPr/>
        </p:nvSpPr>
        <p:spPr bwMode="auto">
          <a:xfrm>
            <a:off x="381000" y="5464314"/>
            <a:ext cx="85761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r>
              <a:rPr lang="en-US" sz="2200" dirty="0" smtClean="0">
                <a:latin typeface="+mn-lt"/>
              </a:rPr>
              <a:t>Is standardization always a </a:t>
            </a:r>
            <a:r>
              <a:rPr lang="en-US" sz="2200" dirty="0">
                <a:latin typeface="+mn-lt"/>
              </a:rPr>
              <a:t>good idea? </a:t>
            </a:r>
          </a:p>
          <a:p>
            <a:pPr eaLnBrk="1" hangingPunct="1"/>
            <a:r>
              <a:rPr lang="en-US" sz="2200" dirty="0">
                <a:latin typeface="+mn-lt"/>
              </a:rPr>
              <a:t> hint: think of extremely skewed data and outliers, e.g., </a:t>
            </a:r>
            <a:r>
              <a:rPr lang="en-US" sz="2200" dirty="0" smtClean="0">
                <a:latin typeface="+mn-lt"/>
              </a:rPr>
              <a:t>Bill Gates income.</a:t>
            </a:r>
            <a:endParaRPr lang="en-US" sz="2200" dirty="0">
              <a:latin typeface="+mn-lt"/>
            </a:endParaRPr>
          </a:p>
        </p:txBody>
      </p:sp>
    </p:spTree>
    <p:extLst>
      <p:ext uri="{BB962C8B-B14F-4D97-AF65-F5344CB8AC3E}">
        <p14:creationId xmlns:p14="http://schemas.microsoft.com/office/powerpoint/2010/main" val="11753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b="1" dirty="0"/>
              <a:t>Dependence among Variables</a:t>
            </a:r>
          </a:p>
        </p:txBody>
      </p:sp>
      <p:sp>
        <p:nvSpPr>
          <p:cNvPr id="22531" name="Rectangle 3"/>
          <p:cNvSpPr>
            <a:spLocks noGrp="1" noChangeArrowheads="1"/>
          </p:cNvSpPr>
          <p:nvPr>
            <p:ph type="body" idx="1"/>
          </p:nvPr>
        </p:nvSpPr>
        <p:spPr/>
        <p:txBody>
          <a:bodyPr>
            <a:normAutofit lnSpcReduction="10000"/>
          </a:bodyPr>
          <a:lstStyle/>
          <a:p>
            <a:pPr eaLnBrk="1" hangingPunct="1"/>
            <a:r>
              <a:rPr lang="en-US" sz="2400" dirty="0" smtClean="0"/>
              <a:t>Covariance and correlation measure linear dependence</a:t>
            </a:r>
          </a:p>
          <a:p>
            <a:pPr eaLnBrk="1" hangingPunct="1"/>
            <a:r>
              <a:rPr lang="en-US" sz="2400" dirty="0" smtClean="0"/>
              <a:t>Assume   variables  X and Y and n objects taking on values x(1), …, x(n) and y(1), …, y(n).  </a:t>
            </a:r>
          </a:p>
          <a:p>
            <a:pPr eaLnBrk="1" hangingPunct="1"/>
            <a:r>
              <a:rPr lang="en-US" sz="2400" dirty="0" smtClean="0"/>
              <a:t>Sample </a:t>
            </a:r>
            <a:r>
              <a:rPr lang="en-US" sz="2400" dirty="0" smtClean="0">
                <a:solidFill>
                  <a:srgbClr val="0070C0"/>
                </a:solidFill>
              </a:rPr>
              <a:t>covariance</a:t>
            </a:r>
            <a:r>
              <a:rPr lang="en-US" sz="2400" dirty="0" smtClean="0"/>
              <a:t> of X and Y is:</a:t>
            </a:r>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The covariance is a measure of how X and Y vary together.</a:t>
            </a:r>
          </a:p>
          <a:p>
            <a:pPr lvl="1" eaLnBrk="1" hangingPunct="1"/>
            <a:r>
              <a:rPr lang="en-US" sz="2400" dirty="0" smtClean="0"/>
              <a:t>large and positive if large values of X are associated with large values of Y, and small X </a:t>
            </a:r>
            <a:r>
              <a:rPr lang="en-US" sz="2400" dirty="0" smtClean="0">
                <a:sym typeface="Symbol" pitchFamily="18" charset="2"/>
              </a:rPr>
              <a:t> small Y</a:t>
            </a:r>
            <a:endParaRPr lang="en-US" sz="2400" dirty="0" smtClean="0"/>
          </a:p>
          <a:p>
            <a:pPr lvl="1" eaLnBrk="1" hangingPunct="1">
              <a:buFontTx/>
              <a:buNone/>
            </a:pPr>
            <a:endParaRPr lang="en-US" sz="2000" dirty="0" smtClean="0"/>
          </a:p>
        </p:txBody>
      </p:sp>
      <p:graphicFrame>
        <p:nvGraphicFramePr>
          <p:cNvPr id="22532" name="Object 4"/>
          <p:cNvGraphicFramePr>
            <a:graphicFrameLocks noChangeAspect="1"/>
          </p:cNvGraphicFramePr>
          <p:nvPr>
            <p:extLst>
              <p:ext uri="{D42A27DB-BD31-4B8C-83A1-F6EECF244321}">
                <p14:modId xmlns:p14="http://schemas.microsoft.com/office/powerpoint/2010/main" val="4263884319"/>
              </p:ext>
            </p:extLst>
          </p:nvPr>
        </p:nvGraphicFramePr>
        <p:xfrm>
          <a:off x="1905000" y="3645024"/>
          <a:ext cx="5334000" cy="871538"/>
        </p:xfrm>
        <a:graphic>
          <a:graphicData uri="http://schemas.openxmlformats.org/presentationml/2006/ole">
            <mc:AlternateContent xmlns:mc="http://schemas.openxmlformats.org/markup-compatibility/2006">
              <mc:Choice xmlns:v="urn:schemas-microsoft-com:vml" Requires="v">
                <p:oleObj spid="_x0000_s7228" name="Equation" r:id="rId3" imgW="2260600" imgH="431800" progId="Equation.3">
                  <p:embed/>
                </p:oleObj>
              </mc:Choice>
              <mc:Fallback>
                <p:oleObj name="Equation" r:id="rId3" imgW="2260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45024"/>
                        <a:ext cx="53340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43774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b="1" dirty="0"/>
              <a:t>Sample correlation coefficient</a:t>
            </a:r>
          </a:p>
        </p:txBody>
      </p:sp>
      <p:sp>
        <p:nvSpPr>
          <p:cNvPr id="23555" name="Rectangle 3"/>
          <p:cNvSpPr>
            <a:spLocks noGrp="1" noChangeArrowheads="1"/>
          </p:cNvSpPr>
          <p:nvPr>
            <p:ph type="body" idx="1"/>
          </p:nvPr>
        </p:nvSpPr>
        <p:spPr/>
        <p:txBody>
          <a:bodyPr/>
          <a:lstStyle/>
          <a:p>
            <a:r>
              <a:rPr lang="en-US" sz="2800" dirty="0" smtClean="0"/>
              <a:t>Covariance depends on ranges of X and Y</a:t>
            </a:r>
          </a:p>
          <a:p>
            <a:r>
              <a:rPr lang="en-US" sz="2800" dirty="0" smtClean="0"/>
              <a:t>Standardize dividing  with standard deviation</a:t>
            </a:r>
            <a:endParaRPr lang="en-US" dirty="0" smtClean="0"/>
          </a:p>
          <a:p>
            <a:r>
              <a:rPr lang="en-US" sz="2800" dirty="0" smtClean="0"/>
              <a:t>Sample </a:t>
            </a:r>
            <a:r>
              <a:rPr lang="en-US" sz="2800" dirty="0" smtClean="0">
                <a:solidFill>
                  <a:srgbClr val="0070C0"/>
                </a:solidFill>
              </a:rPr>
              <a:t>correlation</a:t>
            </a:r>
            <a:r>
              <a:rPr lang="en-US" sz="2800" dirty="0" smtClean="0"/>
              <a:t> coefficient </a:t>
            </a:r>
          </a:p>
        </p:txBody>
      </p:sp>
      <p:graphicFrame>
        <p:nvGraphicFramePr>
          <p:cNvPr id="23556" name="Object 4"/>
          <p:cNvGraphicFramePr>
            <a:graphicFrameLocks noChangeAspect="1"/>
          </p:cNvGraphicFramePr>
          <p:nvPr>
            <p:extLst>
              <p:ext uri="{D42A27DB-BD31-4B8C-83A1-F6EECF244321}">
                <p14:modId xmlns:p14="http://schemas.microsoft.com/office/powerpoint/2010/main" val="3896529819"/>
              </p:ext>
            </p:extLst>
          </p:nvPr>
        </p:nvGraphicFramePr>
        <p:xfrm>
          <a:off x="1907704" y="3581400"/>
          <a:ext cx="5343525" cy="1834107"/>
        </p:xfrm>
        <a:graphic>
          <a:graphicData uri="http://schemas.openxmlformats.org/presentationml/2006/ole">
            <mc:AlternateContent xmlns:mc="http://schemas.openxmlformats.org/markup-compatibility/2006">
              <mc:Choice xmlns:v="urn:schemas-microsoft-com:vml" Requires="v">
                <p:oleObj spid="_x0000_s8252" name="Equation" r:id="rId3" imgW="2628900" imgH="952500" progId="Equation.3">
                  <p:embed/>
                </p:oleObj>
              </mc:Choice>
              <mc:Fallback>
                <p:oleObj name="Equation" r:id="rId3" imgW="2628900" imgH="952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581400"/>
                        <a:ext cx="5343525" cy="183410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1125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Evaluation metrics</a:t>
            </a:r>
            <a:endParaRPr lang="en-US" dirty="0"/>
          </a:p>
        </p:txBody>
      </p:sp>
      <p:sp>
        <p:nvSpPr>
          <p:cNvPr id="3" name="Content Placeholder 2"/>
          <p:cNvSpPr>
            <a:spLocks noGrp="1"/>
          </p:cNvSpPr>
          <p:nvPr>
            <p:ph idx="1"/>
          </p:nvPr>
        </p:nvSpPr>
        <p:spPr/>
        <p:txBody>
          <a:bodyPr>
            <a:normAutofit/>
          </a:bodyPr>
          <a:lstStyle/>
          <a:p>
            <a:r>
              <a:rPr lang="en-US" sz="2400" dirty="0" smtClean="0"/>
              <a:t>Confusion matrix:</a:t>
            </a:r>
          </a:p>
          <a:p>
            <a:endParaRPr lang="en-US" sz="2400" dirty="0"/>
          </a:p>
          <a:p>
            <a:endParaRPr lang="en-US" sz="2400" dirty="0" smtClean="0"/>
          </a:p>
          <a:p>
            <a:endParaRPr lang="en-US" sz="2400" dirty="0" smtClean="0"/>
          </a:p>
          <a:p>
            <a:r>
              <a:rPr lang="en-US" sz="2400" dirty="0" smtClean="0"/>
              <a:t>Precision	  </a:t>
            </a:r>
          </a:p>
          <a:p>
            <a:pPr>
              <a:lnSpc>
                <a:spcPct val="200000"/>
              </a:lnSpc>
            </a:pPr>
            <a:r>
              <a:rPr lang="en-US" sz="2400" dirty="0" smtClean="0"/>
              <a:t>Recall</a:t>
            </a:r>
          </a:p>
          <a:p>
            <a:pPr>
              <a:lnSpc>
                <a:spcPct val="200000"/>
              </a:lnSpc>
            </a:pPr>
            <a:r>
              <a:rPr lang="en-US" sz="2400" dirty="0" smtClean="0"/>
              <a:t>Matching coefficient		</a:t>
            </a:r>
            <a:endParaRPr lang="en-US" sz="2400" dirty="0"/>
          </a:p>
        </p:txBody>
      </p:sp>
      <p:sp>
        <p:nvSpPr>
          <p:cNvPr id="4" name="Footer Placeholder 3"/>
          <p:cNvSpPr>
            <a:spLocks noGrp="1"/>
          </p:cNvSpPr>
          <p:nvPr>
            <p:ph type="ftr" sz="quarter" idx="4294967295"/>
          </p:nvPr>
        </p:nvSpPr>
        <p:spPr>
          <a:xfrm>
            <a:off x="3131840" y="6093296"/>
            <a:ext cx="4248472" cy="365125"/>
          </a:xfrm>
          <a:prstGeom prst="rect">
            <a:avLst/>
          </a:prstGeom>
        </p:spPr>
        <p:txBody>
          <a:bodyPr/>
          <a:lstStyle/>
          <a:p>
            <a:r>
              <a:rPr lang="en-US" dirty="0" smtClean="0"/>
              <a:t>François Rousseau – Databases and Big Data Management Course – Fall 2013</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13871565"/>
              </p:ext>
            </p:extLst>
          </p:nvPr>
        </p:nvGraphicFramePr>
        <p:xfrm>
          <a:off x="905648" y="2135277"/>
          <a:ext cx="6096000" cy="111252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p>
                  </a:txBody>
                  <a:tcPr anchor="ct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smtClean="0"/>
                        <a:t>Actual class</a:t>
                      </a:r>
                      <a:endParaRPr lang="en-US" dirty="0"/>
                    </a:p>
                  </a:txBody>
                  <a:tcPr anchor="ctr">
                    <a:lnL w="12700" cap="flat" cmpd="sng" algn="ctr">
                      <a:solidFill>
                        <a:scrgbClr r="0" g="0" b="0"/>
                      </a:solidFill>
                      <a:prstDash val="solid"/>
                      <a:round/>
                      <a:headEnd type="none" w="med" len="med"/>
                      <a:tailEnd type="none" w="med" len="med"/>
                    </a:lnL>
                  </a:tcPr>
                </a:tc>
                <a:tc hMerge="1">
                  <a:txBody>
                    <a:bodyPr/>
                    <a:lstStyle/>
                    <a:p>
                      <a:endParaRPr lang="en-US" dirty="0"/>
                    </a:p>
                  </a:txBody>
                  <a:tcPr/>
                </a:tc>
              </a:tr>
              <a:tr h="370840">
                <a:tc rowSpan="2">
                  <a:txBody>
                    <a:bodyPr/>
                    <a:lstStyle/>
                    <a:p>
                      <a:pPr algn="ctr"/>
                      <a:r>
                        <a:rPr lang="en-US" dirty="0" smtClean="0"/>
                        <a:t>Predicted class</a:t>
                      </a:r>
                      <a:endParaRPr lang="en-US" dirty="0"/>
                    </a:p>
                  </a:txBody>
                  <a:tcPr anchor="ctr">
                    <a:lnT w="12700" cap="flat" cmpd="sng" algn="ctr">
                      <a:solidFill>
                        <a:scrgbClr r="0" g="0" b="0"/>
                      </a:solidFill>
                      <a:prstDash val="solid"/>
                      <a:round/>
                      <a:headEnd type="none" w="med" len="med"/>
                      <a:tailEnd type="none" w="med" len="med"/>
                    </a:lnT>
                  </a:tcPr>
                </a:tc>
                <a:tc>
                  <a:txBody>
                    <a:bodyPr/>
                    <a:lstStyle/>
                    <a:p>
                      <a:pPr algn="ctr"/>
                      <a:r>
                        <a:rPr lang="en-US" dirty="0" smtClean="0"/>
                        <a:t>True Positive</a:t>
                      </a:r>
                      <a:endParaRPr lang="en-US" dirty="0"/>
                    </a:p>
                  </a:txBody>
                  <a:tcPr anchor="ctr"/>
                </a:tc>
                <a:tc>
                  <a:txBody>
                    <a:bodyPr/>
                    <a:lstStyle/>
                    <a:p>
                      <a:pPr algn="ctr"/>
                      <a:r>
                        <a:rPr lang="en-US" dirty="0" smtClean="0"/>
                        <a:t>False Positive</a:t>
                      </a:r>
                      <a:endParaRPr lang="en-US" dirty="0"/>
                    </a:p>
                  </a:txBody>
                  <a:tcPr anchor="ctr"/>
                </a:tc>
              </a:tr>
              <a:tr h="370840">
                <a:tc vMerge="1">
                  <a:txBody>
                    <a:bodyPr/>
                    <a:lstStyle/>
                    <a:p>
                      <a:pPr algn="ctr"/>
                      <a:endParaRPr lang="en-US" dirty="0"/>
                    </a:p>
                  </a:txBody>
                  <a:tcPr anchor="ctr"/>
                </a:tc>
                <a:tc>
                  <a:txBody>
                    <a:bodyPr/>
                    <a:lstStyle/>
                    <a:p>
                      <a:pPr algn="ctr"/>
                      <a:r>
                        <a:rPr lang="en-US" dirty="0" smtClean="0"/>
                        <a:t>False Negative</a:t>
                      </a:r>
                      <a:endParaRPr lang="en-US" dirty="0"/>
                    </a:p>
                  </a:txBody>
                  <a:tcPr anchor="ctr"/>
                </a:tc>
                <a:tc>
                  <a:txBody>
                    <a:bodyPr/>
                    <a:lstStyle/>
                    <a:p>
                      <a:pPr algn="ctr"/>
                      <a:r>
                        <a:rPr lang="en-US" dirty="0" smtClean="0"/>
                        <a:t>True Negative</a:t>
                      </a:r>
                      <a:endParaRPr lang="en-US" dirty="0"/>
                    </a:p>
                  </a:txBody>
                  <a:tcPr anchor="ct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62092797"/>
              </p:ext>
            </p:extLst>
          </p:nvPr>
        </p:nvGraphicFramePr>
        <p:xfrm>
          <a:off x="1981200" y="3276600"/>
          <a:ext cx="929217" cy="640128"/>
        </p:xfrm>
        <a:graphic>
          <a:graphicData uri="http://schemas.openxmlformats.org/presentationml/2006/ole">
            <mc:AlternateContent xmlns:mc="http://schemas.openxmlformats.org/markup-compatibility/2006">
              <mc:Choice xmlns:v="urn:schemas-microsoft-com:vml" Requires="v">
                <p:oleObj spid="_x0000_s9392" name="Equation" r:id="rId3" imgW="571500" imgH="393700" progId="Equation.3">
                  <p:embed/>
                </p:oleObj>
              </mc:Choice>
              <mc:Fallback>
                <p:oleObj name="Equation" r:id="rId3" imgW="571500" imgH="393700" progId="Equation.3">
                  <p:embed/>
                  <p:pic>
                    <p:nvPicPr>
                      <p:cNvPr id="0" name=""/>
                      <p:cNvPicPr/>
                      <p:nvPr/>
                    </p:nvPicPr>
                    <p:blipFill>
                      <a:blip r:embed="rId4"/>
                      <a:stretch>
                        <a:fillRect/>
                      </a:stretch>
                    </p:blipFill>
                    <p:spPr>
                      <a:xfrm>
                        <a:off x="1981200" y="3276600"/>
                        <a:ext cx="929217" cy="64012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20784746"/>
              </p:ext>
            </p:extLst>
          </p:nvPr>
        </p:nvGraphicFramePr>
        <p:xfrm>
          <a:off x="1981200" y="4038600"/>
          <a:ext cx="911753" cy="615386"/>
        </p:xfrm>
        <a:graphic>
          <a:graphicData uri="http://schemas.openxmlformats.org/presentationml/2006/ole">
            <mc:AlternateContent xmlns:mc="http://schemas.openxmlformats.org/markup-compatibility/2006">
              <mc:Choice xmlns:v="urn:schemas-microsoft-com:vml" Requires="v">
                <p:oleObj spid="_x0000_s9393" name="Equation" r:id="rId5" imgW="584200" imgH="393700" progId="Equation.3">
                  <p:embed/>
                </p:oleObj>
              </mc:Choice>
              <mc:Fallback>
                <p:oleObj name="Equation" r:id="rId5" imgW="584200" imgH="393700" progId="Equation.3">
                  <p:embed/>
                  <p:pic>
                    <p:nvPicPr>
                      <p:cNvPr id="0" name=""/>
                      <p:cNvPicPr/>
                      <p:nvPr/>
                    </p:nvPicPr>
                    <p:blipFill>
                      <a:blip r:embed="rId6"/>
                      <a:stretch>
                        <a:fillRect/>
                      </a:stretch>
                    </p:blipFill>
                    <p:spPr>
                      <a:xfrm>
                        <a:off x="1981200" y="4038600"/>
                        <a:ext cx="911753" cy="61538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75499907"/>
              </p:ext>
            </p:extLst>
          </p:nvPr>
        </p:nvGraphicFramePr>
        <p:xfrm>
          <a:off x="3810000" y="4724400"/>
          <a:ext cx="2714625" cy="699221"/>
        </p:xfrm>
        <a:graphic>
          <a:graphicData uri="http://schemas.openxmlformats.org/presentationml/2006/ole">
            <mc:AlternateContent xmlns:mc="http://schemas.openxmlformats.org/markup-compatibility/2006">
              <mc:Choice xmlns:v="urn:schemas-microsoft-com:vml" Requires="v">
                <p:oleObj spid="_x0000_s9394" name="Εξίσωση" r:id="rId7" imgW="1257120" imgH="393480" progId="Equation.3">
                  <p:embed/>
                </p:oleObj>
              </mc:Choice>
              <mc:Fallback>
                <p:oleObj name="Εξίσωση" r:id="rId7" imgW="1257120" imgH="393480" progId="Equation.3">
                  <p:embed/>
                  <p:pic>
                    <p:nvPicPr>
                      <p:cNvPr id="0" name=""/>
                      <p:cNvPicPr>
                        <a:picLocks noChangeAspect="1" noChangeArrowheads="1"/>
                      </p:cNvPicPr>
                      <p:nvPr/>
                    </p:nvPicPr>
                    <p:blipFill>
                      <a:blip r:embed="rId8"/>
                      <a:srcRect/>
                      <a:stretch>
                        <a:fillRect/>
                      </a:stretch>
                    </p:blipFill>
                    <p:spPr bwMode="auto">
                      <a:xfrm>
                        <a:off x="3810000" y="4724400"/>
                        <a:ext cx="2714625" cy="6992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4890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 selection</a:t>
            </a:r>
          </a:p>
        </p:txBody>
      </p:sp>
      <p:sp>
        <p:nvSpPr>
          <p:cNvPr id="3" name="Content Placeholder 2"/>
          <p:cNvSpPr>
            <a:spLocks noGrp="1"/>
          </p:cNvSpPr>
          <p:nvPr>
            <p:ph idx="1"/>
          </p:nvPr>
        </p:nvSpPr>
        <p:spPr/>
        <p:txBody>
          <a:bodyPr>
            <a:noAutofit/>
          </a:bodyPr>
          <a:lstStyle/>
          <a:p>
            <a:pPr marL="0" indent="0">
              <a:buNone/>
            </a:pPr>
            <a:r>
              <a:rPr lang="en-US" sz="2400" dirty="0" smtClean="0"/>
              <a:t>Select the “best” features (subset of the original one)</a:t>
            </a:r>
          </a:p>
          <a:p>
            <a:r>
              <a:rPr lang="en-US" sz="2400" dirty="0" smtClean="0"/>
              <a:t>Filter methods:</a:t>
            </a:r>
            <a:br>
              <a:rPr lang="en-US" sz="2400" dirty="0" smtClean="0"/>
            </a:br>
            <a:r>
              <a:rPr lang="en-US" sz="2400" dirty="0" smtClean="0"/>
              <a:t>rank the features individually according to some criteria (information gain, 𝛘</a:t>
            </a:r>
            <a:r>
              <a:rPr lang="en-US" sz="2400" baseline="30000" dirty="0" smtClean="0"/>
              <a:t>2</a:t>
            </a:r>
            <a:r>
              <a:rPr lang="en-US" sz="2400" dirty="0" smtClean="0"/>
              <a:t>, etc.) and take the top-k or eliminate redundant features (correlation)</a:t>
            </a:r>
          </a:p>
          <a:p>
            <a:r>
              <a:rPr lang="en-US" sz="2400" dirty="0" smtClean="0"/>
              <a:t>Wrapper methods:</a:t>
            </a:r>
            <a:br>
              <a:rPr lang="en-US" sz="2400" dirty="0" smtClean="0"/>
            </a:br>
            <a:r>
              <a:rPr lang="en-US" sz="2400" dirty="0" smtClean="0"/>
              <a:t>evaluate each subset using some data mining algorithm; use heuristics for the exploration of the subset space (forward/backward search, etc.)</a:t>
            </a:r>
          </a:p>
          <a:p>
            <a:r>
              <a:rPr lang="en-US" sz="2400" dirty="0" smtClean="0"/>
              <a:t>Embedded methods:</a:t>
            </a:r>
            <a:br>
              <a:rPr lang="en-US" sz="2400" dirty="0" smtClean="0"/>
            </a:br>
            <a:r>
              <a:rPr lang="en-US" sz="2400" dirty="0" smtClean="0"/>
              <a:t>feature selection is part of the data mining algorithm</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2775097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Filter methods - Information Gain (IG)</a:t>
            </a:r>
          </a:p>
        </p:txBody>
      </p:sp>
      <p:sp>
        <p:nvSpPr>
          <p:cNvPr id="3" name="Content Placeholder 2"/>
          <p:cNvSpPr>
            <a:spLocks noGrp="1"/>
          </p:cNvSpPr>
          <p:nvPr>
            <p:ph idx="1"/>
          </p:nvPr>
        </p:nvSpPr>
        <p:spPr/>
        <p:txBody>
          <a:bodyPr>
            <a:normAutofit fontScale="92500"/>
          </a:bodyPr>
          <a:lstStyle/>
          <a:p>
            <a:pPr algn="just"/>
            <a:r>
              <a:rPr lang="en-US" sz="2200" dirty="0" smtClean="0"/>
              <a:t>For a random variable X (class) its entropy </a:t>
            </a:r>
          </a:p>
          <a:p>
            <a:pPr marL="0" indent="0" algn="just">
              <a:buNone/>
            </a:pPr>
            <a:r>
              <a:rPr lang="en-US" sz="2200" dirty="0" smtClean="0"/>
              <a:t>	H =                                         , c classes</a:t>
            </a:r>
          </a:p>
          <a:p>
            <a:pPr marL="0" indent="0" algn="just">
              <a:buNone/>
            </a:pPr>
            <a:endParaRPr lang="en-US" sz="2200" dirty="0" smtClean="0"/>
          </a:p>
          <a:p>
            <a:pPr lvl="1"/>
            <a:r>
              <a:rPr lang="en-US" sz="2200" dirty="0" smtClean="0"/>
              <a:t>“High Entropy”: X is from a uniform distribution – lack on information  </a:t>
            </a:r>
          </a:p>
          <a:p>
            <a:pPr lvl="1"/>
            <a:r>
              <a:rPr lang="en-US" sz="2200" dirty="0" smtClean="0"/>
              <a:t>“Low Entropy”: X is from varied (peaks and valleys) distribution – rich in information content </a:t>
            </a:r>
          </a:p>
          <a:p>
            <a:pPr algn="just"/>
            <a:endParaRPr lang="en-US" sz="2200" dirty="0" smtClean="0"/>
          </a:p>
          <a:p>
            <a:pPr algn="just"/>
            <a:r>
              <a:rPr lang="en-US" sz="2200" dirty="0" smtClean="0"/>
              <a:t>Let variable A (feature), </a:t>
            </a:r>
            <a:r>
              <a:rPr lang="en-US" sz="2200" dirty="0" smtClean="0">
                <a:solidFill>
                  <a:srgbClr val="0070C0"/>
                </a:solidFill>
              </a:rPr>
              <a:t>IG(X, A) </a:t>
            </a:r>
            <a:r>
              <a:rPr lang="en-US" sz="2200" dirty="0" smtClean="0"/>
              <a:t>represents the reduction in entropy (~ gain in Information) of X achieved by learning the state of A:</a:t>
            </a:r>
          </a:p>
          <a:p>
            <a:pPr algn="just"/>
            <a:r>
              <a:rPr lang="en-US" sz="2200" dirty="0" smtClean="0">
                <a:solidFill>
                  <a:srgbClr val="0070C0"/>
                </a:solidFill>
              </a:rPr>
              <a:t>IG(X,A)=H(X)–H(X|A)</a:t>
            </a:r>
            <a:br>
              <a:rPr lang="en-US" sz="2200" dirty="0" smtClean="0">
                <a:solidFill>
                  <a:srgbClr val="0070C0"/>
                </a:solidFill>
              </a:rPr>
            </a:br>
            <a:r>
              <a:rPr lang="en-US" sz="2200" dirty="0" smtClean="0"/>
              <a:t>		</a:t>
            </a:r>
            <a:r>
              <a:rPr lang="en-US" sz="2200" dirty="0"/>
              <a:t>	</a:t>
            </a:r>
            <a:endParaRPr lang="en-US" sz="2200" dirty="0" smtClean="0"/>
          </a:p>
          <a:p>
            <a:pPr algn="just"/>
            <a:endParaRPr lang="en-US" sz="2400" dirty="0"/>
          </a:p>
          <a:p>
            <a:pPr algn="just"/>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084823279"/>
              </p:ext>
            </p:extLst>
          </p:nvPr>
        </p:nvGraphicFramePr>
        <p:xfrm>
          <a:off x="1835696" y="1844824"/>
          <a:ext cx="2354260" cy="792088"/>
        </p:xfrm>
        <a:graphic>
          <a:graphicData uri="http://schemas.openxmlformats.org/presentationml/2006/ole">
            <mc:AlternateContent xmlns:mc="http://schemas.openxmlformats.org/markup-compatibility/2006">
              <mc:Choice xmlns:v="urn:schemas-microsoft-com:vml" Requires="v">
                <p:oleObj spid="_x0000_s10300" name="Equation" r:id="rId3" imgW="1358900" imgH="457200" progId="Equation.3">
                  <p:embed/>
                </p:oleObj>
              </mc:Choice>
              <mc:Fallback>
                <p:oleObj name="Equation" r:id="rId3" imgW="1358900" imgH="457200" progId="Equation.3">
                  <p:embed/>
                  <p:pic>
                    <p:nvPicPr>
                      <p:cNvPr id="0" name=""/>
                      <p:cNvPicPr/>
                      <p:nvPr/>
                    </p:nvPicPr>
                    <p:blipFill>
                      <a:blip r:embed="rId4"/>
                      <a:stretch>
                        <a:fillRect/>
                      </a:stretch>
                    </p:blipFill>
                    <p:spPr>
                      <a:xfrm>
                        <a:off x="1835696" y="1844824"/>
                        <a:ext cx="2354260" cy="792088"/>
                      </a:xfrm>
                      <a:prstGeom prst="rect">
                        <a:avLst/>
                      </a:prstGeom>
                    </p:spPr>
                  </p:pic>
                </p:oleObj>
              </mc:Fallback>
            </mc:AlternateContent>
          </a:graphicData>
        </a:graphic>
      </p:graphicFrame>
    </p:spTree>
    <p:extLst>
      <p:ext uri="{BB962C8B-B14F-4D97-AF65-F5344CB8AC3E}">
        <p14:creationId xmlns:p14="http://schemas.microsoft.com/office/powerpoint/2010/main" val="240130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Filter methods - Chi-squared test (𝛘2)</a:t>
            </a:r>
          </a:p>
        </p:txBody>
      </p:sp>
      <p:sp>
        <p:nvSpPr>
          <p:cNvPr id="3" name="Content Placeholder 2"/>
          <p:cNvSpPr>
            <a:spLocks noGrp="1"/>
          </p:cNvSpPr>
          <p:nvPr>
            <p:ph idx="1"/>
          </p:nvPr>
        </p:nvSpPr>
        <p:spPr>
          <a:xfrm>
            <a:off x="437707" y="1600200"/>
            <a:ext cx="8686800" cy="4525963"/>
          </a:xfrm>
        </p:spPr>
        <p:txBody>
          <a:bodyPr>
            <a:normAutofit/>
          </a:bodyPr>
          <a:lstStyle/>
          <a:p>
            <a:pPr algn="just"/>
            <a:r>
              <a:rPr lang="en-US" sz="2400" dirty="0" smtClean="0"/>
              <a:t>Test of independence between a class X and a feature A</a:t>
            </a:r>
          </a:p>
          <a:p>
            <a:pPr algn="just"/>
            <a:endParaRPr lang="en-US" sz="2400" dirty="0" smtClean="0"/>
          </a:p>
          <a:p>
            <a:r>
              <a:rPr lang="en-US" sz="2400" dirty="0" smtClean="0"/>
              <a:t>𝛘</a:t>
            </a:r>
            <a:r>
              <a:rPr lang="en-US" sz="2400" baseline="30000" dirty="0" smtClean="0"/>
              <a:t>2</a:t>
            </a:r>
            <a:r>
              <a:rPr lang="en-US" sz="2400" dirty="0" smtClean="0"/>
              <a:t>(A)  =	</a:t>
            </a:r>
            <a:r>
              <a:rPr lang="en-US" sz="2400" dirty="0"/>
              <a:t>	 </a:t>
            </a:r>
            <a:r>
              <a:rPr lang="en-US" sz="2400" dirty="0" smtClean="0"/>
              <a:t>     , v values, c classes</a:t>
            </a:r>
            <a:br>
              <a:rPr lang="en-US" sz="2400" dirty="0" smtClean="0"/>
            </a:br>
            <a:r>
              <a:rPr lang="en-US" sz="2400" dirty="0" smtClean="0"/>
              <a:t/>
            </a:r>
            <a:br>
              <a:rPr lang="en-US" sz="2400" dirty="0" smtClean="0"/>
            </a:br>
            <a:r>
              <a:rPr lang="en-US" sz="2400" dirty="0" err="1" smtClean="0"/>
              <a:t>O</a:t>
            </a:r>
            <a:r>
              <a:rPr lang="en-US" sz="2400" baseline="-25000" dirty="0" err="1" smtClean="0"/>
              <a:t>ij</a:t>
            </a:r>
            <a:r>
              <a:rPr lang="en-US" sz="2400" dirty="0" smtClean="0"/>
              <a:t>: observed frequency of class </a:t>
            </a:r>
            <a:r>
              <a:rPr lang="en-US" sz="2400" dirty="0"/>
              <a:t>j</a:t>
            </a:r>
            <a:r>
              <a:rPr lang="en-US" sz="2400" dirty="0" smtClean="0"/>
              <a:t> for feature A (value </a:t>
            </a:r>
            <a:r>
              <a:rPr lang="en-US" sz="2400" dirty="0" err="1" smtClean="0"/>
              <a:t>i</a:t>
            </a:r>
            <a:r>
              <a:rPr lang="en-US" sz="2400" dirty="0" smtClean="0"/>
              <a:t>) </a:t>
            </a:r>
          </a:p>
          <a:p>
            <a:pPr marL="0" indent="0">
              <a:buNone/>
            </a:pPr>
            <a:r>
              <a:rPr lang="en-US" sz="2400" dirty="0"/>
              <a:t> </a:t>
            </a:r>
            <a:r>
              <a:rPr lang="en-US" sz="2400" dirty="0" smtClean="0"/>
              <a:t>    </a:t>
            </a:r>
            <a:r>
              <a:rPr lang="en-US" sz="2400" dirty="0" err="1" smtClean="0"/>
              <a:t>E</a:t>
            </a:r>
            <a:r>
              <a:rPr lang="en-US" sz="2400" baseline="-25000" dirty="0" err="1" smtClean="0"/>
              <a:t>ij</a:t>
            </a:r>
            <a:r>
              <a:rPr lang="en-US" sz="2400" dirty="0" smtClean="0"/>
              <a:t>: the expected </a:t>
            </a:r>
            <a:r>
              <a:rPr lang="en-US" sz="2400" dirty="0"/>
              <a:t>frequency</a:t>
            </a:r>
            <a:br>
              <a:rPr lang="en-US" sz="2400" dirty="0"/>
            </a:br>
            <a:r>
              <a:rPr lang="en-US" sz="2400" dirty="0" smtClean="0"/>
              <a:t/>
            </a:r>
            <a:br>
              <a:rPr lang="en-US" sz="2400" dirty="0" smtClean="0"/>
            </a:br>
            <a:endParaRPr lang="en-US" sz="2400" dirty="0" smtClean="0"/>
          </a:p>
          <a:p>
            <a:pPr marL="0" indent="0">
              <a:buNone/>
            </a:pPr>
            <a:r>
              <a:rPr lang="en-US" sz="2400" dirty="0"/>
              <a:t> </a:t>
            </a:r>
            <a:r>
              <a:rPr lang="en-US" sz="2400" dirty="0" smtClean="0"/>
              <a:t>    </a:t>
            </a:r>
            <a:r>
              <a:rPr lang="en-US" sz="2400" dirty="0" err="1" smtClean="0"/>
              <a:t>E</a:t>
            </a:r>
            <a:r>
              <a:rPr lang="en-US" sz="2400" baseline="-25000" dirty="0" err="1" smtClean="0"/>
              <a:t>ij</a:t>
            </a:r>
            <a:r>
              <a:rPr lang="en-US" sz="2400" dirty="0" smtClean="0"/>
              <a:t> = </a:t>
            </a:r>
          </a:p>
          <a:p>
            <a:pPr algn="just"/>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121813997"/>
              </p:ext>
            </p:extLst>
          </p:nvPr>
        </p:nvGraphicFramePr>
        <p:xfrm>
          <a:off x="1795409" y="2492896"/>
          <a:ext cx="1815480" cy="852614"/>
        </p:xfrm>
        <a:graphic>
          <a:graphicData uri="http://schemas.openxmlformats.org/presentationml/2006/ole">
            <mc:AlternateContent xmlns:mc="http://schemas.openxmlformats.org/markup-compatibility/2006">
              <mc:Choice xmlns:v="urn:schemas-microsoft-com:vml" Requires="v">
                <p:oleObj spid="_x0000_s11324" name="Equation" r:id="rId3" imgW="1028700" imgH="482600" progId="Equation.3">
                  <p:embed/>
                </p:oleObj>
              </mc:Choice>
              <mc:Fallback>
                <p:oleObj name="Equation" r:id="rId3" imgW="1028700" imgH="482600" progId="Equation.3">
                  <p:embed/>
                  <p:pic>
                    <p:nvPicPr>
                      <p:cNvPr id="0" name=""/>
                      <p:cNvPicPr/>
                      <p:nvPr/>
                    </p:nvPicPr>
                    <p:blipFill>
                      <a:blip r:embed="rId4"/>
                      <a:stretch>
                        <a:fillRect/>
                      </a:stretch>
                    </p:blipFill>
                    <p:spPr>
                      <a:xfrm>
                        <a:off x="1795409" y="2492896"/>
                        <a:ext cx="1815480" cy="852614"/>
                      </a:xfrm>
                      <a:prstGeom prst="rect">
                        <a:avLst/>
                      </a:prstGeom>
                    </p:spPr>
                  </p:pic>
                </p:oleObj>
              </mc:Fallback>
            </mc:AlternateContent>
          </a:graphicData>
        </a:graphic>
      </p:graphicFrame>
      <p:sp>
        <p:nvSpPr>
          <p:cNvPr id="8" name="TextBox 7"/>
          <p:cNvSpPr txBox="1"/>
          <p:nvPr/>
        </p:nvSpPr>
        <p:spPr>
          <a:xfrm>
            <a:off x="1115616" y="4869160"/>
            <a:ext cx="6089074" cy="369332"/>
          </a:xfrm>
          <a:prstGeom prst="rect">
            <a:avLst/>
          </a:prstGeom>
          <a:noFill/>
        </p:spPr>
        <p:txBody>
          <a:bodyPr wrap="square" rtlCol="0">
            <a:spAutoFit/>
          </a:bodyPr>
          <a:lstStyle/>
          <a:p>
            <a:pPr algn="ctr"/>
            <a:r>
              <a:rPr lang="en-US" dirty="0" smtClean="0"/>
              <a:t>(# of samples with value </a:t>
            </a:r>
            <a:r>
              <a:rPr lang="en-US" dirty="0" err="1" smtClean="0"/>
              <a:t>i</a:t>
            </a:r>
            <a:r>
              <a:rPr lang="en-US" dirty="0" smtClean="0"/>
              <a:t>) x (# of samples with class j) </a:t>
            </a:r>
            <a:endParaRPr lang="en-US" dirty="0"/>
          </a:p>
        </p:txBody>
      </p:sp>
      <p:sp>
        <p:nvSpPr>
          <p:cNvPr id="9" name="TextBox 8"/>
          <p:cNvSpPr txBox="1"/>
          <p:nvPr/>
        </p:nvSpPr>
        <p:spPr>
          <a:xfrm>
            <a:off x="1763688" y="5389322"/>
            <a:ext cx="5172364" cy="369332"/>
          </a:xfrm>
          <a:prstGeom prst="rect">
            <a:avLst/>
          </a:prstGeom>
          <a:noFill/>
        </p:spPr>
        <p:txBody>
          <a:bodyPr wrap="square" rtlCol="0">
            <a:spAutoFit/>
          </a:bodyPr>
          <a:lstStyle/>
          <a:p>
            <a:pPr algn="ctr"/>
            <a:r>
              <a:rPr lang="en-US" dirty="0" smtClean="0"/>
              <a:t># of samples in total</a:t>
            </a:r>
            <a:endParaRPr lang="en-US" dirty="0"/>
          </a:p>
        </p:txBody>
      </p:sp>
      <p:cxnSp>
        <p:nvCxnSpPr>
          <p:cNvPr id="11" name="Straight Connector 10"/>
          <p:cNvCxnSpPr/>
          <p:nvPr/>
        </p:nvCxnSpPr>
        <p:spPr>
          <a:xfrm>
            <a:off x="1606979" y="5373216"/>
            <a:ext cx="54132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50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r>
              <a:rPr lang="en-US" dirty="0"/>
              <a:t>Finding the k best variables</a:t>
            </a:r>
          </a:p>
        </p:txBody>
      </p:sp>
      <p:sp>
        <p:nvSpPr>
          <p:cNvPr id="172035" name="Rectangle 3"/>
          <p:cNvSpPr>
            <a:spLocks noGrp="1" noChangeArrowheads="1"/>
          </p:cNvSpPr>
          <p:nvPr>
            <p:ph type="body" idx="1"/>
          </p:nvPr>
        </p:nvSpPr>
        <p:spPr>
          <a:xfrm>
            <a:off x="685800" y="1447801"/>
            <a:ext cx="7924800" cy="4419600"/>
          </a:xfrm>
        </p:spPr>
        <p:txBody>
          <a:bodyPr>
            <a:noAutofit/>
          </a:bodyPr>
          <a:lstStyle/>
          <a:p>
            <a:pPr>
              <a:lnSpc>
                <a:spcPct val="90000"/>
              </a:lnSpc>
            </a:pPr>
            <a:r>
              <a:rPr lang="en-US" sz="2200" dirty="0"/>
              <a:t>Find the subset of k variables that predicts best:</a:t>
            </a:r>
          </a:p>
          <a:p>
            <a:pPr lvl="1">
              <a:lnSpc>
                <a:spcPct val="90000"/>
              </a:lnSpc>
            </a:pPr>
            <a:r>
              <a:rPr lang="en-US" sz="2200" dirty="0"/>
              <a:t>This is a generic problem when p is large</a:t>
            </a:r>
            <a:br>
              <a:rPr lang="en-US" sz="2200" dirty="0"/>
            </a:br>
            <a:r>
              <a:rPr lang="en-US" sz="2200" dirty="0"/>
              <a:t>(arises with all types of models, not just linear </a:t>
            </a:r>
            <a:r>
              <a:rPr lang="en-US" sz="2200" dirty="0" smtClean="0"/>
              <a:t>regression)</a:t>
            </a:r>
          </a:p>
          <a:p>
            <a:pPr lvl="1">
              <a:lnSpc>
                <a:spcPct val="90000"/>
              </a:lnSpc>
            </a:pPr>
            <a:endParaRPr lang="en-US" sz="2200" dirty="0" smtClean="0"/>
          </a:p>
          <a:p>
            <a:pPr>
              <a:lnSpc>
                <a:spcPct val="90000"/>
              </a:lnSpc>
            </a:pPr>
            <a:r>
              <a:rPr lang="en-US" sz="2200" dirty="0" smtClean="0"/>
              <a:t>Models with different complexity..</a:t>
            </a:r>
          </a:p>
          <a:p>
            <a:pPr lvl="1">
              <a:lnSpc>
                <a:spcPct val="90000"/>
              </a:lnSpc>
              <a:buFont typeface="Arial" pitchFamily="34" charset="0"/>
              <a:buChar char="•"/>
            </a:pPr>
            <a:r>
              <a:rPr lang="en-US" sz="2200" dirty="0" smtClean="0"/>
              <a:t>p </a:t>
            </a:r>
            <a:r>
              <a:rPr lang="en-US" sz="2200" dirty="0"/>
              <a:t>models with a </a:t>
            </a:r>
            <a:r>
              <a:rPr lang="en-US" sz="2200" dirty="0">
                <a:solidFill>
                  <a:srgbClr val="0070C0"/>
                </a:solidFill>
              </a:rPr>
              <a:t>single</a:t>
            </a:r>
            <a:r>
              <a:rPr lang="en-US" sz="2200" dirty="0"/>
              <a:t> variable</a:t>
            </a:r>
          </a:p>
          <a:p>
            <a:pPr lvl="1">
              <a:lnSpc>
                <a:spcPct val="90000"/>
              </a:lnSpc>
              <a:buFont typeface="Arial" pitchFamily="34" charset="0"/>
              <a:buChar char="•"/>
            </a:pPr>
            <a:r>
              <a:rPr lang="en-US" sz="2200" dirty="0"/>
              <a:t>p(p-1)/2 models with </a:t>
            </a:r>
            <a:r>
              <a:rPr lang="en-US" sz="2200" dirty="0">
                <a:solidFill>
                  <a:srgbClr val="0070C0"/>
                </a:solidFill>
              </a:rPr>
              <a:t>2 variables</a:t>
            </a:r>
            <a:r>
              <a:rPr lang="en-US" sz="2200" dirty="0"/>
              <a:t>, </a:t>
            </a:r>
            <a:r>
              <a:rPr lang="en-US" sz="2200" dirty="0" err="1" smtClean="0"/>
              <a:t>etc</a:t>
            </a:r>
            <a:endParaRPr lang="en-US" sz="2200" dirty="0" smtClean="0"/>
          </a:p>
          <a:p>
            <a:pPr lvl="1">
              <a:lnSpc>
                <a:spcPct val="90000"/>
              </a:lnSpc>
              <a:buFont typeface="Arial" pitchFamily="34" charset="0"/>
              <a:buChar char="•"/>
            </a:pPr>
            <a:r>
              <a:rPr lang="en-US" sz="2200" dirty="0" smtClean="0"/>
              <a:t>…</a:t>
            </a:r>
            <a:endParaRPr lang="en-US" sz="2200" dirty="0"/>
          </a:p>
          <a:p>
            <a:pPr lvl="1">
              <a:lnSpc>
                <a:spcPct val="90000"/>
              </a:lnSpc>
              <a:buFont typeface="Arial" pitchFamily="34" charset="0"/>
              <a:buChar char="•"/>
            </a:pPr>
            <a:r>
              <a:rPr lang="en-US" sz="2200" dirty="0" smtClean="0">
                <a:solidFill>
                  <a:srgbClr val="0070C0"/>
                </a:solidFill>
              </a:rPr>
              <a:t>2 </a:t>
            </a:r>
            <a:r>
              <a:rPr lang="en-US" sz="2200" baseline="30000" dirty="0" smtClean="0">
                <a:solidFill>
                  <a:srgbClr val="0070C0"/>
                </a:solidFill>
              </a:rPr>
              <a:t>p</a:t>
            </a:r>
            <a:r>
              <a:rPr lang="en-US" sz="2200" dirty="0" smtClean="0">
                <a:solidFill>
                  <a:srgbClr val="0070C0"/>
                </a:solidFill>
              </a:rPr>
              <a:t> </a:t>
            </a:r>
            <a:r>
              <a:rPr lang="en-US" sz="2200" dirty="0"/>
              <a:t>possible models in </a:t>
            </a:r>
            <a:r>
              <a:rPr lang="en-US" sz="2200" dirty="0" smtClean="0"/>
              <a:t>total</a:t>
            </a:r>
          </a:p>
          <a:p>
            <a:pPr marL="0" indent="0">
              <a:lnSpc>
                <a:spcPct val="90000"/>
              </a:lnSpc>
            </a:pPr>
            <a:r>
              <a:rPr lang="en-US" sz="2200" dirty="0" smtClean="0"/>
              <a:t>Best </a:t>
            </a:r>
            <a:r>
              <a:rPr lang="en-US" sz="2200" dirty="0"/>
              <a:t>k set is not the same as the best k individual </a:t>
            </a:r>
            <a:r>
              <a:rPr lang="en-US" sz="2200" dirty="0" smtClean="0"/>
              <a:t>variables</a:t>
            </a:r>
          </a:p>
          <a:p>
            <a:pPr>
              <a:lnSpc>
                <a:spcPct val="90000"/>
              </a:lnSpc>
            </a:pPr>
            <a:r>
              <a:rPr lang="en-US" sz="2200" dirty="0" smtClean="0"/>
              <a:t>What </a:t>
            </a:r>
            <a:r>
              <a:rPr lang="en-US" sz="2200" dirty="0"/>
              <a:t>does “best” mean here</a:t>
            </a:r>
            <a:r>
              <a:rPr lang="en-US" sz="2200" dirty="0" smtClean="0"/>
              <a:t>?</a:t>
            </a:r>
            <a:endParaRPr lang="en-US" sz="2200" dirty="0"/>
          </a:p>
        </p:txBody>
      </p:sp>
    </p:spTree>
    <p:extLst>
      <p:ext uri="{BB962C8B-B14F-4D97-AF65-F5344CB8AC3E}">
        <p14:creationId xmlns:p14="http://schemas.microsoft.com/office/powerpoint/2010/main" val="3930838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r>
              <a:rPr lang="en-US" dirty="0"/>
              <a:t>Search Problem</a:t>
            </a:r>
          </a:p>
        </p:txBody>
      </p:sp>
      <p:sp>
        <p:nvSpPr>
          <p:cNvPr id="178179" name="Rectangle 3"/>
          <p:cNvSpPr>
            <a:spLocks noGrp="1" noChangeArrowheads="1"/>
          </p:cNvSpPr>
          <p:nvPr>
            <p:ph type="body" idx="1"/>
          </p:nvPr>
        </p:nvSpPr>
        <p:spPr/>
        <p:txBody>
          <a:bodyPr>
            <a:normAutofit fontScale="92500" lnSpcReduction="20000"/>
          </a:bodyPr>
          <a:lstStyle/>
          <a:p>
            <a:pPr>
              <a:lnSpc>
                <a:spcPct val="90000"/>
              </a:lnSpc>
            </a:pPr>
            <a:r>
              <a:rPr lang="en-US" sz="2400" dirty="0"/>
              <a:t>How can we search over all </a:t>
            </a:r>
            <a:r>
              <a:rPr lang="en-US" sz="2400" i="1" dirty="0" smtClean="0">
                <a:solidFill>
                  <a:srgbClr val="0070C0"/>
                </a:solidFill>
              </a:rPr>
              <a:t>2 </a:t>
            </a:r>
            <a:r>
              <a:rPr lang="en-US" sz="2400" i="1" baseline="30000" dirty="0" smtClean="0">
                <a:solidFill>
                  <a:srgbClr val="0070C0"/>
                </a:solidFill>
              </a:rPr>
              <a:t>p</a:t>
            </a:r>
            <a:r>
              <a:rPr lang="en-US" sz="2400" dirty="0" smtClean="0"/>
              <a:t> </a:t>
            </a:r>
            <a:r>
              <a:rPr lang="en-US" sz="2400" dirty="0"/>
              <a:t>possible models?</a:t>
            </a:r>
          </a:p>
          <a:p>
            <a:pPr lvl="1">
              <a:lnSpc>
                <a:spcPct val="90000"/>
              </a:lnSpc>
            </a:pPr>
            <a:r>
              <a:rPr lang="en-US" sz="2400" dirty="0"/>
              <a:t>exhaustive search is clearly </a:t>
            </a:r>
            <a:r>
              <a:rPr lang="en-US" sz="2400" dirty="0" smtClean="0"/>
              <a:t>infeasible</a:t>
            </a:r>
          </a:p>
          <a:p>
            <a:pPr marL="457200" lvl="1" indent="0">
              <a:lnSpc>
                <a:spcPct val="90000"/>
              </a:lnSpc>
              <a:buNone/>
            </a:pPr>
            <a:endParaRPr lang="en-US" sz="2400" dirty="0" smtClean="0"/>
          </a:p>
          <a:p>
            <a:pPr>
              <a:lnSpc>
                <a:spcPct val="90000"/>
              </a:lnSpc>
            </a:pPr>
            <a:r>
              <a:rPr lang="en-US" sz="2400" dirty="0" smtClean="0"/>
              <a:t>Heuristic </a:t>
            </a:r>
            <a:r>
              <a:rPr lang="en-US" sz="2400" dirty="0"/>
              <a:t>search is used to search over model space:</a:t>
            </a:r>
          </a:p>
          <a:p>
            <a:pPr marL="800100" lvl="1" indent="-342900">
              <a:lnSpc>
                <a:spcPct val="90000"/>
              </a:lnSpc>
              <a:buFont typeface="Arial" pitchFamily="34" charset="0"/>
              <a:buChar char="•"/>
            </a:pPr>
            <a:r>
              <a:rPr lang="en-US" sz="2400" dirty="0"/>
              <a:t>Forward search (greedy)</a:t>
            </a:r>
          </a:p>
          <a:p>
            <a:pPr marL="800100" lvl="1" indent="-342900">
              <a:lnSpc>
                <a:spcPct val="90000"/>
              </a:lnSpc>
              <a:buFont typeface="Arial" pitchFamily="34" charset="0"/>
              <a:buChar char="•"/>
            </a:pPr>
            <a:r>
              <a:rPr lang="en-US" sz="2400" dirty="0"/>
              <a:t>Backward search (greedy)</a:t>
            </a:r>
          </a:p>
          <a:p>
            <a:pPr marL="800100" lvl="1" indent="-342900">
              <a:lnSpc>
                <a:spcPct val="90000"/>
              </a:lnSpc>
              <a:buFont typeface="Arial" pitchFamily="34" charset="0"/>
              <a:buChar char="•"/>
            </a:pPr>
            <a:r>
              <a:rPr lang="en-US" sz="2400" dirty="0" smtClean="0"/>
              <a:t>Branch </a:t>
            </a:r>
            <a:r>
              <a:rPr lang="en-US" sz="2400" dirty="0"/>
              <a:t>and bound techniques</a:t>
            </a:r>
          </a:p>
          <a:p>
            <a:pPr lvl="2">
              <a:lnSpc>
                <a:spcPct val="90000"/>
              </a:lnSpc>
            </a:pPr>
            <a:endParaRPr lang="en-US" dirty="0"/>
          </a:p>
          <a:p>
            <a:pPr>
              <a:lnSpc>
                <a:spcPct val="90000"/>
              </a:lnSpc>
            </a:pPr>
            <a:r>
              <a:rPr lang="en-US" sz="2400" dirty="0" smtClean="0"/>
              <a:t>Variable </a:t>
            </a:r>
            <a:r>
              <a:rPr lang="en-US" sz="2400" dirty="0"/>
              <a:t>selection problem </a:t>
            </a:r>
            <a:r>
              <a:rPr lang="en-US" sz="2400" dirty="0" smtClean="0"/>
              <a:t>in several  data </a:t>
            </a:r>
            <a:r>
              <a:rPr lang="en-US" sz="2400" dirty="0"/>
              <a:t>mining algorithms</a:t>
            </a:r>
          </a:p>
          <a:p>
            <a:pPr marL="800100" lvl="1" indent="-342900">
              <a:lnSpc>
                <a:spcPct val="90000"/>
              </a:lnSpc>
              <a:buFont typeface="Arial" pitchFamily="34" charset="0"/>
              <a:buChar char="•"/>
            </a:pPr>
            <a:r>
              <a:rPr lang="en-US" sz="2400" dirty="0"/>
              <a:t>Outer loop that searches over variable combinations</a:t>
            </a:r>
          </a:p>
          <a:p>
            <a:pPr marL="800100" lvl="1" indent="-342900">
              <a:lnSpc>
                <a:spcPct val="90000"/>
              </a:lnSpc>
              <a:buFont typeface="Arial" pitchFamily="34" charset="0"/>
              <a:buChar char="•"/>
            </a:pPr>
            <a:r>
              <a:rPr lang="en-US" sz="2400" dirty="0"/>
              <a:t>Inner loop that evaluates each combination</a:t>
            </a:r>
          </a:p>
          <a:p>
            <a:pPr lvl="2">
              <a:lnSpc>
                <a:spcPct val="90000"/>
              </a:lnSpc>
            </a:pPr>
            <a:endParaRPr lang="en-US" sz="1800" dirty="0"/>
          </a:p>
          <a:p>
            <a:pPr lvl="1">
              <a:lnSpc>
                <a:spcPct val="90000"/>
              </a:lnSpc>
            </a:pPr>
            <a:endParaRPr lang="en-US" sz="2000" dirty="0"/>
          </a:p>
        </p:txBody>
      </p:sp>
    </p:spTree>
    <p:extLst>
      <p:ext uri="{BB962C8B-B14F-4D97-AF65-F5344CB8AC3E}">
        <p14:creationId xmlns:p14="http://schemas.microsoft.com/office/powerpoint/2010/main" val="842149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81000" y="304800"/>
            <a:ext cx="8458200" cy="1143000"/>
          </a:xfrm>
        </p:spPr>
        <p:txBody>
          <a:bodyPr>
            <a:noAutofit/>
          </a:bodyPr>
          <a:lstStyle/>
          <a:p>
            <a:r>
              <a:rPr lang="en-US" b="1" dirty="0"/>
              <a:t>Forward model selection </a:t>
            </a:r>
            <a:r>
              <a:rPr lang="en-US" b="1" dirty="0" smtClean="0"/>
              <a:t> </a:t>
            </a:r>
            <a:endParaRPr lang="el-GR" b="1" dirty="0"/>
          </a:p>
        </p:txBody>
      </p:sp>
      <p:sp>
        <p:nvSpPr>
          <p:cNvPr id="262147" name="Rectangle 3"/>
          <p:cNvSpPr>
            <a:spLocks noGrp="1" noChangeArrowheads="1"/>
          </p:cNvSpPr>
          <p:nvPr>
            <p:ph type="body" idx="1"/>
          </p:nvPr>
        </p:nvSpPr>
        <p:spPr>
          <a:xfrm>
            <a:off x="586517" y="1371600"/>
            <a:ext cx="8153400" cy="5297760"/>
          </a:xfrm>
        </p:spPr>
        <p:txBody>
          <a:bodyPr>
            <a:normAutofit fontScale="92500" lnSpcReduction="10000"/>
          </a:bodyPr>
          <a:lstStyle/>
          <a:p>
            <a:pPr>
              <a:buFont typeface="Arial" pitchFamily="34" charset="0"/>
              <a:buChar char="•"/>
              <a:tabLst>
                <a:tab pos="1084263" algn="l"/>
              </a:tabLst>
            </a:pPr>
            <a:r>
              <a:rPr lang="en-US" sz="2200" dirty="0" smtClean="0"/>
              <a:t>Start  with the variable the lowest </a:t>
            </a:r>
            <a:r>
              <a:rPr lang="en-US" sz="2200" dirty="0" smtClean="0">
                <a:solidFill>
                  <a:srgbClr val="0070C0"/>
                </a:solidFill>
              </a:rPr>
              <a:t>p-value</a:t>
            </a:r>
            <a:r>
              <a:rPr lang="en-US" sz="2200" dirty="0" smtClean="0"/>
              <a:t> (i.e. value with the highest evidence for rejecting the </a:t>
            </a:r>
            <a:r>
              <a:rPr lang="en-US" sz="2200" u="sng" dirty="0" smtClean="0"/>
              <a:t>null hypothesis</a:t>
            </a:r>
            <a:r>
              <a:rPr lang="en-US" sz="2200" dirty="0" smtClean="0"/>
              <a:t>)</a:t>
            </a:r>
          </a:p>
          <a:p>
            <a:pPr>
              <a:buFont typeface="Arial" pitchFamily="34" charset="0"/>
              <a:buChar char="•"/>
              <a:tabLst>
                <a:tab pos="1084263" algn="l"/>
              </a:tabLst>
            </a:pPr>
            <a:r>
              <a:rPr lang="en-US" sz="2200" dirty="0" smtClean="0"/>
              <a:t>add </a:t>
            </a:r>
            <a:r>
              <a:rPr lang="en-US" sz="2200" dirty="0"/>
              <a:t>in each repetition the variable with the </a:t>
            </a:r>
            <a:r>
              <a:rPr lang="en-US" sz="2200" i="1" dirty="0"/>
              <a:t>highest</a:t>
            </a:r>
            <a:r>
              <a:rPr lang="en-US" sz="2200" dirty="0"/>
              <a:t> </a:t>
            </a:r>
            <a:r>
              <a:rPr lang="en-US" sz="2200" dirty="0">
                <a:solidFill>
                  <a:srgbClr val="0070C0"/>
                </a:solidFill>
              </a:rPr>
              <a:t>F-test</a:t>
            </a:r>
            <a:r>
              <a:rPr lang="en-US" sz="2200" dirty="0"/>
              <a:t> value: </a:t>
            </a:r>
            <a:endParaRPr lang="en-US" sz="2200" dirty="0" smtClean="0"/>
          </a:p>
          <a:p>
            <a:pPr marL="0" indent="0">
              <a:buNone/>
              <a:tabLst>
                <a:tab pos="1084263" algn="l"/>
              </a:tabLst>
            </a:pPr>
            <a:endParaRPr lang="en-US" sz="2200" i="1" dirty="0" smtClean="0"/>
          </a:p>
          <a:p>
            <a:pPr marL="0" indent="0">
              <a:buNone/>
              <a:tabLst>
                <a:tab pos="1084263" algn="l"/>
              </a:tabLst>
            </a:pPr>
            <a:endParaRPr lang="en-US" sz="2200" i="1" dirty="0" smtClean="0"/>
          </a:p>
          <a:p>
            <a:pPr marL="0" indent="0">
              <a:buNone/>
              <a:tabLst>
                <a:tab pos="1084263" algn="l"/>
              </a:tabLst>
            </a:pPr>
            <a:endParaRPr lang="en-US" sz="2200" i="1" dirty="0"/>
          </a:p>
          <a:p>
            <a:pPr>
              <a:buFontTx/>
              <a:buChar char="-"/>
              <a:tabLst>
                <a:tab pos="1084263" algn="l"/>
              </a:tabLst>
            </a:pPr>
            <a:r>
              <a:rPr lang="en-US" sz="2200" i="1" dirty="0" smtClean="0"/>
              <a:t>Assume two models </a:t>
            </a:r>
            <a:r>
              <a:rPr lang="en-US" sz="2200" dirty="0" smtClean="0"/>
              <a:t>p</a:t>
            </a:r>
            <a:r>
              <a:rPr lang="en-US" sz="2200" baseline="-25000" dirty="0" smtClean="0"/>
              <a:t>2</a:t>
            </a:r>
            <a:r>
              <a:rPr lang="en-US" sz="2200" dirty="0"/>
              <a:t>,</a:t>
            </a:r>
            <a:r>
              <a:rPr lang="en-US" sz="2200" dirty="0" smtClean="0"/>
              <a:t>p</a:t>
            </a:r>
            <a:r>
              <a:rPr lang="en-US" sz="2200" baseline="-25000" dirty="0" smtClean="0"/>
              <a:t>1 </a:t>
            </a:r>
            <a:r>
              <a:rPr lang="en-US" sz="2200" dirty="0" smtClean="0"/>
              <a:t>with |p</a:t>
            </a:r>
            <a:r>
              <a:rPr lang="en-US" sz="2200" baseline="-25000" dirty="0" smtClean="0"/>
              <a:t>2</a:t>
            </a:r>
            <a:r>
              <a:rPr lang="en-US" sz="2200" dirty="0" smtClean="0"/>
              <a:t>|&gt;|p</a:t>
            </a:r>
            <a:r>
              <a:rPr lang="en-US" sz="2200" baseline="-25000" dirty="0" smtClean="0"/>
              <a:t>1</a:t>
            </a:r>
            <a:r>
              <a:rPr lang="en-US" sz="2200" dirty="0" smtClean="0"/>
              <a:t>|</a:t>
            </a:r>
          </a:p>
          <a:p>
            <a:pPr>
              <a:buFontTx/>
              <a:buChar char="-"/>
              <a:tabLst>
                <a:tab pos="1084263" algn="l"/>
              </a:tabLst>
            </a:pPr>
            <a:r>
              <a:rPr lang="en-US" sz="2200" dirty="0" smtClean="0"/>
              <a:t>Repeat until F-value &lt; </a:t>
            </a:r>
            <a:r>
              <a:rPr lang="en-US" sz="2200" dirty="0" err="1" smtClean="0"/>
              <a:t>threshold</a:t>
            </a:r>
            <a:r>
              <a:rPr lang="en-US" sz="2200" baseline="-25000" dirty="0" err="1" smtClean="0"/>
              <a:t>f</a:t>
            </a:r>
            <a:r>
              <a:rPr lang="en-US" sz="2200" dirty="0" smtClean="0"/>
              <a:t> (or p-value &gt; </a:t>
            </a:r>
            <a:r>
              <a:rPr lang="en-US" sz="2200" dirty="0" err="1" smtClean="0"/>
              <a:t>threshold</a:t>
            </a:r>
            <a:r>
              <a:rPr lang="en-US" sz="2200" baseline="-25000" dirty="0" err="1" smtClean="0"/>
              <a:t>p</a:t>
            </a:r>
            <a:r>
              <a:rPr lang="en-US" sz="2200" dirty="0" smtClean="0"/>
              <a:t>) </a:t>
            </a:r>
            <a:endParaRPr lang="en-US" sz="2200" i="1" dirty="0" smtClean="0"/>
          </a:p>
          <a:p>
            <a:pPr>
              <a:buFontTx/>
              <a:buChar char="-"/>
              <a:tabLst>
                <a:tab pos="1084263" algn="l"/>
              </a:tabLst>
            </a:pPr>
            <a:r>
              <a:rPr lang="en-US" sz="2200" i="1" dirty="0" err="1" smtClean="0"/>
              <a:t>RSSi</a:t>
            </a:r>
            <a:r>
              <a:rPr lang="en-US" sz="2200" i="1" dirty="0" smtClean="0"/>
              <a:t> </a:t>
            </a:r>
            <a:r>
              <a:rPr lang="en-US" sz="2200" dirty="0"/>
              <a:t>the residual sum of </a:t>
            </a:r>
            <a:r>
              <a:rPr lang="en-US" sz="2200" dirty="0" smtClean="0"/>
              <a:t>squares - the error induced by the model: </a:t>
            </a:r>
          </a:p>
          <a:p>
            <a:pPr marL="0" indent="0">
              <a:buNone/>
              <a:tabLst>
                <a:tab pos="1084263" algn="l"/>
              </a:tabLst>
            </a:pPr>
            <a:endParaRPr lang="en-US" sz="2200" dirty="0" smtClean="0"/>
          </a:p>
          <a:p>
            <a:pPr marL="0" indent="0">
              <a:buNone/>
              <a:tabLst>
                <a:tab pos="1084263" algn="l"/>
              </a:tabLst>
            </a:pPr>
            <a:endParaRPr lang="en-US" sz="2200" dirty="0" smtClean="0"/>
          </a:p>
          <a:p>
            <a:pPr marL="0" indent="0">
              <a:buNone/>
              <a:tabLst>
                <a:tab pos="1084263" algn="l"/>
              </a:tabLst>
            </a:pPr>
            <a:r>
              <a:rPr lang="en-US" sz="2200" dirty="0" smtClean="0"/>
              <a:t>with </a:t>
            </a:r>
            <a:r>
              <a:rPr lang="en-US" sz="2200" dirty="0" err="1" smtClean="0"/>
              <a:t>y</a:t>
            </a:r>
            <a:r>
              <a:rPr lang="en-US" sz="2200" baseline="-25000" dirty="0" err="1" smtClean="0"/>
              <a:t>i</a:t>
            </a:r>
            <a:r>
              <a:rPr lang="en-US" sz="2200" dirty="0" smtClean="0"/>
              <a:t>  real value and f(x</a:t>
            </a:r>
            <a:r>
              <a:rPr lang="en-US" sz="2200" baseline="-25000" dirty="0" smtClean="0"/>
              <a:t>i</a:t>
            </a:r>
            <a:r>
              <a:rPr lang="en-US" sz="2200" dirty="0" smtClean="0"/>
              <a:t>)  predicted by  models containing  p</a:t>
            </a:r>
            <a:r>
              <a:rPr lang="en-US" sz="2200" baseline="-25000" dirty="0" smtClean="0"/>
              <a:t>i</a:t>
            </a:r>
            <a:r>
              <a:rPr lang="en-US" sz="2200" dirty="0" smtClean="0"/>
              <a:t>  . </a:t>
            </a:r>
          </a:p>
          <a:p>
            <a:pPr lvl="4">
              <a:buFontTx/>
              <a:buNone/>
              <a:tabLst>
                <a:tab pos="1084263" algn="l"/>
              </a:tabLst>
            </a:pPr>
            <a:r>
              <a:rPr lang="en-US" sz="1600" dirty="0" smtClean="0"/>
              <a:t>                        </a:t>
            </a:r>
            <a:endParaRPr lang="en-US" sz="1100" dirty="0"/>
          </a:p>
        </p:txBody>
      </p:sp>
      <p:graphicFrame>
        <p:nvGraphicFramePr>
          <p:cNvPr id="6" name="Object 4"/>
          <p:cNvGraphicFramePr>
            <a:graphicFrameLocks noChangeAspect="1"/>
          </p:cNvGraphicFramePr>
          <p:nvPr>
            <p:extLst>
              <p:ext uri="{D42A27DB-BD31-4B8C-83A1-F6EECF244321}">
                <p14:modId xmlns:p14="http://schemas.microsoft.com/office/powerpoint/2010/main" val="1435613739"/>
              </p:ext>
            </p:extLst>
          </p:nvPr>
        </p:nvGraphicFramePr>
        <p:xfrm>
          <a:off x="3419872" y="2492896"/>
          <a:ext cx="1500439" cy="1350640"/>
        </p:xfrm>
        <a:graphic>
          <a:graphicData uri="http://schemas.openxmlformats.org/presentationml/2006/ole">
            <mc:AlternateContent xmlns:mc="http://schemas.openxmlformats.org/markup-compatibility/2006">
              <mc:Choice xmlns:v="urn:schemas-microsoft-com:vml" Requires="v">
                <p:oleObj spid="_x0000_s12406" name="Equation" r:id="rId3" imgW="1079500" imgH="812800" progId="Equation.3">
                  <p:embed/>
                </p:oleObj>
              </mc:Choice>
              <mc:Fallback>
                <p:oleObj name="Equation" r:id="rId3" imgW="1079500" imgH="812800" progId="Equation.3">
                  <p:embed/>
                  <p:pic>
                    <p:nvPicPr>
                      <p:cNvPr id="0" name=""/>
                      <p:cNvPicPr>
                        <a:picLocks noChangeAspect="1" noChangeArrowheads="1"/>
                      </p:cNvPicPr>
                      <p:nvPr/>
                    </p:nvPicPr>
                    <p:blipFill>
                      <a:blip r:embed="rId4"/>
                      <a:srcRect/>
                      <a:stretch>
                        <a:fillRect/>
                      </a:stretch>
                    </p:blipFill>
                    <p:spPr bwMode="auto">
                      <a:xfrm>
                        <a:off x="3419872" y="2492896"/>
                        <a:ext cx="1500439" cy="1350640"/>
                      </a:xfrm>
                      <a:prstGeom prst="rect">
                        <a:avLst/>
                      </a:prstGeom>
                      <a:noFill/>
                      <a:ln>
                        <a:noFill/>
                      </a:ln>
                      <a:effectLs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653535933"/>
              </p:ext>
            </p:extLst>
          </p:nvPr>
        </p:nvGraphicFramePr>
        <p:xfrm>
          <a:off x="3059832" y="5157192"/>
          <a:ext cx="2460625" cy="608013"/>
        </p:xfrm>
        <a:graphic>
          <a:graphicData uri="http://schemas.openxmlformats.org/presentationml/2006/ole">
            <mc:AlternateContent xmlns:mc="http://schemas.openxmlformats.org/markup-compatibility/2006">
              <mc:Choice xmlns:v="urn:schemas-microsoft-com:vml" Requires="v">
                <p:oleObj spid="_x0000_s12407" name="Equation" r:id="rId5" imgW="1244600" imgH="355600" progId="Equation.3">
                  <p:embed/>
                </p:oleObj>
              </mc:Choice>
              <mc:Fallback>
                <p:oleObj name="Equation" r:id="rId5" imgW="1244600" imgH="355600" progId="Equation.3">
                  <p:embed/>
                  <p:pic>
                    <p:nvPicPr>
                      <p:cNvPr id="0" name=""/>
                      <p:cNvPicPr>
                        <a:picLocks noChangeAspect="1" noChangeArrowheads="1"/>
                      </p:cNvPicPr>
                      <p:nvPr/>
                    </p:nvPicPr>
                    <p:blipFill>
                      <a:blip r:embed="rId6"/>
                      <a:srcRect/>
                      <a:stretch>
                        <a:fillRect/>
                      </a:stretch>
                    </p:blipFill>
                    <p:spPr bwMode="auto">
                      <a:xfrm>
                        <a:off x="3059832" y="5157192"/>
                        <a:ext cx="2460625" cy="6080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8546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Backward </a:t>
            </a:r>
            <a:r>
              <a:rPr lang="en-US" b="1" dirty="0"/>
              <a:t>Elimination</a:t>
            </a:r>
          </a:p>
        </p:txBody>
      </p:sp>
      <p:sp>
        <p:nvSpPr>
          <p:cNvPr id="3" name="Content Placeholder 2"/>
          <p:cNvSpPr>
            <a:spLocks noGrp="1"/>
          </p:cNvSpPr>
          <p:nvPr>
            <p:ph idx="1"/>
          </p:nvPr>
        </p:nvSpPr>
        <p:spPr/>
        <p:txBody>
          <a:bodyPr/>
          <a:lstStyle/>
          <a:p>
            <a:pPr lvl="1">
              <a:buFont typeface="Arial" pitchFamily="34" charset="0"/>
              <a:buChar char="•"/>
              <a:tabLst>
                <a:tab pos="1084263" algn="l"/>
              </a:tabLst>
            </a:pPr>
            <a:r>
              <a:rPr lang="en-US" sz="3200" dirty="0" smtClean="0"/>
              <a:t>start </a:t>
            </a:r>
            <a:r>
              <a:rPr lang="en-US" sz="3200" dirty="0"/>
              <a:t>with the full model </a:t>
            </a:r>
          </a:p>
          <a:p>
            <a:pPr lvl="1">
              <a:buFont typeface="Arial" pitchFamily="34" charset="0"/>
              <a:buChar char="•"/>
              <a:tabLst>
                <a:tab pos="1084263" algn="l"/>
              </a:tabLst>
            </a:pPr>
            <a:r>
              <a:rPr lang="en-US" sz="3200" dirty="0" smtClean="0"/>
              <a:t>drop </a:t>
            </a:r>
            <a:r>
              <a:rPr lang="en-US" sz="3200" dirty="0"/>
              <a:t>the predictor that produces the smallest F value </a:t>
            </a:r>
            <a:r>
              <a:rPr lang="en-US" sz="3200" dirty="0" smtClean="0"/>
              <a:t>(or highest p-value)</a:t>
            </a:r>
            <a:endParaRPr lang="en-US" sz="3200" dirty="0"/>
          </a:p>
          <a:p>
            <a:pPr lvl="1">
              <a:buFont typeface="Arial" pitchFamily="34" charset="0"/>
              <a:buChar char="•"/>
              <a:tabLst>
                <a:tab pos="1084263" algn="l"/>
              </a:tabLst>
            </a:pPr>
            <a:r>
              <a:rPr lang="en-US" sz="3200" dirty="0" smtClean="0"/>
              <a:t>Continue until F-value &lt; </a:t>
            </a:r>
            <a:r>
              <a:rPr lang="en-US" sz="3200" dirty="0" err="1" smtClean="0"/>
              <a:t>threshold</a:t>
            </a:r>
            <a:r>
              <a:rPr lang="en-US" sz="3200" baseline="-25000" dirty="0" err="1" smtClean="0"/>
              <a:t>f</a:t>
            </a:r>
            <a:r>
              <a:rPr lang="en-US" sz="3200" dirty="0" smtClean="0"/>
              <a:t> </a:t>
            </a:r>
          </a:p>
          <a:p>
            <a:pPr marL="914400" lvl="2" indent="0">
              <a:tabLst>
                <a:tab pos="1084263" algn="l"/>
              </a:tabLst>
            </a:pPr>
            <a:r>
              <a:rPr lang="en-US" sz="3200" dirty="0" smtClean="0"/>
              <a:t>(or p-value &gt; </a:t>
            </a:r>
            <a:r>
              <a:rPr lang="en-US" sz="3200" dirty="0" err="1" smtClean="0"/>
              <a:t>threshold</a:t>
            </a:r>
            <a:r>
              <a:rPr lang="en-US" sz="3200" baseline="-25000" dirty="0" err="1" smtClean="0"/>
              <a:t>p</a:t>
            </a:r>
            <a:r>
              <a:rPr lang="en-US" sz="3200" dirty="0" smtClean="0"/>
              <a:t>) </a:t>
            </a:r>
          </a:p>
          <a:p>
            <a:pPr lvl="1">
              <a:buFont typeface="Arial" pitchFamily="34" charset="0"/>
              <a:buChar char="•"/>
              <a:tabLst>
                <a:tab pos="1084263" algn="l"/>
              </a:tabLst>
            </a:pPr>
            <a:r>
              <a:rPr lang="en-US" sz="3200" dirty="0" smtClean="0"/>
              <a:t>Sometimes constraint </a:t>
            </a:r>
            <a:r>
              <a:rPr lang="en-US" sz="3200" dirty="0"/>
              <a:t>N&gt;p</a:t>
            </a:r>
            <a:endParaRPr lang="el-GR" sz="3200" dirty="0"/>
          </a:p>
          <a:p>
            <a:endParaRPr lang="en-US" dirty="0"/>
          </a:p>
        </p:txBody>
      </p:sp>
    </p:spTree>
    <p:extLst>
      <p:ext uri="{BB962C8B-B14F-4D97-AF65-F5344CB8AC3E}">
        <p14:creationId xmlns:p14="http://schemas.microsoft.com/office/powerpoint/2010/main" val="2294914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type="title"/>
          </p:nvPr>
        </p:nvSpPr>
        <p:spPr/>
        <p:txBody>
          <a:bodyPr/>
          <a:lstStyle/>
          <a:p>
            <a:r>
              <a:rPr lang="en-US" dirty="0"/>
              <a:t>Complexity versus Goodness of Fit</a:t>
            </a:r>
          </a:p>
        </p:txBody>
      </p:sp>
      <p:sp>
        <p:nvSpPr>
          <p:cNvPr id="237573" name="Line 5"/>
          <p:cNvSpPr>
            <a:spLocks noChangeShapeType="1"/>
          </p:cNvSpPr>
          <p:nvPr/>
        </p:nvSpPr>
        <p:spPr bwMode="auto">
          <a:xfrm flipV="1">
            <a:off x="1219200" y="16764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5" name="Line 7"/>
          <p:cNvSpPr>
            <a:spLocks noChangeShapeType="1"/>
          </p:cNvSpPr>
          <p:nvPr/>
        </p:nvSpPr>
        <p:spPr bwMode="auto">
          <a:xfrm>
            <a:off x="1219200" y="32004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6" name="Oval 8"/>
          <p:cNvSpPr>
            <a:spLocks noChangeArrowheads="1"/>
          </p:cNvSpPr>
          <p:nvPr/>
        </p:nvSpPr>
        <p:spPr bwMode="auto">
          <a:xfrm>
            <a:off x="1524000" y="2971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7" name="Oval 9"/>
          <p:cNvSpPr>
            <a:spLocks noChangeArrowheads="1"/>
          </p:cNvSpPr>
          <p:nvPr/>
        </p:nvSpPr>
        <p:spPr bwMode="auto">
          <a:xfrm>
            <a:off x="17526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8" name="Oval 10"/>
          <p:cNvSpPr>
            <a:spLocks noChangeArrowheads="1"/>
          </p:cNvSpPr>
          <p:nvPr/>
        </p:nvSpPr>
        <p:spPr bwMode="auto">
          <a:xfrm>
            <a:off x="19812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9" name="Oval 11"/>
          <p:cNvSpPr>
            <a:spLocks noChangeArrowheads="1"/>
          </p:cNvSpPr>
          <p:nvPr/>
        </p:nvSpPr>
        <p:spPr bwMode="auto">
          <a:xfrm>
            <a:off x="23622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0" name="Oval 12"/>
          <p:cNvSpPr>
            <a:spLocks noChangeArrowheads="1"/>
          </p:cNvSpPr>
          <p:nvPr/>
        </p:nvSpPr>
        <p:spPr bwMode="auto">
          <a:xfrm>
            <a:off x="29718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2" name="Oval 14"/>
          <p:cNvSpPr>
            <a:spLocks noChangeArrowheads="1"/>
          </p:cNvSpPr>
          <p:nvPr/>
        </p:nvSpPr>
        <p:spPr bwMode="auto">
          <a:xfrm>
            <a:off x="28194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3" name="Oval 15"/>
          <p:cNvSpPr>
            <a:spLocks noChangeArrowheads="1"/>
          </p:cNvSpPr>
          <p:nvPr/>
        </p:nvSpPr>
        <p:spPr bwMode="auto">
          <a:xfrm>
            <a:off x="16002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4" name="Oval 16"/>
          <p:cNvSpPr>
            <a:spLocks noChangeArrowheads="1"/>
          </p:cNvSpPr>
          <p:nvPr/>
        </p:nvSpPr>
        <p:spPr bwMode="auto">
          <a:xfrm>
            <a:off x="33528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5" name="Oval 17"/>
          <p:cNvSpPr>
            <a:spLocks noChangeArrowheads="1"/>
          </p:cNvSpPr>
          <p:nvPr/>
        </p:nvSpPr>
        <p:spPr bwMode="auto">
          <a:xfrm>
            <a:off x="25908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6" name="Oval 18"/>
          <p:cNvSpPr>
            <a:spLocks noChangeArrowheads="1"/>
          </p:cNvSpPr>
          <p:nvPr/>
        </p:nvSpPr>
        <p:spPr bwMode="auto">
          <a:xfrm>
            <a:off x="20574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7" name="Text Box 19"/>
          <p:cNvSpPr txBox="1">
            <a:spLocks noChangeArrowheads="1"/>
          </p:cNvSpPr>
          <p:nvPr/>
        </p:nvSpPr>
        <p:spPr bwMode="auto">
          <a:xfrm>
            <a:off x="2879725" y="31607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37588" name="Text Box 20"/>
          <p:cNvSpPr txBox="1">
            <a:spLocks noChangeArrowheads="1"/>
          </p:cNvSpPr>
          <p:nvPr/>
        </p:nvSpPr>
        <p:spPr bwMode="auto">
          <a:xfrm>
            <a:off x="762000" y="1752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37638" name="Text Box 70"/>
          <p:cNvSpPr txBox="1">
            <a:spLocks noChangeArrowheads="1"/>
          </p:cNvSpPr>
          <p:nvPr/>
        </p:nvSpPr>
        <p:spPr bwMode="auto">
          <a:xfrm>
            <a:off x="2286000" y="160020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Training data</a:t>
            </a:r>
          </a:p>
        </p:txBody>
      </p:sp>
    </p:spTree>
    <p:extLst>
      <p:ext uri="{BB962C8B-B14F-4D97-AF65-F5344CB8AC3E}">
        <p14:creationId xmlns:p14="http://schemas.microsoft.com/office/powerpoint/2010/main" val="256530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dirty="0"/>
              <a:t>Complexity versus Goodness of Fit</a:t>
            </a:r>
          </a:p>
        </p:txBody>
      </p:sp>
      <p:sp>
        <p:nvSpPr>
          <p:cNvPr id="244739" name="Line 3"/>
          <p:cNvSpPr>
            <a:spLocks noChangeShapeType="1"/>
          </p:cNvSpPr>
          <p:nvPr/>
        </p:nvSpPr>
        <p:spPr bwMode="auto">
          <a:xfrm flipV="1">
            <a:off x="1219200" y="16764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0" name="Line 4"/>
          <p:cNvSpPr>
            <a:spLocks noChangeShapeType="1"/>
          </p:cNvSpPr>
          <p:nvPr/>
        </p:nvSpPr>
        <p:spPr bwMode="auto">
          <a:xfrm>
            <a:off x="1219200" y="32004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1" name="Oval 5"/>
          <p:cNvSpPr>
            <a:spLocks noChangeArrowheads="1"/>
          </p:cNvSpPr>
          <p:nvPr/>
        </p:nvSpPr>
        <p:spPr bwMode="auto">
          <a:xfrm>
            <a:off x="1524000" y="2971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2" name="Oval 6"/>
          <p:cNvSpPr>
            <a:spLocks noChangeArrowheads="1"/>
          </p:cNvSpPr>
          <p:nvPr/>
        </p:nvSpPr>
        <p:spPr bwMode="auto">
          <a:xfrm>
            <a:off x="17526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3" name="Oval 7"/>
          <p:cNvSpPr>
            <a:spLocks noChangeArrowheads="1"/>
          </p:cNvSpPr>
          <p:nvPr/>
        </p:nvSpPr>
        <p:spPr bwMode="auto">
          <a:xfrm>
            <a:off x="19812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4" name="Oval 8"/>
          <p:cNvSpPr>
            <a:spLocks noChangeArrowheads="1"/>
          </p:cNvSpPr>
          <p:nvPr/>
        </p:nvSpPr>
        <p:spPr bwMode="auto">
          <a:xfrm>
            <a:off x="23622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5" name="Oval 9"/>
          <p:cNvSpPr>
            <a:spLocks noChangeArrowheads="1"/>
          </p:cNvSpPr>
          <p:nvPr/>
        </p:nvSpPr>
        <p:spPr bwMode="auto">
          <a:xfrm>
            <a:off x="29718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6" name="Oval 10"/>
          <p:cNvSpPr>
            <a:spLocks noChangeArrowheads="1"/>
          </p:cNvSpPr>
          <p:nvPr/>
        </p:nvSpPr>
        <p:spPr bwMode="auto">
          <a:xfrm>
            <a:off x="28194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7" name="Oval 11"/>
          <p:cNvSpPr>
            <a:spLocks noChangeArrowheads="1"/>
          </p:cNvSpPr>
          <p:nvPr/>
        </p:nvSpPr>
        <p:spPr bwMode="auto">
          <a:xfrm>
            <a:off x="16002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8" name="Oval 12"/>
          <p:cNvSpPr>
            <a:spLocks noChangeArrowheads="1"/>
          </p:cNvSpPr>
          <p:nvPr/>
        </p:nvSpPr>
        <p:spPr bwMode="auto">
          <a:xfrm>
            <a:off x="33528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9" name="Oval 13"/>
          <p:cNvSpPr>
            <a:spLocks noChangeArrowheads="1"/>
          </p:cNvSpPr>
          <p:nvPr/>
        </p:nvSpPr>
        <p:spPr bwMode="auto">
          <a:xfrm>
            <a:off x="25908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0" name="Oval 14"/>
          <p:cNvSpPr>
            <a:spLocks noChangeArrowheads="1"/>
          </p:cNvSpPr>
          <p:nvPr/>
        </p:nvSpPr>
        <p:spPr bwMode="auto">
          <a:xfrm>
            <a:off x="20574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1" name="Text Box 15"/>
          <p:cNvSpPr txBox="1">
            <a:spLocks noChangeArrowheads="1"/>
          </p:cNvSpPr>
          <p:nvPr/>
        </p:nvSpPr>
        <p:spPr bwMode="auto">
          <a:xfrm>
            <a:off x="2879725" y="31607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4752" name="Text Box 16"/>
          <p:cNvSpPr txBox="1">
            <a:spLocks noChangeArrowheads="1"/>
          </p:cNvSpPr>
          <p:nvPr/>
        </p:nvSpPr>
        <p:spPr bwMode="auto">
          <a:xfrm>
            <a:off x="762000" y="1752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4753" name="Line 17"/>
          <p:cNvSpPr>
            <a:spLocks noChangeShapeType="1"/>
          </p:cNvSpPr>
          <p:nvPr/>
        </p:nvSpPr>
        <p:spPr bwMode="auto">
          <a:xfrm flipV="1">
            <a:off x="5105400" y="17526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54" name="Line 18"/>
          <p:cNvSpPr>
            <a:spLocks noChangeShapeType="1"/>
          </p:cNvSpPr>
          <p:nvPr/>
        </p:nvSpPr>
        <p:spPr bwMode="auto">
          <a:xfrm>
            <a:off x="5105400" y="32766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55" name="Oval 19"/>
          <p:cNvSpPr>
            <a:spLocks noChangeArrowheads="1"/>
          </p:cNvSpPr>
          <p:nvPr/>
        </p:nvSpPr>
        <p:spPr bwMode="auto">
          <a:xfrm>
            <a:off x="5410200" y="3048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6" name="Oval 20"/>
          <p:cNvSpPr>
            <a:spLocks noChangeArrowheads="1"/>
          </p:cNvSpPr>
          <p:nvPr/>
        </p:nvSpPr>
        <p:spPr bwMode="auto">
          <a:xfrm>
            <a:off x="56388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7" name="Oval 21"/>
          <p:cNvSpPr>
            <a:spLocks noChangeArrowheads="1"/>
          </p:cNvSpPr>
          <p:nvPr/>
        </p:nvSpPr>
        <p:spPr bwMode="auto">
          <a:xfrm>
            <a:off x="58674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8" name="Oval 22"/>
          <p:cNvSpPr>
            <a:spLocks noChangeArrowheads="1"/>
          </p:cNvSpPr>
          <p:nvPr/>
        </p:nvSpPr>
        <p:spPr bwMode="auto">
          <a:xfrm>
            <a:off x="6248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9" name="Oval 23"/>
          <p:cNvSpPr>
            <a:spLocks noChangeArrowheads="1"/>
          </p:cNvSpPr>
          <p:nvPr/>
        </p:nvSpPr>
        <p:spPr bwMode="auto">
          <a:xfrm>
            <a:off x="6858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0" name="Oval 24"/>
          <p:cNvSpPr>
            <a:spLocks noChangeArrowheads="1"/>
          </p:cNvSpPr>
          <p:nvPr/>
        </p:nvSpPr>
        <p:spPr bwMode="auto">
          <a:xfrm>
            <a:off x="67056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1" name="Oval 25"/>
          <p:cNvSpPr>
            <a:spLocks noChangeArrowheads="1"/>
          </p:cNvSpPr>
          <p:nvPr/>
        </p:nvSpPr>
        <p:spPr bwMode="auto">
          <a:xfrm>
            <a:off x="5486400" y="2743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2" name="Oval 26"/>
          <p:cNvSpPr>
            <a:spLocks noChangeArrowheads="1"/>
          </p:cNvSpPr>
          <p:nvPr/>
        </p:nvSpPr>
        <p:spPr bwMode="auto">
          <a:xfrm>
            <a:off x="72390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3" name="Oval 27"/>
          <p:cNvSpPr>
            <a:spLocks noChangeArrowheads="1"/>
          </p:cNvSpPr>
          <p:nvPr/>
        </p:nvSpPr>
        <p:spPr bwMode="auto">
          <a:xfrm>
            <a:off x="64770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4" name="Oval 28"/>
          <p:cNvSpPr>
            <a:spLocks noChangeArrowheads="1"/>
          </p:cNvSpPr>
          <p:nvPr/>
        </p:nvSpPr>
        <p:spPr bwMode="auto">
          <a:xfrm>
            <a:off x="59436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5" name="Text Box 29"/>
          <p:cNvSpPr txBox="1">
            <a:spLocks noChangeArrowheads="1"/>
          </p:cNvSpPr>
          <p:nvPr/>
        </p:nvSpPr>
        <p:spPr bwMode="auto">
          <a:xfrm>
            <a:off x="6765925" y="32369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4766" name="Text Box 30"/>
          <p:cNvSpPr txBox="1">
            <a:spLocks noChangeArrowheads="1"/>
          </p:cNvSpPr>
          <p:nvPr/>
        </p:nvSpPr>
        <p:spPr bwMode="auto">
          <a:xfrm>
            <a:off x="4648200" y="1828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4767" name="Line 31"/>
          <p:cNvSpPr>
            <a:spLocks noChangeShapeType="1"/>
          </p:cNvSpPr>
          <p:nvPr/>
        </p:nvSpPr>
        <p:spPr bwMode="auto">
          <a:xfrm flipV="1">
            <a:off x="4953000" y="2133600"/>
            <a:ext cx="2743200" cy="99060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68" name="Text Box 32"/>
          <p:cNvSpPr txBox="1">
            <a:spLocks noChangeArrowheads="1"/>
          </p:cNvSpPr>
          <p:nvPr/>
        </p:nvSpPr>
        <p:spPr bwMode="auto">
          <a:xfrm>
            <a:off x="5927725" y="1560513"/>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Too simple?</a:t>
            </a:r>
          </a:p>
        </p:txBody>
      </p:sp>
      <p:sp>
        <p:nvSpPr>
          <p:cNvPr id="244769" name="Text Box 33"/>
          <p:cNvSpPr txBox="1">
            <a:spLocks noChangeArrowheads="1"/>
          </p:cNvSpPr>
          <p:nvPr/>
        </p:nvSpPr>
        <p:spPr bwMode="auto">
          <a:xfrm>
            <a:off x="2286000" y="160020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Training data</a:t>
            </a:r>
          </a:p>
        </p:txBody>
      </p:sp>
    </p:spTree>
    <p:extLst>
      <p:ext uri="{BB962C8B-B14F-4D97-AF65-F5344CB8AC3E}">
        <p14:creationId xmlns:p14="http://schemas.microsoft.com/office/powerpoint/2010/main" val="3854478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Complexity versus Goodness of Fit</a:t>
            </a:r>
          </a:p>
        </p:txBody>
      </p:sp>
      <p:sp>
        <p:nvSpPr>
          <p:cNvPr id="242691" name="Line 3"/>
          <p:cNvSpPr>
            <a:spLocks noChangeShapeType="1"/>
          </p:cNvSpPr>
          <p:nvPr/>
        </p:nvSpPr>
        <p:spPr bwMode="auto">
          <a:xfrm flipV="1">
            <a:off x="1219200" y="16764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2" name="Line 4"/>
          <p:cNvSpPr>
            <a:spLocks noChangeShapeType="1"/>
          </p:cNvSpPr>
          <p:nvPr/>
        </p:nvSpPr>
        <p:spPr bwMode="auto">
          <a:xfrm>
            <a:off x="1219200" y="32004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3" name="Oval 5"/>
          <p:cNvSpPr>
            <a:spLocks noChangeArrowheads="1"/>
          </p:cNvSpPr>
          <p:nvPr/>
        </p:nvSpPr>
        <p:spPr bwMode="auto">
          <a:xfrm>
            <a:off x="1524000" y="2971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4" name="Oval 6"/>
          <p:cNvSpPr>
            <a:spLocks noChangeArrowheads="1"/>
          </p:cNvSpPr>
          <p:nvPr/>
        </p:nvSpPr>
        <p:spPr bwMode="auto">
          <a:xfrm>
            <a:off x="17526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5" name="Oval 7"/>
          <p:cNvSpPr>
            <a:spLocks noChangeArrowheads="1"/>
          </p:cNvSpPr>
          <p:nvPr/>
        </p:nvSpPr>
        <p:spPr bwMode="auto">
          <a:xfrm>
            <a:off x="19812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6" name="Oval 8"/>
          <p:cNvSpPr>
            <a:spLocks noChangeArrowheads="1"/>
          </p:cNvSpPr>
          <p:nvPr/>
        </p:nvSpPr>
        <p:spPr bwMode="auto">
          <a:xfrm>
            <a:off x="23622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7" name="Oval 9"/>
          <p:cNvSpPr>
            <a:spLocks noChangeArrowheads="1"/>
          </p:cNvSpPr>
          <p:nvPr/>
        </p:nvSpPr>
        <p:spPr bwMode="auto">
          <a:xfrm>
            <a:off x="29718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8" name="Oval 10"/>
          <p:cNvSpPr>
            <a:spLocks noChangeArrowheads="1"/>
          </p:cNvSpPr>
          <p:nvPr/>
        </p:nvSpPr>
        <p:spPr bwMode="auto">
          <a:xfrm>
            <a:off x="28194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9" name="Oval 11"/>
          <p:cNvSpPr>
            <a:spLocks noChangeArrowheads="1"/>
          </p:cNvSpPr>
          <p:nvPr/>
        </p:nvSpPr>
        <p:spPr bwMode="auto">
          <a:xfrm>
            <a:off x="16002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0" name="Oval 12"/>
          <p:cNvSpPr>
            <a:spLocks noChangeArrowheads="1"/>
          </p:cNvSpPr>
          <p:nvPr/>
        </p:nvSpPr>
        <p:spPr bwMode="auto">
          <a:xfrm>
            <a:off x="33528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1" name="Oval 13"/>
          <p:cNvSpPr>
            <a:spLocks noChangeArrowheads="1"/>
          </p:cNvSpPr>
          <p:nvPr/>
        </p:nvSpPr>
        <p:spPr bwMode="auto">
          <a:xfrm>
            <a:off x="25908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2" name="Oval 14"/>
          <p:cNvSpPr>
            <a:spLocks noChangeArrowheads="1"/>
          </p:cNvSpPr>
          <p:nvPr/>
        </p:nvSpPr>
        <p:spPr bwMode="auto">
          <a:xfrm>
            <a:off x="20574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3" name="Text Box 15"/>
          <p:cNvSpPr txBox="1">
            <a:spLocks noChangeArrowheads="1"/>
          </p:cNvSpPr>
          <p:nvPr/>
        </p:nvSpPr>
        <p:spPr bwMode="auto">
          <a:xfrm>
            <a:off x="2879725" y="31607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2704" name="Text Box 16"/>
          <p:cNvSpPr txBox="1">
            <a:spLocks noChangeArrowheads="1"/>
          </p:cNvSpPr>
          <p:nvPr/>
        </p:nvSpPr>
        <p:spPr bwMode="auto">
          <a:xfrm>
            <a:off x="762000" y="1752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2705" name="Line 17"/>
          <p:cNvSpPr>
            <a:spLocks noChangeShapeType="1"/>
          </p:cNvSpPr>
          <p:nvPr/>
        </p:nvSpPr>
        <p:spPr bwMode="auto">
          <a:xfrm flipV="1">
            <a:off x="5105400" y="17526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06" name="Line 18"/>
          <p:cNvSpPr>
            <a:spLocks noChangeShapeType="1"/>
          </p:cNvSpPr>
          <p:nvPr/>
        </p:nvSpPr>
        <p:spPr bwMode="auto">
          <a:xfrm>
            <a:off x="5105400" y="32766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07" name="Oval 19"/>
          <p:cNvSpPr>
            <a:spLocks noChangeArrowheads="1"/>
          </p:cNvSpPr>
          <p:nvPr/>
        </p:nvSpPr>
        <p:spPr bwMode="auto">
          <a:xfrm>
            <a:off x="5410200" y="3048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8" name="Oval 20"/>
          <p:cNvSpPr>
            <a:spLocks noChangeArrowheads="1"/>
          </p:cNvSpPr>
          <p:nvPr/>
        </p:nvSpPr>
        <p:spPr bwMode="auto">
          <a:xfrm>
            <a:off x="56388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9" name="Oval 21"/>
          <p:cNvSpPr>
            <a:spLocks noChangeArrowheads="1"/>
          </p:cNvSpPr>
          <p:nvPr/>
        </p:nvSpPr>
        <p:spPr bwMode="auto">
          <a:xfrm>
            <a:off x="58674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0" name="Oval 22"/>
          <p:cNvSpPr>
            <a:spLocks noChangeArrowheads="1"/>
          </p:cNvSpPr>
          <p:nvPr/>
        </p:nvSpPr>
        <p:spPr bwMode="auto">
          <a:xfrm>
            <a:off x="6248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1" name="Oval 23"/>
          <p:cNvSpPr>
            <a:spLocks noChangeArrowheads="1"/>
          </p:cNvSpPr>
          <p:nvPr/>
        </p:nvSpPr>
        <p:spPr bwMode="auto">
          <a:xfrm>
            <a:off x="6858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2" name="Oval 24"/>
          <p:cNvSpPr>
            <a:spLocks noChangeArrowheads="1"/>
          </p:cNvSpPr>
          <p:nvPr/>
        </p:nvSpPr>
        <p:spPr bwMode="auto">
          <a:xfrm>
            <a:off x="67056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3" name="Oval 25"/>
          <p:cNvSpPr>
            <a:spLocks noChangeArrowheads="1"/>
          </p:cNvSpPr>
          <p:nvPr/>
        </p:nvSpPr>
        <p:spPr bwMode="auto">
          <a:xfrm>
            <a:off x="5486400" y="2743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4" name="Oval 26"/>
          <p:cNvSpPr>
            <a:spLocks noChangeArrowheads="1"/>
          </p:cNvSpPr>
          <p:nvPr/>
        </p:nvSpPr>
        <p:spPr bwMode="auto">
          <a:xfrm>
            <a:off x="72390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5" name="Oval 27"/>
          <p:cNvSpPr>
            <a:spLocks noChangeArrowheads="1"/>
          </p:cNvSpPr>
          <p:nvPr/>
        </p:nvSpPr>
        <p:spPr bwMode="auto">
          <a:xfrm>
            <a:off x="64770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6" name="Oval 28"/>
          <p:cNvSpPr>
            <a:spLocks noChangeArrowheads="1"/>
          </p:cNvSpPr>
          <p:nvPr/>
        </p:nvSpPr>
        <p:spPr bwMode="auto">
          <a:xfrm>
            <a:off x="59436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7" name="Text Box 29"/>
          <p:cNvSpPr txBox="1">
            <a:spLocks noChangeArrowheads="1"/>
          </p:cNvSpPr>
          <p:nvPr/>
        </p:nvSpPr>
        <p:spPr bwMode="auto">
          <a:xfrm>
            <a:off x="6765925" y="32369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2718" name="Text Box 30"/>
          <p:cNvSpPr txBox="1">
            <a:spLocks noChangeArrowheads="1"/>
          </p:cNvSpPr>
          <p:nvPr/>
        </p:nvSpPr>
        <p:spPr bwMode="auto">
          <a:xfrm>
            <a:off x="4648200" y="1828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2719" name="Line 31"/>
          <p:cNvSpPr>
            <a:spLocks noChangeShapeType="1"/>
          </p:cNvSpPr>
          <p:nvPr/>
        </p:nvSpPr>
        <p:spPr bwMode="auto">
          <a:xfrm flipV="1">
            <a:off x="1219200" y="40386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20" name="Line 32"/>
          <p:cNvSpPr>
            <a:spLocks noChangeShapeType="1"/>
          </p:cNvSpPr>
          <p:nvPr/>
        </p:nvSpPr>
        <p:spPr bwMode="auto">
          <a:xfrm>
            <a:off x="1219200" y="55626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21" name="Oval 33"/>
          <p:cNvSpPr>
            <a:spLocks noChangeArrowheads="1"/>
          </p:cNvSpPr>
          <p:nvPr/>
        </p:nvSpPr>
        <p:spPr bwMode="auto">
          <a:xfrm>
            <a:off x="1524000" y="5334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2" name="Oval 34"/>
          <p:cNvSpPr>
            <a:spLocks noChangeArrowheads="1"/>
          </p:cNvSpPr>
          <p:nvPr/>
        </p:nvSpPr>
        <p:spPr bwMode="auto">
          <a:xfrm>
            <a:off x="17526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3" name="Oval 35"/>
          <p:cNvSpPr>
            <a:spLocks noChangeArrowheads="1"/>
          </p:cNvSpPr>
          <p:nvPr/>
        </p:nvSpPr>
        <p:spPr bwMode="auto">
          <a:xfrm>
            <a:off x="19812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4" name="Oval 36"/>
          <p:cNvSpPr>
            <a:spLocks noChangeArrowheads="1"/>
          </p:cNvSpPr>
          <p:nvPr/>
        </p:nvSpPr>
        <p:spPr bwMode="auto">
          <a:xfrm>
            <a:off x="23622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5" name="Oval 37"/>
          <p:cNvSpPr>
            <a:spLocks noChangeArrowheads="1"/>
          </p:cNvSpPr>
          <p:nvPr/>
        </p:nvSpPr>
        <p:spPr bwMode="auto">
          <a:xfrm>
            <a:off x="29718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6" name="Oval 38"/>
          <p:cNvSpPr>
            <a:spLocks noChangeArrowheads="1"/>
          </p:cNvSpPr>
          <p:nvPr/>
        </p:nvSpPr>
        <p:spPr bwMode="auto">
          <a:xfrm>
            <a:off x="28194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7" name="Oval 39"/>
          <p:cNvSpPr>
            <a:spLocks noChangeArrowheads="1"/>
          </p:cNvSpPr>
          <p:nvPr/>
        </p:nvSpPr>
        <p:spPr bwMode="auto">
          <a:xfrm>
            <a:off x="1600200" y="5029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8" name="Oval 40"/>
          <p:cNvSpPr>
            <a:spLocks noChangeArrowheads="1"/>
          </p:cNvSpPr>
          <p:nvPr/>
        </p:nvSpPr>
        <p:spPr bwMode="auto">
          <a:xfrm>
            <a:off x="33528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9" name="Oval 41"/>
          <p:cNvSpPr>
            <a:spLocks noChangeArrowheads="1"/>
          </p:cNvSpPr>
          <p:nvPr/>
        </p:nvSpPr>
        <p:spPr bwMode="auto">
          <a:xfrm>
            <a:off x="25908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30" name="Oval 42"/>
          <p:cNvSpPr>
            <a:spLocks noChangeArrowheads="1"/>
          </p:cNvSpPr>
          <p:nvPr/>
        </p:nvSpPr>
        <p:spPr bwMode="auto">
          <a:xfrm>
            <a:off x="20574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31" name="Text Box 43"/>
          <p:cNvSpPr txBox="1">
            <a:spLocks noChangeArrowheads="1"/>
          </p:cNvSpPr>
          <p:nvPr/>
        </p:nvSpPr>
        <p:spPr bwMode="auto">
          <a:xfrm>
            <a:off x="2879725" y="55229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2732" name="Text Box 44"/>
          <p:cNvSpPr txBox="1">
            <a:spLocks noChangeArrowheads="1"/>
          </p:cNvSpPr>
          <p:nvPr/>
        </p:nvSpPr>
        <p:spPr bwMode="auto">
          <a:xfrm>
            <a:off x="762000" y="4114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2733" name="Line 45"/>
          <p:cNvSpPr>
            <a:spLocks noChangeShapeType="1"/>
          </p:cNvSpPr>
          <p:nvPr/>
        </p:nvSpPr>
        <p:spPr bwMode="auto">
          <a:xfrm flipV="1">
            <a:off x="4953000" y="2133600"/>
            <a:ext cx="2743200" cy="99060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34" name="Freeform 46"/>
          <p:cNvSpPr>
            <a:spLocks/>
          </p:cNvSpPr>
          <p:nvPr/>
        </p:nvSpPr>
        <p:spPr bwMode="auto">
          <a:xfrm>
            <a:off x="1587500" y="3860800"/>
            <a:ext cx="1841500" cy="2413000"/>
          </a:xfrm>
          <a:custGeom>
            <a:avLst/>
            <a:gdLst>
              <a:gd name="T0" fmla="*/ 8 w 1160"/>
              <a:gd name="T1" fmla="*/ 976 h 1520"/>
              <a:gd name="T2" fmla="*/ 8 w 1160"/>
              <a:gd name="T3" fmla="*/ 496 h 1520"/>
              <a:gd name="T4" fmla="*/ 56 w 1160"/>
              <a:gd name="T5" fmla="*/ 1024 h 1520"/>
              <a:gd name="T6" fmla="*/ 56 w 1160"/>
              <a:gd name="T7" fmla="*/ 1360 h 1520"/>
              <a:gd name="T8" fmla="*/ 152 w 1160"/>
              <a:gd name="T9" fmla="*/ 64 h 1520"/>
              <a:gd name="T10" fmla="*/ 392 w 1160"/>
              <a:gd name="T11" fmla="*/ 1312 h 1520"/>
              <a:gd name="T12" fmla="*/ 536 w 1160"/>
              <a:gd name="T13" fmla="*/ 64 h 1520"/>
              <a:gd name="T14" fmla="*/ 728 w 1160"/>
              <a:gd name="T15" fmla="*/ 928 h 1520"/>
              <a:gd name="T16" fmla="*/ 824 w 1160"/>
              <a:gd name="T17" fmla="*/ 352 h 1520"/>
              <a:gd name="T18" fmla="*/ 968 w 1160"/>
              <a:gd name="T19" fmla="*/ 1024 h 1520"/>
              <a:gd name="T20" fmla="*/ 1160 w 1160"/>
              <a:gd name="T21" fmla="*/ 44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520">
                <a:moveTo>
                  <a:pt x="8" y="976"/>
                </a:moveTo>
                <a:cubicBezTo>
                  <a:pt x="4" y="732"/>
                  <a:pt x="0" y="488"/>
                  <a:pt x="8" y="496"/>
                </a:cubicBezTo>
                <a:cubicBezTo>
                  <a:pt x="16" y="504"/>
                  <a:pt x="48" y="880"/>
                  <a:pt x="56" y="1024"/>
                </a:cubicBezTo>
                <a:cubicBezTo>
                  <a:pt x="64" y="1168"/>
                  <a:pt x="40" y="1520"/>
                  <a:pt x="56" y="1360"/>
                </a:cubicBezTo>
                <a:cubicBezTo>
                  <a:pt x="72" y="1200"/>
                  <a:pt x="96" y="72"/>
                  <a:pt x="152" y="64"/>
                </a:cubicBezTo>
                <a:cubicBezTo>
                  <a:pt x="208" y="56"/>
                  <a:pt x="328" y="1312"/>
                  <a:pt x="392" y="1312"/>
                </a:cubicBezTo>
                <a:cubicBezTo>
                  <a:pt x="456" y="1312"/>
                  <a:pt x="480" y="128"/>
                  <a:pt x="536" y="64"/>
                </a:cubicBezTo>
                <a:cubicBezTo>
                  <a:pt x="592" y="0"/>
                  <a:pt x="680" y="880"/>
                  <a:pt x="728" y="928"/>
                </a:cubicBezTo>
                <a:cubicBezTo>
                  <a:pt x="776" y="976"/>
                  <a:pt x="784" y="336"/>
                  <a:pt x="824" y="352"/>
                </a:cubicBezTo>
                <a:cubicBezTo>
                  <a:pt x="864" y="368"/>
                  <a:pt x="912" y="1008"/>
                  <a:pt x="968" y="1024"/>
                </a:cubicBezTo>
                <a:cubicBezTo>
                  <a:pt x="1024" y="1040"/>
                  <a:pt x="1128" y="544"/>
                  <a:pt x="1160" y="448"/>
                </a:cubicBezTo>
              </a:path>
            </a:pathLst>
          </a:custGeom>
          <a:noFill/>
          <a:ln w="19050" cap="flat" cmpd="sng">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35" name="Text Box 47"/>
          <p:cNvSpPr txBox="1">
            <a:spLocks noChangeArrowheads="1"/>
          </p:cNvSpPr>
          <p:nvPr/>
        </p:nvSpPr>
        <p:spPr bwMode="auto">
          <a:xfrm>
            <a:off x="5927725" y="1560513"/>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Too simple?</a:t>
            </a:r>
          </a:p>
        </p:txBody>
      </p:sp>
      <p:sp>
        <p:nvSpPr>
          <p:cNvPr id="242736" name="Text Box 48"/>
          <p:cNvSpPr txBox="1">
            <a:spLocks noChangeArrowheads="1"/>
          </p:cNvSpPr>
          <p:nvPr/>
        </p:nvSpPr>
        <p:spPr bwMode="auto">
          <a:xfrm>
            <a:off x="2514600" y="388620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Too complex ?</a:t>
            </a:r>
          </a:p>
        </p:txBody>
      </p:sp>
      <p:sp>
        <p:nvSpPr>
          <p:cNvPr id="242737" name="Text Box 49"/>
          <p:cNvSpPr txBox="1">
            <a:spLocks noChangeArrowheads="1"/>
          </p:cNvSpPr>
          <p:nvPr/>
        </p:nvSpPr>
        <p:spPr bwMode="auto">
          <a:xfrm>
            <a:off x="2286000" y="160020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Training data</a:t>
            </a:r>
          </a:p>
        </p:txBody>
      </p:sp>
    </p:spTree>
    <p:extLst>
      <p:ext uri="{BB962C8B-B14F-4D97-AF65-F5344CB8AC3E}">
        <p14:creationId xmlns:p14="http://schemas.microsoft.com/office/powerpoint/2010/main" val="231929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 .</a:t>
            </a:r>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Complexity versus Goodness of Fit</a:t>
            </a:r>
          </a:p>
        </p:txBody>
      </p:sp>
      <p:sp>
        <p:nvSpPr>
          <p:cNvPr id="240643" name="Line 3"/>
          <p:cNvSpPr>
            <a:spLocks noChangeShapeType="1"/>
          </p:cNvSpPr>
          <p:nvPr/>
        </p:nvSpPr>
        <p:spPr bwMode="auto">
          <a:xfrm flipV="1">
            <a:off x="1219200" y="16764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44" name="Line 4"/>
          <p:cNvSpPr>
            <a:spLocks noChangeShapeType="1"/>
          </p:cNvSpPr>
          <p:nvPr/>
        </p:nvSpPr>
        <p:spPr bwMode="auto">
          <a:xfrm>
            <a:off x="1219200" y="32004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45" name="Oval 5"/>
          <p:cNvSpPr>
            <a:spLocks noChangeArrowheads="1"/>
          </p:cNvSpPr>
          <p:nvPr/>
        </p:nvSpPr>
        <p:spPr bwMode="auto">
          <a:xfrm>
            <a:off x="1524000" y="2971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6" name="Oval 6"/>
          <p:cNvSpPr>
            <a:spLocks noChangeArrowheads="1"/>
          </p:cNvSpPr>
          <p:nvPr/>
        </p:nvSpPr>
        <p:spPr bwMode="auto">
          <a:xfrm>
            <a:off x="17526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7" name="Oval 7"/>
          <p:cNvSpPr>
            <a:spLocks noChangeArrowheads="1"/>
          </p:cNvSpPr>
          <p:nvPr/>
        </p:nvSpPr>
        <p:spPr bwMode="auto">
          <a:xfrm>
            <a:off x="19812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8" name="Oval 8"/>
          <p:cNvSpPr>
            <a:spLocks noChangeArrowheads="1"/>
          </p:cNvSpPr>
          <p:nvPr/>
        </p:nvSpPr>
        <p:spPr bwMode="auto">
          <a:xfrm>
            <a:off x="23622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9" name="Oval 9"/>
          <p:cNvSpPr>
            <a:spLocks noChangeArrowheads="1"/>
          </p:cNvSpPr>
          <p:nvPr/>
        </p:nvSpPr>
        <p:spPr bwMode="auto">
          <a:xfrm>
            <a:off x="2971800" y="2209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0" name="Oval 10"/>
          <p:cNvSpPr>
            <a:spLocks noChangeArrowheads="1"/>
          </p:cNvSpPr>
          <p:nvPr/>
        </p:nvSpPr>
        <p:spPr bwMode="auto">
          <a:xfrm>
            <a:off x="28194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1" name="Oval 11"/>
          <p:cNvSpPr>
            <a:spLocks noChangeArrowheads="1"/>
          </p:cNvSpPr>
          <p:nvPr/>
        </p:nvSpPr>
        <p:spPr bwMode="auto">
          <a:xfrm>
            <a:off x="16002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2" name="Oval 12"/>
          <p:cNvSpPr>
            <a:spLocks noChangeArrowheads="1"/>
          </p:cNvSpPr>
          <p:nvPr/>
        </p:nvSpPr>
        <p:spPr bwMode="auto">
          <a:xfrm>
            <a:off x="33528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3" name="Oval 13"/>
          <p:cNvSpPr>
            <a:spLocks noChangeArrowheads="1"/>
          </p:cNvSpPr>
          <p:nvPr/>
        </p:nvSpPr>
        <p:spPr bwMode="auto">
          <a:xfrm>
            <a:off x="2590800" y="2362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4" name="Oval 14"/>
          <p:cNvSpPr>
            <a:spLocks noChangeArrowheads="1"/>
          </p:cNvSpPr>
          <p:nvPr/>
        </p:nvSpPr>
        <p:spPr bwMode="auto">
          <a:xfrm>
            <a:off x="20574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5" name="Text Box 15"/>
          <p:cNvSpPr txBox="1">
            <a:spLocks noChangeArrowheads="1"/>
          </p:cNvSpPr>
          <p:nvPr/>
        </p:nvSpPr>
        <p:spPr bwMode="auto">
          <a:xfrm>
            <a:off x="2879725" y="31607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0656" name="Text Box 16"/>
          <p:cNvSpPr txBox="1">
            <a:spLocks noChangeArrowheads="1"/>
          </p:cNvSpPr>
          <p:nvPr/>
        </p:nvSpPr>
        <p:spPr bwMode="auto">
          <a:xfrm>
            <a:off x="762000" y="1752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0657" name="Line 17"/>
          <p:cNvSpPr>
            <a:spLocks noChangeShapeType="1"/>
          </p:cNvSpPr>
          <p:nvPr/>
        </p:nvSpPr>
        <p:spPr bwMode="auto">
          <a:xfrm flipV="1">
            <a:off x="5105400" y="17526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8" name="Line 18"/>
          <p:cNvSpPr>
            <a:spLocks noChangeShapeType="1"/>
          </p:cNvSpPr>
          <p:nvPr/>
        </p:nvSpPr>
        <p:spPr bwMode="auto">
          <a:xfrm>
            <a:off x="5105400" y="32766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9" name="Oval 19"/>
          <p:cNvSpPr>
            <a:spLocks noChangeArrowheads="1"/>
          </p:cNvSpPr>
          <p:nvPr/>
        </p:nvSpPr>
        <p:spPr bwMode="auto">
          <a:xfrm>
            <a:off x="5410200" y="3048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0" name="Oval 20"/>
          <p:cNvSpPr>
            <a:spLocks noChangeArrowheads="1"/>
          </p:cNvSpPr>
          <p:nvPr/>
        </p:nvSpPr>
        <p:spPr bwMode="auto">
          <a:xfrm>
            <a:off x="56388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1" name="Oval 21"/>
          <p:cNvSpPr>
            <a:spLocks noChangeArrowheads="1"/>
          </p:cNvSpPr>
          <p:nvPr/>
        </p:nvSpPr>
        <p:spPr bwMode="auto">
          <a:xfrm>
            <a:off x="58674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2" name="Oval 22"/>
          <p:cNvSpPr>
            <a:spLocks noChangeArrowheads="1"/>
          </p:cNvSpPr>
          <p:nvPr/>
        </p:nvSpPr>
        <p:spPr bwMode="auto">
          <a:xfrm>
            <a:off x="6248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3" name="Oval 23"/>
          <p:cNvSpPr>
            <a:spLocks noChangeArrowheads="1"/>
          </p:cNvSpPr>
          <p:nvPr/>
        </p:nvSpPr>
        <p:spPr bwMode="auto">
          <a:xfrm>
            <a:off x="6858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4" name="Oval 24"/>
          <p:cNvSpPr>
            <a:spLocks noChangeArrowheads="1"/>
          </p:cNvSpPr>
          <p:nvPr/>
        </p:nvSpPr>
        <p:spPr bwMode="auto">
          <a:xfrm>
            <a:off x="67056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5" name="Oval 25"/>
          <p:cNvSpPr>
            <a:spLocks noChangeArrowheads="1"/>
          </p:cNvSpPr>
          <p:nvPr/>
        </p:nvSpPr>
        <p:spPr bwMode="auto">
          <a:xfrm>
            <a:off x="5486400" y="2743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6" name="Oval 26"/>
          <p:cNvSpPr>
            <a:spLocks noChangeArrowheads="1"/>
          </p:cNvSpPr>
          <p:nvPr/>
        </p:nvSpPr>
        <p:spPr bwMode="auto">
          <a:xfrm>
            <a:off x="72390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7" name="Oval 27"/>
          <p:cNvSpPr>
            <a:spLocks noChangeArrowheads="1"/>
          </p:cNvSpPr>
          <p:nvPr/>
        </p:nvSpPr>
        <p:spPr bwMode="auto">
          <a:xfrm>
            <a:off x="6477000" y="2438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8" name="Oval 28"/>
          <p:cNvSpPr>
            <a:spLocks noChangeArrowheads="1"/>
          </p:cNvSpPr>
          <p:nvPr/>
        </p:nvSpPr>
        <p:spPr bwMode="auto">
          <a:xfrm>
            <a:off x="59436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9" name="Text Box 29"/>
          <p:cNvSpPr txBox="1">
            <a:spLocks noChangeArrowheads="1"/>
          </p:cNvSpPr>
          <p:nvPr/>
        </p:nvSpPr>
        <p:spPr bwMode="auto">
          <a:xfrm>
            <a:off x="6765925" y="32369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0670" name="Text Box 30"/>
          <p:cNvSpPr txBox="1">
            <a:spLocks noChangeArrowheads="1"/>
          </p:cNvSpPr>
          <p:nvPr/>
        </p:nvSpPr>
        <p:spPr bwMode="auto">
          <a:xfrm>
            <a:off x="4648200" y="1828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0671" name="Line 31"/>
          <p:cNvSpPr>
            <a:spLocks noChangeShapeType="1"/>
          </p:cNvSpPr>
          <p:nvPr/>
        </p:nvSpPr>
        <p:spPr bwMode="auto">
          <a:xfrm flipV="1">
            <a:off x="5029200" y="41148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72" name="Line 32"/>
          <p:cNvSpPr>
            <a:spLocks noChangeShapeType="1"/>
          </p:cNvSpPr>
          <p:nvPr/>
        </p:nvSpPr>
        <p:spPr bwMode="auto">
          <a:xfrm>
            <a:off x="5029200" y="56388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73" name="Oval 33"/>
          <p:cNvSpPr>
            <a:spLocks noChangeArrowheads="1"/>
          </p:cNvSpPr>
          <p:nvPr/>
        </p:nvSpPr>
        <p:spPr bwMode="auto">
          <a:xfrm>
            <a:off x="5334000" y="5410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4" name="Oval 34"/>
          <p:cNvSpPr>
            <a:spLocks noChangeArrowheads="1"/>
          </p:cNvSpPr>
          <p:nvPr/>
        </p:nvSpPr>
        <p:spPr bwMode="auto">
          <a:xfrm>
            <a:off x="5562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5" name="Oval 35"/>
          <p:cNvSpPr>
            <a:spLocks noChangeArrowheads="1"/>
          </p:cNvSpPr>
          <p:nvPr/>
        </p:nvSpPr>
        <p:spPr bwMode="auto">
          <a:xfrm>
            <a:off x="5791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6" name="Oval 36"/>
          <p:cNvSpPr>
            <a:spLocks noChangeArrowheads="1"/>
          </p:cNvSpPr>
          <p:nvPr/>
        </p:nvSpPr>
        <p:spPr bwMode="auto">
          <a:xfrm>
            <a:off x="6172200" y="4648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7" name="Oval 37"/>
          <p:cNvSpPr>
            <a:spLocks noChangeArrowheads="1"/>
          </p:cNvSpPr>
          <p:nvPr/>
        </p:nvSpPr>
        <p:spPr bwMode="auto">
          <a:xfrm>
            <a:off x="6781800" y="4648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8" name="Oval 38"/>
          <p:cNvSpPr>
            <a:spLocks noChangeArrowheads="1"/>
          </p:cNvSpPr>
          <p:nvPr/>
        </p:nvSpPr>
        <p:spPr bwMode="auto">
          <a:xfrm>
            <a:off x="66294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9" name="Oval 39"/>
          <p:cNvSpPr>
            <a:spLocks noChangeArrowheads="1"/>
          </p:cNvSpPr>
          <p:nvPr/>
        </p:nvSpPr>
        <p:spPr bwMode="auto">
          <a:xfrm>
            <a:off x="5410200" y="5105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0" name="Oval 40"/>
          <p:cNvSpPr>
            <a:spLocks noChangeArrowheads="1"/>
          </p:cNvSpPr>
          <p:nvPr/>
        </p:nvSpPr>
        <p:spPr bwMode="auto">
          <a:xfrm>
            <a:off x="71628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1" name="Oval 41"/>
          <p:cNvSpPr>
            <a:spLocks noChangeArrowheads="1"/>
          </p:cNvSpPr>
          <p:nvPr/>
        </p:nvSpPr>
        <p:spPr bwMode="auto">
          <a:xfrm>
            <a:off x="64008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2" name="Oval 42"/>
          <p:cNvSpPr>
            <a:spLocks noChangeArrowheads="1"/>
          </p:cNvSpPr>
          <p:nvPr/>
        </p:nvSpPr>
        <p:spPr bwMode="auto">
          <a:xfrm>
            <a:off x="58674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3" name="Text Box 43"/>
          <p:cNvSpPr txBox="1">
            <a:spLocks noChangeArrowheads="1"/>
          </p:cNvSpPr>
          <p:nvPr/>
        </p:nvSpPr>
        <p:spPr bwMode="auto">
          <a:xfrm>
            <a:off x="6689725" y="55991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0684" name="Text Box 44"/>
          <p:cNvSpPr txBox="1">
            <a:spLocks noChangeArrowheads="1"/>
          </p:cNvSpPr>
          <p:nvPr/>
        </p:nvSpPr>
        <p:spPr bwMode="auto">
          <a:xfrm>
            <a:off x="4572000" y="41910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0685" name="Line 45"/>
          <p:cNvSpPr>
            <a:spLocks noChangeShapeType="1"/>
          </p:cNvSpPr>
          <p:nvPr/>
        </p:nvSpPr>
        <p:spPr bwMode="auto">
          <a:xfrm flipV="1">
            <a:off x="1219200" y="40386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86" name="Line 46"/>
          <p:cNvSpPr>
            <a:spLocks noChangeShapeType="1"/>
          </p:cNvSpPr>
          <p:nvPr/>
        </p:nvSpPr>
        <p:spPr bwMode="auto">
          <a:xfrm>
            <a:off x="1219200" y="55626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87" name="Oval 47"/>
          <p:cNvSpPr>
            <a:spLocks noChangeArrowheads="1"/>
          </p:cNvSpPr>
          <p:nvPr/>
        </p:nvSpPr>
        <p:spPr bwMode="auto">
          <a:xfrm>
            <a:off x="1524000" y="5334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8" name="Oval 48"/>
          <p:cNvSpPr>
            <a:spLocks noChangeArrowheads="1"/>
          </p:cNvSpPr>
          <p:nvPr/>
        </p:nvSpPr>
        <p:spPr bwMode="auto">
          <a:xfrm>
            <a:off x="17526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9" name="Oval 49"/>
          <p:cNvSpPr>
            <a:spLocks noChangeArrowheads="1"/>
          </p:cNvSpPr>
          <p:nvPr/>
        </p:nvSpPr>
        <p:spPr bwMode="auto">
          <a:xfrm>
            <a:off x="19812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0" name="Oval 50"/>
          <p:cNvSpPr>
            <a:spLocks noChangeArrowheads="1"/>
          </p:cNvSpPr>
          <p:nvPr/>
        </p:nvSpPr>
        <p:spPr bwMode="auto">
          <a:xfrm>
            <a:off x="23622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1" name="Oval 51"/>
          <p:cNvSpPr>
            <a:spLocks noChangeArrowheads="1"/>
          </p:cNvSpPr>
          <p:nvPr/>
        </p:nvSpPr>
        <p:spPr bwMode="auto">
          <a:xfrm>
            <a:off x="29718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2" name="Oval 52"/>
          <p:cNvSpPr>
            <a:spLocks noChangeArrowheads="1"/>
          </p:cNvSpPr>
          <p:nvPr/>
        </p:nvSpPr>
        <p:spPr bwMode="auto">
          <a:xfrm>
            <a:off x="28194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3" name="Oval 53"/>
          <p:cNvSpPr>
            <a:spLocks noChangeArrowheads="1"/>
          </p:cNvSpPr>
          <p:nvPr/>
        </p:nvSpPr>
        <p:spPr bwMode="auto">
          <a:xfrm>
            <a:off x="1600200" y="5029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4" name="Oval 54"/>
          <p:cNvSpPr>
            <a:spLocks noChangeArrowheads="1"/>
          </p:cNvSpPr>
          <p:nvPr/>
        </p:nvSpPr>
        <p:spPr bwMode="auto">
          <a:xfrm>
            <a:off x="33528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5" name="Oval 55"/>
          <p:cNvSpPr>
            <a:spLocks noChangeArrowheads="1"/>
          </p:cNvSpPr>
          <p:nvPr/>
        </p:nvSpPr>
        <p:spPr bwMode="auto">
          <a:xfrm>
            <a:off x="25908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6" name="Oval 56"/>
          <p:cNvSpPr>
            <a:spLocks noChangeArrowheads="1"/>
          </p:cNvSpPr>
          <p:nvPr/>
        </p:nvSpPr>
        <p:spPr bwMode="auto">
          <a:xfrm>
            <a:off x="20574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7" name="Text Box 57"/>
          <p:cNvSpPr txBox="1">
            <a:spLocks noChangeArrowheads="1"/>
          </p:cNvSpPr>
          <p:nvPr/>
        </p:nvSpPr>
        <p:spPr bwMode="auto">
          <a:xfrm>
            <a:off x="2879725" y="55229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x</a:t>
            </a:r>
          </a:p>
        </p:txBody>
      </p:sp>
      <p:sp>
        <p:nvSpPr>
          <p:cNvPr id="240698" name="Text Box 58"/>
          <p:cNvSpPr txBox="1">
            <a:spLocks noChangeArrowheads="1"/>
          </p:cNvSpPr>
          <p:nvPr/>
        </p:nvSpPr>
        <p:spPr bwMode="auto">
          <a:xfrm>
            <a:off x="762000" y="4114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y</a:t>
            </a:r>
          </a:p>
        </p:txBody>
      </p:sp>
      <p:sp>
        <p:nvSpPr>
          <p:cNvPr id="240699" name="Line 59"/>
          <p:cNvSpPr>
            <a:spLocks noChangeShapeType="1"/>
          </p:cNvSpPr>
          <p:nvPr/>
        </p:nvSpPr>
        <p:spPr bwMode="auto">
          <a:xfrm flipV="1">
            <a:off x="4953000" y="2133600"/>
            <a:ext cx="2743200" cy="99060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700" name="Freeform 60"/>
          <p:cNvSpPr>
            <a:spLocks/>
          </p:cNvSpPr>
          <p:nvPr/>
        </p:nvSpPr>
        <p:spPr bwMode="auto">
          <a:xfrm>
            <a:off x="1587500" y="3860800"/>
            <a:ext cx="1841500" cy="2413000"/>
          </a:xfrm>
          <a:custGeom>
            <a:avLst/>
            <a:gdLst>
              <a:gd name="T0" fmla="*/ 8 w 1160"/>
              <a:gd name="T1" fmla="*/ 976 h 1520"/>
              <a:gd name="T2" fmla="*/ 8 w 1160"/>
              <a:gd name="T3" fmla="*/ 496 h 1520"/>
              <a:gd name="T4" fmla="*/ 56 w 1160"/>
              <a:gd name="T5" fmla="*/ 1024 h 1520"/>
              <a:gd name="T6" fmla="*/ 56 w 1160"/>
              <a:gd name="T7" fmla="*/ 1360 h 1520"/>
              <a:gd name="T8" fmla="*/ 152 w 1160"/>
              <a:gd name="T9" fmla="*/ 64 h 1520"/>
              <a:gd name="T10" fmla="*/ 392 w 1160"/>
              <a:gd name="T11" fmla="*/ 1312 h 1520"/>
              <a:gd name="T12" fmla="*/ 536 w 1160"/>
              <a:gd name="T13" fmla="*/ 64 h 1520"/>
              <a:gd name="T14" fmla="*/ 728 w 1160"/>
              <a:gd name="T15" fmla="*/ 928 h 1520"/>
              <a:gd name="T16" fmla="*/ 824 w 1160"/>
              <a:gd name="T17" fmla="*/ 352 h 1520"/>
              <a:gd name="T18" fmla="*/ 968 w 1160"/>
              <a:gd name="T19" fmla="*/ 1024 h 1520"/>
              <a:gd name="T20" fmla="*/ 1160 w 1160"/>
              <a:gd name="T21" fmla="*/ 448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520">
                <a:moveTo>
                  <a:pt x="8" y="976"/>
                </a:moveTo>
                <a:cubicBezTo>
                  <a:pt x="4" y="732"/>
                  <a:pt x="0" y="488"/>
                  <a:pt x="8" y="496"/>
                </a:cubicBezTo>
                <a:cubicBezTo>
                  <a:pt x="16" y="504"/>
                  <a:pt x="48" y="880"/>
                  <a:pt x="56" y="1024"/>
                </a:cubicBezTo>
                <a:cubicBezTo>
                  <a:pt x="64" y="1168"/>
                  <a:pt x="40" y="1520"/>
                  <a:pt x="56" y="1360"/>
                </a:cubicBezTo>
                <a:cubicBezTo>
                  <a:pt x="72" y="1200"/>
                  <a:pt x="96" y="72"/>
                  <a:pt x="152" y="64"/>
                </a:cubicBezTo>
                <a:cubicBezTo>
                  <a:pt x="208" y="56"/>
                  <a:pt x="328" y="1312"/>
                  <a:pt x="392" y="1312"/>
                </a:cubicBezTo>
                <a:cubicBezTo>
                  <a:pt x="456" y="1312"/>
                  <a:pt x="480" y="128"/>
                  <a:pt x="536" y="64"/>
                </a:cubicBezTo>
                <a:cubicBezTo>
                  <a:pt x="592" y="0"/>
                  <a:pt x="680" y="880"/>
                  <a:pt x="728" y="928"/>
                </a:cubicBezTo>
                <a:cubicBezTo>
                  <a:pt x="776" y="976"/>
                  <a:pt x="784" y="336"/>
                  <a:pt x="824" y="352"/>
                </a:cubicBezTo>
                <a:cubicBezTo>
                  <a:pt x="864" y="368"/>
                  <a:pt x="912" y="1008"/>
                  <a:pt x="968" y="1024"/>
                </a:cubicBezTo>
                <a:cubicBezTo>
                  <a:pt x="1024" y="1040"/>
                  <a:pt x="1128" y="544"/>
                  <a:pt x="1160" y="448"/>
                </a:cubicBezTo>
              </a:path>
            </a:pathLst>
          </a:custGeom>
          <a:noFill/>
          <a:ln w="19050" cap="flat" cmpd="sng">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701" name="Freeform 61"/>
          <p:cNvSpPr>
            <a:spLocks/>
          </p:cNvSpPr>
          <p:nvPr/>
        </p:nvSpPr>
        <p:spPr bwMode="auto">
          <a:xfrm>
            <a:off x="5105400" y="4648200"/>
            <a:ext cx="2438400" cy="1066800"/>
          </a:xfrm>
          <a:custGeom>
            <a:avLst/>
            <a:gdLst>
              <a:gd name="T0" fmla="*/ 0 w 1488"/>
              <a:gd name="T1" fmla="*/ 640 h 640"/>
              <a:gd name="T2" fmla="*/ 624 w 1488"/>
              <a:gd name="T3" fmla="*/ 64 h 640"/>
              <a:gd name="T4" fmla="*/ 1488 w 1488"/>
              <a:gd name="T5" fmla="*/ 256 h 640"/>
            </a:gdLst>
            <a:ahLst/>
            <a:cxnLst>
              <a:cxn ang="0">
                <a:pos x="T0" y="T1"/>
              </a:cxn>
              <a:cxn ang="0">
                <a:pos x="T2" y="T3"/>
              </a:cxn>
              <a:cxn ang="0">
                <a:pos x="T4" y="T5"/>
              </a:cxn>
            </a:cxnLst>
            <a:rect l="0" t="0" r="r" b="b"/>
            <a:pathLst>
              <a:path w="1488" h="640">
                <a:moveTo>
                  <a:pt x="0" y="640"/>
                </a:moveTo>
                <a:cubicBezTo>
                  <a:pt x="188" y="384"/>
                  <a:pt x="376" y="128"/>
                  <a:pt x="624" y="64"/>
                </a:cubicBezTo>
                <a:cubicBezTo>
                  <a:pt x="872" y="0"/>
                  <a:pt x="1344" y="224"/>
                  <a:pt x="1488" y="256"/>
                </a:cubicBezTo>
              </a:path>
            </a:pathLst>
          </a:custGeom>
          <a:noFill/>
          <a:ln w="19050" cap="flat" cmpd="sng">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702" name="Text Box 62"/>
          <p:cNvSpPr txBox="1">
            <a:spLocks noChangeArrowheads="1"/>
          </p:cNvSpPr>
          <p:nvPr/>
        </p:nvSpPr>
        <p:spPr bwMode="auto">
          <a:xfrm>
            <a:off x="5927725" y="1560513"/>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Too simple?</a:t>
            </a:r>
          </a:p>
        </p:txBody>
      </p:sp>
      <p:sp>
        <p:nvSpPr>
          <p:cNvPr id="240703" name="Text Box 63"/>
          <p:cNvSpPr txBox="1">
            <a:spLocks noChangeArrowheads="1"/>
          </p:cNvSpPr>
          <p:nvPr/>
        </p:nvSpPr>
        <p:spPr bwMode="auto">
          <a:xfrm>
            <a:off x="2514600" y="388620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Too complex ?</a:t>
            </a:r>
          </a:p>
        </p:txBody>
      </p:sp>
      <p:sp>
        <p:nvSpPr>
          <p:cNvPr id="240704" name="Text Box 64"/>
          <p:cNvSpPr txBox="1">
            <a:spLocks noChangeArrowheads="1"/>
          </p:cNvSpPr>
          <p:nvPr/>
        </p:nvSpPr>
        <p:spPr bwMode="auto">
          <a:xfrm>
            <a:off x="5943600" y="3886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About right ?</a:t>
            </a:r>
          </a:p>
        </p:txBody>
      </p:sp>
      <p:sp>
        <p:nvSpPr>
          <p:cNvPr id="240705" name="Text Box 65"/>
          <p:cNvSpPr txBox="1">
            <a:spLocks noChangeArrowheads="1"/>
          </p:cNvSpPr>
          <p:nvPr/>
        </p:nvSpPr>
        <p:spPr bwMode="auto">
          <a:xfrm>
            <a:off x="2286000" y="160020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Training data</a:t>
            </a:r>
          </a:p>
        </p:txBody>
      </p:sp>
    </p:spTree>
    <p:extLst>
      <p:ext uri="{BB962C8B-B14F-4D97-AF65-F5344CB8AC3E}">
        <p14:creationId xmlns:p14="http://schemas.microsoft.com/office/powerpoint/2010/main" val="2998386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r>
              <a:rPr lang="en-US" dirty="0"/>
              <a:t>Complexity and Generalization</a:t>
            </a:r>
          </a:p>
        </p:txBody>
      </p:sp>
      <p:sp>
        <p:nvSpPr>
          <p:cNvPr id="176132" name="Line 4"/>
          <p:cNvSpPr>
            <a:spLocks noChangeShapeType="1"/>
          </p:cNvSpPr>
          <p:nvPr/>
        </p:nvSpPr>
        <p:spPr bwMode="auto">
          <a:xfrm flipV="1">
            <a:off x="2124670" y="1929189"/>
            <a:ext cx="0" cy="3124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3" name="Line 5"/>
          <p:cNvSpPr>
            <a:spLocks noChangeShapeType="1"/>
          </p:cNvSpPr>
          <p:nvPr/>
        </p:nvSpPr>
        <p:spPr bwMode="auto">
          <a:xfrm>
            <a:off x="2124670" y="5053389"/>
            <a:ext cx="640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4" name="Rectangle 6"/>
          <p:cNvSpPr>
            <a:spLocks noChangeArrowheads="1"/>
          </p:cNvSpPr>
          <p:nvPr/>
        </p:nvSpPr>
        <p:spPr bwMode="auto">
          <a:xfrm>
            <a:off x="2200870" y="4291389"/>
            <a:ext cx="843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S</a:t>
            </a:r>
            <a:r>
              <a:rPr lang="en-US" baseline="-25000">
                <a:solidFill>
                  <a:srgbClr val="FF0000"/>
                </a:solidFill>
              </a:rPr>
              <a:t>train</a:t>
            </a:r>
            <a:r>
              <a:rPr lang="en-US">
                <a:solidFill>
                  <a:srgbClr val="FF0000"/>
                </a:solidFill>
              </a:rPr>
              <a:t>(</a:t>
            </a:r>
            <a:r>
              <a:rPr lang="en-US" u="sng">
                <a:solidFill>
                  <a:srgbClr val="FF0000"/>
                </a:solidFill>
              </a:rPr>
              <a:t>q</a:t>
            </a:r>
            <a:r>
              <a:rPr lang="en-US">
                <a:solidFill>
                  <a:srgbClr val="FF0000"/>
                </a:solidFill>
              </a:rPr>
              <a:t>)</a:t>
            </a:r>
          </a:p>
        </p:txBody>
      </p:sp>
      <p:sp>
        <p:nvSpPr>
          <p:cNvPr id="176136" name="Freeform 8"/>
          <p:cNvSpPr>
            <a:spLocks/>
          </p:cNvSpPr>
          <p:nvPr/>
        </p:nvSpPr>
        <p:spPr bwMode="auto">
          <a:xfrm>
            <a:off x="2200870" y="2538789"/>
            <a:ext cx="4953000" cy="2438400"/>
          </a:xfrm>
          <a:custGeom>
            <a:avLst/>
            <a:gdLst>
              <a:gd name="T0" fmla="*/ 0 w 3120"/>
              <a:gd name="T1" fmla="*/ 0 h 1536"/>
              <a:gd name="T2" fmla="*/ 336 w 3120"/>
              <a:gd name="T3" fmla="*/ 1008 h 1536"/>
              <a:gd name="T4" fmla="*/ 1488 w 3120"/>
              <a:gd name="T5" fmla="*/ 1392 h 1536"/>
              <a:gd name="T6" fmla="*/ 3120 w 3120"/>
              <a:gd name="T7" fmla="*/ 1536 h 1536"/>
            </a:gdLst>
            <a:ahLst/>
            <a:cxnLst>
              <a:cxn ang="0">
                <a:pos x="T0" y="T1"/>
              </a:cxn>
              <a:cxn ang="0">
                <a:pos x="T2" y="T3"/>
              </a:cxn>
              <a:cxn ang="0">
                <a:pos x="T4" y="T5"/>
              </a:cxn>
              <a:cxn ang="0">
                <a:pos x="T6" y="T7"/>
              </a:cxn>
            </a:cxnLst>
            <a:rect l="0" t="0" r="r" b="b"/>
            <a:pathLst>
              <a:path w="3120" h="1536">
                <a:moveTo>
                  <a:pt x="0" y="0"/>
                </a:moveTo>
                <a:cubicBezTo>
                  <a:pt x="44" y="388"/>
                  <a:pt x="88" y="776"/>
                  <a:pt x="336" y="1008"/>
                </a:cubicBezTo>
                <a:cubicBezTo>
                  <a:pt x="584" y="1240"/>
                  <a:pt x="1024" y="1304"/>
                  <a:pt x="1488" y="1392"/>
                </a:cubicBezTo>
                <a:cubicBezTo>
                  <a:pt x="1952" y="1480"/>
                  <a:pt x="2536" y="1508"/>
                  <a:pt x="3120" y="1536"/>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7" name="Rectangle 9"/>
          <p:cNvSpPr>
            <a:spLocks noChangeArrowheads="1"/>
          </p:cNvSpPr>
          <p:nvPr/>
        </p:nvSpPr>
        <p:spPr bwMode="auto">
          <a:xfrm>
            <a:off x="6010870" y="3453189"/>
            <a:ext cx="7904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rPr>
              <a:t>S</a:t>
            </a:r>
            <a:r>
              <a:rPr lang="en-US" baseline="-25000">
                <a:solidFill>
                  <a:srgbClr val="0000FF"/>
                </a:solidFill>
              </a:rPr>
              <a:t>test</a:t>
            </a:r>
            <a:r>
              <a:rPr lang="en-US">
                <a:solidFill>
                  <a:srgbClr val="0000FF"/>
                </a:solidFill>
              </a:rPr>
              <a:t>(</a:t>
            </a:r>
            <a:r>
              <a:rPr lang="en-US" u="sng">
                <a:solidFill>
                  <a:srgbClr val="0000FF"/>
                </a:solidFill>
              </a:rPr>
              <a:t>q</a:t>
            </a:r>
            <a:r>
              <a:rPr lang="en-US">
                <a:solidFill>
                  <a:srgbClr val="0000FF"/>
                </a:solidFill>
              </a:rPr>
              <a:t>)</a:t>
            </a:r>
          </a:p>
        </p:txBody>
      </p:sp>
      <p:sp>
        <p:nvSpPr>
          <p:cNvPr id="176141" name="Freeform 13"/>
          <p:cNvSpPr>
            <a:spLocks/>
          </p:cNvSpPr>
          <p:nvPr/>
        </p:nvSpPr>
        <p:spPr bwMode="auto">
          <a:xfrm>
            <a:off x="2277070" y="2233989"/>
            <a:ext cx="4876800" cy="2235200"/>
          </a:xfrm>
          <a:custGeom>
            <a:avLst/>
            <a:gdLst>
              <a:gd name="T0" fmla="*/ 0 w 3072"/>
              <a:gd name="T1" fmla="*/ 0 h 1408"/>
              <a:gd name="T2" fmla="*/ 672 w 3072"/>
              <a:gd name="T3" fmla="*/ 1248 h 1408"/>
              <a:gd name="T4" fmla="*/ 3072 w 3072"/>
              <a:gd name="T5" fmla="*/ 960 h 1408"/>
            </a:gdLst>
            <a:ahLst/>
            <a:cxnLst>
              <a:cxn ang="0">
                <a:pos x="T0" y="T1"/>
              </a:cxn>
              <a:cxn ang="0">
                <a:pos x="T2" y="T3"/>
              </a:cxn>
              <a:cxn ang="0">
                <a:pos x="T4" y="T5"/>
              </a:cxn>
            </a:cxnLst>
            <a:rect l="0" t="0" r="r" b="b"/>
            <a:pathLst>
              <a:path w="3072" h="1408">
                <a:moveTo>
                  <a:pt x="0" y="0"/>
                </a:moveTo>
                <a:cubicBezTo>
                  <a:pt x="80" y="544"/>
                  <a:pt x="160" y="1088"/>
                  <a:pt x="672" y="1248"/>
                </a:cubicBezTo>
                <a:cubicBezTo>
                  <a:pt x="1184" y="1408"/>
                  <a:pt x="2128" y="1184"/>
                  <a:pt x="3072" y="960"/>
                </a:cubicBezTo>
              </a:path>
            </a:pathLst>
          </a:custGeom>
          <a:noFill/>
          <a:ln w="28575" cap="flat" cmpd="sng">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2" name="Text Box 14"/>
          <p:cNvSpPr txBox="1">
            <a:spLocks noChangeArrowheads="1"/>
          </p:cNvSpPr>
          <p:nvPr/>
        </p:nvSpPr>
        <p:spPr bwMode="auto">
          <a:xfrm>
            <a:off x="6163270" y="5129589"/>
            <a:ext cx="26572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Complexity = degrees</a:t>
            </a:r>
          </a:p>
          <a:p>
            <a:r>
              <a:rPr lang="en-US"/>
              <a:t>of freedom in the model</a:t>
            </a:r>
          </a:p>
          <a:p>
            <a:r>
              <a:rPr lang="en-US"/>
              <a:t>(e.g., number of variables)</a:t>
            </a:r>
          </a:p>
        </p:txBody>
      </p:sp>
      <p:sp>
        <p:nvSpPr>
          <p:cNvPr id="176144" name="Text Box 16"/>
          <p:cNvSpPr txBox="1">
            <a:spLocks noChangeArrowheads="1"/>
          </p:cNvSpPr>
          <p:nvPr/>
        </p:nvSpPr>
        <p:spPr bwMode="auto">
          <a:xfrm>
            <a:off x="295870" y="1776789"/>
            <a:ext cx="1905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Score Function</a:t>
            </a:r>
          </a:p>
          <a:p>
            <a:r>
              <a:rPr lang="en-US" dirty="0"/>
              <a:t>e.g., squared</a:t>
            </a:r>
          </a:p>
          <a:p>
            <a:r>
              <a:rPr lang="en-US" dirty="0"/>
              <a:t>error </a:t>
            </a:r>
          </a:p>
        </p:txBody>
      </p:sp>
      <p:sp>
        <p:nvSpPr>
          <p:cNvPr id="176145" name="Line 17"/>
          <p:cNvSpPr>
            <a:spLocks noChangeShapeType="1"/>
          </p:cNvSpPr>
          <p:nvPr/>
        </p:nvSpPr>
        <p:spPr bwMode="auto">
          <a:xfrm flipV="1">
            <a:off x="3877270" y="505338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6" name="Line 18"/>
          <p:cNvSpPr>
            <a:spLocks noChangeShapeType="1"/>
          </p:cNvSpPr>
          <p:nvPr/>
        </p:nvSpPr>
        <p:spPr bwMode="auto">
          <a:xfrm flipV="1">
            <a:off x="3877270" y="4291389"/>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7" name="Text Box 19"/>
          <p:cNvSpPr txBox="1">
            <a:spLocks noChangeArrowheads="1"/>
          </p:cNvSpPr>
          <p:nvPr/>
        </p:nvSpPr>
        <p:spPr bwMode="auto">
          <a:xfrm>
            <a:off x="3115270" y="5662989"/>
            <a:ext cx="15846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Optimal model</a:t>
            </a:r>
          </a:p>
          <a:p>
            <a:r>
              <a:rPr lang="en-US"/>
              <a:t>complexity</a:t>
            </a:r>
          </a:p>
        </p:txBody>
      </p:sp>
    </p:spTree>
    <p:extLst>
      <p:ext uri="{BB962C8B-B14F-4D97-AF65-F5344CB8AC3E}">
        <p14:creationId xmlns:p14="http://schemas.microsoft.com/office/powerpoint/2010/main" val="2812775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6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61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61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p:bldP spid="176133" grpId="0" animBg="1"/>
      <p:bldP spid="176134" grpId="0"/>
      <p:bldP spid="176136" grpId="0" animBg="1"/>
      <p:bldP spid="176137" grpId="0"/>
      <p:bldP spid="176141" grpId="0" animBg="1"/>
      <p:bldP spid="176142" grpId="0"/>
      <p:bldP spid="176144" grpId="0"/>
      <p:bldP spid="176145" grpId="0" animBg="1"/>
      <p:bldP spid="176146" grpId="0" animBg="1"/>
      <p:bldP spid="1761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n-US" dirty="0"/>
              <a:t>Useful References</a:t>
            </a:r>
          </a:p>
        </p:txBody>
      </p:sp>
      <p:sp>
        <p:nvSpPr>
          <p:cNvPr id="195588" name="Text Box 4"/>
          <p:cNvSpPr txBox="1">
            <a:spLocks noChangeArrowheads="1"/>
          </p:cNvSpPr>
          <p:nvPr/>
        </p:nvSpPr>
        <p:spPr bwMode="auto">
          <a:xfrm>
            <a:off x="685800" y="1447800"/>
            <a:ext cx="80812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l-GR" sz="2000" b="1" dirty="0" err="1"/>
              <a:t>Principles</a:t>
            </a:r>
            <a:r>
              <a:rPr lang="el-GR" sz="2000" b="1" dirty="0"/>
              <a:t> </a:t>
            </a:r>
            <a:r>
              <a:rPr lang="el-GR" sz="2000" b="1" dirty="0" err="1"/>
              <a:t>of</a:t>
            </a:r>
            <a:r>
              <a:rPr lang="el-GR" sz="2000" b="1" dirty="0"/>
              <a:t> </a:t>
            </a:r>
            <a:r>
              <a:rPr lang="el-GR" sz="2000" b="1" dirty="0" err="1"/>
              <a:t>Data</a:t>
            </a:r>
            <a:r>
              <a:rPr lang="el-GR" sz="2000" b="1" dirty="0"/>
              <a:t> </a:t>
            </a:r>
            <a:r>
              <a:rPr lang="el-GR" sz="2000" b="1" dirty="0" err="1" smtClean="0"/>
              <a:t>Mining</a:t>
            </a:r>
            <a:r>
              <a:rPr lang="en-US" sz="2000" b="1" dirty="0" smtClean="0"/>
              <a:t>, </a:t>
            </a:r>
            <a:r>
              <a:rPr lang="el-GR" sz="2000" b="1" dirty="0" err="1" smtClean="0">
                <a:hlinkClick r:id="rId3"/>
              </a:rPr>
              <a:t>David</a:t>
            </a:r>
            <a:r>
              <a:rPr lang="el-GR" sz="2000" b="1" dirty="0" smtClean="0">
                <a:hlinkClick r:id="rId3"/>
              </a:rPr>
              <a:t> </a:t>
            </a:r>
            <a:r>
              <a:rPr lang="el-GR" sz="2000" b="1" dirty="0">
                <a:hlinkClick r:id="rId3"/>
              </a:rPr>
              <a:t>J. </a:t>
            </a:r>
            <a:r>
              <a:rPr lang="el-GR" sz="2000" b="1" dirty="0" err="1">
                <a:hlinkClick r:id="rId3"/>
              </a:rPr>
              <a:t>Hand</a:t>
            </a:r>
            <a:r>
              <a:rPr lang="el-GR" sz="2000" b="1" dirty="0"/>
              <a:t>, </a:t>
            </a:r>
            <a:r>
              <a:rPr lang="el-GR" sz="2000" b="1" dirty="0" err="1">
                <a:hlinkClick r:id="rId4"/>
              </a:rPr>
              <a:t>Heikki</a:t>
            </a:r>
            <a:r>
              <a:rPr lang="el-GR" sz="2000" b="1" dirty="0">
                <a:hlinkClick r:id="rId4"/>
              </a:rPr>
              <a:t> </a:t>
            </a:r>
            <a:r>
              <a:rPr lang="el-GR" sz="2000" b="1" dirty="0" err="1">
                <a:hlinkClick r:id="rId4"/>
              </a:rPr>
              <a:t>Mannila</a:t>
            </a:r>
            <a:r>
              <a:rPr lang="el-GR" sz="2000" b="1" dirty="0"/>
              <a:t> </a:t>
            </a:r>
            <a:r>
              <a:rPr lang="el-GR" sz="2000" b="1" dirty="0" err="1"/>
              <a:t>and</a:t>
            </a:r>
            <a:r>
              <a:rPr lang="el-GR" sz="2000" b="1" dirty="0"/>
              <a:t> </a:t>
            </a:r>
            <a:r>
              <a:rPr lang="el-GR" sz="2000" b="1" dirty="0" err="1">
                <a:hlinkClick r:id="rId5"/>
              </a:rPr>
              <a:t>Padhraic</a:t>
            </a:r>
            <a:r>
              <a:rPr lang="el-GR" sz="2000" b="1" dirty="0">
                <a:hlinkClick r:id="rId5"/>
              </a:rPr>
              <a:t> </a:t>
            </a:r>
            <a:r>
              <a:rPr lang="el-GR" sz="2000" b="1" dirty="0" err="1">
                <a:hlinkClick r:id="rId5"/>
              </a:rPr>
              <a:t>Smyth</a:t>
            </a:r>
            <a:r>
              <a:rPr lang="el-GR" sz="2000" b="1" dirty="0"/>
              <a:t> </a:t>
            </a:r>
            <a:r>
              <a:rPr lang="en-US" sz="2000" b="1" dirty="0" smtClean="0"/>
              <a:t> </a:t>
            </a:r>
            <a:r>
              <a:rPr lang="en-US" sz="2000" dirty="0" smtClean="0"/>
              <a:t>MIT </a:t>
            </a:r>
            <a:r>
              <a:rPr lang="en-US" sz="2000" dirty="0"/>
              <a:t>Press 2001</a:t>
            </a:r>
          </a:p>
          <a:p>
            <a:pPr marL="285750" indent="-285750">
              <a:buFont typeface="Arial" pitchFamily="34" charset="0"/>
              <a:buChar char="•"/>
            </a:pPr>
            <a:r>
              <a:rPr lang="en-US" sz="2000" b="1" dirty="0" smtClean="0"/>
              <a:t>T</a:t>
            </a:r>
            <a:r>
              <a:rPr lang="en-US" sz="2000" b="1" dirty="0"/>
              <a:t>. Hastie, R. </a:t>
            </a:r>
            <a:r>
              <a:rPr lang="en-US" sz="2000" b="1" dirty="0" err="1"/>
              <a:t>Tibshirani</a:t>
            </a:r>
            <a:r>
              <a:rPr lang="en-US" sz="2000" b="1" dirty="0"/>
              <a:t>, and J. Friedman, </a:t>
            </a:r>
            <a:r>
              <a:rPr lang="en-US" sz="2000" b="1" dirty="0" smtClean="0"/>
              <a:t> Elements </a:t>
            </a:r>
            <a:r>
              <a:rPr lang="en-US" sz="2000" b="1" dirty="0"/>
              <a:t>of Statistical </a:t>
            </a:r>
            <a:r>
              <a:rPr lang="en-US" sz="2000" b="1" dirty="0" smtClean="0"/>
              <a:t>Learning, </a:t>
            </a:r>
            <a:r>
              <a:rPr lang="en-US" sz="2000" dirty="0" smtClean="0"/>
              <a:t>Springer </a:t>
            </a:r>
            <a:r>
              <a:rPr lang="en-US" sz="2000" dirty="0" err="1"/>
              <a:t>Verlag</a:t>
            </a:r>
            <a:r>
              <a:rPr lang="en-US" sz="2000" dirty="0"/>
              <a:t>, </a:t>
            </a:r>
            <a:r>
              <a:rPr lang="en-US" sz="2000" dirty="0" smtClean="0"/>
              <a:t>2001</a:t>
            </a:r>
          </a:p>
          <a:p>
            <a:pPr marL="285750" indent="-285750">
              <a:buFont typeface="Arial" pitchFamily="34" charset="0"/>
              <a:buChar char="•"/>
            </a:pPr>
            <a:r>
              <a:rPr lang="en-US" sz="2000" b="1" dirty="0" smtClean="0"/>
              <a:t>Dash</a:t>
            </a:r>
            <a:r>
              <a:rPr lang="en-US" sz="2000" b="1" dirty="0"/>
              <a:t>, </a:t>
            </a:r>
            <a:r>
              <a:rPr lang="en-US" sz="2000" b="1" dirty="0" err="1"/>
              <a:t>Manoranjan</a:t>
            </a:r>
            <a:r>
              <a:rPr lang="en-US" sz="2000" b="1" dirty="0"/>
              <a:t>, and </a:t>
            </a:r>
            <a:r>
              <a:rPr lang="en-US" sz="2000" b="1" dirty="0" err="1"/>
              <a:t>Huan</a:t>
            </a:r>
            <a:r>
              <a:rPr lang="en-US" sz="2000" b="1" dirty="0"/>
              <a:t> Liu</a:t>
            </a:r>
            <a:r>
              <a:rPr lang="en-US" sz="2000" dirty="0"/>
              <a:t>. "Feature selection for classification</a:t>
            </a:r>
            <a:r>
              <a:rPr lang="en-US" sz="2000" dirty="0" smtClean="0"/>
              <a:t>.“ </a:t>
            </a:r>
            <a:r>
              <a:rPr lang="en-US" sz="2000" i="1" dirty="0" smtClean="0"/>
              <a:t>Intelligent </a:t>
            </a:r>
            <a:r>
              <a:rPr lang="en-US" sz="2000" i="1" dirty="0"/>
              <a:t>data analysis</a:t>
            </a:r>
            <a:r>
              <a:rPr lang="en-US" sz="2000" dirty="0"/>
              <a:t> 1.1-4 (1997): 131-156</a:t>
            </a:r>
            <a:r>
              <a:rPr lang="en-US" sz="2000" dirty="0" smtClean="0"/>
              <a:t>.</a:t>
            </a:r>
          </a:p>
          <a:p>
            <a:pPr marL="285750" indent="-285750">
              <a:buFont typeface="Arial" pitchFamily="34" charset="0"/>
              <a:buChar char="•"/>
            </a:pPr>
            <a:r>
              <a:rPr lang="en-US" sz="2000" b="1" dirty="0" smtClean="0"/>
              <a:t>N. R. Draper and H. Smith,  Applied Regression Analysis, 2</a:t>
            </a:r>
            <a:r>
              <a:rPr lang="en-US" sz="2000" b="1" baseline="30000" dirty="0" smtClean="0"/>
              <a:t>nd</a:t>
            </a:r>
            <a:r>
              <a:rPr lang="en-US" sz="2000" b="1" dirty="0" smtClean="0"/>
              <a:t> edition, </a:t>
            </a:r>
          </a:p>
          <a:p>
            <a:r>
              <a:rPr lang="en-US" sz="2000" b="1" dirty="0" smtClean="0"/>
              <a:t>    Wiley, 1981 </a:t>
            </a:r>
            <a:r>
              <a:rPr lang="en-US" sz="2000" dirty="0" smtClean="0"/>
              <a:t>(the “bible” for classical regression methods in statistics</a:t>
            </a:r>
          </a:p>
          <a:p>
            <a:pPr marL="285750" indent="-285750">
              <a:buFont typeface="Arial" pitchFamily="34" charset="0"/>
              <a:buChar char="•"/>
            </a:pPr>
            <a:r>
              <a:rPr lang="en-US" sz="2000" b="1" dirty="0" smtClean="0"/>
              <a:t>An introduction to variable and feature selection, Isabelle </a:t>
            </a:r>
            <a:r>
              <a:rPr lang="en-US" sz="2000" b="1" dirty="0" err="1" smtClean="0"/>
              <a:t>Guyon</a:t>
            </a:r>
            <a:r>
              <a:rPr lang="en-US" sz="2000" b="1" dirty="0" smtClean="0"/>
              <a:t>, André </a:t>
            </a:r>
            <a:r>
              <a:rPr lang="en-US" sz="2000" b="1" dirty="0" err="1" smtClean="0"/>
              <a:t>Elisseeff</a:t>
            </a:r>
            <a:r>
              <a:rPr lang="en-US" sz="2000" dirty="0" smtClean="0"/>
              <a:t>, The Journal of Machine Learning Research archive Volume 3, 3/1/2003, pp. 1157-1182 </a:t>
            </a:r>
          </a:p>
          <a:p>
            <a:pPr marL="285750" indent="-285750">
              <a:buFont typeface="Arial" pitchFamily="34" charset="0"/>
              <a:buChar char="•"/>
            </a:pPr>
            <a:r>
              <a:rPr lang="en-US" sz="2000" b="1" dirty="0"/>
              <a:t>Mohammed J. </a:t>
            </a:r>
            <a:r>
              <a:rPr lang="en-US" sz="2000" b="1" dirty="0" err="1" smtClean="0"/>
              <a:t>Zaki</a:t>
            </a:r>
            <a:r>
              <a:rPr lang="en-US" sz="2000" b="1" dirty="0" smtClean="0"/>
              <a:t>, course notes, High </a:t>
            </a:r>
            <a:r>
              <a:rPr lang="en-US" sz="2000" b="1" dirty="0" err="1" smtClean="0"/>
              <a:t>Dimesional</a:t>
            </a:r>
            <a:r>
              <a:rPr lang="en-US" sz="2000" b="1" dirty="0" smtClean="0"/>
              <a:t> Notes</a:t>
            </a:r>
            <a:endParaRPr lang="en-US" sz="2000" b="1" dirty="0"/>
          </a:p>
          <a:p>
            <a:r>
              <a:rPr lang="en-US" sz="2000" dirty="0" smtClean="0">
                <a:hlinkClick r:id="rId6"/>
              </a:rPr>
              <a:t>    http</a:t>
            </a:r>
            <a:r>
              <a:rPr lang="en-US" sz="2000" dirty="0">
                <a:hlinkClick r:id="rId6"/>
              </a:rPr>
              <a:t>://www.cs.rpi.edu/~</a:t>
            </a:r>
            <a:r>
              <a:rPr lang="en-US" sz="2000" dirty="0" smtClean="0">
                <a:hlinkClick r:id="rId6"/>
              </a:rPr>
              <a:t>zaki/www-new/uploads/Dmcourse/Main/chap6.pdf</a:t>
            </a:r>
            <a:endParaRPr lang="en-US" sz="2000" dirty="0" smtClean="0"/>
          </a:p>
          <a:p>
            <a:pPr marL="285750" indent="-285750">
              <a:buFont typeface="Arial" pitchFamily="34" charset="0"/>
              <a:buChar char="•"/>
            </a:pPr>
            <a:endParaRPr lang="en-US" sz="1600" dirty="0"/>
          </a:p>
          <a:p>
            <a:endParaRPr lang="en-US" sz="1600" dirty="0"/>
          </a:p>
        </p:txBody>
      </p:sp>
    </p:spTree>
    <p:extLst>
      <p:ext uri="{BB962C8B-B14F-4D97-AF65-F5344CB8AC3E}">
        <p14:creationId xmlns:p14="http://schemas.microsoft.com/office/powerpoint/2010/main" val="3904714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8" y="2348880"/>
            <a:ext cx="7772400" cy="1362075"/>
          </a:xfrm>
        </p:spPr>
        <p:txBody>
          <a:bodyPr>
            <a:normAutofit/>
          </a:bodyPr>
          <a:lstStyle/>
          <a:p>
            <a:r>
              <a:rPr lang="en-US" altLang="el-GR" dirty="0"/>
              <a:t>Dimensionality reduction</a:t>
            </a:r>
          </a:p>
        </p:txBody>
      </p:sp>
      <p:sp>
        <p:nvSpPr>
          <p:cNvPr id="6" name="Θέση κειμένου 5"/>
          <p:cNvSpPr>
            <a:spLocks noGrp="1"/>
          </p:cNvSpPr>
          <p:nvPr>
            <p:ph type="body" idx="1"/>
          </p:nvPr>
        </p:nvSpPr>
        <p:spPr>
          <a:xfrm>
            <a:off x="683568" y="3861048"/>
            <a:ext cx="7772400" cy="1716211"/>
          </a:xfrm>
        </p:spPr>
        <p:txBody>
          <a:bodyPr>
            <a:normAutofit/>
          </a:bodyPr>
          <a:lstStyle/>
          <a:p>
            <a:r>
              <a:rPr lang="el-GR" b="1" dirty="0" smtClean="0"/>
              <a:t>Μάθημα: </a:t>
            </a:r>
            <a:r>
              <a:rPr lang="el-GR" dirty="0"/>
              <a:t>Εξόρυξη γνώσης από Βάσεις Δεδομένων και τον Παγκόσμιο Ιστό, </a:t>
            </a:r>
            <a:r>
              <a:rPr lang="el-GR" b="1" dirty="0" smtClean="0"/>
              <a:t>Ενότητα </a:t>
            </a:r>
            <a:r>
              <a:rPr lang="en-US" b="1" dirty="0"/>
              <a:t># </a:t>
            </a:r>
            <a:r>
              <a:rPr lang="en-US" b="1" dirty="0" smtClean="0"/>
              <a:t>2</a:t>
            </a:r>
            <a:r>
              <a:rPr lang="el-GR" b="1" dirty="0" smtClean="0"/>
              <a:t>:</a:t>
            </a:r>
            <a:r>
              <a:rPr lang="en-US" b="1" dirty="0" smtClean="0"/>
              <a:t> </a:t>
            </a:r>
            <a:r>
              <a:rPr lang="en-US" dirty="0" err="1">
                <a:ea typeface="ＭＳ Ｐゴシック" pitchFamily="34" charset="-128"/>
              </a:rPr>
              <a:t>Dimesionality</a:t>
            </a:r>
            <a:r>
              <a:rPr lang="en-US" dirty="0">
                <a:ea typeface="ＭＳ Ｐゴシック" pitchFamily="34" charset="-128"/>
              </a:rPr>
              <a:t> </a:t>
            </a:r>
            <a:r>
              <a:rPr lang="en-US" dirty="0" smtClean="0">
                <a:ea typeface="ＭＳ Ｐゴシック" pitchFamily="34" charset="-128"/>
              </a:rPr>
              <a:t>Reduction and </a:t>
            </a:r>
            <a:r>
              <a:rPr lang="en-US" dirty="0">
                <a:ea typeface="ＭＳ Ｐゴシック" pitchFamily="34" charset="-128"/>
              </a:rPr>
              <a:t>Feature Selection </a:t>
            </a:r>
            <a:endParaRPr lang="en-US" dirty="0" smtClean="0">
              <a:ea typeface="ＭＳ Ｐゴシック" pitchFamily="34" charset="-128"/>
            </a:endParaRPr>
          </a:p>
          <a:p>
            <a:r>
              <a:rPr lang="el-GR" b="1" dirty="0" smtClean="0"/>
              <a:t>Διδάσκων: </a:t>
            </a:r>
            <a:r>
              <a:rPr lang="el-GR" dirty="0"/>
              <a:t>Μιχάλης </a:t>
            </a:r>
            <a:r>
              <a:rPr lang="el-GR" dirty="0" err="1"/>
              <a:t>Βαζιργιάννης</a:t>
            </a:r>
            <a:r>
              <a:rPr lang="el-GR" dirty="0"/>
              <a:t>, </a:t>
            </a:r>
            <a:r>
              <a:rPr lang="el-GR" b="1" dirty="0" smtClean="0"/>
              <a:t>Τμήμα: </a:t>
            </a:r>
            <a:r>
              <a:rPr lang="el-GR" dirty="0"/>
              <a:t>Προπτυχιακό Πρόγραμμα Σπουδών </a:t>
            </a:r>
            <a:r>
              <a:rPr lang="el-GR" dirty="0" smtClean="0"/>
              <a:t>“Πληροφορικής”</a:t>
            </a:r>
            <a:endParaRPr lang="el-GR" b="1"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990689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3600" b="1" dirty="0" smtClean="0"/>
              <a:t>Data features</a:t>
            </a:r>
          </a:p>
        </p:txBody>
      </p:sp>
      <p:sp>
        <p:nvSpPr>
          <p:cNvPr id="80899" name="Rectangle 3"/>
          <p:cNvSpPr>
            <a:spLocks noGrp="1" noChangeArrowheads="1"/>
          </p:cNvSpPr>
          <p:nvPr>
            <p:ph type="body" idx="1"/>
          </p:nvPr>
        </p:nvSpPr>
        <p:spPr/>
        <p:txBody>
          <a:bodyPr>
            <a:normAutofit lnSpcReduction="10000"/>
          </a:bodyPr>
          <a:lstStyle/>
          <a:p>
            <a:pPr eaLnBrk="1" hangingPunct="1"/>
            <a:r>
              <a:rPr lang="en-US" dirty="0" smtClean="0"/>
              <a:t>Huge volume</a:t>
            </a:r>
            <a:r>
              <a:rPr lang="el-GR" dirty="0" smtClean="0"/>
              <a:t>/ </a:t>
            </a:r>
            <a:r>
              <a:rPr lang="en-US" dirty="0" smtClean="0"/>
              <a:t>Dimensionality</a:t>
            </a:r>
            <a:endParaRPr lang="el-GR" dirty="0" smtClean="0"/>
          </a:p>
          <a:p>
            <a:pPr eaLnBrk="1" hangingPunct="1"/>
            <a:r>
              <a:rPr lang="en-US" dirty="0" smtClean="0"/>
              <a:t>Heterogeneity</a:t>
            </a:r>
            <a:endParaRPr lang="el-GR" dirty="0" smtClean="0"/>
          </a:p>
          <a:p>
            <a:pPr eaLnBrk="1" hangingPunct="1"/>
            <a:r>
              <a:rPr lang="en-US" dirty="0" smtClean="0"/>
              <a:t>Dynamism</a:t>
            </a:r>
            <a:r>
              <a:rPr lang="el-GR" dirty="0" smtClean="0"/>
              <a:t> </a:t>
            </a:r>
          </a:p>
          <a:p>
            <a:pPr lvl="1" eaLnBrk="1" hangingPunct="1"/>
            <a:r>
              <a:rPr lang="en-US" dirty="0" smtClean="0"/>
              <a:t>Motion</a:t>
            </a:r>
            <a:r>
              <a:rPr lang="el-GR" dirty="0" smtClean="0"/>
              <a:t> </a:t>
            </a:r>
          </a:p>
          <a:p>
            <a:pPr lvl="1" eaLnBrk="1" hangingPunct="1"/>
            <a:r>
              <a:rPr lang="en-US" dirty="0" smtClean="0"/>
              <a:t>Availability</a:t>
            </a:r>
            <a:r>
              <a:rPr lang="el-GR" dirty="0" smtClean="0"/>
              <a:t>?</a:t>
            </a:r>
          </a:p>
          <a:p>
            <a:pPr lvl="1" eaLnBrk="1" hangingPunct="1"/>
            <a:r>
              <a:rPr lang="en-US" dirty="0" smtClean="0"/>
              <a:t>Frequent Updates</a:t>
            </a:r>
            <a:endParaRPr lang="el-GR" dirty="0" smtClean="0"/>
          </a:p>
          <a:p>
            <a:pPr eaLnBrk="1" hangingPunct="1"/>
            <a:r>
              <a:rPr lang="en-US" dirty="0" smtClean="0"/>
              <a:t>Huge query loads</a:t>
            </a:r>
            <a:endParaRPr lang="el-GR" dirty="0" smtClean="0"/>
          </a:p>
          <a:p>
            <a:pPr eaLnBrk="1" hangingPunct="1"/>
            <a:r>
              <a:rPr lang="en-US" dirty="0" smtClean="0"/>
              <a:t>Examples</a:t>
            </a:r>
            <a:r>
              <a:rPr lang="el-GR" dirty="0" smtClean="0"/>
              <a:t>: </a:t>
            </a:r>
            <a:r>
              <a:rPr lang="en-US" dirty="0" smtClean="0"/>
              <a:t>Web, P2P systems, Image data</a:t>
            </a:r>
          </a:p>
        </p:txBody>
      </p:sp>
    </p:spTree>
    <p:extLst>
      <p:ext uri="{BB962C8B-B14F-4D97-AF65-F5344CB8AC3E}">
        <p14:creationId xmlns:p14="http://schemas.microsoft.com/office/powerpoint/2010/main" val="4188046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Curse of Dimensionality</a:t>
            </a:r>
            <a:endParaRPr lang="en-US" dirty="0"/>
          </a:p>
        </p:txBody>
      </p:sp>
      <p:sp>
        <p:nvSpPr>
          <p:cNvPr id="3" name="Content Placeholder 2"/>
          <p:cNvSpPr>
            <a:spLocks noGrp="1"/>
          </p:cNvSpPr>
          <p:nvPr>
            <p:ph idx="1"/>
          </p:nvPr>
        </p:nvSpPr>
        <p:spPr/>
        <p:txBody>
          <a:bodyPr/>
          <a:lstStyle/>
          <a:p>
            <a:pPr marL="914400" lvl="1" indent="-457200" eaLnBrk="1" hangingPunct="1">
              <a:buFont typeface="Arial" pitchFamily="34" charset="0"/>
              <a:buChar char="•"/>
            </a:pPr>
            <a:r>
              <a:rPr lang="en-US" dirty="0"/>
              <a:t>Some coordinates do not contribute to the data representation.</a:t>
            </a:r>
          </a:p>
          <a:p>
            <a:pPr marL="914400" lvl="1" indent="-457200" eaLnBrk="1" hangingPunct="1">
              <a:buFont typeface="Arial" pitchFamily="34" charset="0"/>
              <a:buChar char="•"/>
            </a:pPr>
            <a:r>
              <a:rPr lang="en-US" dirty="0"/>
              <a:t>Subsets of the dimensions may be highly correlated. </a:t>
            </a:r>
          </a:p>
          <a:p>
            <a:pPr marL="914400" lvl="1" indent="-457200" eaLnBrk="1" hangingPunct="1">
              <a:buFont typeface="Arial" pitchFamily="34" charset="0"/>
              <a:buChar char="•"/>
            </a:pPr>
            <a:r>
              <a:rPr lang="en-US" dirty="0" smtClean="0"/>
              <a:t>Nearest neighbor is distorted in a high dimensional space </a:t>
            </a:r>
            <a:br>
              <a:rPr lang="en-US" dirty="0" smtClean="0"/>
            </a:br>
            <a:r>
              <a:rPr lang="en-US" dirty="0" smtClean="0"/>
              <a:t>Low dimension intuitions do not apply to high dimensions </a:t>
            </a:r>
          </a:p>
          <a:p>
            <a:pPr marL="914400" lvl="1" indent="-457200" eaLnBrk="1" hangingPunct="1">
              <a:buFont typeface="Arial" pitchFamily="34" charset="0"/>
              <a:buChar char="•"/>
            </a:pPr>
            <a:r>
              <a:rPr lang="en-US" dirty="0" smtClean="0"/>
              <a:t>Empty </a:t>
            </a:r>
            <a:r>
              <a:rPr lang="en-US" dirty="0"/>
              <a:t>space </a:t>
            </a:r>
            <a:r>
              <a:rPr lang="en-US" dirty="0" smtClean="0"/>
              <a:t>phenomenon  </a:t>
            </a:r>
            <a:endParaRPr lang="en-US" dirty="0"/>
          </a:p>
          <a:p>
            <a:pPr marL="457200" indent="-457200">
              <a:buFontTx/>
              <a:buChar char="-"/>
            </a:pPr>
            <a:endParaRPr lang="en-US" dirty="0"/>
          </a:p>
          <a:p>
            <a:pPr marL="457200" indent="-457200">
              <a:buFontTx/>
              <a:buChar char="-"/>
            </a:pPr>
            <a:endParaRPr lang="en-US" dirty="0" smtClean="0"/>
          </a:p>
        </p:txBody>
      </p:sp>
    </p:spTree>
    <p:extLst>
      <p:ext uri="{BB962C8B-B14F-4D97-AF65-F5344CB8AC3E}">
        <p14:creationId xmlns:p14="http://schemas.microsoft.com/office/powerpoint/2010/main" val="3105707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GB" dirty="0" smtClean="0"/>
              <a:t>Curse of Dimensionality – k-NN</a:t>
            </a:r>
          </a:p>
        </p:txBody>
      </p:sp>
      <p:pic>
        <p:nvPicPr>
          <p:cNvPr id="59395" name="Content Placeholder 3" descr="Figure1.21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37393" y="4365934"/>
            <a:ext cx="1878013" cy="609600"/>
          </a:xfrm>
        </p:spPr>
      </p:pic>
      <p:pic>
        <p:nvPicPr>
          <p:cNvPr id="59396" name="Picture 4" descr="Figure1.2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7188" y="2676525"/>
            <a:ext cx="21812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Figure1.2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4188" y="1828800"/>
            <a:ext cx="27432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524000" y="4343400"/>
            <a:ext cx="19385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35780" y="3713541"/>
            <a:ext cx="19385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9400" y="3188494"/>
            <a:ext cx="19385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4510" y="5249923"/>
            <a:ext cx="7993752" cy="923330"/>
          </a:xfrm>
          <a:prstGeom prst="rect">
            <a:avLst/>
          </a:prstGeom>
          <a:noFill/>
        </p:spPr>
        <p:txBody>
          <a:bodyPr wrap="square" rtlCol="0">
            <a:spAutoFit/>
          </a:bodyPr>
          <a:lstStyle/>
          <a:p>
            <a:r>
              <a:rPr lang="en-US" b="1" dirty="0" smtClean="0"/>
              <a:t>Assuming k-</a:t>
            </a:r>
            <a:r>
              <a:rPr lang="en-US" b="1" dirty="0" err="1" smtClean="0"/>
              <a:t>nn</a:t>
            </a:r>
            <a:r>
              <a:rPr lang="en-US" b="1" dirty="0" smtClean="0"/>
              <a:t> </a:t>
            </a:r>
          </a:p>
          <a:p>
            <a:pPr marL="742950" lvl="1" indent="-285750" algn="ctr">
              <a:buFontTx/>
              <a:buChar char="-"/>
            </a:pPr>
            <a:r>
              <a:rPr lang="en-US" b="1" dirty="0" smtClean="0"/>
              <a:t>2dk neighbors are needed for a d dimensional space</a:t>
            </a:r>
          </a:p>
          <a:p>
            <a:pPr marL="285750" indent="-285750" algn="ctr">
              <a:buFontTx/>
              <a:buChar char="-"/>
            </a:pPr>
            <a:r>
              <a:rPr lang="en-US" b="1" dirty="0" smtClean="0"/>
              <a:t>Distance computations are increasingly complex </a:t>
            </a:r>
            <a:endParaRPr lang="en-US" b="1" dirty="0"/>
          </a:p>
        </p:txBody>
      </p:sp>
    </p:spTree>
    <p:extLst>
      <p:ext uri="{BB962C8B-B14F-4D97-AF65-F5344CB8AC3E}">
        <p14:creationId xmlns:p14="http://schemas.microsoft.com/office/powerpoint/2010/main" val="134348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space phenomenon</a:t>
            </a:r>
            <a:endParaRPr lang="en-US" dirty="0"/>
          </a:p>
        </p:txBody>
      </p:sp>
      <p:sp>
        <p:nvSpPr>
          <p:cNvPr id="4" name="Rectangle 3"/>
          <p:cNvSpPr/>
          <p:nvPr/>
        </p:nvSpPr>
        <p:spPr>
          <a:xfrm>
            <a:off x="304800" y="1524000"/>
            <a:ext cx="7848600" cy="707886"/>
          </a:xfrm>
          <a:prstGeom prst="rect">
            <a:avLst/>
          </a:prstGeom>
        </p:spPr>
        <p:txBody>
          <a:bodyPr wrap="square">
            <a:spAutoFit/>
          </a:bodyPr>
          <a:lstStyle/>
          <a:p>
            <a:r>
              <a:rPr lang="en-US" sz="4000" b="1" baseline="30000" dirty="0" smtClean="0"/>
              <a:t> Hyper </a:t>
            </a:r>
            <a:r>
              <a:rPr lang="en-US" sz="4000" b="1" baseline="30000" dirty="0"/>
              <a:t>sphere within a hyper rectangle</a:t>
            </a:r>
            <a:endParaRPr lang="en-US" sz="4000" b="1" dirty="0"/>
          </a:p>
        </p:txBody>
      </p:sp>
      <p:sp>
        <p:nvSpPr>
          <p:cNvPr id="5" name="Rectangle 4"/>
          <p:cNvSpPr/>
          <p:nvPr/>
        </p:nvSpPr>
        <p:spPr>
          <a:xfrm>
            <a:off x="457200" y="2276872"/>
            <a:ext cx="8147248" cy="2349361"/>
          </a:xfrm>
          <a:prstGeom prst="rect">
            <a:avLst/>
          </a:prstGeom>
        </p:spPr>
        <p:txBody>
          <a:bodyPr wrap="square">
            <a:spAutoFit/>
          </a:bodyPr>
          <a:lstStyle/>
          <a:p>
            <a:pPr lvl="0"/>
            <a:r>
              <a:rPr lang="en-US" sz="4000" baseline="30000" dirty="0" smtClean="0"/>
              <a:t>Respective Volumes</a:t>
            </a:r>
          </a:p>
          <a:p>
            <a:pPr lvl="0"/>
            <a:endParaRPr lang="en-US" sz="4000" baseline="30000" dirty="0"/>
          </a:p>
          <a:p>
            <a:r>
              <a:rPr lang="en-US" sz="4000" baseline="30000" dirty="0" smtClean="0"/>
              <a:t>The </a:t>
            </a:r>
            <a:r>
              <a:rPr lang="en-US" sz="4000" baseline="30000" dirty="0"/>
              <a:t>fraction of the sphere within the rectangle </a:t>
            </a:r>
            <a:r>
              <a:rPr lang="en-US" sz="4000" baseline="30000" dirty="0" smtClean="0"/>
              <a:t>becomes insignificant with d increasing </a:t>
            </a:r>
            <a:endParaRPr lang="en-US" sz="4000" baseline="30000" dirty="0"/>
          </a:p>
          <a:p>
            <a:pPr lvl="0"/>
            <a:endParaRPr lang="en-US" sz="4000" dirty="0"/>
          </a:p>
        </p:txBody>
      </p:sp>
      <p:pic>
        <p:nvPicPr>
          <p:cNvPr id="6" name="Picture 5"/>
          <p:cNvPicPr>
            <a:picLocks noChangeAspect="1"/>
          </p:cNvPicPr>
          <p:nvPr/>
        </p:nvPicPr>
        <p:blipFill>
          <a:blip r:embed="rId2"/>
          <a:stretch>
            <a:fillRect/>
          </a:stretch>
        </p:blipFill>
        <p:spPr>
          <a:xfrm>
            <a:off x="3635896" y="2016207"/>
            <a:ext cx="4758266" cy="764721"/>
          </a:xfrm>
          <a:prstGeom prst="rect">
            <a:avLst/>
          </a:prstGeom>
        </p:spPr>
      </p:pic>
      <p:pic>
        <p:nvPicPr>
          <p:cNvPr id="8" name="Picture 7"/>
          <p:cNvPicPr>
            <a:picLocks noChangeAspect="1"/>
          </p:cNvPicPr>
          <p:nvPr/>
        </p:nvPicPr>
        <p:blipFill>
          <a:blip r:embed="rId3"/>
          <a:stretch>
            <a:fillRect/>
          </a:stretch>
        </p:blipFill>
        <p:spPr>
          <a:xfrm>
            <a:off x="2362200" y="3810000"/>
            <a:ext cx="3567545" cy="1143000"/>
          </a:xfrm>
          <a:prstGeom prst="rect">
            <a:avLst/>
          </a:prstGeom>
        </p:spPr>
      </p:pic>
      <p:sp>
        <p:nvSpPr>
          <p:cNvPr id="9" name="Rectangle 8"/>
          <p:cNvSpPr/>
          <p:nvPr/>
        </p:nvSpPr>
        <p:spPr>
          <a:xfrm>
            <a:off x="533400" y="5181600"/>
            <a:ext cx="5715000" cy="1241365"/>
          </a:xfrm>
          <a:prstGeom prst="rect">
            <a:avLst/>
          </a:prstGeom>
        </p:spPr>
        <p:txBody>
          <a:bodyPr wrap="square">
            <a:spAutoFit/>
          </a:bodyPr>
          <a:lstStyle/>
          <a:p>
            <a:pPr marL="457200" indent="-457200">
              <a:buFont typeface="Arial" panose="020B0604020202020204" pitchFamily="34" charset="0"/>
              <a:buChar char="•"/>
            </a:pPr>
            <a:r>
              <a:rPr lang="en-US" sz="3200" baseline="30000" dirty="0" smtClean="0">
                <a:solidFill>
                  <a:srgbClr val="008000"/>
                </a:solidFill>
              </a:rPr>
              <a:t>normal </a:t>
            </a:r>
            <a:r>
              <a:rPr lang="en-US" sz="3200" baseline="30000" dirty="0">
                <a:solidFill>
                  <a:srgbClr val="008000"/>
                </a:solidFill>
              </a:rPr>
              <a:t>distribution in high </a:t>
            </a:r>
            <a:r>
              <a:rPr lang="en-US" sz="3200" baseline="30000" dirty="0" smtClean="0">
                <a:solidFill>
                  <a:srgbClr val="008000"/>
                </a:solidFill>
              </a:rPr>
              <a:t>dimensions</a:t>
            </a:r>
          </a:p>
          <a:p>
            <a:pPr marL="457200" indent="-457200">
              <a:buFont typeface="Arial" panose="020B0604020202020204" pitchFamily="34" charset="0"/>
              <a:buChar char="•"/>
            </a:pPr>
            <a:r>
              <a:rPr lang="en-US" sz="3200" baseline="30000" dirty="0" smtClean="0">
                <a:solidFill>
                  <a:srgbClr val="008000"/>
                </a:solidFill>
              </a:rPr>
              <a:t>longest</a:t>
            </a:r>
            <a:r>
              <a:rPr lang="en-US" sz="3200" baseline="30000" dirty="0">
                <a:solidFill>
                  <a:srgbClr val="008000"/>
                </a:solidFill>
              </a:rPr>
              <a:t>/shortest distances converge. </a:t>
            </a:r>
            <a:endParaRPr lang="en-US" sz="3200" baseline="30000" dirty="0" smtClean="0">
              <a:solidFill>
                <a:srgbClr val="008000"/>
              </a:solidFill>
            </a:endParaRPr>
          </a:p>
          <a:p>
            <a:pPr marL="457200" indent="-457200">
              <a:buFont typeface="Arial" panose="020B0604020202020204" pitchFamily="34" charset="0"/>
              <a:buChar char="•"/>
            </a:pPr>
            <a:r>
              <a:rPr lang="en-US" sz="3200" baseline="30000" dirty="0" smtClean="0">
                <a:solidFill>
                  <a:srgbClr val="008000"/>
                </a:solidFill>
              </a:rPr>
              <a:t>clustering </a:t>
            </a:r>
            <a:r>
              <a:rPr lang="en-US" sz="3200" baseline="30000" dirty="0">
                <a:solidFill>
                  <a:srgbClr val="008000"/>
                </a:solidFill>
              </a:rPr>
              <a:t>becomes infeasible</a:t>
            </a:r>
            <a:endParaRPr lang="en-US" sz="3200" dirty="0">
              <a:solidFill>
                <a:srgbClr val="008000"/>
              </a:solidFill>
            </a:endParaRPr>
          </a:p>
        </p:txBody>
      </p:sp>
    </p:spTree>
    <p:extLst>
      <p:ext uri="{BB962C8B-B14F-4D97-AF65-F5344CB8AC3E}">
        <p14:creationId xmlns:p14="http://schemas.microsoft.com/office/powerpoint/2010/main" val="568009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Inscription of hyper sphere in a hypercube </a:t>
            </a:r>
            <a:endParaRPr lang="en-US" dirty="0"/>
          </a:p>
        </p:txBody>
      </p:sp>
      <p:pic>
        <p:nvPicPr>
          <p:cNvPr id="4" name="Content Placeholder 3" descr="book - chap6.pdf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3086" t="31587" r="17333" b="49114"/>
          <a:stretch/>
        </p:blipFill>
        <p:spPr>
          <a:xfrm>
            <a:off x="469949" y="1905000"/>
            <a:ext cx="7918475" cy="2379260"/>
          </a:xfrm>
        </p:spPr>
      </p:pic>
      <p:sp>
        <p:nvSpPr>
          <p:cNvPr id="5" name="Rectangle 4"/>
          <p:cNvSpPr/>
          <p:nvPr/>
        </p:nvSpPr>
        <p:spPr>
          <a:xfrm>
            <a:off x="550460" y="4737918"/>
            <a:ext cx="8077200" cy="923330"/>
          </a:xfrm>
          <a:prstGeom prst="rect">
            <a:avLst/>
          </a:prstGeom>
        </p:spPr>
        <p:txBody>
          <a:bodyPr wrap="square">
            <a:spAutoFit/>
          </a:bodyPr>
          <a:lstStyle/>
          <a:p>
            <a:r>
              <a:rPr lang="en-US" dirty="0" smtClean="0"/>
              <a:t> </a:t>
            </a:r>
            <a:endParaRPr lang="en-US" dirty="0"/>
          </a:p>
          <a:p>
            <a:r>
              <a:rPr lang="en-US" dirty="0"/>
              <a:t>The radius of the inscribed circle accurately reflects the </a:t>
            </a:r>
            <a:r>
              <a:rPr lang="en-US" dirty="0" smtClean="0"/>
              <a:t>difference </a:t>
            </a:r>
            <a:r>
              <a:rPr lang="en-US" dirty="0"/>
              <a:t>between the </a:t>
            </a:r>
            <a:r>
              <a:rPr lang="en-US" dirty="0" smtClean="0"/>
              <a:t>volume </a:t>
            </a:r>
            <a:r>
              <a:rPr lang="en-US" dirty="0"/>
              <a:t>of the hypercube and the inscribed </a:t>
            </a:r>
            <a:r>
              <a:rPr lang="en-US" dirty="0" err="1"/>
              <a:t>hypersphere</a:t>
            </a:r>
            <a:r>
              <a:rPr lang="en-US" dirty="0"/>
              <a:t> </a:t>
            </a:r>
            <a:r>
              <a:rPr lang="en-US" dirty="0" smtClean="0"/>
              <a:t>in d-dimensions</a:t>
            </a:r>
            <a:r>
              <a:rPr lang="en-US" dirty="0"/>
              <a:t>.</a:t>
            </a:r>
          </a:p>
        </p:txBody>
      </p:sp>
      <p:sp>
        <p:nvSpPr>
          <p:cNvPr id="6" name="Rectangle 5"/>
          <p:cNvSpPr/>
          <p:nvPr/>
        </p:nvSpPr>
        <p:spPr>
          <a:xfrm>
            <a:off x="550460" y="6211669"/>
            <a:ext cx="8441140" cy="369332"/>
          </a:xfrm>
          <a:prstGeom prst="rect">
            <a:avLst/>
          </a:prstGeom>
        </p:spPr>
        <p:txBody>
          <a:bodyPr wrap="square">
            <a:spAutoFit/>
          </a:bodyPr>
          <a:lstStyle/>
          <a:p>
            <a:r>
              <a:rPr lang="en-US" dirty="0" smtClean="0">
                <a:solidFill>
                  <a:schemeClr val="tx2">
                    <a:lumMod val="60000"/>
                    <a:lumOff val="40000"/>
                  </a:schemeClr>
                </a:solidFill>
                <a:hlinkClick r:id="rId3"/>
              </a:rPr>
              <a:t>http://www.cs.rpi.edu/~zaki/www-new/uploads/Dmcourse/Main/chap6.pdf</a:t>
            </a:r>
            <a:r>
              <a:rPr lang="en-US" dirty="0" smtClean="0">
                <a:solidFill>
                  <a:schemeClr val="tx2">
                    <a:lumMod val="60000"/>
                    <a:lumOff val="40000"/>
                  </a:schemeClr>
                </a:solidFill>
              </a:rPr>
              <a:t> </a:t>
            </a:r>
            <a:endParaRPr lang="en-US" dirty="0">
              <a:solidFill>
                <a:schemeClr val="tx2">
                  <a:lumMod val="60000"/>
                  <a:lumOff val="40000"/>
                </a:schemeClr>
              </a:solidFill>
            </a:endParaRPr>
          </a:p>
        </p:txBody>
      </p:sp>
    </p:spTree>
    <p:extLst>
      <p:ext uri="{BB962C8B-B14F-4D97-AF65-F5344CB8AC3E}">
        <p14:creationId xmlns:p14="http://schemas.microsoft.com/office/powerpoint/2010/main" val="2835556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04800" y="1821904"/>
            <a:ext cx="8229600" cy="4343400"/>
          </a:xfrm>
        </p:spPr>
        <p:txBody>
          <a:bodyPr/>
          <a:lstStyle/>
          <a:p>
            <a:pPr>
              <a:lnSpc>
                <a:spcPct val="80000"/>
              </a:lnSpc>
              <a:defRPr/>
            </a:pPr>
            <a:r>
              <a:rPr lang="en-US" i="1" dirty="0" smtClean="0"/>
              <a:t>Matrix Factorization methods</a:t>
            </a:r>
          </a:p>
          <a:p>
            <a:pPr>
              <a:lnSpc>
                <a:spcPct val="80000"/>
              </a:lnSpc>
              <a:defRPr/>
            </a:pPr>
            <a:r>
              <a:rPr lang="en-US" dirty="0" smtClean="0"/>
              <a:t>Principal Components Analysis (PCA) </a:t>
            </a:r>
          </a:p>
          <a:p>
            <a:pPr>
              <a:lnSpc>
                <a:spcPct val="80000"/>
              </a:lnSpc>
              <a:defRPr/>
            </a:pPr>
            <a:r>
              <a:rPr lang="en-US" dirty="0" smtClean="0"/>
              <a:t>Singular Value Decomposition (SVD)</a:t>
            </a:r>
            <a:endParaRPr lang="el-GR" dirty="0" smtClean="0"/>
          </a:p>
          <a:p>
            <a:pPr>
              <a:lnSpc>
                <a:spcPct val="80000"/>
              </a:lnSpc>
              <a:defRPr/>
            </a:pPr>
            <a:r>
              <a:rPr lang="en-US" dirty="0" smtClean="0"/>
              <a:t>Multidimensional Scaling (MDS)</a:t>
            </a:r>
          </a:p>
          <a:p>
            <a:pPr>
              <a:lnSpc>
                <a:spcPct val="80000"/>
              </a:lnSpc>
              <a:defRPr/>
            </a:pPr>
            <a:r>
              <a:rPr lang="en-US" dirty="0" smtClean="0"/>
              <a:t>Non negative Matrix Factorization (NMF)</a:t>
            </a:r>
          </a:p>
          <a:p>
            <a:pPr>
              <a:lnSpc>
                <a:spcPct val="80000"/>
              </a:lnSpc>
              <a:defRPr/>
            </a:pPr>
            <a:r>
              <a:rPr lang="en-US" dirty="0" smtClean="0"/>
              <a:t>Latent Semantic Indexing (LSI)</a:t>
            </a: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a:t>Dim. Reduction – Linear Algorithms</a:t>
            </a:r>
          </a:p>
        </p:txBody>
      </p:sp>
    </p:spTree>
    <p:extLst>
      <p:ext uri="{BB962C8B-B14F-4D97-AF65-F5344CB8AC3E}">
        <p14:creationId xmlns:p14="http://schemas.microsoft.com/office/powerpoint/2010/main" val="20380916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Εισαγωγή </a:t>
            </a:r>
            <a:r>
              <a:rPr lang="el-GR" dirty="0"/>
              <a:t>και </a:t>
            </a:r>
            <a:r>
              <a:rPr lang="el-GR" dirty="0" smtClean="0"/>
              <a:t>εξοικείωση </a:t>
            </a:r>
            <a:r>
              <a:rPr lang="el-GR" dirty="0"/>
              <a:t>με τις </a:t>
            </a:r>
            <a:r>
              <a:rPr lang="el-GR" dirty="0" smtClean="0"/>
              <a:t>μεθόδους</a:t>
            </a:r>
            <a:r>
              <a:rPr lang="en-US" dirty="0" smtClean="0"/>
              <a:t> </a:t>
            </a:r>
            <a:r>
              <a:rPr lang="en-US" dirty="0"/>
              <a:t>Pre-processing, Exploration, Feature selection, Dimensionality reduction, feature extraction and </a:t>
            </a:r>
            <a:r>
              <a:rPr lang="en-US" dirty="0" smtClean="0"/>
              <a:t>evaluation.</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idx="4294967295"/>
          </p:nvPr>
        </p:nvSpPr>
        <p:spPr>
          <a:xfrm>
            <a:off x="457200" y="381000"/>
            <a:ext cx="7848600" cy="762000"/>
          </a:xfrm>
        </p:spPr>
        <p:txBody>
          <a:bodyPr anchor="b">
            <a:normAutofit/>
          </a:bodyPr>
          <a:lstStyle/>
          <a:p>
            <a:pPr eaLnBrk="1" hangingPunct="1"/>
            <a:r>
              <a:rPr lang="en-US" dirty="0" smtClean="0"/>
              <a:t>Low Rank Approximation</a:t>
            </a:r>
            <a:endParaRPr lang="el-GR" dirty="0" smtClean="0"/>
          </a:p>
        </p:txBody>
      </p:sp>
      <p:pic>
        <p:nvPicPr>
          <p:cNvPr id="2" name="Picture 1"/>
          <p:cNvPicPr>
            <a:picLocks noChangeAspect="1"/>
          </p:cNvPicPr>
          <p:nvPr/>
        </p:nvPicPr>
        <p:blipFill>
          <a:blip r:embed="rId2"/>
          <a:stretch>
            <a:fillRect/>
          </a:stretch>
        </p:blipFill>
        <p:spPr>
          <a:xfrm>
            <a:off x="457200" y="1295400"/>
            <a:ext cx="7827845" cy="4800600"/>
          </a:xfrm>
          <a:prstGeom prst="rect">
            <a:avLst/>
          </a:prstGeom>
        </p:spPr>
      </p:pic>
    </p:spTree>
    <p:extLst>
      <p:ext uri="{BB962C8B-B14F-4D97-AF65-F5344CB8AC3E}">
        <p14:creationId xmlns:p14="http://schemas.microsoft.com/office/powerpoint/2010/main" val="117006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idx="4294967295"/>
          </p:nvPr>
        </p:nvSpPr>
        <p:spPr>
          <a:xfrm>
            <a:off x="457200" y="381000"/>
            <a:ext cx="7848600" cy="762000"/>
          </a:xfrm>
        </p:spPr>
        <p:txBody>
          <a:bodyPr anchor="b">
            <a:normAutofit/>
          </a:bodyPr>
          <a:lstStyle/>
          <a:p>
            <a:pPr eaLnBrk="1" hangingPunct="1"/>
            <a:r>
              <a:rPr lang="en-US" dirty="0" err="1" smtClean="0"/>
              <a:t>Frobenius</a:t>
            </a:r>
            <a:r>
              <a:rPr lang="en-US" dirty="0" smtClean="0"/>
              <a:t> distance </a:t>
            </a:r>
            <a:endParaRPr lang="el-GR" dirty="0" smtClean="0"/>
          </a:p>
        </p:txBody>
      </p:sp>
      <p:sp>
        <p:nvSpPr>
          <p:cNvPr id="2" name="TextBox 1"/>
          <p:cNvSpPr txBox="1"/>
          <p:nvPr/>
        </p:nvSpPr>
        <p:spPr>
          <a:xfrm>
            <a:off x="374176" y="5410200"/>
            <a:ext cx="8534400" cy="1877437"/>
          </a:xfrm>
          <a:prstGeom prst="rect">
            <a:avLst/>
          </a:prstGeom>
          <a:noFill/>
        </p:spPr>
        <p:txBody>
          <a:bodyPr wrap="square" rtlCol="0">
            <a:spAutoFit/>
          </a:bodyPr>
          <a:lstStyle/>
          <a:p>
            <a:r>
              <a:rPr lang="en-US" sz="1600" dirty="0" smtClean="0"/>
              <a:t>______________________________________________________________________</a:t>
            </a:r>
            <a:br>
              <a:rPr lang="en-US" sz="1600" dirty="0" smtClean="0"/>
            </a:br>
            <a:r>
              <a:rPr lang="en-US" sz="1600" dirty="0" smtClean="0"/>
              <a:t>SOME CONTRIBUTIONS </a:t>
            </a:r>
            <a:r>
              <a:rPr lang="en-US" sz="1600" dirty="0"/>
              <a:t>TO </a:t>
            </a:r>
            <a:r>
              <a:rPr lang="en-US" sz="1600" dirty="0" smtClean="0"/>
              <a:t>DIMENSIONALITY REDUCTION, Wei Tong, Ph.D. thesis, 2010, Michigan State University</a:t>
            </a:r>
          </a:p>
          <a:p>
            <a:r>
              <a:rPr lang="en-US" sz="1600" dirty="0">
                <a:hlinkClick r:id="rId2"/>
              </a:rPr>
              <a:t>http://www.ece.uprm.edu/~</a:t>
            </a:r>
            <a:r>
              <a:rPr lang="en-US" sz="1600" dirty="0" smtClean="0">
                <a:hlinkClick r:id="rId2"/>
              </a:rPr>
              <a:t>domingo/teaching/ciic8996/SOME%20CONTRIBUTIONS%20TO%20DIMENSIONALITY%20REDUCTION.pdf</a:t>
            </a:r>
            <a:r>
              <a:rPr lang="en-US" sz="1600" dirty="0" smtClean="0"/>
              <a:t> </a:t>
            </a:r>
            <a:endParaRPr lang="en-US" sz="1600" dirty="0"/>
          </a:p>
          <a:p>
            <a:endParaRPr lang="en-US" dirty="0"/>
          </a:p>
          <a:p>
            <a:endParaRPr lang="en-US" dirty="0"/>
          </a:p>
        </p:txBody>
      </p:sp>
      <p:pic>
        <p:nvPicPr>
          <p:cNvPr id="3" name="Picture 2"/>
          <p:cNvPicPr>
            <a:picLocks noChangeAspect="1"/>
          </p:cNvPicPr>
          <p:nvPr/>
        </p:nvPicPr>
        <p:blipFill>
          <a:blip r:embed="rId3"/>
          <a:stretch>
            <a:fillRect/>
          </a:stretch>
        </p:blipFill>
        <p:spPr>
          <a:xfrm>
            <a:off x="457200" y="1219200"/>
            <a:ext cx="7806944" cy="2590800"/>
          </a:xfrm>
          <a:prstGeom prst="rect">
            <a:avLst/>
          </a:prstGeom>
        </p:spPr>
      </p:pic>
    </p:spTree>
    <p:extLst>
      <p:ext uri="{BB962C8B-B14F-4D97-AF65-F5344CB8AC3E}">
        <p14:creationId xmlns:p14="http://schemas.microsoft.com/office/powerpoint/2010/main" val="4237387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r>
              <a:rPr lang="en-US" dirty="0" smtClean="0"/>
              <a:t>Dim. Reduction</a:t>
            </a:r>
            <a:r>
              <a:rPr lang="el-GR" dirty="0" smtClean="0"/>
              <a:t>–</a:t>
            </a:r>
            <a:r>
              <a:rPr lang="en-US" dirty="0" smtClean="0"/>
              <a:t>Eigenvectors</a:t>
            </a:r>
            <a:endParaRPr lang="en-GB" dirty="0" smtClean="0"/>
          </a:p>
        </p:txBody>
      </p:sp>
      <p:sp>
        <p:nvSpPr>
          <p:cNvPr id="88067" name="Rectangle 3"/>
          <p:cNvSpPr>
            <a:spLocks noChangeArrowheads="1"/>
          </p:cNvSpPr>
          <p:nvPr/>
        </p:nvSpPr>
        <p:spPr bwMode="auto">
          <a:xfrm>
            <a:off x="533400" y="16002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pPr>
            <a:r>
              <a:rPr lang="en-US" sz="2000" dirty="0"/>
              <a:t>A </a:t>
            </a:r>
            <a:r>
              <a:rPr lang="en-US" sz="2000" dirty="0" err="1"/>
              <a:t>nxn</a:t>
            </a:r>
            <a:r>
              <a:rPr lang="en-US" sz="2000" dirty="0"/>
              <a:t> matrix</a:t>
            </a:r>
            <a:r>
              <a:rPr lang="el-GR" sz="2000" dirty="0"/>
              <a:t> </a:t>
            </a:r>
            <a:endParaRPr lang="en-US" sz="2000" dirty="0"/>
          </a:p>
          <a:p>
            <a:pPr marL="342900" indent="-342900">
              <a:lnSpc>
                <a:spcPct val="120000"/>
              </a:lnSpc>
              <a:spcBef>
                <a:spcPct val="20000"/>
              </a:spcBef>
              <a:buFontTx/>
              <a:buChar char="•"/>
            </a:pPr>
            <a:r>
              <a:rPr lang="en-US" sz="2000" dirty="0"/>
              <a:t>eigenvalues</a:t>
            </a:r>
            <a:r>
              <a:rPr lang="el-GR" sz="2000" dirty="0"/>
              <a:t> </a:t>
            </a:r>
            <a:r>
              <a:rPr lang="el-GR" sz="2000" i="1" dirty="0"/>
              <a:t>λ</a:t>
            </a:r>
            <a:r>
              <a:rPr lang="el-GR" sz="2000" dirty="0"/>
              <a:t>: </a:t>
            </a:r>
            <a:r>
              <a:rPr lang="en-US" sz="2000" dirty="0"/>
              <a:t>|</a:t>
            </a:r>
            <a:r>
              <a:rPr lang="el-GR" sz="2000" dirty="0"/>
              <a:t>Α-</a:t>
            </a:r>
            <a:r>
              <a:rPr lang="el-GR" sz="2000" dirty="0" err="1"/>
              <a:t>λΙ</a:t>
            </a:r>
            <a:r>
              <a:rPr lang="en-US" sz="2000" dirty="0"/>
              <a:t>|=0</a:t>
            </a:r>
          </a:p>
          <a:p>
            <a:pPr marL="342900" indent="-342900">
              <a:lnSpc>
                <a:spcPct val="120000"/>
              </a:lnSpc>
              <a:spcBef>
                <a:spcPct val="20000"/>
              </a:spcBef>
              <a:buFontTx/>
              <a:buChar char="•"/>
            </a:pPr>
            <a:r>
              <a:rPr lang="en-US" sz="2000" dirty="0"/>
              <a:t>Eigenvectors </a:t>
            </a:r>
            <a:r>
              <a:rPr lang="en-US" sz="2000" i="1" dirty="0"/>
              <a:t>x</a:t>
            </a:r>
            <a:r>
              <a:rPr lang="el-GR" sz="2000" i="1" dirty="0"/>
              <a:t> </a:t>
            </a:r>
            <a:r>
              <a:rPr lang="el-GR" sz="2000" dirty="0"/>
              <a:t>: </a:t>
            </a:r>
            <a:r>
              <a:rPr lang="en-US" sz="2000" dirty="0"/>
              <a:t>Ax=</a:t>
            </a:r>
            <a:r>
              <a:rPr lang="el-GR" sz="2000" dirty="0"/>
              <a:t>λ</a:t>
            </a:r>
            <a:r>
              <a:rPr lang="en-US" sz="2000" dirty="0"/>
              <a:t>x</a:t>
            </a:r>
            <a:r>
              <a:rPr lang="el-GR" sz="2000" dirty="0"/>
              <a:t> </a:t>
            </a:r>
          </a:p>
          <a:p>
            <a:pPr marL="342900" indent="-342900">
              <a:lnSpc>
                <a:spcPct val="120000"/>
              </a:lnSpc>
              <a:spcBef>
                <a:spcPct val="20000"/>
              </a:spcBef>
              <a:buFontTx/>
              <a:buChar char="•"/>
            </a:pPr>
            <a:r>
              <a:rPr lang="en-US" sz="2000" dirty="0"/>
              <a:t>Matrix rank: # linearly independent rows or columns</a:t>
            </a:r>
          </a:p>
          <a:p>
            <a:pPr marL="342900" indent="-342900">
              <a:lnSpc>
                <a:spcPct val="120000"/>
              </a:lnSpc>
              <a:spcBef>
                <a:spcPct val="20000"/>
              </a:spcBef>
              <a:buFontTx/>
              <a:buChar char="•"/>
            </a:pPr>
            <a:r>
              <a:rPr lang="en-US" sz="2000" dirty="0"/>
              <a:t>A real symmetric table </a:t>
            </a:r>
            <a:r>
              <a:rPr lang="el-GR" sz="2000" dirty="0"/>
              <a:t>Α </a:t>
            </a:r>
            <a:r>
              <a:rPr lang="en-US" sz="2000" dirty="0" err="1"/>
              <a:t>nxn</a:t>
            </a:r>
            <a:r>
              <a:rPr lang="en-US" sz="2000" dirty="0"/>
              <a:t> can be expressed as: A=U</a:t>
            </a:r>
            <a:r>
              <a:rPr lang="el-GR" sz="2000" dirty="0"/>
              <a:t>Λ</a:t>
            </a:r>
            <a:r>
              <a:rPr lang="en-US" sz="2000" dirty="0"/>
              <a:t>U</a:t>
            </a:r>
            <a:r>
              <a:rPr lang="en-US" sz="2000" baseline="30000" dirty="0"/>
              <a:t>T</a:t>
            </a:r>
          </a:p>
          <a:p>
            <a:pPr marL="342900" indent="-342900">
              <a:lnSpc>
                <a:spcPct val="120000"/>
              </a:lnSpc>
              <a:spcBef>
                <a:spcPct val="20000"/>
              </a:spcBef>
              <a:buFontTx/>
              <a:buChar char="•"/>
            </a:pPr>
            <a:r>
              <a:rPr lang="en-US" sz="2000" dirty="0"/>
              <a:t>U’s columns are </a:t>
            </a:r>
            <a:r>
              <a:rPr lang="el-GR" sz="2000" dirty="0"/>
              <a:t>Α</a:t>
            </a:r>
            <a:r>
              <a:rPr lang="en-US" sz="2000" dirty="0"/>
              <a:t>’s eigenvectors</a:t>
            </a:r>
            <a:endParaRPr lang="el-GR" sz="2000" dirty="0"/>
          </a:p>
          <a:p>
            <a:pPr marL="342900" indent="-342900">
              <a:lnSpc>
                <a:spcPct val="120000"/>
              </a:lnSpc>
              <a:spcBef>
                <a:spcPct val="20000"/>
              </a:spcBef>
              <a:buFontTx/>
              <a:buChar char="•"/>
            </a:pPr>
            <a:r>
              <a:rPr lang="el-GR" sz="2000" dirty="0"/>
              <a:t>Λ</a:t>
            </a:r>
            <a:r>
              <a:rPr lang="en-US" sz="2000" dirty="0"/>
              <a:t>’ s diagonal contains </a:t>
            </a:r>
            <a:r>
              <a:rPr lang="el-GR" sz="2000" dirty="0"/>
              <a:t>Α</a:t>
            </a:r>
            <a:r>
              <a:rPr lang="en-US" sz="2000" dirty="0"/>
              <a:t>’s eigenvalues</a:t>
            </a:r>
          </a:p>
          <a:p>
            <a:pPr marL="342900" indent="-342900">
              <a:lnSpc>
                <a:spcPct val="120000"/>
              </a:lnSpc>
              <a:spcBef>
                <a:spcPct val="20000"/>
              </a:spcBef>
              <a:buFontTx/>
              <a:buChar char="•"/>
            </a:pPr>
            <a:r>
              <a:rPr lang="el-GR" sz="2000" dirty="0"/>
              <a:t>Α=</a:t>
            </a:r>
            <a:r>
              <a:rPr lang="en-US" sz="2000" dirty="0"/>
              <a:t>U</a:t>
            </a:r>
            <a:r>
              <a:rPr lang="el-GR" sz="2000" dirty="0"/>
              <a:t>Λ</a:t>
            </a:r>
            <a:r>
              <a:rPr lang="en-US" sz="2000" dirty="0"/>
              <a:t>U</a:t>
            </a:r>
            <a:r>
              <a:rPr lang="en-US" sz="2000" baseline="30000" dirty="0"/>
              <a:t>T</a:t>
            </a:r>
            <a:r>
              <a:rPr lang="en-US" sz="2000" dirty="0"/>
              <a:t>=</a:t>
            </a:r>
            <a:r>
              <a:rPr lang="el-GR" sz="2000" dirty="0"/>
              <a:t>λ</a:t>
            </a:r>
            <a:r>
              <a:rPr lang="en-US" sz="2000" baseline="-25000" dirty="0"/>
              <a:t>1</a:t>
            </a:r>
            <a:r>
              <a:rPr lang="en-US" sz="2000" dirty="0"/>
              <a:t>x</a:t>
            </a:r>
            <a:r>
              <a:rPr lang="en-US" sz="2000" baseline="-25000" dirty="0"/>
              <a:t>1</a:t>
            </a:r>
            <a:r>
              <a:rPr lang="en-US" sz="2000" dirty="0"/>
              <a:t>x</a:t>
            </a:r>
            <a:r>
              <a:rPr lang="en-US" sz="2000" baseline="30000" dirty="0"/>
              <a:t>T</a:t>
            </a:r>
            <a:r>
              <a:rPr lang="en-US" sz="2000" baseline="-25000" dirty="0"/>
              <a:t>1</a:t>
            </a:r>
            <a:r>
              <a:rPr lang="en-US" sz="2000" dirty="0"/>
              <a:t>+</a:t>
            </a:r>
            <a:r>
              <a:rPr lang="el-GR" sz="2000" dirty="0"/>
              <a:t>λ</a:t>
            </a:r>
            <a:r>
              <a:rPr lang="en-US" sz="2000" baseline="-25000" dirty="0"/>
              <a:t>2</a:t>
            </a:r>
            <a:r>
              <a:rPr lang="en-US" sz="2000" dirty="0"/>
              <a:t>x</a:t>
            </a:r>
            <a:r>
              <a:rPr lang="en-US" sz="2000" baseline="-25000" dirty="0"/>
              <a:t>2</a:t>
            </a:r>
            <a:r>
              <a:rPr lang="en-US" sz="2000" dirty="0"/>
              <a:t>x</a:t>
            </a:r>
            <a:r>
              <a:rPr lang="en-US" sz="2000" baseline="30000" dirty="0"/>
              <a:t>T</a:t>
            </a:r>
            <a:r>
              <a:rPr lang="en-US" sz="2000" baseline="-25000" dirty="0"/>
              <a:t>2</a:t>
            </a:r>
            <a:r>
              <a:rPr lang="en-US" sz="2000" dirty="0"/>
              <a:t>+…+</a:t>
            </a:r>
            <a:r>
              <a:rPr lang="el-GR" sz="2000" dirty="0"/>
              <a:t>λ</a:t>
            </a:r>
            <a:r>
              <a:rPr lang="en-US" sz="2000" baseline="-25000" dirty="0" err="1"/>
              <a:t>n</a:t>
            </a:r>
            <a:r>
              <a:rPr lang="en-US" sz="2000" dirty="0" err="1"/>
              <a:t>x</a:t>
            </a:r>
            <a:r>
              <a:rPr lang="en-US" sz="2000" baseline="-25000" dirty="0" err="1"/>
              <a:t>n</a:t>
            </a:r>
            <a:r>
              <a:rPr lang="en-US" sz="2000" dirty="0" err="1"/>
              <a:t>x</a:t>
            </a:r>
            <a:r>
              <a:rPr lang="en-US" sz="2000" baseline="30000" dirty="0" err="1"/>
              <a:t>T</a:t>
            </a:r>
            <a:r>
              <a:rPr lang="en-US" sz="2000" baseline="-25000" dirty="0" err="1"/>
              <a:t>n</a:t>
            </a:r>
            <a:endParaRPr lang="en-US" sz="2000" baseline="-25000" dirty="0"/>
          </a:p>
          <a:p>
            <a:pPr marL="342900" indent="-342900">
              <a:lnSpc>
                <a:spcPct val="120000"/>
              </a:lnSpc>
              <a:spcBef>
                <a:spcPct val="20000"/>
              </a:spcBef>
              <a:buFontTx/>
              <a:buChar char="•"/>
            </a:pPr>
            <a:r>
              <a:rPr lang="en-US" sz="2000" baseline="30000" dirty="0"/>
              <a:t> </a:t>
            </a:r>
            <a:r>
              <a:rPr lang="en-US" sz="2000" dirty="0"/>
              <a:t>x</a:t>
            </a:r>
            <a:r>
              <a:rPr lang="en-US" sz="2000" baseline="-25000" dirty="0"/>
              <a:t>1</a:t>
            </a:r>
            <a:r>
              <a:rPr lang="en-US" sz="2000" dirty="0"/>
              <a:t>x</a:t>
            </a:r>
            <a:r>
              <a:rPr lang="en-US" sz="2000" baseline="30000" dirty="0"/>
              <a:t>T</a:t>
            </a:r>
            <a:r>
              <a:rPr lang="en-US" sz="2000" baseline="-25000" dirty="0"/>
              <a:t>1</a:t>
            </a:r>
            <a:r>
              <a:rPr lang="el-GR" sz="2000" baseline="-25000" dirty="0"/>
              <a:t> </a:t>
            </a:r>
            <a:r>
              <a:rPr lang="en-US" sz="2000" dirty="0"/>
              <a:t>represents projection via x</a:t>
            </a:r>
            <a:r>
              <a:rPr lang="en-US" sz="2000" baseline="-25000" dirty="0"/>
              <a:t>1 </a:t>
            </a:r>
            <a:r>
              <a:rPr lang="el-GR" sz="2000" dirty="0"/>
              <a:t>(λ</a:t>
            </a:r>
            <a:r>
              <a:rPr lang="en-US" sz="2000" baseline="-25000" dirty="0" err="1"/>
              <a:t>i</a:t>
            </a:r>
            <a:r>
              <a:rPr lang="el-GR" sz="2000" dirty="0"/>
              <a:t> </a:t>
            </a:r>
            <a:r>
              <a:rPr lang="en-US" sz="2000" dirty="0"/>
              <a:t>eigenvalue</a:t>
            </a:r>
            <a:r>
              <a:rPr lang="el-GR" sz="2000" dirty="0"/>
              <a:t>, </a:t>
            </a:r>
            <a:r>
              <a:rPr lang="en-US" sz="2000" dirty="0"/>
              <a:t>x</a:t>
            </a:r>
            <a:r>
              <a:rPr lang="en-US" sz="2000" baseline="-25000" dirty="0"/>
              <a:t>i</a:t>
            </a:r>
            <a:r>
              <a:rPr lang="en-US" sz="2000" dirty="0"/>
              <a:t> eigenvector</a:t>
            </a:r>
            <a:r>
              <a:rPr lang="el-GR" sz="2000" dirty="0" smtClean="0"/>
              <a:t>)</a:t>
            </a:r>
            <a:endParaRPr lang="en-US" sz="2000" dirty="0" smtClean="0"/>
          </a:p>
          <a:p>
            <a:pPr>
              <a:lnSpc>
                <a:spcPct val="120000"/>
              </a:lnSpc>
              <a:spcBef>
                <a:spcPct val="20000"/>
              </a:spcBef>
            </a:pPr>
            <a:r>
              <a:rPr lang="en-US" sz="3600" dirty="0" err="1" smtClean="0"/>
              <a:t>xx</a:t>
            </a:r>
            <a:r>
              <a:rPr lang="en-US" sz="3600" baseline="30000" dirty="0" err="1" smtClean="0"/>
              <a:t>T</a:t>
            </a:r>
            <a:r>
              <a:rPr lang="en-US" sz="3600" baseline="30000" dirty="0" smtClean="0"/>
              <a:t> </a:t>
            </a:r>
            <a:r>
              <a:rPr lang="en-US" sz="2000" dirty="0" smtClean="0"/>
              <a:t>vs</a:t>
            </a:r>
            <a:r>
              <a:rPr lang="en-US" sz="2000" dirty="0"/>
              <a:t>. </a:t>
            </a:r>
            <a:r>
              <a:rPr lang="en-US" sz="3600" dirty="0" err="1"/>
              <a:t>x</a:t>
            </a:r>
            <a:r>
              <a:rPr lang="en-US" sz="3600" baseline="30000" dirty="0" err="1"/>
              <a:t>T</a:t>
            </a:r>
            <a:r>
              <a:rPr lang="en-US" sz="3600" dirty="0" err="1" smtClean="0"/>
              <a:t>x</a:t>
            </a:r>
            <a:r>
              <a:rPr lang="en-US" sz="3600" dirty="0" smtClean="0"/>
              <a:t>	</a:t>
            </a:r>
            <a:endParaRPr lang="el-GR" sz="3600" dirty="0"/>
          </a:p>
        </p:txBody>
      </p:sp>
    </p:spTree>
    <p:extLst>
      <p:ext uri="{BB962C8B-B14F-4D97-AF65-F5344CB8AC3E}">
        <p14:creationId xmlns:p14="http://schemas.microsoft.com/office/powerpoint/2010/main" val="321001519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r>
              <a:rPr lang="en-US" dirty="0" smtClean="0"/>
              <a:t>Singular Value Decomposition (SVD)</a:t>
            </a:r>
            <a:endParaRPr lang="en-GB" dirty="0" smtClean="0"/>
          </a:p>
        </p:txBody>
      </p:sp>
      <p:sp>
        <p:nvSpPr>
          <p:cNvPr id="93187" name="Rectangle 3"/>
          <p:cNvSpPr>
            <a:spLocks noChangeArrowheads="1"/>
          </p:cNvSpPr>
          <p:nvPr/>
        </p:nvSpPr>
        <p:spPr bwMode="auto">
          <a:xfrm>
            <a:off x="3905250" y="3200400"/>
            <a:ext cx="97266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p>
        </p:txBody>
      </p:sp>
      <p:sp>
        <p:nvSpPr>
          <p:cNvPr id="93189" name="Rectangle 5"/>
          <p:cNvSpPr>
            <a:spLocks noChangeArrowheads="1"/>
          </p:cNvSpPr>
          <p:nvPr/>
        </p:nvSpPr>
        <p:spPr bwMode="auto">
          <a:xfrm>
            <a:off x="3843338" y="3214688"/>
            <a:ext cx="9726612"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p>
        </p:txBody>
      </p:sp>
      <p:pic>
        <p:nvPicPr>
          <p:cNvPr id="2" name="Picture 1"/>
          <p:cNvPicPr>
            <a:picLocks noChangeAspect="1"/>
          </p:cNvPicPr>
          <p:nvPr/>
        </p:nvPicPr>
        <p:blipFill>
          <a:blip r:embed="rId2"/>
          <a:stretch>
            <a:fillRect/>
          </a:stretch>
        </p:blipFill>
        <p:spPr>
          <a:xfrm>
            <a:off x="228600" y="1447800"/>
            <a:ext cx="8356600" cy="4267200"/>
          </a:xfrm>
          <a:prstGeom prst="rect">
            <a:avLst/>
          </a:prstGeom>
        </p:spPr>
      </p:pic>
    </p:spTree>
    <p:extLst>
      <p:ext uri="{BB962C8B-B14F-4D97-AF65-F5344CB8AC3E}">
        <p14:creationId xmlns:p14="http://schemas.microsoft.com/office/powerpoint/2010/main" val="12856073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435280" cy="1143000"/>
          </a:xfrm>
        </p:spPr>
        <p:txBody>
          <a:bodyPr>
            <a:normAutofit fontScale="90000"/>
          </a:bodyPr>
          <a:lstStyle/>
          <a:p>
            <a:pPr eaLnBrk="1" hangingPunct="1">
              <a:defRPr/>
            </a:pPr>
            <a:r>
              <a:rPr lang="en-US" b="1" dirty="0" smtClean="0"/>
              <a:t>Singular Value Decomposition (SVD) - I</a:t>
            </a:r>
          </a:p>
        </p:txBody>
      </p:sp>
      <p:pic>
        <p:nvPicPr>
          <p:cNvPr id="6" name="Picture 5"/>
          <p:cNvPicPr>
            <a:picLocks noChangeAspect="1"/>
          </p:cNvPicPr>
          <p:nvPr/>
        </p:nvPicPr>
        <p:blipFill>
          <a:blip r:embed="rId2"/>
          <a:stretch>
            <a:fillRect/>
          </a:stretch>
        </p:blipFill>
        <p:spPr>
          <a:xfrm>
            <a:off x="304800" y="1524000"/>
            <a:ext cx="8722218" cy="4800600"/>
          </a:xfrm>
          <a:prstGeom prst="rect">
            <a:avLst/>
          </a:prstGeom>
        </p:spPr>
      </p:pic>
    </p:spTree>
    <p:extLst>
      <p:ext uri="{BB962C8B-B14F-4D97-AF65-F5344CB8AC3E}">
        <p14:creationId xmlns:p14="http://schemas.microsoft.com/office/powerpoint/2010/main" val="54612119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eaLnBrk="1" hangingPunct="1">
              <a:defRPr/>
            </a:pPr>
            <a:r>
              <a:rPr lang="en-US" b="1" dirty="0" smtClean="0"/>
              <a:t>Singular Value Decomposition (SVD) - II</a:t>
            </a:r>
          </a:p>
        </p:txBody>
      </p:sp>
      <p:sp>
        <p:nvSpPr>
          <p:cNvPr id="95235" name="Rectangle 3"/>
          <p:cNvSpPr>
            <a:spLocks noGrp="1" noChangeArrowheads="1"/>
          </p:cNvSpPr>
          <p:nvPr>
            <p:ph type="body" idx="1"/>
          </p:nvPr>
        </p:nvSpPr>
        <p:spPr>
          <a:xfrm>
            <a:off x="685800" y="1522412"/>
            <a:ext cx="8001000" cy="4725988"/>
          </a:xfrm>
        </p:spPr>
        <p:txBody>
          <a:bodyPr>
            <a:normAutofit/>
          </a:bodyPr>
          <a:lstStyle/>
          <a:p>
            <a:pPr eaLnBrk="1" hangingPunct="1">
              <a:buFontTx/>
              <a:buNone/>
            </a:pPr>
            <a:r>
              <a:rPr lang="en-US" sz="2000" b="1" dirty="0" smtClean="0"/>
              <a:t>Matrix approximation</a:t>
            </a:r>
          </a:p>
          <a:p>
            <a:pPr eaLnBrk="1" hangingPunct="1"/>
            <a:r>
              <a:rPr lang="en-US" sz="2000" dirty="0" smtClean="0"/>
              <a:t>The best rank r approximation Y’ of a matrix </a:t>
            </a:r>
            <a:r>
              <a:rPr lang="en-US" sz="2000" i="1" dirty="0"/>
              <a:t>X</a:t>
            </a:r>
            <a:r>
              <a:rPr lang="en-US" sz="2000" dirty="0" smtClean="0"/>
              <a:t>. (minimizing the </a:t>
            </a:r>
            <a:r>
              <a:rPr lang="en-US" sz="2000" dirty="0" err="1" smtClean="0">
                <a:hlinkClick r:id="rId2" tooltip="Frobenius norm"/>
              </a:rPr>
              <a:t>Frobenius</a:t>
            </a:r>
            <a:r>
              <a:rPr lang="en-US" sz="2000" dirty="0" smtClean="0">
                <a:hlinkClick r:id="rId2" tooltip="Frobenius norm"/>
              </a:rPr>
              <a:t> norm</a:t>
            </a:r>
            <a:r>
              <a:rPr lang="en-US" sz="2000" dirty="0" smtClean="0"/>
              <a:t>)</a:t>
            </a:r>
          </a:p>
          <a:p>
            <a:pPr eaLnBrk="1" hangingPunct="1">
              <a:buFontTx/>
              <a:buNone/>
            </a:pPr>
            <a:endParaRPr lang="en-US" sz="2000" dirty="0" smtClean="0"/>
          </a:p>
          <a:p>
            <a:pPr eaLnBrk="1" hangingPunct="1">
              <a:buFontTx/>
              <a:buNone/>
            </a:pPr>
            <a:endParaRPr lang="en-US" sz="2000" dirty="0" smtClean="0"/>
          </a:p>
          <a:p>
            <a:pPr eaLnBrk="1" hangingPunct="1"/>
            <a:endParaRPr lang="en-US" sz="2000" dirty="0" smtClean="0"/>
          </a:p>
          <a:p>
            <a:pPr eaLnBrk="1" hangingPunct="1"/>
            <a:r>
              <a:rPr lang="en-US" sz="2000" dirty="0" smtClean="0"/>
              <a:t>where </a:t>
            </a:r>
            <a:r>
              <a:rPr lang="en-US" sz="2000" i="1" dirty="0" smtClean="0"/>
              <a:t>A</a:t>
            </a:r>
            <a:r>
              <a:rPr lang="en-US" sz="2000" baseline="30000" dirty="0" smtClean="0"/>
              <a:t>H</a:t>
            </a:r>
            <a:r>
              <a:rPr lang="en-US" sz="2000" dirty="0" smtClean="0"/>
              <a:t> </a:t>
            </a:r>
            <a:r>
              <a:rPr lang="en-US" sz="2000" dirty="0" smtClean="0">
                <a:hlinkClick r:id="rId3" tooltip="Conjugate transpose"/>
              </a:rPr>
              <a:t>transpose</a:t>
            </a:r>
            <a:r>
              <a:rPr lang="en-US" sz="2000" dirty="0" smtClean="0"/>
              <a:t> of </a:t>
            </a:r>
            <a:r>
              <a:rPr lang="en-US" sz="2000" i="1" dirty="0" smtClean="0"/>
              <a:t>A</a:t>
            </a:r>
            <a:r>
              <a:rPr lang="en-US" sz="2000" dirty="0" smtClean="0"/>
              <a:t>, </a:t>
            </a:r>
            <a:r>
              <a:rPr lang="en-US" sz="2000" i="1" dirty="0" err="1" smtClean="0"/>
              <a:t>σ</a:t>
            </a:r>
            <a:r>
              <a:rPr lang="en-US" sz="2000" i="1" baseline="-25000" dirty="0" err="1" smtClean="0"/>
              <a:t>i</a:t>
            </a:r>
            <a:r>
              <a:rPr lang="en-US" sz="2000" dirty="0" smtClean="0"/>
              <a:t> are the </a:t>
            </a:r>
            <a:r>
              <a:rPr lang="en-US" sz="2000" dirty="0" smtClean="0">
                <a:hlinkClick r:id="rId4" tooltip="Singular value"/>
              </a:rPr>
              <a:t>singular values</a:t>
            </a:r>
            <a:r>
              <a:rPr lang="en-US" sz="2000" dirty="0" smtClean="0"/>
              <a:t> of </a:t>
            </a:r>
            <a:r>
              <a:rPr lang="en-US" sz="2000" i="1" dirty="0" smtClean="0"/>
              <a:t>A</a:t>
            </a:r>
            <a:r>
              <a:rPr lang="en-US" sz="2000" dirty="0" smtClean="0"/>
              <a:t>, and the </a:t>
            </a:r>
            <a:r>
              <a:rPr lang="en-US" sz="2000" dirty="0" smtClean="0">
                <a:hlinkClick r:id="rId5" tooltip="Trace (matrix)"/>
              </a:rPr>
              <a:t>trace function</a:t>
            </a:r>
            <a:r>
              <a:rPr lang="en-US" sz="2000" dirty="0" smtClean="0"/>
              <a:t> is used. </a:t>
            </a:r>
          </a:p>
          <a:p>
            <a:pPr eaLnBrk="1" hangingPunct="1"/>
            <a:r>
              <a:rPr lang="en-US" sz="2000" dirty="0" smtClean="0"/>
              <a:t>The </a:t>
            </a:r>
            <a:r>
              <a:rPr lang="en-US" sz="2000" dirty="0" err="1" smtClean="0"/>
              <a:t>Frobenius</a:t>
            </a:r>
            <a:r>
              <a:rPr lang="en-US" sz="2000" dirty="0" smtClean="0"/>
              <a:t> norm is sub-multiplicative and is very useful for </a:t>
            </a:r>
            <a:r>
              <a:rPr lang="en-US" sz="2000" dirty="0" smtClean="0">
                <a:hlinkClick r:id="rId6" tooltip="Numerical linear algebra"/>
              </a:rPr>
              <a:t>numerical linear algebra</a:t>
            </a:r>
            <a:r>
              <a:rPr lang="en-US" sz="2000" dirty="0" smtClean="0"/>
              <a:t>. This norm is often easier to compute than induced norms.</a:t>
            </a:r>
          </a:p>
        </p:txBody>
      </p:sp>
      <p:pic>
        <p:nvPicPr>
          <p:cNvPr id="952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199" y="3068960"/>
            <a:ext cx="56165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370171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nchor="b"/>
          <a:lstStyle/>
          <a:p>
            <a:pPr eaLnBrk="1" hangingPunct="1"/>
            <a:r>
              <a:rPr lang="en-US" dirty="0" smtClean="0"/>
              <a:t>Multidimensional Scaling (MDS)</a:t>
            </a:r>
            <a:endParaRPr lang="el-GR" dirty="0" smtClean="0"/>
          </a:p>
        </p:txBody>
      </p:sp>
      <p:sp>
        <p:nvSpPr>
          <p:cNvPr id="96259" name="Rectangle 3"/>
          <p:cNvSpPr>
            <a:spLocks noGrp="1" noChangeArrowheads="1"/>
          </p:cNvSpPr>
          <p:nvPr>
            <p:ph type="body" idx="4294967295"/>
          </p:nvPr>
        </p:nvSpPr>
        <p:spPr/>
        <p:txBody>
          <a:bodyPr/>
          <a:lstStyle/>
          <a:p>
            <a:pPr marL="469900" indent="-469900" eaLnBrk="1" hangingPunct="1">
              <a:lnSpc>
                <a:spcPct val="80000"/>
              </a:lnSpc>
            </a:pPr>
            <a:r>
              <a:rPr lang="en-US" sz="2800" b="0" dirty="0" smtClean="0"/>
              <a:t>Initially we depict vectors in random places</a:t>
            </a:r>
            <a:endParaRPr lang="el-GR" sz="2800" b="0" dirty="0" smtClean="0"/>
          </a:p>
          <a:p>
            <a:pPr marL="469900" indent="-469900" eaLnBrk="1" hangingPunct="1">
              <a:lnSpc>
                <a:spcPct val="80000"/>
              </a:lnSpc>
            </a:pPr>
            <a:r>
              <a:rPr lang="en-US" sz="2800" b="0" dirty="0" smtClean="0"/>
              <a:t>Iteratively reposition them in order to minimize Stress</a:t>
            </a:r>
            <a:r>
              <a:rPr lang="el-GR" sz="2800" b="0" dirty="0" smtClean="0"/>
              <a:t>.</a:t>
            </a:r>
            <a:r>
              <a:rPr lang="en-US" sz="2800" b="0" dirty="0" smtClean="0"/>
              <a:t> </a:t>
            </a:r>
            <a:endParaRPr lang="el-GR" sz="2800" b="0" dirty="0" smtClean="0"/>
          </a:p>
          <a:p>
            <a:pPr marL="908050" lvl="1" indent="-436563" eaLnBrk="1" hangingPunct="1">
              <a:lnSpc>
                <a:spcPct val="80000"/>
              </a:lnSpc>
            </a:pPr>
            <a:r>
              <a:rPr lang="en-US" sz="2400" dirty="0" smtClean="0"/>
              <a:t>Stress = </a:t>
            </a:r>
            <a:r>
              <a:rPr lang="en-US" sz="2400" dirty="0" smtClean="0">
                <a:sym typeface="Symbol" pitchFamily="18" charset="2"/>
              </a:rPr>
              <a:t></a:t>
            </a:r>
            <a:r>
              <a:rPr lang="en-US" sz="2400" dirty="0" smtClean="0"/>
              <a:t>(</a:t>
            </a:r>
            <a:r>
              <a:rPr lang="en-US" sz="2400" dirty="0" err="1" smtClean="0"/>
              <a:t>d</a:t>
            </a:r>
            <a:r>
              <a:rPr lang="en-US" sz="2400" baseline="-25000" dirty="0" err="1" smtClean="0"/>
              <a:t>ij</a:t>
            </a:r>
            <a:r>
              <a:rPr lang="en-US" sz="2400" dirty="0" err="1" smtClean="0"/>
              <a:t>-d</a:t>
            </a:r>
            <a:r>
              <a:rPr lang="en-US" sz="2400" baseline="-25000" dirty="0" err="1" smtClean="0"/>
              <a:t>ij</a:t>
            </a:r>
            <a:r>
              <a:rPr lang="en-US" sz="2400" dirty="0" smtClean="0"/>
              <a:t>’)</a:t>
            </a:r>
            <a:r>
              <a:rPr lang="en-US" sz="2400" baseline="30000" dirty="0" smtClean="0"/>
              <a:t>2</a:t>
            </a:r>
            <a:r>
              <a:rPr lang="en-US" sz="2400" dirty="0" smtClean="0"/>
              <a:t>/</a:t>
            </a:r>
            <a:r>
              <a:rPr lang="en-US" sz="2400" dirty="0" smtClean="0">
                <a:sym typeface="Symbol" pitchFamily="18" charset="2"/>
              </a:rPr>
              <a:t></a:t>
            </a:r>
            <a:r>
              <a:rPr lang="en-US" sz="2400" dirty="0" smtClean="0"/>
              <a:t> d</a:t>
            </a:r>
            <a:r>
              <a:rPr lang="en-US" sz="2400" baseline="-25000" dirty="0" smtClean="0"/>
              <a:t>ij</a:t>
            </a:r>
            <a:r>
              <a:rPr lang="en-US" sz="2400" baseline="30000" dirty="0" smtClean="0"/>
              <a:t>2</a:t>
            </a:r>
            <a:endParaRPr lang="el-GR" sz="2400" baseline="30000" dirty="0" smtClean="0"/>
          </a:p>
          <a:p>
            <a:pPr marL="908050" lvl="1" indent="-436563" eaLnBrk="1" hangingPunct="1">
              <a:lnSpc>
                <a:spcPct val="80000"/>
              </a:lnSpc>
            </a:pPr>
            <a:r>
              <a:rPr lang="en-US" sz="2000" dirty="0" smtClean="0"/>
              <a:t>Complexity</a:t>
            </a:r>
            <a:r>
              <a:rPr lang="el-GR" sz="2000" dirty="0" smtClean="0"/>
              <a:t> Ο(</a:t>
            </a:r>
            <a:r>
              <a:rPr lang="en-US" sz="2000" dirty="0" smtClean="0"/>
              <a:t>N</a:t>
            </a:r>
            <a:r>
              <a:rPr lang="el-GR" sz="2000" baseline="30000" dirty="0" smtClean="0"/>
              <a:t>3</a:t>
            </a:r>
            <a:r>
              <a:rPr lang="el-GR" sz="2000" dirty="0" smtClean="0"/>
              <a:t>) (Ν:</a:t>
            </a:r>
            <a:r>
              <a:rPr lang="en-US" sz="2000" dirty="0" smtClean="0"/>
              <a:t>number of vectors</a:t>
            </a:r>
            <a:r>
              <a:rPr lang="el-GR" sz="2000" dirty="0" smtClean="0"/>
              <a:t>)</a:t>
            </a:r>
            <a:endParaRPr lang="el-GR" sz="2400" dirty="0" smtClean="0"/>
          </a:p>
          <a:p>
            <a:pPr marL="469900" indent="-469900" eaLnBrk="1" hangingPunct="1">
              <a:lnSpc>
                <a:spcPct val="80000"/>
              </a:lnSpc>
            </a:pPr>
            <a:r>
              <a:rPr lang="en-US" sz="2800" b="0" dirty="0" smtClean="0"/>
              <a:t>Result</a:t>
            </a:r>
            <a:r>
              <a:rPr lang="el-GR" sz="2800" b="0" dirty="0" smtClean="0"/>
              <a:t>: </a:t>
            </a:r>
          </a:p>
          <a:p>
            <a:pPr marL="908050" lvl="1" indent="-436563" eaLnBrk="1" hangingPunct="1">
              <a:lnSpc>
                <a:spcPct val="80000"/>
              </a:lnSpc>
            </a:pPr>
            <a:r>
              <a:rPr lang="en-US" sz="2400" dirty="0" smtClean="0"/>
              <a:t>A new depiction of the data in a lower dimensional space</a:t>
            </a:r>
            <a:r>
              <a:rPr lang="el-GR" sz="2400" dirty="0" smtClean="0"/>
              <a:t>.</a:t>
            </a:r>
          </a:p>
          <a:p>
            <a:pPr marL="469900" indent="-469900" eaLnBrk="1" hangingPunct="1">
              <a:lnSpc>
                <a:spcPct val="80000"/>
              </a:lnSpc>
            </a:pPr>
            <a:r>
              <a:rPr lang="en-US" sz="2400" b="0" dirty="0" smtClean="0"/>
              <a:t>Implement usually by</a:t>
            </a:r>
            <a:r>
              <a:rPr lang="el-GR" sz="2400" b="0" dirty="0" smtClean="0"/>
              <a:t>: </a:t>
            </a:r>
          </a:p>
          <a:p>
            <a:pPr marL="908050" lvl="1" indent="-436563" eaLnBrk="1" hangingPunct="1">
              <a:lnSpc>
                <a:spcPct val="80000"/>
              </a:lnSpc>
            </a:pPr>
            <a:r>
              <a:rPr lang="en-US" sz="2400" dirty="0" smtClean="0"/>
              <a:t>Eigen decomposition of the inner product matrix and projection on the k eigenvectors that correspond to the k largest eigenvalues</a:t>
            </a:r>
            <a:r>
              <a:rPr lang="el-GR" sz="2400" dirty="0" smtClean="0"/>
              <a:t>.</a:t>
            </a:r>
            <a:endParaRPr lang="el-GR" sz="2500" dirty="0" smtClean="0"/>
          </a:p>
          <a:p>
            <a:pPr marL="469900" indent="-469900" eaLnBrk="1" hangingPunct="1">
              <a:lnSpc>
                <a:spcPct val="80000"/>
              </a:lnSpc>
              <a:buFontTx/>
              <a:buNone/>
            </a:pPr>
            <a:endParaRPr lang="el-GR" sz="2800" b="0" dirty="0" smtClean="0"/>
          </a:p>
        </p:txBody>
      </p:sp>
    </p:spTree>
    <p:extLst>
      <p:ext uri="{BB962C8B-B14F-4D97-AF65-F5344CB8AC3E}">
        <p14:creationId xmlns:p14="http://schemas.microsoft.com/office/powerpoint/2010/main" val="109155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p:txBody>
          <a:bodyPr anchor="b"/>
          <a:lstStyle/>
          <a:p>
            <a:pPr eaLnBrk="1" hangingPunct="1"/>
            <a:r>
              <a:rPr lang="en-US" dirty="0" smtClean="0"/>
              <a:t>Multidimensional Scaling</a:t>
            </a:r>
            <a:endParaRPr lang="el-GR" dirty="0" smtClean="0"/>
          </a:p>
        </p:txBody>
      </p:sp>
      <p:sp>
        <p:nvSpPr>
          <p:cNvPr id="97283" name="Rectangle 3"/>
          <p:cNvSpPr>
            <a:spLocks noGrp="1" noChangeArrowheads="1"/>
          </p:cNvSpPr>
          <p:nvPr>
            <p:ph type="body" idx="4294967295"/>
          </p:nvPr>
        </p:nvSpPr>
        <p:spPr>
          <a:xfrm>
            <a:off x="457200" y="1600200"/>
            <a:ext cx="8229600" cy="2182813"/>
          </a:xfrm>
        </p:spPr>
        <p:txBody>
          <a:bodyPr>
            <a:normAutofit/>
          </a:bodyPr>
          <a:lstStyle/>
          <a:p>
            <a:pPr marL="469900" indent="-469900" eaLnBrk="1" hangingPunct="1"/>
            <a:r>
              <a:rPr lang="en-US" sz="2000" dirty="0" smtClean="0"/>
              <a:t>Data is given as rows in </a:t>
            </a:r>
            <a:r>
              <a:rPr lang="el-GR" sz="2000" dirty="0" smtClean="0"/>
              <a:t>Χ</a:t>
            </a:r>
          </a:p>
          <a:p>
            <a:pPr marL="908050" lvl="1" indent="-436563" eaLnBrk="1" hangingPunct="1"/>
            <a:r>
              <a:rPr lang="en-US" sz="2000" dirty="0" smtClean="0"/>
              <a:t>C=XX</a:t>
            </a:r>
            <a:r>
              <a:rPr lang="en-US" sz="2000" baseline="30000" dirty="0" smtClean="0"/>
              <a:t>T </a:t>
            </a:r>
            <a:r>
              <a:rPr lang="en-US" sz="2000" dirty="0" smtClean="0"/>
              <a:t>(inner product of</a:t>
            </a:r>
            <a:r>
              <a:rPr lang="el-GR" sz="2000" dirty="0" smtClean="0"/>
              <a:t> </a:t>
            </a:r>
            <a:r>
              <a:rPr lang="en-US" sz="2000" dirty="0" smtClean="0"/>
              <a:t>x</a:t>
            </a:r>
            <a:r>
              <a:rPr lang="en-US" sz="2000" baseline="-25000" dirty="0" smtClean="0"/>
              <a:t>i</a:t>
            </a:r>
            <a:r>
              <a:rPr lang="en-US" sz="2000" dirty="0" smtClean="0"/>
              <a:t> with</a:t>
            </a:r>
            <a:r>
              <a:rPr lang="el-GR" sz="2000" dirty="0" smtClean="0"/>
              <a:t> </a:t>
            </a:r>
            <a:r>
              <a:rPr lang="en-US" sz="2000" dirty="0" err="1" smtClean="0"/>
              <a:t>x</a:t>
            </a:r>
            <a:r>
              <a:rPr lang="en-US" sz="2000" baseline="-25000" dirty="0" err="1" smtClean="0"/>
              <a:t>j</a:t>
            </a:r>
            <a:r>
              <a:rPr lang="en-US" sz="2000" dirty="0" smtClean="0"/>
              <a:t>)</a:t>
            </a:r>
          </a:p>
          <a:p>
            <a:pPr marL="908050" lvl="1" indent="-436563" eaLnBrk="1" hangingPunct="1"/>
            <a:r>
              <a:rPr lang="en-US" sz="2000" dirty="0" smtClean="0"/>
              <a:t>Eigen decomposition of C’ = ULU</a:t>
            </a:r>
            <a:r>
              <a:rPr lang="en-US" sz="2000" baseline="30000" dirty="0" smtClean="0"/>
              <a:t>-1</a:t>
            </a:r>
            <a:endParaRPr lang="en-US" sz="2000" dirty="0" smtClean="0"/>
          </a:p>
          <a:p>
            <a:pPr marL="908050" lvl="1" indent="-436563" eaLnBrk="1" hangingPunct="1"/>
            <a:r>
              <a:rPr lang="en-US" sz="2000" dirty="0" smtClean="0"/>
              <a:t>Eventually </a:t>
            </a:r>
            <a:r>
              <a:rPr lang="el-GR" sz="2000" dirty="0" smtClean="0"/>
              <a:t> </a:t>
            </a:r>
            <a:r>
              <a:rPr lang="en-US" sz="2000" dirty="0" smtClean="0"/>
              <a:t>X’ = U</a:t>
            </a:r>
            <a:r>
              <a:rPr lang="en-US" sz="2000" baseline="-25000" dirty="0" smtClean="0"/>
              <a:t>k</a:t>
            </a:r>
            <a:r>
              <a:rPr lang="en-US" sz="2000" dirty="0" smtClean="0"/>
              <a:t>L</a:t>
            </a:r>
            <a:r>
              <a:rPr lang="en-US" sz="2000" baseline="-25000" dirty="0" smtClean="0"/>
              <a:t>k</a:t>
            </a:r>
            <a:r>
              <a:rPr lang="en-US" sz="2000" baseline="30000" dirty="0" smtClean="0"/>
              <a:t>1/2</a:t>
            </a:r>
            <a:r>
              <a:rPr lang="en-US" sz="2000" dirty="0" smtClean="0"/>
              <a:t>, where</a:t>
            </a:r>
            <a:r>
              <a:rPr lang="el-GR" sz="2000" dirty="0" smtClean="0"/>
              <a:t> </a:t>
            </a:r>
            <a:r>
              <a:rPr lang="en-US" sz="2000" dirty="0" smtClean="0"/>
              <a:t>k</a:t>
            </a:r>
            <a:r>
              <a:rPr lang="el-GR" sz="2000" dirty="0" smtClean="0"/>
              <a:t> </a:t>
            </a:r>
            <a:r>
              <a:rPr lang="en-US" sz="2000" dirty="0" smtClean="0"/>
              <a:t>is the projection dimension</a:t>
            </a:r>
            <a:endParaRPr lang="el-GR" sz="2000" dirty="0" smtClean="0"/>
          </a:p>
        </p:txBody>
      </p:sp>
      <p:sp>
        <p:nvSpPr>
          <p:cNvPr id="97284" name="Text Box 4"/>
          <p:cNvSpPr txBox="1">
            <a:spLocks noChangeArrowheads="1"/>
          </p:cNvSpPr>
          <p:nvPr/>
        </p:nvSpPr>
        <p:spPr bwMode="auto">
          <a:xfrm>
            <a:off x="249238" y="3581400"/>
            <a:ext cx="9413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X=</a:t>
            </a:r>
            <a:endParaRPr lang="el-GR">
              <a:latin typeface="Verdana" pitchFamily="34" charset="0"/>
            </a:endParaRPr>
          </a:p>
        </p:txBody>
      </p:sp>
      <p:sp>
        <p:nvSpPr>
          <p:cNvPr id="45" name="Text Box 5"/>
          <p:cNvSpPr txBox="1">
            <a:spLocks noChangeArrowheads="1"/>
          </p:cNvSpPr>
          <p:nvPr/>
        </p:nvSpPr>
        <p:spPr bwMode="auto">
          <a:xfrm>
            <a:off x="274638" y="5562600"/>
            <a:ext cx="9445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C=</a:t>
            </a:r>
            <a:endParaRPr lang="el-GR">
              <a:latin typeface="Verdana" pitchFamily="34" charset="0"/>
            </a:endParaRPr>
          </a:p>
        </p:txBody>
      </p:sp>
      <p:pic>
        <p:nvPicPr>
          <p:cNvPr id="972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3276600"/>
            <a:ext cx="1095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9"/>
          <p:cNvSpPr txBox="1">
            <a:spLocks noChangeArrowheads="1"/>
          </p:cNvSpPr>
          <p:nvPr/>
        </p:nvSpPr>
        <p:spPr bwMode="auto">
          <a:xfrm>
            <a:off x="2819400" y="3509963"/>
            <a:ext cx="9588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U=</a:t>
            </a:r>
            <a:endParaRPr lang="el-GR">
              <a:latin typeface="Verdana" pitchFamily="34" charset="0"/>
            </a:endParaRPr>
          </a:p>
        </p:txBody>
      </p:sp>
      <p:sp>
        <p:nvSpPr>
          <p:cNvPr id="48" name="Text Box 11"/>
          <p:cNvSpPr txBox="1">
            <a:spLocks noChangeArrowheads="1"/>
          </p:cNvSpPr>
          <p:nvPr/>
        </p:nvSpPr>
        <p:spPr bwMode="auto">
          <a:xfrm>
            <a:off x="2782888" y="5568950"/>
            <a:ext cx="9255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L=</a:t>
            </a:r>
            <a:endParaRPr lang="el-GR">
              <a:latin typeface="Verdana" pitchFamily="34" charset="0"/>
            </a:endParaRPr>
          </a:p>
        </p:txBody>
      </p:sp>
      <p:pic>
        <p:nvPicPr>
          <p:cNvPr id="97289"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257800"/>
            <a:ext cx="2752725" cy="9810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729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3200400"/>
            <a:ext cx="5019675" cy="10668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7291"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913" y="4495800"/>
            <a:ext cx="4800600" cy="23812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 name="Text Box 9"/>
          <p:cNvSpPr txBox="1">
            <a:spLocks noChangeArrowheads="1"/>
          </p:cNvSpPr>
          <p:nvPr/>
        </p:nvSpPr>
        <p:spPr bwMode="auto">
          <a:xfrm>
            <a:off x="2819400" y="4419600"/>
            <a:ext cx="9255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L=</a:t>
            </a:r>
            <a:endParaRPr lang="el-GR">
              <a:latin typeface="Verdana" pitchFamily="34" charset="0"/>
            </a:endParaRPr>
          </a:p>
        </p:txBody>
      </p:sp>
      <p:pic>
        <p:nvPicPr>
          <p:cNvPr id="97293"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029200"/>
            <a:ext cx="2000250" cy="914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bwMode="auto">
          <a:xfrm rot="5400000">
            <a:off x="1409701" y="4838700"/>
            <a:ext cx="533400" cy="317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97295" name="TextBox 55"/>
          <p:cNvSpPr txBox="1">
            <a:spLocks noChangeArrowheads="1"/>
          </p:cNvSpPr>
          <p:nvPr/>
        </p:nvSpPr>
        <p:spPr bwMode="auto">
          <a:xfrm>
            <a:off x="1676400" y="4724400"/>
            <a:ext cx="525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XX</a:t>
            </a:r>
            <a:r>
              <a:rPr lang="en-US" baseline="30000">
                <a:latin typeface="Verdana" pitchFamily="34" charset="0"/>
              </a:rPr>
              <a:t>T</a:t>
            </a:r>
            <a:endParaRPr lang="en-US">
              <a:latin typeface="Verdana" pitchFamily="34" charset="0"/>
            </a:endParaRPr>
          </a:p>
        </p:txBody>
      </p:sp>
      <p:cxnSp>
        <p:nvCxnSpPr>
          <p:cNvPr id="56" name="Straight Arrow Connector 55"/>
          <p:cNvCxnSpPr/>
          <p:nvPr/>
        </p:nvCxnSpPr>
        <p:spPr bwMode="auto">
          <a:xfrm rot="5400000" flipH="1" flipV="1">
            <a:off x="2438400" y="4343400"/>
            <a:ext cx="914400" cy="609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97297" name="TextBox 59"/>
          <p:cNvSpPr txBox="1">
            <a:spLocks noChangeArrowheads="1"/>
          </p:cNvSpPr>
          <p:nvPr/>
        </p:nvSpPr>
        <p:spPr bwMode="auto">
          <a:xfrm>
            <a:off x="2341563" y="4419600"/>
            <a:ext cx="665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dirty="0">
                <a:latin typeface="Verdana" pitchFamily="34" charset="0"/>
              </a:rPr>
              <a:t>EVD</a:t>
            </a:r>
          </a:p>
        </p:txBody>
      </p:sp>
      <p:sp>
        <p:nvSpPr>
          <p:cNvPr id="58" name="Rectangle 57"/>
          <p:cNvSpPr/>
          <p:nvPr/>
        </p:nvSpPr>
        <p:spPr bwMode="auto">
          <a:xfrm>
            <a:off x="3810000" y="3276600"/>
            <a:ext cx="1905000" cy="91440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908050" indent="-436563" algn="ctr">
              <a:defRPr/>
            </a:pPr>
            <a:endParaRPr lang="en-US">
              <a:solidFill>
                <a:schemeClr val="tx1"/>
              </a:solidFill>
            </a:endParaRPr>
          </a:p>
        </p:txBody>
      </p:sp>
      <p:sp>
        <p:nvSpPr>
          <p:cNvPr id="59" name="Rectangle 58"/>
          <p:cNvSpPr/>
          <p:nvPr/>
        </p:nvSpPr>
        <p:spPr bwMode="auto">
          <a:xfrm>
            <a:off x="3810000" y="4495800"/>
            <a:ext cx="1905000" cy="22860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908050" indent="-436563" algn="ctr">
              <a:defRPr/>
            </a:pPr>
            <a:endParaRPr lang="en-US">
              <a:solidFill>
                <a:schemeClr val="tx1"/>
              </a:solidFill>
            </a:endParaRPr>
          </a:p>
        </p:txBody>
      </p:sp>
      <p:sp>
        <p:nvSpPr>
          <p:cNvPr id="97300" name="TextBox 62"/>
          <p:cNvSpPr txBox="1">
            <a:spLocks noChangeArrowheads="1"/>
          </p:cNvSpPr>
          <p:nvPr/>
        </p:nvSpPr>
        <p:spPr bwMode="auto">
          <a:xfrm>
            <a:off x="5181600" y="5334000"/>
            <a:ext cx="13144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dirty="0">
                <a:latin typeface="Verdana" pitchFamily="34" charset="0"/>
              </a:rPr>
              <a:t>X’=U</a:t>
            </a:r>
            <a:r>
              <a:rPr lang="en-US" baseline="-25000" dirty="0">
                <a:latin typeface="Verdana" pitchFamily="34" charset="0"/>
              </a:rPr>
              <a:t>2</a:t>
            </a:r>
            <a:r>
              <a:rPr lang="en-US" dirty="0">
                <a:latin typeface="Verdana" pitchFamily="34" charset="0"/>
              </a:rPr>
              <a:t>L</a:t>
            </a:r>
            <a:r>
              <a:rPr lang="en-US" baseline="-25000" dirty="0">
                <a:latin typeface="Verdana" pitchFamily="34" charset="0"/>
              </a:rPr>
              <a:t>2</a:t>
            </a:r>
            <a:r>
              <a:rPr lang="en-US" baseline="30000" dirty="0">
                <a:latin typeface="Verdana" pitchFamily="34" charset="0"/>
              </a:rPr>
              <a:t>1/2</a:t>
            </a:r>
            <a:r>
              <a:rPr lang="en-US" dirty="0">
                <a:latin typeface="Verdana" pitchFamily="34" charset="0"/>
              </a:rPr>
              <a:t>=</a:t>
            </a:r>
          </a:p>
        </p:txBody>
      </p:sp>
      <p:cxnSp>
        <p:nvCxnSpPr>
          <p:cNvPr id="61" name="Straight Arrow Connector 60"/>
          <p:cNvCxnSpPr>
            <a:endCxn id="97300" idx="1"/>
          </p:cNvCxnSpPr>
          <p:nvPr/>
        </p:nvCxnSpPr>
        <p:spPr bwMode="auto">
          <a:xfrm>
            <a:off x="4191000" y="4953000"/>
            <a:ext cx="990600" cy="531813"/>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6302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linds(horizontal)">
                                      <p:cBhvr>
                                        <p:cTn id="13" dur="500"/>
                                        <p:tgtEl>
                                          <p:spTgt spid="4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blinds(horizontal)">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5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58775" y="1196975"/>
            <a:ext cx="8677275" cy="5327650"/>
          </a:xfrm>
        </p:spPr>
        <p:txBody>
          <a:bodyPr>
            <a:normAutofit lnSpcReduction="10000"/>
          </a:bodyPr>
          <a:lstStyle/>
          <a:p>
            <a:pPr eaLnBrk="1" hangingPunct="1">
              <a:lnSpc>
                <a:spcPct val="110000"/>
              </a:lnSpc>
              <a:defRPr/>
            </a:pPr>
            <a:r>
              <a:rPr lang="en-US" sz="2600" dirty="0" smtClean="0"/>
              <a:t>The main concept behind </a:t>
            </a:r>
            <a:r>
              <a:rPr lang="en-US" sz="2600" i="1" dirty="0" smtClean="0">
                <a:solidFill>
                  <a:srgbClr val="CC3300"/>
                </a:solidFill>
                <a:effectLst>
                  <a:outerShdw blurRad="38100" dist="38100" dir="2700000" algn="tl">
                    <a:srgbClr val="C0C0C0"/>
                  </a:outerShdw>
                </a:effectLst>
              </a:rPr>
              <a:t>Principal Components Analysis</a:t>
            </a:r>
            <a:r>
              <a:rPr lang="en-US" sz="2600" i="1" dirty="0" smtClean="0"/>
              <a:t> </a:t>
            </a:r>
            <a:r>
              <a:rPr lang="en-US" sz="2600" dirty="0" smtClean="0"/>
              <a:t>is dimensionality reduction</a:t>
            </a:r>
            <a:r>
              <a:rPr lang="el-GR" sz="2600" dirty="0" smtClean="0"/>
              <a:t>, </a:t>
            </a:r>
            <a:r>
              <a:rPr lang="en-US" sz="2600" dirty="0" smtClean="0"/>
              <a:t>maintaining as much as possible data’s variance</a:t>
            </a:r>
            <a:r>
              <a:rPr lang="el-GR" sz="2600" dirty="0" smtClean="0"/>
              <a:t>. </a:t>
            </a:r>
            <a:endParaRPr lang="en-US" sz="2600" dirty="0" smtClean="0"/>
          </a:p>
          <a:p>
            <a:pPr eaLnBrk="1" hangingPunct="1">
              <a:lnSpc>
                <a:spcPct val="110000"/>
              </a:lnSpc>
              <a:defRPr/>
            </a:pPr>
            <a:r>
              <a:rPr lang="en-US" sz="2600" dirty="0" smtClean="0"/>
              <a:t>variance: 		V(X)=</a:t>
            </a:r>
            <a:r>
              <a:rPr lang="el-GR" sz="2600" dirty="0" smtClean="0"/>
              <a:t>σ</a:t>
            </a:r>
            <a:r>
              <a:rPr lang="el-GR" sz="2600" baseline="30000" dirty="0" smtClean="0"/>
              <a:t>2</a:t>
            </a:r>
            <a:r>
              <a:rPr lang="el-GR" sz="2600" dirty="0" smtClean="0"/>
              <a:t>=Ε[(Χ-μ)</a:t>
            </a:r>
            <a:r>
              <a:rPr lang="el-GR" sz="2600" baseline="30000" dirty="0" smtClean="0"/>
              <a:t>2</a:t>
            </a:r>
            <a:r>
              <a:rPr lang="el-GR" sz="2600" dirty="0" smtClean="0"/>
              <a:t>]</a:t>
            </a:r>
          </a:p>
          <a:p>
            <a:pPr eaLnBrk="1" hangingPunct="1">
              <a:lnSpc>
                <a:spcPct val="110000"/>
              </a:lnSpc>
              <a:defRPr/>
            </a:pPr>
            <a:r>
              <a:rPr lang="en-US" sz="2600" dirty="0" smtClean="0"/>
              <a:t>Let </a:t>
            </a:r>
            <a:r>
              <a:rPr lang="el-GR" sz="2600" dirty="0" smtClean="0"/>
              <a:t> </a:t>
            </a:r>
            <a:r>
              <a:rPr lang="el-GR" sz="2600" i="1" dirty="0" smtClean="0"/>
              <a:t>Ν</a:t>
            </a:r>
            <a:r>
              <a:rPr lang="en-US" sz="2600" dirty="0" smtClean="0"/>
              <a:t> objects, with mean value</a:t>
            </a:r>
            <a:r>
              <a:rPr lang="el-GR" sz="2600" dirty="0" smtClean="0"/>
              <a:t>, </a:t>
            </a:r>
            <a:r>
              <a:rPr lang="en-US" sz="2600" i="1" dirty="0" smtClean="0"/>
              <a:t>m</a:t>
            </a:r>
            <a:r>
              <a:rPr lang="el-GR" sz="2600" dirty="0" smtClean="0"/>
              <a:t>, </a:t>
            </a:r>
            <a:r>
              <a:rPr lang="en-US" sz="2600" dirty="0" smtClean="0"/>
              <a:t>it is approximated as</a:t>
            </a:r>
            <a:r>
              <a:rPr lang="el-GR" sz="2600" dirty="0" smtClean="0"/>
              <a:t>: </a:t>
            </a:r>
            <a:endParaRPr lang="en-US" sz="2600" dirty="0" smtClean="0"/>
          </a:p>
          <a:p>
            <a:pPr eaLnBrk="1" hangingPunct="1">
              <a:lnSpc>
                <a:spcPct val="110000"/>
              </a:lnSpc>
              <a:defRPr/>
            </a:pPr>
            <a:endParaRPr lang="en-US" sz="2600" dirty="0" smtClean="0"/>
          </a:p>
          <a:p>
            <a:pPr eaLnBrk="1" hangingPunct="1">
              <a:lnSpc>
                <a:spcPct val="110000"/>
              </a:lnSpc>
              <a:defRPr/>
            </a:pPr>
            <a:endParaRPr lang="en-US" sz="2600" dirty="0" smtClean="0"/>
          </a:p>
          <a:p>
            <a:pPr eaLnBrk="1" hangingPunct="1">
              <a:lnSpc>
                <a:spcPct val="110000"/>
              </a:lnSpc>
              <a:defRPr/>
            </a:pPr>
            <a:r>
              <a:rPr lang="en-US" sz="2600" dirty="0" smtClean="0"/>
              <a:t>Sample of</a:t>
            </a:r>
            <a:r>
              <a:rPr lang="el-GR" sz="2600" dirty="0" smtClean="0"/>
              <a:t> </a:t>
            </a:r>
            <a:r>
              <a:rPr lang="el-GR" sz="2600" i="1" dirty="0" smtClean="0"/>
              <a:t>Ν</a:t>
            </a:r>
            <a:r>
              <a:rPr lang="en-US" sz="2600" dirty="0" smtClean="0"/>
              <a:t> objects with unknown mean value</a:t>
            </a:r>
            <a:r>
              <a:rPr lang="el-GR" sz="2600" dirty="0" smtClean="0"/>
              <a:t>:</a:t>
            </a:r>
          </a:p>
          <a:p>
            <a:pPr eaLnBrk="1" hangingPunct="1">
              <a:lnSpc>
                <a:spcPct val="110000"/>
              </a:lnSpc>
              <a:buFontTx/>
              <a:buNone/>
              <a:defRPr/>
            </a:pPr>
            <a:endParaRPr lang="el-GR" sz="2600" dirty="0" smtClean="0"/>
          </a:p>
          <a:p>
            <a:pPr eaLnBrk="1" hangingPunct="1">
              <a:lnSpc>
                <a:spcPct val="110000"/>
              </a:lnSpc>
              <a:buFontTx/>
              <a:buNone/>
              <a:defRPr/>
            </a:pPr>
            <a:r>
              <a:rPr lang="el-GR" sz="2600" dirty="0" smtClean="0"/>
              <a:t> </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81400"/>
            <a:ext cx="1582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81600"/>
            <a:ext cx="18716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457200" y="44624"/>
            <a:ext cx="82296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a:effectLst>
                  <a:outerShdw blurRad="38100" dist="38100" dir="2700000" algn="tl">
                    <a:srgbClr val="C0C0C0"/>
                  </a:outerShdw>
                </a:effectLst>
              </a:rPr>
              <a:t>Principal Components Analysis</a:t>
            </a:r>
            <a:endParaRPr lang="el-GR" dirty="0" smtClean="0"/>
          </a:p>
        </p:txBody>
      </p:sp>
    </p:spTree>
    <p:extLst>
      <p:ext uri="{BB962C8B-B14F-4D97-AF65-F5344CB8AC3E}">
        <p14:creationId xmlns:p14="http://schemas.microsoft.com/office/powerpoint/2010/main" val="369790298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2881" y="261938"/>
            <a:ext cx="8283575" cy="1222846"/>
          </a:xfrm>
        </p:spPr>
        <p:txBody>
          <a:bodyPr>
            <a:noAutofit/>
          </a:bodyPr>
          <a:lstStyle/>
          <a:p>
            <a:pPr eaLnBrk="1" hangingPunct="1">
              <a:defRPr/>
            </a:pPr>
            <a:r>
              <a:rPr lang="en-US" b="1" dirty="0" smtClean="0"/>
              <a:t>Dimensionality reduction based on variance maintenance</a:t>
            </a:r>
            <a:endParaRPr lang="el-GR" b="1" dirty="0" smtClean="0"/>
          </a:p>
        </p:txBody>
      </p:sp>
      <p:sp>
        <p:nvSpPr>
          <p:cNvPr id="99331" name="Line 3"/>
          <p:cNvSpPr>
            <a:spLocks noChangeShapeType="1"/>
          </p:cNvSpPr>
          <p:nvPr/>
        </p:nvSpPr>
        <p:spPr bwMode="auto">
          <a:xfrm>
            <a:off x="4024313" y="2141538"/>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2" name="Line 4"/>
          <p:cNvSpPr>
            <a:spLocks noChangeShapeType="1"/>
          </p:cNvSpPr>
          <p:nvPr/>
        </p:nvSpPr>
        <p:spPr bwMode="auto">
          <a:xfrm>
            <a:off x="976313" y="3741738"/>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3" name="AutoShape 5"/>
          <p:cNvSpPr>
            <a:spLocks noChangeArrowheads="1"/>
          </p:cNvSpPr>
          <p:nvPr/>
        </p:nvSpPr>
        <p:spPr bwMode="auto">
          <a:xfrm>
            <a:off x="2805113" y="23701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34" name="AutoShape 6"/>
          <p:cNvSpPr>
            <a:spLocks noChangeArrowheads="1"/>
          </p:cNvSpPr>
          <p:nvPr/>
        </p:nvSpPr>
        <p:spPr bwMode="auto">
          <a:xfrm>
            <a:off x="2957513" y="26749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35" name="AutoShape 7"/>
          <p:cNvSpPr>
            <a:spLocks noChangeArrowheads="1"/>
          </p:cNvSpPr>
          <p:nvPr/>
        </p:nvSpPr>
        <p:spPr bwMode="auto">
          <a:xfrm>
            <a:off x="3109913" y="26749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36" name="AutoShape 8"/>
          <p:cNvSpPr>
            <a:spLocks noChangeArrowheads="1"/>
          </p:cNvSpPr>
          <p:nvPr/>
        </p:nvSpPr>
        <p:spPr bwMode="auto">
          <a:xfrm>
            <a:off x="3262313" y="29797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37" name="AutoShape 9"/>
          <p:cNvSpPr>
            <a:spLocks noChangeArrowheads="1"/>
          </p:cNvSpPr>
          <p:nvPr/>
        </p:nvSpPr>
        <p:spPr bwMode="auto">
          <a:xfrm>
            <a:off x="3414713" y="29035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38" name="AutoShape 10"/>
          <p:cNvSpPr>
            <a:spLocks noChangeArrowheads="1"/>
          </p:cNvSpPr>
          <p:nvPr/>
        </p:nvSpPr>
        <p:spPr bwMode="auto">
          <a:xfrm>
            <a:off x="3567113" y="33607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39" name="AutoShape 11"/>
          <p:cNvSpPr>
            <a:spLocks noChangeArrowheads="1"/>
          </p:cNvSpPr>
          <p:nvPr/>
        </p:nvSpPr>
        <p:spPr bwMode="auto">
          <a:xfrm>
            <a:off x="3719513" y="32845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0" name="AutoShape 12"/>
          <p:cNvSpPr>
            <a:spLocks noChangeArrowheads="1"/>
          </p:cNvSpPr>
          <p:nvPr/>
        </p:nvSpPr>
        <p:spPr bwMode="auto">
          <a:xfrm>
            <a:off x="3871913" y="35893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1" name="AutoShape 13"/>
          <p:cNvSpPr>
            <a:spLocks noChangeArrowheads="1"/>
          </p:cNvSpPr>
          <p:nvPr/>
        </p:nvSpPr>
        <p:spPr bwMode="auto">
          <a:xfrm>
            <a:off x="4024313" y="34369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2" name="AutoShape 14"/>
          <p:cNvSpPr>
            <a:spLocks noChangeArrowheads="1"/>
          </p:cNvSpPr>
          <p:nvPr/>
        </p:nvSpPr>
        <p:spPr bwMode="auto">
          <a:xfrm>
            <a:off x="4176713" y="40465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3" name="AutoShape 15"/>
          <p:cNvSpPr>
            <a:spLocks noChangeArrowheads="1"/>
          </p:cNvSpPr>
          <p:nvPr/>
        </p:nvSpPr>
        <p:spPr bwMode="auto">
          <a:xfrm>
            <a:off x="4329113" y="38941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4" name="AutoShape 16"/>
          <p:cNvSpPr>
            <a:spLocks noChangeArrowheads="1"/>
          </p:cNvSpPr>
          <p:nvPr/>
        </p:nvSpPr>
        <p:spPr bwMode="auto">
          <a:xfrm>
            <a:off x="4481513" y="41989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5" name="AutoShape 17"/>
          <p:cNvSpPr>
            <a:spLocks noChangeArrowheads="1"/>
          </p:cNvSpPr>
          <p:nvPr/>
        </p:nvSpPr>
        <p:spPr bwMode="auto">
          <a:xfrm>
            <a:off x="4633913" y="41227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6" name="AutoShape 18"/>
          <p:cNvSpPr>
            <a:spLocks noChangeArrowheads="1"/>
          </p:cNvSpPr>
          <p:nvPr/>
        </p:nvSpPr>
        <p:spPr bwMode="auto">
          <a:xfrm>
            <a:off x="4786313" y="45799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7" name="AutoShape 19"/>
          <p:cNvSpPr>
            <a:spLocks noChangeArrowheads="1"/>
          </p:cNvSpPr>
          <p:nvPr/>
        </p:nvSpPr>
        <p:spPr bwMode="auto">
          <a:xfrm>
            <a:off x="4938713" y="45037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8" name="AutoShape 20"/>
          <p:cNvSpPr>
            <a:spLocks noChangeArrowheads="1"/>
          </p:cNvSpPr>
          <p:nvPr/>
        </p:nvSpPr>
        <p:spPr bwMode="auto">
          <a:xfrm>
            <a:off x="5091113" y="48085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49" name="AutoShape 21"/>
          <p:cNvSpPr>
            <a:spLocks noChangeArrowheads="1"/>
          </p:cNvSpPr>
          <p:nvPr/>
        </p:nvSpPr>
        <p:spPr bwMode="auto">
          <a:xfrm>
            <a:off x="5243513" y="48085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50" name="AutoShape 22"/>
          <p:cNvSpPr>
            <a:spLocks noChangeArrowheads="1"/>
          </p:cNvSpPr>
          <p:nvPr/>
        </p:nvSpPr>
        <p:spPr bwMode="auto">
          <a:xfrm>
            <a:off x="5395913" y="51133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99351" name="AutoShape 23"/>
          <p:cNvSpPr>
            <a:spLocks noChangeArrowheads="1"/>
          </p:cNvSpPr>
          <p:nvPr/>
        </p:nvSpPr>
        <p:spPr bwMode="auto">
          <a:xfrm>
            <a:off x="5548313" y="5189538"/>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7432" name="Line 24"/>
          <p:cNvSpPr>
            <a:spLocks noChangeShapeType="1"/>
          </p:cNvSpPr>
          <p:nvPr/>
        </p:nvSpPr>
        <p:spPr bwMode="auto">
          <a:xfrm flipH="1" flipV="1">
            <a:off x="2271713" y="1989138"/>
            <a:ext cx="39624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25"/>
          <p:cNvSpPr>
            <a:spLocks noChangeShapeType="1"/>
          </p:cNvSpPr>
          <p:nvPr/>
        </p:nvSpPr>
        <p:spPr bwMode="auto">
          <a:xfrm flipH="1">
            <a:off x="5853113" y="4732338"/>
            <a:ext cx="609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4" name="Text Box 26"/>
          <p:cNvSpPr txBox="1">
            <a:spLocks noChangeArrowheads="1"/>
          </p:cNvSpPr>
          <p:nvPr/>
        </p:nvSpPr>
        <p:spPr bwMode="auto">
          <a:xfrm>
            <a:off x="6538913" y="3817938"/>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latin typeface="+mn-lt"/>
              </a:rPr>
              <a:t>Axis maximizing variance </a:t>
            </a:r>
            <a:r>
              <a:rPr lang="el-GR" sz="2000" dirty="0">
                <a:latin typeface="+mn-lt"/>
              </a:rPr>
              <a:t>  </a:t>
            </a:r>
          </a:p>
        </p:txBody>
      </p:sp>
      <p:sp>
        <p:nvSpPr>
          <p:cNvPr id="17435" name="Line 27"/>
          <p:cNvSpPr>
            <a:spLocks noChangeShapeType="1"/>
          </p:cNvSpPr>
          <p:nvPr/>
        </p:nvSpPr>
        <p:spPr bwMode="auto">
          <a:xfrm>
            <a:off x="2555875" y="2708275"/>
            <a:ext cx="2879725" cy="2808288"/>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36" name="Line 28"/>
          <p:cNvSpPr>
            <a:spLocks noChangeShapeType="1"/>
          </p:cNvSpPr>
          <p:nvPr/>
        </p:nvSpPr>
        <p:spPr bwMode="auto">
          <a:xfrm flipH="1">
            <a:off x="2411413" y="2492375"/>
            <a:ext cx="360362" cy="36036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7" name="Line 29"/>
          <p:cNvSpPr>
            <a:spLocks noChangeShapeType="1"/>
          </p:cNvSpPr>
          <p:nvPr/>
        </p:nvSpPr>
        <p:spPr bwMode="auto">
          <a:xfrm flipH="1">
            <a:off x="5292725" y="5300663"/>
            <a:ext cx="431800" cy="4333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8" name="Line 30"/>
          <p:cNvSpPr>
            <a:spLocks noChangeShapeType="1"/>
          </p:cNvSpPr>
          <p:nvPr/>
        </p:nvSpPr>
        <p:spPr bwMode="auto">
          <a:xfrm flipH="1">
            <a:off x="3779838" y="2420938"/>
            <a:ext cx="431800" cy="3024187"/>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9" name="Line 31"/>
          <p:cNvSpPr>
            <a:spLocks noChangeShapeType="1"/>
          </p:cNvSpPr>
          <p:nvPr/>
        </p:nvSpPr>
        <p:spPr bwMode="auto">
          <a:xfrm>
            <a:off x="2987675" y="2420938"/>
            <a:ext cx="1655763" cy="360362"/>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0" name="Line 32"/>
          <p:cNvSpPr>
            <a:spLocks noChangeShapeType="1"/>
          </p:cNvSpPr>
          <p:nvPr/>
        </p:nvSpPr>
        <p:spPr bwMode="auto">
          <a:xfrm flipH="1" flipV="1">
            <a:off x="3924300" y="4941888"/>
            <a:ext cx="1511300" cy="358775"/>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1" name="Line 33"/>
          <p:cNvSpPr>
            <a:spLocks noChangeShapeType="1"/>
          </p:cNvSpPr>
          <p:nvPr/>
        </p:nvSpPr>
        <p:spPr bwMode="auto">
          <a:xfrm flipH="1">
            <a:off x="3995738" y="2852738"/>
            <a:ext cx="360362" cy="2016125"/>
          </a:xfrm>
          <a:prstGeom prst="line">
            <a:avLst/>
          </a:prstGeom>
          <a:noFill/>
          <a:ln w="9525">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150991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32"/>
                                        </p:tgtEl>
                                        <p:attrNameLst>
                                          <p:attrName>style.visibility</p:attrName>
                                        </p:attrNameLst>
                                      </p:cBhvr>
                                      <p:to>
                                        <p:strVal val="visible"/>
                                      </p:to>
                                    </p:set>
                                    <p:animEffect transition="in" filter="checkerboard(across)">
                                      <p:cBhvr>
                                        <p:cTn id="7" dur="500"/>
                                        <p:tgtEl>
                                          <p:spTgt spid="174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36"/>
                                        </p:tgtEl>
                                        <p:attrNameLst>
                                          <p:attrName>style.visibility</p:attrName>
                                        </p:attrNameLst>
                                      </p:cBhvr>
                                      <p:to>
                                        <p:strVal val="visible"/>
                                      </p:to>
                                    </p:set>
                                    <p:animEffect transition="in" filter="checkerboard(across)">
                                      <p:cBhvr>
                                        <p:cTn id="12" dur="500"/>
                                        <p:tgtEl>
                                          <p:spTgt spid="1743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7435"/>
                                        </p:tgtEl>
                                        <p:attrNameLst>
                                          <p:attrName>style.visibility</p:attrName>
                                        </p:attrNameLst>
                                      </p:cBhvr>
                                      <p:to>
                                        <p:strVal val="visible"/>
                                      </p:to>
                                    </p:set>
                                    <p:animEffect transition="in" filter="checkerboard(across)">
                                      <p:cBhvr>
                                        <p:cTn id="15" dur="500"/>
                                        <p:tgtEl>
                                          <p:spTgt spid="1743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437"/>
                                        </p:tgtEl>
                                        <p:attrNameLst>
                                          <p:attrName>style.visibility</p:attrName>
                                        </p:attrNameLst>
                                      </p:cBhvr>
                                      <p:to>
                                        <p:strVal val="visible"/>
                                      </p:to>
                                    </p:set>
                                    <p:animEffect transition="in" filter="checkerboard(across)">
                                      <p:cBhvr>
                                        <p:cTn id="18" dur="500"/>
                                        <p:tgtEl>
                                          <p:spTgt spid="174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438"/>
                                        </p:tgtEl>
                                        <p:attrNameLst>
                                          <p:attrName>style.visibility</p:attrName>
                                        </p:attrNameLst>
                                      </p:cBhvr>
                                      <p:to>
                                        <p:strVal val="visible"/>
                                      </p:to>
                                    </p:set>
                                    <p:animEffect transition="in" filter="checkerboard(across)">
                                      <p:cBhvr>
                                        <p:cTn id="23" dur="500"/>
                                        <p:tgtEl>
                                          <p:spTgt spid="174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7439"/>
                                        </p:tgtEl>
                                        <p:attrNameLst>
                                          <p:attrName>style.visibility</p:attrName>
                                        </p:attrNameLst>
                                      </p:cBhvr>
                                      <p:to>
                                        <p:strVal val="visible"/>
                                      </p:to>
                                    </p:set>
                                    <p:animEffect transition="in" filter="checkerboard(across)">
                                      <p:cBhvr>
                                        <p:cTn id="28" dur="500"/>
                                        <p:tgtEl>
                                          <p:spTgt spid="1743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7441"/>
                                        </p:tgtEl>
                                        <p:attrNameLst>
                                          <p:attrName>style.visibility</p:attrName>
                                        </p:attrNameLst>
                                      </p:cBhvr>
                                      <p:to>
                                        <p:strVal val="visible"/>
                                      </p:to>
                                    </p:set>
                                    <p:animEffect transition="in" filter="checkerboard(across)">
                                      <p:cBhvr>
                                        <p:cTn id="31" dur="500"/>
                                        <p:tgtEl>
                                          <p:spTgt spid="1744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440"/>
                                        </p:tgtEl>
                                        <p:attrNameLst>
                                          <p:attrName>style.visibility</p:attrName>
                                        </p:attrNameLst>
                                      </p:cBhvr>
                                      <p:to>
                                        <p:strVal val="visible"/>
                                      </p:to>
                                    </p:set>
                                    <p:animEffect transition="in" filter="checkerboard(across)">
                                      <p:cBhvr>
                                        <p:cTn id="34" dur="500"/>
                                        <p:tgtEl>
                                          <p:spTgt spid="174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7434"/>
                                        </p:tgtEl>
                                        <p:attrNameLst>
                                          <p:attrName>style.visibility</p:attrName>
                                        </p:attrNameLst>
                                      </p:cBhvr>
                                      <p:to>
                                        <p:strVal val="visible"/>
                                      </p:to>
                                    </p:set>
                                    <p:animEffect transition="in" filter="checkerboard(across)">
                                      <p:cBhvr>
                                        <p:cTn id="39" dur="500"/>
                                        <p:tgtEl>
                                          <p:spTgt spid="1743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7433"/>
                                        </p:tgtEl>
                                        <p:attrNameLst>
                                          <p:attrName>style.visibility</p:attrName>
                                        </p:attrNameLst>
                                      </p:cBhvr>
                                      <p:to>
                                        <p:strVal val="visible"/>
                                      </p:to>
                                    </p:set>
                                    <p:animEffect transition="in" filter="checkerboard(across)">
                                      <p:cBhvr>
                                        <p:cTn id="42" dur="5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nimBg="1"/>
      <p:bldP spid="17433" grpId="0" animBg="1"/>
      <p:bldP spid="17434" grpId="0"/>
      <p:bldP spid="17435" grpId="0" animBg="1"/>
      <p:bldP spid="17436" grpId="0" animBg="1"/>
      <p:bldP spid="17437" grpId="0" animBg="1"/>
      <p:bldP spid="17438" grpId="0" animBg="1"/>
      <p:bldP spid="17439" grpId="0" animBg="1"/>
      <p:bldP spid="17440" grpId="0" animBg="1"/>
      <p:bldP spid="174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n-US" altLang="el-GR" dirty="0" smtClean="0"/>
              <a:t>Pre-processing</a:t>
            </a:r>
          </a:p>
          <a:p>
            <a:r>
              <a:rPr lang="en-US" altLang="el-GR" dirty="0" smtClean="0"/>
              <a:t>Exploration </a:t>
            </a:r>
          </a:p>
          <a:p>
            <a:r>
              <a:rPr lang="en-US" altLang="el-GR" dirty="0" smtClean="0"/>
              <a:t>Feature selection </a:t>
            </a:r>
          </a:p>
          <a:p>
            <a:r>
              <a:rPr lang="en-US" altLang="el-GR" dirty="0" smtClean="0"/>
              <a:t>Dimensionality reduction</a:t>
            </a:r>
          </a:p>
          <a:p>
            <a:r>
              <a:rPr lang="en-US" altLang="el-GR" dirty="0" smtClean="0"/>
              <a:t>Feature </a:t>
            </a:r>
            <a:r>
              <a:rPr lang="en-US" altLang="el-GR" dirty="0"/>
              <a:t>extraction and </a:t>
            </a:r>
            <a:r>
              <a:rPr lang="en-US" altLang="el-GR" dirty="0" smtClean="0"/>
              <a:t>evaluation</a:t>
            </a:r>
            <a:endParaRPr lang="en-US" altLang="el-GR" dirty="0"/>
          </a:p>
          <a:p>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9432" y="331440"/>
            <a:ext cx="8001000" cy="649288"/>
          </a:xfrm>
        </p:spPr>
        <p:txBody>
          <a:bodyPr>
            <a:noAutofit/>
          </a:bodyPr>
          <a:lstStyle/>
          <a:p>
            <a:pPr eaLnBrk="1" hangingPunct="1">
              <a:defRPr/>
            </a:pPr>
            <a:r>
              <a:rPr lang="en-US" b="1" dirty="0" smtClean="0">
                <a:effectLst>
                  <a:outerShdw blurRad="38100" dist="38100" dir="2700000" algn="tl">
                    <a:srgbClr val="C0C0C0"/>
                  </a:outerShdw>
                </a:effectLst>
              </a:rPr>
              <a:t>Principal Components Analysis</a:t>
            </a:r>
            <a:endParaRPr lang="el-GR" b="1" dirty="0" smtClean="0">
              <a:effectLst>
                <a:outerShdw blurRad="38100" dist="38100" dir="2700000" algn="tl">
                  <a:srgbClr val="C0C0C0"/>
                </a:outerShdw>
              </a:effectLst>
            </a:endParaRPr>
          </a:p>
        </p:txBody>
      </p:sp>
      <p:sp>
        <p:nvSpPr>
          <p:cNvPr id="100355" name="Rectangle 3"/>
          <p:cNvSpPr>
            <a:spLocks noGrp="1" noChangeArrowheads="1"/>
          </p:cNvSpPr>
          <p:nvPr>
            <p:ph type="body" idx="1"/>
          </p:nvPr>
        </p:nvSpPr>
        <p:spPr>
          <a:xfrm>
            <a:off x="762000" y="1371600"/>
            <a:ext cx="7756525" cy="3486150"/>
          </a:xfrm>
        </p:spPr>
        <p:txBody>
          <a:bodyPr>
            <a:noAutofit/>
          </a:bodyPr>
          <a:lstStyle/>
          <a:p>
            <a:pPr eaLnBrk="1" hangingPunct="1">
              <a:lnSpc>
                <a:spcPct val="80000"/>
              </a:lnSpc>
            </a:pPr>
            <a:r>
              <a:rPr lang="el-GR" sz="2200" dirty="0" smtClean="0"/>
              <a:t>«Α</a:t>
            </a:r>
            <a:r>
              <a:rPr lang="en-US" sz="2200" dirty="0" smtClean="0"/>
              <a:t> </a:t>
            </a:r>
            <a:r>
              <a:rPr lang="en-US" sz="2200" dirty="0" smtClean="0">
                <a:hlinkClick r:id="rId2" tooltip="Linear transformation"/>
              </a:rPr>
              <a:t>linear transformation</a:t>
            </a:r>
            <a:r>
              <a:rPr lang="en-US" sz="2200" dirty="0" smtClean="0"/>
              <a:t> that chooses a new coordinate system for the data set such that the greatest variance by any projection of the data set comes to lie on the first axis (then called the first principal component), the second greatest variance on the second axis, and so on </a:t>
            </a:r>
            <a:r>
              <a:rPr lang="el-GR" sz="2200" dirty="0" smtClean="0"/>
              <a:t>...» (</a:t>
            </a:r>
            <a:r>
              <a:rPr lang="en-US" sz="2200" dirty="0" err="1" smtClean="0"/>
              <a:t>wikipedia</a:t>
            </a:r>
            <a:r>
              <a:rPr lang="en-US" sz="2200" dirty="0" smtClean="0"/>
              <a:t>)</a:t>
            </a:r>
            <a:endParaRPr lang="el-GR" sz="2200" dirty="0" smtClean="0"/>
          </a:p>
          <a:p>
            <a:pPr eaLnBrk="1" hangingPunct="1">
              <a:lnSpc>
                <a:spcPct val="110000"/>
              </a:lnSpc>
            </a:pPr>
            <a:r>
              <a:rPr lang="en-US" sz="2200" dirty="0" smtClean="0"/>
              <a:t>Let n dimensional data, with dimensions</a:t>
            </a:r>
            <a:r>
              <a:rPr lang="el-GR" sz="2200" dirty="0" smtClean="0"/>
              <a:t>: </a:t>
            </a:r>
            <a:r>
              <a:rPr lang="en-US" sz="2200" dirty="0" smtClean="0"/>
              <a:t>x</a:t>
            </a:r>
            <a:r>
              <a:rPr lang="en-US" sz="2200" baseline="-25000" dirty="0" smtClean="0"/>
              <a:t>1</a:t>
            </a:r>
            <a:r>
              <a:rPr lang="en-US" sz="2200" dirty="0" smtClean="0"/>
              <a:t>,…,</a:t>
            </a:r>
            <a:r>
              <a:rPr lang="en-US" sz="2200" dirty="0" err="1" smtClean="0"/>
              <a:t>x</a:t>
            </a:r>
            <a:r>
              <a:rPr lang="en-US" sz="2200" baseline="-25000" dirty="0" err="1" smtClean="0"/>
              <a:t>n</a:t>
            </a:r>
            <a:endParaRPr lang="en-US" sz="2200" baseline="-25000" dirty="0" smtClean="0"/>
          </a:p>
          <a:p>
            <a:pPr eaLnBrk="1" hangingPunct="1">
              <a:lnSpc>
                <a:spcPct val="110000"/>
              </a:lnSpc>
            </a:pPr>
            <a:r>
              <a:rPr lang="en-US" sz="2200" dirty="0" smtClean="0"/>
              <a:t>The objective is to project the data to k dimensions via some linear decomposition</a:t>
            </a:r>
            <a:r>
              <a:rPr lang="el-GR" sz="2200" dirty="0" smtClean="0"/>
              <a:t>:  </a:t>
            </a:r>
          </a:p>
          <a:p>
            <a:pPr eaLnBrk="1" hangingPunct="1">
              <a:lnSpc>
                <a:spcPct val="110000"/>
              </a:lnSpc>
              <a:buFontTx/>
              <a:buNone/>
            </a:pPr>
            <a:r>
              <a:rPr lang="el-GR" sz="2200" dirty="0" smtClean="0"/>
              <a:t>	</a:t>
            </a:r>
            <a:r>
              <a:rPr lang="en-US" sz="2200" dirty="0" smtClean="0"/>
              <a:t>y</a:t>
            </a:r>
            <a:r>
              <a:rPr lang="en-US" sz="2200" baseline="-25000" dirty="0" smtClean="0"/>
              <a:t>1</a:t>
            </a:r>
            <a:r>
              <a:rPr lang="en-US" sz="2200" dirty="0" smtClean="0"/>
              <a:t>=a</a:t>
            </a:r>
            <a:r>
              <a:rPr lang="en-US" sz="2200" baseline="-25000" dirty="0" smtClean="0"/>
              <a:t>1</a:t>
            </a:r>
            <a:r>
              <a:rPr lang="en-US" sz="2200" dirty="0" smtClean="0"/>
              <a:t>*x</a:t>
            </a:r>
            <a:r>
              <a:rPr lang="en-US" sz="2200" baseline="-25000" dirty="0" smtClean="0"/>
              <a:t>1</a:t>
            </a:r>
            <a:r>
              <a:rPr lang="en-US" sz="2200" dirty="0" smtClean="0"/>
              <a:t>+…+a</a:t>
            </a:r>
            <a:r>
              <a:rPr lang="en-US" sz="2200" baseline="-25000" dirty="0" smtClean="0"/>
              <a:t>n</a:t>
            </a:r>
            <a:r>
              <a:rPr lang="en-US" sz="2200" dirty="0" smtClean="0"/>
              <a:t>*</a:t>
            </a:r>
            <a:r>
              <a:rPr lang="en-US" sz="2200" dirty="0" err="1" smtClean="0"/>
              <a:t>x</a:t>
            </a:r>
            <a:r>
              <a:rPr lang="en-US" sz="2200" baseline="-25000" dirty="0" err="1" smtClean="0"/>
              <a:t>n</a:t>
            </a:r>
            <a:endParaRPr lang="en-US" sz="2200" baseline="-25000" dirty="0" smtClean="0"/>
          </a:p>
          <a:p>
            <a:pPr eaLnBrk="1" hangingPunct="1">
              <a:lnSpc>
                <a:spcPct val="110000"/>
              </a:lnSpc>
              <a:buFontTx/>
              <a:buNone/>
            </a:pPr>
            <a:r>
              <a:rPr lang="en-US" sz="2200" dirty="0" smtClean="0"/>
              <a:t>	………</a:t>
            </a:r>
          </a:p>
          <a:p>
            <a:pPr eaLnBrk="1" hangingPunct="1">
              <a:lnSpc>
                <a:spcPct val="110000"/>
              </a:lnSpc>
              <a:buFontTx/>
              <a:buNone/>
            </a:pPr>
            <a:r>
              <a:rPr lang="en-US" sz="2200" dirty="0" smtClean="0"/>
              <a:t>	</a:t>
            </a:r>
            <a:r>
              <a:rPr lang="en-US" sz="2200" dirty="0" err="1" smtClean="0"/>
              <a:t>y</a:t>
            </a:r>
            <a:r>
              <a:rPr lang="en-US" sz="2200" baseline="-25000" dirty="0" err="1" smtClean="0"/>
              <a:t>k</a:t>
            </a:r>
            <a:r>
              <a:rPr lang="en-US" sz="2200" dirty="0" smtClean="0"/>
              <a:t>=b</a:t>
            </a:r>
            <a:r>
              <a:rPr lang="en-US" sz="2200" baseline="-25000" dirty="0" smtClean="0"/>
              <a:t>1</a:t>
            </a:r>
            <a:r>
              <a:rPr lang="en-US" sz="2200" dirty="0" smtClean="0"/>
              <a:t>*x</a:t>
            </a:r>
            <a:r>
              <a:rPr lang="en-US" sz="2200" baseline="-25000" dirty="0" smtClean="0"/>
              <a:t>1</a:t>
            </a:r>
            <a:r>
              <a:rPr lang="en-US" sz="2200" dirty="0" smtClean="0"/>
              <a:t>+…+</a:t>
            </a:r>
            <a:r>
              <a:rPr lang="en-US" sz="2200" dirty="0" err="1" smtClean="0"/>
              <a:t>b</a:t>
            </a:r>
            <a:r>
              <a:rPr lang="en-US" sz="2200" baseline="-25000" dirty="0" err="1" smtClean="0"/>
              <a:t>n</a:t>
            </a:r>
            <a:r>
              <a:rPr lang="en-US" sz="2200" dirty="0" smtClean="0"/>
              <a:t>*</a:t>
            </a:r>
            <a:r>
              <a:rPr lang="en-US" sz="2200" dirty="0" err="1" smtClean="0"/>
              <a:t>x</a:t>
            </a:r>
            <a:r>
              <a:rPr lang="en-US" sz="2200" baseline="-25000" dirty="0" err="1" smtClean="0"/>
              <a:t>n</a:t>
            </a:r>
            <a:endParaRPr lang="el-GR" sz="2200" dirty="0" smtClean="0"/>
          </a:p>
          <a:p>
            <a:pPr eaLnBrk="1" hangingPunct="1">
              <a:lnSpc>
                <a:spcPct val="110000"/>
              </a:lnSpc>
            </a:pPr>
            <a:r>
              <a:rPr lang="en-US" sz="2200" dirty="0" smtClean="0"/>
              <a:t>should maintain the variance of the original data</a:t>
            </a:r>
            <a:endParaRPr lang="el-GR" sz="2200" dirty="0" smtClean="0"/>
          </a:p>
        </p:txBody>
      </p:sp>
    </p:spTree>
    <p:extLst>
      <p:ext uri="{BB962C8B-B14F-4D97-AF65-F5344CB8AC3E}">
        <p14:creationId xmlns:p14="http://schemas.microsoft.com/office/powerpoint/2010/main" val="13395602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274638"/>
            <a:ext cx="8686800" cy="1143000"/>
          </a:xfrm>
        </p:spPr>
        <p:txBody>
          <a:bodyPr/>
          <a:lstStyle/>
          <a:p>
            <a:pPr eaLnBrk="1" hangingPunct="1"/>
            <a:r>
              <a:rPr lang="en-US" dirty="0" smtClean="0"/>
              <a:t>Covariance</a:t>
            </a:r>
            <a:r>
              <a:rPr lang="el-GR" dirty="0" smtClean="0"/>
              <a:t> Μ</a:t>
            </a:r>
            <a:r>
              <a:rPr lang="en-US" dirty="0" err="1" smtClean="0"/>
              <a:t>atr</a:t>
            </a:r>
            <a:r>
              <a:rPr lang="el-GR" dirty="0" smtClean="0"/>
              <a:t>ι</a:t>
            </a:r>
            <a:r>
              <a:rPr lang="en-US" dirty="0" smtClean="0"/>
              <a:t>x</a:t>
            </a:r>
            <a:endParaRPr lang="el-GR" dirty="0" smtClean="0"/>
          </a:p>
        </p:txBody>
      </p:sp>
      <p:sp>
        <p:nvSpPr>
          <p:cNvPr id="101379" name="Rectangle 3"/>
          <p:cNvSpPr>
            <a:spLocks noGrp="1" noChangeArrowheads="1"/>
          </p:cNvSpPr>
          <p:nvPr>
            <p:ph type="body" idx="1"/>
          </p:nvPr>
        </p:nvSpPr>
        <p:spPr/>
        <p:txBody>
          <a:bodyPr>
            <a:normAutofit lnSpcReduction="10000"/>
          </a:bodyPr>
          <a:lstStyle/>
          <a:p>
            <a:pPr eaLnBrk="1" hangingPunct="1">
              <a:lnSpc>
                <a:spcPct val="90000"/>
              </a:lnSpc>
            </a:pPr>
            <a:r>
              <a:rPr lang="en-US" sz="2800" dirty="0" smtClean="0"/>
              <a:t>Let Matrix             where Xi vectors</a:t>
            </a:r>
          </a:p>
          <a:p>
            <a:pPr eaLnBrk="1" hangingPunct="1">
              <a:lnSpc>
                <a:spcPct val="90000"/>
              </a:lnSpc>
            </a:pPr>
            <a:endParaRPr lang="en-US" sz="2800" dirty="0" smtClean="0"/>
          </a:p>
          <a:p>
            <a:pPr eaLnBrk="1" hangingPunct="1">
              <a:lnSpc>
                <a:spcPct val="90000"/>
              </a:lnSpc>
            </a:pPr>
            <a:r>
              <a:rPr lang="el-GR" sz="2800" dirty="0" err="1" smtClean="0"/>
              <a:t>covariance</a:t>
            </a:r>
            <a:r>
              <a:rPr lang="el-GR" sz="2800" dirty="0" smtClean="0"/>
              <a:t> </a:t>
            </a:r>
            <a:r>
              <a:rPr lang="el-GR" sz="2800" dirty="0" err="1" smtClean="0"/>
              <a:t>matrix</a:t>
            </a:r>
            <a:r>
              <a:rPr lang="el-GR" sz="2800" dirty="0" smtClean="0"/>
              <a:t> Σ </a:t>
            </a:r>
            <a:r>
              <a:rPr lang="el-GR" sz="2800" dirty="0" err="1" smtClean="0"/>
              <a:t>is</a:t>
            </a:r>
            <a:r>
              <a:rPr lang="el-GR" sz="2800" dirty="0" smtClean="0"/>
              <a:t> </a:t>
            </a:r>
            <a:r>
              <a:rPr lang="el-GR" sz="2800" dirty="0" err="1" smtClean="0"/>
              <a:t>the</a:t>
            </a:r>
            <a:r>
              <a:rPr lang="el-GR" sz="2800" dirty="0" smtClean="0"/>
              <a:t> </a:t>
            </a:r>
            <a:r>
              <a:rPr lang="el-GR" sz="2800" dirty="0" err="1" smtClean="0"/>
              <a:t>matrix</a:t>
            </a:r>
            <a:r>
              <a:rPr lang="el-GR" sz="2800" dirty="0" smtClean="0"/>
              <a:t> </a:t>
            </a:r>
            <a:r>
              <a:rPr lang="el-GR" sz="2800" dirty="0" err="1" smtClean="0"/>
              <a:t>whose</a:t>
            </a:r>
            <a:r>
              <a:rPr lang="el-GR" sz="2800" dirty="0" smtClean="0"/>
              <a:t> (</a:t>
            </a:r>
            <a:r>
              <a:rPr lang="el-GR" sz="2800" i="1" dirty="0" smtClean="0"/>
              <a:t>i</a:t>
            </a:r>
            <a:r>
              <a:rPr lang="el-GR" sz="2800" dirty="0" smtClean="0"/>
              <a:t>, </a:t>
            </a:r>
            <a:r>
              <a:rPr lang="el-GR" sz="2800" i="1" dirty="0" smtClean="0"/>
              <a:t>j</a:t>
            </a:r>
            <a:r>
              <a:rPr lang="el-GR" sz="2800" dirty="0" smtClean="0"/>
              <a:t>) </a:t>
            </a:r>
            <a:r>
              <a:rPr lang="el-GR" sz="2800" dirty="0" err="1" smtClean="0"/>
              <a:t>entry</a:t>
            </a:r>
            <a:r>
              <a:rPr lang="el-GR" sz="2800" dirty="0" smtClean="0"/>
              <a:t> </a:t>
            </a:r>
            <a:r>
              <a:rPr lang="el-GR" sz="2800" dirty="0" err="1" smtClean="0"/>
              <a:t>is</a:t>
            </a:r>
            <a:r>
              <a:rPr lang="el-GR" sz="2800" dirty="0" smtClean="0"/>
              <a:t> </a:t>
            </a:r>
            <a:r>
              <a:rPr lang="el-GR" sz="2800" dirty="0" err="1" smtClean="0"/>
              <a:t>the</a:t>
            </a:r>
            <a:r>
              <a:rPr lang="el-GR" sz="2800" dirty="0" smtClean="0"/>
              <a:t> </a:t>
            </a:r>
            <a:r>
              <a:rPr lang="el-GR" sz="2800" dirty="0" err="1" smtClean="0"/>
              <a:t>covariance</a:t>
            </a:r>
            <a:r>
              <a:rPr lang="el-GR" sz="2800" dirty="0" smtClean="0"/>
              <a:t> </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dirty="0" smtClean="0"/>
              <a:t>Also: </a:t>
            </a:r>
            <a:r>
              <a:rPr lang="en-US" sz="2800" dirty="0" err="1" smtClean="0"/>
              <a:t>cov</a:t>
            </a:r>
            <a:r>
              <a:rPr lang="en-US" sz="2800" dirty="0" smtClean="0"/>
              <a:t>(X) = X’</a:t>
            </a:r>
            <a:r>
              <a:rPr lang="en-US" sz="2800" baseline="30000" dirty="0" smtClean="0"/>
              <a:t>T</a:t>
            </a:r>
            <a:r>
              <a:rPr lang="en-US" sz="2800" dirty="0" smtClean="0"/>
              <a:t>X’, where X’= X-M</a:t>
            </a:r>
            <a:endParaRPr lang="el-GR" sz="2800" baseline="30000" dirty="0" smtClean="0"/>
          </a:p>
        </p:txBody>
      </p:sp>
      <p:pic>
        <p:nvPicPr>
          <p:cNvPr id="101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857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3573463"/>
            <a:ext cx="69119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09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nchor="b">
            <a:noAutofit/>
          </a:bodyPr>
          <a:lstStyle/>
          <a:p>
            <a:pPr eaLnBrk="1" hangingPunct="1"/>
            <a:r>
              <a:rPr lang="en-US" dirty="0" smtClean="0"/>
              <a:t>Principal Components Analysis (PCA)</a:t>
            </a:r>
            <a:endParaRPr lang="el-GR" dirty="0" smtClean="0"/>
          </a:p>
        </p:txBody>
      </p:sp>
      <p:sp>
        <p:nvSpPr>
          <p:cNvPr id="102403" name="Rectangle 3"/>
          <p:cNvSpPr>
            <a:spLocks noGrp="1" noChangeArrowheads="1"/>
          </p:cNvSpPr>
          <p:nvPr>
            <p:ph type="body" idx="4294967295"/>
          </p:nvPr>
        </p:nvSpPr>
        <p:spPr/>
        <p:txBody>
          <a:bodyPr>
            <a:normAutofit/>
          </a:bodyPr>
          <a:lstStyle/>
          <a:p>
            <a:pPr marL="469900" indent="-469900" eaLnBrk="1" hangingPunct="1"/>
            <a:r>
              <a:rPr lang="en-US" sz="2400" dirty="0" smtClean="0"/>
              <a:t>The basic idea of PCA is the maximization of the covariance</a:t>
            </a:r>
            <a:r>
              <a:rPr lang="el-GR" sz="2400" dirty="0" smtClean="0"/>
              <a:t>.</a:t>
            </a:r>
          </a:p>
          <a:p>
            <a:pPr marL="908050" lvl="1" indent="-436563" eaLnBrk="1" hangingPunct="1"/>
            <a:r>
              <a:rPr lang="en-US" sz="2400" dirty="0" smtClean="0"/>
              <a:t>Variance</a:t>
            </a:r>
            <a:r>
              <a:rPr lang="el-GR" sz="2400" dirty="0" smtClean="0"/>
              <a:t>: </a:t>
            </a:r>
            <a:r>
              <a:rPr lang="en-US" sz="2400" dirty="0" smtClean="0"/>
              <a:t>Depicts the maximum deviation of a random variable from the mean</a:t>
            </a:r>
            <a:r>
              <a:rPr lang="el-GR" sz="2400" dirty="0" smtClean="0"/>
              <a:t>.</a:t>
            </a:r>
          </a:p>
          <a:p>
            <a:pPr marL="908050" lvl="1" indent="-436563" eaLnBrk="1" hangingPunct="1"/>
            <a:r>
              <a:rPr lang="el-GR" sz="2400" dirty="0" smtClean="0"/>
              <a:t>σ</a:t>
            </a:r>
            <a:r>
              <a:rPr lang="el-GR" sz="2400" baseline="30000" dirty="0" smtClean="0"/>
              <a:t>2</a:t>
            </a:r>
            <a:r>
              <a:rPr lang="el-GR" sz="2400" dirty="0" smtClean="0"/>
              <a:t>=∑</a:t>
            </a:r>
            <a:r>
              <a:rPr lang="en-US" sz="2400" baseline="-25000" dirty="0" err="1" smtClean="0"/>
              <a:t>i</a:t>
            </a:r>
            <a:r>
              <a:rPr lang="el-GR" sz="2400" baseline="-25000" dirty="0" smtClean="0"/>
              <a:t>=1</a:t>
            </a:r>
            <a:r>
              <a:rPr lang="en-US" sz="2400" baseline="30000" dirty="0" smtClean="0"/>
              <a:t>n</a:t>
            </a:r>
            <a:r>
              <a:rPr lang="en-US" sz="2400" dirty="0" smtClean="0"/>
              <a:t> ((x</a:t>
            </a:r>
            <a:r>
              <a:rPr lang="en-US" sz="2400" baseline="-25000" dirty="0" smtClean="0"/>
              <a:t>i</a:t>
            </a:r>
            <a:r>
              <a:rPr lang="el-GR" sz="2400" dirty="0" smtClean="0"/>
              <a:t> </a:t>
            </a:r>
            <a:r>
              <a:rPr lang="en-US" sz="2400" dirty="0" smtClean="0"/>
              <a:t>–</a:t>
            </a:r>
            <a:r>
              <a:rPr lang="el-GR" sz="2400" dirty="0" smtClean="0"/>
              <a:t> μ</a:t>
            </a:r>
            <a:r>
              <a:rPr lang="en-US" sz="2400" baseline="-25000" dirty="0" err="1" smtClean="0"/>
              <a:t>i</a:t>
            </a:r>
            <a:r>
              <a:rPr lang="el-GR" sz="2400" dirty="0" smtClean="0"/>
              <a:t> )</a:t>
            </a:r>
            <a:r>
              <a:rPr lang="el-GR" sz="2400" baseline="30000" dirty="0" smtClean="0"/>
              <a:t>2</a:t>
            </a:r>
            <a:r>
              <a:rPr lang="el-GR" sz="2400" dirty="0" smtClean="0"/>
              <a:t>/</a:t>
            </a:r>
            <a:r>
              <a:rPr lang="en-US" sz="2400" dirty="0" smtClean="0"/>
              <a:t>n)</a:t>
            </a:r>
          </a:p>
          <a:p>
            <a:pPr marL="469900" indent="-469900" eaLnBrk="1" hangingPunct="1"/>
            <a:endParaRPr lang="en-US" sz="2400" dirty="0" smtClean="0"/>
          </a:p>
          <a:p>
            <a:pPr marL="469900" indent="-469900" eaLnBrk="1" hangingPunct="1"/>
            <a:r>
              <a:rPr lang="en-US" sz="2400" dirty="0" smtClean="0"/>
              <a:t>Method</a:t>
            </a:r>
            <a:r>
              <a:rPr lang="el-GR" sz="2400" dirty="0" smtClean="0"/>
              <a:t>: </a:t>
            </a:r>
          </a:p>
          <a:p>
            <a:pPr marL="908050" lvl="1" indent="-436563" eaLnBrk="1" hangingPunct="1"/>
            <a:r>
              <a:rPr lang="en-US" sz="2400" dirty="0" smtClean="0"/>
              <a:t>Assumption</a:t>
            </a:r>
            <a:r>
              <a:rPr lang="el-GR" sz="2400" dirty="0" smtClean="0"/>
              <a:t>: </a:t>
            </a:r>
            <a:r>
              <a:rPr lang="en-US" sz="2400" dirty="0" smtClean="0"/>
              <a:t>Data is described by p variables and contained as rows in matrix </a:t>
            </a:r>
            <a:r>
              <a:rPr lang="en-US" sz="2400" dirty="0" err="1" smtClean="0"/>
              <a:t>X</a:t>
            </a:r>
            <a:r>
              <a:rPr lang="en-US" sz="2400" baseline="-25000" dirty="0" err="1" smtClean="0"/>
              <a:t>pxn</a:t>
            </a:r>
            <a:endParaRPr lang="en-US" sz="2400" baseline="-25000" dirty="0" smtClean="0"/>
          </a:p>
          <a:p>
            <a:pPr marL="908050" lvl="1" indent="-436563" eaLnBrk="1" hangingPunct="1"/>
            <a:r>
              <a:rPr lang="en-US" sz="2400" dirty="0" smtClean="0"/>
              <a:t>We subtract mean values from columns</a:t>
            </a:r>
            <a:r>
              <a:rPr lang="el-GR" sz="2400" dirty="0" smtClean="0"/>
              <a:t>.</a:t>
            </a:r>
            <a:r>
              <a:rPr lang="en-US" sz="2400" dirty="0" smtClean="0"/>
              <a:t> X’=(X-M)</a:t>
            </a:r>
            <a:endParaRPr lang="el-GR" sz="2400" dirty="0" smtClean="0"/>
          </a:p>
          <a:p>
            <a:pPr marL="908050" lvl="1" indent="-436563" eaLnBrk="1" hangingPunct="1"/>
            <a:r>
              <a:rPr lang="en-US" sz="2400" dirty="0" smtClean="0"/>
              <a:t>Calculate covariance matrix W = X’</a:t>
            </a:r>
            <a:r>
              <a:rPr lang="en-US" sz="2400" baseline="30000" dirty="0" smtClean="0"/>
              <a:t>T</a:t>
            </a:r>
            <a:r>
              <a:rPr lang="en-US" sz="2400" dirty="0" smtClean="0"/>
              <a:t> X’</a:t>
            </a:r>
            <a:endParaRPr lang="el-GR" sz="2400" dirty="0" smtClean="0"/>
          </a:p>
        </p:txBody>
      </p:sp>
    </p:spTree>
    <p:extLst>
      <p:ext uri="{BB962C8B-B14F-4D97-AF65-F5344CB8AC3E}">
        <p14:creationId xmlns:p14="http://schemas.microsoft.com/office/powerpoint/2010/main" val="4026381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nchor="b">
            <a:noAutofit/>
          </a:bodyPr>
          <a:lstStyle/>
          <a:p>
            <a:pPr eaLnBrk="1" hangingPunct="1"/>
            <a:r>
              <a:rPr lang="en-US" dirty="0" smtClean="0"/>
              <a:t>Principal Components Analysis (PCA) – (2)</a:t>
            </a:r>
            <a:endParaRPr lang="el-GR" dirty="0" smtClean="0"/>
          </a:p>
        </p:txBody>
      </p:sp>
      <p:sp>
        <p:nvSpPr>
          <p:cNvPr id="103427" name="Rectangle 3"/>
          <p:cNvSpPr>
            <a:spLocks noGrp="1" noChangeArrowheads="1"/>
          </p:cNvSpPr>
          <p:nvPr>
            <p:ph type="body" idx="4294967295"/>
          </p:nvPr>
        </p:nvSpPr>
        <p:spPr/>
        <p:txBody>
          <a:bodyPr>
            <a:noAutofit/>
          </a:bodyPr>
          <a:lstStyle/>
          <a:p>
            <a:pPr marL="469900" indent="-469900" eaLnBrk="1" hangingPunct="1">
              <a:lnSpc>
                <a:spcPct val="80000"/>
              </a:lnSpc>
            </a:pPr>
            <a:r>
              <a:rPr lang="en-US" sz="2400" dirty="0" smtClean="0"/>
              <a:t>Calculation of covariance matrix</a:t>
            </a:r>
            <a:r>
              <a:rPr lang="el-GR" sz="2400" dirty="0" smtClean="0"/>
              <a:t> </a:t>
            </a:r>
            <a:r>
              <a:rPr lang="en-US" sz="2400" dirty="0" smtClean="0"/>
              <a:t>W</a:t>
            </a:r>
            <a:endParaRPr lang="el-GR" sz="2400" dirty="0" smtClean="0"/>
          </a:p>
          <a:p>
            <a:pPr marL="908050" lvl="1" indent="-436563" eaLnBrk="1" hangingPunct="1">
              <a:lnSpc>
                <a:spcPct val="80000"/>
              </a:lnSpc>
            </a:pPr>
            <a:r>
              <a:rPr lang="en-US" sz="2400" dirty="0" smtClean="0"/>
              <a:t>A matrix</a:t>
            </a:r>
            <a:r>
              <a:rPr lang="el-GR" sz="2400" dirty="0" smtClean="0"/>
              <a:t> </a:t>
            </a:r>
            <a:r>
              <a:rPr lang="en-US" sz="2400" dirty="0" err="1" smtClean="0"/>
              <a:t>nxn</a:t>
            </a:r>
            <a:r>
              <a:rPr lang="el-GR" sz="2400" dirty="0" smtClean="0"/>
              <a:t>, </a:t>
            </a:r>
            <a:r>
              <a:rPr lang="en-US" sz="2400" dirty="0" smtClean="0"/>
              <a:t>in each cell of W(</a:t>
            </a:r>
            <a:r>
              <a:rPr lang="en-US" sz="2400" dirty="0" err="1" smtClean="0"/>
              <a:t>i,j</a:t>
            </a:r>
            <a:r>
              <a:rPr lang="en-US" sz="2400" dirty="0" smtClean="0"/>
              <a:t>) we have the covariance of</a:t>
            </a:r>
            <a:r>
              <a:rPr lang="el-GR" sz="2400" dirty="0" smtClean="0"/>
              <a:t> </a:t>
            </a:r>
            <a:r>
              <a:rPr lang="en-US" sz="2400" dirty="0" err="1" smtClean="0"/>
              <a:t>X</a:t>
            </a:r>
            <a:r>
              <a:rPr lang="en-US" sz="2400" baseline="-25000" dirty="0" err="1" smtClean="0"/>
              <a:t>i</a:t>
            </a:r>
            <a:r>
              <a:rPr lang="en-US" sz="2400" dirty="0" err="1" smtClean="0"/>
              <a:t>,X</a:t>
            </a:r>
            <a:r>
              <a:rPr lang="en-US" sz="2400" baseline="-25000" dirty="0" err="1" smtClean="0"/>
              <a:t>j</a:t>
            </a:r>
            <a:r>
              <a:rPr lang="en-US" sz="2400" dirty="0" smtClean="0"/>
              <a:t>.</a:t>
            </a:r>
          </a:p>
          <a:p>
            <a:pPr marL="908050" lvl="1" indent="-436563" eaLnBrk="1" hangingPunct="1">
              <a:lnSpc>
                <a:spcPct val="80000"/>
              </a:lnSpc>
              <a:buFontTx/>
              <a:buNone/>
            </a:pPr>
            <a:endParaRPr lang="el-GR" sz="2400" dirty="0" smtClean="0"/>
          </a:p>
          <a:p>
            <a:pPr marL="469900" indent="-469900" eaLnBrk="1" hangingPunct="1">
              <a:lnSpc>
                <a:spcPct val="80000"/>
              </a:lnSpc>
            </a:pPr>
            <a:r>
              <a:rPr lang="en-US" sz="2400" dirty="0" smtClean="0"/>
              <a:t>Calculate eigenvalues</a:t>
            </a:r>
            <a:r>
              <a:rPr lang="el-GR" sz="2400" dirty="0" smtClean="0"/>
              <a:t> </a:t>
            </a:r>
            <a:r>
              <a:rPr lang="en-US" sz="2400" dirty="0" smtClean="0"/>
              <a:t>and eigenvectors of W (X,D) = UAU</a:t>
            </a:r>
            <a:r>
              <a:rPr lang="en-US" sz="2400" baseline="30000" dirty="0" smtClean="0"/>
              <a:t>T</a:t>
            </a:r>
          </a:p>
          <a:p>
            <a:pPr marL="469900" indent="-469900" eaLnBrk="1" hangingPunct="1">
              <a:lnSpc>
                <a:spcPct val="80000"/>
              </a:lnSpc>
            </a:pPr>
            <a:endParaRPr lang="en-US" sz="2400" baseline="30000" dirty="0" smtClean="0"/>
          </a:p>
          <a:p>
            <a:pPr marL="469900" indent="-469900" eaLnBrk="1" hangingPunct="1">
              <a:lnSpc>
                <a:spcPct val="80000"/>
              </a:lnSpc>
            </a:pPr>
            <a:r>
              <a:rPr lang="en-US" sz="2400" dirty="0" smtClean="0"/>
              <a:t>Retain</a:t>
            </a:r>
            <a:r>
              <a:rPr lang="el-GR" sz="2400" dirty="0" smtClean="0"/>
              <a:t> </a:t>
            </a:r>
            <a:r>
              <a:rPr lang="en-US" sz="2400" dirty="0" smtClean="0"/>
              <a:t>k largest eigenvalues and corresponding eigenvectors</a:t>
            </a:r>
            <a:endParaRPr lang="el-GR" sz="2400" dirty="0" smtClean="0"/>
          </a:p>
          <a:p>
            <a:pPr marL="908050" lvl="1" indent="-436563" eaLnBrk="1" hangingPunct="1">
              <a:lnSpc>
                <a:spcPct val="80000"/>
              </a:lnSpc>
            </a:pPr>
            <a:r>
              <a:rPr lang="en-US" sz="2400" dirty="0" smtClean="0"/>
              <a:t>k is an input parameter</a:t>
            </a:r>
            <a:endParaRPr lang="el-GR" sz="2400" dirty="0" smtClean="0"/>
          </a:p>
          <a:p>
            <a:pPr marL="908050" lvl="1" indent="-436563" eaLnBrk="1" hangingPunct="1">
              <a:lnSpc>
                <a:spcPct val="80000"/>
              </a:lnSpc>
            </a:pPr>
            <a:r>
              <a:rPr lang="en-US" sz="2400" dirty="0" smtClean="0"/>
              <a:t>There  is an input parameter and k is calculate by </a:t>
            </a:r>
          </a:p>
          <a:p>
            <a:pPr marL="908050" lvl="1" indent="-436563" eaLnBrk="1" hangingPunct="1">
              <a:lnSpc>
                <a:spcPct val="80000"/>
              </a:lnSpc>
              <a:buFontTx/>
              <a:buNone/>
            </a:pPr>
            <a:endParaRPr lang="en-US" sz="2400" dirty="0" smtClean="0"/>
          </a:p>
          <a:p>
            <a:pPr marL="908050" lvl="1" indent="-436563" eaLnBrk="1" hangingPunct="1">
              <a:lnSpc>
                <a:spcPct val="80000"/>
              </a:lnSpc>
              <a:buFontTx/>
              <a:buNone/>
            </a:pPr>
            <a:r>
              <a:rPr lang="en-US" sz="2400" dirty="0"/>
              <a:t> </a:t>
            </a:r>
            <a:r>
              <a:rPr lang="en-US" sz="2400" dirty="0" smtClean="0"/>
              <a:t>       ∑</a:t>
            </a:r>
            <a:r>
              <a:rPr lang="en-US" sz="2400" baseline="30000" dirty="0" err="1" smtClean="0"/>
              <a:t>p</a:t>
            </a:r>
            <a:r>
              <a:rPr lang="en-US" sz="2400" baseline="-25000" dirty="0" err="1" smtClean="0"/>
              <a:t>j</a:t>
            </a:r>
            <a:r>
              <a:rPr lang="en-US" sz="2400" baseline="-25000" dirty="0" smtClean="0"/>
              <a:t>=k+1</a:t>
            </a:r>
            <a:r>
              <a:rPr lang="el-GR" sz="2400" dirty="0" smtClean="0"/>
              <a:t>λ</a:t>
            </a:r>
            <a:r>
              <a:rPr lang="en-US" sz="2400" baseline="-25000" dirty="0" smtClean="0"/>
              <a:t>j</a:t>
            </a:r>
            <a:r>
              <a:rPr lang="en-US" sz="2400" dirty="0" smtClean="0"/>
              <a:t>/∑</a:t>
            </a:r>
            <a:r>
              <a:rPr lang="en-US" sz="2400" baseline="30000" dirty="0" err="1" smtClean="0"/>
              <a:t>p</a:t>
            </a:r>
            <a:r>
              <a:rPr lang="en-US" sz="2400" baseline="-25000" dirty="0" err="1" smtClean="0"/>
              <a:t>j</a:t>
            </a:r>
            <a:r>
              <a:rPr lang="en-US" sz="2400" baseline="-25000" dirty="0" smtClean="0"/>
              <a:t>=1</a:t>
            </a:r>
            <a:r>
              <a:rPr lang="el-GR" sz="2400" dirty="0" smtClean="0"/>
              <a:t>λ</a:t>
            </a:r>
            <a:r>
              <a:rPr lang="en-US" sz="2400" baseline="-25000" dirty="0" smtClean="0"/>
              <a:t>j</a:t>
            </a:r>
            <a:r>
              <a:rPr lang="el-GR" sz="2400" baseline="-25000" dirty="0" smtClean="0"/>
              <a:t> </a:t>
            </a:r>
            <a:r>
              <a:rPr lang="el-GR" sz="2400" dirty="0" smtClean="0"/>
              <a:t>&gt; </a:t>
            </a:r>
            <a:r>
              <a:rPr lang="en-US" sz="2400" dirty="0" smtClean="0"/>
              <a:t>85%</a:t>
            </a:r>
          </a:p>
          <a:p>
            <a:pPr marL="469900" indent="-469900" eaLnBrk="1" hangingPunct="1">
              <a:lnSpc>
                <a:spcPct val="80000"/>
              </a:lnSpc>
            </a:pPr>
            <a:endParaRPr lang="en-US" sz="2400" dirty="0" smtClean="0"/>
          </a:p>
          <a:p>
            <a:pPr marL="469900" indent="-469900" eaLnBrk="1" hangingPunct="1">
              <a:lnSpc>
                <a:spcPct val="80000"/>
              </a:lnSpc>
            </a:pPr>
            <a:r>
              <a:rPr lang="en-US" sz="2400" dirty="0" smtClean="0"/>
              <a:t>Projection</a:t>
            </a:r>
            <a:r>
              <a:rPr lang="el-GR" sz="2400" dirty="0" smtClean="0"/>
              <a:t> : </a:t>
            </a:r>
            <a:r>
              <a:rPr lang="en-US" sz="2400" dirty="0" smtClean="0"/>
              <a:t>A’</a:t>
            </a:r>
            <a:r>
              <a:rPr lang="el-GR" sz="2400" dirty="0" smtClean="0"/>
              <a:t>Χ</a:t>
            </a:r>
            <a:r>
              <a:rPr lang="en-US" sz="2400" baseline="-25000" dirty="0" smtClean="0"/>
              <a:t>k</a:t>
            </a:r>
            <a:endParaRPr lang="el-GR" sz="2400" baseline="30000" dirty="0" smtClean="0"/>
          </a:p>
        </p:txBody>
      </p:sp>
    </p:spTree>
    <p:extLst>
      <p:ext uri="{BB962C8B-B14F-4D97-AF65-F5344CB8AC3E}">
        <p14:creationId xmlns:p14="http://schemas.microsoft.com/office/powerpoint/2010/main" val="673976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nchor="b"/>
          <a:lstStyle/>
          <a:p>
            <a:pPr eaLnBrk="1" hangingPunct="1"/>
            <a:r>
              <a:rPr lang="en-US" dirty="0" smtClean="0"/>
              <a:t>Principal Components Analysis</a:t>
            </a:r>
            <a:endParaRPr lang="el-GR" dirty="0" smtClean="0"/>
          </a:p>
        </p:txBody>
      </p:sp>
      <p:grpSp>
        <p:nvGrpSpPr>
          <p:cNvPr id="2" name="Group 3"/>
          <p:cNvGrpSpPr>
            <a:grpSpLocks/>
          </p:cNvGrpSpPr>
          <p:nvPr/>
        </p:nvGrpSpPr>
        <p:grpSpPr bwMode="auto">
          <a:xfrm>
            <a:off x="26988" y="1835150"/>
            <a:ext cx="2030412" cy="1365250"/>
            <a:chOff x="65" y="1824"/>
            <a:chExt cx="1279" cy="860"/>
          </a:xfrm>
        </p:grpSpPr>
        <p:sp>
          <p:nvSpPr>
            <p:cNvPr id="104631" name="Text Box 4"/>
            <p:cNvSpPr txBox="1">
              <a:spLocks noChangeArrowheads="1"/>
            </p:cNvSpPr>
            <p:nvPr/>
          </p:nvSpPr>
          <p:spPr bwMode="auto">
            <a:xfrm>
              <a:off x="614" y="2024"/>
              <a:ext cx="6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atin typeface="Verdana" pitchFamily="34" charset="0"/>
              </a:endParaRPr>
            </a:p>
          </p:txBody>
        </p:sp>
        <p:sp>
          <p:nvSpPr>
            <p:cNvPr id="104632" name="Rectangle 5"/>
            <p:cNvSpPr>
              <a:spLocks noChangeArrowheads="1"/>
            </p:cNvSpPr>
            <p:nvPr/>
          </p:nvSpPr>
          <p:spPr bwMode="auto">
            <a:xfrm>
              <a:off x="1152" y="2512"/>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5</a:t>
              </a:r>
              <a:endParaRPr lang="el-GR" sz="1200">
                <a:latin typeface="Verdana" pitchFamily="34" charset="0"/>
              </a:endParaRPr>
            </a:p>
          </p:txBody>
        </p:sp>
        <p:sp>
          <p:nvSpPr>
            <p:cNvPr id="104633" name="Rectangle 6"/>
            <p:cNvSpPr>
              <a:spLocks noChangeArrowheads="1"/>
            </p:cNvSpPr>
            <p:nvPr/>
          </p:nvSpPr>
          <p:spPr bwMode="auto">
            <a:xfrm>
              <a:off x="960" y="2512"/>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9</a:t>
              </a:r>
              <a:endParaRPr lang="el-GR" sz="1200">
                <a:latin typeface="Verdana" pitchFamily="34" charset="0"/>
              </a:endParaRPr>
            </a:p>
          </p:txBody>
        </p:sp>
        <p:sp>
          <p:nvSpPr>
            <p:cNvPr id="104634" name="Rectangle 7"/>
            <p:cNvSpPr>
              <a:spLocks noChangeArrowheads="1"/>
            </p:cNvSpPr>
            <p:nvPr/>
          </p:nvSpPr>
          <p:spPr bwMode="auto">
            <a:xfrm>
              <a:off x="768" y="2512"/>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4</a:t>
              </a:r>
              <a:endParaRPr lang="el-GR" sz="1200">
                <a:latin typeface="Verdana" pitchFamily="34" charset="0"/>
              </a:endParaRPr>
            </a:p>
          </p:txBody>
        </p:sp>
        <p:sp>
          <p:nvSpPr>
            <p:cNvPr id="104635" name="Rectangle 8"/>
            <p:cNvSpPr>
              <a:spLocks noChangeArrowheads="1"/>
            </p:cNvSpPr>
            <p:nvPr/>
          </p:nvSpPr>
          <p:spPr bwMode="auto">
            <a:xfrm>
              <a:off x="576" y="2512"/>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3</a:t>
              </a:r>
              <a:endParaRPr lang="el-GR" sz="1200">
                <a:latin typeface="Verdana" pitchFamily="34" charset="0"/>
              </a:endParaRPr>
            </a:p>
          </p:txBody>
        </p:sp>
        <p:sp>
          <p:nvSpPr>
            <p:cNvPr id="104636" name="Rectangle 9"/>
            <p:cNvSpPr>
              <a:spLocks noChangeArrowheads="1"/>
            </p:cNvSpPr>
            <p:nvPr/>
          </p:nvSpPr>
          <p:spPr bwMode="auto">
            <a:xfrm>
              <a:off x="1152" y="23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6</a:t>
              </a:r>
              <a:endParaRPr lang="el-GR" sz="1200">
                <a:latin typeface="Verdana" pitchFamily="34" charset="0"/>
              </a:endParaRPr>
            </a:p>
          </p:txBody>
        </p:sp>
        <p:sp>
          <p:nvSpPr>
            <p:cNvPr id="104637" name="Rectangle 10"/>
            <p:cNvSpPr>
              <a:spLocks noChangeArrowheads="1"/>
            </p:cNvSpPr>
            <p:nvPr/>
          </p:nvSpPr>
          <p:spPr bwMode="auto">
            <a:xfrm>
              <a:off x="960" y="23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4</a:t>
              </a:r>
              <a:endParaRPr lang="el-GR" sz="1200">
                <a:latin typeface="Verdana" pitchFamily="34" charset="0"/>
              </a:endParaRPr>
            </a:p>
          </p:txBody>
        </p:sp>
        <p:sp>
          <p:nvSpPr>
            <p:cNvPr id="104638" name="Rectangle 11"/>
            <p:cNvSpPr>
              <a:spLocks noChangeArrowheads="1"/>
            </p:cNvSpPr>
            <p:nvPr/>
          </p:nvSpPr>
          <p:spPr bwMode="auto">
            <a:xfrm>
              <a:off x="768" y="23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4</a:t>
              </a:r>
              <a:endParaRPr lang="el-GR" sz="1200">
                <a:latin typeface="Verdana" pitchFamily="34" charset="0"/>
              </a:endParaRPr>
            </a:p>
          </p:txBody>
        </p:sp>
        <p:sp>
          <p:nvSpPr>
            <p:cNvPr id="104639" name="Rectangle 12"/>
            <p:cNvSpPr>
              <a:spLocks noChangeArrowheads="1"/>
            </p:cNvSpPr>
            <p:nvPr/>
          </p:nvSpPr>
          <p:spPr bwMode="auto">
            <a:xfrm>
              <a:off x="576" y="23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40" name="Rectangle 13"/>
            <p:cNvSpPr>
              <a:spLocks noChangeArrowheads="1"/>
            </p:cNvSpPr>
            <p:nvPr/>
          </p:nvSpPr>
          <p:spPr bwMode="auto">
            <a:xfrm>
              <a:off x="1152" y="2168"/>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8</a:t>
              </a:r>
              <a:endParaRPr lang="el-GR" sz="1200">
                <a:latin typeface="Verdana" pitchFamily="34" charset="0"/>
              </a:endParaRPr>
            </a:p>
          </p:txBody>
        </p:sp>
        <p:sp>
          <p:nvSpPr>
            <p:cNvPr id="104641" name="Rectangle 14"/>
            <p:cNvSpPr>
              <a:spLocks noChangeArrowheads="1"/>
            </p:cNvSpPr>
            <p:nvPr/>
          </p:nvSpPr>
          <p:spPr bwMode="auto">
            <a:xfrm>
              <a:off x="960" y="2168"/>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6</a:t>
              </a:r>
              <a:endParaRPr lang="el-GR" sz="1200">
                <a:latin typeface="Verdana" pitchFamily="34" charset="0"/>
              </a:endParaRPr>
            </a:p>
          </p:txBody>
        </p:sp>
        <p:sp>
          <p:nvSpPr>
            <p:cNvPr id="104642" name="Rectangle 15"/>
            <p:cNvSpPr>
              <a:spLocks noChangeArrowheads="1"/>
            </p:cNvSpPr>
            <p:nvPr/>
          </p:nvSpPr>
          <p:spPr bwMode="auto">
            <a:xfrm>
              <a:off x="768" y="2168"/>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5</a:t>
              </a:r>
              <a:endParaRPr lang="el-GR" sz="1200">
                <a:latin typeface="Verdana" pitchFamily="34" charset="0"/>
              </a:endParaRPr>
            </a:p>
          </p:txBody>
        </p:sp>
        <p:sp>
          <p:nvSpPr>
            <p:cNvPr id="104643" name="Rectangle 16"/>
            <p:cNvSpPr>
              <a:spLocks noChangeArrowheads="1"/>
            </p:cNvSpPr>
            <p:nvPr/>
          </p:nvSpPr>
          <p:spPr bwMode="auto">
            <a:xfrm>
              <a:off x="576" y="2168"/>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44" name="Rectangle 17"/>
            <p:cNvSpPr>
              <a:spLocks noChangeArrowheads="1"/>
            </p:cNvSpPr>
            <p:nvPr/>
          </p:nvSpPr>
          <p:spPr bwMode="auto">
            <a:xfrm>
              <a:off x="1152" y="19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6</a:t>
              </a:r>
              <a:endParaRPr lang="el-GR" sz="1200">
                <a:latin typeface="Verdana" pitchFamily="34" charset="0"/>
              </a:endParaRPr>
            </a:p>
          </p:txBody>
        </p:sp>
        <p:sp>
          <p:nvSpPr>
            <p:cNvPr id="104645" name="Rectangle 18"/>
            <p:cNvSpPr>
              <a:spLocks noChangeArrowheads="1"/>
            </p:cNvSpPr>
            <p:nvPr/>
          </p:nvSpPr>
          <p:spPr bwMode="auto">
            <a:xfrm>
              <a:off x="960" y="19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a:t>
              </a:r>
              <a:endParaRPr lang="el-GR" sz="1200">
                <a:latin typeface="Verdana" pitchFamily="34" charset="0"/>
              </a:endParaRPr>
            </a:p>
          </p:txBody>
        </p:sp>
        <p:sp>
          <p:nvSpPr>
            <p:cNvPr id="104646" name="Rectangle 19"/>
            <p:cNvSpPr>
              <a:spLocks noChangeArrowheads="1"/>
            </p:cNvSpPr>
            <p:nvPr/>
          </p:nvSpPr>
          <p:spPr bwMode="auto">
            <a:xfrm>
              <a:off x="768" y="19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4</a:t>
              </a:r>
              <a:endParaRPr lang="el-GR" sz="1200">
                <a:latin typeface="Verdana" pitchFamily="34" charset="0"/>
              </a:endParaRPr>
            </a:p>
          </p:txBody>
        </p:sp>
        <p:sp>
          <p:nvSpPr>
            <p:cNvPr id="104647" name="Rectangle 20"/>
            <p:cNvSpPr>
              <a:spLocks noChangeArrowheads="1"/>
            </p:cNvSpPr>
            <p:nvPr/>
          </p:nvSpPr>
          <p:spPr bwMode="auto">
            <a:xfrm>
              <a:off x="576" y="19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6</a:t>
              </a:r>
              <a:endParaRPr lang="el-GR" sz="1200">
                <a:latin typeface="Verdana" pitchFamily="34" charset="0"/>
              </a:endParaRPr>
            </a:p>
          </p:txBody>
        </p:sp>
        <p:sp>
          <p:nvSpPr>
            <p:cNvPr id="104648" name="Rectangle 21"/>
            <p:cNvSpPr>
              <a:spLocks noChangeArrowheads="1"/>
            </p:cNvSpPr>
            <p:nvPr/>
          </p:nvSpPr>
          <p:spPr bwMode="auto">
            <a:xfrm>
              <a:off x="1152" y="18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5</a:t>
              </a:r>
              <a:endParaRPr lang="el-GR" sz="1200">
                <a:latin typeface="Verdana" pitchFamily="34" charset="0"/>
              </a:endParaRPr>
            </a:p>
          </p:txBody>
        </p:sp>
        <p:sp>
          <p:nvSpPr>
            <p:cNvPr id="104649" name="Rectangle 22"/>
            <p:cNvSpPr>
              <a:spLocks noChangeArrowheads="1"/>
            </p:cNvSpPr>
            <p:nvPr/>
          </p:nvSpPr>
          <p:spPr bwMode="auto">
            <a:xfrm>
              <a:off x="960" y="18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4</a:t>
              </a:r>
              <a:endParaRPr lang="el-GR" sz="1200">
                <a:latin typeface="Verdana" pitchFamily="34" charset="0"/>
              </a:endParaRPr>
            </a:p>
          </p:txBody>
        </p:sp>
        <p:sp>
          <p:nvSpPr>
            <p:cNvPr id="104650" name="Rectangle 23"/>
            <p:cNvSpPr>
              <a:spLocks noChangeArrowheads="1"/>
            </p:cNvSpPr>
            <p:nvPr/>
          </p:nvSpPr>
          <p:spPr bwMode="auto">
            <a:xfrm>
              <a:off x="768" y="18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3</a:t>
              </a:r>
              <a:endParaRPr lang="el-GR" sz="1200">
                <a:latin typeface="Verdana" pitchFamily="34" charset="0"/>
              </a:endParaRPr>
            </a:p>
          </p:txBody>
        </p:sp>
        <p:sp>
          <p:nvSpPr>
            <p:cNvPr id="104651" name="Rectangle 24"/>
            <p:cNvSpPr>
              <a:spLocks noChangeArrowheads="1"/>
            </p:cNvSpPr>
            <p:nvPr/>
          </p:nvSpPr>
          <p:spPr bwMode="auto">
            <a:xfrm>
              <a:off x="576" y="18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a:t>
              </a:r>
              <a:endParaRPr lang="el-GR" sz="1200">
                <a:latin typeface="Verdana" pitchFamily="34" charset="0"/>
              </a:endParaRPr>
            </a:p>
          </p:txBody>
        </p:sp>
        <p:sp>
          <p:nvSpPr>
            <p:cNvPr id="104652" name="Line 25"/>
            <p:cNvSpPr>
              <a:spLocks noChangeShapeType="1"/>
            </p:cNvSpPr>
            <p:nvPr/>
          </p:nvSpPr>
          <p:spPr bwMode="auto">
            <a:xfrm>
              <a:off x="576" y="1824"/>
              <a:ext cx="76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3" name="Line 26"/>
            <p:cNvSpPr>
              <a:spLocks noChangeShapeType="1"/>
            </p:cNvSpPr>
            <p:nvPr/>
          </p:nvSpPr>
          <p:spPr bwMode="auto">
            <a:xfrm>
              <a:off x="576" y="1996"/>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4" name="Line 27"/>
            <p:cNvSpPr>
              <a:spLocks noChangeShapeType="1"/>
            </p:cNvSpPr>
            <p:nvPr/>
          </p:nvSpPr>
          <p:spPr bwMode="auto">
            <a:xfrm>
              <a:off x="576" y="216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5" name="Line 28"/>
            <p:cNvSpPr>
              <a:spLocks noChangeShapeType="1"/>
            </p:cNvSpPr>
            <p:nvPr/>
          </p:nvSpPr>
          <p:spPr bwMode="auto">
            <a:xfrm>
              <a:off x="576" y="2340"/>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6" name="Line 29"/>
            <p:cNvSpPr>
              <a:spLocks noChangeShapeType="1"/>
            </p:cNvSpPr>
            <p:nvPr/>
          </p:nvSpPr>
          <p:spPr bwMode="auto">
            <a:xfrm>
              <a:off x="576" y="2512"/>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7" name="Line 30"/>
            <p:cNvSpPr>
              <a:spLocks noChangeShapeType="1"/>
            </p:cNvSpPr>
            <p:nvPr/>
          </p:nvSpPr>
          <p:spPr bwMode="auto">
            <a:xfrm>
              <a:off x="576" y="2684"/>
              <a:ext cx="76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8" name="Line 31"/>
            <p:cNvSpPr>
              <a:spLocks noChangeShapeType="1"/>
            </p:cNvSpPr>
            <p:nvPr/>
          </p:nvSpPr>
          <p:spPr bwMode="auto">
            <a:xfrm>
              <a:off x="576" y="1824"/>
              <a:ext cx="0" cy="8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59" name="Line 32"/>
            <p:cNvSpPr>
              <a:spLocks noChangeShapeType="1"/>
            </p:cNvSpPr>
            <p:nvPr/>
          </p:nvSpPr>
          <p:spPr bwMode="auto">
            <a:xfrm>
              <a:off x="768" y="1824"/>
              <a:ext cx="0" cy="8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60" name="Line 33"/>
            <p:cNvSpPr>
              <a:spLocks noChangeShapeType="1"/>
            </p:cNvSpPr>
            <p:nvPr/>
          </p:nvSpPr>
          <p:spPr bwMode="auto">
            <a:xfrm>
              <a:off x="960" y="1824"/>
              <a:ext cx="0" cy="8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61" name="Line 34"/>
            <p:cNvSpPr>
              <a:spLocks noChangeShapeType="1"/>
            </p:cNvSpPr>
            <p:nvPr/>
          </p:nvSpPr>
          <p:spPr bwMode="auto">
            <a:xfrm>
              <a:off x="1152" y="1824"/>
              <a:ext cx="0" cy="8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62" name="Line 35"/>
            <p:cNvSpPr>
              <a:spLocks noChangeShapeType="1"/>
            </p:cNvSpPr>
            <p:nvPr/>
          </p:nvSpPr>
          <p:spPr bwMode="auto">
            <a:xfrm>
              <a:off x="1344" y="1824"/>
              <a:ext cx="0" cy="8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63" name="Text Box 36"/>
            <p:cNvSpPr txBox="1">
              <a:spLocks noChangeArrowheads="1"/>
            </p:cNvSpPr>
            <p:nvPr/>
          </p:nvSpPr>
          <p:spPr bwMode="auto">
            <a:xfrm>
              <a:off x="65" y="1824"/>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1</a:t>
              </a:r>
              <a:endParaRPr lang="el-GR" sz="1200">
                <a:latin typeface="Verdana" pitchFamily="34" charset="0"/>
              </a:endParaRPr>
            </a:p>
          </p:txBody>
        </p:sp>
        <p:sp>
          <p:nvSpPr>
            <p:cNvPr id="104664" name="Text Box 37"/>
            <p:cNvSpPr txBox="1">
              <a:spLocks noChangeArrowheads="1"/>
            </p:cNvSpPr>
            <p:nvPr/>
          </p:nvSpPr>
          <p:spPr bwMode="auto">
            <a:xfrm>
              <a:off x="65" y="1998"/>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2</a:t>
              </a:r>
              <a:endParaRPr lang="el-GR" sz="1200">
                <a:latin typeface="Verdana" pitchFamily="34" charset="0"/>
              </a:endParaRPr>
            </a:p>
          </p:txBody>
        </p:sp>
        <p:sp>
          <p:nvSpPr>
            <p:cNvPr id="104665" name="Text Box 38"/>
            <p:cNvSpPr txBox="1">
              <a:spLocks noChangeArrowheads="1"/>
            </p:cNvSpPr>
            <p:nvPr/>
          </p:nvSpPr>
          <p:spPr bwMode="auto">
            <a:xfrm>
              <a:off x="65" y="2160"/>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3</a:t>
              </a:r>
              <a:endParaRPr lang="el-GR" sz="1200">
                <a:latin typeface="Verdana" pitchFamily="34" charset="0"/>
              </a:endParaRPr>
            </a:p>
          </p:txBody>
        </p:sp>
        <p:sp>
          <p:nvSpPr>
            <p:cNvPr id="104666" name="Text Box 39"/>
            <p:cNvSpPr txBox="1">
              <a:spLocks noChangeArrowheads="1"/>
            </p:cNvSpPr>
            <p:nvPr/>
          </p:nvSpPr>
          <p:spPr bwMode="auto">
            <a:xfrm>
              <a:off x="65" y="2334"/>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4</a:t>
              </a:r>
              <a:endParaRPr lang="el-GR" sz="1200">
                <a:latin typeface="Verdana" pitchFamily="34" charset="0"/>
              </a:endParaRPr>
            </a:p>
          </p:txBody>
        </p:sp>
        <p:sp>
          <p:nvSpPr>
            <p:cNvPr id="104667" name="Text Box 40"/>
            <p:cNvSpPr txBox="1">
              <a:spLocks noChangeArrowheads="1"/>
            </p:cNvSpPr>
            <p:nvPr/>
          </p:nvSpPr>
          <p:spPr bwMode="auto">
            <a:xfrm>
              <a:off x="65" y="2496"/>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5</a:t>
              </a:r>
              <a:endParaRPr lang="el-GR" sz="1200">
                <a:latin typeface="Verdana" pitchFamily="34" charset="0"/>
              </a:endParaRPr>
            </a:p>
          </p:txBody>
        </p:sp>
      </p:grpSp>
      <p:grpSp>
        <p:nvGrpSpPr>
          <p:cNvPr id="3" name="Group 41"/>
          <p:cNvGrpSpPr>
            <a:grpSpLocks/>
          </p:cNvGrpSpPr>
          <p:nvPr/>
        </p:nvGrpSpPr>
        <p:grpSpPr bwMode="auto">
          <a:xfrm>
            <a:off x="3303588" y="1828800"/>
            <a:ext cx="2182812" cy="1365250"/>
            <a:chOff x="2033" y="1152"/>
            <a:chExt cx="1375" cy="860"/>
          </a:xfrm>
        </p:grpSpPr>
        <p:sp>
          <p:nvSpPr>
            <p:cNvPr id="104594" name="Text Box 42"/>
            <p:cNvSpPr txBox="1">
              <a:spLocks noChangeArrowheads="1"/>
            </p:cNvSpPr>
            <p:nvPr/>
          </p:nvSpPr>
          <p:spPr bwMode="auto">
            <a:xfrm>
              <a:off x="2582" y="1352"/>
              <a:ext cx="6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atin typeface="Verdana" pitchFamily="34" charset="0"/>
              </a:endParaRPr>
            </a:p>
          </p:txBody>
        </p:sp>
        <p:sp>
          <p:nvSpPr>
            <p:cNvPr id="104595" name="Rectangle 43"/>
            <p:cNvSpPr>
              <a:spLocks noChangeArrowheads="1"/>
            </p:cNvSpPr>
            <p:nvPr/>
          </p:nvSpPr>
          <p:spPr bwMode="auto">
            <a:xfrm>
              <a:off x="3120" y="1840"/>
              <a:ext cx="28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596" name="Rectangle 44"/>
            <p:cNvSpPr>
              <a:spLocks noChangeArrowheads="1"/>
            </p:cNvSpPr>
            <p:nvPr/>
          </p:nvSpPr>
          <p:spPr bwMode="auto">
            <a:xfrm>
              <a:off x="2928" y="18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597" name="Rectangle 45"/>
            <p:cNvSpPr>
              <a:spLocks noChangeArrowheads="1"/>
            </p:cNvSpPr>
            <p:nvPr/>
          </p:nvSpPr>
          <p:spPr bwMode="auto">
            <a:xfrm>
              <a:off x="2736" y="18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598" name="Rectangle 46"/>
            <p:cNvSpPr>
              <a:spLocks noChangeArrowheads="1"/>
            </p:cNvSpPr>
            <p:nvPr/>
          </p:nvSpPr>
          <p:spPr bwMode="auto">
            <a:xfrm>
              <a:off x="2544" y="1840"/>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599" name="Rectangle 47"/>
            <p:cNvSpPr>
              <a:spLocks noChangeArrowheads="1"/>
            </p:cNvSpPr>
            <p:nvPr/>
          </p:nvSpPr>
          <p:spPr bwMode="auto">
            <a:xfrm>
              <a:off x="3120" y="1668"/>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00" name="Rectangle 48"/>
            <p:cNvSpPr>
              <a:spLocks noChangeArrowheads="1"/>
            </p:cNvSpPr>
            <p:nvPr/>
          </p:nvSpPr>
          <p:spPr bwMode="auto">
            <a:xfrm>
              <a:off x="2928" y="166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01" name="Rectangle 49"/>
            <p:cNvSpPr>
              <a:spLocks noChangeArrowheads="1"/>
            </p:cNvSpPr>
            <p:nvPr/>
          </p:nvSpPr>
          <p:spPr bwMode="auto">
            <a:xfrm>
              <a:off x="2736" y="166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02" name="Rectangle 50"/>
            <p:cNvSpPr>
              <a:spLocks noChangeArrowheads="1"/>
            </p:cNvSpPr>
            <p:nvPr/>
          </p:nvSpPr>
          <p:spPr bwMode="auto">
            <a:xfrm>
              <a:off x="2544" y="166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a:t>
              </a:r>
              <a:endParaRPr lang="el-GR" sz="1200">
                <a:latin typeface="Verdana" pitchFamily="34" charset="0"/>
              </a:endParaRPr>
            </a:p>
          </p:txBody>
        </p:sp>
        <p:sp>
          <p:nvSpPr>
            <p:cNvPr id="104603" name="Rectangle 51"/>
            <p:cNvSpPr>
              <a:spLocks noChangeArrowheads="1"/>
            </p:cNvSpPr>
            <p:nvPr/>
          </p:nvSpPr>
          <p:spPr bwMode="auto">
            <a:xfrm>
              <a:off x="3120" y="14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a:t>
              </a:r>
              <a:endParaRPr lang="el-GR" sz="1200">
                <a:latin typeface="Verdana" pitchFamily="34" charset="0"/>
              </a:endParaRPr>
            </a:p>
          </p:txBody>
        </p:sp>
        <p:sp>
          <p:nvSpPr>
            <p:cNvPr id="104604" name="Rectangle 52"/>
            <p:cNvSpPr>
              <a:spLocks noChangeArrowheads="1"/>
            </p:cNvSpPr>
            <p:nvPr/>
          </p:nvSpPr>
          <p:spPr bwMode="auto">
            <a:xfrm>
              <a:off x="2928" y="14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05" name="Rectangle 53"/>
            <p:cNvSpPr>
              <a:spLocks noChangeArrowheads="1"/>
            </p:cNvSpPr>
            <p:nvPr/>
          </p:nvSpPr>
          <p:spPr bwMode="auto">
            <a:xfrm>
              <a:off x="2736" y="14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06" name="Rectangle 54"/>
            <p:cNvSpPr>
              <a:spLocks noChangeArrowheads="1"/>
            </p:cNvSpPr>
            <p:nvPr/>
          </p:nvSpPr>
          <p:spPr bwMode="auto">
            <a:xfrm>
              <a:off x="2544" y="1496"/>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07" name="Rectangle 55"/>
            <p:cNvSpPr>
              <a:spLocks noChangeArrowheads="1"/>
            </p:cNvSpPr>
            <p:nvPr/>
          </p:nvSpPr>
          <p:spPr bwMode="auto">
            <a:xfrm>
              <a:off x="3120" y="13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608" name="Rectangle 56"/>
            <p:cNvSpPr>
              <a:spLocks noChangeArrowheads="1"/>
            </p:cNvSpPr>
            <p:nvPr/>
          </p:nvSpPr>
          <p:spPr bwMode="auto">
            <a:xfrm>
              <a:off x="2928" y="1324"/>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-3</a:t>
              </a:r>
              <a:endParaRPr lang="el-GR" sz="1200">
                <a:latin typeface="Verdana" pitchFamily="34" charset="0"/>
              </a:endParaRPr>
            </a:p>
          </p:txBody>
        </p:sp>
        <p:sp>
          <p:nvSpPr>
            <p:cNvPr id="104609" name="Rectangle 57"/>
            <p:cNvSpPr>
              <a:spLocks noChangeArrowheads="1"/>
            </p:cNvSpPr>
            <p:nvPr/>
          </p:nvSpPr>
          <p:spPr bwMode="auto">
            <a:xfrm>
              <a:off x="2736" y="13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610" name="Rectangle 58"/>
            <p:cNvSpPr>
              <a:spLocks noChangeArrowheads="1"/>
            </p:cNvSpPr>
            <p:nvPr/>
          </p:nvSpPr>
          <p:spPr bwMode="auto">
            <a:xfrm>
              <a:off x="2544" y="132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3</a:t>
              </a:r>
              <a:endParaRPr lang="el-GR" sz="1200">
                <a:latin typeface="Verdana" pitchFamily="34" charset="0"/>
              </a:endParaRPr>
            </a:p>
          </p:txBody>
        </p:sp>
        <p:sp>
          <p:nvSpPr>
            <p:cNvPr id="104611" name="Rectangle 59"/>
            <p:cNvSpPr>
              <a:spLocks noChangeArrowheads="1"/>
            </p:cNvSpPr>
            <p:nvPr/>
          </p:nvSpPr>
          <p:spPr bwMode="auto">
            <a:xfrm>
              <a:off x="3120" y="1152"/>
              <a:ext cx="28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12" name="Rectangle 60"/>
            <p:cNvSpPr>
              <a:spLocks noChangeArrowheads="1"/>
            </p:cNvSpPr>
            <p:nvPr/>
          </p:nvSpPr>
          <p:spPr bwMode="auto">
            <a:xfrm>
              <a:off x="2928" y="1152"/>
              <a:ext cx="28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13" name="Rectangle 61"/>
            <p:cNvSpPr>
              <a:spLocks noChangeArrowheads="1"/>
            </p:cNvSpPr>
            <p:nvPr/>
          </p:nvSpPr>
          <p:spPr bwMode="auto">
            <a:xfrm>
              <a:off x="2736" y="1152"/>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14" name="Rectangle 62"/>
            <p:cNvSpPr>
              <a:spLocks noChangeArrowheads="1"/>
            </p:cNvSpPr>
            <p:nvPr/>
          </p:nvSpPr>
          <p:spPr bwMode="auto">
            <a:xfrm>
              <a:off x="2544" y="1152"/>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a:t>
              </a:r>
              <a:endParaRPr lang="el-GR" sz="1200">
                <a:latin typeface="Verdana" pitchFamily="34" charset="0"/>
              </a:endParaRPr>
            </a:p>
          </p:txBody>
        </p:sp>
        <p:sp>
          <p:nvSpPr>
            <p:cNvPr id="104615" name="Line 63"/>
            <p:cNvSpPr>
              <a:spLocks noChangeShapeType="1"/>
            </p:cNvSpPr>
            <p:nvPr/>
          </p:nvSpPr>
          <p:spPr bwMode="auto">
            <a:xfrm>
              <a:off x="2544" y="1152"/>
              <a:ext cx="76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6" name="Line 64"/>
            <p:cNvSpPr>
              <a:spLocks noChangeShapeType="1"/>
            </p:cNvSpPr>
            <p:nvPr/>
          </p:nvSpPr>
          <p:spPr bwMode="auto">
            <a:xfrm>
              <a:off x="2544" y="1324"/>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7" name="Line 65"/>
            <p:cNvSpPr>
              <a:spLocks noChangeShapeType="1"/>
            </p:cNvSpPr>
            <p:nvPr/>
          </p:nvSpPr>
          <p:spPr bwMode="auto">
            <a:xfrm>
              <a:off x="2544" y="1496"/>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8" name="Line 66"/>
            <p:cNvSpPr>
              <a:spLocks noChangeShapeType="1"/>
            </p:cNvSpPr>
            <p:nvPr/>
          </p:nvSpPr>
          <p:spPr bwMode="auto">
            <a:xfrm>
              <a:off x="2544" y="166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19" name="Line 67"/>
            <p:cNvSpPr>
              <a:spLocks noChangeShapeType="1"/>
            </p:cNvSpPr>
            <p:nvPr/>
          </p:nvSpPr>
          <p:spPr bwMode="auto">
            <a:xfrm>
              <a:off x="2544" y="1840"/>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0" name="Line 68"/>
            <p:cNvSpPr>
              <a:spLocks noChangeShapeType="1"/>
            </p:cNvSpPr>
            <p:nvPr/>
          </p:nvSpPr>
          <p:spPr bwMode="auto">
            <a:xfrm>
              <a:off x="2544" y="2012"/>
              <a:ext cx="76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1" name="Line 69"/>
            <p:cNvSpPr>
              <a:spLocks noChangeShapeType="1"/>
            </p:cNvSpPr>
            <p:nvPr/>
          </p:nvSpPr>
          <p:spPr bwMode="auto">
            <a:xfrm>
              <a:off x="2544" y="1152"/>
              <a:ext cx="0" cy="8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2" name="Line 70"/>
            <p:cNvSpPr>
              <a:spLocks noChangeShapeType="1"/>
            </p:cNvSpPr>
            <p:nvPr/>
          </p:nvSpPr>
          <p:spPr bwMode="auto">
            <a:xfrm>
              <a:off x="2736" y="1152"/>
              <a:ext cx="0" cy="8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3" name="Line 71"/>
            <p:cNvSpPr>
              <a:spLocks noChangeShapeType="1"/>
            </p:cNvSpPr>
            <p:nvPr/>
          </p:nvSpPr>
          <p:spPr bwMode="auto">
            <a:xfrm>
              <a:off x="2928" y="1152"/>
              <a:ext cx="0" cy="8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4" name="Line 72"/>
            <p:cNvSpPr>
              <a:spLocks noChangeShapeType="1"/>
            </p:cNvSpPr>
            <p:nvPr/>
          </p:nvSpPr>
          <p:spPr bwMode="auto">
            <a:xfrm>
              <a:off x="3120" y="1152"/>
              <a:ext cx="0" cy="8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5" name="Line 73"/>
            <p:cNvSpPr>
              <a:spLocks noChangeShapeType="1"/>
            </p:cNvSpPr>
            <p:nvPr/>
          </p:nvSpPr>
          <p:spPr bwMode="auto">
            <a:xfrm>
              <a:off x="3312" y="1152"/>
              <a:ext cx="0" cy="8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26" name="Text Box 74"/>
            <p:cNvSpPr txBox="1">
              <a:spLocks noChangeArrowheads="1"/>
            </p:cNvSpPr>
            <p:nvPr/>
          </p:nvSpPr>
          <p:spPr bwMode="auto">
            <a:xfrm>
              <a:off x="2033" y="1152"/>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1</a:t>
              </a:r>
              <a:endParaRPr lang="el-GR" sz="1200">
                <a:latin typeface="Verdana" pitchFamily="34" charset="0"/>
              </a:endParaRPr>
            </a:p>
          </p:txBody>
        </p:sp>
        <p:sp>
          <p:nvSpPr>
            <p:cNvPr id="104627" name="Text Box 75"/>
            <p:cNvSpPr txBox="1">
              <a:spLocks noChangeArrowheads="1"/>
            </p:cNvSpPr>
            <p:nvPr/>
          </p:nvSpPr>
          <p:spPr bwMode="auto">
            <a:xfrm>
              <a:off x="2033" y="1326"/>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2</a:t>
              </a:r>
              <a:endParaRPr lang="el-GR" sz="1200">
                <a:latin typeface="Verdana" pitchFamily="34" charset="0"/>
              </a:endParaRPr>
            </a:p>
          </p:txBody>
        </p:sp>
        <p:sp>
          <p:nvSpPr>
            <p:cNvPr id="104628" name="Text Box 76"/>
            <p:cNvSpPr txBox="1">
              <a:spLocks noChangeArrowheads="1"/>
            </p:cNvSpPr>
            <p:nvPr/>
          </p:nvSpPr>
          <p:spPr bwMode="auto">
            <a:xfrm>
              <a:off x="2033" y="1488"/>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3</a:t>
              </a:r>
              <a:endParaRPr lang="el-GR" sz="1200">
                <a:latin typeface="Verdana" pitchFamily="34" charset="0"/>
              </a:endParaRPr>
            </a:p>
          </p:txBody>
        </p:sp>
        <p:sp>
          <p:nvSpPr>
            <p:cNvPr id="104629" name="Text Box 77"/>
            <p:cNvSpPr txBox="1">
              <a:spLocks noChangeArrowheads="1"/>
            </p:cNvSpPr>
            <p:nvPr/>
          </p:nvSpPr>
          <p:spPr bwMode="auto">
            <a:xfrm>
              <a:off x="2033" y="1662"/>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4</a:t>
              </a:r>
              <a:endParaRPr lang="el-GR" sz="1200">
                <a:latin typeface="Verdana" pitchFamily="34" charset="0"/>
              </a:endParaRPr>
            </a:p>
          </p:txBody>
        </p:sp>
        <p:sp>
          <p:nvSpPr>
            <p:cNvPr id="104630" name="Text Box 78"/>
            <p:cNvSpPr txBox="1">
              <a:spLocks noChangeArrowheads="1"/>
            </p:cNvSpPr>
            <p:nvPr/>
          </p:nvSpPr>
          <p:spPr bwMode="auto">
            <a:xfrm>
              <a:off x="2033" y="1824"/>
              <a:ext cx="5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5</a:t>
              </a:r>
              <a:endParaRPr lang="el-GR" sz="1200">
                <a:latin typeface="Verdana" pitchFamily="34" charset="0"/>
              </a:endParaRPr>
            </a:p>
          </p:txBody>
        </p:sp>
      </p:grpSp>
      <p:grpSp>
        <p:nvGrpSpPr>
          <p:cNvPr id="4" name="Group 79"/>
          <p:cNvGrpSpPr>
            <a:grpSpLocks/>
          </p:cNvGrpSpPr>
          <p:nvPr/>
        </p:nvGrpSpPr>
        <p:grpSpPr bwMode="auto">
          <a:xfrm>
            <a:off x="1727200" y="2209800"/>
            <a:ext cx="1168400" cy="914400"/>
            <a:chOff x="1088" y="1392"/>
            <a:chExt cx="736" cy="576"/>
          </a:xfrm>
        </p:grpSpPr>
        <p:sp>
          <p:nvSpPr>
            <p:cNvPr id="104592" name="Line 80"/>
            <p:cNvSpPr>
              <a:spLocks noChangeShapeType="1"/>
            </p:cNvSpPr>
            <p:nvPr/>
          </p:nvSpPr>
          <p:spPr bwMode="auto">
            <a:xfrm>
              <a:off x="1392" y="1392"/>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593" name="Text Box 81"/>
            <p:cNvSpPr txBox="1">
              <a:spLocks noChangeArrowheads="1"/>
            </p:cNvSpPr>
            <p:nvPr/>
          </p:nvSpPr>
          <p:spPr bwMode="auto">
            <a:xfrm>
              <a:off x="1088" y="1536"/>
              <a:ext cx="73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l-GR" sz="1200">
                  <a:latin typeface="Verdana" pitchFamily="34" charset="0"/>
                </a:rPr>
                <a:t>∑</a:t>
              </a:r>
              <a:r>
                <a:rPr lang="en-US" sz="1200" baseline="-25000">
                  <a:latin typeface="Verdana" pitchFamily="34" charset="0"/>
                </a:rPr>
                <a:t>j=1</a:t>
              </a:r>
              <a:r>
                <a:rPr lang="en-US" sz="1200" baseline="30000">
                  <a:latin typeface="Verdana" pitchFamily="34" charset="0"/>
                </a:rPr>
                <a:t>5</a:t>
              </a:r>
              <a:r>
                <a:rPr lang="en-US" sz="1200">
                  <a:latin typeface="Verdana" pitchFamily="34" charset="0"/>
                </a:rPr>
                <a:t>x</a:t>
              </a:r>
              <a:r>
                <a:rPr lang="en-US" sz="1200" baseline="-25000">
                  <a:latin typeface="Verdana" pitchFamily="34" charset="0"/>
                </a:rPr>
                <a:t>ij</a:t>
              </a:r>
              <a:endParaRPr lang="el-GR" sz="1200">
                <a:latin typeface="Verdana" pitchFamily="34" charset="0"/>
              </a:endParaRPr>
            </a:p>
          </p:txBody>
        </p:sp>
      </p:grpSp>
      <p:sp>
        <p:nvSpPr>
          <p:cNvPr id="98386" name="Text Box 82"/>
          <p:cNvSpPr txBox="1">
            <a:spLocks noChangeArrowheads="1"/>
          </p:cNvSpPr>
          <p:nvPr/>
        </p:nvSpPr>
        <p:spPr bwMode="auto">
          <a:xfrm>
            <a:off x="304800" y="3316288"/>
            <a:ext cx="1905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15  20   25  30</a:t>
            </a:r>
            <a:endParaRPr lang="el-GR" sz="1200">
              <a:latin typeface="Verdana" pitchFamily="34" charset="0"/>
            </a:endParaRPr>
          </a:p>
        </p:txBody>
      </p:sp>
      <p:grpSp>
        <p:nvGrpSpPr>
          <p:cNvPr id="5" name="Group 83"/>
          <p:cNvGrpSpPr>
            <a:grpSpLocks/>
          </p:cNvGrpSpPr>
          <p:nvPr/>
        </p:nvGrpSpPr>
        <p:grpSpPr bwMode="auto">
          <a:xfrm>
            <a:off x="2514600" y="2209800"/>
            <a:ext cx="1116013" cy="914400"/>
            <a:chOff x="1584" y="1392"/>
            <a:chExt cx="703" cy="576"/>
          </a:xfrm>
        </p:grpSpPr>
        <p:sp>
          <p:nvSpPr>
            <p:cNvPr id="104590" name="Line 84"/>
            <p:cNvSpPr>
              <a:spLocks noChangeShapeType="1"/>
            </p:cNvSpPr>
            <p:nvPr/>
          </p:nvSpPr>
          <p:spPr bwMode="auto">
            <a:xfrm>
              <a:off x="2256" y="1392"/>
              <a:ext cx="0" cy="57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4591" name="Text Box 85"/>
            <p:cNvSpPr txBox="1">
              <a:spLocks noChangeArrowheads="1"/>
            </p:cNvSpPr>
            <p:nvPr/>
          </p:nvSpPr>
          <p:spPr bwMode="auto">
            <a:xfrm>
              <a:off x="1584" y="1536"/>
              <a:ext cx="70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25000">
                  <a:latin typeface="Verdana" pitchFamily="34" charset="0"/>
                </a:rPr>
                <a:t>ij</a:t>
              </a:r>
              <a:r>
                <a:rPr lang="en-US" sz="1200">
                  <a:latin typeface="Verdana" pitchFamily="34" charset="0"/>
                </a:rPr>
                <a:t>- m</a:t>
              </a:r>
              <a:r>
                <a:rPr lang="en-US" sz="1200" baseline="-25000">
                  <a:latin typeface="Verdana" pitchFamily="34" charset="0"/>
                </a:rPr>
                <a:t>j</a:t>
              </a:r>
              <a:endParaRPr lang="el-GR" sz="1200">
                <a:latin typeface="Verdana" pitchFamily="34" charset="0"/>
              </a:endParaRPr>
            </a:p>
          </p:txBody>
        </p:sp>
      </p:grpSp>
      <p:grpSp>
        <p:nvGrpSpPr>
          <p:cNvPr id="6" name="Group 86"/>
          <p:cNvGrpSpPr>
            <a:grpSpLocks/>
          </p:cNvGrpSpPr>
          <p:nvPr/>
        </p:nvGrpSpPr>
        <p:grpSpPr bwMode="auto">
          <a:xfrm>
            <a:off x="2095500" y="3124200"/>
            <a:ext cx="1409700" cy="304800"/>
            <a:chOff x="1320" y="1968"/>
            <a:chExt cx="888" cy="192"/>
          </a:xfrm>
        </p:grpSpPr>
        <p:sp>
          <p:nvSpPr>
            <p:cNvPr id="104588" name="Line 87"/>
            <p:cNvSpPr>
              <a:spLocks noChangeShapeType="1"/>
            </p:cNvSpPr>
            <p:nvPr/>
          </p:nvSpPr>
          <p:spPr bwMode="auto">
            <a:xfrm>
              <a:off x="1488" y="2160"/>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589" name="Text Box 88"/>
            <p:cNvSpPr txBox="1">
              <a:spLocks noChangeArrowheads="1"/>
            </p:cNvSpPr>
            <p:nvPr/>
          </p:nvSpPr>
          <p:spPr bwMode="auto">
            <a:xfrm>
              <a:off x="1320" y="1968"/>
              <a:ext cx="74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sum</a:t>
              </a:r>
              <a:r>
                <a:rPr lang="en-US" sz="1200" baseline="-25000">
                  <a:latin typeface="Verdana" pitchFamily="34" charset="0"/>
                </a:rPr>
                <a:t>j</a:t>
              </a:r>
              <a:r>
                <a:rPr lang="en-US" sz="1200">
                  <a:latin typeface="Verdana" pitchFamily="34" charset="0"/>
                </a:rPr>
                <a:t>/5</a:t>
              </a:r>
              <a:endParaRPr lang="el-GR" sz="1200">
                <a:latin typeface="Verdana" pitchFamily="34" charset="0"/>
              </a:endParaRPr>
            </a:p>
          </p:txBody>
        </p:sp>
      </p:grpSp>
      <p:sp>
        <p:nvSpPr>
          <p:cNvPr id="98393" name="Text Box 89"/>
          <p:cNvSpPr txBox="1">
            <a:spLocks noChangeArrowheads="1"/>
          </p:cNvSpPr>
          <p:nvPr/>
        </p:nvSpPr>
        <p:spPr bwMode="auto">
          <a:xfrm>
            <a:off x="3581400" y="3276600"/>
            <a:ext cx="1905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3    4    5   6</a:t>
            </a:r>
            <a:endParaRPr lang="el-GR" sz="1200">
              <a:latin typeface="Verdana" pitchFamily="34" charset="0"/>
            </a:endParaRPr>
          </a:p>
        </p:txBody>
      </p:sp>
      <p:grpSp>
        <p:nvGrpSpPr>
          <p:cNvPr id="7" name="Group 90"/>
          <p:cNvGrpSpPr>
            <a:grpSpLocks/>
          </p:cNvGrpSpPr>
          <p:nvPr/>
        </p:nvGrpSpPr>
        <p:grpSpPr bwMode="auto">
          <a:xfrm>
            <a:off x="5562600" y="3200400"/>
            <a:ext cx="2646363" cy="561975"/>
            <a:chOff x="3504" y="2016"/>
            <a:chExt cx="1667" cy="354"/>
          </a:xfrm>
        </p:grpSpPr>
        <p:sp>
          <p:nvSpPr>
            <p:cNvPr id="104585" name="Text Box 91"/>
            <p:cNvSpPr txBox="1">
              <a:spLocks noChangeArrowheads="1"/>
            </p:cNvSpPr>
            <p:nvPr/>
          </p:nvSpPr>
          <p:spPr bwMode="auto">
            <a:xfrm>
              <a:off x="3648" y="2208"/>
              <a:ext cx="152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a:t>
              </a:r>
              <a:r>
                <a:rPr lang="el-GR" sz="1200">
                  <a:latin typeface="Verdana" pitchFamily="34" charset="0"/>
                </a:rPr>
                <a:t>∑</a:t>
              </a:r>
              <a:r>
                <a:rPr lang="en-US" sz="1200" baseline="-25000">
                  <a:latin typeface="Verdana" pitchFamily="34" charset="0"/>
                </a:rPr>
                <a:t>f=1</a:t>
              </a:r>
              <a:r>
                <a:rPr lang="en-US" sz="1200" baseline="30000">
                  <a:latin typeface="Verdana" pitchFamily="34" charset="0"/>
                </a:rPr>
                <a:t>5</a:t>
              </a:r>
              <a:r>
                <a:rPr lang="en-US" sz="1200">
                  <a:latin typeface="Verdana" pitchFamily="34" charset="0"/>
                </a:rPr>
                <a:t>(x</a:t>
              </a:r>
              <a:r>
                <a:rPr lang="en-US" sz="1200" baseline="-25000">
                  <a:latin typeface="Verdana" pitchFamily="34" charset="0"/>
                </a:rPr>
                <a:t>if</a:t>
              </a:r>
              <a:r>
                <a:rPr lang="en-US" sz="1200">
                  <a:latin typeface="Verdana" pitchFamily="34" charset="0"/>
                </a:rPr>
                <a:t>-m</a:t>
              </a:r>
              <a:r>
                <a:rPr lang="en-US" sz="1200" baseline="-25000">
                  <a:latin typeface="Verdana" pitchFamily="34" charset="0"/>
                </a:rPr>
                <a:t>i</a:t>
              </a:r>
              <a:r>
                <a:rPr lang="en-US" sz="1200">
                  <a:latin typeface="Verdana" pitchFamily="34" charset="0"/>
                </a:rPr>
                <a:t>)(x</a:t>
              </a:r>
              <a:r>
                <a:rPr lang="en-US" sz="1200" baseline="-25000">
                  <a:latin typeface="Verdana" pitchFamily="34" charset="0"/>
                </a:rPr>
                <a:t>jf</a:t>
              </a:r>
              <a:r>
                <a:rPr lang="en-US" sz="1200">
                  <a:latin typeface="Verdana" pitchFamily="34" charset="0"/>
                </a:rPr>
                <a:t>-m</a:t>
              </a:r>
              <a:r>
                <a:rPr lang="en-US" sz="1200" baseline="-25000">
                  <a:latin typeface="Verdana" pitchFamily="34" charset="0"/>
                </a:rPr>
                <a:t>j</a:t>
              </a:r>
              <a:r>
                <a:rPr lang="en-US" sz="1200">
                  <a:latin typeface="Verdana" pitchFamily="34" charset="0"/>
                </a:rPr>
                <a:t>))/4</a:t>
              </a:r>
              <a:endParaRPr lang="el-GR" sz="1200">
                <a:latin typeface="Verdana" pitchFamily="34" charset="0"/>
              </a:endParaRPr>
            </a:p>
          </p:txBody>
        </p:sp>
        <p:sp>
          <p:nvSpPr>
            <p:cNvPr id="104586" name="Line 92"/>
            <p:cNvSpPr>
              <a:spLocks noChangeShapeType="1"/>
            </p:cNvSpPr>
            <p:nvPr/>
          </p:nvSpPr>
          <p:spPr bwMode="auto">
            <a:xfrm>
              <a:off x="3504" y="216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7" name="Line 93"/>
            <p:cNvSpPr>
              <a:spLocks noChangeShapeType="1"/>
            </p:cNvSpPr>
            <p:nvPr/>
          </p:nvSpPr>
          <p:spPr bwMode="auto">
            <a:xfrm flipV="1">
              <a:off x="4512" y="201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8398" name="Line 94"/>
          <p:cNvSpPr>
            <a:spLocks noChangeShapeType="1"/>
          </p:cNvSpPr>
          <p:nvPr/>
        </p:nvSpPr>
        <p:spPr bwMode="auto">
          <a:xfrm flipH="1">
            <a:off x="2057400" y="3124200"/>
            <a:ext cx="4114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99" name="Text Box 95"/>
          <p:cNvSpPr txBox="1">
            <a:spLocks noChangeArrowheads="1"/>
          </p:cNvSpPr>
          <p:nvPr/>
        </p:nvSpPr>
        <p:spPr bwMode="auto">
          <a:xfrm>
            <a:off x="2879725" y="3629025"/>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Cov=ULU</a:t>
            </a:r>
            <a:r>
              <a:rPr lang="en-US" sz="1200" baseline="30000">
                <a:latin typeface="Verdana" pitchFamily="34" charset="0"/>
              </a:rPr>
              <a:t>T</a:t>
            </a:r>
            <a:endParaRPr lang="el-GR" sz="1200">
              <a:latin typeface="Verdana" pitchFamily="34" charset="0"/>
            </a:endParaRPr>
          </a:p>
        </p:txBody>
      </p:sp>
      <p:sp>
        <p:nvSpPr>
          <p:cNvPr id="98400" name="Text Box 96"/>
          <p:cNvSpPr txBox="1">
            <a:spLocks noChangeArrowheads="1"/>
          </p:cNvSpPr>
          <p:nvPr/>
        </p:nvSpPr>
        <p:spPr bwMode="auto">
          <a:xfrm>
            <a:off x="-304800" y="2292350"/>
            <a:ext cx="9413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X=</a:t>
            </a:r>
            <a:endParaRPr lang="el-GR">
              <a:latin typeface="Verdana" pitchFamily="34" charset="0"/>
            </a:endParaRPr>
          </a:p>
        </p:txBody>
      </p:sp>
      <p:grpSp>
        <p:nvGrpSpPr>
          <p:cNvPr id="8" name="Group 97"/>
          <p:cNvGrpSpPr>
            <a:grpSpLocks/>
          </p:cNvGrpSpPr>
          <p:nvPr/>
        </p:nvGrpSpPr>
        <p:grpSpPr bwMode="auto">
          <a:xfrm>
            <a:off x="4876800" y="1905000"/>
            <a:ext cx="3352800" cy="1098550"/>
            <a:chOff x="3072" y="1200"/>
            <a:chExt cx="2112" cy="692"/>
          </a:xfrm>
        </p:grpSpPr>
        <p:sp>
          <p:nvSpPr>
            <p:cNvPr id="104558" name="Rectangle 98"/>
            <p:cNvSpPr>
              <a:spLocks noChangeArrowheads="1"/>
            </p:cNvSpPr>
            <p:nvPr/>
          </p:nvSpPr>
          <p:spPr bwMode="auto">
            <a:xfrm>
              <a:off x="4848" y="1720"/>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1.70</a:t>
              </a:r>
              <a:endParaRPr lang="el-GR" sz="1200">
                <a:latin typeface="Verdana" pitchFamily="34" charset="0"/>
              </a:endParaRPr>
            </a:p>
          </p:txBody>
        </p:sp>
        <p:sp>
          <p:nvSpPr>
            <p:cNvPr id="104559" name="Rectangle 99"/>
            <p:cNvSpPr>
              <a:spLocks noChangeArrowheads="1"/>
            </p:cNvSpPr>
            <p:nvPr/>
          </p:nvSpPr>
          <p:spPr bwMode="auto">
            <a:xfrm>
              <a:off x="4464" y="1720"/>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0.70</a:t>
              </a:r>
              <a:endParaRPr lang="el-GR" sz="1200">
                <a:latin typeface="Verdana" pitchFamily="34" charset="0"/>
              </a:endParaRPr>
            </a:p>
          </p:txBody>
        </p:sp>
        <p:sp>
          <p:nvSpPr>
            <p:cNvPr id="104560" name="Rectangle 100"/>
            <p:cNvSpPr>
              <a:spLocks noChangeArrowheads="1"/>
            </p:cNvSpPr>
            <p:nvPr/>
          </p:nvSpPr>
          <p:spPr bwMode="auto">
            <a:xfrm>
              <a:off x="4128" y="1720"/>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0.55</a:t>
              </a:r>
              <a:endParaRPr lang="el-GR" sz="1200">
                <a:latin typeface="Verdana" pitchFamily="34" charset="0"/>
              </a:endParaRPr>
            </a:p>
          </p:txBody>
        </p:sp>
        <p:sp>
          <p:nvSpPr>
            <p:cNvPr id="104561" name="Rectangle 101"/>
            <p:cNvSpPr>
              <a:spLocks noChangeArrowheads="1"/>
            </p:cNvSpPr>
            <p:nvPr/>
          </p:nvSpPr>
          <p:spPr bwMode="auto">
            <a:xfrm>
              <a:off x="3792" y="1720"/>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a:t>
              </a:r>
              <a:endParaRPr lang="el-GR" sz="1200">
                <a:latin typeface="Verdana" pitchFamily="34" charset="0"/>
              </a:endParaRPr>
            </a:p>
          </p:txBody>
        </p:sp>
        <p:sp>
          <p:nvSpPr>
            <p:cNvPr id="104562" name="Rectangle 102"/>
            <p:cNvSpPr>
              <a:spLocks noChangeArrowheads="1"/>
            </p:cNvSpPr>
            <p:nvPr/>
          </p:nvSpPr>
          <p:spPr bwMode="auto">
            <a:xfrm>
              <a:off x="4848" y="1548"/>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0.70</a:t>
              </a:r>
              <a:endParaRPr lang="el-GR" sz="1200">
                <a:latin typeface="Verdana" pitchFamily="34" charset="0"/>
              </a:endParaRPr>
            </a:p>
          </p:txBody>
        </p:sp>
        <p:sp>
          <p:nvSpPr>
            <p:cNvPr id="104563" name="Rectangle 103"/>
            <p:cNvSpPr>
              <a:spLocks noChangeArrowheads="1"/>
            </p:cNvSpPr>
            <p:nvPr/>
          </p:nvSpPr>
          <p:spPr bwMode="auto">
            <a:xfrm>
              <a:off x="4464" y="1548"/>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2.20</a:t>
              </a:r>
              <a:endParaRPr lang="el-GR" sz="1200">
                <a:latin typeface="Verdana" pitchFamily="34" charset="0"/>
              </a:endParaRPr>
            </a:p>
          </p:txBody>
        </p:sp>
        <p:sp>
          <p:nvSpPr>
            <p:cNvPr id="104564" name="Rectangle 104"/>
            <p:cNvSpPr>
              <a:spLocks noChangeArrowheads="1"/>
            </p:cNvSpPr>
            <p:nvPr/>
          </p:nvSpPr>
          <p:spPr bwMode="auto">
            <a:xfrm>
              <a:off x="4128" y="1548"/>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0.55</a:t>
              </a:r>
              <a:endParaRPr lang="el-GR" sz="1200">
                <a:latin typeface="Verdana" pitchFamily="34" charset="0"/>
              </a:endParaRPr>
            </a:p>
          </p:txBody>
        </p:sp>
        <p:sp>
          <p:nvSpPr>
            <p:cNvPr id="104565" name="Rectangle 105"/>
            <p:cNvSpPr>
              <a:spLocks noChangeArrowheads="1"/>
            </p:cNvSpPr>
            <p:nvPr/>
          </p:nvSpPr>
          <p:spPr bwMode="auto">
            <a:xfrm>
              <a:off x="3792" y="1548"/>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000">
                  <a:latin typeface="Verdana" pitchFamily="34" charset="0"/>
                </a:rPr>
                <a:t>-1.05</a:t>
              </a:r>
              <a:endParaRPr lang="el-GR" sz="1000">
                <a:latin typeface="Verdana" pitchFamily="34" charset="0"/>
              </a:endParaRPr>
            </a:p>
          </p:txBody>
        </p:sp>
        <p:sp>
          <p:nvSpPr>
            <p:cNvPr id="104566" name="Rectangle 106"/>
            <p:cNvSpPr>
              <a:spLocks noChangeArrowheads="1"/>
            </p:cNvSpPr>
            <p:nvPr/>
          </p:nvSpPr>
          <p:spPr bwMode="auto">
            <a:xfrm>
              <a:off x="4848" y="1376"/>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0.55</a:t>
              </a:r>
              <a:endParaRPr lang="el-GR" sz="1200">
                <a:latin typeface="Verdana" pitchFamily="34" charset="0"/>
              </a:endParaRPr>
            </a:p>
          </p:txBody>
        </p:sp>
        <p:sp>
          <p:nvSpPr>
            <p:cNvPr id="104567" name="Rectangle 107"/>
            <p:cNvSpPr>
              <a:spLocks noChangeArrowheads="1"/>
            </p:cNvSpPr>
            <p:nvPr/>
          </p:nvSpPr>
          <p:spPr bwMode="auto">
            <a:xfrm>
              <a:off x="4464" y="1376"/>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0.55</a:t>
              </a:r>
              <a:endParaRPr lang="el-GR" sz="1200">
                <a:latin typeface="Verdana" pitchFamily="34" charset="0"/>
              </a:endParaRPr>
            </a:p>
          </p:txBody>
        </p:sp>
        <p:sp>
          <p:nvSpPr>
            <p:cNvPr id="104568" name="Rectangle 108"/>
            <p:cNvSpPr>
              <a:spLocks noChangeArrowheads="1"/>
            </p:cNvSpPr>
            <p:nvPr/>
          </p:nvSpPr>
          <p:spPr bwMode="auto">
            <a:xfrm>
              <a:off x="4128" y="1376"/>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0.7</a:t>
              </a:r>
              <a:endParaRPr lang="el-GR" sz="1200">
                <a:latin typeface="Verdana" pitchFamily="34" charset="0"/>
              </a:endParaRPr>
            </a:p>
          </p:txBody>
        </p:sp>
        <p:sp>
          <p:nvSpPr>
            <p:cNvPr id="104569" name="Rectangle 109"/>
            <p:cNvSpPr>
              <a:spLocks noChangeArrowheads="1"/>
            </p:cNvSpPr>
            <p:nvPr/>
          </p:nvSpPr>
          <p:spPr bwMode="auto">
            <a:xfrm>
              <a:off x="3792" y="1376"/>
              <a:ext cx="3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1.05</a:t>
              </a:r>
              <a:endParaRPr lang="el-GR" sz="1200">
                <a:latin typeface="Verdana" pitchFamily="34" charset="0"/>
              </a:endParaRPr>
            </a:p>
          </p:txBody>
        </p:sp>
        <p:sp>
          <p:nvSpPr>
            <p:cNvPr id="104570" name="Rectangle 110"/>
            <p:cNvSpPr>
              <a:spLocks noChangeArrowheads="1"/>
            </p:cNvSpPr>
            <p:nvPr/>
          </p:nvSpPr>
          <p:spPr bwMode="auto">
            <a:xfrm>
              <a:off x="4848" y="1200"/>
              <a:ext cx="33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a:t>
              </a:r>
              <a:endParaRPr lang="el-GR" sz="1200">
                <a:latin typeface="Verdana" pitchFamily="34" charset="0"/>
              </a:endParaRPr>
            </a:p>
          </p:txBody>
        </p:sp>
        <p:sp>
          <p:nvSpPr>
            <p:cNvPr id="104571" name="Rectangle 111"/>
            <p:cNvSpPr>
              <a:spLocks noChangeArrowheads="1"/>
            </p:cNvSpPr>
            <p:nvPr/>
          </p:nvSpPr>
          <p:spPr bwMode="auto">
            <a:xfrm>
              <a:off x="4464" y="1200"/>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-1.05</a:t>
              </a:r>
              <a:endParaRPr lang="el-GR" sz="1200">
                <a:latin typeface="Verdana" pitchFamily="34" charset="0"/>
              </a:endParaRPr>
            </a:p>
          </p:txBody>
        </p:sp>
        <p:sp>
          <p:nvSpPr>
            <p:cNvPr id="104572" name="Rectangle 112"/>
            <p:cNvSpPr>
              <a:spLocks noChangeArrowheads="1"/>
            </p:cNvSpPr>
            <p:nvPr/>
          </p:nvSpPr>
          <p:spPr bwMode="auto">
            <a:xfrm>
              <a:off x="4128" y="1200"/>
              <a:ext cx="33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1.05</a:t>
              </a:r>
              <a:endParaRPr lang="el-GR" sz="1200">
                <a:latin typeface="Verdana" pitchFamily="34" charset="0"/>
              </a:endParaRPr>
            </a:p>
          </p:txBody>
        </p:sp>
        <p:sp>
          <p:nvSpPr>
            <p:cNvPr id="104573" name="Rectangle 113"/>
            <p:cNvSpPr>
              <a:spLocks noChangeArrowheads="1"/>
            </p:cNvSpPr>
            <p:nvPr/>
          </p:nvSpPr>
          <p:spPr bwMode="auto">
            <a:xfrm>
              <a:off x="3792" y="1200"/>
              <a:ext cx="33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3.70</a:t>
              </a:r>
              <a:endParaRPr lang="el-GR" sz="1200">
                <a:latin typeface="Verdana" pitchFamily="34" charset="0"/>
              </a:endParaRPr>
            </a:p>
          </p:txBody>
        </p:sp>
        <p:sp>
          <p:nvSpPr>
            <p:cNvPr id="104574" name="Line 114"/>
            <p:cNvSpPr>
              <a:spLocks noChangeShapeType="1"/>
            </p:cNvSpPr>
            <p:nvPr/>
          </p:nvSpPr>
          <p:spPr bwMode="auto">
            <a:xfrm>
              <a:off x="3792" y="1200"/>
              <a:ext cx="13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5" name="Line 115"/>
            <p:cNvSpPr>
              <a:spLocks noChangeShapeType="1"/>
            </p:cNvSpPr>
            <p:nvPr/>
          </p:nvSpPr>
          <p:spPr bwMode="auto">
            <a:xfrm>
              <a:off x="3792" y="1376"/>
              <a:ext cx="1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6" name="Line 116"/>
            <p:cNvSpPr>
              <a:spLocks noChangeShapeType="1"/>
            </p:cNvSpPr>
            <p:nvPr/>
          </p:nvSpPr>
          <p:spPr bwMode="auto">
            <a:xfrm>
              <a:off x="3792" y="1548"/>
              <a:ext cx="1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7" name="Line 117"/>
            <p:cNvSpPr>
              <a:spLocks noChangeShapeType="1"/>
            </p:cNvSpPr>
            <p:nvPr/>
          </p:nvSpPr>
          <p:spPr bwMode="auto">
            <a:xfrm>
              <a:off x="3792" y="1720"/>
              <a:ext cx="1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8" name="Line 118"/>
            <p:cNvSpPr>
              <a:spLocks noChangeShapeType="1"/>
            </p:cNvSpPr>
            <p:nvPr/>
          </p:nvSpPr>
          <p:spPr bwMode="auto">
            <a:xfrm>
              <a:off x="3792" y="1892"/>
              <a:ext cx="13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9" name="Line 119"/>
            <p:cNvSpPr>
              <a:spLocks noChangeShapeType="1"/>
            </p:cNvSpPr>
            <p:nvPr/>
          </p:nvSpPr>
          <p:spPr bwMode="auto">
            <a:xfrm>
              <a:off x="3792" y="1200"/>
              <a:ext cx="0" cy="69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0" name="Line 120"/>
            <p:cNvSpPr>
              <a:spLocks noChangeShapeType="1"/>
            </p:cNvSpPr>
            <p:nvPr/>
          </p:nvSpPr>
          <p:spPr bwMode="auto">
            <a:xfrm>
              <a:off x="4128" y="1200"/>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1" name="Line 121"/>
            <p:cNvSpPr>
              <a:spLocks noChangeShapeType="1"/>
            </p:cNvSpPr>
            <p:nvPr/>
          </p:nvSpPr>
          <p:spPr bwMode="auto">
            <a:xfrm>
              <a:off x="4464" y="1200"/>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2" name="Line 122"/>
            <p:cNvSpPr>
              <a:spLocks noChangeShapeType="1"/>
            </p:cNvSpPr>
            <p:nvPr/>
          </p:nvSpPr>
          <p:spPr bwMode="auto">
            <a:xfrm>
              <a:off x="4848" y="1200"/>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3" name="Line 123"/>
            <p:cNvSpPr>
              <a:spLocks noChangeShapeType="1"/>
            </p:cNvSpPr>
            <p:nvPr/>
          </p:nvSpPr>
          <p:spPr bwMode="auto">
            <a:xfrm>
              <a:off x="5184" y="1200"/>
              <a:ext cx="0" cy="69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4" name="Text Box 124"/>
            <p:cNvSpPr txBox="1">
              <a:spLocks noChangeArrowheads="1"/>
            </p:cNvSpPr>
            <p:nvPr/>
          </p:nvSpPr>
          <p:spPr bwMode="auto">
            <a:xfrm>
              <a:off x="3072" y="1440"/>
              <a:ext cx="73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Cov=</a:t>
              </a:r>
              <a:endParaRPr lang="el-GR">
                <a:latin typeface="Verdana" pitchFamily="34" charset="0"/>
              </a:endParaRPr>
            </a:p>
          </p:txBody>
        </p:sp>
      </p:grpSp>
      <p:grpSp>
        <p:nvGrpSpPr>
          <p:cNvPr id="9" name="Group 125"/>
          <p:cNvGrpSpPr>
            <a:grpSpLocks/>
          </p:cNvGrpSpPr>
          <p:nvPr/>
        </p:nvGrpSpPr>
        <p:grpSpPr bwMode="auto">
          <a:xfrm>
            <a:off x="-304800" y="4006850"/>
            <a:ext cx="3505200" cy="1098550"/>
            <a:chOff x="-192" y="2524"/>
            <a:chExt cx="2208" cy="692"/>
          </a:xfrm>
        </p:grpSpPr>
        <p:sp>
          <p:nvSpPr>
            <p:cNvPr id="104531" name="Rectangle 126"/>
            <p:cNvSpPr>
              <a:spLocks noChangeArrowheads="1"/>
            </p:cNvSpPr>
            <p:nvPr/>
          </p:nvSpPr>
          <p:spPr bwMode="auto">
            <a:xfrm>
              <a:off x="1632" y="3044"/>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0.09</a:t>
              </a:r>
              <a:endParaRPr lang="el-GR" sz="1200">
                <a:latin typeface="Verdana" pitchFamily="34" charset="0"/>
              </a:endParaRPr>
            </a:p>
          </p:txBody>
        </p:sp>
        <p:sp>
          <p:nvSpPr>
            <p:cNvPr id="104532" name="Rectangle 127"/>
            <p:cNvSpPr>
              <a:spLocks noChangeArrowheads="1"/>
            </p:cNvSpPr>
            <p:nvPr/>
          </p:nvSpPr>
          <p:spPr bwMode="auto">
            <a:xfrm>
              <a:off x="1248" y="3044"/>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0.78</a:t>
              </a:r>
              <a:endParaRPr lang="el-GR" sz="1200">
                <a:latin typeface="Verdana" pitchFamily="34" charset="0"/>
              </a:endParaRPr>
            </a:p>
          </p:txBody>
        </p:sp>
        <p:sp>
          <p:nvSpPr>
            <p:cNvPr id="104533" name="Rectangle 128"/>
            <p:cNvSpPr>
              <a:spLocks noChangeArrowheads="1"/>
            </p:cNvSpPr>
            <p:nvPr/>
          </p:nvSpPr>
          <p:spPr bwMode="auto">
            <a:xfrm>
              <a:off x="864" y="3044"/>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-0.60</a:t>
              </a:r>
              <a:endParaRPr lang="el-GR" sz="1200">
                <a:latin typeface="Verdana" pitchFamily="34" charset="0"/>
              </a:endParaRPr>
            </a:p>
          </p:txBody>
        </p:sp>
        <p:sp>
          <p:nvSpPr>
            <p:cNvPr id="104534" name="Rectangle 129"/>
            <p:cNvSpPr>
              <a:spLocks noChangeArrowheads="1"/>
            </p:cNvSpPr>
            <p:nvPr/>
          </p:nvSpPr>
          <p:spPr bwMode="auto">
            <a:xfrm>
              <a:off x="480" y="3044"/>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-0.01</a:t>
              </a:r>
              <a:endParaRPr lang="el-GR" sz="1200">
                <a:latin typeface="Verdana" pitchFamily="34" charset="0"/>
              </a:endParaRPr>
            </a:p>
          </p:txBody>
        </p:sp>
        <p:sp>
          <p:nvSpPr>
            <p:cNvPr id="104535" name="Rectangle 130"/>
            <p:cNvSpPr>
              <a:spLocks noChangeArrowheads="1"/>
            </p:cNvSpPr>
            <p:nvPr/>
          </p:nvSpPr>
          <p:spPr bwMode="auto">
            <a:xfrm>
              <a:off x="1632" y="287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0.34</a:t>
              </a:r>
              <a:endParaRPr lang="el-GR" sz="1200">
                <a:latin typeface="Verdana" pitchFamily="34" charset="0"/>
              </a:endParaRPr>
            </a:p>
          </p:txBody>
        </p:sp>
        <p:sp>
          <p:nvSpPr>
            <p:cNvPr id="104536" name="Rectangle 131"/>
            <p:cNvSpPr>
              <a:spLocks noChangeArrowheads="1"/>
            </p:cNvSpPr>
            <p:nvPr/>
          </p:nvSpPr>
          <p:spPr bwMode="auto">
            <a:xfrm>
              <a:off x="1248" y="287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-0.54</a:t>
              </a:r>
              <a:endParaRPr lang="el-GR" sz="1200">
                <a:latin typeface="Verdana" pitchFamily="34" charset="0"/>
              </a:endParaRPr>
            </a:p>
          </p:txBody>
        </p:sp>
        <p:sp>
          <p:nvSpPr>
            <p:cNvPr id="104537" name="Rectangle 132"/>
            <p:cNvSpPr>
              <a:spLocks noChangeArrowheads="1"/>
            </p:cNvSpPr>
            <p:nvPr/>
          </p:nvSpPr>
          <p:spPr bwMode="auto">
            <a:xfrm>
              <a:off x="864" y="287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-0.66</a:t>
              </a:r>
              <a:endParaRPr lang="el-GR" sz="1200">
                <a:latin typeface="Verdana" pitchFamily="34" charset="0"/>
              </a:endParaRPr>
            </a:p>
          </p:txBody>
        </p:sp>
        <p:sp>
          <p:nvSpPr>
            <p:cNvPr id="104538" name="Rectangle 133"/>
            <p:cNvSpPr>
              <a:spLocks noChangeArrowheads="1"/>
            </p:cNvSpPr>
            <p:nvPr/>
          </p:nvSpPr>
          <p:spPr bwMode="auto">
            <a:xfrm>
              <a:off x="480" y="287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0.38</a:t>
              </a:r>
              <a:endParaRPr lang="el-GR" sz="1200">
                <a:latin typeface="Verdana" pitchFamily="34" charset="0"/>
              </a:endParaRPr>
            </a:p>
          </p:txBody>
        </p:sp>
        <p:sp>
          <p:nvSpPr>
            <p:cNvPr id="104539" name="Rectangle 134"/>
            <p:cNvSpPr>
              <a:spLocks noChangeArrowheads="1"/>
            </p:cNvSpPr>
            <p:nvPr/>
          </p:nvSpPr>
          <p:spPr bwMode="auto">
            <a:xfrm>
              <a:off x="1632" y="2700"/>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-0.86</a:t>
              </a:r>
              <a:endParaRPr lang="el-GR" sz="1200">
                <a:latin typeface="Verdana" pitchFamily="34" charset="0"/>
              </a:endParaRPr>
            </a:p>
          </p:txBody>
        </p:sp>
        <p:sp>
          <p:nvSpPr>
            <p:cNvPr id="104540" name="Rectangle 135"/>
            <p:cNvSpPr>
              <a:spLocks noChangeArrowheads="1"/>
            </p:cNvSpPr>
            <p:nvPr/>
          </p:nvSpPr>
          <p:spPr bwMode="auto">
            <a:xfrm>
              <a:off x="1248" y="2700"/>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-0.20</a:t>
              </a:r>
              <a:endParaRPr lang="el-GR" sz="1200">
                <a:latin typeface="Verdana" pitchFamily="34" charset="0"/>
              </a:endParaRPr>
            </a:p>
          </p:txBody>
        </p:sp>
        <p:sp>
          <p:nvSpPr>
            <p:cNvPr id="104541" name="Rectangle 136"/>
            <p:cNvSpPr>
              <a:spLocks noChangeArrowheads="1"/>
            </p:cNvSpPr>
            <p:nvPr/>
          </p:nvSpPr>
          <p:spPr bwMode="auto">
            <a:xfrm>
              <a:off x="864" y="2700"/>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-0.40</a:t>
              </a:r>
              <a:endParaRPr lang="el-GR" sz="1200">
                <a:latin typeface="Verdana" pitchFamily="34" charset="0"/>
              </a:endParaRPr>
            </a:p>
          </p:txBody>
        </p:sp>
        <p:sp>
          <p:nvSpPr>
            <p:cNvPr id="104542" name="Rectangle 137"/>
            <p:cNvSpPr>
              <a:spLocks noChangeArrowheads="1"/>
            </p:cNvSpPr>
            <p:nvPr/>
          </p:nvSpPr>
          <p:spPr bwMode="auto">
            <a:xfrm>
              <a:off x="480" y="2700"/>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-0.20</a:t>
              </a:r>
              <a:endParaRPr lang="el-GR" sz="1200">
                <a:latin typeface="Verdana" pitchFamily="34" charset="0"/>
              </a:endParaRPr>
            </a:p>
          </p:txBody>
        </p:sp>
        <p:sp>
          <p:nvSpPr>
            <p:cNvPr id="104543" name="Rectangle 138"/>
            <p:cNvSpPr>
              <a:spLocks noChangeArrowheads="1"/>
            </p:cNvSpPr>
            <p:nvPr/>
          </p:nvSpPr>
          <p:spPr bwMode="auto">
            <a:xfrm>
              <a:off x="1632" y="2524"/>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0.34</a:t>
              </a:r>
              <a:endParaRPr lang="el-GR" sz="1200">
                <a:latin typeface="Verdana" pitchFamily="34" charset="0"/>
              </a:endParaRPr>
            </a:p>
          </p:txBody>
        </p:sp>
        <p:sp>
          <p:nvSpPr>
            <p:cNvPr id="104544" name="Rectangle 139"/>
            <p:cNvSpPr>
              <a:spLocks noChangeArrowheads="1"/>
            </p:cNvSpPr>
            <p:nvPr/>
          </p:nvSpPr>
          <p:spPr bwMode="auto">
            <a:xfrm>
              <a:off x="1248" y="2524"/>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-0.19</a:t>
              </a:r>
              <a:endParaRPr lang="el-GR" sz="1200">
                <a:latin typeface="Verdana" pitchFamily="34" charset="0"/>
              </a:endParaRPr>
            </a:p>
          </p:txBody>
        </p:sp>
        <p:sp>
          <p:nvSpPr>
            <p:cNvPr id="104545" name="Rectangle 140"/>
            <p:cNvSpPr>
              <a:spLocks noChangeArrowheads="1"/>
            </p:cNvSpPr>
            <p:nvPr/>
          </p:nvSpPr>
          <p:spPr bwMode="auto">
            <a:xfrm>
              <a:off x="864" y="2524"/>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-0.18</a:t>
              </a:r>
              <a:endParaRPr lang="el-GR" sz="1200">
                <a:latin typeface="Verdana" pitchFamily="34" charset="0"/>
              </a:endParaRPr>
            </a:p>
          </p:txBody>
        </p:sp>
        <p:sp>
          <p:nvSpPr>
            <p:cNvPr id="104546" name="Rectangle 141"/>
            <p:cNvSpPr>
              <a:spLocks noChangeArrowheads="1"/>
            </p:cNvSpPr>
            <p:nvPr/>
          </p:nvSpPr>
          <p:spPr bwMode="auto">
            <a:xfrm>
              <a:off x="480" y="2524"/>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-0.90</a:t>
              </a:r>
              <a:endParaRPr lang="el-GR" sz="1200">
                <a:latin typeface="Verdana" pitchFamily="34" charset="0"/>
              </a:endParaRPr>
            </a:p>
          </p:txBody>
        </p:sp>
        <p:sp>
          <p:nvSpPr>
            <p:cNvPr id="104547" name="Line 142"/>
            <p:cNvSpPr>
              <a:spLocks noChangeShapeType="1"/>
            </p:cNvSpPr>
            <p:nvPr/>
          </p:nvSpPr>
          <p:spPr bwMode="auto">
            <a:xfrm>
              <a:off x="480" y="2524"/>
              <a:ext cx="15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8" name="Line 143"/>
            <p:cNvSpPr>
              <a:spLocks noChangeShapeType="1"/>
            </p:cNvSpPr>
            <p:nvPr/>
          </p:nvSpPr>
          <p:spPr bwMode="auto">
            <a:xfrm>
              <a:off x="480" y="2700"/>
              <a:ext cx="15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49" name="Line 144"/>
            <p:cNvSpPr>
              <a:spLocks noChangeShapeType="1"/>
            </p:cNvSpPr>
            <p:nvPr/>
          </p:nvSpPr>
          <p:spPr bwMode="auto">
            <a:xfrm>
              <a:off x="480" y="2872"/>
              <a:ext cx="15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0" name="Line 145"/>
            <p:cNvSpPr>
              <a:spLocks noChangeShapeType="1"/>
            </p:cNvSpPr>
            <p:nvPr/>
          </p:nvSpPr>
          <p:spPr bwMode="auto">
            <a:xfrm>
              <a:off x="480" y="3044"/>
              <a:ext cx="15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1" name="Line 146"/>
            <p:cNvSpPr>
              <a:spLocks noChangeShapeType="1"/>
            </p:cNvSpPr>
            <p:nvPr/>
          </p:nvSpPr>
          <p:spPr bwMode="auto">
            <a:xfrm>
              <a:off x="480" y="3216"/>
              <a:ext cx="15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2" name="Line 147"/>
            <p:cNvSpPr>
              <a:spLocks noChangeShapeType="1"/>
            </p:cNvSpPr>
            <p:nvPr/>
          </p:nvSpPr>
          <p:spPr bwMode="auto">
            <a:xfrm>
              <a:off x="480" y="2524"/>
              <a:ext cx="0" cy="69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3" name="Line 148"/>
            <p:cNvSpPr>
              <a:spLocks noChangeShapeType="1"/>
            </p:cNvSpPr>
            <p:nvPr/>
          </p:nvSpPr>
          <p:spPr bwMode="auto">
            <a:xfrm>
              <a:off x="864" y="2524"/>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4" name="Line 149"/>
            <p:cNvSpPr>
              <a:spLocks noChangeShapeType="1"/>
            </p:cNvSpPr>
            <p:nvPr/>
          </p:nvSpPr>
          <p:spPr bwMode="auto">
            <a:xfrm>
              <a:off x="1248" y="2524"/>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5" name="Line 150"/>
            <p:cNvSpPr>
              <a:spLocks noChangeShapeType="1"/>
            </p:cNvSpPr>
            <p:nvPr/>
          </p:nvSpPr>
          <p:spPr bwMode="auto">
            <a:xfrm>
              <a:off x="1632" y="2524"/>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6" name="Line 151"/>
            <p:cNvSpPr>
              <a:spLocks noChangeShapeType="1"/>
            </p:cNvSpPr>
            <p:nvPr/>
          </p:nvSpPr>
          <p:spPr bwMode="auto">
            <a:xfrm>
              <a:off x="2016" y="2524"/>
              <a:ext cx="0" cy="69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57" name="Text Box 152"/>
            <p:cNvSpPr txBox="1">
              <a:spLocks noChangeArrowheads="1"/>
            </p:cNvSpPr>
            <p:nvPr/>
          </p:nvSpPr>
          <p:spPr bwMode="auto">
            <a:xfrm>
              <a:off x="-192" y="2736"/>
              <a:ext cx="59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U=</a:t>
              </a:r>
              <a:endParaRPr lang="el-GR">
                <a:latin typeface="Verdana" pitchFamily="34" charset="0"/>
              </a:endParaRPr>
            </a:p>
          </p:txBody>
        </p:sp>
      </p:grpSp>
      <p:grpSp>
        <p:nvGrpSpPr>
          <p:cNvPr id="10" name="Group 153"/>
          <p:cNvGrpSpPr>
            <a:grpSpLocks/>
          </p:cNvGrpSpPr>
          <p:nvPr/>
        </p:nvGrpSpPr>
        <p:grpSpPr bwMode="auto">
          <a:xfrm>
            <a:off x="-304800" y="5562600"/>
            <a:ext cx="3581400" cy="304800"/>
            <a:chOff x="-192" y="3504"/>
            <a:chExt cx="2256" cy="192"/>
          </a:xfrm>
        </p:grpSpPr>
        <p:sp>
          <p:nvSpPr>
            <p:cNvPr id="104519" name="Rectangle 154"/>
            <p:cNvSpPr>
              <a:spLocks noChangeArrowheads="1"/>
            </p:cNvSpPr>
            <p:nvPr/>
          </p:nvSpPr>
          <p:spPr bwMode="auto">
            <a:xfrm>
              <a:off x="1632" y="3520"/>
              <a:ext cx="43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0.004</a:t>
              </a:r>
              <a:endParaRPr lang="el-GR" sz="1200">
                <a:latin typeface="Verdana" pitchFamily="34" charset="0"/>
              </a:endParaRPr>
            </a:p>
          </p:txBody>
        </p:sp>
        <p:sp>
          <p:nvSpPr>
            <p:cNvPr id="104520" name="Rectangle 155"/>
            <p:cNvSpPr>
              <a:spLocks noChangeArrowheads="1"/>
            </p:cNvSpPr>
            <p:nvPr/>
          </p:nvSpPr>
          <p:spPr bwMode="auto">
            <a:xfrm>
              <a:off x="1248" y="3520"/>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1.02</a:t>
              </a:r>
              <a:endParaRPr lang="el-GR" sz="1200">
                <a:latin typeface="Verdana" pitchFamily="34" charset="0"/>
              </a:endParaRPr>
            </a:p>
          </p:txBody>
        </p:sp>
        <p:sp>
          <p:nvSpPr>
            <p:cNvPr id="104521" name="Rectangle 156"/>
            <p:cNvSpPr>
              <a:spLocks noChangeArrowheads="1"/>
            </p:cNvSpPr>
            <p:nvPr/>
          </p:nvSpPr>
          <p:spPr bwMode="auto">
            <a:xfrm>
              <a:off x="864" y="3520"/>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2.89</a:t>
              </a:r>
              <a:endParaRPr lang="el-GR" sz="1200">
                <a:latin typeface="Verdana" pitchFamily="34" charset="0"/>
              </a:endParaRPr>
            </a:p>
          </p:txBody>
        </p:sp>
        <p:sp>
          <p:nvSpPr>
            <p:cNvPr id="104522" name="Rectangle 157"/>
            <p:cNvSpPr>
              <a:spLocks noChangeArrowheads="1"/>
            </p:cNvSpPr>
            <p:nvPr/>
          </p:nvSpPr>
          <p:spPr bwMode="auto">
            <a:xfrm>
              <a:off x="480" y="3520"/>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4.38</a:t>
              </a:r>
              <a:endParaRPr lang="el-GR" sz="1200">
                <a:latin typeface="Verdana" pitchFamily="34" charset="0"/>
              </a:endParaRPr>
            </a:p>
          </p:txBody>
        </p:sp>
        <p:sp>
          <p:nvSpPr>
            <p:cNvPr id="104523" name="Line 158"/>
            <p:cNvSpPr>
              <a:spLocks noChangeShapeType="1"/>
            </p:cNvSpPr>
            <p:nvPr/>
          </p:nvSpPr>
          <p:spPr bwMode="auto">
            <a:xfrm>
              <a:off x="480" y="3520"/>
              <a:ext cx="158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24" name="Line 159"/>
            <p:cNvSpPr>
              <a:spLocks noChangeShapeType="1"/>
            </p:cNvSpPr>
            <p:nvPr/>
          </p:nvSpPr>
          <p:spPr bwMode="auto">
            <a:xfrm>
              <a:off x="480" y="3696"/>
              <a:ext cx="158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25" name="Line 160"/>
            <p:cNvSpPr>
              <a:spLocks noChangeShapeType="1"/>
            </p:cNvSpPr>
            <p:nvPr/>
          </p:nvSpPr>
          <p:spPr bwMode="auto">
            <a:xfrm>
              <a:off x="480" y="3520"/>
              <a:ext cx="0" cy="17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26" name="Line 161"/>
            <p:cNvSpPr>
              <a:spLocks noChangeShapeType="1"/>
            </p:cNvSpPr>
            <p:nvPr/>
          </p:nvSpPr>
          <p:spPr bwMode="auto">
            <a:xfrm>
              <a:off x="864" y="3520"/>
              <a:ext cx="0" cy="1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27" name="Line 162"/>
            <p:cNvSpPr>
              <a:spLocks noChangeShapeType="1"/>
            </p:cNvSpPr>
            <p:nvPr/>
          </p:nvSpPr>
          <p:spPr bwMode="auto">
            <a:xfrm>
              <a:off x="1248" y="3520"/>
              <a:ext cx="0" cy="1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28" name="Line 163"/>
            <p:cNvSpPr>
              <a:spLocks noChangeShapeType="1"/>
            </p:cNvSpPr>
            <p:nvPr/>
          </p:nvSpPr>
          <p:spPr bwMode="auto">
            <a:xfrm>
              <a:off x="1632" y="3520"/>
              <a:ext cx="0" cy="1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29" name="Line 164"/>
            <p:cNvSpPr>
              <a:spLocks noChangeShapeType="1"/>
            </p:cNvSpPr>
            <p:nvPr/>
          </p:nvSpPr>
          <p:spPr bwMode="auto">
            <a:xfrm>
              <a:off x="2064" y="3520"/>
              <a:ext cx="0" cy="17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30" name="Text Box 165"/>
            <p:cNvSpPr txBox="1">
              <a:spLocks noChangeArrowheads="1"/>
            </p:cNvSpPr>
            <p:nvPr/>
          </p:nvSpPr>
          <p:spPr bwMode="auto">
            <a:xfrm>
              <a:off x="-192" y="3504"/>
              <a:ext cx="57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L=</a:t>
              </a:r>
              <a:endParaRPr lang="el-GR">
                <a:latin typeface="Verdana" pitchFamily="34" charset="0"/>
              </a:endParaRPr>
            </a:p>
          </p:txBody>
        </p:sp>
      </p:grpSp>
      <p:sp>
        <p:nvSpPr>
          <p:cNvPr id="98470" name="Text Box 166"/>
          <p:cNvSpPr txBox="1">
            <a:spLocks noChangeArrowheads="1"/>
          </p:cNvSpPr>
          <p:nvPr/>
        </p:nvSpPr>
        <p:spPr bwMode="auto">
          <a:xfrm>
            <a:off x="2743200" y="1828800"/>
            <a:ext cx="9921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X’=</a:t>
            </a:r>
            <a:endParaRPr lang="el-GR">
              <a:latin typeface="Verdana" pitchFamily="34" charset="0"/>
            </a:endParaRPr>
          </a:p>
        </p:txBody>
      </p:sp>
      <p:grpSp>
        <p:nvGrpSpPr>
          <p:cNvPr id="11" name="Group 167"/>
          <p:cNvGrpSpPr>
            <a:grpSpLocks/>
          </p:cNvGrpSpPr>
          <p:nvPr/>
        </p:nvGrpSpPr>
        <p:grpSpPr bwMode="auto">
          <a:xfrm>
            <a:off x="2819400" y="4114800"/>
            <a:ext cx="990600" cy="304800"/>
            <a:chOff x="1776" y="2784"/>
            <a:chExt cx="624" cy="192"/>
          </a:xfrm>
        </p:grpSpPr>
        <p:sp>
          <p:nvSpPr>
            <p:cNvPr id="104517" name="Line 168"/>
            <p:cNvSpPr>
              <a:spLocks noChangeShapeType="1"/>
            </p:cNvSpPr>
            <p:nvPr/>
          </p:nvSpPr>
          <p:spPr bwMode="auto">
            <a:xfrm>
              <a:off x="2160" y="297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518" name="Text Box 169"/>
            <p:cNvSpPr txBox="1">
              <a:spLocks noChangeArrowheads="1"/>
            </p:cNvSpPr>
            <p:nvPr/>
          </p:nvSpPr>
          <p:spPr bwMode="auto">
            <a:xfrm>
              <a:off x="1776" y="2784"/>
              <a:ext cx="61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k=2</a:t>
              </a:r>
              <a:endParaRPr lang="el-GR" sz="1200">
                <a:latin typeface="Verdana" pitchFamily="34" charset="0"/>
              </a:endParaRPr>
            </a:p>
          </p:txBody>
        </p:sp>
      </p:grpSp>
      <p:sp>
        <p:nvSpPr>
          <p:cNvPr id="98474" name="Line 170"/>
          <p:cNvSpPr>
            <a:spLocks noChangeShapeType="1"/>
          </p:cNvSpPr>
          <p:nvPr/>
        </p:nvSpPr>
        <p:spPr bwMode="auto">
          <a:xfrm flipH="1">
            <a:off x="5410200" y="5334000"/>
            <a:ext cx="11113"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475" name="Line 171"/>
          <p:cNvSpPr>
            <a:spLocks noChangeShapeType="1"/>
          </p:cNvSpPr>
          <p:nvPr/>
        </p:nvSpPr>
        <p:spPr bwMode="auto">
          <a:xfrm>
            <a:off x="5410200" y="5791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476" name="Text Box 172"/>
          <p:cNvSpPr txBox="1">
            <a:spLocks noChangeArrowheads="1"/>
          </p:cNvSpPr>
          <p:nvPr/>
        </p:nvSpPr>
        <p:spPr bwMode="auto">
          <a:xfrm>
            <a:off x="4876800" y="5797550"/>
            <a:ext cx="1050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X’U</a:t>
            </a:r>
            <a:r>
              <a:rPr lang="en-US" baseline="-25000">
                <a:latin typeface="Verdana" pitchFamily="34" charset="0"/>
              </a:rPr>
              <a:t>k</a:t>
            </a:r>
            <a:endParaRPr lang="el-GR" baseline="-25000">
              <a:latin typeface="Verdana" pitchFamily="34" charset="0"/>
            </a:endParaRPr>
          </a:p>
        </p:txBody>
      </p:sp>
      <p:grpSp>
        <p:nvGrpSpPr>
          <p:cNvPr id="12" name="Group 173"/>
          <p:cNvGrpSpPr>
            <a:grpSpLocks/>
          </p:cNvGrpSpPr>
          <p:nvPr/>
        </p:nvGrpSpPr>
        <p:grpSpPr bwMode="auto">
          <a:xfrm>
            <a:off x="6259513" y="4648200"/>
            <a:ext cx="1219200" cy="1371600"/>
            <a:chOff x="4656" y="2976"/>
            <a:chExt cx="768" cy="864"/>
          </a:xfrm>
        </p:grpSpPr>
        <p:sp>
          <p:nvSpPr>
            <p:cNvPr id="104498" name="Rectangle 174"/>
            <p:cNvSpPr>
              <a:spLocks noChangeArrowheads="1"/>
            </p:cNvSpPr>
            <p:nvPr/>
          </p:nvSpPr>
          <p:spPr bwMode="auto">
            <a:xfrm>
              <a:off x="5040" y="3496"/>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0.54</a:t>
              </a:r>
              <a:endParaRPr lang="el-GR" sz="1200">
                <a:latin typeface="Verdana" pitchFamily="34" charset="0"/>
              </a:endParaRPr>
            </a:p>
          </p:txBody>
        </p:sp>
        <p:sp>
          <p:nvSpPr>
            <p:cNvPr id="104499" name="Rectangle 175"/>
            <p:cNvSpPr>
              <a:spLocks noChangeArrowheads="1"/>
            </p:cNvSpPr>
            <p:nvPr/>
          </p:nvSpPr>
          <p:spPr bwMode="auto">
            <a:xfrm>
              <a:off x="4656" y="3496"/>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2.7</a:t>
              </a:r>
              <a:endParaRPr lang="el-GR" sz="1200">
                <a:latin typeface="Verdana" pitchFamily="34" charset="0"/>
              </a:endParaRPr>
            </a:p>
          </p:txBody>
        </p:sp>
        <p:sp>
          <p:nvSpPr>
            <p:cNvPr id="104500" name="Rectangle 176"/>
            <p:cNvSpPr>
              <a:spLocks noChangeArrowheads="1"/>
            </p:cNvSpPr>
            <p:nvPr/>
          </p:nvSpPr>
          <p:spPr bwMode="auto">
            <a:xfrm>
              <a:off x="5040" y="3668"/>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0.4</a:t>
              </a:r>
              <a:endParaRPr lang="el-GR" sz="1200">
                <a:latin typeface="Verdana" pitchFamily="34" charset="0"/>
              </a:endParaRPr>
            </a:p>
          </p:txBody>
        </p:sp>
        <p:sp>
          <p:nvSpPr>
            <p:cNvPr id="104501" name="Rectangle 177"/>
            <p:cNvSpPr>
              <a:spLocks noChangeArrowheads="1"/>
            </p:cNvSpPr>
            <p:nvPr/>
          </p:nvSpPr>
          <p:spPr bwMode="auto">
            <a:xfrm>
              <a:off x="4656" y="3668"/>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a:t>
              </a:r>
              <a:endParaRPr lang="el-GR" sz="1200">
                <a:latin typeface="Verdana" pitchFamily="34" charset="0"/>
              </a:endParaRPr>
            </a:p>
          </p:txBody>
        </p:sp>
        <p:sp>
          <p:nvSpPr>
            <p:cNvPr id="104502" name="Rectangle 178"/>
            <p:cNvSpPr>
              <a:spLocks noChangeArrowheads="1"/>
            </p:cNvSpPr>
            <p:nvPr/>
          </p:nvSpPr>
          <p:spPr bwMode="auto">
            <a:xfrm>
              <a:off x="5040" y="3324"/>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-1.56</a:t>
              </a:r>
              <a:endParaRPr lang="el-GR" sz="1200">
                <a:latin typeface="Verdana" pitchFamily="34" charset="0"/>
              </a:endParaRPr>
            </a:p>
          </p:txBody>
        </p:sp>
        <p:sp>
          <p:nvSpPr>
            <p:cNvPr id="104503" name="Rectangle 179"/>
            <p:cNvSpPr>
              <a:spLocks noChangeArrowheads="1"/>
            </p:cNvSpPr>
            <p:nvPr/>
          </p:nvSpPr>
          <p:spPr bwMode="auto">
            <a:xfrm>
              <a:off x="4656" y="3324"/>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-2.4</a:t>
              </a:r>
              <a:endParaRPr lang="el-GR" sz="1200">
                <a:latin typeface="Verdana" pitchFamily="34" charset="0"/>
              </a:endParaRPr>
            </a:p>
          </p:txBody>
        </p:sp>
        <p:sp>
          <p:nvSpPr>
            <p:cNvPr id="104504" name="Rectangle 180"/>
            <p:cNvSpPr>
              <a:spLocks noChangeArrowheads="1"/>
            </p:cNvSpPr>
            <p:nvPr/>
          </p:nvSpPr>
          <p:spPr bwMode="auto">
            <a:xfrm>
              <a:off x="5040" y="315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505" name="Rectangle 181"/>
            <p:cNvSpPr>
              <a:spLocks noChangeArrowheads="1"/>
            </p:cNvSpPr>
            <p:nvPr/>
          </p:nvSpPr>
          <p:spPr bwMode="auto">
            <a:xfrm>
              <a:off x="4656" y="315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a:t>
              </a:r>
              <a:endParaRPr lang="el-GR" sz="1200">
                <a:latin typeface="Verdana" pitchFamily="34" charset="0"/>
              </a:endParaRPr>
            </a:p>
          </p:txBody>
        </p:sp>
        <p:sp>
          <p:nvSpPr>
            <p:cNvPr id="104506" name="Rectangle 182"/>
            <p:cNvSpPr>
              <a:spLocks noChangeArrowheads="1"/>
            </p:cNvSpPr>
            <p:nvPr/>
          </p:nvSpPr>
          <p:spPr bwMode="auto">
            <a:xfrm>
              <a:off x="5040" y="2976"/>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1.16</a:t>
              </a:r>
              <a:endParaRPr lang="el-GR" sz="1200">
                <a:latin typeface="Verdana" pitchFamily="34" charset="0"/>
              </a:endParaRPr>
            </a:p>
          </p:txBody>
        </p:sp>
        <p:sp>
          <p:nvSpPr>
            <p:cNvPr id="104507" name="Rectangle 183"/>
            <p:cNvSpPr>
              <a:spLocks noChangeArrowheads="1"/>
            </p:cNvSpPr>
            <p:nvPr/>
          </p:nvSpPr>
          <p:spPr bwMode="auto">
            <a:xfrm>
              <a:off x="4656" y="2976"/>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2.2</a:t>
              </a:r>
              <a:endParaRPr lang="el-GR" sz="1200">
                <a:latin typeface="Verdana" pitchFamily="34" charset="0"/>
              </a:endParaRPr>
            </a:p>
          </p:txBody>
        </p:sp>
        <p:sp>
          <p:nvSpPr>
            <p:cNvPr id="104508" name="Line 184"/>
            <p:cNvSpPr>
              <a:spLocks noChangeShapeType="1"/>
            </p:cNvSpPr>
            <p:nvPr/>
          </p:nvSpPr>
          <p:spPr bwMode="auto">
            <a:xfrm>
              <a:off x="4656" y="2976"/>
              <a:ext cx="76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09" name="Line 185"/>
            <p:cNvSpPr>
              <a:spLocks noChangeShapeType="1"/>
            </p:cNvSpPr>
            <p:nvPr/>
          </p:nvSpPr>
          <p:spPr bwMode="auto">
            <a:xfrm>
              <a:off x="4656" y="3152"/>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0" name="Line 186"/>
            <p:cNvSpPr>
              <a:spLocks noChangeShapeType="1"/>
            </p:cNvSpPr>
            <p:nvPr/>
          </p:nvSpPr>
          <p:spPr bwMode="auto">
            <a:xfrm>
              <a:off x="4656" y="3324"/>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1" name="Line 187"/>
            <p:cNvSpPr>
              <a:spLocks noChangeShapeType="1"/>
            </p:cNvSpPr>
            <p:nvPr/>
          </p:nvSpPr>
          <p:spPr bwMode="auto">
            <a:xfrm>
              <a:off x="4656" y="3496"/>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2" name="Line 188"/>
            <p:cNvSpPr>
              <a:spLocks noChangeShapeType="1"/>
            </p:cNvSpPr>
            <p:nvPr/>
          </p:nvSpPr>
          <p:spPr bwMode="auto">
            <a:xfrm>
              <a:off x="4656" y="3840"/>
              <a:ext cx="76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3" name="Line 189"/>
            <p:cNvSpPr>
              <a:spLocks noChangeShapeType="1"/>
            </p:cNvSpPr>
            <p:nvPr/>
          </p:nvSpPr>
          <p:spPr bwMode="auto">
            <a:xfrm>
              <a:off x="5040" y="2976"/>
              <a:ext cx="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4" name="Line 190"/>
            <p:cNvSpPr>
              <a:spLocks noChangeShapeType="1"/>
            </p:cNvSpPr>
            <p:nvPr/>
          </p:nvSpPr>
          <p:spPr bwMode="auto">
            <a:xfrm>
              <a:off x="5424" y="2976"/>
              <a:ext cx="0" cy="864"/>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5" name="Line 191"/>
            <p:cNvSpPr>
              <a:spLocks noChangeShapeType="1"/>
            </p:cNvSpPr>
            <p:nvPr/>
          </p:nvSpPr>
          <p:spPr bwMode="auto">
            <a:xfrm>
              <a:off x="4656" y="366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16" name="Line 192"/>
            <p:cNvSpPr>
              <a:spLocks noChangeShapeType="1"/>
            </p:cNvSpPr>
            <p:nvPr/>
          </p:nvSpPr>
          <p:spPr bwMode="auto">
            <a:xfrm>
              <a:off x="4656" y="2976"/>
              <a:ext cx="0" cy="864"/>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93"/>
          <p:cNvGrpSpPr>
            <a:grpSpLocks/>
          </p:cNvGrpSpPr>
          <p:nvPr/>
        </p:nvGrpSpPr>
        <p:grpSpPr bwMode="auto">
          <a:xfrm>
            <a:off x="673100" y="3733800"/>
            <a:ext cx="1397000" cy="2209800"/>
            <a:chOff x="424" y="2352"/>
            <a:chExt cx="880" cy="1392"/>
          </a:xfrm>
        </p:grpSpPr>
        <p:sp>
          <p:nvSpPr>
            <p:cNvPr id="104495" name="Oval 194"/>
            <p:cNvSpPr>
              <a:spLocks noChangeArrowheads="1"/>
            </p:cNvSpPr>
            <p:nvPr/>
          </p:nvSpPr>
          <p:spPr bwMode="auto">
            <a:xfrm>
              <a:off x="440" y="3456"/>
              <a:ext cx="864" cy="288"/>
            </a:xfrm>
            <a:prstGeom prst="ellipse">
              <a:avLst/>
            </a:prstGeom>
            <a:noFill/>
            <a:ln w="254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latin typeface="Verdana" pitchFamily="34" charset="0"/>
              </a:endParaRPr>
            </a:p>
          </p:txBody>
        </p:sp>
        <p:sp>
          <p:nvSpPr>
            <p:cNvPr id="104496" name="Oval 195"/>
            <p:cNvSpPr>
              <a:spLocks noChangeArrowheads="1"/>
            </p:cNvSpPr>
            <p:nvPr/>
          </p:nvSpPr>
          <p:spPr bwMode="auto">
            <a:xfrm>
              <a:off x="432" y="2352"/>
              <a:ext cx="816" cy="960"/>
            </a:xfrm>
            <a:prstGeom prst="ellipse">
              <a:avLst/>
            </a:prstGeom>
            <a:noFill/>
            <a:ln w="254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latin typeface="Verdana" pitchFamily="34" charset="0"/>
              </a:endParaRPr>
            </a:p>
          </p:txBody>
        </p:sp>
        <p:cxnSp>
          <p:nvCxnSpPr>
            <p:cNvPr id="104497" name="AutoShape 196"/>
            <p:cNvCxnSpPr>
              <a:cxnSpLocks noChangeShapeType="1"/>
              <a:stCxn id="104495" idx="2"/>
              <a:endCxn id="104496" idx="2"/>
            </p:cNvCxnSpPr>
            <p:nvPr/>
          </p:nvCxnSpPr>
          <p:spPr bwMode="auto">
            <a:xfrm rot="10800000">
              <a:off x="424" y="2832"/>
              <a:ext cx="8" cy="768"/>
            </a:xfrm>
            <a:prstGeom prst="curvedConnector3">
              <a:avLst>
                <a:gd name="adj1" fmla="val 1800000"/>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cxnSp>
      </p:grpSp>
      <p:grpSp>
        <p:nvGrpSpPr>
          <p:cNvPr id="14" name="Group 197"/>
          <p:cNvGrpSpPr>
            <a:grpSpLocks/>
          </p:cNvGrpSpPr>
          <p:nvPr/>
        </p:nvGrpSpPr>
        <p:grpSpPr bwMode="auto">
          <a:xfrm>
            <a:off x="3429000" y="4095750"/>
            <a:ext cx="2287588" cy="1106488"/>
            <a:chOff x="2160" y="2580"/>
            <a:chExt cx="1441" cy="697"/>
          </a:xfrm>
        </p:grpSpPr>
        <p:sp>
          <p:nvSpPr>
            <p:cNvPr id="104474" name="Rectangle 198"/>
            <p:cNvSpPr>
              <a:spLocks noChangeArrowheads="1"/>
            </p:cNvSpPr>
            <p:nvPr/>
          </p:nvSpPr>
          <p:spPr bwMode="auto">
            <a:xfrm>
              <a:off x="3216" y="2756"/>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-0.40</a:t>
              </a:r>
              <a:endParaRPr lang="el-GR" sz="1200">
                <a:latin typeface="Verdana" pitchFamily="34" charset="0"/>
              </a:endParaRPr>
            </a:p>
          </p:txBody>
        </p:sp>
        <p:sp>
          <p:nvSpPr>
            <p:cNvPr id="104475" name="Rectangle 199"/>
            <p:cNvSpPr>
              <a:spLocks noChangeArrowheads="1"/>
            </p:cNvSpPr>
            <p:nvPr/>
          </p:nvSpPr>
          <p:spPr bwMode="auto">
            <a:xfrm>
              <a:off x="2832" y="2756"/>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-0.20</a:t>
              </a:r>
              <a:endParaRPr lang="el-GR" sz="1200">
                <a:latin typeface="Verdana" pitchFamily="34" charset="0"/>
              </a:endParaRPr>
            </a:p>
          </p:txBody>
        </p:sp>
        <p:sp>
          <p:nvSpPr>
            <p:cNvPr id="104476" name="Rectangle 200"/>
            <p:cNvSpPr>
              <a:spLocks noChangeArrowheads="1"/>
            </p:cNvSpPr>
            <p:nvPr/>
          </p:nvSpPr>
          <p:spPr bwMode="auto">
            <a:xfrm>
              <a:off x="3216" y="2580"/>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-0.18</a:t>
              </a:r>
              <a:endParaRPr lang="el-GR" sz="1200">
                <a:latin typeface="Verdana" pitchFamily="34" charset="0"/>
              </a:endParaRPr>
            </a:p>
          </p:txBody>
        </p:sp>
        <p:sp>
          <p:nvSpPr>
            <p:cNvPr id="104477" name="Rectangle 201"/>
            <p:cNvSpPr>
              <a:spLocks noChangeArrowheads="1"/>
            </p:cNvSpPr>
            <p:nvPr/>
          </p:nvSpPr>
          <p:spPr bwMode="auto">
            <a:xfrm>
              <a:off x="2832" y="2580"/>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-0.90</a:t>
              </a:r>
              <a:endParaRPr lang="el-GR" sz="1200">
                <a:latin typeface="Verdana" pitchFamily="34" charset="0"/>
              </a:endParaRPr>
            </a:p>
          </p:txBody>
        </p:sp>
        <p:sp>
          <p:nvSpPr>
            <p:cNvPr id="104478" name="Line 202"/>
            <p:cNvSpPr>
              <a:spLocks noChangeShapeType="1"/>
            </p:cNvSpPr>
            <p:nvPr/>
          </p:nvSpPr>
          <p:spPr bwMode="auto">
            <a:xfrm>
              <a:off x="2832" y="2580"/>
              <a:ext cx="766" cy="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9" name="Line 203"/>
            <p:cNvSpPr>
              <a:spLocks noChangeShapeType="1"/>
            </p:cNvSpPr>
            <p:nvPr/>
          </p:nvSpPr>
          <p:spPr bwMode="auto">
            <a:xfrm>
              <a:off x="2832" y="2756"/>
              <a:ext cx="76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0" name="Line 204"/>
            <p:cNvSpPr>
              <a:spLocks noChangeShapeType="1"/>
            </p:cNvSpPr>
            <p:nvPr/>
          </p:nvSpPr>
          <p:spPr bwMode="auto">
            <a:xfrm>
              <a:off x="2832" y="3264"/>
              <a:ext cx="766" cy="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1" name="Line 205"/>
            <p:cNvSpPr>
              <a:spLocks noChangeShapeType="1"/>
            </p:cNvSpPr>
            <p:nvPr/>
          </p:nvSpPr>
          <p:spPr bwMode="auto">
            <a:xfrm>
              <a:off x="2832" y="2580"/>
              <a:ext cx="0" cy="34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2" name="Line 206"/>
            <p:cNvSpPr>
              <a:spLocks noChangeShapeType="1"/>
            </p:cNvSpPr>
            <p:nvPr/>
          </p:nvSpPr>
          <p:spPr bwMode="auto">
            <a:xfrm>
              <a:off x="3216" y="2580"/>
              <a:ext cx="0" cy="3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3" name="Line 207"/>
            <p:cNvSpPr>
              <a:spLocks noChangeShapeType="1"/>
            </p:cNvSpPr>
            <p:nvPr/>
          </p:nvSpPr>
          <p:spPr bwMode="auto">
            <a:xfrm>
              <a:off x="3600" y="2580"/>
              <a:ext cx="0" cy="3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4" name="Line 208"/>
            <p:cNvSpPr>
              <a:spLocks noChangeShapeType="1"/>
            </p:cNvSpPr>
            <p:nvPr/>
          </p:nvSpPr>
          <p:spPr bwMode="auto">
            <a:xfrm>
              <a:off x="3600" y="2580"/>
              <a:ext cx="1" cy="69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5" name="Text Box 209"/>
            <p:cNvSpPr txBox="1">
              <a:spLocks noChangeArrowheads="1"/>
            </p:cNvSpPr>
            <p:nvPr/>
          </p:nvSpPr>
          <p:spPr bwMode="auto">
            <a:xfrm>
              <a:off x="2160" y="2640"/>
              <a:ext cx="64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a:latin typeface="Verdana" pitchFamily="34" charset="0"/>
                </a:rPr>
                <a:t>U</a:t>
              </a:r>
              <a:r>
                <a:rPr lang="en-US" baseline="-25000">
                  <a:latin typeface="Verdana" pitchFamily="34" charset="0"/>
                </a:rPr>
                <a:t>k</a:t>
              </a:r>
              <a:r>
                <a:rPr lang="en-US">
                  <a:latin typeface="Verdana" pitchFamily="34" charset="0"/>
                </a:rPr>
                <a:t>=</a:t>
              </a:r>
              <a:endParaRPr lang="el-GR">
                <a:latin typeface="Verdana" pitchFamily="34" charset="0"/>
              </a:endParaRPr>
            </a:p>
          </p:txBody>
        </p:sp>
        <p:sp>
          <p:nvSpPr>
            <p:cNvPr id="104486" name="Rectangle 210"/>
            <p:cNvSpPr>
              <a:spLocks noChangeArrowheads="1"/>
            </p:cNvSpPr>
            <p:nvPr/>
          </p:nvSpPr>
          <p:spPr bwMode="auto">
            <a:xfrm>
              <a:off x="3216" y="309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-0.40</a:t>
              </a:r>
              <a:endParaRPr lang="el-GR" sz="1200">
                <a:latin typeface="Verdana" pitchFamily="34" charset="0"/>
              </a:endParaRPr>
            </a:p>
          </p:txBody>
        </p:sp>
        <p:sp>
          <p:nvSpPr>
            <p:cNvPr id="104487" name="Rectangle 211"/>
            <p:cNvSpPr>
              <a:spLocks noChangeArrowheads="1"/>
            </p:cNvSpPr>
            <p:nvPr/>
          </p:nvSpPr>
          <p:spPr bwMode="auto">
            <a:xfrm>
              <a:off x="2832" y="3092"/>
              <a:ext cx="38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-0.20</a:t>
              </a:r>
              <a:endParaRPr lang="el-GR" sz="1200">
                <a:latin typeface="Verdana" pitchFamily="34" charset="0"/>
              </a:endParaRPr>
            </a:p>
          </p:txBody>
        </p:sp>
        <p:sp>
          <p:nvSpPr>
            <p:cNvPr id="104488" name="Rectangle 212"/>
            <p:cNvSpPr>
              <a:spLocks noChangeArrowheads="1"/>
            </p:cNvSpPr>
            <p:nvPr/>
          </p:nvSpPr>
          <p:spPr bwMode="auto">
            <a:xfrm>
              <a:off x="3216" y="2916"/>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-0.18</a:t>
              </a:r>
              <a:endParaRPr lang="el-GR" sz="1200">
                <a:latin typeface="Verdana" pitchFamily="34" charset="0"/>
              </a:endParaRPr>
            </a:p>
          </p:txBody>
        </p:sp>
        <p:sp>
          <p:nvSpPr>
            <p:cNvPr id="104489" name="Rectangle 213"/>
            <p:cNvSpPr>
              <a:spLocks noChangeArrowheads="1"/>
            </p:cNvSpPr>
            <p:nvPr/>
          </p:nvSpPr>
          <p:spPr bwMode="auto">
            <a:xfrm>
              <a:off x="2832" y="2916"/>
              <a:ext cx="38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a:buFont typeface="Wingdings" pitchFamily="2" charset="2"/>
                <a:buNone/>
              </a:pPr>
              <a:r>
                <a:rPr lang="en-US" sz="1200">
                  <a:latin typeface="Verdana" pitchFamily="34" charset="0"/>
                </a:rPr>
                <a:t>-0.90</a:t>
              </a:r>
              <a:endParaRPr lang="el-GR" sz="1200">
                <a:latin typeface="Verdana" pitchFamily="34" charset="0"/>
              </a:endParaRPr>
            </a:p>
          </p:txBody>
        </p:sp>
        <p:sp>
          <p:nvSpPr>
            <p:cNvPr id="104490" name="Line 214"/>
            <p:cNvSpPr>
              <a:spLocks noChangeShapeType="1"/>
            </p:cNvSpPr>
            <p:nvPr/>
          </p:nvSpPr>
          <p:spPr bwMode="auto">
            <a:xfrm>
              <a:off x="2832" y="2916"/>
              <a:ext cx="0" cy="34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1" name="Line 215"/>
            <p:cNvSpPr>
              <a:spLocks noChangeShapeType="1"/>
            </p:cNvSpPr>
            <p:nvPr/>
          </p:nvSpPr>
          <p:spPr bwMode="auto">
            <a:xfrm>
              <a:off x="3216" y="2916"/>
              <a:ext cx="0" cy="3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2" name="Line 216"/>
            <p:cNvSpPr>
              <a:spLocks noChangeShapeType="1"/>
            </p:cNvSpPr>
            <p:nvPr/>
          </p:nvSpPr>
          <p:spPr bwMode="auto">
            <a:xfrm>
              <a:off x="3600" y="2916"/>
              <a:ext cx="0" cy="3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3" name="Line 217"/>
            <p:cNvSpPr>
              <a:spLocks noChangeShapeType="1"/>
            </p:cNvSpPr>
            <p:nvPr/>
          </p:nvSpPr>
          <p:spPr bwMode="auto">
            <a:xfrm>
              <a:off x="2832" y="2928"/>
              <a:ext cx="76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94" name="Line 218"/>
            <p:cNvSpPr>
              <a:spLocks noChangeShapeType="1"/>
            </p:cNvSpPr>
            <p:nvPr/>
          </p:nvSpPr>
          <p:spPr bwMode="auto">
            <a:xfrm>
              <a:off x="2832" y="3072"/>
              <a:ext cx="76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473" name="Text Box 88"/>
          <p:cNvSpPr txBox="1">
            <a:spLocks noChangeArrowheads="1"/>
          </p:cNvSpPr>
          <p:nvPr/>
        </p:nvSpPr>
        <p:spPr bwMode="auto">
          <a:xfrm>
            <a:off x="5721350" y="3200400"/>
            <a:ext cx="101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908050" indent="-4365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pPr>
            <a:r>
              <a:rPr lang="en-US" sz="1200">
                <a:latin typeface="Verdana" pitchFamily="34" charset="0"/>
              </a:rPr>
              <a:t>X’</a:t>
            </a:r>
            <a:r>
              <a:rPr lang="en-US" sz="1200" baseline="30000">
                <a:latin typeface="Verdana" pitchFamily="34" charset="0"/>
              </a:rPr>
              <a:t>T</a:t>
            </a:r>
            <a:r>
              <a:rPr lang="en-US" sz="1200">
                <a:latin typeface="Verdana" pitchFamily="34" charset="0"/>
              </a:rPr>
              <a:t>X’</a:t>
            </a:r>
            <a:endParaRPr lang="el-GR" sz="1200">
              <a:latin typeface="Verdana" pitchFamily="34" charset="0"/>
            </a:endParaRPr>
          </a:p>
        </p:txBody>
      </p:sp>
    </p:spTree>
    <p:extLst>
      <p:ext uri="{BB962C8B-B14F-4D97-AF65-F5344CB8AC3E}">
        <p14:creationId xmlns:p14="http://schemas.microsoft.com/office/powerpoint/2010/main" val="334789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400"/>
                                        </p:tgtEl>
                                        <p:attrNameLst>
                                          <p:attrName>style.visibility</p:attrName>
                                        </p:attrNameLst>
                                      </p:cBhvr>
                                      <p:to>
                                        <p:strVal val="visible"/>
                                      </p:to>
                                    </p:set>
                                    <p:animEffect transition="in" filter="blinds(horizontal)">
                                      <p:cBhvr>
                                        <p:cTn id="7" dur="500"/>
                                        <p:tgtEl>
                                          <p:spTgt spid="9840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8386"/>
                                        </p:tgtEl>
                                        <p:attrNameLst>
                                          <p:attrName>style.visibility</p:attrName>
                                        </p:attrNameLst>
                                      </p:cBhvr>
                                      <p:to>
                                        <p:strVal val="visible"/>
                                      </p:to>
                                    </p:set>
                                    <p:animEffect transition="in" filter="blinds(horizontal)">
                                      <p:cBhvr>
                                        <p:cTn id="18" dur="500"/>
                                        <p:tgtEl>
                                          <p:spTgt spid="983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8393"/>
                                        </p:tgtEl>
                                        <p:attrNameLst>
                                          <p:attrName>style.visibility</p:attrName>
                                        </p:attrNameLst>
                                      </p:cBhvr>
                                      <p:to>
                                        <p:strVal val="visible"/>
                                      </p:to>
                                    </p:set>
                                    <p:animEffect transition="in" filter="blinds(horizontal)">
                                      <p:cBhvr>
                                        <p:cTn id="26" dur="500"/>
                                        <p:tgtEl>
                                          <p:spTgt spid="983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8470"/>
                                        </p:tgtEl>
                                        <p:attrNameLst>
                                          <p:attrName>style.visibility</p:attrName>
                                        </p:attrNameLst>
                                      </p:cBhvr>
                                      <p:to>
                                        <p:strVal val="visible"/>
                                      </p:to>
                                    </p:set>
                                    <p:animEffect transition="in" filter="blinds(horizontal)">
                                      <p:cBhvr>
                                        <p:cTn id="34" dur="500"/>
                                        <p:tgtEl>
                                          <p:spTgt spid="98470"/>
                                        </p:tgtEl>
                                      </p:cBhvr>
                                    </p:animEffect>
                                  </p:childTnLst>
                                </p:cTn>
                              </p:par>
                              <p:par>
                                <p:cTn id="35" presetID="3" presetClass="entr" presetSubtype="1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8398"/>
                                        </p:tgtEl>
                                        <p:attrNameLst>
                                          <p:attrName>style.visibility</p:attrName>
                                        </p:attrNameLst>
                                      </p:cBhvr>
                                      <p:to>
                                        <p:strVal val="visible"/>
                                      </p:to>
                                    </p:set>
                                    <p:animEffect transition="in" filter="blinds(horizontal)">
                                      <p:cBhvr>
                                        <p:cTn id="52" dur="500"/>
                                        <p:tgtEl>
                                          <p:spTgt spid="9839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8399"/>
                                        </p:tgtEl>
                                        <p:attrNameLst>
                                          <p:attrName>style.visibility</p:attrName>
                                        </p:attrNameLst>
                                      </p:cBhvr>
                                      <p:to>
                                        <p:strVal val="visible"/>
                                      </p:to>
                                    </p:set>
                                    <p:animEffect transition="in" filter="blinds(horizontal)">
                                      <p:cBhvr>
                                        <p:cTn id="55" dur="500"/>
                                        <p:tgtEl>
                                          <p:spTgt spid="98399"/>
                                        </p:tgtEl>
                                      </p:cBhvr>
                                    </p:animEffect>
                                  </p:childTnLst>
                                </p:cTn>
                              </p:par>
                              <p:par>
                                <p:cTn id="56" presetID="3" presetClass="entr" presetSubtype="1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par>
                                <p:cTn id="59" presetID="3" presetClass="entr" presetSubtype="1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linds(horizontal)">
                                      <p:cBhvr>
                                        <p:cTn id="66" dur="500"/>
                                        <p:tgtEl>
                                          <p:spTgt spid="11"/>
                                        </p:tgtEl>
                                      </p:cBhvr>
                                    </p:animEffect>
                                  </p:childTnLst>
                                </p:cTn>
                              </p:par>
                              <p:par>
                                <p:cTn id="67" presetID="3" presetClass="entr" presetSubtype="1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8474"/>
                                        </p:tgtEl>
                                        <p:attrNameLst>
                                          <p:attrName>style.visibility</p:attrName>
                                        </p:attrNameLst>
                                      </p:cBhvr>
                                      <p:to>
                                        <p:strVal val="visible"/>
                                      </p:to>
                                    </p:set>
                                    <p:animEffect transition="in" filter="blinds(horizontal)">
                                      <p:cBhvr>
                                        <p:cTn id="79" dur="500"/>
                                        <p:tgtEl>
                                          <p:spTgt spid="9847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98475"/>
                                        </p:tgtEl>
                                        <p:attrNameLst>
                                          <p:attrName>style.visibility</p:attrName>
                                        </p:attrNameLst>
                                      </p:cBhvr>
                                      <p:to>
                                        <p:strVal val="visible"/>
                                      </p:to>
                                    </p:set>
                                    <p:animEffect transition="in" filter="blinds(horizontal)">
                                      <p:cBhvr>
                                        <p:cTn id="82" dur="500"/>
                                        <p:tgtEl>
                                          <p:spTgt spid="9847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98476"/>
                                        </p:tgtEl>
                                        <p:attrNameLst>
                                          <p:attrName>style.visibility</p:attrName>
                                        </p:attrNameLst>
                                      </p:cBhvr>
                                      <p:to>
                                        <p:strVal val="visible"/>
                                      </p:to>
                                    </p:set>
                                    <p:animEffect transition="in" filter="blinds(horizontal)">
                                      <p:cBhvr>
                                        <p:cTn id="85" dur="500"/>
                                        <p:tgtEl>
                                          <p:spTgt spid="98476"/>
                                        </p:tgtEl>
                                      </p:cBhvr>
                                    </p:animEffect>
                                  </p:childTnLst>
                                </p:cTn>
                              </p:par>
                              <p:par>
                                <p:cTn id="86" presetID="3" presetClass="entr" presetSubtype="1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blinds(horizontal)">
                                      <p:cBhvr>
                                        <p:cTn id="8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86" grpId="0"/>
      <p:bldP spid="98393" grpId="0"/>
      <p:bldP spid="98398" grpId="0" animBg="1"/>
      <p:bldP spid="98399" grpId="0"/>
      <p:bldP spid="98400" grpId="0"/>
      <p:bldP spid="98470" grpId="0"/>
      <p:bldP spid="98474" grpId="0" animBg="1"/>
      <p:bldP spid="98475" grpId="0" animBg="1"/>
      <p:bldP spid="9847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1038" y="188640"/>
            <a:ext cx="7923410" cy="1143000"/>
          </a:xfrm>
        </p:spPr>
        <p:txBody>
          <a:bodyPr/>
          <a:lstStyle/>
          <a:p>
            <a:pPr eaLnBrk="1" hangingPunct="1">
              <a:defRPr/>
            </a:pPr>
            <a:r>
              <a:rPr lang="en-US" b="1" dirty="0" smtClean="0"/>
              <a:t>PCA, example</a:t>
            </a:r>
            <a:endParaRPr lang="el-GR" b="1" dirty="0" smtClean="0"/>
          </a:p>
        </p:txBody>
      </p:sp>
      <p:sp>
        <p:nvSpPr>
          <p:cNvPr id="105475" name="Line 3"/>
          <p:cNvSpPr>
            <a:spLocks noChangeShapeType="1"/>
          </p:cNvSpPr>
          <p:nvPr/>
        </p:nvSpPr>
        <p:spPr bwMode="auto">
          <a:xfrm>
            <a:off x="4191000" y="2532063"/>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6" name="Line 4"/>
          <p:cNvSpPr>
            <a:spLocks noChangeShapeType="1"/>
          </p:cNvSpPr>
          <p:nvPr/>
        </p:nvSpPr>
        <p:spPr bwMode="auto">
          <a:xfrm>
            <a:off x="1143000" y="4132263"/>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7" name="AutoShape 5"/>
          <p:cNvSpPr>
            <a:spLocks noChangeArrowheads="1"/>
          </p:cNvSpPr>
          <p:nvPr/>
        </p:nvSpPr>
        <p:spPr bwMode="auto">
          <a:xfrm>
            <a:off x="2971800" y="27606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78" name="AutoShape 6"/>
          <p:cNvSpPr>
            <a:spLocks noChangeArrowheads="1"/>
          </p:cNvSpPr>
          <p:nvPr/>
        </p:nvSpPr>
        <p:spPr bwMode="auto">
          <a:xfrm>
            <a:off x="3124200" y="30654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79" name="AutoShape 7"/>
          <p:cNvSpPr>
            <a:spLocks noChangeArrowheads="1"/>
          </p:cNvSpPr>
          <p:nvPr/>
        </p:nvSpPr>
        <p:spPr bwMode="auto">
          <a:xfrm>
            <a:off x="3276600" y="30654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0" name="AutoShape 8"/>
          <p:cNvSpPr>
            <a:spLocks noChangeArrowheads="1"/>
          </p:cNvSpPr>
          <p:nvPr/>
        </p:nvSpPr>
        <p:spPr bwMode="auto">
          <a:xfrm>
            <a:off x="3429000" y="33702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1" name="AutoShape 9"/>
          <p:cNvSpPr>
            <a:spLocks noChangeArrowheads="1"/>
          </p:cNvSpPr>
          <p:nvPr/>
        </p:nvSpPr>
        <p:spPr bwMode="auto">
          <a:xfrm>
            <a:off x="3581400" y="32940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2" name="AutoShape 10"/>
          <p:cNvSpPr>
            <a:spLocks noChangeArrowheads="1"/>
          </p:cNvSpPr>
          <p:nvPr/>
        </p:nvSpPr>
        <p:spPr bwMode="auto">
          <a:xfrm>
            <a:off x="3733800" y="37512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3" name="AutoShape 11"/>
          <p:cNvSpPr>
            <a:spLocks noChangeArrowheads="1"/>
          </p:cNvSpPr>
          <p:nvPr/>
        </p:nvSpPr>
        <p:spPr bwMode="auto">
          <a:xfrm>
            <a:off x="3886200" y="36750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4" name="AutoShape 12"/>
          <p:cNvSpPr>
            <a:spLocks noChangeArrowheads="1"/>
          </p:cNvSpPr>
          <p:nvPr/>
        </p:nvSpPr>
        <p:spPr bwMode="auto">
          <a:xfrm>
            <a:off x="4038600" y="39798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5" name="AutoShape 13"/>
          <p:cNvSpPr>
            <a:spLocks noChangeArrowheads="1"/>
          </p:cNvSpPr>
          <p:nvPr/>
        </p:nvSpPr>
        <p:spPr bwMode="auto">
          <a:xfrm>
            <a:off x="4191000" y="38274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6" name="AutoShape 14"/>
          <p:cNvSpPr>
            <a:spLocks noChangeArrowheads="1"/>
          </p:cNvSpPr>
          <p:nvPr/>
        </p:nvSpPr>
        <p:spPr bwMode="auto">
          <a:xfrm>
            <a:off x="4343400" y="44370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7" name="AutoShape 15"/>
          <p:cNvSpPr>
            <a:spLocks noChangeArrowheads="1"/>
          </p:cNvSpPr>
          <p:nvPr/>
        </p:nvSpPr>
        <p:spPr bwMode="auto">
          <a:xfrm>
            <a:off x="4495800" y="42846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8" name="AutoShape 16"/>
          <p:cNvSpPr>
            <a:spLocks noChangeArrowheads="1"/>
          </p:cNvSpPr>
          <p:nvPr/>
        </p:nvSpPr>
        <p:spPr bwMode="auto">
          <a:xfrm>
            <a:off x="4648200" y="45894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89" name="AutoShape 17"/>
          <p:cNvSpPr>
            <a:spLocks noChangeArrowheads="1"/>
          </p:cNvSpPr>
          <p:nvPr/>
        </p:nvSpPr>
        <p:spPr bwMode="auto">
          <a:xfrm>
            <a:off x="4800600" y="45132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90" name="AutoShape 18"/>
          <p:cNvSpPr>
            <a:spLocks noChangeArrowheads="1"/>
          </p:cNvSpPr>
          <p:nvPr/>
        </p:nvSpPr>
        <p:spPr bwMode="auto">
          <a:xfrm>
            <a:off x="4953000" y="49704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91" name="AutoShape 19"/>
          <p:cNvSpPr>
            <a:spLocks noChangeArrowheads="1"/>
          </p:cNvSpPr>
          <p:nvPr/>
        </p:nvSpPr>
        <p:spPr bwMode="auto">
          <a:xfrm>
            <a:off x="5105400" y="48942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92" name="AutoShape 20"/>
          <p:cNvSpPr>
            <a:spLocks noChangeArrowheads="1"/>
          </p:cNvSpPr>
          <p:nvPr/>
        </p:nvSpPr>
        <p:spPr bwMode="auto">
          <a:xfrm>
            <a:off x="5257800" y="51990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93" name="AutoShape 21"/>
          <p:cNvSpPr>
            <a:spLocks noChangeArrowheads="1"/>
          </p:cNvSpPr>
          <p:nvPr/>
        </p:nvSpPr>
        <p:spPr bwMode="auto">
          <a:xfrm>
            <a:off x="5410200" y="51990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94" name="AutoShape 22"/>
          <p:cNvSpPr>
            <a:spLocks noChangeArrowheads="1"/>
          </p:cNvSpPr>
          <p:nvPr/>
        </p:nvSpPr>
        <p:spPr bwMode="auto">
          <a:xfrm>
            <a:off x="5562600" y="55038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105495" name="AutoShape 23"/>
          <p:cNvSpPr>
            <a:spLocks noChangeArrowheads="1"/>
          </p:cNvSpPr>
          <p:nvPr/>
        </p:nvSpPr>
        <p:spPr bwMode="auto">
          <a:xfrm>
            <a:off x="5715000" y="5580063"/>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fr-FR"/>
          </a:p>
        </p:txBody>
      </p:sp>
      <p:sp>
        <p:nvSpPr>
          <p:cNvPr id="22552" name="Line 24"/>
          <p:cNvSpPr>
            <a:spLocks noChangeShapeType="1"/>
          </p:cNvSpPr>
          <p:nvPr/>
        </p:nvSpPr>
        <p:spPr bwMode="auto">
          <a:xfrm flipH="1" flipV="1">
            <a:off x="2438400" y="2379663"/>
            <a:ext cx="39624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25"/>
          <p:cNvSpPr>
            <a:spLocks noChangeShapeType="1"/>
          </p:cNvSpPr>
          <p:nvPr/>
        </p:nvSpPr>
        <p:spPr bwMode="auto">
          <a:xfrm flipV="1">
            <a:off x="2743200" y="2532063"/>
            <a:ext cx="304800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Line 26"/>
          <p:cNvSpPr>
            <a:spLocks noChangeShapeType="1"/>
          </p:cNvSpPr>
          <p:nvPr/>
        </p:nvSpPr>
        <p:spPr bwMode="auto">
          <a:xfrm flipH="1">
            <a:off x="6011863" y="5157788"/>
            <a:ext cx="504825" cy="50482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55" name="Text Box 27"/>
          <p:cNvSpPr txBox="1">
            <a:spLocks noChangeArrowheads="1"/>
          </p:cNvSpPr>
          <p:nvPr/>
        </p:nvSpPr>
        <p:spPr bwMode="auto">
          <a:xfrm>
            <a:off x="5940425" y="4437063"/>
            <a:ext cx="2735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mn-lt"/>
              </a:rPr>
              <a:t>Axis corresponding to the first principal component</a:t>
            </a:r>
          </a:p>
        </p:txBody>
      </p:sp>
      <p:sp>
        <p:nvSpPr>
          <p:cNvPr id="22556" name="Line 28"/>
          <p:cNvSpPr>
            <a:spLocks noChangeShapeType="1"/>
          </p:cNvSpPr>
          <p:nvPr/>
        </p:nvSpPr>
        <p:spPr bwMode="auto">
          <a:xfrm>
            <a:off x="5292725" y="2060575"/>
            <a:ext cx="215900" cy="576263"/>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57" name="Text Box 29"/>
          <p:cNvSpPr txBox="1">
            <a:spLocks noChangeArrowheads="1"/>
          </p:cNvSpPr>
          <p:nvPr/>
        </p:nvSpPr>
        <p:spPr bwMode="auto">
          <a:xfrm>
            <a:off x="4716463" y="1341438"/>
            <a:ext cx="2879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dirty="0">
                <a:latin typeface="+mn-lt"/>
              </a:rPr>
              <a:t>Axis corresponding to the second principal component</a:t>
            </a:r>
            <a:endParaRPr lang="el-GR" sz="1600" dirty="0">
              <a:latin typeface="+mn-lt"/>
            </a:endParaRPr>
          </a:p>
        </p:txBody>
      </p:sp>
    </p:spTree>
    <p:extLst>
      <p:ext uri="{BB962C8B-B14F-4D97-AF65-F5344CB8AC3E}">
        <p14:creationId xmlns:p14="http://schemas.microsoft.com/office/powerpoint/2010/main" val="1087074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checkerboard(across)">
                                      <p:cBhvr>
                                        <p:cTn id="7" dur="500"/>
                                        <p:tgtEl>
                                          <p:spTgt spid="22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54"/>
                                        </p:tgtEl>
                                        <p:attrNameLst>
                                          <p:attrName>style.visibility</p:attrName>
                                        </p:attrNameLst>
                                      </p:cBhvr>
                                      <p:to>
                                        <p:strVal val="visible"/>
                                      </p:to>
                                    </p:set>
                                    <p:animEffect transition="in" filter="checkerboard(across)">
                                      <p:cBhvr>
                                        <p:cTn id="12" dur="500"/>
                                        <p:tgtEl>
                                          <p:spTgt spid="2255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2555"/>
                                        </p:tgtEl>
                                        <p:attrNameLst>
                                          <p:attrName>style.visibility</p:attrName>
                                        </p:attrNameLst>
                                      </p:cBhvr>
                                      <p:to>
                                        <p:strVal val="visible"/>
                                      </p:to>
                                    </p:set>
                                    <p:animEffect transition="in" filter="checkerboard(across)">
                                      <p:cBhvr>
                                        <p:cTn id="15" dur="500"/>
                                        <p:tgtEl>
                                          <p:spTgt spid="225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553"/>
                                        </p:tgtEl>
                                        <p:attrNameLst>
                                          <p:attrName>style.visibility</p:attrName>
                                        </p:attrNameLst>
                                      </p:cBhvr>
                                      <p:to>
                                        <p:strVal val="visible"/>
                                      </p:to>
                                    </p:set>
                                    <p:animEffect transition="in" filter="checkerboard(across)">
                                      <p:cBhvr>
                                        <p:cTn id="20" dur="500"/>
                                        <p:tgtEl>
                                          <p:spTgt spid="225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556"/>
                                        </p:tgtEl>
                                        <p:attrNameLst>
                                          <p:attrName>style.visibility</p:attrName>
                                        </p:attrNameLst>
                                      </p:cBhvr>
                                      <p:to>
                                        <p:strVal val="visible"/>
                                      </p:to>
                                    </p:set>
                                    <p:animEffect transition="in" filter="checkerboard(across)">
                                      <p:cBhvr>
                                        <p:cTn id="25" dur="500"/>
                                        <p:tgtEl>
                                          <p:spTgt spid="2255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557"/>
                                        </p:tgtEl>
                                        <p:attrNameLst>
                                          <p:attrName>style.visibility</p:attrName>
                                        </p:attrNameLst>
                                      </p:cBhvr>
                                      <p:to>
                                        <p:strVal val="visible"/>
                                      </p:to>
                                    </p:set>
                                    <p:animEffect transition="in" filter="checkerboard(across)">
                                      <p:cBhvr>
                                        <p:cTn id="28" dur="500"/>
                                        <p:tgtEl>
                                          <p:spTgt spid="22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animBg="1"/>
      <p:bldP spid="22553" grpId="0" animBg="1"/>
      <p:bldP spid="22554" grpId="0" animBg="1"/>
      <p:bldP spid="22555" grpId="0"/>
      <p:bldP spid="22556" grpId="0" animBg="1"/>
      <p:bldP spid="2255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7862" y="274638"/>
            <a:ext cx="7710562" cy="1143000"/>
          </a:xfrm>
        </p:spPr>
        <p:txBody>
          <a:bodyPr>
            <a:normAutofit/>
          </a:bodyPr>
          <a:lstStyle/>
          <a:p>
            <a:pPr eaLnBrk="1" hangingPunct="1">
              <a:defRPr/>
            </a:pPr>
            <a:r>
              <a:rPr lang="en-US" b="1" dirty="0" smtClean="0"/>
              <a:t>PCA Synopsis &amp; Applications</a:t>
            </a:r>
            <a:endParaRPr lang="el-GR" b="1" dirty="0" smtClean="0"/>
          </a:p>
        </p:txBody>
      </p:sp>
      <p:sp>
        <p:nvSpPr>
          <p:cNvPr id="106499" name="Rectangle 3"/>
          <p:cNvSpPr>
            <a:spLocks noGrp="1" noChangeArrowheads="1"/>
          </p:cNvSpPr>
          <p:nvPr>
            <p:ph type="body" idx="1"/>
          </p:nvPr>
        </p:nvSpPr>
        <p:spPr>
          <a:xfrm>
            <a:off x="838200" y="1524000"/>
            <a:ext cx="7623175" cy="3819525"/>
          </a:xfrm>
        </p:spPr>
        <p:txBody>
          <a:bodyPr>
            <a:normAutofit fontScale="85000" lnSpcReduction="20000"/>
          </a:bodyPr>
          <a:lstStyle/>
          <a:p>
            <a:pPr eaLnBrk="1" hangingPunct="1">
              <a:lnSpc>
                <a:spcPct val="140000"/>
              </a:lnSpc>
              <a:buSzPct val="85000"/>
              <a:buFontTx/>
              <a:buChar char="-"/>
            </a:pPr>
            <a:r>
              <a:rPr lang="en-US" sz="2400" dirty="0" smtClean="0"/>
              <a:t>Preprocessing step preceding the application of data mining algorithms (such as clustering)</a:t>
            </a:r>
            <a:r>
              <a:rPr lang="el-GR" sz="2400" dirty="0" smtClean="0"/>
              <a:t>.</a:t>
            </a:r>
            <a:endParaRPr lang="en-US" sz="2400" dirty="0" smtClean="0"/>
          </a:p>
          <a:p>
            <a:pPr eaLnBrk="1" hangingPunct="1">
              <a:lnSpc>
                <a:spcPct val="140000"/>
              </a:lnSpc>
              <a:buSzPct val="85000"/>
              <a:buFontTx/>
              <a:buChar char="-"/>
            </a:pPr>
            <a:r>
              <a:rPr lang="en-US" sz="2400" dirty="0" smtClean="0"/>
              <a:t>Data Visualization</a:t>
            </a:r>
            <a:r>
              <a:rPr lang="en-US" sz="2400" dirty="0"/>
              <a:t> </a:t>
            </a:r>
            <a:r>
              <a:rPr lang="en-US" sz="2400" dirty="0" smtClean="0"/>
              <a:t>&amp; Noise reduction</a:t>
            </a:r>
            <a:r>
              <a:rPr lang="el-GR" sz="2400" dirty="0" smtClean="0"/>
              <a:t>.</a:t>
            </a:r>
            <a:endParaRPr lang="en-US" sz="2400" dirty="0" smtClean="0"/>
          </a:p>
          <a:p>
            <a:pPr eaLnBrk="1" hangingPunct="1">
              <a:lnSpc>
                <a:spcPct val="120000"/>
              </a:lnSpc>
            </a:pPr>
            <a:r>
              <a:rPr lang="en-US" sz="2600" dirty="0" smtClean="0"/>
              <a:t>- It </a:t>
            </a:r>
            <a:r>
              <a:rPr lang="en-US" sz="2600" dirty="0"/>
              <a:t>is a dimensionality reduction method</a:t>
            </a:r>
          </a:p>
          <a:p>
            <a:pPr eaLnBrk="1" hangingPunct="1">
              <a:lnSpc>
                <a:spcPct val="120000"/>
              </a:lnSpc>
            </a:pPr>
            <a:r>
              <a:rPr lang="en-US" sz="2600" dirty="0" smtClean="0"/>
              <a:t>- Nominal </a:t>
            </a:r>
            <a:r>
              <a:rPr lang="en-US" sz="2600" dirty="0"/>
              <a:t>complexity </a:t>
            </a:r>
            <a:r>
              <a:rPr lang="el-GR" sz="2600" dirty="0"/>
              <a:t>Ο( </a:t>
            </a:r>
            <a:r>
              <a:rPr lang="en-US" sz="2600" dirty="0"/>
              <a:t>np^2+p^3)</a:t>
            </a:r>
          </a:p>
          <a:p>
            <a:pPr lvl="1" eaLnBrk="1" hangingPunct="1">
              <a:lnSpc>
                <a:spcPct val="120000"/>
              </a:lnSpc>
            </a:pPr>
            <a:r>
              <a:rPr lang="en-US" sz="2000" dirty="0"/>
              <a:t>n: number of data points</a:t>
            </a:r>
          </a:p>
          <a:p>
            <a:pPr lvl="1" eaLnBrk="1" hangingPunct="1">
              <a:lnSpc>
                <a:spcPct val="120000"/>
              </a:lnSpc>
            </a:pPr>
            <a:r>
              <a:rPr lang="en-US" sz="2000" dirty="0"/>
              <a:t>p: number of initial space dimensions </a:t>
            </a:r>
          </a:p>
          <a:p>
            <a:pPr eaLnBrk="1" hangingPunct="1">
              <a:lnSpc>
                <a:spcPct val="120000"/>
              </a:lnSpc>
            </a:pPr>
            <a:r>
              <a:rPr lang="en-US" sz="2600" dirty="0" smtClean="0"/>
              <a:t>- The </a:t>
            </a:r>
            <a:r>
              <a:rPr lang="en-US" sz="2600" dirty="0"/>
              <a:t>new space maintains sufficiently the </a:t>
            </a:r>
            <a:r>
              <a:rPr lang="en-US" sz="2600" dirty="0" smtClean="0"/>
              <a:t>data variance</a:t>
            </a:r>
            <a:r>
              <a:rPr lang="en-US" sz="2600" dirty="0"/>
              <a:t>. </a:t>
            </a:r>
            <a:endParaRPr lang="el-GR" sz="2600" dirty="0"/>
          </a:p>
          <a:p>
            <a:pPr eaLnBrk="1" hangingPunct="1">
              <a:lnSpc>
                <a:spcPct val="140000"/>
              </a:lnSpc>
              <a:buSzPct val="85000"/>
              <a:buFontTx/>
              <a:buChar char="-"/>
            </a:pPr>
            <a:endParaRPr lang="en-US" sz="2400" dirty="0" smtClean="0"/>
          </a:p>
        </p:txBody>
      </p:sp>
    </p:spTree>
    <p:extLst>
      <p:ext uri="{BB962C8B-B14F-4D97-AF65-F5344CB8AC3E}">
        <p14:creationId xmlns:p14="http://schemas.microsoft.com/office/powerpoint/2010/main" val="263799828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Non Negative Matrix factorization (NMF)</a:t>
            </a:r>
            <a:endParaRPr lang="en-US" b="1" dirty="0"/>
          </a:p>
        </p:txBody>
      </p:sp>
      <p:sp>
        <p:nvSpPr>
          <p:cNvPr id="3" name="Content Placeholder 2"/>
          <p:cNvSpPr>
            <a:spLocks noGrp="1"/>
          </p:cNvSpPr>
          <p:nvPr>
            <p:ph idx="1"/>
          </p:nvPr>
        </p:nvSpPr>
        <p:spPr>
          <a:xfrm>
            <a:off x="533400" y="1495325"/>
            <a:ext cx="7924800" cy="4525963"/>
          </a:xfrm>
        </p:spPr>
        <p:txBody>
          <a:bodyPr>
            <a:normAutofit lnSpcReduction="10000"/>
          </a:bodyPr>
          <a:lstStyle/>
          <a:p>
            <a:r>
              <a:rPr lang="en-US" sz="2400" dirty="0" smtClean="0"/>
              <a:t>- Applying </a:t>
            </a:r>
            <a:r>
              <a:rPr lang="en-US" sz="2400" dirty="0"/>
              <a:t>SVD </a:t>
            </a:r>
            <a:r>
              <a:rPr lang="en-US" sz="2400" dirty="0" smtClean="0"/>
              <a:t>results </a:t>
            </a:r>
            <a:r>
              <a:rPr lang="en-US" sz="2400" dirty="0"/>
              <a:t>in factorized </a:t>
            </a:r>
            <a:r>
              <a:rPr lang="en-US" sz="2400" dirty="0" smtClean="0"/>
              <a:t>matrices with  positive </a:t>
            </a:r>
            <a:r>
              <a:rPr lang="en-US" sz="2400" dirty="0"/>
              <a:t>and </a:t>
            </a:r>
            <a:r>
              <a:rPr lang="en-US" sz="2400" dirty="0" smtClean="0"/>
              <a:t>negative elements may contradict </a:t>
            </a:r>
            <a:r>
              <a:rPr lang="en-US" sz="2400" dirty="0"/>
              <a:t>the physical meaning of the result. </a:t>
            </a:r>
            <a:endParaRPr lang="en-US" sz="2400" dirty="0" smtClean="0"/>
          </a:p>
          <a:p>
            <a:r>
              <a:rPr lang="en-US" sz="2400" dirty="0" smtClean="0"/>
              <a:t>Example: </a:t>
            </a:r>
          </a:p>
          <a:p>
            <a:r>
              <a:rPr lang="en-US" sz="2400" dirty="0"/>
              <a:t>	</a:t>
            </a:r>
            <a:r>
              <a:rPr lang="en-US" sz="2400" dirty="0" smtClean="0"/>
              <a:t>- X gray-scale image intensities, Y its SVD approximation </a:t>
            </a:r>
          </a:p>
          <a:p>
            <a:r>
              <a:rPr lang="en-US" sz="2400" dirty="0"/>
              <a:t>	</a:t>
            </a:r>
            <a:r>
              <a:rPr lang="en-US" sz="2400" dirty="0" smtClean="0"/>
              <a:t>- difficult to interpret </a:t>
            </a:r>
            <a:r>
              <a:rPr lang="en-US" sz="2400" dirty="0"/>
              <a:t>the reconstructed </a:t>
            </a:r>
            <a:r>
              <a:rPr lang="en-US" sz="2400" dirty="0" smtClean="0"/>
              <a:t>matrix Y for </a:t>
            </a:r>
            <a:r>
              <a:rPr lang="en-US" sz="2400" dirty="0"/>
              <a:t>a gray-scale image </a:t>
            </a:r>
            <a:r>
              <a:rPr lang="en-US" sz="2400" dirty="0" smtClean="0"/>
              <a:t>with negative elements.</a:t>
            </a:r>
          </a:p>
          <a:p>
            <a:r>
              <a:rPr lang="en-US" sz="2400" dirty="0" smtClean="0"/>
              <a:t>	- </a:t>
            </a:r>
            <a:r>
              <a:rPr lang="en-US" sz="2400" i="1" dirty="0"/>
              <a:t>Nonnegative matrix factorization (NMF)</a:t>
            </a:r>
          </a:p>
          <a:p>
            <a:r>
              <a:rPr lang="en-US" sz="2400" dirty="0" smtClean="0"/>
              <a:t> 	find </a:t>
            </a:r>
            <a:r>
              <a:rPr lang="en-US" sz="2400" dirty="0"/>
              <a:t>the reduced rank </a:t>
            </a:r>
            <a:r>
              <a:rPr lang="en-US" sz="2400" i="1" dirty="0"/>
              <a:t>nonnegative factors </a:t>
            </a:r>
            <a:r>
              <a:rPr lang="en-US" sz="2400" dirty="0"/>
              <a:t>to </a:t>
            </a:r>
            <a:r>
              <a:rPr lang="en-US" sz="2400" dirty="0" smtClean="0"/>
              <a:t>approximate a </a:t>
            </a:r>
            <a:r>
              <a:rPr lang="en-US" sz="2400" dirty="0"/>
              <a:t>given nonnegative data matrix. </a:t>
            </a:r>
            <a:endParaRPr lang="en-US" sz="2400" dirty="0" smtClean="0"/>
          </a:p>
          <a:p>
            <a:endParaRPr lang="en-US" sz="2400" dirty="0"/>
          </a:p>
        </p:txBody>
      </p:sp>
    </p:spTree>
    <p:extLst>
      <p:ext uri="{BB962C8B-B14F-4D97-AF65-F5344CB8AC3E}">
        <p14:creationId xmlns:p14="http://schemas.microsoft.com/office/powerpoint/2010/main" val="3778545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Autofit/>
          </a:bodyPr>
          <a:lstStyle/>
          <a:p>
            <a:r>
              <a:rPr lang="en-US" b="1" dirty="0" smtClean="0"/>
              <a:t>Non Negative Matrix factorization (NMF)</a:t>
            </a:r>
            <a:endParaRPr lang="en-US" b="1" dirty="0"/>
          </a:p>
        </p:txBody>
      </p:sp>
      <p:pic>
        <p:nvPicPr>
          <p:cNvPr id="3" name="Picture 2"/>
          <p:cNvPicPr>
            <a:picLocks noChangeAspect="1"/>
          </p:cNvPicPr>
          <p:nvPr/>
        </p:nvPicPr>
        <p:blipFill>
          <a:blip r:embed="rId2"/>
          <a:stretch>
            <a:fillRect/>
          </a:stretch>
        </p:blipFill>
        <p:spPr>
          <a:xfrm>
            <a:off x="280639" y="1447800"/>
            <a:ext cx="8329961" cy="4800600"/>
          </a:xfrm>
          <a:prstGeom prst="rect">
            <a:avLst/>
          </a:prstGeom>
        </p:spPr>
      </p:pic>
    </p:spTree>
    <p:extLst>
      <p:ext uri="{BB962C8B-B14F-4D97-AF65-F5344CB8AC3E}">
        <p14:creationId xmlns:p14="http://schemas.microsoft.com/office/powerpoint/2010/main" val="2815037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 Algorithms</a:t>
            </a:r>
            <a:endParaRPr lang="en-US" dirty="0"/>
          </a:p>
        </p:txBody>
      </p:sp>
      <p:sp>
        <p:nvSpPr>
          <p:cNvPr id="3" name="Content Placeholder 2"/>
          <p:cNvSpPr>
            <a:spLocks noGrp="1"/>
          </p:cNvSpPr>
          <p:nvPr>
            <p:ph idx="1"/>
          </p:nvPr>
        </p:nvSpPr>
        <p:spPr/>
        <p:txBody>
          <a:bodyPr/>
          <a:lstStyle/>
          <a:p>
            <a:r>
              <a:rPr lang="en-US" dirty="0" smtClean="0"/>
              <a:t>Multiplicative: updating solutions U and V</a:t>
            </a:r>
          </a:p>
          <a:p>
            <a:endParaRPr lang="en-US" dirty="0"/>
          </a:p>
          <a:p>
            <a:endParaRPr lang="en-US" dirty="0" smtClean="0"/>
          </a:p>
          <a:p>
            <a:r>
              <a:rPr lang="en-US" dirty="0"/>
              <a:t>Gradient descent </a:t>
            </a:r>
            <a:r>
              <a:rPr lang="en-US" dirty="0" smtClean="0"/>
              <a:t>algorithms</a:t>
            </a:r>
          </a:p>
          <a:p>
            <a:endParaRPr lang="en-US" dirty="0"/>
          </a:p>
          <a:p>
            <a:endParaRPr lang="en-US" dirty="0" smtClean="0"/>
          </a:p>
          <a:p>
            <a:r>
              <a:rPr lang="el-GR" dirty="0"/>
              <a:t>ε</a:t>
            </a:r>
            <a:r>
              <a:rPr lang="en-US" dirty="0" smtClean="0"/>
              <a:t>_v and </a:t>
            </a:r>
            <a:r>
              <a:rPr lang="el-GR" dirty="0" smtClean="0"/>
              <a:t>ε</a:t>
            </a:r>
            <a:r>
              <a:rPr lang="en-US" dirty="0" smtClean="0"/>
              <a:t>_</a:t>
            </a:r>
            <a:r>
              <a:rPr lang="el-GR" dirty="0" smtClean="0"/>
              <a:t>υ</a:t>
            </a:r>
            <a:r>
              <a:rPr lang="en-US" dirty="0" smtClean="0"/>
              <a:t> are the step sizes. </a:t>
            </a:r>
            <a:endParaRPr lang="en-US" dirty="0"/>
          </a:p>
        </p:txBody>
      </p:sp>
      <p:pic>
        <p:nvPicPr>
          <p:cNvPr id="4" name="Picture 3" descr="SOME CONTRIBUTIONS TO DIMENSIONALITY REDUCTION.pdf - Mozilla Firefox"/>
          <p:cNvPicPr>
            <a:picLocks noChangeAspect="1"/>
          </p:cNvPicPr>
          <p:nvPr/>
        </p:nvPicPr>
        <p:blipFill rotWithShape="1">
          <a:blip r:embed="rId2">
            <a:extLst>
              <a:ext uri="{28A0092B-C50C-407E-A947-70E740481C1C}">
                <a14:useLocalDpi xmlns:a14="http://schemas.microsoft.com/office/drawing/2010/main" val="0"/>
              </a:ext>
            </a:extLst>
          </a:blip>
          <a:srcRect l="14859" t="52935" r="24776" b="38707"/>
          <a:stretch/>
        </p:blipFill>
        <p:spPr>
          <a:xfrm>
            <a:off x="609600" y="2209800"/>
            <a:ext cx="7467600" cy="1193669"/>
          </a:xfrm>
          <a:prstGeom prst="rect">
            <a:avLst/>
          </a:prstGeom>
        </p:spPr>
      </p:pic>
      <p:pic>
        <p:nvPicPr>
          <p:cNvPr id="5" name="Picture 4" descr="SOME CONTRIBUTIONS TO DIMENSIONALITY REDUCTION.pdf - Mozilla Firefox"/>
          <p:cNvPicPr>
            <a:picLocks noChangeAspect="1"/>
          </p:cNvPicPr>
          <p:nvPr/>
        </p:nvPicPr>
        <p:blipFill rotWithShape="1">
          <a:blip r:embed="rId3">
            <a:extLst>
              <a:ext uri="{28A0092B-C50C-407E-A947-70E740481C1C}">
                <a14:useLocalDpi xmlns:a14="http://schemas.microsoft.com/office/drawing/2010/main" val="0"/>
              </a:ext>
            </a:extLst>
          </a:blip>
          <a:srcRect l="30166" t="28856" r="28872" b="64975"/>
          <a:stretch/>
        </p:blipFill>
        <p:spPr>
          <a:xfrm>
            <a:off x="2310598" y="4038600"/>
            <a:ext cx="6071402" cy="990600"/>
          </a:xfrm>
          <a:prstGeom prst="rect">
            <a:avLst/>
          </a:prstGeom>
        </p:spPr>
      </p:pic>
    </p:spTree>
    <p:extLst>
      <p:ext uri="{BB962C8B-B14F-4D97-AF65-F5344CB8AC3E}">
        <p14:creationId xmlns:p14="http://schemas.microsoft.com/office/powerpoint/2010/main" val="2227645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8" y="2348880"/>
            <a:ext cx="7772400" cy="1362075"/>
          </a:xfrm>
        </p:spPr>
        <p:txBody>
          <a:bodyPr>
            <a:normAutofit/>
          </a:bodyPr>
          <a:lstStyle/>
          <a:p>
            <a:r>
              <a:rPr lang="en-US" altLang="el-GR" dirty="0"/>
              <a:t>Distance Measures</a:t>
            </a:r>
            <a:endParaRPr lang="en-US" altLang="el-GR" dirty="0"/>
          </a:p>
        </p:txBody>
      </p:sp>
      <p:sp>
        <p:nvSpPr>
          <p:cNvPr id="6" name="Θέση κειμένου 5"/>
          <p:cNvSpPr>
            <a:spLocks noGrp="1"/>
          </p:cNvSpPr>
          <p:nvPr>
            <p:ph type="body" idx="1"/>
          </p:nvPr>
        </p:nvSpPr>
        <p:spPr>
          <a:xfrm>
            <a:off x="683568" y="3861048"/>
            <a:ext cx="7772400" cy="1716211"/>
          </a:xfrm>
        </p:spPr>
        <p:txBody>
          <a:bodyPr>
            <a:normAutofit/>
          </a:bodyPr>
          <a:lstStyle/>
          <a:p>
            <a:r>
              <a:rPr lang="el-GR" b="1" dirty="0" smtClean="0"/>
              <a:t>Μάθημα: </a:t>
            </a:r>
            <a:r>
              <a:rPr lang="el-GR" dirty="0"/>
              <a:t>Εξόρυξη γνώσης από Βάσεις Δεδομένων και τον Παγκόσμιο Ιστό, </a:t>
            </a:r>
            <a:r>
              <a:rPr lang="el-GR" b="1" dirty="0" smtClean="0"/>
              <a:t>Ενότητα </a:t>
            </a:r>
            <a:r>
              <a:rPr lang="en-US" b="1" dirty="0"/>
              <a:t># </a:t>
            </a:r>
            <a:r>
              <a:rPr lang="en-US" b="1" dirty="0" smtClean="0"/>
              <a:t>2</a:t>
            </a:r>
            <a:r>
              <a:rPr lang="el-GR" b="1" dirty="0" smtClean="0"/>
              <a:t>:</a:t>
            </a:r>
            <a:r>
              <a:rPr lang="en-US" b="1" dirty="0" smtClean="0"/>
              <a:t> </a:t>
            </a:r>
            <a:r>
              <a:rPr lang="en-US" dirty="0" err="1">
                <a:ea typeface="ＭＳ Ｐゴシック" pitchFamily="34" charset="-128"/>
              </a:rPr>
              <a:t>Dimesionality</a:t>
            </a:r>
            <a:r>
              <a:rPr lang="en-US" dirty="0">
                <a:ea typeface="ＭＳ Ｐゴシック" pitchFamily="34" charset="-128"/>
              </a:rPr>
              <a:t> </a:t>
            </a:r>
            <a:r>
              <a:rPr lang="en-US" dirty="0" smtClean="0">
                <a:ea typeface="ＭＳ Ｐゴシック" pitchFamily="34" charset="-128"/>
              </a:rPr>
              <a:t>Reduction and </a:t>
            </a:r>
            <a:r>
              <a:rPr lang="en-US" dirty="0">
                <a:ea typeface="ＭＳ Ｐゴシック" pitchFamily="34" charset="-128"/>
              </a:rPr>
              <a:t>Feature Selection </a:t>
            </a:r>
            <a:endParaRPr lang="en-US" dirty="0" smtClean="0">
              <a:ea typeface="ＭＳ Ｐゴシック" pitchFamily="34" charset="-128"/>
            </a:endParaRPr>
          </a:p>
          <a:p>
            <a:r>
              <a:rPr lang="el-GR" b="1" dirty="0" smtClean="0"/>
              <a:t>Διδάσκων: </a:t>
            </a:r>
            <a:r>
              <a:rPr lang="el-GR" dirty="0"/>
              <a:t>Μιχάλης </a:t>
            </a:r>
            <a:r>
              <a:rPr lang="el-GR" dirty="0" err="1"/>
              <a:t>Βαζιργιάννης</a:t>
            </a:r>
            <a:r>
              <a:rPr lang="el-GR" dirty="0"/>
              <a:t>, </a:t>
            </a:r>
            <a:r>
              <a:rPr lang="el-GR" b="1" dirty="0" smtClean="0"/>
              <a:t>Τμήμα: </a:t>
            </a:r>
            <a:r>
              <a:rPr lang="el-GR" dirty="0"/>
              <a:t>Προπτυχιακό Πρόγραμμα Σπουδών </a:t>
            </a:r>
            <a:r>
              <a:rPr lang="el-GR" dirty="0" smtClean="0"/>
              <a:t>“Πληροφορικής”</a:t>
            </a:r>
            <a:endParaRPr lang="el-GR" b="1"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746484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Autofit/>
          </a:bodyPr>
          <a:lstStyle/>
          <a:p>
            <a:pPr eaLnBrk="1" hangingPunct="1"/>
            <a:r>
              <a:rPr lang="en-GB" dirty="0" smtClean="0"/>
              <a:t>SVD application - Latent Structure </a:t>
            </a:r>
            <a:r>
              <a:rPr lang="en-US" dirty="0" smtClean="0"/>
              <a:t>in documents</a:t>
            </a:r>
            <a:endParaRPr lang="en-GB" dirty="0" smtClean="0"/>
          </a:p>
        </p:txBody>
      </p:sp>
      <p:sp>
        <p:nvSpPr>
          <p:cNvPr id="108547" name="Text Box 3"/>
          <p:cNvSpPr txBox="1">
            <a:spLocks noChangeArrowheads="1"/>
          </p:cNvSpPr>
          <p:nvPr/>
        </p:nvSpPr>
        <p:spPr bwMode="auto">
          <a:xfrm>
            <a:off x="539750" y="1268413"/>
            <a:ext cx="72739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30000"/>
              </a:lnSpc>
              <a:spcBef>
                <a:spcPct val="50000"/>
              </a:spcBef>
            </a:pPr>
            <a:endParaRPr lang="en-US">
              <a:latin typeface="Verdana" pitchFamily="34" charset="0"/>
            </a:endParaRPr>
          </a:p>
          <a:p>
            <a:pPr algn="just" eaLnBrk="1" hangingPunct="1">
              <a:lnSpc>
                <a:spcPct val="130000"/>
              </a:lnSpc>
              <a:spcBef>
                <a:spcPct val="50000"/>
              </a:spcBef>
              <a:buFontTx/>
              <a:buChar char="•"/>
            </a:pPr>
            <a:endParaRPr lang="el-GR">
              <a:latin typeface="Verdana" pitchFamily="34" charset="0"/>
            </a:endParaRPr>
          </a:p>
        </p:txBody>
      </p:sp>
      <p:sp>
        <p:nvSpPr>
          <p:cNvPr id="108548" name="Rectangle 4"/>
          <p:cNvSpPr>
            <a:spLocks noChangeArrowheads="1"/>
          </p:cNvSpPr>
          <p:nvPr/>
        </p:nvSpPr>
        <p:spPr bwMode="auto">
          <a:xfrm>
            <a:off x="539750" y="1402451"/>
            <a:ext cx="86264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buFontTx/>
              <a:buChar char="•"/>
            </a:pPr>
            <a:r>
              <a:rPr lang="en-US" dirty="0"/>
              <a:t>Documents are represented based on the Vector Space Model </a:t>
            </a:r>
          </a:p>
          <a:p>
            <a:pPr eaLnBrk="0" hangingPunct="0">
              <a:buFontTx/>
              <a:buChar char="•"/>
            </a:pPr>
            <a:r>
              <a:rPr lang="en-US" dirty="0"/>
              <a:t>Vector space model consists of the keywords contained in a document. </a:t>
            </a:r>
          </a:p>
          <a:p>
            <a:pPr eaLnBrk="0" hangingPunct="0">
              <a:buFontTx/>
              <a:buChar char="•"/>
            </a:pPr>
            <a:r>
              <a:rPr lang="en-US" dirty="0"/>
              <a:t>In many cases baseline keyword based performs poorly – not able to detect synonyms</a:t>
            </a:r>
            <a:r>
              <a:rPr lang="el-GR" dirty="0"/>
              <a:t>.</a:t>
            </a:r>
            <a:endParaRPr lang="en-US" dirty="0"/>
          </a:p>
          <a:p>
            <a:pPr eaLnBrk="0" hangingPunct="0">
              <a:buFontTx/>
              <a:buChar char="•"/>
            </a:pPr>
            <a:r>
              <a:rPr lang="en-US" dirty="0"/>
              <a:t>Therefore document clustering is problematic</a:t>
            </a:r>
            <a:r>
              <a:rPr lang="el-GR" dirty="0"/>
              <a:t> </a:t>
            </a:r>
            <a:endParaRPr lang="en-US" dirty="0"/>
          </a:p>
          <a:p>
            <a:pPr eaLnBrk="0" hangingPunct="0">
              <a:buFontTx/>
              <a:buChar char="•"/>
            </a:pPr>
            <a:r>
              <a:rPr lang="en-US" dirty="0"/>
              <a:t>Example where of keyword matching with the query</a:t>
            </a:r>
            <a:r>
              <a:rPr lang="el-GR" dirty="0"/>
              <a:t>:</a:t>
            </a:r>
            <a:r>
              <a:rPr lang="en-US" dirty="0"/>
              <a:t> “IDF in computer-based information look-up”</a:t>
            </a:r>
          </a:p>
        </p:txBody>
      </p:sp>
      <p:grpSp>
        <p:nvGrpSpPr>
          <p:cNvPr id="108549" name="Group 5"/>
          <p:cNvGrpSpPr>
            <a:grpSpLocks/>
          </p:cNvGrpSpPr>
          <p:nvPr/>
        </p:nvGrpSpPr>
        <p:grpSpPr bwMode="auto">
          <a:xfrm>
            <a:off x="395288" y="3429000"/>
            <a:ext cx="8208962" cy="2389188"/>
            <a:chOff x="340" y="1933"/>
            <a:chExt cx="5171" cy="1505"/>
          </a:xfrm>
        </p:grpSpPr>
        <p:sp>
          <p:nvSpPr>
            <p:cNvPr id="108551" name="Line 6"/>
            <p:cNvSpPr>
              <a:spLocks noChangeShapeType="1"/>
            </p:cNvSpPr>
            <p:nvPr/>
          </p:nvSpPr>
          <p:spPr bwMode="auto">
            <a:xfrm>
              <a:off x="930" y="2069"/>
              <a:ext cx="0" cy="136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2" name="Line 7"/>
            <p:cNvSpPr>
              <a:spLocks noChangeShapeType="1"/>
            </p:cNvSpPr>
            <p:nvPr/>
          </p:nvSpPr>
          <p:spPr bwMode="auto">
            <a:xfrm flipV="1">
              <a:off x="340" y="2114"/>
              <a:ext cx="4809"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3" name="Line 8"/>
            <p:cNvSpPr>
              <a:spLocks noChangeShapeType="1"/>
            </p:cNvSpPr>
            <p:nvPr/>
          </p:nvSpPr>
          <p:spPr bwMode="auto">
            <a:xfrm>
              <a:off x="1474"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4" name="Line 9"/>
            <p:cNvSpPr>
              <a:spLocks noChangeShapeType="1"/>
            </p:cNvSpPr>
            <p:nvPr/>
          </p:nvSpPr>
          <p:spPr bwMode="auto">
            <a:xfrm>
              <a:off x="2109"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5" name="Line 10"/>
            <p:cNvSpPr>
              <a:spLocks noChangeShapeType="1"/>
            </p:cNvSpPr>
            <p:nvPr/>
          </p:nvSpPr>
          <p:spPr bwMode="auto">
            <a:xfrm>
              <a:off x="2699"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6" name="Line 11"/>
            <p:cNvSpPr>
              <a:spLocks noChangeShapeType="1"/>
            </p:cNvSpPr>
            <p:nvPr/>
          </p:nvSpPr>
          <p:spPr bwMode="auto">
            <a:xfrm>
              <a:off x="3243"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7" name="Line 12"/>
            <p:cNvSpPr>
              <a:spLocks noChangeShapeType="1"/>
            </p:cNvSpPr>
            <p:nvPr/>
          </p:nvSpPr>
          <p:spPr bwMode="auto">
            <a:xfrm>
              <a:off x="3833"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8" name="Line 13"/>
            <p:cNvSpPr>
              <a:spLocks noChangeShapeType="1"/>
            </p:cNvSpPr>
            <p:nvPr/>
          </p:nvSpPr>
          <p:spPr bwMode="auto">
            <a:xfrm>
              <a:off x="4377"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59" name="Line 14"/>
            <p:cNvSpPr>
              <a:spLocks noChangeShapeType="1"/>
            </p:cNvSpPr>
            <p:nvPr/>
          </p:nvSpPr>
          <p:spPr bwMode="auto">
            <a:xfrm>
              <a:off x="4876"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0" name="Line 15"/>
            <p:cNvSpPr>
              <a:spLocks noChangeShapeType="1"/>
            </p:cNvSpPr>
            <p:nvPr/>
          </p:nvSpPr>
          <p:spPr bwMode="auto">
            <a:xfrm>
              <a:off x="5466" y="2114"/>
              <a:ext cx="0" cy="13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1" name="Line 16"/>
            <p:cNvSpPr>
              <a:spLocks noChangeShapeType="1"/>
            </p:cNvSpPr>
            <p:nvPr/>
          </p:nvSpPr>
          <p:spPr bwMode="auto">
            <a:xfrm>
              <a:off x="5149" y="2114"/>
              <a:ext cx="36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8562" name="Text Box 17"/>
            <p:cNvSpPr txBox="1">
              <a:spLocks noChangeArrowheads="1"/>
            </p:cNvSpPr>
            <p:nvPr/>
          </p:nvSpPr>
          <p:spPr bwMode="auto">
            <a:xfrm>
              <a:off x="340" y="2205"/>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latin typeface="Tahoma" pitchFamily="34" charset="0"/>
                </a:rPr>
                <a:t>Doc1</a:t>
              </a:r>
              <a:endParaRPr lang="el-GR" sz="2000">
                <a:latin typeface="Tahoma" pitchFamily="34" charset="0"/>
              </a:endParaRPr>
            </a:p>
          </p:txBody>
        </p:sp>
        <p:sp>
          <p:nvSpPr>
            <p:cNvPr id="108563" name="Text Box 18"/>
            <p:cNvSpPr txBox="1">
              <a:spLocks noChangeArrowheads="1"/>
            </p:cNvSpPr>
            <p:nvPr/>
          </p:nvSpPr>
          <p:spPr bwMode="auto">
            <a:xfrm>
              <a:off x="340" y="2704"/>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latin typeface="Tahoma" pitchFamily="34" charset="0"/>
                </a:rPr>
                <a:t>Doc2</a:t>
              </a:r>
              <a:endParaRPr lang="el-GR" sz="2000">
                <a:latin typeface="Tahoma" pitchFamily="34" charset="0"/>
              </a:endParaRPr>
            </a:p>
          </p:txBody>
        </p:sp>
        <p:sp>
          <p:nvSpPr>
            <p:cNvPr id="108564" name="Text Box 19"/>
            <p:cNvSpPr txBox="1">
              <a:spLocks noChangeArrowheads="1"/>
            </p:cNvSpPr>
            <p:nvPr/>
          </p:nvSpPr>
          <p:spPr bwMode="auto">
            <a:xfrm>
              <a:off x="340" y="3112"/>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latin typeface="Tahoma" pitchFamily="34" charset="0"/>
                </a:rPr>
                <a:t>Doc3</a:t>
              </a:r>
              <a:endParaRPr lang="el-GR" sz="2000">
                <a:latin typeface="Tahoma" pitchFamily="34" charset="0"/>
              </a:endParaRPr>
            </a:p>
          </p:txBody>
        </p:sp>
        <p:sp>
          <p:nvSpPr>
            <p:cNvPr id="108565" name="Text Box 20"/>
            <p:cNvSpPr txBox="1">
              <a:spLocks noChangeArrowheads="1"/>
            </p:cNvSpPr>
            <p:nvPr/>
          </p:nvSpPr>
          <p:spPr bwMode="auto">
            <a:xfrm>
              <a:off x="930" y="1933"/>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access</a:t>
              </a:r>
              <a:endParaRPr lang="el-GR" sz="1200">
                <a:latin typeface="Tahoma" pitchFamily="34" charset="0"/>
              </a:endParaRPr>
            </a:p>
          </p:txBody>
        </p:sp>
        <p:sp>
          <p:nvSpPr>
            <p:cNvPr id="108566" name="Text Box 21"/>
            <p:cNvSpPr txBox="1">
              <a:spLocks noChangeArrowheads="1"/>
            </p:cNvSpPr>
            <p:nvPr/>
          </p:nvSpPr>
          <p:spPr bwMode="auto">
            <a:xfrm>
              <a:off x="1520" y="1933"/>
              <a:ext cx="6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document</a:t>
              </a:r>
              <a:endParaRPr lang="el-GR" sz="1200">
                <a:latin typeface="Tahoma" pitchFamily="34" charset="0"/>
              </a:endParaRPr>
            </a:p>
          </p:txBody>
        </p:sp>
        <p:sp>
          <p:nvSpPr>
            <p:cNvPr id="108567" name="Text Box 22"/>
            <p:cNvSpPr txBox="1">
              <a:spLocks noChangeArrowheads="1"/>
            </p:cNvSpPr>
            <p:nvPr/>
          </p:nvSpPr>
          <p:spPr bwMode="auto">
            <a:xfrm>
              <a:off x="2109" y="1933"/>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retrieval</a:t>
              </a:r>
              <a:endParaRPr lang="el-GR" sz="1200">
                <a:latin typeface="Tahoma" pitchFamily="34" charset="0"/>
              </a:endParaRPr>
            </a:p>
          </p:txBody>
        </p:sp>
        <p:sp>
          <p:nvSpPr>
            <p:cNvPr id="108568" name="Text Box 23"/>
            <p:cNvSpPr txBox="1">
              <a:spLocks noChangeArrowheads="1"/>
            </p:cNvSpPr>
            <p:nvPr/>
          </p:nvSpPr>
          <p:spPr bwMode="auto">
            <a:xfrm>
              <a:off x="2654" y="1933"/>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information</a:t>
              </a:r>
              <a:endParaRPr lang="el-GR" sz="1200">
                <a:latin typeface="Tahoma" pitchFamily="34" charset="0"/>
              </a:endParaRPr>
            </a:p>
          </p:txBody>
        </p:sp>
        <p:sp>
          <p:nvSpPr>
            <p:cNvPr id="108569" name="Text Box 24"/>
            <p:cNvSpPr txBox="1">
              <a:spLocks noChangeArrowheads="1"/>
            </p:cNvSpPr>
            <p:nvPr/>
          </p:nvSpPr>
          <p:spPr bwMode="auto">
            <a:xfrm>
              <a:off x="3289" y="1933"/>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theory</a:t>
              </a:r>
              <a:endParaRPr lang="el-GR" sz="1200">
                <a:latin typeface="Tahoma" pitchFamily="34" charset="0"/>
              </a:endParaRPr>
            </a:p>
          </p:txBody>
        </p:sp>
        <p:sp>
          <p:nvSpPr>
            <p:cNvPr id="108570" name="Text Box 25"/>
            <p:cNvSpPr txBox="1">
              <a:spLocks noChangeArrowheads="1"/>
            </p:cNvSpPr>
            <p:nvPr/>
          </p:nvSpPr>
          <p:spPr bwMode="auto">
            <a:xfrm>
              <a:off x="3833" y="1933"/>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database</a:t>
              </a:r>
              <a:endParaRPr lang="el-GR" sz="1200">
                <a:latin typeface="Tahoma" pitchFamily="34" charset="0"/>
              </a:endParaRPr>
            </a:p>
          </p:txBody>
        </p:sp>
        <p:sp>
          <p:nvSpPr>
            <p:cNvPr id="108571" name="Text Box 26"/>
            <p:cNvSpPr txBox="1">
              <a:spLocks noChangeArrowheads="1"/>
            </p:cNvSpPr>
            <p:nvPr/>
          </p:nvSpPr>
          <p:spPr bwMode="auto">
            <a:xfrm>
              <a:off x="4377" y="1933"/>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indexing</a:t>
              </a:r>
              <a:endParaRPr lang="el-GR" sz="1200">
                <a:latin typeface="Tahoma" pitchFamily="34" charset="0"/>
              </a:endParaRPr>
            </a:p>
          </p:txBody>
        </p:sp>
        <p:sp>
          <p:nvSpPr>
            <p:cNvPr id="108572" name="Text Box 27"/>
            <p:cNvSpPr txBox="1">
              <a:spLocks noChangeArrowheads="1"/>
            </p:cNvSpPr>
            <p:nvPr/>
          </p:nvSpPr>
          <p:spPr bwMode="auto">
            <a:xfrm>
              <a:off x="4876" y="1933"/>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computer</a:t>
              </a:r>
              <a:endParaRPr lang="el-GR" sz="1200">
                <a:latin typeface="Tahoma" pitchFamily="34" charset="0"/>
              </a:endParaRPr>
            </a:p>
          </p:txBody>
        </p:sp>
        <p:sp>
          <p:nvSpPr>
            <p:cNvPr id="108573" name="Text Box 28"/>
            <p:cNvSpPr txBox="1">
              <a:spLocks noChangeArrowheads="1"/>
            </p:cNvSpPr>
            <p:nvPr/>
          </p:nvSpPr>
          <p:spPr bwMode="auto">
            <a:xfrm>
              <a:off x="1066" y="2190"/>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74" name="Text Box 29"/>
            <p:cNvSpPr txBox="1">
              <a:spLocks noChangeArrowheads="1"/>
            </p:cNvSpPr>
            <p:nvPr/>
          </p:nvSpPr>
          <p:spPr bwMode="auto">
            <a:xfrm>
              <a:off x="1656" y="2190"/>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75" name="Text Box 30"/>
            <p:cNvSpPr txBox="1">
              <a:spLocks noChangeArrowheads="1"/>
            </p:cNvSpPr>
            <p:nvPr/>
          </p:nvSpPr>
          <p:spPr bwMode="auto">
            <a:xfrm>
              <a:off x="2291" y="2190"/>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76" name="Text Box 31"/>
            <p:cNvSpPr txBox="1">
              <a:spLocks noChangeArrowheads="1"/>
            </p:cNvSpPr>
            <p:nvPr/>
          </p:nvSpPr>
          <p:spPr bwMode="auto">
            <a:xfrm>
              <a:off x="4015" y="2190"/>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77" name="Text Box 32"/>
            <p:cNvSpPr txBox="1">
              <a:spLocks noChangeArrowheads="1"/>
            </p:cNvSpPr>
            <p:nvPr/>
          </p:nvSpPr>
          <p:spPr bwMode="auto">
            <a:xfrm>
              <a:off x="4514" y="2190"/>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78" name="Text Box 33"/>
            <p:cNvSpPr txBox="1">
              <a:spLocks noChangeArrowheads="1"/>
            </p:cNvSpPr>
            <p:nvPr/>
          </p:nvSpPr>
          <p:spPr bwMode="auto">
            <a:xfrm>
              <a:off x="2881" y="2689"/>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79" name="Text Box 34"/>
            <p:cNvSpPr txBox="1">
              <a:spLocks noChangeArrowheads="1"/>
            </p:cNvSpPr>
            <p:nvPr/>
          </p:nvSpPr>
          <p:spPr bwMode="auto">
            <a:xfrm>
              <a:off x="3470" y="2689"/>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80" name="Text Box 35"/>
            <p:cNvSpPr txBox="1">
              <a:spLocks noChangeArrowheads="1"/>
            </p:cNvSpPr>
            <p:nvPr/>
          </p:nvSpPr>
          <p:spPr bwMode="auto">
            <a:xfrm>
              <a:off x="5058" y="2735"/>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81" name="Text Box 36"/>
            <p:cNvSpPr txBox="1">
              <a:spLocks noChangeArrowheads="1"/>
            </p:cNvSpPr>
            <p:nvPr/>
          </p:nvSpPr>
          <p:spPr bwMode="auto">
            <a:xfrm>
              <a:off x="2336" y="3143"/>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82" name="Text Box 37"/>
            <p:cNvSpPr txBox="1">
              <a:spLocks noChangeArrowheads="1"/>
            </p:cNvSpPr>
            <p:nvPr/>
          </p:nvSpPr>
          <p:spPr bwMode="auto">
            <a:xfrm>
              <a:off x="2881" y="3143"/>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83" name="Text Box 38"/>
            <p:cNvSpPr txBox="1">
              <a:spLocks noChangeArrowheads="1"/>
            </p:cNvSpPr>
            <p:nvPr/>
          </p:nvSpPr>
          <p:spPr bwMode="auto">
            <a:xfrm>
              <a:off x="5058" y="3188"/>
              <a:ext cx="1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ahoma" pitchFamily="34" charset="0"/>
                </a:rPr>
                <a:t>x</a:t>
              </a:r>
              <a:endParaRPr lang="el-GR" sz="2000">
                <a:latin typeface="Tahoma" pitchFamily="34" charset="0"/>
              </a:endParaRPr>
            </a:p>
          </p:txBody>
        </p:sp>
        <p:sp>
          <p:nvSpPr>
            <p:cNvPr id="108584" name="Line 39"/>
            <p:cNvSpPr>
              <a:spLocks noChangeShapeType="1"/>
            </p:cNvSpPr>
            <p:nvPr/>
          </p:nvSpPr>
          <p:spPr bwMode="auto">
            <a:xfrm>
              <a:off x="386" y="3430"/>
              <a:ext cx="5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8550" name="Rectangle 40"/>
          <p:cNvSpPr>
            <a:spLocks noChangeArrowheads="1"/>
          </p:cNvSpPr>
          <p:nvPr/>
        </p:nvSpPr>
        <p:spPr bwMode="auto">
          <a:xfrm>
            <a:off x="562768" y="6308725"/>
            <a:ext cx="83518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0" hangingPunct="0"/>
            <a:r>
              <a:rPr lang="en-US" sz="1000" b="1" dirty="0"/>
              <a:t>Indexing by Latent Semantic Analysis (1990)  Scott </a:t>
            </a:r>
            <a:r>
              <a:rPr lang="en-US" sz="1000" b="1" dirty="0" err="1"/>
              <a:t>Deerwester</a:t>
            </a:r>
            <a:r>
              <a:rPr lang="en-US" sz="1000" b="1" dirty="0"/>
              <a:t>, Susan T. </a:t>
            </a:r>
            <a:r>
              <a:rPr lang="en-US" sz="1000" b="1" dirty="0" err="1"/>
              <a:t>Dumais</a:t>
            </a:r>
            <a:r>
              <a:rPr lang="en-US" sz="1000" b="1" dirty="0"/>
              <a:t>, George W. Furnas, Thomas K. </a:t>
            </a:r>
            <a:r>
              <a:rPr lang="en-US" sz="1000" b="1" dirty="0" err="1"/>
              <a:t>Landauer</a:t>
            </a:r>
            <a:r>
              <a:rPr lang="en-US" sz="1000" b="1" dirty="0"/>
              <a:t>, Richard </a:t>
            </a:r>
            <a:r>
              <a:rPr lang="en-US" sz="1000" b="1" dirty="0" err="1"/>
              <a:t>Harshman</a:t>
            </a:r>
            <a:r>
              <a:rPr lang="en-US" sz="1000" b="1" dirty="0"/>
              <a:t>, Journal of the American Society of Information Science</a:t>
            </a:r>
          </a:p>
          <a:p>
            <a:pPr algn="ctr" eaLnBrk="0" hangingPunct="0"/>
            <a:endParaRPr lang="en-US" sz="1000" b="1" dirty="0"/>
          </a:p>
        </p:txBody>
      </p:sp>
    </p:spTree>
    <p:extLst>
      <p:ext uri="{BB962C8B-B14F-4D97-AF65-F5344CB8AC3E}">
        <p14:creationId xmlns:p14="http://schemas.microsoft.com/office/powerpoint/2010/main" val="296196021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GB" dirty="0" smtClean="0"/>
              <a:t>Latent Semantic Indexing (LSI) -I</a:t>
            </a:r>
          </a:p>
        </p:txBody>
      </p:sp>
      <p:sp>
        <p:nvSpPr>
          <p:cNvPr id="109571" name="Text Box 3"/>
          <p:cNvSpPr txBox="1">
            <a:spLocks noChangeArrowheads="1"/>
          </p:cNvSpPr>
          <p:nvPr/>
        </p:nvSpPr>
        <p:spPr bwMode="auto">
          <a:xfrm>
            <a:off x="539749" y="1340768"/>
            <a:ext cx="8208963"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spcBef>
                <a:spcPct val="50000"/>
              </a:spcBef>
              <a:buFontTx/>
              <a:buChar char="•"/>
            </a:pPr>
            <a:r>
              <a:rPr lang="en-US" sz="2600" dirty="0">
                <a:latin typeface="+mn-lt"/>
              </a:rPr>
              <a:t> Finding</a:t>
            </a:r>
            <a:r>
              <a:rPr lang="el-GR" sz="2600" dirty="0">
                <a:latin typeface="+mn-lt"/>
              </a:rPr>
              <a:t> </a:t>
            </a:r>
            <a:r>
              <a:rPr lang="en-US" sz="2600" dirty="0">
                <a:latin typeface="+mn-lt"/>
              </a:rPr>
              <a:t>similarity with</a:t>
            </a:r>
            <a:r>
              <a:rPr lang="el-GR" sz="2600" dirty="0">
                <a:latin typeface="+mn-lt"/>
              </a:rPr>
              <a:t> </a:t>
            </a:r>
            <a:r>
              <a:rPr lang="en-US" sz="2600" dirty="0">
                <a:latin typeface="+mn-lt"/>
              </a:rPr>
              <a:t>exact keyword matching is problematic</a:t>
            </a:r>
            <a:r>
              <a:rPr lang="el-GR" sz="2600" dirty="0">
                <a:latin typeface="+mn-lt"/>
              </a:rPr>
              <a:t>.</a:t>
            </a:r>
          </a:p>
          <a:p>
            <a:pPr algn="just" eaLnBrk="1" hangingPunct="1">
              <a:lnSpc>
                <a:spcPct val="150000"/>
              </a:lnSpc>
              <a:spcBef>
                <a:spcPct val="50000"/>
              </a:spcBef>
              <a:buFontTx/>
              <a:buChar char="•"/>
            </a:pPr>
            <a:r>
              <a:rPr lang="el-GR" sz="2600" dirty="0">
                <a:latin typeface="+mn-lt"/>
              </a:rPr>
              <a:t> </a:t>
            </a:r>
            <a:r>
              <a:rPr lang="en-US" sz="2600" dirty="0">
                <a:latin typeface="+mn-lt"/>
              </a:rPr>
              <a:t>Using SVD we process the initial document-term document.</a:t>
            </a:r>
          </a:p>
          <a:p>
            <a:pPr algn="just" eaLnBrk="1" hangingPunct="1">
              <a:lnSpc>
                <a:spcPct val="150000"/>
              </a:lnSpc>
              <a:spcBef>
                <a:spcPct val="50000"/>
              </a:spcBef>
              <a:buFontTx/>
              <a:buChar char="•"/>
            </a:pPr>
            <a:r>
              <a:rPr lang="el-GR" sz="2600" dirty="0">
                <a:latin typeface="+mn-lt"/>
              </a:rPr>
              <a:t> </a:t>
            </a:r>
            <a:r>
              <a:rPr lang="en-US" sz="2600" dirty="0">
                <a:latin typeface="+mn-lt"/>
              </a:rPr>
              <a:t>Then we choose the k</a:t>
            </a:r>
            <a:r>
              <a:rPr lang="el-GR" sz="2600" dirty="0">
                <a:latin typeface="+mn-lt"/>
              </a:rPr>
              <a:t> </a:t>
            </a:r>
            <a:r>
              <a:rPr lang="en-US" sz="2600" dirty="0">
                <a:latin typeface="+mn-lt"/>
              </a:rPr>
              <a:t>larger singular values.</a:t>
            </a:r>
            <a:r>
              <a:rPr lang="el-GR" sz="2600" dirty="0">
                <a:latin typeface="+mn-lt"/>
              </a:rPr>
              <a:t> </a:t>
            </a:r>
            <a:r>
              <a:rPr lang="en-US" sz="2600" dirty="0">
                <a:latin typeface="+mn-lt"/>
              </a:rPr>
              <a:t>The resulting matrix is of order k</a:t>
            </a:r>
            <a:r>
              <a:rPr lang="el-GR" sz="2600" dirty="0">
                <a:latin typeface="+mn-lt"/>
              </a:rPr>
              <a:t> </a:t>
            </a:r>
            <a:r>
              <a:rPr lang="en-US" sz="2600" dirty="0">
                <a:latin typeface="+mn-lt"/>
              </a:rPr>
              <a:t>and is the most similar to the original one based on the </a:t>
            </a:r>
            <a:r>
              <a:rPr lang="en-US" sz="2600" dirty="0" err="1">
                <a:latin typeface="+mn-lt"/>
              </a:rPr>
              <a:t>Frobenius</a:t>
            </a:r>
            <a:r>
              <a:rPr lang="el-GR" sz="2600" dirty="0">
                <a:latin typeface="+mn-lt"/>
              </a:rPr>
              <a:t> </a:t>
            </a:r>
            <a:r>
              <a:rPr lang="en-US" sz="2600" dirty="0">
                <a:latin typeface="+mn-lt"/>
              </a:rPr>
              <a:t>norm than any other k-order matrix</a:t>
            </a:r>
            <a:r>
              <a:rPr lang="en-US" sz="2600" dirty="0" smtClean="0">
                <a:latin typeface="+mn-lt"/>
              </a:rPr>
              <a:t>.</a:t>
            </a:r>
            <a:endParaRPr lang="el-GR" sz="2600" dirty="0">
              <a:latin typeface="+mn-lt"/>
            </a:endParaRPr>
          </a:p>
        </p:txBody>
      </p:sp>
    </p:spTree>
    <p:extLst>
      <p:ext uri="{BB962C8B-B14F-4D97-AF65-F5344CB8AC3E}">
        <p14:creationId xmlns:p14="http://schemas.microsoft.com/office/powerpoint/2010/main" val="220872338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lang="en-GB" dirty="0" smtClean="0"/>
              <a:t>Latent Semantic Indexing (LSI) - II</a:t>
            </a:r>
          </a:p>
        </p:txBody>
      </p:sp>
      <p:sp>
        <p:nvSpPr>
          <p:cNvPr id="110595" name="Text Box 3"/>
          <p:cNvSpPr txBox="1">
            <a:spLocks noChangeArrowheads="1"/>
          </p:cNvSpPr>
          <p:nvPr/>
        </p:nvSpPr>
        <p:spPr bwMode="auto">
          <a:xfrm>
            <a:off x="1095375" y="1568450"/>
            <a:ext cx="2252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l-GR" sz="2000">
              <a:latin typeface="Tahoma" pitchFamily="34" charset="0"/>
            </a:endParaRPr>
          </a:p>
        </p:txBody>
      </p:sp>
      <p:sp>
        <p:nvSpPr>
          <p:cNvPr id="110596" name="Text Box 4"/>
          <p:cNvSpPr txBox="1">
            <a:spLocks noChangeArrowheads="1"/>
          </p:cNvSpPr>
          <p:nvPr/>
        </p:nvSpPr>
        <p:spPr bwMode="auto">
          <a:xfrm>
            <a:off x="254000" y="1371600"/>
            <a:ext cx="8713788" cy="5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30000"/>
              </a:lnSpc>
              <a:spcBef>
                <a:spcPct val="50000"/>
              </a:spcBef>
              <a:buFontTx/>
              <a:buChar char="•"/>
            </a:pPr>
            <a:r>
              <a:rPr lang="el-GR" sz="2200" dirty="0">
                <a:latin typeface="+mn-lt"/>
              </a:rPr>
              <a:t> </a:t>
            </a:r>
            <a:r>
              <a:rPr lang="en-US" sz="2200" dirty="0">
                <a:latin typeface="+mn-lt"/>
              </a:rPr>
              <a:t>The initial matrix is SVD decomposed as: </a:t>
            </a:r>
            <a:r>
              <a:rPr lang="el-GR" sz="2200" dirty="0">
                <a:latin typeface="+mn-lt"/>
              </a:rPr>
              <a:t>Α=</a:t>
            </a:r>
            <a:r>
              <a:rPr lang="en-US" sz="2200" dirty="0">
                <a:latin typeface="+mn-lt"/>
              </a:rPr>
              <a:t>ULV</a:t>
            </a:r>
            <a:r>
              <a:rPr lang="en-US" sz="2200" baseline="30000" dirty="0">
                <a:latin typeface="+mn-lt"/>
              </a:rPr>
              <a:t>T</a:t>
            </a:r>
          </a:p>
          <a:p>
            <a:pPr eaLnBrk="1" hangingPunct="1">
              <a:lnSpc>
                <a:spcPct val="130000"/>
              </a:lnSpc>
              <a:spcBef>
                <a:spcPct val="50000"/>
              </a:spcBef>
              <a:buFontTx/>
              <a:buChar char="•"/>
            </a:pPr>
            <a:r>
              <a:rPr lang="en-US" sz="2200" dirty="0">
                <a:latin typeface="+mn-lt"/>
              </a:rPr>
              <a:t> Choosing the top-k</a:t>
            </a:r>
            <a:r>
              <a:rPr lang="el-GR" sz="2200" dirty="0">
                <a:latin typeface="+mn-lt"/>
              </a:rPr>
              <a:t> </a:t>
            </a:r>
            <a:r>
              <a:rPr lang="en-US" sz="2200" dirty="0">
                <a:latin typeface="+mn-lt"/>
              </a:rPr>
              <a:t>singular values from L we have:</a:t>
            </a:r>
            <a:endParaRPr lang="el-GR" sz="2200" dirty="0">
              <a:latin typeface="+mn-lt"/>
            </a:endParaRPr>
          </a:p>
          <a:p>
            <a:pPr algn="ctr" eaLnBrk="1" hangingPunct="1">
              <a:lnSpc>
                <a:spcPct val="130000"/>
              </a:lnSpc>
              <a:spcBef>
                <a:spcPct val="50000"/>
              </a:spcBef>
            </a:pPr>
            <a:r>
              <a:rPr lang="el-GR" sz="2200" dirty="0">
                <a:latin typeface="+mn-lt"/>
              </a:rPr>
              <a:t>Α</a:t>
            </a:r>
            <a:r>
              <a:rPr lang="en-US" sz="2200" baseline="-25000" dirty="0">
                <a:latin typeface="+mn-lt"/>
              </a:rPr>
              <a:t>k</a:t>
            </a:r>
            <a:r>
              <a:rPr lang="el-GR" sz="2200" dirty="0">
                <a:latin typeface="+mn-lt"/>
              </a:rPr>
              <a:t>=</a:t>
            </a:r>
            <a:r>
              <a:rPr lang="en-US" sz="2200" dirty="0" err="1">
                <a:latin typeface="+mn-lt"/>
              </a:rPr>
              <a:t>U</a:t>
            </a:r>
            <a:r>
              <a:rPr lang="en-US" sz="2200" baseline="-25000" dirty="0" err="1">
                <a:latin typeface="+mn-lt"/>
              </a:rPr>
              <a:t>k</a:t>
            </a:r>
            <a:r>
              <a:rPr lang="en-US" sz="2200" dirty="0" err="1">
                <a:latin typeface="+mn-lt"/>
              </a:rPr>
              <a:t>L</a:t>
            </a:r>
            <a:r>
              <a:rPr lang="en-US" sz="2200" baseline="-25000" dirty="0" err="1">
                <a:latin typeface="+mn-lt"/>
              </a:rPr>
              <a:t>k</a:t>
            </a:r>
            <a:r>
              <a:rPr lang="en-US" sz="2200" dirty="0" err="1">
                <a:latin typeface="+mn-lt"/>
              </a:rPr>
              <a:t>V</a:t>
            </a:r>
            <a:r>
              <a:rPr lang="en-US" sz="2200" baseline="-25000" dirty="0" err="1">
                <a:latin typeface="+mn-lt"/>
              </a:rPr>
              <a:t>k</a:t>
            </a:r>
            <a:r>
              <a:rPr lang="en-US" sz="2200" baseline="30000" dirty="0" err="1">
                <a:latin typeface="+mn-lt"/>
              </a:rPr>
              <a:t>T</a:t>
            </a:r>
            <a:r>
              <a:rPr lang="el-GR" sz="2200" dirty="0">
                <a:latin typeface="+mn-lt"/>
              </a:rPr>
              <a:t> , </a:t>
            </a:r>
          </a:p>
          <a:p>
            <a:pPr eaLnBrk="1" hangingPunct="1">
              <a:lnSpc>
                <a:spcPct val="130000"/>
              </a:lnSpc>
              <a:spcBef>
                <a:spcPct val="50000"/>
              </a:spcBef>
              <a:buFontTx/>
              <a:buChar char="•"/>
            </a:pPr>
            <a:r>
              <a:rPr lang="el-GR" sz="2200" dirty="0">
                <a:latin typeface="+mn-lt"/>
              </a:rPr>
              <a:t> </a:t>
            </a:r>
            <a:r>
              <a:rPr lang="en-US" sz="2200" dirty="0" err="1">
                <a:latin typeface="+mn-lt"/>
              </a:rPr>
              <a:t>L</a:t>
            </a:r>
            <a:r>
              <a:rPr lang="en-US" sz="2200" baseline="-25000" dirty="0" err="1">
                <a:latin typeface="+mn-lt"/>
              </a:rPr>
              <a:t>k</a:t>
            </a:r>
            <a:r>
              <a:rPr lang="el-GR" sz="2200" baseline="-25000" dirty="0">
                <a:latin typeface="+mn-lt"/>
              </a:rPr>
              <a:t> </a:t>
            </a:r>
            <a:r>
              <a:rPr lang="en-US" sz="2200" dirty="0">
                <a:latin typeface="+mn-lt"/>
              </a:rPr>
              <a:t>is square </a:t>
            </a:r>
            <a:r>
              <a:rPr lang="en-US" sz="2200" dirty="0" err="1">
                <a:latin typeface="+mn-lt"/>
              </a:rPr>
              <a:t>kxk</a:t>
            </a:r>
            <a:r>
              <a:rPr lang="en-US" sz="2200" dirty="0">
                <a:latin typeface="+mn-lt"/>
              </a:rPr>
              <a:t> containing the top-k singular values of the diagonal in matrix L,</a:t>
            </a:r>
          </a:p>
          <a:p>
            <a:pPr eaLnBrk="1" hangingPunct="1">
              <a:lnSpc>
                <a:spcPct val="130000"/>
              </a:lnSpc>
              <a:spcBef>
                <a:spcPct val="50000"/>
              </a:spcBef>
              <a:buFontTx/>
              <a:buChar char="•"/>
            </a:pPr>
            <a:r>
              <a:rPr lang="el-GR" sz="2200" dirty="0">
                <a:latin typeface="+mn-lt"/>
              </a:rPr>
              <a:t> </a:t>
            </a:r>
            <a:r>
              <a:rPr lang="en-US" sz="2200" dirty="0" err="1">
                <a:latin typeface="+mn-lt"/>
              </a:rPr>
              <a:t>U</a:t>
            </a:r>
            <a:r>
              <a:rPr lang="en-US" sz="2200" baseline="-25000" dirty="0" err="1">
                <a:latin typeface="+mn-lt"/>
              </a:rPr>
              <a:t>k</a:t>
            </a:r>
            <a:r>
              <a:rPr lang="el-GR" sz="2200" baseline="-25000" dirty="0">
                <a:latin typeface="+mn-lt"/>
              </a:rPr>
              <a:t>, </a:t>
            </a:r>
            <a:r>
              <a:rPr lang="en-US" sz="2200" dirty="0">
                <a:latin typeface="+mn-lt"/>
              </a:rPr>
              <a:t>the </a:t>
            </a:r>
            <a:r>
              <a:rPr lang="en-US" sz="2200" dirty="0" err="1">
                <a:latin typeface="+mn-lt"/>
              </a:rPr>
              <a:t>mxk</a:t>
            </a:r>
            <a:r>
              <a:rPr lang="en-US" sz="2200" dirty="0">
                <a:latin typeface="+mn-lt"/>
              </a:rPr>
              <a:t> matrix containing the first k</a:t>
            </a:r>
            <a:r>
              <a:rPr lang="el-GR" sz="2200" dirty="0">
                <a:latin typeface="+mn-lt"/>
              </a:rPr>
              <a:t> </a:t>
            </a:r>
            <a:r>
              <a:rPr lang="en-US" sz="2200" dirty="0">
                <a:latin typeface="+mn-lt"/>
              </a:rPr>
              <a:t>columns in U (left singular vectors)</a:t>
            </a:r>
          </a:p>
          <a:p>
            <a:pPr eaLnBrk="1" hangingPunct="1">
              <a:lnSpc>
                <a:spcPct val="130000"/>
              </a:lnSpc>
              <a:spcBef>
                <a:spcPct val="50000"/>
              </a:spcBef>
              <a:buFontTx/>
              <a:buChar char="•"/>
            </a:pPr>
            <a:r>
              <a:rPr lang="el-GR" sz="2200" dirty="0">
                <a:latin typeface="+mn-lt"/>
              </a:rPr>
              <a:t> </a:t>
            </a:r>
            <a:r>
              <a:rPr lang="en-US" sz="2200" dirty="0" err="1">
                <a:latin typeface="+mn-lt"/>
              </a:rPr>
              <a:t>V</a:t>
            </a:r>
            <a:r>
              <a:rPr lang="en-US" sz="2200" baseline="-25000" dirty="0" err="1">
                <a:latin typeface="+mn-lt"/>
              </a:rPr>
              <a:t>k</a:t>
            </a:r>
            <a:r>
              <a:rPr lang="en-US" sz="2200" baseline="30000" dirty="0" err="1">
                <a:latin typeface="+mn-lt"/>
              </a:rPr>
              <a:t>T</a:t>
            </a:r>
            <a:r>
              <a:rPr lang="el-GR" sz="2200" baseline="30000" dirty="0">
                <a:latin typeface="+mn-lt"/>
              </a:rPr>
              <a:t>,</a:t>
            </a:r>
            <a:r>
              <a:rPr lang="el-GR" sz="2200" baseline="-25000" dirty="0">
                <a:latin typeface="+mn-lt"/>
              </a:rPr>
              <a:t> </a:t>
            </a:r>
            <a:r>
              <a:rPr lang="en-US" sz="2200" dirty="0">
                <a:latin typeface="+mn-lt"/>
              </a:rPr>
              <a:t>the </a:t>
            </a:r>
            <a:r>
              <a:rPr lang="en-US" sz="2200" dirty="0" err="1">
                <a:latin typeface="+mn-lt"/>
              </a:rPr>
              <a:t>kxn</a:t>
            </a:r>
            <a:r>
              <a:rPr lang="en-US" sz="2200" dirty="0">
                <a:latin typeface="+mn-lt"/>
              </a:rPr>
              <a:t> matrix containing the first k</a:t>
            </a:r>
            <a:r>
              <a:rPr lang="el-GR" sz="2200" dirty="0">
                <a:latin typeface="+mn-lt"/>
              </a:rPr>
              <a:t> </a:t>
            </a:r>
            <a:r>
              <a:rPr lang="en-US" sz="2200" dirty="0">
                <a:latin typeface="+mn-lt"/>
              </a:rPr>
              <a:t>lines of V</a:t>
            </a:r>
            <a:r>
              <a:rPr lang="en-US" sz="2200" baseline="30000" dirty="0">
                <a:latin typeface="+mn-lt"/>
              </a:rPr>
              <a:t>T </a:t>
            </a:r>
            <a:r>
              <a:rPr lang="en-US" sz="2200" dirty="0">
                <a:latin typeface="+mn-lt"/>
              </a:rPr>
              <a:t>(right singular vectors)</a:t>
            </a:r>
          </a:p>
          <a:p>
            <a:pPr eaLnBrk="1" hangingPunct="1">
              <a:lnSpc>
                <a:spcPct val="130000"/>
              </a:lnSpc>
              <a:spcBef>
                <a:spcPct val="50000"/>
              </a:spcBef>
            </a:pPr>
            <a:r>
              <a:rPr lang="en-US" sz="2200" dirty="0">
                <a:latin typeface="+mn-lt"/>
              </a:rPr>
              <a:t>Typical values for </a:t>
            </a:r>
            <a:r>
              <a:rPr lang="el-GR" sz="2200" dirty="0">
                <a:latin typeface="+mn-lt"/>
              </a:rPr>
              <a:t>κ~200-300</a:t>
            </a:r>
            <a:r>
              <a:rPr lang="en-US" sz="2200" dirty="0">
                <a:latin typeface="+mn-lt"/>
              </a:rPr>
              <a:t> (empirically chosen based on experiments appearing in the bibliography</a:t>
            </a:r>
            <a:r>
              <a:rPr lang="el-GR" sz="2200" dirty="0">
                <a:latin typeface="+mn-lt"/>
              </a:rPr>
              <a:t>)</a:t>
            </a:r>
          </a:p>
        </p:txBody>
      </p:sp>
    </p:spTree>
    <p:extLst>
      <p:ext uri="{BB962C8B-B14F-4D97-AF65-F5344CB8AC3E}">
        <p14:creationId xmlns:p14="http://schemas.microsoft.com/office/powerpoint/2010/main" val="111593595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341313"/>
            <a:ext cx="8353176" cy="649287"/>
          </a:xfrm>
        </p:spPr>
        <p:txBody>
          <a:bodyPr>
            <a:noAutofit/>
          </a:bodyPr>
          <a:lstStyle/>
          <a:p>
            <a:pPr eaLnBrk="1" hangingPunct="1">
              <a:defRPr/>
            </a:pPr>
            <a:r>
              <a:rPr lang="en-US" b="1" dirty="0" smtClean="0"/>
              <a:t>LSI capabilities</a:t>
            </a:r>
            <a:endParaRPr lang="el-GR" b="1" dirty="0" smtClean="0"/>
          </a:p>
        </p:txBody>
      </p:sp>
      <p:sp>
        <p:nvSpPr>
          <p:cNvPr id="111619" name="Rectangle 3"/>
          <p:cNvSpPr>
            <a:spLocks noGrp="1" noChangeArrowheads="1"/>
          </p:cNvSpPr>
          <p:nvPr>
            <p:ph type="body" idx="1"/>
          </p:nvPr>
        </p:nvSpPr>
        <p:spPr>
          <a:xfrm>
            <a:off x="727075" y="1340769"/>
            <a:ext cx="7824788" cy="4540920"/>
          </a:xfrm>
        </p:spPr>
        <p:txBody>
          <a:bodyPr>
            <a:noAutofit/>
          </a:bodyPr>
          <a:lstStyle/>
          <a:p>
            <a:pPr eaLnBrk="1" hangingPunct="1">
              <a:lnSpc>
                <a:spcPct val="140000"/>
              </a:lnSpc>
              <a:buClr>
                <a:schemeClr val="tx1"/>
              </a:buClr>
            </a:pPr>
            <a:r>
              <a:rPr lang="en-US" sz="2200" dirty="0" smtClean="0"/>
              <a:t>- Term to term similarity: </a:t>
            </a:r>
            <a:r>
              <a:rPr lang="el-GR" sz="2200" dirty="0" smtClean="0"/>
              <a:t>Α</a:t>
            </a:r>
            <a:r>
              <a:rPr lang="en-US" sz="2200" baseline="-25000" dirty="0" smtClean="0"/>
              <a:t>k</a:t>
            </a:r>
            <a:r>
              <a:rPr lang="el-GR" sz="2200" dirty="0" smtClean="0"/>
              <a:t>Α</a:t>
            </a:r>
            <a:r>
              <a:rPr lang="en-US" sz="2200" baseline="-25000" dirty="0" err="1" smtClean="0"/>
              <a:t>k</a:t>
            </a:r>
            <a:r>
              <a:rPr lang="en-US" sz="2200" baseline="30000" dirty="0" err="1" smtClean="0"/>
              <a:t>T</a:t>
            </a:r>
            <a:r>
              <a:rPr lang="el-GR" sz="2200" dirty="0" smtClean="0"/>
              <a:t>=</a:t>
            </a:r>
            <a:r>
              <a:rPr lang="en-US" sz="2200" dirty="0" smtClean="0"/>
              <a:t>U</a:t>
            </a:r>
            <a:r>
              <a:rPr lang="en-US" sz="2200" baseline="-25000" dirty="0" smtClean="0"/>
              <a:t>k</a:t>
            </a:r>
            <a:r>
              <a:rPr lang="en-US" sz="2200" dirty="0" smtClean="0"/>
              <a:t>L</a:t>
            </a:r>
            <a:r>
              <a:rPr lang="en-US" sz="2200" baseline="-25000" dirty="0" smtClean="0"/>
              <a:t>k</a:t>
            </a:r>
            <a:r>
              <a:rPr lang="en-US" sz="2200" baseline="30000" dirty="0" smtClean="0"/>
              <a:t>2</a:t>
            </a:r>
            <a:r>
              <a:rPr lang="en-US" sz="2200" dirty="0" smtClean="0"/>
              <a:t>U</a:t>
            </a:r>
            <a:r>
              <a:rPr lang="en-US" sz="2200" baseline="-25000" dirty="0" smtClean="0"/>
              <a:t>k</a:t>
            </a:r>
            <a:r>
              <a:rPr lang="en-US" sz="2200" baseline="30000" dirty="0" smtClean="0"/>
              <a:t>T</a:t>
            </a:r>
          </a:p>
          <a:p>
            <a:pPr eaLnBrk="1" hangingPunct="1">
              <a:lnSpc>
                <a:spcPct val="140000"/>
              </a:lnSpc>
              <a:buClr>
                <a:schemeClr val="tx1"/>
              </a:buClr>
            </a:pPr>
            <a:r>
              <a:rPr lang="en-US" sz="2200" baseline="30000" dirty="0" smtClean="0"/>
              <a:t>Where </a:t>
            </a:r>
            <a:r>
              <a:rPr lang="en-US" sz="2200" baseline="30000" dirty="0" err="1" smtClean="0"/>
              <a:t>Ak</a:t>
            </a:r>
            <a:r>
              <a:rPr lang="en-US" sz="2200" baseline="30000" dirty="0" smtClean="0"/>
              <a:t>=</a:t>
            </a:r>
            <a:r>
              <a:rPr lang="en-US" sz="2200" baseline="30000" dirty="0" err="1" smtClean="0"/>
              <a:t>UkLkVt</a:t>
            </a:r>
            <a:endParaRPr lang="en-US" sz="2200" baseline="30000" dirty="0" smtClean="0"/>
          </a:p>
          <a:p>
            <a:pPr eaLnBrk="1" hangingPunct="1">
              <a:lnSpc>
                <a:spcPct val="140000"/>
              </a:lnSpc>
              <a:buClr>
                <a:schemeClr val="tx1"/>
              </a:buClr>
            </a:pPr>
            <a:r>
              <a:rPr lang="en-US" sz="2200" dirty="0" smtClean="0"/>
              <a:t>- Document-document similarity: </a:t>
            </a:r>
            <a:r>
              <a:rPr lang="el-GR" sz="2200" dirty="0" smtClean="0"/>
              <a:t>Α</a:t>
            </a:r>
            <a:r>
              <a:rPr lang="en-US" sz="2200" baseline="-25000" dirty="0" err="1" smtClean="0"/>
              <a:t>k</a:t>
            </a:r>
            <a:r>
              <a:rPr lang="en-US" sz="2200" baseline="30000" dirty="0" err="1" smtClean="0"/>
              <a:t>T</a:t>
            </a:r>
            <a:r>
              <a:rPr lang="el-GR" sz="2200" dirty="0" smtClean="0"/>
              <a:t>Α</a:t>
            </a:r>
            <a:r>
              <a:rPr lang="en-US" sz="2200" baseline="-25000" dirty="0" smtClean="0"/>
              <a:t>k</a:t>
            </a:r>
            <a:r>
              <a:rPr lang="el-GR" sz="2200" dirty="0" smtClean="0"/>
              <a:t>=</a:t>
            </a:r>
            <a:r>
              <a:rPr lang="en-US" sz="2200" dirty="0" smtClean="0"/>
              <a:t>V</a:t>
            </a:r>
            <a:r>
              <a:rPr lang="en-US" sz="2200" baseline="-25000" dirty="0" smtClean="0"/>
              <a:t>k</a:t>
            </a:r>
            <a:r>
              <a:rPr lang="en-US" sz="2200" dirty="0" smtClean="0"/>
              <a:t>L</a:t>
            </a:r>
            <a:r>
              <a:rPr lang="en-US" sz="2200" baseline="-25000" dirty="0" smtClean="0"/>
              <a:t>k</a:t>
            </a:r>
            <a:r>
              <a:rPr lang="en-US" sz="2200" baseline="30000" dirty="0" smtClean="0"/>
              <a:t>2</a:t>
            </a:r>
            <a:r>
              <a:rPr lang="en-US" sz="2200" dirty="0" smtClean="0"/>
              <a:t>V</a:t>
            </a:r>
            <a:r>
              <a:rPr lang="en-US" sz="2200" baseline="-25000" dirty="0" smtClean="0"/>
              <a:t>k</a:t>
            </a:r>
            <a:r>
              <a:rPr lang="en-US" sz="2200" baseline="30000" dirty="0" smtClean="0"/>
              <a:t>T</a:t>
            </a:r>
          </a:p>
          <a:p>
            <a:pPr eaLnBrk="1" hangingPunct="1">
              <a:lnSpc>
                <a:spcPct val="140000"/>
              </a:lnSpc>
              <a:buClr>
                <a:schemeClr val="tx1"/>
              </a:buClr>
            </a:pPr>
            <a:r>
              <a:rPr lang="en-US" sz="2200" dirty="0" smtClean="0"/>
              <a:t>- Term document similarity </a:t>
            </a:r>
            <a:r>
              <a:rPr lang="el-GR" sz="2200" dirty="0" smtClean="0"/>
              <a:t>(</a:t>
            </a:r>
            <a:r>
              <a:rPr lang="en-US" sz="2200" dirty="0" smtClean="0"/>
              <a:t>as an element of the transformed – document matrix)</a:t>
            </a:r>
          </a:p>
          <a:p>
            <a:pPr eaLnBrk="1" hangingPunct="1">
              <a:lnSpc>
                <a:spcPct val="140000"/>
              </a:lnSpc>
              <a:buClr>
                <a:schemeClr val="tx1"/>
              </a:buClr>
            </a:pPr>
            <a:r>
              <a:rPr lang="en-US" sz="2200" dirty="0" smtClean="0"/>
              <a:t>- Extended query capabilities transforming initial query q to </a:t>
            </a:r>
            <a:r>
              <a:rPr lang="en-US" sz="2200" dirty="0" err="1" smtClean="0"/>
              <a:t>q</a:t>
            </a:r>
            <a:r>
              <a:rPr lang="en-US" sz="2200" baseline="-25000" dirty="0" err="1" smtClean="0"/>
              <a:t>n</a:t>
            </a:r>
            <a:r>
              <a:rPr lang="el-GR" sz="2200" dirty="0" smtClean="0"/>
              <a:t> 	</a:t>
            </a:r>
            <a:r>
              <a:rPr lang="en-US" sz="2200" dirty="0" err="1" smtClean="0"/>
              <a:t>q</a:t>
            </a:r>
            <a:r>
              <a:rPr lang="en-US" sz="2200" baseline="-25000" dirty="0" err="1" smtClean="0"/>
              <a:t>n</a:t>
            </a:r>
            <a:r>
              <a:rPr lang="en-US" sz="2200" dirty="0" smtClean="0"/>
              <a:t>=</a:t>
            </a:r>
            <a:r>
              <a:rPr lang="en-US" sz="2200" dirty="0" err="1" smtClean="0"/>
              <a:t>q</a:t>
            </a:r>
            <a:r>
              <a:rPr lang="en-US" sz="2200" baseline="30000" dirty="0" err="1" smtClean="0"/>
              <a:t>T</a:t>
            </a:r>
            <a:r>
              <a:rPr lang="en-US" sz="2200" dirty="0" err="1" smtClean="0"/>
              <a:t>U</a:t>
            </a:r>
            <a:r>
              <a:rPr lang="en-US" sz="2200" baseline="-25000" dirty="0" err="1" smtClean="0"/>
              <a:t>k</a:t>
            </a:r>
            <a:r>
              <a:rPr lang="en-US" sz="2200" dirty="0" err="1" smtClean="0"/>
              <a:t>L</a:t>
            </a:r>
            <a:r>
              <a:rPr lang="en-US" sz="2200" baseline="-25000" dirty="0" err="1" smtClean="0"/>
              <a:t>k</a:t>
            </a:r>
            <a:r>
              <a:rPr lang="en-US" sz="2200" baseline="30000" dirty="0" smtClean="0"/>
              <a:t>–1  </a:t>
            </a:r>
            <a:endParaRPr lang="el-GR" sz="2200" dirty="0" smtClean="0"/>
          </a:p>
          <a:p>
            <a:pPr eaLnBrk="1" hangingPunct="1">
              <a:lnSpc>
                <a:spcPct val="140000"/>
              </a:lnSpc>
              <a:buClr>
                <a:schemeClr val="tx1"/>
              </a:buClr>
            </a:pPr>
            <a:r>
              <a:rPr lang="en-US" sz="2200" dirty="0" smtClean="0"/>
              <a:t>- Thus </a:t>
            </a:r>
            <a:r>
              <a:rPr lang="en-US" sz="2200" dirty="0" err="1" smtClean="0"/>
              <a:t>q</a:t>
            </a:r>
            <a:r>
              <a:rPr lang="en-US" sz="2200" baseline="-25000" dirty="0" err="1" smtClean="0"/>
              <a:t>n</a:t>
            </a:r>
            <a:r>
              <a:rPr lang="el-GR" sz="2200" baseline="-25000" dirty="0" smtClean="0"/>
              <a:t> </a:t>
            </a:r>
            <a:r>
              <a:rPr lang="en-US" sz="2200" dirty="0" smtClean="0"/>
              <a:t>can be regarded a line in matrix </a:t>
            </a:r>
            <a:r>
              <a:rPr lang="en-US" sz="2200" dirty="0" err="1" smtClean="0"/>
              <a:t>V</a:t>
            </a:r>
            <a:r>
              <a:rPr lang="en-US" sz="2200" baseline="-25000" dirty="0" err="1" smtClean="0"/>
              <a:t>k</a:t>
            </a:r>
            <a:endParaRPr lang="en-US" sz="2200" dirty="0" smtClean="0"/>
          </a:p>
          <a:p>
            <a:pPr eaLnBrk="1" hangingPunct="1">
              <a:lnSpc>
                <a:spcPct val="140000"/>
              </a:lnSpc>
              <a:buClr>
                <a:schemeClr val="tx1"/>
              </a:buClr>
              <a:buFontTx/>
              <a:buNone/>
            </a:pPr>
            <a:endParaRPr lang="el-GR" sz="2200" dirty="0" smtClean="0"/>
          </a:p>
        </p:txBody>
      </p:sp>
    </p:spTree>
    <p:extLst>
      <p:ext uri="{BB962C8B-B14F-4D97-AF65-F5344CB8AC3E}">
        <p14:creationId xmlns:p14="http://schemas.microsoft.com/office/powerpoint/2010/main" val="13895608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en-US" dirty="0" smtClean="0"/>
              <a:t>LSI – an example</a:t>
            </a:r>
            <a:endParaRPr lang="en-GB" dirty="0" smtClean="0"/>
          </a:p>
        </p:txBody>
      </p:sp>
      <p:sp>
        <p:nvSpPr>
          <p:cNvPr id="112643" name="Text Box 3"/>
          <p:cNvSpPr txBox="1">
            <a:spLocks noChangeArrowheads="1"/>
          </p:cNvSpPr>
          <p:nvPr/>
        </p:nvSpPr>
        <p:spPr bwMode="auto">
          <a:xfrm>
            <a:off x="179388" y="1464146"/>
            <a:ext cx="856932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1600" b="1" dirty="0">
                <a:latin typeface="+mn-lt"/>
              </a:rPr>
              <a:t>LSI application on a term – document matrix</a:t>
            </a:r>
          </a:p>
          <a:p>
            <a:pPr lvl="1" algn="just" eaLnBrk="1" hangingPunct="1">
              <a:spcBef>
                <a:spcPct val="50000"/>
              </a:spcBef>
            </a:pPr>
            <a:r>
              <a:rPr lang="en-US" sz="1600" dirty="0">
                <a:latin typeface="+mn-lt"/>
              </a:rPr>
              <a:t>C1: Human machine Interface for Lab ABC computer application</a:t>
            </a:r>
          </a:p>
          <a:p>
            <a:pPr lvl="1" algn="just" eaLnBrk="1" hangingPunct="1">
              <a:spcBef>
                <a:spcPct val="50000"/>
              </a:spcBef>
            </a:pPr>
            <a:r>
              <a:rPr lang="en-US" sz="1600" dirty="0">
                <a:latin typeface="+mn-lt"/>
              </a:rPr>
              <a:t>C2: A survey of user opinion of computer system response time</a:t>
            </a:r>
          </a:p>
          <a:p>
            <a:pPr lvl="1" algn="just" eaLnBrk="1" hangingPunct="1">
              <a:spcBef>
                <a:spcPct val="50000"/>
              </a:spcBef>
            </a:pPr>
            <a:r>
              <a:rPr lang="en-US" sz="1600" dirty="0">
                <a:latin typeface="+mn-lt"/>
              </a:rPr>
              <a:t>C3: The EPS user interface management system</a:t>
            </a:r>
          </a:p>
          <a:p>
            <a:pPr lvl="1" algn="just" eaLnBrk="1" hangingPunct="1">
              <a:spcBef>
                <a:spcPct val="50000"/>
              </a:spcBef>
            </a:pPr>
            <a:r>
              <a:rPr lang="en-US" sz="1600" dirty="0">
                <a:latin typeface="+mn-lt"/>
              </a:rPr>
              <a:t>C4: System and human system engineering testing of EPS</a:t>
            </a:r>
          </a:p>
          <a:p>
            <a:pPr lvl="1" algn="just" eaLnBrk="1" hangingPunct="1">
              <a:spcBef>
                <a:spcPct val="50000"/>
              </a:spcBef>
            </a:pPr>
            <a:r>
              <a:rPr lang="en-US" sz="1600" dirty="0">
                <a:latin typeface="+mn-lt"/>
              </a:rPr>
              <a:t>C5: Relation of user-perceived response time to error measurements</a:t>
            </a:r>
          </a:p>
          <a:p>
            <a:pPr lvl="1" algn="just" eaLnBrk="1" hangingPunct="1">
              <a:spcBef>
                <a:spcPct val="50000"/>
              </a:spcBef>
            </a:pPr>
            <a:r>
              <a:rPr lang="en-US" sz="1600" dirty="0">
                <a:latin typeface="+mn-lt"/>
              </a:rPr>
              <a:t>M1: The generation of random, binary unordered trees</a:t>
            </a:r>
          </a:p>
          <a:p>
            <a:pPr lvl="1" algn="just" eaLnBrk="1" hangingPunct="1">
              <a:spcBef>
                <a:spcPct val="50000"/>
              </a:spcBef>
            </a:pPr>
            <a:r>
              <a:rPr lang="en-US" sz="1600" dirty="0">
                <a:latin typeface="+mn-lt"/>
              </a:rPr>
              <a:t>M2: The intersection graph of path in trees</a:t>
            </a:r>
          </a:p>
          <a:p>
            <a:pPr lvl="1" algn="just" eaLnBrk="1" hangingPunct="1">
              <a:spcBef>
                <a:spcPct val="50000"/>
              </a:spcBef>
            </a:pPr>
            <a:r>
              <a:rPr lang="en-US" sz="1600" dirty="0">
                <a:latin typeface="+mn-lt"/>
              </a:rPr>
              <a:t>M3: Graph minors IV: Widths of trees and well-quasi-ordering </a:t>
            </a:r>
          </a:p>
          <a:p>
            <a:pPr lvl="1" algn="just" eaLnBrk="1" hangingPunct="1">
              <a:spcBef>
                <a:spcPct val="50000"/>
              </a:spcBef>
            </a:pPr>
            <a:r>
              <a:rPr lang="en-US" sz="1600" dirty="0">
                <a:latin typeface="+mn-lt"/>
              </a:rPr>
              <a:t>M4: Graph minors: A survey</a:t>
            </a:r>
          </a:p>
          <a:p>
            <a:pPr eaLnBrk="1" hangingPunct="1">
              <a:spcBef>
                <a:spcPct val="50000"/>
              </a:spcBef>
              <a:buFontTx/>
              <a:buChar char="•"/>
            </a:pPr>
            <a:r>
              <a:rPr lang="en-US" sz="1600" dirty="0" smtClean="0">
                <a:latin typeface="+mn-lt"/>
              </a:rPr>
              <a:t>The </a:t>
            </a:r>
            <a:r>
              <a:rPr lang="en-US" sz="1600" dirty="0">
                <a:latin typeface="+mn-lt"/>
              </a:rPr>
              <a:t>dataset consists of </a:t>
            </a:r>
            <a:r>
              <a:rPr lang="el-GR" sz="1600" dirty="0">
                <a:latin typeface="+mn-lt"/>
              </a:rPr>
              <a:t>2 </a:t>
            </a:r>
            <a:r>
              <a:rPr lang="en-US" sz="1600" dirty="0">
                <a:latin typeface="+mn-lt"/>
              </a:rPr>
              <a:t>classes</a:t>
            </a:r>
            <a:r>
              <a:rPr lang="el-GR" sz="1600" dirty="0">
                <a:latin typeface="+mn-lt"/>
              </a:rPr>
              <a:t>, </a:t>
            </a:r>
            <a:r>
              <a:rPr lang="en-US" sz="1600" dirty="0">
                <a:latin typeface="+mn-lt"/>
              </a:rPr>
              <a:t>1st: “human – computer interaction” </a:t>
            </a:r>
            <a:r>
              <a:rPr lang="el-GR" sz="1600" dirty="0">
                <a:latin typeface="+mn-lt"/>
              </a:rPr>
              <a:t>(</a:t>
            </a:r>
            <a:r>
              <a:rPr lang="en-US" sz="1600" dirty="0">
                <a:latin typeface="+mn-lt"/>
              </a:rPr>
              <a:t>c1-c5) 2nd: related to graph (m1-m4)</a:t>
            </a:r>
            <a:r>
              <a:rPr lang="el-GR" sz="1600" dirty="0">
                <a:latin typeface="+mn-lt"/>
              </a:rPr>
              <a:t>.</a:t>
            </a:r>
            <a:r>
              <a:rPr lang="en-US" sz="1600" dirty="0">
                <a:latin typeface="+mn-lt"/>
              </a:rPr>
              <a:t> After feature extraction the titles are represented as follows</a:t>
            </a:r>
            <a:endParaRPr lang="el-GR" sz="1600" dirty="0">
              <a:latin typeface="+mn-lt"/>
            </a:endParaRPr>
          </a:p>
        </p:txBody>
      </p:sp>
      <p:sp>
        <p:nvSpPr>
          <p:cNvPr id="112644" name="Rectangle 4"/>
          <p:cNvSpPr>
            <a:spLocks noChangeArrowheads="1"/>
          </p:cNvSpPr>
          <p:nvPr/>
        </p:nvSpPr>
        <p:spPr bwMode="auto">
          <a:xfrm>
            <a:off x="323528" y="6210300"/>
            <a:ext cx="856806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eaLnBrk="0" hangingPunct="0"/>
            <a:r>
              <a:rPr lang="en-US" sz="1000" b="1" dirty="0"/>
              <a:t>Indexing by Latent Semantic Analysis (1990)  Scott </a:t>
            </a:r>
            <a:r>
              <a:rPr lang="en-US" sz="1000" b="1" dirty="0" err="1"/>
              <a:t>Deerwester</a:t>
            </a:r>
            <a:r>
              <a:rPr lang="en-US" sz="1000" b="1" dirty="0"/>
              <a:t>, Susan T. </a:t>
            </a:r>
            <a:r>
              <a:rPr lang="en-US" sz="1000" b="1" dirty="0" err="1"/>
              <a:t>Dumais</a:t>
            </a:r>
            <a:r>
              <a:rPr lang="en-US" sz="1000" b="1" dirty="0"/>
              <a:t>, George W. Furnas, Thomas K. </a:t>
            </a:r>
            <a:r>
              <a:rPr lang="en-US" sz="1000" b="1" dirty="0" err="1"/>
              <a:t>Landauer</a:t>
            </a:r>
            <a:r>
              <a:rPr lang="en-US" sz="1000" b="1" dirty="0"/>
              <a:t>, Richard </a:t>
            </a:r>
            <a:r>
              <a:rPr lang="en-US" sz="1000" b="1" dirty="0" err="1"/>
              <a:t>Harshman</a:t>
            </a:r>
            <a:r>
              <a:rPr lang="en-US" sz="1000" b="1" dirty="0"/>
              <a:t>, Journal of the American Society of Information Science</a:t>
            </a:r>
          </a:p>
          <a:p>
            <a:pPr algn="ctr" eaLnBrk="0" hangingPunct="0"/>
            <a:endParaRPr lang="en-US" sz="1000" b="1" dirty="0"/>
          </a:p>
        </p:txBody>
      </p:sp>
    </p:spTree>
    <p:extLst>
      <p:ext uri="{BB962C8B-B14F-4D97-AF65-F5344CB8AC3E}">
        <p14:creationId xmlns:p14="http://schemas.microsoft.com/office/powerpoint/2010/main" val="7229755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1813" y="274638"/>
            <a:ext cx="8000627" cy="1143000"/>
          </a:xfrm>
        </p:spPr>
        <p:txBody>
          <a:bodyPr/>
          <a:lstStyle/>
          <a:p>
            <a:pPr eaLnBrk="1" hangingPunct="1">
              <a:defRPr/>
            </a:pPr>
            <a:r>
              <a:rPr lang="en-US" dirty="0" smtClean="0"/>
              <a:t>LSI – an example</a:t>
            </a:r>
            <a:endParaRPr lang="en-GB" dirty="0" smtClean="0"/>
          </a:p>
        </p:txBody>
      </p:sp>
      <p:graphicFrame>
        <p:nvGraphicFramePr>
          <p:cNvPr id="32771" name="Group 3"/>
          <p:cNvGraphicFramePr>
            <a:graphicFrameLocks noGrp="1"/>
          </p:cNvGraphicFramePr>
          <p:nvPr>
            <p:ph type="tbl" idx="1"/>
            <p:extLst>
              <p:ext uri="{D42A27DB-BD31-4B8C-83A1-F6EECF244321}">
                <p14:modId xmlns:p14="http://schemas.microsoft.com/office/powerpoint/2010/main" val="3670813840"/>
              </p:ext>
            </p:extLst>
          </p:nvPr>
        </p:nvGraphicFramePr>
        <p:xfrm>
          <a:off x="717177" y="1628800"/>
          <a:ext cx="7815263" cy="4770433"/>
        </p:xfrm>
        <a:graphic>
          <a:graphicData uri="http://schemas.openxmlformats.org/drawingml/2006/table">
            <a:tbl>
              <a:tblPr/>
              <a:tblGrid>
                <a:gridCol w="1331913"/>
                <a:gridCol w="601662"/>
                <a:gridCol w="865188"/>
                <a:gridCol w="604837"/>
                <a:gridCol w="736600"/>
                <a:gridCol w="735013"/>
                <a:gridCol w="735012"/>
                <a:gridCol w="735013"/>
                <a:gridCol w="735012"/>
                <a:gridCol w="735013"/>
              </a:tblGrid>
              <a:tr h="3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C1</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C2</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C3</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C4</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C5</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M1</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M2</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M3</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mn-lt"/>
                        </a:rPr>
                        <a:t>M4</a:t>
                      </a:r>
                      <a:endParaRPr kumimoji="0" lang="el-GR"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human</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Interface</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rPr>
                        <a:t>computer</a:t>
                      </a:r>
                      <a:endParaRPr kumimoji="0" lang="el-GR" sz="1500" b="0" i="0" u="none" strike="noStrike" cap="none" normalizeH="0" baseline="0" dirty="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User</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System</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2</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Response</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Time</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EPS</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Survey</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Trees</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Graph</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mn-lt"/>
                        </a:rPr>
                        <a:t>Minors</a:t>
                      </a:r>
                      <a:endParaRPr kumimoji="0" lang="el-GR" sz="1500" b="0" i="0" u="none" strike="noStrike" cap="none" normalizeH="0" baseline="0" smtClean="0">
                        <a:ln>
                          <a:noFill/>
                        </a:ln>
                        <a:solidFill>
                          <a:schemeClr val="tx1"/>
                        </a:solidFill>
                        <a:effectLst/>
                        <a:latin typeface="+mn-lt"/>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0</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a:t>
                      </a:r>
                      <a:endParaRPr kumimoji="0" lang="el-GR" sz="1800" b="0" i="0" u="none" strike="noStrike" cap="none" normalizeH="0" baseline="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a:t>
                      </a:r>
                      <a:endParaRPr kumimoji="0" lang="el-GR" sz="18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803797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6425" y="274638"/>
            <a:ext cx="7781999" cy="1143000"/>
          </a:xfrm>
        </p:spPr>
        <p:txBody>
          <a:bodyPr/>
          <a:lstStyle/>
          <a:p>
            <a:pPr eaLnBrk="1" hangingPunct="1">
              <a:defRPr/>
            </a:pPr>
            <a:r>
              <a:rPr lang="en-US" dirty="0" smtClean="0"/>
              <a:t>LSI – an example</a:t>
            </a:r>
          </a:p>
        </p:txBody>
      </p:sp>
      <p:sp>
        <p:nvSpPr>
          <p:cNvPr id="114691" name="Text Box 3"/>
          <p:cNvSpPr txBox="1">
            <a:spLocks noChangeArrowheads="1"/>
          </p:cNvSpPr>
          <p:nvPr/>
        </p:nvSpPr>
        <p:spPr bwMode="auto">
          <a:xfrm>
            <a:off x="827088" y="1484313"/>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dirty="0">
                <a:latin typeface="Tahoma" pitchFamily="34" charset="0"/>
              </a:rPr>
              <a:t>A=ULV</a:t>
            </a:r>
            <a:r>
              <a:rPr lang="en-US" sz="2400" baseline="30000" dirty="0">
                <a:latin typeface="Tahoma" pitchFamily="34" charset="0"/>
              </a:rPr>
              <a:t>T</a:t>
            </a:r>
            <a:r>
              <a:rPr lang="en-US" sz="2400" dirty="0">
                <a:latin typeface="Tahoma" pitchFamily="34" charset="0"/>
              </a:rPr>
              <a:t> </a:t>
            </a:r>
          </a:p>
        </p:txBody>
      </p:sp>
      <p:graphicFrame>
        <p:nvGraphicFramePr>
          <p:cNvPr id="33796" name="Group 4"/>
          <p:cNvGraphicFramePr>
            <a:graphicFrameLocks noGrp="1"/>
          </p:cNvGraphicFramePr>
          <p:nvPr/>
        </p:nvGraphicFramePr>
        <p:xfrm>
          <a:off x="1763713" y="2205038"/>
          <a:ext cx="4835525" cy="4022904"/>
        </p:xfrm>
        <a:graphic>
          <a:graphicData uri="http://schemas.openxmlformats.org/drawingml/2006/table">
            <a:tbl>
              <a:tblPr/>
              <a:tblGrid>
                <a:gridCol w="450850"/>
                <a:gridCol w="547687"/>
                <a:gridCol w="547688"/>
                <a:gridCol w="547687"/>
                <a:gridCol w="549275"/>
                <a:gridCol w="547688"/>
                <a:gridCol w="547687"/>
                <a:gridCol w="547688"/>
                <a:gridCol w="549275"/>
              </a:tblGrid>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4824" name="Rectangle 136"/>
          <p:cNvSpPr>
            <a:spLocks noChangeArrowheads="1"/>
          </p:cNvSpPr>
          <p:nvPr/>
        </p:nvSpPr>
        <p:spPr bwMode="auto">
          <a:xfrm>
            <a:off x="827088" y="3500438"/>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Tahoma" pitchFamily="34" charset="0"/>
              </a:rPr>
              <a:t>A=</a:t>
            </a:r>
          </a:p>
        </p:txBody>
      </p:sp>
    </p:spTree>
    <p:extLst>
      <p:ext uri="{BB962C8B-B14F-4D97-AF65-F5344CB8AC3E}">
        <p14:creationId xmlns:p14="http://schemas.microsoft.com/office/powerpoint/2010/main" val="298516180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1812" y="274638"/>
            <a:ext cx="8144643" cy="1143000"/>
          </a:xfrm>
        </p:spPr>
        <p:txBody>
          <a:bodyPr/>
          <a:lstStyle/>
          <a:p>
            <a:pPr eaLnBrk="1" hangingPunct="1">
              <a:defRPr/>
            </a:pPr>
            <a:r>
              <a:rPr lang="en-US" dirty="0" smtClean="0"/>
              <a:t>LSI – an example</a:t>
            </a:r>
          </a:p>
        </p:txBody>
      </p:sp>
      <p:sp>
        <p:nvSpPr>
          <p:cNvPr id="115715" name="Text Box 3"/>
          <p:cNvSpPr txBox="1">
            <a:spLocks noChangeArrowheads="1"/>
          </p:cNvSpPr>
          <p:nvPr/>
        </p:nvSpPr>
        <p:spPr bwMode="auto">
          <a:xfrm>
            <a:off x="990600" y="1828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A=ULV</a:t>
            </a:r>
            <a:r>
              <a:rPr lang="en-US" sz="2400" baseline="30000">
                <a:latin typeface="Tahoma" pitchFamily="34" charset="0"/>
              </a:rPr>
              <a:t>T</a:t>
            </a:r>
            <a:r>
              <a:rPr lang="en-US" sz="2400">
                <a:latin typeface="Tahoma" pitchFamily="34" charset="0"/>
              </a:rPr>
              <a:t> </a:t>
            </a:r>
          </a:p>
        </p:txBody>
      </p:sp>
      <p:graphicFrame>
        <p:nvGraphicFramePr>
          <p:cNvPr id="35007" name="Group 191"/>
          <p:cNvGraphicFramePr>
            <a:graphicFrameLocks noGrp="1"/>
          </p:cNvGraphicFramePr>
          <p:nvPr/>
        </p:nvGraphicFramePr>
        <p:xfrm>
          <a:off x="1066800" y="2286000"/>
          <a:ext cx="6356350" cy="3475044"/>
        </p:xfrm>
        <a:graphic>
          <a:graphicData uri="http://schemas.openxmlformats.org/drawingml/2006/table">
            <a:tbl>
              <a:tblPr/>
              <a:tblGrid>
                <a:gridCol w="733425"/>
                <a:gridCol w="609600"/>
                <a:gridCol w="735013"/>
                <a:gridCol w="738187"/>
                <a:gridCol w="738188"/>
                <a:gridCol w="736600"/>
                <a:gridCol w="736600"/>
                <a:gridCol w="736600"/>
                <a:gridCol w="592137"/>
              </a:tblGrid>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0.64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0.62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-0.68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0.68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0.18</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5848" name="Rectangle 136"/>
          <p:cNvSpPr>
            <a:spLocks noChangeArrowheads="1"/>
          </p:cNvSpPr>
          <p:nvPr/>
        </p:nvSpPr>
        <p:spPr bwMode="auto">
          <a:xfrm>
            <a:off x="228600" y="3581400"/>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Tahoma" pitchFamily="34" charset="0"/>
              </a:rPr>
              <a:t>U=</a:t>
            </a:r>
          </a:p>
        </p:txBody>
      </p:sp>
      <p:graphicFrame>
        <p:nvGraphicFramePr>
          <p:cNvPr id="35008" name="Group 192"/>
          <p:cNvGraphicFramePr>
            <a:graphicFrameLocks noGrp="1"/>
          </p:cNvGraphicFramePr>
          <p:nvPr/>
        </p:nvGraphicFramePr>
        <p:xfrm>
          <a:off x="7524750" y="2286000"/>
          <a:ext cx="1238250" cy="3475044"/>
        </p:xfrm>
        <a:graphic>
          <a:graphicData uri="http://schemas.openxmlformats.org/drawingml/2006/table">
            <a:tbl>
              <a:tblPr/>
              <a:tblGrid>
                <a:gridCol w="412750"/>
                <a:gridCol w="412750"/>
                <a:gridCol w="412750"/>
              </a:tblGrid>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134438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1812" y="274638"/>
            <a:ext cx="7856611" cy="1143000"/>
          </a:xfrm>
        </p:spPr>
        <p:txBody>
          <a:bodyPr/>
          <a:lstStyle/>
          <a:p>
            <a:pPr eaLnBrk="1" hangingPunct="1">
              <a:defRPr/>
            </a:pPr>
            <a:r>
              <a:rPr lang="en-US" dirty="0" smtClean="0"/>
              <a:t>LSI – an example</a:t>
            </a:r>
          </a:p>
        </p:txBody>
      </p:sp>
      <p:sp>
        <p:nvSpPr>
          <p:cNvPr id="116739" name="Text Box 3"/>
          <p:cNvSpPr txBox="1">
            <a:spLocks noChangeArrowheads="1"/>
          </p:cNvSpPr>
          <p:nvPr/>
        </p:nvSpPr>
        <p:spPr bwMode="auto">
          <a:xfrm>
            <a:off x="990600" y="1828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A=ULV</a:t>
            </a:r>
            <a:r>
              <a:rPr lang="en-US" sz="2400" baseline="30000">
                <a:latin typeface="Tahoma" pitchFamily="34" charset="0"/>
              </a:rPr>
              <a:t>T</a:t>
            </a:r>
            <a:r>
              <a:rPr lang="en-US" sz="2400">
                <a:latin typeface="Tahoma" pitchFamily="34" charset="0"/>
              </a:rPr>
              <a:t> </a:t>
            </a:r>
          </a:p>
        </p:txBody>
      </p:sp>
      <p:sp>
        <p:nvSpPr>
          <p:cNvPr id="116740" name="Text Box 4"/>
          <p:cNvSpPr txBox="1">
            <a:spLocks noChangeArrowheads="1"/>
          </p:cNvSpPr>
          <p:nvPr/>
        </p:nvSpPr>
        <p:spPr bwMode="auto">
          <a:xfrm>
            <a:off x="990600" y="3124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L=</a:t>
            </a:r>
          </a:p>
        </p:txBody>
      </p:sp>
      <p:graphicFrame>
        <p:nvGraphicFramePr>
          <p:cNvPr id="35845" name="Group 5"/>
          <p:cNvGraphicFramePr>
            <a:graphicFrameLocks noGrp="1"/>
          </p:cNvGraphicFramePr>
          <p:nvPr/>
        </p:nvGraphicFramePr>
        <p:xfrm>
          <a:off x="1752600" y="2438400"/>
          <a:ext cx="5410200" cy="3673474"/>
        </p:xfrm>
        <a:graphic>
          <a:graphicData uri="http://schemas.openxmlformats.org/drawingml/2006/table">
            <a:tbl>
              <a:tblPr/>
              <a:tblGrid>
                <a:gridCol w="503238"/>
                <a:gridCol w="612775"/>
                <a:gridCol w="612775"/>
                <a:gridCol w="612775"/>
                <a:gridCol w="615950"/>
                <a:gridCol w="612775"/>
                <a:gridCol w="612775"/>
                <a:gridCol w="612775"/>
                <a:gridCol w="614362"/>
              </a:tblGrid>
              <a:tr h="487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3.34</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2.54</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2.35</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1.64</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1.50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1.31</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0.85</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0.56</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0.36</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2896975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188913"/>
            <a:ext cx="8425631" cy="649287"/>
          </a:xfrm>
        </p:spPr>
        <p:txBody>
          <a:bodyPr>
            <a:noAutofit/>
          </a:bodyPr>
          <a:lstStyle/>
          <a:p>
            <a:pPr eaLnBrk="1" hangingPunct="1">
              <a:defRPr/>
            </a:pPr>
            <a:r>
              <a:rPr lang="en-US" dirty="0" smtClean="0"/>
              <a:t>LSI – an example</a:t>
            </a:r>
          </a:p>
        </p:txBody>
      </p:sp>
      <p:sp>
        <p:nvSpPr>
          <p:cNvPr id="117763" name="Text Box 3"/>
          <p:cNvSpPr txBox="1">
            <a:spLocks noChangeArrowheads="1"/>
          </p:cNvSpPr>
          <p:nvPr/>
        </p:nvSpPr>
        <p:spPr bwMode="auto">
          <a:xfrm>
            <a:off x="755650" y="1268413"/>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A=ULV</a:t>
            </a:r>
            <a:r>
              <a:rPr lang="en-US" sz="2400" baseline="30000">
                <a:latin typeface="Tahoma" pitchFamily="34" charset="0"/>
              </a:rPr>
              <a:t>T</a:t>
            </a:r>
            <a:r>
              <a:rPr lang="en-US" sz="2400">
                <a:latin typeface="Tahoma" pitchFamily="34" charset="0"/>
              </a:rPr>
              <a:t> </a:t>
            </a:r>
          </a:p>
        </p:txBody>
      </p:sp>
      <p:sp>
        <p:nvSpPr>
          <p:cNvPr id="117764" name="Text Box 4"/>
          <p:cNvSpPr txBox="1">
            <a:spLocks noChangeArrowheads="1"/>
          </p:cNvSpPr>
          <p:nvPr/>
        </p:nvSpPr>
        <p:spPr bwMode="auto">
          <a:xfrm>
            <a:off x="684213" y="31416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V=</a:t>
            </a:r>
          </a:p>
        </p:txBody>
      </p:sp>
      <p:graphicFrame>
        <p:nvGraphicFramePr>
          <p:cNvPr id="36869" name="Group 5"/>
          <p:cNvGraphicFramePr>
            <a:graphicFrameLocks noGrp="1"/>
          </p:cNvGraphicFramePr>
          <p:nvPr/>
        </p:nvGraphicFramePr>
        <p:xfrm>
          <a:off x="1403350" y="1916113"/>
          <a:ext cx="7129463" cy="3744913"/>
        </p:xfrm>
        <a:graphic>
          <a:graphicData uri="http://schemas.openxmlformats.org/drawingml/2006/table">
            <a:tbl>
              <a:tblPr/>
              <a:tblGrid>
                <a:gridCol w="771525"/>
                <a:gridCol w="700088"/>
                <a:gridCol w="806450"/>
                <a:gridCol w="806450"/>
                <a:gridCol w="812800"/>
                <a:gridCol w="808037"/>
                <a:gridCol w="806450"/>
                <a:gridCol w="808038"/>
                <a:gridCol w="809625"/>
              </a:tblGrid>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-0.08</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0.18</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0.61</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0.17</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0.46</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0.38</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0.72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0.54</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0.57</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0.27</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-0.37</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-0.08</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0.28</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0.67</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0.19</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0.39</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0.01</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0.19</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-0.76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0.01</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0.52</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0.08</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0.08</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-0.03</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0.36</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-0.07</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966349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a:t>Distance Measures</a:t>
            </a:r>
          </a:p>
        </p:txBody>
      </p:sp>
      <p:sp>
        <p:nvSpPr>
          <p:cNvPr id="156675" name="Rectangle 3"/>
          <p:cNvSpPr>
            <a:spLocks noGrp="1" noChangeArrowheads="1"/>
          </p:cNvSpPr>
          <p:nvPr>
            <p:ph type="body" idx="1"/>
          </p:nvPr>
        </p:nvSpPr>
        <p:spPr>
          <a:xfrm>
            <a:off x="381000" y="1371600"/>
            <a:ext cx="7543800" cy="4525963"/>
          </a:xfrm>
        </p:spPr>
        <p:txBody>
          <a:bodyPr>
            <a:normAutofit fontScale="92500" lnSpcReduction="20000"/>
          </a:bodyPr>
          <a:lstStyle/>
          <a:p>
            <a:pPr marL="457200" indent="-457200" eaLnBrk="1" hangingPunct="1"/>
            <a:r>
              <a:rPr lang="en-US" sz="2800" dirty="0" smtClean="0"/>
              <a:t>Data mining techniques are based on similarity or distance measures between objects.</a:t>
            </a:r>
          </a:p>
          <a:p>
            <a:pPr marL="457200" indent="-457200" eaLnBrk="1" hangingPunct="1"/>
            <a:r>
              <a:rPr lang="en-US" sz="2800" dirty="0" smtClean="0"/>
              <a:t>Similarity or distance between data points can be expressed as:</a:t>
            </a:r>
          </a:p>
          <a:p>
            <a:pPr lvl="1" eaLnBrk="1" hangingPunct="1"/>
            <a:r>
              <a:rPr lang="en-US" sz="2400" dirty="0" smtClean="0"/>
              <a:t>Explicit similarity measurement for each pair of objects</a:t>
            </a:r>
          </a:p>
          <a:p>
            <a:pPr lvl="1" eaLnBrk="1" hangingPunct="1"/>
            <a:r>
              <a:rPr lang="en-US" sz="2400" dirty="0" smtClean="0"/>
              <a:t>Similarity obtained indirectly based on vector of object attributes.</a:t>
            </a:r>
          </a:p>
          <a:p>
            <a:pPr marL="457200" indent="-457200" eaLnBrk="1" hangingPunct="1"/>
            <a:r>
              <a:rPr lang="en-US" sz="2800" dirty="0" smtClean="0"/>
              <a:t>A distance </a:t>
            </a:r>
            <a:r>
              <a:rPr lang="en-US" sz="2800" dirty="0" smtClean="0">
                <a:latin typeface="Courier New" pitchFamily="49" charset="0"/>
                <a:cs typeface="Courier New" pitchFamily="49" charset="0"/>
              </a:rPr>
              <a:t>d(</a:t>
            </a:r>
            <a:r>
              <a:rPr lang="en-US" sz="2800" dirty="0" err="1" smtClean="0">
                <a:latin typeface="Courier New" pitchFamily="49" charset="0"/>
                <a:cs typeface="Courier New" pitchFamily="49" charset="0"/>
              </a:rPr>
              <a:t>i,j</a:t>
            </a:r>
            <a:r>
              <a:rPr lang="en-US" sz="2800" dirty="0" smtClean="0">
                <a:latin typeface="Courier New" pitchFamily="49" charset="0"/>
                <a:cs typeface="Courier New" pitchFamily="49" charset="0"/>
              </a:rPr>
              <a:t>)</a:t>
            </a:r>
            <a:r>
              <a:rPr lang="en-US" sz="2800" dirty="0" smtClean="0"/>
              <a:t> is a metric </a:t>
            </a:r>
            <a:r>
              <a:rPr lang="en-US" sz="2800" dirty="0" err="1" smtClean="0"/>
              <a:t>iff</a:t>
            </a:r>
            <a:endParaRPr lang="en-US" sz="2800" dirty="0" smtClean="0"/>
          </a:p>
          <a:p>
            <a:pPr marL="838200" lvl="1" indent="-381000" eaLnBrk="1" hangingPunct="1">
              <a:buFontTx/>
              <a:buAutoNum type="arabicPeriod"/>
            </a:pPr>
            <a:r>
              <a:rPr lang="en-US" sz="2400" dirty="0">
                <a:latin typeface="Courier New" pitchFamily="49" charset="0"/>
                <a:cs typeface="Courier New" pitchFamily="49" charset="0"/>
              </a:rPr>
              <a:t>d(</a:t>
            </a:r>
            <a:r>
              <a:rPr lang="en-US" sz="2400" dirty="0" err="1">
                <a:latin typeface="Courier New" pitchFamily="49" charset="0"/>
                <a:cs typeface="Courier New" pitchFamily="49" charset="0"/>
              </a:rPr>
              <a:t>i,j</a:t>
            </a:r>
            <a:r>
              <a:rPr lang="en-US" sz="2400" dirty="0" smtClean="0">
                <a:latin typeface="Courier New" pitchFamily="49" charset="0"/>
                <a:cs typeface="Courier New" pitchFamily="49" charset="0"/>
              </a:rPr>
              <a:t>)</a:t>
            </a:r>
            <a:r>
              <a:rPr lang="en-US" sz="2400" dirty="0" smtClean="0">
                <a:latin typeface="Courier New" pitchFamily="49" charset="0"/>
                <a:cs typeface="Courier New" pitchFamily="49" charset="0"/>
                <a:sym typeface="Symbol" pitchFamily="18" charset="2"/>
              </a:rPr>
              <a:t>0 </a:t>
            </a:r>
            <a:r>
              <a:rPr lang="en-US" sz="2400" dirty="0" smtClean="0">
                <a:sym typeface="Symbol" pitchFamily="18" charset="2"/>
              </a:rPr>
              <a:t>for all </a:t>
            </a:r>
            <a:r>
              <a:rPr lang="en-US" sz="2400" dirty="0" err="1" smtClean="0">
                <a:sym typeface="Symbol" pitchFamily="18" charset="2"/>
              </a:rPr>
              <a:t>i</a:t>
            </a:r>
            <a:r>
              <a:rPr lang="en-US" sz="2400" dirty="0" smtClean="0">
                <a:sym typeface="Symbol" pitchFamily="18" charset="2"/>
              </a:rPr>
              <a:t>, j and </a:t>
            </a:r>
            <a:r>
              <a:rPr lang="en-US" sz="2400" dirty="0">
                <a:latin typeface="Courier New" pitchFamily="49" charset="0"/>
                <a:cs typeface="Courier New" pitchFamily="49" charset="0"/>
                <a:sym typeface="Symbol" pitchFamily="18" charset="2"/>
              </a:rPr>
              <a:t>d(</a:t>
            </a:r>
            <a:r>
              <a:rPr lang="en-US" sz="2400" dirty="0" err="1">
                <a:latin typeface="Courier New" pitchFamily="49" charset="0"/>
                <a:cs typeface="Courier New" pitchFamily="49" charset="0"/>
                <a:sym typeface="Symbol" pitchFamily="18" charset="2"/>
              </a:rPr>
              <a:t>i,j</a:t>
            </a:r>
            <a:r>
              <a:rPr lang="en-US" sz="2400" dirty="0" smtClean="0">
                <a:latin typeface="Courier New" pitchFamily="49" charset="0"/>
                <a:cs typeface="Courier New" pitchFamily="49" charset="0"/>
                <a:sym typeface="Symbol" pitchFamily="18" charset="2"/>
              </a:rPr>
              <a:t>)=0 </a:t>
            </a:r>
            <a:r>
              <a:rPr lang="en-US" sz="2400" dirty="0" err="1" smtClean="0">
                <a:sym typeface="Symbol" pitchFamily="18" charset="2"/>
              </a:rPr>
              <a:t>iff</a:t>
            </a:r>
            <a:r>
              <a:rPr lang="en-US" sz="2400" dirty="0" smtClean="0">
                <a:sym typeface="Symbol" pitchFamily="18" charset="2"/>
              </a:rPr>
              <a:t> </a:t>
            </a:r>
            <a:r>
              <a:rPr lang="en-US" sz="2400" dirty="0" err="1" smtClean="0">
                <a:latin typeface="Courier New" pitchFamily="49" charset="0"/>
                <a:cs typeface="Courier New" pitchFamily="49" charset="0"/>
                <a:sym typeface="Symbol" pitchFamily="18" charset="2"/>
              </a:rPr>
              <a:t>i</a:t>
            </a:r>
            <a:r>
              <a:rPr lang="en-US" sz="2400" dirty="0" smtClean="0">
                <a:latin typeface="Courier New" pitchFamily="49" charset="0"/>
                <a:cs typeface="Courier New" pitchFamily="49" charset="0"/>
                <a:sym typeface="Symbol" pitchFamily="18" charset="2"/>
              </a:rPr>
              <a:t>=j</a:t>
            </a:r>
            <a:endParaRPr lang="en-US" sz="2400" dirty="0">
              <a:latin typeface="Courier New" pitchFamily="49" charset="0"/>
              <a:cs typeface="Courier New" pitchFamily="49" charset="0"/>
              <a:sym typeface="Symbol" pitchFamily="18" charset="2"/>
            </a:endParaRPr>
          </a:p>
          <a:p>
            <a:pPr marL="838200" lvl="1" indent="-381000" eaLnBrk="1" hangingPunct="1">
              <a:buFontTx/>
              <a:buAutoNum type="arabicPeriod"/>
            </a:pPr>
            <a:r>
              <a:rPr lang="en-US" sz="2400" dirty="0">
                <a:latin typeface="Courier New" pitchFamily="49" charset="0"/>
                <a:cs typeface="Courier New" pitchFamily="49" charset="0"/>
                <a:sym typeface="Symbol" pitchFamily="18" charset="2"/>
              </a:rPr>
              <a:t>d(</a:t>
            </a:r>
            <a:r>
              <a:rPr lang="en-US" sz="2400" dirty="0" err="1">
                <a:latin typeface="Courier New" pitchFamily="49" charset="0"/>
                <a:cs typeface="Courier New" pitchFamily="49" charset="0"/>
                <a:sym typeface="Symbol" pitchFamily="18" charset="2"/>
              </a:rPr>
              <a:t>i,j</a:t>
            </a:r>
            <a:r>
              <a:rPr lang="en-US" sz="2400" dirty="0" smtClean="0">
                <a:latin typeface="Courier New" pitchFamily="49" charset="0"/>
                <a:cs typeface="Courier New" pitchFamily="49" charset="0"/>
                <a:sym typeface="Symbol" pitchFamily="18" charset="2"/>
              </a:rPr>
              <a:t>)=d(</a:t>
            </a:r>
            <a:r>
              <a:rPr lang="en-US" sz="2400" dirty="0" err="1" smtClean="0">
                <a:latin typeface="Courier New" pitchFamily="49" charset="0"/>
                <a:cs typeface="Courier New" pitchFamily="49" charset="0"/>
                <a:sym typeface="Symbol" pitchFamily="18" charset="2"/>
              </a:rPr>
              <a:t>j,i</a:t>
            </a:r>
            <a:r>
              <a:rPr lang="en-US" sz="2400" dirty="0" smtClean="0">
                <a:sym typeface="Symbol" pitchFamily="18" charset="2"/>
              </a:rPr>
              <a:t>) for all </a:t>
            </a:r>
            <a:r>
              <a:rPr lang="en-US" sz="2400" dirty="0" err="1">
                <a:latin typeface="Courier New" pitchFamily="49" charset="0"/>
                <a:cs typeface="Courier New" pitchFamily="49" charset="0"/>
                <a:sym typeface="Symbol" pitchFamily="18" charset="2"/>
              </a:rPr>
              <a:t>i</a:t>
            </a:r>
            <a:r>
              <a:rPr lang="en-US" sz="2400" dirty="0" smtClean="0">
                <a:sym typeface="Symbol" pitchFamily="18" charset="2"/>
              </a:rPr>
              <a:t> and </a:t>
            </a:r>
            <a:r>
              <a:rPr lang="en-US" sz="2400" dirty="0">
                <a:latin typeface="Courier New" pitchFamily="49" charset="0"/>
                <a:cs typeface="Courier New" pitchFamily="49" charset="0"/>
                <a:sym typeface="Symbol" pitchFamily="18" charset="2"/>
              </a:rPr>
              <a:t>j</a:t>
            </a:r>
          </a:p>
          <a:p>
            <a:pPr marL="838200" lvl="1" indent="-381000" eaLnBrk="1" hangingPunct="1">
              <a:buFontTx/>
              <a:buAutoNum type="arabicPeriod"/>
            </a:pPr>
            <a:r>
              <a:rPr lang="en-US" sz="2400" dirty="0">
                <a:latin typeface="Courier New" pitchFamily="49" charset="0"/>
                <a:cs typeface="Courier New" pitchFamily="49" charset="0"/>
                <a:sym typeface="Symbol" pitchFamily="18" charset="2"/>
              </a:rPr>
              <a:t>d(</a:t>
            </a:r>
            <a:r>
              <a:rPr lang="en-US" sz="2400" dirty="0" err="1">
                <a:latin typeface="Courier New" pitchFamily="49" charset="0"/>
                <a:cs typeface="Courier New" pitchFamily="49" charset="0"/>
                <a:sym typeface="Symbol" pitchFamily="18" charset="2"/>
              </a:rPr>
              <a:t>i,j</a:t>
            </a:r>
            <a:r>
              <a:rPr lang="en-US" sz="2400" dirty="0" smtClean="0">
                <a:latin typeface="Courier New" pitchFamily="49" charset="0"/>
                <a:cs typeface="Courier New" pitchFamily="49" charset="0"/>
                <a:sym typeface="Symbol" pitchFamily="18" charset="2"/>
              </a:rPr>
              <a:t>)d(</a:t>
            </a:r>
            <a:r>
              <a:rPr lang="en-US" sz="2400" dirty="0" err="1" smtClean="0">
                <a:latin typeface="Courier New" pitchFamily="49" charset="0"/>
                <a:cs typeface="Courier New" pitchFamily="49" charset="0"/>
                <a:sym typeface="Symbol" pitchFamily="18" charset="2"/>
              </a:rPr>
              <a:t>i,k</a:t>
            </a:r>
            <a:r>
              <a:rPr lang="en-US" sz="2400" dirty="0" smtClean="0">
                <a:latin typeface="Courier New" pitchFamily="49" charset="0"/>
                <a:cs typeface="Courier New" pitchFamily="49" charset="0"/>
                <a:sym typeface="Symbol" pitchFamily="18" charset="2"/>
              </a:rPr>
              <a:t>)+d(</a:t>
            </a:r>
            <a:r>
              <a:rPr lang="en-US" sz="2400" dirty="0" err="1" smtClean="0">
                <a:latin typeface="Courier New" pitchFamily="49" charset="0"/>
                <a:cs typeface="Courier New" pitchFamily="49" charset="0"/>
                <a:sym typeface="Symbol" pitchFamily="18" charset="2"/>
              </a:rPr>
              <a:t>k,j</a:t>
            </a:r>
            <a:r>
              <a:rPr lang="en-US" sz="2400" dirty="0" smtClean="0">
                <a:latin typeface="Courier New" pitchFamily="49" charset="0"/>
                <a:cs typeface="Courier New" pitchFamily="49" charset="0"/>
                <a:sym typeface="Symbol" pitchFamily="18" charset="2"/>
              </a:rPr>
              <a:t>)</a:t>
            </a:r>
            <a:r>
              <a:rPr lang="en-US" sz="2400" dirty="0" smtClean="0">
                <a:sym typeface="Symbol" pitchFamily="18" charset="2"/>
              </a:rPr>
              <a:t>for all </a:t>
            </a:r>
            <a:r>
              <a:rPr lang="en-US" sz="2400" dirty="0" err="1" smtClean="0">
                <a:latin typeface="Courier New" pitchFamily="49" charset="0"/>
                <a:cs typeface="Courier New" pitchFamily="49" charset="0"/>
                <a:sym typeface="Symbol" pitchFamily="18" charset="2"/>
              </a:rPr>
              <a:t>i,j</a:t>
            </a:r>
            <a:r>
              <a:rPr lang="en-US" sz="2400" dirty="0" smtClean="0">
                <a:latin typeface="Courier New" pitchFamily="49" charset="0"/>
                <a:cs typeface="Courier New" pitchFamily="49" charset="0"/>
                <a:sym typeface="Symbol" pitchFamily="18" charset="2"/>
              </a:rPr>
              <a:t> </a:t>
            </a:r>
            <a:r>
              <a:rPr lang="en-US" sz="2400" dirty="0" smtClean="0">
                <a:sym typeface="Symbol" pitchFamily="18" charset="2"/>
              </a:rPr>
              <a:t>and </a:t>
            </a:r>
            <a:r>
              <a:rPr lang="en-US" sz="2400" dirty="0">
                <a:latin typeface="Courier New" pitchFamily="49" charset="0"/>
                <a:cs typeface="Courier New" pitchFamily="49" charset="0"/>
                <a:sym typeface="Symbol" pitchFamily="18" charset="2"/>
              </a:rPr>
              <a:t>k</a:t>
            </a:r>
          </a:p>
          <a:p>
            <a:pPr marL="838200" lvl="1" indent="-381000" eaLnBrk="1" hangingPunct="1">
              <a:buFontTx/>
              <a:buNone/>
            </a:pPr>
            <a:endParaRPr lang="en-US" sz="2400" dirty="0" smtClean="0"/>
          </a:p>
        </p:txBody>
      </p:sp>
    </p:spTree>
    <p:extLst>
      <p:ext uri="{BB962C8B-B14F-4D97-AF65-F5344CB8AC3E}">
        <p14:creationId xmlns:p14="http://schemas.microsoft.com/office/powerpoint/2010/main" val="2737845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6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6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66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6425" y="274638"/>
            <a:ext cx="7851775" cy="1143000"/>
          </a:xfrm>
        </p:spPr>
        <p:txBody>
          <a:bodyPr/>
          <a:lstStyle/>
          <a:p>
            <a:pPr eaLnBrk="1" hangingPunct="1">
              <a:defRPr/>
            </a:pPr>
            <a:r>
              <a:rPr lang="en-US" dirty="0" smtClean="0"/>
              <a:t>LSI – an example</a:t>
            </a:r>
          </a:p>
        </p:txBody>
      </p:sp>
      <p:sp>
        <p:nvSpPr>
          <p:cNvPr id="118787" name="Text Box 3"/>
          <p:cNvSpPr txBox="1">
            <a:spLocks noChangeArrowheads="1"/>
          </p:cNvSpPr>
          <p:nvPr/>
        </p:nvSpPr>
        <p:spPr bwMode="auto">
          <a:xfrm>
            <a:off x="468313" y="1484313"/>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dirty="0">
                <a:latin typeface="+mn-lt"/>
              </a:rPr>
              <a:t>Choosing the 2 largest singular values</a:t>
            </a:r>
            <a:r>
              <a:rPr lang="el-GR" sz="2400" dirty="0">
                <a:latin typeface="+mn-lt"/>
              </a:rPr>
              <a:t> </a:t>
            </a:r>
            <a:r>
              <a:rPr lang="en-US" sz="2400" dirty="0">
                <a:latin typeface="+mn-lt"/>
              </a:rPr>
              <a:t>we have</a:t>
            </a:r>
          </a:p>
        </p:txBody>
      </p:sp>
      <p:sp>
        <p:nvSpPr>
          <p:cNvPr id="118788" name="Text Box 4"/>
          <p:cNvSpPr txBox="1">
            <a:spLocks noChangeArrowheads="1"/>
          </p:cNvSpPr>
          <p:nvPr/>
        </p:nvSpPr>
        <p:spPr bwMode="auto">
          <a:xfrm>
            <a:off x="4211638" y="28527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L</a:t>
            </a:r>
            <a:r>
              <a:rPr lang="en-US" sz="2400" baseline="-25000">
                <a:latin typeface="+mn-lt"/>
              </a:rPr>
              <a:t>k</a:t>
            </a:r>
            <a:r>
              <a:rPr lang="en-US" sz="2400">
                <a:latin typeface="+mn-lt"/>
              </a:rPr>
              <a:t>=</a:t>
            </a:r>
          </a:p>
        </p:txBody>
      </p:sp>
      <p:graphicFrame>
        <p:nvGraphicFramePr>
          <p:cNvPr id="37893" name="Group 5"/>
          <p:cNvGraphicFramePr>
            <a:graphicFrameLocks noGrp="1"/>
          </p:cNvGraphicFramePr>
          <p:nvPr>
            <p:extLst>
              <p:ext uri="{D42A27DB-BD31-4B8C-83A1-F6EECF244321}">
                <p14:modId xmlns:p14="http://schemas.microsoft.com/office/powerpoint/2010/main" val="2704112409"/>
              </p:ext>
            </p:extLst>
          </p:nvPr>
        </p:nvGraphicFramePr>
        <p:xfrm>
          <a:off x="4932363" y="2708275"/>
          <a:ext cx="1944687" cy="792163"/>
        </p:xfrm>
        <a:graphic>
          <a:graphicData uri="http://schemas.openxmlformats.org/drawingml/2006/table">
            <a:tbl>
              <a:tblPr/>
              <a:tblGrid>
                <a:gridCol w="876300"/>
                <a:gridCol w="1068387"/>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3.34</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2.54</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7904" name="Group 16"/>
          <p:cNvGraphicFramePr>
            <a:graphicFrameLocks noGrp="1"/>
          </p:cNvGraphicFramePr>
          <p:nvPr>
            <p:extLst>
              <p:ext uri="{D42A27DB-BD31-4B8C-83A1-F6EECF244321}">
                <p14:modId xmlns:p14="http://schemas.microsoft.com/office/powerpoint/2010/main" val="3387085756"/>
              </p:ext>
            </p:extLst>
          </p:nvPr>
        </p:nvGraphicFramePr>
        <p:xfrm>
          <a:off x="827088" y="2133600"/>
          <a:ext cx="1657350" cy="4022904"/>
        </p:xfrm>
        <a:graphic>
          <a:graphicData uri="http://schemas.openxmlformats.org/drawingml/2006/table">
            <a:tbl>
              <a:tblPr/>
              <a:tblGrid>
                <a:gridCol w="906462"/>
                <a:gridCol w="750888"/>
              </a:tblGrid>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0.22</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-0.07</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0.24</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0.04</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0.64</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-0.17</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0.27</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0.27</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0.30</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0.27</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0.01</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0.49</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0.04</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0.62</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0.03</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0.45</a:t>
                      </a:r>
                      <a:endParaRPr kumimoji="0" lang="el-GR" sz="1600" b="0" i="0" u="none" strike="noStrike" cap="none" normalizeH="0" baseline="0" smtClean="0">
                        <a:ln>
                          <a:noFill/>
                        </a:ln>
                        <a:solidFill>
                          <a:schemeClr val="tx1"/>
                        </a:solidFill>
                        <a:effectLst/>
                        <a:latin typeface="Arial" charset="0"/>
                      </a:endParaRP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8841" name="Rectangle 57"/>
          <p:cNvSpPr>
            <a:spLocks noChangeArrowheads="1"/>
          </p:cNvSpPr>
          <p:nvPr/>
        </p:nvSpPr>
        <p:spPr bwMode="auto">
          <a:xfrm>
            <a:off x="228600" y="3505200"/>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U</a:t>
            </a:r>
            <a:r>
              <a:rPr lang="en-US" sz="2400" baseline="-25000"/>
              <a:t>k</a:t>
            </a:r>
            <a:r>
              <a:rPr lang="en-US" sz="2400"/>
              <a:t>=</a:t>
            </a:r>
          </a:p>
        </p:txBody>
      </p:sp>
      <p:sp>
        <p:nvSpPr>
          <p:cNvPr id="118842" name="Text Box 58"/>
          <p:cNvSpPr txBox="1">
            <a:spLocks noChangeArrowheads="1"/>
          </p:cNvSpPr>
          <p:nvPr/>
        </p:nvSpPr>
        <p:spPr bwMode="auto">
          <a:xfrm>
            <a:off x="2627313" y="44370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V</a:t>
            </a:r>
            <a:r>
              <a:rPr lang="en-US" sz="2400" baseline="-25000">
                <a:latin typeface="+mn-lt"/>
              </a:rPr>
              <a:t>k</a:t>
            </a:r>
            <a:r>
              <a:rPr lang="en-US" sz="2400" baseline="30000">
                <a:latin typeface="+mn-lt"/>
              </a:rPr>
              <a:t>T</a:t>
            </a:r>
            <a:r>
              <a:rPr lang="en-US" sz="2400">
                <a:latin typeface="+mn-lt"/>
              </a:rPr>
              <a:t>=</a:t>
            </a:r>
          </a:p>
        </p:txBody>
      </p:sp>
      <p:graphicFrame>
        <p:nvGraphicFramePr>
          <p:cNvPr id="37947" name="Group 59"/>
          <p:cNvGraphicFramePr>
            <a:graphicFrameLocks noGrp="1"/>
          </p:cNvGraphicFramePr>
          <p:nvPr>
            <p:extLst>
              <p:ext uri="{D42A27DB-BD31-4B8C-83A1-F6EECF244321}">
                <p14:modId xmlns:p14="http://schemas.microsoft.com/office/powerpoint/2010/main" val="751069011"/>
              </p:ext>
            </p:extLst>
          </p:nvPr>
        </p:nvGraphicFramePr>
        <p:xfrm>
          <a:off x="3276600" y="4437063"/>
          <a:ext cx="5638800" cy="1097116"/>
        </p:xfrm>
        <a:graphic>
          <a:graphicData uri="http://schemas.openxmlformats.org/drawingml/2006/table">
            <a:tbl>
              <a:tblPr/>
              <a:tblGrid>
                <a:gridCol w="609600"/>
                <a:gridCol w="554038"/>
                <a:gridCol w="638175"/>
                <a:gridCol w="638175"/>
                <a:gridCol w="642937"/>
                <a:gridCol w="638175"/>
                <a:gridCol w="638175"/>
                <a:gridCol w="639763"/>
                <a:gridCol w="639762"/>
              </a:tblGrid>
              <a:tr h="5484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0.20</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0.61</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0.46</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0.54</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0.28</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0.00</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0.02</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0.02</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0.08</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84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-0.06</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0.17</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-0.13</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-0.23</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0.11</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0.19</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0.44</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0.62</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0.53</a:t>
                      </a:r>
                      <a:endParaRPr kumimoji="0" lang="el-GR" sz="1500" b="0" i="0" u="none" strike="noStrike" cap="none" normalizeH="0" baseline="0" smtClean="0">
                        <a:ln>
                          <a:noFill/>
                        </a:ln>
                        <a:solidFill>
                          <a:schemeClr val="tx1"/>
                        </a:solidFill>
                        <a:effectLst/>
                        <a:latin typeface="Arial" charset="0"/>
                      </a:endParaRPr>
                    </a:p>
                  </a:txBody>
                  <a:tcPr marT="45679" marB="4567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554134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332656"/>
            <a:ext cx="8353176" cy="649288"/>
          </a:xfrm>
        </p:spPr>
        <p:txBody>
          <a:bodyPr>
            <a:noAutofit/>
          </a:bodyPr>
          <a:lstStyle/>
          <a:p>
            <a:pPr eaLnBrk="1" hangingPunct="1">
              <a:defRPr/>
            </a:pPr>
            <a:r>
              <a:rPr lang="en-US" dirty="0" smtClean="0"/>
              <a:t>LSI</a:t>
            </a:r>
            <a:r>
              <a:rPr lang="el-GR" dirty="0" smtClean="0"/>
              <a:t> </a:t>
            </a:r>
            <a:r>
              <a:rPr lang="en-US" dirty="0" smtClean="0"/>
              <a:t>(</a:t>
            </a:r>
            <a:r>
              <a:rPr lang="el-GR" dirty="0" smtClean="0"/>
              <a:t>2 </a:t>
            </a:r>
            <a:r>
              <a:rPr lang="en-US" dirty="0" smtClean="0"/>
              <a:t>singular values)</a:t>
            </a:r>
            <a:endParaRPr lang="en-GB" dirty="0" smtClean="0"/>
          </a:p>
        </p:txBody>
      </p:sp>
      <p:graphicFrame>
        <p:nvGraphicFramePr>
          <p:cNvPr id="38915" name="Group 3"/>
          <p:cNvGraphicFramePr>
            <a:graphicFrameLocks noGrp="1"/>
          </p:cNvGraphicFramePr>
          <p:nvPr>
            <p:ph idx="1"/>
            <p:extLst>
              <p:ext uri="{D42A27DB-BD31-4B8C-83A1-F6EECF244321}">
                <p14:modId xmlns:p14="http://schemas.microsoft.com/office/powerpoint/2010/main" val="1805964186"/>
              </p:ext>
            </p:extLst>
          </p:nvPr>
        </p:nvGraphicFramePr>
        <p:xfrm>
          <a:off x="1066800" y="1447800"/>
          <a:ext cx="7507289" cy="4738794"/>
        </p:xfrm>
        <a:graphic>
          <a:graphicData uri="http://schemas.openxmlformats.org/drawingml/2006/table">
            <a:tbl>
              <a:tblPr/>
              <a:tblGrid>
                <a:gridCol w="885617"/>
                <a:gridCol w="695726"/>
                <a:gridCol w="671171"/>
                <a:gridCol w="749747"/>
                <a:gridCol w="751383"/>
                <a:gridCol w="751384"/>
                <a:gridCol w="749747"/>
                <a:gridCol w="751383"/>
                <a:gridCol w="749747"/>
                <a:gridCol w="751384"/>
              </a:tblGrid>
              <a:tr h="410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C1</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C2</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C3</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C4</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C5</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M1</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M2</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M3</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M4</a:t>
                      </a:r>
                      <a:endParaRPr kumimoji="0" lang="el-GR" sz="18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human</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Interface</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7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Computer</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User</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0.84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0.70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System</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7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Response</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Time</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EPS</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Survey</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0.42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Trees</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0.23</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0.77</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Graph</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-0.06</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0.31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0.69</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0.98</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0.85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Minors</a:t>
                      </a:r>
                      <a:endParaRPr kumimoji="0" lang="el-GR" sz="1300" b="0" i="0" u="none" strike="noStrike" cap="none" normalizeH="0" baseline="0" smtClean="0">
                        <a:ln>
                          <a:noFill/>
                        </a:ln>
                        <a:solidFill>
                          <a:schemeClr val="tx1"/>
                        </a:solidFill>
                        <a:effectLst/>
                        <a:latin typeface="Arial" charset="0"/>
                      </a:endParaRPr>
                    </a:p>
                  </a:txBody>
                  <a:tcPr marT="45709" marB="4570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-0.04</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0.15</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0.22</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0.50</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0.71</a:t>
                      </a:r>
                      <a:endParaRPr kumimoji="0" lang="el-GR" sz="16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0.62</a:t>
                      </a:r>
                      <a:endParaRPr kumimoji="0" lang="el-GR" sz="16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9967" name="Rectangle 159"/>
          <p:cNvSpPr>
            <a:spLocks noChangeArrowheads="1"/>
          </p:cNvSpPr>
          <p:nvPr/>
        </p:nvSpPr>
        <p:spPr bwMode="auto">
          <a:xfrm>
            <a:off x="228600" y="3429000"/>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400"/>
              <a:t>Α</a:t>
            </a:r>
            <a:r>
              <a:rPr lang="en-US" sz="2400" baseline="-25000"/>
              <a:t>k</a:t>
            </a:r>
            <a:r>
              <a:rPr lang="en-US" sz="2400"/>
              <a:t> =</a:t>
            </a:r>
            <a:endParaRPr lang="en-US" sz="2400" baseline="-25000"/>
          </a:p>
        </p:txBody>
      </p:sp>
    </p:spTree>
    <p:extLst>
      <p:ext uri="{BB962C8B-B14F-4D97-AF65-F5344CB8AC3E}">
        <p14:creationId xmlns:p14="http://schemas.microsoft.com/office/powerpoint/2010/main" val="255427558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LSI Example</a:t>
            </a:r>
            <a:endParaRPr lang="en-GB" smtClean="0"/>
          </a:p>
        </p:txBody>
      </p:sp>
      <p:sp>
        <p:nvSpPr>
          <p:cNvPr id="120835" name="Text Box 3"/>
          <p:cNvSpPr txBox="1">
            <a:spLocks noChangeArrowheads="1"/>
          </p:cNvSpPr>
          <p:nvPr/>
        </p:nvSpPr>
        <p:spPr bwMode="auto">
          <a:xfrm>
            <a:off x="395288" y="1484313"/>
            <a:ext cx="8137525" cy="443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40000"/>
              </a:lnSpc>
              <a:spcBef>
                <a:spcPct val="50000"/>
              </a:spcBef>
              <a:buFontTx/>
              <a:buChar char="•"/>
            </a:pPr>
            <a:r>
              <a:rPr lang="el-GR" sz="2400" dirty="0">
                <a:latin typeface="+mn-lt"/>
              </a:rPr>
              <a:t> </a:t>
            </a:r>
            <a:r>
              <a:rPr lang="en-US" sz="2400" dirty="0">
                <a:latin typeface="+mn-lt"/>
              </a:rPr>
              <a:t>Query: “human computer interaction” retrieves documents: c</a:t>
            </a:r>
            <a:r>
              <a:rPr lang="en-US" sz="2400" baseline="-25000" dirty="0">
                <a:latin typeface="+mn-lt"/>
              </a:rPr>
              <a:t>1</a:t>
            </a:r>
            <a:r>
              <a:rPr lang="en-US" sz="2400" dirty="0">
                <a:latin typeface="+mn-lt"/>
              </a:rPr>
              <a:t>,c</a:t>
            </a:r>
            <a:r>
              <a:rPr lang="en-US" sz="2400" baseline="-25000" dirty="0">
                <a:latin typeface="+mn-lt"/>
              </a:rPr>
              <a:t>2</a:t>
            </a:r>
            <a:r>
              <a:rPr lang="en-US" sz="2400" dirty="0">
                <a:latin typeface="+mn-lt"/>
              </a:rPr>
              <a:t>, c</a:t>
            </a:r>
            <a:r>
              <a:rPr lang="en-US" sz="2400" baseline="-25000" dirty="0">
                <a:latin typeface="+mn-lt"/>
              </a:rPr>
              <a:t>4</a:t>
            </a:r>
            <a:r>
              <a:rPr lang="en-US" sz="2400" dirty="0">
                <a:latin typeface="+mn-lt"/>
              </a:rPr>
              <a:t> but </a:t>
            </a:r>
            <a:r>
              <a:rPr lang="en-US" sz="2400" i="1" dirty="0">
                <a:latin typeface="+mn-lt"/>
              </a:rPr>
              <a:t>not </a:t>
            </a:r>
            <a:r>
              <a:rPr lang="en-US" sz="2400" dirty="0">
                <a:latin typeface="+mn-lt"/>
              </a:rPr>
              <a:t>c</a:t>
            </a:r>
            <a:r>
              <a:rPr lang="en-US" sz="2400" baseline="-25000" dirty="0">
                <a:latin typeface="+mn-lt"/>
              </a:rPr>
              <a:t>3</a:t>
            </a:r>
            <a:r>
              <a:rPr lang="en-US" sz="2400" dirty="0">
                <a:latin typeface="+mn-lt"/>
              </a:rPr>
              <a:t> and c</a:t>
            </a:r>
            <a:r>
              <a:rPr lang="en-US" sz="2400" baseline="-25000" dirty="0">
                <a:latin typeface="+mn-lt"/>
              </a:rPr>
              <a:t>5</a:t>
            </a:r>
            <a:r>
              <a:rPr lang="en-US" sz="2400" dirty="0">
                <a:latin typeface="+mn-lt"/>
              </a:rPr>
              <a:t>. </a:t>
            </a:r>
          </a:p>
          <a:p>
            <a:pPr algn="just" eaLnBrk="1" hangingPunct="1">
              <a:lnSpc>
                <a:spcPct val="120000"/>
              </a:lnSpc>
              <a:spcBef>
                <a:spcPct val="50000"/>
              </a:spcBef>
              <a:buFontTx/>
              <a:buChar char="•"/>
            </a:pPr>
            <a:r>
              <a:rPr lang="en-US" sz="2400" dirty="0">
                <a:latin typeface="+mn-lt"/>
              </a:rPr>
              <a:t> If we submit the same query </a:t>
            </a:r>
            <a:r>
              <a:rPr lang="el-GR" sz="2400" dirty="0">
                <a:latin typeface="+mn-lt"/>
              </a:rPr>
              <a:t>(</a:t>
            </a:r>
            <a:r>
              <a:rPr lang="en-US" sz="2400" dirty="0">
                <a:latin typeface="+mn-lt"/>
              </a:rPr>
              <a:t>based on the transformation shown before) to the transformed matrix we retrieve </a:t>
            </a:r>
            <a:r>
              <a:rPr lang="el-GR" sz="2400" dirty="0">
                <a:latin typeface="+mn-lt"/>
              </a:rPr>
              <a:t>(</a:t>
            </a:r>
            <a:r>
              <a:rPr lang="en-US" sz="2400" dirty="0">
                <a:latin typeface="+mn-lt"/>
              </a:rPr>
              <a:t>using cosine similarity</a:t>
            </a:r>
            <a:r>
              <a:rPr lang="el-GR" sz="2400" dirty="0">
                <a:latin typeface="+mn-lt"/>
              </a:rPr>
              <a:t>) </a:t>
            </a:r>
            <a:r>
              <a:rPr lang="en-US" sz="2400" dirty="0">
                <a:latin typeface="+mn-lt"/>
              </a:rPr>
              <a:t>all c</a:t>
            </a:r>
            <a:r>
              <a:rPr lang="en-US" sz="2400" baseline="-25000" dirty="0">
                <a:latin typeface="+mn-lt"/>
              </a:rPr>
              <a:t>1</a:t>
            </a:r>
            <a:r>
              <a:rPr lang="en-US" sz="2400" dirty="0">
                <a:latin typeface="+mn-lt"/>
              </a:rPr>
              <a:t>-c</a:t>
            </a:r>
            <a:r>
              <a:rPr lang="en-US" sz="2400" baseline="-25000" dirty="0">
                <a:latin typeface="+mn-lt"/>
              </a:rPr>
              <a:t>5</a:t>
            </a:r>
            <a:r>
              <a:rPr lang="en-US" sz="2400" dirty="0">
                <a:latin typeface="+mn-lt"/>
              </a:rPr>
              <a:t> even if c</a:t>
            </a:r>
            <a:r>
              <a:rPr lang="en-US" sz="2400" baseline="-25000" dirty="0">
                <a:latin typeface="+mn-lt"/>
              </a:rPr>
              <a:t>3</a:t>
            </a:r>
            <a:r>
              <a:rPr lang="en-US" sz="2400" dirty="0">
                <a:latin typeface="+mn-lt"/>
              </a:rPr>
              <a:t> and c</a:t>
            </a:r>
            <a:r>
              <a:rPr lang="en-US" sz="2400" baseline="-25000" dirty="0">
                <a:latin typeface="+mn-lt"/>
              </a:rPr>
              <a:t>5</a:t>
            </a:r>
            <a:r>
              <a:rPr lang="en-US" sz="2400" dirty="0">
                <a:latin typeface="+mn-lt"/>
              </a:rPr>
              <a:t> have no common keyword to the query. </a:t>
            </a:r>
          </a:p>
          <a:p>
            <a:pPr algn="just" eaLnBrk="1" hangingPunct="1">
              <a:lnSpc>
                <a:spcPct val="140000"/>
              </a:lnSpc>
              <a:spcBef>
                <a:spcPct val="50000"/>
              </a:spcBef>
              <a:buFontTx/>
              <a:buChar char="•"/>
            </a:pPr>
            <a:r>
              <a:rPr lang="en-US" sz="2400" dirty="0">
                <a:latin typeface="+mn-lt"/>
              </a:rPr>
              <a:t> According to the transformation for the queries we have</a:t>
            </a:r>
            <a:r>
              <a:rPr lang="el-GR" sz="2400" dirty="0">
                <a:latin typeface="+mn-lt"/>
              </a:rPr>
              <a:t>:</a:t>
            </a:r>
          </a:p>
          <a:p>
            <a:pPr algn="just" eaLnBrk="1" hangingPunct="1">
              <a:lnSpc>
                <a:spcPct val="140000"/>
              </a:lnSpc>
              <a:spcBef>
                <a:spcPct val="50000"/>
              </a:spcBef>
            </a:pPr>
            <a:endParaRPr lang="el-GR" sz="2400" dirty="0">
              <a:latin typeface="+mn-lt"/>
            </a:endParaRPr>
          </a:p>
        </p:txBody>
      </p:sp>
    </p:spTree>
    <p:extLst>
      <p:ext uri="{BB962C8B-B14F-4D97-AF65-F5344CB8AC3E}">
        <p14:creationId xmlns:p14="http://schemas.microsoft.com/office/powerpoint/2010/main" val="5673602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pPr eaLnBrk="1" hangingPunct="1"/>
            <a:r>
              <a:rPr lang="en-US" dirty="0" smtClean="0"/>
              <a:t>Query transformation </a:t>
            </a:r>
          </a:p>
        </p:txBody>
      </p:sp>
      <p:sp>
        <p:nvSpPr>
          <p:cNvPr id="121859" name="Text Box 3"/>
          <p:cNvSpPr txBox="1">
            <a:spLocks noChangeArrowheads="1"/>
          </p:cNvSpPr>
          <p:nvPr/>
        </p:nvSpPr>
        <p:spPr bwMode="auto">
          <a:xfrm>
            <a:off x="4876800" y="3505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q=</a:t>
            </a:r>
          </a:p>
        </p:txBody>
      </p:sp>
      <p:graphicFrame>
        <p:nvGraphicFramePr>
          <p:cNvPr id="40964" name="Group 4"/>
          <p:cNvGraphicFramePr>
            <a:graphicFrameLocks noGrp="1"/>
          </p:cNvGraphicFramePr>
          <p:nvPr>
            <p:extLst>
              <p:ext uri="{D42A27DB-BD31-4B8C-83A1-F6EECF244321}">
                <p14:modId xmlns:p14="http://schemas.microsoft.com/office/powerpoint/2010/main" val="1785597181"/>
              </p:ext>
            </p:extLst>
          </p:nvPr>
        </p:nvGraphicFramePr>
        <p:xfrm>
          <a:off x="1752600" y="1600200"/>
          <a:ext cx="2171700" cy="4770433"/>
        </p:xfrm>
        <a:graphic>
          <a:graphicData uri="http://schemas.openxmlformats.org/drawingml/2006/table">
            <a:tbl>
              <a:tblPr/>
              <a:tblGrid>
                <a:gridCol w="1281113"/>
                <a:gridCol w="890587"/>
              </a:tblGrid>
              <a:tr h="3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rPr>
                        <a:t>query</a:t>
                      </a:r>
                      <a:endParaRPr kumimoji="0" lang="el-GR" sz="19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human</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Interface</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computer</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User</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System</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Response</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Time</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EPS</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Survey</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Trees</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Graph</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Minors</a:t>
                      </a:r>
                      <a:endParaRPr kumimoji="0" lang="el-GR" sz="15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41008" name="Group 48"/>
          <p:cNvGraphicFramePr>
            <a:graphicFrameLocks noGrp="1"/>
          </p:cNvGraphicFramePr>
          <p:nvPr>
            <p:extLst>
              <p:ext uri="{D42A27DB-BD31-4B8C-83A1-F6EECF244321}">
                <p14:modId xmlns:p14="http://schemas.microsoft.com/office/powerpoint/2010/main" val="3751551354"/>
              </p:ext>
            </p:extLst>
          </p:nvPr>
        </p:nvGraphicFramePr>
        <p:xfrm>
          <a:off x="5486400" y="1752600"/>
          <a:ext cx="781050" cy="4170364"/>
        </p:xfrm>
        <a:graphic>
          <a:graphicData uri="http://schemas.openxmlformats.org/drawingml/2006/table">
            <a:tbl>
              <a:tblPr/>
              <a:tblGrid>
                <a:gridCol w="781050"/>
              </a:tblGrid>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endParaRPr kumimoji="0" lang="el-G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94446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dirty="0" smtClean="0"/>
              <a:t>Query transformation</a:t>
            </a:r>
          </a:p>
        </p:txBody>
      </p:sp>
      <p:graphicFrame>
        <p:nvGraphicFramePr>
          <p:cNvPr id="41987" name="Group 3"/>
          <p:cNvGraphicFramePr>
            <a:graphicFrameLocks noGrp="1"/>
          </p:cNvGraphicFramePr>
          <p:nvPr>
            <p:extLst>
              <p:ext uri="{D42A27DB-BD31-4B8C-83A1-F6EECF244321}">
                <p14:modId xmlns:p14="http://schemas.microsoft.com/office/powerpoint/2010/main" val="629102926"/>
              </p:ext>
            </p:extLst>
          </p:nvPr>
        </p:nvGraphicFramePr>
        <p:xfrm>
          <a:off x="1447800" y="1981200"/>
          <a:ext cx="6096000" cy="381000"/>
        </p:xfrm>
        <a:graphic>
          <a:graphicData uri="http://schemas.openxmlformats.org/drawingml/2006/table">
            <a:tbl>
              <a:tblPr/>
              <a:tblGrid>
                <a:gridCol w="508000"/>
                <a:gridCol w="508000"/>
                <a:gridCol w="508000"/>
                <a:gridCol w="508000"/>
                <a:gridCol w="508000"/>
                <a:gridCol w="508000"/>
                <a:gridCol w="508000"/>
                <a:gridCol w="508000"/>
                <a:gridCol w="508000"/>
                <a:gridCol w="508000"/>
                <a:gridCol w="508000"/>
                <a:gridCol w="5080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2912" name="Text Box 32"/>
          <p:cNvSpPr txBox="1">
            <a:spLocks noChangeArrowheads="1"/>
          </p:cNvSpPr>
          <p:nvPr/>
        </p:nvSpPr>
        <p:spPr bwMode="auto">
          <a:xfrm>
            <a:off x="685800" y="1905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q</a:t>
            </a:r>
            <a:r>
              <a:rPr lang="en-US" sz="2400" baseline="30000">
                <a:latin typeface="+mn-lt"/>
              </a:rPr>
              <a:t>T</a:t>
            </a:r>
            <a:r>
              <a:rPr lang="en-US" sz="2400">
                <a:latin typeface="+mn-lt"/>
              </a:rPr>
              <a:t>=</a:t>
            </a:r>
          </a:p>
        </p:txBody>
      </p:sp>
      <p:graphicFrame>
        <p:nvGraphicFramePr>
          <p:cNvPr id="42017" name="Group 33"/>
          <p:cNvGraphicFramePr>
            <a:graphicFrameLocks noGrp="1"/>
          </p:cNvGraphicFramePr>
          <p:nvPr>
            <p:extLst>
              <p:ext uri="{D42A27DB-BD31-4B8C-83A1-F6EECF244321}">
                <p14:modId xmlns:p14="http://schemas.microsoft.com/office/powerpoint/2010/main" val="1539812456"/>
              </p:ext>
            </p:extLst>
          </p:nvPr>
        </p:nvGraphicFramePr>
        <p:xfrm>
          <a:off x="1295400" y="2590800"/>
          <a:ext cx="1271588" cy="3475044"/>
        </p:xfrm>
        <a:graphic>
          <a:graphicData uri="http://schemas.openxmlformats.org/drawingml/2006/table">
            <a:tbl>
              <a:tblPr/>
              <a:tblGrid>
                <a:gridCol w="695325"/>
                <a:gridCol w="576263"/>
              </a:tblGrid>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0.06</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0.64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0.30</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-0.14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0.27</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0.01</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0.49</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0.04</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0.62</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0.03</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0.45</a:t>
                      </a:r>
                      <a:endParaRPr kumimoji="0" lang="el-GR" sz="13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2954" name="Rectangle 74"/>
          <p:cNvSpPr>
            <a:spLocks noChangeArrowheads="1"/>
          </p:cNvSpPr>
          <p:nvPr/>
        </p:nvSpPr>
        <p:spPr bwMode="auto">
          <a:xfrm>
            <a:off x="685800" y="3657600"/>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U</a:t>
            </a:r>
            <a:r>
              <a:rPr lang="en-US" sz="2400" baseline="-25000"/>
              <a:t>k</a:t>
            </a:r>
            <a:r>
              <a:rPr lang="en-US" sz="2400"/>
              <a:t>=</a:t>
            </a:r>
          </a:p>
        </p:txBody>
      </p:sp>
      <p:sp>
        <p:nvSpPr>
          <p:cNvPr id="122955" name="Text Box 75"/>
          <p:cNvSpPr txBox="1">
            <a:spLocks noChangeArrowheads="1"/>
          </p:cNvSpPr>
          <p:nvPr/>
        </p:nvSpPr>
        <p:spPr bwMode="auto">
          <a:xfrm>
            <a:off x="3733800" y="3581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L</a:t>
            </a:r>
            <a:r>
              <a:rPr lang="en-US" sz="2400" baseline="-25000">
                <a:latin typeface="+mn-lt"/>
              </a:rPr>
              <a:t>k</a:t>
            </a:r>
            <a:r>
              <a:rPr lang="en-US" sz="2400">
                <a:latin typeface="+mn-lt"/>
              </a:rPr>
              <a:t>=</a:t>
            </a:r>
          </a:p>
        </p:txBody>
      </p:sp>
      <p:graphicFrame>
        <p:nvGraphicFramePr>
          <p:cNvPr id="42060" name="Group 76"/>
          <p:cNvGraphicFramePr>
            <a:graphicFrameLocks noGrp="1"/>
          </p:cNvGraphicFramePr>
          <p:nvPr>
            <p:extLst>
              <p:ext uri="{D42A27DB-BD31-4B8C-83A1-F6EECF244321}">
                <p14:modId xmlns:p14="http://schemas.microsoft.com/office/powerpoint/2010/main" val="4252773951"/>
              </p:ext>
            </p:extLst>
          </p:nvPr>
        </p:nvGraphicFramePr>
        <p:xfrm>
          <a:off x="4648200" y="3505200"/>
          <a:ext cx="1116013" cy="579438"/>
        </p:xfrm>
        <a:graphic>
          <a:graphicData uri="http://schemas.openxmlformats.org/drawingml/2006/table">
            <a:tbl>
              <a:tblPr/>
              <a:tblGrid>
                <a:gridCol w="503238"/>
                <a:gridCol w="612775"/>
              </a:tblGrid>
              <a:tr h="289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a:t>
                      </a:r>
                      <a:endParaRPr kumimoji="0" lang="el-GR" sz="1300" b="0" i="0" u="none" strike="noStrike" cap="none" normalizeH="0" baseline="0" smtClean="0">
                        <a:ln>
                          <a:noFill/>
                        </a:ln>
                        <a:solidFill>
                          <a:schemeClr val="tx1"/>
                        </a:solidFill>
                        <a:effectLst/>
                        <a:latin typeface="Arial" charset="0"/>
                      </a:endParaRPr>
                    </a:p>
                  </a:txBody>
                  <a:tcPr marT="45745" marB="4574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45" marB="4574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9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a:t>
                      </a:r>
                      <a:endParaRPr kumimoji="0" lang="el-GR" sz="1300" b="0" i="0" u="none" strike="noStrike" cap="none" normalizeH="0" baseline="0" smtClean="0">
                        <a:ln>
                          <a:noFill/>
                        </a:ln>
                        <a:solidFill>
                          <a:schemeClr val="tx1"/>
                        </a:solidFill>
                        <a:effectLst/>
                        <a:latin typeface="Arial" charset="0"/>
                      </a:endParaRPr>
                    </a:p>
                  </a:txBody>
                  <a:tcPr marT="45745" marB="4574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rPr>
                        <a:t>0.39</a:t>
                      </a:r>
                      <a:endParaRPr kumimoji="0" lang="el-GR" sz="1300" b="0" i="0" u="none" strike="noStrike" cap="none" normalizeH="0" baseline="0" smtClean="0">
                        <a:ln>
                          <a:noFill/>
                        </a:ln>
                        <a:solidFill>
                          <a:schemeClr val="tx1"/>
                        </a:solidFill>
                        <a:effectLst/>
                        <a:latin typeface="Arial" charset="0"/>
                      </a:endParaRPr>
                    </a:p>
                  </a:txBody>
                  <a:tcPr marT="45745" marB="4574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2967" name="Rectangle 87"/>
          <p:cNvSpPr>
            <a:spLocks noChangeArrowheads="1"/>
          </p:cNvSpPr>
          <p:nvPr/>
        </p:nvSpPr>
        <p:spPr bwMode="auto">
          <a:xfrm>
            <a:off x="3048000" y="495300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tx1"/>
              </a:buClr>
              <a:buSzPct val="60000"/>
            </a:pPr>
            <a:r>
              <a:rPr lang="en-US" sz="2400"/>
              <a:t>q</a:t>
            </a:r>
            <a:r>
              <a:rPr lang="en-US" sz="2400" baseline="-25000"/>
              <a:t>n</a:t>
            </a:r>
            <a:r>
              <a:rPr lang="en-US" sz="2400"/>
              <a:t>=q</a:t>
            </a:r>
            <a:r>
              <a:rPr lang="en-US" sz="2400" baseline="30000"/>
              <a:t>T</a:t>
            </a:r>
            <a:r>
              <a:rPr lang="en-US" sz="2400"/>
              <a:t>U</a:t>
            </a:r>
            <a:r>
              <a:rPr lang="en-US" sz="2400" baseline="-25000"/>
              <a:t>k</a:t>
            </a:r>
            <a:r>
              <a:rPr lang="en-US" sz="2400"/>
              <a:t>L</a:t>
            </a:r>
            <a:r>
              <a:rPr lang="en-US" sz="2400" baseline="-25000"/>
              <a:t>k</a:t>
            </a:r>
            <a:r>
              <a:rPr lang="en-US" sz="2400" baseline="30000"/>
              <a:t> </a:t>
            </a:r>
            <a:r>
              <a:rPr lang="en-US" sz="2400"/>
              <a:t>= </a:t>
            </a:r>
            <a:endParaRPr lang="el-GR" sz="2400" baseline="30000"/>
          </a:p>
        </p:txBody>
      </p:sp>
      <p:graphicFrame>
        <p:nvGraphicFramePr>
          <p:cNvPr id="42072" name="Group 88"/>
          <p:cNvGraphicFramePr>
            <a:graphicFrameLocks noGrp="1"/>
          </p:cNvGraphicFramePr>
          <p:nvPr>
            <p:extLst>
              <p:ext uri="{D42A27DB-BD31-4B8C-83A1-F6EECF244321}">
                <p14:modId xmlns:p14="http://schemas.microsoft.com/office/powerpoint/2010/main" val="3385072839"/>
              </p:ext>
            </p:extLst>
          </p:nvPr>
        </p:nvGraphicFramePr>
        <p:xfrm>
          <a:off x="5029200" y="4953000"/>
          <a:ext cx="1752600" cy="381000"/>
        </p:xfrm>
        <a:graphic>
          <a:graphicData uri="http://schemas.openxmlformats.org/drawingml/2006/table">
            <a:tbl>
              <a:tblPr/>
              <a:tblGrid>
                <a:gridCol w="876300"/>
                <a:gridCol w="8763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0.138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-0.0273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5256228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44624"/>
            <a:ext cx="8229600" cy="1143000"/>
          </a:xfrm>
        </p:spPr>
        <p:txBody>
          <a:bodyPr>
            <a:normAutofit/>
          </a:bodyPr>
          <a:lstStyle/>
          <a:p>
            <a:pPr eaLnBrk="1" hangingPunct="1"/>
            <a:r>
              <a:rPr lang="en-US" dirty="0" smtClean="0"/>
              <a:t>Query transformation</a:t>
            </a:r>
          </a:p>
        </p:txBody>
      </p:sp>
      <p:sp>
        <p:nvSpPr>
          <p:cNvPr id="123907" name="Text Box 3"/>
          <p:cNvSpPr txBox="1">
            <a:spLocks noChangeArrowheads="1"/>
          </p:cNvSpPr>
          <p:nvPr/>
        </p:nvSpPr>
        <p:spPr bwMode="auto">
          <a:xfrm>
            <a:off x="533400" y="2362200"/>
            <a:ext cx="121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a:latin typeface="+mn-lt"/>
              </a:rPr>
              <a:t>Map docs to the 2 dim space V</a:t>
            </a:r>
            <a:r>
              <a:rPr lang="en-US" sz="2200" baseline="-25000">
                <a:latin typeface="+mn-lt"/>
              </a:rPr>
              <a:t>k</a:t>
            </a:r>
            <a:r>
              <a:rPr lang="en-US" sz="2200">
                <a:latin typeface="+mn-lt"/>
              </a:rPr>
              <a:t>L</a:t>
            </a:r>
            <a:r>
              <a:rPr lang="en-US" sz="2200" baseline="-25000">
                <a:latin typeface="+mn-lt"/>
              </a:rPr>
              <a:t>k</a:t>
            </a:r>
            <a:r>
              <a:rPr lang="en-US" sz="2200">
                <a:latin typeface="+mn-lt"/>
              </a:rPr>
              <a:t>=</a:t>
            </a:r>
            <a:endParaRPr lang="en-US" sz="2200" baseline="-25000">
              <a:latin typeface="+mn-lt"/>
            </a:endParaRPr>
          </a:p>
        </p:txBody>
      </p:sp>
      <p:graphicFrame>
        <p:nvGraphicFramePr>
          <p:cNvPr id="51204" name="Group 4"/>
          <p:cNvGraphicFramePr>
            <a:graphicFrameLocks noGrp="1"/>
          </p:cNvGraphicFramePr>
          <p:nvPr>
            <p:extLst>
              <p:ext uri="{D42A27DB-BD31-4B8C-83A1-F6EECF244321}">
                <p14:modId xmlns:p14="http://schemas.microsoft.com/office/powerpoint/2010/main" val="281058178"/>
              </p:ext>
            </p:extLst>
          </p:nvPr>
        </p:nvGraphicFramePr>
        <p:xfrm>
          <a:off x="2051050" y="1412875"/>
          <a:ext cx="1368425" cy="2879892"/>
        </p:xfrm>
        <a:graphic>
          <a:graphicData uri="http://schemas.openxmlformats.org/drawingml/2006/table">
            <a:tbl>
              <a:tblPr/>
              <a:tblGrid>
                <a:gridCol w="677863"/>
                <a:gridCol w="690562"/>
              </a:tblGrid>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0.20</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-0.06</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0.61</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0.17</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0.46</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-0.13</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0.54</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-0.23</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0.28</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0.11</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0.00</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0.19</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0.01</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0.44</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0.02</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0.62</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0.08</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0.53</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1236" name="Group 36"/>
          <p:cNvGraphicFramePr>
            <a:graphicFrameLocks noGrp="1"/>
          </p:cNvGraphicFramePr>
          <p:nvPr>
            <p:extLst>
              <p:ext uri="{D42A27DB-BD31-4B8C-83A1-F6EECF244321}">
                <p14:modId xmlns:p14="http://schemas.microsoft.com/office/powerpoint/2010/main" val="1391483651"/>
              </p:ext>
            </p:extLst>
          </p:nvPr>
        </p:nvGraphicFramePr>
        <p:xfrm>
          <a:off x="3563938" y="2852738"/>
          <a:ext cx="1223962" cy="639844"/>
        </p:xfrm>
        <a:graphic>
          <a:graphicData uri="http://schemas.openxmlformats.org/drawingml/2006/table">
            <a:tbl>
              <a:tblPr/>
              <a:tblGrid>
                <a:gridCol w="647700"/>
                <a:gridCol w="576262"/>
              </a:tblGrid>
              <a:tr h="319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3.34</a:t>
                      </a:r>
                      <a:endParaRPr kumimoji="0" lang="el-GR" sz="1500" b="0" i="0" u="none" strike="noStrike" cap="none" normalizeH="0" baseline="0" smtClean="0">
                        <a:ln>
                          <a:noFill/>
                        </a:ln>
                        <a:solidFill>
                          <a:schemeClr val="tx1"/>
                        </a:solidFill>
                        <a:effectLst/>
                        <a:latin typeface="Arial" charset="0"/>
                      </a:endParaRPr>
                    </a:p>
                  </a:txBody>
                  <a:tcPr marT="45661" marB="4566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a:t>
                      </a:r>
                      <a:endParaRPr kumimoji="0" lang="el-GR" sz="1500" b="0" i="0" u="none" strike="noStrike" cap="none" normalizeH="0" baseline="0" smtClean="0">
                        <a:ln>
                          <a:noFill/>
                        </a:ln>
                        <a:solidFill>
                          <a:schemeClr val="tx1"/>
                        </a:solidFill>
                        <a:effectLst/>
                        <a:latin typeface="Arial" charset="0"/>
                      </a:endParaRPr>
                    </a:p>
                  </a:txBody>
                  <a:tcPr marT="45661" marB="456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a:t>
                      </a:r>
                      <a:endParaRPr kumimoji="0" lang="el-GR" sz="1500" b="0" i="0" u="none" strike="noStrike" cap="none" normalizeH="0" baseline="0" smtClean="0">
                        <a:ln>
                          <a:noFill/>
                        </a:ln>
                        <a:solidFill>
                          <a:schemeClr val="tx1"/>
                        </a:solidFill>
                        <a:effectLst/>
                        <a:latin typeface="Arial" charset="0"/>
                      </a:endParaRPr>
                    </a:p>
                  </a:txBody>
                  <a:tcPr marT="45661" marB="4566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2.54</a:t>
                      </a:r>
                      <a:endParaRPr kumimoji="0" lang="el-GR" sz="1500" b="0" i="0" u="none" strike="noStrike" cap="none" normalizeH="0" baseline="0" smtClean="0">
                        <a:ln>
                          <a:noFill/>
                        </a:ln>
                        <a:solidFill>
                          <a:schemeClr val="tx1"/>
                        </a:solidFill>
                        <a:effectLst/>
                        <a:latin typeface="Arial" charset="0"/>
                      </a:endParaRPr>
                    </a:p>
                  </a:txBody>
                  <a:tcPr marT="45661" marB="456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3951" name="Text Box 47"/>
          <p:cNvSpPr txBox="1">
            <a:spLocks noChangeArrowheads="1"/>
          </p:cNvSpPr>
          <p:nvPr/>
        </p:nvSpPr>
        <p:spPr bwMode="auto">
          <a:xfrm>
            <a:off x="4787900" y="29241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a:t>
            </a:r>
          </a:p>
        </p:txBody>
      </p:sp>
      <p:graphicFrame>
        <p:nvGraphicFramePr>
          <p:cNvPr id="51248" name="Group 48"/>
          <p:cNvGraphicFramePr>
            <a:graphicFrameLocks noGrp="1"/>
          </p:cNvGraphicFramePr>
          <p:nvPr>
            <p:extLst>
              <p:ext uri="{D42A27DB-BD31-4B8C-83A1-F6EECF244321}">
                <p14:modId xmlns:p14="http://schemas.microsoft.com/office/powerpoint/2010/main" val="2350910245"/>
              </p:ext>
            </p:extLst>
          </p:nvPr>
        </p:nvGraphicFramePr>
        <p:xfrm>
          <a:off x="5219700" y="1412875"/>
          <a:ext cx="1657350" cy="2879892"/>
        </p:xfrm>
        <a:graphic>
          <a:graphicData uri="http://schemas.openxmlformats.org/drawingml/2006/table">
            <a:tbl>
              <a:tblPr/>
              <a:tblGrid>
                <a:gridCol w="868363"/>
                <a:gridCol w="788987"/>
              </a:tblGrid>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0.67</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-0.15</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2.04</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0.43</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1.54</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-0.33</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1.80</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-0.58</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0.94</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0.28</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0.00</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0.48</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0.03</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1.12</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0.07</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1.57</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0.27</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1.35</a:t>
                      </a:r>
                      <a:endParaRPr kumimoji="0" lang="el-GR" sz="1500" b="0" i="0" u="none" strike="noStrike" cap="none" normalizeH="0" baseline="0" smtClean="0">
                        <a:ln>
                          <a:noFill/>
                        </a:ln>
                        <a:solidFill>
                          <a:schemeClr val="tx1"/>
                        </a:solidFill>
                        <a:effectLst/>
                        <a:latin typeface="Arial" charset="0"/>
                      </a:endParaRPr>
                    </a:p>
                  </a:txBody>
                  <a:tcPr marT="45694" marB="4569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3984" name="Rectangle 80"/>
          <p:cNvSpPr>
            <a:spLocks noChangeArrowheads="1"/>
          </p:cNvSpPr>
          <p:nvPr/>
        </p:nvSpPr>
        <p:spPr bwMode="auto">
          <a:xfrm>
            <a:off x="1066800" y="510540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q</a:t>
            </a:r>
            <a:r>
              <a:rPr lang="en-US" sz="2400" baseline="-25000"/>
              <a:t>n</a:t>
            </a:r>
            <a:r>
              <a:rPr lang="en-US" sz="2400"/>
              <a:t>L</a:t>
            </a:r>
            <a:r>
              <a:rPr lang="en-US" sz="2400" baseline="-25000"/>
              <a:t>k </a:t>
            </a:r>
            <a:r>
              <a:rPr lang="en-US" sz="2400"/>
              <a:t>=</a:t>
            </a:r>
          </a:p>
        </p:txBody>
      </p:sp>
      <p:graphicFrame>
        <p:nvGraphicFramePr>
          <p:cNvPr id="51281" name="Group 81"/>
          <p:cNvGraphicFramePr>
            <a:graphicFrameLocks noGrp="1"/>
          </p:cNvGraphicFramePr>
          <p:nvPr>
            <p:extLst>
              <p:ext uri="{D42A27DB-BD31-4B8C-83A1-F6EECF244321}">
                <p14:modId xmlns:p14="http://schemas.microsoft.com/office/powerpoint/2010/main" val="2937367076"/>
              </p:ext>
            </p:extLst>
          </p:nvPr>
        </p:nvGraphicFramePr>
        <p:xfrm>
          <a:off x="2133600" y="5181600"/>
          <a:ext cx="1752600" cy="381000"/>
        </p:xfrm>
        <a:graphic>
          <a:graphicData uri="http://schemas.openxmlformats.org/drawingml/2006/table">
            <a:tbl>
              <a:tblPr/>
              <a:tblGrid>
                <a:gridCol w="876300"/>
                <a:gridCol w="8763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0.138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-0.0273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1289" name="Group 89"/>
          <p:cNvGraphicFramePr>
            <a:graphicFrameLocks noGrp="1"/>
          </p:cNvGraphicFramePr>
          <p:nvPr>
            <p:extLst>
              <p:ext uri="{D42A27DB-BD31-4B8C-83A1-F6EECF244321}">
                <p14:modId xmlns:p14="http://schemas.microsoft.com/office/powerpoint/2010/main" val="1091199361"/>
              </p:ext>
            </p:extLst>
          </p:nvPr>
        </p:nvGraphicFramePr>
        <p:xfrm>
          <a:off x="4356100" y="5013325"/>
          <a:ext cx="1260475" cy="639848"/>
        </p:xfrm>
        <a:graphic>
          <a:graphicData uri="http://schemas.openxmlformats.org/drawingml/2006/table">
            <a:tbl>
              <a:tblPr/>
              <a:tblGrid>
                <a:gridCol w="568325"/>
                <a:gridCol w="692150"/>
              </a:tblGrid>
              <a:tr h="319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3.34</a:t>
                      </a:r>
                      <a:endParaRPr kumimoji="0" lang="el-GR" sz="1500" b="0" i="0" u="none" strike="noStrike" cap="none" normalizeH="0" baseline="0" smtClean="0">
                        <a:ln>
                          <a:noFill/>
                        </a:ln>
                        <a:solidFill>
                          <a:schemeClr val="tx1"/>
                        </a:solidFill>
                        <a:effectLst/>
                        <a:latin typeface="Arial" charset="0"/>
                      </a:endParaRPr>
                    </a:p>
                  </a:txBody>
                  <a:tcPr marT="45662" marB="4566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a:t>
                      </a:r>
                      <a:endParaRPr kumimoji="0" lang="el-GR" sz="1500" b="0" i="0" u="none" strike="noStrike" cap="none" normalizeH="0" baseline="0" smtClean="0">
                        <a:ln>
                          <a:noFill/>
                        </a:ln>
                        <a:solidFill>
                          <a:schemeClr val="tx1"/>
                        </a:solidFill>
                        <a:effectLst/>
                        <a:latin typeface="Arial" charset="0"/>
                      </a:endParaRPr>
                    </a:p>
                  </a:txBody>
                  <a:tcPr marT="45662" marB="4566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9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a:t>
                      </a:r>
                      <a:endParaRPr kumimoji="0" lang="el-GR" sz="1500" b="0" i="0" u="none" strike="noStrike" cap="none" normalizeH="0" baseline="0" smtClean="0">
                        <a:ln>
                          <a:noFill/>
                        </a:ln>
                        <a:solidFill>
                          <a:schemeClr val="tx1"/>
                        </a:solidFill>
                        <a:effectLst/>
                        <a:latin typeface="Arial" charset="0"/>
                      </a:endParaRPr>
                    </a:p>
                  </a:txBody>
                  <a:tcPr marT="45662" marB="4566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2.54</a:t>
                      </a:r>
                      <a:endParaRPr kumimoji="0" lang="el-GR" sz="1500" b="0" i="0" u="none" strike="noStrike" cap="none" normalizeH="0" baseline="0" smtClean="0">
                        <a:ln>
                          <a:noFill/>
                        </a:ln>
                        <a:solidFill>
                          <a:schemeClr val="tx1"/>
                        </a:solidFill>
                        <a:effectLst/>
                        <a:latin typeface="Arial" charset="0"/>
                      </a:endParaRPr>
                    </a:p>
                  </a:txBody>
                  <a:tcPr marT="45662" marB="4566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4004" name="Text Box 100"/>
          <p:cNvSpPr txBox="1">
            <a:spLocks noChangeArrowheads="1"/>
          </p:cNvSpPr>
          <p:nvPr/>
        </p:nvSpPr>
        <p:spPr bwMode="auto">
          <a:xfrm>
            <a:off x="5614988" y="505936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latin typeface="+mn-lt"/>
              </a:rPr>
              <a:t>=</a:t>
            </a:r>
          </a:p>
        </p:txBody>
      </p:sp>
      <p:graphicFrame>
        <p:nvGraphicFramePr>
          <p:cNvPr id="51301" name="Group 101"/>
          <p:cNvGraphicFramePr>
            <a:graphicFrameLocks noGrp="1"/>
          </p:cNvGraphicFramePr>
          <p:nvPr>
            <p:extLst>
              <p:ext uri="{D42A27DB-BD31-4B8C-83A1-F6EECF244321}">
                <p14:modId xmlns:p14="http://schemas.microsoft.com/office/powerpoint/2010/main" val="625483304"/>
              </p:ext>
            </p:extLst>
          </p:nvPr>
        </p:nvGraphicFramePr>
        <p:xfrm>
          <a:off x="6011863" y="5157788"/>
          <a:ext cx="1439862" cy="320675"/>
        </p:xfrm>
        <a:graphic>
          <a:graphicData uri="http://schemas.openxmlformats.org/drawingml/2006/table">
            <a:tbl>
              <a:tblPr/>
              <a:tblGrid>
                <a:gridCol w="660400"/>
                <a:gridCol w="779462"/>
              </a:tblGrid>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0.46</a:t>
                      </a:r>
                      <a:endParaRPr kumimoji="0" lang="el-GR" sz="1500" b="0" i="0" u="none" strike="noStrike" cap="none" normalizeH="0" baseline="0" smtClean="0">
                        <a:ln>
                          <a:noFill/>
                        </a:ln>
                        <a:solidFill>
                          <a:schemeClr val="tx1"/>
                        </a:solidFill>
                        <a:effectLst/>
                        <a:latin typeface="Arial" charset="0"/>
                      </a:endParaRPr>
                    </a:p>
                  </a:txBody>
                  <a:tcPr marT="45811" marB="4581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-0.069</a:t>
                      </a:r>
                      <a:endParaRPr kumimoji="0" lang="el-GR" sz="1500" b="0" i="0" u="none" strike="noStrike" cap="none" normalizeH="0" baseline="0" smtClean="0">
                        <a:ln>
                          <a:noFill/>
                        </a:ln>
                        <a:solidFill>
                          <a:schemeClr val="tx1"/>
                        </a:solidFill>
                        <a:effectLst/>
                        <a:latin typeface="Arial" charset="0"/>
                      </a:endParaRPr>
                    </a:p>
                  </a:txBody>
                  <a:tcPr marT="45811" marB="4581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0556715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dirty="0" smtClean="0"/>
              <a:t>Query transformation</a:t>
            </a:r>
          </a:p>
        </p:txBody>
      </p:sp>
      <p:grpSp>
        <p:nvGrpSpPr>
          <p:cNvPr id="124931" name="Group 3"/>
          <p:cNvGrpSpPr>
            <a:grpSpLocks/>
          </p:cNvGrpSpPr>
          <p:nvPr/>
        </p:nvGrpSpPr>
        <p:grpSpPr bwMode="auto">
          <a:xfrm>
            <a:off x="1295400" y="1457325"/>
            <a:ext cx="6948488" cy="4924425"/>
            <a:chOff x="192" y="816"/>
            <a:chExt cx="4752" cy="3312"/>
          </a:xfrm>
        </p:grpSpPr>
        <p:sp>
          <p:nvSpPr>
            <p:cNvPr id="124932" name="Line 4"/>
            <p:cNvSpPr>
              <a:spLocks noChangeShapeType="1"/>
            </p:cNvSpPr>
            <p:nvPr/>
          </p:nvSpPr>
          <p:spPr bwMode="auto">
            <a:xfrm flipV="1">
              <a:off x="1104" y="864"/>
              <a:ext cx="0" cy="273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4933" name="Line 5"/>
            <p:cNvSpPr>
              <a:spLocks noChangeShapeType="1"/>
            </p:cNvSpPr>
            <p:nvPr/>
          </p:nvSpPr>
          <p:spPr bwMode="auto">
            <a:xfrm>
              <a:off x="192" y="2400"/>
              <a:ext cx="475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4934" name="Line 6"/>
            <p:cNvSpPr>
              <a:spLocks noChangeShapeType="1"/>
            </p:cNvSpPr>
            <p:nvPr/>
          </p:nvSpPr>
          <p:spPr bwMode="auto">
            <a:xfrm flipV="1">
              <a:off x="158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35" name="Line 7"/>
            <p:cNvSpPr>
              <a:spLocks noChangeShapeType="1"/>
            </p:cNvSpPr>
            <p:nvPr/>
          </p:nvSpPr>
          <p:spPr bwMode="auto">
            <a:xfrm>
              <a:off x="206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36" name="Line 8"/>
            <p:cNvSpPr>
              <a:spLocks noChangeShapeType="1"/>
            </p:cNvSpPr>
            <p:nvPr/>
          </p:nvSpPr>
          <p:spPr bwMode="auto">
            <a:xfrm>
              <a:off x="254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37" name="Line 9"/>
            <p:cNvSpPr>
              <a:spLocks noChangeShapeType="1"/>
            </p:cNvSpPr>
            <p:nvPr/>
          </p:nvSpPr>
          <p:spPr bwMode="auto">
            <a:xfrm>
              <a:off x="302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38" name="Text Box 10"/>
            <p:cNvSpPr txBox="1">
              <a:spLocks noChangeArrowheads="1"/>
            </p:cNvSpPr>
            <p:nvPr/>
          </p:nvSpPr>
          <p:spPr bwMode="auto">
            <a:xfrm>
              <a:off x="1441" y="2449"/>
              <a:ext cx="2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Tahoma" pitchFamily="34" charset="0"/>
                </a:rPr>
                <a:t>  0.5           1             1.5             2</a:t>
              </a:r>
            </a:p>
          </p:txBody>
        </p:sp>
        <p:sp>
          <p:nvSpPr>
            <p:cNvPr id="124939" name="Line 11"/>
            <p:cNvSpPr>
              <a:spLocks noChangeShapeType="1"/>
            </p:cNvSpPr>
            <p:nvPr/>
          </p:nvSpPr>
          <p:spPr bwMode="auto">
            <a:xfrm>
              <a:off x="1056" y="192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40" name="Line 12"/>
            <p:cNvSpPr>
              <a:spLocks noChangeShapeType="1"/>
            </p:cNvSpPr>
            <p:nvPr/>
          </p:nvSpPr>
          <p:spPr bwMode="auto">
            <a:xfrm>
              <a:off x="1056" y="144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41" name="Line 13"/>
            <p:cNvSpPr>
              <a:spLocks noChangeShapeType="1"/>
            </p:cNvSpPr>
            <p:nvPr/>
          </p:nvSpPr>
          <p:spPr bwMode="auto">
            <a:xfrm>
              <a:off x="1056" y="100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42" name="Line 14"/>
            <p:cNvSpPr>
              <a:spLocks noChangeShapeType="1"/>
            </p:cNvSpPr>
            <p:nvPr/>
          </p:nvSpPr>
          <p:spPr bwMode="auto">
            <a:xfrm>
              <a:off x="1056" y="288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43" name="Rectangle 15"/>
            <p:cNvSpPr>
              <a:spLocks noChangeArrowheads="1"/>
            </p:cNvSpPr>
            <p:nvPr/>
          </p:nvSpPr>
          <p:spPr bwMode="auto">
            <a:xfrm>
              <a:off x="672" y="2736"/>
              <a:ext cx="43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ahoma" pitchFamily="34" charset="0"/>
                </a:rPr>
                <a:t>-0.5</a:t>
              </a:r>
            </a:p>
          </p:txBody>
        </p:sp>
        <p:sp>
          <p:nvSpPr>
            <p:cNvPr id="124944" name="Rectangle 16"/>
            <p:cNvSpPr>
              <a:spLocks noChangeArrowheads="1"/>
            </p:cNvSpPr>
            <p:nvPr/>
          </p:nvSpPr>
          <p:spPr bwMode="auto">
            <a:xfrm>
              <a:off x="672" y="912"/>
              <a:ext cx="36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ahoma" pitchFamily="34" charset="0"/>
                </a:rPr>
                <a:t>1.5</a:t>
              </a:r>
            </a:p>
          </p:txBody>
        </p:sp>
        <p:sp>
          <p:nvSpPr>
            <p:cNvPr id="124945" name="Rectangle 17"/>
            <p:cNvSpPr>
              <a:spLocks noChangeArrowheads="1"/>
            </p:cNvSpPr>
            <p:nvPr/>
          </p:nvSpPr>
          <p:spPr bwMode="auto">
            <a:xfrm>
              <a:off x="816" y="1345"/>
              <a:ext cx="22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ahoma" pitchFamily="34" charset="0"/>
                </a:rPr>
                <a:t>1</a:t>
              </a:r>
            </a:p>
          </p:txBody>
        </p:sp>
        <p:sp>
          <p:nvSpPr>
            <p:cNvPr id="124946" name="Rectangle 18"/>
            <p:cNvSpPr>
              <a:spLocks noChangeArrowheads="1"/>
            </p:cNvSpPr>
            <p:nvPr/>
          </p:nvSpPr>
          <p:spPr bwMode="auto">
            <a:xfrm>
              <a:off x="672" y="1824"/>
              <a:ext cx="36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ahoma" pitchFamily="34" charset="0"/>
                </a:rPr>
                <a:t>0.5</a:t>
              </a:r>
            </a:p>
          </p:txBody>
        </p:sp>
        <p:sp>
          <p:nvSpPr>
            <p:cNvPr id="124947" name="Text Box 19"/>
            <p:cNvSpPr txBox="1">
              <a:spLocks noChangeArrowheads="1"/>
            </p:cNvSpPr>
            <p:nvPr/>
          </p:nvSpPr>
          <p:spPr bwMode="auto">
            <a:xfrm>
              <a:off x="1584" y="2449"/>
              <a:ext cx="43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C1</a:t>
              </a:r>
            </a:p>
          </p:txBody>
        </p:sp>
        <p:sp>
          <p:nvSpPr>
            <p:cNvPr id="124948" name="Text Box 20"/>
            <p:cNvSpPr txBox="1">
              <a:spLocks noChangeArrowheads="1"/>
            </p:cNvSpPr>
            <p:nvPr/>
          </p:nvSpPr>
          <p:spPr bwMode="auto">
            <a:xfrm>
              <a:off x="2976" y="1968"/>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C2</a:t>
              </a:r>
            </a:p>
          </p:txBody>
        </p:sp>
        <p:sp>
          <p:nvSpPr>
            <p:cNvPr id="124949" name="Text Box 21"/>
            <p:cNvSpPr txBox="1">
              <a:spLocks noChangeArrowheads="1"/>
            </p:cNvSpPr>
            <p:nvPr/>
          </p:nvSpPr>
          <p:spPr bwMode="auto">
            <a:xfrm>
              <a:off x="2448" y="2592"/>
              <a:ext cx="43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C3</a:t>
              </a:r>
            </a:p>
          </p:txBody>
        </p:sp>
        <p:sp>
          <p:nvSpPr>
            <p:cNvPr id="124950" name="Text Box 22"/>
            <p:cNvSpPr txBox="1">
              <a:spLocks noChangeArrowheads="1"/>
            </p:cNvSpPr>
            <p:nvPr/>
          </p:nvSpPr>
          <p:spPr bwMode="auto">
            <a:xfrm>
              <a:off x="2640" y="2832"/>
              <a:ext cx="43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C4</a:t>
              </a:r>
            </a:p>
          </p:txBody>
        </p:sp>
        <p:sp>
          <p:nvSpPr>
            <p:cNvPr id="124951" name="Text Box 23"/>
            <p:cNvSpPr txBox="1">
              <a:spLocks noChangeArrowheads="1"/>
            </p:cNvSpPr>
            <p:nvPr/>
          </p:nvSpPr>
          <p:spPr bwMode="auto">
            <a:xfrm>
              <a:off x="1728" y="2160"/>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C5</a:t>
              </a:r>
            </a:p>
          </p:txBody>
        </p:sp>
        <p:sp>
          <p:nvSpPr>
            <p:cNvPr id="124952" name="Text Box 24"/>
            <p:cNvSpPr txBox="1">
              <a:spLocks noChangeArrowheads="1"/>
            </p:cNvSpPr>
            <p:nvPr/>
          </p:nvSpPr>
          <p:spPr bwMode="auto">
            <a:xfrm>
              <a:off x="1392" y="2400"/>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q</a:t>
              </a:r>
            </a:p>
          </p:txBody>
        </p:sp>
        <p:sp>
          <p:nvSpPr>
            <p:cNvPr id="124953" name="Line 25"/>
            <p:cNvSpPr>
              <a:spLocks noChangeShapeType="1"/>
            </p:cNvSpPr>
            <p:nvPr/>
          </p:nvSpPr>
          <p:spPr bwMode="auto">
            <a:xfrm>
              <a:off x="1104" y="2400"/>
              <a:ext cx="336"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4954" name="Line 26"/>
            <p:cNvSpPr>
              <a:spLocks noChangeShapeType="1"/>
            </p:cNvSpPr>
            <p:nvPr/>
          </p:nvSpPr>
          <p:spPr bwMode="auto">
            <a:xfrm flipV="1">
              <a:off x="1104" y="1584"/>
              <a:ext cx="3360" cy="8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55" name="Line 27"/>
            <p:cNvSpPr>
              <a:spLocks noChangeShapeType="1"/>
            </p:cNvSpPr>
            <p:nvPr/>
          </p:nvSpPr>
          <p:spPr bwMode="auto">
            <a:xfrm>
              <a:off x="1104" y="2400"/>
              <a:ext cx="3216" cy="17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4956" name="Text Box 28"/>
            <p:cNvSpPr txBox="1">
              <a:spLocks noChangeArrowheads="1"/>
            </p:cNvSpPr>
            <p:nvPr/>
          </p:nvSpPr>
          <p:spPr bwMode="auto">
            <a:xfrm>
              <a:off x="960" y="1920"/>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m1</a:t>
              </a:r>
            </a:p>
          </p:txBody>
        </p:sp>
        <p:sp>
          <p:nvSpPr>
            <p:cNvPr id="124957" name="Text Box 29"/>
            <p:cNvSpPr txBox="1">
              <a:spLocks noChangeArrowheads="1"/>
            </p:cNvSpPr>
            <p:nvPr/>
          </p:nvSpPr>
          <p:spPr bwMode="auto">
            <a:xfrm>
              <a:off x="1008" y="816"/>
              <a:ext cx="43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m3</a:t>
              </a:r>
            </a:p>
          </p:txBody>
        </p:sp>
        <p:sp>
          <p:nvSpPr>
            <p:cNvPr id="124958" name="Text Box 30"/>
            <p:cNvSpPr txBox="1">
              <a:spLocks noChangeArrowheads="1"/>
            </p:cNvSpPr>
            <p:nvPr/>
          </p:nvSpPr>
          <p:spPr bwMode="auto">
            <a:xfrm>
              <a:off x="1008" y="1200"/>
              <a:ext cx="43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m2</a:t>
              </a:r>
            </a:p>
          </p:txBody>
        </p:sp>
        <p:sp>
          <p:nvSpPr>
            <p:cNvPr id="124959" name="Text Box 31"/>
            <p:cNvSpPr txBox="1">
              <a:spLocks noChangeArrowheads="1"/>
            </p:cNvSpPr>
            <p:nvPr/>
          </p:nvSpPr>
          <p:spPr bwMode="auto">
            <a:xfrm>
              <a:off x="1104" y="1056"/>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Tahoma" pitchFamily="34" charset="0"/>
                </a:rPr>
                <a:t>m4</a:t>
              </a:r>
            </a:p>
          </p:txBody>
        </p:sp>
      </p:grpSp>
    </p:spTree>
    <p:extLst>
      <p:ext uri="{BB962C8B-B14F-4D97-AF65-F5344CB8AC3E}">
        <p14:creationId xmlns:p14="http://schemas.microsoft.com/office/powerpoint/2010/main" val="290145534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pPr eaLnBrk="1" hangingPunct="1"/>
            <a:r>
              <a:rPr lang="en-US" smtClean="0"/>
              <a:t>Query transformation</a:t>
            </a:r>
          </a:p>
        </p:txBody>
      </p:sp>
      <p:sp>
        <p:nvSpPr>
          <p:cNvPr id="125955" name="Text Box 3"/>
          <p:cNvSpPr txBox="1">
            <a:spLocks noChangeArrowheads="1"/>
          </p:cNvSpPr>
          <p:nvPr/>
        </p:nvSpPr>
        <p:spPr bwMode="auto">
          <a:xfrm>
            <a:off x="468313" y="1484313"/>
            <a:ext cx="82804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30000"/>
              </a:lnSpc>
              <a:spcBef>
                <a:spcPct val="50000"/>
              </a:spcBef>
              <a:buFontTx/>
              <a:buChar char="•"/>
            </a:pPr>
            <a:r>
              <a:rPr lang="en-US" sz="2400" dirty="0">
                <a:latin typeface="Tahoma" pitchFamily="34" charset="0"/>
              </a:rPr>
              <a:t> </a:t>
            </a:r>
            <a:r>
              <a:rPr lang="en-US" sz="2400" dirty="0">
                <a:latin typeface="+mn-lt"/>
              </a:rPr>
              <a:t>Comparison of the transformed query to the new document vectors based on cosine similarity, where the similarity is computed as: Cos(</a:t>
            </a:r>
            <a:r>
              <a:rPr lang="en-US" sz="2400" dirty="0" err="1">
                <a:latin typeface="+mn-lt"/>
              </a:rPr>
              <a:t>x,y</a:t>
            </a:r>
            <a:r>
              <a:rPr lang="en-US" sz="2400" dirty="0">
                <a:latin typeface="+mn-lt"/>
              </a:rPr>
              <a:t>)=&lt;</a:t>
            </a:r>
            <a:r>
              <a:rPr lang="en-US" sz="2400" dirty="0" err="1">
                <a:latin typeface="+mn-lt"/>
              </a:rPr>
              <a:t>x,y</a:t>
            </a:r>
            <a:r>
              <a:rPr lang="en-US" sz="2400" dirty="0">
                <a:latin typeface="+mn-lt"/>
              </a:rPr>
              <a:t>&gt;/||x||.||y||</a:t>
            </a:r>
            <a:r>
              <a:rPr lang="el-GR" sz="2400" dirty="0">
                <a:latin typeface="+mn-lt"/>
              </a:rPr>
              <a:t> </a:t>
            </a:r>
            <a:endParaRPr lang="en-US" sz="2400" dirty="0">
              <a:latin typeface="+mn-lt"/>
            </a:endParaRPr>
          </a:p>
          <a:p>
            <a:pPr eaLnBrk="1" hangingPunct="1">
              <a:lnSpc>
                <a:spcPct val="130000"/>
              </a:lnSpc>
              <a:spcBef>
                <a:spcPct val="50000"/>
              </a:spcBef>
            </a:pPr>
            <a:r>
              <a:rPr lang="en-US" sz="2400" dirty="0">
                <a:latin typeface="+mn-lt"/>
              </a:rPr>
              <a:t>Where x=(x</a:t>
            </a:r>
            <a:r>
              <a:rPr lang="en-US" sz="2400" baseline="-25000" dirty="0">
                <a:latin typeface="+mn-lt"/>
              </a:rPr>
              <a:t>1</a:t>
            </a:r>
            <a:r>
              <a:rPr lang="en-US" sz="2400" dirty="0">
                <a:latin typeface="+mn-lt"/>
              </a:rPr>
              <a:t>,…,</a:t>
            </a:r>
            <a:r>
              <a:rPr lang="en-US" sz="2400" dirty="0" err="1">
                <a:latin typeface="+mn-lt"/>
              </a:rPr>
              <a:t>x</a:t>
            </a:r>
            <a:r>
              <a:rPr lang="en-US" sz="2400" baseline="-25000" dirty="0" err="1">
                <a:latin typeface="+mn-lt"/>
              </a:rPr>
              <a:t>n</a:t>
            </a:r>
            <a:r>
              <a:rPr lang="en-US" sz="2400" dirty="0">
                <a:latin typeface="+mn-lt"/>
              </a:rPr>
              <a:t>), y=(y</a:t>
            </a:r>
            <a:r>
              <a:rPr lang="en-US" sz="2400" baseline="-25000" dirty="0">
                <a:latin typeface="+mn-lt"/>
              </a:rPr>
              <a:t>1</a:t>
            </a:r>
            <a:r>
              <a:rPr lang="en-US" sz="2400" dirty="0">
                <a:latin typeface="+mn-lt"/>
              </a:rPr>
              <a:t>,…,</a:t>
            </a:r>
            <a:r>
              <a:rPr lang="en-US" sz="2400" dirty="0" err="1">
                <a:latin typeface="+mn-lt"/>
              </a:rPr>
              <a:t>y</a:t>
            </a:r>
            <a:r>
              <a:rPr lang="en-US" sz="2400" baseline="-25000" dirty="0" err="1">
                <a:latin typeface="+mn-lt"/>
              </a:rPr>
              <a:t>n</a:t>
            </a:r>
            <a:r>
              <a:rPr lang="en-US" sz="2400" dirty="0">
                <a:latin typeface="+mn-lt"/>
              </a:rPr>
              <a:t>)</a:t>
            </a:r>
          </a:p>
          <a:p>
            <a:pPr eaLnBrk="1" hangingPunct="1">
              <a:lnSpc>
                <a:spcPct val="130000"/>
              </a:lnSpc>
              <a:spcBef>
                <a:spcPct val="50000"/>
              </a:spcBef>
            </a:pPr>
            <a:r>
              <a:rPr lang="en-US" sz="2400" dirty="0">
                <a:latin typeface="+mn-lt"/>
              </a:rPr>
              <a:t>&lt;</a:t>
            </a:r>
            <a:r>
              <a:rPr lang="en-US" sz="2400" dirty="0" err="1">
                <a:latin typeface="+mn-lt"/>
              </a:rPr>
              <a:t>x,y</a:t>
            </a:r>
            <a:r>
              <a:rPr lang="en-US" sz="2400" dirty="0">
                <a:latin typeface="+mn-lt"/>
              </a:rPr>
              <a:t>&gt;=x</a:t>
            </a:r>
            <a:r>
              <a:rPr lang="en-US" sz="2400" baseline="-25000" dirty="0">
                <a:latin typeface="+mn-lt"/>
              </a:rPr>
              <a:t>1</a:t>
            </a:r>
            <a:r>
              <a:rPr lang="en-US" sz="2400" dirty="0">
                <a:latin typeface="+mn-lt"/>
              </a:rPr>
              <a:t>*y</a:t>
            </a:r>
            <a:r>
              <a:rPr lang="en-US" sz="2400" baseline="-25000" dirty="0">
                <a:latin typeface="+mn-lt"/>
              </a:rPr>
              <a:t>1</a:t>
            </a:r>
            <a:r>
              <a:rPr lang="en-US" sz="2400" dirty="0">
                <a:latin typeface="+mn-lt"/>
              </a:rPr>
              <a:t>+…+</a:t>
            </a:r>
            <a:r>
              <a:rPr lang="en-US" sz="2400" dirty="0" err="1">
                <a:latin typeface="+mn-lt"/>
              </a:rPr>
              <a:t>x</a:t>
            </a:r>
            <a:r>
              <a:rPr lang="en-US" sz="2400" baseline="-25000" dirty="0" err="1">
                <a:latin typeface="+mn-lt"/>
              </a:rPr>
              <a:t>n</a:t>
            </a:r>
            <a:r>
              <a:rPr lang="en-US" sz="2400" dirty="0">
                <a:latin typeface="+mn-lt"/>
              </a:rPr>
              <a:t>*</a:t>
            </a:r>
            <a:r>
              <a:rPr lang="en-US" sz="2400" dirty="0" err="1">
                <a:latin typeface="+mn-lt"/>
              </a:rPr>
              <a:t>y</a:t>
            </a:r>
            <a:r>
              <a:rPr lang="en-US" sz="2400" baseline="-25000" dirty="0" err="1">
                <a:latin typeface="+mn-lt"/>
              </a:rPr>
              <a:t>n</a:t>
            </a:r>
            <a:endParaRPr lang="en-US" sz="2400" dirty="0">
              <a:latin typeface="+mn-lt"/>
            </a:endParaRPr>
          </a:p>
          <a:p>
            <a:pPr eaLnBrk="1" hangingPunct="1">
              <a:lnSpc>
                <a:spcPct val="130000"/>
              </a:lnSpc>
              <a:spcBef>
                <a:spcPct val="50000"/>
              </a:spcBef>
            </a:pPr>
            <a:r>
              <a:rPr lang="en-US" sz="2400" dirty="0">
                <a:latin typeface="+mn-lt"/>
              </a:rPr>
              <a:t>||x||=</a:t>
            </a:r>
            <a:r>
              <a:rPr lang="en-US" sz="2400" dirty="0" err="1">
                <a:latin typeface="+mn-lt"/>
              </a:rPr>
              <a:t>sqrt</a:t>
            </a:r>
            <a:r>
              <a:rPr lang="en-US" sz="2400" dirty="0">
                <a:latin typeface="+mn-lt"/>
              </a:rPr>
              <a:t>(&lt;</a:t>
            </a:r>
            <a:r>
              <a:rPr lang="en-US" sz="2400" dirty="0" err="1">
                <a:latin typeface="+mn-lt"/>
              </a:rPr>
              <a:t>x,x</a:t>
            </a:r>
            <a:r>
              <a:rPr lang="en-US" sz="2400" dirty="0">
                <a:latin typeface="+mn-lt"/>
              </a:rPr>
              <a:t>&gt;)</a:t>
            </a:r>
          </a:p>
        </p:txBody>
      </p:sp>
    </p:spTree>
    <p:extLst>
      <p:ext uri="{BB962C8B-B14F-4D97-AF65-F5344CB8AC3E}">
        <p14:creationId xmlns:p14="http://schemas.microsoft.com/office/powerpoint/2010/main" val="85061103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eaLnBrk="1" hangingPunct="1"/>
            <a:r>
              <a:rPr lang="en-US" dirty="0" smtClean="0"/>
              <a:t>Query transformation</a:t>
            </a:r>
          </a:p>
        </p:txBody>
      </p:sp>
      <p:graphicFrame>
        <p:nvGraphicFramePr>
          <p:cNvPr id="54275" name="Group 3"/>
          <p:cNvGraphicFramePr>
            <a:graphicFrameLocks noGrp="1"/>
          </p:cNvGraphicFramePr>
          <p:nvPr>
            <p:extLst>
              <p:ext uri="{D42A27DB-BD31-4B8C-83A1-F6EECF244321}">
                <p14:modId xmlns:p14="http://schemas.microsoft.com/office/powerpoint/2010/main" val="723477079"/>
              </p:ext>
            </p:extLst>
          </p:nvPr>
        </p:nvGraphicFramePr>
        <p:xfrm>
          <a:off x="1219200" y="3094383"/>
          <a:ext cx="838200" cy="3017835"/>
        </p:xfrm>
        <a:graphic>
          <a:graphicData uri="http://schemas.openxmlformats.org/drawingml/2006/table">
            <a:tbl>
              <a:tblPr/>
              <a:tblGrid>
                <a:gridCol w="838200"/>
              </a:tblGrid>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0.99</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0.94</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0.99</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0.99</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0.90</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-0.14</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-0.13</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-0.11</a:t>
                      </a:r>
                      <a:endParaRPr kumimoji="0" lang="el-GR" sz="16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0.05</a:t>
                      </a:r>
                      <a:endParaRPr kumimoji="0" lang="el-GR" sz="1600" b="0" i="0" u="none" strike="noStrike" cap="none" normalizeH="0" baseline="0" dirty="0" smtClean="0">
                        <a:ln>
                          <a:noFill/>
                        </a:ln>
                        <a:solidFill>
                          <a:schemeClr val="tx1"/>
                        </a:solidFill>
                        <a:effectLst/>
                        <a:latin typeface="Arial" charset="0"/>
                      </a:endParaRP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4297" name="Group 25"/>
          <p:cNvGraphicFramePr>
            <a:graphicFrameLocks noGrp="1"/>
          </p:cNvGraphicFramePr>
          <p:nvPr>
            <p:extLst>
              <p:ext uri="{D42A27DB-BD31-4B8C-83A1-F6EECF244321}">
                <p14:modId xmlns:p14="http://schemas.microsoft.com/office/powerpoint/2010/main" val="643041520"/>
              </p:ext>
            </p:extLst>
          </p:nvPr>
        </p:nvGraphicFramePr>
        <p:xfrm>
          <a:off x="1219200" y="2673222"/>
          <a:ext cx="838200" cy="381000"/>
        </p:xfrm>
        <a:graphic>
          <a:graphicData uri="http://schemas.openxmlformats.org/drawingml/2006/table">
            <a:tbl>
              <a:tblPr/>
              <a:tblGrid>
                <a:gridCol w="838200"/>
              </a:tblGrid>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query</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4303" name="Group 31"/>
          <p:cNvGraphicFramePr>
            <a:graphicFrameLocks noGrp="1"/>
          </p:cNvGraphicFramePr>
          <p:nvPr>
            <p:extLst>
              <p:ext uri="{D42A27DB-BD31-4B8C-83A1-F6EECF244321}">
                <p14:modId xmlns:p14="http://schemas.microsoft.com/office/powerpoint/2010/main" val="3883957258"/>
              </p:ext>
            </p:extLst>
          </p:nvPr>
        </p:nvGraphicFramePr>
        <p:xfrm>
          <a:off x="609600" y="3094383"/>
          <a:ext cx="609600" cy="3017835"/>
        </p:xfrm>
        <a:graphic>
          <a:graphicData uri="http://schemas.openxmlformats.org/drawingml/2006/table">
            <a:tbl>
              <a:tblPr/>
              <a:tblGrid>
                <a:gridCol w="609600"/>
              </a:tblGrid>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C1</a:t>
                      </a:r>
                    </a:p>
                  </a:txBody>
                  <a:tcPr marT="45725" marB="45725" horzOverflow="overflow">
                    <a:lnL w="1905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C2</a:t>
                      </a:r>
                    </a:p>
                  </a:txBody>
                  <a:tcPr marT="45725" marB="45725"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C3</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C4</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C5</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M1</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M2</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M3</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M4 </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7032" name="Rectangle 56"/>
          <p:cNvSpPr>
            <a:spLocks noChangeArrowheads="1"/>
          </p:cNvSpPr>
          <p:nvPr/>
        </p:nvSpPr>
        <p:spPr bwMode="auto">
          <a:xfrm>
            <a:off x="539750" y="1341438"/>
            <a:ext cx="7561263"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6688" indent="-166688">
              <a:lnSpc>
                <a:spcPct val="130000"/>
              </a:lnSpc>
              <a:spcBef>
                <a:spcPct val="50000"/>
              </a:spcBef>
              <a:buFontTx/>
              <a:buChar char="•"/>
            </a:pPr>
            <a:r>
              <a:rPr lang="en-US" sz="2400" dirty="0"/>
              <a:t> The</a:t>
            </a:r>
            <a:r>
              <a:rPr lang="el-GR" sz="2400" dirty="0"/>
              <a:t> </a:t>
            </a:r>
            <a:r>
              <a:rPr lang="en-US" sz="2400" dirty="0"/>
              <a:t>cosine similarity</a:t>
            </a:r>
            <a:r>
              <a:rPr lang="el-GR" sz="2400" dirty="0"/>
              <a:t> </a:t>
            </a:r>
            <a:r>
              <a:rPr lang="en-US" sz="2400" dirty="0"/>
              <a:t>matrix of</a:t>
            </a:r>
            <a:r>
              <a:rPr lang="el-GR" sz="2400" dirty="0"/>
              <a:t> </a:t>
            </a:r>
            <a:r>
              <a:rPr lang="en-US" sz="2400" dirty="0"/>
              <a:t>query vector to the documents is</a:t>
            </a:r>
            <a:r>
              <a:rPr lang="el-GR" sz="2400" dirty="0"/>
              <a:t>:</a:t>
            </a:r>
          </a:p>
          <a:p>
            <a:pPr marL="166688" indent="-166688">
              <a:spcBef>
                <a:spcPct val="50000"/>
              </a:spcBef>
            </a:pPr>
            <a:endParaRPr lang="en-US" sz="2400" dirty="0"/>
          </a:p>
        </p:txBody>
      </p:sp>
      <p:grpSp>
        <p:nvGrpSpPr>
          <p:cNvPr id="7" name="Group 3"/>
          <p:cNvGrpSpPr>
            <a:grpSpLocks/>
          </p:cNvGrpSpPr>
          <p:nvPr/>
        </p:nvGrpSpPr>
        <p:grpSpPr bwMode="auto">
          <a:xfrm>
            <a:off x="2514600" y="1914525"/>
            <a:ext cx="6096000" cy="3876675"/>
            <a:chOff x="192" y="816"/>
            <a:chExt cx="4752" cy="3312"/>
          </a:xfrm>
        </p:grpSpPr>
        <p:sp>
          <p:nvSpPr>
            <p:cNvPr id="8" name="Line 4"/>
            <p:cNvSpPr>
              <a:spLocks noChangeShapeType="1"/>
            </p:cNvSpPr>
            <p:nvPr/>
          </p:nvSpPr>
          <p:spPr bwMode="auto">
            <a:xfrm flipV="1">
              <a:off x="1104" y="864"/>
              <a:ext cx="0" cy="273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Line 5"/>
            <p:cNvSpPr>
              <a:spLocks noChangeShapeType="1"/>
            </p:cNvSpPr>
            <p:nvPr/>
          </p:nvSpPr>
          <p:spPr bwMode="auto">
            <a:xfrm>
              <a:off x="192" y="2400"/>
              <a:ext cx="475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Line 6"/>
            <p:cNvSpPr>
              <a:spLocks noChangeShapeType="1"/>
            </p:cNvSpPr>
            <p:nvPr/>
          </p:nvSpPr>
          <p:spPr bwMode="auto">
            <a:xfrm flipV="1">
              <a:off x="158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Line 7"/>
            <p:cNvSpPr>
              <a:spLocks noChangeShapeType="1"/>
            </p:cNvSpPr>
            <p:nvPr/>
          </p:nvSpPr>
          <p:spPr bwMode="auto">
            <a:xfrm>
              <a:off x="206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 name="Line 8"/>
            <p:cNvSpPr>
              <a:spLocks noChangeShapeType="1"/>
            </p:cNvSpPr>
            <p:nvPr/>
          </p:nvSpPr>
          <p:spPr bwMode="auto">
            <a:xfrm>
              <a:off x="254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Line 9"/>
            <p:cNvSpPr>
              <a:spLocks noChangeShapeType="1"/>
            </p:cNvSpPr>
            <p:nvPr/>
          </p:nvSpPr>
          <p:spPr bwMode="auto">
            <a:xfrm>
              <a:off x="3024" y="2352"/>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Text Box 10"/>
            <p:cNvSpPr txBox="1">
              <a:spLocks noChangeArrowheads="1"/>
            </p:cNvSpPr>
            <p:nvPr/>
          </p:nvSpPr>
          <p:spPr bwMode="auto">
            <a:xfrm>
              <a:off x="1441" y="2449"/>
              <a:ext cx="211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mn-lt"/>
                </a:rPr>
                <a:t>  0.5           1             1.5             2</a:t>
              </a:r>
            </a:p>
          </p:txBody>
        </p:sp>
        <p:sp>
          <p:nvSpPr>
            <p:cNvPr id="15" name="Line 11"/>
            <p:cNvSpPr>
              <a:spLocks noChangeShapeType="1"/>
            </p:cNvSpPr>
            <p:nvPr/>
          </p:nvSpPr>
          <p:spPr bwMode="auto">
            <a:xfrm>
              <a:off x="1056" y="192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12"/>
            <p:cNvSpPr>
              <a:spLocks noChangeShapeType="1"/>
            </p:cNvSpPr>
            <p:nvPr/>
          </p:nvSpPr>
          <p:spPr bwMode="auto">
            <a:xfrm>
              <a:off x="1056" y="144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 name="Line 13"/>
            <p:cNvSpPr>
              <a:spLocks noChangeShapeType="1"/>
            </p:cNvSpPr>
            <p:nvPr/>
          </p:nvSpPr>
          <p:spPr bwMode="auto">
            <a:xfrm>
              <a:off x="1056" y="100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 name="Line 14"/>
            <p:cNvSpPr>
              <a:spLocks noChangeShapeType="1"/>
            </p:cNvSpPr>
            <p:nvPr/>
          </p:nvSpPr>
          <p:spPr bwMode="auto">
            <a:xfrm>
              <a:off x="1056" y="288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 name="Rectangle 15"/>
            <p:cNvSpPr>
              <a:spLocks noChangeArrowheads="1"/>
            </p:cNvSpPr>
            <p:nvPr/>
          </p:nvSpPr>
          <p:spPr bwMode="auto">
            <a:xfrm>
              <a:off x="672" y="2736"/>
              <a:ext cx="45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-0.5</a:t>
              </a:r>
            </a:p>
          </p:txBody>
        </p:sp>
        <p:sp>
          <p:nvSpPr>
            <p:cNvPr id="20" name="Rectangle 16"/>
            <p:cNvSpPr>
              <a:spLocks noChangeArrowheads="1"/>
            </p:cNvSpPr>
            <p:nvPr/>
          </p:nvSpPr>
          <p:spPr bwMode="auto">
            <a:xfrm>
              <a:off x="672" y="912"/>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1.5</a:t>
              </a:r>
            </a:p>
          </p:txBody>
        </p:sp>
        <p:sp>
          <p:nvSpPr>
            <p:cNvPr id="21" name="Rectangle 17"/>
            <p:cNvSpPr>
              <a:spLocks noChangeArrowheads="1"/>
            </p:cNvSpPr>
            <p:nvPr/>
          </p:nvSpPr>
          <p:spPr bwMode="auto">
            <a:xfrm>
              <a:off x="816" y="1345"/>
              <a:ext cx="24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1</a:t>
              </a:r>
            </a:p>
          </p:txBody>
        </p:sp>
        <p:sp>
          <p:nvSpPr>
            <p:cNvPr id="22" name="Rectangle 18"/>
            <p:cNvSpPr>
              <a:spLocks noChangeArrowheads="1"/>
            </p:cNvSpPr>
            <p:nvPr/>
          </p:nvSpPr>
          <p:spPr bwMode="auto">
            <a:xfrm>
              <a:off x="672" y="1824"/>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0.5</a:t>
              </a:r>
            </a:p>
          </p:txBody>
        </p:sp>
        <p:sp>
          <p:nvSpPr>
            <p:cNvPr id="23" name="Text Box 19"/>
            <p:cNvSpPr txBox="1">
              <a:spLocks noChangeArrowheads="1"/>
            </p:cNvSpPr>
            <p:nvPr/>
          </p:nvSpPr>
          <p:spPr bwMode="auto">
            <a:xfrm>
              <a:off x="1584" y="2449"/>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C1</a:t>
              </a:r>
            </a:p>
          </p:txBody>
        </p:sp>
        <p:sp>
          <p:nvSpPr>
            <p:cNvPr id="24" name="Text Box 20"/>
            <p:cNvSpPr txBox="1">
              <a:spLocks noChangeArrowheads="1"/>
            </p:cNvSpPr>
            <p:nvPr/>
          </p:nvSpPr>
          <p:spPr bwMode="auto">
            <a:xfrm>
              <a:off x="2976" y="1968"/>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C2</a:t>
              </a:r>
            </a:p>
          </p:txBody>
        </p:sp>
        <p:sp>
          <p:nvSpPr>
            <p:cNvPr id="25" name="Text Box 21"/>
            <p:cNvSpPr txBox="1">
              <a:spLocks noChangeArrowheads="1"/>
            </p:cNvSpPr>
            <p:nvPr/>
          </p:nvSpPr>
          <p:spPr bwMode="auto">
            <a:xfrm>
              <a:off x="2448" y="2592"/>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C3</a:t>
              </a:r>
            </a:p>
          </p:txBody>
        </p:sp>
        <p:sp>
          <p:nvSpPr>
            <p:cNvPr id="26" name="Text Box 22"/>
            <p:cNvSpPr txBox="1">
              <a:spLocks noChangeArrowheads="1"/>
            </p:cNvSpPr>
            <p:nvPr/>
          </p:nvSpPr>
          <p:spPr bwMode="auto">
            <a:xfrm>
              <a:off x="2640" y="2832"/>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C4</a:t>
              </a:r>
            </a:p>
          </p:txBody>
        </p:sp>
        <p:sp>
          <p:nvSpPr>
            <p:cNvPr id="27" name="Text Box 23"/>
            <p:cNvSpPr txBox="1">
              <a:spLocks noChangeArrowheads="1"/>
            </p:cNvSpPr>
            <p:nvPr/>
          </p:nvSpPr>
          <p:spPr bwMode="auto">
            <a:xfrm>
              <a:off x="1728" y="2160"/>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C5</a:t>
              </a:r>
            </a:p>
          </p:txBody>
        </p:sp>
        <p:sp>
          <p:nvSpPr>
            <p:cNvPr id="28" name="Text Box 24"/>
            <p:cNvSpPr txBox="1">
              <a:spLocks noChangeArrowheads="1"/>
            </p:cNvSpPr>
            <p:nvPr/>
          </p:nvSpPr>
          <p:spPr bwMode="auto">
            <a:xfrm>
              <a:off x="1392" y="2400"/>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q</a:t>
              </a:r>
            </a:p>
          </p:txBody>
        </p:sp>
        <p:sp>
          <p:nvSpPr>
            <p:cNvPr id="29" name="Line 25"/>
            <p:cNvSpPr>
              <a:spLocks noChangeShapeType="1"/>
            </p:cNvSpPr>
            <p:nvPr/>
          </p:nvSpPr>
          <p:spPr bwMode="auto">
            <a:xfrm>
              <a:off x="1104" y="2400"/>
              <a:ext cx="336"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Line 26"/>
            <p:cNvSpPr>
              <a:spLocks noChangeShapeType="1"/>
            </p:cNvSpPr>
            <p:nvPr/>
          </p:nvSpPr>
          <p:spPr bwMode="auto">
            <a:xfrm flipV="1">
              <a:off x="1104" y="1584"/>
              <a:ext cx="3360" cy="8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1" name="Line 27"/>
            <p:cNvSpPr>
              <a:spLocks noChangeShapeType="1"/>
            </p:cNvSpPr>
            <p:nvPr/>
          </p:nvSpPr>
          <p:spPr bwMode="auto">
            <a:xfrm>
              <a:off x="1104" y="2400"/>
              <a:ext cx="3216" cy="17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 name="Text Box 28"/>
            <p:cNvSpPr txBox="1">
              <a:spLocks noChangeArrowheads="1"/>
            </p:cNvSpPr>
            <p:nvPr/>
          </p:nvSpPr>
          <p:spPr bwMode="auto">
            <a:xfrm>
              <a:off x="960" y="1920"/>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m1</a:t>
              </a:r>
            </a:p>
          </p:txBody>
        </p:sp>
        <p:sp>
          <p:nvSpPr>
            <p:cNvPr id="33" name="Text Box 29"/>
            <p:cNvSpPr txBox="1">
              <a:spLocks noChangeArrowheads="1"/>
            </p:cNvSpPr>
            <p:nvPr/>
          </p:nvSpPr>
          <p:spPr bwMode="auto">
            <a:xfrm>
              <a:off x="1008" y="816"/>
              <a:ext cx="43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m3</a:t>
              </a:r>
            </a:p>
          </p:txBody>
        </p:sp>
        <p:sp>
          <p:nvSpPr>
            <p:cNvPr id="34" name="Text Box 30"/>
            <p:cNvSpPr txBox="1">
              <a:spLocks noChangeArrowheads="1"/>
            </p:cNvSpPr>
            <p:nvPr/>
          </p:nvSpPr>
          <p:spPr bwMode="auto">
            <a:xfrm>
              <a:off x="1008" y="1200"/>
              <a:ext cx="43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m2</a:t>
              </a:r>
            </a:p>
          </p:txBody>
        </p:sp>
        <p:sp>
          <p:nvSpPr>
            <p:cNvPr id="35" name="Text Box 31"/>
            <p:cNvSpPr txBox="1">
              <a:spLocks noChangeArrowheads="1"/>
            </p:cNvSpPr>
            <p:nvPr/>
          </p:nvSpPr>
          <p:spPr bwMode="auto">
            <a:xfrm>
              <a:off x="1104" y="1056"/>
              <a:ext cx="43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mn-lt"/>
                </a:rPr>
                <a:t>m4</a:t>
              </a:r>
            </a:p>
          </p:txBody>
        </p:sp>
      </p:grpSp>
    </p:spTree>
    <p:extLst>
      <p:ext uri="{BB962C8B-B14F-4D97-AF65-F5344CB8AC3E}">
        <p14:creationId xmlns:p14="http://schemas.microsoft.com/office/powerpoint/2010/main" val="304615282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2</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a:t>Εξόρυξη γνώσης από Βάσεις Δεδομένων και τον Παγκόσμιο Ιστό, </a:t>
            </a:r>
            <a:r>
              <a:rPr lang="el-GR" b="1" dirty="0"/>
              <a:t>Ενότητα # </a:t>
            </a:r>
            <a:r>
              <a:rPr lang="en-US" b="1" dirty="0" smtClean="0"/>
              <a:t>2</a:t>
            </a:r>
            <a:r>
              <a:rPr lang="el-GR" b="1" dirty="0" smtClean="0"/>
              <a:t>: </a:t>
            </a:r>
            <a:r>
              <a:rPr lang="en-US" dirty="0" err="1">
                <a:ea typeface="ＭＳ Ｐゴシック" pitchFamily="34" charset="-128"/>
              </a:rPr>
              <a:t>Dimesionality</a:t>
            </a:r>
            <a:r>
              <a:rPr lang="en-US" dirty="0">
                <a:ea typeface="ＭＳ Ｐゴシック" pitchFamily="34" charset="-128"/>
              </a:rPr>
              <a:t> Reduction</a:t>
            </a:r>
            <a:br>
              <a:rPr lang="en-US" dirty="0">
                <a:ea typeface="ＭＳ Ｐゴシック" pitchFamily="34" charset="-128"/>
              </a:rPr>
            </a:br>
            <a:r>
              <a:rPr lang="en-US" dirty="0">
                <a:ea typeface="ＭＳ Ｐゴシック" pitchFamily="34" charset="-128"/>
              </a:rPr>
              <a:t>and Feature Selection </a:t>
            </a:r>
            <a:endParaRPr lang="en-US" dirty="0" smtClean="0">
              <a:ea typeface="ＭＳ Ｐゴシック" pitchFamily="34" charset="-128"/>
            </a:endParaRPr>
          </a:p>
          <a:p>
            <a:r>
              <a:rPr lang="el-GR" b="1" dirty="0" smtClean="0"/>
              <a:t>Διδάσκων</a:t>
            </a:r>
            <a:r>
              <a:rPr lang="el-GR" b="1" dirty="0"/>
              <a:t>: </a:t>
            </a:r>
            <a:r>
              <a:rPr lang="el-GR" dirty="0"/>
              <a:t>Μιχάλης </a:t>
            </a:r>
            <a:r>
              <a:rPr lang="el-GR" dirty="0" err="1"/>
              <a:t>Βαζιργιάννης</a:t>
            </a:r>
            <a:r>
              <a:rPr lang="el-GR" b="1" dirty="0" smtClean="0"/>
              <a:t>, </a:t>
            </a:r>
            <a:r>
              <a:rPr lang="el-GR" b="1" dirty="0"/>
              <a:t>Τμήμα: </a:t>
            </a:r>
            <a:r>
              <a:rPr lang="el-GR" dirty="0"/>
              <a:t>Προπτυχιακό Πρόγραμμα </a:t>
            </a:r>
            <a:r>
              <a:rPr lang="el-GR"/>
              <a:t>Σπουδών </a:t>
            </a:r>
            <a:r>
              <a:rPr lang="el-GR" smtClean="0"/>
              <a:t>“Πληροφορικής”</a:t>
            </a:r>
            <a:endParaRPr lang="el-GR" b="1"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dirty="0"/>
              <a:t>Distance</a:t>
            </a:r>
          </a:p>
        </p:txBody>
      </p:sp>
      <p:grpSp>
        <p:nvGrpSpPr>
          <p:cNvPr id="157699" name="Group 3"/>
          <p:cNvGrpSpPr>
            <a:grpSpLocks/>
          </p:cNvGrpSpPr>
          <p:nvPr/>
        </p:nvGrpSpPr>
        <p:grpSpPr bwMode="auto">
          <a:xfrm>
            <a:off x="936848" y="1328738"/>
            <a:ext cx="5867400" cy="914400"/>
            <a:chOff x="528" y="720"/>
            <a:chExt cx="3888" cy="768"/>
          </a:xfrm>
        </p:grpSpPr>
        <p:graphicFrame>
          <p:nvGraphicFramePr>
            <p:cNvPr id="17416" name="Object 4"/>
            <p:cNvGraphicFramePr>
              <a:graphicFrameLocks noChangeAspect="1"/>
            </p:cNvGraphicFramePr>
            <p:nvPr/>
          </p:nvGraphicFramePr>
          <p:xfrm>
            <a:off x="720" y="1056"/>
            <a:ext cx="3696" cy="432"/>
          </p:xfrm>
          <a:graphic>
            <a:graphicData uri="http://schemas.openxmlformats.org/presentationml/2006/ole">
              <mc:AlternateContent xmlns:mc="http://schemas.openxmlformats.org/markup-compatibility/2006">
                <mc:Choice xmlns:v="urn:schemas-microsoft-com:vml" Requires="v">
                  <p:oleObj spid="_x0000_s2166" name="Equation" r:id="rId3" imgW="1727200" imgH="241300" progId="Equation.3">
                    <p:embed/>
                  </p:oleObj>
                </mc:Choice>
                <mc:Fallback>
                  <p:oleObj name="Equation" r:id="rId3" imgW="17272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1056"/>
                          <a:ext cx="369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7" name="Text Box 5"/>
            <p:cNvSpPr txBox="1">
              <a:spLocks noChangeArrowheads="1"/>
            </p:cNvSpPr>
            <p:nvPr/>
          </p:nvSpPr>
          <p:spPr bwMode="auto">
            <a:xfrm>
              <a:off x="528" y="720"/>
              <a:ext cx="313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buFontTx/>
                <a:buChar char="•"/>
              </a:pPr>
              <a:r>
                <a:rPr lang="en-US" sz="2400" dirty="0">
                  <a:latin typeface="+mn-lt"/>
                </a:rPr>
                <a:t> </a:t>
              </a:r>
              <a:r>
                <a:rPr lang="en-US" sz="2000" dirty="0">
                  <a:latin typeface="+mn-lt"/>
                </a:rPr>
                <a:t>Notation: n objects with p measurements</a:t>
              </a:r>
            </a:p>
          </p:txBody>
        </p:sp>
      </p:grpSp>
      <p:grpSp>
        <p:nvGrpSpPr>
          <p:cNvPr id="157702" name="Group 6"/>
          <p:cNvGrpSpPr>
            <a:grpSpLocks/>
          </p:cNvGrpSpPr>
          <p:nvPr/>
        </p:nvGrpSpPr>
        <p:grpSpPr bwMode="auto">
          <a:xfrm>
            <a:off x="914400" y="2503488"/>
            <a:ext cx="7483475" cy="1644650"/>
            <a:chOff x="528" y="1748"/>
            <a:chExt cx="4714" cy="1036"/>
          </a:xfrm>
        </p:grpSpPr>
        <p:graphicFrame>
          <p:nvGraphicFramePr>
            <p:cNvPr id="17414" name="Object 7"/>
            <p:cNvGraphicFramePr>
              <a:graphicFrameLocks noChangeAspect="1"/>
            </p:cNvGraphicFramePr>
            <p:nvPr/>
          </p:nvGraphicFramePr>
          <p:xfrm>
            <a:off x="1200" y="1951"/>
            <a:ext cx="2880" cy="833"/>
          </p:xfrm>
          <a:graphic>
            <a:graphicData uri="http://schemas.openxmlformats.org/presentationml/2006/ole">
              <mc:AlternateContent xmlns:mc="http://schemas.openxmlformats.org/markup-compatibility/2006">
                <mc:Choice xmlns:v="urn:schemas-microsoft-com:vml" Requires="v">
                  <p:oleObj spid="_x0000_s2167" name="Equation" r:id="rId5" imgW="1930400" imgH="558800" progId="Equation.3">
                    <p:embed/>
                  </p:oleObj>
                </mc:Choice>
                <mc:Fallback>
                  <p:oleObj name="Equation" r:id="rId5" imgW="19304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1951"/>
                          <a:ext cx="2880" cy="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5" name="Text Box 8"/>
            <p:cNvSpPr txBox="1">
              <a:spLocks noChangeArrowheads="1"/>
            </p:cNvSpPr>
            <p:nvPr/>
          </p:nvSpPr>
          <p:spPr bwMode="auto">
            <a:xfrm>
              <a:off x="528" y="1748"/>
              <a:ext cx="471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lnSpc>
                  <a:spcPct val="90000"/>
                </a:lnSpc>
                <a:spcBef>
                  <a:spcPct val="20000"/>
                </a:spcBef>
                <a:buFontTx/>
                <a:buChar char="•"/>
              </a:pPr>
              <a:r>
                <a:rPr lang="en-US" sz="2400" dirty="0">
                  <a:latin typeface="+mn-lt"/>
                </a:rPr>
                <a:t> </a:t>
              </a:r>
              <a:r>
                <a:rPr lang="en-US" sz="2000" dirty="0">
                  <a:latin typeface="+mn-lt"/>
                </a:rPr>
                <a:t>Most common distance metric is </a:t>
              </a:r>
              <a:r>
                <a:rPr lang="en-US" sz="2000" i="1" dirty="0">
                  <a:latin typeface="+mn-lt"/>
                </a:rPr>
                <a:t>Euclidean </a:t>
              </a:r>
              <a:r>
                <a:rPr lang="en-US" sz="2000" dirty="0">
                  <a:latin typeface="+mn-lt"/>
                </a:rPr>
                <a:t>distance:</a:t>
              </a:r>
            </a:p>
            <a:p>
              <a:pPr eaLnBrk="1" hangingPunct="1">
                <a:lnSpc>
                  <a:spcPct val="90000"/>
                </a:lnSpc>
                <a:spcBef>
                  <a:spcPct val="20000"/>
                </a:spcBef>
                <a:buFontTx/>
                <a:buChar char="•"/>
              </a:pPr>
              <a:endParaRPr lang="en-US" sz="2400" dirty="0">
                <a:latin typeface="+mn-lt"/>
              </a:endParaRPr>
            </a:p>
            <a:p>
              <a:pPr eaLnBrk="1" hangingPunct="1"/>
              <a:endParaRPr lang="en-US" sz="2400" dirty="0">
                <a:latin typeface="+mn-lt"/>
              </a:endParaRPr>
            </a:p>
          </p:txBody>
        </p:sp>
      </p:grpSp>
      <p:sp>
        <p:nvSpPr>
          <p:cNvPr id="157705" name="Text Box 9"/>
          <p:cNvSpPr txBox="1">
            <a:spLocks noChangeArrowheads="1"/>
          </p:cNvSpPr>
          <p:nvPr/>
        </p:nvSpPr>
        <p:spPr bwMode="auto">
          <a:xfrm>
            <a:off x="914400" y="4267200"/>
            <a:ext cx="770731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spcBef>
                <a:spcPct val="20000"/>
              </a:spcBef>
              <a:buFontTx/>
              <a:buChar char="•"/>
            </a:pPr>
            <a:r>
              <a:rPr lang="en-US" sz="2400" dirty="0">
                <a:latin typeface="+mn-lt"/>
              </a:rPr>
              <a:t> </a:t>
            </a:r>
            <a:r>
              <a:rPr lang="en-US" sz="2000" dirty="0">
                <a:latin typeface="+mn-lt"/>
              </a:rPr>
              <a:t>Makes sense in the case where the different measurements are commensurate; each variable measured in the same units.  </a:t>
            </a:r>
          </a:p>
          <a:p>
            <a:pPr eaLnBrk="1" hangingPunct="1">
              <a:spcBef>
                <a:spcPct val="20000"/>
              </a:spcBef>
              <a:buFontTx/>
              <a:buChar char="•"/>
            </a:pPr>
            <a:r>
              <a:rPr lang="en-US" sz="2000" dirty="0">
                <a:latin typeface="+mn-lt"/>
              </a:rPr>
              <a:t> If the measurements are different, say length and weight, it is not </a:t>
            </a:r>
            <a:r>
              <a:rPr lang="en-US" sz="2000" dirty="0" smtClean="0">
                <a:latin typeface="+mn-lt"/>
              </a:rPr>
              <a:t>clear</a:t>
            </a:r>
            <a:r>
              <a:rPr lang="en-US" sz="2000" dirty="0">
                <a:latin typeface="+mn-lt"/>
              </a:rPr>
              <a:t> </a:t>
            </a:r>
            <a:r>
              <a:rPr lang="en-US" sz="2000" dirty="0" smtClean="0">
                <a:latin typeface="+mn-lt"/>
              </a:rPr>
              <a:t>– need for standardization</a:t>
            </a:r>
            <a:endParaRPr lang="en-US" sz="2000" dirty="0">
              <a:latin typeface="+mn-lt"/>
            </a:endParaRPr>
          </a:p>
        </p:txBody>
      </p:sp>
    </p:spTree>
    <p:extLst>
      <p:ext uri="{BB962C8B-B14F-4D97-AF65-F5344CB8AC3E}">
        <p14:creationId xmlns:p14="http://schemas.microsoft.com/office/powerpoint/2010/main" val="3915098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7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7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Weighted Euclidean distance</a:t>
            </a:r>
          </a:p>
        </p:txBody>
      </p:sp>
      <p:graphicFrame>
        <p:nvGraphicFramePr>
          <p:cNvPr id="159747" name="Object 3"/>
          <p:cNvGraphicFramePr>
            <a:graphicFrameLocks noChangeAspect="1"/>
          </p:cNvGraphicFramePr>
          <p:nvPr>
            <p:extLst>
              <p:ext uri="{D42A27DB-BD31-4B8C-83A1-F6EECF244321}">
                <p14:modId xmlns:p14="http://schemas.microsoft.com/office/powerpoint/2010/main" val="2983805358"/>
              </p:ext>
            </p:extLst>
          </p:nvPr>
        </p:nvGraphicFramePr>
        <p:xfrm>
          <a:off x="2060924" y="3212976"/>
          <a:ext cx="5233988" cy="1322387"/>
        </p:xfrm>
        <a:graphic>
          <a:graphicData uri="http://schemas.openxmlformats.org/presentationml/2006/ole">
            <mc:AlternateContent xmlns:mc="http://schemas.openxmlformats.org/markup-compatibility/2006">
              <mc:Choice xmlns:v="urn:schemas-microsoft-com:vml" Requires="v">
                <p:oleObj spid="_x0000_s3132" name="Equation" r:id="rId3" imgW="2209800" imgH="558800" progId="Equation.3">
                  <p:embed/>
                </p:oleObj>
              </mc:Choice>
              <mc:Fallback>
                <p:oleObj name="Equation" r:id="rId3" imgW="22098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924" y="3212976"/>
                        <a:ext cx="5233988"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4"/>
          <p:cNvSpPr txBox="1">
            <a:spLocks noChangeArrowheads="1"/>
          </p:cNvSpPr>
          <p:nvPr/>
        </p:nvSpPr>
        <p:spPr bwMode="auto">
          <a:xfrm>
            <a:off x="685800" y="2021076"/>
            <a:ext cx="79842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r>
              <a:rPr lang="en-US" sz="2600" dirty="0">
                <a:latin typeface="+mj-lt"/>
              </a:rPr>
              <a:t>Finally, if we have some idea of the relative importance of</a:t>
            </a:r>
          </a:p>
          <a:p>
            <a:pPr eaLnBrk="1" hangingPunct="1"/>
            <a:r>
              <a:rPr lang="en-US" sz="2600" dirty="0">
                <a:latin typeface="+mj-lt"/>
              </a:rPr>
              <a:t>each variable, we can weight them:</a:t>
            </a:r>
          </a:p>
        </p:txBody>
      </p:sp>
    </p:spTree>
    <p:extLst>
      <p:ext uri="{BB962C8B-B14F-4D97-AF65-F5344CB8AC3E}">
        <p14:creationId xmlns:p14="http://schemas.microsoft.com/office/powerpoint/2010/main" val="100128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_1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Template_1_introduction</Template>
  <TotalTime>0</TotalTime>
  <Words>4416</Words>
  <Application>Microsoft Office PowerPoint</Application>
  <PresentationFormat>Προβολή στην οθόνη (4:3)</PresentationFormat>
  <Paragraphs>1611</Paragraphs>
  <Slides>79</Slides>
  <Notes>17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79</vt:i4>
      </vt:variant>
    </vt:vector>
  </HeadingPairs>
  <TitlesOfParts>
    <vt:vector size="82" baseType="lpstr">
      <vt:lpstr>Template_1_introduction</vt:lpstr>
      <vt:lpstr>Equation</vt:lpstr>
      <vt:lpstr>Εξίσωση</vt:lpstr>
      <vt:lpstr>Εξόρυξη γνώσης από Βάσεις Δεδομένων και τον Παγκόσμιο Ιστό</vt:lpstr>
      <vt:lpstr>Χρηματοδότηση</vt:lpstr>
      <vt:lpstr>Άδειες Χρήσης</vt:lpstr>
      <vt:lpstr>Σκοποί ενότητας</vt:lpstr>
      <vt:lpstr>Περιεχόμενα ενότητας</vt:lpstr>
      <vt:lpstr>Distance Measures</vt:lpstr>
      <vt:lpstr>Distance Measures</vt:lpstr>
      <vt:lpstr>Distance</vt:lpstr>
      <vt:lpstr>Weighted Euclidean distance</vt:lpstr>
      <vt:lpstr>Other Distance Metrics</vt:lpstr>
      <vt:lpstr>Cosine based similarity</vt:lpstr>
      <vt:lpstr>Distance metrics – Nominal values / text</vt:lpstr>
      <vt:lpstr>Exploratory Data Analysis</vt:lpstr>
      <vt:lpstr>Data Quality</vt:lpstr>
      <vt:lpstr>Data Quality</vt:lpstr>
      <vt:lpstr>Standardization</vt:lpstr>
      <vt:lpstr>Dependence among Variables</vt:lpstr>
      <vt:lpstr>Sample correlation coefficient</vt:lpstr>
      <vt:lpstr>Results Evaluation metrics</vt:lpstr>
      <vt:lpstr>Feature selection</vt:lpstr>
      <vt:lpstr>Filter methods - Information Gain (IG)</vt:lpstr>
      <vt:lpstr>Filter methods - Chi-squared test (𝛘2)</vt:lpstr>
      <vt:lpstr>Finding the k best variables</vt:lpstr>
      <vt:lpstr>Search Problem</vt:lpstr>
      <vt:lpstr>Forward model selection  </vt:lpstr>
      <vt:lpstr>Backward Elimination</vt:lpstr>
      <vt:lpstr>Complexity versus Goodness of Fit</vt:lpstr>
      <vt:lpstr>Complexity versus Goodness of Fit</vt:lpstr>
      <vt:lpstr>Complexity versus Goodness of Fit</vt:lpstr>
      <vt:lpstr>Complexity versus Goodness of Fit</vt:lpstr>
      <vt:lpstr>Complexity and Generalization</vt:lpstr>
      <vt:lpstr>Useful References</vt:lpstr>
      <vt:lpstr>Dimensionality reduction</vt:lpstr>
      <vt:lpstr>Data features</vt:lpstr>
      <vt:lpstr>Curse of Dimensionality</vt:lpstr>
      <vt:lpstr>Curse of Dimensionality – k-NN</vt:lpstr>
      <vt:lpstr>Empty space phenomenon</vt:lpstr>
      <vt:lpstr>Inscription of hyper sphere in a hypercube </vt:lpstr>
      <vt:lpstr>Παρουσίαση του PowerPoint</vt:lpstr>
      <vt:lpstr>Low Rank Approximation</vt:lpstr>
      <vt:lpstr>Frobenius distance </vt:lpstr>
      <vt:lpstr>Dim. Reduction–Eigenvectors</vt:lpstr>
      <vt:lpstr>Singular Value Decomposition (SVD)</vt:lpstr>
      <vt:lpstr>Singular Value Decomposition (SVD) - I</vt:lpstr>
      <vt:lpstr>Singular Value Decomposition (SVD) - II</vt:lpstr>
      <vt:lpstr>Multidimensional Scaling (MDS)</vt:lpstr>
      <vt:lpstr>Multidimensional Scaling</vt:lpstr>
      <vt:lpstr>Παρουσίαση του PowerPoint</vt:lpstr>
      <vt:lpstr>Dimensionality reduction based on variance maintenance</vt:lpstr>
      <vt:lpstr>Principal Components Analysis</vt:lpstr>
      <vt:lpstr>Covariance Μatrιx</vt:lpstr>
      <vt:lpstr>Principal Components Analysis (PCA)</vt:lpstr>
      <vt:lpstr>Principal Components Analysis (PCA) – (2)</vt:lpstr>
      <vt:lpstr>Principal Components Analysis</vt:lpstr>
      <vt:lpstr>PCA, example</vt:lpstr>
      <vt:lpstr>PCA Synopsis &amp; Applications</vt:lpstr>
      <vt:lpstr>Non Negative Matrix factorization (NMF)</vt:lpstr>
      <vt:lpstr>Non Negative Matrix factorization (NMF)</vt:lpstr>
      <vt:lpstr>NMF Algorithms</vt:lpstr>
      <vt:lpstr>SVD application - Latent Structure in documents</vt:lpstr>
      <vt:lpstr>Latent Semantic Indexing (LSI) -I</vt:lpstr>
      <vt:lpstr>Latent Semantic Indexing (LSI) - II</vt:lpstr>
      <vt:lpstr>LSI capabilities</vt:lpstr>
      <vt:lpstr>LSI – an example</vt:lpstr>
      <vt:lpstr>LSI – an example</vt:lpstr>
      <vt:lpstr>LSI – an example</vt:lpstr>
      <vt:lpstr>LSI – an example</vt:lpstr>
      <vt:lpstr>LSI – an example</vt:lpstr>
      <vt:lpstr>LSI – an example</vt:lpstr>
      <vt:lpstr>LSI – an example</vt:lpstr>
      <vt:lpstr>LSI (2 singular values)</vt:lpstr>
      <vt:lpstr>LSI Example</vt:lpstr>
      <vt:lpstr>Query transformation </vt:lpstr>
      <vt:lpstr>Query transformation</vt:lpstr>
      <vt:lpstr>Query transformation</vt:lpstr>
      <vt:lpstr>Query transformation</vt:lpstr>
      <vt:lpstr>Query transformation</vt:lpstr>
      <vt:lpstr>Query transformation</vt:lpstr>
      <vt:lpstr>Τέλος Ενότητας #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2015-08-24T08:47:06Z</dcterms:created>
  <dcterms:modified xsi:type="dcterms:W3CDTF">2015-10-19T11:47:28Z</dcterms:modified>
</cp:coreProperties>
</file>