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6" autoAdjust="0"/>
    <p:restoredTop sz="94660"/>
  </p:normalViewPr>
  <p:slideViewPr>
    <p:cSldViewPr snapToGrid="0">
      <p:cViewPr varScale="1">
        <p:scale>
          <a:sx n="162" d="100"/>
          <a:sy n="162" d="100"/>
        </p:scale>
        <p:origin x="100"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E73942-54FD-4283-ACD4-7E589F5D5C2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8C03A45-94DC-4BBB-9750-526E90E484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677E341-C047-4259-BA56-6AD5DF5F0380}"/>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5" name="Θέση υποσέλιδου 4">
            <a:extLst>
              <a:ext uri="{FF2B5EF4-FFF2-40B4-BE49-F238E27FC236}">
                <a16:creationId xmlns:a16="http://schemas.microsoft.com/office/drawing/2014/main" id="{DEB3FB71-74A1-4D2F-803D-46F063E066F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B50A1DD-4EB8-450D-BED4-A57F69121EC3}"/>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1640180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FA7089-9536-4E8C-858C-C6668660425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FC16A57-51B3-4DC6-9B33-CA5E2CE6DE7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3AF67C0-4068-4628-9FF3-36FFE08624B9}"/>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5" name="Θέση υποσέλιδου 4">
            <a:extLst>
              <a:ext uri="{FF2B5EF4-FFF2-40B4-BE49-F238E27FC236}">
                <a16:creationId xmlns:a16="http://schemas.microsoft.com/office/drawing/2014/main" id="{5BCA6AD5-478D-474E-9160-84BD4653563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A3BDF92-4014-42FA-8CDF-3A810CA8F632}"/>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3233118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BCE861D-BB2C-4C33-A49B-B06E17C2C16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4ED93AA-4C08-4174-81AE-1E34F620500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0FB4845-06E6-495E-9042-FA93D6B6E8B4}"/>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5" name="Θέση υποσέλιδου 4">
            <a:extLst>
              <a:ext uri="{FF2B5EF4-FFF2-40B4-BE49-F238E27FC236}">
                <a16:creationId xmlns:a16="http://schemas.microsoft.com/office/drawing/2014/main" id="{83655FE2-C36D-42C0-AA31-021DEAB6555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E5B38C-B628-4166-91D7-4CB4388D93FD}"/>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364650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A838C1-3BA0-4789-B94B-72E5C436397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B8150C8-8C89-4B77-A209-870B27479E4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EF022C0-9C64-4476-BA1C-CE4BDE1878D8}"/>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5" name="Θέση υποσέλιδου 4">
            <a:extLst>
              <a:ext uri="{FF2B5EF4-FFF2-40B4-BE49-F238E27FC236}">
                <a16:creationId xmlns:a16="http://schemas.microsoft.com/office/drawing/2014/main" id="{A3ECEB18-23F4-4C22-A723-C6CB3C71ACF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1B797E9-8DC9-423B-B8F7-406ABAD564CC}"/>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249473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4E0B72-E3B4-4FE1-AE31-2D222043426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7B00E23-2566-41DA-9C6B-F5B852823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DBE61AC-4FA8-4DB8-824C-2568DB77D31D}"/>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5" name="Θέση υποσέλιδου 4">
            <a:extLst>
              <a:ext uri="{FF2B5EF4-FFF2-40B4-BE49-F238E27FC236}">
                <a16:creationId xmlns:a16="http://schemas.microsoft.com/office/drawing/2014/main" id="{5C0B1E2C-FBF7-4476-A95D-772B8BD76B9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77DB1BA-E572-42A8-9D87-1D8EFF89D697}"/>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281154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244103-1AAE-44F0-972B-E13AC7ABD10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A078B64-AF67-487D-8EBD-0406DC4CCD5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18736EB-CA94-4D4E-AD57-0D59F39A5AF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B0BAE40-E2D1-4DB7-A48B-074CB311F907}"/>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6" name="Θέση υποσέλιδου 5">
            <a:extLst>
              <a:ext uri="{FF2B5EF4-FFF2-40B4-BE49-F238E27FC236}">
                <a16:creationId xmlns:a16="http://schemas.microsoft.com/office/drawing/2014/main" id="{6726E00E-116E-47DB-B229-03253E2D2D3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6443BC4-AD7B-473A-A194-7CD40065EF9D}"/>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297313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62E3C6-315A-4275-BCDD-A4A243EA1DA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E5CC89B-11CE-4E12-89C5-95298CA3BD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0D9B5D0-40CC-4C2B-B4EC-71466666671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220D38A-0E30-46B5-83C9-97F8CA7D4F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149D2C9-4969-4BAB-8DD8-CABF422D0CC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BC0C29A-5905-46E6-BB21-7F9C09690A8C}"/>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8" name="Θέση υποσέλιδου 7">
            <a:extLst>
              <a:ext uri="{FF2B5EF4-FFF2-40B4-BE49-F238E27FC236}">
                <a16:creationId xmlns:a16="http://schemas.microsoft.com/office/drawing/2014/main" id="{0ED61039-92B7-4CE7-9E8E-2FB971A339E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49D615A-DE96-46F8-B787-9A237C8AF9A5}"/>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1452581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ACF037-EB1E-4D93-91DB-8F82176DB86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BEB02E1-6DB6-4392-AD08-B3BC35B4D95C}"/>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4" name="Θέση υποσέλιδου 3">
            <a:extLst>
              <a:ext uri="{FF2B5EF4-FFF2-40B4-BE49-F238E27FC236}">
                <a16:creationId xmlns:a16="http://schemas.microsoft.com/office/drawing/2014/main" id="{917F75AE-D9FE-458F-9BC6-D090F68C131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BE6470B-D2C5-4385-AC8A-945B264F21F0}"/>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838657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EC8E600-D4CE-4F7F-B934-36EC6D7E9FED}"/>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3" name="Θέση υποσέλιδου 2">
            <a:extLst>
              <a:ext uri="{FF2B5EF4-FFF2-40B4-BE49-F238E27FC236}">
                <a16:creationId xmlns:a16="http://schemas.microsoft.com/office/drawing/2014/main" id="{1EF5FBA5-A762-4F39-A2B2-59347E543DB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1DAED9D-22F9-48D4-8456-0D7B8C900EED}"/>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397161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3C6230-4F42-4BB3-86D3-A63D7CB674E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0D2DF7F-12CF-4C71-9E50-DB8AC264CB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D2CBE44-4F15-488E-9734-2EE64783D0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19B5239-5894-4C8B-A4D8-EFDF2DA21DFF}"/>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6" name="Θέση υποσέλιδου 5">
            <a:extLst>
              <a:ext uri="{FF2B5EF4-FFF2-40B4-BE49-F238E27FC236}">
                <a16:creationId xmlns:a16="http://schemas.microsoft.com/office/drawing/2014/main" id="{0764451F-34CF-4FDA-A8F5-C0C8E6B7B0E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4491143-DBDA-42DF-84CC-40CBDA457CD9}"/>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4052423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09767D-304A-4E95-A505-AE253ED873D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7DCBEA0-0219-43EC-848A-E61D140674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CCC6672-C0AE-4822-AD5F-0E0B872779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6B574B3-45DC-470E-A2B5-59A90EF5D765}"/>
              </a:ext>
            </a:extLst>
          </p:cNvPr>
          <p:cNvSpPr>
            <a:spLocks noGrp="1"/>
          </p:cNvSpPr>
          <p:nvPr>
            <p:ph type="dt" sz="half" idx="10"/>
          </p:nvPr>
        </p:nvSpPr>
        <p:spPr/>
        <p:txBody>
          <a:bodyPr/>
          <a:lstStyle/>
          <a:p>
            <a:fld id="{2B6CD15B-BC60-4987-B1A0-3E9BF84DA0CE}" type="datetimeFigureOut">
              <a:rPr lang="el-GR" smtClean="0"/>
              <a:t>12/4/2020</a:t>
            </a:fld>
            <a:endParaRPr lang="el-GR"/>
          </a:p>
        </p:txBody>
      </p:sp>
      <p:sp>
        <p:nvSpPr>
          <p:cNvPr id="6" name="Θέση υποσέλιδου 5">
            <a:extLst>
              <a:ext uri="{FF2B5EF4-FFF2-40B4-BE49-F238E27FC236}">
                <a16:creationId xmlns:a16="http://schemas.microsoft.com/office/drawing/2014/main" id="{5DD9C508-52E8-4183-8C75-F489C7B2C9A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73B945D-7F72-42AB-997B-884871A62174}"/>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95885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105F6C2-7A92-435F-A8B1-7E458C8220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795C813-6F75-42D8-B787-1252FBF1C6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5A48946-3583-4A45-B08A-AF78EBFBF3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CD15B-BC60-4987-B1A0-3E9BF84DA0CE}" type="datetimeFigureOut">
              <a:rPr lang="el-GR" smtClean="0"/>
              <a:t>12/4/2020</a:t>
            </a:fld>
            <a:endParaRPr lang="el-GR"/>
          </a:p>
        </p:txBody>
      </p:sp>
      <p:sp>
        <p:nvSpPr>
          <p:cNvPr id="5" name="Θέση υποσέλιδου 4">
            <a:extLst>
              <a:ext uri="{FF2B5EF4-FFF2-40B4-BE49-F238E27FC236}">
                <a16:creationId xmlns:a16="http://schemas.microsoft.com/office/drawing/2014/main" id="{C398D12E-A361-469B-9BD9-C5B6397D64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F37E574-BAA9-48C8-A2A9-571CC289F0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3709B-F37C-4137-8564-BBDD151E958A}" type="slidenum">
              <a:rPr lang="el-GR" smtClean="0"/>
              <a:t>‹#›</a:t>
            </a:fld>
            <a:endParaRPr lang="el-GR"/>
          </a:p>
        </p:txBody>
      </p:sp>
    </p:spTree>
    <p:extLst>
      <p:ext uri="{BB962C8B-B14F-4D97-AF65-F5344CB8AC3E}">
        <p14:creationId xmlns:p14="http://schemas.microsoft.com/office/powerpoint/2010/main" val="3160754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96E11C48-BE70-4C51-9BDF-3A8E583BEEEA}"/>
              </a:ext>
            </a:extLst>
          </p:cNvPr>
          <p:cNvSpPr/>
          <p:nvPr/>
        </p:nvSpPr>
        <p:spPr>
          <a:xfrm>
            <a:off x="321806" y="109885"/>
            <a:ext cx="11463358" cy="6748115"/>
          </a:xfrm>
          <a:prstGeom prst="rect">
            <a:avLst/>
          </a:prstGeom>
        </p:spPr>
        <p:txBody>
          <a:bodyPr wrap="square">
            <a:spAutoFit/>
          </a:bodyPr>
          <a:lstStyle/>
          <a:p>
            <a:pPr algn="just">
              <a:spcAft>
                <a:spcPts val="0"/>
              </a:spcAft>
            </a:pPr>
            <a:r>
              <a:rPr lang="el-GR" sz="2400" b="1" dirty="0">
                <a:latin typeface="Times New Roman" panose="02020603050405020304" pitchFamily="18" charset="0"/>
                <a:ea typeface="Times New Roman" panose="02020603050405020304" pitchFamily="18" charset="0"/>
              </a:rPr>
              <a:t>Επενδύσεις σε ομολογίες </a:t>
            </a:r>
          </a:p>
          <a:p>
            <a:pPr algn="just">
              <a:spcAft>
                <a:spcPts val="0"/>
              </a:spcAft>
            </a:pPr>
            <a:r>
              <a:rPr lang="el-GR" sz="2400" dirty="0">
                <a:latin typeface="Times New Roman" panose="02020603050405020304" pitchFamily="18" charset="0"/>
                <a:ea typeface="Times New Roman" panose="02020603050405020304" pitchFamily="18" charset="0"/>
              </a:rPr>
              <a:t>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b="1" dirty="0">
                <a:latin typeface="Times New Roman" panose="02020603050405020304" pitchFamily="18" charset="0"/>
                <a:ea typeface="Times New Roman" panose="02020603050405020304" pitchFamily="18" charset="0"/>
              </a:rPr>
              <a:t>Επιμέτρηση των επενδύσεων σε ομολογίες </a:t>
            </a:r>
          </a:p>
          <a:p>
            <a:pPr algn="just">
              <a:spcAft>
                <a:spcPts val="0"/>
              </a:spcAft>
            </a:pPr>
            <a:r>
              <a:rPr lang="el-GR" sz="2400" dirty="0">
                <a:latin typeface="Times New Roman" panose="02020603050405020304" pitchFamily="18" charset="0"/>
                <a:ea typeface="Times New Roman" panose="02020603050405020304" pitchFamily="18" charset="0"/>
              </a:rPr>
              <a:t>Τα ομόλογα κατά την αρχική τους αναγνώριση αποτιμώνται στο κόστος απόκτησης τους. Η τιμή αγοράς της ομολογίας είναι ίση με το άθροισμα : </a:t>
            </a:r>
          </a:p>
          <a:p>
            <a:pPr algn="just">
              <a:spcAft>
                <a:spcPts val="0"/>
              </a:spcAft>
            </a:pPr>
            <a:r>
              <a:rPr lang="el-GR" sz="2400" dirty="0">
                <a:latin typeface="Times New Roman" panose="02020603050405020304" pitchFamily="18" charset="0"/>
                <a:ea typeface="Times New Roman" panose="02020603050405020304" pitchFamily="18" charset="0"/>
              </a:rPr>
              <a:t>(α) της παρούσας αξία όλων των μελλοντικών τοκομερίδιων της ομολογίας και </a:t>
            </a:r>
          </a:p>
          <a:p>
            <a:pPr algn="just">
              <a:spcAft>
                <a:spcPts val="0"/>
              </a:spcAft>
            </a:pPr>
            <a:r>
              <a:rPr lang="el-GR" sz="2400" dirty="0">
                <a:latin typeface="Times New Roman" panose="02020603050405020304" pitchFamily="18" charset="0"/>
                <a:ea typeface="Times New Roman" panose="02020603050405020304" pitchFamily="18" charset="0"/>
              </a:rPr>
              <a:t>(β) της παρούσας αξίας της τιμής εξοφλήσεως της ομολογίας. </a:t>
            </a:r>
          </a:p>
          <a:p>
            <a:pPr algn="just">
              <a:spcAft>
                <a:spcPts val="0"/>
              </a:spcAft>
            </a:pPr>
            <a:r>
              <a:rPr lang="el-GR" sz="2400" dirty="0">
                <a:latin typeface="Times New Roman" panose="02020603050405020304" pitchFamily="18" charset="0"/>
                <a:ea typeface="Times New Roman" panose="02020603050405020304" pitchFamily="18" charset="0"/>
              </a:rPr>
              <a:t> </a:t>
            </a:r>
          </a:p>
          <a:p>
            <a:pPr algn="just">
              <a:spcAft>
                <a:spcPts val="0"/>
              </a:spcAft>
            </a:pPr>
            <a:r>
              <a:rPr lang="el-GR" sz="2400" dirty="0">
                <a:latin typeface="Times New Roman" panose="02020603050405020304" pitchFamily="18" charset="0"/>
                <a:ea typeface="Times New Roman" panose="02020603050405020304" pitchFamily="18" charset="0"/>
              </a:rPr>
              <a:t>Για την προεξόφληση των μελλοντικών εισπράξεων χρησιμοποιείται το ισχύον επιτόκιο της αγοράς για ομόλογα με παρόμοια χαρακτηριστικά. Το ισχύον επιτόκιο της αγοράς είναι η απόδοση την οποία απαιτούν οι επενδυτές από την επένδυσή τους σε ομόλογα.</a:t>
            </a:r>
            <a:r>
              <a:rPr lang="el-GR" sz="2400" b="1" dirty="0">
                <a:latin typeface="Times New Roman" panose="02020603050405020304" pitchFamily="18" charset="0"/>
                <a:ea typeface="Times New Roman" panose="02020603050405020304" pitchFamily="18" charset="0"/>
              </a:rPr>
              <a:t>  </a:t>
            </a:r>
            <a:endParaRPr lang="el-GR" sz="2400"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Τα ομόλογα μετά την αρχική τους αναγνώριση μπορούν να αποτιμηθούν είτε βάσει της μεθόδου του αποσβεσμένου κόστους, είτε στην εύλογη αξία τους. Η μέθοδος του αποσβεσμένου κόστους εφαρμόζεται για την λογιστική παρακολούθηση των επενδύσεων σε ομολογίες τις οποίες η επιχείρηση έχει την πρόθεση να </a:t>
            </a:r>
            <a:r>
              <a:rPr lang="el-GR" sz="2400" dirty="0" err="1">
                <a:latin typeface="Times New Roman" panose="02020603050405020304" pitchFamily="18" charset="0"/>
                <a:ea typeface="Times New Roman" panose="02020603050405020304" pitchFamily="18" charset="0"/>
              </a:rPr>
              <a:t>διακρατήσει</a:t>
            </a:r>
            <a:r>
              <a:rPr lang="el-GR" sz="2400" dirty="0">
                <a:latin typeface="Times New Roman" panose="02020603050405020304" pitchFamily="18" charset="0"/>
                <a:ea typeface="Times New Roman" panose="02020603050405020304" pitchFamily="18" charset="0"/>
              </a:rPr>
              <a:t> μέχρι τη λήξη τους.</a:t>
            </a:r>
            <a:r>
              <a:rPr lang="el-GR" sz="2400" b="1"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Η μέθοδος της εύλογης αξίας εφαρμόζεται για την αποτίμηση επενδύσεων σε ομολογίες οι οποίες δεν υπάρχει η πρόθεση να </a:t>
            </a:r>
            <a:r>
              <a:rPr lang="el-GR" sz="2400" dirty="0" err="1">
                <a:latin typeface="Times New Roman" panose="02020603050405020304" pitchFamily="18" charset="0"/>
                <a:ea typeface="Times New Roman" panose="02020603050405020304" pitchFamily="18" charset="0"/>
              </a:rPr>
              <a:t>διακρατηθούν</a:t>
            </a:r>
            <a:r>
              <a:rPr lang="el-GR" sz="2400" dirty="0">
                <a:latin typeface="Times New Roman" panose="02020603050405020304" pitchFamily="18" charset="0"/>
                <a:ea typeface="Times New Roman" panose="02020603050405020304" pitchFamily="18" charset="0"/>
              </a:rPr>
              <a:t> ως τη λήξης τους.</a:t>
            </a:r>
          </a:p>
          <a:p>
            <a:pPr algn="just">
              <a:spcAft>
                <a:spcPts val="0"/>
              </a:spcAft>
            </a:pPr>
            <a:r>
              <a:rPr lang="el-GR" sz="2400" b="1"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66303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3CBE6DEF-98E2-4B2A-BF17-CAF209AFDE05}"/>
              </a:ext>
            </a:extLst>
          </p:cNvPr>
          <p:cNvPicPr>
            <a:picLocks noChangeAspect="1"/>
          </p:cNvPicPr>
          <p:nvPr/>
        </p:nvPicPr>
        <p:blipFill>
          <a:blip r:embed="rId2"/>
          <a:stretch>
            <a:fillRect/>
          </a:stretch>
        </p:blipFill>
        <p:spPr>
          <a:xfrm>
            <a:off x="195659" y="697948"/>
            <a:ext cx="11089686" cy="5133009"/>
          </a:xfrm>
          <a:prstGeom prst="rect">
            <a:avLst/>
          </a:prstGeom>
        </p:spPr>
      </p:pic>
    </p:spTree>
    <p:extLst>
      <p:ext uri="{BB962C8B-B14F-4D97-AF65-F5344CB8AC3E}">
        <p14:creationId xmlns:p14="http://schemas.microsoft.com/office/powerpoint/2010/main" val="3693355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513F325F-DE4E-45D7-A9C6-6404F028131C}"/>
              </a:ext>
            </a:extLst>
          </p:cNvPr>
          <p:cNvSpPr/>
          <p:nvPr/>
        </p:nvSpPr>
        <p:spPr>
          <a:xfrm>
            <a:off x="543339" y="490330"/>
            <a:ext cx="10230678" cy="3416320"/>
          </a:xfrm>
          <a:prstGeom prst="rect">
            <a:avLst/>
          </a:prstGeom>
        </p:spPr>
        <p:txBody>
          <a:bodyPr wrap="square">
            <a:spAutoFit/>
          </a:bodyPr>
          <a:lstStyle/>
          <a:p>
            <a:pPr algn="just">
              <a:spcAft>
                <a:spcPts val="0"/>
              </a:spcAft>
            </a:pPr>
            <a:r>
              <a:rPr lang="el-GR" dirty="0">
                <a:latin typeface="Times New Roman" panose="02020603050405020304" pitchFamily="18" charset="0"/>
                <a:ea typeface="Times New Roman" panose="02020603050405020304" pitchFamily="18" charset="0"/>
              </a:rPr>
              <a:t>Το ποσό κατά το οποίο η τιμή έκδοσης/αγοράς της ομολογίας υπολείπεται της ονομαστικής αξίας της καλείται διαφορά υπό το άρτιο:</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Τιμή έκδοσης 		€92.788</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Ονομαστική αξία      	(</a:t>
            </a:r>
            <a:r>
              <a:rPr lang="el-GR" u="sng" dirty="0">
                <a:latin typeface="Times New Roman" panose="02020603050405020304" pitchFamily="18" charset="0"/>
                <a:ea typeface="Times New Roman" panose="02020603050405020304" pitchFamily="18" charset="0"/>
              </a:rPr>
              <a:t>€100.000)</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Διαφορά υπό το άρτιο               (€7.212)</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Στην περίπτωση κατά την οποία οι ομολογίες έχουν αποκτηθεί υπό το άρτιο, τα έσοδα από την επένδυση προκύπτουν από τα έσοδα από τοκομερίδια και από τη διαφορά υπό άρτιο. Η ΜΤ ΑΕ» καταβάλει €92.778 κατά την αγορά του ομολόγου και θα εισπράξει στη λήξη του €100.000. Τα συνολικά έσοδα είναι:  </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 τα έσοδα από τοκομερίδια		  		€50.000</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(€10.000 Χ 5 έτη)</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 διαφορά από αγορά ομολογιών υπό το άρτιο		</a:t>
            </a:r>
            <a:r>
              <a:rPr lang="el-GR" u="sng" dirty="0">
                <a:latin typeface="Times New Roman" panose="02020603050405020304" pitchFamily="18" charset="0"/>
                <a:ea typeface="Times New Roman" panose="02020603050405020304" pitchFamily="18" charset="0"/>
              </a:rPr>
              <a:t>€7.212</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(€100.000- €92.788)		 		€ 57.212</a:t>
            </a:r>
            <a:endParaRPr lang="el-G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0935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Πίνακας 7">
            <a:extLst>
              <a:ext uri="{FF2B5EF4-FFF2-40B4-BE49-F238E27FC236}">
                <a16:creationId xmlns:a16="http://schemas.microsoft.com/office/drawing/2014/main" id="{59F85A82-56F8-40F1-85CE-34BE809601FE}"/>
              </a:ext>
            </a:extLst>
          </p:cNvPr>
          <p:cNvGraphicFramePr>
            <a:graphicFrameLocks noGrp="1"/>
          </p:cNvGraphicFramePr>
          <p:nvPr>
            <p:extLst>
              <p:ext uri="{D42A27DB-BD31-4B8C-83A1-F6EECF244321}">
                <p14:modId xmlns:p14="http://schemas.microsoft.com/office/powerpoint/2010/main" val="4235081924"/>
              </p:ext>
            </p:extLst>
          </p:nvPr>
        </p:nvGraphicFramePr>
        <p:xfrm>
          <a:off x="1110623" y="675008"/>
          <a:ext cx="9022344" cy="5322381"/>
        </p:xfrm>
        <a:graphic>
          <a:graphicData uri="http://schemas.openxmlformats.org/drawingml/2006/table">
            <a:tbl>
              <a:tblPr firstRow="1" firstCol="1" lastRow="1" lastCol="1" bandRow="1" bandCol="1"/>
              <a:tblGrid>
                <a:gridCol w="1225258">
                  <a:extLst>
                    <a:ext uri="{9D8B030D-6E8A-4147-A177-3AD203B41FA5}">
                      <a16:colId xmlns:a16="http://schemas.microsoft.com/office/drawing/2014/main" val="1373750055"/>
                    </a:ext>
                  </a:extLst>
                </a:gridCol>
                <a:gridCol w="1299515">
                  <a:extLst>
                    <a:ext uri="{9D8B030D-6E8A-4147-A177-3AD203B41FA5}">
                      <a16:colId xmlns:a16="http://schemas.microsoft.com/office/drawing/2014/main" val="2702683928"/>
                    </a:ext>
                  </a:extLst>
                </a:gridCol>
                <a:gridCol w="1485159">
                  <a:extLst>
                    <a:ext uri="{9D8B030D-6E8A-4147-A177-3AD203B41FA5}">
                      <a16:colId xmlns:a16="http://schemas.microsoft.com/office/drawing/2014/main" val="1747518346"/>
                    </a:ext>
                  </a:extLst>
                </a:gridCol>
                <a:gridCol w="1113869">
                  <a:extLst>
                    <a:ext uri="{9D8B030D-6E8A-4147-A177-3AD203B41FA5}">
                      <a16:colId xmlns:a16="http://schemas.microsoft.com/office/drawing/2014/main" val="3145215609"/>
                    </a:ext>
                  </a:extLst>
                </a:gridCol>
                <a:gridCol w="1485159">
                  <a:extLst>
                    <a:ext uri="{9D8B030D-6E8A-4147-A177-3AD203B41FA5}">
                      <a16:colId xmlns:a16="http://schemas.microsoft.com/office/drawing/2014/main" val="2846321583"/>
                    </a:ext>
                  </a:extLst>
                </a:gridCol>
                <a:gridCol w="1299515">
                  <a:extLst>
                    <a:ext uri="{9D8B030D-6E8A-4147-A177-3AD203B41FA5}">
                      <a16:colId xmlns:a16="http://schemas.microsoft.com/office/drawing/2014/main" val="2265373225"/>
                    </a:ext>
                  </a:extLst>
                </a:gridCol>
                <a:gridCol w="1113869">
                  <a:extLst>
                    <a:ext uri="{9D8B030D-6E8A-4147-A177-3AD203B41FA5}">
                      <a16:colId xmlns:a16="http://schemas.microsoft.com/office/drawing/2014/main" val="2234203141"/>
                    </a:ext>
                  </a:extLst>
                </a:gridCol>
              </a:tblGrid>
              <a:tr h="2210071">
                <a:tc>
                  <a:txBody>
                    <a:bodyPr/>
                    <a:lstStyle/>
                    <a:p>
                      <a:pPr algn="ctr">
                        <a:lnSpc>
                          <a:spcPct val="107000"/>
                        </a:lnSpc>
                        <a:spcAft>
                          <a:spcPts val="0"/>
                        </a:spcAft>
                      </a:pPr>
                      <a:r>
                        <a:rPr lang="el-GR" sz="1600" b="0" dirty="0" err="1">
                          <a:effectLst/>
                          <a:latin typeface="Times New Roman" panose="02020603050405020304" pitchFamily="18" charset="0"/>
                          <a:ea typeface="Times New Roman" panose="02020603050405020304" pitchFamily="18" charset="0"/>
                          <a:cs typeface="Times New Roman" panose="02020603050405020304" pitchFamily="18" charset="0"/>
                        </a:rPr>
                        <a:t>Ημ</a:t>
                      </a: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/νια</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Τοκομερίδιο</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Πραγματικό</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Έσοδο(12%)*</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Απόσβεση διαφοράς υπό το άρτιο</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err="1">
                          <a:effectLst/>
                          <a:latin typeface="Times New Roman" panose="02020603050405020304" pitchFamily="18" charset="0"/>
                          <a:ea typeface="Times New Roman" panose="02020603050405020304" pitchFamily="18" charset="0"/>
                          <a:cs typeface="Times New Roman" panose="02020603050405020304" pitchFamily="18" charset="0"/>
                        </a:rPr>
                        <a:t>Αναπόσβεστη</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Διαφορά υπό το άρτιο</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(4-3)</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Λογιστική</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Αξία Ομολόγων</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(5+3)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Απόδοση επένδυσης</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7005698"/>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1/1/20Χ0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 7.212</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(€)92.788</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0267077"/>
                  </a:ext>
                </a:extLst>
              </a:tr>
              <a:tr h="478163">
                <a:tc>
                  <a:txBody>
                    <a:bodyPr/>
                    <a:lstStyle/>
                    <a:p>
                      <a:pPr marR="8890"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11.135</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(€)1.135</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6.077</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93.923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5473764"/>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31/12/20Χ1</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11.271</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1.271</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4.807</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95.194</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3298068"/>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31/12/20Χ2</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11.423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1.423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3.383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96.617</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6505800"/>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11.594</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1.594</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1.790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98.210</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7110306"/>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31/12/20Χ4</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11.790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1.790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100.000</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0533841"/>
                  </a:ext>
                </a:extLst>
              </a:tr>
              <a:tr h="230748">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57.212</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7.212</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6496827"/>
                  </a:ext>
                </a:extLst>
              </a:tr>
            </a:tbl>
          </a:graphicData>
        </a:graphic>
      </p:graphicFrame>
    </p:spTree>
    <p:extLst>
      <p:ext uri="{BB962C8B-B14F-4D97-AF65-F5344CB8AC3E}">
        <p14:creationId xmlns:p14="http://schemas.microsoft.com/office/powerpoint/2010/main" val="861469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BA056D77-E343-4822-AF5C-4707DD5BDFFB}"/>
              </a:ext>
            </a:extLst>
          </p:cNvPr>
          <p:cNvPicPr>
            <a:picLocks noChangeAspect="1"/>
          </p:cNvPicPr>
          <p:nvPr/>
        </p:nvPicPr>
        <p:blipFill>
          <a:blip r:embed="rId2"/>
          <a:stretch>
            <a:fillRect/>
          </a:stretch>
        </p:blipFill>
        <p:spPr>
          <a:xfrm>
            <a:off x="1028231" y="726026"/>
            <a:ext cx="9933197" cy="5298025"/>
          </a:xfrm>
          <a:prstGeom prst="rect">
            <a:avLst/>
          </a:prstGeom>
        </p:spPr>
      </p:pic>
    </p:spTree>
    <p:extLst>
      <p:ext uri="{BB962C8B-B14F-4D97-AF65-F5344CB8AC3E}">
        <p14:creationId xmlns:p14="http://schemas.microsoft.com/office/powerpoint/2010/main" val="3902825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5E6A6535-5846-4A65-9E18-C23DA21126FF}"/>
              </a:ext>
            </a:extLst>
          </p:cNvPr>
          <p:cNvPicPr>
            <a:picLocks noChangeAspect="1"/>
          </p:cNvPicPr>
          <p:nvPr/>
        </p:nvPicPr>
        <p:blipFill>
          <a:blip r:embed="rId2"/>
          <a:stretch>
            <a:fillRect/>
          </a:stretch>
        </p:blipFill>
        <p:spPr>
          <a:xfrm>
            <a:off x="756253" y="769195"/>
            <a:ext cx="10447073" cy="5203838"/>
          </a:xfrm>
          <a:prstGeom prst="rect">
            <a:avLst/>
          </a:prstGeom>
        </p:spPr>
      </p:pic>
    </p:spTree>
    <p:extLst>
      <p:ext uri="{BB962C8B-B14F-4D97-AF65-F5344CB8AC3E}">
        <p14:creationId xmlns:p14="http://schemas.microsoft.com/office/powerpoint/2010/main" val="78887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EC846A37-CFE3-4D7C-BEA6-525B42012B20}"/>
              </a:ext>
            </a:extLst>
          </p:cNvPr>
          <p:cNvPicPr>
            <a:picLocks noChangeAspect="1"/>
          </p:cNvPicPr>
          <p:nvPr/>
        </p:nvPicPr>
        <p:blipFill>
          <a:blip r:embed="rId2"/>
          <a:stretch>
            <a:fillRect/>
          </a:stretch>
        </p:blipFill>
        <p:spPr>
          <a:xfrm>
            <a:off x="472621" y="627914"/>
            <a:ext cx="10515877" cy="5238110"/>
          </a:xfrm>
          <a:prstGeom prst="rect">
            <a:avLst/>
          </a:prstGeom>
        </p:spPr>
      </p:pic>
    </p:spTree>
    <p:extLst>
      <p:ext uri="{BB962C8B-B14F-4D97-AF65-F5344CB8AC3E}">
        <p14:creationId xmlns:p14="http://schemas.microsoft.com/office/powerpoint/2010/main" val="3941169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05536BD7-A18D-42D2-B9C0-5732E1C67B01}"/>
              </a:ext>
            </a:extLst>
          </p:cNvPr>
          <p:cNvPicPr>
            <a:picLocks noChangeAspect="1"/>
          </p:cNvPicPr>
          <p:nvPr/>
        </p:nvPicPr>
        <p:blipFill>
          <a:blip r:embed="rId2"/>
          <a:stretch>
            <a:fillRect/>
          </a:stretch>
        </p:blipFill>
        <p:spPr>
          <a:xfrm>
            <a:off x="689765" y="545501"/>
            <a:ext cx="10655859" cy="5683468"/>
          </a:xfrm>
          <a:prstGeom prst="rect">
            <a:avLst/>
          </a:prstGeom>
        </p:spPr>
      </p:pic>
    </p:spTree>
    <p:extLst>
      <p:ext uri="{BB962C8B-B14F-4D97-AF65-F5344CB8AC3E}">
        <p14:creationId xmlns:p14="http://schemas.microsoft.com/office/powerpoint/2010/main" val="3897635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EB4DD839-90AC-41E6-B2DE-9692E584C2AC}"/>
              </a:ext>
            </a:extLst>
          </p:cNvPr>
          <p:cNvPicPr>
            <a:picLocks noChangeAspect="1"/>
          </p:cNvPicPr>
          <p:nvPr/>
        </p:nvPicPr>
        <p:blipFill>
          <a:blip r:embed="rId2"/>
          <a:stretch>
            <a:fillRect/>
          </a:stretch>
        </p:blipFill>
        <p:spPr>
          <a:xfrm>
            <a:off x="776461" y="404221"/>
            <a:ext cx="10200263" cy="5800042"/>
          </a:xfrm>
          <a:prstGeom prst="rect">
            <a:avLst/>
          </a:prstGeom>
        </p:spPr>
      </p:pic>
    </p:spTree>
    <p:extLst>
      <p:ext uri="{BB962C8B-B14F-4D97-AF65-F5344CB8AC3E}">
        <p14:creationId xmlns:p14="http://schemas.microsoft.com/office/powerpoint/2010/main" val="1884670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66C364CC-5334-41DA-A139-42207F4672DB}"/>
              </a:ext>
            </a:extLst>
          </p:cNvPr>
          <p:cNvPicPr>
            <a:picLocks noChangeAspect="1"/>
          </p:cNvPicPr>
          <p:nvPr/>
        </p:nvPicPr>
        <p:blipFill>
          <a:blip r:embed="rId2"/>
          <a:stretch>
            <a:fillRect/>
          </a:stretch>
        </p:blipFill>
        <p:spPr>
          <a:xfrm>
            <a:off x="618437" y="749573"/>
            <a:ext cx="10577408" cy="3021836"/>
          </a:xfrm>
          <a:prstGeom prst="rect">
            <a:avLst/>
          </a:prstGeom>
        </p:spPr>
      </p:pic>
    </p:spTree>
    <p:extLst>
      <p:ext uri="{BB962C8B-B14F-4D97-AF65-F5344CB8AC3E}">
        <p14:creationId xmlns:p14="http://schemas.microsoft.com/office/powerpoint/2010/main" val="248475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06759C2-C603-4E45-BA9F-D51D8247E4E5}"/>
              </a:ext>
            </a:extLst>
          </p:cNvPr>
          <p:cNvSpPr/>
          <p:nvPr/>
        </p:nvSpPr>
        <p:spPr>
          <a:xfrm>
            <a:off x="306107" y="392446"/>
            <a:ext cx="11608563" cy="3046988"/>
          </a:xfrm>
          <a:prstGeom prst="rect">
            <a:avLst/>
          </a:prstGeom>
        </p:spPr>
        <p:txBody>
          <a:bodyPr wrap="square">
            <a:spAutoFit/>
          </a:bodyPr>
          <a:lstStyle/>
          <a:p>
            <a:pPr algn="just">
              <a:spcAft>
                <a:spcPts val="0"/>
              </a:spcAft>
            </a:pPr>
            <a:r>
              <a:rPr lang="el-GR" sz="2400" b="1" dirty="0">
                <a:latin typeface="Times New Roman" panose="02020603050405020304" pitchFamily="18" charset="0"/>
                <a:ea typeface="Times New Roman" panose="02020603050405020304" pitchFamily="18" charset="0"/>
              </a:rPr>
              <a:t>Μέθοδος του αποσβεσμένου κόστους. </a:t>
            </a:r>
          </a:p>
          <a:p>
            <a:pPr algn="just">
              <a:spcAft>
                <a:spcPts val="0"/>
              </a:spcAft>
            </a:pPr>
            <a:r>
              <a:rPr lang="el-GR" sz="2400" dirty="0">
                <a:latin typeface="Times New Roman" panose="02020603050405020304" pitchFamily="18" charset="0"/>
                <a:ea typeface="Times New Roman" panose="02020603050405020304" pitchFamily="18" charset="0"/>
              </a:rPr>
              <a:t>Σύμφωνα με τη μέθοδο του αποσβεσμένου κόστους οι επενδύσεις σε ομολογίες αποτιμώνται στο ποσό της αρχικής τους αναγνώρισης, μείον τις αποπληρωμές κεφαλαίου και μετά την αφαίρεση κάθε μείωσης της αξίας της επένδυσης λόγω </a:t>
            </a:r>
            <a:r>
              <a:rPr lang="el-GR" sz="2400" dirty="0" err="1">
                <a:latin typeface="Times New Roman" panose="02020603050405020304" pitchFamily="18" charset="0"/>
                <a:ea typeface="Times New Roman" panose="02020603050405020304" pitchFamily="18" charset="0"/>
              </a:rPr>
              <a:t>απομείωσης</a:t>
            </a:r>
            <a:r>
              <a:rPr lang="el-GR" sz="2400" dirty="0">
                <a:latin typeface="Times New Roman" panose="02020603050405020304" pitchFamily="18" charset="0"/>
                <a:ea typeface="Times New Roman" panose="02020603050405020304" pitchFamily="18" charset="0"/>
              </a:rPr>
              <a:t> ή μη </a:t>
            </a:r>
            <a:r>
              <a:rPr lang="el-GR" sz="2400" dirty="0" err="1">
                <a:latin typeface="Times New Roman" panose="02020603050405020304" pitchFamily="18" charset="0"/>
                <a:ea typeface="Times New Roman" panose="02020603050405020304" pitchFamily="18" charset="0"/>
              </a:rPr>
              <a:t>εισπραξιμότητας</a:t>
            </a:r>
            <a:r>
              <a:rPr lang="el-GR" sz="2400" dirty="0">
                <a:latin typeface="Times New Roman" panose="02020603050405020304" pitchFamily="18" charset="0"/>
                <a:ea typeface="Times New Roman" panose="02020603050405020304" pitchFamily="18" charset="0"/>
              </a:rPr>
              <a:t>. Η λογιστική καταχώρηση της επένδυσης σε ομολογίες καθορίζεται από τη σχέση του ονομαστικού επιτοκίου της ομολογίας με το ισχύον επιτόκιο της αγοράς για ομόλογα με παρόμοια χαρακτηριστικά.</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a:t>
            </a:r>
            <a:endParaRPr lang="el-GR" sz="24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089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B768F7E-68B1-4E28-A652-50AA9A24B524}"/>
              </a:ext>
            </a:extLst>
          </p:cNvPr>
          <p:cNvSpPr/>
          <p:nvPr/>
        </p:nvSpPr>
        <p:spPr>
          <a:xfrm>
            <a:off x="86337" y="66716"/>
            <a:ext cx="11636035" cy="6740307"/>
          </a:xfrm>
          <a:prstGeom prst="rect">
            <a:avLst/>
          </a:prstGeom>
        </p:spPr>
        <p:txBody>
          <a:bodyPr wrap="square">
            <a:spAutoFit/>
          </a:bodyPr>
          <a:lstStyle/>
          <a:p>
            <a:pPr algn="just">
              <a:spcAft>
                <a:spcPts val="0"/>
              </a:spcAft>
            </a:pPr>
            <a:r>
              <a:rPr lang="el-GR" sz="2400" b="1" dirty="0">
                <a:latin typeface="Times New Roman" panose="02020603050405020304" pitchFamily="18" charset="0"/>
                <a:ea typeface="Times New Roman" panose="02020603050405020304" pitchFamily="18" charset="0"/>
              </a:rPr>
              <a:t>Το ονομαστικό επιτόκιο της ομολογίας είναι ίσο με το ισχύον επιτόκιο της αγοράς         </a:t>
            </a:r>
          </a:p>
          <a:p>
            <a:pPr algn="just">
              <a:spcAft>
                <a:spcPts val="0"/>
              </a:spcAft>
            </a:pPr>
            <a:r>
              <a:rPr lang="el-GR" sz="2400" dirty="0">
                <a:latin typeface="Times New Roman" panose="02020603050405020304" pitchFamily="18" charset="0"/>
                <a:ea typeface="Times New Roman" panose="02020603050405020304" pitchFamily="18" charset="0"/>
              </a:rPr>
              <a:t>Όταν το ονομαστικό επιτόκιο της ομολογίας είναι ίσο με το ισχύον επιτόκιο της αγοράς, η τιμή αγοράς της ομολογίας είναι ίση με την ονομαστική αξία της ομολογίας. Σε αυτή την περίπτωση η έκδοση της ομολογίας γίνεται </a:t>
            </a:r>
            <a:r>
              <a:rPr lang="el-GR" sz="2400" b="1" dirty="0">
                <a:latin typeface="Times New Roman" panose="02020603050405020304" pitchFamily="18" charset="0"/>
                <a:ea typeface="Times New Roman" panose="02020603050405020304" pitchFamily="18" charset="0"/>
              </a:rPr>
              <a:t>στο άρτιο</a:t>
            </a:r>
            <a:r>
              <a:rPr lang="el-GR" sz="2400" dirty="0">
                <a:latin typeface="Times New Roman" panose="02020603050405020304" pitchFamily="18" charset="0"/>
                <a:ea typeface="Times New Roman" panose="02020603050405020304" pitchFamily="18" charset="0"/>
              </a:rPr>
              <a:t>.</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b="1" dirty="0">
                <a:latin typeface="Times New Roman" panose="02020603050405020304" pitchFamily="18" charset="0"/>
                <a:ea typeface="Times New Roman" panose="02020603050405020304" pitchFamily="18" charset="0"/>
              </a:rPr>
              <a:t>Παράδειγμα 6   </a:t>
            </a:r>
          </a:p>
          <a:p>
            <a:pPr algn="just">
              <a:spcAft>
                <a:spcPts val="0"/>
              </a:spcAft>
            </a:pPr>
            <a:r>
              <a:rPr lang="el-GR" sz="2400" dirty="0">
                <a:latin typeface="Times New Roman" panose="02020603050405020304" pitchFamily="18" charset="0"/>
                <a:ea typeface="Times New Roman" panose="02020603050405020304" pitchFamily="18" charset="0"/>
              </a:rPr>
              <a:t>Η επιχείρηση «ΜΤ ΑΕ» αγοράζει την 1/1/20Χ0 κατά την έκδοσή της ομολογία η οποία εκδόθηκε από την «ΑΒ ΑΕ» και έχει τα παρακάτω χαρακτηριστικά:</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Ονομαστική αξία: €100.000</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Διάρκεια : 5 έτη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Ονομαστικό επιτόκιο 10 %, ετήσιο σταθερό</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Το τοκομερίδιο καταβάλλεται την 31 Δεκεμβρίου κάθε έτους.</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Το ποσό του τοκομεριδίου είναι: €100.000 Χ 10 % = 10.000.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Το ισχύον επιτόκιο της αγοράς για ομόλογα με παρόμοια χαρακτηριστικά είναι 10 %.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Η λογιστική χρήση της «ΜΤ ΑΕ» αρχίζει την 1 Ιανουαρίου κάθε έτους και λήγει την 31 Δεκεμβρίου κάθε έτους.</a:t>
            </a:r>
            <a:r>
              <a:rPr lang="el-GR" sz="2400" b="1"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Την 1/1/20Χ0 η παρούσα αξία των εισπράξεων από τοκομερίδια είναι :</a:t>
            </a:r>
            <a:endParaRPr lang="el-GR" sz="24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7099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Εικόνα 24">
            <a:extLst>
              <a:ext uri="{FF2B5EF4-FFF2-40B4-BE49-F238E27FC236}">
                <a16:creationId xmlns:a16="http://schemas.microsoft.com/office/drawing/2014/main" id="{3DEF8343-53A9-48B3-9578-346EC49ECF5E}"/>
              </a:ext>
            </a:extLst>
          </p:cNvPr>
          <p:cNvPicPr>
            <a:picLocks noChangeAspect="1"/>
          </p:cNvPicPr>
          <p:nvPr/>
        </p:nvPicPr>
        <p:blipFill>
          <a:blip r:embed="rId2"/>
          <a:stretch>
            <a:fillRect/>
          </a:stretch>
        </p:blipFill>
        <p:spPr>
          <a:xfrm>
            <a:off x="360495" y="565425"/>
            <a:ext cx="11571113" cy="4337879"/>
          </a:xfrm>
          <a:prstGeom prst="rect">
            <a:avLst/>
          </a:prstGeom>
        </p:spPr>
      </p:pic>
    </p:spTree>
    <p:extLst>
      <p:ext uri="{BB962C8B-B14F-4D97-AF65-F5344CB8AC3E}">
        <p14:creationId xmlns:p14="http://schemas.microsoft.com/office/powerpoint/2010/main" val="477805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a:extLst>
              <a:ext uri="{FF2B5EF4-FFF2-40B4-BE49-F238E27FC236}">
                <a16:creationId xmlns:a16="http://schemas.microsoft.com/office/drawing/2014/main" id="{F5B7FCDC-EA80-441C-A6FA-DAC8BE6B05CE}"/>
              </a:ext>
            </a:extLst>
          </p:cNvPr>
          <p:cNvPicPr>
            <a:picLocks noChangeAspect="1"/>
          </p:cNvPicPr>
          <p:nvPr/>
        </p:nvPicPr>
        <p:blipFill>
          <a:blip r:embed="rId2"/>
          <a:stretch>
            <a:fillRect/>
          </a:stretch>
        </p:blipFill>
        <p:spPr>
          <a:xfrm>
            <a:off x="933105" y="892313"/>
            <a:ext cx="8668333" cy="3403773"/>
          </a:xfrm>
          <a:prstGeom prst="rect">
            <a:avLst/>
          </a:prstGeom>
        </p:spPr>
      </p:pic>
    </p:spTree>
    <p:extLst>
      <p:ext uri="{BB962C8B-B14F-4D97-AF65-F5344CB8AC3E}">
        <p14:creationId xmlns:p14="http://schemas.microsoft.com/office/powerpoint/2010/main" val="1777323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06490F6F-3F1C-4F65-94AE-4D580AE3EFF4}"/>
              </a:ext>
            </a:extLst>
          </p:cNvPr>
          <p:cNvPicPr>
            <a:picLocks noChangeAspect="1"/>
          </p:cNvPicPr>
          <p:nvPr/>
        </p:nvPicPr>
        <p:blipFill>
          <a:blip r:embed="rId2"/>
          <a:stretch>
            <a:fillRect/>
          </a:stretch>
        </p:blipFill>
        <p:spPr>
          <a:xfrm>
            <a:off x="605183" y="99806"/>
            <a:ext cx="10084904" cy="6114681"/>
          </a:xfrm>
          <a:prstGeom prst="rect">
            <a:avLst/>
          </a:prstGeom>
        </p:spPr>
      </p:pic>
    </p:spTree>
    <p:extLst>
      <p:ext uri="{BB962C8B-B14F-4D97-AF65-F5344CB8AC3E}">
        <p14:creationId xmlns:p14="http://schemas.microsoft.com/office/powerpoint/2010/main" val="726675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F9017A09-339D-4538-A4BB-FE0C5296C895}"/>
              </a:ext>
            </a:extLst>
          </p:cNvPr>
          <p:cNvPicPr>
            <a:picLocks noChangeAspect="1"/>
          </p:cNvPicPr>
          <p:nvPr/>
        </p:nvPicPr>
        <p:blipFill>
          <a:blip r:embed="rId2"/>
          <a:stretch>
            <a:fillRect/>
          </a:stretch>
        </p:blipFill>
        <p:spPr>
          <a:xfrm>
            <a:off x="415854" y="759791"/>
            <a:ext cx="10942351" cy="3511826"/>
          </a:xfrm>
          <a:prstGeom prst="rect">
            <a:avLst/>
          </a:prstGeom>
        </p:spPr>
      </p:pic>
    </p:spTree>
    <p:extLst>
      <p:ext uri="{BB962C8B-B14F-4D97-AF65-F5344CB8AC3E}">
        <p14:creationId xmlns:p14="http://schemas.microsoft.com/office/powerpoint/2010/main" val="2185957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1F429C23-37BF-4769-BE79-8AB50876AFFD}"/>
              </a:ext>
            </a:extLst>
          </p:cNvPr>
          <p:cNvPicPr>
            <a:picLocks noChangeAspect="1"/>
          </p:cNvPicPr>
          <p:nvPr/>
        </p:nvPicPr>
        <p:blipFill>
          <a:blip r:embed="rId2"/>
          <a:stretch>
            <a:fillRect/>
          </a:stretch>
        </p:blipFill>
        <p:spPr>
          <a:xfrm>
            <a:off x="653774" y="131217"/>
            <a:ext cx="10478052" cy="6272759"/>
          </a:xfrm>
          <a:prstGeom prst="rect">
            <a:avLst/>
          </a:prstGeom>
        </p:spPr>
      </p:pic>
    </p:spTree>
    <p:extLst>
      <p:ext uri="{BB962C8B-B14F-4D97-AF65-F5344CB8AC3E}">
        <p14:creationId xmlns:p14="http://schemas.microsoft.com/office/powerpoint/2010/main" val="2248844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ADDB03AD-EA81-435B-B227-13053696A345}"/>
              </a:ext>
            </a:extLst>
          </p:cNvPr>
          <p:cNvPicPr>
            <a:picLocks noChangeAspect="1"/>
          </p:cNvPicPr>
          <p:nvPr/>
        </p:nvPicPr>
        <p:blipFill>
          <a:blip r:embed="rId2"/>
          <a:stretch>
            <a:fillRect/>
          </a:stretch>
        </p:blipFill>
        <p:spPr>
          <a:xfrm>
            <a:off x="412545" y="768626"/>
            <a:ext cx="10926921" cy="3048000"/>
          </a:xfrm>
          <a:prstGeom prst="rect">
            <a:avLst/>
          </a:prstGeom>
        </p:spPr>
      </p:pic>
    </p:spTree>
    <p:extLst>
      <p:ext uri="{BB962C8B-B14F-4D97-AF65-F5344CB8AC3E}">
        <p14:creationId xmlns:p14="http://schemas.microsoft.com/office/powerpoint/2010/main" val="17016976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383</Words>
  <Application>Microsoft Office PowerPoint</Application>
  <PresentationFormat>Ευρεία οθόνη</PresentationFormat>
  <Paragraphs>106</Paragraphs>
  <Slides>18</Slides>
  <Notes>0</Notes>
  <HiddenSlides>0</HiddenSlides>
  <MMClips>0</MMClips>
  <ScaleCrop>false</ScaleCrop>
  <HeadingPairs>
    <vt:vector size="8" baseType="variant">
      <vt:variant>
        <vt:lpstr>Γραμματοσειρές που χρησιμοποιούνται</vt:lpstr>
      </vt:variant>
      <vt:variant>
        <vt:i4>4</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18</vt:i4>
      </vt:variant>
    </vt:vector>
  </HeadingPairs>
  <TitlesOfParts>
    <vt:vector size="24" baseType="lpstr">
      <vt:lpstr>Arial</vt:lpstr>
      <vt:lpstr>Calibri</vt:lpstr>
      <vt:lpstr>Calibri Light</vt:lpstr>
      <vt:lpstr>Times New Roman</vt:lpstr>
      <vt:lpstr>Θέμα του Office</vt:lpstr>
      <vt:lpstr>Equation.3</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 </dc:creator>
  <cp:lastModifiedBy> </cp:lastModifiedBy>
  <cp:revision>4</cp:revision>
  <dcterms:created xsi:type="dcterms:W3CDTF">2020-04-12T04:44:10Z</dcterms:created>
  <dcterms:modified xsi:type="dcterms:W3CDTF">2020-04-12T05:03:27Z</dcterms:modified>
</cp:coreProperties>
</file>