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6"/>
  </p:notesMasterIdLst>
  <p:sldIdLst>
    <p:sldId id="256" r:id="rId3"/>
    <p:sldId id="259" r:id="rId4"/>
    <p:sldId id="257" r:id="rId5"/>
    <p:sldId id="261" r:id="rId6"/>
    <p:sldId id="262" r:id="rId7"/>
    <p:sldId id="374" r:id="rId8"/>
    <p:sldId id="381" r:id="rId9"/>
    <p:sldId id="382" r:id="rId10"/>
    <p:sldId id="379" r:id="rId11"/>
    <p:sldId id="418" r:id="rId12"/>
    <p:sldId id="417" r:id="rId13"/>
    <p:sldId id="383" r:id="rId14"/>
    <p:sldId id="407" r:id="rId15"/>
    <p:sldId id="384" r:id="rId16"/>
    <p:sldId id="410" r:id="rId17"/>
    <p:sldId id="408" r:id="rId18"/>
    <p:sldId id="409" r:id="rId19"/>
    <p:sldId id="419" r:id="rId20"/>
    <p:sldId id="420" r:id="rId21"/>
    <p:sldId id="421" r:id="rId22"/>
    <p:sldId id="422" r:id="rId23"/>
    <p:sldId id="423" r:id="rId24"/>
    <p:sldId id="424" r:id="rId25"/>
    <p:sldId id="425" r:id="rId26"/>
    <p:sldId id="426" r:id="rId27"/>
    <p:sldId id="396" r:id="rId28"/>
    <p:sldId id="390" r:id="rId29"/>
    <p:sldId id="428" r:id="rId30"/>
    <p:sldId id="429" r:id="rId31"/>
    <p:sldId id="427" r:id="rId32"/>
    <p:sldId id="389" r:id="rId33"/>
    <p:sldId id="430" r:id="rId34"/>
    <p:sldId id="354"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Συντάκτης" initials="Σ"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33" autoAdjust="0"/>
    <p:restoredTop sz="99309" autoAdjust="0"/>
  </p:normalViewPr>
  <p:slideViewPr>
    <p:cSldViewPr>
      <p:cViewPr>
        <p:scale>
          <a:sx n="46" d="100"/>
          <a:sy n="46" d="100"/>
        </p:scale>
        <p:origin x="-894" y="-600"/>
      </p:cViewPr>
      <p:guideLst>
        <p:guide orient="horz" pos="365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12/10/2015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dirty="0"/>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p14="http://schemas.microsoft.com/office/powerpoint/2010/main" val="41664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41664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val="41664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223729" y="5591694"/>
            <a:ext cx="4310289" cy="1025873"/>
          </a:xfrm>
          <a:prstGeom prst="rect">
            <a:avLst/>
          </a:prstGeom>
          <a:noFill/>
        </p:spPr>
      </p:pic>
      <p:pic>
        <p:nvPicPr>
          <p:cNvPr id="7" name="Picture 6" descr="Λογότυπο για Άδειες χρήσης Creative Commons BY-NC-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sp>
        <p:nvSpPr>
          <p:cNvPr id="3" name="Υπότιτλος 2"/>
          <p:cNvSpPr>
            <a:spLocks noGrp="1"/>
          </p:cNvSpPr>
          <p:nvPr>
            <p:ph type="subTitle" idx="1"/>
          </p:nvPr>
        </p:nvSpPr>
        <p:spPr/>
        <p:txBody>
          <a:bodyPr>
            <a:noAutofit/>
          </a:bodyPr>
          <a:lstStyle/>
          <a:p>
            <a:r>
              <a:rPr lang="el-GR" sz="2800" b="1" dirty="0"/>
              <a:t>Ενότητα </a:t>
            </a:r>
            <a:r>
              <a:rPr lang="en-US" sz="2800" b="1" dirty="0" smtClean="0"/>
              <a:t># </a:t>
            </a:r>
            <a:r>
              <a:rPr lang="el-GR" sz="2800" b="1" dirty="0" smtClean="0"/>
              <a:t>1: </a:t>
            </a:r>
            <a:r>
              <a:rPr lang="el-GR" sz="2800" dirty="0" smtClean="0"/>
              <a:t>Εισαγωγικές Έννοιες</a:t>
            </a:r>
            <a:r>
              <a:rPr lang="en-US" sz="2800" dirty="0" smtClean="0"/>
              <a:t> </a:t>
            </a:r>
            <a:endParaRPr lang="en-US" sz="2800" dirty="0"/>
          </a:p>
          <a:p>
            <a:r>
              <a:rPr lang="el-GR" sz="2800" b="1" dirty="0" smtClean="0"/>
              <a:t>Διδάσκουσα: </a:t>
            </a:r>
            <a:r>
              <a:rPr lang="el-GR" sz="2800" dirty="0" smtClean="0"/>
              <a:t>Άννα Ζαρκάδα</a:t>
            </a:r>
          </a:p>
          <a:p>
            <a:r>
              <a:rPr lang="el-GR" sz="2800" b="1" dirty="0" smtClean="0"/>
              <a:t>Τμήμα: </a:t>
            </a:r>
            <a:r>
              <a:rPr lang="el-GR" sz="2800" dirty="0" smtClean="0"/>
              <a:t>Οργάνωση &amp; Διοίκηση Επιχειρήσεων</a:t>
            </a:r>
          </a:p>
        </p:txBody>
      </p:sp>
      <p:sp>
        <p:nvSpPr>
          <p:cNvPr id="2" name="Τίτλος 1"/>
          <p:cNvSpPr>
            <a:spLocks noGrp="1"/>
          </p:cNvSpPr>
          <p:nvPr>
            <p:ph type="ctrTitle"/>
          </p:nvPr>
        </p:nvSpPr>
        <p:spPr/>
        <p:txBody>
          <a:bodyPr/>
          <a:lstStyle/>
          <a:p>
            <a:r>
              <a:rPr lang="el-GR" dirty="0" smtClean="0"/>
              <a:t>Συμπεριφορά Καταναλωτή</a:t>
            </a:r>
            <a:endParaRPr lang="el-GR"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C4726A-630D-4CB4-B088-BAB00F4188E9}" type="slidenum">
              <a:rPr lang="el-GR" smtClean="0"/>
              <a:pPr/>
              <a:t>10</a:t>
            </a:fld>
            <a:endParaRPr lang="el-GR" dirty="0"/>
          </a:p>
        </p:txBody>
      </p:sp>
      <p:sp>
        <p:nvSpPr>
          <p:cNvPr id="5124" name="Rectangle 3"/>
          <p:cNvSpPr>
            <a:spLocks noGrp="1" noChangeArrowheads="1"/>
          </p:cNvSpPr>
          <p:nvPr>
            <p:ph type="body" idx="1"/>
          </p:nvPr>
        </p:nvSpPr>
        <p:spPr/>
        <p:txBody>
          <a:bodyPr numCol="2">
            <a:noAutofit/>
          </a:bodyPr>
          <a:lstStyle/>
          <a:p>
            <a:pPr>
              <a:spcBef>
                <a:spcPct val="50000"/>
              </a:spcBef>
              <a:buFontTx/>
              <a:buChar char="•"/>
            </a:pPr>
            <a:r>
              <a:rPr lang="el-GR" altLang="en-US" sz="2800" dirty="0" smtClean="0"/>
              <a:t>Αναφορικά με τη μορφή το προϊόν μπορεί να είναι:</a:t>
            </a:r>
          </a:p>
          <a:p>
            <a:pPr lvl="1">
              <a:spcBef>
                <a:spcPct val="50000"/>
              </a:spcBef>
            </a:pPr>
            <a:r>
              <a:rPr lang="el-GR" altLang="en-US" sz="2400" dirty="0" smtClean="0"/>
              <a:t>Αντικείμενο</a:t>
            </a:r>
            <a:endParaRPr lang="el-GR" altLang="en-US" sz="2400" dirty="0"/>
          </a:p>
          <a:p>
            <a:pPr lvl="1">
              <a:spcBef>
                <a:spcPct val="50000"/>
              </a:spcBef>
            </a:pPr>
            <a:r>
              <a:rPr lang="el-GR" altLang="en-US" sz="2400" dirty="0" smtClean="0"/>
              <a:t>Υπηρεσία</a:t>
            </a:r>
            <a:endParaRPr lang="el-GR" altLang="en-US" sz="2400" dirty="0"/>
          </a:p>
          <a:p>
            <a:pPr lvl="1">
              <a:spcBef>
                <a:spcPct val="50000"/>
              </a:spcBef>
            </a:pPr>
            <a:r>
              <a:rPr lang="el-GR" altLang="en-US" sz="2400" dirty="0" smtClean="0"/>
              <a:t>Τόπος</a:t>
            </a:r>
            <a:endParaRPr lang="el-GR" altLang="en-US" sz="2400" dirty="0"/>
          </a:p>
          <a:p>
            <a:pPr lvl="1">
              <a:spcBef>
                <a:spcPct val="50000"/>
              </a:spcBef>
            </a:pPr>
            <a:r>
              <a:rPr lang="el-GR" altLang="en-US" sz="2400" dirty="0" smtClean="0"/>
              <a:t>Πρόσωπο</a:t>
            </a:r>
            <a:endParaRPr lang="el-GR" altLang="en-US" sz="2400" dirty="0"/>
          </a:p>
          <a:p>
            <a:pPr lvl="1">
              <a:spcBef>
                <a:spcPct val="50000"/>
              </a:spcBef>
            </a:pPr>
            <a:r>
              <a:rPr lang="el-GR" altLang="en-US" sz="2400" dirty="0" smtClean="0"/>
              <a:t>Ιδέα</a:t>
            </a:r>
          </a:p>
          <a:p>
            <a:r>
              <a:rPr lang="el-GR" sz="2800" dirty="0" smtClean="0"/>
              <a:t>Διακρίνεται από τα ανταγωνιστικά προϊόντα με βάση χαρακτηριστικά όπως:</a:t>
            </a:r>
          </a:p>
          <a:p>
            <a:pPr lvl="1"/>
            <a:r>
              <a:rPr lang="el-GR" sz="2400" dirty="0" smtClean="0"/>
              <a:t>Μέγεθος</a:t>
            </a:r>
            <a:endParaRPr lang="el-GR" sz="2400" dirty="0"/>
          </a:p>
          <a:p>
            <a:pPr lvl="1"/>
            <a:r>
              <a:rPr lang="el-GR" sz="2400" dirty="0"/>
              <a:t>Τιμή</a:t>
            </a:r>
          </a:p>
          <a:p>
            <a:pPr lvl="1"/>
            <a:r>
              <a:rPr lang="el-GR" sz="2400" dirty="0"/>
              <a:t>Εμφάνιση</a:t>
            </a:r>
          </a:p>
          <a:p>
            <a:pPr lvl="1"/>
            <a:r>
              <a:rPr lang="el-GR" sz="2400" dirty="0" smtClean="0"/>
              <a:t>Απόδοση </a:t>
            </a:r>
          </a:p>
        </p:txBody>
      </p:sp>
      <p:sp>
        <p:nvSpPr>
          <p:cNvPr id="5123" name="Rectangle 2"/>
          <p:cNvSpPr>
            <a:spLocks noGrp="1" noChangeArrowheads="1"/>
          </p:cNvSpPr>
          <p:nvPr>
            <p:ph type="title"/>
          </p:nvPr>
        </p:nvSpPr>
        <p:spPr/>
        <p:txBody>
          <a:bodyPr>
            <a:normAutofit/>
          </a:bodyPr>
          <a:lstStyle/>
          <a:p>
            <a:r>
              <a:rPr lang="el-GR" altLang="el-GR" dirty="0"/>
              <a:t>Το </a:t>
            </a:r>
            <a:r>
              <a:rPr lang="el-GR" altLang="el-GR" dirty="0" smtClean="0"/>
              <a:t>Προϊόν </a:t>
            </a:r>
            <a:r>
              <a:rPr lang="el-GR" altLang="el-GR" dirty="0"/>
              <a:t>(2 από 2)</a:t>
            </a:r>
            <a:endParaRPr lang="el-GR" altLang="el-GR" dirty="0" smtClean="0"/>
          </a:p>
        </p:txBody>
      </p:sp>
    </p:spTree>
    <p:extLst>
      <p:ext uri="{BB962C8B-B14F-4D97-AF65-F5344CB8AC3E}">
        <p14:creationId xmlns:p14="http://schemas.microsoft.com/office/powerpoint/2010/main" val="3620501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1"/>
          <p:cNvSpPr>
            <a:spLocks noGrp="1"/>
          </p:cNvSpPr>
          <p:nvPr>
            <p:ph type="sldNum" sz="quarter" idx="12"/>
          </p:nvPr>
        </p:nvSpPr>
        <p:spPr>
          <a:xfrm>
            <a:off x="6553200" y="6356350"/>
            <a:ext cx="2133600" cy="365125"/>
          </a:xfrm>
        </p:spPr>
        <p:txBody>
          <a:bodyPr/>
          <a:lstStyle/>
          <a:p>
            <a:fld id="{53C4726A-630D-4CB4-B088-BAB00F4188E9}" type="slidenum">
              <a:rPr lang="el-GR" smtClean="0"/>
              <a:pPr/>
              <a:t>11</a:t>
            </a:fld>
            <a:endParaRPr lang="el-GR" dirty="0"/>
          </a:p>
        </p:txBody>
      </p:sp>
      <p:pic>
        <p:nvPicPr>
          <p:cNvPr id="1027" name="Picture 3" descr="Τα τρια επίπεδα είναι τρεις ομόκεντροι κύκλοι.&#10;Στον εσωτερικό βρίσκεται ο πυρήνας του προϊόντος, το πρόβλημα δηλαδή του πελάτη.&#10;Στον αμέσως μεγαλύτερο βρίσκεται το πραγματικό προϊόν, δηλαδή  τα χαρακτηριστικά, η τιμή, η συσκευασία, το σήμα και η ποιότητα.&#10;Στον αμέσως μεγαλύτερο βρίσκεται το ολοκληρωμένοπροϊόν, δηλαδή το περιβάλλον, η υποστήριξη, οι εγγυήσεις, το προφίλ της μάρκας, η συμπεριφορά και η εμφάνιση του πωλητή&#10;" title="Η εκτεταμένη έννοια του 'Προϊόντ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1447800"/>
            <a:ext cx="8821737"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2"/>
          <p:cNvSpPr>
            <a:spLocks noGrp="1" noChangeArrowheads="1"/>
          </p:cNvSpPr>
          <p:nvPr>
            <p:ph type="title"/>
          </p:nvPr>
        </p:nvSpPr>
        <p:spPr/>
        <p:txBody>
          <a:bodyPr>
            <a:normAutofit fontScale="90000"/>
          </a:bodyPr>
          <a:lstStyle/>
          <a:p>
            <a:r>
              <a:rPr lang="el-GR" altLang="el-GR" dirty="0"/>
              <a:t>Η Ε</a:t>
            </a:r>
            <a:r>
              <a:rPr lang="el-GR" altLang="el-GR" dirty="0" smtClean="0"/>
              <a:t>κτεταμένη Έννοια </a:t>
            </a:r>
            <a:r>
              <a:rPr lang="el-GR" altLang="el-GR" dirty="0"/>
              <a:t>του </a:t>
            </a:r>
            <a:r>
              <a:rPr lang="el-GR" altLang="el-GR" dirty="0" smtClean="0"/>
              <a:t>Προϊόντος</a:t>
            </a:r>
            <a:endParaRPr lang="el-GR" altLang="el-GR" dirty="0" smtClean="0"/>
          </a:p>
        </p:txBody>
      </p:sp>
    </p:spTree>
    <p:extLst>
      <p:ext uri="{BB962C8B-B14F-4D97-AF65-F5344CB8AC3E}">
        <p14:creationId xmlns:p14="http://schemas.microsoft.com/office/powerpoint/2010/main" val="2891565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
        <p:nvSpPr>
          <p:cNvPr id="3" name="Θέση περιεχομένου 2"/>
          <p:cNvSpPr>
            <a:spLocks noGrp="1"/>
          </p:cNvSpPr>
          <p:nvPr>
            <p:ph idx="1"/>
          </p:nvPr>
        </p:nvSpPr>
        <p:spPr>
          <a:xfrm>
            <a:off x="457200" y="1722437"/>
            <a:ext cx="8229600" cy="4525963"/>
          </a:xfrm>
        </p:spPr>
        <p:txBody>
          <a:bodyPr>
            <a:normAutofit/>
          </a:bodyPr>
          <a:lstStyle/>
          <a:p>
            <a:pPr marL="0" indent="0">
              <a:buNone/>
            </a:pPr>
            <a:r>
              <a:rPr lang="el-GR" i="1" dirty="0" smtClean="0"/>
              <a:t>«Το όνομα, ο όρος, το σχέδιο, το σύμβολο ή οποιοδήποτε άλλο χαρακτηριστικό ξεχωρίζει το αγαθό ή την υπηρεσία ενός πωλητή από τα αντίστοιχα άλλων πωλητών»</a:t>
            </a:r>
          </a:p>
          <a:p>
            <a:pPr marL="0" indent="0" algn="r">
              <a:buNone/>
            </a:pPr>
            <a:r>
              <a:rPr lang="el-GR" dirty="0" smtClean="0"/>
              <a:t>Αμερικανική Ακαδημία Μάρκετινγκ </a:t>
            </a:r>
            <a:endParaRPr lang="en-US" dirty="0" smtClean="0"/>
          </a:p>
        </p:txBody>
      </p:sp>
      <p:sp>
        <p:nvSpPr>
          <p:cNvPr id="2" name="Τίτλος 1"/>
          <p:cNvSpPr>
            <a:spLocks noGrp="1"/>
          </p:cNvSpPr>
          <p:nvPr>
            <p:ph type="title"/>
          </p:nvPr>
        </p:nvSpPr>
        <p:spPr/>
        <p:txBody>
          <a:bodyPr>
            <a:normAutofit/>
          </a:bodyPr>
          <a:lstStyle/>
          <a:p>
            <a:r>
              <a:rPr lang="el-GR" dirty="0" smtClean="0"/>
              <a:t>Η Έννοια της Μάρκας (Β</a:t>
            </a:r>
            <a:r>
              <a:rPr lang="en-US" dirty="0" smtClean="0"/>
              <a:t>rand</a:t>
            </a:r>
            <a:r>
              <a:rPr lang="el-GR" dirty="0" smtClean="0"/>
              <a:t>)</a:t>
            </a:r>
            <a:endParaRPr lang="en-US" dirty="0"/>
          </a:p>
        </p:txBody>
      </p:sp>
    </p:spTree>
    <p:extLst>
      <p:ext uri="{BB962C8B-B14F-4D97-AF65-F5344CB8AC3E}">
        <p14:creationId xmlns:p14="http://schemas.microsoft.com/office/powerpoint/2010/main" val="1682011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6" name="Θέση κειμένου 5"/>
          <p:cNvSpPr>
            <a:spLocks noGrp="1"/>
          </p:cNvSpPr>
          <p:nvPr>
            <p:ph type="body" idx="1"/>
          </p:nvPr>
        </p:nvSpPr>
        <p:spPr>
          <a:xfrm>
            <a:off x="533400" y="4305077"/>
            <a:ext cx="7922568" cy="1500187"/>
          </a:xfrm>
        </p:spPr>
        <p:txBody>
          <a:bodyPr/>
          <a:lstStyle/>
          <a:p>
            <a:r>
              <a:rPr lang="el-GR" b="1" dirty="0" smtClean="0"/>
              <a:t>Μάθημα: </a:t>
            </a:r>
            <a:r>
              <a:rPr lang="el-GR" dirty="0" smtClean="0"/>
              <a:t>Συμπεριφορά Καταναλωτή, </a:t>
            </a:r>
            <a:r>
              <a:rPr lang="el-GR" b="1" dirty="0" smtClean="0"/>
              <a:t>Ενότητα </a:t>
            </a:r>
            <a:r>
              <a:rPr lang="en-US" b="1" dirty="0"/>
              <a:t># </a:t>
            </a:r>
            <a:r>
              <a:rPr lang="el-GR" b="1" dirty="0"/>
              <a:t>1:</a:t>
            </a:r>
            <a:r>
              <a:rPr lang="en-US" b="1" dirty="0"/>
              <a:t> </a:t>
            </a:r>
            <a:r>
              <a:rPr lang="el-GR" dirty="0" smtClean="0"/>
              <a:t>Εισαγωγικές Έννοιες</a:t>
            </a:r>
            <a:endParaRPr lang="el-GR" dirty="0"/>
          </a:p>
          <a:p>
            <a:r>
              <a:rPr lang="el-GR" b="1" dirty="0" smtClean="0"/>
              <a:t>Διδάσκουσα: </a:t>
            </a:r>
            <a:r>
              <a:rPr lang="el-GR" dirty="0" smtClean="0"/>
              <a:t>Άννα Ζαρκάδα, </a:t>
            </a:r>
            <a:r>
              <a:rPr lang="el-GR" b="1" dirty="0" smtClean="0"/>
              <a:t>Τμήμα: </a:t>
            </a:r>
            <a:r>
              <a:rPr lang="el-GR" dirty="0" smtClean="0"/>
              <a:t>Οργάνωση &amp; Διοίκηση Επιχειρήσεων </a:t>
            </a:r>
          </a:p>
          <a:p>
            <a:endParaRPr lang="el-GR" dirty="0"/>
          </a:p>
        </p:txBody>
      </p:sp>
      <p:sp>
        <p:nvSpPr>
          <p:cNvPr id="5" name="Τίτλος 4"/>
          <p:cNvSpPr>
            <a:spLocks noGrp="1"/>
          </p:cNvSpPr>
          <p:nvPr>
            <p:ph type="title"/>
          </p:nvPr>
        </p:nvSpPr>
        <p:spPr/>
        <p:txBody>
          <a:bodyPr>
            <a:normAutofit/>
          </a:bodyPr>
          <a:lstStyle/>
          <a:p>
            <a:r>
              <a:rPr lang="el-GR" dirty="0" smtClean="0"/>
              <a:t>Το Μάρκετινγκ </a:t>
            </a:r>
            <a:endParaRPr lang="el-GR" dirty="0"/>
          </a:p>
        </p:txBody>
      </p:sp>
    </p:spTree>
    <p:extLst>
      <p:ext uri="{BB962C8B-B14F-4D97-AF65-F5344CB8AC3E}">
        <p14:creationId xmlns:p14="http://schemas.microsoft.com/office/powerpoint/2010/main" val="2579281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14</a:t>
            </a:fld>
            <a:endParaRPr lang="el-GR" dirty="0">
              <a:solidFill>
                <a:prstClr val="black"/>
              </a:solidFill>
            </a:endParaRPr>
          </a:p>
        </p:txBody>
      </p:sp>
      <p:sp>
        <p:nvSpPr>
          <p:cNvPr id="3" name="Θέση περιεχομένου 2"/>
          <p:cNvSpPr>
            <a:spLocks noGrp="1"/>
          </p:cNvSpPr>
          <p:nvPr>
            <p:ph idx="1"/>
          </p:nvPr>
        </p:nvSpPr>
        <p:spPr/>
        <p:txBody>
          <a:bodyPr>
            <a:normAutofit fontScale="85000" lnSpcReduction="20000"/>
          </a:bodyPr>
          <a:lstStyle/>
          <a:p>
            <a:r>
              <a:rPr lang="el-GR" dirty="0"/>
              <a:t>Το Μάρκετινγκ είναι το σύνολο των δραστηριοτήτων του οργανισμού που σκοπό έχουν </a:t>
            </a:r>
            <a:r>
              <a:rPr lang="el-GR" dirty="0" smtClean="0"/>
              <a:t>να:</a:t>
            </a:r>
            <a:endParaRPr lang="el-GR" dirty="0"/>
          </a:p>
          <a:p>
            <a:pPr marL="914400" lvl="1" indent="-514350">
              <a:buFont typeface="+mj-lt"/>
              <a:buAutoNum type="arabicPeriod"/>
            </a:pPr>
            <a:r>
              <a:rPr lang="el-GR" dirty="0"/>
              <a:t>σχεδιάσουν</a:t>
            </a:r>
          </a:p>
          <a:p>
            <a:pPr marL="914400" lvl="1" indent="-514350">
              <a:buFont typeface="+mj-lt"/>
              <a:buAutoNum type="arabicPeriod"/>
            </a:pPr>
            <a:r>
              <a:rPr lang="el-GR" dirty="0"/>
              <a:t>τιμολογήσουν</a:t>
            </a:r>
          </a:p>
          <a:p>
            <a:pPr marL="914400" lvl="1" indent="-514350">
              <a:buFont typeface="+mj-lt"/>
              <a:buAutoNum type="arabicPeriod"/>
            </a:pPr>
            <a:r>
              <a:rPr lang="el-GR" dirty="0"/>
              <a:t>προωθήσουν</a:t>
            </a:r>
          </a:p>
          <a:p>
            <a:pPr marL="914400" lvl="1" indent="-514350">
              <a:buFont typeface="+mj-lt"/>
              <a:buAutoNum type="arabicPeriod"/>
            </a:pPr>
            <a:r>
              <a:rPr lang="el-GR" dirty="0"/>
              <a:t>διανείμουν</a:t>
            </a:r>
          </a:p>
          <a:p>
            <a:r>
              <a:rPr lang="el-GR" dirty="0"/>
              <a:t>προϊόντα που ικανοποιούν ανάγκες </a:t>
            </a:r>
          </a:p>
          <a:p>
            <a:r>
              <a:rPr lang="el-GR" dirty="0"/>
              <a:t>σε αγορές - στόχους</a:t>
            </a:r>
          </a:p>
          <a:p>
            <a:r>
              <a:rPr lang="el-GR" dirty="0"/>
              <a:t>προκειμένου να επιτευχθούν οι στόχοι του οργανισμού.</a:t>
            </a:r>
          </a:p>
          <a:p>
            <a:endParaRPr lang="en-US" dirty="0"/>
          </a:p>
        </p:txBody>
      </p:sp>
      <p:sp>
        <p:nvSpPr>
          <p:cNvPr id="2" name="Τίτλος 1"/>
          <p:cNvSpPr>
            <a:spLocks noGrp="1"/>
          </p:cNvSpPr>
          <p:nvPr>
            <p:ph type="title"/>
          </p:nvPr>
        </p:nvSpPr>
        <p:spPr/>
        <p:txBody>
          <a:bodyPr>
            <a:normAutofit fontScale="90000"/>
          </a:bodyPr>
          <a:lstStyle/>
          <a:p>
            <a:r>
              <a:rPr lang="el-GR" dirty="0" smtClean="0"/>
              <a:t>Ο Παραδοσιακός </a:t>
            </a:r>
            <a:br>
              <a:rPr lang="el-GR" dirty="0" smtClean="0"/>
            </a:br>
            <a:r>
              <a:rPr lang="el-GR" dirty="0" smtClean="0"/>
              <a:t>Ορισμός του Μάρκετινγκ</a:t>
            </a:r>
            <a:endParaRPr lang="en-US" dirty="0"/>
          </a:p>
        </p:txBody>
      </p:sp>
    </p:spTree>
    <p:extLst>
      <p:ext uri="{BB962C8B-B14F-4D97-AF65-F5344CB8AC3E}">
        <p14:creationId xmlns:p14="http://schemas.microsoft.com/office/powerpoint/2010/main" val="3806700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15</a:t>
            </a:fld>
            <a:endParaRPr lang="el-GR" dirty="0"/>
          </a:p>
        </p:txBody>
      </p:sp>
      <p:sp>
        <p:nvSpPr>
          <p:cNvPr id="3" name="Θέση περιεχομένου 2"/>
          <p:cNvSpPr>
            <a:spLocks noGrp="1"/>
          </p:cNvSpPr>
          <p:nvPr>
            <p:ph idx="1"/>
          </p:nvPr>
        </p:nvSpPr>
        <p:spPr/>
        <p:txBody>
          <a:bodyPr>
            <a:normAutofit fontScale="55000" lnSpcReduction="20000"/>
          </a:bodyPr>
          <a:lstStyle/>
          <a:p>
            <a:r>
              <a:rPr lang="el-GR" sz="5100" dirty="0"/>
              <a:t>Μία οργανωσιακή λειτουργία και το σύνολο των διεργασιών που στοχεύουν στη: </a:t>
            </a:r>
            <a:endParaRPr lang="el-GR" sz="5100" dirty="0" smtClean="0"/>
          </a:p>
          <a:p>
            <a:pPr lvl="1"/>
            <a:r>
              <a:rPr lang="el-GR" sz="4500" dirty="0"/>
              <a:t>δ</a:t>
            </a:r>
            <a:r>
              <a:rPr lang="el-GR" sz="4500" dirty="0" smtClean="0"/>
              <a:t>ημιουργία </a:t>
            </a:r>
          </a:p>
          <a:p>
            <a:pPr lvl="1"/>
            <a:r>
              <a:rPr lang="el-GR" sz="4500" dirty="0" smtClean="0"/>
              <a:t>επικοινωνία </a:t>
            </a:r>
          </a:p>
          <a:p>
            <a:pPr lvl="1"/>
            <a:r>
              <a:rPr lang="el-GR" sz="4500" dirty="0" smtClean="0"/>
              <a:t>παράδοση αξίας στους πελάτες </a:t>
            </a:r>
            <a:r>
              <a:rPr lang="en-US" sz="4500" dirty="0" smtClean="0"/>
              <a:t> </a:t>
            </a:r>
            <a:endParaRPr lang="el-GR" sz="4500" dirty="0" smtClean="0"/>
          </a:p>
          <a:p>
            <a:pPr lvl="1"/>
            <a:r>
              <a:rPr lang="el-GR" sz="4500" dirty="0" smtClean="0"/>
              <a:t>και τη διαχείριση των σχέσεων με τους πελάτες </a:t>
            </a:r>
            <a:endParaRPr lang="en-US" sz="4500" dirty="0"/>
          </a:p>
          <a:p>
            <a:pPr lvl="1"/>
            <a:r>
              <a:rPr lang="el-GR" sz="4500" dirty="0"/>
              <a:t>μ</a:t>
            </a:r>
            <a:r>
              <a:rPr lang="el-GR" sz="4500" dirty="0" smtClean="0"/>
              <a:t>ε τρόπους που ευνοούν </a:t>
            </a:r>
            <a:endParaRPr lang="en-US" sz="4500" dirty="0"/>
          </a:p>
          <a:p>
            <a:pPr lvl="2"/>
            <a:r>
              <a:rPr lang="en-US" sz="4400" dirty="0"/>
              <a:t> </a:t>
            </a:r>
            <a:r>
              <a:rPr lang="el-GR" sz="4400" dirty="0" smtClean="0"/>
              <a:t>τον οργανισμό</a:t>
            </a:r>
            <a:endParaRPr lang="en-US" sz="4400" dirty="0"/>
          </a:p>
          <a:p>
            <a:pPr lvl="2"/>
            <a:r>
              <a:rPr lang="en-US" sz="4400" dirty="0"/>
              <a:t> </a:t>
            </a:r>
            <a:r>
              <a:rPr lang="el-GR" sz="4400" dirty="0" smtClean="0"/>
              <a:t>και τα ενδιαφερόμενα μέλη</a:t>
            </a:r>
            <a:r>
              <a:rPr lang="en-US" sz="4400" dirty="0" smtClean="0"/>
              <a:t>.</a:t>
            </a:r>
            <a:endParaRPr lang="el-GR" sz="4400" dirty="0" smtClean="0"/>
          </a:p>
          <a:p>
            <a:pPr marL="457200" lvl="1" indent="0" algn="r">
              <a:buNone/>
            </a:pPr>
            <a:r>
              <a:rPr lang="en-US" sz="3200" dirty="0"/>
              <a:t>Kotler, Keller, Brady, Hansen</a:t>
            </a:r>
          </a:p>
          <a:p>
            <a:endParaRPr lang="en-US" dirty="0"/>
          </a:p>
        </p:txBody>
      </p:sp>
      <p:sp>
        <p:nvSpPr>
          <p:cNvPr id="2" name="Τίτλος 1"/>
          <p:cNvSpPr>
            <a:spLocks noGrp="1"/>
          </p:cNvSpPr>
          <p:nvPr>
            <p:ph type="title"/>
          </p:nvPr>
        </p:nvSpPr>
        <p:spPr/>
        <p:txBody>
          <a:bodyPr>
            <a:normAutofit fontScale="90000"/>
          </a:bodyPr>
          <a:lstStyle/>
          <a:p>
            <a:r>
              <a:rPr lang="el-GR" dirty="0" smtClean="0"/>
              <a:t>Ο Ορισμός του Μάρκετινγκ </a:t>
            </a:r>
            <a:br>
              <a:rPr lang="el-GR" dirty="0" smtClean="0"/>
            </a:br>
            <a:r>
              <a:rPr lang="el-GR" dirty="0" smtClean="0"/>
              <a:t>υπό το Πρίσμα των Υπηρεσιών</a:t>
            </a:r>
            <a:endParaRPr lang="en-US" dirty="0"/>
          </a:p>
        </p:txBody>
      </p:sp>
    </p:spTree>
    <p:extLst>
      <p:ext uri="{BB962C8B-B14F-4D97-AF65-F5344CB8AC3E}">
        <p14:creationId xmlns:p14="http://schemas.microsoft.com/office/powerpoint/2010/main" val="690787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16</a:t>
            </a:fld>
            <a:endParaRPr lang="el-GR" dirty="0"/>
          </a:p>
        </p:txBody>
      </p:sp>
      <p:sp>
        <p:nvSpPr>
          <p:cNvPr id="5" name="Θέση περιεχομένου 4"/>
          <p:cNvSpPr>
            <a:spLocks noGrp="1"/>
          </p:cNvSpPr>
          <p:nvPr>
            <p:ph idx="1"/>
          </p:nvPr>
        </p:nvSpPr>
        <p:spPr/>
        <p:txBody>
          <a:bodyPr>
            <a:normAutofit fontScale="77500" lnSpcReduction="20000"/>
          </a:bodyPr>
          <a:lstStyle/>
          <a:p>
            <a:pPr>
              <a:defRPr/>
            </a:pPr>
            <a:r>
              <a:rPr lang="el-GR" dirty="0"/>
              <a:t>Το μάρκετινγκ είναι η δραστηριότητα, σύνολο από οργανισμούς και διεργασίες </a:t>
            </a:r>
            <a:r>
              <a:rPr lang="el-GR" dirty="0" smtClean="0"/>
              <a:t>για τη: </a:t>
            </a:r>
          </a:p>
          <a:p>
            <a:pPr lvl="1">
              <a:defRPr/>
            </a:pPr>
            <a:r>
              <a:rPr lang="el-GR" dirty="0" smtClean="0"/>
              <a:t>δημιουργία</a:t>
            </a:r>
          </a:p>
          <a:p>
            <a:pPr lvl="1">
              <a:defRPr/>
            </a:pPr>
            <a:r>
              <a:rPr lang="el-GR" dirty="0" smtClean="0"/>
              <a:t>επικοινωνία</a:t>
            </a:r>
          </a:p>
          <a:p>
            <a:pPr lvl="1">
              <a:defRPr/>
            </a:pPr>
            <a:r>
              <a:rPr lang="el-GR" dirty="0" smtClean="0"/>
              <a:t>παράδοση και</a:t>
            </a:r>
          </a:p>
          <a:p>
            <a:pPr lvl="1">
              <a:defRPr/>
            </a:pPr>
            <a:r>
              <a:rPr lang="el-GR" dirty="0" smtClean="0"/>
              <a:t>ανταλλαγή </a:t>
            </a:r>
          </a:p>
          <a:p>
            <a:pPr>
              <a:defRPr/>
            </a:pPr>
            <a:r>
              <a:rPr lang="el-GR" dirty="0" smtClean="0"/>
              <a:t>Προσφερόμενων ειδών , τα οποία έχουν αξία για τους: </a:t>
            </a:r>
          </a:p>
          <a:p>
            <a:pPr lvl="1">
              <a:defRPr/>
            </a:pPr>
            <a:r>
              <a:rPr lang="el-GR" dirty="0" smtClean="0"/>
              <a:t>καταναλωτές, </a:t>
            </a:r>
          </a:p>
          <a:p>
            <a:pPr lvl="1">
              <a:defRPr/>
            </a:pPr>
            <a:r>
              <a:rPr lang="el-GR" dirty="0" smtClean="0"/>
              <a:t>πελάτες, </a:t>
            </a:r>
          </a:p>
          <a:p>
            <a:pPr lvl="1">
              <a:defRPr/>
            </a:pPr>
            <a:r>
              <a:rPr lang="el-GR" dirty="0" smtClean="0"/>
              <a:t>συνεργάτες και </a:t>
            </a:r>
          </a:p>
          <a:p>
            <a:pPr lvl="1">
              <a:defRPr/>
            </a:pPr>
            <a:r>
              <a:rPr lang="el-GR" dirty="0" smtClean="0"/>
              <a:t>το ευρύτερο κοινωνικό σύνολο.</a:t>
            </a:r>
            <a:endParaRPr lang="en-US" dirty="0"/>
          </a:p>
        </p:txBody>
      </p:sp>
      <p:sp>
        <p:nvSpPr>
          <p:cNvPr id="2" name="Τίτλος 1"/>
          <p:cNvSpPr>
            <a:spLocks noGrp="1"/>
          </p:cNvSpPr>
          <p:nvPr>
            <p:ph type="title"/>
          </p:nvPr>
        </p:nvSpPr>
        <p:spPr/>
        <p:txBody>
          <a:bodyPr>
            <a:normAutofit fontScale="90000"/>
          </a:bodyPr>
          <a:lstStyle/>
          <a:p>
            <a:r>
              <a:rPr lang="el-GR" dirty="0" smtClean="0"/>
              <a:t>Ο </a:t>
            </a:r>
            <a:r>
              <a:rPr lang="el-GR" dirty="0" smtClean="0"/>
              <a:t>Ορισμός </a:t>
            </a:r>
            <a:r>
              <a:rPr lang="el-GR" dirty="0" smtClean="0"/>
              <a:t>της </a:t>
            </a:r>
            <a:br>
              <a:rPr lang="el-GR" dirty="0" smtClean="0"/>
            </a:br>
            <a:r>
              <a:rPr lang="el-GR" dirty="0" smtClean="0"/>
              <a:t>Αμερικανικής Ακαδημίας Μάρκετινγκ</a:t>
            </a:r>
            <a:endParaRPr lang="en-US" dirty="0"/>
          </a:p>
        </p:txBody>
      </p:sp>
    </p:spTree>
    <p:extLst>
      <p:ext uri="{BB962C8B-B14F-4D97-AF65-F5344CB8AC3E}">
        <p14:creationId xmlns:p14="http://schemas.microsoft.com/office/powerpoint/2010/main" val="4229735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17</a:t>
            </a:fld>
            <a:endParaRPr lang="el-GR" dirty="0"/>
          </a:p>
        </p:txBody>
      </p:sp>
      <p:sp>
        <p:nvSpPr>
          <p:cNvPr id="3" name="Θέση περιεχομένου 2"/>
          <p:cNvSpPr>
            <a:spLocks noGrp="1"/>
          </p:cNvSpPr>
          <p:nvPr>
            <p:ph idx="1"/>
          </p:nvPr>
        </p:nvSpPr>
        <p:spPr>
          <a:xfrm>
            <a:off x="457200" y="1295400"/>
            <a:ext cx="8229600" cy="4876800"/>
          </a:xfrm>
        </p:spPr>
        <p:txBody>
          <a:bodyPr>
            <a:noAutofit/>
          </a:bodyPr>
          <a:lstStyle/>
          <a:p>
            <a:r>
              <a:rPr lang="el-GR" sz="2200" dirty="0"/>
              <a:t> Δομική </a:t>
            </a:r>
          </a:p>
          <a:p>
            <a:pPr lvl="1"/>
            <a:r>
              <a:rPr lang="el-GR" sz="2000" dirty="0" smtClean="0"/>
              <a:t>Θεματική </a:t>
            </a:r>
            <a:r>
              <a:rPr lang="el-GR" sz="2000" dirty="0"/>
              <a:t>διαίρεση </a:t>
            </a:r>
            <a:r>
              <a:rPr lang="el-GR" sz="2000" dirty="0" smtClean="0"/>
              <a:t>π.χ. Διαφήμιση</a:t>
            </a:r>
            <a:r>
              <a:rPr lang="el-GR" sz="2000" dirty="0"/>
              <a:t>, </a:t>
            </a:r>
            <a:r>
              <a:rPr lang="el-GR" sz="2000" dirty="0" smtClean="0"/>
              <a:t>πωλήσεις</a:t>
            </a:r>
            <a:endParaRPr lang="el-GR" sz="2000" dirty="0"/>
          </a:p>
          <a:p>
            <a:r>
              <a:rPr lang="el-GR" sz="2200" dirty="0"/>
              <a:t>Διανοητική</a:t>
            </a:r>
          </a:p>
          <a:p>
            <a:pPr lvl="1"/>
            <a:r>
              <a:rPr lang="el-GR" sz="2000" dirty="0" smtClean="0"/>
              <a:t>Χαρακτηριστικά </a:t>
            </a:r>
            <a:r>
              <a:rPr lang="el-GR" sz="2000" dirty="0"/>
              <a:t>επιστημονικής προσέγγισης </a:t>
            </a:r>
            <a:endParaRPr lang="el-GR" sz="2000" dirty="0" smtClean="0"/>
          </a:p>
          <a:p>
            <a:r>
              <a:rPr lang="el-GR" sz="2200" dirty="0"/>
              <a:t>Χρονική</a:t>
            </a:r>
          </a:p>
          <a:p>
            <a:pPr lvl="1"/>
            <a:r>
              <a:rPr lang="el-GR" sz="2000" dirty="0" smtClean="0"/>
              <a:t>Ιστορική </a:t>
            </a:r>
            <a:r>
              <a:rPr lang="el-GR" sz="2000" dirty="0"/>
              <a:t>εξέλιξη</a:t>
            </a:r>
          </a:p>
          <a:p>
            <a:r>
              <a:rPr lang="el-GR" sz="2200" dirty="0"/>
              <a:t>Τοπική </a:t>
            </a:r>
          </a:p>
          <a:p>
            <a:pPr lvl="1"/>
            <a:r>
              <a:rPr lang="el-GR" sz="2000" dirty="0" smtClean="0"/>
              <a:t>Συγκριτική </a:t>
            </a:r>
            <a:r>
              <a:rPr lang="el-GR" sz="2000" dirty="0"/>
              <a:t>/ πολιτισμική θεώρηση που θέτει τα όρια ανάμεσα στο πολιτισμικό κοινωνικό σύστημα και το καθολικά εφαρμόσιμο επιχειρηματικό </a:t>
            </a:r>
            <a:r>
              <a:rPr lang="el-GR" sz="2000" dirty="0" smtClean="0"/>
              <a:t>μοντέλο.</a:t>
            </a:r>
          </a:p>
          <a:p>
            <a:r>
              <a:rPr lang="el-GR" sz="2200" dirty="0"/>
              <a:t>Προσωπική </a:t>
            </a:r>
            <a:endParaRPr lang="en-US" sz="2200" dirty="0"/>
          </a:p>
          <a:p>
            <a:pPr lvl="1"/>
            <a:r>
              <a:rPr lang="el-GR" sz="2000" dirty="0"/>
              <a:t>Ο βαθμός στον οποίο η βιβλιογραφία αντανακλά προσωπικές </a:t>
            </a:r>
            <a:r>
              <a:rPr lang="el-GR" sz="2000" dirty="0" smtClean="0"/>
              <a:t>απόψεις</a:t>
            </a:r>
            <a:endParaRPr lang="el-GR" sz="2000" dirty="0"/>
          </a:p>
        </p:txBody>
      </p:sp>
      <p:sp>
        <p:nvSpPr>
          <p:cNvPr id="2" name="Τίτλος 1"/>
          <p:cNvSpPr>
            <a:spLocks noGrp="1"/>
          </p:cNvSpPr>
          <p:nvPr>
            <p:ph type="title"/>
          </p:nvPr>
        </p:nvSpPr>
        <p:spPr>
          <a:xfrm>
            <a:off x="457200" y="152400"/>
            <a:ext cx="8229600" cy="1143000"/>
          </a:xfrm>
        </p:spPr>
        <p:txBody>
          <a:bodyPr>
            <a:normAutofit fontScale="90000"/>
          </a:bodyPr>
          <a:lstStyle/>
          <a:p>
            <a:r>
              <a:rPr lang="el-GR" dirty="0" smtClean="0"/>
              <a:t>Διαστάσεις της Θεωρίας του Μάρκετινγκ (1 από 2)</a:t>
            </a:r>
            <a:endParaRPr lang="en-US" dirty="0"/>
          </a:p>
        </p:txBody>
      </p:sp>
    </p:spTree>
    <p:extLst>
      <p:ext uri="{BB962C8B-B14F-4D97-AF65-F5344CB8AC3E}">
        <p14:creationId xmlns:p14="http://schemas.microsoft.com/office/powerpoint/2010/main" val="1108061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18</a:t>
            </a:fld>
            <a:endParaRPr lang="el-GR" dirty="0"/>
          </a:p>
        </p:txBody>
      </p:sp>
      <p:sp>
        <p:nvSpPr>
          <p:cNvPr id="3" name="Θέση περιεχομένου 2"/>
          <p:cNvSpPr>
            <a:spLocks noGrp="1"/>
          </p:cNvSpPr>
          <p:nvPr>
            <p:ph idx="1"/>
          </p:nvPr>
        </p:nvSpPr>
        <p:spPr/>
        <p:txBody>
          <a:bodyPr>
            <a:noAutofit/>
          </a:bodyPr>
          <a:lstStyle/>
          <a:p>
            <a:r>
              <a:rPr lang="el-GR" sz="2200" dirty="0"/>
              <a:t> </a:t>
            </a:r>
            <a:r>
              <a:rPr lang="el-GR" sz="2200" dirty="0" smtClean="0"/>
              <a:t>Διεπιστημονική</a:t>
            </a:r>
            <a:r>
              <a:rPr lang="en-US" sz="2200" dirty="0" smtClean="0"/>
              <a:t>:</a:t>
            </a:r>
            <a:r>
              <a:rPr lang="el-GR" sz="2200" dirty="0"/>
              <a:t> </a:t>
            </a:r>
            <a:r>
              <a:rPr lang="el-GR" sz="2200" dirty="0" smtClean="0"/>
              <a:t>Συγκερασμός </a:t>
            </a:r>
            <a:r>
              <a:rPr lang="el-GR" sz="2200" dirty="0"/>
              <a:t>θεωριών και μεθόδων άλλων επιστημών</a:t>
            </a:r>
          </a:p>
          <a:p>
            <a:pPr lvl="1"/>
            <a:r>
              <a:rPr lang="el-GR" sz="2000" dirty="0" smtClean="0"/>
              <a:t>οικονομικά - οικονομετρία</a:t>
            </a:r>
          </a:p>
          <a:p>
            <a:pPr lvl="1"/>
            <a:r>
              <a:rPr lang="el-GR" sz="2000" dirty="0" smtClean="0"/>
              <a:t>ψυχολογία  </a:t>
            </a:r>
            <a:r>
              <a:rPr lang="el-GR" sz="2000" dirty="0"/>
              <a:t>–  ψυχανάλυση </a:t>
            </a:r>
          </a:p>
          <a:p>
            <a:pPr lvl="1"/>
            <a:r>
              <a:rPr lang="el-GR" sz="2000" dirty="0"/>
              <a:t>κοινωνιολογία - ανθρωπολογία</a:t>
            </a:r>
          </a:p>
          <a:p>
            <a:pPr lvl="1"/>
            <a:r>
              <a:rPr lang="el-GR" sz="2000" dirty="0" smtClean="0"/>
              <a:t>στατιστική – μαθηματικά </a:t>
            </a:r>
          </a:p>
          <a:p>
            <a:pPr lvl="1"/>
            <a:r>
              <a:rPr lang="el-GR" sz="2000" dirty="0" err="1" smtClean="0"/>
              <a:t>νευροεπιστήμες</a:t>
            </a:r>
            <a:r>
              <a:rPr lang="el-GR" sz="2000" dirty="0" smtClean="0"/>
              <a:t> </a:t>
            </a:r>
            <a:r>
              <a:rPr lang="el-GR" sz="2000" dirty="0"/>
              <a:t>- βιολογία</a:t>
            </a:r>
          </a:p>
          <a:p>
            <a:pPr lvl="1"/>
            <a:r>
              <a:rPr lang="el-GR" sz="2000" dirty="0"/>
              <a:t>σημειολογία – γλωσσολογία - επικοινωνία</a:t>
            </a:r>
          </a:p>
          <a:p>
            <a:pPr lvl="1"/>
            <a:r>
              <a:rPr lang="el-GR" sz="2000" dirty="0"/>
              <a:t>φιλοσοφία – ηθική</a:t>
            </a:r>
          </a:p>
          <a:p>
            <a:pPr lvl="1"/>
            <a:r>
              <a:rPr lang="el-GR" sz="2000" dirty="0"/>
              <a:t>επιστήμη των αποφάσεων – μάνατζμεντ - </a:t>
            </a:r>
            <a:r>
              <a:rPr lang="el-GR" sz="2000" dirty="0" smtClean="0"/>
              <a:t>στρατηγική</a:t>
            </a:r>
          </a:p>
          <a:p>
            <a:pPr marL="457200" lvl="1" indent="0" algn="r">
              <a:buNone/>
            </a:pPr>
            <a:r>
              <a:rPr lang="el-GR" sz="1800" dirty="0" err="1" smtClean="0"/>
              <a:t>Bartels</a:t>
            </a:r>
            <a:r>
              <a:rPr lang="el-GR" sz="1800" dirty="0"/>
              <a:t>,  </a:t>
            </a:r>
            <a:r>
              <a:rPr lang="el-GR" sz="1800" dirty="0" err="1"/>
              <a:t>Robert</a:t>
            </a:r>
            <a:r>
              <a:rPr lang="el-GR" sz="1800" dirty="0"/>
              <a:t> (</a:t>
            </a:r>
            <a:r>
              <a:rPr lang="el-GR" sz="1800" dirty="0" smtClean="0"/>
              <a:t>1976)</a:t>
            </a:r>
            <a:endParaRPr lang="el-GR" sz="1800" dirty="0"/>
          </a:p>
          <a:p>
            <a:endParaRPr lang="en-US" sz="2400" dirty="0"/>
          </a:p>
        </p:txBody>
      </p:sp>
      <p:sp>
        <p:nvSpPr>
          <p:cNvPr id="2" name="Τίτλος 1"/>
          <p:cNvSpPr>
            <a:spLocks noGrp="1"/>
          </p:cNvSpPr>
          <p:nvPr>
            <p:ph type="title"/>
          </p:nvPr>
        </p:nvSpPr>
        <p:spPr/>
        <p:txBody>
          <a:bodyPr>
            <a:normAutofit fontScale="90000"/>
          </a:bodyPr>
          <a:lstStyle/>
          <a:p>
            <a:r>
              <a:rPr lang="el-GR" dirty="0" smtClean="0"/>
              <a:t>Διαστάσεις της Θεωρίας του Μάρκετινγκ (2 </a:t>
            </a:r>
            <a:r>
              <a:rPr lang="el-GR" dirty="0"/>
              <a:t>α</a:t>
            </a:r>
            <a:r>
              <a:rPr lang="el-GR" dirty="0" smtClean="0"/>
              <a:t>πό 2)</a:t>
            </a:r>
            <a:endParaRPr lang="en-US" dirty="0"/>
          </a:p>
        </p:txBody>
      </p:sp>
    </p:spTree>
    <p:extLst>
      <p:ext uri="{BB962C8B-B14F-4D97-AF65-F5344CB8AC3E}">
        <p14:creationId xmlns:p14="http://schemas.microsoft.com/office/powerpoint/2010/main" val="1406910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19</a:t>
            </a:fld>
            <a:endParaRPr lang="el-GR" dirty="0"/>
          </a:p>
        </p:txBody>
      </p:sp>
      <p:sp>
        <p:nvSpPr>
          <p:cNvPr id="3" name="Θέση περιεχομένου 2"/>
          <p:cNvSpPr>
            <a:spLocks noGrp="1"/>
          </p:cNvSpPr>
          <p:nvPr>
            <p:ph idx="1"/>
          </p:nvPr>
        </p:nvSpPr>
        <p:spPr/>
        <p:txBody>
          <a:bodyPr>
            <a:normAutofit fontScale="92500" lnSpcReduction="20000"/>
          </a:bodyPr>
          <a:lstStyle/>
          <a:p>
            <a:pPr fontAlgn="base"/>
            <a:r>
              <a:rPr lang="el-GR" dirty="0" smtClean="0"/>
              <a:t>Προσανατολισμός στην Παραγωγή </a:t>
            </a:r>
          </a:p>
          <a:p>
            <a:pPr lvl="1" fontAlgn="base"/>
            <a:r>
              <a:rPr lang="el-GR" dirty="0" smtClean="0"/>
              <a:t>Μέθοδοι παραγωγής και οικονομίες κλίμακας</a:t>
            </a:r>
            <a:endParaRPr lang="en-US" dirty="0"/>
          </a:p>
          <a:p>
            <a:pPr fontAlgn="base"/>
            <a:r>
              <a:rPr lang="el-GR" dirty="0" smtClean="0"/>
              <a:t>Προσανατολισμός στην Πώληση</a:t>
            </a:r>
          </a:p>
          <a:p>
            <a:pPr lvl="1" fontAlgn="base"/>
            <a:r>
              <a:rPr lang="el-GR" dirty="0" smtClean="0"/>
              <a:t>Επιθετική και πιεστική πώληση</a:t>
            </a:r>
            <a:endParaRPr lang="en-US" dirty="0" smtClean="0"/>
          </a:p>
          <a:p>
            <a:pPr fontAlgn="base"/>
            <a:r>
              <a:rPr lang="el-GR" dirty="0" smtClean="0"/>
              <a:t>Προσανατολισμός στο Μάρκετινγκ </a:t>
            </a:r>
          </a:p>
          <a:p>
            <a:pPr lvl="1" fontAlgn="base"/>
            <a:r>
              <a:rPr lang="el-GR" dirty="0"/>
              <a:t> </a:t>
            </a:r>
            <a:r>
              <a:rPr lang="el-GR" dirty="0" smtClean="0"/>
              <a:t>Πελατοκεντρική προσέγγιση</a:t>
            </a:r>
            <a:endParaRPr lang="en-US" dirty="0"/>
          </a:p>
          <a:p>
            <a:r>
              <a:rPr lang="el-GR" dirty="0" smtClean="0"/>
              <a:t>Σήμερα προσανατολισμός στην κοινωνική ευθύνη, ανθρωποκεντρισμός</a:t>
            </a:r>
            <a:r>
              <a:rPr lang="en-US" dirty="0" smtClean="0"/>
              <a:t>, </a:t>
            </a:r>
            <a:r>
              <a:rPr lang="el-GR" dirty="0" smtClean="0"/>
              <a:t>αειφόρος </a:t>
            </a:r>
            <a:r>
              <a:rPr lang="el-GR" dirty="0"/>
              <a:t>ανάπτυξη</a:t>
            </a:r>
            <a:endParaRPr lang="en-US" dirty="0"/>
          </a:p>
          <a:p>
            <a:endParaRPr lang="en-US" dirty="0"/>
          </a:p>
        </p:txBody>
      </p:sp>
      <p:sp>
        <p:nvSpPr>
          <p:cNvPr id="2" name="Τίτλος 1"/>
          <p:cNvSpPr>
            <a:spLocks noGrp="1"/>
          </p:cNvSpPr>
          <p:nvPr>
            <p:ph type="title"/>
          </p:nvPr>
        </p:nvSpPr>
        <p:spPr/>
        <p:txBody>
          <a:bodyPr>
            <a:normAutofit fontScale="90000"/>
          </a:bodyPr>
          <a:lstStyle/>
          <a:p>
            <a:r>
              <a:rPr lang="el-GR" dirty="0"/>
              <a:t>Εξέλιξη της </a:t>
            </a:r>
            <a:r>
              <a:rPr lang="el-GR" dirty="0" smtClean="0"/>
              <a:t>Θεώρησης </a:t>
            </a:r>
            <a:r>
              <a:rPr lang="el-GR" dirty="0"/>
              <a:t>του Μάρκετινγκ </a:t>
            </a:r>
            <a:r>
              <a:rPr lang="el-GR" dirty="0" smtClean="0"/>
              <a:t>(Ιστορική </a:t>
            </a:r>
            <a:r>
              <a:rPr lang="el-GR" dirty="0"/>
              <a:t>Δ</a:t>
            </a:r>
            <a:r>
              <a:rPr lang="el-GR" dirty="0" smtClean="0"/>
              <a:t>ιάσταση</a:t>
            </a:r>
            <a:r>
              <a:rPr lang="el-GR" dirty="0" smtClean="0"/>
              <a:t>)</a:t>
            </a:r>
            <a:endParaRPr lang="en-US" dirty="0"/>
          </a:p>
        </p:txBody>
      </p:sp>
    </p:spTree>
    <p:extLst>
      <p:ext uri="{BB962C8B-B14F-4D97-AF65-F5344CB8AC3E}">
        <p14:creationId xmlns:p14="http://schemas.microsoft.com/office/powerpoint/2010/main" val="4278779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Οικονομικό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2" name="Title 1"/>
          <p:cNvSpPr>
            <a:spLocks noGrp="1"/>
          </p:cNvSpPr>
          <p:nvPr>
            <p:ph type="title"/>
          </p:nvPr>
        </p:nvSpPr>
        <p:spPr/>
        <p:txBody>
          <a:bodyPr/>
          <a:lstStyle/>
          <a:p>
            <a:r>
              <a:rPr lang="el-GR" dirty="0" smtClean="0"/>
              <a:t>Χρηματοδότηση</a:t>
            </a:r>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20</a:t>
            </a:fld>
            <a:endParaRPr lang="el-GR" dirty="0"/>
          </a:p>
        </p:txBody>
      </p:sp>
      <p:sp>
        <p:nvSpPr>
          <p:cNvPr id="3" name="Θέση περιεχομένου 2"/>
          <p:cNvSpPr>
            <a:spLocks noGrp="1"/>
          </p:cNvSpPr>
          <p:nvPr>
            <p:ph idx="1"/>
          </p:nvPr>
        </p:nvSpPr>
        <p:spPr/>
        <p:txBody>
          <a:bodyPr>
            <a:normAutofit/>
          </a:bodyPr>
          <a:lstStyle/>
          <a:p>
            <a:pPr fontAlgn="base"/>
            <a:r>
              <a:rPr lang="el-GR" dirty="0" smtClean="0"/>
              <a:t>Κοινότητες Μάρκας (</a:t>
            </a:r>
            <a:r>
              <a:rPr lang="en-US" dirty="0" smtClean="0"/>
              <a:t>Brand Communities</a:t>
            </a:r>
            <a:r>
              <a:rPr lang="el-GR" dirty="0" smtClean="0"/>
              <a:t>)</a:t>
            </a:r>
            <a:endParaRPr lang="en-US" dirty="0" smtClean="0"/>
          </a:p>
          <a:p>
            <a:pPr lvl="1" fontAlgn="base"/>
            <a:r>
              <a:rPr lang="el-GR" dirty="0" smtClean="0"/>
              <a:t>Ιδιοκτήτες </a:t>
            </a:r>
            <a:r>
              <a:rPr lang="en-US" dirty="0" smtClean="0"/>
              <a:t>Harley Davidson</a:t>
            </a:r>
          </a:p>
          <a:p>
            <a:pPr fontAlgn="base"/>
            <a:r>
              <a:rPr lang="el-GR" dirty="0" smtClean="0"/>
              <a:t>Μάρκες Πολυτελείας (</a:t>
            </a:r>
            <a:r>
              <a:rPr lang="en-US" dirty="0" smtClean="0"/>
              <a:t>Luxury Brands</a:t>
            </a:r>
            <a:r>
              <a:rPr lang="el-GR" dirty="0" smtClean="0"/>
              <a:t>)</a:t>
            </a:r>
            <a:endParaRPr lang="en-US" dirty="0" smtClean="0"/>
          </a:p>
          <a:p>
            <a:pPr fontAlgn="base"/>
            <a:r>
              <a:rPr lang="el-GR" dirty="0" smtClean="0"/>
              <a:t>Προσωπικές Μάρκες (</a:t>
            </a:r>
            <a:r>
              <a:rPr lang="en-US" dirty="0" smtClean="0"/>
              <a:t>Personal Branding</a:t>
            </a:r>
            <a:r>
              <a:rPr lang="el-GR" dirty="0" smtClean="0"/>
              <a:t>)</a:t>
            </a:r>
          </a:p>
          <a:p>
            <a:pPr lvl="1" fontAlgn="base"/>
            <a:r>
              <a:rPr lang="el-GR" dirty="0" smtClean="0"/>
              <a:t>Διασημότητες π.χ. </a:t>
            </a:r>
            <a:r>
              <a:rPr lang="en-US" dirty="0" smtClean="0"/>
              <a:t>Paris</a:t>
            </a:r>
            <a:r>
              <a:rPr lang="el-GR" dirty="0" smtClean="0"/>
              <a:t> </a:t>
            </a:r>
            <a:r>
              <a:rPr lang="en-US" dirty="0" smtClean="0"/>
              <a:t>Hilton, </a:t>
            </a:r>
            <a:endParaRPr lang="en-US" dirty="0"/>
          </a:p>
          <a:p>
            <a:pPr fontAlgn="base"/>
            <a:r>
              <a:rPr lang="en-US" dirty="0" err="1" smtClean="0"/>
              <a:t>Lovemarks</a:t>
            </a:r>
            <a:endParaRPr lang="en-US" dirty="0" smtClean="0"/>
          </a:p>
          <a:p>
            <a:pPr lvl="1" fontAlgn="base"/>
            <a:r>
              <a:rPr lang="el-GR" dirty="0" smtClean="0"/>
              <a:t>Θεωρία πέρα από τις μάρκες</a:t>
            </a:r>
            <a:endParaRPr lang="en-US" dirty="0" smtClean="0"/>
          </a:p>
          <a:p>
            <a:pPr lvl="1" fontAlgn="base"/>
            <a:endParaRPr lang="en-US" dirty="0"/>
          </a:p>
          <a:p>
            <a:endParaRPr lang="en-US" dirty="0"/>
          </a:p>
        </p:txBody>
      </p:sp>
      <p:sp>
        <p:nvSpPr>
          <p:cNvPr id="2" name="Τίτλος 1"/>
          <p:cNvSpPr>
            <a:spLocks noGrp="1"/>
          </p:cNvSpPr>
          <p:nvPr>
            <p:ph type="title"/>
          </p:nvPr>
        </p:nvSpPr>
        <p:spPr/>
        <p:txBody>
          <a:bodyPr>
            <a:normAutofit fontScale="90000"/>
          </a:bodyPr>
          <a:lstStyle/>
          <a:p>
            <a:r>
              <a:rPr lang="el-GR" dirty="0" smtClean="0"/>
              <a:t>Επίκαιρα Θέματα </a:t>
            </a:r>
            <a:br>
              <a:rPr lang="el-GR" dirty="0" smtClean="0"/>
            </a:br>
            <a:r>
              <a:rPr lang="el-GR" dirty="0" smtClean="0"/>
              <a:t>στο Σύγχρονο </a:t>
            </a:r>
            <a:r>
              <a:rPr lang="el-GR" dirty="0"/>
              <a:t>Μ</a:t>
            </a:r>
            <a:r>
              <a:rPr lang="el-GR" dirty="0" smtClean="0"/>
              <a:t>άρκετινγκ</a:t>
            </a:r>
            <a:endParaRPr lang="en-US" dirty="0"/>
          </a:p>
        </p:txBody>
      </p:sp>
    </p:spTree>
    <p:extLst>
      <p:ext uri="{BB962C8B-B14F-4D97-AF65-F5344CB8AC3E}">
        <p14:creationId xmlns:p14="http://schemas.microsoft.com/office/powerpoint/2010/main" val="3816370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21</a:t>
            </a:fld>
            <a:endParaRPr lang="el-GR" dirty="0"/>
          </a:p>
        </p:txBody>
      </p:sp>
      <p:pic>
        <p:nvPicPr>
          <p:cNvPr id="2051" name="Picture 3" descr="Το Μάρκετινγκ ξεκινά από την αναγώριση του περιβάλλοντος, την έρευνα και τη χάραξη στρατηγικής.&#10;Συνεχίζει με την κατανόηση της αγοραστικης συμπεριφοράς, την τμηαματοποίηση της αγοράς, τον προσδιορισμός των αγορών στόχων και την τοποθέτηση του προϊόντος.&#10;Εν συνεχεία προσδιορίζεται το μίγμα μάρκετινκ ενώ λαμβάνονται υπόψη και ειδικά θέματα όπως: το διεθνές μάρκετινγκ, η επιστήμη των υπηρεσιών, η ολοκληρωμένη επικοινωνία μάρκετινγκ και η ηθική.&#10;Μετά την εφαρμογή των παραπάνω γίνεται η αξιολόγηση των αποτελεσμάτων και για τυχόν αλλαγές η διαδικασία ξεκινά από το πρώτο βήμα εκ νέου." title="Συνολική θεώρηση του Μάρκετινγκ (Δομική διάστασ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84847"/>
            <a:ext cx="8058150" cy="473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normAutofit fontScale="90000"/>
          </a:bodyPr>
          <a:lstStyle/>
          <a:p>
            <a:r>
              <a:rPr lang="el-GR" dirty="0"/>
              <a:t>Συνολική </a:t>
            </a:r>
            <a:r>
              <a:rPr lang="el-GR" dirty="0" smtClean="0"/>
              <a:t>Θεώρηση </a:t>
            </a:r>
            <a:r>
              <a:rPr lang="el-GR" dirty="0"/>
              <a:t>του Μάρκετινγκ (Δομική </a:t>
            </a:r>
            <a:r>
              <a:rPr lang="el-GR" dirty="0" smtClean="0"/>
              <a:t>Διάσταση</a:t>
            </a:r>
            <a:r>
              <a:rPr lang="el-GR" dirty="0" smtClean="0"/>
              <a:t>)</a:t>
            </a:r>
            <a:endParaRPr lang="en-US" dirty="0">
              <a:latin typeface="+mn-lt"/>
            </a:endParaRPr>
          </a:p>
        </p:txBody>
      </p:sp>
    </p:spTree>
    <p:extLst>
      <p:ext uri="{BB962C8B-B14F-4D97-AF65-F5344CB8AC3E}">
        <p14:creationId xmlns:p14="http://schemas.microsoft.com/office/powerpoint/2010/main" val="1052683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22</a:t>
            </a:fld>
            <a:endParaRPr lang="el-GR" dirty="0"/>
          </a:p>
        </p:txBody>
      </p:sp>
      <p:sp>
        <p:nvSpPr>
          <p:cNvPr id="5" name="Θέση περιεχομένου 2"/>
          <p:cNvSpPr>
            <a:spLocks noGrp="1"/>
          </p:cNvSpPr>
          <p:nvPr>
            <p:ph idx="1"/>
          </p:nvPr>
        </p:nvSpPr>
        <p:spPr>
          <a:xfrm>
            <a:off x="457200" y="1798637"/>
            <a:ext cx="8229600" cy="4525963"/>
          </a:xfrm>
        </p:spPr>
        <p:txBody>
          <a:bodyPr>
            <a:normAutofit lnSpcReduction="10000"/>
          </a:bodyPr>
          <a:lstStyle/>
          <a:p>
            <a:pPr fontAlgn="base"/>
            <a:r>
              <a:rPr lang="el-GR" dirty="0"/>
              <a:t>Καθορισμός </a:t>
            </a:r>
            <a:r>
              <a:rPr lang="el-GR" dirty="0" smtClean="0"/>
              <a:t>Στόχων</a:t>
            </a:r>
          </a:p>
          <a:p>
            <a:pPr fontAlgn="base"/>
            <a:r>
              <a:rPr lang="el-GR" dirty="0" smtClean="0"/>
              <a:t>Ανάλυση Πληροφοριών</a:t>
            </a:r>
          </a:p>
          <a:p>
            <a:pPr fontAlgn="base"/>
            <a:r>
              <a:rPr lang="el-GR" dirty="0" smtClean="0"/>
              <a:t>Ανάλυση </a:t>
            </a:r>
            <a:r>
              <a:rPr lang="en-US" dirty="0" smtClean="0"/>
              <a:t>SWOT</a:t>
            </a:r>
            <a:endParaRPr lang="el-GR" dirty="0" smtClean="0"/>
          </a:p>
          <a:p>
            <a:pPr lvl="1">
              <a:lnSpc>
                <a:spcPct val="70000"/>
              </a:lnSpc>
              <a:spcBef>
                <a:spcPct val="50000"/>
              </a:spcBef>
              <a:defRPr/>
            </a:pPr>
            <a:r>
              <a:rPr lang="en-US" dirty="0"/>
              <a:t>Strengths (</a:t>
            </a:r>
            <a:r>
              <a:rPr lang="el-GR" dirty="0"/>
              <a:t>Πλεονεκτήματα Επιχείρησης)</a:t>
            </a:r>
            <a:endParaRPr lang="en-US" dirty="0"/>
          </a:p>
          <a:p>
            <a:pPr lvl="1">
              <a:lnSpc>
                <a:spcPct val="70000"/>
              </a:lnSpc>
              <a:spcBef>
                <a:spcPct val="50000"/>
              </a:spcBef>
              <a:defRPr/>
            </a:pPr>
            <a:r>
              <a:rPr lang="en-US" dirty="0"/>
              <a:t>Weaknesses</a:t>
            </a:r>
            <a:r>
              <a:rPr lang="el-GR" dirty="0"/>
              <a:t> (Μειονεκτήματα Επιχείρησης)</a:t>
            </a:r>
            <a:endParaRPr lang="en-US" dirty="0"/>
          </a:p>
          <a:p>
            <a:pPr lvl="1">
              <a:lnSpc>
                <a:spcPct val="70000"/>
              </a:lnSpc>
              <a:spcBef>
                <a:spcPct val="50000"/>
              </a:spcBef>
              <a:defRPr/>
            </a:pPr>
            <a:r>
              <a:rPr lang="en-US" dirty="0"/>
              <a:t>Opportunities</a:t>
            </a:r>
            <a:r>
              <a:rPr lang="el-GR" dirty="0"/>
              <a:t> (Ευκαιρίες Αγοράς)</a:t>
            </a:r>
            <a:endParaRPr lang="en-US" dirty="0"/>
          </a:p>
          <a:p>
            <a:pPr lvl="1">
              <a:lnSpc>
                <a:spcPct val="70000"/>
              </a:lnSpc>
              <a:spcBef>
                <a:spcPct val="50000"/>
              </a:spcBef>
              <a:defRPr/>
            </a:pPr>
            <a:r>
              <a:rPr lang="en-US" dirty="0"/>
              <a:t>Threats</a:t>
            </a:r>
            <a:r>
              <a:rPr lang="el-GR" dirty="0"/>
              <a:t> (Απειλές Αγοράς)</a:t>
            </a:r>
          </a:p>
          <a:p>
            <a:pPr fontAlgn="base"/>
            <a:r>
              <a:rPr lang="el-GR" dirty="0" smtClean="0"/>
              <a:t>Αξιολόγηση δεδομένων και πληροφοριών </a:t>
            </a:r>
            <a:endParaRPr lang="en-US" dirty="0" smtClean="0"/>
          </a:p>
          <a:p>
            <a:pPr lvl="1" fontAlgn="base"/>
            <a:endParaRPr lang="el-GR" dirty="0"/>
          </a:p>
          <a:p>
            <a:pPr fontAlgn="base"/>
            <a:endParaRPr lang="en-US" dirty="0"/>
          </a:p>
          <a:p>
            <a:endParaRPr lang="en-US" dirty="0"/>
          </a:p>
        </p:txBody>
      </p:sp>
      <p:sp>
        <p:nvSpPr>
          <p:cNvPr id="2" name="Τίτλος 1"/>
          <p:cNvSpPr>
            <a:spLocks noGrp="1"/>
          </p:cNvSpPr>
          <p:nvPr>
            <p:ph type="title"/>
          </p:nvPr>
        </p:nvSpPr>
        <p:spPr/>
        <p:txBody>
          <a:bodyPr>
            <a:normAutofit fontScale="90000"/>
          </a:bodyPr>
          <a:lstStyle/>
          <a:p>
            <a:r>
              <a:rPr lang="el-GR" dirty="0">
                <a:latin typeface="+mn-lt"/>
              </a:rPr>
              <a:t>Διαδικασία </a:t>
            </a:r>
            <a:r>
              <a:rPr lang="el-GR" dirty="0" smtClean="0">
                <a:latin typeface="+mn-lt"/>
              </a:rPr>
              <a:t>Προγραμματισμού </a:t>
            </a:r>
            <a:r>
              <a:rPr lang="el-GR" dirty="0">
                <a:latin typeface="+mn-lt"/>
              </a:rPr>
              <a:t>Μάρκετινγκ (</a:t>
            </a:r>
            <a:r>
              <a:rPr lang="el-GR" dirty="0" err="1" smtClean="0">
                <a:latin typeface="+mn-lt"/>
              </a:rPr>
              <a:t>Marketing</a:t>
            </a:r>
            <a:r>
              <a:rPr lang="el-GR" dirty="0" smtClean="0">
                <a:latin typeface="+mn-lt"/>
              </a:rPr>
              <a:t> </a:t>
            </a:r>
            <a:r>
              <a:rPr lang="el-GR" dirty="0" err="1" smtClean="0">
                <a:latin typeface="+mn-lt"/>
              </a:rPr>
              <a:t>Plan</a:t>
            </a:r>
            <a:r>
              <a:rPr lang="el-GR" dirty="0" smtClean="0">
                <a:latin typeface="+mn-lt"/>
              </a:rPr>
              <a:t>) </a:t>
            </a:r>
            <a:br>
              <a:rPr lang="el-GR" dirty="0" smtClean="0">
                <a:latin typeface="+mn-lt"/>
              </a:rPr>
            </a:br>
            <a:r>
              <a:rPr lang="el-GR" dirty="0" smtClean="0">
                <a:latin typeface="+mn-lt"/>
              </a:rPr>
              <a:t>(1 από 3)</a:t>
            </a:r>
            <a:endParaRPr lang="en-US" dirty="0">
              <a:latin typeface="+mn-lt"/>
            </a:endParaRPr>
          </a:p>
        </p:txBody>
      </p:sp>
    </p:spTree>
    <p:extLst>
      <p:ext uri="{BB962C8B-B14F-4D97-AF65-F5344CB8AC3E}">
        <p14:creationId xmlns:p14="http://schemas.microsoft.com/office/powerpoint/2010/main" val="2886827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23</a:t>
            </a:fld>
            <a:endParaRPr lang="el-GR" dirty="0"/>
          </a:p>
        </p:txBody>
      </p:sp>
      <p:sp>
        <p:nvSpPr>
          <p:cNvPr id="2" name="Τίτλος 1"/>
          <p:cNvSpPr>
            <a:spLocks noGrp="1"/>
          </p:cNvSpPr>
          <p:nvPr>
            <p:ph type="title"/>
          </p:nvPr>
        </p:nvSpPr>
        <p:spPr/>
        <p:txBody>
          <a:bodyPr>
            <a:normAutofit fontScale="90000"/>
          </a:bodyPr>
          <a:lstStyle/>
          <a:p>
            <a:r>
              <a:rPr lang="el-GR" dirty="0">
                <a:latin typeface="+mn-lt"/>
              </a:rPr>
              <a:t>Διαδικασία </a:t>
            </a:r>
            <a:r>
              <a:rPr lang="el-GR" dirty="0" smtClean="0">
                <a:latin typeface="+mn-lt"/>
              </a:rPr>
              <a:t>Προγραμματισμού </a:t>
            </a:r>
            <a:r>
              <a:rPr lang="el-GR" dirty="0">
                <a:latin typeface="+mn-lt"/>
              </a:rPr>
              <a:t>Μάρκετινγκ (</a:t>
            </a:r>
            <a:r>
              <a:rPr lang="el-GR" dirty="0" err="1">
                <a:latin typeface="+mn-lt"/>
              </a:rPr>
              <a:t>Marketing</a:t>
            </a:r>
            <a:r>
              <a:rPr lang="el-GR" dirty="0">
                <a:latin typeface="+mn-lt"/>
              </a:rPr>
              <a:t> </a:t>
            </a:r>
            <a:r>
              <a:rPr lang="el-GR" dirty="0" err="1">
                <a:latin typeface="+mn-lt"/>
              </a:rPr>
              <a:t>Plan</a:t>
            </a:r>
            <a:r>
              <a:rPr lang="el-GR" dirty="0" smtClean="0">
                <a:latin typeface="+mn-lt"/>
              </a:rPr>
              <a:t>) </a:t>
            </a:r>
            <a:br>
              <a:rPr lang="el-GR" dirty="0" smtClean="0">
                <a:latin typeface="+mn-lt"/>
              </a:rPr>
            </a:br>
            <a:r>
              <a:rPr lang="el-GR" dirty="0" smtClean="0"/>
              <a:t>(2 </a:t>
            </a:r>
            <a:r>
              <a:rPr lang="el-GR" dirty="0"/>
              <a:t>από </a:t>
            </a:r>
            <a:r>
              <a:rPr lang="el-GR" dirty="0" smtClean="0"/>
              <a:t>3)</a:t>
            </a:r>
            <a:endParaRPr lang="en-US" dirty="0">
              <a:latin typeface="+mn-lt"/>
            </a:endParaRPr>
          </a:p>
        </p:txBody>
      </p:sp>
      <p:sp>
        <p:nvSpPr>
          <p:cNvPr id="5" name="Θέση περιεχομένου 2"/>
          <p:cNvSpPr>
            <a:spLocks noGrp="1"/>
          </p:cNvSpPr>
          <p:nvPr>
            <p:ph idx="1"/>
          </p:nvPr>
        </p:nvSpPr>
        <p:spPr>
          <a:xfrm>
            <a:off x="457200" y="1798637"/>
            <a:ext cx="8229600" cy="4525963"/>
          </a:xfrm>
        </p:spPr>
        <p:txBody>
          <a:bodyPr>
            <a:normAutofit/>
          </a:bodyPr>
          <a:lstStyle/>
          <a:p>
            <a:pPr fontAlgn="auto">
              <a:spcBef>
                <a:spcPts val="0"/>
              </a:spcBef>
              <a:spcAft>
                <a:spcPts val="0"/>
              </a:spcAft>
              <a:defRPr/>
            </a:pPr>
            <a:r>
              <a:rPr lang="el-GR" dirty="0" smtClean="0"/>
              <a:t>Μίγμα Μάρκετινγκ 4Ρ/8</a:t>
            </a:r>
            <a:r>
              <a:rPr lang="en-US" dirty="0"/>
              <a:t>P </a:t>
            </a:r>
            <a:endParaRPr lang="el-GR" dirty="0"/>
          </a:p>
          <a:p>
            <a:pPr marL="914400" lvl="1" indent="-514350">
              <a:spcBef>
                <a:spcPts val="0"/>
              </a:spcBef>
              <a:buFont typeface="+mj-lt"/>
              <a:buAutoNum type="arabicPeriod"/>
              <a:defRPr/>
            </a:pPr>
            <a:r>
              <a:rPr lang="en-US" b="1" dirty="0"/>
              <a:t>Product (</a:t>
            </a:r>
            <a:r>
              <a:rPr lang="el-GR" b="1" dirty="0"/>
              <a:t>προϊόν)</a:t>
            </a:r>
            <a:endParaRPr lang="en-US" b="1" dirty="0"/>
          </a:p>
          <a:p>
            <a:pPr marL="914400" lvl="1" indent="-514350">
              <a:spcBef>
                <a:spcPts val="0"/>
              </a:spcBef>
              <a:buFont typeface="+mj-lt"/>
              <a:buAutoNum type="arabicPeriod"/>
              <a:defRPr/>
            </a:pPr>
            <a:r>
              <a:rPr lang="en-US" b="1" dirty="0"/>
              <a:t>Price</a:t>
            </a:r>
            <a:r>
              <a:rPr lang="el-GR" b="1" dirty="0"/>
              <a:t> (τιμή)</a:t>
            </a:r>
            <a:endParaRPr lang="en-US" b="1" dirty="0"/>
          </a:p>
          <a:p>
            <a:pPr marL="914400" lvl="1" indent="-514350">
              <a:spcBef>
                <a:spcPts val="0"/>
              </a:spcBef>
              <a:buFont typeface="+mj-lt"/>
              <a:buAutoNum type="arabicPeriod"/>
              <a:defRPr/>
            </a:pPr>
            <a:r>
              <a:rPr lang="en-US" b="1" dirty="0"/>
              <a:t>Promotion</a:t>
            </a:r>
            <a:r>
              <a:rPr lang="el-GR" b="1" dirty="0"/>
              <a:t> (προβολή)</a:t>
            </a:r>
            <a:endParaRPr lang="en-US" b="1" dirty="0"/>
          </a:p>
          <a:p>
            <a:pPr marL="914400" lvl="1" indent="-514350">
              <a:spcBef>
                <a:spcPts val="0"/>
              </a:spcBef>
              <a:buFont typeface="+mj-lt"/>
              <a:buAutoNum type="arabicPeriod"/>
              <a:defRPr/>
            </a:pPr>
            <a:r>
              <a:rPr lang="en-US" b="1" dirty="0"/>
              <a:t>Place</a:t>
            </a:r>
            <a:r>
              <a:rPr lang="el-GR" b="1" dirty="0"/>
              <a:t> (Διακίνηση)</a:t>
            </a:r>
            <a:endParaRPr lang="en-US" b="1" dirty="0"/>
          </a:p>
          <a:p>
            <a:pPr marL="914400" lvl="1" indent="-514350">
              <a:spcBef>
                <a:spcPts val="0"/>
              </a:spcBef>
              <a:buFont typeface="+mj-lt"/>
              <a:buAutoNum type="arabicPeriod"/>
              <a:defRPr/>
            </a:pPr>
            <a:r>
              <a:rPr lang="en-US" dirty="0"/>
              <a:t>People</a:t>
            </a:r>
            <a:r>
              <a:rPr lang="el-GR" dirty="0"/>
              <a:t> (Προσωπικό)</a:t>
            </a:r>
            <a:endParaRPr lang="en-US" dirty="0"/>
          </a:p>
          <a:p>
            <a:pPr marL="914400" lvl="1" indent="-514350">
              <a:spcBef>
                <a:spcPts val="0"/>
              </a:spcBef>
              <a:buFont typeface="+mj-lt"/>
              <a:buAutoNum type="arabicPeriod"/>
              <a:defRPr/>
            </a:pPr>
            <a:r>
              <a:rPr lang="en-US" dirty="0"/>
              <a:t>Processes</a:t>
            </a:r>
            <a:r>
              <a:rPr lang="el-GR" dirty="0"/>
              <a:t> (Διαδικασίες)</a:t>
            </a:r>
            <a:r>
              <a:rPr lang="en-US" dirty="0"/>
              <a:t> </a:t>
            </a:r>
            <a:endParaRPr lang="el-GR" dirty="0"/>
          </a:p>
          <a:p>
            <a:pPr marL="914400" lvl="1" indent="-514350">
              <a:spcBef>
                <a:spcPts val="0"/>
              </a:spcBef>
              <a:buFont typeface="+mj-lt"/>
              <a:buAutoNum type="arabicPeriod"/>
              <a:defRPr/>
            </a:pPr>
            <a:r>
              <a:rPr lang="en-US" dirty="0"/>
              <a:t>Physical Environment </a:t>
            </a:r>
            <a:r>
              <a:rPr lang="el-GR" dirty="0"/>
              <a:t>– </a:t>
            </a:r>
            <a:r>
              <a:rPr lang="en-US" dirty="0"/>
              <a:t>(</a:t>
            </a:r>
            <a:r>
              <a:rPr lang="el-GR" dirty="0"/>
              <a:t>Φυσικό περιβάλλον</a:t>
            </a:r>
            <a:r>
              <a:rPr lang="en-US" dirty="0"/>
              <a:t>)</a:t>
            </a:r>
            <a:endParaRPr lang="el-GR" dirty="0"/>
          </a:p>
          <a:p>
            <a:pPr marL="914400" lvl="1" indent="-514350">
              <a:spcBef>
                <a:spcPts val="0"/>
              </a:spcBef>
              <a:buFont typeface="+mj-lt"/>
              <a:buAutoNum type="arabicPeriod"/>
              <a:defRPr/>
            </a:pPr>
            <a:r>
              <a:rPr lang="en-US" dirty="0"/>
              <a:t>Productivity and Quality </a:t>
            </a:r>
            <a:r>
              <a:rPr lang="el-GR" i="1" dirty="0"/>
              <a:t> </a:t>
            </a:r>
            <a:r>
              <a:rPr lang="el-GR" dirty="0"/>
              <a:t>- </a:t>
            </a:r>
            <a:r>
              <a:rPr lang="en-US" dirty="0"/>
              <a:t>(</a:t>
            </a:r>
            <a:r>
              <a:rPr lang="el-GR" dirty="0"/>
              <a:t>Παραγωγικότητα και Ποιότητα</a:t>
            </a:r>
          </a:p>
          <a:p>
            <a:pPr fontAlgn="base"/>
            <a:endParaRPr lang="en-US" dirty="0"/>
          </a:p>
          <a:p>
            <a:endParaRPr lang="en-US" dirty="0"/>
          </a:p>
        </p:txBody>
      </p:sp>
    </p:spTree>
    <p:extLst>
      <p:ext uri="{BB962C8B-B14F-4D97-AF65-F5344CB8AC3E}">
        <p14:creationId xmlns:p14="http://schemas.microsoft.com/office/powerpoint/2010/main" val="2128634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Θέση αριθμού διαφάνειας 3"/>
          <p:cNvSpPr>
            <a:spLocks noGrp="1"/>
          </p:cNvSpPr>
          <p:nvPr>
            <p:ph type="sldNum" sz="quarter" idx="12"/>
          </p:nvPr>
        </p:nvSpPr>
        <p:spPr>
          <a:xfrm>
            <a:off x="6553200" y="6356350"/>
            <a:ext cx="2133600" cy="365125"/>
          </a:xfrm>
        </p:spPr>
        <p:txBody>
          <a:bodyPr/>
          <a:lstStyle/>
          <a:p>
            <a:fld id="{53C4726A-630D-4CB4-B088-BAB00F4188E9}" type="slidenum">
              <a:rPr lang="el-GR" smtClean="0"/>
              <a:pPr/>
              <a:t>24</a:t>
            </a:fld>
            <a:endParaRPr lang="el-GR" dirty="0"/>
          </a:p>
        </p:txBody>
      </p:sp>
      <p:sp>
        <p:nvSpPr>
          <p:cNvPr id="5" name="Θέση περιεχομένου 2"/>
          <p:cNvSpPr>
            <a:spLocks noGrp="1"/>
          </p:cNvSpPr>
          <p:nvPr>
            <p:ph idx="1"/>
          </p:nvPr>
        </p:nvSpPr>
        <p:spPr>
          <a:xfrm>
            <a:off x="457200" y="2027237"/>
            <a:ext cx="8229600" cy="4525963"/>
          </a:xfrm>
        </p:spPr>
        <p:txBody>
          <a:bodyPr>
            <a:normAutofit/>
          </a:bodyPr>
          <a:lstStyle/>
          <a:p>
            <a:pPr fontAlgn="auto">
              <a:spcBef>
                <a:spcPts val="0"/>
              </a:spcBef>
              <a:spcAft>
                <a:spcPts val="0"/>
              </a:spcAft>
              <a:defRPr/>
            </a:pPr>
            <a:r>
              <a:rPr lang="el-GR" dirty="0" smtClean="0"/>
              <a:t>Απόφαση για τις κατάλληλες δράσεις</a:t>
            </a:r>
          </a:p>
          <a:p>
            <a:pPr fontAlgn="auto">
              <a:spcBef>
                <a:spcPts val="0"/>
              </a:spcBef>
              <a:spcAft>
                <a:spcPts val="0"/>
              </a:spcAft>
              <a:defRPr/>
            </a:pPr>
            <a:r>
              <a:rPr lang="el-GR" dirty="0" smtClean="0"/>
              <a:t>Κατάρτιση Χρονοδιαγράμματος</a:t>
            </a:r>
          </a:p>
          <a:p>
            <a:pPr fontAlgn="auto">
              <a:spcBef>
                <a:spcPts val="0"/>
              </a:spcBef>
              <a:spcAft>
                <a:spcPts val="0"/>
              </a:spcAft>
              <a:defRPr/>
            </a:pPr>
            <a:r>
              <a:rPr lang="el-GR" dirty="0" smtClean="0"/>
              <a:t>Εφαρμογή Δράσεων </a:t>
            </a:r>
          </a:p>
          <a:p>
            <a:pPr fontAlgn="auto">
              <a:spcBef>
                <a:spcPts val="0"/>
              </a:spcBef>
              <a:spcAft>
                <a:spcPts val="0"/>
              </a:spcAft>
              <a:defRPr/>
            </a:pPr>
            <a:r>
              <a:rPr lang="el-GR" dirty="0" smtClean="0"/>
              <a:t>Έλεγχος</a:t>
            </a:r>
          </a:p>
          <a:p>
            <a:pPr fontAlgn="auto">
              <a:spcBef>
                <a:spcPts val="0"/>
              </a:spcBef>
              <a:spcAft>
                <a:spcPts val="0"/>
              </a:spcAft>
              <a:defRPr/>
            </a:pPr>
            <a:r>
              <a:rPr lang="el-GR" dirty="0" smtClean="0"/>
              <a:t>Διορθωτικές Ενέργειες</a:t>
            </a:r>
          </a:p>
          <a:p>
            <a:pPr fontAlgn="auto">
              <a:spcBef>
                <a:spcPts val="0"/>
              </a:spcBef>
              <a:spcAft>
                <a:spcPts val="0"/>
              </a:spcAft>
              <a:defRPr/>
            </a:pPr>
            <a:r>
              <a:rPr lang="el-GR" dirty="0" smtClean="0"/>
              <a:t>(Επανακαθορισμός Στόχων)</a:t>
            </a:r>
            <a:endParaRPr lang="el-GR" dirty="0"/>
          </a:p>
        </p:txBody>
      </p:sp>
      <p:sp>
        <p:nvSpPr>
          <p:cNvPr id="2" name="Τίτλος 1"/>
          <p:cNvSpPr>
            <a:spLocks noGrp="1"/>
          </p:cNvSpPr>
          <p:nvPr>
            <p:ph type="title"/>
          </p:nvPr>
        </p:nvSpPr>
        <p:spPr>
          <a:xfrm>
            <a:off x="457200" y="457200"/>
            <a:ext cx="8229600" cy="1143000"/>
          </a:xfrm>
        </p:spPr>
        <p:txBody>
          <a:bodyPr>
            <a:normAutofit fontScale="90000"/>
          </a:bodyPr>
          <a:lstStyle/>
          <a:p>
            <a:r>
              <a:rPr lang="el-GR" dirty="0">
                <a:latin typeface="+mn-lt"/>
              </a:rPr>
              <a:t>Διαδικασία </a:t>
            </a:r>
            <a:r>
              <a:rPr lang="el-GR" dirty="0" smtClean="0">
                <a:latin typeface="+mn-lt"/>
              </a:rPr>
              <a:t>Προγραμματισμού </a:t>
            </a:r>
            <a:r>
              <a:rPr lang="el-GR" dirty="0">
                <a:latin typeface="+mn-lt"/>
              </a:rPr>
              <a:t>Μάρκετινγκ (</a:t>
            </a:r>
            <a:r>
              <a:rPr lang="el-GR" dirty="0" err="1">
                <a:latin typeface="+mn-lt"/>
              </a:rPr>
              <a:t>Marketing</a:t>
            </a:r>
            <a:r>
              <a:rPr lang="el-GR" dirty="0">
                <a:latin typeface="+mn-lt"/>
              </a:rPr>
              <a:t> </a:t>
            </a:r>
            <a:r>
              <a:rPr lang="el-GR" dirty="0" err="1">
                <a:latin typeface="+mn-lt"/>
              </a:rPr>
              <a:t>Plan</a:t>
            </a:r>
            <a:r>
              <a:rPr lang="el-GR" dirty="0" smtClean="0">
                <a:latin typeface="+mn-lt"/>
              </a:rPr>
              <a:t>) </a:t>
            </a:r>
            <a:br>
              <a:rPr lang="el-GR" dirty="0" smtClean="0">
                <a:latin typeface="+mn-lt"/>
              </a:rPr>
            </a:br>
            <a:r>
              <a:rPr lang="el-GR" dirty="0" smtClean="0"/>
              <a:t>(3 </a:t>
            </a:r>
            <a:r>
              <a:rPr lang="el-GR" dirty="0"/>
              <a:t>από </a:t>
            </a:r>
            <a:r>
              <a:rPr lang="el-GR" dirty="0" smtClean="0"/>
              <a:t>3)</a:t>
            </a:r>
            <a:endParaRPr lang="en-US" dirty="0">
              <a:latin typeface="+mn-lt"/>
            </a:endParaRPr>
          </a:p>
        </p:txBody>
      </p:sp>
    </p:spTree>
    <p:extLst>
      <p:ext uri="{BB962C8B-B14F-4D97-AF65-F5344CB8AC3E}">
        <p14:creationId xmlns:p14="http://schemas.microsoft.com/office/powerpoint/2010/main" val="1111032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25</a:t>
            </a:fld>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smtClean="0"/>
              <a:t> </a:t>
            </a:r>
            <a:r>
              <a:rPr lang="en-US" dirty="0" smtClean="0"/>
              <a:t>Personalization </a:t>
            </a:r>
            <a:r>
              <a:rPr lang="en-US" dirty="0"/>
              <a:t>= </a:t>
            </a:r>
            <a:r>
              <a:rPr lang="el-GR" dirty="0"/>
              <a:t>προσαρμογές </a:t>
            </a:r>
          </a:p>
          <a:p>
            <a:pPr lvl="1"/>
            <a:r>
              <a:rPr lang="el-GR" dirty="0"/>
              <a:t>στον πελάτη που γίνονται εφικτές χάρη </a:t>
            </a:r>
          </a:p>
          <a:p>
            <a:pPr lvl="1"/>
            <a:r>
              <a:rPr lang="el-GR" dirty="0"/>
              <a:t>στην τεχνολογία  </a:t>
            </a:r>
            <a:r>
              <a:rPr lang="en-US" dirty="0"/>
              <a:t>Amazon.com </a:t>
            </a:r>
          </a:p>
          <a:p>
            <a:r>
              <a:rPr lang="el-GR" dirty="0" smtClean="0"/>
              <a:t> </a:t>
            </a:r>
            <a:r>
              <a:rPr lang="en-US" dirty="0" smtClean="0"/>
              <a:t>Participation </a:t>
            </a:r>
            <a:r>
              <a:rPr lang="en-US" dirty="0"/>
              <a:t>= </a:t>
            </a:r>
            <a:r>
              <a:rPr lang="el-GR" dirty="0"/>
              <a:t>συμμετοχή του καταναλωτή </a:t>
            </a:r>
          </a:p>
          <a:p>
            <a:pPr lvl="1"/>
            <a:r>
              <a:rPr lang="el-GR" dirty="0"/>
              <a:t>στην παραγωγή και το μάρκετινγκ του προϊόντος </a:t>
            </a:r>
            <a:endParaRPr lang="el-GR" dirty="0" smtClean="0"/>
          </a:p>
          <a:p>
            <a:pPr marL="457200" lvl="1" indent="0">
              <a:buNone/>
            </a:pPr>
            <a:r>
              <a:rPr lang="el-GR" dirty="0"/>
              <a:t> </a:t>
            </a:r>
            <a:r>
              <a:rPr lang="el-GR" dirty="0" smtClean="0"/>
              <a:t>    π.χ. </a:t>
            </a:r>
            <a:r>
              <a:rPr lang="en-US" dirty="0" smtClean="0"/>
              <a:t>Nike </a:t>
            </a:r>
            <a:r>
              <a:rPr lang="en-US" dirty="0"/>
              <a:t>ID </a:t>
            </a:r>
            <a:endParaRPr lang="el-GR" dirty="0" smtClean="0"/>
          </a:p>
          <a:p>
            <a:pPr marL="457200" indent="-457200"/>
            <a:r>
              <a:rPr lang="en-US" dirty="0"/>
              <a:t>Peer-to-Peer = </a:t>
            </a:r>
            <a:r>
              <a:rPr lang="el-GR" dirty="0"/>
              <a:t>δίκτυα καταναλωτών </a:t>
            </a:r>
          </a:p>
          <a:p>
            <a:pPr lvl="1"/>
            <a:r>
              <a:rPr lang="el-GR" dirty="0"/>
              <a:t>που αλλάζουν το προφίλ της αγοράς και το ρόλο του μάρκετινγκ </a:t>
            </a:r>
          </a:p>
          <a:p>
            <a:r>
              <a:rPr lang="el-GR" dirty="0" smtClean="0"/>
              <a:t>  </a:t>
            </a:r>
            <a:r>
              <a:rPr lang="en-US" dirty="0" smtClean="0"/>
              <a:t>Predictive </a:t>
            </a:r>
            <a:r>
              <a:rPr lang="en-US" dirty="0"/>
              <a:t>modeling = </a:t>
            </a:r>
            <a:r>
              <a:rPr lang="el-GR" dirty="0"/>
              <a:t>εφαρμογή αλγορίθμων στο μάρκετινγκ </a:t>
            </a:r>
            <a:endParaRPr lang="el-GR" dirty="0" smtClean="0"/>
          </a:p>
          <a:p>
            <a:pPr lvl="1"/>
            <a:r>
              <a:rPr lang="el-GR" dirty="0" smtClean="0"/>
              <a:t>Διαχείριση Πελατειακών Σχέσεων (</a:t>
            </a:r>
            <a:r>
              <a:rPr lang="en-US" dirty="0" smtClean="0"/>
              <a:t>CRM</a:t>
            </a:r>
            <a:r>
              <a:rPr lang="el-GR" dirty="0" smtClean="0"/>
              <a:t>)</a:t>
            </a:r>
            <a:r>
              <a:rPr lang="en-US" dirty="0" smtClean="0"/>
              <a:t> </a:t>
            </a:r>
            <a:r>
              <a:rPr lang="el-GR" dirty="0" smtClean="0"/>
              <a:t>μέσα από  </a:t>
            </a:r>
            <a:r>
              <a:rPr lang="el-GR" dirty="0" err="1" smtClean="0"/>
              <a:t>υπολογιστικα</a:t>
            </a:r>
            <a:r>
              <a:rPr lang="el-GR" dirty="0" smtClean="0"/>
              <a:t> συστήματα </a:t>
            </a:r>
          </a:p>
          <a:p>
            <a:pPr lvl="1"/>
            <a:r>
              <a:rPr lang="el-GR" dirty="0" smtClean="0"/>
              <a:t>Επεξεργασία Μεγάλων δεδομένων (</a:t>
            </a:r>
            <a:r>
              <a:rPr lang="en-US" dirty="0" smtClean="0"/>
              <a:t>big data</a:t>
            </a:r>
            <a:r>
              <a:rPr lang="el-GR" dirty="0" smtClean="0"/>
              <a:t>)</a:t>
            </a:r>
            <a:endParaRPr lang="en-US" dirty="0"/>
          </a:p>
        </p:txBody>
      </p:sp>
      <p:sp>
        <p:nvSpPr>
          <p:cNvPr id="2" name="Τίτλος 1"/>
          <p:cNvSpPr>
            <a:spLocks noGrp="1"/>
          </p:cNvSpPr>
          <p:nvPr>
            <p:ph type="title"/>
          </p:nvPr>
        </p:nvSpPr>
        <p:spPr/>
        <p:txBody>
          <a:bodyPr>
            <a:normAutofit fontScale="90000"/>
          </a:bodyPr>
          <a:lstStyle/>
          <a:p>
            <a:r>
              <a:rPr lang="el-GR" dirty="0" smtClean="0"/>
              <a:t>Η </a:t>
            </a:r>
            <a:r>
              <a:rPr lang="el-GR" dirty="0" smtClean="0"/>
              <a:t>Μετεξέλιξη </a:t>
            </a:r>
            <a:r>
              <a:rPr lang="el-GR" dirty="0" smtClean="0"/>
              <a:t>του Μίγματος Μάρκετινγκ 4</a:t>
            </a:r>
            <a:r>
              <a:rPr lang="en-US" dirty="0" smtClean="0"/>
              <a:t>Ps</a:t>
            </a:r>
            <a:endParaRPr lang="en-US" dirty="0"/>
          </a:p>
        </p:txBody>
      </p:sp>
    </p:spTree>
    <p:extLst>
      <p:ext uri="{BB962C8B-B14F-4D97-AF65-F5344CB8AC3E}">
        <p14:creationId xmlns:p14="http://schemas.microsoft.com/office/powerpoint/2010/main" val="2969060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6" name="Θέση κειμένου 5"/>
          <p:cNvSpPr>
            <a:spLocks noGrp="1"/>
          </p:cNvSpPr>
          <p:nvPr>
            <p:ph type="body" idx="1"/>
          </p:nvPr>
        </p:nvSpPr>
        <p:spPr>
          <a:xfrm>
            <a:off x="533400" y="4305077"/>
            <a:ext cx="7922568" cy="1500187"/>
          </a:xfrm>
        </p:spPr>
        <p:txBody>
          <a:bodyPr/>
          <a:lstStyle/>
          <a:p>
            <a:r>
              <a:rPr lang="el-GR" b="1" dirty="0" smtClean="0"/>
              <a:t>Μάθημα: </a:t>
            </a:r>
            <a:r>
              <a:rPr lang="el-GR" dirty="0" smtClean="0"/>
              <a:t>Συμπεριφορά Καταναλωτή, </a:t>
            </a:r>
            <a:r>
              <a:rPr lang="el-GR" b="1" dirty="0" smtClean="0"/>
              <a:t>Ενότητα </a:t>
            </a:r>
            <a:r>
              <a:rPr lang="en-US" b="1" dirty="0"/>
              <a:t># </a:t>
            </a:r>
            <a:r>
              <a:rPr lang="el-GR" b="1" dirty="0"/>
              <a:t>1:</a:t>
            </a:r>
            <a:r>
              <a:rPr lang="en-US" b="1" dirty="0"/>
              <a:t> </a:t>
            </a:r>
            <a:r>
              <a:rPr lang="el-GR" dirty="0" smtClean="0"/>
              <a:t>Εισαγωγικές Έννοιες</a:t>
            </a:r>
            <a:endParaRPr lang="el-GR" dirty="0"/>
          </a:p>
          <a:p>
            <a:r>
              <a:rPr lang="el-GR" b="1" dirty="0" smtClean="0"/>
              <a:t>Διδάσκουσα: </a:t>
            </a:r>
            <a:r>
              <a:rPr lang="el-GR" dirty="0" smtClean="0"/>
              <a:t>Άννα Ζαρκάδα, </a:t>
            </a:r>
            <a:r>
              <a:rPr lang="el-GR" b="1" dirty="0" smtClean="0"/>
              <a:t>Τμήμα: </a:t>
            </a:r>
            <a:r>
              <a:rPr lang="el-GR" dirty="0" smtClean="0"/>
              <a:t>Οργάνωση &amp; Διοίκηση Επιχειρήσεων </a:t>
            </a:r>
          </a:p>
          <a:p>
            <a:endParaRPr lang="el-GR" dirty="0"/>
          </a:p>
        </p:txBody>
      </p:sp>
      <p:sp>
        <p:nvSpPr>
          <p:cNvPr id="5" name="Τίτλος 4"/>
          <p:cNvSpPr>
            <a:spLocks noGrp="1"/>
          </p:cNvSpPr>
          <p:nvPr>
            <p:ph type="title"/>
          </p:nvPr>
        </p:nvSpPr>
        <p:spPr/>
        <p:txBody>
          <a:bodyPr>
            <a:normAutofit/>
          </a:bodyPr>
          <a:lstStyle/>
          <a:p>
            <a:r>
              <a:rPr lang="el-GR" altLang="el-GR" dirty="0" smtClean="0"/>
              <a:t>Η Συμπεριφορά του Καταναλωτή</a:t>
            </a:r>
            <a:endParaRPr lang="el-GR" dirty="0"/>
          </a:p>
        </p:txBody>
      </p:sp>
    </p:spTree>
    <p:extLst>
      <p:ext uri="{BB962C8B-B14F-4D97-AF65-F5344CB8AC3E}">
        <p14:creationId xmlns:p14="http://schemas.microsoft.com/office/powerpoint/2010/main" val="2076205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27</a:t>
            </a:fld>
            <a:endParaRPr lang="el-GR" dirty="0">
              <a:solidFill>
                <a:prstClr val="black"/>
              </a:solidFill>
            </a:endParaRPr>
          </a:p>
        </p:txBody>
      </p:sp>
      <p:sp>
        <p:nvSpPr>
          <p:cNvPr id="3" name="Θέση περιεχομένου 2"/>
          <p:cNvSpPr>
            <a:spLocks noGrp="1"/>
          </p:cNvSpPr>
          <p:nvPr>
            <p:ph idx="1"/>
          </p:nvPr>
        </p:nvSpPr>
        <p:spPr>
          <a:xfrm>
            <a:off x="457200" y="1600200"/>
            <a:ext cx="8229600" cy="5105400"/>
          </a:xfrm>
        </p:spPr>
        <p:txBody>
          <a:bodyPr>
            <a:normAutofit fontScale="32500" lnSpcReduction="20000"/>
          </a:bodyPr>
          <a:lstStyle/>
          <a:p>
            <a:pPr marL="514350" indent="-457200"/>
            <a:r>
              <a:rPr lang="el-GR" sz="6000" dirty="0"/>
              <a:t>Ορισμός</a:t>
            </a:r>
          </a:p>
          <a:p>
            <a:pPr marL="57150" indent="0">
              <a:buNone/>
            </a:pPr>
            <a:r>
              <a:rPr lang="el-GR" sz="6200" dirty="0"/>
              <a:t>«αποφάσεις και σχετικές με αυτές δραστηριότητες των ατόμων που αναφέρονται ειδικά στην αγορά και τη χρησιμοποίηση οικονομικών αγαθών και υπηρεσιών (προϊόντων</a:t>
            </a:r>
            <a:r>
              <a:rPr lang="el-GR" sz="6200" dirty="0" smtClean="0"/>
              <a:t>)»</a:t>
            </a:r>
            <a:endParaRPr lang="el-GR" sz="2000" dirty="0"/>
          </a:p>
          <a:p>
            <a:pPr marL="514350" indent="-457200"/>
            <a:r>
              <a:rPr lang="el-GR" sz="6000" dirty="0"/>
              <a:t>Στάδια</a:t>
            </a:r>
          </a:p>
          <a:p>
            <a:pPr marL="914400" lvl="1" indent="-457200"/>
            <a:r>
              <a:rPr lang="el-GR" sz="5500" dirty="0"/>
              <a:t>πριν την </a:t>
            </a:r>
            <a:r>
              <a:rPr lang="el-GR" sz="5500" dirty="0" smtClean="0"/>
              <a:t>αγορά </a:t>
            </a:r>
          </a:p>
          <a:p>
            <a:pPr marL="914400" lvl="1" indent="-457200"/>
            <a:r>
              <a:rPr lang="el-GR" sz="5500" dirty="0" smtClean="0"/>
              <a:t>αγορά</a:t>
            </a:r>
            <a:endParaRPr lang="el-GR" sz="5500" dirty="0"/>
          </a:p>
          <a:p>
            <a:pPr marL="914400" lvl="1" indent="-457200"/>
            <a:r>
              <a:rPr lang="el-GR" sz="5500" dirty="0"/>
              <a:t>μετά την αγορά </a:t>
            </a:r>
          </a:p>
          <a:p>
            <a:pPr marL="1200150" lvl="2" indent="-342900"/>
            <a:r>
              <a:rPr lang="el-GR" sz="5600" dirty="0"/>
              <a:t>αποθήκευση</a:t>
            </a:r>
          </a:p>
          <a:p>
            <a:pPr marL="1200150" lvl="2" indent="-342900"/>
            <a:r>
              <a:rPr lang="el-GR" sz="5600" dirty="0"/>
              <a:t>χρήση</a:t>
            </a:r>
          </a:p>
          <a:p>
            <a:pPr marL="1200150" lvl="2" indent="-342900"/>
            <a:r>
              <a:rPr lang="el-GR" sz="5600" dirty="0"/>
              <a:t>αποτίμηση αποτελεσμάτων</a:t>
            </a:r>
          </a:p>
          <a:p>
            <a:pPr marL="1771650" lvl="3" indent="-457200"/>
            <a:r>
              <a:rPr lang="el-GR" sz="5600" dirty="0"/>
              <a:t>μετά τη χρήση</a:t>
            </a:r>
          </a:p>
          <a:p>
            <a:pPr marL="2114550" lvl="4" indent="-342900"/>
            <a:r>
              <a:rPr lang="el-GR" sz="5600" dirty="0"/>
              <a:t>αντικατάσταση </a:t>
            </a:r>
          </a:p>
          <a:p>
            <a:pPr marL="2114550" lvl="4" indent="-342900"/>
            <a:r>
              <a:rPr lang="el-GR" sz="5600" dirty="0" smtClean="0"/>
              <a:t>απόρριψη</a:t>
            </a:r>
          </a:p>
          <a:p>
            <a:endParaRPr lang="en-US" dirty="0">
              <a:latin typeface="Arial"/>
              <a:ea typeface="Times New Roman"/>
              <a:cs typeface="Times New Roman"/>
            </a:endParaRPr>
          </a:p>
        </p:txBody>
      </p:sp>
      <p:sp>
        <p:nvSpPr>
          <p:cNvPr id="2" name="Τίτλος 1"/>
          <p:cNvSpPr>
            <a:spLocks noGrp="1"/>
          </p:cNvSpPr>
          <p:nvPr>
            <p:ph type="title"/>
          </p:nvPr>
        </p:nvSpPr>
        <p:spPr/>
        <p:txBody>
          <a:bodyPr>
            <a:normAutofit fontScale="90000"/>
          </a:bodyPr>
          <a:lstStyle/>
          <a:p>
            <a:r>
              <a:rPr lang="el-GR" dirty="0" smtClean="0"/>
              <a:t>Ορισμός της</a:t>
            </a:r>
            <a:br>
              <a:rPr lang="el-GR" dirty="0" smtClean="0"/>
            </a:br>
            <a:r>
              <a:rPr lang="el-GR" dirty="0" smtClean="0"/>
              <a:t>Συμπεριφοράς </a:t>
            </a:r>
            <a:r>
              <a:rPr lang="el-GR" dirty="0"/>
              <a:t>του </a:t>
            </a:r>
            <a:r>
              <a:rPr lang="el-GR" dirty="0" smtClean="0"/>
              <a:t>Καταναλωτή</a:t>
            </a:r>
            <a:endParaRPr lang="en-US" dirty="0"/>
          </a:p>
        </p:txBody>
      </p:sp>
    </p:spTree>
    <p:extLst>
      <p:ext uri="{BB962C8B-B14F-4D97-AF65-F5344CB8AC3E}">
        <p14:creationId xmlns:p14="http://schemas.microsoft.com/office/powerpoint/2010/main" val="123367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28</a:t>
            </a:fld>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Η δυναμική αλληλεπίδραση ανάμεσα στο συναίσθημα, τη γνωστική λειτουργία, τη συμπεριφορά και το περιβάλλον στο οποίο τα ανθρώπινα όντα διεξάγουν τις συναλλαγές στη ζωή τους. </a:t>
            </a:r>
          </a:p>
          <a:p>
            <a:r>
              <a:rPr lang="el-GR" dirty="0"/>
              <a:t>Οι εμφανείς δράσεις των καταναλωτών. </a:t>
            </a:r>
          </a:p>
          <a:p>
            <a:r>
              <a:rPr lang="el-GR" dirty="0"/>
              <a:t>Η συμπεριφορά του καταναλωτή κατασκευαστή ή του αποφασίζοντα στην αγορά των προϊόντων και υπηρεσιών. Συχνά (ο όρος) χρησιμοποιείται για να περιγράψει το διεπιστημονικό πεδίο της επιστημονικής μελέτης που επιχειρεί να κατανοήσει και να περιγράψει μια τέτοια συμπεριφορά.</a:t>
            </a:r>
            <a:endParaRPr lang="en-US" dirty="0"/>
          </a:p>
        </p:txBody>
      </p:sp>
      <p:sp>
        <p:nvSpPr>
          <p:cNvPr id="2" name="Τίτλος 1"/>
          <p:cNvSpPr>
            <a:spLocks noGrp="1"/>
          </p:cNvSpPr>
          <p:nvPr>
            <p:ph type="title"/>
          </p:nvPr>
        </p:nvSpPr>
        <p:spPr/>
        <p:txBody>
          <a:bodyPr>
            <a:normAutofit fontScale="90000"/>
          </a:bodyPr>
          <a:lstStyle/>
          <a:p>
            <a:r>
              <a:rPr lang="el-GR" dirty="0"/>
              <a:t>Ο </a:t>
            </a:r>
            <a:r>
              <a:rPr lang="el-GR" dirty="0" smtClean="0"/>
              <a:t>Ορισμός </a:t>
            </a:r>
            <a:r>
              <a:rPr lang="el-GR" dirty="0" smtClean="0"/>
              <a:t>σύμφωνα με την</a:t>
            </a:r>
            <a:r>
              <a:rPr lang="el-GR" dirty="0"/>
              <a:t/>
            </a:r>
            <a:br>
              <a:rPr lang="el-GR" dirty="0"/>
            </a:br>
            <a:r>
              <a:rPr lang="el-GR" dirty="0" smtClean="0"/>
              <a:t>Αμερικανική Ακαδημία </a:t>
            </a:r>
            <a:r>
              <a:rPr lang="el-GR" dirty="0"/>
              <a:t>Μάρκετινγκ</a:t>
            </a:r>
            <a:endParaRPr lang="en-US" dirty="0"/>
          </a:p>
        </p:txBody>
      </p:sp>
    </p:spTree>
    <p:extLst>
      <p:ext uri="{BB962C8B-B14F-4D97-AF65-F5344CB8AC3E}">
        <p14:creationId xmlns:p14="http://schemas.microsoft.com/office/powerpoint/2010/main" val="2855205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29</a:t>
            </a:fld>
            <a:endParaRPr lang="el-GR" dirty="0"/>
          </a:p>
        </p:txBody>
      </p:sp>
      <p:sp>
        <p:nvSpPr>
          <p:cNvPr id="3" name="Θέση περιεχομένου 2"/>
          <p:cNvSpPr>
            <a:spLocks noGrp="1"/>
          </p:cNvSpPr>
          <p:nvPr>
            <p:ph idx="1"/>
          </p:nvPr>
        </p:nvSpPr>
        <p:spPr/>
        <p:txBody>
          <a:bodyPr>
            <a:normAutofit fontScale="92500" lnSpcReduction="20000"/>
          </a:bodyPr>
          <a:lstStyle/>
          <a:p>
            <a:pPr>
              <a:spcBef>
                <a:spcPts val="0"/>
              </a:spcBef>
            </a:pPr>
            <a:r>
              <a:rPr lang="el-GR" dirty="0" smtClean="0"/>
              <a:t>Ο όρος χρησιμοποιείται συχνά αντί της καταναλωτικής συμπεριφοράς</a:t>
            </a:r>
            <a:r>
              <a:rPr lang="en-GB" dirty="0" smtClean="0"/>
              <a:t>,</a:t>
            </a:r>
            <a:r>
              <a:rPr lang="el-GR" dirty="0" smtClean="0"/>
              <a:t> </a:t>
            </a:r>
            <a:r>
              <a:rPr lang="el-GR" b="1" dirty="0" smtClean="0"/>
              <a:t>αλλά</a:t>
            </a:r>
            <a:r>
              <a:rPr lang="en-GB" sz="3600" b="1" i="1" dirty="0" smtClean="0">
                <a:effectLst>
                  <a:outerShdw blurRad="38100" dist="38100" dir="2700000" algn="tl">
                    <a:srgbClr val="000000">
                      <a:alpha val="43137"/>
                    </a:srgbClr>
                  </a:outerShdw>
                </a:effectLst>
              </a:rPr>
              <a:t> </a:t>
            </a:r>
            <a:endParaRPr lang="en-GB" sz="3600" b="1" i="1" dirty="0">
              <a:effectLst>
                <a:outerShdw blurRad="38100" dist="38100" dir="2700000" algn="tl">
                  <a:srgbClr val="000000">
                    <a:alpha val="43137"/>
                  </a:srgbClr>
                </a:outerShdw>
              </a:effectLst>
            </a:endParaRPr>
          </a:p>
          <a:p>
            <a:pPr>
              <a:spcBef>
                <a:spcPts val="0"/>
              </a:spcBef>
            </a:pPr>
            <a:r>
              <a:rPr lang="el-GR" dirty="0" smtClean="0"/>
              <a:t>Χρησιμοποιείται επίσης όταν ο αγοραστής δεν είναι ο τελικός καταναλωτής αλλά εταιρικός αγοραστής, ένα αγοραστικό κέντρο, ή κάποιος άλλος μεσάζων μεταξύ αγοραστή και τελικού χρήστη. </a:t>
            </a:r>
          </a:p>
          <a:p>
            <a:pPr>
              <a:spcBef>
                <a:spcPts val="0"/>
              </a:spcBef>
            </a:pPr>
            <a:r>
              <a:rPr lang="el-GR" dirty="0" smtClean="0"/>
              <a:t>Θεωρείται από κάποιους ως γενικότερος όρος που περιλαμβάνει την Καταναλωτική Συμπεριφορά και τον Εταιρικούς Πελάτες.</a:t>
            </a:r>
          </a:p>
          <a:p>
            <a:pPr marL="0" indent="0" algn="r">
              <a:spcBef>
                <a:spcPts val="0"/>
              </a:spcBef>
              <a:buNone/>
            </a:pPr>
            <a:endParaRPr lang="el-GR" sz="900" dirty="0" smtClean="0"/>
          </a:p>
          <a:p>
            <a:pPr marL="0" indent="0" algn="r">
              <a:spcBef>
                <a:spcPts val="0"/>
              </a:spcBef>
              <a:buNone/>
            </a:pPr>
            <a:r>
              <a:rPr lang="el-GR" sz="2600" dirty="0" smtClean="0"/>
              <a:t>Αμερικανική Ακαδημία Μάρκετινγκ</a:t>
            </a:r>
            <a:endParaRPr lang="en-US" sz="2600" dirty="0"/>
          </a:p>
        </p:txBody>
      </p:sp>
      <p:sp>
        <p:nvSpPr>
          <p:cNvPr id="2" name="Τίτλος 1"/>
          <p:cNvSpPr>
            <a:spLocks noGrp="1"/>
          </p:cNvSpPr>
          <p:nvPr>
            <p:ph type="title"/>
          </p:nvPr>
        </p:nvSpPr>
        <p:spPr/>
        <p:txBody>
          <a:bodyPr/>
          <a:lstStyle/>
          <a:p>
            <a:r>
              <a:rPr lang="el-GR" dirty="0" smtClean="0"/>
              <a:t>Η Αγοραστική Συμπεριφορά </a:t>
            </a:r>
            <a:endParaRPr lang="en-US" dirty="0"/>
          </a:p>
        </p:txBody>
      </p:sp>
    </p:spTree>
    <p:extLst>
      <p:ext uri="{BB962C8B-B14F-4D97-AF65-F5344CB8AC3E}">
        <p14:creationId xmlns:p14="http://schemas.microsoft.com/office/powerpoint/2010/main" val="2171774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C4726A-630D-4CB4-B088-BAB00F4188E9}" type="slidenum">
              <a:rPr lang="el-GR" smtClean="0"/>
              <a:pPr/>
              <a:t>3</a:t>
            </a:fld>
            <a:endParaRPr lang="el-GR" dirty="0"/>
          </a:p>
        </p:txBody>
      </p:sp>
      <p:pic>
        <p:nvPicPr>
          <p:cNvPr id="2" name="Picture 1"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570" y="5234900"/>
            <a:ext cx="3070860" cy="1074420"/>
          </a:xfrm>
          <a:prstGeom prst="rect">
            <a:avLst/>
          </a:prstGeom>
        </p:spPr>
      </p:pic>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endParaRPr lang="el-GR" sz="2800" dirty="0" smtClean="0"/>
          </a:p>
          <a:p>
            <a:r>
              <a:rPr lang="el-GR" sz="2800" dirty="0"/>
              <a:t>Για εκπαιδευτικό υλικό, όπως εικόνες, που υπόκειται σε άλλου τύπου άδειας χρήσης, η άδεια χρήσης αναφέρεται ρητώς. </a:t>
            </a:r>
          </a:p>
          <a:p>
            <a:pPr algn="l"/>
            <a:endParaRPr lang="en-US" sz="2800" dirty="0" smtClean="0"/>
          </a:p>
        </p:txBody>
      </p:sp>
      <p:sp>
        <p:nvSpPr>
          <p:cNvPr id="8" name="Title 7"/>
          <p:cNvSpPr>
            <a:spLocks noGrp="1"/>
          </p:cNvSpPr>
          <p:nvPr>
            <p:ph type="title"/>
          </p:nvPr>
        </p:nvSpPr>
        <p:spPr/>
        <p:txBody>
          <a:bodyPr/>
          <a:lstStyle/>
          <a:p>
            <a:r>
              <a:rPr lang="el-GR" dirty="0" smtClean="0"/>
              <a:t>Άδειες Χρήσης</a:t>
            </a:r>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30</a:t>
            </a:fld>
            <a:endParaRPr lang="el-GR" dirty="0">
              <a:solidFill>
                <a:prstClr val="black"/>
              </a:solidFill>
            </a:endParaRPr>
          </a:p>
        </p:txBody>
      </p:sp>
      <p:sp>
        <p:nvSpPr>
          <p:cNvPr id="3" name="Θέση περιεχομένου 2"/>
          <p:cNvSpPr>
            <a:spLocks noGrp="1"/>
          </p:cNvSpPr>
          <p:nvPr>
            <p:ph idx="1"/>
          </p:nvPr>
        </p:nvSpPr>
        <p:spPr/>
        <p:txBody>
          <a:bodyPr>
            <a:normAutofit fontScale="92500" lnSpcReduction="20000"/>
          </a:bodyPr>
          <a:lstStyle/>
          <a:p>
            <a:r>
              <a:rPr lang="el-GR" dirty="0"/>
              <a:t>Καταναλωτής: Παραδοσιακά, ο τελικός χρήστης ή καταναλωτής των αγαθών, ιδεών, και τις υπηρεσίες. Ωστόσο, ο όρος χρησιμοποιείται επίσης για να αποδώσουν τον αγοραστή ή τη λήψη της απόφασης, καθώς και τον τελικό χρήστη. </a:t>
            </a:r>
          </a:p>
          <a:p>
            <a:pPr lvl="1"/>
            <a:r>
              <a:rPr lang="el-GR" dirty="0"/>
              <a:t>Μια μητέρα που αγοράζει δημητριακά για κατανάλωση από το μικρό παιδί της είναι συχνά αποκαλείται καταναλωτής αν και πιθανολογείται να μη είναι η ίδια ο τελικός χρήστης</a:t>
            </a:r>
            <a:r>
              <a:rPr lang="el-GR" dirty="0" smtClean="0"/>
              <a:t>.</a:t>
            </a:r>
          </a:p>
          <a:p>
            <a:pPr marL="457200" lvl="1" indent="0" algn="r">
              <a:buNone/>
            </a:pPr>
            <a:r>
              <a:rPr lang="el-GR" sz="2200" dirty="0"/>
              <a:t>Αμερικανική Ακαδημία </a:t>
            </a:r>
            <a:r>
              <a:rPr lang="el-GR" sz="2200" dirty="0" smtClean="0"/>
              <a:t>Μάρκετινγκ</a:t>
            </a:r>
            <a:endParaRPr lang="en-US" sz="2200" dirty="0"/>
          </a:p>
        </p:txBody>
      </p:sp>
      <p:sp>
        <p:nvSpPr>
          <p:cNvPr id="2" name="Τίτλος 1"/>
          <p:cNvSpPr>
            <a:spLocks noGrp="1"/>
          </p:cNvSpPr>
          <p:nvPr>
            <p:ph type="title"/>
          </p:nvPr>
        </p:nvSpPr>
        <p:spPr>
          <a:xfrm>
            <a:off x="381000" y="274638"/>
            <a:ext cx="8534400" cy="1143000"/>
          </a:xfrm>
        </p:spPr>
        <p:txBody>
          <a:bodyPr>
            <a:noAutofit/>
          </a:bodyPr>
          <a:lstStyle/>
          <a:p>
            <a:r>
              <a:rPr lang="el-GR" sz="3800" dirty="0" smtClean="0"/>
              <a:t>Λέξεις Κλειδιά στη</a:t>
            </a:r>
            <a:r>
              <a:rPr lang="el-GR" sz="3800" dirty="0"/>
              <a:t/>
            </a:r>
            <a:br>
              <a:rPr lang="el-GR" sz="3800" dirty="0"/>
            </a:br>
            <a:r>
              <a:rPr lang="el-GR" sz="3800" dirty="0" smtClean="0"/>
              <a:t>Συμπεριφορά </a:t>
            </a:r>
            <a:r>
              <a:rPr lang="el-GR" sz="3800" dirty="0"/>
              <a:t>του </a:t>
            </a:r>
            <a:r>
              <a:rPr lang="el-GR" sz="3800" dirty="0" smtClean="0"/>
              <a:t>Καταναλωτή (1 από 2)</a:t>
            </a:r>
            <a:endParaRPr lang="en-US" sz="3800" dirty="0"/>
          </a:p>
        </p:txBody>
      </p:sp>
    </p:spTree>
    <p:extLst>
      <p:ext uri="{BB962C8B-B14F-4D97-AF65-F5344CB8AC3E}">
        <p14:creationId xmlns:p14="http://schemas.microsoft.com/office/powerpoint/2010/main" val="2630995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31</a:t>
            </a:fld>
            <a:endParaRPr lang="el-GR" dirty="0">
              <a:solidFill>
                <a:prstClr val="black"/>
              </a:solidFill>
            </a:endParaRPr>
          </a:p>
        </p:txBody>
      </p:sp>
      <p:sp>
        <p:nvSpPr>
          <p:cNvPr id="3" name="Θέση περιεχομένου 2"/>
          <p:cNvSpPr>
            <a:spLocks noGrp="1"/>
          </p:cNvSpPr>
          <p:nvPr>
            <p:ph idx="1"/>
          </p:nvPr>
        </p:nvSpPr>
        <p:spPr/>
        <p:txBody>
          <a:bodyPr>
            <a:normAutofit fontScale="92500" lnSpcReduction="10000"/>
          </a:bodyPr>
          <a:lstStyle/>
          <a:p>
            <a:r>
              <a:rPr lang="el-GR" dirty="0" smtClean="0"/>
              <a:t>Αγοραστής</a:t>
            </a:r>
            <a:r>
              <a:rPr lang="el-GR" dirty="0"/>
              <a:t>: Το οργανωτικό μέλος που διενεργεί τις διαδικασίες αγοράς ενός προϊόντος. Ο αγοραστής θα λάβει ή όχι να κάνει την απόφαση αγοράς. Ο αγοραστής θα διαχειριστεί τη διαδικασία αγοράς, π.χ., την παραγγελία και να επεξεργαστεί τα χαρτιά</a:t>
            </a:r>
            <a:r>
              <a:rPr lang="el-GR" dirty="0" smtClean="0"/>
              <a:t>.</a:t>
            </a:r>
            <a:r>
              <a:rPr lang="el-GR" dirty="0"/>
              <a:t> </a:t>
            </a:r>
            <a:endParaRPr lang="el-GR" dirty="0" smtClean="0"/>
          </a:p>
          <a:p>
            <a:r>
              <a:rPr lang="el-GR" dirty="0" smtClean="0"/>
              <a:t>Πελάτης</a:t>
            </a:r>
            <a:r>
              <a:rPr lang="el-GR" dirty="0"/>
              <a:t>: Ο πραγματικός ή δυνητικός αγοραστής των προϊόντων ή των υπηρεσιών.</a:t>
            </a:r>
          </a:p>
          <a:p>
            <a:endParaRPr lang="el-GR" dirty="0"/>
          </a:p>
          <a:p>
            <a:pPr marL="0" indent="0" algn="r">
              <a:buNone/>
            </a:pPr>
            <a:r>
              <a:rPr lang="el-GR" sz="2000" dirty="0" smtClean="0"/>
              <a:t>Αμερικανική Ακαδημία Μάρκετινγκ</a:t>
            </a:r>
            <a:endParaRPr lang="en-US" dirty="0"/>
          </a:p>
        </p:txBody>
      </p:sp>
      <p:sp>
        <p:nvSpPr>
          <p:cNvPr id="2" name="Τίτλος 1"/>
          <p:cNvSpPr>
            <a:spLocks noGrp="1"/>
          </p:cNvSpPr>
          <p:nvPr>
            <p:ph type="title"/>
          </p:nvPr>
        </p:nvSpPr>
        <p:spPr>
          <a:xfrm>
            <a:off x="381000" y="274638"/>
            <a:ext cx="8534400" cy="1143000"/>
          </a:xfrm>
        </p:spPr>
        <p:txBody>
          <a:bodyPr>
            <a:noAutofit/>
          </a:bodyPr>
          <a:lstStyle/>
          <a:p>
            <a:r>
              <a:rPr lang="el-GR" sz="3800" dirty="0" smtClean="0"/>
              <a:t>Λέξεις Κλειδιά στη</a:t>
            </a:r>
            <a:r>
              <a:rPr lang="el-GR" sz="3800" dirty="0"/>
              <a:t/>
            </a:r>
            <a:br>
              <a:rPr lang="el-GR" sz="3800" dirty="0"/>
            </a:br>
            <a:r>
              <a:rPr lang="el-GR" sz="3800" dirty="0" smtClean="0"/>
              <a:t>Συμπεριφορά </a:t>
            </a:r>
            <a:r>
              <a:rPr lang="el-GR" sz="3800" dirty="0"/>
              <a:t>του </a:t>
            </a:r>
            <a:r>
              <a:rPr lang="el-GR" sz="3800" dirty="0" smtClean="0"/>
              <a:t>Καταναλωτή (2 από 2)</a:t>
            </a:r>
            <a:endParaRPr lang="en-US" sz="3800" dirty="0"/>
          </a:p>
        </p:txBody>
      </p:sp>
    </p:spTree>
    <p:extLst>
      <p:ext uri="{BB962C8B-B14F-4D97-AF65-F5344CB8AC3E}">
        <p14:creationId xmlns:p14="http://schemas.microsoft.com/office/powerpoint/2010/main" val="2461666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32</a:t>
            </a:fld>
            <a:endParaRPr lang="el-GR" dirty="0"/>
          </a:p>
        </p:txBody>
      </p:sp>
      <p:sp>
        <p:nvSpPr>
          <p:cNvPr id="3" name="Θέση περιεχομένου 2"/>
          <p:cNvSpPr>
            <a:spLocks noGrp="1"/>
          </p:cNvSpPr>
          <p:nvPr>
            <p:ph idx="1"/>
          </p:nvPr>
        </p:nvSpPr>
        <p:spPr/>
        <p:txBody>
          <a:bodyPr/>
          <a:lstStyle/>
          <a:p>
            <a:r>
              <a:rPr lang="el-GR" dirty="0"/>
              <a:t>Ο</a:t>
            </a:r>
            <a:r>
              <a:rPr lang="el-GR" dirty="0" smtClean="0"/>
              <a:t>ι τρεις ρόλοι μπορούν να διαδραματίζονται από το ίδιο άτομο.</a:t>
            </a:r>
          </a:p>
          <a:p>
            <a:r>
              <a:rPr lang="el-GR" dirty="0" smtClean="0"/>
              <a:t>Είναι πιθανό σε μία αγοραστική διαδικασία ο καταναλωτής να διαφέρει από τον αγοραστή.</a:t>
            </a:r>
          </a:p>
          <a:p>
            <a:pPr lvl="1"/>
            <a:r>
              <a:rPr lang="el-GR" dirty="0" smtClean="0"/>
              <a:t>Π.χ. αγορά μητέρας για το παιδί</a:t>
            </a:r>
          </a:p>
          <a:p>
            <a:r>
              <a:rPr lang="el-GR" dirty="0" smtClean="0"/>
              <a:t>Ο πελάτης μπορεί να διαφέρει και από </a:t>
            </a:r>
            <a:r>
              <a:rPr lang="el-GR" smtClean="0"/>
              <a:t>τον αγοραστή.</a:t>
            </a:r>
            <a:endParaRPr lang="el-GR" dirty="0" smtClean="0"/>
          </a:p>
          <a:p>
            <a:pPr lvl="1"/>
            <a:r>
              <a:rPr lang="el-GR" dirty="0" smtClean="0"/>
              <a:t>Π.χ. αγορά δώρου</a:t>
            </a:r>
            <a:endParaRPr lang="en-US" dirty="0"/>
          </a:p>
        </p:txBody>
      </p:sp>
      <p:sp>
        <p:nvSpPr>
          <p:cNvPr id="2" name="Τίτλος 1"/>
          <p:cNvSpPr>
            <a:spLocks noGrp="1"/>
          </p:cNvSpPr>
          <p:nvPr>
            <p:ph type="title"/>
          </p:nvPr>
        </p:nvSpPr>
        <p:spPr/>
        <p:txBody>
          <a:bodyPr>
            <a:normAutofit fontScale="90000"/>
          </a:bodyPr>
          <a:lstStyle/>
          <a:p>
            <a:r>
              <a:rPr lang="el-GR" dirty="0" smtClean="0"/>
              <a:t>Καταναλωτής-Αγοραστής-Πελάτης</a:t>
            </a:r>
            <a:endParaRPr lang="en-US" dirty="0"/>
          </a:p>
        </p:txBody>
      </p:sp>
    </p:spTree>
    <p:extLst>
      <p:ext uri="{BB962C8B-B14F-4D97-AF65-F5344CB8AC3E}">
        <p14:creationId xmlns:p14="http://schemas.microsoft.com/office/powerpoint/2010/main" val="1706235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23" name="Θέση κειμένου 5"/>
          <p:cNvSpPr>
            <a:spLocks noGrp="1"/>
          </p:cNvSpPr>
          <p:nvPr>
            <p:ph type="subTitle" idx="1"/>
          </p:nvPr>
        </p:nvSpPr>
        <p:spPr/>
        <p:txBody>
          <a:bodyPr/>
          <a:lstStyle/>
          <a:p>
            <a:r>
              <a:rPr lang="el-GR" b="1" dirty="0"/>
              <a:t>Μάθημα: </a:t>
            </a:r>
            <a:r>
              <a:rPr lang="el-GR" smtClean="0"/>
              <a:t>Συμπεριφορά </a:t>
            </a:r>
            <a:r>
              <a:rPr lang="el-GR" smtClean="0"/>
              <a:t>Καταναλωτή </a:t>
            </a:r>
          </a:p>
          <a:p>
            <a:r>
              <a:rPr lang="el-GR" b="1" dirty="0" smtClean="0"/>
              <a:t>Ενότητα </a:t>
            </a:r>
            <a:r>
              <a:rPr lang="en-US" b="1" dirty="0"/>
              <a:t># </a:t>
            </a:r>
            <a:r>
              <a:rPr lang="el-GR" b="1" dirty="0"/>
              <a:t>1:</a:t>
            </a:r>
            <a:r>
              <a:rPr lang="en-US" b="1" dirty="0"/>
              <a:t> </a:t>
            </a:r>
            <a:r>
              <a:rPr lang="el-GR" dirty="0" smtClean="0"/>
              <a:t>Εισαγωγικές Έννοιες</a:t>
            </a:r>
            <a:endParaRPr lang="el-GR" dirty="0"/>
          </a:p>
          <a:p>
            <a:r>
              <a:rPr lang="el-GR" b="1" dirty="0" smtClean="0"/>
              <a:t>Διδάσκουσα</a:t>
            </a:r>
            <a:r>
              <a:rPr lang="el-GR" b="1" dirty="0"/>
              <a:t>: </a:t>
            </a:r>
            <a:r>
              <a:rPr lang="el-GR" dirty="0" smtClean="0"/>
              <a:t>Άννα </a:t>
            </a:r>
            <a:r>
              <a:rPr lang="el-GR" dirty="0" smtClean="0"/>
              <a:t>Ζαρκάδα</a:t>
            </a:r>
          </a:p>
          <a:p>
            <a:r>
              <a:rPr lang="el-GR" b="1" dirty="0" smtClean="0"/>
              <a:t>Τμήμα</a:t>
            </a:r>
            <a:r>
              <a:rPr lang="el-GR" b="1" dirty="0"/>
              <a:t>: </a:t>
            </a:r>
            <a:r>
              <a:rPr lang="el-GR" dirty="0"/>
              <a:t>Οργάνωση &amp; Διοίκηση Επιχειρήσεων </a:t>
            </a:r>
          </a:p>
          <a:p>
            <a:endParaRPr lang="el-GR" dirty="0"/>
          </a:p>
        </p:txBody>
      </p:sp>
      <p:sp>
        <p:nvSpPr>
          <p:cNvPr id="7" name="Τίτλος 6"/>
          <p:cNvSpPr>
            <a:spLocks noGrp="1"/>
          </p:cNvSpPr>
          <p:nvPr>
            <p:ph type="ctrTitle"/>
          </p:nvPr>
        </p:nvSpPr>
        <p:spPr/>
        <p:txBody>
          <a:bodyPr/>
          <a:lstStyle/>
          <a:p>
            <a:r>
              <a:rPr lang="el-GR" dirty="0" smtClean="0"/>
              <a:t>Τέλος Ενότητας #</a:t>
            </a:r>
            <a:r>
              <a:rPr lang="en-US" dirty="0" smtClean="0"/>
              <a:t> </a:t>
            </a:r>
            <a:r>
              <a:rPr lang="el-GR" dirty="0" smtClean="0"/>
              <a:t>1</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dirty="0"/>
          </a:p>
        </p:txBody>
      </p:sp>
      <p:sp>
        <p:nvSpPr>
          <p:cNvPr id="3" name="Content Placeholder 2"/>
          <p:cNvSpPr>
            <a:spLocks noGrp="1"/>
          </p:cNvSpPr>
          <p:nvPr>
            <p:ph idx="1"/>
          </p:nvPr>
        </p:nvSpPr>
        <p:spPr/>
        <p:txBody>
          <a:bodyPr>
            <a:normAutofit/>
          </a:bodyPr>
          <a:lstStyle/>
          <a:p>
            <a:r>
              <a:rPr lang="el-GR" altLang="x-none" dirty="0" smtClean="0"/>
              <a:t>Εισαγωγή στη Συμπεριφορά του Καταναλωτή</a:t>
            </a:r>
          </a:p>
          <a:p>
            <a:pPr lvl="1"/>
            <a:r>
              <a:rPr lang="el-GR" altLang="x-none" dirty="0" smtClean="0"/>
              <a:t>Κατανόηση των εννοιών χρήμα, συναλλαγή, προϊόν</a:t>
            </a:r>
          </a:p>
          <a:p>
            <a:pPr lvl="1"/>
            <a:r>
              <a:rPr lang="el-GR" altLang="x-none" dirty="0" smtClean="0"/>
              <a:t>Υπενθύμιση βασικών εννοιών Μάρκετινγκ</a:t>
            </a:r>
            <a:endParaRPr lang="el-GR" altLang="x-none" dirty="0"/>
          </a:p>
          <a:p>
            <a:pPr lvl="1"/>
            <a:r>
              <a:rPr lang="el-GR" altLang="x-none" dirty="0" smtClean="0"/>
              <a:t>Κατανόηση των βασικών ορισμών στη Συμπεριφορά Καταναλωτή</a:t>
            </a:r>
          </a:p>
        </p:txBody>
      </p:sp>
      <p:sp>
        <p:nvSpPr>
          <p:cNvPr id="2" name="Title 1"/>
          <p:cNvSpPr>
            <a:spLocks noGrp="1"/>
          </p:cNvSpPr>
          <p:nvPr>
            <p:ph type="title"/>
          </p:nvPr>
        </p:nvSpPr>
        <p:spPr/>
        <p:txBody>
          <a:bodyPr/>
          <a:lstStyle/>
          <a:p>
            <a:r>
              <a:rPr lang="el-GR" dirty="0" smtClean="0"/>
              <a:t>Σκοποί </a:t>
            </a:r>
            <a:r>
              <a:rPr lang="el-GR" dirty="0" smtClean="0"/>
              <a:t>Ενότητας</a:t>
            </a:r>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dirty="0"/>
          </a:p>
        </p:txBody>
      </p:sp>
      <p:sp>
        <p:nvSpPr>
          <p:cNvPr id="3" name="Content Placeholder 2"/>
          <p:cNvSpPr>
            <a:spLocks noGrp="1"/>
          </p:cNvSpPr>
          <p:nvPr>
            <p:ph idx="1"/>
          </p:nvPr>
        </p:nvSpPr>
        <p:spPr/>
        <p:txBody>
          <a:bodyPr>
            <a:normAutofit fontScale="85000" lnSpcReduction="20000"/>
          </a:bodyPr>
          <a:lstStyle/>
          <a:p>
            <a:r>
              <a:rPr lang="el-GR" dirty="0" smtClean="0"/>
              <a:t>Βασικοί Ορισμοί</a:t>
            </a:r>
          </a:p>
          <a:p>
            <a:pPr lvl="1"/>
            <a:r>
              <a:rPr lang="el-GR" dirty="0" smtClean="0"/>
              <a:t>Χρήμα</a:t>
            </a:r>
          </a:p>
          <a:p>
            <a:pPr lvl="1"/>
            <a:r>
              <a:rPr lang="el-GR" dirty="0" smtClean="0"/>
              <a:t>Συναλλαγή </a:t>
            </a:r>
          </a:p>
          <a:p>
            <a:pPr lvl="1"/>
            <a:r>
              <a:rPr lang="el-GR" dirty="0" smtClean="0"/>
              <a:t>Προϊόν</a:t>
            </a:r>
          </a:p>
          <a:p>
            <a:pPr lvl="1"/>
            <a:r>
              <a:rPr lang="el-GR" dirty="0" smtClean="0"/>
              <a:t>Μάρκα</a:t>
            </a:r>
          </a:p>
          <a:p>
            <a:r>
              <a:rPr lang="el-GR" dirty="0"/>
              <a:t>Το Μάρκετινγκ </a:t>
            </a:r>
            <a:endParaRPr lang="el-GR" dirty="0" smtClean="0"/>
          </a:p>
          <a:p>
            <a:pPr lvl="1"/>
            <a:r>
              <a:rPr lang="el-GR" dirty="0" smtClean="0"/>
              <a:t>Ορισμοί</a:t>
            </a:r>
          </a:p>
          <a:p>
            <a:pPr lvl="1"/>
            <a:r>
              <a:rPr lang="el-GR" dirty="0" smtClean="0"/>
              <a:t>Διαστάσεις</a:t>
            </a:r>
          </a:p>
          <a:p>
            <a:pPr lvl="1"/>
            <a:r>
              <a:rPr lang="el-GR" dirty="0" smtClean="0"/>
              <a:t>Προγραμματισμός Μάρκετινγκ </a:t>
            </a:r>
          </a:p>
          <a:p>
            <a:r>
              <a:rPr lang="el-GR" dirty="0" smtClean="0"/>
              <a:t>Η Συμπεριφορά Καταναλωτή</a:t>
            </a:r>
          </a:p>
        </p:txBody>
      </p:sp>
      <p:sp>
        <p:nvSpPr>
          <p:cNvPr id="2" name="Title 1"/>
          <p:cNvSpPr>
            <a:spLocks noGrp="1"/>
          </p:cNvSpPr>
          <p:nvPr>
            <p:ph type="title"/>
          </p:nvPr>
        </p:nvSpPr>
        <p:spPr/>
        <p:txBody>
          <a:bodyPr/>
          <a:lstStyle/>
          <a:p>
            <a:r>
              <a:rPr lang="el-GR" dirty="0" smtClean="0"/>
              <a:t>Περιεχόμενα </a:t>
            </a:r>
            <a:r>
              <a:rPr lang="el-GR" dirty="0" smtClean="0"/>
              <a:t>Ενότητας</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6" name="Θέση κειμένου 5"/>
          <p:cNvSpPr>
            <a:spLocks noGrp="1"/>
          </p:cNvSpPr>
          <p:nvPr>
            <p:ph type="body" idx="1"/>
          </p:nvPr>
        </p:nvSpPr>
        <p:spPr>
          <a:xfrm>
            <a:off x="533400" y="4305077"/>
            <a:ext cx="7922568" cy="1500187"/>
          </a:xfrm>
        </p:spPr>
        <p:txBody>
          <a:bodyPr/>
          <a:lstStyle/>
          <a:p>
            <a:r>
              <a:rPr lang="el-GR" b="1" dirty="0" smtClean="0"/>
              <a:t>Μάθημα: </a:t>
            </a:r>
            <a:r>
              <a:rPr lang="el-GR" dirty="0" smtClean="0"/>
              <a:t>Συμπεριφορά Καταναλωτή, </a:t>
            </a:r>
            <a:r>
              <a:rPr lang="el-GR" b="1" dirty="0" smtClean="0"/>
              <a:t>Ενότητα </a:t>
            </a:r>
            <a:r>
              <a:rPr lang="en-US" b="1" dirty="0"/>
              <a:t># </a:t>
            </a:r>
            <a:r>
              <a:rPr lang="el-GR" b="1" dirty="0"/>
              <a:t>1:</a:t>
            </a:r>
            <a:r>
              <a:rPr lang="en-US" b="1" dirty="0"/>
              <a:t> </a:t>
            </a:r>
            <a:r>
              <a:rPr lang="el-GR" dirty="0" smtClean="0"/>
              <a:t>Εισαγωγικές Έννοιες </a:t>
            </a:r>
            <a:endParaRPr lang="el-GR" dirty="0"/>
          </a:p>
          <a:p>
            <a:r>
              <a:rPr lang="el-GR" b="1" dirty="0" smtClean="0"/>
              <a:t>Διδάσκουσα: </a:t>
            </a:r>
            <a:r>
              <a:rPr lang="el-GR" dirty="0" smtClean="0"/>
              <a:t>Άννα Ζαρκάδα, </a:t>
            </a:r>
            <a:r>
              <a:rPr lang="el-GR" b="1" dirty="0" smtClean="0"/>
              <a:t>Τμήμα: </a:t>
            </a:r>
            <a:r>
              <a:rPr lang="el-GR" dirty="0" smtClean="0"/>
              <a:t>Οργάνωση &amp; Διοίκηση Επιχειρήσεων </a:t>
            </a:r>
          </a:p>
          <a:p>
            <a:endParaRPr lang="el-GR" dirty="0"/>
          </a:p>
        </p:txBody>
      </p:sp>
      <p:sp>
        <p:nvSpPr>
          <p:cNvPr id="5" name="Τίτλος 4"/>
          <p:cNvSpPr>
            <a:spLocks noGrp="1"/>
          </p:cNvSpPr>
          <p:nvPr>
            <p:ph type="title"/>
          </p:nvPr>
        </p:nvSpPr>
        <p:spPr/>
        <p:txBody>
          <a:bodyPr>
            <a:normAutofit/>
          </a:bodyPr>
          <a:lstStyle/>
          <a:p>
            <a:r>
              <a:rPr lang="el-GR" dirty="0" smtClean="0"/>
              <a:t>Βασικοί Ορισμοί</a:t>
            </a:r>
            <a:endParaRPr lang="el-GR" dirty="0"/>
          </a:p>
        </p:txBody>
      </p:sp>
    </p:spTree>
    <p:extLst>
      <p:ext uri="{BB962C8B-B14F-4D97-AF65-F5344CB8AC3E}">
        <p14:creationId xmlns:p14="http://schemas.microsoft.com/office/powerpoint/2010/main" val="1195502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C4726A-630D-4CB4-B088-BAB00F4188E9}" type="slidenum">
              <a:rPr lang="el-GR" smtClean="0"/>
              <a:pPr/>
              <a:t>7</a:t>
            </a:fld>
            <a:endParaRPr lang="el-GR" dirty="0"/>
          </a:p>
        </p:txBody>
      </p:sp>
      <p:sp>
        <p:nvSpPr>
          <p:cNvPr id="5124" name="Rectangle 3"/>
          <p:cNvSpPr>
            <a:spLocks noGrp="1" noChangeArrowheads="1"/>
          </p:cNvSpPr>
          <p:nvPr>
            <p:ph type="body" idx="1"/>
          </p:nvPr>
        </p:nvSpPr>
        <p:spPr/>
        <p:txBody>
          <a:bodyPr>
            <a:normAutofit fontScale="77500" lnSpcReduction="20000"/>
          </a:bodyPr>
          <a:lstStyle/>
          <a:p>
            <a:pPr>
              <a:tabLst>
                <a:tab pos="7002463" algn="l"/>
                <a:tab pos="7354888" algn="l"/>
              </a:tabLst>
              <a:defRPr/>
            </a:pPr>
            <a:r>
              <a:rPr lang="el-GR" dirty="0"/>
              <a:t>"</a:t>
            </a:r>
            <a:r>
              <a:rPr lang="el-GR" i="1" dirty="0"/>
              <a:t>Πάντων </a:t>
            </a:r>
            <a:r>
              <a:rPr lang="el-GR" b="1" i="1" dirty="0"/>
              <a:t>χρημάτων</a:t>
            </a:r>
            <a:r>
              <a:rPr lang="el-GR" i="1" dirty="0"/>
              <a:t> </a:t>
            </a:r>
            <a:r>
              <a:rPr lang="el-GR" i="1" dirty="0" err="1"/>
              <a:t>μέτρον</a:t>
            </a:r>
            <a:r>
              <a:rPr lang="el-GR" i="1" dirty="0"/>
              <a:t> εστίν άνθρωπος, των μεν όντων ως </a:t>
            </a:r>
            <a:r>
              <a:rPr lang="el-GR" i="1" dirty="0" err="1"/>
              <a:t>έστιν</a:t>
            </a:r>
            <a:r>
              <a:rPr lang="el-GR" i="1" dirty="0"/>
              <a:t>, </a:t>
            </a:r>
            <a:r>
              <a:rPr lang="el-GR" i="1" dirty="0" smtClean="0"/>
              <a:t>των </a:t>
            </a:r>
            <a:r>
              <a:rPr lang="el-GR" i="1" dirty="0"/>
              <a:t>δε μη όντων ως ουκ </a:t>
            </a:r>
            <a:r>
              <a:rPr lang="el-GR" i="1" dirty="0" err="1"/>
              <a:t>έστιν</a:t>
            </a:r>
            <a:r>
              <a:rPr lang="el-GR" dirty="0"/>
              <a:t>" </a:t>
            </a:r>
          </a:p>
          <a:p>
            <a:pPr marL="0" indent="0" algn="r">
              <a:buNone/>
              <a:tabLst>
                <a:tab pos="7002463" algn="l"/>
                <a:tab pos="7354888" algn="l"/>
              </a:tabLst>
              <a:defRPr/>
            </a:pPr>
            <a:r>
              <a:rPr lang="el-GR" sz="2600" dirty="0"/>
              <a:t>Πρωταγόρας (480-411 </a:t>
            </a:r>
            <a:r>
              <a:rPr lang="el-GR" sz="2600" dirty="0" err="1" smtClean="0"/>
              <a:t>π.Χ.</a:t>
            </a:r>
            <a:r>
              <a:rPr lang="el-GR" sz="2600" dirty="0" smtClean="0"/>
              <a:t>)</a:t>
            </a:r>
            <a:endParaRPr lang="el-GR" sz="2600" dirty="0"/>
          </a:p>
          <a:p>
            <a:pPr marL="346075" indent="0">
              <a:buNone/>
              <a:defRPr/>
            </a:pPr>
            <a:r>
              <a:rPr lang="el-GR" sz="2800" dirty="0"/>
              <a:t>"</a:t>
            </a:r>
            <a:r>
              <a:rPr lang="el-GR" sz="2800" dirty="0" err="1"/>
              <a:t>Ολων</a:t>
            </a:r>
            <a:r>
              <a:rPr lang="el-GR" sz="2800" dirty="0"/>
              <a:t> των αξιών μέτρο είναι ο άνθρωπος, αυτών που υπάρχουν, για το ότι υπάρχουν και αυτών που δεν υπάρχουν, για το ότι  δεν </a:t>
            </a:r>
            <a:r>
              <a:rPr lang="el-GR" sz="2800" dirty="0" smtClean="0"/>
              <a:t>υπάρχουν.»</a:t>
            </a:r>
            <a:endParaRPr lang="el-GR" sz="2800" dirty="0"/>
          </a:p>
          <a:p>
            <a:pPr lvl="1">
              <a:defRPr/>
            </a:pPr>
            <a:r>
              <a:rPr lang="el-GR" dirty="0" smtClean="0"/>
              <a:t>Το </a:t>
            </a:r>
            <a:r>
              <a:rPr lang="el-GR" b="1" i="1" dirty="0"/>
              <a:t>χρήμα</a:t>
            </a:r>
            <a:r>
              <a:rPr lang="el-GR" dirty="0"/>
              <a:t> είναι ένα πράγμα που κάποιος το </a:t>
            </a:r>
            <a:r>
              <a:rPr lang="el-GR" dirty="0" smtClean="0"/>
              <a:t>χρησιμοποιεί.</a:t>
            </a:r>
            <a:endParaRPr lang="el-GR" dirty="0"/>
          </a:p>
          <a:p>
            <a:pPr lvl="1">
              <a:defRPr/>
            </a:pPr>
            <a:r>
              <a:rPr lang="el-GR" dirty="0"/>
              <a:t>Ένα πράγμα γίνεται χρήμα, αποκτά, δηλαδή, </a:t>
            </a:r>
            <a:r>
              <a:rPr lang="el-GR" b="1" i="1" dirty="0"/>
              <a:t>αξία</a:t>
            </a:r>
            <a:r>
              <a:rPr lang="el-GR" dirty="0"/>
              <a:t> όταν κάποιος το χρησιμοποιεί. </a:t>
            </a:r>
          </a:p>
          <a:p>
            <a:pPr lvl="1">
              <a:defRPr/>
            </a:pPr>
            <a:r>
              <a:rPr lang="el-GR" dirty="0"/>
              <a:t>Ο άνθρωπος είναι που δίνει αντίκρισμα-μέτρο στις αξίες.</a:t>
            </a:r>
            <a:endParaRPr lang="en-GB" dirty="0"/>
          </a:p>
          <a:p>
            <a:pPr lvl="1">
              <a:defRPr/>
            </a:pPr>
            <a:r>
              <a:rPr lang="el-GR" dirty="0"/>
              <a:t>Οι αξίες και οι ποιότητες δεν έχουν καμία σημασία ερήμην του ανθρώπου. </a:t>
            </a:r>
          </a:p>
        </p:txBody>
      </p:sp>
      <p:sp>
        <p:nvSpPr>
          <p:cNvPr id="5123" name="Rectangle 2"/>
          <p:cNvSpPr>
            <a:spLocks noGrp="1" noChangeArrowheads="1"/>
          </p:cNvSpPr>
          <p:nvPr>
            <p:ph type="title"/>
          </p:nvPr>
        </p:nvSpPr>
        <p:spPr/>
        <p:txBody>
          <a:bodyPr>
            <a:normAutofit/>
          </a:bodyPr>
          <a:lstStyle/>
          <a:p>
            <a:pPr eaLnBrk="1" hangingPunct="1"/>
            <a:r>
              <a:rPr lang="el-GR" altLang="el-GR" dirty="0" smtClean="0"/>
              <a:t>Το </a:t>
            </a:r>
            <a:r>
              <a:rPr lang="el-GR" altLang="el-GR" dirty="0" smtClean="0"/>
              <a:t>Χρήμα</a:t>
            </a:r>
            <a:endParaRPr lang="el-GR" altLang="el-GR" dirty="0" smtClean="0"/>
          </a:p>
        </p:txBody>
      </p:sp>
    </p:spTree>
    <p:extLst>
      <p:ext uri="{BB962C8B-B14F-4D97-AF65-F5344CB8AC3E}">
        <p14:creationId xmlns:p14="http://schemas.microsoft.com/office/powerpoint/2010/main" val="553868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Οι συναλλαγές πραγματοποιούνται από επιχειρήσεις, μη κερδοσκοπικούς οργανισμούς, ακόμα και </a:t>
            </a:r>
            <a:r>
              <a:rPr lang="el-GR" dirty="0" smtClean="0"/>
              <a:t>άτομα.</a:t>
            </a:r>
            <a:endParaRPr lang="el-GR" dirty="0"/>
          </a:p>
          <a:p>
            <a:r>
              <a:rPr lang="el-GR" dirty="0"/>
              <a:t>Προκειμένου να πραγματοποιηθεί μια συναλλαγή χρειάζεται να πληρούνται  </a:t>
            </a:r>
            <a:r>
              <a:rPr lang="el-GR" dirty="0" smtClean="0"/>
              <a:t>τέσσερεις  </a:t>
            </a:r>
            <a:r>
              <a:rPr lang="el-GR" dirty="0"/>
              <a:t>προϋποθέσεις:</a:t>
            </a:r>
          </a:p>
          <a:p>
            <a:pPr marL="914400" lvl="1" indent="-514350">
              <a:buFont typeface="+mj-lt"/>
              <a:buAutoNum type="arabicPeriod"/>
            </a:pPr>
            <a:r>
              <a:rPr lang="el-GR" dirty="0"/>
              <a:t>Συμμετέχουν τουλάχιστον δύο μέρη</a:t>
            </a:r>
          </a:p>
          <a:p>
            <a:pPr marL="914400" lvl="1" indent="-514350">
              <a:buFont typeface="+mj-lt"/>
              <a:buAutoNum type="arabicPeriod"/>
            </a:pPr>
            <a:r>
              <a:rPr lang="el-GR" dirty="0"/>
              <a:t>Οι συμμετοχή των μερών πρέπει να γίνεται με τη θέλησή τους</a:t>
            </a:r>
          </a:p>
          <a:p>
            <a:pPr marL="914400" lvl="1" indent="-514350">
              <a:buFont typeface="+mj-lt"/>
              <a:buAutoNum type="arabicPeriod"/>
            </a:pPr>
            <a:r>
              <a:rPr lang="el-GR" dirty="0"/>
              <a:t>Το κάθε μέρος πρέπει να έχει στην κατοχή του κάποια αξία που το άλλο μέρος επιθυμεί να αποκτήσει</a:t>
            </a:r>
          </a:p>
          <a:p>
            <a:pPr marL="914400" lvl="1" indent="-514350">
              <a:buFont typeface="+mj-lt"/>
              <a:buAutoNum type="arabicPeriod"/>
            </a:pPr>
            <a:r>
              <a:rPr lang="el-GR" dirty="0"/>
              <a:t>Πρέπει να υπάρχει επικοινωνία ανάμεσα στα δύο μέρη</a:t>
            </a:r>
          </a:p>
          <a:p>
            <a:r>
              <a:rPr lang="el-GR" dirty="0"/>
              <a:t>Το μάρκετινγκ είναι ο μηχανισμός που κάνει τη συναλλαγή </a:t>
            </a:r>
            <a:r>
              <a:rPr lang="el-GR" dirty="0" smtClean="0"/>
              <a:t>εφικτή.</a:t>
            </a:r>
            <a:endParaRPr lang="el-GR" dirty="0"/>
          </a:p>
        </p:txBody>
      </p:sp>
      <p:sp>
        <p:nvSpPr>
          <p:cNvPr id="2" name="Τίτλος 1"/>
          <p:cNvSpPr>
            <a:spLocks noGrp="1"/>
          </p:cNvSpPr>
          <p:nvPr>
            <p:ph type="title"/>
          </p:nvPr>
        </p:nvSpPr>
        <p:spPr/>
        <p:txBody>
          <a:bodyPr>
            <a:normAutofit fontScale="90000"/>
          </a:bodyPr>
          <a:lstStyle/>
          <a:p>
            <a:r>
              <a:rPr lang="el-GR" dirty="0"/>
              <a:t>Σημασία του Μάρκετινγκ </a:t>
            </a:r>
            <a:br>
              <a:rPr lang="el-GR" dirty="0"/>
            </a:br>
            <a:r>
              <a:rPr lang="el-GR" dirty="0" smtClean="0"/>
              <a:t>Η </a:t>
            </a:r>
            <a:r>
              <a:rPr lang="el-GR" dirty="0"/>
              <a:t>Α</a:t>
            </a:r>
            <a:r>
              <a:rPr lang="el-GR" dirty="0" smtClean="0"/>
              <a:t>ρχή </a:t>
            </a:r>
            <a:r>
              <a:rPr lang="el-GR" dirty="0"/>
              <a:t>της Συναλλαγής</a:t>
            </a:r>
            <a:endParaRPr lang="en-US" dirty="0"/>
          </a:p>
        </p:txBody>
      </p:sp>
    </p:spTree>
    <p:extLst>
      <p:ext uri="{BB962C8B-B14F-4D97-AF65-F5344CB8AC3E}">
        <p14:creationId xmlns:p14="http://schemas.microsoft.com/office/powerpoint/2010/main" val="1195977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C4726A-630D-4CB4-B088-BAB00F4188E9}" type="slidenum">
              <a:rPr lang="el-GR" smtClean="0"/>
              <a:pPr/>
              <a:t>9</a:t>
            </a:fld>
            <a:endParaRPr lang="el-GR" dirty="0"/>
          </a:p>
        </p:txBody>
      </p:sp>
      <p:sp>
        <p:nvSpPr>
          <p:cNvPr id="5124" name="Rectangle 3"/>
          <p:cNvSpPr>
            <a:spLocks noGrp="1" noChangeArrowheads="1"/>
          </p:cNvSpPr>
          <p:nvPr>
            <p:ph type="body" idx="1"/>
          </p:nvPr>
        </p:nvSpPr>
        <p:spPr/>
        <p:txBody>
          <a:bodyPr>
            <a:normAutofit/>
          </a:bodyPr>
          <a:lstStyle/>
          <a:p>
            <a:r>
              <a:rPr lang="el-GR" dirty="0"/>
              <a:t>Σύνθεση βασικών </a:t>
            </a:r>
            <a:r>
              <a:rPr lang="el-GR" b="1" dirty="0"/>
              <a:t>υπαρκτών</a:t>
            </a:r>
            <a:r>
              <a:rPr lang="el-GR" dirty="0"/>
              <a:t> και </a:t>
            </a:r>
            <a:r>
              <a:rPr lang="el-GR" b="1" dirty="0"/>
              <a:t>συμβολικών</a:t>
            </a:r>
            <a:r>
              <a:rPr lang="el-GR" dirty="0"/>
              <a:t> χαρακτηριστικών, οργανωμένων σε μια </a:t>
            </a:r>
          </a:p>
          <a:p>
            <a:pPr marL="971550" lvl="1" indent="-514350">
              <a:buFont typeface="+mj-lt"/>
              <a:buAutoNum type="arabicPeriod"/>
            </a:pPr>
            <a:r>
              <a:rPr lang="el-GR" b="1" dirty="0"/>
              <a:t>συγκεκριμένη  μορφή </a:t>
            </a:r>
            <a:r>
              <a:rPr lang="el-GR" dirty="0"/>
              <a:t>που</a:t>
            </a:r>
          </a:p>
          <a:p>
            <a:pPr marL="971550" lvl="1" indent="-514350">
              <a:buFont typeface="+mj-lt"/>
              <a:buAutoNum type="arabicPeriod"/>
            </a:pPr>
            <a:r>
              <a:rPr lang="el-GR" b="1" dirty="0"/>
              <a:t>διακρίνεται </a:t>
            </a:r>
            <a:r>
              <a:rPr lang="el-GR" dirty="0"/>
              <a:t>από όλα τα </a:t>
            </a:r>
            <a:r>
              <a:rPr lang="el-GR" dirty="0" smtClean="0"/>
              <a:t>άλλα προϊόντα.</a:t>
            </a:r>
            <a:endParaRPr lang="el-GR" dirty="0"/>
          </a:p>
          <a:p>
            <a:pPr marL="971550" lvl="1" indent="-514350">
              <a:buFont typeface="+mj-lt"/>
              <a:buAutoNum type="arabicPeriod"/>
            </a:pPr>
            <a:r>
              <a:rPr lang="el-GR" dirty="0"/>
              <a:t>μπορεί να </a:t>
            </a:r>
            <a:r>
              <a:rPr lang="el-GR" b="1" dirty="0"/>
              <a:t>προσφερθεί</a:t>
            </a:r>
            <a:r>
              <a:rPr lang="el-GR" dirty="0"/>
              <a:t>, να </a:t>
            </a:r>
            <a:r>
              <a:rPr lang="el-GR" b="1" dirty="0"/>
              <a:t>αποκτηθεί</a:t>
            </a:r>
            <a:r>
              <a:rPr lang="el-GR" dirty="0"/>
              <a:t>, και να </a:t>
            </a:r>
            <a:r>
              <a:rPr lang="el-GR" b="1" dirty="0" smtClean="0"/>
              <a:t>καταναλωθεί</a:t>
            </a:r>
            <a:r>
              <a:rPr lang="el-GR" dirty="0" smtClean="0"/>
              <a:t>.</a:t>
            </a:r>
            <a:endParaRPr lang="el-GR" dirty="0"/>
          </a:p>
          <a:p>
            <a:pPr marL="971550" lvl="1" indent="-514350">
              <a:buFont typeface="+mj-lt"/>
              <a:buAutoNum type="arabicPeriod"/>
            </a:pPr>
            <a:r>
              <a:rPr lang="el-GR" dirty="0"/>
              <a:t>λειτουργεί </a:t>
            </a:r>
            <a:r>
              <a:rPr lang="el-GR" b="1" dirty="0"/>
              <a:t>ως μέσο ικανοποίησης </a:t>
            </a:r>
            <a:r>
              <a:rPr lang="el-GR" dirty="0"/>
              <a:t>κάποιας ανάγκης ή </a:t>
            </a:r>
            <a:r>
              <a:rPr lang="el-GR" dirty="0" smtClean="0"/>
              <a:t>επιθυμίας.</a:t>
            </a:r>
            <a:endParaRPr lang="el-GR" dirty="0"/>
          </a:p>
          <a:p>
            <a:endParaRPr lang="el-GR" dirty="0" smtClean="0"/>
          </a:p>
        </p:txBody>
      </p:sp>
      <p:sp>
        <p:nvSpPr>
          <p:cNvPr id="5123" name="Rectangle 2"/>
          <p:cNvSpPr>
            <a:spLocks noGrp="1" noChangeArrowheads="1"/>
          </p:cNvSpPr>
          <p:nvPr>
            <p:ph type="title"/>
          </p:nvPr>
        </p:nvSpPr>
        <p:spPr/>
        <p:txBody>
          <a:bodyPr>
            <a:normAutofit/>
          </a:bodyPr>
          <a:lstStyle/>
          <a:p>
            <a:r>
              <a:rPr lang="el-GR" altLang="el-GR" dirty="0"/>
              <a:t>Το </a:t>
            </a:r>
            <a:r>
              <a:rPr lang="el-GR" altLang="el-GR" dirty="0" smtClean="0"/>
              <a:t>Προϊόν </a:t>
            </a:r>
            <a:r>
              <a:rPr lang="el-GR" altLang="el-GR" dirty="0" smtClean="0"/>
              <a:t>(1 </a:t>
            </a:r>
            <a:r>
              <a:rPr lang="el-GR" altLang="el-GR" dirty="0"/>
              <a:t>από 2)</a:t>
            </a:r>
            <a:endParaRPr lang="el-GR" altLang="el-GR" dirty="0" smtClean="0"/>
          </a:p>
        </p:txBody>
      </p:sp>
    </p:spTree>
    <p:extLst>
      <p:ext uri="{BB962C8B-B14F-4D97-AF65-F5344CB8AC3E}">
        <p14:creationId xmlns:p14="http://schemas.microsoft.com/office/powerpoint/2010/main" val="1485658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CC_BY_NC_ND_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098E1A-2F85-46DA-9BF7-2850C075D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0</TotalTime>
  <Words>1347</Words>
  <Application>Microsoft Office PowerPoint</Application>
  <PresentationFormat>Προβολή στην οθόνη (4:3)</PresentationFormat>
  <Paragraphs>262</Paragraphs>
  <Slides>33</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Template_CC_BY_NC_ND_0</vt:lpstr>
      <vt:lpstr>Συμπεριφορά Καταναλωτή</vt:lpstr>
      <vt:lpstr>Χρηματοδότηση</vt:lpstr>
      <vt:lpstr>Άδειες Χρήσης</vt:lpstr>
      <vt:lpstr>Σκοποί Ενότητας</vt:lpstr>
      <vt:lpstr>Περιεχόμενα Ενότητας</vt:lpstr>
      <vt:lpstr>Βασικοί Ορισμοί</vt:lpstr>
      <vt:lpstr>Το Χρήμα</vt:lpstr>
      <vt:lpstr>Σημασία του Μάρκετινγκ  Η Αρχή της Συναλλαγής</vt:lpstr>
      <vt:lpstr>Το Προϊόν (1 από 2)</vt:lpstr>
      <vt:lpstr>Το Προϊόν (2 από 2)</vt:lpstr>
      <vt:lpstr>Η Εκτεταμένη Έννοια του Προϊόντος</vt:lpstr>
      <vt:lpstr>Η Έννοια της Μάρκας (Βrand)</vt:lpstr>
      <vt:lpstr>Το Μάρκετινγκ </vt:lpstr>
      <vt:lpstr>Ο Παραδοσιακός  Ορισμός του Μάρκετινγκ</vt:lpstr>
      <vt:lpstr>Ο Ορισμός του Μάρκετινγκ  υπό το Πρίσμα των Υπηρεσιών</vt:lpstr>
      <vt:lpstr>Ο Ορισμός της  Αμερικανικής Ακαδημίας Μάρκετινγκ</vt:lpstr>
      <vt:lpstr>Διαστάσεις της Θεωρίας του Μάρκετινγκ (1 από 2)</vt:lpstr>
      <vt:lpstr>Διαστάσεις της Θεωρίας του Μάρκετινγκ (2 από 2)</vt:lpstr>
      <vt:lpstr>Εξέλιξη της Θεώρησης του Μάρκετινγκ (Ιστορική Διάσταση)</vt:lpstr>
      <vt:lpstr>Επίκαιρα Θέματα  στο Σύγχρονο Μάρκετινγκ</vt:lpstr>
      <vt:lpstr>Συνολική Θεώρηση του Μάρκετινγκ (Δομική Διάσταση)</vt:lpstr>
      <vt:lpstr>Διαδικασία Προγραμματισμού Μάρκετινγκ (Marketing Plan)  (1 από 3)</vt:lpstr>
      <vt:lpstr>Διαδικασία Προγραμματισμού Μάρκετινγκ (Marketing Plan)  (2 από 3)</vt:lpstr>
      <vt:lpstr>Διαδικασία Προγραμματισμού Μάρκετινγκ (Marketing Plan)  (3 από 3)</vt:lpstr>
      <vt:lpstr>Η Μετεξέλιξη του Μίγματος Μάρκετινγκ 4Ps</vt:lpstr>
      <vt:lpstr>Η Συμπεριφορά του Καταναλωτή</vt:lpstr>
      <vt:lpstr>Ορισμός της Συμπεριφοράς του Καταναλωτή</vt:lpstr>
      <vt:lpstr>Ο Ορισμός σύμφωνα με την Αμερικανική Ακαδημία Μάρκετινγκ</vt:lpstr>
      <vt:lpstr>Η Αγοραστική Συμπεριφορά </vt:lpstr>
      <vt:lpstr>Λέξεις Κλειδιά στη Συμπεριφορά του Καταναλωτή (1 από 2)</vt:lpstr>
      <vt:lpstr>Λέξεις Κλειδιά στη Συμπεριφορά του Καταναλωτή (2 από 2)</vt:lpstr>
      <vt:lpstr>Καταναλωτής-Αγοραστής-Πελάτης</vt:lpstr>
      <vt:lpstr>Τέλος Ενότητας #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2015-08-11T19:46:04Z</dcterms:created>
  <dcterms:modified xsi:type="dcterms:W3CDTF">2015-10-12T16:41:25Z</dcterms:modified>
</cp:coreProperties>
</file>