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311" r:id="rId3"/>
    <p:sldId id="312" r:id="rId4"/>
    <p:sldId id="313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9" r:id="rId16"/>
    <p:sldId id="298" r:id="rId17"/>
    <p:sldId id="300" r:id="rId18"/>
    <p:sldId id="301" r:id="rId19"/>
    <p:sldId id="302" r:id="rId20"/>
    <p:sldId id="303" r:id="rId21"/>
    <p:sldId id="304" r:id="rId22"/>
    <p:sldId id="305" r:id="rId23"/>
    <p:sldId id="310" r:id="rId24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60E7595A-E1AB-4DB5-A9C6-2FC103D473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60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59E0556F-ACB3-409C-A2EE-0EE5F0D3D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479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0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2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0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0AF2204A-1D8B-4DD4-8AF3-71EA24B5F9AE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213C5608-A735-4CFE-98E9-FA92D160FBB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7291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0B0FE271-276C-49DB-937E-52768115355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2629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F660BE61-40C1-4B5A-B869-D9E49C9333E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83538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F44D44C9-75B6-41E7-8DE7-63ECBD8B047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599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C1443ABC-83E7-4E57-AA87-6A5E8887D28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4561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8FD761A8-7719-4400-BC1C-3C581C7CEDD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3665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8ECF763E-7D97-459B-AB5F-7BA8F088E72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01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5459D759-EC38-4174-9921-47DF66259A8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03582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C725F0F2-AEE9-4737-8B3F-14AA2946061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3659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630432C7-559E-4057-8153-F871994604C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7105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263BAE22-BE13-422B-BBCA-EB0E0CD7C8AB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fr-FR" sz="2800" b="1" smtClean="0"/>
              <a:t>5.2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Content Distribution</a:t>
            </a:r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75A0BAAD-2DB6-4493-A013-4C0EC3D480F9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Unstructured architectures</a:t>
            </a:r>
            <a:endParaRPr lang="el-GR" alt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Purely decentralized (e.g. Gnutella)</a:t>
            </a:r>
          </a:p>
          <a:p>
            <a:pPr lvl="1"/>
            <a:r>
              <a:rPr lang="en-US" altLang="en-US"/>
              <a:t>All nodes are equal (SERVer ENTIties, servents)</a:t>
            </a:r>
          </a:p>
          <a:p>
            <a:pPr lvl="1"/>
            <a:r>
              <a:rPr lang="en-US" altLang="en-US"/>
              <a:t>Servents exchange 4 messages</a:t>
            </a:r>
          </a:p>
          <a:p>
            <a:pPr lvl="2"/>
            <a:r>
              <a:rPr lang="en-US" altLang="en-US"/>
              <a:t>Ping: probe to a neighbor</a:t>
            </a:r>
          </a:p>
          <a:p>
            <a:pPr lvl="2"/>
            <a:r>
              <a:rPr lang="en-US" altLang="en-US"/>
              <a:t>Pong: response to ping, contains number and size of files</a:t>
            </a:r>
          </a:p>
          <a:p>
            <a:pPr lvl="2"/>
            <a:r>
              <a:rPr lang="en-US" altLang="en-US"/>
              <a:t>Query: search request (string) to neighbor</a:t>
            </a:r>
          </a:p>
          <a:p>
            <a:pPr lvl="2"/>
            <a:r>
              <a:rPr lang="en-US" altLang="en-US"/>
              <a:t>Query Hit: response to query with matching file pointers</a:t>
            </a:r>
          </a:p>
          <a:p>
            <a:pPr lvl="1"/>
            <a:r>
              <a:rPr lang="en-US" altLang="en-US"/>
              <a:t>First locate some hosts via public server, then send pings</a:t>
            </a:r>
          </a:p>
          <a:p>
            <a:pPr lvl="1"/>
            <a:r>
              <a:rPr lang="en-US" altLang="en-US"/>
              <a:t>Then start sending queries</a:t>
            </a:r>
          </a:p>
          <a:p>
            <a:pPr lvl="2"/>
            <a:r>
              <a:rPr lang="en-US" altLang="en-US"/>
              <a:t>Pings and queries are flooded up to a number of hops</a:t>
            </a:r>
          </a:p>
          <a:p>
            <a:pPr lvl="2"/>
            <a:r>
              <a:rPr lang="en-US" altLang="en-US"/>
              <a:t>Duplicate detection mechanisms also limit flooding</a:t>
            </a:r>
          </a:p>
          <a:p>
            <a:pPr lvl="2"/>
            <a:r>
              <a:rPr lang="en-US" altLang="en-US"/>
              <a:t>Responses are returned via the reverse path</a:t>
            </a:r>
          </a:p>
          <a:p>
            <a:pPr lvl="1"/>
            <a:r>
              <a:rPr lang="en-US" altLang="en-US"/>
              <a:t>Download files directly from the servents having them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465DAD59-8DD1-443F-964F-DAAB02233CC3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Unstructured architectures</a:t>
            </a:r>
            <a:endParaRPr lang="el-GR" alt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Partially centralized (e.g. Kazaa)</a:t>
            </a:r>
          </a:p>
          <a:p>
            <a:pPr lvl="1"/>
            <a:r>
              <a:rPr lang="en-US" altLang="en-US"/>
              <a:t>Supernodes are dynamically assigned to assist others</a:t>
            </a:r>
          </a:p>
          <a:p>
            <a:pPr lvl="2"/>
            <a:r>
              <a:rPr lang="en-US" altLang="en-US"/>
              <a:t>Supernodes are more powerful than other nodes (CPU, network)</a:t>
            </a:r>
          </a:p>
          <a:p>
            <a:pPr lvl="2"/>
            <a:r>
              <a:rPr lang="en-US" altLang="en-US"/>
              <a:t>Index files shared by peers and proxy queries on their behalf</a:t>
            </a:r>
          </a:p>
          <a:p>
            <a:pPr lvl="2"/>
            <a:r>
              <a:rPr lang="en-US" altLang="en-US"/>
              <a:t>All queries initially sent to supernodes</a:t>
            </a:r>
          </a:p>
          <a:p>
            <a:pPr lvl="1"/>
            <a:r>
              <a:rPr lang="en-US" altLang="en-US"/>
              <a:t>Supernodes make queries much faster</a:t>
            </a:r>
          </a:p>
          <a:p>
            <a:pPr lvl="1"/>
            <a:r>
              <a:rPr lang="en-US" altLang="en-US"/>
              <a:t>But they can be replaced if they fail</a:t>
            </a:r>
          </a:p>
          <a:p>
            <a:r>
              <a:rPr lang="en-US" altLang="en-US"/>
              <a:t>Improving unstructured architectures</a:t>
            </a:r>
          </a:p>
          <a:p>
            <a:pPr lvl="1"/>
            <a:r>
              <a:rPr lang="en-US" altLang="en-US"/>
              <a:t>The biggest problem is scalability</a:t>
            </a:r>
          </a:p>
          <a:p>
            <a:pPr lvl="1"/>
            <a:r>
              <a:rPr lang="en-US" altLang="en-US"/>
              <a:t>Replace flooding by random walks</a:t>
            </a:r>
          </a:p>
          <a:p>
            <a:pPr lvl="1"/>
            <a:r>
              <a:rPr lang="en-US" altLang="en-US"/>
              <a:t>Proactively replicate data</a:t>
            </a:r>
          </a:p>
          <a:p>
            <a:pPr lvl="1"/>
            <a:r>
              <a:rPr lang="en-US" altLang="en-US"/>
              <a:t>Maintain local indices of data</a:t>
            </a:r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5D206AD4-8E79-4687-A58A-DDEC4C2128E6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Structured architectures</a:t>
            </a:r>
            <a:endParaRPr lang="el-GR" alt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Loosely structured systems (e.g. Freenet)</a:t>
            </a:r>
          </a:p>
          <a:p>
            <a:pPr lvl="1"/>
            <a:r>
              <a:rPr lang="en-US" altLang="en-US"/>
              <a:t>Estimate which node is responsible for content</a:t>
            </a:r>
          </a:p>
          <a:p>
            <a:pPr lvl="1"/>
            <a:r>
              <a:rPr lang="en-US" altLang="en-US"/>
              <a:t>Each node makes a local decision to forward queries</a:t>
            </a:r>
          </a:p>
          <a:p>
            <a:pPr lvl="1"/>
            <a:r>
              <a:rPr lang="en-US" altLang="en-US"/>
              <a:t>In Freenet file names are hashed to produce keys</a:t>
            </a:r>
          </a:p>
          <a:p>
            <a:pPr lvl="1"/>
            <a:r>
              <a:rPr lang="en-US" altLang="en-US"/>
              <a:t>There are 4 types of messages</a:t>
            </a:r>
          </a:p>
          <a:p>
            <a:pPr lvl="2"/>
            <a:r>
              <a:rPr lang="en-US" altLang="en-US"/>
              <a:t>Data insert: includes data and key</a:t>
            </a:r>
          </a:p>
          <a:p>
            <a:pPr lvl="2"/>
            <a:r>
              <a:rPr lang="en-US" altLang="en-US"/>
              <a:t>Data request: includes key and TTL</a:t>
            </a:r>
          </a:p>
          <a:p>
            <a:pPr lvl="2"/>
            <a:r>
              <a:rPr lang="en-US" altLang="en-US"/>
              <a:t>Data reply: includes actual data</a:t>
            </a:r>
          </a:p>
          <a:p>
            <a:pPr lvl="2"/>
            <a:r>
              <a:rPr lang="en-US" altLang="en-US"/>
              <a:t>Data failed: cannot find data</a:t>
            </a:r>
          </a:p>
          <a:p>
            <a:pPr lvl="1"/>
            <a:r>
              <a:rPr lang="en-US" altLang="en-US"/>
              <a:t>On insert, each node estimates where similar keys are stored</a:t>
            </a:r>
          </a:p>
          <a:p>
            <a:pPr lvl="2"/>
            <a:r>
              <a:rPr lang="en-US" altLang="en-US"/>
              <a:t>New files are placed close to files with similar keys</a:t>
            </a:r>
          </a:p>
          <a:p>
            <a:pPr lvl="2"/>
            <a:r>
              <a:rPr lang="en-US" altLang="en-US"/>
              <a:t>Each node maintains a table with routing hints</a:t>
            </a:r>
          </a:p>
          <a:p>
            <a:pPr lvl="1"/>
            <a:r>
              <a:rPr lang="en-US" altLang="en-US"/>
              <a:t>On query, local estimates towards possible targets are used</a:t>
            </a:r>
          </a:p>
          <a:p>
            <a:pPr lvl="2"/>
            <a:r>
              <a:rPr lang="en-US" altLang="en-US"/>
              <a:t>Each successful response leaves behind a chain of pointers</a:t>
            </a:r>
            <a:endParaRPr lang="el-G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2845C042-F38A-4FED-B177-99D4D12EE7F9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Structured architectures</a:t>
            </a:r>
            <a:endParaRPr lang="el-GR" alt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Chord: uses a ring of nodes and keys</a:t>
            </a:r>
          </a:p>
          <a:p>
            <a:pPr lvl="1"/>
            <a:r>
              <a:rPr lang="en-US" altLang="en-US"/>
              <a:t>Nodes are placed on a ring</a:t>
            </a:r>
          </a:p>
          <a:p>
            <a:pPr lvl="1"/>
            <a:r>
              <a:rPr lang="en-US" altLang="en-US"/>
              <a:t>Each node knows its successor</a:t>
            </a:r>
          </a:p>
          <a:p>
            <a:pPr lvl="1"/>
            <a:r>
              <a:rPr lang="en-US" altLang="en-US"/>
              <a:t>Keys are placed on the same ring</a:t>
            </a:r>
          </a:p>
          <a:p>
            <a:pPr lvl="1"/>
            <a:r>
              <a:rPr lang="en-US" altLang="en-US"/>
              <a:t>Each key is stored at its successor</a:t>
            </a:r>
          </a:p>
          <a:p>
            <a:pPr lvl="1"/>
            <a:r>
              <a:rPr lang="en-US" altLang="en-US"/>
              <a:t>Insertions/deletions of nodes only have local effect</a:t>
            </a:r>
          </a:p>
          <a:p>
            <a:pPr lvl="2"/>
            <a:r>
              <a:rPr lang="en-US" altLang="en-US"/>
              <a:t>Some keys need to move to the next/previous node</a:t>
            </a:r>
          </a:p>
          <a:p>
            <a:pPr lvl="1"/>
            <a:r>
              <a:rPr lang="en-US" altLang="en-US"/>
              <a:t>A finger table is used to speed up lookups</a:t>
            </a:r>
          </a:p>
          <a:p>
            <a:pPr lvl="2"/>
            <a:r>
              <a:rPr lang="en-US" altLang="en-US"/>
              <a:t>Pointers to nodes at exponential distances</a:t>
            </a:r>
          </a:p>
          <a:p>
            <a:pPr lvl="2"/>
            <a:r>
              <a:rPr lang="en-US" altLang="en-US"/>
              <a:t>Allows quick traversal of the ring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FD5E15B1-D0D2-4E41-856A-943BB5FB31AB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Structured architectures</a:t>
            </a:r>
            <a:endParaRPr lang="el-GR" alt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Tapestry (and Pastry, which is very similar)</a:t>
            </a:r>
          </a:p>
          <a:p>
            <a:pPr lvl="1"/>
            <a:r>
              <a:rPr lang="en-US" altLang="en-US"/>
              <a:t>Nodes and keys are treated as n digit numbers</a:t>
            </a:r>
          </a:p>
          <a:p>
            <a:pPr lvl="1"/>
            <a:r>
              <a:rPr lang="en-US" altLang="en-US"/>
              <a:t>Each node has a routing table with n rows</a:t>
            </a:r>
          </a:p>
          <a:p>
            <a:pPr lvl="1"/>
            <a:r>
              <a:rPr lang="en-US" altLang="en-US"/>
              <a:t>In each row there are pointers to nodes with matching prefixes</a:t>
            </a:r>
          </a:p>
          <a:p>
            <a:pPr lvl="2"/>
            <a:r>
              <a:rPr lang="en-US" altLang="en-US"/>
              <a:t>At row k nodes match the first k digits of the present node</a:t>
            </a:r>
          </a:p>
          <a:p>
            <a:pPr lvl="1"/>
            <a:r>
              <a:rPr lang="en-US" altLang="en-US"/>
              <a:t>Routing proceeds by matching one digit at a time</a:t>
            </a:r>
          </a:p>
          <a:p>
            <a:pPr lvl="1"/>
            <a:r>
              <a:rPr lang="en-US" altLang="en-US"/>
              <a:t>There is some leeway in choosing routing entries</a:t>
            </a:r>
          </a:p>
          <a:p>
            <a:pPr lvl="2"/>
            <a:r>
              <a:rPr lang="en-US" altLang="en-US"/>
              <a:t>Any node with a matching prefix will do</a:t>
            </a:r>
          </a:p>
          <a:p>
            <a:pPr lvl="2"/>
            <a:r>
              <a:rPr lang="en-US" altLang="en-US"/>
              <a:t>Normally choose the closest one</a:t>
            </a:r>
          </a:p>
          <a:p>
            <a:pPr lvl="1"/>
            <a:r>
              <a:rPr lang="en-US" altLang="en-US"/>
              <a:t>Extensions allow replication of data</a:t>
            </a:r>
            <a:endParaRPr lang="el-G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FEEB5A6B-39C9-4108-8921-89A7D5539D24}" type="slidenum">
              <a:rPr lang="el-GR" altLang="en-US"/>
              <a:pPr/>
              <a:t>15</a:t>
            </a:fld>
            <a:endParaRPr lang="el-GR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Structured architectures</a:t>
            </a:r>
            <a:endParaRPr lang="el-GR" alt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(Content Addressable Network)</a:t>
            </a:r>
          </a:p>
          <a:p>
            <a:pPr lvl="1"/>
            <a:r>
              <a:rPr lang="en-US" altLang="en-US"/>
              <a:t>Multi-dimensional key space</a:t>
            </a:r>
          </a:p>
          <a:p>
            <a:pPr lvl="1"/>
            <a:r>
              <a:rPr lang="en-US" altLang="en-US"/>
              <a:t>Keys and nodes are mapped to points in the space</a:t>
            </a:r>
          </a:p>
          <a:p>
            <a:pPr lvl="1"/>
            <a:r>
              <a:rPr lang="en-US" altLang="en-US"/>
              <a:t>Nodes split the space between them based on proximity</a:t>
            </a:r>
          </a:p>
          <a:p>
            <a:pPr lvl="1"/>
            <a:r>
              <a:rPr lang="en-US" altLang="en-US"/>
              <a:t>Keys are stored at the node within which their point resides</a:t>
            </a:r>
          </a:p>
          <a:p>
            <a:pPr lvl="2"/>
            <a:r>
              <a:rPr lang="en-US" altLang="en-US"/>
              <a:t>Insertions/deletions of nodes require splitting/merging areas</a:t>
            </a:r>
          </a:p>
          <a:p>
            <a:pPr lvl="1"/>
            <a:r>
              <a:rPr lang="en-US" altLang="en-US"/>
              <a:t>Routing proceeds between neighbor nodes</a:t>
            </a:r>
          </a:p>
          <a:p>
            <a:r>
              <a:rPr lang="en-US" altLang="en-US"/>
              <a:t>Improving structured architectures</a:t>
            </a:r>
          </a:p>
          <a:p>
            <a:pPr lvl="1"/>
            <a:r>
              <a:rPr lang="en-US" altLang="en-US"/>
              <a:t>The biggest problem is inexact matches</a:t>
            </a:r>
          </a:p>
          <a:p>
            <a:pPr lvl="1"/>
            <a:r>
              <a:rPr lang="en-US" altLang="en-US"/>
              <a:t>Various proposals for building indexes on top</a:t>
            </a:r>
          </a:p>
          <a:p>
            <a:pPr lvl="2"/>
            <a:r>
              <a:rPr lang="en-US" altLang="en-US"/>
              <a:t>Insert pointers to files with the right keywords as names</a:t>
            </a:r>
          </a:p>
          <a:p>
            <a:pPr lvl="1"/>
            <a:r>
              <a:rPr lang="en-US" altLang="en-US"/>
              <a:t>Maintenance is also quite heavy</a:t>
            </a:r>
          </a:p>
          <a:p>
            <a:pPr lvl="2"/>
            <a:r>
              <a:rPr lang="en-US" altLang="en-US"/>
              <a:t>At least compared to unstructured architectures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7653B11E-2972-4AB1-8FD2-7F81932CD3BA}" type="slidenum">
              <a:rPr lang="el-GR" altLang="en-US"/>
              <a:pPr/>
              <a:t>16</a:t>
            </a:fld>
            <a:endParaRPr lang="el-GR" alt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Caching, replication and migration</a:t>
            </a:r>
            <a:endParaRPr lang="el-GR" alt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Replication improves availability and performance</a:t>
            </a:r>
          </a:p>
          <a:p>
            <a:r>
              <a:rPr lang="en-US" altLang="en-US"/>
              <a:t>Passive replication</a:t>
            </a:r>
          </a:p>
          <a:p>
            <a:pPr lvl="1"/>
            <a:r>
              <a:rPr lang="en-US" altLang="en-US"/>
              <a:t>Occurs as nodes exchange content</a:t>
            </a:r>
          </a:p>
          <a:p>
            <a:r>
              <a:rPr lang="en-US" altLang="en-US"/>
              <a:t>Cache-based replication</a:t>
            </a:r>
          </a:p>
          <a:p>
            <a:pPr lvl="1"/>
            <a:r>
              <a:rPr lang="en-US" altLang="en-US"/>
              <a:t>Cache responses passing through the node</a:t>
            </a:r>
          </a:p>
          <a:p>
            <a:r>
              <a:rPr lang="en-US" altLang="en-US"/>
              <a:t>Active replication</a:t>
            </a:r>
          </a:p>
          <a:p>
            <a:pPr lvl="1"/>
            <a:r>
              <a:rPr lang="en-US" altLang="en-US"/>
              <a:t>Push data proactively</a:t>
            </a:r>
          </a:p>
          <a:p>
            <a:r>
              <a:rPr lang="en-US" altLang="en-US"/>
              <a:t>Introspective replica management</a:t>
            </a:r>
          </a:p>
          <a:p>
            <a:pPr lvl="1"/>
            <a:r>
              <a:rPr lang="en-US" altLang="en-US"/>
              <a:t>Observe traffic to decide on replication</a:t>
            </a:r>
          </a:p>
          <a:p>
            <a:r>
              <a:rPr lang="en-US" altLang="en-US"/>
              <a:t>Dynamic replica management</a:t>
            </a:r>
          </a:p>
          <a:p>
            <a:pPr lvl="1"/>
            <a:r>
              <a:rPr lang="en-US" altLang="en-US"/>
              <a:t>If queries are slow, place additional replicas</a:t>
            </a:r>
            <a:endParaRPr lang="el-G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3DB8DD9F-09D8-4434-B3B5-332889016890}" type="slidenum">
              <a:rPr lang="el-GR" altLang="en-US"/>
              <a:pPr/>
              <a:t>17</a:t>
            </a:fld>
            <a:endParaRPr lang="el-GR" alt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</a:t>
            </a:r>
            <a:endParaRPr lang="el-GR" alt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Secure storage of data</a:t>
            </a:r>
          </a:p>
          <a:p>
            <a:r>
              <a:rPr lang="en-US" altLang="en-US"/>
              <a:t>Self-certification</a:t>
            </a:r>
          </a:p>
          <a:p>
            <a:pPr lvl="1"/>
            <a:r>
              <a:rPr lang="en-US" altLang="en-US"/>
              <a:t>File names contain a hash of the content</a:t>
            </a:r>
          </a:p>
          <a:p>
            <a:r>
              <a:rPr lang="en-US" altLang="en-US"/>
              <a:t>Information dispersal</a:t>
            </a:r>
          </a:p>
          <a:p>
            <a:pPr lvl="1"/>
            <a:r>
              <a:rPr lang="en-US" altLang="en-US"/>
              <a:t>Encode the data as m blocks and spread them in the network</a:t>
            </a:r>
          </a:p>
          <a:p>
            <a:pPr lvl="1"/>
            <a:r>
              <a:rPr lang="en-US" altLang="en-US"/>
              <a:t>Require any n&lt;m blocks to retrieve the data</a:t>
            </a:r>
          </a:p>
          <a:p>
            <a:pPr lvl="1"/>
            <a:r>
              <a:rPr lang="en-US" altLang="en-US"/>
              <a:t>Can be extended to secretly share keys</a:t>
            </a:r>
          </a:p>
          <a:p>
            <a:r>
              <a:rPr lang="en-US" altLang="en-US"/>
              <a:t>Anonymous cryptographic relays</a:t>
            </a:r>
          </a:p>
          <a:p>
            <a:pPr lvl="1"/>
            <a:r>
              <a:rPr lang="en-US" altLang="en-US"/>
              <a:t>Data is sent to forwarders with send it to storers</a:t>
            </a:r>
          </a:p>
          <a:p>
            <a:pPr lvl="1"/>
            <a:r>
              <a:rPr lang="en-US" altLang="en-US"/>
              <a:t>The publisher destroys the data and publishes the storers</a:t>
            </a:r>
            <a:endParaRPr lang="el-G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190CA282-0ACC-4F0C-9BB4-FD6A02FCB85C}" type="slidenum">
              <a:rPr lang="el-GR" altLang="en-US"/>
              <a:pPr/>
              <a:t>18</a:t>
            </a:fld>
            <a:endParaRPr lang="el-GR" alt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</a:t>
            </a:r>
            <a:endParaRPr lang="el-GR" alt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Access control, authentication and identity management</a:t>
            </a:r>
          </a:p>
          <a:p>
            <a:pPr lvl="1"/>
            <a:r>
              <a:rPr lang="en-US" altLang="en-US"/>
              <a:t>P2P systems are decentralized</a:t>
            </a:r>
          </a:p>
          <a:p>
            <a:pPr lvl="1"/>
            <a:r>
              <a:rPr lang="en-US" altLang="en-US"/>
              <a:t>The same entity can appear with many names</a:t>
            </a:r>
          </a:p>
          <a:p>
            <a:pPr lvl="2"/>
            <a:r>
              <a:rPr lang="en-US" altLang="en-US"/>
              <a:t>This can subvert content replication, routing, etc.</a:t>
            </a:r>
          </a:p>
          <a:p>
            <a:pPr lvl="2"/>
            <a:r>
              <a:rPr lang="en-US" altLang="en-US"/>
              <a:t>Reputation management also cannot work</a:t>
            </a:r>
          </a:p>
          <a:p>
            <a:pPr lvl="1"/>
            <a:r>
              <a:rPr lang="en-US" altLang="en-US"/>
              <a:t>The use of multiple fake identities is called a Sybil attack</a:t>
            </a:r>
          </a:p>
          <a:p>
            <a:pPr lvl="1"/>
            <a:r>
              <a:rPr lang="en-US" altLang="en-US"/>
              <a:t>Some systems use access control mechanisms</a:t>
            </a:r>
          </a:p>
          <a:p>
            <a:pPr lvl="2"/>
            <a:r>
              <a:rPr lang="en-US" altLang="en-US"/>
              <a:t>Only users with specific keys can access content</a:t>
            </a:r>
          </a:p>
          <a:p>
            <a:pPr lvl="1"/>
            <a:r>
              <a:rPr lang="en-US" altLang="en-US"/>
              <a:t>Other systems use challenges to prevent Sybil attacks</a:t>
            </a:r>
          </a:p>
          <a:p>
            <a:pPr lvl="2"/>
            <a:r>
              <a:rPr lang="en-US" altLang="en-US"/>
              <a:t>Need to spend some CPU cycles to be accepted</a:t>
            </a:r>
          </a:p>
          <a:p>
            <a:pPr lvl="2"/>
            <a:r>
              <a:rPr lang="en-US" altLang="en-US"/>
              <a:t>Small numbers of nodes cannot mount large attacks</a:t>
            </a:r>
            <a:endParaRPr lang="el-G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5CD60C38-D726-4187-A62D-B029731537AC}" type="slidenum">
              <a:rPr lang="el-GR" altLang="en-US"/>
              <a:pPr/>
              <a:t>19</a:t>
            </a:fld>
            <a:endParaRPr lang="el-GR" alt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Anonymity and deniability</a:t>
            </a:r>
            <a:endParaRPr lang="el-GR" alt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Anonymity</a:t>
            </a:r>
          </a:p>
          <a:p>
            <a:pPr lvl="1"/>
            <a:r>
              <a:rPr lang="en-US" altLang="en-US"/>
              <a:t>May refer to publisher, storer, content or query</a:t>
            </a:r>
          </a:p>
          <a:p>
            <a:pPr lvl="1"/>
            <a:r>
              <a:rPr lang="en-US" altLang="en-US"/>
              <a:t>Dissassociation of content source and requestor</a:t>
            </a:r>
          </a:p>
          <a:p>
            <a:pPr lvl="2"/>
            <a:r>
              <a:rPr lang="en-US" altLang="en-US"/>
              <a:t>Prevent linking files with origin or destination</a:t>
            </a:r>
          </a:p>
          <a:p>
            <a:pPr lvl="1"/>
            <a:r>
              <a:rPr lang="en-US" altLang="en-US"/>
              <a:t>Anonymous connection layers</a:t>
            </a:r>
          </a:p>
          <a:p>
            <a:pPr lvl="2"/>
            <a:r>
              <a:rPr lang="en-US" altLang="en-US"/>
              <a:t>Onion routing and mix routing obscure the routing process</a:t>
            </a:r>
          </a:p>
          <a:p>
            <a:pPr lvl="1"/>
            <a:r>
              <a:rPr lang="en-US" altLang="en-US"/>
              <a:t>Censorship resistant lookup</a:t>
            </a:r>
          </a:p>
          <a:p>
            <a:r>
              <a:rPr lang="en-US" altLang="en-US"/>
              <a:t>Deniability</a:t>
            </a:r>
          </a:p>
          <a:p>
            <a:pPr lvl="1"/>
            <a:r>
              <a:rPr lang="en-US" altLang="en-US"/>
              <a:t>Deniability of stored content</a:t>
            </a:r>
          </a:p>
          <a:p>
            <a:pPr lvl="2"/>
            <a:r>
              <a:rPr lang="en-US" altLang="en-US"/>
              <a:t>Normally based on encryption or steganography</a:t>
            </a:r>
          </a:p>
          <a:p>
            <a:pPr lvl="1"/>
            <a:r>
              <a:rPr lang="en-US" altLang="en-US"/>
              <a:t>Deniability of content in transit</a:t>
            </a:r>
          </a:p>
          <a:p>
            <a:pPr lvl="2"/>
            <a:r>
              <a:rPr lang="en-US" altLang="en-US"/>
              <a:t>Via anonymous connection layers</a:t>
            </a:r>
            <a:endParaRPr lang="el-G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3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68820E77-1B87-4658-8112-26736A6DBDB3}" type="slidenum">
              <a:rPr lang="el-GR" altLang="en-US"/>
              <a:pPr/>
              <a:t>20</a:t>
            </a:fld>
            <a:endParaRPr lang="el-GR" alt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Incentives and accountability</a:t>
            </a:r>
            <a:endParaRPr lang="el-GR" alt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Trust-based versus trade-based incentive mechanisms</a:t>
            </a:r>
          </a:p>
          <a:p>
            <a:pPr lvl="1"/>
            <a:r>
              <a:rPr lang="en-US" altLang="en-US"/>
              <a:t>Prevent free-rider behavior in decentralized systems</a:t>
            </a:r>
          </a:p>
          <a:p>
            <a:r>
              <a:rPr lang="en-US" altLang="en-US"/>
              <a:t>Reputation mechanisms</a:t>
            </a:r>
          </a:p>
          <a:p>
            <a:pPr lvl="1"/>
            <a:r>
              <a:rPr lang="en-US" altLang="en-US"/>
              <a:t>Need to propagate local reputation estimates globally</a:t>
            </a:r>
          </a:p>
          <a:p>
            <a:pPr lvl="1"/>
            <a:r>
              <a:rPr lang="en-US" altLang="en-US"/>
              <a:t>Quite tricky in a decentralized environment</a:t>
            </a:r>
          </a:p>
          <a:p>
            <a:pPr lvl="1"/>
            <a:r>
              <a:rPr lang="en-US" altLang="en-US"/>
              <a:t>Many simple mechanisms are easily subverted</a:t>
            </a:r>
          </a:p>
          <a:p>
            <a:r>
              <a:rPr lang="en-US" altLang="en-US"/>
              <a:t>Micropayment mechanisms</a:t>
            </a:r>
          </a:p>
          <a:p>
            <a:pPr lvl="1"/>
            <a:r>
              <a:rPr lang="en-US" altLang="en-US"/>
              <a:t>Implement a micro currency scheme</a:t>
            </a:r>
          </a:p>
          <a:p>
            <a:r>
              <a:rPr lang="en-US" altLang="en-US"/>
              <a:t>Resource trading schemes</a:t>
            </a:r>
          </a:p>
          <a:p>
            <a:pPr lvl="1"/>
            <a:r>
              <a:rPr lang="en-US" altLang="en-US"/>
              <a:t>Nodes issue receipts for services offered</a:t>
            </a:r>
          </a:p>
          <a:p>
            <a:pPr lvl="1"/>
            <a:r>
              <a:rPr lang="en-US" altLang="en-US"/>
              <a:t>Receipts indicate the quality of an entity</a:t>
            </a:r>
            <a:endParaRPr lang="el-G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3537BE5A-200B-4E96-8885-76F9278E8356}" type="slidenum">
              <a:rPr lang="el-GR" altLang="en-US"/>
              <a:pPr/>
              <a:t>21</a:t>
            </a:fld>
            <a:endParaRPr lang="el-GR" alt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 management capabilities</a:t>
            </a:r>
            <a:endParaRPr lang="el-GR" alt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Content deletion and update</a:t>
            </a:r>
          </a:p>
          <a:p>
            <a:pPr lvl="1"/>
            <a:r>
              <a:rPr lang="en-US" altLang="en-US"/>
              <a:t>Some systems only support immutable files</a:t>
            </a:r>
          </a:p>
          <a:p>
            <a:pPr lvl="1"/>
            <a:r>
              <a:rPr lang="en-US" altLang="en-US"/>
              <a:t>Others search for and remove old copies of files</a:t>
            </a:r>
          </a:p>
          <a:p>
            <a:r>
              <a:rPr lang="en-US" altLang="en-US"/>
              <a:t>Content expiration</a:t>
            </a:r>
          </a:p>
          <a:p>
            <a:pPr lvl="1"/>
            <a:r>
              <a:rPr lang="en-US" altLang="en-US"/>
              <a:t>Easy way to get rid of stale data</a:t>
            </a:r>
          </a:p>
          <a:p>
            <a:r>
              <a:rPr lang="en-US" altLang="en-US"/>
              <a:t>Content versioning</a:t>
            </a:r>
          </a:p>
          <a:p>
            <a:pPr lvl="1"/>
            <a:r>
              <a:rPr lang="en-US" altLang="en-US"/>
              <a:t>Used in Oceanstore for archival storage</a:t>
            </a:r>
          </a:p>
          <a:p>
            <a:r>
              <a:rPr lang="en-US" altLang="en-US"/>
              <a:t>Directory structures</a:t>
            </a:r>
          </a:p>
          <a:p>
            <a:pPr lvl="1"/>
            <a:r>
              <a:rPr lang="en-US" altLang="en-US"/>
              <a:t>Mnemosyne provides UNIX like directories</a:t>
            </a:r>
          </a:p>
          <a:p>
            <a:r>
              <a:rPr lang="en-US" altLang="en-US"/>
              <a:t>Content searching (see structured vs. unstructured)</a:t>
            </a:r>
          </a:p>
          <a:p>
            <a:r>
              <a:rPr lang="en-US" altLang="en-US"/>
              <a:t>Storage and bandwidth management</a:t>
            </a:r>
            <a:endParaRPr lang="el-G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5.2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5.2</a:t>
            </a:r>
            <a:r>
              <a:rPr lang="el-GR" b="1" dirty="0" smtClean="0"/>
              <a:t>:</a:t>
            </a:r>
            <a:r>
              <a:rPr lang="en-US" b="1" dirty="0" smtClean="0"/>
              <a:t> Content Distribution</a:t>
            </a:r>
            <a:endParaRPr lang="en-US" b="1" dirty="0"/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31CEE7F3-6FAE-494A-B356-F52B03E02DF0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5 / Paper 2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 survey of peer-to-peer content distribution technologies</a:t>
            </a:r>
            <a:endParaRPr lang="en-US" altLang="en-US"/>
          </a:p>
          <a:p>
            <a:pPr lvl="1"/>
            <a:r>
              <a:rPr lang="en-GB" altLang="en-US"/>
              <a:t>Stephanos Androutsellis-Theotokis, Diomidis Spinellis</a:t>
            </a:r>
          </a:p>
          <a:p>
            <a:pPr lvl="1"/>
            <a:r>
              <a:rPr lang="el-GR" altLang="en-US"/>
              <a:t>Α</a:t>
            </a:r>
            <a:r>
              <a:rPr lang="en-GB" altLang="en-US"/>
              <a:t>CM Computing Surveys, Volume 36, Issue 4, 2004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Content distribution is one of many uses of P2P</a:t>
            </a:r>
          </a:p>
          <a:p>
            <a:pPr lvl="1"/>
            <a:r>
              <a:rPr lang="en-US" altLang="en-US"/>
              <a:t>Design decisions influence nonfunctional characteristics</a:t>
            </a:r>
          </a:p>
          <a:p>
            <a:pPr lvl="1"/>
            <a:r>
              <a:rPr lang="en-US" altLang="en-US"/>
              <a:t>A taxonomy of P2P systems for content distribution is given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D969EF41-FCB1-40B6-B38E-D2F6405019D5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P2P?</a:t>
            </a:r>
            <a:endParaRPr lang="el-GR" alt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Gnutella? Kazaa? Or Napster?</a:t>
            </a:r>
          </a:p>
          <a:p>
            <a:pPr lvl="1"/>
            <a:r>
              <a:rPr lang="en-US" altLang="en-US"/>
              <a:t>From purely distributed to based on centralized servers</a:t>
            </a:r>
          </a:p>
          <a:p>
            <a:r>
              <a:rPr lang="en-US" altLang="en-US"/>
              <a:t>Some emphasize the use of resources at the edge</a:t>
            </a:r>
          </a:p>
          <a:p>
            <a:pPr lvl="1"/>
            <a:r>
              <a:rPr lang="en-US" altLang="en-US"/>
              <a:t>But Napster also does that, although it relies on servers</a:t>
            </a:r>
          </a:p>
          <a:p>
            <a:r>
              <a:rPr lang="en-US" altLang="en-US"/>
              <a:t>Two defining characteristics</a:t>
            </a:r>
          </a:p>
          <a:p>
            <a:pPr lvl="1"/>
            <a:r>
              <a:rPr lang="en-US" altLang="en-US"/>
              <a:t>Sharing of resources by direct exchange</a:t>
            </a:r>
          </a:p>
          <a:p>
            <a:pPr lvl="2"/>
            <a:r>
              <a:rPr lang="en-US" altLang="en-US"/>
              <a:t>Centralized servers only for specific tasks (e.g. bootstrap)</a:t>
            </a:r>
          </a:p>
          <a:p>
            <a:pPr lvl="2"/>
            <a:r>
              <a:rPr lang="en-US" altLang="en-US"/>
              <a:t>Nodes need to participate in maintenance tasks</a:t>
            </a:r>
          </a:p>
          <a:p>
            <a:pPr lvl="1"/>
            <a:r>
              <a:rPr lang="en-US" altLang="en-US"/>
              <a:t>Instability and variable connectivity is the norm</a:t>
            </a:r>
          </a:p>
          <a:p>
            <a:pPr lvl="2"/>
            <a:r>
              <a:rPr lang="en-US" altLang="en-US"/>
              <a:t>Fault-tolerant and self-organizing capacity</a:t>
            </a:r>
          </a:p>
          <a:p>
            <a:r>
              <a:rPr lang="en-US" altLang="en-US"/>
              <a:t>Definition of P2P based on above characteristics</a:t>
            </a:r>
          </a:p>
          <a:p>
            <a:pPr lvl="1"/>
            <a:r>
              <a:rPr lang="en-US" altLang="en-US"/>
              <a:t>Covers Gnutella and Kazaa but not Napster</a:t>
            </a:r>
          </a:p>
          <a:p>
            <a:pPr lvl="2"/>
            <a:r>
              <a:rPr lang="en-US" altLang="en-US"/>
              <a:t>However Napster is also mentioned as many see it as P2P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62E82372-DD70-483F-A512-52BC5167377E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P2P architectures</a:t>
            </a:r>
            <a:endParaRPr lang="el-GR" altLang="en-US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Communication and collaboration</a:t>
            </a:r>
          </a:p>
          <a:p>
            <a:pPr lvl="1"/>
            <a:r>
              <a:rPr lang="en-US" altLang="en-US"/>
              <a:t>Chat and instant messaging</a:t>
            </a:r>
          </a:p>
          <a:p>
            <a:r>
              <a:rPr lang="en-US" altLang="en-US"/>
              <a:t>Distributed computation</a:t>
            </a:r>
          </a:p>
          <a:p>
            <a:pPr lvl="1"/>
            <a:r>
              <a:rPr lang="en-US" altLang="en-US"/>
              <a:t>Use of CPU cycles from the edge</a:t>
            </a:r>
          </a:p>
          <a:p>
            <a:r>
              <a:rPr lang="en-US" altLang="en-US"/>
              <a:t>Internet service support</a:t>
            </a:r>
          </a:p>
          <a:p>
            <a:pPr lvl="1"/>
            <a:r>
              <a:rPr lang="en-US" altLang="en-US"/>
              <a:t>Multicast, indirection, security</a:t>
            </a:r>
          </a:p>
          <a:p>
            <a:r>
              <a:rPr lang="en-US" altLang="en-US"/>
              <a:t>Database systems</a:t>
            </a:r>
          </a:p>
          <a:p>
            <a:r>
              <a:rPr lang="en-US" altLang="en-US"/>
              <a:t>Content distribution</a:t>
            </a:r>
          </a:p>
          <a:p>
            <a:pPr lvl="1"/>
            <a:r>
              <a:rPr lang="en-US" altLang="en-US"/>
              <a:t>Focus of this study</a:t>
            </a:r>
          </a:p>
          <a:p>
            <a:pPr lvl="1"/>
            <a:r>
              <a:rPr lang="en-US" altLang="en-US"/>
              <a:t>Support data exchange in various ways</a:t>
            </a:r>
          </a:p>
          <a:p>
            <a:pPr lvl="2"/>
            <a:r>
              <a:rPr lang="en-US" altLang="en-US"/>
              <a:t>Direct file exchange between nodes (Gnutella)</a:t>
            </a:r>
          </a:p>
          <a:p>
            <a:pPr lvl="2"/>
            <a:r>
              <a:rPr lang="en-US" altLang="en-US"/>
              <a:t>Shared storage media (Oceanstore)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A444AC7E-3ABB-40B5-A9DB-1FD43E375AB5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Content distribution with P2P</a:t>
            </a:r>
            <a:endParaRPr lang="el-GR" alt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P2P applications</a:t>
            </a:r>
          </a:p>
          <a:p>
            <a:pPr lvl="1"/>
            <a:r>
              <a:rPr lang="en-US" altLang="en-US"/>
              <a:t>Content distribution systems based on P2P technology</a:t>
            </a:r>
          </a:p>
          <a:p>
            <a:pPr lvl="1"/>
            <a:r>
              <a:rPr lang="en-US" altLang="en-US"/>
              <a:t>P2P file exchange systems</a:t>
            </a:r>
          </a:p>
          <a:p>
            <a:pPr lvl="2"/>
            <a:r>
              <a:rPr lang="en-US" altLang="en-US"/>
              <a:t>Facilities to search and transfer files between peers</a:t>
            </a:r>
          </a:p>
          <a:p>
            <a:pPr lvl="2"/>
            <a:r>
              <a:rPr lang="en-US" altLang="en-US"/>
              <a:t>Generally best-effort</a:t>
            </a:r>
          </a:p>
          <a:p>
            <a:pPr lvl="1"/>
            <a:r>
              <a:rPr lang="en-US" altLang="en-US"/>
              <a:t>P2P content publishing and storage</a:t>
            </a:r>
          </a:p>
          <a:p>
            <a:pPr lvl="2"/>
            <a:r>
              <a:rPr lang="en-US" altLang="en-US"/>
              <a:t>Create a distributed storage medium</a:t>
            </a:r>
          </a:p>
          <a:p>
            <a:pPr lvl="2"/>
            <a:r>
              <a:rPr lang="en-US" altLang="en-US"/>
              <a:t>Generally controlled access to the data</a:t>
            </a:r>
          </a:p>
          <a:p>
            <a:r>
              <a:rPr lang="en-US" altLang="en-US"/>
              <a:t>P2P infrastructures</a:t>
            </a:r>
          </a:p>
          <a:p>
            <a:pPr lvl="1"/>
            <a:r>
              <a:rPr lang="en-US" altLang="en-US"/>
              <a:t>Not working applications but substrates for them</a:t>
            </a:r>
          </a:p>
          <a:p>
            <a:pPr lvl="1"/>
            <a:r>
              <a:rPr lang="en-US" altLang="en-US"/>
              <a:t>Routing and location</a:t>
            </a:r>
          </a:p>
          <a:p>
            <a:pPr lvl="1"/>
            <a:r>
              <a:rPr lang="en-US" altLang="en-US"/>
              <a:t>Anonymity</a:t>
            </a:r>
          </a:p>
          <a:p>
            <a:pPr lvl="1"/>
            <a:r>
              <a:rPr lang="en-US" altLang="en-US"/>
              <a:t>Reputation management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A2559F93-EE74-47D7-82A9-2F53DF974EC0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P2P object location and routing</a:t>
            </a:r>
            <a:endParaRPr lang="el-GR" alt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P2P nodes form an overlay network</a:t>
            </a:r>
          </a:p>
          <a:p>
            <a:pPr lvl="1"/>
            <a:r>
              <a:rPr lang="en-US" altLang="en-US"/>
              <a:t>Connections between nodes are paths on a physical network</a:t>
            </a:r>
          </a:p>
          <a:p>
            <a:pPr lvl="2"/>
            <a:r>
              <a:rPr lang="en-US" altLang="en-US"/>
              <a:t>Typically the physical (underlay) network is IP with UDP or TCP</a:t>
            </a:r>
          </a:p>
          <a:p>
            <a:r>
              <a:rPr lang="en-US" altLang="en-US"/>
              <a:t>Overlay network centralization types</a:t>
            </a:r>
          </a:p>
          <a:p>
            <a:pPr lvl="1"/>
            <a:r>
              <a:rPr lang="en-US" altLang="en-US"/>
              <a:t>Purely decentralized: all nodes are the same (servents)</a:t>
            </a:r>
          </a:p>
          <a:p>
            <a:pPr lvl="1"/>
            <a:r>
              <a:rPr lang="en-US" altLang="en-US"/>
              <a:t>Partially centralized: some supernodes are more important</a:t>
            </a:r>
          </a:p>
          <a:p>
            <a:pPr lvl="1"/>
            <a:r>
              <a:rPr lang="en-US" altLang="en-US"/>
              <a:t>Hybrid decentralized: central servers facilitate the network</a:t>
            </a:r>
          </a:p>
          <a:p>
            <a:r>
              <a:rPr lang="en-US" altLang="en-US"/>
              <a:t>Network structure</a:t>
            </a:r>
          </a:p>
          <a:p>
            <a:pPr lvl="1"/>
            <a:r>
              <a:rPr lang="en-US" altLang="en-US"/>
              <a:t>Unstructured: content placement unrelated to topology</a:t>
            </a:r>
          </a:p>
          <a:p>
            <a:pPr lvl="2"/>
            <a:r>
              <a:rPr lang="en-US" altLang="en-US"/>
              <a:t>Content location is tricky (flooding or random walks)</a:t>
            </a:r>
          </a:p>
          <a:p>
            <a:pPr lvl="1"/>
            <a:r>
              <a:rPr lang="en-US" altLang="en-US"/>
              <a:t>Structured: pointers to content are algorithmically placed</a:t>
            </a:r>
          </a:p>
          <a:p>
            <a:pPr lvl="2"/>
            <a:r>
              <a:rPr lang="en-US" altLang="en-US"/>
              <a:t>Only works well with exact-match queries</a:t>
            </a:r>
          </a:p>
          <a:p>
            <a:pPr lvl="1"/>
            <a:r>
              <a:rPr lang="en-US" altLang="en-US"/>
              <a:t>Loosely structured: routing hints to simplify content location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5b</a:t>
            </a:r>
            <a:r>
              <a:rPr lang="el-GR" altLang="en-US"/>
              <a:t>-</a:t>
            </a:r>
            <a:fld id="{389DCD50-7280-4D3B-98BD-6887BF453D0C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Unstructured architectures</a:t>
            </a:r>
            <a:endParaRPr lang="el-GR" altLang="en-US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Hybrid decentralized (e.g. Napster, Publius)</a:t>
            </a:r>
          </a:p>
          <a:p>
            <a:pPr lvl="1"/>
            <a:r>
              <a:rPr lang="en-US" altLang="en-US"/>
              <a:t>Central directory server</a:t>
            </a:r>
          </a:p>
          <a:p>
            <a:pPr lvl="2"/>
            <a:r>
              <a:rPr lang="en-US" altLang="en-US"/>
              <a:t>Holds client info and file table</a:t>
            </a:r>
          </a:p>
          <a:p>
            <a:pPr lvl="1"/>
            <a:r>
              <a:rPr lang="en-US" altLang="en-US"/>
              <a:t>Clients report their files to server</a:t>
            </a:r>
          </a:p>
          <a:p>
            <a:pPr lvl="2"/>
            <a:r>
              <a:rPr lang="en-US" altLang="en-US"/>
              <a:t>The server updates its tables</a:t>
            </a:r>
          </a:p>
          <a:p>
            <a:pPr lvl="1"/>
            <a:r>
              <a:rPr lang="en-US" altLang="en-US"/>
              <a:t>Clients send queries to server</a:t>
            </a:r>
          </a:p>
          <a:p>
            <a:pPr lvl="2"/>
            <a:r>
              <a:rPr lang="en-US" altLang="en-US"/>
              <a:t>The server returns query results to clients</a:t>
            </a:r>
          </a:p>
          <a:p>
            <a:pPr lvl="1"/>
            <a:r>
              <a:rPr lang="en-US" altLang="en-US"/>
              <a:t>Clients exchange files directly</a:t>
            </a:r>
          </a:p>
          <a:p>
            <a:pPr lvl="1"/>
            <a:r>
              <a:rPr lang="en-US" altLang="en-US"/>
              <a:t>Inherently non-scalable, easy to take down</a:t>
            </a:r>
          </a:p>
          <a:p>
            <a:pPr lvl="2"/>
            <a:r>
              <a:rPr lang="en-US" altLang="en-US"/>
              <a:t>It is sufficient to take down the centralized components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1586</Words>
  <Application>Microsoft Macintosh PowerPoint</Application>
  <PresentationFormat>On-screen Show (4:3)</PresentationFormat>
  <Paragraphs>277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5 / Paper 2</vt:lpstr>
      <vt:lpstr>What is P2P?</vt:lpstr>
      <vt:lpstr>Classification of P2P architectures</vt:lpstr>
      <vt:lpstr>Content distribution with P2P</vt:lpstr>
      <vt:lpstr>P2P object location and routing</vt:lpstr>
      <vt:lpstr>Unstructured architectures</vt:lpstr>
      <vt:lpstr>Unstructured architectures</vt:lpstr>
      <vt:lpstr>Unstructured architectures</vt:lpstr>
      <vt:lpstr>Structured architectures</vt:lpstr>
      <vt:lpstr>Structured architectures</vt:lpstr>
      <vt:lpstr>Structured architectures</vt:lpstr>
      <vt:lpstr>Structured architectures</vt:lpstr>
      <vt:lpstr>Caching, replication and migration</vt:lpstr>
      <vt:lpstr>Security</vt:lpstr>
      <vt:lpstr>Security</vt:lpstr>
      <vt:lpstr>Anonymity and deniability</vt:lpstr>
      <vt:lpstr>Incentives and accountability</vt:lpstr>
      <vt:lpstr>Content management capabilities</vt:lpstr>
      <vt:lpstr>End of Section # 5.2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216</cp:revision>
  <dcterms:created xsi:type="dcterms:W3CDTF">2002-02-24T19:33:17Z</dcterms:created>
  <dcterms:modified xsi:type="dcterms:W3CDTF">2015-11-23T21:37:08Z</dcterms:modified>
</cp:coreProperties>
</file>