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sldIdLst>
    <p:sldId id="375" r:id="rId3"/>
    <p:sldId id="259" r:id="rId4"/>
    <p:sldId id="257" r:id="rId5"/>
    <p:sldId id="261" r:id="rId6"/>
    <p:sldId id="262" r:id="rId7"/>
    <p:sldId id="376" r:id="rId8"/>
    <p:sldId id="392" r:id="rId9"/>
    <p:sldId id="377" r:id="rId10"/>
    <p:sldId id="378" r:id="rId11"/>
    <p:sldId id="381" r:id="rId12"/>
    <p:sldId id="379" r:id="rId13"/>
    <p:sldId id="380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3" r:id="rId24"/>
    <p:sldId id="396" r:id="rId25"/>
    <p:sldId id="394" r:id="rId26"/>
    <p:sldId id="395" r:id="rId27"/>
    <p:sldId id="354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17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72208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Οι μεγάλες αυτοκρατορίες</a:t>
            </a:r>
            <a:endParaRPr lang="en-US" sz="2800" dirty="0" smtClean="0"/>
          </a:p>
          <a:p>
            <a:r>
              <a:rPr lang="el-GR" sz="2800" b="1" dirty="0" smtClean="0"/>
              <a:t>Διδάσκων: 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της αυτοκρατορίας της Πορτογαλίας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Δημιουργία αποικιών που μετατράπηκαν σε εμπορικούς κόμβους.</a:t>
            </a:r>
          </a:p>
          <a:p>
            <a:pPr lvl="0"/>
            <a:r>
              <a:rPr lang="el-GR" dirty="0" smtClean="0"/>
              <a:t>Εγκατάσταση μόνο λίγων Πορτογάλων.</a:t>
            </a:r>
          </a:p>
          <a:p>
            <a:pPr lvl="0"/>
            <a:r>
              <a:rPr lang="el-GR" b="1" dirty="0" smtClean="0"/>
              <a:t>Δεν εξολόθρευσαν </a:t>
            </a:r>
            <a:r>
              <a:rPr lang="el-GR" dirty="0" smtClean="0"/>
              <a:t>τους εγχώριους πληθυσμούς αλλά στηρίχθηκαν στα υπάρχοντα δίκτυα (διεισδυτική πολιτική).</a:t>
            </a:r>
          </a:p>
          <a:p>
            <a:pPr lvl="0"/>
            <a:r>
              <a:rPr lang="el-GR" dirty="0" smtClean="0"/>
              <a:t>Μεταφορά δούλων στην αμερικανική ήπειρο. (δουλεμπόριο).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Ισπανία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Περιοχές </a:t>
            </a:r>
            <a:r>
              <a:rPr lang="el-GR" b="1" dirty="0" smtClean="0"/>
              <a:t>στην Αμερική </a:t>
            </a:r>
            <a:r>
              <a:rPr lang="el-GR" dirty="0" smtClean="0"/>
              <a:t>υπό ισπανικό έλεγχο ήταν το μεγαλύτερο μέρος της Νότιας και κεντρικής Αμερικής, νησιά της Καραϊβικής και μεγάλος μέρος των Ηνωμένων Πολιτειών. </a:t>
            </a:r>
          </a:p>
          <a:p>
            <a:pPr lvl="1"/>
            <a:r>
              <a:rPr lang="el-GR" dirty="0" smtClean="0"/>
              <a:t>Νότια Αμερική: Αργεντινή, Βολιβία, Χιλή, Κολομβία, Ισημερινός, Παραγουάη , Περού, Ουρουγουάη, Βενεζουέλα.</a:t>
            </a:r>
          </a:p>
          <a:p>
            <a:pPr lvl="1"/>
            <a:r>
              <a:rPr lang="el-GR" dirty="0" smtClean="0"/>
              <a:t>Κεντρική Αμερική: Κόστα Ρίκα, Ελ Σαλβαδόρ, Γουατεμάλα , Ονδούρα, Νικαράγουα.</a:t>
            </a:r>
          </a:p>
          <a:p>
            <a:pPr lvl="1"/>
            <a:r>
              <a:rPr lang="el-GR" dirty="0" smtClean="0"/>
              <a:t>Βόρεια Αμερική: Μεξικό, Ισπανική Φλώριδα, εδάφη της Καλιφόρνια και της Λουϊζιάνας. </a:t>
            </a:r>
          </a:p>
          <a:p>
            <a:pPr lvl="1"/>
            <a:r>
              <a:rPr lang="el-GR" dirty="0" smtClean="0"/>
              <a:t>Νησιά Καραϊβικής: Κούβα, Πουέρτο Ρίκο, Δομινικανή Δημοκρατία και Αϊτή, Τζαμάικα, Αντίγκουα και Μπαρμπούντα.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της αυτοκρατορίας της Ισπανίας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Γεωγραφική συμπύκνωση της αυτοκρατορίας.</a:t>
            </a:r>
          </a:p>
          <a:p>
            <a:pPr lvl="0"/>
            <a:r>
              <a:rPr lang="el-GR" dirty="0" smtClean="0"/>
              <a:t>Μαζική εγκατάσταση ισπανικού πληθυσμού.</a:t>
            </a:r>
          </a:p>
          <a:p>
            <a:pPr lvl="0"/>
            <a:r>
              <a:rPr lang="el-GR" dirty="0" smtClean="0"/>
              <a:t>Εξολόθρευση του εγχώριου πληθυσμού.</a:t>
            </a:r>
          </a:p>
          <a:p>
            <a:pPr lvl="0"/>
            <a:r>
              <a:rPr lang="el-GR" spc="-15" dirty="0" smtClean="0">
                <a:cs typeface="Calibri"/>
              </a:rPr>
              <a:t>Θα</a:t>
            </a:r>
            <a:r>
              <a:rPr lang="el-GR" spc="-50" dirty="0" smtClean="0">
                <a:cs typeface="Calibri"/>
              </a:rPr>
              <a:t>λ</a:t>
            </a:r>
            <a:r>
              <a:rPr lang="el-GR" spc="-45" dirty="0" smtClean="0">
                <a:cs typeface="Calibri"/>
              </a:rPr>
              <a:t>ά</a:t>
            </a:r>
            <a:r>
              <a:rPr lang="el-GR" spc="-15" dirty="0" smtClean="0">
                <a:cs typeface="Calibri"/>
              </a:rPr>
              <a:t>σ</a:t>
            </a:r>
            <a:r>
              <a:rPr lang="el-GR" spc="-25" dirty="0" smtClean="0">
                <a:cs typeface="Calibri"/>
              </a:rPr>
              <a:t>σ</a:t>
            </a:r>
            <a:r>
              <a:rPr lang="el-GR" spc="-10" dirty="0" smtClean="0">
                <a:cs typeface="Calibri"/>
              </a:rPr>
              <a:t>ια</a:t>
            </a:r>
            <a:r>
              <a:rPr lang="el-GR" spc="70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αυ</a:t>
            </a:r>
            <a:r>
              <a:rPr lang="el-GR" spc="-40" dirty="0" smtClean="0">
                <a:cs typeface="Calibri"/>
              </a:rPr>
              <a:t>τ</a:t>
            </a:r>
            <a:r>
              <a:rPr lang="el-GR" spc="-15" dirty="0" smtClean="0">
                <a:cs typeface="Calibri"/>
              </a:rPr>
              <a:t>ο</a:t>
            </a:r>
            <a:r>
              <a:rPr lang="el-GR" spc="-30" dirty="0" smtClean="0">
                <a:cs typeface="Calibri"/>
              </a:rPr>
              <a:t>κ</a:t>
            </a:r>
            <a:r>
              <a:rPr lang="el-GR" spc="-15" dirty="0" smtClean="0">
                <a:cs typeface="Calibri"/>
              </a:rPr>
              <a:t>ρ</a:t>
            </a:r>
            <a:r>
              <a:rPr lang="el-GR" spc="-25" dirty="0" smtClean="0">
                <a:cs typeface="Calibri"/>
              </a:rPr>
              <a:t>α</a:t>
            </a:r>
            <a:r>
              <a:rPr lang="el-GR" spc="-40" dirty="0" smtClean="0">
                <a:cs typeface="Calibri"/>
              </a:rPr>
              <a:t>τ</a:t>
            </a:r>
            <a:r>
              <a:rPr lang="el-GR" spc="-10" dirty="0" smtClean="0">
                <a:cs typeface="Calibri"/>
              </a:rPr>
              <a:t>ορία</a:t>
            </a:r>
            <a:r>
              <a:rPr lang="el-GR" spc="7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με</a:t>
            </a:r>
            <a:r>
              <a:rPr lang="el-GR" spc="5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ύ</a:t>
            </a:r>
            <a:r>
              <a:rPr lang="el-GR" dirty="0" smtClean="0">
                <a:cs typeface="Calibri"/>
              </a:rPr>
              <a:t>σ</a:t>
            </a:r>
            <a:r>
              <a:rPr lang="el-GR" spc="-10" dirty="0" smtClean="0">
                <a:cs typeface="Calibri"/>
              </a:rPr>
              <a:t>τερο </a:t>
            </a:r>
            <a:r>
              <a:rPr lang="el-GR" spc="-15" dirty="0" smtClean="0">
                <a:cs typeface="Calibri"/>
              </a:rPr>
              <a:t>φε</a:t>
            </a:r>
            <a:r>
              <a:rPr lang="el-GR" spc="-10" dirty="0" smtClean="0">
                <a:cs typeface="Calibri"/>
              </a:rPr>
              <a:t>ο</a:t>
            </a:r>
            <a:r>
              <a:rPr lang="el-GR" spc="-15" dirty="0" smtClean="0">
                <a:cs typeface="Calibri"/>
              </a:rPr>
              <a:t>υ</a:t>
            </a:r>
            <a:r>
              <a:rPr lang="el-GR" spc="-25" dirty="0" smtClean="0">
                <a:cs typeface="Calibri"/>
              </a:rPr>
              <a:t>δ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25" dirty="0" smtClean="0">
                <a:cs typeface="Calibri"/>
              </a:rPr>
              <a:t>ρ</a:t>
            </a:r>
            <a:r>
              <a:rPr lang="el-GR" spc="-20" dirty="0" smtClean="0">
                <a:cs typeface="Calibri"/>
              </a:rPr>
              <a:t>χ</a:t>
            </a:r>
            <a:r>
              <a:rPr lang="el-GR" spc="-10" dirty="0" smtClean="0">
                <a:cs typeface="Calibri"/>
              </a:rPr>
              <a:t>ι</a:t>
            </a:r>
            <a:r>
              <a:rPr lang="el-GR" spc="-80" dirty="0" smtClean="0">
                <a:cs typeface="Calibri"/>
              </a:rPr>
              <a:t>κ</a:t>
            </a:r>
            <a:r>
              <a:rPr lang="el-GR" spc="-15" dirty="0" smtClean="0">
                <a:cs typeface="Calibri"/>
              </a:rPr>
              <a:t>ό</a:t>
            </a:r>
            <a:r>
              <a:rPr lang="el-GR" spc="5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τ</a:t>
            </a:r>
            <a:r>
              <a:rPr lang="el-GR" spc="-25" dirty="0" smtClean="0">
                <a:cs typeface="Calibri"/>
              </a:rPr>
              <a:t>ρ</a:t>
            </a:r>
            <a:r>
              <a:rPr lang="el-GR" spc="-15" dirty="0" smtClean="0">
                <a:cs typeface="Calibri"/>
              </a:rPr>
              <a:t>όπο </a:t>
            </a:r>
            <a:r>
              <a:rPr lang="el-GR" spc="-25" dirty="0" smtClean="0">
                <a:cs typeface="Calibri"/>
              </a:rPr>
              <a:t>δ</a:t>
            </a:r>
            <a:r>
              <a:rPr lang="el-GR" spc="-10" dirty="0" smtClean="0">
                <a:cs typeface="Calibri"/>
              </a:rPr>
              <a:t>ιοίκ</a:t>
            </a:r>
            <a:r>
              <a:rPr lang="el-GR" spc="-5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σης.</a:t>
            </a:r>
            <a:endParaRPr lang="el-GR" dirty="0" smtClean="0"/>
          </a:p>
          <a:p>
            <a:pPr lvl="0"/>
            <a:r>
              <a:rPr lang="el-GR" spc="-15" dirty="0" smtClean="0">
                <a:cs typeface="Calibri"/>
              </a:rPr>
              <a:t>Φα</a:t>
            </a:r>
            <a:r>
              <a:rPr lang="el-GR" spc="-65" dirty="0" smtClean="0">
                <a:cs typeface="Calibri"/>
              </a:rPr>
              <a:t>ύ</a:t>
            </a:r>
            <a:r>
              <a:rPr lang="el-GR" spc="-45" dirty="0" smtClean="0">
                <a:cs typeface="Calibri"/>
              </a:rPr>
              <a:t>λ</a:t>
            </a:r>
            <a:r>
              <a:rPr lang="el-GR" spc="-10" dirty="0" smtClean="0">
                <a:cs typeface="Calibri"/>
              </a:rPr>
              <a:t>ος</a:t>
            </a:r>
            <a:r>
              <a:rPr lang="el-GR" spc="20" dirty="0" smtClean="0">
                <a:cs typeface="Calibri"/>
              </a:rPr>
              <a:t> </a:t>
            </a:r>
            <a:r>
              <a:rPr lang="el-GR" spc="-55" dirty="0" smtClean="0">
                <a:cs typeface="Calibri"/>
              </a:rPr>
              <a:t>κ</a:t>
            </a:r>
            <a:r>
              <a:rPr lang="el-GR" spc="-10" dirty="0" smtClean="0">
                <a:cs typeface="Calibri"/>
              </a:rPr>
              <a:t>ύκ</a:t>
            </a:r>
            <a:r>
              <a:rPr lang="el-GR" spc="-45" dirty="0" smtClean="0">
                <a:cs typeface="Calibri"/>
              </a:rPr>
              <a:t>λ</a:t>
            </a:r>
            <a:r>
              <a:rPr lang="el-GR" spc="-10" dirty="0" smtClean="0">
                <a:cs typeface="Calibri"/>
              </a:rPr>
              <a:t>ος</a:t>
            </a:r>
            <a:r>
              <a:rPr lang="el-GR" spc="20" dirty="0" smtClean="0">
                <a:cs typeface="Calibri"/>
              </a:rPr>
              <a:t> </a:t>
            </a:r>
            <a:r>
              <a:rPr lang="el-GR" spc="-25" dirty="0" smtClean="0">
                <a:cs typeface="Calibri"/>
              </a:rPr>
              <a:t>δ</a:t>
            </a:r>
            <a:r>
              <a:rPr lang="el-GR" spc="-10" dirty="0" smtClean="0">
                <a:cs typeface="Calibri"/>
              </a:rPr>
              <a:t>η</a:t>
            </a:r>
            <a:r>
              <a:rPr lang="el-GR" spc="-35" dirty="0" smtClean="0">
                <a:cs typeface="Calibri"/>
              </a:rPr>
              <a:t>μ</a:t>
            </a:r>
            <a:r>
              <a:rPr lang="el-GR" spc="-10" dirty="0" smtClean="0">
                <a:cs typeface="Calibri"/>
              </a:rPr>
              <a:t>οσίο</a:t>
            </a:r>
            <a:r>
              <a:rPr lang="el-GR" spc="-15" dirty="0" smtClean="0">
                <a:cs typeface="Calibri"/>
              </a:rPr>
              <a:t>υ </a:t>
            </a:r>
            <a:r>
              <a:rPr lang="el-GR" spc="-20" dirty="0" smtClean="0">
                <a:cs typeface="Calibri"/>
              </a:rPr>
              <a:t>χ</a:t>
            </a:r>
            <a:r>
              <a:rPr lang="el-GR" spc="-10" dirty="0" smtClean="0">
                <a:cs typeface="Calibri"/>
              </a:rPr>
              <a:t>ρέους</a:t>
            </a:r>
            <a:r>
              <a:rPr lang="el-GR" spc="25" dirty="0" smtClean="0">
                <a:cs typeface="Calibri"/>
              </a:rPr>
              <a:t> </a:t>
            </a:r>
            <a:r>
              <a:rPr lang="el-GR" spc="-80" dirty="0" smtClean="0">
                <a:cs typeface="Calibri"/>
              </a:rPr>
              <a:t>κ</a:t>
            </a:r>
            <a:r>
              <a:rPr lang="el-GR" spc="-10" dirty="0" smtClean="0">
                <a:cs typeface="Calibri"/>
              </a:rPr>
              <a:t>αι</a:t>
            </a:r>
            <a:r>
              <a:rPr lang="el-GR" spc="5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40" dirty="0" smtClean="0">
                <a:cs typeface="Calibri"/>
              </a:rPr>
              <a:t>π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20" dirty="0" smtClean="0">
                <a:cs typeface="Calibri"/>
              </a:rPr>
              <a:t>ν</a:t>
            </a:r>
            <a:r>
              <a:rPr lang="el-GR" spc="-15" dirty="0" smtClean="0">
                <a:cs typeface="Calibri"/>
              </a:rPr>
              <a:t>ωτ</a:t>
            </a:r>
            <a:r>
              <a:rPr lang="el-GR" spc="-10" dirty="0" smtClean="0">
                <a:cs typeface="Calibri"/>
              </a:rPr>
              <a:t>ών</a:t>
            </a:r>
            <a:r>
              <a:rPr lang="el-GR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πτω</a:t>
            </a:r>
            <a:r>
              <a:rPr lang="el-GR" spc="-45" dirty="0" smtClean="0">
                <a:cs typeface="Calibri"/>
              </a:rPr>
              <a:t>χ</a:t>
            </a:r>
            <a:r>
              <a:rPr lang="el-GR" spc="-15" dirty="0" smtClean="0">
                <a:cs typeface="Calibri"/>
              </a:rPr>
              <a:t>εύσεων.</a:t>
            </a:r>
            <a:endParaRPr lang="el-GR" dirty="0" smtClean="0">
              <a:cs typeface="Calibri"/>
            </a:endParaRP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 δεν έγιναν πρώτες βιομηχανικές χώρες;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Μεγάλη εισροή ποσοτήτων χρυσού και ασημιού στα θησαυροφυλάκια των Ισπανών και Πορτογάλων.</a:t>
            </a:r>
          </a:p>
          <a:p>
            <a:r>
              <a:rPr lang="el-GR" dirty="0" smtClean="0"/>
              <a:t>Όμως, ο πλούτος αυτός δεν επενδύθηκε στην παραγωγική διαδικασία αλλά στις εισαγωγές πολυτελών ειδών από τη βορειοδυτική Ευρώπη.</a:t>
            </a:r>
          </a:p>
          <a:p>
            <a:r>
              <a:rPr lang="el-GR" dirty="0" smtClean="0"/>
              <a:t>Ο πολιτισμός τους έδινε έμφαση στη θρησκεία με αποτέλεσμα η Ιερά Εξέταση να διώξει τους πιο ικανούς επιχειρηματίες.</a:t>
            </a:r>
          </a:p>
          <a:p>
            <a:r>
              <a:rPr lang="el-GR" dirty="0" smtClean="0"/>
              <a:t>Η χλιδή, η υπερτροφική γραφειοκρατία και η τοπική ρωμαιοκαθολική Εκκλησία ευθύνονται για την κατασπατάληση του πλούτου της Ισπανίας και Πορτογαλίας.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Αγγλία και Ολλανδία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Οι μεγάλες αυτοκρατορίες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Αγγλία και Ολλανδία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Κοινά χαρακτηριστικά αποτελούν:</a:t>
            </a:r>
          </a:p>
          <a:p>
            <a:pPr lvl="1"/>
            <a:r>
              <a:rPr lang="el-GR" dirty="0" smtClean="0"/>
              <a:t>Η μικρή γεωγραφική έκταση.</a:t>
            </a:r>
          </a:p>
          <a:p>
            <a:pPr lvl="1"/>
            <a:r>
              <a:rPr lang="el-GR" dirty="0" smtClean="0"/>
              <a:t>Ο μικρός πληθυσμός.</a:t>
            </a:r>
          </a:p>
          <a:p>
            <a:pPr lvl="1"/>
            <a:r>
              <a:rPr lang="el-GR" dirty="0" smtClean="0"/>
              <a:t>Η μακρά παράδοση θαλασσοπόρων.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Βρετανική Αυτοκρατορία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r>
              <a:rPr lang="el-GR" sz="4100" dirty="0" smtClean="0"/>
              <a:t>Αναπτύσσεται σταδιακά και αποκτά αποικίες σε όλες τις Ηπείρους.</a:t>
            </a:r>
          </a:p>
          <a:p>
            <a:r>
              <a:rPr lang="el-GR" sz="4100" dirty="0" smtClean="0"/>
              <a:t> Κατά την ακμή της ήταν η μεγαλύτερη αυτοκρατορία στην ιστορία και για πάνω από ένα αιώνα ήταν η μεγαλύτερη παγκόσμια δύναμη. </a:t>
            </a:r>
          </a:p>
          <a:p>
            <a:r>
              <a:rPr lang="el-GR" sz="4100" dirty="0" smtClean="0"/>
              <a:t>Κυριαρχεί στο κομμάτι του ανεπτυγμένου κόσμου και γίνεται </a:t>
            </a:r>
            <a:r>
              <a:rPr lang="el-GR" sz="4100" b="1" dirty="0" smtClean="0"/>
              <a:t>η πρώτη βιομηχανική χώρα</a:t>
            </a:r>
            <a:r>
              <a:rPr lang="el-GR" sz="4100" dirty="0" smtClean="0"/>
              <a:t>.</a:t>
            </a:r>
          </a:p>
          <a:p>
            <a:r>
              <a:rPr lang="el-GR" sz="4100" dirty="0" smtClean="0"/>
              <a:t>Η πολιτική που άσκησε στις αποικίες της ήταν τέτοια που ευνοήθηκε η ίδια.</a:t>
            </a:r>
          </a:p>
          <a:p>
            <a:pPr lvl="1"/>
            <a:r>
              <a:rPr lang="el-GR" dirty="0" smtClean="0"/>
              <a:t> </a:t>
            </a:r>
            <a:r>
              <a:rPr lang="el-GR" sz="4000" dirty="0" smtClean="0"/>
              <a:t>π.χ. Οι Άγγλοι απαγόρευσαν στους ντόπιους οικοτέχνες να παράγουν υφάσματα με αποτέλεσμα το όφελος της αυτοκρατορίας να είναι τεράστιο.</a:t>
            </a:r>
            <a:endParaRPr lang="el-GR" sz="4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Ολλανδική Αυτοκρατορία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πρώτη σύγχρονη χώρα που αναπτύσσει την καπιταλιστική λογική της παραγωγής φτηνών προϊόντων. </a:t>
            </a:r>
          </a:p>
          <a:p>
            <a:pPr lvl="1"/>
            <a:r>
              <a:rPr lang="el-GR" dirty="0" smtClean="0"/>
              <a:t>Κυρίως υφάσματα αλλά και πλοία.</a:t>
            </a:r>
          </a:p>
          <a:p>
            <a:r>
              <a:rPr lang="el-GR" dirty="0" smtClean="0"/>
              <a:t>Οι αστοί κυβερνούν στην Ολλανδία ενώ ταυτόχρονα υπάρχει θρησκευτική ανοχή.</a:t>
            </a:r>
          </a:p>
          <a:p>
            <a:r>
              <a:rPr lang="el-GR" dirty="0" smtClean="0"/>
              <a:t>Ωστόσο, δεν γίνεται η πρώτη βιομηχανική χώρα εξαιτίας του μικρού μεγέθους της.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Χρηματοοικονομικές φούσκες και Δημόσιο  χρέος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Οι μεγάλες αυτοκρατορίες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πρώτες Φούσκες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φούσκες</a:t>
            </a:r>
            <a:r>
              <a:rPr lang="el-GR" b="1" i="1" dirty="0" smtClean="0"/>
              <a:t> </a:t>
            </a:r>
            <a:r>
              <a:rPr lang="el-GR" dirty="0" smtClean="0"/>
              <a:t>εμφανίζονται σε εποχές ευημερίας, οικονομικής ανόδου και μετά από ''επεκτάσεις'' που αφορούν τεχνολογικές καινοτομίες και το χρηματοοικονομικό σύστημα.</a:t>
            </a:r>
          </a:p>
          <a:p>
            <a:r>
              <a:rPr lang="el-GR" dirty="0" smtClean="0"/>
              <a:t>Οι δύο φούσκες του 17ου αιώνα συνδέονταν με το φαινόμενο της επέκτασης του δημόσιου χρέους.</a:t>
            </a:r>
          </a:p>
          <a:p>
            <a:pPr lvl="1"/>
            <a:r>
              <a:rPr lang="el-GR" dirty="0" smtClean="0"/>
              <a:t> Η φούσκα της τουλίπας στην Ολλανδία.</a:t>
            </a:r>
          </a:p>
          <a:p>
            <a:pPr lvl="1"/>
            <a:r>
              <a:rPr lang="el-GR" dirty="0" smtClean="0"/>
              <a:t>Η φούσκα του Μισισιπή στη Γαλλία.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δημόσιο χρέος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εφεύρεση του δημόσιου χρέους αποτελεί μια μεγάλη καινοτομία που συμβάλλει στην επέκταση του κράτους.</a:t>
            </a:r>
          </a:p>
          <a:p>
            <a:r>
              <a:rPr lang="el-GR" dirty="0" smtClean="0"/>
              <a:t>Το δημόσιο χρέος όταν συνδέεται με αναπτυξιακούς στόχους δεν είναι κατ' ανάγκη αρνητικό φαινόμενο.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μοναδικότητα της Ευρώπης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Οι μεγάλες αυτοκρατορίες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πρωτοπορία της Ευρώπης-αίτια (1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 Προβιομηχανική εποχή (1500-1750) τέθηκαν τα θεμέλια της Βιομηχανικής Επανάστασης.</a:t>
            </a:r>
          </a:p>
          <a:p>
            <a:r>
              <a:rPr lang="el-GR" dirty="0" smtClean="0"/>
              <a:t>Χαρακτηρίζεται από πολιτική πολυδιάσπαση λόγω των γεωγραφικών της χαρακτηριστικών.</a:t>
            </a:r>
          </a:p>
          <a:p>
            <a:pPr lvl="1"/>
            <a:r>
              <a:rPr lang="el-GR" dirty="0" smtClean="0"/>
              <a:t>Πολλές οροσειρές που χωρίζουν τις πεδιάδες.</a:t>
            </a:r>
          </a:p>
          <a:p>
            <a:pPr lvl="0"/>
            <a:r>
              <a:rPr lang="el-GR" dirty="0" smtClean="0"/>
              <a:t>Μεγάλα αποθέματα κάρβουνου, η πηγή ενέργειας του 19</a:t>
            </a:r>
            <a:r>
              <a:rPr lang="el-GR" baseline="30000" dirty="0" smtClean="0"/>
              <a:t>ου</a:t>
            </a:r>
            <a:r>
              <a:rPr lang="el-GR" dirty="0" smtClean="0"/>
              <a:t> αιώνα.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πρωτοπορία της Ευρώπης-αίτια (2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Ακολούθησε πορεία προς τη δημοκρατία από τον μοναρχισμό.</a:t>
            </a:r>
          </a:p>
          <a:p>
            <a:r>
              <a:rPr lang="el-GR" dirty="0" smtClean="0"/>
              <a:t>Δημιουργία της αστικής τάξης.</a:t>
            </a:r>
          </a:p>
          <a:p>
            <a:pPr>
              <a:buNone/>
            </a:pPr>
            <a:endParaRPr lang="el-GR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πρωτοπορία της Ευρώπης-αίτια (3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Αρχές της Ευρωπαϊκής αστικής τάξης:</a:t>
            </a:r>
          </a:p>
          <a:p>
            <a:pPr lvl="1"/>
            <a:r>
              <a:rPr lang="el-GR" dirty="0" smtClean="0"/>
              <a:t>Σεβασμός στο άτομο.</a:t>
            </a:r>
          </a:p>
          <a:p>
            <a:pPr lvl="1"/>
            <a:r>
              <a:rPr lang="el-GR" dirty="0" smtClean="0"/>
              <a:t>Σεβασμός στην ατομική ιδιοκτησία.</a:t>
            </a:r>
          </a:p>
          <a:p>
            <a:pPr lvl="1"/>
            <a:r>
              <a:rPr lang="el-GR" dirty="0" smtClean="0"/>
              <a:t>Εξιδανίκευση της σκληρής δουλειάς.</a:t>
            </a:r>
          </a:p>
          <a:p>
            <a:pPr lvl="1"/>
            <a:r>
              <a:rPr lang="el-GR" dirty="0" smtClean="0"/>
              <a:t>Αποταμίευση.</a:t>
            </a:r>
          </a:p>
          <a:p>
            <a:pPr lvl="1"/>
            <a:r>
              <a:rPr lang="el-GR" dirty="0" smtClean="0"/>
              <a:t>Προτεσταντική ηθική. </a:t>
            </a:r>
          </a:p>
          <a:p>
            <a:pPr lvl="1"/>
            <a:r>
              <a:rPr lang="el-GR" dirty="0" smtClean="0"/>
              <a:t>«Ο χρόνος είναι χρήμα».</a:t>
            </a:r>
          </a:p>
          <a:p>
            <a:pPr lvl="1"/>
            <a:r>
              <a:rPr lang="el-GR" dirty="0" smtClean="0"/>
              <a:t>Ελευθερία έκφρασης.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πρωτοπορία της Ευρώπης-αίτια (4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Επιστημονική Επανάσταση του 17</a:t>
            </a:r>
            <a:r>
              <a:rPr lang="el-GR" baseline="30000" dirty="0" smtClean="0"/>
              <a:t>ου</a:t>
            </a:r>
            <a:r>
              <a:rPr lang="el-GR" dirty="0" smtClean="0"/>
              <a:t> αιώνα και τα μεσαιωνικά ευρωπαϊκά πανεπιστήμια.</a:t>
            </a:r>
          </a:p>
          <a:p>
            <a:r>
              <a:rPr lang="el-GR" dirty="0" smtClean="0"/>
              <a:t>Διαφωτισμός.</a:t>
            </a:r>
          </a:p>
          <a:p>
            <a:r>
              <a:rPr lang="el-GR" dirty="0" smtClean="0"/>
              <a:t>Αποικιοκρατική δύναμη που έθετε τους κανόνες του διεθνούς εμπορίου.</a:t>
            </a:r>
          </a:p>
          <a:p>
            <a:r>
              <a:rPr lang="el-GR" dirty="0" smtClean="0"/>
              <a:t>Εκμετάλλευση των φυσικών πόρων και παραγωγικών συντελεστών των αποικιών.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Οι μεγάλες αυτοκρατορίες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pc="-15" dirty="0" smtClean="0">
                <a:cs typeface="Calibri"/>
              </a:rPr>
              <a:t>Η </a:t>
            </a:r>
            <a:r>
              <a:rPr lang="el-GR" spc="-20" dirty="0" smtClean="0">
                <a:cs typeface="Calibri"/>
              </a:rPr>
              <a:t>χ</a:t>
            </a:r>
            <a:r>
              <a:rPr lang="el-GR" spc="-10" dirty="0" smtClean="0">
                <a:cs typeface="Calibri"/>
              </a:rPr>
              <a:t>ρησι</a:t>
            </a:r>
            <a:r>
              <a:rPr lang="el-GR" spc="-35" dirty="0" smtClean="0">
                <a:cs typeface="Calibri"/>
              </a:rPr>
              <a:t>μ</a:t>
            </a:r>
            <a:r>
              <a:rPr lang="el-GR" spc="-10" dirty="0" smtClean="0">
                <a:cs typeface="Calibri"/>
              </a:rPr>
              <a:t>ότ</a:t>
            </a:r>
            <a:r>
              <a:rPr lang="el-GR" spc="-35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τας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της</a:t>
            </a:r>
            <a:r>
              <a:rPr lang="el-GR" spc="-5" dirty="0" smtClean="0">
                <a:cs typeface="Calibri"/>
              </a:rPr>
              <a:t> οικονομικής ιστορίας διαφορετικών χωρών στην κατανόηση της μελλοντικής τους εξέλιξης. </a:t>
            </a:r>
          </a:p>
          <a:p>
            <a:r>
              <a:rPr lang="el-GR" spc="-5" dirty="0" smtClean="0"/>
              <a:t>Εξοικείωση με τη </a:t>
            </a:r>
            <a:r>
              <a:rPr lang="el-GR" b="1" spc="-5" dirty="0" smtClean="0"/>
              <a:t>συγκριτική μελέτη </a:t>
            </a:r>
            <a:r>
              <a:rPr lang="el-GR" spc="-5" dirty="0" smtClean="0"/>
              <a:t>της οικονομικής ιστορίας διαφορετικών χωρών.</a:t>
            </a:r>
          </a:p>
          <a:p>
            <a:r>
              <a:rPr lang="el-GR" spc="-5" dirty="0" smtClean="0"/>
              <a:t>Κατανόηση των αιτίων της μοναδικότητας της Ευρώπης. 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Ισπανία και Πορτογαλία.</a:t>
            </a:r>
          </a:p>
          <a:p>
            <a:r>
              <a:rPr lang="el-GR" altLang="el-GR" dirty="0" smtClean="0"/>
              <a:t>Αγγλία και Ολλανδία.</a:t>
            </a:r>
          </a:p>
          <a:p>
            <a:r>
              <a:rPr lang="el-GR" dirty="0" smtClean="0"/>
              <a:t>Χρηματοοικονομικές φούσκες και Δημόσιο  χρέος.</a:t>
            </a:r>
          </a:p>
          <a:p>
            <a:r>
              <a:rPr lang="el-GR" dirty="0" smtClean="0"/>
              <a:t>Η μοναδικότητα της Ευρώπης.</a:t>
            </a:r>
            <a:endParaRPr lang="el-GR" altLang="el-GR" dirty="0" smtClean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Ισπανία και Πορτογαλία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Οι μεγάλες αυτοκρατορίες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εποχή των μεγάλων εξερευνήσεων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4" name="object 2" descr="Χάρτης που δείχνει τις διαδρομές των μεγαλύτερων Ευρωπαίων θαλασσοπόρων την εποχή του 15ου αιώνα έως και τον 17ο αιώνα."/>
          <p:cNvSpPr/>
          <p:nvPr/>
        </p:nvSpPr>
        <p:spPr>
          <a:xfrm>
            <a:off x="323528" y="1484784"/>
            <a:ext cx="8496943" cy="4968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Ισπανία και Πορτογαλία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δύο πρώτες αποικιοκρατικές και γεωπολιτικές δυνάμεις της εποχής.</a:t>
            </a:r>
          </a:p>
          <a:p>
            <a:r>
              <a:rPr lang="el-GR" dirty="0" smtClean="0"/>
              <a:t>Ο κοινός λόγος που οδήγησε τις δύο χώρες στις εξερευνήσεις ήταν η </a:t>
            </a:r>
            <a:r>
              <a:rPr lang="el-GR" b="1" dirty="0" smtClean="0"/>
              <a:t>πληθυσμιακή πίεση</a:t>
            </a:r>
            <a:r>
              <a:rPr lang="el-GR" dirty="0" smtClean="0"/>
              <a:t>.</a:t>
            </a:r>
          </a:p>
          <a:p>
            <a:r>
              <a:rPr lang="el-GR" spc="-15" dirty="0" smtClean="0">
                <a:cs typeface="Calibri"/>
              </a:rPr>
              <a:t>Η </a:t>
            </a:r>
            <a:r>
              <a:rPr lang="el-GR" spc="-20" dirty="0" smtClean="0">
                <a:cs typeface="Calibri"/>
              </a:rPr>
              <a:t>χ</a:t>
            </a:r>
            <a:r>
              <a:rPr lang="el-GR" spc="-10" dirty="0" smtClean="0">
                <a:cs typeface="Calibri"/>
              </a:rPr>
              <a:t>ρησι</a:t>
            </a:r>
            <a:r>
              <a:rPr lang="el-GR" spc="-35" dirty="0" smtClean="0">
                <a:cs typeface="Calibri"/>
              </a:rPr>
              <a:t>μ</a:t>
            </a:r>
            <a:r>
              <a:rPr lang="el-GR" spc="-10" dirty="0" smtClean="0">
                <a:cs typeface="Calibri"/>
              </a:rPr>
              <a:t>ότ</a:t>
            </a:r>
            <a:r>
              <a:rPr lang="el-GR" spc="-35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τα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της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Ισ</a:t>
            </a:r>
            <a:r>
              <a:rPr lang="el-GR" spc="-35" dirty="0" smtClean="0">
                <a:cs typeface="Calibri"/>
              </a:rPr>
              <a:t>π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20" dirty="0" smtClean="0">
                <a:cs typeface="Calibri"/>
              </a:rPr>
              <a:t>ν</a:t>
            </a:r>
            <a:r>
              <a:rPr lang="el-GR" spc="-10" dirty="0" smtClean="0">
                <a:cs typeface="Calibri"/>
              </a:rPr>
              <a:t>ικ</a:t>
            </a:r>
            <a:r>
              <a:rPr lang="el-GR" spc="-5" dirty="0" smtClean="0">
                <a:cs typeface="Calibri"/>
              </a:rPr>
              <a:t>ή</a:t>
            </a:r>
            <a:r>
              <a:rPr lang="el-GR" spc="-10" dirty="0" smtClean="0">
                <a:cs typeface="Calibri"/>
              </a:rPr>
              <a:t>ς και της Πορ</a:t>
            </a:r>
            <a:r>
              <a:rPr lang="el-GR" spc="-40" dirty="0" smtClean="0">
                <a:cs typeface="Calibri"/>
              </a:rPr>
              <a:t>τ</a:t>
            </a:r>
            <a:r>
              <a:rPr lang="el-GR" spc="-15" dirty="0" smtClean="0">
                <a:cs typeface="Calibri"/>
              </a:rPr>
              <a:t>ογα</a:t>
            </a:r>
            <a:r>
              <a:rPr lang="el-GR" spc="-50" dirty="0" smtClean="0">
                <a:cs typeface="Calibri"/>
              </a:rPr>
              <a:t>λ</a:t>
            </a:r>
            <a:r>
              <a:rPr lang="el-GR" spc="-10" dirty="0" smtClean="0">
                <a:cs typeface="Calibri"/>
              </a:rPr>
              <a:t>ικ</a:t>
            </a:r>
            <a:r>
              <a:rPr lang="el-GR" spc="-5" dirty="0" smtClean="0">
                <a:cs typeface="Calibri"/>
              </a:rPr>
              <a:t>ή</a:t>
            </a:r>
            <a:r>
              <a:rPr lang="el-GR" spc="-10" dirty="0" smtClean="0">
                <a:cs typeface="Calibri"/>
              </a:rPr>
              <a:t>ς</a:t>
            </a:r>
            <a:r>
              <a:rPr lang="el-GR" spc="7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περίπτωσ</a:t>
            </a:r>
            <a:r>
              <a:rPr lang="el-GR" spc="-5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ς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γ</a:t>
            </a:r>
            <a:r>
              <a:rPr lang="el-GR" spc="-5" dirty="0" smtClean="0">
                <a:cs typeface="Calibri"/>
              </a:rPr>
              <a:t>ι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τ</a:t>
            </a:r>
            <a:r>
              <a:rPr lang="el-GR" spc="-55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ν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80" dirty="0" smtClean="0">
                <a:cs typeface="Calibri"/>
              </a:rPr>
              <a:t>κ</a:t>
            </a:r>
            <a:r>
              <a:rPr lang="el-GR" spc="-10" dirty="0" smtClean="0">
                <a:cs typeface="Calibri"/>
              </a:rPr>
              <a:t>ατα</a:t>
            </a:r>
            <a:r>
              <a:rPr lang="el-GR" spc="-25" dirty="0" smtClean="0">
                <a:cs typeface="Calibri"/>
              </a:rPr>
              <a:t>ν</a:t>
            </a:r>
            <a:r>
              <a:rPr lang="el-GR" spc="-15" dirty="0" smtClean="0">
                <a:cs typeface="Calibri"/>
              </a:rPr>
              <a:t>ό</a:t>
            </a:r>
            <a:r>
              <a:rPr lang="el-GR" spc="-10" dirty="0" smtClean="0">
                <a:cs typeface="Calibri"/>
              </a:rPr>
              <a:t>η</a:t>
            </a:r>
            <a:r>
              <a:rPr lang="el-GR" spc="-15" dirty="0" smtClean="0">
                <a:cs typeface="Calibri"/>
              </a:rPr>
              <a:t>ση </a:t>
            </a:r>
            <a:r>
              <a:rPr lang="el-GR" spc="-35" dirty="0" smtClean="0">
                <a:cs typeface="Calibri"/>
              </a:rPr>
              <a:t>τ</a:t>
            </a:r>
            <a:r>
              <a:rPr lang="el-GR" spc="-15" dirty="0" smtClean="0">
                <a:cs typeface="Calibri"/>
              </a:rPr>
              <a:t>ου </a:t>
            </a:r>
            <a:r>
              <a:rPr lang="el-GR" spc="-10" dirty="0" smtClean="0">
                <a:cs typeface="Calibri"/>
              </a:rPr>
              <a:t>ότι</a:t>
            </a:r>
            <a:r>
              <a:rPr lang="el-GR" spc="5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η</a:t>
            </a:r>
            <a:r>
              <a:rPr lang="el-GR" spc="5" dirty="0" smtClean="0">
                <a:cs typeface="Calibri"/>
              </a:rPr>
              <a:t> </a:t>
            </a:r>
            <a:r>
              <a:rPr lang="el-GR" spc="-5" dirty="0" smtClean="0">
                <a:cs typeface="Calibri"/>
              </a:rPr>
              <a:t>ε</a:t>
            </a:r>
            <a:r>
              <a:rPr lang="el-GR" spc="-10" dirty="0" smtClean="0">
                <a:cs typeface="Calibri"/>
              </a:rPr>
              <a:t>ι</a:t>
            </a:r>
            <a:r>
              <a:rPr lang="el-GR" spc="-45" dirty="0" smtClean="0">
                <a:cs typeface="Calibri"/>
              </a:rPr>
              <a:t>σ</a:t>
            </a:r>
            <a:r>
              <a:rPr lang="el-GR" spc="-15" dirty="0" smtClean="0">
                <a:cs typeface="Calibri"/>
              </a:rPr>
              <a:t>ροή </a:t>
            </a:r>
            <a:r>
              <a:rPr lang="el-GR" spc="-30" dirty="0" smtClean="0">
                <a:cs typeface="Calibri"/>
              </a:rPr>
              <a:t>κε</a:t>
            </a:r>
            <a:r>
              <a:rPr lang="el-GR" spc="-15" dirty="0" smtClean="0">
                <a:cs typeface="Calibri"/>
              </a:rPr>
              <a:t>φα</a:t>
            </a:r>
            <a:r>
              <a:rPr lang="el-GR" spc="-50" dirty="0" smtClean="0">
                <a:cs typeface="Calibri"/>
              </a:rPr>
              <a:t>λ</a:t>
            </a:r>
            <a:r>
              <a:rPr lang="el-GR" spc="-10" dirty="0" smtClean="0">
                <a:cs typeface="Calibri"/>
              </a:rPr>
              <a:t>αίο</a:t>
            </a:r>
            <a:r>
              <a:rPr lang="el-GR" spc="-15" dirty="0" smtClean="0">
                <a:cs typeface="Calibri"/>
              </a:rPr>
              <a:t>υ</a:t>
            </a:r>
            <a:r>
              <a:rPr lang="el-GR" spc="2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σε</a:t>
            </a:r>
            <a:r>
              <a:rPr lang="el-GR" spc="2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μια</a:t>
            </a:r>
            <a:r>
              <a:rPr lang="el-GR" spc="-25" dirty="0" smtClean="0">
                <a:cs typeface="Calibri"/>
              </a:rPr>
              <a:t> </a:t>
            </a:r>
            <a:r>
              <a:rPr lang="el-GR" spc="-45" dirty="0" smtClean="0">
                <a:cs typeface="Calibri"/>
              </a:rPr>
              <a:t>χ</a:t>
            </a:r>
            <a:r>
              <a:rPr lang="el-GR" spc="-15" dirty="0" smtClean="0">
                <a:cs typeface="Calibri"/>
              </a:rPr>
              <a:t>ώρα</a:t>
            </a:r>
            <a:r>
              <a:rPr lang="el-GR" spc="20" dirty="0" smtClean="0">
                <a:cs typeface="Calibri"/>
              </a:rPr>
              <a:t> </a:t>
            </a:r>
            <a:r>
              <a:rPr lang="el-GR" spc="-25" dirty="0" smtClean="0">
                <a:cs typeface="Calibri"/>
              </a:rPr>
              <a:t>δ</a:t>
            </a:r>
            <a:r>
              <a:rPr lang="el-GR" spc="-10" dirty="0" smtClean="0">
                <a:cs typeface="Calibri"/>
              </a:rPr>
              <a:t>εν</a:t>
            </a:r>
            <a:r>
              <a:rPr lang="el-GR" spc="2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ε</a:t>
            </a:r>
            <a:r>
              <a:rPr lang="el-GR" spc="-25" dirty="0" smtClean="0">
                <a:cs typeface="Calibri"/>
              </a:rPr>
              <a:t>ί</a:t>
            </a:r>
            <a:r>
              <a:rPr lang="el-GR" spc="-20" dirty="0" smtClean="0">
                <a:cs typeface="Calibri"/>
              </a:rPr>
              <a:t>ν</a:t>
            </a:r>
            <a:r>
              <a:rPr lang="el-GR" spc="-10" dirty="0" smtClean="0">
                <a:cs typeface="Calibri"/>
              </a:rPr>
              <a:t>αι ε</a:t>
            </a:r>
            <a:r>
              <a:rPr lang="el-GR" spc="-35" dirty="0" smtClean="0">
                <a:cs typeface="Calibri"/>
              </a:rPr>
              <a:t>π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25" dirty="0" smtClean="0">
                <a:cs typeface="Calibri"/>
              </a:rPr>
              <a:t>ρ</a:t>
            </a:r>
            <a:r>
              <a:rPr lang="el-GR" spc="-10" dirty="0" smtClean="0">
                <a:cs typeface="Calibri"/>
              </a:rPr>
              <a:t>κ</a:t>
            </a:r>
            <a:r>
              <a:rPr lang="el-GR" spc="-5" dirty="0" smtClean="0">
                <a:cs typeface="Calibri"/>
              </a:rPr>
              <a:t>ή</a:t>
            </a:r>
            <a:r>
              <a:rPr lang="el-GR" spc="-10" dirty="0" smtClean="0">
                <a:cs typeface="Calibri"/>
              </a:rPr>
              <a:t>ς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συ</a:t>
            </a:r>
            <a:r>
              <a:rPr lang="el-GR" spc="-20" dirty="0" smtClean="0">
                <a:cs typeface="Calibri"/>
              </a:rPr>
              <a:t>ν</a:t>
            </a:r>
            <a:r>
              <a:rPr lang="el-GR" spc="-15" dirty="0" smtClean="0">
                <a:cs typeface="Calibri"/>
              </a:rPr>
              <a:t>θήκη</a:t>
            </a:r>
            <a:r>
              <a:rPr lang="el-GR" spc="1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γ</a:t>
            </a:r>
            <a:r>
              <a:rPr lang="el-GR" dirty="0" smtClean="0">
                <a:cs typeface="Calibri"/>
              </a:rPr>
              <a:t>ι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5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τ</a:t>
            </a:r>
            <a:r>
              <a:rPr lang="el-GR" spc="-55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ν</a:t>
            </a:r>
            <a:r>
              <a:rPr lang="el-GR" spc="2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οι</a:t>
            </a:r>
            <a:r>
              <a:rPr lang="el-GR" spc="-80" dirty="0" smtClean="0">
                <a:cs typeface="Calibri"/>
              </a:rPr>
              <a:t>κ</a:t>
            </a:r>
            <a:r>
              <a:rPr lang="el-GR" spc="-15" dirty="0" smtClean="0">
                <a:cs typeface="Calibri"/>
              </a:rPr>
              <a:t>ο</a:t>
            </a:r>
            <a:r>
              <a:rPr lang="el-GR" spc="-20" dirty="0" smtClean="0">
                <a:cs typeface="Calibri"/>
              </a:rPr>
              <a:t>ν</a:t>
            </a:r>
            <a:r>
              <a:rPr lang="el-GR" spc="-15" dirty="0" smtClean="0">
                <a:cs typeface="Calibri"/>
              </a:rPr>
              <a:t>ο</a:t>
            </a:r>
            <a:r>
              <a:rPr lang="el-GR" spc="-10" dirty="0" smtClean="0">
                <a:cs typeface="Calibri"/>
              </a:rPr>
              <a:t>μική</a:t>
            </a:r>
            <a:r>
              <a:rPr lang="el-GR" spc="25" dirty="0" smtClean="0">
                <a:cs typeface="Calibri"/>
              </a:rPr>
              <a:t> 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20" dirty="0" smtClean="0">
                <a:cs typeface="Calibri"/>
              </a:rPr>
              <a:t>ν</a:t>
            </a:r>
            <a:r>
              <a:rPr lang="el-GR" spc="-15" dirty="0" smtClean="0">
                <a:cs typeface="Calibri"/>
              </a:rPr>
              <a:t>άπτυ</a:t>
            </a:r>
            <a:r>
              <a:rPr lang="el-GR" spc="-20" dirty="0" smtClean="0">
                <a:cs typeface="Calibri"/>
              </a:rPr>
              <a:t>ξ</a:t>
            </a:r>
            <a:r>
              <a:rPr lang="el-GR" spc="-10" dirty="0" smtClean="0">
                <a:cs typeface="Calibri"/>
              </a:rPr>
              <a:t>η. 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Πορτογαλία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Πορτογαλική Αυτοκρατορία ήταν η πρώτη παγκόσμια αυτοκρατορία στην ιστορία, με εδάφη στη Νότια Αμερική, την Αφρική, την Ινδία και τη Νοτιοανατολική Ασία.</a:t>
            </a:r>
          </a:p>
          <a:p>
            <a:r>
              <a:rPr lang="el-GR" dirty="0" smtClean="0"/>
              <a:t>Οι Πορτογάλοι εξερευνητές άρχισαν να εξερευνούν την ακτή της Αφρικής το 1419, χρησιμοποιώντας τις τελευταίες εξελίξεις στην πλοήγηση, την χαρτογραφία και τη ναυτιλιακή τεχνολογία.</a:t>
            </a:r>
          </a:p>
          <a:p>
            <a:r>
              <a:rPr lang="el-GR" dirty="0" smtClean="0"/>
              <a:t>Το 1500 ίδρυσαν την αποικία της Βραζιλίας.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1003</Words>
  <Application>Microsoft Office PowerPoint</Application>
  <PresentationFormat>Προβολή στην οθόνη (4:3)</PresentationFormat>
  <Paragraphs>142</Paragraphs>
  <Slides>26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Ισπανία και Πορτογαλία</vt:lpstr>
      <vt:lpstr>Η εποχή των μεγάλων εξερευνήσεων</vt:lpstr>
      <vt:lpstr>Ισπανία και Πορτογαλία</vt:lpstr>
      <vt:lpstr>Πορτογαλία</vt:lpstr>
      <vt:lpstr>Χαρακτηριστικά της αυτοκρατορίας της Πορτογαλίας</vt:lpstr>
      <vt:lpstr>Ισπανία</vt:lpstr>
      <vt:lpstr>Χαρακτηριστικά της αυτοκρατορίας της Ισπανίας</vt:lpstr>
      <vt:lpstr>Γιατί  δεν έγιναν πρώτες βιομηχανικές χώρες; </vt:lpstr>
      <vt:lpstr>Αγγλία και Ολλανδία</vt:lpstr>
      <vt:lpstr>Αγγλία και Ολλανδία</vt:lpstr>
      <vt:lpstr>Βρετανική Αυτοκρατορία </vt:lpstr>
      <vt:lpstr>Ολλανδική Αυτοκρατορία </vt:lpstr>
      <vt:lpstr>Χρηματοοικονομικές φούσκες και Δημόσιο  χρέος</vt:lpstr>
      <vt:lpstr>Οι πρώτες Φούσκες</vt:lpstr>
      <vt:lpstr>Το δημόσιο χρέος</vt:lpstr>
      <vt:lpstr>Η μοναδικότητα της Ευρώπης</vt:lpstr>
      <vt:lpstr>Η πρωτοπορία της Ευρώπης-αίτια (1 από 4)</vt:lpstr>
      <vt:lpstr>Η πρωτοπορία της Ευρώπης-αίτια (2 από 4)</vt:lpstr>
      <vt:lpstr>Η πρωτοπορία της Ευρώπης-αίτια (3 από 4)</vt:lpstr>
      <vt:lpstr>Η πρωτοπορία της Ευρώπης-αίτια (4 από 4)</vt:lpstr>
      <vt:lpstr>Τέλος Ενότητας # 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2015-09-05T00:38:21Z</dcterms:created>
  <dcterms:modified xsi:type="dcterms:W3CDTF">2015-10-01T18:17:15Z</dcterms:modified>
</cp:coreProperties>
</file>