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713" r:id="rId2"/>
    <p:sldMasterId id="2147483725" r:id="rId3"/>
  </p:sldMasterIdLst>
  <p:notesMasterIdLst>
    <p:notesMasterId r:id="rId118"/>
  </p:notesMasterIdLst>
  <p:handoutMasterIdLst>
    <p:handoutMasterId r:id="rId119"/>
  </p:handoutMasterIdLst>
  <p:sldIdLst>
    <p:sldId id="387" r:id="rId4"/>
    <p:sldId id="259" r:id="rId5"/>
    <p:sldId id="258" r:id="rId6"/>
    <p:sldId id="327" r:id="rId7"/>
    <p:sldId id="352" r:id="rId8"/>
    <p:sldId id="353" r:id="rId9"/>
    <p:sldId id="306" r:id="rId10"/>
    <p:sldId id="354" r:id="rId11"/>
    <p:sldId id="355" r:id="rId12"/>
    <p:sldId id="328" r:id="rId13"/>
    <p:sldId id="377" r:id="rId14"/>
    <p:sldId id="356" r:id="rId15"/>
    <p:sldId id="331" r:id="rId16"/>
    <p:sldId id="332" r:id="rId17"/>
    <p:sldId id="333" r:id="rId18"/>
    <p:sldId id="367" r:id="rId19"/>
    <p:sldId id="374" r:id="rId20"/>
    <p:sldId id="375" r:id="rId21"/>
    <p:sldId id="376" r:id="rId22"/>
    <p:sldId id="337" r:id="rId23"/>
    <p:sldId id="338" r:id="rId24"/>
    <p:sldId id="339" r:id="rId25"/>
    <p:sldId id="260" r:id="rId26"/>
    <p:sldId id="262" r:id="rId27"/>
    <p:sldId id="261" r:id="rId28"/>
    <p:sldId id="263" r:id="rId29"/>
    <p:sldId id="264" r:id="rId30"/>
    <p:sldId id="265" r:id="rId31"/>
    <p:sldId id="266" r:id="rId32"/>
    <p:sldId id="268" r:id="rId33"/>
    <p:sldId id="307" r:id="rId34"/>
    <p:sldId id="269" r:id="rId35"/>
    <p:sldId id="270" r:id="rId36"/>
    <p:sldId id="271" r:id="rId37"/>
    <p:sldId id="272" r:id="rId38"/>
    <p:sldId id="273" r:id="rId39"/>
    <p:sldId id="378" r:id="rId40"/>
    <p:sldId id="383" r:id="rId41"/>
    <p:sldId id="379" r:id="rId42"/>
    <p:sldId id="380" r:id="rId43"/>
    <p:sldId id="381" r:id="rId44"/>
    <p:sldId id="382" r:id="rId45"/>
    <p:sldId id="384" r:id="rId46"/>
    <p:sldId id="310" r:id="rId47"/>
    <p:sldId id="334" r:id="rId48"/>
    <p:sldId id="357" r:id="rId49"/>
    <p:sldId id="313" r:id="rId50"/>
    <p:sldId id="368" r:id="rId51"/>
    <p:sldId id="369" r:id="rId52"/>
    <p:sldId id="370" r:id="rId53"/>
    <p:sldId id="314" r:id="rId54"/>
    <p:sldId id="336" r:id="rId55"/>
    <p:sldId id="274" r:id="rId56"/>
    <p:sldId id="340" r:id="rId57"/>
    <p:sldId id="315" r:id="rId58"/>
    <p:sldId id="329" r:id="rId59"/>
    <p:sldId id="275" r:id="rId60"/>
    <p:sldId id="276" r:id="rId61"/>
    <p:sldId id="277" r:id="rId62"/>
    <p:sldId id="358" r:id="rId63"/>
    <p:sldId id="359" r:id="rId64"/>
    <p:sldId id="360" r:id="rId65"/>
    <p:sldId id="361" r:id="rId66"/>
    <p:sldId id="362" r:id="rId67"/>
    <p:sldId id="320" r:id="rId68"/>
    <p:sldId id="363" r:id="rId69"/>
    <p:sldId id="278" r:id="rId70"/>
    <p:sldId id="280" r:id="rId71"/>
    <p:sldId id="279" r:id="rId72"/>
    <p:sldId id="364" r:id="rId73"/>
    <p:sldId id="322" r:id="rId74"/>
    <p:sldId id="282" r:id="rId75"/>
    <p:sldId id="283" r:id="rId76"/>
    <p:sldId id="284" r:id="rId77"/>
    <p:sldId id="285" r:id="rId78"/>
    <p:sldId id="286" r:id="rId79"/>
    <p:sldId id="316" r:id="rId80"/>
    <p:sldId id="317" r:id="rId81"/>
    <p:sldId id="318" r:id="rId82"/>
    <p:sldId id="321" r:id="rId83"/>
    <p:sldId id="341" r:id="rId84"/>
    <p:sldId id="287" r:id="rId85"/>
    <p:sldId id="288" r:id="rId86"/>
    <p:sldId id="289" r:id="rId87"/>
    <p:sldId id="290" r:id="rId88"/>
    <p:sldId id="291" r:id="rId89"/>
    <p:sldId id="292" r:id="rId90"/>
    <p:sldId id="293" r:id="rId91"/>
    <p:sldId id="294" r:id="rId92"/>
    <p:sldId id="295" r:id="rId93"/>
    <p:sldId id="296" r:id="rId94"/>
    <p:sldId id="385" r:id="rId95"/>
    <p:sldId id="297" r:id="rId96"/>
    <p:sldId id="371" r:id="rId97"/>
    <p:sldId id="372" r:id="rId98"/>
    <p:sldId id="373" r:id="rId99"/>
    <p:sldId id="351" r:id="rId100"/>
    <p:sldId id="386" r:id="rId101"/>
    <p:sldId id="324" r:id="rId102"/>
    <p:sldId id="342" r:id="rId103"/>
    <p:sldId id="325" r:id="rId104"/>
    <p:sldId id="298" r:id="rId105"/>
    <p:sldId id="326" r:id="rId106"/>
    <p:sldId id="343" r:id="rId107"/>
    <p:sldId id="365" r:id="rId108"/>
    <p:sldId id="366" r:id="rId109"/>
    <p:sldId id="299" r:id="rId110"/>
    <p:sldId id="300" r:id="rId111"/>
    <p:sldId id="301" r:id="rId112"/>
    <p:sldId id="302" r:id="rId113"/>
    <p:sldId id="303" r:id="rId114"/>
    <p:sldId id="304" r:id="rId115"/>
    <p:sldId id="305" r:id="rId116"/>
    <p:sldId id="388" r:id="rId11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C8604"/>
    <a:srgbClr val="772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61" autoAdjust="0"/>
    <p:restoredTop sz="94660"/>
  </p:normalViewPr>
  <p:slideViewPr>
    <p:cSldViewPr>
      <p:cViewPr>
        <p:scale>
          <a:sx n="81" d="100"/>
          <a:sy n="81" d="100"/>
        </p:scale>
        <p:origin x="-72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C07C6-CDB4-1F4A-8098-826AB2A21ECB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03DA8-1728-E74C-A840-A1CBE448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20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675BB-4EF7-498A-B19F-65DBDB95DF4D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23AFB-225A-4F1E-8FBE-B804C43BAF6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021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47</a:t>
            </a:fld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836C48-1C19-414B-BEFC-BBE913B74C48}" type="slidenum">
              <a:rPr lang="en-US"/>
              <a:pPr/>
              <a:t>50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51</a:t>
            </a:fld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52</a:t>
            </a:fld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53</a:t>
            </a:fld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54</a:t>
            </a:fld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55</a:t>
            </a:fld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56</a:t>
            </a:fld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57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58</a:t>
            </a:fld>
            <a:endParaRPr lang="el-G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59</a:t>
            </a:fld>
            <a:endParaRPr 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60</a:t>
            </a:fld>
            <a:endParaRPr 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61</a:t>
            </a:fld>
            <a:endParaRPr lang="el-G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62</a:t>
            </a:fld>
            <a:endParaRPr lang="el-G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63</a:t>
            </a:fld>
            <a:endParaRPr lang="el-G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64</a:t>
            </a:fld>
            <a:endParaRPr lang="el-G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65</a:t>
            </a:fld>
            <a:endParaRPr lang="el-G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67</a:t>
            </a:fld>
            <a:endParaRPr lang="el-G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68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69</a:t>
            </a:fld>
            <a:endParaRPr lang="el-G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70</a:t>
            </a:fld>
            <a:endParaRPr lang="el-G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71</a:t>
            </a:fld>
            <a:endParaRPr lang="el-G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72</a:t>
            </a:fld>
            <a:endParaRPr lang="el-G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73</a:t>
            </a:fld>
            <a:endParaRPr lang="el-G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74</a:t>
            </a:fld>
            <a:endParaRPr lang="el-G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75</a:t>
            </a:fld>
            <a:endParaRPr lang="el-G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76</a:t>
            </a:fld>
            <a:endParaRPr lang="el-G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77</a:t>
            </a:fld>
            <a:endParaRPr lang="el-G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78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79</a:t>
            </a:fld>
            <a:endParaRPr lang="el-G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80</a:t>
            </a:fld>
            <a:endParaRPr lang="el-G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81</a:t>
            </a:fld>
            <a:endParaRPr lang="el-G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82</a:t>
            </a:fld>
            <a:endParaRPr lang="el-G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83</a:t>
            </a:fld>
            <a:endParaRPr lang="el-G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84</a:t>
            </a:fld>
            <a:endParaRPr lang="el-G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85</a:t>
            </a:fld>
            <a:endParaRPr lang="el-G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86</a:t>
            </a:fld>
            <a:endParaRPr lang="el-G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87</a:t>
            </a:fld>
            <a:endParaRPr lang="el-G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88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89</a:t>
            </a:fld>
            <a:endParaRPr lang="el-G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90</a:t>
            </a:fld>
            <a:endParaRPr lang="el-G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91</a:t>
            </a:fld>
            <a:endParaRPr lang="el-G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93</a:t>
            </a:fld>
            <a:endParaRPr lang="el-G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C064AF-B005-45A4-9042-8C1D1ED14AB5}" type="slidenum">
              <a:rPr lang="en-US"/>
              <a:pPr/>
              <a:t>94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C064AF-B005-45A4-9042-8C1D1ED14AB5}" type="slidenum">
              <a:rPr lang="en-US"/>
              <a:pPr/>
              <a:t>95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C064AF-B005-45A4-9042-8C1D1ED14AB5}" type="slidenum">
              <a:rPr lang="en-US"/>
              <a:pPr/>
              <a:t>96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99</a:t>
            </a:fld>
            <a:endParaRPr lang="el-G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100</a:t>
            </a:fld>
            <a:endParaRPr lang="el-G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101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102</a:t>
            </a:fld>
            <a:endParaRPr lang="el-G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103</a:t>
            </a:fld>
            <a:endParaRPr lang="el-G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104</a:t>
            </a:fld>
            <a:endParaRPr lang="el-G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105</a:t>
            </a:fld>
            <a:endParaRPr lang="el-G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107</a:t>
            </a:fld>
            <a:endParaRPr lang="el-G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108</a:t>
            </a:fld>
            <a:endParaRPr lang="el-G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109</a:t>
            </a:fld>
            <a:endParaRPr lang="el-G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110</a:t>
            </a:fld>
            <a:endParaRPr lang="el-G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111</a:t>
            </a:fld>
            <a:endParaRPr lang="el-G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112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113</a:t>
            </a:fld>
            <a:endParaRPr lang="el-G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l-GR" altLang="el-GR" noProof="0" dirty="0" smtClean="0"/>
              <a:t>Κάντε κλικ για επεξεργασία του τίτλου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l-GR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CA54-203B-4326-AB96-7C2D9C725F4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8894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124C9-AA8E-4D16-90E8-952A9F3FE4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2462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9D73D-A80B-40EC-A87A-9AC863969C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8949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1521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784"/>
            <a:ext cx="4038600" cy="45350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5350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BB05-A5CD-4CB8-BBCF-BCD884400E6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28009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14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3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1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97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30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9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142195"/>
            <a:ext cx="7937574" cy="1126565"/>
          </a:xfrm>
        </p:spPr>
        <p:txBody>
          <a:bodyPr/>
          <a:lstStyle>
            <a:lvl1pPr>
              <a:defRPr sz="40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5CC8-CBD6-42AC-87E1-F4A3667498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28618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9626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778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16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56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58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44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99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53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DCDE4-A2CB-4978-B505-1724DFF9556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44306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00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9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11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03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60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57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10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79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39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6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B76-FACC-4CEF-9D12-5579EAB5F2A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99528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6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42B3C-6ABD-4878-BEB5-62C131ABAC5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1868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13A8-45B5-431E-994D-1697EFF057B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3009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06C72-7C26-4369-BBDA-6DBE7A4984A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5173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81337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2BC6-4DF5-40F3-A922-E86F2DAD3D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9330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62FA1-2732-4078-BE45-C03CD50F781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4179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2700" y="-19050"/>
            <a:ext cx="9156700" cy="1359818"/>
          </a:xfrm>
          <a:prstGeom prst="rect">
            <a:avLst/>
          </a:prstGeom>
          <a:solidFill>
            <a:srgbClr val="7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776"/>
            <a:ext cx="836327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dirty="0" smtClean="0"/>
              <a:t>Δεύτερου επιπέδου</a:t>
            </a:r>
          </a:p>
          <a:p>
            <a:pPr lvl="2"/>
            <a:r>
              <a:rPr lang="el-GR" altLang="el-GR" dirty="0" smtClean="0"/>
              <a:t>Τρίτου επιπέδου</a:t>
            </a:r>
          </a:p>
          <a:p>
            <a:pPr lvl="3"/>
            <a:r>
              <a:rPr lang="el-GR" altLang="el-GR" dirty="0" smtClean="0"/>
              <a:t>Τέταρτου επιπέδου</a:t>
            </a:r>
          </a:p>
          <a:p>
            <a:pPr lvl="4"/>
            <a:r>
              <a:rPr lang="el-GR" altLang="el-GR" dirty="0" smtClean="0"/>
              <a:t>Πέμπτου επιπέδου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l-GR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61EF33-CBB9-4625-A526-46E2E46C8D62}" type="slidenum">
              <a:rPr lang="el-GR" altLang="el-GR" smtClean="0"/>
              <a:pPr>
                <a:defRPr/>
              </a:pPr>
              <a:t>‹#›</a:t>
            </a:fld>
            <a:endParaRPr lang="el-GR" altLang="el-GR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1030"/>
            <a:ext cx="7931224" cy="116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Κάντε κλικ για επεξεργασία του τίτλου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245" y="246058"/>
            <a:ext cx="575567" cy="104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rgbClr val="16161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rgbClr val="161616"/>
          </a:solidFill>
          <a:latin typeface="Calibri" panose="020F050202020403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rgbClr val="161616"/>
          </a:solidFill>
          <a:latin typeface="Calibri" panose="020F050202020403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4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0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18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Δίκτυα Επικοινωνιών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/>
              <a:t>1:</a:t>
            </a:r>
            <a:r>
              <a:rPr lang="en-US" sz="2800" dirty="0"/>
              <a:t> </a:t>
            </a:r>
            <a:r>
              <a:rPr lang="el-GR" sz="2800" b="1" dirty="0" smtClean="0"/>
              <a:t>Εισαγωγή/Βασικές Έννοιες</a:t>
            </a:r>
            <a:endParaRPr lang="en-US" sz="2800" b="1" dirty="0"/>
          </a:p>
          <a:p>
            <a:r>
              <a:rPr lang="el-GR" sz="2800" b="1" dirty="0"/>
              <a:t>Διδάσκων: </a:t>
            </a:r>
            <a:r>
              <a:rPr lang="el-GR" sz="2800" dirty="0" smtClean="0"/>
              <a:t>Θεόδωρος Αποστολόπουλος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95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Έννοιες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</a:rPr>
              <a:t>Ταχύτητα</a:t>
            </a:r>
            <a:r>
              <a:rPr lang="el-GR" dirty="0" smtClean="0"/>
              <a:t> ή </a:t>
            </a:r>
            <a:r>
              <a:rPr lang="el-GR" dirty="0" smtClean="0">
                <a:solidFill>
                  <a:srgbClr val="C00000"/>
                </a:solidFill>
              </a:rPr>
              <a:t>χωρητικότητα</a:t>
            </a:r>
            <a:r>
              <a:rPr lang="el-GR" dirty="0" smtClean="0"/>
              <a:t> ή </a:t>
            </a:r>
            <a:r>
              <a:rPr lang="el-GR" dirty="0" smtClean="0">
                <a:solidFill>
                  <a:srgbClr val="C00000"/>
                </a:solidFill>
              </a:rPr>
              <a:t>ρυθμός μετάδοσης</a:t>
            </a:r>
            <a:r>
              <a:rPr lang="el-GR" dirty="0" smtClean="0"/>
              <a:t> γραμμής</a:t>
            </a:r>
          </a:p>
          <a:p>
            <a:pPr lvl="1"/>
            <a:r>
              <a:rPr lang="el-GR" dirty="0" smtClean="0"/>
              <a:t>Συμβολίζεται με </a:t>
            </a:r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 (Capacity) </a:t>
            </a:r>
            <a:r>
              <a:rPr lang="el-GR" dirty="0" smtClean="0"/>
              <a:t>ή </a:t>
            </a:r>
            <a:r>
              <a:rPr lang="en-US" dirty="0" smtClean="0">
                <a:solidFill>
                  <a:srgbClr val="C00000"/>
                </a:solidFill>
              </a:rPr>
              <a:t>R</a:t>
            </a:r>
            <a:r>
              <a:rPr lang="en-US" dirty="0" smtClean="0"/>
              <a:t> (bit Rate)</a:t>
            </a:r>
          </a:p>
          <a:p>
            <a:pPr lvl="1"/>
            <a:r>
              <a:rPr lang="el-GR" dirty="0" smtClean="0"/>
              <a:t>Μετριέται σε </a:t>
            </a:r>
            <a:r>
              <a:rPr lang="en-US" dirty="0" smtClean="0"/>
              <a:t>bits per second (</a:t>
            </a:r>
            <a:r>
              <a:rPr lang="en-US" dirty="0" smtClean="0">
                <a:solidFill>
                  <a:srgbClr val="C00000"/>
                </a:solidFill>
              </a:rPr>
              <a:t>bps</a:t>
            </a:r>
            <a:r>
              <a:rPr lang="en-US" dirty="0" smtClean="0"/>
              <a:t>)</a:t>
            </a:r>
            <a:r>
              <a:rPr lang="el-GR" dirty="0" smtClean="0"/>
              <a:t>, πόσα </a:t>
            </a:r>
            <a:r>
              <a:rPr lang="en-US" dirty="0" smtClean="0"/>
              <a:t>bits </a:t>
            </a:r>
            <a:r>
              <a:rPr lang="el-GR" dirty="0" smtClean="0"/>
              <a:t>μεταδίδονται μέσω της γραμμής το δευτερόλεπτο</a:t>
            </a:r>
          </a:p>
          <a:p>
            <a:r>
              <a:rPr lang="el-GR" dirty="0" smtClean="0"/>
              <a:t>Η πληροφορία κινείται στο δίκτυο με τη μορφή </a:t>
            </a:r>
            <a:r>
              <a:rPr lang="el-GR" dirty="0" smtClean="0">
                <a:solidFill>
                  <a:srgbClr val="C00000"/>
                </a:solidFill>
              </a:rPr>
              <a:t>σήματος</a:t>
            </a:r>
            <a:r>
              <a:rPr lang="el-GR" dirty="0" smtClean="0"/>
              <a:t> (ψηφιακό ή αναλογικό)</a:t>
            </a:r>
          </a:p>
          <a:p>
            <a:r>
              <a:rPr lang="el-GR" dirty="0" smtClean="0">
                <a:solidFill>
                  <a:srgbClr val="C00000"/>
                </a:solidFill>
              </a:rPr>
              <a:t>Πακέτο</a:t>
            </a:r>
            <a:r>
              <a:rPr lang="el-GR" dirty="0" smtClean="0"/>
              <a:t> (</a:t>
            </a:r>
            <a:r>
              <a:rPr lang="en-US" dirty="0" smtClean="0"/>
              <a:t>datagram)</a:t>
            </a:r>
            <a:r>
              <a:rPr lang="el-GR" dirty="0" smtClean="0"/>
              <a:t>: βασική, αυτοτελής μονάδα πληροφορίας που μεταφέρεται στο δίκτυο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</a:t>
            </a:fld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</a:t>
            </a:r>
            <a:r>
              <a:rPr lang="el-GR" dirty="0" smtClean="0"/>
              <a:t>και </a:t>
            </a:r>
            <a:r>
              <a:rPr lang="en-US" dirty="0" smtClean="0"/>
              <a:t>Internet</a:t>
            </a:r>
            <a:r>
              <a:rPr lang="el-GR" dirty="0" smtClean="0"/>
              <a:t> (2)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100</a:t>
            </a:fld>
            <a:endParaRPr lang="el-GR" altLang="el-GR"/>
          </a:p>
        </p:txBody>
      </p:sp>
      <p:pic>
        <p:nvPicPr>
          <p:cNvPr id="20482" name="Picture 2" descr="tcp/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86931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 descr="δρομολόγηση"/>
          <p:cNvSpPr/>
          <p:nvPr/>
        </p:nvSpPr>
        <p:spPr>
          <a:xfrm>
            <a:off x="7236296" y="3140968"/>
            <a:ext cx="136815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Straight Arrow Connector 7" descr="δρομολόγηση"/>
          <p:cNvCxnSpPr>
            <a:stCxn id="6" idx="4"/>
          </p:cNvCxnSpPr>
          <p:nvPr/>
        </p:nvCxnSpPr>
        <p:spPr>
          <a:xfrm flipH="1">
            <a:off x="7884368" y="3501008"/>
            <a:ext cx="36004" cy="12241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6096" y="479715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Με βάση την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IP 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διεύθυνση (3</a:t>
            </a:r>
            <a:r>
              <a:rPr lang="el-GR" sz="2400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επίπεδο): 32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bits</a:t>
            </a:r>
            <a:endParaRPr lang="el-GR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</a:t>
            </a:r>
            <a:r>
              <a:rPr lang="el-GR" dirty="0" smtClean="0"/>
              <a:t>και </a:t>
            </a:r>
            <a:r>
              <a:rPr lang="en-US" dirty="0" smtClean="0"/>
              <a:t>Internet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101</a:t>
            </a:fld>
            <a:endParaRPr lang="el-GR" altLang="el-GR"/>
          </a:p>
        </p:txBody>
      </p:sp>
      <p:pic>
        <p:nvPicPr>
          <p:cNvPr id="21506" name="Picture 2" descr="tcp/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" y="1338411"/>
            <a:ext cx="7675563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788024" y="1340768"/>
            <a:ext cx="3456384" cy="1008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 smtClean="0">
                <a:solidFill>
                  <a:srgbClr val="0070C0"/>
                </a:solidFill>
              </a:rPr>
              <a:t>Δρομολογητής</a:t>
            </a:r>
            <a:endParaRPr lang="el-GR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(</a:t>
            </a:r>
            <a:r>
              <a:rPr lang="el-GR" dirty="0" smtClean="0"/>
              <a:t>αρχική αρχιτεκτονική)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102</a:t>
            </a:fld>
            <a:endParaRPr lang="el-GR" altLang="el-GR"/>
          </a:p>
        </p:txBody>
      </p:sp>
      <p:pic>
        <p:nvPicPr>
          <p:cNvPr id="7" name="Picture 4" descr="1-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5" y="2160588"/>
            <a:ext cx="8361363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l-GR" dirty="0" smtClean="0"/>
              <a:t>οπικά δίκτυα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37444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Ιδιωτικά δίκτυα που συνδέονται στο </a:t>
            </a:r>
            <a:r>
              <a:rPr lang="en-US" dirty="0" smtClean="0"/>
              <a:t>Internet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Πρότυπο </a:t>
            </a:r>
            <a:r>
              <a:rPr lang="en-US" dirty="0" smtClean="0"/>
              <a:t>IEEE 802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Το 1980 υπήρχαν 3 τοπολογίες δικτύων: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Ethernet (Intel, Digital, Xerox) </a:t>
            </a:r>
            <a:r>
              <a:rPr lang="en-US" i="1" dirty="0" smtClean="0">
                <a:solidFill>
                  <a:srgbClr val="FF6600"/>
                </a:solidFill>
              </a:rPr>
              <a:t>IEEE 802.3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Token ring (IBM) </a:t>
            </a:r>
            <a:r>
              <a:rPr lang="en-US" i="1" dirty="0" smtClean="0">
                <a:solidFill>
                  <a:srgbClr val="FF6600"/>
                </a:solidFill>
              </a:rPr>
              <a:t>IEEE 802.5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Token Bus (General Motors) </a:t>
            </a:r>
            <a:r>
              <a:rPr lang="en-US" i="1" dirty="0" smtClean="0">
                <a:solidFill>
                  <a:srgbClr val="FF6600"/>
                </a:solidFill>
              </a:rPr>
              <a:t>IEEE 802.4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Επικράτησε συντριπτικά το </a:t>
            </a:r>
            <a:r>
              <a:rPr lang="en-US" b="1" dirty="0" smtClean="0"/>
              <a:t>Ethernet</a:t>
            </a:r>
            <a:r>
              <a:rPr lang="en-US" dirty="0" smtClean="0"/>
              <a:t>!!!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103</a:t>
            </a:fld>
            <a:endParaRPr lang="el-GR" altLang="el-GR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l-GR" dirty="0" smtClean="0"/>
              <a:t>οπικά δίκτυα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11521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2 υπο-επίπεδα στο Επίπεδο Συνδέσμου Μετάδοσης Δεδομένων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104</a:t>
            </a:fld>
            <a:endParaRPr lang="el-GR" altLang="el-GR" dirty="0"/>
          </a:p>
        </p:txBody>
      </p:sp>
      <p:pic>
        <p:nvPicPr>
          <p:cNvPr id="22530" name="Picture 2" descr="τοπικά δίκτυ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140968"/>
            <a:ext cx="22733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487816" y="3068960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Επίπεδο </a:t>
            </a:r>
          </a:p>
          <a:p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σύνδεσης </a:t>
            </a:r>
          </a:p>
          <a:p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δεδομένων</a:t>
            </a:r>
            <a:endParaRPr lang="el-GR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3528" y="2924944"/>
            <a:ext cx="4752528" cy="792088"/>
          </a:xfrm>
          <a:prstGeom prst="roundRect">
            <a:avLst/>
          </a:prstGeom>
          <a:solidFill>
            <a:srgbClr val="C9CFB5"/>
          </a:solidFill>
          <a:ln>
            <a:solidFill>
              <a:srgbClr val="772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LLC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προσφέρει ομοιόμορφη διεπαφή προς τα ανώτερα επίπεδα</a:t>
            </a:r>
            <a:endParaRPr lang="el-GR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528" y="3861048"/>
            <a:ext cx="4968552" cy="1152128"/>
          </a:xfrm>
          <a:prstGeom prst="roundRect">
            <a:avLst/>
          </a:prstGeom>
          <a:solidFill>
            <a:srgbClr val="FEF7C2"/>
          </a:solidFill>
          <a:ln>
            <a:solidFill>
              <a:srgbClr val="772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MAC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μοιρασμός του μέσου από πολλούς χρήστες, εξαρτάται από την τεχνολογία του μέσου μετάδοσης</a:t>
            </a:r>
            <a:endParaRPr lang="el-GR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l-GR" dirty="0" smtClean="0"/>
              <a:t>οπικά δίκτυα (3)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105</a:t>
            </a:fld>
            <a:endParaRPr lang="el-GR" alt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441680"/>
            <a:ext cx="3888432" cy="2677656"/>
          </a:xfrm>
          <a:prstGeom prst="rect">
            <a:avLst/>
          </a:prstGeom>
          <a:noFill/>
          <a:ln>
            <a:solidFill>
              <a:srgbClr val="FC860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Ethernet Hub</a:t>
            </a:r>
          </a:p>
          <a:p>
            <a:pPr marL="273050" indent="-273050">
              <a:buClr>
                <a:srgbClr val="FC8604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Κοινό μέσο μετάδοσης</a:t>
            </a:r>
          </a:p>
          <a:p>
            <a:pPr marL="273050" indent="-273050">
              <a:buClr>
                <a:srgbClr val="FC8604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Όλοι οι κόμβοι μοιράζονται τη χωρητικότητά του</a:t>
            </a:r>
          </a:p>
          <a:p>
            <a:pPr marL="273050" indent="-273050">
              <a:buClr>
                <a:srgbClr val="FC8604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Ένας κόμβος στέλνει, όλοι οι υπόλοιποι τον «ακούνε»</a:t>
            </a:r>
          </a:p>
          <a:p>
            <a:pPr marL="273050" indent="-273050">
              <a:buClr>
                <a:srgbClr val="FC8604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Πολλές συγκρούσεις</a:t>
            </a:r>
            <a:endParaRPr lang="el-GR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Picture 3" descr="ethernet h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168352" cy="180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ethernet swit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700808"/>
            <a:ext cx="5087804" cy="127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499992" y="3284984"/>
            <a:ext cx="4392488" cy="3046988"/>
          </a:xfrm>
          <a:prstGeom prst="rect">
            <a:avLst/>
          </a:prstGeom>
          <a:noFill/>
          <a:ln>
            <a:solidFill>
              <a:srgbClr val="FC860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Ethernet Switch</a:t>
            </a:r>
          </a:p>
          <a:p>
            <a:pPr marL="273050" indent="-273050">
              <a:buClr>
                <a:srgbClr val="FC8604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Μαθαίνει ποιος συνδέεται στην κάθε θύρα και προωθεί ανάλογα τα πακέτα</a:t>
            </a:r>
          </a:p>
          <a:p>
            <a:pPr marL="273050" indent="-273050">
              <a:buClr>
                <a:srgbClr val="FC8604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Κάθε κόμβος χρησιμοποιεί όλη τη χωρητικότητά του</a:t>
            </a:r>
          </a:p>
          <a:p>
            <a:pPr marL="273050" indent="-273050">
              <a:buClr>
                <a:srgbClr val="FC8604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Λιγότερες συγκρούσεις</a:t>
            </a:r>
          </a:p>
          <a:p>
            <a:pPr marL="273050" indent="-273050">
              <a:buClr>
                <a:srgbClr val="FC8604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Δυνατότητα υπο-δικτύωσης</a:t>
            </a:r>
            <a:endParaRPr lang="el-GR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Τοπικά δίκτυα (4)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1872208"/>
          </a:xfrm>
        </p:spPr>
        <p:txBody>
          <a:bodyPr/>
          <a:lstStyle/>
          <a:p>
            <a:r>
              <a:rPr lang="el-GR" dirty="0" smtClean="0"/>
              <a:t>Προώθηση πληροφορίας στον κόμβο προορισμού με βάση τη διεύθυνση </a:t>
            </a:r>
            <a:r>
              <a:rPr lang="en-US" dirty="0" smtClean="0"/>
              <a:t>MAC (</a:t>
            </a:r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επίπεδο): 48 </a:t>
            </a:r>
            <a:r>
              <a:rPr lang="en-US" dirty="0" smtClean="0"/>
              <a:t>bits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106</a:t>
            </a:fld>
            <a:endParaRPr lang="el-GR" altLang="el-GR"/>
          </a:p>
        </p:txBody>
      </p:sp>
      <p:pic>
        <p:nvPicPr>
          <p:cNvPr id="209922" name="Picture 2" descr="http://thewindowsclub.thewindowsclubco.netdna-cdn.com/wp-content/uploads/2015/04/What-is-MAC-Address.jpg mac add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12976"/>
            <a:ext cx="6392544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Ασύρματα </a:t>
            </a:r>
            <a:r>
              <a:rPr lang="en-US" dirty="0" smtClean="0"/>
              <a:t>LANs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107</a:t>
            </a:fld>
            <a:endParaRPr lang="el-GR" altLang="el-GR"/>
          </a:p>
        </p:txBody>
      </p:sp>
      <p:pic>
        <p:nvPicPr>
          <p:cNvPr id="6" name="Picture 4" descr="1-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488" y="1882775"/>
            <a:ext cx="7821612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11560" y="5085184"/>
            <a:ext cx="2952328" cy="72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Ασύρματο δίκτυο μέσω σταθμού βάσης</a:t>
            </a:r>
            <a:endParaRPr lang="el-GR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4128" y="5229200"/>
            <a:ext cx="2808312" cy="100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 hoc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(κατά περίπτωση)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δικτύωση</a:t>
            </a:r>
            <a:endParaRPr lang="el-GR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Ασύρματα </a:t>
            </a:r>
            <a:r>
              <a:rPr lang="en-US" dirty="0" smtClean="0"/>
              <a:t>LANs</a:t>
            </a:r>
            <a:r>
              <a:rPr lang="el-GR" dirty="0" smtClean="0"/>
              <a:t> (2)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108</a:t>
            </a:fld>
            <a:endParaRPr lang="el-GR" altLang="el-GR"/>
          </a:p>
        </p:txBody>
      </p:sp>
      <p:pic>
        <p:nvPicPr>
          <p:cNvPr id="6" name="Picture 4" descr="1-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7502525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Ασύρματα </a:t>
            </a:r>
            <a:r>
              <a:rPr lang="en-US" dirty="0" smtClean="0"/>
              <a:t>LANs</a:t>
            </a:r>
            <a:r>
              <a:rPr lang="el-GR" dirty="0" smtClean="0"/>
              <a:t> (3)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109</a:t>
            </a:fld>
            <a:endParaRPr lang="el-GR" altLang="el-GR"/>
          </a:p>
        </p:txBody>
      </p:sp>
      <p:pic>
        <p:nvPicPr>
          <p:cNvPr id="7" name="Picture 4" descr="1-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8170863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115616" y="5085184"/>
            <a:ext cx="6408712" cy="72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Multicell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802.11 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δίκτυο</a:t>
            </a:r>
            <a:endParaRPr lang="el-GR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2592288"/>
          </a:xfrm>
        </p:spPr>
        <p:txBody>
          <a:bodyPr/>
          <a:lstStyle/>
          <a:p>
            <a:r>
              <a:rPr lang="el-GR" dirty="0" smtClean="0"/>
              <a:t>Χωρητικότητα: ρυθμός (</a:t>
            </a:r>
            <a:r>
              <a:rPr lang="en-US" dirty="0" smtClean="0"/>
              <a:t>bits/</a:t>
            </a:r>
            <a:r>
              <a:rPr lang="el-GR" dirty="0" smtClean="0"/>
              <a:t>μονάδα χρόνου) μεταφοράς </a:t>
            </a:r>
            <a:r>
              <a:rPr lang="en-US" dirty="0" smtClean="0"/>
              <a:t>bits </a:t>
            </a:r>
            <a:r>
              <a:rPr lang="el-GR" dirty="0" smtClean="0"/>
              <a:t>μεταξύ αποστολέα – παραλήπτη</a:t>
            </a:r>
          </a:p>
          <a:p>
            <a:pPr lvl="1"/>
            <a:r>
              <a:rPr lang="el-GR" dirty="0" smtClean="0"/>
              <a:t>Στιγμιαία: σε δεδομένη χρονική στιγμή</a:t>
            </a:r>
          </a:p>
          <a:p>
            <a:pPr lvl="1"/>
            <a:r>
              <a:rPr lang="el-GR" dirty="0" smtClean="0"/>
              <a:t>Μέση: σε μεγαλύτερη χρονική στιγμή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</a:t>
            </a:fld>
            <a:endParaRPr lang="el-GR" altLang="el-GR"/>
          </a:p>
        </p:txBody>
      </p:sp>
      <p:pic>
        <p:nvPicPr>
          <p:cNvPr id="216066" name="Picture 2" descr="Χωρητικότητ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98031"/>
            <a:ext cx="8913813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Προτυποποίηση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Διεθνείς οργανισμοί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ISO (International Standards Organization)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ITU (International Telecommunications Union)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IEEE (Institute of Electrical and Electronics Engineers)</a:t>
            </a:r>
            <a:endParaRPr lang="el-GR" dirty="0" smtClean="0"/>
          </a:p>
          <a:p>
            <a:pPr>
              <a:spcBef>
                <a:spcPts val="0"/>
              </a:spcBef>
            </a:pPr>
            <a:r>
              <a:rPr lang="el-GR" dirty="0" smtClean="0"/>
              <a:t>Άλλοι οργανισμοί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l-GR" dirty="0" smtClean="0"/>
              <a:t>Ερευνητικά κέντρα, πανεπιστήμια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Εταιρίες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Εθνικοί οργανισμοί προτυποποίησης (π.χ. ΕΛΟΤ)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Υπερεθνικοί οργανισμοί προτυποποίησης (π.χ. </a:t>
            </a:r>
            <a:r>
              <a:rPr lang="en-US" dirty="0" smtClean="0"/>
              <a:t>ETSI)</a:t>
            </a:r>
            <a:endParaRPr lang="el-GR" dirty="0" smtClean="0"/>
          </a:p>
          <a:p>
            <a:pPr>
              <a:spcBef>
                <a:spcPts val="0"/>
              </a:spcBef>
            </a:pPr>
            <a:r>
              <a:rPr lang="el-GR" dirty="0" smtClean="0"/>
              <a:t>Πρότυπα βιομηχανικά (</a:t>
            </a:r>
            <a:r>
              <a:rPr lang="en-US" dirty="0" smtClean="0"/>
              <a:t>de facto)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π.χ. Τέτοιο είναι το </a:t>
            </a:r>
            <a:r>
              <a:rPr lang="en-US" dirty="0" smtClean="0"/>
              <a:t>TCP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110</a:t>
            </a:fld>
            <a:endParaRPr lang="el-GR" altLang="el-GR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ITU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Κύριοι τομείς</a:t>
            </a:r>
          </a:p>
          <a:p>
            <a:pPr lvl="1"/>
            <a:r>
              <a:rPr lang="el-GR" dirty="0" smtClean="0"/>
              <a:t>Ραδιο-επικοινωνίες</a:t>
            </a:r>
          </a:p>
          <a:p>
            <a:pPr lvl="1"/>
            <a:r>
              <a:rPr lang="el-GR" dirty="0" smtClean="0"/>
              <a:t>Προτυποποίηση Τηλεπικοινωνιών</a:t>
            </a:r>
          </a:p>
          <a:p>
            <a:pPr lvl="1"/>
            <a:r>
              <a:rPr lang="el-GR" dirty="0" smtClean="0"/>
              <a:t>Ανάπτυξη</a:t>
            </a:r>
          </a:p>
          <a:p>
            <a:r>
              <a:rPr lang="el-GR" dirty="0" smtClean="0"/>
              <a:t>Μέλη</a:t>
            </a:r>
          </a:p>
          <a:p>
            <a:pPr lvl="1"/>
            <a:r>
              <a:rPr lang="el-GR" dirty="0" smtClean="0"/>
              <a:t>Εθνικές κυβερνήσεις</a:t>
            </a:r>
          </a:p>
          <a:p>
            <a:pPr lvl="1"/>
            <a:r>
              <a:rPr lang="el-GR" dirty="0" smtClean="0"/>
              <a:t>Μέλη τομέων</a:t>
            </a:r>
          </a:p>
          <a:p>
            <a:pPr lvl="1"/>
            <a:r>
              <a:rPr lang="el-GR" dirty="0" smtClean="0"/>
              <a:t>Συνεργαζόμενα μέλη</a:t>
            </a:r>
          </a:p>
          <a:p>
            <a:pPr lvl="1"/>
            <a:r>
              <a:rPr lang="el-GR" dirty="0" smtClean="0"/>
              <a:t>Ρυθμιστικές Αρχές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111</a:t>
            </a:fld>
            <a:endParaRPr lang="el-GR" altLang="el-GR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Πρότυπο </a:t>
            </a:r>
            <a:r>
              <a:rPr lang="en-US" dirty="0" smtClean="0"/>
              <a:t>IEEE 802 (</a:t>
            </a:r>
            <a:r>
              <a:rPr lang="el-GR" dirty="0" smtClean="0"/>
              <a:t>ομάδες εργασίας)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112</a:t>
            </a:fld>
            <a:endParaRPr lang="el-GR" altLang="el-GR"/>
          </a:p>
        </p:txBody>
      </p:sp>
      <p:pic>
        <p:nvPicPr>
          <p:cNvPr id="6" name="Picture 4" descr="1-38"/>
          <p:cNvPicPr>
            <a:picLocks noChangeAspect="1" noChangeArrowheads="1"/>
          </p:cNvPicPr>
          <p:nvPr/>
        </p:nvPicPr>
        <p:blipFill>
          <a:blip r:embed="rId3" cstate="print"/>
          <a:srcRect l="13138"/>
          <a:stretch>
            <a:fillRect/>
          </a:stretch>
        </p:blipFill>
        <p:spPr bwMode="auto">
          <a:xfrm>
            <a:off x="1475656" y="1484784"/>
            <a:ext cx="6408712" cy="490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Point Star 6" descr="ieee 802"/>
          <p:cNvSpPr/>
          <p:nvPr/>
        </p:nvSpPr>
        <p:spPr>
          <a:xfrm>
            <a:off x="1259632" y="2348880"/>
            <a:ext cx="216024" cy="216024"/>
          </a:xfrm>
          <a:prstGeom prst="star5">
            <a:avLst/>
          </a:prstGeom>
          <a:solidFill>
            <a:srgbClr val="FC860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5-Point Star 7" descr="ieee 802"/>
          <p:cNvSpPr/>
          <p:nvPr/>
        </p:nvSpPr>
        <p:spPr>
          <a:xfrm>
            <a:off x="1259632" y="4496420"/>
            <a:ext cx="216024" cy="216024"/>
          </a:xfrm>
          <a:prstGeom prst="star5">
            <a:avLst/>
          </a:prstGeom>
          <a:solidFill>
            <a:srgbClr val="FC860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5-Point Star 8" descr="ieee 802"/>
          <p:cNvSpPr/>
          <p:nvPr/>
        </p:nvSpPr>
        <p:spPr>
          <a:xfrm>
            <a:off x="1263824" y="5589240"/>
            <a:ext cx="216024" cy="216024"/>
          </a:xfrm>
          <a:prstGeom prst="star5">
            <a:avLst/>
          </a:prstGeom>
          <a:solidFill>
            <a:srgbClr val="FC860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5-Point Star 9" descr="ieee 802"/>
          <p:cNvSpPr/>
          <p:nvPr/>
        </p:nvSpPr>
        <p:spPr>
          <a:xfrm>
            <a:off x="1263824" y="5851872"/>
            <a:ext cx="216024" cy="216024"/>
          </a:xfrm>
          <a:prstGeom prst="star5">
            <a:avLst/>
          </a:prstGeom>
          <a:solidFill>
            <a:srgbClr val="FC860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Μετρικές Μονάδες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113</a:t>
            </a:fld>
            <a:endParaRPr lang="el-GR" altLang="el-GR"/>
          </a:p>
        </p:txBody>
      </p:sp>
      <p:pic>
        <p:nvPicPr>
          <p:cNvPr id="6" name="Picture 4" descr="1-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1917700"/>
            <a:ext cx="85248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1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</a:t>
            </a:r>
            <a:r>
              <a:rPr lang="el-GR" sz="2800" b="1" dirty="0"/>
              <a:t>: </a:t>
            </a:r>
            <a:r>
              <a:rPr lang="el-GR" sz="2800" dirty="0" smtClean="0"/>
              <a:t>Δίκτυα Επικοινωνιών</a:t>
            </a:r>
          </a:p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 smtClean="0"/>
              <a:t>1:</a:t>
            </a:r>
            <a:r>
              <a:rPr lang="en-US" sz="2800" dirty="0" smtClean="0"/>
              <a:t> </a:t>
            </a:r>
            <a:r>
              <a:rPr lang="el-GR" sz="2800" b="1" dirty="0" smtClean="0"/>
              <a:t>Εισαγωγή/Βασικές Έννοιες</a:t>
            </a:r>
            <a:endParaRPr lang="en-US" sz="2800" b="1" dirty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Θεόδωρος Αποστολόπουλος</a:t>
            </a:r>
            <a:endParaRPr lang="el-GR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18344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Έννοιες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824536"/>
          </a:xfrm>
        </p:spPr>
        <p:txBody>
          <a:bodyPr/>
          <a:lstStyle/>
          <a:p>
            <a:r>
              <a:rPr lang="el-GR" dirty="0" smtClean="0">
                <a:solidFill>
                  <a:srgbClr val="000000"/>
                </a:solidFill>
              </a:rPr>
              <a:t>Η έννοια της </a:t>
            </a:r>
            <a:r>
              <a:rPr lang="el-GR" dirty="0" smtClean="0">
                <a:solidFill>
                  <a:srgbClr val="C00000"/>
                </a:solidFill>
              </a:rPr>
              <a:t>καθυστέρησης</a:t>
            </a:r>
          </a:p>
          <a:p>
            <a:pPr lvl="1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Μεταβλητή</a:t>
            </a:r>
          </a:p>
          <a:p>
            <a:pPr lvl="1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Παίζει μεγάλο ρόλο στην αίσθηση λειτουργίας του δικτύου...</a:t>
            </a:r>
          </a:p>
          <a:p>
            <a:pPr lvl="2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υποκειμενικά</a:t>
            </a:r>
          </a:p>
          <a:p>
            <a:pPr lvl="2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αντικειμενικά</a:t>
            </a:r>
          </a:p>
          <a:p>
            <a:r>
              <a:rPr lang="el-GR" dirty="0" smtClean="0">
                <a:solidFill>
                  <a:srgbClr val="000000"/>
                </a:solidFill>
              </a:rPr>
              <a:t>4 βασικές καθυστερήσεις:</a:t>
            </a:r>
          </a:p>
          <a:p>
            <a:pPr lvl="1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Επεξεργασίας</a:t>
            </a:r>
          </a:p>
          <a:p>
            <a:pPr lvl="1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Αναμονής</a:t>
            </a:r>
          </a:p>
          <a:p>
            <a:pPr lvl="1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Μετάδοσης</a:t>
            </a:r>
          </a:p>
          <a:p>
            <a:pPr lvl="1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Διάδοσης</a:t>
            </a:r>
          </a:p>
          <a:p>
            <a:pPr lvl="1"/>
            <a:endParaRPr lang="el-GR" dirty="0" smtClean="0">
              <a:solidFill>
                <a:srgbClr val="000000"/>
              </a:solidFill>
            </a:endParaRPr>
          </a:p>
          <a:p>
            <a:pPr lvl="2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12</a:t>
            </a:fld>
            <a:endParaRPr lang="el-GR" altLang="el-GR"/>
          </a:p>
        </p:txBody>
      </p:sp>
      <p:sp>
        <p:nvSpPr>
          <p:cNvPr id="6" name="Rounded Rectangle 5"/>
          <p:cNvSpPr/>
          <p:nvPr/>
        </p:nvSpPr>
        <p:spPr>
          <a:xfrm>
            <a:off x="4860032" y="2924944"/>
            <a:ext cx="3024336" cy="720080"/>
          </a:xfrm>
          <a:prstGeom prst="roundRect">
            <a:avLst/>
          </a:prstGeom>
          <a:noFill/>
          <a:ln>
            <a:solidFill>
              <a:srgbClr val="FC8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Ποιότητα Υπηρεσίας</a:t>
            </a:r>
            <a:endParaRPr lang="el-GR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καθυστερήσεων</a:t>
            </a:r>
            <a:r>
              <a:rPr lang="en-US" dirty="0" smtClean="0"/>
              <a:t> (Delay) </a:t>
            </a:r>
            <a:r>
              <a:rPr lang="el-GR" dirty="0" smtClean="0"/>
              <a:t>στο δίκτυο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752528"/>
          </a:xfrm>
        </p:spPr>
        <p:txBody>
          <a:bodyPr/>
          <a:lstStyle/>
          <a:p>
            <a:r>
              <a:rPr lang="el-GR" dirty="0" smtClean="0">
                <a:solidFill>
                  <a:srgbClr val="FC8604"/>
                </a:solidFill>
              </a:rPr>
              <a:t>Καθυστέρηση επεξεργασίας </a:t>
            </a:r>
            <a:r>
              <a:rPr lang="el-GR" dirty="0" smtClean="0">
                <a:solidFill>
                  <a:srgbClr val="000000"/>
                </a:solidFill>
              </a:rPr>
              <a:t>(</a:t>
            </a:r>
            <a:r>
              <a:rPr lang="el-GR" i="1" dirty="0" smtClean="0">
                <a:solidFill>
                  <a:srgbClr val="000000"/>
                </a:solidFill>
              </a:rPr>
              <a:t>τάξεως </a:t>
            </a:r>
            <a:r>
              <a:rPr lang="en-US" i="1" dirty="0" smtClean="0">
                <a:solidFill>
                  <a:srgbClr val="000000"/>
                </a:solidFill>
              </a:rPr>
              <a:t>microseconds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l-GR" dirty="0" smtClean="0"/>
              <a:t>: χρόνος που χρειάζεται μεταγωγέας για</a:t>
            </a:r>
          </a:p>
          <a:p>
            <a:pPr lvl="1"/>
            <a:r>
              <a:rPr lang="el-GR" dirty="0" smtClean="0"/>
              <a:t>Επεξεργασία επικεφαλίδας πακέτου </a:t>
            </a:r>
          </a:p>
          <a:p>
            <a:pPr lvl="1"/>
            <a:r>
              <a:rPr lang="el-GR" dirty="0" smtClean="0"/>
              <a:t>Προσδιορισμό ζεύξης προώθησης πακέτου</a:t>
            </a:r>
          </a:p>
          <a:p>
            <a:pPr lvl="1"/>
            <a:r>
              <a:rPr lang="el-GR" dirty="0" smtClean="0"/>
              <a:t>Έλεγχο σφαλμάτων πακέτου</a:t>
            </a:r>
          </a:p>
          <a:p>
            <a:r>
              <a:rPr lang="el-GR" dirty="0" smtClean="0">
                <a:solidFill>
                  <a:srgbClr val="FC8604"/>
                </a:solidFill>
              </a:rPr>
              <a:t>Καθυστέρηση αναμονής</a:t>
            </a:r>
            <a:r>
              <a:rPr lang="el-GR" dirty="0" smtClean="0">
                <a:solidFill>
                  <a:srgbClr val="000000"/>
                </a:solidFill>
              </a:rPr>
              <a:t> (</a:t>
            </a:r>
            <a:r>
              <a:rPr lang="el-GR" i="1" dirty="0" smtClean="0">
                <a:solidFill>
                  <a:srgbClr val="000000"/>
                </a:solidFill>
              </a:rPr>
              <a:t>τάξεως </a:t>
            </a:r>
            <a:r>
              <a:rPr lang="en-US" i="1" dirty="0" smtClean="0">
                <a:solidFill>
                  <a:srgbClr val="000000"/>
                </a:solidFill>
              </a:rPr>
              <a:t>microseconds</a:t>
            </a:r>
            <a:r>
              <a:rPr lang="el-GR" i="1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~milliseconds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l-GR" dirty="0" smtClean="0"/>
              <a:t>: χρόνος που περιμένει το πακέτο για να χρησιμοποιήσει τη γραμμή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13</a:t>
            </a:fld>
            <a:endParaRPr lang="el-GR" alt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καθυστερήσεων</a:t>
            </a:r>
            <a:r>
              <a:rPr lang="en-US" dirty="0" smtClean="0"/>
              <a:t>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752528"/>
          </a:xfrm>
        </p:spPr>
        <p:txBody>
          <a:bodyPr/>
          <a:lstStyle/>
          <a:p>
            <a:r>
              <a:rPr lang="el-GR" dirty="0" smtClean="0">
                <a:solidFill>
                  <a:srgbClr val="FC8604"/>
                </a:solidFill>
              </a:rPr>
              <a:t>Καθυστέρηση μετάδοσης </a:t>
            </a:r>
            <a:r>
              <a:rPr lang="el-GR" dirty="0" smtClean="0">
                <a:solidFill>
                  <a:srgbClr val="000000"/>
                </a:solidFill>
              </a:rPr>
              <a:t>(</a:t>
            </a:r>
            <a:r>
              <a:rPr lang="el-GR" i="1" dirty="0" smtClean="0">
                <a:solidFill>
                  <a:srgbClr val="000000"/>
                </a:solidFill>
              </a:rPr>
              <a:t>τάξεως </a:t>
            </a:r>
            <a:r>
              <a:rPr lang="en-US" i="1" dirty="0" smtClean="0">
                <a:solidFill>
                  <a:srgbClr val="000000"/>
                </a:solidFill>
              </a:rPr>
              <a:t>microseconds</a:t>
            </a:r>
            <a:r>
              <a:rPr lang="el-GR" i="1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~milliseconds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l-GR" dirty="0" smtClean="0"/>
              <a:t>: χρόνος που απαιτείται για να γίνει μετάδοση όλων των </a:t>
            </a:r>
            <a:r>
              <a:rPr lang="en-US" dirty="0" smtClean="0"/>
              <a:t>bits </a:t>
            </a:r>
            <a:r>
              <a:rPr lang="el-GR" dirty="0" smtClean="0"/>
              <a:t>του πακέτου στη ζεύξη εξόδου</a:t>
            </a:r>
          </a:p>
          <a:p>
            <a:pPr lvl="1">
              <a:buNone/>
            </a:pPr>
            <a:r>
              <a:rPr lang="en-US" sz="3200" dirty="0" smtClean="0">
                <a:ea typeface="+mn-ea"/>
              </a:rPr>
              <a:t>D = L / C</a:t>
            </a:r>
            <a:r>
              <a:rPr lang="el-GR" sz="3200" dirty="0" smtClean="0">
                <a:ea typeface="+mn-ea"/>
              </a:rPr>
              <a:t>, όπου</a:t>
            </a:r>
          </a:p>
          <a:p>
            <a:pPr lvl="1">
              <a:buNone/>
            </a:pPr>
            <a:r>
              <a:rPr lang="en-US" sz="3200" dirty="0" smtClean="0">
                <a:ea typeface="+mn-ea"/>
              </a:rPr>
              <a:t>L: </a:t>
            </a:r>
            <a:r>
              <a:rPr lang="el-GR" sz="3200" dirty="0" smtClean="0">
                <a:ea typeface="+mn-ea"/>
              </a:rPr>
              <a:t>μέγεθος πακέτου σε </a:t>
            </a:r>
            <a:r>
              <a:rPr lang="en-US" sz="3200" dirty="0" smtClean="0">
                <a:ea typeface="+mn-ea"/>
              </a:rPr>
              <a:t>bits</a:t>
            </a:r>
            <a:r>
              <a:rPr lang="el-GR" sz="3200" dirty="0" smtClean="0">
                <a:ea typeface="+mn-ea"/>
              </a:rPr>
              <a:t> και</a:t>
            </a:r>
          </a:p>
          <a:p>
            <a:pPr lvl="1">
              <a:buNone/>
            </a:pPr>
            <a:r>
              <a:rPr lang="en-US" sz="3200" dirty="0" smtClean="0">
                <a:ea typeface="+mn-ea"/>
              </a:rPr>
              <a:t>C: </a:t>
            </a:r>
            <a:r>
              <a:rPr lang="el-GR" sz="3200" dirty="0" smtClean="0">
                <a:ea typeface="+mn-ea"/>
              </a:rPr>
              <a:t>χωρητικότητα/ταχύτητα ζεύξης σε </a:t>
            </a:r>
            <a:r>
              <a:rPr lang="en-US" sz="3200" dirty="0" smtClean="0">
                <a:ea typeface="+mn-ea"/>
              </a:rPr>
              <a:t>bps</a:t>
            </a:r>
            <a:endParaRPr lang="el-GR" sz="3200" dirty="0" smtClean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14</a:t>
            </a:fld>
            <a:endParaRPr lang="el-GR" alt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καθυστερήσεων</a:t>
            </a:r>
            <a:r>
              <a:rPr lang="en-US" dirty="0" smtClean="0"/>
              <a:t> (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824536"/>
          </a:xfrm>
        </p:spPr>
        <p:txBody>
          <a:bodyPr/>
          <a:lstStyle/>
          <a:p>
            <a:r>
              <a:rPr lang="el-GR" dirty="0" smtClean="0">
                <a:solidFill>
                  <a:srgbClr val="FC8604"/>
                </a:solidFill>
              </a:rPr>
              <a:t>Καθυστέρηση διάδοσης </a:t>
            </a:r>
            <a:r>
              <a:rPr lang="el-GR" dirty="0" smtClean="0">
                <a:solidFill>
                  <a:srgbClr val="000000"/>
                </a:solidFill>
              </a:rPr>
              <a:t>(</a:t>
            </a:r>
            <a:r>
              <a:rPr lang="el-GR" i="1" dirty="0" smtClean="0">
                <a:solidFill>
                  <a:srgbClr val="000000"/>
                </a:solidFill>
              </a:rPr>
              <a:t>τάξεως </a:t>
            </a:r>
            <a:r>
              <a:rPr lang="en-US" i="1" dirty="0" smtClean="0">
                <a:solidFill>
                  <a:srgbClr val="000000"/>
                </a:solidFill>
              </a:rPr>
              <a:t>microseconds</a:t>
            </a:r>
            <a:r>
              <a:rPr lang="el-GR" i="1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~milliseconds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l-GR" dirty="0" smtClean="0"/>
              <a:t>: χρόνος που απαιτείται για να διανύσει το σήμα την απόσταση μιας ζεύξης </a:t>
            </a:r>
          </a:p>
          <a:p>
            <a:pPr lvl="1"/>
            <a:r>
              <a:rPr lang="el-GR" dirty="0" smtClean="0"/>
              <a:t>Εξαρτάται από το φυσικό μέσο και το μήκος της ζεύξης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d</a:t>
            </a:r>
            <a:r>
              <a:rPr lang="en-US" dirty="0" smtClean="0"/>
              <a:t> = </a:t>
            </a:r>
            <a:r>
              <a:rPr lang="el-GR" dirty="0" smtClean="0"/>
              <a:t>μήκος φυσικής ζεύξης / ταχύτητα διάδοσης σήματος στη ζεύξη</a:t>
            </a:r>
          </a:p>
          <a:p>
            <a:pPr lvl="2"/>
            <a:r>
              <a:rPr lang="el-GR" dirty="0" smtClean="0"/>
              <a:t>Ταχύτητα διάδοσης σε ενσύρματη ζεύξη (χάλκινο καλώδιο): ~ 2*10^8 </a:t>
            </a:r>
            <a:r>
              <a:rPr lang="en-US" dirty="0" smtClean="0"/>
              <a:t>m/sec</a:t>
            </a:r>
          </a:p>
          <a:p>
            <a:pPr lvl="2"/>
            <a:r>
              <a:rPr lang="el-GR" dirty="0" smtClean="0"/>
              <a:t>Ταχύτητα διάδοσης σε ασύρματη ζεύξη (ταχύτητα φωτός): ~ 3*10^8 </a:t>
            </a:r>
            <a:r>
              <a:rPr lang="en-US" dirty="0" smtClean="0"/>
              <a:t>m/sec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15</a:t>
            </a:fld>
            <a:endParaRPr lang="el-GR" alt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Επικονωνία μεταξύ κόμβων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4320480" cy="4248472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Αποστολέας:</a:t>
            </a:r>
          </a:p>
          <a:p>
            <a:r>
              <a:rPr lang="el-GR" dirty="0" smtClean="0"/>
              <a:t>Λαμβάνει το μήνυμα της εφαρμογής</a:t>
            </a:r>
          </a:p>
          <a:p>
            <a:r>
              <a:rPr lang="el-GR" dirty="0" smtClean="0"/>
              <a:t>Το τεμαχίζει σε κομμάτια, πακέτα των </a:t>
            </a:r>
            <a:r>
              <a:rPr lang="en-US" dirty="0" smtClean="0"/>
              <a:t>L bits</a:t>
            </a:r>
          </a:p>
          <a:p>
            <a:r>
              <a:rPr lang="el-GR" dirty="0" smtClean="0"/>
              <a:t>Μεταδίδει κάθε πακέτο στο δίκτυο με ρυθμό μετάδοσης </a:t>
            </a:r>
            <a:r>
              <a:rPr lang="en-US" dirty="0" smtClean="0"/>
              <a:t>R bits/sec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16</a:t>
            </a:fld>
            <a:endParaRPr lang="el-GR" altLang="el-GR"/>
          </a:p>
        </p:txBody>
      </p:sp>
      <p:grpSp>
        <p:nvGrpSpPr>
          <p:cNvPr id="33" name="Group 32" descr="Ρυθμός μετάδοσης"/>
          <p:cNvGrpSpPr/>
          <p:nvPr/>
        </p:nvGrpSpPr>
        <p:grpSpPr>
          <a:xfrm>
            <a:off x="4559300" y="1700808"/>
            <a:ext cx="4507497" cy="2485886"/>
            <a:chOff x="4559300" y="1919288"/>
            <a:chExt cx="4507497" cy="2485886"/>
          </a:xfrm>
        </p:grpSpPr>
        <p:grpSp>
          <p:nvGrpSpPr>
            <p:cNvPr id="6" name="Group 219"/>
            <p:cNvGrpSpPr>
              <a:grpSpLocks/>
            </p:cNvGrpSpPr>
            <p:nvPr/>
          </p:nvGrpSpPr>
          <p:grpSpPr bwMode="auto">
            <a:xfrm>
              <a:off x="5281613" y="2803525"/>
              <a:ext cx="409575" cy="565150"/>
              <a:chOff x="375561" y="297711"/>
              <a:chExt cx="1252683" cy="2142487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375561" y="297711"/>
                <a:ext cx="971072" cy="2136471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375561" y="309747"/>
                <a:ext cx="1247826" cy="77033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332065" y="1080080"/>
                <a:ext cx="296179" cy="1360118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0" name="Line 305"/>
            <p:cNvSpPr>
              <a:spLocks noChangeShapeType="1"/>
            </p:cNvSpPr>
            <p:nvPr/>
          </p:nvSpPr>
          <p:spPr bwMode="auto">
            <a:xfrm>
              <a:off x="5705475" y="3727450"/>
              <a:ext cx="245427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7883525" y="3427413"/>
              <a:ext cx="1052513" cy="355600"/>
              <a:chOff x="4410" y="1365"/>
              <a:chExt cx="663" cy="224"/>
            </a:xfrm>
          </p:grpSpPr>
          <p:sp>
            <p:nvSpPr>
              <p:cNvPr id="12" name="Rectangle 52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AutoShape 53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4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BBE0E3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5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93 h 63"/>
                  <a:gd name="T2" fmla="*/ 13798 w 280"/>
                  <a:gd name="T3" fmla="*/ 674 h 63"/>
                  <a:gd name="T4" fmla="*/ 81432 w 280"/>
                  <a:gd name="T5" fmla="*/ 0 h 63"/>
                  <a:gd name="T6" fmla="*/ 103965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56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" name="TextBox 1"/>
            <p:cNvSpPr txBox="1">
              <a:spLocks noChangeArrowheads="1"/>
            </p:cNvSpPr>
            <p:nvPr/>
          </p:nvSpPr>
          <p:spPr bwMode="auto">
            <a:xfrm>
              <a:off x="5756275" y="3759200"/>
              <a:ext cx="33105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i="1" dirty="0">
                  <a:solidFill>
                    <a:srgbClr val="000000"/>
                  </a:solidFill>
                </a:rPr>
                <a:t>R: </a:t>
              </a:r>
              <a:r>
                <a:rPr lang="el-GR" sz="1800" dirty="0" smtClean="0">
                  <a:solidFill>
                    <a:srgbClr val="000000"/>
                  </a:solidFill>
                </a:rPr>
                <a:t>ρυθμός μετάδοσης γραμμής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grpSp>
          <p:nvGrpSpPr>
            <p:cNvPr id="18" name="Group 201"/>
            <p:cNvGrpSpPr>
              <a:grpSpLocks/>
            </p:cNvGrpSpPr>
            <p:nvPr/>
          </p:nvGrpSpPr>
          <p:grpSpPr bwMode="auto">
            <a:xfrm>
              <a:off x="5033963" y="2809875"/>
              <a:ext cx="409575" cy="565150"/>
              <a:chOff x="375561" y="297711"/>
              <a:chExt cx="1252683" cy="2138362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2" name="TextBox 205"/>
            <p:cNvSpPr txBox="1">
              <a:spLocks noChangeArrowheads="1"/>
            </p:cNvSpPr>
            <p:nvPr/>
          </p:nvSpPr>
          <p:spPr bwMode="auto">
            <a:xfrm>
              <a:off x="4572000" y="4005064"/>
              <a:ext cx="15183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000" dirty="0" smtClean="0">
                  <a:solidFill>
                    <a:srgbClr val="000000"/>
                  </a:solidFill>
                </a:rPr>
                <a:t>αποστολέας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pic>
          <p:nvPicPr>
            <p:cNvPr id="24" name="Picture 8" descr="ρυθμός μετάδοσης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59300" y="3551238"/>
              <a:ext cx="1295400" cy="49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9" descr="ρυθμός μετάδοσης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4575" y="1919288"/>
              <a:ext cx="1022350" cy="87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15"/>
            <p:cNvSpPr txBox="1">
              <a:spLocks noChangeArrowheads="1"/>
            </p:cNvSpPr>
            <p:nvPr/>
          </p:nvSpPr>
          <p:spPr bwMode="auto">
            <a:xfrm>
              <a:off x="5448300" y="3341688"/>
              <a:ext cx="2968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TextBox 216"/>
            <p:cNvSpPr txBox="1">
              <a:spLocks noChangeArrowheads="1"/>
            </p:cNvSpPr>
            <p:nvPr/>
          </p:nvSpPr>
          <p:spPr bwMode="auto">
            <a:xfrm>
              <a:off x="5207000" y="3349625"/>
              <a:ext cx="2968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31" name="Straight Connector 3"/>
            <p:cNvCxnSpPr>
              <a:cxnSpLocks noChangeShapeType="1"/>
            </p:cNvCxnSpPr>
            <p:nvPr/>
          </p:nvCxnSpPr>
          <p:spPr bwMode="auto">
            <a:xfrm flipV="1">
              <a:off x="5697538" y="2363788"/>
              <a:ext cx="1225550" cy="56515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32" name="TextBox 234"/>
            <p:cNvSpPr txBox="1">
              <a:spLocks noChangeArrowheads="1"/>
            </p:cNvSpPr>
            <p:nvPr/>
          </p:nvSpPr>
          <p:spPr bwMode="auto">
            <a:xfrm>
              <a:off x="6861175" y="2014538"/>
              <a:ext cx="163217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800" dirty="0" smtClean="0">
                  <a:solidFill>
                    <a:srgbClr val="000000"/>
                  </a:solidFill>
                </a:rPr>
                <a:t>2 πακέτα των</a:t>
              </a:r>
              <a:r>
                <a:rPr lang="en-US" sz="1800" dirty="0" smtClean="0">
                  <a:solidFill>
                    <a:srgbClr val="000000"/>
                  </a:solidFill>
                </a:rPr>
                <a:t> </a:t>
              </a:r>
              <a:endParaRPr lang="en-US" sz="1800" dirty="0">
                <a:solidFill>
                  <a:srgbClr val="000000"/>
                </a:solidFill>
              </a:endParaRPr>
            </a:p>
            <a:p>
              <a:r>
                <a:rPr lang="en-US" sz="1800" i="1" dirty="0">
                  <a:solidFill>
                    <a:srgbClr val="000000"/>
                  </a:solidFill>
                </a:rPr>
                <a:t>L</a:t>
              </a:r>
              <a:r>
                <a:rPr lang="en-US" sz="1800" dirty="0">
                  <a:solidFill>
                    <a:srgbClr val="000000"/>
                  </a:solidFill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</a:rPr>
                <a:t>bits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Group 40" descr="ρυθμός μετάδοσης"/>
          <p:cNvGrpSpPr/>
          <p:nvPr/>
        </p:nvGrpSpPr>
        <p:grpSpPr>
          <a:xfrm>
            <a:off x="5076056" y="4581128"/>
            <a:ext cx="3597150" cy="1001712"/>
            <a:chOff x="4788024" y="5322888"/>
            <a:chExt cx="3597150" cy="1001712"/>
          </a:xfrm>
        </p:grpSpPr>
        <p:sp>
          <p:nvSpPr>
            <p:cNvPr id="35" name="TextBox 237"/>
            <p:cNvSpPr txBox="1">
              <a:spLocks noChangeArrowheads="1"/>
            </p:cNvSpPr>
            <p:nvPr/>
          </p:nvSpPr>
          <p:spPr bwMode="auto">
            <a:xfrm>
              <a:off x="5132034" y="5661248"/>
              <a:ext cx="373820" cy="346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endPara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TextBox 4"/>
            <p:cNvSpPr txBox="1">
              <a:spLocks noChangeArrowheads="1"/>
            </p:cNvSpPr>
            <p:nvPr/>
          </p:nvSpPr>
          <p:spPr bwMode="auto">
            <a:xfrm>
              <a:off x="6055965" y="5400675"/>
              <a:ext cx="157825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(bits)</a:t>
              </a:r>
            </a:p>
            <a:p>
              <a:pPr algn="ctr"/>
              <a:r>
                <a:rPr lang="en-US" sz="24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</a:t>
              </a:r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(bits/sec)</a:t>
              </a:r>
            </a:p>
          </p:txBody>
        </p:sp>
        <p:cxnSp>
          <p:nvCxnSpPr>
            <p:cNvPr id="37" name="Straight Connector 9"/>
            <p:cNvCxnSpPr>
              <a:cxnSpLocks noChangeShapeType="1"/>
            </p:cNvCxnSpPr>
            <p:nvPr/>
          </p:nvCxnSpPr>
          <p:spPr bwMode="auto">
            <a:xfrm>
              <a:off x="6228184" y="5805264"/>
              <a:ext cx="128428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39" name="TextBox 245"/>
            <p:cNvSpPr txBox="1">
              <a:spLocks noChangeArrowheads="1"/>
            </p:cNvSpPr>
            <p:nvPr/>
          </p:nvSpPr>
          <p:spPr bwMode="auto">
            <a:xfrm>
              <a:off x="5570538" y="5602288"/>
              <a:ext cx="3529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4788024" y="5322888"/>
              <a:ext cx="3597150" cy="100171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4 καθυστερήσεις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17</a:t>
            </a:fld>
            <a:endParaRPr lang="el-GR" altLang="el-GR"/>
          </a:p>
        </p:txBody>
      </p:sp>
      <p:pic>
        <p:nvPicPr>
          <p:cNvPr id="212994" name="Picture 2" descr="Καθυστερήσεις μετάδοση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5499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καθυστέρησης αναμονής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18</a:t>
            </a:fld>
            <a:endParaRPr lang="el-GR" altLang="el-GR" dirty="0"/>
          </a:p>
        </p:txBody>
      </p:sp>
      <p:pic>
        <p:nvPicPr>
          <p:cNvPr id="15" name="Picture 60" descr="queueDelay καθυστέρηση αναμονή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5693" y="1340768"/>
            <a:ext cx="49688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1"/>
          <p:cNvSpPr>
            <a:spLocks noChangeArrowheads="1"/>
          </p:cNvSpPr>
          <p:nvPr/>
        </p:nvSpPr>
        <p:spPr bwMode="auto">
          <a:xfrm>
            <a:off x="4890318" y="3939505"/>
            <a:ext cx="381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 dirty="0">
                <a:solidFill>
                  <a:srgbClr val="000099"/>
                </a:solidFill>
              </a:rPr>
              <a:t>traffic intensity </a:t>
            </a:r>
          </a:p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 dirty="0">
                <a:solidFill>
                  <a:srgbClr val="000099"/>
                </a:solidFill>
              </a:rPr>
              <a:t>= La/R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4690864" cy="4752528"/>
          </a:xfrm>
        </p:spPr>
        <p:txBody>
          <a:bodyPr/>
          <a:lstStyle/>
          <a:p>
            <a:r>
              <a:rPr lang="en-US" sz="2400" dirty="0" smtClean="0"/>
              <a:t>R: </a:t>
            </a:r>
            <a:r>
              <a:rPr lang="el-GR" sz="2400" dirty="0" smtClean="0"/>
              <a:t>χωρητικότητα γραμμής (</a:t>
            </a:r>
            <a:r>
              <a:rPr lang="en-US" sz="2400" dirty="0" smtClean="0"/>
              <a:t>bps)</a:t>
            </a:r>
          </a:p>
          <a:p>
            <a:r>
              <a:rPr lang="en-US" sz="2400" dirty="0" smtClean="0"/>
              <a:t>L: </a:t>
            </a:r>
            <a:r>
              <a:rPr lang="el-GR" sz="2400" dirty="0" smtClean="0"/>
              <a:t>μέγεθος πακέτου (</a:t>
            </a:r>
            <a:r>
              <a:rPr lang="en-US" sz="2400" dirty="0" smtClean="0"/>
              <a:t>bits)</a:t>
            </a:r>
          </a:p>
          <a:p>
            <a:r>
              <a:rPr lang="en-US" sz="2400" dirty="0" smtClean="0"/>
              <a:t>a: </a:t>
            </a:r>
            <a:r>
              <a:rPr lang="el-GR" sz="2400" dirty="0" smtClean="0"/>
              <a:t>μέσος ρυθμός άφιξης πακέτων</a:t>
            </a:r>
          </a:p>
          <a:p>
            <a:endParaRPr lang="el-GR" sz="2400" dirty="0" smtClean="0"/>
          </a:p>
          <a:p>
            <a:r>
              <a:rPr lang="en-US" sz="2400" dirty="0" smtClean="0"/>
              <a:t>La/R ~ 0: </a:t>
            </a:r>
            <a:r>
              <a:rPr lang="el-GR" sz="2400" dirty="0" smtClean="0"/>
              <a:t>μέση καθ. αναμονής μικρή</a:t>
            </a:r>
            <a:endParaRPr lang="en-US" sz="2400" dirty="0" smtClean="0"/>
          </a:p>
          <a:p>
            <a:r>
              <a:rPr lang="en-US" sz="2400" dirty="0" smtClean="0"/>
              <a:t>La/R -&gt; 1: </a:t>
            </a:r>
            <a:r>
              <a:rPr lang="el-GR" sz="2400" dirty="0" smtClean="0"/>
              <a:t>μέση καθ. αναμονής μεγάλη</a:t>
            </a:r>
            <a:endParaRPr lang="en-US" sz="2400" dirty="0" smtClean="0"/>
          </a:p>
          <a:p>
            <a:r>
              <a:rPr lang="en-US" sz="2400" dirty="0" smtClean="0"/>
              <a:t>La/R &gt; 1: </a:t>
            </a:r>
            <a:r>
              <a:rPr lang="el-GR" sz="2400" dirty="0" smtClean="0"/>
              <a:t>περισσότερη κίνηση από όση μπορεί να εξυπηρετηθεί, μέση καθ. αναμονής στο άπειρο</a:t>
            </a:r>
            <a:endParaRPr lang="en-US" sz="2400" dirty="0" smtClean="0"/>
          </a:p>
          <a:p>
            <a:endParaRPr lang="el-GR" sz="2400" dirty="0"/>
          </a:p>
        </p:txBody>
      </p:sp>
      <p:pic>
        <p:nvPicPr>
          <p:cNvPr id="17" name="Picture 13" descr="traffic inten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3463" y="5302870"/>
            <a:ext cx="15462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traffic inten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6800" y="4564682"/>
            <a:ext cx="148113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7554913" y="4509120"/>
            <a:ext cx="1091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La/R ~ 0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885113" y="6477620"/>
            <a:ext cx="1175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La/R -&gt; 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Απώλεια πακέτων (</a:t>
            </a:r>
            <a:r>
              <a:rPr lang="en-US" dirty="0" smtClean="0"/>
              <a:t>packet loss)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2664296"/>
          </a:xfrm>
        </p:spPr>
        <p:txBody>
          <a:bodyPr/>
          <a:lstStyle/>
          <a:p>
            <a:r>
              <a:rPr lang="el-GR" dirty="0" smtClean="0"/>
              <a:t>Περιορισμένη χωρητικότητα ουράς αναμονής (</a:t>
            </a:r>
            <a:r>
              <a:rPr lang="en-US" dirty="0" smtClean="0"/>
              <a:t>buffer)</a:t>
            </a:r>
          </a:p>
          <a:p>
            <a:r>
              <a:rPr lang="el-GR" dirty="0" smtClean="0"/>
              <a:t>Όταν γεμίσει, τα πακέτα που φθάνουν, απορρίπτονται (χάνονται)</a:t>
            </a:r>
          </a:p>
          <a:p>
            <a:r>
              <a:rPr lang="el-GR" dirty="0" smtClean="0"/>
              <a:t>Το χαμένο πακέτο επαναμεταδίδεται ή και όχι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19</a:t>
            </a:fld>
            <a:endParaRPr lang="el-GR" altLang="el-GR"/>
          </a:p>
        </p:txBody>
      </p:sp>
      <p:pic>
        <p:nvPicPr>
          <p:cNvPr id="215042" name="Picture 2" descr="packet l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40" y="4261445"/>
            <a:ext cx="7645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772123"/>
                </a:solidFill>
              </a:rPr>
              <a:t>Εισαγωγη</a:t>
            </a:r>
            <a:br>
              <a:rPr lang="el-GR" dirty="0" smtClean="0">
                <a:solidFill>
                  <a:srgbClr val="772123"/>
                </a:solidFill>
              </a:rPr>
            </a:br>
            <a:r>
              <a:rPr lang="el-GR" dirty="0" smtClean="0">
                <a:solidFill>
                  <a:srgbClr val="772123"/>
                </a:solidFill>
              </a:rPr>
              <a:t>βασικεσ εννοιεσ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DCDE4-A2CB-4978-B505-1724DFF9556C}" type="slidenum">
              <a:rPr lang="el-GR" altLang="el-GR" smtClean="0"/>
              <a:pPr>
                <a:defRPr/>
              </a:pPr>
              <a:t>2</a:t>
            </a:fld>
            <a:endParaRPr lang="el-GR" alt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Καθυστέρηση</a:t>
            </a:r>
            <a:r>
              <a:rPr lang="en-US" dirty="0" smtClean="0"/>
              <a:t> </a:t>
            </a:r>
            <a:r>
              <a:rPr lang="el-GR" dirty="0" smtClean="0"/>
              <a:t>σε </a:t>
            </a:r>
            <a:r>
              <a:rPr lang="en-US" dirty="0" smtClean="0"/>
              <a:t>point-to-point</a:t>
            </a:r>
            <a:r>
              <a:rPr lang="el-GR" dirty="0" smtClean="0"/>
              <a:t> ζεύξη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20</a:t>
            </a:fld>
            <a:endParaRPr lang="el-GR" altLang="el-GR"/>
          </a:p>
        </p:txBody>
      </p:sp>
      <p:grpSp>
        <p:nvGrpSpPr>
          <p:cNvPr id="19" name="Group 18" descr="Καθυστέρηση σε point-to-point ζεύξη"/>
          <p:cNvGrpSpPr/>
          <p:nvPr/>
        </p:nvGrpSpPr>
        <p:grpSpPr>
          <a:xfrm>
            <a:off x="395536" y="1556792"/>
            <a:ext cx="2747740" cy="3024336"/>
            <a:chOff x="395536" y="1844824"/>
            <a:chExt cx="2747740" cy="3024336"/>
          </a:xfrm>
        </p:grpSpPr>
        <p:cxnSp>
          <p:nvCxnSpPr>
            <p:cNvPr id="88066" name="AutoShape 2"/>
            <p:cNvCxnSpPr>
              <a:cxnSpLocks noChangeShapeType="1"/>
              <a:stCxn id="88071" idx="2"/>
            </p:cNvCxnSpPr>
            <p:nvPr/>
          </p:nvCxnSpPr>
          <p:spPr bwMode="auto">
            <a:xfrm>
              <a:off x="1367644" y="2348880"/>
              <a:ext cx="36004" cy="252028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8067" name="AutoShape 3"/>
            <p:cNvCxnSpPr>
              <a:cxnSpLocks noChangeShapeType="1"/>
            </p:cNvCxnSpPr>
            <p:nvPr/>
          </p:nvCxnSpPr>
          <p:spPr bwMode="auto">
            <a:xfrm>
              <a:off x="2610123" y="2374975"/>
              <a:ext cx="35942" cy="249418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8068" name="AutoShape 4"/>
            <p:cNvCxnSpPr>
              <a:cxnSpLocks noChangeShapeType="1"/>
            </p:cNvCxnSpPr>
            <p:nvPr/>
          </p:nvCxnSpPr>
          <p:spPr bwMode="auto">
            <a:xfrm>
              <a:off x="1416844" y="2374975"/>
              <a:ext cx="1210940" cy="2619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88069" name="AutoShape 5"/>
            <p:cNvSpPr>
              <a:spLocks/>
            </p:cNvSpPr>
            <p:nvPr/>
          </p:nvSpPr>
          <p:spPr bwMode="auto">
            <a:xfrm>
              <a:off x="2619648" y="2374975"/>
              <a:ext cx="133350" cy="266700"/>
            </a:xfrm>
            <a:prstGeom prst="rightBrace">
              <a:avLst>
                <a:gd name="adj1" fmla="val 1666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8070" name="Text Box 6"/>
            <p:cNvSpPr txBox="1">
              <a:spLocks noChangeArrowheads="1"/>
            </p:cNvSpPr>
            <p:nvPr/>
          </p:nvSpPr>
          <p:spPr bwMode="auto">
            <a:xfrm>
              <a:off x="2771800" y="2276872"/>
              <a:ext cx="371476" cy="461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</a:t>
              </a:r>
              <a:endPara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71" name="Text Box 7"/>
            <p:cNvSpPr txBox="1">
              <a:spLocks noChangeArrowheads="1"/>
            </p:cNvSpPr>
            <p:nvPr/>
          </p:nvSpPr>
          <p:spPr bwMode="auto">
            <a:xfrm>
              <a:off x="1115616" y="1887215"/>
              <a:ext cx="504056" cy="461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C8604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C8604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72" name="Text Box 8"/>
            <p:cNvSpPr txBox="1">
              <a:spLocks noChangeArrowheads="1"/>
            </p:cNvSpPr>
            <p:nvPr/>
          </p:nvSpPr>
          <p:spPr bwMode="auto">
            <a:xfrm>
              <a:off x="2286025" y="1844824"/>
              <a:ext cx="554732" cy="461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C8604"/>
                  </a:solidFill>
                  <a:latin typeface="Calibri" pitchFamily="34" charset="0"/>
                  <a:cs typeface="Arial" pitchFamily="34" charset="0"/>
                </a:rPr>
                <a:t>B</a:t>
              </a:r>
              <a:endParaRPr lang="el-GR" sz="2400" dirty="0" smtClean="0">
                <a:solidFill>
                  <a:srgbClr val="FC8604"/>
                </a:solidFill>
                <a:latin typeface="Calibri" pitchFamily="34" charset="0"/>
                <a:cs typeface="Arial" pitchFamily="34" charset="0"/>
              </a:endParaRPr>
            </a:p>
          </p:txBody>
        </p:sp>
        <p:cxnSp>
          <p:nvCxnSpPr>
            <p:cNvPr id="88073" name="AutoShape 9"/>
            <p:cNvCxnSpPr>
              <a:cxnSpLocks noChangeShapeType="1"/>
            </p:cNvCxnSpPr>
            <p:nvPr/>
          </p:nvCxnSpPr>
          <p:spPr bwMode="auto">
            <a:xfrm>
              <a:off x="1416844" y="2731716"/>
              <a:ext cx="1210940" cy="2652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88074" name="AutoShape 10"/>
            <p:cNvSpPr>
              <a:spLocks/>
            </p:cNvSpPr>
            <p:nvPr/>
          </p:nvSpPr>
          <p:spPr bwMode="auto">
            <a:xfrm flipH="1">
              <a:off x="1187624" y="2348880"/>
              <a:ext cx="144016" cy="360040"/>
            </a:xfrm>
            <a:prstGeom prst="rightBrace">
              <a:avLst>
                <a:gd name="adj1" fmla="val 1339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8075" name="Text Box 11"/>
            <p:cNvSpPr txBox="1">
              <a:spLocks noChangeArrowheads="1"/>
            </p:cNvSpPr>
            <p:nvPr/>
          </p:nvSpPr>
          <p:spPr bwMode="auto">
            <a:xfrm>
              <a:off x="467544" y="2276872"/>
              <a:ext cx="648072" cy="461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L/C</a:t>
              </a:r>
              <a:endPara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395536" y="4365104"/>
              <a:ext cx="936104" cy="461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(time)</a:t>
              </a:r>
              <a:endPara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23528" y="4869160"/>
            <a:ext cx="8424936" cy="1656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Συνολική καθυστέρηση για ένα πακέτο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l-G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από όταν ξεκινάει η μετάδοση του 1</a:t>
            </a:r>
            <a:r>
              <a:rPr lang="el-GR" sz="2000" i="1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ου</a:t>
            </a:r>
            <a:r>
              <a:rPr lang="el-G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bit </a:t>
            </a:r>
            <a:r>
              <a:rPr lang="el-G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από τον Α, μέχρι τη στιγμή που φθάνει το τελευταίο 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bit </a:t>
            </a:r>
            <a:r>
              <a:rPr lang="el-G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στον Β</a:t>
            </a:r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538163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l-GR" sz="24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ολ.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Καθυστ. Μετάδοσης + Καθυστ. Διάδοσης = 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38163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 (bits) / C (bps) + d (sec)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l-GR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51920" y="1412776"/>
            <a:ext cx="4968552" cy="32403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>
              <a:buFont typeface="Wingdings" pitchFamily="2" charset="2"/>
              <a:buChar char="§"/>
            </a:pPr>
            <a:r>
              <a:rPr lang="el-GR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Α, Β: </a:t>
            </a:r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κόμβοι επικοινωνίας</a:t>
            </a:r>
            <a:endParaRPr lang="el-GR" sz="28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268288" indent="-268288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d: </a:t>
            </a:r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καθυστέρηση διάδοσης</a:t>
            </a:r>
          </a:p>
          <a:p>
            <a:pPr marL="268288" indent="-268288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L: </a:t>
            </a:r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μέγεθος πακέτου</a:t>
            </a:r>
          </a:p>
          <a:p>
            <a:pPr marL="268288" indent="-268288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C: </a:t>
            </a:r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χωρητικότητα (ταχύτητα) διαύλου</a:t>
            </a:r>
          </a:p>
          <a:p>
            <a:pPr marL="268288" indent="-268288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t: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χρόνος (άξονες του χρόνου)</a:t>
            </a:r>
            <a:endParaRPr lang="el-GR" sz="2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Σωλήνωση – Καθυστέρηση</a:t>
            </a:r>
            <a:r>
              <a:rPr lang="en-US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(2 </a:t>
            </a:r>
            <a:r>
              <a:rPr lang="el-GR" dirty="0" smtClean="0"/>
              <a:t>γραμμές)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21</a:t>
            </a:fld>
            <a:endParaRPr lang="el-GR" altLang="el-GR"/>
          </a:p>
        </p:txBody>
      </p:sp>
      <p:pic>
        <p:nvPicPr>
          <p:cNvPr id="16386" name="Picture 2" descr="Σωλήνω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60356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827584" y="4581128"/>
            <a:ext cx="734481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Όπου: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A-B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C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B-C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C</a:t>
            </a:r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και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80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-B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d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B-C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d</a:t>
            </a:r>
            <a:endParaRPr lang="el-GR" sz="2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68288" indent="-268288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l-GR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ολ. </a:t>
            </a:r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80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-B</a:t>
            </a:r>
            <a:r>
              <a:rPr lang="el-GR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+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L/C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A-B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+ d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B-C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+ L/C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B-C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+ 2* L/C</a:t>
            </a:r>
          </a:p>
          <a:p>
            <a:pPr marL="268288" indent="-268288">
              <a:buClr>
                <a:srgbClr val="C00000"/>
              </a:buClr>
              <a:buFont typeface="Wingdings" pitchFamily="2" charset="2"/>
              <a:buChar char="§"/>
            </a:pPr>
            <a:endParaRPr lang="en-US" sz="2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9632" y="5517232"/>
            <a:ext cx="4464496" cy="9361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i="1" dirty="0" smtClean="0">
                <a:solidFill>
                  <a:srgbClr val="772123"/>
                </a:solidFill>
                <a:latin typeface="Calibri" pitchFamily="34" charset="0"/>
                <a:cs typeface="Calibri" pitchFamily="34" charset="0"/>
              </a:rPr>
              <a:t>Χρόνος που χρειάζεται το 1</a:t>
            </a:r>
            <a:r>
              <a:rPr lang="el-GR" sz="2000" i="1" baseline="30000" dirty="0" smtClean="0">
                <a:solidFill>
                  <a:srgbClr val="772123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2000" i="1" dirty="0" smtClean="0">
                <a:solidFill>
                  <a:srgbClr val="772123"/>
                </a:solidFill>
                <a:latin typeface="Calibri" pitchFamily="34" charset="0"/>
                <a:cs typeface="Calibri" pitchFamily="34" charset="0"/>
              </a:rPr>
              <a:t> πακέτο για να μεταδοθεί από τον Α και να φτάσει στον </a:t>
            </a:r>
            <a:r>
              <a:rPr lang="en-US" sz="2000" i="1" dirty="0" smtClean="0">
                <a:solidFill>
                  <a:srgbClr val="772123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el-GR" sz="2000" i="1" dirty="0">
              <a:solidFill>
                <a:srgbClr val="77212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ight Brace 8" descr="Σωλήνωση"/>
          <p:cNvSpPr/>
          <p:nvPr/>
        </p:nvSpPr>
        <p:spPr>
          <a:xfrm rot="5400000">
            <a:off x="3887924" y="3537012"/>
            <a:ext cx="288032" cy="3816424"/>
          </a:xfrm>
          <a:prstGeom prst="rightBrace">
            <a:avLst>
              <a:gd name="adj1" fmla="val 8333"/>
              <a:gd name="adj2" fmla="val 50000"/>
            </a:avLst>
          </a:prstGeom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ight Brace 10" descr="Καθυστέρηση"/>
          <p:cNvSpPr/>
          <p:nvPr/>
        </p:nvSpPr>
        <p:spPr>
          <a:xfrm rot="5400000" flipV="1">
            <a:off x="6620036" y="4909356"/>
            <a:ext cx="288032" cy="1071736"/>
          </a:xfrm>
          <a:prstGeom prst="rightBrace">
            <a:avLst>
              <a:gd name="adj1" fmla="val 8333"/>
              <a:gd name="adj2" fmla="val 50000"/>
            </a:avLst>
          </a:prstGeom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5796136" y="5589240"/>
            <a:ext cx="2952328" cy="11521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i="1" dirty="0" smtClean="0">
                <a:solidFill>
                  <a:srgbClr val="772123"/>
                </a:solidFill>
                <a:latin typeface="Calibri" pitchFamily="34" charset="0"/>
                <a:cs typeface="Calibri" pitchFamily="34" charset="0"/>
              </a:rPr>
              <a:t>Χρόνος που περνάει μέχρι να φτάσουν και τα 2 υπόλοιπα πακέτα στον </a:t>
            </a:r>
            <a:r>
              <a:rPr lang="en-US" sz="2000" i="1" dirty="0" smtClean="0">
                <a:solidFill>
                  <a:srgbClr val="772123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el-GR" sz="2000" i="1" dirty="0">
              <a:solidFill>
                <a:srgbClr val="77212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2195"/>
            <a:ext cx="8136904" cy="1126565"/>
          </a:xfrm>
        </p:spPr>
        <p:txBody>
          <a:bodyPr/>
          <a:lstStyle/>
          <a:p>
            <a:r>
              <a:rPr lang="el-GR" dirty="0" smtClean="0"/>
              <a:t>Σωλήνωση – Καθυστέρηση </a:t>
            </a:r>
            <a:br>
              <a:rPr lang="el-GR" dirty="0" smtClean="0"/>
            </a:br>
            <a:r>
              <a:rPr lang="el-GR" dirty="0" smtClean="0"/>
              <a:t>(με  διαφορετικά χαρακτηριστικά)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22</a:t>
            </a:fld>
            <a:endParaRPr lang="el-GR" altLang="el-GR"/>
          </a:p>
        </p:txBody>
      </p:sp>
      <p:pic>
        <p:nvPicPr>
          <p:cNvPr id="6" name="Picture 5" descr="fig1.jpg Καθυστέρηση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12776"/>
            <a:ext cx="6264696" cy="475445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68144" y="5085184"/>
            <a:ext cx="3096344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>
              <a:buClr>
                <a:srgbClr val="C00000"/>
              </a:buClr>
            </a:pPr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Όπου: </a:t>
            </a:r>
          </a:p>
          <a:p>
            <a:pPr marL="268288" indent="-268288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A-B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B-</a:t>
            </a:r>
            <a:r>
              <a:rPr lang="el-GR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</a:t>
            </a:r>
            <a:r>
              <a:rPr lang="el-GR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l-GR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Δ</a:t>
            </a:r>
            <a:endParaRPr lang="el-GR" sz="2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68288" indent="-268288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80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-B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B-</a:t>
            </a:r>
            <a:r>
              <a:rPr lang="el-GR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</a:t>
            </a:r>
            <a:r>
              <a:rPr lang="el-GR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Γ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l-GR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Δ</a:t>
            </a:r>
            <a:endParaRPr lang="el-GR" sz="2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68288" indent="-268288">
              <a:buClr>
                <a:srgbClr val="C00000"/>
              </a:buClr>
              <a:buFont typeface="Wingdings" pitchFamily="2" charset="2"/>
              <a:buChar char="§"/>
            </a:pPr>
            <a:endParaRPr lang="en-US" sz="2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Χρήσεις Δικτύων Υπολογιστών 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Επιχειρηματικές εφαρμογές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23</a:t>
            </a:fld>
            <a:endParaRPr lang="el-GR" altLang="el-GR"/>
          </a:p>
        </p:txBody>
      </p:sp>
      <p:grpSp>
        <p:nvGrpSpPr>
          <p:cNvPr id="10" name="Group 9" descr="χρήσεις δικτύων"/>
          <p:cNvGrpSpPr/>
          <p:nvPr/>
        </p:nvGrpSpPr>
        <p:grpSpPr>
          <a:xfrm>
            <a:off x="971600" y="2237010"/>
            <a:ext cx="6724650" cy="3424238"/>
            <a:chOff x="971600" y="1988840"/>
            <a:chExt cx="6724650" cy="3424238"/>
          </a:xfrm>
        </p:grpSpPr>
        <p:pic>
          <p:nvPicPr>
            <p:cNvPr id="6" name="Picture 4" descr="1-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0" y="1988840"/>
              <a:ext cx="6724650" cy="3424238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2483768" y="1988840"/>
              <a:ext cx="1152128" cy="288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Πελάτης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12160" y="2492896"/>
              <a:ext cx="1656184" cy="288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Διακομιστής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0" y="3573016"/>
              <a:ext cx="1152128" cy="2880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Δίκτυο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331640" y="5589240"/>
            <a:ext cx="6768752" cy="864096"/>
          </a:xfrm>
          <a:prstGeom prst="roundRect">
            <a:avLst/>
          </a:prstGeom>
          <a:noFill/>
          <a:ln>
            <a:solidFill>
              <a:srgbClr val="FC8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Ένα δίκτυο με δύο πελάτες και ένα διακομιστή</a:t>
            </a:r>
            <a:endParaRPr lang="el-GR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Χρήσεις Δικτύων Υπολογιστών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Επιχειρηματικές εφαρμογές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24</a:t>
            </a:fld>
            <a:endParaRPr lang="el-GR" altLang="el-GR"/>
          </a:p>
        </p:txBody>
      </p:sp>
      <p:sp>
        <p:nvSpPr>
          <p:cNvPr id="11" name="Rounded Rectangle 10"/>
          <p:cNvSpPr/>
          <p:nvPr/>
        </p:nvSpPr>
        <p:spPr>
          <a:xfrm>
            <a:off x="1331640" y="5589240"/>
            <a:ext cx="6768752" cy="864096"/>
          </a:xfrm>
          <a:prstGeom prst="roundRect">
            <a:avLst/>
          </a:prstGeom>
          <a:noFill/>
          <a:ln>
            <a:solidFill>
              <a:srgbClr val="FC8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Το μοντέλο Πελάτη-Διακομιστή ασχολείται με αιτήσεις και απαντήσεις</a:t>
            </a:r>
            <a:endParaRPr lang="el-GR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 descr="εφαρμογές"/>
          <p:cNvGrpSpPr/>
          <p:nvPr/>
        </p:nvGrpSpPr>
        <p:grpSpPr>
          <a:xfrm>
            <a:off x="179512" y="2564904"/>
            <a:ext cx="8784976" cy="2232248"/>
            <a:chOff x="179512" y="2564904"/>
            <a:chExt cx="8784976" cy="2232248"/>
          </a:xfrm>
        </p:grpSpPr>
        <p:pic>
          <p:nvPicPr>
            <p:cNvPr id="12" name="Picture 4" descr="εφαρμογές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6225" y="2654300"/>
              <a:ext cx="8658225" cy="2078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467544" y="2636912"/>
              <a:ext cx="1584176" cy="288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Πελάτης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04248" y="2564904"/>
              <a:ext cx="2016224" cy="3600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Διακομιστής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67944" y="3356992"/>
              <a:ext cx="1152128" cy="2880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Δίκτυο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9512" y="4437112"/>
              <a:ext cx="2088232" cy="3600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Διεργασία Πελάτη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60232" y="4365104"/>
              <a:ext cx="2304256" cy="3600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Διεργασία Διακομιστή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83768" y="2744832"/>
              <a:ext cx="1224136" cy="3600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Αίτηση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92080" y="4005064"/>
              <a:ext cx="1224136" cy="3600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Απάντηση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Χρήσεις Δικτύων Υπολογιστών (3)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Οικιακές Εφαρμογές</a:t>
            </a:r>
          </a:p>
          <a:p>
            <a:pPr lvl="1"/>
            <a:r>
              <a:rPr lang="el-GR" dirty="0" smtClean="0"/>
              <a:t>Πρόσβαση σε απομακρυσμένες πληροφορίες</a:t>
            </a:r>
          </a:p>
          <a:p>
            <a:pPr lvl="1"/>
            <a:r>
              <a:rPr lang="el-GR" dirty="0" smtClean="0"/>
              <a:t>Διαπροσωπική επικοινωνία</a:t>
            </a:r>
            <a:r>
              <a:rPr lang="en-US" dirty="0" smtClean="0"/>
              <a:t> (</a:t>
            </a:r>
            <a:r>
              <a:rPr lang="en-US" dirty="0" err="1" smtClean="0"/>
              <a:t>skype</a:t>
            </a:r>
            <a:r>
              <a:rPr lang="en-US" dirty="0" smtClean="0"/>
              <a:t>, chatting </a:t>
            </a:r>
            <a:r>
              <a:rPr lang="el-GR" dirty="0" smtClean="0"/>
              <a:t>εφαρμογές, συμμετοχή σε </a:t>
            </a:r>
            <a:r>
              <a:rPr lang="en-US" dirty="0" smtClean="0"/>
              <a:t>forum, </a:t>
            </a:r>
            <a:r>
              <a:rPr lang="el-GR" dirty="0" smtClean="0"/>
              <a:t>κ.λπ.)</a:t>
            </a:r>
          </a:p>
          <a:p>
            <a:pPr lvl="1"/>
            <a:r>
              <a:rPr lang="el-GR" dirty="0" smtClean="0"/>
              <a:t>Αλληλεπιδραστική διασκέδαση (παιχνίδια</a:t>
            </a:r>
            <a:r>
              <a:rPr lang="en-US" dirty="0" smtClean="0"/>
              <a:t>, </a:t>
            </a:r>
            <a:r>
              <a:rPr lang="el-GR" dirty="0" smtClean="0"/>
              <a:t>κ.λπ.)</a:t>
            </a:r>
          </a:p>
          <a:p>
            <a:pPr lvl="1"/>
            <a:r>
              <a:rPr lang="el-GR" dirty="0" smtClean="0"/>
              <a:t>Ηλεκτρονικές υπηρεσίες (</a:t>
            </a:r>
            <a:r>
              <a:rPr lang="en-US" dirty="0" smtClean="0"/>
              <a:t>e-learning, online </a:t>
            </a:r>
            <a:r>
              <a:rPr lang="el-GR" dirty="0" smtClean="0"/>
              <a:t>αγορές αγαθών, </a:t>
            </a:r>
            <a:r>
              <a:rPr lang="en-US" dirty="0" smtClean="0"/>
              <a:t>online </a:t>
            </a:r>
            <a:r>
              <a:rPr lang="el-GR" dirty="0" smtClean="0"/>
              <a:t>κρατήσεις εισιτηρίων, κ.λπ.)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25</a:t>
            </a:fld>
            <a:endParaRPr lang="el-GR" alt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Χρήσεις Δικτύων Υπολογιστών (4)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Οικιακές Εφαρμογές</a:t>
            </a:r>
          </a:p>
          <a:p>
            <a:pPr lvl="1"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26</a:t>
            </a:fld>
            <a:endParaRPr lang="el-GR" altLang="el-GR"/>
          </a:p>
        </p:txBody>
      </p:sp>
      <p:pic>
        <p:nvPicPr>
          <p:cNvPr id="6" name="Picture 4" descr="1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7858125" cy="3548063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331640" y="5589240"/>
            <a:ext cx="6768752" cy="864096"/>
          </a:xfrm>
          <a:prstGeom prst="roundRect">
            <a:avLst/>
          </a:prstGeom>
          <a:noFill/>
          <a:ln>
            <a:solidFill>
              <a:srgbClr val="FC8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Σε ένα ομότιμο σύστημα, δεν υπάρχουν σταθεροί πελάτες και διακομιστές</a:t>
            </a:r>
            <a:endParaRPr lang="el-GR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Χρήσεις Δικτύων Υπολογιστών (5)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96544"/>
          </a:xfrm>
        </p:spPr>
        <p:txBody>
          <a:bodyPr/>
          <a:lstStyle/>
          <a:p>
            <a:r>
              <a:rPr lang="el-GR" dirty="0" smtClean="0"/>
              <a:t>Ηλεκτρονικές Υπηρεσίες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27</a:t>
            </a:fld>
            <a:endParaRPr lang="el-GR" altLang="el-GR"/>
          </a:p>
        </p:txBody>
      </p:sp>
      <p:graphicFrame>
        <p:nvGraphicFramePr>
          <p:cNvPr id="6" name="Table 5" descr="Ηλεκτρονικές υπηρεσίε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058484"/>
              </p:ext>
            </p:extLst>
          </p:nvPr>
        </p:nvGraphicFramePr>
        <p:xfrm>
          <a:off x="251520" y="1916833"/>
          <a:ext cx="8640960" cy="4464497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248390"/>
                <a:gridCol w="3845751"/>
                <a:gridCol w="3546819"/>
              </a:tblGrid>
              <a:tr h="551491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Ετικέτα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Πλήρες Όνομα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Παράδειγμα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75634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B2C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Επιχείρηση</a:t>
                      </a:r>
                      <a:r>
                        <a:rPr lang="el-GR" sz="20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-προς-Καταναλωτή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Παραγγελία</a:t>
                      </a:r>
                      <a:r>
                        <a:rPr lang="el-GR" sz="20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βιβλίων μέσω δικτύου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09249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B2B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Επιχείρηση</a:t>
                      </a:r>
                      <a:r>
                        <a:rPr lang="el-GR" sz="20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-προς-Επιχείρηση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Παραγγελία ελαστικών από αυτοκινητοβιομηχανία σε προμηθευτή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75634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G2C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Κυβέρνηση-προς-Καταναλωτή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Ηλεκτρ.</a:t>
                      </a:r>
                      <a:r>
                        <a:rPr lang="el-GR" sz="20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Διανομή φορολογικών εντύπων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75634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C2C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Καταναλωτή-προς-Καταναλωτή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Δικτυακές δημοπρασίες μεταχειρισμένων ειδών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5149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P2P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Ομότιμη (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Peer-to-Peer)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Κοινοχρησία</a:t>
                      </a:r>
                      <a:r>
                        <a:rPr lang="el-GR" sz="20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αρχείων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Χρήσεις Δικτύων Υπολογιστών (6)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Μετακινούμενοι Χρήστες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28</a:t>
            </a:fld>
            <a:endParaRPr lang="el-GR" altLang="el-GR"/>
          </a:p>
        </p:txBody>
      </p:sp>
      <p:graphicFrame>
        <p:nvGraphicFramePr>
          <p:cNvPr id="6" name="Table 5" descr="μετακινούμενοι χρήστε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865512"/>
              </p:ext>
            </p:extLst>
          </p:nvPr>
        </p:nvGraphicFramePr>
        <p:xfrm>
          <a:off x="467544" y="2204864"/>
          <a:ext cx="8280921" cy="37032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512168"/>
                <a:gridCol w="1080120"/>
                <a:gridCol w="5688633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Ασύρματη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Κινητή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Εφαρμογές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Όχι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Όχι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Επιτραπέζιοι</a:t>
                      </a:r>
                      <a:r>
                        <a:rPr lang="el-GR" sz="24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υπολογιστές σε γραφεία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Όχι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Ναι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Tablet </a:t>
                      </a:r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ή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smartphone</a:t>
                      </a:r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mobile IP)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Ναι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Όχι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Υπολογιστής σε οικιακό ασύρματο δίκτυο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Ναι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Ναι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Tablet </a:t>
                      </a:r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ή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smartphone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σε</a:t>
                      </a:r>
                      <a:r>
                        <a:rPr lang="el-GR" sz="24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χώρο με ασύρματη δικτυακή σύνδεση, 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PDA </a:t>
                      </a:r>
                      <a:r>
                        <a:rPr lang="el-GR" sz="24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σε κατάστημα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Δικτύων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Δίκτυα Προσωπικής Περιοχής (</a:t>
            </a:r>
            <a:r>
              <a:rPr lang="en-US" dirty="0" smtClean="0"/>
              <a:t>PANs – Personal Area Networks)</a:t>
            </a:r>
          </a:p>
          <a:p>
            <a:r>
              <a:rPr lang="el-GR" dirty="0" smtClean="0"/>
              <a:t>Δίκτυα Τοπικής Περιοχής (</a:t>
            </a:r>
            <a:r>
              <a:rPr lang="en-US" dirty="0" smtClean="0"/>
              <a:t>LANs – Local Area Networks)</a:t>
            </a:r>
          </a:p>
          <a:p>
            <a:r>
              <a:rPr lang="el-GR" dirty="0" smtClean="0"/>
              <a:t>Δίκτυα Μητροπολιτικής Περιοχής (</a:t>
            </a:r>
            <a:r>
              <a:rPr lang="en-US" dirty="0" smtClean="0"/>
              <a:t>MANs – Metropolitan Area Networks)</a:t>
            </a:r>
          </a:p>
          <a:p>
            <a:r>
              <a:rPr lang="el-GR" dirty="0" smtClean="0"/>
              <a:t>Δίκτυα Ευρείας Περιοχής (</a:t>
            </a:r>
            <a:r>
              <a:rPr lang="en-US" dirty="0" smtClean="0"/>
              <a:t>WANs – Wide Area Networks)</a:t>
            </a:r>
          </a:p>
          <a:p>
            <a:r>
              <a:rPr lang="el-GR" dirty="0" smtClean="0"/>
              <a:t>Διαδίκτυο (</a:t>
            </a:r>
            <a:r>
              <a:rPr lang="en-US" dirty="0" smtClean="0"/>
              <a:t>Internet)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29</a:t>
            </a:fld>
            <a:endParaRPr lang="el-GR" alt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Τί είναι το δίκτυο.</a:t>
            </a:r>
            <a:endParaRPr lang="en-US" dirty="0" smtClean="0"/>
          </a:p>
          <a:p>
            <a:r>
              <a:rPr lang="el-GR" dirty="0" smtClean="0"/>
              <a:t>Χρήσεις των Δικτύων Υπολογιστών.</a:t>
            </a:r>
          </a:p>
          <a:p>
            <a:r>
              <a:rPr lang="el-GR" dirty="0" smtClean="0"/>
              <a:t>Υλικό (</a:t>
            </a:r>
            <a:r>
              <a:rPr lang="en-US" dirty="0" smtClean="0"/>
              <a:t>hardware) </a:t>
            </a:r>
            <a:r>
              <a:rPr lang="el-GR" dirty="0" smtClean="0"/>
              <a:t>Δικτύων.</a:t>
            </a:r>
          </a:p>
          <a:p>
            <a:r>
              <a:rPr lang="el-GR" dirty="0" smtClean="0"/>
              <a:t>Λογισμικό Δικτύων.</a:t>
            </a:r>
          </a:p>
          <a:p>
            <a:r>
              <a:rPr lang="el-GR" dirty="0" smtClean="0"/>
              <a:t>Μοντέλα Αναφοράς.</a:t>
            </a:r>
          </a:p>
          <a:p>
            <a:r>
              <a:rPr lang="el-GR" dirty="0" smtClean="0"/>
              <a:t>Παραδείγματα Δικτύων.</a:t>
            </a:r>
          </a:p>
          <a:p>
            <a:r>
              <a:rPr lang="el-GR" dirty="0" smtClean="0"/>
              <a:t>Τυποποίηση Δικτύων.</a:t>
            </a:r>
          </a:p>
          <a:p>
            <a:r>
              <a:rPr lang="el-GR" dirty="0" smtClean="0"/>
              <a:t>Μετρικές Μονάδες.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</a:t>
            </a:fld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665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ggelisdouros\Pictures\Picture1.png τύποι δικτύω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8" y="1340768"/>
            <a:ext cx="8448675" cy="504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Δικτύων</a:t>
            </a:r>
            <a:r>
              <a:rPr lang="en-US" dirty="0" smtClean="0"/>
              <a:t> (2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30</a:t>
            </a:fld>
            <a:endParaRPr lang="el-GR" altLang="el-GR"/>
          </a:p>
        </p:txBody>
      </p:sp>
      <p:sp>
        <p:nvSpPr>
          <p:cNvPr id="7" name="Right Brace 6" descr="LAN"/>
          <p:cNvSpPr/>
          <p:nvPr/>
        </p:nvSpPr>
        <p:spPr>
          <a:xfrm>
            <a:off x="6084168" y="2708920"/>
            <a:ext cx="288032" cy="1368152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ight Brace 7" descr="WAN"/>
          <p:cNvSpPr/>
          <p:nvPr/>
        </p:nvSpPr>
        <p:spPr>
          <a:xfrm>
            <a:off x="6084168" y="4509120"/>
            <a:ext cx="288032" cy="936104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363272" cy="475252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Κατηγορίες δικτύων ανάλογα με την τεχνολογία του διαύλου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1656184"/>
          </a:xfrm>
        </p:spPr>
        <p:txBody>
          <a:bodyPr/>
          <a:lstStyle/>
          <a:p>
            <a:r>
              <a:rPr lang="el-GR" dirty="0" smtClean="0"/>
              <a:t>Δίκτυο από σημείο σε σημείο (</a:t>
            </a:r>
            <a:r>
              <a:rPr lang="en-US" dirty="0" smtClean="0"/>
              <a:t>point-to-point)</a:t>
            </a:r>
          </a:p>
          <a:p>
            <a:r>
              <a:rPr lang="el-GR" dirty="0" smtClean="0"/>
              <a:t>Δίκτυο πολλαπλής πρόσβασης: όλοι «ακούνε» ό,τι στέλνει ένας διασυνδεδεμένος κόμβος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31</a:t>
            </a:fld>
            <a:endParaRPr lang="el-GR" altLang="el-GR"/>
          </a:p>
        </p:txBody>
      </p:sp>
      <p:pic>
        <p:nvPicPr>
          <p:cNvPr id="1027" name="Picture 3" descr="Ασύρματο δίκτυ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068960"/>
            <a:ext cx="2895600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Ενσύρματο δίκτυ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068960"/>
            <a:ext cx="2700337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Τοπικά Δίκτυα (</a:t>
            </a:r>
            <a:r>
              <a:rPr lang="en-US" dirty="0" smtClean="0"/>
              <a:t>LANs)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32</a:t>
            </a:fld>
            <a:endParaRPr lang="el-GR" altLang="el-GR"/>
          </a:p>
        </p:txBody>
      </p:sp>
      <p:grpSp>
        <p:nvGrpSpPr>
          <p:cNvPr id="10" name="Group 9" descr="τοπικά δίκτυα"/>
          <p:cNvGrpSpPr/>
          <p:nvPr/>
        </p:nvGrpSpPr>
        <p:grpSpPr>
          <a:xfrm>
            <a:off x="539552" y="1772816"/>
            <a:ext cx="8280920" cy="3014662"/>
            <a:chOff x="539552" y="1772816"/>
            <a:chExt cx="8280920" cy="3014662"/>
          </a:xfrm>
        </p:grpSpPr>
        <p:pic>
          <p:nvPicPr>
            <p:cNvPr id="6" name="Picture 4" descr="1-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772816"/>
              <a:ext cx="7913688" cy="3014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1259632" y="2564904"/>
              <a:ext cx="1224136" cy="288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Κόμβος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596336" y="3933056"/>
              <a:ext cx="1224136" cy="288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Κόμβος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55776" y="3861048"/>
              <a:ext cx="1080120" cy="288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Καλώδιο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Δίκτυα Ευρείας Περιοχής (</a:t>
            </a:r>
            <a:r>
              <a:rPr lang="en-US" dirty="0" smtClean="0"/>
              <a:t>WANs)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33</a:t>
            </a:fld>
            <a:endParaRPr lang="el-GR" altLang="el-GR"/>
          </a:p>
        </p:txBody>
      </p:sp>
      <p:grpSp>
        <p:nvGrpSpPr>
          <p:cNvPr id="10" name="Group 9" descr="WANs"/>
          <p:cNvGrpSpPr/>
          <p:nvPr/>
        </p:nvGrpSpPr>
        <p:grpSpPr>
          <a:xfrm>
            <a:off x="714375" y="1772816"/>
            <a:ext cx="8178105" cy="3278609"/>
            <a:chOff x="714375" y="1772816"/>
            <a:chExt cx="8178105" cy="3278609"/>
          </a:xfrm>
        </p:grpSpPr>
        <p:pic>
          <p:nvPicPr>
            <p:cNvPr id="6" name="Picture 4" descr="1-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75" y="1844675"/>
              <a:ext cx="7808913" cy="320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7668344" y="3645024"/>
              <a:ext cx="1224136" cy="288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Κόμβος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220072" y="1772816"/>
              <a:ext cx="1728192" cy="288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Δρομολογητής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27784" y="1772816"/>
              <a:ext cx="1224136" cy="288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Υποδίκτυο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Δίκτυα Ευρείας Περιοχής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76064"/>
          </a:xfrm>
        </p:spPr>
        <p:txBody>
          <a:bodyPr/>
          <a:lstStyle/>
          <a:p>
            <a:r>
              <a:rPr lang="el-GR" dirty="0" smtClean="0"/>
              <a:t>Ροή πακέτων από τον αποστολέα στον παραλήπτη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34</a:t>
            </a:fld>
            <a:endParaRPr lang="el-GR" altLang="el-GR"/>
          </a:p>
        </p:txBody>
      </p:sp>
      <p:grpSp>
        <p:nvGrpSpPr>
          <p:cNvPr id="16" name="Group 15" descr="WANs"/>
          <p:cNvGrpSpPr/>
          <p:nvPr/>
        </p:nvGrpSpPr>
        <p:grpSpPr>
          <a:xfrm>
            <a:off x="323528" y="1916832"/>
            <a:ext cx="8640960" cy="3960440"/>
            <a:chOff x="323528" y="1916832"/>
            <a:chExt cx="8640960" cy="3960440"/>
          </a:xfrm>
        </p:grpSpPr>
        <p:pic>
          <p:nvPicPr>
            <p:cNvPr id="6" name="Picture 4" descr="1-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2060848"/>
              <a:ext cx="8312150" cy="2989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395536" y="2420888"/>
              <a:ext cx="2088232" cy="3600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Κόμβος Αποστολής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516216" y="2348880"/>
              <a:ext cx="2088232" cy="3600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Κόμβος Λήψης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3528" y="4149080"/>
              <a:ext cx="2376264" cy="3600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Διεργασία Αποστολής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11752" y="4149080"/>
              <a:ext cx="2052736" cy="3600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Διεργασία Λήψης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55776" y="1988840"/>
              <a:ext cx="1800200" cy="3600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Δρομολογητής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71800" y="4005064"/>
              <a:ext cx="1080120" cy="3600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Πακέτο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60032" y="4005064"/>
              <a:ext cx="2232248" cy="187220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Δρομολογητής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 </a:t>
              </a:r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επιλέγει να προωθήσει τα πακέτα μέσω του δρομολογητή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 </a:t>
              </a:r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και όχι μέσω του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32040" y="1916832"/>
              <a:ext cx="1800200" cy="3600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Υποδίκτυο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Ασύρματα Δίκτυα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Διασύνδεση συστημάτων</a:t>
            </a:r>
          </a:p>
          <a:p>
            <a:r>
              <a:rPr lang="el-GR" dirty="0" smtClean="0"/>
              <a:t>Ασύρματα Τοπικά Δίκτυα </a:t>
            </a:r>
          </a:p>
          <a:p>
            <a:r>
              <a:rPr lang="el-GR" dirty="0" smtClean="0"/>
              <a:t>Ασύρματα Δίκτυα Ευρείας Περιοχής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35</a:t>
            </a:fld>
            <a:endParaRPr lang="el-GR" altLang="el-G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Ασύρματα Δίκτυα (2)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36</a:t>
            </a:fld>
            <a:endParaRPr lang="el-GR" altLang="el-GR" dirty="0"/>
          </a:p>
        </p:txBody>
      </p:sp>
      <p:grpSp>
        <p:nvGrpSpPr>
          <p:cNvPr id="11" name="Group 10" descr="Ασύρματα Δίκτυα"/>
          <p:cNvGrpSpPr/>
          <p:nvPr/>
        </p:nvGrpSpPr>
        <p:grpSpPr>
          <a:xfrm>
            <a:off x="251520" y="1844824"/>
            <a:ext cx="8424936" cy="4032448"/>
            <a:chOff x="251520" y="1844824"/>
            <a:chExt cx="8424936" cy="4032448"/>
          </a:xfrm>
        </p:grpSpPr>
        <p:pic>
          <p:nvPicPr>
            <p:cNvPr id="6" name="Picture 4" descr="1-11 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2060848"/>
              <a:ext cx="7899400" cy="351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755576" y="5301208"/>
              <a:ext cx="2376264" cy="5760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Ασύρματη Σύνδεση μέσω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Bluetooth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76056" y="5301208"/>
              <a:ext cx="2376264" cy="5760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Ασύρματο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LAN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60232" y="1844824"/>
              <a:ext cx="2016224" cy="5760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Σύνδεση με σταθερό δίκτυο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24128" y="2132856"/>
              <a:ext cx="1080120" cy="648072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Σταθμός Βάσης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διαδικτύωσης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37</a:t>
            </a:fld>
            <a:endParaRPr lang="el-GR" altLang="el-GR"/>
          </a:p>
        </p:txBody>
      </p:sp>
      <p:pic>
        <p:nvPicPr>
          <p:cNvPr id="217090" name="Picture 2" descr="Π.χ. διαδικτύωσ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3960440" cy="51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Δίκτυο κορμού (</a:t>
            </a:r>
            <a:r>
              <a:rPr lang="en-US" dirty="0" smtClean="0"/>
              <a:t>Backbone)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38</a:t>
            </a:fld>
            <a:endParaRPr lang="el-GR" altLang="el-GR"/>
          </a:p>
        </p:txBody>
      </p:sp>
      <p:pic>
        <p:nvPicPr>
          <p:cNvPr id="6" name="Picture 2" descr="δίκτυο κορμο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695" y="1412776"/>
            <a:ext cx="4012481" cy="529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Δίκτυο πρόσβασης</a:t>
            </a:r>
            <a:r>
              <a:rPr lang="en-US" dirty="0" smtClean="0"/>
              <a:t> (access network)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3538736" cy="4752528"/>
          </a:xfrm>
        </p:spPr>
        <p:txBody>
          <a:bodyPr/>
          <a:lstStyle/>
          <a:p>
            <a:r>
              <a:rPr lang="el-GR" dirty="0" smtClean="0"/>
              <a:t>Οικιακό δίκτυο πρόσβασης</a:t>
            </a:r>
          </a:p>
          <a:p>
            <a:r>
              <a:rPr lang="el-GR" dirty="0" smtClean="0"/>
              <a:t>Ιδρυματικό δίκτυο πρόσβασης (π.χ. δίκτυο ΟΠΑ)</a:t>
            </a:r>
          </a:p>
          <a:p>
            <a:r>
              <a:rPr lang="en-US" dirty="0" smtClean="0"/>
              <a:t>Mobile </a:t>
            </a:r>
            <a:r>
              <a:rPr lang="el-GR" dirty="0" smtClean="0"/>
              <a:t>δίκτυο πρόσβασης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39</a:t>
            </a:fld>
            <a:endParaRPr lang="el-GR" altLang="el-GR"/>
          </a:p>
        </p:txBody>
      </p:sp>
      <p:pic>
        <p:nvPicPr>
          <p:cNvPr id="218114" name="Picture 2" descr="δίκτυο πρόσβασ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84784"/>
            <a:ext cx="3548063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Τί είναι δίκτυο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Δύο ή περισσότερες ηλεκτρονικές συσκευές που επικοινωνούν μεταξύ τους μέσω κάποιου ενσύρματου ή ασύρματου μέσου μετάδοσης πληροφορίας.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</a:t>
            </a:fld>
            <a:endParaRPr lang="el-GR" altLang="el-GR"/>
          </a:p>
        </p:txBody>
      </p:sp>
      <p:pic>
        <p:nvPicPr>
          <p:cNvPr id="1026" name="Picture 2" descr="https://upload.wikimedia.org/wikipedia/commons/1/1c/Topolox%C3%ADa_en_estrela.png Δίκτυ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3293983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Δίκτυο πρόσβασης: </a:t>
            </a:r>
            <a:r>
              <a:rPr lang="en-US" dirty="0" smtClean="0"/>
              <a:t>Digital Subscriber Line (DSL)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3096"/>
            <a:ext cx="8363272" cy="20882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sz="2800" dirty="0" smtClean="0"/>
              <a:t>Χρήση υπάρχουσας τηλεφωνικής γραμμής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Δεδομένα στο </a:t>
            </a:r>
            <a:r>
              <a:rPr lang="en-US" dirty="0" smtClean="0"/>
              <a:t>Internet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Φωνή στο τηλεφωνικό δίκτυο</a:t>
            </a:r>
          </a:p>
          <a:p>
            <a:pPr>
              <a:spcBef>
                <a:spcPts val="0"/>
              </a:spcBef>
            </a:pPr>
            <a:r>
              <a:rPr lang="el-GR" sz="2800" dirty="0" smtClean="0"/>
              <a:t>Ταχύτητα &lt; 2,5 </a:t>
            </a:r>
            <a:r>
              <a:rPr lang="en-US" sz="2800" dirty="0" smtClean="0"/>
              <a:t>Mbps </a:t>
            </a:r>
            <a:r>
              <a:rPr lang="el-GR" sz="2800" dirty="0" smtClean="0"/>
              <a:t>στο </a:t>
            </a:r>
            <a:r>
              <a:rPr lang="en-US" sz="2800" dirty="0" smtClean="0"/>
              <a:t>upstream</a:t>
            </a:r>
          </a:p>
          <a:p>
            <a:pPr>
              <a:spcBef>
                <a:spcPts val="0"/>
              </a:spcBef>
            </a:pPr>
            <a:r>
              <a:rPr lang="el-GR" sz="2800" dirty="0" smtClean="0"/>
              <a:t>Ταχύτητα &lt; 25 </a:t>
            </a:r>
            <a:r>
              <a:rPr lang="en-US" sz="2800" dirty="0" smtClean="0"/>
              <a:t>Mbps </a:t>
            </a:r>
            <a:r>
              <a:rPr lang="el-GR" sz="2800" dirty="0" smtClean="0"/>
              <a:t>στο </a:t>
            </a:r>
            <a:r>
              <a:rPr lang="en-US" sz="2800" dirty="0" smtClean="0"/>
              <a:t>downstream</a:t>
            </a:r>
          </a:p>
          <a:p>
            <a:pPr>
              <a:spcBef>
                <a:spcPts val="0"/>
              </a:spcBef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40</a:t>
            </a:fld>
            <a:endParaRPr lang="el-GR" altLang="el-GR"/>
          </a:p>
        </p:txBody>
      </p:sp>
      <p:pic>
        <p:nvPicPr>
          <p:cNvPr id="219138" name="Picture 2" descr="DS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065963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Οικιακό δίκτυο πρόσβασης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41</a:t>
            </a:fld>
            <a:endParaRPr lang="el-GR" altLang="el-GR"/>
          </a:p>
        </p:txBody>
      </p:sp>
      <p:pic>
        <p:nvPicPr>
          <p:cNvPr id="220162" name="Picture 2" descr="οικιακό δίκτυο πρόσβασ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6495"/>
            <a:ext cx="870585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Εταιρικό/Ιδρυματικό δίκτυο πρόσβασης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941168"/>
            <a:ext cx="8568952" cy="1224136"/>
          </a:xfrm>
        </p:spPr>
        <p:txBody>
          <a:bodyPr/>
          <a:lstStyle/>
          <a:p>
            <a:r>
              <a:rPr lang="el-GR" sz="2800" dirty="0" smtClean="0"/>
              <a:t>Εταιρίες, Πανεπιστήμια, Ερευνητικοί φορείς, κ.λπ.</a:t>
            </a:r>
          </a:p>
          <a:p>
            <a:r>
              <a:rPr lang="el-GR" sz="2800" dirty="0" smtClean="0"/>
              <a:t>Ταχύτητες: 10/100 </a:t>
            </a:r>
            <a:r>
              <a:rPr lang="en-US" sz="2800" dirty="0" smtClean="0"/>
              <a:t>Mbps, 1Gbps, 10 </a:t>
            </a:r>
            <a:r>
              <a:rPr lang="en-US" sz="2800" dirty="0" err="1" smtClean="0"/>
              <a:t>Gbps</a:t>
            </a:r>
            <a:endParaRPr lang="el-G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42</a:t>
            </a:fld>
            <a:endParaRPr lang="el-GR" altLang="el-GR"/>
          </a:p>
        </p:txBody>
      </p:sp>
      <p:pic>
        <p:nvPicPr>
          <p:cNvPr id="221186" name="Picture 2" descr="εταιρικό δίκτυο πρόσβασ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663" y="1412776"/>
            <a:ext cx="8193087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Ασύρματο δίκτυο πρόσβασης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1512168"/>
          </a:xfrm>
        </p:spPr>
        <p:txBody>
          <a:bodyPr/>
          <a:lstStyle/>
          <a:p>
            <a:r>
              <a:rPr lang="el-GR" dirty="0" smtClean="0"/>
              <a:t>Ασύρματη σύνδεση μέσω σταθμού βάσης (</a:t>
            </a:r>
            <a:r>
              <a:rPr lang="en-US" dirty="0" smtClean="0"/>
              <a:t>access point</a:t>
            </a:r>
            <a:r>
              <a:rPr lang="el-GR" dirty="0" smtClean="0"/>
              <a:t>) που συνδέεται</a:t>
            </a:r>
            <a:r>
              <a:rPr lang="en-US" dirty="0" smtClean="0"/>
              <a:t> </a:t>
            </a:r>
            <a:r>
              <a:rPr lang="el-GR" dirty="0" smtClean="0"/>
              <a:t>σε ενσύρματο δίκτυο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43</a:t>
            </a:fld>
            <a:endParaRPr lang="el-GR" altLang="el-GR"/>
          </a:p>
        </p:txBody>
      </p:sp>
      <p:pic>
        <p:nvPicPr>
          <p:cNvPr id="222210" name="Picture 2" descr="wif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566939"/>
            <a:ext cx="2500313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11" name="Picture 3" descr="3g/4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329831"/>
            <a:ext cx="283527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251521" y="2852936"/>
            <a:ext cx="38884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l-GR" i="1" dirty="0" smtClean="0">
                <a:solidFill>
                  <a:srgbClr val="CC0000"/>
                </a:solidFill>
                <a:latin typeface="Gill Sans MT" pitchFamily="34" charset="0"/>
              </a:rPr>
              <a:t>Ασύρματα</a:t>
            </a:r>
            <a:r>
              <a:rPr lang="en-US" i="1" dirty="0" smtClean="0">
                <a:solidFill>
                  <a:srgbClr val="CC0000"/>
                </a:solidFill>
                <a:latin typeface="Gill Sans MT" pitchFamily="34" charset="0"/>
              </a:rPr>
              <a:t> </a:t>
            </a:r>
            <a:r>
              <a:rPr lang="en-US" i="1" dirty="0">
                <a:solidFill>
                  <a:srgbClr val="CC0000"/>
                </a:solidFill>
                <a:latin typeface="Gill Sans MT" pitchFamily="34" charset="0"/>
              </a:rPr>
              <a:t>LANs:</a:t>
            </a:r>
          </a:p>
          <a:p>
            <a:pPr marL="350838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dirty="0" smtClean="0">
                <a:solidFill>
                  <a:srgbClr val="000000"/>
                </a:solidFill>
                <a:latin typeface="Gill Sans MT" pitchFamily="34" charset="0"/>
              </a:rPr>
              <a:t>Μέσα σε κτίριο (ή γύρω από αυτό)</a:t>
            </a:r>
            <a:endParaRPr lang="en-US" sz="2000" dirty="0">
              <a:solidFill>
                <a:srgbClr val="000000"/>
              </a:solidFill>
              <a:latin typeface="Gill Sans MT" pitchFamily="34" charset="0"/>
            </a:endParaRPr>
          </a:p>
          <a:p>
            <a:pPr marL="350838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802.11b/g (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WiFi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): 11, 54 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Mbps</a:t>
            </a:r>
            <a:endParaRPr lang="en-US" sz="20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644008" y="2708920"/>
            <a:ext cx="4041201" cy="17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l-GR" dirty="0" smtClean="0">
                <a:solidFill>
                  <a:srgbClr val="CC0000"/>
                </a:solidFill>
                <a:latin typeface="Gill Sans MT" pitchFamily="34" charset="0"/>
              </a:rPr>
              <a:t>Ασύρματα Δίκτυα Ευρείας περιοχής</a:t>
            </a:r>
            <a:endParaRPr lang="en-US" dirty="0">
              <a:solidFill>
                <a:srgbClr val="CC0000"/>
              </a:solidFill>
              <a:latin typeface="Gill Sans MT" pitchFamily="34" charset="0"/>
            </a:endParaRPr>
          </a:p>
          <a:p>
            <a:pPr marL="35560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dirty="0" smtClean="0">
                <a:solidFill>
                  <a:srgbClr val="000000"/>
                </a:solidFill>
                <a:latin typeface="Gill Sans MT" pitchFamily="34" charset="0"/>
              </a:rPr>
              <a:t>Από κάποιο πάροχο κινητής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10</a:t>
            </a:r>
            <a:r>
              <a:rPr lang="ja-JP" altLang="en-US" sz="2000">
                <a:solidFill>
                  <a:srgbClr val="000000"/>
                </a:solidFill>
                <a:latin typeface="Gill Sans MT" pitchFamily="34" charset="0"/>
              </a:rPr>
              <a:t>’</a:t>
            </a:r>
            <a:r>
              <a:rPr lang="en-US" altLang="ja-JP" sz="2000" dirty="0">
                <a:solidFill>
                  <a:srgbClr val="000000"/>
                </a:solidFill>
                <a:latin typeface="Gill Sans MT" pitchFamily="34" charset="0"/>
              </a:rPr>
              <a:t>s km</a:t>
            </a:r>
          </a:p>
          <a:p>
            <a:pPr marL="35560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dirty="0" smtClean="0">
                <a:solidFill>
                  <a:srgbClr val="000000"/>
                </a:solidFill>
                <a:latin typeface="Gill Sans MT" pitchFamily="34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Gill Sans MT" pitchFamily="34" charset="0"/>
              </a:rPr>
              <a:t>έως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10 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Mbps </a:t>
            </a:r>
          </a:p>
          <a:p>
            <a:pPr marL="35560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3G, 4G:  LTE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Μεταγωγή κυκλώματος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772816"/>
            <a:ext cx="8784976" cy="43924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sz="2800" dirty="0" smtClean="0"/>
              <a:t>Δημιουργία κυκλώματος και επιλογή συγκεκριμένης διαδρομής για όλη την επικοινωνία μεταξύ δύο κόμβων</a:t>
            </a:r>
          </a:p>
          <a:p>
            <a:pPr>
              <a:spcBef>
                <a:spcPts val="0"/>
              </a:spcBef>
            </a:pPr>
            <a:r>
              <a:rPr lang="el-GR" sz="2800" dirty="0" smtClean="0"/>
              <a:t>Ενιαία φυσική διαδρομή με σταθερό ρυθμό μετάδοσης, επιλέγονται κατά τη δημιουργία της σύνδεσης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44</a:t>
            </a:fld>
            <a:endParaRPr lang="el-GR" altLang="el-GR"/>
          </a:p>
        </p:txBody>
      </p:sp>
      <p:pic>
        <p:nvPicPr>
          <p:cNvPr id="4100" name="Picture 4" descr="μεταγωγή κυκλώματο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365104"/>
            <a:ext cx="38592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Μεταγωγή κυκλώματος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268760"/>
            <a:ext cx="5256584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sz="2800" dirty="0" smtClean="0"/>
              <a:t>Το άθροισμα των ρυθμών μετάδοσης </a:t>
            </a:r>
            <a:r>
              <a:rPr lang="en-US" sz="2800" dirty="0" smtClean="0"/>
              <a:t>(</a:t>
            </a:r>
            <a:r>
              <a:rPr lang="en-US" sz="2800" dirty="0" err="1" smtClean="0"/>
              <a:t>r</a:t>
            </a:r>
            <a:r>
              <a:rPr lang="en-US" sz="2800" baseline="-25000" dirty="0" err="1" smtClean="0"/>
              <a:t>ij</a:t>
            </a:r>
            <a:r>
              <a:rPr lang="en-US" sz="2800" dirty="0" smtClean="0"/>
              <a:t>) </a:t>
            </a:r>
            <a:r>
              <a:rPr lang="el-GR" sz="2800" dirty="0" smtClean="0"/>
              <a:t>που εκχωρούνται στις συνδέσεις πρέπει να είναι μικρότερο από τη συνολική χωρητικότητα (</a:t>
            </a:r>
            <a:r>
              <a:rPr lang="en-US" sz="2800" dirty="0" smtClean="0"/>
              <a:t>C)</a:t>
            </a:r>
            <a:r>
              <a:rPr lang="el-GR" sz="2800" dirty="0" smtClean="0"/>
              <a:t> της γραμμής</a:t>
            </a:r>
          </a:p>
          <a:p>
            <a:pPr>
              <a:spcBef>
                <a:spcPts val="0"/>
              </a:spcBef>
            </a:pPr>
            <a:r>
              <a:rPr lang="el-GR" sz="2800" dirty="0" smtClean="0"/>
              <a:t>Η μεταγωγική ικανότητα των μεταγωγέων πρέπει να είναι συμβατή με την ταχύτητα των γραμμών</a:t>
            </a:r>
            <a:endParaRPr lang="el-G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45</a:t>
            </a:fld>
            <a:endParaRPr lang="el-GR" altLang="el-GR"/>
          </a:p>
        </p:txBody>
      </p:sp>
      <p:pic>
        <p:nvPicPr>
          <p:cNvPr id="4101" name="Picture 5" descr="μεταγωγή κυκλώματο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04864"/>
            <a:ext cx="399256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66"/>
          <p:cNvSpPr txBox="1">
            <a:spLocks noChangeArrowheads="1"/>
          </p:cNvSpPr>
          <p:nvPr/>
        </p:nvSpPr>
        <p:spPr bwMode="auto">
          <a:xfrm>
            <a:off x="7092280" y="4797152"/>
            <a:ext cx="1590675" cy="3667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r</a:t>
            </a:r>
            <a:r>
              <a:rPr lang="en-US" sz="1800" baseline="-25000" dirty="0">
                <a:solidFill>
                  <a:srgbClr val="000099"/>
                </a:solidFill>
                <a:latin typeface="Verdana" pitchFamily="34" charset="0"/>
              </a:rPr>
              <a:t>12</a:t>
            </a:r>
            <a:r>
              <a:rPr lang="en-US" sz="1800" dirty="0">
                <a:latin typeface="Verdana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Verdana" pitchFamily="34" charset="0"/>
              </a:rPr>
              <a:t>+</a:t>
            </a:r>
            <a:r>
              <a:rPr lang="en-US" sz="1800" dirty="0">
                <a:latin typeface="Verdana" pitchFamily="34" charset="0"/>
              </a:rPr>
              <a:t> </a:t>
            </a:r>
            <a:r>
              <a:rPr lang="en-US" sz="1800" dirty="0">
                <a:solidFill>
                  <a:srgbClr val="306434"/>
                </a:solidFill>
                <a:latin typeface="Verdana" pitchFamily="34" charset="0"/>
              </a:rPr>
              <a:t>r</a:t>
            </a:r>
            <a:r>
              <a:rPr lang="en-US" sz="1800" baseline="-25000" dirty="0">
                <a:solidFill>
                  <a:srgbClr val="306434"/>
                </a:solidFill>
                <a:latin typeface="Verdana" pitchFamily="34" charset="0"/>
              </a:rPr>
              <a:t>34</a:t>
            </a:r>
            <a:r>
              <a:rPr lang="en-US" sz="1800" dirty="0">
                <a:latin typeface="Verdana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Verdana" pitchFamily="34" charset="0"/>
                <a:sym typeface="Symbol" pitchFamily="18" charset="2"/>
              </a:rPr>
              <a:t> C</a:t>
            </a:r>
            <a:endParaRPr lang="el-GR" sz="18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Μεταγωγή κυκλώματος (3)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4680520" cy="43204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sz="2800" dirty="0" smtClean="0"/>
              <a:t>Πόση είναι η καθυστέρηση </a:t>
            </a:r>
            <a:r>
              <a:rPr lang="en-US" sz="2800" dirty="0" smtClean="0"/>
              <a:t>D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 (</a:t>
            </a:r>
            <a:r>
              <a:rPr lang="el-GR" sz="2800" dirty="0" smtClean="0"/>
              <a:t>από τον Τ</a:t>
            </a:r>
            <a:r>
              <a:rPr lang="el-GR" sz="2800" baseline="-25000" dirty="0" smtClean="0"/>
              <a:t>1</a:t>
            </a:r>
            <a:r>
              <a:rPr lang="el-GR" sz="2800" dirty="0" smtClean="0"/>
              <a:t> στον Τ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) για ένα πακέτο των </a:t>
            </a:r>
            <a:r>
              <a:rPr lang="en-US" sz="2800" dirty="0" smtClean="0"/>
              <a:t>L bits;</a:t>
            </a:r>
            <a:endParaRPr lang="el-GR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D = L/r</a:t>
            </a:r>
            <a:r>
              <a:rPr lang="en-US" sz="2800" baseline="-25000" dirty="0" smtClean="0"/>
              <a:t>12 </a:t>
            </a:r>
            <a:r>
              <a:rPr lang="en-US" sz="2800" dirty="0" smtClean="0"/>
              <a:t>+</a:t>
            </a:r>
            <a:r>
              <a:rPr lang="el-GR" sz="2800" dirty="0" smtClean="0"/>
              <a:t> καθυστ. διάδοσης</a:t>
            </a:r>
            <a:endParaRPr lang="el-GR" sz="2800" baseline="-25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46</a:t>
            </a:fld>
            <a:endParaRPr lang="el-GR" altLang="el-GR"/>
          </a:p>
        </p:txBody>
      </p:sp>
      <p:pic>
        <p:nvPicPr>
          <p:cNvPr id="4101" name="Picture 5" descr="μεταγωγή κυκλώματο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399256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Μεταγωγή πακέτου και μηνύματος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39248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endParaRPr lang="el-GR" b="1" dirty="0" smtClean="0"/>
          </a:p>
          <a:p>
            <a:pPr>
              <a:spcBef>
                <a:spcPts val="0"/>
              </a:spcBef>
              <a:buNone/>
            </a:pPr>
            <a:r>
              <a:rPr lang="el-GR" b="1" dirty="0" smtClean="0"/>
              <a:t>Μεταγωγή πακέτου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800" dirty="0" smtClean="0"/>
              <a:t>Ομάδα </a:t>
            </a:r>
            <a:r>
              <a:rPr lang="en-US" sz="2800" dirty="0" smtClean="0"/>
              <a:t>bits </a:t>
            </a:r>
            <a:r>
              <a:rPr lang="en-US" sz="2800" dirty="0" smtClean="0">
                <a:sym typeface="Wingdings" pitchFamily="2" charset="2"/>
              </a:rPr>
              <a:t> 1 </a:t>
            </a:r>
            <a:r>
              <a:rPr lang="el-GR" sz="2800" dirty="0" smtClean="0">
                <a:solidFill>
                  <a:srgbClr val="FF6600"/>
                </a:solidFill>
                <a:sym typeface="Wingdings" pitchFamily="2" charset="2"/>
              </a:rPr>
              <a:t>πακέτο</a:t>
            </a:r>
            <a:r>
              <a:rPr lang="el-GR" sz="2800" dirty="0" smtClean="0">
                <a:sym typeface="Wingdings" pitchFamily="2" charset="2"/>
              </a:rPr>
              <a:t>, στέλνεται στον επόμενο κόμβο με στοιχεία του παραλήπτη. Ο κόμβος εξετάζει τον προορισμό, το </a:t>
            </a:r>
            <a:r>
              <a:rPr lang="el-GR" sz="2800" dirty="0" smtClean="0">
                <a:solidFill>
                  <a:srgbClr val="FF6600"/>
                </a:solidFill>
                <a:sym typeface="Wingdings" pitchFamily="2" charset="2"/>
              </a:rPr>
              <a:t>αποθηκεύει προσωρινά</a:t>
            </a:r>
            <a:r>
              <a:rPr lang="el-GR" sz="2800" dirty="0" smtClean="0">
                <a:sym typeface="Wingdings" pitchFamily="2" charset="2"/>
              </a:rPr>
              <a:t> και το </a:t>
            </a:r>
            <a:r>
              <a:rPr lang="el-GR" sz="2800" dirty="0" smtClean="0">
                <a:solidFill>
                  <a:srgbClr val="FF6600"/>
                </a:solidFill>
                <a:sym typeface="Wingdings" pitchFamily="2" charset="2"/>
              </a:rPr>
              <a:t>προωθεί</a:t>
            </a:r>
            <a:r>
              <a:rPr lang="el-GR" sz="2800" dirty="0" smtClean="0">
                <a:sym typeface="Wingdings" pitchFamily="2" charset="2"/>
              </a:rPr>
              <a:t> στον επόμενο κόμβο</a:t>
            </a:r>
            <a:endParaRPr lang="el-GR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47</a:t>
            </a:fld>
            <a:endParaRPr lang="el-GR" altLang="el-GR"/>
          </a:p>
        </p:txBody>
      </p:sp>
      <p:pic>
        <p:nvPicPr>
          <p:cNvPr id="7170" name="Picture 2" descr="μεταγωγή πακέτο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293096"/>
            <a:ext cx="29384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Μεταγωγή πακέτου: αποθήκευση και προώθηση (</a:t>
            </a:r>
            <a:r>
              <a:rPr lang="en-US" dirty="0" smtClean="0"/>
              <a:t>store-n-forward)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9040"/>
            <a:ext cx="8363272" cy="2376264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Παράδειγμα: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L = 7,5 </a:t>
            </a:r>
            <a:r>
              <a:rPr lang="en-US" dirty="0" err="1" smtClean="0"/>
              <a:t>Mbits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R = 1,5 Mbps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 </a:t>
            </a:r>
            <a:r>
              <a:rPr lang="el-GR" dirty="0" smtClean="0"/>
              <a:t>ενδιάμεσος κόμβος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 = 5 sec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48</a:t>
            </a:fld>
            <a:endParaRPr lang="el-GR" altLang="el-GR"/>
          </a:p>
        </p:txBody>
      </p:sp>
      <p:grpSp>
        <p:nvGrpSpPr>
          <p:cNvPr id="67" name="Group 66" descr="μεταγωγή πακέτου"/>
          <p:cNvGrpSpPr/>
          <p:nvPr/>
        </p:nvGrpSpPr>
        <p:grpSpPr>
          <a:xfrm>
            <a:off x="323528" y="1496524"/>
            <a:ext cx="8464053" cy="2148500"/>
            <a:chOff x="323528" y="1496524"/>
            <a:chExt cx="8464053" cy="2148500"/>
          </a:xfrm>
        </p:grpSpPr>
        <p:sp>
          <p:nvSpPr>
            <p:cNvPr id="6" name="TextBox 5"/>
            <p:cNvSpPr txBox="1"/>
            <p:nvPr/>
          </p:nvSpPr>
          <p:spPr>
            <a:xfrm>
              <a:off x="323528" y="3068960"/>
              <a:ext cx="134043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800" kern="0" dirty="0" smtClean="0">
                  <a:solidFill>
                    <a:prstClr val="black"/>
                  </a:solidFill>
                  <a:latin typeface="Calibri"/>
                  <a:ea typeface="+mn-ea"/>
                </a:rPr>
                <a:t>αποστολέας</a:t>
              </a:r>
              <a:endParaRPr lang="en-US" sz="1800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1630363" y="3057649"/>
              <a:ext cx="1057275" cy="420688"/>
              <a:chOff x="1816230" y="6118900"/>
              <a:chExt cx="1843339" cy="739100"/>
            </a:xfrm>
          </p:grpSpPr>
          <p:pic>
            <p:nvPicPr>
              <p:cNvPr id="8" name="Picture 8" descr="μεταγωγή πακέτου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16230" y="6144002"/>
                <a:ext cx="1843339" cy="71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 descr="μεταγωγή πακέτου"/>
              <p:cNvSpPr/>
              <p:nvPr/>
            </p:nvSpPr>
            <p:spPr>
              <a:xfrm rot="1049095">
                <a:off x="1947488" y="6118900"/>
                <a:ext cx="1650399" cy="462656"/>
              </a:xfrm>
              <a:prstGeom prst="rect">
                <a:avLst/>
              </a:prstGeom>
              <a:gradFill>
                <a:gsLst>
                  <a:gs pos="0">
                    <a:sysClr val="window" lastClr="FFFFFF"/>
                  </a:gs>
                  <a:gs pos="50000">
                    <a:sysClr val="window" lastClr="FFFFFF">
                      <a:alpha val="48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sz="1800" smtClean="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  <p:cxnSp>
          <p:nvCxnSpPr>
            <p:cNvPr id="10" name="Straight Connector 42"/>
            <p:cNvCxnSpPr>
              <a:cxnSpLocks noChangeShapeType="1"/>
            </p:cNvCxnSpPr>
            <p:nvPr/>
          </p:nvCxnSpPr>
          <p:spPr bwMode="auto">
            <a:xfrm flipV="1">
              <a:off x="2576513" y="3164012"/>
              <a:ext cx="17383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3922713" y="2976687"/>
              <a:ext cx="1058862" cy="331787"/>
              <a:chOff x="5142253" y="5649029"/>
              <a:chExt cx="1304545" cy="600773"/>
            </a:xfrm>
          </p:grpSpPr>
          <p:grpSp>
            <p:nvGrpSpPr>
              <p:cNvPr id="12" name="Group 92"/>
              <p:cNvGrpSpPr>
                <a:grpSpLocks/>
              </p:cNvGrpSpPr>
              <p:nvPr/>
            </p:nvGrpSpPr>
            <p:grpSpPr bwMode="auto">
              <a:xfrm>
                <a:off x="5189193" y="5649029"/>
                <a:ext cx="1196974" cy="600773"/>
                <a:chOff x="5023497" y="5851547"/>
                <a:chExt cx="1196974" cy="600773"/>
              </a:xfrm>
            </p:grpSpPr>
            <p:sp>
              <p:nvSpPr>
                <p:cNvPr id="16" name="Rectangle 96"/>
                <p:cNvSpPr>
                  <a:spLocks noChangeArrowheads="1"/>
                </p:cNvSpPr>
                <p:nvPr/>
              </p:nvSpPr>
              <p:spPr bwMode="auto">
                <a:xfrm>
                  <a:off x="6065959" y="6205112"/>
                  <a:ext cx="44985" cy="224212"/>
                </a:xfrm>
                <a:prstGeom prst="rect">
                  <a:avLst/>
                </a:prstGeom>
                <a:solidFill>
                  <a:srgbClr val="BFBFBF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l-GR" sz="18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7" name="Rectangle 97"/>
                <p:cNvSpPr>
                  <a:spLocks noChangeArrowheads="1"/>
                </p:cNvSpPr>
                <p:nvPr/>
              </p:nvSpPr>
              <p:spPr bwMode="auto">
                <a:xfrm>
                  <a:off x="5178008" y="6228108"/>
                  <a:ext cx="62587" cy="224212"/>
                </a:xfrm>
                <a:prstGeom prst="rect">
                  <a:avLst/>
                </a:prstGeom>
                <a:solidFill>
                  <a:srgbClr val="BFBFBF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l-GR" sz="18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8" name="Oval 98" descr="μεταγωγή πακέτου "/>
                <p:cNvSpPr>
                  <a:spLocks noChangeArrowheads="1"/>
                </p:cNvSpPr>
                <p:nvPr/>
              </p:nvSpPr>
              <p:spPr bwMode="auto">
                <a:xfrm>
                  <a:off x="5023497" y="5851547"/>
                  <a:ext cx="1196974" cy="494417"/>
                </a:xfrm>
                <a:prstGeom prst="ellipse">
                  <a:avLst/>
                </a:prstGeom>
                <a:solidFill>
                  <a:srgbClr val="EAEAEA"/>
                </a:solidFill>
                <a:ln w="2540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l-GR" sz="18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13" name="Rectangle 93"/>
              <p:cNvSpPr>
                <a:spLocks noChangeArrowheads="1"/>
              </p:cNvSpPr>
              <p:nvPr/>
            </p:nvSpPr>
            <p:spPr bwMode="auto">
              <a:xfrm>
                <a:off x="6360741" y="5695021"/>
                <a:ext cx="86057" cy="126479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el-GR" sz="18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" name="Rectangle 94"/>
              <p:cNvSpPr>
                <a:spLocks noChangeArrowheads="1"/>
              </p:cNvSpPr>
              <p:nvPr/>
            </p:nvSpPr>
            <p:spPr bwMode="auto">
              <a:xfrm>
                <a:off x="5142253" y="5700770"/>
                <a:ext cx="86057" cy="126479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el-GR" sz="18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9" name="Group 44"/>
            <p:cNvGrpSpPr>
              <a:grpSpLocks/>
            </p:cNvGrpSpPr>
            <p:nvPr/>
          </p:nvGrpSpPr>
          <p:grpSpPr bwMode="auto">
            <a:xfrm>
              <a:off x="3902074" y="1907688"/>
              <a:ext cx="1107789" cy="292712"/>
              <a:chOff x="5158794" y="4857062"/>
              <a:chExt cx="1319400" cy="511850"/>
            </a:xfrm>
          </p:grpSpPr>
          <p:sp>
            <p:nvSpPr>
              <p:cNvPr id="21" name="Rectangle 90"/>
              <p:cNvSpPr>
                <a:spLocks noChangeArrowheads="1"/>
              </p:cNvSpPr>
              <p:nvPr/>
            </p:nvSpPr>
            <p:spPr bwMode="auto">
              <a:xfrm>
                <a:off x="6327275" y="5219009"/>
                <a:ext cx="86974" cy="127695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el-GR" sz="18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2" name="Rectangle 91"/>
              <p:cNvSpPr>
                <a:spLocks noChangeArrowheads="1"/>
              </p:cNvSpPr>
              <p:nvPr/>
            </p:nvSpPr>
            <p:spPr bwMode="auto">
              <a:xfrm>
                <a:off x="5158794" y="5241217"/>
                <a:ext cx="86974" cy="127695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el-GR" sz="18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68" name="Picture 2" descr="μεταγωγή πακέτου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77361" y="4857062"/>
                <a:ext cx="1300833" cy="491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45"/>
            <p:cNvGrpSpPr>
              <a:grpSpLocks/>
            </p:cNvGrpSpPr>
            <p:nvPr/>
          </p:nvGrpSpPr>
          <p:grpSpPr bwMode="auto">
            <a:xfrm>
              <a:off x="1735138" y="1496524"/>
              <a:ext cx="1150937" cy="730250"/>
              <a:chOff x="2387973" y="4327680"/>
              <a:chExt cx="1771787" cy="1282262"/>
            </a:xfrm>
          </p:grpSpPr>
          <p:sp>
            <p:nvSpPr>
              <p:cNvPr id="25" name="Rectangle 24"/>
              <p:cNvSpPr/>
              <p:nvPr/>
            </p:nvSpPr>
            <p:spPr>
              <a:xfrm rot="11601822">
                <a:off x="2387973" y="5128665"/>
                <a:ext cx="1771787" cy="422704"/>
              </a:xfrm>
              <a:prstGeom prst="rect">
                <a:avLst/>
              </a:prstGeom>
              <a:gradFill>
                <a:gsLst>
                  <a:gs pos="0">
                    <a:sysClr val="window" lastClr="FFFFFF"/>
                  </a:gs>
                  <a:gs pos="50000">
                    <a:sysClr val="window" lastClr="FFFFFF">
                      <a:alpha val="48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sz="1800" smtClean="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pic>
            <p:nvPicPr>
              <p:cNvPr id="69" name="Picture 9" descr="μεταγωγή πακέτου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46580" y="4327680"/>
                <a:ext cx="1285463" cy="1282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2935288" y="3197349"/>
              <a:ext cx="566737" cy="306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/>
                  <a:ea typeface="+mn-ea"/>
                </a:rPr>
                <a:t>R</a:t>
              </a:r>
              <a:r>
                <a:rPr lang="en-US" sz="1800" kern="0" dirty="0">
                  <a:solidFill>
                    <a:prstClr val="black"/>
                  </a:solidFill>
                  <a:latin typeface="Calibri"/>
                  <a:ea typeface="+mn-ea"/>
                </a:rPr>
                <a:t> bps</a:t>
              </a:r>
            </a:p>
          </p:txBody>
        </p:sp>
        <p:cxnSp>
          <p:nvCxnSpPr>
            <p:cNvPr id="27" name="Straight Connector 47"/>
            <p:cNvCxnSpPr>
              <a:cxnSpLocks noChangeShapeType="1"/>
            </p:cNvCxnSpPr>
            <p:nvPr/>
          </p:nvCxnSpPr>
          <p:spPr bwMode="auto">
            <a:xfrm flipV="1">
              <a:off x="4967288" y="3168774"/>
              <a:ext cx="17383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8" name="Group 100"/>
            <p:cNvGrpSpPr>
              <a:grpSpLocks/>
            </p:cNvGrpSpPr>
            <p:nvPr/>
          </p:nvGrpSpPr>
          <p:grpSpPr bwMode="auto">
            <a:xfrm>
              <a:off x="5945188" y="2360737"/>
              <a:ext cx="1477962" cy="1284287"/>
              <a:chOff x="-44" y="1473"/>
              <a:chExt cx="981" cy="1105"/>
            </a:xfrm>
          </p:grpSpPr>
          <p:pic>
            <p:nvPicPr>
              <p:cNvPr id="29" name="Picture 10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Freeform 102"/>
              <p:cNvSpPr>
                <a:spLocks/>
              </p:cNvSpPr>
              <p:nvPr/>
            </p:nvSpPr>
            <p:spPr bwMode="auto">
              <a:xfrm flipH="1">
                <a:off x="374" y="1580"/>
                <a:ext cx="474" cy="505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ysClr val="window" lastClr="FFFFFF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427913" y="3067174"/>
              <a:ext cx="135966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800" kern="0" dirty="0" smtClean="0">
                  <a:solidFill>
                    <a:prstClr val="black"/>
                  </a:solidFill>
                  <a:latin typeface="Calibri"/>
                  <a:ea typeface="+mn-ea"/>
                </a:rPr>
                <a:t>παραλήπτης</a:t>
              </a:r>
              <a:endParaRPr lang="en-US" sz="1800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2" name="TextBox 52"/>
            <p:cNvSpPr txBox="1">
              <a:spLocks noChangeArrowheads="1"/>
            </p:cNvSpPr>
            <p:nvPr/>
          </p:nvSpPr>
          <p:spPr bwMode="auto">
            <a:xfrm>
              <a:off x="2395538" y="2863974"/>
              <a:ext cx="234950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3" name="TextBox 53"/>
            <p:cNvSpPr txBox="1">
              <a:spLocks noChangeArrowheads="1"/>
            </p:cNvSpPr>
            <p:nvPr/>
          </p:nvSpPr>
          <p:spPr bwMode="auto">
            <a:xfrm>
              <a:off x="2198688" y="2870324"/>
              <a:ext cx="234950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4" name="TextBox 54"/>
            <p:cNvSpPr txBox="1">
              <a:spLocks noChangeArrowheads="1"/>
            </p:cNvSpPr>
            <p:nvPr/>
          </p:nvSpPr>
          <p:spPr bwMode="auto">
            <a:xfrm>
              <a:off x="2011363" y="2867149"/>
              <a:ext cx="234950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grpSp>
          <p:nvGrpSpPr>
            <p:cNvPr id="35" name="Group 55"/>
            <p:cNvGrpSpPr>
              <a:grpSpLocks/>
            </p:cNvGrpSpPr>
            <p:nvPr/>
          </p:nvGrpSpPr>
          <p:grpSpPr bwMode="auto">
            <a:xfrm>
              <a:off x="1744663" y="2162299"/>
              <a:ext cx="2935287" cy="841375"/>
              <a:chOff x="593766" y="5264055"/>
              <a:chExt cx="3597129" cy="1011695"/>
            </a:xfrm>
          </p:grpSpPr>
          <p:grpSp>
            <p:nvGrpSpPr>
              <p:cNvPr id="36" name="Group 56"/>
              <p:cNvGrpSpPr>
                <a:grpSpLocks/>
              </p:cNvGrpSpPr>
              <p:nvPr/>
            </p:nvGrpSpPr>
            <p:grpSpPr bwMode="auto">
              <a:xfrm>
                <a:off x="3527499" y="5264055"/>
                <a:ext cx="616705" cy="927705"/>
                <a:chOff x="2106358" y="5387204"/>
                <a:chExt cx="616705" cy="927705"/>
              </a:xfrm>
            </p:grpSpPr>
            <p:sp>
              <p:nvSpPr>
                <p:cNvPr id="57" name="Rectangle 77"/>
                <p:cNvSpPr>
                  <a:spLocks noChangeArrowheads="1"/>
                </p:cNvSpPr>
                <p:nvPr/>
              </p:nvSpPr>
              <p:spPr bwMode="auto">
                <a:xfrm>
                  <a:off x="2577155" y="6049578"/>
                  <a:ext cx="140072" cy="265331"/>
                </a:xfrm>
                <a:prstGeom prst="rect">
                  <a:avLst/>
                </a:prstGeom>
                <a:solidFill>
                  <a:srgbClr val="33CCFF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l-GR" sz="18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2110248" y="5705984"/>
                  <a:ext cx="466907" cy="608925"/>
                </a:xfrm>
                <a:custGeom>
                  <a:avLst/>
                  <a:gdLst>
                    <a:gd name="connsiteX0" fmla="*/ 0 w 966787"/>
                    <a:gd name="connsiteY0" fmla="*/ 0 h 2138362"/>
                    <a:gd name="connsiteX1" fmla="*/ 0 w 966787"/>
                    <a:gd name="connsiteY1" fmla="*/ 1190625 h 2138362"/>
                    <a:gd name="connsiteX2" fmla="*/ 966787 w 966787"/>
                    <a:gd name="connsiteY2" fmla="*/ 2138362 h 2138362"/>
                    <a:gd name="connsiteX3" fmla="*/ 962025 w 966787"/>
                    <a:gd name="connsiteY3" fmla="*/ 742950 h 2138362"/>
                    <a:gd name="connsiteX4" fmla="*/ 0 w 966787"/>
                    <a:gd name="connsiteY4" fmla="*/ 0 h 2138362"/>
                    <a:gd name="connsiteX0" fmla="*/ 0 w 967997"/>
                    <a:gd name="connsiteY0" fmla="*/ 0 h 2138362"/>
                    <a:gd name="connsiteX1" fmla="*/ 0 w 967997"/>
                    <a:gd name="connsiteY1" fmla="*/ 1190625 h 2138362"/>
                    <a:gd name="connsiteX2" fmla="*/ 966787 w 967997"/>
                    <a:gd name="connsiteY2" fmla="*/ 2138362 h 2138362"/>
                    <a:gd name="connsiteX3" fmla="*/ 967618 w 967997"/>
                    <a:gd name="connsiteY3" fmla="*/ 1495143 h 2138362"/>
                    <a:gd name="connsiteX4" fmla="*/ 0 w 967997"/>
                    <a:gd name="connsiteY4" fmla="*/ 0 h 2138362"/>
                    <a:gd name="connsiteX0" fmla="*/ 0 w 967997"/>
                    <a:gd name="connsiteY0" fmla="*/ 0 h 1424095"/>
                    <a:gd name="connsiteX1" fmla="*/ 0 w 967997"/>
                    <a:gd name="connsiteY1" fmla="*/ 476358 h 1424095"/>
                    <a:gd name="connsiteX2" fmla="*/ 966787 w 967997"/>
                    <a:gd name="connsiteY2" fmla="*/ 1424095 h 1424095"/>
                    <a:gd name="connsiteX3" fmla="*/ 967618 w 967997"/>
                    <a:gd name="connsiteY3" fmla="*/ 780876 h 1424095"/>
                    <a:gd name="connsiteX4" fmla="*/ 0 w 967997"/>
                    <a:gd name="connsiteY4" fmla="*/ 0 h 1424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7997" h="1424095">
                      <a:moveTo>
                        <a:pt x="0" y="0"/>
                      </a:moveTo>
                      <a:lnTo>
                        <a:pt x="0" y="476358"/>
                      </a:lnTo>
                      <a:lnTo>
                        <a:pt x="966787" y="1424095"/>
                      </a:lnTo>
                      <a:cubicBezTo>
                        <a:pt x="965200" y="958958"/>
                        <a:pt x="969205" y="1246013"/>
                        <a:pt x="967618" y="78087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2106358" y="5688804"/>
                  <a:ext cx="616705" cy="355048"/>
                </a:xfrm>
                <a:custGeom>
                  <a:avLst/>
                  <a:gdLst>
                    <a:gd name="connsiteX0" fmla="*/ 0 w 966787"/>
                    <a:gd name="connsiteY0" fmla="*/ 0 h 2138362"/>
                    <a:gd name="connsiteX1" fmla="*/ 0 w 966787"/>
                    <a:gd name="connsiteY1" fmla="*/ 1190625 h 2138362"/>
                    <a:gd name="connsiteX2" fmla="*/ 966787 w 966787"/>
                    <a:gd name="connsiteY2" fmla="*/ 2138362 h 2138362"/>
                    <a:gd name="connsiteX3" fmla="*/ 962025 w 966787"/>
                    <a:gd name="connsiteY3" fmla="*/ 742950 h 2138362"/>
                    <a:gd name="connsiteX4" fmla="*/ 0 w 966787"/>
                    <a:gd name="connsiteY4" fmla="*/ 0 h 2138362"/>
                    <a:gd name="connsiteX0" fmla="*/ 928688 w 1895475"/>
                    <a:gd name="connsiteY0" fmla="*/ 0 h 2138362"/>
                    <a:gd name="connsiteX1" fmla="*/ 0 w 1895475"/>
                    <a:gd name="connsiteY1" fmla="*/ 461963 h 2138362"/>
                    <a:gd name="connsiteX2" fmla="*/ 1895475 w 1895475"/>
                    <a:gd name="connsiteY2" fmla="*/ 2138362 h 2138362"/>
                    <a:gd name="connsiteX3" fmla="*/ 1890713 w 1895475"/>
                    <a:gd name="connsiteY3" fmla="*/ 742950 h 2138362"/>
                    <a:gd name="connsiteX4" fmla="*/ 928688 w 1895475"/>
                    <a:gd name="connsiteY4" fmla="*/ 0 h 213836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890713 w 1895475"/>
                    <a:gd name="connsiteY3" fmla="*/ 342900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143000 w 1895475"/>
                    <a:gd name="connsiteY3" fmla="*/ 7762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143000 w 1895475"/>
                    <a:gd name="connsiteY3" fmla="*/ 7762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238250 w 1895475"/>
                    <a:gd name="connsiteY3" fmla="*/ 8143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238250 w 1895475"/>
                    <a:gd name="connsiteY3" fmla="*/ 814388 h 1738312"/>
                    <a:gd name="connsiteX4" fmla="*/ 247650 w 1895475"/>
                    <a:gd name="connsiteY4" fmla="*/ 0 h 1738312"/>
                    <a:gd name="connsiteX0" fmla="*/ 247650 w 1238250"/>
                    <a:gd name="connsiteY0" fmla="*/ 0 h 862012"/>
                    <a:gd name="connsiteX1" fmla="*/ 0 w 1238250"/>
                    <a:gd name="connsiteY1" fmla="*/ 61913 h 862012"/>
                    <a:gd name="connsiteX2" fmla="*/ 947738 w 1238250"/>
                    <a:gd name="connsiteY2" fmla="*/ 862012 h 862012"/>
                    <a:gd name="connsiteX3" fmla="*/ 1238250 w 1238250"/>
                    <a:gd name="connsiteY3" fmla="*/ 814388 h 862012"/>
                    <a:gd name="connsiteX4" fmla="*/ 247650 w 1238250"/>
                    <a:gd name="connsiteY4" fmla="*/ 0 h 862012"/>
                    <a:gd name="connsiteX0" fmla="*/ 247650 w 1238250"/>
                    <a:gd name="connsiteY0" fmla="*/ 0 h 823912"/>
                    <a:gd name="connsiteX1" fmla="*/ 0 w 1238250"/>
                    <a:gd name="connsiteY1" fmla="*/ 61913 h 823912"/>
                    <a:gd name="connsiteX2" fmla="*/ 952500 w 1238250"/>
                    <a:gd name="connsiteY2" fmla="*/ 823912 h 823912"/>
                    <a:gd name="connsiteX3" fmla="*/ 1238250 w 1238250"/>
                    <a:gd name="connsiteY3" fmla="*/ 814388 h 823912"/>
                    <a:gd name="connsiteX4" fmla="*/ 247650 w 1238250"/>
                    <a:gd name="connsiteY4" fmla="*/ 0 h 823912"/>
                    <a:gd name="connsiteX0" fmla="*/ 247650 w 1238250"/>
                    <a:gd name="connsiteY0" fmla="*/ 0 h 823912"/>
                    <a:gd name="connsiteX1" fmla="*/ 0 w 1238250"/>
                    <a:gd name="connsiteY1" fmla="*/ 61913 h 823912"/>
                    <a:gd name="connsiteX2" fmla="*/ 952500 w 1238250"/>
                    <a:gd name="connsiteY2" fmla="*/ 823912 h 823912"/>
                    <a:gd name="connsiteX3" fmla="*/ 1238250 w 1238250"/>
                    <a:gd name="connsiteY3" fmla="*/ 814388 h 823912"/>
                    <a:gd name="connsiteX4" fmla="*/ 247650 w 1238250"/>
                    <a:gd name="connsiteY4" fmla="*/ 0 h 823912"/>
                    <a:gd name="connsiteX0" fmla="*/ 233363 w 1238250"/>
                    <a:gd name="connsiteY0" fmla="*/ 0 h 766762"/>
                    <a:gd name="connsiteX1" fmla="*/ 0 w 1238250"/>
                    <a:gd name="connsiteY1" fmla="*/ 4763 h 766762"/>
                    <a:gd name="connsiteX2" fmla="*/ 952500 w 1238250"/>
                    <a:gd name="connsiteY2" fmla="*/ 766762 h 766762"/>
                    <a:gd name="connsiteX3" fmla="*/ 1238250 w 1238250"/>
                    <a:gd name="connsiteY3" fmla="*/ 757238 h 766762"/>
                    <a:gd name="connsiteX4" fmla="*/ 233363 w 1238250"/>
                    <a:gd name="connsiteY4" fmla="*/ 0 h 766762"/>
                    <a:gd name="connsiteX0" fmla="*/ 233363 w 1238250"/>
                    <a:gd name="connsiteY0" fmla="*/ 0 h 773376"/>
                    <a:gd name="connsiteX1" fmla="*/ 0 w 1238250"/>
                    <a:gd name="connsiteY1" fmla="*/ 4763 h 773376"/>
                    <a:gd name="connsiteX2" fmla="*/ 952500 w 1238250"/>
                    <a:gd name="connsiteY2" fmla="*/ 766762 h 773376"/>
                    <a:gd name="connsiteX3" fmla="*/ 1238250 w 1238250"/>
                    <a:gd name="connsiteY3" fmla="*/ 771525 h 773376"/>
                    <a:gd name="connsiteX4" fmla="*/ 233363 w 1238250"/>
                    <a:gd name="connsiteY4" fmla="*/ 0 h 773376"/>
                    <a:gd name="connsiteX0" fmla="*/ 233363 w 1238250"/>
                    <a:gd name="connsiteY0" fmla="*/ 0 h 766762"/>
                    <a:gd name="connsiteX1" fmla="*/ 0 w 1238250"/>
                    <a:gd name="connsiteY1" fmla="*/ 4763 h 766762"/>
                    <a:gd name="connsiteX2" fmla="*/ 952500 w 1238250"/>
                    <a:gd name="connsiteY2" fmla="*/ 766762 h 766762"/>
                    <a:gd name="connsiteX3" fmla="*/ 1238250 w 1238250"/>
                    <a:gd name="connsiteY3" fmla="*/ 757236 h 766762"/>
                    <a:gd name="connsiteX4" fmla="*/ 233363 w 1238250"/>
                    <a:gd name="connsiteY4" fmla="*/ 0 h 766762"/>
                    <a:gd name="connsiteX0" fmla="*/ 233363 w 1238250"/>
                    <a:gd name="connsiteY0" fmla="*/ 0 h 773375"/>
                    <a:gd name="connsiteX1" fmla="*/ 0 w 1238250"/>
                    <a:gd name="connsiteY1" fmla="*/ 4763 h 773375"/>
                    <a:gd name="connsiteX2" fmla="*/ 952500 w 1238250"/>
                    <a:gd name="connsiteY2" fmla="*/ 766762 h 773375"/>
                    <a:gd name="connsiteX3" fmla="*/ 1238250 w 1238250"/>
                    <a:gd name="connsiteY3" fmla="*/ 771523 h 773375"/>
                    <a:gd name="connsiteX4" fmla="*/ 233363 w 1238250"/>
                    <a:gd name="connsiteY4" fmla="*/ 0 h 773375"/>
                    <a:gd name="connsiteX0" fmla="*/ 233363 w 1238250"/>
                    <a:gd name="connsiteY0" fmla="*/ 0 h 771523"/>
                    <a:gd name="connsiteX1" fmla="*/ 0 w 1238250"/>
                    <a:gd name="connsiteY1" fmla="*/ 4763 h 771523"/>
                    <a:gd name="connsiteX2" fmla="*/ 952500 w 1238250"/>
                    <a:gd name="connsiteY2" fmla="*/ 766762 h 771523"/>
                    <a:gd name="connsiteX3" fmla="*/ 1238250 w 1238250"/>
                    <a:gd name="connsiteY3" fmla="*/ 771523 h 771523"/>
                    <a:gd name="connsiteX4" fmla="*/ 233363 w 1238250"/>
                    <a:gd name="connsiteY4" fmla="*/ 0 h 771523"/>
                    <a:gd name="connsiteX0" fmla="*/ 233363 w 1238250"/>
                    <a:gd name="connsiteY0" fmla="*/ 0 h 771523"/>
                    <a:gd name="connsiteX1" fmla="*/ 0 w 1238250"/>
                    <a:gd name="connsiteY1" fmla="*/ 23466 h 771523"/>
                    <a:gd name="connsiteX2" fmla="*/ 952500 w 1238250"/>
                    <a:gd name="connsiteY2" fmla="*/ 766762 h 771523"/>
                    <a:gd name="connsiteX3" fmla="*/ 1238250 w 1238250"/>
                    <a:gd name="connsiteY3" fmla="*/ 771523 h 771523"/>
                    <a:gd name="connsiteX4" fmla="*/ 233363 w 1238250"/>
                    <a:gd name="connsiteY4" fmla="*/ 0 h 771523"/>
                    <a:gd name="connsiteX0" fmla="*/ 233363 w 1238250"/>
                    <a:gd name="connsiteY0" fmla="*/ 0 h 757496"/>
                    <a:gd name="connsiteX1" fmla="*/ 0 w 1238250"/>
                    <a:gd name="connsiteY1" fmla="*/ 9439 h 757496"/>
                    <a:gd name="connsiteX2" fmla="*/ 952500 w 1238250"/>
                    <a:gd name="connsiteY2" fmla="*/ 752735 h 757496"/>
                    <a:gd name="connsiteX3" fmla="*/ 1238250 w 1238250"/>
                    <a:gd name="connsiteY3" fmla="*/ 757496 h 757496"/>
                    <a:gd name="connsiteX4" fmla="*/ 233363 w 1238250"/>
                    <a:gd name="connsiteY4" fmla="*/ 0 h 757496"/>
                    <a:gd name="connsiteX0" fmla="*/ 233363 w 1277416"/>
                    <a:gd name="connsiteY0" fmla="*/ 0 h 813350"/>
                    <a:gd name="connsiteX1" fmla="*/ 0 w 1277416"/>
                    <a:gd name="connsiteY1" fmla="*/ 9439 h 813350"/>
                    <a:gd name="connsiteX2" fmla="*/ 952500 w 1277416"/>
                    <a:gd name="connsiteY2" fmla="*/ 752735 h 813350"/>
                    <a:gd name="connsiteX3" fmla="*/ 1277416 w 1277416"/>
                    <a:gd name="connsiteY3" fmla="*/ 813350 h 813350"/>
                    <a:gd name="connsiteX4" fmla="*/ 233363 w 1277416"/>
                    <a:gd name="connsiteY4" fmla="*/ 0 h 813350"/>
                    <a:gd name="connsiteX0" fmla="*/ 233363 w 1277416"/>
                    <a:gd name="connsiteY0" fmla="*/ 0 h 814795"/>
                    <a:gd name="connsiteX1" fmla="*/ 0 w 1277416"/>
                    <a:gd name="connsiteY1" fmla="*/ 9439 h 814795"/>
                    <a:gd name="connsiteX2" fmla="*/ 980474 w 1277416"/>
                    <a:gd name="connsiteY2" fmla="*/ 814795 h 814795"/>
                    <a:gd name="connsiteX3" fmla="*/ 1277416 w 1277416"/>
                    <a:gd name="connsiteY3" fmla="*/ 813350 h 814795"/>
                    <a:gd name="connsiteX4" fmla="*/ 233363 w 1277416"/>
                    <a:gd name="connsiteY4" fmla="*/ 0 h 814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7416" h="814795">
                      <a:moveTo>
                        <a:pt x="233363" y="0"/>
                      </a:moveTo>
                      <a:lnTo>
                        <a:pt x="0" y="9439"/>
                      </a:lnTo>
                      <a:lnTo>
                        <a:pt x="980474" y="814795"/>
                      </a:lnTo>
                      <a:cubicBezTo>
                        <a:pt x="1088424" y="806858"/>
                        <a:pt x="1074215" y="806999"/>
                        <a:pt x="1277416" y="813350"/>
                      </a:cubicBezTo>
                      <a:lnTo>
                        <a:pt x="233363" y="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2114139" y="5396749"/>
                  <a:ext cx="595306" cy="647102"/>
                </a:xfrm>
                <a:custGeom>
                  <a:avLst/>
                  <a:gdLst>
                    <a:gd name="connsiteX0" fmla="*/ 5411 w 597877"/>
                    <a:gd name="connsiteY0" fmla="*/ 13527 h 646573"/>
                    <a:gd name="connsiteX1" fmla="*/ 0 w 597877"/>
                    <a:gd name="connsiteY1" fmla="*/ 305702 h 646573"/>
                    <a:gd name="connsiteX2" fmla="*/ 457200 w 597877"/>
                    <a:gd name="connsiteY2" fmla="*/ 646573 h 646573"/>
                    <a:gd name="connsiteX3" fmla="*/ 597877 w 597877"/>
                    <a:gd name="connsiteY3" fmla="*/ 646573 h 646573"/>
                    <a:gd name="connsiteX4" fmla="*/ 595172 w 597877"/>
                    <a:gd name="connsiteY4" fmla="*/ 321934 h 646573"/>
                    <a:gd name="connsiteX5" fmla="*/ 110919 w 597877"/>
                    <a:gd name="connsiteY5" fmla="*/ 0 h 646573"/>
                    <a:gd name="connsiteX6" fmla="*/ 5411 w 597877"/>
                    <a:gd name="connsiteY6" fmla="*/ 13527 h 646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7877" h="646573">
                      <a:moveTo>
                        <a:pt x="5411" y="13527"/>
                      </a:moveTo>
                      <a:lnTo>
                        <a:pt x="0" y="305702"/>
                      </a:lnTo>
                      <a:lnTo>
                        <a:pt x="457200" y="646573"/>
                      </a:lnTo>
                      <a:lnTo>
                        <a:pt x="597877" y="646573"/>
                      </a:lnTo>
                      <a:cubicBezTo>
                        <a:pt x="596975" y="538360"/>
                        <a:pt x="596074" y="430147"/>
                        <a:pt x="595172" y="321934"/>
                      </a:cubicBezTo>
                      <a:lnTo>
                        <a:pt x="110919" y="0"/>
                      </a:lnTo>
                      <a:lnTo>
                        <a:pt x="5411" y="13527"/>
                      </a:lnTo>
                      <a:close/>
                    </a:path>
                  </a:pathLst>
                </a:custGeom>
                <a:noFill/>
                <a:ln w="12700" cap="flat" cmpd="sng" algn="ctr">
                  <a:solidFill>
                    <a:sysClr val="windowText" lastClr="000000"/>
                  </a:solidFill>
                  <a:prstDash val="sysDash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cxnSp>
              <p:nvCxnSpPr>
                <p:cNvPr id="61" name="Straight Connector 81" descr="μεταγωγή πακέτου"/>
                <p:cNvCxnSpPr>
                  <a:cxnSpLocks noChangeShapeType="1"/>
                  <a:stCxn id="60" idx="0"/>
                </p:cNvCxnSpPr>
                <p:nvPr/>
              </p:nvCxnSpPr>
              <p:spPr bwMode="auto">
                <a:xfrm>
                  <a:off x="2118270" y="5410651"/>
                  <a:ext cx="446379" cy="3111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ash"/>
                  <a:round/>
                  <a:headEnd/>
                  <a:tailEnd/>
                </a:ln>
              </p:spPr>
            </p:cxnSp>
            <p:cxnSp>
              <p:nvCxnSpPr>
                <p:cNvPr id="62" name="Straight Connector 82"/>
                <p:cNvCxnSpPr>
                  <a:cxnSpLocks noChangeShapeType="1"/>
                  <a:endCxn id="60" idx="4"/>
                </p:cNvCxnSpPr>
                <p:nvPr/>
              </p:nvCxnSpPr>
              <p:spPr bwMode="auto">
                <a:xfrm flipV="1">
                  <a:off x="2567354" y="5719058"/>
                  <a:ext cx="140677" cy="270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ash"/>
                  <a:round/>
                  <a:headEnd/>
                  <a:tailEnd/>
                </a:ln>
              </p:spPr>
            </p:cxnSp>
            <p:cxnSp>
              <p:nvCxnSpPr>
                <p:cNvPr id="63" name="Straight Connector 83"/>
                <p:cNvCxnSpPr>
                  <a:cxnSpLocks noChangeShapeType="1"/>
                  <a:endCxn id="60" idx="2"/>
                </p:cNvCxnSpPr>
                <p:nvPr/>
              </p:nvCxnSpPr>
              <p:spPr bwMode="auto">
                <a:xfrm flipH="1">
                  <a:off x="2570059" y="5721763"/>
                  <a:ext cx="2705" cy="32193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ash"/>
                  <a:round/>
                  <a:headEnd/>
                  <a:tailEnd/>
                </a:ln>
              </p:spPr>
            </p:cxnSp>
            <p:cxnSp>
              <p:nvCxnSpPr>
                <p:cNvPr id="64" name="Straight Connector 8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21974" y="5387204"/>
                  <a:ext cx="2705" cy="32193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ash"/>
                  <a:round/>
                  <a:headEnd/>
                  <a:tailEnd/>
                </a:ln>
              </p:spPr>
            </p:cxnSp>
            <p:cxnSp>
              <p:nvCxnSpPr>
                <p:cNvPr id="71" name="Straight Connector 8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72206" y="5399830"/>
                  <a:ext cx="2705" cy="32193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ash"/>
                  <a:round/>
                  <a:headEnd/>
                  <a:tailEnd/>
                </a:ln>
              </p:spPr>
            </p:cxnSp>
          </p:grpSp>
          <p:grpSp>
            <p:nvGrpSpPr>
              <p:cNvPr id="37" name="Group 57"/>
              <p:cNvGrpSpPr>
                <a:grpSpLocks/>
              </p:cNvGrpSpPr>
              <p:nvPr/>
            </p:nvGrpSpPr>
            <p:grpSpPr bwMode="auto">
              <a:xfrm>
                <a:off x="1326802" y="5273580"/>
                <a:ext cx="617671" cy="927313"/>
                <a:chOff x="2105936" y="5387204"/>
                <a:chExt cx="617671" cy="927313"/>
              </a:xfrm>
            </p:grpSpPr>
            <p:sp>
              <p:nvSpPr>
                <p:cNvPr id="49" name="Freeform 48"/>
                <p:cNvSpPr/>
                <p:nvPr/>
              </p:nvSpPr>
              <p:spPr>
                <a:xfrm>
                  <a:off x="2110224" y="5706003"/>
                  <a:ext cx="466907" cy="608926"/>
                </a:xfrm>
                <a:custGeom>
                  <a:avLst/>
                  <a:gdLst>
                    <a:gd name="connsiteX0" fmla="*/ 0 w 966787"/>
                    <a:gd name="connsiteY0" fmla="*/ 0 h 2138362"/>
                    <a:gd name="connsiteX1" fmla="*/ 0 w 966787"/>
                    <a:gd name="connsiteY1" fmla="*/ 1190625 h 2138362"/>
                    <a:gd name="connsiteX2" fmla="*/ 966787 w 966787"/>
                    <a:gd name="connsiteY2" fmla="*/ 2138362 h 2138362"/>
                    <a:gd name="connsiteX3" fmla="*/ 962025 w 966787"/>
                    <a:gd name="connsiteY3" fmla="*/ 742950 h 2138362"/>
                    <a:gd name="connsiteX4" fmla="*/ 0 w 966787"/>
                    <a:gd name="connsiteY4" fmla="*/ 0 h 2138362"/>
                    <a:gd name="connsiteX0" fmla="*/ 0 w 967997"/>
                    <a:gd name="connsiteY0" fmla="*/ 0 h 2138362"/>
                    <a:gd name="connsiteX1" fmla="*/ 0 w 967997"/>
                    <a:gd name="connsiteY1" fmla="*/ 1190625 h 2138362"/>
                    <a:gd name="connsiteX2" fmla="*/ 966787 w 967997"/>
                    <a:gd name="connsiteY2" fmla="*/ 2138362 h 2138362"/>
                    <a:gd name="connsiteX3" fmla="*/ 967618 w 967997"/>
                    <a:gd name="connsiteY3" fmla="*/ 1495143 h 2138362"/>
                    <a:gd name="connsiteX4" fmla="*/ 0 w 967997"/>
                    <a:gd name="connsiteY4" fmla="*/ 0 h 2138362"/>
                    <a:gd name="connsiteX0" fmla="*/ 0 w 967997"/>
                    <a:gd name="connsiteY0" fmla="*/ 0 h 1424095"/>
                    <a:gd name="connsiteX1" fmla="*/ 0 w 967997"/>
                    <a:gd name="connsiteY1" fmla="*/ 476358 h 1424095"/>
                    <a:gd name="connsiteX2" fmla="*/ 966787 w 967997"/>
                    <a:gd name="connsiteY2" fmla="*/ 1424095 h 1424095"/>
                    <a:gd name="connsiteX3" fmla="*/ 967618 w 967997"/>
                    <a:gd name="connsiteY3" fmla="*/ 780876 h 1424095"/>
                    <a:gd name="connsiteX4" fmla="*/ 0 w 967997"/>
                    <a:gd name="connsiteY4" fmla="*/ 0 h 1424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7997" h="1424095">
                      <a:moveTo>
                        <a:pt x="0" y="0"/>
                      </a:moveTo>
                      <a:lnTo>
                        <a:pt x="0" y="476358"/>
                      </a:lnTo>
                      <a:lnTo>
                        <a:pt x="966787" y="1424095"/>
                      </a:lnTo>
                      <a:cubicBezTo>
                        <a:pt x="965200" y="958958"/>
                        <a:pt x="969205" y="1246013"/>
                        <a:pt x="967618" y="78087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2106333" y="5688824"/>
                  <a:ext cx="616707" cy="355048"/>
                </a:xfrm>
                <a:custGeom>
                  <a:avLst/>
                  <a:gdLst>
                    <a:gd name="connsiteX0" fmla="*/ 0 w 966787"/>
                    <a:gd name="connsiteY0" fmla="*/ 0 h 2138362"/>
                    <a:gd name="connsiteX1" fmla="*/ 0 w 966787"/>
                    <a:gd name="connsiteY1" fmla="*/ 1190625 h 2138362"/>
                    <a:gd name="connsiteX2" fmla="*/ 966787 w 966787"/>
                    <a:gd name="connsiteY2" fmla="*/ 2138362 h 2138362"/>
                    <a:gd name="connsiteX3" fmla="*/ 962025 w 966787"/>
                    <a:gd name="connsiteY3" fmla="*/ 742950 h 2138362"/>
                    <a:gd name="connsiteX4" fmla="*/ 0 w 966787"/>
                    <a:gd name="connsiteY4" fmla="*/ 0 h 2138362"/>
                    <a:gd name="connsiteX0" fmla="*/ 928688 w 1895475"/>
                    <a:gd name="connsiteY0" fmla="*/ 0 h 2138362"/>
                    <a:gd name="connsiteX1" fmla="*/ 0 w 1895475"/>
                    <a:gd name="connsiteY1" fmla="*/ 461963 h 2138362"/>
                    <a:gd name="connsiteX2" fmla="*/ 1895475 w 1895475"/>
                    <a:gd name="connsiteY2" fmla="*/ 2138362 h 2138362"/>
                    <a:gd name="connsiteX3" fmla="*/ 1890713 w 1895475"/>
                    <a:gd name="connsiteY3" fmla="*/ 742950 h 2138362"/>
                    <a:gd name="connsiteX4" fmla="*/ 928688 w 1895475"/>
                    <a:gd name="connsiteY4" fmla="*/ 0 h 213836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890713 w 1895475"/>
                    <a:gd name="connsiteY3" fmla="*/ 342900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143000 w 1895475"/>
                    <a:gd name="connsiteY3" fmla="*/ 7762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143000 w 1895475"/>
                    <a:gd name="connsiteY3" fmla="*/ 7762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238250 w 1895475"/>
                    <a:gd name="connsiteY3" fmla="*/ 8143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238250 w 1895475"/>
                    <a:gd name="connsiteY3" fmla="*/ 814388 h 1738312"/>
                    <a:gd name="connsiteX4" fmla="*/ 247650 w 1895475"/>
                    <a:gd name="connsiteY4" fmla="*/ 0 h 1738312"/>
                    <a:gd name="connsiteX0" fmla="*/ 247650 w 1238250"/>
                    <a:gd name="connsiteY0" fmla="*/ 0 h 862012"/>
                    <a:gd name="connsiteX1" fmla="*/ 0 w 1238250"/>
                    <a:gd name="connsiteY1" fmla="*/ 61913 h 862012"/>
                    <a:gd name="connsiteX2" fmla="*/ 947738 w 1238250"/>
                    <a:gd name="connsiteY2" fmla="*/ 862012 h 862012"/>
                    <a:gd name="connsiteX3" fmla="*/ 1238250 w 1238250"/>
                    <a:gd name="connsiteY3" fmla="*/ 814388 h 862012"/>
                    <a:gd name="connsiteX4" fmla="*/ 247650 w 1238250"/>
                    <a:gd name="connsiteY4" fmla="*/ 0 h 862012"/>
                    <a:gd name="connsiteX0" fmla="*/ 247650 w 1238250"/>
                    <a:gd name="connsiteY0" fmla="*/ 0 h 823912"/>
                    <a:gd name="connsiteX1" fmla="*/ 0 w 1238250"/>
                    <a:gd name="connsiteY1" fmla="*/ 61913 h 823912"/>
                    <a:gd name="connsiteX2" fmla="*/ 952500 w 1238250"/>
                    <a:gd name="connsiteY2" fmla="*/ 823912 h 823912"/>
                    <a:gd name="connsiteX3" fmla="*/ 1238250 w 1238250"/>
                    <a:gd name="connsiteY3" fmla="*/ 814388 h 823912"/>
                    <a:gd name="connsiteX4" fmla="*/ 247650 w 1238250"/>
                    <a:gd name="connsiteY4" fmla="*/ 0 h 823912"/>
                    <a:gd name="connsiteX0" fmla="*/ 247650 w 1238250"/>
                    <a:gd name="connsiteY0" fmla="*/ 0 h 823912"/>
                    <a:gd name="connsiteX1" fmla="*/ 0 w 1238250"/>
                    <a:gd name="connsiteY1" fmla="*/ 61913 h 823912"/>
                    <a:gd name="connsiteX2" fmla="*/ 952500 w 1238250"/>
                    <a:gd name="connsiteY2" fmla="*/ 823912 h 823912"/>
                    <a:gd name="connsiteX3" fmla="*/ 1238250 w 1238250"/>
                    <a:gd name="connsiteY3" fmla="*/ 814388 h 823912"/>
                    <a:gd name="connsiteX4" fmla="*/ 247650 w 1238250"/>
                    <a:gd name="connsiteY4" fmla="*/ 0 h 823912"/>
                    <a:gd name="connsiteX0" fmla="*/ 233363 w 1238250"/>
                    <a:gd name="connsiteY0" fmla="*/ 0 h 766762"/>
                    <a:gd name="connsiteX1" fmla="*/ 0 w 1238250"/>
                    <a:gd name="connsiteY1" fmla="*/ 4763 h 766762"/>
                    <a:gd name="connsiteX2" fmla="*/ 952500 w 1238250"/>
                    <a:gd name="connsiteY2" fmla="*/ 766762 h 766762"/>
                    <a:gd name="connsiteX3" fmla="*/ 1238250 w 1238250"/>
                    <a:gd name="connsiteY3" fmla="*/ 757238 h 766762"/>
                    <a:gd name="connsiteX4" fmla="*/ 233363 w 1238250"/>
                    <a:gd name="connsiteY4" fmla="*/ 0 h 766762"/>
                    <a:gd name="connsiteX0" fmla="*/ 233363 w 1238250"/>
                    <a:gd name="connsiteY0" fmla="*/ 0 h 773376"/>
                    <a:gd name="connsiteX1" fmla="*/ 0 w 1238250"/>
                    <a:gd name="connsiteY1" fmla="*/ 4763 h 773376"/>
                    <a:gd name="connsiteX2" fmla="*/ 952500 w 1238250"/>
                    <a:gd name="connsiteY2" fmla="*/ 766762 h 773376"/>
                    <a:gd name="connsiteX3" fmla="*/ 1238250 w 1238250"/>
                    <a:gd name="connsiteY3" fmla="*/ 771525 h 773376"/>
                    <a:gd name="connsiteX4" fmla="*/ 233363 w 1238250"/>
                    <a:gd name="connsiteY4" fmla="*/ 0 h 773376"/>
                    <a:gd name="connsiteX0" fmla="*/ 233363 w 1238250"/>
                    <a:gd name="connsiteY0" fmla="*/ 0 h 766762"/>
                    <a:gd name="connsiteX1" fmla="*/ 0 w 1238250"/>
                    <a:gd name="connsiteY1" fmla="*/ 4763 h 766762"/>
                    <a:gd name="connsiteX2" fmla="*/ 952500 w 1238250"/>
                    <a:gd name="connsiteY2" fmla="*/ 766762 h 766762"/>
                    <a:gd name="connsiteX3" fmla="*/ 1238250 w 1238250"/>
                    <a:gd name="connsiteY3" fmla="*/ 757236 h 766762"/>
                    <a:gd name="connsiteX4" fmla="*/ 233363 w 1238250"/>
                    <a:gd name="connsiteY4" fmla="*/ 0 h 766762"/>
                    <a:gd name="connsiteX0" fmla="*/ 233363 w 1238250"/>
                    <a:gd name="connsiteY0" fmla="*/ 0 h 773375"/>
                    <a:gd name="connsiteX1" fmla="*/ 0 w 1238250"/>
                    <a:gd name="connsiteY1" fmla="*/ 4763 h 773375"/>
                    <a:gd name="connsiteX2" fmla="*/ 952500 w 1238250"/>
                    <a:gd name="connsiteY2" fmla="*/ 766762 h 773375"/>
                    <a:gd name="connsiteX3" fmla="*/ 1238250 w 1238250"/>
                    <a:gd name="connsiteY3" fmla="*/ 771523 h 773375"/>
                    <a:gd name="connsiteX4" fmla="*/ 233363 w 1238250"/>
                    <a:gd name="connsiteY4" fmla="*/ 0 h 773375"/>
                    <a:gd name="connsiteX0" fmla="*/ 233363 w 1238250"/>
                    <a:gd name="connsiteY0" fmla="*/ 0 h 771523"/>
                    <a:gd name="connsiteX1" fmla="*/ 0 w 1238250"/>
                    <a:gd name="connsiteY1" fmla="*/ 4763 h 771523"/>
                    <a:gd name="connsiteX2" fmla="*/ 952500 w 1238250"/>
                    <a:gd name="connsiteY2" fmla="*/ 766762 h 771523"/>
                    <a:gd name="connsiteX3" fmla="*/ 1238250 w 1238250"/>
                    <a:gd name="connsiteY3" fmla="*/ 771523 h 771523"/>
                    <a:gd name="connsiteX4" fmla="*/ 233363 w 1238250"/>
                    <a:gd name="connsiteY4" fmla="*/ 0 h 771523"/>
                    <a:gd name="connsiteX0" fmla="*/ 233363 w 1238250"/>
                    <a:gd name="connsiteY0" fmla="*/ 0 h 771523"/>
                    <a:gd name="connsiteX1" fmla="*/ 0 w 1238250"/>
                    <a:gd name="connsiteY1" fmla="*/ 23466 h 771523"/>
                    <a:gd name="connsiteX2" fmla="*/ 952500 w 1238250"/>
                    <a:gd name="connsiteY2" fmla="*/ 766762 h 771523"/>
                    <a:gd name="connsiteX3" fmla="*/ 1238250 w 1238250"/>
                    <a:gd name="connsiteY3" fmla="*/ 771523 h 771523"/>
                    <a:gd name="connsiteX4" fmla="*/ 233363 w 1238250"/>
                    <a:gd name="connsiteY4" fmla="*/ 0 h 771523"/>
                    <a:gd name="connsiteX0" fmla="*/ 233363 w 1238250"/>
                    <a:gd name="connsiteY0" fmla="*/ 0 h 757496"/>
                    <a:gd name="connsiteX1" fmla="*/ 0 w 1238250"/>
                    <a:gd name="connsiteY1" fmla="*/ 9439 h 757496"/>
                    <a:gd name="connsiteX2" fmla="*/ 952500 w 1238250"/>
                    <a:gd name="connsiteY2" fmla="*/ 752735 h 757496"/>
                    <a:gd name="connsiteX3" fmla="*/ 1238250 w 1238250"/>
                    <a:gd name="connsiteY3" fmla="*/ 757496 h 757496"/>
                    <a:gd name="connsiteX4" fmla="*/ 233363 w 1238250"/>
                    <a:gd name="connsiteY4" fmla="*/ 0 h 757496"/>
                    <a:gd name="connsiteX0" fmla="*/ 233363 w 1277416"/>
                    <a:gd name="connsiteY0" fmla="*/ 0 h 813350"/>
                    <a:gd name="connsiteX1" fmla="*/ 0 w 1277416"/>
                    <a:gd name="connsiteY1" fmla="*/ 9439 h 813350"/>
                    <a:gd name="connsiteX2" fmla="*/ 952500 w 1277416"/>
                    <a:gd name="connsiteY2" fmla="*/ 752735 h 813350"/>
                    <a:gd name="connsiteX3" fmla="*/ 1277416 w 1277416"/>
                    <a:gd name="connsiteY3" fmla="*/ 813350 h 813350"/>
                    <a:gd name="connsiteX4" fmla="*/ 233363 w 1277416"/>
                    <a:gd name="connsiteY4" fmla="*/ 0 h 813350"/>
                    <a:gd name="connsiteX0" fmla="*/ 233363 w 1277416"/>
                    <a:gd name="connsiteY0" fmla="*/ 0 h 814795"/>
                    <a:gd name="connsiteX1" fmla="*/ 0 w 1277416"/>
                    <a:gd name="connsiteY1" fmla="*/ 9439 h 814795"/>
                    <a:gd name="connsiteX2" fmla="*/ 980474 w 1277416"/>
                    <a:gd name="connsiteY2" fmla="*/ 814795 h 814795"/>
                    <a:gd name="connsiteX3" fmla="*/ 1277416 w 1277416"/>
                    <a:gd name="connsiteY3" fmla="*/ 813350 h 814795"/>
                    <a:gd name="connsiteX4" fmla="*/ 233363 w 1277416"/>
                    <a:gd name="connsiteY4" fmla="*/ 0 h 814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7416" h="814795">
                      <a:moveTo>
                        <a:pt x="233363" y="0"/>
                      </a:moveTo>
                      <a:lnTo>
                        <a:pt x="0" y="9439"/>
                      </a:lnTo>
                      <a:lnTo>
                        <a:pt x="980474" y="814795"/>
                      </a:lnTo>
                      <a:cubicBezTo>
                        <a:pt x="1088424" y="806858"/>
                        <a:pt x="1074215" y="806999"/>
                        <a:pt x="1277416" y="813350"/>
                      </a:cubicBezTo>
                      <a:lnTo>
                        <a:pt x="233363" y="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51" name="Rectangle 71"/>
                <p:cNvSpPr>
                  <a:spLocks noChangeArrowheads="1"/>
                </p:cNvSpPr>
                <p:nvPr/>
              </p:nvSpPr>
              <p:spPr bwMode="auto">
                <a:xfrm>
                  <a:off x="2577131" y="6049598"/>
                  <a:ext cx="140072" cy="265332"/>
                </a:xfrm>
                <a:prstGeom prst="rect">
                  <a:avLst/>
                </a:prstGeom>
                <a:solidFill>
                  <a:srgbClr val="33CCFF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l-GR" sz="18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2114115" y="5396768"/>
                  <a:ext cx="595306" cy="647103"/>
                </a:xfrm>
                <a:custGeom>
                  <a:avLst/>
                  <a:gdLst>
                    <a:gd name="connsiteX0" fmla="*/ 5411 w 597877"/>
                    <a:gd name="connsiteY0" fmla="*/ 13527 h 646573"/>
                    <a:gd name="connsiteX1" fmla="*/ 0 w 597877"/>
                    <a:gd name="connsiteY1" fmla="*/ 305702 h 646573"/>
                    <a:gd name="connsiteX2" fmla="*/ 457200 w 597877"/>
                    <a:gd name="connsiteY2" fmla="*/ 646573 h 646573"/>
                    <a:gd name="connsiteX3" fmla="*/ 597877 w 597877"/>
                    <a:gd name="connsiteY3" fmla="*/ 646573 h 646573"/>
                    <a:gd name="connsiteX4" fmla="*/ 595172 w 597877"/>
                    <a:gd name="connsiteY4" fmla="*/ 321934 h 646573"/>
                    <a:gd name="connsiteX5" fmla="*/ 110919 w 597877"/>
                    <a:gd name="connsiteY5" fmla="*/ 0 h 646573"/>
                    <a:gd name="connsiteX6" fmla="*/ 5411 w 597877"/>
                    <a:gd name="connsiteY6" fmla="*/ 13527 h 646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7877" h="646573">
                      <a:moveTo>
                        <a:pt x="5411" y="13527"/>
                      </a:moveTo>
                      <a:lnTo>
                        <a:pt x="0" y="305702"/>
                      </a:lnTo>
                      <a:lnTo>
                        <a:pt x="457200" y="646573"/>
                      </a:lnTo>
                      <a:lnTo>
                        <a:pt x="597877" y="646573"/>
                      </a:lnTo>
                      <a:cubicBezTo>
                        <a:pt x="596975" y="538360"/>
                        <a:pt x="596074" y="430147"/>
                        <a:pt x="595172" y="321934"/>
                      </a:cubicBezTo>
                      <a:lnTo>
                        <a:pt x="110919" y="0"/>
                      </a:lnTo>
                      <a:lnTo>
                        <a:pt x="5411" y="13527"/>
                      </a:lnTo>
                      <a:close/>
                    </a:path>
                  </a:pathLst>
                </a:custGeom>
                <a:noFill/>
                <a:ln w="12700" cap="flat" cmpd="sng" algn="ctr">
                  <a:solidFill>
                    <a:sysClr val="windowText" lastClr="000000"/>
                  </a:solidFill>
                  <a:prstDash val="sysDash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cxnSp>
              <p:nvCxnSpPr>
                <p:cNvPr id="53" name="Straight Connector 73"/>
                <p:cNvCxnSpPr>
                  <a:cxnSpLocks noChangeShapeType="1"/>
                  <a:stCxn id="52" idx="0"/>
                </p:cNvCxnSpPr>
                <p:nvPr/>
              </p:nvCxnSpPr>
              <p:spPr bwMode="auto">
                <a:xfrm>
                  <a:off x="2118270" y="5410651"/>
                  <a:ext cx="446379" cy="3111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ash"/>
                  <a:round/>
                  <a:headEnd/>
                  <a:tailEnd/>
                </a:ln>
              </p:spPr>
            </p:cxnSp>
            <p:cxnSp>
              <p:nvCxnSpPr>
                <p:cNvPr id="54" name="Straight Connector 74"/>
                <p:cNvCxnSpPr>
                  <a:cxnSpLocks noChangeShapeType="1"/>
                  <a:endCxn id="52" idx="4"/>
                </p:cNvCxnSpPr>
                <p:nvPr/>
              </p:nvCxnSpPr>
              <p:spPr bwMode="auto">
                <a:xfrm flipV="1">
                  <a:off x="2567354" y="5719058"/>
                  <a:ext cx="140677" cy="270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ash"/>
                  <a:round/>
                  <a:headEnd/>
                  <a:tailEnd/>
                </a:ln>
              </p:spPr>
            </p:cxnSp>
            <p:cxnSp>
              <p:nvCxnSpPr>
                <p:cNvPr id="55" name="Straight Connector 75"/>
                <p:cNvCxnSpPr>
                  <a:cxnSpLocks noChangeShapeType="1"/>
                  <a:endCxn id="52" idx="2"/>
                </p:cNvCxnSpPr>
                <p:nvPr/>
              </p:nvCxnSpPr>
              <p:spPr bwMode="auto">
                <a:xfrm flipH="1">
                  <a:off x="2570059" y="5721763"/>
                  <a:ext cx="2705" cy="32193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ash"/>
                  <a:round/>
                  <a:headEnd/>
                  <a:tailEnd/>
                </a:ln>
              </p:spPr>
            </p:cxnSp>
            <p:cxnSp>
              <p:nvCxnSpPr>
                <p:cNvPr id="56" name="Straight Connector 7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21974" y="5387204"/>
                  <a:ext cx="2705" cy="32193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ash"/>
                  <a:round/>
                  <a:headEnd/>
                  <a:tailEnd/>
                </a:ln>
              </p:spPr>
            </p:cxnSp>
          </p:grpSp>
          <p:grpSp>
            <p:nvGrpSpPr>
              <p:cNvPr id="38" name="Group 58"/>
              <p:cNvGrpSpPr>
                <a:grpSpLocks/>
              </p:cNvGrpSpPr>
              <p:nvPr/>
            </p:nvGrpSpPr>
            <p:grpSpPr bwMode="auto">
              <a:xfrm>
                <a:off x="971797" y="5294415"/>
                <a:ext cx="605641" cy="915203"/>
                <a:chOff x="335231" y="4405745"/>
                <a:chExt cx="1252537" cy="2138362"/>
              </a:xfrm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333961" y="4406169"/>
                  <a:ext cx="969641" cy="2136353"/>
                </a:xfrm>
                <a:custGeom>
                  <a:avLst/>
                  <a:gdLst>
                    <a:gd name="connsiteX0" fmla="*/ 0 w 966787"/>
                    <a:gd name="connsiteY0" fmla="*/ 0 h 2138362"/>
                    <a:gd name="connsiteX1" fmla="*/ 0 w 966787"/>
                    <a:gd name="connsiteY1" fmla="*/ 1190625 h 2138362"/>
                    <a:gd name="connsiteX2" fmla="*/ 966787 w 966787"/>
                    <a:gd name="connsiteY2" fmla="*/ 2138362 h 2138362"/>
                    <a:gd name="connsiteX3" fmla="*/ 962025 w 966787"/>
                    <a:gd name="connsiteY3" fmla="*/ 742950 h 2138362"/>
                    <a:gd name="connsiteX4" fmla="*/ 0 w 966787"/>
                    <a:gd name="connsiteY4" fmla="*/ 0 h 2138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6787" h="2138362">
                      <a:moveTo>
                        <a:pt x="0" y="0"/>
                      </a:moveTo>
                      <a:lnTo>
                        <a:pt x="0" y="1190625"/>
                      </a:lnTo>
                      <a:lnTo>
                        <a:pt x="966787" y="2138362"/>
                      </a:lnTo>
                      <a:cubicBezTo>
                        <a:pt x="965200" y="1673225"/>
                        <a:pt x="963612" y="1208087"/>
                        <a:pt x="962025" y="74295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350055" y="4410631"/>
                  <a:ext cx="1239211" cy="771583"/>
                </a:xfrm>
                <a:custGeom>
                  <a:avLst/>
                  <a:gdLst>
                    <a:gd name="connsiteX0" fmla="*/ 0 w 966787"/>
                    <a:gd name="connsiteY0" fmla="*/ 0 h 2138362"/>
                    <a:gd name="connsiteX1" fmla="*/ 0 w 966787"/>
                    <a:gd name="connsiteY1" fmla="*/ 1190625 h 2138362"/>
                    <a:gd name="connsiteX2" fmla="*/ 966787 w 966787"/>
                    <a:gd name="connsiteY2" fmla="*/ 2138362 h 2138362"/>
                    <a:gd name="connsiteX3" fmla="*/ 962025 w 966787"/>
                    <a:gd name="connsiteY3" fmla="*/ 742950 h 2138362"/>
                    <a:gd name="connsiteX4" fmla="*/ 0 w 966787"/>
                    <a:gd name="connsiteY4" fmla="*/ 0 h 2138362"/>
                    <a:gd name="connsiteX0" fmla="*/ 928688 w 1895475"/>
                    <a:gd name="connsiteY0" fmla="*/ 0 h 2138362"/>
                    <a:gd name="connsiteX1" fmla="*/ 0 w 1895475"/>
                    <a:gd name="connsiteY1" fmla="*/ 461963 h 2138362"/>
                    <a:gd name="connsiteX2" fmla="*/ 1895475 w 1895475"/>
                    <a:gd name="connsiteY2" fmla="*/ 2138362 h 2138362"/>
                    <a:gd name="connsiteX3" fmla="*/ 1890713 w 1895475"/>
                    <a:gd name="connsiteY3" fmla="*/ 742950 h 2138362"/>
                    <a:gd name="connsiteX4" fmla="*/ 928688 w 1895475"/>
                    <a:gd name="connsiteY4" fmla="*/ 0 h 213836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890713 w 1895475"/>
                    <a:gd name="connsiteY3" fmla="*/ 342900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143000 w 1895475"/>
                    <a:gd name="connsiteY3" fmla="*/ 7762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143000 w 1895475"/>
                    <a:gd name="connsiteY3" fmla="*/ 7762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238250 w 1895475"/>
                    <a:gd name="connsiteY3" fmla="*/ 8143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238250 w 1895475"/>
                    <a:gd name="connsiteY3" fmla="*/ 814388 h 1738312"/>
                    <a:gd name="connsiteX4" fmla="*/ 247650 w 1895475"/>
                    <a:gd name="connsiteY4" fmla="*/ 0 h 1738312"/>
                    <a:gd name="connsiteX0" fmla="*/ 247650 w 1238250"/>
                    <a:gd name="connsiteY0" fmla="*/ 0 h 862012"/>
                    <a:gd name="connsiteX1" fmla="*/ 0 w 1238250"/>
                    <a:gd name="connsiteY1" fmla="*/ 61913 h 862012"/>
                    <a:gd name="connsiteX2" fmla="*/ 947738 w 1238250"/>
                    <a:gd name="connsiteY2" fmla="*/ 862012 h 862012"/>
                    <a:gd name="connsiteX3" fmla="*/ 1238250 w 1238250"/>
                    <a:gd name="connsiteY3" fmla="*/ 814388 h 862012"/>
                    <a:gd name="connsiteX4" fmla="*/ 247650 w 1238250"/>
                    <a:gd name="connsiteY4" fmla="*/ 0 h 862012"/>
                    <a:gd name="connsiteX0" fmla="*/ 247650 w 1238250"/>
                    <a:gd name="connsiteY0" fmla="*/ 0 h 823912"/>
                    <a:gd name="connsiteX1" fmla="*/ 0 w 1238250"/>
                    <a:gd name="connsiteY1" fmla="*/ 61913 h 823912"/>
                    <a:gd name="connsiteX2" fmla="*/ 952500 w 1238250"/>
                    <a:gd name="connsiteY2" fmla="*/ 823912 h 823912"/>
                    <a:gd name="connsiteX3" fmla="*/ 1238250 w 1238250"/>
                    <a:gd name="connsiteY3" fmla="*/ 814388 h 823912"/>
                    <a:gd name="connsiteX4" fmla="*/ 247650 w 1238250"/>
                    <a:gd name="connsiteY4" fmla="*/ 0 h 823912"/>
                    <a:gd name="connsiteX0" fmla="*/ 247650 w 1238250"/>
                    <a:gd name="connsiteY0" fmla="*/ 0 h 823912"/>
                    <a:gd name="connsiteX1" fmla="*/ 0 w 1238250"/>
                    <a:gd name="connsiteY1" fmla="*/ 61913 h 823912"/>
                    <a:gd name="connsiteX2" fmla="*/ 952500 w 1238250"/>
                    <a:gd name="connsiteY2" fmla="*/ 823912 h 823912"/>
                    <a:gd name="connsiteX3" fmla="*/ 1238250 w 1238250"/>
                    <a:gd name="connsiteY3" fmla="*/ 814388 h 823912"/>
                    <a:gd name="connsiteX4" fmla="*/ 247650 w 1238250"/>
                    <a:gd name="connsiteY4" fmla="*/ 0 h 823912"/>
                    <a:gd name="connsiteX0" fmla="*/ 233363 w 1238250"/>
                    <a:gd name="connsiteY0" fmla="*/ 0 h 766762"/>
                    <a:gd name="connsiteX1" fmla="*/ 0 w 1238250"/>
                    <a:gd name="connsiteY1" fmla="*/ 4763 h 766762"/>
                    <a:gd name="connsiteX2" fmla="*/ 952500 w 1238250"/>
                    <a:gd name="connsiteY2" fmla="*/ 766762 h 766762"/>
                    <a:gd name="connsiteX3" fmla="*/ 1238250 w 1238250"/>
                    <a:gd name="connsiteY3" fmla="*/ 757238 h 766762"/>
                    <a:gd name="connsiteX4" fmla="*/ 233363 w 1238250"/>
                    <a:gd name="connsiteY4" fmla="*/ 0 h 766762"/>
                    <a:gd name="connsiteX0" fmla="*/ 233363 w 1238250"/>
                    <a:gd name="connsiteY0" fmla="*/ 0 h 773376"/>
                    <a:gd name="connsiteX1" fmla="*/ 0 w 1238250"/>
                    <a:gd name="connsiteY1" fmla="*/ 4763 h 773376"/>
                    <a:gd name="connsiteX2" fmla="*/ 952500 w 1238250"/>
                    <a:gd name="connsiteY2" fmla="*/ 766762 h 773376"/>
                    <a:gd name="connsiteX3" fmla="*/ 1238250 w 1238250"/>
                    <a:gd name="connsiteY3" fmla="*/ 771525 h 773376"/>
                    <a:gd name="connsiteX4" fmla="*/ 233363 w 1238250"/>
                    <a:gd name="connsiteY4" fmla="*/ 0 h 773376"/>
                    <a:gd name="connsiteX0" fmla="*/ 233363 w 1238250"/>
                    <a:gd name="connsiteY0" fmla="*/ 0 h 766762"/>
                    <a:gd name="connsiteX1" fmla="*/ 0 w 1238250"/>
                    <a:gd name="connsiteY1" fmla="*/ 4763 h 766762"/>
                    <a:gd name="connsiteX2" fmla="*/ 952500 w 1238250"/>
                    <a:gd name="connsiteY2" fmla="*/ 766762 h 766762"/>
                    <a:gd name="connsiteX3" fmla="*/ 1238250 w 1238250"/>
                    <a:gd name="connsiteY3" fmla="*/ 757236 h 766762"/>
                    <a:gd name="connsiteX4" fmla="*/ 233363 w 1238250"/>
                    <a:gd name="connsiteY4" fmla="*/ 0 h 766762"/>
                    <a:gd name="connsiteX0" fmla="*/ 233363 w 1238250"/>
                    <a:gd name="connsiteY0" fmla="*/ 0 h 773375"/>
                    <a:gd name="connsiteX1" fmla="*/ 0 w 1238250"/>
                    <a:gd name="connsiteY1" fmla="*/ 4763 h 773375"/>
                    <a:gd name="connsiteX2" fmla="*/ 952500 w 1238250"/>
                    <a:gd name="connsiteY2" fmla="*/ 766762 h 773375"/>
                    <a:gd name="connsiteX3" fmla="*/ 1238250 w 1238250"/>
                    <a:gd name="connsiteY3" fmla="*/ 771523 h 773375"/>
                    <a:gd name="connsiteX4" fmla="*/ 233363 w 1238250"/>
                    <a:gd name="connsiteY4" fmla="*/ 0 h 773375"/>
                    <a:gd name="connsiteX0" fmla="*/ 233363 w 1238250"/>
                    <a:gd name="connsiteY0" fmla="*/ 0 h 771523"/>
                    <a:gd name="connsiteX1" fmla="*/ 0 w 1238250"/>
                    <a:gd name="connsiteY1" fmla="*/ 4763 h 771523"/>
                    <a:gd name="connsiteX2" fmla="*/ 952500 w 1238250"/>
                    <a:gd name="connsiteY2" fmla="*/ 766762 h 771523"/>
                    <a:gd name="connsiteX3" fmla="*/ 1238250 w 1238250"/>
                    <a:gd name="connsiteY3" fmla="*/ 771523 h 771523"/>
                    <a:gd name="connsiteX4" fmla="*/ 233363 w 1238250"/>
                    <a:gd name="connsiteY4" fmla="*/ 0 h 771523"/>
                    <a:gd name="connsiteX0" fmla="*/ 233363 w 1238250"/>
                    <a:gd name="connsiteY0" fmla="*/ 0 h 771523"/>
                    <a:gd name="connsiteX1" fmla="*/ 0 w 1238250"/>
                    <a:gd name="connsiteY1" fmla="*/ 23466 h 771523"/>
                    <a:gd name="connsiteX2" fmla="*/ 952500 w 1238250"/>
                    <a:gd name="connsiteY2" fmla="*/ 766762 h 771523"/>
                    <a:gd name="connsiteX3" fmla="*/ 1238250 w 1238250"/>
                    <a:gd name="connsiteY3" fmla="*/ 771523 h 771523"/>
                    <a:gd name="connsiteX4" fmla="*/ 233363 w 1238250"/>
                    <a:gd name="connsiteY4" fmla="*/ 0 h 771523"/>
                    <a:gd name="connsiteX0" fmla="*/ 233363 w 1238250"/>
                    <a:gd name="connsiteY0" fmla="*/ 0 h 757496"/>
                    <a:gd name="connsiteX1" fmla="*/ 0 w 1238250"/>
                    <a:gd name="connsiteY1" fmla="*/ 9439 h 757496"/>
                    <a:gd name="connsiteX2" fmla="*/ 952500 w 1238250"/>
                    <a:gd name="connsiteY2" fmla="*/ 752735 h 757496"/>
                    <a:gd name="connsiteX3" fmla="*/ 1238250 w 1238250"/>
                    <a:gd name="connsiteY3" fmla="*/ 757496 h 757496"/>
                    <a:gd name="connsiteX4" fmla="*/ 233363 w 1238250"/>
                    <a:gd name="connsiteY4" fmla="*/ 0 h 757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8250" h="757496">
                      <a:moveTo>
                        <a:pt x="233363" y="0"/>
                      </a:moveTo>
                      <a:lnTo>
                        <a:pt x="0" y="9439"/>
                      </a:lnTo>
                      <a:lnTo>
                        <a:pt x="952500" y="752735"/>
                      </a:lnTo>
                      <a:cubicBezTo>
                        <a:pt x="1060450" y="744798"/>
                        <a:pt x="1035049" y="751145"/>
                        <a:pt x="1238250" y="757496"/>
                      </a:cubicBezTo>
                      <a:lnTo>
                        <a:pt x="233363" y="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48" name="Rectangle 68"/>
                <p:cNvSpPr>
                  <a:spLocks noChangeArrowheads="1"/>
                </p:cNvSpPr>
                <p:nvPr/>
              </p:nvSpPr>
              <p:spPr bwMode="auto">
                <a:xfrm>
                  <a:off x="1299580" y="5177755"/>
                  <a:ext cx="289686" cy="1351386"/>
                </a:xfrm>
                <a:prstGeom prst="rect">
                  <a:avLst/>
                </a:prstGeom>
                <a:solidFill>
                  <a:srgbClr val="33CCFF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l-GR" sz="18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39" name="Rectangle 59"/>
              <p:cNvSpPr>
                <a:spLocks noChangeArrowheads="1"/>
              </p:cNvSpPr>
              <p:nvPr/>
            </p:nvSpPr>
            <p:spPr bwMode="auto">
              <a:xfrm>
                <a:off x="1838851" y="6126859"/>
                <a:ext cx="2180844" cy="64901"/>
              </a:xfrm>
              <a:prstGeom prst="rect">
                <a:avLst/>
              </a:prstGeom>
              <a:solidFill>
                <a:srgbClr val="33CC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el-GR" sz="18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0" name="Right Arrow 60"/>
              <p:cNvSpPr>
                <a:spLocks noChangeArrowheads="1"/>
              </p:cNvSpPr>
              <p:nvPr/>
            </p:nvSpPr>
            <p:spPr bwMode="auto">
              <a:xfrm>
                <a:off x="2556720" y="6056232"/>
                <a:ext cx="266527" cy="219518"/>
              </a:xfrm>
              <a:prstGeom prst="rightArrow">
                <a:avLst>
                  <a:gd name="adj1" fmla="val 13889"/>
                  <a:gd name="adj2" fmla="val 53703"/>
                </a:avLst>
              </a:prstGeom>
              <a:solidFill>
                <a:srgbClr val="33CC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el-GR" sz="18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41" name="Group 61"/>
              <p:cNvGrpSpPr>
                <a:grpSpLocks/>
              </p:cNvGrpSpPr>
              <p:nvPr/>
            </p:nvGrpSpPr>
            <p:grpSpPr bwMode="auto">
              <a:xfrm>
                <a:off x="593766" y="5284519"/>
                <a:ext cx="605641" cy="915203"/>
                <a:chOff x="335231" y="4405745"/>
                <a:chExt cx="1252537" cy="2138362"/>
              </a:xfrm>
            </p:grpSpPr>
            <p:sp>
              <p:nvSpPr>
                <p:cNvPr id="43" name="Freeform 42"/>
                <p:cNvSpPr/>
                <p:nvPr/>
              </p:nvSpPr>
              <p:spPr>
                <a:xfrm>
                  <a:off x="335231" y="4406992"/>
                  <a:ext cx="965619" cy="2136350"/>
                </a:xfrm>
                <a:custGeom>
                  <a:avLst/>
                  <a:gdLst>
                    <a:gd name="connsiteX0" fmla="*/ 0 w 966787"/>
                    <a:gd name="connsiteY0" fmla="*/ 0 h 2138362"/>
                    <a:gd name="connsiteX1" fmla="*/ 0 w 966787"/>
                    <a:gd name="connsiteY1" fmla="*/ 1190625 h 2138362"/>
                    <a:gd name="connsiteX2" fmla="*/ 966787 w 966787"/>
                    <a:gd name="connsiteY2" fmla="*/ 2138362 h 2138362"/>
                    <a:gd name="connsiteX3" fmla="*/ 962025 w 966787"/>
                    <a:gd name="connsiteY3" fmla="*/ 742950 h 2138362"/>
                    <a:gd name="connsiteX4" fmla="*/ 0 w 966787"/>
                    <a:gd name="connsiteY4" fmla="*/ 0 h 2138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6787" h="2138362">
                      <a:moveTo>
                        <a:pt x="0" y="0"/>
                      </a:moveTo>
                      <a:lnTo>
                        <a:pt x="0" y="1190625"/>
                      </a:lnTo>
                      <a:lnTo>
                        <a:pt x="966787" y="2138362"/>
                      </a:lnTo>
                      <a:cubicBezTo>
                        <a:pt x="965200" y="1673225"/>
                        <a:pt x="963612" y="1208087"/>
                        <a:pt x="962025" y="74295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351325" y="4411451"/>
                  <a:ext cx="1235186" cy="771586"/>
                </a:xfrm>
                <a:custGeom>
                  <a:avLst/>
                  <a:gdLst>
                    <a:gd name="connsiteX0" fmla="*/ 0 w 966787"/>
                    <a:gd name="connsiteY0" fmla="*/ 0 h 2138362"/>
                    <a:gd name="connsiteX1" fmla="*/ 0 w 966787"/>
                    <a:gd name="connsiteY1" fmla="*/ 1190625 h 2138362"/>
                    <a:gd name="connsiteX2" fmla="*/ 966787 w 966787"/>
                    <a:gd name="connsiteY2" fmla="*/ 2138362 h 2138362"/>
                    <a:gd name="connsiteX3" fmla="*/ 962025 w 966787"/>
                    <a:gd name="connsiteY3" fmla="*/ 742950 h 2138362"/>
                    <a:gd name="connsiteX4" fmla="*/ 0 w 966787"/>
                    <a:gd name="connsiteY4" fmla="*/ 0 h 2138362"/>
                    <a:gd name="connsiteX0" fmla="*/ 928688 w 1895475"/>
                    <a:gd name="connsiteY0" fmla="*/ 0 h 2138362"/>
                    <a:gd name="connsiteX1" fmla="*/ 0 w 1895475"/>
                    <a:gd name="connsiteY1" fmla="*/ 461963 h 2138362"/>
                    <a:gd name="connsiteX2" fmla="*/ 1895475 w 1895475"/>
                    <a:gd name="connsiteY2" fmla="*/ 2138362 h 2138362"/>
                    <a:gd name="connsiteX3" fmla="*/ 1890713 w 1895475"/>
                    <a:gd name="connsiteY3" fmla="*/ 742950 h 2138362"/>
                    <a:gd name="connsiteX4" fmla="*/ 928688 w 1895475"/>
                    <a:gd name="connsiteY4" fmla="*/ 0 h 213836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890713 w 1895475"/>
                    <a:gd name="connsiteY3" fmla="*/ 342900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143000 w 1895475"/>
                    <a:gd name="connsiteY3" fmla="*/ 7762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143000 w 1895475"/>
                    <a:gd name="connsiteY3" fmla="*/ 7762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238250 w 1895475"/>
                    <a:gd name="connsiteY3" fmla="*/ 8143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238250 w 1895475"/>
                    <a:gd name="connsiteY3" fmla="*/ 814388 h 1738312"/>
                    <a:gd name="connsiteX4" fmla="*/ 247650 w 1895475"/>
                    <a:gd name="connsiteY4" fmla="*/ 0 h 1738312"/>
                    <a:gd name="connsiteX0" fmla="*/ 247650 w 1238250"/>
                    <a:gd name="connsiteY0" fmla="*/ 0 h 862012"/>
                    <a:gd name="connsiteX1" fmla="*/ 0 w 1238250"/>
                    <a:gd name="connsiteY1" fmla="*/ 61913 h 862012"/>
                    <a:gd name="connsiteX2" fmla="*/ 947738 w 1238250"/>
                    <a:gd name="connsiteY2" fmla="*/ 862012 h 862012"/>
                    <a:gd name="connsiteX3" fmla="*/ 1238250 w 1238250"/>
                    <a:gd name="connsiteY3" fmla="*/ 814388 h 862012"/>
                    <a:gd name="connsiteX4" fmla="*/ 247650 w 1238250"/>
                    <a:gd name="connsiteY4" fmla="*/ 0 h 862012"/>
                    <a:gd name="connsiteX0" fmla="*/ 247650 w 1238250"/>
                    <a:gd name="connsiteY0" fmla="*/ 0 h 823912"/>
                    <a:gd name="connsiteX1" fmla="*/ 0 w 1238250"/>
                    <a:gd name="connsiteY1" fmla="*/ 61913 h 823912"/>
                    <a:gd name="connsiteX2" fmla="*/ 952500 w 1238250"/>
                    <a:gd name="connsiteY2" fmla="*/ 823912 h 823912"/>
                    <a:gd name="connsiteX3" fmla="*/ 1238250 w 1238250"/>
                    <a:gd name="connsiteY3" fmla="*/ 814388 h 823912"/>
                    <a:gd name="connsiteX4" fmla="*/ 247650 w 1238250"/>
                    <a:gd name="connsiteY4" fmla="*/ 0 h 823912"/>
                    <a:gd name="connsiteX0" fmla="*/ 247650 w 1238250"/>
                    <a:gd name="connsiteY0" fmla="*/ 0 h 823912"/>
                    <a:gd name="connsiteX1" fmla="*/ 0 w 1238250"/>
                    <a:gd name="connsiteY1" fmla="*/ 61913 h 823912"/>
                    <a:gd name="connsiteX2" fmla="*/ 952500 w 1238250"/>
                    <a:gd name="connsiteY2" fmla="*/ 823912 h 823912"/>
                    <a:gd name="connsiteX3" fmla="*/ 1238250 w 1238250"/>
                    <a:gd name="connsiteY3" fmla="*/ 814388 h 823912"/>
                    <a:gd name="connsiteX4" fmla="*/ 247650 w 1238250"/>
                    <a:gd name="connsiteY4" fmla="*/ 0 h 823912"/>
                    <a:gd name="connsiteX0" fmla="*/ 233363 w 1238250"/>
                    <a:gd name="connsiteY0" fmla="*/ 0 h 766762"/>
                    <a:gd name="connsiteX1" fmla="*/ 0 w 1238250"/>
                    <a:gd name="connsiteY1" fmla="*/ 4763 h 766762"/>
                    <a:gd name="connsiteX2" fmla="*/ 952500 w 1238250"/>
                    <a:gd name="connsiteY2" fmla="*/ 766762 h 766762"/>
                    <a:gd name="connsiteX3" fmla="*/ 1238250 w 1238250"/>
                    <a:gd name="connsiteY3" fmla="*/ 757238 h 766762"/>
                    <a:gd name="connsiteX4" fmla="*/ 233363 w 1238250"/>
                    <a:gd name="connsiteY4" fmla="*/ 0 h 766762"/>
                    <a:gd name="connsiteX0" fmla="*/ 233363 w 1238250"/>
                    <a:gd name="connsiteY0" fmla="*/ 0 h 773376"/>
                    <a:gd name="connsiteX1" fmla="*/ 0 w 1238250"/>
                    <a:gd name="connsiteY1" fmla="*/ 4763 h 773376"/>
                    <a:gd name="connsiteX2" fmla="*/ 952500 w 1238250"/>
                    <a:gd name="connsiteY2" fmla="*/ 766762 h 773376"/>
                    <a:gd name="connsiteX3" fmla="*/ 1238250 w 1238250"/>
                    <a:gd name="connsiteY3" fmla="*/ 771525 h 773376"/>
                    <a:gd name="connsiteX4" fmla="*/ 233363 w 1238250"/>
                    <a:gd name="connsiteY4" fmla="*/ 0 h 773376"/>
                    <a:gd name="connsiteX0" fmla="*/ 233363 w 1238250"/>
                    <a:gd name="connsiteY0" fmla="*/ 0 h 766762"/>
                    <a:gd name="connsiteX1" fmla="*/ 0 w 1238250"/>
                    <a:gd name="connsiteY1" fmla="*/ 4763 h 766762"/>
                    <a:gd name="connsiteX2" fmla="*/ 952500 w 1238250"/>
                    <a:gd name="connsiteY2" fmla="*/ 766762 h 766762"/>
                    <a:gd name="connsiteX3" fmla="*/ 1238250 w 1238250"/>
                    <a:gd name="connsiteY3" fmla="*/ 757236 h 766762"/>
                    <a:gd name="connsiteX4" fmla="*/ 233363 w 1238250"/>
                    <a:gd name="connsiteY4" fmla="*/ 0 h 766762"/>
                    <a:gd name="connsiteX0" fmla="*/ 233363 w 1238250"/>
                    <a:gd name="connsiteY0" fmla="*/ 0 h 773375"/>
                    <a:gd name="connsiteX1" fmla="*/ 0 w 1238250"/>
                    <a:gd name="connsiteY1" fmla="*/ 4763 h 773375"/>
                    <a:gd name="connsiteX2" fmla="*/ 952500 w 1238250"/>
                    <a:gd name="connsiteY2" fmla="*/ 766762 h 773375"/>
                    <a:gd name="connsiteX3" fmla="*/ 1238250 w 1238250"/>
                    <a:gd name="connsiteY3" fmla="*/ 771523 h 773375"/>
                    <a:gd name="connsiteX4" fmla="*/ 233363 w 1238250"/>
                    <a:gd name="connsiteY4" fmla="*/ 0 h 773375"/>
                    <a:gd name="connsiteX0" fmla="*/ 233363 w 1238250"/>
                    <a:gd name="connsiteY0" fmla="*/ 0 h 771523"/>
                    <a:gd name="connsiteX1" fmla="*/ 0 w 1238250"/>
                    <a:gd name="connsiteY1" fmla="*/ 4763 h 771523"/>
                    <a:gd name="connsiteX2" fmla="*/ 952500 w 1238250"/>
                    <a:gd name="connsiteY2" fmla="*/ 766762 h 771523"/>
                    <a:gd name="connsiteX3" fmla="*/ 1238250 w 1238250"/>
                    <a:gd name="connsiteY3" fmla="*/ 771523 h 771523"/>
                    <a:gd name="connsiteX4" fmla="*/ 233363 w 1238250"/>
                    <a:gd name="connsiteY4" fmla="*/ 0 h 771523"/>
                    <a:gd name="connsiteX0" fmla="*/ 233363 w 1238250"/>
                    <a:gd name="connsiteY0" fmla="*/ 0 h 771523"/>
                    <a:gd name="connsiteX1" fmla="*/ 0 w 1238250"/>
                    <a:gd name="connsiteY1" fmla="*/ 23466 h 771523"/>
                    <a:gd name="connsiteX2" fmla="*/ 952500 w 1238250"/>
                    <a:gd name="connsiteY2" fmla="*/ 766762 h 771523"/>
                    <a:gd name="connsiteX3" fmla="*/ 1238250 w 1238250"/>
                    <a:gd name="connsiteY3" fmla="*/ 771523 h 771523"/>
                    <a:gd name="connsiteX4" fmla="*/ 233363 w 1238250"/>
                    <a:gd name="connsiteY4" fmla="*/ 0 h 771523"/>
                    <a:gd name="connsiteX0" fmla="*/ 233363 w 1238250"/>
                    <a:gd name="connsiteY0" fmla="*/ 0 h 757496"/>
                    <a:gd name="connsiteX1" fmla="*/ 0 w 1238250"/>
                    <a:gd name="connsiteY1" fmla="*/ 9439 h 757496"/>
                    <a:gd name="connsiteX2" fmla="*/ 952500 w 1238250"/>
                    <a:gd name="connsiteY2" fmla="*/ 752735 h 757496"/>
                    <a:gd name="connsiteX3" fmla="*/ 1238250 w 1238250"/>
                    <a:gd name="connsiteY3" fmla="*/ 757496 h 757496"/>
                    <a:gd name="connsiteX4" fmla="*/ 233363 w 1238250"/>
                    <a:gd name="connsiteY4" fmla="*/ 0 h 757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8250" h="757496">
                      <a:moveTo>
                        <a:pt x="233363" y="0"/>
                      </a:moveTo>
                      <a:lnTo>
                        <a:pt x="0" y="9439"/>
                      </a:lnTo>
                      <a:lnTo>
                        <a:pt x="952500" y="752735"/>
                      </a:lnTo>
                      <a:cubicBezTo>
                        <a:pt x="1060450" y="744798"/>
                        <a:pt x="1035049" y="751145"/>
                        <a:pt x="1238250" y="757496"/>
                      </a:cubicBezTo>
                      <a:lnTo>
                        <a:pt x="233363" y="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45" name="Rectangle 65"/>
                <p:cNvSpPr>
                  <a:spLocks noChangeArrowheads="1"/>
                </p:cNvSpPr>
                <p:nvPr/>
              </p:nvSpPr>
              <p:spPr bwMode="auto">
                <a:xfrm>
                  <a:off x="1296825" y="5178575"/>
                  <a:ext cx="289686" cy="1351389"/>
                </a:xfrm>
                <a:prstGeom prst="rect">
                  <a:avLst/>
                </a:prstGeom>
                <a:solidFill>
                  <a:srgbClr val="33CCFF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endParaRPr lang="el-GR" sz="18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42" name="Right Arrow 62"/>
              <p:cNvSpPr>
                <a:spLocks noChangeArrowheads="1"/>
              </p:cNvSpPr>
              <p:nvPr/>
            </p:nvSpPr>
            <p:spPr bwMode="auto">
              <a:xfrm rot="-5245926">
                <a:off x="3947358" y="5684800"/>
                <a:ext cx="267240" cy="219835"/>
              </a:xfrm>
              <a:prstGeom prst="rightArrow">
                <a:avLst>
                  <a:gd name="adj1" fmla="val 13889"/>
                  <a:gd name="adj2" fmla="val 53702"/>
                </a:avLst>
              </a:prstGeom>
              <a:solidFill>
                <a:srgbClr val="33CC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el-GR" sz="18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541338" y="2192462"/>
              <a:ext cx="1285929" cy="5283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/>
                  <a:ea typeface="+mn-ea"/>
                </a:rPr>
                <a:t>L</a:t>
              </a:r>
              <a:r>
                <a:rPr lang="en-US" sz="1800" kern="0" dirty="0">
                  <a:solidFill>
                    <a:prstClr val="black"/>
                  </a:solidFill>
                  <a:latin typeface="Calibri"/>
                  <a:ea typeface="+mn-ea"/>
                </a:rPr>
                <a:t> bits</a:t>
              </a:r>
            </a:p>
            <a:p>
              <a:pPr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kern="0" dirty="0" smtClean="0">
                  <a:solidFill>
                    <a:prstClr val="black"/>
                  </a:solidFill>
                  <a:latin typeface="Calibri"/>
                </a:rPr>
                <a:t>ανά πακέτο</a:t>
              </a:r>
              <a:endParaRPr lang="en-US" sz="1800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34000" y="3187824"/>
              <a:ext cx="566738" cy="306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/>
                  <a:ea typeface="+mn-ea"/>
                </a:rPr>
                <a:t>R</a:t>
              </a:r>
              <a:r>
                <a:rPr lang="en-US" sz="1800" kern="0" dirty="0">
                  <a:solidFill>
                    <a:prstClr val="black"/>
                  </a:solidFill>
                  <a:latin typeface="Calibri"/>
                  <a:ea typeface="+mn-ea"/>
                </a:rPr>
                <a:t> bps</a:t>
              </a:r>
            </a:p>
          </p:txBody>
        </p:sp>
        <p:sp>
          <p:nvSpPr>
            <p:cNvPr id="70" name="TextBox 53"/>
            <p:cNvSpPr txBox="1">
              <a:spLocks noChangeArrowheads="1"/>
            </p:cNvSpPr>
            <p:nvPr/>
          </p:nvSpPr>
          <p:spPr bwMode="auto">
            <a:xfrm>
              <a:off x="2239677" y="2880824"/>
              <a:ext cx="234950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Μεταγωγή πακέτου: ουρά αναμονής, απώλειες πακέτων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861048"/>
            <a:ext cx="8496944" cy="2304256"/>
          </a:xfrm>
        </p:spPr>
        <p:txBody>
          <a:bodyPr/>
          <a:lstStyle/>
          <a:p>
            <a:pPr>
              <a:buNone/>
            </a:pPr>
            <a:r>
              <a:rPr lang="el-GR" sz="2800" dirty="0" smtClean="0"/>
              <a:t>Ουρά αναμονής και απώλεια πακέτων: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800" dirty="0" smtClean="0"/>
              <a:t>Αν ο ρυθμός άφιξης πακέτων υπερβαίνει το ρυθμό μετάδοσης πακέτων της γραμμής εξόδου για κάποιο χρονικό διάστημα:</a:t>
            </a:r>
          </a:p>
          <a:p>
            <a:pPr lvl="1">
              <a:spcBef>
                <a:spcPts val="0"/>
              </a:spcBef>
            </a:pPr>
            <a:r>
              <a:rPr lang="el-GR" sz="2400" dirty="0" smtClean="0"/>
              <a:t>Τα πακέτα μπαίνουν σε ουρά αναμονής</a:t>
            </a:r>
          </a:p>
          <a:p>
            <a:pPr lvl="1">
              <a:spcBef>
                <a:spcPts val="0"/>
              </a:spcBef>
            </a:pPr>
            <a:r>
              <a:rPr lang="el-GR" sz="2400" dirty="0" smtClean="0"/>
              <a:t>Αν γεμίσει η ουρά, πακέτα θα χαθούν</a:t>
            </a:r>
            <a:endParaRPr lang="el-G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49</a:t>
            </a:fld>
            <a:endParaRPr lang="el-GR" altLang="el-GR" dirty="0"/>
          </a:p>
        </p:txBody>
      </p:sp>
      <p:grpSp>
        <p:nvGrpSpPr>
          <p:cNvPr id="145" name="Group 144" descr="μεταγωγή πακέτου"/>
          <p:cNvGrpSpPr/>
          <p:nvPr/>
        </p:nvGrpSpPr>
        <p:grpSpPr>
          <a:xfrm>
            <a:off x="749300" y="1399115"/>
            <a:ext cx="7864660" cy="2317917"/>
            <a:chOff x="749300" y="1465263"/>
            <a:chExt cx="7864660" cy="2317917"/>
          </a:xfrm>
        </p:grpSpPr>
        <p:grpSp>
          <p:nvGrpSpPr>
            <p:cNvPr id="68" name="Group 228"/>
            <p:cNvGrpSpPr>
              <a:grpSpLocks/>
            </p:cNvGrpSpPr>
            <p:nvPr/>
          </p:nvGrpSpPr>
          <p:grpSpPr bwMode="auto">
            <a:xfrm>
              <a:off x="2303463" y="2090738"/>
              <a:ext cx="1187450" cy="554037"/>
              <a:chOff x="4650" y="1129"/>
              <a:chExt cx="246" cy="95"/>
            </a:xfrm>
            <a:solidFill>
              <a:srgbClr val="FC8604"/>
            </a:solidFill>
          </p:grpSpPr>
          <p:sp>
            <p:nvSpPr>
              <p:cNvPr id="6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72" name="Group 23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  <a:grpFill/>
            </p:grpSpPr>
            <p:sp>
              <p:nvSpPr>
                <p:cNvPr id="75" name="Freeform 2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Freeform 2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3" name="Line 23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Line 23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7" name="Group 105"/>
            <p:cNvGrpSpPr>
              <a:grpSpLocks/>
            </p:cNvGrpSpPr>
            <p:nvPr/>
          </p:nvGrpSpPr>
          <p:grpSpPr bwMode="auto">
            <a:xfrm>
              <a:off x="6764338" y="2314575"/>
              <a:ext cx="779462" cy="679450"/>
              <a:chOff x="-44" y="1473"/>
              <a:chExt cx="981" cy="1105"/>
            </a:xfrm>
          </p:grpSpPr>
          <p:pic>
            <p:nvPicPr>
              <p:cNvPr id="78" name="Picture 10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" name="Freeform 10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045 w 356"/>
                  <a:gd name="T3" fmla="*/ 645 h 368"/>
                  <a:gd name="T4" fmla="*/ 11917 w 356"/>
                  <a:gd name="T5" fmla="*/ 13448 h 368"/>
                  <a:gd name="T6" fmla="*/ 2626 w 356"/>
                  <a:gd name="T7" fmla="*/ 1681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0" name="Line 230"/>
            <p:cNvSpPr>
              <a:spLocks noChangeShapeType="1"/>
            </p:cNvSpPr>
            <p:nvPr/>
          </p:nvSpPr>
          <p:spPr bwMode="auto">
            <a:xfrm>
              <a:off x="3467100" y="2303463"/>
              <a:ext cx="0" cy="22860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1" name="Line 276"/>
            <p:cNvSpPr>
              <a:spLocks noChangeShapeType="1"/>
            </p:cNvSpPr>
            <p:nvPr/>
          </p:nvSpPr>
          <p:spPr bwMode="auto">
            <a:xfrm>
              <a:off x="1590675" y="1971675"/>
              <a:ext cx="744538" cy="38576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2" name="Line 277"/>
            <p:cNvSpPr>
              <a:spLocks noChangeShapeType="1"/>
            </p:cNvSpPr>
            <p:nvPr/>
          </p:nvSpPr>
          <p:spPr bwMode="auto">
            <a:xfrm flipV="1">
              <a:off x="1735138" y="2457450"/>
              <a:ext cx="577850" cy="50482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3" name="Line 278"/>
            <p:cNvSpPr>
              <a:spLocks noChangeShapeType="1"/>
            </p:cNvSpPr>
            <p:nvPr/>
          </p:nvSpPr>
          <p:spPr bwMode="auto">
            <a:xfrm>
              <a:off x="3432175" y="2398713"/>
              <a:ext cx="2016125" cy="158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4" name="Line 279"/>
            <p:cNvSpPr>
              <a:spLocks noChangeShapeType="1"/>
            </p:cNvSpPr>
            <p:nvPr/>
          </p:nvSpPr>
          <p:spPr bwMode="auto">
            <a:xfrm flipH="1" flipV="1">
              <a:off x="6035675" y="2581275"/>
              <a:ext cx="9525" cy="36353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5" name="Line 280"/>
            <p:cNvSpPr>
              <a:spLocks noChangeShapeType="1"/>
            </p:cNvSpPr>
            <p:nvPr/>
          </p:nvSpPr>
          <p:spPr bwMode="auto">
            <a:xfrm flipV="1">
              <a:off x="6508750" y="2030413"/>
              <a:ext cx="604838" cy="3079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6" name="Rectangle 287"/>
            <p:cNvSpPr>
              <a:spLocks noChangeArrowheads="1"/>
            </p:cNvSpPr>
            <p:nvPr/>
          </p:nvSpPr>
          <p:spPr bwMode="auto">
            <a:xfrm>
              <a:off x="3630613" y="2185988"/>
              <a:ext cx="147637" cy="200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7" name="Rectangle 288"/>
            <p:cNvSpPr>
              <a:spLocks noChangeArrowheads="1"/>
            </p:cNvSpPr>
            <p:nvPr/>
          </p:nvSpPr>
          <p:spPr bwMode="auto">
            <a:xfrm>
              <a:off x="3792538" y="2185988"/>
              <a:ext cx="147637" cy="2000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8" name="Rectangle 289"/>
            <p:cNvSpPr>
              <a:spLocks noChangeArrowheads="1"/>
            </p:cNvSpPr>
            <p:nvPr/>
          </p:nvSpPr>
          <p:spPr bwMode="auto">
            <a:xfrm>
              <a:off x="3954463" y="2185988"/>
              <a:ext cx="147637" cy="200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9" name="Rectangle 290"/>
            <p:cNvSpPr>
              <a:spLocks noChangeArrowheads="1"/>
            </p:cNvSpPr>
            <p:nvPr/>
          </p:nvSpPr>
          <p:spPr bwMode="auto">
            <a:xfrm>
              <a:off x="4116388" y="2185988"/>
              <a:ext cx="147637" cy="200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90" name="Rectangle 291"/>
            <p:cNvSpPr>
              <a:spLocks noChangeArrowheads="1"/>
            </p:cNvSpPr>
            <p:nvPr/>
          </p:nvSpPr>
          <p:spPr bwMode="auto">
            <a:xfrm>
              <a:off x="4278313" y="2185988"/>
              <a:ext cx="147637" cy="2000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91" name="Rectangle 292"/>
            <p:cNvSpPr>
              <a:spLocks noChangeArrowheads="1"/>
            </p:cNvSpPr>
            <p:nvPr/>
          </p:nvSpPr>
          <p:spPr bwMode="auto">
            <a:xfrm>
              <a:off x="4649788" y="2185988"/>
              <a:ext cx="147637" cy="2000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92" name="Rectangle 293"/>
            <p:cNvSpPr>
              <a:spLocks noChangeArrowheads="1"/>
            </p:cNvSpPr>
            <p:nvPr/>
          </p:nvSpPr>
          <p:spPr bwMode="auto">
            <a:xfrm>
              <a:off x="5087938" y="2181225"/>
              <a:ext cx="147637" cy="200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93" name="Group 311"/>
            <p:cNvGrpSpPr>
              <a:grpSpLocks/>
            </p:cNvGrpSpPr>
            <p:nvPr/>
          </p:nvGrpSpPr>
          <p:grpSpPr bwMode="auto">
            <a:xfrm>
              <a:off x="2786063" y="2262188"/>
              <a:ext cx="633412" cy="200025"/>
              <a:chOff x="1800" y="1425"/>
              <a:chExt cx="399" cy="126"/>
            </a:xfrm>
          </p:grpSpPr>
          <p:sp>
            <p:nvSpPr>
              <p:cNvPr id="94" name="Rectangle 294"/>
              <p:cNvSpPr>
                <a:spLocks noChangeArrowheads="1"/>
              </p:cNvSpPr>
              <p:nvPr/>
            </p:nvSpPr>
            <p:spPr bwMode="auto">
              <a:xfrm>
                <a:off x="1800" y="1425"/>
                <a:ext cx="93" cy="12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295"/>
              <p:cNvSpPr>
                <a:spLocks noChangeArrowheads="1"/>
              </p:cNvSpPr>
              <p:nvPr/>
            </p:nvSpPr>
            <p:spPr bwMode="auto">
              <a:xfrm>
                <a:off x="1902" y="1425"/>
                <a:ext cx="93" cy="12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ectangle 296"/>
              <p:cNvSpPr>
                <a:spLocks noChangeArrowheads="1"/>
              </p:cNvSpPr>
              <p:nvPr/>
            </p:nvSpPr>
            <p:spPr bwMode="auto">
              <a:xfrm>
                <a:off x="2004" y="1425"/>
                <a:ext cx="93" cy="12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297"/>
              <p:cNvSpPr>
                <a:spLocks noChangeArrowheads="1"/>
              </p:cNvSpPr>
              <p:nvPr/>
            </p:nvSpPr>
            <p:spPr bwMode="auto">
              <a:xfrm>
                <a:off x="2106" y="1425"/>
                <a:ext cx="93" cy="12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8" name="Rectangle 298"/>
            <p:cNvSpPr>
              <a:spLocks noChangeArrowheads="1"/>
            </p:cNvSpPr>
            <p:nvPr/>
          </p:nvSpPr>
          <p:spPr bwMode="auto">
            <a:xfrm>
              <a:off x="2128838" y="2162175"/>
              <a:ext cx="147637" cy="200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99" name="Rectangle 299"/>
            <p:cNvSpPr>
              <a:spLocks noChangeArrowheads="1"/>
            </p:cNvSpPr>
            <p:nvPr/>
          </p:nvSpPr>
          <p:spPr bwMode="auto">
            <a:xfrm>
              <a:off x="1909763" y="2733675"/>
              <a:ext cx="147637" cy="2000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00" name="Line 300"/>
            <p:cNvSpPr>
              <a:spLocks noChangeShapeType="1"/>
            </p:cNvSpPr>
            <p:nvPr/>
          </p:nvSpPr>
          <p:spPr bwMode="auto">
            <a:xfrm>
              <a:off x="2090738" y="2111375"/>
              <a:ext cx="24606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01" name="Line 301"/>
            <p:cNvSpPr>
              <a:spLocks noChangeShapeType="1"/>
            </p:cNvSpPr>
            <p:nvPr/>
          </p:nvSpPr>
          <p:spPr bwMode="auto">
            <a:xfrm flipV="1">
              <a:off x="2092325" y="2582863"/>
              <a:ext cx="174625" cy="1809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02" name="Line 302"/>
            <p:cNvSpPr>
              <a:spLocks noChangeShapeType="1"/>
            </p:cNvSpPr>
            <p:nvPr/>
          </p:nvSpPr>
          <p:spPr bwMode="auto">
            <a:xfrm>
              <a:off x="4011613" y="2076450"/>
              <a:ext cx="106203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03" name="Text Box 303"/>
            <p:cNvSpPr txBox="1">
              <a:spLocks noChangeArrowheads="1"/>
            </p:cNvSpPr>
            <p:nvPr/>
          </p:nvSpPr>
          <p:spPr bwMode="auto">
            <a:xfrm>
              <a:off x="749300" y="1633538"/>
              <a:ext cx="3225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04" name="Text Box 304"/>
            <p:cNvSpPr txBox="1">
              <a:spLocks noChangeArrowheads="1"/>
            </p:cNvSpPr>
            <p:nvPr/>
          </p:nvSpPr>
          <p:spPr bwMode="auto">
            <a:xfrm>
              <a:off x="889000" y="2608263"/>
              <a:ext cx="3209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05" name="Text Box 305"/>
            <p:cNvSpPr txBox="1">
              <a:spLocks noChangeArrowheads="1"/>
            </p:cNvSpPr>
            <p:nvPr/>
          </p:nvSpPr>
          <p:spPr bwMode="auto">
            <a:xfrm>
              <a:off x="6604000" y="1465263"/>
              <a:ext cx="3225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06" name="Text Box 308"/>
            <p:cNvSpPr txBox="1">
              <a:spLocks noChangeArrowheads="1"/>
            </p:cNvSpPr>
            <p:nvPr/>
          </p:nvSpPr>
          <p:spPr bwMode="auto">
            <a:xfrm>
              <a:off x="1636713" y="1585913"/>
              <a:ext cx="15888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</a:rPr>
                <a:t>R</a:t>
              </a:r>
              <a:r>
                <a:rPr lang="en-US" sz="1800">
                  <a:solidFill>
                    <a:srgbClr val="000000"/>
                  </a:solidFill>
                </a:rPr>
                <a:t> = 100 Mb/s</a:t>
              </a:r>
            </a:p>
          </p:txBody>
        </p:sp>
        <p:sp>
          <p:nvSpPr>
            <p:cNvPr id="107" name="Text Box 309"/>
            <p:cNvSpPr txBox="1">
              <a:spLocks noChangeArrowheads="1"/>
            </p:cNvSpPr>
            <p:nvPr/>
          </p:nvSpPr>
          <p:spPr bwMode="auto">
            <a:xfrm>
              <a:off x="3625850" y="2438400"/>
              <a:ext cx="16754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R</a:t>
              </a:r>
              <a:r>
                <a:rPr lang="en-US" sz="2000">
                  <a:solidFill>
                    <a:srgbClr val="000000"/>
                  </a:solidFill>
                </a:rPr>
                <a:t> = 1.5 Mb/s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" name="Text Box 310"/>
            <p:cNvSpPr txBox="1">
              <a:spLocks noChangeArrowheads="1"/>
            </p:cNvSpPr>
            <p:nvPr/>
          </p:nvSpPr>
          <p:spPr bwMode="auto">
            <a:xfrm>
              <a:off x="6022975" y="2994025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09" name="Line 281"/>
            <p:cNvSpPr>
              <a:spLocks noChangeShapeType="1"/>
            </p:cNvSpPr>
            <p:nvPr/>
          </p:nvSpPr>
          <p:spPr bwMode="auto">
            <a:xfrm flipV="1">
              <a:off x="6662738" y="3146425"/>
              <a:ext cx="98425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10" name="Line 283"/>
            <p:cNvSpPr>
              <a:spLocks noChangeShapeType="1"/>
            </p:cNvSpPr>
            <p:nvPr/>
          </p:nvSpPr>
          <p:spPr bwMode="auto">
            <a:xfrm flipH="1">
              <a:off x="6638925" y="2849563"/>
              <a:ext cx="379413" cy="22542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11" name="Text Box 306"/>
            <p:cNvSpPr txBox="1">
              <a:spLocks noChangeArrowheads="1"/>
            </p:cNvSpPr>
            <p:nvPr/>
          </p:nvSpPr>
          <p:spPr bwMode="auto">
            <a:xfrm>
              <a:off x="7556500" y="2224088"/>
              <a:ext cx="4048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12" name="Text Box 307"/>
            <p:cNvSpPr txBox="1">
              <a:spLocks noChangeArrowheads="1"/>
            </p:cNvSpPr>
            <p:nvPr/>
          </p:nvSpPr>
          <p:spPr bwMode="auto">
            <a:xfrm>
              <a:off x="8299450" y="2840038"/>
              <a:ext cx="3145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113" name="Text Box 330"/>
            <p:cNvSpPr txBox="1">
              <a:spLocks noChangeArrowheads="1"/>
            </p:cNvSpPr>
            <p:nvPr/>
          </p:nvSpPr>
          <p:spPr bwMode="auto">
            <a:xfrm>
              <a:off x="2051050" y="2984500"/>
              <a:ext cx="2592958" cy="79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l-GR" sz="1800" dirty="0" smtClean="0">
                  <a:solidFill>
                    <a:srgbClr val="000000"/>
                  </a:solidFill>
                </a:rPr>
                <a:t>Ουρά αναμονής πακέτων για χρήση της γραμμής εξόδου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14" name="Line 332"/>
            <p:cNvSpPr>
              <a:spLocks noChangeShapeType="1"/>
            </p:cNvSpPr>
            <p:nvPr/>
          </p:nvSpPr>
          <p:spPr bwMode="auto">
            <a:xfrm flipV="1">
              <a:off x="2890838" y="2514600"/>
              <a:ext cx="166687" cy="5238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115" name="Group 96"/>
            <p:cNvGrpSpPr>
              <a:grpSpLocks/>
            </p:cNvGrpSpPr>
            <p:nvPr/>
          </p:nvGrpSpPr>
          <p:grpSpPr bwMode="auto">
            <a:xfrm>
              <a:off x="898525" y="1651000"/>
              <a:ext cx="779463" cy="679450"/>
              <a:chOff x="-44" y="1473"/>
              <a:chExt cx="981" cy="1105"/>
            </a:xfrm>
          </p:grpSpPr>
          <p:pic>
            <p:nvPicPr>
              <p:cNvPr id="116" name="Picture 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7" name="Freeform 9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045 w 356"/>
                  <a:gd name="T3" fmla="*/ 645 h 368"/>
                  <a:gd name="T4" fmla="*/ 11917 w 356"/>
                  <a:gd name="T5" fmla="*/ 13448 h 368"/>
                  <a:gd name="T6" fmla="*/ 2626 w 356"/>
                  <a:gd name="T7" fmla="*/ 1681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8" name="Group 99"/>
            <p:cNvGrpSpPr>
              <a:grpSpLocks/>
            </p:cNvGrpSpPr>
            <p:nvPr/>
          </p:nvGrpSpPr>
          <p:grpSpPr bwMode="auto">
            <a:xfrm>
              <a:off x="1085850" y="2625725"/>
              <a:ext cx="779463" cy="679450"/>
              <a:chOff x="-44" y="1473"/>
              <a:chExt cx="981" cy="1105"/>
            </a:xfrm>
          </p:grpSpPr>
          <p:pic>
            <p:nvPicPr>
              <p:cNvPr id="119" name="Picture 1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0" name="Freeform 10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045 w 356"/>
                  <a:gd name="T3" fmla="*/ 645 h 368"/>
                  <a:gd name="T4" fmla="*/ 11917 w 356"/>
                  <a:gd name="T5" fmla="*/ 13448 h 368"/>
                  <a:gd name="T6" fmla="*/ 2626 w 356"/>
                  <a:gd name="T7" fmla="*/ 1681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1" name="Group 102"/>
            <p:cNvGrpSpPr>
              <a:grpSpLocks/>
            </p:cNvGrpSpPr>
            <p:nvPr/>
          </p:nvGrpSpPr>
          <p:grpSpPr bwMode="auto">
            <a:xfrm>
              <a:off x="7481888" y="2686050"/>
              <a:ext cx="779462" cy="679450"/>
              <a:chOff x="-44" y="1473"/>
              <a:chExt cx="981" cy="1105"/>
            </a:xfrm>
          </p:grpSpPr>
          <p:pic>
            <p:nvPicPr>
              <p:cNvPr id="122" name="Picture 10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" name="Freeform 10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045 w 356"/>
                  <a:gd name="T3" fmla="*/ 645 h 368"/>
                  <a:gd name="T4" fmla="*/ 11917 w 356"/>
                  <a:gd name="T5" fmla="*/ 13448 h 368"/>
                  <a:gd name="T6" fmla="*/ 2626 w 356"/>
                  <a:gd name="T7" fmla="*/ 1681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4" name="Group 108"/>
            <p:cNvGrpSpPr>
              <a:grpSpLocks/>
            </p:cNvGrpSpPr>
            <p:nvPr/>
          </p:nvGrpSpPr>
          <p:grpSpPr bwMode="auto">
            <a:xfrm>
              <a:off x="6846888" y="1493838"/>
              <a:ext cx="779462" cy="679450"/>
              <a:chOff x="-44" y="1473"/>
              <a:chExt cx="981" cy="1105"/>
            </a:xfrm>
          </p:grpSpPr>
          <p:pic>
            <p:nvPicPr>
              <p:cNvPr id="125" name="Picture 10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6" name="Freeform 11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045 w 356"/>
                  <a:gd name="T3" fmla="*/ 645 h 368"/>
                  <a:gd name="T4" fmla="*/ 11917 w 356"/>
                  <a:gd name="T5" fmla="*/ 13448 h 368"/>
                  <a:gd name="T6" fmla="*/ 2626 w 356"/>
                  <a:gd name="T7" fmla="*/ 1681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7" name="Group 228"/>
            <p:cNvGrpSpPr>
              <a:grpSpLocks/>
            </p:cNvGrpSpPr>
            <p:nvPr/>
          </p:nvGrpSpPr>
          <p:grpSpPr bwMode="auto">
            <a:xfrm>
              <a:off x="5391150" y="2160588"/>
              <a:ext cx="1128713" cy="439737"/>
              <a:chOff x="4650" y="1129"/>
              <a:chExt cx="246" cy="95"/>
            </a:xfrm>
            <a:solidFill>
              <a:srgbClr val="FC8604"/>
            </a:solidFill>
          </p:grpSpPr>
          <p:sp>
            <p:nvSpPr>
              <p:cNvPr id="12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31" name="Group 23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  <a:grpFill/>
            </p:grpSpPr>
            <p:sp>
              <p:nvSpPr>
                <p:cNvPr id="134" name="Freeform 2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" name="Freeform 2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2" name="Line 23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Line 23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6" name="Group 228"/>
            <p:cNvGrpSpPr>
              <a:grpSpLocks/>
            </p:cNvGrpSpPr>
            <p:nvPr/>
          </p:nvGrpSpPr>
          <p:grpSpPr bwMode="auto">
            <a:xfrm>
              <a:off x="5530850" y="2930525"/>
              <a:ext cx="1128713" cy="439738"/>
              <a:chOff x="4650" y="1129"/>
              <a:chExt cx="246" cy="95"/>
            </a:xfrm>
            <a:solidFill>
              <a:srgbClr val="FC8604"/>
            </a:solidFill>
          </p:grpSpPr>
          <p:sp>
            <p:nvSpPr>
              <p:cNvPr id="13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40" name="Group 23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  <a:grpFill/>
            </p:grpSpPr>
            <p:sp>
              <p:nvSpPr>
                <p:cNvPr id="143" name="Freeform 2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2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1" name="Line 23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Line 23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δικτύου (3 συνιστώσες)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Γραμμές («δρόμοι»): συνδέουν σημεία μεταξύ τους</a:t>
            </a:r>
          </a:p>
          <a:p>
            <a:r>
              <a:rPr lang="el-GR" dirty="0" smtClean="0"/>
              <a:t>Συσκευές απαραίτητες για την υλοποίηση του δικτύου (π.χ. Δρομολογητές, μεταγωγείς, </a:t>
            </a:r>
            <a:r>
              <a:rPr lang="en-US" dirty="0" smtClean="0"/>
              <a:t>hubs)</a:t>
            </a:r>
            <a:endParaRPr lang="el-GR" dirty="0" smtClean="0"/>
          </a:p>
          <a:p>
            <a:r>
              <a:rPr lang="el-GR" dirty="0" smtClean="0"/>
              <a:t>Συσκευές που συνδέονται στο δίκτυο</a:t>
            </a:r>
            <a:r>
              <a:rPr lang="en-US" dirty="0" smtClean="0"/>
              <a:t> (</a:t>
            </a:r>
            <a:r>
              <a:rPr lang="el-GR" dirty="0" smtClean="0"/>
              <a:t>υπολογιστές, </a:t>
            </a:r>
            <a:r>
              <a:rPr lang="en-US" dirty="0" smtClean="0"/>
              <a:t>laptops, </a:t>
            </a:r>
            <a:r>
              <a:rPr lang="en-US" dirty="0" err="1" smtClean="0"/>
              <a:t>smartphones</a:t>
            </a:r>
            <a:r>
              <a:rPr lang="en-US" dirty="0" smtClean="0"/>
              <a:t>, tablets)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</a:t>
            </a:fld>
            <a:endParaRPr lang="el-GR" altLang="el-G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158" y="116632"/>
            <a:ext cx="7931224" cy="1167730"/>
          </a:xfrm>
        </p:spPr>
        <p:txBody>
          <a:bodyPr/>
          <a:lstStyle/>
          <a:p>
            <a:pPr lvl="0"/>
            <a:r>
              <a:rPr lang="el-GR" dirty="0"/>
              <a:t>Μεταγωγή πακέτου </a:t>
            </a:r>
            <a:r>
              <a:rPr lang="en-US" dirty="0"/>
              <a:t>vs</a:t>
            </a:r>
            <a:r>
              <a:rPr lang="el-GR" dirty="0"/>
              <a:t> μεταγωγή κυκλώματος</a:t>
            </a:r>
            <a:r>
              <a:rPr lang="en-US" dirty="0"/>
              <a:t> 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192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81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773E209-E06C-401D-8064-901EF80C9142}" type="slidenum">
              <a:rPr lang="en-US"/>
              <a:pPr/>
              <a:t>50</a:t>
            </a:fld>
            <a:endParaRPr lang="en-US"/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276475"/>
            <a:ext cx="4679950" cy="4352925"/>
          </a:xfrm>
        </p:spPr>
        <p:txBody>
          <a:bodyPr/>
          <a:lstStyle/>
          <a:p>
            <a:pPr marL="231775" indent="-231775" eaLnBrk="1" hangingPunct="1">
              <a:buSzPct val="75000"/>
              <a:buFont typeface="Wingdings" pitchFamily="2" charset="2"/>
              <a:buNone/>
              <a:tabLst>
                <a:tab pos="566738" algn="l"/>
              </a:tabLst>
            </a:pPr>
            <a:r>
              <a:rPr lang="el-GR" sz="2400" dirty="0" smtClean="0">
                <a:solidFill>
                  <a:srgbClr val="000099"/>
                </a:solidFill>
                <a:ea typeface="ＭＳ Ｐゴシック" pitchFamily="34" charset="-128"/>
              </a:rPr>
              <a:t>Παράδειγμα</a:t>
            </a:r>
            <a:r>
              <a:rPr lang="en-US" sz="2400" dirty="0" smtClean="0">
                <a:solidFill>
                  <a:srgbClr val="000099"/>
                </a:solidFill>
                <a:ea typeface="ＭＳ Ｐゴシック" pitchFamily="34" charset="-128"/>
              </a:rPr>
              <a:t>:</a:t>
            </a:r>
          </a:p>
          <a:p>
            <a:pPr marL="231775" indent="-231775" eaLnBrk="1" hangingPunct="1">
              <a:buSzTx/>
              <a:buFont typeface="Wingdings" pitchFamily="2" charset="2"/>
              <a:buChar char="§"/>
              <a:tabLst>
                <a:tab pos="566738" algn="l"/>
              </a:tabLst>
            </a:pPr>
            <a:r>
              <a:rPr lang="el-GR" sz="2400" dirty="0" smtClean="0">
                <a:ea typeface="ＭＳ Ｐゴシック" pitchFamily="34" charset="-128"/>
              </a:rPr>
              <a:t>Γραμμή </a:t>
            </a:r>
            <a:r>
              <a:rPr lang="en-US" sz="2400" dirty="0" smtClean="0">
                <a:ea typeface="ＭＳ Ｐゴシック" pitchFamily="34" charset="-128"/>
              </a:rPr>
              <a:t>1 Mbps</a:t>
            </a:r>
          </a:p>
          <a:p>
            <a:pPr marL="231775" indent="-231775" eaLnBrk="1" hangingPunct="1">
              <a:buSzTx/>
              <a:buFont typeface="Wingdings" pitchFamily="2" charset="2"/>
              <a:buChar char="§"/>
              <a:tabLst>
                <a:tab pos="566738" algn="l"/>
              </a:tabLst>
            </a:pPr>
            <a:r>
              <a:rPr lang="el-GR" sz="2400" dirty="0" smtClean="0">
                <a:ea typeface="ＭＳ Ｐゴシック" pitchFamily="34" charset="-128"/>
              </a:rPr>
              <a:t>Κάθε χρήστης</a:t>
            </a:r>
            <a:r>
              <a:rPr lang="en-US" sz="2400" dirty="0" smtClean="0">
                <a:ea typeface="ＭＳ Ｐゴシック" pitchFamily="34" charset="-128"/>
              </a:rPr>
              <a:t>: </a:t>
            </a:r>
          </a:p>
          <a:p>
            <a:pPr marL="566738" lvl="1" indent="-219075" eaLnBrk="1" hangingPunct="1">
              <a:buClr>
                <a:srgbClr val="772123"/>
              </a:buClr>
              <a:buFont typeface="Courier New" pitchFamily="49" charset="0"/>
              <a:buChar char="o"/>
              <a:tabLst>
                <a:tab pos="566738" algn="l"/>
              </a:tabLst>
            </a:pPr>
            <a:r>
              <a:rPr lang="en-US" sz="2000" dirty="0" smtClean="0">
                <a:ea typeface="Arial" pitchFamily="34" charset="0"/>
              </a:rPr>
              <a:t>100 Kbps </a:t>
            </a:r>
            <a:r>
              <a:rPr lang="el-GR" sz="2000" dirty="0" smtClean="0">
                <a:ea typeface="Arial" pitchFamily="34" charset="0"/>
              </a:rPr>
              <a:t>όταν είναι «ενεργός»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marL="566738" lvl="1" indent="-219075" eaLnBrk="1" hangingPunct="1">
              <a:buClr>
                <a:srgbClr val="772123"/>
              </a:buClr>
              <a:buFont typeface="Courier New" pitchFamily="49" charset="0"/>
              <a:buChar char="o"/>
              <a:tabLst>
                <a:tab pos="566738" algn="l"/>
              </a:tabLst>
            </a:pPr>
            <a:r>
              <a:rPr lang="el-GR" sz="2000" dirty="0" smtClean="0">
                <a:ea typeface="Arial" pitchFamily="34" charset="0"/>
              </a:rPr>
              <a:t>ενεργός</a:t>
            </a:r>
            <a:r>
              <a:rPr lang="en-US" sz="2000" dirty="0" smtClean="0">
                <a:ea typeface="Arial" pitchFamily="34" charset="0"/>
              </a:rPr>
              <a:t> 10% </a:t>
            </a:r>
            <a:r>
              <a:rPr lang="el-GR" sz="2000" dirty="0" smtClean="0">
                <a:ea typeface="Arial" pitchFamily="34" charset="0"/>
              </a:rPr>
              <a:t>του χρόνου</a:t>
            </a:r>
            <a:endParaRPr lang="en-US" sz="2000" dirty="0" smtClean="0">
              <a:ea typeface="Arial" pitchFamily="34" charset="0"/>
            </a:endParaRPr>
          </a:p>
          <a:p>
            <a:pPr marL="231775" indent="-231775" eaLnBrk="1" hangingPunct="1">
              <a:buSzPct val="75000"/>
              <a:tabLst>
                <a:tab pos="566738" algn="l"/>
              </a:tabLst>
            </a:pPr>
            <a:r>
              <a:rPr lang="en-US" sz="2400" i="1" dirty="0" smtClean="0">
                <a:solidFill>
                  <a:srgbClr val="CC0000"/>
                </a:solidFill>
                <a:ea typeface="ＭＳ Ｐゴシック" pitchFamily="34" charset="-128"/>
              </a:rPr>
              <a:t>circuit</a:t>
            </a:r>
            <a:r>
              <a:rPr lang="el-GR" sz="2400" i="1" dirty="0" smtClean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2400" i="1" dirty="0" smtClean="0">
                <a:solidFill>
                  <a:srgbClr val="CC0000"/>
                </a:solidFill>
                <a:ea typeface="ＭＳ Ｐゴシック" pitchFamily="34" charset="-128"/>
              </a:rPr>
              <a:t>switching: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</a:p>
          <a:p>
            <a:pPr marL="566738" lvl="1" indent="-219075" eaLnBrk="1" hangingPunct="1">
              <a:tabLst>
                <a:tab pos="566738" algn="l"/>
              </a:tabLst>
            </a:pPr>
            <a:r>
              <a:rPr lang="en-US" sz="2000" dirty="0" smtClean="0">
                <a:ea typeface="Arial" pitchFamily="34" charset="0"/>
              </a:rPr>
              <a:t>10 </a:t>
            </a:r>
            <a:r>
              <a:rPr lang="el-GR" sz="2000" dirty="0" smtClean="0">
                <a:ea typeface="Arial" pitchFamily="34" charset="0"/>
              </a:rPr>
              <a:t>χρήστες</a:t>
            </a:r>
            <a:endParaRPr lang="en-US" sz="2000" dirty="0" smtClean="0">
              <a:ea typeface="Arial" pitchFamily="34" charset="0"/>
            </a:endParaRPr>
          </a:p>
          <a:p>
            <a:pPr marL="231775" indent="-231775" eaLnBrk="1" hangingPunct="1">
              <a:buSzPct val="75000"/>
              <a:tabLst>
                <a:tab pos="566738" algn="l"/>
              </a:tabLst>
            </a:pPr>
            <a:r>
              <a:rPr lang="en-US" sz="2400" i="1" dirty="0" smtClean="0">
                <a:solidFill>
                  <a:srgbClr val="CC0000"/>
                </a:solidFill>
                <a:ea typeface="ＭＳ Ｐゴシック" pitchFamily="34" charset="-128"/>
              </a:rPr>
              <a:t>packet switching: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</a:p>
          <a:p>
            <a:pPr marL="566738" lvl="1" indent="-219075" eaLnBrk="1" hangingPunct="1">
              <a:tabLst>
                <a:tab pos="566738" algn="l"/>
              </a:tabLst>
            </a:pPr>
            <a:r>
              <a:rPr lang="el-GR" sz="2000" dirty="0" smtClean="0">
                <a:ea typeface="Arial" pitchFamily="34" charset="0"/>
              </a:rPr>
              <a:t>με</a:t>
            </a:r>
            <a:r>
              <a:rPr lang="en-US" sz="2000" dirty="0" smtClean="0">
                <a:ea typeface="Arial" pitchFamily="34" charset="0"/>
              </a:rPr>
              <a:t> 35 </a:t>
            </a:r>
            <a:r>
              <a:rPr lang="el-GR" sz="2000" dirty="0" smtClean="0">
                <a:ea typeface="Arial" pitchFamily="34" charset="0"/>
              </a:rPr>
              <a:t>χρήστες</a:t>
            </a:r>
            <a:r>
              <a:rPr lang="en-US" sz="2000" dirty="0" smtClean="0">
                <a:ea typeface="Arial" pitchFamily="34" charset="0"/>
              </a:rPr>
              <a:t>, </a:t>
            </a:r>
            <a:r>
              <a:rPr lang="el-GR" sz="2000" dirty="0" smtClean="0">
                <a:ea typeface="Arial" pitchFamily="34" charset="0"/>
              </a:rPr>
              <a:t>πιθανότητα</a:t>
            </a:r>
            <a:r>
              <a:rPr lang="en-US" sz="2000" dirty="0" smtClean="0">
                <a:ea typeface="Arial" pitchFamily="34" charset="0"/>
              </a:rPr>
              <a:t> 10 </a:t>
            </a:r>
            <a:r>
              <a:rPr lang="el-GR" sz="2000" dirty="0" smtClean="0">
                <a:ea typeface="Arial" pitchFamily="34" charset="0"/>
              </a:rPr>
              <a:t>ενεργοί ταυτόχρονα πάρα πολύ μικρή!</a:t>
            </a:r>
            <a:endParaRPr lang="en-US" sz="2000" dirty="0" smtClean="0">
              <a:ea typeface="Arial" pitchFamily="34" charset="0"/>
            </a:endParaRPr>
          </a:p>
          <a:p>
            <a:pPr marL="231775" indent="-231775" eaLnBrk="1" hangingPunct="1">
              <a:tabLst>
                <a:tab pos="566738" algn="l"/>
              </a:tabLst>
            </a:pP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8192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341438"/>
            <a:ext cx="8820150" cy="60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l-GR" sz="2800" i="1" dirty="0" smtClean="0">
                <a:solidFill>
                  <a:srgbClr val="000000"/>
                </a:solidFill>
                <a:ea typeface="ＭＳ Ｐゴシック" pitchFamily="34" charset="-128"/>
              </a:rPr>
              <a:t>Η μεταγωγή πακέτου επιτρέπει περισσότεροι χρήστες να χρησιμοποιήσουν το δίκτυο!</a:t>
            </a:r>
            <a:endParaRPr lang="en-US" sz="2800" i="1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pSp>
        <p:nvGrpSpPr>
          <p:cNvPr id="41" name="Group 40" descr="μεταγωγή πακέτου"/>
          <p:cNvGrpSpPr/>
          <p:nvPr/>
        </p:nvGrpSpPr>
        <p:grpSpPr>
          <a:xfrm>
            <a:off x="4644008" y="2348880"/>
            <a:ext cx="4364037" cy="2005013"/>
            <a:chOff x="4646613" y="2066925"/>
            <a:chExt cx="4364037" cy="2005013"/>
          </a:xfrm>
        </p:grpSpPr>
        <p:grpSp>
          <p:nvGrpSpPr>
            <p:cNvPr id="2" name="Group 49"/>
            <p:cNvGrpSpPr>
              <a:grpSpLocks/>
            </p:cNvGrpSpPr>
            <p:nvPr/>
          </p:nvGrpSpPr>
          <p:grpSpPr bwMode="auto">
            <a:xfrm>
              <a:off x="6438900" y="2770188"/>
              <a:ext cx="1155700" cy="620712"/>
              <a:chOff x="3600" y="219"/>
              <a:chExt cx="360" cy="175"/>
            </a:xfrm>
          </p:grpSpPr>
          <p:sp>
            <p:nvSpPr>
              <p:cNvPr id="81946" name="Oval 5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947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81948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81949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950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1956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957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958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1953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954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955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1927" name="Line 15"/>
            <p:cNvSpPr>
              <a:spLocks noChangeShapeType="1"/>
            </p:cNvSpPr>
            <p:nvPr/>
          </p:nvSpPr>
          <p:spPr bwMode="auto">
            <a:xfrm>
              <a:off x="5380038" y="2562225"/>
              <a:ext cx="838200" cy="457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1928" name="Line 16"/>
            <p:cNvSpPr>
              <a:spLocks noChangeShapeType="1"/>
            </p:cNvSpPr>
            <p:nvPr/>
          </p:nvSpPr>
          <p:spPr bwMode="auto">
            <a:xfrm>
              <a:off x="6218238" y="3019425"/>
              <a:ext cx="2038350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1929" name="Line 17"/>
            <p:cNvSpPr>
              <a:spLocks noChangeShapeType="1"/>
            </p:cNvSpPr>
            <p:nvPr/>
          </p:nvSpPr>
          <p:spPr bwMode="auto">
            <a:xfrm>
              <a:off x="6218238" y="3171825"/>
              <a:ext cx="203835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1930" name="Line 18"/>
            <p:cNvSpPr>
              <a:spLocks noChangeShapeType="1"/>
            </p:cNvSpPr>
            <p:nvPr/>
          </p:nvSpPr>
          <p:spPr bwMode="auto">
            <a:xfrm flipV="1">
              <a:off x="5456238" y="3171825"/>
              <a:ext cx="762000" cy="6096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1931" name="Text Box 19"/>
            <p:cNvSpPr txBox="1">
              <a:spLocks noChangeArrowheads="1"/>
            </p:cNvSpPr>
            <p:nvPr/>
          </p:nvSpPr>
          <p:spPr bwMode="auto">
            <a:xfrm>
              <a:off x="5145088" y="2740025"/>
              <a:ext cx="7302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i="1">
                  <a:solidFill>
                    <a:srgbClr val="000000"/>
                  </a:solidFill>
                  <a:latin typeface="Gill Sans MT" pitchFamily="34" charset="0"/>
                </a:rPr>
                <a:t>N</a:t>
              </a:r>
              <a:r>
                <a:rPr lang="en-US" sz="2000">
                  <a:solidFill>
                    <a:srgbClr val="000000"/>
                  </a:solidFill>
                  <a:latin typeface="Gill Sans MT" pitchFamily="34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rgbClr val="000000"/>
                  </a:solidFill>
                  <a:latin typeface="Gill Sans MT" pitchFamily="34" charset="0"/>
                </a:rPr>
                <a:t>users</a:t>
              </a:r>
            </a:p>
          </p:txBody>
        </p:sp>
        <p:sp>
          <p:nvSpPr>
            <p:cNvPr id="81932" name="Text Box 20"/>
            <p:cNvSpPr txBox="1">
              <a:spLocks noChangeArrowheads="1"/>
            </p:cNvSpPr>
            <p:nvPr/>
          </p:nvSpPr>
          <p:spPr bwMode="auto">
            <a:xfrm>
              <a:off x="7542213" y="3303588"/>
              <a:ext cx="14684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 Mbps link</a:t>
              </a:r>
            </a:p>
          </p:txBody>
        </p:sp>
        <p:sp>
          <p:nvSpPr>
            <p:cNvPr id="81933" name="Line 47"/>
            <p:cNvSpPr>
              <a:spLocks noChangeShapeType="1"/>
            </p:cNvSpPr>
            <p:nvPr/>
          </p:nvSpPr>
          <p:spPr bwMode="auto">
            <a:xfrm>
              <a:off x="7586663" y="3086100"/>
              <a:ext cx="1409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1935" name="Text Box 34"/>
            <p:cNvSpPr txBox="1">
              <a:spLocks noChangeArrowheads="1"/>
            </p:cNvSpPr>
            <p:nvPr/>
          </p:nvSpPr>
          <p:spPr bwMode="auto">
            <a:xfrm rot="5273514">
              <a:off x="4776090" y="2778453"/>
              <a:ext cx="7681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…..</a:t>
              </a:r>
            </a:p>
          </p:txBody>
        </p:sp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4646613" y="2066925"/>
              <a:ext cx="779462" cy="679450"/>
              <a:chOff x="-44" y="1473"/>
              <a:chExt cx="981" cy="1105"/>
            </a:xfrm>
          </p:grpSpPr>
          <p:pic>
            <p:nvPicPr>
              <p:cNvPr id="81942" name="Picture 3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943" name="Freeform 3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4651375" y="3392488"/>
              <a:ext cx="779463" cy="679450"/>
              <a:chOff x="-44" y="1473"/>
              <a:chExt cx="981" cy="1105"/>
            </a:xfrm>
          </p:grpSpPr>
          <p:pic>
            <p:nvPicPr>
              <p:cNvPr id="81940" name="Picture 4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941" name="Freeform 4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1939" name="TextBox 1"/>
          <p:cNvSpPr txBox="1">
            <a:spLocks noChangeArrowheads="1"/>
          </p:cNvSpPr>
          <p:nvPr/>
        </p:nvSpPr>
        <p:spPr bwMode="auto">
          <a:xfrm>
            <a:off x="647700" y="6462713"/>
            <a:ext cx="5154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* Check out the online interactive exercises for more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Τεχνικές δρομολόγησης στη μεταγωγή πακέτου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16832"/>
            <a:ext cx="5760640" cy="41764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Datagram </a:t>
            </a:r>
            <a:r>
              <a:rPr lang="el-GR" dirty="0" smtClean="0"/>
              <a:t>δρομολόγηση</a:t>
            </a:r>
          </a:p>
          <a:p>
            <a:pPr marL="541338" lvl="1" indent="-360363">
              <a:spcBef>
                <a:spcPts val="0"/>
              </a:spcBef>
            </a:pPr>
            <a:r>
              <a:rPr lang="el-GR" dirty="0" smtClean="0"/>
              <a:t>Η διαδρομή επιλέγεται για κάθε πακέτο χωριστά</a:t>
            </a:r>
          </a:p>
          <a:p>
            <a:pPr marL="541338" lvl="1" indent="-360363">
              <a:spcBef>
                <a:spcPts val="0"/>
              </a:spcBef>
            </a:pPr>
            <a:r>
              <a:rPr lang="el-GR" dirty="0" smtClean="0"/>
              <a:t>Τα πακέτα μπορεί να φτάσουν εκτός σειράς</a:t>
            </a:r>
          </a:p>
          <a:p>
            <a:pPr marL="541338" lvl="1" indent="-360363">
              <a:spcBef>
                <a:spcPts val="0"/>
              </a:spcBef>
            </a:pPr>
            <a:r>
              <a:rPr lang="el-GR" dirty="0" smtClean="0"/>
              <a:t>Η απόφαση λαμβάνεται δυναμικά, πιο σύνθετη υλοποίηση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51</a:t>
            </a:fld>
            <a:endParaRPr lang="el-GR" altLang="el-GR"/>
          </a:p>
        </p:txBody>
      </p:sp>
      <p:pic>
        <p:nvPicPr>
          <p:cNvPr id="8194" name="Picture 2" descr="datagram δρομολόγ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36912"/>
            <a:ext cx="350520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Τεχνικές δρομολόγησης στη μεταγωγή πακέτου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640960" cy="20882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Δρομολόγηση νοητού κυκλώματος</a:t>
            </a:r>
          </a:p>
          <a:p>
            <a:pPr marL="541338" lvl="1" indent="-360363">
              <a:spcBef>
                <a:spcPts val="0"/>
              </a:spcBef>
            </a:pPr>
            <a:r>
              <a:rPr lang="el-GR" dirty="0" smtClean="0"/>
              <a:t>Με το πρώτο πακέτο αποφασίζεται η διαδρομή για όλα</a:t>
            </a:r>
          </a:p>
          <a:p>
            <a:pPr marL="541338" lvl="1" indent="-360363">
              <a:spcBef>
                <a:spcPts val="0"/>
              </a:spcBef>
            </a:pPr>
            <a:r>
              <a:rPr lang="el-GR" dirty="0" smtClean="0"/>
              <a:t>Η σειρά των πακέτων διατηρείται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52</a:t>
            </a:fld>
            <a:endParaRPr lang="el-GR" altLang="el-GR"/>
          </a:p>
        </p:txBody>
      </p:sp>
      <p:pic>
        <p:nvPicPr>
          <p:cNvPr id="8195" name="Picture 3" descr="δρομολόγηση νοητού κυκλώματο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861048"/>
            <a:ext cx="3468687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Λογισμικό Δικτύου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Στρωματοποιημένη αρχιτεκτονική (επίπεδα) και θέματα σχεδίασης</a:t>
            </a:r>
          </a:p>
          <a:p>
            <a:r>
              <a:rPr lang="el-GR" dirty="0" smtClean="0"/>
              <a:t>Ιεραρχία πρωτοκόλλων</a:t>
            </a:r>
          </a:p>
          <a:p>
            <a:r>
              <a:rPr lang="el-GR" dirty="0" smtClean="0"/>
              <a:t>Υπηρεσίες Προσανατολισμένες σε σύνδεση ή Ασυνδεσμικές</a:t>
            </a:r>
          </a:p>
          <a:p>
            <a:r>
              <a:rPr lang="el-GR" dirty="0" smtClean="0"/>
              <a:t>Συσχέτιση Υπηρεσιών και Πρωτοκόλλων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53</a:t>
            </a:fld>
            <a:endParaRPr lang="el-GR" altLang="el-G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Στρωματοποιημένη </a:t>
            </a:r>
            <a:r>
              <a:rPr lang="en-US" dirty="0" smtClean="0"/>
              <a:t>(layered) </a:t>
            </a:r>
            <a:r>
              <a:rPr lang="el-GR" dirty="0" smtClean="0"/>
              <a:t>Αρχιτεκτονική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λειτουργίες ενός συστήματος (που επιθυμεί να επικοινωνήσει με άλλα στο δίκτυο) χωρίζονται σε </a:t>
            </a:r>
            <a:r>
              <a:rPr lang="el-GR" dirty="0" smtClean="0">
                <a:solidFill>
                  <a:srgbClr val="FC8604"/>
                </a:solidFill>
              </a:rPr>
              <a:t>επίπεδα</a:t>
            </a:r>
            <a:r>
              <a:rPr lang="el-GR" dirty="0" smtClean="0"/>
              <a:t> (</a:t>
            </a:r>
            <a:r>
              <a:rPr lang="en-US" dirty="0" smtClean="0"/>
              <a:t>layers).</a:t>
            </a:r>
          </a:p>
          <a:p>
            <a:r>
              <a:rPr lang="el-GR" dirty="0" smtClean="0"/>
              <a:t>Κάθε επίπεδο υλοποιεί συγκεκριμένες </a:t>
            </a:r>
            <a:r>
              <a:rPr lang="el-GR" smtClean="0">
                <a:solidFill>
                  <a:srgbClr val="FC8604"/>
                </a:solidFill>
              </a:rPr>
              <a:t>υπηρεσίες</a:t>
            </a:r>
            <a:r>
              <a:rPr lang="el-GR" smtClean="0"/>
              <a:t> χρησιμοποιώντας </a:t>
            </a:r>
            <a:r>
              <a:rPr lang="el-GR" dirty="0" smtClean="0"/>
              <a:t>ένα σύνολο </a:t>
            </a:r>
            <a:r>
              <a:rPr lang="el-GR" dirty="0" smtClean="0">
                <a:solidFill>
                  <a:srgbClr val="FC8604"/>
                </a:solidFill>
              </a:rPr>
              <a:t>πρωτοκόλλων</a:t>
            </a:r>
            <a:r>
              <a:rPr lang="el-GR" dirty="0" smtClean="0"/>
              <a:t> για να επικοινωνήσει με </a:t>
            </a:r>
            <a:r>
              <a:rPr lang="el-GR" dirty="0" smtClean="0">
                <a:solidFill>
                  <a:srgbClr val="00B0F0"/>
                </a:solidFill>
              </a:rPr>
              <a:t>ομότιμα συστήματα </a:t>
            </a:r>
            <a:r>
              <a:rPr lang="el-GR" dirty="0" smtClean="0"/>
              <a:t>στο δίκτυο.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54</a:t>
            </a:fld>
            <a:endParaRPr lang="el-GR" altLang="el-G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Στρωματοποίηση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128" y="1268760"/>
            <a:ext cx="3419872" cy="4896544"/>
          </a:xfrm>
        </p:spPr>
        <p:txBody>
          <a:bodyPr/>
          <a:lstStyle/>
          <a:p>
            <a:pPr marL="180975" indent="-180975">
              <a:spcBef>
                <a:spcPts val="0"/>
              </a:spcBef>
            </a:pPr>
            <a:r>
              <a:rPr lang="el-GR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Λογική ροή πληροφορίας (οριζόντια)</a:t>
            </a:r>
            <a:r>
              <a:rPr lang="el-GR" sz="2400" dirty="0" smtClean="0"/>
              <a:t>:</a:t>
            </a:r>
            <a:r>
              <a:rPr lang="el-GR" sz="2800" dirty="0" smtClean="0"/>
              <a:t> </a:t>
            </a:r>
            <a:r>
              <a:rPr lang="el-GR" sz="2400" dirty="0" smtClean="0"/>
              <a:t>ομότιμες οντότητες επικοινωνούν μέσω πρωτοκόλλων</a:t>
            </a:r>
          </a:p>
          <a:p>
            <a:pPr marL="180975" indent="-180975">
              <a:spcBef>
                <a:spcPts val="0"/>
              </a:spcBef>
            </a:pP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Φυσική ροή πληροφορίας (κατακόρυφα)</a:t>
            </a:r>
            <a:r>
              <a:rPr lang="el-GR" sz="2400" dirty="0" smtClean="0"/>
              <a:t>: κάθε επίπεδο προσφέρει υπηρεσίες στα ανώτερα επίπεδα μέσω σημείων πρόσβασης της υπηρεσίας</a:t>
            </a:r>
            <a:endParaRPr lang="el-G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55</a:t>
            </a:fld>
            <a:endParaRPr lang="el-GR" altLang="el-GR"/>
          </a:p>
        </p:txBody>
      </p:sp>
      <p:pic>
        <p:nvPicPr>
          <p:cNvPr id="9218" name="Picture 2" descr="στρωματοποί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475383"/>
            <a:ext cx="5846763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Πρωτόκολλα - Πρότυπα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</a:rPr>
              <a:t>Πρωτόκολλο</a:t>
            </a:r>
            <a:r>
              <a:rPr lang="el-GR" dirty="0" smtClean="0"/>
              <a:t>: σύνολο κανόνων και συμβάσεων που διέπουν την επικοινωνία δύο συστημάτων.</a:t>
            </a:r>
          </a:p>
          <a:p>
            <a:r>
              <a:rPr lang="el-GR" dirty="0" smtClean="0"/>
              <a:t>Πρωτόκολλα που προτείνεται/υποστηρίζεται από κάποιο διεθνή οργανισμό προτυποποίησης</a:t>
            </a:r>
          </a:p>
          <a:p>
            <a:r>
              <a:rPr lang="el-GR" dirty="0" smtClean="0"/>
              <a:t>Πρωτόκολλα που υιοθετούνται ευρέως στην πράξη</a:t>
            </a:r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56</a:t>
            </a:fld>
            <a:endParaRPr lang="el-GR" altLang="el-GR"/>
          </a:p>
        </p:txBody>
      </p:sp>
      <p:sp>
        <p:nvSpPr>
          <p:cNvPr id="6" name="Rounded Rectangle 5"/>
          <p:cNvSpPr/>
          <p:nvPr/>
        </p:nvSpPr>
        <p:spPr>
          <a:xfrm>
            <a:off x="6012160" y="3645024"/>
            <a:ext cx="2304256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Πρότυπα</a:t>
            </a:r>
            <a:endParaRPr lang="el-GR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55776" y="5085184"/>
            <a:ext cx="2304256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 facto 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Πρότυπα</a:t>
            </a:r>
            <a:endParaRPr lang="el-GR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Ιεραρχία Πρωτοκόλλων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2746648" cy="1800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Layer: </a:t>
            </a:r>
            <a:r>
              <a:rPr lang="el-GR" dirty="0" smtClean="0">
                <a:solidFill>
                  <a:srgbClr val="C00000"/>
                </a:solidFill>
              </a:rPr>
              <a:t>επίπεδο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Interface: </a:t>
            </a:r>
            <a:r>
              <a:rPr lang="el-GR" dirty="0" smtClean="0">
                <a:solidFill>
                  <a:srgbClr val="C00000"/>
                </a:solidFill>
              </a:rPr>
              <a:t>διεπαφή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57</a:t>
            </a:fld>
            <a:endParaRPr lang="el-GR" altLang="el-GR"/>
          </a:p>
        </p:txBody>
      </p:sp>
      <p:grpSp>
        <p:nvGrpSpPr>
          <p:cNvPr id="11" name="Group 10" descr="ιεραρχία πρωτοκόλλων"/>
          <p:cNvGrpSpPr/>
          <p:nvPr/>
        </p:nvGrpSpPr>
        <p:grpSpPr>
          <a:xfrm>
            <a:off x="3081226" y="1340768"/>
            <a:ext cx="5883262" cy="5040560"/>
            <a:chOff x="3081226" y="1340768"/>
            <a:chExt cx="5883262" cy="5040560"/>
          </a:xfrm>
        </p:grpSpPr>
        <p:pic>
          <p:nvPicPr>
            <p:cNvPr id="7" name="Picture 4" descr="1-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81226" y="1415032"/>
              <a:ext cx="5739246" cy="4966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4211960" y="1340768"/>
              <a:ext cx="1080120" cy="3600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Κόμβος 1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84368" y="1340768"/>
              <a:ext cx="1080120" cy="3600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Κόμβος 2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92080" y="5974680"/>
              <a:ext cx="2664296" cy="3600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Φυσικό Μέσο Μετάδοσης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Ιεραρχία Πρωτοκόλλων (2)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58</a:t>
            </a:fld>
            <a:endParaRPr lang="el-GR" altLang="el-GR"/>
          </a:p>
        </p:txBody>
      </p:sp>
      <p:grpSp>
        <p:nvGrpSpPr>
          <p:cNvPr id="10" name="Group 9" descr="ιεραρχία πρωτοκόλλων"/>
          <p:cNvGrpSpPr/>
          <p:nvPr/>
        </p:nvGrpSpPr>
        <p:grpSpPr>
          <a:xfrm>
            <a:off x="251520" y="1484784"/>
            <a:ext cx="6891338" cy="4392488"/>
            <a:chOff x="539552" y="1412776"/>
            <a:chExt cx="6891338" cy="4392488"/>
          </a:xfrm>
        </p:grpSpPr>
        <p:pic>
          <p:nvPicPr>
            <p:cNvPr id="7" name="Picture 4" descr="1-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412776"/>
              <a:ext cx="6891338" cy="4284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1331640" y="5445224"/>
              <a:ext cx="2016224" cy="3600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Κόμβος Αποστολής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92080" y="5445224"/>
              <a:ext cx="2016224" cy="3600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Κόμβος Λήψης</a:t>
              </a:r>
              <a:endPara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948264" y="1484784"/>
            <a:ext cx="2026568" cy="1800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M (message): </a:t>
            </a:r>
            <a:r>
              <a:rPr lang="el-GR" sz="2400" dirty="0" smtClean="0">
                <a:solidFill>
                  <a:srgbClr val="C00000"/>
                </a:solidFill>
              </a:rPr>
              <a:t>μήνυμα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H (header): </a:t>
            </a:r>
            <a:r>
              <a:rPr lang="el-GR" sz="2400" dirty="0" smtClean="0">
                <a:solidFill>
                  <a:srgbClr val="C00000"/>
                </a:solidFill>
              </a:rPr>
              <a:t>επικεφαλίδα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Στρωματοποίηση: Θέματα Σχεδίασης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Διευθυνσιοδότηση</a:t>
            </a:r>
          </a:p>
          <a:p>
            <a:r>
              <a:rPr lang="el-GR" dirty="0" smtClean="0"/>
              <a:t>Έλεγχος λαθών</a:t>
            </a:r>
          </a:p>
          <a:p>
            <a:r>
              <a:rPr lang="el-GR" dirty="0" smtClean="0"/>
              <a:t>Έλεγχος ροής δεδομένων</a:t>
            </a:r>
          </a:p>
          <a:p>
            <a:r>
              <a:rPr lang="el-GR" dirty="0" smtClean="0"/>
              <a:t>Πολύπλεξη ροών</a:t>
            </a:r>
          </a:p>
          <a:p>
            <a:r>
              <a:rPr lang="el-GR" dirty="0" smtClean="0"/>
              <a:t>Δρομολόγηση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59</a:t>
            </a:fld>
            <a:endParaRPr lang="el-GR" alt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δικτύου (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</a:t>
            </a:fld>
            <a:endParaRPr lang="el-GR" altLang="el-GR"/>
          </a:p>
        </p:txBody>
      </p:sp>
      <p:sp>
        <p:nvSpPr>
          <p:cNvPr id="63" name="Text Box 580"/>
          <p:cNvSpPr txBox="1">
            <a:spLocks noChangeArrowheads="1"/>
          </p:cNvSpPr>
          <p:nvPr/>
        </p:nvSpPr>
        <p:spPr bwMode="auto">
          <a:xfrm>
            <a:off x="5957888" y="1384300"/>
            <a:ext cx="154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mobile network</a:t>
            </a:r>
          </a:p>
        </p:txBody>
      </p:sp>
      <p:grpSp>
        <p:nvGrpSpPr>
          <p:cNvPr id="372" name="Group 371" descr="Επικοινωνιακό Υποδίκτυο"/>
          <p:cNvGrpSpPr/>
          <p:nvPr/>
        </p:nvGrpSpPr>
        <p:grpSpPr>
          <a:xfrm>
            <a:off x="251520" y="1556792"/>
            <a:ext cx="5783652" cy="4037116"/>
            <a:chOff x="1259632" y="1556792"/>
            <a:chExt cx="5783652" cy="4037116"/>
          </a:xfrm>
        </p:grpSpPr>
        <p:sp>
          <p:nvSpPr>
            <p:cNvPr id="18" name="Freeform 427"/>
            <p:cNvSpPr>
              <a:spLocks/>
            </p:cNvSpPr>
            <p:nvPr/>
          </p:nvSpPr>
          <p:spPr bwMode="auto">
            <a:xfrm>
              <a:off x="1763688" y="2204864"/>
              <a:ext cx="4320480" cy="2664296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Line 428"/>
            <p:cNvSpPr>
              <a:spLocks noChangeShapeType="1"/>
            </p:cNvSpPr>
            <p:nvPr/>
          </p:nvSpPr>
          <p:spPr bwMode="auto">
            <a:xfrm rot="16200000">
              <a:off x="2594734" y="3894098"/>
              <a:ext cx="838148" cy="195983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" name="Line 429"/>
            <p:cNvSpPr>
              <a:spLocks noChangeShapeType="1"/>
            </p:cNvSpPr>
            <p:nvPr/>
          </p:nvSpPr>
          <p:spPr bwMode="auto">
            <a:xfrm rot="5400000" flipV="1">
              <a:off x="4536896" y="3771659"/>
              <a:ext cx="5080" cy="12026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" name="Line 430"/>
            <p:cNvSpPr>
              <a:spLocks noChangeShapeType="1"/>
            </p:cNvSpPr>
            <p:nvPr/>
          </p:nvSpPr>
          <p:spPr bwMode="auto">
            <a:xfrm rot="16200000" flipH="1">
              <a:off x="5940153" y="2996953"/>
              <a:ext cx="144016" cy="720081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" name="Line 431"/>
            <p:cNvSpPr>
              <a:spLocks noChangeShapeType="1"/>
            </p:cNvSpPr>
            <p:nvPr/>
          </p:nvSpPr>
          <p:spPr bwMode="auto">
            <a:xfrm>
              <a:off x="4355976" y="2996952"/>
              <a:ext cx="547855" cy="294622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Line 432"/>
            <p:cNvSpPr>
              <a:spLocks noChangeShapeType="1"/>
            </p:cNvSpPr>
            <p:nvPr/>
          </p:nvSpPr>
          <p:spPr bwMode="auto">
            <a:xfrm flipV="1">
              <a:off x="3266455" y="3032324"/>
              <a:ext cx="452092" cy="31748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Line 433"/>
            <p:cNvSpPr>
              <a:spLocks noChangeShapeType="1"/>
            </p:cNvSpPr>
            <p:nvPr/>
          </p:nvSpPr>
          <p:spPr bwMode="auto">
            <a:xfrm flipV="1">
              <a:off x="3275856" y="3356991"/>
              <a:ext cx="1584176" cy="1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Line 435"/>
            <p:cNvSpPr>
              <a:spLocks noChangeShapeType="1"/>
            </p:cNvSpPr>
            <p:nvPr/>
          </p:nvSpPr>
          <p:spPr bwMode="auto">
            <a:xfrm>
              <a:off x="1835696" y="2780928"/>
              <a:ext cx="1163863" cy="477449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Line 436"/>
            <p:cNvSpPr>
              <a:spLocks noChangeShapeType="1"/>
            </p:cNvSpPr>
            <p:nvPr/>
          </p:nvSpPr>
          <p:spPr bwMode="auto">
            <a:xfrm flipV="1">
              <a:off x="2371104" y="3330774"/>
              <a:ext cx="579033" cy="203187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Line 439"/>
            <p:cNvSpPr>
              <a:spLocks noChangeShapeType="1"/>
            </p:cNvSpPr>
            <p:nvPr/>
          </p:nvSpPr>
          <p:spPr bwMode="auto">
            <a:xfrm flipH="1">
              <a:off x="2123727" y="3418086"/>
              <a:ext cx="873261" cy="730994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Line 440"/>
            <p:cNvSpPr>
              <a:spLocks noChangeShapeType="1"/>
            </p:cNvSpPr>
            <p:nvPr/>
          </p:nvSpPr>
          <p:spPr bwMode="auto">
            <a:xfrm flipH="1" flipV="1">
              <a:off x="3491880" y="3501008"/>
              <a:ext cx="1224136" cy="1296144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Line 441"/>
            <p:cNvSpPr>
              <a:spLocks noChangeShapeType="1"/>
            </p:cNvSpPr>
            <p:nvPr/>
          </p:nvSpPr>
          <p:spPr bwMode="auto">
            <a:xfrm flipV="1">
              <a:off x="5292080" y="2492896"/>
              <a:ext cx="936104" cy="576064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" name="Line 541"/>
            <p:cNvSpPr>
              <a:spLocks noChangeShapeType="1"/>
            </p:cNvSpPr>
            <p:nvPr/>
          </p:nvSpPr>
          <p:spPr bwMode="auto">
            <a:xfrm flipV="1">
              <a:off x="4283968" y="2060848"/>
              <a:ext cx="1152128" cy="55444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1" name="Group 590"/>
            <p:cNvGrpSpPr>
              <a:grpSpLocks/>
            </p:cNvGrpSpPr>
            <p:nvPr/>
          </p:nvGrpSpPr>
          <p:grpSpPr bwMode="auto">
            <a:xfrm flipH="1">
              <a:off x="1259632" y="2276872"/>
              <a:ext cx="581260" cy="596864"/>
              <a:chOff x="2839" y="3501"/>
              <a:chExt cx="755" cy="803"/>
            </a:xfrm>
          </p:grpSpPr>
          <p:pic>
            <p:nvPicPr>
              <p:cNvPr id="359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0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2" name="Group 593"/>
            <p:cNvGrpSpPr>
              <a:grpSpLocks/>
            </p:cNvGrpSpPr>
            <p:nvPr/>
          </p:nvGrpSpPr>
          <p:grpSpPr bwMode="auto">
            <a:xfrm flipH="1">
              <a:off x="5148064" y="1556792"/>
              <a:ext cx="677024" cy="650200"/>
              <a:chOff x="2839" y="3501"/>
              <a:chExt cx="755" cy="803"/>
            </a:xfrm>
          </p:grpSpPr>
          <p:pic>
            <p:nvPicPr>
              <p:cNvPr id="357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" name="Group 596"/>
            <p:cNvGrpSpPr>
              <a:grpSpLocks/>
            </p:cNvGrpSpPr>
            <p:nvPr/>
          </p:nvGrpSpPr>
          <p:grpSpPr bwMode="auto">
            <a:xfrm flipH="1">
              <a:off x="2339752" y="4509120"/>
              <a:ext cx="599076" cy="558765"/>
              <a:chOff x="2839" y="3501"/>
              <a:chExt cx="755" cy="803"/>
            </a:xfrm>
          </p:grpSpPr>
          <p:pic>
            <p:nvPicPr>
              <p:cNvPr id="355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6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4" name="Group 599"/>
            <p:cNvGrpSpPr>
              <a:grpSpLocks/>
            </p:cNvGrpSpPr>
            <p:nvPr/>
          </p:nvGrpSpPr>
          <p:grpSpPr bwMode="auto">
            <a:xfrm>
              <a:off x="6444208" y="3212976"/>
              <a:ext cx="599076" cy="561306"/>
              <a:chOff x="2839" y="3501"/>
              <a:chExt cx="755" cy="803"/>
            </a:xfrm>
          </p:grpSpPr>
          <p:pic>
            <p:nvPicPr>
              <p:cNvPr id="353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4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55" name="Group 730"/>
            <p:cNvGrpSpPr>
              <a:grpSpLocks/>
            </p:cNvGrpSpPr>
            <p:nvPr/>
          </p:nvGrpSpPr>
          <p:grpSpPr bwMode="auto">
            <a:xfrm>
              <a:off x="3635896" y="2636912"/>
              <a:ext cx="868550" cy="388597"/>
              <a:chOff x="4650" y="1129"/>
              <a:chExt cx="246" cy="95"/>
            </a:xfrm>
            <a:solidFill>
              <a:srgbClr val="FC8604"/>
            </a:solidFill>
          </p:grpSpPr>
          <p:sp>
            <p:nvSpPr>
              <p:cNvPr id="28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Times New Roman" pitchFamily="18" charset="0"/>
                </a:endParaRPr>
              </a:p>
            </p:txBody>
          </p:sp>
          <p:sp>
            <p:nvSpPr>
              <p:cNvPr id="28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>
                  <a:latin typeface="Times New Roman" pitchFamily="18" charset="0"/>
                </a:endParaRPr>
              </a:p>
            </p:txBody>
          </p:sp>
          <p:sp>
            <p:nvSpPr>
              <p:cNvPr id="28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Times New Roman" pitchFamily="18" charset="0"/>
                </a:endParaRPr>
              </a:p>
            </p:txBody>
          </p:sp>
          <p:grpSp>
            <p:nvGrpSpPr>
              <p:cNvPr id="290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  <a:grpFill/>
            </p:grpSpPr>
            <p:sp>
              <p:nvSpPr>
                <p:cNvPr id="293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94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91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2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6" name="Group 739"/>
            <p:cNvGrpSpPr>
              <a:grpSpLocks/>
            </p:cNvGrpSpPr>
            <p:nvPr/>
          </p:nvGrpSpPr>
          <p:grpSpPr bwMode="auto">
            <a:xfrm>
              <a:off x="4788024" y="3068960"/>
              <a:ext cx="868550" cy="388597"/>
              <a:chOff x="4650" y="1129"/>
              <a:chExt cx="246" cy="95"/>
            </a:xfrm>
            <a:solidFill>
              <a:srgbClr val="FC8604"/>
            </a:solidFill>
          </p:grpSpPr>
          <p:sp>
            <p:nvSpPr>
              <p:cNvPr id="27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Times New Roman" pitchFamily="18" charset="0"/>
                </a:endParaRPr>
              </a:p>
            </p:txBody>
          </p:sp>
          <p:sp>
            <p:nvSpPr>
              <p:cNvPr id="28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>
                  <a:latin typeface="Times New Roman" pitchFamily="18" charset="0"/>
                </a:endParaRPr>
              </a:p>
            </p:txBody>
          </p:sp>
          <p:sp>
            <p:nvSpPr>
              <p:cNvPr id="28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Times New Roman" pitchFamily="18" charset="0"/>
                </a:endParaRPr>
              </a:p>
            </p:txBody>
          </p:sp>
          <p:grpSp>
            <p:nvGrpSpPr>
              <p:cNvPr id="282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  <a:grpFill/>
            </p:grpSpPr>
            <p:sp>
              <p:nvSpPr>
                <p:cNvPr id="285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86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83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4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7" name="Group 748"/>
            <p:cNvGrpSpPr>
              <a:grpSpLocks/>
            </p:cNvGrpSpPr>
            <p:nvPr/>
          </p:nvGrpSpPr>
          <p:grpSpPr bwMode="auto">
            <a:xfrm>
              <a:off x="2775918" y="3195836"/>
              <a:ext cx="868550" cy="388597"/>
              <a:chOff x="4650" y="1129"/>
              <a:chExt cx="246" cy="95"/>
            </a:xfrm>
            <a:solidFill>
              <a:srgbClr val="FC8604"/>
            </a:solidFill>
          </p:grpSpPr>
          <p:sp>
            <p:nvSpPr>
              <p:cNvPr id="27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Times New Roman" pitchFamily="18" charset="0"/>
                </a:endParaRPr>
              </a:p>
            </p:txBody>
          </p:sp>
          <p:sp>
            <p:nvSpPr>
              <p:cNvPr id="27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>
                  <a:latin typeface="Times New Roman" pitchFamily="18" charset="0"/>
                </a:endParaRPr>
              </a:p>
            </p:txBody>
          </p:sp>
          <p:sp>
            <p:nvSpPr>
              <p:cNvPr id="27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Times New Roman" pitchFamily="18" charset="0"/>
                </a:endParaRPr>
              </a:p>
            </p:txBody>
          </p:sp>
          <p:grpSp>
            <p:nvGrpSpPr>
              <p:cNvPr id="274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  <a:grpFill/>
            </p:grpSpPr>
            <p:sp>
              <p:nvSpPr>
                <p:cNvPr id="277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78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75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1" name="Group 779"/>
            <p:cNvGrpSpPr>
              <a:grpSpLocks/>
            </p:cNvGrpSpPr>
            <p:nvPr/>
          </p:nvGrpSpPr>
          <p:grpSpPr bwMode="auto">
            <a:xfrm>
              <a:off x="4572000" y="4437112"/>
              <a:ext cx="790603" cy="673059"/>
              <a:chOff x="2967" y="478"/>
              <a:chExt cx="788" cy="625"/>
            </a:xfrm>
          </p:grpSpPr>
          <p:pic>
            <p:nvPicPr>
              <p:cNvPr id="251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2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7" name="Text Box 580"/>
            <p:cNvSpPr txBox="1">
              <a:spLocks noChangeArrowheads="1"/>
            </p:cNvSpPr>
            <p:nvPr/>
          </p:nvSpPr>
          <p:spPr bwMode="auto">
            <a:xfrm>
              <a:off x="4283968" y="3717032"/>
              <a:ext cx="1817274" cy="590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l-GR" sz="2000" dirty="0" smtClean="0">
                  <a:latin typeface="Calibri" pitchFamily="34" charset="0"/>
                  <a:cs typeface="Calibri" pitchFamily="34" charset="0"/>
                </a:rPr>
                <a:t>Επικοινωνιακό Υποδίκτυο</a:t>
              </a:r>
              <a:endParaRPr lang="en-US" sz="2000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8" name="Group 950"/>
            <p:cNvGrpSpPr>
              <a:grpSpLocks/>
            </p:cNvGrpSpPr>
            <p:nvPr/>
          </p:nvGrpSpPr>
          <p:grpSpPr bwMode="auto">
            <a:xfrm>
              <a:off x="6300192" y="2060848"/>
              <a:ext cx="318468" cy="769573"/>
              <a:chOff x="4140" y="429"/>
              <a:chExt cx="1425" cy="2396"/>
            </a:xfrm>
          </p:grpSpPr>
          <p:sp>
            <p:nvSpPr>
              <p:cNvPr id="201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2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03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4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206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31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2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207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208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29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0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209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0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211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27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8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212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13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25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214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5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6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7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8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9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1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2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23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4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9" name="Group 983"/>
            <p:cNvGrpSpPr>
              <a:grpSpLocks/>
            </p:cNvGrpSpPr>
            <p:nvPr/>
          </p:nvGrpSpPr>
          <p:grpSpPr bwMode="auto">
            <a:xfrm>
              <a:off x="1763688" y="4149080"/>
              <a:ext cx="318468" cy="769573"/>
              <a:chOff x="4140" y="429"/>
              <a:chExt cx="1425" cy="2396"/>
            </a:xfrm>
          </p:grpSpPr>
          <p:sp>
            <p:nvSpPr>
              <p:cNvPr id="169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0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1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2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3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74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99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00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75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76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97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8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77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8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79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95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80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81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93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4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82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83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86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7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88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89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0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l-GR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2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1" name="Group 1064"/>
            <p:cNvGrpSpPr>
              <a:grpSpLocks/>
            </p:cNvGrpSpPr>
            <p:nvPr/>
          </p:nvGrpSpPr>
          <p:grpSpPr bwMode="auto">
            <a:xfrm>
              <a:off x="4139952" y="4941168"/>
              <a:ext cx="665888" cy="652740"/>
              <a:chOff x="877" y="1008"/>
              <a:chExt cx="2747" cy="2591"/>
            </a:xfrm>
          </p:grpSpPr>
          <p:pic>
            <p:nvPicPr>
              <p:cNvPr id="123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4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5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126" name="Picture 1068" descr="screen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7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8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9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0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1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2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33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40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41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42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43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44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45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34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6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7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8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9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4" name="Group 1142"/>
            <p:cNvGrpSpPr>
              <a:grpSpLocks/>
            </p:cNvGrpSpPr>
            <p:nvPr/>
          </p:nvGrpSpPr>
          <p:grpSpPr bwMode="auto">
            <a:xfrm>
              <a:off x="5004048" y="4869160"/>
              <a:ext cx="665888" cy="652740"/>
              <a:chOff x="877" y="1008"/>
              <a:chExt cx="2747" cy="2591"/>
            </a:xfrm>
          </p:grpSpPr>
          <p:pic>
            <p:nvPicPr>
              <p:cNvPr id="75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78" name="Picture 1146" descr="screen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0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1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3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4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85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92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3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4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5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6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7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86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8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9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0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1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363" name="Group 748" descr="Κόμβος"/>
          <p:cNvGrpSpPr>
            <a:grpSpLocks/>
          </p:cNvGrpSpPr>
          <p:nvPr/>
        </p:nvGrpSpPr>
        <p:grpSpPr bwMode="auto">
          <a:xfrm>
            <a:off x="5436096" y="4581128"/>
            <a:ext cx="868550" cy="388597"/>
            <a:chOff x="4650" y="1129"/>
            <a:chExt cx="246" cy="95"/>
          </a:xfrm>
          <a:solidFill>
            <a:srgbClr val="FC8604"/>
          </a:solidFill>
        </p:grpSpPr>
        <p:sp>
          <p:nvSpPr>
            <p:cNvPr id="36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Times New Roman" pitchFamily="18" charset="0"/>
              </a:endParaRPr>
            </a:p>
          </p:txBody>
        </p:sp>
        <p:sp>
          <p:nvSpPr>
            <p:cNvPr id="36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latin typeface="Times New Roman" pitchFamily="18" charset="0"/>
              </a:endParaRPr>
            </a:p>
          </p:txBody>
        </p:sp>
        <p:sp>
          <p:nvSpPr>
            <p:cNvPr id="36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Times New Roman" pitchFamily="18" charset="0"/>
              </a:endParaRPr>
            </a:p>
          </p:txBody>
        </p:sp>
        <p:grpSp>
          <p:nvGrpSpPr>
            <p:cNvPr id="367" name="Group 75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  <a:grpFill/>
          </p:grpSpPr>
          <p:sp>
            <p:nvSpPr>
              <p:cNvPr id="370" name="Freeform 7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p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71" name="Freeform 7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p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68" name="Line 75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69" name="Line 75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73" name="Rounded Rectangle 372"/>
          <p:cNvSpPr/>
          <p:nvPr/>
        </p:nvSpPr>
        <p:spPr>
          <a:xfrm>
            <a:off x="6300192" y="4221088"/>
            <a:ext cx="1800200" cy="13681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Κόμβος λειτουργίας δικτύου</a:t>
            </a:r>
            <a:endParaRPr lang="el-GR" sz="2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2195"/>
            <a:ext cx="8136904" cy="1126565"/>
          </a:xfrm>
        </p:spPr>
        <p:txBody>
          <a:bodyPr/>
          <a:lstStyle/>
          <a:p>
            <a:r>
              <a:rPr lang="el-GR" dirty="0" smtClean="0"/>
              <a:t>Στρωματοποίηση – Θέματα Σχεδίασης</a:t>
            </a:r>
            <a:r>
              <a:rPr lang="en-US" dirty="0" smtClean="0"/>
              <a:t> </a:t>
            </a:r>
            <a:r>
              <a:rPr lang="el-GR" dirty="0" smtClean="0"/>
              <a:t>Διευθυνσιοδότηση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Πως προσδιορίζει μία συσκευή</a:t>
            </a:r>
            <a:r>
              <a:rPr lang="en-US" dirty="0" smtClean="0"/>
              <a:t>/</a:t>
            </a:r>
            <a:r>
              <a:rPr lang="el-GR" dirty="0" smtClean="0"/>
              <a:t>διεργασία με ποιον θέλει να επικοινωνήσει;</a:t>
            </a:r>
          </a:p>
          <a:p>
            <a:r>
              <a:rPr lang="el-GR" dirty="0" smtClean="0"/>
              <a:t>Διευθυνσιοδότηση (</a:t>
            </a:r>
            <a:r>
              <a:rPr lang="en-US" dirty="0" smtClean="0"/>
              <a:t>addressing) </a:t>
            </a:r>
            <a:r>
              <a:rPr lang="el-GR" dirty="0" smtClean="0"/>
              <a:t>σε διάφορα επίπεδα:</a:t>
            </a:r>
          </a:p>
          <a:p>
            <a:pPr lvl="1"/>
            <a:r>
              <a:rPr lang="el-GR" dirty="0" smtClean="0"/>
              <a:t>Φυσικό (</a:t>
            </a:r>
            <a:r>
              <a:rPr lang="en-US" dirty="0" smtClean="0"/>
              <a:t>MAC)</a:t>
            </a:r>
            <a:endParaRPr lang="el-GR" dirty="0" smtClean="0"/>
          </a:p>
          <a:p>
            <a:pPr lvl="1"/>
            <a:r>
              <a:rPr lang="el-GR" dirty="0" smtClean="0"/>
              <a:t>Δικτύου (</a:t>
            </a:r>
            <a:r>
              <a:rPr lang="en-US" dirty="0" smtClean="0"/>
              <a:t>IP)</a:t>
            </a:r>
          </a:p>
          <a:p>
            <a:pPr lvl="1"/>
            <a:r>
              <a:rPr lang="el-GR" dirty="0" smtClean="0"/>
              <a:t>Μεταφοράς (αριθμός </a:t>
            </a:r>
            <a:r>
              <a:rPr lang="en-US" dirty="0" smtClean="0"/>
              <a:t>port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60</a:t>
            </a:fld>
            <a:endParaRPr lang="el-GR" altLang="el-G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2195"/>
            <a:ext cx="8136904" cy="1126565"/>
          </a:xfrm>
        </p:spPr>
        <p:txBody>
          <a:bodyPr/>
          <a:lstStyle/>
          <a:p>
            <a:r>
              <a:rPr lang="el-GR" dirty="0" smtClean="0"/>
              <a:t>Στρωματοποίηση – Θέματα Σχεδίασης</a:t>
            </a:r>
            <a:r>
              <a:rPr lang="en-US" dirty="0" smtClean="0"/>
              <a:t> </a:t>
            </a:r>
            <a:r>
              <a:rPr lang="el-GR" dirty="0" smtClean="0"/>
              <a:t>Έλεγχος σφαλμάτων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4536504"/>
          </a:xfrm>
        </p:spPr>
        <p:txBody>
          <a:bodyPr/>
          <a:lstStyle/>
          <a:p>
            <a:r>
              <a:rPr lang="el-GR" dirty="0" smtClean="0"/>
              <a:t>Συμβαίνουν λάθη κατά τη μετάδοση</a:t>
            </a:r>
          </a:p>
          <a:p>
            <a:r>
              <a:rPr lang="el-GR" dirty="0" smtClean="0"/>
              <a:t>Κώδικες ανίχνευσης και διόρθωσης λαθών</a:t>
            </a:r>
          </a:p>
          <a:p>
            <a:r>
              <a:rPr lang="el-GR" dirty="0" smtClean="0"/>
              <a:t>Συμφωνία χρήσης κοινής τεχνικής μεταξύ αποστολέα-παραλήπτη</a:t>
            </a:r>
          </a:p>
          <a:p>
            <a:r>
              <a:rPr lang="el-GR" dirty="0" smtClean="0"/>
              <a:t>Δυνατότητα ενημέρωσης/επιβεβαίωσης του αποστολέα </a:t>
            </a:r>
          </a:p>
          <a:p>
            <a:r>
              <a:rPr lang="el-GR" dirty="0" smtClean="0"/>
              <a:t>Επίπεδα 2 και 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61</a:t>
            </a:fld>
            <a:endParaRPr lang="el-GR" altLang="el-G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2195"/>
            <a:ext cx="8136904" cy="1126565"/>
          </a:xfrm>
        </p:spPr>
        <p:txBody>
          <a:bodyPr/>
          <a:lstStyle/>
          <a:p>
            <a:r>
              <a:rPr lang="el-GR" dirty="0" smtClean="0"/>
              <a:t>Στρωματοποίηση – Θέματα Σχεδίασης</a:t>
            </a:r>
            <a:r>
              <a:rPr lang="en-US" dirty="0" smtClean="0"/>
              <a:t> </a:t>
            </a:r>
            <a:r>
              <a:rPr lang="el-GR" dirty="0" smtClean="0"/>
              <a:t>Έλεγχος ροής δεδομένων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4536504"/>
          </a:xfrm>
        </p:spPr>
        <p:txBody>
          <a:bodyPr/>
          <a:lstStyle/>
          <a:p>
            <a:r>
              <a:rPr lang="el-GR" dirty="0" smtClean="0"/>
              <a:t>Πως αποτρέπουμε ένα γρήγορο αποστολέα να «κατακλύσει» έναν αργό παραλήπτη;</a:t>
            </a:r>
          </a:p>
          <a:p>
            <a:r>
              <a:rPr lang="el-GR" dirty="0" smtClean="0"/>
              <a:t>Διάφορες λύσεις:</a:t>
            </a:r>
          </a:p>
          <a:p>
            <a:pPr lvl="1"/>
            <a:r>
              <a:rPr lang="el-GR" dirty="0" smtClean="0"/>
              <a:t>Ανάδραση παραλήπτη σχετικά με την τρέχουσα κατάσταση</a:t>
            </a:r>
          </a:p>
          <a:p>
            <a:pPr lvl="1"/>
            <a:r>
              <a:rPr lang="el-GR" dirty="0" smtClean="0"/>
              <a:t>Προσυμφωνημένος ρυθμός μετάδοσης</a:t>
            </a:r>
          </a:p>
          <a:p>
            <a:r>
              <a:rPr lang="el-GR" dirty="0" smtClean="0"/>
              <a:t>Επίπεδα 3 και 4</a:t>
            </a:r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62</a:t>
            </a:fld>
            <a:endParaRPr lang="el-GR" altLang="el-GR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2195"/>
            <a:ext cx="8136904" cy="1126565"/>
          </a:xfrm>
        </p:spPr>
        <p:txBody>
          <a:bodyPr/>
          <a:lstStyle/>
          <a:p>
            <a:r>
              <a:rPr lang="el-GR" dirty="0" smtClean="0"/>
              <a:t>Στρωματοποίηση – Θέματα Σχεδίασης</a:t>
            </a:r>
            <a:r>
              <a:rPr lang="en-US" dirty="0" smtClean="0"/>
              <a:t> </a:t>
            </a:r>
            <a:r>
              <a:rPr lang="el-GR" dirty="0" smtClean="0"/>
              <a:t>Πολύπλεξη ροών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2304256"/>
          </a:xfrm>
        </p:spPr>
        <p:txBody>
          <a:bodyPr/>
          <a:lstStyle/>
          <a:p>
            <a:r>
              <a:rPr lang="el-GR" dirty="0" smtClean="0"/>
              <a:t>Ένας δίαυλος επικοινωνίας, πολλές ροές επικοινωνίας</a:t>
            </a:r>
          </a:p>
          <a:p>
            <a:r>
              <a:rPr lang="el-GR" dirty="0" smtClean="0"/>
              <a:t>Πολύπλεξη και αποπολύπλεξη</a:t>
            </a:r>
          </a:p>
          <a:p>
            <a:r>
              <a:rPr lang="el-GR" dirty="0" smtClean="0"/>
              <a:t>Σε οποιοδήποτε επίπεδο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63</a:t>
            </a:fld>
            <a:endParaRPr lang="el-GR" altLang="el-GR"/>
          </a:p>
        </p:txBody>
      </p:sp>
      <p:grpSp>
        <p:nvGrpSpPr>
          <p:cNvPr id="34" name="Group 33" descr="πολύπλεξη"/>
          <p:cNvGrpSpPr/>
          <p:nvPr/>
        </p:nvGrpSpPr>
        <p:grpSpPr>
          <a:xfrm>
            <a:off x="2352303" y="3908276"/>
            <a:ext cx="4364037" cy="2005013"/>
            <a:chOff x="2352303" y="3908276"/>
            <a:chExt cx="4364037" cy="2005013"/>
          </a:xfrm>
        </p:grpSpPr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4144590" y="4611539"/>
              <a:ext cx="1155700" cy="620712"/>
              <a:chOff x="3600" y="219"/>
              <a:chExt cx="360" cy="175"/>
            </a:xfrm>
          </p:grpSpPr>
          <p:sp>
            <p:nvSpPr>
              <p:cNvPr id="7" name="Oval 5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2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7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3085728" y="4403576"/>
              <a:ext cx="838200" cy="457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3923928" y="4860776"/>
              <a:ext cx="2038350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3923928" y="5013176"/>
              <a:ext cx="203835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V="1">
              <a:off x="3161928" y="5013176"/>
              <a:ext cx="762000" cy="6096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2850778" y="4581376"/>
              <a:ext cx="7302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i="1">
                  <a:solidFill>
                    <a:srgbClr val="000000"/>
                  </a:solidFill>
                  <a:latin typeface="Gill Sans MT" pitchFamily="34" charset="0"/>
                </a:rPr>
                <a:t>N</a:t>
              </a:r>
              <a:r>
                <a:rPr lang="en-US" sz="2000">
                  <a:solidFill>
                    <a:srgbClr val="000000"/>
                  </a:solidFill>
                  <a:latin typeface="Gill Sans MT" pitchFamily="34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rgbClr val="000000"/>
                  </a:solidFill>
                  <a:latin typeface="Gill Sans MT" pitchFamily="34" charset="0"/>
                </a:rPr>
                <a:t>users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5247903" y="5144939"/>
              <a:ext cx="14684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 Mbps link</a:t>
              </a:r>
            </a:p>
          </p:txBody>
        </p:sp>
        <p:sp>
          <p:nvSpPr>
            <p:cNvPr id="26" name="Line 47"/>
            <p:cNvSpPr>
              <a:spLocks noChangeShapeType="1"/>
            </p:cNvSpPr>
            <p:nvPr/>
          </p:nvSpPr>
          <p:spPr bwMode="auto">
            <a:xfrm>
              <a:off x="5292353" y="4927451"/>
              <a:ext cx="1409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7" name="Text Box 34"/>
            <p:cNvSpPr txBox="1">
              <a:spLocks noChangeArrowheads="1"/>
            </p:cNvSpPr>
            <p:nvPr/>
          </p:nvSpPr>
          <p:spPr bwMode="auto">
            <a:xfrm rot="5273514">
              <a:off x="2481780" y="4619804"/>
              <a:ext cx="7681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…..</a:t>
              </a:r>
            </a:p>
          </p:txBody>
        </p:sp>
        <p:grpSp>
          <p:nvGrpSpPr>
            <p:cNvPr id="28" name="Group 37"/>
            <p:cNvGrpSpPr>
              <a:grpSpLocks/>
            </p:cNvGrpSpPr>
            <p:nvPr/>
          </p:nvGrpSpPr>
          <p:grpSpPr bwMode="auto">
            <a:xfrm>
              <a:off x="2352303" y="3908276"/>
              <a:ext cx="779462" cy="679450"/>
              <a:chOff x="-44" y="1473"/>
              <a:chExt cx="981" cy="1105"/>
            </a:xfrm>
          </p:grpSpPr>
          <p:pic>
            <p:nvPicPr>
              <p:cNvPr id="29" name="Picture 3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Freeform 3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" name="Group 40"/>
            <p:cNvGrpSpPr>
              <a:grpSpLocks/>
            </p:cNvGrpSpPr>
            <p:nvPr/>
          </p:nvGrpSpPr>
          <p:grpSpPr bwMode="auto">
            <a:xfrm>
              <a:off x="2357065" y="5233839"/>
              <a:ext cx="779463" cy="679450"/>
              <a:chOff x="-44" y="1473"/>
              <a:chExt cx="981" cy="1105"/>
            </a:xfrm>
          </p:grpSpPr>
          <p:pic>
            <p:nvPicPr>
              <p:cNvPr id="32" name="Picture 4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Freeform 4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2195"/>
            <a:ext cx="8136904" cy="1126565"/>
          </a:xfrm>
        </p:spPr>
        <p:txBody>
          <a:bodyPr/>
          <a:lstStyle/>
          <a:p>
            <a:r>
              <a:rPr lang="el-GR" dirty="0" smtClean="0"/>
              <a:t>Στρωματοποίηση – Θέματα Σχεδίασης</a:t>
            </a:r>
            <a:r>
              <a:rPr lang="en-US" dirty="0" smtClean="0"/>
              <a:t> </a:t>
            </a:r>
            <a:r>
              <a:rPr lang="el-GR" dirty="0" smtClean="0"/>
              <a:t>Δρομολόγηση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104456"/>
          </a:xfrm>
        </p:spPr>
        <p:txBody>
          <a:bodyPr/>
          <a:lstStyle/>
          <a:p>
            <a:r>
              <a:rPr lang="el-GR" dirty="0" smtClean="0"/>
              <a:t>Πολλές πιθανές διαδρομές</a:t>
            </a:r>
          </a:p>
          <a:p>
            <a:r>
              <a:rPr lang="el-GR" dirty="0" smtClean="0"/>
              <a:t>Επιλογή της καλύτερης διαδρομής με βάση τις τρέχουσες συνθήκες</a:t>
            </a:r>
          </a:p>
          <a:p>
            <a:pPr lvl="1"/>
            <a:r>
              <a:rPr lang="el-GR" dirty="0" smtClean="0"/>
              <a:t>Ταχύτητα γραμμών</a:t>
            </a:r>
          </a:p>
          <a:p>
            <a:pPr lvl="1"/>
            <a:r>
              <a:rPr lang="el-GR" dirty="0" smtClean="0"/>
              <a:t>Αριθμός ενδιάμεσων κόμβων</a:t>
            </a:r>
          </a:p>
          <a:p>
            <a:pPr lvl="1"/>
            <a:r>
              <a:rPr lang="el-GR" dirty="0" smtClean="0"/>
              <a:t>Καθυστερήσεις</a:t>
            </a:r>
          </a:p>
          <a:p>
            <a:pPr lvl="1"/>
            <a:r>
              <a:rPr lang="el-GR" dirty="0" smtClean="0"/>
              <a:t>Μη διαθεσιμότητα γραμμών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64</a:t>
            </a:fld>
            <a:endParaRPr lang="el-GR" altLang="el-GR"/>
          </a:p>
        </p:txBody>
      </p:sp>
      <p:pic>
        <p:nvPicPr>
          <p:cNvPr id="35" name="Picture 4" descr="στρωματοποί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25144"/>
            <a:ext cx="38592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Υπηρεσίες χωρίς σύνδεση &amp; Υπηρεσίες προσανατολισμένες σε σύνδεση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12776"/>
            <a:ext cx="4392488" cy="47525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sz="2800" dirty="0" smtClean="0"/>
              <a:t>Υπηρεσίες χωρίς σύνδεση</a:t>
            </a:r>
          </a:p>
          <a:p>
            <a:pPr marL="450850" lvl="1" indent="-269875">
              <a:spcBef>
                <a:spcPts val="0"/>
              </a:spcBef>
            </a:pPr>
            <a:r>
              <a:rPr lang="el-GR" dirty="0" smtClean="0"/>
              <a:t>Ένα καλά ορισμένο, ανεξάρτητο πακέτο στέλνεται από ένα Η/Υ σε άλλον</a:t>
            </a:r>
          </a:p>
          <a:p>
            <a:pPr marL="450850" lvl="1" indent="-269875">
              <a:spcBef>
                <a:spcPts val="0"/>
              </a:spcBef>
            </a:pPr>
            <a:r>
              <a:rPr lang="el-GR" dirty="0" smtClean="0"/>
              <a:t>Κάθε πακέτο «γνωρίζει» από που έρχεται και που πηγαίνει</a:t>
            </a:r>
          </a:p>
          <a:p>
            <a:pPr marL="450850" lvl="1" indent="-269875">
              <a:spcBef>
                <a:spcPts val="0"/>
              </a:spcBef>
            </a:pPr>
            <a:r>
              <a:rPr lang="el-GR" dirty="0" smtClean="0"/>
              <a:t>Κύρια οντότητα το </a:t>
            </a:r>
            <a:r>
              <a:rPr lang="el-GR" dirty="0" smtClean="0">
                <a:solidFill>
                  <a:srgbClr val="FF6600"/>
                </a:solidFill>
              </a:rPr>
              <a:t>πακέτο</a:t>
            </a:r>
          </a:p>
          <a:p>
            <a:pPr marL="450850" lvl="1" indent="-269875">
              <a:spcBef>
                <a:spcPts val="0"/>
              </a:spcBef>
            </a:pPr>
            <a:r>
              <a:rPr lang="el-GR" dirty="0" smtClean="0"/>
              <a:t>Δεν υπάρχει αξιοπιστία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65</a:t>
            </a:fld>
            <a:endParaRPr lang="el-GR" altLang="el-GR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27984" y="1484784"/>
            <a:ext cx="45365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Υπηρεσίες σε σύνδεση</a:t>
            </a:r>
          </a:p>
          <a:p>
            <a:pPr marL="450850" marR="0" lvl="1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Tahoma" charset="0"/>
              <a:buChar char="–"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3 βήματα:</a:t>
            </a:r>
          </a:p>
          <a:p>
            <a:pPr marL="992188" lvl="2" indent="-354013" eaLnBrk="0" hangingPunct="0">
              <a:spcBef>
                <a:spcPts val="0"/>
              </a:spcBef>
              <a:buFont typeface="+mj-lt"/>
              <a:buAutoNum type="arabicPeriod"/>
            </a:pPr>
            <a:r>
              <a:rPr lang="el-GR" sz="2400" kern="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Εγκατάσταση σύνδεσης</a:t>
            </a:r>
          </a:p>
          <a:p>
            <a:pPr marL="992188" lvl="2" indent="-354013" eaLnBrk="0" hangingPunct="0">
              <a:spcBef>
                <a:spcPts val="0"/>
              </a:spcBef>
              <a:buFont typeface="+mj-lt"/>
              <a:buAutoNum type="arabicPeriod"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Μεταφορά δεδομένων</a:t>
            </a:r>
          </a:p>
          <a:p>
            <a:pPr marL="992188" lvl="2" indent="-354013" eaLnBrk="0" hangingPunct="0">
              <a:spcBef>
                <a:spcPts val="0"/>
              </a:spcBef>
              <a:buFont typeface="+mj-lt"/>
              <a:buAutoNum type="arabicPeriod"/>
            </a:pPr>
            <a:r>
              <a:rPr lang="el-GR" sz="2400" kern="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Λύση σύνδεσης</a:t>
            </a:r>
            <a:endParaRPr kumimoji="0" lang="el-GR" sz="2400" b="0" i="0" u="none" strike="noStrike" kern="0" cap="none" spc="0" normalizeH="0" baseline="0" noProof="0" dirty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  <a:p>
            <a:pPr marL="450850" marR="0" lvl="1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Tahoma" charset="0"/>
              <a:buChar char="–"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Κάθε πακέτο ακολουθεί τη σύνδεση</a:t>
            </a:r>
            <a:r>
              <a:rPr kumimoji="0" lang="el-GR" sz="2800" b="0" i="0" u="none" strike="noStrike" kern="0" cap="none" spc="0" normalizeH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 που έχει εγκαθιδρυθεί</a:t>
            </a: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  <a:p>
            <a:pPr marL="450850" marR="0" lvl="1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Tahoma" charset="0"/>
              <a:buChar char="–"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Κύρια οντότητα η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σύνδεση</a:t>
            </a:r>
          </a:p>
          <a:p>
            <a:pPr marL="450850" marR="0" lvl="1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Tahoma" charset="0"/>
              <a:buChar char="–"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Υπάρχουν διάφορες βαθμίδες αξιοπιστίας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2195"/>
            <a:ext cx="8208912" cy="1126565"/>
          </a:xfrm>
        </p:spPr>
        <p:txBody>
          <a:bodyPr/>
          <a:lstStyle/>
          <a:p>
            <a:r>
              <a:rPr lang="el-GR" dirty="0" smtClean="0"/>
              <a:t>Υπηρεσίες χωρίς σύνδεση &amp; προσανατολισμένες σε σύνδεση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320480"/>
          </a:xfrm>
        </p:spPr>
        <p:txBody>
          <a:bodyPr/>
          <a:lstStyle/>
          <a:p>
            <a:r>
              <a:rPr lang="el-GR" dirty="0" smtClean="0"/>
              <a:t>Έχουμε συζητήσει κάτι ανάλογο;</a:t>
            </a:r>
          </a:p>
          <a:p>
            <a:r>
              <a:rPr lang="el-GR" dirty="0" smtClean="0"/>
              <a:t>Ναι, στη μεταγωγή της πληροφορίας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66</a:t>
            </a:fld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Συνδεσμοστρεφείς και Ασυνδεσμικές Υπηρεσίες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67</a:t>
            </a:fld>
            <a:endParaRPr lang="el-GR" altLang="el-GR"/>
          </a:p>
        </p:txBody>
      </p:sp>
      <p:graphicFrame>
        <p:nvGraphicFramePr>
          <p:cNvPr id="6" name="Table 5" descr="Υπηρεσίε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365401"/>
              </p:ext>
            </p:extLst>
          </p:nvPr>
        </p:nvGraphicFramePr>
        <p:xfrm>
          <a:off x="1979712" y="1640160"/>
          <a:ext cx="6840760" cy="50292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096344"/>
                <a:gridCol w="37444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Υπηρεσία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Παράδειγμα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Αξιόπιστη υπηρεσία ροής μηνυμάτων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Σελίδες</a:t>
                      </a:r>
                      <a:r>
                        <a:rPr lang="el-GR" sz="24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βιβλίου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Αξιόπιστη ροή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bytes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Απομακρυσμένη σύνδεση σε σύστημα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Μη-αξιόπιστη</a:t>
                      </a:r>
                      <a:r>
                        <a:rPr lang="el-GR" sz="24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σύνδεση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Ψηφιακή τηλεφωνία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Μη αξιόπιστο</a:t>
                      </a:r>
                      <a:r>
                        <a:rPr lang="el-GR" sz="24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datagram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Ηλεκτρονικό</a:t>
                      </a:r>
                      <a:r>
                        <a:rPr lang="el-GR" sz="24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ενοχλητικό μήνυμα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Επιβεβαιωμένο</a:t>
                      </a:r>
                      <a:r>
                        <a:rPr lang="el-GR" sz="24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datagram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Πιστοποιημένο</a:t>
                      </a:r>
                      <a:r>
                        <a:rPr lang="el-GR" sz="24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ηλεκτρονικό ταχυδρομείο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Αίτηση-Απάντηση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Ερώτημα</a:t>
                      </a:r>
                      <a:r>
                        <a:rPr lang="el-GR" sz="24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σε Βάση Δεδομένων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Left Brace 6" descr="συνδεσμοστρεφείς"/>
          <p:cNvSpPr/>
          <p:nvPr/>
        </p:nvSpPr>
        <p:spPr>
          <a:xfrm>
            <a:off x="1547664" y="2060848"/>
            <a:ext cx="360040" cy="2088232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Left Brace 7" descr="ασυνδεσμικές"/>
          <p:cNvSpPr/>
          <p:nvPr/>
        </p:nvSpPr>
        <p:spPr>
          <a:xfrm>
            <a:off x="1619672" y="4221088"/>
            <a:ext cx="288032" cy="2448272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9512" y="2708920"/>
            <a:ext cx="1440160" cy="936104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>
                <a:solidFill>
                  <a:srgbClr val="C00000"/>
                </a:solidFill>
              </a:rPr>
              <a:t>Συνδεσμο-στρεφείς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9512" y="5085184"/>
            <a:ext cx="144016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Ασυνδεσ-μικές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Θεμελιώδεις Λειτουργίες Υπηρεσιών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68</a:t>
            </a:fld>
            <a:endParaRPr lang="el-GR" altLang="el-GR"/>
          </a:p>
        </p:txBody>
      </p:sp>
      <p:graphicFrame>
        <p:nvGraphicFramePr>
          <p:cNvPr id="6" name="Table 5" descr="θεμελιώδεις λειτουργίε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595384"/>
              </p:ext>
            </p:extLst>
          </p:nvPr>
        </p:nvGraphicFramePr>
        <p:xfrm>
          <a:off x="1979712" y="1640160"/>
          <a:ext cx="6984776" cy="47548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691051"/>
                <a:gridCol w="52937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Λειτουργία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Περιγραφή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Listen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Κατάσταση αναμονής</a:t>
                      </a:r>
                      <a:r>
                        <a:rPr lang="el-GR" sz="24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μιας εισερχόμενης σύνδεσης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Connect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Εγκαθίδρυσε</a:t>
                      </a:r>
                      <a:r>
                        <a:rPr lang="el-GR" sz="24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σύνδεση με διεργασία που αναμένει συνδέσεις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Receive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Κατάσταση αναμονής εισερχόμενου</a:t>
                      </a:r>
                      <a:r>
                        <a:rPr lang="el-GR" sz="24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μηνύματος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Send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Στείλε μήνυμα σε  αντίστοιχη διεργασία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Disconnect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Τερμάτισε τη σύνδεση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Send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C86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Στείλε μήνυμα σε αντίστοιχη διεργασία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C860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Receive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C86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Λάβε μήνυμα από αντίστοιχη</a:t>
                      </a:r>
                      <a:r>
                        <a:rPr lang="el-GR" sz="24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διεργασία</a:t>
                      </a:r>
                      <a:endParaRPr lang="el-G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C8604"/>
                    </a:solidFill>
                  </a:tcPr>
                </a:tc>
              </a:tr>
            </a:tbl>
          </a:graphicData>
        </a:graphic>
      </p:graphicFrame>
      <p:sp>
        <p:nvSpPr>
          <p:cNvPr id="7" name="Left Brace 6" descr="Προσανα-τολισμένη σε σύνδεση υπηρεσία&#10;"/>
          <p:cNvSpPr/>
          <p:nvPr/>
        </p:nvSpPr>
        <p:spPr>
          <a:xfrm>
            <a:off x="1547664" y="2060848"/>
            <a:ext cx="360040" cy="3384376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Left Brace 7" descr="Ασυνδεσμική&#10;"/>
          <p:cNvSpPr/>
          <p:nvPr/>
        </p:nvSpPr>
        <p:spPr>
          <a:xfrm>
            <a:off x="1619672" y="5517232"/>
            <a:ext cx="288032" cy="792088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9512" y="2348880"/>
            <a:ext cx="1512168" cy="2160240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>
                <a:solidFill>
                  <a:srgbClr val="C00000"/>
                </a:solidFill>
              </a:rPr>
              <a:t>Προσανα-τολισμένη σε σύνδεση υπηρεσία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9512" y="5445224"/>
            <a:ext cx="144016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Ασυνδεσ-μική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Θεμελιώδεις Λειτουργίες (2)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69</a:t>
            </a:fld>
            <a:endParaRPr lang="el-GR" altLang="el-G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55576" y="5229200"/>
            <a:ext cx="7416824" cy="1296144"/>
          </a:xfrm>
        </p:spPr>
        <p:txBody>
          <a:bodyPr/>
          <a:lstStyle/>
          <a:p>
            <a:pPr marL="1879600" indent="-1790700">
              <a:buNone/>
            </a:pPr>
            <a:r>
              <a:rPr lang="el-GR" sz="2400" dirty="0" smtClean="0">
                <a:solidFill>
                  <a:srgbClr val="C00000"/>
                </a:solidFill>
              </a:rPr>
              <a:t>Μη προσανατολισμένη σε σύνδεση υπηρεσία: αποστολή πακέτων μεταξύ πελάτη-εξυπηρετητή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1026" name="Picture 2" descr="θεμελιώδεις λειτουργίε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233613"/>
            <a:ext cx="86106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Επικοινωνιακές γραμμές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896544"/>
          </a:xfrm>
        </p:spPr>
        <p:txBody>
          <a:bodyPr/>
          <a:lstStyle/>
          <a:p>
            <a:r>
              <a:rPr lang="el-GR" sz="2800" dirty="0" smtClean="0"/>
              <a:t>Επικοινωνιακές γραμμές ή δίαυλοι ή ζεύξεις ή μέσα μετάδοσης: συνδέουν τους κόμβους</a:t>
            </a:r>
          </a:p>
          <a:p>
            <a:r>
              <a:rPr lang="el-GR" sz="2800" dirty="0" smtClean="0"/>
              <a:t>Ψηφιακή «σωλήνα» ροής </a:t>
            </a:r>
            <a:r>
              <a:rPr lang="en-US" sz="2800" dirty="0" smtClean="0"/>
              <a:t>bits</a:t>
            </a:r>
            <a:endParaRPr lang="el-GR" sz="2800" dirty="0" smtClean="0"/>
          </a:p>
          <a:p>
            <a:r>
              <a:rPr lang="el-GR" sz="2800" dirty="0" smtClean="0">
                <a:solidFill>
                  <a:srgbClr val="000000"/>
                </a:solidFill>
                <a:cs typeface="Calibri" pitchFamily="34" charset="0"/>
              </a:rPr>
              <a:t>Το πιο απλό δίκτυο: 2 κόμβοι, 1 γραμμή επικοινωνίας ανάμεσά τους (</a:t>
            </a:r>
            <a:r>
              <a:rPr lang="en-US" sz="2800" dirty="0" smtClean="0">
                <a:solidFill>
                  <a:srgbClr val="000000"/>
                </a:solidFill>
                <a:cs typeface="Calibri" pitchFamily="34" charset="0"/>
              </a:rPr>
              <a:t>point-to-point)</a:t>
            </a:r>
            <a:endParaRPr lang="el-GR" sz="2800" dirty="0" smtClean="0">
              <a:solidFill>
                <a:srgbClr val="000000"/>
              </a:solidFill>
              <a:cs typeface="Calibri" pitchFamily="34" charset="0"/>
            </a:endParaRPr>
          </a:p>
          <a:p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</a:t>
            </a:fld>
            <a:endParaRPr lang="el-GR" altLang="el-GR" dirty="0"/>
          </a:p>
        </p:txBody>
      </p:sp>
      <p:grpSp>
        <p:nvGrpSpPr>
          <p:cNvPr id="25" name="Group 24" descr="Επικοινωνιακές Γραμμές"/>
          <p:cNvGrpSpPr/>
          <p:nvPr/>
        </p:nvGrpSpPr>
        <p:grpSpPr>
          <a:xfrm>
            <a:off x="3059832" y="3861048"/>
            <a:ext cx="3312368" cy="1296144"/>
            <a:chOff x="1719932" y="1588666"/>
            <a:chExt cx="1835150" cy="633413"/>
          </a:xfrm>
        </p:grpSpPr>
        <p:sp>
          <p:nvSpPr>
            <p:cNvPr id="22" name="Oval 33"/>
            <p:cNvSpPr>
              <a:spLocks noChangeArrowheads="1"/>
            </p:cNvSpPr>
            <p:nvPr/>
          </p:nvSpPr>
          <p:spPr bwMode="auto">
            <a:xfrm>
              <a:off x="1719932" y="1895054"/>
              <a:ext cx="328613" cy="327025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23" name="Oval 38"/>
            <p:cNvSpPr>
              <a:spLocks noChangeArrowheads="1"/>
            </p:cNvSpPr>
            <p:nvPr/>
          </p:nvSpPr>
          <p:spPr bwMode="auto">
            <a:xfrm>
              <a:off x="3226470" y="1588666"/>
              <a:ext cx="328612" cy="327025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24" name="Line 39"/>
            <p:cNvSpPr>
              <a:spLocks noChangeShapeType="1"/>
            </p:cNvSpPr>
            <p:nvPr/>
          </p:nvSpPr>
          <p:spPr bwMode="auto">
            <a:xfrm flipV="1">
              <a:off x="2051720" y="1772816"/>
              <a:ext cx="1179512" cy="2651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Θεμελιώδεις Λειτουργίες (3)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70</a:t>
            </a:fld>
            <a:endParaRPr lang="el-GR" altLang="el-GR"/>
          </a:p>
        </p:txBody>
      </p:sp>
      <p:pic>
        <p:nvPicPr>
          <p:cNvPr id="7" name="Picture 4" descr="1-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177" y="2060848"/>
            <a:ext cx="8626303" cy="243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55576" y="5229200"/>
            <a:ext cx="7416824" cy="1296144"/>
          </a:xfrm>
        </p:spPr>
        <p:txBody>
          <a:bodyPr/>
          <a:lstStyle/>
          <a:p>
            <a:pPr marL="1879600" indent="-1790700">
              <a:buNone/>
            </a:pPr>
            <a:r>
              <a:rPr lang="el-GR" sz="2400" dirty="0" smtClean="0">
                <a:solidFill>
                  <a:srgbClr val="C00000"/>
                </a:solidFill>
              </a:rPr>
              <a:t>Προσανατολισμένη σε σύνδεση υπηρεσία: αποστολή πακέτων μεταξύ πελάτη-εξυπηρετητή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Επικοινωνία ομότιμων οντοτήτων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1556792"/>
            <a:ext cx="3456384" cy="3240360"/>
          </a:xfrm>
          <a:solidFill>
            <a:schemeClr val="tx2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l-GR" sz="2800" dirty="0" smtClean="0"/>
              <a:t>Οι Α, Β υλοποιούν υπηρεσίες (π.χ. Μεταφορά αρχείων) χρησιμοποιώντας υπηρεσίες χαμηλότερων επιπέδων</a:t>
            </a:r>
            <a:endParaRPr lang="el-G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71</a:t>
            </a:fld>
            <a:endParaRPr lang="el-GR" altLang="el-GR"/>
          </a:p>
        </p:txBody>
      </p:sp>
      <p:pic>
        <p:nvPicPr>
          <p:cNvPr id="17410" name="Picture 2" descr="ομότιμες οντότητε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52006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5085184"/>
            <a:ext cx="7920880" cy="10081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Η χρήση των παρεχόμενων υπηρεσιών γίνεται μέσω των σημείων πρόσβασης 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Service Access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Points)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System Interconnection (OSI)</a:t>
            </a:r>
            <a:endParaRPr lang="el-GR" dirty="0" smtClean="0"/>
          </a:p>
          <a:p>
            <a:r>
              <a:rPr lang="en-US" dirty="0" smtClean="0"/>
              <a:t>TCP/IP (</a:t>
            </a:r>
            <a:r>
              <a:rPr lang="el-GR" dirty="0" smtClean="0"/>
              <a:t>Περιβάλλον </a:t>
            </a:r>
            <a:r>
              <a:rPr lang="en-US" dirty="0" smtClean="0"/>
              <a:t>Internet)</a:t>
            </a:r>
          </a:p>
          <a:p>
            <a:r>
              <a:rPr lang="el-GR" dirty="0" smtClean="0"/>
              <a:t>Σύγκριση μεταξύ των δύο</a:t>
            </a:r>
          </a:p>
          <a:p>
            <a:r>
              <a:rPr lang="el-GR" dirty="0" smtClean="0"/>
              <a:t>Σχολιασμός </a:t>
            </a:r>
            <a:r>
              <a:rPr lang="en-US" dirty="0" smtClean="0"/>
              <a:t>OSI </a:t>
            </a:r>
            <a:r>
              <a:rPr lang="el-GR" dirty="0" smtClean="0"/>
              <a:t>μοντέλου και πρωτοκόλλων</a:t>
            </a:r>
          </a:p>
          <a:p>
            <a:r>
              <a:rPr lang="el-GR" dirty="0" smtClean="0"/>
              <a:t>Σχολιασμός </a:t>
            </a:r>
            <a:r>
              <a:rPr lang="en-US" dirty="0" smtClean="0"/>
              <a:t>TCP/IP </a:t>
            </a:r>
            <a:r>
              <a:rPr lang="el-GR" dirty="0" smtClean="0"/>
              <a:t>μοντέλου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72</a:t>
            </a:fld>
            <a:endParaRPr lang="el-GR" altLang="el-GR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</a:t>
            </a:r>
            <a:r>
              <a:rPr lang="el-GR" dirty="0" smtClean="0"/>
              <a:t>στρωματοποιημένη αρχιτεκτονική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73</a:t>
            </a:fld>
            <a:endParaRPr lang="el-GR" altLang="el-GR"/>
          </a:p>
        </p:txBody>
      </p:sp>
      <p:pic>
        <p:nvPicPr>
          <p:cNvPr id="10242" name="Picture 2" descr="αρχιτεικτονική o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20973"/>
            <a:ext cx="7608887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Επικεφαλίδες και ενσωμάτωση στα δεδομένα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74</a:t>
            </a:fld>
            <a:endParaRPr lang="el-GR" altLang="el-GR"/>
          </a:p>
        </p:txBody>
      </p:sp>
      <p:pic>
        <p:nvPicPr>
          <p:cNvPr id="11266" name="Picture 2" descr="επικεφαλίδε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775" y="1412776"/>
            <a:ext cx="7662863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Παρατηρήσεις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Ενσωμάτωση: κάθε επίπεδο παίρνει είσοδο από το προηγούμενο επίπεδο και προσθέτει τη δική του επικεφαλίδα για να επιτελέσει τη λειτουργία του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Τα 3 κατώτερα επίπεδα αντιστοιχούν στο </a:t>
            </a:r>
            <a:r>
              <a:rPr lang="el-GR" dirty="0" smtClean="0">
                <a:solidFill>
                  <a:srgbClr val="FF6600"/>
                </a:solidFill>
              </a:rPr>
              <a:t>Επικοινωνιακό Υποδίκτυο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Κάθε κόμβος έχει: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Επίπεδα 1-2 </a:t>
            </a:r>
            <a:r>
              <a:rPr lang="el-GR" dirty="0" smtClean="0">
                <a:sym typeface="Wingdings" pitchFamily="2" charset="2"/>
              </a:rPr>
              <a:t> ένα για κάθε φυσική γραμμή όπου συνδέεται</a:t>
            </a:r>
          </a:p>
          <a:p>
            <a:pPr lvl="1">
              <a:spcBef>
                <a:spcPts val="0"/>
              </a:spcBef>
            </a:pPr>
            <a:r>
              <a:rPr lang="el-GR" dirty="0" smtClean="0">
                <a:sym typeface="Wingdings" pitchFamily="2" charset="2"/>
              </a:rPr>
              <a:t>Επίπεδο 3  ένα για όλες τις γραμμές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75</a:t>
            </a:fld>
            <a:endParaRPr lang="el-GR" altLang="el-GR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Επικοινωνία 2 υπολογιστών μέσω επικοινωνιακού υποδικτύου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76</a:t>
            </a:fld>
            <a:endParaRPr lang="el-GR" altLang="el-GR"/>
          </a:p>
        </p:txBody>
      </p:sp>
      <p:pic>
        <p:nvPicPr>
          <p:cNvPr id="12290" name="Picture 2" descr="επικοινωνιακό υποδίκτυ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3" y="1484784"/>
            <a:ext cx="8510587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Φυσικό επίπεδο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1656184"/>
          </a:xfrm>
        </p:spPr>
        <p:txBody>
          <a:bodyPr/>
          <a:lstStyle/>
          <a:p>
            <a:r>
              <a:rPr lang="el-GR" dirty="0" smtClean="0"/>
              <a:t>«Καταλαβαίνει» τα </a:t>
            </a:r>
            <a:r>
              <a:rPr lang="en-US" dirty="0" smtClean="0"/>
              <a:t>bits </a:t>
            </a:r>
            <a:r>
              <a:rPr lang="el-GR" dirty="0" smtClean="0"/>
              <a:t>σε επίπεδο μετάδοσης παλμών</a:t>
            </a:r>
          </a:p>
          <a:p>
            <a:r>
              <a:rPr lang="el-GR" dirty="0" smtClean="0"/>
              <a:t>3 τρόποι μετάδοσης: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77</a:t>
            </a:fld>
            <a:endParaRPr lang="el-GR" altLang="el-GR"/>
          </a:p>
        </p:txBody>
      </p:sp>
      <p:pic>
        <p:nvPicPr>
          <p:cNvPr id="13314" name="Picture 2" descr="σύγχρονη μετάδο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15" y="3140968"/>
            <a:ext cx="296862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 descr="μισοσύγχρονη μετάδο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9955" y="3523580"/>
            <a:ext cx="3170237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 descr="ασύγχρονη μετάδοσ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5888" y="3212976"/>
            <a:ext cx="276860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Επίπεδο σύνδεσης δεδομένων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2232248"/>
          </a:xfrm>
        </p:spPr>
        <p:txBody>
          <a:bodyPr/>
          <a:lstStyle/>
          <a:p>
            <a:r>
              <a:rPr lang="el-GR" dirty="0" smtClean="0"/>
              <a:t>Πρωτόκολλο ανίχνευσης και διόρθωσης λαθών</a:t>
            </a:r>
          </a:p>
          <a:p>
            <a:r>
              <a:rPr lang="el-GR" dirty="0" smtClean="0"/>
              <a:t>Πρωτόκολλο ελέγχου ροής</a:t>
            </a:r>
          </a:p>
          <a:p>
            <a:pPr algn="r">
              <a:buNone/>
            </a:pPr>
            <a:r>
              <a:rPr lang="el-GR" dirty="0" smtClean="0"/>
              <a:t>Χρησιμοποιώντας πληροφορίες που περιέχονται στην επικεφαλίδα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78</a:t>
            </a:fld>
            <a:endParaRPr lang="el-GR" altLang="el-GR"/>
          </a:p>
        </p:txBody>
      </p:sp>
      <p:pic>
        <p:nvPicPr>
          <p:cNvPr id="14338" name="Picture 2" descr="επίπεδο σύνδεσης δεδομένω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05064"/>
            <a:ext cx="3779837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Επίπεδο δικτύου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3096344"/>
          </a:xfrm>
        </p:spPr>
        <p:txBody>
          <a:bodyPr/>
          <a:lstStyle/>
          <a:p>
            <a:r>
              <a:rPr lang="el-GR" dirty="0" smtClean="0"/>
              <a:t>Δρομολόγηση</a:t>
            </a:r>
          </a:p>
          <a:p>
            <a:r>
              <a:rPr lang="el-GR" dirty="0" smtClean="0"/>
              <a:t>Έλεγχος ροής</a:t>
            </a:r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Απαιτείται ολική θεώρηση (συνεργασία όλων των κόμβων της διαδρομής)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79</a:t>
            </a:fld>
            <a:endParaRPr lang="el-GR" alt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Επικοινωνιακές γραμμές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1296144"/>
          </a:xfrm>
        </p:spPr>
        <p:txBody>
          <a:bodyPr/>
          <a:lstStyle/>
          <a:p>
            <a:r>
              <a:rPr lang="el-GR" dirty="0" smtClean="0"/>
              <a:t>Περισσότεροι κόμβοι, πως συνδέονται μεταξύ τους;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</a:t>
            </a:fld>
            <a:endParaRPr lang="el-GR" altLang="el-GR"/>
          </a:p>
        </p:txBody>
      </p:sp>
      <p:grpSp>
        <p:nvGrpSpPr>
          <p:cNvPr id="8" name="Group 7" descr="Επικοινωνιακές Γραμμές"/>
          <p:cNvGrpSpPr/>
          <p:nvPr/>
        </p:nvGrpSpPr>
        <p:grpSpPr>
          <a:xfrm>
            <a:off x="2123728" y="2564904"/>
            <a:ext cx="5328592" cy="3830004"/>
            <a:chOff x="1763688" y="2276872"/>
            <a:chExt cx="5328592" cy="3830004"/>
          </a:xfrm>
        </p:grpSpPr>
        <p:pic>
          <p:nvPicPr>
            <p:cNvPr id="6" name="Picture 3" descr="Επικοινωνιακές Γραμμές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3688" y="2276872"/>
              <a:ext cx="5328592" cy="3830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1907704" y="2420888"/>
              <a:ext cx="3024336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4 ανώτερα επίπεδα του </a:t>
            </a:r>
            <a:r>
              <a:rPr lang="en-US" dirty="0" smtClean="0"/>
              <a:t>OSI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50405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Επίπεδο μεταφοράς</a:t>
            </a:r>
          </a:p>
          <a:p>
            <a:pPr marL="360363" lvl="1" indent="-269875">
              <a:spcBef>
                <a:spcPts val="0"/>
              </a:spcBef>
            </a:pPr>
            <a:r>
              <a:rPr lang="el-GR" dirty="0" smtClean="0"/>
              <a:t>Μεταφορά των μηνυμάτων επικοινωνίας δύο διεργασιών που βρίσκονται σε διαφορετικούς υπολογιστές</a:t>
            </a:r>
          </a:p>
          <a:p>
            <a:pPr marL="360363" lvl="1" indent="-269875">
              <a:spcBef>
                <a:spcPts val="0"/>
              </a:spcBef>
              <a:buNone/>
            </a:pPr>
            <a:endParaRPr lang="el-GR" dirty="0" smtClean="0"/>
          </a:p>
          <a:p>
            <a:pPr>
              <a:spcBef>
                <a:spcPts val="0"/>
              </a:spcBef>
            </a:pPr>
            <a:r>
              <a:rPr lang="el-GR" dirty="0" smtClean="0"/>
              <a:t>Επίπεδο συνόδου</a:t>
            </a:r>
          </a:p>
          <a:p>
            <a:pPr marL="360363" lvl="1" indent="-269875">
              <a:spcBef>
                <a:spcPts val="0"/>
              </a:spcBef>
            </a:pPr>
            <a:r>
              <a:rPr lang="el-GR" dirty="0" smtClean="0"/>
              <a:t>Ελέγχει την εγκατάσταση συνδέσεων μεταξύ δύο υπολογιστών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80</a:t>
            </a:fld>
            <a:endParaRPr lang="el-GR" altLang="el-GR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4 ανώτερα επίπεδα του </a:t>
            </a:r>
            <a:r>
              <a:rPr lang="en-US" dirty="0" smtClean="0"/>
              <a:t>OSI</a:t>
            </a:r>
            <a:r>
              <a:rPr lang="el-GR" dirty="0" smtClean="0"/>
              <a:t>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9685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Επίπεδο παρουσίασης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Κρυπτογράφηση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Συμπίεση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Κωδικοποίηση </a:t>
            </a:r>
          </a:p>
          <a:p>
            <a:pPr>
              <a:spcBef>
                <a:spcPts val="0"/>
              </a:spcBef>
            </a:pPr>
            <a:endParaRPr lang="el-GR" dirty="0" smtClean="0"/>
          </a:p>
          <a:p>
            <a:pPr>
              <a:spcBef>
                <a:spcPts val="0"/>
              </a:spcBef>
            </a:pPr>
            <a:r>
              <a:rPr lang="el-GR" dirty="0" smtClean="0"/>
              <a:t>Επίπεδο εφαρμογής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Εφαρμογές (π.χ. </a:t>
            </a:r>
            <a:r>
              <a:rPr lang="en-US" dirty="0" smtClean="0"/>
              <a:t>Email, ftp, …)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81</a:t>
            </a:fld>
            <a:endParaRPr lang="el-GR" altLang="el-GR"/>
          </a:p>
        </p:txBody>
      </p:sp>
      <p:sp>
        <p:nvSpPr>
          <p:cNvPr id="6" name="Right Brace 5" descr="επίπεδο παρουσίασης"/>
          <p:cNvSpPr/>
          <p:nvPr/>
        </p:nvSpPr>
        <p:spPr>
          <a:xfrm>
            <a:off x="4139952" y="2276872"/>
            <a:ext cx="216024" cy="1080120"/>
          </a:xfrm>
          <a:prstGeom prst="rightBrac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4644008" y="2453987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των δεδομένων που ανταλλάσσονται</a:t>
            </a:r>
            <a:endParaRPr lang="el-GR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Σύγκριση μοντέλων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82</a:t>
            </a:fld>
            <a:endParaRPr lang="el-GR" altLang="el-GR"/>
          </a:p>
        </p:txBody>
      </p:sp>
      <p:pic>
        <p:nvPicPr>
          <p:cNvPr id="6" name="Picture 4" descr="1-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7148512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Πρωτόκολλα στο </a:t>
            </a:r>
            <a:r>
              <a:rPr lang="en-US" dirty="0" smtClean="0"/>
              <a:t>TCP/IP </a:t>
            </a:r>
            <a:r>
              <a:rPr lang="el-GR" dirty="0" smtClean="0"/>
              <a:t>(αρχική έκδοση)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83</a:t>
            </a:fld>
            <a:endParaRPr lang="el-GR" altLang="el-GR"/>
          </a:p>
        </p:txBody>
      </p:sp>
      <p:pic>
        <p:nvPicPr>
          <p:cNvPr id="6" name="Picture 4" descr="1-2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628800"/>
            <a:ext cx="8424936" cy="29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2195"/>
            <a:ext cx="7992888" cy="1126565"/>
          </a:xfrm>
        </p:spPr>
        <p:txBody>
          <a:bodyPr/>
          <a:lstStyle/>
          <a:p>
            <a:r>
              <a:rPr lang="el-GR" dirty="0" smtClean="0"/>
              <a:t>Γιατί το </a:t>
            </a:r>
            <a:r>
              <a:rPr lang="en-US" dirty="0" smtClean="0"/>
              <a:t>OSI </a:t>
            </a:r>
            <a:r>
              <a:rPr lang="el-GR" dirty="0" smtClean="0"/>
              <a:t>δεν κυρίευσε τον κόσμο..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Λάθος στιγμή</a:t>
            </a:r>
          </a:p>
          <a:p>
            <a:r>
              <a:rPr lang="el-GR" dirty="0" smtClean="0"/>
              <a:t>Κακή τεχνολογία</a:t>
            </a:r>
          </a:p>
          <a:p>
            <a:r>
              <a:rPr lang="el-GR" dirty="0" smtClean="0"/>
              <a:t>Κακές υλοποιήσεις</a:t>
            </a:r>
          </a:p>
          <a:p>
            <a:r>
              <a:rPr lang="el-GR" dirty="0" smtClean="0"/>
              <a:t>Κακή πολιτική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84</a:t>
            </a:fld>
            <a:endParaRPr lang="el-GR" altLang="el-GR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 του </a:t>
            </a:r>
            <a:r>
              <a:rPr lang="en-US" dirty="0" smtClean="0"/>
              <a:t>TCP/IP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Υπηρεσία, διεπαφή, πρωτόκολλο, όχι διαχωρισμένα (όπως στο </a:t>
            </a:r>
            <a:r>
              <a:rPr lang="en-US" dirty="0" smtClean="0"/>
              <a:t>OSI)</a:t>
            </a:r>
          </a:p>
          <a:p>
            <a:r>
              <a:rPr lang="el-GR" dirty="0" smtClean="0"/>
              <a:t>Μοντέλο για το </a:t>
            </a:r>
            <a:r>
              <a:rPr lang="en-US" dirty="0" smtClean="0"/>
              <a:t>Internet</a:t>
            </a:r>
            <a:r>
              <a:rPr lang="el-GR" dirty="0" smtClean="0"/>
              <a:t>, όχι γενικό</a:t>
            </a:r>
          </a:p>
          <a:p>
            <a:r>
              <a:rPr lang="el-GR" dirty="0" smtClean="0"/>
              <a:t>Όχι σαφής διαχωρισμός φυσικού επιπέδου και επιπέδου σύνδεσης δεδομένων</a:t>
            </a:r>
          </a:p>
          <a:p>
            <a:r>
              <a:rPr lang="el-GR" dirty="0" smtClean="0"/>
              <a:t>Πολλά μικρά πρωτόκολλα ευρέως χρησιμοποιούμενα, δύσκολο να αντικατασταθούν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85</a:t>
            </a:fld>
            <a:endParaRPr lang="el-GR" altLang="el-GR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Υβριδικό Μοντέλο 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86</a:t>
            </a:fld>
            <a:endParaRPr lang="el-GR" altLang="el-GR"/>
          </a:p>
        </p:txBody>
      </p:sp>
      <p:pic>
        <p:nvPicPr>
          <p:cNvPr id="6" name="Picture 4" descr="1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2249488"/>
            <a:ext cx="289560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Δικτύων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</a:p>
          <a:p>
            <a:r>
              <a:rPr lang="el-GR" dirty="0" smtClean="0"/>
              <a:t>Δίκτυα προσανατολισμένα σε σύνδεση:</a:t>
            </a:r>
            <a:br>
              <a:rPr lang="el-GR" dirty="0" smtClean="0"/>
            </a:br>
            <a:r>
              <a:rPr lang="en-US" dirty="0" smtClean="0"/>
              <a:t>X.25, Frame Relay, ATM</a:t>
            </a:r>
          </a:p>
          <a:p>
            <a:r>
              <a:rPr lang="en-US" dirty="0" smtClean="0"/>
              <a:t>Ethernet</a:t>
            </a:r>
          </a:p>
          <a:p>
            <a:r>
              <a:rPr lang="el-GR" dirty="0" smtClean="0"/>
              <a:t>Ασύρματα </a:t>
            </a:r>
            <a:r>
              <a:rPr lang="en-US" dirty="0" smtClean="0"/>
              <a:t>LANs: 802.11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87</a:t>
            </a:fld>
            <a:endParaRPr lang="el-GR" altLang="el-GR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ARPANET (</a:t>
            </a:r>
            <a:r>
              <a:rPr lang="el-GR" dirty="0" smtClean="0"/>
              <a:t>πρόγονος του </a:t>
            </a:r>
            <a:r>
              <a:rPr lang="en-US" dirty="0" smtClean="0"/>
              <a:t>INTERNET)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29200"/>
            <a:ext cx="8363272" cy="1296144"/>
          </a:xfrm>
        </p:spPr>
        <p:txBody>
          <a:bodyPr/>
          <a:lstStyle/>
          <a:p>
            <a:pPr marL="514350" indent="-514350">
              <a:buAutoNum type="alphaLcParenBoth"/>
            </a:pPr>
            <a:r>
              <a:rPr lang="el-GR" dirty="0" smtClean="0"/>
              <a:t> Δομή τηλεφωνικού συστήματος</a:t>
            </a:r>
          </a:p>
          <a:p>
            <a:pPr marL="514350" indent="-514350">
              <a:buAutoNum type="alphaLcParenBoth"/>
            </a:pPr>
            <a:r>
              <a:rPr lang="el-GR" dirty="0" smtClean="0"/>
              <a:t> προτεινόμενο κατανεμημένο σύστημα μεταγωγής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88</a:t>
            </a:fld>
            <a:endParaRPr lang="el-GR" altLang="el-GR"/>
          </a:p>
        </p:txBody>
      </p:sp>
      <p:pic>
        <p:nvPicPr>
          <p:cNvPr id="6" name="Picture 5" descr="1-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900" y="1340768"/>
            <a:ext cx="5757863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ARPANET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76064"/>
          </a:xfrm>
        </p:spPr>
        <p:txBody>
          <a:bodyPr/>
          <a:lstStyle/>
          <a:p>
            <a:r>
              <a:rPr lang="el-GR" dirty="0" smtClean="0"/>
              <a:t>Αρχική σχεδίαση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89</a:t>
            </a:fld>
            <a:endParaRPr lang="el-GR" altLang="el-GR"/>
          </a:p>
        </p:txBody>
      </p:sp>
      <p:pic>
        <p:nvPicPr>
          <p:cNvPr id="6" name="Picture 5" descr="1-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20888"/>
            <a:ext cx="7697788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descr="Μεταγωγέας"/>
          <p:cNvGrpSpPr/>
          <p:nvPr/>
        </p:nvGrpSpPr>
        <p:grpSpPr>
          <a:xfrm>
            <a:off x="611560" y="2564904"/>
            <a:ext cx="4680520" cy="2664296"/>
            <a:chOff x="2195736" y="3501008"/>
            <a:chExt cx="4076700" cy="2205608"/>
          </a:xfrm>
        </p:grpSpPr>
        <p:pic>
          <p:nvPicPr>
            <p:cNvPr id="6" name="Picture 1" descr="Μεταγωγέας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736" y="3573016"/>
              <a:ext cx="40767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2195736" y="3501008"/>
              <a:ext cx="3024336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Κόμβοι μεταγωγής ή Μεταγωγοί (</a:t>
            </a:r>
            <a:r>
              <a:rPr lang="en-US" dirty="0" smtClean="0"/>
              <a:t>Switches)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1800200"/>
          </a:xfrm>
        </p:spPr>
        <p:txBody>
          <a:bodyPr/>
          <a:lstStyle/>
          <a:p>
            <a:r>
              <a:rPr lang="el-GR" dirty="0" smtClean="0"/>
              <a:t>Είναι καλή λύση η σύνδεση με </a:t>
            </a:r>
            <a:r>
              <a:rPr lang="en-US" dirty="0" smtClean="0"/>
              <a:t>n(n-1) </a:t>
            </a:r>
            <a:r>
              <a:rPr lang="el-GR" dirty="0" smtClean="0"/>
              <a:t>γραμμές;</a:t>
            </a:r>
          </a:p>
          <a:p>
            <a:r>
              <a:rPr lang="el-GR" dirty="0" smtClean="0"/>
              <a:t>Όχι...</a:t>
            </a:r>
          </a:p>
          <a:p>
            <a:r>
              <a:rPr lang="el-GR" dirty="0" smtClean="0"/>
              <a:t>Χρήση συσκευών μεταγωγής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</a:t>
            </a:fld>
            <a:endParaRPr lang="el-GR" altLang="el-GR"/>
          </a:p>
        </p:txBody>
      </p:sp>
      <p:sp>
        <p:nvSpPr>
          <p:cNvPr id="9" name="Rounded Rectangle 8"/>
          <p:cNvSpPr/>
          <p:nvPr/>
        </p:nvSpPr>
        <p:spPr>
          <a:xfrm>
            <a:off x="5796136" y="2996952"/>
            <a:ext cx="3168352" cy="223224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Υλοποιεί τη σύνδεση- επικοινωνία μεταξύ των κόμβων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9552" y="5445224"/>
            <a:ext cx="836327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Μεταγωγική ικανότητα: πόσα πακέτα μπορεί να διαχειριστεί στη μονάδα του χρόνου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ARPANET (3)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61248"/>
            <a:ext cx="8363272" cy="792088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/>
              <a:t>Εξέλιξη του </a:t>
            </a:r>
            <a:r>
              <a:rPr lang="en-US" sz="2400" dirty="0" smtClean="0"/>
              <a:t>ARPANET: (a) </a:t>
            </a:r>
            <a:r>
              <a:rPr lang="el-GR" sz="2400" dirty="0" smtClean="0"/>
              <a:t>Δεκέμβριος 1969, (</a:t>
            </a:r>
            <a:r>
              <a:rPr lang="en-US" sz="2400" dirty="0" smtClean="0"/>
              <a:t>b)</a:t>
            </a:r>
            <a:r>
              <a:rPr lang="el-GR" sz="2400" dirty="0" smtClean="0"/>
              <a:t> Ιούλιος 1970, </a:t>
            </a:r>
            <a:r>
              <a:rPr lang="en-US" sz="2400" dirty="0" smtClean="0"/>
              <a:t>(c) </a:t>
            </a:r>
            <a:r>
              <a:rPr lang="el-GR" sz="2400" dirty="0" smtClean="0"/>
              <a:t>Μάρτιος 1971, </a:t>
            </a:r>
            <a:r>
              <a:rPr lang="en-US" sz="2400" dirty="0" smtClean="0"/>
              <a:t>(d) </a:t>
            </a:r>
            <a:r>
              <a:rPr lang="el-GR" sz="2400" dirty="0" smtClean="0"/>
              <a:t>Απρίλιος 1972), </a:t>
            </a:r>
            <a:r>
              <a:rPr lang="en-US" sz="2400" dirty="0" smtClean="0"/>
              <a:t>(e) </a:t>
            </a:r>
            <a:r>
              <a:rPr lang="el-GR" sz="2400" dirty="0" smtClean="0"/>
              <a:t>Σεπτέμβριος 1972</a:t>
            </a:r>
            <a:endParaRPr lang="el-G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90</a:t>
            </a:fld>
            <a:endParaRPr lang="el-GR" altLang="el-GR"/>
          </a:p>
        </p:txBody>
      </p:sp>
      <p:pic>
        <p:nvPicPr>
          <p:cNvPr id="6" name="Picture 4" descr="1-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325" y="1412776"/>
            <a:ext cx="7104063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Χρήση </a:t>
            </a:r>
            <a:r>
              <a:rPr lang="en-US" dirty="0" smtClean="0"/>
              <a:t>Internet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Παραδοσιακές εφαρμογές (1970-1990)</a:t>
            </a:r>
          </a:p>
          <a:p>
            <a:pPr lvl="1"/>
            <a:r>
              <a:rPr lang="en-US" dirty="0" err="1" smtClean="0"/>
              <a:t>eMail</a:t>
            </a:r>
            <a:endParaRPr lang="en-US" dirty="0" smtClean="0"/>
          </a:p>
          <a:p>
            <a:pPr lvl="1"/>
            <a:r>
              <a:rPr lang="el-GR" dirty="0" smtClean="0"/>
              <a:t>Ειδήσεις</a:t>
            </a:r>
          </a:p>
          <a:p>
            <a:pPr lvl="1"/>
            <a:r>
              <a:rPr lang="el-GR" dirty="0" smtClean="0"/>
              <a:t>Απομακρυσμένη σύνδεση σε σύστημα (</a:t>
            </a:r>
            <a:r>
              <a:rPr lang="en-US" dirty="0" smtClean="0"/>
              <a:t>remote login)</a:t>
            </a:r>
          </a:p>
          <a:p>
            <a:pPr lvl="1"/>
            <a:r>
              <a:rPr lang="el-GR" dirty="0" smtClean="0"/>
              <a:t>Μεταφορά αρχείων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91</a:t>
            </a:fld>
            <a:endParaRPr lang="el-GR" altLang="el-GR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Διαδίκτυο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Intranet: </a:t>
            </a:r>
            <a:r>
              <a:rPr lang="el-GR" dirty="0" smtClean="0"/>
              <a:t> ιδιωτικό δίκτυο (εταιρίας, οργανισμού) που χρησιμοποιεί τις τεχνολογίες του Διαδικτύου</a:t>
            </a:r>
          </a:p>
          <a:p>
            <a:r>
              <a:rPr lang="en-US" dirty="0" smtClean="0"/>
              <a:t>Extranet: </a:t>
            </a:r>
            <a:r>
              <a:rPr lang="el-GR" dirty="0" smtClean="0"/>
              <a:t>προέκταση του </a:t>
            </a:r>
            <a:r>
              <a:rPr lang="en-US" dirty="0" smtClean="0"/>
              <a:t>I</a:t>
            </a:r>
            <a:r>
              <a:rPr lang="el-GR" dirty="0" smtClean="0"/>
              <a:t>ntranet ενός οργανισμού που έχει επεκταθεί σε χρήστες εκτός του οργανισμού</a:t>
            </a:r>
            <a:endParaRPr lang="en-US" dirty="0" smtClean="0"/>
          </a:p>
          <a:p>
            <a:r>
              <a:rPr lang="en-US" dirty="0" smtClean="0"/>
              <a:t>Internet: </a:t>
            </a:r>
            <a:r>
              <a:rPr lang="el-GR" dirty="0" smtClean="0"/>
              <a:t>παγκόσμιο διαδίκτυο ή υπέρ-δίκτυο διασυνδεδεμένων δικτύων υπολογιστών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92</a:t>
            </a:fld>
            <a:endParaRPr lang="el-GR" altLang="el-GR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Αρχιτεκτονική </a:t>
            </a:r>
            <a:r>
              <a:rPr lang="en-US" dirty="0" smtClean="0"/>
              <a:t>Internet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93</a:t>
            </a:fld>
            <a:endParaRPr lang="el-GR" altLang="el-GR"/>
          </a:p>
        </p:txBody>
      </p:sp>
      <p:pic>
        <p:nvPicPr>
          <p:cNvPr id="6" name="Picture 4" descr="1-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6816725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88641"/>
            <a:ext cx="8096250" cy="108012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tx2">
                    <a:lumMod val="85000"/>
                  </a:schemeClr>
                </a:solidFill>
              </a:rPr>
              <a:t>Αρχιτεκτονική </a:t>
            </a:r>
            <a:r>
              <a:rPr lang="en-US" dirty="0" smtClean="0">
                <a:solidFill>
                  <a:schemeClr val="tx2">
                    <a:lumMod val="85000"/>
                  </a:schemeClr>
                </a:solidFill>
              </a:rPr>
              <a:t>Internet: network of networks</a:t>
            </a:r>
            <a:r>
              <a:rPr lang="el-GR" dirty="0" smtClean="0">
                <a:solidFill>
                  <a:schemeClr val="tx2">
                    <a:lumMod val="85000"/>
                  </a:schemeClr>
                </a:solidFill>
              </a:rPr>
              <a:t> </a:t>
            </a:r>
            <a:endParaRPr lang="en-US" dirty="0" smtClean="0">
              <a:solidFill>
                <a:schemeClr val="tx2">
                  <a:lumMod val="85000"/>
                </a:schemeClr>
              </a:solidFill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268760"/>
            <a:ext cx="8204200" cy="906463"/>
          </a:xfrm>
        </p:spPr>
        <p:txBody>
          <a:bodyPr/>
          <a:lstStyle/>
          <a:p>
            <a:pPr marL="0" indent="0" eaLnBrk="1" hangingPunct="1">
              <a:buSzPct val="75000"/>
              <a:buFont typeface="Wingdings" pitchFamily="2" charset="2"/>
              <a:buNone/>
            </a:pPr>
            <a:r>
              <a:rPr lang="el-GR" sz="2400" i="1" dirty="0" smtClean="0">
                <a:solidFill>
                  <a:srgbClr val="CC0000"/>
                </a:solidFill>
                <a:ea typeface="ＭＳ Ｐゴシック" pitchFamily="34" charset="-128"/>
              </a:rPr>
              <a:t>Ερώτηση</a:t>
            </a:r>
            <a:r>
              <a:rPr lang="en-US" sz="2400" i="1" dirty="0" smtClean="0">
                <a:solidFill>
                  <a:srgbClr val="CC0000"/>
                </a:solidFill>
                <a:ea typeface="ＭＳ Ｐゴシック" pitchFamily="34" charset="-128"/>
              </a:rPr>
              <a:t>: </a:t>
            </a:r>
            <a:r>
              <a:rPr lang="el-GR" sz="2400" dirty="0" smtClean="0">
                <a:ea typeface="ＭＳ Ｐゴシック" pitchFamily="34" charset="-128"/>
              </a:rPr>
              <a:t>εκατομμύρια δίκτυα παρόχων, πως συνδέονται μεταξύ τους;;</a:t>
            </a:r>
            <a:endParaRPr lang="en-US" sz="2400" dirty="0" smtClean="0">
              <a:ea typeface="ＭＳ Ｐゴシック" pitchFamily="34" charset="-128"/>
            </a:endParaRPr>
          </a:p>
          <a:p>
            <a:pPr marL="0" indent="0" eaLnBrk="1" hangingPunct="1">
              <a:buSzPct val="75000"/>
              <a:buFont typeface="Wingdings" pitchFamily="2" charset="2"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grpSp>
        <p:nvGrpSpPr>
          <p:cNvPr id="2" name="Group 5" descr="network of networks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881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8122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 dirty="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 dirty="0"/>
                  <a:t>net</a:t>
                </a:r>
              </a:p>
            </p:txBody>
          </p:sp>
        </p:grpSp>
        <p:grpSp>
          <p:nvGrpSpPr>
            <p:cNvPr id="4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881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8120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5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881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8118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6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881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8116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881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8114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881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8112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881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8110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881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8108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1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881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8106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2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881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8104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3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881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8102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4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880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8100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5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880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8098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6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880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8096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7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880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8094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8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880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8092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88085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6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7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8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9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90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88641"/>
            <a:ext cx="8096250" cy="108012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tx2">
                    <a:lumMod val="85000"/>
                  </a:schemeClr>
                </a:solidFill>
              </a:rPr>
              <a:t>Αρχιτεκτονική </a:t>
            </a:r>
            <a:r>
              <a:rPr lang="en-US" dirty="0" smtClean="0">
                <a:solidFill>
                  <a:schemeClr val="tx2">
                    <a:lumMod val="85000"/>
                  </a:schemeClr>
                </a:solidFill>
              </a:rPr>
              <a:t>Internet: network of networks</a:t>
            </a:r>
            <a:r>
              <a:rPr lang="el-GR" dirty="0" smtClean="0">
                <a:solidFill>
                  <a:schemeClr val="tx2">
                    <a:lumMod val="85000"/>
                  </a:schemeClr>
                </a:solidFill>
              </a:rPr>
              <a:t> (2)</a:t>
            </a:r>
            <a:endParaRPr lang="en-US" dirty="0" smtClean="0">
              <a:solidFill>
                <a:schemeClr val="tx2">
                  <a:lumMod val="85000"/>
                </a:schemeClr>
              </a:solidFill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412776"/>
            <a:ext cx="8204200" cy="648072"/>
          </a:xfrm>
        </p:spPr>
        <p:txBody>
          <a:bodyPr/>
          <a:lstStyle/>
          <a:p>
            <a:pPr marL="0" indent="0" eaLnBrk="1" hangingPunct="1">
              <a:buSzPct val="75000"/>
              <a:buFont typeface="Wingdings" pitchFamily="2" charset="2"/>
              <a:buNone/>
            </a:pPr>
            <a:r>
              <a:rPr lang="el-GR" sz="2400" i="1" dirty="0" smtClean="0">
                <a:solidFill>
                  <a:srgbClr val="CC0000"/>
                </a:solidFill>
                <a:ea typeface="ＭＳ Ｐゴシック" pitchFamily="34" charset="-128"/>
              </a:rPr>
              <a:t>Μία απάντηση</a:t>
            </a:r>
            <a:r>
              <a:rPr lang="en-US" sz="2400" i="1" dirty="0" smtClean="0">
                <a:solidFill>
                  <a:srgbClr val="CC0000"/>
                </a:solidFill>
                <a:ea typeface="ＭＳ Ｐゴシック" pitchFamily="34" charset="-128"/>
              </a:rPr>
              <a:t>: </a:t>
            </a:r>
            <a:r>
              <a:rPr lang="el-GR" sz="2400" dirty="0" smtClean="0">
                <a:ea typeface="ＭＳ Ｐゴシック" pitchFamily="34" charset="-128"/>
              </a:rPr>
              <a:t>συνδέω τον καθένα με όλους τους υπόλοιπους;</a:t>
            </a:r>
            <a:endParaRPr lang="en-US" sz="2400" dirty="0" smtClean="0">
              <a:ea typeface="ＭＳ Ｐゴシック" pitchFamily="34" charset="-128"/>
            </a:endParaRPr>
          </a:p>
          <a:p>
            <a:pPr marL="0" indent="0" eaLnBrk="1" hangingPunct="1">
              <a:buSzPct val="75000"/>
              <a:buFont typeface="Wingdings" pitchFamily="2" charset="2"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210948" name="Picture 4" descr="network of networ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85534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88641"/>
            <a:ext cx="8096250" cy="108012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tx2">
                    <a:lumMod val="85000"/>
                  </a:schemeClr>
                </a:solidFill>
              </a:rPr>
              <a:t>Αρχιτεκτονική </a:t>
            </a:r>
            <a:r>
              <a:rPr lang="en-US" dirty="0" smtClean="0">
                <a:solidFill>
                  <a:schemeClr val="tx2">
                    <a:lumMod val="85000"/>
                  </a:schemeClr>
                </a:solidFill>
              </a:rPr>
              <a:t>Internet: network of networks</a:t>
            </a:r>
            <a:r>
              <a:rPr lang="el-GR" dirty="0" smtClean="0">
                <a:solidFill>
                  <a:schemeClr val="tx2">
                    <a:lumMod val="85000"/>
                  </a:schemeClr>
                </a:solidFill>
              </a:rPr>
              <a:t> (3)</a:t>
            </a:r>
            <a:endParaRPr lang="en-US" dirty="0" smtClean="0">
              <a:solidFill>
                <a:schemeClr val="tx2">
                  <a:lumMod val="85000"/>
                </a:schemeClr>
              </a:solidFill>
            </a:endParaRPr>
          </a:p>
        </p:txBody>
      </p:sp>
      <p:pic>
        <p:nvPicPr>
          <p:cNvPr id="211970" name="Picture 2" descr="network of networ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85534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 descr="network of networks"/>
          <p:cNvCxnSpPr/>
          <p:nvPr/>
        </p:nvCxnSpPr>
        <p:spPr>
          <a:xfrm flipH="1">
            <a:off x="5580112" y="2492896"/>
            <a:ext cx="72008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141277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IXP (Internet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eXchange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Point)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«ουδέτερο» σημείο επικοινωνίας του εξοπλισμού των παρόχων</a:t>
            </a:r>
            <a:endParaRPr lang="el-GR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Αρχιτεκτονική </a:t>
            </a:r>
            <a:r>
              <a:rPr lang="en-US" dirty="0" smtClean="0"/>
              <a:t>Internet: network of networks</a:t>
            </a:r>
            <a:r>
              <a:rPr lang="el-GR" dirty="0" smtClean="0"/>
              <a:t> (4)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97</a:t>
            </a:fld>
            <a:endParaRPr lang="el-GR" altLang="el-GR" dirty="0"/>
          </a:p>
        </p:txBody>
      </p:sp>
      <p:pic>
        <p:nvPicPr>
          <p:cNvPr id="8194" name="Picture 2" descr="network of networ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488" y="1340768"/>
            <a:ext cx="7781944" cy="354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4797152"/>
            <a:ext cx="8568952" cy="1656184"/>
          </a:xfrm>
        </p:spPr>
        <p:txBody>
          <a:bodyPr/>
          <a:lstStyle/>
          <a:p>
            <a:pPr eaLnBrk="1" hangingPunct="1">
              <a:buSzPct val="75000"/>
            </a:pPr>
            <a:r>
              <a:rPr lang="el-GR" sz="2400" dirty="0" smtClean="0">
                <a:ea typeface="ＭＳ Ｐゴシック" pitchFamily="34" charset="-128"/>
              </a:rPr>
              <a:t>Στο κέντρο: μικρά ή μεγαλύτερα συνδεδεμένα δίκτυα</a:t>
            </a:r>
            <a:endParaRPr lang="en-US" sz="24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ja-JP" altLang="en-US" sz="2000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z="2000" dirty="0" smtClean="0">
                <a:solidFill>
                  <a:srgbClr val="CC0000"/>
                </a:solidFill>
                <a:ea typeface="ＭＳ Ｐゴシック" pitchFamily="34" charset="-128"/>
              </a:rPr>
              <a:t>tier-1</a:t>
            </a:r>
            <a:r>
              <a:rPr lang="ja-JP" altLang="en-US" sz="2000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l-GR" altLang="ja-JP" sz="2000" dirty="0" smtClean="0">
                <a:solidFill>
                  <a:srgbClr val="CC0000"/>
                </a:solidFill>
                <a:ea typeface="ＭＳ Ｐゴシック" pitchFamily="34" charset="-128"/>
              </a:rPr>
              <a:t>:</a:t>
            </a:r>
            <a:r>
              <a:rPr lang="en-US" altLang="ja-JP" sz="2000" dirty="0" smtClean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l-GR" altLang="ja-JP" sz="2000" dirty="0" smtClean="0">
                <a:ea typeface="ＭＳ Ｐゴシック" pitchFamily="34" charset="-128"/>
              </a:rPr>
              <a:t>πάροχοι δικτύου με εθνική ή διεθνή εμβέλεια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000" dirty="0" smtClean="0">
                <a:solidFill>
                  <a:srgbClr val="CC0000"/>
                </a:solidFill>
                <a:ea typeface="Arial" pitchFamily="34" charset="0"/>
              </a:rPr>
              <a:t>content provider network </a:t>
            </a:r>
            <a:r>
              <a:rPr lang="en-US" sz="2000" dirty="0" smtClean="0">
                <a:ea typeface="Arial" pitchFamily="34" charset="0"/>
              </a:rPr>
              <a:t>(</a:t>
            </a:r>
            <a:r>
              <a:rPr lang="el-GR" sz="2000" dirty="0" smtClean="0">
                <a:ea typeface="Arial" pitchFamily="34" charset="0"/>
              </a:rPr>
              <a:t>π.χ.</a:t>
            </a:r>
            <a:r>
              <a:rPr lang="en-US" sz="2000" dirty="0" smtClean="0">
                <a:ea typeface="Arial" pitchFamily="34" charset="0"/>
              </a:rPr>
              <a:t> Google</a:t>
            </a:r>
            <a:r>
              <a:rPr lang="el-GR" sz="2000" dirty="0" smtClean="0">
                <a:ea typeface="Arial" pitchFamily="34" charset="0"/>
              </a:rPr>
              <a:t>, </a:t>
            </a:r>
            <a:r>
              <a:rPr lang="en-US" sz="2000" dirty="0" err="1" smtClean="0">
                <a:ea typeface="Arial" pitchFamily="34" charset="0"/>
              </a:rPr>
              <a:t>Akamai</a:t>
            </a:r>
            <a:r>
              <a:rPr lang="en-US" sz="2000" dirty="0" smtClean="0">
                <a:ea typeface="Arial" pitchFamily="34" charset="0"/>
              </a:rPr>
              <a:t>): </a:t>
            </a:r>
            <a:r>
              <a:rPr lang="el-GR" sz="2000" dirty="0" smtClean="0">
                <a:ea typeface="Arial" pitchFamily="34" charset="0"/>
              </a:rPr>
              <a:t>πάροχοι περιεχομένου ή υπηρεσιών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Διάφορα θέματα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96544"/>
          </a:xfrm>
        </p:spPr>
        <p:txBody>
          <a:bodyPr/>
          <a:lstStyle/>
          <a:p>
            <a:r>
              <a:rPr lang="el-GR" dirty="0" smtClean="0"/>
              <a:t>Πάροχος</a:t>
            </a:r>
          </a:p>
          <a:p>
            <a:pPr lvl="1"/>
            <a:r>
              <a:rPr lang="el-GR" dirty="0" smtClean="0"/>
              <a:t>Τί εξοπλισμός χρειάζεται;</a:t>
            </a:r>
          </a:p>
          <a:p>
            <a:pPr lvl="1"/>
            <a:r>
              <a:rPr lang="el-GR" dirty="0" smtClean="0"/>
              <a:t>Γραμμές επικοινωνίας: Τις νοικιάζει; Τις αγοράζει;</a:t>
            </a:r>
          </a:p>
          <a:p>
            <a:pPr lvl="1"/>
            <a:r>
              <a:rPr lang="el-GR" dirty="0" smtClean="0"/>
              <a:t>Πως φθάνει στους πελάτες;</a:t>
            </a:r>
          </a:p>
          <a:p>
            <a:pPr lvl="1"/>
            <a:r>
              <a:rPr lang="el-GR" dirty="0" smtClean="0"/>
              <a:t>Πως συνδέεται με το υπόλοιπο </a:t>
            </a:r>
            <a:r>
              <a:rPr lang="en-US" dirty="0" smtClean="0"/>
              <a:t>Internet;</a:t>
            </a:r>
            <a:endParaRPr lang="el-GR" dirty="0" smtClean="0"/>
          </a:p>
          <a:p>
            <a:r>
              <a:rPr lang="el-GR" dirty="0" smtClean="0"/>
              <a:t>Γραμμές επικοινωνίας:</a:t>
            </a:r>
          </a:p>
          <a:p>
            <a:pPr lvl="1"/>
            <a:r>
              <a:rPr lang="el-GR" dirty="0" smtClean="0"/>
              <a:t>Κλασσικό Τηλεφωνικό δίκτυο</a:t>
            </a:r>
          </a:p>
          <a:p>
            <a:pPr lvl="1"/>
            <a:r>
              <a:rPr lang="el-GR" dirty="0" smtClean="0"/>
              <a:t>Οπτικές Ίνες</a:t>
            </a:r>
          </a:p>
          <a:p>
            <a:pPr lvl="1"/>
            <a:r>
              <a:rPr lang="el-GR" dirty="0" smtClean="0"/>
              <a:t>Ασύρματες ζεύξεις</a:t>
            </a:r>
          </a:p>
          <a:p>
            <a:pPr lvl="1"/>
            <a:r>
              <a:rPr lang="el-GR" dirty="0" smtClean="0"/>
              <a:t>Δίκτυο κινητής τηλεφωνίας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98</a:t>
            </a:fld>
            <a:endParaRPr lang="el-GR" altLang="el-GR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</a:t>
            </a:r>
            <a:r>
              <a:rPr lang="el-GR" dirty="0" smtClean="0"/>
              <a:t>και </a:t>
            </a:r>
            <a:r>
              <a:rPr lang="en-US" dirty="0" smtClean="0"/>
              <a:t>Internet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33123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ARPANET</a:t>
            </a:r>
            <a:r>
              <a:rPr lang="el-GR" sz="2800" dirty="0" smtClean="0"/>
              <a:t>: κατανεμημένο σύστημα με βαθμό πλεονασμού για βιωσιμότητα σε περίπτωση καταστροφών (στρατιωτικού χαρακτήρα), υιοθετήθηκε το </a:t>
            </a:r>
            <a:r>
              <a:rPr lang="en-US" sz="2800" dirty="0" smtClean="0"/>
              <a:t>TCP/IP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TCP/IP: </a:t>
            </a:r>
            <a:r>
              <a:rPr lang="el-GR" sz="2800" dirty="0" smtClean="0"/>
              <a:t>αφορά τα επίπεδα 3 και 4, ελευθερία επιλογής μέσου μεταφοράς, ελευθερία υπηρεσιών</a:t>
            </a:r>
            <a:endParaRPr lang="el-G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99</a:t>
            </a:fld>
            <a:endParaRPr lang="el-GR" alt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Ωκεανός">
  <a:themeElements>
    <a:clrScheme name="Ωκεανός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Ωκεανός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1841</TotalTime>
  <Words>3665</Words>
  <Application>Microsoft Office PowerPoint</Application>
  <PresentationFormat>On-screen Show (4:3)</PresentationFormat>
  <Paragraphs>967</Paragraphs>
  <Slides>114</Slides>
  <Notes>91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114</vt:i4>
      </vt:variant>
    </vt:vector>
  </HeadingPairs>
  <TitlesOfParts>
    <vt:vector size="117" baseType="lpstr">
      <vt:lpstr>Ωκεανός</vt:lpstr>
      <vt:lpstr>Θέμα του Office</vt:lpstr>
      <vt:lpstr>Default Design</vt:lpstr>
      <vt:lpstr>Δίκτυα Επικοινωνιών</vt:lpstr>
      <vt:lpstr>Εισαγωγη βασικεσ εννοιεσ</vt:lpstr>
      <vt:lpstr>Εισαγωγή</vt:lpstr>
      <vt:lpstr>Τί είναι δίκτυο</vt:lpstr>
      <vt:lpstr>Στοιχεία δικτύου (3 συνιστώσες)</vt:lpstr>
      <vt:lpstr>Στοιχεία δικτύου (2)</vt:lpstr>
      <vt:lpstr> Επικοινωνιακές γραμμές</vt:lpstr>
      <vt:lpstr>Επικοινωνιακές γραμμές (2)</vt:lpstr>
      <vt:lpstr>Κόμβοι μεταγωγής ή Μεταγωγοί (Switches)</vt:lpstr>
      <vt:lpstr>Βασικές Έννοιες</vt:lpstr>
      <vt:lpstr>Χωρητικότητα</vt:lpstr>
      <vt:lpstr>Βασικές Έννοιες (2)</vt:lpstr>
      <vt:lpstr>Είδη καθυστερήσεων (Delay) στο δίκτυο</vt:lpstr>
      <vt:lpstr>Είδη καθυστερήσεων (2)</vt:lpstr>
      <vt:lpstr>Είδη καθυστερήσεων (3)</vt:lpstr>
      <vt:lpstr>Επικονωνία μεταξύ κόμβων</vt:lpstr>
      <vt:lpstr>Οι 4 καθυστερήσεις</vt:lpstr>
      <vt:lpstr>Παράδειγμα καθυστέρησης αναμονής</vt:lpstr>
      <vt:lpstr>Απώλεια πακέτων (packet loss)</vt:lpstr>
      <vt:lpstr>Καθυστέρηση σε point-to-point ζεύξη</vt:lpstr>
      <vt:lpstr>Σωλήνωση – Καθυστέρηση  (2 γραμμές)</vt:lpstr>
      <vt:lpstr>Σωλήνωση – Καθυστέρηση  (με  διαφορετικά χαρακτηριστικά)</vt:lpstr>
      <vt:lpstr>Χρήσεις Δικτύων Υπολογιστών (1)</vt:lpstr>
      <vt:lpstr>Χρήσεις Δικτύων Υπολογιστών (2)</vt:lpstr>
      <vt:lpstr>Χρήσεις Δικτύων Υπολογιστών (3)</vt:lpstr>
      <vt:lpstr>Χρήσεις Δικτύων Υπολογιστών (4)</vt:lpstr>
      <vt:lpstr>Χρήσεις Δικτύων Υπολογιστών (5)</vt:lpstr>
      <vt:lpstr>Χρήσεις Δικτύων Υπολογιστών (6)</vt:lpstr>
      <vt:lpstr>Τύποι Δικτύων</vt:lpstr>
      <vt:lpstr>Τύποι Δικτύων (2)</vt:lpstr>
      <vt:lpstr>Κατηγορίες δικτύων ανάλογα με την τεχνολογία του διαύλου</vt:lpstr>
      <vt:lpstr>Τοπικά Δίκτυα (LANs)</vt:lpstr>
      <vt:lpstr>Δίκτυα Ευρείας Περιοχής (WANs)</vt:lpstr>
      <vt:lpstr>Δίκτυα Ευρείας Περιοχής (2)</vt:lpstr>
      <vt:lpstr>Ασύρματα Δίκτυα</vt:lpstr>
      <vt:lpstr>Ασύρματα Δίκτυα (2)</vt:lpstr>
      <vt:lpstr>Παράδειγμα διαδικτύωσης</vt:lpstr>
      <vt:lpstr>Δίκτυο κορμού (Backbone)</vt:lpstr>
      <vt:lpstr>Δίκτυο πρόσβασης (access network)</vt:lpstr>
      <vt:lpstr>Δίκτυο πρόσβασης: Digital Subscriber Line (DSL)</vt:lpstr>
      <vt:lpstr>Οικιακό δίκτυο πρόσβασης</vt:lpstr>
      <vt:lpstr>Εταιρικό/Ιδρυματικό δίκτυο πρόσβασης</vt:lpstr>
      <vt:lpstr>Ασύρματο δίκτυο πρόσβασης</vt:lpstr>
      <vt:lpstr>Μεταγωγή κυκλώματος</vt:lpstr>
      <vt:lpstr>Μεταγωγή κυκλώματος (2)</vt:lpstr>
      <vt:lpstr>Μεταγωγή κυκλώματος (3)</vt:lpstr>
      <vt:lpstr>Μεταγωγή πακέτου και μηνύματος</vt:lpstr>
      <vt:lpstr>Μεταγωγή πακέτου: αποθήκευση και προώθηση (store-n-forward)</vt:lpstr>
      <vt:lpstr>Μεταγωγή πακέτου: ουρά αναμονής, απώλειες πακέτων</vt:lpstr>
      <vt:lpstr>Μεταγωγή πακέτου vs μεταγωγή κυκλώματος    </vt:lpstr>
      <vt:lpstr>Τεχνικές δρομολόγησης στη μεταγωγή πακέτου</vt:lpstr>
      <vt:lpstr>Τεχνικές δρομολόγησης στη μεταγωγή πακέτου</vt:lpstr>
      <vt:lpstr>Λογισμικό Δικτύου</vt:lpstr>
      <vt:lpstr>Στρωματοποιημένη (layered) Αρχιτεκτονική</vt:lpstr>
      <vt:lpstr>Στρωματοποίηση</vt:lpstr>
      <vt:lpstr>Πρωτόκολλα - Πρότυπα</vt:lpstr>
      <vt:lpstr>Ιεραρχία Πρωτοκόλλων</vt:lpstr>
      <vt:lpstr>Ιεραρχία Πρωτοκόλλων (2)</vt:lpstr>
      <vt:lpstr>Στρωματοποίηση: Θέματα Σχεδίασης </vt:lpstr>
      <vt:lpstr>Στρωματοποίηση – Θέματα Σχεδίασης Διευθυνσιοδότηση</vt:lpstr>
      <vt:lpstr>Στρωματοποίηση – Θέματα Σχεδίασης Έλεγχος σφαλμάτων</vt:lpstr>
      <vt:lpstr>Στρωματοποίηση – Θέματα Σχεδίασης Έλεγχος ροής δεδομένων</vt:lpstr>
      <vt:lpstr>Στρωματοποίηση – Θέματα Σχεδίασης Πολύπλεξη ροών</vt:lpstr>
      <vt:lpstr>Στρωματοποίηση – Θέματα Σχεδίασης Δρομολόγηση</vt:lpstr>
      <vt:lpstr>Υπηρεσίες χωρίς σύνδεση &amp; Υπηρεσίες προσανατολισμένες σε σύνδεση</vt:lpstr>
      <vt:lpstr>Υπηρεσίες χωρίς σύνδεση &amp; προσανατολισμένες σε σύνδεση</vt:lpstr>
      <vt:lpstr>Συνδεσμοστρεφείς και Ασυνδεσμικές Υπηρεσίες</vt:lpstr>
      <vt:lpstr>Θεμελιώδεις Λειτουργίες Υπηρεσιών</vt:lpstr>
      <vt:lpstr>Θεμελιώδεις Λειτουργίες (2)</vt:lpstr>
      <vt:lpstr>Θεμελιώδεις Λειτουργίες (3)</vt:lpstr>
      <vt:lpstr>Επικοινωνία ομότιμων οντοτήτων</vt:lpstr>
      <vt:lpstr>Μοντέλα Αναφοράς</vt:lpstr>
      <vt:lpstr>OSI στρωματοποιημένη αρχιτεκτονική</vt:lpstr>
      <vt:lpstr>Επικεφαλίδες και ενσωμάτωση στα δεδομένα</vt:lpstr>
      <vt:lpstr>Παρατηρήσεις</vt:lpstr>
      <vt:lpstr>Επικοινωνία 2 υπολογιστών μέσω επικοινωνιακού υποδικτύου</vt:lpstr>
      <vt:lpstr>Φυσικό επίπεδο</vt:lpstr>
      <vt:lpstr>Επίπεδο σύνδεσης δεδομένων</vt:lpstr>
      <vt:lpstr>Επίπεδο δικτύου</vt:lpstr>
      <vt:lpstr>Τα 4 ανώτερα επίπεδα του OSI</vt:lpstr>
      <vt:lpstr>Τα 4 ανώτερα επίπεδα του OSI (2)</vt:lpstr>
      <vt:lpstr>Σύγκριση μοντέλων</vt:lpstr>
      <vt:lpstr>Πρωτόκολλα στο TCP/IP (αρχική έκδοση)</vt:lpstr>
      <vt:lpstr>Γιατί το OSI δεν κυρίευσε τον κόσμο..</vt:lpstr>
      <vt:lpstr>Προβλήματα του TCP/IP</vt:lpstr>
      <vt:lpstr>Υβριδικό Μοντέλο </vt:lpstr>
      <vt:lpstr>Παραδείγματα Δικτύων</vt:lpstr>
      <vt:lpstr>ARPANET (πρόγονος του INTERNET)</vt:lpstr>
      <vt:lpstr>ARPANET (2)</vt:lpstr>
      <vt:lpstr>ARPANET (3)</vt:lpstr>
      <vt:lpstr>Χρήση Internet</vt:lpstr>
      <vt:lpstr>Διαδίκτυο</vt:lpstr>
      <vt:lpstr>Αρχιτεκτονική Internet</vt:lpstr>
      <vt:lpstr>Αρχιτεκτονική Internet: network of networks </vt:lpstr>
      <vt:lpstr>Αρχιτεκτονική Internet: network of networks (2)</vt:lpstr>
      <vt:lpstr>Αρχιτεκτονική Internet: network of networks (3)</vt:lpstr>
      <vt:lpstr>Αρχιτεκτονική Internet: network of networks (4)</vt:lpstr>
      <vt:lpstr>Διάφορα θέματα</vt:lpstr>
      <vt:lpstr>TCP/IP και Internet</vt:lpstr>
      <vt:lpstr>TCP/IP και Internet (2)</vt:lpstr>
      <vt:lpstr>TCP/IP και Internet</vt:lpstr>
      <vt:lpstr>Ethernet (αρχική αρχιτεκτονική)</vt:lpstr>
      <vt:lpstr>Tοπικά δίκτυα</vt:lpstr>
      <vt:lpstr>Tοπικά δίκτυα (2)</vt:lpstr>
      <vt:lpstr>Tοπικά δίκτυα (3)</vt:lpstr>
      <vt:lpstr>Τοπικά δίκτυα (4)</vt:lpstr>
      <vt:lpstr>Ασύρματα LANs</vt:lpstr>
      <vt:lpstr>Ασύρματα LANs (2)</vt:lpstr>
      <vt:lpstr>Ασύρματα LANs (3)</vt:lpstr>
      <vt:lpstr>Προτυποποίηση</vt:lpstr>
      <vt:lpstr>ITU</vt:lpstr>
      <vt:lpstr>Πρότυπο IEEE 802 (ομάδες εργασίας)</vt:lpstr>
      <vt:lpstr>Μετρικές Μονάδες</vt:lpstr>
      <vt:lpstr>Τέλος Ενότητας # 1</vt:lpstr>
    </vt:vector>
  </TitlesOfParts>
  <Company>Οικονομικό Πανεπιστήμιο Αθηνών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Athens University of Economics and Business</dc:title>
  <dc:creator>me-ss</dc:creator>
  <cp:lastModifiedBy>vaggelisdouros</cp:lastModifiedBy>
  <cp:revision>194</cp:revision>
  <dcterms:created xsi:type="dcterms:W3CDTF">2013-04-17T07:05:36Z</dcterms:created>
  <dcterms:modified xsi:type="dcterms:W3CDTF">2015-11-26T00:07:33Z</dcterms:modified>
</cp:coreProperties>
</file>